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5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y="10287000" cx="18288000"/>
  <p:notesSz cx="6858000" cy="9144000"/>
  <p:embeddedFontLst>
    <p:embeddedFont>
      <p:font typeface="Gaegu Light"/>
      <p:regular r:id="rId56"/>
      <p:bold r:id="rId57"/>
    </p:embeddedFont>
    <p:embeddedFont>
      <p:font typeface="Montserrat"/>
      <p:regular r:id="rId58"/>
      <p:bold r:id="rId59"/>
      <p:italic r:id="rId60"/>
      <p:boldItalic r:id="rId61"/>
    </p:embeddedFont>
    <p:embeddedFont>
      <p:font typeface="Noto Sans"/>
      <p:regular r:id="rId62"/>
      <p:bold r:id="rId63"/>
      <p:italic r:id="rId64"/>
      <p:boldItalic r:id="rId65"/>
    </p:embeddedFont>
    <p:embeddedFont>
      <p:font typeface="Montserrat ExtraBold"/>
      <p:bold r:id="rId66"/>
      <p:boldItalic r:id="rId67"/>
    </p:embeddedFont>
    <p:embeddedFont>
      <p:font typeface="Barlow Semi Condensed"/>
      <p:regular r:id="rId68"/>
      <p:bold r:id="rId69"/>
      <p:italic r:id="rId70"/>
      <p:boldItalic r:id="rId71"/>
    </p:embeddedFont>
    <p:embeddedFont>
      <p:font typeface="Gaegu"/>
      <p:regular r:id="rId72"/>
      <p:bold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4" roundtripDataSignature="AMtx7mhtMQpS0ZJP7G1Na4qMaE2uvESXL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orota .brzezińsk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78D8633-9FB1-4C20-B90D-BE8C01949D27}">
  <a:tblStyle styleId="{C78D8633-9FB1-4C20-B90D-BE8C01949D2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font" Target="fonts/Gaegu-bold.fntdata"/><Relationship Id="rId72" Type="http://schemas.openxmlformats.org/officeDocument/2006/relationships/font" Target="fonts/Gaegu-regular.fntdata"/><Relationship Id="rId31" Type="http://schemas.openxmlformats.org/officeDocument/2006/relationships/slide" Target="slides/slide23.xml"/><Relationship Id="rId30" Type="http://schemas.openxmlformats.org/officeDocument/2006/relationships/slide" Target="slides/slide22.xml"/><Relationship Id="rId74" Type="http://customschemas.google.com/relationships/presentationmetadata" Target="meta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BarlowSemiCondensed-boldItalic.fntdata"/><Relationship Id="rId70" Type="http://schemas.openxmlformats.org/officeDocument/2006/relationships/font" Target="fonts/BarlowSemiCondense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NotoSans-regular.fntdata"/><Relationship Id="rId61" Type="http://schemas.openxmlformats.org/officeDocument/2006/relationships/font" Target="fonts/Montserrat-boldItalic.fntdata"/><Relationship Id="rId20" Type="http://schemas.openxmlformats.org/officeDocument/2006/relationships/slide" Target="slides/slide12.xml"/><Relationship Id="rId64" Type="http://schemas.openxmlformats.org/officeDocument/2006/relationships/font" Target="fonts/NotoSans-italic.fntdata"/><Relationship Id="rId63" Type="http://schemas.openxmlformats.org/officeDocument/2006/relationships/font" Target="fonts/NotoSans-bold.fntdata"/><Relationship Id="rId22" Type="http://schemas.openxmlformats.org/officeDocument/2006/relationships/slide" Target="slides/slide14.xml"/><Relationship Id="rId66" Type="http://schemas.openxmlformats.org/officeDocument/2006/relationships/font" Target="fonts/MontserratExtraBold-bold.fntdata"/><Relationship Id="rId21" Type="http://schemas.openxmlformats.org/officeDocument/2006/relationships/slide" Target="slides/slide13.xml"/><Relationship Id="rId65" Type="http://schemas.openxmlformats.org/officeDocument/2006/relationships/font" Target="fonts/NotoSans-boldItalic.fntdata"/><Relationship Id="rId24" Type="http://schemas.openxmlformats.org/officeDocument/2006/relationships/slide" Target="slides/slide16.xml"/><Relationship Id="rId68" Type="http://schemas.openxmlformats.org/officeDocument/2006/relationships/font" Target="fonts/BarlowSemiCondensed-regular.fntdata"/><Relationship Id="rId23" Type="http://schemas.openxmlformats.org/officeDocument/2006/relationships/slide" Target="slides/slide15.xml"/><Relationship Id="rId67" Type="http://schemas.openxmlformats.org/officeDocument/2006/relationships/font" Target="fonts/MontserratExtraBold-boldItalic.fntdata"/><Relationship Id="rId60" Type="http://schemas.openxmlformats.org/officeDocument/2006/relationships/font" Target="fonts/Montserrat-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BarlowSemiCondensed-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GaeguLight-bold.fntdata"/><Relationship Id="rId12" Type="http://schemas.openxmlformats.org/officeDocument/2006/relationships/slide" Target="slides/slide4.xml"/><Relationship Id="rId56" Type="http://schemas.openxmlformats.org/officeDocument/2006/relationships/font" Target="fonts/GaeguLight-regular.fntdata"/><Relationship Id="rId15" Type="http://schemas.openxmlformats.org/officeDocument/2006/relationships/slide" Target="slides/slide7.xml"/><Relationship Id="rId59" Type="http://schemas.openxmlformats.org/officeDocument/2006/relationships/font" Target="fonts/Montserrat-bold.fntdata"/><Relationship Id="rId14" Type="http://schemas.openxmlformats.org/officeDocument/2006/relationships/slide" Target="slides/slide6.xml"/><Relationship Id="rId58" Type="http://schemas.openxmlformats.org/officeDocument/2006/relationships/font" Target="fonts/Montserrat-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5-20T20:14:16.693">
    <p:pos x="268" y="1306"/>
    <p:text>soniavercas@usal.es
+ business and marketing</p:text>
    <p:extLst>
      <p:ext uri="{C676402C-5697-4E1C-873F-D02D1690AC5C}">
        <p15:threadingInfo timeZoneBias="0"/>
      </p:ext>
      <p:ext uri="http://customooxmlschemas.google.com/">
        <go:slidesCustomData xmlns:go="http://customooxmlschemas.google.com/" commentPostId="AAABj8J2NX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13" name="Google Shape;313;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314" name="Google Shape;314;p1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16" name="Google Shape;316;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17" name="Google Shape;317;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29" name="Google Shape;329;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330" name="Google Shape;330;p2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32" name="Google Shape;332;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33" name="Google Shape;333;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45" name="Google Shape;345;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346" name="Google Shape;346;p3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48" name="Google Shape;348;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49" name="Google Shape;349;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39bc4cfc6c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g339bc4cfc6c_0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51bf045c7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g351bf045c7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51bf045c73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g351bf045c73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5" name="Google Shape;41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3ac6c85d42_0_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g33ac6c85d42_0_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37" name="Google Shape;437;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438" name="Google Shape;438;p3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sz="1100">
                <a:solidFill>
                  <a:srgbClr val="DED5ED"/>
                </a:solidFill>
                <a:latin typeface="Montserrat ExtraBold"/>
                <a:ea typeface="Montserrat ExtraBold"/>
                <a:cs typeface="Montserrat ExtraBold"/>
                <a:sym typeface="Montserrat ExtraBold"/>
              </a:rPr>
              <a:t>Online activity based on Dorota true/false activity in Guarda</a:t>
            </a:r>
            <a:endParaRPr b="0" i="0" sz="1100" u="none" cap="none" strike="noStrike">
              <a:solidFill>
                <a:srgbClr val="DED5ED"/>
              </a:solidFill>
              <a:latin typeface="Montserrat ExtraBold"/>
              <a:ea typeface="Montserrat ExtraBold"/>
              <a:cs typeface="Montserrat ExtraBold"/>
              <a:sym typeface="Montserrat ExtraBold"/>
            </a:endParaRPr>
          </a:p>
        </p:txBody>
      </p:sp>
      <p:sp>
        <p:nvSpPr>
          <p:cNvPr id="440" name="Google Shape;440;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441" name="Google Shape;441;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39bc4cfc6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g339bc4cfc6c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ac6c85d42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4" name="Google Shape;474;g33ac6c85d42_0_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5" name="Google Shape;4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3ac6c85d42_0_6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g33ac6c85d42_0_6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3ac6c85d42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g33ac6c85d42_0_6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39bc4cfc6c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g339bc4cfc6c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2" name="Google Shape;54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4" name="Google Shape;56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7" name="Google Shape;57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3ac6c85d42_0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g33ac6c85d42_0_6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3ac6c85d42_0_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5" name="Google Shape;615;g33ac6c85d42_0_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6" name="Google Shape;62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5" name="Google Shape;66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6" name="Google Shape;67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4" name="Google Shape;71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8" name="Google Shape;73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0" name="Google Shape;750;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3ac6c85d42_0_6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2" name="Google Shape;762;g33ac6c85d42_0_6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3" name="Google Shape;773;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6" name="Google Shape;786;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3ac6c85d42_0_7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9" name="Google Shape;799;g33ac6c85d42_0_7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281" name="Google Shape;281;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282" name="Google Shape;282;p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84" name="Google Shape;284;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285" name="Google Shape;285;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297" name="Google Shape;297;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298" name="Google Shape;298;p1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00" name="Google Shape;300;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01" name="Google Shape;301;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8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8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7" name="Google Shape;87;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8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8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3" name="Google Shape;93;p8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8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8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9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9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9" name="Google Shape;99;p9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9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9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p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9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5" name="Google Shape;105;p9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6" name="Google Shape;106;p9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9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9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p9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2" name="Google Shape;112;p9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3" name="Google Shape;113;p9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4" name="Google Shape;114;p9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5" name="Google Shape;115;p9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9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9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p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9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9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9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3" name="Shape 123"/>
        <p:cNvGrpSpPr/>
        <p:nvPr/>
      </p:nvGrpSpPr>
      <p:grpSpPr>
        <a:xfrm>
          <a:off x="0" y="0"/>
          <a:ext cx="0" cy="0"/>
          <a:chOff x="0" y="0"/>
          <a:chExt cx="0" cy="0"/>
        </a:xfrm>
      </p:grpSpPr>
      <p:sp>
        <p:nvSpPr>
          <p:cNvPr id="124" name="Google Shape;124;p9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9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26" name="Google Shape;126;p9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27" name="Google Shape;127;p9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9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0" name="Shape 130"/>
        <p:cNvGrpSpPr/>
        <p:nvPr/>
      </p:nvGrpSpPr>
      <p:grpSpPr>
        <a:xfrm>
          <a:off x="0" y="0"/>
          <a:ext cx="0" cy="0"/>
          <a:chOff x="0" y="0"/>
          <a:chExt cx="0" cy="0"/>
        </a:xfrm>
      </p:grpSpPr>
      <p:sp>
        <p:nvSpPr>
          <p:cNvPr id="131" name="Google Shape;131;p9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95"/>
          <p:cNvSpPr/>
          <p:nvPr>
            <p:ph idx="2" type="pic"/>
          </p:nvPr>
        </p:nvSpPr>
        <p:spPr>
          <a:xfrm>
            <a:off x="1792288" y="612775"/>
            <a:ext cx="5486400" cy="4114800"/>
          </a:xfrm>
          <a:prstGeom prst="rect">
            <a:avLst/>
          </a:prstGeom>
          <a:noFill/>
          <a:ln>
            <a:noFill/>
          </a:ln>
        </p:spPr>
      </p:sp>
      <p:sp>
        <p:nvSpPr>
          <p:cNvPr id="133" name="Google Shape;133;p9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4" name="Google Shape;134;p9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9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9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7" name="Shape 137"/>
        <p:cNvGrpSpPr/>
        <p:nvPr/>
      </p:nvGrpSpPr>
      <p:grpSpPr>
        <a:xfrm>
          <a:off x="0" y="0"/>
          <a:ext cx="0" cy="0"/>
          <a:chOff x="0" y="0"/>
          <a:chExt cx="0" cy="0"/>
        </a:xfrm>
      </p:grpSpPr>
      <p:sp>
        <p:nvSpPr>
          <p:cNvPr id="138" name="Google Shape;138;p9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9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0" name="Google Shape;140;p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 name="Shape 143"/>
        <p:cNvGrpSpPr/>
        <p:nvPr/>
      </p:nvGrpSpPr>
      <p:grpSpPr>
        <a:xfrm>
          <a:off x="0" y="0"/>
          <a:ext cx="0" cy="0"/>
          <a:chOff x="0" y="0"/>
          <a:chExt cx="0" cy="0"/>
        </a:xfrm>
      </p:grpSpPr>
      <p:sp>
        <p:nvSpPr>
          <p:cNvPr id="144" name="Google Shape;144;p9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9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6" name="Google Shape;146;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4" name="Google Shape;24;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 name="Google Shape;37;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8" name="Google Shape;38;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9" name="Google Shape;39;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0" name="Google Shape;40;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1" name="Google Shape;51;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2" name="Google Shape;5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p:nvPr>
            <p:ph idx="2" type="pic"/>
          </p:nvPr>
        </p:nvSpPr>
        <p:spPr>
          <a:xfrm>
            <a:off x="1792288" y="612775"/>
            <a:ext cx="5486400" cy="4114800"/>
          </a:xfrm>
          <a:prstGeom prst="rect">
            <a:avLst/>
          </a:prstGeom>
          <a:noFill/>
          <a:ln>
            <a:noFill/>
          </a:ln>
        </p:spPr>
      </p:sp>
      <p:sp>
        <p:nvSpPr>
          <p:cNvPr id="58" name="Google Shape;58;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p8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Google Shape;79;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omments" Target="../comments/comment1.xml"/><Relationship Id="rId4" Type="http://schemas.openxmlformats.org/officeDocument/2006/relationships/image" Target="../media/image16.png"/><Relationship Id="rId5"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hyperlink" Target="https://coface-eu.org/study-toy-catalogues-in-europe-making-or-breaking-stereotypes" TargetMode="External"/><Relationship Id="rId6"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16.png"/><Relationship Id="rId5" Type="http://schemas.openxmlformats.org/officeDocument/2006/relationships/image" Target="../media/image33.png"/></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4.png"/><Relationship Id="rId13" Type="http://schemas.openxmlformats.org/officeDocument/2006/relationships/image" Target="../media/image9.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1.png"/><Relationship Id="rId1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4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7.png"/><Relationship Id="rId4" Type="http://schemas.openxmlformats.org/officeDocument/2006/relationships/image" Target="../media/image16.png"/><Relationship Id="rId5"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6.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0" Type="http://schemas.openxmlformats.org/officeDocument/2006/relationships/hyperlink" Target="https://www.reddit.com/r/pointlesslygendered/comments/p7x4eo/how_about_this_sign_at_a_japanese_public_washroom/?utm_source=share&amp;utm_medium=web3x&amp;utm_name=web3xcss&amp;utm_term=1&amp;utm_content=share_button" TargetMode="External"/><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hyperlink" Target="https://www.reddit.com/r/pointlesslygendered/comments/n5foh2/this_is_the_worst_one_ive_ever_seen/?utm_source=share&amp;utm_medium=web3x&amp;utm_name=web3xcss&amp;utm_term=1&amp;utm_content=share_button" TargetMode="External"/><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hyperlink" Target="https://www.reddit.com/r/pointlesslygendered/comments/iwg1ci/more_in_bathroom_doors/?utm_source=share&amp;utm_medium=web3x&amp;utm_name=web3xcss&amp;utm_term=1&amp;utm_content=share_button" TargetMode="External"/><Relationship Id="rId8"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6.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4.png"/><Relationship Id="rId6" Type="http://schemas.openxmlformats.org/officeDocument/2006/relationships/hyperlink" Target="https://www.weforum.org/publications/global-gender-gap-report-202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49.png"/><Relationship Id="rId6" Type="http://schemas.openxmlformats.org/officeDocument/2006/relationships/hyperlink" Target="https://www.weforum.org/publications/global-gender-gap-report-2024"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55.jpg"/><Relationship Id="rId6" Type="http://schemas.openxmlformats.org/officeDocument/2006/relationships/image" Target="../media/image60.jpg"/><Relationship Id="rId7"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jp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9.jp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152" name="Shape 152"/>
        <p:cNvGrpSpPr/>
        <p:nvPr/>
      </p:nvGrpSpPr>
      <p:grpSpPr>
        <a:xfrm>
          <a:off x="0" y="0"/>
          <a:ext cx="0" cy="0"/>
          <a:chOff x="0" y="0"/>
          <a:chExt cx="0" cy="0"/>
        </a:xfrm>
      </p:grpSpPr>
      <p:grpSp>
        <p:nvGrpSpPr>
          <p:cNvPr id="153" name="Google Shape;153;p1"/>
          <p:cNvGrpSpPr/>
          <p:nvPr/>
        </p:nvGrpSpPr>
        <p:grpSpPr>
          <a:xfrm>
            <a:off x="0" y="3626544"/>
            <a:ext cx="12360879" cy="1666456"/>
            <a:chOff x="0" y="-57150"/>
            <a:chExt cx="3255540" cy="438902"/>
          </a:xfrm>
        </p:grpSpPr>
        <p:sp>
          <p:nvSpPr>
            <p:cNvPr id="154" name="Google Shape;154;p1"/>
            <p:cNvSpPr/>
            <p:nvPr/>
          </p:nvSpPr>
          <p:spPr>
            <a:xfrm>
              <a:off x="0" y="0"/>
              <a:ext cx="3255540" cy="381752"/>
            </a:xfrm>
            <a:custGeom>
              <a:rect b="b" l="l" r="r" t="t"/>
              <a:pathLst>
                <a:path extrusionOk="0" h="381752" w="3255540">
                  <a:moveTo>
                    <a:pt x="0" y="0"/>
                  </a:moveTo>
                  <a:lnTo>
                    <a:pt x="3255540" y="0"/>
                  </a:lnTo>
                  <a:lnTo>
                    <a:pt x="3255540" y="381752"/>
                  </a:lnTo>
                  <a:lnTo>
                    <a:pt x="0" y="38175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 name="Google Shape;155;p1"/>
            <p:cNvSpPr txBox="1"/>
            <p:nvPr/>
          </p:nvSpPr>
          <p:spPr>
            <a:xfrm>
              <a:off x="0" y="-57150"/>
              <a:ext cx="3255540" cy="4389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
          <p:cNvGrpSpPr/>
          <p:nvPr/>
        </p:nvGrpSpPr>
        <p:grpSpPr>
          <a:xfrm>
            <a:off x="-41707" y="5161695"/>
            <a:ext cx="12436705" cy="1767558"/>
            <a:chOff x="0" y="-57150"/>
            <a:chExt cx="3275511" cy="465529"/>
          </a:xfrm>
        </p:grpSpPr>
        <p:sp>
          <p:nvSpPr>
            <p:cNvPr id="157" name="Google Shape;157;p1"/>
            <p:cNvSpPr/>
            <p:nvPr/>
          </p:nvSpPr>
          <p:spPr>
            <a:xfrm>
              <a:off x="0" y="0"/>
              <a:ext cx="3275511" cy="408379"/>
            </a:xfrm>
            <a:custGeom>
              <a:rect b="b" l="l" r="r" t="t"/>
              <a:pathLst>
                <a:path extrusionOk="0" h="408379" w="3275511">
                  <a:moveTo>
                    <a:pt x="0" y="0"/>
                  </a:moveTo>
                  <a:lnTo>
                    <a:pt x="3275511" y="0"/>
                  </a:lnTo>
                  <a:lnTo>
                    <a:pt x="3275511" y="408379"/>
                  </a:lnTo>
                  <a:lnTo>
                    <a:pt x="0" y="408379"/>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1"/>
            <p:cNvSpPr txBox="1"/>
            <p:nvPr/>
          </p:nvSpPr>
          <p:spPr>
            <a:xfrm>
              <a:off x="0" y="-57150"/>
              <a:ext cx="3275511" cy="4655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
          <p:cNvSpPr/>
          <p:nvPr/>
        </p:nvSpPr>
        <p:spPr>
          <a:xfrm>
            <a:off x="735395" y="9214555"/>
            <a:ext cx="3230131" cy="677285"/>
          </a:xfrm>
          <a:custGeom>
            <a:rect b="b" l="l" r="r" t="t"/>
            <a:pathLst>
              <a:path extrusionOk="0" h="677285" w="3230131">
                <a:moveTo>
                  <a:pt x="0" y="0"/>
                </a:moveTo>
                <a:lnTo>
                  <a:pt x="3230131" y="0"/>
                </a:lnTo>
                <a:lnTo>
                  <a:pt x="3230131" y="677286"/>
                </a:lnTo>
                <a:lnTo>
                  <a:pt x="0" y="6772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p1"/>
          <p:cNvSpPr/>
          <p:nvPr/>
        </p:nvSpPr>
        <p:spPr>
          <a:xfrm rot="-1064191">
            <a:off x="14281957" y="-46093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1"/>
          <p:cNvSpPr/>
          <p:nvPr/>
        </p:nvSpPr>
        <p:spPr>
          <a:xfrm rot="1586488">
            <a:off x="14281957" y="48831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
          <p:cNvSpPr/>
          <p:nvPr/>
        </p:nvSpPr>
        <p:spPr>
          <a:xfrm>
            <a:off x="10901220" y="720216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1"/>
          <p:cNvSpPr txBox="1"/>
          <p:nvPr/>
        </p:nvSpPr>
        <p:spPr>
          <a:xfrm>
            <a:off x="1019120" y="2311824"/>
            <a:ext cx="9279245" cy="1144171"/>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6662"/>
              <a:buFont typeface="Arial"/>
              <a:buNone/>
            </a:pPr>
            <a:r>
              <a:rPr b="1" i="0" lang="en-US" sz="6662" u="none" cap="none" strike="noStrike">
                <a:solidFill>
                  <a:srgbClr val="DED5ED"/>
                </a:solidFill>
                <a:latin typeface="Montserrat"/>
                <a:ea typeface="Montserrat"/>
                <a:cs typeface="Montserrat"/>
                <a:sym typeface="Montserrat"/>
              </a:rPr>
              <a:t>HerTechVenture</a:t>
            </a:r>
            <a:endParaRPr b="0" i="0" sz="1400" u="none" cap="none" strike="noStrike">
              <a:solidFill>
                <a:srgbClr val="000000"/>
              </a:solidFill>
              <a:latin typeface="Arial"/>
              <a:ea typeface="Arial"/>
              <a:cs typeface="Arial"/>
              <a:sym typeface="Arial"/>
            </a:endParaRPr>
          </a:p>
        </p:txBody>
      </p:sp>
      <p:sp>
        <p:nvSpPr>
          <p:cNvPr id="164" name="Google Shape;164;p1"/>
          <p:cNvSpPr txBox="1"/>
          <p:nvPr/>
        </p:nvSpPr>
        <p:spPr>
          <a:xfrm>
            <a:off x="33211" y="3813195"/>
            <a:ext cx="11992463" cy="689420"/>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Clr>
                <a:srgbClr val="000000"/>
              </a:buClr>
              <a:buSzPts val="3200"/>
              <a:buFont typeface="Arial"/>
              <a:buNone/>
            </a:pPr>
            <a:r>
              <a:rPr b="1" i="1" lang="en-US" sz="3200" u="none" cap="none" strike="noStrike">
                <a:solidFill>
                  <a:srgbClr val="452A74"/>
                </a:solidFill>
                <a:latin typeface="Noto Sans"/>
                <a:ea typeface="Noto Sans"/>
                <a:cs typeface="Noto Sans"/>
                <a:sym typeface="Noto Sans"/>
              </a:rPr>
              <a:t>“HerTechVenture” Entrepreneurship programme   </a:t>
            </a:r>
            <a:endParaRPr b="0" i="1" sz="3200" u="none" cap="none" strike="noStrike">
              <a:solidFill>
                <a:srgbClr val="000000"/>
              </a:solidFill>
              <a:latin typeface="Arial"/>
              <a:ea typeface="Arial"/>
              <a:cs typeface="Arial"/>
              <a:sym typeface="Arial"/>
            </a:endParaRPr>
          </a:p>
        </p:txBody>
      </p:sp>
      <p:sp>
        <p:nvSpPr>
          <p:cNvPr id="165" name="Google Shape;165;p1"/>
          <p:cNvSpPr txBox="1"/>
          <p:nvPr/>
        </p:nvSpPr>
        <p:spPr>
          <a:xfrm>
            <a:off x="6077346" y="9101770"/>
            <a:ext cx="3366980" cy="1194206"/>
          </a:xfrm>
          <a:prstGeom prst="rect">
            <a:avLst/>
          </a:prstGeom>
          <a:noFill/>
          <a:ln>
            <a:noFill/>
          </a:ln>
        </p:spPr>
        <p:txBody>
          <a:bodyPr anchorCtr="0" anchor="t" bIns="0" lIns="0" spcFirstLastPara="1" rIns="0" wrap="square" tIns="0">
            <a:spAutoFit/>
          </a:bodyPr>
          <a:lstStyle/>
          <a:p>
            <a:pPr indent="0" lvl="0" marL="0" marR="0" rtl="0" algn="ctr">
              <a:lnSpc>
                <a:spcPct val="105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39955"/>
              </a:lnSpc>
              <a:spcBef>
                <a:spcPts val="0"/>
              </a:spcBef>
              <a:spcAft>
                <a:spcPts val="0"/>
              </a:spcAft>
              <a:buClr>
                <a:srgbClr val="000000"/>
              </a:buClr>
              <a:buSzPts val="1359"/>
              <a:buFont typeface="Arial"/>
              <a:buNone/>
            </a:pPr>
            <a:r>
              <a:rPr b="1" i="0" lang="en-US" sz="1359" u="none" cap="none" strike="noStrike">
                <a:solidFill>
                  <a:srgbClr val="DED5ED"/>
                </a:solidFill>
                <a:latin typeface="Noto Sans"/>
                <a:ea typeface="Noto Sans"/>
                <a:cs typeface="Noto Sans"/>
                <a:sym typeface="Noto Sans"/>
              </a:rPr>
              <a:t>Project Number 2023-1-PL01-KA220-HED-000156803</a:t>
            </a:r>
            <a:endParaRPr b="0" i="0" sz="1400" u="none" cap="none" strike="noStrike">
              <a:solidFill>
                <a:srgbClr val="000000"/>
              </a:solidFill>
              <a:latin typeface="Arial"/>
              <a:ea typeface="Arial"/>
              <a:cs typeface="Arial"/>
              <a:sym typeface="Arial"/>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p:txBody>
      </p:sp>
      <p:sp>
        <p:nvSpPr>
          <p:cNvPr id="166" name="Google Shape;166;p1"/>
          <p:cNvSpPr txBox="1"/>
          <p:nvPr/>
        </p:nvSpPr>
        <p:spPr>
          <a:xfrm>
            <a:off x="180413" y="4363324"/>
            <a:ext cx="11992500" cy="94795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Clr>
                <a:srgbClr val="000000"/>
              </a:buClr>
              <a:buSzPts val="4400"/>
              <a:buFont typeface="Arial"/>
              <a:buNone/>
            </a:pPr>
            <a:r>
              <a:rPr b="1" i="0" lang="en-US" sz="4400" u="none" cap="none" strike="noStrike">
                <a:solidFill>
                  <a:srgbClr val="452A74"/>
                </a:solidFill>
                <a:latin typeface="Noto Sans"/>
                <a:ea typeface="Noto Sans"/>
                <a:cs typeface="Noto Sans"/>
                <a:sym typeface="Noto Sans"/>
              </a:rPr>
              <a:t>Module D: Gendered Innovations</a:t>
            </a:r>
            <a:endParaRPr b="0" i="0" sz="1400" u="none" cap="none" strike="noStrike">
              <a:solidFill>
                <a:srgbClr val="000000"/>
              </a:solidFill>
              <a:latin typeface="Arial"/>
              <a:ea typeface="Arial"/>
              <a:cs typeface="Arial"/>
              <a:sym typeface="Arial"/>
            </a:endParaRPr>
          </a:p>
        </p:txBody>
      </p:sp>
      <p:sp>
        <p:nvSpPr>
          <p:cNvPr id="167" name="Google Shape;167;p1"/>
          <p:cNvSpPr txBox="1"/>
          <p:nvPr/>
        </p:nvSpPr>
        <p:spPr>
          <a:xfrm>
            <a:off x="180413" y="5567062"/>
            <a:ext cx="12436705" cy="1034129"/>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400"/>
              <a:buFont typeface="Arial"/>
              <a:buNone/>
            </a:pPr>
            <a:r>
              <a:rPr b="1" i="0" lang="en-US" sz="2400" u="none" cap="none" strike="noStrike">
                <a:solidFill>
                  <a:srgbClr val="452A74"/>
                </a:solidFill>
                <a:latin typeface="Noto Sans"/>
                <a:ea typeface="Noto Sans"/>
                <a:cs typeface="Noto Sans"/>
                <a:sym typeface="Noto Sans"/>
              </a:rPr>
              <a:t>Erasmus+ Project - KA220-HED - Cooperation partnerships in higher education</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400"/>
              <a:buFont typeface="Arial"/>
              <a:buNone/>
            </a:pPr>
            <a:r>
              <a:rPr b="1" i="0" lang="en-US" sz="2400" u="none" cap="none" strike="noStrike">
                <a:solidFill>
                  <a:srgbClr val="452A74"/>
                </a:solidFill>
                <a:latin typeface="Noto Sans"/>
                <a:ea typeface="Noto Sans"/>
                <a:cs typeface="Noto Sans"/>
                <a:sym typeface="Noto Sans"/>
              </a:rPr>
              <a:t>University of Salamanca and University of Gdansk</a:t>
            </a:r>
            <a:endParaRPr b="0" i="0" sz="1400" u="none" cap="none" strike="noStrike">
              <a:solidFill>
                <a:srgbClr val="000000"/>
              </a:solidFill>
              <a:latin typeface="Arial"/>
              <a:ea typeface="Arial"/>
              <a:cs typeface="Arial"/>
              <a:sym typeface="Arial"/>
            </a:endParaRPr>
          </a:p>
        </p:txBody>
      </p:sp>
      <p:pic>
        <p:nvPicPr>
          <p:cNvPr descr="Obraz zawierający Czcionka, Grafika, zrzut ekranu, logo&#10;&#10;Opis wygenerowany automatycznie" id="168" name="Google Shape;168;p1"/>
          <p:cNvPicPr preferRelativeResize="0"/>
          <p:nvPr/>
        </p:nvPicPr>
        <p:blipFill rotWithShape="1">
          <a:blip r:embed="rId6">
            <a:alphaModFix/>
          </a:blip>
          <a:srcRect b="0" l="0" r="0" t="0"/>
          <a:stretch/>
        </p:blipFill>
        <p:spPr>
          <a:xfrm>
            <a:off x="8806975" y="6521064"/>
            <a:ext cx="3929290" cy="2551278"/>
          </a:xfrm>
          <a:prstGeom prst="rect">
            <a:avLst/>
          </a:prstGeom>
          <a:noFill/>
          <a:ln>
            <a:noFill/>
          </a:ln>
        </p:spPr>
      </p:pic>
      <p:pic>
        <p:nvPicPr>
          <p:cNvPr descr="Texto&#10;&#10;Descripción generada automáticamente" id="169" name="Google Shape;169;p1"/>
          <p:cNvPicPr preferRelativeResize="0"/>
          <p:nvPr/>
        </p:nvPicPr>
        <p:blipFill rotWithShape="1">
          <a:blip r:embed="rId7">
            <a:alphaModFix/>
          </a:blip>
          <a:srcRect b="0" l="0" r="0" t="0"/>
          <a:stretch/>
        </p:blipFill>
        <p:spPr>
          <a:xfrm>
            <a:off x="5177188" y="7281364"/>
            <a:ext cx="3965526" cy="1095317"/>
          </a:xfrm>
          <a:prstGeom prst="rect">
            <a:avLst/>
          </a:prstGeom>
          <a:noFill/>
          <a:ln>
            <a:noFill/>
          </a:ln>
        </p:spPr>
      </p:pic>
      <p:pic>
        <p:nvPicPr>
          <p:cNvPr descr="Texto&#10;&#10;Descripción generada automáticamente" id="170" name="Google Shape;170;p1"/>
          <p:cNvPicPr preferRelativeResize="0"/>
          <p:nvPr/>
        </p:nvPicPr>
        <p:blipFill rotWithShape="1">
          <a:blip r:embed="rId8">
            <a:alphaModFix/>
          </a:blip>
          <a:srcRect b="0" l="0" r="0" t="0"/>
          <a:stretch/>
        </p:blipFill>
        <p:spPr>
          <a:xfrm>
            <a:off x="473994" y="7289272"/>
            <a:ext cx="4533900" cy="107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18" name="Shape 318"/>
        <p:cNvGrpSpPr/>
        <p:nvPr/>
      </p:nvGrpSpPr>
      <p:grpSpPr>
        <a:xfrm>
          <a:off x="0" y="0"/>
          <a:ext cx="0" cy="0"/>
          <a:chOff x="0" y="0"/>
          <a:chExt cx="0" cy="0"/>
        </a:xfrm>
      </p:grpSpPr>
      <p:sp>
        <p:nvSpPr>
          <p:cNvPr id="319" name="Google Shape;319;p12"/>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0" name="Google Shape;320;p12"/>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1" name="Google Shape;321;p12"/>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22" name="Google Shape;322;p12"/>
          <p:cNvGrpSpPr/>
          <p:nvPr/>
        </p:nvGrpSpPr>
        <p:grpSpPr>
          <a:xfrm>
            <a:off x="426126" y="90588"/>
            <a:ext cx="15608531" cy="1672638"/>
            <a:chOff x="0" y="-161925"/>
            <a:chExt cx="20811375" cy="2230184"/>
          </a:xfrm>
        </p:grpSpPr>
        <p:sp>
          <p:nvSpPr>
            <p:cNvPr id="323" name="Google Shape;323;p12"/>
            <p:cNvSpPr/>
            <p:nvPr/>
          </p:nvSpPr>
          <p:spPr>
            <a:xfrm>
              <a:off x="0" y="0"/>
              <a:ext cx="20811375" cy="2068259"/>
            </a:xfrm>
            <a:custGeom>
              <a:rect b="b" l="l" r="r" t="t"/>
              <a:pathLst>
                <a:path extrusionOk="0" h="2068259" w="20811375">
                  <a:moveTo>
                    <a:pt x="0" y="0"/>
                  </a:moveTo>
                  <a:lnTo>
                    <a:pt x="20811375" y="0"/>
                  </a:lnTo>
                  <a:lnTo>
                    <a:pt x="20811375"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4" name="Google Shape;324;p12"/>
            <p:cNvSpPr txBox="1"/>
            <p:nvPr/>
          </p:nvSpPr>
          <p:spPr>
            <a:xfrm>
              <a:off x="0" y="-161925"/>
              <a:ext cx="20811375"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452A74"/>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grpSp>
      <p:sp>
        <p:nvSpPr>
          <p:cNvPr id="325" name="Google Shape;325;p12"/>
          <p:cNvSpPr txBox="1"/>
          <p:nvPr/>
        </p:nvSpPr>
        <p:spPr>
          <a:xfrm>
            <a:off x="1457817" y="3213320"/>
            <a:ext cx="58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
        <p:nvSpPr>
          <p:cNvPr id="326" name="Google Shape;326;p12"/>
          <p:cNvSpPr txBox="1"/>
          <p:nvPr/>
        </p:nvSpPr>
        <p:spPr>
          <a:xfrm>
            <a:off x="2097550" y="3645900"/>
            <a:ext cx="137613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Gender identity:</a:t>
            </a:r>
            <a:r>
              <a:rPr b="0" i="0" lang="en-US" sz="2800" u="none" cap="none" strike="noStrike">
                <a:solidFill>
                  <a:srgbClr val="452A74"/>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Gender identity is a person's internal, subjective perception of themselves in relation to their gender.</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It may coincide with the sex assigned at birth (cisgender) or differ from it (transgender, non-binary, gender fluid, among other identities).</a:t>
            </a:r>
            <a:endParaRPr b="0" i="0" sz="28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34" name="Shape 334"/>
        <p:cNvGrpSpPr/>
        <p:nvPr/>
      </p:nvGrpSpPr>
      <p:grpSpPr>
        <a:xfrm>
          <a:off x="0" y="0"/>
          <a:ext cx="0" cy="0"/>
          <a:chOff x="0" y="0"/>
          <a:chExt cx="0" cy="0"/>
        </a:xfrm>
      </p:grpSpPr>
      <p:sp>
        <p:nvSpPr>
          <p:cNvPr id="335" name="Google Shape;335;p29"/>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6" name="Google Shape;336;p29"/>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7" name="Google Shape;337;p29"/>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38" name="Google Shape;338;p29"/>
          <p:cNvGrpSpPr/>
          <p:nvPr/>
        </p:nvGrpSpPr>
        <p:grpSpPr>
          <a:xfrm>
            <a:off x="426126" y="90588"/>
            <a:ext cx="15608531" cy="1672638"/>
            <a:chOff x="0" y="-161925"/>
            <a:chExt cx="20811375" cy="2230184"/>
          </a:xfrm>
        </p:grpSpPr>
        <p:sp>
          <p:nvSpPr>
            <p:cNvPr id="339" name="Google Shape;339;p29"/>
            <p:cNvSpPr/>
            <p:nvPr/>
          </p:nvSpPr>
          <p:spPr>
            <a:xfrm>
              <a:off x="0" y="0"/>
              <a:ext cx="20811375" cy="2068259"/>
            </a:xfrm>
            <a:custGeom>
              <a:rect b="b" l="l" r="r" t="t"/>
              <a:pathLst>
                <a:path extrusionOk="0" h="2068259" w="20811375">
                  <a:moveTo>
                    <a:pt x="0" y="0"/>
                  </a:moveTo>
                  <a:lnTo>
                    <a:pt x="20811375" y="0"/>
                  </a:lnTo>
                  <a:lnTo>
                    <a:pt x="20811375"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40" name="Google Shape;340;p29"/>
            <p:cNvSpPr txBox="1"/>
            <p:nvPr/>
          </p:nvSpPr>
          <p:spPr>
            <a:xfrm>
              <a:off x="0" y="-161925"/>
              <a:ext cx="20811375"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452A74"/>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grpSp>
      <p:sp>
        <p:nvSpPr>
          <p:cNvPr id="341" name="Google Shape;341;p29"/>
          <p:cNvSpPr txBox="1"/>
          <p:nvPr/>
        </p:nvSpPr>
        <p:spPr>
          <a:xfrm>
            <a:off x="1457817" y="3213320"/>
            <a:ext cx="58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
        <p:nvSpPr>
          <p:cNvPr id="342" name="Google Shape;342;p29"/>
          <p:cNvSpPr txBox="1"/>
          <p:nvPr/>
        </p:nvSpPr>
        <p:spPr>
          <a:xfrm>
            <a:off x="2097550" y="3645900"/>
            <a:ext cx="141747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Gender expression: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Gender expression refers to the way a person manifests their gender identity through their appearance, behaviour and attitudes.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It includes aspects such as dress, body language and speech.</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expression does not always conform to traditional norms of masculinity or femininity, and is experienced uniquely by each person.</a:t>
            </a:r>
            <a:endParaRPr b="0" i="0" sz="28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50" name="Shape 350"/>
        <p:cNvGrpSpPr/>
        <p:nvPr/>
      </p:nvGrpSpPr>
      <p:grpSpPr>
        <a:xfrm>
          <a:off x="0" y="0"/>
          <a:ext cx="0" cy="0"/>
          <a:chOff x="0" y="0"/>
          <a:chExt cx="0" cy="0"/>
        </a:xfrm>
      </p:grpSpPr>
      <p:sp>
        <p:nvSpPr>
          <p:cNvPr id="351" name="Google Shape;351;p30"/>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2" name="Google Shape;352;p30"/>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3" name="Google Shape;353;p30"/>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54" name="Google Shape;354;p30"/>
          <p:cNvGrpSpPr/>
          <p:nvPr/>
        </p:nvGrpSpPr>
        <p:grpSpPr>
          <a:xfrm>
            <a:off x="426126" y="90588"/>
            <a:ext cx="15608531" cy="1672638"/>
            <a:chOff x="0" y="-161925"/>
            <a:chExt cx="20811375" cy="2230184"/>
          </a:xfrm>
        </p:grpSpPr>
        <p:sp>
          <p:nvSpPr>
            <p:cNvPr id="355" name="Google Shape;355;p30"/>
            <p:cNvSpPr/>
            <p:nvPr/>
          </p:nvSpPr>
          <p:spPr>
            <a:xfrm>
              <a:off x="0" y="0"/>
              <a:ext cx="20811375" cy="2068259"/>
            </a:xfrm>
            <a:custGeom>
              <a:rect b="b" l="l" r="r" t="t"/>
              <a:pathLst>
                <a:path extrusionOk="0" h="2068259" w="20811375">
                  <a:moveTo>
                    <a:pt x="0" y="0"/>
                  </a:moveTo>
                  <a:lnTo>
                    <a:pt x="20811375" y="0"/>
                  </a:lnTo>
                  <a:lnTo>
                    <a:pt x="20811375"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56" name="Google Shape;356;p30"/>
            <p:cNvSpPr txBox="1"/>
            <p:nvPr/>
          </p:nvSpPr>
          <p:spPr>
            <a:xfrm>
              <a:off x="0" y="-161925"/>
              <a:ext cx="20811375"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452A74"/>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grpSp>
      <p:sp>
        <p:nvSpPr>
          <p:cNvPr id="357" name="Google Shape;357;p30"/>
          <p:cNvSpPr txBox="1"/>
          <p:nvPr/>
        </p:nvSpPr>
        <p:spPr>
          <a:xfrm>
            <a:off x="1457817" y="3213320"/>
            <a:ext cx="58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
        <p:nvSpPr>
          <p:cNvPr id="358" name="Google Shape;358;p30"/>
          <p:cNvSpPr txBox="1"/>
          <p:nvPr/>
        </p:nvSpPr>
        <p:spPr>
          <a:xfrm>
            <a:off x="2097550" y="3645900"/>
            <a:ext cx="14457300" cy="483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Sexual orientation: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Sexual orientation describes a person's emotional, romantic or sexual attraction to others.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It can be towards people of the same gender (homosexuality), the opposite gender (heterosexuality), both genders (bisexuality), independently of gender (pansexuality) or even lacking attraction (asexuality).</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All these concepts are distinct from each other but are often confused or mistakenly assumed to be interchangeable.</a:t>
            </a:r>
            <a:endParaRPr b="0" i="0" sz="28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1764"/>
          </a:srgbClr>
        </a:solidFill>
      </p:bgPr>
    </p:bg>
    <p:spTree>
      <p:nvGrpSpPr>
        <p:cNvPr id="362" name="Shape 362"/>
        <p:cNvGrpSpPr/>
        <p:nvPr/>
      </p:nvGrpSpPr>
      <p:grpSpPr>
        <a:xfrm>
          <a:off x="0" y="0"/>
          <a:ext cx="0" cy="0"/>
          <a:chOff x="0" y="0"/>
          <a:chExt cx="0" cy="0"/>
        </a:xfrm>
      </p:grpSpPr>
      <p:sp>
        <p:nvSpPr>
          <p:cNvPr id="363" name="Google Shape;363;g339bc4cfc6c_0_203"/>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g339bc4cfc6c_0_203"/>
          <p:cNvSpPr txBox="1"/>
          <p:nvPr/>
        </p:nvSpPr>
        <p:spPr>
          <a:xfrm>
            <a:off x="483201" y="1290990"/>
            <a:ext cx="15661500" cy="62298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Game activity to match concepts.</a:t>
            </a:r>
            <a:endParaRPr b="0" i="0" sz="4505" u="none" cap="none" strike="noStrike">
              <a:solidFill>
                <a:srgbClr val="DED5ED"/>
              </a:solidFill>
              <a:latin typeface="Montserrat ExtraBold"/>
              <a:ea typeface="Montserrat ExtraBold"/>
              <a:cs typeface="Montserrat ExtraBold"/>
              <a:sym typeface="Montserrat ExtraBold"/>
            </a:endParaRPr>
          </a:p>
          <a:p>
            <a:pPr indent="0" lvl="0" marL="0" marR="0" rtl="0" algn="l">
              <a:lnSpc>
                <a:spcPct val="140022"/>
              </a:lnSpc>
              <a:spcBef>
                <a:spcPts val="0"/>
              </a:spcBef>
              <a:spcAft>
                <a:spcPts val="0"/>
              </a:spcAft>
              <a:buClr>
                <a:srgbClr val="000000"/>
              </a:buClr>
              <a:buSzPts val="4505"/>
              <a:buFont typeface="Arial"/>
              <a:buNone/>
            </a:pPr>
            <a:r>
              <a:t/>
            </a:r>
            <a:endParaRPr b="0" i="0" sz="2800" u="none" cap="none" strike="noStrike">
              <a:solidFill>
                <a:srgbClr val="452A74"/>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4505"/>
              <a:buFont typeface="Arial"/>
              <a:buNone/>
            </a:pPr>
            <a:r>
              <a:rPr b="1" i="0" lang="en-US" sz="2800" u="none" cap="none" strike="noStrike">
                <a:solidFill>
                  <a:schemeClr val="dk1"/>
                </a:solidFill>
                <a:latin typeface="Montserrat"/>
                <a:ea typeface="Montserrat"/>
                <a:cs typeface="Montserrat"/>
                <a:sym typeface="Montserrat"/>
              </a:rPr>
              <a:t>Let's Play!</a:t>
            </a:r>
            <a:endParaRPr b="1" i="0" sz="28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4505"/>
              <a:buFont typeface="Arial"/>
              <a:buNone/>
            </a:pPr>
            <a:r>
              <a:rPr b="0" i="0" lang="en-US" sz="2800" u="none" cap="none" strike="noStrike">
                <a:solidFill>
                  <a:schemeClr val="dk1"/>
                </a:solidFill>
                <a:latin typeface="Montserrat"/>
                <a:ea typeface="Montserrat"/>
                <a:cs typeface="Montserrat"/>
                <a:sym typeface="Montserrat"/>
              </a:rPr>
              <a:t>Get ready for a fun matching game where we connect important concepts about identity and expression!</a:t>
            </a:r>
            <a:endParaRPr b="0" i="0" sz="28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4505"/>
              <a:buFont typeface="Arial"/>
              <a:buNone/>
            </a:pPr>
            <a:r>
              <a:t/>
            </a:r>
            <a:endParaRPr b="0" i="0" sz="28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4505"/>
              <a:buFont typeface="Arial"/>
              <a:buNone/>
            </a:pPr>
            <a:r>
              <a:rPr b="0" i="0" lang="en-US" sz="2800" u="none" cap="none" strike="noStrike">
                <a:solidFill>
                  <a:schemeClr val="dk1"/>
                </a:solidFill>
                <a:latin typeface="Montserrat"/>
                <a:ea typeface="Montserrat"/>
                <a:cs typeface="Montserrat"/>
                <a:sym typeface="Montserrat"/>
              </a:rPr>
              <a:t>How it works:</a:t>
            </a:r>
            <a:endParaRPr b="0" i="0" sz="2800" u="none" cap="none" strike="noStrike">
              <a:solidFill>
                <a:schemeClr val="dk1"/>
              </a:solidFill>
              <a:latin typeface="Montserrat"/>
              <a:ea typeface="Montserrat"/>
              <a:cs typeface="Montserrat"/>
              <a:sym typeface="Montserrat"/>
            </a:endParaRPr>
          </a:p>
          <a:p>
            <a:pPr indent="-406400" lvl="0" marL="457200" marR="0" rtl="0" algn="l">
              <a:lnSpc>
                <a:spcPct val="140022"/>
              </a:lnSpc>
              <a:spcBef>
                <a:spcPts val="0"/>
              </a:spcBef>
              <a:spcAft>
                <a:spcPts val="0"/>
              </a:spcAft>
              <a:buClr>
                <a:schemeClr val="dk1"/>
              </a:buClr>
              <a:buSzPts val="2800"/>
              <a:buFont typeface="Montserrat"/>
              <a:buChar char="●"/>
            </a:pPr>
            <a:r>
              <a:rPr b="0" i="0" lang="en-US" sz="2800" u="none" cap="none" strike="noStrike">
                <a:solidFill>
                  <a:schemeClr val="dk1"/>
                </a:solidFill>
                <a:latin typeface="Montserrat"/>
                <a:ea typeface="Montserrat"/>
                <a:cs typeface="Montserrat"/>
                <a:sym typeface="Montserrat"/>
              </a:rPr>
              <a:t>You’ll see five key concepts and five definitions.</a:t>
            </a:r>
            <a:endParaRPr b="0" i="0" sz="2800" u="none" cap="none" strike="noStrike">
              <a:solidFill>
                <a:schemeClr val="dk1"/>
              </a:solidFill>
              <a:latin typeface="Montserrat"/>
              <a:ea typeface="Montserrat"/>
              <a:cs typeface="Montserrat"/>
              <a:sym typeface="Montserrat"/>
            </a:endParaRPr>
          </a:p>
          <a:p>
            <a:pPr indent="-406400" lvl="0" marL="457200" marR="0" rtl="0" algn="l">
              <a:lnSpc>
                <a:spcPct val="140022"/>
              </a:lnSpc>
              <a:spcBef>
                <a:spcPts val="0"/>
              </a:spcBef>
              <a:spcAft>
                <a:spcPts val="0"/>
              </a:spcAft>
              <a:buClr>
                <a:schemeClr val="dk1"/>
              </a:buClr>
              <a:buSzPts val="2800"/>
              <a:buFont typeface="Montserrat"/>
              <a:buChar char="●"/>
            </a:pPr>
            <a:r>
              <a:rPr b="0" i="0" lang="en-US" sz="2800" u="none" cap="none" strike="noStrike">
                <a:solidFill>
                  <a:schemeClr val="dk1"/>
                </a:solidFill>
                <a:latin typeface="Montserrat"/>
                <a:ea typeface="Montserrat"/>
                <a:cs typeface="Montserrat"/>
                <a:sym typeface="Montserrat"/>
              </a:rPr>
              <a:t>Your mission: match each concept with its correct meaning!</a:t>
            </a:r>
            <a:endParaRPr b="0" i="0" sz="2800" u="none" cap="none" strike="noStrike">
              <a:solidFill>
                <a:schemeClr val="dk1"/>
              </a:solidFill>
              <a:latin typeface="Montserrat"/>
              <a:ea typeface="Montserrat"/>
              <a:cs typeface="Montserrat"/>
              <a:sym typeface="Montserrat"/>
            </a:endParaRPr>
          </a:p>
          <a:p>
            <a:pPr indent="-406400" lvl="0" marL="457200" marR="0" rtl="0" algn="l">
              <a:lnSpc>
                <a:spcPct val="140022"/>
              </a:lnSpc>
              <a:spcBef>
                <a:spcPts val="0"/>
              </a:spcBef>
              <a:spcAft>
                <a:spcPts val="0"/>
              </a:spcAft>
              <a:buClr>
                <a:schemeClr val="dk1"/>
              </a:buClr>
              <a:buSzPts val="2800"/>
              <a:buFont typeface="Montserrat"/>
              <a:buChar char="●"/>
            </a:pPr>
            <a:r>
              <a:rPr b="0" i="0" lang="en-US" sz="2800" u="none" cap="none" strike="noStrike">
                <a:solidFill>
                  <a:schemeClr val="dk1"/>
                </a:solidFill>
                <a:latin typeface="Montserrat"/>
                <a:ea typeface="Montserrat"/>
                <a:cs typeface="Montserrat"/>
                <a:sym typeface="Montserrat"/>
              </a:rPr>
              <a:t>Quick thinking and teamwork will help you win!</a:t>
            </a:r>
            <a:endParaRPr b="0" i="0" sz="4505" u="none" cap="none" strike="noStrike">
              <a:solidFill>
                <a:schemeClr val="dk1"/>
              </a:solidFill>
              <a:latin typeface="Montserrat ExtraBold"/>
              <a:ea typeface="Montserrat ExtraBold"/>
              <a:cs typeface="Montserrat ExtraBold"/>
              <a:sym typeface="Montserrat ExtraBold"/>
            </a:endParaRPr>
          </a:p>
        </p:txBody>
      </p:sp>
      <p:sp>
        <p:nvSpPr>
          <p:cNvPr id="365" name="Google Shape;365;g339bc4cfc6c_0_203"/>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6" name="Google Shape;366;g339bc4cfc6c_0_203"/>
          <p:cNvGrpSpPr/>
          <p:nvPr/>
        </p:nvGrpSpPr>
        <p:grpSpPr>
          <a:xfrm>
            <a:off x="16975762" y="-1270066"/>
            <a:ext cx="1456898" cy="18965831"/>
            <a:chOff x="0" y="-1"/>
            <a:chExt cx="1942531" cy="25287775"/>
          </a:xfrm>
        </p:grpSpPr>
        <p:grpSp>
          <p:nvGrpSpPr>
            <p:cNvPr id="367" name="Google Shape;367;g339bc4cfc6c_0_203"/>
            <p:cNvGrpSpPr/>
            <p:nvPr/>
          </p:nvGrpSpPr>
          <p:grpSpPr>
            <a:xfrm rot="5400000">
              <a:off x="-11639959" y="11705284"/>
              <a:ext cx="25287775" cy="1877205"/>
              <a:chOff x="0" y="-38100"/>
              <a:chExt cx="4995116" cy="370806"/>
            </a:xfrm>
          </p:grpSpPr>
          <p:sp>
            <p:nvSpPr>
              <p:cNvPr id="368" name="Google Shape;368;g339bc4cfc6c_0_203"/>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9" name="Google Shape;369;g339bc4cfc6c_0_203"/>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0" name="Google Shape;370;g339bc4cfc6c_0_203"/>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1" name="Google Shape;371;g339bc4cfc6c_0_203"/>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2" name="Google Shape;372;g339bc4cfc6c_0_203"/>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3" name="Google Shape;373;g339bc4cfc6c_0_203"/>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4" name="Google Shape;374;g339bc4cfc6c_0_203"/>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5" name="Google Shape;375;g339bc4cfc6c_0_203"/>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6" name="Google Shape;376;g339bc4cfc6c_0_203"/>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380" name="Shape 380"/>
        <p:cNvGrpSpPr/>
        <p:nvPr/>
      </p:nvGrpSpPr>
      <p:grpSpPr>
        <a:xfrm>
          <a:off x="0" y="0"/>
          <a:ext cx="0" cy="0"/>
          <a:chOff x="0" y="0"/>
          <a:chExt cx="0" cy="0"/>
        </a:xfrm>
      </p:grpSpPr>
      <p:sp>
        <p:nvSpPr>
          <p:cNvPr id="381" name="Google Shape;381;g351bf045c73_0_0"/>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2" name="Google Shape;382;g351bf045c73_0_0"/>
          <p:cNvSpPr txBox="1"/>
          <p:nvPr/>
        </p:nvSpPr>
        <p:spPr>
          <a:xfrm>
            <a:off x="483201" y="1290990"/>
            <a:ext cx="15661500" cy="42963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Game activity to match concepts.</a:t>
            </a:r>
            <a:endParaRPr b="1" i="0" sz="2800" u="none" cap="none" strike="noStrike">
              <a:solidFill>
                <a:srgbClr val="452A74"/>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700"/>
              <a:buFont typeface="Arial"/>
              <a:buNone/>
            </a:pPr>
            <a:r>
              <a:rPr b="1" i="0" lang="en-US" sz="2700" u="none" cap="none" strike="noStrike">
                <a:solidFill>
                  <a:schemeClr val="dk1"/>
                </a:solidFill>
                <a:latin typeface="Montserrat"/>
                <a:ea typeface="Montserrat"/>
                <a:cs typeface="Montserrat"/>
                <a:sym typeface="Montserrat"/>
              </a:rPr>
              <a:t>Concepts:</a:t>
            </a:r>
            <a:endParaRPr b="1" i="0" sz="2700" u="none" cap="none" strike="noStrike">
              <a:solidFill>
                <a:schemeClr val="dk1"/>
              </a:solidFill>
              <a:latin typeface="Montserrat"/>
              <a:ea typeface="Montserrat"/>
              <a:cs typeface="Montserrat"/>
              <a:sym typeface="Montserrat"/>
            </a:endParaRPr>
          </a:p>
          <a:p>
            <a:pPr indent="-400050" lvl="0" marL="457200" marR="0" rtl="0" algn="l">
              <a:lnSpc>
                <a:spcPct val="140022"/>
              </a:lnSpc>
              <a:spcBef>
                <a:spcPts val="0"/>
              </a:spcBef>
              <a:spcAft>
                <a:spcPts val="0"/>
              </a:spcAft>
              <a:buClr>
                <a:schemeClr val="dk1"/>
              </a:buClr>
              <a:buSzPts val="2700"/>
              <a:buFont typeface="Montserrat"/>
              <a:buChar char="●"/>
            </a:pPr>
            <a:r>
              <a:rPr b="0" i="0" lang="en-US" sz="2700" u="none" cap="none" strike="noStrike">
                <a:solidFill>
                  <a:schemeClr val="dk1"/>
                </a:solidFill>
                <a:latin typeface="Montserrat"/>
                <a:ea typeface="Montserrat"/>
                <a:cs typeface="Montserrat"/>
                <a:sym typeface="Montserrat"/>
              </a:rPr>
              <a:t>Biological Sex</a:t>
            </a:r>
            <a:endParaRPr b="0" i="0" sz="2700" u="none" cap="none" strike="noStrike">
              <a:solidFill>
                <a:schemeClr val="dk1"/>
              </a:solidFill>
              <a:latin typeface="Montserrat"/>
              <a:ea typeface="Montserrat"/>
              <a:cs typeface="Montserrat"/>
              <a:sym typeface="Montserrat"/>
            </a:endParaRPr>
          </a:p>
          <a:p>
            <a:pPr indent="-400050" lvl="0" marL="457200" marR="0" rtl="0" algn="l">
              <a:lnSpc>
                <a:spcPct val="140022"/>
              </a:lnSpc>
              <a:spcBef>
                <a:spcPts val="0"/>
              </a:spcBef>
              <a:spcAft>
                <a:spcPts val="0"/>
              </a:spcAft>
              <a:buClr>
                <a:schemeClr val="dk1"/>
              </a:buClr>
              <a:buSzPts val="2700"/>
              <a:buFont typeface="Montserrat"/>
              <a:buChar char="●"/>
            </a:pPr>
            <a:r>
              <a:rPr b="0" i="0" lang="en-US" sz="2700" u="none" cap="none" strike="noStrike">
                <a:solidFill>
                  <a:schemeClr val="dk1"/>
                </a:solidFill>
                <a:latin typeface="Montserrat"/>
                <a:ea typeface="Montserrat"/>
                <a:cs typeface="Montserrat"/>
                <a:sym typeface="Montserrat"/>
              </a:rPr>
              <a:t>Gender</a:t>
            </a:r>
            <a:endParaRPr b="0" i="0" sz="2700" u="none" cap="none" strike="noStrike">
              <a:solidFill>
                <a:schemeClr val="dk1"/>
              </a:solidFill>
              <a:latin typeface="Montserrat"/>
              <a:ea typeface="Montserrat"/>
              <a:cs typeface="Montserrat"/>
              <a:sym typeface="Montserrat"/>
            </a:endParaRPr>
          </a:p>
          <a:p>
            <a:pPr indent="-400050" lvl="0" marL="457200" marR="0" rtl="0" algn="l">
              <a:lnSpc>
                <a:spcPct val="140022"/>
              </a:lnSpc>
              <a:spcBef>
                <a:spcPts val="0"/>
              </a:spcBef>
              <a:spcAft>
                <a:spcPts val="0"/>
              </a:spcAft>
              <a:buClr>
                <a:schemeClr val="dk1"/>
              </a:buClr>
              <a:buSzPts val="2700"/>
              <a:buFont typeface="Montserrat"/>
              <a:buChar char="●"/>
            </a:pPr>
            <a:r>
              <a:rPr b="0" i="0" lang="en-US" sz="2700" u="none" cap="none" strike="noStrike">
                <a:solidFill>
                  <a:schemeClr val="dk1"/>
                </a:solidFill>
                <a:latin typeface="Montserrat"/>
                <a:ea typeface="Montserrat"/>
                <a:cs typeface="Montserrat"/>
                <a:sym typeface="Montserrat"/>
              </a:rPr>
              <a:t>Gender Identity</a:t>
            </a:r>
            <a:endParaRPr b="0" i="0" sz="2700" u="none" cap="none" strike="noStrike">
              <a:solidFill>
                <a:schemeClr val="dk1"/>
              </a:solidFill>
              <a:latin typeface="Montserrat"/>
              <a:ea typeface="Montserrat"/>
              <a:cs typeface="Montserrat"/>
              <a:sym typeface="Montserrat"/>
            </a:endParaRPr>
          </a:p>
          <a:p>
            <a:pPr indent="-400050" lvl="0" marL="457200" marR="0" rtl="0" algn="l">
              <a:lnSpc>
                <a:spcPct val="140022"/>
              </a:lnSpc>
              <a:spcBef>
                <a:spcPts val="0"/>
              </a:spcBef>
              <a:spcAft>
                <a:spcPts val="0"/>
              </a:spcAft>
              <a:buClr>
                <a:schemeClr val="dk1"/>
              </a:buClr>
              <a:buSzPts val="2700"/>
              <a:buFont typeface="Montserrat"/>
              <a:buChar char="●"/>
            </a:pPr>
            <a:r>
              <a:rPr b="0" i="0" lang="en-US" sz="2700" u="none" cap="none" strike="noStrike">
                <a:solidFill>
                  <a:schemeClr val="dk1"/>
                </a:solidFill>
                <a:latin typeface="Montserrat"/>
                <a:ea typeface="Montserrat"/>
                <a:cs typeface="Montserrat"/>
                <a:sym typeface="Montserrat"/>
              </a:rPr>
              <a:t>Gender Expression</a:t>
            </a:r>
            <a:endParaRPr b="0" i="0" sz="2700" u="none" cap="none" strike="noStrike">
              <a:solidFill>
                <a:schemeClr val="dk1"/>
              </a:solidFill>
              <a:latin typeface="Montserrat"/>
              <a:ea typeface="Montserrat"/>
              <a:cs typeface="Montserrat"/>
              <a:sym typeface="Montserrat"/>
            </a:endParaRPr>
          </a:p>
          <a:p>
            <a:pPr indent="-400050" lvl="0" marL="457200" marR="0" rtl="0" algn="l">
              <a:lnSpc>
                <a:spcPct val="140022"/>
              </a:lnSpc>
              <a:spcBef>
                <a:spcPts val="0"/>
              </a:spcBef>
              <a:spcAft>
                <a:spcPts val="0"/>
              </a:spcAft>
              <a:buClr>
                <a:schemeClr val="dk1"/>
              </a:buClr>
              <a:buSzPts val="2700"/>
              <a:buFont typeface="Montserrat"/>
              <a:buChar char="●"/>
            </a:pPr>
            <a:r>
              <a:rPr b="0" i="0" lang="en-US" sz="2700" u="none" cap="none" strike="noStrike">
                <a:solidFill>
                  <a:schemeClr val="dk1"/>
                </a:solidFill>
                <a:latin typeface="Montserrat"/>
                <a:ea typeface="Montserrat"/>
                <a:cs typeface="Montserrat"/>
                <a:sym typeface="Montserrat"/>
              </a:rPr>
              <a:t>Sexual Orientation</a:t>
            </a:r>
            <a:endParaRPr b="0" i="0" sz="2700" u="none" cap="none" strike="noStrike">
              <a:solidFill>
                <a:schemeClr val="dk1"/>
              </a:solidFill>
              <a:latin typeface="Montserrat"/>
              <a:ea typeface="Montserrat"/>
              <a:cs typeface="Montserrat"/>
              <a:sym typeface="Montserrat"/>
            </a:endParaRPr>
          </a:p>
        </p:txBody>
      </p:sp>
      <p:sp>
        <p:nvSpPr>
          <p:cNvPr id="383" name="Google Shape;383;g351bf045c73_0_0"/>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4" name="Google Shape;384;g351bf045c73_0_0"/>
          <p:cNvGrpSpPr/>
          <p:nvPr/>
        </p:nvGrpSpPr>
        <p:grpSpPr>
          <a:xfrm>
            <a:off x="16975762" y="-1270066"/>
            <a:ext cx="1456898" cy="18965831"/>
            <a:chOff x="0" y="-1"/>
            <a:chExt cx="1942531" cy="25287775"/>
          </a:xfrm>
        </p:grpSpPr>
        <p:grpSp>
          <p:nvGrpSpPr>
            <p:cNvPr id="385" name="Google Shape;385;g351bf045c73_0_0"/>
            <p:cNvGrpSpPr/>
            <p:nvPr/>
          </p:nvGrpSpPr>
          <p:grpSpPr>
            <a:xfrm rot="5400000">
              <a:off x="-11639959" y="11705284"/>
              <a:ext cx="25287775" cy="1877205"/>
              <a:chOff x="0" y="-38100"/>
              <a:chExt cx="4995116" cy="370806"/>
            </a:xfrm>
          </p:grpSpPr>
          <p:sp>
            <p:nvSpPr>
              <p:cNvPr id="386" name="Google Shape;386;g351bf045c73_0_0"/>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7" name="Google Shape;387;g351bf045c73_0_0"/>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8" name="Google Shape;388;g351bf045c73_0_0"/>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g351bf045c73_0_0"/>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g351bf045c73_0_0"/>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g351bf045c73_0_0"/>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2" name="Google Shape;392;g351bf045c73_0_0"/>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3" name="Google Shape;393;g351bf045c73_0_0"/>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4" name="Google Shape;394;g351bf045c73_0_0"/>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398" name="Shape 398"/>
        <p:cNvGrpSpPr/>
        <p:nvPr/>
      </p:nvGrpSpPr>
      <p:grpSpPr>
        <a:xfrm>
          <a:off x="0" y="0"/>
          <a:ext cx="0" cy="0"/>
          <a:chOff x="0" y="0"/>
          <a:chExt cx="0" cy="0"/>
        </a:xfrm>
      </p:grpSpPr>
      <p:sp>
        <p:nvSpPr>
          <p:cNvPr id="399" name="Google Shape;399;g351bf045c73_0_17"/>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0" name="Google Shape;400;g351bf045c73_0_17"/>
          <p:cNvSpPr txBox="1"/>
          <p:nvPr/>
        </p:nvSpPr>
        <p:spPr>
          <a:xfrm>
            <a:off x="483201" y="1290990"/>
            <a:ext cx="15661500" cy="842190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Game activity to match concepts.</a:t>
            </a:r>
            <a:endParaRPr b="1" i="0" sz="2800" u="none" cap="none" strike="noStrike">
              <a:solidFill>
                <a:srgbClr val="452A74"/>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1" i="0" lang="en-US" sz="2200" u="none" cap="none" strike="noStrike">
                <a:solidFill>
                  <a:schemeClr val="dk1"/>
                </a:solidFill>
                <a:latin typeface="Montserrat"/>
                <a:ea typeface="Montserrat"/>
                <a:cs typeface="Montserrat"/>
                <a:sym typeface="Montserrat"/>
              </a:rPr>
              <a:t>Definitions:</a:t>
            </a:r>
            <a:endParaRPr b="1" i="0" sz="2200" u="none" cap="none" strike="noStrike">
              <a:solidFill>
                <a:schemeClr val="dk1"/>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0" i="0" lang="en-US" sz="2200" u="none" cap="none" strike="noStrike">
                <a:solidFill>
                  <a:schemeClr val="dk1"/>
                </a:solidFill>
                <a:latin typeface="Montserrat"/>
                <a:ea typeface="Montserrat"/>
                <a:cs typeface="Montserrat"/>
                <a:sym typeface="Montserrat"/>
              </a:rPr>
              <a:t>Biological Sex: The physical characteristics (such as chromosomes, hormones, and anatomy) typically categorized as male, female, or intersex.</a:t>
            </a:r>
            <a:endParaRPr b="0" i="0" sz="2200" u="none" cap="none" strike="noStrike">
              <a:solidFill>
                <a:schemeClr val="dk1"/>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0" i="0" lang="en-US" sz="2200" u="none" cap="none" strike="noStrike">
                <a:solidFill>
                  <a:schemeClr val="dk1"/>
                </a:solidFill>
                <a:latin typeface="Montserrat"/>
                <a:ea typeface="Montserrat"/>
                <a:cs typeface="Montserrat"/>
                <a:sym typeface="Montserrat"/>
              </a:rPr>
              <a:t>Gender: Social and cultural roles, behaviors, and expectations associated with being male, female, or other identities.</a:t>
            </a:r>
            <a:endParaRPr b="0" i="0" sz="2200" u="none" cap="none" strike="noStrike">
              <a:solidFill>
                <a:schemeClr val="dk1"/>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0" i="0" lang="en-US" sz="2200" u="none" cap="none" strike="noStrike">
                <a:solidFill>
                  <a:schemeClr val="dk1"/>
                </a:solidFill>
                <a:latin typeface="Montserrat"/>
                <a:ea typeface="Montserrat"/>
                <a:cs typeface="Montserrat"/>
                <a:sym typeface="Montserrat"/>
              </a:rPr>
              <a:t>Gender Identity: A person’s internal sense of their own gender, which may or may not match their biological sex.</a:t>
            </a:r>
            <a:endParaRPr b="0" i="0" sz="2200" u="none" cap="none" strike="noStrike">
              <a:solidFill>
                <a:schemeClr val="dk1"/>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0" i="0" lang="en-US" sz="2200" u="none" cap="none" strike="noStrike">
                <a:solidFill>
                  <a:schemeClr val="dk1"/>
                </a:solidFill>
                <a:latin typeface="Montserrat"/>
                <a:ea typeface="Montserrat"/>
                <a:cs typeface="Montserrat"/>
                <a:sym typeface="Montserrat"/>
              </a:rPr>
              <a:t>Gender Expression: How a person presents their gender outwardly, through clothing, behavior, hairstyle, voice, or body characteristics.</a:t>
            </a:r>
            <a:endParaRPr b="0" i="0" sz="2200" u="none" cap="none" strike="noStrike">
              <a:solidFill>
                <a:schemeClr val="dk1"/>
              </a:solidFill>
              <a:latin typeface="Montserrat"/>
              <a:ea typeface="Montserrat"/>
              <a:cs typeface="Montserrat"/>
              <a:sym typeface="Montserrat"/>
            </a:endParaRPr>
          </a:p>
          <a:p>
            <a:pPr indent="-368300" lvl="0" marL="457200" marR="0" rtl="0" algn="l">
              <a:lnSpc>
                <a:spcPct val="140022"/>
              </a:lnSpc>
              <a:spcBef>
                <a:spcPts val="0"/>
              </a:spcBef>
              <a:spcAft>
                <a:spcPts val="0"/>
              </a:spcAft>
              <a:buClr>
                <a:schemeClr val="dk1"/>
              </a:buClr>
              <a:buSzPts val="2200"/>
              <a:buFont typeface="Montserrat"/>
              <a:buChar char="●"/>
            </a:pPr>
            <a:r>
              <a:rPr b="0" i="0" lang="en-US" sz="2200" u="none" cap="none" strike="noStrike">
                <a:solidFill>
                  <a:schemeClr val="dk1"/>
                </a:solidFill>
                <a:latin typeface="Montserrat"/>
                <a:ea typeface="Montserrat"/>
                <a:cs typeface="Montserrat"/>
                <a:sym typeface="Montserrat"/>
              </a:rPr>
              <a:t>Sexual Orientation: Who someone is emotionally, romantically, or sexually attracted to.</a:t>
            </a:r>
            <a:endParaRPr b="0"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t/>
            </a:r>
            <a:endParaRPr b="0"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rPr b="1" i="0" lang="en-US" sz="2200" u="none" cap="none" strike="noStrike">
                <a:solidFill>
                  <a:schemeClr val="dk1"/>
                </a:solidFill>
                <a:latin typeface="Montserrat"/>
                <a:ea typeface="Montserrat"/>
                <a:cs typeface="Montserrat"/>
                <a:sym typeface="Montserrat"/>
              </a:rPr>
              <a:t>Tip:</a:t>
            </a:r>
            <a:endParaRPr b="1"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rPr b="0" i="0" lang="en-US" sz="2200" u="none" cap="none" strike="noStrike">
                <a:solidFill>
                  <a:schemeClr val="dk1"/>
                </a:solidFill>
                <a:latin typeface="Montserrat"/>
                <a:ea typeface="Montserrat"/>
                <a:cs typeface="Montserrat"/>
                <a:sym typeface="Montserrat"/>
              </a:rPr>
              <a:t>Some concepts are closely related, but each one is unique. Think carefully about the differences!</a:t>
            </a:r>
            <a:endParaRPr b="0"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t/>
            </a:r>
            <a:endParaRPr b="0"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rPr b="1" i="0" lang="en-US" sz="2200" u="none" cap="none" strike="noStrike">
                <a:solidFill>
                  <a:schemeClr val="dk1"/>
                </a:solidFill>
                <a:latin typeface="Montserrat"/>
                <a:ea typeface="Montserrat"/>
                <a:cs typeface="Montserrat"/>
                <a:sym typeface="Montserrat"/>
              </a:rPr>
              <a:t>Let's start!</a:t>
            </a:r>
            <a:endParaRPr b="1" i="0" sz="2200" u="none" cap="none" strike="noStrike">
              <a:solidFill>
                <a:schemeClr val="dk1"/>
              </a:solidFill>
              <a:latin typeface="Montserrat"/>
              <a:ea typeface="Montserrat"/>
              <a:cs typeface="Montserrat"/>
              <a:sym typeface="Montserrat"/>
            </a:endParaRPr>
          </a:p>
          <a:p>
            <a:pPr indent="0" lvl="0" marL="0" marR="0" rtl="0" algn="l">
              <a:lnSpc>
                <a:spcPct val="140022"/>
              </a:lnSpc>
              <a:spcBef>
                <a:spcPts val="0"/>
              </a:spcBef>
              <a:spcAft>
                <a:spcPts val="0"/>
              </a:spcAft>
              <a:buClr>
                <a:srgbClr val="000000"/>
              </a:buClr>
              <a:buSzPts val="2200"/>
              <a:buFont typeface="Arial"/>
              <a:buNone/>
            </a:pPr>
            <a:r>
              <a:rPr b="0" i="0" lang="en-US" sz="2200" u="none" cap="none" strike="noStrike">
                <a:solidFill>
                  <a:schemeClr val="dk1"/>
                </a:solidFill>
                <a:latin typeface="Montserrat"/>
                <a:ea typeface="Montserrat"/>
                <a:cs typeface="Montserrat"/>
                <a:sym typeface="Montserrat"/>
              </a:rPr>
              <a:t>Match the concepts with the correct definitions — Good luck!</a:t>
            </a:r>
            <a:endParaRPr b="0" i="0" sz="2200" u="none" cap="none" strike="noStrike">
              <a:solidFill>
                <a:schemeClr val="dk1"/>
              </a:solidFill>
              <a:latin typeface="Montserrat"/>
              <a:ea typeface="Montserrat"/>
              <a:cs typeface="Montserrat"/>
              <a:sym typeface="Montserrat"/>
            </a:endParaRPr>
          </a:p>
        </p:txBody>
      </p:sp>
      <p:sp>
        <p:nvSpPr>
          <p:cNvPr id="401" name="Google Shape;401;g351bf045c73_0_17"/>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02" name="Google Shape;402;g351bf045c73_0_17"/>
          <p:cNvGrpSpPr/>
          <p:nvPr/>
        </p:nvGrpSpPr>
        <p:grpSpPr>
          <a:xfrm>
            <a:off x="16975762" y="-1270066"/>
            <a:ext cx="1456898" cy="18965831"/>
            <a:chOff x="0" y="-1"/>
            <a:chExt cx="1942531" cy="25287775"/>
          </a:xfrm>
        </p:grpSpPr>
        <p:grpSp>
          <p:nvGrpSpPr>
            <p:cNvPr id="403" name="Google Shape;403;g351bf045c73_0_17"/>
            <p:cNvGrpSpPr/>
            <p:nvPr/>
          </p:nvGrpSpPr>
          <p:grpSpPr>
            <a:xfrm rot="5400000">
              <a:off x="-11639959" y="11705284"/>
              <a:ext cx="25287775" cy="1877205"/>
              <a:chOff x="0" y="-38100"/>
              <a:chExt cx="4995116" cy="370806"/>
            </a:xfrm>
          </p:grpSpPr>
          <p:sp>
            <p:nvSpPr>
              <p:cNvPr id="404" name="Google Shape;404;g351bf045c73_0_17"/>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5" name="Google Shape;405;g351bf045c73_0_17"/>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6" name="Google Shape;406;g351bf045c73_0_17"/>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g351bf045c73_0_17"/>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8" name="Google Shape;408;g351bf045c73_0_17"/>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9" name="Google Shape;409;g351bf045c73_0_17"/>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g351bf045c73_0_17"/>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1" name="Google Shape;411;g351bf045c73_0_17"/>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g351bf045c73_0_17"/>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16" name="Shape 416"/>
        <p:cNvGrpSpPr/>
        <p:nvPr/>
      </p:nvGrpSpPr>
      <p:grpSpPr>
        <a:xfrm>
          <a:off x="0" y="0"/>
          <a:ext cx="0" cy="0"/>
          <a:chOff x="0" y="0"/>
          <a:chExt cx="0" cy="0"/>
        </a:xfrm>
      </p:grpSpPr>
      <p:sp>
        <p:nvSpPr>
          <p:cNvPr id="417" name="Google Shape;417;p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18" name="Google Shape;418;p7"/>
          <p:cNvGrpSpPr/>
          <p:nvPr/>
        </p:nvGrpSpPr>
        <p:grpSpPr>
          <a:xfrm>
            <a:off x="-281955" y="9721187"/>
            <a:ext cx="18965831" cy="883574"/>
            <a:chOff x="0" y="-38100"/>
            <a:chExt cx="4995116" cy="232711"/>
          </a:xfrm>
        </p:grpSpPr>
        <p:sp>
          <p:nvSpPr>
            <p:cNvPr id="419" name="Google Shape;419;p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0" name="Google Shape;420;p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2" name="Google Shape;422;p7"/>
          <p:cNvSpPr txBox="1"/>
          <p:nvPr/>
        </p:nvSpPr>
        <p:spPr>
          <a:xfrm>
            <a:off x="426126" y="2726564"/>
            <a:ext cx="14431200" cy="52584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Occurs when men and women are concentrated in different sectors or industries due to entrenched gender norms and stereotypes.</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For example, women are often overrepresented in sectors such as education, health and social work, while men predominate in technology, engineering and finance.</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distribution reinforces economic inequalities and limits women's career choices.</a:t>
            </a:r>
            <a:endParaRPr b="0" i="0" sz="1400" u="none" cap="none" strike="noStrike">
              <a:solidFill>
                <a:srgbClr val="000000"/>
              </a:solidFill>
              <a:latin typeface="Arial"/>
              <a:ea typeface="Arial"/>
              <a:cs typeface="Arial"/>
              <a:sym typeface="Arial"/>
            </a:endParaRPr>
          </a:p>
        </p:txBody>
      </p:sp>
      <p:sp>
        <p:nvSpPr>
          <p:cNvPr id="423" name="Google Shape;423;p7"/>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Horizontal segregation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27" name="Shape 427"/>
        <p:cNvGrpSpPr/>
        <p:nvPr/>
      </p:nvGrpSpPr>
      <p:grpSpPr>
        <a:xfrm>
          <a:off x="0" y="0"/>
          <a:ext cx="0" cy="0"/>
          <a:chOff x="0" y="0"/>
          <a:chExt cx="0" cy="0"/>
        </a:xfrm>
      </p:grpSpPr>
      <p:sp>
        <p:nvSpPr>
          <p:cNvPr id="428" name="Google Shape;428;g33ac6c85d42_0_60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29" name="Google Shape;429;g33ac6c85d42_0_607"/>
          <p:cNvGrpSpPr/>
          <p:nvPr/>
        </p:nvGrpSpPr>
        <p:grpSpPr>
          <a:xfrm>
            <a:off x="-281955" y="9721186"/>
            <a:ext cx="18965956" cy="883918"/>
            <a:chOff x="0" y="-38100"/>
            <a:chExt cx="4995116" cy="232800"/>
          </a:xfrm>
        </p:grpSpPr>
        <p:sp>
          <p:nvSpPr>
            <p:cNvPr id="430" name="Google Shape;430;g33ac6c85d42_0_60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1" name="Google Shape;431;g33ac6c85d42_0_607"/>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32" name="Google Shape;432;g33ac6c85d42_0_60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g33ac6c85d42_0_607"/>
          <p:cNvSpPr txBox="1"/>
          <p:nvPr/>
        </p:nvSpPr>
        <p:spPr>
          <a:xfrm>
            <a:off x="426126" y="2536251"/>
            <a:ext cx="14431200" cy="64653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Also known as glass ceiling.</a:t>
            </a:r>
            <a:endParaRPr b="0" i="0" sz="1400" u="none" cap="none" strike="noStrike">
              <a:solidFill>
                <a:srgbClr val="000000"/>
              </a:solidFill>
              <a:latin typeface="Arial"/>
              <a:ea typeface="Arial"/>
              <a:cs typeface="Arial"/>
              <a:sym typeface="Arial"/>
            </a:endParaRPr>
          </a:p>
          <a:p>
            <a:pPr indent="0" lvl="0" marL="1778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It refers to the unequal distribution of women and men within the same job hierarchy.</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Women are often at lower levels and have less access to leadership or decision-making positions.</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is due to structural barriers, such as lack of support networks, unconscious biases in selection and promotion processes, and difficulties in reconciling work and personal life.</a:t>
            </a:r>
            <a:endParaRPr b="0" i="0" sz="1400" u="none" cap="none" strike="noStrike">
              <a:solidFill>
                <a:srgbClr val="000000"/>
              </a:solidFill>
              <a:latin typeface="Arial"/>
              <a:ea typeface="Arial"/>
              <a:cs typeface="Arial"/>
              <a:sym typeface="Arial"/>
            </a:endParaRPr>
          </a:p>
        </p:txBody>
      </p:sp>
      <p:sp>
        <p:nvSpPr>
          <p:cNvPr id="434" name="Google Shape;434;g33ac6c85d42_0_607"/>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Vertical segregation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442" name="Shape 442"/>
        <p:cNvGrpSpPr/>
        <p:nvPr/>
      </p:nvGrpSpPr>
      <p:grpSpPr>
        <a:xfrm>
          <a:off x="0" y="0"/>
          <a:ext cx="0" cy="0"/>
          <a:chOff x="0" y="0"/>
          <a:chExt cx="0" cy="0"/>
        </a:xfrm>
      </p:grpSpPr>
      <p:sp>
        <p:nvSpPr>
          <p:cNvPr id="443" name="Google Shape;443;p31"/>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4" name="Google Shape;444;p31"/>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31"/>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46" name="Google Shape;446;p31"/>
          <p:cNvGrpSpPr/>
          <p:nvPr/>
        </p:nvGrpSpPr>
        <p:grpSpPr>
          <a:xfrm>
            <a:off x="426126" y="90588"/>
            <a:ext cx="11579723" cy="1672638"/>
            <a:chOff x="0" y="-161925"/>
            <a:chExt cx="15439631" cy="2230184"/>
          </a:xfrm>
        </p:grpSpPr>
        <p:sp>
          <p:nvSpPr>
            <p:cNvPr id="447" name="Google Shape;447;p31"/>
            <p:cNvSpPr/>
            <p:nvPr/>
          </p:nvSpPr>
          <p:spPr>
            <a:xfrm>
              <a:off x="0" y="0"/>
              <a:ext cx="15439631" cy="2068259"/>
            </a:xfrm>
            <a:custGeom>
              <a:rect b="b" l="l" r="r" t="t"/>
              <a:pathLst>
                <a:path extrusionOk="0" h="2068259" w="15439631">
                  <a:moveTo>
                    <a:pt x="0" y="0"/>
                  </a:moveTo>
                  <a:lnTo>
                    <a:pt x="15439631" y="0"/>
                  </a:lnTo>
                  <a:lnTo>
                    <a:pt x="15439631"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Traps in social perception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8" name="Google Shape;448;p31"/>
            <p:cNvSpPr txBox="1"/>
            <p:nvPr/>
          </p:nvSpPr>
          <p:spPr>
            <a:xfrm>
              <a:off x="0" y="-161925"/>
              <a:ext cx="15439631"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000000"/>
                </a:buClr>
                <a:buSzPts val="3600"/>
                <a:buFont typeface="Arial"/>
                <a:buNone/>
              </a:pPr>
              <a:r>
                <a:t/>
              </a:r>
              <a:endParaRPr b="0" i="0" sz="3600" u="none" cap="none" strike="noStrike">
                <a:solidFill>
                  <a:srgbClr val="452A74"/>
                </a:solidFill>
                <a:latin typeface="Montserrat"/>
                <a:ea typeface="Montserrat"/>
                <a:cs typeface="Montserrat"/>
                <a:sym typeface="Montserrat"/>
              </a:endParaRPr>
            </a:p>
          </p:txBody>
        </p:sp>
      </p:grpSp>
      <p:grpSp>
        <p:nvGrpSpPr>
          <p:cNvPr id="449" name="Google Shape;449;p31"/>
          <p:cNvGrpSpPr/>
          <p:nvPr/>
        </p:nvGrpSpPr>
        <p:grpSpPr>
          <a:xfrm rot="10800000">
            <a:off x="162090" y="2325088"/>
            <a:ext cx="17399681" cy="6445110"/>
            <a:chOff x="-3810" y="0"/>
            <a:chExt cx="10271955" cy="3329349"/>
          </a:xfrm>
        </p:grpSpPr>
        <p:sp>
          <p:nvSpPr>
            <p:cNvPr id="450" name="Google Shape;450;p31"/>
            <p:cNvSpPr/>
            <p:nvPr/>
          </p:nvSpPr>
          <p:spPr>
            <a:xfrm>
              <a:off x="10160" y="16510"/>
              <a:ext cx="10242745" cy="3302680"/>
            </a:xfrm>
            <a:custGeom>
              <a:rect b="b" l="l" r="r" t="t"/>
              <a:pathLst>
                <a:path extrusionOk="0" h="3302680" w="10242745">
                  <a:moveTo>
                    <a:pt x="10242745" y="3302680"/>
                  </a:moveTo>
                  <a:lnTo>
                    <a:pt x="0" y="3295060"/>
                  </a:lnTo>
                  <a:lnTo>
                    <a:pt x="0" y="1158683"/>
                  </a:lnTo>
                  <a:lnTo>
                    <a:pt x="17780" y="19050"/>
                  </a:lnTo>
                  <a:lnTo>
                    <a:pt x="5105926" y="0"/>
                  </a:lnTo>
                  <a:lnTo>
                    <a:pt x="10223695" y="5080"/>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1" name="Google Shape;451;p31"/>
            <p:cNvSpPr/>
            <p:nvPr/>
          </p:nvSpPr>
          <p:spPr>
            <a:xfrm>
              <a:off x="-3810" y="0"/>
              <a:ext cx="10271955" cy="3329349"/>
            </a:xfrm>
            <a:custGeom>
              <a:rect b="b" l="l" r="r" t="t"/>
              <a:pathLst>
                <a:path extrusionOk="0" h="3329349" w="10271955">
                  <a:moveTo>
                    <a:pt x="10237665" y="21590"/>
                  </a:moveTo>
                  <a:cubicBezTo>
                    <a:pt x="10238936" y="34290"/>
                    <a:pt x="10238936" y="44450"/>
                    <a:pt x="10240205" y="54610"/>
                  </a:cubicBezTo>
                  <a:cubicBezTo>
                    <a:pt x="10242745" y="113906"/>
                    <a:pt x="10244015" y="185684"/>
                    <a:pt x="10246555" y="254898"/>
                  </a:cubicBezTo>
                  <a:cubicBezTo>
                    <a:pt x="10246555" y="354874"/>
                    <a:pt x="10259255" y="2326201"/>
                    <a:pt x="10265605" y="2426177"/>
                  </a:cubicBezTo>
                  <a:cubicBezTo>
                    <a:pt x="10271955" y="2577423"/>
                    <a:pt x="10268145" y="2731233"/>
                    <a:pt x="10268145" y="2882479"/>
                  </a:cubicBezTo>
                  <a:cubicBezTo>
                    <a:pt x="10268145" y="3015781"/>
                    <a:pt x="10269415" y="3138828"/>
                    <a:pt x="10270686" y="3268389"/>
                  </a:cubicBezTo>
                  <a:cubicBezTo>
                    <a:pt x="10270686" y="3289979"/>
                    <a:pt x="10270686" y="3303949"/>
                    <a:pt x="10270686" y="3328079"/>
                  </a:cubicBezTo>
                  <a:cubicBezTo>
                    <a:pt x="10247826" y="3328079"/>
                    <a:pt x="10227505" y="3329349"/>
                    <a:pt x="10179429" y="3328079"/>
                  </a:cubicBezTo>
                  <a:cubicBezTo>
                    <a:pt x="9655751" y="3322999"/>
                    <a:pt x="9124017" y="3329349"/>
                    <a:pt x="8600339" y="3324270"/>
                  </a:cubicBezTo>
                  <a:cubicBezTo>
                    <a:pt x="8286132" y="3320459"/>
                    <a:pt x="7979983" y="3322999"/>
                    <a:pt x="7665776" y="3320459"/>
                  </a:cubicBezTo>
                  <a:cubicBezTo>
                    <a:pt x="7520757" y="3319189"/>
                    <a:pt x="7375739" y="3317920"/>
                    <a:pt x="7230720" y="3316649"/>
                  </a:cubicBezTo>
                  <a:cubicBezTo>
                    <a:pt x="7142098" y="3316649"/>
                    <a:pt x="7061532" y="3317920"/>
                    <a:pt x="6972909" y="3317920"/>
                  </a:cubicBezTo>
                  <a:cubicBezTo>
                    <a:pt x="6747326" y="3316649"/>
                    <a:pt x="6126968" y="3317920"/>
                    <a:pt x="5901384" y="3316649"/>
                  </a:cubicBezTo>
                  <a:cubicBezTo>
                    <a:pt x="5740252" y="3315379"/>
                    <a:pt x="2517620" y="3324270"/>
                    <a:pt x="2356488" y="3322999"/>
                  </a:cubicBezTo>
                  <a:cubicBezTo>
                    <a:pt x="2316205" y="3322999"/>
                    <a:pt x="2267866" y="3324270"/>
                    <a:pt x="2227583" y="3324270"/>
                  </a:cubicBezTo>
                  <a:cubicBezTo>
                    <a:pt x="2130904" y="3324270"/>
                    <a:pt x="2042281" y="3325539"/>
                    <a:pt x="1945603" y="3325539"/>
                  </a:cubicBezTo>
                  <a:cubicBezTo>
                    <a:pt x="1703905" y="3325539"/>
                    <a:pt x="1470264" y="3324270"/>
                    <a:pt x="1228567" y="3322999"/>
                  </a:cubicBezTo>
                  <a:cubicBezTo>
                    <a:pt x="1083548" y="3321729"/>
                    <a:pt x="938530" y="3320459"/>
                    <a:pt x="801568" y="3319189"/>
                  </a:cubicBezTo>
                  <a:cubicBezTo>
                    <a:pt x="543757" y="3317920"/>
                    <a:pt x="285947" y="3316649"/>
                    <a:pt x="48260" y="3316649"/>
                  </a:cubicBezTo>
                  <a:cubicBezTo>
                    <a:pt x="38100" y="3316649"/>
                    <a:pt x="29210" y="3316649"/>
                    <a:pt x="19050" y="3315379"/>
                  </a:cubicBezTo>
                  <a:cubicBezTo>
                    <a:pt x="10160" y="3314109"/>
                    <a:pt x="5080" y="3307759"/>
                    <a:pt x="7620" y="3298870"/>
                  </a:cubicBezTo>
                  <a:cubicBezTo>
                    <a:pt x="16510" y="3267003"/>
                    <a:pt x="12700" y="3202916"/>
                    <a:pt x="11430" y="3136265"/>
                  </a:cubicBezTo>
                  <a:cubicBezTo>
                    <a:pt x="10160" y="3000400"/>
                    <a:pt x="6350" y="2867098"/>
                    <a:pt x="7620" y="2731233"/>
                  </a:cubicBezTo>
                  <a:cubicBezTo>
                    <a:pt x="5080" y="2562042"/>
                    <a:pt x="0" y="467668"/>
                    <a:pt x="7620" y="295914"/>
                  </a:cubicBezTo>
                  <a:cubicBezTo>
                    <a:pt x="8890" y="262589"/>
                    <a:pt x="7620" y="226700"/>
                    <a:pt x="8890" y="193374"/>
                  </a:cubicBezTo>
                  <a:cubicBezTo>
                    <a:pt x="10160" y="139541"/>
                    <a:pt x="12700" y="80581"/>
                    <a:pt x="13970" y="44450"/>
                  </a:cubicBezTo>
                  <a:cubicBezTo>
                    <a:pt x="13970" y="41910"/>
                    <a:pt x="15240" y="39370"/>
                    <a:pt x="16510" y="38100"/>
                  </a:cubicBezTo>
                  <a:cubicBezTo>
                    <a:pt x="38100" y="35560"/>
                    <a:pt x="84532" y="30480"/>
                    <a:pt x="213437" y="29210"/>
                  </a:cubicBezTo>
                  <a:cubicBezTo>
                    <a:pt x="430965" y="25400"/>
                    <a:pt x="648493" y="22860"/>
                    <a:pt x="874077" y="20320"/>
                  </a:cubicBezTo>
                  <a:cubicBezTo>
                    <a:pt x="1027152" y="17780"/>
                    <a:pt x="1180227" y="16510"/>
                    <a:pt x="1325246" y="13970"/>
                  </a:cubicBezTo>
                  <a:cubicBezTo>
                    <a:pt x="1470264" y="11430"/>
                    <a:pt x="1623339" y="8890"/>
                    <a:pt x="1768358" y="8890"/>
                  </a:cubicBezTo>
                  <a:cubicBezTo>
                    <a:pt x="1929489" y="7620"/>
                    <a:pt x="2090621" y="10160"/>
                    <a:pt x="2251753" y="8890"/>
                  </a:cubicBezTo>
                  <a:cubicBezTo>
                    <a:pt x="2453167" y="8890"/>
                    <a:pt x="6102799" y="6350"/>
                    <a:pt x="6304213" y="5080"/>
                  </a:cubicBezTo>
                  <a:cubicBezTo>
                    <a:pt x="6497571" y="3810"/>
                    <a:pt x="6690930" y="2540"/>
                    <a:pt x="6892344" y="2540"/>
                  </a:cubicBezTo>
                  <a:cubicBezTo>
                    <a:pt x="7222664" y="1270"/>
                    <a:pt x="7544927" y="0"/>
                    <a:pt x="7875247" y="0"/>
                  </a:cubicBezTo>
                  <a:cubicBezTo>
                    <a:pt x="8012209" y="0"/>
                    <a:pt x="8157227" y="2540"/>
                    <a:pt x="8294188" y="2540"/>
                  </a:cubicBezTo>
                  <a:cubicBezTo>
                    <a:pt x="8672848" y="3810"/>
                    <a:pt x="9059564" y="5080"/>
                    <a:pt x="9438223" y="7620"/>
                  </a:cubicBezTo>
                  <a:cubicBezTo>
                    <a:pt x="9639638" y="8890"/>
                    <a:pt x="9841053" y="12700"/>
                    <a:pt x="10042467" y="16510"/>
                  </a:cubicBezTo>
                  <a:cubicBezTo>
                    <a:pt x="10090807" y="16510"/>
                    <a:pt x="10139146" y="16510"/>
                    <a:pt x="10179429" y="16510"/>
                  </a:cubicBezTo>
                  <a:cubicBezTo>
                    <a:pt x="10218615" y="17780"/>
                    <a:pt x="10227505" y="20320"/>
                    <a:pt x="10237665" y="21590"/>
                  </a:cubicBezTo>
                  <a:close/>
                  <a:moveTo>
                    <a:pt x="10247826" y="3311570"/>
                  </a:moveTo>
                  <a:cubicBezTo>
                    <a:pt x="10249095" y="3295059"/>
                    <a:pt x="10250365" y="3282359"/>
                    <a:pt x="10250365" y="3269659"/>
                  </a:cubicBezTo>
                  <a:cubicBezTo>
                    <a:pt x="10249095" y="3126011"/>
                    <a:pt x="10247826" y="2990146"/>
                    <a:pt x="10247826" y="2844027"/>
                  </a:cubicBezTo>
                  <a:cubicBezTo>
                    <a:pt x="10247826" y="2777376"/>
                    <a:pt x="10250365" y="2710725"/>
                    <a:pt x="10249095" y="2644074"/>
                  </a:cubicBezTo>
                  <a:cubicBezTo>
                    <a:pt x="10249095" y="2582550"/>
                    <a:pt x="10247826" y="2518463"/>
                    <a:pt x="10246555" y="2456939"/>
                  </a:cubicBezTo>
                  <a:cubicBezTo>
                    <a:pt x="10241476" y="2362090"/>
                    <a:pt x="10230045" y="398454"/>
                    <a:pt x="10230045" y="303605"/>
                  </a:cubicBezTo>
                  <a:cubicBezTo>
                    <a:pt x="10227505" y="224136"/>
                    <a:pt x="10224965" y="142104"/>
                    <a:pt x="10222426" y="63500"/>
                  </a:cubicBezTo>
                  <a:cubicBezTo>
                    <a:pt x="10221155" y="44450"/>
                    <a:pt x="10219886" y="43180"/>
                    <a:pt x="10155259" y="41910"/>
                  </a:cubicBezTo>
                  <a:cubicBezTo>
                    <a:pt x="10131090" y="41910"/>
                    <a:pt x="10114977" y="41910"/>
                    <a:pt x="10090807" y="40640"/>
                  </a:cubicBezTo>
                  <a:cubicBezTo>
                    <a:pt x="9889393" y="36830"/>
                    <a:pt x="9679921" y="31750"/>
                    <a:pt x="9478507" y="30480"/>
                  </a:cubicBezTo>
                  <a:cubicBezTo>
                    <a:pt x="8987055" y="26670"/>
                    <a:pt x="8487547" y="25400"/>
                    <a:pt x="7996096" y="22860"/>
                  </a:cubicBezTo>
                  <a:cubicBezTo>
                    <a:pt x="7923586" y="22860"/>
                    <a:pt x="7843021" y="22860"/>
                    <a:pt x="7770511" y="22860"/>
                  </a:cubicBezTo>
                  <a:cubicBezTo>
                    <a:pt x="7649663" y="22860"/>
                    <a:pt x="7528814" y="22860"/>
                    <a:pt x="7416022" y="22860"/>
                  </a:cubicBezTo>
                  <a:cubicBezTo>
                    <a:pt x="7158211" y="22860"/>
                    <a:pt x="6900401" y="22860"/>
                    <a:pt x="6650646" y="24130"/>
                  </a:cubicBezTo>
                  <a:cubicBezTo>
                    <a:pt x="6433118" y="25400"/>
                    <a:pt x="2767374" y="29210"/>
                    <a:pt x="2549846" y="29210"/>
                  </a:cubicBezTo>
                  <a:cubicBezTo>
                    <a:pt x="2195357" y="29210"/>
                    <a:pt x="1840867" y="26670"/>
                    <a:pt x="1486378" y="33020"/>
                  </a:cubicBezTo>
                  <a:cubicBezTo>
                    <a:pt x="1301076" y="36830"/>
                    <a:pt x="1123831" y="36830"/>
                    <a:pt x="946586" y="38100"/>
                  </a:cubicBezTo>
                  <a:cubicBezTo>
                    <a:pt x="640436" y="41910"/>
                    <a:pt x="334286" y="45720"/>
                    <a:pt x="49530" y="50800"/>
                  </a:cubicBezTo>
                  <a:cubicBezTo>
                    <a:pt x="36830" y="50800"/>
                    <a:pt x="34290" y="53340"/>
                    <a:pt x="33020" y="72890"/>
                  </a:cubicBezTo>
                  <a:cubicBezTo>
                    <a:pt x="31750" y="119033"/>
                    <a:pt x="31750" y="165176"/>
                    <a:pt x="30480" y="211319"/>
                  </a:cubicBezTo>
                  <a:cubicBezTo>
                    <a:pt x="29210" y="288224"/>
                    <a:pt x="26670" y="362565"/>
                    <a:pt x="25400" y="439470"/>
                  </a:cubicBezTo>
                  <a:cubicBezTo>
                    <a:pt x="20320" y="521502"/>
                    <a:pt x="26670" y="2526154"/>
                    <a:pt x="29210" y="2608185"/>
                  </a:cubicBezTo>
                  <a:cubicBezTo>
                    <a:pt x="29210" y="2695344"/>
                    <a:pt x="29210" y="2785066"/>
                    <a:pt x="30480" y="2872225"/>
                  </a:cubicBezTo>
                  <a:cubicBezTo>
                    <a:pt x="30480" y="2936313"/>
                    <a:pt x="33020" y="3000400"/>
                    <a:pt x="33020" y="3064487"/>
                  </a:cubicBezTo>
                  <a:cubicBezTo>
                    <a:pt x="33020" y="3133702"/>
                    <a:pt x="33020" y="3202916"/>
                    <a:pt x="31750" y="3269659"/>
                  </a:cubicBezTo>
                  <a:cubicBezTo>
                    <a:pt x="31750" y="3273470"/>
                    <a:pt x="31750" y="3276009"/>
                    <a:pt x="31750" y="3279820"/>
                  </a:cubicBezTo>
                  <a:cubicBezTo>
                    <a:pt x="31750" y="3289979"/>
                    <a:pt x="35560" y="3293790"/>
                    <a:pt x="44450" y="3293790"/>
                  </a:cubicBezTo>
                  <a:cubicBezTo>
                    <a:pt x="100645" y="3293790"/>
                    <a:pt x="213437" y="3295059"/>
                    <a:pt x="318173" y="3295059"/>
                  </a:cubicBezTo>
                  <a:cubicBezTo>
                    <a:pt x="471248" y="3295059"/>
                    <a:pt x="632380" y="3292520"/>
                    <a:pt x="785455" y="3295059"/>
                  </a:cubicBezTo>
                  <a:cubicBezTo>
                    <a:pt x="1035209" y="3298870"/>
                    <a:pt x="1284963" y="3301409"/>
                    <a:pt x="1534717" y="3300140"/>
                  </a:cubicBezTo>
                  <a:cubicBezTo>
                    <a:pt x="1695849" y="3298870"/>
                    <a:pt x="1848924" y="3301409"/>
                    <a:pt x="2010055" y="3301409"/>
                  </a:cubicBezTo>
                  <a:cubicBezTo>
                    <a:pt x="2243696" y="3301409"/>
                    <a:pt x="2477337" y="3300140"/>
                    <a:pt x="2710978" y="3301409"/>
                  </a:cubicBezTo>
                  <a:cubicBezTo>
                    <a:pt x="3057411" y="3302679"/>
                    <a:pt x="6860118" y="3292520"/>
                    <a:pt x="7214607" y="3295059"/>
                  </a:cubicBezTo>
                  <a:cubicBezTo>
                    <a:pt x="7367682" y="3296329"/>
                    <a:pt x="7520757" y="3297599"/>
                    <a:pt x="7665776" y="3297599"/>
                  </a:cubicBezTo>
                  <a:cubicBezTo>
                    <a:pt x="7931643" y="3300140"/>
                    <a:pt x="8189454" y="3296329"/>
                    <a:pt x="8455321" y="3300140"/>
                  </a:cubicBezTo>
                  <a:cubicBezTo>
                    <a:pt x="8672848" y="3302679"/>
                    <a:pt x="8890376" y="3302679"/>
                    <a:pt x="9107904" y="3305220"/>
                  </a:cubicBezTo>
                  <a:cubicBezTo>
                    <a:pt x="9430167" y="3309029"/>
                    <a:pt x="9752430" y="3311570"/>
                    <a:pt x="10074694" y="3312840"/>
                  </a:cubicBezTo>
                  <a:cubicBezTo>
                    <a:pt x="10195542" y="3312840"/>
                    <a:pt x="10227505" y="3311570"/>
                    <a:pt x="10247826" y="3311570"/>
                  </a:cubicBez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52" name="Google Shape;452;p31"/>
          <p:cNvSpPr/>
          <p:nvPr/>
        </p:nvSpPr>
        <p:spPr>
          <a:xfrm>
            <a:off x="659263" y="3355220"/>
            <a:ext cx="3064574" cy="132043"/>
          </a:xfrm>
          <a:custGeom>
            <a:rect b="b" l="l" r="r" t="t"/>
            <a:pathLst>
              <a:path extrusionOk="0" h="132043" w="3064574">
                <a:moveTo>
                  <a:pt x="0" y="0"/>
                </a:moveTo>
                <a:lnTo>
                  <a:pt x="3064574" y="0"/>
                </a:lnTo>
                <a:lnTo>
                  <a:pt x="3064574" y="132043"/>
                </a:lnTo>
                <a:lnTo>
                  <a:pt x="0" y="132043"/>
                </a:lnTo>
                <a:lnTo>
                  <a:pt x="0" y="0"/>
                </a:lnTo>
                <a:close/>
              </a:path>
            </a:pathLst>
          </a:custGeom>
          <a:blipFill rotWithShape="1">
            <a:blip r:embed="rId6">
              <a:alphaModFix/>
            </a:blip>
            <a:stretch>
              <a:fillRect b="-98613" l="-707" r="-8031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3" name="Google Shape;453;p31"/>
          <p:cNvSpPr/>
          <p:nvPr/>
        </p:nvSpPr>
        <p:spPr>
          <a:xfrm>
            <a:off x="659263" y="4982615"/>
            <a:ext cx="3064574" cy="132043"/>
          </a:xfrm>
          <a:custGeom>
            <a:rect b="b" l="l" r="r" t="t"/>
            <a:pathLst>
              <a:path extrusionOk="0" h="132043" w="3064574">
                <a:moveTo>
                  <a:pt x="0" y="0"/>
                </a:moveTo>
                <a:lnTo>
                  <a:pt x="3064574" y="0"/>
                </a:lnTo>
                <a:lnTo>
                  <a:pt x="3064574" y="132044"/>
                </a:lnTo>
                <a:lnTo>
                  <a:pt x="0" y="132044"/>
                </a:lnTo>
                <a:lnTo>
                  <a:pt x="0" y="0"/>
                </a:lnTo>
                <a:close/>
              </a:path>
            </a:pathLst>
          </a:custGeom>
          <a:blipFill rotWithShape="1">
            <a:blip r:embed="rId6">
              <a:alphaModFix/>
            </a:blip>
            <a:stretch>
              <a:fillRect b="-98613" l="-707" r="-8031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4" name="Google Shape;454;p31"/>
          <p:cNvSpPr/>
          <p:nvPr/>
        </p:nvSpPr>
        <p:spPr>
          <a:xfrm>
            <a:off x="659263" y="6839891"/>
            <a:ext cx="3064574" cy="132043"/>
          </a:xfrm>
          <a:custGeom>
            <a:rect b="b" l="l" r="r" t="t"/>
            <a:pathLst>
              <a:path extrusionOk="0" h="132043" w="3064574">
                <a:moveTo>
                  <a:pt x="0" y="0"/>
                </a:moveTo>
                <a:lnTo>
                  <a:pt x="3064574" y="0"/>
                </a:lnTo>
                <a:lnTo>
                  <a:pt x="3064574" y="132043"/>
                </a:lnTo>
                <a:lnTo>
                  <a:pt x="0" y="132043"/>
                </a:lnTo>
                <a:lnTo>
                  <a:pt x="0" y="0"/>
                </a:lnTo>
                <a:close/>
              </a:path>
            </a:pathLst>
          </a:custGeom>
          <a:blipFill rotWithShape="1">
            <a:blip r:embed="rId6">
              <a:alphaModFix/>
            </a:blip>
            <a:stretch>
              <a:fillRect b="-98613" l="-707" r="-8031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5" name="Google Shape;455;p31"/>
          <p:cNvSpPr txBox="1"/>
          <p:nvPr/>
        </p:nvSpPr>
        <p:spPr>
          <a:xfrm>
            <a:off x="659263" y="2571031"/>
            <a:ext cx="9937600" cy="615553"/>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999"/>
              <a:buFont typeface="Arial"/>
              <a:buNone/>
            </a:pPr>
            <a:r>
              <a:rPr b="1" i="0" lang="en-US" sz="3999" u="none" cap="none" strike="noStrike">
                <a:solidFill>
                  <a:srgbClr val="FFFFFF"/>
                </a:solidFill>
                <a:latin typeface="Gaegu"/>
                <a:ea typeface="Gaegu"/>
                <a:cs typeface="Gaegu"/>
                <a:sym typeface="Gaegu"/>
              </a:rPr>
              <a:t>OBJECTIVE</a:t>
            </a:r>
            <a:endParaRPr b="0" i="0" sz="1400" u="none" cap="none" strike="noStrike">
              <a:solidFill>
                <a:srgbClr val="000000"/>
              </a:solidFill>
              <a:latin typeface="Arial"/>
              <a:ea typeface="Arial"/>
              <a:cs typeface="Arial"/>
              <a:sym typeface="Arial"/>
            </a:endParaRPr>
          </a:p>
        </p:txBody>
      </p:sp>
      <p:sp>
        <p:nvSpPr>
          <p:cNvPr id="456" name="Google Shape;456;p31"/>
          <p:cNvSpPr txBox="1"/>
          <p:nvPr/>
        </p:nvSpPr>
        <p:spPr>
          <a:xfrm>
            <a:off x="659263" y="3423727"/>
            <a:ext cx="16273466" cy="68634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999"/>
              <a:buFont typeface="Arial"/>
              <a:buNone/>
            </a:pPr>
            <a:r>
              <a:rPr b="0" i="0" lang="en-US" sz="3999" u="none" cap="none" strike="noStrike">
                <a:solidFill>
                  <a:srgbClr val="FFFFFF"/>
                </a:solidFill>
                <a:latin typeface="Gaegu Light"/>
                <a:ea typeface="Gaegu Light"/>
                <a:cs typeface="Gaegu Light"/>
                <a:sym typeface="Gaegu Light"/>
              </a:rPr>
              <a:t>Individual activity for fostering group reflection based on Activity 2 of LTTA</a:t>
            </a:r>
            <a:endParaRPr b="0" i="0" sz="1400" u="none" cap="none" strike="noStrike">
              <a:solidFill>
                <a:srgbClr val="000000"/>
              </a:solidFill>
              <a:latin typeface="Arial"/>
              <a:ea typeface="Arial"/>
              <a:cs typeface="Arial"/>
              <a:sym typeface="Arial"/>
            </a:endParaRPr>
          </a:p>
        </p:txBody>
      </p:sp>
      <p:sp>
        <p:nvSpPr>
          <p:cNvPr id="457" name="Google Shape;457;p31"/>
          <p:cNvSpPr txBox="1"/>
          <p:nvPr/>
        </p:nvSpPr>
        <p:spPr>
          <a:xfrm>
            <a:off x="659263" y="4198427"/>
            <a:ext cx="9937600" cy="615553"/>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999"/>
              <a:buFont typeface="Arial"/>
              <a:buNone/>
            </a:pPr>
            <a:r>
              <a:rPr b="1" i="0" lang="en-US" sz="3999" u="none" cap="none" strike="noStrike">
                <a:solidFill>
                  <a:srgbClr val="FFFFFF"/>
                </a:solidFill>
                <a:latin typeface="Gaegu"/>
                <a:ea typeface="Gaegu"/>
                <a:cs typeface="Gaegu"/>
                <a:sym typeface="Gaegu"/>
              </a:rPr>
              <a:t>PREPARATION</a:t>
            </a:r>
            <a:endParaRPr b="0" i="0" sz="1400" u="none" cap="none" strike="noStrike">
              <a:solidFill>
                <a:srgbClr val="000000"/>
              </a:solidFill>
              <a:latin typeface="Arial"/>
              <a:ea typeface="Arial"/>
              <a:cs typeface="Arial"/>
              <a:sym typeface="Arial"/>
            </a:endParaRPr>
          </a:p>
        </p:txBody>
      </p:sp>
      <p:sp>
        <p:nvSpPr>
          <p:cNvPr id="458" name="Google Shape;458;p31"/>
          <p:cNvSpPr txBox="1"/>
          <p:nvPr/>
        </p:nvSpPr>
        <p:spPr>
          <a:xfrm>
            <a:off x="659263" y="5051122"/>
            <a:ext cx="16878846" cy="686342"/>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999"/>
              <a:buFont typeface="Arial"/>
              <a:buNone/>
            </a:pPr>
            <a:r>
              <a:rPr b="0" i="0" lang="en-US" sz="3999" u="none" cap="none" strike="noStrike">
                <a:solidFill>
                  <a:srgbClr val="FFFFFF"/>
                </a:solidFill>
                <a:latin typeface="Gaegu Light"/>
                <a:ea typeface="Gaegu Light"/>
                <a:cs typeface="Gaegu Light"/>
                <a:sym typeface="Gaegu Light"/>
              </a:rPr>
              <a:t>Create a forum thread for each of the sentences, at least, one true and one false</a:t>
            </a:r>
            <a:endParaRPr b="0" i="0" sz="1400" u="none" cap="none" strike="noStrike">
              <a:solidFill>
                <a:srgbClr val="000000"/>
              </a:solidFill>
              <a:latin typeface="Arial"/>
              <a:ea typeface="Arial"/>
              <a:cs typeface="Arial"/>
              <a:sym typeface="Arial"/>
            </a:endParaRPr>
          </a:p>
        </p:txBody>
      </p:sp>
      <p:sp>
        <p:nvSpPr>
          <p:cNvPr id="459" name="Google Shape;459;p31"/>
          <p:cNvSpPr txBox="1"/>
          <p:nvPr/>
        </p:nvSpPr>
        <p:spPr>
          <a:xfrm>
            <a:off x="659263" y="6299527"/>
            <a:ext cx="9937500" cy="615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rgbClr val="000000"/>
              </a:buClr>
              <a:buSzPts val="3999"/>
              <a:buFont typeface="Arial"/>
              <a:buNone/>
            </a:pPr>
            <a:r>
              <a:rPr b="1" i="0" lang="en-US" sz="3999" u="none" cap="none" strike="noStrike">
                <a:solidFill>
                  <a:srgbClr val="FFFFFF"/>
                </a:solidFill>
                <a:latin typeface="Gaegu"/>
                <a:ea typeface="Gaegu"/>
                <a:cs typeface="Gaegu"/>
                <a:sym typeface="Gaegu"/>
              </a:rPr>
              <a:t>DEVELOPMENT</a:t>
            </a:r>
            <a:endParaRPr b="0" i="0" sz="1400" u="none" cap="none" strike="noStrike">
              <a:solidFill>
                <a:srgbClr val="000000"/>
              </a:solidFill>
              <a:latin typeface="Arial"/>
              <a:ea typeface="Arial"/>
              <a:cs typeface="Arial"/>
              <a:sym typeface="Arial"/>
            </a:endParaRPr>
          </a:p>
        </p:txBody>
      </p:sp>
      <p:sp>
        <p:nvSpPr>
          <p:cNvPr id="460" name="Google Shape;460;p31"/>
          <p:cNvSpPr txBox="1"/>
          <p:nvPr/>
        </p:nvSpPr>
        <p:spPr>
          <a:xfrm>
            <a:off x="659263" y="6908398"/>
            <a:ext cx="16567380" cy="1404487"/>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999"/>
              <a:buFont typeface="Arial"/>
              <a:buNone/>
            </a:pPr>
            <a:r>
              <a:rPr b="0" i="0" lang="en-US" sz="3999" u="none" cap="none" strike="noStrike">
                <a:solidFill>
                  <a:srgbClr val="FFFFFF"/>
                </a:solidFill>
                <a:latin typeface="Gaegu Light"/>
                <a:ea typeface="Gaegu Light"/>
                <a:cs typeface="Gaegu Light"/>
                <a:sym typeface="Gaegu Light"/>
              </a:rPr>
              <a:t>Each participant share their opinions on the forum and discuss over the previous opinions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64" name="Shape 464"/>
        <p:cNvGrpSpPr/>
        <p:nvPr/>
      </p:nvGrpSpPr>
      <p:grpSpPr>
        <a:xfrm>
          <a:off x="0" y="0"/>
          <a:ext cx="0" cy="0"/>
          <a:chOff x="0" y="0"/>
          <a:chExt cx="0" cy="0"/>
        </a:xfrm>
      </p:grpSpPr>
      <p:sp>
        <p:nvSpPr>
          <p:cNvPr id="465" name="Google Shape;465;g339bc4cfc6c_0_17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66" name="Google Shape;466;g339bc4cfc6c_0_170"/>
          <p:cNvGrpSpPr/>
          <p:nvPr/>
        </p:nvGrpSpPr>
        <p:grpSpPr>
          <a:xfrm>
            <a:off x="-281955" y="9721186"/>
            <a:ext cx="18965956" cy="883918"/>
            <a:chOff x="0" y="-38100"/>
            <a:chExt cx="4995116" cy="232800"/>
          </a:xfrm>
        </p:grpSpPr>
        <p:sp>
          <p:nvSpPr>
            <p:cNvPr id="467" name="Google Shape;467;g339bc4cfc6c_0_17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8" name="Google Shape;468;g339bc4cfc6c_0_170"/>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9" name="Google Shape;469;g339bc4cfc6c_0_17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0" name="Google Shape;470;g339bc4cfc6c_0_170"/>
          <p:cNvSpPr txBox="1"/>
          <p:nvPr/>
        </p:nvSpPr>
        <p:spPr>
          <a:xfrm>
            <a:off x="426126" y="2725995"/>
            <a:ext cx="14431200" cy="58620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 concept describes the difficulty women face in moving out of low-paying, low-mobility positions within an organization.</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Women are often trapped in roles with few opportunities for advancement, due to lack of recognition, under-investment in their training or assignment to tasks that do not lead to promotion.</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is particularly visible in sectors such as retail, customer service and administrative services.</a:t>
            </a:r>
            <a:endParaRPr b="0" i="0" sz="2800" u="none" cap="none" strike="noStrike">
              <a:solidFill>
                <a:srgbClr val="452A74"/>
              </a:solidFill>
              <a:latin typeface="Montserrat"/>
              <a:ea typeface="Montserrat"/>
              <a:cs typeface="Montserrat"/>
              <a:sym typeface="Montserrat"/>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p:txBody>
      </p:sp>
      <p:sp>
        <p:nvSpPr>
          <p:cNvPr id="471" name="Google Shape;471;g339bc4cfc6c_0_170"/>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“Sticky floor”</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174" name="Shape 174"/>
        <p:cNvGrpSpPr/>
        <p:nvPr/>
      </p:nvGrpSpPr>
      <p:grpSpPr>
        <a:xfrm>
          <a:off x="0" y="0"/>
          <a:ext cx="0" cy="0"/>
          <a:chOff x="0" y="0"/>
          <a:chExt cx="0" cy="0"/>
        </a:xfrm>
      </p:grpSpPr>
      <p:sp>
        <p:nvSpPr>
          <p:cNvPr id="175" name="Google Shape;175;p3"/>
          <p:cNvSpPr/>
          <p:nvPr/>
        </p:nvSpPr>
        <p:spPr>
          <a:xfrm>
            <a:off x="-1243865" y="-211416"/>
            <a:ext cx="5323623" cy="10709832"/>
          </a:xfrm>
          <a:custGeom>
            <a:rect b="b" l="l" r="r" t="t"/>
            <a:pathLst>
              <a:path extrusionOk="0" h="3622832" w="1800831">
                <a:moveTo>
                  <a:pt x="0" y="0"/>
                </a:moveTo>
                <a:lnTo>
                  <a:pt x="1800831" y="0"/>
                </a:lnTo>
                <a:lnTo>
                  <a:pt x="1800831" y="3622832"/>
                </a:lnTo>
                <a:lnTo>
                  <a:pt x="0" y="362283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p3"/>
          <p:cNvSpPr/>
          <p:nvPr/>
        </p:nvSpPr>
        <p:spPr>
          <a:xfrm>
            <a:off x="112162" y="9383868"/>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7" name="Google Shape;177;p3"/>
          <p:cNvGrpSpPr/>
          <p:nvPr/>
        </p:nvGrpSpPr>
        <p:grpSpPr>
          <a:xfrm>
            <a:off x="8372106" y="-589722"/>
            <a:ext cx="10268398" cy="10768885"/>
            <a:chOff x="-2848431" y="-735344"/>
            <a:chExt cx="16647077" cy="16783442"/>
          </a:xfrm>
        </p:grpSpPr>
        <p:sp>
          <p:nvSpPr>
            <p:cNvPr id="178" name="Google Shape;178;p3"/>
            <p:cNvSpPr txBox="1"/>
            <p:nvPr/>
          </p:nvSpPr>
          <p:spPr>
            <a:xfrm>
              <a:off x="178220" y="2457498"/>
              <a:ext cx="7653000" cy="13590600"/>
            </a:xfrm>
            <a:prstGeom prst="rect">
              <a:avLst/>
            </a:prstGeom>
            <a:noFill/>
            <a:ln>
              <a:noFill/>
            </a:ln>
          </p:spPr>
          <p:txBody>
            <a:bodyPr anchorCtr="0" anchor="t" bIns="0" lIns="0" spcFirstLastPara="1" rIns="0" wrap="square" tIns="0">
              <a:spAutoFit/>
            </a:bodyPr>
            <a:lstStyle/>
            <a:p>
              <a:pPr indent="-514350" lvl="0" marL="514350" marR="0" rtl="0" algn="l">
                <a:lnSpc>
                  <a:spcPct val="14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Arial"/>
                  <a:ea typeface="Arial"/>
                  <a:cs typeface="Arial"/>
                  <a:sym typeface="Arial"/>
                </a:rPr>
                <a:t>Module Overview</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Arial"/>
                  <a:ea typeface="Arial"/>
                  <a:cs typeface="Arial"/>
                  <a:sym typeface="Arial"/>
                </a:rPr>
                <a:t>Part 1: Building de basic concepts</a:t>
              </a:r>
              <a:endParaRPr b="1" i="0" sz="2800" u="none" cap="none" strike="noStrike">
                <a:solidFill>
                  <a:srgbClr val="000000"/>
                </a:solidFill>
                <a:latin typeface="Arial"/>
                <a:ea typeface="Arial"/>
                <a:cs typeface="Arial"/>
                <a:sym typeface="Arial"/>
              </a:endParaRPr>
            </a:p>
            <a:p>
              <a:pPr indent="-349250" lvl="1" marL="914400" marR="0" rtl="0" algn="l">
                <a:lnSpc>
                  <a:spcPct val="14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Key concepts about gender</a:t>
              </a:r>
              <a:endParaRPr b="1" i="0" sz="1900" u="none" cap="none" strike="noStrike">
                <a:solidFill>
                  <a:srgbClr val="000000"/>
                </a:solidFill>
                <a:latin typeface="Arial"/>
                <a:ea typeface="Arial"/>
                <a:cs typeface="Arial"/>
                <a:sym typeface="Arial"/>
              </a:endParaRPr>
            </a:p>
            <a:p>
              <a:pPr indent="-349250" lvl="1" marL="914400" marR="0" rtl="0" algn="l">
                <a:lnSpc>
                  <a:spcPct val="14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Horizontal and vertical segregation</a:t>
              </a:r>
              <a:endParaRPr b="1" i="0" sz="1900" u="none" cap="none" strike="noStrike">
                <a:solidFill>
                  <a:srgbClr val="000000"/>
                </a:solidFill>
                <a:latin typeface="Arial"/>
                <a:ea typeface="Arial"/>
                <a:cs typeface="Arial"/>
                <a:sym typeface="Arial"/>
              </a:endParaRPr>
            </a:p>
            <a:p>
              <a:pPr indent="-349250" lvl="1" marL="914400" marR="0" rtl="0" algn="l">
                <a:lnSpc>
                  <a:spcPct val="14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“Sticky floor” and “glass maze”</a:t>
              </a:r>
              <a:endParaRPr b="1" i="0" sz="1900" u="none" cap="none" strike="noStrike">
                <a:solidFill>
                  <a:srgbClr val="000000"/>
                </a:solidFill>
                <a:latin typeface="Arial"/>
                <a:ea typeface="Arial"/>
                <a:cs typeface="Arial"/>
                <a:sym typeface="Arial"/>
              </a:endParaRPr>
            </a:p>
            <a:p>
              <a:pPr indent="-349250" lvl="1" marL="914400" marR="0" rtl="0" algn="l">
                <a:lnSpc>
                  <a:spcPct val="14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Gender socialisation and media representation</a:t>
              </a:r>
              <a:endParaRPr b="1" i="0" sz="1900" u="none" cap="none" strike="noStrike">
                <a:solidFill>
                  <a:srgbClr val="000000"/>
                </a:solidFill>
                <a:latin typeface="Arial"/>
                <a:ea typeface="Arial"/>
                <a:cs typeface="Arial"/>
                <a:sym typeface="Arial"/>
              </a:endParaRPr>
            </a:p>
            <a:p>
              <a:pPr indent="-349250" lvl="1" marL="914400" marR="0" rtl="0" algn="l">
                <a:lnSpc>
                  <a:spcPct val="140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Gender gap in STEM</a:t>
              </a:r>
              <a:endParaRPr b="1" i="0" sz="1900" u="none" cap="none" strike="noStrike">
                <a:solidFill>
                  <a:srgbClr val="000000"/>
                </a:solidFill>
                <a:latin typeface="Arial"/>
                <a:ea typeface="Arial"/>
                <a:cs typeface="Arial"/>
                <a:sym typeface="Arial"/>
              </a:endParaRPr>
            </a:p>
            <a:p>
              <a:pPr indent="-406400" lvl="0" marL="457200" marR="0" rtl="0" algn="just">
                <a:lnSpc>
                  <a:spcPct val="115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Arial"/>
                  <a:ea typeface="Arial"/>
                  <a:cs typeface="Arial"/>
                  <a:sym typeface="Arial"/>
                </a:rPr>
                <a:t>Part 2: How the concepts influence</a:t>
              </a:r>
              <a:endParaRPr b="1" i="0" sz="2800" u="none" cap="none" strike="noStrike">
                <a:solidFill>
                  <a:srgbClr val="000000"/>
                </a:solidFill>
                <a:latin typeface="Arial"/>
                <a:ea typeface="Arial"/>
                <a:cs typeface="Arial"/>
                <a:sym typeface="Arial"/>
              </a:endParaRPr>
            </a:p>
            <a:p>
              <a:pPr indent="-349250" lvl="1" marL="914400" marR="0" rtl="0" algn="just">
                <a:lnSpc>
                  <a:spcPct val="115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Gender mainstreaming in educational spaces</a:t>
              </a:r>
              <a:endParaRPr b="1" i="0" sz="1900" u="none" cap="none" strike="noStrike">
                <a:solidFill>
                  <a:srgbClr val="000000"/>
                </a:solidFill>
                <a:latin typeface="Arial"/>
                <a:ea typeface="Arial"/>
                <a:cs typeface="Arial"/>
                <a:sym typeface="Arial"/>
              </a:endParaRPr>
            </a:p>
            <a:p>
              <a:pPr indent="-349250" lvl="1" marL="914400" marR="0" rtl="0" algn="just">
                <a:lnSpc>
                  <a:spcPct val="115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Gender gap in innovation</a:t>
              </a:r>
              <a:endParaRPr b="1" i="0" sz="1900" u="none" cap="none" strike="noStrike">
                <a:solidFill>
                  <a:srgbClr val="000000"/>
                </a:solidFill>
                <a:latin typeface="Arial"/>
                <a:ea typeface="Arial"/>
                <a:cs typeface="Arial"/>
                <a:sym typeface="Arial"/>
              </a:endParaRPr>
            </a:p>
            <a:p>
              <a:pPr indent="-349250" lvl="1" marL="914400" marR="0" rtl="0" algn="just">
                <a:lnSpc>
                  <a:spcPct val="115000"/>
                </a:lnSpc>
                <a:spcBef>
                  <a:spcPts val="0"/>
                </a:spcBef>
                <a:spcAft>
                  <a:spcPts val="0"/>
                </a:spcAft>
                <a:buClr>
                  <a:srgbClr val="000000"/>
                </a:buClr>
                <a:buSzPts val="1900"/>
                <a:buFont typeface="Arial"/>
                <a:buChar char="○"/>
              </a:pPr>
              <a:r>
                <a:rPr b="1" i="0" lang="en-US" sz="1900" u="none" cap="none" strike="noStrike">
                  <a:solidFill>
                    <a:srgbClr val="000000"/>
                  </a:solidFill>
                  <a:latin typeface="Arial"/>
                  <a:ea typeface="Arial"/>
                  <a:cs typeface="Arial"/>
                  <a:sym typeface="Arial"/>
                </a:rPr>
                <a:t>Measures to reduce the gender gap in innovation and technology</a:t>
              </a:r>
              <a:endParaRPr b="1" i="0" sz="19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Arial"/>
                  <a:ea typeface="Arial"/>
                  <a:cs typeface="Arial"/>
                  <a:sym typeface="Arial"/>
                </a:rPr>
                <a:t>Conclusion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79" name="Google Shape;179;p3"/>
            <p:cNvSpPr txBox="1"/>
            <p:nvPr/>
          </p:nvSpPr>
          <p:spPr>
            <a:xfrm>
              <a:off x="-2848431" y="6161510"/>
              <a:ext cx="5228023" cy="408728"/>
            </a:xfrm>
            <a:prstGeom prst="rect">
              <a:avLst/>
            </a:prstGeom>
            <a:noFill/>
            <a:ln>
              <a:noFill/>
            </a:ln>
          </p:spPr>
          <p:txBody>
            <a:bodyPr anchorCtr="0" anchor="t" bIns="0" lIns="0" spcFirstLastPara="1" rIns="0" wrap="square" tIns="0">
              <a:spAutoFit/>
            </a:bodyPr>
            <a:lstStyle/>
            <a:p>
              <a:pPr indent="0" lvl="0" marL="0" marR="0" rtl="0" algn="l">
                <a:lnSpc>
                  <a:spcPct val="1477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3"/>
            <p:cNvSpPr/>
            <p:nvPr/>
          </p:nvSpPr>
          <p:spPr>
            <a:xfrm>
              <a:off x="7213812" y="-735344"/>
              <a:ext cx="6584834" cy="6584834"/>
            </a:xfrm>
            <a:custGeom>
              <a:rect b="b" l="l" r="r" t="t"/>
              <a:pathLst>
                <a:path extrusionOk="0" h="6584834" w="6584834">
                  <a:moveTo>
                    <a:pt x="0" y="0"/>
                  </a:moveTo>
                  <a:lnTo>
                    <a:pt x="6584834" y="0"/>
                  </a:lnTo>
                  <a:lnTo>
                    <a:pt x="6584834" y="6584834"/>
                  </a:lnTo>
                  <a:lnTo>
                    <a:pt x="0" y="65848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3"/>
          <p:cNvSpPr txBox="1"/>
          <p:nvPr/>
        </p:nvSpPr>
        <p:spPr>
          <a:xfrm>
            <a:off x="112162" y="4581273"/>
            <a:ext cx="3793462" cy="1155634"/>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Clr>
                <a:srgbClr val="000000"/>
              </a:buClr>
              <a:buSzPts val="6743"/>
              <a:buFont typeface="Arial"/>
              <a:buNone/>
            </a:pPr>
            <a:r>
              <a:rPr b="0" i="0" lang="en-US" sz="6743" u="none" cap="none" strike="noStrike">
                <a:solidFill>
                  <a:srgbClr val="452A74"/>
                </a:solidFill>
                <a:latin typeface="Montserrat ExtraBold"/>
                <a:ea typeface="Montserrat ExtraBold"/>
                <a:cs typeface="Montserrat ExtraBold"/>
                <a:sym typeface="Montserrat ExtraBold"/>
              </a:rPr>
              <a:t>Agenda</a:t>
            </a:r>
            <a:endParaRPr b="0" i="0" sz="1400" u="none" cap="none" strike="noStrike">
              <a:solidFill>
                <a:srgbClr val="000000"/>
              </a:solidFill>
              <a:latin typeface="Arial"/>
              <a:ea typeface="Arial"/>
              <a:cs typeface="Arial"/>
              <a:sym typeface="Arial"/>
            </a:endParaRPr>
          </a:p>
        </p:txBody>
      </p:sp>
      <p:sp>
        <p:nvSpPr>
          <p:cNvPr id="182" name="Google Shape;182;p3"/>
          <p:cNvSpPr txBox="1"/>
          <p:nvPr/>
        </p:nvSpPr>
        <p:spPr>
          <a:xfrm>
            <a:off x="10081216" y="487368"/>
            <a:ext cx="2885443" cy="761919"/>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Clr>
                <a:srgbClr val="000000"/>
              </a:buClr>
              <a:buSzPts val="4500"/>
              <a:buFont typeface="Arial"/>
              <a:buNone/>
            </a:pPr>
            <a:r>
              <a:rPr b="0" i="0" lang="en-US" sz="4500" u="none" cap="none" strike="noStrike">
                <a:solidFill>
                  <a:srgbClr val="DED5ED"/>
                </a:solidFill>
                <a:latin typeface="Montserrat ExtraBold"/>
                <a:ea typeface="Montserrat ExtraBold"/>
                <a:cs typeface="Montserrat ExtraBold"/>
                <a:sym typeface="Montserrat ExtraBold"/>
              </a:rPr>
              <a:t>Content</a:t>
            </a:r>
            <a:endParaRPr b="0" i="0" sz="1400" u="none" cap="none" strike="noStrike">
              <a:solidFill>
                <a:srgbClr val="000000"/>
              </a:solidFill>
              <a:latin typeface="Arial"/>
              <a:ea typeface="Arial"/>
              <a:cs typeface="Arial"/>
              <a:sym typeface="Arial"/>
            </a:endParaRPr>
          </a:p>
        </p:txBody>
      </p:sp>
      <p:pic>
        <p:nvPicPr>
          <p:cNvPr descr="Εικόνα που περιέχει είδη γραφείου, εσωτερικός χώρος, υπολογιστής, γραφείο&#10;&#10;Περιγραφή που δημιουργήθηκε αυτόματα" id="183" name="Google Shape;183;p3"/>
          <p:cNvPicPr preferRelativeResize="0"/>
          <p:nvPr/>
        </p:nvPicPr>
        <p:blipFill rotWithShape="1">
          <a:blip r:embed="rId5">
            <a:alphaModFix/>
          </a:blip>
          <a:srcRect b="0" l="0" r="0" t="0"/>
          <a:stretch/>
        </p:blipFill>
        <p:spPr>
          <a:xfrm>
            <a:off x="4079758" y="-47933"/>
            <a:ext cx="5618743" cy="10334931"/>
          </a:xfrm>
          <a:prstGeom prst="rect">
            <a:avLst/>
          </a:prstGeom>
          <a:noFill/>
          <a:ln>
            <a:noFill/>
          </a:ln>
        </p:spPr>
      </p:pic>
      <p:cxnSp>
        <p:nvCxnSpPr>
          <p:cNvPr id="184" name="Google Shape;184;p3"/>
          <p:cNvCxnSpPr/>
          <p:nvPr/>
        </p:nvCxnSpPr>
        <p:spPr>
          <a:xfrm rot="-5400000">
            <a:off x="12999156" y="3931241"/>
            <a:ext cx="3921017" cy="0"/>
          </a:xfrm>
          <a:prstGeom prst="straightConnector1">
            <a:avLst/>
          </a:prstGeom>
          <a:noFill/>
          <a:ln cap="rnd" cmpd="sng" w="63500">
            <a:solidFill>
              <a:srgbClr val="DED5ED"/>
            </a:solidFill>
            <a:prstDash val="solid"/>
            <a:round/>
            <a:headEnd len="sm" w="sm" type="none"/>
            <a:tailEnd len="sm" w="sm" type="none"/>
          </a:ln>
        </p:spPr>
      </p:cxn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75" name="Shape 475"/>
        <p:cNvGrpSpPr/>
        <p:nvPr/>
      </p:nvGrpSpPr>
      <p:grpSpPr>
        <a:xfrm>
          <a:off x="0" y="0"/>
          <a:ext cx="0" cy="0"/>
          <a:chOff x="0" y="0"/>
          <a:chExt cx="0" cy="0"/>
        </a:xfrm>
      </p:grpSpPr>
      <p:sp>
        <p:nvSpPr>
          <p:cNvPr id="476" name="Google Shape;476;g33ac6c85d42_0_61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77" name="Google Shape;477;g33ac6c85d42_0_618"/>
          <p:cNvGrpSpPr/>
          <p:nvPr/>
        </p:nvGrpSpPr>
        <p:grpSpPr>
          <a:xfrm>
            <a:off x="-281955" y="9721186"/>
            <a:ext cx="18965956" cy="883918"/>
            <a:chOff x="0" y="-38100"/>
            <a:chExt cx="4995116" cy="232800"/>
          </a:xfrm>
        </p:grpSpPr>
        <p:sp>
          <p:nvSpPr>
            <p:cNvPr id="478" name="Google Shape;478;g33ac6c85d42_0_61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9" name="Google Shape;479;g33ac6c85d42_0_61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80" name="Google Shape;480;g33ac6c85d42_0_61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1" name="Google Shape;481;g33ac6c85d42_0_618"/>
          <p:cNvSpPr txBox="1"/>
          <p:nvPr/>
        </p:nvSpPr>
        <p:spPr>
          <a:xfrm>
            <a:off x="426126" y="2424374"/>
            <a:ext cx="14431200" cy="64653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 metaphor illustrates the complex and multiple obstacles that women must overcome to reach leadership positions.</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Unlike the ‘glass ceiling’ (an invisible but rigid barrier), the ‘glass maze’ emphasises that the path to professional success for women is complicated, full of detours and challenges not faced by their male colleagues.</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These may include the need to constantly demonstrate competence, take on more family responsibilities or face leadership expectations based on gender stereotypes.</a:t>
            </a:r>
            <a:endParaRPr b="0" i="0" sz="2800" u="none" cap="none" strike="noStrike">
              <a:solidFill>
                <a:srgbClr val="452A74"/>
              </a:solidFill>
              <a:latin typeface="Montserrat"/>
              <a:ea typeface="Montserrat"/>
              <a:cs typeface="Montserrat"/>
              <a:sym typeface="Montserrat"/>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p:txBody>
      </p:sp>
      <p:sp>
        <p:nvSpPr>
          <p:cNvPr id="482" name="Google Shape;482;g33ac6c85d42_0_618"/>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“glass maze”</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86" name="Shape 486"/>
        <p:cNvGrpSpPr/>
        <p:nvPr/>
      </p:nvGrpSpPr>
      <p:grpSpPr>
        <a:xfrm>
          <a:off x="0" y="0"/>
          <a:ext cx="0" cy="0"/>
          <a:chOff x="0" y="0"/>
          <a:chExt cx="0" cy="0"/>
        </a:xfrm>
      </p:grpSpPr>
      <p:sp>
        <p:nvSpPr>
          <p:cNvPr id="487" name="Google Shape;487;p32"/>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88" name="Google Shape;488;p32"/>
          <p:cNvGrpSpPr/>
          <p:nvPr/>
        </p:nvGrpSpPr>
        <p:grpSpPr>
          <a:xfrm>
            <a:off x="-281955" y="9721186"/>
            <a:ext cx="18965956" cy="883918"/>
            <a:chOff x="0" y="-38100"/>
            <a:chExt cx="4995116" cy="232800"/>
          </a:xfrm>
        </p:grpSpPr>
        <p:sp>
          <p:nvSpPr>
            <p:cNvPr id="489" name="Google Shape;489;p3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0" name="Google Shape;490;p32"/>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32"/>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2" name="Google Shape;492;p32"/>
          <p:cNvSpPr txBox="1"/>
          <p:nvPr/>
        </p:nvSpPr>
        <p:spPr>
          <a:xfrm>
            <a:off x="426125" y="3193589"/>
            <a:ext cx="12406500" cy="52584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Many women in business and innovation struggle with “Imposter Syndrome” and the “Queen Bee Syndrome”.</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1"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Imposter Syndrome, a psychological pattern in which they doubt their abilities and fear being exposed as “frauds,” despite their achievements.</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self-doubt can hinder women from seeking leadership roles, applying for funding, or scaling their businesses.</a:t>
            </a:r>
            <a:endParaRPr b="0" i="0" sz="1400" u="none" cap="none" strike="noStrike">
              <a:solidFill>
                <a:srgbClr val="000000"/>
              </a:solidFill>
              <a:latin typeface="Arial"/>
              <a:ea typeface="Arial"/>
              <a:cs typeface="Arial"/>
              <a:sym typeface="Arial"/>
            </a:endParaRPr>
          </a:p>
        </p:txBody>
      </p:sp>
      <p:sp>
        <p:nvSpPr>
          <p:cNvPr id="493" name="Google Shape;493;p32"/>
          <p:cNvSpPr txBox="1"/>
          <p:nvPr/>
        </p:nvSpPr>
        <p:spPr>
          <a:xfrm>
            <a:off x="426125" y="212032"/>
            <a:ext cx="16473945"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“Imposter Syndrome” and “Queen Been Syndrome”</a:t>
            </a:r>
            <a:endParaRPr b="1" i="0" sz="3600" u="none" cap="none" strike="noStrike">
              <a:solidFill>
                <a:srgbClr val="452A74"/>
              </a:solidFill>
              <a:latin typeface="Montserrat"/>
              <a:ea typeface="Montserrat"/>
              <a:cs typeface="Montserrat"/>
              <a:sym typeface="Montserrat"/>
            </a:endParaRPr>
          </a:p>
        </p:txBody>
      </p:sp>
      <p:pic>
        <p:nvPicPr>
          <p:cNvPr descr="A professional woman sitting at her desk in an office, looking anxious and uncertain as she stares at her laptop. Behind her, a large shadow version of herself looms over her shoulder, whispering words like 'You're not good enough' and 'You're a fraud.' Sticky notes on her desk read 'Do I belong here?' and 'They will find out.' The atmosphere is dark and moody, symbolizing the overwhelming self-doubt and fear of being exposed as an impostor, commonly experienced by women in male-dominated fields." id="494" name="Google Shape;494;p32"/>
          <p:cNvPicPr preferRelativeResize="0"/>
          <p:nvPr/>
        </p:nvPicPr>
        <p:blipFill rotWithShape="1">
          <a:blip r:embed="rId5">
            <a:alphaModFix/>
          </a:blip>
          <a:srcRect b="0" l="0" r="0" t="0"/>
          <a:stretch/>
        </p:blipFill>
        <p:spPr>
          <a:xfrm>
            <a:off x="12832675" y="3193589"/>
            <a:ext cx="5029200" cy="5029200"/>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498" name="Shape 498"/>
        <p:cNvGrpSpPr/>
        <p:nvPr/>
      </p:nvGrpSpPr>
      <p:grpSpPr>
        <a:xfrm>
          <a:off x="0" y="0"/>
          <a:ext cx="0" cy="0"/>
          <a:chOff x="0" y="0"/>
          <a:chExt cx="0" cy="0"/>
        </a:xfrm>
      </p:grpSpPr>
      <p:sp>
        <p:nvSpPr>
          <p:cNvPr id="499" name="Google Shape;499;g33ac6c85d42_0_62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00" name="Google Shape;500;g33ac6c85d42_0_629"/>
          <p:cNvGrpSpPr/>
          <p:nvPr/>
        </p:nvGrpSpPr>
        <p:grpSpPr>
          <a:xfrm>
            <a:off x="-281955" y="9721186"/>
            <a:ext cx="18965956" cy="883918"/>
            <a:chOff x="0" y="-38100"/>
            <a:chExt cx="4995116" cy="232800"/>
          </a:xfrm>
        </p:grpSpPr>
        <p:sp>
          <p:nvSpPr>
            <p:cNvPr id="501" name="Google Shape;501;g33ac6c85d42_0_62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2" name="Google Shape;502;g33ac6c85d42_0_629"/>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3" name="Google Shape;503;g33ac6c85d42_0_62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4" name="Google Shape;504;g33ac6c85d42_0_629"/>
          <p:cNvSpPr txBox="1"/>
          <p:nvPr/>
        </p:nvSpPr>
        <p:spPr>
          <a:xfrm>
            <a:off x="426122" y="2246532"/>
            <a:ext cx="15345000" cy="4655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Strategies to combat ”Imposter Syndrome” include: </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Recognising the problem.</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Reframing negative thoughts.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Seeking mentorship and community support.</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Setting realistic standards.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Owning success.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Encouraging organisational change.</a:t>
            </a:r>
            <a:endParaRPr b="0" i="0" sz="2800" u="none" cap="none" strike="noStrike">
              <a:solidFill>
                <a:srgbClr val="452A74"/>
              </a:solidFill>
              <a:latin typeface="Montserrat"/>
              <a:ea typeface="Montserrat"/>
              <a:cs typeface="Montserrat"/>
              <a:sym typeface="Montserrat"/>
            </a:endParaRPr>
          </a:p>
        </p:txBody>
      </p:sp>
      <p:sp>
        <p:nvSpPr>
          <p:cNvPr id="505" name="Google Shape;505;g33ac6c85d42_0_629"/>
          <p:cNvSpPr txBox="1"/>
          <p:nvPr/>
        </p:nvSpPr>
        <p:spPr>
          <a:xfrm>
            <a:off x="426125" y="212032"/>
            <a:ext cx="16473945"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“Imposter Syndrome” and “Queen Been Syndrome”</a:t>
            </a:r>
            <a:endParaRPr b="1" i="0" sz="36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509" name="Shape 509"/>
        <p:cNvGrpSpPr/>
        <p:nvPr/>
      </p:nvGrpSpPr>
      <p:grpSpPr>
        <a:xfrm>
          <a:off x="0" y="0"/>
          <a:ext cx="0" cy="0"/>
          <a:chOff x="0" y="0"/>
          <a:chExt cx="0" cy="0"/>
        </a:xfrm>
      </p:grpSpPr>
      <p:sp>
        <p:nvSpPr>
          <p:cNvPr id="510" name="Google Shape;510;g33ac6c85d42_0_65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11" name="Google Shape;511;g33ac6c85d42_0_651"/>
          <p:cNvGrpSpPr/>
          <p:nvPr/>
        </p:nvGrpSpPr>
        <p:grpSpPr>
          <a:xfrm>
            <a:off x="-281955" y="9721186"/>
            <a:ext cx="18965956" cy="883918"/>
            <a:chOff x="0" y="-38100"/>
            <a:chExt cx="4995116" cy="232800"/>
          </a:xfrm>
        </p:grpSpPr>
        <p:sp>
          <p:nvSpPr>
            <p:cNvPr id="512" name="Google Shape;512;g33ac6c85d42_0_65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3" name="Google Shape;513;g33ac6c85d42_0_651"/>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14" name="Google Shape;514;g33ac6c85d42_0_65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5" name="Google Shape;515;g33ac6c85d42_0_651"/>
          <p:cNvSpPr txBox="1"/>
          <p:nvPr/>
        </p:nvSpPr>
        <p:spPr>
          <a:xfrm>
            <a:off x="426125" y="2659227"/>
            <a:ext cx="12375600" cy="64653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 Queen Bee Syndrome occurs when women in leadership positions distance themselves from or even undermine other women in the workplace.</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Instead of mentoring or supporting their female colleagues, they may see them as competition and exhibit behaviors that reinforce gender biases rather than dismantling them.</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behaviour often stems from the belief that there is only limited space for women at the top, leading them to see female colleagues as competition rather than allies.</a:t>
            </a:r>
            <a:endParaRPr b="0" i="0" sz="2800" u="none" cap="none" strike="noStrike">
              <a:solidFill>
                <a:srgbClr val="452A74"/>
              </a:solidFill>
              <a:latin typeface="Montserrat"/>
              <a:ea typeface="Montserrat"/>
              <a:cs typeface="Montserrat"/>
              <a:sym typeface="Montserrat"/>
            </a:endParaRPr>
          </a:p>
        </p:txBody>
      </p:sp>
      <p:sp>
        <p:nvSpPr>
          <p:cNvPr id="516" name="Google Shape;516;g33ac6c85d42_0_651"/>
          <p:cNvSpPr txBox="1"/>
          <p:nvPr/>
        </p:nvSpPr>
        <p:spPr>
          <a:xfrm>
            <a:off x="426125" y="212032"/>
            <a:ext cx="15543217"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“Imposter Syndrome” and “Queen Been Syndrome”</a:t>
            </a:r>
            <a:endParaRPr b="1" i="0" sz="3600" u="none" cap="none" strike="noStrike">
              <a:solidFill>
                <a:srgbClr val="452A74"/>
              </a:solidFill>
              <a:latin typeface="Montserrat"/>
              <a:ea typeface="Montserrat"/>
              <a:cs typeface="Montserrat"/>
              <a:sym typeface="Montserrat"/>
            </a:endParaRPr>
          </a:p>
        </p:txBody>
      </p:sp>
      <p:pic>
        <p:nvPicPr>
          <p:cNvPr id="517" name="Google Shape;517;g33ac6c85d42_0_651"/>
          <p:cNvPicPr preferRelativeResize="0"/>
          <p:nvPr/>
        </p:nvPicPr>
        <p:blipFill rotWithShape="1">
          <a:blip r:embed="rId5">
            <a:alphaModFix/>
          </a:blip>
          <a:srcRect b="0" l="0" r="0" t="0"/>
          <a:stretch/>
        </p:blipFill>
        <p:spPr>
          <a:xfrm>
            <a:off x="12801601" y="2840264"/>
            <a:ext cx="5060274" cy="5060274"/>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521" name="Shape 521"/>
        <p:cNvGrpSpPr/>
        <p:nvPr/>
      </p:nvGrpSpPr>
      <p:grpSpPr>
        <a:xfrm>
          <a:off x="0" y="0"/>
          <a:ext cx="0" cy="0"/>
          <a:chOff x="0" y="0"/>
          <a:chExt cx="0" cy="0"/>
        </a:xfrm>
      </p:grpSpPr>
      <p:sp>
        <p:nvSpPr>
          <p:cNvPr id="522" name="Google Shape;522;p3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23" name="Google Shape;523;p33"/>
          <p:cNvGrpSpPr/>
          <p:nvPr/>
        </p:nvGrpSpPr>
        <p:grpSpPr>
          <a:xfrm>
            <a:off x="-281955" y="9721186"/>
            <a:ext cx="18965956" cy="883918"/>
            <a:chOff x="0" y="-38100"/>
            <a:chExt cx="4995116" cy="232800"/>
          </a:xfrm>
        </p:grpSpPr>
        <p:sp>
          <p:nvSpPr>
            <p:cNvPr id="524" name="Google Shape;524;p3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5" name="Google Shape;525;p33"/>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6" name="Google Shape;526;p3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7" name="Google Shape;527;p33"/>
          <p:cNvSpPr txBox="1"/>
          <p:nvPr/>
        </p:nvSpPr>
        <p:spPr>
          <a:xfrm>
            <a:off x="426122" y="2246532"/>
            <a:ext cx="15345000" cy="5258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Strategies to combat “Queen Bee Syndrome” this include: </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Encourage women’s leadership networks.</a:t>
            </a:r>
            <a:br>
              <a:rPr b="0" i="0" lang="en-US" sz="2800" u="none" cap="none" strike="noStrike">
                <a:solidFill>
                  <a:srgbClr val="452A74"/>
                </a:solidFill>
                <a:latin typeface="Montserrat"/>
                <a:ea typeface="Montserrat"/>
                <a:cs typeface="Montserrat"/>
                <a:sym typeface="Montserrat"/>
              </a:rPr>
            </a:br>
            <a:r>
              <a:rPr b="0" i="0" lang="en-US" sz="2800" u="none" cap="none" strike="noStrike">
                <a:solidFill>
                  <a:srgbClr val="452A74"/>
                </a:solidFill>
                <a:latin typeface="Montserrat"/>
                <a:ea typeface="Montserrat"/>
                <a:cs typeface="Montserrat"/>
                <a:sym typeface="Montserrat"/>
              </a:rPr>
              <a:t>Change workplace culture fostering inclusive policies that support women at all levels.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Raise awareness about unconscious bias and workplace dynamics.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Redefine leadership styles.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Encourage women to support each other publicly.</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p:txBody>
      </p:sp>
      <p:sp>
        <p:nvSpPr>
          <p:cNvPr id="528" name="Google Shape;528;p33"/>
          <p:cNvSpPr txBox="1"/>
          <p:nvPr/>
        </p:nvSpPr>
        <p:spPr>
          <a:xfrm>
            <a:off x="426125" y="212032"/>
            <a:ext cx="16473945"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“Imposter Syndrome” and “Queen Bee Syndrome”</a:t>
            </a:r>
            <a:endParaRPr b="1" i="0" sz="36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F9"/>
        </a:solidFill>
      </p:bgPr>
    </p:bg>
    <p:spTree>
      <p:nvGrpSpPr>
        <p:cNvPr id="532" name="Shape 532"/>
        <p:cNvGrpSpPr/>
        <p:nvPr/>
      </p:nvGrpSpPr>
      <p:grpSpPr>
        <a:xfrm>
          <a:off x="0" y="0"/>
          <a:ext cx="0" cy="0"/>
          <a:chOff x="0" y="0"/>
          <a:chExt cx="0" cy="0"/>
        </a:xfrm>
      </p:grpSpPr>
      <p:sp>
        <p:nvSpPr>
          <p:cNvPr id="533" name="Google Shape;533;g339bc4cfc6c_0_18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34" name="Google Shape;534;g339bc4cfc6c_0_181"/>
          <p:cNvGrpSpPr/>
          <p:nvPr/>
        </p:nvGrpSpPr>
        <p:grpSpPr>
          <a:xfrm>
            <a:off x="-281955" y="9721186"/>
            <a:ext cx="18965956" cy="883918"/>
            <a:chOff x="0" y="-38100"/>
            <a:chExt cx="4995116" cy="232800"/>
          </a:xfrm>
        </p:grpSpPr>
        <p:sp>
          <p:nvSpPr>
            <p:cNvPr id="535" name="Google Shape;535;g339bc4cfc6c_0_18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6" name="Google Shape;536;g339bc4cfc6c_0_181"/>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37" name="Google Shape;537;g339bc4cfc6c_0_18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8" name="Google Shape;538;g339bc4cfc6c_0_181"/>
          <p:cNvSpPr txBox="1"/>
          <p:nvPr/>
        </p:nvSpPr>
        <p:spPr>
          <a:xfrm>
            <a:off x="426125" y="2073425"/>
            <a:ext cx="14964300" cy="7438200"/>
          </a:xfrm>
          <a:prstGeom prst="rect">
            <a:avLst/>
          </a:prstGeom>
          <a:noFill/>
          <a:ln>
            <a:noFill/>
          </a:ln>
        </p:spPr>
        <p:txBody>
          <a:bodyPr anchorCtr="0" anchor="t" bIns="0" lIns="0" spcFirstLastPara="1" rIns="0" wrap="square" tIns="0">
            <a:spAutoFit/>
          </a:bodyPr>
          <a:lstStyle/>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Gender socialisation is the process by which individuals learn gender roles, behaviours, and norms from childhood. It influences aspirations, interests, and self-esteem.</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From a young age, girls and boys receive messages about what is considered ‘appropriate’ for their gender, which influences their aspirations, interests and self-esteem. For example, in schools, boys often receive more encouragement to develop skills in mathematics and technology, while girls may be implicitly or explicitly discouraged from pursuing careers in these fields.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Social norms profoundly affect people's career choices and self-perception, limiting their personal and professional development.</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It impacts self-esteem, as people may feel pressured to conform to rigid expectations that do not match their interests or abilities, which can lead to insecurity and lack of self-confidence.</a:t>
            </a:r>
            <a:endParaRPr b="0" i="0" sz="1400" u="none" cap="none" strike="noStrike">
              <a:solidFill>
                <a:srgbClr val="000000"/>
              </a:solidFill>
              <a:latin typeface="Arial"/>
              <a:ea typeface="Arial"/>
              <a:cs typeface="Arial"/>
              <a:sym typeface="Arial"/>
            </a:endParaRPr>
          </a:p>
        </p:txBody>
      </p:sp>
      <p:sp>
        <p:nvSpPr>
          <p:cNvPr id="539" name="Google Shape;539;g339bc4cfc6c_0_181"/>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2F9"/>
        </a:solidFill>
      </p:bgPr>
    </p:bg>
    <p:spTree>
      <p:nvGrpSpPr>
        <p:cNvPr id="543" name="Shape 543"/>
        <p:cNvGrpSpPr/>
        <p:nvPr/>
      </p:nvGrpSpPr>
      <p:grpSpPr>
        <a:xfrm>
          <a:off x="0" y="0"/>
          <a:ext cx="0" cy="0"/>
          <a:chOff x="0" y="0"/>
          <a:chExt cx="0" cy="0"/>
        </a:xfrm>
      </p:grpSpPr>
      <p:graphicFrame>
        <p:nvGraphicFramePr>
          <p:cNvPr id="544" name="Google Shape;544;p34"/>
          <p:cNvGraphicFramePr/>
          <p:nvPr/>
        </p:nvGraphicFramePr>
        <p:xfrm>
          <a:off x="4641595" y="1986532"/>
          <a:ext cx="3000000" cy="3000000"/>
        </p:xfrm>
        <a:graphic>
          <a:graphicData uri="http://schemas.openxmlformats.org/drawingml/2006/table">
            <a:tbl>
              <a:tblPr bandRow="1" firstRow="1">
                <a:noFill/>
                <a:tableStyleId>{C78D8633-9FB1-4C20-B90D-BE8C01949D27}</a:tableStyleId>
              </a:tblPr>
              <a:tblGrid>
                <a:gridCol w="4888375"/>
                <a:gridCol w="4888375"/>
              </a:tblGrid>
              <a:tr h="829325">
                <a:tc>
                  <a:txBody>
                    <a:bodyPr/>
                    <a:lstStyle/>
                    <a:p>
                      <a:pPr indent="0" lvl="0" marL="0" marR="0" rtl="0" algn="ctr">
                        <a:lnSpc>
                          <a:spcPct val="100000"/>
                        </a:lnSpc>
                        <a:spcBef>
                          <a:spcPts val="0"/>
                        </a:spcBef>
                        <a:spcAft>
                          <a:spcPts val="0"/>
                        </a:spcAft>
                        <a:buClr>
                          <a:srgbClr val="000000"/>
                        </a:buClr>
                        <a:buSzPts val="2000"/>
                        <a:buFont typeface="Arial"/>
                        <a:buNone/>
                      </a:pPr>
                      <a:r>
                        <a:rPr b="1" lang="en-US" sz="3600" u="none" cap="none" strike="noStrike">
                          <a:solidFill>
                            <a:srgbClr val="452A74"/>
                          </a:solidFill>
                          <a:latin typeface="Montserrat"/>
                          <a:ea typeface="Montserrat"/>
                          <a:cs typeface="Montserrat"/>
                          <a:sym typeface="Montserrat"/>
                        </a:rPr>
                        <a:t>Men</a:t>
                      </a:r>
                      <a:endParaRPr b="1"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2000"/>
                        <a:buFont typeface="Arial"/>
                        <a:buNone/>
                      </a:pPr>
                      <a:r>
                        <a:rPr b="1" lang="en-US" sz="3600" u="none" cap="none" strike="noStrike">
                          <a:solidFill>
                            <a:srgbClr val="452A74"/>
                          </a:solidFill>
                          <a:latin typeface="Montserrat"/>
                          <a:ea typeface="Montserrat"/>
                          <a:cs typeface="Montserrat"/>
                          <a:sym typeface="Montserrat"/>
                        </a:rPr>
                        <a:t>Women</a:t>
                      </a:r>
                      <a:endParaRPr sz="4000" u="none" cap="none" strike="noStrike">
                        <a:latin typeface="Arial"/>
                        <a:ea typeface="Arial"/>
                        <a:cs typeface="Arial"/>
                        <a:sym typeface="Arial"/>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Strong</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Weak</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Brave</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Fearful</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Tough</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Sensitive</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Mind</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Body</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Athlete</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Creative</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Unfaithful</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Faithful</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Protector</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Dependent</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 Non-aesthetic</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Aesthetic</a:t>
                      </a:r>
                      <a:endParaRPr sz="3600" u="none" cap="none" strike="noStrike">
                        <a:solidFill>
                          <a:srgbClr val="452A74"/>
                        </a:solidFill>
                        <a:latin typeface="Montserrat"/>
                        <a:ea typeface="Montserrat"/>
                        <a:cs typeface="Montserrat"/>
                        <a:sym typeface="Montserrat"/>
                      </a:endParaRPr>
                    </a:p>
                  </a:txBody>
                  <a:tcPr marT="91450" marB="91450" marR="182900" marL="182900"/>
                </a:tc>
              </a:tr>
              <a:tr h="765350">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Non-romantic</a:t>
                      </a:r>
                      <a:endParaRPr sz="3600" u="none" cap="none" strike="noStrike">
                        <a:solidFill>
                          <a:srgbClr val="452A74"/>
                        </a:solidFill>
                        <a:latin typeface="Montserrat"/>
                        <a:ea typeface="Montserrat"/>
                        <a:cs typeface="Montserrat"/>
                        <a:sym typeface="Montserrat"/>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600" u="none" cap="none" strike="noStrike">
                          <a:solidFill>
                            <a:srgbClr val="452A74"/>
                          </a:solidFill>
                          <a:latin typeface="Montserrat"/>
                          <a:ea typeface="Montserrat"/>
                          <a:cs typeface="Montserrat"/>
                          <a:sym typeface="Montserrat"/>
                        </a:rPr>
                        <a:t>Romantic</a:t>
                      </a:r>
                      <a:endParaRPr sz="3600" u="none" cap="none" strike="noStrike">
                        <a:solidFill>
                          <a:srgbClr val="452A74"/>
                        </a:solidFill>
                        <a:latin typeface="Montserrat"/>
                        <a:ea typeface="Montserrat"/>
                        <a:cs typeface="Montserrat"/>
                        <a:sym typeface="Montserrat"/>
                      </a:endParaRPr>
                    </a:p>
                  </a:txBody>
                  <a:tcPr marT="91450" marB="91450" marR="182900" marL="182900"/>
                </a:tc>
              </a:tr>
            </a:tbl>
          </a:graphicData>
        </a:graphic>
      </p:graphicFrame>
      <p:sp>
        <p:nvSpPr>
          <p:cNvPr id="545" name="Google Shape;545;p34"/>
          <p:cNvSpPr txBox="1"/>
          <p:nvPr/>
        </p:nvSpPr>
        <p:spPr>
          <a:xfrm>
            <a:off x="426126" y="212032"/>
            <a:ext cx="12723000" cy="1329900"/>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stereotypes / Gender expectations</a:t>
            </a:r>
            <a:endParaRPr b="1" i="0" sz="3600" u="none" cap="none" strike="noStrike">
              <a:solidFill>
                <a:srgbClr val="452A74"/>
              </a:solidFill>
              <a:latin typeface="Montserrat"/>
              <a:ea typeface="Montserrat"/>
              <a:cs typeface="Montserrat"/>
              <a:sym typeface="Montserrat"/>
            </a:endParaRPr>
          </a:p>
        </p:txBody>
      </p:sp>
      <p:grpSp>
        <p:nvGrpSpPr>
          <p:cNvPr id="546" name="Google Shape;546;p34"/>
          <p:cNvGrpSpPr/>
          <p:nvPr/>
        </p:nvGrpSpPr>
        <p:grpSpPr>
          <a:xfrm>
            <a:off x="-281955" y="9721186"/>
            <a:ext cx="18965956" cy="883918"/>
            <a:chOff x="0" y="-38100"/>
            <a:chExt cx="4995116" cy="232800"/>
          </a:xfrm>
        </p:grpSpPr>
        <p:sp>
          <p:nvSpPr>
            <p:cNvPr id="547" name="Google Shape;547;p3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8" name="Google Shape;548;p3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49" name="Google Shape;549;p3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0" name="Google Shape;550;p34"/>
          <p:cNvSpPr/>
          <p:nvPr/>
        </p:nvSpPr>
        <p:spPr>
          <a:xfrm>
            <a:off x="15937540"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554" name="Shape 554"/>
        <p:cNvGrpSpPr/>
        <p:nvPr/>
      </p:nvGrpSpPr>
      <p:grpSpPr>
        <a:xfrm>
          <a:off x="0" y="0"/>
          <a:ext cx="0" cy="0"/>
          <a:chOff x="0" y="0"/>
          <a:chExt cx="0" cy="0"/>
        </a:xfrm>
      </p:grpSpPr>
      <p:sp>
        <p:nvSpPr>
          <p:cNvPr id="555" name="Google Shape;555;p3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56" name="Google Shape;556;p35"/>
          <p:cNvGrpSpPr/>
          <p:nvPr/>
        </p:nvGrpSpPr>
        <p:grpSpPr>
          <a:xfrm>
            <a:off x="-281955" y="9721186"/>
            <a:ext cx="18965956" cy="883918"/>
            <a:chOff x="0" y="-38100"/>
            <a:chExt cx="4995116" cy="232800"/>
          </a:xfrm>
        </p:grpSpPr>
        <p:sp>
          <p:nvSpPr>
            <p:cNvPr id="557" name="Google Shape;557;p3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8" name="Google Shape;558;p35"/>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3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0" name="Google Shape;560;p35"/>
          <p:cNvSpPr txBox="1"/>
          <p:nvPr/>
        </p:nvSpPr>
        <p:spPr>
          <a:xfrm>
            <a:off x="426125" y="2073425"/>
            <a:ext cx="14871300" cy="7007100"/>
          </a:xfrm>
          <a:prstGeom prst="rect">
            <a:avLst/>
          </a:prstGeom>
          <a:noFill/>
          <a:ln>
            <a:noFill/>
          </a:ln>
        </p:spPr>
        <p:txBody>
          <a:bodyPr anchorCtr="0" anchor="t" bIns="0" lIns="0" spcFirstLastPara="1" rIns="0" wrap="square" tIns="0">
            <a:spAutoFit/>
          </a:bodyPr>
          <a:lstStyle/>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It shapes how we see ourselves and how we interact with the world, creating barriers that limit people's potential by relying on traditional gender norms.</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rPr b="1" i="0" lang="en-US" sz="2400" u="none" cap="none" strike="noStrike">
                <a:solidFill>
                  <a:srgbClr val="452A74"/>
                </a:solidFill>
                <a:latin typeface="Montserrat"/>
                <a:ea typeface="Montserrat"/>
                <a:cs typeface="Montserrat"/>
                <a:sym typeface="Montserrat"/>
              </a:rPr>
              <a:t>Key Influencers:</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Family: Assigns gendered expectations through toys, colours, and household chores.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School: Directs boys and girls towards different subjects and activities that reinforce gender stereotypes (e.g., science for boys, humanities for girls).</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0"/>
                  </a:ext>
                </a:extLst>
              </a:rPr>
              <a:t>Peers - they evaluate your behavior and choices, they can exclude you if you do not behave according to stereotypical gender norms.</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extLst>
                  <a:ext uri="http://customooxmlschemas.google.com/">
                    <go:slidesCustomData xmlns:go="http://customooxmlschemas.google.com/" textRoundtripDataId="1"/>
                  </a:ext>
                </a:extLst>
              </a:rPr>
              <a:t>Culture and media: </a:t>
            </a:r>
            <a:r>
              <a:rPr b="0" i="0" lang="en-US" sz="2400" u="none" cap="none" strike="noStrike">
                <a:solidFill>
                  <a:srgbClr val="452A74"/>
                </a:solidFill>
                <a:latin typeface="Montserrat"/>
                <a:ea typeface="Montserrat"/>
                <a:cs typeface="Montserrat"/>
                <a:sym typeface="Montserrat"/>
              </a:rPr>
              <a:t>Reinforces traditional gender expectations, portraying women in roles of care and beauty and men as leaders and providers.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561" name="Google Shape;561;p35"/>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565" name="Shape 565"/>
        <p:cNvGrpSpPr/>
        <p:nvPr/>
      </p:nvGrpSpPr>
      <p:grpSpPr>
        <a:xfrm>
          <a:off x="0" y="0"/>
          <a:ext cx="0" cy="0"/>
          <a:chOff x="0" y="0"/>
          <a:chExt cx="0" cy="0"/>
        </a:xfrm>
      </p:grpSpPr>
      <p:sp>
        <p:nvSpPr>
          <p:cNvPr id="566" name="Google Shape;566;p3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67" name="Google Shape;567;p36"/>
          <p:cNvGrpSpPr/>
          <p:nvPr/>
        </p:nvGrpSpPr>
        <p:grpSpPr>
          <a:xfrm>
            <a:off x="-281955" y="9721186"/>
            <a:ext cx="18965956" cy="883918"/>
            <a:chOff x="0" y="-38100"/>
            <a:chExt cx="4995116" cy="232800"/>
          </a:xfrm>
        </p:grpSpPr>
        <p:sp>
          <p:nvSpPr>
            <p:cNvPr id="568" name="Google Shape;568;p3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9" name="Google Shape;569;p36"/>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3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1" name="Google Shape;571;p36"/>
          <p:cNvSpPr txBox="1"/>
          <p:nvPr/>
        </p:nvSpPr>
        <p:spPr>
          <a:xfrm>
            <a:off x="426126" y="212032"/>
            <a:ext cx="12722946"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socialisation</a:t>
            </a:r>
            <a:endParaRPr b="1" i="0" sz="3600" u="none" cap="none" strike="noStrike">
              <a:solidFill>
                <a:srgbClr val="452A74"/>
              </a:solidFill>
              <a:latin typeface="Montserrat"/>
              <a:ea typeface="Montserrat"/>
              <a:cs typeface="Montserrat"/>
              <a:sym typeface="Montserrat"/>
            </a:endParaRPr>
          </a:p>
        </p:txBody>
      </p:sp>
      <p:sp>
        <p:nvSpPr>
          <p:cNvPr id="572" name="Google Shape;572;p36"/>
          <p:cNvSpPr txBox="1"/>
          <p:nvPr/>
        </p:nvSpPr>
        <p:spPr>
          <a:xfrm>
            <a:off x="898075" y="1791188"/>
            <a:ext cx="11957700" cy="7610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0" i="0" lang="en-US" sz="2400" u="none" cap="none" strike="noStrike">
                <a:solidFill>
                  <a:srgbClr val="452A74"/>
                </a:solidFill>
                <a:latin typeface="Montserrat"/>
                <a:ea typeface="Montserrat"/>
                <a:cs typeface="Montserrat"/>
                <a:sym typeface="Montserrat"/>
              </a:rPr>
              <a:t>Analysis of images of 3.125 children across 32 toy catalogues in 9 countries: Belgium, Bulgaria, Croatia, Denmark, Germany, Italy, Spain, Sweden and the United Kingdom.</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a:p>
            <a:pPr indent="0" lvl="0" marL="0" marR="0" rtl="0" algn="l">
              <a:lnSpc>
                <a:spcPct val="140000"/>
              </a:lnSpc>
              <a:spcBef>
                <a:spcPts val="0"/>
              </a:spcBef>
              <a:spcAft>
                <a:spcPts val="0"/>
              </a:spcAft>
              <a:buClr>
                <a:srgbClr val="000000"/>
              </a:buClr>
              <a:buSzPts val="2400"/>
              <a:buFont typeface="Arial"/>
              <a:buNone/>
            </a:pPr>
            <a:r>
              <a:rPr b="0" i="0" lang="en-US" sz="2400" u="none" cap="none" strike="noStrike">
                <a:solidFill>
                  <a:srgbClr val="452A74"/>
                </a:solidFill>
                <a:latin typeface="Montserrat"/>
                <a:ea typeface="Montserrat"/>
                <a:cs typeface="Montserrat"/>
                <a:sym typeface="Montserrat"/>
              </a:rPr>
              <a:t>Key findings of the study:</a:t>
            </a:r>
            <a:endParaRPr b="0" i="0" sz="1400" u="none" cap="none" strike="noStrike">
              <a:solidFill>
                <a:srgbClr val="000000"/>
              </a:solidFill>
              <a:latin typeface="Arial"/>
              <a:ea typeface="Arial"/>
              <a:cs typeface="Arial"/>
              <a:sym typeface="Arial"/>
            </a:endParaRPr>
          </a:p>
          <a:p>
            <a:pPr indent="-342900" lvl="0" marL="342900"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12 catalogues, (37.5%) more than a third, had specific sections of toys “for boys” and “for girls” versus 20 catalogues (62.5%) having no specific sections. Most of those that are not formally divided into genders have, however, sections that are clearly marked by colours (pink and pastel colours for girls, darker and bolder colours for boys).</a:t>
            </a:r>
            <a:endParaRPr b="0" i="0" sz="1400" u="none" cap="none" strike="noStrike">
              <a:solidFill>
                <a:srgbClr val="000000"/>
              </a:solidFill>
              <a:latin typeface="Arial"/>
              <a:ea typeface="Arial"/>
              <a:cs typeface="Arial"/>
              <a:sym typeface="Arial"/>
            </a:endParaRPr>
          </a:p>
          <a:p>
            <a:pPr indent="-342900" lvl="0" marL="342900"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In 5 sections, boys were at least two thirds of the total children, respectively: videogames (67%), construction (69%), drones (72%), cars and transportations (74%), war and guns (88%). Girls were over the two thirds of total children only in two sections: care activities (87%) and beauty and grooming (94,5%).</a:t>
            </a:r>
            <a:endParaRPr b="0" i="0" sz="1400" u="none" cap="none" strike="noStrike">
              <a:solidFill>
                <a:srgbClr val="000000"/>
              </a:solidFill>
              <a:latin typeface="Arial"/>
              <a:ea typeface="Arial"/>
              <a:cs typeface="Arial"/>
              <a:sym typeface="Arial"/>
            </a:endParaRPr>
          </a:p>
        </p:txBody>
      </p:sp>
      <p:sp>
        <p:nvSpPr>
          <p:cNvPr id="573" name="Google Shape;573;p36"/>
          <p:cNvSpPr txBox="1"/>
          <p:nvPr/>
        </p:nvSpPr>
        <p:spPr>
          <a:xfrm>
            <a:off x="898074" y="9467645"/>
            <a:ext cx="134540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Montserrat"/>
                <a:ea typeface="Montserrat"/>
                <a:cs typeface="Montserrat"/>
                <a:sym typeface="Montserrat"/>
              </a:rPr>
              <a:t>Source: </a:t>
            </a:r>
            <a:r>
              <a:rPr b="0" i="0" lang="en-US" sz="20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https://coface-eu.org/study-toy-catalogues-in-europe-making-or-breaking-stereotypes</a:t>
            </a:r>
            <a:r>
              <a:rPr b="0" i="0" lang="en-US" sz="2000" u="none" cap="none" strike="noStrike">
                <a:solidFill>
                  <a:srgbClr val="000000"/>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UN Women BiH on X: &quot;🧸 Toys have no gender! 🪁 Let's encourage a world  where every child is free to play with whatever sparks their imagination.  💫 Let's break the stereotypes!" id="574" name="Google Shape;574;p36"/>
          <p:cNvPicPr preferRelativeResize="0"/>
          <p:nvPr/>
        </p:nvPicPr>
        <p:blipFill rotWithShape="1">
          <a:blip r:embed="rId6">
            <a:alphaModFix/>
          </a:blip>
          <a:srcRect b="0" l="0" r="0" t="0"/>
          <a:stretch/>
        </p:blipFill>
        <p:spPr>
          <a:xfrm>
            <a:off x="12871174" y="2240735"/>
            <a:ext cx="5416826" cy="5416826"/>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pSp>
        <p:nvGrpSpPr>
          <p:cNvPr id="579" name="Google Shape;579;p38"/>
          <p:cNvGrpSpPr/>
          <p:nvPr/>
        </p:nvGrpSpPr>
        <p:grpSpPr>
          <a:xfrm>
            <a:off x="-281955" y="9721187"/>
            <a:ext cx="18965831" cy="883574"/>
            <a:chOff x="0" y="-38100"/>
            <a:chExt cx="4995116" cy="232711"/>
          </a:xfrm>
        </p:grpSpPr>
        <p:sp>
          <p:nvSpPr>
            <p:cNvPr id="580" name="Google Shape;580;p3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1" name="Google Shape;581;p3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2" name="Google Shape;582;p38"/>
          <p:cNvSpPr txBox="1"/>
          <p:nvPr/>
        </p:nvSpPr>
        <p:spPr>
          <a:xfrm>
            <a:off x="797035" y="658906"/>
            <a:ext cx="16177724" cy="1820883"/>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ctr">
              <a:lnSpc>
                <a:spcPct val="140022"/>
              </a:lnSpc>
              <a:spcBef>
                <a:spcPts val="800"/>
              </a:spcBef>
              <a:spcAft>
                <a:spcPts val="0"/>
              </a:spcAft>
              <a:buClr>
                <a:srgbClr val="000000"/>
              </a:buClr>
              <a:buSzPts val="6600"/>
              <a:buFont typeface="Arial"/>
              <a:buNone/>
            </a:pPr>
            <a:r>
              <a:t/>
            </a:r>
            <a:endParaRPr b="1" i="0" sz="6600" u="none" cap="none" strike="noStrike">
              <a:solidFill>
                <a:srgbClr val="000000"/>
              </a:solidFill>
              <a:latin typeface="Montserrat"/>
              <a:ea typeface="Montserrat"/>
              <a:cs typeface="Montserrat"/>
              <a:sym typeface="Montserrat"/>
            </a:endParaRPr>
          </a:p>
        </p:txBody>
      </p:sp>
      <p:pic>
        <p:nvPicPr>
          <p:cNvPr descr="Obraz zawierający tekst, róż, kreskówka, kolaż&#10;&#10;Zawartość wygenerowana przez sztuczną inteligencję może być niepoprawna." id="583" name="Google Shape;583;p38"/>
          <p:cNvPicPr preferRelativeResize="0"/>
          <p:nvPr/>
        </p:nvPicPr>
        <p:blipFill rotWithShape="1">
          <a:blip r:embed="rId3">
            <a:alphaModFix/>
          </a:blip>
          <a:srcRect b="0" l="0" r="0" t="0"/>
          <a:stretch/>
        </p:blipFill>
        <p:spPr>
          <a:xfrm>
            <a:off x="510988" y="2019897"/>
            <a:ext cx="17501399" cy="7000559"/>
          </a:xfrm>
          <a:prstGeom prst="rect">
            <a:avLst/>
          </a:prstGeom>
          <a:noFill/>
          <a:ln>
            <a:noFill/>
          </a:ln>
        </p:spPr>
      </p:pic>
      <p:sp>
        <p:nvSpPr>
          <p:cNvPr id="584" name="Google Shape;584;p38"/>
          <p:cNvSpPr txBox="1"/>
          <p:nvPr/>
        </p:nvSpPr>
        <p:spPr>
          <a:xfrm>
            <a:off x="426126" y="212032"/>
            <a:ext cx="12722946"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socialisation</a:t>
            </a:r>
            <a:endParaRPr b="1" i="0" sz="3600" u="none" cap="none" strike="noStrike">
              <a:solidFill>
                <a:srgbClr val="452A74"/>
              </a:solidFill>
              <a:latin typeface="Montserrat"/>
              <a:ea typeface="Montserrat"/>
              <a:cs typeface="Montserrat"/>
              <a:sym typeface="Montserrat"/>
            </a:endParaRPr>
          </a:p>
        </p:txBody>
      </p:sp>
      <p:sp>
        <p:nvSpPr>
          <p:cNvPr id="585" name="Google Shape;585;p3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86" name="Google Shape;586;p38"/>
          <p:cNvGrpSpPr/>
          <p:nvPr/>
        </p:nvGrpSpPr>
        <p:grpSpPr>
          <a:xfrm>
            <a:off x="-281955" y="9721186"/>
            <a:ext cx="18965956" cy="883918"/>
            <a:chOff x="0" y="-38100"/>
            <a:chExt cx="4995116" cy="232800"/>
          </a:xfrm>
        </p:grpSpPr>
        <p:sp>
          <p:nvSpPr>
            <p:cNvPr id="587" name="Google Shape;587;p3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8" name="Google Shape;588;p3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3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8" l="0" r="0" t="-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 name="Google Shape;190;p4"/>
          <p:cNvSpPr/>
          <p:nvPr/>
        </p:nvSpPr>
        <p:spPr>
          <a:xfrm>
            <a:off x="3435715" y="7944038"/>
            <a:ext cx="395630" cy="822089"/>
          </a:xfrm>
          <a:custGeom>
            <a:rect b="b" l="l" r="r" t="t"/>
            <a:pathLst>
              <a:path extrusionOk="0" h="822089" w="395630">
                <a:moveTo>
                  <a:pt x="0" y="0"/>
                </a:moveTo>
                <a:lnTo>
                  <a:pt x="395630" y="0"/>
                </a:lnTo>
                <a:lnTo>
                  <a:pt x="395630" y="822088"/>
                </a:lnTo>
                <a:lnTo>
                  <a:pt x="0" y="8220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 name="Google Shape;191;p4"/>
          <p:cNvSpPr/>
          <p:nvPr/>
        </p:nvSpPr>
        <p:spPr>
          <a:xfrm>
            <a:off x="9587580" y="8260956"/>
            <a:ext cx="395630" cy="822089"/>
          </a:xfrm>
          <a:custGeom>
            <a:rect b="b" l="l" r="r" t="t"/>
            <a:pathLst>
              <a:path extrusionOk="0" h="822089" w="395630">
                <a:moveTo>
                  <a:pt x="0" y="0"/>
                </a:moveTo>
                <a:lnTo>
                  <a:pt x="395631" y="0"/>
                </a:lnTo>
                <a:lnTo>
                  <a:pt x="395631" y="822089"/>
                </a:lnTo>
                <a:lnTo>
                  <a:pt x="0" y="8220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 name="Google Shape;192;p4"/>
          <p:cNvSpPr/>
          <p:nvPr/>
        </p:nvSpPr>
        <p:spPr>
          <a:xfrm>
            <a:off x="4905268" y="8355082"/>
            <a:ext cx="3041556" cy="844032"/>
          </a:xfrm>
          <a:custGeom>
            <a:rect b="b" l="l" r="r" t="t"/>
            <a:pathLst>
              <a:path extrusionOk="0" h="844032" w="3041556">
                <a:moveTo>
                  <a:pt x="0" y="0"/>
                </a:moveTo>
                <a:lnTo>
                  <a:pt x="3041556" y="0"/>
                </a:lnTo>
                <a:lnTo>
                  <a:pt x="3041556" y="844032"/>
                </a:lnTo>
                <a:lnTo>
                  <a:pt x="0" y="8440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p4"/>
          <p:cNvSpPr/>
          <p:nvPr/>
        </p:nvSpPr>
        <p:spPr>
          <a:xfrm>
            <a:off x="4509637" y="8025167"/>
            <a:ext cx="395630" cy="822089"/>
          </a:xfrm>
          <a:custGeom>
            <a:rect b="b" l="l" r="r" t="t"/>
            <a:pathLst>
              <a:path extrusionOk="0" h="822089" w="395630">
                <a:moveTo>
                  <a:pt x="0" y="0"/>
                </a:moveTo>
                <a:lnTo>
                  <a:pt x="395631" y="0"/>
                </a:lnTo>
                <a:lnTo>
                  <a:pt x="395631" y="822089"/>
                </a:lnTo>
                <a:lnTo>
                  <a:pt x="0" y="8220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 name="Google Shape;194;p4"/>
          <p:cNvSpPr/>
          <p:nvPr/>
        </p:nvSpPr>
        <p:spPr>
          <a:xfrm>
            <a:off x="11357080" y="7955009"/>
            <a:ext cx="395630" cy="822089"/>
          </a:xfrm>
          <a:custGeom>
            <a:rect b="b" l="l" r="r" t="t"/>
            <a:pathLst>
              <a:path extrusionOk="0" h="822089" w="395630">
                <a:moveTo>
                  <a:pt x="0" y="0"/>
                </a:moveTo>
                <a:lnTo>
                  <a:pt x="395630" y="0"/>
                </a:lnTo>
                <a:lnTo>
                  <a:pt x="395630" y="822089"/>
                </a:lnTo>
                <a:lnTo>
                  <a:pt x="0" y="8220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 name="Google Shape;195;p4"/>
          <p:cNvSpPr/>
          <p:nvPr/>
        </p:nvSpPr>
        <p:spPr>
          <a:xfrm>
            <a:off x="9983211" y="4566469"/>
            <a:ext cx="3242200" cy="899711"/>
          </a:xfrm>
          <a:custGeom>
            <a:rect b="b" l="l" r="r" t="t"/>
            <a:pathLst>
              <a:path extrusionOk="0" h="899711" w="3242200">
                <a:moveTo>
                  <a:pt x="0" y="0"/>
                </a:moveTo>
                <a:lnTo>
                  <a:pt x="3242200" y="0"/>
                </a:lnTo>
                <a:lnTo>
                  <a:pt x="3242200" y="899711"/>
                </a:lnTo>
                <a:lnTo>
                  <a:pt x="0" y="89971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 name="Google Shape;196;p4"/>
          <p:cNvSpPr/>
          <p:nvPr/>
        </p:nvSpPr>
        <p:spPr>
          <a:xfrm>
            <a:off x="9785396" y="4194235"/>
            <a:ext cx="395630" cy="822089"/>
          </a:xfrm>
          <a:custGeom>
            <a:rect b="b" l="l" r="r" t="t"/>
            <a:pathLst>
              <a:path extrusionOk="0" h="822089" w="395630">
                <a:moveTo>
                  <a:pt x="0" y="0"/>
                </a:moveTo>
                <a:lnTo>
                  <a:pt x="395630" y="0"/>
                </a:lnTo>
                <a:lnTo>
                  <a:pt x="395630" y="822089"/>
                </a:lnTo>
                <a:lnTo>
                  <a:pt x="0" y="8220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 name="Google Shape;197;p4"/>
          <p:cNvSpPr/>
          <p:nvPr/>
        </p:nvSpPr>
        <p:spPr>
          <a:xfrm flipH="1">
            <a:off x="423228" y="8102789"/>
            <a:ext cx="3012487" cy="835965"/>
          </a:xfrm>
          <a:custGeom>
            <a:rect b="b" l="l" r="r" t="t"/>
            <a:pathLst>
              <a:path extrusionOk="0" h="835965" w="3012487">
                <a:moveTo>
                  <a:pt x="3012487" y="0"/>
                </a:moveTo>
                <a:lnTo>
                  <a:pt x="0" y="0"/>
                </a:lnTo>
                <a:lnTo>
                  <a:pt x="0" y="835965"/>
                </a:lnTo>
                <a:lnTo>
                  <a:pt x="3012487" y="835965"/>
                </a:lnTo>
                <a:lnTo>
                  <a:pt x="3012487"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 name="Google Shape;198;p4"/>
          <p:cNvSpPr/>
          <p:nvPr/>
        </p:nvSpPr>
        <p:spPr>
          <a:xfrm flipH="1">
            <a:off x="7986008" y="7348810"/>
            <a:ext cx="1920355" cy="1087401"/>
          </a:xfrm>
          <a:custGeom>
            <a:rect b="b" l="l" r="r" t="t"/>
            <a:pathLst>
              <a:path extrusionOk="0" h="1087401" w="1920355">
                <a:moveTo>
                  <a:pt x="1920354" y="0"/>
                </a:moveTo>
                <a:lnTo>
                  <a:pt x="0" y="0"/>
                </a:lnTo>
                <a:lnTo>
                  <a:pt x="0" y="1087401"/>
                </a:lnTo>
                <a:lnTo>
                  <a:pt x="1920354" y="1087401"/>
                </a:lnTo>
                <a:lnTo>
                  <a:pt x="1920354"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 name="Google Shape;199;p4"/>
          <p:cNvSpPr/>
          <p:nvPr/>
        </p:nvSpPr>
        <p:spPr>
          <a:xfrm>
            <a:off x="10455404" y="4707521"/>
            <a:ext cx="1467854" cy="563285"/>
          </a:xfrm>
          <a:custGeom>
            <a:rect b="b" l="l" r="r" t="t"/>
            <a:pathLst>
              <a:path extrusionOk="0" h="563285" w="1467854">
                <a:moveTo>
                  <a:pt x="0" y="0"/>
                </a:moveTo>
                <a:lnTo>
                  <a:pt x="1467854" y="0"/>
                </a:lnTo>
                <a:lnTo>
                  <a:pt x="1467854" y="563285"/>
                </a:lnTo>
                <a:lnTo>
                  <a:pt x="0" y="56328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0" name="Google Shape;200;p4"/>
          <p:cNvSpPr/>
          <p:nvPr/>
        </p:nvSpPr>
        <p:spPr>
          <a:xfrm>
            <a:off x="11923258" y="4707521"/>
            <a:ext cx="1245379" cy="435979"/>
          </a:xfrm>
          <a:custGeom>
            <a:rect b="b" l="l" r="r" t="t"/>
            <a:pathLst>
              <a:path extrusionOk="0" h="435979" w="1245379">
                <a:moveTo>
                  <a:pt x="0" y="0"/>
                </a:moveTo>
                <a:lnTo>
                  <a:pt x="1245379" y="0"/>
                </a:lnTo>
                <a:lnTo>
                  <a:pt x="1245379" y="435979"/>
                </a:lnTo>
                <a:lnTo>
                  <a:pt x="0" y="43597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 name="Google Shape;201;p4"/>
          <p:cNvSpPr/>
          <p:nvPr/>
        </p:nvSpPr>
        <p:spPr>
          <a:xfrm>
            <a:off x="548631" y="8215927"/>
            <a:ext cx="960139" cy="609688"/>
          </a:xfrm>
          <a:custGeom>
            <a:rect b="b" l="l" r="r" t="t"/>
            <a:pathLst>
              <a:path extrusionOk="0" h="609688" w="960139">
                <a:moveTo>
                  <a:pt x="0" y="0"/>
                </a:moveTo>
                <a:lnTo>
                  <a:pt x="960138" y="0"/>
                </a:lnTo>
                <a:lnTo>
                  <a:pt x="960138" y="609688"/>
                </a:lnTo>
                <a:lnTo>
                  <a:pt x="0" y="60968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 name="Google Shape;202;p4"/>
          <p:cNvSpPr/>
          <p:nvPr/>
        </p:nvSpPr>
        <p:spPr>
          <a:xfrm>
            <a:off x="1508769" y="8355082"/>
            <a:ext cx="1503801" cy="345345"/>
          </a:xfrm>
          <a:custGeom>
            <a:rect b="b" l="l" r="r" t="t"/>
            <a:pathLst>
              <a:path extrusionOk="0" h="345345" w="1503801">
                <a:moveTo>
                  <a:pt x="0" y="0"/>
                </a:moveTo>
                <a:lnTo>
                  <a:pt x="1503801" y="0"/>
                </a:lnTo>
                <a:lnTo>
                  <a:pt x="1503801" y="345345"/>
                </a:lnTo>
                <a:lnTo>
                  <a:pt x="0" y="34534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 name="Google Shape;203;p4"/>
          <p:cNvSpPr/>
          <p:nvPr/>
        </p:nvSpPr>
        <p:spPr>
          <a:xfrm>
            <a:off x="5817470" y="8294770"/>
            <a:ext cx="932177" cy="963530"/>
          </a:xfrm>
          <a:custGeom>
            <a:rect b="b" l="l" r="r" t="t"/>
            <a:pathLst>
              <a:path extrusionOk="0" h="963530" w="932177">
                <a:moveTo>
                  <a:pt x="0" y="0"/>
                </a:moveTo>
                <a:lnTo>
                  <a:pt x="932178" y="0"/>
                </a:lnTo>
                <a:lnTo>
                  <a:pt x="932178" y="963530"/>
                </a:lnTo>
                <a:lnTo>
                  <a:pt x="0" y="963530"/>
                </a:lnTo>
                <a:lnTo>
                  <a:pt x="0" y="0"/>
                </a:lnTo>
                <a:close/>
              </a:path>
            </a:pathLst>
          </a:custGeom>
          <a:blipFill rotWithShape="1">
            <a:blip r:embed="rId11">
              <a:alphaModFix/>
            </a:blip>
            <a:stretch>
              <a:fillRect b="0" l="-1675" r="-167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 name="Google Shape;204;p4"/>
          <p:cNvSpPr/>
          <p:nvPr/>
        </p:nvSpPr>
        <p:spPr>
          <a:xfrm>
            <a:off x="11290464" y="8672001"/>
            <a:ext cx="3041556" cy="844032"/>
          </a:xfrm>
          <a:custGeom>
            <a:rect b="b" l="l" r="r" t="t"/>
            <a:pathLst>
              <a:path extrusionOk="0" h="844032" w="3041556">
                <a:moveTo>
                  <a:pt x="0" y="0"/>
                </a:moveTo>
                <a:lnTo>
                  <a:pt x="3041556" y="0"/>
                </a:lnTo>
                <a:lnTo>
                  <a:pt x="3041556" y="844031"/>
                </a:lnTo>
                <a:lnTo>
                  <a:pt x="0" y="84403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 name="Google Shape;205;p4"/>
          <p:cNvSpPr/>
          <p:nvPr/>
        </p:nvSpPr>
        <p:spPr>
          <a:xfrm>
            <a:off x="8229526" y="7419503"/>
            <a:ext cx="1555869" cy="683286"/>
          </a:xfrm>
          <a:custGeom>
            <a:rect b="b" l="l" r="r" t="t"/>
            <a:pathLst>
              <a:path extrusionOk="0" h="683286" w="1555869">
                <a:moveTo>
                  <a:pt x="0" y="0"/>
                </a:moveTo>
                <a:lnTo>
                  <a:pt x="1555870" y="0"/>
                </a:lnTo>
                <a:lnTo>
                  <a:pt x="1555870" y="683286"/>
                </a:lnTo>
                <a:lnTo>
                  <a:pt x="0" y="68328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 name="Google Shape;206;p4"/>
          <p:cNvSpPr/>
          <p:nvPr/>
        </p:nvSpPr>
        <p:spPr>
          <a:xfrm>
            <a:off x="11752710" y="8938754"/>
            <a:ext cx="1202743" cy="432987"/>
          </a:xfrm>
          <a:custGeom>
            <a:rect b="b" l="l" r="r" t="t"/>
            <a:pathLst>
              <a:path extrusionOk="0" h="432987" w="1202743">
                <a:moveTo>
                  <a:pt x="0" y="0"/>
                </a:moveTo>
                <a:lnTo>
                  <a:pt x="1202743" y="0"/>
                </a:lnTo>
                <a:lnTo>
                  <a:pt x="1202743" y="432987"/>
                </a:lnTo>
                <a:lnTo>
                  <a:pt x="0" y="43298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logo with a castle and sun&#10;&#10;Description automatically generated" id="207" name="Google Shape;207;p4"/>
          <p:cNvPicPr preferRelativeResize="0"/>
          <p:nvPr/>
        </p:nvPicPr>
        <p:blipFill rotWithShape="1">
          <a:blip r:embed="rId14">
            <a:alphaModFix/>
          </a:blip>
          <a:srcRect b="0" l="0" r="0" t="0"/>
          <a:stretch/>
        </p:blipFill>
        <p:spPr>
          <a:xfrm>
            <a:off x="12982890" y="8371062"/>
            <a:ext cx="1202742" cy="1202742"/>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39"/>
          <p:cNvSpPr txBox="1"/>
          <p:nvPr/>
        </p:nvSpPr>
        <p:spPr>
          <a:xfrm>
            <a:off x="797035" y="658906"/>
            <a:ext cx="16177724" cy="1820883"/>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ctr">
              <a:lnSpc>
                <a:spcPct val="140022"/>
              </a:lnSpc>
              <a:spcBef>
                <a:spcPts val="800"/>
              </a:spcBef>
              <a:spcAft>
                <a:spcPts val="0"/>
              </a:spcAft>
              <a:buClr>
                <a:srgbClr val="000000"/>
              </a:buClr>
              <a:buSzPts val="6600"/>
              <a:buFont typeface="Arial"/>
              <a:buNone/>
            </a:pPr>
            <a:r>
              <a:t/>
            </a:r>
            <a:endParaRPr b="1" i="0" sz="6600" u="none" cap="none" strike="noStrike">
              <a:solidFill>
                <a:srgbClr val="000000"/>
              </a:solidFill>
              <a:latin typeface="Montserrat"/>
              <a:ea typeface="Montserrat"/>
              <a:cs typeface="Montserrat"/>
              <a:sym typeface="Montserrat"/>
            </a:endParaRPr>
          </a:p>
        </p:txBody>
      </p:sp>
      <p:pic>
        <p:nvPicPr>
          <p:cNvPr descr="Obraz zawierający tekst, kolaż, kreskówka, zrzut ekranu&#10;&#10;Zawartość wygenerowana przez sztuczną inteligencję może być niepoprawna." id="595" name="Google Shape;595;p39"/>
          <p:cNvPicPr preferRelativeResize="0"/>
          <p:nvPr/>
        </p:nvPicPr>
        <p:blipFill rotWithShape="1">
          <a:blip r:embed="rId3">
            <a:alphaModFix/>
          </a:blip>
          <a:srcRect b="0" l="0" r="0" t="0"/>
          <a:stretch/>
        </p:blipFill>
        <p:spPr>
          <a:xfrm>
            <a:off x="965200" y="1851533"/>
            <a:ext cx="16357599" cy="6583933"/>
          </a:xfrm>
          <a:prstGeom prst="rect">
            <a:avLst/>
          </a:prstGeom>
          <a:noFill/>
          <a:ln>
            <a:noFill/>
          </a:ln>
        </p:spPr>
      </p:pic>
      <p:sp>
        <p:nvSpPr>
          <p:cNvPr id="596" name="Google Shape;596;p3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97" name="Google Shape;597;p39"/>
          <p:cNvGrpSpPr/>
          <p:nvPr/>
        </p:nvGrpSpPr>
        <p:grpSpPr>
          <a:xfrm>
            <a:off x="-281955" y="9721186"/>
            <a:ext cx="18965956" cy="883918"/>
            <a:chOff x="0" y="-38100"/>
            <a:chExt cx="4995116" cy="232800"/>
          </a:xfrm>
        </p:grpSpPr>
        <p:sp>
          <p:nvSpPr>
            <p:cNvPr id="598" name="Google Shape;598;p3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9" name="Google Shape;599;p39"/>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0" name="Google Shape;600;p3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1" name="Google Shape;601;p39"/>
          <p:cNvSpPr txBox="1"/>
          <p:nvPr/>
        </p:nvSpPr>
        <p:spPr>
          <a:xfrm>
            <a:off x="426126" y="212032"/>
            <a:ext cx="12722946"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socialisation</a:t>
            </a:r>
            <a:endParaRPr b="1" i="0" sz="3600" u="none" cap="none" strike="noStrike">
              <a:solidFill>
                <a:srgbClr val="452A74"/>
              </a:solidFill>
              <a:latin typeface="Montserrat"/>
              <a:ea typeface="Montserrat"/>
              <a:cs typeface="Montserrat"/>
              <a:sym typeface="Montserrat"/>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605" name="Shape 605"/>
        <p:cNvGrpSpPr/>
        <p:nvPr/>
      </p:nvGrpSpPr>
      <p:grpSpPr>
        <a:xfrm>
          <a:off x="0" y="0"/>
          <a:ext cx="0" cy="0"/>
          <a:chOff x="0" y="0"/>
          <a:chExt cx="0" cy="0"/>
        </a:xfrm>
      </p:grpSpPr>
      <p:sp>
        <p:nvSpPr>
          <p:cNvPr id="606" name="Google Shape;606;g33ac6c85d42_0_67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07" name="Google Shape;607;g33ac6c85d42_0_673"/>
          <p:cNvGrpSpPr/>
          <p:nvPr/>
        </p:nvGrpSpPr>
        <p:grpSpPr>
          <a:xfrm>
            <a:off x="-281955" y="9721186"/>
            <a:ext cx="18965956" cy="883918"/>
            <a:chOff x="0" y="-38100"/>
            <a:chExt cx="4995116" cy="232800"/>
          </a:xfrm>
        </p:grpSpPr>
        <p:sp>
          <p:nvSpPr>
            <p:cNvPr id="608" name="Google Shape;608;g33ac6c85d42_0_67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9" name="Google Shape;609;g33ac6c85d42_0_673"/>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10" name="Google Shape;610;g33ac6c85d42_0_67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1" name="Google Shape;611;g33ac6c85d42_0_673"/>
          <p:cNvSpPr txBox="1"/>
          <p:nvPr/>
        </p:nvSpPr>
        <p:spPr>
          <a:xfrm>
            <a:off x="426126" y="2191732"/>
            <a:ext cx="14431200" cy="7007100"/>
          </a:xfrm>
          <a:prstGeom prst="rect">
            <a:avLst/>
          </a:prstGeom>
          <a:noFill/>
          <a:ln>
            <a:noFill/>
          </a:ln>
        </p:spPr>
        <p:txBody>
          <a:bodyPr anchorCtr="0" anchor="t" bIns="0" lIns="0" spcFirstLastPara="1" rIns="0" wrap="square" tIns="0">
            <a:spAutoFit/>
          </a:bodyPr>
          <a:lstStyle/>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The media play a key role in the reproduction and perpetuation of gender stereotypes.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Television, films, advertising, and social media reinforce stereotypes about femininity and masculinity.</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Women are often shown in subordinate roles, being depicted as hypersexualised, dependent characters, or as secondary figures that revolve around male characters.</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Men are depicted as leaders, heroes, or decision-makers who make important decisions and control situations.</a:t>
            </a:r>
            <a:endParaRPr b="0" i="0" sz="1400" u="none" cap="none" strike="noStrike">
              <a:solidFill>
                <a:srgbClr val="000000"/>
              </a:solidFill>
              <a:latin typeface="Arial"/>
              <a:ea typeface="Arial"/>
              <a:cs typeface="Arial"/>
              <a:sym typeface="Arial"/>
            </a:endParaRPr>
          </a:p>
          <a:p>
            <a:pPr indent="-165100" lvl="0" marL="342900" marR="0" rtl="0" algn="l">
              <a:lnSpc>
                <a:spcPct val="140011"/>
              </a:lnSpc>
              <a:spcBef>
                <a:spcPts val="0"/>
              </a:spcBef>
              <a:spcAft>
                <a:spcPts val="0"/>
              </a:spcAft>
              <a:buClr>
                <a:srgbClr val="000000"/>
              </a:buClr>
              <a:buSzPts val="2800"/>
              <a:buFont typeface="Arial"/>
              <a:buNone/>
            </a:pPr>
            <a:r>
              <a:t/>
            </a:r>
            <a:endParaRPr b="0" i="0" sz="24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400" u="none" cap="none" strike="noStrike">
                <a:solidFill>
                  <a:srgbClr val="452A74"/>
                </a:solidFill>
                <a:latin typeface="Montserrat"/>
                <a:ea typeface="Montserrat"/>
                <a:cs typeface="Montserrat"/>
                <a:sym typeface="Montserrat"/>
              </a:rPr>
              <a:t>This unbalanced representation not only limits the vision of what women can or should be, but also influences social and personal expectations of how they should behave and what they should aspire to be.</a:t>
            </a:r>
            <a:endParaRPr b="1" i="0" sz="2400" u="none" cap="none" strike="noStrike">
              <a:solidFill>
                <a:srgbClr val="452A74"/>
              </a:solidFill>
              <a:latin typeface="Montserrat"/>
              <a:ea typeface="Montserrat"/>
              <a:cs typeface="Montserrat"/>
              <a:sym typeface="Montserrat"/>
            </a:endParaRPr>
          </a:p>
        </p:txBody>
      </p:sp>
      <p:sp>
        <p:nvSpPr>
          <p:cNvPr id="612" name="Google Shape;612;g33ac6c85d42_0_673"/>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616" name="Shape 616"/>
        <p:cNvGrpSpPr/>
        <p:nvPr/>
      </p:nvGrpSpPr>
      <p:grpSpPr>
        <a:xfrm>
          <a:off x="0" y="0"/>
          <a:ext cx="0" cy="0"/>
          <a:chOff x="0" y="0"/>
          <a:chExt cx="0" cy="0"/>
        </a:xfrm>
      </p:grpSpPr>
      <p:sp>
        <p:nvSpPr>
          <p:cNvPr id="617" name="Google Shape;617;g33ac6c85d42_0_68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18" name="Google Shape;618;g33ac6c85d42_0_684"/>
          <p:cNvGrpSpPr/>
          <p:nvPr/>
        </p:nvGrpSpPr>
        <p:grpSpPr>
          <a:xfrm>
            <a:off x="-281955" y="9721186"/>
            <a:ext cx="18965956" cy="883918"/>
            <a:chOff x="0" y="-38100"/>
            <a:chExt cx="4995116" cy="232800"/>
          </a:xfrm>
        </p:grpSpPr>
        <p:sp>
          <p:nvSpPr>
            <p:cNvPr id="619" name="Google Shape;619;g33ac6c85d42_0_68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0" name="Google Shape;620;g33ac6c85d42_0_684"/>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21" name="Google Shape;621;g33ac6c85d42_0_68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2" name="Google Shape;622;g33ac6c85d42_0_684"/>
          <p:cNvSpPr txBox="1"/>
          <p:nvPr/>
        </p:nvSpPr>
        <p:spPr>
          <a:xfrm>
            <a:off x="426126" y="1763226"/>
            <a:ext cx="15344700" cy="7068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Key issues in women in media representation</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Women are underrepresented in leadership and power roles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This sends an implicit message that these roles are not for them</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Impact</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Lower self-esteem and reduced access to opportunities.</a:t>
            </a:r>
            <a:endParaRPr b="0" i="0" sz="1400" u="none" cap="none" strike="noStrike">
              <a:solidFill>
                <a:srgbClr val="000000"/>
              </a:solidFill>
              <a:latin typeface="Arial"/>
              <a:ea typeface="Arial"/>
              <a:cs typeface="Arial"/>
              <a:sym typeface="Arial"/>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Reinforces gender barriers in professional and personal growth.</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Despite there are attempts to make more female voices visible, stereotypes continue to be present, whether through idealised body image narrow femininity roles.</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This repeated exposure to a biased representation of gender reinforces traditional ideas and limits the possibilities for the creation of a more equal and diverse society.</a:t>
            </a:r>
            <a:endParaRPr b="0" i="0" sz="1400" u="none" cap="none" strike="noStrike">
              <a:solidFill>
                <a:srgbClr val="000000"/>
              </a:solidFill>
              <a:latin typeface="Arial"/>
              <a:ea typeface="Arial"/>
              <a:cs typeface="Arial"/>
              <a:sym typeface="Arial"/>
            </a:endParaRPr>
          </a:p>
        </p:txBody>
      </p:sp>
      <p:sp>
        <p:nvSpPr>
          <p:cNvPr id="623" name="Google Shape;623;g33ac6c85d42_0_684"/>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29" name="Google Shape;629;p40"/>
          <p:cNvGrpSpPr/>
          <p:nvPr/>
        </p:nvGrpSpPr>
        <p:grpSpPr>
          <a:xfrm>
            <a:off x="-281955" y="9721187"/>
            <a:ext cx="18965831" cy="883574"/>
            <a:chOff x="0" y="-38100"/>
            <a:chExt cx="4995116" cy="232711"/>
          </a:xfrm>
        </p:grpSpPr>
        <p:sp>
          <p:nvSpPr>
            <p:cNvPr id="630" name="Google Shape;630;p4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1" name="Google Shape;631;p4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4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Diagrama&#10;&#10;Descripción generada automáticamente" id="633" name="Google Shape;633;p40"/>
          <p:cNvPicPr preferRelativeResize="0"/>
          <p:nvPr/>
        </p:nvPicPr>
        <p:blipFill rotWithShape="1">
          <a:blip r:embed="rId5">
            <a:alphaModFix/>
          </a:blip>
          <a:srcRect b="0" l="0" r="0" t="0"/>
          <a:stretch/>
        </p:blipFill>
        <p:spPr>
          <a:xfrm>
            <a:off x="0" y="1651000"/>
            <a:ext cx="6172200" cy="7607300"/>
          </a:xfrm>
          <a:prstGeom prst="rect">
            <a:avLst/>
          </a:prstGeom>
          <a:noFill/>
          <a:ln>
            <a:noFill/>
          </a:ln>
        </p:spPr>
      </p:pic>
      <p:pic>
        <p:nvPicPr>
          <p:cNvPr descr="Interfaz de usuario gráfica, Aplicación&#10;&#10;Descripción generada automáticamente" id="634" name="Google Shape;634;p40"/>
          <p:cNvPicPr preferRelativeResize="0"/>
          <p:nvPr/>
        </p:nvPicPr>
        <p:blipFill rotWithShape="1">
          <a:blip r:embed="rId6">
            <a:alphaModFix/>
          </a:blip>
          <a:srcRect b="0" l="0" r="0" t="0"/>
          <a:stretch/>
        </p:blipFill>
        <p:spPr>
          <a:xfrm>
            <a:off x="6108701" y="1896285"/>
            <a:ext cx="6159500" cy="6299200"/>
          </a:xfrm>
          <a:prstGeom prst="rect">
            <a:avLst/>
          </a:prstGeom>
          <a:noFill/>
          <a:ln>
            <a:noFill/>
          </a:ln>
        </p:spPr>
      </p:pic>
      <p:sp>
        <p:nvSpPr>
          <p:cNvPr id="635" name="Google Shape;635;p40"/>
          <p:cNvSpPr txBox="1"/>
          <p:nvPr/>
        </p:nvSpPr>
        <p:spPr>
          <a:xfrm>
            <a:off x="6172200" y="8226873"/>
            <a:ext cx="27657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Arial"/>
                <a:ea typeface="Arial"/>
                <a:cs typeface="Arial"/>
                <a:sym typeface="Arial"/>
                <a:hlinkClick r:id="rId7">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pic>
        <p:nvPicPr>
          <p:cNvPr descr="Interfaz de usuario gráfica&#10;&#10;Descripción generada automáticamente" id="636" name="Google Shape;636;p40"/>
          <p:cNvPicPr preferRelativeResize="0"/>
          <p:nvPr/>
        </p:nvPicPr>
        <p:blipFill rotWithShape="1">
          <a:blip r:embed="rId8">
            <a:alphaModFix/>
          </a:blip>
          <a:srcRect b="0" l="0" r="0" t="0"/>
          <a:stretch/>
        </p:blipFill>
        <p:spPr>
          <a:xfrm>
            <a:off x="12179300" y="1426969"/>
            <a:ext cx="6108700" cy="7569200"/>
          </a:xfrm>
          <a:prstGeom prst="rect">
            <a:avLst/>
          </a:prstGeom>
          <a:noFill/>
          <a:ln>
            <a:noFill/>
          </a:ln>
        </p:spPr>
      </p:pic>
      <p:sp>
        <p:nvSpPr>
          <p:cNvPr id="637" name="Google Shape;637;p40"/>
          <p:cNvSpPr txBox="1"/>
          <p:nvPr/>
        </p:nvSpPr>
        <p:spPr>
          <a:xfrm>
            <a:off x="12205387" y="8902967"/>
            <a:ext cx="2797451" cy="4001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Arial"/>
                <a:ea typeface="Arial"/>
                <a:cs typeface="Arial"/>
                <a:sym typeface="Arial"/>
                <a:hlinkClick r:id="rId9">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sp>
        <p:nvSpPr>
          <p:cNvPr id="638" name="Google Shape;638;p40"/>
          <p:cNvSpPr txBox="1"/>
          <p:nvPr/>
        </p:nvSpPr>
        <p:spPr>
          <a:xfrm>
            <a:off x="0" y="9073055"/>
            <a:ext cx="57845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rgbClr val="000000"/>
                </a:solidFill>
                <a:latin typeface="Arial"/>
                <a:ea typeface="Arial"/>
                <a:cs typeface="Arial"/>
                <a:sym typeface="Arial"/>
                <a:hlinkClick r:id="rId10">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sp>
        <p:nvSpPr>
          <p:cNvPr id="639" name="Google Shape;639;p40"/>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4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45" name="Google Shape;645;p41"/>
          <p:cNvGrpSpPr/>
          <p:nvPr/>
        </p:nvGrpSpPr>
        <p:grpSpPr>
          <a:xfrm>
            <a:off x="-281955" y="9721187"/>
            <a:ext cx="18965831" cy="883574"/>
            <a:chOff x="0" y="-38100"/>
            <a:chExt cx="4995116" cy="232711"/>
          </a:xfrm>
        </p:grpSpPr>
        <p:sp>
          <p:nvSpPr>
            <p:cNvPr id="646" name="Google Shape;646;p4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7" name="Google Shape;647;p4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48" name="Google Shape;648;p4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649" name="Google Shape;649;p41"/>
          <p:cNvCxnSpPr/>
          <p:nvPr/>
        </p:nvCxnSpPr>
        <p:spPr>
          <a:xfrm flipH="1">
            <a:off x="4174436" y="2882347"/>
            <a:ext cx="1013791" cy="873573"/>
          </a:xfrm>
          <a:prstGeom prst="straightConnector1">
            <a:avLst/>
          </a:prstGeom>
          <a:noFill/>
          <a:ln cap="flat" cmpd="sng" w="57150">
            <a:solidFill>
              <a:srgbClr val="BD4B48"/>
            </a:solidFill>
            <a:prstDash val="solid"/>
            <a:round/>
            <a:headEnd len="sm" w="sm" type="none"/>
            <a:tailEnd len="med" w="med" type="triangle"/>
          </a:ln>
        </p:spPr>
      </p:cxnSp>
      <p:pic>
        <p:nvPicPr>
          <p:cNvPr id="650" name="Google Shape;650;p41"/>
          <p:cNvPicPr preferRelativeResize="0"/>
          <p:nvPr/>
        </p:nvPicPr>
        <p:blipFill rotWithShape="1">
          <a:blip r:embed="rId5">
            <a:alphaModFix/>
          </a:blip>
          <a:srcRect b="0" l="0" r="0" t="0"/>
          <a:stretch/>
        </p:blipFill>
        <p:spPr>
          <a:xfrm>
            <a:off x="1172817" y="1709530"/>
            <a:ext cx="14217647" cy="7232367"/>
          </a:xfrm>
          <a:prstGeom prst="rect">
            <a:avLst/>
          </a:prstGeom>
          <a:noFill/>
          <a:ln>
            <a:noFill/>
          </a:ln>
        </p:spPr>
      </p:pic>
      <p:sp>
        <p:nvSpPr>
          <p:cNvPr id="651" name="Google Shape;651;p41"/>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42"/>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57" name="Google Shape;657;p42"/>
          <p:cNvGrpSpPr/>
          <p:nvPr/>
        </p:nvGrpSpPr>
        <p:grpSpPr>
          <a:xfrm>
            <a:off x="-281955" y="9721187"/>
            <a:ext cx="18965831" cy="883574"/>
            <a:chOff x="0" y="-38100"/>
            <a:chExt cx="4995116" cy="232711"/>
          </a:xfrm>
        </p:grpSpPr>
        <p:sp>
          <p:nvSpPr>
            <p:cNvPr id="658" name="Google Shape;658;p4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9" name="Google Shape;659;p4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60" name="Google Shape;660;p42"/>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61" name="Google Shape;661;p42"/>
          <p:cNvPicPr preferRelativeResize="0"/>
          <p:nvPr/>
        </p:nvPicPr>
        <p:blipFill rotWithShape="1">
          <a:blip r:embed="rId5">
            <a:alphaModFix/>
          </a:blip>
          <a:srcRect b="0" l="0" r="0" t="0"/>
          <a:stretch/>
        </p:blipFill>
        <p:spPr>
          <a:xfrm>
            <a:off x="6420679" y="1638100"/>
            <a:ext cx="5854282" cy="8155418"/>
          </a:xfrm>
          <a:prstGeom prst="rect">
            <a:avLst/>
          </a:prstGeom>
          <a:noFill/>
          <a:ln>
            <a:noFill/>
          </a:ln>
        </p:spPr>
      </p:pic>
      <p:sp>
        <p:nvSpPr>
          <p:cNvPr id="662" name="Google Shape;662;p42"/>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68" name="Google Shape;668;p43"/>
          <p:cNvGrpSpPr/>
          <p:nvPr/>
        </p:nvGrpSpPr>
        <p:grpSpPr>
          <a:xfrm>
            <a:off x="-281955" y="9721187"/>
            <a:ext cx="18965831" cy="883574"/>
            <a:chOff x="0" y="-38100"/>
            <a:chExt cx="4995116" cy="232711"/>
          </a:xfrm>
        </p:grpSpPr>
        <p:sp>
          <p:nvSpPr>
            <p:cNvPr id="669" name="Google Shape;669;p4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0" name="Google Shape;670;p4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1" name="Google Shape;671;p4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672" name="Google Shape;672;p43"/>
          <p:cNvPicPr preferRelativeResize="0"/>
          <p:nvPr/>
        </p:nvPicPr>
        <p:blipFill rotWithShape="1">
          <a:blip r:embed="rId5">
            <a:alphaModFix/>
          </a:blip>
          <a:srcRect b="4789" l="0" r="0" t="10994"/>
          <a:stretch/>
        </p:blipFill>
        <p:spPr>
          <a:xfrm>
            <a:off x="2562433" y="1690319"/>
            <a:ext cx="12332802" cy="8050979"/>
          </a:xfrm>
          <a:prstGeom prst="rect">
            <a:avLst/>
          </a:prstGeom>
          <a:noFill/>
          <a:ln>
            <a:noFill/>
          </a:ln>
        </p:spPr>
      </p:pic>
      <p:sp>
        <p:nvSpPr>
          <p:cNvPr id="673" name="Google Shape;673;p43"/>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79" name="Google Shape;679;p44"/>
          <p:cNvGrpSpPr/>
          <p:nvPr/>
        </p:nvGrpSpPr>
        <p:grpSpPr>
          <a:xfrm>
            <a:off x="-281955" y="9721187"/>
            <a:ext cx="18965831" cy="883574"/>
            <a:chOff x="0" y="-38100"/>
            <a:chExt cx="4995116" cy="232711"/>
          </a:xfrm>
        </p:grpSpPr>
        <p:sp>
          <p:nvSpPr>
            <p:cNvPr id="680" name="Google Shape;680;p4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1" name="Google Shape;681;p4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82" name="Google Shape;682;p4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Captura de pantalla de un celular de un hombre con traje&#10;&#10;Descripción generada automáticamente" id="683" name="Google Shape;683;p44"/>
          <p:cNvPicPr preferRelativeResize="0"/>
          <p:nvPr/>
        </p:nvPicPr>
        <p:blipFill rotWithShape="1">
          <a:blip r:embed="rId5">
            <a:alphaModFix/>
          </a:blip>
          <a:srcRect b="0" l="0" r="0" t="0"/>
          <a:stretch/>
        </p:blipFill>
        <p:spPr>
          <a:xfrm>
            <a:off x="2257959" y="2264482"/>
            <a:ext cx="13772082" cy="6442513"/>
          </a:xfrm>
          <a:prstGeom prst="rect">
            <a:avLst/>
          </a:prstGeom>
          <a:noFill/>
          <a:ln>
            <a:noFill/>
          </a:ln>
        </p:spPr>
      </p:pic>
      <p:cxnSp>
        <p:nvCxnSpPr>
          <p:cNvPr id="684" name="Google Shape;684;p44"/>
          <p:cNvCxnSpPr/>
          <p:nvPr/>
        </p:nvCxnSpPr>
        <p:spPr>
          <a:xfrm flipH="1">
            <a:off x="4174436" y="2882347"/>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685" name="Google Shape;685;p44"/>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91" name="Google Shape;691;p45"/>
          <p:cNvGrpSpPr/>
          <p:nvPr/>
        </p:nvGrpSpPr>
        <p:grpSpPr>
          <a:xfrm>
            <a:off x="-281955" y="9721187"/>
            <a:ext cx="18965831" cy="883574"/>
            <a:chOff x="0" y="-38100"/>
            <a:chExt cx="4995116" cy="232711"/>
          </a:xfrm>
        </p:grpSpPr>
        <p:sp>
          <p:nvSpPr>
            <p:cNvPr id="692" name="Google Shape;692;p4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3" name="Google Shape;693;p4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94" name="Google Shape;694;p45"/>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695" name="Google Shape;695;p4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 Texto, Aplicación&#10;&#10;Descripción generada automáticamente" id="696" name="Google Shape;696;p45"/>
          <p:cNvPicPr preferRelativeResize="0"/>
          <p:nvPr/>
        </p:nvPicPr>
        <p:blipFill rotWithShape="1">
          <a:blip r:embed="rId5">
            <a:alphaModFix/>
          </a:blip>
          <a:srcRect b="0" l="0" r="0" t="0"/>
          <a:stretch/>
        </p:blipFill>
        <p:spPr>
          <a:xfrm>
            <a:off x="1928190" y="1745889"/>
            <a:ext cx="14631403" cy="6887683"/>
          </a:xfrm>
          <a:prstGeom prst="rect">
            <a:avLst/>
          </a:prstGeom>
          <a:noFill/>
          <a:ln>
            <a:noFill/>
          </a:ln>
        </p:spPr>
      </p:pic>
      <p:cxnSp>
        <p:nvCxnSpPr>
          <p:cNvPr id="697" name="Google Shape;697;p45"/>
          <p:cNvCxnSpPr/>
          <p:nvPr/>
        </p:nvCxnSpPr>
        <p:spPr>
          <a:xfrm flipH="1">
            <a:off x="4770783" y="2536251"/>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698" name="Google Shape;698;p45"/>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4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04" name="Google Shape;704;p46"/>
          <p:cNvGrpSpPr/>
          <p:nvPr/>
        </p:nvGrpSpPr>
        <p:grpSpPr>
          <a:xfrm>
            <a:off x="-281955" y="9721187"/>
            <a:ext cx="18965831" cy="883574"/>
            <a:chOff x="0" y="-38100"/>
            <a:chExt cx="4995116" cy="232711"/>
          </a:xfrm>
        </p:grpSpPr>
        <p:sp>
          <p:nvSpPr>
            <p:cNvPr id="705" name="Google Shape;705;p4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6" name="Google Shape;706;p4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07" name="Google Shape;707;p46"/>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708" name="Google Shape;708;p4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10;&#10;Descripción generada automáticamente" id="709" name="Google Shape;709;p46"/>
          <p:cNvPicPr preferRelativeResize="0"/>
          <p:nvPr/>
        </p:nvPicPr>
        <p:blipFill rotWithShape="1">
          <a:blip r:embed="rId5">
            <a:alphaModFix/>
          </a:blip>
          <a:srcRect b="0" l="0" r="0" t="0"/>
          <a:stretch/>
        </p:blipFill>
        <p:spPr>
          <a:xfrm>
            <a:off x="1204806" y="1710430"/>
            <a:ext cx="15048056" cy="7225768"/>
          </a:xfrm>
          <a:prstGeom prst="rect">
            <a:avLst/>
          </a:prstGeom>
          <a:noFill/>
          <a:ln>
            <a:noFill/>
          </a:ln>
        </p:spPr>
      </p:pic>
      <p:cxnSp>
        <p:nvCxnSpPr>
          <p:cNvPr id="710" name="Google Shape;710;p46"/>
          <p:cNvCxnSpPr/>
          <p:nvPr/>
        </p:nvCxnSpPr>
        <p:spPr>
          <a:xfrm flipH="1">
            <a:off x="3021496" y="2246243"/>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711" name="Google Shape;711;p46"/>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211" name="Shape 211"/>
        <p:cNvGrpSpPr/>
        <p:nvPr/>
      </p:nvGrpSpPr>
      <p:grpSpPr>
        <a:xfrm>
          <a:off x="0" y="0"/>
          <a:ext cx="0" cy="0"/>
          <a:chOff x="0" y="0"/>
          <a:chExt cx="0" cy="0"/>
        </a:xfrm>
      </p:grpSpPr>
      <p:sp>
        <p:nvSpPr>
          <p:cNvPr id="212" name="Google Shape;212;p27"/>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3" name="Google Shape;213;p27"/>
          <p:cNvGrpSpPr/>
          <p:nvPr/>
        </p:nvGrpSpPr>
        <p:grpSpPr>
          <a:xfrm rot="5400000">
            <a:off x="-8778964" y="7756711"/>
            <a:ext cx="18965831" cy="1407904"/>
            <a:chOff x="0" y="-38100"/>
            <a:chExt cx="4995116" cy="370806"/>
          </a:xfrm>
        </p:grpSpPr>
        <p:sp>
          <p:nvSpPr>
            <p:cNvPr id="214" name="Google Shape;214;p27"/>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 name="Google Shape;215;p27"/>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27"/>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 name="Google Shape;217;p27"/>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27"/>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 name="Google Shape;219;p27"/>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 name="Google Shape;220;p27"/>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 name="Google Shape;221;p27"/>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27"/>
          <p:cNvSpPr txBox="1"/>
          <p:nvPr/>
        </p:nvSpPr>
        <p:spPr>
          <a:xfrm>
            <a:off x="1786077" y="3450157"/>
            <a:ext cx="157041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HerTechVenture</a:t>
            </a:r>
            <a:r>
              <a:rPr b="0" i="0" lang="en-US" sz="2800" u="none" cap="none" strike="noStrike">
                <a:solidFill>
                  <a:srgbClr val="452A74"/>
                </a:solidFill>
                <a:latin typeface="Montserrat"/>
                <a:ea typeface="Montserrat"/>
                <a:cs typeface="Montserrat"/>
                <a:sym typeface="Montserrat"/>
              </a:rPr>
              <a:t> aims to create a comprehensive entrepreneurship program that addresses the challenges and needs of female</a:t>
            </a:r>
            <a:r>
              <a:rPr b="0" i="0" lang="en-US" sz="1400" u="none" cap="none" strike="noStrike">
                <a:solidFill>
                  <a:srgbClr val="000000"/>
                </a:solidFill>
                <a:latin typeface="Arial"/>
                <a:ea typeface="Arial"/>
                <a:cs typeface="Arial"/>
                <a:sym typeface="Arial"/>
              </a:rPr>
              <a:t> </a:t>
            </a:r>
            <a:r>
              <a:rPr b="0" i="0" lang="en-US" sz="2800" u="none" cap="none" strike="noStrike">
                <a:solidFill>
                  <a:srgbClr val="452A74"/>
                </a:solidFill>
                <a:latin typeface="Montserrat"/>
                <a:ea typeface="Montserrat"/>
                <a:cs typeface="Montserrat"/>
                <a:sym typeface="Montserrat"/>
              </a:rPr>
              <a:t>students for increasing their self-esteem and confidence and developing innovation and entrepreneurship competences to pursue tech business careers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 </a:t>
            </a:r>
            <a:endParaRPr b="0" i="0" sz="2800" u="none" cap="none" strike="noStrike">
              <a:solidFill>
                <a:srgbClr val="452A74"/>
              </a:solidFill>
              <a:latin typeface="Arial"/>
              <a:ea typeface="Arial"/>
              <a:cs typeface="Arial"/>
              <a:sym typeface="Arial"/>
            </a:endParaRPr>
          </a:p>
        </p:txBody>
      </p:sp>
      <p:sp>
        <p:nvSpPr>
          <p:cNvPr id="223" name="Google Shape;223;p27"/>
          <p:cNvSpPr/>
          <p:nvPr/>
        </p:nvSpPr>
        <p:spPr>
          <a:xfrm>
            <a:off x="602582" y="-88729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4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17" name="Google Shape;717;p47"/>
          <p:cNvGrpSpPr/>
          <p:nvPr/>
        </p:nvGrpSpPr>
        <p:grpSpPr>
          <a:xfrm>
            <a:off x="-281955" y="9721187"/>
            <a:ext cx="18965831" cy="883574"/>
            <a:chOff x="0" y="-38100"/>
            <a:chExt cx="4995116" cy="232711"/>
          </a:xfrm>
        </p:grpSpPr>
        <p:sp>
          <p:nvSpPr>
            <p:cNvPr id="718" name="Google Shape;718;p4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9" name="Google Shape;719;p4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20" name="Google Shape;720;p47"/>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721" name="Google Shape;721;p4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10;&#10;Descripción generada automáticamente" id="722" name="Google Shape;722;p47"/>
          <p:cNvPicPr preferRelativeResize="0"/>
          <p:nvPr/>
        </p:nvPicPr>
        <p:blipFill rotWithShape="1">
          <a:blip r:embed="rId5">
            <a:alphaModFix/>
          </a:blip>
          <a:srcRect b="0" l="0" r="0" t="0"/>
          <a:stretch/>
        </p:blipFill>
        <p:spPr>
          <a:xfrm>
            <a:off x="1419352" y="1769176"/>
            <a:ext cx="14618963" cy="7118418"/>
          </a:xfrm>
          <a:prstGeom prst="rect">
            <a:avLst/>
          </a:prstGeom>
          <a:noFill/>
          <a:ln>
            <a:noFill/>
          </a:ln>
        </p:spPr>
      </p:pic>
      <p:cxnSp>
        <p:nvCxnSpPr>
          <p:cNvPr id="723" name="Google Shape;723;p47"/>
          <p:cNvCxnSpPr/>
          <p:nvPr/>
        </p:nvCxnSpPr>
        <p:spPr>
          <a:xfrm flipH="1">
            <a:off x="3265820" y="2536251"/>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724" name="Google Shape;724;p47"/>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technology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30" name="Google Shape;730;p48"/>
          <p:cNvGrpSpPr/>
          <p:nvPr/>
        </p:nvGrpSpPr>
        <p:grpSpPr>
          <a:xfrm>
            <a:off x="-281955" y="9721187"/>
            <a:ext cx="18965831" cy="883574"/>
            <a:chOff x="0" y="-38100"/>
            <a:chExt cx="4995116" cy="232711"/>
          </a:xfrm>
        </p:grpSpPr>
        <p:sp>
          <p:nvSpPr>
            <p:cNvPr id="731" name="Google Shape;731;p4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2" name="Google Shape;732;p4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33" name="Google Shape;733;p4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 Sitio web&#10;&#10;Descripción generada automáticamente" id="734" name="Google Shape;734;p48"/>
          <p:cNvPicPr preferRelativeResize="0"/>
          <p:nvPr/>
        </p:nvPicPr>
        <p:blipFill rotWithShape="1">
          <a:blip r:embed="rId5">
            <a:alphaModFix/>
          </a:blip>
          <a:srcRect b="0" l="0" r="0" t="0"/>
          <a:stretch/>
        </p:blipFill>
        <p:spPr>
          <a:xfrm>
            <a:off x="898075" y="1806337"/>
            <a:ext cx="14269038" cy="7177239"/>
          </a:xfrm>
          <a:prstGeom prst="rect">
            <a:avLst/>
          </a:prstGeom>
          <a:noFill/>
          <a:ln>
            <a:noFill/>
          </a:ln>
        </p:spPr>
      </p:pic>
      <p:sp>
        <p:nvSpPr>
          <p:cNvPr id="735" name="Google Shape;735;p48"/>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41" name="Google Shape;741;p56"/>
          <p:cNvGrpSpPr/>
          <p:nvPr/>
        </p:nvGrpSpPr>
        <p:grpSpPr>
          <a:xfrm>
            <a:off x="-281955" y="9721187"/>
            <a:ext cx="18965831" cy="883574"/>
            <a:chOff x="0" y="-38100"/>
            <a:chExt cx="4995116" cy="232711"/>
          </a:xfrm>
        </p:grpSpPr>
        <p:sp>
          <p:nvSpPr>
            <p:cNvPr id="742" name="Google Shape;742;p5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3" name="Google Shape;743;p5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4" name="Google Shape;744;p56"/>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745" name="Google Shape;745;p5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46" name="Google Shape;746;p56"/>
          <p:cNvPicPr preferRelativeResize="0"/>
          <p:nvPr/>
        </p:nvPicPr>
        <p:blipFill rotWithShape="1">
          <a:blip r:embed="rId5">
            <a:alphaModFix/>
          </a:blip>
          <a:srcRect b="0" l="0" r="0" t="0"/>
          <a:stretch/>
        </p:blipFill>
        <p:spPr>
          <a:xfrm>
            <a:off x="913836" y="1806337"/>
            <a:ext cx="14237515" cy="7177239"/>
          </a:xfrm>
          <a:prstGeom prst="rect">
            <a:avLst/>
          </a:prstGeom>
          <a:noFill/>
          <a:ln>
            <a:noFill/>
          </a:ln>
        </p:spPr>
      </p:pic>
      <p:sp>
        <p:nvSpPr>
          <p:cNvPr id="747" name="Google Shape;747;p56"/>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5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53" name="Google Shape;753;p57"/>
          <p:cNvGrpSpPr/>
          <p:nvPr/>
        </p:nvGrpSpPr>
        <p:grpSpPr>
          <a:xfrm>
            <a:off x="-281955" y="9721187"/>
            <a:ext cx="18965831" cy="883574"/>
            <a:chOff x="0" y="-38100"/>
            <a:chExt cx="4995116" cy="232711"/>
          </a:xfrm>
        </p:grpSpPr>
        <p:sp>
          <p:nvSpPr>
            <p:cNvPr id="754" name="Google Shape;754;p5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5" name="Google Shape;755;p5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56" name="Google Shape;756;p57"/>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757" name="Google Shape;757;p5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58" name="Google Shape;758;p57"/>
          <p:cNvPicPr preferRelativeResize="0"/>
          <p:nvPr/>
        </p:nvPicPr>
        <p:blipFill rotWithShape="1">
          <a:blip r:embed="rId5">
            <a:alphaModFix/>
          </a:blip>
          <a:srcRect b="0" l="0" r="0" t="0"/>
          <a:stretch/>
        </p:blipFill>
        <p:spPr>
          <a:xfrm>
            <a:off x="913922" y="1806337"/>
            <a:ext cx="14237342" cy="7177239"/>
          </a:xfrm>
          <a:prstGeom prst="rect">
            <a:avLst/>
          </a:prstGeom>
          <a:noFill/>
          <a:ln>
            <a:noFill/>
          </a:ln>
        </p:spPr>
      </p:pic>
      <p:sp>
        <p:nvSpPr>
          <p:cNvPr id="759" name="Google Shape;759;p57"/>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The role of media in gender socialisation</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763" name="Shape 763"/>
        <p:cNvGrpSpPr/>
        <p:nvPr/>
      </p:nvGrpSpPr>
      <p:grpSpPr>
        <a:xfrm>
          <a:off x="0" y="0"/>
          <a:ext cx="0" cy="0"/>
          <a:chOff x="0" y="0"/>
          <a:chExt cx="0" cy="0"/>
        </a:xfrm>
      </p:grpSpPr>
      <p:sp>
        <p:nvSpPr>
          <p:cNvPr id="764" name="Google Shape;764;g33ac6c85d42_0_69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65" name="Google Shape;765;g33ac6c85d42_0_695"/>
          <p:cNvGrpSpPr/>
          <p:nvPr/>
        </p:nvGrpSpPr>
        <p:grpSpPr>
          <a:xfrm>
            <a:off x="-281955" y="9721186"/>
            <a:ext cx="18965956" cy="883918"/>
            <a:chOff x="0" y="-38100"/>
            <a:chExt cx="4995116" cy="232800"/>
          </a:xfrm>
        </p:grpSpPr>
        <p:sp>
          <p:nvSpPr>
            <p:cNvPr id="766" name="Google Shape;766;g33ac6c85d42_0_69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7" name="Google Shape;767;g33ac6c85d42_0_695"/>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68" name="Google Shape;768;g33ac6c85d42_0_69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g33ac6c85d42_0_695"/>
          <p:cNvSpPr txBox="1"/>
          <p:nvPr/>
        </p:nvSpPr>
        <p:spPr>
          <a:xfrm>
            <a:off x="426122" y="2695363"/>
            <a:ext cx="15345000" cy="4655100"/>
          </a:xfrm>
          <a:prstGeom prst="rect">
            <a:avLst/>
          </a:prstGeom>
          <a:noFill/>
          <a:ln>
            <a:noFill/>
          </a:ln>
        </p:spPr>
        <p:txBody>
          <a:bodyPr anchorCtr="0" anchor="t" bIns="0" lIns="0" spcFirstLastPara="1" rIns="0" wrap="square" tIns="0">
            <a:spAutoFit/>
          </a:bodyPr>
          <a:lstStyle/>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 gender gap in science, technology, engineering and mathematics (STEM) is one of the most obvious manifestations of horizontal segregation.</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Women are under-represented in these disciplines, both in academia and industry.</a:t>
            </a:r>
            <a:endParaRPr b="0" i="0" sz="2800" u="none" cap="none" strike="noStrike">
              <a:solidFill>
                <a:srgbClr val="452A74"/>
              </a:solidFill>
              <a:latin typeface="Montserrat"/>
              <a:ea typeface="Montserrat"/>
              <a:cs typeface="Montserrat"/>
              <a:sym typeface="Montserrat"/>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40011"/>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The problem starts in childhood, with gender socialisation and the lack of female role models in STEM.</a:t>
            </a:r>
            <a:endParaRPr b="0" i="0" sz="1400" u="none" cap="none" strike="noStrike">
              <a:solidFill>
                <a:srgbClr val="000000"/>
              </a:solidFill>
              <a:latin typeface="Arial"/>
              <a:ea typeface="Arial"/>
              <a:cs typeface="Arial"/>
              <a:sym typeface="Arial"/>
            </a:endParaRPr>
          </a:p>
          <a:p>
            <a:pPr indent="-279400" lvl="0" marL="45720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p:txBody>
      </p:sp>
      <p:sp>
        <p:nvSpPr>
          <p:cNvPr id="770" name="Google Shape;770;g33ac6c85d42_0_695"/>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STEM</a:t>
            </a:r>
            <a:endParaRPr b="1" i="0" sz="3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774" name="Shape 774"/>
        <p:cNvGrpSpPr/>
        <p:nvPr/>
      </p:nvGrpSpPr>
      <p:grpSpPr>
        <a:xfrm>
          <a:off x="0" y="0"/>
          <a:ext cx="0" cy="0"/>
          <a:chOff x="0" y="0"/>
          <a:chExt cx="0" cy="0"/>
        </a:xfrm>
      </p:grpSpPr>
      <p:sp>
        <p:nvSpPr>
          <p:cNvPr id="775" name="Google Shape;775;p5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76" name="Google Shape;776;p58"/>
          <p:cNvGrpSpPr/>
          <p:nvPr/>
        </p:nvGrpSpPr>
        <p:grpSpPr>
          <a:xfrm>
            <a:off x="-281955" y="9721186"/>
            <a:ext cx="18965956" cy="883918"/>
            <a:chOff x="0" y="-38100"/>
            <a:chExt cx="4995116" cy="232800"/>
          </a:xfrm>
        </p:grpSpPr>
        <p:sp>
          <p:nvSpPr>
            <p:cNvPr id="777" name="Google Shape;777;p5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8" name="Google Shape;778;p58"/>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79" name="Google Shape;779;p5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0" name="Google Shape;780;p58"/>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STEM</a:t>
            </a:r>
            <a:endParaRPr b="1" i="0" sz="3600" u="none" cap="none" strike="noStrike">
              <a:solidFill>
                <a:srgbClr val="452A74"/>
              </a:solidFill>
              <a:latin typeface="Arial"/>
              <a:ea typeface="Arial"/>
              <a:cs typeface="Arial"/>
              <a:sym typeface="Arial"/>
            </a:endParaRPr>
          </a:p>
        </p:txBody>
      </p:sp>
      <p:pic>
        <p:nvPicPr>
          <p:cNvPr descr="Gráfico, Gráfico de líneas&#10;&#10;El contenido generado por IA puede ser incorrecto." id="781" name="Google Shape;781;p58"/>
          <p:cNvPicPr preferRelativeResize="0"/>
          <p:nvPr/>
        </p:nvPicPr>
        <p:blipFill rotWithShape="1">
          <a:blip r:embed="rId5">
            <a:alphaModFix/>
          </a:blip>
          <a:srcRect b="0" l="0" r="0" t="0"/>
          <a:stretch/>
        </p:blipFill>
        <p:spPr>
          <a:xfrm>
            <a:off x="426126" y="1955411"/>
            <a:ext cx="12046291" cy="7302889"/>
          </a:xfrm>
          <a:prstGeom prst="rect">
            <a:avLst/>
          </a:prstGeom>
          <a:noFill/>
          <a:ln>
            <a:noFill/>
          </a:ln>
        </p:spPr>
      </p:pic>
      <p:sp>
        <p:nvSpPr>
          <p:cNvPr id="782" name="Google Shape;782;p58"/>
          <p:cNvSpPr txBox="1"/>
          <p:nvPr/>
        </p:nvSpPr>
        <p:spPr>
          <a:xfrm>
            <a:off x="12953231" y="3421275"/>
            <a:ext cx="4874466"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The “drop to the top”, illustrated in Figure 2.15, is</a:t>
            </a:r>
            <a:endParaRPr b="0" i="0" sz="28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more pronounced in STEM occupations (C-suite-to entry-level ratio of 42%) compared to non-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STEM occupations (46.3%)</a:t>
            </a:r>
            <a:endParaRPr b="0" i="0" sz="1400" u="none" cap="none" strike="noStrike">
              <a:solidFill>
                <a:srgbClr val="000000"/>
              </a:solidFill>
              <a:latin typeface="Arial"/>
              <a:ea typeface="Arial"/>
              <a:cs typeface="Arial"/>
              <a:sym typeface="Arial"/>
            </a:endParaRPr>
          </a:p>
        </p:txBody>
      </p:sp>
      <p:sp>
        <p:nvSpPr>
          <p:cNvPr id="783" name="Google Shape;783;p58"/>
          <p:cNvSpPr txBox="1"/>
          <p:nvPr/>
        </p:nvSpPr>
        <p:spPr>
          <a:xfrm>
            <a:off x="927862" y="9067505"/>
            <a:ext cx="8555191" cy="670913"/>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Source: </a:t>
            </a:r>
            <a:r>
              <a:rPr b="0" i="0" lang="en-US" sz="2000" u="sng" cap="none" strike="noStrike">
                <a:solidFill>
                  <a:schemeClr val="hlink"/>
                </a:solidFill>
                <a:latin typeface="Barlow Semi Condensed"/>
                <a:ea typeface="Barlow Semi Condensed"/>
                <a:cs typeface="Barlow Semi Condensed"/>
                <a:sym typeface="Barlow Semi Condensed"/>
                <a:hlinkClick r:id="rId6"/>
              </a:rPr>
              <a:t>World Economic Forum, Global Gender Gap Report, 2024</a:t>
            </a:r>
            <a:endParaRPr b="0" i="0" sz="2000" u="sng" cap="none" strike="noStrike">
              <a:solidFill>
                <a:schemeClr val="hlink"/>
              </a:solidFill>
              <a:latin typeface="Barlow Semi Condensed"/>
              <a:ea typeface="Barlow Semi Condensed"/>
              <a:cs typeface="Barlow Semi Condensed"/>
              <a:sym typeface="Barlow Semi Condensed"/>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787" name="Shape 787"/>
        <p:cNvGrpSpPr/>
        <p:nvPr/>
      </p:nvGrpSpPr>
      <p:grpSpPr>
        <a:xfrm>
          <a:off x="0" y="0"/>
          <a:ext cx="0" cy="0"/>
          <a:chOff x="0" y="0"/>
          <a:chExt cx="0" cy="0"/>
        </a:xfrm>
      </p:grpSpPr>
      <p:sp>
        <p:nvSpPr>
          <p:cNvPr id="788" name="Google Shape;788;p5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89" name="Google Shape;789;p59"/>
          <p:cNvGrpSpPr/>
          <p:nvPr/>
        </p:nvGrpSpPr>
        <p:grpSpPr>
          <a:xfrm>
            <a:off x="-281955" y="9721186"/>
            <a:ext cx="18965956" cy="883918"/>
            <a:chOff x="0" y="-38100"/>
            <a:chExt cx="4995116" cy="232800"/>
          </a:xfrm>
        </p:grpSpPr>
        <p:sp>
          <p:nvSpPr>
            <p:cNvPr id="790" name="Google Shape;790;p5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p59"/>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92" name="Google Shape;792;p5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3" name="Google Shape;793;p59"/>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STEM</a:t>
            </a:r>
            <a:endParaRPr b="1" i="0" sz="3600" u="none" cap="none" strike="noStrike">
              <a:solidFill>
                <a:srgbClr val="452A74"/>
              </a:solidFill>
              <a:latin typeface="Arial"/>
              <a:ea typeface="Arial"/>
              <a:cs typeface="Arial"/>
              <a:sym typeface="Arial"/>
            </a:endParaRPr>
          </a:p>
        </p:txBody>
      </p:sp>
      <p:pic>
        <p:nvPicPr>
          <p:cNvPr descr="Gráfico, Escala de tiempo, Gráfico de barras&#10;&#10;El contenido generado por IA puede ser incorrecto." id="794" name="Google Shape;794;p59"/>
          <p:cNvPicPr preferRelativeResize="0"/>
          <p:nvPr/>
        </p:nvPicPr>
        <p:blipFill rotWithShape="1">
          <a:blip r:embed="rId5">
            <a:alphaModFix/>
          </a:blip>
          <a:srcRect b="0" l="0" r="0" t="0"/>
          <a:stretch/>
        </p:blipFill>
        <p:spPr>
          <a:xfrm>
            <a:off x="7836322" y="1288048"/>
            <a:ext cx="7289800" cy="8432800"/>
          </a:xfrm>
          <a:prstGeom prst="rect">
            <a:avLst/>
          </a:prstGeom>
          <a:noFill/>
          <a:ln>
            <a:noFill/>
          </a:ln>
        </p:spPr>
      </p:pic>
      <p:sp>
        <p:nvSpPr>
          <p:cNvPr id="795" name="Google Shape;795;p59"/>
          <p:cNvSpPr txBox="1"/>
          <p:nvPr/>
        </p:nvSpPr>
        <p:spPr>
          <a:xfrm>
            <a:off x="426126" y="2774758"/>
            <a:ext cx="7289700" cy="5350800"/>
          </a:xfrm>
          <a:prstGeom prst="rect">
            <a:avLst/>
          </a:prstGeom>
          <a:noFill/>
          <a:ln>
            <a:noFill/>
          </a:ln>
        </p:spPr>
        <p:txBody>
          <a:bodyPr anchorCtr="0" anchor="t" bIns="45700" lIns="91425" spcFirstLastPara="1" rIns="91425" wrap="square" tIns="45700">
            <a:spAutoFit/>
          </a:bodyPr>
          <a:lstStyle/>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The proportions of women in both</a:t>
            </a:r>
            <a:endParaRPr b="0" i="0" sz="28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the STEM and non-STEM workforce have gradually increased since 2016.</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However, in 2024 women continue to have lower representation in the STEM workforce than in the non-STEM workforce, with representative shares of 28.2% and 47.3%, respectively.</a:t>
            </a:r>
            <a:endParaRPr b="0" i="0" sz="2800" u="none" cap="none" strike="noStrike">
              <a:solidFill>
                <a:srgbClr val="452A74"/>
              </a:solidFill>
              <a:latin typeface="Montserrat"/>
              <a:ea typeface="Montserrat"/>
              <a:cs typeface="Montserrat"/>
              <a:sym typeface="Montserrat"/>
            </a:endParaRPr>
          </a:p>
        </p:txBody>
      </p:sp>
      <p:sp>
        <p:nvSpPr>
          <p:cNvPr id="796" name="Google Shape;796;p59"/>
          <p:cNvSpPr txBox="1"/>
          <p:nvPr/>
        </p:nvSpPr>
        <p:spPr>
          <a:xfrm>
            <a:off x="927862" y="9067505"/>
            <a:ext cx="8555191" cy="670913"/>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Source: </a:t>
            </a:r>
            <a:r>
              <a:rPr b="0" i="0" lang="en-US" sz="2000" u="sng" cap="none" strike="noStrike">
                <a:solidFill>
                  <a:schemeClr val="hlink"/>
                </a:solidFill>
                <a:latin typeface="Barlow Semi Condensed"/>
                <a:ea typeface="Barlow Semi Condensed"/>
                <a:cs typeface="Barlow Semi Condensed"/>
                <a:sym typeface="Barlow Semi Condensed"/>
                <a:hlinkClick r:id="rId6"/>
              </a:rPr>
              <a:t>World Economic Forum, Global Gender Gap Report, 2024</a:t>
            </a:r>
            <a:endParaRPr b="0" i="0" sz="2000" u="sng" cap="none" strike="noStrike">
              <a:solidFill>
                <a:schemeClr val="hlink"/>
              </a:solidFill>
              <a:latin typeface="Barlow Semi Condensed"/>
              <a:ea typeface="Barlow Semi Condensed"/>
              <a:cs typeface="Barlow Semi Condensed"/>
              <a:sym typeface="Barlow Semi Condensed"/>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alpha val="29803"/>
          </a:srgbClr>
        </a:solidFill>
      </p:bgPr>
    </p:bg>
    <p:spTree>
      <p:nvGrpSpPr>
        <p:cNvPr id="800" name="Shape 800"/>
        <p:cNvGrpSpPr/>
        <p:nvPr/>
      </p:nvGrpSpPr>
      <p:grpSpPr>
        <a:xfrm>
          <a:off x="0" y="0"/>
          <a:ext cx="0" cy="0"/>
          <a:chOff x="0" y="0"/>
          <a:chExt cx="0" cy="0"/>
        </a:xfrm>
      </p:grpSpPr>
      <p:sp>
        <p:nvSpPr>
          <p:cNvPr id="801" name="Google Shape;801;g33ac6c85d42_0_70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02" name="Google Shape;802;g33ac6c85d42_0_706"/>
          <p:cNvGrpSpPr/>
          <p:nvPr/>
        </p:nvGrpSpPr>
        <p:grpSpPr>
          <a:xfrm>
            <a:off x="-281955" y="9721186"/>
            <a:ext cx="18965956" cy="883918"/>
            <a:chOff x="0" y="-38100"/>
            <a:chExt cx="4995116" cy="232800"/>
          </a:xfrm>
        </p:grpSpPr>
        <p:sp>
          <p:nvSpPr>
            <p:cNvPr id="803" name="Google Shape;803;g33ac6c85d42_0_70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4" name="Google Shape;804;g33ac6c85d42_0_706"/>
            <p:cNvSpPr txBox="1"/>
            <p:nvPr/>
          </p:nvSpPr>
          <p:spPr>
            <a:xfrm>
              <a:off x="0" y="-38100"/>
              <a:ext cx="4995000" cy="23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05" name="Google Shape;805;g33ac6c85d42_0_70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6" name="Google Shape;806;g33ac6c85d42_0_706"/>
          <p:cNvSpPr txBox="1"/>
          <p:nvPr/>
        </p:nvSpPr>
        <p:spPr>
          <a:xfrm>
            <a:off x="426126" y="2411662"/>
            <a:ext cx="15846000" cy="6463308"/>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1" i="0" lang="en-US" sz="2500" u="none" cap="none" strike="noStrike">
                <a:solidFill>
                  <a:srgbClr val="452A74"/>
                </a:solidFill>
                <a:latin typeface="Montserrat"/>
                <a:ea typeface="Montserrat"/>
                <a:cs typeface="Montserrat"/>
                <a:sym typeface="Montserrat"/>
              </a:rPr>
              <a:t>Some challenges faced by women in STEM</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Lack of role models and support networks</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Biases in recruitment and promotion</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Male-dominated environments and exclusion</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Strong 'glass ceiling' limiting leadership roles</a:t>
            </a:r>
            <a:endParaRPr b="0" i="0" sz="14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rPr b="1" i="0" lang="en-US" sz="2500" u="none" cap="none" strike="noStrike">
                <a:solidFill>
                  <a:srgbClr val="452A74"/>
                </a:solidFill>
                <a:latin typeface="Montserrat"/>
                <a:ea typeface="Montserrat"/>
                <a:cs typeface="Montserrat"/>
                <a:sym typeface="Montserrat"/>
              </a:rPr>
              <a:t>Some strategies to reduce the gap</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Mentoring programs and scholarships for women in STEM</a:t>
            </a:r>
            <a:endParaRPr b="0" i="0" sz="1400" u="none" cap="none" strike="noStrike">
              <a:solidFill>
                <a:srgbClr val="000000"/>
              </a:solidFill>
              <a:latin typeface="Arial"/>
              <a:ea typeface="Arial"/>
              <a:cs typeface="Arial"/>
              <a:sym typeface="Arial"/>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Equality policies in education and workplaces</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Campaigns to highlight women scientists and engineers</a:t>
            </a:r>
            <a:endParaRPr b="0" i="0" sz="2500" u="none" cap="none" strike="noStrike">
              <a:solidFill>
                <a:srgbClr val="452A74"/>
              </a:solidFill>
              <a:latin typeface="Montserrat"/>
              <a:ea typeface="Montserrat"/>
              <a:cs typeface="Montserrat"/>
              <a:sym typeface="Montserrat"/>
            </a:endParaRPr>
          </a:p>
          <a:p>
            <a:pPr indent="-342900" lvl="0" marL="342900" marR="0" rtl="0" algn="l">
              <a:lnSpc>
                <a:spcPct val="140011"/>
              </a:lnSpc>
              <a:spcBef>
                <a:spcPts val="0"/>
              </a:spcBef>
              <a:spcAft>
                <a:spcPts val="0"/>
              </a:spcAft>
              <a:buClr>
                <a:srgbClr val="000000"/>
              </a:buClr>
              <a:buSzPts val="2800"/>
              <a:buFont typeface="Arial"/>
              <a:buChar char="•"/>
            </a:pPr>
            <a:r>
              <a:rPr b="0" i="0" lang="en-US" sz="2500" u="none" cap="none" strike="noStrike">
                <a:solidFill>
                  <a:srgbClr val="452A74"/>
                </a:solidFill>
                <a:latin typeface="Montserrat"/>
                <a:ea typeface="Montserrat"/>
                <a:cs typeface="Montserrat"/>
                <a:sym typeface="Montserrat"/>
              </a:rPr>
              <a:t>Gender-inclusive innovation to serve all of society</a:t>
            </a:r>
            <a:endParaRPr b="0" i="0" sz="2500" u="none" cap="none" strike="noStrike">
              <a:solidFill>
                <a:srgbClr val="452A74"/>
              </a:solidFill>
              <a:latin typeface="Montserrat"/>
              <a:ea typeface="Montserrat"/>
              <a:cs typeface="Montserrat"/>
              <a:sym typeface="Montserrat"/>
            </a:endParaRPr>
          </a:p>
          <a:p>
            <a:pPr indent="0" lvl="0" marL="0" marR="0" rtl="0" algn="l">
              <a:lnSpc>
                <a:spcPct val="140011"/>
              </a:lnSpc>
              <a:spcBef>
                <a:spcPts val="0"/>
              </a:spcBef>
              <a:spcAft>
                <a:spcPts val="0"/>
              </a:spcAft>
              <a:buClr>
                <a:srgbClr val="000000"/>
              </a:buClr>
              <a:buSzPts val="2800"/>
              <a:buFont typeface="Arial"/>
              <a:buNone/>
            </a:pPr>
            <a:r>
              <a:t/>
            </a:r>
            <a:endParaRPr b="0" i="0" sz="2500" u="none" cap="none" strike="noStrike">
              <a:solidFill>
                <a:srgbClr val="452A74"/>
              </a:solidFill>
              <a:latin typeface="Montserrat"/>
              <a:ea typeface="Montserrat"/>
              <a:cs typeface="Montserrat"/>
              <a:sym typeface="Montserrat"/>
            </a:endParaRPr>
          </a:p>
        </p:txBody>
      </p:sp>
      <p:sp>
        <p:nvSpPr>
          <p:cNvPr id="807" name="Google Shape;807;g33ac6c85d42_0_706"/>
          <p:cNvSpPr txBox="1"/>
          <p:nvPr/>
        </p:nvSpPr>
        <p:spPr>
          <a:xfrm>
            <a:off x="426126" y="212032"/>
            <a:ext cx="11579700"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Gender gap in STEM</a:t>
            </a:r>
            <a:endParaRPr b="1" i="0" sz="3600" u="none" cap="none" strike="noStrike">
              <a:solidFill>
                <a:srgbClr val="452A74"/>
              </a:solidFill>
              <a:latin typeface="Arial"/>
              <a:ea typeface="Arial"/>
              <a:cs typeface="Arial"/>
              <a:sym typeface="Arial"/>
            </a:endParaRPr>
          </a:p>
        </p:txBody>
      </p:sp>
      <p:pic>
        <p:nvPicPr>
          <p:cNvPr id="808" name="Google Shape;808;g33ac6c85d42_0_706"/>
          <p:cNvPicPr preferRelativeResize="0"/>
          <p:nvPr/>
        </p:nvPicPr>
        <p:blipFill rotWithShape="1">
          <a:blip r:embed="rId5">
            <a:alphaModFix/>
          </a:blip>
          <a:srcRect b="0" l="0" r="50000" t="0"/>
          <a:stretch/>
        </p:blipFill>
        <p:spPr>
          <a:xfrm>
            <a:off x="11455458" y="2941279"/>
            <a:ext cx="2095651" cy="4191267"/>
          </a:xfrm>
          <a:prstGeom prst="rect">
            <a:avLst/>
          </a:prstGeom>
          <a:noFill/>
          <a:ln>
            <a:noFill/>
          </a:ln>
        </p:spPr>
      </p:pic>
      <p:pic>
        <p:nvPicPr>
          <p:cNvPr id="809" name="Google Shape;809;g33ac6c85d42_0_706"/>
          <p:cNvPicPr preferRelativeResize="0"/>
          <p:nvPr/>
        </p:nvPicPr>
        <p:blipFill rotWithShape="1">
          <a:blip r:embed="rId6">
            <a:alphaModFix/>
          </a:blip>
          <a:srcRect b="50206" l="0" r="0" t="0"/>
          <a:stretch/>
        </p:blipFill>
        <p:spPr>
          <a:xfrm>
            <a:off x="13551103" y="2941280"/>
            <a:ext cx="4208572" cy="2095633"/>
          </a:xfrm>
          <a:prstGeom prst="rect">
            <a:avLst/>
          </a:prstGeom>
          <a:noFill/>
          <a:ln>
            <a:noFill/>
          </a:ln>
        </p:spPr>
      </p:pic>
      <p:pic>
        <p:nvPicPr>
          <p:cNvPr id="810" name="Google Shape;810;g33ac6c85d42_0_706"/>
          <p:cNvPicPr preferRelativeResize="0"/>
          <p:nvPr/>
        </p:nvPicPr>
        <p:blipFill rotWithShape="1">
          <a:blip r:embed="rId7">
            <a:alphaModFix/>
          </a:blip>
          <a:srcRect b="50206" l="0" r="0" t="0"/>
          <a:stretch/>
        </p:blipFill>
        <p:spPr>
          <a:xfrm>
            <a:off x="13551108" y="5036915"/>
            <a:ext cx="4208568" cy="2095629"/>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227" name="Shape 227"/>
        <p:cNvGrpSpPr/>
        <p:nvPr/>
      </p:nvGrpSpPr>
      <p:grpSpPr>
        <a:xfrm>
          <a:off x="0" y="0"/>
          <a:ext cx="0" cy="0"/>
          <a:chOff x="0" y="0"/>
          <a:chExt cx="0" cy="0"/>
        </a:xfrm>
      </p:grpSpPr>
      <p:sp>
        <p:nvSpPr>
          <p:cNvPr id="228" name="Google Shape;228;p5"/>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9" name="Google Shape;229;p5"/>
          <p:cNvGrpSpPr/>
          <p:nvPr/>
        </p:nvGrpSpPr>
        <p:grpSpPr>
          <a:xfrm rot="5400000">
            <a:off x="-8778964" y="7756711"/>
            <a:ext cx="18965831" cy="1407904"/>
            <a:chOff x="0" y="-38100"/>
            <a:chExt cx="4995116" cy="370806"/>
          </a:xfrm>
        </p:grpSpPr>
        <p:sp>
          <p:nvSpPr>
            <p:cNvPr id="230" name="Google Shape;230;p5"/>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p5"/>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5"/>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5"/>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 name="Google Shape;234;p5"/>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5" name="Google Shape;235;p5"/>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6" name="Google Shape;236;p5"/>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 name="Google Shape;237;p5"/>
          <p:cNvSpPr txBox="1"/>
          <p:nvPr/>
        </p:nvSpPr>
        <p:spPr>
          <a:xfrm>
            <a:off x="1679076" y="419857"/>
            <a:ext cx="11579700" cy="1329900"/>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Module D. Gendered Innovations</a:t>
            </a:r>
            <a:endParaRPr b="1" i="0" sz="3600" u="none" cap="none" strike="noStrike">
              <a:solidFill>
                <a:srgbClr val="452A74"/>
              </a:solidFill>
              <a:latin typeface="Montserrat"/>
              <a:ea typeface="Montserrat"/>
              <a:cs typeface="Montserrat"/>
              <a:sym typeface="Montserrat"/>
            </a:endParaRPr>
          </a:p>
        </p:txBody>
      </p:sp>
      <p:sp>
        <p:nvSpPr>
          <p:cNvPr id="238" name="Google Shape;238;p5"/>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 name="Google Shape;239;p5"/>
          <p:cNvSpPr txBox="1"/>
          <p:nvPr/>
        </p:nvSpPr>
        <p:spPr>
          <a:xfrm>
            <a:off x="1679076" y="2213772"/>
            <a:ext cx="5503500" cy="64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Module Overview</a:t>
            </a:r>
            <a:endParaRPr b="1" i="0" sz="3600" u="none" cap="none" strike="noStrike">
              <a:solidFill>
                <a:srgbClr val="452A74"/>
              </a:solidFill>
              <a:latin typeface="Arial"/>
              <a:ea typeface="Arial"/>
              <a:cs typeface="Arial"/>
              <a:sym typeface="Arial"/>
            </a:endParaRPr>
          </a:p>
        </p:txBody>
      </p:sp>
      <p:sp>
        <p:nvSpPr>
          <p:cNvPr id="240" name="Google Shape;240;p5"/>
          <p:cNvSpPr txBox="1"/>
          <p:nvPr/>
        </p:nvSpPr>
        <p:spPr>
          <a:xfrm>
            <a:off x="1679076" y="2898838"/>
            <a:ext cx="163581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This</a:t>
            </a:r>
            <a:r>
              <a:rPr b="0" i="0" lang="en-US" sz="2800" u="none" cap="none" strike="noStrike">
                <a:solidFill>
                  <a:srgbClr val="000000"/>
                </a:solidFill>
                <a:latin typeface="Arial"/>
                <a:ea typeface="Arial"/>
                <a:cs typeface="Arial"/>
                <a:sym typeface="Arial"/>
              </a:rPr>
              <a:t> </a:t>
            </a:r>
            <a:r>
              <a:rPr b="0" i="0" lang="en-US" sz="2800" u="none" cap="none" strike="noStrike">
                <a:solidFill>
                  <a:srgbClr val="452A74"/>
                </a:solidFill>
                <a:latin typeface="Montserrat"/>
                <a:ea typeface="Montserrat"/>
                <a:cs typeface="Montserrat"/>
                <a:sym typeface="Montserrat"/>
              </a:rPr>
              <a:t>module equips you with the knowledge and tools to understand the impact of gender on innovation, identify structural barriers, and develop strategies to promote equity in entrepreneurial and technological environments</a:t>
            </a:r>
            <a:endParaRPr b="0" i="0" sz="2800" u="none" cap="none" strike="noStrike">
              <a:solidFill>
                <a:srgbClr val="452A74"/>
              </a:solidFill>
              <a:highlight>
                <a:srgbClr val="FFFF00"/>
              </a:highlight>
              <a:latin typeface="Arial"/>
              <a:ea typeface="Arial"/>
              <a:cs typeface="Arial"/>
              <a:sym typeface="Arial"/>
            </a:endParaRPr>
          </a:p>
        </p:txBody>
      </p:sp>
      <p:sp>
        <p:nvSpPr>
          <p:cNvPr id="241" name="Google Shape;241;p5"/>
          <p:cNvSpPr txBox="1"/>
          <p:nvPr/>
        </p:nvSpPr>
        <p:spPr>
          <a:xfrm>
            <a:off x="1859788" y="4922651"/>
            <a:ext cx="12907470" cy="547838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Part 1: Building de basic concepts</a:t>
            </a:r>
            <a:endParaRPr b="1" i="0" sz="2800" u="none" cap="none" strike="noStrike">
              <a:solidFill>
                <a:srgbClr val="452A74"/>
              </a:solidFill>
              <a:latin typeface="Montserrat"/>
              <a:ea typeface="Montserrat"/>
              <a:cs typeface="Montserrat"/>
              <a:sym typeface="Montserrat"/>
            </a:endParaRPr>
          </a:p>
          <a:p>
            <a:pPr indent="-406400" lvl="0" marL="457200" marR="0" rtl="0" algn="l">
              <a:lnSpc>
                <a:spcPct val="100000"/>
              </a:lnSpc>
              <a:spcBef>
                <a:spcPts val="0"/>
              </a:spcBef>
              <a:spcAft>
                <a:spcPts val="0"/>
              </a:spcAft>
              <a:buClr>
                <a:schemeClr val="dk1"/>
              </a:buClr>
              <a:buSzPts val="2800"/>
              <a:buFont typeface="Noto Sans Symbols"/>
              <a:buChar char="▪"/>
            </a:pPr>
            <a:r>
              <a:rPr b="0" i="0" lang="en-US" sz="2800" u="none" cap="none" strike="noStrike">
                <a:solidFill>
                  <a:srgbClr val="452A74"/>
                </a:solidFill>
                <a:latin typeface="Montserrat"/>
                <a:ea typeface="Montserrat"/>
                <a:cs typeface="Montserrat"/>
                <a:sym typeface="Montserrat"/>
              </a:rPr>
              <a:t>Key concepts about gender: Biological sex, gender, gender identity, gender expression and sexual orientation. </a:t>
            </a:r>
            <a:endParaRPr b="0" i="0" sz="2800" u="none" cap="none" strike="noStrike">
              <a:solidFill>
                <a:srgbClr val="452A74"/>
              </a:solidFill>
              <a:latin typeface="Montserrat"/>
              <a:ea typeface="Montserrat"/>
              <a:cs typeface="Montserrat"/>
              <a:sym typeface="Montserrat"/>
            </a:endParaRPr>
          </a:p>
          <a:p>
            <a:pPr indent="-4064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Horizontal and vertical segregation</a:t>
            </a:r>
            <a:endParaRPr b="0" i="0" sz="2800" u="none" cap="none" strike="noStrike">
              <a:solidFill>
                <a:srgbClr val="452A74"/>
              </a:solidFill>
              <a:latin typeface="Montserrat"/>
              <a:ea typeface="Montserrat"/>
              <a:cs typeface="Montserrat"/>
              <a:sym typeface="Montserrat"/>
            </a:endParaRPr>
          </a:p>
          <a:p>
            <a:pPr indent="-4064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“Sticky floor”, “glass maze”, “imposter syndrome” and “queen bee syndrome</a:t>
            </a:r>
            <a:endParaRPr b="0" i="0" sz="2800" u="none" cap="none" strike="noStrike">
              <a:solidFill>
                <a:srgbClr val="452A74"/>
              </a:solidFill>
              <a:latin typeface="Montserrat"/>
              <a:ea typeface="Montserrat"/>
              <a:cs typeface="Montserrat"/>
              <a:sym typeface="Montserrat"/>
            </a:endParaRPr>
          </a:p>
          <a:p>
            <a:pPr indent="-4064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Gender socialisation and media representation</a:t>
            </a:r>
            <a:endParaRPr b="0" i="0" sz="2800" u="none" cap="none" strike="noStrike">
              <a:solidFill>
                <a:srgbClr val="452A74"/>
              </a:solidFill>
              <a:latin typeface="Montserrat"/>
              <a:ea typeface="Montserrat"/>
              <a:cs typeface="Montserrat"/>
              <a:sym typeface="Montserrat"/>
            </a:endParaRPr>
          </a:p>
          <a:p>
            <a:pPr indent="-4064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Gender gap in STEM</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Part 2: How the concepts influence</a:t>
            </a:r>
            <a:r>
              <a:rPr b="0" i="0" lang="en-US" sz="2800" u="none" cap="none" strike="noStrike">
                <a:solidFill>
                  <a:srgbClr val="452A74"/>
                </a:solidFill>
                <a:latin typeface="Montserrat"/>
                <a:ea typeface="Montserrat"/>
                <a:cs typeface="Montserrat"/>
                <a:sym typeface="Montserrat"/>
              </a:rPr>
              <a:t>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Gender mainstreaming in educational spaces</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Gender gap in innovation</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452A74"/>
              </a:buClr>
              <a:buSzPts val="2800"/>
              <a:buFont typeface="Montserrat"/>
              <a:buChar char="▪"/>
            </a:pPr>
            <a:r>
              <a:rPr b="0" i="0" lang="en-US" sz="2800" u="none" cap="none" strike="noStrike">
                <a:solidFill>
                  <a:srgbClr val="452A74"/>
                </a:solidFill>
                <a:latin typeface="Montserrat"/>
                <a:ea typeface="Montserrat"/>
                <a:cs typeface="Montserrat"/>
                <a:sym typeface="Montserrat"/>
              </a:rPr>
              <a:t>Measures to reduce the gender gap in innovation and technology</a:t>
            </a:r>
            <a:endParaRPr b="0" i="0" sz="2800" u="none" cap="none" strike="noStrike">
              <a:solidFill>
                <a:srgbClr val="452A74"/>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5"/>
          <p:cNvSpPr txBox="1"/>
          <p:nvPr/>
        </p:nvSpPr>
        <p:spPr>
          <a:xfrm>
            <a:off x="1859788" y="4301460"/>
            <a:ext cx="9144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Key Topics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 name="Google Shape;248;p2"/>
          <p:cNvSpPr txBox="1"/>
          <p:nvPr/>
        </p:nvSpPr>
        <p:spPr>
          <a:xfrm>
            <a:off x="483219" y="2693628"/>
            <a:ext cx="15661500" cy="4955203"/>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1" i="0" lang="en-US" sz="11500" u="none" cap="none" strike="noStrike">
                <a:solidFill>
                  <a:srgbClr val="452A74"/>
                </a:solidFill>
                <a:latin typeface="Montserrat"/>
                <a:ea typeface="Montserrat"/>
                <a:cs typeface="Montserrat"/>
                <a:sym typeface="Montserrat"/>
              </a:rPr>
              <a:t>Part 1: Building the basic concepts</a:t>
            </a:r>
            <a:endParaRPr b="1" i="0" sz="11500" u="none" cap="none" strike="noStrike">
              <a:solidFill>
                <a:srgbClr val="452A74"/>
              </a:solidFill>
              <a:latin typeface="Montserrat"/>
              <a:ea typeface="Montserrat"/>
              <a:cs typeface="Montserrat"/>
              <a:sym typeface="Montserrat"/>
            </a:endParaRPr>
          </a:p>
        </p:txBody>
      </p:sp>
      <p:sp>
        <p:nvSpPr>
          <p:cNvPr id="249" name="Google Shape;249;p2"/>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0" name="Google Shape;250;p2"/>
          <p:cNvGrpSpPr/>
          <p:nvPr/>
        </p:nvGrpSpPr>
        <p:grpSpPr>
          <a:xfrm>
            <a:off x="16975762" y="-1270066"/>
            <a:ext cx="1456898" cy="18965831"/>
            <a:chOff x="0" y="-1"/>
            <a:chExt cx="1942531" cy="25287775"/>
          </a:xfrm>
        </p:grpSpPr>
        <p:grpSp>
          <p:nvGrpSpPr>
            <p:cNvPr id="251" name="Google Shape;251;p2"/>
            <p:cNvGrpSpPr/>
            <p:nvPr/>
          </p:nvGrpSpPr>
          <p:grpSpPr>
            <a:xfrm rot="5400000">
              <a:off x="-11639959" y="11705284"/>
              <a:ext cx="25287775" cy="1877205"/>
              <a:chOff x="0" y="-38100"/>
              <a:chExt cx="4995116" cy="370806"/>
            </a:xfrm>
          </p:grpSpPr>
          <p:sp>
            <p:nvSpPr>
              <p:cNvPr id="252" name="Google Shape;252;p2"/>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2"/>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2"/>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 name="Google Shape;255;p2"/>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 name="Google Shape;256;p2"/>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p2"/>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 name="Google Shape;258;p2"/>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 name="Google Shape;259;p2"/>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0" name="Google Shape;260;p2"/>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6"/>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66" name="Google Shape;266;p6"/>
          <p:cNvGrpSpPr/>
          <p:nvPr/>
        </p:nvGrpSpPr>
        <p:grpSpPr>
          <a:xfrm rot="5400000">
            <a:off x="-8779030" y="7756769"/>
            <a:ext cx="18965956" cy="1407913"/>
            <a:chOff x="0" y="-38100"/>
            <a:chExt cx="4995116" cy="370806"/>
          </a:xfrm>
        </p:grpSpPr>
        <p:sp>
          <p:nvSpPr>
            <p:cNvPr id="267" name="Google Shape;267;p6"/>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6"/>
            <p:cNvSpPr txBox="1"/>
            <p:nvPr/>
          </p:nvSpPr>
          <p:spPr>
            <a:xfrm>
              <a:off x="0" y="-38100"/>
              <a:ext cx="4995000" cy="370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6"/>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4">
              <a:alphaModFix amt="3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0" name="Google Shape;270;p6"/>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4">
              <a:alphaModFix amt="3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1" name="Google Shape;271;p6"/>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5">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2" name="Google Shape;272;p6"/>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5">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3" name="Google Shape;273;p6"/>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p6"/>
          <p:cNvSpPr txBox="1"/>
          <p:nvPr/>
        </p:nvSpPr>
        <p:spPr>
          <a:xfrm>
            <a:off x="1679076" y="419857"/>
            <a:ext cx="11579700" cy="775597"/>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p:txBody>
      </p:sp>
      <p:sp>
        <p:nvSpPr>
          <p:cNvPr id="275" name="Google Shape;275;p6"/>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6"/>
          <p:cNvSpPr txBox="1"/>
          <p:nvPr/>
        </p:nvSpPr>
        <p:spPr>
          <a:xfrm>
            <a:off x="1679076" y="1195454"/>
            <a:ext cx="8699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pic>
        <p:nvPicPr>
          <p:cNvPr descr="Sam Killermann's first version of Genderbread Person" id="277" name="Google Shape;277;p6"/>
          <p:cNvPicPr preferRelativeResize="0"/>
          <p:nvPr/>
        </p:nvPicPr>
        <p:blipFill rotWithShape="1">
          <a:blip r:embed="rId7">
            <a:alphaModFix/>
          </a:blip>
          <a:srcRect b="0" l="0" r="0" t="0"/>
          <a:stretch/>
        </p:blipFill>
        <p:spPr>
          <a:xfrm>
            <a:off x="1679076" y="1797243"/>
            <a:ext cx="12898719" cy="8341171"/>
          </a:xfrm>
          <a:prstGeom prst="rect">
            <a:avLst/>
          </a:prstGeom>
          <a:noFill/>
          <a:ln>
            <a:noFill/>
          </a:ln>
        </p:spPr>
      </p:pic>
      <p:sp>
        <p:nvSpPr>
          <p:cNvPr id="278" name="Google Shape;278;p6"/>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286" name="Shape 286"/>
        <p:cNvGrpSpPr/>
        <p:nvPr/>
      </p:nvGrpSpPr>
      <p:grpSpPr>
        <a:xfrm>
          <a:off x="0" y="0"/>
          <a:ext cx="0" cy="0"/>
          <a:chOff x="0" y="0"/>
          <a:chExt cx="0" cy="0"/>
        </a:xfrm>
      </p:grpSpPr>
      <p:sp>
        <p:nvSpPr>
          <p:cNvPr id="287" name="Google Shape;287;p9"/>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p9"/>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9" name="Google Shape;289;p9"/>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90" name="Google Shape;290;p9"/>
          <p:cNvGrpSpPr/>
          <p:nvPr/>
        </p:nvGrpSpPr>
        <p:grpSpPr>
          <a:xfrm>
            <a:off x="426126" y="90588"/>
            <a:ext cx="15608531" cy="1672638"/>
            <a:chOff x="0" y="-161925"/>
            <a:chExt cx="20811375" cy="2230184"/>
          </a:xfrm>
        </p:grpSpPr>
        <p:sp>
          <p:nvSpPr>
            <p:cNvPr id="291" name="Google Shape;291;p9"/>
            <p:cNvSpPr/>
            <p:nvPr/>
          </p:nvSpPr>
          <p:spPr>
            <a:xfrm>
              <a:off x="0" y="0"/>
              <a:ext cx="20811375" cy="2068259"/>
            </a:xfrm>
            <a:custGeom>
              <a:rect b="b" l="l" r="r" t="t"/>
              <a:pathLst>
                <a:path extrusionOk="0" h="2068259" w="20811375">
                  <a:moveTo>
                    <a:pt x="0" y="0"/>
                  </a:moveTo>
                  <a:lnTo>
                    <a:pt x="20811375" y="0"/>
                  </a:lnTo>
                  <a:lnTo>
                    <a:pt x="20811375"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p9"/>
            <p:cNvSpPr txBox="1"/>
            <p:nvPr/>
          </p:nvSpPr>
          <p:spPr>
            <a:xfrm>
              <a:off x="0" y="-161925"/>
              <a:ext cx="20811375"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452A74"/>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grpSp>
      <p:sp>
        <p:nvSpPr>
          <p:cNvPr id="293" name="Google Shape;293;p9"/>
          <p:cNvSpPr txBox="1"/>
          <p:nvPr/>
        </p:nvSpPr>
        <p:spPr>
          <a:xfrm>
            <a:off x="2097550" y="3645900"/>
            <a:ext cx="14370300" cy="39702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Biological sex: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Biological sex refers to the physical, hormonal and genetic characteristics a person is born with, such as sex chromosomes (XX or XY), reproductive organs and hormone levels</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Although it has traditionally been considered a binary category (male or female), biology is more complex, and there are intersex variations that do not fit into this dichotomy</a:t>
            </a:r>
            <a:endParaRPr b="0" i="0" sz="2800" u="none" cap="none" strike="noStrike">
              <a:solidFill>
                <a:srgbClr val="452A74"/>
              </a:solidFill>
              <a:latin typeface="Arial"/>
              <a:ea typeface="Arial"/>
              <a:cs typeface="Arial"/>
              <a:sym typeface="Arial"/>
            </a:endParaRPr>
          </a:p>
        </p:txBody>
      </p:sp>
      <p:sp>
        <p:nvSpPr>
          <p:cNvPr id="294" name="Google Shape;294;p9"/>
          <p:cNvSpPr txBox="1"/>
          <p:nvPr/>
        </p:nvSpPr>
        <p:spPr>
          <a:xfrm>
            <a:off x="1457817" y="3213320"/>
            <a:ext cx="58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02" name="Shape 302"/>
        <p:cNvGrpSpPr/>
        <p:nvPr/>
      </p:nvGrpSpPr>
      <p:grpSpPr>
        <a:xfrm>
          <a:off x="0" y="0"/>
          <a:ext cx="0" cy="0"/>
          <a:chOff x="0" y="0"/>
          <a:chExt cx="0" cy="0"/>
        </a:xfrm>
      </p:grpSpPr>
      <p:sp>
        <p:nvSpPr>
          <p:cNvPr id="303" name="Google Shape;303;p10"/>
          <p:cNvSpPr/>
          <p:nvPr/>
        </p:nvSpPr>
        <p:spPr>
          <a:xfrm>
            <a:off x="15390464" y="8954526"/>
            <a:ext cx="2897505" cy="607504"/>
          </a:xfrm>
          <a:custGeom>
            <a:rect b="b" l="l" r="r" t="t"/>
            <a:pathLst>
              <a:path extrusionOk="0" h="810006" w="3863340">
                <a:moveTo>
                  <a:pt x="0" y="0"/>
                </a:moveTo>
                <a:lnTo>
                  <a:pt x="3863340" y="0"/>
                </a:lnTo>
                <a:lnTo>
                  <a:pt x="3863340" y="810006"/>
                </a:lnTo>
                <a:lnTo>
                  <a:pt x="0" y="810006"/>
                </a:lnTo>
                <a:lnTo>
                  <a:pt x="0" y="0"/>
                </a:lnTo>
                <a:close/>
              </a:path>
            </a:pathLst>
          </a:custGeom>
          <a:blipFill rotWithShape="1">
            <a:blip r:embed="rId3">
              <a:alphaModFix/>
            </a:blip>
            <a:stretch>
              <a:fillRect b="-19" l="0" r="0" t="-1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4" name="Google Shape;304;p10"/>
          <p:cNvSpPr/>
          <p:nvPr/>
        </p:nvSpPr>
        <p:spPr>
          <a:xfrm>
            <a:off x="-281955" y="9721187"/>
            <a:ext cx="18965831" cy="883574"/>
          </a:xfrm>
          <a:custGeom>
            <a:rect b="b" l="l" r="r" t="t"/>
            <a:pathLst>
              <a:path extrusionOk="0" h="883574" w="18965831">
                <a:moveTo>
                  <a:pt x="0" y="0"/>
                </a:moveTo>
                <a:lnTo>
                  <a:pt x="18965831" y="0"/>
                </a:lnTo>
                <a:lnTo>
                  <a:pt x="18965831" y="883574"/>
                </a:lnTo>
                <a:lnTo>
                  <a:pt x="0" y="8835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5" name="Google Shape;305;p10"/>
          <p:cNvSpPr/>
          <p:nvPr/>
        </p:nvSpPr>
        <p:spPr>
          <a:xfrm>
            <a:off x="15771122" y="185791"/>
            <a:ext cx="2350484" cy="2350484"/>
          </a:xfrm>
          <a:custGeom>
            <a:rect b="b" l="l" r="r" t="t"/>
            <a:pathLst>
              <a:path extrusionOk="0" h="3133979" w="3133979">
                <a:moveTo>
                  <a:pt x="0" y="0"/>
                </a:moveTo>
                <a:lnTo>
                  <a:pt x="3133979" y="0"/>
                </a:lnTo>
                <a:lnTo>
                  <a:pt x="3133979" y="3133979"/>
                </a:lnTo>
                <a:lnTo>
                  <a:pt x="0" y="31339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06" name="Google Shape;306;p10"/>
          <p:cNvGrpSpPr/>
          <p:nvPr/>
        </p:nvGrpSpPr>
        <p:grpSpPr>
          <a:xfrm>
            <a:off x="426126" y="90588"/>
            <a:ext cx="15608531" cy="1672638"/>
            <a:chOff x="0" y="-161925"/>
            <a:chExt cx="20811375" cy="2230184"/>
          </a:xfrm>
        </p:grpSpPr>
        <p:sp>
          <p:nvSpPr>
            <p:cNvPr id="307" name="Google Shape;307;p10"/>
            <p:cNvSpPr/>
            <p:nvPr/>
          </p:nvSpPr>
          <p:spPr>
            <a:xfrm>
              <a:off x="0" y="0"/>
              <a:ext cx="20811375" cy="2068259"/>
            </a:xfrm>
            <a:custGeom>
              <a:rect b="b" l="l" r="r" t="t"/>
              <a:pathLst>
                <a:path extrusionOk="0" h="2068259" w="20811375">
                  <a:moveTo>
                    <a:pt x="0" y="0"/>
                  </a:moveTo>
                  <a:lnTo>
                    <a:pt x="20811375" y="0"/>
                  </a:lnTo>
                  <a:lnTo>
                    <a:pt x="20811375" y="2068259"/>
                  </a:lnTo>
                  <a:lnTo>
                    <a:pt x="0" y="2068259"/>
                  </a:lnTo>
                  <a:close/>
                </a:path>
              </a:pathLst>
            </a:custGeom>
            <a:solidFill>
              <a:srgbClr val="000000">
                <a:alpha val="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8" name="Google Shape;308;p10"/>
            <p:cNvSpPr txBox="1"/>
            <p:nvPr/>
          </p:nvSpPr>
          <p:spPr>
            <a:xfrm>
              <a:off x="0" y="-161925"/>
              <a:ext cx="20811375" cy="2230184"/>
            </a:xfrm>
            <a:prstGeom prst="rect">
              <a:avLst/>
            </a:prstGeom>
            <a:noFill/>
            <a:ln>
              <a:noFill/>
            </a:ln>
          </p:spPr>
          <p:txBody>
            <a:bodyPr anchorCtr="0" anchor="t" bIns="0" lIns="0" spcFirstLastPara="1" rIns="0" wrap="square" tIns="0">
              <a:noAutofit/>
            </a:bodyPr>
            <a:lstStyle/>
            <a:p>
              <a:pPr indent="0" lvl="0" marL="0" marR="0" rtl="0" algn="l">
                <a:lnSpc>
                  <a:spcPct val="167972"/>
                </a:lnSpc>
                <a:spcBef>
                  <a:spcPts val="0"/>
                </a:spcBef>
                <a:spcAft>
                  <a:spcPts val="0"/>
                </a:spcAft>
                <a:buClr>
                  <a:srgbClr val="452A74"/>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Key concepts about gender:</a:t>
              </a:r>
              <a:endParaRPr b="1" i="0" sz="3600" u="none" cap="none" strike="noStrike">
                <a:solidFill>
                  <a:srgbClr val="452A74"/>
                </a:solidFill>
                <a:latin typeface="Arial"/>
                <a:ea typeface="Arial"/>
                <a:cs typeface="Arial"/>
                <a:sym typeface="Arial"/>
              </a:endParaRPr>
            </a:p>
          </p:txBody>
        </p:sp>
      </p:grpSp>
      <p:sp>
        <p:nvSpPr>
          <p:cNvPr id="309" name="Google Shape;309;p10"/>
          <p:cNvSpPr txBox="1"/>
          <p:nvPr/>
        </p:nvSpPr>
        <p:spPr>
          <a:xfrm>
            <a:off x="1457817" y="3213320"/>
            <a:ext cx="58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
        <p:nvSpPr>
          <p:cNvPr id="310" name="Google Shape;310;p10"/>
          <p:cNvSpPr txBox="1"/>
          <p:nvPr/>
        </p:nvSpPr>
        <p:spPr>
          <a:xfrm>
            <a:off x="2097550" y="3645900"/>
            <a:ext cx="137397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Gender: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Gender is a social construct that defines the roles, behaviours and expectations that society assigns to men and women.</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52A74"/>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452A74"/>
                </a:solidFill>
                <a:latin typeface="Montserrat"/>
                <a:ea typeface="Montserrat"/>
                <a:cs typeface="Montserrat"/>
                <a:sym typeface="Montserrat"/>
              </a:rPr>
              <a:t>It is not a static or universal concept, as it varies across cultures and over time.</a:t>
            </a:r>
            <a:endParaRPr b="0" i="0" sz="28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0x0101003A06DED289E437438E8CDF0E0C275B1A</vt:lpwstr>
  </property>
</Properties>
</file>