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10287000" cx="18288000"/>
  <p:notesSz cx="6858000" cy="9144000"/>
  <p:embeddedFontLst>
    <p:embeddedFont>
      <p:font typeface="Montserrat"/>
      <p:regular r:id="rId50"/>
      <p:bold r:id="rId51"/>
      <p:italic r:id="rId52"/>
      <p:boldItalic r:id="rId53"/>
    </p:embeddedFont>
    <p:embeddedFont>
      <p:font typeface="Noto Sans"/>
      <p:regular r:id="rId54"/>
      <p:bold r:id="rId55"/>
      <p:italic r:id="rId56"/>
      <p:boldItalic r:id="rId57"/>
    </p:embeddedFont>
    <p:embeddedFont>
      <p:font typeface="Montserrat ExtraBold"/>
      <p:bold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0" roundtripDataSignature="AMtx7mhklwAWM6Bosl/qncJmMiAvozaq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5A5516-28C5-4E36-8B6B-DA856F8B96C3}">
  <a:tblStyle styleId="{325A5516-28C5-4E36-8B6B-DA856F8B96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customschemas.google.com/relationships/presentationmetadata" Target="meta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5.xml"/><Relationship Id="rId55" Type="http://schemas.openxmlformats.org/officeDocument/2006/relationships/font" Target="fonts/NotoSans-bold.fntdata"/><Relationship Id="rId10" Type="http://schemas.openxmlformats.org/officeDocument/2006/relationships/slide" Target="slides/slide4.xml"/><Relationship Id="rId54" Type="http://schemas.openxmlformats.org/officeDocument/2006/relationships/font" Target="fonts/NotoSans-regular.fntdata"/><Relationship Id="rId13" Type="http://schemas.openxmlformats.org/officeDocument/2006/relationships/slide" Target="slides/slide7.xml"/><Relationship Id="rId57" Type="http://schemas.openxmlformats.org/officeDocument/2006/relationships/font" Target="fonts/NotoSans-boldItalic.fntdata"/><Relationship Id="rId12" Type="http://schemas.openxmlformats.org/officeDocument/2006/relationships/slide" Target="slides/slide6.xml"/><Relationship Id="rId56" Type="http://schemas.openxmlformats.org/officeDocument/2006/relationships/font" Target="fonts/NotoSans-italic.fntdata"/><Relationship Id="rId15" Type="http://schemas.openxmlformats.org/officeDocument/2006/relationships/slide" Target="slides/slide9.xml"/><Relationship Id="rId59" Type="http://schemas.openxmlformats.org/officeDocument/2006/relationships/font" Target="fonts/MontserratExtraBold-boldItalic.fntdata"/><Relationship Id="rId14" Type="http://schemas.openxmlformats.org/officeDocument/2006/relationships/slide" Target="slides/slide8.xml"/><Relationship Id="rId58" Type="http://schemas.openxmlformats.org/officeDocument/2006/relationships/font" Target="fonts/MontserratExtraBol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5" name="Google Shape;39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9" name="Google Shape;40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2" name="Google Shape;42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3" name="Google Shape;453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6" name="Google Shape;46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9" name="Google Shape;47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5" name="Google Shape;49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6" name="Google Shape;516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0" name="Google Shape;53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2" name="Google Shape;54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7" name="Google Shape;557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2" name="Google Shape;572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4" name="Google Shape;584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6" name="Google Shape;596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8" name="Google Shape;608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5" name="Google Shape;615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5" name="Google Shape;63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1" lang="en-US"/>
              <a:t>Scenario</a:t>
            </a:r>
            <a:r>
              <a:rPr lang="en-US"/>
              <a:t>: Fitbit is considering entering the Indian market with its wearable tech products. India offers a large and growing market for fitness and health-conscious consumers, but also presents challenges like strong local competition, economic price sensitivity, and regulatory hurdles.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1" lang="en-US"/>
              <a:t>Task</a:t>
            </a:r>
            <a:r>
              <a:rPr lang="en-US"/>
              <a:t>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/>
              <a:t>Step 1</a:t>
            </a:r>
            <a:r>
              <a:rPr lang="en-US"/>
              <a:t>: Use </a:t>
            </a:r>
            <a:r>
              <a:rPr b="1" lang="en-US"/>
              <a:t>secondary data</a:t>
            </a:r>
            <a:r>
              <a:rPr lang="en-US"/>
              <a:t> (via Statista, Google Trends, etc.) to research relevant market trends, competition, and consumer behavior.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/>
              <a:t>Step 2</a:t>
            </a:r>
            <a:r>
              <a:rPr lang="en-US"/>
              <a:t>: Perform a </a:t>
            </a:r>
            <a:r>
              <a:rPr b="1" lang="en-US"/>
              <a:t>PESTLE analysis</a:t>
            </a:r>
            <a:r>
              <a:rPr lang="en-US"/>
              <a:t> based on your research to evaluate external factors that will impact Fitbit's market entry.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/>
              <a:t>Step 3</a:t>
            </a:r>
            <a:r>
              <a:rPr lang="en-US"/>
              <a:t>: Synthesize the findings into a </a:t>
            </a:r>
            <a:r>
              <a:rPr b="1" lang="en-US"/>
              <a:t>SWOT analysis</a:t>
            </a:r>
            <a:r>
              <a:rPr lang="en-US"/>
              <a:t> to determine the strategic opportunities and challenges for Fitbit.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1" lang="en-US"/>
              <a:t>Group Assignments</a:t>
            </a:r>
            <a:r>
              <a:rPr lang="en-US"/>
              <a:t>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/>
              <a:t>Group 1</a:t>
            </a:r>
            <a:r>
              <a:rPr lang="en-US"/>
              <a:t>: Conduct market research and focus on </a:t>
            </a:r>
            <a:r>
              <a:rPr b="1" lang="en-US"/>
              <a:t>Statista</a:t>
            </a:r>
            <a:r>
              <a:rPr lang="en-US"/>
              <a:t> and </a:t>
            </a:r>
            <a:r>
              <a:rPr b="1" lang="en-US"/>
              <a:t>Google Trends</a:t>
            </a:r>
            <a:r>
              <a:rPr lang="en-US"/>
              <a:t> to identify relevant trends, market size, and competition in India.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/>
              <a:t>Group 2</a:t>
            </a:r>
            <a:r>
              <a:rPr lang="en-US"/>
              <a:t>: Perform the </a:t>
            </a:r>
            <a:r>
              <a:rPr b="1" lang="en-US"/>
              <a:t>PESTLE analysis</a:t>
            </a:r>
            <a:r>
              <a:rPr lang="en-US"/>
              <a:t> using the data gathered to evaluate the Political, Economic, Social, Technological, Legal, and Environmental factors.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/>
              <a:t>Group 3</a:t>
            </a:r>
            <a:r>
              <a:rPr lang="en-US"/>
              <a:t>: Based on insights from Groups 1 and 2, conduct a </a:t>
            </a:r>
            <a:r>
              <a:rPr b="1" lang="en-US"/>
              <a:t>SWOT analysis</a:t>
            </a:r>
            <a:r>
              <a:rPr lang="en-US"/>
              <a:t> for Fitbit's entry into India.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0" name="Google Shape;660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9" name="Google Shape;66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/>
              <a:t>Group Activity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Assign each group a hypothetical product or service (e.g., a health app, an IoT smart device, or a green energy solution).Provide a brief description of the target audience and industry for each scenario.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Groups will create a basic marketing plan for their product, using the following structure: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Target Audience and Competitors: Define the audience and their needs based on theory and who are the competitors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4P:Marketing Mix of the product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Marketing Channels: Choose 2-3 platforms (e.g., Instagram, LinkedIn, newsletters) and justify their choices.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Value Proposition: Write a one-sentence value proposition.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Budget Allocation: Allocate a hypothetical budget across the channels.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KPIs: Define 2-3 measurable goals (e.g., conversions, click-through rates).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Group Presentations: Each group presents their marketing plan to the class.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Here are </a:t>
            </a:r>
            <a:r>
              <a:rPr b="1" lang="en-US"/>
              <a:t>four hypothetical products</a:t>
            </a:r>
            <a:r>
              <a:rPr lang="en-US"/>
              <a:t> for the group activity: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/>
              <a:t>Health app for stress management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/>
              <a:t>IoT smart home device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/>
              <a:t>Green energy solution for small businesses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/>
              <a:t>Eco-friendly fashion brand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6" name="Google Shape;676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8" name="Google Shape;688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5" name="Google Shape;69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5" name="Google Shape;705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0" name="Google Shape;720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4" name="Google Shape;734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6" name="Google Shape;746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hyperlink" Target="https://trends.google.com/trend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9" Type="http://schemas.openxmlformats.org/officeDocument/2006/relationships/image" Target="../media/image59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Relationship Id="rId7" Type="http://schemas.openxmlformats.org/officeDocument/2006/relationships/hyperlink" Target="https://www.statista.com/" TargetMode="External"/><Relationship Id="rId8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Relationship Id="rId7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Relationship Id="rId7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4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4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jp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43.jpg"/><Relationship Id="rId7" Type="http://schemas.openxmlformats.org/officeDocument/2006/relationships/hyperlink" Target="https://www.youtube.com/watch?v=jGhe13nY2sg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7.png"/><Relationship Id="rId13" Type="http://schemas.openxmlformats.org/officeDocument/2006/relationships/image" Target="../media/image25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29.png"/><Relationship Id="rId7" Type="http://schemas.openxmlformats.org/officeDocument/2006/relationships/image" Target="../media/image3.png"/><Relationship Id="rId8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jp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2.jp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jp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4.pn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4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hyperlink" Target="https://bumble.com/" TargetMode="External"/><Relationship Id="rId7" Type="http://schemas.openxmlformats.org/officeDocument/2006/relationships/image" Target="../media/image5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4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55.jpg"/><Relationship Id="rId7" Type="http://schemas.openxmlformats.org/officeDocument/2006/relationships/image" Target="../media/image4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4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hyperlink" Target="https://www.youtube.com/watch?v=xXvIORxDYt4" TargetMode="External"/><Relationship Id="rId7" Type="http://schemas.openxmlformats.org/officeDocument/2006/relationships/image" Target="../media/image5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pn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3626544"/>
            <a:ext cx="12360879" cy="1666456"/>
            <a:chOff x="0" y="-57150"/>
            <a:chExt cx="3255540" cy="43890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255540" cy="381752"/>
            </a:xfrm>
            <a:custGeom>
              <a:rect b="b" l="l" r="r" t="t"/>
              <a:pathLst>
                <a:path extrusionOk="0" h="381752" w="3255540">
                  <a:moveTo>
                    <a:pt x="0" y="0"/>
                  </a:moveTo>
                  <a:lnTo>
                    <a:pt x="3255540" y="0"/>
                  </a:lnTo>
                  <a:lnTo>
                    <a:pt x="3255540" y="381752"/>
                  </a:lnTo>
                  <a:lnTo>
                    <a:pt x="0" y="381752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57150"/>
              <a:ext cx="3255540" cy="438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-41707" y="5161695"/>
            <a:ext cx="12436705" cy="1767558"/>
            <a:chOff x="0" y="-57150"/>
            <a:chExt cx="3275511" cy="465529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3275511" cy="408379"/>
            </a:xfrm>
            <a:custGeom>
              <a:rect b="b" l="l" r="r" t="t"/>
              <a:pathLst>
                <a:path extrusionOk="0" h="408379" w="3275511">
                  <a:moveTo>
                    <a:pt x="0" y="0"/>
                  </a:moveTo>
                  <a:lnTo>
                    <a:pt x="3275511" y="0"/>
                  </a:lnTo>
                  <a:lnTo>
                    <a:pt x="3275511" y="408379"/>
                  </a:lnTo>
                  <a:lnTo>
                    <a:pt x="0" y="408379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3275511" cy="465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735395" y="9214555"/>
            <a:ext cx="3230131" cy="677285"/>
          </a:xfrm>
          <a:custGeom>
            <a:rect b="b" l="l" r="r" t="t"/>
            <a:pathLst>
              <a:path extrusionOk="0" h="677285" w="3230131">
                <a:moveTo>
                  <a:pt x="0" y="0"/>
                </a:moveTo>
                <a:lnTo>
                  <a:pt x="3230131" y="0"/>
                </a:lnTo>
                <a:lnTo>
                  <a:pt x="3230131" y="677286"/>
                </a:lnTo>
                <a:lnTo>
                  <a:pt x="0" y="677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1064191">
            <a:off x="14281957" y="-460934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1586488">
            <a:off x="14281957" y="4883172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901220" y="7202168"/>
            <a:ext cx="4938626" cy="4938626"/>
          </a:xfrm>
          <a:custGeom>
            <a:rect b="b" l="l" r="r" t="t"/>
            <a:pathLst>
              <a:path extrusionOk="0" h="4938626" w="4938626">
                <a:moveTo>
                  <a:pt x="0" y="0"/>
                </a:moveTo>
                <a:lnTo>
                  <a:pt x="4938626" y="0"/>
                </a:lnTo>
                <a:lnTo>
                  <a:pt x="4938626" y="4938625"/>
                </a:lnTo>
                <a:lnTo>
                  <a:pt x="0" y="4938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19120" y="2311824"/>
            <a:ext cx="9279245" cy="114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2"/>
              <a:buFont typeface="Arial"/>
              <a:buNone/>
            </a:pPr>
            <a:r>
              <a:rPr b="1" i="0" lang="en-US" sz="6662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HerTechVenture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3211" y="3813195"/>
            <a:ext cx="11992463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“HerTechVenture” Entrepreneurship programme   </a:t>
            </a:r>
            <a:endParaRPr b="0" i="1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077346" y="9101770"/>
            <a:ext cx="3366980" cy="119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rPr b="1" i="0" lang="en-US" sz="1359" u="none" cap="none" strike="noStrike">
                <a:solidFill>
                  <a:srgbClr val="DED5ED"/>
                </a:solidFill>
                <a:latin typeface="Noto Sans"/>
                <a:ea typeface="Noto Sans"/>
                <a:cs typeface="Noto Sans"/>
                <a:sym typeface="Noto Sans"/>
              </a:rPr>
              <a:t>Project Number 2023-1-PL01-KA220-HED-000156803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t/>
            </a:r>
            <a:endParaRPr b="1" i="0" sz="1359" u="none" cap="none" strike="noStrike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t/>
            </a:r>
            <a:endParaRPr b="1" i="0" sz="1359" u="none" cap="none" strike="noStrike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80413" y="4363324"/>
            <a:ext cx="11992463" cy="947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Business planning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80413" y="5567062"/>
            <a:ext cx="12436705" cy="103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Erasmus+ Project - KA220-HED - Cooperation partnerships in higher education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University of Macedonia</a:t>
            </a:r>
            <a:endParaRPr/>
          </a:p>
        </p:txBody>
      </p:sp>
      <p:pic>
        <p:nvPicPr>
          <p:cNvPr descr="A logo with a castle and sun&#10;&#10;Description automatically generated" id="99" name="Google Shape;9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658" y="6770875"/>
            <a:ext cx="2475876" cy="247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>
            <a:alpha val="92941"/>
          </a:srgbClr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483201" y="466944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483201" y="1290990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 Research</a:t>
            </a:r>
            <a:endParaRPr b="0" i="0" sz="4505" u="none" cap="none" strike="noStrike">
              <a:solidFill>
                <a:srgbClr val="DED5E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49" name="Google Shape;249;p30"/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250" name="Google Shape;250;p30"/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251" name="Google Shape;251;p30"/>
              <p:cNvSpPr/>
              <p:nvPr/>
            </p:nvSpPr>
            <p:spPr>
              <a:xfrm>
                <a:off x="0" y="0"/>
                <a:ext cx="4995116" cy="332706"/>
              </a:xfrm>
              <a:custGeom>
                <a:rect b="b" l="l" r="r" t="t"/>
                <a:pathLst>
                  <a:path extrusionOk="0" h="332706" w="4995116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30"/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30"/>
            <p:cNvSpPr/>
            <p:nvPr/>
          </p:nvSpPr>
          <p:spPr>
            <a:xfrm>
              <a:off x="148357" y="11845674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111925" y="6133623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48357" y="8281093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88625" y="4150665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148357" y="13306984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0" y="2112449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68059" y="9919271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30"/>
          <p:cNvSpPr txBox="1"/>
          <p:nvPr/>
        </p:nvSpPr>
        <p:spPr>
          <a:xfrm>
            <a:off x="317090" y="2616817"/>
            <a:ext cx="13311731" cy="64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DED5ED"/>
                </a:solidFill>
                <a:latin typeface="Arial"/>
                <a:ea typeface="Arial"/>
                <a:cs typeface="Arial"/>
                <a:sym typeface="Arial"/>
              </a:rPr>
              <a:t>Primary Research: Direct Data Collection</a:t>
            </a:r>
            <a:endParaRPr b="1" i="0" sz="3399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268095" y="3375514"/>
            <a:ext cx="1816456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Definition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Data collected firsthand by the researcher for a specific purpose.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DED5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Key Features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Original and unique to the research question.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Time-intensive but highly specific.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2" name="Google Shape;262;p30"/>
          <p:cNvGraphicFramePr/>
          <p:nvPr/>
        </p:nvGraphicFramePr>
        <p:xfrm>
          <a:off x="317089" y="66424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{325A5516-28C5-4E36-8B6B-DA856F8B96C3}</a:tableStyleId>
              </a:tblPr>
              <a:tblGrid>
                <a:gridCol w="3554850"/>
                <a:gridCol w="3554850"/>
              </a:tblGrid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Pros</a:t>
                      </a:r>
                      <a:endParaRPr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</a:t>
                      </a:r>
                      <a:endParaRPr/>
                    </a:p>
                  </a:txBody>
                  <a:tcPr marT="45725" marB="45725" marR="91450" marL="91450" anchor="b"/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Specific to needs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Time-consuming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accuracy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Expensive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Greater control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Requires expertise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63" name="Google Shape;263;p30"/>
          <p:cNvSpPr txBox="1"/>
          <p:nvPr/>
        </p:nvSpPr>
        <p:spPr>
          <a:xfrm>
            <a:off x="9819716" y="6317576"/>
            <a:ext cx="692322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Examples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Surveys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 – Questionnaires to gather opinions.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Interviews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 – One-on-one or focus groups for in-depth insights.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Experiments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 – Controlled studies to observe outcomes.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>
            <a:alpha val="92941"/>
          </a:srgbClr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/>
          <p:nvPr/>
        </p:nvSpPr>
        <p:spPr>
          <a:xfrm>
            <a:off x="483201" y="466944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483201" y="1290990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 Research</a:t>
            </a:r>
            <a:endParaRPr b="0" i="0" sz="4505" u="none" cap="none" strike="noStrike">
              <a:solidFill>
                <a:srgbClr val="DED5E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14125985" y="5495051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6" y="0"/>
                </a:lnTo>
                <a:lnTo>
                  <a:pt x="1138696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31"/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272" name="Google Shape;272;p31"/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273" name="Google Shape;273;p31"/>
              <p:cNvSpPr/>
              <p:nvPr/>
            </p:nvSpPr>
            <p:spPr>
              <a:xfrm>
                <a:off x="0" y="0"/>
                <a:ext cx="4995116" cy="332706"/>
              </a:xfrm>
              <a:custGeom>
                <a:rect b="b" l="l" r="r" t="t"/>
                <a:pathLst>
                  <a:path extrusionOk="0" h="332706" w="4995116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31"/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" name="Google Shape;275;p31"/>
            <p:cNvSpPr/>
            <p:nvPr/>
          </p:nvSpPr>
          <p:spPr>
            <a:xfrm>
              <a:off x="148357" y="11845674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111925" y="6133623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148357" y="8281093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88625" y="4150665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48357" y="13306984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0" y="2112449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68059" y="9919271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31"/>
          <p:cNvSpPr txBox="1"/>
          <p:nvPr/>
        </p:nvSpPr>
        <p:spPr>
          <a:xfrm>
            <a:off x="317090" y="2616817"/>
            <a:ext cx="13311731" cy="64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DED5ED"/>
                </a:solidFill>
                <a:latin typeface="Arial"/>
                <a:ea typeface="Arial"/>
                <a:cs typeface="Arial"/>
                <a:sym typeface="Arial"/>
              </a:rPr>
              <a:t>Secondary Research: Using Existing Data</a:t>
            </a:r>
            <a:endParaRPr b="1" i="0" sz="3399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317089" y="3459206"/>
            <a:ext cx="1816456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Definition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Analyzing and interpreting data already collected by others.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DED5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Key Features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Relies on pre-existing sources.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Time-efficient but less tailored.</a:t>
            </a:r>
            <a:endParaRPr/>
          </a:p>
        </p:txBody>
      </p:sp>
      <p:graphicFrame>
        <p:nvGraphicFramePr>
          <p:cNvPr id="284" name="Google Shape;284;p31"/>
          <p:cNvGraphicFramePr/>
          <p:nvPr/>
        </p:nvGraphicFramePr>
        <p:xfrm>
          <a:off x="317089" y="66424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{325A5516-28C5-4E36-8B6B-DA856F8B96C3}</a:tableStyleId>
              </a:tblPr>
              <a:tblGrid>
                <a:gridCol w="4040075"/>
                <a:gridCol w="4040075"/>
              </a:tblGrid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Pros</a:t>
                      </a:r>
                      <a:endParaRPr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</a:t>
                      </a:r>
                      <a:endParaRPr/>
                    </a:p>
                  </a:txBody>
                  <a:tcPr marT="45725" marB="45725" marR="91450" marL="91450" anchor="b"/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Quick and accessible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not fully match needs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Cost-effective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Risk of outdated data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Broad data coverage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for bias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85" name="Google Shape;285;p31"/>
          <p:cNvSpPr txBox="1"/>
          <p:nvPr/>
        </p:nvSpPr>
        <p:spPr>
          <a:xfrm>
            <a:off x="9601201" y="5495051"/>
            <a:ext cx="669577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Examples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Books and Journals – Established academic research.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Online Databases –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Industry reports, statistics, etc.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Government Publications –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Census data, official surveys.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>
            <a:alpha val="92941"/>
          </a:srgbClr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/>
          <p:nvPr/>
        </p:nvSpPr>
        <p:spPr>
          <a:xfrm>
            <a:off x="483201" y="466944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483201" y="1290990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 Research</a:t>
            </a:r>
            <a:endParaRPr b="0" i="0" sz="4505" u="none" cap="none" strike="noStrike">
              <a:solidFill>
                <a:srgbClr val="DED5E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14125985" y="5495051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6" y="0"/>
                </a:lnTo>
                <a:lnTo>
                  <a:pt x="1138696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32"/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294" name="Google Shape;294;p32"/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295" name="Google Shape;295;p32"/>
              <p:cNvSpPr/>
              <p:nvPr/>
            </p:nvSpPr>
            <p:spPr>
              <a:xfrm>
                <a:off x="0" y="0"/>
                <a:ext cx="4995116" cy="332706"/>
              </a:xfrm>
              <a:custGeom>
                <a:rect b="b" l="l" r="r" t="t"/>
                <a:pathLst>
                  <a:path extrusionOk="0" h="332706" w="4995116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32"/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32"/>
            <p:cNvSpPr/>
            <p:nvPr/>
          </p:nvSpPr>
          <p:spPr>
            <a:xfrm>
              <a:off x="148357" y="11845674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11925" y="6133623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48357" y="8281093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88625" y="4150665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48357" y="13306984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0" y="2112449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68059" y="9919271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32"/>
          <p:cNvSpPr txBox="1"/>
          <p:nvPr/>
        </p:nvSpPr>
        <p:spPr>
          <a:xfrm>
            <a:off x="361335" y="2430798"/>
            <a:ext cx="13311731" cy="64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DED5ED"/>
                </a:solidFill>
                <a:latin typeface="Arial"/>
                <a:ea typeface="Arial"/>
                <a:cs typeface="Arial"/>
                <a:sym typeface="Arial"/>
              </a:rPr>
              <a:t>Key Differences (Comparison Table)</a:t>
            </a:r>
            <a:endParaRPr/>
          </a:p>
        </p:txBody>
      </p:sp>
      <p:graphicFrame>
        <p:nvGraphicFramePr>
          <p:cNvPr id="305" name="Google Shape;305;p32"/>
          <p:cNvGraphicFramePr/>
          <p:nvPr/>
        </p:nvGraphicFramePr>
        <p:xfrm>
          <a:off x="2133599" y="41626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{325A5516-28C5-4E36-8B6B-DA856F8B96C3}</a:tableStyleId>
              </a:tblPr>
              <a:tblGrid>
                <a:gridCol w="3997450"/>
                <a:gridCol w="3997450"/>
                <a:gridCol w="3997450"/>
              </a:tblGrid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Aspect</a:t>
                      </a:r>
                      <a:endParaRPr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Primary Research</a:t>
                      </a:r>
                      <a:endParaRPr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Secondary Research</a:t>
                      </a:r>
                      <a:endParaRPr/>
                    </a:p>
                  </a:txBody>
                  <a:tcPr marT="45725" marB="45725" marR="91450" marL="91450" anchor="b"/>
                </a:tc>
              </a:tr>
              <a:tr h="101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Source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Original data directly from subjects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Pre-existing data from others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6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6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Requirement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1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Relevance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Highly specific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require adaptation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>
            <a:alpha val="92941"/>
          </a:srgbClr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/>
          <p:nvPr/>
        </p:nvSpPr>
        <p:spPr>
          <a:xfrm>
            <a:off x="483201" y="341217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483201" y="1290990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 Research</a:t>
            </a:r>
            <a:endParaRPr b="0" i="0" sz="4505" u="none" cap="none" strike="noStrike">
              <a:solidFill>
                <a:srgbClr val="DED5E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2" name="Google Shape;312;p33"/>
          <p:cNvSpPr/>
          <p:nvPr/>
        </p:nvSpPr>
        <p:spPr>
          <a:xfrm>
            <a:off x="14125985" y="5495051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6" y="0"/>
                </a:lnTo>
                <a:lnTo>
                  <a:pt x="1138696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33"/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314" name="Google Shape;314;p33"/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315" name="Google Shape;315;p33"/>
              <p:cNvSpPr/>
              <p:nvPr/>
            </p:nvSpPr>
            <p:spPr>
              <a:xfrm>
                <a:off x="0" y="0"/>
                <a:ext cx="4995116" cy="332706"/>
              </a:xfrm>
              <a:custGeom>
                <a:rect b="b" l="l" r="r" t="t"/>
                <a:pathLst>
                  <a:path extrusionOk="0" h="332706" w="4995116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33"/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7" name="Google Shape;317;p33"/>
            <p:cNvSpPr/>
            <p:nvPr/>
          </p:nvSpPr>
          <p:spPr>
            <a:xfrm>
              <a:off x="148357" y="11845674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111925" y="6133623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148357" y="8281093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88625" y="4150665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148357" y="13306984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0" y="2112449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68059" y="9919271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33"/>
          <p:cNvSpPr txBox="1"/>
          <p:nvPr/>
        </p:nvSpPr>
        <p:spPr>
          <a:xfrm>
            <a:off x="483201" y="2467562"/>
            <a:ext cx="13311731" cy="1346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DED5ED"/>
                </a:solidFill>
                <a:latin typeface="Arial"/>
                <a:ea typeface="Arial"/>
                <a:cs typeface="Arial"/>
                <a:sym typeface="Arial"/>
              </a:rPr>
              <a:t>Practical Tools</a:t>
            </a:r>
            <a:endParaRPr b="1" i="0" sz="3399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3399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483201" y="3552639"/>
            <a:ext cx="13129560" cy="284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Google Trends: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For analyzing popular topics.</a:t>
            </a:r>
            <a:endParaRPr b="0" i="0" sz="28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Statista: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For market data and consumer statistics.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Pestle Analysis: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Political, Economic, Social, Technological, Legal, Environmental Factors.</a:t>
            </a:r>
            <a:endParaRPr b="0" i="0" sz="28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SWOT Analysis: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Strengths, Weaknesses, Opportunities, and Threats.</a:t>
            </a:r>
            <a:endParaRPr b="0" i="0" sz="28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3111293" y="8525507"/>
            <a:ext cx="2906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Εικόνα που περιέχει γραμματοσειρά, γραφικά, λογότυπο, γραφιστική&#10;&#10;Περιγραφή που δημιουργήθηκε αυτόματα" id="327" name="Google Shape;32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6948" y="6169388"/>
            <a:ext cx="4594737" cy="2680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γραφικά, γραμματοσειρά, πολυχρωμία, γραφιστική&#10;&#10;Περιγραφή που δημιουργήθηκε αυτόματα" id="328" name="Google Shape;32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1965" y="6655466"/>
            <a:ext cx="6346465" cy="17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3"/>
          <p:cNvSpPr txBox="1"/>
          <p:nvPr/>
        </p:nvSpPr>
        <p:spPr>
          <a:xfrm>
            <a:off x="10458416" y="8540874"/>
            <a:ext cx="42369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https://trends.google.com/trends/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>
            <a:alpha val="92941"/>
          </a:srgbClr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/>
          <p:nvPr/>
        </p:nvSpPr>
        <p:spPr>
          <a:xfrm>
            <a:off x="483201" y="314272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483201" y="1290990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 Research</a:t>
            </a:r>
            <a:endParaRPr b="0" i="0" sz="4505" u="none" cap="none" strike="noStrike">
              <a:solidFill>
                <a:srgbClr val="DED5E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6" name="Google Shape;336;p34"/>
          <p:cNvSpPr/>
          <p:nvPr/>
        </p:nvSpPr>
        <p:spPr>
          <a:xfrm>
            <a:off x="14125985" y="5495051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6" y="0"/>
                </a:lnTo>
                <a:lnTo>
                  <a:pt x="1138696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34"/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338" name="Google Shape;338;p34"/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339" name="Google Shape;339;p34"/>
              <p:cNvSpPr/>
              <p:nvPr/>
            </p:nvSpPr>
            <p:spPr>
              <a:xfrm>
                <a:off x="0" y="0"/>
                <a:ext cx="4995116" cy="332706"/>
              </a:xfrm>
              <a:custGeom>
                <a:rect b="b" l="l" r="r" t="t"/>
                <a:pathLst>
                  <a:path extrusionOk="0" h="332706" w="4995116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34"/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1" name="Google Shape;341;p34"/>
            <p:cNvSpPr/>
            <p:nvPr/>
          </p:nvSpPr>
          <p:spPr>
            <a:xfrm>
              <a:off x="148357" y="11845674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111925" y="6133623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148357" y="8281093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88625" y="4150665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148357" y="13306984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0" y="2112449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68059" y="9919271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34"/>
          <p:cNvSpPr txBox="1"/>
          <p:nvPr/>
        </p:nvSpPr>
        <p:spPr>
          <a:xfrm>
            <a:off x="438401" y="2307602"/>
            <a:ext cx="5266497" cy="682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SWOT Analysis</a:t>
            </a:r>
            <a:endParaRPr b="0" i="0" sz="36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4"/>
          <p:cNvSpPr txBox="1"/>
          <p:nvPr/>
        </p:nvSpPr>
        <p:spPr>
          <a:xfrm>
            <a:off x="393602" y="3106069"/>
            <a:ext cx="161240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A SWOT analysis helps organizations evaluate internal factors (Strengths and Weaknesses) and external factors (Opportunities and Threats) to inform strategic planning</a:t>
            </a:r>
            <a:endParaRPr b="0" i="0" sz="28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4"/>
          <p:cNvSpPr txBox="1"/>
          <p:nvPr/>
        </p:nvSpPr>
        <p:spPr>
          <a:xfrm>
            <a:off x="438401" y="5475579"/>
            <a:ext cx="7628967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Strengths (S): 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Positive attributes internal to the organization.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Weaknesses (W): 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Internal challenges or areas to improve.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Opportunities (O): 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External factors that could benefit the organization.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Threats (T): 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External risks or challenges.</a:t>
            </a:r>
            <a:endParaRPr/>
          </a:p>
        </p:txBody>
      </p:sp>
      <p:pic>
        <p:nvPicPr>
          <p:cNvPr descr="Εικόνα που περιέχει κείμενο, στιγμιότυπο οθόνης, γραμματοσειρά, σχεδίαση&#10;&#10;Περιγραφή που δημιουργήθηκε αυτόματα" id="351" name="Google Shape;351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47406" y="4575678"/>
            <a:ext cx="6772704" cy="507952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>
            <a:alpha val="92941"/>
          </a:srgbClr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/>
          <p:nvPr/>
        </p:nvSpPr>
        <p:spPr>
          <a:xfrm>
            <a:off x="483201" y="314272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5"/>
          <p:cNvSpPr txBox="1"/>
          <p:nvPr/>
        </p:nvSpPr>
        <p:spPr>
          <a:xfrm>
            <a:off x="483201" y="1290990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 Research</a:t>
            </a:r>
            <a:endParaRPr b="0" i="0" sz="4505" u="none" cap="none" strike="noStrike">
              <a:solidFill>
                <a:srgbClr val="DED5E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58" name="Google Shape;358;p35"/>
          <p:cNvSpPr/>
          <p:nvPr/>
        </p:nvSpPr>
        <p:spPr>
          <a:xfrm>
            <a:off x="14125985" y="5495051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6" y="0"/>
                </a:lnTo>
                <a:lnTo>
                  <a:pt x="1138696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35"/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360" name="Google Shape;360;p35"/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361" name="Google Shape;361;p35"/>
              <p:cNvSpPr/>
              <p:nvPr/>
            </p:nvSpPr>
            <p:spPr>
              <a:xfrm>
                <a:off x="0" y="0"/>
                <a:ext cx="4995116" cy="332706"/>
              </a:xfrm>
              <a:custGeom>
                <a:rect b="b" l="l" r="r" t="t"/>
                <a:pathLst>
                  <a:path extrusionOk="0" h="332706" w="4995116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35"/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3" name="Google Shape;363;p35"/>
            <p:cNvSpPr/>
            <p:nvPr/>
          </p:nvSpPr>
          <p:spPr>
            <a:xfrm>
              <a:off x="148357" y="11845674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111925" y="6133623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148357" y="8281093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88625" y="4150665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148357" y="13306984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0" y="2112449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68059" y="9919271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35"/>
          <p:cNvSpPr txBox="1"/>
          <p:nvPr/>
        </p:nvSpPr>
        <p:spPr>
          <a:xfrm>
            <a:off x="438401" y="2307602"/>
            <a:ext cx="5266497" cy="682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PESTLE Analysis</a:t>
            </a:r>
            <a:endParaRPr b="0" i="0" sz="36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393602" y="3106069"/>
            <a:ext cx="161240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PESTLE analysis is a critical part of the macro-environmental scanning process, which is used by businesses to identify external factors that could impact their operations, strategy, and decision-making. </a:t>
            </a:r>
            <a:endParaRPr b="0" i="0" sz="28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393602" y="4824706"/>
            <a:ext cx="7628967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Political factors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(government policies, regulations)E – Economic factors (economic growth, income levels)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Social factors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(cultural trends, demographics)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Technological factors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(innovation, tech infrastructure)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Legal factors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(laws, compliance)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Environmental factors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(sustainability, environmental regulations)</a:t>
            </a:r>
            <a:endParaRPr/>
          </a:p>
        </p:txBody>
      </p:sp>
      <p:pic>
        <p:nvPicPr>
          <p:cNvPr descr="Εικόνα που περιέχει κείμενο, στιγμιότυπο οθόνης, γραμματοσειρά, αριθμός&#10;&#10;Περιγραφή που δημιουργήθηκε αυτόματα" id="373" name="Google Shape;373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29687" y="4826105"/>
            <a:ext cx="8236049" cy="42552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>
            <a:alpha val="92941"/>
          </a:srgbClr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/>
          <p:nvPr/>
        </p:nvSpPr>
        <p:spPr>
          <a:xfrm>
            <a:off x="483201" y="314272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>
            <a:off x="483201" y="1290990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 Research</a:t>
            </a:r>
            <a:endParaRPr b="0" i="0" sz="4505" u="none" cap="none" strike="noStrike">
              <a:solidFill>
                <a:srgbClr val="DED5E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0" name="Google Shape;380;p36"/>
          <p:cNvSpPr/>
          <p:nvPr/>
        </p:nvSpPr>
        <p:spPr>
          <a:xfrm>
            <a:off x="14125985" y="5495051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6" y="0"/>
                </a:lnTo>
                <a:lnTo>
                  <a:pt x="1138696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36"/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382" name="Google Shape;382;p36"/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383" name="Google Shape;383;p36"/>
              <p:cNvSpPr/>
              <p:nvPr/>
            </p:nvSpPr>
            <p:spPr>
              <a:xfrm>
                <a:off x="0" y="0"/>
                <a:ext cx="4995116" cy="332706"/>
              </a:xfrm>
              <a:custGeom>
                <a:rect b="b" l="l" r="r" t="t"/>
                <a:pathLst>
                  <a:path extrusionOk="0" h="332706" w="4995116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6"/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5" name="Google Shape;385;p36"/>
            <p:cNvSpPr/>
            <p:nvPr/>
          </p:nvSpPr>
          <p:spPr>
            <a:xfrm>
              <a:off x="148357" y="11845674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111925" y="6133623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148357" y="8281093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88625" y="4150665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148357" y="13306984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0" y="2112449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68059" y="9919271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36"/>
          <p:cNvSpPr txBox="1"/>
          <p:nvPr/>
        </p:nvSpPr>
        <p:spPr>
          <a:xfrm>
            <a:off x="3393685" y="4181212"/>
            <a:ext cx="12137065" cy="104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Quiz/Arrange the Blanks, etc., could be added there (via H5P/Genially, etc.) to Moodle.</a:t>
            </a:r>
            <a:endParaRPr b="1" i="0" sz="28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0000"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37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399" name="Google Shape;399;p37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7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37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7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Product Development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7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7"/>
          <p:cNvSpPr txBox="1"/>
          <p:nvPr/>
        </p:nvSpPr>
        <p:spPr>
          <a:xfrm>
            <a:off x="755855" y="4271598"/>
            <a:ext cx="9623322" cy="186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Innovation: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Focus on novel solutions that address market gaps.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Inclusivity: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Ensure your product serves diverse users, considering accessibility and usability.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7"/>
          <p:cNvSpPr txBox="1"/>
          <p:nvPr/>
        </p:nvSpPr>
        <p:spPr>
          <a:xfrm>
            <a:off x="755855" y="6809326"/>
            <a:ext cx="16426016" cy="910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Example: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Many successful tech startups start with basic versions of their products, enhancing them based on user data.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7"/>
          <p:cNvSpPr txBox="1"/>
          <p:nvPr/>
        </p:nvSpPr>
        <p:spPr>
          <a:xfrm>
            <a:off x="755855" y="3445689"/>
            <a:ext cx="9623322" cy="61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Key Principles</a:t>
            </a:r>
            <a:endParaRPr b="1" i="0" sz="32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0000"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413" name="Google Shape;413;p9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9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Product Development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9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9"/>
          <p:cNvSpPr txBox="1"/>
          <p:nvPr/>
        </p:nvSpPr>
        <p:spPr>
          <a:xfrm>
            <a:off x="353503" y="3279597"/>
            <a:ext cx="9623322" cy="551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Transforming Ideas into Reality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"/>
          <p:cNvSpPr txBox="1"/>
          <p:nvPr/>
        </p:nvSpPr>
        <p:spPr>
          <a:xfrm>
            <a:off x="353503" y="4072018"/>
            <a:ext cx="14720467" cy="154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MVP (Minimum Viable Product):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Start small, gather feedback, and refine.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Prototyping: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Create test models to evaluate functionality and user experience.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Iterative Process: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Use customer feedback to continuously improve.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>
            <a:alpha val="54901"/>
          </a:srgbClr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/>
          <p:nvPr/>
        </p:nvSpPr>
        <p:spPr>
          <a:xfrm>
            <a:off x="15390464" y="8954526"/>
            <a:ext cx="2897536" cy="607548"/>
          </a:xfrm>
          <a:custGeom>
            <a:rect b="b" l="l" r="r" t="t"/>
            <a:pathLst>
              <a:path extrusionOk="0" h="607548" w="2897536">
                <a:moveTo>
                  <a:pt x="0" y="0"/>
                </a:moveTo>
                <a:lnTo>
                  <a:pt x="2897536" y="0"/>
                </a:lnTo>
                <a:lnTo>
                  <a:pt x="2897536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Google Shape;425;p38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426" name="Google Shape;426;p38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8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38"/>
          <p:cNvSpPr/>
          <p:nvPr/>
        </p:nvSpPr>
        <p:spPr>
          <a:xfrm>
            <a:off x="15771122" y="185791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1" y="0"/>
                </a:lnTo>
                <a:lnTo>
                  <a:pt x="2350461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8"/>
          <p:cNvSpPr txBox="1"/>
          <p:nvPr/>
        </p:nvSpPr>
        <p:spPr>
          <a:xfrm>
            <a:off x="426126" y="1905315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Financial Planning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8"/>
          <p:cNvSpPr txBox="1"/>
          <p:nvPr/>
        </p:nvSpPr>
        <p:spPr>
          <a:xfrm>
            <a:off x="426126" y="212032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38"/>
          <p:cNvSpPr txBox="1"/>
          <p:nvPr/>
        </p:nvSpPr>
        <p:spPr>
          <a:xfrm>
            <a:off x="304206" y="3714087"/>
            <a:ext cx="16276289" cy="213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Startup Costs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Equipment, salaries, marketing, and legal fees.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Revenue Models: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Subscription services, freemium models, licensing, or direct sales.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Financial Projections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Forecasting income, operating costs, and profitability.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38"/>
          <p:cNvSpPr txBox="1"/>
          <p:nvPr/>
        </p:nvSpPr>
        <p:spPr>
          <a:xfrm>
            <a:off x="304206" y="2995838"/>
            <a:ext cx="9483212" cy="545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Startup Financial Essentials</a:t>
            </a:r>
            <a:endParaRPr/>
          </a:p>
        </p:txBody>
      </p:sp>
      <p:sp>
        <p:nvSpPr>
          <p:cNvPr id="433" name="Google Shape;433;p38"/>
          <p:cNvSpPr txBox="1"/>
          <p:nvPr/>
        </p:nvSpPr>
        <p:spPr>
          <a:xfrm>
            <a:off x="304206" y="6496549"/>
            <a:ext cx="9483212" cy="48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Helps determine when your business will become profitable.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8"/>
          <p:cNvSpPr txBox="1"/>
          <p:nvPr/>
        </p:nvSpPr>
        <p:spPr>
          <a:xfrm>
            <a:off x="304206" y="5734765"/>
            <a:ext cx="9483212" cy="545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Break-even Analysis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8"/>
          <p:cNvSpPr txBox="1"/>
          <p:nvPr/>
        </p:nvSpPr>
        <p:spPr>
          <a:xfrm>
            <a:off x="304206" y="7198316"/>
            <a:ext cx="13732327" cy="48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Tip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Use financial tools like QuickBooks or Excel to keep your finances organized.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-1243865" y="-211416"/>
            <a:ext cx="5323623" cy="10709832"/>
          </a:xfrm>
          <a:custGeom>
            <a:rect b="b" l="l" r="r" t="t"/>
            <a:pathLst>
              <a:path extrusionOk="0" h="3622832" w="1800831">
                <a:moveTo>
                  <a:pt x="0" y="0"/>
                </a:moveTo>
                <a:lnTo>
                  <a:pt x="1800831" y="0"/>
                </a:lnTo>
                <a:lnTo>
                  <a:pt x="1800831" y="3622832"/>
                </a:lnTo>
                <a:lnTo>
                  <a:pt x="0" y="3622832"/>
                </a:ln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12162" y="9383868"/>
            <a:ext cx="2897536" cy="607548"/>
          </a:xfrm>
          <a:custGeom>
            <a:rect b="b" l="l" r="r" t="t"/>
            <a:pathLst>
              <a:path extrusionOk="0" h="607548" w="2897536">
                <a:moveTo>
                  <a:pt x="0" y="0"/>
                </a:moveTo>
                <a:lnTo>
                  <a:pt x="2897536" y="0"/>
                </a:lnTo>
                <a:lnTo>
                  <a:pt x="2897536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3"/>
          <p:cNvGrpSpPr/>
          <p:nvPr/>
        </p:nvGrpSpPr>
        <p:grpSpPr>
          <a:xfrm>
            <a:off x="8372106" y="-589722"/>
            <a:ext cx="10268398" cy="8081068"/>
            <a:chOff x="-2848431" y="-735344"/>
            <a:chExt cx="16647077" cy="12594445"/>
          </a:xfrm>
        </p:grpSpPr>
        <p:sp>
          <p:nvSpPr>
            <p:cNvPr id="107" name="Google Shape;107;p3"/>
            <p:cNvSpPr txBox="1"/>
            <p:nvPr/>
          </p:nvSpPr>
          <p:spPr>
            <a:xfrm>
              <a:off x="178220" y="2457498"/>
              <a:ext cx="7653066" cy="9401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514350" lvl="0" marL="5143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AutoNum type="arabicPeriod"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Module Overview</a:t>
              </a:r>
              <a:endParaRPr/>
            </a:p>
            <a:p>
              <a:pPr indent="-514350" lvl="0" marL="5143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AutoNum type="arabicPeriod"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Business Plan Fundamentals</a:t>
              </a:r>
              <a:endParaRPr/>
            </a:p>
            <a:p>
              <a:pPr indent="-514350" lvl="0" marL="5143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AutoNum type="arabicPeriod"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Market Research</a:t>
              </a:r>
              <a:endParaRPr/>
            </a:p>
            <a:p>
              <a:pPr indent="-514350" lvl="0" marL="5143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AutoNum type="arabicPeriod"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Product Development</a:t>
              </a:r>
              <a:endParaRPr/>
            </a:p>
            <a:p>
              <a:pPr indent="-514350" lvl="0" marL="5143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AutoNum type="arabicPeriod"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Financial Planning</a:t>
              </a:r>
              <a:endParaRPr/>
            </a:p>
            <a:p>
              <a:pPr indent="-514350" lvl="0" marL="5143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AutoNum type="arabicPeriod"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Marketing Plan and Strategies</a:t>
              </a:r>
              <a:endPara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14350" lvl="0" marL="5143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AutoNum type="arabicPeriod"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Conclusion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-2848431" y="6161510"/>
              <a:ext cx="5228023" cy="408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13812" y="-735344"/>
              <a:ext cx="6584834" cy="6584834"/>
            </a:xfrm>
            <a:custGeom>
              <a:rect b="b" l="l" r="r" t="t"/>
              <a:pathLst>
                <a:path extrusionOk="0" h="6584834" w="6584834">
                  <a:moveTo>
                    <a:pt x="0" y="0"/>
                  </a:moveTo>
                  <a:lnTo>
                    <a:pt x="6584834" y="0"/>
                  </a:lnTo>
                  <a:lnTo>
                    <a:pt x="6584834" y="6584834"/>
                  </a:lnTo>
                  <a:lnTo>
                    <a:pt x="0" y="65848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 txBox="1"/>
          <p:nvPr/>
        </p:nvSpPr>
        <p:spPr>
          <a:xfrm>
            <a:off x="112162" y="4581273"/>
            <a:ext cx="3793462" cy="1155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43"/>
              <a:buFont typeface="Arial"/>
              <a:buNone/>
            </a:pPr>
            <a:r>
              <a:rPr b="0" i="0" lang="en-US" sz="6743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0081216" y="487368"/>
            <a:ext cx="2885443" cy="761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Εικόνα που περιέχει είδη γραφείου, εσωτερικός χώρος, υπολογιστής, γραφείο&#10;&#10;Περιγραφή που δημιουργήθηκε αυτόματα" id="112" name="Google Shape;11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9758" y="-47933"/>
            <a:ext cx="5618743" cy="103349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3"/>
          <p:cNvGrpSpPr/>
          <p:nvPr/>
        </p:nvGrpSpPr>
        <p:grpSpPr>
          <a:xfrm>
            <a:off x="10332302" y="3505334"/>
            <a:ext cx="5491079" cy="3986012"/>
            <a:chOff x="290181" y="2242072"/>
            <a:chExt cx="7321439" cy="6212252"/>
          </a:xfrm>
        </p:grpSpPr>
        <p:sp>
          <p:nvSpPr>
            <p:cNvPr id="114" name="Google Shape;114;p3"/>
            <p:cNvSpPr txBox="1"/>
            <p:nvPr/>
          </p:nvSpPr>
          <p:spPr>
            <a:xfrm>
              <a:off x="621809" y="2242072"/>
              <a:ext cx="6989811" cy="94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" name="Google Shape;115;p3"/>
            <p:cNvCxnSpPr/>
            <p:nvPr/>
          </p:nvCxnSpPr>
          <p:spPr>
            <a:xfrm>
              <a:off x="290181" y="8454324"/>
              <a:ext cx="5228023" cy="0"/>
            </a:xfrm>
            <a:prstGeom prst="straightConnector1">
              <a:avLst/>
            </a:prstGeom>
            <a:noFill/>
            <a:ln cap="rnd" cmpd="sng" w="63500">
              <a:solidFill>
                <a:srgbClr val="DED5E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6" name="Google Shape;116;p3"/>
          <p:cNvGrpSpPr/>
          <p:nvPr/>
        </p:nvGrpSpPr>
        <p:grpSpPr>
          <a:xfrm rot="-5400000">
            <a:off x="10221119" y="1153204"/>
            <a:ext cx="5491079" cy="3986012"/>
            <a:chOff x="290181" y="2242072"/>
            <a:chExt cx="7321439" cy="6212252"/>
          </a:xfrm>
        </p:grpSpPr>
        <p:sp>
          <p:nvSpPr>
            <p:cNvPr id="117" name="Google Shape;117;p3"/>
            <p:cNvSpPr txBox="1"/>
            <p:nvPr/>
          </p:nvSpPr>
          <p:spPr>
            <a:xfrm>
              <a:off x="621809" y="2242072"/>
              <a:ext cx="6989811" cy="94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" name="Google Shape;118;p3"/>
            <p:cNvCxnSpPr/>
            <p:nvPr/>
          </p:nvCxnSpPr>
          <p:spPr>
            <a:xfrm>
              <a:off x="290181" y="8454324"/>
              <a:ext cx="5228023" cy="0"/>
            </a:xfrm>
            <a:prstGeom prst="straightConnector1">
              <a:avLst/>
            </a:prstGeom>
            <a:noFill/>
            <a:ln cap="rnd" cmpd="sng" w="63500">
              <a:solidFill>
                <a:srgbClr val="DED5E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>
            <a:alpha val="54901"/>
          </a:srgbClr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/>
          <p:nvPr/>
        </p:nvSpPr>
        <p:spPr>
          <a:xfrm>
            <a:off x="15390464" y="8954526"/>
            <a:ext cx="2897536" cy="607548"/>
          </a:xfrm>
          <a:custGeom>
            <a:rect b="b" l="l" r="r" t="t"/>
            <a:pathLst>
              <a:path extrusionOk="0" h="607548" w="2897536">
                <a:moveTo>
                  <a:pt x="0" y="0"/>
                </a:moveTo>
                <a:lnTo>
                  <a:pt x="2897536" y="0"/>
                </a:lnTo>
                <a:lnTo>
                  <a:pt x="2897536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442" name="Google Shape;442;p39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39"/>
          <p:cNvSpPr/>
          <p:nvPr/>
        </p:nvSpPr>
        <p:spPr>
          <a:xfrm>
            <a:off x="15771122" y="185791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1" y="0"/>
                </a:lnTo>
                <a:lnTo>
                  <a:pt x="2350461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426126" y="1905315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Financial Planning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9"/>
          <p:cNvSpPr txBox="1"/>
          <p:nvPr/>
        </p:nvSpPr>
        <p:spPr>
          <a:xfrm>
            <a:off x="426126" y="212032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39"/>
          <p:cNvSpPr txBox="1"/>
          <p:nvPr/>
        </p:nvSpPr>
        <p:spPr>
          <a:xfrm>
            <a:off x="293391" y="3206392"/>
            <a:ext cx="16276289" cy="552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What is Break-Even Analysis?</a:t>
            </a:r>
            <a:endParaRPr b="1" i="0" sz="28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39"/>
          <p:cNvSpPr txBox="1"/>
          <p:nvPr/>
        </p:nvSpPr>
        <p:spPr>
          <a:xfrm>
            <a:off x="293391" y="3918220"/>
            <a:ext cx="1726775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Definition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A financial calculation to determine the point at which revenue equals total costs, resulting in no profit or loss.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Purpose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Helps businesses understand the level of sales needed to cover costs.</a:t>
            </a:r>
            <a:endParaRPr/>
          </a:p>
        </p:txBody>
      </p:sp>
      <p:sp>
        <p:nvSpPr>
          <p:cNvPr id="449" name="Google Shape;449;p39"/>
          <p:cNvSpPr txBox="1"/>
          <p:nvPr/>
        </p:nvSpPr>
        <p:spPr>
          <a:xfrm>
            <a:off x="293391" y="5996533"/>
            <a:ext cx="737577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Important Concepts in Break-Even Analysis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Fixed Costs (FC): </a:t>
            </a:r>
            <a:r>
              <a:rPr b="0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Costs that do not change with production levels (e.g., rent, salaries).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Variable Costs (VC): </a:t>
            </a:r>
            <a:r>
              <a:rPr b="0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Costs that vary with production (e.g., raw materials).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Total Costs (TC): </a:t>
            </a:r>
            <a:r>
              <a:rPr b="0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Sum of fixed and variable costs.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Revenue: </a:t>
            </a:r>
            <a:r>
              <a:rPr b="0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Income from sales.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Break-Even Point (BEP): </a:t>
            </a:r>
            <a:r>
              <a:rPr b="0" i="0" lang="en-US" sz="1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The sales volume where total revenue equals total costs.</a:t>
            </a:r>
            <a:endParaRPr/>
          </a:p>
        </p:txBody>
      </p:sp>
      <p:pic>
        <p:nvPicPr>
          <p:cNvPr id="450" name="Google Shape;45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6766" y="6548670"/>
            <a:ext cx="8721393" cy="9487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>
            <a:alpha val="54901"/>
          </a:srgbClr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"/>
          <p:cNvSpPr/>
          <p:nvPr/>
        </p:nvSpPr>
        <p:spPr>
          <a:xfrm>
            <a:off x="15390464" y="8954526"/>
            <a:ext cx="2897536" cy="607548"/>
          </a:xfrm>
          <a:custGeom>
            <a:rect b="b" l="l" r="r" t="t"/>
            <a:pathLst>
              <a:path extrusionOk="0" h="607548" w="2897536">
                <a:moveTo>
                  <a:pt x="0" y="0"/>
                </a:moveTo>
                <a:lnTo>
                  <a:pt x="2897536" y="0"/>
                </a:lnTo>
                <a:lnTo>
                  <a:pt x="2897536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6" name="Google Shape;456;p40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457" name="Google Shape;457;p40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0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40"/>
          <p:cNvSpPr/>
          <p:nvPr/>
        </p:nvSpPr>
        <p:spPr>
          <a:xfrm>
            <a:off x="15771122" y="185791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1" y="0"/>
                </a:lnTo>
                <a:lnTo>
                  <a:pt x="2350461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0"/>
          <p:cNvSpPr txBox="1"/>
          <p:nvPr/>
        </p:nvSpPr>
        <p:spPr>
          <a:xfrm>
            <a:off x="426126" y="1905315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Financial Planning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0"/>
          <p:cNvSpPr txBox="1"/>
          <p:nvPr/>
        </p:nvSpPr>
        <p:spPr>
          <a:xfrm>
            <a:off x="426126" y="212032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40"/>
          <p:cNvSpPr txBox="1"/>
          <p:nvPr/>
        </p:nvSpPr>
        <p:spPr>
          <a:xfrm>
            <a:off x="426126" y="2783392"/>
            <a:ext cx="16276289" cy="552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What is Break-Even Analysis?</a:t>
            </a:r>
            <a:endParaRPr/>
          </a:p>
        </p:txBody>
      </p:sp>
      <p:pic>
        <p:nvPicPr>
          <p:cNvPr id="463" name="Google Shape;463;p40" title="Break even analysis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0644" y="3910478"/>
            <a:ext cx="10548257" cy="5955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>
            <a:alpha val="54901"/>
          </a:srgbClr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"/>
          <p:cNvSpPr/>
          <p:nvPr/>
        </p:nvSpPr>
        <p:spPr>
          <a:xfrm>
            <a:off x="15390464" y="8954526"/>
            <a:ext cx="2897536" cy="607548"/>
          </a:xfrm>
          <a:custGeom>
            <a:rect b="b" l="l" r="r" t="t"/>
            <a:pathLst>
              <a:path extrusionOk="0" h="607548" w="2897536">
                <a:moveTo>
                  <a:pt x="0" y="0"/>
                </a:moveTo>
                <a:lnTo>
                  <a:pt x="2897536" y="0"/>
                </a:lnTo>
                <a:lnTo>
                  <a:pt x="2897536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41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470" name="Google Shape;470;p41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1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41"/>
          <p:cNvSpPr/>
          <p:nvPr/>
        </p:nvSpPr>
        <p:spPr>
          <a:xfrm>
            <a:off x="15771122" y="185791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1" y="0"/>
                </a:lnTo>
                <a:lnTo>
                  <a:pt x="2350461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426126" y="1905315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Financial Planning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426126" y="212032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426126" y="2783392"/>
            <a:ext cx="16276289" cy="552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What is Break-Even Analysis?</a:t>
            </a:r>
            <a:endParaRPr/>
          </a:p>
        </p:txBody>
      </p:sp>
      <p:sp>
        <p:nvSpPr>
          <p:cNvPr id="476" name="Google Shape;476;p41"/>
          <p:cNvSpPr txBox="1"/>
          <p:nvPr/>
        </p:nvSpPr>
        <p:spPr>
          <a:xfrm>
            <a:off x="3393685" y="4181212"/>
            <a:ext cx="12137065" cy="104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Quiz/Arrange the Blanks, etc., could be added there (via H5P/Genially, etc.) to Moodle.</a:t>
            </a:r>
            <a:endParaRPr b="1" i="0" sz="28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4000"/>
          </a:blip>
          <a:stretch>
            <a:fillRect/>
          </a:stretch>
        </a:blip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2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42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483" name="Google Shape;483;p42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2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42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2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Plan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42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42"/>
          <p:cNvSpPr txBox="1"/>
          <p:nvPr/>
        </p:nvSpPr>
        <p:spPr>
          <a:xfrm>
            <a:off x="95199" y="2929782"/>
            <a:ext cx="17747328" cy="910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A marketing plan is a critical component of a business plan, focusing on strategies to attract and retain customers while achieving business goals. It is structured around several key elements.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2"/>
          <p:cNvSpPr txBox="1"/>
          <p:nvPr/>
        </p:nvSpPr>
        <p:spPr>
          <a:xfrm>
            <a:off x="95199" y="4212230"/>
            <a:ext cx="96240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 Analysis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2"/>
          <p:cNvSpPr txBox="1"/>
          <p:nvPr/>
        </p:nvSpPr>
        <p:spPr>
          <a:xfrm>
            <a:off x="95199" y="4919994"/>
            <a:ext cx="712856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Target Market: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Segmentation based on demographics, behavior, and psychographics.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Industry Trends: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Insights into market size, growth rates, and emerging trends.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Competitor Analysis: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Understanding competitors' strengths, weaknesses, and positioning.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2"/>
          <p:cNvSpPr txBox="1"/>
          <p:nvPr/>
        </p:nvSpPr>
        <p:spPr>
          <a:xfrm>
            <a:off x="8734426" y="4938844"/>
            <a:ext cx="683133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Define measurable goals aligned with business objectives.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Key Points: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SMART criteria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(Specific, Measurable, Achievable, Relevant, Time-bound).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Examples: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b="0" i="1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Increase website traffic by 20% in six months.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b="0" i="1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Achieve 10% market penetration within the first year.</a:t>
            </a:r>
            <a:endParaRPr/>
          </a:p>
        </p:txBody>
      </p:sp>
      <p:sp>
        <p:nvSpPr>
          <p:cNvPr id="492" name="Google Shape;492;p42"/>
          <p:cNvSpPr txBox="1"/>
          <p:nvPr/>
        </p:nvSpPr>
        <p:spPr>
          <a:xfrm>
            <a:off x="8734426" y="4323707"/>
            <a:ext cx="46596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Objectives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4000"/>
          </a:blip>
          <a:stretch>
            <a:fillRect/>
          </a:stretch>
        </a:blip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43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499" name="Google Shape;499;p43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3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43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Plan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3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43"/>
          <p:cNvSpPr txBox="1"/>
          <p:nvPr/>
        </p:nvSpPr>
        <p:spPr>
          <a:xfrm>
            <a:off x="190152" y="4648255"/>
            <a:ext cx="6846133" cy="143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Mix (4Ps Framework)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Create a balanced strategy using the following elements</a:t>
            </a:r>
            <a:endParaRPr/>
          </a:p>
        </p:txBody>
      </p:sp>
      <p:sp>
        <p:nvSpPr>
          <p:cNvPr id="505" name="Google Shape;505;p43"/>
          <p:cNvSpPr/>
          <p:nvPr/>
        </p:nvSpPr>
        <p:spPr>
          <a:xfrm>
            <a:off x="9906000" y="2246963"/>
            <a:ext cx="2682240" cy="2431717"/>
          </a:xfrm>
          <a:prstGeom prst="rect">
            <a:avLst/>
          </a:prstGeom>
          <a:solidFill>
            <a:srgbClr val="E5DFEC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3"/>
          <p:cNvSpPr/>
          <p:nvPr/>
        </p:nvSpPr>
        <p:spPr>
          <a:xfrm>
            <a:off x="13200832" y="2246963"/>
            <a:ext cx="2468880" cy="2431717"/>
          </a:xfrm>
          <a:prstGeom prst="rect">
            <a:avLst/>
          </a:prstGeom>
          <a:solidFill>
            <a:srgbClr val="E5DFEC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3"/>
          <p:cNvSpPr/>
          <p:nvPr/>
        </p:nvSpPr>
        <p:spPr>
          <a:xfrm>
            <a:off x="9964644" y="5484118"/>
            <a:ext cx="2521978" cy="2488897"/>
          </a:xfrm>
          <a:prstGeom prst="rect">
            <a:avLst/>
          </a:prstGeom>
          <a:solidFill>
            <a:srgbClr val="E5DFEC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3"/>
          <p:cNvSpPr/>
          <p:nvPr/>
        </p:nvSpPr>
        <p:spPr>
          <a:xfrm>
            <a:off x="13200832" y="5484118"/>
            <a:ext cx="2468880" cy="2448115"/>
          </a:xfrm>
          <a:prstGeom prst="rect">
            <a:avLst/>
          </a:prstGeom>
          <a:solidFill>
            <a:srgbClr val="E5DFEC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3"/>
          <p:cNvSpPr/>
          <p:nvPr/>
        </p:nvSpPr>
        <p:spPr>
          <a:xfrm>
            <a:off x="12064757" y="4146901"/>
            <a:ext cx="1392964" cy="1631840"/>
          </a:xfrm>
          <a:prstGeom prst="ellipse">
            <a:avLst/>
          </a:prstGeom>
          <a:solidFill>
            <a:srgbClr val="B2A0C7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4P</a:t>
            </a:r>
            <a:endParaRPr b="1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3"/>
          <p:cNvSpPr txBox="1"/>
          <p:nvPr/>
        </p:nvSpPr>
        <p:spPr>
          <a:xfrm>
            <a:off x="9964645" y="2484120"/>
            <a:ext cx="235159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Product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Define features, benefits, and innovation.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3"/>
          <p:cNvSpPr txBox="1"/>
          <p:nvPr/>
        </p:nvSpPr>
        <p:spPr>
          <a:xfrm>
            <a:off x="13274397" y="2339931"/>
            <a:ext cx="234208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Price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Determine pricing strategy (e.g., penetration, premium).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3"/>
          <p:cNvSpPr txBox="1"/>
          <p:nvPr/>
        </p:nvSpPr>
        <p:spPr>
          <a:xfrm>
            <a:off x="10042002" y="5574404"/>
            <a:ext cx="241023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Choose distribution channels (online, retail, partnerships).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3"/>
          <p:cNvSpPr txBox="1"/>
          <p:nvPr/>
        </p:nvSpPr>
        <p:spPr>
          <a:xfrm>
            <a:off x="12780028" y="5562293"/>
            <a:ext cx="318309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Promotion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Plan outreach methods (advertising, social media, PR).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4000"/>
          </a:blip>
          <a:stretch>
            <a:fillRect/>
          </a:stretch>
        </a:blip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4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9" name="Google Shape;519;p44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520" name="Google Shape;520;p44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4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Google Shape;522;p44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4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Plan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44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44"/>
          <p:cNvSpPr txBox="1"/>
          <p:nvPr/>
        </p:nvSpPr>
        <p:spPr>
          <a:xfrm>
            <a:off x="88067" y="2849105"/>
            <a:ext cx="17747328" cy="101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Channels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Select platforms and tools to engage the audience.</a:t>
            </a:r>
            <a:endParaRPr/>
          </a:p>
        </p:txBody>
      </p:sp>
      <p:sp>
        <p:nvSpPr>
          <p:cNvPr id="526" name="Google Shape;526;p44"/>
          <p:cNvSpPr txBox="1"/>
          <p:nvPr/>
        </p:nvSpPr>
        <p:spPr>
          <a:xfrm>
            <a:off x="88066" y="4318577"/>
            <a:ext cx="1077805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Key Points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Content Marketing: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Educational blogs, whitepapers, videos.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Social Media: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Instagram, LinkedIn, Facebook for tailored audience outreach.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Digital Advertising: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Google Ads, Facebook Ads for targeted promotions.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Influencer Marketing: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Collaborations to boost credibility and reach.</a:t>
            </a:r>
            <a:endParaRPr/>
          </a:p>
        </p:txBody>
      </p:sp>
      <p:pic>
        <p:nvPicPr>
          <p:cNvPr descr="Εικόνα που περιέχει καραμέλες, ζαχαρώδη, παιχνίδι&#10;&#10;Περιγραφή που δημιουργήθηκε αυτόματα" id="527" name="Google Shape;527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2675" y="858329"/>
            <a:ext cx="5080000" cy="762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4000"/>
          </a:blip>
          <a:stretch>
            <a:fillRect/>
          </a:stretch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45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534" name="Google Shape;534;p45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5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45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5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Plan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45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p45"/>
          <p:cNvSpPr txBox="1"/>
          <p:nvPr/>
        </p:nvSpPr>
        <p:spPr>
          <a:xfrm>
            <a:off x="88067" y="2849105"/>
            <a:ext cx="17747328" cy="36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Strategies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Outline the approaches to reach the target audience and achieve objectives.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Key Points: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Positioning: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Define how the product will be perceived by customers.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Highlight the unique benefits of the product/service.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Branding: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Establish a consistent and appealing brand identity.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9000"/>
          </a:blip>
          <a:stretch>
            <a:fillRect/>
          </a:stretch>
        </a:blip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5" name="Google Shape;545;p10"/>
          <p:cNvGrpSpPr/>
          <p:nvPr/>
        </p:nvGrpSpPr>
        <p:grpSpPr>
          <a:xfrm>
            <a:off x="0" y="9721187"/>
            <a:ext cx="18288000" cy="883574"/>
            <a:chOff x="0" y="-38100"/>
            <a:chExt cx="4995116" cy="232711"/>
          </a:xfrm>
        </p:grpSpPr>
        <p:sp>
          <p:nvSpPr>
            <p:cNvPr id="546" name="Google Shape;546;p10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0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10"/>
          <p:cNvSpPr/>
          <p:nvPr/>
        </p:nvSpPr>
        <p:spPr>
          <a:xfrm>
            <a:off x="-15922" y="7658100"/>
            <a:ext cx="3799134" cy="3799134"/>
          </a:xfrm>
          <a:custGeom>
            <a:rect b="b" l="l" r="r" t="t"/>
            <a:pathLst>
              <a:path extrusionOk="0" h="3799134" w="3799134">
                <a:moveTo>
                  <a:pt x="0" y="0"/>
                </a:moveTo>
                <a:lnTo>
                  <a:pt x="3799134" y="0"/>
                </a:lnTo>
                <a:lnTo>
                  <a:pt x="3799134" y="3799134"/>
                </a:lnTo>
                <a:lnTo>
                  <a:pt x="0" y="3799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0"/>
          <p:cNvSpPr txBox="1"/>
          <p:nvPr/>
        </p:nvSpPr>
        <p:spPr>
          <a:xfrm>
            <a:off x="301600" y="2108546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Strategies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10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10"/>
          <p:cNvSpPr txBox="1"/>
          <p:nvPr/>
        </p:nvSpPr>
        <p:spPr>
          <a:xfrm>
            <a:off x="190152" y="3028804"/>
            <a:ext cx="8710008" cy="3412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Essential Strategies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Content Marketing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Blogs, whitepapers, and videos to educate your audience.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Social Media Engagement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Use platforms like LinkedIn for B2B and Instagram for broader reach.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Influencer Partnerships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Collaborate with industry leaders to boost credibility.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0"/>
          <p:cNvSpPr txBox="1"/>
          <p:nvPr/>
        </p:nvSpPr>
        <p:spPr>
          <a:xfrm>
            <a:off x="190152" y="6852526"/>
            <a:ext cx="9746328" cy="1611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Digital Advertising Tools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Google Ads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For targeted reach.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Facebook/Instagram Ads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Ideal for specific demographics.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0"/>
          <p:cNvSpPr txBox="1"/>
          <p:nvPr/>
        </p:nvSpPr>
        <p:spPr>
          <a:xfrm>
            <a:off x="10507980" y="2961192"/>
            <a:ext cx="9189720" cy="545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Key Performance Indicators (KPIs)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0"/>
          <p:cNvSpPr txBox="1"/>
          <p:nvPr/>
        </p:nvSpPr>
        <p:spPr>
          <a:xfrm>
            <a:off x="10507980" y="3625009"/>
            <a:ext cx="733806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Measure the effectiveness of marketing strategies.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Examples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1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Customer acquisition cost (CAC).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1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Conversion rates on digital campaigns.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1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Social media engagement metrics (likes, shares, comments).</a:t>
            </a:r>
            <a:endParaRPr b="0" i="1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9000"/>
          </a:blip>
          <a:stretch>
            <a:fillRect/>
          </a:stretch>
        </a:blip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6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0" name="Google Shape;560;p46"/>
          <p:cNvGrpSpPr/>
          <p:nvPr/>
        </p:nvGrpSpPr>
        <p:grpSpPr>
          <a:xfrm>
            <a:off x="0" y="9721187"/>
            <a:ext cx="18288000" cy="883574"/>
            <a:chOff x="0" y="-38100"/>
            <a:chExt cx="4995116" cy="232711"/>
          </a:xfrm>
        </p:grpSpPr>
        <p:sp>
          <p:nvSpPr>
            <p:cNvPr id="561" name="Google Shape;561;p46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6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3" name="Google Shape;563;p46"/>
          <p:cNvSpPr/>
          <p:nvPr/>
        </p:nvSpPr>
        <p:spPr>
          <a:xfrm>
            <a:off x="-15922" y="7658100"/>
            <a:ext cx="3799134" cy="3799134"/>
          </a:xfrm>
          <a:custGeom>
            <a:rect b="b" l="l" r="r" t="t"/>
            <a:pathLst>
              <a:path extrusionOk="0" h="3799134" w="3799134">
                <a:moveTo>
                  <a:pt x="0" y="0"/>
                </a:moveTo>
                <a:lnTo>
                  <a:pt x="3799134" y="0"/>
                </a:lnTo>
                <a:lnTo>
                  <a:pt x="3799134" y="3799134"/>
                </a:lnTo>
                <a:lnTo>
                  <a:pt x="0" y="3799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6"/>
          <p:cNvSpPr txBox="1"/>
          <p:nvPr/>
        </p:nvSpPr>
        <p:spPr>
          <a:xfrm>
            <a:off x="301600" y="2108546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Strategies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5" name="Google Shape;565;p46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46"/>
          <p:cNvSpPr txBox="1"/>
          <p:nvPr/>
        </p:nvSpPr>
        <p:spPr>
          <a:xfrm>
            <a:off x="301600" y="3412621"/>
            <a:ext cx="9188244" cy="551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Tips: Unique Tactics for Women in Tech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46" title="„Be one of many“ | International Women’s Day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18471" y="2786780"/>
            <a:ext cx="7476489" cy="4221101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6"/>
          <p:cNvSpPr txBox="1"/>
          <p:nvPr/>
        </p:nvSpPr>
        <p:spPr>
          <a:xfrm>
            <a:off x="10311791" y="7155066"/>
            <a:ext cx="91897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„Be one of many“ | International Women’s Day -Mercedes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6"/>
          <p:cNvSpPr txBox="1"/>
          <p:nvPr/>
        </p:nvSpPr>
        <p:spPr>
          <a:xfrm>
            <a:off x="320702" y="4108587"/>
            <a:ext cx="8829649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Highlight Female Leadership</a:t>
            </a:r>
            <a:r>
              <a:rPr b="0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Use stories, interviews, and campaigns showcasing women in tech to inspire and connect with audiences.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Host Inclusive Events</a:t>
            </a:r>
            <a:r>
              <a:rPr b="0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Organize hackathons, innovation challenges, or networking nights to empower women developers and entrepreneurs.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Champion Diversity</a:t>
            </a:r>
            <a:r>
              <a:rPr b="0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Feature and diverse women in tech roles in ads and branding to promote inclusivity.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Build Skills</a:t>
            </a:r>
            <a:r>
              <a:rPr b="0" i="0" lang="en-US" sz="20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Offer workshops or online courses in coding, entrepreneurship, or digital tools tailored to women.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4000"/>
          </a:blip>
          <a:stretch>
            <a:fillRect/>
          </a:stretch>
        </a:blip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7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5" name="Google Shape;575;p47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576" name="Google Shape;576;p47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7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47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7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Plan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0" name="Google Shape;580;p47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p47"/>
          <p:cNvSpPr txBox="1"/>
          <p:nvPr/>
        </p:nvSpPr>
        <p:spPr>
          <a:xfrm>
            <a:off x="127378" y="2872391"/>
            <a:ext cx="17747328" cy="319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Budget and Resource Allocation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Allocate financial and human resources effectively.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Key Points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Define budgets for advertising, promotions, tools, and salaries.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Identify priorities based on ROI potential.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" l="0" r="0" t="-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435715" y="7944038"/>
            <a:ext cx="395630" cy="822089"/>
          </a:xfrm>
          <a:custGeom>
            <a:rect b="b" l="l" r="r" t="t"/>
            <a:pathLst>
              <a:path extrusionOk="0" h="822089" w="395630">
                <a:moveTo>
                  <a:pt x="0" y="0"/>
                </a:moveTo>
                <a:lnTo>
                  <a:pt x="395630" y="0"/>
                </a:lnTo>
                <a:lnTo>
                  <a:pt x="395630" y="822088"/>
                </a:lnTo>
                <a:lnTo>
                  <a:pt x="0" y="822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9587580" y="8260956"/>
            <a:ext cx="395630" cy="822089"/>
          </a:xfrm>
          <a:custGeom>
            <a:rect b="b" l="l" r="r" t="t"/>
            <a:pathLst>
              <a:path extrusionOk="0" h="822089" w="395630">
                <a:moveTo>
                  <a:pt x="0" y="0"/>
                </a:moveTo>
                <a:lnTo>
                  <a:pt x="395631" y="0"/>
                </a:lnTo>
                <a:lnTo>
                  <a:pt x="395631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905268" y="8355082"/>
            <a:ext cx="3041556" cy="844032"/>
          </a:xfrm>
          <a:custGeom>
            <a:rect b="b" l="l" r="r" t="t"/>
            <a:pathLst>
              <a:path extrusionOk="0" h="844032" w="3041556">
                <a:moveTo>
                  <a:pt x="0" y="0"/>
                </a:moveTo>
                <a:lnTo>
                  <a:pt x="3041556" y="0"/>
                </a:lnTo>
                <a:lnTo>
                  <a:pt x="3041556" y="844032"/>
                </a:lnTo>
                <a:lnTo>
                  <a:pt x="0" y="844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509637" y="8025167"/>
            <a:ext cx="395630" cy="822089"/>
          </a:xfrm>
          <a:custGeom>
            <a:rect b="b" l="l" r="r" t="t"/>
            <a:pathLst>
              <a:path extrusionOk="0" h="822089" w="395630">
                <a:moveTo>
                  <a:pt x="0" y="0"/>
                </a:moveTo>
                <a:lnTo>
                  <a:pt x="395631" y="0"/>
                </a:lnTo>
                <a:lnTo>
                  <a:pt x="395631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1357080" y="7955009"/>
            <a:ext cx="395630" cy="822089"/>
          </a:xfrm>
          <a:custGeom>
            <a:rect b="b" l="l" r="r" t="t"/>
            <a:pathLst>
              <a:path extrusionOk="0" h="822089" w="395630">
                <a:moveTo>
                  <a:pt x="0" y="0"/>
                </a:moveTo>
                <a:lnTo>
                  <a:pt x="395630" y="0"/>
                </a:lnTo>
                <a:lnTo>
                  <a:pt x="395630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983211" y="4566469"/>
            <a:ext cx="3242200" cy="899711"/>
          </a:xfrm>
          <a:custGeom>
            <a:rect b="b" l="l" r="r" t="t"/>
            <a:pathLst>
              <a:path extrusionOk="0" h="899711" w="3242200">
                <a:moveTo>
                  <a:pt x="0" y="0"/>
                </a:moveTo>
                <a:lnTo>
                  <a:pt x="3242200" y="0"/>
                </a:lnTo>
                <a:lnTo>
                  <a:pt x="3242200" y="899711"/>
                </a:lnTo>
                <a:lnTo>
                  <a:pt x="0" y="899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9785396" y="4194235"/>
            <a:ext cx="395630" cy="822089"/>
          </a:xfrm>
          <a:custGeom>
            <a:rect b="b" l="l" r="r" t="t"/>
            <a:pathLst>
              <a:path extrusionOk="0" h="822089" w="395630">
                <a:moveTo>
                  <a:pt x="0" y="0"/>
                </a:moveTo>
                <a:lnTo>
                  <a:pt x="395630" y="0"/>
                </a:lnTo>
                <a:lnTo>
                  <a:pt x="395630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flipH="1">
            <a:off x="423228" y="8102789"/>
            <a:ext cx="3012487" cy="835965"/>
          </a:xfrm>
          <a:custGeom>
            <a:rect b="b" l="l" r="r" t="t"/>
            <a:pathLst>
              <a:path extrusionOk="0" h="835965" w="3012487">
                <a:moveTo>
                  <a:pt x="3012487" y="0"/>
                </a:moveTo>
                <a:lnTo>
                  <a:pt x="0" y="0"/>
                </a:lnTo>
                <a:lnTo>
                  <a:pt x="0" y="835965"/>
                </a:lnTo>
                <a:lnTo>
                  <a:pt x="3012487" y="835965"/>
                </a:lnTo>
                <a:lnTo>
                  <a:pt x="301248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 flipH="1">
            <a:off x="7986008" y="7348810"/>
            <a:ext cx="1920355" cy="1087401"/>
          </a:xfrm>
          <a:custGeom>
            <a:rect b="b" l="l" r="r" t="t"/>
            <a:pathLst>
              <a:path extrusionOk="0" h="1087401" w="1920355">
                <a:moveTo>
                  <a:pt x="1920354" y="0"/>
                </a:moveTo>
                <a:lnTo>
                  <a:pt x="0" y="0"/>
                </a:lnTo>
                <a:lnTo>
                  <a:pt x="0" y="1087401"/>
                </a:lnTo>
                <a:lnTo>
                  <a:pt x="1920354" y="1087401"/>
                </a:lnTo>
                <a:lnTo>
                  <a:pt x="192035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0455404" y="4707521"/>
            <a:ext cx="1467854" cy="563285"/>
          </a:xfrm>
          <a:custGeom>
            <a:rect b="b" l="l" r="r" t="t"/>
            <a:pathLst>
              <a:path extrusionOk="0" h="563285" w="1467854">
                <a:moveTo>
                  <a:pt x="0" y="0"/>
                </a:moveTo>
                <a:lnTo>
                  <a:pt x="1467854" y="0"/>
                </a:lnTo>
                <a:lnTo>
                  <a:pt x="1467854" y="563285"/>
                </a:lnTo>
                <a:lnTo>
                  <a:pt x="0" y="563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1923258" y="4707521"/>
            <a:ext cx="1245379" cy="435979"/>
          </a:xfrm>
          <a:custGeom>
            <a:rect b="b" l="l" r="r" t="t"/>
            <a:pathLst>
              <a:path extrusionOk="0" h="435979" w="1245379">
                <a:moveTo>
                  <a:pt x="0" y="0"/>
                </a:moveTo>
                <a:lnTo>
                  <a:pt x="1245379" y="0"/>
                </a:lnTo>
                <a:lnTo>
                  <a:pt x="1245379" y="435979"/>
                </a:lnTo>
                <a:lnTo>
                  <a:pt x="0" y="435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48631" y="8215927"/>
            <a:ext cx="960139" cy="609688"/>
          </a:xfrm>
          <a:custGeom>
            <a:rect b="b" l="l" r="r" t="t"/>
            <a:pathLst>
              <a:path extrusionOk="0" h="609688" w="960139">
                <a:moveTo>
                  <a:pt x="0" y="0"/>
                </a:moveTo>
                <a:lnTo>
                  <a:pt x="960138" y="0"/>
                </a:lnTo>
                <a:lnTo>
                  <a:pt x="960138" y="609688"/>
                </a:lnTo>
                <a:lnTo>
                  <a:pt x="0" y="609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508769" y="8355082"/>
            <a:ext cx="1503801" cy="345345"/>
          </a:xfrm>
          <a:custGeom>
            <a:rect b="b" l="l" r="r" t="t"/>
            <a:pathLst>
              <a:path extrusionOk="0" h="345345" w="1503801">
                <a:moveTo>
                  <a:pt x="0" y="0"/>
                </a:moveTo>
                <a:lnTo>
                  <a:pt x="1503801" y="0"/>
                </a:lnTo>
                <a:lnTo>
                  <a:pt x="1503801" y="345345"/>
                </a:lnTo>
                <a:lnTo>
                  <a:pt x="0" y="345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817470" y="8294770"/>
            <a:ext cx="932177" cy="963530"/>
          </a:xfrm>
          <a:custGeom>
            <a:rect b="b" l="l" r="r" t="t"/>
            <a:pathLst>
              <a:path extrusionOk="0" h="963530" w="932177">
                <a:moveTo>
                  <a:pt x="0" y="0"/>
                </a:moveTo>
                <a:lnTo>
                  <a:pt x="932178" y="0"/>
                </a:lnTo>
                <a:lnTo>
                  <a:pt x="932178" y="963530"/>
                </a:lnTo>
                <a:lnTo>
                  <a:pt x="0" y="963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1679" r="-16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1290464" y="8672001"/>
            <a:ext cx="3041556" cy="844032"/>
          </a:xfrm>
          <a:custGeom>
            <a:rect b="b" l="l" r="r" t="t"/>
            <a:pathLst>
              <a:path extrusionOk="0" h="844032" w="3041556">
                <a:moveTo>
                  <a:pt x="0" y="0"/>
                </a:moveTo>
                <a:lnTo>
                  <a:pt x="3041556" y="0"/>
                </a:lnTo>
                <a:lnTo>
                  <a:pt x="3041556" y="844031"/>
                </a:lnTo>
                <a:lnTo>
                  <a:pt x="0" y="844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8229526" y="7419503"/>
            <a:ext cx="1555869" cy="683286"/>
          </a:xfrm>
          <a:custGeom>
            <a:rect b="b" l="l" r="r" t="t"/>
            <a:pathLst>
              <a:path extrusionOk="0" h="683286" w="1555869">
                <a:moveTo>
                  <a:pt x="0" y="0"/>
                </a:moveTo>
                <a:lnTo>
                  <a:pt x="1555870" y="0"/>
                </a:lnTo>
                <a:lnTo>
                  <a:pt x="1555870" y="683286"/>
                </a:lnTo>
                <a:lnTo>
                  <a:pt x="0" y="683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1752710" y="8938754"/>
            <a:ext cx="1202743" cy="432987"/>
          </a:xfrm>
          <a:custGeom>
            <a:rect b="b" l="l" r="r" t="t"/>
            <a:pathLst>
              <a:path extrusionOk="0" h="432987" w="1202743">
                <a:moveTo>
                  <a:pt x="0" y="0"/>
                </a:moveTo>
                <a:lnTo>
                  <a:pt x="1202743" y="0"/>
                </a:lnTo>
                <a:lnTo>
                  <a:pt x="1202743" y="432987"/>
                </a:lnTo>
                <a:lnTo>
                  <a:pt x="0" y="4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a castle and sun&#10;&#10;Description automatically generated" id="141" name="Google Shape;141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982890" y="8371062"/>
            <a:ext cx="1202742" cy="120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4000"/>
          </a:blip>
          <a:stretch>
            <a:fillRect/>
          </a:stretch>
        </a:blip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48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588" name="Google Shape;588;p48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8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48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48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Plan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48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48"/>
          <p:cNvSpPr txBox="1"/>
          <p:nvPr/>
        </p:nvSpPr>
        <p:spPr>
          <a:xfrm>
            <a:off x="3393685" y="4181212"/>
            <a:ext cx="12137065" cy="104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Quiz/Arrange the Blanks, etc., could be added there (via H5P/Genially, etc.) to Moodle.</a:t>
            </a:r>
            <a:endParaRPr b="1" i="0" sz="28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2000"/>
          </a:blip>
          <a:stretch>
            <a:fillRect/>
          </a:stretch>
        </a:blip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9"/>
          <p:cNvSpPr/>
          <p:nvPr/>
        </p:nvSpPr>
        <p:spPr>
          <a:xfrm>
            <a:off x="15390464" y="8954526"/>
            <a:ext cx="2897536" cy="607548"/>
          </a:xfrm>
          <a:custGeom>
            <a:rect b="b" l="l" r="r" t="t"/>
            <a:pathLst>
              <a:path extrusionOk="0" h="607548" w="2897536">
                <a:moveTo>
                  <a:pt x="0" y="0"/>
                </a:moveTo>
                <a:lnTo>
                  <a:pt x="2897536" y="0"/>
                </a:lnTo>
                <a:lnTo>
                  <a:pt x="2897536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4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600" name="Google Shape;600;p49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49"/>
          <p:cNvSpPr/>
          <p:nvPr/>
        </p:nvSpPr>
        <p:spPr>
          <a:xfrm>
            <a:off x="15771122" y="185791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1" y="0"/>
                </a:lnTo>
                <a:lnTo>
                  <a:pt x="2350461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49"/>
          <p:cNvSpPr txBox="1"/>
          <p:nvPr/>
        </p:nvSpPr>
        <p:spPr>
          <a:xfrm>
            <a:off x="426126" y="1905315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9"/>
          <p:cNvSpPr txBox="1"/>
          <p:nvPr/>
        </p:nvSpPr>
        <p:spPr>
          <a:xfrm>
            <a:off x="426126" y="212032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5" name="Google Shape;605;p49"/>
          <p:cNvSpPr txBox="1"/>
          <p:nvPr/>
        </p:nvSpPr>
        <p:spPr>
          <a:xfrm>
            <a:off x="426126" y="3470665"/>
            <a:ext cx="16276289" cy="2347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Key Takeaways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Importance of planning and research.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through innovative business solutions.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Practical applications of financial and marketing strategies.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0"/>
          <p:cNvSpPr/>
          <p:nvPr/>
        </p:nvSpPr>
        <p:spPr>
          <a:xfrm>
            <a:off x="14935664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50"/>
          <p:cNvSpPr/>
          <p:nvPr/>
        </p:nvSpPr>
        <p:spPr>
          <a:xfrm>
            <a:off x="16084070" y="-14653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50"/>
          <p:cNvSpPr txBox="1"/>
          <p:nvPr/>
        </p:nvSpPr>
        <p:spPr>
          <a:xfrm>
            <a:off x="5049612" y="4620280"/>
            <a:ext cx="93521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END OF THEORETICAL PRESENTATION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51"/>
          <p:cNvGrpSpPr/>
          <p:nvPr/>
        </p:nvGrpSpPr>
        <p:grpSpPr>
          <a:xfrm>
            <a:off x="0" y="3626544"/>
            <a:ext cx="12360879" cy="1666456"/>
            <a:chOff x="0" y="-57150"/>
            <a:chExt cx="3255540" cy="438902"/>
          </a:xfrm>
        </p:grpSpPr>
        <p:sp>
          <p:nvSpPr>
            <p:cNvPr id="618" name="Google Shape;618;p51"/>
            <p:cNvSpPr/>
            <p:nvPr/>
          </p:nvSpPr>
          <p:spPr>
            <a:xfrm>
              <a:off x="0" y="0"/>
              <a:ext cx="3255540" cy="381752"/>
            </a:xfrm>
            <a:custGeom>
              <a:rect b="b" l="l" r="r" t="t"/>
              <a:pathLst>
                <a:path extrusionOk="0" h="381752" w="3255540">
                  <a:moveTo>
                    <a:pt x="0" y="0"/>
                  </a:moveTo>
                  <a:lnTo>
                    <a:pt x="3255540" y="0"/>
                  </a:lnTo>
                  <a:lnTo>
                    <a:pt x="3255540" y="381752"/>
                  </a:lnTo>
                  <a:lnTo>
                    <a:pt x="0" y="381752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51"/>
            <p:cNvSpPr txBox="1"/>
            <p:nvPr/>
          </p:nvSpPr>
          <p:spPr>
            <a:xfrm>
              <a:off x="0" y="-57150"/>
              <a:ext cx="3255540" cy="438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51"/>
          <p:cNvGrpSpPr/>
          <p:nvPr/>
        </p:nvGrpSpPr>
        <p:grpSpPr>
          <a:xfrm>
            <a:off x="-41707" y="5161695"/>
            <a:ext cx="12436705" cy="1767558"/>
            <a:chOff x="0" y="-57150"/>
            <a:chExt cx="3275511" cy="465529"/>
          </a:xfrm>
        </p:grpSpPr>
        <p:sp>
          <p:nvSpPr>
            <p:cNvPr id="621" name="Google Shape;621;p51"/>
            <p:cNvSpPr/>
            <p:nvPr/>
          </p:nvSpPr>
          <p:spPr>
            <a:xfrm>
              <a:off x="0" y="0"/>
              <a:ext cx="3275511" cy="408379"/>
            </a:xfrm>
            <a:custGeom>
              <a:rect b="b" l="l" r="r" t="t"/>
              <a:pathLst>
                <a:path extrusionOk="0" h="408379" w="3275511">
                  <a:moveTo>
                    <a:pt x="0" y="0"/>
                  </a:moveTo>
                  <a:lnTo>
                    <a:pt x="3275511" y="0"/>
                  </a:lnTo>
                  <a:lnTo>
                    <a:pt x="3275511" y="408379"/>
                  </a:lnTo>
                  <a:lnTo>
                    <a:pt x="0" y="408379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1"/>
            <p:cNvSpPr txBox="1"/>
            <p:nvPr/>
          </p:nvSpPr>
          <p:spPr>
            <a:xfrm>
              <a:off x="0" y="-57150"/>
              <a:ext cx="3275511" cy="465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51"/>
          <p:cNvSpPr/>
          <p:nvPr/>
        </p:nvSpPr>
        <p:spPr>
          <a:xfrm>
            <a:off x="735395" y="9214555"/>
            <a:ext cx="3230131" cy="677285"/>
          </a:xfrm>
          <a:custGeom>
            <a:rect b="b" l="l" r="r" t="t"/>
            <a:pathLst>
              <a:path extrusionOk="0" h="677285" w="3230131">
                <a:moveTo>
                  <a:pt x="0" y="0"/>
                </a:moveTo>
                <a:lnTo>
                  <a:pt x="3230131" y="0"/>
                </a:lnTo>
                <a:lnTo>
                  <a:pt x="3230131" y="677286"/>
                </a:lnTo>
                <a:lnTo>
                  <a:pt x="0" y="677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1"/>
          <p:cNvSpPr/>
          <p:nvPr/>
        </p:nvSpPr>
        <p:spPr>
          <a:xfrm rot="-1064191">
            <a:off x="14281957" y="-460934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51"/>
          <p:cNvSpPr/>
          <p:nvPr/>
        </p:nvSpPr>
        <p:spPr>
          <a:xfrm rot="1586488">
            <a:off x="14281957" y="4883172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51"/>
          <p:cNvSpPr/>
          <p:nvPr/>
        </p:nvSpPr>
        <p:spPr>
          <a:xfrm>
            <a:off x="10901220" y="7202168"/>
            <a:ext cx="4938626" cy="4938626"/>
          </a:xfrm>
          <a:custGeom>
            <a:rect b="b" l="l" r="r" t="t"/>
            <a:pathLst>
              <a:path extrusionOk="0" h="4938626" w="4938626">
                <a:moveTo>
                  <a:pt x="0" y="0"/>
                </a:moveTo>
                <a:lnTo>
                  <a:pt x="4938626" y="0"/>
                </a:lnTo>
                <a:lnTo>
                  <a:pt x="4938626" y="4938625"/>
                </a:lnTo>
                <a:lnTo>
                  <a:pt x="0" y="4938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51"/>
          <p:cNvSpPr txBox="1"/>
          <p:nvPr/>
        </p:nvSpPr>
        <p:spPr>
          <a:xfrm>
            <a:off x="1019120" y="2311824"/>
            <a:ext cx="9279245" cy="114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2"/>
              <a:buFont typeface="Arial"/>
              <a:buNone/>
            </a:pPr>
            <a:r>
              <a:rPr b="1" i="0" lang="en-US" sz="6662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HerTechVenture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1"/>
          <p:cNvSpPr txBox="1"/>
          <p:nvPr/>
        </p:nvSpPr>
        <p:spPr>
          <a:xfrm>
            <a:off x="33211" y="3813195"/>
            <a:ext cx="11992463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“HerTechVenture” Entrepreneurship programme   </a:t>
            </a:r>
            <a:endParaRPr b="0" i="1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51"/>
          <p:cNvSpPr txBox="1"/>
          <p:nvPr/>
        </p:nvSpPr>
        <p:spPr>
          <a:xfrm>
            <a:off x="6077346" y="9101770"/>
            <a:ext cx="3366980" cy="119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rPr b="1" i="0" lang="en-US" sz="1359" u="none" cap="none" strike="noStrike">
                <a:solidFill>
                  <a:srgbClr val="DED5ED"/>
                </a:solidFill>
                <a:latin typeface="Noto Sans"/>
                <a:ea typeface="Noto Sans"/>
                <a:cs typeface="Noto Sans"/>
                <a:sym typeface="Noto Sans"/>
              </a:rPr>
              <a:t>Project Number 2023-1-PL01-KA220-HED-000156803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t/>
            </a:r>
            <a:endParaRPr b="1" i="0" sz="1359" u="none" cap="none" strike="noStrike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t/>
            </a:r>
            <a:endParaRPr b="1" i="0" sz="1359" u="none" cap="none" strike="noStrike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30" name="Google Shape;630;p51"/>
          <p:cNvSpPr txBox="1"/>
          <p:nvPr/>
        </p:nvSpPr>
        <p:spPr>
          <a:xfrm>
            <a:off x="180413" y="4363324"/>
            <a:ext cx="11992463" cy="947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Hands-On Activities</a:t>
            </a:r>
            <a:endParaRPr/>
          </a:p>
        </p:txBody>
      </p:sp>
      <p:sp>
        <p:nvSpPr>
          <p:cNvPr id="631" name="Google Shape;631;p51"/>
          <p:cNvSpPr txBox="1"/>
          <p:nvPr/>
        </p:nvSpPr>
        <p:spPr>
          <a:xfrm>
            <a:off x="180413" y="5567062"/>
            <a:ext cx="12436705" cy="103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Erasmus+ Project - KA220-HED - Cooperation partnerships in higher education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University of Macedonia</a:t>
            </a:r>
            <a:endParaRPr/>
          </a:p>
        </p:txBody>
      </p:sp>
      <p:pic>
        <p:nvPicPr>
          <p:cNvPr descr="A logo with a castle and sun&#10;&#10;Description automatically generated" id="632" name="Google Shape;632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658" y="6770875"/>
            <a:ext cx="2475876" cy="247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4"/>
          <p:cNvSpPr/>
          <p:nvPr/>
        </p:nvSpPr>
        <p:spPr>
          <a:xfrm>
            <a:off x="2151792" y="643488"/>
            <a:ext cx="3226247" cy="610103"/>
          </a:xfrm>
          <a:custGeom>
            <a:rect b="b" l="l" r="r" t="t"/>
            <a:pathLst>
              <a:path extrusionOk="0" h="610103" w="3226247">
                <a:moveTo>
                  <a:pt x="0" y="0"/>
                </a:moveTo>
                <a:lnTo>
                  <a:pt x="3226247" y="0"/>
                </a:lnTo>
                <a:lnTo>
                  <a:pt x="3226247" y="610103"/>
                </a:lnTo>
                <a:lnTo>
                  <a:pt x="0" y="610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7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4"/>
          <p:cNvSpPr/>
          <p:nvPr/>
        </p:nvSpPr>
        <p:spPr>
          <a:xfrm>
            <a:off x="9455762" y="-1993617"/>
            <a:ext cx="13888879" cy="13888879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9" name="Google Shape;639;p14"/>
          <p:cNvGrpSpPr/>
          <p:nvPr/>
        </p:nvGrpSpPr>
        <p:grpSpPr>
          <a:xfrm>
            <a:off x="9414163" y="-1980712"/>
            <a:ext cx="13888879" cy="13888879"/>
            <a:chOff x="0" y="0"/>
            <a:chExt cx="812800" cy="812800"/>
          </a:xfrm>
        </p:grpSpPr>
        <p:sp>
          <p:nvSpPr>
            <p:cNvPr id="640" name="Google Shape;64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14"/>
          <p:cNvGrpSpPr/>
          <p:nvPr/>
        </p:nvGrpSpPr>
        <p:grpSpPr>
          <a:xfrm>
            <a:off x="11234271" y="-303752"/>
            <a:ext cx="10331861" cy="10331861"/>
            <a:chOff x="0" y="0"/>
            <a:chExt cx="812800" cy="812800"/>
          </a:xfrm>
        </p:grpSpPr>
        <p:sp>
          <p:nvSpPr>
            <p:cNvPr id="643" name="Google Shape;64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2A74">
                <a:alpha val="9490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14"/>
          <p:cNvGrpSpPr/>
          <p:nvPr/>
        </p:nvGrpSpPr>
        <p:grpSpPr>
          <a:xfrm>
            <a:off x="12424045" y="1006740"/>
            <a:ext cx="7869115" cy="7869115"/>
            <a:chOff x="0" y="0"/>
            <a:chExt cx="812800" cy="812800"/>
          </a:xfrm>
        </p:grpSpPr>
        <p:sp>
          <p:nvSpPr>
            <p:cNvPr id="646" name="Google Shape;64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5ED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8" name="Google Shape;648;p14"/>
          <p:cNvSpPr/>
          <p:nvPr/>
        </p:nvSpPr>
        <p:spPr>
          <a:xfrm>
            <a:off x="13017668" y="1527382"/>
            <a:ext cx="6681869" cy="6681869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9" name="Google Shape;649;p14"/>
          <p:cNvGrpSpPr/>
          <p:nvPr/>
        </p:nvGrpSpPr>
        <p:grpSpPr>
          <a:xfrm>
            <a:off x="-113454" y="2274850"/>
            <a:ext cx="12129562" cy="2477107"/>
            <a:chOff x="0" y="-57150"/>
            <a:chExt cx="3194617" cy="652407"/>
          </a:xfrm>
        </p:grpSpPr>
        <p:sp>
          <p:nvSpPr>
            <p:cNvPr id="650" name="Google Shape;650;p14"/>
            <p:cNvSpPr/>
            <p:nvPr/>
          </p:nvSpPr>
          <p:spPr>
            <a:xfrm>
              <a:off x="0" y="0"/>
              <a:ext cx="3194617" cy="595257"/>
            </a:xfrm>
            <a:custGeom>
              <a:rect b="b" l="l" r="r" t="t"/>
              <a:pathLst>
                <a:path extrusionOk="0" h="595257" w="3194617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0" y="4724306"/>
            <a:ext cx="12129562" cy="2477107"/>
            <a:chOff x="0" y="-57150"/>
            <a:chExt cx="3194617" cy="652407"/>
          </a:xfrm>
        </p:grpSpPr>
        <p:sp>
          <p:nvSpPr>
            <p:cNvPr id="653" name="Google Shape;653;p14"/>
            <p:cNvSpPr/>
            <p:nvPr/>
          </p:nvSpPr>
          <p:spPr>
            <a:xfrm>
              <a:off x="0" y="0"/>
              <a:ext cx="3194617" cy="595257"/>
            </a:xfrm>
            <a:custGeom>
              <a:rect b="b" l="l" r="r" t="t"/>
              <a:pathLst>
                <a:path extrusionOk="0" h="595257" w="3194617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5" name="Google Shape;655;p14"/>
          <p:cNvSpPr/>
          <p:nvPr/>
        </p:nvSpPr>
        <p:spPr>
          <a:xfrm>
            <a:off x="0" y="36493"/>
            <a:ext cx="1695139" cy="1940494"/>
          </a:xfrm>
          <a:custGeom>
            <a:rect b="b" l="l" r="r" t="t"/>
            <a:pathLst>
              <a:path extrusionOk="0" h="1940494" w="1695139">
                <a:moveTo>
                  <a:pt x="0" y="0"/>
                </a:moveTo>
                <a:lnTo>
                  <a:pt x="1695139" y="0"/>
                </a:lnTo>
                <a:lnTo>
                  <a:pt x="1695139" y="1940494"/>
                </a:lnTo>
                <a:lnTo>
                  <a:pt x="0" y="1940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949" r="-551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4"/>
          <p:cNvSpPr txBox="1"/>
          <p:nvPr/>
        </p:nvSpPr>
        <p:spPr>
          <a:xfrm>
            <a:off x="112507" y="2811466"/>
            <a:ext cx="11677639" cy="127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None/>
            </a:pPr>
            <a:r>
              <a:rPr b="1" i="0" lang="en-US" sz="5899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Theoretical Material Review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4"/>
          <p:cNvSpPr txBox="1"/>
          <p:nvPr/>
        </p:nvSpPr>
        <p:spPr>
          <a:xfrm>
            <a:off x="-9176" y="5183632"/>
            <a:ext cx="11677639" cy="127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None/>
            </a:pPr>
            <a:r>
              <a:rPr b="1" i="0" lang="en-US" sz="5899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2"/>
          <p:cNvSpPr/>
          <p:nvPr/>
        </p:nvSpPr>
        <p:spPr>
          <a:xfrm>
            <a:off x="14935664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52"/>
          <p:cNvSpPr/>
          <p:nvPr/>
        </p:nvSpPr>
        <p:spPr>
          <a:xfrm>
            <a:off x="16084070" y="-14653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52"/>
          <p:cNvSpPr txBox="1"/>
          <p:nvPr/>
        </p:nvSpPr>
        <p:spPr>
          <a:xfrm>
            <a:off x="333983" y="423576"/>
            <a:ext cx="10329101" cy="941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Group 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2"/>
          <p:cNvSpPr txBox="1"/>
          <p:nvPr/>
        </p:nvSpPr>
        <p:spPr>
          <a:xfrm>
            <a:off x="333983" y="1652625"/>
            <a:ext cx="11612211" cy="551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Hands-On Application: SWOT Analysis for a Startup Idea</a:t>
            </a:r>
            <a:endParaRPr b="1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2"/>
          <p:cNvSpPr txBox="1"/>
          <p:nvPr/>
        </p:nvSpPr>
        <p:spPr>
          <a:xfrm>
            <a:off x="3323453" y="3589228"/>
            <a:ext cx="1161221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For Interactive Engagement: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Scan the QR code to access the H5P activity, where you can participate in quizzes, fill-in-the-blank exercises, and drag-and-drop tasks to complete the assigned activity.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For a Traditional Approach: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Complete the activity manually by referring to the provided resources and submitting your findings in a written report or presentation format.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9000"/>
          </a:blip>
          <a:stretch>
            <a:fillRect/>
          </a:stretch>
        </a:blip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1"/>
          <p:cNvSpPr/>
          <p:nvPr/>
        </p:nvSpPr>
        <p:spPr>
          <a:xfrm>
            <a:off x="14742167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1"/>
          <p:cNvSpPr/>
          <p:nvPr/>
        </p:nvSpPr>
        <p:spPr>
          <a:xfrm>
            <a:off x="15937540" y="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1"/>
          <p:cNvSpPr txBox="1"/>
          <p:nvPr/>
        </p:nvSpPr>
        <p:spPr>
          <a:xfrm>
            <a:off x="615208" y="1288693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BREAK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4000"/>
          </a:blip>
          <a:stretch>
            <a:fillRect/>
          </a:stretch>
        </a:blip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3"/>
          <p:cNvSpPr/>
          <p:nvPr/>
        </p:nvSpPr>
        <p:spPr>
          <a:xfrm>
            <a:off x="14435272" y="8779403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9" name="Google Shape;679;p53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680" name="Google Shape;680;p53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3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2" name="Google Shape;682;p53"/>
          <p:cNvSpPr/>
          <p:nvPr/>
        </p:nvSpPr>
        <p:spPr>
          <a:xfrm>
            <a:off x="-557919" y="7437895"/>
            <a:ext cx="4495490" cy="4495490"/>
          </a:xfrm>
          <a:custGeom>
            <a:rect b="b" l="l" r="r" t="t"/>
            <a:pathLst>
              <a:path extrusionOk="0" h="4495490" w="449549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53"/>
          <p:cNvSpPr txBox="1"/>
          <p:nvPr/>
        </p:nvSpPr>
        <p:spPr>
          <a:xfrm>
            <a:off x="190152" y="1952133"/>
            <a:ext cx="15661518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Hands-On Application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4" name="Google Shape;684;p53"/>
          <p:cNvSpPr txBox="1"/>
          <p:nvPr/>
        </p:nvSpPr>
        <p:spPr>
          <a:xfrm>
            <a:off x="190152" y="256278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5" name="Google Shape;685;p53"/>
          <p:cNvSpPr txBox="1"/>
          <p:nvPr/>
        </p:nvSpPr>
        <p:spPr>
          <a:xfrm>
            <a:off x="3337894" y="3589228"/>
            <a:ext cx="1161221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For Interactive Engagement: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Scan the QR code to access the H5P activity, where you can participate in quizzes, fill-in-the-blank exercises, and drag-and-drop tasks to complete the assigned activity.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For a Traditional Approach: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Complete the activity manually by referring to the provided resources and submitting your findings in a written report or presentation format.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9000"/>
          </a:blip>
          <a:stretch>
            <a:fillRect/>
          </a:stretch>
        </a:blip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4"/>
          <p:cNvSpPr/>
          <p:nvPr/>
        </p:nvSpPr>
        <p:spPr>
          <a:xfrm>
            <a:off x="14742167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4"/>
          <p:cNvSpPr/>
          <p:nvPr/>
        </p:nvSpPr>
        <p:spPr>
          <a:xfrm>
            <a:off x="15937540" y="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4"/>
          <p:cNvSpPr txBox="1"/>
          <p:nvPr/>
        </p:nvSpPr>
        <p:spPr>
          <a:xfrm>
            <a:off x="615208" y="1288693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BREAK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6000"/>
          </a:blip>
          <a:stretch>
            <a:fillRect/>
          </a:stretch>
        </a:blip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3"/>
          <p:cNvSpPr/>
          <p:nvPr/>
        </p:nvSpPr>
        <p:spPr>
          <a:xfrm>
            <a:off x="14935664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13"/>
          <p:cNvGrpSpPr/>
          <p:nvPr/>
        </p:nvGrpSpPr>
        <p:grpSpPr>
          <a:xfrm rot="5400000">
            <a:off x="-8778964" y="7661753"/>
            <a:ext cx="18965831" cy="1407904"/>
            <a:chOff x="0" y="-38100"/>
            <a:chExt cx="4995116" cy="370806"/>
          </a:xfrm>
        </p:grpSpPr>
        <p:sp>
          <p:nvSpPr>
            <p:cNvPr id="699" name="Google Shape;699;p13"/>
            <p:cNvSpPr/>
            <p:nvPr/>
          </p:nvSpPr>
          <p:spPr>
            <a:xfrm>
              <a:off x="0" y="0"/>
              <a:ext cx="4995116" cy="332706"/>
            </a:xfrm>
            <a:custGeom>
              <a:rect b="b" l="l" r="r" t="t"/>
              <a:pathLst>
                <a:path extrusionOk="0" h="332706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3"/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1" name="Google Shape;701;p13"/>
          <p:cNvSpPr/>
          <p:nvPr/>
        </p:nvSpPr>
        <p:spPr>
          <a:xfrm>
            <a:off x="16084070" y="-14653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"/>
          <p:cNvSpPr txBox="1"/>
          <p:nvPr/>
        </p:nvSpPr>
        <p:spPr>
          <a:xfrm>
            <a:off x="1617093" y="320337"/>
            <a:ext cx="10329101" cy="2825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Case Study </a:t>
            </a:r>
            <a:endParaRPr b="0" i="0" sz="5100" u="none" cap="none" strike="noStrike">
              <a:solidFill>
                <a:srgbClr val="452A7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Whitney Wolfe Herd &amp; Bumble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1000"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14767258" y="9258300"/>
            <a:ext cx="3127794" cy="655828"/>
          </a:xfrm>
          <a:custGeom>
            <a:rect b="b" l="l" r="r" t="t"/>
            <a:pathLst>
              <a:path extrusionOk="0" h="655828" w="3127794">
                <a:moveTo>
                  <a:pt x="0" y="0"/>
                </a:moveTo>
                <a:lnTo>
                  <a:pt x="3127793" y="0"/>
                </a:lnTo>
                <a:lnTo>
                  <a:pt x="3127793" y="655828"/>
                </a:lnTo>
                <a:lnTo>
                  <a:pt x="0" y="655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27"/>
          <p:cNvGrpSpPr/>
          <p:nvPr/>
        </p:nvGrpSpPr>
        <p:grpSpPr>
          <a:xfrm rot="5400000">
            <a:off x="-8778964" y="7756711"/>
            <a:ext cx="18965831" cy="1407904"/>
            <a:chOff x="0" y="-38100"/>
            <a:chExt cx="4995116" cy="370806"/>
          </a:xfrm>
        </p:grpSpPr>
        <p:sp>
          <p:nvSpPr>
            <p:cNvPr id="148" name="Google Shape;148;p27"/>
            <p:cNvSpPr/>
            <p:nvPr/>
          </p:nvSpPr>
          <p:spPr>
            <a:xfrm>
              <a:off x="0" y="0"/>
              <a:ext cx="4995116" cy="332706"/>
            </a:xfrm>
            <a:custGeom>
              <a:rect b="b" l="l" r="r" t="t"/>
              <a:pathLst>
                <a:path extrusionOk="0" h="332706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6F53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7"/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27"/>
          <p:cNvSpPr/>
          <p:nvPr/>
        </p:nvSpPr>
        <p:spPr>
          <a:xfrm>
            <a:off x="124546" y="2156526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7" y="0"/>
                </a:lnTo>
                <a:lnTo>
                  <a:pt x="1138697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1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79747" y="5369795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7" y="0"/>
                </a:lnTo>
                <a:lnTo>
                  <a:pt x="1138697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1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79747" y="3450157"/>
            <a:ext cx="1228294" cy="1096252"/>
          </a:xfrm>
          <a:custGeom>
            <a:rect b="b" l="l" r="r" t="t"/>
            <a:pathLst>
              <a:path extrusionOk="0" h="1096252" w="1228294">
                <a:moveTo>
                  <a:pt x="0" y="0"/>
                </a:moveTo>
                <a:lnTo>
                  <a:pt x="1228294" y="0"/>
                </a:lnTo>
                <a:lnTo>
                  <a:pt x="1228294" y="1096253"/>
                </a:lnTo>
                <a:lnTo>
                  <a:pt x="0" y="1096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124546" y="6663426"/>
            <a:ext cx="1131279" cy="1009667"/>
          </a:xfrm>
          <a:custGeom>
            <a:rect b="b" l="l" r="r" t="t"/>
            <a:pathLst>
              <a:path extrusionOk="0" h="1009667" w="1131279">
                <a:moveTo>
                  <a:pt x="0" y="0"/>
                </a:moveTo>
                <a:lnTo>
                  <a:pt x="1131280" y="0"/>
                </a:lnTo>
                <a:lnTo>
                  <a:pt x="1131280" y="1009667"/>
                </a:lnTo>
                <a:lnTo>
                  <a:pt x="0" y="1009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0" y="596938"/>
            <a:ext cx="1205165" cy="946055"/>
          </a:xfrm>
          <a:custGeom>
            <a:rect b="b" l="l" r="r" t="t"/>
            <a:pathLst>
              <a:path extrusionOk="0" h="946055" w="1205165">
                <a:moveTo>
                  <a:pt x="0" y="0"/>
                </a:moveTo>
                <a:lnTo>
                  <a:pt x="1205165" y="0"/>
                </a:lnTo>
                <a:lnTo>
                  <a:pt x="1205165" y="946055"/>
                </a:lnTo>
                <a:lnTo>
                  <a:pt x="0" y="946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13279" y="8282693"/>
            <a:ext cx="1205165" cy="946055"/>
          </a:xfrm>
          <a:custGeom>
            <a:rect b="b" l="l" r="r" t="t"/>
            <a:pathLst>
              <a:path extrusionOk="0" h="946055" w="1205165">
                <a:moveTo>
                  <a:pt x="0" y="0"/>
                </a:moveTo>
                <a:lnTo>
                  <a:pt x="1205165" y="0"/>
                </a:lnTo>
                <a:lnTo>
                  <a:pt x="1205165" y="946055"/>
                </a:lnTo>
                <a:lnTo>
                  <a:pt x="0" y="946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1786077" y="3450157"/>
            <a:ext cx="1570399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HerTechVenture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 aims to create a comprehensive entrepreneurship program that addresses the challenges and needs of female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students for increasing their self-esteem and confidence and developing innovation and entrepreneurship competences 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pursue tech business careers.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602582" y="-887298"/>
            <a:ext cx="4938626" cy="4938626"/>
          </a:xfrm>
          <a:custGeom>
            <a:rect b="b" l="l" r="r" t="t"/>
            <a:pathLst>
              <a:path extrusionOk="0" h="4938626" w="4938626">
                <a:moveTo>
                  <a:pt x="0" y="0"/>
                </a:moveTo>
                <a:lnTo>
                  <a:pt x="4938626" y="0"/>
                </a:lnTo>
                <a:lnTo>
                  <a:pt x="4938626" y="4938625"/>
                </a:lnTo>
                <a:lnTo>
                  <a:pt x="0" y="4938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6000"/>
          </a:blip>
          <a:stretch>
            <a:fillRect/>
          </a:stretch>
        </a:blip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5"/>
          <p:cNvSpPr/>
          <p:nvPr/>
        </p:nvSpPr>
        <p:spPr>
          <a:xfrm>
            <a:off x="14935664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8" name="Google Shape;708;p55"/>
          <p:cNvGrpSpPr/>
          <p:nvPr/>
        </p:nvGrpSpPr>
        <p:grpSpPr>
          <a:xfrm rot="5400000">
            <a:off x="-8778964" y="7661753"/>
            <a:ext cx="18965831" cy="1407904"/>
            <a:chOff x="0" y="-38100"/>
            <a:chExt cx="4995116" cy="370806"/>
          </a:xfrm>
        </p:grpSpPr>
        <p:sp>
          <p:nvSpPr>
            <p:cNvPr id="709" name="Google Shape;709;p55"/>
            <p:cNvSpPr/>
            <p:nvPr/>
          </p:nvSpPr>
          <p:spPr>
            <a:xfrm>
              <a:off x="0" y="0"/>
              <a:ext cx="4995116" cy="332706"/>
            </a:xfrm>
            <a:custGeom>
              <a:rect b="b" l="l" r="r" t="t"/>
              <a:pathLst>
                <a:path extrusionOk="0" h="332706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5"/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1" name="Google Shape;711;p55"/>
          <p:cNvSpPr/>
          <p:nvPr/>
        </p:nvSpPr>
        <p:spPr>
          <a:xfrm>
            <a:off x="16084070" y="-14653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5"/>
          <p:cNvSpPr txBox="1"/>
          <p:nvPr/>
        </p:nvSpPr>
        <p:spPr>
          <a:xfrm>
            <a:off x="1617093" y="320337"/>
            <a:ext cx="10329101" cy="2825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Case Study </a:t>
            </a:r>
            <a:endParaRPr b="0" i="0" sz="5100" u="none" cap="none" strike="noStrike">
              <a:solidFill>
                <a:srgbClr val="452A7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Whitney Wolfe Herd &amp; Bumble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5"/>
          <p:cNvSpPr txBox="1"/>
          <p:nvPr/>
        </p:nvSpPr>
        <p:spPr>
          <a:xfrm>
            <a:off x="1607006" y="5136230"/>
            <a:ext cx="92177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Founder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Whitney Wolfe Herd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55"/>
          <p:cNvSpPr txBox="1"/>
          <p:nvPr/>
        </p:nvSpPr>
        <p:spPr>
          <a:xfrm>
            <a:off x="1566531" y="3354196"/>
            <a:ext cx="878142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Bumble</a:t>
            </a: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is a dating app that empowers women by allowing them to initiate conversations in heterosexual matches, fostering a safer and more inclusive online dating experience.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5"/>
          <p:cNvSpPr txBox="1"/>
          <p:nvPr/>
        </p:nvSpPr>
        <p:spPr>
          <a:xfrm>
            <a:off x="1647481" y="6396258"/>
            <a:ext cx="921774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What unmet need do you think Bumble identified that shaped its product?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How do you think Bumble's feature of allowing only women to initiate conversations impacted its appeal?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What strategies might Bumble have used to position itself as a feminist brand?</a:t>
            </a:r>
            <a:endParaRPr/>
          </a:p>
        </p:txBody>
      </p:sp>
      <p:sp>
        <p:nvSpPr>
          <p:cNvPr id="716" name="Google Shape;716;p55"/>
          <p:cNvSpPr txBox="1"/>
          <p:nvPr/>
        </p:nvSpPr>
        <p:spPr>
          <a:xfrm>
            <a:off x="1617093" y="5807275"/>
            <a:ext cx="92177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Your opinion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Εικόνα που περιέχει κίτρινο, κείμενο, γραμματοσειρά, λογότυπο&#10;&#10;Περιγραφή που δημιουργήθηκε αυτόματα" id="717" name="Google Shape;717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64325" y="3770117"/>
            <a:ext cx="6502718" cy="36555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6000"/>
          </a:blip>
          <a:stretch>
            <a:fillRect/>
          </a:stretch>
        </a:blip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6"/>
          <p:cNvSpPr/>
          <p:nvPr/>
        </p:nvSpPr>
        <p:spPr>
          <a:xfrm>
            <a:off x="14935664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3" name="Google Shape;723;p56"/>
          <p:cNvGrpSpPr/>
          <p:nvPr/>
        </p:nvGrpSpPr>
        <p:grpSpPr>
          <a:xfrm rot="5400000">
            <a:off x="-8778964" y="7661753"/>
            <a:ext cx="18965831" cy="1407904"/>
            <a:chOff x="0" y="-38100"/>
            <a:chExt cx="4995116" cy="370806"/>
          </a:xfrm>
        </p:grpSpPr>
        <p:sp>
          <p:nvSpPr>
            <p:cNvPr id="724" name="Google Shape;724;p56"/>
            <p:cNvSpPr/>
            <p:nvPr/>
          </p:nvSpPr>
          <p:spPr>
            <a:xfrm>
              <a:off x="0" y="0"/>
              <a:ext cx="4995116" cy="332706"/>
            </a:xfrm>
            <a:custGeom>
              <a:rect b="b" l="l" r="r" t="t"/>
              <a:pathLst>
                <a:path extrusionOk="0" h="332706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6"/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6" name="Google Shape;726;p56"/>
          <p:cNvSpPr/>
          <p:nvPr/>
        </p:nvSpPr>
        <p:spPr>
          <a:xfrm>
            <a:off x="16084070" y="-14653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6"/>
          <p:cNvSpPr txBox="1"/>
          <p:nvPr/>
        </p:nvSpPr>
        <p:spPr>
          <a:xfrm>
            <a:off x="1617093" y="320337"/>
            <a:ext cx="10329101" cy="2825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Case Study </a:t>
            </a:r>
            <a:endParaRPr b="0" i="0" sz="5100" u="none" cap="none" strike="noStrike">
              <a:solidFill>
                <a:srgbClr val="452A7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Whitney Wolfe Herd &amp; Bumble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Εικόνα που περιέχει κείμενο, ανθρώπινο πρόσωπο, άτομο, χαμόγελο&#10;&#10;Περιγραφή που δημιουργήθηκε αυτόματα" id="728" name="Google Shape;728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65223" y="1342496"/>
            <a:ext cx="5815771" cy="38757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Εικόνα που περιέχει ανθρώπινο πρόσωπο, άτομο, ρουχισμός, ώμος&#10;&#10;Περιγραφή που δημιουργήθηκε αυτόματα" id="729" name="Google Shape;729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92729" y="4186235"/>
            <a:ext cx="4743591" cy="473502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730" name="Google Shape;730;p56"/>
          <p:cNvSpPr txBox="1"/>
          <p:nvPr/>
        </p:nvSpPr>
        <p:spPr>
          <a:xfrm>
            <a:off x="1407904" y="4291591"/>
            <a:ext cx="921774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 Research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Recognized the need for women-driven dating dynamics.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Product Innovation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Only women can initiate conversations in heterosexual matches, creating a safer space for users.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Excellence</a:t>
            </a: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Positioned Bumble as a feminist brand, using social media and influencer marketing.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Outcomes: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 2021, Bumble went public, and Wolfe Herd became the youngest self-made female billionaire</a:t>
            </a:r>
            <a:endParaRPr/>
          </a:p>
        </p:txBody>
      </p:sp>
      <p:sp>
        <p:nvSpPr>
          <p:cNvPr id="731" name="Google Shape;731;p56"/>
          <p:cNvSpPr txBox="1"/>
          <p:nvPr/>
        </p:nvSpPr>
        <p:spPr>
          <a:xfrm>
            <a:off x="1438292" y="3924625"/>
            <a:ext cx="92177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Key Achievements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6000"/>
          </a:blip>
          <a:stretch>
            <a:fillRect/>
          </a:stretch>
        </a:blip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7"/>
          <p:cNvSpPr/>
          <p:nvPr/>
        </p:nvSpPr>
        <p:spPr>
          <a:xfrm>
            <a:off x="14935664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7" name="Google Shape;737;p57"/>
          <p:cNvGrpSpPr/>
          <p:nvPr/>
        </p:nvGrpSpPr>
        <p:grpSpPr>
          <a:xfrm rot="5400000">
            <a:off x="-8778964" y="7661753"/>
            <a:ext cx="18965831" cy="1407904"/>
            <a:chOff x="0" y="-38100"/>
            <a:chExt cx="4995116" cy="370806"/>
          </a:xfrm>
        </p:grpSpPr>
        <p:sp>
          <p:nvSpPr>
            <p:cNvPr id="738" name="Google Shape;738;p57"/>
            <p:cNvSpPr/>
            <p:nvPr/>
          </p:nvSpPr>
          <p:spPr>
            <a:xfrm>
              <a:off x="0" y="0"/>
              <a:ext cx="4995116" cy="332706"/>
            </a:xfrm>
            <a:custGeom>
              <a:rect b="b" l="l" r="r" t="t"/>
              <a:pathLst>
                <a:path extrusionOk="0" h="332706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57"/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0" name="Google Shape;740;p57"/>
          <p:cNvSpPr/>
          <p:nvPr/>
        </p:nvSpPr>
        <p:spPr>
          <a:xfrm>
            <a:off x="16084070" y="-14653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7"/>
          <p:cNvSpPr txBox="1"/>
          <p:nvPr/>
        </p:nvSpPr>
        <p:spPr>
          <a:xfrm>
            <a:off x="1617093" y="320337"/>
            <a:ext cx="10329101" cy="2825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Case Study </a:t>
            </a:r>
            <a:endParaRPr b="0" i="0" sz="5100" u="none" cap="none" strike="noStrike">
              <a:solidFill>
                <a:srgbClr val="452A7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Whitney Wolfe Herd &amp; Bumble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57"/>
          <p:cNvSpPr txBox="1"/>
          <p:nvPr/>
        </p:nvSpPr>
        <p:spPr>
          <a:xfrm>
            <a:off x="4734717" y="8502108"/>
            <a:ext cx="92177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Bumble Founder's Business Lessons For Entrepreneurs | Forbes</a:t>
            </a:r>
            <a:endParaRPr b="0" i="0" sz="14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3" name="Google Shape;743;p57" title="Bumble Founder's Business Lessons For Entrepreneurs | Forbes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4717" y="2938074"/>
            <a:ext cx="9613515" cy="54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6000"/>
          </a:blip>
          <a:stretch>
            <a:fillRect/>
          </a:stretch>
        </a:blip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8"/>
          <p:cNvSpPr/>
          <p:nvPr/>
        </p:nvSpPr>
        <p:spPr>
          <a:xfrm>
            <a:off x="14935664" y="9258300"/>
            <a:ext cx="3069119" cy="618435"/>
          </a:xfrm>
          <a:custGeom>
            <a:rect b="b" l="l" r="r" t="t"/>
            <a:pathLst>
              <a:path extrusionOk="0" h="618435" w="3069119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9" name="Google Shape;749;p58"/>
          <p:cNvGrpSpPr/>
          <p:nvPr/>
        </p:nvGrpSpPr>
        <p:grpSpPr>
          <a:xfrm rot="5400000">
            <a:off x="-8778964" y="7661753"/>
            <a:ext cx="18965831" cy="1407904"/>
            <a:chOff x="0" y="-38100"/>
            <a:chExt cx="4995116" cy="370806"/>
          </a:xfrm>
        </p:grpSpPr>
        <p:sp>
          <p:nvSpPr>
            <p:cNvPr id="750" name="Google Shape;750;p58"/>
            <p:cNvSpPr/>
            <p:nvPr/>
          </p:nvSpPr>
          <p:spPr>
            <a:xfrm>
              <a:off x="0" y="0"/>
              <a:ext cx="4995116" cy="332706"/>
            </a:xfrm>
            <a:custGeom>
              <a:rect b="b" l="l" r="r" t="t"/>
              <a:pathLst>
                <a:path extrusionOk="0" h="332706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58"/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58"/>
          <p:cNvSpPr/>
          <p:nvPr/>
        </p:nvSpPr>
        <p:spPr>
          <a:xfrm>
            <a:off x="16084070" y="-146530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58"/>
          <p:cNvSpPr txBox="1"/>
          <p:nvPr/>
        </p:nvSpPr>
        <p:spPr>
          <a:xfrm>
            <a:off x="1617093" y="320337"/>
            <a:ext cx="10329101" cy="2825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Case Study </a:t>
            </a:r>
            <a:endParaRPr b="0" i="0" sz="5100" u="none" cap="none" strike="noStrike">
              <a:solidFill>
                <a:srgbClr val="452A7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Whitney Wolfe Herd &amp; Bumble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58"/>
          <p:cNvSpPr txBox="1"/>
          <p:nvPr/>
        </p:nvSpPr>
        <p:spPr>
          <a:xfrm>
            <a:off x="1617093" y="3449399"/>
            <a:ext cx="9217742" cy="682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Discussion Questions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58"/>
          <p:cNvSpPr txBox="1"/>
          <p:nvPr/>
        </p:nvSpPr>
        <p:spPr>
          <a:xfrm>
            <a:off x="1794072" y="4732431"/>
            <a:ext cx="13588495" cy="154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How did Bumble’s market research shape its product innovation?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Why is Bumble’s focus on female empowerment a game-changer in its industry?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How can tech startups incorporate similar values into their business models?</a:t>
            </a:r>
            <a:endParaRPr b="0" i="0" sz="24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1000"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14767258" y="9258300"/>
            <a:ext cx="3127794" cy="655828"/>
          </a:xfrm>
          <a:custGeom>
            <a:rect b="b" l="l" r="r" t="t"/>
            <a:pathLst>
              <a:path extrusionOk="0" h="655828" w="3127794">
                <a:moveTo>
                  <a:pt x="0" y="0"/>
                </a:moveTo>
                <a:lnTo>
                  <a:pt x="3127793" y="0"/>
                </a:lnTo>
                <a:lnTo>
                  <a:pt x="3127793" y="655828"/>
                </a:lnTo>
                <a:lnTo>
                  <a:pt x="0" y="655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5"/>
          <p:cNvGrpSpPr/>
          <p:nvPr/>
        </p:nvGrpSpPr>
        <p:grpSpPr>
          <a:xfrm rot="5400000">
            <a:off x="-8778964" y="7756711"/>
            <a:ext cx="18965831" cy="1407904"/>
            <a:chOff x="0" y="-38100"/>
            <a:chExt cx="4995116" cy="370806"/>
          </a:xfrm>
        </p:grpSpPr>
        <p:sp>
          <p:nvSpPr>
            <p:cNvPr id="164" name="Google Shape;164;p5"/>
            <p:cNvSpPr/>
            <p:nvPr/>
          </p:nvSpPr>
          <p:spPr>
            <a:xfrm>
              <a:off x="0" y="0"/>
              <a:ext cx="4995116" cy="332706"/>
            </a:xfrm>
            <a:custGeom>
              <a:rect b="b" l="l" r="r" t="t"/>
              <a:pathLst>
                <a:path extrusionOk="0" h="332706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6F53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5"/>
          <p:cNvSpPr/>
          <p:nvPr/>
        </p:nvSpPr>
        <p:spPr>
          <a:xfrm>
            <a:off x="124546" y="2156526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7" y="0"/>
                </a:lnTo>
                <a:lnTo>
                  <a:pt x="1138697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1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79747" y="5369795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7" y="0"/>
                </a:lnTo>
                <a:lnTo>
                  <a:pt x="1138697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1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79747" y="3450157"/>
            <a:ext cx="1228294" cy="1096252"/>
          </a:xfrm>
          <a:custGeom>
            <a:rect b="b" l="l" r="r" t="t"/>
            <a:pathLst>
              <a:path extrusionOk="0" h="1096252" w="1228294">
                <a:moveTo>
                  <a:pt x="0" y="0"/>
                </a:moveTo>
                <a:lnTo>
                  <a:pt x="1228294" y="0"/>
                </a:lnTo>
                <a:lnTo>
                  <a:pt x="1228294" y="1096253"/>
                </a:lnTo>
                <a:lnTo>
                  <a:pt x="0" y="1096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124546" y="6663426"/>
            <a:ext cx="1131279" cy="1009667"/>
          </a:xfrm>
          <a:custGeom>
            <a:rect b="b" l="l" r="r" t="t"/>
            <a:pathLst>
              <a:path extrusionOk="0" h="1009667" w="1131279">
                <a:moveTo>
                  <a:pt x="0" y="0"/>
                </a:moveTo>
                <a:lnTo>
                  <a:pt x="1131280" y="0"/>
                </a:lnTo>
                <a:lnTo>
                  <a:pt x="1131280" y="1009667"/>
                </a:lnTo>
                <a:lnTo>
                  <a:pt x="0" y="1009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0" y="596938"/>
            <a:ext cx="1205165" cy="946055"/>
          </a:xfrm>
          <a:custGeom>
            <a:rect b="b" l="l" r="r" t="t"/>
            <a:pathLst>
              <a:path extrusionOk="0" h="946055" w="1205165">
                <a:moveTo>
                  <a:pt x="0" y="0"/>
                </a:moveTo>
                <a:lnTo>
                  <a:pt x="1205165" y="0"/>
                </a:lnTo>
                <a:lnTo>
                  <a:pt x="1205165" y="946055"/>
                </a:lnTo>
                <a:lnTo>
                  <a:pt x="0" y="946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1679076" y="419857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3279" y="8282693"/>
            <a:ext cx="1205165" cy="946055"/>
          </a:xfrm>
          <a:custGeom>
            <a:rect b="b" l="l" r="r" t="t"/>
            <a:pathLst>
              <a:path extrusionOk="0" h="946055" w="1205165">
                <a:moveTo>
                  <a:pt x="0" y="0"/>
                </a:moveTo>
                <a:lnTo>
                  <a:pt x="1205165" y="0"/>
                </a:lnTo>
                <a:lnTo>
                  <a:pt x="1205165" y="946055"/>
                </a:lnTo>
                <a:lnTo>
                  <a:pt x="0" y="946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1679076" y="2213772"/>
            <a:ext cx="55033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Module Overview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679076" y="3555510"/>
            <a:ext cx="1635820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module equips you with the </a:t>
            </a: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knowledge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tools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 to develop a business plan specifically designed for tech startups led by female entrepreneurs.</a:t>
            </a:r>
            <a:endParaRPr b="0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1946788" y="6131211"/>
            <a:ext cx="12344399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 Research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Understanding customer needs and competition.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Product Development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Turning innovative ideas into viable tech solutions.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Plan and Strategies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Effectively reaching and engaging your target audience.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Financial Planning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Managing resources and forecasting growth.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1946788" y="536979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Key Topics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1000"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14767258" y="9258300"/>
            <a:ext cx="3127794" cy="655828"/>
          </a:xfrm>
          <a:custGeom>
            <a:rect b="b" l="l" r="r" t="t"/>
            <a:pathLst>
              <a:path extrusionOk="0" h="655828" w="3127794">
                <a:moveTo>
                  <a:pt x="0" y="0"/>
                </a:moveTo>
                <a:lnTo>
                  <a:pt x="3127793" y="0"/>
                </a:lnTo>
                <a:lnTo>
                  <a:pt x="3127793" y="655828"/>
                </a:lnTo>
                <a:lnTo>
                  <a:pt x="0" y="655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28"/>
          <p:cNvGrpSpPr/>
          <p:nvPr/>
        </p:nvGrpSpPr>
        <p:grpSpPr>
          <a:xfrm rot="5400000">
            <a:off x="-8778964" y="7756711"/>
            <a:ext cx="18965831" cy="1407904"/>
            <a:chOff x="0" y="-38100"/>
            <a:chExt cx="4995116" cy="370806"/>
          </a:xfrm>
        </p:grpSpPr>
        <p:sp>
          <p:nvSpPr>
            <p:cNvPr id="183" name="Google Shape;183;p28"/>
            <p:cNvSpPr/>
            <p:nvPr/>
          </p:nvSpPr>
          <p:spPr>
            <a:xfrm>
              <a:off x="0" y="0"/>
              <a:ext cx="4995116" cy="332706"/>
            </a:xfrm>
            <a:custGeom>
              <a:rect b="b" l="l" r="r" t="t"/>
              <a:pathLst>
                <a:path extrusionOk="0" h="332706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6F53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8"/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28"/>
          <p:cNvSpPr/>
          <p:nvPr/>
        </p:nvSpPr>
        <p:spPr>
          <a:xfrm>
            <a:off x="124546" y="2156526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7" y="0"/>
                </a:lnTo>
                <a:lnTo>
                  <a:pt x="1138697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1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79747" y="5369795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7" y="0"/>
                </a:lnTo>
                <a:lnTo>
                  <a:pt x="1138697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1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79747" y="3450157"/>
            <a:ext cx="1228294" cy="1096252"/>
          </a:xfrm>
          <a:custGeom>
            <a:rect b="b" l="l" r="r" t="t"/>
            <a:pathLst>
              <a:path extrusionOk="0" h="1096252" w="1228294">
                <a:moveTo>
                  <a:pt x="0" y="0"/>
                </a:moveTo>
                <a:lnTo>
                  <a:pt x="1228294" y="0"/>
                </a:lnTo>
                <a:lnTo>
                  <a:pt x="1228294" y="1096253"/>
                </a:lnTo>
                <a:lnTo>
                  <a:pt x="0" y="1096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124546" y="6663426"/>
            <a:ext cx="1131279" cy="1009667"/>
          </a:xfrm>
          <a:custGeom>
            <a:rect b="b" l="l" r="r" t="t"/>
            <a:pathLst>
              <a:path extrusionOk="0" h="1009667" w="1131279">
                <a:moveTo>
                  <a:pt x="0" y="0"/>
                </a:moveTo>
                <a:lnTo>
                  <a:pt x="1131280" y="0"/>
                </a:lnTo>
                <a:lnTo>
                  <a:pt x="1131280" y="1009667"/>
                </a:lnTo>
                <a:lnTo>
                  <a:pt x="0" y="1009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0" y="596938"/>
            <a:ext cx="1205165" cy="946055"/>
          </a:xfrm>
          <a:custGeom>
            <a:rect b="b" l="l" r="r" t="t"/>
            <a:pathLst>
              <a:path extrusionOk="0" h="946055" w="1205165">
                <a:moveTo>
                  <a:pt x="0" y="0"/>
                </a:moveTo>
                <a:lnTo>
                  <a:pt x="1205165" y="0"/>
                </a:lnTo>
                <a:lnTo>
                  <a:pt x="1205165" y="946055"/>
                </a:lnTo>
                <a:lnTo>
                  <a:pt x="0" y="946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1679076" y="419857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13279" y="8282693"/>
            <a:ext cx="1205165" cy="946055"/>
          </a:xfrm>
          <a:custGeom>
            <a:rect b="b" l="l" r="r" t="t"/>
            <a:pathLst>
              <a:path extrusionOk="0" h="946055" w="1205165">
                <a:moveTo>
                  <a:pt x="0" y="0"/>
                </a:moveTo>
                <a:lnTo>
                  <a:pt x="1205165" y="0"/>
                </a:lnTo>
                <a:lnTo>
                  <a:pt x="1205165" y="946055"/>
                </a:lnTo>
                <a:lnTo>
                  <a:pt x="0" y="946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1679076" y="2213772"/>
            <a:ext cx="55033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Module Overview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1929799" y="3645904"/>
            <a:ext cx="1635820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By the end of this module, participants will have a solid framework to craft their own business plans.</a:t>
            </a:r>
            <a:endParaRPr b="0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5469412" y="6708533"/>
            <a:ext cx="1131425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This session will arm you with tools to analyze markets, design innovative solutions, implement effective marketing, and maintain financial health</a:t>
            </a:r>
            <a:endParaRPr b="0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4734817" y="6537895"/>
            <a:ext cx="5899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i="0" sz="9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>
            <a:alpha val="30980"/>
          </a:srgbClr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/>
          <p:nvPr/>
        </p:nvSpPr>
        <p:spPr>
          <a:xfrm>
            <a:off x="15390464" y="8954526"/>
            <a:ext cx="2897536" cy="607548"/>
          </a:xfrm>
          <a:custGeom>
            <a:rect b="b" l="l" r="r" t="t"/>
            <a:pathLst>
              <a:path extrusionOk="0" h="607548" w="2897536">
                <a:moveTo>
                  <a:pt x="0" y="0"/>
                </a:moveTo>
                <a:lnTo>
                  <a:pt x="2897536" y="0"/>
                </a:lnTo>
                <a:lnTo>
                  <a:pt x="2897536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7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02" name="Google Shape;202;p7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7"/>
          <p:cNvSpPr/>
          <p:nvPr/>
        </p:nvSpPr>
        <p:spPr>
          <a:xfrm>
            <a:off x="15771122" y="185791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1" y="0"/>
                </a:lnTo>
                <a:lnTo>
                  <a:pt x="2350461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426126" y="1989984"/>
            <a:ext cx="156615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Business Plan Fundamentals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426126" y="3542992"/>
            <a:ext cx="14431289" cy="1809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What is a Business Plan?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A business plan is a comprehensive document outlining your company’s goals, strategies, and action plans.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426126" y="212032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426126" y="6136745"/>
            <a:ext cx="16276289" cy="2345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Core Purposes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Define Objectives: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Clarify short-term and long-term goals.</a:t>
            </a:r>
            <a:endParaRPr b="0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Attract Investors: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Provide a clear strategy for returns on investment.</a:t>
            </a:r>
            <a:endParaRPr b="0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Operational Roadmap: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Serve as a guide for day-to-day operations and future scaling.</a:t>
            </a:r>
            <a:endParaRPr b="0" i="0" sz="28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D5ED">
            <a:alpha val="30980"/>
          </a:srgbClr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/>
          <p:nvPr/>
        </p:nvSpPr>
        <p:spPr>
          <a:xfrm>
            <a:off x="15390464" y="8954526"/>
            <a:ext cx="2897536" cy="607548"/>
          </a:xfrm>
          <a:custGeom>
            <a:rect b="b" l="l" r="r" t="t"/>
            <a:pathLst>
              <a:path extrusionOk="0" h="607548" w="2897536">
                <a:moveTo>
                  <a:pt x="0" y="0"/>
                </a:moveTo>
                <a:lnTo>
                  <a:pt x="2897536" y="0"/>
                </a:lnTo>
                <a:lnTo>
                  <a:pt x="2897536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2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15" name="Google Shape;215;p29"/>
            <p:cNvSpPr/>
            <p:nvPr/>
          </p:nvSpPr>
          <p:spPr>
            <a:xfrm>
              <a:off x="0" y="0"/>
              <a:ext cx="4995116" cy="194611"/>
            </a:xfrm>
            <a:custGeom>
              <a:rect b="b" l="l" r="r" t="t"/>
              <a:pathLst>
                <a:path extrusionOk="0" h="194611" w="4995116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29"/>
          <p:cNvSpPr/>
          <p:nvPr/>
        </p:nvSpPr>
        <p:spPr>
          <a:xfrm>
            <a:off x="15771122" y="185791"/>
            <a:ext cx="2350460" cy="2350460"/>
          </a:xfrm>
          <a:custGeom>
            <a:rect b="b" l="l" r="r" t="t"/>
            <a:pathLst>
              <a:path extrusionOk="0" h="2350460" w="2350460">
                <a:moveTo>
                  <a:pt x="0" y="0"/>
                </a:moveTo>
                <a:lnTo>
                  <a:pt x="2350461" y="0"/>
                </a:lnTo>
                <a:lnTo>
                  <a:pt x="2350461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426126" y="1989984"/>
            <a:ext cx="156615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Business Plan Fundamentals</a:t>
            </a:r>
            <a:endParaRPr b="1" i="0" sz="3600" u="none" cap="none" strike="noStrike">
              <a:solidFill>
                <a:srgbClr val="452A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426126" y="212032"/>
            <a:ext cx="1157972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in Tech through </a:t>
            </a:r>
            <a:endParaRPr/>
          </a:p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Strategic Business Planning</a:t>
            </a:r>
            <a:endParaRPr b="1" i="0" sz="3600" u="none" cap="none" strike="noStrike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426126" y="3226315"/>
            <a:ext cx="16276289" cy="413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Key Components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1.	</a:t>
            </a: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Executive Summary: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A snapshot of your business.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2.	</a:t>
            </a: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Company Description: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Who you are and what you do.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3.	</a:t>
            </a: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 Analysis: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Insights into your industry, target market, and competition.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4.	</a:t>
            </a: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Organization &amp; Management: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 Your team and leadership structure.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5.	</a:t>
            </a: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Marketing &amp; Sales: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How you’ll attract and retain customers.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6.	</a:t>
            </a:r>
            <a:r>
              <a:rPr b="1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Financial Projections: </a:t>
            </a:r>
            <a:r>
              <a:rPr b="0" i="0" lang="en-US" sz="2800" u="none" cap="none" strike="noStrike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Revenue, expenses, and profitability forecasts.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96CB2">
            <a:alpha val="92941"/>
          </a:srgbClr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/>
          <p:nvPr/>
        </p:nvSpPr>
        <p:spPr>
          <a:xfrm>
            <a:off x="483201" y="466944"/>
            <a:ext cx="3055693" cy="640710"/>
          </a:xfrm>
          <a:custGeom>
            <a:rect b="b" l="l" r="r" t="t"/>
            <a:pathLst>
              <a:path extrusionOk="0" h="640710" w="3055693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483201" y="1290990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b="0" i="0" lang="en-US" sz="4505" u="none" cap="none" strike="noStrike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 Research</a:t>
            </a:r>
            <a:endParaRPr b="0" i="0" sz="4505" u="none" cap="none" strike="noStrike">
              <a:solidFill>
                <a:srgbClr val="DED5E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14125985" y="5495051"/>
            <a:ext cx="1138696" cy="788806"/>
          </a:xfrm>
          <a:custGeom>
            <a:rect b="b" l="l" r="r" t="t"/>
            <a:pathLst>
              <a:path extrusionOk="0" h="788806" w="1138696">
                <a:moveTo>
                  <a:pt x="0" y="0"/>
                </a:moveTo>
                <a:lnTo>
                  <a:pt x="1138696" y="0"/>
                </a:lnTo>
                <a:lnTo>
                  <a:pt x="1138696" y="788806"/>
                </a:lnTo>
                <a:lnTo>
                  <a:pt x="0" y="7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8"/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229" name="Google Shape;229;p8"/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230" name="Google Shape;230;p8"/>
              <p:cNvSpPr/>
              <p:nvPr/>
            </p:nvSpPr>
            <p:spPr>
              <a:xfrm>
                <a:off x="0" y="0"/>
                <a:ext cx="4995116" cy="332706"/>
              </a:xfrm>
              <a:custGeom>
                <a:rect b="b" l="l" r="r" t="t"/>
                <a:pathLst>
                  <a:path extrusionOk="0" h="332706" w="4995116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8"/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" name="Google Shape;232;p8"/>
            <p:cNvSpPr/>
            <p:nvPr/>
          </p:nvSpPr>
          <p:spPr>
            <a:xfrm>
              <a:off x="148357" y="11845674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11925" y="6133623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148357" y="8281093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8625" y="4150665"/>
              <a:ext cx="1518262" cy="1051741"/>
            </a:xfrm>
            <a:custGeom>
              <a:rect b="b" l="l" r="r" t="t"/>
              <a:pathLst>
                <a:path extrusionOk="0" h="1051741" w="1518262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48357" y="13306984"/>
              <a:ext cx="1637725" cy="1461670"/>
            </a:xfrm>
            <a:custGeom>
              <a:rect b="b" l="l" r="r" t="t"/>
              <a:pathLst>
                <a:path extrusionOk="0" h="1461670" w="1637725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0" y="2112449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68059" y="9919271"/>
              <a:ext cx="1606887" cy="1261406"/>
            </a:xfrm>
            <a:custGeom>
              <a:rect b="b" l="l" r="r" t="t"/>
              <a:pathLst>
                <a:path extrusionOk="0" h="1261406" w="1606887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8"/>
          <p:cNvSpPr txBox="1"/>
          <p:nvPr/>
        </p:nvSpPr>
        <p:spPr>
          <a:xfrm>
            <a:off x="3941360" y="7555269"/>
            <a:ext cx="13058900" cy="2141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Primary Research: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Direct interaction with potential customers through surveys, interviews, or focus groups.</a:t>
            </a:r>
            <a:endParaRPr b="0" i="0" sz="2800" u="none" cap="none" strike="noStrike">
              <a:solidFill>
                <a:srgbClr val="DED5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Secondary Research: </a:t>
            </a: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Analysis of existing data such as industry reports, market analyses, and academic studies.</a:t>
            </a:r>
            <a:endParaRPr b="0" i="0" sz="2800" u="none" cap="none" strike="noStrike">
              <a:solidFill>
                <a:srgbClr val="DED5E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317090" y="2616817"/>
            <a:ext cx="13311731" cy="64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Why Market Research is Vital</a:t>
            </a:r>
            <a:endParaRPr b="1" i="0" sz="3399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317090" y="3552639"/>
            <a:ext cx="12908334" cy="1747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Helps identify your target audience’s needs.</a:t>
            </a:r>
            <a:endParaRPr b="0" i="0" sz="28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Reveals market trends and opportunities.</a:t>
            </a:r>
            <a:endParaRPr b="0" i="0" sz="28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Provides a competitive edge by analyzing competitors.</a:t>
            </a:r>
            <a:endParaRPr b="0" i="0" sz="2800" u="none" cap="none" strike="noStrike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3941360" y="6642415"/>
            <a:ext cx="9217742" cy="61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DED5ED"/>
                </a:solidFill>
                <a:latin typeface="Arial"/>
                <a:ea typeface="Arial"/>
                <a:cs typeface="Arial"/>
                <a:sym typeface="Arial"/>
              </a:rPr>
              <a:t>Types of Market Research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0x0101003A06DED289E437438E8CDF0E0C275B1A</vt:lpwstr>
  </property>
</Properties>
</file>