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77" r:id="rId2"/>
    <p:sldId id="257" r:id="rId3"/>
    <p:sldId id="270" r:id="rId4"/>
    <p:sldId id="271" r:id="rId5"/>
    <p:sldId id="272" r:id="rId6"/>
    <p:sldId id="273" r:id="rId7"/>
    <p:sldId id="278" r:id="rId8"/>
    <p:sldId id="279" r:id="rId9"/>
  </p:sldIdLst>
  <p:sldSz cx="18288000" cy="10287000"/>
  <p:notesSz cx="6858000" cy="9144000"/>
  <p:embeddedFontLst>
    <p:embeddedFont>
      <p:font typeface="Montserrat" panose="00000500000000000000" pitchFamily="2" charset="0"/>
      <p:regular r:id="rId11"/>
      <p:bold r:id="rId12"/>
      <p:italic r:id="rId13"/>
      <p:boldItalic r:id="rId14"/>
    </p:embeddedFont>
    <p:embeddedFont>
      <p:font typeface="Montserrat ExtraBold" panose="00000900000000000000" pitchFamily="2" charset="0"/>
      <p:bold r:id="rId15"/>
      <p:boldItalic r:id="rId16"/>
    </p:embeddedFont>
    <p:embeddedFont>
      <p:font typeface="Noto Sans" panose="020B05020405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UU3HXQ/ojcCLyAP9mzNNjTFM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0EA"/>
    <a:srgbClr val="896CB2"/>
    <a:srgbClr val="DED5ED"/>
    <a:srgbClr val="452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21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a:latin typeface="Arial"/>
                <a:ea typeface="Arial"/>
                <a:cs typeface="Arial"/>
                <a:sym typeface="Arial"/>
              </a:rPr>
              <a:t> This is a more structured, external evaluation that involves analyzing actions, outcomes, and performance with an aim to improve. It typically includes both positive and negative feedback, focusing on what went well and what could be improved. Critique can be individual or collective, and is more about constructive feedback to foster growth. It is reflective, but also evaluative, and involves looking forward to identify areas for improvement and future adjustments. Critique is not just about pointing out mistakes; it’s a powerful tool that allows us to identify areas for improvement. Learning from both our successes and failures is essential for growth as entrepreneurs. We’ll use a structured approach to critique our past projects. First, we’ll ask ourselves: What went well? Next, What could have been better? Finally, What would you do differently in the future? This will guide our reflections and discussions.</a:t>
            </a:r>
            <a:endParaRPr/>
          </a:p>
        </p:txBody>
      </p:sp>
      <p:sp>
        <p:nvSpPr>
          <p:cNvPr id="263" name="Google Shape;26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Critique is essential for improvement. We will use the SWOT analysis framework to critique our past projects and experiences. This method will help us assess strengths and weaknesses while also considering opportunities and threats for the future.</a:t>
            </a:r>
            <a:endParaRPr/>
          </a:p>
        </p:txBody>
      </p:sp>
      <p:sp>
        <p:nvSpPr>
          <p:cNvPr id="289" name="Google Shape;28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9.png"/><Relationship Id="rId1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hyperlink" Target="https://www.facebook.com/profile.php?id=61557217807689" TargetMode="External"/><Relationship Id="rId9" Type="http://schemas.openxmlformats.org/officeDocument/2006/relationships/image" Target="../media/image11.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0" y="2891603"/>
            <a:ext cx="12360879" cy="2270093"/>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87" name="Google Shape;87;p1"/>
          <p:cNvGrpSpPr/>
          <p:nvPr/>
        </p:nvGrpSpPr>
        <p:grpSpPr>
          <a:xfrm>
            <a:off x="-41707" y="5161695"/>
            <a:ext cx="12436706" cy="1767558"/>
            <a:chOff x="0" y="-57150"/>
            <a:chExt cx="3275511" cy="465529"/>
          </a:xfrm>
        </p:grpSpPr>
        <p:sp>
          <p:nvSpPr>
            <p:cNvPr id="88" name="Google Shape;88;p1"/>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89" name="Google Shape;89;p1"/>
            <p:cNvSpPr txBox="1"/>
            <p:nvPr/>
          </p:nvSpPr>
          <p:spPr>
            <a:xfrm>
              <a:off x="0" y="-57150"/>
              <a:ext cx="3275511" cy="465529"/>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90" name="Google Shape;90;p1"/>
          <p:cNvSpPr/>
          <p:nvPr/>
        </p:nvSpPr>
        <p:spPr>
          <a:xfrm>
            <a:off x="735397" y="9214556"/>
            <a:ext cx="3230132" cy="677285"/>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1" name="Google Shape;91;p1"/>
          <p:cNvSpPr/>
          <p:nvPr/>
        </p:nvSpPr>
        <p:spPr>
          <a:xfrm rot="-1064191">
            <a:off x="14281958" y="-46093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2" name="Google Shape;92;p1"/>
          <p:cNvSpPr/>
          <p:nvPr/>
        </p:nvSpPr>
        <p:spPr>
          <a:xfrm rot="1586488">
            <a:off x="14281958" y="4883172"/>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3" name="Google Shape;93;p1"/>
          <p:cNvSpPr/>
          <p:nvPr/>
        </p:nvSpPr>
        <p:spPr>
          <a:xfrm>
            <a:off x="10901221" y="7202170"/>
            <a:ext cx="4938626" cy="4938626"/>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4" name="Google Shape;94;p1"/>
          <p:cNvSpPr txBox="1"/>
          <p:nvPr/>
        </p:nvSpPr>
        <p:spPr>
          <a:xfrm>
            <a:off x="1028000" y="1024382"/>
            <a:ext cx="9279245" cy="1435458"/>
          </a:xfrm>
          <a:prstGeom prst="rect">
            <a:avLst/>
          </a:prstGeom>
          <a:noFill/>
          <a:ln>
            <a:noFill/>
          </a:ln>
        </p:spPr>
        <p:txBody>
          <a:bodyPr spcFirstLastPara="1" wrap="square" lIns="0" tIns="0" rIns="0" bIns="0" anchor="t" anchorCtr="0">
            <a:spAutoFit/>
          </a:bodyPr>
          <a:lstStyle/>
          <a:p>
            <a:pPr algn="ctr">
              <a:lnSpc>
                <a:spcPct val="140018"/>
              </a:lnSpc>
            </a:pPr>
            <a:r>
              <a:rPr lang="en-US" sz="6663" b="1" dirty="0" err="1">
                <a:solidFill>
                  <a:srgbClr val="DED5ED"/>
                </a:solidFill>
                <a:latin typeface="Montserrat"/>
                <a:ea typeface="Montserrat"/>
                <a:cs typeface="Montserrat"/>
                <a:sym typeface="Montserrat"/>
              </a:rPr>
              <a:t>HerTechVenture</a:t>
            </a:r>
            <a:endParaRPr dirty="0"/>
          </a:p>
        </p:txBody>
      </p:sp>
      <p:sp>
        <p:nvSpPr>
          <p:cNvPr id="95" name="Google Shape;95;p1"/>
          <p:cNvSpPr txBox="1"/>
          <p:nvPr/>
        </p:nvSpPr>
        <p:spPr>
          <a:xfrm>
            <a:off x="-838446" y="3881678"/>
            <a:ext cx="13809413" cy="830997"/>
          </a:xfrm>
          <a:prstGeom prst="rect">
            <a:avLst/>
          </a:prstGeom>
          <a:noFill/>
          <a:ln>
            <a:noFill/>
          </a:ln>
        </p:spPr>
        <p:txBody>
          <a:bodyPr spcFirstLastPara="1" wrap="square" lIns="0" tIns="0" rIns="0" bIns="0" anchor="t" anchorCtr="0">
            <a:spAutoFit/>
          </a:bodyPr>
          <a:lstStyle/>
          <a:p>
            <a:pPr algn="ctr"/>
            <a:r>
              <a:rPr lang="en-US" sz="5400" b="1" dirty="0">
                <a:solidFill>
                  <a:srgbClr val="452A74"/>
                </a:solidFill>
                <a:latin typeface="Noto Sans"/>
                <a:ea typeface="Noto Sans"/>
                <a:cs typeface="Noto Sans"/>
                <a:sym typeface="Noto Sans"/>
              </a:rPr>
              <a:t>Critique for the Future</a:t>
            </a:r>
            <a:endParaRPr lang="en-US" sz="5400" dirty="0"/>
          </a:p>
        </p:txBody>
      </p:sp>
      <p:sp>
        <p:nvSpPr>
          <p:cNvPr id="96" name="Google Shape;96;p1"/>
          <p:cNvSpPr txBox="1"/>
          <p:nvPr/>
        </p:nvSpPr>
        <p:spPr>
          <a:xfrm>
            <a:off x="1408249" y="5748012"/>
            <a:ext cx="9681998" cy="732316"/>
          </a:xfrm>
          <a:prstGeom prst="rect">
            <a:avLst/>
          </a:prstGeom>
          <a:noFill/>
          <a:ln>
            <a:noFill/>
          </a:ln>
        </p:spPr>
        <p:txBody>
          <a:bodyPr spcFirstLastPara="1" wrap="square" lIns="0" tIns="0" rIns="0" bIns="0" anchor="t" anchorCtr="0">
            <a:spAutoFit/>
          </a:bodyPr>
          <a:lstStyle/>
          <a:p>
            <a:pPr algn="ctr">
              <a:lnSpc>
                <a:spcPct val="140011"/>
              </a:lnSpc>
            </a:pPr>
            <a:r>
              <a:rPr lang="en-US" sz="3399" b="1" dirty="0">
                <a:solidFill>
                  <a:srgbClr val="452A74"/>
                </a:solidFill>
                <a:latin typeface="Noto Sans"/>
                <a:ea typeface="Noto Sans"/>
                <a:cs typeface="Noto Sans"/>
                <a:sym typeface="Noto Sans"/>
              </a:rPr>
              <a:t>University of Macedonia</a:t>
            </a:r>
            <a:endParaRPr dirty="0"/>
          </a:p>
        </p:txBody>
      </p:sp>
      <p:sp>
        <p:nvSpPr>
          <p:cNvPr id="97" name="Google Shape;97;p1"/>
          <p:cNvSpPr txBox="1"/>
          <p:nvPr/>
        </p:nvSpPr>
        <p:spPr>
          <a:xfrm>
            <a:off x="6077347" y="9101771"/>
            <a:ext cx="3366980" cy="1464953"/>
          </a:xfrm>
          <a:prstGeom prst="rect">
            <a:avLst/>
          </a:prstGeom>
          <a:noFill/>
          <a:ln>
            <a:noFill/>
          </a:ln>
        </p:spPr>
        <p:txBody>
          <a:bodyPr spcFirstLastPara="1" wrap="square" lIns="0" tIns="0" rIns="0" bIns="0" anchor="t" anchorCtr="0">
            <a:spAutoFit/>
          </a:bodyPr>
          <a:lstStyle/>
          <a:p>
            <a:pPr algn="ctr">
              <a:lnSpc>
                <a:spcPct val="105666"/>
              </a:lnSpc>
            </a:pPr>
            <a:endParaRPr sz="1800" dirty="0">
              <a:solidFill>
                <a:schemeClr val="dk1"/>
              </a:solidFill>
              <a:latin typeface="Calibri"/>
              <a:ea typeface="Calibri"/>
              <a:cs typeface="Calibri"/>
              <a:sym typeface="Calibri"/>
            </a:endParaRPr>
          </a:p>
          <a:p>
            <a:pPr algn="ctr">
              <a:lnSpc>
                <a:spcPct val="139955"/>
              </a:lnSpc>
            </a:pPr>
            <a:r>
              <a:rPr lang="en-US" sz="1359" b="1" dirty="0">
                <a:solidFill>
                  <a:srgbClr val="DED5ED"/>
                </a:solidFill>
                <a:latin typeface="Noto Sans"/>
                <a:ea typeface="Noto Sans"/>
                <a:cs typeface="Noto Sans"/>
                <a:sym typeface="Noto Sans"/>
              </a:rPr>
              <a:t>Project Number 2023-1-PL01-KA220-HED-000156803</a:t>
            </a:r>
            <a:endParaRPr dirty="0"/>
          </a:p>
          <a:p>
            <a:pPr algn="ctr">
              <a:lnSpc>
                <a:spcPct val="139955"/>
              </a:lnSpc>
            </a:pPr>
            <a:endParaRPr sz="1359" b="1" dirty="0">
              <a:solidFill>
                <a:srgbClr val="DED5ED"/>
              </a:solidFill>
              <a:latin typeface="Noto Sans"/>
              <a:ea typeface="Noto Sans"/>
              <a:cs typeface="Noto Sans"/>
              <a:sym typeface="Noto Sans"/>
            </a:endParaRPr>
          </a:p>
          <a:p>
            <a:pPr algn="ctr">
              <a:lnSpc>
                <a:spcPct val="139955"/>
              </a:lnSpc>
            </a:pPr>
            <a:endParaRPr sz="1359" b="1" dirty="0">
              <a:solidFill>
                <a:srgbClr val="DED5ED"/>
              </a:solidFill>
              <a:latin typeface="Noto Sans"/>
              <a:ea typeface="Noto Sans"/>
              <a:cs typeface="Noto Sans"/>
              <a:sym typeface="Noto Sans"/>
            </a:endParaRPr>
          </a:p>
        </p:txBody>
      </p:sp>
      <p:pic>
        <p:nvPicPr>
          <p:cNvPr id="1026" name="Picture 2" descr="University of Macedonia - Back2Basics">
            <a:extLst>
              <a:ext uri="{FF2B5EF4-FFF2-40B4-BE49-F238E27FC236}">
                <a16:creationId xmlns:a16="http://schemas.microsoft.com/office/drawing/2014/main" id="{8FF8761A-C59B-FC72-712B-3037DD5FDC03}"/>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1609" y="7298579"/>
            <a:ext cx="2277849" cy="1614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D0EA"/>
        </a:solidFill>
        <a:effectLst/>
      </p:bgPr>
    </p:bg>
    <p:spTree>
      <p:nvGrpSpPr>
        <p:cNvPr id="1" name="Shape 102"/>
        <p:cNvGrpSpPr/>
        <p:nvPr/>
      </p:nvGrpSpPr>
      <p:grpSpPr>
        <a:xfrm>
          <a:off x="0" y="0"/>
          <a:ext cx="0" cy="0"/>
          <a:chOff x="0" y="0"/>
          <a:chExt cx="0" cy="0"/>
        </a:xfrm>
      </p:grpSpPr>
      <p:sp>
        <p:nvSpPr>
          <p:cNvPr id="103" name="Google Shape;103;p2"/>
          <p:cNvSpPr/>
          <p:nvPr/>
        </p:nvSpPr>
        <p:spPr>
          <a:xfrm>
            <a:off x="624296" y="421152"/>
            <a:ext cx="2897537" cy="607548"/>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105" name="Google Shape;105;p2"/>
          <p:cNvGrpSpPr/>
          <p:nvPr/>
        </p:nvGrpSpPr>
        <p:grpSpPr>
          <a:xfrm>
            <a:off x="11891147" y="-1800940"/>
            <a:ext cx="13888880" cy="13888880"/>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108" name="Google Shape;108;p2"/>
          <p:cNvGrpSpPr/>
          <p:nvPr/>
        </p:nvGrpSpPr>
        <p:grpSpPr>
          <a:xfrm>
            <a:off x="12998588" y="-22431"/>
            <a:ext cx="10331861" cy="10331861"/>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127" name="Google Shape;127;p2"/>
          <p:cNvSpPr/>
          <p:nvPr/>
        </p:nvSpPr>
        <p:spPr>
          <a:xfrm>
            <a:off x="10246165" y="1"/>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128" name="Google Shape;128;p2"/>
          <p:cNvSpPr txBox="1"/>
          <p:nvPr/>
        </p:nvSpPr>
        <p:spPr>
          <a:xfrm>
            <a:off x="13596119" y="4375543"/>
            <a:ext cx="6158267" cy="1749582"/>
          </a:xfrm>
          <a:prstGeom prst="rect">
            <a:avLst/>
          </a:prstGeom>
          <a:noFill/>
          <a:ln>
            <a:noFill/>
          </a:ln>
        </p:spPr>
        <p:txBody>
          <a:bodyPr spcFirstLastPara="1" wrap="square" lIns="0" tIns="0" rIns="0" bIns="0" anchor="t" anchorCtr="0">
            <a:spAutoFit/>
          </a:bodyPr>
          <a:lstStyle/>
          <a:p>
            <a:pPr algn="ctr">
              <a:lnSpc>
                <a:spcPct val="139995"/>
              </a:lnSpc>
            </a:pPr>
            <a:r>
              <a:rPr lang="en-GB" sz="8121" dirty="0">
                <a:solidFill>
                  <a:srgbClr val="452A74"/>
                </a:solidFill>
                <a:latin typeface="Montserrat ExtraBold"/>
                <a:ea typeface="Montserrat ExtraBold"/>
                <a:cs typeface="Montserrat ExtraBold"/>
                <a:sym typeface="Montserrat ExtraBold"/>
              </a:rPr>
              <a:t>Content </a:t>
            </a:r>
            <a:endParaRPr lang="en-GB" dirty="0"/>
          </a:p>
        </p:txBody>
      </p:sp>
      <p:grpSp>
        <p:nvGrpSpPr>
          <p:cNvPr id="13" name="Google Shape;111;p2">
            <a:extLst>
              <a:ext uri="{FF2B5EF4-FFF2-40B4-BE49-F238E27FC236}">
                <a16:creationId xmlns:a16="http://schemas.microsoft.com/office/drawing/2014/main" id="{7E3F4D36-AC7C-434D-BFFB-520ABB884BF2}"/>
              </a:ext>
            </a:extLst>
          </p:cNvPr>
          <p:cNvGrpSpPr/>
          <p:nvPr/>
        </p:nvGrpSpPr>
        <p:grpSpPr>
          <a:xfrm>
            <a:off x="1040596" y="4769221"/>
            <a:ext cx="9350543" cy="1576659"/>
            <a:chOff x="0" y="-66675"/>
            <a:chExt cx="5228023" cy="2102212"/>
          </a:xfrm>
        </p:grpSpPr>
        <p:sp>
          <p:nvSpPr>
            <p:cNvPr id="14" name="Google Shape;112;p2">
              <a:extLst>
                <a:ext uri="{FF2B5EF4-FFF2-40B4-BE49-F238E27FC236}">
                  <a16:creationId xmlns:a16="http://schemas.microsoft.com/office/drawing/2014/main" id="{9977F319-C3D9-425B-9C5C-C7A4CEEA0982}"/>
                </a:ext>
              </a:extLst>
            </p:cNvPr>
            <p:cNvSpPr txBox="1"/>
            <p:nvPr/>
          </p:nvSpPr>
          <p:spPr>
            <a:xfrm>
              <a:off x="0" y="-66675"/>
              <a:ext cx="5228023" cy="1034129"/>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Monserrat"/>
                </a:rPr>
                <a:t>1 Why is it important</a:t>
              </a:r>
              <a:endParaRPr dirty="0">
                <a:latin typeface="Monserrat"/>
              </a:endParaRPr>
            </a:p>
          </p:txBody>
        </p:sp>
        <p:sp>
          <p:nvSpPr>
            <p:cNvPr id="15" name="Google Shape;113;p2">
              <a:extLst>
                <a:ext uri="{FF2B5EF4-FFF2-40B4-BE49-F238E27FC236}">
                  <a16:creationId xmlns:a16="http://schemas.microsoft.com/office/drawing/2014/main" id="{A00341C8-E72B-4FE3-8467-9BB03B5E2F65}"/>
                </a:ext>
              </a:extLst>
            </p:cNvPr>
            <p:cNvSpPr txBox="1"/>
            <p:nvPr/>
          </p:nvSpPr>
          <p:spPr>
            <a:xfrm>
              <a:off x="0" y="1488892"/>
              <a:ext cx="5228023" cy="546645"/>
            </a:xfrm>
            <a:prstGeom prst="rect">
              <a:avLst/>
            </a:prstGeom>
            <a:noFill/>
            <a:ln>
              <a:noFill/>
            </a:ln>
          </p:spPr>
          <p:txBody>
            <a:bodyPr spcFirstLastPara="1" wrap="square" lIns="0" tIns="0" rIns="0" bIns="0" anchor="t" anchorCtr="0">
              <a:spAutoFit/>
            </a:bodyPr>
            <a:lstStyle/>
            <a:p>
              <a:pPr>
                <a:lnSpc>
                  <a:spcPct val="147777"/>
                </a:lnSpc>
              </a:pPr>
              <a:endParaRPr sz="1800">
                <a:solidFill>
                  <a:schemeClr val="dk1"/>
                </a:solidFill>
                <a:latin typeface="Monserrat"/>
                <a:ea typeface="Calibri"/>
                <a:cs typeface="Calibri"/>
                <a:sym typeface="Calibri"/>
              </a:endParaRPr>
            </a:p>
          </p:txBody>
        </p:sp>
        <p:cxnSp>
          <p:nvCxnSpPr>
            <p:cNvPr id="16" name="Google Shape;114;p2">
              <a:extLst>
                <a:ext uri="{FF2B5EF4-FFF2-40B4-BE49-F238E27FC236}">
                  <a16:creationId xmlns:a16="http://schemas.microsoft.com/office/drawing/2014/main" id="{0EF4BD70-F5E3-41CB-8953-EFCBDA587AE9}"/>
                </a:ext>
              </a:extLst>
            </p:cNvPr>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
        <p:nvSpPr>
          <p:cNvPr id="19" name="Google Shape;112;p2">
            <a:extLst>
              <a:ext uri="{FF2B5EF4-FFF2-40B4-BE49-F238E27FC236}">
                <a16:creationId xmlns:a16="http://schemas.microsoft.com/office/drawing/2014/main" id="{7AB63055-159F-407A-BE5F-2BAE742FB452}"/>
              </a:ext>
            </a:extLst>
          </p:cNvPr>
          <p:cNvSpPr txBox="1"/>
          <p:nvPr/>
        </p:nvSpPr>
        <p:spPr>
          <a:xfrm>
            <a:off x="1040596" y="5898981"/>
            <a:ext cx="9350543" cy="1077218"/>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Monserrat"/>
              </a:rPr>
              <a:t>2 </a:t>
            </a:r>
            <a:r>
              <a:rPr lang="en-US" sz="3600" dirty="0">
                <a:solidFill>
                  <a:srgbClr val="452A74"/>
                </a:solidFill>
                <a:latin typeface="Monserrat"/>
                <a:sym typeface="Montserrat ExtraBold"/>
              </a:rPr>
              <a:t>Gibb’s reflective cycle</a:t>
            </a:r>
            <a:endParaRPr lang="en-US" sz="3600" dirty="0">
              <a:solidFill>
                <a:srgbClr val="452A74"/>
              </a:solidFill>
              <a:latin typeface="Monserrat"/>
            </a:endParaRPr>
          </a:p>
          <a:p>
            <a:pPr>
              <a:lnSpc>
                <a:spcPct val="140000"/>
              </a:lnSpc>
            </a:pPr>
            <a:endParaRPr dirty="0">
              <a:latin typeface="Monserrat"/>
            </a:endParaRPr>
          </a:p>
        </p:txBody>
      </p:sp>
      <p:cxnSp>
        <p:nvCxnSpPr>
          <p:cNvPr id="20" name="Google Shape;114;p2">
            <a:extLst>
              <a:ext uri="{FF2B5EF4-FFF2-40B4-BE49-F238E27FC236}">
                <a16:creationId xmlns:a16="http://schemas.microsoft.com/office/drawing/2014/main" id="{BEFDCD06-15DD-47EC-A0C0-BA005FA25104}"/>
              </a:ext>
            </a:extLst>
          </p:cNvPr>
          <p:cNvCxnSpPr>
            <a:cxnSpLocks/>
          </p:cNvCxnSpPr>
          <p:nvPr/>
        </p:nvCxnSpPr>
        <p:spPr>
          <a:xfrm>
            <a:off x="1040596" y="6764594"/>
            <a:ext cx="9350543" cy="0"/>
          </a:xfrm>
          <a:prstGeom prst="straightConnector1">
            <a:avLst/>
          </a:prstGeom>
          <a:noFill/>
          <a:ln w="63500" cap="rnd" cmpd="sng">
            <a:solidFill>
              <a:srgbClr val="452A74"/>
            </a:solidFill>
            <a:prstDash val="solid"/>
            <a:round/>
            <a:headEnd type="none" w="sm" len="sm"/>
            <a:tailEnd type="none" w="sm" len="sm"/>
          </a:ln>
        </p:spPr>
      </p:cxnSp>
      <p:grpSp>
        <p:nvGrpSpPr>
          <p:cNvPr id="2" name="Google Shape;111;p2">
            <a:extLst>
              <a:ext uri="{FF2B5EF4-FFF2-40B4-BE49-F238E27FC236}">
                <a16:creationId xmlns:a16="http://schemas.microsoft.com/office/drawing/2014/main" id="{59F85985-D179-8A7A-B5B6-7777F5D91E24}"/>
              </a:ext>
            </a:extLst>
          </p:cNvPr>
          <p:cNvGrpSpPr/>
          <p:nvPr/>
        </p:nvGrpSpPr>
        <p:grpSpPr>
          <a:xfrm>
            <a:off x="1040596" y="6919096"/>
            <a:ext cx="9350543" cy="1576659"/>
            <a:chOff x="0" y="-66675"/>
            <a:chExt cx="5228023" cy="2102212"/>
          </a:xfrm>
        </p:grpSpPr>
        <p:sp>
          <p:nvSpPr>
            <p:cNvPr id="3" name="Google Shape;112;p2">
              <a:extLst>
                <a:ext uri="{FF2B5EF4-FFF2-40B4-BE49-F238E27FC236}">
                  <a16:creationId xmlns:a16="http://schemas.microsoft.com/office/drawing/2014/main" id="{57BD8D07-1A25-DC95-B273-1D4BADE205F9}"/>
                </a:ext>
              </a:extLst>
            </p:cNvPr>
            <p:cNvSpPr txBox="1"/>
            <p:nvPr/>
          </p:nvSpPr>
          <p:spPr>
            <a:xfrm>
              <a:off x="0" y="-66675"/>
              <a:ext cx="5228023" cy="1034129"/>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Monserrat"/>
                </a:rPr>
                <a:t>3 Critique using SWOT analysis</a:t>
              </a:r>
              <a:endParaRPr dirty="0">
                <a:latin typeface="Monserrat"/>
              </a:endParaRPr>
            </a:p>
          </p:txBody>
        </p:sp>
        <p:sp>
          <p:nvSpPr>
            <p:cNvPr id="4" name="Google Shape;113;p2">
              <a:extLst>
                <a:ext uri="{FF2B5EF4-FFF2-40B4-BE49-F238E27FC236}">
                  <a16:creationId xmlns:a16="http://schemas.microsoft.com/office/drawing/2014/main" id="{31846638-0691-3223-3DE1-3216D999902C}"/>
                </a:ext>
              </a:extLst>
            </p:cNvPr>
            <p:cNvSpPr txBox="1"/>
            <p:nvPr/>
          </p:nvSpPr>
          <p:spPr>
            <a:xfrm>
              <a:off x="0" y="1488892"/>
              <a:ext cx="5228023" cy="546645"/>
            </a:xfrm>
            <a:prstGeom prst="rect">
              <a:avLst/>
            </a:prstGeom>
            <a:noFill/>
            <a:ln>
              <a:noFill/>
            </a:ln>
          </p:spPr>
          <p:txBody>
            <a:bodyPr spcFirstLastPara="1" wrap="square" lIns="0" tIns="0" rIns="0" bIns="0" anchor="t" anchorCtr="0">
              <a:spAutoFit/>
            </a:bodyPr>
            <a:lstStyle/>
            <a:p>
              <a:pPr>
                <a:lnSpc>
                  <a:spcPct val="147777"/>
                </a:lnSpc>
              </a:pPr>
              <a:endParaRPr sz="1800">
                <a:solidFill>
                  <a:schemeClr val="dk1"/>
                </a:solidFill>
                <a:latin typeface="Monserrat"/>
                <a:ea typeface="Calibri"/>
                <a:cs typeface="Calibri"/>
                <a:sym typeface="Calibri"/>
              </a:endParaRPr>
            </a:p>
          </p:txBody>
        </p:sp>
        <p:cxnSp>
          <p:nvCxnSpPr>
            <p:cNvPr id="5" name="Google Shape;114;p2">
              <a:extLst>
                <a:ext uri="{FF2B5EF4-FFF2-40B4-BE49-F238E27FC236}">
                  <a16:creationId xmlns:a16="http://schemas.microsoft.com/office/drawing/2014/main" id="{DEB4360D-7FFB-87F4-76A5-A296826B0374}"/>
                </a:ext>
              </a:extLst>
            </p:cNvPr>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10000"/>
          </a:blip>
          <a:stretch>
            <a:fillRect/>
          </a:stretch>
        </a:blipFill>
        <a:effectLst/>
      </p:bgPr>
    </p:bg>
    <p:spTree>
      <p:nvGrpSpPr>
        <p:cNvPr id="1" name="Shape 264"/>
        <p:cNvGrpSpPr/>
        <p:nvPr/>
      </p:nvGrpSpPr>
      <p:grpSpPr>
        <a:xfrm>
          <a:off x="0" y="0"/>
          <a:ext cx="0" cy="0"/>
          <a:chOff x="0" y="0"/>
          <a:chExt cx="0" cy="0"/>
        </a:xfrm>
      </p:grpSpPr>
      <p:sp>
        <p:nvSpPr>
          <p:cNvPr id="265" name="Google Shape;265;p38"/>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66" name="Google Shape;266;p38"/>
          <p:cNvGrpSpPr/>
          <p:nvPr/>
        </p:nvGrpSpPr>
        <p:grpSpPr>
          <a:xfrm>
            <a:off x="0" y="9721187"/>
            <a:ext cx="18288000" cy="883574"/>
            <a:chOff x="0" y="-38100"/>
            <a:chExt cx="4995116" cy="232711"/>
          </a:xfrm>
        </p:grpSpPr>
        <p:sp>
          <p:nvSpPr>
            <p:cNvPr id="267" name="Google Shape;267;p38"/>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38"/>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69" name="Google Shape;269;p38"/>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38"/>
          <p:cNvSpPr txBox="1"/>
          <p:nvPr/>
        </p:nvSpPr>
        <p:spPr>
          <a:xfrm>
            <a:off x="692636" y="866887"/>
            <a:ext cx="15661518" cy="952056"/>
          </a:xfrm>
          <a:prstGeom prst="rect">
            <a:avLst/>
          </a:prstGeom>
          <a:noFill/>
          <a:ln>
            <a:noFill/>
          </a:ln>
        </p:spPr>
        <p:txBody>
          <a:bodyPr spcFirstLastPara="1" wrap="square" lIns="0" tIns="0" rIns="0" bIns="0" anchor="t" anchorCtr="0">
            <a:spAutoFit/>
          </a:bodyPr>
          <a:lstStyle/>
          <a:p>
            <a:pPr>
              <a:lnSpc>
                <a:spcPct val="115000"/>
              </a:lnSpc>
              <a:spcAft>
                <a:spcPts val="800"/>
              </a:spcAft>
            </a:pPr>
            <a:r>
              <a:rPr lang="en-US" sz="4800" dirty="0">
                <a:solidFill>
                  <a:srgbClr val="452A74"/>
                </a:solidFill>
                <a:latin typeface="Montserrat ExtraBold"/>
              </a:rPr>
              <a:t>Critique for the Future: Reflect, Learn, Improve</a:t>
            </a:r>
            <a:endParaRPr sz="4800" dirty="0">
              <a:solidFill>
                <a:srgbClr val="452A74"/>
              </a:solidFill>
              <a:latin typeface="Montserrat ExtraBold"/>
            </a:endParaRPr>
          </a:p>
        </p:txBody>
      </p:sp>
      <p:sp>
        <p:nvSpPr>
          <p:cNvPr id="271" name="Google Shape;271;p38"/>
          <p:cNvSpPr txBox="1"/>
          <p:nvPr/>
        </p:nvSpPr>
        <p:spPr>
          <a:xfrm>
            <a:off x="382919" y="3111201"/>
            <a:ext cx="12594849" cy="1384954"/>
          </a:xfrm>
          <a:prstGeom prst="rect">
            <a:avLst/>
          </a:prstGeom>
          <a:noFill/>
          <a:ln>
            <a:noFill/>
          </a:ln>
        </p:spPr>
        <p:txBody>
          <a:bodyPr spcFirstLastPara="1" wrap="square" lIns="91425" tIns="45700" rIns="91425" bIns="45700" anchor="t" anchorCtr="0">
            <a:spAutoFit/>
          </a:bodyPr>
          <a:lstStyle/>
          <a:p>
            <a:pPr>
              <a:buSzPts val="2800"/>
            </a:pPr>
            <a:r>
              <a:rPr lang="en-GB" sz="2800" i="1" noProof="0" dirty="0">
                <a:solidFill>
                  <a:schemeClr val="tx1"/>
                </a:solidFill>
                <a:latin typeface="Montserrat"/>
              </a:rPr>
              <a:t>Critique helps identify areas for improvement and fosters growth.</a:t>
            </a:r>
          </a:p>
          <a:p>
            <a:pPr>
              <a:buSzPts val="2800"/>
            </a:pPr>
            <a:endParaRPr lang="en-GB" sz="2800" i="1" noProof="0" dirty="0">
              <a:solidFill>
                <a:schemeClr val="tx1"/>
              </a:solidFill>
              <a:latin typeface="Montserrat"/>
            </a:endParaRPr>
          </a:p>
          <a:p>
            <a:pPr>
              <a:buSzPts val="2800"/>
            </a:pPr>
            <a:r>
              <a:rPr lang="en-GB" sz="2800" i="1" noProof="0" dirty="0">
                <a:solidFill>
                  <a:schemeClr val="tx1"/>
                </a:solidFill>
                <a:latin typeface="Montserrat"/>
              </a:rPr>
              <a:t>Learning from success and failure is essential for future </a:t>
            </a:r>
            <a:r>
              <a:rPr lang="en-GB" sz="2800" i="1" noProof="0" dirty="0" err="1">
                <a:solidFill>
                  <a:schemeClr val="tx1"/>
                </a:solidFill>
                <a:latin typeface="Montserrat"/>
              </a:rPr>
              <a:t>endeavors</a:t>
            </a:r>
            <a:r>
              <a:rPr lang="en-GB" sz="2800" i="1" noProof="0" dirty="0">
                <a:solidFill>
                  <a:schemeClr val="tx1"/>
                </a:solidFill>
                <a:latin typeface="Montserrat"/>
              </a:rPr>
              <a:t>.</a:t>
            </a:r>
          </a:p>
        </p:txBody>
      </p:sp>
      <p:sp>
        <p:nvSpPr>
          <p:cNvPr id="272" name="Google Shape;272;p38"/>
          <p:cNvSpPr txBox="1"/>
          <p:nvPr/>
        </p:nvSpPr>
        <p:spPr>
          <a:xfrm>
            <a:off x="382920" y="1967624"/>
            <a:ext cx="9151374" cy="587813"/>
          </a:xfrm>
          <a:prstGeom prst="rect">
            <a:avLst/>
          </a:prstGeom>
          <a:noFill/>
          <a:ln>
            <a:noFill/>
          </a:ln>
        </p:spPr>
        <p:txBody>
          <a:bodyPr spcFirstLastPara="1" wrap="square" lIns="91425" tIns="45700" rIns="91425" bIns="45700" anchor="t" anchorCtr="0">
            <a:spAutoFit/>
          </a:bodyPr>
          <a:lstStyle/>
          <a:p>
            <a:pPr marL="457200" marR="0" lvl="1" indent="0" algn="l" rtl="0">
              <a:lnSpc>
                <a:spcPct val="115000"/>
              </a:lnSpc>
              <a:spcBef>
                <a:spcPts val="0"/>
              </a:spcBef>
              <a:spcAft>
                <a:spcPts val="0"/>
              </a:spcAft>
              <a:buNone/>
            </a:pPr>
            <a:r>
              <a:rPr lang="en-GB" sz="2800" b="1" noProof="0" dirty="0">
                <a:solidFill>
                  <a:srgbClr val="7030A0"/>
                </a:solidFill>
                <a:latin typeface="Montserrat"/>
              </a:rPr>
              <a:t>Importance</a:t>
            </a:r>
            <a:r>
              <a:rPr lang="en-GB" sz="2800" b="1" i="0" u="none" strike="noStrike" cap="none" noProof="0" dirty="0">
                <a:solidFill>
                  <a:schemeClr val="accent4"/>
                </a:solidFill>
                <a:latin typeface="Arial"/>
                <a:ea typeface="Arial"/>
                <a:cs typeface="Arial"/>
                <a:sym typeface="Arial"/>
              </a:rPr>
              <a:t> </a:t>
            </a:r>
            <a:endParaRPr lang="en-GB" noProof="0" dirty="0"/>
          </a:p>
        </p:txBody>
      </p:sp>
      <p:sp>
        <p:nvSpPr>
          <p:cNvPr id="273" name="Google Shape;273;p38"/>
          <p:cNvSpPr txBox="1"/>
          <p:nvPr/>
        </p:nvSpPr>
        <p:spPr>
          <a:xfrm>
            <a:off x="382920" y="6205563"/>
            <a:ext cx="6898724" cy="19994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Font typeface="Arial" panose="020B0604020202020204" pitchFamily="34" charset="0"/>
              <a:buChar char="•"/>
            </a:pPr>
            <a:endParaRPr lang="en-GB" sz="1400" b="0" i="0" u="none" strike="noStrike" cap="none" noProof="0" dirty="0">
              <a:solidFill>
                <a:srgbClr val="000000"/>
              </a:solidFill>
              <a:latin typeface="Arial"/>
              <a:ea typeface="Arial"/>
              <a:cs typeface="Arial"/>
              <a:sym typeface="Arial"/>
            </a:endParaRPr>
          </a:p>
          <a:p>
            <a:pPr marL="914400" marR="0" lvl="1" indent="-457200" algn="l" rtl="0">
              <a:lnSpc>
                <a:spcPct val="115000"/>
              </a:lnSpc>
              <a:spcBef>
                <a:spcPts val="0"/>
              </a:spcBef>
              <a:spcAft>
                <a:spcPts val="0"/>
              </a:spcAft>
              <a:buFont typeface="Arial" panose="020B0604020202020204" pitchFamily="34" charset="0"/>
              <a:buChar char="•"/>
            </a:pPr>
            <a:r>
              <a:rPr lang="en-GB" sz="2800" noProof="0" dirty="0">
                <a:solidFill>
                  <a:schemeClr val="tx1"/>
                </a:solidFill>
                <a:latin typeface="Montserrat"/>
              </a:rPr>
              <a:t>What went well?</a:t>
            </a:r>
          </a:p>
          <a:p>
            <a:pPr marL="914400" marR="0" lvl="1" indent="-457200" algn="l" rtl="0">
              <a:lnSpc>
                <a:spcPct val="115000"/>
              </a:lnSpc>
              <a:spcBef>
                <a:spcPts val="800"/>
              </a:spcBef>
              <a:spcAft>
                <a:spcPts val="0"/>
              </a:spcAft>
              <a:buFont typeface="Arial" panose="020B0604020202020204" pitchFamily="34" charset="0"/>
              <a:buChar char="•"/>
            </a:pPr>
            <a:r>
              <a:rPr lang="en-GB" sz="2800" noProof="0" dirty="0">
                <a:solidFill>
                  <a:schemeClr val="tx1"/>
                </a:solidFill>
                <a:latin typeface="Montserrat"/>
              </a:rPr>
              <a:t>What could have been better?</a:t>
            </a:r>
          </a:p>
          <a:p>
            <a:pPr marL="914400" marR="0" lvl="1" indent="-457200" algn="l" rtl="0">
              <a:lnSpc>
                <a:spcPct val="115000"/>
              </a:lnSpc>
              <a:spcBef>
                <a:spcPts val="800"/>
              </a:spcBef>
              <a:spcAft>
                <a:spcPts val="0"/>
              </a:spcAft>
              <a:buFont typeface="Arial" panose="020B0604020202020204" pitchFamily="34" charset="0"/>
              <a:buChar char="•"/>
            </a:pPr>
            <a:r>
              <a:rPr lang="en-GB" sz="2800" noProof="0" dirty="0">
                <a:solidFill>
                  <a:schemeClr val="tx1"/>
                </a:solidFill>
                <a:latin typeface="Montserrat"/>
              </a:rPr>
              <a:t>What would you do differently?</a:t>
            </a:r>
          </a:p>
        </p:txBody>
      </p:sp>
      <p:sp>
        <p:nvSpPr>
          <p:cNvPr id="274" name="Google Shape;274;p38"/>
          <p:cNvSpPr txBox="1"/>
          <p:nvPr/>
        </p:nvSpPr>
        <p:spPr>
          <a:xfrm>
            <a:off x="323388" y="5704381"/>
            <a:ext cx="9151374" cy="587813"/>
          </a:xfrm>
          <a:prstGeom prst="rect">
            <a:avLst/>
          </a:prstGeom>
          <a:noFill/>
          <a:ln>
            <a:noFill/>
          </a:ln>
        </p:spPr>
        <p:txBody>
          <a:bodyPr spcFirstLastPara="1" wrap="square" lIns="91425" tIns="45700" rIns="91425" bIns="45700" anchor="t" anchorCtr="0">
            <a:spAutoFit/>
          </a:bodyPr>
          <a:lstStyle/>
          <a:p>
            <a:pPr marL="457200" marR="0" lvl="1" indent="0" algn="l" rtl="0">
              <a:lnSpc>
                <a:spcPct val="115000"/>
              </a:lnSpc>
              <a:spcBef>
                <a:spcPts val="0"/>
              </a:spcBef>
              <a:spcAft>
                <a:spcPts val="0"/>
              </a:spcAft>
              <a:buNone/>
            </a:pPr>
            <a:r>
              <a:rPr lang="en-GB" sz="2800" b="1" noProof="0" dirty="0">
                <a:solidFill>
                  <a:srgbClr val="7030A0"/>
                </a:solidFill>
                <a:latin typeface="Montserrat"/>
              </a:rPr>
              <a:t>Think of one of your past projects…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3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80" name="Google Shape;280;p39"/>
          <p:cNvGrpSpPr/>
          <p:nvPr/>
        </p:nvGrpSpPr>
        <p:grpSpPr>
          <a:xfrm>
            <a:off x="0" y="9721187"/>
            <a:ext cx="18288000" cy="883574"/>
            <a:chOff x="0" y="-38100"/>
            <a:chExt cx="4995116" cy="232711"/>
          </a:xfrm>
        </p:grpSpPr>
        <p:sp>
          <p:nvSpPr>
            <p:cNvPr id="281" name="Google Shape;281;p3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3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3" name="Google Shape;283;p39"/>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39"/>
          <p:cNvSpPr txBox="1"/>
          <p:nvPr/>
        </p:nvSpPr>
        <p:spPr>
          <a:xfrm>
            <a:off x="11508849" y="1992598"/>
            <a:ext cx="6175144" cy="6141128"/>
          </a:xfrm>
          <a:prstGeom prst="rect">
            <a:avLst/>
          </a:prstGeom>
          <a:noFill/>
          <a:ln>
            <a:noFill/>
          </a:ln>
        </p:spPr>
        <p:txBody>
          <a:bodyPr spcFirstLastPara="1" wrap="square" lIns="91425" tIns="45700" rIns="91425" bIns="45700" anchor="t" anchorCtr="0">
            <a:spAutoFit/>
          </a:bodyPr>
          <a:lstStyle/>
          <a:p>
            <a:pPr marL="457200" lvl="1">
              <a:lnSpc>
                <a:spcPct val="115000"/>
              </a:lnSpc>
              <a:spcBef>
                <a:spcPts val="0"/>
              </a:spcBef>
            </a:pPr>
            <a:r>
              <a:rPr lang="en-GB" sz="2800" b="1" noProof="0">
                <a:solidFill>
                  <a:srgbClr val="7030A0"/>
                </a:solidFill>
                <a:latin typeface="Montserrat"/>
              </a:rPr>
              <a:t>Step 1:</a:t>
            </a:r>
            <a:r>
              <a:rPr lang="en-GB" sz="2800" noProof="0">
                <a:solidFill>
                  <a:schemeClr val="tx1"/>
                </a:solidFill>
                <a:latin typeface="Montserrat"/>
              </a:rPr>
              <a:t> Take 5 minutes to write down your thoughts. </a:t>
            </a:r>
            <a:r>
              <a:rPr lang="en-GB" sz="2800" noProof="0" dirty="0">
                <a:solidFill>
                  <a:schemeClr val="tx1"/>
                </a:solidFill>
                <a:latin typeface="Montserrat"/>
              </a:rPr>
              <a:t>Consider using Gibbs’ Reflective Cycle—what happened, what were your feelings, and what can you improve?</a:t>
            </a:r>
          </a:p>
          <a:p>
            <a:pPr marL="457200" lvl="1">
              <a:lnSpc>
                <a:spcPct val="115000"/>
              </a:lnSpc>
              <a:spcBef>
                <a:spcPts val="0"/>
              </a:spcBef>
            </a:pPr>
            <a:endParaRPr lang="en-GB" sz="2800" noProof="0" dirty="0">
              <a:solidFill>
                <a:schemeClr val="tx1"/>
              </a:solidFill>
              <a:latin typeface="Montserrat"/>
            </a:endParaRPr>
          </a:p>
          <a:p>
            <a:pPr marL="457200" lvl="1">
              <a:lnSpc>
                <a:spcPct val="115000"/>
              </a:lnSpc>
              <a:spcBef>
                <a:spcPts val="800"/>
              </a:spcBef>
            </a:pPr>
            <a:r>
              <a:rPr lang="en-GB" sz="2800" b="1" noProof="0" dirty="0">
                <a:solidFill>
                  <a:srgbClr val="7030A0"/>
                </a:solidFill>
                <a:latin typeface="Montserrat"/>
              </a:rPr>
              <a:t>Step 2:</a:t>
            </a:r>
            <a:r>
              <a:rPr lang="en-GB" sz="2800" noProof="0" dirty="0">
                <a:solidFill>
                  <a:schemeClr val="tx1"/>
                </a:solidFill>
                <a:latin typeface="Montserrat"/>
              </a:rPr>
              <a:t> Focus on insights related to practical application. How will this reflection inform your future decisions and actions?</a:t>
            </a:r>
          </a:p>
        </p:txBody>
      </p:sp>
      <p:pic>
        <p:nvPicPr>
          <p:cNvPr id="285" name="Google Shape;285;p39" descr="A diagram of a learning cycle&#10;&#10;Description automatically generated"/>
          <p:cNvPicPr preferRelativeResize="0"/>
          <p:nvPr/>
        </p:nvPicPr>
        <p:blipFill rotWithShape="1">
          <a:blip r:embed="rId5">
            <a:alphaModFix/>
          </a:blip>
          <a:srcRect/>
          <a:stretch/>
        </p:blipFill>
        <p:spPr>
          <a:xfrm>
            <a:off x="518341" y="1695294"/>
            <a:ext cx="10064203" cy="7542232"/>
          </a:xfrm>
          <a:prstGeom prst="rect">
            <a:avLst/>
          </a:prstGeom>
          <a:noFill/>
          <a:ln>
            <a:noFill/>
          </a:ln>
        </p:spPr>
      </p:pic>
      <p:sp>
        <p:nvSpPr>
          <p:cNvPr id="286" name="Google Shape;286;p39"/>
          <p:cNvSpPr txBox="1"/>
          <p:nvPr/>
        </p:nvSpPr>
        <p:spPr>
          <a:xfrm>
            <a:off x="525138" y="379034"/>
            <a:ext cx="9534832" cy="94175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4800" dirty="0">
                <a:solidFill>
                  <a:srgbClr val="452A74"/>
                </a:solidFill>
                <a:latin typeface="Montserrat ExtraBold"/>
              </a:rPr>
              <a:t>Gibbs’ Reflective Cycle</a:t>
            </a:r>
            <a:endParaRPr sz="4800" dirty="0">
              <a:solidFill>
                <a:srgbClr val="452A74"/>
              </a:solidFill>
              <a:latin typeface="Montserrat ExtraBold"/>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290"/>
        <p:cNvGrpSpPr/>
        <p:nvPr/>
      </p:nvGrpSpPr>
      <p:grpSpPr>
        <a:xfrm>
          <a:off x="0" y="0"/>
          <a:ext cx="0" cy="0"/>
          <a:chOff x="0" y="0"/>
          <a:chExt cx="0" cy="0"/>
        </a:xfrm>
      </p:grpSpPr>
      <p:sp>
        <p:nvSpPr>
          <p:cNvPr id="291" name="Google Shape;291;p4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92" name="Google Shape;292;p40"/>
          <p:cNvGrpSpPr/>
          <p:nvPr/>
        </p:nvGrpSpPr>
        <p:grpSpPr>
          <a:xfrm>
            <a:off x="0" y="9721187"/>
            <a:ext cx="18288000" cy="883574"/>
            <a:chOff x="0" y="-38100"/>
            <a:chExt cx="4995116" cy="232711"/>
          </a:xfrm>
        </p:grpSpPr>
        <p:sp>
          <p:nvSpPr>
            <p:cNvPr id="293" name="Google Shape;293;p4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p4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5" name="Google Shape;295;p40"/>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40"/>
          <p:cNvSpPr txBox="1"/>
          <p:nvPr/>
        </p:nvSpPr>
        <p:spPr>
          <a:xfrm>
            <a:off x="438194" y="262435"/>
            <a:ext cx="15661518" cy="95205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800"/>
              </a:spcAft>
              <a:buNone/>
            </a:pPr>
            <a:r>
              <a:rPr lang="en-US" sz="4800" dirty="0">
                <a:solidFill>
                  <a:srgbClr val="452A74"/>
                </a:solidFill>
                <a:latin typeface="Montserrat ExtraBold"/>
              </a:rPr>
              <a:t>Critique Using SWOT Analysis</a:t>
            </a:r>
            <a:endParaRPr sz="4800" dirty="0">
              <a:solidFill>
                <a:srgbClr val="452A74"/>
              </a:solidFill>
              <a:latin typeface="Montserrat ExtraBold"/>
            </a:endParaRPr>
          </a:p>
        </p:txBody>
      </p:sp>
      <p:sp>
        <p:nvSpPr>
          <p:cNvPr id="297" name="Google Shape;297;p40"/>
          <p:cNvSpPr txBox="1"/>
          <p:nvPr/>
        </p:nvSpPr>
        <p:spPr>
          <a:xfrm>
            <a:off x="345730" y="1360704"/>
            <a:ext cx="10006868"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noProof="0" dirty="0">
                <a:solidFill>
                  <a:schemeClr val="tx1"/>
                </a:solidFill>
                <a:latin typeface="Montserrat"/>
              </a:rPr>
              <a:t>Choose a </a:t>
            </a:r>
            <a:r>
              <a:rPr lang="en-GB" sz="2800" b="1" noProof="0" dirty="0">
                <a:solidFill>
                  <a:srgbClr val="7030A0"/>
                </a:solidFill>
                <a:latin typeface="Montserrat"/>
              </a:rPr>
              <a:t>recent project </a:t>
            </a:r>
            <a:r>
              <a:rPr lang="en-GB" sz="2800" noProof="0" dirty="0">
                <a:solidFill>
                  <a:schemeClr val="tx1"/>
                </a:solidFill>
                <a:latin typeface="Montserrat"/>
              </a:rPr>
              <a:t>you’ve worked on. We will evaluate it using the SWOT framework: </a:t>
            </a:r>
          </a:p>
          <a:p>
            <a:pPr marL="0" marR="0" lvl="0" indent="0" algn="l" rtl="0">
              <a:lnSpc>
                <a:spcPct val="100000"/>
              </a:lnSpc>
              <a:spcBef>
                <a:spcPts val="0"/>
              </a:spcBef>
              <a:spcAft>
                <a:spcPts val="0"/>
              </a:spcAft>
              <a:buNone/>
            </a:pPr>
            <a:r>
              <a:rPr lang="en-GB" sz="2800" b="1" noProof="0" dirty="0">
                <a:solidFill>
                  <a:srgbClr val="7030A0"/>
                </a:solidFill>
                <a:latin typeface="Montserrat"/>
              </a:rPr>
              <a:t>Strengths, Weaknesses, Opportunities, and Threats.</a:t>
            </a:r>
          </a:p>
        </p:txBody>
      </p:sp>
      <p:sp>
        <p:nvSpPr>
          <p:cNvPr id="298" name="Google Shape;298;p40"/>
          <p:cNvSpPr txBox="1"/>
          <p:nvPr/>
        </p:nvSpPr>
        <p:spPr>
          <a:xfrm>
            <a:off x="345730" y="3652555"/>
            <a:ext cx="10185860" cy="485975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2800" b="1" noProof="0" dirty="0">
                <a:solidFill>
                  <a:srgbClr val="7030A0"/>
                </a:solidFill>
                <a:latin typeface="Montserrat"/>
              </a:rPr>
              <a:t>Strengths</a:t>
            </a:r>
            <a:r>
              <a:rPr lang="en-GB" sz="2800" noProof="0" dirty="0">
                <a:solidFill>
                  <a:schemeClr val="tx1"/>
                </a:solidFill>
                <a:latin typeface="Montserrat"/>
              </a:rPr>
              <a:t>: What went well? What were your internal strengths that contributed to success?</a:t>
            </a:r>
          </a:p>
          <a:p>
            <a:pPr marL="0" marR="0" lvl="0" indent="0" algn="l" rtl="0">
              <a:lnSpc>
                <a:spcPct val="115000"/>
              </a:lnSpc>
              <a:spcBef>
                <a:spcPts val="800"/>
              </a:spcBef>
              <a:spcAft>
                <a:spcPts val="0"/>
              </a:spcAft>
              <a:buNone/>
            </a:pPr>
            <a:r>
              <a:rPr lang="en-GB" sz="2800" b="1" noProof="0" dirty="0">
                <a:solidFill>
                  <a:srgbClr val="7030A0"/>
                </a:solidFill>
                <a:latin typeface="Montserrat"/>
              </a:rPr>
              <a:t>Weaknesses: </a:t>
            </a:r>
            <a:r>
              <a:rPr lang="en-GB" sz="2800" noProof="0" dirty="0">
                <a:solidFill>
                  <a:schemeClr val="tx1"/>
                </a:solidFill>
                <a:latin typeface="Montserrat"/>
              </a:rPr>
              <a:t>What didn’t go well? What were the internal factors that hindered progress?</a:t>
            </a:r>
          </a:p>
          <a:p>
            <a:pPr marL="0" marR="0" lvl="0" indent="0" algn="l" rtl="0">
              <a:lnSpc>
                <a:spcPct val="115000"/>
              </a:lnSpc>
              <a:spcBef>
                <a:spcPts val="800"/>
              </a:spcBef>
              <a:spcAft>
                <a:spcPts val="0"/>
              </a:spcAft>
              <a:buNone/>
            </a:pPr>
            <a:r>
              <a:rPr lang="en-GB" sz="2800" b="1" noProof="0" dirty="0">
                <a:solidFill>
                  <a:srgbClr val="7030A0"/>
                </a:solidFill>
                <a:latin typeface="Montserrat"/>
              </a:rPr>
              <a:t>Opportunities: </a:t>
            </a:r>
            <a:r>
              <a:rPr lang="en-GB" sz="2800" noProof="0" dirty="0">
                <a:solidFill>
                  <a:schemeClr val="tx1"/>
                </a:solidFill>
                <a:latin typeface="Montserrat"/>
              </a:rPr>
              <a:t>What external opportunities could have helped? Are there future opportunities you can leverage?</a:t>
            </a:r>
          </a:p>
          <a:p>
            <a:pPr marL="0" marR="0" lvl="0" indent="0" algn="l" rtl="0">
              <a:lnSpc>
                <a:spcPct val="115000"/>
              </a:lnSpc>
              <a:spcBef>
                <a:spcPts val="800"/>
              </a:spcBef>
              <a:spcAft>
                <a:spcPts val="0"/>
              </a:spcAft>
              <a:buNone/>
            </a:pPr>
            <a:r>
              <a:rPr lang="en-GB" sz="2800" b="1" noProof="0" dirty="0">
                <a:solidFill>
                  <a:srgbClr val="7030A0"/>
                </a:solidFill>
                <a:latin typeface="Montserrat"/>
              </a:rPr>
              <a:t>Threats: </a:t>
            </a:r>
            <a:r>
              <a:rPr lang="en-GB" sz="2800" noProof="0" dirty="0">
                <a:solidFill>
                  <a:schemeClr val="tx1"/>
                </a:solidFill>
                <a:latin typeface="Montserrat"/>
              </a:rPr>
              <a:t>What external risks or challenges did you face? What might become a challenge in the future?</a:t>
            </a:r>
          </a:p>
        </p:txBody>
      </p:sp>
      <p:sp>
        <p:nvSpPr>
          <p:cNvPr id="299" name="Google Shape;299;p40"/>
          <p:cNvSpPr txBox="1"/>
          <p:nvPr/>
        </p:nvSpPr>
        <p:spPr>
          <a:xfrm>
            <a:off x="10589342" y="7695694"/>
            <a:ext cx="636480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dirty="0">
                <a:solidFill>
                  <a:schemeClr val="tx1"/>
                </a:solidFill>
                <a:latin typeface="Montserrat"/>
              </a:rPr>
              <a:t>10-15 minutes </a:t>
            </a:r>
            <a:r>
              <a:rPr lang="en-US" sz="2000" dirty="0">
                <a:solidFill>
                  <a:schemeClr val="tx1"/>
                </a:solidFill>
                <a:latin typeface="Montserrat"/>
              </a:rPr>
              <a:t>to complete a SWOT analysis for one of your past projects</a:t>
            </a:r>
            <a:endParaRPr sz="2000" dirty="0">
              <a:solidFill>
                <a:schemeClr val="tx1"/>
              </a:solidFill>
              <a:latin typeface="Montserrat"/>
            </a:endParaRPr>
          </a:p>
        </p:txBody>
      </p:sp>
      <p:sp>
        <p:nvSpPr>
          <p:cNvPr id="300" name="Google Shape;300;p40"/>
          <p:cNvSpPr/>
          <p:nvPr/>
        </p:nvSpPr>
        <p:spPr>
          <a:xfrm>
            <a:off x="10589342" y="2446884"/>
            <a:ext cx="2684206" cy="2172925"/>
          </a:xfrm>
          <a:prstGeom prst="rect">
            <a:avLst/>
          </a:prstGeom>
          <a:solidFill>
            <a:srgbClr val="F2F2F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1" name="Google Shape;301;p40"/>
          <p:cNvSpPr/>
          <p:nvPr/>
        </p:nvSpPr>
        <p:spPr>
          <a:xfrm>
            <a:off x="14018880" y="2479363"/>
            <a:ext cx="2684206" cy="2172925"/>
          </a:xfrm>
          <a:prstGeom prst="rect">
            <a:avLst/>
          </a:prstGeom>
          <a:solidFill>
            <a:srgbClr val="F2F2F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2" name="Google Shape;302;p40"/>
          <p:cNvSpPr/>
          <p:nvPr/>
        </p:nvSpPr>
        <p:spPr>
          <a:xfrm>
            <a:off x="10589342" y="4997572"/>
            <a:ext cx="2684206" cy="2172925"/>
          </a:xfrm>
          <a:prstGeom prst="rect">
            <a:avLst/>
          </a:prstGeom>
          <a:solidFill>
            <a:srgbClr val="F2F2F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3" name="Google Shape;303;p40"/>
          <p:cNvSpPr/>
          <p:nvPr/>
        </p:nvSpPr>
        <p:spPr>
          <a:xfrm>
            <a:off x="14018880" y="5030053"/>
            <a:ext cx="2684206" cy="2172925"/>
          </a:xfrm>
          <a:prstGeom prst="rect">
            <a:avLst/>
          </a:prstGeom>
          <a:solidFill>
            <a:srgbClr val="F2F2F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4" name="Google Shape;304;p40"/>
          <p:cNvSpPr/>
          <p:nvPr/>
        </p:nvSpPr>
        <p:spPr>
          <a:xfrm>
            <a:off x="10589342" y="1157462"/>
            <a:ext cx="6113744" cy="881268"/>
          </a:xfrm>
          <a:prstGeom prst="rect">
            <a:avLst/>
          </a:prstGeom>
          <a:solidFill>
            <a:srgbClr val="F2F2F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40"/>
          <p:cNvSpPr txBox="1"/>
          <p:nvPr/>
        </p:nvSpPr>
        <p:spPr>
          <a:xfrm>
            <a:off x="10880522" y="3381159"/>
            <a:ext cx="213529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dirty="0">
                <a:solidFill>
                  <a:srgbClr val="7030A0"/>
                </a:solidFill>
                <a:latin typeface="Montserrat"/>
              </a:rPr>
              <a:t>Strengths</a:t>
            </a:r>
            <a:endParaRPr sz="2800" b="1" dirty="0">
              <a:solidFill>
                <a:srgbClr val="7030A0"/>
              </a:solidFill>
              <a:latin typeface="Montserrat"/>
            </a:endParaRPr>
          </a:p>
        </p:txBody>
      </p:sp>
      <p:sp>
        <p:nvSpPr>
          <p:cNvPr id="306" name="Google Shape;306;p40"/>
          <p:cNvSpPr txBox="1"/>
          <p:nvPr/>
        </p:nvSpPr>
        <p:spPr>
          <a:xfrm>
            <a:off x="14067988" y="3358850"/>
            <a:ext cx="2585990"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None/>
              <a:defRPr sz="2800" b="1">
                <a:solidFill>
                  <a:srgbClr val="7030A0"/>
                </a:solidFill>
                <a:latin typeface="Montserrat"/>
              </a:defRPr>
            </a:lvl1pPr>
          </a:lstStyle>
          <a:p>
            <a:r>
              <a:rPr lang="en-US" dirty="0"/>
              <a:t>Weaknesses</a:t>
            </a:r>
            <a:endParaRPr dirty="0"/>
          </a:p>
        </p:txBody>
      </p:sp>
      <p:sp>
        <p:nvSpPr>
          <p:cNvPr id="307" name="Google Shape;307;p40"/>
          <p:cNvSpPr txBox="1"/>
          <p:nvPr/>
        </p:nvSpPr>
        <p:spPr>
          <a:xfrm>
            <a:off x="10485697" y="5796124"/>
            <a:ext cx="2891495"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None/>
              <a:defRPr sz="2800" b="1">
                <a:solidFill>
                  <a:srgbClr val="7030A0"/>
                </a:solidFill>
                <a:latin typeface="Montserrat"/>
              </a:defRPr>
            </a:lvl1pPr>
          </a:lstStyle>
          <a:p>
            <a:r>
              <a:rPr lang="en-US"/>
              <a:t>Opportunities</a:t>
            </a:r>
            <a:endParaRPr/>
          </a:p>
        </p:txBody>
      </p:sp>
      <p:sp>
        <p:nvSpPr>
          <p:cNvPr id="308" name="Google Shape;308;p40"/>
          <p:cNvSpPr txBox="1"/>
          <p:nvPr/>
        </p:nvSpPr>
        <p:spPr>
          <a:xfrm>
            <a:off x="14487061" y="5861084"/>
            <a:ext cx="1867093"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None/>
              <a:defRPr sz="2800" b="1">
                <a:solidFill>
                  <a:srgbClr val="7030A0"/>
                </a:solidFill>
                <a:latin typeface="Montserrat"/>
              </a:defRPr>
            </a:lvl1pPr>
          </a:lstStyle>
          <a:p>
            <a:r>
              <a:rPr lang="en-US" dirty="0"/>
              <a:t>Threats</a:t>
            </a:r>
            <a:endParaRPr dirty="0"/>
          </a:p>
        </p:txBody>
      </p:sp>
      <p:sp>
        <p:nvSpPr>
          <p:cNvPr id="309" name="Google Shape;309;p40"/>
          <p:cNvSpPr txBox="1"/>
          <p:nvPr/>
        </p:nvSpPr>
        <p:spPr>
          <a:xfrm>
            <a:off x="12053239" y="1305728"/>
            <a:ext cx="390987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dirty="0">
                <a:solidFill>
                  <a:srgbClr val="7030A0"/>
                </a:solidFill>
                <a:latin typeface="Montserrat"/>
              </a:rPr>
              <a:t>SWOT Analysis</a:t>
            </a:r>
            <a:endParaRPr sz="3200" b="1" dirty="0">
              <a:solidFill>
                <a:srgbClr val="7030A0"/>
              </a:solidFill>
              <a:latin typeface="Montserra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313"/>
        <p:cNvGrpSpPr/>
        <p:nvPr/>
      </p:nvGrpSpPr>
      <p:grpSpPr>
        <a:xfrm>
          <a:off x="0" y="0"/>
          <a:ext cx="0" cy="0"/>
          <a:chOff x="0" y="0"/>
          <a:chExt cx="0" cy="0"/>
        </a:xfrm>
      </p:grpSpPr>
      <p:sp>
        <p:nvSpPr>
          <p:cNvPr id="314" name="Google Shape;314;p41"/>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15" name="Google Shape;315;p41"/>
          <p:cNvGrpSpPr/>
          <p:nvPr/>
        </p:nvGrpSpPr>
        <p:grpSpPr>
          <a:xfrm>
            <a:off x="0" y="9721187"/>
            <a:ext cx="18288000" cy="883574"/>
            <a:chOff x="0" y="-38100"/>
            <a:chExt cx="4995116" cy="232711"/>
          </a:xfrm>
        </p:grpSpPr>
        <p:sp>
          <p:nvSpPr>
            <p:cNvPr id="316" name="Google Shape;316;p41"/>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41"/>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8" name="Google Shape;318;p41"/>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41"/>
          <p:cNvSpPr txBox="1"/>
          <p:nvPr/>
        </p:nvSpPr>
        <p:spPr>
          <a:xfrm>
            <a:off x="692636" y="866887"/>
            <a:ext cx="15661518" cy="95205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800"/>
              </a:spcAft>
              <a:buNone/>
            </a:pPr>
            <a:r>
              <a:rPr lang="en-US" sz="4800" dirty="0">
                <a:solidFill>
                  <a:srgbClr val="452A74"/>
                </a:solidFill>
                <a:latin typeface="Montserrat ExtraBold"/>
              </a:rPr>
              <a:t>Critique Using SWOT Analysis</a:t>
            </a:r>
            <a:endParaRPr sz="4800" dirty="0">
              <a:solidFill>
                <a:srgbClr val="452A74"/>
              </a:solidFill>
              <a:latin typeface="Montserrat ExtraBold"/>
            </a:endParaRPr>
          </a:p>
        </p:txBody>
      </p:sp>
      <p:sp>
        <p:nvSpPr>
          <p:cNvPr id="320" name="Google Shape;320;p41"/>
          <p:cNvSpPr txBox="1"/>
          <p:nvPr/>
        </p:nvSpPr>
        <p:spPr>
          <a:xfrm>
            <a:off x="692637" y="3027106"/>
            <a:ext cx="8451363" cy="489155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2800" noProof="0">
                <a:solidFill>
                  <a:schemeClr val="tx1"/>
                </a:solidFill>
                <a:latin typeface="Montserrat"/>
              </a:rPr>
              <a:t>What </a:t>
            </a:r>
            <a:r>
              <a:rPr lang="en-GB" sz="2800" b="1" noProof="0">
                <a:solidFill>
                  <a:srgbClr val="7030A0"/>
                </a:solidFill>
                <a:latin typeface="Montserrat"/>
              </a:rPr>
              <a:t>skills/resources </a:t>
            </a:r>
            <a:r>
              <a:rPr lang="en-GB" sz="2800" noProof="0">
                <a:solidFill>
                  <a:schemeClr val="tx1"/>
                </a:solidFill>
                <a:latin typeface="Montserrat"/>
              </a:rPr>
              <a:t>do you have? </a:t>
            </a:r>
            <a:r>
              <a:rPr lang="en-GB" sz="2800" noProof="0" dirty="0">
                <a:solidFill>
                  <a:schemeClr val="tx1"/>
                </a:solidFill>
                <a:latin typeface="Montserrat"/>
              </a:rPr>
              <a:t>- How have your strengths helped you?</a:t>
            </a:r>
          </a:p>
          <a:p>
            <a:pPr marL="0" marR="0" lvl="0" indent="0" algn="l" rtl="0">
              <a:lnSpc>
                <a:spcPct val="115000"/>
              </a:lnSpc>
              <a:spcBef>
                <a:spcPts val="800"/>
              </a:spcBef>
              <a:spcAft>
                <a:spcPts val="0"/>
              </a:spcAft>
              <a:buNone/>
            </a:pPr>
            <a:r>
              <a:rPr lang="en-GB" sz="2800" noProof="0" dirty="0">
                <a:solidFill>
                  <a:schemeClr val="tx1"/>
                </a:solidFill>
                <a:latin typeface="Montserrat"/>
              </a:rPr>
              <a:t>What </a:t>
            </a:r>
            <a:r>
              <a:rPr lang="en-GB" sz="2800" b="1" noProof="0" dirty="0">
                <a:solidFill>
                  <a:srgbClr val="7030A0"/>
                </a:solidFill>
                <a:latin typeface="Montserrat"/>
              </a:rPr>
              <a:t>challenges</a:t>
            </a:r>
            <a:r>
              <a:rPr lang="en-GB" sz="2800" noProof="0" dirty="0">
                <a:solidFill>
                  <a:schemeClr val="tx1"/>
                </a:solidFill>
                <a:latin typeface="Montserrat"/>
              </a:rPr>
              <a:t> are you facing? - How can we support each other?</a:t>
            </a:r>
          </a:p>
          <a:p>
            <a:pPr marL="0" marR="0" lvl="0" indent="0" algn="l" rtl="0">
              <a:lnSpc>
                <a:spcPct val="115000"/>
              </a:lnSpc>
              <a:spcBef>
                <a:spcPts val="800"/>
              </a:spcBef>
              <a:spcAft>
                <a:spcPts val="0"/>
              </a:spcAft>
              <a:buNone/>
            </a:pPr>
            <a:r>
              <a:rPr lang="en-GB" sz="2800" noProof="0" dirty="0">
                <a:solidFill>
                  <a:schemeClr val="tx1"/>
                </a:solidFill>
                <a:latin typeface="Montserrat"/>
              </a:rPr>
              <a:t>What </a:t>
            </a:r>
            <a:r>
              <a:rPr lang="en-GB" sz="2800" noProof="0" dirty="0">
                <a:solidFill>
                  <a:srgbClr val="7030A0"/>
                </a:solidFill>
                <a:latin typeface="Montserrat"/>
              </a:rPr>
              <a:t>opportunities </a:t>
            </a:r>
            <a:r>
              <a:rPr lang="en-GB" sz="2800" noProof="0" dirty="0">
                <a:solidFill>
                  <a:schemeClr val="tx1"/>
                </a:solidFill>
                <a:latin typeface="Montserrat"/>
              </a:rPr>
              <a:t>can we pursue? - How can we collaborate to seize them?</a:t>
            </a:r>
          </a:p>
          <a:p>
            <a:pPr marL="0" marR="0" lvl="0" indent="0" algn="l" rtl="0">
              <a:lnSpc>
                <a:spcPct val="115000"/>
              </a:lnSpc>
              <a:spcBef>
                <a:spcPts val="800"/>
              </a:spcBef>
              <a:spcAft>
                <a:spcPts val="0"/>
              </a:spcAft>
              <a:buNone/>
            </a:pPr>
            <a:r>
              <a:rPr lang="en-GB" sz="2800" noProof="0" dirty="0">
                <a:solidFill>
                  <a:schemeClr val="tx1"/>
                </a:solidFill>
                <a:latin typeface="Montserrat"/>
              </a:rPr>
              <a:t>What </a:t>
            </a:r>
            <a:r>
              <a:rPr lang="en-GB" sz="2800" b="1" noProof="0" dirty="0">
                <a:solidFill>
                  <a:srgbClr val="7030A0"/>
                </a:solidFill>
                <a:latin typeface="Montserrat"/>
              </a:rPr>
              <a:t>threats </a:t>
            </a:r>
            <a:r>
              <a:rPr lang="en-GB" sz="2800" noProof="0" dirty="0">
                <a:solidFill>
                  <a:schemeClr val="tx1"/>
                </a:solidFill>
                <a:latin typeface="Montserrat"/>
              </a:rPr>
              <a:t>should we be aware of? - How can we navigate these together?</a:t>
            </a:r>
          </a:p>
          <a:p>
            <a:pPr marL="0" marR="0" lvl="0" indent="0" algn="l" rtl="0">
              <a:lnSpc>
                <a:spcPct val="115000"/>
              </a:lnSpc>
              <a:spcBef>
                <a:spcPts val="800"/>
              </a:spcBef>
              <a:spcAft>
                <a:spcPts val="0"/>
              </a:spcAft>
              <a:buNone/>
            </a:pPr>
            <a:endParaRPr lang="en-GB" sz="2400" b="0" i="0" u="none" strike="noStrike" cap="none" noProof="0" dirty="0">
              <a:solidFill>
                <a:srgbClr val="000000"/>
              </a:solidFill>
              <a:latin typeface="Arial"/>
              <a:ea typeface="Arial"/>
              <a:cs typeface="Arial"/>
              <a:sym typeface="Arial"/>
            </a:endParaRPr>
          </a:p>
        </p:txBody>
      </p:sp>
      <p:sp>
        <p:nvSpPr>
          <p:cNvPr id="321" name="Google Shape;321;p41"/>
          <p:cNvSpPr txBox="1"/>
          <p:nvPr/>
        </p:nvSpPr>
        <p:spPr>
          <a:xfrm>
            <a:off x="692636" y="1632973"/>
            <a:ext cx="967548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dirty="0">
                <a:solidFill>
                  <a:srgbClr val="7030A0"/>
                </a:solidFill>
                <a:latin typeface="Montserrat"/>
              </a:rPr>
              <a:t>Group Sharing and Discussion</a:t>
            </a:r>
            <a:endParaRPr sz="3600" b="1" dirty="0">
              <a:solidFill>
                <a:srgbClr val="7030A0"/>
              </a:solidFill>
              <a:latin typeface="Montserrat"/>
            </a:endParaRPr>
          </a:p>
        </p:txBody>
      </p:sp>
      <p:sp>
        <p:nvSpPr>
          <p:cNvPr id="2" name="Google Shape;300;p40">
            <a:extLst>
              <a:ext uri="{FF2B5EF4-FFF2-40B4-BE49-F238E27FC236}">
                <a16:creationId xmlns:a16="http://schemas.microsoft.com/office/drawing/2014/main" id="{0B4173BE-ADDA-C49E-A701-8A70DF580E26}"/>
              </a:ext>
            </a:extLst>
          </p:cNvPr>
          <p:cNvSpPr/>
          <p:nvPr/>
        </p:nvSpPr>
        <p:spPr>
          <a:xfrm>
            <a:off x="10589342" y="2446884"/>
            <a:ext cx="2684206" cy="2172925"/>
          </a:xfrm>
          <a:prstGeom prst="rect">
            <a:avLst/>
          </a:prstGeom>
          <a:solidFill>
            <a:srgbClr val="F2F2F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301;p40">
            <a:extLst>
              <a:ext uri="{FF2B5EF4-FFF2-40B4-BE49-F238E27FC236}">
                <a16:creationId xmlns:a16="http://schemas.microsoft.com/office/drawing/2014/main" id="{CF0A7ABE-93C4-7894-FA22-FB1C2ED8EA1B}"/>
              </a:ext>
            </a:extLst>
          </p:cNvPr>
          <p:cNvSpPr/>
          <p:nvPr/>
        </p:nvSpPr>
        <p:spPr>
          <a:xfrm>
            <a:off x="14018880" y="2479363"/>
            <a:ext cx="2684206" cy="2172925"/>
          </a:xfrm>
          <a:prstGeom prst="rect">
            <a:avLst/>
          </a:prstGeom>
          <a:solidFill>
            <a:srgbClr val="F2F2F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302;p40">
            <a:extLst>
              <a:ext uri="{FF2B5EF4-FFF2-40B4-BE49-F238E27FC236}">
                <a16:creationId xmlns:a16="http://schemas.microsoft.com/office/drawing/2014/main" id="{CC3D3573-DE61-91CC-D0DC-75F927AEFA85}"/>
              </a:ext>
            </a:extLst>
          </p:cNvPr>
          <p:cNvSpPr/>
          <p:nvPr/>
        </p:nvSpPr>
        <p:spPr>
          <a:xfrm>
            <a:off x="10589342" y="4997572"/>
            <a:ext cx="2684206" cy="2172925"/>
          </a:xfrm>
          <a:prstGeom prst="rect">
            <a:avLst/>
          </a:prstGeom>
          <a:solidFill>
            <a:srgbClr val="F2F2F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303;p40">
            <a:extLst>
              <a:ext uri="{FF2B5EF4-FFF2-40B4-BE49-F238E27FC236}">
                <a16:creationId xmlns:a16="http://schemas.microsoft.com/office/drawing/2014/main" id="{474A2EA5-66FB-900F-F4C9-185ECEFEF067}"/>
              </a:ext>
            </a:extLst>
          </p:cNvPr>
          <p:cNvSpPr/>
          <p:nvPr/>
        </p:nvSpPr>
        <p:spPr>
          <a:xfrm>
            <a:off x="14018880" y="5030053"/>
            <a:ext cx="2684206" cy="2172925"/>
          </a:xfrm>
          <a:prstGeom prst="rect">
            <a:avLst/>
          </a:prstGeom>
          <a:solidFill>
            <a:srgbClr val="F2F2F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304;p40">
            <a:extLst>
              <a:ext uri="{FF2B5EF4-FFF2-40B4-BE49-F238E27FC236}">
                <a16:creationId xmlns:a16="http://schemas.microsoft.com/office/drawing/2014/main" id="{21453867-0A3B-B530-EED9-4912678EC859}"/>
              </a:ext>
            </a:extLst>
          </p:cNvPr>
          <p:cNvSpPr/>
          <p:nvPr/>
        </p:nvSpPr>
        <p:spPr>
          <a:xfrm>
            <a:off x="10589342" y="1157462"/>
            <a:ext cx="6113744" cy="881268"/>
          </a:xfrm>
          <a:prstGeom prst="rect">
            <a:avLst/>
          </a:prstGeom>
          <a:solidFill>
            <a:srgbClr val="F2F2F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305;p40">
            <a:extLst>
              <a:ext uri="{FF2B5EF4-FFF2-40B4-BE49-F238E27FC236}">
                <a16:creationId xmlns:a16="http://schemas.microsoft.com/office/drawing/2014/main" id="{6DCCF625-6CEA-6BC8-026E-813DA095F270}"/>
              </a:ext>
            </a:extLst>
          </p:cNvPr>
          <p:cNvSpPr txBox="1"/>
          <p:nvPr/>
        </p:nvSpPr>
        <p:spPr>
          <a:xfrm>
            <a:off x="10880522" y="3381159"/>
            <a:ext cx="213529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dirty="0">
                <a:solidFill>
                  <a:srgbClr val="7030A0"/>
                </a:solidFill>
                <a:latin typeface="Montserrat"/>
              </a:rPr>
              <a:t>Strengths</a:t>
            </a:r>
            <a:endParaRPr sz="2800" b="1" dirty="0">
              <a:solidFill>
                <a:srgbClr val="7030A0"/>
              </a:solidFill>
              <a:latin typeface="Montserrat"/>
            </a:endParaRPr>
          </a:p>
        </p:txBody>
      </p:sp>
      <p:sp>
        <p:nvSpPr>
          <p:cNvPr id="8" name="Google Shape;306;p40">
            <a:extLst>
              <a:ext uri="{FF2B5EF4-FFF2-40B4-BE49-F238E27FC236}">
                <a16:creationId xmlns:a16="http://schemas.microsoft.com/office/drawing/2014/main" id="{A133A865-2FD1-52B6-53EF-489CA9BFAC58}"/>
              </a:ext>
            </a:extLst>
          </p:cNvPr>
          <p:cNvSpPr txBox="1"/>
          <p:nvPr/>
        </p:nvSpPr>
        <p:spPr>
          <a:xfrm>
            <a:off x="14067988" y="3358850"/>
            <a:ext cx="2585990"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None/>
              <a:defRPr sz="2800" b="1">
                <a:solidFill>
                  <a:srgbClr val="7030A0"/>
                </a:solidFill>
                <a:latin typeface="Montserrat"/>
              </a:defRPr>
            </a:lvl1pPr>
          </a:lstStyle>
          <a:p>
            <a:r>
              <a:rPr lang="en-US" dirty="0"/>
              <a:t>Weaknesses</a:t>
            </a:r>
            <a:endParaRPr dirty="0"/>
          </a:p>
        </p:txBody>
      </p:sp>
      <p:sp>
        <p:nvSpPr>
          <p:cNvPr id="9" name="Google Shape;307;p40">
            <a:extLst>
              <a:ext uri="{FF2B5EF4-FFF2-40B4-BE49-F238E27FC236}">
                <a16:creationId xmlns:a16="http://schemas.microsoft.com/office/drawing/2014/main" id="{6A866348-3D98-4A35-7E35-447AADF69269}"/>
              </a:ext>
            </a:extLst>
          </p:cNvPr>
          <p:cNvSpPr txBox="1"/>
          <p:nvPr/>
        </p:nvSpPr>
        <p:spPr>
          <a:xfrm>
            <a:off x="10485697" y="5796124"/>
            <a:ext cx="2891495"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None/>
              <a:defRPr sz="2800" b="1">
                <a:solidFill>
                  <a:srgbClr val="7030A0"/>
                </a:solidFill>
                <a:latin typeface="Montserrat"/>
              </a:defRPr>
            </a:lvl1pPr>
          </a:lstStyle>
          <a:p>
            <a:r>
              <a:rPr lang="en-US"/>
              <a:t>Opportunities</a:t>
            </a:r>
            <a:endParaRPr/>
          </a:p>
        </p:txBody>
      </p:sp>
      <p:sp>
        <p:nvSpPr>
          <p:cNvPr id="10" name="Google Shape;308;p40">
            <a:extLst>
              <a:ext uri="{FF2B5EF4-FFF2-40B4-BE49-F238E27FC236}">
                <a16:creationId xmlns:a16="http://schemas.microsoft.com/office/drawing/2014/main" id="{0A55CE15-30BD-61D8-9EA8-0324C5DC634B}"/>
              </a:ext>
            </a:extLst>
          </p:cNvPr>
          <p:cNvSpPr txBox="1"/>
          <p:nvPr/>
        </p:nvSpPr>
        <p:spPr>
          <a:xfrm>
            <a:off x="14487061" y="5861084"/>
            <a:ext cx="1867093"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None/>
              <a:defRPr sz="2800" b="1">
                <a:solidFill>
                  <a:srgbClr val="7030A0"/>
                </a:solidFill>
                <a:latin typeface="Montserrat"/>
              </a:defRPr>
            </a:lvl1pPr>
          </a:lstStyle>
          <a:p>
            <a:r>
              <a:rPr lang="en-US" dirty="0"/>
              <a:t>Threats</a:t>
            </a:r>
            <a:endParaRPr dirty="0"/>
          </a:p>
        </p:txBody>
      </p:sp>
      <p:sp>
        <p:nvSpPr>
          <p:cNvPr id="11" name="Google Shape;309;p40">
            <a:extLst>
              <a:ext uri="{FF2B5EF4-FFF2-40B4-BE49-F238E27FC236}">
                <a16:creationId xmlns:a16="http://schemas.microsoft.com/office/drawing/2014/main" id="{D723716B-6737-D48E-5434-040356303B65}"/>
              </a:ext>
            </a:extLst>
          </p:cNvPr>
          <p:cNvSpPr txBox="1"/>
          <p:nvPr/>
        </p:nvSpPr>
        <p:spPr>
          <a:xfrm>
            <a:off x="12053239" y="1305728"/>
            <a:ext cx="390987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dirty="0">
                <a:solidFill>
                  <a:srgbClr val="7030A0"/>
                </a:solidFill>
                <a:latin typeface="Montserrat"/>
              </a:rPr>
              <a:t>SWOT Analysis</a:t>
            </a:r>
            <a:endParaRPr sz="3200" b="1" dirty="0">
              <a:solidFill>
                <a:srgbClr val="7030A0"/>
              </a:solidFill>
              <a:latin typeface="Montserra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267"/>
        <p:cNvGrpSpPr/>
        <p:nvPr/>
      </p:nvGrpSpPr>
      <p:grpSpPr>
        <a:xfrm>
          <a:off x="0" y="0"/>
          <a:ext cx="0" cy="0"/>
          <a:chOff x="0" y="0"/>
          <a:chExt cx="0" cy="0"/>
        </a:xfrm>
      </p:grpSpPr>
      <p:sp>
        <p:nvSpPr>
          <p:cNvPr id="268" name="Google Shape;268;p11"/>
          <p:cNvSpPr/>
          <p:nvPr/>
        </p:nvSpPr>
        <p:spPr>
          <a:xfrm>
            <a:off x="14742169" y="9258300"/>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269" name="Google Shape;269;p11"/>
          <p:cNvGrpSpPr/>
          <p:nvPr/>
        </p:nvGrpSpPr>
        <p:grpSpPr>
          <a:xfrm>
            <a:off x="1049131" y="2133793"/>
            <a:ext cx="15849950" cy="7003415"/>
            <a:chOff x="0" y="-38100"/>
            <a:chExt cx="1841613" cy="1844521"/>
          </a:xfrm>
        </p:grpSpPr>
        <p:sp>
          <p:nvSpPr>
            <p:cNvPr id="270" name="Google Shape;270;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271" name="Google Shape;271;p11"/>
            <p:cNvSpPr txBox="1"/>
            <p:nvPr/>
          </p:nvSpPr>
          <p:spPr>
            <a:xfrm>
              <a:off x="0" y="-38100"/>
              <a:ext cx="1841613" cy="1844521"/>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272" name="Google Shape;272;p11"/>
          <p:cNvSpPr/>
          <p:nvPr/>
        </p:nvSpPr>
        <p:spPr>
          <a:xfrm>
            <a:off x="15937541" y="1"/>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273" name="Google Shape;273;p11"/>
          <p:cNvSpPr txBox="1"/>
          <p:nvPr/>
        </p:nvSpPr>
        <p:spPr>
          <a:xfrm>
            <a:off x="1028700" y="599957"/>
            <a:ext cx="15661518" cy="970587"/>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DED5ED"/>
                </a:solidFill>
                <a:latin typeface="Montserrat ExtraBold"/>
                <a:ea typeface="Montserrat ExtraBold"/>
                <a:cs typeface="Montserrat ExtraBold"/>
                <a:sym typeface="Montserrat ExtraBold"/>
              </a:rPr>
              <a:t>Key Takeaways </a:t>
            </a:r>
            <a:endParaRPr dirty="0"/>
          </a:p>
        </p:txBody>
      </p:sp>
      <p:sp>
        <p:nvSpPr>
          <p:cNvPr id="277" name="Google Shape;277;p11"/>
          <p:cNvSpPr txBox="1"/>
          <p:nvPr/>
        </p:nvSpPr>
        <p:spPr>
          <a:xfrm>
            <a:off x="1606457" y="4505982"/>
            <a:ext cx="14735298" cy="4579715"/>
          </a:xfrm>
          <a:prstGeom prst="rect">
            <a:avLst/>
          </a:prstGeom>
          <a:noFill/>
          <a:ln>
            <a:noFill/>
          </a:ln>
        </p:spPr>
        <p:txBody>
          <a:bodyPr spcFirstLastPara="1" wrap="square" lIns="0" tIns="0" rIns="0" bIns="0" anchor="t" anchorCtr="0">
            <a:spAutoFit/>
          </a:bodyPr>
          <a:lstStyle/>
          <a:p>
            <a:pPr>
              <a:lnSpc>
                <a:spcPct val="140022"/>
              </a:lnSpc>
            </a:pPr>
            <a:r>
              <a:rPr lang="en-US" sz="3543" dirty="0">
                <a:solidFill>
                  <a:srgbClr val="452A74"/>
                </a:solidFill>
                <a:latin typeface="Montserrat"/>
                <a:ea typeface="Montserrat"/>
                <a:cs typeface="Montserrat"/>
                <a:sym typeface="Montserrat"/>
              </a:rPr>
              <a:t>•	Regularly critiquing your experiences helps identify areas for improvement and fosters a mindset of continuous learning.</a:t>
            </a:r>
          </a:p>
          <a:p>
            <a:pPr>
              <a:lnSpc>
                <a:spcPct val="140022"/>
              </a:lnSpc>
            </a:pPr>
            <a:endParaRPr lang="en-US" sz="3543" dirty="0">
              <a:solidFill>
                <a:srgbClr val="452A74"/>
              </a:solidFill>
              <a:latin typeface="Montserrat"/>
              <a:ea typeface="Montserrat"/>
              <a:cs typeface="Montserrat"/>
              <a:sym typeface="Montserrat"/>
            </a:endParaRPr>
          </a:p>
          <a:p>
            <a:pPr>
              <a:lnSpc>
                <a:spcPct val="140022"/>
              </a:lnSpc>
            </a:pPr>
            <a:r>
              <a:rPr lang="en-US" sz="3543" b="1" dirty="0">
                <a:solidFill>
                  <a:srgbClr val="452A74"/>
                </a:solidFill>
                <a:latin typeface="Montserrat"/>
                <a:ea typeface="Montserrat"/>
                <a:cs typeface="Montserrat"/>
                <a:sym typeface="Montserrat"/>
              </a:rPr>
              <a:t>!Collaboration is Key! </a:t>
            </a:r>
            <a:r>
              <a:rPr lang="en-US" sz="3543" dirty="0">
                <a:solidFill>
                  <a:srgbClr val="452A74"/>
                </a:solidFill>
                <a:latin typeface="Montserrat"/>
                <a:ea typeface="Montserrat"/>
                <a:cs typeface="Montserrat"/>
                <a:sym typeface="Montserrat"/>
              </a:rPr>
              <a:t>Working together enhances creativity and problem-solving</a:t>
            </a:r>
          </a:p>
          <a:p>
            <a:pPr>
              <a:lnSpc>
                <a:spcPct val="140022"/>
              </a:lnSpc>
            </a:pPr>
            <a:endParaRPr lang="en-US" sz="3543" dirty="0">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2151794" y="643490"/>
            <a:ext cx="3226247" cy="610103"/>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7" name="Google Shape;307;p14">
            <a:hlinkClick r:id="rId4"/>
          </p:cNvPr>
          <p:cNvSpPr/>
          <p:nvPr/>
        </p:nvSpPr>
        <p:spPr>
          <a:xfrm>
            <a:off x="1301737" y="9059621"/>
            <a:ext cx="492599" cy="895634"/>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8" name="Google Shape;308;p14">
            <a:hlinkClick r:id="rId6"/>
          </p:cNvPr>
          <p:cNvSpPr/>
          <p:nvPr/>
        </p:nvSpPr>
        <p:spPr>
          <a:xfrm>
            <a:off x="2151792" y="9126669"/>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9" name="Google Shape;309;p14">
            <a:hlinkClick r:id="rId8"/>
          </p:cNvPr>
          <p:cNvSpPr/>
          <p:nvPr/>
        </p:nvSpPr>
        <p:spPr>
          <a:xfrm>
            <a:off x="4515884" y="9046063"/>
            <a:ext cx="939500" cy="939500"/>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0" name="Google Shape;310;p14"/>
          <p:cNvSpPr/>
          <p:nvPr/>
        </p:nvSpPr>
        <p:spPr>
          <a:xfrm>
            <a:off x="5752480" y="9059621"/>
            <a:ext cx="948734" cy="948734"/>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1" name="Google Shape;311;p14">
            <a:hlinkClick r:id="rId11"/>
          </p:cNvPr>
          <p:cNvSpPr/>
          <p:nvPr/>
        </p:nvSpPr>
        <p:spPr>
          <a:xfrm>
            <a:off x="6998308" y="9023786"/>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2" name="Google Shape;312;p14"/>
          <p:cNvSpPr/>
          <p:nvPr/>
        </p:nvSpPr>
        <p:spPr>
          <a:xfrm>
            <a:off x="9455764" y="-1993617"/>
            <a:ext cx="13888880" cy="1388888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313" name="Google Shape;313;p14"/>
          <p:cNvGrpSpPr/>
          <p:nvPr/>
        </p:nvGrpSpPr>
        <p:grpSpPr>
          <a:xfrm>
            <a:off x="9414164" y="-1980712"/>
            <a:ext cx="13888880" cy="13888880"/>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16" name="Google Shape;316;p14"/>
          <p:cNvGrpSpPr/>
          <p:nvPr/>
        </p:nvGrpSpPr>
        <p:grpSpPr>
          <a:xfrm>
            <a:off x="11234273" y="-303751"/>
            <a:ext cx="10331861" cy="10331861"/>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19" name="Google Shape;319;p14"/>
          <p:cNvGrpSpPr/>
          <p:nvPr/>
        </p:nvGrpSpPr>
        <p:grpSpPr>
          <a:xfrm>
            <a:off x="12424046" y="1006741"/>
            <a:ext cx="7869116" cy="7869116"/>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322" name="Google Shape;322;p14"/>
          <p:cNvSpPr/>
          <p:nvPr/>
        </p:nvSpPr>
        <p:spPr>
          <a:xfrm>
            <a:off x="13017670" y="1527383"/>
            <a:ext cx="6681869" cy="668186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323" name="Google Shape;323;p14"/>
          <p:cNvGrpSpPr/>
          <p:nvPr/>
        </p:nvGrpSpPr>
        <p:grpSpPr>
          <a:xfrm>
            <a:off x="-5577" y="2293087"/>
            <a:ext cx="12129563" cy="2477108"/>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26" name="Google Shape;326;p14"/>
          <p:cNvGrpSpPr/>
          <p:nvPr/>
        </p:nvGrpSpPr>
        <p:grpSpPr>
          <a:xfrm>
            <a:off x="1" y="4724308"/>
            <a:ext cx="12129563" cy="2477108"/>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329" name="Google Shape;329;p14">
            <a:hlinkClick r:id="rId13"/>
          </p:cNvPr>
          <p:cNvSpPr/>
          <p:nvPr/>
        </p:nvSpPr>
        <p:spPr>
          <a:xfrm>
            <a:off x="3372879" y="9126670"/>
            <a:ext cx="818778" cy="836912"/>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30" name="Google Shape;330;p14"/>
          <p:cNvSpPr/>
          <p:nvPr/>
        </p:nvSpPr>
        <p:spPr>
          <a:xfrm>
            <a:off x="1" y="36494"/>
            <a:ext cx="1695140" cy="1940495"/>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31" name="Google Shape;331;p14"/>
          <p:cNvSpPr txBox="1"/>
          <p:nvPr/>
        </p:nvSpPr>
        <p:spPr>
          <a:xfrm>
            <a:off x="2484571" y="7774135"/>
            <a:ext cx="4062626" cy="770019"/>
          </a:xfrm>
          <a:prstGeom prst="rect">
            <a:avLst/>
          </a:prstGeom>
          <a:noFill/>
          <a:ln>
            <a:noFill/>
          </a:ln>
        </p:spPr>
        <p:txBody>
          <a:bodyPr spcFirstLastPara="1" wrap="square" lIns="0" tIns="0" rIns="0" bIns="0" anchor="t" anchorCtr="0">
            <a:spAutoFit/>
          </a:bodyPr>
          <a:lstStyle/>
          <a:p>
            <a:pPr algn="ctr">
              <a:lnSpc>
                <a:spcPct val="140027"/>
              </a:lnSpc>
            </a:pPr>
            <a:r>
              <a:rPr lang="en-US" sz="3574" dirty="0">
                <a:solidFill>
                  <a:srgbClr val="452A74"/>
                </a:solidFill>
                <a:latin typeface="Montserrat ExtraBold"/>
                <a:ea typeface="Montserrat ExtraBold"/>
                <a:cs typeface="Montserrat ExtraBold"/>
                <a:sym typeface="Montserrat ExtraBold"/>
              </a:rPr>
              <a:t>Where to find us</a:t>
            </a:r>
            <a:endParaRPr dirty="0"/>
          </a:p>
        </p:txBody>
      </p:sp>
      <p:sp>
        <p:nvSpPr>
          <p:cNvPr id="332" name="Google Shape;332;p14"/>
          <p:cNvSpPr txBox="1"/>
          <p:nvPr/>
        </p:nvSpPr>
        <p:spPr>
          <a:xfrm>
            <a:off x="-72264" y="2513483"/>
            <a:ext cx="11047523" cy="2542234"/>
          </a:xfrm>
          <a:prstGeom prst="rect">
            <a:avLst/>
          </a:prstGeom>
          <a:noFill/>
          <a:ln>
            <a:noFill/>
          </a:ln>
        </p:spPr>
        <p:txBody>
          <a:bodyPr spcFirstLastPara="1" wrap="square" lIns="0" tIns="0" rIns="0" bIns="0" anchor="t" anchorCtr="0">
            <a:spAutoFit/>
          </a:bodyPr>
          <a:lstStyle/>
          <a:p>
            <a:pPr algn="ctr">
              <a:lnSpc>
                <a:spcPct val="140006"/>
              </a:lnSpc>
            </a:pPr>
            <a:r>
              <a:rPr lang="en-US" sz="5900" b="1">
                <a:solidFill>
                  <a:srgbClr val="DED5ED"/>
                </a:solidFill>
                <a:latin typeface="Montserrat"/>
                <a:ea typeface="Montserrat"/>
                <a:cs typeface="Montserrat"/>
                <a:sym typeface="Montserrat"/>
              </a:rPr>
              <a:t>Thank you for your attention! </a:t>
            </a:r>
            <a:endParaRPr/>
          </a:p>
        </p:txBody>
      </p:sp>
      <p:sp>
        <p:nvSpPr>
          <p:cNvPr id="333" name="Google Shape;333;p14"/>
          <p:cNvSpPr txBox="1"/>
          <p:nvPr/>
        </p:nvSpPr>
        <p:spPr>
          <a:xfrm>
            <a:off x="-397117" y="5429185"/>
            <a:ext cx="11705000" cy="861967"/>
          </a:xfrm>
          <a:prstGeom prst="rect">
            <a:avLst/>
          </a:prstGeom>
          <a:noFill/>
          <a:ln>
            <a:noFill/>
          </a:ln>
        </p:spPr>
        <p:txBody>
          <a:bodyPr spcFirstLastPara="1" wrap="square" lIns="0" tIns="0" rIns="0" bIns="0" anchor="t" anchorCtr="0">
            <a:spAutoFit/>
          </a:bodyPr>
          <a:lstStyle/>
          <a:p>
            <a:pPr algn="ctr">
              <a:lnSpc>
                <a:spcPct val="140008"/>
              </a:lnSpc>
            </a:pPr>
            <a:r>
              <a:rPr lang="en-US" sz="4001" b="1" dirty="0">
                <a:solidFill>
                  <a:schemeClr val="bg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https://www.hertechventure.eu</a:t>
            </a:r>
            <a:r>
              <a:rPr lang="en-US" sz="4001" b="1" dirty="0">
                <a:solidFill>
                  <a:schemeClr val="bg1"/>
                </a:solidFill>
                <a:latin typeface="Montserrat"/>
                <a:ea typeface="Montserrat"/>
                <a:cs typeface="Montserrat"/>
                <a:sym typeface="Montserrat"/>
              </a:rPr>
              <a:t> </a:t>
            </a:r>
            <a:endParaRPr lang="en-US" sz="1050" dirty="0">
              <a:solidFill>
                <a:schemeClr val="bg1"/>
              </a:solidFill>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589</Words>
  <Application>Microsoft Office PowerPoint</Application>
  <PresentationFormat>Personalizados</PresentationFormat>
  <Paragraphs>56</Paragraphs>
  <Slides>8</Slides>
  <Notes>8</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8</vt:i4>
      </vt:variant>
    </vt:vector>
  </HeadingPairs>
  <TitlesOfParts>
    <vt:vector size="15" baseType="lpstr">
      <vt:lpstr>Calibri</vt:lpstr>
      <vt:lpstr>Noto Sans</vt:lpstr>
      <vt:lpstr>Monserrat</vt:lpstr>
      <vt:lpstr>Montserrat</vt:lpstr>
      <vt:lpstr>Montserrat ExtraBold</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Teresa Paiva</cp:lastModifiedBy>
  <cp:revision>8</cp:revision>
  <dcterms:created xsi:type="dcterms:W3CDTF">2006-08-16T00:00:00Z</dcterms:created>
  <dcterms:modified xsi:type="dcterms:W3CDTF">2025-02-19T16:05:36Z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