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9" r:id="rId17"/>
  </p:sldIdLst>
  <p:sldSz cx="18288000" cy="10287000"/>
  <p:notesSz cx="6858000" cy="9144000"/>
  <p:embeddedFontLst>
    <p:embeddedFont>
      <p:font typeface="Montserrat" panose="00000500000000000000" pitchFamily="2" charset="0"/>
      <p:regular r:id="rId19"/>
      <p:bold r:id="rId20"/>
      <p:italic r:id="rId21"/>
      <p:boldItalic r:id="rId22"/>
    </p:embeddedFont>
    <p:embeddedFont>
      <p:font typeface="Montserrat ExtraBold" panose="00000900000000000000" pitchFamily="2" charset="0"/>
      <p:bold r:id="rId23"/>
      <p:boldItalic r:id="rId24"/>
    </p:embeddedFont>
    <p:embeddedFont>
      <p:font typeface="Noto Sans" panose="020B050204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UU3HXQ/ojcCLyAP9mzNNjTFM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6CB2"/>
    <a:srgbClr val="DED5ED"/>
    <a:srgbClr val="DAD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88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200" name="Google Shape;20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212" name="Google Shape;21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224" name="Google Shape;22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activity, you’ll create a flower with 15 petals, each representing one of the EntreComp competencies. Think of your level of confidence in each area—are you strong in spotting opportunities? How about working with others or managing resources? The more confident you feel in a particular area, the more you should shade that petal." "For example, if you feel very confident in Creativity, you might fully shade that petal. If Financial Literacy is something you’re still developing, you might shade it only partially. Take a moment to think about each competency as you work through the petals.</a:t>
            </a:r>
            <a:r>
              <a:rPr lang="en-US" b="1"/>
              <a:t> 10-15 minutes</a:t>
            </a:r>
            <a:r>
              <a:rPr lang="en-US"/>
              <a:t> to complete their flower.</a:t>
            </a:r>
            <a:endParaRPr/>
          </a:p>
        </p:txBody>
      </p:sp>
      <p:sp>
        <p:nvSpPr>
          <p:cNvPr id="236" name="Google Shape;23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this activity, you’ll create a flower with 15 petals, each representing one of the EntreComp competencies. Think of your level of confidence in each area—are you strong in spotting opportunities? How about working with others or managing resources? The more confident you feel in a particular area, the more you should shade that petal." "For example, if you feel very confident in Creativity, you might fully shade that petal. If Financial Literacy is something you’re still developing, you might shade it only partially. Take a moment to think about each competency as you work through the petals.</a:t>
            </a:r>
            <a:r>
              <a:rPr lang="en-US" b="1"/>
              <a:t> 10-15 minutes</a:t>
            </a:r>
            <a:r>
              <a:rPr lang="en-US"/>
              <a:t> to complete their flower.</a:t>
            </a:r>
            <a:endParaRPr/>
          </a:p>
        </p:txBody>
      </p:sp>
      <p:sp>
        <p:nvSpPr>
          <p:cNvPr id="249" name="Google Shape;24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process focuses on the individual’s internal understanding and evaluation of their experiences, actions, and learning. It is introspective, personal, and often non-judgmental. Self-reflection is meant to increase self-awareness by helping individuals think about what they have learned, their strengths and weaknesses, and how they can apply this learning to future endeavors. The main aim is personal growth and understanding. Self-reflection is crucial for personal growth. It enhances our self-awareness, allowing us to recognize our strengths and areas needing improvement. By reflecting on our learning experiences, we can better apply what we’ve learned in future endeavors. I want you to take a moment to consider these reflection prompts:What are your key takeaways from today’s session?How can you apply this learning in your future work or projects?What areas do you feel you need to focus on for improvement?</a:t>
            </a:r>
            <a:endParaRPr/>
          </a:p>
        </p:txBody>
      </p:sp>
      <p:sp>
        <p:nvSpPr>
          <p:cNvPr id="114" name="Google Shape;1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Every adventurer has a different way of tackling challenges! Let’s figure out what kind of learner you are and how you can make the most of your style in real-life projects.</a:t>
            </a:r>
            <a:endParaRPr/>
          </a:p>
        </p:txBody>
      </p:sp>
      <p:sp>
        <p:nvSpPr>
          <p:cNvPr id="127" name="Google Shape;12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I’ll ask a series of questions about how you approach learning.</a:t>
            </a:r>
            <a:endParaRPr/>
          </a:p>
          <a:p>
            <a:pPr marL="457200" lvl="0" indent="-298450" algn="l" rtl="0">
              <a:lnSpc>
                <a:spcPct val="100000"/>
              </a:lnSpc>
              <a:spcBef>
                <a:spcPts val="0"/>
              </a:spcBef>
              <a:spcAft>
                <a:spcPts val="0"/>
              </a:spcAft>
              <a:buSzPts val="1100"/>
              <a:buChar char="●"/>
            </a:pPr>
            <a:r>
              <a:rPr lang="en-US"/>
              <a:t>For each question, choose the answer that feels most like YOU.</a:t>
            </a:r>
            <a:endParaRPr/>
          </a:p>
          <a:p>
            <a:pPr marL="457200" lvl="0" indent="-298450" algn="l" rtl="0">
              <a:lnSpc>
                <a:spcPct val="100000"/>
              </a:lnSpc>
              <a:spcBef>
                <a:spcPts val="0"/>
              </a:spcBef>
              <a:spcAft>
                <a:spcPts val="0"/>
              </a:spcAft>
              <a:buSzPts val="1100"/>
              <a:buChar char="●"/>
            </a:pPr>
            <a:r>
              <a:rPr lang="en-US"/>
              <a:t>Move to the corner of the room that matches your choice:</a:t>
            </a:r>
            <a:endParaRPr/>
          </a:p>
          <a:p>
            <a:pPr marL="457200" lvl="0" indent="-298450" algn="l" rtl="0">
              <a:lnSpc>
                <a:spcPct val="100000"/>
              </a:lnSpc>
              <a:spcBef>
                <a:spcPts val="0"/>
              </a:spcBef>
              <a:spcAft>
                <a:spcPts val="0"/>
              </a:spcAft>
              <a:buSzPts val="1100"/>
              <a:buChar char="●"/>
            </a:pPr>
            <a:r>
              <a:rPr lang="en-US" b="1"/>
              <a:t>Diverger</a:t>
            </a:r>
            <a:r>
              <a:rPr lang="en-US"/>
              <a:t>: The Thinker – Gather information before jumping in.</a:t>
            </a:r>
            <a:endParaRPr/>
          </a:p>
          <a:p>
            <a:pPr marL="457200" lvl="0" indent="-298450" algn="l" rtl="0">
              <a:lnSpc>
                <a:spcPct val="100000"/>
              </a:lnSpc>
              <a:spcBef>
                <a:spcPts val="0"/>
              </a:spcBef>
              <a:spcAft>
                <a:spcPts val="0"/>
              </a:spcAft>
              <a:buSzPts val="1100"/>
              <a:buChar char="●"/>
            </a:pPr>
            <a:r>
              <a:rPr lang="en-US" b="1"/>
              <a:t>Assimilator</a:t>
            </a:r>
            <a:r>
              <a:rPr lang="en-US"/>
              <a:t>: The Planner – Analyze deeply before taking action.</a:t>
            </a:r>
            <a:endParaRPr/>
          </a:p>
          <a:p>
            <a:pPr marL="457200" lvl="0" indent="-298450" algn="l" rtl="0">
              <a:lnSpc>
                <a:spcPct val="100000"/>
              </a:lnSpc>
              <a:spcBef>
                <a:spcPts val="0"/>
              </a:spcBef>
              <a:spcAft>
                <a:spcPts val="0"/>
              </a:spcAft>
              <a:buSzPts val="1100"/>
              <a:buChar char="●"/>
            </a:pPr>
            <a:r>
              <a:rPr lang="en-US" b="1"/>
              <a:t>Converger</a:t>
            </a:r>
            <a:r>
              <a:rPr lang="en-US"/>
              <a:t>: The Problem-Solver – Love hands-on challenges.</a:t>
            </a:r>
            <a:endParaRPr/>
          </a:p>
          <a:p>
            <a:pPr marL="457200" lvl="0" indent="-298450" algn="l" rtl="0">
              <a:lnSpc>
                <a:spcPct val="100000"/>
              </a:lnSpc>
              <a:spcBef>
                <a:spcPts val="0"/>
              </a:spcBef>
              <a:spcAft>
                <a:spcPts val="0"/>
              </a:spcAft>
              <a:buSzPts val="1100"/>
              <a:buChar char="●"/>
            </a:pPr>
            <a:r>
              <a:rPr lang="en-US" b="1"/>
              <a:t>Accommodator</a:t>
            </a:r>
            <a:r>
              <a:rPr lang="en-US"/>
              <a:t>: The Doer – Learn best by diving in and experimenting.</a:t>
            </a:r>
            <a:endParaRPr/>
          </a:p>
          <a:p>
            <a:pPr marL="457200" lvl="0" indent="-298450" algn="l" rtl="0">
              <a:lnSpc>
                <a:spcPct val="100000"/>
              </a:lnSpc>
              <a:spcBef>
                <a:spcPts val="0"/>
              </a:spcBef>
              <a:spcAft>
                <a:spcPts val="0"/>
              </a:spcAft>
              <a:buSzPts val="1100"/>
              <a:buChar char="●"/>
            </a:pPr>
            <a:r>
              <a:rPr lang="en-US"/>
              <a:t>Ready? Let’s get started!</a:t>
            </a:r>
            <a:endParaRPr/>
          </a:p>
        </p:txBody>
      </p:sp>
      <p:sp>
        <p:nvSpPr>
          <p:cNvPr id="140" name="Google Shape;1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52" name="Google Shape;15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164" name="Google Shape;16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176" name="Google Shape;17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None/>
            </a:pPr>
            <a:endParaRPr/>
          </a:p>
        </p:txBody>
      </p:sp>
      <p:sp>
        <p:nvSpPr>
          <p:cNvPr id="188" name="Google Shape;18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10.png"/><Relationship Id="rId1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hyperlink" Target="https://www.facebook.com/profile.php?id=61557217807689" TargetMode="External"/><Relationship Id="rId9" Type="http://schemas.openxmlformats.org/officeDocument/2006/relationships/image" Target="../media/image12.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41707" y="2873407"/>
            <a:ext cx="12360879" cy="2270093"/>
            <a:chOff x="0" y="-57150"/>
            <a:chExt cx="3255540" cy="438902"/>
          </a:xfrm>
        </p:grpSpPr>
        <p:sp>
          <p:nvSpPr>
            <p:cNvPr id="85" name="Google Shape;85;p1"/>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86" name="Google Shape;86;p1"/>
            <p:cNvSpPr txBox="1"/>
            <p:nvPr/>
          </p:nvSpPr>
          <p:spPr>
            <a:xfrm>
              <a:off x="0" y="-57150"/>
              <a:ext cx="3255540" cy="438902"/>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41707" y="5161695"/>
            <a:ext cx="12436706" cy="1767558"/>
            <a:chOff x="0" y="-57150"/>
            <a:chExt cx="3275511" cy="465529"/>
          </a:xfrm>
        </p:grpSpPr>
        <p:sp>
          <p:nvSpPr>
            <p:cNvPr id="88" name="Google Shape;88;p1"/>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89" name="Google Shape;89;p1"/>
            <p:cNvSpPr txBox="1"/>
            <p:nvPr/>
          </p:nvSpPr>
          <p:spPr>
            <a:xfrm>
              <a:off x="0" y="-57150"/>
              <a:ext cx="3275511" cy="465529"/>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90" name="Google Shape;90;p1"/>
          <p:cNvSpPr/>
          <p:nvPr/>
        </p:nvSpPr>
        <p:spPr>
          <a:xfrm>
            <a:off x="735397" y="9214556"/>
            <a:ext cx="3230132"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1" name="Google Shape;91;p1"/>
          <p:cNvSpPr/>
          <p:nvPr/>
        </p:nvSpPr>
        <p:spPr>
          <a:xfrm rot="-1064191">
            <a:off x="14281958"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2" name="Google Shape;92;p1"/>
          <p:cNvSpPr/>
          <p:nvPr/>
        </p:nvSpPr>
        <p:spPr>
          <a:xfrm rot="1586488">
            <a:off x="14281958"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3" name="Google Shape;93;p1"/>
          <p:cNvSpPr/>
          <p:nvPr/>
        </p:nvSpPr>
        <p:spPr>
          <a:xfrm>
            <a:off x="10901221" y="7202170"/>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94" name="Google Shape;94;p1"/>
          <p:cNvSpPr txBox="1"/>
          <p:nvPr/>
        </p:nvSpPr>
        <p:spPr>
          <a:xfrm>
            <a:off x="1028000" y="1024382"/>
            <a:ext cx="9279245" cy="1435458"/>
          </a:xfrm>
          <a:prstGeom prst="rect">
            <a:avLst/>
          </a:prstGeom>
          <a:noFill/>
          <a:ln>
            <a:noFill/>
          </a:ln>
        </p:spPr>
        <p:txBody>
          <a:bodyPr spcFirstLastPara="1" wrap="square" lIns="0" tIns="0" rIns="0" bIns="0" anchor="t" anchorCtr="0">
            <a:spAutoFit/>
          </a:bodyPr>
          <a:lstStyle/>
          <a:p>
            <a:pPr algn="ctr">
              <a:lnSpc>
                <a:spcPct val="140018"/>
              </a:lnSpc>
            </a:pPr>
            <a:r>
              <a:rPr lang="en-US" sz="6663" b="1" dirty="0" err="1">
                <a:solidFill>
                  <a:srgbClr val="DED5ED"/>
                </a:solidFill>
                <a:latin typeface="Montserrat"/>
                <a:ea typeface="Montserrat"/>
                <a:cs typeface="Montserrat"/>
                <a:sym typeface="Montserrat"/>
              </a:rPr>
              <a:t>HerTechVenture</a:t>
            </a:r>
            <a:endParaRPr dirty="0"/>
          </a:p>
        </p:txBody>
      </p:sp>
      <p:sp>
        <p:nvSpPr>
          <p:cNvPr id="95" name="Google Shape;95;p1"/>
          <p:cNvSpPr txBox="1"/>
          <p:nvPr/>
        </p:nvSpPr>
        <p:spPr>
          <a:xfrm>
            <a:off x="-859299" y="3442344"/>
            <a:ext cx="13809413" cy="1661993"/>
          </a:xfrm>
          <a:prstGeom prst="rect">
            <a:avLst/>
          </a:prstGeom>
          <a:noFill/>
          <a:ln>
            <a:noFill/>
          </a:ln>
        </p:spPr>
        <p:txBody>
          <a:bodyPr spcFirstLastPara="1" wrap="square" lIns="0" tIns="0" rIns="0" bIns="0" anchor="t" anchorCtr="0">
            <a:spAutoFit/>
          </a:bodyPr>
          <a:lstStyle/>
          <a:p>
            <a:pPr algn="ctr"/>
            <a:r>
              <a:rPr lang="en-GB" sz="5400" b="1" dirty="0">
                <a:solidFill>
                  <a:srgbClr val="452A74"/>
                </a:solidFill>
                <a:latin typeface="Noto Sans"/>
                <a:ea typeface="Noto Sans"/>
                <a:cs typeface="Noto Sans"/>
                <a:sym typeface="Noto Sans"/>
              </a:rPr>
              <a:t>Self-Reflection on Learning Achievements</a:t>
            </a:r>
            <a:endParaRPr lang="en-GB" sz="5400" dirty="0"/>
          </a:p>
        </p:txBody>
      </p:sp>
      <p:sp>
        <p:nvSpPr>
          <p:cNvPr id="96" name="Google Shape;96;p1"/>
          <p:cNvSpPr txBox="1"/>
          <p:nvPr/>
        </p:nvSpPr>
        <p:spPr>
          <a:xfrm>
            <a:off x="1408249" y="5748012"/>
            <a:ext cx="9681998" cy="732316"/>
          </a:xfrm>
          <a:prstGeom prst="rect">
            <a:avLst/>
          </a:prstGeom>
          <a:noFill/>
          <a:ln>
            <a:noFill/>
          </a:ln>
        </p:spPr>
        <p:txBody>
          <a:bodyPr spcFirstLastPara="1" wrap="square" lIns="0" tIns="0" rIns="0" bIns="0" anchor="t" anchorCtr="0">
            <a:spAutoFit/>
          </a:bodyPr>
          <a:lstStyle/>
          <a:p>
            <a:pPr algn="ctr">
              <a:lnSpc>
                <a:spcPct val="140011"/>
              </a:lnSpc>
            </a:pPr>
            <a:r>
              <a:rPr lang="en-US" sz="3399" b="1" dirty="0">
                <a:solidFill>
                  <a:srgbClr val="452A74"/>
                </a:solidFill>
                <a:latin typeface="Noto Sans"/>
                <a:ea typeface="Noto Sans"/>
                <a:cs typeface="Noto Sans"/>
                <a:sym typeface="Noto Sans"/>
              </a:rPr>
              <a:t>University of Macedonia</a:t>
            </a:r>
            <a:endParaRPr dirty="0"/>
          </a:p>
        </p:txBody>
      </p:sp>
      <p:sp>
        <p:nvSpPr>
          <p:cNvPr id="97" name="Google Shape;97;p1"/>
          <p:cNvSpPr txBox="1"/>
          <p:nvPr/>
        </p:nvSpPr>
        <p:spPr>
          <a:xfrm>
            <a:off x="6077347" y="9101771"/>
            <a:ext cx="3366980" cy="1464953"/>
          </a:xfrm>
          <a:prstGeom prst="rect">
            <a:avLst/>
          </a:prstGeom>
          <a:noFill/>
          <a:ln>
            <a:noFill/>
          </a:ln>
        </p:spPr>
        <p:txBody>
          <a:bodyPr spcFirstLastPara="1" wrap="square" lIns="0" tIns="0" rIns="0" bIns="0" anchor="t" anchorCtr="0">
            <a:spAutoFit/>
          </a:bodyPr>
          <a:lstStyle/>
          <a:p>
            <a:pPr algn="ctr">
              <a:lnSpc>
                <a:spcPct val="105666"/>
              </a:lnSpc>
            </a:pPr>
            <a:endParaRPr sz="1800" dirty="0">
              <a:solidFill>
                <a:schemeClr val="dk1"/>
              </a:solidFill>
              <a:latin typeface="Calibri"/>
              <a:ea typeface="Calibri"/>
              <a:cs typeface="Calibri"/>
              <a:sym typeface="Calibri"/>
            </a:endParaRPr>
          </a:p>
          <a:p>
            <a:pPr algn="ctr">
              <a:lnSpc>
                <a:spcPct val="139955"/>
              </a:lnSpc>
            </a:pPr>
            <a:r>
              <a:rPr lang="en-US" sz="1359" b="1" dirty="0">
                <a:solidFill>
                  <a:srgbClr val="DED5ED"/>
                </a:solidFill>
                <a:latin typeface="Noto Sans"/>
                <a:ea typeface="Noto Sans"/>
                <a:cs typeface="Noto Sans"/>
                <a:sym typeface="Noto Sans"/>
              </a:rPr>
              <a:t>Project Number 2023-1-PL01-KA220-HED-000156803</a:t>
            </a:r>
            <a:endParaRPr dirty="0"/>
          </a:p>
          <a:p>
            <a:pPr algn="ctr">
              <a:lnSpc>
                <a:spcPct val="139955"/>
              </a:lnSpc>
            </a:pPr>
            <a:endParaRPr sz="1359" b="1" dirty="0">
              <a:solidFill>
                <a:srgbClr val="DED5ED"/>
              </a:solidFill>
              <a:latin typeface="Noto Sans"/>
              <a:ea typeface="Noto Sans"/>
              <a:cs typeface="Noto Sans"/>
              <a:sym typeface="Noto Sans"/>
            </a:endParaRPr>
          </a:p>
          <a:p>
            <a:pPr algn="ctr">
              <a:lnSpc>
                <a:spcPct val="139955"/>
              </a:lnSpc>
            </a:pPr>
            <a:endParaRPr sz="1359" b="1" dirty="0">
              <a:solidFill>
                <a:srgbClr val="DED5ED"/>
              </a:solidFill>
              <a:latin typeface="Noto Sans"/>
              <a:ea typeface="Noto Sans"/>
              <a:cs typeface="Noto Sans"/>
              <a:sym typeface="Noto Sans"/>
            </a:endParaRPr>
          </a:p>
        </p:txBody>
      </p:sp>
      <p:pic>
        <p:nvPicPr>
          <p:cNvPr id="1026" name="Picture 2" descr="University of Macedonia - Back2Basics">
            <a:extLst>
              <a:ext uri="{FF2B5EF4-FFF2-40B4-BE49-F238E27FC236}">
                <a16:creationId xmlns:a16="http://schemas.microsoft.com/office/drawing/2014/main" id="{8FF8761A-C59B-FC72-712B-3037DD5FDC03}"/>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1609" y="7298579"/>
            <a:ext cx="2277849" cy="1614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201"/>
        <p:cNvGrpSpPr/>
        <p:nvPr/>
      </p:nvGrpSpPr>
      <p:grpSpPr>
        <a:xfrm>
          <a:off x="0" y="0"/>
          <a:ext cx="0" cy="0"/>
          <a:chOff x="0" y="0"/>
          <a:chExt cx="0" cy="0"/>
        </a:xfrm>
      </p:grpSpPr>
      <p:sp>
        <p:nvSpPr>
          <p:cNvPr id="202" name="Google Shape;202;p33"/>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3" name="Google Shape;203;p33"/>
          <p:cNvGrpSpPr/>
          <p:nvPr/>
        </p:nvGrpSpPr>
        <p:grpSpPr>
          <a:xfrm>
            <a:off x="0" y="9721187"/>
            <a:ext cx="18288000" cy="883574"/>
            <a:chOff x="0" y="-38100"/>
            <a:chExt cx="4995116" cy="232711"/>
          </a:xfrm>
        </p:grpSpPr>
        <p:sp>
          <p:nvSpPr>
            <p:cNvPr id="204" name="Google Shape;204;p33"/>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33"/>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06" name="Google Shape;206;p33"/>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33"/>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208" name="Google Shape;208;p33"/>
          <p:cNvSpPr txBox="1"/>
          <p:nvPr/>
        </p:nvSpPr>
        <p:spPr>
          <a:xfrm>
            <a:off x="598984" y="3754952"/>
            <a:ext cx="14602916" cy="54783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n-US" dirty="0"/>
              <a:t>Question 5: How Do You Handle Uncertainty?</a:t>
            </a:r>
            <a:endParaRPr dirty="0"/>
          </a:p>
          <a:p>
            <a:endParaRPr dirty="0"/>
          </a:p>
          <a:p>
            <a:r>
              <a:rPr lang="en-US" dirty="0">
                <a:solidFill>
                  <a:schemeClr val="tx1"/>
                </a:solidFill>
              </a:rPr>
              <a:t>When you face uncertainty or a new situation, do you:</a:t>
            </a:r>
            <a:endParaRPr dirty="0">
              <a:solidFill>
                <a:schemeClr val="tx1"/>
              </a:solidFill>
            </a:endParaRPr>
          </a:p>
          <a:p>
            <a:pPr lvl="1"/>
            <a:endParaRPr sz="2800" dirty="0">
              <a:solidFill>
                <a:schemeClr val="tx1"/>
              </a:solidFill>
              <a:latin typeface="Montserrat"/>
            </a:endParaRPr>
          </a:p>
          <a:p>
            <a:pPr lvl="1"/>
            <a:r>
              <a:rPr lang="en-US" sz="2800" dirty="0">
                <a:solidFill>
                  <a:schemeClr val="tx1"/>
                </a:solidFill>
                <a:latin typeface="Montserrat"/>
              </a:rPr>
              <a:t>A) Take time to reflect and gather information before acting? (Move to </a:t>
            </a:r>
            <a:r>
              <a:rPr lang="en-US" sz="2800" dirty="0" err="1">
                <a:solidFill>
                  <a:schemeClr val="tx1"/>
                </a:solidFill>
                <a:latin typeface="Montserrat"/>
              </a:rPr>
              <a:t>Diverger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B) Study theories or frameworks to make sense of it? (Move to Assimilator corner)</a:t>
            </a:r>
            <a:endParaRPr sz="2800" dirty="0">
              <a:solidFill>
                <a:schemeClr val="tx1"/>
              </a:solidFill>
              <a:latin typeface="Montserrat"/>
            </a:endParaRPr>
          </a:p>
          <a:p>
            <a:pPr lvl="1"/>
            <a:r>
              <a:rPr lang="en-US" sz="2800" dirty="0">
                <a:solidFill>
                  <a:schemeClr val="tx1"/>
                </a:solidFill>
                <a:latin typeface="Montserrat"/>
              </a:rPr>
              <a:t>C) Experiment with different solutions to find what works? (Move to </a:t>
            </a:r>
            <a:r>
              <a:rPr lang="en-US" sz="2800" dirty="0" err="1">
                <a:solidFill>
                  <a:schemeClr val="tx1"/>
                </a:solidFill>
                <a:latin typeface="Montserrat"/>
              </a:rPr>
              <a:t>Converger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D) Act quickly and adapt as you go? (Move to Accommodator corner)</a:t>
            </a:r>
            <a:endParaRPr sz="2800" dirty="0">
              <a:solidFill>
                <a:schemeClr val="tx1"/>
              </a:solidFill>
              <a:latin typeface="Montserrat"/>
            </a:endParaRPr>
          </a:p>
          <a:p>
            <a:pPr lvl="1"/>
            <a:endParaRPr dirty="0"/>
          </a:p>
          <a:p>
            <a:endParaRPr dirty="0"/>
          </a:p>
        </p:txBody>
      </p:sp>
      <p:sp>
        <p:nvSpPr>
          <p:cNvPr id="209" name="Google Shape;209;p33"/>
          <p:cNvSpPr/>
          <p:nvPr/>
        </p:nvSpPr>
        <p:spPr>
          <a:xfrm>
            <a:off x="648863" y="2932212"/>
            <a:ext cx="7111609" cy="523180"/>
          </a:xfrm>
          <a:prstGeom prst="rect">
            <a:avLst/>
          </a:prstGeom>
          <a:noFill/>
          <a:ln>
            <a:noFill/>
          </a:ln>
        </p:spPr>
        <p:txBody>
          <a:bodyPr spcFirstLastPara="1" wrap="square" lIns="91425" tIns="45700" rIns="91425" bIns="45700" anchor="t" anchorCtr="0">
            <a:spAutoFit/>
          </a:bodyPr>
          <a:lstStyle/>
          <a:p>
            <a:pPr>
              <a:buSzPts val="2800"/>
            </a:pPr>
            <a:r>
              <a:rPr lang="en-US" sz="2800" b="1" dirty="0">
                <a:solidFill>
                  <a:srgbClr val="7030A0"/>
                </a:solidFill>
                <a:latin typeface="Montserrat"/>
              </a:rPr>
              <a:t>Kolb’s Learning Style Quiz</a:t>
            </a:r>
            <a:endParaRPr sz="2800" b="1" dirty="0">
              <a:solidFill>
                <a:srgbClr val="7030A0"/>
              </a:solidFill>
              <a:latin typeface="Montserra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213"/>
        <p:cNvGrpSpPr/>
        <p:nvPr/>
      </p:nvGrpSpPr>
      <p:grpSpPr>
        <a:xfrm>
          <a:off x="0" y="0"/>
          <a:ext cx="0" cy="0"/>
          <a:chOff x="0" y="0"/>
          <a:chExt cx="0" cy="0"/>
        </a:xfrm>
      </p:grpSpPr>
      <p:sp>
        <p:nvSpPr>
          <p:cNvPr id="214" name="Google Shape;214;p34"/>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15" name="Google Shape;215;p34"/>
          <p:cNvGrpSpPr/>
          <p:nvPr/>
        </p:nvGrpSpPr>
        <p:grpSpPr>
          <a:xfrm>
            <a:off x="0" y="9721187"/>
            <a:ext cx="18288000" cy="883574"/>
            <a:chOff x="0" y="-38100"/>
            <a:chExt cx="4995116" cy="232711"/>
          </a:xfrm>
        </p:grpSpPr>
        <p:sp>
          <p:nvSpPr>
            <p:cNvPr id="216" name="Google Shape;216;p34"/>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34"/>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18" name="Google Shape;218;p34"/>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34"/>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marL="0" lvl="0" indent="0">
              <a:lnSpc>
                <a:spcPct val="115000"/>
              </a:lnSpc>
              <a:spcAft>
                <a:spcPts val="800"/>
              </a:spcAft>
              <a:buFont typeface="Arial"/>
              <a:buNone/>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220" name="Google Shape;220;p34"/>
          <p:cNvSpPr txBox="1"/>
          <p:nvPr/>
        </p:nvSpPr>
        <p:spPr>
          <a:xfrm>
            <a:off x="598984" y="3754952"/>
            <a:ext cx="14602916" cy="461660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n-US" dirty="0"/>
              <a:t>Question 6: What Do You Value Most in Learning?</a:t>
            </a:r>
            <a:endParaRPr dirty="0"/>
          </a:p>
          <a:p>
            <a:endParaRPr dirty="0"/>
          </a:p>
          <a:p>
            <a:r>
              <a:rPr lang="en-US" dirty="0">
                <a:solidFill>
                  <a:schemeClr val="tx1"/>
                </a:solidFill>
              </a:rPr>
              <a:t>What do you value most in a learning experience?</a:t>
            </a:r>
            <a:endParaRPr dirty="0">
              <a:solidFill>
                <a:schemeClr val="tx1"/>
              </a:solidFill>
            </a:endParaRPr>
          </a:p>
          <a:p>
            <a:pPr lvl="1"/>
            <a:endParaRPr sz="2800" dirty="0">
              <a:solidFill>
                <a:schemeClr val="tx1"/>
              </a:solidFill>
              <a:latin typeface="Montserrat"/>
            </a:endParaRPr>
          </a:p>
          <a:p>
            <a:pPr lvl="1"/>
            <a:r>
              <a:rPr lang="en-US" sz="2800" dirty="0">
                <a:solidFill>
                  <a:schemeClr val="tx1"/>
                </a:solidFill>
                <a:latin typeface="Montserrat"/>
              </a:rPr>
              <a:t>A) Exploring new perspectives and generating ideas. (Move to </a:t>
            </a:r>
            <a:r>
              <a:rPr lang="en-US" sz="2800" dirty="0" err="1">
                <a:solidFill>
                  <a:schemeClr val="tx1"/>
                </a:solidFill>
                <a:latin typeface="Montserrat"/>
              </a:rPr>
              <a:t>Diverger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B) Understanding the logic and theory behind things. (Move to Assimilator corner)</a:t>
            </a:r>
            <a:endParaRPr sz="2800" dirty="0">
              <a:solidFill>
                <a:schemeClr val="tx1"/>
              </a:solidFill>
              <a:latin typeface="Montserrat"/>
            </a:endParaRPr>
          </a:p>
          <a:p>
            <a:pPr lvl="1"/>
            <a:r>
              <a:rPr lang="en-US" sz="2800" dirty="0">
                <a:solidFill>
                  <a:schemeClr val="tx1"/>
                </a:solidFill>
                <a:latin typeface="Montserrat"/>
              </a:rPr>
              <a:t>C) Using knowledge to find practical solutions. (Move to </a:t>
            </a:r>
            <a:r>
              <a:rPr lang="en-US" sz="2800" dirty="0" err="1">
                <a:solidFill>
                  <a:schemeClr val="tx1"/>
                </a:solidFill>
                <a:latin typeface="Montserrat"/>
              </a:rPr>
              <a:t>Converger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D) Taking action and learning by doing. (Move to Accommodator corner)</a:t>
            </a:r>
            <a:endParaRPr sz="2800" dirty="0">
              <a:solidFill>
                <a:schemeClr val="tx1"/>
              </a:solidFill>
              <a:latin typeface="Montserrat"/>
            </a:endParaRPr>
          </a:p>
          <a:p>
            <a:pPr lvl="1"/>
            <a:endParaRPr dirty="0"/>
          </a:p>
          <a:p>
            <a:endParaRPr dirty="0"/>
          </a:p>
        </p:txBody>
      </p:sp>
      <p:sp>
        <p:nvSpPr>
          <p:cNvPr id="221" name="Google Shape;221;p34"/>
          <p:cNvSpPr/>
          <p:nvPr/>
        </p:nvSpPr>
        <p:spPr>
          <a:xfrm>
            <a:off x="648863" y="2932212"/>
            <a:ext cx="6316479" cy="523180"/>
          </a:xfrm>
          <a:prstGeom prst="rect">
            <a:avLst/>
          </a:prstGeom>
          <a:noFill/>
          <a:ln>
            <a:noFill/>
          </a:ln>
        </p:spPr>
        <p:txBody>
          <a:bodyPr spcFirstLastPara="1" wrap="square" lIns="91425" tIns="45700" rIns="91425" bIns="45700" anchor="t" anchorCtr="0">
            <a:spAutoFit/>
          </a:bodyPr>
          <a:lstStyle/>
          <a:p>
            <a:pPr>
              <a:buSzPts val="2800"/>
            </a:pPr>
            <a:r>
              <a:rPr lang="en-US" sz="2800" b="1" dirty="0">
                <a:solidFill>
                  <a:srgbClr val="7030A0"/>
                </a:solidFill>
                <a:latin typeface="Montserrat"/>
              </a:rPr>
              <a:t>Kolb’s Learning Style Quiz</a:t>
            </a:r>
            <a:endParaRPr sz="2800" b="1" dirty="0">
              <a:solidFill>
                <a:srgbClr val="7030A0"/>
              </a:solidFill>
              <a:latin typeface="Montserra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225"/>
        <p:cNvGrpSpPr/>
        <p:nvPr/>
      </p:nvGrpSpPr>
      <p:grpSpPr>
        <a:xfrm>
          <a:off x="0" y="0"/>
          <a:ext cx="0" cy="0"/>
          <a:chOff x="0" y="0"/>
          <a:chExt cx="0" cy="0"/>
        </a:xfrm>
      </p:grpSpPr>
      <p:sp>
        <p:nvSpPr>
          <p:cNvPr id="226" name="Google Shape;226;p35"/>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27" name="Google Shape;227;p35"/>
          <p:cNvGrpSpPr/>
          <p:nvPr/>
        </p:nvGrpSpPr>
        <p:grpSpPr>
          <a:xfrm>
            <a:off x="0" y="9721187"/>
            <a:ext cx="18288000" cy="883574"/>
            <a:chOff x="0" y="-38100"/>
            <a:chExt cx="4995116" cy="232711"/>
          </a:xfrm>
        </p:grpSpPr>
        <p:sp>
          <p:nvSpPr>
            <p:cNvPr id="228" name="Google Shape;228;p35"/>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35"/>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0" name="Google Shape;230;p35"/>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35"/>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232" name="Google Shape;232;p35"/>
          <p:cNvSpPr txBox="1"/>
          <p:nvPr/>
        </p:nvSpPr>
        <p:spPr>
          <a:xfrm>
            <a:off x="598984" y="3754952"/>
            <a:ext cx="14602916" cy="504749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n-US" dirty="0"/>
              <a:t>Question 7: How Do You Approach a New Skill?</a:t>
            </a:r>
            <a:endParaRPr dirty="0"/>
          </a:p>
          <a:p>
            <a:endParaRPr dirty="0"/>
          </a:p>
          <a:p>
            <a:r>
              <a:rPr lang="en-US" dirty="0">
                <a:solidFill>
                  <a:schemeClr val="tx1"/>
                </a:solidFill>
              </a:rPr>
              <a:t>When learning a new skill, do you:</a:t>
            </a:r>
            <a:endParaRPr dirty="0">
              <a:solidFill>
                <a:schemeClr val="tx1"/>
              </a:solidFill>
            </a:endParaRPr>
          </a:p>
          <a:p>
            <a:pPr lvl="1"/>
            <a:endParaRPr sz="2800" dirty="0">
              <a:solidFill>
                <a:schemeClr val="tx1"/>
              </a:solidFill>
              <a:latin typeface="Montserrat"/>
            </a:endParaRPr>
          </a:p>
          <a:p>
            <a:pPr lvl="1"/>
            <a:r>
              <a:rPr lang="en-US" sz="2800" dirty="0">
                <a:solidFill>
                  <a:schemeClr val="tx1"/>
                </a:solidFill>
                <a:latin typeface="Montserrat"/>
              </a:rPr>
              <a:t>A) Prefer to observe and gather information before trying it? (Move to </a:t>
            </a:r>
            <a:r>
              <a:rPr lang="en-US" sz="2800" dirty="0" err="1">
                <a:solidFill>
                  <a:schemeClr val="tx1"/>
                </a:solidFill>
                <a:latin typeface="Montserrat"/>
              </a:rPr>
              <a:t>Diverger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B) Read up on the theory and understand it deeply? (Move to Assimilator corner)</a:t>
            </a:r>
            <a:endParaRPr sz="2800" dirty="0">
              <a:solidFill>
                <a:schemeClr val="tx1"/>
              </a:solidFill>
              <a:latin typeface="Montserrat"/>
            </a:endParaRPr>
          </a:p>
          <a:p>
            <a:pPr lvl="1"/>
            <a:r>
              <a:rPr lang="en-US" sz="2800" dirty="0">
                <a:solidFill>
                  <a:schemeClr val="tx1"/>
                </a:solidFill>
                <a:latin typeface="Montserrat"/>
              </a:rPr>
              <a:t>C) Get hands-on and practice until you master it? (Move to </a:t>
            </a:r>
            <a:r>
              <a:rPr lang="en-US" sz="2800" dirty="0" err="1">
                <a:solidFill>
                  <a:schemeClr val="tx1"/>
                </a:solidFill>
                <a:latin typeface="Montserrat"/>
              </a:rPr>
              <a:t>Converger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D) Jump in and start experimenting right away? (Move to Accommodator corner)</a:t>
            </a:r>
            <a:endParaRPr sz="2800" dirty="0">
              <a:solidFill>
                <a:schemeClr val="tx1"/>
              </a:solidFill>
              <a:latin typeface="Montserrat"/>
            </a:endParaRPr>
          </a:p>
          <a:p>
            <a:pPr lvl="1"/>
            <a:endParaRPr dirty="0"/>
          </a:p>
          <a:p>
            <a:endParaRPr dirty="0"/>
          </a:p>
        </p:txBody>
      </p:sp>
      <p:sp>
        <p:nvSpPr>
          <p:cNvPr id="233" name="Google Shape;233;p35"/>
          <p:cNvSpPr/>
          <p:nvPr/>
        </p:nvSpPr>
        <p:spPr>
          <a:xfrm>
            <a:off x="648863" y="2932212"/>
            <a:ext cx="5903011" cy="523180"/>
          </a:xfrm>
          <a:prstGeom prst="rect">
            <a:avLst/>
          </a:prstGeom>
          <a:noFill/>
          <a:ln>
            <a:noFill/>
          </a:ln>
        </p:spPr>
        <p:txBody>
          <a:bodyPr spcFirstLastPara="1" wrap="square" lIns="91425" tIns="45700" rIns="91425" bIns="45700" anchor="t" anchorCtr="0">
            <a:spAutoFit/>
          </a:bodyPr>
          <a:lstStyle/>
          <a:p>
            <a:pPr>
              <a:buSzPts val="2800"/>
            </a:pPr>
            <a:r>
              <a:rPr lang="en-US" sz="2800" b="1" dirty="0">
                <a:solidFill>
                  <a:srgbClr val="7030A0"/>
                </a:solidFill>
                <a:latin typeface="Montserrat"/>
              </a:rPr>
              <a:t>Kolb’s Learning Style Quiz</a:t>
            </a:r>
            <a:endParaRPr sz="2800" b="1" dirty="0">
              <a:solidFill>
                <a:srgbClr val="7030A0"/>
              </a:solidFill>
              <a:latin typeface="Montserra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mt="9000"/>
          </a:blip>
          <a:stretch>
            <a:fillRect/>
          </a:stretch>
        </a:blipFill>
        <a:effectLst/>
      </p:bgPr>
    </p:bg>
    <p:spTree>
      <p:nvGrpSpPr>
        <p:cNvPr id="1" name="Shape 237"/>
        <p:cNvGrpSpPr/>
        <p:nvPr/>
      </p:nvGrpSpPr>
      <p:grpSpPr>
        <a:xfrm>
          <a:off x="0" y="0"/>
          <a:ext cx="0" cy="0"/>
          <a:chOff x="0" y="0"/>
          <a:chExt cx="0" cy="0"/>
        </a:xfrm>
      </p:grpSpPr>
      <p:sp>
        <p:nvSpPr>
          <p:cNvPr id="238" name="Google Shape;238;p36"/>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39" name="Google Shape;239;p36"/>
          <p:cNvGrpSpPr/>
          <p:nvPr/>
        </p:nvGrpSpPr>
        <p:grpSpPr>
          <a:xfrm>
            <a:off x="0" y="9721187"/>
            <a:ext cx="18288000" cy="883574"/>
            <a:chOff x="0" y="-38100"/>
            <a:chExt cx="4995116" cy="232711"/>
          </a:xfrm>
        </p:grpSpPr>
        <p:sp>
          <p:nvSpPr>
            <p:cNvPr id="240" name="Google Shape;240;p36"/>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36"/>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42" name="Google Shape;242;p36"/>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36"/>
          <p:cNvSpPr txBox="1"/>
          <p:nvPr/>
        </p:nvSpPr>
        <p:spPr>
          <a:xfrm>
            <a:off x="9254872" y="1972766"/>
            <a:ext cx="9151374" cy="1815841"/>
          </a:xfrm>
          <a:prstGeom prst="rect">
            <a:avLst/>
          </a:prstGeom>
          <a:noFill/>
          <a:ln>
            <a:noFill/>
          </a:ln>
        </p:spPr>
        <p:txBody>
          <a:bodyPr spcFirstLastPara="1" wrap="square" lIns="91425" tIns="45700" rIns="91425" bIns="45700" anchor="t" anchorCtr="0">
            <a:spAutoFit/>
          </a:bodyPr>
          <a:lstStyle/>
          <a:p>
            <a:pPr marL="0" lvl="1" indent="0">
              <a:buFont typeface="Arial"/>
              <a:buNone/>
            </a:pPr>
            <a:r>
              <a:rPr lang="en-US" sz="2800" b="1" dirty="0">
                <a:solidFill>
                  <a:srgbClr val="7030A0"/>
                </a:solidFill>
                <a:latin typeface="Montserrat"/>
              </a:rPr>
              <a:t>Step 1 </a:t>
            </a:r>
            <a:r>
              <a:rPr lang="en-US" sz="2800" dirty="0">
                <a:solidFill>
                  <a:schemeClr val="tx1"/>
                </a:solidFill>
                <a:latin typeface="Montserrat"/>
              </a:rPr>
              <a:t>Read the 15 competences</a:t>
            </a:r>
          </a:p>
          <a:p>
            <a:pPr marL="0" lvl="1" indent="0">
              <a:buFont typeface="Arial"/>
              <a:buNone/>
            </a:pPr>
            <a:endParaRPr sz="2800" dirty="0">
              <a:solidFill>
                <a:schemeClr val="tx1"/>
              </a:solidFill>
              <a:latin typeface="Montserrat"/>
            </a:endParaRPr>
          </a:p>
          <a:p>
            <a:pPr marL="0" lvl="1" indent="0">
              <a:buFont typeface="Arial"/>
              <a:buNone/>
            </a:pPr>
            <a:r>
              <a:rPr lang="en-US" sz="2800" b="1" dirty="0">
                <a:solidFill>
                  <a:srgbClr val="7030A0"/>
                </a:solidFill>
                <a:latin typeface="Montserrat"/>
              </a:rPr>
              <a:t>Step 2 </a:t>
            </a:r>
            <a:r>
              <a:rPr lang="en-US" sz="2800" dirty="0">
                <a:solidFill>
                  <a:schemeClr val="tx1"/>
                </a:solidFill>
                <a:latin typeface="Montserrat"/>
              </a:rPr>
              <a:t>Shade in the petals based on your confidence in each competency</a:t>
            </a:r>
            <a:endParaRPr sz="2800" dirty="0">
              <a:solidFill>
                <a:schemeClr val="tx1"/>
              </a:solidFill>
              <a:latin typeface="Montserrat"/>
            </a:endParaRPr>
          </a:p>
        </p:txBody>
      </p:sp>
      <p:sp>
        <p:nvSpPr>
          <p:cNvPr id="244" name="Google Shape;244;p36"/>
          <p:cNvSpPr txBox="1"/>
          <p:nvPr/>
        </p:nvSpPr>
        <p:spPr>
          <a:xfrm>
            <a:off x="530404" y="730150"/>
            <a:ext cx="15661518" cy="952056"/>
          </a:xfrm>
          <a:prstGeom prst="rect">
            <a:avLst/>
          </a:prstGeom>
          <a:noFill/>
          <a:ln>
            <a:noFill/>
          </a:ln>
        </p:spPr>
        <p:txBody>
          <a:bodyPr spcFirstLastPara="1" wrap="square" lIns="0" tIns="0" rIns="0" bIns="0" anchor="t" anchorCtr="0">
            <a:spAutoFit/>
          </a:bodyPr>
          <a:lstStyle/>
          <a:p>
            <a:pPr marL="0" lvl="0" indent="0">
              <a:lnSpc>
                <a:spcPct val="115000"/>
              </a:lnSpc>
              <a:spcAft>
                <a:spcPts val="800"/>
              </a:spcAft>
              <a:buFont typeface="Arial"/>
              <a:buNone/>
            </a:pPr>
            <a:r>
              <a:rPr lang="en-US" sz="4800" dirty="0">
                <a:solidFill>
                  <a:srgbClr val="452A74"/>
                </a:solidFill>
                <a:latin typeface="Montserrat ExtraBold"/>
              </a:rPr>
              <a:t>Draw Your </a:t>
            </a:r>
            <a:r>
              <a:rPr lang="en-US" sz="4800" dirty="0" err="1">
                <a:solidFill>
                  <a:srgbClr val="452A74"/>
                </a:solidFill>
                <a:latin typeface="Montserrat ExtraBold"/>
              </a:rPr>
              <a:t>EntreComp</a:t>
            </a:r>
            <a:r>
              <a:rPr lang="en-US" sz="4800" dirty="0">
                <a:solidFill>
                  <a:srgbClr val="452A74"/>
                </a:solidFill>
                <a:latin typeface="Montserrat ExtraBold"/>
              </a:rPr>
              <a:t> Flower</a:t>
            </a:r>
            <a:endParaRPr sz="4800" dirty="0">
              <a:solidFill>
                <a:srgbClr val="452A74"/>
              </a:solidFill>
              <a:latin typeface="Montserrat ExtraBold"/>
            </a:endParaRPr>
          </a:p>
        </p:txBody>
      </p:sp>
      <p:sp>
        <p:nvSpPr>
          <p:cNvPr id="245" name="Google Shape;245;p36"/>
          <p:cNvSpPr txBox="1"/>
          <p:nvPr/>
        </p:nvSpPr>
        <p:spPr>
          <a:xfrm>
            <a:off x="9151374" y="7400161"/>
            <a:ext cx="9144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dirty="0">
                <a:solidFill>
                  <a:srgbClr val="7030A0"/>
                </a:solidFill>
                <a:latin typeface="Montserrat"/>
              </a:rPr>
              <a:t>10-15 minutes </a:t>
            </a:r>
            <a:r>
              <a:rPr lang="en-US" sz="2800" dirty="0">
                <a:solidFill>
                  <a:schemeClr val="tx1"/>
                </a:solidFill>
                <a:latin typeface="Montserrat"/>
              </a:rPr>
              <a:t>to complete your flower</a:t>
            </a:r>
            <a:endParaRPr sz="2800" dirty="0">
              <a:solidFill>
                <a:schemeClr val="tx1"/>
              </a:solidFill>
              <a:latin typeface="Montserrat"/>
            </a:endParaRPr>
          </a:p>
        </p:txBody>
      </p:sp>
      <p:pic>
        <p:nvPicPr>
          <p:cNvPr id="246" name="Google Shape;246;p36" descr="A diagram of a flower&#10;&#10;Description automatically generated with medium confidence"/>
          <p:cNvPicPr preferRelativeResize="0"/>
          <p:nvPr/>
        </p:nvPicPr>
        <p:blipFill rotWithShape="1">
          <a:blip r:embed="rId7">
            <a:alphaModFix/>
          </a:blip>
          <a:srcRect/>
          <a:stretch/>
        </p:blipFill>
        <p:spPr>
          <a:xfrm>
            <a:off x="530404" y="1521247"/>
            <a:ext cx="8194064" cy="8194064"/>
          </a:xfrm>
          <a:prstGeom prst="rect">
            <a:avLst/>
          </a:prstGeom>
          <a:noFill/>
          <a:ln>
            <a:noFill/>
          </a:ln>
        </p:spPr>
      </p:pic>
    </p:spTree>
  </p:cSld>
  <p:clrMapOvr>
    <a:overrideClrMapping bg1="lt1" tx1="dk1" bg2="dk2" tx2="lt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p37"/>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52" name="Google Shape;252;p37"/>
          <p:cNvGrpSpPr/>
          <p:nvPr/>
        </p:nvGrpSpPr>
        <p:grpSpPr>
          <a:xfrm>
            <a:off x="0" y="9721187"/>
            <a:ext cx="18288000" cy="883574"/>
            <a:chOff x="0" y="-38100"/>
            <a:chExt cx="4995116" cy="232711"/>
          </a:xfrm>
        </p:grpSpPr>
        <p:sp>
          <p:nvSpPr>
            <p:cNvPr id="253" name="Google Shape;253;p37"/>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4" name="Google Shape;254;p37"/>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5" name="Google Shape;255;p37"/>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6" name="Google Shape;256;p37" descr="A diagram of a flower&#10;&#10;Description automatically generated with medium confidence"/>
          <p:cNvPicPr preferRelativeResize="0"/>
          <p:nvPr/>
        </p:nvPicPr>
        <p:blipFill rotWithShape="1">
          <a:blip r:embed="rId5">
            <a:alphaModFix/>
          </a:blip>
          <a:srcRect/>
          <a:stretch/>
        </p:blipFill>
        <p:spPr>
          <a:xfrm>
            <a:off x="530404" y="1521247"/>
            <a:ext cx="8194064" cy="8194064"/>
          </a:xfrm>
          <a:prstGeom prst="rect">
            <a:avLst/>
          </a:prstGeom>
          <a:noFill/>
          <a:ln>
            <a:noFill/>
          </a:ln>
        </p:spPr>
      </p:pic>
      <p:sp>
        <p:nvSpPr>
          <p:cNvPr id="257" name="Google Shape;257;p37"/>
          <p:cNvSpPr txBox="1"/>
          <p:nvPr/>
        </p:nvSpPr>
        <p:spPr>
          <a:xfrm>
            <a:off x="473424" y="1477781"/>
            <a:ext cx="967548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dirty="0">
                <a:solidFill>
                  <a:srgbClr val="7030A0"/>
                </a:solidFill>
                <a:latin typeface="Montserrat"/>
              </a:rPr>
              <a:t>Group Sharing and Discussion</a:t>
            </a:r>
            <a:endParaRPr sz="3600" b="1" dirty="0">
              <a:solidFill>
                <a:srgbClr val="7030A0"/>
              </a:solidFill>
              <a:latin typeface="Montserrat"/>
            </a:endParaRPr>
          </a:p>
        </p:txBody>
      </p:sp>
      <p:sp>
        <p:nvSpPr>
          <p:cNvPr id="258" name="Google Shape;258;p37"/>
          <p:cNvSpPr txBox="1"/>
          <p:nvPr/>
        </p:nvSpPr>
        <p:spPr>
          <a:xfrm>
            <a:off x="530404" y="730150"/>
            <a:ext cx="15661518" cy="952056"/>
          </a:xfrm>
          <a:prstGeom prst="rect">
            <a:avLst/>
          </a:prstGeom>
          <a:noFill/>
          <a:ln>
            <a:noFill/>
          </a:ln>
        </p:spPr>
        <p:txBody>
          <a:bodyPr spcFirstLastPara="1" wrap="square" lIns="0" tIns="0" rIns="0" bIns="0" anchor="t" anchorCtr="0">
            <a:spAutoFit/>
          </a:bodyPr>
          <a:lstStyle/>
          <a:p>
            <a:pPr>
              <a:lnSpc>
                <a:spcPct val="115000"/>
              </a:lnSpc>
              <a:spcAft>
                <a:spcPts val="800"/>
              </a:spcAft>
            </a:pPr>
            <a:r>
              <a:rPr lang="en-US" sz="4800" dirty="0">
                <a:solidFill>
                  <a:srgbClr val="452A74"/>
                </a:solidFill>
                <a:latin typeface="Montserrat ExtraBold"/>
              </a:rPr>
              <a:t>Draw Your </a:t>
            </a:r>
            <a:r>
              <a:rPr lang="en-US" sz="4800" dirty="0" err="1">
                <a:solidFill>
                  <a:srgbClr val="452A74"/>
                </a:solidFill>
                <a:latin typeface="Montserrat ExtraBold"/>
              </a:rPr>
              <a:t>EntreComp</a:t>
            </a:r>
            <a:r>
              <a:rPr lang="en-US" sz="4800" dirty="0">
                <a:solidFill>
                  <a:srgbClr val="452A74"/>
                </a:solidFill>
                <a:latin typeface="Montserrat ExtraBold"/>
              </a:rPr>
              <a:t> Flower</a:t>
            </a:r>
            <a:endParaRPr sz="4800" dirty="0">
              <a:solidFill>
                <a:srgbClr val="452A74"/>
              </a:solidFill>
              <a:latin typeface="Montserrat ExtraBold"/>
            </a:endParaRPr>
          </a:p>
        </p:txBody>
      </p:sp>
      <p:sp>
        <p:nvSpPr>
          <p:cNvPr id="259" name="Google Shape;259;p37"/>
          <p:cNvSpPr txBox="1"/>
          <p:nvPr/>
        </p:nvSpPr>
        <p:spPr>
          <a:xfrm>
            <a:off x="9198918" y="1857810"/>
            <a:ext cx="9144000" cy="2569894"/>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accent4"/>
              </a:buClr>
              <a:buSzPts val="2800"/>
              <a:buFont typeface="Arial"/>
              <a:buChar char="•"/>
            </a:pPr>
            <a:r>
              <a:rPr lang="en-US" sz="2800" dirty="0">
                <a:solidFill>
                  <a:schemeClr val="tx1"/>
                </a:solidFill>
                <a:latin typeface="Montserrat"/>
              </a:rPr>
              <a:t>Which competences are you strongest in?</a:t>
            </a:r>
            <a:endParaRPr sz="2800" dirty="0">
              <a:solidFill>
                <a:schemeClr val="tx1"/>
              </a:solidFill>
              <a:latin typeface="Montserrat"/>
            </a:endParaRPr>
          </a:p>
          <a:p>
            <a:pPr marL="457200" marR="0" lvl="0" indent="-457200" algn="l" rtl="0">
              <a:lnSpc>
                <a:spcPct val="115000"/>
              </a:lnSpc>
              <a:spcBef>
                <a:spcPts val="0"/>
              </a:spcBef>
              <a:spcAft>
                <a:spcPts val="0"/>
              </a:spcAft>
              <a:buClr>
                <a:schemeClr val="accent4"/>
              </a:buClr>
              <a:buSzPts val="2800"/>
              <a:buFont typeface="Arial"/>
              <a:buChar char="•"/>
            </a:pPr>
            <a:r>
              <a:rPr lang="en-US" sz="2800" dirty="0">
                <a:solidFill>
                  <a:schemeClr val="tx1"/>
                </a:solidFill>
                <a:latin typeface="Montserrat"/>
              </a:rPr>
              <a:t>Which competences would you like to improve?</a:t>
            </a:r>
            <a:endParaRPr sz="2800" dirty="0">
              <a:solidFill>
                <a:schemeClr val="tx1"/>
              </a:solidFill>
              <a:latin typeface="Montserrat"/>
            </a:endParaRPr>
          </a:p>
          <a:p>
            <a:pPr marL="457200" marR="0" lvl="0" indent="-457200" algn="l" rtl="0">
              <a:lnSpc>
                <a:spcPct val="115000"/>
              </a:lnSpc>
              <a:spcBef>
                <a:spcPts val="0"/>
              </a:spcBef>
              <a:spcAft>
                <a:spcPts val="0"/>
              </a:spcAft>
              <a:buClr>
                <a:schemeClr val="accent4"/>
              </a:buClr>
              <a:buSzPts val="2800"/>
              <a:buFont typeface="Arial"/>
              <a:buChar char="•"/>
            </a:pPr>
            <a:r>
              <a:rPr lang="en-US" sz="2800" dirty="0">
                <a:solidFill>
                  <a:schemeClr val="tx1"/>
                </a:solidFill>
                <a:latin typeface="Montserrat"/>
              </a:rPr>
              <a:t>What surprised you as you completed this reflection?</a:t>
            </a:r>
            <a:endParaRPr sz="2800" dirty="0">
              <a:solidFill>
                <a:schemeClr val="tx1"/>
              </a:solidFill>
              <a:latin typeface="Montserrat"/>
            </a:endParaRPr>
          </a:p>
        </p:txBody>
      </p:sp>
      <p:sp>
        <p:nvSpPr>
          <p:cNvPr id="260" name="Google Shape;260;p37"/>
          <p:cNvSpPr txBox="1"/>
          <p:nvPr/>
        </p:nvSpPr>
        <p:spPr>
          <a:xfrm>
            <a:off x="9353838" y="5656944"/>
            <a:ext cx="8304791" cy="2074374"/>
          </a:xfrm>
          <a:prstGeom prst="rect">
            <a:avLst/>
          </a:prstGeom>
          <a:noFill/>
          <a:ln>
            <a:noFill/>
          </a:ln>
        </p:spPr>
        <p:txBody>
          <a:bodyPr spcFirstLastPara="1" wrap="square" lIns="91425" tIns="45700" rIns="91425" bIns="45700" anchor="t" anchorCtr="0">
            <a:spAutoFit/>
          </a:bodyPr>
          <a:lstStyle/>
          <a:p>
            <a:pPr marL="457200" indent="-457200">
              <a:lnSpc>
                <a:spcPct val="115000"/>
              </a:lnSpc>
              <a:buClr>
                <a:schemeClr val="accent4"/>
              </a:buClr>
              <a:buSzPts val="2800"/>
              <a:buFont typeface="Arial"/>
              <a:buChar char="•"/>
            </a:pPr>
            <a:r>
              <a:rPr lang="en-US" sz="2800" b="1" dirty="0">
                <a:solidFill>
                  <a:srgbClr val="7030A0"/>
                </a:solidFill>
                <a:latin typeface="Montserrat"/>
              </a:rPr>
              <a:t>What common competences </a:t>
            </a:r>
            <a:r>
              <a:rPr lang="en-US" sz="2800" dirty="0">
                <a:solidFill>
                  <a:schemeClr val="tx1"/>
                </a:solidFill>
                <a:latin typeface="Montserrat"/>
              </a:rPr>
              <a:t>seem strong across the group?</a:t>
            </a:r>
            <a:endParaRPr sz="2800" dirty="0">
              <a:solidFill>
                <a:schemeClr val="tx1"/>
              </a:solidFill>
              <a:latin typeface="Montserrat"/>
            </a:endParaRPr>
          </a:p>
          <a:p>
            <a:pPr marL="457200" indent="-457200">
              <a:lnSpc>
                <a:spcPct val="115000"/>
              </a:lnSpc>
              <a:buClr>
                <a:schemeClr val="accent4"/>
              </a:buClr>
              <a:buSzPts val="2800"/>
              <a:buFont typeface="Arial"/>
              <a:buChar char="•"/>
            </a:pPr>
            <a:r>
              <a:rPr lang="en-US" sz="2800" dirty="0">
                <a:solidFill>
                  <a:schemeClr val="tx1"/>
                </a:solidFill>
                <a:latin typeface="Montserrat"/>
              </a:rPr>
              <a:t>Which competences seem like areas for growth for many of us?</a:t>
            </a:r>
            <a:endParaRPr sz="2800" dirty="0">
              <a:solidFill>
                <a:schemeClr val="tx1"/>
              </a:solidFill>
              <a:latin typeface="Montserra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67"/>
        <p:cNvGrpSpPr/>
        <p:nvPr/>
      </p:nvGrpSpPr>
      <p:grpSpPr>
        <a:xfrm>
          <a:off x="0" y="0"/>
          <a:ext cx="0" cy="0"/>
          <a:chOff x="0" y="0"/>
          <a:chExt cx="0" cy="0"/>
        </a:xfrm>
      </p:grpSpPr>
      <p:sp>
        <p:nvSpPr>
          <p:cNvPr id="268" name="Google Shape;268;p11"/>
          <p:cNvSpPr/>
          <p:nvPr/>
        </p:nvSpPr>
        <p:spPr>
          <a:xfrm>
            <a:off x="14742169" y="9258300"/>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6"/>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269" name="Google Shape;269;p11"/>
          <p:cNvGrpSpPr/>
          <p:nvPr/>
        </p:nvGrpSpPr>
        <p:grpSpPr>
          <a:xfrm>
            <a:off x="1049131" y="2133793"/>
            <a:ext cx="15849950" cy="7003415"/>
            <a:chOff x="0" y="-38100"/>
            <a:chExt cx="1841613" cy="1844521"/>
          </a:xfrm>
        </p:grpSpPr>
        <p:sp>
          <p:nvSpPr>
            <p:cNvPr id="270" name="Google Shape;270;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271" name="Google Shape;271;p11"/>
            <p:cNvSpPr txBox="1"/>
            <p:nvPr/>
          </p:nvSpPr>
          <p:spPr>
            <a:xfrm>
              <a:off x="0" y="-38100"/>
              <a:ext cx="1841613" cy="1844521"/>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272" name="Google Shape;272;p11"/>
          <p:cNvSpPr/>
          <p:nvPr/>
        </p:nvSpPr>
        <p:spPr>
          <a:xfrm>
            <a:off x="15937541" y="1"/>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273" name="Google Shape;273;p11"/>
          <p:cNvSpPr txBox="1"/>
          <p:nvPr/>
        </p:nvSpPr>
        <p:spPr>
          <a:xfrm>
            <a:off x="1028700" y="599957"/>
            <a:ext cx="15661518" cy="970587"/>
          </a:xfrm>
          <a:prstGeom prst="rect">
            <a:avLst/>
          </a:prstGeom>
          <a:noFill/>
          <a:ln>
            <a:noFill/>
          </a:ln>
        </p:spPr>
        <p:txBody>
          <a:bodyPr spcFirstLastPara="1" wrap="square" lIns="0" tIns="0" rIns="0" bIns="0" anchor="t" anchorCtr="0">
            <a:spAutoFit/>
          </a:bodyPr>
          <a:lstStyle/>
          <a:p>
            <a:pPr>
              <a:lnSpc>
                <a:spcPct val="140022"/>
              </a:lnSpc>
            </a:pPr>
            <a:r>
              <a:rPr lang="en-US" sz="4505" dirty="0">
                <a:solidFill>
                  <a:srgbClr val="DED5ED"/>
                </a:solidFill>
                <a:latin typeface="Montserrat ExtraBold"/>
                <a:ea typeface="Montserrat ExtraBold"/>
                <a:cs typeface="Montserrat ExtraBold"/>
                <a:sym typeface="Montserrat ExtraBold"/>
              </a:rPr>
              <a:t>Key Takeaways </a:t>
            </a:r>
            <a:endParaRPr dirty="0"/>
          </a:p>
        </p:txBody>
      </p:sp>
      <p:sp>
        <p:nvSpPr>
          <p:cNvPr id="277" name="Google Shape;277;p11"/>
          <p:cNvSpPr txBox="1"/>
          <p:nvPr/>
        </p:nvSpPr>
        <p:spPr>
          <a:xfrm>
            <a:off x="1491810" y="3704336"/>
            <a:ext cx="14735298" cy="4579715"/>
          </a:xfrm>
          <a:prstGeom prst="rect">
            <a:avLst/>
          </a:prstGeom>
          <a:noFill/>
          <a:ln>
            <a:noFill/>
          </a:ln>
        </p:spPr>
        <p:txBody>
          <a:bodyPr spcFirstLastPara="1" wrap="square" lIns="0" tIns="0" rIns="0" bIns="0" anchor="t" anchorCtr="0">
            <a:spAutoFit/>
          </a:bodyPr>
          <a:lstStyle/>
          <a:p>
            <a:pPr>
              <a:lnSpc>
                <a:spcPct val="140022"/>
              </a:lnSpc>
            </a:pPr>
            <a:r>
              <a:rPr lang="en-US" sz="3543">
                <a:solidFill>
                  <a:srgbClr val="452A74"/>
                </a:solidFill>
                <a:latin typeface="Montserrat"/>
                <a:ea typeface="Montserrat"/>
                <a:cs typeface="Montserrat"/>
                <a:sym typeface="Montserrat"/>
              </a:rPr>
              <a:t>•Understanding </a:t>
            </a:r>
            <a:r>
              <a:rPr lang="en-US" sz="3543" dirty="0">
                <a:solidFill>
                  <a:srgbClr val="452A74"/>
                </a:solidFill>
                <a:latin typeface="Montserrat"/>
                <a:ea typeface="Montserrat"/>
                <a:cs typeface="Montserrat"/>
                <a:sym typeface="Montserrat"/>
              </a:rPr>
              <a:t>your strengths helps in personal and professional growth. </a:t>
            </a:r>
          </a:p>
          <a:p>
            <a:pPr>
              <a:lnSpc>
                <a:spcPct val="140022"/>
              </a:lnSpc>
            </a:pPr>
            <a:endParaRPr lang="en-US" sz="3543" dirty="0">
              <a:solidFill>
                <a:srgbClr val="452A74"/>
              </a:solidFill>
              <a:latin typeface="Montserrat"/>
              <a:ea typeface="Montserrat"/>
              <a:cs typeface="Montserrat"/>
              <a:sym typeface="Montserrat"/>
            </a:endParaRPr>
          </a:p>
          <a:p>
            <a:pPr>
              <a:lnSpc>
                <a:spcPct val="140022"/>
              </a:lnSpc>
            </a:pPr>
            <a:r>
              <a:rPr lang="en-US" sz="3543" b="1" dirty="0">
                <a:solidFill>
                  <a:srgbClr val="452A74"/>
                </a:solidFill>
                <a:latin typeface="Montserrat"/>
                <a:ea typeface="Montserrat"/>
                <a:cs typeface="Montserrat"/>
                <a:sym typeface="Montserrat"/>
              </a:rPr>
              <a:t>!Collaboration is Key! </a:t>
            </a:r>
            <a:r>
              <a:rPr lang="en-US" sz="3543" dirty="0">
                <a:solidFill>
                  <a:srgbClr val="452A74"/>
                </a:solidFill>
                <a:latin typeface="Montserrat"/>
                <a:ea typeface="Montserrat"/>
                <a:cs typeface="Montserrat"/>
                <a:sym typeface="Montserrat"/>
              </a:rPr>
              <a:t>Working together enhances creativity and problem-solving</a:t>
            </a:r>
          </a:p>
          <a:p>
            <a:pPr>
              <a:lnSpc>
                <a:spcPct val="140022"/>
              </a:lnSpc>
            </a:pPr>
            <a:endParaRPr lang="en-US" sz="3543"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305"/>
        <p:cNvGrpSpPr/>
        <p:nvPr/>
      </p:nvGrpSpPr>
      <p:grpSpPr>
        <a:xfrm>
          <a:off x="0" y="0"/>
          <a:ext cx="0" cy="0"/>
          <a:chOff x="0" y="0"/>
          <a:chExt cx="0" cy="0"/>
        </a:xfrm>
      </p:grpSpPr>
      <p:sp>
        <p:nvSpPr>
          <p:cNvPr id="306" name="Google Shape;306;p14"/>
          <p:cNvSpPr/>
          <p:nvPr/>
        </p:nvSpPr>
        <p:spPr>
          <a:xfrm>
            <a:off x="2151794" y="643490"/>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5"/>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7" name="Google Shape;307;p14">
            <a:hlinkClick r:id="rId4"/>
          </p:cNvPr>
          <p:cNvSpPr/>
          <p:nvPr/>
        </p:nvSpPr>
        <p:spPr>
          <a:xfrm>
            <a:off x="1301737" y="9059621"/>
            <a:ext cx="492599" cy="895634"/>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8" name="Google Shape;308;p14">
            <a:hlinkClick r:id="rId6"/>
          </p:cNvPr>
          <p:cNvSpPr/>
          <p:nvPr/>
        </p:nvSpPr>
        <p:spPr>
          <a:xfrm>
            <a:off x="2151792" y="9126669"/>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09" name="Google Shape;309;p14">
            <a:hlinkClick r:id="rId8"/>
          </p:cNvPr>
          <p:cNvSpPr/>
          <p:nvPr/>
        </p:nvSpPr>
        <p:spPr>
          <a:xfrm>
            <a:off x="4515884" y="9046063"/>
            <a:ext cx="939500" cy="939500"/>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0" name="Google Shape;310;p14"/>
          <p:cNvSpPr/>
          <p:nvPr/>
        </p:nvSpPr>
        <p:spPr>
          <a:xfrm>
            <a:off x="5752480" y="9059621"/>
            <a:ext cx="948734" cy="948734"/>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1" name="Google Shape;311;p14">
            <a:hlinkClick r:id="rId11"/>
          </p:cNvPr>
          <p:cNvSpPr/>
          <p:nvPr/>
        </p:nvSpPr>
        <p:spPr>
          <a:xfrm>
            <a:off x="6998308" y="9023786"/>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2" name="Google Shape;312;p14"/>
          <p:cNvSpPr/>
          <p:nvPr/>
        </p:nvSpPr>
        <p:spPr>
          <a:xfrm>
            <a:off x="9455764" y="-1993617"/>
            <a:ext cx="13888880" cy="13888880"/>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313" name="Google Shape;313;p14"/>
          <p:cNvGrpSpPr/>
          <p:nvPr/>
        </p:nvGrpSpPr>
        <p:grpSpPr>
          <a:xfrm>
            <a:off x="9414164" y="-1980712"/>
            <a:ext cx="13888880" cy="13888880"/>
            <a:chOff x="0" y="0"/>
            <a:chExt cx="812800" cy="812800"/>
          </a:xfrm>
        </p:grpSpPr>
        <p:sp>
          <p:nvSpPr>
            <p:cNvPr id="314" name="Google Shape;31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5" name="Google Shape;315;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16" name="Google Shape;316;p14"/>
          <p:cNvGrpSpPr/>
          <p:nvPr/>
        </p:nvGrpSpPr>
        <p:grpSpPr>
          <a:xfrm>
            <a:off x="11234273" y="-303751"/>
            <a:ext cx="10331861" cy="10331861"/>
            <a:chOff x="0" y="0"/>
            <a:chExt cx="812800" cy="812800"/>
          </a:xfrm>
        </p:grpSpPr>
        <p:sp>
          <p:nvSpPr>
            <p:cNvPr id="317" name="Google Shape;31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294"/>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18" name="Google Shape;318;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19" name="Google Shape;319;p14"/>
          <p:cNvGrpSpPr/>
          <p:nvPr/>
        </p:nvGrpSpPr>
        <p:grpSpPr>
          <a:xfrm>
            <a:off x="12424046" y="1006741"/>
            <a:ext cx="7869116" cy="7869116"/>
            <a:chOff x="0" y="0"/>
            <a:chExt cx="812800" cy="812800"/>
          </a:xfrm>
        </p:grpSpPr>
        <p:sp>
          <p:nvSpPr>
            <p:cNvPr id="320" name="Google Shape;320;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392"/>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1" name="Google Shape;321;p14"/>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322" name="Google Shape;322;p14"/>
          <p:cNvSpPr/>
          <p:nvPr/>
        </p:nvSpPr>
        <p:spPr>
          <a:xfrm>
            <a:off x="13017670" y="1527383"/>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323" name="Google Shape;323;p14"/>
          <p:cNvGrpSpPr/>
          <p:nvPr/>
        </p:nvGrpSpPr>
        <p:grpSpPr>
          <a:xfrm>
            <a:off x="-5577" y="2293087"/>
            <a:ext cx="12129563" cy="2477108"/>
            <a:chOff x="0" y="-57150"/>
            <a:chExt cx="3194617" cy="652407"/>
          </a:xfrm>
        </p:grpSpPr>
        <p:sp>
          <p:nvSpPr>
            <p:cNvPr id="324" name="Google Shape;324;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5" name="Google Shape;325;p14"/>
            <p:cNvSpPr txBox="1"/>
            <p:nvPr/>
          </p:nvSpPr>
          <p:spPr>
            <a:xfrm>
              <a:off x="0" y="-57150"/>
              <a:ext cx="3194617" cy="652407"/>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326" name="Google Shape;326;p14"/>
          <p:cNvGrpSpPr/>
          <p:nvPr/>
        </p:nvGrpSpPr>
        <p:grpSpPr>
          <a:xfrm>
            <a:off x="1" y="4724308"/>
            <a:ext cx="12129563" cy="2477108"/>
            <a:chOff x="0" y="-57150"/>
            <a:chExt cx="3194617" cy="652407"/>
          </a:xfrm>
        </p:grpSpPr>
        <p:sp>
          <p:nvSpPr>
            <p:cNvPr id="327" name="Google Shape;327;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28" name="Google Shape;328;p14"/>
            <p:cNvSpPr txBox="1"/>
            <p:nvPr/>
          </p:nvSpPr>
          <p:spPr>
            <a:xfrm>
              <a:off x="0" y="-57150"/>
              <a:ext cx="3194617" cy="652407"/>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329" name="Google Shape;329;p14">
            <a:hlinkClick r:id="rId13"/>
          </p:cNvPr>
          <p:cNvSpPr/>
          <p:nvPr/>
        </p:nvSpPr>
        <p:spPr>
          <a:xfrm>
            <a:off x="3372879" y="9126670"/>
            <a:ext cx="818778" cy="836912"/>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30" name="Google Shape;330;p14"/>
          <p:cNvSpPr/>
          <p:nvPr/>
        </p:nvSpPr>
        <p:spPr>
          <a:xfrm>
            <a:off x="1" y="36494"/>
            <a:ext cx="1695140" cy="1940495"/>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50" r="-5520"/>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331" name="Google Shape;331;p14"/>
          <p:cNvSpPr txBox="1"/>
          <p:nvPr/>
        </p:nvSpPr>
        <p:spPr>
          <a:xfrm>
            <a:off x="2484571" y="7774135"/>
            <a:ext cx="4062626" cy="770019"/>
          </a:xfrm>
          <a:prstGeom prst="rect">
            <a:avLst/>
          </a:prstGeom>
          <a:noFill/>
          <a:ln>
            <a:noFill/>
          </a:ln>
        </p:spPr>
        <p:txBody>
          <a:bodyPr spcFirstLastPara="1" wrap="square" lIns="0" tIns="0" rIns="0" bIns="0" anchor="t" anchorCtr="0">
            <a:spAutoFit/>
          </a:bodyPr>
          <a:lstStyle/>
          <a:p>
            <a:pPr algn="ctr">
              <a:lnSpc>
                <a:spcPct val="140027"/>
              </a:lnSpc>
            </a:pPr>
            <a:r>
              <a:rPr lang="en-US" sz="3574" dirty="0">
                <a:solidFill>
                  <a:srgbClr val="452A74"/>
                </a:solidFill>
                <a:latin typeface="Montserrat ExtraBold"/>
                <a:ea typeface="Montserrat ExtraBold"/>
                <a:cs typeface="Montserrat ExtraBold"/>
                <a:sym typeface="Montserrat ExtraBold"/>
              </a:rPr>
              <a:t>Where to find us</a:t>
            </a:r>
            <a:endParaRPr dirty="0"/>
          </a:p>
        </p:txBody>
      </p:sp>
      <p:sp>
        <p:nvSpPr>
          <p:cNvPr id="332" name="Google Shape;332;p14"/>
          <p:cNvSpPr txBox="1"/>
          <p:nvPr/>
        </p:nvSpPr>
        <p:spPr>
          <a:xfrm>
            <a:off x="-72264" y="2513483"/>
            <a:ext cx="11047523" cy="2542234"/>
          </a:xfrm>
          <a:prstGeom prst="rect">
            <a:avLst/>
          </a:prstGeom>
          <a:noFill/>
          <a:ln>
            <a:noFill/>
          </a:ln>
        </p:spPr>
        <p:txBody>
          <a:bodyPr spcFirstLastPara="1" wrap="square" lIns="0" tIns="0" rIns="0" bIns="0" anchor="t" anchorCtr="0">
            <a:spAutoFit/>
          </a:bodyPr>
          <a:lstStyle/>
          <a:p>
            <a:pPr algn="ctr">
              <a:lnSpc>
                <a:spcPct val="140006"/>
              </a:lnSpc>
            </a:pPr>
            <a:r>
              <a:rPr lang="en-US" sz="5900" b="1">
                <a:solidFill>
                  <a:srgbClr val="DED5ED"/>
                </a:solidFill>
                <a:latin typeface="Montserrat"/>
                <a:ea typeface="Montserrat"/>
                <a:cs typeface="Montserrat"/>
                <a:sym typeface="Montserrat"/>
              </a:rPr>
              <a:t>Thank you for your attention! </a:t>
            </a:r>
            <a:endParaRPr/>
          </a:p>
        </p:txBody>
      </p:sp>
      <p:sp>
        <p:nvSpPr>
          <p:cNvPr id="333" name="Google Shape;333;p14"/>
          <p:cNvSpPr txBox="1"/>
          <p:nvPr/>
        </p:nvSpPr>
        <p:spPr>
          <a:xfrm>
            <a:off x="-397117" y="5429185"/>
            <a:ext cx="11705000" cy="861967"/>
          </a:xfrm>
          <a:prstGeom prst="rect">
            <a:avLst/>
          </a:prstGeom>
          <a:noFill/>
          <a:ln>
            <a:noFill/>
          </a:ln>
        </p:spPr>
        <p:txBody>
          <a:bodyPr spcFirstLastPara="1" wrap="square" lIns="0" tIns="0" rIns="0" bIns="0" anchor="t" anchorCtr="0">
            <a:spAutoFit/>
          </a:bodyPr>
          <a:lstStyle/>
          <a:p>
            <a:pPr algn="ctr">
              <a:lnSpc>
                <a:spcPct val="140008"/>
              </a:lnSpc>
            </a:pPr>
            <a:r>
              <a:rPr lang="en-US" sz="4001" b="1" dirty="0">
                <a:solidFill>
                  <a:schemeClr val="bg1"/>
                </a:solidFill>
                <a:latin typeface="Montserrat"/>
                <a:ea typeface="Montserrat"/>
                <a:cs typeface="Montserrat"/>
                <a:sym typeface="Montserrat"/>
                <a:hlinkClick r:id="rId11">
                  <a:extLst>
                    <a:ext uri="{A12FA001-AC4F-418D-AE19-62706E023703}">
                      <ahyp:hlinkClr xmlns:ahyp="http://schemas.microsoft.com/office/drawing/2018/hyperlinkcolor" val="tx"/>
                    </a:ext>
                  </a:extLst>
                </a:hlinkClick>
              </a:rPr>
              <a:t>https://www.hertechventure.eu</a:t>
            </a:r>
            <a:r>
              <a:rPr lang="en-US" sz="4001" b="1" dirty="0">
                <a:solidFill>
                  <a:schemeClr val="bg1"/>
                </a:solidFill>
                <a:latin typeface="Montserrat"/>
                <a:ea typeface="Montserrat"/>
                <a:cs typeface="Montserrat"/>
                <a:sym typeface="Montserrat"/>
              </a:rPr>
              <a:t> </a:t>
            </a:r>
            <a:endParaRPr lang="en-US" sz="1050"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D0EA"/>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6" y="421152"/>
            <a:ext cx="2897537"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grpSp>
        <p:nvGrpSpPr>
          <p:cNvPr id="105" name="Google Shape;105;p2"/>
          <p:cNvGrpSpPr/>
          <p:nvPr/>
        </p:nvGrpSpPr>
        <p:grpSpPr>
          <a:xfrm>
            <a:off x="11891147" y="-1800940"/>
            <a:ext cx="13888880" cy="13888880"/>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grpSp>
        <p:nvGrpSpPr>
          <p:cNvPr id="108" name="Google Shape;108;p2"/>
          <p:cNvGrpSpPr/>
          <p:nvPr/>
        </p:nvGrpSpPr>
        <p:grpSpPr>
          <a:xfrm>
            <a:off x="12998588" y="-22431"/>
            <a:ext cx="10331861" cy="10331861"/>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5294"/>
              </a:srgbClr>
            </a:solid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1" tIns="50801" rIns="50801" bIns="50801" anchor="ctr" anchorCtr="0">
              <a:noAutofit/>
            </a:bodyPr>
            <a:lstStyle/>
            <a:p>
              <a:pPr algn="ctr">
                <a:lnSpc>
                  <a:spcPct val="186611"/>
                </a:lnSpc>
              </a:pPr>
              <a:endParaRPr sz="1800">
                <a:solidFill>
                  <a:schemeClr val="dk1"/>
                </a:solidFill>
                <a:latin typeface="Calibri"/>
                <a:ea typeface="Calibri"/>
                <a:cs typeface="Calibri"/>
                <a:sym typeface="Calibri"/>
              </a:endParaRPr>
            </a:p>
          </p:txBody>
        </p:sp>
      </p:grpSp>
      <p:sp>
        <p:nvSpPr>
          <p:cNvPr id="127" name="Google Shape;127;p2"/>
          <p:cNvSpPr/>
          <p:nvPr/>
        </p:nvSpPr>
        <p:spPr>
          <a:xfrm>
            <a:off x="10246165" y="1"/>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1" rIns="91425" bIns="45701" anchor="t" anchorCtr="0">
            <a:noAutofit/>
          </a:bodyPr>
          <a:lstStyle/>
          <a:p>
            <a:endParaRPr sz="1800">
              <a:solidFill>
                <a:schemeClr val="dk1"/>
              </a:solidFill>
              <a:latin typeface="Calibri"/>
              <a:ea typeface="Calibri"/>
              <a:cs typeface="Calibri"/>
              <a:sym typeface="Calibri"/>
            </a:endParaRPr>
          </a:p>
        </p:txBody>
      </p:sp>
      <p:sp>
        <p:nvSpPr>
          <p:cNvPr id="128" name="Google Shape;128;p2"/>
          <p:cNvSpPr txBox="1"/>
          <p:nvPr/>
        </p:nvSpPr>
        <p:spPr>
          <a:xfrm>
            <a:off x="13596119" y="4375543"/>
            <a:ext cx="6158267" cy="1749582"/>
          </a:xfrm>
          <a:prstGeom prst="rect">
            <a:avLst/>
          </a:prstGeom>
          <a:noFill/>
          <a:ln>
            <a:noFill/>
          </a:ln>
        </p:spPr>
        <p:txBody>
          <a:bodyPr spcFirstLastPara="1" wrap="square" lIns="0" tIns="0" rIns="0" bIns="0" anchor="t" anchorCtr="0">
            <a:spAutoFit/>
          </a:bodyPr>
          <a:lstStyle/>
          <a:p>
            <a:pPr algn="ctr">
              <a:lnSpc>
                <a:spcPct val="139995"/>
              </a:lnSpc>
            </a:pPr>
            <a:r>
              <a:rPr lang="en-GB" sz="8121" dirty="0">
                <a:solidFill>
                  <a:srgbClr val="452A74"/>
                </a:solidFill>
                <a:latin typeface="Montserrat ExtraBold"/>
                <a:ea typeface="Montserrat ExtraBold"/>
                <a:cs typeface="Montserrat ExtraBold"/>
                <a:sym typeface="Montserrat ExtraBold"/>
              </a:rPr>
              <a:t>Content </a:t>
            </a:r>
            <a:endParaRPr lang="en-GB" dirty="0"/>
          </a:p>
        </p:txBody>
      </p:sp>
      <p:grpSp>
        <p:nvGrpSpPr>
          <p:cNvPr id="13" name="Google Shape;111;p2">
            <a:extLst>
              <a:ext uri="{FF2B5EF4-FFF2-40B4-BE49-F238E27FC236}">
                <a16:creationId xmlns:a16="http://schemas.microsoft.com/office/drawing/2014/main" id="{7E3F4D36-AC7C-434D-BFFB-520ABB884BF2}"/>
              </a:ext>
            </a:extLst>
          </p:cNvPr>
          <p:cNvGrpSpPr/>
          <p:nvPr/>
        </p:nvGrpSpPr>
        <p:grpSpPr>
          <a:xfrm>
            <a:off x="1040596" y="4769221"/>
            <a:ext cx="9350543" cy="1576659"/>
            <a:chOff x="0" y="-66675"/>
            <a:chExt cx="5228023" cy="2102212"/>
          </a:xfrm>
        </p:grpSpPr>
        <p:sp>
          <p:nvSpPr>
            <p:cNvPr id="14" name="Google Shape;112;p2">
              <a:extLst>
                <a:ext uri="{FF2B5EF4-FFF2-40B4-BE49-F238E27FC236}">
                  <a16:creationId xmlns:a16="http://schemas.microsoft.com/office/drawing/2014/main" id="{9977F319-C3D9-425B-9C5C-C7A4CEEA0982}"/>
                </a:ext>
              </a:extLst>
            </p:cNvPr>
            <p:cNvSpPr txBox="1"/>
            <p:nvPr/>
          </p:nvSpPr>
          <p:spPr>
            <a:xfrm>
              <a:off x="0" y="-66675"/>
              <a:ext cx="5228023" cy="1034129"/>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1 Why is it important</a:t>
              </a:r>
              <a:endParaRPr dirty="0">
                <a:latin typeface="Monserrat"/>
              </a:endParaRPr>
            </a:p>
          </p:txBody>
        </p:sp>
        <p:sp>
          <p:nvSpPr>
            <p:cNvPr id="15" name="Google Shape;113;p2">
              <a:extLst>
                <a:ext uri="{FF2B5EF4-FFF2-40B4-BE49-F238E27FC236}">
                  <a16:creationId xmlns:a16="http://schemas.microsoft.com/office/drawing/2014/main" id="{A00341C8-E72B-4FE3-8467-9BB03B5E2F65}"/>
                </a:ext>
              </a:extLst>
            </p:cNvPr>
            <p:cNvSpPr txBox="1"/>
            <p:nvPr/>
          </p:nvSpPr>
          <p:spPr>
            <a:xfrm>
              <a:off x="0" y="1488892"/>
              <a:ext cx="5228023" cy="546645"/>
            </a:xfrm>
            <a:prstGeom prst="rect">
              <a:avLst/>
            </a:prstGeom>
            <a:noFill/>
            <a:ln>
              <a:noFill/>
            </a:ln>
          </p:spPr>
          <p:txBody>
            <a:bodyPr spcFirstLastPara="1" wrap="square" lIns="0" tIns="0" rIns="0" bIns="0" anchor="t" anchorCtr="0">
              <a:spAutoFit/>
            </a:bodyPr>
            <a:lstStyle/>
            <a:p>
              <a:pPr>
                <a:lnSpc>
                  <a:spcPct val="147777"/>
                </a:lnSpc>
              </a:pPr>
              <a:endParaRPr sz="1800">
                <a:solidFill>
                  <a:schemeClr val="dk1"/>
                </a:solidFill>
                <a:latin typeface="Monserrat"/>
                <a:ea typeface="Calibri"/>
                <a:cs typeface="Calibri"/>
                <a:sym typeface="Calibri"/>
              </a:endParaRPr>
            </a:p>
          </p:txBody>
        </p:sp>
        <p:cxnSp>
          <p:nvCxnSpPr>
            <p:cNvPr id="16" name="Google Shape;114;p2">
              <a:extLst>
                <a:ext uri="{FF2B5EF4-FFF2-40B4-BE49-F238E27FC236}">
                  <a16:creationId xmlns:a16="http://schemas.microsoft.com/office/drawing/2014/main" id="{0EF4BD70-F5E3-41CB-8953-EFCBDA587AE9}"/>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
        <p:nvSpPr>
          <p:cNvPr id="19" name="Google Shape;112;p2">
            <a:extLst>
              <a:ext uri="{FF2B5EF4-FFF2-40B4-BE49-F238E27FC236}">
                <a16:creationId xmlns:a16="http://schemas.microsoft.com/office/drawing/2014/main" id="{7AB63055-159F-407A-BE5F-2BAE742FB452}"/>
              </a:ext>
            </a:extLst>
          </p:cNvPr>
          <p:cNvSpPr txBox="1"/>
          <p:nvPr/>
        </p:nvSpPr>
        <p:spPr>
          <a:xfrm>
            <a:off x="1040596" y="5898981"/>
            <a:ext cx="9350543" cy="1852815"/>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2 </a:t>
            </a:r>
            <a:r>
              <a:rPr lang="en-US" sz="3600" dirty="0">
                <a:solidFill>
                  <a:srgbClr val="452A74"/>
                </a:solidFill>
                <a:latin typeface="Monserrat"/>
                <a:sym typeface="Montserrat ExtraBold"/>
              </a:rPr>
              <a:t>Self-Reflection Activity - Identifying Your Learning Style</a:t>
            </a:r>
            <a:endParaRPr lang="en-US" sz="3600" dirty="0">
              <a:solidFill>
                <a:srgbClr val="452A74"/>
              </a:solidFill>
              <a:latin typeface="Monserrat"/>
            </a:endParaRPr>
          </a:p>
          <a:p>
            <a:pPr>
              <a:lnSpc>
                <a:spcPct val="140000"/>
              </a:lnSpc>
            </a:pPr>
            <a:endParaRPr dirty="0">
              <a:latin typeface="Monserrat"/>
            </a:endParaRPr>
          </a:p>
        </p:txBody>
      </p:sp>
      <p:cxnSp>
        <p:nvCxnSpPr>
          <p:cNvPr id="20" name="Google Shape;114;p2">
            <a:extLst>
              <a:ext uri="{FF2B5EF4-FFF2-40B4-BE49-F238E27FC236}">
                <a16:creationId xmlns:a16="http://schemas.microsoft.com/office/drawing/2014/main" id="{BEFDCD06-15DD-47EC-A0C0-BA005FA25104}"/>
              </a:ext>
            </a:extLst>
          </p:cNvPr>
          <p:cNvCxnSpPr>
            <a:cxnSpLocks/>
          </p:cNvCxnSpPr>
          <p:nvPr/>
        </p:nvCxnSpPr>
        <p:spPr>
          <a:xfrm>
            <a:off x="1040594" y="7483686"/>
            <a:ext cx="9350543" cy="0"/>
          </a:xfrm>
          <a:prstGeom prst="straightConnector1">
            <a:avLst/>
          </a:prstGeom>
          <a:noFill/>
          <a:ln w="63500" cap="rnd" cmpd="sng">
            <a:solidFill>
              <a:srgbClr val="452A74"/>
            </a:solidFill>
            <a:prstDash val="solid"/>
            <a:round/>
            <a:headEnd type="none" w="sm" len="sm"/>
            <a:tailEnd type="none" w="sm" len="sm"/>
          </a:ln>
        </p:spPr>
      </p:cxnSp>
      <p:grpSp>
        <p:nvGrpSpPr>
          <p:cNvPr id="2" name="Google Shape;111;p2">
            <a:extLst>
              <a:ext uri="{FF2B5EF4-FFF2-40B4-BE49-F238E27FC236}">
                <a16:creationId xmlns:a16="http://schemas.microsoft.com/office/drawing/2014/main" id="{59F85985-D179-8A7A-B5B6-7777F5D91E24}"/>
              </a:ext>
            </a:extLst>
          </p:cNvPr>
          <p:cNvGrpSpPr/>
          <p:nvPr/>
        </p:nvGrpSpPr>
        <p:grpSpPr>
          <a:xfrm>
            <a:off x="1040595" y="7584921"/>
            <a:ext cx="9350543" cy="1576659"/>
            <a:chOff x="0" y="-66675"/>
            <a:chExt cx="5228023" cy="2102212"/>
          </a:xfrm>
        </p:grpSpPr>
        <p:sp>
          <p:nvSpPr>
            <p:cNvPr id="3" name="Google Shape;112;p2">
              <a:extLst>
                <a:ext uri="{FF2B5EF4-FFF2-40B4-BE49-F238E27FC236}">
                  <a16:creationId xmlns:a16="http://schemas.microsoft.com/office/drawing/2014/main" id="{57BD8D07-1A25-DC95-B273-1D4BADE205F9}"/>
                </a:ext>
              </a:extLst>
            </p:cNvPr>
            <p:cNvSpPr txBox="1"/>
            <p:nvPr/>
          </p:nvSpPr>
          <p:spPr>
            <a:xfrm>
              <a:off x="0" y="-66675"/>
              <a:ext cx="5228023" cy="1034129"/>
            </a:xfrm>
            <a:prstGeom prst="rect">
              <a:avLst/>
            </a:prstGeom>
            <a:noFill/>
            <a:ln>
              <a:noFill/>
            </a:ln>
          </p:spPr>
          <p:txBody>
            <a:bodyPr spcFirstLastPara="1" wrap="square" lIns="0" tIns="0" rIns="0" bIns="0" anchor="t" anchorCtr="0">
              <a:spAutoFit/>
            </a:bodyPr>
            <a:lstStyle/>
            <a:p>
              <a:pPr>
                <a:lnSpc>
                  <a:spcPct val="140000"/>
                </a:lnSpc>
              </a:pPr>
              <a:r>
                <a:rPr lang="en-US" sz="3600" dirty="0">
                  <a:solidFill>
                    <a:srgbClr val="452A74"/>
                  </a:solidFill>
                  <a:latin typeface="Monserrat"/>
                </a:rPr>
                <a:t>3 Draw your </a:t>
              </a:r>
              <a:r>
                <a:rPr lang="en-US" sz="3600" dirty="0" err="1">
                  <a:solidFill>
                    <a:srgbClr val="452A74"/>
                  </a:solidFill>
                  <a:latin typeface="Monserrat"/>
                </a:rPr>
                <a:t>Entrecomp</a:t>
              </a:r>
              <a:r>
                <a:rPr lang="en-US" sz="3600" dirty="0">
                  <a:solidFill>
                    <a:srgbClr val="452A74"/>
                  </a:solidFill>
                  <a:latin typeface="Monserrat"/>
                </a:rPr>
                <a:t> Flower</a:t>
              </a:r>
              <a:endParaRPr dirty="0">
                <a:latin typeface="Monserrat"/>
              </a:endParaRPr>
            </a:p>
          </p:txBody>
        </p:sp>
        <p:sp>
          <p:nvSpPr>
            <p:cNvPr id="4" name="Google Shape;113;p2">
              <a:extLst>
                <a:ext uri="{FF2B5EF4-FFF2-40B4-BE49-F238E27FC236}">
                  <a16:creationId xmlns:a16="http://schemas.microsoft.com/office/drawing/2014/main" id="{31846638-0691-3223-3DE1-3216D999902C}"/>
                </a:ext>
              </a:extLst>
            </p:cNvPr>
            <p:cNvSpPr txBox="1"/>
            <p:nvPr/>
          </p:nvSpPr>
          <p:spPr>
            <a:xfrm>
              <a:off x="0" y="1488892"/>
              <a:ext cx="5228023" cy="546645"/>
            </a:xfrm>
            <a:prstGeom prst="rect">
              <a:avLst/>
            </a:prstGeom>
            <a:noFill/>
            <a:ln>
              <a:noFill/>
            </a:ln>
          </p:spPr>
          <p:txBody>
            <a:bodyPr spcFirstLastPara="1" wrap="square" lIns="0" tIns="0" rIns="0" bIns="0" anchor="t" anchorCtr="0">
              <a:spAutoFit/>
            </a:bodyPr>
            <a:lstStyle/>
            <a:p>
              <a:pPr>
                <a:lnSpc>
                  <a:spcPct val="147777"/>
                </a:lnSpc>
              </a:pPr>
              <a:endParaRPr sz="1800">
                <a:solidFill>
                  <a:schemeClr val="dk1"/>
                </a:solidFill>
                <a:latin typeface="Monserrat"/>
                <a:ea typeface="Calibri"/>
                <a:cs typeface="Calibri"/>
                <a:sym typeface="Calibri"/>
              </a:endParaRPr>
            </a:p>
          </p:txBody>
        </p:sp>
        <p:cxnSp>
          <p:nvCxnSpPr>
            <p:cNvPr id="5" name="Google Shape;114;p2">
              <a:extLst>
                <a:ext uri="{FF2B5EF4-FFF2-40B4-BE49-F238E27FC236}">
                  <a16:creationId xmlns:a16="http://schemas.microsoft.com/office/drawing/2014/main" id="{DEB4360D-7FFB-87F4-76A5-A296826B0374}"/>
                </a:ext>
              </a:extLst>
            </p:cNvPr>
            <p:cNvCxnSpPr/>
            <p:nvPr/>
          </p:nvCxnSpPr>
          <p:spPr>
            <a:xfrm>
              <a:off x="0" y="1087475"/>
              <a:ext cx="5228023" cy="0"/>
            </a:xfrm>
            <a:prstGeom prst="straightConnector1">
              <a:avLst/>
            </a:prstGeom>
            <a:noFill/>
            <a:ln w="63500" cap="rnd" cmpd="sng">
              <a:solidFill>
                <a:srgbClr val="452A74"/>
              </a:solidFill>
              <a:prstDash val="solid"/>
              <a:round/>
              <a:headEnd type="none" w="sm" len="sm"/>
              <a:tailEnd type="none" w="sm" len="sm"/>
            </a:ln>
          </p:spPr>
        </p:cxn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17000"/>
          </a:blip>
          <a:stretch>
            <a:fillRect/>
          </a:stretch>
        </a:blipFill>
        <a:effectLst/>
      </p:bgPr>
    </p:bg>
    <p:spTree>
      <p:nvGrpSpPr>
        <p:cNvPr id="1" name="Shape 115"/>
        <p:cNvGrpSpPr/>
        <p:nvPr/>
      </p:nvGrpSpPr>
      <p:grpSpPr>
        <a:xfrm>
          <a:off x="0" y="0"/>
          <a:ext cx="0" cy="0"/>
          <a:chOff x="0" y="0"/>
          <a:chExt cx="0" cy="0"/>
        </a:xfrm>
      </p:grpSpPr>
      <p:sp>
        <p:nvSpPr>
          <p:cNvPr id="116" name="Google Shape;116;p1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17" name="Google Shape;117;p10"/>
          <p:cNvGrpSpPr/>
          <p:nvPr/>
        </p:nvGrpSpPr>
        <p:grpSpPr>
          <a:xfrm>
            <a:off x="0" y="9721187"/>
            <a:ext cx="18288000" cy="883574"/>
            <a:chOff x="0" y="-38100"/>
            <a:chExt cx="4995116" cy="232711"/>
          </a:xfrm>
        </p:grpSpPr>
        <p:sp>
          <p:nvSpPr>
            <p:cNvPr id="118" name="Google Shape;118;p1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1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0" name="Google Shape;120;p10"/>
          <p:cNvSpPr/>
          <p:nvPr/>
        </p:nvSpPr>
        <p:spPr>
          <a:xfrm>
            <a:off x="-15922" y="7658100"/>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10"/>
          <p:cNvSpPr txBox="1"/>
          <p:nvPr/>
        </p:nvSpPr>
        <p:spPr>
          <a:xfrm>
            <a:off x="692636" y="866887"/>
            <a:ext cx="15661518" cy="952056"/>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800"/>
              </a:spcAft>
              <a:buNone/>
            </a:pPr>
            <a:r>
              <a:rPr lang="en-US" sz="4800" dirty="0">
                <a:solidFill>
                  <a:srgbClr val="452A74"/>
                </a:solidFill>
                <a:latin typeface="Montserrat ExtraBold"/>
              </a:rPr>
              <a:t>Importance of Self-reflection</a:t>
            </a:r>
            <a:endParaRPr sz="4800" dirty="0">
              <a:solidFill>
                <a:srgbClr val="452A74"/>
              </a:solidFill>
              <a:latin typeface="Montserrat ExtraBold"/>
            </a:endParaRPr>
          </a:p>
        </p:txBody>
      </p:sp>
      <p:sp>
        <p:nvSpPr>
          <p:cNvPr id="122" name="Google Shape;122;p10"/>
          <p:cNvSpPr txBox="1"/>
          <p:nvPr/>
        </p:nvSpPr>
        <p:spPr>
          <a:xfrm>
            <a:off x="869616" y="3166817"/>
            <a:ext cx="12389183" cy="2742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dirty="0">
                <a:solidFill>
                  <a:schemeClr val="tx1"/>
                </a:solidFill>
                <a:latin typeface="Montserrat"/>
              </a:rPr>
              <a:t>“Why Reflect?“</a:t>
            </a:r>
            <a:endParaRPr sz="2800" dirty="0">
              <a:solidFill>
                <a:schemeClr val="tx1"/>
              </a:solidFill>
              <a:latin typeface="Montserrat"/>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dirty="0">
                <a:solidFill>
                  <a:schemeClr val="tx1"/>
                </a:solidFill>
                <a:latin typeface="Montserrat"/>
              </a:rPr>
              <a:t>Enhances self-awareness - Kolb’s Experiential Learning Cycle</a:t>
            </a:r>
            <a:endParaRPr sz="2800" dirty="0">
              <a:solidFill>
                <a:schemeClr val="tx1"/>
              </a:solidFill>
              <a:latin typeface="Montserrat"/>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dirty="0">
                <a:solidFill>
                  <a:schemeClr val="tx1"/>
                </a:solidFill>
                <a:latin typeface="Montserrat"/>
              </a:rPr>
              <a:t>Promotes personal growth - concept of transformational learning</a:t>
            </a:r>
            <a:endParaRPr sz="2800" dirty="0">
              <a:solidFill>
                <a:schemeClr val="tx1"/>
              </a:solidFill>
              <a:latin typeface="Montserrat"/>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dirty="0">
                <a:solidFill>
                  <a:schemeClr val="tx1"/>
                </a:solidFill>
                <a:latin typeface="Montserrat"/>
              </a:rPr>
              <a:t>Facilitates application of learning - Schön’s Reflective Practitioner approach</a:t>
            </a:r>
            <a:endParaRPr sz="2800" dirty="0">
              <a:solidFill>
                <a:schemeClr val="tx1"/>
              </a:solidFill>
              <a:latin typeface="Montserrat"/>
            </a:endParaRPr>
          </a:p>
          <a:p>
            <a:pPr marL="457200" marR="0" lvl="1" indent="0" algn="l" rtl="0">
              <a:lnSpc>
                <a:spcPct val="115000"/>
              </a:lnSpc>
              <a:spcBef>
                <a:spcPts val="0"/>
              </a:spcBef>
              <a:spcAft>
                <a:spcPts val="0"/>
              </a:spcAft>
              <a:buNone/>
            </a:pPr>
            <a:endParaRPr sz="2800" b="0" i="1" u="none" strike="noStrike" cap="none" dirty="0">
              <a:solidFill>
                <a:srgbClr val="000000"/>
              </a:solidFill>
              <a:latin typeface="Arial"/>
              <a:ea typeface="Arial"/>
              <a:cs typeface="Arial"/>
              <a:sym typeface="Arial"/>
            </a:endParaRPr>
          </a:p>
        </p:txBody>
      </p:sp>
      <p:sp>
        <p:nvSpPr>
          <p:cNvPr id="123" name="Google Shape;123;p10"/>
          <p:cNvSpPr txBox="1"/>
          <p:nvPr/>
        </p:nvSpPr>
        <p:spPr>
          <a:xfrm>
            <a:off x="500365" y="2453450"/>
            <a:ext cx="9151374" cy="523180"/>
          </a:xfrm>
          <a:prstGeom prst="rect">
            <a:avLst/>
          </a:prstGeom>
          <a:noFill/>
          <a:ln>
            <a:noFill/>
          </a:ln>
        </p:spPr>
        <p:txBody>
          <a:bodyPr spcFirstLastPara="1" wrap="square" lIns="91425" tIns="45700" rIns="91425" bIns="45700" anchor="t" anchorCtr="0">
            <a:spAutoFit/>
          </a:bodyPr>
          <a:lstStyle/>
          <a:p>
            <a:pPr>
              <a:buSzPts val="2800"/>
            </a:pPr>
            <a:r>
              <a:rPr lang="en-US" sz="2800" b="1" dirty="0">
                <a:solidFill>
                  <a:srgbClr val="7030A0"/>
                </a:solidFill>
                <a:latin typeface="Montserrat"/>
              </a:rPr>
              <a:t>Importance </a:t>
            </a:r>
            <a:endParaRPr sz="2800" b="1" dirty="0">
              <a:solidFill>
                <a:srgbClr val="7030A0"/>
              </a:solidFill>
              <a:latin typeface="Montserrat"/>
            </a:endParaRPr>
          </a:p>
        </p:txBody>
      </p:sp>
      <p:sp>
        <p:nvSpPr>
          <p:cNvPr id="124" name="Google Shape;124;p10"/>
          <p:cNvSpPr txBox="1"/>
          <p:nvPr/>
        </p:nvSpPr>
        <p:spPr>
          <a:xfrm>
            <a:off x="869617" y="5859501"/>
            <a:ext cx="9151374" cy="2246729"/>
          </a:xfrm>
          <a:prstGeom prst="rect">
            <a:avLst/>
          </a:prstGeom>
          <a:noFill/>
          <a:ln>
            <a:noFill/>
          </a:ln>
        </p:spPr>
        <p:txBody>
          <a:bodyPr spcFirstLastPara="1" wrap="square" lIns="91425" tIns="45700" rIns="91425" bIns="45700" anchor="t" anchorCtr="0">
            <a:spAutoFit/>
          </a:bodyPr>
          <a:lstStyle/>
          <a:p>
            <a:pPr marL="0" lvl="0" indent="0">
              <a:buSzPts val="2800"/>
              <a:buFont typeface="Arial"/>
              <a:buNone/>
            </a:pPr>
            <a:r>
              <a:rPr lang="en-US" sz="2800" b="1" dirty="0">
                <a:solidFill>
                  <a:srgbClr val="7030A0"/>
                </a:solidFill>
                <a:latin typeface="Montserrat"/>
              </a:rPr>
              <a:t>Reflection Prompts</a:t>
            </a:r>
          </a:p>
          <a:p>
            <a:pPr marL="0" lvl="0" indent="0">
              <a:buSzPts val="2800"/>
              <a:buFont typeface="Arial"/>
              <a:buNone/>
            </a:pPr>
            <a:endParaRPr sz="2800" b="1" dirty="0">
              <a:solidFill>
                <a:srgbClr val="7030A0"/>
              </a:solidFill>
              <a:latin typeface="Montserrat"/>
            </a:endParaRPr>
          </a:p>
          <a:p>
            <a:pPr>
              <a:buSzPts val="2800"/>
            </a:pPr>
            <a:r>
              <a:rPr lang="en-US" sz="2800" b="0" i="0" u="none" strike="noStrike" cap="none" dirty="0">
                <a:solidFill>
                  <a:srgbClr val="000000"/>
                </a:solidFill>
                <a:latin typeface="Arial"/>
                <a:ea typeface="Arial"/>
                <a:cs typeface="Arial"/>
                <a:sym typeface="Arial"/>
              </a:rPr>
              <a:t>1. </a:t>
            </a:r>
            <a:r>
              <a:rPr lang="en-US" sz="2800" dirty="0">
                <a:solidFill>
                  <a:schemeClr val="tx1"/>
                </a:solidFill>
                <a:latin typeface="Montserrat"/>
              </a:rPr>
              <a:t>What have you learned today?</a:t>
            </a:r>
            <a:endParaRPr sz="2800" dirty="0">
              <a:solidFill>
                <a:schemeClr val="tx1"/>
              </a:solidFill>
              <a:latin typeface="Montserrat"/>
            </a:endParaRPr>
          </a:p>
          <a:p>
            <a:pPr>
              <a:buSzPts val="2800"/>
            </a:pPr>
            <a:r>
              <a:rPr lang="en-US" sz="2800" dirty="0">
                <a:solidFill>
                  <a:schemeClr val="tx1"/>
                </a:solidFill>
                <a:latin typeface="Montserrat"/>
              </a:rPr>
              <a:t>2. How can you apply what you’ve learned?</a:t>
            </a:r>
            <a:endParaRPr sz="2800" dirty="0">
              <a:solidFill>
                <a:schemeClr val="tx1"/>
              </a:solidFill>
              <a:latin typeface="Montserrat"/>
            </a:endParaRPr>
          </a:p>
          <a:p>
            <a:pPr>
              <a:buSzPts val="2800"/>
            </a:pPr>
            <a:r>
              <a:rPr lang="en-US" sz="2800" dirty="0">
                <a:solidFill>
                  <a:schemeClr val="tx1"/>
                </a:solidFill>
                <a:latin typeface="Montserrat"/>
              </a:rPr>
              <a:t>3. What areas do you want to improve?</a:t>
            </a:r>
            <a:endParaRPr sz="2800" dirty="0">
              <a:solidFill>
                <a:schemeClr val="tx1"/>
              </a:solidFill>
              <a:latin typeface="Montserra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28"/>
        <p:cNvGrpSpPr/>
        <p:nvPr/>
      </p:nvGrpSpPr>
      <p:grpSpPr>
        <a:xfrm>
          <a:off x="0" y="0"/>
          <a:ext cx="0" cy="0"/>
          <a:chOff x="0" y="0"/>
          <a:chExt cx="0" cy="0"/>
        </a:xfrm>
      </p:grpSpPr>
      <p:sp>
        <p:nvSpPr>
          <p:cNvPr id="129" name="Google Shape;129;p27"/>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0" name="Google Shape;130;p27"/>
          <p:cNvGrpSpPr/>
          <p:nvPr/>
        </p:nvGrpSpPr>
        <p:grpSpPr>
          <a:xfrm>
            <a:off x="0" y="9721187"/>
            <a:ext cx="18288000" cy="883574"/>
            <a:chOff x="0" y="-38100"/>
            <a:chExt cx="4995116" cy="232711"/>
          </a:xfrm>
        </p:grpSpPr>
        <p:sp>
          <p:nvSpPr>
            <p:cNvPr id="131" name="Google Shape;131;p27"/>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27"/>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27"/>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27"/>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135" name="Google Shape;135;p27"/>
          <p:cNvSpPr txBox="1"/>
          <p:nvPr/>
        </p:nvSpPr>
        <p:spPr>
          <a:xfrm>
            <a:off x="530404" y="3412052"/>
            <a:ext cx="8087816" cy="4832092"/>
          </a:xfrm>
          <a:prstGeom prst="rect">
            <a:avLst/>
          </a:prstGeom>
          <a:noFill/>
          <a:ln>
            <a:noFill/>
          </a:ln>
        </p:spPr>
        <p:txBody>
          <a:bodyPr spcFirstLastPara="1" wrap="square" lIns="91425" tIns="45700" rIns="91425" bIns="45700" anchor="t" anchorCtr="0">
            <a:spAutoFit/>
          </a:bodyPr>
          <a:lstStyle/>
          <a:p>
            <a:pPr marL="0" lvl="0" indent="0">
              <a:buSzPts val="2800"/>
              <a:buFont typeface="Arial"/>
              <a:buNone/>
            </a:pPr>
            <a:r>
              <a:rPr lang="en-GB" sz="2800" noProof="0" dirty="0">
                <a:solidFill>
                  <a:schemeClr val="tx1"/>
                </a:solidFill>
                <a:latin typeface="Montserrat"/>
              </a:rPr>
              <a:t>According to Kolb, we all have a preferred learning style. Which adventurer are you?</a:t>
            </a:r>
          </a:p>
          <a:p>
            <a:pPr marL="0" lvl="0" indent="0">
              <a:buSzPts val="2800"/>
              <a:buFont typeface="Arial"/>
              <a:buNone/>
            </a:pPr>
            <a:endParaRPr lang="en-GB" sz="2800" noProof="0" dirty="0">
              <a:solidFill>
                <a:schemeClr val="tx1"/>
              </a:solidFill>
              <a:latin typeface="Montserrat"/>
            </a:endParaRPr>
          </a:p>
          <a:p>
            <a:pPr marL="0" lvl="0" indent="0">
              <a:buSzPts val="2800"/>
              <a:buFont typeface="Arial"/>
              <a:buNone/>
            </a:pPr>
            <a:r>
              <a:rPr lang="en-GB" sz="2800" b="1" noProof="0" dirty="0">
                <a:solidFill>
                  <a:srgbClr val="7030A0"/>
                </a:solidFill>
                <a:latin typeface="Montserrat"/>
              </a:rPr>
              <a:t>Diverger</a:t>
            </a:r>
            <a:r>
              <a:rPr lang="en-GB" sz="2800" noProof="0" dirty="0">
                <a:solidFill>
                  <a:schemeClr val="tx1"/>
                </a:solidFill>
                <a:latin typeface="Montserrat"/>
              </a:rPr>
              <a:t> – The thinker who loves gathering information before making decisions.</a:t>
            </a:r>
          </a:p>
          <a:p>
            <a:pPr marL="0" lvl="0" indent="0">
              <a:buSzPts val="2800"/>
              <a:buFont typeface="Arial"/>
              <a:buNone/>
            </a:pPr>
            <a:r>
              <a:rPr lang="en-GB" sz="2800" b="1" noProof="0" dirty="0">
                <a:solidFill>
                  <a:srgbClr val="7030A0"/>
                </a:solidFill>
                <a:latin typeface="Montserrat"/>
              </a:rPr>
              <a:t>Assimilator</a:t>
            </a:r>
            <a:r>
              <a:rPr lang="en-GB" sz="2800" noProof="0" dirty="0">
                <a:solidFill>
                  <a:schemeClr val="tx1"/>
                </a:solidFill>
                <a:latin typeface="Montserrat"/>
              </a:rPr>
              <a:t> – The planner who enjoys deep analysis and understanding.</a:t>
            </a:r>
          </a:p>
          <a:p>
            <a:pPr marL="0" lvl="0" indent="0">
              <a:buSzPts val="2800"/>
              <a:buFont typeface="Arial"/>
              <a:buNone/>
            </a:pPr>
            <a:r>
              <a:rPr lang="en-GB" sz="2800" b="1" noProof="0" dirty="0">
                <a:solidFill>
                  <a:srgbClr val="7030A0"/>
                </a:solidFill>
                <a:latin typeface="Montserrat"/>
              </a:rPr>
              <a:t>Converger</a:t>
            </a:r>
            <a:r>
              <a:rPr lang="en-GB" sz="2800" noProof="0" dirty="0">
                <a:solidFill>
                  <a:schemeClr val="tx1"/>
                </a:solidFill>
                <a:latin typeface="Montserrat"/>
              </a:rPr>
              <a:t> – The problem-solver who loves hands-on challenges.</a:t>
            </a:r>
          </a:p>
          <a:p>
            <a:pPr marL="0" lvl="0" indent="0">
              <a:buSzPts val="2800"/>
              <a:buFont typeface="Arial"/>
              <a:buNone/>
            </a:pPr>
            <a:r>
              <a:rPr lang="en-GB" sz="2800" b="1" noProof="0" dirty="0">
                <a:solidFill>
                  <a:srgbClr val="7030A0"/>
                </a:solidFill>
                <a:latin typeface="Montserrat"/>
              </a:rPr>
              <a:t>Accommodator</a:t>
            </a:r>
            <a:r>
              <a:rPr lang="en-GB" sz="2800" noProof="0" dirty="0">
                <a:solidFill>
                  <a:schemeClr val="tx1"/>
                </a:solidFill>
                <a:latin typeface="Montserrat"/>
              </a:rPr>
              <a:t> – The doer who learns by diving right in!</a:t>
            </a:r>
          </a:p>
        </p:txBody>
      </p:sp>
      <p:sp>
        <p:nvSpPr>
          <p:cNvPr id="136" name="Google Shape;136;p27" descr="A very minimalistic visual representation of Kolb’s Learning Styles in a classroom setting. The image uses a simple layout with four distinct sections for Diverger, Assimilator, Converger, and Accommodator. Each section is marked by soft colors and a single minimalist icon: a lightbulb for Diverger, a book for Assimilator, a puzzle piece for Converger, and a gear for Accommodator. The overall design is clean, with no extra details or clutter, just labels and symbols representing each learning style. The focus is on simplicity and clarity."/>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7" name="Google Shape;137;p27"/>
          <p:cNvPicPr preferRelativeResize="0"/>
          <p:nvPr/>
        </p:nvPicPr>
        <p:blipFill rotWithShape="1">
          <a:blip r:embed="rId6">
            <a:alphaModFix/>
          </a:blip>
          <a:srcRect/>
          <a:stretch/>
        </p:blipFill>
        <p:spPr>
          <a:xfrm>
            <a:off x="10447021" y="2456333"/>
            <a:ext cx="5826987" cy="5910428"/>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41"/>
        <p:cNvGrpSpPr/>
        <p:nvPr/>
      </p:nvGrpSpPr>
      <p:grpSpPr>
        <a:xfrm>
          <a:off x="0" y="0"/>
          <a:ext cx="0" cy="0"/>
          <a:chOff x="0" y="0"/>
          <a:chExt cx="0" cy="0"/>
        </a:xfrm>
      </p:grpSpPr>
      <p:sp>
        <p:nvSpPr>
          <p:cNvPr id="142" name="Google Shape;142;p28"/>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43" name="Google Shape;143;p28"/>
          <p:cNvGrpSpPr/>
          <p:nvPr/>
        </p:nvGrpSpPr>
        <p:grpSpPr>
          <a:xfrm>
            <a:off x="0" y="9721187"/>
            <a:ext cx="18288000" cy="883574"/>
            <a:chOff x="0" y="-38100"/>
            <a:chExt cx="4995116" cy="232711"/>
          </a:xfrm>
        </p:grpSpPr>
        <p:sp>
          <p:nvSpPr>
            <p:cNvPr id="144" name="Google Shape;144;p28"/>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28"/>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6" name="Google Shape;146;p28"/>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28"/>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800"/>
              </a:spcAft>
              <a:buNone/>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148" name="Google Shape;148;p28"/>
          <p:cNvSpPr txBox="1"/>
          <p:nvPr/>
        </p:nvSpPr>
        <p:spPr>
          <a:xfrm>
            <a:off x="667564" y="4052132"/>
            <a:ext cx="14602916" cy="3539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800" noProof="0">
                <a:solidFill>
                  <a:schemeClr val="tx1"/>
                </a:solidFill>
                <a:latin typeface="Montserrat"/>
              </a:rPr>
              <a:t>There are four corners of the room, each representing a different learning style (Diverger, Assimilator, Converger, Accommodator)</a:t>
            </a:r>
          </a:p>
          <a:p>
            <a:pPr marL="0" marR="0" lvl="0" indent="0" algn="l" rtl="0">
              <a:lnSpc>
                <a:spcPct val="100000"/>
              </a:lnSpc>
              <a:spcBef>
                <a:spcPts val="0"/>
              </a:spcBef>
              <a:spcAft>
                <a:spcPts val="0"/>
              </a:spcAft>
              <a:buNone/>
            </a:pPr>
            <a:endParaRPr lang="en-GB" sz="2800" noProof="0" dirty="0">
              <a:solidFill>
                <a:schemeClr val="tx1"/>
              </a:solidFill>
              <a:latin typeface="Montserrat"/>
            </a:endParaRPr>
          </a:p>
          <a:p>
            <a:pPr marL="0" marR="0" lvl="0" indent="0" algn="l" rtl="0">
              <a:lnSpc>
                <a:spcPct val="100000"/>
              </a:lnSpc>
              <a:spcBef>
                <a:spcPts val="0"/>
              </a:spcBef>
              <a:spcAft>
                <a:spcPts val="0"/>
              </a:spcAft>
              <a:buNone/>
            </a:pPr>
            <a:r>
              <a:rPr lang="en-GB" sz="2800" noProof="0" dirty="0">
                <a:solidFill>
                  <a:schemeClr val="tx1"/>
                </a:solidFill>
                <a:latin typeface="Montserrat"/>
              </a:rPr>
              <a:t>Move to the corner that matches your learning style based on your answer.</a:t>
            </a:r>
          </a:p>
          <a:p>
            <a:pPr marL="0" marR="0" lvl="0" indent="0" algn="l" rtl="0">
              <a:lnSpc>
                <a:spcPct val="100000"/>
              </a:lnSpc>
              <a:spcBef>
                <a:spcPts val="0"/>
              </a:spcBef>
              <a:spcAft>
                <a:spcPts val="0"/>
              </a:spcAft>
              <a:buNone/>
            </a:pPr>
            <a:endParaRPr lang="en-GB" sz="2800" noProof="0" dirty="0">
              <a:solidFill>
                <a:schemeClr val="tx1"/>
              </a:solidFill>
              <a:latin typeface="Montserrat"/>
            </a:endParaRPr>
          </a:p>
          <a:p>
            <a:pPr marL="0" marR="0" lvl="0" indent="0" algn="l" rtl="0">
              <a:lnSpc>
                <a:spcPct val="100000"/>
              </a:lnSpc>
              <a:spcBef>
                <a:spcPts val="0"/>
              </a:spcBef>
              <a:spcAft>
                <a:spcPts val="0"/>
              </a:spcAft>
              <a:buNone/>
            </a:pPr>
            <a:r>
              <a:rPr lang="en-GB" sz="2800" b="1" noProof="0" dirty="0">
                <a:solidFill>
                  <a:srgbClr val="7030A0"/>
                </a:solidFill>
                <a:latin typeface="Montserrat"/>
              </a:rPr>
              <a:t>Get ready for a fun, interactive journey!</a:t>
            </a:r>
          </a:p>
          <a:p>
            <a:pPr marL="0" marR="0" lvl="0" indent="0" algn="l" rtl="0">
              <a:lnSpc>
                <a:spcPct val="100000"/>
              </a:lnSpc>
              <a:spcBef>
                <a:spcPts val="0"/>
              </a:spcBef>
              <a:spcAft>
                <a:spcPts val="0"/>
              </a:spcAft>
              <a:buNone/>
            </a:pPr>
            <a:endParaRPr lang="en-GB" sz="2800" noProof="0" dirty="0">
              <a:solidFill>
                <a:schemeClr val="tx1"/>
              </a:solidFill>
              <a:latin typeface="Montserrat"/>
            </a:endParaRPr>
          </a:p>
          <a:p>
            <a:pPr marL="0" marR="0" lvl="0" indent="0" algn="l" rtl="0">
              <a:lnSpc>
                <a:spcPct val="100000"/>
              </a:lnSpc>
              <a:spcBef>
                <a:spcPts val="0"/>
              </a:spcBef>
              <a:spcAft>
                <a:spcPts val="0"/>
              </a:spcAft>
              <a:buNone/>
            </a:pPr>
            <a:endParaRPr lang="en-GB" sz="2800" b="0" i="0" u="none" strike="noStrike" cap="none" noProof="0" dirty="0">
              <a:solidFill>
                <a:srgbClr val="000000"/>
              </a:solidFill>
              <a:latin typeface="Arial"/>
              <a:ea typeface="Arial"/>
              <a:cs typeface="Arial"/>
              <a:sym typeface="Arial"/>
            </a:endParaRPr>
          </a:p>
        </p:txBody>
      </p:sp>
      <p:sp>
        <p:nvSpPr>
          <p:cNvPr id="149" name="Google Shape;149;p28"/>
          <p:cNvSpPr/>
          <p:nvPr/>
        </p:nvSpPr>
        <p:spPr>
          <a:xfrm>
            <a:off x="667564" y="2864291"/>
            <a:ext cx="5526501" cy="523180"/>
          </a:xfrm>
          <a:prstGeom prst="rect">
            <a:avLst/>
          </a:prstGeom>
          <a:noFill/>
          <a:ln>
            <a:noFill/>
          </a:ln>
        </p:spPr>
        <p:txBody>
          <a:bodyPr spcFirstLastPara="1" wrap="square" lIns="91425" tIns="45700" rIns="91425" bIns="45700" anchor="t" anchorCtr="0">
            <a:spAutoFit/>
          </a:bodyPr>
          <a:lstStyle/>
          <a:p>
            <a:pPr>
              <a:buSzPts val="2800"/>
            </a:pPr>
            <a:r>
              <a:rPr lang="en-US" sz="2800" b="1" dirty="0">
                <a:solidFill>
                  <a:srgbClr val="7030A0"/>
                </a:solidFill>
                <a:latin typeface="Montserrat"/>
              </a:rPr>
              <a:t>Kolb’s Learning Style Quiz</a:t>
            </a:r>
            <a:endParaRPr sz="2800" b="1" dirty="0">
              <a:solidFill>
                <a:srgbClr val="7030A0"/>
              </a:solidFill>
              <a:latin typeface="Montserra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53"/>
        <p:cNvGrpSpPr/>
        <p:nvPr/>
      </p:nvGrpSpPr>
      <p:grpSpPr>
        <a:xfrm>
          <a:off x="0" y="0"/>
          <a:ext cx="0" cy="0"/>
          <a:chOff x="0" y="0"/>
          <a:chExt cx="0" cy="0"/>
        </a:xfrm>
      </p:grpSpPr>
      <p:sp>
        <p:nvSpPr>
          <p:cNvPr id="154" name="Google Shape;154;p29"/>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5" name="Google Shape;155;p29"/>
          <p:cNvGrpSpPr/>
          <p:nvPr/>
        </p:nvGrpSpPr>
        <p:grpSpPr>
          <a:xfrm>
            <a:off x="0" y="9721187"/>
            <a:ext cx="18288000" cy="883574"/>
            <a:chOff x="0" y="-38100"/>
            <a:chExt cx="4995116" cy="232711"/>
          </a:xfrm>
        </p:grpSpPr>
        <p:sp>
          <p:nvSpPr>
            <p:cNvPr id="156" name="Google Shape;156;p29"/>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29"/>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8" name="Google Shape;158;p29"/>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29"/>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160" name="Google Shape;160;p29"/>
          <p:cNvSpPr txBox="1"/>
          <p:nvPr/>
        </p:nvSpPr>
        <p:spPr>
          <a:xfrm>
            <a:off x="667564" y="4052132"/>
            <a:ext cx="14602916" cy="397027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n-GB" noProof="0" dirty="0"/>
              <a:t>Question 1: Your Approach to New Challenges</a:t>
            </a:r>
          </a:p>
          <a:p>
            <a:endParaRPr lang="en-GB" noProof="0" dirty="0"/>
          </a:p>
          <a:p>
            <a:r>
              <a:rPr lang="en-GB" noProof="0" dirty="0">
                <a:solidFill>
                  <a:schemeClr val="tx1"/>
                </a:solidFill>
              </a:rPr>
              <a:t>When faced with a new challenge, do you:</a:t>
            </a:r>
          </a:p>
          <a:p>
            <a:endParaRPr lang="en-GB" b="0" noProof="0" dirty="0">
              <a:solidFill>
                <a:schemeClr val="tx1"/>
              </a:solidFill>
            </a:endParaRPr>
          </a:p>
          <a:p>
            <a:pPr lvl="1"/>
            <a:r>
              <a:rPr lang="en-GB" sz="2800" noProof="0" dirty="0">
                <a:solidFill>
                  <a:schemeClr val="tx1"/>
                </a:solidFill>
                <a:latin typeface="Montserrat"/>
              </a:rPr>
              <a:t>A) Gather information and think it through first? (Move to Diverger corner)</a:t>
            </a:r>
          </a:p>
          <a:p>
            <a:pPr lvl="1"/>
            <a:r>
              <a:rPr lang="en-GB" sz="2800" noProof="0" dirty="0">
                <a:solidFill>
                  <a:schemeClr val="tx1"/>
                </a:solidFill>
                <a:latin typeface="Montserrat"/>
              </a:rPr>
              <a:t>B) Jump in and figure things out as you go? (Move to Accommodator corner)</a:t>
            </a:r>
          </a:p>
          <a:p>
            <a:pPr lvl="1"/>
            <a:r>
              <a:rPr lang="en-GB" sz="2800" noProof="0" dirty="0">
                <a:solidFill>
                  <a:schemeClr val="tx1"/>
                </a:solidFill>
                <a:latin typeface="Montserrat"/>
              </a:rPr>
              <a:t>C) Solve it by trying out practical solutions? (Move to Converger corner)</a:t>
            </a:r>
          </a:p>
          <a:p>
            <a:pPr lvl="1"/>
            <a:r>
              <a:rPr lang="en-GB" sz="2800" noProof="0" dirty="0">
                <a:solidFill>
                  <a:schemeClr val="tx1"/>
                </a:solidFill>
                <a:latin typeface="Montserrat"/>
              </a:rPr>
              <a:t>D) Analyse it deeply before making any moves? (Move to Assimilator corner)</a:t>
            </a:r>
          </a:p>
          <a:p>
            <a:endParaRPr lang="en-GB" noProof="0" dirty="0"/>
          </a:p>
        </p:txBody>
      </p:sp>
      <p:sp>
        <p:nvSpPr>
          <p:cNvPr id="161" name="Google Shape;161;p29"/>
          <p:cNvSpPr/>
          <p:nvPr/>
        </p:nvSpPr>
        <p:spPr>
          <a:xfrm>
            <a:off x="648864" y="2932212"/>
            <a:ext cx="5433884" cy="523180"/>
          </a:xfrm>
          <a:prstGeom prst="rect">
            <a:avLst/>
          </a:prstGeom>
          <a:noFill/>
          <a:ln>
            <a:noFill/>
          </a:ln>
        </p:spPr>
        <p:txBody>
          <a:bodyPr spcFirstLastPara="1" wrap="square" lIns="91425" tIns="45700" rIns="91425" bIns="45700" anchor="t" anchorCtr="0">
            <a:spAutoFit/>
          </a:bodyPr>
          <a:lstStyle/>
          <a:p>
            <a:pPr>
              <a:buSzPts val="2800"/>
            </a:pPr>
            <a:r>
              <a:rPr lang="en-US" sz="2800" b="1" dirty="0">
                <a:solidFill>
                  <a:srgbClr val="7030A0"/>
                </a:solidFill>
                <a:latin typeface="Montserrat"/>
              </a:rPr>
              <a:t>Kolb’s Learning Style Quiz</a:t>
            </a:r>
            <a:endParaRPr sz="2800" b="1" dirty="0">
              <a:solidFill>
                <a:srgbClr val="7030A0"/>
              </a:solidFill>
              <a:latin typeface="Montserra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65"/>
        <p:cNvGrpSpPr/>
        <p:nvPr/>
      </p:nvGrpSpPr>
      <p:grpSpPr>
        <a:xfrm>
          <a:off x="0" y="0"/>
          <a:ext cx="0" cy="0"/>
          <a:chOff x="0" y="0"/>
          <a:chExt cx="0" cy="0"/>
        </a:xfrm>
      </p:grpSpPr>
      <p:sp>
        <p:nvSpPr>
          <p:cNvPr id="166" name="Google Shape;166;p30"/>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67" name="Google Shape;167;p30"/>
          <p:cNvGrpSpPr/>
          <p:nvPr/>
        </p:nvGrpSpPr>
        <p:grpSpPr>
          <a:xfrm>
            <a:off x="0" y="9721187"/>
            <a:ext cx="18288000" cy="883574"/>
            <a:chOff x="0" y="-38100"/>
            <a:chExt cx="4995116" cy="232711"/>
          </a:xfrm>
        </p:grpSpPr>
        <p:sp>
          <p:nvSpPr>
            <p:cNvPr id="168" name="Google Shape;168;p30"/>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30"/>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0" name="Google Shape;170;p30"/>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1" name="Google Shape;171;p30"/>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marL="0" lvl="0" indent="0">
              <a:lnSpc>
                <a:spcPct val="115000"/>
              </a:lnSpc>
              <a:spcAft>
                <a:spcPts val="800"/>
              </a:spcAft>
              <a:buFont typeface="Arial"/>
              <a:buNone/>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172" name="Google Shape;172;p30"/>
          <p:cNvSpPr txBox="1"/>
          <p:nvPr/>
        </p:nvSpPr>
        <p:spPr>
          <a:xfrm>
            <a:off x="644704" y="4097852"/>
            <a:ext cx="14602916" cy="504749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n-US" dirty="0"/>
              <a:t>Question 2: How Do You Solve Problems?</a:t>
            </a:r>
            <a:endParaRPr dirty="0"/>
          </a:p>
          <a:p>
            <a:endParaRPr dirty="0"/>
          </a:p>
          <a:p>
            <a:r>
              <a:rPr lang="en-US" dirty="0">
                <a:solidFill>
                  <a:schemeClr val="tx1"/>
                </a:solidFill>
              </a:rPr>
              <a:t>When solving a problem, do you:</a:t>
            </a:r>
            <a:endParaRPr dirty="0">
              <a:solidFill>
                <a:schemeClr val="tx1"/>
              </a:solidFill>
            </a:endParaRPr>
          </a:p>
          <a:p>
            <a:pPr lvl="1"/>
            <a:endParaRPr sz="2800" dirty="0">
              <a:solidFill>
                <a:schemeClr val="tx1"/>
              </a:solidFill>
              <a:latin typeface="Montserrat"/>
            </a:endParaRPr>
          </a:p>
          <a:p>
            <a:pPr lvl="1"/>
            <a:r>
              <a:rPr lang="en-US" sz="2800" dirty="0">
                <a:solidFill>
                  <a:schemeClr val="tx1"/>
                </a:solidFill>
                <a:latin typeface="Montserrat"/>
              </a:rPr>
              <a:t>A) Love to get hands-on and try things out? (Move to </a:t>
            </a:r>
            <a:r>
              <a:rPr lang="en-US" sz="2800" dirty="0" err="1">
                <a:solidFill>
                  <a:schemeClr val="tx1"/>
                </a:solidFill>
                <a:latin typeface="Montserrat"/>
              </a:rPr>
              <a:t>Converger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B) Prefer to analyze the situation deeply before acting? (Move to Assimilator corner)</a:t>
            </a:r>
            <a:endParaRPr sz="2800" dirty="0">
              <a:solidFill>
                <a:schemeClr val="tx1"/>
              </a:solidFill>
              <a:latin typeface="Montserrat"/>
            </a:endParaRPr>
          </a:p>
          <a:p>
            <a:pPr lvl="1"/>
            <a:r>
              <a:rPr lang="en-US" sz="2800" dirty="0">
                <a:solidFill>
                  <a:schemeClr val="tx1"/>
                </a:solidFill>
                <a:latin typeface="Montserrat"/>
              </a:rPr>
              <a:t>C) Reflect on multiple options and think creatively? (Move to </a:t>
            </a:r>
            <a:r>
              <a:rPr lang="en-US" sz="2800" dirty="0" err="1">
                <a:solidFill>
                  <a:schemeClr val="tx1"/>
                </a:solidFill>
                <a:latin typeface="Montserrat"/>
              </a:rPr>
              <a:t>Diverger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D) Dive in immediately and adapt along the way? (Move to Accommodator corner)</a:t>
            </a:r>
            <a:endParaRPr sz="2800" dirty="0">
              <a:solidFill>
                <a:schemeClr val="tx1"/>
              </a:solidFill>
              <a:latin typeface="Montserrat"/>
            </a:endParaRPr>
          </a:p>
          <a:p>
            <a:pPr lvl="1"/>
            <a:endParaRPr dirty="0"/>
          </a:p>
          <a:p>
            <a:endParaRPr dirty="0"/>
          </a:p>
        </p:txBody>
      </p:sp>
      <p:sp>
        <p:nvSpPr>
          <p:cNvPr id="173" name="Google Shape;173;p30"/>
          <p:cNvSpPr/>
          <p:nvPr/>
        </p:nvSpPr>
        <p:spPr>
          <a:xfrm>
            <a:off x="644704" y="3111201"/>
            <a:ext cx="6050294" cy="523180"/>
          </a:xfrm>
          <a:prstGeom prst="rect">
            <a:avLst/>
          </a:prstGeom>
          <a:noFill/>
          <a:ln>
            <a:noFill/>
          </a:ln>
        </p:spPr>
        <p:txBody>
          <a:bodyPr spcFirstLastPara="1" wrap="square" lIns="91425" tIns="45700" rIns="91425" bIns="45700" anchor="t" anchorCtr="0">
            <a:spAutoFit/>
          </a:bodyPr>
          <a:lstStyle/>
          <a:p>
            <a:pPr>
              <a:buSzPts val="2800"/>
            </a:pPr>
            <a:r>
              <a:rPr lang="en-US" sz="2800" b="1" dirty="0">
                <a:solidFill>
                  <a:srgbClr val="7030A0"/>
                </a:solidFill>
                <a:latin typeface="Montserrat"/>
              </a:rPr>
              <a:t>Kolb’s Learning Style Quiz</a:t>
            </a:r>
            <a:endParaRPr sz="2800" b="1" dirty="0">
              <a:solidFill>
                <a:srgbClr val="7030A0"/>
              </a:solidFill>
              <a:latin typeface="Montserra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77"/>
        <p:cNvGrpSpPr/>
        <p:nvPr/>
      </p:nvGrpSpPr>
      <p:grpSpPr>
        <a:xfrm>
          <a:off x="0" y="0"/>
          <a:ext cx="0" cy="0"/>
          <a:chOff x="0" y="0"/>
          <a:chExt cx="0" cy="0"/>
        </a:xfrm>
      </p:grpSpPr>
      <p:sp>
        <p:nvSpPr>
          <p:cNvPr id="178" name="Google Shape;178;p31"/>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9" name="Google Shape;179;p31"/>
          <p:cNvGrpSpPr/>
          <p:nvPr/>
        </p:nvGrpSpPr>
        <p:grpSpPr>
          <a:xfrm>
            <a:off x="0" y="9721187"/>
            <a:ext cx="18288000" cy="883574"/>
            <a:chOff x="0" y="-38100"/>
            <a:chExt cx="4995116" cy="232711"/>
          </a:xfrm>
        </p:grpSpPr>
        <p:sp>
          <p:nvSpPr>
            <p:cNvPr id="180" name="Google Shape;180;p31"/>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31"/>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82" name="Google Shape;182;p31"/>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31"/>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a:lnSpc>
                <a:spcPct val="115000"/>
              </a:lnSpc>
              <a:spcAft>
                <a:spcPts val="800"/>
              </a:spcAft>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184" name="Google Shape;184;p31"/>
          <p:cNvSpPr txBox="1"/>
          <p:nvPr/>
        </p:nvSpPr>
        <p:spPr>
          <a:xfrm>
            <a:off x="644704" y="4097852"/>
            <a:ext cx="14602916" cy="547838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buSzPts val="2800"/>
              <a:defRPr sz="2800" b="1">
                <a:solidFill>
                  <a:srgbClr val="7030A0"/>
                </a:solidFill>
                <a:latin typeface="Montserrat"/>
              </a:defRPr>
            </a:lvl1pPr>
            <a:lvl2pPr>
              <a:defRPr/>
            </a:lvl2pPr>
          </a:lstStyle>
          <a:p>
            <a:r>
              <a:rPr lang="en-US" dirty="0"/>
              <a:t>Question 3: How Do You Like to Learn New Things?</a:t>
            </a:r>
            <a:endParaRPr dirty="0"/>
          </a:p>
          <a:p>
            <a:endParaRPr dirty="0"/>
          </a:p>
          <a:p>
            <a:r>
              <a:rPr lang="en-US" dirty="0">
                <a:solidFill>
                  <a:schemeClr val="tx1"/>
                </a:solidFill>
              </a:rPr>
              <a:t>When learning something new, do you prefer:</a:t>
            </a:r>
            <a:endParaRPr dirty="0">
              <a:solidFill>
                <a:schemeClr val="tx1"/>
              </a:solidFill>
            </a:endParaRPr>
          </a:p>
          <a:p>
            <a:pPr lvl="1"/>
            <a:endParaRPr sz="2800" dirty="0">
              <a:solidFill>
                <a:schemeClr val="tx1"/>
              </a:solidFill>
              <a:latin typeface="Montserrat"/>
            </a:endParaRPr>
          </a:p>
          <a:p>
            <a:pPr lvl="1"/>
            <a:r>
              <a:rPr lang="en-US" sz="2800" dirty="0">
                <a:solidFill>
                  <a:schemeClr val="tx1"/>
                </a:solidFill>
                <a:latin typeface="Montserrat"/>
              </a:rPr>
              <a:t>A) Watching and observing to understand the process? (Move to </a:t>
            </a:r>
            <a:r>
              <a:rPr lang="en-US" sz="2800" dirty="0" err="1">
                <a:solidFill>
                  <a:schemeClr val="tx1"/>
                </a:solidFill>
                <a:latin typeface="Montserrat"/>
              </a:rPr>
              <a:t>Diverger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B) Reading about it and studying the theory? (Move to Assimilator corner)</a:t>
            </a:r>
            <a:endParaRPr sz="2800" dirty="0">
              <a:solidFill>
                <a:schemeClr val="tx1"/>
              </a:solidFill>
              <a:latin typeface="Montserrat"/>
            </a:endParaRPr>
          </a:p>
          <a:p>
            <a:pPr lvl="1"/>
            <a:r>
              <a:rPr lang="en-US" sz="2800" dirty="0">
                <a:solidFill>
                  <a:schemeClr val="tx1"/>
                </a:solidFill>
                <a:latin typeface="Montserrat"/>
              </a:rPr>
              <a:t>C) Testing things out through practical experiments? (Move to </a:t>
            </a:r>
            <a:r>
              <a:rPr lang="en-US" sz="2800" dirty="0" err="1">
                <a:solidFill>
                  <a:schemeClr val="tx1"/>
                </a:solidFill>
                <a:latin typeface="Montserrat"/>
              </a:rPr>
              <a:t>Converger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D) Jumping straight into action and figuring it out as you go? (Move to Accommodator corner)"</a:t>
            </a:r>
            <a:endParaRPr sz="2800" dirty="0">
              <a:solidFill>
                <a:schemeClr val="tx1"/>
              </a:solidFill>
              <a:latin typeface="Montserrat"/>
            </a:endParaRPr>
          </a:p>
          <a:p>
            <a:pPr lvl="1"/>
            <a:endParaRPr dirty="0"/>
          </a:p>
          <a:p>
            <a:endParaRPr dirty="0"/>
          </a:p>
        </p:txBody>
      </p:sp>
      <p:sp>
        <p:nvSpPr>
          <p:cNvPr id="185" name="Google Shape;185;p31"/>
          <p:cNvSpPr/>
          <p:nvPr/>
        </p:nvSpPr>
        <p:spPr>
          <a:xfrm>
            <a:off x="648864" y="2932212"/>
            <a:ext cx="5704228" cy="523180"/>
          </a:xfrm>
          <a:prstGeom prst="rect">
            <a:avLst/>
          </a:prstGeom>
          <a:noFill/>
          <a:ln>
            <a:noFill/>
          </a:ln>
        </p:spPr>
        <p:txBody>
          <a:bodyPr spcFirstLastPara="1" wrap="square" lIns="91425" tIns="45700" rIns="91425" bIns="45700" anchor="t" anchorCtr="0">
            <a:spAutoFit/>
          </a:bodyPr>
          <a:lstStyle/>
          <a:p>
            <a:pPr>
              <a:buSzPts val="2800"/>
            </a:pPr>
            <a:r>
              <a:rPr lang="en-US" sz="2800" b="1">
                <a:solidFill>
                  <a:srgbClr val="7030A0"/>
                </a:solidFill>
                <a:latin typeface="Montserrat"/>
              </a:rPr>
              <a:t>Kolb’s Learning Style Quiz</a:t>
            </a:r>
            <a:endParaRPr sz="2800" b="1">
              <a:solidFill>
                <a:srgbClr val="7030A0"/>
              </a:solidFill>
              <a:latin typeface="Montserra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9000"/>
          </a:blip>
          <a:stretch>
            <a:fillRect/>
          </a:stretch>
        </a:blipFill>
        <a:effectLst/>
      </p:bgPr>
    </p:bg>
    <p:spTree>
      <p:nvGrpSpPr>
        <p:cNvPr id="1" name="Shape 189"/>
        <p:cNvGrpSpPr/>
        <p:nvPr/>
      </p:nvGrpSpPr>
      <p:grpSpPr>
        <a:xfrm>
          <a:off x="0" y="0"/>
          <a:ext cx="0" cy="0"/>
          <a:chOff x="0" y="0"/>
          <a:chExt cx="0" cy="0"/>
        </a:xfrm>
      </p:grpSpPr>
      <p:sp>
        <p:nvSpPr>
          <p:cNvPr id="190" name="Google Shape;190;p32"/>
          <p:cNvSpPr/>
          <p:nvPr/>
        </p:nvSpPr>
        <p:spPr>
          <a:xfrm>
            <a:off x="14435272" y="8779403"/>
            <a:ext cx="3055693" cy="640710"/>
          </a:xfrm>
          <a:custGeom>
            <a:avLst/>
            <a:gdLst/>
            <a:ahLst/>
            <a:cxnLst/>
            <a:rect l="l" t="t" r="r" b="b"/>
            <a:pathLst>
              <a:path w="3055693" h="640710" extrusionOk="0">
                <a:moveTo>
                  <a:pt x="0" y="0"/>
                </a:moveTo>
                <a:lnTo>
                  <a:pt x="3055693" y="0"/>
                </a:lnTo>
                <a:lnTo>
                  <a:pt x="3055693" y="640710"/>
                </a:lnTo>
                <a:lnTo>
                  <a:pt x="0" y="64071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91" name="Google Shape;191;p32"/>
          <p:cNvGrpSpPr/>
          <p:nvPr/>
        </p:nvGrpSpPr>
        <p:grpSpPr>
          <a:xfrm>
            <a:off x="0" y="9721187"/>
            <a:ext cx="18288000" cy="883574"/>
            <a:chOff x="0" y="-38100"/>
            <a:chExt cx="4995116" cy="232711"/>
          </a:xfrm>
        </p:grpSpPr>
        <p:sp>
          <p:nvSpPr>
            <p:cNvPr id="192" name="Google Shape;192;p32"/>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3" name="Google Shape;193;p32"/>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4" name="Google Shape;194;p32"/>
          <p:cNvSpPr/>
          <p:nvPr/>
        </p:nvSpPr>
        <p:spPr>
          <a:xfrm>
            <a:off x="14488866" y="-687933"/>
            <a:ext cx="3799134" cy="3799134"/>
          </a:xfrm>
          <a:custGeom>
            <a:avLst/>
            <a:gdLst/>
            <a:ahLst/>
            <a:cxnLst/>
            <a:rect l="l" t="t" r="r" b="b"/>
            <a:pathLst>
              <a:path w="3799134" h="3799134" extrusionOk="0">
                <a:moveTo>
                  <a:pt x="0" y="0"/>
                </a:moveTo>
                <a:lnTo>
                  <a:pt x="3799134" y="0"/>
                </a:lnTo>
                <a:lnTo>
                  <a:pt x="3799134" y="3799134"/>
                </a:lnTo>
                <a:lnTo>
                  <a:pt x="0" y="37991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32"/>
          <p:cNvSpPr txBox="1"/>
          <p:nvPr/>
        </p:nvSpPr>
        <p:spPr>
          <a:xfrm>
            <a:off x="692636" y="866887"/>
            <a:ext cx="15661518" cy="1801519"/>
          </a:xfrm>
          <a:prstGeom prst="rect">
            <a:avLst/>
          </a:prstGeom>
          <a:noFill/>
          <a:ln>
            <a:noFill/>
          </a:ln>
        </p:spPr>
        <p:txBody>
          <a:bodyPr spcFirstLastPara="1" wrap="square" lIns="0" tIns="0" rIns="0" bIns="0" anchor="t" anchorCtr="0">
            <a:spAutoFit/>
          </a:bodyPr>
          <a:lstStyle/>
          <a:p>
            <a:pPr marL="0" lvl="0" indent="0">
              <a:lnSpc>
                <a:spcPct val="115000"/>
              </a:lnSpc>
              <a:spcAft>
                <a:spcPts val="800"/>
              </a:spcAft>
              <a:buFont typeface="Arial"/>
              <a:buNone/>
            </a:pPr>
            <a:r>
              <a:rPr lang="en-US" sz="4800" dirty="0">
                <a:solidFill>
                  <a:srgbClr val="452A74"/>
                </a:solidFill>
                <a:latin typeface="Montserrat ExtraBold"/>
              </a:rPr>
              <a:t>Self-reflection Activity: Identifying Your Learning Style</a:t>
            </a:r>
            <a:endParaRPr sz="4800" dirty="0">
              <a:solidFill>
                <a:srgbClr val="452A74"/>
              </a:solidFill>
              <a:latin typeface="Montserrat ExtraBold"/>
            </a:endParaRPr>
          </a:p>
        </p:txBody>
      </p:sp>
      <p:sp>
        <p:nvSpPr>
          <p:cNvPr id="196" name="Google Shape;196;p32"/>
          <p:cNvSpPr txBox="1"/>
          <p:nvPr/>
        </p:nvSpPr>
        <p:spPr>
          <a:xfrm>
            <a:off x="692636" y="3769252"/>
            <a:ext cx="14602916" cy="612471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a:buSzPts val="2800"/>
              <a:defRPr sz="2800" b="1">
                <a:solidFill>
                  <a:srgbClr val="7030A0"/>
                </a:solidFill>
                <a:latin typeface="Montserrat"/>
              </a:defRPr>
            </a:lvl1pPr>
          </a:lstStyle>
          <a:p>
            <a:r>
              <a:rPr lang="en-US" dirty="0"/>
              <a:t>Question 4: Your Role in Group Projects</a:t>
            </a:r>
            <a:endParaRPr dirty="0"/>
          </a:p>
          <a:p>
            <a:endParaRPr dirty="0"/>
          </a:p>
          <a:p>
            <a:r>
              <a:rPr lang="en-US" dirty="0">
                <a:solidFill>
                  <a:schemeClr val="tx1"/>
                </a:solidFill>
              </a:rPr>
              <a:t>In a group project, your role is to:</a:t>
            </a:r>
            <a:endParaRPr dirty="0">
              <a:solidFill>
                <a:schemeClr val="tx1"/>
              </a:solidFill>
            </a:endParaRPr>
          </a:p>
          <a:p>
            <a:endParaRPr dirty="0"/>
          </a:p>
          <a:p>
            <a:pPr lvl="1"/>
            <a:r>
              <a:rPr lang="en-US" sz="2800" dirty="0">
                <a:solidFill>
                  <a:schemeClr val="tx1"/>
                </a:solidFill>
                <a:latin typeface="Montserrat"/>
              </a:rPr>
              <a:t>A) Come up with creative ideas and brainstorm possibilities. (Move to </a:t>
            </a:r>
            <a:r>
              <a:rPr lang="en-US" sz="2800" dirty="0" err="1">
                <a:solidFill>
                  <a:schemeClr val="tx1"/>
                </a:solidFill>
                <a:latin typeface="Montserrat"/>
              </a:rPr>
              <a:t>Diverger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B) Organize and analyze information to make sense of it. (Move to Assimilator corner)</a:t>
            </a:r>
            <a:endParaRPr sz="2800" dirty="0">
              <a:solidFill>
                <a:schemeClr val="tx1"/>
              </a:solidFill>
              <a:latin typeface="Montserrat"/>
            </a:endParaRPr>
          </a:p>
          <a:p>
            <a:pPr lvl="1"/>
            <a:r>
              <a:rPr lang="en-US" sz="2800" dirty="0">
                <a:solidFill>
                  <a:schemeClr val="tx1"/>
                </a:solidFill>
                <a:latin typeface="Montserrat"/>
              </a:rPr>
              <a:t>C) Focus on solving problems and getting practical results. (Move to </a:t>
            </a:r>
            <a:r>
              <a:rPr lang="en-US" sz="2800" dirty="0" err="1">
                <a:solidFill>
                  <a:schemeClr val="tx1"/>
                </a:solidFill>
                <a:latin typeface="Montserrat"/>
              </a:rPr>
              <a:t>Converger</a:t>
            </a:r>
            <a:r>
              <a:rPr lang="en-US" sz="2800" dirty="0">
                <a:solidFill>
                  <a:schemeClr val="tx1"/>
                </a:solidFill>
                <a:latin typeface="Montserrat"/>
              </a:rPr>
              <a:t> corner)</a:t>
            </a:r>
            <a:endParaRPr sz="2800" dirty="0">
              <a:solidFill>
                <a:schemeClr val="tx1"/>
              </a:solidFill>
              <a:latin typeface="Montserrat"/>
            </a:endParaRPr>
          </a:p>
          <a:p>
            <a:pPr lvl="1"/>
            <a:r>
              <a:rPr lang="en-US" sz="2800" dirty="0">
                <a:solidFill>
                  <a:schemeClr val="tx1"/>
                </a:solidFill>
                <a:latin typeface="Montserrat"/>
              </a:rPr>
              <a:t>D) Lead the action and encourage others to start working right away. (Move to Accommodator corner)</a:t>
            </a:r>
            <a:endParaRPr sz="2800" dirty="0">
              <a:solidFill>
                <a:schemeClr val="tx1"/>
              </a:solidFill>
              <a:latin typeface="Montserrat"/>
            </a:endParaRPr>
          </a:p>
          <a:p>
            <a:pPr lvl="1"/>
            <a:endParaRPr sz="2800" dirty="0">
              <a:solidFill>
                <a:schemeClr val="tx1"/>
              </a:solidFill>
              <a:latin typeface="Montserrat"/>
            </a:endParaRPr>
          </a:p>
          <a:p>
            <a:endParaRPr dirty="0"/>
          </a:p>
        </p:txBody>
      </p:sp>
      <p:sp>
        <p:nvSpPr>
          <p:cNvPr id="197" name="Google Shape;197;p32"/>
          <p:cNvSpPr/>
          <p:nvPr/>
        </p:nvSpPr>
        <p:spPr>
          <a:xfrm>
            <a:off x="648863" y="2932212"/>
            <a:ext cx="6491407" cy="523180"/>
          </a:xfrm>
          <a:prstGeom prst="rect">
            <a:avLst/>
          </a:prstGeom>
          <a:noFill/>
          <a:ln>
            <a:noFill/>
          </a:ln>
        </p:spPr>
        <p:txBody>
          <a:bodyPr spcFirstLastPara="1" wrap="square" lIns="91425" tIns="45700" rIns="91425" bIns="45700" anchor="t" anchorCtr="0">
            <a:spAutoFit/>
          </a:bodyPr>
          <a:lstStyle/>
          <a:p>
            <a:pPr>
              <a:buSzPts val="2800"/>
            </a:pPr>
            <a:r>
              <a:rPr lang="en-US" sz="2800" b="1" dirty="0">
                <a:solidFill>
                  <a:srgbClr val="7030A0"/>
                </a:solidFill>
                <a:latin typeface="Montserrat"/>
              </a:rPr>
              <a:t>Kolb’s Learning Style Quiz</a:t>
            </a:r>
            <a:endParaRPr sz="2800" b="1" dirty="0">
              <a:solidFill>
                <a:srgbClr val="7030A0"/>
              </a:solidFill>
              <a:latin typeface="Montserrat"/>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192</TotalTime>
  <Words>1544</Words>
  <Application>Microsoft Office PowerPoint</Application>
  <PresentationFormat>Personalizados</PresentationFormat>
  <Paragraphs>135</Paragraphs>
  <Slides>16</Slides>
  <Notes>16</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16</vt:i4>
      </vt:variant>
    </vt:vector>
  </HeadingPairs>
  <TitlesOfParts>
    <vt:vector size="24" baseType="lpstr">
      <vt:lpstr>Calibri</vt:lpstr>
      <vt:lpstr>Noto Sans</vt:lpstr>
      <vt:lpstr>Monserrat</vt:lpstr>
      <vt:lpstr>Montserrat</vt:lpstr>
      <vt:lpstr>Montserrat ExtraBold</vt:lpstr>
      <vt:lpstr>Noto Sans Symbols</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Teresa Paiva</cp:lastModifiedBy>
  <cp:revision>7</cp:revision>
  <dcterms:created xsi:type="dcterms:W3CDTF">2006-08-16T00:00:00Z</dcterms:created>
  <dcterms:modified xsi:type="dcterms:W3CDTF">2025-02-19T15:42:23Z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