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7" r:id="rId4"/>
    <p:sldId id="298" r:id="rId5"/>
    <p:sldId id="307" r:id="rId6"/>
    <p:sldId id="285" r:id="rId7"/>
    <p:sldId id="320" r:id="rId8"/>
    <p:sldId id="309" r:id="rId9"/>
    <p:sldId id="311" r:id="rId10"/>
    <p:sldId id="277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271" r:id="rId19"/>
  </p:sldIdLst>
  <p:sldSz cx="18288000" cy="10287000"/>
  <p:notesSz cx="6858000" cy="9144000"/>
  <p:embeddedFontLs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ExtraBold" panose="00000900000000000000" pitchFamily="2" charset="0"/>
      <p:bold r:id="rId25"/>
      <p:boldItalic r:id="rId26"/>
    </p:embeddedFont>
    <p:embeddedFont>
      <p:font typeface="Noto Sans" panose="020B050204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960WQAXNz4QBwB5P/vHUIvk8R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E60F8-B211-4916-A9E0-AA2CD997D07C}" v="2" dt="2024-11-13T23:09:39.887"/>
  </p1510:revLst>
</p1510:revInfo>
</file>

<file path=ppt/tableStyles.xml><?xml version="1.0" encoding="utf-8"?>
<a:tblStyleLst xmlns:a="http://schemas.openxmlformats.org/drawingml/2006/main" def="{8A928C35-4026-4C81-B320-0B3299960927}">
  <a:tblStyle styleId="{8A928C35-4026-4C81-B320-0B32999609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Estilo com Tema 1 - Destaqu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946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arina Alves" userId="ebad40ae-b593-49bc-acd8-4b340c689b6a" providerId="ADAL" clId="{265E60F8-B211-4916-A9E0-AA2CD997D07C}"/>
    <pc:docChg chg="undo redo custSel delSld modSld sldOrd">
      <pc:chgData name="Catarina Alves" userId="ebad40ae-b593-49bc-acd8-4b340c689b6a" providerId="ADAL" clId="{265E60F8-B211-4916-A9E0-AA2CD997D07C}" dt="2024-11-13T23:46:41.104" v="134" actId="27636"/>
      <pc:docMkLst>
        <pc:docMk/>
      </pc:docMkLst>
      <pc:sldChg chg="delSp modSp mod">
        <pc:chgData name="Catarina Alves" userId="ebad40ae-b593-49bc-acd8-4b340c689b6a" providerId="ADAL" clId="{265E60F8-B211-4916-A9E0-AA2CD997D07C}" dt="2024-11-13T23:11:05.859" v="126" actId="478"/>
        <pc:sldMkLst>
          <pc:docMk/>
          <pc:sldMk cId="0" sldId="257"/>
        </pc:sldMkLst>
        <pc:spChg chg="mod">
          <ac:chgData name="Catarina Alves" userId="ebad40ae-b593-49bc-acd8-4b340c689b6a" providerId="ADAL" clId="{265E60F8-B211-4916-A9E0-AA2CD997D07C}" dt="2024-11-13T23:10:44.525" v="84"/>
          <ac:spMkLst>
            <pc:docMk/>
            <pc:sldMk cId="0" sldId="257"/>
            <ac:spMk id="22" creationId="{FF25C033-7139-427A-BFD6-E845A92EF17A}"/>
          </ac:spMkLst>
        </pc:spChg>
        <pc:spChg chg="mod">
          <ac:chgData name="Catarina Alves" userId="ebad40ae-b593-49bc-acd8-4b340c689b6a" providerId="ADAL" clId="{265E60F8-B211-4916-A9E0-AA2CD997D07C}" dt="2024-11-13T23:10:59.793" v="124"/>
          <ac:spMkLst>
            <pc:docMk/>
            <pc:sldMk cId="0" sldId="257"/>
            <ac:spMk id="26" creationId="{55C7940E-5D98-47DC-8830-0407A68101D7}"/>
          </ac:spMkLst>
        </pc:spChg>
        <pc:spChg chg="del">
          <ac:chgData name="Catarina Alves" userId="ebad40ae-b593-49bc-acd8-4b340c689b6a" providerId="ADAL" clId="{265E60F8-B211-4916-A9E0-AA2CD997D07C}" dt="2024-11-13T23:11:05.859" v="126" actId="478"/>
          <ac:spMkLst>
            <pc:docMk/>
            <pc:sldMk cId="0" sldId="257"/>
            <ac:spMk id="28" creationId="{302CDFDF-39D9-46DB-B0EC-E27BC8EBECE0}"/>
          </ac:spMkLst>
        </pc:spChg>
        <pc:cxnChg chg="del">
          <ac:chgData name="Catarina Alves" userId="ebad40ae-b593-49bc-acd8-4b340c689b6a" providerId="ADAL" clId="{265E60F8-B211-4916-A9E0-AA2CD997D07C}" dt="2024-11-13T23:11:02.607" v="125" actId="478"/>
          <ac:cxnSpMkLst>
            <pc:docMk/>
            <pc:sldMk cId="0" sldId="257"/>
            <ac:cxnSpMk id="29" creationId="{09A21D7B-0F1F-476B-B0FB-BB4B93266B18}"/>
          </ac:cxnSpMkLst>
        </pc:cxnChg>
      </pc:sldChg>
      <pc:sldChg chg="modSp mod">
        <pc:chgData name="Catarina Alves" userId="ebad40ae-b593-49bc-acd8-4b340c689b6a" providerId="ADAL" clId="{265E60F8-B211-4916-A9E0-AA2CD997D07C}" dt="2024-11-13T23:09:43.825" v="57" actId="6549"/>
        <pc:sldMkLst>
          <pc:docMk/>
          <pc:sldMk cId="2795160150" sldId="277"/>
        </pc:sldMkLst>
        <pc:spChg chg="mod">
          <ac:chgData name="Catarina Alves" userId="ebad40ae-b593-49bc-acd8-4b340c689b6a" providerId="ADAL" clId="{265E60F8-B211-4916-A9E0-AA2CD997D07C}" dt="2024-11-13T23:09:43.825" v="57" actId="6549"/>
          <ac:spMkLst>
            <pc:docMk/>
            <pc:sldMk cId="2795160150" sldId="277"/>
            <ac:spMk id="253" creationId="{00000000-0000-0000-0000-000000000000}"/>
          </ac:spMkLst>
        </pc:spChg>
      </pc:sldChg>
      <pc:sldChg chg="ord">
        <pc:chgData name="Catarina Alves" userId="ebad40ae-b593-49bc-acd8-4b340c689b6a" providerId="ADAL" clId="{265E60F8-B211-4916-A9E0-AA2CD997D07C}" dt="2024-11-13T23:12:02.144" v="129"/>
        <pc:sldMkLst>
          <pc:docMk/>
          <pc:sldMk cId="2194757319" sldId="285"/>
        </pc:sldMkLst>
      </pc:sldChg>
      <pc:sldChg chg="modSp mod">
        <pc:chgData name="Catarina Alves" userId="ebad40ae-b593-49bc-acd8-4b340c689b6a" providerId="ADAL" clId="{265E60F8-B211-4916-A9E0-AA2CD997D07C}" dt="2024-11-13T23:46:17.616" v="131" actId="20577"/>
        <pc:sldMkLst>
          <pc:docMk/>
          <pc:sldMk cId="2303626829" sldId="298"/>
        </pc:sldMkLst>
        <pc:spChg chg="mod">
          <ac:chgData name="Catarina Alves" userId="ebad40ae-b593-49bc-acd8-4b340c689b6a" providerId="ADAL" clId="{265E60F8-B211-4916-A9E0-AA2CD997D07C}" dt="2024-11-13T23:46:17.616" v="131" actId="20577"/>
          <ac:spMkLst>
            <pc:docMk/>
            <pc:sldMk cId="2303626829" sldId="298"/>
            <ac:spMk id="3" creationId="{A477558D-D971-2B48-013F-60BF832A0A75}"/>
          </ac:spMkLst>
        </pc:spChg>
      </pc:sldChg>
      <pc:sldChg chg="modSp del mod">
        <pc:chgData name="Catarina Alves" userId="ebad40ae-b593-49bc-acd8-4b340c689b6a" providerId="ADAL" clId="{265E60F8-B211-4916-A9E0-AA2CD997D07C}" dt="2024-11-13T22:53:43.885" v="15" actId="47"/>
        <pc:sldMkLst>
          <pc:docMk/>
          <pc:sldMk cId="307238030" sldId="306"/>
        </pc:sldMkLst>
        <pc:spChg chg="mod">
          <ac:chgData name="Catarina Alves" userId="ebad40ae-b593-49bc-acd8-4b340c689b6a" providerId="ADAL" clId="{265E60F8-B211-4916-A9E0-AA2CD997D07C}" dt="2024-11-13T22:52:40.792" v="5" actId="6549"/>
          <ac:spMkLst>
            <pc:docMk/>
            <pc:sldMk cId="307238030" sldId="306"/>
            <ac:spMk id="3" creationId="{A477558D-D971-2B48-013F-60BF832A0A75}"/>
          </ac:spMkLst>
        </pc:spChg>
      </pc:sldChg>
      <pc:sldChg chg="modSp mod">
        <pc:chgData name="Catarina Alves" userId="ebad40ae-b593-49bc-acd8-4b340c689b6a" providerId="ADAL" clId="{265E60F8-B211-4916-A9E0-AA2CD997D07C}" dt="2024-11-13T23:46:41.104" v="134" actId="27636"/>
        <pc:sldMkLst>
          <pc:docMk/>
          <pc:sldMk cId="2806721470" sldId="307"/>
        </pc:sldMkLst>
        <pc:spChg chg="mod">
          <ac:chgData name="Catarina Alves" userId="ebad40ae-b593-49bc-acd8-4b340c689b6a" providerId="ADAL" clId="{265E60F8-B211-4916-A9E0-AA2CD997D07C}" dt="2024-11-13T23:46:41.104" v="134" actId="27636"/>
          <ac:spMkLst>
            <pc:docMk/>
            <pc:sldMk cId="2806721470" sldId="307"/>
            <ac:spMk id="3" creationId="{A477558D-D971-2B48-013F-60BF832A0A75}"/>
          </ac:spMkLst>
        </pc:spChg>
      </pc:sldChg>
      <pc:sldChg chg="modSp del mod">
        <pc:chgData name="Catarina Alves" userId="ebad40ae-b593-49bc-acd8-4b340c689b6a" providerId="ADAL" clId="{265E60F8-B211-4916-A9E0-AA2CD997D07C}" dt="2024-11-13T22:54:05.854" v="20" actId="47"/>
        <pc:sldMkLst>
          <pc:docMk/>
          <pc:sldMk cId="3452713330" sldId="308"/>
        </pc:sldMkLst>
        <pc:spChg chg="mod">
          <ac:chgData name="Catarina Alves" userId="ebad40ae-b593-49bc-acd8-4b340c689b6a" providerId="ADAL" clId="{265E60F8-B211-4916-A9E0-AA2CD997D07C}" dt="2024-11-13T22:53:06.819" v="10" actId="27636"/>
          <ac:spMkLst>
            <pc:docMk/>
            <pc:sldMk cId="3452713330" sldId="308"/>
            <ac:spMk id="3" creationId="{A477558D-D971-2B48-013F-60BF832A0A75}"/>
          </ac:spMkLst>
        </pc:spChg>
      </pc:sldChg>
      <pc:sldChg chg="del">
        <pc:chgData name="Catarina Alves" userId="ebad40ae-b593-49bc-acd8-4b340c689b6a" providerId="ADAL" clId="{265E60F8-B211-4916-A9E0-AA2CD997D07C}" dt="2024-11-13T23:11:37.022" v="127" actId="47"/>
        <pc:sldMkLst>
          <pc:docMk/>
          <pc:sldMk cId="3311144800" sldId="31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8F66F-0D69-4FBC-98BC-73F93C55021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32C32-807F-4CAC-8E40-368387E509D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/>
            <a:t>Increased Student Engagement</a:t>
          </a:r>
          <a:r>
            <a:rPr lang="en-US" dirty="0"/>
            <a:t>: By addressing the psychological needs of students, they become more involved and enthusiastic about learning.</a:t>
          </a:r>
        </a:p>
      </dgm:t>
    </dgm:pt>
    <dgm:pt modelId="{40150A4A-C288-4431-A7BC-3EF738007237}" type="parTrans" cxnId="{2BECCA8C-CF9E-4492-BA3E-0F0782885F9A}">
      <dgm:prSet/>
      <dgm:spPr/>
      <dgm:t>
        <a:bodyPr/>
        <a:lstStyle/>
        <a:p>
          <a:endParaRPr lang="en-US"/>
        </a:p>
      </dgm:t>
    </dgm:pt>
    <dgm:pt modelId="{D91C90F6-30EE-4DFE-B223-55EE9A35E377}" type="sibTrans" cxnId="{2BECCA8C-CF9E-4492-BA3E-0F0782885F9A}">
      <dgm:prSet/>
      <dgm:spPr/>
      <dgm:t>
        <a:bodyPr/>
        <a:lstStyle/>
        <a:p>
          <a:endParaRPr lang="en-US"/>
        </a:p>
      </dgm:t>
    </dgm:pt>
    <dgm:pt modelId="{ED5A94AF-CD26-45CC-80BD-EED3EF50A33E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/>
            <a:t>Enhanced Self-Motivation</a:t>
          </a:r>
          <a:r>
            <a:rPr lang="en-US"/>
            <a:t>: Intrinsic motivation improves as students experience autonomy, mastery, relatedness, and purpose in their studies.</a:t>
          </a:r>
        </a:p>
      </dgm:t>
    </dgm:pt>
    <dgm:pt modelId="{3E3D823B-46E7-44DA-9688-EDF382AA0143}" type="parTrans" cxnId="{98FC6C69-01C2-4A69-B0F6-41565C6A5B4A}">
      <dgm:prSet/>
      <dgm:spPr/>
      <dgm:t>
        <a:bodyPr/>
        <a:lstStyle/>
        <a:p>
          <a:endParaRPr lang="en-US"/>
        </a:p>
      </dgm:t>
    </dgm:pt>
    <dgm:pt modelId="{624E48BB-E1B0-4907-A72D-4DD02D971809}" type="sibTrans" cxnId="{98FC6C69-01C2-4A69-B0F6-41565C6A5B4A}">
      <dgm:prSet/>
      <dgm:spPr/>
      <dgm:t>
        <a:bodyPr/>
        <a:lstStyle/>
        <a:p>
          <a:endParaRPr lang="en-US"/>
        </a:p>
      </dgm:t>
    </dgm:pt>
    <dgm:pt modelId="{068DFDEC-8DEA-4F56-9A37-14A94F49A01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/>
            <a:t>Higher Academic Achievement</a:t>
          </a:r>
          <a:r>
            <a:rPr lang="en-US"/>
            <a:t>: Motivated and engaged students tend to perform better academically because they are committed to improving their skills and understanding.</a:t>
          </a:r>
        </a:p>
      </dgm:t>
    </dgm:pt>
    <dgm:pt modelId="{89263E9A-2562-46BA-921C-7686B8899066}" type="parTrans" cxnId="{4480EF22-0341-441D-B764-310A039A9B58}">
      <dgm:prSet/>
      <dgm:spPr/>
      <dgm:t>
        <a:bodyPr/>
        <a:lstStyle/>
        <a:p>
          <a:endParaRPr lang="en-US"/>
        </a:p>
      </dgm:t>
    </dgm:pt>
    <dgm:pt modelId="{5E576FF3-2150-4C0F-8D2D-BAE1C65698BE}" type="sibTrans" cxnId="{4480EF22-0341-441D-B764-310A039A9B58}">
      <dgm:prSet/>
      <dgm:spPr/>
      <dgm:t>
        <a:bodyPr/>
        <a:lstStyle/>
        <a:p>
          <a:endParaRPr lang="en-US"/>
        </a:p>
      </dgm:t>
    </dgm:pt>
    <dgm:pt modelId="{98B3912D-7583-4654-9641-4CB3A61402B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/>
            <a:t>Greater Resilience</a:t>
          </a:r>
          <a:r>
            <a:rPr lang="en-US"/>
            <a:t>: With mastery and autonomy, students are more likely to persist in the face of challenges and setbacks.</a:t>
          </a:r>
        </a:p>
      </dgm:t>
    </dgm:pt>
    <dgm:pt modelId="{F21FC139-5CE0-4A66-8870-74AB7BE179B4}" type="parTrans" cxnId="{81905472-10BD-481A-AE57-253C5C10F00E}">
      <dgm:prSet/>
      <dgm:spPr/>
      <dgm:t>
        <a:bodyPr/>
        <a:lstStyle/>
        <a:p>
          <a:endParaRPr lang="en-US"/>
        </a:p>
      </dgm:t>
    </dgm:pt>
    <dgm:pt modelId="{4EDE3765-D01B-4537-AD86-C44DCE3F2933}" type="sibTrans" cxnId="{81905472-10BD-481A-AE57-253C5C10F00E}">
      <dgm:prSet/>
      <dgm:spPr/>
      <dgm:t>
        <a:bodyPr/>
        <a:lstStyle/>
        <a:p>
          <a:endParaRPr lang="en-US"/>
        </a:p>
      </dgm:t>
    </dgm:pt>
    <dgm:pt modelId="{E912BE94-0431-4D58-8A2E-245D4DDB32C7}" type="pres">
      <dgm:prSet presAssocID="{C8B8F66F-0D69-4FBC-98BC-73F93C550210}" presName="outerComposite" presStyleCnt="0">
        <dgm:presLayoutVars>
          <dgm:chMax val="5"/>
          <dgm:dir/>
          <dgm:resizeHandles val="exact"/>
        </dgm:presLayoutVars>
      </dgm:prSet>
      <dgm:spPr/>
    </dgm:pt>
    <dgm:pt modelId="{9862BCFB-2A8E-499F-897E-3DD60A8B949F}" type="pres">
      <dgm:prSet presAssocID="{C8B8F66F-0D69-4FBC-98BC-73F93C550210}" presName="dummyMaxCanvas" presStyleCnt="0">
        <dgm:presLayoutVars/>
      </dgm:prSet>
      <dgm:spPr/>
    </dgm:pt>
    <dgm:pt modelId="{83E71EBD-3426-4B2C-A222-F457AA0B2C66}" type="pres">
      <dgm:prSet presAssocID="{C8B8F66F-0D69-4FBC-98BC-73F93C550210}" presName="FourNodes_1" presStyleLbl="node1" presStyleIdx="0" presStyleCnt="4" custLinFactNeighborX="493" custLinFactNeighborY="-5841">
        <dgm:presLayoutVars>
          <dgm:bulletEnabled val="1"/>
        </dgm:presLayoutVars>
      </dgm:prSet>
      <dgm:spPr/>
    </dgm:pt>
    <dgm:pt modelId="{3B6DE977-60F9-4329-ADE2-1E5972A9B08E}" type="pres">
      <dgm:prSet presAssocID="{C8B8F66F-0D69-4FBC-98BC-73F93C550210}" presName="FourNodes_2" presStyleLbl="node1" presStyleIdx="1" presStyleCnt="4">
        <dgm:presLayoutVars>
          <dgm:bulletEnabled val="1"/>
        </dgm:presLayoutVars>
      </dgm:prSet>
      <dgm:spPr/>
    </dgm:pt>
    <dgm:pt modelId="{DD0B7D2E-8F0F-48A9-8F31-EF5E9055F9CA}" type="pres">
      <dgm:prSet presAssocID="{C8B8F66F-0D69-4FBC-98BC-73F93C550210}" presName="FourNodes_3" presStyleLbl="node1" presStyleIdx="2" presStyleCnt="4">
        <dgm:presLayoutVars>
          <dgm:bulletEnabled val="1"/>
        </dgm:presLayoutVars>
      </dgm:prSet>
      <dgm:spPr/>
    </dgm:pt>
    <dgm:pt modelId="{72D4B934-D86D-4E4F-8D85-0E9DCEFB38C8}" type="pres">
      <dgm:prSet presAssocID="{C8B8F66F-0D69-4FBC-98BC-73F93C550210}" presName="FourNodes_4" presStyleLbl="node1" presStyleIdx="3" presStyleCnt="4">
        <dgm:presLayoutVars>
          <dgm:bulletEnabled val="1"/>
        </dgm:presLayoutVars>
      </dgm:prSet>
      <dgm:spPr/>
    </dgm:pt>
    <dgm:pt modelId="{0181A2CE-169B-4E07-B544-73FDC98E7237}" type="pres">
      <dgm:prSet presAssocID="{C8B8F66F-0D69-4FBC-98BC-73F93C550210}" presName="FourConn_1-2" presStyleLbl="fgAccFollowNode1" presStyleIdx="0" presStyleCnt="3">
        <dgm:presLayoutVars>
          <dgm:bulletEnabled val="1"/>
        </dgm:presLayoutVars>
      </dgm:prSet>
      <dgm:spPr/>
    </dgm:pt>
    <dgm:pt modelId="{35BE5CA4-4175-4E02-8A8C-604CB80043F1}" type="pres">
      <dgm:prSet presAssocID="{C8B8F66F-0D69-4FBC-98BC-73F93C550210}" presName="FourConn_2-3" presStyleLbl="fgAccFollowNode1" presStyleIdx="1" presStyleCnt="3">
        <dgm:presLayoutVars>
          <dgm:bulletEnabled val="1"/>
        </dgm:presLayoutVars>
      </dgm:prSet>
      <dgm:spPr/>
    </dgm:pt>
    <dgm:pt modelId="{C112935A-3634-4A88-9ECC-8C18FF29D2BD}" type="pres">
      <dgm:prSet presAssocID="{C8B8F66F-0D69-4FBC-98BC-73F93C550210}" presName="FourConn_3-4" presStyleLbl="fgAccFollowNode1" presStyleIdx="2" presStyleCnt="3">
        <dgm:presLayoutVars>
          <dgm:bulletEnabled val="1"/>
        </dgm:presLayoutVars>
      </dgm:prSet>
      <dgm:spPr/>
    </dgm:pt>
    <dgm:pt modelId="{A18E2E07-748A-482E-8CD2-2CDC4B2ECB14}" type="pres">
      <dgm:prSet presAssocID="{C8B8F66F-0D69-4FBC-98BC-73F93C550210}" presName="FourNodes_1_text" presStyleLbl="node1" presStyleIdx="3" presStyleCnt="4">
        <dgm:presLayoutVars>
          <dgm:bulletEnabled val="1"/>
        </dgm:presLayoutVars>
      </dgm:prSet>
      <dgm:spPr/>
    </dgm:pt>
    <dgm:pt modelId="{91421716-E178-4168-ACCB-F791022F5C47}" type="pres">
      <dgm:prSet presAssocID="{C8B8F66F-0D69-4FBC-98BC-73F93C550210}" presName="FourNodes_2_text" presStyleLbl="node1" presStyleIdx="3" presStyleCnt="4">
        <dgm:presLayoutVars>
          <dgm:bulletEnabled val="1"/>
        </dgm:presLayoutVars>
      </dgm:prSet>
      <dgm:spPr/>
    </dgm:pt>
    <dgm:pt modelId="{B55A2CFC-5573-45C6-841A-00268A2CF673}" type="pres">
      <dgm:prSet presAssocID="{C8B8F66F-0D69-4FBC-98BC-73F93C550210}" presName="FourNodes_3_text" presStyleLbl="node1" presStyleIdx="3" presStyleCnt="4">
        <dgm:presLayoutVars>
          <dgm:bulletEnabled val="1"/>
        </dgm:presLayoutVars>
      </dgm:prSet>
      <dgm:spPr/>
    </dgm:pt>
    <dgm:pt modelId="{17924257-D791-432C-8BF4-41F5C875B5A5}" type="pres">
      <dgm:prSet presAssocID="{C8B8F66F-0D69-4FBC-98BC-73F93C55021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E1F1102-1427-45EF-A747-47CEE7626ABB}" type="presOf" srcId="{ED5A94AF-CD26-45CC-80BD-EED3EF50A33E}" destId="{3B6DE977-60F9-4329-ADE2-1E5972A9B08E}" srcOrd="0" destOrd="0" presId="urn:microsoft.com/office/officeart/2005/8/layout/vProcess5"/>
    <dgm:cxn modelId="{BDA18E07-079E-42A7-9CE0-00E9007F5632}" type="presOf" srcId="{ED5A94AF-CD26-45CC-80BD-EED3EF50A33E}" destId="{91421716-E178-4168-ACCB-F791022F5C47}" srcOrd="1" destOrd="0" presId="urn:microsoft.com/office/officeart/2005/8/layout/vProcess5"/>
    <dgm:cxn modelId="{3B523E08-3D28-43E9-8539-A4E0A0FA8785}" type="presOf" srcId="{98B3912D-7583-4654-9641-4CB3A61402B9}" destId="{72D4B934-D86D-4E4F-8D85-0E9DCEFB38C8}" srcOrd="0" destOrd="0" presId="urn:microsoft.com/office/officeart/2005/8/layout/vProcess5"/>
    <dgm:cxn modelId="{4480EF22-0341-441D-B764-310A039A9B58}" srcId="{C8B8F66F-0D69-4FBC-98BC-73F93C550210}" destId="{068DFDEC-8DEA-4F56-9A37-14A94F49A010}" srcOrd="2" destOrd="0" parTransId="{89263E9A-2562-46BA-921C-7686B8899066}" sibTransId="{5E576FF3-2150-4C0F-8D2D-BAE1C65698BE}"/>
    <dgm:cxn modelId="{946BC362-6A16-43BB-80DF-62F1B6537626}" type="presOf" srcId="{98B3912D-7583-4654-9641-4CB3A61402B9}" destId="{17924257-D791-432C-8BF4-41F5C875B5A5}" srcOrd="1" destOrd="0" presId="urn:microsoft.com/office/officeart/2005/8/layout/vProcess5"/>
    <dgm:cxn modelId="{A4D20567-D138-4339-BD41-9B73F21EE3D1}" type="presOf" srcId="{624E48BB-E1B0-4907-A72D-4DD02D971809}" destId="{35BE5CA4-4175-4E02-8A8C-604CB80043F1}" srcOrd="0" destOrd="0" presId="urn:microsoft.com/office/officeart/2005/8/layout/vProcess5"/>
    <dgm:cxn modelId="{2F356569-B79A-4B90-9A16-8C91E6B36A1B}" type="presOf" srcId="{068DFDEC-8DEA-4F56-9A37-14A94F49A010}" destId="{DD0B7D2E-8F0F-48A9-8F31-EF5E9055F9CA}" srcOrd="0" destOrd="0" presId="urn:microsoft.com/office/officeart/2005/8/layout/vProcess5"/>
    <dgm:cxn modelId="{98FC6C69-01C2-4A69-B0F6-41565C6A5B4A}" srcId="{C8B8F66F-0D69-4FBC-98BC-73F93C550210}" destId="{ED5A94AF-CD26-45CC-80BD-EED3EF50A33E}" srcOrd="1" destOrd="0" parTransId="{3E3D823B-46E7-44DA-9688-EDF382AA0143}" sibTransId="{624E48BB-E1B0-4907-A72D-4DD02D971809}"/>
    <dgm:cxn modelId="{C0652C72-8459-40BA-ABDA-9EC3E7204ED1}" type="presOf" srcId="{5E576FF3-2150-4C0F-8D2D-BAE1C65698BE}" destId="{C112935A-3634-4A88-9ECC-8C18FF29D2BD}" srcOrd="0" destOrd="0" presId="urn:microsoft.com/office/officeart/2005/8/layout/vProcess5"/>
    <dgm:cxn modelId="{81905472-10BD-481A-AE57-253C5C10F00E}" srcId="{C8B8F66F-0D69-4FBC-98BC-73F93C550210}" destId="{98B3912D-7583-4654-9641-4CB3A61402B9}" srcOrd="3" destOrd="0" parTransId="{F21FC139-5CE0-4A66-8870-74AB7BE179B4}" sibTransId="{4EDE3765-D01B-4537-AD86-C44DCE3F2933}"/>
    <dgm:cxn modelId="{E2D43754-C83C-4B9D-968B-40CB60954C73}" type="presOf" srcId="{C8B8F66F-0D69-4FBC-98BC-73F93C550210}" destId="{E912BE94-0431-4D58-8A2E-245D4DDB32C7}" srcOrd="0" destOrd="0" presId="urn:microsoft.com/office/officeart/2005/8/layout/vProcess5"/>
    <dgm:cxn modelId="{8E5C868C-F86A-4AAD-A3B3-326AA574E536}" type="presOf" srcId="{068DFDEC-8DEA-4F56-9A37-14A94F49A010}" destId="{B55A2CFC-5573-45C6-841A-00268A2CF673}" srcOrd="1" destOrd="0" presId="urn:microsoft.com/office/officeart/2005/8/layout/vProcess5"/>
    <dgm:cxn modelId="{2BECCA8C-CF9E-4492-BA3E-0F0782885F9A}" srcId="{C8B8F66F-0D69-4FBC-98BC-73F93C550210}" destId="{28232C32-807F-4CAC-8E40-368387E509D8}" srcOrd="0" destOrd="0" parTransId="{40150A4A-C288-4431-A7BC-3EF738007237}" sibTransId="{D91C90F6-30EE-4DFE-B223-55EE9A35E377}"/>
    <dgm:cxn modelId="{9ACF9094-594E-4795-97E9-EC8C23A622CF}" type="presOf" srcId="{28232C32-807F-4CAC-8E40-368387E509D8}" destId="{A18E2E07-748A-482E-8CD2-2CDC4B2ECB14}" srcOrd="1" destOrd="0" presId="urn:microsoft.com/office/officeart/2005/8/layout/vProcess5"/>
    <dgm:cxn modelId="{12123AB4-6A60-458E-B968-B42D725786C7}" type="presOf" srcId="{28232C32-807F-4CAC-8E40-368387E509D8}" destId="{83E71EBD-3426-4B2C-A222-F457AA0B2C66}" srcOrd="0" destOrd="0" presId="urn:microsoft.com/office/officeart/2005/8/layout/vProcess5"/>
    <dgm:cxn modelId="{A7DB84D6-FB6E-46C8-B9DE-C796F317A7B2}" type="presOf" srcId="{D91C90F6-30EE-4DFE-B223-55EE9A35E377}" destId="{0181A2CE-169B-4E07-B544-73FDC98E7237}" srcOrd="0" destOrd="0" presId="urn:microsoft.com/office/officeart/2005/8/layout/vProcess5"/>
    <dgm:cxn modelId="{76C0B616-E2BE-4E7C-B7FC-8974A1810D5E}" type="presParOf" srcId="{E912BE94-0431-4D58-8A2E-245D4DDB32C7}" destId="{9862BCFB-2A8E-499F-897E-3DD60A8B949F}" srcOrd="0" destOrd="0" presId="urn:microsoft.com/office/officeart/2005/8/layout/vProcess5"/>
    <dgm:cxn modelId="{98A5BD26-1581-490E-97DE-0964437B7DBF}" type="presParOf" srcId="{E912BE94-0431-4D58-8A2E-245D4DDB32C7}" destId="{83E71EBD-3426-4B2C-A222-F457AA0B2C66}" srcOrd="1" destOrd="0" presId="urn:microsoft.com/office/officeart/2005/8/layout/vProcess5"/>
    <dgm:cxn modelId="{BA7F3CF1-68A9-4F17-A4F9-9564B32B57C0}" type="presParOf" srcId="{E912BE94-0431-4D58-8A2E-245D4DDB32C7}" destId="{3B6DE977-60F9-4329-ADE2-1E5972A9B08E}" srcOrd="2" destOrd="0" presId="urn:microsoft.com/office/officeart/2005/8/layout/vProcess5"/>
    <dgm:cxn modelId="{CF1BD2A9-06D3-41F1-BE07-C9D164CC0B77}" type="presParOf" srcId="{E912BE94-0431-4D58-8A2E-245D4DDB32C7}" destId="{DD0B7D2E-8F0F-48A9-8F31-EF5E9055F9CA}" srcOrd="3" destOrd="0" presId="urn:microsoft.com/office/officeart/2005/8/layout/vProcess5"/>
    <dgm:cxn modelId="{BF468811-1273-495E-9D99-B2CA8A17BF0D}" type="presParOf" srcId="{E912BE94-0431-4D58-8A2E-245D4DDB32C7}" destId="{72D4B934-D86D-4E4F-8D85-0E9DCEFB38C8}" srcOrd="4" destOrd="0" presId="urn:microsoft.com/office/officeart/2005/8/layout/vProcess5"/>
    <dgm:cxn modelId="{D2BB7429-62E1-4BE2-B48A-6E9B40B79E3D}" type="presParOf" srcId="{E912BE94-0431-4D58-8A2E-245D4DDB32C7}" destId="{0181A2CE-169B-4E07-B544-73FDC98E7237}" srcOrd="5" destOrd="0" presId="urn:microsoft.com/office/officeart/2005/8/layout/vProcess5"/>
    <dgm:cxn modelId="{1573CB91-079F-4D8E-86A2-8A0C65C13394}" type="presParOf" srcId="{E912BE94-0431-4D58-8A2E-245D4DDB32C7}" destId="{35BE5CA4-4175-4E02-8A8C-604CB80043F1}" srcOrd="6" destOrd="0" presId="urn:microsoft.com/office/officeart/2005/8/layout/vProcess5"/>
    <dgm:cxn modelId="{02AE04C4-054D-4AF8-B6F9-88117CB706C1}" type="presParOf" srcId="{E912BE94-0431-4D58-8A2E-245D4DDB32C7}" destId="{C112935A-3634-4A88-9ECC-8C18FF29D2BD}" srcOrd="7" destOrd="0" presId="urn:microsoft.com/office/officeart/2005/8/layout/vProcess5"/>
    <dgm:cxn modelId="{D5C556ED-A68F-4B7D-94C5-EE7A2AC495EB}" type="presParOf" srcId="{E912BE94-0431-4D58-8A2E-245D4DDB32C7}" destId="{A18E2E07-748A-482E-8CD2-2CDC4B2ECB14}" srcOrd="8" destOrd="0" presId="urn:microsoft.com/office/officeart/2005/8/layout/vProcess5"/>
    <dgm:cxn modelId="{2A18F7CE-8A7D-428A-8FCD-07C8CF6FD924}" type="presParOf" srcId="{E912BE94-0431-4D58-8A2E-245D4DDB32C7}" destId="{91421716-E178-4168-ACCB-F791022F5C47}" srcOrd="9" destOrd="0" presId="urn:microsoft.com/office/officeart/2005/8/layout/vProcess5"/>
    <dgm:cxn modelId="{910244B0-170E-4624-8B21-C64D877DC5CF}" type="presParOf" srcId="{E912BE94-0431-4D58-8A2E-245D4DDB32C7}" destId="{B55A2CFC-5573-45C6-841A-00268A2CF673}" srcOrd="10" destOrd="0" presId="urn:microsoft.com/office/officeart/2005/8/layout/vProcess5"/>
    <dgm:cxn modelId="{07A30BA1-5363-4DB5-8E55-F96F5E278E9A}" type="presParOf" srcId="{E912BE94-0431-4D58-8A2E-245D4DDB32C7}" destId="{17924257-D791-432C-8BF4-41F5C875B5A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1AE88-7755-4CDE-B13C-0B2BE8C60F8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77E3CE-F391-4F79-B626-E9DCF1E12F47}">
      <dgm:prSet custT="1"/>
      <dgm:spPr/>
      <dgm:t>
        <a:bodyPr/>
        <a:lstStyle/>
        <a:p>
          <a:pPr algn="ctr"/>
          <a:r>
            <a: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Foster Intrinsic Motivation</a:t>
          </a:r>
        </a:p>
        <a:p>
          <a:pPr algn="ctr"/>
          <a:r>
            <a:rPr lang="en-GB" sz="3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lead to increased persistence, creativity, and a deeper commitment to tasks.</a:t>
          </a:r>
          <a:endParaRPr lang="en-US" sz="3200" i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1F65C7F-77F9-4AAB-B37F-E85FA18E96D9}" type="parTrans" cxnId="{F2FD1C5C-C40D-4B6C-8F1D-B7721BF9EE56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3801898-718B-4353-BD86-2BCCF7C8A799}" type="sibTrans" cxnId="{F2FD1C5C-C40D-4B6C-8F1D-B7721BF9EE56}">
      <dgm:prSet phldrT="1" phldr="0"/>
      <dgm:spPr/>
    </dgm:pt>
    <dgm:pt modelId="{B240F251-47EE-4A36-A585-BCA662DD0085}">
      <dgm:prSet custT="1"/>
      <dgm:spPr/>
      <dgm:t>
        <a:bodyPr/>
        <a:lstStyle/>
        <a:p>
          <a:pPr algn="ctr"/>
          <a:r>
            <a: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Enhance Engagement </a:t>
          </a:r>
        </a:p>
        <a:p>
          <a:pPr algn="ctr"/>
          <a:r>
            <a: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3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better participation, collaboration, and an overall positive atmosphere, which can improve both learning and productivity.</a:t>
          </a:r>
          <a:endParaRPr lang="en-US" sz="3200" i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133EC6F-FED7-4FF0-A28D-A36DC3F0EADE}" type="parTrans" cxnId="{E9F3B969-FF2A-4C0F-8F29-B8C79599D5F7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5332187-D697-46A1-B3B8-D17CF30843A2}" type="sibTrans" cxnId="{E9F3B969-FF2A-4C0F-8F29-B8C79599D5F7}">
      <dgm:prSet phldrT="2" phldr="0"/>
      <dgm:spPr/>
    </dgm:pt>
    <dgm:pt modelId="{9C800F37-F458-48F2-B86E-BF5FC47FF75D}">
      <dgm:prSet custT="1"/>
      <dgm:spPr/>
      <dgm:t>
        <a:bodyPr/>
        <a:lstStyle/>
        <a:p>
          <a:pPr algn="ctr"/>
          <a:r>
            <a: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Encourage Self-Direction and Ownership (autonomy) </a:t>
          </a:r>
        </a:p>
        <a:p>
          <a:pPr algn="ctr"/>
          <a:r>
            <a:rPr lang="en-GB" sz="3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more likely to take initiative, be proactive, and develop self-management skills</a:t>
          </a:r>
          <a:r>
            <a: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794F799-76A8-4619-9FBE-3E2A07B32D95}" type="parTrans" cxnId="{7D514422-3076-4094-A7E1-914A54E04ED1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E4626ED-D072-4CEA-98B0-0387988AB16C}" type="sibTrans" cxnId="{7D514422-3076-4094-A7E1-914A54E04ED1}">
      <dgm:prSet phldrT="4" phldr="0"/>
      <dgm:spPr/>
    </dgm:pt>
    <dgm:pt modelId="{C1F3FC5D-D4CB-4178-98C0-359CE6BA2767}">
      <dgm:prSet custT="1"/>
      <dgm:spPr/>
      <dgm:t>
        <a:bodyPr/>
        <a:lstStyle/>
        <a:p>
          <a:pPr algn="ctr"/>
          <a:r>
            <a: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Promote a Sense of Belonging (relatedness) </a:t>
          </a:r>
        </a:p>
        <a:p>
          <a:pPr algn="ctr"/>
          <a:r>
            <a: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3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boost morale, reduce feelings of isolation, and foster teamwork and collaboration.</a:t>
          </a:r>
          <a:endParaRPr lang="en-US" sz="3200" i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4DBA3F4-DC2F-48BA-AFA0-1863550E8D79}" type="sibTrans" cxnId="{1F26ACF9-20D9-449F-AEBD-DC542381D4E0}">
      <dgm:prSet phldrT="3" phldr="0"/>
      <dgm:spPr/>
    </dgm:pt>
    <dgm:pt modelId="{A0D16E93-4599-428F-B92C-BCE010852BB1}" type="parTrans" cxnId="{1F26ACF9-20D9-449F-AEBD-DC542381D4E0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AB50BD0-CFB9-4FD6-8A5A-5E482AC6F1DF}" type="pres">
      <dgm:prSet presAssocID="{6231AE88-7755-4CDE-B13C-0B2BE8C60F80}" presName="rootnode" presStyleCnt="0">
        <dgm:presLayoutVars>
          <dgm:chMax/>
          <dgm:chPref/>
          <dgm:dir/>
          <dgm:animLvl val="lvl"/>
        </dgm:presLayoutVars>
      </dgm:prSet>
      <dgm:spPr/>
    </dgm:pt>
    <dgm:pt modelId="{128080A7-DFB6-4AD1-B605-43081B30A9DB}" type="pres">
      <dgm:prSet presAssocID="{E177E3CE-F391-4F79-B626-E9DCF1E12F47}" presName="composite" presStyleCnt="0"/>
      <dgm:spPr/>
    </dgm:pt>
    <dgm:pt modelId="{5362834A-3F41-4077-A77C-ECF5E50740D5}" type="pres">
      <dgm:prSet presAssocID="{E177E3CE-F391-4F79-B626-E9DCF1E12F47}" presName="LShape" presStyleLbl="alignNode1" presStyleIdx="0" presStyleCnt="7"/>
      <dgm:spPr>
        <a:solidFill>
          <a:schemeClr val="accent4">
            <a:lumMod val="60000"/>
            <a:lumOff val="40000"/>
          </a:schemeClr>
        </a:solidFill>
      </dgm:spPr>
    </dgm:pt>
    <dgm:pt modelId="{857E85A9-45AF-472C-906A-D1BD0319678F}" type="pres">
      <dgm:prSet presAssocID="{E177E3CE-F391-4F79-B626-E9DCF1E12F4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2AD73FE-E7CA-4570-AC27-14CB98750B6F}" type="pres">
      <dgm:prSet presAssocID="{E177E3CE-F391-4F79-B626-E9DCF1E12F47}" presName="Triangle" presStyleLbl="alignNode1" presStyleIdx="1" presStyleCnt="7"/>
      <dgm:spPr>
        <a:solidFill>
          <a:schemeClr val="accent4">
            <a:lumMod val="60000"/>
            <a:lumOff val="40000"/>
          </a:schemeClr>
        </a:solidFill>
      </dgm:spPr>
    </dgm:pt>
    <dgm:pt modelId="{29D82E01-FE0F-4630-A553-C9C8192DBB52}" type="pres">
      <dgm:prSet presAssocID="{73801898-718B-4353-BD86-2BCCF7C8A799}" presName="sibTrans" presStyleCnt="0"/>
      <dgm:spPr/>
    </dgm:pt>
    <dgm:pt modelId="{0A81872B-DDB1-4E70-AFD6-7F854BE60187}" type="pres">
      <dgm:prSet presAssocID="{73801898-718B-4353-BD86-2BCCF7C8A799}" presName="space" presStyleCnt="0"/>
      <dgm:spPr/>
    </dgm:pt>
    <dgm:pt modelId="{7080F25F-8272-4909-9194-FE1E2FB7EF24}" type="pres">
      <dgm:prSet presAssocID="{B240F251-47EE-4A36-A585-BCA662DD0085}" presName="composite" presStyleCnt="0"/>
      <dgm:spPr/>
    </dgm:pt>
    <dgm:pt modelId="{80A19AB4-1626-4B58-8B35-93864D4EB116}" type="pres">
      <dgm:prSet presAssocID="{B240F251-47EE-4A36-A585-BCA662DD0085}" presName="LShape" presStyleLbl="alignNode1" presStyleIdx="2" presStyleCnt="7"/>
      <dgm:spPr>
        <a:solidFill>
          <a:schemeClr val="accent4">
            <a:lumMod val="60000"/>
            <a:lumOff val="40000"/>
          </a:schemeClr>
        </a:solidFill>
      </dgm:spPr>
    </dgm:pt>
    <dgm:pt modelId="{E30234B8-CD91-46E6-8A76-596C2D457FE7}" type="pres">
      <dgm:prSet presAssocID="{B240F251-47EE-4A36-A585-BCA662DD008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6F46BC1-0C3A-45FB-8830-53F971AE3539}" type="pres">
      <dgm:prSet presAssocID="{B240F251-47EE-4A36-A585-BCA662DD0085}" presName="Triangle" presStyleLbl="alignNode1" presStyleIdx="3" presStyleCnt="7"/>
      <dgm:spPr>
        <a:solidFill>
          <a:schemeClr val="accent4">
            <a:lumMod val="60000"/>
            <a:lumOff val="40000"/>
          </a:schemeClr>
        </a:solidFill>
      </dgm:spPr>
    </dgm:pt>
    <dgm:pt modelId="{2CEA3E56-702D-41A2-9A4E-EC44C63CF33B}" type="pres">
      <dgm:prSet presAssocID="{F5332187-D697-46A1-B3B8-D17CF30843A2}" presName="sibTrans" presStyleCnt="0"/>
      <dgm:spPr/>
    </dgm:pt>
    <dgm:pt modelId="{FB506ECF-FB66-46BB-9DEE-BEB617643E1A}" type="pres">
      <dgm:prSet presAssocID="{F5332187-D697-46A1-B3B8-D17CF30843A2}" presName="space" presStyleCnt="0"/>
      <dgm:spPr/>
    </dgm:pt>
    <dgm:pt modelId="{FEBB6288-602A-45BF-A2D3-DCD18B6465CE}" type="pres">
      <dgm:prSet presAssocID="{C1F3FC5D-D4CB-4178-98C0-359CE6BA2767}" presName="composite" presStyleCnt="0"/>
      <dgm:spPr/>
    </dgm:pt>
    <dgm:pt modelId="{C71F8469-8105-4822-8A28-825EB8A84406}" type="pres">
      <dgm:prSet presAssocID="{C1F3FC5D-D4CB-4178-98C0-359CE6BA2767}" presName="LShape" presStyleLbl="alignNode1" presStyleIdx="4" presStyleCnt="7"/>
      <dgm:spPr>
        <a:solidFill>
          <a:schemeClr val="accent4">
            <a:lumMod val="60000"/>
            <a:lumOff val="40000"/>
          </a:schemeClr>
        </a:solidFill>
      </dgm:spPr>
    </dgm:pt>
    <dgm:pt modelId="{8BB1DA36-7DC5-4643-A9D5-5801A3C4D28D}" type="pres">
      <dgm:prSet presAssocID="{C1F3FC5D-D4CB-4178-98C0-359CE6BA276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F20D0A7-AD64-4AD1-BA9E-8457FC9D4A27}" type="pres">
      <dgm:prSet presAssocID="{C1F3FC5D-D4CB-4178-98C0-359CE6BA2767}" presName="Triangle" presStyleLbl="alignNode1" presStyleIdx="5" presStyleCnt="7"/>
      <dgm:spPr>
        <a:solidFill>
          <a:schemeClr val="accent4">
            <a:lumMod val="60000"/>
            <a:lumOff val="40000"/>
          </a:schemeClr>
        </a:solidFill>
      </dgm:spPr>
    </dgm:pt>
    <dgm:pt modelId="{65F39A58-D751-47DC-A92C-7F4CB2AA3C4C}" type="pres">
      <dgm:prSet presAssocID="{E4DBA3F4-DC2F-48BA-AFA0-1863550E8D79}" presName="sibTrans" presStyleCnt="0"/>
      <dgm:spPr/>
    </dgm:pt>
    <dgm:pt modelId="{52C71C98-C5FC-4C19-97F1-D3360ADB1033}" type="pres">
      <dgm:prSet presAssocID="{E4DBA3F4-DC2F-48BA-AFA0-1863550E8D79}" presName="space" presStyleCnt="0"/>
      <dgm:spPr/>
    </dgm:pt>
    <dgm:pt modelId="{DA423CDD-69B3-4E89-9A02-47E0D358D082}" type="pres">
      <dgm:prSet presAssocID="{9C800F37-F458-48F2-B86E-BF5FC47FF75D}" presName="composite" presStyleCnt="0"/>
      <dgm:spPr/>
    </dgm:pt>
    <dgm:pt modelId="{714B9B4F-5C89-4CA1-BA62-A36CD2A46EC3}" type="pres">
      <dgm:prSet presAssocID="{9C800F37-F458-48F2-B86E-BF5FC47FF75D}" presName="LShape" presStyleLbl="alignNode1" presStyleIdx="6" presStyleCnt="7"/>
      <dgm:spPr>
        <a:solidFill>
          <a:schemeClr val="accent4">
            <a:lumMod val="60000"/>
            <a:lumOff val="40000"/>
          </a:schemeClr>
        </a:solidFill>
      </dgm:spPr>
    </dgm:pt>
    <dgm:pt modelId="{7758E34C-2657-42A4-A6AA-D07AC44FD6EA}" type="pres">
      <dgm:prSet presAssocID="{9C800F37-F458-48F2-B86E-BF5FC47FF75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D514422-3076-4094-A7E1-914A54E04ED1}" srcId="{6231AE88-7755-4CDE-B13C-0B2BE8C60F80}" destId="{9C800F37-F458-48F2-B86E-BF5FC47FF75D}" srcOrd="3" destOrd="0" parTransId="{1794F799-76A8-4619-9FBE-3E2A07B32D95}" sibTransId="{8E4626ED-D072-4CEA-98B0-0387988AB16C}"/>
    <dgm:cxn modelId="{525D4239-EE59-4DF7-B42C-01AF98EAA5AA}" type="presOf" srcId="{C1F3FC5D-D4CB-4178-98C0-359CE6BA2767}" destId="{8BB1DA36-7DC5-4643-A9D5-5801A3C4D28D}" srcOrd="0" destOrd="0" presId="urn:microsoft.com/office/officeart/2009/3/layout/StepUpProcess"/>
    <dgm:cxn modelId="{F1BC0E5C-ABF5-49FD-A427-181281706622}" type="presOf" srcId="{6231AE88-7755-4CDE-B13C-0B2BE8C60F80}" destId="{5AB50BD0-CFB9-4FD6-8A5A-5E482AC6F1DF}" srcOrd="0" destOrd="0" presId="urn:microsoft.com/office/officeart/2009/3/layout/StepUpProcess"/>
    <dgm:cxn modelId="{F2FD1C5C-C40D-4B6C-8F1D-B7721BF9EE56}" srcId="{6231AE88-7755-4CDE-B13C-0B2BE8C60F80}" destId="{E177E3CE-F391-4F79-B626-E9DCF1E12F47}" srcOrd="0" destOrd="0" parTransId="{C1F65C7F-77F9-4AAB-B37F-E85FA18E96D9}" sibTransId="{73801898-718B-4353-BD86-2BCCF7C8A799}"/>
    <dgm:cxn modelId="{88599245-D8A9-4935-8EAB-84138B45604B}" type="presOf" srcId="{E177E3CE-F391-4F79-B626-E9DCF1E12F47}" destId="{857E85A9-45AF-472C-906A-D1BD0319678F}" srcOrd="0" destOrd="0" presId="urn:microsoft.com/office/officeart/2009/3/layout/StepUpProcess"/>
    <dgm:cxn modelId="{E9F3B969-FF2A-4C0F-8F29-B8C79599D5F7}" srcId="{6231AE88-7755-4CDE-B13C-0B2BE8C60F80}" destId="{B240F251-47EE-4A36-A585-BCA662DD0085}" srcOrd="1" destOrd="0" parTransId="{E133EC6F-FED7-4FF0-A28D-A36DC3F0EADE}" sibTransId="{F5332187-D697-46A1-B3B8-D17CF30843A2}"/>
    <dgm:cxn modelId="{3AD3E14B-603C-40E9-B134-1EBEBB226086}" type="presOf" srcId="{B240F251-47EE-4A36-A585-BCA662DD0085}" destId="{E30234B8-CD91-46E6-8A76-596C2D457FE7}" srcOrd="0" destOrd="0" presId="urn:microsoft.com/office/officeart/2009/3/layout/StepUpProcess"/>
    <dgm:cxn modelId="{DBC03E8F-E815-4885-A10B-11E18C27E211}" type="presOf" srcId="{9C800F37-F458-48F2-B86E-BF5FC47FF75D}" destId="{7758E34C-2657-42A4-A6AA-D07AC44FD6EA}" srcOrd="0" destOrd="0" presId="urn:microsoft.com/office/officeart/2009/3/layout/StepUpProcess"/>
    <dgm:cxn modelId="{1F26ACF9-20D9-449F-AEBD-DC542381D4E0}" srcId="{6231AE88-7755-4CDE-B13C-0B2BE8C60F80}" destId="{C1F3FC5D-D4CB-4178-98C0-359CE6BA2767}" srcOrd="2" destOrd="0" parTransId="{A0D16E93-4599-428F-B92C-BCE010852BB1}" sibTransId="{E4DBA3F4-DC2F-48BA-AFA0-1863550E8D79}"/>
    <dgm:cxn modelId="{2A6BC73D-9086-499E-B5CB-46DB0613CAB2}" type="presParOf" srcId="{5AB50BD0-CFB9-4FD6-8A5A-5E482AC6F1DF}" destId="{128080A7-DFB6-4AD1-B605-43081B30A9DB}" srcOrd="0" destOrd="0" presId="urn:microsoft.com/office/officeart/2009/3/layout/StepUpProcess"/>
    <dgm:cxn modelId="{DF20302C-F746-4197-BC08-DEDB2C2A967A}" type="presParOf" srcId="{128080A7-DFB6-4AD1-B605-43081B30A9DB}" destId="{5362834A-3F41-4077-A77C-ECF5E50740D5}" srcOrd="0" destOrd="0" presId="urn:microsoft.com/office/officeart/2009/3/layout/StepUpProcess"/>
    <dgm:cxn modelId="{3A45C5D5-BE83-4F60-994F-4D81FC4C2ED4}" type="presParOf" srcId="{128080A7-DFB6-4AD1-B605-43081B30A9DB}" destId="{857E85A9-45AF-472C-906A-D1BD0319678F}" srcOrd="1" destOrd="0" presId="urn:microsoft.com/office/officeart/2009/3/layout/StepUpProcess"/>
    <dgm:cxn modelId="{E26E32D1-EADE-4D97-88AA-BF51E951085E}" type="presParOf" srcId="{128080A7-DFB6-4AD1-B605-43081B30A9DB}" destId="{02AD73FE-E7CA-4570-AC27-14CB98750B6F}" srcOrd="2" destOrd="0" presId="urn:microsoft.com/office/officeart/2009/3/layout/StepUpProcess"/>
    <dgm:cxn modelId="{17A78252-C534-446B-808F-556050E3C85B}" type="presParOf" srcId="{5AB50BD0-CFB9-4FD6-8A5A-5E482AC6F1DF}" destId="{29D82E01-FE0F-4630-A553-C9C8192DBB52}" srcOrd="1" destOrd="0" presId="urn:microsoft.com/office/officeart/2009/3/layout/StepUpProcess"/>
    <dgm:cxn modelId="{66681060-C265-4B32-B2F8-343737764EE3}" type="presParOf" srcId="{29D82E01-FE0F-4630-A553-C9C8192DBB52}" destId="{0A81872B-DDB1-4E70-AFD6-7F854BE60187}" srcOrd="0" destOrd="0" presId="urn:microsoft.com/office/officeart/2009/3/layout/StepUpProcess"/>
    <dgm:cxn modelId="{AC650F6E-929C-4DCC-A54A-563EF5EA0C65}" type="presParOf" srcId="{5AB50BD0-CFB9-4FD6-8A5A-5E482AC6F1DF}" destId="{7080F25F-8272-4909-9194-FE1E2FB7EF24}" srcOrd="2" destOrd="0" presId="urn:microsoft.com/office/officeart/2009/3/layout/StepUpProcess"/>
    <dgm:cxn modelId="{4B32591C-99B8-4492-8E24-C8E5CDF57414}" type="presParOf" srcId="{7080F25F-8272-4909-9194-FE1E2FB7EF24}" destId="{80A19AB4-1626-4B58-8B35-93864D4EB116}" srcOrd="0" destOrd="0" presId="urn:microsoft.com/office/officeart/2009/3/layout/StepUpProcess"/>
    <dgm:cxn modelId="{41A06049-FA73-4872-81E6-97A61E145072}" type="presParOf" srcId="{7080F25F-8272-4909-9194-FE1E2FB7EF24}" destId="{E30234B8-CD91-46E6-8A76-596C2D457FE7}" srcOrd="1" destOrd="0" presId="urn:microsoft.com/office/officeart/2009/3/layout/StepUpProcess"/>
    <dgm:cxn modelId="{D3C4046C-C2B7-49E5-83C9-ADD3450D1FB1}" type="presParOf" srcId="{7080F25F-8272-4909-9194-FE1E2FB7EF24}" destId="{F6F46BC1-0C3A-45FB-8830-53F971AE3539}" srcOrd="2" destOrd="0" presId="urn:microsoft.com/office/officeart/2009/3/layout/StepUpProcess"/>
    <dgm:cxn modelId="{EC8D9E55-C6C5-4660-A7ED-2DF0901DD03C}" type="presParOf" srcId="{5AB50BD0-CFB9-4FD6-8A5A-5E482AC6F1DF}" destId="{2CEA3E56-702D-41A2-9A4E-EC44C63CF33B}" srcOrd="3" destOrd="0" presId="urn:microsoft.com/office/officeart/2009/3/layout/StepUpProcess"/>
    <dgm:cxn modelId="{8D1C3CC0-51DD-41C1-916B-1E07E899C0FA}" type="presParOf" srcId="{2CEA3E56-702D-41A2-9A4E-EC44C63CF33B}" destId="{FB506ECF-FB66-46BB-9DEE-BEB617643E1A}" srcOrd="0" destOrd="0" presId="urn:microsoft.com/office/officeart/2009/3/layout/StepUpProcess"/>
    <dgm:cxn modelId="{3673C422-2D09-4879-9ED2-48DB3F9894E6}" type="presParOf" srcId="{5AB50BD0-CFB9-4FD6-8A5A-5E482AC6F1DF}" destId="{FEBB6288-602A-45BF-A2D3-DCD18B6465CE}" srcOrd="4" destOrd="0" presId="urn:microsoft.com/office/officeart/2009/3/layout/StepUpProcess"/>
    <dgm:cxn modelId="{E4445F21-551E-4283-BB75-67F0CBE35DC1}" type="presParOf" srcId="{FEBB6288-602A-45BF-A2D3-DCD18B6465CE}" destId="{C71F8469-8105-4822-8A28-825EB8A84406}" srcOrd="0" destOrd="0" presId="urn:microsoft.com/office/officeart/2009/3/layout/StepUpProcess"/>
    <dgm:cxn modelId="{06397BC7-640F-48FC-B2C4-C93FFE121024}" type="presParOf" srcId="{FEBB6288-602A-45BF-A2D3-DCD18B6465CE}" destId="{8BB1DA36-7DC5-4643-A9D5-5801A3C4D28D}" srcOrd="1" destOrd="0" presId="urn:microsoft.com/office/officeart/2009/3/layout/StepUpProcess"/>
    <dgm:cxn modelId="{EA7DD414-1342-4ADE-8595-1023CD06BCD9}" type="presParOf" srcId="{FEBB6288-602A-45BF-A2D3-DCD18B6465CE}" destId="{5F20D0A7-AD64-4AD1-BA9E-8457FC9D4A27}" srcOrd="2" destOrd="0" presId="urn:microsoft.com/office/officeart/2009/3/layout/StepUpProcess"/>
    <dgm:cxn modelId="{24ECF945-F5E0-4966-B229-0A18D67E3FED}" type="presParOf" srcId="{5AB50BD0-CFB9-4FD6-8A5A-5E482AC6F1DF}" destId="{65F39A58-D751-47DC-A92C-7F4CB2AA3C4C}" srcOrd="5" destOrd="0" presId="urn:microsoft.com/office/officeart/2009/3/layout/StepUpProcess"/>
    <dgm:cxn modelId="{C2C4A7A5-926B-4DB5-88C5-7C000EDC471E}" type="presParOf" srcId="{65F39A58-D751-47DC-A92C-7F4CB2AA3C4C}" destId="{52C71C98-C5FC-4C19-97F1-D3360ADB1033}" srcOrd="0" destOrd="0" presId="urn:microsoft.com/office/officeart/2009/3/layout/StepUpProcess"/>
    <dgm:cxn modelId="{A747CEAE-8F3E-4351-8C64-00E96C524393}" type="presParOf" srcId="{5AB50BD0-CFB9-4FD6-8A5A-5E482AC6F1DF}" destId="{DA423CDD-69B3-4E89-9A02-47E0D358D082}" srcOrd="6" destOrd="0" presId="urn:microsoft.com/office/officeart/2009/3/layout/StepUpProcess"/>
    <dgm:cxn modelId="{89735CD5-F4BD-43F6-A2A7-27A94C8149FC}" type="presParOf" srcId="{DA423CDD-69B3-4E89-9A02-47E0D358D082}" destId="{714B9B4F-5C89-4CA1-BA62-A36CD2A46EC3}" srcOrd="0" destOrd="0" presId="urn:microsoft.com/office/officeart/2009/3/layout/StepUpProcess"/>
    <dgm:cxn modelId="{46741060-3F65-4D52-8F43-0739F8C04AEA}" type="presParOf" srcId="{DA423CDD-69B3-4E89-9A02-47E0D358D082}" destId="{7758E34C-2657-42A4-A6AA-D07AC44FD6E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31AE88-7755-4CDE-B13C-0B2BE8C60F8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FD6D2-8DFA-4E34-94A6-19DD35CD7939}">
      <dgm:prSet custT="1"/>
      <dgm:spPr/>
      <dgm:t>
        <a:bodyPr/>
        <a:lstStyle/>
        <a:p>
          <a:pPr algn="ctr"/>
          <a:r>
            <a:rPr lang="en-GB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Support Continuous Learning and Improvement (mastery)</a:t>
          </a:r>
        </a:p>
        <a:p>
          <a:pPr algn="ctr"/>
          <a:r>
            <a:rPr lang="en-GB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lead to </a:t>
          </a:r>
          <a:r>
            <a:rPr lang="en-GB" sz="3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increased</a:t>
          </a:r>
          <a:r>
            <a:rPr lang="en-GB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competence, confidence, and overall performance</a:t>
          </a:r>
          <a:r>
            <a: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7A884F-DCFE-4720-941F-ED281DE10B38}" type="parTrans" cxnId="{4F27196B-0832-48DD-93E3-66065858CEFF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4556DA8-ACC8-479E-9FFC-FAA14325D68C}" type="sibTrans" cxnId="{4F27196B-0832-48DD-93E3-66065858CEFF}">
      <dgm:prSet phldrT="1" phldr="0"/>
      <dgm:spPr/>
    </dgm:pt>
    <dgm:pt modelId="{EEB20CA9-092C-4CC8-9887-A33A82448DC9}">
      <dgm:prSet custT="1"/>
      <dgm:spPr/>
      <dgm:t>
        <a:bodyPr/>
        <a:lstStyle/>
        <a:p>
          <a:pPr algn="ctr"/>
          <a:r>
            <a:rPr lang="en-GB" sz="32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Instill</a:t>
          </a:r>
          <a:r>
            <a: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Sense of Purpose and Meaning </a:t>
          </a:r>
        </a:p>
        <a:p>
          <a:pPr algn="ctr"/>
          <a:r>
            <a:rPr lang="en-GB" sz="3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enhance commitment and satisfaction with tasks.</a:t>
          </a:r>
          <a:endParaRPr lang="en-US" sz="3200" i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4F00E45-B521-45F6-9D64-D54895448C25}" type="parTrans" cxnId="{2A3AD4A7-B442-4470-B614-13AAF8761172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306D05A-1D0C-41D4-8AB4-4DAFD5698177}" type="sibTrans" cxnId="{2A3AD4A7-B442-4470-B614-13AAF8761172}">
      <dgm:prSet phldrT="2" phldr="0"/>
      <dgm:spPr/>
    </dgm:pt>
    <dgm:pt modelId="{3DB8D889-2622-4F64-8F0E-15C6363329D7}">
      <dgm:prSet custT="1"/>
      <dgm:spPr/>
      <dgm:t>
        <a:bodyPr/>
        <a:lstStyle/>
        <a:p>
          <a:pPr algn="ctr"/>
          <a:r>
            <a: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a Positive Learning/Work Environment</a:t>
          </a:r>
        </a:p>
        <a:p>
          <a:pPr algn="ctr"/>
          <a:r>
            <a:rPr lang="en-GB" sz="3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enhances overall well-being, reduces stress, and fosters a culture of collaboration and innovation.</a:t>
          </a:r>
          <a:endParaRPr lang="en-US" sz="3200" i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733E40E-9111-4EBC-954B-AD7462DD9A85}" type="parTrans" cxnId="{CD822CF4-698E-4DBF-8712-09E45187139F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48EA9C7-1360-4DF0-8289-079C769A7D6F}" type="sibTrans" cxnId="{CD822CF4-698E-4DBF-8712-09E45187139F}">
      <dgm:prSet phldrT="3" phldr="0"/>
      <dgm:spPr/>
    </dgm:pt>
    <dgm:pt modelId="{8058535B-26F1-4151-B1EF-342E05D46776}">
      <dgm:prSet custT="1"/>
      <dgm:spPr/>
      <dgm:t>
        <a:bodyPr/>
        <a:lstStyle/>
        <a:p>
          <a:pPr algn="ctr"/>
          <a:r>
            <a: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Improve Performance (individual and group) and Outcomes </a:t>
          </a:r>
        </a:p>
        <a:p>
          <a:pPr algn="ctr"/>
          <a:r>
            <a:rPr lang="en-GB" sz="3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better academic achievements.</a:t>
          </a:r>
          <a:endParaRPr lang="en-US" sz="3200" i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216203-10BB-456F-99C5-EA5546266F9E}" type="parTrans" cxnId="{BB76938A-D3C3-410D-9EFB-83AD2532B920}">
      <dgm:prSet/>
      <dgm:spPr/>
      <dgm:t>
        <a:bodyPr/>
        <a:lstStyle/>
        <a:p>
          <a:endParaRPr lang="en-U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151EADD-5B35-434E-BA80-00A73A9EECB4}" type="sibTrans" cxnId="{BB76938A-D3C3-410D-9EFB-83AD2532B920}">
      <dgm:prSet phldrT="4" phldr="0"/>
      <dgm:spPr/>
    </dgm:pt>
    <dgm:pt modelId="{F8540765-713F-47DB-8CDC-669A7F0C49A4}" type="pres">
      <dgm:prSet presAssocID="{6231AE88-7755-4CDE-B13C-0B2BE8C60F80}" presName="rootnode" presStyleCnt="0">
        <dgm:presLayoutVars>
          <dgm:chMax/>
          <dgm:chPref/>
          <dgm:dir/>
          <dgm:animLvl val="lvl"/>
        </dgm:presLayoutVars>
      </dgm:prSet>
      <dgm:spPr/>
    </dgm:pt>
    <dgm:pt modelId="{C37C0532-4033-4A21-8A5F-F7C219B62DC1}" type="pres">
      <dgm:prSet presAssocID="{BBEFD6D2-8DFA-4E34-94A6-19DD35CD7939}" presName="composite" presStyleCnt="0"/>
      <dgm:spPr/>
    </dgm:pt>
    <dgm:pt modelId="{C9F95262-FB5F-468F-8949-F219F2BCB9F7}" type="pres">
      <dgm:prSet presAssocID="{BBEFD6D2-8DFA-4E34-94A6-19DD35CD7939}" presName="LShape" presStyleLbl="alignNode1" presStyleIdx="0" presStyleCnt="7" custLinFactNeighborY="2258"/>
      <dgm:spPr>
        <a:xfrm rot="5400000">
          <a:off x="801395" y="2591009"/>
          <a:ext cx="2385853" cy="3970007"/>
        </a:xfrm>
        <a:prstGeom prst="corner">
          <a:avLst>
            <a:gd name="adj1" fmla="val 16120"/>
            <a:gd name="adj2" fmla="val 16110"/>
          </a:avLst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B4247AA-4F24-4DF4-923D-1CEA0766CD5D}" type="pres">
      <dgm:prSet presAssocID="{BBEFD6D2-8DFA-4E34-94A6-19DD35CD793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EF38CAF-046C-454B-A17E-85E855D76120}" type="pres">
      <dgm:prSet presAssocID="{BBEFD6D2-8DFA-4E34-94A6-19DD35CD7939}" presName="Triangle" presStyleLbl="alignNode1" presStyleIdx="1" presStyleCnt="7" custLinFactNeighborY="7966"/>
      <dgm:spPr>
        <a:xfrm>
          <a:off x="3311028" y="2298731"/>
          <a:ext cx="676253" cy="676253"/>
        </a:xfrm>
        <a:prstGeom prst="triangle">
          <a:avLst>
            <a:gd name="adj" fmla="val 100000"/>
          </a:avLst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73A8ED1-D495-4A7E-BD60-3BCCE5805860}" type="pres">
      <dgm:prSet presAssocID="{24556DA8-ACC8-479E-9FFC-FAA14325D68C}" presName="sibTrans" presStyleCnt="0"/>
      <dgm:spPr/>
    </dgm:pt>
    <dgm:pt modelId="{2B1B0721-04FF-4D41-90CE-21AB87E8698D}" type="pres">
      <dgm:prSet presAssocID="{24556DA8-ACC8-479E-9FFC-FAA14325D68C}" presName="space" presStyleCnt="0"/>
      <dgm:spPr/>
    </dgm:pt>
    <dgm:pt modelId="{9D944E0A-5869-4919-9F2E-206947FD53B8}" type="pres">
      <dgm:prSet presAssocID="{EEB20CA9-092C-4CC8-9887-A33A82448DC9}" presName="composite" presStyleCnt="0"/>
      <dgm:spPr/>
    </dgm:pt>
    <dgm:pt modelId="{F72256EE-D3B1-4EF2-8E7E-4C3E8CD27C15}" type="pres">
      <dgm:prSet presAssocID="{EEB20CA9-092C-4CC8-9887-A33A82448DC9}" presName="LShape" presStyleLbl="alignNode1" presStyleIdx="2" presStyleCnt="7" custLinFactNeighborY="2258"/>
      <dgm:spPr>
        <a:xfrm rot="5400000">
          <a:off x="5189088" y="1505270"/>
          <a:ext cx="2385853" cy="3970007"/>
        </a:xfrm>
        <a:prstGeom prst="corner">
          <a:avLst>
            <a:gd name="adj1" fmla="val 16120"/>
            <a:gd name="adj2" fmla="val 16110"/>
          </a:avLst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AE477BA-7C28-445B-83ED-C0D6A66383E7}" type="pres">
      <dgm:prSet presAssocID="{EEB20CA9-092C-4CC8-9887-A33A82448DC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2932849-9225-4D6A-9026-AD22FA9B2DA2}" type="pres">
      <dgm:prSet presAssocID="{EEB20CA9-092C-4CC8-9887-A33A82448DC9}" presName="Triangle" presStyleLbl="alignNode1" presStyleIdx="3" presStyleCnt="7" custLinFactNeighborY="7966"/>
      <dgm:spPr>
        <a:xfrm>
          <a:off x="7698721" y="1212992"/>
          <a:ext cx="676253" cy="676253"/>
        </a:xfrm>
        <a:prstGeom prst="triangle">
          <a:avLst>
            <a:gd name="adj" fmla="val 100000"/>
          </a:avLst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43DA4FE-5912-40B8-A99C-C067C9724ECE}" type="pres">
      <dgm:prSet presAssocID="{E306D05A-1D0C-41D4-8AB4-4DAFD5698177}" presName="sibTrans" presStyleCnt="0"/>
      <dgm:spPr/>
    </dgm:pt>
    <dgm:pt modelId="{24760215-75F2-45EA-9C22-9F5F5EFFBF8F}" type="pres">
      <dgm:prSet presAssocID="{E306D05A-1D0C-41D4-8AB4-4DAFD5698177}" presName="space" presStyleCnt="0"/>
      <dgm:spPr/>
    </dgm:pt>
    <dgm:pt modelId="{46935F13-9C4F-46D2-AE8A-88B56A652EA2}" type="pres">
      <dgm:prSet presAssocID="{3DB8D889-2622-4F64-8F0E-15C6363329D7}" presName="composite" presStyleCnt="0"/>
      <dgm:spPr/>
    </dgm:pt>
    <dgm:pt modelId="{FC05C37E-C89D-46F9-8B8D-F73BE91FF88D}" type="pres">
      <dgm:prSet presAssocID="{3DB8D889-2622-4F64-8F0E-15C6363329D7}" presName="LShape" presStyleLbl="alignNode1" presStyleIdx="4" presStyleCnt="7"/>
      <dgm:spPr>
        <a:xfrm rot="5400000">
          <a:off x="9576782" y="365659"/>
          <a:ext cx="2385853" cy="3970007"/>
        </a:xfrm>
        <a:prstGeom prst="corner">
          <a:avLst>
            <a:gd name="adj1" fmla="val 16120"/>
            <a:gd name="adj2" fmla="val 16110"/>
          </a:avLst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DA9C0F4-BC9F-4709-A1BC-3B0FF32153C1}" type="pres">
      <dgm:prSet presAssocID="{3DB8D889-2622-4F64-8F0E-15C6363329D7}" presName="ParentText" presStyleLbl="revTx" presStyleIdx="2" presStyleCnt="4" custLinFactNeighborY="1715">
        <dgm:presLayoutVars>
          <dgm:chMax val="0"/>
          <dgm:chPref val="0"/>
          <dgm:bulletEnabled val="1"/>
        </dgm:presLayoutVars>
      </dgm:prSet>
      <dgm:spPr/>
    </dgm:pt>
    <dgm:pt modelId="{F964F656-C152-47B6-9453-88DDCB55D672}" type="pres">
      <dgm:prSet presAssocID="{3DB8D889-2622-4F64-8F0E-15C6363329D7}" presName="Triangle" presStyleLbl="alignNode1" presStyleIdx="5" presStyleCnt="7" custLinFactNeighborY="7966"/>
      <dgm:spPr>
        <a:xfrm>
          <a:off x="12086415" y="127253"/>
          <a:ext cx="676253" cy="676253"/>
        </a:xfrm>
        <a:prstGeom prst="triangle">
          <a:avLst>
            <a:gd name="adj" fmla="val 100000"/>
          </a:avLst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B5FA23B-9947-477C-855B-E8DED7671E3D}" type="pres">
      <dgm:prSet presAssocID="{C48EA9C7-1360-4DF0-8289-079C769A7D6F}" presName="sibTrans" presStyleCnt="0"/>
      <dgm:spPr/>
    </dgm:pt>
    <dgm:pt modelId="{864F3442-F15A-4961-980B-D02334F1A143}" type="pres">
      <dgm:prSet presAssocID="{C48EA9C7-1360-4DF0-8289-079C769A7D6F}" presName="space" presStyleCnt="0"/>
      <dgm:spPr/>
    </dgm:pt>
    <dgm:pt modelId="{16007AA2-FABA-41EF-927F-77183D176079}" type="pres">
      <dgm:prSet presAssocID="{8058535B-26F1-4151-B1EF-342E05D46776}" presName="composite" presStyleCnt="0"/>
      <dgm:spPr/>
    </dgm:pt>
    <dgm:pt modelId="{CFFC737F-8B08-4521-9989-E7F2189B4221}" type="pres">
      <dgm:prSet presAssocID="{8058535B-26F1-4151-B1EF-342E05D46776}" presName="LShape" presStyleLbl="alignNode1" presStyleIdx="6" presStyleCnt="7"/>
      <dgm:spPr>
        <a:xfrm rot="5400000">
          <a:off x="13964475" y="-720080"/>
          <a:ext cx="2385853" cy="3970007"/>
        </a:xfrm>
        <a:prstGeom prst="corner">
          <a:avLst>
            <a:gd name="adj1" fmla="val 16120"/>
            <a:gd name="adj2" fmla="val 16110"/>
          </a:avLst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A71F011-B3BF-4CE7-9B42-5390CBCB0BB8}" type="pres">
      <dgm:prSet presAssocID="{8058535B-26F1-4151-B1EF-342E05D46776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F991B4A-79CB-403A-8C97-AED6C5B0DEBF}" type="presOf" srcId="{6231AE88-7755-4CDE-B13C-0B2BE8C60F80}" destId="{F8540765-713F-47DB-8CDC-669A7F0C49A4}" srcOrd="0" destOrd="0" presId="urn:microsoft.com/office/officeart/2009/3/layout/StepUpProcess"/>
    <dgm:cxn modelId="{4F27196B-0832-48DD-93E3-66065858CEFF}" srcId="{6231AE88-7755-4CDE-B13C-0B2BE8C60F80}" destId="{BBEFD6D2-8DFA-4E34-94A6-19DD35CD7939}" srcOrd="0" destOrd="0" parTransId="{197A884F-DCFE-4720-941F-ED281DE10B38}" sibTransId="{24556DA8-ACC8-479E-9FFC-FAA14325D68C}"/>
    <dgm:cxn modelId="{449A8657-6528-4278-9F4C-6C38958D32F3}" type="presOf" srcId="{BBEFD6D2-8DFA-4E34-94A6-19DD35CD7939}" destId="{DB4247AA-4F24-4DF4-923D-1CEA0766CD5D}" srcOrd="0" destOrd="0" presId="urn:microsoft.com/office/officeart/2009/3/layout/StepUpProcess"/>
    <dgm:cxn modelId="{BB76938A-D3C3-410D-9EFB-83AD2532B920}" srcId="{6231AE88-7755-4CDE-B13C-0B2BE8C60F80}" destId="{8058535B-26F1-4151-B1EF-342E05D46776}" srcOrd="3" destOrd="0" parTransId="{A4216203-10BB-456F-99C5-EA5546266F9E}" sibTransId="{E151EADD-5B35-434E-BA80-00A73A9EECB4}"/>
    <dgm:cxn modelId="{2A3AD4A7-B442-4470-B614-13AAF8761172}" srcId="{6231AE88-7755-4CDE-B13C-0B2BE8C60F80}" destId="{EEB20CA9-092C-4CC8-9887-A33A82448DC9}" srcOrd="1" destOrd="0" parTransId="{E4F00E45-B521-45F6-9D64-D54895448C25}" sibTransId="{E306D05A-1D0C-41D4-8AB4-4DAFD5698177}"/>
    <dgm:cxn modelId="{920610CA-02CC-4657-9EF1-B0236BEF1314}" type="presOf" srcId="{EEB20CA9-092C-4CC8-9887-A33A82448DC9}" destId="{6AE477BA-7C28-445B-83ED-C0D6A66383E7}" srcOrd="0" destOrd="0" presId="urn:microsoft.com/office/officeart/2009/3/layout/StepUpProcess"/>
    <dgm:cxn modelId="{94C42CD1-7128-4468-9B03-655CD5A960DD}" type="presOf" srcId="{3DB8D889-2622-4F64-8F0E-15C6363329D7}" destId="{2DA9C0F4-BC9F-4709-A1BC-3B0FF32153C1}" srcOrd="0" destOrd="0" presId="urn:microsoft.com/office/officeart/2009/3/layout/StepUpProcess"/>
    <dgm:cxn modelId="{88CFA7F0-03E7-4F41-8F0A-F902B8E8CA83}" type="presOf" srcId="{8058535B-26F1-4151-B1EF-342E05D46776}" destId="{BA71F011-B3BF-4CE7-9B42-5390CBCB0BB8}" srcOrd="0" destOrd="0" presId="urn:microsoft.com/office/officeart/2009/3/layout/StepUpProcess"/>
    <dgm:cxn modelId="{CD822CF4-698E-4DBF-8712-09E45187139F}" srcId="{6231AE88-7755-4CDE-B13C-0B2BE8C60F80}" destId="{3DB8D889-2622-4F64-8F0E-15C6363329D7}" srcOrd="2" destOrd="0" parTransId="{2733E40E-9111-4EBC-954B-AD7462DD9A85}" sibTransId="{C48EA9C7-1360-4DF0-8289-079C769A7D6F}"/>
    <dgm:cxn modelId="{670BF34A-CF25-4882-B653-5B748A715981}" type="presParOf" srcId="{F8540765-713F-47DB-8CDC-669A7F0C49A4}" destId="{C37C0532-4033-4A21-8A5F-F7C219B62DC1}" srcOrd="0" destOrd="0" presId="urn:microsoft.com/office/officeart/2009/3/layout/StepUpProcess"/>
    <dgm:cxn modelId="{7BB5D729-4904-47CC-A3CC-4A0238457567}" type="presParOf" srcId="{C37C0532-4033-4A21-8A5F-F7C219B62DC1}" destId="{C9F95262-FB5F-468F-8949-F219F2BCB9F7}" srcOrd="0" destOrd="0" presId="urn:microsoft.com/office/officeart/2009/3/layout/StepUpProcess"/>
    <dgm:cxn modelId="{FF9B3184-4A6F-42D2-952E-D04F3F11EF02}" type="presParOf" srcId="{C37C0532-4033-4A21-8A5F-F7C219B62DC1}" destId="{DB4247AA-4F24-4DF4-923D-1CEA0766CD5D}" srcOrd="1" destOrd="0" presId="urn:microsoft.com/office/officeart/2009/3/layout/StepUpProcess"/>
    <dgm:cxn modelId="{43B0BED3-6C7D-4336-BC89-9814B2C885B3}" type="presParOf" srcId="{C37C0532-4033-4A21-8A5F-F7C219B62DC1}" destId="{1EF38CAF-046C-454B-A17E-85E855D76120}" srcOrd="2" destOrd="0" presId="urn:microsoft.com/office/officeart/2009/3/layout/StepUpProcess"/>
    <dgm:cxn modelId="{2330D034-AB88-4BB3-A7B9-1EDF42981FF7}" type="presParOf" srcId="{F8540765-713F-47DB-8CDC-669A7F0C49A4}" destId="{473A8ED1-D495-4A7E-BD60-3BCCE5805860}" srcOrd="1" destOrd="0" presId="urn:microsoft.com/office/officeart/2009/3/layout/StepUpProcess"/>
    <dgm:cxn modelId="{C6D4FB1C-4535-450E-AD93-AFA6AA646ECF}" type="presParOf" srcId="{473A8ED1-D495-4A7E-BD60-3BCCE5805860}" destId="{2B1B0721-04FF-4D41-90CE-21AB87E8698D}" srcOrd="0" destOrd="0" presId="urn:microsoft.com/office/officeart/2009/3/layout/StepUpProcess"/>
    <dgm:cxn modelId="{D215E054-E176-4545-A4E5-C50C8EDCFBAD}" type="presParOf" srcId="{F8540765-713F-47DB-8CDC-669A7F0C49A4}" destId="{9D944E0A-5869-4919-9F2E-206947FD53B8}" srcOrd="2" destOrd="0" presId="urn:microsoft.com/office/officeart/2009/3/layout/StepUpProcess"/>
    <dgm:cxn modelId="{3AA6E91B-4F2B-41B1-9064-D761AA1C1BE6}" type="presParOf" srcId="{9D944E0A-5869-4919-9F2E-206947FD53B8}" destId="{F72256EE-D3B1-4EF2-8E7E-4C3E8CD27C15}" srcOrd="0" destOrd="0" presId="urn:microsoft.com/office/officeart/2009/3/layout/StepUpProcess"/>
    <dgm:cxn modelId="{80D49B8D-E6D4-43B8-9458-2526F485254E}" type="presParOf" srcId="{9D944E0A-5869-4919-9F2E-206947FD53B8}" destId="{6AE477BA-7C28-445B-83ED-C0D6A66383E7}" srcOrd="1" destOrd="0" presId="urn:microsoft.com/office/officeart/2009/3/layout/StepUpProcess"/>
    <dgm:cxn modelId="{0264D137-A9A8-489F-90F5-437A00667B06}" type="presParOf" srcId="{9D944E0A-5869-4919-9F2E-206947FD53B8}" destId="{92932849-9225-4D6A-9026-AD22FA9B2DA2}" srcOrd="2" destOrd="0" presId="urn:microsoft.com/office/officeart/2009/3/layout/StepUpProcess"/>
    <dgm:cxn modelId="{A05777F6-016B-4F49-A7DE-1F60118DBF49}" type="presParOf" srcId="{F8540765-713F-47DB-8CDC-669A7F0C49A4}" destId="{843DA4FE-5912-40B8-A99C-C067C9724ECE}" srcOrd="3" destOrd="0" presId="urn:microsoft.com/office/officeart/2009/3/layout/StepUpProcess"/>
    <dgm:cxn modelId="{AD8E170F-44E0-4DD1-9B93-30F8645B2801}" type="presParOf" srcId="{843DA4FE-5912-40B8-A99C-C067C9724ECE}" destId="{24760215-75F2-45EA-9C22-9F5F5EFFBF8F}" srcOrd="0" destOrd="0" presId="urn:microsoft.com/office/officeart/2009/3/layout/StepUpProcess"/>
    <dgm:cxn modelId="{1A8580E1-ED56-419B-85EF-C6704D239077}" type="presParOf" srcId="{F8540765-713F-47DB-8CDC-669A7F0C49A4}" destId="{46935F13-9C4F-46D2-AE8A-88B56A652EA2}" srcOrd="4" destOrd="0" presId="urn:microsoft.com/office/officeart/2009/3/layout/StepUpProcess"/>
    <dgm:cxn modelId="{E4932319-0B18-4CD9-83BE-1BA3528F08EC}" type="presParOf" srcId="{46935F13-9C4F-46D2-AE8A-88B56A652EA2}" destId="{FC05C37E-C89D-46F9-8B8D-F73BE91FF88D}" srcOrd="0" destOrd="0" presId="urn:microsoft.com/office/officeart/2009/3/layout/StepUpProcess"/>
    <dgm:cxn modelId="{59475594-A8B9-4DDA-AE12-0148449DB469}" type="presParOf" srcId="{46935F13-9C4F-46D2-AE8A-88B56A652EA2}" destId="{2DA9C0F4-BC9F-4709-A1BC-3B0FF32153C1}" srcOrd="1" destOrd="0" presId="urn:microsoft.com/office/officeart/2009/3/layout/StepUpProcess"/>
    <dgm:cxn modelId="{297FF4C9-86AA-4DF1-A8E4-CB6C3F403203}" type="presParOf" srcId="{46935F13-9C4F-46D2-AE8A-88B56A652EA2}" destId="{F964F656-C152-47B6-9453-88DDCB55D672}" srcOrd="2" destOrd="0" presId="urn:microsoft.com/office/officeart/2009/3/layout/StepUpProcess"/>
    <dgm:cxn modelId="{E95736BA-6D6E-417B-97B5-FEAEFBE94D90}" type="presParOf" srcId="{F8540765-713F-47DB-8CDC-669A7F0C49A4}" destId="{2B5FA23B-9947-477C-855B-E8DED7671E3D}" srcOrd="5" destOrd="0" presId="urn:microsoft.com/office/officeart/2009/3/layout/StepUpProcess"/>
    <dgm:cxn modelId="{57F96369-F43C-47F8-9515-0DA435158910}" type="presParOf" srcId="{2B5FA23B-9947-477C-855B-E8DED7671E3D}" destId="{864F3442-F15A-4961-980B-D02334F1A143}" srcOrd="0" destOrd="0" presId="urn:microsoft.com/office/officeart/2009/3/layout/StepUpProcess"/>
    <dgm:cxn modelId="{96D83DCF-29D7-4DA3-A591-3F22F7A09C50}" type="presParOf" srcId="{F8540765-713F-47DB-8CDC-669A7F0C49A4}" destId="{16007AA2-FABA-41EF-927F-77183D176079}" srcOrd="6" destOrd="0" presId="urn:microsoft.com/office/officeart/2009/3/layout/StepUpProcess"/>
    <dgm:cxn modelId="{F597ECD4-DBFF-426C-A730-5EDC540E8C9B}" type="presParOf" srcId="{16007AA2-FABA-41EF-927F-77183D176079}" destId="{CFFC737F-8B08-4521-9989-E7F2189B4221}" srcOrd="0" destOrd="0" presId="urn:microsoft.com/office/officeart/2009/3/layout/StepUpProcess"/>
    <dgm:cxn modelId="{6868F53A-7064-47EC-8CD0-34235C3B95DF}" type="presParOf" srcId="{16007AA2-FABA-41EF-927F-77183D176079}" destId="{BA71F011-B3BF-4CE7-9B42-5390CBCB0BB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71EBD-3426-4B2C-A222-F457AA0B2C66}">
      <dsp:nvSpPr>
        <dsp:cNvPr id="0" name=""/>
        <dsp:cNvSpPr/>
      </dsp:nvSpPr>
      <dsp:spPr>
        <a:xfrm>
          <a:off x="67677" y="0"/>
          <a:ext cx="13727744" cy="152614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Increased Student Engagement</a:t>
          </a:r>
          <a:r>
            <a:rPr lang="en-US" sz="3000" kern="1200" dirty="0"/>
            <a:t>: By addressing the psychological needs of students, they become more involved and enthusiastic about learning.</a:t>
          </a:r>
        </a:p>
      </dsp:txBody>
      <dsp:txXfrm>
        <a:off x="112376" y="44699"/>
        <a:ext cx="11951956" cy="1436747"/>
      </dsp:txXfrm>
    </dsp:sp>
    <dsp:sp modelId="{3B6DE977-60F9-4329-ADE2-1E5972A9B08E}">
      <dsp:nvSpPr>
        <dsp:cNvPr id="0" name=""/>
        <dsp:cNvSpPr/>
      </dsp:nvSpPr>
      <dsp:spPr>
        <a:xfrm>
          <a:off x="1149698" y="1803626"/>
          <a:ext cx="13727744" cy="152614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Enhanced Self-Motivation</a:t>
          </a:r>
          <a:r>
            <a:rPr lang="en-US" sz="3000" kern="1200"/>
            <a:t>: Intrinsic motivation improves as students experience autonomy, mastery, relatedness, and purpose in their studies.</a:t>
          </a:r>
        </a:p>
      </dsp:txBody>
      <dsp:txXfrm>
        <a:off x="1194397" y="1848325"/>
        <a:ext cx="11496653" cy="1436747"/>
      </dsp:txXfrm>
    </dsp:sp>
    <dsp:sp modelId="{DD0B7D2E-8F0F-48A9-8F31-EF5E9055F9CA}">
      <dsp:nvSpPr>
        <dsp:cNvPr id="0" name=""/>
        <dsp:cNvSpPr/>
      </dsp:nvSpPr>
      <dsp:spPr>
        <a:xfrm>
          <a:off x="2282237" y="3607252"/>
          <a:ext cx="13727744" cy="152614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Higher Academic Achievement</a:t>
          </a:r>
          <a:r>
            <a:rPr lang="en-US" sz="3000" kern="1200"/>
            <a:t>: Motivated and engaged students tend to perform better academically because they are committed to improving their skills and understanding.</a:t>
          </a:r>
        </a:p>
      </dsp:txBody>
      <dsp:txXfrm>
        <a:off x="2326936" y="3651951"/>
        <a:ext cx="11513813" cy="1436747"/>
      </dsp:txXfrm>
    </dsp:sp>
    <dsp:sp modelId="{72D4B934-D86D-4E4F-8D85-0E9DCEFB38C8}">
      <dsp:nvSpPr>
        <dsp:cNvPr id="0" name=""/>
        <dsp:cNvSpPr/>
      </dsp:nvSpPr>
      <dsp:spPr>
        <a:xfrm>
          <a:off x="3431936" y="5410878"/>
          <a:ext cx="13727744" cy="152614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Greater Resilience</a:t>
          </a:r>
          <a:r>
            <a:rPr lang="en-US" sz="3000" kern="1200"/>
            <a:t>: With mastery and autonomy, students are more likely to persist in the face of challenges and setbacks.</a:t>
          </a:r>
        </a:p>
      </dsp:txBody>
      <dsp:txXfrm>
        <a:off x="3476635" y="5455577"/>
        <a:ext cx="11496653" cy="1436747"/>
      </dsp:txXfrm>
    </dsp:sp>
    <dsp:sp modelId="{0181A2CE-169B-4E07-B544-73FDC98E7237}">
      <dsp:nvSpPr>
        <dsp:cNvPr id="0" name=""/>
        <dsp:cNvSpPr/>
      </dsp:nvSpPr>
      <dsp:spPr>
        <a:xfrm>
          <a:off x="12735750" y="1168888"/>
          <a:ext cx="991994" cy="991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2958949" y="1168888"/>
        <a:ext cx="545596" cy="746475"/>
      </dsp:txXfrm>
    </dsp:sp>
    <dsp:sp modelId="{35BE5CA4-4175-4E02-8A8C-604CB80043F1}">
      <dsp:nvSpPr>
        <dsp:cNvPr id="0" name=""/>
        <dsp:cNvSpPr/>
      </dsp:nvSpPr>
      <dsp:spPr>
        <a:xfrm>
          <a:off x="13885448" y="2972514"/>
          <a:ext cx="991994" cy="991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4108647" y="2972514"/>
        <a:ext cx="545596" cy="746475"/>
      </dsp:txXfrm>
    </dsp:sp>
    <dsp:sp modelId="{C112935A-3634-4A88-9ECC-8C18FF29D2BD}">
      <dsp:nvSpPr>
        <dsp:cNvPr id="0" name=""/>
        <dsp:cNvSpPr/>
      </dsp:nvSpPr>
      <dsp:spPr>
        <a:xfrm>
          <a:off x="15017987" y="4776141"/>
          <a:ext cx="991994" cy="991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5241186" y="4776141"/>
        <a:ext cx="545596" cy="746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2834A-3F41-4077-A77C-ECF5E50740D5}">
      <dsp:nvSpPr>
        <dsp:cNvPr id="0" name=""/>
        <dsp:cNvSpPr/>
      </dsp:nvSpPr>
      <dsp:spPr>
        <a:xfrm rot="5400000">
          <a:off x="794583" y="2660521"/>
          <a:ext cx="2387943" cy="397348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E85A9-45AF-472C-906A-D1BD0319678F}">
      <dsp:nvSpPr>
        <dsp:cNvPr id="0" name=""/>
        <dsp:cNvSpPr/>
      </dsp:nvSpPr>
      <dsp:spPr>
        <a:xfrm>
          <a:off x="395975" y="3847736"/>
          <a:ext cx="3587283" cy="314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Foster Intrinsic Motivation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lead to increased persistence, creativity, and a deeper commitment to tasks.</a:t>
          </a:r>
          <a:endParaRPr lang="en-US" sz="3200" i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95975" y="3847736"/>
        <a:ext cx="3587283" cy="3144464"/>
      </dsp:txXfrm>
    </dsp:sp>
    <dsp:sp modelId="{02AD73FE-E7CA-4570-AC27-14CB98750B6F}">
      <dsp:nvSpPr>
        <dsp:cNvPr id="0" name=""/>
        <dsp:cNvSpPr/>
      </dsp:nvSpPr>
      <dsp:spPr>
        <a:xfrm>
          <a:off x="3306413" y="2367988"/>
          <a:ext cx="676846" cy="676846"/>
        </a:xfrm>
        <a:prstGeom prst="triangle">
          <a:avLst>
            <a:gd name="adj" fmla="val 10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19AB4-1626-4B58-8B35-93864D4EB116}">
      <dsp:nvSpPr>
        <dsp:cNvPr id="0" name=""/>
        <dsp:cNvSpPr/>
      </dsp:nvSpPr>
      <dsp:spPr>
        <a:xfrm rot="5400000">
          <a:off x="5186119" y="1573831"/>
          <a:ext cx="2387943" cy="397348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234B8-CD91-46E6-8A76-596C2D457FE7}">
      <dsp:nvSpPr>
        <dsp:cNvPr id="0" name=""/>
        <dsp:cNvSpPr/>
      </dsp:nvSpPr>
      <dsp:spPr>
        <a:xfrm>
          <a:off x="4787512" y="2761046"/>
          <a:ext cx="3587283" cy="314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Enhance Engagement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32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better participation, collaboration, and an overall positive atmosphere, which can improve both learning and productivity.</a:t>
          </a:r>
          <a:endParaRPr lang="en-US" sz="3200" i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787512" y="2761046"/>
        <a:ext cx="3587283" cy="3144464"/>
      </dsp:txXfrm>
    </dsp:sp>
    <dsp:sp modelId="{F6F46BC1-0C3A-45FB-8830-53F971AE3539}">
      <dsp:nvSpPr>
        <dsp:cNvPr id="0" name=""/>
        <dsp:cNvSpPr/>
      </dsp:nvSpPr>
      <dsp:spPr>
        <a:xfrm>
          <a:off x="7697949" y="1281298"/>
          <a:ext cx="676846" cy="676846"/>
        </a:xfrm>
        <a:prstGeom prst="triangle">
          <a:avLst>
            <a:gd name="adj" fmla="val 10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F8469-8105-4822-8A28-825EB8A84406}">
      <dsp:nvSpPr>
        <dsp:cNvPr id="0" name=""/>
        <dsp:cNvSpPr/>
      </dsp:nvSpPr>
      <dsp:spPr>
        <a:xfrm rot="5400000">
          <a:off x="9577655" y="487141"/>
          <a:ext cx="2387943" cy="397348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1DA36-7DC5-4643-A9D5-5801A3C4D28D}">
      <dsp:nvSpPr>
        <dsp:cNvPr id="0" name=""/>
        <dsp:cNvSpPr/>
      </dsp:nvSpPr>
      <dsp:spPr>
        <a:xfrm>
          <a:off x="9179048" y="1674356"/>
          <a:ext cx="3587283" cy="314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Promote a Sense of Belonging (relatedness)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32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boost morale, reduce feelings of isolation, and foster teamwork and collaboration.</a:t>
          </a:r>
          <a:endParaRPr lang="en-US" sz="3200" i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9179048" y="1674356"/>
        <a:ext cx="3587283" cy="3144464"/>
      </dsp:txXfrm>
    </dsp:sp>
    <dsp:sp modelId="{5F20D0A7-AD64-4AD1-BA9E-8457FC9D4A27}">
      <dsp:nvSpPr>
        <dsp:cNvPr id="0" name=""/>
        <dsp:cNvSpPr/>
      </dsp:nvSpPr>
      <dsp:spPr>
        <a:xfrm>
          <a:off x="12089486" y="194608"/>
          <a:ext cx="676846" cy="676846"/>
        </a:xfrm>
        <a:prstGeom prst="triangle">
          <a:avLst>
            <a:gd name="adj" fmla="val 10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B9B4F-5C89-4CA1-BA62-A36CD2A46EC3}">
      <dsp:nvSpPr>
        <dsp:cNvPr id="0" name=""/>
        <dsp:cNvSpPr/>
      </dsp:nvSpPr>
      <dsp:spPr>
        <a:xfrm rot="5400000">
          <a:off x="13969191" y="-599548"/>
          <a:ext cx="2387943" cy="397348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8E34C-2657-42A4-A6AA-D07AC44FD6EA}">
      <dsp:nvSpPr>
        <dsp:cNvPr id="0" name=""/>
        <dsp:cNvSpPr/>
      </dsp:nvSpPr>
      <dsp:spPr>
        <a:xfrm>
          <a:off x="13570584" y="587666"/>
          <a:ext cx="3587283" cy="314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Encourage Self-Direction and Ownership (autonomy)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more likely to take initiative, be proactive, and develop self-management skills</a:t>
          </a:r>
          <a:r>
            <a:rPr lang="en-GB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3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3570584" y="587666"/>
        <a:ext cx="3587283" cy="3144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95262-FB5F-468F-8949-F219F2BCB9F7}">
      <dsp:nvSpPr>
        <dsp:cNvPr id="0" name=""/>
        <dsp:cNvSpPr/>
      </dsp:nvSpPr>
      <dsp:spPr>
        <a:xfrm rot="5400000">
          <a:off x="801395" y="2591009"/>
          <a:ext cx="2385853" cy="3970007"/>
        </a:xfrm>
        <a:prstGeom prst="corner">
          <a:avLst>
            <a:gd name="adj1" fmla="val 16120"/>
            <a:gd name="adj2" fmla="val 16110"/>
          </a:avLst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47AA-4F24-4DF4-923D-1CEA0766CD5D}">
      <dsp:nvSpPr>
        <dsp:cNvPr id="0" name=""/>
        <dsp:cNvSpPr/>
      </dsp:nvSpPr>
      <dsp:spPr>
        <a:xfrm>
          <a:off x="403137" y="3723314"/>
          <a:ext cx="3584144" cy="3141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Support Continuous Learning and Improvement (mastery)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lead to </a:t>
          </a:r>
          <a:r>
            <a:rPr lang="en-GB" sz="32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increased</a:t>
          </a:r>
          <a:r>
            <a:rPr lang="en-GB" sz="28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competence, confidence, and overall performance</a:t>
          </a:r>
          <a:r>
            <a:rPr lang="en-GB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3137" y="3723314"/>
        <a:ext cx="3584144" cy="3141713"/>
      </dsp:txXfrm>
    </dsp:sp>
    <dsp:sp modelId="{1EF38CAF-046C-454B-A17E-85E855D76120}">
      <dsp:nvSpPr>
        <dsp:cNvPr id="0" name=""/>
        <dsp:cNvSpPr/>
      </dsp:nvSpPr>
      <dsp:spPr>
        <a:xfrm>
          <a:off x="3311028" y="2298731"/>
          <a:ext cx="676253" cy="676253"/>
        </a:xfrm>
        <a:prstGeom prst="triangle">
          <a:avLst>
            <a:gd name="adj" fmla="val 100000"/>
          </a:avLst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256EE-D3B1-4EF2-8E7E-4C3E8CD27C15}">
      <dsp:nvSpPr>
        <dsp:cNvPr id="0" name=""/>
        <dsp:cNvSpPr/>
      </dsp:nvSpPr>
      <dsp:spPr>
        <a:xfrm rot="5400000">
          <a:off x="5189088" y="1505270"/>
          <a:ext cx="2385853" cy="3970007"/>
        </a:xfrm>
        <a:prstGeom prst="corner">
          <a:avLst>
            <a:gd name="adj1" fmla="val 16120"/>
            <a:gd name="adj2" fmla="val 16110"/>
          </a:avLst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477BA-7C28-445B-83ED-C0D6A66383E7}">
      <dsp:nvSpPr>
        <dsp:cNvPr id="0" name=""/>
        <dsp:cNvSpPr/>
      </dsp:nvSpPr>
      <dsp:spPr>
        <a:xfrm>
          <a:off x="4790830" y="2637575"/>
          <a:ext cx="3584144" cy="3141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Instill</a:t>
          </a:r>
          <a:r>
            <a:rPr lang="en-GB" sz="3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Sense of Purpose and Meaning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enhance commitment and satisfaction with tasks.</a:t>
          </a:r>
          <a:endParaRPr lang="en-US" sz="3200" i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0830" y="2637575"/>
        <a:ext cx="3584144" cy="3141713"/>
      </dsp:txXfrm>
    </dsp:sp>
    <dsp:sp modelId="{92932849-9225-4D6A-9026-AD22FA9B2DA2}">
      <dsp:nvSpPr>
        <dsp:cNvPr id="0" name=""/>
        <dsp:cNvSpPr/>
      </dsp:nvSpPr>
      <dsp:spPr>
        <a:xfrm>
          <a:off x="7698721" y="1212992"/>
          <a:ext cx="676253" cy="676253"/>
        </a:xfrm>
        <a:prstGeom prst="triangle">
          <a:avLst>
            <a:gd name="adj" fmla="val 100000"/>
          </a:avLst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5C37E-C89D-46F9-8B8D-F73BE91FF88D}">
      <dsp:nvSpPr>
        <dsp:cNvPr id="0" name=""/>
        <dsp:cNvSpPr/>
      </dsp:nvSpPr>
      <dsp:spPr>
        <a:xfrm rot="5400000">
          <a:off x="9576782" y="365659"/>
          <a:ext cx="2385853" cy="3970007"/>
        </a:xfrm>
        <a:prstGeom prst="corner">
          <a:avLst>
            <a:gd name="adj1" fmla="val 16120"/>
            <a:gd name="adj2" fmla="val 16110"/>
          </a:avLst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9C0F4-BC9F-4709-A1BC-3B0FF32153C1}">
      <dsp:nvSpPr>
        <dsp:cNvPr id="0" name=""/>
        <dsp:cNvSpPr/>
      </dsp:nvSpPr>
      <dsp:spPr>
        <a:xfrm>
          <a:off x="9178523" y="1605716"/>
          <a:ext cx="3584144" cy="3141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a Positive Learning/Work Environment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enhances overall well-being, reduces stress, and fosters a culture of collaboration and innovation.</a:t>
          </a:r>
          <a:endParaRPr lang="en-US" sz="3200" i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9178523" y="1605716"/>
        <a:ext cx="3584144" cy="3141713"/>
      </dsp:txXfrm>
    </dsp:sp>
    <dsp:sp modelId="{F964F656-C152-47B6-9453-88DDCB55D672}">
      <dsp:nvSpPr>
        <dsp:cNvPr id="0" name=""/>
        <dsp:cNvSpPr/>
      </dsp:nvSpPr>
      <dsp:spPr>
        <a:xfrm>
          <a:off x="12086415" y="127253"/>
          <a:ext cx="676253" cy="676253"/>
        </a:xfrm>
        <a:prstGeom prst="triangle">
          <a:avLst>
            <a:gd name="adj" fmla="val 100000"/>
          </a:avLst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C737F-8B08-4521-9989-E7F2189B4221}">
      <dsp:nvSpPr>
        <dsp:cNvPr id="0" name=""/>
        <dsp:cNvSpPr/>
      </dsp:nvSpPr>
      <dsp:spPr>
        <a:xfrm rot="5400000">
          <a:off x="13964475" y="-720080"/>
          <a:ext cx="2385853" cy="3970007"/>
        </a:xfrm>
        <a:prstGeom prst="corner">
          <a:avLst>
            <a:gd name="adj1" fmla="val 16120"/>
            <a:gd name="adj2" fmla="val 16110"/>
          </a:avLst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1F011-B3BF-4CE7-9B42-5390CBCB0BB8}">
      <dsp:nvSpPr>
        <dsp:cNvPr id="0" name=""/>
        <dsp:cNvSpPr/>
      </dsp:nvSpPr>
      <dsp:spPr>
        <a:xfrm>
          <a:off x="13566217" y="466096"/>
          <a:ext cx="3584144" cy="3141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Improve Performance (individual and group) and Outcomes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better academic achievements.</a:t>
          </a:r>
          <a:endParaRPr lang="en-US" sz="3200" i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3566217" y="466096"/>
        <a:ext cx="3584144" cy="3141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327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2838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70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3169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1523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872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876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548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931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623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61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08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4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019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340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pgpt-my.sharepoint.com/personal/calves_sal_ipg_pt/Documents/Desktop/LTA%20CA/TABLE%20Activity-RAMP_CA.docx?web=1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hertechventure/?viewAsMember=true" TargetMode="External"/><Relationship Id="rId13" Type="http://schemas.openxmlformats.org/officeDocument/2006/relationships/hyperlink" Target="https://x.com/hertechventure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hertechventure.eu/" TargetMode="External"/><Relationship Id="rId11" Type="http://schemas.openxmlformats.org/officeDocument/2006/relationships/hyperlink" Target="https://www.hertechventure.eu/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hyperlink" Target="https://www.facebook.com/profile.php?id=61557217807689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6CB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2902739"/>
            <a:ext cx="12751266" cy="2270092"/>
            <a:chOff x="0" y="-57150"/>
            <a:chExt cx="3255540" cy="438902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3255540" cy="381752"/>
            </a:xfrm>
            <a:custGeom>
              <a:avLst/>
              <a:gdLst/>
              <a:ahLst/>
              <a:cxnLst/>
              <a:rect l="l" t="t" r="r" b="b"/>
              <a:pathLst>
                <a:path w="3255540" h="381752" extrusionOk="0">
                  <a:moveTo>
                    <a:pt x="0" y="0"/>
                  </a:moveTo>
                  <a:lnTo>
                    <a:pt x="3255540" y="0"/>
                  </a:lnTo>
                  <a:lnTo>
                    <a:pt x="3255540" y="381752"/>
                  </a:lnTo>
                  <a:lnTo>
                    <a:pt x="0" y="381752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0" y="-57150"/>
              <a:ext cx="3255540" cy="438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16480" y="5124538"/>
            <a:ext cx="12734786" cy="1767558"/>
            <a:chOff x="0" y="-57150"/>
            <a:chExt cx="3275511" cy="465529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3275511" cy="408379"/>
            </a:xfrm>
            <a:custGeom>
              <a:avLst/>
              <a:gdLst/>
              <a:ahLst/>
              <a:cxnLst/>
              <a:rect l="l" t="t" r="r" b="b"/>
              <a:pathLst>
                <a:path w="3275511" h="408379" extrusionOk="0">
                  <a:moveTo>
                    <a:pt x="0" y="0"/>
                  </a:moveTo>
                  <a:lnTo>
                    <a:pt x="3275511" y="0"/>
                  </a:lnTo>
                  <a:lnTo>
                    <a:pt x="3275511" y="408379"/>
                  </a:lnTo>
                  <a:lnTo>
                    <a:pt x="0" y="408379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-57150"/>
              <a:ext cx="3275511" cy="465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735395" y="9214555"/>
            <a:ext cx="3230131" cy="677285"/>
          </a:xfrm>
          <a:custGeom>
            <a:avLst/>
            <a:gdLst/>
            <a:ahLst/>
            <a:cxnLst/>
            <a:rect l="l" t="t" r="r" b="b"/>
            <a:pathLst>
              <a:path w="3230131" h="677285" extrusionOk="0">
                <a:moveTo>
                  <a:pt x="0" y="0"/>
                </a:moveTo>
                <a:lnTo>
                  <a:pt x="3230131" y="0"/>
                </a:lnTo>
                <a:lnTo>
                  <a:pt x="3230131" y="677286"/>
                </a:lnTo>
                <a:lnTo>
                  <a:pt x="0" y="677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-1064191">
            <a:off x="14281957" y="-46093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2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1586488">
            <a:off x="14281957" y="488317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2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0901220" y="7202168"/>
            <a:ext cx="4938626" cy="4938626"/>
          </a:xfrm>
          <a:custGeom>
            <a:avLst/>
            <a:gdLst/>
            <a:ahLst/>
            <a:cxnLst/>
            <a:rect l="l" t="t" r="r" b="b"/>
            <a:pathLst>
              <a:path w="4938626" h="4938626" extrusionOk="0">
                <a:moveTo>
                  <a:pt x="0" y="0"/>
                </a:moveTo>
                <a:lnTo>
                  <a:pt x="4938626" y="0"/>
                </a:lnTo>
                <a:lnTo>
                  <a:pt x="4938626" y="4938625"/>
                </a:lnTo>
                <a:lnTo>
                  <a:pt x="0" y="4938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27998" y="1024380"/>
            <a:ext cx="9279245" cy="114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62" b="1" dirty="0" err="1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HerTechVenture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-752482" y="3302263"/>
            <a:ext cx="14057421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RAMP Dimensions</a:t>
            </a:r>
          </a:p>
          <a:p>
            <a:pPr algn="ctr"/>
            <a:r>
              <a:rPr lang="en-US" sz="4400" i="1" dirty="0">
                <a:solidFill>
                  <a:srgbClr val="452A74"/>
                </a:solidFill>
                <a:latin typeface="Noto Sans"/>
                <a:ea typeface="Noto Sans"/>
                <a:cs typeface="Noto Sans"/>
              </a:rPr>
              <a:t>Engage learners by leveraging intrinsic motivation </a:t>
            </a:r>
            <a:endParaRPr lang="pt-PT" sz="4400" i="1" dirty="0">
              <a:solidFill>
                <a:srgbClr val="452A74"/>
              </a:solidFill>
              <a:latin typeface="Noto Sans"/>
              <a:ea typeface="Noto Sans"/>
              <a:cs typeface="No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5400" b="1" dirty="0">
              <a:solidFill>
                <a:srgbClr val="452A74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077346" y="9101770"/>
            <a:ext cx="3366980" cy="119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5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9" b="1" dirty="0">
                <a:solidFill>
                  <a:srgbClr val="DED5ED"/>
                </a:solidFill>
                <a:latin typeface="Noto Sans"/>
                <a:ea typeface="Noto Sans"/>
                <a:cs typeface="Noto Sans"/>
                <a:sym typeface="Noto Sans"/>
              </a:rPr>
              <a:t>Project Number 2023-1-PL01-KA220-HED-000156803</a:t>
            </a:r>
            <a:endParaRPr dirty="0"/>
          </a:p>
          <a:p>
            <a:pPr marL="0" marR="0" lvl="0" indent="0" algn="ctr" rtl="0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9" b="1" dirty="0">
              <a:solidFill>
                <a:srgbClr val="DED5E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ctr" rtl="0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9" b="1" dirty="0">
              <a:solidFill>
                <a:srgbClr val="DED5E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3" name="Imagem 2" descr="Uma imagem com Tipo de letra, texto, Gráficos, logótipo&#10;&#10;Descrição gerada automaticamente">
            <a:extLst>
              <a:ext uri="{FF2B5EF4-FFF2-40B4-BE49-F238E27FC236}">
                <a16:creationId xmlns:a16="http://schemas.microsoft.com/office/drawing/2014/main" id="{BE1DB8B3-54E4-2B8A-8C53-4DDC957E2FD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706" y="7256820"/>
            <a:ext cx="2388812" cy="151738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2C34F48-C5D4-4236-8E4D-BF88703CCEA2}"/>
              </a:ext>
            </a:extLst>
          </p:cNvPr>
          <p:cNvSpPr txBox="1"/>
          <p:nvPr/>
        </p:nvSpPr>
        <p:spPr>
          <a:xfrm>
            <a:off x="-46154" y="5787814"/>
            <a:ext cx="1245318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b="1">
                <a:solidFill>
                  <a:srgbClr val="452A74"/>
                </a:solidFill>
                <a:latin typeface="Noto Sans"/>
                <a:ea typeface="Noto Sans"/>
                <a:cs typeface="Noto Sans"/>
              </a:rPr>
              <a:t>Polytechnic of Guarda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-338916" y="9695413"/>
            <a:ext cx="18965831" cy="883574"/>
            <a:chOff x="0" y="-38100"/>
            <a:chExt cx="4995116" cy="232711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764620" y="149800"/>
            <a:ext cx="17159680" cy="194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Activity</a:t>
            </a:r>
          </a:p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</a:rPr>
              <a:t>Applying the RAMP Model</a:t>
            </a:r>
            <a:endParaRPr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77558D-D971-2B48-013F-60BF832A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588" y="1966676"/>
            <a:ext cx="17159681" cy="6937024"/>
          </a:xfrm>
        </p:spPr>
        <p:txBody>
          <a:bodyPr>
            <a:normAutofit/>
          </a:bodyPr>
          <a:lstStyle/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pt-PT" sz="4000" b="1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4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pt-PT" sz="4000" b="1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pt-PT" sz="4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000" b="1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4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000" b="1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</a:t>
            </a:r>
            <a:endParaRPr lang="pt-PT" sz="4000" b="1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Establish the background of the case study.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PT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pt-P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t-P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the institution (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 University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and course (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 Project Management in STEM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t-P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the target group (30 undergraduate students in their final year).</a:t>
            </a:r>
            <a:endParaRPr lang="pt-P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Clear understanding of the environment in which the RAMP model will be applied.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pt-PT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601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-338916" y="9695413"/>
            <a:ext cx="18965831" cy="883574"/>
            <a:chOff x="0" y="-38100"/>
            <a:chExt cx="4995116" cy="232711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764620" y="149800"/>
            <a:ext cx="17159680" cy="194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Activity</a:t>
            </a:r>
          </a:p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</a:rPr>
              <a:t>Applying the RAMP Model: A Case Study</a:t>
            </a:r>
            <a:endParaRPr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77558D-D971-2B48-013F-60BF832A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588" y="1966676"/>
            <a:ext cx="17159681" cy="6937024"/>
          </a:xfrm>
        </p:spPr>
        <p:txBody>
          <a:bodyPr>
            <a:normAutofit/>
          </a:bodyPr>
          <a:lstStyle/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pt-PT" sz="4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Set Clear </a:t>
            </a:r>
            <a:r>
              <a:rPr lang="pt-PT" sz="40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pt-PT" sz="4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what the case study aims to achieve.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PT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  <a:r>
              <a:rPr lang="pt-P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pt-P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</a:t>
            </a:r>
            <a:r>
              <a:rPr lang="pt-P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 student engagement in the course.</a:t>
            </a:r>
            <a:endParaRPr lang="pt-P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Foster intrinsic motivation among students.</a:t>
            </a:r>
            <a:endParaRPr lang="pt-P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collaborative skills and creativity through project-based learning.</a:t>
            </a:r>
            <a:endParaRPr lang="pt-P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focused direction for implementing the RAMP model.</a:t>
            </a:r>
            <a:endParaRPr lang="pt-PT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3143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-338916" y="9695413"/>
            <a:ext cx="18965831" cy="883574"/>
            <a:chOff x="0" y="-38100"/>
            <a:chExt cx="4995116" cy="232711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764620" y="149800"/>
            <a:ext cx="17159680" cy="194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Activity</a:t>
            </a:r>
          </a:p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</a:rPr>
              <a:t>Applying the RAMP Model: A Case Study</a:t>
            </a:r>
            <a:endParaRPr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77558D-D971-2B48-013F-60BF832A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588" y="1966676"/>
            <a:ext cx="17159681" cy="6937024"/>
          </a:xfrm>
        </p:spPr>
        <p:txBody>
          <a:bodyPr>
            <a:normAutofit fontScale="92500" lnSpcReduction="10000"/>
          </a:bodyPr>
          <a:lstStyle/>
          <a:p>
            <a:pPr marL="914400" lvl="2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39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t-PT" sz="39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</a:t>
            </a:r>
            <a:r>
              <a:rPr lang="pt-PT" sz="39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39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39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RAMP </a:t>
            </a:r>
            <a:r>
              <a:rPr lang="pt-PT" sz="39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</a:t>
            </a:r>
            <a:endParaRPr lang="pt-PT" sz="39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Objective: </a:t>
            </a:r>
            <a:r>
              <a:rPr lang="en-GB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each component of the RAMP model systematically (</a:t>
            </a:r>
            <a:r>
              <a:rPr lang="en-GB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GB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RAMP </a:t>
            </a:r>
            <a:r>
              <a:rPr lang="en-GB" sz="27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dimension strategies </a:t>
            </a:r>
            <a:r>
              <a:rPr lang="en-GB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template</a:t>
            </a:r>
            <a:r>
              <a:rPr lang="en-GB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).</a:t>
            </a:r>
            <a:endParaRPr lang="pt-PT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PT" sz="2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pt-PT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sz="2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Relatedness</a:t>
            </a:r>
            <a:r>
              <a:rPr lang="pt-PT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supportive learning environment through diverse project teams; Organize team-building activities and networking events.</a:t>
            </a:r>
            <a:endParaRPr lang="pt-PT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sz="2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Autonomy</a:t>
            </a:r>
            <a:r>
              <a:rPr lang="pt-PT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 students to choose project topics and presentation formats; Encourage self-directed learning and personal goal setting.</a:t>
            </a:r>
            <a:endParaRPr lang="pt-PT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sz="2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Mastery</a:t>
            </a:r>
            <a:r>
              <a:rPr lang="pt-PT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ongoing feedback and mentorship throughout project development; Offer skill-building workshops and peer review sessions.</a:t>
            </a:r>
            <a:endParaRPr lang="pt-PT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sz="2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 students in real-world projects that address current challenges; Organize guest lectures to connect coursework with industry relevance.</a:t>
            </a:r>
            <a:endParaRPr lang="pt-PT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Outcome: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structured approach that enhances student motivation and engagement through each RAMP component.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2793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-338916" y="9695413"/>
            <a:ext cx="18965831" cy="883574"/>
            <a:chOff x="0" y="-38100"/>
            <a:chExt cx="4995116" cy="232711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764620" y="149800"/>
            <a:ext cx="17159680" cy="194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Activity</a:t>
            </a:r>
          </a:p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</a:rPr>
              <a:t>Applying the RAMP Model: A Case Study</a:t>
            </a:r>
            <a:endParaRPr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77558D-D971-2B48-013F-60BF832A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588" y="1966676"/>
            <a:ext cx="17159681" cy="6937024"/>
          </a:xfrm>
        </p:spPr>
        <p:txBody>
          <a:bodyPr>
            <a:normAutofit lnSpcReduction="10000"/>
          </a:bodyPr>
          <a:lstStyle/>
          <a:p>
            <a:pPr marL="914400" lvl="2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Monitor </a:t>
            </a:r>
            <a:r>
              <a:rPr lang="pt-PT" sz="40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</a:t>
            </a:r>
            <a:r>
              <a:rPr lang="pt-PT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0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0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Gather</a:t>
            </a:r>
            <a:r>
              <a:rPr lang="pt-PT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 the implementation of the RAMP model.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PT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 quantitative data (e.g., attendance rates, participation levels) throughout the semester.</a:t>
            </a:r>
            <a:endParaRPr lang="pt-P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 surveys to gauge student motivation, engagement, and feedback on the course structure.</a:t>
            </a:r>
            <a:endParaRPr lang="pt-P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Evaluate project outcomes through assessments and presentations.</a:t>
            </a:r>
            <a:endParaRPr lang="pt-P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Comprehensive data collection that provides insights into the effectiveness of the RAMP model.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9363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-338916" y="9695413"/>
            <a:ext cx="18965831" cy="883574"/>
            <a:chOff x="0" y="-38100"/>
            <a:chExt cx="4995116" cy="232711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764620" y="149800"/>
            <a:ext cx="17159680" cy="194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Activity</a:t>
            </a:r>
          </a:p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</a:rPr>
              <a:t>Applying the RAMP Model: A Case Study</a:t>
            </a:r>
            <a:endParaRPr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77558D-D971-2B48-013F-60BF832A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588" y="1966676"/>
            <a:ext cx="17159681" cy="6937024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pt-PT" sz="40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Analyze</a:t>
            </a:r>
            <a:r>
              <a:rPr lang="pt-PT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0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pt-PT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0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0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  <a:endParaRPr lang="pt-PT" sz="4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Evaluate the outcomes of implementing the RAMP model.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PT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lnSpc>
                <a:spcPct val="11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Analyze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collected from surveys and assessments.</a:t>
            </a:r>
            <a:endParaRPr lang="pt-P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trends, such as increased engagement and improved skill levels.</a:t>
            </a:r>
            <a:endParaRPr lang="pt-P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Gather qualitative feedback from students about their experiences.</a:t>
            </a:r>
            <a:endParaRPr lang="pt-P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clear understanding of how the RAMP model impacted student engagement, motivation, and learning outcomes.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3551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-338916" y="9695413"/>
            <a:ext cx="18965831" cy="883574"/>
            <a:chOff x="0" y="-38100"/>
            <a:chExt cx="4995116" cy="232711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764620" y="149800"/>
            <a:ext cx="17159680" cy="194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Activity</a:t>
            </a:r>
          </a:p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</a:rPr>
              <a:t>Applying the RAMP Model: A Case Study</a:t>
            </a:r>
            <a:endParaRPr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77558D-D971-2B48-013F-60BF832A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588" y="1966676"/>
            <a:ext cx="17159681" cy="6937024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pt-PT" sz="40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Draw</a:t>
            </a:r>
            <a:r>
              <a:rPr lang="pt-PT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0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pt-PT" sz="4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Summarize the findings and implications of the case study.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PT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Compile key results, such as increased attendance, heightened motivation, and enhanced project quality.</a:t>
            </a:r>
            <a:endParaRPr lang="pt-P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 on the strengths and challenges of implementing the RAMP model in the course.</a:t>
            </a:r>
            <a:endParaRPr lang="pt-P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Insights into the effectiveness of the RAMP model in a higher education context, providing evidence for future applications.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7171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-338916" y="9695413"/>
            <a:ext cx="18965831" cy="883574"/>
            <a:chOff x="0" y="-38100"/>
            <a:chExt cx="4995116" cy="232711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764620" y="149800"/>
            <a:ext cx="17159680" cy="194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Activity</a:t>
            </a:r>
          </a:p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</a:rPr>
              <a:t>Applying the RAMP Model: A Case Study</a:t>
            </a:r>
            <a:endParaRPr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77558D-D971-2B48-013F-60BF832A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588" y="1966676"/>
            <a:ext cx="17159681" cy="6937024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endParaRPr lang="en-GB" sz="4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47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pt-PT" sz="47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47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7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Recommendations</a:t>
            </a:r>
            <a:endParaRPr lang="pt-PT" sz="47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sz="4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Objective: </a:t>
            </a:r>
            <a:r>
              <a:rPr lang="en-GB" sz="4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actionable suggestions based on the case study findings.</a:t>
            </a:r>
            <a:endParaRPr lang="pt-PT" sz="4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PT" sz="4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pt-PT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4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 extending the RAMP model to other courses within the STEM program.</a:t>
            </a:r>
            <a:endParaRPr lang="pt-PT" sz="4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4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 training sessions for faculty on the RAMP model to enhance teaching practices.</a:t>
            </a:r>
            <a:endParaRPr lang="pt-PT" sz="4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4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 continuous assessment and adaptation of strategies to meet evolving student needs.</a:t>
            </a:r>
            <a:endParaRPr lang="pt-PT" sz="4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>
              <a:lnSpc>
                <a:spcPct val="12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sz="4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Outcome: </a:t>
            </a:r>
            <a:r>
              <a:rPr lang="en-GB" sz="4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set of practical recommendations that can improve the learning experience across the institution.</a:t>
            </a:r>
            <a:endParaRPr lang="pt-PT" sz="4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922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-338916" y="9695413"/>
            <a:ext cx="18965831" cy="883574"/>
            <a:chOff x="0" y="-38100"/>
            <a:chExt cx="4995116" cy="232711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764620" y="149800"/>
            <a:ext cx="17159680" cy="194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Activity</a:t>
            </a:r>
          </a:p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</a:rPr>
              <a:t>Applying the RAMP Model: A Case Study</a:t>
            </a:r>
            <a:endParaRPr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77558D-D971-2B48-013F-60BF832A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588" y="1966676"/>
            <a:ext cx="17159681" cy="6937024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4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pt-PT" sz="48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</a:t>
            </a:r>
            <a:r>
              <a:rPr lang="pt-PT" sz="4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8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4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Share </a:t>
            </a:r>
            <a:r>
              <a:rPr lang="pt-PT" sz="48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</a:t>
            </a:r>
            <a:endParaRPr lang="pt-PT" sz="4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Communicate the results of the case study to stakeholders.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pt-PT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a comprehensive report detailing the case study methodology, findings, and recommendations.</a:t>
            </a:r>
            <a:endParaRPr lang="pt-P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the report with faculty, administrators, and educational stakeholders to inform future practices.</a:t>
            </a:r>
            <a:endParaRPr lang="pt-PT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11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awareness of the RAMP model’s effectiveness, encouraging broader adoption.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9168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5ED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"/>
          <p:cNvSpPr/>
          <p:nvPr/>
        </p:nvSpPr>
        <p:spPr>
          <a:xfrm>
            <a:off x="2151794" y="643490"/>
            <a:ext cx="3226247" cy="610103"/>
          </a:xfrm>
          <a:custGeom>
            <a:avLst/>
            <a:gdLst/>
            <a:ahLst/>
            <a:cxnLst/>
            <a:rect l="l" t="t" r="r" b="b"/>
            <a:pathLst>
              <a:path w="3226247" h="610103" extrusionOk="0">
                <a:moveTo>
                  <a:pt x="0" y="0"/>
                </a:moveTo>
                <a:lnTo>
                  <a:pt x="3226247" y="0"/>
                </a:lnTo>
                <a:lnTo>
                  <a:pt x="3226247" y="610103"/>
                </a:lnTo>
                <a:lnTo>
                  <a:pt x="0" y="610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75"/>
            </a:stretch>
          </a:blipFill>
          <a:ln>
            <a:noFill/>
          </a:ln>
        </p:spPr>
        <p:txBody>
          <a:bodyPr spcFirstLastPara="1" wrap="square" lIns="91425" tIns="45701" rIns="91425" bIns="45701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4">
            <a:hlinkClick r:id="rId4"/>
          </p:cNvPr>
          <p:cNvSpPr/>
          <p:nvPr/>
        </p:nvSpPr>
        <p:spPr>
          <a:xfrm>
            <a:off x="1301737" y="9059621"/>
            <a:ext cx="492599" cy="895634"/>
          </a:xfrm>
          <a:custGeom>
            <a:avLst/>
            <a:gdLst/>
            <a:ahLst/>
            <a:cxnLst/>
            <a:rect l="l" t="t" r="r" b="b"/>
            <a:pathLst>
              <a:path w="492598" h="895633" extrusionOk="0">
                <a:moveTo>
                  <a:pt x="0" y="0"/>
                </a:moveTo>
                <a:lnTo>
                  <a:pt x="492598" y="0"/>
                </a:lnTo>
                <a:lnTo>
                  <a:pt x="492598" y="895632"/>
                </a:lnTo>
                <a:lnTo>
                  <a:pt x="0" y="895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1" rIns="91425" bIns="45701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4">
            <a:hlinkClick r:id="rId6"/>
          </p:cNvPr>
          <p:cNvSpPr/>
          <p:nvPr/>
        </p:nvSpPr>
        <p:spPr>
          <a:xfrm>
            <a:off x="2151792" y="9126669"/>
            <a:ext cx="814635" cy="814635"/>
          </a:xfrm>
          <a:custGeom>
            <a:avLst/>
            <a:gdLst/>
            <a:ahLst/>
            <a:cxnLst/>
            <a:rect l="l" t="t" r="r" b="b"/>
            <a:pathLst>
              <a:path w="814635" h="814635" extrusionOk="0">
                <a:moveTo>
                  <a:pt x="0" y="0"/>
                </a:moveTo>
                <a:lnTo>
                  <a:pt x="814635" y="0"/>
                </a:lnTo>
                <a:lnTo>
                  <a:pt x="814635" y="814636"/>
                </a:lnTo>
                <a:lnTo>
                  <a:pt x="0" y="814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1" rIns="91425" bIns="45701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4">
            <a:hlinkClick r:id="rId8"/>
          </p:cNvPr>
          <p:cNvSpPr/>
          <p:nvPr/>
        </p:nvSpPr>
        <p:spPr>
          <a:xfrm>
            <a:off x="4515884" y="9046063"/>
            <a:ext cx="939500" cy="939500"/>
          </a:xfrm>
          <a:custGeom>
            <a:avLst/>
            <a:gdLst/>
            <a:ahLst/>
            <a:cxnLst/>
            <a:rect l="l" t="t" r="r" b="b"/>
            <a:pathLst>
              <a:path w="939499" h="939499" extrusionOk="0">
                <a:moveTo>
                  <a:pt x="0" y="0"/>
                </a:moveTo>
                <a:lnTo>
                  <a:pt x="939499" y="0"/>
                </a:lnTo>
                <a:lnTo>
                  <a:pt x="939499" y="939499"/>
                </a:lnTo>
                <a:lnTo>
                  <a:pt x="0" y="939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1" rIns="91425" bIns="45701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4"/>
          <p:cNvSpPr/>
          <p:nvPr/>
        </p:nvSpPr>
        <p:spPr>
          <a:xfrm>
            <a:off x="5752480" y="9059621"/>
            <a:ext cx="948734" cy="948734"/>
          </a:xfrm>
          <a:custGeom>
            <a:avLst/>
            <a:gdLst/>
            <a:ahLst/>
            <a:cxnLst/>
            <a:rect l="l" t="t" r="r" b="b"/>
            <a:pathLst>
              <a:path w="948733" h="948733" extrusionOk="0">
                <a:moveTo>
                  <a:pt x="0" y="0"/>
                </a:moveTo>
                <a:lnTo>
                  <a:pt x="948733" y="0"/>
                </a:lnTo>
                <a:lnTo>
                  <a:pt x="948733" y="948733"/>
                </a:lnTo>
                <a:lnTo>
                  <a:pt x="0" y="948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1" rIns="91425" bIns="45701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4">
            <a:hlinkClick r:id="rId11"/>
          </p:cNvPr>
          <p:cNvSpPr/>
          <p:nvPr/>
        </p:nvSpPr>
        <p:spPr>
          <a:xfrm>
            <a:off x="6998308" y="9023786"/>
            <a:ext cx="939794" cy="939794"/>
          </a:xfrm>
          <a:custGeom>
            <a:avLst/>
            <a:gdLst/>
            <a:ahLst/>
            <a:cxnLst/>
            <a:rect l="l" t="t" r="r" b="b"/>
            <a:pathLst>
              <a:path w="939794" h="939794" extrusionOk="0">
                <a:moveTo>
                  <a:pt x="0" y="0"/>
                </a:moveTo>
                <a:lnTo>
                  <a:pt x="939794" y="0"/>
                </a:lnTo>
                <a:lnTo>
                  <a:pt x="939794" y="939794"/>
                </a:lnTo>
                <a:lnTo>
                  <a:pt x="0" y="939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1" rIns="91425" bIns="45701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9455764" y="-1993617"/>
            <a:ext cx="13888880" cy="13888880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DED5ED"/>
          </a:solidFill>
          <a:ln>
            <a:noFill/>
          </a:ln>
        </p:spPr>
        <p:txBody>
          <a:bodyPr spcFirstLastPara="1" wrap="square" lIns="91425" tIns="45701" rIns="91425" bIns="45701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3" name="Google Shape;313;p14"/>
          <p:cNvGrpSpPr/>
          <p:nvPr/>
        </p:nvGrpSpPr>
        <p:grpSpPr>
          <a:xfrm>
            <a:off x="9414164" y="-1980712"/>
            <a:ext cx="13888880" cy="13888880"/>
            <a:chOff x="0" y="0"/>
            <a:chExt cx="812800" cy="812800"/>
          </a:xfrm>
        </p:grpSpPr>
        <p:sp>
          <p:nvSpPr>
            <p:cNvPr id="314" name="Google Shape;314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1" rIns="91425" bIns="45701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1" tIns="50801" rIns="50801" bIns="50801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4"/>
          <p:cNvGrpSpPr/>
          <p:nvPr/>
        </p:nvGrpSpPr>
        <p:grpSpPr>
          <a:xfrm>
            <a:off x="11234273" y="-303751"/>
            <a:ext cx="10331861" cy="10331861"/>
            <a:chOff x="0" y="0"/>
            <a:chExt cx="812800" cy="812800"/>
          </a:xfrm>
        </p:grpSpPr>
        <p:sp>
          <p:nvSpPr>
            <p:cNvPr id="317" name="Google Shape;317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2A74">
                <a:alpha val="95294"/>
              </a:srgbClr>
            </a:solidFill>
            <a:ln>
              <a:noFill/>
            </a:ln>
          </p:spPr>
          <p:txBody>
            <a:bodyPr spcFirstLastPara="1" wrap="square" lIns="91425" tIns="45701" rIns="91425" bIns="45701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1" tIns="50801" rIns="50801" bIns="50801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14"/>
          <p:cNvGrpSpPr/>
          <p:nvPr/>
        </p:nvGrpSpPr>
        <p:grpSpPr>
          <a:xfrm>
            <a:off x="12424046" y="1006741"/>
            <a:ext cx="7869116" cy="7869116"/>
            <a:chOff x="0" y="0"/>
            <a:chExt cx="812800" cy="812800"/>
          </a:xfrm>
        </p:grpSpPr>
        <p:sp>
          <p:nvSpPr>
            <p:cNvPr id="320" name="Google Shape;320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D5ED">
                <a:alpha val="40392"/>
              </a:srgbClr>
            </a:solidFill>
            <a:ln>
              <a:noFill/>
            </a:ln>
          </p:spPr>
          <p:txBody>
            <a:bodyPr spcFirstLastPara="1" wrap="square" lIns="91425" tIns="45701" rIns="91425" bIns="45701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1" tIns="50801" rIns="50801" bIns="50801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14"/>
          <p:cNvSpPr/>
          <p:nvPr/>
        </p:nvSpPr>
        <p:spPr>
          <a:xfrm>
            <a:off x="13017670" y="1527383"/>
            <a:ext cx="6681869" cy="6681869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DED5ED"/>
          </a:solidFill>
          <a:ln>
            <a:noFill/>
          </a:ln>
        </p:spPr>
        <p:txBody>
          <a:bodyPr spcFirstLastPara="1" wrap="square" lIns="91425" tIns="45701" rIns="91425" bIns="45701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14"/>
          <p:cNvGrpSpPr/>
          <p:nvPr/>
        </p:nvGrpSpPr>
        <p:grpSpPr>
          <a:xfrm>
            <a:off x="-5577" y="2293087"/>
            <a:ext cx="12129563" cy="2477108"/>
            <a:chOff x="0" y="-57150"/>
            <a:chExt cx="3194617" cy="652407"/>
          </a:xfrm>
        </p:grpSpPr>
        <p:sp>
          <p:nvSpPr>
            <p:cNvPr id="324" name="Google Shape;324;p14"/>
            <p:cNvSpPr/>
            <p:nvPr/>
          </p:nvSpPr>
          <p:spPr>
            <a:xfrm>
              <a:off x="0" y="0"/>
              <a:ext cx="3194617" cy="595257"/>
            </a:xfrm>
            <a:custGeom>
              <a:avLst/>
              <a:gdLst/>
              <a:ahLst/>
              <a:cxnLst/>
              <a:rect l="l" t="t" r="r" b="b"/>
              <a:pathLst>
                <a:path w="3194617" h="595257" extrusionOk="0">
                  <a:moveTo>
                    <a:pt x="0" y="0"/>
                  </a:moveTo>
                  <a:lnTo>
                    <a:pt x="3194617" y="0"/>
                  </a:lnTo>
                  <a:lnTo>
                    <a:pt x="3194617" y="595257"/>
                  </a:lnTo>
                  <a:lnTo>
                    <a:pt x="0" y="595257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spcFirstLastPara="1" wrap="square" lIns="91425" tIns="45701" rIns="91425" bIns="45701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4"/>
            <p:cNvSpPr txBox="1"/>
            <p:nvPr/>
          </p:nvSpPr>
          <p:spPr>
            <a:xfrm>
              <a:off x="0" y="-57150"/>
              <a:ext cx="3194617" cy="652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1" tIns="50801" rIns="50801" bIns="50801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4"/>
          <p:cNvGrpSpPr/>
          <p:nvPr/>
        </p:nvGrpSpPr>
        <p:grpSpPr>
          <a:xfrm>
            <a:off x="1" y="4724308"/>
            <a:ext cx="12129563" cy="2477108"/>
            <a:chOff x="0" y="-57150"/>
            <a:chExt cx="3194617" cy="652407"/>
          </a:xfrm>
        </p:grpSpPr>
        <p:sp>
          <p:nvSpPr>
            <p:cNvPr id="327" name="Google Shape;327;p14"/>
            <p:cNvSpPr/>
            <p:nvPr/>
          </p:nvSpPr>
          <p:spPr>
            <a:xfrm>
              <a:off x="0" y="0"/>
              <a:ext cx="3194617" cy="595257"/>
            </a:xfrm>
            <a:custGeom>
              <a:avLst/>
              <a:gdLst/>
              <a:ahLst/>
              <a:cxnLst/>
              <a:rect l="l" t="t" r="r" b="b"/>
              <a:pathLst>
                <a:path w="3194617" h="595257" extrusionOk="0">
                  <a:moveTo>
                    <a:pt x="0" y="0"/>
                  </a:moveTo>
                  <a:lnTo>
                    <a:pt x="3194617" y="0"/>
                  </a:lnTo>
                  <a:lnTo>
                    <a:pt x="3194617" y="595257"/>
                  </a:lnTo>
                  <a:lnTo>
                    <a:pt x="0" y="595257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spcFirstLastPara="1" wrap="square" lIns="91425" tIns="45701" rIns="91425" bIns="45701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4"/>
            <p:cNvSpPr txBox="1"/>
            <p:nvPr/>
          </p:nvSpPr>
          <p:spPr>
            <a:xfrm>
              <a:off x="0" y="-57150"/>
              <a:ext cx="3194617" cy="652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1" tIns="50801" rIns="50801" bIns="50801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14">
            <a:hlinkClick r:id="rId13"/>
          </p:cNvPr>
          <p:cNvSpPr/>
          <p:nvPr/>
        </p:nvSpPr>
        <p:spPr>
          <a:xfrm>
            <a:off x="3372879" y="9126670"/>
            <a:ext cx="818778" cy="836912"/>
          </a:xfrm>
          <a:custGeom>
            <a:avLst/>
            <a:gdLst/>
            <a:ahLst/>
            <a:cxnLst/>
            <a:rect l="l" t="t" r="r" b="b"/>
            <a:pathLst>
              <a:path w="818778" h="836911" extrusionOk="0">
                <a:moveTo>
                  <a:pt x="0" y="0"/>
                </a:moveTo>
                <a:lnTo>
                  <a:pt x="818777" y="0"/>
                </a:lnTo>
                <a:lnTo>
                  <a:pt x="818777" y="836911"/>
                </a:lnTo>
                <a:lnTo>
                  <a:pt x="0" y="836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1" rIns="91425" bIns="45701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4"/>
          <p:cNvSpPr/>
          <p:nvPr/>
        </p:nvSpPr>
        <p:spPr>
          <a:xfrm>
            <a:off x="1" y="36494"/>
            <a:ext cx="1695140" cy="1940495"/>
          </a:xfrm>
          <a:custGeom>
            <a:avLst/>
            <a:gdLst/>
            <a:ahLst/>
            <a:cxnLst/>
            <a:rect l="l" t="t" r="r" b="b"/>
            <a:pathLst>
              <a:path w="1695139" h="1940494" extrusionOk="0">
                <a:moveTo>
                  <a:pt x="0" y="0"/>
                </a:moveTo>
                <a:lnTo>
                  <a:pt x="1695139" y="0"/>
                </a:lnTo>
                <a:lnTo>
                  <a:pt x="1695139" y="1940494"/>
                </a:lnTo>
                <a:lnTo>
                  <a:pt x="0" y="1940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l="-8950" r="-5520"/>
            </a:stretch>
          </a:blipFill>
          <a:ln>
            <a:noFill/>
          </a:ln>
        </p:spPr>
        <p:txBody>
          <a:bodyPr spcFirstLastPara="1" wrap="square" lIns="91425" tIns="45701" rIns="91425" bIns="45701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 txBox="1"/>
          <p:nvPr/>
        </p:nvSpPr>
        <p:spPr>
          <a:xfrm>
            <a:off x="2484571" y="7774135"/>
            <a:ext cx="4062626" cy="77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27"/>
              </a:lnSpc>
            </a:pPr>
            <a:r>
              <a:rPr lang="en-US" sz="3574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Where to find us</a:t>
            </a:r>
            <a:endParaRPr dirty="0"/>
          </a:p>
        </p:txBody>
      </p:sp>
      <p:sp>
        <p:nvSpPr>
          <p:cNvPr id="332" name="Google Shape;332;p14"/>
          <p:cNvSpPr txBox="1"/>
          <p:nvPr/>
        </p:nvSpPr>
        <p:spPr>
          <a:xfrm>
            <a:off x="-72264" y="2513483"/>
            <a:ext cx="11047523" cy="254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6"/>
              </a:lnSpc>
            </a:pPr>
            <a:r>
              <a:rPr lang="en-US" sz="5900" b="1" dirty="0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Thank you for your attention! </a:t>
            </a:r>
            <a:endParaRPr dirty="0"/>
          </a:p>
        </p:txBody>
      </p:sp>
      <p:sp>
        <p:nvSpPr>
          <p:cNvPr id="333" name="Google Shape;333;p14"/>
          <p:cNvSpPr txBox="1"/>
          <p:nvPr/>
        </p:nvSpPr>
        <p:spPr>
          <a:xfrm>
            <a:off x="-397117" y="5429185"/>
            <a:ext cx="11705000" cy="86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8"/>
              </a:lnSpc>
            </a:pPr>
            <a:r>
              <a:rPr lang="en-US" sz="4001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https://www.hertechventure.eu</a:t>
            </a:r>
            <a:r>
              <a:rPr lang="en-US" sz="4001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5ED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624295" y="421152"/>
            <a:ext cx="2897536" cy="607548"/>
          </a:xfrm>
          <a:custGeom>
            <a:avLst/>
            <a:gdLst/>
            <a:ahLst/>
            <a:cxnLst/>
            <a:rect l="l" t="t" r="r" b="b"/>
            <a:pathLst>
              <a:path w="2897536" h="607548" extrusionOk="0">
                <a:moveTo>
                  <a:pt x="0" y="0"/>
                </a:moveTo>
                <a:lnTo>
                  <a:pt x="2897535" y="0"/>
                </a:lnTo>
                <a:lnTo>
                  <a:pt x="2897535" y="607548"/>
                </a:lnTo>
                <a:lnTo>
                  <a:pt x="0" y="607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2"/>
          <p:cNvGrpSpPr/>
          <p:nvPr/>
        </p:nvGrpSpPr>
        <p:grpSpPr>
          <a:xfrm>
            <a:off x="11891146" y="-1800940"/>
            <a:ext cx="13888879" cy="13888879"/>
            <a:chOff x="0" y="0"/>
            <a:chExt cx="812800" cy="812800"/>
          </a:xfrm>
        </p:grpSpPr>
        <p:sp>
          <p:nvSpPr>
            <p:cNvPr id="106" name="Google Shape;106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2998586" y="-22431"/>
            <a:ext cx="10331861" cy="10331861"/>
            <a:chOff x="0" y="0"/>
            <a:chExt cx="812800" cy="812800"/>
          </a:xfrm>
        </p:grpSpPr>
        <p:sp>
          <p:nvSpPr>
            <p:cNvPr id="109" name="Google Shape;109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D5ED">
                <a:alpha val="9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2"/>
          <p:cNvSpPr/>
          <p:nvPr/>
        </p:nvSpPr>
        <p:spPr>
          <a:xfrm>
            <a:off x="10246164" y="0"/>
            <a:ext cx="2350460" cy="2350460"/>
          </a:xfrm>
          <a:custGeom>
            <a:avLst/>
            <a:gdLst/>
            <a:ahLst/>
            <a:cxnLst/>
            <a:rect l="l" t="t" r="r" b="b"/>
            <a:pathLst>
              <a:path w="2350460" h="2350460" extrusionOk="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3596117" y="4375541"/>
            <a:ext cx="4568399" cy="1749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21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Content </a:t>
            </a:r>
            <a:endParaRPr dirty="0"/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7E3F4D36-AC7C-434D-BFFB-520ABB884BF2}"/>
              </a:ext>
            </a:extLst>
          </p:cNvPr>
          <p:cNvGrpSpPr/>
          <p:nvPr/>
        </p:nvGrpSpPr>
        <p:grpSpPr>
          <a:xfrm>
            <a:off x="1028700" y="3054720"/>
            <a:ext cx="9350542" cy="1473220"/>
            <a:chOff x="0" y="-66675"/>
            <a:chExt cx="5228023" cy="1964294"/>
          </a:xfrm>
        </p:grpSpPr>
        <p:sp>
          <p:nvSpPr>
            <p:cNvPr id="14" name="Google Shape;112;p2">
              <a:extLst>
                <a:ext uri="{FF2B5EF4-FFF2-40B4-BE49-F238E27FC236}">
                  <a16:creationId xmlns:a16="http://schemas.microsoft.com/office/drawing/2014/main" id="{9977F319-C3D9-425B-9C5C-C7A4CEEA0982}"/>
                </a:ext>
              </a:extLst>
            </p:cNvPr>
            <p:cNvSpPr txBox="1"/>
            <p:nvPr/>
          </p:nvSpPr>
          <p:spPr>
            <a:xfrm>
              <a:off x="0" y="-66675"/>
              <a:ext cx="5228023" cy="1034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rgbClr val="452A74"/>
                  </a:solidFill>
                  <a:latin typeface="Arial"/>
                  <a:ea typeface="Arial"/>
                  <a:cs typeface="Arial"/>
                  <a:sym typeface="Arial"/>
                </a:rPr>
                <a:t>1 RAMP Meaning</a:t>
              </a:r>
              <a:endParaRPr dirty="0"/>
            </a:p>
          </p:txBody>
        </p:sp>
        <p:sp>
          <p:nvSpPr>
            <p:cNvPr id="15" name="Google Shape;113;p2">
              <a:extLst>
                <a:ext uri="{FF2B5EF4-FFF2-40B4-BE49-F238E27FC236}">
                  <a16:creationId xmlns:a16="http://schemas.microsoft.com/office/drawing/2014/main" id="{A00341C8-E72B-4FE3-8467-9BB03B5E2F65}"/>
                </a:ext>
              </a:extLst>
            </p:cNvPr>
            <p:cNvSpPr txBox="1"/>
            <p:nvPr/>
          </p:nvSpPr>
          <p:spPr>
            <a:xfrm>
              <a:off x="0" y="1488891"/>
              <a:ext cx="5228023" cy="408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" name="Google Shape;114;p2">
              <a:extLst>
                <a:ext uri="{FF2B5EF4-FFF2-40B4-BE49-F238E27FC236}">
                  <a16:creationId xmlns:a16="http://schemas.microsoft.com/office/drawing/2014/main" id="{0EF4BD70-F5E3-41CB-8953-EFCBDA587AE9}"/>
                </a:ext>
              </a:extLst>
            </p:cNvPr>
            <p:cNvCxnSpPr/>
            <p:nvPr/>
          </p:nvCxnSpPr>
          <p:spPr>
            <a:xfrm>
              <a:off x="0" y="1087475"/>
              <a:ext cx="5228023" cy="0"/>
            </a:xfrm>
            <a:prstGeom prst="straightConnector1">
              <a:avLst/>
            </a:prstGeom>
            <a:noFill/>
            <a:ln w="63500" cap="rnd" cmpd="sng">
              <a:solidFill>
                <a:srgbClr val="452A7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" name="Google Shape;112;p2">
            <a:extLst>
              <a:ext uri="{FF2B5EF4-FFF2-40B4-BE49-F238E27FC236}">
                <a16:creationId xmlns:a16="http://schemas.microsoft.com/office/drawing/2014/main" id="{7AB63055-159F-407A-BE5F-2BAE742FB452}"/>
              </a:ext>
            </a:extLst>
          </p:cNvPr>
          <p:cNvSpPr txBox="1"/>
          <p:nvPr/>
        </p:nvSpPr>
        <p:spPr>
          <a:xfrm>
            <a:off x="1028700" y="4184481"/>
            <a:ext cx="935054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dirty="0">
                <a:solidFill>
                  <a:srgbClr val="452A74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3600" dirty="0">
                <a:solidFill>
                  <a:srgbClr val="452A74"/>
                </a:solidFill>
                <a:sym typeface="Montserrat ExtraBold"/>
              </a:rPr>
              <a:t>RAMP model – Dimensions and Strategies </a:t>
            </a:r>
            <a:endParaRPr lang="en-US" sz="3600" dirty="0">
              <a:solidFill>
                <a:srgbClr val="452A74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0" name="Google Shape;114;p2">
            <a:extLst>
              <a:ext uri="{FF2B5EF4-FFF2-40B4-BE49-F238E27FC236}">
                <a16:creationId xmlns:a16="http://schemas.microsoft.com/office/drawing/2014/main" id="{BEFDCD06-15DD-47EC-A0C0-BA005FA25104}"/>
              </a:ext>
            </a:extLst>
          </p:cNvPr>
          <p:cNvCxnSpPr>
            <a:cxnSpLocks/>
          </p:cNvCxnSpPr>
          <p:nvPr/>
        </p:nvCxnSpPr>
        <p:spPr>
          <a:xfrm>
            <a:off x="1028700" y="5050093"/>
            <a:ext cx="9350542" cy="0"/>
          </a:xfrm>
          <a:prstGeom prst="straightConnector1">
            <a:avLst/>
          </a:prstGeom>
          <a:noFill/>
          <a:ln w="63500" cap="rnd" cmpd="sng">
            <a:solidFill>
              <a:srgbClr val="452A7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112;p2">
            <a:extLst>
              <a:ext uri="{FF2B5EF4-FFF2-40B4-BE49-F238E27FC236}">
                <a16:creationId xmlns:a16="http://schemas.microsoft.com/office/drawing/2014/main" id="{FF25C033-7139-427A-BFD6-E845A92EF17A}"/>
              </a:ext>
            </a:extLst>
          </p:cNvPr>
          <p:cNvSpPr txBox="1"/>
          <p:nvPr/>
        </p:nvSpPr>
        <p:spPr>
          <a:xfrm>
            <a:off x="1028700" y="5350451"/>
            <a:ext cx="9350542" cy="262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dirty="0">
                <a:solidFill>
                  <a:srgbClr val="452A74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3600" dirty="0">
                <a:solidFill>
                  <a:srgbClr val="452A74"/>
                </a:solidFill>
                <a:sym typeface="Montserrat ExtraBold"/>
              </a:rPr>
              <a:t>RAMP model – </a:t>
            </a:r>
            <a:r>
              <a:rPr lang="en-GB" sz="3600" dirty="0">
                <a:solidFill>
                  <a:srgbClr val="452A74"/>
                </a:solidFill>
              </a:rPr>
              <a:t>key objectives and impacts</a:t>
            </a:r>
            <a:endParaRPr lang="pt-PT" sz="3600" dirty="0">
              <a:solidFill>
                <a:srgbClr val="452A74"/>
              </a:solidFill>
            </a:endParaRPr>
          </a:p>
          <a:p>
            <a:pPr>
              <a:lnSpc>
                <a:spcPct val="140000"/>
              </a:lnSpc>
            </a:pPr>
            <a:endParaRPr lang="en-US" sz="3600" dirty="0">
              <a:solidFill>
                <a:srgbClr val="452A74"/>
              </a:solidFill>
            </a:endParaRPr>
          </a:p>
          <a:p>
            <a:pPr>
              <a:lnSpc>
                <a:spcPct val="140000"/>
              </a:lnSpc>
            </a:pPr>
            <a:endParaRPr lang="en-US" sz="3600" dirty="0">
              <a:solidFill>
                <a:srgbClr val="452A74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3" name="Google Shape;114;p2">
            <a:extLst>
              <a:ext uri="{FF2B5EF4-FFF2-40B4-BE49-F238E27FC236}">
                <a16:creationId xmlns:a16="http://schemas.microsoft.com/office/drawing/2014/main" id="{C0175904-B828-4506-9BF6-32995271BF6D}"/>
              </a:ext>
            </a:extLst>
          </p:cNvPr>
          <p:cNvCxnSpPr>
            <a:cxnSpLocks/>
          </p:cNvCxnSpPr>
          <p:nvPr/>
        </p:nvCxnSpPr>
        <p:spPr>
          <a:xfrm>
            <a:off x="1028700" y="6216063"/>
            <a:ext cx="9350542" cy="0"/>
          </a:xfrm>
          <a:prstGeom prst="straightConnector1">
            <a:avLst/>
          </a:prstGeom>
          <a:noFill/>
          <a:ln w="63500" cap="rnd" cmpd="sng">
            <a:solidFill>
              <a:srgbClr val="452A7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112;p2">
            <a:extLst>
              <a:ext uri="{FF2B5EF4-FFF2-40B4-BE49-F238E27FC236}">
                <a16:creationId xmlns:a16="http://schemas.microsoft.com/office/drawing/2014/main" id="{55C7940E-5D98-47DC-8830-0407A68101D7}"/>
              </a:ext>
            </a:extLst>
          </p:cNvPr>
          <p:cNvSpPr txBox="1"/>
          <p:nvPr/>
        </p:nvSpPr>
        <p:spPr>
          <a:xfrm>
            <a:off x="1028700" y="6523015"/>
            <a:ext cx="9350542" cy="262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dirty="0">
                <a:solidFill>
                  <a:srgbClr val="452A74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n-US" sz="3600" dirty="0">
                <a:solidFill>
                  <a:srgbClr val="452A74"/>
                </a:solidFill>
              </a:rPr>
              <a:t>Applying the RAMP Model: A Case Study</a:t>
            </a:r>
          </a:p>
          <a:p>
            <a:pPr>
              <a:lnSpc>
                <a:spcPct val="140000"/>
              </a:lnSpc>
            </a:pPr>
            <a:endParaRPr lang="pt-PT" sz="3600" dirty="0">
              <a:solidFill>
                <a:srgbClr val="452A74"/>
              </a:solidFill>
            </a:endParaRPr>
          </a:p>
          <a:p>
            <a:pPr>
              <a:lnSpc>
                <a:spcPct val="140000"/>
              </a:lnSpc>
            </a:pPr>
            <a:endParaRPr lang="en-US" sz="3600" dirty="0">
              <a:solidFill>
                <a:srgbClr val="452A74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7" name="Google Shape;114;p2">
            <a:extLst>
              <a:ext uri="{FF2B5EF4-FFF2-40B4-BE49-F238E27FC236}">
                <a16:creationId xmlns:a16="http://schemas.microsoft.com/office/drawing/2014/main" id="{7E20AE62-6AC7-4305-B6E9-6D3BF7F0C1AC}"/>
              </a:ext>
            </a:extLst>
          </p:cNvPr>
          <p:cNvCxnSpPr>
            <a:cxnSpLocks/>
          </p:cNvCxnSpPr>
          <p:nvPr/>
        </p:nvCxnSpPr>
        <p:spPr>
          <a:xfrm>
            <a:off x="1028700" y="7388627"/>
            <a:ext cx="9350542" cy="0"/>
          </a:xfrm>
          <a:prstGeom prst="straightConnector1">
            <a:avLst/>
          </a:prstGeom>
          <a:noFill/>
          <a:ln w="63500" cap="rnd" cmpd="sng">
            <a:solidFill>
              <a:srgbClr val="452A7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764620" y="149800"/>
            <a:ext cx="17159680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RAMP meaning</a:t>
            </a:r>
            <a:endParaRPr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77558D-D971-2B48-013F-60BF832A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588" y="1966676"/>
            <a:ext cx="17159681" cy="6937024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PT" sz="3100" dirty="0" err="1"/>
              <a:t>The</a:t>
            </a:r>
            <a:r>
              <a:rPr lang="pt-PT" sz="3100" dirty="0"/>
              <a:t> </a:t>
            </a:r>
            <a:r>
              <a:rPr lang="pt-PT" sz="3100" dirty="0" err="1"/>
              <a:t>acronym</a:t>
            </a:r>
            <a:r>
              <a:rPr lang="pt-PT" sz="3100" dirty="0"/>
              <a:t> RAMP stands (self-</a:t>
            </a:r>
            <a:r>
              <a:rPr lang="pt-PT" sz="3100" dirty="0" err="1"/>
              <a:t>determination</a:t>
            </a:r>
            <a:r>
              <a:rPr lang="pt-PT" sz="3100" dirty="0"/>
              <a:t> </a:t>
            </a:r>
            <a:r>
              <a:rPr lang="pt-PT" sz="3100" dirty="0" err="1"/>
              <a:t>theory</a:t>
            </a:r>
            <a:r>
              <a:rPr lang="pt-PT" sz="3100" dirty="0"/>
              <a:t> (SDT))</a:t>
            </a:r>
          </a:p>
          <a:p>
            <a:pPr marL="114300" indent="0">
              <a:buNone/>
            </a:pPr>
            <a:r>
              <a:rPr lang="en-US" sz="31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3100" dirty="0"/>
              <a:t>elatedness, </a:t>
            </a:r>
          </a:p>
          <a:p>
            <a:pPr marL="114300" indent="0">
              <a:buNone/>
            </a:pPr>
            <a:r>
              <a:rPr lang="en-US" sz="31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3100" dirty="0"/>
              <a:t>utonomy, </a:t>
            </a:r>
          </a:p>
          <a:p>
            <a:pPr marL="114300" indent="0">
              <a:buNone/>
            </a:pPr>
            <a:r>
              <a:rPr lang="en-US" sz="31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3100" dirty="0"/>
              <a:t>astery, and </a:t>
            </a:r>
          </a:p>
          <a:p>
            <a:pPr marL="114300" indent="0">
              <a:buNone/>
            </a:pPr>
            <a:r>
              <a:rPr lang="en-US" sz="31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3100" dirty="0"/>
              <a:t>urpose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100" dirty="0"/>
              <a:t>Key components that contribute to fostering a motivating environment.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100" dirty="0"/>
              <a:t>RAMP model is a well-established framework used to describe key factors that drive </a:t>
            </a:r>
            <a:r>
              <a:rPr lang="en-US" sz="3100" b="1" dirty="0"/>
              <a:t>intrinsic motivation</a:t>
            </a:r>
            <a:r>
              <a:rPr lang="en-US" sz="31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100" dirty="0"/>
              <a:t>Components are essential for fostering </a:t>
            </a:r>
            <a:r>
              <a:rPr lang="en-US" sz="3100" b="1" dirty="0"/>
              <a:t>engagement and motivation </a:t>
            </a:r>
            <a:r>
              <a:rPr lang="en-US" sz="3100" dirty="0"/>
              <a:t>in various contexts, particularly in education, training, and entrepreneurship.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100" dirty="0"/>
              <a:t>When creating an entrepreneurial learning activity, it is helpful to consider the four essential motivational drivers to effectively engage learners.</a:t>
            </a:r>
          </a:p>
        </p:txBody>
      </p:sp>
    </p:spTree>
    <p:extLst>
      <p:ext uri="{BB962C8B-B14F-4D97-AF65-F5344CB8AC3E}">
        <p14:creationId xmlns:p14="http://schemas.microsoft.com/office/powerpoint/2010/main" val="37680274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797277" y="152758"/>
            <a:ext cx="17159680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  <a:sym typeface="Montserrat ExtraBold"/>
              </a:rPr>
              <a:t>RAMP model – Dimensions and Strategies </a:t>
            </a:r>
            <a:endParaRPr lang="en-US" sz="4505" dirty="0">
              <a:solidFill>
                <a:srgbClr val="452A74"/>
              </a:solidFill>
              <a:latin typeface="Montserrat ExtraBold"/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77558D-D971-2B48-013F-60BF832A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159" y="1517559"/>
            <a:ext cx="17159681" cy="725188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3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</a:rPr>
              <a:t>- Relatedness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pt-PT" sz="3200" b="1" dirty="0" err="1">
                <a:solidFill>
                  <a:schemeClr val="accent4">
                    <a:lumMod val="75000"/>
                  </a:schemeClr>
                </a:solidFill>
              </a:rPr>
              <a:t>Building</a:t>
            </a:r>
            <a:r>
              <a:rPr lang="pt-PT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sz="3200" b="1" dirty="0" err="1">
                <a:solidFill>
                  <a:schemeClr val="accent4">
                    <a:lumMod val="75000"/>
                  </a:schemeClr>
                </a:solidFill>
              </a:rPr>
              <a:t>Connection</a:t>
            </a:r>
            <a:r>
              <a:rPr lang="pt-PT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sz="3200" b="1" dirty="0" err="1">
                <a:solidFill>
                  <a:schemeClr val="accent4">
                    <a:lumMod val="75000"/>
                  </a:schemeClr>
                </a:solidFill>
              </a:rPr>
              <a:t>and</a:t>
            </a:r>
            <a:r>
              <a:rPr lang="pt-PT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sz="3200" b="1" dirty="0" err="1">
                <a:solidFill>
                  <a:schemeClr val="accent4">
                    <a:lumMod val="75000"/>
                  </a:schemeClr>
                </a:solidFill>
              </a:rPr>
              <a:t>Community</a:t>
            </a:r>
            <a:r>
              <a:rPr lang="pt-PT" sz="32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000" b="1" dirty="0"/>
              <a:t>-</a:t>
            </a:r>
            <a:r>
              <a:rPr lang="en-US" sz="3000" dirty="0"/>
              <a:t> desire to be connected to others. If learners enjoy social interaction, creating opportunities for relatedness will engage them in the activity you propose. </a:t>
            </a:r>
          </a:p>
          <a:p>
            <a:pPr marL="114300" indent="0">
              <a:buNone/>
            </a:pPr>
            <a:r>
              <a:rPr lang="en-US" sz="3000" dirty="0"/>
              <a:t>Fostering a sense of belonging and connection among learners is crucial for motivation.</a:t>
            </a:r>
            <a:br>
              <a:rPr lang="en-US" sz="3000" dirty="0"/>
            </a:br>
            <a:endParaRPr lang="en-US" sz="3000" dirty="0"/>
          </a:p>
          <a:p>
            <a:pPr marL="114300" indent="0">
              <a:buNone/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Entrepreneurial skills</a:t>
            </a:r>
            <a:r>
              <a:rPr lang="en-US" sz="3000" dirty="0"/>
              <a:t>: "Working with others“, "Mobilizing others" and "Collaborating“.</a:t>
            </a:r>
          </a:p>
          <a:p>
            <a:pPr marL="114300" indent="0">
              <a:buNone/>
            </a:pPr>
            <a:endParaRPr lang="en-US" sz="3000" dirty="0"/>
          </a:p>
          <a:p>
            <a:pPr marL="114300" indent="0">
              <a:buNone/>
            </a:pPr>
            <a:endParaRPr lang="en-US" sz="3000" dirty="0"/>
          </a:p>
          <a:p>
            <a:pPr marL="114300" indent="0">
              <a:buNone/>
            </a:pPr>
            <a:r>
              <a:rPr lang="en-US" sz="4300" b="1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</a:rPr>
              <a:t>- Autonomy (</a:t>
            </a:r>
            <a:r>
              <a:rPr lang="pt-PT" sz="3500" b="1" dirty="0" err="1">
                <a:solidFill>
                  <a:schemeClr val="accent4">
                    <a:lumMod val="75000"/>
                  </a:schemeClr>
                </a:solidFill>
              </a:rPr>
              <a:t>Giving</a:t>
            </a:r>
            <a:r>
              <a:rPr lang="pt-PT" sz="35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sz="3500" b="1" dirty="0" err="1">
                <a:solidFill>
                  <a:schemeClr val="accent4">
                    <a:lumMod val="75000"/>
                  </a:schemeClr>
                </a:solidFill>
              </a:rPr>
              <a:t>Learners</a:t>
            </a:r>
            <a:r>
              <a:rPr lang="pt-PT" sz="35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sz="3500" b="1" dirty="0" err="1">
                <a:solidFill>
                  <a:schemeClr val="accent4">
                    <a:lumMod val="75000"/>
                  </a:schemeClr>
                </a:solidFill>
              </a:rPr>
              <a:t>Control</a:t>
            </a:r>
            <a:r>
              <a:rPr lang="pt-PT" sz="35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000" b="1" dirty="0"/>
              <a:t>-</a:t>
            </a:r>
            <a:r>
              <a:rPr lang="en-US" sz="3000" dirty="0"/>
              <a:t> Engage learners by providing them with opportunities to make choices and take ownership of their learning. </a:t>
            </a:r>
          </a:p>
          <a:p>
            <a:pPr marL="114300" indent="0">
              <a:buNone/>
            </a:pPr>
            <a:r>
              <a:rPr lang="en-US" sz="3000" dirty="0"/>
              <a:t>Autonomy makes students feel empowered and responsible for their own success.</a:t>
            </a:r>
          </a:p>
          <a:p>
            <a:pPr marL="114300" indent="0">
              <a:buNone/>
            </a:pPr>
            <a:endParaRPr lang="en-US" sz="3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Entrepreneurial skills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3000" dirty="0"/>
              <a:t>"Taking the initiative“, "Planning and management“, and "Mobilizing resources“.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036268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797277" y="152758"/>
            <a:ext cx="17159680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  <a:sym typeface="Montserrat ExtraBold"/>
              </a:rPr>
              <a:t>RAMP model – Dimensions and Strategies </a:t>
            </a:r>
            <a:endParaRPr lang="en-US" sz="4505" dirty="0">
              <a:solidFill>
                <a:srgbClr val="452A74"/>
              </a:solidFill>
              <a:latin typeface="Montserrat ExtraBold"/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77558D-D971-2B48-013F-60BF832A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159" y="1268006"/>
            <a:ext cx="17159681" cy="726921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4300" b="1" dirty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</a:rPr>
              <a:t>- Mastery </a:t>
            </a:r>
            <a:r>
              <a:rPr lang="pt-PT" sz="3500" b="1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pt-PT" sz="3500" b="1" dirty="0" err="1">
                <a:solidFill>
                  <a:schemeClr val="accent4">
                    <a:lumMod val="75000"/>
                  </a:schemeClr>
                </a:solidFill>
              </a:rPr>
              <a:t>Fostering</a:t>
            </a:r>
            <a:r>
              <a:rPr lang="pt-PT" sz="35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sz="3500" b="1" dirty="0" err="1">
                <a:solidFill>
                  <a:schemeClr val="accent4">
                    <a:lumMod val="75000"/>
                  </a:schemeClr>
                </a:solidFill>
              </a:rPr>
              <a:t>Skill</a:t>
            </a:r>
            <a:r>
              <a:rPr lang="pt-PT" sz="35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sz="3500" b="1" dirty="0" err="1">
                <a:solidFill>
                  <a:schemeClr val="accent4">
                    <a:lumMod val="75000"/>
                  </a:schemeClr>
                </a:solidFill>
              </a:rPr>
              <a:t>Development</a:t>
            </a:r>
            <a:r>
              <a:rPr lang="pt-PT" sz="3500" b="1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en-US" sz="3000" b="1" dirty="0"/>
              <a:t>-</a:t>
            </a:r>
            <a:r>
              <a:rPr lang="en-US" sz="3000" dirty="0"/>
              <a:t> </a:t>
            </a:r>
            <a:r>
              <a:rPr lang="en-GB" sz="3000" dirty="0"/>
              <a:t>Engage learners by supporting their journey toward mastery and skill improvement. </a:t>
            </a:r>
          </a:p>
          <a:p>
            <a:pPr marL="114300" indent="0">
              <a:buNone/>
            </a:pPr>
            <a:r>
              <a:rPr lang="en-GB" sz="3000" dirty="0"/>
              <a:t>Mastery involves challenging students at the right level and giving them opportunities to practice and refine their abilities.</a:t>
            </a:r>
            <a:endParaRPr lang="pt-PT" sz="3000" dirty="0"/>
          </a:p>
          <a:p>
            <a:pPr marL="114300" indent="0">
              <a:buNone/>
            </a:pPr>
            <a:endParaRPr lang="en-US" sz="3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Entrepreneurial skills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3000" dirty="0"/>
              <a:t>"Learning through experience" and "Spotting opportunities.“</a:t>
            </a:r>
          </a:p>
          <a:p>
            <a:pPr marL="114300" indent="0">
              <a:buNone/>
            </a:pPr>
            <a:endParaRPr lang="en-US" sz="3000" dirty="0"/>
          </a:p>
          <a:p>
            <a:pPr marL="114300" indent="0">
              <a:buNone/>
            </a:pPr>
            <a:endParaRPr lang="en-US" sz="3000" dirty="0"/>
          </a:p>
          <a:p>
            <a:pPr marL="114300" indent="0">
              <a:buNone/>
            </a:pPr>
            <a:r>
              <a:rPr lang="en-US" sz="4300" b="1" dirty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</a:rPr>
              <a:t>- Purpose (Connecting Learning to Meaning and Relevance) </a:t>
            </a:r>
            <a:r>
              <a:rPr lang="en-US" sz="3000" b="1" dirty="0"/>
              <a:t>-</a:t>
            </a:r>
            <a:r>
              <a:rPr lang="en-US" sz="3000" dirty="0"/>
              <a:t> Engage learners by showing them the larger significance of what they’re learning. </a:t>
            </a:r>
          </a:p>
          <a:p>
            <a:pPr marL="114300" indent="0">
              <a:buNone/>
            </a:pPr>
            <a:r>
              <a:rPr lang="en-US" sz="3000" dirty="0"/>
              <a:t>When students understand how their learning connects to real-world issues or their personal goals, they are more motivated to engage deeply.</a:t>
            </a:r>
            <a:br>
              <a:rPr lang="en-US" sz="3000"/>
            </a:br>
            <a:endParaRPr lang="en-US" sz="3000"/>
          </a:p>
          <a:p>
            <a:pPr marL="114300" indent="0">
              <a:buNone/>
            </a:pPr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Entrepreneurial 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skills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3000" dirty="0"/>
              <a:t>"Valuing ideas," "Vision," and "Ethical and sustainable thinking."</a:t>
            </a:r>
          </a:p>
          <a:p>
            <a:pPr marL="11430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067214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852027" y="0"/>
            <a:ext cx="17159680" cy="12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</a:rPr>
              <a:t>Ask yourself the following questions …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F432D85-3807-4E0B-AEE7-494E83C1E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635911"/>
              </p:ext>
            </p:extLst>
          </p:nvPr>
        </p:nvGraphicFramePr>
        <p:xfrm>
          <a:off x="1444386" y="928136"/>
          <a:ext cx="14518732" cy="8185023"/>
        </p:xfrm>
        <a:graphic>
          <a:graphicData uri="http://schemas.openxmlformats.org/drawingml/2006/table">
            <a:tbl>
              <a:tblPr firstRow="1" firstCol="1" bandRow="1">
                <a:tableStyleId>{8A928C35-4026-4C81-B320-0B3299960927}</a:tableStyleId>
              </a:tblPr>
              <a:tblGrid>
                <a:gridCol w="7259366">
                  <a:extLst>
                    <a:ext uri="{9D8B030D-6E8A-4147-A177-3AD203B41FA5}">
                      <a16:colId xmlns:a16="http://schemas.microsoft.com/office/drawing/2014/main" val="2522425572"/>
                    </a:ext>
                  </a:extLst>
                </a:gridCol>
                <a:gridCol w="7259366">
                  <a:extLst>
                    <a:ext uri="{9D8B030D-6E8A-4147-A177-3AD203B41FA5}">
                      <a16:colId xmlns:a16="http://schemas.microsoft.com/office/drawing/2014/main" val="2302278646"/>
                    </a:ext>
                  </a:extLst>
                </a:gridCol>
              </a:tblGrid>
              <a:tr h="4416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Relatedness</a:t>
                      </a:r>
                      <a:endParaRPr lang="pt-PT" sz="28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Does your activity promote a sense of belonging and connectedness among learners or among learners and external stakeholders?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do you design activities that allow learners to relate to each other, the trainer and/or the people they want to create value for?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 the learning activity organised in teams?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 channels or spaces do they have to interact?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 </a:t>
                      </a:r>
                      <a:r>
                        <a:rPr lang="pt-PT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there</a:t>
                      </a:r>
                      <a:r>
                        <a:rPr lang="pt-P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different</a:t>
                      </a:r>
                      <a:r>
                        <a:rPr lang="pt-P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roles?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3200" b="1" i="0" u="none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3. Mastery</a:t>
                      </a:r>
                      <a:endParaRPr lang="pt-PT" sz="3200" b="1" i="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 space or time are there for the learners to practice?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are you going to offer them a safe environment where they can experiment and fail without risk?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will you assess progression and recognise mastery?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870898"/>
                  </a:ext>
                </a:extLst>
              </a:tr>
              <a:tr h="3554882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3200" b="1" i="0" u="none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2. Autonomy</a:t>
                      </a:r>
                      <a:endParaRPr lang="pt-PT" sz="3200" b="1" i="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Will the learners be able to feel autonomous?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 decisions will they be allowed make?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 they decide how to introduce themselves to the others?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 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they able to pick their own challenge?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3200" b="1" i="0" u="none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4. Purpose</a:t>
                      </a:r>
                      <a:endParaRPr lang="pt-PT" sz="3200" b="1" i="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 the learners help each other by exchanging experiences and learning?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Will you promote peer to peer learning?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Will the challenges you propose address specific collectives in society?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Will your learners address global problems that improve society and/or the environment?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097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7573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764620" y="149800"/>
            <a:ext cx="17159680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452A74"/>
                </a:solidFill>
                <a:latin typeface="Montserrat ExtraBold"/>
              </a:rPr>
              <a:t>Benefits of RAMP in Education</a:t>
            </a:r>
            <a:endParaRPr dirty="0"/>
          </a:p>
        </p:txBody>
      </p:sp>
      <p:graphicFrame>
        <p:nvGraphicFramePr>
          <p:cNvPr id="256" name="Marcador de Posição do Texto 2">
            <a:extLst>
              <a:ext uri="{FF2B5EF4-FFF2-40B4-BE49-F238E27FC236}">
                <a16:creationId xmlns:a16="http://schemas.microsoft.com/office/drawing/2014/main" id="{7E597075-BA0F-F226-3812-D50A0A0A201E}"/>
              </a:ext>
            </a:extLst>
          </p:cNvPr>
          <p:cNvGraphicFramePr/>
          <p:nvPr/>
        </p:nvGraphicFramePr>
        <p:xfrm>
          <a:off x="331284" y="1674988"/>
          <a:ext cx="17159681" cy="693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000676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797277" y="152758"/>
            <a:ext cx="17159680" cy="194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22"/>
              </a:lnSpc>
            </a:pPr>
            <a:r>
              <a:rPr lang="en-US" sz="4505" dirty="0">
                <a:solidFill>
                  <a:srgbClr val="452A74"/>
                </a:solidFill>
                <a:latin typeface="Montserrat ExtraBold"/>
                <a:sym typeface="Montserrat ExtraBold"/>
              </a:rPr>
              <a:t>RAMP model – </a:t>
            </a:r>
            <a:r>
              <a:rPr lang="en-GB" sz="4505" dirty="0">
                <a:solidFill>
                  <a:srgbClr val="452A74"/>
                </a:solidFill>
                <a:latin typeface="Montserrat ExtraBold"/>
              </a:rPr>
              <a:t>key objectives and impacts (8)</a:t>
            </a:r>
            <a:endParaRPr lang="pt-PT" sz="4505" dirty="0">
              <a:solidFill>
                <a:srgbClr val="452A74"/>
              </a:solidFill>
              <a:latin typeface="Montserrat ExtraBold"/>
            </a:endParaRPr>
          </a:p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505" dirty="0">
              <a:solidFill>
                <a:srgbClr val="452A74"/>
              </a:solidFill>
              <a:latin typeface="Montserrat ExtraBold"/>
            </a:endParaRPr>
          </a:p>
        </p:txBody>
      </p:sp>
      <p:graphicFrame>
        <p:nvGraphicFramePr>
          <p:cNvPr id="259" name="Marcador de Posição do Texto 2">
            <a:extLst>
              <a:ext uri="{FF2B5EF4-FFF2-40B4-BE49-F238E27FC236}">
                <a16:creationId xmlns:a16="http://schemas.microsoft.com/office/drawing/2014/main" id="{631221AA-7481-F436-FD69-E5229FBA7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5796100"/>
              </p:ext>
            </p:extLst>
          </p:nvPr>
        </p:nvGraphicFramePr>
        <p:xfrm>
          <a:off x="564159" y="1207140"/>
          <a:ext cx="17159681" cy="7185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17632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797277" y="152758"/>
            <a:ext cx="17159680" cy="194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22"/>
              </a:lnSpc>
            </a:pPr>
            <a:r>
              <a:rPr lang="en-US" sz="4505" dirty="0">
                <a:solidFill>
                  <a:srgbClr val="452A74"/>
                </a:solidFill>
                <a:latin typeface="Montserrat ExtraBold"/>
                <a:sym typeface="Montserrat ExtraBold"/>
              </a:rPr>
              <a:t>RAMP model – </a:t>
            </a:r>
            <a:r>
              <a:rPr lang="en-GB" sz="4505" dirty="0">
                <a:solidFill>
                  <a:srgbClr val="452A74"/>
                </a:solidFill>
                <a:latin typeface="Montserrat ExtraBold"/>
              </a:rPr>
              <a:t>key objectives and impacts (8)</a:t>
            </a:r>
            <a:endParaRPr lang="pt-PT" sz="4505" dirty="0">
              <a:solidFill>
                <a:srgbClr val="452A74"/>
              </a:solidFill>
              <a:latin typeface="Montserrat ExtraBold"/>
            </a:endParaRPr>
          </a:p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505" dirty="0">
              <a:solidFill>
                <a:srgbClr val="452A74"/>
              </a:solidFill>
              <a:latin typeface="Montserrat ExtraBold"/>
            </a:endParaRPr>
          </a:p>
        </p:txBody>
      </p:sp>
      <p:graphicFrame>
        <p:nvGraphicFramePr>
          <p:cNvPr id="259" name="Marcador de Posição do Texto 2">
            <a:extLst>
              <a:ext uri="{FF2B5EF4-FFF2-40B4-BE49-F238E27FC236}">
                <a16:creationId xmlns:a16="http://schemas.microsoft.com/office/drawing/2014/main" id="{631221AA-7481-F436-FD69-E5229FBA7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628579"/>
              </p:ext>
            </p:extLst>
          </p:nvPr>
        </p:nvGraphicFramePr>
        <p:xfrm>
          <a:off x="564159" y="1674988"/>
          <a:ext cx="17159681" cy="693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280228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1545</Words>
  <Application>Microsoft Office PowerPoint</Application>
  <PresentationFormat>Personalizados</PresentationFormat>
  <Paragraphs>169</Paragraphs>
  <Slides>18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6" baseType="lpstr">
      <vt:lpstr>Calibri</vt:lpstr>
      <vt:lpstr>Courier New</vt:lpstr>
      <vt:lpstr>Montserrat</vt:lpstr>
      <vt:lpstr>Wingdings</vt:lpstr>
      <vt:lpstr>Noto Sans</vt:lpstr>
      <vt:lpstr>Montserrat ExtraBold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Teresa Paiva</cp:lastModifiedBy>
  <cp:revision>17</cp:revision>
  <dcterms:created xsi:type="dcterms:W3CDTF">2006-08-16T00:00:00Z</dcterms:created>
  <dcterms:modified xsi:type="dcterms:W3CDTF">2025-01-21T14:33:59Z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0x0101003A06DED289E437438E8CDF0E0C275B1A</vt:lpwstr>
  </property>
</Properties>
</file>