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64" r:id="rId4"/>
    <p:sldId id="297" r:id="rId5"/>
    <p:sldId id="299" r:id="rId6"/>
    <p:sldId id="300" r:id="rId7"/>
    <p:sldId id="298" r:id="rId8"/>
    <p:sldId id="285" r:id="rId9"/>
    <p:sldId id="301" r:id="rId10"/>
    <p:sldId id="303" r:id="rId11"/>
    <p:sldId id="304" r:id="rId12"/>
    <p:sldId id="305" r:id="rId13"/>
    <p:sldId id="306" r:id="rId14"/>
    <p:sldId id="310" r:id="rId15"/>
    <p:sldId id="311" r:id="rId16"/>
    <p:sldId id="312" r:id="rId17"/>
    <p:sldId id="307" r:id="rId18"/>
    <p:sldId id="308" r:id="rId19"/>
    <p:sldId id="309" r:id="rId20"/>
    <p:sldId id="313" r:id="rId21"/>
    <p:sldId id="269" r:id="rId22"/>
  </p:sldIdLst>
  <p:sldSz cx="18288000" cy="10287000"/>
  <p:notesSz cx="6858000" cy="9144000"/>
  <p:embeddedFontLst>
    <p:embeddedFont>
      <p:font typeface="Montserrat" panose="00000500000000000000" pitchFamily="2" charset="0"/>
      <p:regular r:id="rId24"/>
      <p:bold r:id="rId25"/>
      <p:italic r:id="rId26"/>
      <p:boldItalic r:id="rId27"/>
    </p:embeddedFont>
    <p:embeddedFont>
      <p:font typeface="Montserrat ExtraBold" panose="00000900000000000000" pitchFamily="2" charset="0"/>
      <p:bold r:id="rId28"/>
      <p:boldItalic r:id="rId29"/>
    </p:embeddedFont>
    <p:embeddedFont>
      <p:font typeface="Noto Sans" panose="020B0502040504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g960WQAXNz4QBwB5P/vHUIvk8R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A928C35-4026-4C81-B320-0B3299960927}">
  <a:tblStyle styleId="{8A928C35-4026-4C81-B320-0B329996092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676"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arina Alves" userId="ebad40ae-b593-49bc-acd8-4b340c689b6a" providerId="ADAL" clId="{964DC1DC-6BB4-4D07-967D-1D28E0C69B99}"/>
    <pc:docChg chg="custSel modSld">
      <pc:chgData name="Catarina Alves" userId="ebad40ae-b593-49bc-acd8-4b340c689b6a" providerId="ADAL" clId="{964DC1DC-6BB4-4D07-967D-1D28E0C69B99}" dt="2024-11-13T23:22:15.359" v="12" actId="6549"/>
      <pc:docMkLst>
        <pc:docMk/>
      </pc:docMkLst>
      <pc:sldChg chg="modSp mod">
        <pc:chgData name="Catarina Alves" userId="ebad40ae-b593-49bc-acd8-4b340c689b6a" providerId="ADAL" clId="{964DC1DC-6BB4-4D07-967D-1D28E0C69B99}" dt="2024-11-13T23:18:58.362" v="0" actId="20577"/>
        <pc:sldMkLst>
          <pc:docMk/>
          <pc:sldMk cId="8957978" sldId="306"/>
        </pc:sldMkLst>
        <pc:spChg chg="mod">
          <ac:chgData name="Catarina Alves" userId="ebad40ae-b593-49bc-acd8-4b340c689b6a" providerId="ADAL" clId="{964DC1DC-6BB4-4D07-967D-1D28E0C69B99}" dt="2024-11-13T23:18:58.362" v="0" actId="20577"/>
          <ac:spMkLst>
            <pc:docMk/>
            <pc:sldMk cId="8957978" sldId="306"/>
            <ac:spMk id="3" creationId="{A477558D-D971-2B48-013F-60BF832A0A75}"/>
          </ac:spMkLst>
        </pc:spChg>
      </pc:sldChg>
      <pc:sldChg chg="modSp mod">
        <pc:chgData name="Catarina Alves" userId="ebad40ae-b593-49bc-acd8-4b340c689b6a" providerId="ADAL" clId="{964DC1DC-6BB4-4D07-967D-1D28E0C69B99}" dt="2024-11-13T23:22:15.359" v="12" actId="6549"/>
        <pc:sldMkLst>
          <pc:docMk/>
          <pc:sldMk cId="2812717372" sldId="308"/>
        </pc:sldMkLst>
        <pc:spChg chg="mod">
          <ac:chgData name="Catarina Alves" userId="ebad40ae-b593-49bc-acd8-4b340c689b6a" providerId="ADAL" clId="{964DC1DC-6BB4-4D07-967D-1D28E0C69B99}" dt="2024-11-13T23:22:15.359" v="12" actId="6549"/>
          <ac:spMkLst>
            <pc:docMk/>
            <pc:sldMk cId="2812717372" sldId="308"/>
            <ac:spMk id="3" creationId="{A477558D-D971-2B48-013F-60BF832A0A75}"/>
          </ac:spMkLst>
        </pc:spChg>
      </pc:sldChg>
      <pc:sldChg chg="modSp mod">
        <pc:chgData name="Catarina Alves" userId="ebad40ae-b593-49bc-acd8-4b340c689b6a" providerId="ADAL" clId="{964DC1DC-6BB4-4D07-967D-1D28E0C69B99}" dt="2024-11-13T23:19:32.239" v="1" actId="20577"/>
        <pc:sldMkLst>
          <pc:docMk/>
          <pc:sldMk cId="2192391729" sldId="311"/>
        </pc:sldMkLst>
        <pc:spChg chg="mod">
          <ac:chgData name="Catarina Alves" userId="ebad40ae-b593-49bc-acd8-4b340c689b6a" providerId="ADAL" clId="{964DC1DC-6BB4-4D07-967D-1D28E0C69B99}" dt="2024-11-13T23:19:32.239" v="1" actId="20577"/>
          <ac:spMkLst>
            <pc:docMk/>
            <pc:sldMk cId="2192391729" sldId="311"/>
            <ac:spMk id="3" creationId="{A477558D-D971-2B48-013F-60BF832A0A75}"/>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5" Type="http://schemas.openxmlformats.org/officeDocument/2006/relationships/hyperlink" Target="https://svgsilh.com/2196f3/image/2154792.html" TargetMode="External"/><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5" Type="http://schemas.openxmlformats.org/officeDocument/2006/relationships/hyperlink" Target="https://svgsilh.com/2196f3/image/2154792.html" TargetMode="External"/><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95580B-5C5A-4030-91FB-BDF92E8CA072}" type="doc">
      <dgm:prSet loTypeId="urn:microsoft.com/office/officeart/2018/2/layout/IconVerticalSolidList" loCatId="icon" qsTypeId="urn:microsoft.com/office/officeart/2005/8/quickstyle/3d3" qsCatId="3D" csTypeId="urn:microsoft.com/office/officeart/2005/8/colors/accent4_1" csCatId="accent4" phldr="1"/>
      <dgm:spPr/>
      <dgm:t>
        <a:bodyPr/>
        <a:lstStyle/>
        <a:p>
          <a:endParaRPr lang="en-US"/>
        </a:p>
      </dgm:t>
    </dgm:pt>
    <dgm:pt modelId="{E5A2121A-91B9-4EC7-96F3-D022DBD30A90}">
      <dgm:prSet custT="1"/>
      <dgm:spPr/>
      <dgm:t>
        <a:bodyPr/>
        <a:lstStyle/>
        <a:p>
          <a:pPr>
            <a:lnSpc>
              <a:spcPct val="100000"/>
            </a:lnSpc>
          </a:pPr>
          <a:r>
            <a:rPr lang="en-US" sz="3200" dirty="0">
              <a:latin typeface="Calibri" panose="020F0502020204030204" pitchFamily="34" charset="0"/>
              <a:ea typeface="Calibri" panose="020F0502020204030204" pitchFamily="34" charset="0"/>
              <a:cs typeface="Calibri" panose="020F0502020204030204" pitchFamily="34" charset="0"/>
            </a:rPr>
            <a:t>In a team, various roles are essential for the success of an entrepreneurial project.</a:t>
          </a:r>
        </a:p>
      </dgm:t>
    </dgm:pt>
    <dgm:pt modelId="{7D43B22B-50A8-4305-8807-B9F42591A4E8}" type="parTrans" cxnId="{CD1E5BD8-5131-4E60-A350-63893FB70ACD}">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778238BF-3798-4860-AD40-FE8BEF49973D}" type="sibTrans" cxnId="{CD1E5BD8-5131-4E60-A350-63893FB70ACD}">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446DF145-062C-4958-9270-B8EFE6FD382C}">
      <dgm:prSet custT="1"/>
      <dgm:spPr/>
      <dgm:t>
        <a:bodyPr/>
        <a:lstStyle/>
        <a:p>
          <a:pPr>
            <a:lnSpc>
              <a:spcPct val="100000"/>
            </a:lnSpc>
          </a:pPr>
          <a:r>
            <a:rPr lang="en-US" sz="3200" dirty="0">
              <a:latin typeface="Calibri" panose="020F0502020204030204" pitchFamily="34" charset="0"/>
              <a:ea typeface="Calibri" panose="020F0502020204030204" pitchFamily="34" charset="0"/>
              <a:cs typeface="Calibri" panose="020F0502020204030204" pitchFamily="34" charset="0"/>
            </a:rPr>
            <a:t>Each team member brings unique skills, perspectives, and strengths, which can align with different roles, such as generating ideas, organizing tasks, researching information, or ensuring effective communication. These roles can be formal or informal and help ensure that a team works cohesively toward a common goal.</a:t>
          </a:r>
        </a:p>
      </dgm:t>
    </dgm:pt>
    <dgm:pt modelId="{EC973F8B-F10D-493C-A377-02875B5FEB3A}" type="parTrans" cxnId="{5B612E05-6B6A-4540-B4EC-EBFD803A966B}">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4A20E538-BBED-4766-B413-1F09C2DA1374}" type="sibTrans" cxnId="{5B612E05-6B6A-4540-B4EC-EBFD803A966B}">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FC9BCD97-76FC-4F24-A43E-B73E0295133D}">
      <dgm:prSet custT="1"/>
      <dgm:spPr/>
      <dgm:t>
        <a:bodyPr/>
        <a:lstStyle/>
        <a:p>
          <a:pPr>
            <a:lnSpc>
              <a:spcPct val="100000"/>
            </a:lnSpc>
          </a:pPr>
          <a:r>
            <a:rPr lang="en-US" sz="3200" b="1" dirty="0">
              <a:latin typeface="Calibri" panose="020F0502020204030204" pitchFamily="34" charset="0"/>
              <a:ea typeface="Calibri" panose="020F0502020204030204" pitchFamily="34" charset="0"/>
              <a:cs typeface="Calibri" panose="020F0502020204030204" pitchFamily="34" charset="0"/>
            </a:rPr>
            <a:t>Five key roles</a:t>
          </a:r>
          <a:r>
            <a:rPr lang="en-US" sz="3200" dirty="0">
              <a:latin typeface="Calibri" panose="020F0502020204030204" pitchFamily="34" charset="0"/>
              <a:ea typeface="Calibri" panose="020F0502020204030204" pitchFamily="34" charset="0"/>
              <a:cs typeface="Calibri" panose="020F0502020204030204" pitchFamily="34" charset="0"/>
            </a:rPr>
            <a:t> are identified to show how different individuals or groups can use the </a:t>
          </a:r>
          <a:r>
            <a:rPr lang="en-US" sz="3200" dirty="0" err="1">
              <a:latin typeface="Calibri" panose="020F0502020204030204" pitchFamily="34" charset="0"/>
              <a:ea typeface="Calibri" panose="020F0502020204030204" pitchFamily="34" charset="0"/>
              <a:cs typeface="Calibri" panose="020F0502020204030204" pitchFamily="34" charset="0"/>
            </a:rPr>
            <a:t>EntreComp</a:t>
          </a:r>
          <a:r>
            <a:rPr lang="en-US" sz="3200" dirty="0">
              <a:latin typeface="Calibri" panose="020F0502020204030204" pitchFamily="34" charset="0"/>
              <a:ea typeface="Calibri" panose="020F0502020204030204" pitchFamily="34" charset="0"/>
              <a:cs typeface="Calibri" panose="020F0502020204030204" pitchFamily="34" charset="0"/>
            </a:rPr>
            <a:t> framework in different contexts. </a:t>
          </a:r>
        </a:p>
      </dgm:t>
    </dgm:pt>
    <dgm:pt modelId="{70B063CE-A8DD-4716-9873-1283D00C4DD4}" type="parTrans" cxnId="{755E34FD-1EB2-4112-AAE2-F271E734A047}">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C662478E-0162-46E8-AEEC-DFFA34305ACC}" type="sibTrans" cxnId="{755E34FD-1EB2-4112-AAE2-F271E734A047}">
      <dgm:prSet/>
      <dgm:spPr/>
      <dgm:t>
        <a:bodyPr/>
        <a:lstStyle/>
        <a:p>
          <a:endParaRPr lang="en-US" sz="2800">
            <a:latin typeface="Calibri" panose="020F0502020204030204" pitchFamily="34" charset="0"/>
            <a:ea typeface="Calibri" panose="020F0502020204030204" pitchFamily="34" charset="0"/>
            <a:cs typeface="Calibri" panose="020F0502020204030204" pitchFamily="34" charset="0"/>
          </a:endParaRPr>
        </a:p>
      </dgm:t>
    </dgm:pt>
    <dgm:pt modelId="{DE64D240-261B-4DB7-9DEE-AF19DB47D7A9}" type="pres">
      <dgm:prSet presAssocID="{DC95580B-5C5A-4030-91FB-BDF92E8CA072}" presName="root" presStyleCnt="0">
        <dgm:presLayoutVars>
          <dgm:dir/>
          <dgm:resizeHandles val="exact"/>
        </dgm:presLayoutVars>
      </dgm:prSet>
      <dgm:spPr/>
    </dgm:pt>
    <dgm:pt modelId="{44897238-B843-42C7-8533-C888AED9591C}" type="pres">
      <dgm:prSet presAssocID="{E5A2121A-91B9-4EC7-96F3-D022DBD30A90}" presName="compNode" presStyleCnt="0"/>
      <dgm:spPr/>
    </dgm:pt>
    <dgm:pt modelId="{1305FD58-7E73-45F0-BB2D-65F56E8FE47B}" type="pres">
      <dgm:prSet presAssocID="{E5A2121A-91B9-4EC7-96F3-D022DBD30A90}" presName="bgRect" presStyleLbl="bgShp" presStyleIdx="0" presStyleCnt="3"/>
      <dgm:spPr/>
    </dgm:pt>
    <dgm:pt modelId="{810B8BA9-E037-42FE-BA21-60B6BC5AF941}" type="pres">
      <dgm:prSet presAssocID="{E5A2121A-91B9-4EC7-96F3-D022DBD30A9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erarquia"/>
        </a:ext>
      </dgm:extLst>
    </dgm:pt>
    <dgm:pt modelId="{69E2849A-A21B-44A5-B452-54386D2D643A}" type="pres">
      <dgm:prSet presAssocID="{E5A2121A-91B9-4EC7-96F3-D022DBD30A90}" presName="spaceRect" presStyleCnt="0"/>
      <dgm:spPr/>
    </dgm:pt>
    <dgm:pt modelId="{FFF05914-87EF-4ABD-90A4-DD462DF146BE}" type="pres">
      <dgm:prSet presAssocID="{E5A2121A-91B9-4EC7-96F3-D022DBD30A90}" presName="parTx" presStyleLbl="revTx" presStyleIdx="0" presStyleCnt="3">
        <dgm:presLayoutVars>
          <dgm:chMax val="0"/>
          <dgm:chPref val="0"/>
        </dgm:presLayoutVars>
      </dgm:prSet>
      <dgm:spPr/>
    </dgm:pt>
    <dgm:pt modelId="{4662AB45-054F-486D-9601-9E9C42B100ED}" type="pres">
      <dgm:prSet presAssocID="{778238BF-3798-4860-AD40-FE8BEF49973D}" presName="sibTrans" presStyleCnt="0"/>
      <dgm:spPr/>
    </dgm:pt>
    <dgm:pt modelId="{4D606975-D40E-465D-8544-10344EC9484B}" type="pres">
      <dgm:prSet presAssocID="{446DF145-062C-4958-9270-B8EFE6FD382C}" presName="compNode" presStyleCnt="0"/>
      <dgm:spPr/>
    </dgm:pt>
    <dgm:pt modelId="{02210281-2EFA-478E-B8F4-A479B768BE7A}" type="pres">
      <dgm:prSet presAssocID="{446DF145-062C-4958-9270-B8EFE6FD382C}" presName="bgRect" presStyleLbl="bgShp" presStyleIdx="1" presStyleCnt="3"/>
      <dgm:spPr/>
    </dgm:pt>
    <dgm:pt modelId="{B7530F34-C156-42DF-B3E9-E005A4FBBA53}" type="pres">
      <dgm:prSet presAssocID="{446DF145-062C-4958-9270-B8EFE6FD382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ycle with People"/>
        </a:ext>
      </dgm:extLst>
    </dgm:pt>
    <dgm:pt modelId="{308CFC73-AA6D-4575-8D18-99A435B09594}" type="pres">
      <dgm:prSet presAssocID="{446DF145-062C-4958-9270-B8EFE6FD382C}" presName="spaceRect" presStyleCnt="0"/>
      <dgm:spPr/>
    </dgm:pt>
    <dgm:pt modelId="{16463752-8B2C-44D8-9DD2-60C09465AC4E}" type="pres">
      <dgm:prSet presAssocID="{446DF145-062C-4958-9270-B8EFE6FD382C}" presName="parTx" presStyleLbl="revTx" presStyleIdx="1" presStyleCnt="3">
        <dgm:presLayoutVars>
          <dgm:chMax val="0"/>
          <dgm:chPref val="0"/>
        </dgm:presLayoutVars>
      </dgm:prSet>
      <dgm:spPr/>
    </dgm:pt>
    <dgm:pt modelId="{13340C6C-4A97-45B6-AC5E-240C23DB2B5A}" type="pres">
      <dgm:prSet presAssocID="{4A20E538-BBED-4766-B413-1F09C2DA1374}" presName="sibTrans" presStyleCnt="0"/>
      <dgm:spPr/>
    </dgm:pt>
    <dgm:pt modelId="{EC224173-04F0-447B-85D5-A0940D556024}" type="pres">
      <dgm:prSet presAssocID="{FC9BCD97-76FC-4F24-A43E-B73E0295133D}" presName="compNode" presStyleCnt="0"/>
      <dgm:spPr/>
    </dgm:pt>
    <dgm:pt modelId="{8D829C8E-6BFA-4EC4-AA72-57B0B2C0BBEF}" type="pres">
      <dgm:prSet presAssocID="{FC9BCD97-76FC-4F24-A43E-B73E0295133D}" presName="bgRect" presStyleLbl="bgShp" presStyleIdx="2" presStyleCnt="3"/>
      <dgm:spPr/>
    </dgm:pt>
    <dgm:pt modelId="{A739450E-F2DD-4B35-AC69-A68714CFEF30}" type="pres">
      <dgm:prSet presAssocID="{FC9BCD97-76FC-4F24-A43E-B73E0295133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tilizadores"/>
        </a:ext>
      </dgm:extLst>
    </dgm:pt>
    <dgm:pt modelId="{026F518A-982C-4AA9-9C10-450AA588A7AB}" type="pres">
      <dgm:prSet presAssocID="{FC9BCD97-76FC-4F24-A43E-B73E0295133D}" presName="spaceRect" presStyleCnt="0"/>
      <dgm:spPr/>
    </dgm:pt>
    <dgm:pt modelId="{06D68F3C-E77F-4EC8-8C52-086BCF50DE38}" type="pres">
      <dgm:prSet presAssocID="{FC9BCD97-76FC-4F24-A43E-B73E0295133D}" presName="parTx" presStyleLbl="revTx" presStyleIdx="2" presStyleCnt="3">
        <dgm:presLayoutVars>
          <dgm:chMax val="0"/>
          <dgm:chPref val="0"/>
        </dgm:presLayoutVars>
      </dgm:prSet>
      <dgm:spPr/>
    </dgm:pt>
  </dgm:ptLst>
  <dgm:cxnLst>
    <dgm:cxn modelId="{5B612E05-6B6A-4540-B4EC-EBFD803A966B}" srcId="{DC95580B-5C5A-4030-91FB-BDF92E8CA072}" destId="{446DF145-062C-4958-9270-B8EFE6FD382C}" srcOrd="1" destOrd="0" parTransId="{EC973F8B-F10D-493C-A377-02875B5FEB3A}" sibTransId="{4A20E538-BBED-4766-B413-1F09C2DA1374}"/>
    <dgm:cxn modelId="{31930632-63ED-46E3-A4EA-0542E3191D25}" type="presOf" srcId="{446DF145-062C-4958-9270-B8EFE6FD382C}" destId="{16463752-8B2C-44D8-9DD2-60C09465AC4E}" srcOrd="0" destOrd="0" presId="urn:microsoft.com/office/officeart/2018/2/layout/IconVerticalSolidList"/>
    <dgm:cxn modelId="{F8224B85-86A0-4ECA-BAF2-8900F8560EF9}" type="presOf" srcId="{FC9BCD97-76FC-4F24-A43E-B73E0295133D}" destId="{06D68F3C-E77F-4EC8-8C52-086BCF50DE38}" srcOrd="0" destOrd="0" presId="urn:microsoft.com/office/officeart/2018/2/layout/IconVerticalSolidList"/>
    <dgm:cxn modelId="{CD1E5BD8-5131-4E60-A350-63893FB70ACD}" srcId="{DC95580B-5C5A-4030-91FB-BDF92E8CA072}" destId="{E5A2121A-91B9-4EC7-96F3-D022DBD30A90}" srcOrd="0" destOrd="0" parTransId="{7D43B22B-50A8-4305-8807-B9F42591A4E8}" sibTransId="{778238BF-3798-4860-AD40-FE8BEF49973D}"/>
    <dgm:cxn modelId="{EBD5DDDD-469E-4FDB-93FE-96D6B2EBAE97}" type="presOf" srcId="{DC95580B-5C5A-4030-91FB-BDF92E8CA072}" destId="{DE64D240-261B-4DB7-9DEE-AF19DB47D7A9}" srcOrd="0" destOrd="0" presId="urn:microsoft.com/office/officeart/2018/2/layout/IconVerticalSolidList"/>
    <dgm:cxn modelId="{35A4B1F6-17FB-44A5-9715-1F0F21BB0F06}" type="presOf" srcId="{E5A2121A-91B9-4EC7-96F3-D022DBD30A90}" destId="{FFF05914-87EF-4ABD-90A4-DD462DF146BE}" srcOrd="0" destOrd="0" presId="urn:microsoft.com/office/officeart/2018/2/layout/IconVerticalSolidList"/>
    <dgm:cxn modelId="{755E34FD-1EB2-4112-AAE2-F271E734A047}" srcId="{DC95580B-5C5A-4030-91FB-BDF92E8CA072}" destId="{FC9BCD97-76FC-4F24-A43E-B73E0295133D}" srcOrd="2" destOrd="0" parTransId="{70B063CE-A8DD-4716-9873-1283D00C4DD4}" sibTransId="{C662478E-0162-46E8-AEEC-DFFA34305ACC}"/>
    <dgm:cxn modelId="{76885394-5DBA-4995-8C90-2E95A9538CD0}" type="presParOf" srcId="{DE64D240-261B-4DB7-9DEE-AF19DB47D7A9}" destId="{44897238-B843-42C7-8533-C888AED9591C}" srcOrd="0" destOrd="0" presId="urn:microsoft.com/office/officeart/2018/2/layout/IconVerticalSolidList"/>
    <dgm:cxn modelId="{DA56FFCA-3874-49AC-9D46-FC0CF60D8E90}" type="presParOf" srcId="{44897238-B843-42C7-8533-C888AED9591C}" destId="{1305FD58-7E73-45F0-BB2D-65F56E8FE47B}" srcOrd="0" destOrd="0" presId="urn:microsoft.com/office/officeart/2018/2/layout/IconVerticalSolidList"/>
    <dgm:cxn modelId="{D8702915-A50F-4742-B0BD-43FF508BF5A2}" type="presParOf" srcId="{44897238-B843-42C7-8533-C888AED9591C}" destId="{810B8BA9-E037-42FE-BA21-60B6BC5AF941}" srcOrd="1" destOrd="0" presId="urn:microsoft.com/office/officeart/2018/2/layout/IconVerticalSolidList"/>
    <dgm:cxn modelId="{2DD48288-8981-42EA-AE1A-4BF8035A5B7B}" type="presParOf" srcId="{44897238-B843-42C7-8533-C888AED9591C}" destId="{69E2849A-A21B-44A5-B452-54386D2D643A}" srcOrd="2" destOrd="0" presId="urn:microsoft.com/office/officeart/2018/2/layout/IconVerticalSolidList"/>
    <dgm:cxn modelId="{1D89A3B8-E447-4A75-BF0D-99FD0E332FC7}" type="presParOf" srcId="{44897238-B843-42C7-8533-C888AED9591C}" destId="{FFF05914-87EF-4ABD-90A4-DD462DF146BE}" srcOrd="3" destOrd="0" presId="urn:microsoft.com/office/officeart/2018/2/layout/IconVerticalSolidList"/>
    <dgm:cxn modelId="{7B1A04AE-24E3-486E-BE9E-48775E984AE5}" type="presParOf" srcId="{DE64D240-261B-4DB7-9DEE-AF19DB47D7A9}" destId="{4662AB45-054F-486D-9601-9E9C42B100ED}" srcOrd="1" destOrd="0" presId="urn:microsoft.com/office/officeart/2018/2/layout/IconVerticalSolidList"/>
    <dgm:cxn modelId="{1892C995-5669-40DF-A050-E45356A38392}" type="presParOf" srcId="{DE64D240-261B-4DB7-9DEE-AF19DB47D7A9}" destId="{4D606975-D40E-465D-8544-10344EC9484B}" srcOrd="2" destOrd="0" presId="urn:microsoft.com/office/officeart/2018/2/layout/IconVerticalSolidList"/>
    <dgm:cxn modelId="{0014D338-FB65-46A7-8CAC-039515A62313}" type="presParOf" srcId="{4D606975-D40E-465D-8544-10344EC9484B}" destId="{02210281-2EFA-478E-B8F4-A479B768BE7A}" srcOrd="0" destOrd="0" presId="urn:microsoft.com/office/officeart/2018/2/layout/IconVerticalSolidList"/>
    <dgm:cxn modelId="{1C4F2792-AE25-4D53-A567-CD124EBEA485}" type="presParOf" srcId="{4D606975-D40E-465D-8544-10344EC9484B}" destId="{B7530F34-C156-42DF-B3E9-E005A4FBBA53}" srcOrd="1" destOrd="0" presId="urn:microsoft.com/office/officeart/2018/2/layout/IconVerticalSolidList"/>
    <dgm:cxn modelId="{64A660CD-0FB4-4CFF-B370-6100F01FC388}" type="presParOf" srcId="{4D606975-D40E-465D-8544-10344EC9484B}" destId="{308CFC73-AA6D-4575-8D18-99A435B09594}" srcOrd="2" destOrd="0" presId="urn:microsoft.com/office/officeart/2018/2/layout/IconVerticalSolidList"/>
    <dgm:cxn modelId="{14B91E86-2184-4043-AD5F-0457932238A9}" type="presParOf" srcId="{4D606975-D40E-465D-8544-10344EC9484B}" destId="{16463752-8B2C-44D8-9DD2-60C09465AC4E}" srcOrd="3" destOrd="0" presId="urn:microsoft.com/office/officeart/2018/2/layout/IconVerticalSolidList"/>
    <dgm:cxn modelId="{040FD872-446A-4094-B6C4-393EAA7DFC89}" type="presParOf" srcId="{DE64D240-261B-4DB7-9DEE-AF19DB47D7A9}" destId="{13340C6C-4A97-45B6-AC5E-240C23DB2B5A}" srcOrd="3" destOrd="0" presId="urn:microsoft.com/office/officeart/2018/2/layout/IconVerticalSolidList"/>
    <dgm:cxn modelId="{A72077B7-BE37-4A82-A0F0-90C3DE7B9084}" type="presParOf" srcId="{DE64D240-261B-4DB7-9DEE-AF19DB47D7A9}" destId="{EC224173-04F0-447B-85D5-A0940D556024}" srcOrd="4" destOrd="0" presId="urn:microsoft.com/office/officeart/2018/2/layout/IconVerticalSolidList"/>
    <dgm:cxn modelId="{85844D34-8E82-4D2F-BDC9-E69E6DEFB7BF}" type="presParOf" srcId="{EC224173-04F0-447B-85D5-A0940D556024}" destId="{8D829C8E-6BFA-4EC4-AA72-57B0B2C0BBEF}" srcOrd="0" destOrd="0" presId="urn:microsoft.com/office/officeart/2018/2/layout/IconVerticalSolidList"/>
    <dgm:cxn modelId="{4F06A93F-D56B-4322-942B-D3222F8A040C}" type="presParOf" srcId="{EC224173-04F0-447B-85D5-A0940D556024}" destId="{A739450E-F2DD-4B35-AC69-A68714CFEF30}" srcOrd="1" destOrd="0" presId="urn:microsoft.com/office/officeart/2018/2/layout/IconVerticalSolidList"/>
    <dgm:cxn modelId="{BDBDB725-3895-4772-88A3-A673D1D471BF}" type="presParOf" srcId="{EC224173-04F0-447B-85D5-A0940D556024}" destId="{026F518A-982C-4AA9-9C10-450AA588A7AB}" srcOrd="2" destOrd="0" presId="urn:microsoft.com/office/officeart/2018/2/layout/IconVerticalSolidList"/>
    <dgm:cxn modelId="{5C27E8E6-6622-47F1-8B53-F17954D3F0E2}" type="presParOf" srcId="{EC224173-04F0-447B-85D5-A0940D556024}" destId="{06D68F3C-E77F-4EC8-8C52-086BCF50DE38}"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F92EA1-9CD3-4BC8-A268-D144715A97C3}"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063F09DE-C7B4-443D-ACD6-781E2F438572}">
      <dgm:prSet custT="1"/>
      <dgm:spPr>
        <a:solidFill>
          <a:schemeClr val="accent4">
            <a:lumMod val="60000"/>
            <a:lumOff val="40000"/>
          </a:schemeClr>
        </a:solidFill>
      </dgm:spPr>
      <dgm:t>
        <a:bodyPr/>
        <a:lstStyle/>
        <a:p>
          <a:pPr>
            <a:lnSpc>
              <a:spcPct val="100000"/>
            </a:lnSpc>
            <a:defRPr b="1"/>
          </a:pPr>
          <a:r>
            <a:rPr lang="en-US" sz="3200" b="1" dirty="0">
              <a:solidFill>
                <a:schemeClr val="tx1"/>
              </a:solidFill>
            </a:rPr>
            <a:t>Enhance</a:t>
          </a:r>
        </a:p>
      </dgm:t>
    </dgm:pt>
    <dgm:pt modelId="{43B02DEF-BEAC-4B0E-B0C9-2C99B655761D}" type="parTrans" cxnId="{DDA880D1-95A5-4A59-B29E-F7A49EC38258}">
      <dgm:prSet/>
      <dgm:spPr/>
      <dgm:t>
        <a:bodyPr/>
        <a:lstStyle/>
        <a:p>
          <a:endParaRPr lang="en-US"/>
        </a:p>
      </dgm:t>
    </dgm:pt>
    <dgm:pt modelId="{0AFB4678-C86F-4151-BD56-E920EF69D982}" type="sibTrans" cxnId="{DDA880D1-95A5-4A59-B29E-F7A49EC38258}">
      <dgm:prSet/>
      <dgm:spPr/>
      <dgm:t>
        <a:bodyPr/>
        <a:lstStyle/>
        <a:p>
          <a:endParaRPr lang="en-US"/>
        </a:p>
      </dgm:t>
    </dgm:pt>
    <dgm:pt modelId="{BA83F06D-D375-44C8-86E9-6157F67FEBA2}">
      <dgm:prSet custT="1"/>
      <dgm:spPr/>
      <dgm:t>
        <a:bodyPr/>
        <a:lstStyle/>
        <a:p>
          <a:pPr>
            <a:lnSpc>
              <a:spcPct val="100000"/>
            </a:lnSpc>
          </a:pPr>
          <a:r>
            <a:rPr lang="en-US" sz="3200" dirty="0">
              <a:latin typeface="Calibri" panose="020F0502020204030204" pitchFamily="34" charset="0"/>
              <a:ea typeface="Calibri" panose="020F0502020204030204" pitchFamily="34" charset="0"/>
              <a:cs typeface="Calibri" panose="020F0502020204030204" pitchFamily="34" charset="0"/>
            </a:rPr>
            <a:t>Self-Awareness and Skill Development</a:t>
          </a:r>
        </a:p>
      </dgm:t>
    </dgm:pt>
    <dgm:pt modelId="{3E5255EE-F7DC-4283-9A9D-5364ACBD4AFC}" type="parTrans" cxnId="{43D9F111-05B6-4264-92D1-A67CFDC665D8}">
      <dgm:prSet/>
      <dgm:spPr/>
      <dgm:t>
        <a:bodyPr/>
        <a:lstStyle/>
        <a:p>
          <a:endParaRPr lang="en-US"/>
        </a:p>
      </dgm:t>
    </dgm:pt>
    <dgm:pt modelId="{EB8E39C0-4CE1-4DA8-9151-9A8A82795B9C}" type="sibTrans" cxnId="{43D9F111-05B6-4264-92D1-A67CFDC665D8}">
      <dgm:prSet/>
      <dgm:spPr/>
      <dgm:t>
        <a:bodyPr/>
        <a:lstStyle/>
        <a:p>
          <a:endParaRPr lang="en-US"/>
        </a:p>
      </dgm:t>
    </dgm:pt>
    <dgm:pt modelId="{DA87DE49-9B31-4705-9505-D46651B8EEBC}">
      <dgm:prSet custT="1"/>
      <dgm:spPr/>
      <dgm:t>
        <a:bodyPr/>
        <a:lstStyle/>
        <a:p>
          <a:pPr>
            <a:lnSpc>
              <a:spcPct val="100000"/>
            </a:lnSpc>
          </a:pPr>
          <a:r>
            <a:rPr lang="en-US" sz="2200" b="1" dirty="0">
              <a:latin typeface="Calibri" panose="020F0502020204030204" pitchFamily="34" charset="0"/>
              <a:ea typeface="Calibri" panose="020F0502020204030204" pitchFamily="34" charset="0"/>
              <a:cs typeface="Calibri" panose="020F0502020204030204" pitchFamily="34" charset="0"/>
            </a:rPr>
            <a:t>Goal</a:t>
          </a:r>
          <a:r>
            <a:rPr lang="en-US" sz="2200" dirty="0">
              <a:latin typeface="Calibri" panose="020F0502020204030204" pitchFamily="34" charset="0"/>
              <a:ea typeface="Calibri" panose="020F0502020204030204" pitchFamily="34" charset="0"/>
              <a:cs typeface="Calibri" panose="020F0502020204030204" pitchFamily="34" charset="0"/>
            </a:rPr>
            <a:t>: Help learners identify their strengths and weaknesses by practicing different roles. This allows individuals to discover which roles align best with their natural abilities and interests, promoting self-awareness and skill diversification.</a:t>
          </a:r>
        </a:p>
      </dgm:t>
    </dgm:pt>
    <dgm:pt modelId="{DE93CF2B-03C4-44E7-AE84-7591EC673D32}" type="parTrans" cxnId="{ACF154BD-1182-4295-831B-6031AB9D71FF}">
      <dgm:prSet/>
      <dgm:spPr/>
      <dgm:t>
        <a:bodyPr/>
        <a:lstStyle/>
        <a:p>
          <a:endParaRPr lang="en-US"/>
        </a:p>
      </dgm:t>
    </dgm:pt>
    <dgm:pt modelId="{AAA12EA8-3C18-435F-824A-10A0328A252A}" type="sibTrans" cxnId="{ACF154BD-1182-4295-831B-6031AB9D71FF}">
      <dgm:prSet/>
      <dgm:spPr/>
      <dgm:t>
        <a:bodyPr/>
        <a:lstStyle/>
        <a:p>
          <a:endParaRPr lang="en-US"/>
        </a:p>
      </dgm:t>
    </dgm:pt>
    <dgm:pt modelId="{7FCB7C1E-B07D-4809-919D-AEBD62CED7EC}">
      <dgm:prSet custT="1"/>
      <dgm:spPr/>
      <dgm:t>
        <a:bodyPr/>
        <a:lstStyle/>
        <a:p>
          <a:pPr>
            <a:lnSpc>
              <a:spcPct val="100000"/>
            </a:lnSpc>
          </a:pPr>
          <a:r>
            <a:rPr lang="en-US" sz="2200" b="1" dirty="0">
              <a:latin typeface="Calibri" panose="020F0502020204030204" pitchFamily="34" charset="0"/>
              <a:ea typeface="Calibri" panose="020F0502020204030204" pitchFamily="34" charset="0"/>
              <a:cs typeface="Calibri" panose="020F0502020204030204" pitchFamily="34" charset="0"/>
            </a:rPr>
            <a:t>Benefit: </a:t>
          </a:r>
          <a:r>
            <a:rPr lang="en-US" sz="2200" dirty="0">
              <a:latin typeface="Calibri" panose="020F0502020204030204" pitchFamily="34" charset="0"/>
              <a:ea typeface="Calibri" panose="020F0502020204030204" pitchFamily="34" charset="0"/>
              <a:cs typeface="Calibri" panose="020F0502020204030204" pitchFamily="34" charset="0"/>
            </a:rPr>
            <a:t>Learners can develop a wide range of entrepreneurial competencies, such as creativity, problem-solving, leadership, and communication, which are necessary for success in entrepreneurial ventures.</a:t>
          </a:r>
        </a:p>
      </dgm:t>
    </dgm:pt>
    <dgm:pt modelId="{A6CB39EF-664B-45AC-84A8-B66EFA456A01}" type="parTrans" cxnId="{8F459CC4-8811-4171-8599-208C339453B4}">
      <dgm:prSet/>
      <dgm:spPr/>
      <dgm:t>
        <a:bodyPr/>
        <a:lstStyle/>
        <a:p>
          <a:endParaRPr lang="en-US"/>
        </a:p>
      </dgm:t>
    </dgm:pt>
    <dgm:pt modelId="{60AA61DB-6FE6-4A3D-AE09-73D1CE01C412}" type="sibTrans" cxnId="{8F459CC4-8811-4171-8599-208C339453B4}">
      <dgm:prSet/>
      <dgm:spPr/>
      <dgm:t>
        <a:bodyPr/>
        <a:lstStyle/>
        <a:p>
          <a:endParaRPr lang="en-US"/>
        </a:p>
      </dgm:t>
    </dgm:pt>
    <dgm:pt modelId="{00554E47-BDF0-4CA0-AD6A-5ABDDF6832B4}">
      <dgm:prSet custT="1"/>
      <dgm:spPr>
        <a:solidFill>
          <a:schemeClr val="accent4">
            <a:lumMod val="60000"/>
            <a:lumOff val="40000"/>
          </a:schemeClr>
        </a:solidFill>
      </dgm:spPr>
      <dgm:t>
        <a:bodyPr/>
        <a:lstStyle/>
        <a:p>
          <a:pPr>
            <a:lnSpc>
              <a:spcPct val="100000"/>
            </a:lnSpc>
            <a:defRPr b="1"/>
          </a:pPr>
          <a:r>
            <a:rPr lang="en-US" sz="3200" b="1" dirty="0">
              <a:solidFill>
                <a:schemeClr val="tx1"/>
              </a:solidFill>
            </a:rPr>
            <a:t>Foster</a:t>
          </a:r>
        </a:p>
      </dgm:t>
    </dgm:pt>
    <dgm:pt modelId="{C6AF8363-7B0F-4DE4-A9ED-297D06AACFD7}" type="parTrans" cxnId="{EC862913-E4CF-4D2A-9D62-BAD8616154CF}">
      <dgm:prSet/>
      <dgm:spPr/>
      <dgm:t>
        <a:bodyPr/>
        <a:lstStyle/>
        <a:p>
          <a:endParaRPr lang="en-US"/>
        </a:p>
      </dgm:t>
    </dgm:pt>
    <dgm:pt modelId="{5332912B-2D28-4BE5-8478-67B0C2BC3C2F}" type="sibTrans" cxnId="{EC862913-E4CF-4D2A-9D62-BAD8616154CF}">
      <dgm:prSet/>
      <dgm:spPr/>
      <dgm:t>
        <a:bodyPr/>
        <a:lstStyle/>
        <a:p>
          <a:endParaRPr lang="en-US"/>
        </a:p>
      </dgm:t>
    </dgm:pt>
    <dgm:pt modelId="{12B58C5A-1BE7-4954-B63A-2BB6F052CEF3}">
      <dgm:prSet custT="1"/>
      <dgm:spPr/>
      <dgm:t>
        <a:bodyPr/>
        <a:lstStyle/>
        <a:p>
          <a:pPr>
            <a:lnSpc>
              <a:spcPct val="100000"/>
            </a:lnSpc>
          </a:pPr>
          <a:r>
            <a:rPr lang="en-US" sz="320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Collaboration and Teamwork</a:t>
          </a:r>
        </a:p>
      </dgm:t>
    </dgm:pt>
    <dgm:pt modelId="{8D36E816-210C-430C-9AC4-BEB0AA3E1303}" type="parTrans" cxnId="{05C0995E-030B-4095-9489-CC4E89F8C6F1}">
      <dgm:prSet/>
      <dgm:spPr/>
      <dgm:t>
        <a:bodyPr/>
        <a:lstStyle/>
        <a:p>
          <a:endParaRPr lang="en-US"/>
        </a:p>
      </dgm:t>
    </dgm:pt>
    <dgm:pt modelId="{BDB31DF7-4692-4C39-B0A3-2C5F713A6459}" type="sibTrans" cxnId="{05C0995E-030B-4095-9489-CC4E89F8C6F1}">
      <dgm:prSet/>
      <dgm:spPr/>
      <dgm:t>
        <a:bodyPr/>
        <a:lstStyle/>
        <a:p>
          <a:endParaRPr lang="en-US"/>
        </a:p>
      </dgm:t>
    </dgm:pt>
    <dgm:pt modelId="{674C37E5-0950-4709-9EA7-98D9CED06123}">
      <dgm:prSet custT="1"/>
      <dgm:spPr/>
      <dgm:t>
        <a:bodyPr/>
        <a:lstStyle/>
        <a:p>
          <a:pPr>
            <a:lnSpc>
              <a:spcPct val="100000"/>
            </a:lnSpc>
          </a:pPr>
          <a:r>
            <a:rPr lang="en-US" sz="2200" b="1" kern="1200" dirty="0">
              <a:latin typeface="Calibri" panose="020F0502020204030204" pitchFamily="34" charset="0"/>
              <a:ea typeface="Calibri" panose="020F0502020204030204" pitchFamily="34" charset="0"/>
              <a:cs typeface="Calibri" panose="020F0502020204030204" pitchFamily="34" charset="0"/>
            </a:rPr>
            <a:t>Goal</a:t>
          </a:r>
          <a:r>
            <a:rPr lang="en-US" sz="2200" kern="1200" dirty="0">
              <a:latin typeface="Calibri" panose="020F0502020204030204" pitchFamily="34" charset="0"/>
              <a:ea typeface="Calibri" panose="020F0502020204030204" pitchFamily="34" charset="0"/>
              <a:cs typeface="Calibri" panose="020F0502020204030204" pitchFamily="34" charset="0"/>
            </a:rPr>
            <a:t>: Encourage collaboration by assigning specific roles that rely on each other for success. Different roles complement one another, teaching participants how to work effectively as a team by supporting each other’s strengths and filling skill gaps.</a:t>
          </a:r>
        </a:p>
      </dgm:t>
    </dgm:pt>
    <dgm:pt modelId="{CE178E42-41FE-4DB7-AD97-31B23F7A45EF}" type="parTrans" cxnId="{E39C67FB-EFBF-4856-8F42-1B8C397B49F5}">
      <dgm:prSet/>
      <dgm:spPr/>
      <dgm:t>
        <a:bodyPr/>
        <a:lstStyle/>
        <a:p>
          <a:endParaRPr lang="en-US"/>
        </a:p>
      </dgm:t>
    </dgm:pt>
    <dgm:pt modelId="{33AAF0E2-4B98-4013-8A9E-C3C8D52B6406}" type="sibTrans" cxnId="{E39C67FB-EFBF-4856-8F42-1B8C397B49F5}">
      <dgm:prSet/>
      <dgm:spPr/>
      <dgm:t>
        <a:bodyPr/>
        <a:lstStyle/>
        <a:p>
          <a:endParaRPr lang="en-US"/>
        </a:p>
      </dgm:t>
    </dgm:pt>
    <dgm:pt modelId="{283A747C-74CE-4886-9476-208EF54184C8}">
      <dgm:prSet custT="1"/>
      <dgm:spPr/>
      <dgm:t>
        <a:bodyPr/>
        <a:lstStyle/>
        <a:p>
          <a:pPr>
            <a:lnSpc>
              <a:spcPct val="100000"/>
            </a:lnSpc>
          </a:pPr>
          <a:endParaRPr lang="en-US" sz="2200" b="1" kern="1200" dirty="0">
            <a:latin typeface="Calibri" panose="020F0502020204030204" pitchFamily="34" charset="0"/>
            <a:ea typeface="Calibri" panose="020F0502020204030204" pitchFamily="34" charset="0"/>
            <a:cs typeface="Calibri" panose="020F0502020204030204" pitchFamily="34" charset="0"/>
          </a:endParaRPr>
        </a:p>
        <a:p>
          <a:pPr>
            <a:lnSpc>
              <a:spcPct val="100000"/>
            </a:lnSpc>
          </a:pPr>
          <a:r>
            <a:rPr lang="en-US" sz="2200" b="1" kern="1200" dirty="0">
              <a:latin typeface="Calibri" panose="020F0502020204030204" pitchFamily="34" charset="0"/>
              <a:ea typeface="Calibri" panose="020F0502020204030204" pitchFamily="34" charset="0"/>
              <a:cs typeface="Calibri" panose="020F0502020204030204" pitchFamily="34" charset="0"/>
            </a:rPr>
            <a:t>Benefit</a:t>
          </a:r>
          <a:r>
            <a:rPr lang="en-US" sz="2200" kern="1200" dirty="0">
              <a:latin typeface="Calibri" panose="020F0502020204030204" pitchFamily="34" charset="0"/>
              <a:ea typeface="Calibri" panose="020F0502020204030204" pitchFamily="34" charset="0"/>
              <a:cs typeface="Calibri" panose="020F0502020204030204" pitchFamily="34" charset="0"/>
            </a:rPr>
            <a:t>: This helps learners appreciate the value of different roles in a team and how they contribute to the overall success of a project, fostering an entrepreneurial mindset that values collaboration.</a:t>
          </a:r>
        </a:p>
      </dgm:t>
    </dgm:pt>
    <dgm:pt modelId="{B200220D-326C-4E8B-B9E3-840A6D840D0A}" type="parTrans" cxnId="{B074EDBD-33CD-4671-AF99-9BEA3631DF31}">
      <dgm:prSet/>
      <dgm:spPr/>
      <dgm:t>
        <a:bodyPr/>
        <a:lstStyle/>
        <a:p>
          <a:endParaRPr lang="en-US"/>
        </a:p>
      </dgm:t>
    </dgm:pt>
    <dgm:pt modelId="{D03F8CC0-4362-467F-A071-5B074C623071}" type="sibTrans" cxnId="{B074EDBD-33CD-4671-AF99-9BEA3631DF31}">
      <dgm:prSet/>
      <dgm:spPr/>
      <dgm:t>
        <a:bodyPr/>
        <a:lstStyle/>
        <a:p>
          <a:endParaRPr lang="en-US"/>
        </a:p>
      </dgm:t>
    </dgm:pt>
    <dgm:pt modelId="{B233680B-4CE1-4C22-8F87-DEB432FDD6C7}">
      <dgm:prSet custT="1"/>
      <dgm:spPr>
        <a:solidFill>
          <a:schemeClr val="accent4">
            <a:lumMod val="60000"/>
            <a:lumOff val="40000"/>
          </a:schemeClr>
        </a:solidFill>
      </dgm:spPr>
      <dgm:t>
        <a:bodyPr/>
        <a:lstStyle/>
        <a:p>
          <a:pPr>
            <a:lnSpc>
              <a:spcPct val="100000"/>
            </a:lnSpc>
            <a:defRPr b="1"/>
          </a:pPr>
          <a:r>
            <a:rPr lang="en-US" sz="3200" b="1" dirty="0">
              <a:solidFill>
                <a:schemeClr val="tx1"/>
              </a:solidFill>
            </a:rPr>
            <a:t>Simulate</a:t>
          </a:r>
        </a:p>
      </dgm:t>
    </dgm:pt>
    <dgm:pt modelId="{0DBAFE7F-FCA7-4C33-AC07-749E63801398}" type="parTrans" cxnId="{B5DA18C1-31E9-4EB8-A1EC-31FA2D0BAC11}">
      <dgm:prSet/>
      <dgm:spPr/>
      <dgm:t>
        <a:bodyPr/>
        <a:lstStyle/>
        <a:p>
          <a:endParaRPr lang="en-US"/>
        </a:p>
      </dgm:t>
    </dgm:pt>
    <dgm:pt modelId="{9BB0A942-C273-4303-80C2-7CD1530BF3F6}" type="sibTrans" cxnId="{B5DA18C1-31E9-4EB8-A1EC-31FA2D0BAC11}">
      <dgm:prSet/>
      <dgm:spPr/>
      <dgm:t>
        <a:bodyPr/>
        <a:lstStyle/>
        <a:p>
          <a:endParaRPr lang="en-US"/>
        </a:p>
      </dgm:t>
    </dgm:pt>
    <dgm:pt modelId="{D0E92D8F-D9EB-4F23-A6C4-F33B460812B5}">
      <dgm:prSet custT="1"/>
      <dgm:spPr/>
      <dgm:t>
        <a:bodyPr/>
        <a:lstStyle/>
        <a:p>
          <a:pPr>
            <a:lnSpc>
              <a:spcPct val="100000"/>
            </a:lnSpc>
          </a:pPr>
          <a:r>
            <a:rPr lang="en-US" sz="320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Real-World Entrepreneurial Environments</a:t>
          </a:r>
        </a:p>
      </dgm:t>
    </dgm:pt>
    <dgm:pt modelId="{F44A0D78-C354-45E8-AAED-D0A541B1314B}" type="parTrans" cxnId="{4387F0B5-A8D5-465A-95B0-A6978F6707BE}">
      <dgm:prSet/>
      <dgm:spPr/>
      <dgm:t>
        <a:bodyPr/>
        <a:lstStyle/>
        <a:p>
          <a:endParaRPr lang="en-US"/>
        </a:p>
      </dgm:t>
    </dgm:pt>
    <dgm:pt modelId="{1172BC31-F531-4882-8986-B81AE1248A9A}" type="sibTrans" cxnId="{4387F0B5-A8D5-465A-95B0-A6978F6707BE}">
      <dgm:prSet/>
      <dgm:spPr/>
      <dgm:t>
        <a:bodyPr/>
        <a:lstStyle/>
        <a:p>
          <a:endParaRPr lang="en-US"/>
        </a:p>
      </dgm:t>
    </dgm:pt>
    <dgm:pt modelId="{4F96E43F-A8B6-4522-9BAD-1959B17BD70A}">
      <dgm:prSet custT="1"/>
      <dgm:spPr/>
      <dgm:t>
        <a:bodyPr/>
        <a:lstStyle/>
        <a:p>
          <a:pPr>
            <a:lnSpc>
              <a:spcPct val="100000"/>
            </a:lnSpc>
          </a:pPr>
          <a:r>
            <a:rPr lang="en-US" sz="22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Goal</a:t>
          </a:r>
          <a:r>
            <a:rPr lang="en-US" sz="220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 Provide a structured yet flexible approach to working on tasks that mimic real-world entrepreneurial challenges. Learners must navigate uncertainty, problem-solving, and decision-making based on the roles they assume.</a:t>
          </a:r>
        </a:p>
      </dgm:t>
    </dgm:pt>
    <dgm:pt modelId="{6BB2459E-AED5-4EF0-97CE-6A574E19192D}" type="parTrans" cxnId="{83A78B8F-F001-46DB-AE59-AE72392FA0D9}">
      <dgm:prSet/>
      <dgm:spPr/>
      <dgm:t>
        <a:bodyPr/>
        <a:lstStyle/>
        <a:p>
          <a:endParaRPr lang="en-US"/>
        </a:p>
      </dgm:t>
    </dgm:pt>
    <dgm:pt modelId="{24BCE545-2BC2-4738-811D-D2D6006DA91D}" type="sibTrans" cxnId="{83A78B8F-F001-46DB-AE59-AE72392FA0D9}">
      <dgm:prSet/>
      <dgm:spPr/>
      <dgm:t>
        <a:bodyPr/>
        <a:lstStyle/>
        <a:p>
          <a:endParaRPr lang="en-US"/>
        </a:p>
      </dgm:t>
    </dgm:pt>
    <dgm:pt modelId="{8A1F574B-7614-4822-8EA4-FC50D5391268}">
      <dgm:prSet custT="1"/>
      <dgm:spPr/>
      <dgm:t>
        <a:bodyPr/>
        <a:lstStyle/>
        <a:p>
          <a:pPr>
            <a:lnSpc>
              <a:spcPct val="100000"/>
            </a:lnSpc>
          </a:pPr>
          <a:endParaRPr lang="en-US" sz="220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pPr>
          <a:r>
            <a:rPr lang="en-US" sz="22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Benefit</a:t>
          </a:r>
          <a:r>
            <a:rPr lang="en-US" sz="220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 By playing both primary and secondary roles, learners get a better understanding of how entrepreneurial projects are executed, and how different skill sets are needed to move from ideas to implementation</a:t>
          </a:r>
          <a:r>
            <a:rPr lang="en-US" sz="2000" kern="1200" dirty="0"/>
            <a:t>.</a:t>
          </a:r>
        </a:p>
      </dgm:t>
    </dgm:pt>
    <dgm:pt modelId="{801B5757-EAC8-430B-A550-2DE7CA9ED924}" type="parTrans" cxnId="{8FD4FFD6-BA95-4942-987E-81B6195C2F3E}">
      <dgm:prSet/>
      <dgm:spPr/>
      <dgm:t>
        <a:bodyPr/>
        <a:lstStyle/>
        <a:p>
          <a:endParaRPr lang="en-US"/>
        </a:p>
      </dgm:t>
    </dgm:pt>
    <dgm:pt modelId="{8441E603-7BAB-4861-93F7-B2589802428D}" type="sibTrans" cxnId="{8FD4FFD6-BA95-4942-987E-81B6195C2F3E}">
      <dgm:prSet/>
      <dgm:spPr/>
      <dgm:t>
        <a:bodyPr/>
        <a:lstStyle/>
        <a:p>
          <a:endParaRPr lang="en-US"/>
        </a:p>
      </dgm:t>
    </dgm:pt>
    <dgm:pt modelId="{93AE4F56-5BD2-4435-B80F-4B3686EE97C7}" type="pres">
      <dgm:prSet presAssocID="{AEF92EA1-9CD3-4BC8-A268-D144715A97C3}" presName="root" presStyleCnt="0">
        <dgm:presLayoutVars>
          <dgm:dir/>
          <dgm:resizeHandles val="exact"/>
        </dgm:presLayoutVars>
      </dgm:prSet>
      <dgm:spPr/>
    </dgm:pt>
    <dgm:pt modelId="{B57717CD-C336-427F-84C6-FB6A222C11F8}" type="pres">
      <dgm:prSet presAssocID="{063F09DE-C7B4-443D-ACD6-781E2F438572}" presName="compNode" presStyleCnt="0"/>
      <dgm:spPr/>
    </dgm:pt>
    <dgm:pt modelId="{7B4F92CB-9A78-422D-BCD4-1176AD9914CE}" type="pres">
      <dgm:prSet presAssocID="{063F09DE-C7B4-443D-ACD6-781E2F438572}" presName="iconRect" presStyleLbl="node1" presStyleIdx="0" presStyleCnt="3" custLinFactNeighborX="78912" custLinFactNeighborY="2161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ala de Aulas"/>
        </a:ext>
      </dgm:extLst>
    </dgm:pt>
    <dgm:pt modelId="{45D3D315-2AED-4E71-995D-52A5B8273392}" type="pres">
      <dgm:prSet presAssocID="{063F09DE-C7B4-443D-ACD6-781E2F438572}" presName="iconSpace" presStyleCnt="0"/>
      <dgm:spPr/>
    </dgm:pt>
    <dgm:pt modelId="{88BABC69-5C3A-4B95-8E59-CCB603B6E51F}" type="pres">
      <dgm:prSet presAssocID="{063F09DE-C7B4-443D-ACD6-781E2F438572}" presName="parTx" presStyleLbl="revTx" presStyleIdx="0" presStyleCnt="6">
        <dgm:presLayoutVars>
          <dgm:chMax val="0"/>
          <dgm:chPref val="0"/>
        </dgm:presLayoutVars>
      </dgm:prSet>
      <dgm:spPr/>
    </dgm:pt>
    <dgm:pt modelId="{603BAEDC-BC20-488A-93AC-0ACCCD851CA1}" type="pres">
      <dgm:prSet presAssocID="{063F09DE-C7B4-443D-ACD6-781E2F438572}" presName="txSpace" presStyleCnt="0"/>
      <dgm:spPr/>
    </dgm:pt>
    <dgm:pt modelId="{DAD3ED50-005D-4753-869E-7A1016B5C4A6}" type="pres">
      <dgm:prSet presAssocID="{063F09DE-C7B4-443D-ACD6-781E2F438572}" presName="desTx" presStyleLbl="revTx" presStyleIdx="1" presStyleCnt="6">
        <dgm:presLayoutVars/>
      </dgm:prSet>
      <dgm:spPr/>
    </dgm:pt>
    <dgm:pt modelId="{A9A84901-BFBA-40DD-B968-6D39415EAC28}" type="pres">
      <dgm:prSet presAssocID="{0AFB4678-C86F-4151-BD56-E920EF69D982}" presName="sibTrans" presStyleCnt="0"/>
      <dgm:spPr/>
    </dgm:pt>
    <dgm:pt modelId="{8ED4D10A-8C99-4CDC-81C9-59A7C9BC82A4}" type="pres">
      <dgm:prSet presAssocID="{00554E47-BDF0-4CA0-AD6A-5ABDDF6832B4}" presName="compNode" presStyleCnt="0"/>
      <dgm:spPr/>
    </dgm:pt>
    <dgm:pt modelId="{78B153DD-317B-4ACC-9537-45298F15C2A2}" type="pres">
      <dgm:prSet presAssocID="{00554E47-BDF0-4CA0-AD6A-5ABDDF6832B4}" presName="iconRect" presStyleLbl="node1" presStyleIdx="1" presStyleCnt="3" custLinFactNeighborX="80165" custLinFactNeighborY="2270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tilizadores"/>
        </a:ext>
      </dgm:extLst>
    </dgm:pt>
    <dgm:pt modelId="{3B9D9161-1134-4EC7-95B9-9634BC2650D2}" type="pres">
      <dgm:prSet presAssocID="{00554E47-BDF0-4CA0-AD6A-5ABDDF6832B4}" presName="iconSpace" presStyleCnt="0"/>
      <dgm:spPr/>
    </dgm:pt>
    <dgm:pt modelId="{D680CF83-A084-4AA4-948C-422B5F184E80}" type="pres">
      <dgm:prSet presAssocID="{00554E47-BDF0-4CA0-AD6A-5ABDDF6832B4}" presName="parTx" presStyleLbl="revTx" presStyleIdx="2" presStyleCnt="6">
        <dgm:presLayoutVars>
          <dgm:chMax val="0"/>
          <dgm:chPref val="0"/>
        </dgm:presLayoutVars>
      </dgm:prSet>
      <dgm:spPr/>
    </dgm:pt>
    <dgm:pt modelId="{4110AF96-6E82-43B3-8C84-CF50FAE78E38}" type="pres">
      <dgm:prSet presAssocID="{00554E47-BDF0-4CA0-AD6A-5ABDDF6832B4}" presName="txSpace" presStyleCnt="0"/>
      <dgm:spPr/>
    </dgm:pt>
    <dgm:pt modelId="{FD218C3A-842B-4C76-A49F-EEAAAA67FD23}" type="pres">
      <dgm:prSet presAssocID="{00554E47-BDF0-4CA0-AD6A-5ABDDF6832B4}" presName="desTx" presStyleLbl="revTx" presStyleIdx="3" presStyleCnt="6" custScaleX="110876">
        <dgm:presLayoutVars/>
      </dgm:prSet>
      <dgm:spPr/>
    </dgm:pt>
    <dgm:pt modelId="{EB03F267-14D7-49ED-B7E6-0D961B0EE477}" type="pres">
      <dgm:prSet presAssocID="{5332912B-2D28-4BE5-8478-67B0C2BC3C2F}" presName="sibTrans" presStyleCnt="0"/>
      <dgm:spPr/>
    </dgm:pt>
    <dgm:pt modelId="{B995D62E-AFD2-4302-910D-A3B0B3E3DBB1}" type="pres">
      <dgm:prSet presAssocID="{B233680B-4CE1-4C22-8F87-DEB432FDD6C7}" presName="compNode" presStyleCnt="0"/>
      <dgm:spPr/>
    </dgm:pt>
    <dgm:pt modelId="{FB41CE76-CF4F-46A9-9E49-8D533F7F51A9}" type="pres">
      <dgm:prSet presAssocID="{B233680B-4CE1-4C22-8F87-DEB432FDD6C7}" presName="iconRect" presStyleLbl="node1" presStyleIdx="2" presStyleCnt="3" custLinFactNeighborX="79993" custLinFactNeighborY="875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ght Bulb and Gear"/>
        </a:ext>
      </dgm:extLst>
    </dgm:pt>
    <dgm:pt modelId="{F43F1154-C73A-4FDF-A548-FB9F55E51DA1}" type="pres">
      <dgm:prSet presAssocID="{B233680B-4CE1-4C22-8F87-DEB432FDD6C7}" presName="iconSpace" presStyleCnt="0"/>
      <dgm:spPr/>
    </dgm:pt>
    <dgm:pt modelId="{17DA7FB4-BEAB-4810-87A8-6B2DE04C7F7D}" type="pres">
      <dgm:prSet presAssocID="{B233680B-4CE1-4C22-8F87-DEB432FDD6C7}" presName="parTx" presStyleLbl="revTx" presStyleIdx="4" presStyleCnt="6">
        <dgm:presLayoutVars>
          <dgm:chMax val="0"/>
          <dgm:chPref val="0"/>
        </dgm:presLayoutVars>
      </dgm:prSet>
      <dgm:spPr/>
    </dgm:pt>
    <dgm:pt modelId="{FF2BB589-C16A-4014-86DF-18D53EBEA7A8}" type="pres">
      <dgm:prSet presAssocID="{B233680B-4CE1-4C22-8F87-DEB432FDD6C7}" presName="txSpace" presStyleCnt="0"/>
      <dgm:spPr/>
    </dgm:pt>
    <dgm:pt modelId="{481FC577-C7A1-4F85-BA0A-C3ACE85FE788}" type="pres">
      <dgm:prSet presAssocID="{B233680B-4CE1-4C22-8F87-DEB432FDD6C7}" presName="desTx" presStyleLbl="revTx" presStyleIdx="5" presStyleCnt="6" custScaleX="117735">
        <dgm:presLayoutVars/>
      </dgm:prSet>
      <dgm:spPr/>
    </dgm:pt>
  </dgm:ptLst>
  <dgm:cxnLst>
    <dgm:cxn modelId="{BC628506-C076-4091-A9F5-9F7DC9C28056}" type="presOf" srcId="{283A747C-74CE-4886-9476-208EF54184C8}" destId="{FD218C3A-842B-4C76-A49F-EEAAAA67FD23}" srcOrd="0" destOrd="2" presId="urn:microsoft.com/office/officeart/2018/2/layout/IconLabelDescriptionList"/>
    <dgm:cxn modelId="{43D9F111-05B6-4264-92D1-A67CFDC665D8}" srcId="{063F09DE-C7B4-443D-ACD6-781E2F438572}" destId="{BA83F06D-D375-44C8-86E9-6157F67FEBA2}" srcOrd="0" destOrd="0" parTransId="{3E5255EE-F7DC-4283-9A9D-5364ACBD4AFC}" sibTransId="{EB8E39C0-4CE1-4DA8-9151-9A8A82795B9C}"/>
    <dgm:cxn modelId="{EC862913-E4CF-4D2A-9D62-BAD8616154CF}" srcId="{AEF92EA1-9CD3-4BC8-A268-D144715A97C3}" destId="{00554E47-BDF0-4CA0-AD6A-5ABDDF6832B4}" srcOrd="1" destOrd="0" parTransId="{C6AF8363-7B0F-4DE4-A9ED-297D06AACFD7}" sibTransId="{5332912B-2D28-4BE5-8478-67B0C2BC3C2F}"/>
    <dgm:cxn modelId="{3CBD7329-0302-4F3B-A391-832618829A4A}" type="presOf" srcId="{BA83F06D-D375-44C8-86E9-6157F67FEBA2}" destId="{DAD3ED50-005D-4753-869E-7A1016B5C4A6}" srcOrd="0" destOrd="0" presId="urn:microsoft.com/office/officeart/2018/2/layout/IconLabelDescriptionList"/>
    <dgm:cxn modelId="{B276D15D-D3BB-433A-8955-1120A0C88847}" type="presOf" srcId="{7FCB7C1E-B07D-4809-919D-AEBD62CED7EC}" destId="{DAD3ED50-005D-4753-869E-7A1016B5C4A6}" srcOrd="0" destOrd="2" presId="urn:microsoft.com/office/officeart/2018/2/layout/IconLabelDescriptionList"/>
    <dgm:cxn modelId="{05C0995E-030B-4095-9489-CC4E89F8C6F1}" srcId="{00554E47-BDF0-4CA0-AD6A-5ABDDF6832B4}" destId="{12B58C5A-1BE7-4954-B63A-2BB6F052CEF3}" srcOrd="0" destOrd="0" parTransId="{8D36E816-210C-430C-9AC4-BEB0AA3E1303}" sibTransId="{BDB31DF7-4692-4C39-B0A3-2C5F713A6459}"/>
    <dgm:cxn modelId="{BE81AB5F-5D98-4C90-B696-7E70C1BA00FB}" type="presOf" srcId="{00554E47-BDF0-4CA0-AD6A-5ABDDF6832B4}" destId="{D680CF83-A084-4AA4-948C-422B5F184E80}" srcOrd="0" destOrd="0" presId="urn:microsoft.com/office/officeart/2018/2/layout/IconLabelDescriptionList"/>
    <dgm:cxn modelId="{C186006A-B392-4B17-975A-3A12ECCEB97A}" type="presOf" srcId="{674C37E5-0950-4709-9EA7-98D9CED06123}" destId="{FD218C3A-842B-4C76-A49F-EEAAAA67FD23}" srcOrd="0" destOrd="1" presId="urn:microsoft.com/office/officeart/2018/2/layout/IconLabelDescriptionList"/>
    <dgm:cxn modelId="{813CF74F-9991-46FE-A35D-346814C048BD}" type="presOf" srcId="{8A1F574B-7614-4822-8EA4-FC50D5391268}" destId="{481FC577-C7A1-4F85-BA0A-C3ACE85FE788}" srcOrd="0" destOrd="2" presId="urn:microsoft.com/office/officeart/2018/2/layout/IconLabelDescriptionList"/>
    <dgm:cxn modelId="{2B90267A-5F79-47F5-BD66-A80A5510F2E5}" type="presOf" srcId="{063F09DE-C7B4-443D-ACD6-781E2F438572}" destId="{88BABC69-5C3A-4B95-8E59-CCB603B6E51F}" srcOrd="0" destOrd="0" presId="urn:microsoft.com/office/officeart/2018/2/layout/IconLabelDescriptionList"/>
    <dgm:cxn modelId="{83A78B8F-F001-46DB-AE59-AE72392FA0D9}" srcId="{B233680B-4CE1-4C22-8F87-DEB432FDD6C7}" destId="{4F96E43F-A8B6-4522-9BAD-1959B17BD70A}" srcOrd="1" destOrd="0" parTransId="{6BB2459E-AED5-4EF0-97CE-6A574E19192D}" sibTransId="{24BCE545-2BC2-4738-811D-D2D6006DA91D}"/>
    <dgm:cxn modelId="{32060AA7-F008-4738-8AA3-3F367FA625D1}" type="presOf" srcId="{D0E92D8F-D9EB-4F23-A6C4-F33B460812B5}" destId="{481FC577-C7A1-4F85-BA0A-C3ACE85FE788}" srcOrd="0" destOrd="0" presId="urn:microsoft.com/office/officeart/2018/2/layout/IconLabelDescriptionList"/>
    <dgm:cxn modelId="{67A772AA-E0B1-42E4-9AFA-3E231838E68C}" type="presOf" srcId="{AEF92EA1-9CD3-4BC8-A268-D144715A97C3}" destId="{93AE4F56-5BD2-4435-B80F-4B3686EE97C7}" srcOrd="0" destOrd="0" presId="urn:microsoft.com/office/officeart/2018/2/layout/IconLabelDescriptionList"/>
    <dgm:cxn modelId="{0D5A59AB-62D5-4DDF-B86D-2D761B64C99B}" type="presOf" srcId="{B233680B-4CE1-4C22-8F87-DEB432FDD6C7}" destId="{17DA7FB4-BEAB-4810-87A8-6B2DE04C7F7D}" srcOrd="0" destOrd="0" presId="urn:microsoft.com/office/officeart/2018/2/layout/IconLabelDescriptionList"/>
    <dgm:cxn modelId="{4387F0B5-A8D5-465A-95B0-A6978F6707BE}" srcId="{B233680B-4CE1-4C22-8F87-DEB432FDD6C7}" destId="{D0E92D8F-D9EB-4F23-A6C4-F33B460812B5}" srcOrd="0" destOrd="0" parTransId="{F44A0D78-C354-45E8-AAED-D0A541B1314B}" sibTransId="{1172BC31-F531-4882-8986-B81AE1248A9A}"/>
    <dgm:cxn modelId="{ACF154BD-1182-4295-831B-6031AB9D71FF}" srcId="{063F09DE-C7B4-443D-ACD6-781E2F438572}" destId="{DA87DE49-9B31-4705-9505-D46651B8EEBC}" srcOrd="1" destOrd="0" parTransId="{DE93CF2B-03C4-44E7-AE84-7591EC673D32}" sibTransId="{AAA12EA8-3C18-435F-824A-10A0328A252A}"/>
    <dgm:cxn modelId="{B074EDBD-33CD-4671-AF99-9BEA3631DF31}" srcId="{00554E47-BDF0-4CA0-AD6A-5ABDDF6832B4}" destId="{283A747C-74CE-4886-9476-208EF54184C8}" srcOrd="2" destOrd="0" parTransId="{B200220D-326C-4E8B-B9E3-840A6D840D0A}" sibTransId="{D03F8CC0-4362-467F-A071-5B074C623071}"/>
    <dgm:cxn modelId="{B5DA18C1-31E9-4EB8-A1EC-31FA2D0BAC11}" srcId="{AEF92EA1-9CD3-4BC8-A268-D144715A97C3}" destId="{B233680B-4CE1-4C22-8F87-DEB432FDD6C7}" srcOrd="2" destOrd="0" parTransId="{0DBAFE7F-FCA7-4C33-AC07-749E63801398}" sibTransId="{9BB0A942-C273-4303-80C2-7CD1530BF3F6}"/>
    <dgm:cxn modelId="{8F459CC4-8811-4171-8599-208C339453B4}" srcId="{063F09DE-C7B4-443D-ACD6-781E2F438572}" destId="{7FCB7C1E-B07D-4809-919D-AEBD62CED7EC}" srcOrd="2" destOrd="0" parTransId="{A6CB39EF-664B-45AC-84A8-B66EFA456A01}" sibTransId="{60AA61DB-6FE6-4A3D-AE09-73D1CE01C412}"/>
    <dgm:cxn modelId="{DDA880D1-95A5-4A59-B29E-F7A49EC38258}" srcId="{AEF92EA1-9CD3-4BC8-A268-D144715A97C3}" destId="{063F09DE-C7B4-443D-ACD6-781E2F438572}" srcOrd="0" destOrd="0" parTransId="{43B02DEF-BEAC-4B0E-B0C9-2C99B655761D}" sibTransId="{0AFB4678-C86F-4151-BD56-E920EF69D982}"/>
    <dgm:cxn modelId="{8FD4FFD6-BA95-4942-987E-81B6195C2F3E}" srcId="{B233680B-4CE1-4C22-8F87-DEB432FDD6C7}" destId="{8A1F574B-7614-4822-8EA4-FC50D5391268}" srcOrd="2" destOrd="0" parTransId="{801B5757-EAC8-430B-A550-2DE7CA9ED924}" sibTransId="{8441E603-7BAB-4861-93F7-B2589802428D}"/>
    <dgm:cxn modelId="{676908DB-CD37-4B35-9DEC-A507B3DE9F11}" type="presOf" srcId="{DA87DE49-9B31-4705-9505-D46651B8EEBC}" destId="{DAD3ED50-005D-4753-869E-7A1016B5C4A6}" srcOrd="0" destOrd="1" presId="urn:microsoft.com/office/officeart/2018/2/layout/IconLabelDescriptionList"/>
    <dgm:cxn modelId="{03C72FE2-D9C4-4C7E-B8B1-54603CAB4529}" type="presOf" srcId="{4F96E43F-A8B6-4522-9BAD-1959B17BD70A}" destId="{481FC577-C7A1-4F85-BA0A-C3ACE85FE788}" srcOrd="0" destOrd="1" presId="urn:microsoft.com/office/officeart/2018/2/layout/IconLabelDescriptionList"/>
    <dgm:cxn modelId="{FDF75EF3-7444-46A3-A098-129CB738F91F}" type="presOf" srcId="{12B58C5A-1BE7-4954-B63A-2BB6F052CEF3}" destId="{FD218C3A-842B-4C76-A49F-EEAAAA67FD23}" srcOrd="0" destOrd="0" presId="urn:microsoft.com/office/officeart/2018/2/layout/IconLabelDescriptionList"/>
    <dgm:cxn modelId="{E39C67FB-EFBF-4856-8F42-1B8C397B49F5}" srcId="{00554E47-BDF0-4CA0-AD6A-5ABDDF6832B4}" destId="{674C37E5-0950-4709-9EA7-98D9CED06123}" srcOrd="1" destOrd="0" parTransId="{CE178E42-41FE-4DB7-AD97-31B23F7A45EF}" sibTransId="{33AAF0E2-4B98-4013-8A9E-C3C8D52B6406}"/>
    <dgm:cxn modelId="{9A493331-FE17-434D-8D1F-AA57556F6619}" type="presParOf" srcId="{93AE4F56-5BD2-4435-B80F-4B3686EE97C7}" destId="{B57717CD-C336-427F-84C6-FB6A222C11F8}" srcOrd="0" destOrd="0" presId="urn:microsoft.com/office/officeart/2018/2/layout/IconLabelDescriptionList"/>
    <dgm:cxn modelId="{B5E003E3-DFE0-4DFE-8B8A-63E8D090B1AD}" type="presParOf" srcId="{B57717CD-C336-427F-84C6-FB6A222C11F8}" destId="{7B4F92CB-9A78-422D-BCD4-1176AD9914CE}" srcOrd="0" destOrd="0" presId="urn:microsoft.com/office/officeart/2018/2/layout/IconLabelDescriptionList"/>
    <dgm:cxn modelId="{3A72880C-7C03-4F68-A12F-2950D8A18D6B}" type="presParOf" srcId="{B57717CD-C336-427F-84C6-FB6A222C11F8}" destId="{45D3D315-2AED-4E71-995D-52A5B8273392}" srcOrd="1" destOrd="0" presId="urn:microsoft.com/office/officeart/2018/2/layout/IconLabelDescriptionList"/>
    <dgm:cxn modelId="{4A70A236-E4BF-4B93-9847-337C71F22563}" type="presParOf" srcId="{B57717CD-C336-427F-84C6-FB6A222C11F8}" destId="{88BABC69-5C3A-4B95-8E59-CCB603B6E51F}" srcOrd="2" destOrd="0" presId="urn:microsoft.com/office/officeart/2018/2/layout/IconLabelDescriptionList"/>
    <dgm:cxn modelId="{DDB99242-3E4B-43EF-99BF-03AC707C27AE}" type="presParOf" srcId="{B57717CD-C336-427F-84C6-FB6A222C11F8}" destId="{603BAEDC-BC20-488A-93AC-0ACCCD851CA1}" srcOrd="3" destOrd="0" presId="urn:microsoft.com/office/officeart/2018/2/layout/IconLabelDescriptionList"/>
    <dgm:cxn modelId="{7B7CE0F2-EB0E-46E5-8EC6-EB771E012A8A}" type="presParOf" srcId="{B57717CD-C336-427F-84C6-FB6A222C11F8}" destId="{DAD3ED50-005D-4753-869E-7A1016B5C4A6}" srcOrd="4" destOrd="0" presId="urn:microsoft.com/office/officeart/2018/2/layout/IconLabelDescriptionList"/>
    <dgm:cxn modelId="{5A61626E-6792-4A66-8132-D55B6BD0FED2}" type="presParOf" srcId="{93AE4F56-5BD2-4435-B80F-4B3686EE97C7}" destId="{A9A84901-BFBA-40DD-B968-6D39415EAC28}" srcOrd="1" destOrd="0" presId="urn:microsoft.com/office/officeart/2018/2/layout/IconLabelDescriptionList"/>
    <dgm:cxn modelId="{8342AB5A-5C24-452F-BC70-239282F27BB0}" type="presParOf" srcId="{93AE4F56-5BD2-4435-B80F-4B3686EE97C7}" destId="{8ED4D10A-8C99-4CDC-81C9-59A7C9BC82A4}" srcOrd="2" destOrd="0" presId="urn:microsoft.com/office/officeart/2018/2/layout/IconLabelDescriptionList"/>
    <dgm:cxn modelId="{A26000C4-153E-4EA6-B941-5D6382CFC154}" type="presParOf" srcId="{8ED4D10A-8C99-4CDC-81C9-59A7C9BC82A4}" destId="{78B153DD-317B-4ACC-9537-45298F15C2A2}" srcOrd="0" destOrd="0" presId="urn:microsoft.com/office/officeart/2018/2/layout/IconLabelDescriptionList"/>
    <dgm:cxn modelId="{FBE03515-37D2-4F48-84C1-175A0A92EFF7}" type="presParOf" srcId="{8ED4D10A-8C99-4CDC-81C9-59A7C9BC82A4}" destId="{3B9D9161-1134-4EC7-95B9-9634BC2650D2}" srcOrd="1" destOrd="0" presId="urn:microsoft.com/office/officeart/2018/2/layout/IconLabelDescriptionList"/>
    <dgm:cxn modelId="{AB2ED116-AC22-4A22-8470-8DC9926EC166}" type="presParOf" srcId="{8ED4D10A-8C99-4CDC-81C9-59A7C9BC82A4}" destId="{D680CF83-A084-4AA4-948C-422B5F184E80}" srcOrd="2" destOrd="0" presId="urn:microsoft.com/office/officeart/2018/2/layout/IconLabelDescriptionList"/>
    <dgm:cxn modelId="{98A5A7B7-3D46-4BA0-B70C-E713607EB0EC}" type="presParOf" srcId="{8ED4D10A-8C99-4CDC-81C9-59A7C9BC82A4}" destId="{4110AF96-6E82-43B3-8C84-CF50FAE78E38}" srcOrd="3" destOrd="0" presId="urn:microsoft.com/office/officeart/2018/2/layout/IconLabelDescriptionList"/>
    <dgm:cxn modelId="{EC574CE4-C5A2-4198-BD48-7B25C6858BDD}" type="presParOf" srcId="{8ED4D10A-8C99-4CDC-81C9-59A7C9BC82A4}" destId="{FD218C3A-842B-4C76-A49F-EEAAAA67FD23}" srcOrd="4" destOrd="0" presId="urn:microsoft.com/office/officeart/2018/2/layout/IconLabelDescriptionList"/>
    <dgm:cxn modelId="{B06B6298-0DE6-4F92-BD0D-D209C5A185B3}" type="presParOf" srcId="{93AE4F56-5BD2-4435-B80F-4B3686EE97C7}" destId="{EB03F267-14D7-49ED-B7E6-0D961B0EE477}" srcOrd="3" destOrd="0" presId="urn:microsoft.com/office/officeart/2018/2/layout/IconLabelDescriptionList"/>
    <dgm:cxn modelId="{7A709AEC-873D-475E-933E-458683264022}" type="presParOf" srcId="{93AE4F56-5BD2-4435-B80F-4B3686EE97C7}" destId="{B995D62E-AFD2-4302-910D-A3B0B3E3DBB1}" srcOrd="4" destOrd="0" presId="urn:microsoft.com/office/officeart/2018/2/layout/IconLabelDescriptionList"/>
    <dgm:cxn modelId="{EC259AB9-ED34-4A21-AF20-1AC2755DE05B}" type="presParOf" srcId="{B995D62E-AFD2-4302-910D-A3B0B3E3DBB1}" destId="{FB41CE76-CF4F-46A9-9E49-8D533F7F51A9}" srcOrd="0" destOrd="0" presId="urn:microsoft.com/office/officeart/2018/2/layout/IconLabelDescriptionList"/>
    <dgm:cxn modelId="{4D85CA6F-D95F-47B3-941E-404897E317BF}" type="presParOf" srcId="{B995D62E-AFD2-4302-910D-A3B0B3E3DBB1}" destId="{F43F1154-C73A-4FDF-A548-FB9F55E51DA1}" srcOrd="1" destOrd="0" presId="urn:microsoft.com/office/officeart/2018/2/layout/IconLabelDescriptionList"/>
    <dgm:cxn modelId="{52AE46FA-107A-4AED-9F65-2DA8DF61B64F}" type="presParOf" srcId="{B995D62E-AFD2-4302-910D-A3B0B3E3DBB1}" destId="{17DA7FB4-BEAB-4810-87A8-6B2DE04C7F7D}" srcOrd="2" destOrd="0" presId="urn:microsoft.com/office/officeart/2018/2/layout/IconLabelDescriptionList"/>
    <dgm:cxn modelId="{203B0CEF-3DA4-454B-ADD0-A2D36352B1E4}" type="presParOf" srcId="{B995D62E-AFD2-4302-910D-A3B0B3E3DBB1}" destId="{FF2BB589-C16A-4014-86DF-18D53EBEA7A8}" srcOrd="3" destOrd="0" presId="urn:microsoft.com/office/officeart/2018/2/layout/IconLabelDescriptionList"/>
    <dgm:cxn modelId="{C5C93AEC-DFF7-4BBE-8C24-148A26B85CB4}" type="presParOf" srcId="{B995D62E-AFD2-4302-910D-A3B0B3E3DBB1}" destId="{481FC577-C7A1-4F85-BA0A-C3ACE85FE788}" srcOrd="4" destOrd="0" presId="urn:microsoft.com/office/officeart/2018/2/layout/IconLabelDescri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F92EA1-9CD3-4BC8-A268-D144715A97C3}"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063F09DE-C7B4-443D-ACD6-781E2F438572}">
      <dgm:prSet custT="1"/>
      <dgm:spPr>
        <a:solidFill>
          <a:schemeClr val="accent4">
            <a:lumMod val="60000"/>
            <a:lumOff val="40000"/>
          </a:schemeClr>
        </a:solidFill>
      </dgm:spPr>
      <dgm:t>
        <a:bodyPr/>
        <a:lstStyle/>
        <a:p>
          <a:pPr algn="ctr">
            <a:lnSpc>
              <a:spcPct val="100000"/>
            </a:lnSpc>
            <a:defRPr b="1"/>
          </a:pPr>
          <a:r>
            <a:rPr lang="en-US" sz="3200" b="1" dirty="0">
              <a:solidFill>
                <a:schemeClr val="tx1"/>
              </a:solidFill>
            </a:rPr>
            <a:t>Promote</a:t>
          </a:r>
        </a:p>
      </dgm:t>
    </dgm:pt>
    <dgm:pt modelId="{43B02DEF-BEAC-4B0E-B0C9-2C99B655761D}" type="parTrans" cxnId="{DDA880D1-95A5-4A59-B29E-F7A49EC38258}">
      <dgm:prSet/>
      <dgm:spPr/>
      <dgm:t>
        <a:bodyPr/>
        <a:lstStyle/>
        <a:p>
          <a:endParaRPr lang="en-US"/>
        </a:p>
      </dgm:t>
    </dgm:pt>
    <dgm:pt modelId="{0AFB4678-C86F-4151-BD56-E920EF69D982}" type="sibTrans" cxnId="{DDA880D1-95A5-4A59-B29E-F7A49EC38258}">
      <dgm:prSet/>
      <dgm:spPr/>
      <dgm:t>
        <a:bodyPr/>
        <a:lstStyle/>
        <a:p>
          <a:endParaRPr lang="en-US"/>
        </a:p>
      </dgm:t>
    </dgm:pt>
    <dgm:pt modelId="{BA83F06D-D375-44C8-86E9-6157F67FEBA2}">
      <dgm:prSet custT="1"/>
      <dgm:spPr/>
      <dgm:t>
        <a:bodyPr/>
        <a:lstStyle/>
        <a:p>
          <a:pPr marL="0" lvl="0" indent="0" algn="l" defTabSz="1422400">
            <a:lnSpc>
              <a:spcPct val="100000"/>
            </a:lnSpc>
            <a:spcBef>
              <a:spcPct val="0"/>
            </a:spcBef>
            <a:spcAft>
              <a:spcPct val="35000"/>
            </a:spcAft>
            <a:buNone/>
          </a:pPr>
          <a:r>
            <a:rPr lang="en-US" sz="320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Adaptability and Flexibility</a:t>
          </a:r>
        </a:p>
      </dgm:t>
    </dgm:pt>
    <dgm:pt modelId="{3E5255EE-F7DC-4283-9A9D-5364ACBD4AFC}" type="parTrans" cxnId="{43D9F111-05B6-4264-92D1-A67CFDC665D8}">
      <dgm:prSet/>
      <dgm:spPr/>
      <dgm:t>
        <a:bodyPr/>
        <a:lstStyle/>
        <a:p>
          <a:endParaRPr lang="en-US"/>
        </a:p>
      </dgm:t>
    </dgm:pt>
    <dgm:pt modelId="{EB8E39C0-4CE1-4DA8-9151-9A8A82795B9C}" type="sibTrans" cxnId="{43D9F111-05B6-4264-92D1-A67CFDC665D8}">
      <dgm:prSet/>
      <dgm:spPr/>
      <dgm:t>
        <a:bodyPr/>
        <a:lstStyle/>
        <a:p>
          <a:endParaRPr lang="en-US"/>
        </a:p>
      </dgm:t>
    </dgm:pt>
    <dgm:pt modelId="{00554E47-BDF0-4CA0-AD6A-5ABDDF6832B4}">
      <dgm:prSet custT="1"/>
      <dgm:spPr>
        <a:solidFill>
          <a:schemeClr val="accent4">
            <a:lumMod val="60000"/>
            <a:lumOff val="40000"/>
          </a:schemeClr>
        </a:solidFill>
      </dgm:spPr>
      <dgm:t>
        <a:bodyPr/>
        <a:lstStyle/>
        <a:p>
          <a:pPr algn="ctr">
            <a:lnSpc>
              <a:spcPct val="100000"/>
            </a:lnSpc>
            <a:defRPr b="1"/>
          </a:pPr>
          <a:r>
            <a:rPr lang="en-US" sz="3200" b="1" dirty="0">
              <a:solidFill>
                <a:schemeClr val="tx1"/>
              </a:solidFill>
            </a:rPr>
            <a:t>Encourage</a:t>
          </a:r>
        </a:p>
      </dgm:t>
    </dgm:pt>
    <dgm:pt modelId="{C6AF8363-7B0F-4DE4-A9ED-297D06AACFD7}" type="parTrans" cxnId="{EC862913-E4CF-4D2A-9D62-BAD8616154CF}">
      <dgm:prSet/>
      <dgm:spPr/>
      <dgm:t>
        <a:bodyPr/>
        <a:lstStyle/>
        <a:p>
          <a:endParaRPr lang="en-US"/>
        </a:p>
      </dgm:t>
    </dgm:pt>
    <dgm:pt modelId="{5332912B-2D28-4BE5-8478-67B0C2BC3C2F}" type="sibTrans" cxnId="{EC862913-E4CF-4D2A-9D62-BAD8616154CF}">
      <dgm:prSet/>
      <dgm:spPr/>
      <dgm:t>
        <a:bodyPr/>
        <a:lstStyle/>
        <a:p>
          <a:endParaRPr lang="en-US"/>
        </a:p>
      </dgm:t>
    </dgm:pt>
    <dgm:pt modelId="{12B58C5A-1BE7-4954-B63A-2BB6F052CEF3}">
      <dgm:prSet custT="1"/>
      <dgm:spPr/>
      <dgm:t>
        <a:bodyPr/>
        <a:lstStyle/>
        <a:p>
          <a:pPr marL="0" lvl="0" indent="0" algn="l" defTabSz="1422400">
            <a:lnSpc>
              <a:spcPct val="100000"/>
            </a:lnSpc>
            <a:spcBef>
              <a:spcPct val="0"/>
            </a:spcBef>
            <a:spcAft>
              <a:spcPct val="35000"/>
            </a:spcAft>
            <a:buNone/>
          </a:pPr>
          <a:r>
            <a:rPr lang="en-US" sz="320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Holistic Thinking and Multi-Role Understanding</a:t>
          </a:r>
        </a:p>
      </dgm:t>
    </dgm:pt>
    <dgm:pt modelId="{8D36E816-210C-430C-9AC4-BEB0AA3E1303}" type="parTrans" cxnId="{05C0995E-030B-4095-9489-CC4E89F8C6F1}">
      <dgm:prSet/>
      <dgm:spPr/>
      <dgm:t>
        <a:bodyPr/>
        <a:lstStyle/>
        <a:p>
          <a:endParaRPr lang="en-US"/>
        </a:p>
      </dgm:t>
    </dgm:pt>
    <dgm:pt modelId="{BDB31DF7-4692-4C39-B0A3-2C5F713A6459}" type="sibTrans" cxnId="{05C0995E-030B-4095-9489-CC4E89F8C6F1}">
      <dgm:prSet/>
      <dgm:spPr/>
      <dgm:t>
        <a:bodyPr/>
        <a:lstStyle/>
        <a:p>
          <a:endParaRPr lang="en-US"/>
        </a:p>
      </dgm:t>
    </dgm:pt>
    <dgm:pt modelId="{77430E9F-CF90-46D8-A080-1E0960C46733}">
      <dgm:prSet custT="1"/>
      <dgm:spPr/>
      <dgm:t>
        <a:bodyPr/>
        <a:lstStyle/>
        <a:p>
          <a:pPr marL="0" lvl="0" algn="l" defTabSz="889000">
            <a:lnSpc>
              <a:spcPct val="100000"/>
            </a:lnSpc>
            <a:spcBef>
              <a:spcPct val="0"/>
            </a:spcBef>
            <a:spcAft>
              <a:spcPct val="35000"/>
            </a:spcAft>
            <a:buNone/>
          </a:pPr>
          <a:r>
            <a:rPr lang="en-US" sz="22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Goal: </a:t>
          </a:r>
          <a:r>
            <a:rPr lang="en-US" sz="2200" b="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Encourage participants to step out of their comfort zones by rotating through different roles. This helps them become more adaptable, learning how to manage tasks beyond their immediate expertise and understanding the broader scope of entrepreneurship.</a:t>
          </a:r>
        </a:p>
      </dgm:t>
    </dgm:pt>
    <dgm:pt modelId="{525F489A-58EC-4427-A81D-BF8F4C5527FB}" type="parTrans" cxnId="{D652225F-617E-4D0E-A220-E7B4EDC3A4DB}">
      <dgm:prSet/>
      <dgm:spPr/>
      <dgm:t>
        <a:bodyPr/>
        <a:lstStyle/>
        <a:p>
          <a:endParaRPr lang="pt-PT"/>
        </a:p>
      </dgm:t>
    </dgm:pt>
    <dgm:pt modelId="{0072BB12-8194-41CA-9790-DEAB2636222E}" type="sibTrans" cxnId="{D652225F-617E-4D0E-A220-E7B4EDC3A4DB}">
      <dgm:prSet/>
      <dgm:spPr/>
      <dgm:t>
        <a:bodyPr/>
        <a:lstStyle/>
        <a:p>
          <a:endParaRPr lang="pt-PT"/>
        </a:p>
      </dgm:t>
    </dgm:pt>
    <dgm:pt modelId="{B71B6460-79B7-4DE3-BE45-E5C1CA9DBEE6}">
      <dgm:prSet custT="1"/>
      <dgm:spPr/>
      <dgm:t>
        <a:bodyPr/>
        <a:lstStyle/>
        <a:p>
          <a:pPr marL="0" lvl="0" algn="l" defTabSz="889000">
            <a:lnSpc>
              <a:spcPct val="100000"/>
            </a:lnSpc>
            <a:spcBef>
              <a:spcPct val="0"/>
            </a:spcBef>
            <a:spcAft>
              <a:spcPct val="35000"/>
            </a:spcAft>
            <a:buNone/>
          </a:pPr>
          <a:endParaRPr lang="en-US" sz="22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endParaRPr>
        </a:p>
        <a:p>
          <a:pPr marL="0" lvl="0" algn="l" defTabSz="889000">
            <a:lnSpc>
              <a:spcPct val="100000"/>
            </a:lnSpc>
            <a:spcBef>
              <a:spcPct val="0"/>
            </a:spcBef>
            <a:spcAft>
              <a:spcPct val="35000"/>
            </a:spcAft>
            <a:buNone/>
          </a:pPr>
          <a:r>
            <a:rPr lang="en-US" sz="22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Benefit: </a:t>
          </a:r>
          <a:r>
            <a:rPr lang="en-US" sz="2200" b="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Adaptability is crucial in entrepreneurship, and this approach prepares learners to take on diverse challenges and pivot when necessary, ensuring they can handle various aspects of entrepreneurial projects.</a:t>
          </a:r>
        </a:p>
      </dgm:t>
    </dgm:pt>
    <dgm:pt modelId="{5AABD0E3-566A-4280-859E-4BAF987EC3D1}" type="parTrans" cxnId="{6797EB77-CF18-4A82-B59D-47C5CD78DB10}">
      <dgm:prSet/>
      <dgm:spPr/>
      <dgm:t>
        <a:bodyPr/>
        <a:lstStyle/>
        <a:p>
          <a:endParaRPr lang="pt-PT"/>
        </a:p>
      </dgm:t>
    </dgm:pt>
    <dgm:pt modelId="{F4749BDD-E350-42DC-B60F-C63E7E544494}" type="sibTrans" cxnId="{6797EB77-CF18-4A82-B59D-47C5CD78DB10}">
      <dgm:prSet/>
      <dgm:spPr/>
      <dgm:t>
        <a:bodyPr/>
        <a:lstStyle/>
        <a:p>
          <a:endParaRPr lang="pt-PT"/>
        </a:p>
      </dgm:t>
    </dgm:pt>
    <dgm:pt modelId="{0531FAD7-5115-45AA-9880-A39162D941C3}">
      <dgm:prSet custT="1"/>
      <dgm:spPr/>
      <dgm:t>
        <a:bodyPr/>
        <a:lstStyle/>
        <a:p>
          <a:pPr marL="0" lvl="0" algn="l" defTabSz="889000">
            <a:lnSpc>
              <a:spcPct val="100000"/>
            </a:lnSpc>
            <a:spcBef>
              <a:spcPct val="0"/>
            </a:spcBef>
            <a:spcAft>
              <a:spcPct val="35000"/>
            </a:spcAft>
            <a:buNone/>
          </a:pPr>
          <a:r>
            <a:rPr lang="en-US" sz="2200" b="1" kern="1200" dirty="0">
              <a:latin typeface="Calibri" panose="020F0502020204030204" pitchFamily="34" charset="0"/>
              <a:ea typeface="Calibri" panose="020F0502020204030204" pitchFamily="34" charset="0"/>
              <a:cs typeface="Calibri" panose="020F0502020204030204" pitchFamily="34" charset="0"/>
            </a:rPr>
            <a:t>Goal</a:t>
          </a:r>
          <a:r>
            <a:rPr lang="en-US" sz="2200" kern="1200" dirty="0">
              <a:latin typeface="Calibri" panose="020F0502020204030204" pitchFamily="34" charset="0"/>
              <a:ea typeface="Calibri" panose="020F0502020204030204" pitchFamily="34" charset="0"/>
              <a:cs typeface="Calibri" panose="020F0502020204030204" pitchFamily="34" charset="0"/>
            </a:rPr>
            <a:t>: Help learners understand how each role contributes to the overall success of a project and how roles interact with one another. This encourages a holistic understanding of the entrepreneurial process.</a:t>
          </a:r>
        </a:p>
      </dgm:t>
    </dgm:pt>
    <dgm:pt modelId="{1433B9E8-8635-482F-9DDD-71C3FAFE6815}" type="parTrans" cxnId="{14F6F537-03D6-4617-95ED-1A2363A7C5CC}">
      <dgm:prSet/>
      <dgm:spPr/>
      <dgm:t>
        <a:bodyPr/>
        <a:lstStyle/>
        <a:p>
          <a:endParaRPr lang="pt-PT"/>
        </a:p>
      </dgm:t>
    </dgm:pt>
    <dgm:pt modelId="{C1E2B128-996C-464F-9E77-8582674FE472}" type="sibTrans" cxnId="{14F6F537-03D6-4617-95ED-1A2363A7C5CC}">
      <dgm:prSet/>
      <dgm:spPr/>
      <dgm:t>
        <a:bodyPr/>
        <a:lstStyle/>
        <a:p>
          <a:endParaRPr lang="pt-PT"/>
        </a:p>
      </dgm:t>
    </dgm:pt>
    <dgm:pt modelId="{08011177-5AE8-485E-9249-E0AA35A2CFA4}">
      <dgm:prSet custT="1"/>
      <dgm:spPr/>
      <dgm:t>
        <a:bodyPr/>
        <a:lstStyle/>
        <a:p>
          <a:pPr marL="0" lvl="0" algn="l" defTabSz="889000">
            <a:lnSpc>
              <a:spcPct val="100000"/>
            </a:lnSpc>
            <a:spcBef>
              <a:spcPct val="0"/>
            </a:spcBef>
            <a:spcAft>
              <a:spcPct val="35000"/>
            </a:spcAft>
            <a:buNone/>
          </a:pPr>
          <a:endParaRPr lang="en-US" sz="2200" b="1" kern="1200" dirty="0">
            <a:latin typeface="Calibri" panose="020F0502020204030204" pitchFamily="34" charset="0"/>
            <a:ea typeface="Calibri" panose="020F0502020204030204" pitchFamily="34" charset="0"/>
            <a:cs typeface="Calibri" panose="020F0502020204030204" pitchFamily="34" charset="0"/>
          </a:endParaRPr>
        </a:p>
        <a:p>
          <a:pPr marL="0" lvl="0" algn="l" defTabSz="889000">
            <a:lnSpc>
              <a:spcPct val="100000"/>
            </a:lnSpc>
            <a:spcBef>
              <a:spcPct val="0"/>
            </a:spcBef>
            <a:spcAft>
              <a:spcPct val="35000"/>
            </a:spcAft>
            <a:buNone/>
          </a:pPr>
          <a:r>
            <a:rPr lang="en-US" sz="2200" b="1" kern="1200" dirty="0">
              <a:latin typeface="Calibri" panose="020F0502020204030204" pitchFamily="34" charset="0"/>
              <a:ea typeface="Calibri" panose="020F0502020204030204" pitchFamily="34" charset="0"/>
              <a:cs typeface="Calibri" panose="020F0502020204030204" pitchFamily="34" charset="0"/>
            </a:rPr>
            <a:t>Benefit</a:t>
          </a:r>
          <a:r>
            <a:rPr lang="en-US" sz="2200" kern="1200" dirty="0">
              <a:latin typeface="Calibri" panose="020F0502020204030204" pitchFamily="34" charset="0"/>
              <a:ea typeface="Calibri" panose="020F0502020204030204" pitchFamily="34" charset="0"/>
              <a:cs typeface="Calibri" panose="020F0502020204030204" pitchFamily="34" charset="0"/>
            </a:rPr>
            <a:t>: By experiencing both main and secondary roles, learners can see the big picture, understanding the interdependence of creative thinking, planning, exploration, building, and communication in driving entrepreneurial success.</a:t>
          </a:r>
        </a:p>
      </dgm:t>
    </dgm:pt>
    <dgm:pt modelId="{198926BD-85F7-4ECF-A632-99CB120D05F7}" type="parTrans" cxnId="{96EB9B85-4883-4CB6-AF79-B4BE7EA0E199}">
      <dgm:prSet/>
      <dgm:spPr/>
      <dgm:t>
        <a:bodyPr/>
        <a:lstStyle/>
        <a:p>
          <a:endParaRPr lang="pt-PT"/>
        </a:p>
      </dgm:t>
    </dgm:pt>
    <dgm:pt modelId="{B4BA0133-1156-4405-A2A1-3DFCBE5D42CB}" type="sibTrans" cxnId="{96EB9B85-4883-4CB6-AF79-B4BE7EA0E199}">
      <dgm:prSet/>
      <dgm:spPr/>
      <dgm:t>
        <a:bodyPr/>
        <a:lstStyle/>
        <a:p>
          <a:endParaRPr lang="pt-PT"/>
        </a:p>
      </dgm:t>
    </dgm:pt>
    <dgm:pt modelId="{93AE4F56-5BD2-4435-B80F-4B3686EE97C7}" type="pres">
      <dgm:prSet presAssocID="{AEF92EA1-9CD3-4BC8-A268-D144715A97C3}" presName="root" presStyleCnt="0">
        <dgm:presLayoutVars>
          <dgm:dir/>
          <dgm:resizeHandles val="exact"/>
        </dgm:presLayoutVars>
      </dgm:prSet>
      <dgm:spPr/>
    </dgm:pt>
    <dgm:pt modelId="{B57717CD-C336-427F-84C6-FB6A222C11F8}" type="pres">
      <dgm:prSet presAssocID="{063F09DE-C7B4-443D-ACD6-781E2F438572}" presName="compNode" presStyleCnt="0"/>
      <dgm:spPr/>
    </dgm:pt>
    <dgm:pt modelId="{7B4F92CB-9A78-422D-BCD4-1176AD9914CE}" type="pres">
      <dgm:prSet presAssocID="{063F09DE-C7B4-443D-ACD6-781E2F438572}" presName="iconRect" presStyleLbl="node1" presStyleIdx="0" presStyleCnt="2" custLinFactNeighborX="78912" custLinFactNeighborY="2370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ala de Aulas"/>
        </a:ext>
      </dgm:extLst>
    </dgm:pt>
    <dgm:pt modelId="{45D3D315-2AED-4E71-995D-52A5B8273392}" type="pres">
      <dgm:prSet presAssocID="{063F09DE-C7B4-443D-ACD6-781E2F438572}" presName="iconSpace" presStyleCnt="0"/>
      <dgm:spPr/>
    </dgm:pt>
    <dgm:pt modelId="{88BABC69-5C3A-4B95-8E59-CCB603B6E51F}" type="pres">
      <dgm:prSet presAssocID="{063F09DE-C7B4-443D-ACD6-781E2F438572}" presName="parTx" presStyleLbl="revTx" presStyleIdx="0" presStyleCnt="4">
        <dgm:presLayoutVars>
          <dgm:chMax val="0"/>
          <dgm:chPref val="0"/>
        </dgm:presLayoutVars>
      </dgm:prSet>
      <dgm:spPr/>
    </dgm:pt>
    <dgm:pt modelId="{603BAEDC-BC20-488A-93AC-0ACCCD851CA1}" type="pres">
      <dgm:prSet presAssocID="{063F09DE-C7B4-443D-ACD6-781E2F438572}" presName="txSpace" presStyleCnt="0"/>
      <dgm:spPr/>
    </dgm:pt>
    <dgm:pt modelId="{DAD3ED50-005D-4753-869E-7A1016B5C4A6}" type="pres">
      <dgm:prSet presAssocID="{063F09DE-C7B4-443D-ACD6-781E2F438572}" presName="desTx" presStyleLbl="revTx" presStyleIdx="1" presStyleCnt="4" custScaleX="116564">
        <dgm:presLayoutVars/>
      </dgm:prSet>
      <dgm:spPr/>
    </dgm:pt>
    <dgm:pt modelId="{A9A84901-BFBA-40DD-B968-6D39415EAC28}" type="pres">
      <dgm:prSet presAssocID="{0AFB4678-C86F-4151-BD56-E920EF69D982}" presName="sibTrans" presStyleCnt="0"/>
      <dgm:spPr/>
    </dgm:pt>
    <dgm:pt modelId="{8ED4D10A-8C99-4CDC-81C9-59A7C9BC82A4}" type="pres">
      <dgm:prSet presAssocID="{00554E47-BDF0-4CA0-AD6A-5ABDDF6832B4}" presName="compNode" presStyleCnt="0"/>
      <dgm:spPr/>
    </dgm:pt>
    <dgm:pt modelId="{78B153DD-317B-4ACC-9537-45298F15C2A2}" type="pres">
      <dgm:prSet presAssocID="{00554E47-BDF0-4CA0-AD6A-5ABDDF6832B4}" presName="iconRect" presStyleLbl="node1" presStyleIdx="1" presStyleCnt="2" custLinFactNeighborX="98370" custLinFactNeighborY="23701"/>
      <dgm:spPr>
        <a:blipFill>
          <a:blip xmlns:r="http://schemas.openxmlformats.org/officeDocument/2006/relationships"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rcRect/>
          <a:stretch>
            <a:fillRect t="-2000" b="-2000"/>
          </a:stretch>
        </a:blipFill>
      </dgm:spPr>
    </dgm:pt>
    <dgm:pt modelId="{3B9D9161-1134-4EC7-95B9-9634BC2650D2}" type="pres">
      <dgm:prSet presAssocID="{00554E47-BDF0-4CA0-AD6A-5ABDDF6832B4}" presName="iconSpace" presStyleCnt="0"/>
      <dgm:spPr/>
    </dgm:pt>
    <dgm:pt modelId="{D680CF83-A084-4AA4-948C-422B5F184E80}" type="pres">
      <dgm:prSet presAssocID="{00554E47-BDF0-4CA0-AD6A-5ABDDF6832B4}" presName="parTx" presStyleLbl="revTx" presStyleIdx="2" presStyleCnt="4">
        <dgm:presLayoutVars>
          <dgm:chMax val="0"/>
          <dgm:chPref val="0"/>
        </dgm:presLayoutVars>
      </dgm:prSet>
      <dgm:spPr/>
    </dgm:pt>
    <dgm:pt modelId="{4110AF96-6E82-43B3-8C84-CF50FAE78E38}" type="pres">
      <dgm:prSet presAssocID="{00554E47-BDF0-4CA0-AD6A-5ABDDF6832B4}" presName="txSpace" presStyleCnt="0"/>
      <dgm:spPr/>
    </dgm:pt>
    <dgm:pt modelId="{FD218C3A-842B-4C76-A49F-EEAAAA67FD23}" type="pres">
      <dgm:prSet presAssocID="{00554E47-BDF0-4CA0-AD6A-5ABDDF6832B4}" presName="desTx" presStyleLbl="revTx" presStyleIdx="3" presStyleCnt="4">
        <dgm:presLayoutVars/>
      </dgm:prSet>
      <dgm:spPr/>
    </dgm:pt>
  </dgm:ptLst>
  <dgm:cxnLst>
    <dgm:cxn modelId="{43D9F111-05B6-4264-92D1-A67CFDC665D8}" srcId="{063F09DE-C7B4-443D-ACD6-781E2F438572}" destId="{BA83F06D-D375-44C8-86E9-6157F67FEBA2}" srcOrd="0" destOrd="0" parTransId="{3E5255EE-F7DC-4283-9A9D-5364ACBD4AFC}" sibTransId="{EB8E39C0-4CE1-4DA8-9151-9A8A82795B9C}"/>
    <dgm:cxn modelId="{EC862913-E4CF-4D2A-9D62-BAD8616154CF}" srcId="{AEF92EA1-9CD3-4BC8-A268-D144715A97C3}" destId="{00554E47-BDF0-4CA0-AD6A-5ABDDF6832B4}" srcOrd="1" destOrd="0" parTransId="{C6AF8363-7B0F-4DE4-A9ED-297D06AACFD7}" sibTransId="{5332912B-2D28-4BE5-8478-67B0C2BC3C2F}"/>
    <dgm:cxn modelId="{3CBD7329-0302-4F3B-A391-832618829A4A}" type="presOf" srcId="{BA83F06D-D375-44C8-86E9-6157F67FEBA2}" destId="{DAD3ED50-005D-4753-869E-7A1016B5C4A6}" srcOrd="0" destOrd="0" presId="urn:microsoft.com/office/officeart/2018/2/layout/IconLabelDescriptionList"/>
    <dgm:cxn modelId="{14F6F537-03D6-4617-95ED-1A2363A7C5CC}" srcId="{00554E47-BDF0-4CA0-AD6A-5ABDDF6832B4}" destId="{0531FAD7-5115-45AA-9880-A39162D941C3}" srcOrd="1" destOrd="0" parTransId="{1433B9E8-8635-482F-9DDD-71C3FAFE6815}" sibTransId="{C1E2B128-996C-464F-9E77-8582674FE472}"/>
    <dgm:cxn modelId="{05C0995E-030B-4095-9489-CC4E89F8C6F1}" srcId="{00554E47-BDF0-4CA0-AD6A-5ABDDF6832B4}" destId="{12B58C5A-1BE7-4954-B63A-2BB6F052CEF3}" srcOrd="0" destOrd="0" parTransId="{8D36E816-210C-430C-9AC4-BEB0AA3E1303}" sibTransId="{BDB31DF7-4692-4C39-B0A3-2C5F713A6459}"/>
    <dgm:cxn modelId="{D652225F-617E-4D0E-A220-E7B4EDC3A4DB}" srcId="{063F09DE-C7B4-443D-ACD6-781E2F438572}" destId="{77430E9F-CF90-46D8-A080-1E0960C46733}" srcOrd="1" destOrd="0" parTransId="{525F489A-58EC-4427-A81D-BF8F4C5527FB}" sibTransId="{0072BB12-8194-41CA-9790-DEAB2636222E}"/>
    <dgm:cxn modelId="{BE81AB5F-5D98-4C90-B696-7E70C1BA00FB}" type="presOf" srcId="{00554E47-BDF0-4CA0-AD6A-5ABDDF6832B4}" destId="{D680CF83-A084-4AA4-948C-422B5F184E80}" srcOrd="0" destOrd="0" presId="urn:microsoft.com/office/officeart/2018/2/layout/IconLabelDescriptionList"/>
    <dgm:cxn modelId="{6531F15F-6289-442C-8E50-00988E9DBAD6}" type="presOf" srcId="{B71B6460-79B7-4DE3-BE45-E5C1CA9DBEE6}" destId="{DAD3ED50-005D-4753-869E-7A1016B5C4A6}" srcOrd="0" destOrd="2" presId="urn:microsoft.com/office/officeart/2018/2/layout/IconLabelDescriptionList"/>
    <dgm:cxn modelId="{6797EB77-CF18-4A82-B59D-47C5CD78DB10}" srcId="{063F09DE-C7B4-443D-ACD6-781E2F438572}" destId="{B71B6460-79B7-4DE3-BE45-E5C1CA9DBEE6}" srcOrd="2" destOrd="0" parTransId="{5AABD0E3-566A-4280-859E-4BAF987EC3D1}" sibTransId="{F4749BDD-E350-42DC-B60F-C63E7E544494}"/>
    <dgm:cxn modelId="{2B90267A-5F79-47F5-BD66-A80A5510F2E5}" type="presOf" srcId="{063F09DE-C7B4-443D-ACD6-781E2F438572}" destId="{88BABC69-5C3A-4B95-8E59-CCB603B6E51F}" srcOrd="0" destOrd="0" presId="urn:microsoft.com/office/officeart/2018/2/layout/IconLabelDescriptionList"/>
    <dgm:cxn modelId="{96EB9B85-4883-4CB6-AF79-B4BE7EA0E199}" srcId="{00554E47-BDF0-4CA0-AD6A-5ABDDF6832B4}" destId="{08011177-5AE8-485E-9249-E0AA35A2CFA4}" srcOrd="2" destOrd="0" parTransId="{198926BD-85F7-4ECF-A632-99CB120D05F7}" sibTransId="{B4BA0133-1156-4405-A2A1-3DFCBE5D42CB}"/>
    <dgm:cxn modelId="{F374F894-2FBC-40A1-B4EC-94A42AECE99E}" type="presOf" srcId="{77430E9F-CF90-46D8-A080-1E0960C46733}" destId="{DAD3ED50-005D-4753-869E-7A1016B5C4A6}" srcOrd="0" destOrd="1" presId="urn:microsoft.com/office/officeart/2018/2/layout/IconLabelDescriptionList"/>
    <dgm:cxn modelId="{67A772AA-E0B1-42E4-9AFA-3E231838E68C}" type="presOf" srcId="{AEF92EA1-9CD3-4BC8-A268-D144715A97C3}" destId="{93AE4F56-5BD2-4435-B80F-4B3686EE97C7}" srcOrd="0" destOrd="0" presId="urn:microsoft.com/office/officeart/2018/2/layout/IconLabelDescriptionList"/>
    <dgm:cxn modelId="{4E1494AB-C109-48C0-908E-036CF972A966}" type="presOf" srcId="{08011177-5AE8-485E-9249-E0AA35A2CFA4}" destId="{FD218C3A-842B-4C76-A49F-EEAAAA67FD23}" srcOrd="0" destOrd="2" presId="urn:microsoft.com/office/officeart/2018/2/layout/IconLabelDescriptionList"/>
    <dgm:cxn modelId="{DDA880D1-95A5-4A59-B29E-F7A49EC38258}" srcId="{AEF92EA1-9CD3-4BC8-A268-D144715A97C3}" destId="{063F09DE-C7B4-443D-ACD6-781E2F438572}" srcOrd="0" destOrd="0" parTransId="{43B02DEF-BEAC-4B0E-B0C9-2C99B655761D}" sibTransId="{0AFB4678-C86F-4151-BD56-E920EF69D982}"/>
    <dgm:cxn modelId="{5F9BB8D1-2727-4CBF-B49B-E6F26F2F34D8}" type="presOf" srcId="{0531FAD7-5115-45AA-9880-A39162D941C3}" destId="{FD218C3A-842B-4C76-A49F-EEAAAA67FD23}" srcOrd="0" destOrd="1" presId="urn:microsoft.com/office/officeart/2018/2/layout/IconLabelDescriptionList"/>
    <dgm:cxn modelId="{FDF75EF3-7444-46A3-A098-129CB738F91F}" type="presOf" srcId="{12B58C5A-1BE7-4954-B63A-2BB6F052CEF3}" destId="{FD218C3A-842B-4C76-A49F-EEAAAA67FD23}" srcOrd="0" destOrd="0" presId="urn:microsoft.com/office/officeart/2018/2/layout/IconLabelDescriptionList"/>
    <dgm:cxn modelId="{9A493331-FE17-434D-8D1F-AA57556F6619}" type="presParOf" srcId="{93AE4F56-5BD2-4435-B80F-4B3686EE97C7}" destId="{B57717CD-C336-427F-84C6-FB6A222C11F8}" srcOrd="0" destOrd="0" presId="urn:microsoft.com/office/officeart/2018/2/layout/IconLabelDescriptionList"/>
    <dgm:cxn modelId="{B5E003E3-DFE0-4DFE-8B8A-63E8D090B1AD}" type="presParOf" srcId="{B57717CD-C336-427F-84C6-FB6A222C11F8}" destId="{7B4F92CB-9A78-422D-BCD4-1176AD9914CE}" srcOrd="0" destOrd="0" presId="urn:microsoft.com/office/officeart/2018/2/layout/IconLabelDescriptionList"/>
    <dgm:cxn modelId="{3A72880C-7C03-4F68-A12F-2950D8A18D6B}" type="presParOf" srcId="{B57717CD-C336-427F-84C6-FB6A222C11F8}" destId="{45D3D315-2AED-4E71-995D-52A5B8273392}" srcOrd="1" destOrd="0" presId="urn:microsoft.com/office/officeart/2018/2/layout/IconLabelDescriptionList"/>
    <dgm:cxn modelId="{4A70A236-E4BF-4B93-9847-337C71F22563}" type="presParOf" srcId="{B57717CD-C336-427F-84C6-FB6A222C11F8}" destId="{88BABC69-5C3A-4B95-8E59-CCB603B6E51F}" srcOrd="2" destOrd="0" presId="urn:microsoft.com/office/officeart/2018/2/layout/IconLabelDescriptionList"/>
    <dgm:cxn modelId="{DDB99242-3E4B-43EF-99BF-03AC707C27AE}" type="presParOf" srcId="{B57717CD-C336-427F-84C6-FB6A222C11F8}" destId="{603BAEDC-BC20-488A-93AC-0ACCCD851CA1}" srcOrd="3" destOrd="0" presId="urn:microsoft.com/office/officeart/2018/2/layout/IconLabelDescriptionList"/>
    <dgm:cxn modelId="{7B7CE0F2-EB0E-46E5-8EC6-EB771E012A8A}" type="presParOf" srcId="{B57717CD-C336-427F-84C6-FB6A222C11F8}" destId="{DAD3ED50-005D-4753-869E-7A1016B5C4A6}" srcOrd="4" destOrd="0" presId="urn:microsoft.com/office/officeart/2018/2/layout/IconLabelDescriptionList"/>
    <dgm:cxn modelId="{5A61626E-6792-4A66-8132-D55B6BD0FED2}" type="presParOf" srcId="{93AE4F56-5BD2-4435-B80F-4B3686EE97C7}" destId="{A9A84901-BFBA-40DD-B968-6D39415EAC28}" srcOrd="1" destOrd="0" presId="urn:microsoft.com/office/officeart/2018/2/layout/IconLabelDescriptionList"/>
    <dgm:cxn modelId="{8342AB5A-5C24-452F-BC70-239282F27BB0}" type="presParOf" srcId="{93AE4F56-5BD2-4435-B80F-4B3686EE97C7}" destId="{8ED4D10A-8C99-4CDC-81C9-59A7C9BC82A4}" srcOrd="2" destOrd="0" presId="urn:microsoft.com/office/officeart/2018/2/layout/IconLabelDescriptionList"/>
    <dgm:cxn modelId="{A26000C4-153E-4EA6-B941-5D6382CFC154}" type="presParOf" srcId="{8ED4D10A-8C99-4CDC-81C9-59A7C9BC82A4}" destId="{78B153DD-317B-4ACC-9537-45298F15C2A2}" srcOrd="0" destOrd="0" presId="urn:microsoft.com/office/officeart/2018/2/layout/IconLabelDescriptionList"/>
    <dgm:cxn modelId="{FBE03515-37D2-4F48-84C1-175A0A92EFF7}" type="presParOf" srcId="{8ED4D10A-8C99-4CDC-81C9-59A7C9BC82A4}" destId="{3B9D9161-1134-4EC7-95B9-9634BC2650D2}" srcOrd="1" destOrd="0" presId="urn:microsoft.com/office/officeart/2018/2/layout/IconLabelDescriptionList"/>
    <dgm:cxn modelId="{AB2ED116-AC22-4A22-8470-8DC9926EC166}" type="presParOf" srcId="{8ED4D10A-8C99-4CDC-81C9-59A7C9BC82A4}" destId="{D680CF83-A084-4AA4-948C-422B5F184E80}" srcOrd="2" destOrd="0" presId="urn:microsoft.com/office/officeart/2018/2/layout/IconLabelDescriptionList"/>
    <dgm:cxn modelId="{98A5A7B7-3D46-4BA0-B70C-E713607EB0EC}" type="presParOf" srcId="{8ED4D10A-8C99-4CDC-81C9-59A7C9BC82A4}" destId="{4110AF96-6E82-43B3-8C84-CF50FAE78E38}" srcOrd="3" destOrd="0" presId="urn:microsoft.com/office/officeart/2018/2/layout/IconLabelDescriptionList"/>
    <dgm:cxn modelId="{EC574CE4-C5A2-4198-BD48-7B25C6858BDD}" type="presParOf" srcId="{8ED4D10A-8C99-4CDC-81C9-59A7C9BC82A4}" destId="{FD218C3A-842B-4C76-A49F-EEAAAA67FD23}" srcOrd="4" destOrd="0" presId="urn:microsoft.com/office/officeart/2018/2/layout/IconLabelDescri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5FD58-7E73-45F0-BB2D-65F56E8FE47B}">
      <dsp:nvSpPr>
        <dsp:cNvPr id="0" name=""/>
        <dsp:cNvSpPr/>
      </dsp:nvSpPr>
      <dsp:spPr>
        <a:xfrm>
          <a:off x="0" y="4455"/>
          <a:ext cx="17159681" cy="2029568"/>
        </a:xfrm>
        <a:prstGeom prst="roundRect">
          <a:avLst>
            <a:gd name="adj" fmla="val 10000"/>
          </a:avLst>
        </a:prstGeom>
        <a:solidFill>
          <a:schemeClr val="accent4">
            <a:tint val="4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10B8BA9-E037-42FE-BA21-60B6BC5AF941}">
      <dsp:nvSpPr>
        <dsp:cNvPr id="0" name=""/>
        <dsp:cNvSpPr/>
      </dsp:nvSpPr>
      <dsp:spPr>
        <a:xfrm>
          <a:off x="613944" y="461108"/>
          <a:ext cx="1117353" cy="11162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FF05914-87EF-4ABD-90A4-DD462DF146BE}">
      <dsp:nvSpPr>
        <dsp:cNvPr id="0" name=""/>
        <dsp:cNvSpPr/>
      </dsp:nvSpPr>
      <dsp:spPr>
        <a:xfrm>
          <a:off x="2345242" y="4455"/>
          <a:ext cx="14534398" cy="203155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15006" tIns="215006" rIns="215006" bIns="215006" numCol="1" spcCol="1270" anchor="ctr" anchorCtr="0">
          <a:noAutofit/>
        </a:bodyPr>
        <a:lstStyle/>
        <a:p>
          <a:pPr marL="0" lvl="0" indent="0" algn="l" defTabSz="1422400">
            <a:lnSpc>
              <a:spcPct val="100000"/>
            </a:lnSpc>
            <a:spcBef>
              <a:spcPct val="0"/>
            </a:spcBef>
            <a:spcAft>
              <a:spcPct val="35000"/>
            </a:spcAft>
            <a:buNone/>
          </a:pPr>
          <a:r>
            <a:rPr lang="en-US" sz="3200" kern="1200" dirty="0">
              <a:latin typeface="Calibri" panose="020F0502020204030204" pitchFamily="34" charset="0"/>
              <a:ea typeface="Calibri" panose="020F0502020204030204" pitchFamily="34" charset="0"/>
              <a:cs typeface="Calibri" panose="020F0502020204030204" pitchFamily="34" charset="0"/>
            </a:rPr>
            <a:t>In a team, various roles are essential for the success of an entrepreneurial project.</a:t>
          </a:r>
        </a:p>
      </dsp:txBody>
      <dsp:txXfrm>
        <a:off x="2345242" y="4455"/>
        <a:ext cx="14534398" cy="2031552"/>
      </dsp:txXfrm>
    </dsp:sp>
    <dsp:sp modelId="{02210281-2EFA-478E-B8F4-A479B768BE7A}">
      <dsp:nvSpPr>
        <dsp:cNvPr id="0" name=""/>
        <dsp:cNvSpPr/>
      </dsp:nvSpPr>
      <dsp:spPr>
        <a:xfrm>
          <a:off x="0" y="2452735"/>
          <a:ext cx="17159681" cy="2029568"/>
        </a:xfrm>
        <a:prstGeom prst="roundRect">
          <a:avLst>
            <a:gd name="adj" fmla="val 10000"/>
          </a:avLst>
        </a:prstGeom>
        <a:solidFill>
          <a:schemeClr val="accent4">
            <a:tint val="4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7530F34-C156-42DF-B3E9-E005A4FBBA53}">
      <dsp:nvSpPr>
        <dsp:cNvPr id="0" name=""/>
        <dsp:cNvSpPr/>
      </dsp:nvSpPr>
      <dsp:spPr>
        <a:xfrm>
          <a:off x="613944" y="2909388"/>
          <a:ext cx="1117353" cy="11162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6463752-8B2C-44D8-9DD2-60C09465AC4E}">
      <dsp:nvSpPr>
        <dsp:cNvPr id="0" name=""/>
        <dsp:cNvSpPr/>
      </dsp:nvSpPr>
      <dsp:spPr>
        <a:xfrm>
          <a:off x="2345242" y="2452735"/>
          <a:ext cx="14534398" cy="203155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15006" tIns="215006" rIns="215006" bIns="215006" numCol="1" spcCol="1270" anchor="ctr" anchorCtr="0">
          <a:noAutofit/>
        </a:bodyPr>
        <a:lstStyle/>
        <a:p>
          <a:pPr marL="0" lvl="0" indent="0" algn="l" defTabSz="1422400">
            <a:lnSpc>
              <a:spcPct val="100000"/>
            </a:lnSpc>
            <a:spcBef>
              <a:spcPct val="0"/>
            </a:spcBef>
            <a:spcAft>
              <a:spcPct val="35000"/>
            </a:spcAft>
            <a:buNone/>
          </a:pPr>
          <a:r>
            <a:rPr lang="en-US" sz="3200" kern="1200" dirty="0">
              <a:latin typeface="Calibri" panose="020F0502020204030204" pitchFamily="34" charset="0"/>
              <a:ea typeface="Calibri" panose="020F0502020204030204" pitchFamily="34" charset="0"/>
              <a:cs typeface="Calibri" panose="020F0502020204030204" pitchFamily="34" charset="0"/>
            </a:rPr>
            <a:t>Each team member brings unique skills, perspectives, and strengths, which can align with different roles, such as generating ideas, organizing tasks, researching information, or ensuring effective communication. These roles can be formal or informal and help ensure that a team works cohesively toward a common goal.</a:t>
          </a:r>
        </a:p>
      </dsp:txBody>
      <dsp:txXfrm>
        <a:off x="2345242" y="2452735"/>
        <a:ext cx="14534398" cy="2031552"/>
      </dsp:txXfrm>
    </dsp:sp>
    <dsp:sp modelId="{8D829C8E-6BFA-4EC4-AA72-57B0B2C0BBEF}">
      <dsp:nvSpPr>
        <dsp:cNvPr id="0" name=""/>
        <dsp:cNvSpPr/>
      </dsp:nvSpPr>
      <dsp:spPr>
        <a:xfrm>
          <a:off x="0" y="4901016"/>
          <a:ext cx="17159681" cy="2029568"/>
        </a:xfrm>
        <a:prstGeom prst="roundRect">
          <a:avLst>
            <a:gd name="adj" fmla="val 10000"/>
          </a:avLst>
        </a:prstGeom>
        <a:solidFill>
          <a:schemeClr val="accent4">
            <a:tint val="4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739450E-F2DD-4B35-AC69-A68714CFEF30}">
      <dsp:nvSpPr>
        <dsp:cNvPr id="0" name=""/>
        <dsp:cNvSpPr/>
      </dsp:nvSpPr>
      <dsp:spPr>
        <a:xfrm>
          <a:off x="613944" y="5357669"/>
          <a:ext cx="1117353" cy="11162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6D68F3C-E77F-4EC8-8C52-086BCF50DE38}">
      <dsp:nvSpPr>
        <dsp:cNvPr id="0" name=""/>
        <dsp:cNvSpPr/>
      </dsp:nvSpPr>
      <dsp:spPr>
        <a:xfrm>
          <a:off x="2345242" y="4901016"/>
          <a:ext cx="14534398" cy="203155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15006" tIns="215006" rIns="215006" bIns="215006" numCol="1" spcCol="1270" anchor="ctr" anchorCtr="0">
          <a:noAutofit/>
        </a:bodyPr>
        <a:lstStyle/>
        <a:p>
          <a:pPr marL="0" lvl="0" indent="0" algn="l" defTabSz="1422400">
            <a:lnSpc>
              <a:spcPct val="100000"/>
            </a:lnSpc>
            <a:spcBef>
              <a:spcPct val="0"/>
            </a:spcBef>
            <a:spcAft>
              <a:spcPct val="35000"/>
            </a:spcAft>
            <a:buNone/>
          </a:pPr>
          <a:r>
            <a:rPr lang="en-US" sz="3200" b="1" kern="1200" dirty="0">
              <a:latin typeface="Calibri" panose="020F0502020204030204" pitchFamily="34" charset="0"/>
              <a:ea typeface="Calibri" panose="020F0502020204030204" pitchFamily="34" charset="0"/>
              <a:cs typeface="Calibri" panose="020F0502020204030204" pitchFamily="34" charset="0"/>
            </a:rPr>
            <a:t>Five key roles</a:t>
          </a:r>
          <a:r>
            <a:rPr lang="en-US" sz="3200" kern="1200" dirty="0">
              <a:latin typeface="Calibri" panose="020F0502020204030204" pitchFamily="34" charset="0"/>
              <a:ea typeface="Calibri" panose="020F0502020204030204" pitchFamily="34" charset="0"/>
              <a:cs typeface="Calibri" panose="020F0502020204030204" pitchFamily="34" charset="0"/>
            </a:rPr>
            <a:t> are identified to show how different individuals or groups can use the </a:t>
          </a:r>
          <a:r>
            <a:rPr lang="en-US" sz="3200" kern="1200" dirty="0" err="1">
              <a:latin typeface="Calibri" panose="020F0502020204030204" pitchFamily="34" charset="0"/>
              <a:ea typeface="Calibri" panose="020F0502020204030204" pitchFamily="34" charset="0"/>
              <a:cs typeface="Calibri" panose="020F0502020204030204" pitchFamily="34" charset="0"/>
            </a:rPr>
            <a:t>EntreComp</a:t>
          </a:r>
          <a:r>
            <a:rPr lang="en-US" sz="3200" kern="1200" dirty="0">
              <a:latin typeface="Calibri" panose="020F0502020204030204" pitchFamily="34" charset="0"/>
              <a:ea typeface="Calibri" panose="020F0502020204030204" pitchFamily="34" charset="0"/>
              <a:cs typeface="Calibri" panose="020F0502020204030204" pitchFamily="34" charset="0"/>
            </a:rPr>
            <a:t> framework in different contexts. </a:t>
          </a:r>
        </a:p>
      </dsp:txBody>
      <dsp:txXfrm>
        <a:off x="2345242" y="4901016"/>
        <a:ext cx="14534398" cy="20315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F92CB-9A78-422D-BCD4-1176AD9914CE}">
      <dsp:nvSpPr>
        <dsp:cNvPr id="0" name=""/>
        <dsp:cNvSpPr/>
      </dsp:nvSpPr>
      <dsp:spPr>
        <a:xfrm>
          <a:off x="1781630" y="471018"/>
          <a:ext cx="1510523" cy="1510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BABC69-5C3A-4B95-8E59-CCB603B6E51F}">
      <dsp:nvSpPr>
        <dsp:cNvPr id="0" name=""/>
        <dsp:cNvSpPr/>
      </dsp:nvSpPr>
      <dsp:spPr>
        <a:xfrm>
          <a:off x="589646" y="2034844"/>
          <a:ext cx="4315781" cy="647367"/>
        </a:xfrm>
        <a:prstGeom prst="rect">
          <a:avLst/>
        </a:prstGeom>
        <a:solidFill>
          <a:schemeClr val="accent4">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b="1" kern="1200" dirty="0">
              <a:solidFill>
                <a:schemeClr val="tx1"/>
              </a:solidFill>
            </a:rPr>
            <a:t>Enhance</a:t>
          </a:r>
        </a:p>
      </dsp:txBody>
      <dsp:txXfrm>
        <a:off x="589646" y="2034844"/>
        <a:ext cx="4315781" cy="647367"/>
      </dsp:txXfrm>
    </dsp:sp>
    <dsp:sp modelId="{DAD3ED50-005D-4753-869E-7A1016B5C4A6}">
      <dsp:nvSpPr>
        <dsp:cNvPr id="0" name=""/>
        <dsp:cNvSpPr/>
      </dsp:nvSpPr>
      <dsp:spPr>
        <a:xfrm>
          <a:off x="589646" y="2858891"/>
          <a:ext cx="4315781" cy="611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pPr>
          <a:r>
            <a:rPr lang="en-US" sz="3200" kern="1200" dirty="0">
              <a:latin typeface="Calibri" panose="020F0502020204030204" pitchFamily="34" charset="0"/>
              <a:ea typeface="Calibri" panose="020F0502020204030204" pitchFamily="34" charset="0"/>
              <a:cs typeface="Calibri" panose="020F0502020204030204" pitchFamily="34" charset="0"/>
            </a:rPr>
            <a:t>Self-Awareness and Skill Development</a:t>
          </a:r>
        </a:p>
        <a:p>
          <a:pPr marL="0" lvl="0" indent="0" algn="l" defTabSz="977900">
            <a:lnSpc>
              <a:spcPct val="100000"/>
            </a:lnSpc>
            <a:spcBef>
              <a:spcPct val="0"/>
            </a:spcBef>
            <a:spcAft>
              <a:spcPct val="35000"/>
            </a:spcAft>
            <a:buNone/>
          </a:pPr>
          <a:r>
            <a:rPr lang="en-US" sz="2200" b="1" kern="1200" dirty="0">
              <a:latin typeface="Calibri" panose="020F0502020204030204" pitchFamily="34" charset="0"/>
              <a:ea typeface="Calibri" panose="020F0502020204030204" pitchFamily="34" charset="0"/>
              <a:cs typeface="Calibri" panose="020F0502020204030204" pitchFamily="34" charset="0"/>
            </a:rPr>
            <a:t>Goal</a:t>
          </a:r>
          <a:r>
            <a:rPr lang="en-US" sz="2200" kern="1200" dirty="0">
              <a:latin typeface="Calibri" panose="020F0502020204030204" pitchFamily="34" charset="0"/>
              <a:ea typeface="Calibri" panose="020F0502020204030204" pitchFamily="34" charset="0"/>
              <a:cs typeface="Calibri" panose="020F0502020204030204" pitchFamily="34" charset="0"/>
            </a:rPr>
            <a:t>: Help learners identify their strengths and weaknesses by practicing different roles. This allows individuals to discover which roles align best with their natural abilities and interests, promoting self-awareness and skill diversification.</a:t>
          </a:r>
        </a:p>
        <a:p>
          <a:pPr marL="0" lvl="0" indent="0" algn="l" defTabSz="977900">
            <a:lnSpc>
              <a:spcPct val="100000"/>
            </a:lnSpc>
            <a:spcBef>
              <a:spcPct val="0"/>
            </a:spcBef>
            <a:spcAft>
              <a:spcPct val="35000"/>
            </a:spcAft>
            <a:buNone/>
          </a:pPr>
          <a:r>
            <a:rPr lang="en-US" sz="2200" b="1" kern="1200" dirty="0">
              <a:latin typeface="Calibri" panose="020F0502020204030204" pitchFamily="34" charset="0"/>
              <a:ea typeface="Calibri" panose="020F0502020204030204" pitchFamily="34" charset="0"/>
              <a:cs typeface="Calibri" panose="020F0502020204030204" pitchFamily="34" charset="0"/>
            </a:rPr>
            <a:t>Benefit: </a:t>
          </a:r>
          <a:r>
            <a:rPr lang="en-US" sz="2200" kern="1200" dirty="0">
              <a:latin typeface="Calibri" panose="020F0502020204030204" pitchFamily="34" charset="0"/>
              <a:ea typeface="Calibri" panose="020F0502020204030204" pitchFamily="34" charset="0"/>
              <a:cs typeface="Calibri" panose="020F0502020204030204" pitchFamily="34" charset="0"/>
            </a:rPr>
            <a:t>Learners can develop a wide range of entrepreneurial competencies, such as creativity, problem-solving, leadership, and communication, which are necessary for success in entrepreneurial ventures.</a:t>
          </a:r>
        </a:p>
      </dsp:txBody>
      <dsp:txXfrm>
        <a:off x="589646" y="2858891"/>
        <a:ext cx="4315781" cy="6117473"/>
      </dsp:txXfrm>
    </dsp:sp>
    <dsp:sp modelId="{78B153DD-317B-4ACC-9537-45298F15C2A2}">
      <dsp:nvSpPr>
        <dsp:cNvPr id="0" name=""/>
        <dsp:cNvSpPr/>
      </dsp:nvSpPr>
      <dsp:spPr>
        <a:xfrm>
          <a:off x="7106292" y="487362"/>
          <a:ext cx="1510523" cy="15105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80CF83-A084-4AA4-948C-422B5F184E80}">
      <dsp:nvSpPr>
        <dsp:cNvPr id="0" name=""/>
        <dsp:cNvSpPr/>
      </dsp:nvSpPr>
      <dsp:spPr>
        <a:xfrm>
          <a:off x="5895381" y="2034844"/>
          <a:ext cx="4315781" cy="647367"/>
        </a:xfrm>
        <a:prstGeom prst="rect">
          <a:avLst/>
        </a:prstGeom>
        <a:solidFill>
          <a:schemeClr val="accent4">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b="1" kern="1200" dirty="0">
              <a:solidFill>
                <a:schemeClr val="tx1"/>
              </a:solidFill>
            </a:rPr>
            <a:t>Foster</a:t>
          </a:r>
        </a:p>
      </dsp:txBody>
      <dsp:txXfrm>
        <a:off x="5895381" y="2034844"/>
        <a:ext cx="4315781" cy="647367"/>
      </dsp:txXfrm>
    </dsp:sp>
    <dsp:sp modelId="{FD218C3A-842B-4C76-A49F-EEAAAA67FD23}">
      <dsp:nvSpPr>
        <dsp:cNvPr id="0" name=""/>
        <dsp:cNvSpPr/>
      </dsp:nvSpPr>
      <dsp:spPr>
        <a:xfrm>
          <a:off x="5660689" y="2858891"/>
          <a:ext cx="4785165" cy="611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pPr>
          <a:r>
            <a:rPr lang="en-US" sz="320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Collaboration and Teamwork</a:t>
          </a:r>
        </a:p>
        <a:p>
          <a:pPr marL="0" lvl="0" indent="0" algn="l" defTabSz="977900">
            <a:lnSpc>
              <a:spcPct val="100000"/>
            </a:lnSpc>
            <a:spcBef>
              <a:spcPct val="0"/>
            </a:spcBef>
            <a:spcAft>
              <a:spcPct val="35000"/>
            </a:spcAft>
            <a:buNone/>
          </a:pPr>
          <a:r>
            <a:rPr lang="en-US" sz="2200" b="1" kern="1200" dirty="0">
              <a:latin typeface="Calibri" panose="020F0502020204030204" pitchFamily="34" charset="0"/>
              <a:ea typeface="Calibri" panose="020F0502020204030204" pitchFamily="34" charset="0"/>
              <a:cs typeface="Calibri" panose="020F0502020204030204" pitchFamily="34" charset="0"/>
            </a:rPr>
            <a:t>Goal</a:t>
          </a:r>
          <a:r>
            <a:rPr lang="en-US" sz="2200" kern="1200" dirty="0">
              <a:latin typeface="Calibri" panose="020F0502020204030204" pitchFamily="34" charset="0"/>
              <a:ea typeface="Calibri" panose="020F0502020204030204" pitchFamily="34" charset="0"/>
              <a:cs typeface="Calibri" panose="020F0502020204030204" pitchFamily="34" charset="0"/>
            </a:rPr>
            <a:t>: Encourage collaboration by assigning specific roles that rely on each other for success. Different roles complement one another, teaching participants how to work effectively as a team by supporting each other’s strengths and filling skill gaps.</a:t>
          </a:r>
        </a:p>
        <a:p>
          <a:pPr marL="0" lvl="0" indent="0" algn="l" defTabSz="977900">
            <a:lnSpc>
              <a:spcPct val="100000"/>
            </a:lnSpc>
            <a:spcBef>
              <a:spcPct val="0"/>
            </a:spcBef>
            <a:spcAft>
              <a:spcPct val="35000"/>
            </a:spcAft>
            <a:buNone/>
          </a:pPr>
          <a:endParaRPr lang="en-US" sz="2200" b="1" kern="1200" dirty="0">
            <a:latin typeface="Calibri" panose="020F0502020204030204" pitchFamily="34" charset="0"/>
            <a:ea typeface="Calibri" panose="020F0502020204030204" pitchFamily="34" charset="0"/>
            <a:cs typeface="Calibri" panose="020F0502020204030204" pitchFamily="34" charset="0"/>
          </a:endParaRPr>
        </a:p>
        <a:p>
          <a:pPr marL="0" lvl="0" indent="0" algn="l" defTabSz="977900">
            <a:lnSpc>
              <a:spcPct val="100000"/>
            </a:lnSpc>
            <a:spcBef>
              <a:spcPct val="0"/>
            </a:spcBef>
            <a:spcAft>
              <a:spcPct val="35000"/>
            </a:spcAft>
            <a:buNone/>
          </a:pPr>
          <a:r>
            <a:rPr lang="en-US" sz="2200" b="1" kern="1200" dirty="0">
              <a:latin typeface="Calibri" panose="020F0502020204030204" pitchFamily="34" charset="0"/>
              <a:ea typeface="Calibri" panose="020F0502020204030204" pitchFamily="34" charset="0"/>
              <a:cs typeface="Calibri" panose="020F0502020204030204" pitchFamily="34" charset="0"/>
            </a:rPr>
            <a:t>Benefit</a:t>
          </a:r>
          <a:r>
            <a:rPr lang="en-US" sz="2200" kern="1200" dirty="0">
              <a:latin typeface="Calibri" panose="020F0502020204030204" pitchFamily="34" charset="0"/>
              <a:ea typeface="Calibri" panose="020F0502020204030204" pitchFamily="34" charset="0"/>
              <a:cs typeface="Calibri" panose="020F0502020204030204" pitchFamily="34" charset="0"/>
            </a:rPr>
            <a:t>: This helps learners appreciate the value of different roles in a team and how they contribute to the overall success of a project, fostering an entrepreneurial mindset that values collaboration.</a:t>
          </a:r>
        </a:p>
      </dsp:txBody>
      <dsp:txXfrm>
        <a:off x="5660689" y="2858891"/>
        <a:ext cx="4785165" cy="6117473"/>
      </dsp:txXfrm>
    </dsp:sp>
    <dsp:sp modelId="{FB41CE76-CF4F-46A9-9E49-8D533F7F51A9}">
      <dsp:nvSpPr>
        <dsp:cNvPr id="0" name=""/>
        <dsp:cNvSpPr/>
      </dsp:nvSpPr>
      <dsp:spPr>
        <a:xfrm>
          <a:off x="12792131" y="276719"/>
          <a:ext cx="1510523" cy="15105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DA7FB4-BEAB-4810-87A8-6B2DE04C7F7D}">
      <dsp:nvSpPr>
        <dsp:cNvPr id="0" name=""/>
        <dsp:cNvSpPr/>
      </dsp:nvSpPr>
      <dsp:spPr>
        <a:xfrm>
          <a:off x="11583818" y="2034844"/>
          <a:ext cx="4315781" cy="647367"/>
        </a:xfrm>
        <a:prstGeom prst="rect">
          <a:avLst/>
        </a:prstGeom>
        <a:solidFill>
          <a:schemeClr val="accent4">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b="1" kern="1200" dirty="0">
              <a:solidFill>
                <a:schemeClr val="tx1"/>
              </a:solidFill>
            </a:rPr>
            <a:t>Simulate</a:t>
          </a:r>
        </a:p>
      </dsp:txBody>
      <dsp:txXfrm>
        <a:off x="11583818" y="2034844"/>
        <a:ext cx="4315781" cy="647367"/>
      </dsp:txXfrm>
    </dsp:sp>
    <dsp:sp modelId="{481FC577-C7A1-4F85-BA0A-C3ACE85FE788}">
      <dsp:nvSpPr>
        <dsp:cNvPr id="0" name=""/>
        <dsp:cNvSpPr/>
      </dsp:nvSpPr>
      <dsp:spPr>
        <a:xfrm>
          <a:off x="11201116" y="2858891"/>
          <a:ext cx="5081185" cy="611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pPr>
          <a:r>
            <a:rPr lang="en-US" sz="320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Real-World Entrepreneurial Environments</a:t>
          </a:r>
        </a:p>
        <a:p>
          <a:pPr marL="0" lvl="0" indent="0" algn="l" defTabSz="977900">
            <a:lnSpc>
              <a:spcPct val="100000"/>
            </a:lnSpc>
            <a:spcBef>
              <a:spcPct val="0"/>
            </a:spcBef>
            <a:spcAft>
              <a:spcPct val="35000"/>
            </a:spcAft>
            <a:buNone/>
          </a:pPr>
          <a:r>
            <a:rPr lang="en-US" sz="22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Goal</a:t>
          </a:r>
          <a:r>
            <a:rPr lang="en-US" sz="220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 Provide a structured yet flexible approach to working on tasks that mimic real-world entrepreneurial challenges. Learners must navigate uncertainty, problem-solving, and decision-making based on the roles they assume.</a:t>
          </a:r>
        </a:p>
        <a:p>
          <a:pPr marL="0" lvl="0" indent="0" algn="l" defTabSz="977900">
            <a:lnSpc>
              <a:spcPct val="100000"/>
            </a:lnSpc>
            <a:spcBef>
              <a:spcPct val="0"/>
            </a:spcBef>
            <a:spcAft>
              <a:spcPct val="35000"/>
            </a:spcAft>
            <a:buNone/>
          </a:pPr>
          <a:endParaRPr lang="en-US" sz="220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endParaRPr>
        </a:p>
        <a:p>
          <a:pPr marL="0" lvl="0" indent="0" algn="l" defTabSz="977900">
            <a:lnSpc>
              <a:spcPct val="100000"/>
            </a:lnSpc>
            <a:spcBef>
              <a:spcPct val="0"/>
            </a:spcBef>
            <a:spcAft>
              <a:spcPct val="35000"/>
            </a:spcAft>
            <a:buNone/>
          </a:pPr>
          <a:r>
            <a:rPr lang="en-US" sz="22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Benefit</a:t>
          </a:r>
          <a:r>
            <a:rPr lang="en-US" sz="220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 By playing both primary and secondary roles, learners get a better understanding of how entrepreneurial projects are executed, and how different skill sets are needed to move from ideas to implementation</a:t>
          </a:r>
          <a:r>
            <a:rPr lang="en-US" sz="2000" kern="1200" dirty="0"/>
            <a:t>.</a:t>
          </a:r>
        </a:p>
      </dsp:txBody>
      <dsp:txXfrm>
        <a:off x="11201116" y="2858891"/>
        <a:ext cx="5081185" cy="61174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F92CB-9A78-422D-BCD4-1176AD9914CE}">
      <dsp:nvSpPr>
        <dsp:cNvPr id="0" name=""/>
        <dsp:cNvSpPr/>
      </dsp:nvSpPr>
      <dsp:spPr>
        <a:xfrm>
          <a:off x="4934546" y="446352"/>
          <a:ext cx="1510523" cy="1510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BABC69-5C3A-4B95-8E59-CCB603B6E51F}">
      <dsp:nvSpPr>
        <dsp:cNvPr id="0" name=""/>
        <dsp:cNvSpPr/>
      </dsp:nvSpPr>
      <dsp:spPr>
        <a:xfrm>
          <a:off x="3742561" y="1983555"/>
          <a:ext cx="4315781" cy="647367"/>
        </a:xfrm>
        <a:prstGeom prst="rect">
          <a:avLst/>
        </a:prstGeom>
        <a:solidFill>
          <a:schemeClr val="accent4">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en-US" sz="3200" b="1" kern="1200" dirty="0">
              <a:solidFill>
                <a:schemeClr val="tx1"/>
              </a:solidFill>
            </a:rPr>
            <a:t>Promote</a:t>
          </a:r>
        </a:p>
      </dsp:txBody>
      <dsp:txXfrm>
        <a:off x="3742561" y="1983555"/>
        <a:ext cx="4315781" cy="647367"/>
      </dsp:txXfrm>
    </dsp:sp>
    <dsp:sp modelId="{DAD3ED50-005D-4753-869E-7A1016B5C4A6}">
      <dsp:nvSpPr>
        <dsp:cNvPr id="0" name=""/>
        <dsp:cNvSpPr/>
      </dsp:nvSpPr>
      <dsp:spPr>
        <a:xfrm>
          <a:off x="3385128" y="2809847"/>
          <a:ext cx="5030647" cy="6222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pPr>
          <a:r>
            <a:rPr lang="en-US" sz="320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Adaptability and Flexibility</a:t>
          </a:r>
        </a:p>
        <a:p>
          <a:pPr marL="0" lvl="0" indent="0" algn="l" defTabSz="889000">
            <a:lnSpc>
              <a:spcPct val="100000"/>
            </a:lnSpc>
            <a:spcBef>
              <a:spcPct val="0"/>
            </a:spcBef>
            <a:spcAft>
              <a:spcPct val="35000"/>
            </a:spcAft>
            <a:buNone/>
          </a:pPr>
          <a:r>
            <a:rPr lang="en-US" sz="22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Goal: </a:t>
          </a:r>
          <a:r>
            <a:rPr lang="en-US" sz="2200" b="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Encourage participants to step out of their comfort zones by rotating through different roles. This helps them become more adaptable, learning how to manage tasks beyond their immediate expertise and understanding the broader scope of entrepreneurship.</a:t>
          </a:r>
        </a:p>
        <a:p>
          <a:pPr marL="0" lvl="0" indent="0" algn="l" defTabSz="889000">
            <a:lnSpc>
              <a:spcPct val="100000"/>
            </a:lnSpc>
            <a:spcBef>
              <a:spcPct val="0"/>
            </a:spcBef>
            <a:spcAft>
              <a:spcPct val="35000"/>
            </a:spcAft>
            <a:buNone/>
          </a:pPr>
          <a:endParaRPr lang="en-US" sz="22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endParaRPr>
        </a:p>
        <a:p>
          <a:pPr marL="0" lvl="0" indent="0" algn="l" defTabSz="889000">
            <a:lnSpc>
              <a:spcPct val="100000"/>
            </a:lnSpc>
            <a:spcBef>
              <a:spcPct val="0"/>
            </a:spcBef>
            <a:spcAft>
              <a:spcPct val="35000"/>
            </a:spcAft>
            <a:buNone/>
          </a:pPr>
          <a:r>
            <a:rPr lang="en-US" sz="2200" b="1"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Benefit: </a:t>
          </a:r>
          <a:r>
            <a:rPr lang="en-US" sz="2200" b="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Adaptability is crucial in entrepreneurship, and this approach prepares learners to take on diverse challenges and pivot when necessary, ensuring they can handle various aspects of entrepreneurial projects.</a:t>
          </a:r>
        </a:p>
      </dsp:txBody>
      <dsp:txXfrm>
        <a:off x="3385128" y="2809847"/>
        <a:ext cx="5030647" cy="6222632"/>
      </dsp:txXfrm>
    </dsp:sp>
    <dsp:sp modelId="{78B153DD-317B-4ACC-9537-45298F15C2A2}">
      <dsp:nvSpPr>
        <dsp:cNvPr id="0" name=""/>
        <dsp:cNvSpPr/>
      </dsp:nvSpPr>
      <dsp:spPr>
        <a:xfrm>
          <a:off x="10656939" y="446352"/>
          <a:ext cx="1510523" cy="1510523"/>
        </a:xfrm>
        <a:prstGeom prst="rect">
          <a:avLst/>
        </a:prstGeom>
        <a:blipFill>
          <a:blip xmlns:r="http://schemas.openxmlformats.org/officeDocument/2006/relationships"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80CF83-A084-4AA4-948C-422B5F184E80}">
      <dsp:nvSpPr>
        <dsp:cNvPr id="0" name=""/>
        <dsp:cNvSpPr/>
      </dsp:nvSpPr>
      <dsp:spPr>
        <a:xfrm>
          <a:off x="9171037" y="1983555"/>
          <a:ext cx="4315781" cy="647367"/>
        </a:xfrm>
        <a:prstGeom prst="rect">
          <a:avLst/>
        </a:prstGeom>
        <a:solidFill>
          <a:schemeClr val="accent4">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en-US" sz="3200" b="1" kern="1200" dirty="0">
              <a:solidFill>
                <a:schemeClr val="tx1"/>
              </a:solidFill>
            </a:rPr>
            <a:t>Encourage</a:t>
          </a:r>
        </a:p>
      </dsp:txBody>
      <dsp:txXfrm>
        <a:off x="9171037" y="1983555"/>
        <a:ext cx="4315781" cy="647367"/>
      </dsp:txXfrm>
    </dsp:sp>
    <dsp:sp modelId="{FD218C3A-842B-4C76-A49F-EEAAAA67FD23}">
      <dsp:nvSpPr>
        <dsp:cNvPr id="0" name=""/>
        <dsp:cNvSpPr/>
      </dsp:nvSpPr>
      <dsp:spPr>
        <a:xfrm>
          <a:off x="9171037" y="2809847"/>
          <a:ext cx="4315781" cy="6222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pPr>
          <a:r>
            <a:rPr lang="en-US" sz="3200" kern="1200" dirty="0">
              <a:solidFill>
                <a:srgbClr val="000000">
                  <a:hueOff val="0"/>
                  <a:satOff val="0"/>
                  <a:lumOff val="0"/>
                  <a:alphaOff val="0"/>
                </a:srgbClr>
              </a:solidFill>
              <a:latin typeface="Calibri" panose="020F0502020204030204" pitchFamily="34" charset="0"/>
              <a:ea typeface="Calibri" panose="020F0502020204030204" pitchFamily="34" charset="0"/>
              <a:cs typeface="Calibri" panose="020F0502020204030204" pitchFamily="34" charset="0"/>
            </a:rPr>
            <a:t>Holistic Thinking and Multi-Role Understanding</a:t>
          </a:r>
        </a:p>
        <a:p>
          <a:pPr marL="0" lvl="0" indent="0" algn="l" defTabSz="889000">
            <a:lnSpc>
              <a:spcPct val="100000"/>
            </a:lnSpc>
            <a:spcBef>
              <a:spcPct val="0"/>
            </a:spcBef>
            <a:spcAft>
              <a:spcPct val="35000"/>
            </a:spcAft>
            <a:buNone/>
          </a:pPr>
          <a:r>
            <a:rPr lang="en-US" sz="2200" b="1" kern="1200" dirty="0">
              <a:latin typeface="Calibri" panose="020F0502020204030204" pitchFamily="34" charset="0"/>
              <a:ea typeface="Calibri" panose="020F0502020204030204" pitchFamily="34" charset="0"/>
              <a:cs typeface="Calibri" panose="020F0502020204030204" pitchFamily="34" charset="0"/>
            </a:rPr>
            <a:t>Goal</a:t>
          </a:r>
          <a:r>
            <a:rPr lang="en-US" sz="2200" kern="1200" dirty="0">
              <a:latin typeface="Calibri" panose="020F0502020204030204" pitchFamily="34" charset="0"/>
              <a:ea typeface="Calibri" panose="020F0502020204030204" pitchFamily="34" charset="0"/>
              <a:cs typeface="Calibri" panose="020F0502020204030204" pitchFamily="34" charset="0"/>
            </a:rPr>
            <a:t>: Help learners understand how each role contributes to the overall success of a project and how roles interact with one another. This encourages a holistic understanding of the entrepreneurial process.</a:t>
          </a:r>
        </a:p>
        <a:p>
          <a:pPr marL="0" lvl="0" indent="0" algn="l" defTabSz="889000">
            <a:lnSpc>
              <a:spcPct val="100000"/>
            </a:lnSpc>
            <a:spcBef>
              <a:spcPct val="0"/>
            </a:spcBef>
            <a:spcAft>
              <a:spcPct val="35000"/>
            </a:spcAft>
            <a:buNone/>
          </a:pPr>
          <a:endParaRPr lang="en-US" sz="2200" b="1" kern="1200" dirty="0">
            <a:latin typeface="Calibri" panose="020F0502020204030204" pitchFamily="34" charset="0"/>
            <a:ea typeface="Calibri" panose="020F0502020204030204" pitchFamily="34" charset="0"/>
            <a:cs typeface="Calibri" panose="020F0502020204030204" pitchFamily="34" charset="0"/>
          </a:endParaRPr>
        </a:p>
        <a:p>
          <a:pPr marL="0" lvl="0" indent="0" algn="l" defTabSz="889000">
            <a:lnSpc>
              <a:spcPct val="100000"/>
            </a:lnSpc>
            <a:spcBef>
              <a:spcPct val="0"/>
            </a:spcBef>
            <a:spcAft>
              <a:spcPct val="35000"/>
            </a:spcAft>
            <a:buNone/>
          </a:pPr>
          <a:r>
            <a:rPr lang="en-US" sz="2200" b="1" kern="1200" dirty="0">
              <a:latin typeface="Calibri" panose="020F0502020204030204" pitchFamily="34" charset="0"/>
              <a:ea typeface="Calibri" panose="020F0502020204030204" pitchFamily="34" charset="0"/>
              <a:cs typeface="Calibri" panose="020F0502020204030204" pitchFamily="34" charset="0"/>
            </a:rPr>
            <a:t>Benefit</a:t>
          </a:r>
          <a:r>
            <a:rPr lang="en-US" sz="2200" kern="1200" dirty="0">
              <a:latin typeface="Calibri" panose="020F0502020204030204" pitchFamily="34" charset="0"/>
              <a:ea typeface="Calibri" panose="020F0502020204030204" pitchFamily="34" charset="0"/>
              <a:cs typeface="Calibri" panose="020F0502020204030204" pitchFamily="34" charset="0"/>
            </a:rPr>
            <a:t>: By experiencing both main and secondary roles, learners can see the big picture, understanding the interdependence of creative thinking, planning, exploration, building, and communication in driving entrepreneurial success.</a:t>
          </a:r>
        </a:p>
      </dsp:txBody>
      <dsp:txXfrm>
        <a:off x="9171037" y="2809847"/>
        <a:ext cx="4315781" cy="622263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2205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0363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270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7378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9690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2957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925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7286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3562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2263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1807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9314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7869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7177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6236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408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0771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4"/>
          <p:cNvSpPr>
            <a:spLocks noGrp="1"/>
          </p:cNvSpPr>
          <p:nvPr>
            <p:ph type="pic" idx="2"/>
          </p:nvPr>
        </p:nvSpPr>
        <p:spPr>
          <a:xfrm>
            <a:off x="1792288" y="612775"/>
            <a:ext cx="5486400" cy="4114800"/>
          </a:xfrm>
          <a:prstGeom prst="rect">
            <a:avLst/>
          </a:prstGeom>
          <a:noFill/>
          <a:ln>
            <a:noFill/>
          </a:ln>
        </p:spPr>
      </p:sp>
      <p:sp>
        <p:nvSpPr>
          <p:cNvPr id="64" name="Google Shape;64;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hyperlink" Target="https://www.linkedin.com/company/hertechventure/?viewAsMember=true" TargetMode="External"/><Relationship Id="rId13" Type="http://schemas.openxmlformats.org/officeDocument/2006/relationships/hyperlink" Target="https://x.com/hertechventure" TargetMode="External"/><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www.instagram.com/hertechventure.eu/" TargetMode="External"/><Relationship Id="rId11" Type="http://schemas.openxmlformats.org/officeDocument/2006/relationships/hyperlink" Target="https://www.hertechventure.eu/" TargetMode="External"/><Relationship Id="rId5" Type="http://schemas.openxmlformats.org/officeDocument/2006/relationships/image" Target="../media/image22.png"/><Relationship Id="rId15" Type="http://schemas.openxmlformats.org/officeDocument/2006/relationships/image" Target="../media/image5.png"/><Relationship Id="rId10" Type="http://schemas.openxmlformats.org/officeDocument/2006/relationships/image" Target="../media/image25.png"/><Relationship Id="rId4" Type="http://schemas.openxmlformats.org/officeDocument/2006/relationships/hyperlink" Target="https://www.facebook.com/profile.php?id=61557217807689" TargetMode="External"/><Relationship Id="rId9" Type="http://schemas.openxmlformats.org/officeDocument/2006/relationships/image" Target="../media/image24.png"/><Relationship Id="rId14" Type="http://schemas.openxmlformats.org/officeDocument/2006/relationships/image" Target="../media/image27.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96CB2"/>
        </a:solidFill>
        <a:effectLst/>
      </p:bgPr>
    </p:bg>
    <p:spTree>
      <p:nvGrpSpPr>
        <p:cNvPr id="1" name="Shape 83"/>
        <p:cNvGrpSpPr/>
        <p:nvPr/>
      </p:nvGrpSpPr>
      <p:grpSpPr>
        <a:xfrm>
          <a:off x="0" y="0"/>
          <a:ext cx="0" cy="0"/>
          <a:chOff x="0" y="0"/>
          <a:chExt cx="0" cy="0"/>
        </a:xfrm>
      </p:grpSpPr>
      <p:grpSp>
        <p:nvGrpSpPr>
          <p:cNvPr id="84" name="Google Shape;84;p1"/>
          <p:cNvGrpSpPr/>
          <p:nvPr/>
        </p:nvGrpSpPr>
        <p:grpSpPr>
          <a:xfrm>
            <a:off x="0" y="2902739"/>
            <a:ext cx="12360879" cy="2270092"/>
            <a:chOff x="0" y="-57150"/>
            <a:chExt cx="3255540" cy="438902"/>
          </a:xfrm>
        </p:grpSpPr>
        <p:sp>
          <p:nvSpPr>
            <p:cNvPr id="85" name="Google Shape;85;p1"/>
            <p:cNvSpPr/>
            <p:nvPr/>
          </p:nvSpPr>
          <p:spPr>
            <a:xfrm>
              <a:off x="0" y="0"/>
              <a:ext cx="3255540" cy="381752"/>
            </a:xfrm>
            <a:custGeom>
              <a:avLst/>
              <a:gdLst/>
              <a:ahLst/>
              <a:cxnLst/>
              <a:rect l="l" t="t" r="r" b="b"/>
              <a:pathLst>
                <a:path w="3255540" h="381752" extrusionOk="0">
                  <a:moveTo>
                    <a:pt x="0" y="0"/>
                  </a:moveTo>
                  <a:lnTo>
                    <a:pt x="3255540" y="0"/>
                  </a:lnTo>
                  <a:lnTo>
                    <a:pt x="3255540" y="381752"/>
                  </a:lnTo>
                  <a:lnTo>
                    <a:pt x="0" y="381752"/>
                  </a:lnTo>
                  <a:close/>
                </a:path>
              </a:pathLst>
            </a:custGeom>
            <a:solidFill>
              <a:srgbClr val="DED5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
            <p:cNvSpPr txBox="1"/>
            <p:nvPr/>
          </p:nvSpPr>
          <p:spPr>
            <a:xfrm>
              <a:off x="0" y="-57150"/>
              <a:ext cx="3255540" cy="438902"/>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88" name="Google Shape;88;p1"/>
          <p:cNvSpPr/>
          <p:nvPr/>
        </p:nvSpPr>
        <p:spPr>
          <a:xfrm>
            <a:off x="-37914" y="5343790"/>
            <a:ext cx="12436705" cy="1550566"/>
          </a:xfrm>
          <a:custGeom>
            <a:avLst/>
            <a:gdLst/>
            <a:ahLst/>
            <a:cxnLst/>
            <a:rect l="l" t="t" r="r" b="b"/>
            <a:pathLst>
              <a:path w="3275511" h="408379" extrusionOk="0">
                <a:moveTo>
                  <a:pt x="0" y="0"/>
                </a:moveTo>
                <a:lnTo>
                  <a:pt x="3275511" y="0"/>
                </a:lnTo>
                <a:lnTo>
                  <a:pt x="3275511" y="408379"/>
                </a:lnTo>
                <a:lnTo>
                  <a:pt x="0" y="408379"/>
                </a:lnTo>
                <a:close/>
              </a:path>
            </a:pathLst>
          </a:custGeom>
          <a:solidFill>
            <a:srgbClr val="DED5ED"/>
          </a:solidFill>
          <a:ln>
            <a:noFill/>
          </a:ln>
        </p:spPr>
        <p:txBody>
          <a:bodyPr spcFirstLastPara="1" wrap="square" lIns="91425" tIns="45700" rIns="91425" bIns="45700" anchor="t" anchorCtr="0">
            <a:noAutofit/>
          </a:bodyPr>
          <a:lstStyle/>
          <a:p>
            <a:pPr algn="ctr"/>
            <a:endParaRPr lang="en-GB" sz="3400" b="1" dirty="0">
              <a:solidFill>
                <a:srgbClr val="452A74"/>
              </a:solidFill>
              <a:latin typeface="Noto Sans"/>
              <a:ea typeface="Noto Sans"/>
              <a:cs typeface="Noto Sans"/>
              <a:sym typeface="Noto Sans"/>
            </a:endParaRPr>
          </a:p>
          <a:p>
            <a:pPr algn="ctr"/>
            <a:r>
              <a:rPr lang="en-GB" sz="3400" b="1" dirty="0">
                <a:solidFill>
                  <a:srgbClr val="452A74"/>
                </a:solidFill>
                <a:latin typeface="Noto Sans"/>
                <a:ea typeface="Noto Sans"/>
                <a:cs typeface="Noto Sans"/>
                <a:sym typeface="Noto Sans"/>
              </a:rPr>
              <a:t>Polytechnic of Guarda</a:t>
            </a:r>
            <a:endParaRPr lang="en-GB" sz="3400" dirty="0"/>
          </a:p>
        </p:txBody>
      </p:sp>
      <p:sp>
        <p:nvSpPr>
          <p:cNvPr id="90" name="Google Shape;90;p1"/>
          <p:cNvSpPr/>
          <p:nvPr/>
        </p:nvSpPr>
        <p:spPr>
          <a:xfrm>
            <a:off x="735395" y="9214555"/>
            <a:ext cx="3230131" cy="677285"/>
          </a:xfrm>
          <a:custGeom>
            <a:avLst/>
            <a:gdLst/>
            <a:ahLst/>
            <a:cxnLst/>
            <a:rect l="l" t="t" r="r" b="b"/>
            <a:pathLst>
              <a:path w="3230131" h="677285" extrusionOk="0">
                <a:moveTo>
                  <a:pt x="0" y="0"/>
                </a:moveTo>
                <a:lnTo>
                  <a:pt x="3230131" y="0"/>
                </a:lnTo>
                <a:lnTo>
                  <a:pt x="3230131" y="677286"/>
                </a:lnTo>
                <a:lnTo>
                  <a:pt x="0" y="6772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1"/>
          <p:cNvSpPr/>
          <p:nvPr/>
        </p:nvSpPr>
        <p:spPr>
          <a:xfrm rot="-1064191">
            <a:off x="14281957" y="-460934"/>
            <a:ext cx="4114800" cy="41148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4">
              <a:alphaModFix amt="62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
          <p:cNvSpPr/>
          <p:nvPr/>
        </p:nvSpPr>
        <p:spPr>
          <a:xfrm rot="1586488">
            <a:off x="14281957" y="4883172"/>
            <a:ext cx="4114800" cy="41148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4">
              <a:alphaModFix amt="62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1"/>
          <p:cNvSpPr/>
          <p:nvPr/>
        </p:nvSpPr>
        <p:spPr>
          <a:xfrm>
            <a:off x="10901220" y="7202168"/>
            <a:ext cx="4938626" cy="4938626"/>
          </a:xfrm>
          <a:custGeom>
            <a:avLst/>
            <a:gdLst/>
            <a:ahLst/>
            <a:cxnLst/>
            <a:rect l="l" t="t" r="r" b="b"/>
            <a:pathLst>
              <a:path w="4938626" h="4938626" extrusionOk="0">
                <a:moveTo>
                  <a:pt x="0" y="0"/>
                </a:moveTo>
                <a:lnTo>
                  <a:pt x="4938626" y="0"/>
                </a:lnTo>
                <a:lnTo>
                  <a:pt x="4938626" y="4938625"/>
                </a:lnTo>
                <a:lnTo>
                  <a:pt x="0" y="4938625"/>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1"/>
          <p:cNvSpPr txBox="1"/>
          <p:nvPr/>
        </p:nvSpPr>
        <p:spPr>
          <a:xfrm>
            <a:off x="1027998" y="1024380"/>
            <a:ext cx="9279245" cy="1144171"/>
          </a:xfrm>
          <a:prstGeom prst="rect">
            <a:avLst/>
          </a:prstGeom>
          <a:noFill/>
          <a:ln>
            <a:noFill/>
          </a:ln>
        </p:spPr>
        <p:txBody>
          <a:bodyPr spcFirstLastPara="1" wrap="square" lIns="0" tIns="0" rIns="0" bIns="0" anchor="t" anchorCtr="0">
            <a:spAutoFit/>
          </a:bodyPr>
          <a:lstStyle/>
          <a:p>
            <a:pPr marL="0" marR="0" lvl="0" indent="0" algn="ctr" rtl="0">
              <a:lnSpc>
                <a:spcPct val="140018"/>
              </a:lnSpc>
              <a:spcBef>
                <a:spcPts val="0"/>
              </a:spcBef>
              <a:spcAft>
                <a:spcPts val="0"/>
              </a:spcAft>
              <a:buNone/>
            </a:pPr>
            <a:r>
              <a:rPr lang="en-US" sz="6662" b="1" dirty="0" err="1">
                <a:solidFill>
                  <a:srgbClr val="DED5ED"/>
                </a:solidFill>
                <a:latin typeface="Montserrat"/>
                <a:ea typeface="Montserrat"/>
                <a:cs typeface="Montserrat"/>
                <a:sym typeface="Montserrat"/>
              </a:rPr>
              <a:t>HerTechVenture</a:t>
            </a:r>
            <a:endParaRPr dirty="0"/>
          </a:p>
        </p:txBody>
      </p:sp>
      <p:sp>
        <p:nvSpPr>
          <p:cNvPr id="95" name="Google Shape;95;p1"/>
          <p:cNvSpPr txBox="1"/>
          <p:nvPr/>
        </p:nvSpPr>
        <p:spPr>
          <a:xfrm>
            <a:off x="-752482" y="3302263"/>
            <a:ext cx="13809413" cy="150810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5400" b="1" dirty="0">
                <a:solidFill>
                  <a:srgbClr val="452A74"/>
                </a:solidFill>
                <a:latin typeface="Noto Sans"/>
                <a:ea typeface="Noto Sans"/>
                <a:cs typeface="Noto Sans"/>
                <a:sym typeface="Noto Sans"/>
              </a:rPr>
              <a:t>Five Roles</a:t>
            </a:r>
          </a:p>
          <a:p>
            <a:pPr marL="0" marR="0" lvl="0" indent="0" algn="ctr" rtl="0">
              <a:spcBef>
                <a:spcPts val="0"/>
              </a:spcBef>
              <a:spcAft>
                <a:spcPts val="0"/>
              </a:spcAft>
              <a:buNone/>
            </a:pPr>
            <a:r>
              <a:rPr lang="en-US" sz="4400" i="1" dirty="0">
                <a:solidFill>
                  <a:srgbClr val="452A74"/>
                </a:solidFill>
                <a:latin typeface="Noto Sans"/>
                <a:ea typeface="Noto Sans"/>
                <a:cs typeface="Noto Sans"/>
                <a:sym typeface="Noto Sans"/>
              </a:rPr>
              <a:t>Clarify your profile</a:t>
            </a:r>
            <a:endParaRPr lang="en-US" sz="4400" i="1" dirty="0"/>
          </a:p>
        </p:txBody>
      </p:sp>
      <p:sp>
        <p:nvSpPr>
          <p:cNvPr id="97" name="Google Shape;97;p1"/>
          <p:cNvSpPr txBox="1"/>
          <p:nvPr/>
        </p:nvSpPr>
        <p:spPr>
          <a:xfrm>
            <a:off x="6077346" y="9101770"/>
            <a:ext cx="3366980" cy="1194206"/>
          </a:xfrm>
          <a:prstGeom prst="rect">
            <a:avLst/>
          </a:prstGeom>
          <a:noFill/>
          <a:ln>
            <a:noFill/>
          </a:ln>
        </p:spPr>
        <p:txBody>
          <a:bodyPr spcFirstLastPara="1" wrap="square" lIns="0" tIns="0" rIns="0" bIns="0" anchor="t" anchorCtr="0">
            <a:spAutoFit/>
          </a:bodyPr>
          <a:lstStyle/>
          <a:p>
            <a:pPr marL="0" marR="0" lvl="0" indent="0" algn="ctr" rtl="0">
              <a:lnSpc>
                <a:spcPct val="105666"/>
              </a:lnSpc>
              <a:spcBef>
                <a:spcPts val="0"/>
              </a:spcBef>
              <a:spcAft>
                <a:spcPts val="0"/>
              </a:spcAft>
              <a:buNone/>
            </a:pPr>
            <a:endParaRPr sz="1800" dirty="0">
              <a:solidFill>
                <a:schemeClr val="dk1"/>
              </a:solidFill>
              <a:latin typeface="Calibri"/>
              <a:ea typeface="Calibri"/>
              <a:cs typeface="Calibri"/>
              <a:sym typeface="Calibri"/>
            </a:endParaRPr>
          </a:p>
          <a:p>
            <a:pPr marL="0" marR="0" lvl="0" indent="0" algn="ctr" rtl="0">
              <a:lnSpc>
                <a:spcPct val="139955"/>
              </a:lnSpc>
              <a:spcBef>
                <a:spcPts val="0"/>
              </a:spcBef>
              <a:spcAft>
                <a:spcPts val="0"/>
              </a:spcAft>
              <a:buNone/>
            </a:pPr>
            <a:r>
              <a:rPr lang="en-US" sz="1359" b="1" dirty="0">
                <a:solidFill>
                  <a:srgbClr val="DED5ED"/>
                </a:solidFill>
                <a:latin typeface="Noto Sans"/>
                <a:ea typeface="Noto Sans"/>
                <a:cs typeface="Noto Sans"/>
                <a:sym typeface="Noto Sans"/>
              </a:rPr>
              <a:t>Project Number 2023-1-PL01-KA220-HED-000156803</a:t>
            </a:r>
            <a:endParaRPr dirty="0"/>
          </a:p>
          <a:p>
            <a:pPr marL="0" marR="0" lvl="0" indent="0" algn="ctr" rtl="0">
              <a:lnSpc>
                <a:spcPct val="139955"/>
              </a:lnSpc>
              <a:spcBef>
                <a:spcPts val="0"/>
              </a:spcBef>
              <a:spcAft>
                <a:spcPts val="0"/>
              </a:spcAft>
              <a:buNone/>
            </a:pPr>
            <a:endParaRPr sz="1359" b="1" dirty="0">
              <a:solidFill>
                <a:srgbClr val="DED5ED"/>
              </a:solidFill>
              <a:latin typeface="Noto Sans"/>
              <a:ea typeface="Noto Sans"/>
              <a:cs typeface="Noto Sans"/>
              <a:sym typeface="Noto Sans"/>
            </a:endParaRPr>
          </a:p>
          <a:p>
            <a:pPr marL="0" marR="0" lvl="0" indent="0" algn="ctr" rtl="0">
              <a:lnSpc>
                <a:spcPct val="139955"/>
              </a:lnSpc>
              <a:spcBef>
                <a:spcPts val="0"/>
              </a:spcBef>
              <a:spcAft>
                <a:spcPts val="0"/>
              </a:spcAft>
              <a:buNone/>
            </a:pPr>
            <a:endParaRPr sz="1359" b="1" dirty="0">
              <a:solidFill>
                <a:srgbClr val="DED5ED"/>
              </a:solidFill>
              <a:latin typeface="Noto Sans"/>
              <a:ea typeface="Noto Sans"/>
              <a:cs typeface="Noto Sans"/>
              <a:sym typeface="Noto Sans"/>
            </a:endParaRPr>
          </a:p>
        </p:txBody>
      </p:sp>
      <p:pic>
        <p:nvPicPr>
          <p:cNvPr id="3" name="Imagem 2" descr="Uma imagem com Tipo de letra, texto, Gráficos, logótipo&#10;&#10;Descrição gerada automaticamente">
            <a:extLst>
              <a:ext uri="{FF2B5EF4-FFF2-40B4-BE49-F238E27FC236}">
                <a16:creationId xmlns:a16="http://schemas.microsoft.com/office/drawing/2014/main" id="{BE1DB8B3-54E4-2B8A-8C53-4DDC957E2FD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48706" y="7256820"/>
            <a:ext cx="2388812" cy="15173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970587"/>
          </a:xfrm>
          <a:prstGeom prst="rect">
            <a:avLst/>
          </a:prstGeom>
          <a:noFill/>
          <a:ln>
            <a:noFill/>
          </a:ln>
        </p:spPr>
        <p:txBody>
          <a:bodyPr spcFirstLastPara="1" wrap="square" lIns="0" tIns="0" rIns="0" bIns="0" anchor="t" anchorCtr="0">
            <a:spAutoFit/>
          </a:bodyPr>
          <a:lstStyle/>
          <a:p>
            <a:pPr marL="0" marR="0" lvl="0" indent="0" rtl="0">
              <a:lnSpc>
                <a:spcPct val="140022"/>
              </a:lnSpc>
              <a:spcBef>
                <a:spcPts val="0"/>
              </a:spcBef>
              <a:spcAft>
                <a:spcPts val="0"/>
              </a:spcAft>
              <a:buNone/>
            </a:pPr>
            <a:r>
              <a:rPr lang="en-US" sz="4505" dirty="0">
                <a:solidFill>
                  <a:srgbClr val="452A74"/>
                </a:solidFill>
                <a:latin typeface="Montserrat ExtraBold"/>
                <a:ea typeface="Montserrat ExtraBold"/>
                <a:cs typeface="Montserrat ExtraBold"/>
                <a:sym typeface="Montserrat ExtraBold"/>
              </a:rPr>
              <a:t>Overview of the Five Roles</a:t>
            </a:r>
            <a:endParaRPr dirty="0"/>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32930" y="1421461"/>
            <a:ext cx="16777383" cy="7251342"/>
          </a:xfrm>
        </p:spPr>
        <p:txBody>
          <a:bodyPr>
            <a:normAutofit fontScale="85000" lnSpcReduction="10000"/>
          </a:bodyPr>
          <a:lstStyle/>
          <a:p>
            <a:pPr marL="114300" indent="0">
              <a:buNone/>
            </a:pPr>
            <a:r>
              <a:rPr lang="en-US" sz="6400" b="1" dirty="0">
                <a:solidFill>
                  <a:schemeClr val="accent4">
                    <a:lumMod val="75000"/>
                  </a:schemeClr>
                </a:solidFill>
              </a:rPr>
              <a:t>The Explorer</a:t>
            </a:r>
          </a:p>
          <a:p>
            <a:pPr marL="114300" indent="0">
              <a:buNone/>
            </a:pPr>
            <a:endParaRPr lang="en-US" sz="3600" b="1" dirty="0"/>
          </a:p>
          <a:p>
            <a:pPr marL="114300" indent="0">
              <a:buNone/>
            </a:pPr>
            <a:r>
              <a:rPr lang="en-US" sz="3600" b="1" dirty="0"/>
              <a:t>Role</a:t>
            </a:r>
            <a:r>
              <a:rPr lang="en-US" sz="3600" dirty="0"/>
              <a:t>: Curious individuals who seek out new knowledge and opportunities. Searches for information and resources.</a:t>
            </a:r>
          </a:p>
          <a:p>
            <a:pPr marL="114300" indent="0">
              <a:buNone/>
            </a:pPr>
            <a:endParaRPr lang="en-US" sz="3600" b="1" dirty="0"/>
          </a:p>
          <a:p>
            <a:pPr marL="114300" indent="0">
              <a:buNone/>
            </a:pPr>
            <a:r>
              <a:rPr lang="en-US" sz="3600" b="1" dirty="0"/>
              <a:t>Purpose</a:t>
            </a:r>
            <a:r>
              <a:rPr lang="en-US" sz="3600" dirty="0"/>
              <a:t>: Explorers focus on learning, investigating new fields, and pushing the boundaries of what is known. They are open to new ideas and are willing to take risks to discover new opportunities.</a:t>
            </a:r>
          </a:p>
          <a:p>
            <a:pPr marL="114300" indent="0">
              <a:buNone/>
            </a:pPr>
            <a:endParaRPr lang="en-US" sz="3600" b="1" dirty="0"/>
          </a:p>
          <a:p>
            <a:pPr marL="114300" indent="0">
              <a:buNone/>
            </a:pPr>
            <a:r>
              <a:rPr lang="en-US" sz="3600" b="1" dirty="0"/>
              <a:t>Key Competencies</a:t>
            </a:r>
            <a:r>
              <a:rPr lang="en-US" sz="3600" dirty="0"/>
              <a:t>: Taking action, working with uncertainty, resource mobilization, and persistence. Spotting opportunities, taking the initiative, curiosity, and innovation.</a:t>
            </a:r>
          </a:p>
          <a:p>
            <a:pPr marL="114300" indent="0">
              <a:buNone/>
            </a:pPr>
            <a:endParaRPr lang="en-US" sz="3600" b="1" dirty="0"/>
          </a:p>
          <a:p>
            <a:pPr marL="114300" indent="0">
              <a:buNone/>
            </a:pPr>
            <a:r>
              <a:rPr lang="en-US" sz="3600" b="1" dirty="0"/>
              <a:t>Contribution</a:t>
            </a:r>
            <a:r>
              <a:rPr lang="en-US" sz="3600" dirty="0"/>
              <a:t>: Transforms creative ideas into tangible outcomes and ensures operational functionality.</a:t>
            </a:r>
          </a:p>
          <a:p>
            <a:pPr marL="114300" indent="0">
              <a:buNone/>
            </a:pPr>
            <a:endParaRPr lang="en-US" sz="3600" b="1" dirty="0"/>
          </a:p>
          <a:p>
            <a:pPr marL="114300" indent="0">
              <a:buNone/>
            </a:pPr>
            <a:r>
              <a:rPr lang="en-US" sz="3600" b="1" dirty="0"/>
              <a:t>Examples</a:t>
            </a:r>
            <a:r>
              <a:rPr lang="en-US" sz="3600" dirty="0"/>
              <a:t>: Researchers, entrepreneurs in early-stage startups, tech enthusiasts.</a:t>
            </a:r>
          </a:p>
        </p:txBody>
      </p:sp>
    </p:spTree>
    <p:extLst>
      <p:ext uri="{BB962C8B-B14F-4D97-AF65-F5344CB8AC3E}">
        <p14:creationId xmlns:p14="http://schemas.microsoft.com/office/powerpoint/2010/main" val="394268779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970587"/>
          </a:xfrm>
          <a:prstGeom prst="rect">
            <a:avLst/>
          </a:prstGeom>
          <a:noFill/>
          <a:ln>
            <a:noFill/>
          </a:ln>
        </p:spPr>
        <p:txBody>
          <a:bodyPr spcFirstLastPara="1" wrap="square" lIns="0" tIns="0" rIns="0" bIns="0" anchor="t" anchorCtr="0">
            <a:spAutoFit/>
          </a:bodyPr>
          <a:lstStyle/>
          <a:p>
            <a:pPr marL="0" marR="0" lvl="0" indent="0" rtl="0">
              <a:lnSpc>
                <a:spcPct val="140022"/>
              </a:lnSpc>
              <a:spcBef>
                <a:spcPts val="0"/>
              </a:spcBef>
              <a:spcAft>
                <a:spcPts val="0"/>
              </a:spcAft>
              <a:buNone/>
            </a:pPr>
            <a:r>
              <a:rPr lang="en-US" sz="4505" dirty="0">
                <a:solidFill>
                  <a:srgbClr val="452A74"/>
                </a:solidFill>
                <a:latin typeface="Montserrat ExtraBold"/>
                <a:ea typeface="Montserrat ExtraBold"/>
                <a:cs typeface="Montserrat ExtraBold"/>
                <a:sym typeface="Montserrat ExtraBold"/>
              </a:rPr>
              <a:t>Overview of the Five Roles</a:t>
            </a:r>
            <a:endParaRPr dirty="0"/>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65587" y="1517828"/>
            <a:ext cx="16777383" cy="7019395"/>
          </a:xfrm>
        </p:spPr>
        <p:txBody>
          <a:bodyPr>
            <a:normAutofit/>
          </a:bodyPr>
          <a:lstStyle/>
          <a:p>
            <a:pPr marL="114300" indent="0">
              <a:lnSpc>
                <a:spcPct val="90000"/>
              </a:lnSpc>
              <a:buNone/>
            </a:pPr>
            <a:r>
              <a:rPr lang="en-US" sz="5400" b="1" dirty="0">
                <a:solidFill>
                  <a:schemeClr val="accent4">
                    <a:lumMod val="75000"/>
                  </a:schemeClr>
                </a:solidFill>
              </a:rPr>
              <a:t>The Builder</a:t>
            </a:r>
          </a:p>
          <a:p>
            <a:pPr marL="114300" indent="0">
              <a:lnSpc>
                <a:spcPct val="90000"/>
              </a:lnSpc>
              <a:buNone/>
            </a:pPr>
            <a:endParaRPr lang="en-US" sz="3100" b="1" dirty="0"/>
          </a:p>
          <a:p>
            <a:pPr marL="114300" indent="0">
              <a:lnSpc>
                <a:spcPct val="90000"/>
              </a:lnSpc>
              <a:buNone/>
            </a:pPr>
            <a:r>
              <a:rPr lang="en-US" sz="3100" b="1" dirty="0"/>
              <a:t>Role: </a:t>
            </a:r>
            <a:r>
              <a:rPr lang="en-US" sz="3100" dirty="0"/>
              <a:t>Developers and implementers.</a:t>
            </a:r>
          </a:p>
          <a:p>
            <a:pPr marL="114300" indent="0">
              <a:lnSpc>
                <a:spcPct val="90000"/>
              </a:lnSpc>
              <a:buNone/>
            </a:pPr>
            <a:endParaRPr lang="en-US" sz="3100" b="1" dirty="0"/>
          </a:p>
          <a:p>
            <a:pPr marL="114300" indent="0">
              <a:lnSpc>
                <a:spcPct val="90000"/>
              </a:lnSpc>
              <a:buNone/>
            </a:pPr>
            <a:r>
              <a:rPr lang="en-US" sz="3100" b="1" dirty="0"/>
              <a:t>Purpose: </a:t>
            </a:r>
            <a:r>
              <a:rPr lang="en-US" sz="3100" dirty="0"/>
              <a:t>Builders are hands-on, practical individuals who take ideas and turn them into reality. They focus on constructing products, services, or processes and ensure that everything functions as intended.</a:t>
            </a:r>
          </a:p>
          <a:p>
            <a:pPr marL="114300" indent="0">
              <a:lnSpc>
                <a:spcPct val="90000"/>
              </a:lnSpc>
              <a:buNone/>
            </a:pPr>
            <a:endParaRPr lang="en-US" sz="3100" b="1" dirty="0"/>
          </a:p>
          <a:p>
            <a:pPr marL="114300" indent="0">
              <a:lnSpc>
                <a:spcPct val="90000"/>
              </a:lnSpc>
              <a:buNone/>
            </a:pPr>
            <a:r>
              <a:rPr lang="en-US" sz="3100" b="1" dirty="0"/>
              <a:t>Key Competencies: </a:t>
            </a:r>
            <a:r>
              <a:rPr lang="en-US" sz="3100" dirty="0"/>
              <a:t>Taking action, working with uncertainty, resource mobilization, and persistence.</a:t>
            </a:r>
          </a:p>
          <a:p>
            <a:pPr marL="114300" indent="0">
              <a:lnSpc>
                <a:spcPct val="90000"/>
              </a:lnSpc>
              <a:buNone/>
            </a:pPr>
            <a:endParaRPr lang="en-US" sz="3100" b="1" dirty="0"/>
          </a:p>
          <a:p>
            <a:pPr marL="114300" indent="0">
              <a:lnSpc>
                <a:spcPct val="90000"/>
              </a:lnSpc>
              <a:buNone/>
            </a:pPr>
            <a:r>
              <a:rPr lang="en-US" sz="3100" b="1" dirty="0"/>
              <a:t>Contribution: </a:t>
            </a:r>
            <a:r>
              <a:rPr lang="en-US" sz="3100" dirty="0"/>
              <a:t>Transforms creative ideas into tangible outcomes and ensures operational functionality.</a:t>
            </a:r>
            <a:r>
              <a:rPr lang="pt-PT" altLang="pt-PT" sz="3100" dirty="0"/>
              <a:t> </a:t>
            </a:r>
          </a:p>
          <a:p>
            <a:pPr marL="114300" indent="0">
              <a:lnSpc>
                <a:spcPct val="90000"/>
              </a:lnSpc>
              <a:buNone/>
            </a:pPr>
            <a:endParaRPr lang="pt-PT" altLang="pt-PT" sz="3100" b="1" dirty="0"/>
          </a:p>
          <a:p>
            <a:pPr marL="114300" indent="0">
              <a:lnSpc>
                <a:spcPct val="90000"/>
              </a:lnSpc>
              <a:buNone/>
            </a:pPr>
            <a:r>
              <a:rPr lang="pt-PT" altLang="pt-PT" sz="3100" b="1" dirty="0" err="1"/>
              <a:t>Examples</a:t>
            </a:r>
            <a:r>
              <a:rPr lang="pt-PT" altLang="pt-PT" sz="3100" b="1" dirty="0"/>
              <a:t>: </a:t>
            </a:r>
            <a:r>
              <a:rPr lang="pt-PT" altLang="pt-PT" sz="3100" dirty="0" err="1"/>
              <a:t>Engineers</a:t>
            </a:r>
            <a:r>
              <a:rPr lang="pt-PT" altLang="pt-PT" sz="3100" dirty="0"/>
              <a:t>, </a:t>
            </a:r>
            <a:r>
              <a:rPr lang="pt-PT" altLang="pt-PT" sz="3100" dirty="0" err="1"/>
              <a:t>makers</a:t>
            </a:r>
            <a:r>
              <a:rPr lang="pt-PT" altLang="pt-PT" sz="3100" dirty="0"/>
              <a:t>, </a:t>
            </a:r>
            <a:r>
              <a:rPr lang="pt-PT" altLang="pt-PT" sz="3100" dirty="0" err="1"/>
              <a:t>product</a:t>
            </a:r>
            <a:r>
              <a:rPr lang="pt-PT" altLang="pt-PT" sz="3100" dirty="0"/>
              <a:t> </a:t>
            </a:r>
            <a:r>
              <a:rPr lang="pt-PT" altLang="pt-PT" sz="3100" dirty="0" err="1"/>
              <a:t>developers</a:t>
            </a:r>
            <a:r>
              <a:rPr lang="pt-PT" altLang="pt-PT" sz="3100" dirty="0"/>
              <a:t>, </a:t>
            </a:r>
            <a:r>
              <a:rPr lang="pt-PT" altLang="pt-PT" sz="3100" dirty="0" err="1"/>
              <a:t>startup</a:t>
            </a:r>
            <a:r>
              <a:rPr lang="pt-PT" altLang="pt-PT" sz="3100" dirty="0"/>
              <a:t> </a:t>
            </a:r>
            <a:r>
              <a:rPr lang="pt-PT" altLang="pt-PT" sz="3100" dirty="0" err="1"/>
              <a:t>founders</a:t>
            </a:r>
            <a:r>
              <a:rPr lang="pt-PT" altLang="pt-PT" sz="3100" dirty="0"/>
              <a:t>.</a:t>
            </a:r>
            <a:endParaRPr lang="en-US" sz="3100" dirty="0"/>
          </a:p>
          <a:p>
            <a:pPr marL="114300" indent="0">
              <a:buNone/>
            </a:pPr>
            <a:endParaRPr lang="en-US" sz="2800" dirty="0"/>
          </a:p>
          <a:p>
            <a:pPr marL="114300" indent="0">
              <a:buNone/>
            </a:pPr>
            <a:endParaRPr lang="en-US" sz="2800" dirty="0"/>
          </a:p>
          <a:p>
            <a:pPr marL="114300" indent="0">
              <a:buNone/>
            </a:pPr>
            <a:endParaRPr lang="en-US" sz="2800" dirty="0"/>
          </a:p>
        </p:txBody>
      </p:sp>
    </p:spTree>
    <p:extLst>
      <p:ext uri="{BB962C8B-B14F-4D97-AF65-F5344CB8AC3E}">
        <p14:creationId xmlns:p14="http://schemas.microsoft.com/office/powerpoint/2010/main" val="266443987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970587"/>
          </a:xfrm>
          <a:prstGeom prst="rect">
            <a:avLst/>
          </a:prstGeom>
          <a:noFill/>
          <a:ln>
            <a:noFill/>
          </a:ln>
        </p:spPr>
        <p:txBody>
          <a:bodyPr spcFirstLastPara="1" wrap="square" lIns="0" tIns="0" rIns="0" bIns="0" anchor="t" anchorCtr="0">
            <a:spAutoFit/>
          </a:bodyPr>
          <a:lstStyle/>
          <a:p>
            <a:pPr marL="0" marR="0" lvl="0" indent="0" rtl="0">
              <a:lnSpc>
                <a:spcPct val="140022"/>
              </a:lnSpc>
              <a:spcBef>
                <a:spcPts val="0"/>
              </a:spcBef>
              <a:spcAft>
                <a:spcPts val="0"/>
              </a:spcAft>
              <a:buNone/>
            </a:pPr>
            <a:r>
              <a:rPr lang="en-US" sz="4505" dirty="0">
                <a:solidFill>
                  <a:srgbClr val="452A74"/>
                </a:solidFill>
                <a:latin typeface="Montserrat ExtraBold"/>
                <a:ea typeface="Montserrat ExtraBold"/>
                <a:cs typeface="Montserrat ExtraBold"/>
                <a:sym typeface="Montserrat ExtraBold"/>
              </a:rPr>
              <a:t>Overview of the Five Roles</a:t>
            </a:r>
            <a:endParaRPr dirty="0"/>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65587" y="1517828"/>
            <a:ext cx="16777383" cy="7019395"/>
          </a:xfrm>
        </p:spPr>
        <p:txBody>
          <a:bodyPr>
            <a:normAutofit/>
          </a:bodyPr>
          <a:lstStyle/>
          <a:p>
            <a:pPr marL="114300" indent="0">
              <a:lnSpc>
                <a:spcPct val="90000"/>
              </a:lnSpc>
              <a:buNone/>
            </a:pPr>
            <a:r>
              <a:rPr lang="en-US" sz="5400" b="1" dirty="0">
                <a:solidFill>
                  <a:schemeClr val="accent4">
                    <a:lumMod val="75000"/>
                  </a:schemeClr>
                </a:solidFill>
              </a:rPr>
              <a:t>The Communicator</a:t>
            </a:r>
          </a:p>
          <a:p>
            <a:pPr marL="114300" indent="0">
              <a:lnSpc>
                <a:spcPct val="90000"/>
              </a:lnSpc>
              <a:buNone/>
            </a:pPr>
            <a:endParaRPr lang="en-US" sz="3100" b="1" dirty="0"/>
          </a:p>
          <a:p>
            <a:pPr marL="114300" indent="0">
              <a:buNone/>
            </a:pPr>
            <a:r>
              <a:rPr lang="en-US" sz="3100" b="1" dirty="0"/>
              <a:t>Role: </a:t>
            </a:r>
            <a:r>
              <a:rPr lang="en-US" sz="3200" dirty="0"/>
              <a:t>Individuals skilled at sharing information and ideas. </a:t>
            </a:r>
            <a:r>
              <a:rPr lang="pt-PT" dirty="0" err="1"/>
              <a:t>Messaging</a:t>
            </a:r>
            <a:r>
              <a:rPr lang="pt-PT" dirty="0"/>
              <a:t> </a:t>
            </a:r>
            <a:r>
              <a:rPr lang="pt-PT" dirty="0" err="1"/>
              <a:t>and</a:t>
            </a:r>
            <a:r>
              <a:rPr lang="pt-PT" dirty="0"/>
              <a:t> </a:t>
            </a:r>
            <a:r>
              <a:rPr lang="pt-PT" dirty="0" err="1"/>
              <a:t>connection</a:t>
            </a:r>
            <a:r>
              <a:rPr lang="pt-PT" dirty="0"/>
              <a:t>.</a:t>
            </a:r>
            <a:endParaRPr lang="en-US" sz="3200" dirty="0"/>
          </a:p>
          <a:p>
            <a:pPr marL="114300" indent="0">
              <a:lnSpc>
                <a:spcPct val="90000"/>
              </a:lnSpc>
              <a:buNone/>
            </a:pPr>
            <a:endParaRPr lang="en-US" sz="3100" b="1" dirty="0"/>
          </a:p>
          <a:p>
            <a:pPr marL="114300" indent="0">
              <a:lnSpc>
                <a:spcPct val="90000"/>
              </a:lnSpc>
              <a:buNone/>
            </a:pPr>
            <a:r>
              <a:rPr lang="en-US" sz="3100" b="1" dirty="0"/>
              <a:t>Purpose: </a:t>
            </a:r>
            <a:r>
              <a:rPr lang="en-US" sz="3200" dirty="0"/>
              <a:t>Communicators are focused on spreading messages, connecting with others, and ensuring that ideas are understood. They build networks, market products, and create relationships through effective communication.</a:t>
            </a:r>
          </a:p>
          <a:p>
            <a:pPr marL="114300" indent="0">
              <a:lnSpc>
                <a:spcPct val="90000"/>
              </a:lnSpc>
              <a:buNone/>
            </a:pPr>
            <a:endParaRPr lang="en-US" sz="3100" b="1" dirty="0"/>
          </a:p>
          <a:p>
            <a:pPr marL="114300" indent="0">
              <a:lnSpc>
                <a:spcPct val="90000"/>
              </a:lnSpc>
              <a:buNone/>
            </a:pPr>
            <a:r>
              <a:rPr lang="en-US" sz="3100" b="1" dirty="0"/>
              <a:t>Key Competencies: </a:t>
            </a:r>
            <a:r>
              <a:rPr lang="en-US" sz="3100" dirty="0"/>
              <a:t>Taking action, working with uncertainty, resource mobilization, and persistence.</a:t>
            </a:r>
          </a:p>
          <a:p>
            <a:pPr marL="114300" indent="0">
              <a:lnSpc>
                <a:spcPct val="90000"/>
              </a:lnSpc>
              <a:buNone/>
            </a:pPr>
            <a:endParaRPr lang="en-US" sz="3100" b="1" dirty="0"/>
          </a:p>
          <a:p>
            <a:pPr marL="114300" indent="0">
              <a:lnSpc>
                <a:spcPct val="90000"/>
              </a:lnSpc>
              <a:buNone/>
            </a:pPr>
            <a:r>
              <a:rPr lang="en-US" sz="3100" b="1" dirty="0"/>
              <a:t>Contribution: </a:t>
            </a:r>
            <a:r>
              <a:rPr lang="en-US" sz="3100" dirty="0"/>
              <a:t>Communication, building networks, marketing, and negotiation.</a:t>
            </a:r>
            <a:r>
              <a:rPr lang="pt-PT" altLang="pt-PT" sz="3100" dirty="0"/>
              <a:t> </a:t>
            </a:r>
          </a:p>
          <a:p>
            <a:pPr marL="114300" indent="0">
              <a:lnSpc>
                <a:spcPct val="90000"/>
              </a:lnSpc>
              <a:buNone/>
            </a:pPr>
            <a:endParaRPr lang="pt-PT" altLang="pt-PT" sz="3100" b="1" dirty="0"/>
          </a:p>
          <a:p>
            <a:pPr marL="114300" indent="0">
              <a:lnSpc>
                <a:spcPct val="90000"/>
              </a:lnSpc>
              <a:buNone/>
            </a:pPr>
            <a:r>
              <a:rPr lang="pt-PT" altLang="pt-PT" sz="3100" b="1" dirty="0" err="1"/>
              <a:t>Examples</a:t>
            </a:r>
            <a:r>
              <a:rPr lang="pt-PT" altLang="pt-PT" sz="3100" b="1" dirty="0"/>
              <a:t>: </a:t>
            </a:r>
            <a:r>
              <a:rPr lang="en-US" dirty="0"/>
              <a:t> Marketers, public relations specialists, salespeople, social media managers.</a:t>
            </a:r>
            <a:endParaRPr lang="en-US" sz="2800" dirty="0"/>
          </a:p>
          <a:p>
            <a:pPr marL="114300" indent="0">
              <a:buNone/>
            </a:pPr>
            <a:endParaRPr lang="en-US" sz="2800" dirty="0"/>
          </a:p>
          <a:p>
            <a:pPr marL="114300" indent="0">
              <a:buNone/>
            </a:pPr>
            <a:endParaRPr lang="en-US" sz="2800" dirty="0"/>
          </a:p>
        </p:txBody>
      </p:sp>
    </p:spTree>
    <p:extLst>
      <p:ext uri="{BB962C8B-B14F-4D97-AF65-F5344CB8AC3E}">
        <p14:creationId xmlns:p14="http://schemas.microsoft.com/office/powerpoint/2010/main" val="260382122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1272208"/>
          </a:xfrm>
          <a:prstGeom prst="rect">
            <a:avLst/>
          </a:prstGeom>
          <a:noFill/>
          <a:ln>
            <a:noFill/>
          </a:ln>
        </p:spPr>
        <p:txBody>
          <a:bodyPr spcFirstLastPara="1" wrap="square" lIns="0" tIns="0" rIns="0" bIns="0" anchor="t" anchorCtr="0">
            <a:spAutoFit/>
          </a:bodyPr>
          <a:lstStyle/>
          <a:p>
            <a:pPr>
              <a:lnSpc>
                <a:spcPct val="140022"/>
              </a:lnSpc>
            </a:pPr>
            <a:r>
              <a:rPr lang="en-US" sz="4505" dirty="0">
                <a:solidFill>
                  <a:srgbClr val="452A74"/>
                </a:solidFill>
                <a:latin typeface="Montserrat ExtraBold"/>
                <a:ea typeface="Montserrat ExtraBold"/>
                <a:cs typeface="Montserrat ExtraBold"/>
                <a:sym typeface="Montserrat ExtraBold"/>
              </a:rPr>
              <a:t>Step-by-step – </a:t>
            </a:r>
            <a:r>
              <a:rPr lang="en-US" sz="4505" dirty="0">
                <a:solidFill>
                  <a:srgbClr val="452A74"/>
                </a:solidFill>
                <a:latin typeface="Montserrat ExtraBold"/>
                <a:sym typeface="Montserrat ExtraBold"/>
              </a:rPr>
              <a:t>Implementation </a:t>
            </a:r>
            <a:r>
              <a:rPr lang="en-US" sz="4505" dirty="0">
                <a:solidFill>
                  <a:srgbClr val="452A74"/>
                </a:solidFill>
                <a:latin typeface="Montserrat ExtraBold"/>
              </a:rPr>
              <a:t>of Five Roles</a:t>
            </a:r>
          </a:p>
          <a:p>
            <a:pPr marL="0" marR="0" lvl="0" indent="0" rtl="0">
              <a:lnSpc>
                <a:spcPct val="140022"/>
              </a:lnSpc>
              <a:spcBef>
                <a:spcPts val="0"/>
              </a:spcBef>
              <a:spcAft>
                <a:spcPts val="0"/>
              </a:spcAft>
              <a:buNone/>
            </a:pPr>
            <a:endParaRPr dirty="0"/>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764620" y="1421461"/>
            <a:ext cx="17159681" cy="6937024"/>
          </a:xfrm>
        </p:spPr>
        <p:txBody>
          <a:bodyPr>
            <a:normAutofit fontScale="92500" lnSpcReduction="10000"/>
          </a:bodyPr>
          <a:lstStyle/>
          <a:p>
            <a:pPr marL="114300" indent="0">
              <a:buNone/>
            </a:pPr>
            <a:r>
              <a:rPr lang="en-US" sz="3900" b="1" dirty="0">
                <a:solidFill>
                  <a:schemeClr val="accent4">
                    <a:lumMod val="75000"/>
                  </a:schemeClr>
                </a:solidFill>
              </a:rPr>
              <a:t>Overview of the Five Roles</a:t>
            </a:r>
          </a:p>
          <a:p>
            <a:pPr marL="114300" indent="0">
              <a:buNone/>
            </a:pPr>
            <a:r>
              <a:rPr lang="en-US" sz="3900" b="1" dirty="0">
                <a:solidFill>
                  <a:schemeClr val="accent4">
                    <a:lumMod val="75000"/>
                  </a:schemeClr>
                </a:solidFill>
              </a:rPr>
              <a:t>	</a:t>
            </a:r>
          </a:p>
          <a:p>
            <a:pPr marL="114300" indent="0">
              <a:buNone/>
            </a:pPr>
            <a:r>
              <a:rPr lang="en-US" sz="3900" b="1" dirty="0">
                <a:solidFill>
                  <a:schemeClr val="accent4">
                    <a:lumMod val="75000"/>
                  </a:schemeClr>
                </a:solidFill>
              </a:rPr>
              <a:t>Step 1: Exercise/Course Preparation and Setup</a:t>
            </a:r>
          </a:p>
          <a:p>
            <a:pPr marL="114300" indent="0">
              <a:buNone/>
            </a:pPr>
            <a:endParaRPr lang="en-US" sz="3900" b="1" dirty="0">
              <a:solidFill>
                <a:schemeClr val="accent4">
                  <a:lumMod val="75000"/>
                </a:schemeClr>
              </a:solidFill>
            </a:endParaRPr>
          </a:p>
          <a:p>
            <a:pPr marL="114300" indent="0">
              <a:buNone/>
            </a:pPr>
            <a:r>
              <a:rPr lang="en-US" sz="3600" b="1" dirty="0"/>
              <a:t>1. Define Learning Objectives</a:t>
            </a:r>
            <a:r>
              <a:rPr lang="en-US" sz="3600" dirty="0"/>
              <a:t>:</a:t>
            </a:r>
          </a:p>
          <a:p>
            <a:pPr lvl="1" indent="-457200"/>
            <a:r>
              <a:rPr lang="en-US" sz="3200" dirty="0"/>
              <a:t>Focus on </a:t>
            </a:r>
            <a:r>
              <a:rPr lang="en-US" sz="3200" b="1" dirty="0"/>
              <a:t>entrepreneurial skills development</a:t>
            </a:r>
            <a:r>
              <a:rPr lang="en-US" sz="3200" dirty="0"/>
              <a:t> using the Five Roles within a STEM context.</a:t>
            </a:r>
          </a:p>
          <a:p>
            <a:pPr lvl="1" indent="-457200"/>
            <a:r>
              <a:rPr lang="en-US" sz="3200" dirty="0"/>
              <a:t>Set clear goals: Encourage creativity, collaboration, research, prototyping, and communication.</a:t>
            </a:r>
          </a:p>
          <a:p>
            <a:pPr lvl="1" indent="-457200"/>
            <a:endParaRPr lang="en-US" sz="3200" dirty="0"/>
          </a:p>
          <a:p>
            <a:pPr marL="114300" indent="0">
              <a:buNone/>
            </a:pPr>
            <a:r>
              <a:rPr lang="en-US" sz="3600" b="1" dirty="0"/>
              <a:t>2. Form Teams and Assign Roles</a:t>
            </a:r>
            <a:r>
              <a:rPr lang="en-US" sz="3600" dirty="0"/>
              <a:t>:</a:t>
            </a:r>
          </a:p>
          <a:p>
            <a:pPr lvl="1" indent="-457200">
              <a:buFont typeface="Wingdings" panose="05000000000000000000" pitchFamily="2" charset="2"/>
              <a:buChar char="§"/>
            </a:pPr>
            <a:r>
              <a:rPr lang="en-US" sz="3200" dirty="0"/>
              <a:t>Create interdisciplinary teams of </a:t>
            </a:r>
            <a:r>
              <a:rPr lang="en-US" sz="3200" b="1" dirty="0"/>
              <a:t>5–6 students</a:t>
            </a:r>
            <a:r>
              <a:rPr lang="en-US" sz="3200" dirty="0"/>
              <a:t>.</a:t>
            </a:r>
          </a:p>
          <a:p>
            <a:pPr lvl="1" indent="-457200">
              <a:buFont typeface="Wingdings" panose="05000000000000000000" pitchFamily="2" charset="2"/>
              <a:buChar char="§"/>
            </a:pPr>
            <a:r>
              <a:rPr lang="en-US" sz="3200" dirty="0"/>
              <a:t>Assign </a:t>
            </a:r>
            <a:r>
              <a:rPr lang="en-US" sz="3200" b="1" dirty="0"/>
              <a:t>primary roles</a:t>
            </a:r>
            <a:r>
              <a:rPr lang="en-US" sz="3200" dirty="0"/>
              <a:t> (Creative, Coordinator, Explorer, Builder, Communicator) based on students’ strengths or preferences, ensuring diverse skill sets in each team.</a:t>
            </a:r>
          </a:p>
          <a:p>
            <a:pPr lvl="1" indent="-457200">
              <a:buFont typeface="Wingdings" panose="05000000000000000000" pitchFamily="2" charset="2"/>
              <a:buChar char="§"/>
            </a:pPr>
            <a:r>
              <a:rPr lang="en-US" sz="3200" dirty="0"/>
              <a:t>Assign </a:t>
            </a:r>
            <a:r>
              <a:rPr lang="en-US" sz="3200" b="1" dirty="0"/>
              <a:t>secondary roles</a:t>
            </a:r>
            <a:r>
              <a:rPr lang="en-US" sz="3200" dirty="0"/>
              <a:t> to each student to ensure they can support peers and build cross-functional skills.</a:t>
            </a:r>
          </a:p>
        </p:txBody>
      </p:sp>
    </p:spTree>
    <p:extLst>
      <p:ext uri="{BB962C8B-B14F-4D97-AF65-F5344CB8AC3E}">
        <p14:creationId xmlns:p14="http://schemas.microsoft.com/office/powerpoint/2010/main" val="895797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1272208"/>
          </a:xfrm>
          <a:prstGeom prst="rect">
            <a:avLst/>
          </a:prstGeom>
          <a:noFill/>
          <a:ln>
            <a:noFill/>
          </a:ln>
        </p:spPr>
        <p:txBody>
          <a:bodyPr spcFirstLastPara="1" wrap="square" lIns="0" tIns="0" rIns="0" bIns="0" anchor="t" anchorCtr="0">
            <a:spAutoFit/>
          </a:bodyPr>
          <a:lstStyle/>
          <a:p>
            <a:pPr>
              <a:lnSpc>
                <a:spcPct val="140022"/>
              </a:lnSpc>
            </a:pPr>
            <a:r>
              <a:rPr lang="en-US" sz="4505" dirty="0">
                <a:solidFill>
                  <a:srgbClr val="452A74"/>
                </a:solidFill>
                <a:latin typeface="Montserrat ExtraBold"/>
                <a:ea typeface="Montserrat ExtraBold"/>
                <a:cs typeface="Montserrat ExtraBold"/>
                <a:sym typeface="Montserrat ExtraBold"/>
              </a:rPr>
              <a:t>Step-by-step – </a:t>
            </a:r>
            <a:r>
              <a:rPr lang="en-US" sz="4505" dirty="0">
                <a:solidFill>
                  <a:srgbClr val="452A74"/>
                </a:solidFill>
                <a:latin typeface="Montserrat ExtraBold"/>
                <a:sym typeface="Montserrat ExtraBold"/>
              </a:rPr>
              <a:t>Implementation </a:t>
            </a:r>
            <a:r>
              <a:rPr lang="en-US" sz="4505" dirty="0">
                <a:solidFill>
                  <a:srgbClr val="452A74"/>
                </a:solidFill>
                <a:latin typeface="Montserrat ExtraBold"/>
              </a:rPr>
              <a:t>of Five Roles</a:t>
            </a:r>
          </a:p>
          <a:p>
            <a:pPr marL="0" marR="0" lvl="0" indent="0" rtl="0">
              <a:lnSpc>
                <a:spcPct val="140022"/>
              </a:lnSpc>
              <a:spcBef>
                <a:spcPts val="0"/>
              </a:spcBef>
              <a:spcAft>
                <a:spcPts val="0"/>
              </a:spcAft>
              <a:buNone/>
            </a:pPr>
            <a:endParaRPr dirty="0"/>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764620" y="1421461"/>
            <a:ext cx="17159681" cy="6937024"/>
          </a:xfrm>
        </p:spPr>
        <p:txBody>
          <a:bodyPr>
            <a:normAutofit/>
          </a:bodyPr>
          <a:lstStyle/>
          <a:p>
            <a:pPr marL="114300" indent="0">
              <a:buNone/>
            </a:pPr>
            <a:r>
              <a:rPr lang="en-US" sz="3900" b="1" dirty="0">
                <a:solidFill>
                  <a:schemeClr val="accent4">
                    <a:lumMod val="75000"/>
                  </a:schemeClr>
                </a:solidFill>
              </a:rPr>
              <a:t>	Example (step 1)</a:t>
            </a:r>
          </a:p>
          <a:p>
            <a:pPr marL="114300" indent="0">
              <a:buNone/>
            </a:pPr>
            <a:endParaRPr lang="en-US" sz="3900" b="1" dirty="0">
              <a:solidFill>
                <a:schemeClr val="accent4">
                  <a:lumMod val="75000"/>
                </a:schemeClr>
              </a:solidFill>
            </a:endParaRPr>
          </a:p>
          <a:p>
            <a:pPr lvl="1" indent="-457200">
              <a:buFont typeface="Wingdings" panose="05000000000000000000" pitchFamily="2" charset="2"/>
              <a:buChar char="ü"/>
            </a:pPr>
            <a:r>
              <a:rPr lang="en-US" sz="3200" b="1" dirty="0"/>
              <a:t>Sara</a:t>
            </a:r>
            <a:r>
              <a:rPr lang="en-US" sz="3200" dirty="0"/>
              <a:t>: Creative (primary), Explorer (secondary)</a:t>
            </a:r>
          </a:p>
          <a:p>
            <a:pPr lvl="1" indent="-457200">
              <a:buFont typeface="Wingdings" panose="05000000000000000000" pitchFamily="2" charset="2"/>
              <a:buChar char="ü"/>
            </a:pPr>
            <a:endParaRPr lang="en-US" sz="3200" dirty="0"/>
          </a:p>
          <a:p>
            <a:pPr lvl="1" indent="-457200">
              <a:buFont typeface="Wingdings" panose="05000000000000000000" pitchFamily="2" charset="2"/>
              <a:buChar char="ü"/>
            </a:pPr>
            <a:r>
              <a:rPr lang="en-US" sz="3200" b="1" dirty="0"/>
              <a:t>Alex</a:t>
            </a:r>
            <a:r>
              <a:rPr lang="en-US" sz="3200" dirty="0"/>
              <a:t>: Coordinator (primary), Builder (secondary)</a:t>
            </a:r>
          </a:p>
          <a:p>
            <a:pPr lvl="1" indent="-457200">
              <a:buFont typeface="Wingdings" panose="05000000000000000000" pitchFamily="2" charset="2"/>
              <a:buChar char="ü"/>
            </a:pPr>
            <a:endParaRPr lang="en-US" sz="3200" dirty="0"/>
          </a:p>
          <a:p>
            <a:pPr lvl="1" indent="-457200">
              <a:buFont typeface="Wingdings" panose="05000000000000000000" pitchFamily="2" charset="2"/>
              <a:buChar char="ü"/>
            </a:pPr>
            <a:r>
              <a:rPr lang="en-US" sz="3200" b="1" dirty="0"/>
              <a:t>Leila</a:t>
            </a:r>
            <a:r>
              <a:rPr lang="en-US" sz="3200" dirty="0"/>
              <a:t>: Explorer (primary), Communicator (secondary)</a:t>
            </a:r>
          </a:p>
          <a:p>
            <a:pPr lvl="1" indent="-457200">
              <a:buFont typeface="Wingdings" panose="05000000000000000000" pitchFamily="2" charset="2"/>
              <a:buChar char="ü"/>
            </a:pPr>
            <a:endParaRPr lang="en-US" sz="3200" dirty="0"/>
          </a:p>
          <a:p>
            <a:pPr lvl="1" indent="-457200">
              <a:buFont typeface="Wingdings" panose="05000000000000000000" pitchFamily="2" charset="2"/>
              <a:buChar char="ü"/>
            </a:pPr>
            <a:r>
              <a:rPr lang="en-US" sz="3200" b="1" dirty="0"/>
              <a:t>Ravi</a:t>
            </a:r>
            <a:r>
              <a:rPr lang="en-US" sz="3200" dirty="0"/>
              <a:t>: Builder (primary), Creative (secondary)</a:t>
            </a:r>
          </a:p>
          <a:p>
            <a:pPr lvl="1" indent="-457200">
              <a:buFont typeface="Wingdings" panose="05000000000000000000" pitchFamily="2" charset="2"/>
              <a:buChar char="ü"/>
            </a:pPr>
            <a:endParaRPr lang="en-US" sz="3200" dirty="0"/>
          </a:p>
          <a:p>
            <a:pPr lvl="1" indent="-457200">
              <a:buFont typeface="Wingdings" panose="05000000000000000000" pitchFamily="2" charset="2"/>
              <a:buChar char="ü"/>
            </a:pPr>
            <a:r>
              <a:rPr lang="en-US" sz="3200" b="1" dirty="0"/>
              <a:t>Nina</a:t>
            </a:r>
            <a:r>
              <a:rPr lang="en-US" sz="3200" dirty="0"/>
              <a:t>: Communicator (primary), Coordinator (secondary)</a:t>
            </a:r>
          </a:p>
        </p:txBody>
      </p:sp>
    </p:spTree>
    <p:extLst>
      <p:ext uri="{BB962C8B-B14F-4D97-AF65-F5344CB8AC3E}">
        <p14:creationId xmlns:p14="http://schemas.microsoft.com/office/powerpoint/2010/main" val="63882838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1272208"/>
          </a:xfrm>
          <a:prstGeom prst="rect">
            <a:avLst/>
          </a:prstGeom>
          <a:noFill/>
          <a:ln>
            <a:noFill/>
          </a:ln>
        </p:spPr>
        <p:txBody>
          <a:bodyPr spcFirstLastPara="1" wrap="square" lIns="0" tIns="0" rIns="0" bIns="0" anchor="t" anchorCtr="0">
            <a:spAutoFit/>
          </a:bodyPr>
          <a:lstStyle/>
          <a:p>
            <a:pPr>
              <a:lnSpc>
                <a:spcPct val="140022"/>
              </a:lnSpc>
            </a:pPr>
            <a:r>
              <a:rPr lang="en-US" sz="4505" dirty="0">
                <a:solidFill>
                  <a:srgbClr val="452A74"/>
                </a:solidFill>
                <a:latin typeface="Montserrat ExtraBold"/>
                <a:ea typeface="Montserrat ExtraBold"/>
                <a:cs typeface="Montserrat ExtraBold"/>
                <a:sym typeface="Montserrat ExtraBold"/>
              </a:rPr>
              <a:t>Step-by-step – </a:t>
            </a:r>
            <a:r>
              <a:rPr lang="en-US" sz="4505" dirty="0">
                <a:solidFill>
                  <a:srgbClr val="452A74"/>
                </a:solidFill>
                <a:latin typeface="Montserrat ExtraBold"/>
                <a:sym typeface="Montserrat ExtraBold"/>
              </a:rPr>
              <a:t>Implementation </a:t>
            </a:r>
            <a:r>
              <a:rPr lang="en-US" sz="4505" dirty="0">
                <a:solidFill>
                  <a:srgbClr val="452A74"/>
                </a:solidFill>
                <a:latin typeface="Montserrat ExtraBold"/>
              </a:rPr>
              <a:t>of Five Roles</a:t>
            </a:r>
          </a:p>
          <a:p>
            <a:pPr marL="0" marR="0" lvl="0" indent="0" rtl="0">
              <a:lnSpc>
                <a:spcPct val="140022"/>
              </a:lnSpc>
              <a:spcBef>
                <a:spcPts val="0"/>
              </a:spcBef>
              <a:spcAft>
                <a:spcPts val="0"/>
              </a:spcAft>
              <a:buNone/>
            </a:pPr>
            <a:endParaRPr dirty="0"/>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764620" y="1421461"/>
            <a:ext cx="17159681" cy="7357942"/>
          </a:xfrm>
        </p:spPr>
        <p:txBody>
          <a:bodyPr>
            <a:normAutofit/>
          </a:bodyPr>
          <a:lstStyle/>
          <a:p>
            <a:pPr marL="114300" indent="0">
              <a:buNone/>
            </a:pPr>
            <a:r>
              <a:rPr lang="en-US" sz="3900" b="1" dirty="0">
                <a:solidFill>
                  <a:schemeClr val="accent4">
                    <a:lumMod val="75000"/>
                  </a:schemeClr>
                </a:solidFill>
              </a:rPr>
              <a:t>Step 2: Project Introduction</a:t>
            </a:r>
          </a:p>
          <a:p>
            <a:pPr marL="114300" indent="0">
              <a:buNone/>
            </a:pPr>
            <a:endParaRPr lang="en-US" b="1" dirty="0"/>
          </a:p>
          <a:p>
            <a:pPr marL="114300" indent="0">
              <a:buNone/>
            </a:pPr>
            <a:r>
              <a:rPr lang="en-US" b="1" dirty="0"/>
              <a:t>1. Present the STEM Challenge</a:t>
            </a:r>
            <a:r>
              <a:rPr lang="en-US" dirty="0"/>
              <a:t>: Introduce a </a:t>
            </a:r>
            <a:r>
              <a:rPr lang="en-US" b="1" dirty="0"/>
              <a:t>real-world problem for students to solve </a:t>
            </a:r>
            <a:r>
              <a:rPr lang="en-US" dirty="0"/>
              <a:t>(e.g., "</a:t>
            </a:r>
            <a:r>
              <a:rPr lang="en-US" i="1" dirty="0"/>
              <a:t>Design a solution to reduce waste on campus using technology</a:t>
            </a:r>
            <a:r>
              <a:rPr lang="en-US" dirty="0"/>
              <a:t>").</a:t>
            </a:r>
          </a:p>
          <a:p>
            <a:pPr marL="114300" indent="0">
              <a:buNone/>
            </a:pPr>
            <a:endParaRPr lang="en-US" b="1" dirty="0"/>
          </a:p>
          <a:p>
            <a:pPr marL="114300" indent="0">
              <a:buNone/>
            </a:pPr>
            <a:r>
              <a:rPr lang="en-US" b="1" dirty="0"/>
              <a:t>2. Explain the Role Responsibilities</a:t>
            </a:r>
            <a:r>
              <a:rPr lang="en-US" dirty="0"/>
              <a:t>: Provide detailed explanations for each role:</a:t>
            </a:r>
          </a:p>
          <a:p>
            <a:pPr lvl="2" indent="-457200">
              <a:buFont typeface="Wingdings" panose="05000000000000000000" pitchFamily="2" charset="2"/>
              <a:buChar char="§"/>
            </a:pPr>
            <a:r>
              <a:rPr lang="en-US" sz="2800" b="1" dirty="0"/>
              <a:t>Creative</a:t>
            </a:r>
            <a:r>
              <a:rPr lang="en-US" sz="2800" dirty="0"/>
              <a:t>: Leads brainstorming, generates innovative ideas.</a:t>
            </a:r>
          </a:p>
          <a:p>
            <a:pPr lvl="2" indent="-457200">
              <a:buFont typeface="Wingdings" panose="05000000000000000000" pitchFamily="2" charset="2"/>
              <a:buChar char="§"/>
            </a:pPr>
            <a:r>
              <a:rPr lang="en-US" sz="2800" b="1" dirty="0"/>
              <a:t>Coordinator</a:t>
            </a:r>
            <a:r>
              <a:rPr lang="en-US" sz="2800" dirty="0"/>
              <a:t>: Organizes tasks, manages the team workflow.</a:t>
            </a:r>
          </a:p>
          <a:p>
            <a:pPr lvl="2" indent="-457200">
              <a:buFont typeface="Wingdings" panose="05000000000000000000" pitchFamily="2" charset="2"/>
              <a:buChar char="§"/>
            </a:pPr>
            <a:r>
              <a:rPr lang="en-US" sz="2800" b="1" dirty="0"/>
              <a:t>Explorer</a:t>
            </a:r>
            <a:r>
              <a:rPr lang="en-US" sz="2800" dirty="0"/>
              <a:t>: Researches resources, collects information.</a:t>
            </a:r>
          </a:p>
          <a:p>
            <a:pPr lvl="2" indent="-457200">
              <a:buFont typeface="Wingdings" panose="05000000000000000000" pitchFamily="2" charset="2"/>
              <a:buChar char="§"/>
            </a:pPr>
            <a:r>
              <a:rPr lang="en-US" sz="2800" b="1" dirty="0"/>
              <a:t>Builder</a:t>
            </a:r>
            <a:r>
              <a:rPr lang="en-US" sz="2800" dirty="0"/>
              <a:t>: Constructs prototypes or technical solutions.</a:t>
            </a:r>
          </a:p>
          <a:p>
            <a:pPr lvl="2" indent="-457200">
              <a:buFont typeface="Wingdings" panose="05000000000000000000" pitchFamily="2" charset="2"/>
              <a:buChar char="§"/>
            </a:pPr>
            <a:r>
              <a:rPr lang="en-US" sz="2800" b="1" dirty="0"/>
              <a:t>Communicator</a:t>
            </a:r>
            <a:r>
              <a:rPr lang="en-US" sz="2800" dirty="0"/>
              <a:t>: Prepares the final presentation and communicates results.</a:t>
            </a:r>
          </a:p>
          <a:p>
            <a:pPr marL="114300" indent="0">
              <a:buNone/>
            </a:pPr>
            <a:endParaRPr lang="en-US" b="1" dirty="0"/>
          </a:p>
          <a:p>
            <a:pPr marL="114300" indent="0">
              <a:buNone/>
            </a:pPr>
            <a:r>
              <a:rPr lang="en-US" b="1" dirty="0"/>
              <a:t>3. Set Initial Milestones</a:t>
            </a:r>
            <a:r>
              <a:rPr lang="en-US" dirty="0"/>
              <a:t>:</a:t>
            </a:r>
          </a:p>
          <a:p>
            <a:pPr marL="457200" lvl="1" indent="0">
              <a:buNone/>
            </a:pPr>
            <a:r>
              <a:rPr lang="en-US" dirty="0"/>
              <a:t>Establish deadlines for key phases: idea generation, research, prototyping, and presentation.</a:t>
            </a:r>
          </a:p>
        </p:txBody>
      </p:sp>
    </p:spTree>
    <p:extLst>
      <p:ext uri="{BB962C8B-B14F-4D97-AF65-F5344CB8AC3E}">
        <p14:creationId xmlns:p14="http://schemas.microsoft.com/office/powerpoint/2010/main" val="219239172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1272208"/>
          </a:xfrm>
          <a:prstGeom prst="rect">
            <a:avLst/>
          </a:prstGeom>
          <a:noFill/>
          <a:ln>
            <a:noFill/>
          </a:ln>
        </p:spPr>
        <p:txBody>
          <a:bodyPr spcFirstLastPara="1" wrap="square" lIns="0" tIns="0" rIns="0" bIns="0" anchor="t" anchorCtr="0">
            <a:spAutoFit/>
          </a:bodyPr>
          <a:lstStyle/>
          <a:p>
            <a:pPr>
              <a:lnSpc>
                <a:spcPct val="140022"/>
              </a:lnSpc>
            </a:pPr>
            <a:r>
              <a:rPr lang="en-US" sz="4505" dirty="0">
                <a:solidFill>
                  <a:srgbClr val="452A74"/>
                </a:solidFill>
                <a:latin typeface="Montserrat ExtraBold"/>
                <a:ea typeface="Montserrat ExtraBold"/>
                <a:cs typeface="Montserrat ExtraBold"/>
                <a:sym typeface="Montserrat ExtraBold"/>
              </a:rPr>
              <a:t>Step-by-step – </a:t>
            </a:r>
            <a:r>
              <a:rPr lang="en-US" sz="4505" dirty="0">
                <a:solidFill>
                  <a:srgbClr val="452A74"/>
                </a:solidFill>
                <a:latin typeface="Montserrat ExtraBold"/>
                <a:sym typeface="Montserrat ExtraBold"/>
              </a:rPr>
              <a:t>Implementation </a:t>
            </a:r>
            <a:r>
              <a:rPr lang="en-US" sz="4505" dirty="0">
                <a:solidFill>
                  <a:srgbClr val="452A74"/>
                </a:solidFill>
                <a:latin typeface="Montserrat ExtraBold"/>
              </a:rPr>
              <a:t>of Five Roles</a:t>
            </a:r>
          </a:p>
          <a:p>
            <a:pPr marL="0" marR="0" lvl="0" indent="0" rtl="0">
              <a:lnSpc>
                <a:spcPct val="140022"/>
              </a:lnSpc>
              <a:spcBef>
                <a:spcPts val="0"/>
              </a:spcBef>
              <a:spcAft>
                <a:spcPts val="0"/>
              </a:spcAft>
              <a:buNone/>
            </a:pPr>
            <a:endParaRPr dirty="0"/>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764620" y="1421461"/>
            <a:ext cx="17159681" cy="7357942"/>
          </a:xfrm>
        </p:spPr>
        <p:txBody>
          <a:bodyPr>
            <a:normAutofit lnSpcReduction="10000"/>
          </a:bodyPr>
          <a:lstStyle/>
          <a:p>
            <a:pPr marL="114300" indent="0">
              <a:buNone/>
            </a:pPr>
            <a:r>
              <a:rPr lang="en-US" sz="3900" b="1" dirty="0">
                <a:solidFill>
                  <a:schemeClr val="accent4">
                    <a:lumMod val="75000"/>
                  </a:schemeClr>
                </a:solidFill>
              </a:rPr>
              <a:t>Step 3: Role-Based Workshops and Skill Development</a:t>
            </a:r>
          </a:p>
          <a:p>
            <a:pPr marL="114300" indent="0">
              <a:buNone/>
            </a:pPr>
            <a:endParaRPr lang="en-US" b="1" dirty="0"/>
          </a:p>
          <a:p>
            <a:pPr marL="114300" indent="0">
              <a:buNone/>
            </a:pPr>
            <a:r>
              <a:rPr lang="en-US" b="1" dirty="0"/>
              <a:t>Conduct Role-Specific Workshops</a:t>
            </a:r>
            <a:r>
              <a:rPr lang="en-US" dirty="0"/>
              <a:t>: Organize workshops to help students build skills related to their roles.</a:t>
            </a:r>
          </a:p>
          <a:p>
            <a:pPr>
              <a:buFont typeface="Wingdings" panose="05000000000000000000" pitchFamily="2" charset="2"/>
              <a:buChar char="ü"/>
            </a:pPr>
            <a:r>
              <a:rPr lang="en-US" b="1" dirty="0"/>
              <a:t>Creative</a:t>
            </a:r>
            <a:r>
              <a:rPr lang="en-US" dirty="0"/>
              <a:t>: Attend an innovation workshop on design thinking.</a:t>
            </a:r>
          </a:p>
          <a:p>
            <a:pPr>
              <a:buFont typeface="Wingdings" panose="05000000000000000000" pitchFamily="2" charset="2"/>
              <a:buChar char="ü"/>
            </a:pPr>
            <a:endParaRPr lang="en-US" dirty="0"/>
          </a:p>
          <a:p>
            <a:pPr>
              <a:buFont typeface="Wingdings" panose="05000000000000000000" pitchFamily="2" charset="2"/>
              <a:buChar char="ü"/>
            </a:pPr>
            <a:r>
              <a:rPr lang="en-US" b="1" dirty="0"/>
              <a:t>Coordinator</a:t>
            </a:r>
            <a:r>
              <a:rPr lang="en-US" dirty="0"/>
              <a:t>: Participate in project management training (e.g., Agile or Gantt chart use).</a:t>
            </a:r>
          </a:p>
          <a:p>
            <a:pPr>
              <a:buFont typeface="Wingdings" panose="05000000000000000000" pitchFamily="2" charset="2"/>
              <a:buChar char="ü"/>
            </a:pPr>
            <a:endParaRPr lang="en-US" dirty="0"/>
          </a:p>
          <a:p>
            <a:pPr>
              <a:buFont typeface="Wingdings" panose="05000000000000000000" pitchFamily="2" charset="2"/>
              <a:buChar char="ü"/>
            </a:pPr>
            <a:r>
              <a:rPr lang="en-US" b="1" dirty="0"/>
              <a:t>Explorer</a:t>
            </a:r>
            <a:r>
              <a:rPr lang="en-US" dirty="0"/>
              <a:t>: Learn about effective research techniques and using digital resources.</a:t>
            </a:r>
          </a:p>
          <a:p>
            <a:pPr>
              <a:buFont typeface="Wingdings" panose="05000000000000000000" pitchFamily="2" charset="2"/>
              <a:buChar char="ü"/>
            </a:pPr>
            <a:endParaRPr lang="en-US" dirty="0"/>
          </a:p>
          <a:p>
            <a:pPr>
              <a:buFont typeface="Wingdings" panose="05000000000000000000" pitchFamily="2" charset="2"/>
              <a:buChar char="ü"/>
            </a:pPr>
            <a:r>
              <a:rPr lang="en-US" b="1" dirty="0"/>
              <a:t>Builder</a:t>
            </a:r>
            <a:r>
              <a:rPr lang="en-US" dirty="0"/>
              <a:t>: Engage in technical workshops (e.g., coding, 3D printing, or hardware like Arduino kits).</a:t>
            </a:r>
          </a:p>
          <a:p>
            <a:pPr>
              <a:buFont typeface="Wingdings" panose="05000000000000000000" pitchFamily="2" charset="2"/>
              <a:buChar char="ü"/>
            </a:pPr>
            <a:endParaRPr lang="en-US" dirty="0"/>
          </a:p>
          <a:p>
            <a:pPr>
              <a:buFont typeface="Wingdings" panose="05000000000000000000" pitchFamily="2" charset="2"/>
              <a:buChar char="ü"/>
            </a:pPr>
            <a:r>
              <a:rPr lang="en-US" b="1" dirty="0"/>
              <a:t>Communicator</a:t>
            </a:r>
            <a:r>
              <a:rPr lang="en-US" dirty="0"/>
              <a:t>: Practice communication skills through storytelling, pitching, and presentation techniques.</a:t>
            </a:r>
          </a:p>
        </p:txBody>
      </p:sp>
    </p:spTree>
    <p:extLst>
      <p:ext uri="{BB962C8B-B14F-4D97-AF65-F5344CB8AC3E}">
        <p14:creationId xmlns:p14="http://schemas.microsoft.com/office/powerpoint/2010/main" val="160682865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1272208"/>
          </a:xfrm>
          <a:prstGeom prst="rect">
            <a:avLst/>
          </a:prstGeom>
          <a:noFill/>
          <a:ln>
            <a:noFill/>
          </a:ln>
        </p:spPr>
        <p:txBody>
          <a:bodyPr spcFirstLastPara="1" wrap="square" lIns="0" tIns="0" rIns="0" bIns="0" anchor="t" anchorCtr="0">
            <a:spAutoFit/>
          </a:bodyPr>
          <a:lstStyle/>
          <a:p>
            <a:pPr>
              <a:lnSpc>
                <a:spcPct val="140022"/>
              </a:lnSpc>
            </a:pPr>
            <a:r>
              <a:rPr lang="en-US" sz="4505" dirty="0">
                <a:solidFill>
                  <a:srgbClr val="452A74"/>
                </a:solidFill>
                <a:latin typeface="Montserrat ExtraBold"/>
                <a:ea typeface="Montserrat ExtraBold"/>
                <a:cs typeface="Montserrat ExtraBold"/>
                <a:sym typeface="Montserrat ExtraBold"/>
              </a:rPr>
              <a:t>Step-by-step – </a:t>
            </a:r>
            <a:r>
              <a:rPr lang="en-US" sz="4505" dirty="0">
                <a:solidFill>
                  <a:srgbClr val="452A74"/>
                </a:solidFill>
                <a:latin typeface="Montserrat ExtraBold"/>
                <a:sym typeface="Montserrat ExtraBold"/>
              </a:rPr>
              <a:t>Implementation </a:t>
            </a:r>
            <a:r>
              <a:rPr lang="en-US" sz="4505" dirty="0">
                <a:solidFill>
                  <a:srgbClr val="452A74"/>
                </a:solidFill>
                <a:latin typeface="Montserrat ExtraBold"/>
              </a:rPr>
              <a:t>of Five Roles</a:t>
            </a:r>
          </a:p>
          <a:p>
            <a:pPr marL="0" marR="0" lvl="0" indent="0" rtl="0">
              <a:lnSpc>
                <a:spcPct val="140022"/>
              </a:lnSpc>
              <a:spcBef>
                <a:spcPts val="0"/>
              </a:spcBef>
              <a:spcAft>
                <a:spcPts val="0"/>
              </a:spcAft>
              <a:buNone/>
            </a:pPr>
            <a:endParaRPr dirty="0"/>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764620" y="1421461"/>
            <a:ext cx="17159681" cy="7357942"/>
          </a:xfrm>
        </p:spPr>
        <p:txBody>
          <a:bodyPr>
            <a:normAutofit lnSpcReduction="10000"/>
          </a:bodyPr>
          <a:lstStyle/>
          <a:p>
            <a:pPr marL="114300" indent="0">
              <a:buNone/>
            </a:pPr>
            <a:r>
              <a:rPr lang="en-US" sz="3600" b="1" dirty="0">
                <a:solidFill>
                  <a:schemeClr val="accent4">
                    <a:lumMod val="75000"/>
                  </a:schemeClr>
                </a:solidFill>
              </a:rPr>
              <a:t>Step 4 - The team applies the roles to brainstorm, research, build, and present their solution. </a:t>
            </a:r>
          </a:p>
          <a:p>
            <a:pPr marL="114300" indent="0">
              <a:buNone/>
            </a:pPr>
            <a:endParaRPr lang="en-US" dirty="0"/>
          </a:p>
          <a:p>
            <a:pPr marL="114300" indent="0">
              <a:buNone/>
            </a:pPr>
            <a:r>
              <a:rPr lang="en-US" dirty="0"/>
              <a:t>Each role becomes crucial to moving the project forward:</a:t>
            </a:r>
          </a:p>
          <a:p>
            <a:pPr marL="457200" lvl="1" indent="0">
              <a:buNone/>
            </a:pPr>
            <a:r>
              <a:rPr lang="en-US" sz="3200" b="1" dirty="0"/>
              <a:t>Creative</a:t>
            </a:r>
            <a:r>
              <a:rPr lang="en-US" sz="3200" dirty="0"/>
              <a:t>: Leads brainstorming sessions, inspiring the team to explore various ideas, from tech-driven solutions like mobile apps to physical innovations like energy-efficient designs.</a:t>
            </a:r>
          </a:p>
          <a:p>
            <a:pPr marL="457200" lvl="1" indent="0">
              <a:buNone/>
            </a:pPr>
            <a:r>
              <a:rPr lang="en-US" sz="3200" b="1" dirty="0"/>
              <a:t>Explorer</a:t>
            </a:r>
            <a:r>
              <a:rPr lang="en-US" sz="3200" dirty="0"/>
              <a:t>: Conducts market research, identifies potential tools and materials for the solution, and assesses the feasibility of the proposed ideas.</a:t>
            </a:r>
          </a:p>
          <a:p>
            <a:pPr marL="457200" lvl="1" indent="0">
              <a:buNone/>
            </a:pPr>
            <a:r>
              <a:rPr lang="en-US" sz="3200" b="1" dirty="0"/>
              <a:t>Builder</a:t>
            </a:r>
            <a:r>
              <a:rPr lang="en-US" sz="3200" dirty="0"/>
              <a:t>: Converts the creative ideas into tangible outputs, whether it’s coding an app or building a physical prototype.</a:t>
            </a:r>
          </a:p>
          <a:p>
            <a:pPr marL="457200" lvl="1" indent="0">
              <a:buNone/>
            </a:pPr>
            <a:r>
              <a:rPr lang="en-US" sz="3200" b="1" dirty="0"/>
              <a:t>Coordinator</a:t>
            </a:r>
            <a:r>
              <a:rPr lang="en-US" sz="3200" dirty="0"/>
              <a:t>: Organizes regular check-ins, making sure each team member meets deadlines and stays aligned with the project objectives.</a:t>
            </a:r>
          </a:p>
          <a:p>
            <a:pPr marL="457200" lvl="1" indent="0">
              <a:buNone/>
            </a:pPr>
            <a:r>
              <a:rPr lang="en-US" sz="3200" b="1" dirty="0"/>
              <a:t>Communicator</a:t>
            </a:r>
            <a:r>
              <a:rPr lang="en-US" sz="3200" dirty="0"/>
              <a:t>: Prepares the pitch deck, drafts communication strategies, and rehearses the team’s final presentation for the class and external stakeholders.</a:t>
            </a:r>
          </a:p>
          <a:p>
            <a:pPr marL="114300" indent="0" algn="just">
              <a:buNone/>
            </a:pPr>
            <a:endParaRPr lang="en-US" sz="4400" dirty="0">
              <a:solidFill>
                <a:schemeClr val="accent4"/>
              </a:solidFill>
            </a:endParaRPr>
          </a:p>
        </p:txBody>
      </p:sp>
    </p:spTree>
    <p:extLst>
      <p:ext uri="{BB962C8B-B14F-4D97-AF65-F5344CB8AC3E}">
        <p14:creationId xmlns:p14="http://schemas.microsoft.com/office/powerpoint/2010/main" val="269930659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1272208"/>
          </a:xfrm>
          <a:prstGeom prst="rect">
            <a:avLst/>
          </a:prstGeom>
          <a:noFill/>
          <a:ln>
            <a:noFill/>
          </a:ln>
        </p:spPr>
        <p:txBody>
          <a:bodyPr spcFirstLastPara="1" wrap="square" lIns="0" tIns="0" rIns="0" bIns="0" anchor="t" anchorCtr="0">
            <a:spAutoFit/>
          </a:bodyPr>
          <a:lstStyle/>
          <a:p>
            <a:pPr>
              <a:lnSpc>
                <a:spcPct val="140022"/>
              </a:lnSpc>
            </a:pPr>
            <a:r>
              <a:rPr lang="en-US" sz="4505" dirty="0">
                <a:solidFill>
                  <a:srgbClr val="452A74"/>
                </a:solidFill>
                <a:latin typeface="Montserrat ExtraBold"/>
                <a:ea typeface="Montserrat ExtraBold"/>
                <a:cs typeface="Montserrat ExtraBold"/>
                <a:sym typeface="Montserrat ExtraBold"/>
              </a:rPr>
              <a:t>Step-by-step – </a:t>
            </a:r>
            <a:r>
              <a:rPr lang="en-US" sz="4505" dirty="0">
                <a:solidFill>
                  <a:srgbClr val="452A74"/>
                </a:solidFill>
                <a:latin typeface="Montserrat ExtraBold"/>
                <a:sym typeface="Montserrat ExtraBold"/>
              </a:rPr>
              <a:t>Implementation </a:t>
            </a:r>
            <a:r>
              <a:rPr lang="en-US" sz="4505" dirty="0">
                <a:solidFill>
                  <a:srgbClr val="452A74"/>
                </a:solidFill>
                <a:latin typeface="Montserrat ExtraBold"/>
              </a:rPr>
              <a:t>of Five Roles</a:t>
            </a:r>
          </a:p>
          <a:p>
            <a:pPr marL="0" marR="0" lvl="0" indent="0" rtl="0">
              <a:lnSpc>
                <a:spcPct val="140022"/>
              </a:lnSpc>
              <a:spcBef>
                <a:spcPts val="0"/>
              </a:spcBef>
              <a:spcAft>
                <a:spcPts val="0"/>
              </a:spcAft>
              <a:buNone/>
            </a:pPr>
            <a:endParaRPr dirty="0"/>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764620" y="1421461"/>
            <a:ext cx="17159681" cy="6937024"/>
          </a:xfrm>
        </p:spPr>
        <p:txBody>
          <a:bodyPr>
            <a:normAutofit/>
          </a:bodyPr>
          <a:lstStyle/>
          <a:p>
            <a:pPr marL="114300" indent="0">
              <a:buNone/>
            </a:pPr>
            <a:r>
              <a:rPr lang="en-US" sz="2800" dirty="0"/>
              <a:t>Throughout the exercise/project, </a:t>
            </a:r>
            <a:r>
              <a:rPr lang="en-US" sz="2800" b="1" dirty="0">
                <a:solidFill>
                  <a:schemeClr val="accent4">
                    <a:lumMod val="75000"/>
                  </a:schemeClr>
                </a:solidFill>
              </a:rPr>
              <a:t>the instructor (educator) closely monitors the teams' progress </a:t>
            </a:r>
            <a:r>
              <a:rPr lang="en-US" sz="2800" dirty="0"/>
              <a:t>across four key areas:</a:t>
            </a:r>
          </a:p>
          <a:p>
            <a:pPr marL="114300" indent="0">
              <a:buNone/>
            </a:pPr>
            <a:endParaRPr lang="en-US" sz="2800" dirty="0"/>
          </a:p>
          <a:p>
            <a:pPr>
              <a:buFont typeface="Arial" panose="020B0604020202020204" pitchFamily="34" charset="0"/>
              <a:buChar char="•"/>
            </a:pPr>
            <a:r>
              <a:rPr lang="en-US" sz="2800" b="1" dirty="0"/>
              <a:t>Resources</a:t>
            </a:r>
            <a:r>
              <a:rPr lang="en-US" sz="2800" dirty="0"/>
              <a:t>: The instructor provides access to online materials, mentorship, and essential technical tools, such as Arduino kits for building the smart bin. Students are encouraged to seek out additional funding opportunities and explore partnerships that could enhance their project development.</a:t>
            </a:r>
          </a:p>
          <a:p>
            <a:pPr>
              <a:buFont typeface="Arial" panose="020B0604020202020204" pitchFamily="34" charset="0"/>
              <a:buChar char="•"/>
            </a:pPr>
            <a:r>
              <a:rPr lang="en-US" sz="2800" b="1" dirty="0"/>
              <a:t>Activities</a:t>
            </a:r>
            <a:r>
              <a:rPr lang="en-US" sz="2800" dirty="0"/>
              <a:t>: Each team engages in interactive workshops tailored to their specific roles. For instance, Sara (</a:t>
            </a:r>
            <a:r>
              <a:rPr lang="en-US" sz="2800" i="1" dirty="0"/>
              <a:t>Creative</a:t>
            </a:r>
            <a:r>
              <a:rPr lang="en-US" sz="2800" dirty="0"/>
              <a:t>) attends an innovation workshop, while Leila (</a:t>
            </a:r>
            <a:r>
              <a:rPr lang="en-US" sz="2800" i="1" dirty="0"/>
              <a:t>Explorer</a:t>
            </a:r>
            <a:r>
              <a:rPr lang="en-US" sz="2800" dirty="0"/>
              <a:t>) participates in a session focused on research methods.</a:t>
            </a:r>
          </a:p>
          <a:p>
            <a:pPr>
              <a:buFont typeface="Arial" panose="020B0604020202020204" pitchFamily="34" charset="0"/>
              <a:buChar char="•"/>
            </a:pPr>
            <a:r>
              <a:rPr lang="en-US" sz="2800" b="1" dirty="0"/>
              <a:t>Monitoring</a:t>
            </a:r>
            <a:r>
              <a:rPr lang="en-US" sz="2800" dirty="0"/>
              <a:t>: Weekly check-ins are held to assess team dynamics and track progress. The instructor provides feedback on each student’s performance in their role, while also promoting self-reflection and peer evaluations at different stages of the project.</a:t>
            </a:r>
          </a:p>
          <a:p>
            <a:pPr>
              <a:buFont typeface="Arial" panose="020B0604020202020204" pitchFamily="34" charset="0"/>
              <a:buChar char="•"/>
            </a:pPr>
            <a:r>
              <a:rPr lang="en-US" sz="2800" b="1" dirty="0"/>
              <a:t>Progression</a:t>
            </a:r>
            <a:r>
              <a:rPr lang="en-US" sz="2800" dirty="0"/>
              <a:t>: Students advance through key phases, starting with problem definition, moving to solution design, and eventually testing their prototypes. By the end of the course, they transition from idea generation to creating a functional prototype and delivering a comprehensive business pitch.</a:t>
            </a:r>
          </a:p>
          <a:p>
            <a:pPr marL="114300" indent="0" algn="just">
              <a:buNone/>
            </a:pPr>
            <a:endParaRPr lang="en-US" sz="3600" dirty="0">
              <a:solidFill>
                <a:schemeClr val="accent4"/>
              </a:solidFill>
            </a:endParaRPr>
          </a:p>
        </p:txBody>
      </p:sp>
    </p:spTree>
    <p:extLst>
      <p:ext uri="{BB962C8B-B14F-4D97-AF65-F5344CB8AC3E}">
        <p14:creationId xmlns:p14="http://schemas.microsoft.com/office/powerpoint/2010/main" val="281271737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1272208"/>
          </a:xfrm>
          <a:prstGeom prst="rect">
            <a:avLst/>
          </a:prstGeom>
          <a:noFill/>
          <a:ln>
            <a:noFill/>
          </a:ln>
        </p:spPr>
        <p:txBody>
          <a:bodyPr spcFirstLastPara="1" wrap="square" lIns="0" tIns="0" rIns="0" bIns="0" anchor="t" anchorCtr="0">
            <a:spAutoFit/>
          </a:bodyPr>
          <a:lstStyle/>
          <a:p>
            <a:pPr>
              <a:lnSpc>
                <a:spcPct val="140022"/>
              </a:lnSpc>
            </a:pPr>
            <a:r>
              <a:rPr lang="en-US" sz="4505" dirty="0">
                <a:solidFill>
                  <a:srgbClr val="452A74"/>
                </a:solidFill>
                <a:latin typeface="Montserrat ExtraBold"/>
                <a:ea typeface="Montserrat ExtraBold"/>
                <a:cs typeface="Montserrat ExtraBold"/>
                <a:sym typeface="Montserrat ExtraBold"/>
              </a:rPr>
              <a:t>Step-by-step – </a:t>
            </a:r>
            <a:r>
              <a:rPr lang="en-US" sz="4505" dirty="0">
                <a:solidFill>
                  <a:srgbClr val="452A74"/>
                </a:solidFill>
                <a:latin typeface="Montserrat ExtraBold"/>
                <a:sym typeface="Montserrat ExtraBold"/>
              </a:rPr>
              <a:t>Implementation </a:t>
            </a:r>
            <a:r>
              <a:rPr lang="en-US" sz="4505" dirty="0">
                <a:solidFill>
                  <a:srgbClr val="452A74"/>
                </a:solidFill>
                <a:latin typeface="Montserrat ExtraBold"/>
              </a:rPr>
              <a:t>of Five Roles</a:t>
            </a:r>
          </a:p>
          <a:p>
            <a:pPr marL="0" marR="0" lvl="0" indent="0" rtl="0">
              <a:lnSpc>
                <a:spcPct val="140022"/>
              </a:lnSpc>
              <a:spcBef>
                <a:spcPts val="0"/>
              </a:spcBef>
              <a:spcAft>
                <a:spcPts val="0"/>
              </a:spcAft>
              <a:buNone/>
            </a:pPr>
            <a:endParaRPr dirty="0"/>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764620" y="1421461"/>
            <a:ext cx="17159681" cy="6937024"/>
          </a:xfrm>
        </p:spPr>
        <p:txBody>
          <a:bodyPr>
            <a:normAutofit fontScale="92500" lnSpcReduction="20000"/>
          </a:bodyPr>
          <a:lstStyle/>
          <a:p>
            <a:pPr marL="114300" indent="0">
              <a:buNone/>
            </a:pPr>
            <a:r>
              <a:rPr lang="en-US" sz="3600" b="1" dirty="0">
                <a:solidFill>
                  <a:schemeClr val="accent4">
                    <a:lumMod val="75000"/>
                  </a:schemeClr>
                </a:solidFill>
              </a:rPr>
              <a:t>Step 5: Final Presentation and Reflection</a:t>
            </a:r>
          </a:p>
          <a:p>
            <a:pPr marL="114300" indent="0">
              <a:buNone/>
            </a:pPr>
            <a:r>
              <a:rPr lang="en-US" sz="3600" b="1" dirty="0"/>
              <a:t>Prepare the Final Pitch</a:t>
            </a:r>
            <a:r>
              <a:rPr lang="en-US" sz="3600" dirty="0"/>
              <a:t>:</a:t>
            </a:r>
          </a:p>
          <a:p>
            <a:pPr lvl="1" indent="-457200">
              <a:buFont typeface="Wingdings" panose="05000000000000000000" pitchFamily="2" charset="2"/>
              <a:buChar char="ü"/>
            </a:pPr>
            <a:r>
              <a:rPr lang="en-US" sz="3200" dirty="0"/>
              <a:t>The </a:t>
            </a:r>
            <a:r>
              <a:rPr lang="en-US" sz="3200" b="1" dirty="0"/>
              <a:t>Communicator</a:t>
            </a:r>
            <a:r>
              <a:rPr lang="en-US" sz="3200" dirty="0"/>
              <a:t> leads the preparation for the final project presentation, focusing on clear articulation of the problem, solution, and prototype demonstration.</a:t>
            </a:r>
          </a:p>
          <a:p>
            <a:pPr lvl="1" indent="-457200">
              <a:buFont typeface="Wingdings" panose="05000000000000000000" pitchFamily="2" charset="2"/>
              <a:buChar char="ü"/>
            </a:pPr>
            <a:r>
              <a:rPr lang="en-US" sz="3200" dirty="0"/>
              <a:t>The </a:t>
            </a:r>
            <a:r>
              <a:rPr lang="en-US" sz="3200" b="1" dirty="0"/>
              <a:t>Coordinator</a:t>
            </a:r>
            <a:r>
              <a:rPr lang="en-US" sz="3200" dirty="0"/>
              <a:t> ensures all team members are ready for their parts in the presentation.</a:t>
            </a:r>
          </a:p>
          <a:p>
            <a:pPr marL="457200" lvl="1" indent="0">
              <a:buNone/>
            </a:pPr>
            <a:endParaRPr lang="en-US" sz="3600" b="1" dirty="0"/>
          </a:p>
          <a:p>
            <a:pPr marL="457200" lvl="1" indent="0">
              <a:buNone/>
            </a:pPr>
            <a:r>
              <a:rPr lang="en-US" sz="3600" b="1" dirty="0"/>
              <a:t>Present the Solution</a:t>
            </a:r>
            <a:r>
              <a:rPr lang="en-US" sz="3600" dirty="0"/>
              <a:t>:</a:t>
            </a:r>
          </a:p>
          <a:p>
            <a:pPr lvl="1" indent="-457200">
              <a:buFont typeface="Wingdings" panose="05000000000000000000" pitchFamily="2" charset="2"/>
              <a:buChar char="ü"/>
            </a:pPr>
            <a:r>
              <a:rPr lang="en-US" sz="3200" dirty="0"/>
              <a:t>Teams present their smart bin prototype to the classroom, explaining their process and showcasing the prototype.</a:t>
            </a:r>
          </a:p>
          <a:p>
            <a:pPr lvl="1" indent="-457200">
              <a:buFont typeface="Wingdings" panose="05000000000000000000" pitchFamily="2" charset="2"/>
              <a:buChar char="ü"/>
            </a:pPr>
            <a:r>
              <a:rPr lang="en-US" sz="3200" b="1" dirty="0"/>
              <a:t>Communicator</a:t>
            </a:r>
            <a:r>
              <a:rPr lang="en-US" sz="3200" dirty="0"/>
              <a:t> (Nina) takes the lead, while </a:t>
            </a:r>
            <a:r>
              <a:rPr lang="en-US" sz="3200" b="1" dirty="0"/>
              <a:t>Builder</a:t>
            </a:r>
            <a:r>
              <a:rPr lang="en-US" sz="3200" dirty="0"/>
              <a:t> (Ravi) demonstrates the technical aspects.</a:t>
            </a:r>
          </a:p>
          <a:p>
            <a:pPr marL="114300" indent="0">
              <a:buNone/>
            </a:pPr>
            <a:endParaRPr lang="en-US" sz="3600" b="1" dirty="0"/>
          </a:p>
          <a:p>
            <a:pPr marL="114300" indent="0">
              <a:buNone/>
            </a:pPr>
            <a:r>
              <a:rPr lang="en-US" sz="3600" b="1" dirty="0"/>
              <a:t>Reflection and Peer Review</a:t>
            </a:r>
            <a:r>
              <a:rPr lang="en-US" sz="3600" dirty="0"/>
              <a:t>:</a:t>
            </a:r>
          </a:p>
          <a:p>
            <a:pPr lvl="1" indent="-457200">
              <a:buFont typeface="Wingdings" panose="05000000000000000000" pitchFamily="2" charset="2"/>
              <a:buChar char="ü"/>
            </a:pPr>
            <a:r>
              <a:rPr lang="en-US" sz="3200" dirty="0"/>
              <a:t>After the presentations, students engage in self-reflection on how well they fulfilled their roles and offer peer feedback.</a:t>
            </a:r>
          </a:p>
          <a:p>
            <a:pPr lvl="1" indent="-457200">
              <a:buFont typeface="Wingdings" panose="05000000000000000000" pitchFamily="2" charset="2"/>
              <a:buChar char="ü"/>
            </a:pPr>
            <a:r>
              <a:rPr lang="en-US" sz="3200" dirty="0"/>
              <a:t>The instructor facilitates a discussion on challenges faced and how entrepreneurial skills were developed.</a:t>
            </a:r>
          </a:p>
          <a:p>
            <a:pPr marL="114300" indent="0" algn="just">
              <a:buNone/>
            </a:pPr>
            <a:endParaRPr lang="en-US" sz="4400" dirty="0">
              <a:solidFill>
                <a:schemeClr val="accent4"/>
              </a:solidFill>
            </a:endParaRPr>
          </a:p>
        </p:txBody>
      </p:sp>
    </p:spTree>
    <p:extLst>
      <p:ext uri="{BB962C8B-B14F-4D97-AF65-F5344CB8AC3E}">
        <p14:creationId xmlns:p14="http://schemas.microsoft.com/office/powerpoint/2010/main" val="151119682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Shape 102"/>
        <p:cNvGrpSpPr/>
        <p:nvPr/>
      </p:nvGrpSpPr>
      <p:grpSpPr>
        <a:xfrm>
          <a:off x="0" y="0"/>
          <a:ext cx="0" cy="0"/>
          <a:chOff x="0" y="0"/>
          <a:chExt cx="0" cy="0"/>
        </a:xfrm>
      </p:grpSpPr>
      <p:sp>
        <p:nvSpPr>
          <p:cNvPr id="103" name="Google Shape;103;p2"/>
          <p:cNvSpPr/>
          <p:nvPr/>
        </p:nvSpPr>
        <p:spPr>
          <a:xfrm>
            <a:off x="624295" y="421152"/>
            <a:ext cx="2897536" cy="607548"/>
          </a:xfrm>
          <a:custGeom>
            <a:avLst/>
            <a:gdLst/>
            <a:ahLst/>
            <a:cxnLst/>
            <a:rect l="l" t="t" r="r" b="b"/>
            <a:pathLst>
              <a:path w="2897536" h="607548" extrusionOk="0">
                <a:moveTo>
                  <a:pt x="0" y="0"/>
                </a:moveTo>
                <a:lnTo>
                  <a:pt x="2897535" y="0"/>
                </a:lnTo>
                <a:lnTo>
                  <a:pt x="2897535" y="607548"/>
                </a:lnTo>
                <a:lnTo>
                  <a:pt x="0" y="60754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05" name="Google Shape;105;p2"/>
          <p:cNvGrpSpPr/>
          <p:nvPr/>
        </p:nvGrpSpPr>
        <p:grpSpPr>
          <a:xfrm>
            <a:off x="11891146" y="-1800940"/>
            <a:ext cx="13888879" cy="13888879"/>
            <a:chOff x="0" y="0"/>
            <a:chExt cx="812800" cy="812800"/>
          </a:xfrm>
        </p:grpSpPr>
        <p:sp>
          <p:nvSpPr>
            <p:cNvPr id="106" name="Google Shape;106;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8" name="Google Shape;108;p2"/>
          <p:cNvGrpSpPr/>
          <p:nvPr/>
        </p:nvGrpSpPr>
        <p:grpSpPr>
          <a:xfrm>
            <a:off x="12998586" y="-22431"/>
            <a:ext cx="10331861" cy="10331861"/>
            <a:chOff x="0" y="0"/>
            <a:chExt cx="812800" cy="812800"/>
          </a:xfrm>
        </p:grpSpPr>
        <p:sp>
          <p:nvSpPr>
            <p:cNvPr id="109" name="Google Shape;109;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D5ED">
                <a:alpha val="9529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27" name="Google Shape;127;p2"/>
          <p:cNvSpPr/>
          <p:nvPr/>
        </p:nvSpPr>
        <p:spPr>
          <a:xfrm>
            <a:off x="10246164" y="0"/>
            <a:ext cx="2350460" cy="2350460"/>
          </a:xfrm>
          <a:custGeom>
            <a:avLst/>
            <a:gdLst/>
            <a:ahLst/>
            <a:cxnLst/>
            <a:rect l="l" t="t" r="r" b="b"/>
            <a:pathLst>
              <a:path w="2350460" h="2350460" extrusionOk="0">
                <a:moveTo>
                  <a:pt x="0" y="0"/>
                </a:moveTo>
                <a:lnTo>
                  <a:pt x="2350460" y="0"/>
                </a:lnTo>
                <a:lnTo>
                  <a:pt x="2350460" y="2350460"/>
                </a:lnTo>
                <a:lnTo>
                  <a:pt x="0" y="235046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2"/>
          <p:cNvSpPr txBox="1"/>
          <p:nvPr/>
        </p:nvSpPr>
        <p:spPr>
          <a:xfrm>
            <a:off x="13596117" y="4375541"/>
            <a:ext cx="4568399" cy="1749582"/>
          </a:xfrm>
          <a:prstGeom prst="rect">
            <a:avLst/>
          </a:prstGeom>
          <a:noFill/>
          <a:ln>
            <a:noFill/>
          </a:ln>
        </p:spPr>
        <p:txBody>
          <a:bodyPr spcFirstLastPara="1" wrap="square" lIns="0" tIns="0" rIns="0" bIns="0" anchor="t" anchorCtr="0">
            <a:spAutoFit/>
          </a:bodyPr>
          <a:lstStyle/>
          <a:p>
            <a:pPr marL="0" marR="0" lvl="0" indent="0" algn="ctr" rtl="0">
              <a:lnSpc>
                <a:spcPct val="139995"/>
              </a:lnSpc>
              <a:spcBef>
                <a:spcPts val="0"/>
              </a:spcBef>
              <a:spcAft>
                <a:spcPts val="0"/>
              </a:spcAft>
              <a:buNone/>
            </a:pPr>
            <a:r>
              <a:rPr lang="en-US" sz="8121" dirty="0">
                <a:solidFill>
                  <a:srgbClr val="452A74"/>
                </a:solidFill>
                <a:latin typeface="Montserrat ExtraBold"/>
                <a:ea typeface="Montserrat ExtraBold"/>
                <a:cs typeface="Montserrat ExtraBold"/>
                <a:sym typeface="Montserrat ExtraBold"/>
              </a:rPr>
              <a:t>Content </a:t>
            </a:r>
            <a:endParaRPr dirty="0"/>
          </a:p>
        </p:txBody>
      </p:sp>
      <p:grpSp>
        <p:nvGrpSpPr>
          <p:cNvPr id="13" name="Google Shape;111;p2">
            <a:extLst>
              <a:ext uri="{FF2B5EF4-FFF2-40B4-BE49-F238E27FC236}">
                <a16:creationId xmlns:a16="http://schemas.microsoft.com/office/drawing/2014/main" id="{E0EC3BE2-7700-4237-BFF3-24F3E418344D}"/>
              </a:ext>
            </a:extLst>
          </p:cNvPr>
          <p:cNvGrpSpPr/>
          <p:nvPr/>
        </p:nvGrpSpPr>
        <p:grpSpPr>
          <a:xfrm>
            <a:off x="1028700" y="3054720"/>
            <a:ext cx="9437912" cy="1852815"/>
            <a:chOff x="0" y="-66675"/>
            <a:chExt cx="5228023" cy="2470421"/>
          </a:xfrm>
        </p:grpSpPr>
        <p:sp>
          <p:nvSpPr>
            <p:cNvPr id="14" name="Google Shape;112;p2">
              <a:extLst>
                <a:ext uri="{FF2B5EF4-FFF2-40B4-BE49-F238E27FC236}">
                  <a16:creationId xmlns:a16="http://schemas.microsoft.com/office/drawing/2014/main" id="{334D6C3B-D69D-49DC-A82B-CDFA1155195A}"/>
                </a:ext>
              </a:extLst>
            </p:cNvPr>
            <p:cNvSpPr txBox="1"/>
            <p:nvPr/>
          </p:nvSpPr>
          <p:spPr>
            <a:xfrm>
              <a:off x="0" y="-66675"/>
              <a:ext cx="5228023" cy="2470421"/>
            </a:xfrm>
            <a:prstGeom prst="rect">
              <a:avLst/>
            </a:prstGeom>
            <a:noFill/>
            <a:ln>
              <a:noFill/>
            </a:ln>
          </p:spPr>
          <p:txBody>
            <a:bodyPr spcFirstLastPara="1" wrap="square" lIns="0" tIns="0" rIns="0" bIns="0" anchor="t" anchorCtr="0">
              <a:spAutoFit/>
            </a:bodyPr>
            <a:lstStyle/>
            <a:p>
              <a:pPr>
                <a:lnSpc>
                  <a:spcPct val="140000"/>
                </a:lnSpc>
              </a:pPr>
              <a:r>
                <a:rPr lang="en-US" sz="3600" dirty="0">
                  <a:solidFill>
                    <a:srgbClr val="452A74"/>
                  </a:solidFill>
                  <a:latin typeface="Arial"/>
                  <a:ea typeface="Arial"/>
                  <a:cs typeface="Arial"/>
                  <a:sym typeface="Arial"/>
                </a:rPr>
                <a:t>1 </a:t>
              </a:r>
              <a:r>
                <a:rPr lang="en-US" sz="3600" dirty="0">
                  <a:solidFill>
                    <a:srgbClr val="452A74"/>
                  </a:solidFill>
                  <a:sym typeface="Montserrat ExtraBold"/>
                </a:rPr>
                <a:t>What is a team role?</a:t>
              </a:r>
              <a:endParaRPr lang="en-US" sz="3600" dirty="0">
                <a:solidFill>
                  <a:srgbClr val="452A74"/>
                </a:solidFill>
              </a:endParaRPr>
            </a:p>
            <a:p>
              <a:pPr marL="0" marR="0" lvl="0" indent="0" algn="l" rtl="0">
                <a:lnSpc>
                  <a:spcPct val="140000"/>
                </a:lnSpc>
                <a:spcBef>
                  <a:spcPts val="0"/>
                </a:spcBef>
                <a:spcAft>
                  <a:spcPts val="0"/>
                </a:spcAft>
                <a:buNone/>
              </a:pPr>
              <a:endParaRPr dirty="0"/>
            </a:p>
          </p:txBody>
        </p:sp>
        <p:sp>
          <p:nvSpPr>
            <p:cNvPr id="15" name="Google Shape;113;p2">
              <a:extLst>
                <a:ext uri="{FF2B5EF4-FFF2-40B4-BE49-F238E27FC236}">
                  <a16:creationId xmlns:a16="http://schemas.microsoft.com/office/drawing/2014/main" id="{B29F88E1-CACB-46F8-B750-CBA76FC0A7D5}"/>
                </a:ext>
              </a:extLst>
            </p:cNvPr>
            <p:cNvSpPr txBox="1"/>
            <p:nvPr/>
          </p:nvSpPr>
          <p:spPr>
            <a:xfrm>
              <a:off x="0" y="1488891"/>
              <a:ext cx="5228023" cy="408728"/>
            </a:xfrm>
            <a:prstGeom prst="rect">
              <a:avLst/>
            </a:prstGeom>
            <a:noFill/>
            <a:ln>
              <a:noFill/>
            </a:ln>
          </p:spPr>
          <p:txBody>
            <a:bodyPr spcFirstLastPara="1" wrap="square" lIns="0" tIns="0" rIns="0" bIns="0" anchor="t" anchorCtr="0">
              <a:spAutoFit/>
            </a:bodyPr>
            <a:lstStyle/>
            <a:p>
              <a:pPr marL="0" marR="0" lvl="0" indent="0" algn="l" rtl="0">
                <a:lnSpc>
                  <a:spcPct val="147777"/>
                </a:lnSpc>
                <a:spcBef>
                  <a:spcPts val="0"/>
                </a:spcBef>
                <a:spcAft>
                  <a:spcPts val="0"/>
                </a:spcAft>
                <a:buNone/>
              </a:pPr>
              <a:endParaRPr sz="1800">
                <a:solidFill>
                  <a:schemeClr val="dk1"/>
                </a:solidFill>
                <a:latin typeface="Calibri"/>
                <a:ea typeface="Calibri"/>
                <a:cs typeface="Calibri"/>
                <a:sym typeface="Calibri"/>
              </a:endParaRPr>
            </a:p>
          </p:txBody>
        </p:sp>
        <p:cxnSp>
          <p:nvCxnSpPr>
            <p:cNvPr id="16" name="Google Shape;114;p2">
              <a:extLst>
                <a:ext uri="{FF2B5EF4-FFF2-40B4-BE49-F238E27FC236}">
                  <a16:creationId xmlns:a16="http://schemas.microsoft.com/office/drawing/2014/main" id="{09DD4FB8-DA1A-44EE-A585-B18E1071BDB3}"/>
                </a:ext>
              </a:extLst>
            </p:cNvPr>
            <p:cNvCxnSpPr>
              <a:cxnSpLocks/>
            </p:cNvCxnSpPr>
            <p:nvPr/>
          </p:nvCxnSpPr>
          <p:spPr>
            <a:xfrm>
              <a:off x="0" y="1087475"/>
              <a:ext cx="5228023" cy="0"/>
            </a:xfrm>
            <a:prstGeom prst="straightConnector1">
              <a:avLst/>
            </a:prstGeom>
            <a:noFill/>
            <a:ln w="63500" cap="rnd" cmpd="sng">
              <a:solidFill>
                <a:srgbClr val="452A74"/>
              </a:solidFill>
              <a:prstDash val="solid"/>
              <a:round/>
              <a:headEnd type="none" w="sm" len="sm"/>
              <a:tailEnd type="none" w="sm" len="sm"/>
            </a:ln>
          </p:spPr>
        </p:cxnSp>
      </p:grpSp>
      <p:sp>
        <p:nvSpPr>
          <p:cNvPr id="19" name="Google Shape;112;p2">
            <a:extLst>
              <a:ext uri="{FF2B5EF4-FFF2-40B4-BE49-F238E27FC236}">
                <a16:creationId xmlns:a16="http://schemas.microsoft.com/office/drawing/2014/main" id="{85CE6EF0-1F1D-49CF-AEBF-F1A194289FF3}"/>
              </a:ext>
            </a:extLst>
          </p:cNvPr>
          <p:cNvSpPr txBox="1"/>
          <p:nvPr/>
        </p:nvSpPr>
        <p:spPr>
          <a:xfrm>
            <a:off x="1028700" y="4294098"/>
            <a:ext cx="9437913" cy="1077218"/>
          </a:xfrm>
          <a:prstGeom prst="rect">
            <a:avLst/>
          </a:prstGeom>
          <a:noFill/>
          <a:ln>
            <a:noFill/>
          </a:ln>
        </p:spPr>
        <p:txBody>
          <a:bodyPr spcFirstLastPara="1" wrap="square" lIns="0" tIns="0" rIns="0" bIns="0" anchor="t" anchorCtr="0">
            <a:spAutoFit/>
          </a:bodyPr>
          <a:lstStyle/>
          <a:p>
            <a:pPr marL="0" marR="0" lvl="0" indent="0" rtl="0">
              <a:lnSpc>
                <a:spcPct val="140022"/>
              </a:lnSpc>
              <a:spcBef>
                <a:spcPts val="0"/>
              </a:spcBef>
              <a:spcAft>
                <a:spcPts val="0"/>
              </a:spcAft>
              <a:buNone/>
            </a:pPr>
            <a:r>
              <a:rPr lang="en-US" sz="3600" dirty="0">
                <a:solidFill>
                  <a:srgbClr val="452A74"/>
                </a:solidFill>
                <a:latin typeface="Arial"/>
                <a:ea typeface="Arial"/>
                <a:cs typeface="Arial"/>
                <a:sym typeface="Arial"/>
              </a:rPr>
              <a:t>2 </a:t>
            </a:r>
            <a:r>
              <a:rPr lang="en-US" sz="3600" dirty="0">
                <a:solidFill>
                  <a:srgbClr val="452A74"/>
                </a:solidFill>
                <a:sym typeface="Montserrat ExtraBold"/>
              </a:rPr>
              <a:t>Key Goals and Benefits of Using Five Roles </a:t>
            </a:r>
            <a:endParaRPr lang="en-US" sz="3600" dirty="0">
              <a:solidFill>
                <a:srgbClr val="452A74"/>
              </a:solidFill>
            </a:endParaRPr>
          </a:p>
          <a:p>
            <a:pPr marL="0" marR="0" lvl="0" indent="0" algn="l" rtl="0">
              <a:lnSpc>
                <a:spcPct val="140000"/>
              </a:lnSpc>
              <a:spcBef>
                <a:spcPts val="0"/>
              </a:spcBef>
              <a:spcAft>
                <a:spcPts val="0"/>
              </a:spcAft>
              <a:buNone/>
            </a:pPr>
            <a:endParaRPr dirty="0"/>
          </a:p>
        </p:txBody>
      </p:sp>
      <p:cxnSp>
        <p:nvCxnSpPr>
          <p:cNvPr id="20" name="Google Shape;114;p2">
            <a:extLst>
              <a:ext uri="{FF2B5EF4-FFF2-40B4-BE49-F238E27FC236}">
                <a16:creationId xmlns:a16="http://schemas.microsoft.com/office/drawing/2014/main" id="{746C9B5B-64DC-49AE-93DD-838BE919E596}"/>
              </a:ext>
            </a:extLst>
          </p:cNvPr>
          <p:cNvCxnSpPr>
            <a:cxnSpLocks/>
          </p:cNvCxnSpPr>
          <p:nvPr/>
        </p:nvCxnSpPr>
        <p:spPr>
          <a:xfrm>
            <a:off x="1129166" y="5144310"/>
            <a:ext cx="9337447" cy="0"/>
          </a:xfrm>
          <a:prstGeom prst="straightConnector1">
            <a:avLst/>
          </a:prstGeom>
          <a:noFill/>
          <a:ln w="63500" cap="rnd" cmpd="sng">
            <a:solidFill>
              <a:srgbClr val="452A74"/>
            </a:solidFill>
            <a:prstDash val="solid"/>
            <a:round/>
            <a:headEnd type="none" w="sm" len="sm"/>
            <a:tailEnd type="none" w="sm" len="sm"/>
          </a:ln>
        </p:spPr>
      </p:cxnSp>
      <p:sp>
        <p:nvSpPr>
          <p:cNvPr id="21" name="Google Shape;112;p2">
            <a:extLst>
              <a:ext uri="{FF2B5EF4-FFF2-40B4-BE49-F238E27FC236}">
                <a16:creationId xmlns:a16="http://schemas.microsoft.com/office/drawing/2014/main" id="{0B5569E4-D24C-4D46-A43A-2B6EFA6B462F}"/>
              </a:ext>
            </a:extLst>
          </p:cNvPr>
          <p:cNvSpPr txBox="1"/>
          <p:nvPr/>
        </p:nvSpPr>
        <p:spPr>
          <a:xfrm>
            <a:off x="1028699" y="5393552"/>
            <a:ext cx="9437914" cy="1077218"/>
          </a:xfrm>
          <a:prstGeom prst="rect">
            <a:avLst/>
          </a:prstGeom>
          <a:noFill/>
          <a:ln>
            <a:noFill/>
          </a:ln>
        </p:spPr>
        <p:txBody>
          <a:bodyPr spcFirstLastPara="1" wrap="square" lIns="0" tIns="0" rIns="0" bIns="0" anchor="t" anchorCtr="0">
            <a:spAutoFit/>
          </a:bodyPr>
          <a:lstStyle/>
          <a:p>
            <a:pPr marL="0" marR="0" lvl="0" indent="0" rtl="0">
              <a:lnSpc>
                <a:spcPct val="140022"/>
              </a:lnSpc>
              <a:spcBef>
                <a:spcPts val="0"/>
              </a:spcBef>
              <a:spcAft>
                <a:spcPts val="0"/>
              </a:spcAft>
              <a:buNone/>
            </a:pPr>
            <a:r>
              <a:rPr lang="en-US" sz="3600" dirty="0">
                <a:solidFill>
                  <a:srgbClr val="452A74"/>
                </a:solidFill>
                <a:latin typeface="Arial"/>
                <a:ea typeface="Arial"/>
                <a:cs typeface="Arial"/>
                <a:sym typeface="Arial"/>
              </a:rPr>
              <a:t>3 </a:t>
            </a:r>
            <a:r>
              <a:rPr lang="en-US" sz="3600" dirty="0">
                <a:solidFill>
                  <a:srgbClr val="452A74"/>
                </a:solidFill>
                <a:sym typeface="Montserrat ExtraBold"/>
              </a:rPr>
              <a:t>Overview of the Five Roles</a:t>
            </a:r>
            <a:endParaRPr lang="en-US" sz="3600" dirty="0">
              <a:solidFill>
                <a:srgbClr val="452A74"/>
              </a:solidFill>
            </a:endParaRPr>
          </a:p>
          <a:p>
            <a:pPr marL="0" marR="0" lvl="0" indent="0" algn="l" rtl="0">
              <a:lnSpc>
                <a:spcPct val="140000"/>
              </a:lnSpc>
              <a:spcBef>
                <a:spcPts val="0"/>
              </a:spcBef>
              <a:spcAft>
                <a:spcPts val="0"/>
              </a:spcAft>
              <a:buNone/>
            </a:pPr>
            <a:endParaRPr dirty="0"/>
          </a:p>
        </p:txBody>
      </p:sp>
      <p:cxnSp>
        <p:nvCxnSpPr>
          <p:cNvPr id="22" name="Google Shape;114;p2">
            <a:extLst>
              <a:ext uri="{FF2B5EF4-FFF2-40B4-BE49-F238E27FC236}">
                <a16:creationId xmlns:a16="http://schemas.microsoft.com/office/drawing/2014/main" id="{FA64A794-D3AA-4BC6-88B3-1CDF5EA59F37}"/>
              </a:ext>
            </a:extLst>
          </p:cNvPr>
          <p:cNvCxnSpPr>
            <a:cxnSpLocks/>
          </p:cNvCxnSpPr>
          <p:nvPr/>
        </p:nvCxnSpPr>
        <p:spPr>
          <a:xfrm>
            <a:off x="1080180" y="6259164"/>
            <a:ext cx="9386433" cy="0"/>
          </a:xfrm>
          <a:prstGeom prst="straightConnector1">
            <a:avLst/>
          </a:prstGeom>
          <a:noFill/>
          <a:ln w="63500" cap="rnd" cmpd="sng">
            <a:solidFill>
              <a:srgbClr val="452A74"/>
            </a:solidFill>
            <a:prstDash val="solid"/>
            <a:round/>
            <a:headEnd type="none" w="sm" len="sm"/>
            <a:tailEnd type="none" w="sm" len="sm"/>
          </a:ln>
        </p:spPr>
      </p:cxnSp>
      <p:sp>
        <p:nvSpPr>
          <p:cNvPr id="23" name="Google Shape;112;p2">
            <a:extLst>
              <a:ext uri="{FF2B5EF4-FFF2-40B4-BE49-F238E27FC236}">
                <a16:creationId xmlns:a16="http://schemas.microsoft.com/office/drawing/2014/main" id="{7703B924-400F-455E-A700-51AE501EA764}"/>
              </a:ext>
            </a:extLst>
          </p:cNvPr>
          <p:cNvSpPr txBox="1"/>
          <p:nvPr/>
        </p:nvSpPr>
        <p:spPr>
          <a:xfrm>
            <a:off x="1066346" y="6651030"/>
            <a:ext cx="9400268" cy="1077218"/>
          </a:xfrm>
          <a:prstGeom prst="rect">
            <a:avLst/>
          </a:prstGeom>
          <a:noFill/>
          <a:ln>
            <a:noFill/>
          </a:ln>
        </p:spPr>
        <p:txBody>
          <a:bodyPr spcFirstLastPara="1" wrap="square" lIns="0" tIns="0" rIns="0" bIns="0" anchor="t" anchorCtr="0">
            <a:spAutoFit/>
          </a:bodyPr>
          <a:lstStyle/>
          <a:p>
            <a:pPr>
              <a:lnSpc>
                <a:spcPct val="140022"/>
              </a:lnSpc>
            </a:pPr>
            <a:r>
              <a:rPr lang="en-US" sz="3600" dirty="0">
                <a:solidFill>
                  <a:srgbClr val="452A74"/>
                </a:solidFill>
                <a:latin typeface="Arial"/>
                <a:ea typeface="Arial"/>
                <a:cs typeface="Arial"/>
                <a:sym typeface="Arial"/>
              </a:rPr>
              <a:t>4 </a:t>
            </a:r>
            <a:r>
              <a:rPr lang="en-US" sz="3600" dirty="0">
                <a:solidFill>
                  <a:srgbClr val="452A74"/>
                </a:solidFill>
                <a:sym typeface="Montserrat ExtraBold"/>
              </a:rPr>
              <a:t>Step-by-step – Implementation </a:t>
            </a:r>
            <a:r>
              <a:rPr lang="en-US" sz="3600" dirty="0">
                <a:solidFill>
                  <a:srgbClr val="452A74"/>
                </a:solidFill>
              </a:rPr>
              <a:t>of Five Roles</a:t>
            </a:r>
          </a:p>
          <a:p>
            <a:pPr marL="0" marR="0" lvl="0" indent="0" algn="l" rtl="0">
              <a:lnSpc>
                <a:spcPct val="140000"/>
              </a:lnSpc>
              <a:spcBef>
                <a:spcPts val="0"/>
              </a:spcBef>
              <a:spcAft>
                <a:spcPts val="0"/>
              </a:spcAft>
              <a:buNone/>
            </a:pPr>
            <a:endParaRPr dirty="0"/>
          </a:p>
        </p:txBody>
      </p:sp>
      <p:cxnSp>
        <p:nvCxnSpPr>
          <p:cNvPr id="24" name="Google Shape;114;p2">
            <a:extLst>
              <a:ext uri="{FF2B5EF4-FFF2-40B4-BE49-F238E27FC236}">
                <a16:creationId xmlns:a16="http://schemas.microsoft.com/office/drawing/2014/main" id="{A6492A9A-8871-4370-8B97-401E43A2E0F7}"/>
              </a:ext>
            </a:extLst>
          </p:cNvPr>
          <p:cNvCxnSpPr>
            <a:cxnSpLocks/>
          </p:cNvCxnSpPr>
          <p:nvPr/>
        </p:nvCxnSpPr>
        <p:spPr>
          <a:xfrm>
            <a:off x="1066346" y="7516642"/>
            <a:ext cx="9336003" cy="0"/>
          </a:xfrm>
          <a:prstGeom prst="straightConnector1">
            <a:avLst/>
          </a:prstGeom>
          <a:noFill/>
          <a:ln w="63500" cap="rnd" cmpd="sng">
            <a:solidFill>
              <a:srgbClr val="452A74"/>
            </a:solidFill>
            <a:prstDash val="solid"/>
            <a:round/>
            <a:headEnd type="none" w="sm" len="sm"/>
            <a:tailEnd type="none" w="sm" len="sm"/>
          </a:ln>
        </p:spPr>
      </p:cxn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1272208"/>
          </a:xfrm>
          <a:prstGeom prst="rect">
            <a:avLst/>
          </a:prstGeom>
          <a:noFill/>
          <a:ln>
            <a:noFill/>
          </a:ln>
        </p:spPr>
        <p:txBody>
          <a:bodyPr spcFirstLastPara="1" wrap="square" lIns="0" tIns="0" rIns="0" bIns="0" anchor="t" anchorCtr="0">
            <a:spAutoFit/>
          </a:bodyPr>
          <a:lstStyle/>
          <a:p>
            <a:pPr>
              <a:lnSpc>
                <a:spcPct val="140022"/>
              </a:lnSpc>
            </a:pPr>
            <a:r>
              <a:rPr lang="en-US" sz="4505" dirty="0">
                <a:solidFill>
                  <a:srgbClr val="452A74"/>
                </a:solidFill>
                <a:latin typeface="Montserrat ExtraBold"/>
                <a:ea typeface="Montserrat ExtraBold"/>
                <a:cs typeface="Montserrat ExtraBold"/>
                <a:sym typeface="Montserrat ExtraBold"/>
              </a:rPr>
              <a:t>Step-by-step – </a:t>
            </a:r>
            <a:r>
              <a:rPr lang="en-US" sz="4505" dirty="0">
                <a:solidFill>
                  <a:srgbClr val="452A74"/>
                </a:solidFill>
                <a:latin typeface="Montserrat ExtraBold"/>
                <a:sym typeface="Montserrat ExtraBold"/>
              </a:rPr>
              <a:t>Implementation </a:t>
            </a:r>
            <a:r>
              <a:rPr lang="en-US" sz="4505" dirty="0">
                <a:solidFill>
                  <a:srgbClr val="452A74"/>
                </a:solidFill>
                <a:latin typeface="Montserrat ExtraBold"/>
              </a:rPr>
              <a:t>of Five Roles</a:t>
            </a:r>
          </a:p>
          <a:p>
            <a:pPr marL="0" marR="0" lvl="0" indent="0" rtl="0">
              <a:lnSpc>
                <a:spcPct val="140022"/>
              </a:lnSpc>
              <a:spcBef>
                <a:spcPts val="0"/>
              </a:spcBef>
              <a:spcAft>
                <a:spcPts val="0"/>
              </a:spcAft>
              <a:buNone/>
            </a:pPr>
            <a:endParaRPr dirty="0"/>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764620" y="1421461"/>
            <a:ext cx="17159681" cy="6937024"/>
          </a:xfrm>
        </p:spPr>
        <p:txBody>
          <a:bodyPr>
            <a:normAutofit lnSpcReduction="10000"/>
          </a:bodyPr>
          <a:lstStyle/>
          <a:p>
            <a:pPr marL="114300" indent="0">
              <a:buNone/>
            </a:pPr>
            <a:r>
              <a:rPr lang="en-US" sz="3600" b="1" dirty="0">
                <a:solidFill>
                  <a:schemeClr val="accent4">
                    <a:lumMod val="75000"/>
                  </a:schemeClr>
                </a:solidFill>
              </a:rPr>
              <a:t>Step 6: Evaluation and Assessment</a:t>
            </a:r>
          </a:p>
          <a:p>
            <a:pPr marL="114300" indent="0">
              <a:buNone/>
            </a:pPr>
            <a:r>
              <a:rPr lang="en-US" b="1" dirty="0"/>
              <a:t>Assess Individual and Team Performance</a:t>
            </a:r>
            <a:r>
              <a:rPr lang="en-US" dirty="0"/>
              <a:t>:</a:t>
            </a:r>
          </a:p>
          <a:p>
            <a:pPr lvl="1" indent="-457200">
              <a:buFont typeface="Wingdings" panose="05000000000000000000" pitchFamily="2" charset="2"/>
              <a:buChar char="ü"/>
            </a:pPr>
            <a:r>
              <a:rPr lang="en-US" dirty="0"/>
              <a:t>The instructor assesses both individual contributions and overall team performance based on:</a:t>
            </a:r>
          </a:p>
          <a:p>
            <a:pPr marL="914400" lvl="2" indent="0">
              <a:buNone/>
            </a:pPr>
            <a:r>
              <a:rPr lang="en-US" sz="2800" dirty="0"/>
              <a:t>- Role fulfillment; Innovation and creativity; Research depth and technical execution and,</a:t>
            </a:r>
          </a:p>
          <a:p>
            <a:pPr marL="914400" lvl="2" indent="0">
              <a:buNone/>
            </a:pPr>
            <a:r>
              <a:rPr lang="en-US" sz="2800" dirty="0"/>
              <a:t>- Communication clarity in the presentation and Collaboration and teamwork</a:t>
            </a:r>
          </a:p>
          <a:p>
            <a:pPr marL="114300" indent="0">
              <a:buNone/>
            </a:pPr>
            <a:endParaRPr lang="en-US" b="1" dirty="0"/>
          </a:p>
          <a:p>
            <a:pPr marL="114300" indent="0">
              <a:buNone/>
            </a:pPr>
            <a:r>
              <a:rPr lang="en-US" b="1" dirty="0"/>
              <a:t>Evaluate Entrepreneurial Competencies</a:t>
            </a:r>
            <a:r>
              <a:rPr lang="en-US" dirty="0"/>
              <a:t>:</a:t>
            </a:r>
          </a:p>
          <a:p>
            <a:pPr marL="114300" indent="0">
              <a:buNone/>
            </a:pPr>
            <a:r>
              <a:rPr lang="en-US" dirty="0"/>
              <a:t>Using the Five Roles concept, the instructor evaluates how well students demonstrated:</a:t>
            </a:r>
          </a:p>
          <a:p>
            <a:pPr>
              <a:buFont typeface="Wingdings" panose="05000000000000000000" pitchFamily="2" charset="2"/>
              <a:buChar char="ü"/>
            </a:pPr>
            <a:r>
              <a:rPr lang="en-US" b="1" dirty="0"/>
              <a:t>Creativity and innovation</a:t>
            </a:r>
            <a:r>
              <a:rPr lang="en-US" dirty="0"/>
              <a:t> (Creative)</a:t>
            </a:r>
          </a:p>
          <a:p>
            <a:pPr>
              <a:buFont typeface="Wingdings" panose="05000000000000000000" pitchFamily="2" charset="2"/>
              <a:buChar char="ü"/>
            </a:pPr>
            <a:r>
              <a:rPr lang="en-US" b="1" dirty="0"/>
              <a:t>Teamwork and organization</a:t>
            </a:r>
            <a:r>
              <a:rPr lang="en-US" dirty="0"/>
              <a:t> (Coordinator)</a:t>
            </a:r>
          </a:p>
          <a:p>
            <a:pPr>
              <a:buFont typeface="Wingdings" panose="05000000000000000000" pitchFamily="2" charset="2"/>
              <a:buChar char="ü"/>
            </a:pPr>
            <a:r>
              <a:rPr lang="en-US" b="1" dirty="0"/>
              <a:t>Research and opportunity identification</a:t>
            </a:r>
            <a:r>
              <a:rPr lang="en-US" dirty="0"/>
              <a:t> (Explorer)</a:t>
            </a:r>
          </a:p>
          <a:p>
            <a:pPr>
              <a:buFont typeface="Wingdings" panose="05000000000000000000" pitchFamily="2" charset="2"/>
              <a:buChar char="ü"/>
            </a:pPr>
            <a:r>
              <a:rPr lang="en-US" b="1" dirty="0"/>
              <a:t>Technical and practical application</a:t>
            </a:r>
            <a:r>
              <a:rPr lang="en-US" dirty="0"/>
              <a:t> (Builder)</a:t>
            </a:r>
          </a:p>
          <a:p>
            <a:pPr>
              <a:buFont typeface="Wingdings" panose="05000000000000000000" pitchFamily="2" charset="2"/>
              <a:buChar char="ü"/>
            </a:pPr>
            <a:r>
              <a:rPr lang="en-US" b="1" dirty="0"/>
              <a:t>Communication and presentation</a:t>
            </a:r>
            <a:r>
              <a:rPr lang="en-US" dirty="0"/>
              <a:t> (Communicator)</a:t>
            </a:r>
          </a:p>
          <a:p>
            <a:pPr marL="114300" indent="0" algn="just">
              <a:buNone/>
            </a:pPr>
            <a:endParaRPr lang="en-US" sz="4400" dirty="0">
              <a:solidFill>
                <a:schemeClr val="accent4"/>
              </a:solidFill>
            </a:endParaRPr>
          </a:p>
        </p:txBody>
      </p:sp>
    </p:spTree>
    <p:extLst>
      <p:ext uri="{BB962C8B-B14F-4D97-AF65-F5344CB8AC3E}">
        <p14:creationId xmlns:p14="http://schemas.microsoft.com/office/powerpoint/2010/main" val="144484470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Shape 305"/>
        <p:cNvGrpSpPr/>
        <p:nvPr/>
      </p:nvGrpSpPr>
      <p:grpSpPr>
        <a:xfrm>
          <a:off x="0" y="0"/>
          <a:ext cx="0" cy="0"/>
          <a:chOff x="0" y="0"/>
          <a:chExt cx="0" cy="0"/>
        </a:xfrm>
      </p:grpSpPr>
      <p:sp>
        <p:nvSpPr>
          <p:cNvPr id="306" name="Google Shape;306;p14"/>
          <p:cNvSpPr/>
          <p:nvPr/>
        </p:nvSpPr>
        <p:spPr>
          <a:xfrm>
            <a:off x="2151792" y="643488"/>
            <a:ext cx="3226247" cy="610103"/>
          </a:xfrm>
          <a:custGeom>
            <a:avLst/>
            <a:gdLst/>
            <a:ahLst/>
            <a:cxnLst/>
            <a:rect l="l" t="t" r="r" b="b"/>
            <a:pathLst>
              <a:path w="3226247" h="610103" extrusionOk="0">
                <a:moveTo>
                  <a:pt x="0" y="0"/>
                </a:moveTo>
                <a:lnTo>
                  <a:pt x="3226247" y="0"/>
                </a:lnTo>
                <a:lnTo>
                  <a:pt x="3226247" y="610103"/>
                </a:lnTo>
                <a:lnTo>
                  <a:pt x="0" y="610103"/>
                </a:lnTo>
                <a:lnTo>
                  <a:pt x="0" y="0"/>
                </a:lnTo>
                <a:close/>
              </a:path>
            </a:pathLst>
          </a:custGeom>
          <a:blipFill rotWithShape="1">
            <a:blip r:embed="rId3">
              <a:alphaModFix/>
            </a:blip>
            <a:stretch>
              <a:fillRect b="-1087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07;p14">
            <a:hlinkClick r:id="rId4"/>
          </p:cNvPr>
          <p:cNvSpPr/>
          <p:nvPr/>
        </p:nvSpPr>
        <p:spPr>
          <a:xfrm>
            <a:off x="1301736" y="9059620"/>
            <a:ext cx="492598" cy="895633"/>
          </a:xfrm>
          <a:custGeom>
            <a:avLst/>
            <a:gdLst/>
            <a:ahLst/>
            <a:cxnLst/>
            <a:rect l="l" t="t" r="r" b="b"/>
            <a:pathLst>
              <a:path w="492598" h="895633" extrusionOk="0">
                <a:moveTo>
                  <a:pt x="0" y="0"/>
                </a:moveTo>
                <a:lnTo>
                  <a:pt x="492598" y="0"/>
                </a:lnTo>
                <a:lnTo>
                  <a:pt x="492598" y="895632"/>
                </a:lnTo>
                <a:lnTo>
                  <a:pt x="0" y="89563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14">
            <a:hlinkClick r:id="rId6"/>
          </p:cNvPr>
          <p:cNvSpPr/>
          <p:nvPr/>
        </p:nvSpPr>
        <p:spPr>
          <a:xfrm>
            <a:off x="2151792" y="9126668"/>
            <a:ext cx="814635" cy="814635"/>
          </a:xfrm>
          <a:custGeom>
            <a:avLst/>
            <a:gdLst/>
            <a:ahLst/>
            <a:cxnLst/>
            <a:rect l="l" t="t" r="r" b="b"/>
            <a:pathLst>
              <a:path w="814635" h="814635" extrusionOk="0">
                <a:moveTo>
                  <a:pt x="0" y="0"/>
                </a:moveTo>
                <a:lnTo>
                  <a:pt x="814635" y="0"/>
                </a:lnTo>
                <a:lnTo>
                  <a:pt x="814635" y="814636"/>
                </a:lnTo>
                <a:lnTo>
                  <a:pt x="0" y="814636"/>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p14">
            <a:hlinkClick r:id="rId8"/>
          </p:cNvPr>
          <p:cNvSpPr/>
          <p:nvPr/>
        </p:nvSpPr>
        <p:spPr>
          <a:xfrm>
            <a:off x="4515883" y="9046061"/>
            <a:ext cx="939499" cy="939499"/>
          </a:xfrm>
          <a:custGeom>
            <a:avLst/>
            <a:gdLst/>
            <a:ahLst/>
            <a:cxnLst/>
            <a:rect l="l" t="t" r="r" b="b"/>
            <a:pathLst>
              <a:path w="939499" h="939499" extrusionOk="0">
                <a:moveTo>
                  <a:pt x="0" y="0"/>
                </a:moveTo>
                <a:lnTo>
                  <a:pt x="939499" y="0"/>
                </a:lnTo>
                <a:lnTo>
                  <a:pt x="939499" y="939499"/>
                </a:lnTo>
                <a:lnTo>
                  <a:pt x="0" y="939499"/>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 name="Google Shape;310;p14"/>
          <p:cNvSpPr/>
          <p:nvPr/>
        </p:nvSpPr>
        <p:spPr>
          <a:xfrm>
            <a:off x="5752478" y="9059620"/>
            <a:ext cx="948733" cy="948733"/>
          </a:xfrm>
          <a:custGeom>
            <a:avLst/>
            <a:gdLst/>
            <a:ahLst/>
            <a:cxnLst/>
            <a:rect l="l" t="t" r="r" b="b"/>
            <a:pathLst>
              <a:path w="948733" h="948733" extrusionOk="0">
                <a:moveTo>
                  <a:pt x="0" y="0"/>
                </a:moveTo>
                <a:lnTo>
                  <a:pt x="948733" y="0"/>
                </a:lnTo>
                <a:lnTo>
                  <a:pt x="948733" y="948733"/>
                </a:lnTo>
                <a:lnTo>
                  <a:pt x="0" y="948733"/>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14">
            <a:hlinkClick r:id="rId11"/>
          </p:cNvPr>
          <p:cNvSpPr/>
          <p:nvPr/>
        </p:nvSpPr>
        <p:spPr>
          <a:xfrm>
            <a:off x="6998306" y="9023785"/>
            <a:ext cx="939794" cy="939794"/>
          </a:xfrm>
          <a:custGeom>
            <a:avLst/>
            <a:gdLst/>
            <a:ahLst/>
            <a:cxnLst/>
            <a:rect l="l" t="t" r="r" b="b"/>
            <a:pathLst>
              <a:path w="939794" h="939794" extrusionOk="0">
                <a:moveTo>
                  <a:pt x="0" y="0"/>
                </a:moveTo>
                <a:lnTo>
                  <a:pt x="939794" y="0"/>
                </a:lnTo>
                <a:lnTo>
                  <a:pt x="939794" y="939794"/>
                </a:lnTo>
                <a:lnTo>
                  <a:pt x="0" y="939794"/>
                </a:lnTo>
                <a:lnTo>
                  <a:pt x="0" y="0"/>
                </a:lnTo>
                <a:close/>
              </a:path>
            </a:pathLst>
          </a:custGeom>
          <a:blipFill rotWithShape="1">
            <a:blip r:embed="rId1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 name="Google Shape;312;p14"/>
          <p:cNvSpPr/>
          <p:nvPr/>
        </p:nvSpPr>
        <p:spPr>
          <a:xfrm>
            <a:off x="9455762" y="-1993617"/>
            <a:ext cx="13888879" cy="13888879"/>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ED5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13" name="Google Shape;313;p14"/>
          <p:cNvGrpSpPr/>
          <p:nvPr/>
        </p:nvGrpSpPr>
        <p:grpSpPr>
          <a:xfrm>
            <a:off x="9414163" y="-1980712"/>
            <a:ext cx="13888879" cy="13888879"/>
            <a:chOff x="0" y="0"/>
            <a:chExt cx="812800" cy="812800"/>
          </a:xfrm>
        </p:grpSpPr>
        <p:sp>
          <p:nvSpPr>
            <p:cNvPr id="314" name="Google Shape;314;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14"/>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16" name="Google Shape;316;p14"/>
          <p:cNvGrpSpPr/>
          <p:nvPr/>
        </p:nvGrpSpPr>
        <p:grpSpPr>
          <a:xfrm>
            <a:off x="11234271" y="-303752"/>
            <a:ext cx="10331861" cy="10331861"/>
            <a:chOff x="0" y="0"/>
            <a:chExt cx="812800" cy="812800"/>
          </a:xfrm>
        </p:grpSpPr>
        <p:sp>
          <p:nvSpPr>
            <p:cNvPr id="317" name="Google Shape;317;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2A74">
                <a:alpha val="9529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8" name="Google Shape;318;p14"/>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19" name="Google Shape;319;p14"/>
          <p:cNvGrpSpPr/>
          <p:nvPr/>
        </p:nvGrpSpPr>
        <p:grpSpPr>
          <a:xfrm>
            <a:off x="12424045" y="1006740"/>
            <a:ext cx="7869115" cy="7869115"/>
            <a:chOff x="0" y="0"/>
            <a:chExt cx="812800" cy="812800"/>
          </a:xfrm>
        </p:grpSpPr>
        <p:sp>
          <p:nvSpPr>
            <p:cNvPr id="320" name="Google Shape;320;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D5ED">
                <a:alpha val="40392"/>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14"/>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322" name="Google Shape;322;p14"/>
          <p:cNvSpPr/>
          <p:nvPr/>
        </p:nvSpPr>
        <p:spPr>
          <a:xfrm>
            <a:off x="13017668" y="1527382"/>
            <a:ext cx="6681869" cy="6681869"/>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ED5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23" name="Google Shape;323;p14"/>
          <p:cNvGrpSpPr/>
          <p:nvPr/>
        </p:nvGrpSpPr>
        <p:grpSpPr>
          <a:xfrm>
            <a:off x="-5576" y="2293085"/>
            <a:ext cx="12129562" cy="2477107"/>
            <a:chOff x="0" y="-57150"/>
            <a:chExt cx="3194617" cy="652407"/>
          </a:xfrm>
        </p:grpSpPr>
        <p:sp>
          <p:nvSpPr>
            <p:cNvPr id="324" name="Google Shape;324;p14"/>
            <p:cNvSpPr/>
            <p:nvPr/>
          </p:nvSpPr>
          <p:spPr>
            <a:xfrm>
              <a:off x="0" y="0"/>
              <a:ext cx="3194617" cy="595257"/>
            </a:xfrm>
            <a:custGeom>
              <a:avLst/>
              <a:gdLst/>
              <a:ahLst/>
              <a:cxnLst/>
              <a:rect l="l" t="t" r="r" b="b"/>
              <a:pathLst>
                <a:path w="3194617" h="595257" extrusionOk="0">
                  <a:moveTo>
                    <a:pt x="0" y="0"/>
                  </a:moveTo>
                  <a:lnTo>
                    <a:pt x="3194617" y="0"/>
                  </a:lnTo>
                  <a:lnTo>
                    <a:pt x="3194617" y="595257"/>
                  </a:lnTo>
                  <a:lnTo>
                    <a:pt x="0" y="595257"/>
                  </a:lnTo>
                  <a:close/>
                </a:path>
              </a:pathLst>
            </a:custGeom>
            <a:solidFill>
              <a:srgbClr val="452A7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 name="Google Shape;325;p14"/>
            <p:cNvSpPr txBox="1"/>
            <p:nvPr/>
          </p:nvSpPr>
          <p:spPr>
            <a:xfrm>
              <a:off x="0" y="-57150"/>
              <a:ext cx="3194617" cy="652407"/>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26" name="Google Shape;326;p14"/>
          <p:cNvGrpSpPr/>
          <p:nvPr/>
        </p:nvGrpSpPr>
        <p:grpSpPr>
          <a:xfrm>
            <a:off x="0" y="4724306"/>
            <a:ext cx="12129562" cy="2477107"/>
            <a:chOff x="0" y="-57150"/>
            <a:chExt cx="3194617" cy="652407"/>
          </a:xfrm>
        </p:grpSpPr>
        <p:sp>
          <p:nvSpPr>
            <p:cNvPr id="327" name="Google Shape;327;p14"/>
            <p:cNvSpPr/>
            <p:nvPr/>
          </p:nvSpPr>
          <p:spPr>
            <a:xfrm>
              <a:off x="0" y="0"/>
              <a:ext cx="3194617" cy="595257"/>
            </a:xfrm>
            <a:custGeom>
              <a:avLst/>
              <a:gdLst/>
              <a:ahLst/>
              <a:cxnLst/>
              <a:rect l="l" t="t" r="r" b="b"/>
              <a:pathLst>
                <a:path w="3194617" h="595257" extrusionOk="0">
                  <a:moveTo>
                    <a:pt x="0" y="0"/>
                  </a:moveTo>
                  <a:lnTo>
                    <a:pt x="3194617" y="0"/>
                  </a:lnTo>
                  <a:lnTo>
                    <a:pt x="3194617" y="595257"/>
                  </a:lnTo>
                  <a:lnTo>
                    <a:pt x="0" y="595257"/>
                  </a:lnTo>
                  <a:close/>
                </a:path>
              </a:pathLst>
            </a:custGeom>
            <a:solidFill>
              <a:srgbClr val="452A7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8" name="Google Shape;328;p14"/>
            <p:cNvSpPr txBox="1"/>
            <p:nvPr/>
          </p:nvSpPr>
          <p:spPr>
            <a:xfrm>
              <a:off x="0" y="-57150"/>
              <a:ext cx="3194617" cy="652407"/>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329" name="Google Shape;329;p14">
            <a:hlinkClick r:id="rId13"/>
          </p:cNvPr>
          <p:cNvSpPr/>
          <p:nvPr/>
        </p:nvSpPr>
        <p:spPr>
          <a:xfrm>
            <a:off x="3372879" y="9126668"/>
            <a:ext cx="818778" cy="836911"/>
          </a:xfrm>
          <a:custGeom>
            <a:avLst/>
            <a:gdLst/>
            <a:ahLst/>
            <a:cxnLst/>
            <a:rect l="l" t="t" r="r" b="b"/>
            <a:pathLst>
              <a:path w="818778" h="836911" extrusionOk="0">
                <a:moveTo>
                  <a:pt x="0" y="0"/>
                </a:moveTo>
                <a:lnTo>
                  <a:pt x="818777" y="0"/>
                </a:lnTo>
                <a:lnTo>
                  <a:pt x="818777" y="836911"/>
                </a:lnTo>
                <a:lnTo>
                  <a:pt x="0" y="836911"/>
                </a:lnTo>
                <a:lnTo>
                  <a:pt x="0" y="0"/>
                </a:lnTo>
                <a:close/>
              </a:path>
            </a:pathLst>
          </a:custGeom>
          <a:blipFill rotWithShape="1">
            <a:blip r:embed="rId1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p14"/>
          <p:cNvSpPr/>
          <p:nvPr/>
        </p:nvSpPr>
        <p:spPr>
          <a:xfrm>
            <a:off x="0" y="36493"/>
            <a:ext cx="1695139" cy="1940494"/>
          </a:xfrm>
          <a:custGeom>
            <a:avLst/>
            <a:gdLst/>
            <a:ahLst/>
            <a:cxnLst/>
            <a:rect l="l" t="t" r="r" b="b"/>
            <a:pathLst>
              <a:path w="1695139" h="1940494" extrusionOk="0">
                <a:moveTo>
                  <a:pt x="0" y="0"/>
                </a:moveTo>
                <a:lnTo>
                  <a:pt x="1695139" y="0"/>
                </a:lnTo>
                <a:lnTo>
                  <a:pt x="1695139" y="1940494"/>
                </a:lnTo>
                <a:lnTo>
                  <a:pt x="0" y="1940494"/>
                </a:lnTo>
                <a:lnTo>
                  <a:pt x="0" y="0"/>
                </a:lnTo>
                <a:close/>
              </a:path>
            </a:pathLst>
          </a:custGeom>
          <a:blipFill rotWithShape="1">
            <a:blip r:embed="rId15">
              <a:alphaModFix/>
            </a:blip>
            <a:stretch>
              <a:fillRect l="-8950" r="-55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 name="Google Shape;331;p14"/>
          <p:cNvSpPr txBox="1"/>
          <p:nvPr/>
        </p:nvSpPr>
        <p:spPr>
          <a:xfrm>
            <a:off x="2484570" y="7774133"/>
            <a:ext cx="4062626" cy="618602"/>
          </a:xfrm>
          <a:prstGeom prst="rect">
            <a:avLst/>
          </a:prstGeom>
          <a:noFill/>
          <a:ln>
            <a:noFill/>
          </a:ln>
        </p:spPr>
        <p:txBody>
          <a:bodyPr spcFirstLastPara="1" wrap="square" lIns="0" tIns="0" rIns="0" bIns="0" anchor="t" anchorCtr="0">
            <a:spAutoFit/>
          </a:bodyPr>
          <a:lstStyle/>
          <a:p>
            <a:pPr marL="0" marR="0" lvl="0" indent="0" algn="ctr" rtl="0">
              <a:lnSpc>
                <a:spcPct val="140027"/>
              </a:lnSpc>
              <a:spcBef>
                <a:spcPts val="0"/>
              </a:spcBef>
              <a:spcAft>
                <a:spcPts val="0"/>
              </a:spcAft>
              <a:buNone/>
            </a:pPr>
            <a:r>
              <a:rPr lang="en-US" sz="3575" dirty="0">
                <a:solidFill>
                  <a:srgbClr val="452A74"/>
                </a:solidFill>
                <a:latin typeface="Montserrat ExtraBold"/>
                <a:ea typeface="Montserrat ExtraBold"/>
                <a:cs typeface="Montserrat ExtraBold"/>
                <a:sym typeface="Montserrat ExtraBold"/>
              </a:rPr>
              <a:t>Where to find us</a:t>
            </a:r>
            <a:endParaRPr dirty="0"/>
          </a:p>
        </p:txBody>
      </p:sp>
      <p:sp>
        <p:nvSpPr>
          <p:cNvPr id="332" name="Google Shape;332;p14"/>
          <p:cNvSpPr txBox="1"/>
          <p:nvPr/>
        </p:nvSpPr>
        <p:spPr>
          <a:xfrm>
            <a:off x="-72265" y="2513482"/>
            <a:ext cx="11047523" cy="2059940"/>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5899" b="1" dirty="0">
                <a:solidFill>
                  <a:srgbClr val="DED5ED"/>
                </a:solidFill>
                <a:latin typeface="Montserrat"/>
                <a:ea typeface="Montserrat"/>
                <a:cs typeface="Montserrat"/>
                <a:sym typeface="Montserrat"/>
              </a:rPr>
              <a:t>Thank you for your attention! </a:t>
            </a:r>
            <a:endParaRPr dirty="0"/>
          </a:p>
        </p:txBody>
      </p:sp>
      <p:sp>
        <p:nvSpPr>
          <p:cNvPr id="2" name="Google Shape;333;p14">
            <a:extLst>
              <a:ext uri="{FF2B5EF4-FFF2-40B4-BE49-F238E27FC236}">
                <a16:creationId xmlns:a16="http://schemas.microsoft.com/office/drawing/2014/main" id="{FA0055ED-6327-3A56-A9AD-95738F772BE0}"/>
              </a:ext>
            </a:extLst>
          </p:cNvPr>
          <p:cNvSpPr txBox="1"/>
          <p:nvPr/>
        </p:nvSpPr>
        <p:spPr>
          <a:xfrm>
            <a:off x="1348069" y="5701176"/>
            <a:ext cx="7803333" cy="775597"/>
          </a:xfrm>
          <a:prstGeom prst="rect">
            <a:avLst/>
          </a:prstGeom>
          <a:noFill/>
          <a:ln>
            <a:noFill/>
          </a:ln>
        </p:spPr>
        <p:txBody>
          <a:bodyPr spcFirstLastPara="1" wrap="square" lIns="0" tIns="0" rIns="0" bIns="0" anchor="t" anchorCtr="0">
            <a:spAutoFit/>
          </a:bodyPr>
          <a:lstStyle/>
          <a:p>
            <a:pPr algn="ctr">
              <a:lnSpc>
                <a:spcPct val="140008"/>
              </a:lnSpc>
            </a:pPr>
            <a:r>
              <a:rPr lang="en-US" sz="3600" b="1" dirty="0">
                <a:solidFill>
                  <a:schemeClr val="bg1"/>
                </a:solidFill>
                <a:latin typeface="Montserrat"/>
                <a:sym typeface="Montserrat"/>
                <a:hlinkClick r:id="rId11">
                  <a:extLst>
                    <a:ext uri="{A12FA001-AC4F-418D-AE19-62706E023703}">
                      <ahyp:hlinkClr xmlns:ahyp="http://schemas.microsoft.com/office/drawing/2018/hyperlinkcolor" val="tx"/>
                    </a:ext>
                  </a:extLst>
                </a:hlinkClick>
              </a:rPr>
              <a:t>https://www.hertechventure.eu</a:t>
            </a:r>
            <a:r>
              <a:rPr lang="en-US" sz="3600" b="1" dirty="0">
                <a:solidFill>
                  <a:schemeClr val="bg1"/>
                </a:solidFill>
                <a:latin typeface="Montserrat"/>
                <a:sym typeface="Montserrat"/>
              </a:rPr>
              <a:t> </a:t>
            </a:r>
            <a:endParaRPr lang="en-US" sz="3600" b="1" dirty="0">
              <a:solidFill>
                <a:schemeClr val="bg1"/>
              </a:solidFill>
              <a:latin typeface="Montserrat"/>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970587"/>
          </a:xfrm>
          <a:prstGeom prst="rect">
            <a:avLst/>
          </a:prstGeom>
          <a:noFill/>
          <a:ln>
            <a:noFill/>
          </a:ln>
        </p:spPr>
        <p:txBody>
          <a:bodyPr spcFirstLastPara="1" wrap="square" lIns="0" tIns="0" rIns="0" bIns="0" anchor="t" anchorCtr="0">
            <a:spAutoFit/>
          </a:bodyPr>
          <a:lstStyle/>
          <a:p>
            <a:pPr marL="0" marR="0" lvl="0" indent="0" rtl="0">
              <a:lnSpc>
                <a:spcPct val="140022"/>
              </a:lnSpc>
              <a:spcBef>
                <a:spcPts val="0"/>
              </a:spcBef>
              <a:spcAft>
                <a:spcPts val="0"/>
              </a:spcAft>
              <a:buNone/>
            </a:pPr>
            <a:r>
              <a:rPr lang="en-US" sz="4505" dirty="0">
                <a:solidFill>
                  <a:srgbClr val="452A74"/>
                </a:solidFill>
                <a:latin typeface="Montserrat ExtraBold"/>
                <a:ea typeface="Montserrat ExtraBold"/>
                <a:cs typeface="Montserrat ExtraBold"/>
                <a:sym typeface="Montserrat ExtraBold"/>
              </a:rPr>
              <a:t>What is a team role?</a:t>
            </a:r>
            <a:endParaRPr dirty="0"/>
          </a:p>
        </p:txBody>
      </p:sp>
      <p:graphicFrame>
        <p:nvGraphicFramePr>
          <p:cNvPr id="256" name="Marcador de Posição do Texto 2">
            <a:extLst>
              <a:ext uri="{FF2B5EF4-FFF2-40B4-BE49-F238E27FC236}">
                <a16:creationId xmlns:a16="http://schemas.microsoft.com/office/drawing/2014/main" id="{AF9804E8-B742-B1F0-2543-ABBD03EE9E54}"/>
              </a:ext>
            </a:extLst>
          </p:cNvPr>
          <p:cNvGraphicFramePr/>
          <p:nvPr>
            <p:extLst>
              <p:ext uri="{D42A27DB-BD31-4B8C-83A1-F6EECF244321}">
                <p14:modId xmlns:p14="http://schemas.microsoft.com/office/powerpoint/2010/main" val="3345093680"/>
              </p:ext>
            </p:extLst>
          </p:nvPr>
        </p:nvGraphicFramePr>
        <p:xfrm>
          <a:off x="331284" y="1770049"/>
          <a:ext cx="17159681" cy="69370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970587"/>
          </a:xfrm>
          <a:prstGeom prst="rect">
            <a:avLst/>
          </a:prstGeom>
          <a:noFill/>
          <a:ln>
            <a:noFill/>
          </a:ln>
        </p:spPr>
        <p:txBody>
          <a:bodyPr spcFirstLastPara="1" wrap="square" lIns="0" tIns="0" rIns="0" bIns="0" anchor="t" anchorCtr="0">
            <a:spAutoFit/>
          </a:bodyPr>
          <a:lstStyle/>
          <a:p>
            <a:pPr marL="0" marR="0" lvl="0" indent="0" rtl="0">
              <a:lnSpc>
                <a:spcPct val="140022"/>
              </a:lnSpc>
              <a:spcBef>
                <a:spcPts val="0"/>
              </a:spcBef>
              <a:spcAft>
                <a:spcPts val="0"/>
              </a:spcAft>
              <a:buNone/>
            </a:pPr>
            <a:r>
              <a:rPr lang="en-US" sz="4505" dirty="0">
                <a:solidFill>
                  <a:srgbClr val="452A74"/>
                </a:solidFill>
                <a:latin typeface="Montserrat ExtraBold"/>
                <a:ea typeface="Montserrat ExtraBold"/>
                <a:cs typeface="Montserrat ExtraBold"/>
                <a:sym typeface="Montserrat ExtraBold"/>
              </a:rPr>
              <a:t>What is a team role?</a:t>
            </a:r>
            <a:endParaRPr dirty="0"/>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65588" y="1966676"/>
            <a:ext cx="17159681" cy="6937024"/>
          </a:xfrm>
        </p:spPr>
        <p:txBody>
          <a:bodyPr>
            <a:normAutofit/>
          </a:bodyPr>
          <a:lstStyle/>
          <a:p>
            <a:pPr marL="114300" indent="0">
              <a:buNone/>
            </a:pPr>
            <a:r>
              <a:rPr lang="en-US" sz="4000" b="1" dirty="0">
                <a:solidFill>
                  <a:schemeClr val="accent4">
                    <a:lumMod val="75000"/>
                  </a:schemeClr>
                </a:solidFill>
              </a:rPr>
              <a:t>1. Learners</a:t>
            </a:r>
          </a:p>
          <a:p>
            <a:pPr marL="114300" indent="0">
              <a:buNone/>
            </a:pPr>
            <a:endParaRPr lang="en-US" b="1" dirty="0"/>
          </a:p>
          <a:p>
            <a:pPr marL="114300" indent="0">
              <a:buNone/>
            </a:pPr>
            <a:r>
              <a:rPr lang="en-US" b="1" dirty="0"/>
              <a:t>Role</a:t>
            </a:r>
            <a:r>
              <a:rPr lang="en-US" dirty="0"/>
              <a:t>: Individuals looking to develop entrepreneurial skills, regardless of age or background.</a:t>
            </a:r>
          </a:p>
          <a:p>
            <a:pPr marL="114300" indent="0">
              <a:buNone/>
            </a:pPr>
            <a:r>
              <a:rPr lang="en-US" b="1" dirty="0"/>
              <a:t>Purpose</a:t>
            </a:r>
            <a:r>
              <a:rPr lang="en-US" dirty="0"/>
              <a:t>: Learners can use the framework to track their own development and enhance their skills across the different areas of entrepreneurship, like creativity, financial literacy, and risk management.</a:t>
            </a:r>
          </a:p>
          <a:p>
            <a:pPr marL="114300" indent="0">
              <a:buNone/>
            </a:pPr>
            <a:r>
              <a:rPr lang="en-US" b="1" dirty="0"/>
              <a:t>Examples</a:t>
            </a:r>
            <a:r>
              <a:rPr lang="en-US" dirty="0"/>
              <a:t>: Students, job seekers, young professionals.</a:t>
            </a:r>
          </a:p>
          <a:p>
            <a:pPr marL="114300" indent="0">
              <a:buNone/>
            </a:pPr>
            <a:endParaRPr lang="en-US" b="1" dirty="0"/>
          </a:p>
          <a:p>
            <a:pPr marL="114300" indent="0">
              <a:buNone/>
            </a:pPr>
            <a:r>
              <a:rPr lang="en-US" sz="4000" b="1" dirty="0">
                <a:solidFill>
                  <a:schemeClr val="accent4">
                    <a:lumMod val="75000"/>
                  </a:schemeClr>
                </a:solidFill>
              </a:rPr>
              <a:t>2. Educators</a:t>
            </a:r>
          </a:p>
          <a:p>
            <a:pPr marL="114300" indent="0">
              <a:buNone/>
            </a:pPr>
            <a:r>
              <a:rPr lang="en-US" b="1" dirty="0"/>
              <a:t>Role</a:t>
            </a:r>
            <a:r>
              <a:rPr lang="en-US" dirty="0"/>
              <a:t>: Teachers, trainers, and facilitators responsible for fostering entrepreneurial competencies.</a:t>
            </a:r>
          </a:p>
          <a:p>
            <a:pPr marL="114300" indent="0">
              <a:buNone/>
            </a:pPr>
            <a:r>
              <a:rPr lang="en-US" b="1" dirty="0"/>
              <a:t>Purpose</a:t>
            </a:r>
            <a:r>
              <a:rPr lang="en-US" dirty="0"/>
              <a:t>: Educators use the Playbook to design curriculum, teaching methods, and assessment practices that help learners acquire entrepreneurial skills.</a:t>
            </a:r>
          </a:p>
          <a:p>
            <a:pPr marL="114300" indent="0">
              <a:buNone/>
            </a:pPr>
            <a:r>
              <a:rPr lang="en-US" b="1" dirty="0"/>
              <a:t>Examples</a:t>
            </a:r>
            <a:r>
              <a:rPr lang="en-US" dirty="0"/>
              <a:t>: School teachers, university professors, vocational trainers.</a:t>
            </a:r>
          </a:p>
          <a:p>
            <a:pPr>
              <a:buFont typeface="Arial" panose="020B0604020202020204" pitchFamily="34" charset="0"/>
              <a:buChar char="•"/>
            </a:pPr>
            <a:endParaRPr lang="en-US" dirty="0"/>
          </a:p>
          <a:p>
            <a:pPr marL="114300" indent="0">
              <a:buNone/>
            </a:pPr>
            <a:endParaRPr lang="pt-PT" dirty="0"/>
          </a:p>
        </p:txBody>
      </p:sp>
    </p:spTree>
    <p:extLst>
      <p:ext uri="{BB962C8B-B14F-4D97-AF65-F5344CB8AC3E}">
        <p14:creationId xmlns:p14="http://schemas.microsoft.com/office/powerpoint/2010/main" val="376802746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1281790" y="803925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965955" y="149800"/>
            <a:ext cx="15661518" cy="970587"/>
          </a:xfrm>
          <a:prstGeom prst="rect">
            <a:avLst/>
          </a:prstGeom>
          <a:noFill/>
          <a:ln>
            <a:noFill/>
          </a:ln>
        </p:spPr>
        <p:txBody>
          <a:bodyPr spcFirstLastPara="1" wrap="square" lIns="0" tIns="0" rIns="0" bIns="0" anchor="t" anchorCtr="0">
            <a:spAutoFit/>
          </a:bodyPr>
          <a:lstStyle/>
          <a:p>
            <a:pPr marL="0" marR="0" lvl="0" indent="0" rtl="0">
              <a:lnSpc>
                <a:spcPct val="140022"/>
              </a:lnSpc>
              <a:spcBef>
                <a:spcPts val="0"/>
              </a:spcBef>
              <a:spcAft>
                <a:spcPts val="0"/>
              </a:spcAft>
              <a:buNone/>
            </a:pPr>
            <a:r>
              <a:rPr lang="en-US" sz="4505" dirty="0">
                <a:solidFill>
                  <a:srgbClr val="452A74"/>
                </a:solidFill>
                <a:latin typeface="Montserrat ExtraBold"/>
                <a:ea typeface="Montserrat ExtraBold"/>
                <a:cs typeface="Montserrat ExtraBold"/>
                <a:sym typeface="Montserrat ExtraBold"/>
              </a:rPr>
              <a:t>Key Goals and Benefits of Using Five Roles </a:t>
            </a:r>
            <a:endParaRPr dirty="0"/>
          </a:p>
        </p:txBody>
      </p:sp>
      <p:graphicFrame>
        <p:nvGraphicFramePr>
          <p:cNvPr id="261" name="Google Shape;230;p8">
            <a:extLst>
              <a:ext uri="{FF2B5EF4-FFF2-40B4-BE49-F238E27FC236}">
                <a16:creationId xmlns:a16="http://schemas.microsoft.com/office/drawing/2014/main" id="{8ACCA2C7-418F-EB93-A3D2-F34AA0529722}"/>
              </a:ext>
            </a:extLst>
          </p:cNvPr>
          <p:cNvGraphicFramePr/>
          <p:nvPr>
            <p:extLst>
              <p:ext uri="{D42A27DB-BD31-4B8C-83A1-F6EECF244321}">
                <p14:modId xmlns:p14="http://schemas.microsoft.com/office/powerpoint/2010/main" val="931532939"/>
              </p:ext>
            </p:extLst>
          </p:nvPr>
        </p:nvGraphicFramePr>
        <p:xfrm>
          <a:off x="611655" y="635093"/>
          <a:ext cx="16871948" cy="91208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0852385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965955" y="149800"/>
            <a:ext cx="15661518" cy="970587"/>
          </a:xfrm>
          <a:prstGeom prst="rect">
            <a:avLst/>
          </a:prstGeom>
          <a:noFill/>
          <a:ln>
            <a:noFill/>
          </a:ln>
        </p:spPr>
        <p:txBody>
          <a:bodyPr spcFirstLastPara="1" wrap="square" lIns="0" tIns="0" rIns="0" bIns="0" anchor="t" anchorCtr="0">
            <a:spAutoFit/>
          </a:bodyPr>
          <a:lstStyle/>
          <a:p>
            <a:pPr marL="0" marR="0" lvl="0" indent="0" rtl="0">
              <a:lnSpc>
                <a:spcPct val="140022"/>
              </a:lnSpc>
              <a:spcBef>
                <a:spcPts val="0"/>
              </a:spcBef>
              <a:spcAft>
                <a:spcPts val="0"/>
              </a:spcAft>
              <a:buNone/>
            </a:pPr>
            <a:r>
              <a:rPr lang="en-US" sz="4505" dirty="0">
                <a:solidFill>
                  <a:srgbClr val="452A74"/>
                </a:solidFill>
                <a:latin typeface="Montserrat ExtraBold"/>
                <a:ea typeface="Montserrat ExtraBold"/>
                <a:cs typeface="Montserrat ExtraBold"/>
                <a:sym typeface="Montserrat ExtraBold"/>
              </a:rPr>
              <a:t>Key Goals and Benefits of Using Five Roles </a:t>
            </a:r>
            <a:endParaRPr dirty="0"/>
          </a:p>
        </p:txBody>
      </p:sp>
      <p:graphicFrame>
        <p:nvGraphicFramePr>
          <p:cNvPr id="261" name="Google Shape;230;p8">
            <a:extLst>
              <a:ext uri="{FF2B5EF4-FFF2-40B4-BE49-F238E27FC236}">
                <a16:creationId xmlns:a16="http://schemas.microsoft.com/office/drawing/2014/main" id="{8ACCA2C7-418F-EB93-A3D2-F34AA0529722}"/>
              </a:ext>
            </a:extLst>
          </p:cNvPr>
          <p:cNvGraphicFramePr/>
          <p:nvPr>
            <p:extLst>
              <p:ext uri="{D42A27DB-BD31-4B8C-83A1-F6EECF244321}">
                <p14:modId xmlns:p14="http://schemas.microsoft.com/office/powerpoint/2010/main" val="3100581463"/>
              </p:ext>
            </p:extLst>
          </p:nvPr>
        </p:nvGraphicFramePr>
        <p:xfrm>
          <a:off x="197454" y="745024"/>
          <a:ext cx="16871948" cy="91208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9571485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97277" y="152758"/>
            <a:ext cx="17159680" cy="970587"/>
          </a:xfrm>
          <a:prstGeom prst="rect">
            <a:avLst/>
          </a:prstGeom>
          <a:noFill/>
          <a:ln>
            <a:noFill/>
          </a:ln>
        </p:spPr>
        <p:txBody>
          <a:bodyPr spcFirstLastPara="1" wrap="square" lIns="0" tIns="0" rIns="0" bIns="0" anchor="t" anchorCtr="0">
            <a:spAutoFit/>
          </a:bodyPr>
          <a:lstStyle/>
          <a:p>
            <a:pPr marL="0" marR="0" lvl="0" indent="0" rtl="0">
              <a:lnSpc>
                <a:spcPct val="140022"/>
              </a:lnSpc>
              <a:spcBef>
                <a:spcPts val="0"/>
              </a:spcBef>
              <a:spcAft>
                <a:spcPts val="0"/>
              </a:spcAft>
              <a:buNone/>
            </a:pPr>
            <a:r>
              <a:rPr lang="en-US" sz="4505" dirty="0">
                <a:solidFill>
                  <a:srgbClr val="452A74"/>
                </a:solidFill>
                <a:latin typeface="Montserrat ExtraBold"/>
                <a:sym typeface="Montserrat ExtraBold"/>
              </a:rPr>
              <a:t>O</a:t>
            </a:r>
            <a:r>
              <a:rPr lang="en-US" sz="4505" dirty="0">
                <a:solidFill>
                  <a:srgbClr val="452A74"/>
                </a:solidFill>
                <a:latin typeface="Montserrat ExtraBold"/>
              </a:rPr>
              <a:t>verview of the five roles</a:t>
            </a:r>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65588" y="1966676"/>
            <a:ext cx="17159681" cy="6937024"/>
          </a:xfrm>
        </p:spPr>
        <p:txBody>
          <a:bodyPr/>
          <a:lstStyle/>
          <a:p>
            <a:pPr>
              <a:buFont typeface="Wingdings" panose="05000000000000000000" pitchFamily="2" charset="2"/>
              <a:buChar char="ü"/>
            </a:pPr>
            <a:r>
              <a:rPr lang="en-US" dirty="0"/>
              <a:t>Using these roles, organizations and educators can foster more effective collaboration, personal growth, and entrepreneurial success.</a:t>
            </a:r>
          </a:p>
          <a:p>
            <a:pPr>
              <a:buFont typeface="Wingdings" panose="05000000000000000000" pitchFamily="2" charset="2"/>
              <a:buChar char="ü"/>
            </a:pPr>
            <a:endParaRPr lang="en-US" dirty="0"/>
          </a:p>
          <a:p>
            <a:pPr>
              <a:buFont typeface="Wingdings" panose="05000000000000000000" pitchFamily="2" charset="2"/>
              <a:buChar char="ü"/>
            </a:pPr>
            <a:r>
              <a:rPr lang="en-US" dirty="0"/>
              <a:t>The </a:t>
            </a:r>
            <a:r>
              <a:rPr lang="en-US" b="1" dirty="0"/>
              <a:t>five roles of the </a:t>
            </a:r>
            <a:r>
              <a:rPr lang="en-US" b="1" dirty="0" err="1"/>
              <a:t>EntreComp</a:t>
            </a:r>
            <a:r>
              <a:rPr lang="en-US" b="1" dirty="0"/>
              <a:t> framework</a:t>
            </a:r>
            <a:r>
              <a:rPr lang="en-US" dirty="0"/>
              <a:t>—Creative, Coordinator, Explorer, Builder, and Communicator—provide a practical structure for developing key entrepreneurial competencies.</a:t>
            </a:r>
          </a:p>
          <a:p>
            <a:pPr>
              <a:buFont typeface="Wingdings" panose="05000000000000000000" pitchFamily="2" charset="2"/>
              <a:buChar char="ü"/>
            </a:pPr>
            <a:endParaRPr lang="en-US" dirty="0"/>
          </a:p>
          <a:p>
            <a:pPr>
              <a:buFont typeface="Wingdings" panose="05000000000000000000" pitchFamily="2" charset="2"/>
              <a:buChar char="ü"/>
            </a:pPr>
            <a:r>
              <a:rPr lang="en-US" dirty="0"/>
              <a:t>Each role highlights different strengths and contributions needed for entrepreneurial success, encouraging individuals to recognize and develop diverse skills. </a:t>
            </a:r>
          </a:p>
          <a:p>
            <a:pPr>
              <a:buFont typeface="Wingdings" panose="05000000000000000000" pitchFamily="2" charset="2"/>
              <a:buChar char="ü"/>
            </a:pPr>
            <a:endParaRPr lang="en-US" dirty="0"/>
          </a:p>
          <a:p>
            <a:pPr marL="114300" indent="0">
              <a:buNone/>
            </a:pPr>
            <a:r>
              <a:rPr lang="en-US" dirty="0"/>
              <a:t>Here’s an overview of each role:</a:t>
            </a:r>
            <a:endParaRPr lang="pt-PT" dirty="0"/>
          </a:p>
        </p:txBody>
      </p:sp>
    </p:spTree>
    <p:extLst>
      <p:ext uri="{BB962C8B-B14F-4D97-AF65-F5344CB8AC3E}">
        <p14:creationId xmlns:p14="http://schemas.microsoft.com/office/powerpoint/2010/main" val="230362682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866266" y="140314"/>
            <a:ext cx="17159680" cy="970587"/>
          </a:xfrm>
          <a:prstGeom prst="rect">
            <a:avLst/>
          </a:prstGeom>
          <a:noFill/>
          <a:ln>
            <a:noFill/>
          </a:ln>
        </p:spPr>
        <p:txBody>
          <a:bodyPr spcFirstLastPara="1" wrap="square" lIns="0" tIns="0" rIns="0" bIns="0" anchor="t" anchorCtr="0">
            <a:spAutoFit/>
          </a:bodyPr>
          <a:lstStyle/>
          <a:p>
            <a:pPr marL="0" marR="0" lvl="0" indent="0" rtl="0">
              <a:lnSpc>
                <a:spcPct val="140022"/>
              </a:lnSpc>
              <a:spcBef>
                <a:spcPts val="0"/>
              </a:spcBef>
              <a:spcAft>
                <a:spcPts val="0"/>
              </a:spcAft>
              <a:buNone/>
            </a:pPr>
            <a:r>
              <a:rPr lang="en-US" sz="4505" dirty="0">
                <a:solidFill>
                  <a:srgbClr val="452A74"/>
                </a:solidFill>
                <a:latin typeface="Montserrat ExtraBold"/>
                <a:ea typeface="Montserrat ExtraBold"/>
                <a:cs typeface="Montserrat ExtraBold"/>
                <a:sym typeface="Montserrat ExtraBold"/>
              </a:rPr>
              <a:t>Overview of the Five Roles</a:t>
            </a:r>
            <a:endParaRPr dirty="0"/>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32931" y="1735779"/>
            <a:ext cx="17058034" cy="6937024"/>
          </a:xfrm>
        </p:spPr>
        <p:txBody>
          <a:bodyPr>
            <a:normAutofit lnSpcReduction="10000"/>
          </a:bodyPr>
          <a:lstStyle/>
          <a:p>
            <a:pPr marL="114300" indent="0">
              <a:buNone/>
            </a:pPr>
            <a:r>
              <a:rPr lang="en-US" sz="5400" b="1" dirty="0">
                <a:solidFill>
                  <a:schemeClr val="accent4">
                    <a:lumMod val="75000"/>
                  </a:schemeClr>
                </a:solidFill>
              </a:rPr>
              <a:t>The Creative</a:t>
            </a:r>
          </a:p>
          <a:p>
            <a:pPr marL="114300" indent="0">
              <a:buNone/>
            </a:pPr>
            <a:endParaRPr lang="en-US" b="1" dirty="0"/>
          </a:p>
          <a:p>
            <a:pPr marL="114300" indent="0">
              <a:buNone/>
            </a:pPr>
            <a:r>
              <a:rPr lang="en-US" b="1" dirty="0"/>
              <a:t>Role</a:t>
            </a:r>
            <a:r>
              <a:rPr lang="en-US" dirty="0"/>
              <a:t>: </a:t>
            </a:r>
            <a:r>
              <a:rPr lang="pt-PT" dirty="0" err="1"/>
              <a:t>Innovators</a:t>
            </a:r>
            <a:r>
              <a:rPr lang="pt-PT" dirty="0"/>
              <a:t> </a:t>
            </a:r>
            <a:r>
              <a:rPr lang="pt-PT" dirty="0" err="1"/>
              <a:t>and</a:t>
            </a:r>
            <a:r>
              <a:rPr lang="pt-PT" dirty="0"/>
              <a:t> </a:t>
            </a:r>
            <a:r>
              <a:rPr lang="pt-PT" dirty="0" err="1"/>
              <a:t>idea</a:t>
            </a:r>
            <a:r>
              <a:rPr lang="pt-PT" dirty="0"/>
              <a:t> </a:t>
            </a:r>
            <a:r>
              <a:rPr lang="pt-PT" dirty="0" err="1"/>
              <a:t>generators</a:t>
            </a:r>
            <a:r>
              <a:rPr lang="pt-PT" dirty="0"/>
              <a:t>.</a:t>
            </a:r>
            <a:endParaRPr lang="en-US" b="1" dirty="0"/>
          </a:p>
          <a:p>
            <a:pPr marL="114300" indent="0">
              <a:buNone/>
            </a:pPr>
            <a:endParaRPr lang="en-US" b="1" dirty="0"/>
          </a:p>
          <a:p>
            <a:pPr marL="114300" indent="0">
              <a:buNone/>
            </a:pPr>
            <a:r>
              <a:rPr lang="en-US" b="1" dirty="0"/>
              <a:t>Purpose</a:t>
            </a:r>
            <a:r>
              <a:rPr lang="en-US" dirty="0"/>
              <a:t>: People who see opportunities where others might not and thrive on creativity and innovation. They are responsible for coming up with new ideas, solutions, and approaches to problems. They focus on developing fresh ideas and envisioning possibilities for growth.</a:t>
            </a:r>
          </a:p>
          <a:p>
            <a:pPr marL="114300" indent="0">
              <a:buNone/>
            </a:pPr>
            <a:endParaRPr lang="en-US" b="1" dirty="0"/>
          </a:p>
          <a:p>
            <a:pPr marL="114300" indent="0">
              <a:buNone/>
            </a:pPr>
            <a:r>
              <a:rPr lang="en-US" b="1" dirty="0"/>
              <a:t>Key Competencies</a:t>
            </a:r>
            <a:r>
              <a:rPr lang="en-US" dirty="0"/>
              <a:t>: Spotting opportunities, creativity, vision, and valuing ideas.</a:t>
            </a:r>
          </a:p>
          <a:p>
            <a:pPr marL="114300" indent="0">
              <a:buNone/>
            </a:pPr>
            <a:endParaRPr lang="en-US" b="1" dirty="0"/>
          </a:p>
          <a:p>
            <a:pPr marL="114300" indent="0">
              <a:buNone/>
            </a:pPr>
            <a:r>
              <a:rPr lang="en-US" b="1" dirty="0"/>
              <a:t>Contribution</a:t>
            </a:r>
            <a:r>
              <a:rPr lang="en-US" dirty="0"/>
              <a:t>: Drives innovation and introduces novel approaches to challenges.</a:t>
            </a:r>
          </a:p>
          <a:p>
            <a:pPr marL="114300" indent="0" algn="just">
              <a:buNone/>
            </a:pPr>
            <a:endParaRPr lang="pt-PT" b="1" dirty="0"/>
          </a:p>
          <a:p>
            <a:pPr marL="114300" indent="0" algn="just">
              <a:buNone/>
            </a:pPr>
            <a:r>
              <a:rPr lang="pt-PT" b="1" dirty="0" err="1"/>
              <a:t>Examples</a:t>
            </a:r>
            <a:r>
              <a:rPr lang="pt-PT" dirty="0"/>
              <a:t>: </a:t>
            </a:r>
            <a:r>
              <a:rPr lang="pt-PT" dirty="0" err="1"/>
              <a:t>Artists</a:t>
            </a:r>
            <a:r>
              <a:rPr lang="pt-PT" dirty="0"/>
              <a:t>/designers, </a:t>
            </a:r>
            <a:r>
              <a:rPr lang="pt-PT" dirty="0" err="1"/>
              <a:t>inventors</a:t>
            </a:r>
            <a:r>
              <a:rPr lang="pt-PT" dirty="0"/>
              <a:t>, </a:t>
            </a:r>
            <a:r>
              <a:rPr lang="pt-PT" dirty="0" err="1"/>
              <a:t>entrepreneurs</a:t>
            </a:r>
            <a:r>
              <a:rPr lang="pt-PT" dirty="0"/>
              <a:t> </a:t>
            </a:r>
            <a:r>
              <a:rPr lang="pt-PT" dirty="0" err="1"/>
              <a:t>focused</a:t>
            </a:r>
            <a:r>
              <a:rPr lang="pt-PT" dirty="0"/>
              <a:t> </a:t>
            </a:r>
            <a:r>
              <a:rPr lang="pt-PT" dirty="0" err="1"/>
              <a:t>on</a:t>
            </a:r>
            <a:r>
              <a:rPr lang="pt-PT" dirty="0"/>
              <a:t> </a:t>
            </a:r>
            <a:r>
              <a:rPr lang="pt-PT" dirty="0" err="1"/>
              <a:t>ideation</a:t>
            </a:r>
            <a:r>
              <a:rPr lang="pt-PT" dirty="0"/>
              <a:t>.</a:t>
            </a:r>
            <a:endParaRPr lang="pt-PT" b="1" dirty="0">
              <a:solidFill>
                <a:schemeClr val="accent4"/>
              </a:solidFill>
            </a:endParaRPr>
          </a:p>
        </p:txBody>
      </p:sp>
    </p:spTree>
    <p:extLst>
      <p:ext uri="{BB962C8B-B14F-4D97-AF65-F5344CB8AC3E}">
        <p14:creationId xmlns:p14="http://schemas.microsoft.com/office/powerpoint/2010/main" val="219475731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9" name="Google Shape;249;p9"/>
          <p:cNvGrpSpPr/>
          <p:nvPr/>
        </p:nvGrpSpPr>
        <p:grpSpPr>
          <a:xfrm>
            <a:off x="-281955" y="9721187"/>
            <a:ext cx="18965831" cy="883574"/>
            <a:chOff x="0" y="-38100"/>
            <a:chExt cx="4995116" cy="232711"/>
          </a:xfrm>
        </p:grpSpPr>
        <p:sp>
          <p:nvSpPr>
            <p:cNvPr id="250" name="Google Shape;250;p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2" name="Google Shape;252;p9"/>
          <p:cNvSpPr/>
          <p:nvPr/>
        </p:nvSpPr>
        <p:spPr>
          <a:xfrm>
            <a:off x="-557919" y="7437895"/>
            <a:ext cx="4495490" cy="4495490"/>
          </a:xfrm>
          <a:custGeom>
            <a:avLst/>
            <a:gdLst/>
            <a:ahLst/>
            <a:cxnLst/>
            <a:rect l="l" t="t" r="r" b="b"/>
            <a:pathLst>
              <a:path w="4495490" h="4495490" extrusionOk="0">
                <a:moveTo>
                  <a:pt x="0" y="0"/>
                </a:moveTo>
                <a:lnTo>
                  <a:pt x="4495490" y="0"/>
                </a:lnTo>
                <a:lnTo>
                  <a:pt x="4495490" y="4495490"/>
                </a:lnTo>
                <a:lnTo>
                  <a:pt x="0" y="44954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764620" y="149800"/>
            <a:ext cx="17159680" cy="970587"/>
          </a:xfrm>
          <a:prstGeom prst="rect">
            <a:avLst/>
          </a:prstGeom>
          <a:noFill/>
          <a:ln>
            <a:noFill/>
          </a:ln>
        </p:spPr>
        <p:txBody>
          <a:bodyPr spcFirstLastPara="1" wrap="square" lIns="0" tIns="0" rIns="0" bIns="0" anchor="t" anchorCtr="0">
            <a:spAutoFit/>
          </a:bodyPr>
          <a:lstStyle/>
          <a:p>
            <a:pPr marL="0" marR="0" lvl="0" indent="0" rtl="0">
              <a:lnSpc>
                <a:spcPct val="140022"/>
              </a:lnSpc>
              <a:spcBef>
                <a:spcPts val="0"/>
              </a:spcBef>
              <a:spcAft>
                <a:spcPts val="0"/>
              </a:spcAft>
              <a:buNone/>
            </a:pPr>
            <a:r>
              <a:rPr lang="en-US" sz="4505" dirty="0">
                <a:solidFill>
                  <a:srgbClr val="452A74"/>
                </a:solidFill>
                <a:latin typeface="Montserrat ExtraBold"/>
                <a:ea typeface="Montserrat ExtraBold"/>
                <a:cs typeface="Montserrat ExtraBold"/>
                <a:sym typeface="Montserrat ExtraBold"/>
              </a:rPr>
              <a:t>Overview of the Five Roles</a:t>
            </a:r>
            <a:endParaRPr dirty="0"/>
          </a:p>
        </p:txBody>
      </p:sp>
      <p:sp>
        <p:nvSpPr>
          <p:cNvPr id="3" name="Marcador de Posição do Texto 2">
            <a:extLst>
              <a:ext uri="{FF2B5EF4-FFF2-40B4-BE49-F238E27FC236}">
                <a16:creationId xmlns:a16="http://schemas.microsoft.com/office/drawing/2014/main" id="{A477558D-D971-2B48-013F-60BF832A0A75}"/>
              </a:ext>
            </a:extLst>
          </p:cNvPr>
          <p:cNvSpPr>
            <a:spLocks noGrp="1"/>
          </p:cNvSpPr>
          <p:nvPr>
            <p:ph type="body" idx="1"/>
          </p:nvPr>
        </p:nvSpPr>
        <p:spPr>
          <a:xfrm>
            <a:off x="432930" y="1421461"/>
            <a:ext cx="16777383" cy="7251342"/>
          </a:xfrm>
        </p:spPr>
        <p:txBody>
          <a:bodyPr>
            <a:normAutofit lnSpcReduction="10000"/>
          </a:bodyPr>
          <a:lstStyle/>
          <a:p>
            <a:pPr marL="114300" indent="0">
              <a:buNone/>
            </a:pPr>
            <a:r>
              <a:rPr lang="en-US" sz="5400" b="1" dirty="0">
                <a:solidFill>
                  <a:schemeClr val="accent4">
                    <a:lumMod val="75000"/>
                  </a:schemeClr>
                </a:solidFill>
              </a:rPr>
              <a:t>The Coordinator</a:t>
            </a:r>
          </a:p>
          <a:p>
            <a:pPr marL="114300" indent="0">
              <a:buNone/>
            </a:pPr>
            <a:endParaRPr lang="en-US" b="1" dirty="0"/>
          </a:p>
          <a:p>
            <a:pPr marL="114300" indent="0">
              <a:buNone/>
            </a:pPr>
            <a:r>
              <a:rPr lang="en-US" b="1" dirty="0"/>
              <a:t>Role: </a:t>
            </a:r>
            <a:r>
              <a:rPr lang="pt-PT" dirty="0" err="1"/>
              <a:t>Organizers</a:t>
            </a:r>
            <a:r>
              <a:rPr lang="pt-PT" dirty="0"/>
              <a:t> </a:t>
            </a:r>
            <a:r>
              <a:rPr lang="pt-PT" dirty="0" err="1"/>
              <a:t>and</a:t>
            </a:r>
            <a:r>
              <a:rPr lang="pt-PT" dirty="0"/>
              <a:t> </a:t>
            </a:r>
            <a:r>
              <a:rPr lang="pt-PT" dirty="0" err="1"/>
              <a:t>planners</a:t>
            </a:r>
            <a:r>
              <a:rPr lang="pt-PT" dirty="0"/>
              <a:t>.</a:t>
            </a:r>
          </a:p>
          <a:p>
            <a:pPr marL="114300" indent="0">
              <a:buNone/>
            </a:pPr>
            <a:endParaRPr lang="pt-PT" b="1" dirty="0"/>
          </a:p>
          <a:p>
            <a:pPr marL="114300" indent="0">
              <a:buNone/>
            </a:pPr>
            <a:r>
              <a:rPr lang="en-US" b="1" dirty="0"/>
              <a:t>Purpose: </a:t>
            </a:r>
            <a:r>
              <a:rPr lang="en-US" dirty="0"/>
              <a:t>Coordinators focus on putting ideas into action by managing resources, setting up processes, and making sure projects are well-structured and executed efficiently. They thrive on organizing teams and ensuring tasks are completed.</a:t>
            </a:r>
            <a:endParaRPr lang="en-US" b="1" dirty="0"/>
          </a:p>
          <a:p>
            <a:pPr marL="114300" indent="0">
              <a:buNone/>
            </a:pPr>
            <a:endParaRPr lang="en-US" b="1" dirty="0"/>
          </a:p>
          <a:p>
            <a:pPr marL="114300" indent="0">
              <a:buNone/>
            </a:pPr>
            <a:r>
              <a:rPr lang="en-US" b="1" dirty="0"/>
              <a:t>Key Competencies: </a:t>
            </a:r>
            <a:r>
              <a:rPr lang="en-US" dirty="0"/>
              <a:t>Mobilizing resources, planning, management, and working with others.</a:t>
            </a:r>
          </a:p>
          <a:p>
            <a:pPr marL="114300" indent="0">
              <a:buNone/>
            </a:pPr>
            <a:endParaRPr lang="en-US" b="1" dirty="0"/>
          </a:p>
          <a:p>
            <a:pPr marL="114300" indent="0">
              <a:buNone/>
            </a:pPr>
            <a:r>
              <a:rPr lang="en-US" b="1" dirty="0"/>
              <a:t>Contribution: </a:t>
            </a:r>
            <a:r>
              <a:rPr lang="en-US" dirty="0"/>
              <a:t>Keeps projects on track by organizing efforts and optimizing resources.</a:t>
            </a:r>
          </a:p>
          <a:p>
            <a:pPr marL="114300" indent="0" algn="just">
              <a:buNone/>
            </a:pPr>
            <a:endParaRPr lang="en-US" b="1" dirty="0"/>
          </a:p>
          <a:p>
            <a:pPr marL="114300" indent="0" algn="just">
              <a:buNone/>
            </a:pPr>
            <a:r>
              <a:rPr lang="en-US" b="1" dirty="0"/>
              <a:t>Examples</a:t>
            </a:r>
            <a:r>
              <a:rPr lang="en-US" dirty="0"/>
              <a:t>: Project managers, event planners, team leaders.</a:t>
            </a:r>
            <a:endParaRPr lang="pt-PT" b="1" dirty="0">
              <a:solidFill>
                <a:schemeClr val="accent4"/>
              </a:solidFill>
            </a:endParaRPr>
          </a:p>
        </p:txBody>
      </p:sp>
    </p:spTree>
    <p:extLst>
      <p:ext uri="{BB962C8B-B14F-4D97-AF65-F5344CB8AC3E}">
        <p14:creationId xmlns:p14="http://schemas.microsoft.com/office/powerpoint/2010/main" val="2341266100"/>
      </p:ext>
    </p:extLst>
  </p:cSld>
  <p:clrMapOvr>
    <a:masterClrMapping/>
  </p:clrMapOvr>
  <p:transition>
    <p:fade/>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TotalTime>
  <Words>2253</Words>
  <Application>Microsoft Office PowerPoint</Application>
  <PresentationFormat>Personalizados</PresentationFormat>
  <Paragraphs>220</Paragraphs>
  <Slides>21</Slides>
  <Notes>21</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21</vt:i4>
      </vt:variant>
    </vt:vector>
  </HeadingPairs>
  <TitlesOfParts>
    <vt:vector size="28" baseType="lpstr">
      <vt:lpstr>Calibri</vt:lpstr>
      <vt:lpstr>Montserrat ExtraBold</vt:lpstr>
      <vt:lpstr>Montserrat</vt:lpstr>
      <vt:lpstr>Wingdings</vt:lpstr>
      <vt:lpstr>Noto Sans</vt:lpstr>
      <vt:lpstr>Arial</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dc:creator>
  <cp:lastModifiedBy>Teresa Paiva</cp:lastModifiedBy>
  <cp:revision>17</cp:revision>
  <dcterms:created xsi:type="dcterms:W3CDTF">2006-08-16T00:00:00Z</dcterms:created>
  <dcterms:modified xsi:type="dcterms:W3CDTF">2025-01-21T13:25:05Z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0x0101003A06DED289E437438E8CDF0E0C275B1A</vt:lpwstr>
  </property>
</Properties>
</file>