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6"/>
  </p:notesMasterIdLst>
  <p:sldIdLst>
    <p:sldId id="272" r:id="rId3"/>
    <p:sldId id="257" r:id="rId4"/>
    <p:sldId id="258" r:id="rId5"/>
    <p:sldId id="259" r:id="rId6"/>
    <p:sldId id="260" r:id="rId7"/>
    <p:sldId id="261" r:id="rId8"/>
    <p:sldId id="262" r:id="rId9"/>
    <p:sldId id="263" r:id="rId10"/>
    <p:sldId id="264" r:id="rId11"/>
    <p:sldId id="265" r:id="rId12"/>
    <p:sldId id="266" r:id="rId13"/>
    <p:sldId id="270" r:id="rId14"/>
    <p:sldId id="271" r:id="rId15"/>
  </p:sldIdLst>
  <p:sldSz cx="12192000" cy="6858000"/>
  <p:notesSz cx="6858000" cy="9144000"/>
  <p:embeddedFontLst>
    <p:embeddedFont>
      <p:font typeface="Montserrat" panose="00000500000000000000" pitchFamily="2" charset="0"/>
      <p:regular r:id="rId17"/>
      <p:bold r:id="rId18"/>
      <p:italic r:id="rId19"/>
      <p:boldItalic r:id="rId20"/>
    </p:embeddedFont>
    <p:embeddedFont>
      <p:font typeface="Montserrat ExtraBold" panose="00000900000000000000" pitchFamily="2" charset="0"/>
      <p:bold r:id="rId21"/>
      <p:boldItalic r:id="rId22"/>
    </p:embeddedFont>
    <p:embeddedFont>
      <p:font typeface="Noto Sans" panose="020B0502040504020204" pitchFamily="34" charset="0"/>
      <p:regular r:id="rId23"/>
      <p:bold r:id="rId24"/>
      <p:italic r:id="rId25"/>
      <p:boldItalic r:id="rId26"/>
    </p:embeddedFont>
    <p:embeddedFont>
      <p:font typeface="Play"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q40OjQGmFFMamP5sKFQ3MViu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2A74"/>
    <a:srgbClr val="DED5ED"/>
    <a:srgbClr val="896C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50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"Now, it’s time to put this into practice! Let’s take 10 minutes to fill out our Means Inventory template. Think about your skills, knowledge, and networks. Afterward, we’ll share our reflections and discuss how these resources can help us in our current and future projects. This activity will help you get a clearer picture of the assets you already have and how you can use them more effectively."</a:t>
            </a:r>
            <a:endParaRPr/>
          </a:p>
        </p:txBody>
      </p:sp>
      <p:sp>
        <p:nvSpPr>
          <p:cNvPr id="292" name="Google Shape;2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"Now that we’ve completed the Means Inventory template, let’s move on to a group discussion. I’d like everyone to share one or two key takeaways from their inventory. What skills, knowledge, or networks stood out to you? How do you think these resources will help you in your entrepreneurial journey? Also, consider if there are any gaps or areas for improvement. Finally, let’s discuss how we can better leverage the resources we identified to reach our goals."</a:t>
            </a:r>
            <a:endParaRPr/>
          </a:p>
        </p:txBody>
      </p:sp>
      <p:sp>
        <p:nvSpPr>
          <p:cNvPr id="313" name="Google Shape;3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"The Means Inventory is a self-assessment tool that helps you evaluate the resources you already have—whether it’s your skills, knowledge, or professional networks. It allows us to understand what assets we can leverage in our entrepreneurial endeavors, helping us to optimize our approach and act on opportunities more effectively."</a:t>
            </a:r>
            <a:endParaRPr/>
          </a:p>
        </p:txBody>
      </p:sp>
      <p:sp>
        <p:nvSpPr>
          <p:cNvPr id="193" name="Google Shape;1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"Why is the Means Inventory so important? It’s because it enables quicker decision-making and innovation. When you’re aware of the resources at your disposal, you can seize opportunities without waiting for the perfect moment. This idea ties into </a:t>
            </a:r>
            <a:r>
              <a:rPr lang="en-US" i="1"/>
              <a:t>Sarasvathy's Effectuation Theory</a:t>
            </a:r>
            <a:r>
              <a:rPr lang="en-US"/>
              <a:t>, which emphasizes starting with what you have rather than looking outside for resources."</a:t>
            </a:r>
            <a:endParaRPr/>
          </a:p>
        </p:txBody>
      </p:sp>
      <p:sp>
        <p:nvSpPr>
          <p:cNvPr id="208" name="Google Shape;2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t>
            </a:r>
            <a:r>
              <a:rPr lang="en-US" i="1"/>
              <a:t>Effectuation Theory</a:t>
            </a:r>
            <a:r>
              <a:rPr lang="en-US"/>
              <a:t> teaches us that entrepreneurs don’t wait for opportunities—they create them by starting with the means they already have. It’s about using your internal resources to generate new opportunities. This contrasts with traditional theories that focus on finding opportunities externally. Entrepreneurs use their skills, knowledge, and networks to shape their entrepreneurial path."</a:t>
            </a:r>
            <a:endParaRPr/>
          </a:p>
        </p:txBody>
      </p:sp>
      <p:sp>
        <p:nvSpPr>
          <p:cNvPr id="222" name="Google Shape;2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"The first element of the Means Inventory asks: 'Who are you?' This is where you identify your personal strengths and skills. Maybe you’re a strong leader, a great communicator, or have technical expertise. These strengths shape how you approach challenges and opportunities. So, think about the skills you bring to the table that can contribute to your entrepreneurial journey."</a:t>
            </a:r>
            <a:endParaRPr/>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"The second element is: 'What do you know?' Reflect on your academic, professional, and life experiences. What specialized knowledge have you gained that could be useful? This could be industry expertise, technical skills, or lessons learned from past experiences. The knowledge you’ve accumulated helps you act on opportunities more effectively because it provides the foundation for making informed decisions."</a:t>
            </a:r>
            <a:endParaRPr/>
          </a:p>
        </p:txBody>
      </p:sp>
      <p:sp>
        <p:nvSpPr>
          <p:cNvPr id="253" name="Google Shape;2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"The third part of the Means Inventory is about your networks: 'Whom do you know?' Think about the people in your social and professional circles. These connections can provide valuable resources—whether it’s advice, partnerships, or access to new opportunities. Networking is critical for entrepreneurship because it allows you to leverage the strengths of others in your projects."</a:t>
            </a:r>
            <a:endParaRPr/>
          </a:p>
        </p:txBody>
      </p:sp>
      <p:sp>
        <p:nvSpPr>
          <p:cNvPr id="266" name="Google Shape;2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"Now that we’ve discussed skills, knowledge, and networks, let’s talk about how to apply the Means Inventory. Entrepreneurs use these resources to solve problems and take action. For example, someone with strong networking skills might use their contacts to find investors or collaborators. The key is to continuously reflect on your means and apply them in real-world situations."</a:t>
            </a:r>
            <a:endParaRPr/>
          </a:p>
        </p:txBody>
      </p:sp>
      <p:sp>
        <p:nvSpPr>
          <p:cNvPr id="279" name="Google Shape;27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2" name="Google Shape;92;p1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3" name="Google Shape;93;p1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26"/>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6"/>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7"/>
              </a:spcBef>
              <a:spcAft>
                <a:spcPts val="0"/>
              </a:spcAft>
              <a:buClr>
                <a:srgbClr val="888888"/>
              </a:buClr>
              <a:buSzPts val="3200"/>
              <a:buNone/>
              <a:defRPr>
                <a:solidFill>
                  <a:srgbClr val="888888"/>
                </a:solidFill>
              </a:defRPr>
            </a:lvl1pPr>
            <a:lvl2pPr lvl="1" algn="ctr">
              <a:lnSpc>
                <a:spcPct val="100000"/>
              </a:lnSpc>
              <a:spcBef>
                <a:spcPts val="373"/>
              </a:spcBef>
              <a:spcAft>
                <a:spcPts val="0"/>
              </a:spcAft>
              <a:buClr>
                <a:srgbClr val="888888"/>
              </a:buClr>
              <a:buSzPts val="2800"/>
              <a:buNone/>
              <a:defRPr>
                <a:solidFill>
                  <a:srgbClr val="888888"/>
                </a:solidFill>
              </a:defRPr>
            </a:lvl2pPr>
            <a:lvl3pPr lvl="2" algn="ctr">
              <a:lnSpc>
                <a:spcPct val="100000"/>
              </a:lnSpc>
              <a:spcBef>
                <a:spcPts val="320"/>
              </a:spcBef>
              <a:spcAft>
                <a:spcPts val="0"/>
              </a:spcAft>
              <a:buClr>
                <a:srgbClr val="888888"/>
              </a:buClr>
              <a:buSzPts val="2400"/>
              <a:buNone/>
              <a:defRPr>
                <a:solidFill>
                  <a:srgbClr val="888888"/>
                </a:solidFill>
              </a:defRPr>
            </a:lvl3pPr>
            <a:lvl4pPr lvl="3" algn="ctr">
              <a:lnSpc>
                <a:spcPct val="100000"/>
              </a:lnSpc>
              <a:spcBef>
                <a:spcPts val="267"/>
              </a:spcBef>
              <a:spcAft>
                <a:spcPts val="0"/>
              </a:spcAft>
              <a:buClr>
                <a:srgbClr val="888888"/>
              </a:buClr>
              <a:buSzPts val="2000"/>
              <a:buNone/>
              <a:defRPr>
                <a:solidFill>
                  <a:srgbClr val="888888"/>
                </a:solidFill>
              </a:defRPr>
            </a:lvl4pPr>
            <a:lvl5pPr lvl="4" algn="ctr">
              <a:lnSpc>
                <a:spcPct val="100000"/>
              </a:lnSpc>
              <a:spcBef>
                <a:spcPts val="267"/>
              </a:spcBef>
              <a:spcAft>
                <a:spcPts val="0"/>
              </a:spcAft>
              <a:buClr>
                <a:srgbClr val="888888"/>
              </a:buClr>
              <a:buSzPts val="2000"/>
              <a:buNone/>
              <a:defRPr>
                <a:solidFill>
                  <a:srgbClr val="888888"/>
                </a:solidFill>
              </a:defRPr>
            </a:lvl5pPr>
            <a:lvl6pPr lvl="5" algn="ctr">
              <a:lnSpc>
                <a:spcPct val="100000"/>
              </a:lnSpc>
              <a:spcBef>
                <a:spcPts val="267"/>
              </a:spcBef>
              <a:spcAft>
                <a:spcPts val="0"/>
              </a:spcAft>
              <a:buClr>
                <a:srgbClr val="888888"/>
              </a:buClr>
              <a:buSzPts val="2000"/>
              <a:buNone/>
              <a:defRPr>
                <a:solidFill>
                  <a:srgbClr val="888888"/>
                </a:solidFill>
              </a:defRPr>
            </a:lvl6pPr>
            <a:lvl7pPr lvl="6" algn="ctr">
              <a:lnSpc>
                <a:spcPct val="100000"/>
              </a:lnSpc>
              <a:spcBef>
                <a:spcPts val="267"/>
              </a:spcBef>
              <a:spcAft>
                <a:spcPts val="0"/>
              </a:spcAft>
              <a:buClr>
                <a:srgbClr val="888888"/>
              </a:buClr>
              <a:buSzPts val="2000"/>
              <a:buNone/>
              <a:defRPr>
                <a:solidFill>
                  <a:srgbClr val="888888"/>
                </a:solidFill>
              </a:defRPr>
            </a:lvl7pPr>
            <a:lvl8pPr lvl="7" algn="ctr">
              <a:lnSpc>
                <a:spcPct val="100000"/>
              </a:lnSpc>
              <a:spcBef>
                <a:spcPts val="267"/>
              </a:spcBef>
              <a:spcAft>
                <a:spcPts val="0"/>
              </a:spcAft>
              <a:buClr>
                <a:srgbClr val="888888"/>
              </a:buClr>
              <a:buSzPts val="2000"/>
              <a:buNone/>
              <a:defRPr>
                <a:solidFill>
                  <a:srgbClr val="888888"/>
                </a:solidFill>
              </a:defRPr>
            </a:lvl8pPr>
            <a:lvl9pPr lvl="8" algn="ctr">
              <a:lnSpc>
                <a:spcPct val="100000"/>
              </a:lnSpc>
              <a:spcBef>
                <a:spcPts val="267"/>
              </a:spcBef>
              <a:spcAft>
                <a:spcPts val="0"/>
              </a:spcAft>
              <a:buClr>
                <a:srgbClr val="888888"/>
              </a:buClr>
              <a:buSzPts val="2000"/>
              <a:buNone/>
              <a:defRPr>
                <a:solidFill>
                  <a:srgbClr val="888888"/>
                </a:solidFill>
              </a:defRPr>
            </a:lvl9pPr>
          </a:lstStyle>
          <a:p>
            <a:endParaRPr/>
          </a:p>
        </p:txBody>
      </p:sp>
      <p:sp>
        <p:nvSpPr>
          <p:cNvPr id="97" name="Google Shape;97;p2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8" name="Google Shape;98;p2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9" name="Google Shape;99;p2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2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7"/>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40"/>
              </a:spcBef>
              <a:spcAft>
                <a:spcPts val="0"/>
              </a:spcAft>
              <a:buClr>
                <a:schemeClr val="dk1"/>
              </a:buClr>
              <a:buSzPts val="1800"/>
              <a:buChar char="•"/>
              <a:defRPr/>
            </a:lvl1pPr>
            <a:lvl2pPr marL="914400" lvl="1" indent="-342900" algn="l">
              <a:lnSpc>
                <a:spcPct val="100000"/>
              </a:lnSpc>
              <a:spcBef>
                <a:spcPts val="240"/>
              </a:spcBef>
              <a:spcAft>
                <a:spcPts val="0"/>
              </a:spcAft>
              <a:buClr>
                <a:schemeClr val="dk1"/>
              </a:buClr>
              <a:buSzPts val="1800"/>
              <a:buChar char="–"/>
              <a:defRPr/>
            </a:lvl2pPr>
            <a:lvl3pPr marL="1371600" lvl="2" indent="-342900" algn="l">
              <a:lnSpc>
                <a:spcPct val="100000"/>
              </a:lnSpc>
              <a:spcBef>
                <a:spcPts val="240"/>
              </a:spcBef>
              <a:spcAft>
                <a:spcPts val="0"/>
              </a:spcAft>
              <a:buClr>
                <a:schemeClr val="dk1"/>
              </a:buClr>
              <a:buSzPts val="1800"/>
              <a:buChar char="•"/>
              <a:defRPr/>
            </a:lvl3pPr>
            <a:lvl4pPr marL="1828800" lvl="3" indent="-342900" algn="l">
              <a:lnSpc>
                <a:spcPct val="100000"/>
              </a:lnSpc>
              <a:spcBef>
                <a:spcPts val="240"/>
              </a:spcBef>
              <a:spcAft>
                <a:spcPts val="0"/>
              </a:spcAft>
              <a:buClr>
                <a:schemeClr val="dk1"/>
              </a:buClr>
              <a:buSzPts val="1800"/>
              <a:buChar char="–"/>
              <a:defRPr/>
            </a:lvl4pPr>
            <a:lvl5pPr marL="2286000" lvl="4" indent="-342900" algn="l">
              <a:lnSpc>
                <a:spcPct val="100000"/>
              </a:lnSpc>
              <a:spcBef>
                <a:spcPts val="240"/>
              </a:spcBef>
              <a:spcAft>
                <a:spcPts val="0"/>
              </a:spcAft>
              <a:buClr>
                <a:schemeClr val="dk1"/>
              </a:buClr>
              <a:buSzPts val="1800"/>
              <a:buChar char="»"/>
              <a:defRPr/>
            </a:lvl5pPr>
            <a:lvl6pPr marL="2743200" lvl="5" indent="-342900" algn="l">
              <a:lnSpc>
                <a:spcPct val="100000"/>
              </a:lnSpc>
              <a:spcBef>
                <a:spcPts val="240"/>
              </a:spcBef>
              <a:spcAft>
                <a:spcPts val="0"/>
              </a:spcAft>
              <a:buClr>
                <a:schemeClr val="dk1"/>
              </a:buClr>
              <a:buSzPts val="1800"/>
              <a:buChar char="•"/>
              <a:defRPr/>
            </a:lvl6pPr>
            <a:lvl7pPr marL="3200400" lvl="6" indent="-342900" algn="l">
              <a:lnSpc>
                <a:spcPct val="100000"/>
              </a:lnSpc>
              <a:spcBef>
                <a:spcPts val="240"/>
              </a:spcBef>
              <a:spcAft>
                <a:spcPts val="0"/>
              </a:spcAft>
              <a:buClr>
                <a:schemeClr val="dk1"/>
              </a:buClr>
              <a:buSzPts val="1800"/>
              <a:buChar char="•"/>
              <a:defRPr/>
            </a:lvl7pPr>
            <a:lvl8pPr marL="3657600" lvl="7" indent="-342900" algn="l">
              <a:lnSpc>
                <a:spcPct val="100000"/>
              </a:lnSpc>
              <a:spcBef>
                <a:spcPts val="240"/>
              </a:spcBef>
              <a:spcAft>
                <a:spcPts val="0"/>
              </a:spcAft>
              <a:buClr>
                <a:schemeClr val="dk1"/>
              </a:buClr>
              <a:buSzPts val="1800"/>
              <a:buChar char="•"/>
              <a:defRPr/>
            </a:lvl8pPr>
            <a:lvl9pPr marL="4114800" lvl="8" indent="-342900" algn="l">
              <a:lnSpc>
                <a:spcPct val="100000"/>
              </a:lnSpc>
              <a:spcBef>
                <a:spcPts val="240"/>
              </a:spcBef>
              <a:spcAft>
                <a:spcPts val="0"/>
              </a:spcAft>
              <a:buClr>
                <a:schemeClr val="dk1"/>
              </a:buClr>
              <a:buSzPts val="1800"/>
              <a:buChar char="•"/>
              <a:defRPr/>
            </a:lvl9pPr>
          </a:lstStyle>
          <a:p>
            <a:endParaRPr/>
          </a:p>
        </p:txBody>
      </p:sp>
      <p:sp>
        <p:nvSpPr>
          <p:cNvPr id="103" name="Google Shape;103;p2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4" name="Google Shape;104;p2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5" name="Google Shape;105;p2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28"/>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2667"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8"/>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267"/>
              </a:spcBef>
              <a:spcAft>
                <a:spcPts val="0"/>
              </a:spcAft>
              <a:buClr>
                <a:srgbClr val="888888"/>
              </a:buClr>
              <a:buSzPts val="2000"/>
              <a:buNone/>
              <a:defRPr sz="1333">
                <a:solidFill>
                  <a:srgbClr val="888888"/>
                </a:solidFill>
              </a:defRPr>
            </a:lvl1pPr>
            <a:lvl2pPr marL="914400" lvl="1" indent="-228600" algn="l">
              <a:lnSpc>
                <a:spcPct val="100000"/>
              </a:lnSpc>
              <a:spcBef>
                <a:spcPts val="240"/>
              </a:spcBef>
              <a:spcAft>
                <a:spcPts val="0"/>
              </a:spcAft>
              <a:buClr>
                <a:srgbClr val="888888"/>
              </a:buClr>
              <a:buSzPts val="1800"/>
              <a:buNone/>
              <a:defRPr sz="1200">
                <a:solidFill>
                  <a:srgbClr val="888888"/>
                </a:solidFill>
              </a:defRPr>
            </a:lvl2pPr>
            <a:lvl3pPr marL="1371600" lvl="2" indent="-228600" algn="l">
              <a:lnSpc>
                <a:spcPct val="100000"/>
              </a:lnSpc>
              <a:spcBef>
                <a:spcPts val="213"/>
              </a:spcBef>
              <a:spcAft>
                <a:spcPts val="0"/>
              </a:spcAft>
              <a:buClr>
                <a:srgbClr val="888888"/>
              </a:buClr>
              <a:buSzPts val="1600"/>
              <a:buNone/>
              <a:defRPr sz="1067">
                <a:solidFill>
                  <a:srgbClr val="888888"/>
                </a:solidFill>
              </a:defRPr>
            </a:lvl3pPr>
            <a:lvl4pPr marL="1828800" lvl="3" indent="-228600" algn="l">
              <a:lnSpc>
                <a:spcPct val="100000"/>
              </a:lnSpc>
              <a:spcBef>
                <a:spcPts val="187"/>
              </a:spcBef>
              <a:spcAft>
                <a:spcPts val="0"/>
              </a:spcAft>
              <a:buClr>
                <a:srgbClr val="888888"/>
              </a:buClr>
              <a:buSzPts val="1400"/>
              <a:buNone/>
              <a:defRPr sz="933">
                <a:solidFill>
                  <a:srgbClr val="888888"/>
                </a:solidFill>
              </a:defRPr>
            </a:lvl4pPr>
            <a:lvl5pPr marL="2286000" lvl="4" indent="-228600" algn="l">
              <a:lnSpc>
                <a:spcPct val="100000"/>
              </a:lnSpc>
              <a:spcBef>
                <a:spcPts val="187"/>
              </a:spcBef>
              <a:spcAft>
                <a:spcPts val="0"/>
              </a:spcAft>
              <a:buClr>
                <a:srgbClr val="888888"/>
              </a:buClr>
              <a:buSzPts val="1400"/>
              <a:buNone/>
              <a:defRPr sz="933">
                <a:solidFill>
                  <a:srgbClr val="888888"/>
                </a:solidFill>
              </a:defRPr>
            </a:lvl5pPr>
            <a:lvl6pPr marL="2743200" lvl="5" indent="-228600" algn="l">
              <a:lnSpc>
                <a:spcPct val="100000"/>
              </a:lnSpc>
              <a:spcBef>
                <a:spcPts val="187"/>
              </a:spcBef>
              <a:spcAft>
                <a:spcPts val="0"/>
              </a:spcAft>
              <a:buClr>
                <a:srgbClr val="888888"/>
              </a:buClr>
              <a:buSzPts val="1400"/>
              <a:buNone/>
              <a:defRPr sz="933">
                <a:solidFill>
                  <a:srgbClr val="888888"/>
                </a:solidFill>
              </a:defRPr>
            </a:lvl6pPr>
            <a:lvl7pPr marL="3200400" lvl="6" indent="-228600" algn="l">
              <a:lnSpc>
                <a:spcPct val="100000"/>
              </a:lnSpc>
              <a:spcBef>
                <a:spcPts val="187"/>
              </a:spcBef>
              <a:spcAft>
                <a:spcPts val="0"/>
              </a:spcAft>
              <a:buClr>
                <a:srgbClr val="888888"/>
              </a:buClr>
              <a:buSzPts val="1400"/>
              <a:buNone/>
              <a:defRPr sz="933">
                <a:solidFill>
                  <a:srgbClr val="888888"/>
                </a:solidFill>
              </a:defRPr>
            </a:lvl7pPr>
            <a:lvl8pPr marL="3657600" lvl="7" indent="-228600" algn="l">
              <a:lnSpc>
                <a:spcPct val="100000"/>
              </a:lnSpc>
              <a:spcBef>
                <a:spcPts val="187"/>
              </a:spcBef>
              <a:spcAft>
                <a:spcPts val="0"/>
              </a:spcAft>
              <a:buClr>
                <a:srgbClr val="888888"/>
              </a:buClr>
              <a:buSzPts val="1400"/>
              <a:buNone/>
              <a:defRPr sz="933">
                <a:solidFill>
                  <a:srgbClr val="888888"/>
                </a:solidFill>
              </a:defRPr>
            </a:lvl8pPr>
            <a:lvl9pPr marL="4114800" lvl="8" indent="-228600" algn="l">
              <a:lnSpc>
                <a:spcPct val="100000"/>
              </a:lnSpc>
              <a:spcBef>
                <a:spcPts val="187"/>
              </a:spcBef>
              <a:spcAft>
                <a:spcPts val="0"/>
              </a:spcAft>
              <a:buClr>
                <a:srgbClr val="888888"/>
              </a:buClr>
              <a:buSzPts val="1400"/>
              <a:buNone/>
              <a:defRPr sz="933">
                <a:solidFill>
                  <a:srgbClr val="888888"/>
                </a:solidFill>
              </a:defRPr>
            </a:lvl9pPr>
          </a:lstStyle>
          <a:p>
            <a:endParaRPr/>
          </a:p>
        </p:txBody>
      </p:sp>
      <p:sp>
        <p:nvSpPr>
          <p:cNvPr id="109" name="Google Shape;109;p2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0" name="Google Shape;110;p2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1" name="Google Shape;111;p2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9"/>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373"/>
              </a:spcBef>
              <a:spcAft>
                <a:spcPts val="0"/>
              </a:spcAft>
              <a:buClr>
                <a:schemeClr val="dk1"/>
              </a:buClr>
              <a:buSzPts val="2800"/>
              <a:buChar char="•"/>
              <a:defRPr sz="1867"/>
            </a:lvl1pPr>
            <a:lvl2pPr marL="914400" lvl="1" indent="-381000" algn="l">
              <a:lnSpc>
                <a:spcPct val="100000"/>
              </a:lnSpc>
              <a:spcBef>
                <a:spcPts val="320"/>
              </a:spcBef>
              <a:spcAft>
                <a:spcPts val="0"/>
              </a:spcAft>
              <a:buClr>
                <a:schemeClr val="dk1"/>
              </a:buClr>
              <a:buSzPts val="2400"/>
              <a:buChar char="–"/>
              <a:defRPr sz="1600"/>
            </a:lvl2pPr>
            <a:lvl3pPr marL="1371600" lvl="2" indent="-355600" algn="l">
              <a:lnSpc>
                <a:spcPct val="100000"/>
              </a:lnSpc>
              <a:spcBef>
                <a:spcPts val="267"/>
              </a:spcBef>
              <a:spcAft>
                <a:spcPts val="0"/>
              </a:spcAft>
              <a:buClr>
                <a:schemeClr val="dk1"/>
              </a:buClr>
              <a:buSzPts val="2000"/>
              <a:buChar char="•"/>
              <a:defRPr sz="1333"/>
            </a:lvl3pPr>
            <a:lvl4pPr marL="1828800" lvl="3" indent="-342900" algn="l">
              <a:lnSpc>
                <a:spcPct val="100000"/>
              </a:lnSpc>
              <a:spcBef>
                <a:spcPts val="240"/>
              </a:spcBef>
              <a:spcAft>
                <a:spcPts val="0"/>
              </a:spcAft>
              <a:buClr>
                <a:schemeClr val="dk1"/>
              </a:buClr>
              <a:buSzPts val="1800"/>
              <a:buChar char="–"/>
              <a:defRPr sz="1200"/>
            </a:lvl4pPr>
            <a:lvl5pPr marL="2286000" lvl="4" indent="-342900" algn="l">
              <a:lnSpc>
                <a:spcPct val="100000"/>
              </a:lnSpc>
              <a:spcBef>
                <a:spcPts val="240"/>
              </a:spcBef>
              <a:spcAft>
                <a:spcPts val="0"/>
              </a:spcAft>
              <a:buClr>
                <a:schemeClr val="dk1"/>
              </a:buClr>
              <a:buSzPts val="1800"/>
              <a:buChar char="»"/>
              <a:defRPr sz="1200"/>
            </a:lvl5pPr>
            <a:lvl6pPr marL="2743200" lvl="5" indent="-342900" algn="l">
              <a:lnSpc>
                <a:spcPct val="100000"/>
              </a:lnSpc>
              <a:spcBef>
                <a:spcPts val="240"/>
              </a:spcBef>
              <a:spcAft>
                <a:spcPts val="0"/>
              </a:spcAft>
              <a:buClr>
                <a:schemeClr val="dk1"/>
              </a:buClr>
              <a:buSzPts val="1800"/>
              <a:buChar char="•"/>
              <a:defRPr sz="1200"/>
            </a:lvl6pPr>
            <a:lvl7pPr marL="3200400" lvl="6" indent="-342900" algn="l">
              <a:lnSpc>
                <a:spcPct val="100000"/>
              </a:lnSpc>
              <a:spcBef>
                <a:spcPts val="240"/>
              </a:spcBef>
              <a:spcAft>
                <a:spcPts val="0"/>
              </a:spcAft>
              <a:buClr>
                <a:schemeClr val="dk1"/>
              </a:buClr>
              <a:buSzPts val="1800"/>
              <a:buChar char="•"/>
              <a:defRPr sz="1200"/>
            </a:lvl7pPr>
            <a:lvl8pPr marL="3657600" lvl="7" indent="-342900" algn="l">
              <a:lnSpc>
                <a:spcPct val="100000"/>
              </a:lnSpc>
              <a:spcBef>
                <a:spcPts val="240"/>
              </a:spcBef>
              <a:spcAft>
                <a:spcPts val="0"/>
              </a:spcAft>
              <a:buClr>
                <a:schemeClr val="dk1"/>
              </a:buClr>
              <a:buSzPts val="1800"/>
              <a:buChar char="•"/>
              <a:defRPr sz="1200"/>
            </a:lvl8pPr>
            <a:lvl9pPr marL="4114800" lvl="8" indent="-342900" algn="l">
              <a:lnSpc>
                <a:spcPct val="100000"/>
              </a:lnSpc>
              <a:spcBef>
                <a:spcPts val="240"/>
              </a:spcBef>
              <a:spcAft>
                <a:spcPts val="0"/>
              </a:spcAft>
              <a:buClr>
                <a:schemeClr val="dk1"/>
              </a:buClr>
              <a:buSzPts val="1800"/>
              <a:buChar char="•"/>
              <a:defRPr sz="1200"/>
            </a:lvl9pPr>
          </a:lstStyle>
          <a:p>
            <a:endParaRPr/>
          </a:p>
        </p:txBody>
      </p:sp>
      <p:sp>
        <p:nvSpPr>
          <p:cNvPr id="115" name="Google Shape;115;p29"/>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373"/>
              </a:spcBef>
              <a:spcAft>
                <a:spcPts val="0"/>
              </a:spcAft>
              <a:buClr>
                <a:schemeClr val="dk1"/>
              </a:buClr>
              <a:buSzPts val="2800"/>
              <a:buChar char="•"/>
              <a:defRPr sz="1867"/>
            </a:lvl1pPr>
            <a:lvl2pPr marL="914400" lvl="1" indent="-381000" algn="l">
              <a:lnSpc>
                <a:spcPct val="100000"/>
              </a:lnSpc>
              <a:spcBef>
                <a:spcPts val="320"/>
              </a:spcBef>
              <a:spcAft>
                <a:spcPts val="0"/>
              </a:spcAft>
              <a:buClr>
                <a:schemeClr val="dk1"/>
              </a:buClr>
              <a:buSzPts val="2400"/>
              <a:buChar char="–"/>
              <a:defRPr sz="1600"/>
            </a:lvl2pPr>
            <a:lvl3pPr marL="1371600" lvl="2" indent="-355600" algn="l">
              <a:lnSpc>
                <a:spcPct val="100000"/>
              </a:lnSpc>
              <a:spcBef>
                <a:spcPts val="267"/>
              </a:spcBef>
              <a:spcAft>
                <a:spcPts val="0"/>
              </a:spcAft>
              <a:buClr>
                <a:schemeClr val="dk1"/>
              </a:buClr>
              <a:buSzPts val="2000"/>
              <a:buChar char="•"/>
              <a:defRPr sz="1333"/>
            </a:lvl3pPr>
            <a:lvl4pPr marL="1828800" lvl="3" indent="-342900" algn="l">
              <a:lnSpc>
                <a:spcPct val="100000"/>
              </a:lnSpc>
              <a:spcBef>
                <a:spcPts val="240"/>
              </a:spcBef>
              <a:spcAft>
                <a:spcPts val="0"/>
              </a:spcAft>
              <a:buClr>
                <a:schemeClr val="dk1"/>
              </a:buClr>
              <a:buSzPts val="1800"/>
              <a:buChar char="–"/>
              <a:defRPr sz="1200"/>
            </a:lvl4pPr>
            <a:lvl5pPr marL="2286000" lvl="4" indent="-342900" algn="l">
              <a:lnSpc>
                <a:spcPct val="100000"/>
              </a:lnSpc>
              <a:spcBef>
                <a:spcPts val="240"/>
              </a:spcBef>
              <a:spcAft>
                <a:spcPts val="0"/>
              </a:spcAft>
              <a:buClr>
                <a:schemeClr val="dk1"/>
              </a:buClr>
              <a:buSzPts val="1800"/>
              <a:buChar char="»"/>
              <a:defRPr sz="1200"/>
            </a:lvl5pPr>
            <a:lvl6pPr marL="2743200" lvl="5" indent="-342900" algn="l">
              <a:lnSpc>
                <a:spcPct val="100000"/>
              </a:lnSpc>
              <a:spcBef>
                <a:spcPts val="240"/>
              </a:spcBef>
              <a:spcAft>
                <a:spcPts val="0"/>
              </a:spcAft>
              <a:buClr>
                <a:schemeClr val="dk1"/>
              </a:buClr>
              <a:buSzPts val="1800"/>
              <a:buChar char="•"/>
              <a:defRPr sz="1200"/>
            </a:lvl6pPr>
            <a:lvl7pPr marL="3200400" lvl="6" indent="-342900" algn="l">
              <a:lnSpc>
                <a:spcPct val="100000"/>
              </a:lnSpc>
              <a:spcBef>
                <a:spcPts val="240"/>
              </a:spcBef>
              <a:spcAft>
                <a:spcPts val="0"/>
              </a:spcAft>
              <a:buClr>
                <a:schemeClr val="dk1"/>
              </a:buClr>
              <a:buSzPts val="1800"/>
              <a:buChar char="•"/>
              <a:defRPr sz="1200"/>
            </a:lvl7pPr>
            <a:lvl8pPr marL="3657600" lvl="7" indent="-342900" algn="l">
              <a:lnSpc>
                <a:spcPct val="100000"/>
              </a:lnSpc>
              <a:spcBef>
                <a:spcPts val="240"/>
              </a:spcBef>
              <a:spcAft>
                <a:spcPts val="0"/>
              </a:spcAft>
              <a:buClr>
                <a:schemeClr val="dk1"/>
              </a:buClr>
              <a:buSzPts val="1800"/>
              <a:buChar char="•"/>
              <a:defRPr sz="1200"/>
            </a:lvl8pPr>
            <a:lvl9pPr marL="4114800" lvl="8" indent="-342900" algn="l">
              <a:lnSpc>
                <a:spcPct val="100000"/>
              </a:lnSpc>
              <a:spcBef>
                <a:spcPts val="240"/>
              </a:spcBef>
              <a:spcAft>
                <a:spcPts val="0"/>
              </a:spcAft>
              <a:buClr>
                <a:schemeClr val="dk1"/>
              </a:buClr>
              <a:buSzPts val="1800"/>
              <a:buChar char="•"/>
              <a:defRPr sz="1200"/>
            </a:lvl9pPr>
          </a:lstStyle>
          <a:p>
            <a:endParaRPr/>
          </a:p>
        </p:txBody>
      </p:sp>
      <p:sp>
        <p:nvSpPr>
          <p:cNvPr id="116" name="Google Shape;116;p2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7" name="Google Shape;117;p2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8" name="Google Shape;118;p2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3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0"/>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20"/>
              </a:spcBef>
              <a:spcAft>
                <a:spcPts val="0"/>
              </a:spcAft>
              <a:buClr>
                <a:schemeClr val="dk1"/>
              </a:buClr>
              <a:buSzPts val="2400"/>
              <a:buNone/>
              <a:defRPr sz="1600" b="1"/>
            </a:lvl1pPr>
            <a:lvl2pPr marL="914400" lvl="1" indent="-228600" algn="l">
              <a:lnSpc>
                <a:spcPct val="100000"/>
              </a:lnSpc>
              <a:spcBef>
                <a:spcPts val="267"/>
              </a:spcBef>
              <a:spcAft>
                <a:spcPts val="0"/>
              </a:spcAft>
              <a:buClr>
                <a:schemeClr val="dk1"/>
              </a:buClr>
              <a:buSzPts val="2000"/>
              <a:buNone/>
              <a:defRPr sz="1333" b="1"/>
            </a:lvl2pPr>
            <a:lvl3pPr marL="1371600" lvl="2" indent="-228600" algn="l">
              <a:lnSpc>
                <a:spcPct val="100000"/>
              </a:lnSpc>
              <a:spcBef>
                <a:spcPts val="240"/>
              </a:spcBef>
              <a:spcAft>
                <a:spcPts val="0"/>
              </a:spcAft>
              <a:buClr>
                <a:schemeClr val="dk1"/>
              </a:buClr>
              <a:buSzPts val="1800"/>
              <a:buNone/>
              <a:defRPr sz="1200" b="1"/>
            </a:lvl3pPr>
            <a:lvl4pPr marL="1828800" lvl="3" indent="-228600" algn="l">
              <a:lnSpc>
                <a:spcPct val="100000"/>
              </a:lnSpc>
              <a:spcBef>
                <a:spcPts val="213"/>
              </a:spcBef>
              <a:spcAft>
                <a:spcPts val="0"/>
              </a:spcAft>
              <a:buClr>
                <a:schemeClr val="dk1"/>
              </a:buClr>
              <a:buSzPts val="1600"/>
              <a:buNone/>
              <a:defRPr sz="1067" b="1"/>
            </a:lvl4pPr>
            <a:lvl5pPr marL="2286000" lvl="4" indent="-228600" algn="l">
              <a:lnSpc>
                <a:spcPct val="100000"/>
              </a:lnSpc>
              <a:spcBef>
                <a:spcPts val="213"/>
              </a:spcBef>
              <a:spcAft>
                <a:spcPts val="0"/>
              </a:spcAft>
              <a:buClr>
                <a:schemeClr val="dk1"/>
              </a:buClr>
              <a:buSzPts val="1600"/>
              <a:buNone/>
              <a:defRPr sz="1067" b="1"/>
            </a:lvl5pPr>
            <a:lvl6pPr marL="2743200" lvl="5" indent="-228600" algn="l">
              <a:lnSpc>
                <a:spcPct val="100000"/>
              </a:lnSpc>
              <a:spcBef>
                <a:spcPts val="213"/>
              </a:spcBef>
              <a:spcAft>
                <a:spcPts val="0"/>
              </a:spcAft>
              <a:buClr>
                <a:schemeClr val="dk1"/>
              </a:buClr>
              <a:buSzPts val="1600"/>
              <a:buNone/>
              <a:defRPr sz="1067" b="1"/>
            </a:lvl6pPr>
            <a:lvl7pPr marL="3200400" lvl="6" indent="-228600" algn="l">
              <a:lnSpc>
                <a:spcPct val="100000"/>
              </a:lnSpc>
              <a:spcBef>
                <a:spcPts val="213"/>
              </a:spcBef>
              <a:spcAft>
                <a:spcPts val="0"/>
              </a:spcAft>
              <a:buClr>
                <a:schemeClr val="dk1"/>
              </a:buClr>
              <a:buSzPts val="1600"/>
              <a:buNone/>
              <a:defRPr sz="1067" b="1"/>
            </a:lvl7pPr>
            <a:lvl8pPr marL="3657600" lvl="7" indent="-228600" algn="l">
              <a:lnSpc>
                <a:spcPct val="100000"/>
              </a:lnSpc>
              <a:spcBef>
                <a:spcPts val="213"/>
              </a:spcBef>
              <a:spcAft>
                <a:spcPts val="0"/>
              </a:spcAft>
              <a:buClr>
                <a:schemeClr val="dk1"/>
              </a:buClr>
              <a:buSzPts val="1600"/>
              <a:buNone/>
              <a:defRPr sz="1067" b="1"/>
            </a:lvl8pPr>
            <a:lvl9pPr marL="4114800" lvl="8" indent="-228600" algn="l">
              <a:lnSpc>
                <a:spcPct val="100000"/>
              </a:lnSpc>
              <a:spcBef>
                <a:spcPts val="213"/>
              </a:spcBef>
              <a:spcAft>
                <a:spcPts val="0"/>
              </a:spcAft>
              <a:buClr>
                <a:schemeClr val="dk1"/>
              </a:buClr>
              <a:buSzPts val="1600"/>
              <a:buNone/>
              <a:defRPr sz="1067" b="1"/>
            </a:lvl9pPr>
          </a:lstStyle>
          <a:p>
            <a:endParaRPr/>
          </a:p>
        </p:txBody>
      </p:sp>
      <p:sp>
        <p:nvSpPr>
          <p:cNvPr id="122" name="Google Shape;122;p30"/>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320"/>
              </a:spcBef>
              <a:spcAft>
                <a:spcPts val="0"/>
              </a:spcAft>
              <a:buClr>
                <a:schemeClr val="dk1"/>
              </a:buClr>
              <a:buSzPts val="2400"/>
              <a:buChar char="•"/>
              <a:defRPr sz="1600"/>
            </a:lvl1pPr>
            <a:lvl2pPr marL="914400" lvl="1" indent="-355600" algn="l">
              <a:lnSpc>
                <a:spcPct val="100000"/>
              </a:lnSpc>
              <a:spcBef>
                <a:spcPts val="267"/>
              </a:spcBef>
              <a:spcAft>
                <a:spcPts val="0"/>
              </a:spcAft>
              <a:buClr>
                <a:schemeClr val="dk1"/>
              </a:buClr>
              <a:buSzPts val="2000"/>
              <a:buChar char="–"/>
              <a:defRPr sz="1333"/>
            </a:lvl2pPr>
            <a:lvl3pPr marL="1371600" lvl="2" indent="-342900" algn="l">
              <a:lnSpc>
                <a:spcPct val="100000"/>
              </a:lnSpc>
              <a:spcBef>
                <a:spcPts val="240"/>
              </a:spcBef>
              <a:spcAft>
                <a:spcPts val="0"/>
              </a:spcAft>
              <a:buClr>
                <a:schemeClr val="dk1"/>
              </a:buClr>
              <a:buSzPts val="1800"/>
              <a:buChar char="•"/>
              <a:defRPr sz="1200"/>
            </a:lvl3pPr>
            <a:lvl4pPr marL="1828800" lvl="3" indent="-330200" algn="l">
              <a:lnSpc>
                <a:spcPct val="100000"/>
              </a:lnSpc>
              <a:spcBef>
                <a:spcPts val="213"/>
              </a:spcBef>
              <a:spcAft>
                <a:spcPts val="0"/>
              </a:spcAft>
              <a:buClr>
                <a:schemeClr val="dk1"/>
              </a:buClr>
              <a:buSzPts val="1600"/>
              <a:buChar char="–"/>
              <a:defRPr sz="1067"/>
            </a:lvl4pPr>
            <a:lvl5pPr marL="2286000" lvl="4" indent="-330200" algn="l">
              <a:lnSpc>
                <a:spcPct val="100000"/>
              </a:lnSpc>
              <a:spcBef>
                <a:spcPts val="213"/>
              </a:spcBef>
              <a:spcAft>
                <a:spcPts val="0"/>
              </a:spcAft>
              <a:buClr>
                <a:schemeClr val="dk1"/>
              </a:buClr>
              <a:buSzPts val="1600"/>
              <a:buChar char="»"/>
              <a:defRPr sz="1067"/>
            </a:lvl5pPr>
            <a:lvl6pPr marL="2743200" lvl="5" indent="-330200" algn="l">
              <a:lnSpc>
                <a:spcPct val="100000"/>
              </a:lnSpc>
              <a:spcBef>
                <a:spcPts val="213"/>
              </a:spcBef>
              <a:spcAft>
                <a:spcPts val="0"/>
              </a:spcAft>
              <a:buClr>
                <a:schemeClr val="dk1"/>
              </a:buClr>
              <a:buSzPts val="1600"/>
              <a:buChar char="•"/>
              <a:defRPr sz="1067"/>
            </a:lvl6pPr>
            <a:lvl7pPr marL="3200400" lvl="6" indent="-330200" algn="l">
              <a:lnSpc>
                <a:spcPct val="100000"/>
              </a:lnSpc>
              <a:spcBef>
                <a:spcPts val="213"/>
              </a:spcBef>
              <a:spcAft>
                <a:spcPts val="0"/>
              </a:spcAft>
              <a:buClr>
                <a:schemeClr val="dk1"/>
              </a:buClr>
              <a:buSzPts val="1600"/>
              <a:buChar char="•"/>
              <a:defRPr sz="1067"/>
            </a:lvl7pPr>
            <a:lvl8pPr marL="3657600" lvl="7" indent="-330200" algn="l">
              <a:lnSpc>
                <a:spcPct val="100000"/>
              </a:lnSpc>
              <a:spcBef>
                <a:spcPts val="213"/>
              </a:spcBef>
              <a:spcAft>
                <a:spcPts val="0"/>
              </a:spcAft>
              <a:buClr>
                <a:schemeClr val="dk1"/>
              </a:buClr>
              <a:buSzPts val="1600"/>
              <a:buChar char="•"/>
              <a:defRPr sz="1067"/>
            </a:lvl8pPr>
            <a:lvl9pPr marL="4114800" lvl="8" indent="-330200" algn="l">
              <a:lnSpc>
                <a:spcPct val="100000"/>
              </a:lnSpc>
              <a:spcBef>
                <a:spcPts val="213"/>
              </a:spcBef>
              <a:spcAft>
                <a:spcPts val="0"/>
              </a:spcAft>
              <a:buClr>
                <a:schemeClr val="dk1"/>
              </a:buClr>
              <a:buSzPts val="1600"/>
              <a:buChar char="•"/>
              <a:defRPr sz="1067"/>
            </a:lvl9pPr>
          </a:lstStyle>
          <a:p>
            <a:endParaRPr/>
          </a:p>
        </p:txBody>
      </p:sp>
      <p:sp>
        <p:nvSpPr>
          <p:cNvPr id="123" name="Google Shape;123;p30"/>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20"/>
              </a:spcBef>
              <a:spcAft>
                <a:spcPts val="0"/>
              </a:spcAft>
              <a:buClr>
                <a:schemeClr val="dk1"/>
              </a:buClr>
              <a:buSzPts val="2400"/>
              <a:buNone/>
              <a:defRPr sz="1600" b="1"/>
            </a:lvl1pPr>
            <a:lvl2pPr marL="914400" lvl="1" indent="-228600" algn="l">
              <a:lnSpc>
                <a:spcPct val="100000"/>
              </a:lnSpc>
              <a:spcBef>
                <a:spcPts val="267"/>
              </a:spcBef>
              <a:spcAft>
                <a:spcPts val="0"/>
              </a:spcAft>
              <a:buClr>
                <a:schemeClr val="dk1"/>
              </a:buClr>
              <a:buSzPts val="2000"/>
              <a:buNone/>
              <a:defRPr sz="1333" b="1"/>
            </a:lvl2pPr>
            <a:lvl3pPr marL="1371600" lvl="2" indent="-228600" algn="l">
              <a:lnSpc>
                <a:spcPct val="100000"/>
              </a:lnSpc>
              <a:spcBef>
                <a:spcPts val="240"/>
              </a:spcBef>
              <a:spcAft>
                <a:spcPts val="0"/>
              </a:spcAft>
              <a:buClr>
                <a:schemeClr val="dk1"/>
              </a:buClr>
              <a:buSzPts val="1800"/>
              <a:buNone/>
              <a:defRPr sz="1200" b="1"/>
            </a:lvl3pPr>
            <a:lvl4pPr marL="1828800" lvl="3" indent="-228600" algn="l">
              <a:lnSpc>
                <a:spcPct val="100000"/>
              </a:lnSpc>
              <a:spcBef>
                <a:spcPts val="213"/>
              </a:spcBef>
              <a:spcAft>
                <a:spcPts val="0"/>
              </a:spcAft>
              <a:buClr>
                <a:schemeClr val="dk1"/>
              </a:buClr>
              <a:buSzPts val="1600"/>
              <a:buNone/>
              <a:defRPr sz="1067" b="1"/>
            </a:lvl4pPr>
            <a:lvl5pPr marL="2286000" lvl="4" indent="-228600" algn="l">
              <a:lnSpc>
                <a:spcPct val="100000"/>
              </a:lnSpc>
              <a:spcBef>
                <a:spcPts val="213"/>
              </a:spcBef>
              <a:spcAft>
                <a:spcPts val="0"/>
              </a:spcAft>
              <a:buClr>
                <a:schemeClr val="dk1"/>
              </a:buClr>
              <a:buSzPts val="1600"/>
              <a:buNone/>
              <a:defRPr sz="1067" b="1"/>
            </a:lvl5pPr>
            <a:lvl6pPr marL="2743200" lvl="5" indent="-228600" algn="l">
              <a:lnSpc>
                <a:spcPct val="100000"/>
              </a:lnSpc>
              <a:spcBef>
                <a:spcPts val="213"/>
              </a:spcBef>
              <a:spcAft>
                <a:spcPts val="0"/>
              </a:spcAft>
              <a:buClr>
                <a:schemeClr val="dk1"/>
              </a:buClr>
              <a:buSzPts val="1600"/>
              <a:buNone/>
              <a:defRPr sz="1067" b="1"/>
            </a:lvl6pPr>
            <a:lvl7pPr marL="3200400" lvl="6" indent="-228600" algn="l">
              <a:lnSpc>
                <a:spcPct val="100000"/>
              </a:lnSpc>
              <a:spcBef>
                <a:spcPts val="213"/>
              </a:spcBef>
              <a:spcAft>
                <a:spcPts val="0"/>
              </a:spcAft>
              <a:buClr>
                <a:schemeClr val="dk1"/>
              </a:buClr>
              <a:buSzPts val="1600"/>
              <a:buNone/>
              <a:defRPr sz="1067" b="1"/>
            </a:lvl7pPr>
            <a:lvl8pPr marL="3657600" lvl="7" indent="-228600" algn="l">
              <a:lnSpc>
                <a:spcPct val="100000"/>
              </a:lnSpc>
              <a:spcBef>
                <a:spcPts val="213"/>
              </a:spcBef>
              <a:spcAft>
                <a:spcPts val="0"/>
              </a:spcAft>
              <a:buClr>
                <a:schemeClr val="dk1"/>
              </a:buClr>
              <a:buSzPts val="1600"/>
              <a:buNone/>
              <a:defRPr sz="1067" b="1"/>
            </a:lvl8pPr>
            <a:lvl9pPr marL="4114800" lvl="8" indent="-228600" algn="l">
              <a:lnSpc>
                <a:spcPct val="100000"/>
              </a:lnSpc>
              <a:spcBef>
                <a:spcPts val="213"/>
              </a:spcBef>
              <a:spcAft>
                <a:spcPts val="0"/>
              </a:spcAft>
              <a:buClr>
                <a:schemeClr val="dk1"/>
              </a:buClr>
              <a:buSzPts val="1600"/>
              <a:buNone/>
              <a:defRPr sz="1067" b="1"/>
            </a:lvl9pPr>
          </a:lstStyle>
          <a:p>
            <a:endParaRPr/>
          </a:p>
        </p:txBody>
      </p:sp>
      <p:sp>
        <p:nvSpPr>
          <p:cNvPr id="124" name="Google Shape;124;p30"/>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320"/>
              </a:spcBef>
              <a:spcAft>
                <a:spcPts val="0"/>
              </a:spcAft>
              <a:buClr>
                <a:schemeClr val="dk1"/>
              </a:buClr>
              <a:buSzPts val="2400"/>
              <a:buChar char="•"/>
              <a:defRPr sz="1600"/>
            </a:lvl1pPr>
            <a:lvl2pPr marL="914400" lvl="1" indent="-355600" algn="l">
              <a:lnSpc>
                <a:spcPct val="100000"/>
              </a:lnSpc>
              <a:spcBef>
                <a:spcPts val="267"/>
              </a:spcBef>
              <a:spcAft>
                <a:spcPts val="0"/>
              </a:spcAft>
              <a:buClr>
                <a:schemeClr val="dk1"/>
              </a:buClr>
              <a:buSzPts val="2000"/>
              <a:buChar char="–"/>
              <a:defRPr sz="1333"/>
            </a:lvl2pPr>
            <a:lvl3pPr marL="1371600" lvl="2" indent="-342900" algn="l">
              <a:lnSpc>
                <a:spcPct val="100000"/>
              </a:lnSpc>
              <a:spcBef>
                <a:spcPts val="240"/>
              </a:spcBef>
              <a:spcAft>
                <a:spcPts val="0"/>
              </a:spcAft>
              <a:buClr>
                <a:schemeClr val="dk1"/>
              </a:buClr>
              <a:buSzPts val="1800"/>
              <a:buChar char="•"/>
              <a:defRPr sz="1200"/>
            </a:lvl3pPr>
            <a:lvl4pPr marL="1828800" lvl="3" indent="-330200" algn="l">
              <a:lnSpc>
                <a:spcPct val="100000"/>
              </a:lnSpc>
              <a:spcBef>
                <a:spcPts val="213"/>
              </a:spcBef>
              <a:spcAft>
                <a:spcPts val="0"/>
              </a:spcAft>
              <a:buClr>
                <a:schemeClr val="dk1"/>
              </a:buClr>
              <a:buSzPts val="1600"/>
              <a:buChar char="–"/>
              <a:defRPr sz="1067"/>
            </a:lvl4pPr>
            <a:lvl5pPr marL="2286000" lvl="4" indent="-330200" algn="l">
              <a:lnSpc>
                <a:spcPct val="100000"/>
              </a:lnSpc>
              <a:spcBef>
                <a:spcPts val="213"/>
              </a:spcBef>
              <a:spcAft>
                <a:spcPts val="0"/>
              </a:spcAft>
              <a:buClr>
                <a:schemeClr val="dk1"/>
              </a:buClr>
              <a:buSzPts val="1600"/>
              <a:buChar char="»"/>
              <a:defRPr sz="1067"/>
            </a:lvl5pPr>
            <a:lvl6pPr marL="2743200" lvl="5" indent="-330200" algn="l">
              <a:lnSpc>
                <a:spcPct val="100000"/>
              </a:lnSpc>
              <a:spcBef>
                <a:spcPts val="213"/>
              </a:spcBef>
              <a:spcAft>
                <a:spcPts val="0"/>
              </a:spcAft>
              <a:buClr>
                <a:schemeClr val="dk1"/>
              </a:buClr>
              <a:buSzPts val="1600"/>
              <a:buChar char="•"/>
              <a:defRPr sz="1067"/>
            </a:lvl6pPr>
            <a:lvl7pPr marL="3200400" lvl="6" indent="-330200" algn="l">
              <a:lnSpc>
                <a:spcPct val="100000"/>
              </a:lnSpc>
              <a:spcBef>
                <a:spcPts val="213"/>
              </a:spcBef>
              <a:spcAft>
                <a:spcPts val="0"/>
              </a:spcAft>
              <a:buClr>
                <a:schemeClr val="dk1"/>
              </a:buClr>
              <a:buSzPts val="1600"/>
              <a:buChar char="•"/>
              <a:defRPr sz="1067"/>
            </a:lvl7pPr>
            <a:lvl8pPr marL="3657600" lvl="7" indent="-330200" algn="l">
              <a:lnSpc>
                <a:spcPct val="100000"/>
              </a:lnSpc>
              <a:spcBef>
                <a:spcPts val="213"/>
              </a:spcBef>
              <a:spcAft>
                <a:spcPts val="0"/>
              </a:spcAft>
              <a:buClr>
                <a:schemeClr val="dk1"/>
              </a:buClr>
              <a:buSzPts val="1600"/>
              <a:buChar char="•"/>
              <a:defRPr sz="1067"/>
            </a:lvl8pPr>
            <a:lvl9pPr marL="4114800" lvl="8" indent="-330200" algn="l">
              <a:lnSpc>
                <a:spcPct val="100000"/>
              </a:lnSpc>
              <a:spcBef>
                <a:spcPts val="213"/>
              </a:spcBef>
              <a:spcAft>
                <a:spcPts val="0"/>
              </a:spcAft>
              <a:buClr>
                <a:schemeClr val="dk1"/>
              </a:buClr>
              <a:buSzPts val="1600"/>
              <a:buChar char="•"/>
              <a:defRPr sz="1067"/>
            </a:lvl9pPr>
          </a:lstStyle>
          <a:p>
            <a:endParaRPr/>
          </a:p>
        </p:txBody>
      </p:sp>
      <p:sp>
        <p:nvSpPr>
          <p:cNvPr id="125" name="Google Shape;125;p3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6" name="Google Shape;126;p3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7" name="Google Shape;127;p3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3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1" name="Google Shape;131;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2" name="Google Shape;132;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32"/>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2"/>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427"/>
              </a:spcBef>
              <a:spcAft>
                <a:spcPts val="0"/>
              </a:spcAft>
              <a:buClr>
                <a:schemeClr val="dk1"/>
              </a:buClr>
              <a:buSzPts val="3200"/>
              <a:buChar char="•"/>
              <a:defRPr sz="2133"/>
            </a:lvl1pPr>
            <a:lvl2pPr marL="914400" lvl="1" indent="-406400" algn="l">
              <a:lnSpc>
                <a:spcPct val="100000"/>
              </a:lnSpc>
              <a:spcBef>
                <a:spcPts val="373"/>
              </a:spcBef>
              <a:spcAft>
                <a:spcPts val="0"/>
              </a:spcAft>
              <a:buClr>
                <a:schemeClr val="dk1"/>
              </a:buClr>
              <a:buSzPts val="2800"/>
              <a:buChar char="–"/>
              <a:defRPr sz="1867"/>
            </a:lvl2pPr>
            <a:lvl3pPr marL="1371600" lvl="2" indent="-381000" algn="l">
              <a:lnSpc>
                <a:spcPct val="100000"/>
              </a:lnSpc>
              <a:spcBef>
                <a:spcPts val="320"/>
              </a:spcBef>
              <a:spcAft>
                <a:spcPts val="0"/>
              </a:spcAft>
              <a:buClr>
                <a:schemeClr val="dk1"/>
              </a:buClr>
              <a:buSzPts val="2400"/>
              <a:buChar char="•"/>
              <a:defRPr sz="1600"/>
            </a:lvl3pPr>
            <a:lvl4pPr marL="1828800" lvl="3" indent="-355600" algn="l">
              <a:lnSpc>
                <a:spcPct val="100000"/>
              </a:lnSpc>
              <a:spcBef>
                <a:spcPts val="267"/>
              </a:spcBef>
              <a:spcAft>
                <a:spcPts val="0"/>
              </a:spcAft>
              <a:buClr>
                <a:schemeClr val="dk1"/>
              </a:buClr>
              <a:buSzPts val="2000"/>
              <a:buChar char="–"/>
              <a:defRPr sz="1333"/>
            </a:lvl4pPr>
            <a:lvl5pPr marL="2286000" lvl="4" indent="-355600" algn="l">
              <a:lnSpc>
                <a:spcPct val="100000"/>
              </a:lnSpc>
              <a:spcBef>
                <a:spcPts val="267"/>
              </a:spcBef>
              <a:spcAft>
                <a:spcPts val="0"/>
              </a:spcAft>
              <a:buClr>
                <a:schemeClr val="dk1"/>
              </a:buClr>
              <a:buSzPts val="2000"/>
              <a:buChar char="»"/>
              <a:defRPr sz="1333"/>
            </a:lvl5pPr>
            <a:lvl6pPr marL="2743200" lvl="5" indent="-355600" algn="l">
              <a:lnSpc>
                <a:spcPct val="100000"/>
              </a:lnSpc>
              <a:spcBef>
                <a:spcPts val="267"/>
              </a:spcBef>
              <a:spcAft>
                <a:spcPts val="0"/>
              </a:spcAft>
              <a:buClr>
                <a:schemeClr val="dk1"/>
              </a:buClr>
              <a:buSzPts val="2000"/>
              <a:buChar char="•"/>
              <a:defRPr sz="1333"/>
            </a:lvl6pPr>
            <a:lvl7pPr marL="3200400" lvl="6" indent="-355600" algn="l">
              <a:lnSpc>
                <a:spcPct val="100000"/>
              </a:lnSpc>
              <a:spcBef>
                <a:spcPts val="267"/>
              </a:spcBef>
              <a:spcAft>
                <a:spcPts val="0"/>
              </a:spcAft>
              <a:buClr>
                <a:schemeClr val="dk1"/>
              </a:buClr>
              <a:buSzPts val="2000"/>
              <a:buChar char="•"/>
              <a:defRPr sz="1333"/>
            </a:lvl7pPr>
            <a:lvl8pPr marL="3657600" lvl="7" indent="-355600" algn="l">
              <a:lnSpc>
                <a:spcPct val="100000"/>
              </a:lnSpc>
              <a:spcBef>
                <a:spcPts val="267"/>
              </a:spcBef>
              <a:spcAft>
                <a:spcPts val="0"/>
              </a:spcAft>
              <a:buClr>
                <a:schemeClr val="dk1"/>
              </a:buClr>
              <a:buSzPts val="2000"/>
              <a:buChar char="•"/>
              <a:defRPr sz="1333"/>
            </a:lvl8pPr>
            <a:lvl9pPr marL="4114800" lvl="8" indent="-355600" algn="l">
              <a:lnSpc>
                <a:spcPct val="100000"/>
              </a:lnSpc>
              <a:spcBef>
                <a:spcPts val="267"/>
              </a:spcBef>
              <a:spcAft>
                <a:spcPts val="0"/>
              </a:spcAft>
              <a:buClr>
                <a:schemeClr val="dk1"/>
              </a:buClr>
              <a:buSzPts val="2000"/>
              <a:buChar char="•"/>
              <a:defRPr sz="1333"/>
            </a:lvl9pPr>
          </a:lstStyle>
          <a:p>
            <a:endParaRPr/>
          </a:p>
        </p:txBody>
      </p:sp>
      <p:sp>
        <p:nvSpPr>
          <p:cNvPr id="136" name="Google Shape;136;p32"/>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7"/>
              </a:spcBef>
              <a:spcAft>
                <a:spcPts val="0"/>
              </a:spcAft>
              <a:buClr>
                <a:schemeClr val="dk1"/>
              </a:buClr>
              <a:buSzPts val="1400"/>
              <a:buNone/>
              <a:defRPr sz="933"/>
            </a:lvl1pPr>
            <a:lvl2pPr marL="914400" lvl="1" indent="-228600" algn="l">
              <a:lnSpc>
                <a:spcPct val="100000"/>
              </a:lnSpc>
              <a:spcBef>
                <a:spcPts val="160"/>
              </a:spcBef>
              <a:spcAft>
                <a:spcPts val="0"/>
              </a:spcAft>
              <a:buClr>
                <a:schemeClr val="dk1"/>
              </a:buClr>
              <a:buSzPts val="1200"/>
              <a:buNone/>
              <a:defRPr sz="800"/>
            </a:lvl2pPr>
            <a:lvl3pPr marL="1371600" lvl="2" indent="-228600" algn="l">
              <a:lnSpc>
                <a:spcPct val="100000"/>
              </a:lnSpc>
              <a:spcBef>
                <a:spcPts val="133"/>
              </a:spcBef>
              <a:spcAft>
                <a:spcPts val="0"/>
              </a:spcAft>
              <a:buClr>
                <a:schemeClr val="dk1"/>
              </a:buClr>
              <a:buSzPts val="1000"/>
              <a:buNone/>
              <a:defRPr sz="667"/>
            </a:lvl3pPr>
            <a:lvl4pPr marL="1828800" lvl="3" indent="-228600" algn="l">
              <a:lnSpc>
                <a:spcPct val="100000"/>
              </a:lnSpc>
              <a:spcBef>
                <a:spcPts val="120"/>
              </a:spcBef>
              <a:spcAft>
                <a:spcPts val="0"/>
              </a:spcAft>
              <a:buClr>
                <a:schemeClr val="dk1"/>
              </a:buClr>
              <a:buSzPts val="900"/>
              <a:buNone/>
              <a:defRPr sz="600"/>
            </a:lvl4pPr>
            <a:lvl5pPr marL="2286000" lvl="4" indent="-228600" algn="l">
              <a:lnSpc>
                <a:spcPct val="100000"/>
              </a:lnSpc>
              <a:spcBef>
                <a:spcPts val="120"/>
              </a:spcBef>
              <a:spcAft>
                <a:spcPts val="0"/>
              </a:spcAft>
              <a:buClr>
                <a:schemeClr val="dk1"/>
              </a:buClr>
              <a:buSzPts val="900"/>
              <a:buNone/>
              <a:defRPr sz="600"/>
            </a:lvl5pPr>
            <a:lvl6pPr marL="2743200" lvl="5" indent="-228600" algn="l">
              <a:lnSpc>
                <a:spcPct val="100000"/>
              </a:lnSpc>
              <a:spcBef>
                <a:spcPts val="120"/>
              </a:spcBef>
              <a:spcAft>
                <a:spcPts val="0"/>
              </a:spcAft>
              <a:buClr>
                <a:schemeClr val="dk1"/>
              </a:buClr>
              <a:buSzPts val="900"/>
              <a:buNone/>
              <a:defRPr sz="600"/>
            </a:lvl6pPr>
            <a:lvl7pPr marL="3200400" lvl="6" indent="-228600" algn="l">
              <a:lnSpc>
                <a:spcPct val="100000"/>
              </a:lnSpc>
              <a:spcBef>
                <a:spcPts val="120"/>
              </a:spcBef>
              <a:spcAft>
                <a:spcPts val="0"/>
              </a:spcAft>
              <a:buClr>
                <a:schemeClr val="dk1"/>
              </a:buClr>
              <a:buSzPts val="900"/>
              <a:buNone/>
              <a:defRPr sz="600"/>
            </a:lvl7pPr>
            <a:lvl8pPr marL="3657600" lvl="7" indent="-228600" algn="l">
              <a:lnSpc>
                <a:spcPct val="100000"/>
              </a:lnSpc>
              <a:spcBef>
                <a:spcPts val="120"/>
              </a:spcBef>
              <a:spcAft>
                <a:spcPts val="0"/>
              </a:spcAft>
              <a:buClr>
                <a:schemeClr val="dk1"/>
              </a:buClr>
              <a:buSzPts val="900"/>
              <a:buNone/>
              <a:defRPr sz="600"/>
            </a:lvl8pPr>
            <a:lvl9pPr marL="4114800" lvl="8" indent="-228600" algn="l">
              <a:lnSpc>
                <a:spcPct val="100000"/>
              </a:lnSpc>
              <a:spcBef>
                <a:spcPts val="120"/>
              </a:spcBef>
              <a:spcAft>
                <a:spcPts val="0"/>
              </a:spcAft>
              <a:buClr>
                <a:schemeClr val="dk1"/>
              </a:buClr>
              <a:buSzPts val="900"/>
              <a:buNone/>
              <a:defRPr sz="600"/>
            </a:lvl9pPr>
          </a:lstStyle>
          <a:p>
            <a:endParaRPr/>
          </a:p>
        </p:txBody>
      </p:sp>
      <p:sp>
        <p:nvSpPr>
          <p:cNvPr id="137" name="Google Shape;137;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8" name="Google Shape;138;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9" name="Google Shape;139;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33"/>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3"/>
          <p:cNvSpPr>
            <a:spLocks noGrp="1"/>
          </p:cNvSpPr>
          <p:nvPr>
            <p:ph type="pic" idx="2"/>
          </p:nvPr>
        </p:nvSpPr>
        <p:spPr>
          <a:xfrm>
            <a:off x="1194859" y="408517"/>
            <a:ext cx="3657600" cy="2743200"/>
          </a:xfrm>
          <a:prstGeom prst="rect">
            <a:avLst/>
          </a:prstGeom>
          <a:noFill/>
          <a:ln>
            <a:noFill/>
          </a:ln>
        </p:spPr>
      </p:sp>
      <p:sp>
        <p:nvSpPr>
          <p:cNvPr id="143" name="Google Shape;143;p33"/>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7"/>
              </a:spcBef>
              <a:spcAft>
                <a:spcPts val="0"/>
              </a:spcAft>
              <a:buClr>
                <a:schemeClr val="dk1"/>
              </a:buClr>
              <a:buSzPts val="1400"/>
              <a:buNone/>
              <a:defRPr sz="933"/>
            </a:lvl1pPr>
            <a:lvl2pPr marL="914400" lvl="1" indent="-228600" algn="l">
              <a:lnSpc>
                <a:spcPct val="100000"/>
              </a:lnSpc>
              <a:spcBef>
                <a:spcPts val="160"/>
              </a:spcBef>
              <a:spcAft>
                <a:spcPts val="0"/>
              </a:spcAft>
              <a:buClr>
                <a:schemeClr val="dk1"/>
              </a:buClr>
              <a:buSzPts val="1200"/>
              <a:buNone/>
              <a:defRPr sz="800"/>
            </a:lvl2pPr>
            <a:lvl3pPr marL="1371600" lvl="2" indent="-228600" algn="l">
              <a:lnSpc>
                <a:spcPct val="100000"/>
              </a:lnSpc>
              <a:spcBef>
                <a:spcPts val="133"/>
              </a:spcBef>
              <a:spcAft>
                <a:spcPts val="0"/>
              </a:spcAft>
              <a:buClr>
                <a:schemeClr val="dk1"/>
              </a:buClr>
              <a:buSzPts val="1000"/>
              <a:buNone/>
              <a:defRPr sz="667"/>
            </a:lvl3pPr>
            <a:lvl4pPr marL="1828800" lvl="3" indent="-228600" algn="l">
              <a:lnSpc>
                <a:spcPct val="100000"/>
              </a:lnSpc>
              <a:spcBef>
                <a:spcPts val="120"/>
              </a:spcBef>
              <a:spcAft>
                <a:spcPts val="0"/>
              </a:spcAft>
              <a:buClr>
                <a:schemeClr val="dk1"/>
              </a:buClr>
              <a:buSzPts val="900"/>
              <a:buNone/>
              <a:defRPr sz="600"/>
            </a:lvl4pPr>
            <a:lvl5pPr marL="2286000" lvl="4" indent="-228600" algn="l">
              <a:lnSpc>
                <a:spcPct val="100000"/>
              </a:lnSpc>
              <a:spcBef>
                <a:spcPts val="120"/>
              </a:spcBef>
              <a:spcAft>
                <a:spcPts val="0"/>
              </a:spcAft>
              <a:buClr>
                <a:schemeClr val="dk1"/>
              </a:buClr>
              <a:buSzPts val="900"/>
              <a:buNone/>
              <a:defRPr sz="600"/>
            </a:lvl5pPr>
            <a:lvl6pPr marL="2743200" lvl="5" indent="-228600" algn="l">
              <a:lnSpc>
                <a:spcPct val="100000"/>
              </a:lnSpc>
              <a:spcBef>
                <a:spcPts val="120"/>
              </a:spcBef>
              <a:spcAft>
                <a:spcPts val="0"/>
              </a:spcAft>
              <a:buClr>
                <a:schemeClr val="dk1"/>
              </a:buClr>
              <a:buSzPts val="900"/>
              <a:buNone/>
              <a:defRPr sz="600"/>
            </a:lvl6pPr>
            <a:lvl7pPr marL="3200400" lvl="6" indent="-228600" algn="l">
              <a:lnSpc>
                <a:spcPct val="100000"/>
              </a:lnSpc>
              <a:spcBef>
                <a:spcPts val="120"/>
              </a:spcBef>
              <a:spcAft>
                <a:spcPts val="0"/>
              </a:spcAft>
              <a:buClr>
                <a:schemeClr val="dk1"/>
              </a:buClr>
              <a:buSzPts val="900"/>
              <a:buNone/>
              <a:defRPr sz="600"/>
            </a:lvl7pPr>
            <a:lvl8pPr marL="3657600" lvl="7" indent="-228600" algn="l">
              <a:lnSpc>
                <a:spcPct val="100000"/>
              </a:lnSpc>
              <a:spcBef>
                <a:spcPts val="120"/>
              </a:spcBef>
              <a:spcAft>
                <a:spcPts val="0"/>
              </a:spcAft>
              <a:buClr>
                <a:schemeClr val="dk1"/>
              </a:buClr>
              <a:buSzPts val="900"/>
              <a:buNone/>
              <a:defRPr sz="600"/>
            </a:lvl8pPr>
            <a:lvl9pPr marL="4114800" lvl="8" indent="-228600" algn="l">
              <a:lnSpc>
                <a:spcPct val="100000"/>
              </a:lnSpc>
              <a:spcBef>
                <a:spcPts val="120"/>
              </a:spcBef>
              <a:spcAft>
                <a:spcPts val="0"/>
              </a:spcAft>
              <a:buClr>
                <a:schemeClr val="dk1"/>
              </a:buClr>
              <a:buSzPts val="900"/>
              <a:buNone/>
              <a:defRPr sz="600"/>
            </a:lvl9pPr>
          </a:lstStyle>
          <a:p>
            <a:endParaRPr/>
          </a:p>
        </p:txBody>
      </p:sp>
      <p:sp>
        <p:nvSpPr>
          <p:cNvPr id="144" name="Google Shape;144;p3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5" name="Google Shape;145;p3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6" name="Google Shape;146;p3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3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4"/>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40"/>
              </a:spcBef>
              <a:spcAft>
                <a:spcPts val="0"/>
              </a:spcAft>
              <a:buClr>
                <a:schemeClr val="dk1"/>
              </a:buClr>
              <a:buSzPts val="1800"/>
              <a:buChar char="•"/>
              <a:defRPr/>
            </a:lvl1pPr>
            <a:lvl2pPr marL="914400" lvl="1" indent="-342900" algn="l">
              <a:lnSpc>
                <a:spcPct val="100000"/>
              </a:lnSpc>
              <a:spcBef>
                <a:spcPts val="240"/>
              </a:spcBef>
              <a:spcAft>
                <a:spcPts val="0"/>
              </a:spcAft>
              <a:buClr>
                <a:schemeClr val="dk1"/>
              </a:buClr>
              <a:buSzPts val="1800"/>
              <a:buChar char="–"/>
              <a:defRPr/>
            </a:lvl2pPr>
            <a:lvl3pPr marL="1371600" lvl="2" indent="-342900" algn="l">
              <a:lnSpc>
                <a:spcPct val="100000"/>
              </a:lnSpc>
              <a:spcBef>
                <a:spcPts val="240"/>
              </a:spcBef>
              <a:spcAft>
                <a:spcPts val="0"/>
              </a:spcAft>
              <a:buClr>
                <a:schemeClr val="dk1"/>
              </a:buClr>
              <a:buSzPts val="1800"/>
              <a:buChar char="•"/>
              <a:defRPr/>
            </a:lvl3pPr>
            <a:lvl4pPr marL="1828800" lvl="3" indent="-342900" algn="l">
              <a:lnSpc>
                <a:spcPct val="100000"/>
              </a:lnSpc>
              <a:spcBef>
                <a:spcPts val="240"/>
              </a:spcBef>
              <a:spcAft>
                <a:spcPts val="0"/>
              </a:spcAft>
              <a:buClr>
                <a:schemeClr val="dk1"/>
              </a:buClr>
              <a:buSzPts val="1800"/>
              <a:buChar char="–"/>
              <a:defRPr/>
            </a:lvl4pPr>
            <a:lvl5pPr marL="2286000" lvl="4" indent="-342900" algn="l">
              <a:lnSpc>
                <a:spcPct val="100000"/>
              </a:lnSpc>
              <a:spcBef>
                <a:spcPts val="240"/>
              </a:spcBef>
              <a:spcAft>
                <a:spcPts val="0"/>
              </a:spcAft>
              <a:buClr>
                <a:schemeClr val="dk1"/>
              </a:buClr>
              <a:buSzPts val="1800"/>
              <a:buChar char="»"/>
              <a:defRPr/>
            </a:lvl5pPr>
            <a:lvl6pPr marL="2743200" lvl="5" indent="-342900" algn="l">
              <a:lnSpc>
                <a:spcPct val="100000"/>
              </a:lnSpc>
              <a:spcBef>
                <a:spcPts val="240"/>
              </a:spcBef>
              <a:spcAft>
                <a:spcPts val="0"/>
              </a:spcAft>
              <a:buClr>
                <a:schemeClr val="dk1"/>
              </a:buClr>
              <a:buSzPts val="1800"/>
              <a:buChar char="•"/>
              <a:defRPr/>
            </a:lvl6pPr>
            <a:lvl7pPr marL="3200400" lvl="6" indent="-342900" algn="l">
              <a:lnSpc>
                <a:spcPct val="100000"/>
              </a:lnSpc>
              <a:spcBef>
                <a:spcPts val="240"/>
              </a:spcBef>
              <a:spcAft>
                <a:spcPts val="0"/>
              </a:spcAft>
              <a:buClr>
                <a:schemeClr val="dk1"/>
              </a:buClr>
              <a:buSzPts val="1800"/>
              <a:buChar char="•"/>
              <a:defRPr/>
            </a:lvl7pPr>
            <a:lvl8pPr marL="3657600" lvl="7" indent="-342900" algn="l">
              <a:lnSpc>
                <a:spcPct val="100000"/>
              </a:lnSpc>
              <a:spcBef>
                <a:spcPts val="240"/>
              </a:spcBef>
              <a:spcAft>
                <a:spcPts val="0"/>
              </a:spcAft>
              <a:buClr>
                <a:schemeClr val="dk1"/>
              </a:buClr>
              <a:buSzPts val="1800"/>
              <a:buChar char="•"/>
              <a:defRPr/>
            </a:lvl8pPr>
            <a:lvl9pPr marL="4114800" lvl="8" indent="-342900" algn="l">
              <a:lnSpc>
                <a:spcPct val="100000"/>
              </a:lnSpc>
              <a:spcBef>
                <a:spcPts val="240"/>
              </a:spcBef>
              <a:spcAft>
                <a:spcPts val="0"/>
              </a:spcAft>
              <a:buClr>
                <a:schemeClr val="dk1"/>
              </a:buClr>
              <a:buSzPts val="1800"/>
              <a:buChar char="•"/>
              <a:defRPr/>
            </a:lvl9pPr>
          </a:lstStyle>
          <a:p>
            <a:endParaRPr/>
          </a:p>
        </p:txBody>
      </p:sp>
      <p:sp>
        <p:nvSpPr>
          <p:cNvPr id="150" name="Google Shape;150;p3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1" name="Google Shape;151;p3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2" name="Google Shape;152;p3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5"/>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5"/>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40"/>
              </a:spcBef>
              <a:spcAft>
                <a:spcPts val="0"/>
              </a:spcAft>
              <a:buClr>
                <a:schemeClr val="dk1"/>
              </a:buClr>
              <a:buSzPts val="1800"/>
              <a:buChar char="•"/>
              <a:defRPr/>
            </a:lvl1pPr>
            <a:lvl2pPr marL="914400" lvl="1" indent="-342900" algn="l">
              <a:lnSpc>
                <a:spcPct val="100000"/>
              </a:lnSpc>
              <a:spcBef>
                <a:spcPts val="240"/>
              </a:spcBef>
              <a:spcAft>
                <a:spcPts val="0"/>
              </a:spcAft>
              <a:buClr>
                <a:schemeClr val="dk1"/>
              </a:buClr>
              <a:buSzPts val="1800"/>
              <a:buChar char="–"/>
              <a:defRPr/>
            </a:lvl2pPr>
            <a:lvl3pPr marL="1371600" lvl="2" indent="-342900" algn="l">
              <a:lnSpc>
                <a:spcPct val="100000"/>
              </a:lnSpc>
              <a:spcBef>
                <a:spcPts val="240"/>
              </a:spcBef>
              <a:spcAft>
                <a:spcPts val="0"/>
              </a:spcAft>
              <a:buClr>
                <a:schemeClr val="dk1"/>
              </a:buClr>
              <a:buSzPts val="1800"/>
              <a:buChar char="•"/>
              <a:defRPr/>
            </a:lvl3pPr>
            <a:lvl4pPr marL="1828800" lvl="3" indent="-342900" algn="l">
              <a:lnSpc>
                <a:spcPct val="100000"/>
              </a:lnSpc>
              <a:spcBef>
                <a:spcPts val="240"/>
              </a:spcBef>
              <a:spcAft>
                <a:spcPts val="0"/>
              </a:spcAft>
              <a:buClr>
                <a:schemeClr val="dk1"/>
              </a:buClr>
              <a:buSzPts val="1800"/>
              <a:buChar char="–"/>
              <a:defRPr/>
            </a:lvl4pPr>
            <a:lvl5pPr marL="2286000" lvl="4" indent="-342900" algn="l">
              <a:lnSpc>
                <a:spcPct val="100000"/>
              </a:lnSpc>
              <a:spcBef>
                <a:spcPts val="240"/>
              </a:spcBef>
              <a:spcAft>
                <a:spcPts val="0"/>
              </a:spcAft>
              <a:buClr>
                <a:schemeClr val="dk1"/>
              </a:buClr>
              <a:buSzPts val="1800"/>
              <a:buChar char="»"/>
              <a:defRPr/>
            </a:lvl5pPr>
            <a:lvl6pPr marL="2743200" lvl="5" indent="-342900" algn="l">
              <a:lnSpc>
                <a:spcPct val="100000"/>
              </a:lnSpc>
              <a:spcBef>
                <a:spcPts val="240"/>
              </a:spcBef>
              <a:spcAft>
                <a:spcPts val="0"/>
              </a:spcAft>
              <a:buClr>
                <a:schemeClr val="dk1"/>
              </a:buClr>
              <a:buSzPts val="1800"/>
              <a:buChar char="•"/>
              <a:defRPr/>
            </a:lvl6pPr>
            <a:lvl7pPr marL="3200400" lvl="6" indent="-342900" algn="l">
              <a:lnSpc>
                <a:spcPct val="100000"/>
              </a:lnSpc>
              <a:spcBef>
                <a:spcPts val="240"/>
              </a:spcBef>
              <a:spcAft>
                <a:spcPts val="0"/>
              </a:spcAft>
              <a:buClr>
                <a:schemeClr val="dk1"/>
              </a:buClr>
              <a:buSzPts val="1800"/>
              <a:buChar char="•"/>
              <a:defRPr/>
            </a:lvl7pPr>
            <a:lvl8pPr marL="3657600" lvl="7" indent="-342900" algn="l">
              <a:lnSpc>
                <a:spcPct val="100000"/>
              </a:lnSpc>
              <a:spcBef>
                <a:spcPts val="240"/>
              </a:spcBef>
              <a:spcAft>
                <a:spcPts val="0"/>
              </a:spcAft>
              <a:buClr>
                <a:schemeClr val="dk1"/>
              </a:buClr>
              <a:buSzPts val="1800"/>
              <a:buChar char="•"/>
              <a:defRPr/>
            </a:lvl8pPr>
            <a:lvl9pPr marL="4114800" lvl="8" indent="-342900" algn="l">
              <a:lnSpc>
                <a:spcPct val="100000"/>
              </a:lnSpc>
              <a:spcBef>
                <a:spcPts val="240"/>
              </a:spcBef>
              <a:spcAft>
                <a:spcPts val="0"/>
              </a:spcAft>
              <a:buClr>
                <a:schemeClr val="dk1"/>
              </a:buClr>
              <a:buSzPts val="1800"/>
              <a:buChar char="•"/>
              <a:defRPr/>
            </a:lvl9pPr>
          </a:lstStyle>
          <a:p>
            <a:endParaRPr/>
          </a:p>
        </p:txBody>
      </p:sp>
      <p:sp>
        <p:nvSpPr>
          <p:cNvPr id="156" name="Google Shape;156;p3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7" name="Google Shape;157;p3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3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4"/>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88" name="Google Shape;88;p1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89" name="Google Shape;89;p1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hyperlink" Target="https://www.linkedin.com/company/hertechventure/?viewAsMember=true" TargetMode="External"/><Relationship Id="rId13" Type="http://schemas.openxmlformats.org/officeDocument/2006/relationships/hyperlink" Target="https://x.com/hertechventure" TargetMode="External"/><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instagram.com/hertechventure.eu/" TargetMode="External"/><Relationship Id="rId11" Type="http://schemas.openxmlformats.org/officeDocument/2006/relationships/hyperlink" Target="https://www.hertechventure.eu/" TargetMode="External"/><Relationship Id="rId5" Type="http://schemas.openxmlformats.org/officeDocument/2006/relationships/image" Target="../media/image11.png"/><Relationship Id="rId1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hyperlink" Target="https://www.facebook.com/profile.php?id=61557217807689" TargetMode="External"/><Relationship Id="rId9" Type="http://schemas.openxmlformats.org/officeDocument/2006/relationships/image" Target="../media/image13.pn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0" y="1927735"/>
            <a:ext cx="8240586" cy="1513395"/>
            <a:chOff x="0" y="-57150"/>
            <a:chExt cx="3255540" cy="438902"/>
          </a:xfrm>
        </p:grpSpPr>
        <p:sp>
          <p:nvSpPr>
            <p:cNvPr id="85" name="Google Shape;85;p1"/>
            <p:cNvSpPr/>
            <p:nvPr/>
          </p:nvSpPr>
          <p:spPr>
            <a:xfrm>
              <a:off x="0" y="0"/>
              <a:ext cx="3255540" cy="381752"/>
            </a:xfrm>
            <a:custGeom>
              <a:avLst/>
              <a:gdLst/>
              <a:ahLst/>
              <a:cxnLst/>
              <a:rect l="l" t="t" r="r" b="b"/>
              <a:pathLst>
                <a:path w="3255540" h="381752" extrusionOk="0">
                  <a:moveTo>
                    <a:pt x="0" y="0"/>
                  </a:moveTo>
                  <a:lnTo>
                    <a:pt x="3255540" y="0"/>
                  </a:lnTo>
                  <a:lnTo>
                    <a:pt x="3255540" y="381752"/>
                  </a:lnTo>
                  <a:lnTo>
                    <a:pt x="0" y="381752"/>
                  </a:lnTo>
                  <a:close/>
                </a:path>
              </a:pathLst>
            </a:custGeom>
            <a:solidFill>
              <a:srgbClr val="DED5ED"/>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86" name="Google Shape;86;p1"/>
            <p:cNvSpPr txBox="1"/>
            <p:nvPr/>
          </p:nvSpPr>
          <p:spPr>
            <a:xfrm>
              <a:off x="0" y="-57150"/>
              <a:ext cx="3255540" cy="438902"/>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87" name="Google Shape;87;p1"/>
          <p:cNvGrpSpPr/>
          <p:nvPr/>
        </p:nvGrpSpPr>
        <p:grpSpPr>
          <a:xfrm>
            <a:off x="-27805" y="3441130"/>
            <a:ext cx="8291137" cy="1178372"/>
            <a:chOff x="0" y="-57150"/>
            <a:chExt cx="3275511" cy="465529"/>
          </a:xfrm>
        </p:grpSpPr>
        <p:sp>
          <p:nvSpPr>
            <p:cNvPr id="88" name="Google Shape;88;p1"/>
            <p:cNvSpPr/>
            <p:nvPr/>
          </p:nvSpPr>
          <p:spPr>
            <a:xfrm>
              <a:off x="0" y="0"/>
              <a:ext cx="3275511" cy="408379"/>
            </a:xfrm>
            <a:custGeom>
              <a:avLst/>
              <a:gdLst/>
              <a:ahLst/>
              <a:cxnLst/>
              <a:rect l="l" t="t" r="r" b="b"/>
              <a:pathLst>
                <a:path w="3275511" h="408379" extrusionOk="0">
                  <a:moveTo>
                    <a:pt x="0" y="0"/>
                  </a:moveTo>
                  <a:lnTo>
                    <a:pt x="3275511" y="0"/>
                  </a:lnTo>
                  <a:lnTo>
                    <a:pt x="3275511" y="408379"/>
                  </a:lnTo>
                  <a:lnTo>
                    <a:pt x="0" y="408379"/>
                  </a:lnTo>
                  <a:close/>
                </a:path>
              </a:pathLst>
            </a:custGeom>
            <a:solidFill>
              <a:srgbClr val="DED5ED"/>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89" name="Google Shape;89;p1"/>
            <p:cNvSpPr txBox="1"/>
            <p:nvPr/>
          </p:nvSpPr>
          <p:spPr>
            <a:xfrm>
              <a:off x="0" y="-57150"/>
              <a:ext cx="3275511" cy="465529"/>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90" name="Google Shape;90;p1"/>
          <p:cNvSpPr/>
          <p:nvPr/>
        </p:nvSpPr>
        <p:spPr>
          <a:xfrm>
            <a:off x="490264" y="6143037"/>
            <a:ext cx="2153421" cy="451523"/>
          </a:xfrm>
          <a:custGeom>
            <a:avLst/>
            <a:gdLst/>
            <a:ahLst/>
            <a:cxnLst/>
            <a:rect l="l" t="t" r="r" b="b"/>
            <a:pathLst>
              <a:path w="3230131" h="677285" extrusionOk="0">
                <a:moveTo>
                  <a:pt x="0" y="0"/>
                </a:moveTo>
                <a:lnTo>
                  <a:pt x="3230131" y="0"/>
                </a:lnTo>
                <a:lnTo>
                  <a:pt x="3230131" y="677286"/>
                </a:lnTo>
                <a:lnTo>
                  <a:pt x="0" y="677286"/>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91" name="Google Shape;91;p1"/>
          <p:cNvSpPr/>
          <p:nvPr/>
        </p:nvSpPr>
        <p:spPr>
          <a:xfrm rot="-1064191">
            <a:off x="9521305" y="-307289"/>
            <a:ext cx="2743200" cy="27432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92" name="Google Shape;92;p1"/>
          <p:cNvSpPr/>
          <p:nvPr/>
        </p:nvSpPr>
        <p:spPr>
          <a:xfrm rot="1586488">
            <a:off x="9521305" y="3255448"/>
            <a:ext cx="2743200" cy="27432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93" name="Google Shape;93;p1"/>
          <p:cNvSpPr/>
          <p:nvPr/>
        </p:nvSpPr>
        <p:spPr>
          <a:xfrm>
            <a:off x="7267480" y="4801446"/>
            <a:ext cx="3292417" cy="3292417"/>
          </a:xfrm>
          <a:custGeom>
            <a:avLst/>
            <a:gdLst/>
            <a:ahLst/>
            <a:cxnLst/>
            <a:rect l="l" t="t" r="r" b="b"/>
            <a:pathLst>
              <a:path w="4938626" h="4938626" extrusionOk="0">
                <a:moveTo>
                  <a:pt x="0" y="0"/>
                </a:moveTo>
                <a:lnTo>
                  <a:pt x="4938626" y="0"/>
                </a:lnTo>
                <a:lnTo>
                  <a:pt x="4938626" y="4938625"/>
                </a:lnTo>
                <a:lnTo>
                  <a:pt x="0" y="4938625"/>
                </a:lnTo>
                <a:lnTo>
                  <a:pt x="0" y="0"/>
                </a:lnTo>
                <a:close/>
              </a:path>
            </a:pathLst>
          </a:custGeom>
          <a:blipFill rotWithShape="1">
            <a:blip r:embed="rId5">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94" name="Google Shape;94;p1"/>
          <p:cNvSpPr txBox="1"/>
          <p:nvPr/>
        </p:nvSpPr>
        <p:spPr>
          <a:xfrm>
            <a:off x="685333" y="682921"/>
            <a:ext cx="6186163" cy="956993"/>
          </a:xfrm>
          <a:prstGeom prst="rect">
            <a:avLst/>
          </a:prstGeom>
          <a:noFill/>
          <a:ln>
            <a:noFill/>
          </a:ln>
        </p:spPr>
        <p:txBody>
          <a:bodyPr spcFirstLastPara="1" wrap="square" lIns="0" tIns="0" rIns="0" bIns="0" anchor="t" anchorCtr="0">
            <a:spAutoFit/>
          </a:bodyPr>
          <a:lstStyle/>
          <a:p>
            <a:pPr algn="ctr">
              <a:lnSpc>
                <a:spcPct val="140018"/>
              </a:lnSpc>
            </a:pPr>
            <a:r>
              <a:rPr lang="en-US" sz="4442" b="1" dirty="0" err="1">
                <a:solidFill>
                  <a:srgbClr val="DED5ED"/>
                </a:solidFill>
                <a:latin typeface="Montserrat"/>
                <a:ea typeface="Montserrat"/>
                <a:cs typeface="Montserrat"/>
                <a:sym typeface="Montserrat"/>
              </a:rPr>
              <a:t>HerTechVenture</a:t>
            </a:r>
            <a:endParaRPr sz="933" dirty="0"/>
          </a:p>
        </p:txBody>
      </p:sp>
      <p:sp>
        <p:nvSpPr>
          <p:cNvPr id="95" name="Google Shape;95;p1"/>
          <p:cNvSpPr txBox="1"/>
          <p:nvPr/>
        </p:nvSpPr>
        <p:spPr>
          <a:xfrm>
            <a:off x="-558964" y="2587785"/>
            <a:ext cx="9206275" cy="553998"/>
          </a:xfrm>
          <a:prstGeom prst="rect">
            <a:avLst/>
          </a:prstGeom>
          <a:noFill/>
          <a:ln>
            <a:noFill/>
          </a:ln>
        </p:spPr>
        <p:txBody>
          <a:bodyPr spcFirstLastPara="1" wrap="square" lIns="0" tIns="0" rIns="0" bIns="0" anchor="t" anchorCtr="0">
            <a:spAutoFit/>
          </a:bodyPr>
          <a:lstStyle/>
          <a:p>
            <a:pPr algn="ctr"/>
            <a:r>
              <a:rPr lang="en-US" sz="3600" b="1" dirty="0">
                <a:solidFill>
                  <a:srgbClr val="452A74"/>
                </a:solidFill>
                <a:latin typeface="Noto Sans"/>
                <a:ea typeface="Noto Sans"/>
                <a:cs typeface="Noto Sans"/>
                <a:sym typeface="Noto Sans"/>
              </a:rPr>
              <a:t>Means Inventory</a:t>
            </a:r>
            <a:endParaRPr lang="en-US" sz="3600" dirty="0"/>
          </a:p>
        </p:txBody>
      </p:sp>
      <p:sp>
        <p:nvSpPr>
          <p:cNvPr id="96" name="Google Shape;96;p1"/>
          <p:cNvSpPr txBox="1"/>
          <p:nvPr/>
        </p:nvSpPr>
        <p:spPr>
          <a:xfrm>
            <a:off x="938832" y="3832008"/>
            <a:ext cx="6454665" cy="488147"/>
          </a:xfrm>
          <a:prstGeom prst="rect">
            <a:avLst/>
          </a:prstGeom>
          <a:noFill/>
          <a:ln>
            <a:noFill/>
          </a:ln>
        </p:spPr>
        <p:txBody>
          <a:bodyPr spcFirstLastPara="1" wrap="square" lIns="0" tIns="0" rIns="0" bIns="0" anchor="t" anchorCtr="0">
            <a:spAutoFit/>
          </a:bodyPr>
          <a:lstStyle/>
          <a:p>
            <a:pPr algn="ctr">
              <a:lnSpc>
                <a:spcPct val="140011"/>
              </a:lnSpc>
            </a:pPr>
            <a:r>
              <a:rPr lang="en-US" sz="2266" b="1" dirty="0">
                <a:solidFill>
                  <a:srgbClr val="452A74"/>
                </a:solidFill>
                <a:latin typeface="Noto Sans"/>
                <a:ea typeface="Noto Sans"/>
                <a:cs typeface="Noto Sans"/>
                <a:sym typeface="Noto Sans"/>
              </a:rPr>
              <a:t>University of Macedonia</a:t>
            </a:r>
            <a:endParaRPr sz="933" dirty="0"/>
          </a:p>
        </p:txBody>
      </p:sp>
      <p:sp>
        <p:nvSpPr>
          <p:cNvPr id="97" name="Google Shape;97;p1"/>
          <p:cNvSpPr txBox="1"/>
          <p:nvPr/>
        </p:nvSpPr>
        <p:spPr>
          <a:xfrm>
            <a:off x="4051564" y="6067847"/>
            <a:ext cx="2244653" cy="976486"/>
          </a:xfrm>
          <a:prstGeom prst="rect">
            <a:avLst/>
          </a:prstGeom>
          <a:noFill/>
          <a:ln>
            <a:noFill/>
          </a:ln>
        </p:spPr>
        <p:txBody>
          <a:bodyPr spcFirstLastPara="1" wrap="square" lIns="0" tIns="0" rIns="0" bIns="0" anchor="t" anchorCtr="0">
            <a:spAutoFit/>
          </a:bodyPr>
          <a:lstStyle/>
          <a:p>
            <a:pPr algn="ctr">
              <a:lnSpc>
                <a:spcPct val="105666"/>
              </a:lnSpc>
            </a:pPr>
            <a:endParaRPr sz="1200" dirty="0">
              <a:solidFill>
                <a:schemeClr val="dk1"/>
              </a:solidFill>
              <a:latin typeface="Calibri"/>
              <a:ea typeface="Calibri"/>
              <a:cs typeface="Calibri"/>
              <a:sym typeface="Calibri"/>
            </a:endParaRPr>
          </a:p>
          <a:p>
            <a:pPr algn="ctr">
              <a:lnSpc>
                <a:spcPct val="139955"/>
              </a:lnSpc>
            </a:pPr>
            <a:r>
              <a:rPr lang="en-US" sz="906" b="1" dirty="0">
                <a:solidFill>
                  <a:srgbClr val="DED5ED"/>
                </a:solidFill>
                <a:latin typeface="Noto Sans"/>
                <a:ea typeface="Noto Sans"/>
                <a:cs typeface="Noto Sans"/>
                <a:sym typeface="Noto Sans"/>
              </a:rPr>
              <a:t>Project Number 2023-1-PL01-KA220-HED-000156803</a:t>
            </a:r>
            <a:endParaRPr sz="933" dirty="0"/>
          </a:p>
          <a:p>
            <a:pPr algn="ctr">
              <a:lnSpc>
                <a:spcPct val="139955"/>
              </a:lnSpc>
            </a:pPr>
            <a:endParaRPr sz="906" b="1" dirty="0">
              <a:solidFill>
                <a:srgbClr val="DED5ED"/>
              </a:solidFill>
              <a:latin typeface="Noto Sans"/>
              <a:ea typeface="Noto Sans"/>
              <a:cs typeface="Noto Sans"/>
              <a:sym typeface="Noto Sans"/>
            </a:endParaRPr>
          </a:p>
          <a:p>
            <a:pPr algn="ctr">
              <a:lnSpc>
                <a:spcPct val="139955"/>
              </a:lnSpc>
            </a:pPr>
            <a:endParaRPr sz="906" b="1" dirty="0">
              <a:solidFill>
                <a:srgbClr val="DED5ED"/>
              </a:solidFill>
              <a:latin typeface="Noto Sans"/>
              <a:ea typeface="Noto Sans"/>
              <a:cs typeface="Noto Sans"/>
              <a:sym typeface="Noto Sans"/>
            </a:endParaRPr>
          </a:p>
        </p:txBody>
      </p:sp>
      <p:pic>
        <p:nvPicPr>
          <p:cNvPr id="1026" name="Picture 2" descr="University of Macedonia - Back2Basics">
            <a:extLst>
              <a:ext uri="{FF2B5EF4-FFF2-40B4-BE49-F238E27FC236}">
                <a16:creationId xmlns:a16="http://schemas.microsoft.com/office/drawing/2014/main" id="{8FF8761A-C59B-FC72-712B-3037DD5FDC03}"/>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4406" y="4865719"/>
            <a:ext cx="1518566" cy="1076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mt="20000"/>
          </a:blip>
          <a:stretch>
            <a:fillRect/>
          </a:stretch>
        </a:blipFill>
        <a:effectLst/>
      </p:bgPr>
    </p:bg>
    <p:spTree>
      <p:nvGrpSpPr>
        <p:cNvPr id="1" name="Shape 293"/>
        <p:cNvGrpSpPr/>
        <p:nvPr/>
      </p:nvGrpSpPr>
      <p:grpSpPr>
        <a:xfrm>
          <a:off x="0" y="0"/>
          <a:ext cx="0" cy="0"/>
          <a:chOff x="0" y="0"/>
          <a:chExt cx="0" cy="0"/>
        </a:xfrm>
      </p:grpSpPr>
      <p:sp>
        <p:nvSpPr>
          <p:cNvPr id="294" name="Google Shape;294;p10"/>
          <p:cNvSpPr/>
          <p:nvPr/>
        </p:nvSpPr>
        <p:spPr>
          <a:xfrm>
            <a:off x="3072061" y="1788183"/>
            <a:ext cx="5506064" cy="620223"/>
          </a:xfrm>
          <a:prstGeom prst="rect">
            <a:avLst/>
          </a:prstGeom>
          <a:solidFill>
            <a:srgbClr val="F2F2F2"/>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33">
              <a:solidFill>
                <a:srgbClr val="FFFFFF"/>
              </a:solidFill>
              <a:latin typeface="Arial"/>
              <a:ea typeface="Arial"/>
              <a:cs typeface="Arial"/>
              <a:sym typeface="Arial"/>
            </a:endParaRPr>
          </a:p>
        </p:txBody>
      </p:sp>
      <p:sp>
        <p:nvSpPr>
          <p:cNvPr id="295" name="Google Shape;295;p10"/>
          <p:cNvSpPr/>
          <p:nvPr/>
        </p:nvSpPr>
        <p:spPr>
          <a:xfrm>
            <a:off x="9844839" y="617220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96" name="Google Shape;296;p10"/>
          <p:cNvSpPr/>
          <p:nvPr/>
        </p:nvSpPr>
        <p:spPr>
          <a:xfrm>
            <a:off x="61977" y="1467368"/>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97" name="Google Shape;297;p10"/>
          <p:cNvSpPr/>
          <p:nvPr/>
        </p:nvSpPr>
        <p:spPr>
          <a:xfrm>
            <a:off x="53165" y="3579863"/>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98" name="Google Shape;298;p10"/>
          <p:cNvSpPr/>
          <p:nvPr/>
        </p:nvSpPr>
        <p:spPr>
          <a:xfrm>
            <a:off x="53165" y="2300105"/>
            <a:ext cx="818863" cy="730835"/>
          </a:xfrm>
          <a:custGeom>
            <a:avLst/>
            <a:gdLst/>
            <a:ahLst/>
            <a:cxnLst/>
            <a:rect l="l" t="t" r="r" b="b"/>
            <a:pathLst>
              <a:path w="1228294" h="1096252" extrusionOk="0">
                <a:moveTo>
                  <a:pt x="0" y="0"/>
                </a:moveTo>
                <a:lnTo>
                  <a:pt x="1228294" y="0"/>
                </a:lnTo>
                <a:lnTo>
                  <a:pt x="1228294" y="1096253"/>
                </a:lnTo>
                <a:lnTo>
                  <a:pt x="0" y="1096253"/>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99" name="Google Shape;299;p10"/>
          <p:cNvSpPr/>
          <p:nvPr/>
        </p:nvSpPr>
        <p:spPr>
          <a:xfrm>
            <a:off x="83031" y="4442285"/>
            <a:ext cx="754186" cy="673111"/>
          </a:xfrm>
          <a:custGeom>
            <a:avLst/>
            <a:gdLst/>
            <a:ahLst/>
            <a:cxnLst/>
            <a:rect l="l" t="t" r="r" b="b"/>
            <a:pathLst>
              <a:path w="1131279" h="1009667" extrusionOk="0">
                <a:moveTo>
                  <a:pt x="0" y="0"/>
                </a:moveTo>
                <a:lnTo>
                  <a:pt x="1131280" y="0"/>
                </a:lnTo>
                <a:lnTo>
                  <a:pt x="1131280" y="1009667"/>
                </a:lnTo>
                <a:lnTo>
                  <a:pt x="0" y="1009667"/>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00" name="Google Shape;300;p10"/>
          <p:cNvSpPr txBox="1"/>
          <p:nvPr/>
        </p:nvSpPr>
        <p:spPr>
          <a:xfrm>
            <a:off x="3545711" y="1786463"/>
            <a:ext cx="5100579" cy="56428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667" b="1" dirty="0">
                <a:solidFill>
                  <a:srgbClr val="000000"/>
                </a:solidFill>
                <a:latin typeface="Arial"/>
                <a:ea typeface="Arial"/>
                <a:cs typeface="Arial"/>
                <a:sym typeface="Arial"/>
              </a:rPr>
              <a:t> </a:t>
            </a:r>
            <a:r>
              <a:rPr lang="en-US" sz="2400" b="1" dirty="0">
                <a:solidFill>
                  <a:srgbClr val="452A74"/>
                </a:solidFill>
                <a:latin typeface="Montserrat"/>
              </a:rPr>
              <a:t>Means Inventory Template</a:t>
            </a:r>
            <a:endParaRPr sz="2400" b="1" dirty="0">
              <a:solidFill>
                <a:srgbClr val="452A74"/>
              </a:solidFill>
              <a:latin typeface="Montserrat"/>
            </a:endParaRPr>
          </a:p>
        </p:txBody>
      </p:sp>
      <p:sp>
        <p:nvSpPr>
          <p:cNvPr id="301" name="Google Shape;301;p10"/>
          <p:cNvSpPr txBox="1"/>
          <p:nvPr/>
        </p:nvSpPr>
        <p:spPr>
          <a:xfrm>
            <a:off x="244313" y="972588"/>
            <a:ext cx="5580781" cy="424732"/>
          </a:xfrm>
          <a:prstGeom prst="rect">
            <a:avLst/>
          </a:prstGeom>
          <a:noFill/>
          <a:ln>
            <a:noFill/>
          </a:ln>
        </p:spPr>
        <p:txBody>
          <a:bodyPr spcFirstLastPara="1" wrap="square" lIns="0" tIns="0" rIns="0" bIns="0" anchor="t" anchorCtr="0">
            <a:spAutoFit/>
          </a:bodyPr>
          <a:lstStyle/>
          <a:p>
            <a:pPr marL="304815" lvl="1">
              <a:lnSpc>
                <a:spcPct val="115000"/>
              </a:lnSpc>
            </a:pPr>
            <a:r>
              <a:rPr lang="en-US" sz="2400" b="1" i="1" dirty="0">
                <a:solidFill>
                  <a:srgbClr val="452A74"/>
                </a:solidFill>
                <a:latin typeface="Montserrat"/>
              </a:rPr>
              <a:t>Hands-On Activity </a:t>
            </a:r>
            <a:endParaRPr sz="2400" b="1" i="1" dirty="0">
              <a:solidFill>
                <a:srgbClr val="452A74"/>
              </a:solidFill>
              <a:latin typeface="Montserrat"/>
            </a:endParaRPr>
          </a:p>
        </p:txBody>
      </p:sp>
      <p:sp>
        <p:nvSpPr>
          <p:cNvPr id="302" name="Google Shape;302;p10"/>
          <p:cNvSpPr txBox="1"/>
          <p:nvPr/>
        </p:nvSpPr>
        <p:spPr>
          <a:xfrm>
            <a:off x="659219" y="244477"/>
            <a:ext cx="6563925" cy="68942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n-US" sz="3200" dirty="0">
                <a:solidFill>
                  <a:srgbClr val="452A74"/>
                </a:solidFill>
                <a:latin typeface="Montserrat ExtraBold"/>
              </a:rPr>
              <a:t>What is the Means Inventory?</a:t>
            </a:r>
            <a:endParaRPr sz="3200" dirty="0">
              <a:solidFill>
                <a:srgbClr val="452A74"/>
              </a:solidFill>
              <a:latin typeface="Montserrat ExtraBold"/>
            </a:endParaRPr>
          </a:p>
        </p:txBody>
      </p:sp>
      <p:sp>
        <p:nvSpPr>
          <p:cNvPr id="303" name="Google Shape;303;p10"/>
          <p:cNvSpPr/>
          <p:nvPr/>
        </p:nvSpPr>
        <p:spPr>
          <a:xfrm>
            <a:off x="972931" y="2499567"/>
            <a:ext cx="3049494" cy="3397851"/>
          </a:xfrm>
          <a:prstGeom prst="rect">
            <a:avLst/>
          </a:prstGeom>
          <a:solidFill>
            <a:srgbClr val="F2F2F2"/>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33">
              <a:solidFill>
                <a:srgbClr val="FFFFFF"/>
              </a:solidFill>
              <a:latin typeface="Arial"/>
              <a:ea typeface="Arial"/>
              <a:cs typeface="Arial"/>
              <a:sym typeface="Arial"/>
            </a:endParaRPr>
          </a:p>
        </p:txBody>
      </p:sp>
      <p:sp>
        <p:nvSpPr>
          <p:cNvPr id="304" name="Google Shape;304;p10"/>
          <p:cNvSpPr/>
          <p:nvPr/>
        </p:nvSpPr>
        <p:spPr>
          <a:xfrm>
            <a:off x="4173650" y="2487560"/>
            <a:ext cx="3049494" cy="3397851"/>
          </a:xfrm>
          <a:prstGeom prst="rect">
            <a:avLst/>
          </a:prstGeom>
          <a:solidFill>
            <a:srgbClr val="F2F2F2"/>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33">
              <a:solidFill>
                <a:srgbClr val="FFFFFF"/>
              </a:solidFill>
              <a:latin typeface="Arial"/>
              <a:ea typeface="Arial"/>
              <a:cs typeface="Arial"/>
              <a:sym typeface="Arial"/>
            </a:endParaRPr>
          </a:p>
        </p:txBody>
      </p:sp>
      <p:sp>
        <p:nvSpPr>
          <p:cNvPr id="305" name="Google Shape;305;p10"/>
          <p:cNvSpPr/>
          <p:nvPr/>
        </p:nvSpPr>
        <p:spPr>
          <a:xfrm>
            <a:off x="7358858" y="2487559"/>
            <a:ext cx="3049494" cy="3397851"/>
          </a:xfrm>
          <a:prstGeom prst="rect">
            <a:avLst/>
          </a:prstGeom>
          <a:solidFill>
            <a:srgbClr val="F2F2F2"/>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33">
              <a:solidFill>
                <a:srgbClr val="FFFFFF"/>
              </a:solidFill>
              <a:latin typeface="Arial"/>
              <a:ea typeface="Arial"/>
              <a:cs typeface="Arial"/>
              <a:sym typeface="Arial"/>
            </a:endParaRPr>
          </a:p>
        </p:txBody>
      </p:sp>
      <p:sp>
        <p:nvSpPr>
          <p:cNvPr id="306" name="Google Shape;306;p10"/>
          <p:cNvSpPr txBox="1"/>
          <p:nvPr/>
        </p:nvSpPr>
        <p:spPr>
          <a:xfrm>
            <a:off x="1181077" y="2554950"/>
            <a:ext cx="1316601" cy="37544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600" b="1" dirty="0">
                <a:solidFill>
                  <a:srgbClr val="8064A2"/>
                </a:solidFill>
                <a:latin typeface="Arial"/>
                <a:ea typeface="Arial"/>
                <a:cs typeface="Arial"/>
                <a:sym typeface="Arial"/>
              </a:rPr>
              <a:t> </a:t>
            </a:r>
            <a:r>
              <a:rPr lang="en-US" sz="1600" b="1" dirty="0">
                <a:solidFill>
                  <a:srgbClr val="452A74"/>
                </a:solidFill>
                <a:latin typeface="Montserrat"/>
              </a:rPr>
              <a:t>skills</a:t>
            </a:r>
            <a:endParaRPr sz="1600" b="1" dirty="0">
              <a:solidFill>
                <a:srgbClr val="452A74"/>
              </a:solidFill>
              <a:latin typeface="Montserrat"/>
            </a:endParaRPr>
          </a:p>
        </p:txBody>
      </p:sp>
      <p:sp>
        <p:nvSpPr>
          <p:cNvPr id="307" name="Google Shape;307;p10"/>
          <p:cNvSpPr txBox="1"/>
          <p:nvPr/>
        </p:nvSpPr>
        <p:spPr>
          <a:xfrm>
            <a:off x="4230571" y="2554950"/>
            <a:ext cx="2184241" cy="37544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600" b="1" dirty="0">
                <a:solidFill>
                  <a:srgbClr val="452A74"/>
                </a:solidFill>
                <a:latin typeface="Montserrat"/>
              </a:rPr>
              <a:t>knowledge</a:t>
            </a:r>
            <a:endParaRPr sz="1600" b="1" dirty="0">
              <a:solidFill>
                <a:srgbClr val="452A74"/>
              </a:solidFill>
              <a:latin typeface="Montserrat"/>
            </a:endParaRPr>
          </a:p>
        </p:txBody>
      </p:sp>
      <p:sp>
        <p:nvSpPr>
          <p:cNvPr id="308" name="Google Shape;308;p10"/>
          <p:cNvSpPr txBox="1"/>
          <p:nvPr/>
        </p:nvSpPr>
        <p:spPr>
          <a:xfrm>
            <a:off x="7374369" y="2565141"/>
            <a:ext cx="2184241" cy="36157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nSpc>
                <a:spcPct val="115000"/>
              </a:lnSpc>
              <a:buNone/>
              <a:defRPr sz="1600" b="1">
                <a:solidFill>
                  <a:srgbClr val="452A74"/>
                </a:solidFill>
                <a:latin typeface="Montserrat"/>
              </a:defRPr>
            </a:lvl1pPr>
          </a:lstStyle>
          <a:p>
            <a:r>
              <a:rPr lang="en-US" dirty="0"/>
              <a:t>network</a:t>
            </a:r>
            <a:endParaRPr dirty="0"/>
          </a:p>
        </p:txBody>
      </p:sp>
      <p:sp>
        <p:nvSpPr>
          <p:cNvPr id="309" name="Google Shape;309;p10"/>
          <p:cNvSpPr/>
          <p:nvPr/>
        </p:nvSpPr>
        <p:spPr>
          <a:xfrm>
            <a:off x="10514082" y="123861"/>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0" name="Google Shape;310;p10"/>
          <p:cNvSpPr txBox="1"/>
          <p:nvPr/>
        </p:nvSpPr>
        <p:spPr>
          <a:xfrm>
            <a:off x="2891163" y="6134986"/>
            <a:ext cx="60960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dirty="0">
                <a:solidFill>
                  <a:srgbClr val="452A74"/>
                </a:solidFill>
                <a:latin typeface="Montserrat"/>
              </a:rPr>
              <a:t>Think broadly – consider personal, professional, and academic experiences</a:t>
            </a:r>
            <a:endParaRPr sz="1800" b="1" u="sng" dirty="0">
              <a:solidFill>
                <a:srgbClr val="452A74"/>
              </a:solidFill>
              <a:latin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20000"/>
          </a:blip>
          <a:stretch>
            <a:fillRect/>
          </a:stretch>
        </a:blipFill>
        <a:effectLst/>
      </p:bgPr>
    </p:bg>
    <p:spTree>
      <p:nvGrpSpPr>
        <p:cNvPr id="1" name="Shape 314"/>
        <p:cNvGrpSpPr/>
        <p:nvPr/>
      </p:nvGrpSpPr>
      <p:grpSpPr>
        <a:xfrm>
          <a:off x="0" y="0"/>
          <a:ext cx="0" cy="0"/>
          <a:chOff x="0" y="0"/>
          <a:chExt cx="0" cy="0"/>
        </a:xfrm>
      </p:grpSpPr>
      <p:sp>
        <p:nvSpPr>
          <p:cNvPr id="315" name="Google Shape;315;p11"/>
          <p:cNvSpPr/>
          <p:nvPr/>
        </p:nvSpPr>
        <p:spPr>
          <a:xfrm>
            <a:off x="9844839" y="617220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6" name="Google Shape;316;p11"/>
          <p:cNvSpPr/>
          <p:nvPr/>
        </p:nvSpPr>
        <p:spPr>
          <a:xfrm>
            <a:off x="61977" y="1467368"/>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7" name="Google Shape;317;p11"/>
          <p:cNvSpPr/>
          <p:nvPr/>
        </p:nvSpPr>
        <p:spPr>
          <a:xfrm>
            <a:off x="53165" y="3579863"/>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8" name="Google Shape;318;p11"/>
          <p:cNvSpPr/>
          <p:nvPr/>
        </p:nvSpPr>
        <p:spPr>
          <a:xfrm>
            <a:off x="53165" y="2300105"/>
            <a:ext cx="818863" cy="730835"/>
          </a:xfrm>
          <a:custGeom>
            <a:avLst/>
            <a:gdLst/>
            <a:ahLst/>
            <a:cxnLst/>
            <a:rect l="l" t="t" r="r" b="b"/>
            <a:pathLst>
              <a:path w="1228294" h="1096252" extrusionOk="0">
                <a:moveTo>
                  <a:pt x="0" y="0"/>
                </a:moveTo>
                <a:lnTo>
                  <a:pt x="1228294" y="0"/>
                </a:lnTo>
                <a:lnTo>
                  <a:pt x="1228294" y="1096253"/>
                </a:lnTo>
                <a:lnTo>
                  <a:pt x="0" y="1096253"/>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9" name="Google Shape;319;p11"/>
          <p:cNvSpPr/>
          <p:nvPr/>
        </p:nvSpPr>
        <p:spPr>
          <a:xfrm>
            <a:off x="83031" y="4442285"/>
            <a:ext cx="754186" cy="673111"/>
          </a:xfrm>
          <a:custGeom>
            <a:avLst/>
            <a:gdLst/>
            <a:ahLst/>
            <a:cxnLst/>
            <a:rect l="l" t="t" r="r" b="b"/>
            <a:pathLst>
              <a:path w="1131279" h="1009667" extrusionOk="0">
                <a:moveTo>
                  <a:pt x="0" y="0"/>
                </a:moveTo>
                <a:lnTo>
                  <a:pt x="1131280" y="0"/>
                </a:lnTo>
                <a:lnTo>
                  <a:pt x="1131280" y="1009667"/>
                </a:lnTo>
                <a:lnTo>
                  <a:pt x="0" y="1009667"/>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20" name="Google Shape;320;p11"/>
          <p:cNvSpPr txBox="1"/>
          <p:nvPr/>
        </p:nvSpPr>
        <p:spPr>
          <a:xfrm>
            <a:off x="244313" y="972588"/>
            <a:ext cx="5580781" cy="424732"/>
          </a:xfrm>
          <a:prstGeom prst="rect">
            <a:avLst/>
          </a:prstGeom>
          <a:noFill/>
          <a:ln>
            <a:noFill/>
          </a:ln>
        </p:spPr>
        <p:txBody>
          <a:bodyPr spcFirstLastPara="1" wrap="square" lIns="0" tIns="0" rIns="0" bIns="0" anchor="t" anchorCtr="0">
            <a:spAutoFit/>
          </a:bodyPr>
          <a:lstStyle/>
          <a:p>
            <a:pPr marL="304815" lvl="1" indent="0">
              <a:lnSpc>
                <a:spcPct val="115000"/>
              </a:lnSpc>
              <a:buFont typeface="Arial"/>
              <a:buNone/>
            </a:pPr>
            <a:r>
              <a:rPr lang="en-US" sz="2400" b="1" i="1" dirty="0">
                <a:solidFill>
                  <a:srgbClr val="452A74"/>
                </a:solidFill>
                <a:latin typeface="Montserrat"/>
              </a:rPr>
              <a:t>Hands-On Activity </a:t>
            </a:r>
            <a:endParaRPr sz="2400" b="1" i="1" dirty="0">
              <a:solidFill>
                <a:srgbClr val="452A74"/>
              </a:solidFill>
              <a:latin typeface="Montserrat"/>
            </a:endParaRPr>
          </a:p>
        </p:txBody>
      </p:sp>
      <p:sp>
        <p:nvSpPr>
          <p:cNvPr id="321" name="Google Shape;321;p11"/>
          <p:cNvSpPr txBox="1"/>
          <p:nvPr/>
        </p:nvSpPr>
        <p:spPr>
          <a:xfrm>
            <a:off x="432730" y="169292"/>
            <a:ext cx="7749023" cy="68942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n-US" sz="3200" dirty="0">
                <a:solidFill>
                  <a:srgbClr val="452A74"/>
                </a:solidFill>
                <a:latin typeface="Montserrat ExtraBold"/>
              </a:rPr>
              <a:t>What is the Means Inventory?</a:t>
            </a:r>
            <a:endParaRPr sz="3200" dirty="0">
              <a:solidFill>
                <a:srgbClr val="452A74"/>
              </a:solidFill>
              <a:latin typeface="Montserrat ExtraBold"/>
            </a:endParaRPr>
          </a:p>
        </p:txBody>
      </p:sp>
      <p:sp>
        <p:nvSpPr>
          <p:cNvPr id="322" name="Google Shape;322;p11"/>
          <p:cNvSpPr/>
          <p:nvPr/>
        </p:nvSpPr>
        <p:spPr>
          <a:xfrm>
            <a:off x="10514082" y="123861"/>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23" name="Google Shape;323;p11"/>
          <p:cNvSpPr txBox="1"/>
          <p:nvPr/>
        </p:nvSpPr>
        <p:spPr>
          <a:xfrm>
            <a:off x="2363489" y="2014474"/>
            <a:ext cx="6096000" cy="830956"/>
          </a:xfrm>
          <a:prstGeom prst="rect">
            <a:avLst/>
          </a:prstGeom>
          <a:noFill/>
          <a:ln>
            <a:noFill/>
          </a:ln>
        </p:spPr>
        <p:txBody>
          <a:bodyPr spcFirstLastPara="1" wrap="square" lIns="91425" tIns="45700" rIns="91425" bIns="45700" anchor="t" anchorCtr="0">
            <a:spAutoFit/>
          </a:bodyPr>
          <a:lstStyle/>
          <a:p>
            <a:pPr algn="just"/>
            <a:r>
              <a:rPr lang="en-US" sz="2400" b="1" dirty="0">
                <a:solidFill>
                  <a:srgbClr val="452A74"/>
                </a:solidFill>
                <a:latin typeface="Montserrat"/>
              </a:rPr>
              <a:t>Discussion</a:t>
            </a:r>
            <a:endParaRPr sz="2400" b="1" dirty="0">
              <a:solidFill>
                <a:srgbClr val="452A74"/>
              </a:solidFill>
              <a:latin typeface="Montserrat"/>
            </a:endParaRPr>
          </a:p>
          <a:p>
            <a:pPr algn="just"/>
            <a:r>
              <a:rPr lang="en-US" sz="2400" b="1" dirty="0">
                <a:solidFill>
                  <a:srgbClr val="452A74"/>
                </a:solidFill>
                <a:latin typeface="Montserrat"/>
              </a:rPr>
              <a:t>Sharing Your Means Inventory</a:t>
            </a:r>
            <a:endParaRPr sz="2400" b="1" dirty="0">
              <a:solidFill>
                <a:srgbClr val="452A74"/>
              </a:solidFill>
              <a:latin typeface="Montserrat"/>
            </a:endParaRPr>
          </a:p>
        </p:txBody>
      </p:sp>
      <p:sp>
        <p:nvSpPr>
          <p:cNvPr id="324" name="Google Shape;324;p11"/>
          <p:cNvSpPr txBox="1"/>
          <p:nvPr/>
        </p:nvSpPr>
        <p:spPr>
          <a:xfrm>
            <a:off x="2270051" y="2715354"/>
            <a:ext cx="8933921"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n-US" sz="2000" dirty="0">
                <a:solidFill>
                  <a:schemeClr val="tx1"/>
                </a:solidFill>
                <a:latin typeface="Montserrat"/>
              </a:rPr>
              <a:t>What skills, knowledge, or networks did you identify in your inventory?</a:t>
            </a:r>
            <a:endParaRPr sz="2000" dirty="0">
              <a:solidFill>
                <a:schemeClr val="tx1"/>
              </a:solidFill>
              <a:latin typeface="Montserrat"/>
            </a:endParaRPr>
          </a:p>
          <a:p>
            <a:pPr marL="0" marR="0" lvl="0" indent="0" algn="l" rtl="0">
              <a:spcBef>
                <a:spcPts val="0"/>
              </a:spcBef>
              <a:spcAft>
                <a:spcPts val="0"/>
              </a:spcAft>
              <a:buNone/>
            </a:pPr>
            <a:endParaRPr sz="2000" dirty="0">
              <a:solidFill>
                <a:schemeClr val="tx1"/>
              </a:solidFill>
              <a:latin typeface="Montserrat"/>
            </a:endParaRPr>
          </a:p>
          <a:p>
            <a:pPr marL="0" marR="0" lvl="0" indent="0" algn="l" rtl="0">
              <a:spcBef>
                <a:spcPts val="0"/>
              </a:spcBef>
              <a:spcAft>
                <a:spcPts val="0"/>
              </a:spcAft>
              <a:buNone/>
            </a:pPr>
            <a:r>
              <a:rPr lang="en-US" sz="2000" dirty="0">
                <a:solidFill>
                  <a:schemeClr val="tx1"/>
                </a:solidFill>
                <a:latin typeface="Montserrat"/>
              </a:rPr>
              <a:t>How do you think these resources can help you in your entrepreneurial journey?</a:t>
            </a:r>
            <a:endParaRPr sz="2000" dirty="0">
              <a:solidFill>
                <a:schemeClr val="tx1"/>
              </a:solidFill>
              <a:latin typeface="Montserrat"/>
            </a:endParaRPr>
          </a:p>
          <a:p>
            <a:pPr marL="0" marR="0" lvl="0" indent="0" algn="l" rtl="0">
              <a:spcBef>
                <a:spcPts val="0"/>
              </a:spcBef>
              <a:spcAft>
                <a:spcPts val="0"/>
              </a:spcAft>
              <a:buNone/>
            </a:pPr>
            <a:endParaRPr sz="2000" dirty="0">
              <a:solidFill>
                <a:schemeClr val="tx1"/>
              </a:solidFill>
              <a:latin typeface="Montserrat"/>
            </a:endParaRPr>
          </a:p>
          <a:p>
            <a:pPr marL="0" marR="0" lvl="0" indent="0" algn="l" rtl="0">
              <a:spcBef>
                <a:spcPts val="0"/>
              </a:spcBef>
              <a:spcAft>
                <a:spcPts val="0"/>
              </a:spcAft>
              <a:buNone/>
            </a:pPr>
            <a:r>
              <a:rPr lang="en-US" sz="2000" dirty="0">
                <a:solidFill>
                  <a:schemeClr val="tx1"/>
                </a:solidFill>
                <a:latin typeface="Montserrat"/>
              </a:rPr>
              <a:t>Are there any gaps or areas for improvement in your inventory?</a:t>
            </a:r>
            <a:endParaRPr sz="2000" dirty="0">
              <a:solidFill>
                <a:schemeClr val="tx1"/>
              </a:solidFill>
              <a:latin typeface="Montserrat"/>
            </a:endParaRPr>
          </a:p>
          <a:p>
            <a:pPr marL="0" marR="0" lvl="0" indent="0" algn="l" rtl="0">
              <a:spcBef>
                <a:spcPts val="0"/>
              </a:spcBef>
              <a:spcAft>
                <a:spcPts val="0"/>
              </a:spcAft>
              <a:buNone/>
            </a:pPr>
            <a:endParaRPr sz="2000" dirty="0">
              <a:solidFill>
                <a:schemeClr val="tx1"/>
              </a:solidFill>
              <a:latin typeface="Montserrat"/>
            </a:endParaRPr>
          </a:p>
          <a:p>
            <a:pPr marL="0" marR="0" lvl="0" indent="0" algn="l" rtl="0">
              <a:spcBef>
                <a:spcPts val="0"/>
              </a:spcBef>
              <a:spcAft>
                <a:spcPts val="0"/>
              </a:spcAft>
              <a:buNone/>
            </a:pPr>
            <a:r>
              <a:rPr lang="en-US" sz="2000" dirty="0">
                <a:solidFill>
                  <a:schemeClr val="tx1"/>
                </a:solidFill>
                <a:latin typeface="Montserrat"/>
              </a:rPr>
              <a:t>How can you better leverage the resources you identified?</a:t>
            </a:r>
            <a:endParaRPr sz="2000" dirty="0">
              <a:solidFill>
                <a:schemeClr val="tx1"/>
              </a:solidFill>
              <a:latin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267"/>
        <p:cNvGrpSpPr/>
        <p:nvPr/>
      </p:nvGrpSpPr>
      <p:grpSpPr>
        <a:xfrm>
          <a:off x="0" y="0"/>
          <a:ext cx="0" cy="0"/>
          <a:chOff x="0" y="0"/>
          <a:chExt cx="0" cy="0"/>
        </a:xfrm>
      </p:grpSpPr>
      <p:sp>
        <p:nvSpPr>
          <p:cNvPr id="268" name="Google Shape;268;p11"/>
          <p:cNvSpPr/>
          <p:nvPr/>
        </p:nvSpPr>
        <p:spPr>
          <a:xfrm>
            <a:off x="9828112" y="6172200"/>
            <a:ext cx="2046079" cy="412290"/>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6"/>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grpSp>
        <p:nvGrpSpPr>
          <p:cNvPr id="269" name="Google Shape;269;p11"/>
          <p:cNvGrpSpPr/>
          <p:nvPr/>
        </p:nvGrpSpPr>
        <p:grpSpPr>
          <a:xfrm>
            <a:off x="1065188" y="1474133"/>
            <a:ext cx="10566633" cy="4668943"/>
            <a:chOff x="0" y="-38100"/>
            <a:chExt cx="1841613" cy="1844521"/>
          </a:xfrm>
        </p:grpSpPr>
        <p:sp>
          <p:nvSpPr>
            <p:cNvPr id="270" name="Google Shape;270;p11"/>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271" name="Google Shape;271;p11"/>
            <p:cNvSpPr txBox="1"/>
            <p:nvPr/>
          </p:nvSpPr>
          <p:spPr>
            <a:xfrm>
              <a:off x="0" y="-38100"/>
              <a:ext cx="1841613" cy="1844521"/>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2" name="Google Shape;272;p11"/>
          <p:cNvSpPr/>
          <p:nvPr/>
        </p:nvSpPr>
        <p:spPr>
          <a:xfrm>
            <a:off x="10625027" y="0"/>
            <a:ext cx="1566973" cy="1566973"/>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273" name="Google Shape;273;p11"/>
          <p:cNvSpPr txBox="1"/>
          <p:nvPr/>
        </p:nvSpPr>
        <p:spPr>
          <a:xfrm>
            <a:off x="685800" y="399971"/>
            <a:ext cx="10441012" cy="646972"/>
          </a:xfrm>
          <a:prstGeom prst="rect">
            <a:avLst/>
          </a:prstGeom>
          <a:noFill/>
          <a:ln>
            <a:noFill/>
          </a:ln>
        </p:spPr>
        <p:txBody>
          <a:bodyPr spcFirstLastPara="1" wrap="square" lIns="0" tIns="0" rIns="0" bIns="0" anchor="t" anchorCtr="0">
            <a:spAutoFit/>
          </a:bodyPr>
          <a:lstStyle/>
          <a:p>
            <a:pPr>
              <a:lnSpc>
                <a:spcPct val="140022"/>
              </a:lnSpc>
            </a:pPr>
            <a:r>
              <a:rPr lang="en-US" sz="3003" dirty="0">
                <a:solidFill>
                  <a:srgbClr val="DED5ED"/>
                </a:solidFill>
                <a:latin typeface="Montserrat ExtraBold"/>
                <a:ea typeface="Montserrat ExtraBold"/>
                <a:cs typeface="Montserrat ExtraBold"/>
                <a:sym typeface="Montserrat ExtraBold"/>
              </a:rPr>
              <a:t>Key Takeaways </a:t>
            </a:r>
            <a:endParaRPr sz="933" dirty="0"/>
          </a:p>
        </p:txBody>
      </p:sp>
      <p:sp>
        <p:nvSpPr>
          <p:cNvPr id="277" name="Google Shape;277;p11"/>
          <p:cNvSpPr txBox="1"/>
          <p:nvPr/>
        </p:nvSpPr>
        <p:spPr>
          <a:xfrm>
            <a:off x="1303280" y="2334915"/>
            <a:ext cx="9823532" cy="3578737"/>
          </a:xfrm>
          <a:prstGeom prst="rect">
            <a:avLst/>
          </a:prstGeom>
          <a:noFill/>
          <a:ln>
            <a:noFill/>
          </a:ln>
        </p:spPr>
        <p:txBody>
          <a:bodyPr spcFirstLastPara="1" wrap="square" lIns="0" tIns="0" rIns="0" bIns="0" anchor="t" anchorCtr="0">
            <a:spAutoFit/>
          </a:bodyPr>
          <a:lstStyle/>
          <a:p>
            <a:pPr>
              <a:lnSpc>
                <a:spcPct val="140022"/>
              </a:lnSpc>
            </a:pPr>
            <a:r>
              <a:rPr lang="en-GB" sz="2362" noProof="0" dirty="0">
                <a:solidFill>
                  <a:srgbClr val="452A74"/>
                </a:solidFill>
                <a:latin typeface="Montserrat"/>
                <a:ea typeface="Montserrat"/>
                <a:cs typeface="Montserrat"/>
                <a:sym typeface="Montserrat"/>
              </a:rPr>
              <a:t>•Assessing your resources—skills, knowledge, and networks—enables you to leverage your strengths in entrepreneurial endeavours.</a:t>
            </a:r>
          </a:p>
          <a:p>
            <a:pPr>
              <a:lnSpc>
                <a:spcPct val="140022"/>
              </a:lnSpc>
            </a:pPr>
            <a:endParaRPr lang="en-GB" sz="2362" noProof="0" dirty="0">
              <a:solidFill>
                <a:srgbClr val="452A74"/>
              </a:solidFill>
              <a:latin typeface="Montserrat"/>
              <a:ea typeface="Montserrat"/>
              <a:cs typeface="Montserrat"/>
              <a:sym typeface="Montserrat"/>
            </a:endParaRPr>
          </a:p>
          <a:p>
            <a:pPr>
              <a:lnSpc>
                <a:spcPct val="140022"/>
              </a:lnSpc>
            </a:pPr>
            <a:r>
              <a:rPr lang="en-GB" sz="2400" b="1" noProof="0" dirty="0">
                <a:solidFill>
                  <a:srgbClr val="452A74"/>
                </a:solidFill>
                <a:latin typeface="Montserrat"/>
                <a:ea typeface="Montserrat"/>
                <a:cs typeface="Montserrat"/>
                <a:sym typeface="Montserrat"/>
              </a:rPr>
              <a:t>!Collaboration is Key! </a:t>
            </a:r>
            <a:r>
              <a:rPr lang="en-GB" sz="2400" noProof="0" dirty="0">
                <a:solidFill>
                  <a:srgbClr val="452A74"/>
                </a:solidFill>
                <a:latin typeface="Montserrat"/>
                <a:ea typeface="Montserrat"/>
                <a:cs typeface="Montserrat"/>
                <a:sym typeface="Montserrat"/>
              </a:rPr>
              <a:t>Working together enhances creativity and problem-solving</a:t>
            </a:r>
          </a:p>
          <a:p>
            <a:pPr>
              <a:lnSpc>
                <a:spcPct val="140022"/>
              </a:lnSpc>
            </a:pPr>
            <a:endParaRPr lang="en-GB" sz="2362" noProof="0" dirty="0">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305"/>
        <p:cNvGrpSpPr/>
        <p:nvPr/>
      </p:nvGrpSpPr>
      <p:grpSpPr>
        <a:xfrm>
          <a:off x="0" y="0"/>
          <a:ext cx="0" cy="0"/>
          <a:chOff x="0" y="0"/>
          <a:chExt cx="0" cy="0"/>
        </a:xfrm>
      </p:grpSpPr>
      <p:sp>
        <p:nvSpPr>
          <p:cNvPr id="306" name="Google Shape;306;p14"/>
          <p:cNvSpPr/>
          <p:nvPr/>
        </p:nvSpPr>
        <p:spPr>
          <a:xfrm>
            <a:off x="1434529" y="428993"/>
            <a:ext cx="2150831" cy="406735"/>
          </a:xfrm>
          <a:custGeom>
            <a:avLst/>
            <a:gdLst/>
            <a:ahLst/>
            <a:cxnLst/>
            <a:rect l="l" t="t" r="r" b="b"/>
            <a:pathLst>
              <a:path w="3226247" h="610103" extrusionOk="0">
                <a:moveTo>
                  <a:pt x="0" y="0"/>
                </a:moveTo>
                <a:lnTo>
                  <a:pt x="3226247" y="0"/>
                </a:lnTo>
                <a:lnTo>
                  <a:pt x="3226247" y="610103"/>
                </a:lnTo>
                <a:lnTo>
                  <a:pt x="0" y="610103"/>
                </a:lnTo>
                <a:lnTo>
                  <a:pt x="0" y="0"/>
                </a:lnTo>
                <a:close/>
              </a:path>
            </a:pathLst>
          </a:custGeom>
          <a:blipFill rotWithShape="1">
            <a:blip r:embed="rId3">
              <a:alphaModFix/>
            </a:blip>
            <a:stretch>
              <a:fillRect b="-10875"/>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07" name="Google Shape;307;p14">
            <a:hlinkClick r:id="rId4"/>
          </p:cNvPr>
          <p:cNvSpPr/>
          <p:nvPr/>
        </p:nvSpPr>
        <p:spPr>
          <a:xfrm>
            <a:off x="867824" y="6039747"/>
            <a:ext cx="328399" cy="597089"/>
          </a:xfrm>
          <a:custGeom>
            <a:avLst/>
            <a:gdLst/>
            <a:ahLst/>
            <a:cxnLst/>
            <a:rect l="l" t="t" r="r" b="b"/>
            <a:pathLst>
              <a:path w="492598" h="895633" extrusionOk="0">
                <a:moveTo>
                  <a:pt x="0" y="0"/>
                </a:moveTo>
                <a:lnTo>
                  <a:pt x="492598" y="0"/>
                </a:lnTo>
                <a:lnTo>
                  <a:pt x="492598" y="895632"/>
                </a:lnTo>
                <a:lnTo>
                  <a:pt x="0" y="895632"/>
                </a:lnTo>
                <a:lnTo>
                  <a:pt x="0" y="0"/>
                </a:lnTo>
                <a:close/>
              </a:path>
            </a:pathLst>
          </a:custGeom>
          <a:blipFill rotWithShape="1">
            <a:blip r:embed="rId5">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08" name="Google Shape;308;p14">
            <a:hlinkClick r:id="rId6"/>
          </p:cNvPr>
          <p:cNvSpPr/>
          <p:nvPr/>
        </p:nvSpPr>
        <p:spPr>
          <a:xfrm>
            <a:off x="1434528" y="6084446"/>
            <a:ext cx="543090" cy="543090"/>
          </a:xfrm>
          <a:custGeom>
            <a:avLst/>
            <a:gdLst/>
            <a:ahLst/>
            <a:cxnLst/>
            <a:rect l="l" t="t" r="r" b="b"/>
            <a:pathLst>
              <a:path w="814635" h="814635" extrusionOk="0">
                <a:moveTo>
                  <a:pt x="0" y="0"/>
                </a:moveTo>
                <a:lnTo>
                  <a:pt x="814635" y="0"/>
                </a:lnTo>
                <a:lnTo>
                  <a:pt x="814635" y="814636"/>
                </a:lnTo>
                <a:lnTo>
                  <a:pt x="0" y="814636"/>
                </a:lnTo>
                <a:lnTo>
                  <a:pt x="0" y="0"/>
                </a:lnTo>
                <a:close/>
              </a:path>
            </a:pathLst>
          </a:custGeom>
          <a:blipFill rotWithShape="1">
            <a:blip r:embed="rId7">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09" name="Google Shape;309;p14">
            <a:hlinkClick r:id="rId8"/>
          </p:cNvPr>
          <p:cNvSpPr/>
          <p:nvPr/>
        </p:nvSpPr>
        <p:spPr>
          <a:xfrm>
            <a:off x="3010589" y="6030708"/>
            <a:ext cx="626333" cy="626333"/>
          </a:xfrm>
          <a:custGeom>
            <a:avLst/>
            <a:gdLst/>
            <a:ahLst/>
            <a:cxnLst/>
            <a:rect l="l" t="t" r="r" b="b"/>
            <a:pathLst>
              <a:path w="939499" h="939499" extrusionOk="0">
                <a:moveTo>
                  <a:pt x="0" y="0"/>
                </a:moveTo>
                <a:lnTo>
                  <a:pt x="939499" y="0"/>
                </a:lnTo>
                <a:lnTo>
                  <a:pt x="939499" y="939499"/>
                </a:lnTo>
                <a:lnTo>
                  <a:pt x="0" y="939499"/>
                </a:lnTo>
                <a:lnTo>
                  <a:pt x="0" y="0"/>
                </a:lnTo>
                <a:close/>
              </a:path>
            </a:pathLst>
          </a:custGeom>
          <a:blipFill rotWithShape="1">
            <a:blip r:embed="rId9">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10" name="Google Shape;310;p14"/>
          <p:cNvSpPr/>
          <p:nvPr/>
        </p:nvSpPr>
        <p:spPr>
          <a:xfrm>
            <a:off x="3834986" y="6039747"/>
            <a:ext cx="632489" cy="632489"/>
          </a:xfrm>
          <a:custGeom>
            <a:avLst/>
            <a:gdLst/>
            <a:ahLst/>
            <a:cxnLst/>
            <a:rect l="l" t="t" r="r" b="b"/>
            <a:pathLst>
              <a:path w="948733" h="948733" extrusionOk="0">
                <a:moveTo>
                  <a:pt x="0" y="0"/>
                </a:moveTo>
                <a:lnTo>
                  <a:pt x="948733" y="0"/>
                </a:lnTo>
                <a:lnTo>
                  <a:pt x="948733" y="948733"/>
                </a:lnTo>
                <a:lnTo>
                  <a:pt x="0" y="948733"/>
                </a:lnTo>
                <a:lnTo>
                  <a:pt x="0" y="0"/>
                </a:lnTo>
                <a:close/>
              </a:path>
            </a:pathLst>
          </a:custGeom>
          <a:blipFill rotWithShape="1">
            <a:blip r:embed="rId10">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11" name="Google Shape;311;p14">
            <a:hlinkClick r:id="rId11"/>
          </p:cNvPr>
          <p:cNvSpPr/>
          <p:nvPr/>
        </p:nvSpPr>
        <p:spPr>
          <a:xfrm>
            <a:off x="4665538" y="6015857"/>
            <a:ext cx="626529" cy="626529"/>
          </a:xfrm>
          <a:custGeom>
            <a:avLst/>
            <a:gdLst/>
            <a:ahLst/>
            <a:cxnLst/>
            <a:rect l="l" t="t" r="r" b="b"/>
            <a:pathLst>
              <a:path w="939794" h="939794" extrusionOk="0">
                <a:moveTo>
                  <a:pt x="0" y="0"/>
                </a:moveTo>
                <a:lnTo>
                  <a:pt x="939794" y="0"/>
                </a:lnTo>
                <a:lnTo>
                  <a:pt x="939794" y="939794"/>
                </a:lnTo>
                <a:lnTo>
                  <a:pt x="0" y="939794"/>
                </a:lnTo>
                <a:lnTo>
                  <a:pt x="0" y="0"/>
                </a:lnTo>
                <a:close/>
              </a:path>
            </a:pathLst>
          </a:custGeom>
          <a:blipFill rotWithShape="1">
            <a:blip r:embed="rId12">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12" name="Google Shape;312;p14"/>
          <p:cNvSpPr/>
          <p:nvPr/>
        </p:nvSpPr>
        <p:spPr>
          <a:xfrm>
            <a:off x="6303842" y="-1329078"/>
            <a:ext cx="9259253" cy="925925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grpSp>
        <p:nvGrpSpPr>
          <p:cNvPr id="313" name="Google Shape;313;p14"/>
          <p:cNvGrpSpPr/>
          <p:nvPr/>
        </p:nvGrpSpPr>
        <p:grpSpPr>
          <a:xfrm>
            <a:off x="6276109" y="-1320475"/>
            <a:ext cx="9259253" cy="9259253"/>
            <a:chOff x="0" y="0"/>
            <a:chExt cx="812800" cy="812800"/>
          </a:xfrm>
        </p:grpSpPr>
        <p:sp>
          <p:nvSpPr>
            <p:cNvPr id="314" name="Google Shape;31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15" name="Google Shape;315;p14"/>
            <p:cNvSpPr txBox="1"/>
            <p:nvPr/>
          </p:nvSpPr>
          <p:spPr>
            <a:xfrm>
              <a:off x="76200" y="19050"/>
              <a:ext cx="660400" cy="71755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316" name="Google Shape;316;p14"/>
          <p:cNvGrpSpPr/>
          <p:nvPr/>
        </p:nvGrpSpPr>
        <p:grpSpPr>
          <a:xfrm>
            <a:off x="7489515" y="-202501"/>
            <a:ext cx="6887907" cy="6887907"/>
            <a:chOff x="0" y="0"/>
            <a:chExt cx="812800" cy="812800"/>
          </a:xfrm>
        </p:grpSpPr>
        <p:sp>
          <p:nvSpPr>
            <p:cNvPr id="317" name="Google Shape;31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5294"/>
              </a:srgbClr>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18" name="Google Shape;318;p14"/>
            <p:cNvSpPr txBox="1"/>
            <p:nvPr/>
          </p:nvSpPr>
          <p:spPr>
            <a:xfrm>
              <a:off x="76200" y="19050"/>
              <a:ext cx="660400" cy="71755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319" name="Google Shape;319;p14"/>
          <p:cNvGrpSpPr/>
          <p:nvPr/>
        </p:nvGrpSpPr>
        <p:grpSpPr>
          <a:xfrm>
            <a:off x="8282697" y="671160"/>
            <a:ext cx="5246077" cy="5246077"/>
            <a:chOff x="0" y="0"/>
            <a:chExt cx="812800" cy="812800"/>
          </a:xfrm>
        </p:grpSpPr>
        <p:sp>
          <p:nvSpPr>
            <p:cNvPr id="320" name="Google Shape;32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392"/>
              </a:srgbClr>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21" name="Google Shape;321;p14"/>
            <p:cNvSpPr txBox="1"/>
            <p:nvPr/>
          </p:nvSpPr>
          <p:spPr>
            <a:xfrm>
              <a:off x="76200" y="19050"/>
              <a:ext cx="660400" cy="71755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322" name="Google Shape;322;p14"/>
          <p:cNvSpPr/>
          <p:nvPr/>
        </p:nvSpPr>
        <p:spPr>
          <a:xfrm>
            <a:off x="8678446" y="1018255"/>
            <a:ext cx="4454579" cy="445457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grpSp>
        <p:nvGrpSpPr>
          <p:cNvPr id="323" name="Google Shape;323;p14"/>
          <p:cNvGrpSpPr/>
          <p:nvPr/>
        </p:nvGrpSpPr>
        <p:grpSpPr>
          <a:xfrm>
            <a:off x="-3718" y="1528724"/>
            <a:ext cx="8086375" cy="1651405"/>
            <a:chOff x="0" y="-57150"/>
            <a:chExt cx="3194617" cy="652407"/>
          </a:xfrm>
        </p:grpSpPr>
        <p:sp>
          <p:nvSpPr>
            <p:cNvPr id="324" name="Google Shape;324;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25" name="Google Shape;325;p14"/>
            <p:cNvSpPr txBox="1"/>
            <p:nvPr/>
          </p:nvSpPr>
          <p:spPr>
            <a:xfrm>
              <a:off x="0" y="-57150"/>
              <a:ext cx="3194617" cy="652407"/>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326" name="Google Shape;326;p14"/>
          <p:cNvGrpSpPr/>
          <p:nvPr/>
        </p:nvGrpSpPr>
        <p:grpSpPr>
          <a:xfrm>
            <a:off x="0" y="3149538"/>
            <a:ext cx="8086375" cy="1651405"/>
            <a:chOff x="0" y="-57150"/>
            <a:chExt cx="3194617" cy="652407"/>
          </a:xfrm>
        </p:grpSpPr>
        <p:sp>
          <p:nvSpPr>
            <p:cNvPr id="327" name="Google Shape;327;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28" name="Google Shape;328;p14"/>
            <p:cNvSpPr txBox="1"/>
            <p:nvPr/>
          </p:nvSpPr>
          <p:spPr>
            <a:xfrm>
              <a:off x="0" y="-57150"/>
              <a:ext cx="3194617" cy="652407"/>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329" name="Google Shape;329;p14">
            <a:hlinkClick r:id="rId13"/>
          </p:cNvPr>
          <p:cNvSpPr/>
          <p:nvPr/>
        </p:nvSpPr>
        <p:spPr>
          <a:xfrm>
            <a:off x="2248586" y="6084446"/>
            <a:ext cx="545852" cy="557941"/>
          </a:xfrm>
          <a:custGeom>
            <a:avLst/>
            <a:gdLst/>
            <a:ahLst/>
            <a:cxnLst/>
            <a:rect l="l" t="t" r="r" b="b"/>
            <a:pathLst>
              <a:path w="818778" h="836911" extrusionOk="0">
                <a:moveTo>
                  <a:pt x="0" y="0"/>
                </a:moveTo>
                <a:lnTo>
                  <a:pt x="818777" y="0"/>
                </a:lnTo>
                <a:lnTo>
                  <a:pt x="818777" y="836911"/>
                </a:lnTo>
                <a:lnTo>
                  <a:pt x="0" y="836911"/>
                </a:lnTo>
                <a:lnTo>
                  <a:pt x="0" y="0"/>
                </a:lnTo>
                <a:close/>
              </a:path>
            </a:pathLst>
          </a:custGeom>
          <a:blipFill rotWithShape="1">
            <a:blip r:embed="rId14">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30" name="Google Shape;330;p14"/>
          <p:cNvSpPr/>
          <p:nvPr/>
        </p:nvSpPr>
        <p:spPr>
          <a:xfrm>
            <a:off x="0" y="24329"/>
            <a:ext cx="1130093" cy="1293663"/>
          </a:xfrm>
          <a:custGeom>
            <a:avLst/>
            <a:gdLst/>
            <a:ahLst/>
            <a:cxnLst/>
            <a:rect l="l" t="t" r="r" b="b"/>
            <a:pathLst>
              <a:path w="1695139" h="1940494" extrusionOk="0">
                <a:moveTo>
                  <a:pt x="0" y="0"/>
                </a:moveTo>
                <a:lnTo>
                  <a:pt x="1695139" y="0"/>
                </a:lnTo>
                <a:lnTo>
                  <a:pt x="1695139" y="1940494"/>
                </a:lnTo>
                <a:lnTo>
                  <a:pt x="0" y="1940494"/>
                </a:lnTo>
                <a:lnTo>
                  <a:pt x="0" y="0"/>
                </a:lnTo>
                <a:close/>
              </a:path>
            </a:pathLst>
          </a:custGeom>
          <a:blipFill rotWithShape="1">
            <a:blip r:embed="rId15">
              <a:alphaModFix/>
            </a:blip>
            <a:stretch>
              <a:fillRect l="-8950" r="-5520"/>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31" name="Google Shape;331;p14"/>
          <p:cNvSpPr txBox="1"/>
          <p:nvPr/>
        </p:nvSpPr>
        <p:spPr>
          <a:xfrm>
            <a:off x="1656380" y="5182756"/>
            <a:ext cx="2708417" cy="513410"/>
          </a:xfrm>
          <a:prstGeom prst="rect">
            <a:avLst/>
          </a:prstGeom>
          <a:noFill/>
          <a:ln>
            <a:noFill/>
          </a:ln>
        </p:spPr>
        <p:txBody>
          <a:bodyPr spcFirstLastPara="1" wrap="square" lIns="0" tIns="0" rIns="0" bIns="0" anchor="t" anchorCtr="0">
            <a:spAutoFit/>
          </a:bodyPr>
          <a:lstStyle/>
          <a:p>
            <a:pPr algn="ctr">
              <a:lnSpc>
                <a:spcPct val="140027"/>
              </a:lnSpc>
            </a:pPr>
            <a:r>
              <a:rPr lang="en-US" sz="2383" dirty="0">
                <a:solidFill>
                  <a:srgbClr val="452A74"/>
                </a:solidFill>
                <a:latin typeface="Montserrat ExtraBold"/>
                <a:ea typeface="Montserrat ExtraBold"/>
                <a:cs typeface="Montserrat ExtraBold"/>
                <a:sym typeface="Montserrat ExtraBold"/>
              </a:rPr>
              <a:t>Where to find us</a:t>
            </a:r>
            <a:endParaRPr sz="933" dirty="0"/>
          </a:p>
        </p:txBody>
      </p:sp>
      <p:sp>
        <p:nvSpPr>
          <p:cNvPr id="332" name="Google Shape;332;p14"/>
          <p:cNvSpPr txBox="1"/>
          <p:nvPr/>
        </p:nvSpPr>
        <p:spPr>
          <a:xfrm>
            <a:off x="-48176" y="1675655"/>
            <a:ext cx="7365015" cy="1694695"/>
          </a:xfrm>
          <a:prstGeom prst="rect">
            <a:avLst/>
          </a:prstGeom>
          <a:noFill/>
          <a:ln>
            <a:noFill/>
          </a:ln>
        </p:spPr>
        <p:txBody>
          <a:bodyPr spcFirstLastPara="1" wrap="square" lIns="0" tIns="0" rIns="0" bIns="0" anchor="t" anchorCtr="0">
            <a:spAutoFit/>
          </a:bodyPr>
          <a:lstStyle/>
          <a:p>
            <a:pPr algn="ctr">
              <a:lnSpc>
                <a:spcPct val="140006"/>
              </a:lnSpc>
            </a:pPr>
            <a:r>
              <a:rPr lang="en-US" sz="3933" b="1" dirty="0">
                <a:solidFill>
                  <a:srgbClr val="DED5ED"/>
                </a:solidFill>
                <a:latin typeface="Montserrat"/>
                <a:ea typeface="Montserrat"/>
                <a:cs typeface="Montserrat"/>
                <a:sym typeface="Montserrat"/>
              </a:rPr>
              <a:t>Thank you for your attention! </a:t>
            </a:r>
            <a:endParaRPr sz="933" dirty="0"/>
          </a:p>
        </p:txBody>
      </p:sp>
      <p:sp>
        <p:nvSpPr>
          <p:cNvPr id="333" name="Google Shape;333;p14"/>
          <p:cNvSpPr txBox="1"/>
          <p:nvPr/>
        </p:nvSpPr>
        <p:spPr>
          <a:xfrm>
            <a:off x="-264745" y="3619456"/>
            <a:ext cx="7803333" cy="574581"/>
          </a:xfrm>
          <a:prstGeom prst="rect">
            <a:avLst/>
          </a:prstGeom>
          <a:noFill/>
          <a:ln>
            <a:noFill/>
          </a:ln>
        </p:spPr>
        <p:txBody>
          <a:bodyPr spcFirstLastPara="1" wrap="square" lIns="0" tIns="0" rIns="0" bIns="0" anchor="t" anchorCtr="0">
            <a:spAutoFit/>
          </a:bodyPr>
          <a:lstStyle/>
          <a:p>
            <a:pPr algn="ctr">
              <a:lnSpc>
                <a:spcPct val="140008"/>
              </a:lnSpc>
            </a:pPr>
            <a:r>
              <a:rPr lang="en-US" sz="2667" b="1" dirty="0">
                <a:solidFill>
                  <a:schemeClr val="bg1"/>
                </a:solid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https://www.hertechventure.eu</a:t>
            </a:r>
            <a:r>
              <a:rPr lang="en-US" sz="2667" b="1" dirty="0">
                <a:solidFill>
                  <a:schemeClr val="bg1"/>
                </a:solidFill>
                <a:latin typeface="Montserrat"/>
                <a:ea typeface="Montserrat"/>
                <a:cs typeface="Montserrat"/>
                <a:sym typeface="Montserrat"/>
              </a:rPr>
              <a:t> </a:t>
            </a:r>
            <a:endParaRPr lang="en-US" sz="700" dirty="0">
              <a:solidFill>
                <a:schemeClr val="bg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102"/>
        <p:cNvGrpSpPr/>
        <p:nvPr/>
      </p:nvGrpSpPr>
      <p:grpSpPr>
        <a:xfrm>
          <a:off x="0" y="0"/>
          <a:ext cx="0" cy="0"/>
          <a:chOff x="0" y="0"/>
          <a:chExt cx="0" cy="0"/>
        </a:xfrm>
      </p:grpSpPr>
      <p:sp>
        <p:nvSpPr>
          <p:cNvPr id="103" name="Google Shape;103;p2"/>
          <p:cNvSpPr/>
          <p:nvPr/>
        </p:nvSpPr>
        <p:spPr>
          <a:xfrm>
            <a:off x="416197" y="280768"/>
            <a:ext cx="1931691" cy="405032"/>
          </a:xfrm>
          <a:custGeom>
            <a:avLst/>
            <a:gdLst/>
            <a:ahLst/>
            <a:cxnLst/>
            <a:rect l="l" t="t" r="r" b="b"/>
            <a:pathLst>
              <a:path w="2897536" h="607548" extrusionOk="0">
                <a:moveTo>
                  <a:pt x="0" y="0"/>
                </a:moveTo>
                <a:lnTo>
                  <a:pt x="2897535" y="0"/>
                </a:lnTo>
                <a:lnTo>
                  <a:pt x="2897535" y="607548"/>
                </a:lnTo>
                <a:lnTo>
                  <a:pt x="0" y="607548"/>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grpSp>
        <p:nvGrpSpPr>
          <p:cNvPr id="105" name="Google Shape;105;p2"/>
          <p:cNvGrpSpPr/>
          <p:nvPr/>
        </p:nvGrpSpPr>
        <p:grpSpPr>
          <a:xfrm>
            <a:off x="7927431" y="-1200627"/>
            <a:ext cx="9259253" cy="9259253"/>
            <a:chOff x="0" y="0"/>
            <a:chExt cx="812800" cy="812800"/>
          </a:xfrm>
        </p:grpSpPr>
        <p:sp>
          <p:nvSpPr>
            <p:cNvPr id="106" name="Google Shape;106;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107" name="Google Shape;107;p2"/>
            <p:cNvSpPr txBox="1"/>
            <p:nvPr/>
          </p:nvSpPr>
          <p:spPr>
            <a:xfrm>
              <a:off x="76200" y="19050"/>
              <a:ext cx="660400" cy="71755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108" name="Google Shape;108;p2"/>
          <p:cNvGrpSpPr/>
          <p:nvPr/>
        </p:nvGrpSpPr>
        <p:grpSpPr>
          <a:xfrm>
            <a:off x="8665725" y="-14954"/>
            <a:ext cx="6887907" cy="6887907"/>
            <a:chOff x="0" y="0"/>
            <a:chExt cx="812800" cy="812800"/>
          </a:xfrm>
        </p:grpSpPr>
        <p:sp>
          <p:nvSpPr>
            <p:cNvPr id="109" name="Google Shape;109;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95294"/>
              </a:srgbClr>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110" name="Google Shape;110;p2"/>
            <p:cNvSpPr txBox="1"/>
            <p:nvPr/>
          </p:nvSpPr>
          <p:spPr>
            <a:xfrm>
              <a:off x="76200" y="19050"/>
              <a:ext cx="660400" cy="71755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127" name="Google Shape;127;p2"/>
          <p:cNvSpPr/>
          <p:nvPr/>
        </p:nvSpPr>
        <p:spPr>
          <a:xfrm>
            <a:off x="6830776" y="0"/>
            <a:ext cx="1566973" cy="1566973"/>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128" name="Google Shape;128;p2"/>
          <p:cNvSpPr txBox="1"/>
          <p:nvPr/>
        </p:nvSpPr>
        <p:spPr>
          <a:xfrm>
            <a:off x="9064079" y="2917028"/>
            <a:ext cx="4105511" cy="1166473"/>
          </a:xfrm>
          <a:prstGeom prst="rect">
            <a:avLst/>
          </a:prstGeom>
          <a:noFill/>
          <a:ln>
            <a:noFill/>
          </a:ln>
        </p:spPr>
        <p:txBody>
          <a:bodyPr spcFirstLastPara="1" wrap="square" lIns="0" tIns="0" rIns="0" bIns="0" anchor="t" anchorCtr="0">
            <a:spAutoFit/>
          </a:bodyPr>
          <a:lstStyle/>
          <a:p>
            <a:pPr algn="ctr">
              <a:lnSpc>
                <a:spcPct val="139995"/>
              </a:lnSpc>
            </a:pPr>
            <a:r>
              <a:rPr lang="en-GB" sz="5414" dirty="0">
                <a:solidFill>
                  <a:srgbClr val="452A74"/>
                </a:solidFill>
                <a:latin typeface="Montserrat ExtraBold"/>
                <a:ea typeface="Montserrat ExtraBold"/>
                <a:cs typeface="Montserrat ExtraBold"/>
                <a:sym typeface="Montserrat ExtraBold"/>
              </a:rPr>
              <a:t>Content </a:t>
            </a:r>
            <a:endParaRPr lang="en-GB" sz="933" dirty="0"/>
          </a:p>
        </p:txBody>
      </p:sp>
      <p:grpSp>
        <p:nvGrpSpPr>
          <p:cNvPr id="13" name="Google Shape;111;p2">
            <a:extLst>
              <a:ext uri="{FF2B5EF4-FFF2-40B4-BE49-F238E27FC236}">
                <a16:creationId xmlns:a16="http://schemas.microsoft.com/office/drawing/2014/main" id="{7E3F4D36-AC7C-434D-BFFB-520ABB884BF2}"/>
              </a:ext>
            </a:extLst>
          </p:cNvPr>
          <p:cNvGrpSpPr/>
          <p:nvPr/>
        </p:nvGrpSpPr>
        <p:grpSpPr>
          <a:xfrm>
            <a:off x="693730" y="3179480"/>
            <a:ext cx="6233695" cy="1051063"/>
            <a:chOff x="0" y="-66675"/>
            <a:chExt cx="5228023" cy="2102127"/>
          </a:xfrm>
        </p:grpSpPr>
        <p:sp>
          <p:nvSpPr>
            <p:cNvPr id="14" name="Google Shape;112;p2">
              <a:extLst>
                <a:ext uri="{FF2B5EF4-FFF2-40B4-BE49-F238E27FC236}">
                  <a16:creationId xmlns:a16="http://schemas.microsoft.com/office/drawing/2014/main" id="{9977F319-C3D9-425B-9C5C-C7A4CEEA0982}"/>
                </a:ext>
              </a:extLst>
            </p:cNvPr>
            <p:cNvSpPr txBox="1"/>
            <p:nvPr/>
          </p:nvSpPr>
          <p:spPr>
            <a:xfrm>
              <a:off x="0" y="-66675"/>
              <a:ext cx="5228023" cy="1034131"/>
            </a:xfrm>
            <a:prstGeom prst="rect">
              <a:avLst/>
            </a:prstGeom>
            <a:noFill/>
            <a:ln>
              <a:noFill/>
            </a:ln>
          </p:spPr>
          <p:txBody>
            <a:bodyPr spcFirstLastPara="1" wrap="square" lIns="0" tIns="0" rIns="0" bIns="0" anchor="t" anchorCtr="0">
              <a:spAutoFit/>
            </a:bodyPr>
            <a:lstStyle/>
            <a:p>
              <a:pPr>
                <a:lnSpc>
                  <a:spcPct val="140000"/>
                </a:lnSpc>
              </a:pPr>
              <a:r>
                <a:rPr lang="en-US" sz="2400" dirty="0">
                  <a:solidFill>
                    <a:srgbClr val="452A74"/>
                  </a:solidFill>
                  <a:latin typeface="Monserrat"/>
                </a:rPr>
                <a:t>1 What is Means Inventory</a:t>
              </a:r>
              <a:endParaRPr sz="933" dirty="0">
                <a:latin typeface="Monserrat"/>
              </a:endParaRPr>
            </a:p>
          </p:txBody>
        </p:sp>
        <p:sp>
          <p:nvSpPr>
            <p:cNvPr id="15" name="Google Shape;113;p2">
              <a:extLst>
                <a:ext uri="{FF2B5EF4-FFF2-40B4-BE49-F238E27FC236}">
                  <a16:creationId xmlns:a16="http://schemas.microsoft.com/office/drawing/2014/main" id="{A00341C8-E72B-4FE3-8467-9BB03B5E2F65}"/>
                </a:ext>
              </a:extLst>
            </p:cNvPr>
            <p:cNvSpPr txBox="1"/>
            <p:nvPr/>
          </p:nvSpPr>
          <p:spPr>
            <a:xfrm>
              <a:off x="0" y="1488892"/>
              <a:ext cx="5228023" cy="546560"/>
            </a:xfrm>
            <a:prstGeom prst="rect">
              <a:avLst/>
            </a:prstGeom>
            <a:noFill/>
            <a:ln>
              <a:noFill/>
            </a:ln>
          </p:spPr>
          <p:txBody>
            <a:bodyPr spcFirstLastPara="1" wrap="square" lIns="0" tIns="0" rIns="0" bIns="0" anchor="t" anchorCtr="0">
              <a:spAutoFit/>
            </a:bodyPr>
            <a:lstStyle/>
            <a:p>
              <a:pPr>
                <a:lnSpc>
                  <a:spcPct val="147777"/>
                </a:lnSpc>
              </a:pPr>
              <a:endParaRPr sz="1200">
                <a:solidFill>
                  <a:schemeClr val="dk1"/>
                </a:solidFill>
                <a:latin typeface="Monserrat"/>
                <a:ea typeface="Calibri"/>
                <a:cs typeface="Calibri"/>
                <a:sym typeface="Calibri"/>
              </a:endParaRPr>
            </a:p>
          </p:txBody>
        </p:sp>
        <p:cxnSp>
          <p:nvCxnSpPr>
            <p:cNvPr id="16" name="Google Shape;114;p2">
              <a:extLst>
                <a:ext uri="{FF2B5EF4-FFF2-40B4-BE49-F238E27FC236}">
                  <a16:creationId xmlns:a16="http://schemas.microsoft.com/office/drawing/2014/main" id="{0EF4BD70-F5E3-41CB-8953-EFCBDA587AE9}"/>
                </a:ext>
              </a:extLst>
            </p:cNvPr>
            <p:cNvCxnSpPr/>
            <p:nvPr/>
          </p:nvCxnSpPr>
          <p:spPr>
            <a:xfrm>
              <a:off x="0" y="1087475"/>
              <a:ext cx="5228023" cy="0"/>
            </a:xfrm>
            <a:prstGeom prst="straightConnector1">
              <a:avLst/>
            </a:prstGeom>
            <a:noFill/>
            <a:ln w="63500" cap="rnd" cmpd="sng">
              <a:solidFill>
                <a:srgbClr val="452A74"/>
              </a:solidFill>
              <a:prstDash val="solid"/>
              <a:round/>
              <a:headEnd type="none" w="sm" len="sm"/>
              <a:tailEnd type="none" w="sm" len="sm"/>
            </a:ln>
          </p:spPr>
        </p:cxnSp>
      </p:grpSp>
      <p:sp>
        <p:nvSpPr>
          <p:cNvPr id="19" name="Google Shape;112;p2">
            <a:extLst>
              <a:ext uri="{FF2B5EF4-FFF2-40B4-BE49-F238E27FC236}">
                <a16:creationId xmlns:a16="http://schemas.microsoft.com/office/drawing/2014/main" id="{7AB63055-159F-407A-BE5F-2BAE742FB452}"/>
              </a:ext>
            </a:extLst>
          </p:cNvPr>
          <p:cNvSpPr txBox="1"/>
          <p:nvPr/>
        </p:nvSpPr>
        <p:spPr>
          <a:xfrm>
            <a:off x="693730" y="3932654"/>
            <a:ext cx="6233695" cy="718082"/>
          </a:xfrm>
          <a:prstGeom prst="rect">
            <a:avLst/>
          </a:prstGeom>
          <a:noFill/>
          <a:ln>
            <a:noFill/>
          </a:ln>
        </p:spPr>
        <p:txBody>
          <a:bodyPr spcFirstLastPara="1" wrap="square" lIns="0" tIns="0" rIns="0" bIns="0" anchor="t" anchorCtr="0">
            <a:spAutoFit/>
          </a:bodyPr>
          <a:lstStyle/>
          <a:p>
            <a:pPr>
              <a:lnSpc>
                <a:spcPct val="140000"/>
              </a:lnSpc>
            </a:pPr>
            <a:r>
              <a:rPr lang="en-US" sz="2400" dirty="0">
                <a:solidFill>
                  <a:srgbClr val="452A74"/>
                </a:solidFill>
                <a:latin typeface="Monserrat"/>
              </a:rPr>
              <a:t>2 </a:t>
            </a:r>
            <a:r>
              <a:rPr lang="en-US" sz="2400" dirty="0">
                <a:solidFill>
                  <a:srgbClr val="452A74"/>
                </a:solidFill>
                <a:latin typeface="Monserrat"/>
                <a:sym typeface="Montserrat ExtraBold"/>
              </a:rPr>
              <a:t>Hands-on Activity</a:t>
            </a:r>
            <a:endParaRPr lang="en-US" sz="2400" dirty="0">
              <a:solidFill>
                <a:srgbClr val="452A74"/>
              </a:solidFill>
              <a:latin typeface="Monserrat"/>
            </a:endParaRPr>
          </a:p>
          <a:p>
            <a:pPr>
              <a:lnSpc>
                <a:spcPct val="140000"/>
              </a:lnSpc>
            </a:pPr>
            <a:endParaRPr sz="933" dirty="0">
              <a:latin typeface="Monserrat"/>
            </a:endParaRPr>
          </a:p>
        </p:txBody>
      </p:sp>
      <p:cxnSp>
        <p:nvCxnSpPr>
          <p:cNvPr id="20" name="Google Shape;114;p2">
            <a:extLst>
              <a:ext uri="{FF2B5EF4-FFF2-40B4-BE49-F238E27FC236}">
                <a16:creationId xmlns:a16="http://schemas.microsoft.com/office/drawing/2014/main" id="{BEFDCD06-15DD-47EC-A0C0-BA005FA25104}"/>
              </a:ext>
            </a:extLst>
          </p:cNvPr>
          <p:cNvCxnSpPr>
            <a:cxnSpLocks/>
          </p:cNvCxnSpPr>
          <p:nvPr/>
        </p:nvCxnSpPr>
        <p:spPr>
          <a:xfrm>
            <a:off x="693730" y="4509729"/>
            <a:ext cx="6233695" cy="0"/>
          </a:xfrm>
          <a:prstGeom prst="straightConnector1">
            <a:avLst/>
          </a:prstGeom>
          <a:noFill/>
          <a:ln w="63500" cap="rnd" cmpd="sng">
            <a:solidFill>
              <a:srgbClr val="452A74"/>
            </a:solidFill>
            <a:prstDash val="solid"/>
            <a:round/>
            <a:headEnd type="none" w="sm" len="sm"/>
            <a:tailEnd type="none" w="sm" len="sm"/>
          </a:ln>
        </p:spPr>
      </p:cxn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 descr="A person with icons around him&#10;&#10;Description automatically generated"/>
          <p:cNvPicPr preferRelativeResize="0"/>
          <p:nvPr/>
        </p:nvPicPr>
        <p:blipFill rotWithShape="1">
          <a:blip r:embed="rId3">
            <a:alphaModFix/>
          </a:blip>
          <a:srcRect/>
          <a:stretch/>
        </p:blipFill>
        <p:spPr>
          <a:xfrm>
            <a:off x="6223820" y="561"/>
            <a:ext cx="5968181" cy="6857439"/>
          </a:xfrm>
          <a:prstGeom prst="rect">
            <a:avLst/>
          </a:prstGeom>
          <a:noFill/>
          <a:ln>
            <a:noFill/>
          </a:ln>
        </p:spPr>
      </p:pic>
      <p:sp>
        <p:nvSpPr>
          <p:cNvPr id="196" name="Google Shape;196;p3"/>
          <p:cNvSpPr/>
          <p:nvPr/>
        </p:nvSpPr>
        <p:spPr>
          <a:xfrm>
            <a:off x="10180887" y="642022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7" name="Google Shape;197;p3"/>
          <p:cNvSpPr/>
          <p:nvPr/>
        </p:nvSpPr>
        <p:spPr>
          <a:xfrm>
            <a:off x="83031" y="1437684"/>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lang="en-GB" sz="1200" noProof="0" dirty="0">
              <a:solidFill>
                <a:srgbClr val="000000"/>
              </a:solidFill>
              <a:latin typeface="Monserrat"/>
              <a:ea typeface="Calibri"/>
              <a:cs typeface="Calibri"/>
              <a:sym typeface="Calibri"/>
            </a:endParaRPr>
          </a:p>
        </p:txBody>
      </p:sp>
      <p:sp>
        <p:nvSpPr>
          <p:cNvPr id="198" name="Google Shape;198;p3"/>
          <p:cNvSpPr/>
          <p:nvPr/>
        </p:nvSpPr>
        <p:spPr>
          <a:xfrm>
            <a:off x="53165" y="3579863"/>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lang="en-GB" sz="1200" noProof="0" dirty="0">
              <a:solidFill>
                <a:srgbClr val="000000"/>
              </a:solidFill>
              <a:latin typeface="Monserrat"/>
              <a:ea typeface="Calibri"/>
              <a:cs typeface="Calibri"/>
              <a:sym typeface="Calibri"/>
            </a:endParaRPr>
          </a:p>
        </p:txBody>
      </p:sp>
      <p:sp>
        <p:nvSpPr>
          <p:cNvPr id="199" name="Google Shape;199;p3"/>
          <p:cNvSpPr/>
          <p:nvPr/>
        </p:nvSpPr>
        <p:spPr>
          <a:xfrm>
            <a:off x="53165" y="2300105"/>
            <a:ext cx="818863" cy="730835"/>
          </a:xfrm>
          <a:custGeom>
            <a:avLst/>
            <a:gdLst/>
            <a:ahLst/>
            <a:cxnLst/>
            <a:rect l="l" t="t" r="r" b="b"/>
            <a:pathLst>
              <a:path w="1228294" h="1096252" extrusionOk="0">
                <a:moveTo>
                  <a:pt x="0" y="0"/>
                </a:moveTo>
                <a:lnTo>
                  <a:pt x="1228294" y="0"/>
                </a:lnTo>
                <a:lnTo>
                  <a:pt x="1228294" y="1096253"/>
                </a:lnTo>
                <a:lnTo>
                  <a:pt x="0" y="1096253"/>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lang="en-GB" sz="1200" noProof="0" dirty="0">
              <a:solidFill>
                <a:srgbClr val="000000"/>
              </a:solidFill>
              <a:latin typeface="Monserrat"/>
              <a:ea typeface="Calibri"/>
              <a:cs typeface="Calibri"/>
              <a:sym typeface="Calibri"/>
            </a:endParaRPr>
          </a:p>
        </p:txBody>
      </p:sp>
      <p:sp>
        <p:nvSpPr>
          <p:cNvPr id="201" name="Google Shape;201;p3"/>
          <p:cNvSpPr txBox="1"/>
          <p:nvPr/>
        </p:nvSpPr>
        <p:spPr>
          <a:xfrm>
            <a:off x="233161" y="52625"/>
            <a:ext cx="7277185" cy="1378839"/>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n-GB" sz="3200" dirty="0">
                <a:solidFill>
                  <a:srgbClr val="452A74"/>
                </a:solidFill>
                <a:latin typeface="Montserrat ExtraBold"/>
              </a:rPr>
              <a:t>What is the </a:t>
            </a:r>
          </a:p>
          <a:p>
            <a:pPr marL="0" marR="0" lvl="0" indent="0" algn="l" rtl="0">
              <a:lnSpc>
                <a:spcPct val="139992"/>
              </a:lnSpc>
              <a:spcBef>
                <a:spcPts val="0"/>
              </a:spcBef>
              <a:spcAft>
                <a:spcPts val="0"/>
              </a:spcAft>
              <a:buNone/>
            </a:pPr>
            <a:r>
              <a:rPr lang="en-GB" sz="3200" dirty="0">
                <a:solidFill>
                  <a:srgbClr val="452A74"/>
                </a:solidFill>
                <a:latin typeface="Montserrat ExtraBold"/>
              </a:rPr>
              <a:t>Means Inventory?</a:t>
            </a:r>
          </a:p>
        </p:txBody>
      </p:sp>
      <p:sp>
        <p:nvSpPr>
          <p:cNvPr id="202" name="Google Shape;202;p3"/>
          <p:cNvSpPr txBox="1"/>
          <p:nvPr/>
        </p:nvSpPr>
        <p:spPr>
          <a:xfrm>
            <a:off x="-127819" y="1346860"/>
            <a:ext cx="4346779" cy="24729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GB" sz="1800" noProof="0" dirty="0">
              <a:solidFill>
                <a:srgbClr val="000000"/>
              </a:solidFill>
              <a:latin typeface="Monserrat"/>
              <a:sym typeface="Arial"/>
            </a:endParaRPr>
          </a:p>
          <a:p>
            <a:pPr marL="304815" lvl="1">
              <a:lnSpc>
                <a:spcPct val="115000"/>
              </a:lnSpc>
              <a:spcBef>
                <a:spcPts val="533"/>
              </a:spcBef>
            </a:pPr>
            <a:r>
              <a:rPr lang="en-GB" sz="1800" b="1" dirty="0">
                <a:solidFill>
                  <a:schemeClr val="accent4"/>
                </a:solidFill>
                <a:latin typeface="Montserrat"/>
              </a:rPr>
              <a:t>Definition </a:t>
            </a:r>
          </a:p>
          <a:p>
            <a:pPr marL="304815" lvl="1">
              <a:lnSpc>
                <a:spcPct val="115000"/>
              </a:lnSpc>
              <a:spcBef>
                <a:spcPts val="533"/>
              </a:spcBef>
            </a:pPr>
            <a:r>
              <a:rPr lang="en-GB" sz="1800" dirty="0">
                <a:solidFill>
                  <a:schemeClr val="tx1"/>
                </a:solidFill>
                <a:latin typeface="Montserrat"/>
              </a:rPr>
              <a:t>The Means Inventory assesses your available resources, including skills, knowledge, and networks</a:t>
            </a:r>
            <a:r>
              <a:rPr lang="en-GB" sz="1800" dirty="0">
                <a:solidFill>
                  <a:schemeClr val="accent4"/>
                </a:solidFill>
                <a:latin typeface="Montserrat"/>
              </a:rPr>
              <a:t>.</a:t>
            </a:r>
          </a:p>
          <a:p>
            <a:pPr marL="304815" marR="0" lvl="1" indent="0" algn="l" rtl="0">
              <a:lnSpc>
                <a:spcPct val="115000"/>
              </a:lnSpc>
              <a:spcBef>
                <a:spcPts val="533"/>
              </a:spcBef>
              <a:spcAft>
                <a:spcPts val="0"/>
              </a:spcAft>
              <a:buNone/>
            </a:pPr>
            <a:endParaRPr lang="en-GB" sz="1800" b="0" i="0" u="none" strike="noStrike" cap="none" noProof="0" dirty="0">
              <a:solidFill>
                <a:srgbClr val="000000"/>
              </a:solidFill>
              <a:latin typeface="Monserrat"/>
              <a:sym typeface="Arial"/>
            </a:endParaRPr>
          </a:p>
        </p:txBody>
      </p:sp>
      <p:sp>
        <p:nvSpPr>
          <p:cNvPr id="203" name="Google Shape;203;p3"/>
          <p:cNvSpPr/>
          <p:nvPr/>
        </p:nvSpPr>
        <p:spPr>
          <a:xfrm>
            <a:off x="10773193" y="-220113"/>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04" name="Google Shape;204;p3"/>
          <p:cNvSpPr txBox="1"/>
          <p:nvPr/>
        </p:nvSpPr>
        <p:spPr>
          <a:xfrm>
            <a:off x="-127819" y="5663794"/>
            <a:ext cx="5580781" cy="729390"/>
          </a:xfrm>
          <a:prstGeom prst="rect">
            <a:avLst/>
          </a:prstGeom>
          <a:noFill/>
          <a:ln>
            <a:noFill/>
          </a:ln>
        </p:spPr>
        <p:txBody>
          <a:bodyPr spcFirstLastPara="1" wrap="square" lIns="91425" tIns="45700" rIns="91425" bIns="45700" anchor="t" anchorCtr="0">
            <a:spAutoFit/>
          </a:bodyPr>
          <a:lstStyle/>
          <a:p>
            <a:pPr marL="304815" marR="0" lvl="1" indent="0" algn="l" rtl="0">
              <a:lnSpc>
                <a:spcPct val="115000"/>
              </a:lnSpc>
              <a:spcBef>
                <a:spcPts val="0"/>
              </a:spcBef>
              <a:spcAft>
                <a:spcPts val="0"/>
              </a:spcAft>
              <a:buNone/>
            </a:pPr>
            <a:r>
              <a:rPr lang="en-GB" sz="1800" b="1" dirty="0">
                <a:solidFill>
                  <a:srgbClr val="452A74"/>
                </a:solidFill>
                <a:latin typeface="Montserrat"/>
              </a:rPr>
              <a:t>Note: </a:t>
            </a:r>
            <a:r>
              <a:rPr lang="en-GB" sz="1800" dirty="0">
                <a:solidFill>
                  <a:schemeClr val="tx1"/>
                </a:solidFill>
                <a:latin typeface="Montserrat"/>
              </a:rPr>
              <a:t>The inventory helps you recognise and optimise what you already have.</a:t>
            </a:r>
          </a:p>
        </p:txBody>
      </p:sp>
      <p:sp>
        <p:nvSpPr>
          <p:cNvPr id="205" name="Google Shape;205;p3"/>
          <p:cNvSpPr txBox="1"/>
          <p:nvPr/>
        </p:nvSpPr>
        <p:spPr>
          <a:xfrm>
            <a:off x="133551" y="3893827"/>
            <a:ext cx="4764155"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tx1"/>
                </a:solidFill>
                <a:latin typeface="Montserrat"/>
              </a:rPr>
              <a:t>It is a </a:t>
            </a:r>
            <a:r>
              <a:rPr lang="en-GB" sz="1800" b="1" dirty="0">
                <a:solidFill>
                  <a:schemeClr val="accent4"/>
                </a:solidFill>
                <a:latin typeface="Montserrat"/>
              </a:rPr>
              <a:t>self-reflection</a:t>
            </a:r>
            <a:r>
              <a:rPr lang="en-GB" sz="1800" dirty="0">
                <a:solidFill>
                  <a:schemeClr val="tx1"/>
                </a:solidFill>
                <a:latin typeface="Montserrat"/>
              </a:rPr>
              <a:t> tool for understanding what you already possess and how you can leverage these resources in entrepreneurial endeavours.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16000"/>
          </a:blip>
          <a:stretch>
            <a:fillRect/>
          </a:stretch>
        </a:blipFill>
        <a:effectLst/>
      </p:bgPr>
    </p:bg>
    <p:spTree>
      <p:nvGrpSpPr>
        <p:cNvPr id="1" name="Shape 209"/>
        <p:cNvGrpSpPr/>
        <p:nvPr/>
      </p:nvGrpSpPr>
      <p:grpSpPr>
        <a:xfrm>
          <a:off x="0" y="0"/>
          <a:ext cx="0" cy="0"/>
          <a:chOff x="0" y="0"/>
          <a:chExt cx="0" cy="0"/>
        </a:xfrm>
      </p:grpSpPr>
      <p:sp>
        <p:nvSpPr>
          <p:cNvPr id="210" name="Google Shape;210;p4"/>
          <p:cNvSpPr/>
          <p:nvPr/>
        </p:nvSpPr>
        <p:spPr>
          <a:xfrm>
            <a:off x="9844839" y="617220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11" name="Google Shape;211;p4"/>
          <p:cNvSpPr/>
          <p:nvPr/>
        </p:nvSpPr>
        <p:spPr>
          <a:xfrm>
            <a:off x="83031" y="1437684"/>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lang="en-GB" sz="1200" noProof="0" dirty="0">
              <a:solidFill>
                <a:srgbClr val="000000"/>
              </a:solidFill>
              <a:latin typeface="Calibri"/>
              <a:ea typeface="Calibri"/>
              <a:cs typeface="Calibri"/>
              <a:sym typeface="Calibri"/>
            </a:endParaRPr>
          </a:p>
        </p:txBody>
      </p:sp>
      <p:sp>
        <p:nvSpPr>
          <p:cNvPr id="215" name="Google Shape;215;p4"/>
          <p:cNvSpPr/>
          <p:nvPr/>
        </p:nvSpPr>
        <p:spPr>
          <a:xfrm>
            <a:off x="10514082" y="123861"/>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16" name="Google Shape;216;p4"/>
          <p:cNvSpPr txBox="1"/>
          <p:nvPr/>
        </p:nvSpPr>
        <p:spPr>
          <a:xfrm>
            <a:off x="264288" y="215120"/>
            <a:ext cx="8182761" cy="689420"/>
          </a:xfrm>
          <a:prstGeom prst="rect">
            <a:avLst/>
          </a:prstGeom>
          <a:noFill/>
          <a:ln>
            <a:noFill/>
          </a:ln>
        </p:spPr>
        <p:txBody>
          <a:bodyPr spcFirstLastPara="1" wrap="square" lIns="0" tIns="0" rIns="0" bIns="0" anchor="t" anchorCtr="0">
            <a:spAutoFit/>
          </a:bodyPr>
          <a:lstStyle/>
          <a:p>
            <a:pPr>
              <a:lnSpc>
                <a:spcPct val="139992"/>
              </a:lnSpc>
            </a:pPr>
            <a:r>
              <a:rPr lang="en-GB" sz="3200" noProof="0" dirty="0">
                <a:solidFill>
                  <a:srgbClr val="452A74"/>
                </a:solidFill>
                <a:latin typeface="Montserrat ExtraBold"/>
              </a:rPr>
              <a:t>What is the Means Inventory?</a:t>
            </a:r>
          </a:p>
        </p:txBody>
      </p:sp>
      <p:sp>
        <p:nvSpPr>
          <p:cNvPr id="217" name="Google Shape;217;p4"/>
          <p:cNvSpPr txBox="1"/>
          <p:nvPr/>
        </p:nvSpPr>
        <p:spPr>
          <a:xfrm>
            <a:off x="-35750" y="847087"/>
            <a:ext cx="6131750" cy="1274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GB" sz="933" noProof="0" dirty="0">
              <a:solidFill>
                <a:srgbClr val="000000"/>
              </a:solidFill>
              <a:latin typeface="Arial"/>
              <a:ea typeface="Arial"/>
              <a:cs typeface="Arial"/>
              <a:sym typeface="Arial"/>
            </a:endParaRPr>
          </a:p>
          <a:p>
            <a:pPr marL="304815" marR="0" lvl="1" indent="0" algn="l" rtl="0">
              <a:lnSpc>
                <a:spcPct val="115000"/>
              </a:lnSpc>
              <a:spcBef>
                <a:spcPts val="0"/>
              </a:spcBef>
              <a:spcAft>
                <a:spcPts val="0"/>
              </a:spcAft>
              <a:buNone/>
            </a:pPr>
            <a:r>
              <a:rPr lang="en-GB" sz="1800" b="1" noProof="0" dirty="0">
                <a:solidFill>
                  <a:srgbClr val="452A74"/>
                </a:solidFill>
                <a:latin typeface="Montserrat"/>
              </a:rPr>
              <a:t>Importance </a:t>
            </a:r>
          </a:p>
          <a:p>
            <a:pPr marL="304815" marR="0" lvl="1" indent="0" algn="l" rtl="0">
              <a:lnSpc>
                <a:spcPct val="115000"/>
              </a:lnSpc>
              <a:spcBef>
                <a:spcPts val="533"/>
              </a:spcBef>
              <a:spcAft>
                <a:spcPts val="0"/>
              </a:spcAft>
              <a:buNone/>
            </a:pPr>
            <a:r>
              <a:rPr lang="en-GB" sz="1800" noProof="0" dirty="0">
                <a:solidFill>
                  <a:schemeClr val="tx1"/>
                </a:solidFill>
                <a:latin typeface="Montserrat"/>
              </a:rPr>
              <a:t>Understanding your resources helps you act on opportunities effectively.</a:t>
            </a:r>
          </a:p>
        </p:txBody>
      </p:sp>
      <p:sp>
        <p:nvSpPr>
          <p:cNvPr id="218" name="Google Shape;218;p4"/>
          <p:cNvSpPr txBox="1"/>
          <p:nvPr/>
        </p:nvSpPr>
        <p:spPr>
          <a:xfrm>
            <a:off x="6023171" y="3030940"/>
            <a:ext cx="6115664" cy="2585283"/>
          </a:xfrm>
          <a:prstGeom prst="rect">
            <a:avLst/>
          </a:prstGeom>
          <a:noFill/>
          <a:ln>
            <a:noFill/>
          </a:ln>
        </p:spPr>
        <p:txBody>
          <a:bodyPr spcFirstLastPara="1" wrap="square" lIns="91425" tIns="45700" rIns="91425" bIns="45700" anchor="t" anchorCtr="0">
            <a:spAutoFit/>
          </a:bodyPr>
          <a:lstStyle/>
          <a:p>
            <a:pPr marL="0" marR="0" lvl="0" indent="-118554" algn="l" rtl="0">
              <a:spcBef>
                <a:spcPts val="0"/>
              </a:spcBef>
              <a:spcAft>
                <a:spcPts val="0"/>
              </a:spcAft>
              <a:buClr>
                <a:srgbClr val="000000"/>
              </a:buClr>
              <a:buSzPts val="1867"/>
              <a:buFont typeface="Arial"/>
              <a:buChar char="•"/>
            </a:pPr>
            <a:r>
              <a:rPr lang="en-GB" sz="1800" noProof="0">
                <a:solidFill>
                  <a:schemeClr val="tx1"/>
                </a:solidFill>
                <a:latin typeface="Montserrat"/>
              </a:rPr>
              <a:t>It allows you to act on opportunities quickly and efficiently.</a:t>
            </a:r>
          </a:p>
          <a:p>
            <a:pPr marL="0" marR="0" lvl="0" indent="0" algn="l" rtl="0">
              <a:spcBef>
                <a:spcPts val="0"/>
              </a:spcBef>
              <a:spcAft>
                <a:spcPts val="0"/>
              </a:spcAft>
              <a:buNone/>
            </a:pPr>
            <a:endParaRPr lang="en-GB" sz="1800" noProof="0" dirty="0">
              <a:solidFill>
                <a:schemeClr val="tx1"/>
              </a:solidFill>
              <a:latin typeface="Montserrat"/>
            </a:endParaRPr>
          </a:p>
          <a:p>
            <a:pPr marL="0" marR="0" lvl="0" indent="-118554" algn="l" rtl="0">
              <a:spcBef>
                <a:spcPts val="0"/>
              </a:spcBef>
              <a:spcAft>
                <a:spcPts val="0"/>
              </a:spcAft>
              <a:buClr>
                <a:srgbClr val="000000"/>
              </a:buClr>
              <a:buSzPts val="1867"/>
              <a:buFont typeface="Arial"/>
              <a:buChar char="•"/>
            </a:pPr>
            <a:r>
              <a:rPr lang="en-GB" sz="1800" noProof="0" dirty="0">
                <a:solidFill>
                  <a:schemeClr val="tx1"/>
                </a:solidFill>
                <a:latin typeface="Montserrat"/>
              </a:rPr>
              <a:t>By understanding your resources, you make better decisions and innovate faster.</a:t>
            </a:r>
          </a:p>
          <a:p>
            <a:pPr marL="0" marR="0" lvl="0" indent="0" algn="l" rtl="0">
              <a:spcBef>
                <a:spcPts val="0"/>
              </a:spcBef>
              <a:spcAft>
                <a:spcPts val="0"/>
              </a:spcAft>
              <a:buNone/>
            </a:pPr>
            <a:endParaRPr lang="en-GB" sz="1800" noProof="0" dirty="0">
              <a:solidFill>
                <a:schemeClr val="tx1"/>
              </a:solidFill>
              <a:latin typeface="Montserrat"/>
            </a:endParaRPr>
          </a:p>
          <a:p>
            <a:pPr marL="0" marR="0" lvl="0" indent="-118554" algn="l" rtl="0">
              <a:spcBef>
                <a:spcPts val="0"/>
              </a:spcBef>
              <a:spcAft>
                <a:spcPts val="0"/>
              </a:spcAft>
              <a:buClr>
                <a:schemeClr val="accent4"/>
              </a:buClr>
              <a:buSzPts val="1867"/>
              <a:buFont typeface="Arial"/>
              <a:buChar char="•"/>
            </a:pPr>
            <a:r>
              <a:rPr lang="en-GB" sz="1800" b="1" noProof="0" dirty="0">
                <a:solidFill>
                  <a:srgbClr val="452A74"/>
                </a:solidFill>
                <a:latin typeface="Montserrat"/>
              </a:rPr>
              <a:t>Saras </a:t>
            </a:r>
            <a:r>
              <a:rPr lang="en-GB" sz="1800" b="1" noProof="0" dirty="0" err="1">
                <a:solidFill>
                  <a:srgbClr val="452A74"/>
                </a:solidFill>
                <a:latin typeface="Montserrat"/>
              </a:rPr>
              <a:t>Sarasvathy’s</a:t>
            </a:r>
            <a:r>
              <a:rPr lang="en-GB" sz="1800" b="1" noProof="0" dirty="0">
                <a:solidFill>
                  <a:srgbClr val="452A74"/>
                </a:solidFill>
                <a:latin typeface="Montserrat"/>
              </a:rPr>
              <a:t> Effectuation Principle </a:t>
            </a:r>
            <a:r>
              <a:rPr lang="en-GB" sz="1800" noProof="0" dirty="0">
                <a:solidFill>
                  <a:schemeClr val="tx1"/>
                </a:solidFill>
                <a:latin typeface="Montserrat"/>
              </a:rPr>
              <a:t>emphasises starting with what you have rather than looking externally.</a:t>
            </a:r>
          </a:p>
        </p:txBody>
      </p:sp>
      <p:sp>
        <p:nvSpPr>
          <p:cNvPr id="219" name="Google Shape;219;p4"/>
          <p:cNvSpPr txBox="1"/>
          <p:nvPr/>
        </p:nvSpPr>
        <p:spPr>
          <a:xfrm>
            <a:off x="5965391" y="2415057"/>
            <a:ext cx="61156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noProof="0" dirty="0">
                <a:solidFill>
                  <a:srgbClr val="452A74"/>
                </a:solidFill>
                <a:latin typeface="Montserrat"/>
              </a:rPr>
              <a:t>More specific: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
          <p:cNvSpPr/>
          <p:nvPr/>
        </p:nvSpPr>
        <p:spPr>
          <a:xfrm>
            <a:off x="10180887" y="642022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3">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29" name="Google Shape;229;p5"/>
          <p:cNvSpPr txBox="1"/>
          <p:nvPr/>
        </p:nvSpPr>
        <p:spPr>
          <a:xfrm>
            <a:off x="244313" y="321458"/>
            <a:ext cx="7360819" cy="68942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n-US" sz="3200" dirty="0">
                <a:solidFill>
                  <a:srgbClr val="452A74"/>
                </a:solidFill>
                <a:latin typeface="Montserrat ExtraBold"/>
              </a:rPr>
              <a:t>What is the Means Inventory?</a:t>
            </a:r>
            <a:endParaRPr sz="3200" dirty="0">
              <a:solidFill>
                <a:srgbClr val="452A74"/>
              </a:solidFill>
              <a:latin typeface="Montserrat ExtraBold"/>
            </a:endParaRPr>
          </a:p>
        </p:txBody>
      </p:sp>
      <p:sp>
        <p:nvSpPr>
          <p:cNvPr id="230" name="Google Shape;230;p5"/>
          <p:cNvSpPr txBox="1"/>
          <p:nvPr/>
        </p:nvSpPr>
        <p:spPr>
          <a:xfrm>
            <a:off x="-127819" y="1019832"/>
            <a:ext cx="4346779" cy="5500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GB" sz="933" noProof="0" dirty="0">
              <a:solidFill>
                <a:srgbClr val="000000"/>
              </a:solidFill>
              <a:latin typeface="Arial"/>
              <a:ea typeface="Arial"/>
              <a:cs typeface="Arial"/>
              <a:sym typeface="Arial"/>
            </a:endParaRPr>
          </a:p>
          <a:p>
            <a:pPr marL="304815" marR="0" lvl="1" indent="0" algn="l" rtl="0">
              <a:lnSpc>
                <a:spcPct val="115000"/>
              </a:lnSpc>
              <a:spcBef>
                <a:spcPts val="0"/>
              </a:spcBef>
              <a:spcAft>
                <a:spcPts val="0"/>
              </a:spcAft>
              <a:buNone/>
            </a:pPr>
            <a:endParaRPr lang="en-GB" sz="1867" b="0" i="0" u="none" strike="noStrike" cap="none" noProof="0" dirty="0">
              <a:solidFill>
                <a:srgbClr val="000000"/>
              </a:solidFill>
              <a:latin typeface="Arial"/>
              <a:ea typeface="Arial"/>
              <a:cs typeface="Arial"/>
              <a:sym typeface="Arial"/>
            </a:endParaRPr>
          </a:p>
        </p:txBody>
      </p:sp>
      <p:sp>
        <p:nvSpPr>
          <p:cNvPr id="231" name="Google Shape;231;p5"/>
          <p:cNvSpPr/>
          <p:nvPr/>
        </p:nvSpPr>
        <p:spPr>
          <a:xfrm>
            <a:off x="10773193" y="-220113"/>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32" name="Google Shape;232;p5"/>
          <p:cNvSpPr txBox="1"/>
          <p:nvPr/>
        </p:nvSpPr>
        <p:spPr>
          <a:xfrm>
            <a:off x="269961" y="4559121"/>
            <a:ext cx="4346779" cy="5500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GB" sz="933" noProof="0" dirty="0">
              <a:solidFill>
                <a:srgbClr val="000000"/>
              </a:solidFill>
              <a:latin typeface="Arial"/>
              <a:ea typeface="Arial"/>
              <a:cs typeface="Arial"/>
              <a:sym typeface="Arial"/>
            </a:endParaRPr>
          </a:p>
          <a:p>
            <a:pPr marL="304815" marR="0" lvl="1" indent="0" algn="l" rtl="0">
              <a:lnSpc>
                <a:spcPct val="115000"/>
              </a:lnSpc>
              <a:spcBef>
                <a:spcPts val="0"/>
              </a:spcBef>
              <a:spcAft>
                <a:spcPts val="0"/>
              </a:spcAft>
              <a:buNone/>
            </a:pPr>
            <a:endParaRPr lang="en-GB" sz="1867" b="0" i="0" u="none" strike="noStrike" cap="none" noProof="0" dirty="0">
              <a:solidFill>
                <a:srgbClr val="000000"/>
              </a:solidFill>
              <a:latin typeface="Arial"/>
              <a:ea typeface="Arial"/>
              <a:cs typeface="Arial"/>
              <a:sym typeface="Arial"/>
            </a:endParaRPr>
          </a:p>
        </p:txBody>
      </p:sp>
      <p:cxnSp>
        <p:nvCxnSpPr>
          <p:cNvPr id="233" name="Google Shape;233;p5"/>
          <p:cNvCxnSpPr>
            <a:cxnSpLocks/>
          </p:cNvCxnSpPr>
          <p:nvPr/>
        </p:nvCxnSpPr>
        <p:spPr>
          <a:xfrm>
            <a:off x="2045570" y="1627555"/>
            <a:ext cx="0" cy="1061866"/>
          </a:xfrm>
          <a:prstGeom prst="straightConnector1">
            <a:avLst/>
          </a:prstGeom>
          <a:noFill/>
          <a:ln w="25400" cap="flat" cmpd="sng">
            <a:solidFill>
              <a:srgbClr val="7030A0"/>
            </a:solidFill>
            <a:prstDash val="solid"/>
            <a:round/>
            <a:headEnd type="none" w="sm" len="sm"/>
            <a:tailEnd type="triangle" w="med" len="med"/>
          </a:ln>
          <a:effectLst>
            <a:outerShdw blurRad="40000" dist="20000" dir="5400000" rotWithShape="0">
              <a:srgbClr val="000000">
                <a:alpha val="37647"/>
              </a:srgbClr>
            </a:outerShdw>
          </a:effectLst>
        </p:spPr>
      </p:cxnSp>
      <p:sp>
        <p:nvSpPr>
          <p:cNvPr id="234" name="Google Shape;234;p5"/>
          <p:cNvSpPr txBox="1"/>
          <p:nvPr/>
        </p:nvSpPr>
        <p:spPr>
          <a:xfrm>
            <a:off x="191151" y="1210916"/>
            <a:ext cx="5106470" cy="379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452A74"/>
                </a:solidFill>
                <a:latin typeface="Montserrat"/>
              </a:rPr>
              <a:t>Effectuation Theory in Entrepreneurship</a:t>
            </a:r>
          </a:p>
        </p:txBody>
      </p:sp>
      <p:sp>
        <p:nvSpPr>
          <p:cNvPr id="235" name="Google Shape;235;p5"/>
          <p:cNvSpPr txBox="1"/>
          <p:nvPr/>
        </p:nvSpPr>
        <p:spPr>
          <a:xfrm>
            <a:off x="244313" y="2689421"/>
            <a:ext cx="5330687" cy="422624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1800" b="1" dirty="0">
                <a:solidFill>
                  <a:srgbClr val="452A74"/>
                </a:solidFill>
                <a:latin typeface="Montserrat"/>
              </a:rPr>
              <a:t>Effectuation Theory, </a:t>
            </a:r>
            <a:r>
              <a:rPr lang="en-GB" sz="1800" dirty="0">
                <a:solidFill>
                  <a:schemeClr val="tx1"/>
                </a:solidFill>
                <a:latin typeface="Montserrat"/>
              </a:rPr>
              <a:t>introduced by Saras </a:t>
            </a:r>
            <a:r>
              <a:rPr lang="en-GB" sz="1800" dirty="0" err="1">
                <a:solidFill>
                  <a:schemeClr val="tx1"/>
                </a:solidFill>
                <a:latin typeface="Montserrat"/>
              </a:rPr>
              <a:t>Sarasvathy</a:t>
            </a:r>
            <a:r>
              <a:rPr lang="en-GB" sz="1800" dirty="0">
                <a:solidFill>
                  <a:schemeClr val="tx1"/>
                </a:solidFill>
                <a:latin typeface="Montserrat"/>
              </a:rPr>
              <a:t>, argues that successful entrepreneurs don’t wait for perfect opportunities.</a:t>
            </a:r>
          </a:p>
          <a:p>
            <a:pPr marL="0" marR="0" lvl="0" indent="0" algn="l" rtl="0">
              <a:lnSpc>
                <a:spcPct val="115000"/>
              </a:lnSpc>
              <a:spcBef>
                <a:spcPts val="800"/>
              </a:spcBef>
              <a:spcAft>
                <a:spcPts val="0"/>
              </a:spcAft>
              <a:buNone/>
            </a:pPr>
            <a:r>
              <a:rPr lang="en-GB" sz="2400" b="1" i="1" dirty="0">
                <a:solidFill>
                  <a:srgbClr val="452A74"/>
                </a:solidFill>
                <a:latin typeface="Montserrat"/>
              </a:rPr>
              <a:t>They start with their existing means—skills, knowledge, networks—and create opportunities </a:t>
            </a:r>
            <a:r>
              <a:rPr lang="en-GB" sz="1800" dirty="0">
                <a:solidFill>
                  <a:schemeClr val="tx1"/>
                </a:solidFill>
                <a:latin typeface="Montserrat"/>
              </a:rPr>
              <a:t>from them.</a:t>
            </a:r>
          </a:p>
          <a:p>
            <a:pPr marL="0" marR="0" lvl="0" indent="0" algn="l" rtl="0">
              <a:lnSpc>
                <a:spcPct val="115000"/>
              </a:lnSpc>
              <a:spcBef>
                <a:spcPts val="800"/>
              </a:spcBef>
              <a:spcAft>
                <a:spcPts val="0"/>
              </a:spcAft>
              <a:buNone/>
            </a:pPr>
            <a:r>
              <a:rPr lang="en-GB" sz="1800" dirty="0">
                <a:solidFill>
                  <a:schemeClr val="tx1"/>
                </a:solidFill>
                <a:latin typeface="Montserrat"/>
              </a:rPr>
              <a:t>This approach contrasts with the traditional view of opportunity recognition, which focuses on finding external opportunities.</a:t>
            </a:r>
          </a:p>
        </p:txBody>
      </p:sp>
      <p:pic>
        <p:nvPicPr>
          <p:cNvPr id="236" name="Google Shape;236;p5" descr="Medium shot of a person smiling&#10;&#10;Description automatically generated"/>
          <p:cNvPicPr preferRelativeResize="0"/>
          <p:nvPr/>
        </p:nvPicPr>
        <p:blipFill rotWithShape="1">
          <a:blip r:embed="rId5">
            <a:alphaModFix/>
          </a:blip>
          <a:srcRect/>
          <a:stretch/>
        </p:blipFill>
        <p:spPr>
          <a:xfrm flipH="1">
            <a:off x="6778408" y="1627555"/>
            <a:ext cx="4624610" cy="2723381"/>
          </a:xfrm>
          <a:prstGeom prst="rect">
            <a:avLst/>
          </a:prstGeom>
          <a:noFill/>
          <a:ln>
            <a:noFill/>
          </a:ln>
        </p:spPr>
      </p:pic>
      <p:sp>
        <p:nvSpPr>
          <p:cNvPr id="237" name="Google Shape;237;p5"/>
          <p:cNvSpPr txBox="1"/>
          <p:nvPr/>
        </p:nvSpPr>
        <p:spPr>
          <a:xfrm>
            <a:off x="6804055" y="4457105"/>
            <a:ext cx="5143632"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452A74"/>
                </a:solidFill>
                <a:latin typeface="Montserrat"/>
              </a:rPr>
              <a:t>Saras </a:t>
            </a:r>
            <a:r>
              <a:rPr lang="en-US" sz="1800" b="1" dirty="0" err="1">
                <a:solidFill>
                  <a:srgbClr val="452A74"/>
                </a:solidFill>
                <a:latin typeface="Montserrat"/>
              </a:rPr>
              <a:t>Sarasvathy</a:t>
            </a:r>
            <a:endParaRPr sz="1800" b="1" dirty="0">
              <a:solidFill>
                <a:srgbClr val="452A74"/>
              </a:solidFill>
              <a:latin typeface="Montserrat"/>
            </a:endParaRPr>
          </a:p>
          <a:p>
            <a:pPr marL="0" marR="0" lvl="0" indent="0" algn="l" rtl="0">
              <a:spcBef>
                <a:spcPts val="0"/>
              </a:spcBef>
              <a:spcAft>
                <a:spcPts val="0"/>
              </a:spcAft>
              <a:buNone/>
            </a:pPr>
            <a:r>
              <a:rPr lang="en-US" sz="1000" dirty="0">
                <a:solidFill>
                  <a:schemeClr val="tx1"/>
                </a:solidFill>
                <a:latin typeface="Montserrat"/>
              </a:rPr>
              <a:t>Source: https://www.ices.hr/en/izdvojeno/new-event-in-the-sief-series-of-webinars-and-events-held-to-build-on-the-ideas-of-professor-allan-gibb-1939-2019-who-was-a-pioneering-thinker-in-entrepreneurship-and-small-business-development-is-fo</a:t>
            </a:r>
            <a:r>
              <a:rPr lang="en-US" sz="900" dirty="0">
                <a:solidFill>
                  <a:schemeClr val="dk1"/>
                </a:solidFill>
                <a:latin typeface="Arial"/>
                <a:ea typeface="Arial"/>
                <a:cs typeface="Arial"/>
                <a:sym typeface="Arial"/>
              </a:rPr>
              <a:t>/</a:t>
            </a:r>
            <a:endParaRPr sz="900"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16000"/>
          </a:blip>
          <a:stretch>
            <a:fillRect/>
          </a:stretch>
        </a:blipFill>
        <a:effectLst/>
      </p:bgPr>
    </p:bg>
    <p:spTree>
      <p:nvGrpSpPr>
        <p:cNvPr id="1" name="Shape 241"/>
        <p:cNvGrpSpPr/>
        <p:nvPr/>
      </p:nvGrpSpPr>
      <p:grpSpPr>
        <a:xfrm>
          <a:off x="0" y="0"/>
          <a:ext cx="0" cy="0"/>
          <a:chOff x="0" y="0"/>
          <a:chExt cx="0" cy="0"/>
        </a:xfrm>
      </p:grpSpPr>
      <p:sp>
        <p:nvSpPr>
          <p:cNvPr id="242" name="Google Shape;242;p6"/>
          <p:cNvSpPr/>
          <p:nvPr/>
        </p:nvSpPr>
        <p:spPr>
          <a:xfrm>
            <a:off x="9844839" y="617220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3" name="Google Shape;243;p6"/>
          <p:cNvSpPr/>
          <p:nvPr/>
        </p:nvSpPr>
        <p:spPr>
          <a:xfrm>
            <a:off x="83031" y="1437684"/>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4" name="Google Shape;244;p6"/>
          <p:cNvSpPr/>
          <p:nvPr/>
        </p:nvSpPr>
        <p:spPr>
          <a:xfrm>
            <a:off x="53165" y="3579863"/>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5" name="Google Shape;245;p6"/>
          <p:cNvSpPr/>
          <p:nvPr/>
        </p:nvSpPr>
        <p:spPr>
          <a:xfrm>
            <a:off x="53165" y="2300105"/>
            <a:ext cx="818863" cy="730835"/>
          </a:xfrm>
          <a:custGeom>
            <a:avLst/>
            <a:gdLst/>
            <a:ahLst/>
            <a:cxnLst/>
            <a:rect l="l" t="t" r="r" b="b"/>
            <a:pathLst>
              <a:path w="1228294" h="1096252" extrusionOk="0">
                <a:moveTo>
                  <a:pt x="0" y="0"/>
                </a:moveTo>
                <a:lnTo>
                  <a:pt x="1228294" y="0"/>
                </a:lnTo>
                <a:lnTo>
                  <a:pt x="1228294" y="1096253"/>
                </a:lnTo>
                <a:lnTo>
                  <a:pt x="0" y="1096253"/>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6" name="Google Shape;246;p6"/>
          <p:cNvSpPr/>
          <p:nvPr/>
        </p:nvSpPr>
        <p:spPr>
          <a:xfrm>
            <a:off x="83031" y="4442285"/>
            <a:ext cx="754186" cy="673111"/>
          </a:xfrm>
          <a:custGeom>
            <a:avLst/>
            <a:gdLst/>
            <a:ahLst/>
            <a:cxnLst/>
            <a:rect l="l" t="t" r="r" b="b"/>
            <a:pathLst>
              <a:path w="1131279" h="1009667" extrusionOk="0">
                <a:moveTo>
                  <a:pt x="0" y="0"/>
                </a:moveTo>
                <a:lnTo>
                  <a:pt x="1131280" y="0"/>
                </a:lnTo>
                <a:lnTo>
                  <a:pt x="1131280" y="1009667"/>
                </a:lnTo>
                <a:lnTo>
                  <a:pt x="0" y="1009667"/>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7" name="Google Shape;247;p6"/>
          <p:cNvSpPr/>
          <p:nvPr/>
        </p:nvSpPr>
        <p:spPr>
          <a:xfrm>
            <a:off x="10514082" y="123861"/>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8" name="Google Shape;248;p6"/>
          <p:cNvSpPr txBox="1"/>
          <p:nvPr/>
        </p:nvSpPr>
        <p:spPr>
          <a:xfrm>
            <a:off x="264288" y="215120"/>
            <a:ext cx="7587856" cy="68942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n-US" sz="3200" dirty="0">
                <a:solidFill>
                  <a:srgbClr val="452A74"/>
                </a:solidFill>
                <a:latin typeface="Montserrat ExtraBold"/>
              </a:rPr>
              <a:t>What is the Means Inventory?</a:t>
            </a:r>
            <a:endParaRPr sz="3200" dirty="0">
              <a:solidFill>
                <a:srgbClr val="452A74"/>
              </a:solidFill>
              <a:latin typeface="Montserrat ExtraBold"/>
            </a:endParaRPr>
          </a:p>
        </p:txBody>
      </p:sp>
      <p:sp>
        <p:nvSpPr>
          <p:cNvPr id="249" name="Google Shape;249;p6"/>
          <p:cNvSpPr txBox="1"/>
          <p:nvPr/>
        </p:nvSpPr>
        <p:spPr>
          <a:xfrm>
            <a:off x="2612254" y="1394910"/>
            <a:ext cx="6967492" cy="9479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rgbClr val="000000"/>
              </a:solidFill>
              <a:latin typeface="Arial"/>
              <a:ea typeface="Arial"/>
              <a:cs typeface="Arial"/>
              <a:sym typeface="Arial"/>
            </a:endParaRPr>
          </a:p>
          <a:p>
            <a:pPr marL="304815" marR="0" lvl="1" indent="0" algn="l" rtl="0">
              <a:lnSpc>
                <a:spcPct val="115000"/>
              </a:lnSpc>
              <a:spcBef>
                <a:spcPts val="0"/>
              </a:spcBef>
              <a:spcAft>
                <a:spcPts val="0"/>
              </a:spcAft>
              <a:buNone/>
            </a:pPr>
            <a:r>
              <a:rPr lang="en-US" sz="2400" b="1" dirty="0">
                <a:solidFill>
                  <a:srgbClr val="452A74"/>
                </a:solidFill>
                <a:latin typeface="Montserrat"/>
              </a:rPr>
              <a:t>Who Are You? (Skills and Strengths)</a:t>
            </a:r>
            <a:endParaRPr sz="2400" b="1" dirty="0">
              <a:solidFill>
                <a:srgbClr val="452A74"/>
              </a:solidFill>
              <a:latin typeface="Montserrat"/>
            </a:endParaRPr>
          </a:p>
        </p:txBody>
      </p:sp>
      <p:sp>
        <p:nvSpPr>
          <p:cNvPr id="250" name="Google Shape;250;p6"/>
          <p:cNvSpPr txBox="1"/>
          <p:nvPr/>
        </p:nvSpPr>
        <p:spPr>
          <a:xfrm>
            <a:off x="2935902" y="2405024"/>
            <a:ext cx="7032122" cy="3914877"/>
          </a:xfrm>
          <a:prstGeom prst="rect">
            <a:avLst/>
          </a:prstGeom>
          <a:noFill/>
          <a:ln>
            <a:noFill/>
          </a:ln>
        </p:spPr>
        <p:txBody>
          <a:bodyPr spcFirstLastPara="1" wrap="square" lIns="91425" tIns="45700" rIns="91425" bIns="45700" anchor="t" anchorCtr="0">
            <a:spAutoFit/>
          </a:bodyPr>
          <a:lstStyle/>
          <a:p>
            <a:pPr>
              <a:lnSpc>
                <a:spcPct val="115000"/>
              </a:lnSpc>
              <a:spcBef>
                <a:spcPts val="0"/>
              </a:spcBef>
            </a:pPr>
            <a:r>
              <a:rPr lang="en-GB" sz="2400" noProof="0" dirty="0">
                <a:solidFill>
                  <a:schemeClr val="tx1"/>
                </a:solidFill>
                <a:latin typeface="Montserrat"/>
              </a:rPr>
              <a:t>Identify your personal strengths and skills. </a:t>
            </a:r>
          </a:p>
          <a:p>
            <a:pPr>
              <a:lnSpc>
                <a:spcPct val="115000"/>
              </a:lnSpc>
              <a:spcBef>
                <a:spcPts val="0"/>
              </a:spcBef>
            </a:pPr>
            <a:endParaRPr lang="en-GB" sz="2400" noProof="0" dirty="0">
              <a:solidFill>
                <a:schemeClr val="tx1"/>
              </a:solidFill>
              <a:latin typeface="Montserrat"/>
            </a:endParaRPr>
          </a:p>
          <a:p>
            <a:pPr>
              <a:lnSpc>
                <a:spcPct val="115000"/>
              </a:lnSpc>
              <a:spcBef>
                <a:spcPts val="0"/>
              </a:spcBef>
            </a:pPr>
            <a:r>
              <a:rPr lang="en-GB" sz="2400" noProof="0" dirty="0">
                <a:solidFill>
                  <a:schemeClr val="tx1"/>
                </a:solidFill>
                <a:latin typeface="Montserrat"/>
              </a:rPr>
              <a:t>Examples include leadership, communication, project management, technical expertise, etc.</a:t>
            </a:r>
          </a:p>
          <a:p>
            <a:pPr>
              <a:lnSpc>
                <a:spcPct val="115000"/>
              </a:lnSpc>
              <a:spcBef>
                <a:spcPts val="0"/>
              </a:spcBef>
            </a:pPr>
            <a:endParaRPr lang="en-GB" sz="2400" noProof="0" dirty="0">
              <a:solidFill>
                <a:schemeClr val="tx1"/>
              </a:solidFill>
              <a:latin typeface="Montserrat"/>
            </a:endParaRPr>
          </a:p>
          <a:p>
            <a:pPr>
              <a:lnSpc>
                <a:spcPct val="115000"/>
              </a:lnSpc>
              <a:spcBef>
                <a:spcPts val="0"/>
              </a:spcBef>
            </a:pPr>
            <a:r>
              <a:rPr lang="en-GB" sz="2400" noProof="0" dirty="0">
                <a:solidFill>
                  <a:schemeClr val="tx1"/>
                </a:solidFill>
                <a:latin typeface="Montserrat"/>
              </a:rPr>
              <a:t>These personal assets shape how you approach and solve problems in entrepreneurial settings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16000"/>
          </a:blip>
          <a:stretch>
            <a:fillRect/>
          </a:stretch>
        </a:blipFill>
        <a:effectLst/>
      </p:bgPr>
    </p:bg>
    <p:spTree>
      <p:nvGrpSpPr>
        <p:cNvPr id="1" name="Shape 254"/>
        <p:cNvGrpSpPr/>
        <p:nvPr/>
      </p:nvGrpSpPr>
      <p:grpSpPr>
        <a:xfrm>
          <a:off x="0" y="0"/>
          <a:ext cx="0" cy="0"/>
          <a:chOff x="0" y="0"/>
          <a:chExt cx="0" cy="0"/>
        </a:xfrm>
      </p:grpSpPr>
      <p:sp>
        <p:nvSpPr>
          <p:cNvPr id="255" name="Google Shape;255;p7"/>
          <p:cNvSpPr/>
          <p:nvPr/>
        </p:nvSpPr>
        <p:spPr>
          <a:xfrm>
            <a:off x="9844839" y="617220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56" name="Google Shape;256;p7"/>
          <p:cNvSpPr/>
          <p:nvPr/>
        </p:nvSpPr>
        <p:spPr>
          <a:xfrm>
            <a:off x="83031" y="1437684"/>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57" name="Google Shape;257;p7"/>
          <p:cNvSpPr/>
          <p:nvPr/>
        </p:nvSpPr>
        <p:spPr>
          <a:xfrm>
            <a:off x="53165" y="3579863"/>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58" name="Google Shape;258;p7"/>
          <p:cNvSpPr/>
          <p:nvPr/>
        </p:nvSpPr>
        <p:spPr>
          <a:xfrm>
            <a:off x="53165" y="2300105"/>
            <a:ext cx="818863" cy="730835"/>
          </a:xfrm>
          <a:custGeom>
            <a:avLst/>
            <a:gdLst/>
            <a:ahLst/>
            <a:cxnLst/>
            <a:rect l="l" t="t" r="r" b="b"/>
            <a:pathLst>
              <a:path w="1228294" h="1096252" extrusionOk="0">
                <a:moveTo>
                  <a:pt x="0" y="0"/>
                </a:moveTo>
                <a:lnTo>
                  <a:pt x="1228294" y="0"/>
                </a:lnTo>
                <a:lnTo>
                  <a:pt x="1228294" y="1096253"/>
                </a:lnTo>
                <a:lnTo>
                  <a:pt x="0" y="1096253"/>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59" name="Google Shape;259;p7"/>
          <p:cNvSpPr/>
          <p:nvPr/>
        </p:nvSpPr>
        <p:spPr>
          <a:xfrm>
            <a:off x="83031" y="4442285"/>
            <a:ext cx="754186" cy="673111"/>
          </a:xfrm>
          <a:custGeom>
            <a:avLst/>
            <a:gdLst/>
            <a:ahLst/>
            <a:cxnLst/>
            <a:rect l="l" t="t" r="r" b="b"/>
            <a:pathLst>
              <a:path w="1131279" h="1009667" extrusionOk="0">
                <a:moveTo>
                  <a:pt x="0" y="0"/>
                </a:moveTo>
                <a:lnTo>
                  <a:pt x="1131280" y="0"/>
                </a:lnTo>
                <a:lnTo>
                  <a:pt x="1131280" y="1009667"/>
                </a:lnTo>
                <a:lnTo>
                  <a:pt x="0" y="1009667"/>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0" name="Google Shape;260;p7"/>
          <p:cNvSpPr/>
          <p:nvPr/>
        </p:nvSpPr>
        <p:spPr>
          <a:xfrm>
            <a:off x="10514082" y="123861"/>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1" name="Google Shape;261;p7"/>
          <p:cNvSpPr txBox="1"/>
          <p:nvPr/>
        </p:nvSpPr>
        <p:spPr>
          <a:xfrm>
            <a:off x="264288" y="215120"/>
            <a:ext cx="7720763" cy="68942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n-US" sz="3200" dirty="0">
                <a:solidFill>
                  <a:srgbClr val="452A74"/>
                </a:solidFill>
                <a:latin typeface="Montserrat ExtraBold"/>
              </a:rPr>
              <a:t>What is the Means Inventory?</a:t>
            </a:r>
            <a:endParaRPr sz="3200" dirty="0">
              <a:solidFill>
                <a:srgbClr val="452A74"/>
              </a:solidFill>
              <a:latin typeface="Montserrat ExtraBold"/>
            </a:endParaRPr>
          </a:p>
        </p:txBody>
      </p:sp>
      <p:sp>
        <p:nvSpPr>
          <p:cNvPr id="262" name="Google Shape;262;p7"/>
          <p:cNvSpPr txBox="1"/>
          <p:nvPr/>
        </p:nvSpPr>
        <p:spPr>
          <a:xfrm>
            <a:off x="2612254" y="1394910"/>
            <a:ext cx="6967492" cy="9479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rgbClr val="000000"/>
              </a:solidFill>
              <a:latin typeface="Arial"/>
              <a:ea typeface="Arial"/>
              <a:cs typeface="Arial"/>
              <a:sym typeface="Arial"/>
            </a:endParaRPr>
          </a:p>
          <a:p>
            <a:pPr marL="304815" marR="0" lvl="1" indent="0" algn="l" rtl="0">
              <a:lnSpc>
                <a:spcPct val="115000"/>
              </a:lnSpc>
              <a:spcBef>
                <a:spcPts val="0"/>
              </a:spcBef>
              <a:spcAft>
                <a:spcPts val="0"/>
              </a:spcAft>
              <a:buNone/>
            </a:pPr>
            <a:r>
              <a:rPr lang="en-US" sz="2400" b="1" dirty="0">
                <a:solidFill>
                  <a:srgbClr val="452A74"/>
                </a:solidFill>
                <a:latin typeface="Montserrat"/>
              </a:rPr>
              <a:t>What Do You Know? (Knowledge)</a:t>
            </a:r>
            <a:endParaRPr sz="2400" b="1" dirty="0">
              <a:solidFill>
                <a:srgbClr val="452A74"/>
              </a:solidFill>
              <a:latin typeface="Montserrat"/>
            </a:endParaRPr>
          </a:p>
        </p:txBody>
      </p:sp>
      <p:sp>
        <p:nvSpPr>
          <p:cNvPr id="263" name="Google Shape;263;p7"/>
          <p:cNvSpPr txBox="1"/>
          <p:nvPr/>
        </p:nvSpPr>
        <p:spPr>
          <a:xfrm>
            <a:off x="3020961" y="2483855"/>
            <a:ext cx="6823877" cy="3914877"/>
          </a:xfrm>
          <a:prstGeom prst="rect">
            <a:avLst/>
          </a:prstGeom>
          <a:noFill/>
          <a:ln>
            <a:noFill/>
          </a:ln>
        </p:spPr>
        <p:txBody>
          <a:bodyPr spcFirstLastPara="1" wrap="square" lIns="91425" tIns="45700" rIns="91425" bIns="45700" anchor="t" anchorCtr="0">
            <a:spAutoFit/>
          </a:bodyPr>
          <a:lstStyle/>
          <a:p>
            <a:pPr marL="0" lvl="0" indent="0">
              <a:lnSpc>
                <a:spcPct val="115000"/>
              </a:lnSpc>
              <a:buFont typeface="Arial"/>
              <a:buNone/>
            </a:pPr>
            <a:r>
              <a:rPr lang="en-US" sz="2400" dirty="0">
                <a:solidFill>
                  <a:schemeClr val="tx1"/>
                </a:solidFill>
                <a:latin typeface="Montserrat"/>
              </a:rPr>
              <a:t>Reflect on your </a:t>
            </a:r>
            <a:r>
              <a:rPr lang="en-US" sz="2400" b="1" dirty="0">
                <a:solidFill>
                  <a:srgbClr val="452A74"/>
                </a:solidFill>
                <a:latin typeface="Montserrat"/>
              </a:rPr>
              <a:t>academic, professional, and life knowledge</a:t>
            </a:r>
            <a:r>
              <a:rPr lang="en-US" sz="2400" dirty="0">
                <a:solidFill>
                  <a:schemeClr val="tx1"/>
                </a:solidFill>
                <a:latin typeface="Montserrat"/>
              </a:rPr>
              <a:t>.</a:t>
            </a:r>
            <a:endParaRPr sz="2400" dirty="0">
              <a:solidFill>
                <a:schemeClr val="tx1"/>
              </a:solidFill>
              <a:latin typeface="Montserrat"/>
            </a:endParaRPr>
          </a:p>
          <a:p>
            <a:pPr marL="0" lvl="0" indent="0">
              <a:lnSpc>
                <a:spcPct val="115000"/>
              </a:lnSpc>
              <a:buFont typeface="Arial"/>
              <a:buNone/>
            </a:pPr>
            <a:endParaRPr sz="2400" dirty="0">
              <a:solidFill>
                <a:schemeClr val="tx1"/>
              </a:solidFill>
              <a:latin typeface="Montserrat"/>
            </a:endParaRPr>
          </a:p>
          <a:p>
            <a:pPr marL="0" lvl="0" indent="0">
              <a:lnSpc>
                <a:spcPct val="115000"/>
              </a:lnSpc>
              <a:buFont typeface="Arial"/>
              <a:buNone/>
            </a:pPr>
            <a:r>
              <a:rPr lang="en-US" sz="2400" dirty="0">
                <a:solidFill>
                  <a:schemeClr val="tx1"/>
                </a:solidFill>
                <a:latin typeface="Montserrat"/>
              </a:rPr>
              <a:t>What expertise have you gained? Examples: Industry knowledge, technical skills, certifications, etc.</a:t>
            </a:r>
            <a:endParaRPr sz="2400" dirty="0">
              <a:solidFill>
                <a:schemeClr val="tx1"/>
              </a:solidFill>
              <a:latin typeface="Montserrat"/>
            </a:endParaRPr>
          </a:p>
          <a:p>
            <a:pPr marL="0" lvl="0" indent="0">
              <a:lnSpc>
                <a:spcPct val="115000"/>
              </a:lnSpc>
              <a:buFont typeface="Arial"/>
              <a:buNone/>
            </a:pPr>
            <a:endParaRPr sz="2400" dirty="0">
              <a:solidFill>
                <a:schemeClr val="tx1"/>
              </a:solidFill>
              <a:latin typeface="Montserrat"/>
            </a:endParaRPr>
          </a:p>
          <a:p>
            <a:pPr marL="0" lvl="0" indent="0">
              <a:lnSpc>
                <a:spcPct val="115000"/>
              </a:lnSpc>
              <a:buFont typeface="Arial"/>
              <a:buNone/>
            </a:pPr>
            <a:r>
              <a:rPr lang="en-US" sz="2400" dirty="0">
                <a:solidFill>
                  <a:schemeClr val="tx1"/>
                </a:solidFill>
                <a:latin typeface="Montserrat"/>
              </a:rPr>
              <a:t>Use this knowledge to act on opportunities more efficiently.</a:t>
            </a:r>
            <a:endParaRPr sz="2400" dirty="0">
              <a:solidFill>
                <a:schemeClr val="tx1"/>
              </a:solidFill>
              <a:latin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16000"/>
          </a:blip>
          <a:stretch>
            <a:fillRect/>
          </a:stretch>
        </a:blipFill>
        <a:effectLst/>
      </p:bgPr>
    </p:bg>
    <p:spTree>
      <p:nvGrpSpPr>
        <p:cNvPr id="1" name="Shape 267"/>
        <p:cNvGrpSpPr/>
        <p:nvPr/>
      </p:nvGrpSpPr>
      <p:grpSpPr>
        <a:xfrm>
          <a:off x="0" y="0"/>
          <a:ext cx="0" cy="0"/>
          <a:chOff x="0" y="0"/>
          <a:chExt cx="0" cy="0"/>
        </a:xfrm>
      </p:grpSpPr>
      <p:sp>
        <p:nvSpPr>
          <p:cNvPr id="268" name="Google Shape;268;p8"/>
          <p:cNvSpPr/>
          <p:nvPr/>
        </p:nvSpPr>
        <p:spPr>
          <a:xfrm>
            <a:off x="9844839" y="617220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9" name="Google Shape;269;p8"/>
          <p:cNvSpPr/>
          <p:nvPr/>
        </p:nvSpPr>
        <p:spPr>
          <a:xfrm>
            <a:off x="83031" y="1437684"/>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70" name="Google Shape;270;p8"/>
          <p:cNvSpPr/>
          <p:nvPr/>
        </p:nvSpPr>
        <p:spPr>
          <a:xfrm>
            <a:off x="53165" y="3579863"/>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71" name="Google Shape;271;p8"/>
          <p:cNvSpPr/>
          <p:nvPr/>
        </p:nvSpPr>
        <p:spPr>
          <a:xfrm>
            <a:off x="53165" y="2300105"/>
            <a:ext cx="818863" cy="730835"/>
          </a:xfrm>
          <a:custGeom>
            <a:avLst/>
            <a:gdLst/>
            <a:ahLst/>
            <a:cxnLst/>
            <a:rect l="l" t="t" r="r" b="b"/>
            <a:pathLst>
              <a:path w="1228294" h="1096252" extrusionOk="0">
                <a:moveTo>
                  <a:pt x="0" y="0"/>
                </a:moveTo>
                <a:lnTo>
                  <a:pt x="1228294" y="0"/>
                </a:lnTo>
                <a:lnTo>
                  <a:pt x="1228294" y="1096253"/>
                </a:lnTo>
                <a:lnTo>
                  <a:pt x="0" y="1096253"/>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72" name="Google Shape;272;p8"/>
          <p:cNvSpPr/>
          <p:nvPr/>
        </p:nvSpPr>
        <p:spPr>
          <a:xfrm>
            <a:off x="83031" y="4442285"/>
            <a:ext cx="754186" cy="673111"/>
          </a:xfrm>
          <a:custGeom>
            <a:avLst/>
            <a:gdLst/>
            <a:ahLst/>
            <a:cxnLst/>
            <a:rect l="l" t="t" r="r" b="b"/>
            <a:pathLst>
              <a:path w="1131279" h="1009667" extrusionOk="0">
                <a:moveTo>
                  <a:pt x="0" y="0"/>
                </a:moveTo>
                <a:lnTo>
                  <a:pt x="1131280" y="0"/>
                </a:lnTo>
                <a:lnTo>
                  <a:pt x="1131280" y="1009667"/>
                </a:lnTo>
                <a:lnTo>
                  <a:pt x="0" y="1009667"/>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73" name="Google Shape;273;p8"/>
          <p:cNvSpPr/>
          <p:nvPr/>
        </p:nvSpPr>
        <p:spPr>
          <a:xfrm>
            <a:off x="10514082" y="123861"/>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74" name="Google Shape;274;p8"/>
          <p:cNvSpPr txBox="1"/>
          <p:nvPr/>
        </p:nvSpPr>
        <p:spPr>
          <a:xfrm>
            <a:off x="264288" y="215120"/>
            <a:ext cx="9177424" cy="68942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n-US" sz="3200" dirty="0">
                <a:solidFill>
                  <a:srgbClr val="452A74"/>
                </a:solidFill>
                <a:latin typeface="Montserrat ExtraBold"/>
              </a:rPr>
              <a:t>What is the Means Inventory?</a:t>
            </a:r>
            <a:endParaRPr sz="3200" dirty="0">
              <a:solidFill>
                <a:srgbClr val="452A74"/>
              </a:solidFill>
              <a:latin typeface="Montserrat ExtraBold"/>
            </a:endParaRPr>
          </a:p>
        </p:txBody>
      </p:sp>
      <p:sp>
        <p:nvSpPr>
          <p:cNvPr id="275" name="Google Shape;275;p8"/>
          <p:cNvSpPr txBox="1"/>
          <p:nvPr/>
        </p:nvSpPr>
        <p:spPr>
          <a:xfrm>
            <a:off x="2612254" y="1394910"/>
            <a:ext cx="6967492" cy="13305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rgbClr val="000000"/>
              </a:solidFill>
              <a:latin typeface="Arial"/>
              <a:ea typeface="Arial"/>
              <a:cs typeface="Arial"/>
              <a:sym typeface="Arial"/>
            </a:endParaRPr>
          </a:p>
          <a:p>
            <a:pPr marL="304815" lvl="1">
              <a:lnSpc>
                <a:spcPct val="115000"/>
              </a:lnSpc>
            </a:pPr>
            <a:r>
              <a:rPr lang="en-US" sz="2400" b="1" dirty="0">
                <a:solidFill>
                  <a:srgbClr val="452A74"/>
                </a:solidFill>
                <a:latin typeface="Montserrat"/>
              </a:rPr>
              <a:t>Whom Do You Know? (Networks)</a:t>
            </a:r>
            <a:endParaRPr sz="2400" b="1" dirty="0">
              <a:solidFill>
                <a:srgbClr val="452A74"/>
              </a:solidFill>
              <a:latin typeface="Montserrat"/>
            </a:endParaRPr>
          </a:p>
          <a:p>
            <a:pPr marL="0" marR="0" lvl="0" indent="0" algn="l" rtl="0">
              <a:lnSpc>
                <a:spcPct val="115000"/>
              </a:lnSpc>
              <a:spcBef>
                <a:spcPts val="533"/>
              </a:spcBef>
              <a:spcAft>
                <a:spcPts val="0"/>
              </a:spcAft>
              <a:buNone/>
            </a:pP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p:txBody>
      </p:sp>
      <p:sp>
        <p:nvSpPr>
          <p:cNvPr id="276" name="Google Shape;276;p8"/>
          <p:cNvSpPr txBox="1"/>
          <p:nvPr/>
        </p:nvSpPr>
        <p:spPr>
          <a:xfrm>
            <a:off x="2910348" y="2466652"/>
            <a:ext cx="6862301"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Montserrat"/>
              </a:rPr>
              <a:t>Consider your social and professional networks.</a:t>
            </a:r>
            <a:endParaRPr sz="2400" dirty="0">
              <a:solidFill>
                <a:schemeClr val="tx1"/>
              </a:solidFill>
              <a:latin typeface="Montserrat"/>
            </a:endParaRPr>
          </a:p>
          <a:p>
            <a:pPr marL="0" marR="0" lvl="0" indent="0" algn="l" rtl="0">
              <a:spcBef>
                <a:spcPts val="0"/>
              </a:spcBef>
              <a:spcAft>
                <a:spcPts val="0"/>
              </a:spcAft>
              <a:buNone/>
            </a:pPr>
            <a:endParaRPr sz="2400" dirty="0">
              <a:solidFill>
                <a:schemeClr val="tx1"/>
              </a:solidFill>
              <a:latin typeface="Montserrat"/>
            </a:endParaRPr>
          </a:p>
          <a:p>
            <a:pPr marL="0" marR="0" lvl="0" indent="0" algn="l" rtl="0">
              <a:spcBef>
                <a:spcPts val="0"/>
              </a:spcBef>
              <a:spcAft>
                <a:spcPts val="0"/>
              </a:spcAft>
              <a:buNone/>
            </a:pPr>
            <a:r>
              <a:rPr lang="en-US" sz="2400" dirty="0">
                <a:solidFill>
                  <a:schemeClr val="tx1"/>
                </a:solidFill>
                <a:latin typeface="Montserrat"/>
              </a:rPr>
              <a:t>These networks can offer advice, resources, and partnerships.</a:t>
            </a:r>
            <a:endParaRPr sz="2400" dirty="0">
              <a:solidFill>
                <a:schemeClr val="tx1"/>
              </a:solidFill>
              <a:latin typeface="Montserrat"/>
            </a:endParaRPr>
          </a:p>
          <a:p>
            <a:pPr marL="0" marR="0" lvl="0" indent="0" algn="l" rtl="0">
              <a:spcBef>
                <a:spcPts val="0"/>
              </a:spcBef>
              <a:spcAft>
                <a:spcPts val="0"/>
              </a:spcAft>
              <a:buNone/>
            </a:pPr>
            <a:endParaRPr sz="2400" dirty="0">
              <a:solidFill>
                <a:schemeClr val="tx1"/>
              </a:solidFill>
              <a:latin typeface="Montserrat"/>
            </a:endParaRPr>
          </a:p>
          <a:p>
            <a:pPr marL="0" marR="0" lvl="0" indent="0" algn="l" rtl="0">
              <a:spcBef>
                <a:spcPts val="0"/>
              </a:spcBef>
              <a:spcAft>
                <a:spcPts val="0"/>
              </a:spcAft>
              <a:buNone/>
            </a:pPr>
            <a:r>
              <a:rPr lang="en-US" sz="2400" dirty="0">
                <a:solidFill>
                  <a:schemeClr val="tx1"/>
                </a:solidFill>
                <a:latin typeface="Montserrat"/>
              </a:rPr>
              <a:t>Strong networks are critical for accessing new opportunities, collaborations, and mentorship.</a:t>
            </a:r>
            <a:endParaRPr sz="2400" dirty="0">
              <a:solidFill>
                <a:schemeClr val="tx1"/>
              </a:solidFill>
              <a:latin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16000"/>
          </a:blip>
          <a:stretch>
            <a:fillRect/>
          </a:stretch>
        </a:blipFill>
        <a:effectLst/>
      </p:bgPr>
    </p:bg>
    <p:spTree>
      <p:nvGrpSpPr>
        <p:cNvPr id="1" name="Shape 280"/>
        <p:cNvGrpSpPr/>
        <p:nvPr/>
      </p:nvGrpSpPr>
      <p:grpSpPr>
        <a:xfrm>
          <a:off x="0" y="0"/>
          <a:ext cx="0" cy="0"/>
          <a:chOff x="0" y="0"/>
          <a:chExt cx="0" cy="0"/>
        </a:xfrm>
      </p:grpSpPr>
      <p:sp>
        <p:nvSpPr>
          <p:cNvPr id="281" name="Google Shape;281;p9"/>
          <p:cNvSpPr/>
          <p:nvPr/>
        </p:nvSpPr>
        <p:spPr>
          <a:xfrm>
            <a:off x="9844839" y="617220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2" name="Google Shape;282;p9"/>
          <p:cNvSpPr/>
          <p:nvPr/>
        </p:nvSpPr>
        <p:spPr>
          <a:xfrm>
            <a:off x="83031" y="1437684"/>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3" name="Google Shape;283;p9"/>
          <p:cNvSpPr/>
          <p:nvPr/>
        </p:nvSpPr>
        <p:spPr>
          <a:xfrm>
            <a:off x="53165" y="3579863"/>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4" name="Google Shape;284;p9"/>
          <p:cNvSpPr/>
          <p:nvPr/>
        </p:nvSpPr>
        <p:spPr>
          <a:xfrm>
            <a:off x="53165" y="2300105"/>
            <a:ext cx="818863" cy="730835"/>
          </a:xfrm>
          <a:custGeom>
            <a:avLst/>
            <a:gdLst/>
            <a:ahLst/>
            <a:cxnLst/>
            <a:rect l="l" t="t" r="r" b="b"/>
            <a:pathLst>
              <a:path w="1228294" h="1096252" extrusionOk="0">
                <a:moveTo>
                  <a:pt x="0" y="0"/>
                </a:moveTo>
                <a:lnTo>
                  <a:pt x="1228294" y="0"/>
                </a:lnTo>
                <a:lnTo>
                  <a:pt x="1228294" y="1096253"/>
                </a:lnTo>
                <a:lnTo>
                  <a:pt x="0" y="1096253"/>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5" name="Google Shape;285;p9"/>
          <p:cNvSpPr/>
          <p:nvPr/>
        </p:nvSpPr>
        <p:spPr>
          <a:xfrm>
            <a:off x="83031" y="4442285"/>
            <a:ext cx="754186" cy="673111"/>
          </a:xfrm>
          <a:custGeom>
            <a:avLst/>
            <a:gdLst/>
            <a:ahLst/>
            <a:cxnLst/>
            <a:rect l="l" t="t" r="r" b="b"/>
            <a:pathLst>
              <a:path w="1131279" h="1009667" extrusionOk="0">
                <a:moveTo>
                  <a:pt x="0" y="0"/>
                </a:moveTo>
                <a:lnTo>
                  <a:pt x="1131280" y="0"/>
                </a:lnTo>
                <a:lnTo>
                  <a:pt x="1131280" y="1009667"/>
                </a:lnTo>
                <a:lnTo>
                  <a:pt x="0" y="1009667"/>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6" name="Google Shape;286;p9"/>
          <p:cNvSpPr/>
          <p:nvPr/>
        </p:nvSpPr>
        <p:spPr>
          <a:xfrm>
            <a:off x="10514082" y="123861"/>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7" name="Google Shape;287;p9"/>
          <p:cNvSpPr txBox="1"/>
          <p:nvPr/>
        </p:nvSpPr>
        <p:spPr>
          <a:xfrm>
            <a:off x="264288" y="215120"/>
            <a:ext cx="8300238" cy="68942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n-US" sz="3200" dirty="0">
                <a:solidFill>
                  <a:srgbClr val="452A74"/>
                </a:solidFill>
                <a:latin typeface="Montserrat ExtraBold"/>
              </a:rPr>
              <a:t>What is the Means Inventory?</a:t>
            </a:r>
            <a:endParaRPr sz="3200" dirty="0">
              <a:solidFill>
                <a:srgbClr val="452A74"/>
              </a:solidFill>
              <a:latin typeface="Montserrat ExtraBold"/>
            </a:endParaRPr>
          </a:p>
        </p:txBody>
      </p:sp>
      <p:sp>
        <p:nvSpPr>
          <p:cNvPr id="288" name="Google Shape;288;p9"/>
          <p:cNvSpPr txBox="1"/>
          <p:nvPr/>
        </p:nvSpPr>
        <p:spPr>
          <a:xfrm>
            <a:off x="-79459" y="616118"/>
            <a:ext cx="6967492" cy="9479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rgbClr val="000000"/>
              </a:solidFill>
              <a:latin typeface="Arial"/>
              <a:ea typeface="Arial"/>
              <a:cs typeface="Arial"/>
              <a:sym typeface="Arial"/>
            </a:endParaRPr>
          </a:p>
          <a:p>
            <a:pPr marL="304815" lvl="1" indent="0">
              <a:lnSpc>
                <a:spcPct val="115000"/>
              </a:lnSpc>
              <a:buFont typeface="Arial"/>
              <a:buNone/>
            </a:pPr>
            <a:r>
              <a:rPr lang="en-US" sz="2400" b="1" dirty="0">
                <a:solidFill>
                  <a:srgbClr val="452A74"/>
                </a:solidFill>
                <a:latin typeface="Montserrat"/>
              </a:rPr>
              <a:t>Application of the Means Inventory </a:t>
            </a:r>
            <a:endParaRPr sz="2400" b="1" dirty="0">
              <a:solidFill>
                <a:srgbClr val="452A74"/>
              </a:solidFill>
              <a:latin typeface="Montserrat"/>
            </a:endParaRPr>
          </a:p>
        </p:txBody>
      </p:sp>
      <p:sp>
        <p:nvSpPr>
          <p:cNvPr id="289" name="Google Shape;289;p9"/>
          <p:cNvSpPr txBox="1"/>
          <p:nvPr/>
        </p:nvSpPr>
        <p:spPr>
          <a:xfrm>
            <a:off x="1619413" y="2368430"/>
            <a:ext cx="8894669" cy="34162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tx1"/>
                </a:solidFill>
                <a:latin typeface="Montserrat"/>
              </a:rPr>
              <a:t>After identifying your skills, knowledge, and networks, you can apply these resources to real-world situations.</a:t>
            </a:r>
            <a:endParaRPr sz="2400" dirty="0">
              <a:solidFill>
                <a:schemeClr val="tx1"/>
              </a:solidFill>
              <a:latin typeface="Montserrat"/>
            </a:endParaRPr>
          </a:p>
          <a:p>
            <a:pPr marL="0" marR="0" lvl="0" indent="0" algn="just" rtl="0">
              <a:spcBef>
                <a:spcPts val="0"/>
              </a:spcBef>
              <a:spcAft>
                <a:spcPts val="0"/>
              </a:spcAft>
              <a:buNone/>
            </a:pPr>
            <a:endParaRPr sz="2400" dirty="0">
              <a:solidFill>
                <a:schemeClr val="tx1"/>
              </a:solidFill>
              <a:latin typeface="Montserrat"/>
            </a:endParaRPr>
          </a:p>
          <a:p>
            <a:pPr marL="0" marR="0" lvl="0" indent="0" algn="just" rtl="0">
              <a:spcBef>
                <a:spcPts val="0"/>
              </a:spcBef>
              <a:spcAft>
                <a:spcPts val="0"/>
              </a:spcAft>
              <a:buNone/>
            </a:pPr>
            <a:r>
              <a:rPr lang="en-US" sz="2400" dirty="0">
                <a:solidFill>
                  <a:schemeClr val="tx1"/>
                </a:solidFill>
                <a:latin typeface="Montserrat"/>
              </a:rPr>
              <a:t>Entrepreneurs use their existing means to navigate challenges and make decisions.</a:t>
            </a:r>
            <a:endParaRPr sz="2400" dirty="0">
              <a:solidFill>
                <a:schemeClr val="tx1"/>
              </a:solidFill>
              <a:latin typeface="Montserrat"/>
            </a:endParaRPr>
          </a:p>
          <a:p>
            <a:pPr marL="0" marR="0" lvl="0" indent="0" algn="just" rtl="0">
              <a:spcBef>
                <a:spcPts val="0"/>
              </a:spcBef>
              <a:spcAft>
                <a:spcPts val="0"/>
              </a:spcAft>
              <a:buNone/>
            </a:pPr>
            <a:endParaRPr sz="2400" dirty="0">
              <a:solidFill>
                <a:schemeClr val="tx1"/>
              </a:solidFill>
              <a:latin typeface="Montserrat"/>
            </a:endParaRPr>
          </a:p>
          <a:p>
            <a:pPr marL="0" marR="0" lvl="0" indent="0" algn="just" rtl="0">
              <a:spcBef>
                <a:spcPts val="0"/>
              </a:spcBef>
              <a:spcAft>
                <a:spcPts val="0"/>
              </a:spcAft>
              <a:buNone/>
            </a:pPr>
            <a:endParaRPr sz="2400" dirty="0">
              <a:solidFill>
                <a:schemeClr val="tx1"/>
              </a:solidFill>
              <a:latin typeface="Montserrat"/>
            </a:endParaRPr>
          </a:p>
          <a:p>
            <a:pPr marL="0" marR="0" lvl="0" indent="0" algn="just" rtl="0">
              <a:spcBef>
                <a:spcPts val="0"/>
              </a:spcBef>
              <a:spcAft>
                <a:spcPts val="0"/>
              </a:spcAft>
              <a:buNone/>
            </a:pPr>
            <a:r>
              <a:rPr lang="en-US" sz="2400" b="1" dirty="0">
                <a:solidFill>
                  <a:srgbClr val="452A74"/>
                </a:solidFill>
                <a:latin typeface="Montserrat"/>
              </a:rPr>
              <a:t>Example: </a:t>
            </a:r>
            <a:r>
              <a:rPr lang="en-US" sz="2400" dirty="0">
                <a:solidFill>
                  <a:schemeClr val="tx1"/>
                </a:solidFill>
                <a:latin typeface="Montserrat"/>
              </a:rPr>
              <a:t>A person with strong networking skills may leverage contacts to secure initial funding.</a:t>
            </a:r>
            <a:endParaRPr sz="2400" dirty="0">
              <a:solidFill>
                <a:schemeClr val="tx1"/>
              </a:solidFill>
              <a:latin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1188</Words>
  <Application>Microsoft Office PowerPoint</Application>
  <PresentationFormat>Ecrã Panorâmico</PresentationFormat>
  <Paragraphs>101</Paragraphs>
  <Slides>13</Slides>
  <Notes>13</Notes>
  <HiddenSlides>0</HiddenSlides>
  <MMClips>0</MMClips>
  <ScaleCrop>false</ScaleCrop>
  <HeadingPairs>
    <vt:vector size="6" baseType="variant">
      <vt:variant>
        <vt:lpstr>Tipos de letra usados</vt:lpstr>
      </vt:variant>
      <vt:variant>
        <vt:i4>7</vt:i4>
      </vt:variant>
      <vt:variant>
        <vt:lpstr>Tema</vt:lpstr>
      </vt:variant>
      <vt:variant>
        <vt:i4>2</vt:i4>
      </vt:variant>
      <vt:variant>
        <vt:lpstr>Títulos dos diapositivos</vt:lpstr>
      </vt:variant>
      <vt:variant>
        <vt:i4>13</vt:i4>
      </vt:variant>
    </vt:vector>
  </HeadingPairs>
  <TitlesOfParts>
    <vt:vector size="22" baseType="lpstr">
      <vt:lpstr>Calibri</vt:lpstr>
      <vt:lpstr>Noto Sans</vt:lpstr>
      <vt:lpstr>Montserrat</vt:lpstr>
      <vt:lpstr>Montserrat ExtraBold</vt:lpstr>
      <vt:lpstr>Play</vt:lpstr>
      <vt:lpstr>Monserrat</vt:lpstr>
      <vt:lpstr>Arial</vt:lpstr>
      <vt:lpstr>Office Theme</vt:lpstr>
      <vt:lpstr>1_Office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Despoina Romniopoulou</dc:creator>
  <cp:lastModifiedBy>Teresa Paiva</cp:lastModifiedBy>
  <cp:revision>7</cp:revision>
  <dcterms:created xsi:type="dcterms:W3CDTF">2024-10-20T10:32:34Z</dcterms:created>
  <dcterms:modified xsi:type="dcterms:W3CDTF">2025-02-19T12:33:46Z</dcterms:modified>
</cp:coreProperties>
</file>