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72" r:id="rId4"/>
    <p:sldId id="270" r:id="rId5"/>
    <p:sldId id="278" r:id="rId6"/>
    <p:sldId id="259" r:id="rId7"/>
    <p:sldId id="269" r:id="rId8"/>
  </p:sldIdLst>
  <p:sldSz cx="18288000" cy="10287000"/>
  <p:notesSz cx="6858000" cy="9144000"/>
  <p:embeddedFontLst>
    <p:embeddedFont>
      <p:font typeface="Montserrat" panose="00000500000000000000" pitchFamily="2" charset="0"/>
      <p:regular r:id="rId10"/>
      <p:bold r:id="rId11"/>
      <p:boldItalic r:id="rId12"/>
    </p:embeddedFont>
    <p:embeddedFont>
      <p:font typeface="Montserrat ExtraBold" panose="00000900000000000000" pitchFamily="2" charset="0"/>
      <p:bold r:id="rId13"/>
      <p:italic r:id="rId14"/>
      <p:boldItalic r:id="rId15"/>
    </p:embeddedFont>
    <p:embeddedFont>
      <p:font typeface="Noto Sans" panose="020B050204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960WQAXNz4QBwB5P/vHUIvk8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28C35-4026-4C81-B320-0B3299960927}">
  <a:tblStyle styleId="{8A928C35-4026-4C81-B320-0B3299960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38" d="100"/>
          <a:sy n="38" d="100"/>
        </p:scale>
        <p:origin x="67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7DF48466-2108-1674-4D2C-0D52E9414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>
            <a:extLst>
              <a:ext uri="{FF2B5EF4-FFF2-40B4-BE49-F238E27FC236}">
                <a16:creationId xmlns:a16="http://schemas.microsoft.com/office/drawing/2014/main" id="{D8C44F8A-EB88-51BC-6AB5-9CCD77A4D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13:notes">
            <a:extLst>
              <a:ext uri="{FF2B5EF4-FFF2-40B4-BE49-F238E27FC236}">
                <a16:creationId xmlns:a16="http://schemas.microsoft.com/office/drawing/2014/main" id="{1E423E89-A90A-4705-E563-7A2A56D67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68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C1825E2B-FCE7-B744-241B-7AA398B4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>
            <a:extLst>
              <a:ext uri="{FF2B5EF4-FFF2-40B4-BE49-F238E27FC236}">
                <a16:creationId xmlns:a16="http://schemas.microsoft.com/office/drawing/2014/main" id="{78FBF00B-FB57-1370-F033-BE9715BD06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>
            <a:extLst>
              <a:ext uri="{FF2B5EF4-FFF2-40B4-BE49-F238E27FC236}">
                <a16:creationId xmlns:a16="http://schemas.microsoft.com/office/drawing/2014/main" id="{AB2329B0-DB49-C56B-3081-EBCD42A754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65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E5D3402-A391-E382-4515-C924553C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B4816E1B-D95B-7623-97A8-A714D177B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E6C9FE14-EF2B-6F0E-E818-FCCEA4DBB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9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>
          <a:extLst>
            <a:ext uri="{FF2B5EF4-FFF2-40B4-BE49-F238E27FC236}">
              <a16:creationId xmlns:a16="http://schemas.microsoft.com/office/drawing/2014/main" id="{DFBFDDB8-CD64-9EBD-9B1A-F3627F50F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>
            <a:extLst>
              <a:ext uri="{FF2B5EF4-FFF2-40B4-BE49-F238E27FC236}">
                <a16:creationId xmlns:a16="http://schemas.microsoft.com/office/drawing/2014/main" id="{601A9DD1-5F13-1BC0-C680-4B44025CFA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>
            <a:extLst>
              <a:ext uri="{FF2B5EF4-FFF2-40B4-BE49-F238E27FC236}">
                <a16:creationId xmlns:a16="http://schemas.microsoft.com/office/drawing/2014/main" id="{045A97C7-6541-7D32-4E45-49A7DF8AE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23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horturl.at/lEPU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ertechventure/?viewAsMember=true" TargetMode="External"/><Relationship Id="rId13" Type="http://schemas.openxmlformats.org/officeDocument/2006/relationships/hyperlink" Target="https://x.com/hertechventur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hertechventure.eu/" TargetMode="External"/><Relationship Id="rId11" Type="http://schemas.openxmlformats.org/officeDocument/2006/relationships/hyperlink" Target="https://www.hertechventure.eu/" TargetMode="External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hyperlink" Target="https://www.facebook.com/profile.php?id=61557217807689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4119" y="3456230"/>
            <a:ext cx="12360879" cy="1666456"/>
            <a:chOff x="0" y="-57150"/>
            <a:chExt cx="3255540" cy="43890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255540" cy="381752"/>
            </a:xfrm>
            <a:custGeom>
              <a:avLst/>
              <a:gdLst/>
              <a:ahLst/>
              <a:cxnLst/>
              <a:rect l="l" t="t" r="r" b="b"/>
              <a:pathLst>
                <a:path w="3255540" h="381752" extrusionOk="0">
                  <a:moveTo>
                    <a:pt x="0" y="0"/>
                  </a:moveTo>
                  <a:lnTo>
                    <a:pt x="3255540" y="0"/>
                  </a:lnTo>
                  <a:lnTo>
                    <a:pt x="3255540" y="381752"/>
                  </a:lnTo>
                  <a:lnTo>
                    <a:pt x="0" y="381752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3255540" cy="438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34119" y="5161695"/>
            <a:ext cx="12360879" cy="1767558"/>
            <a:chOff x="0" y="-57150"/>
            <a:chExt cx="3275511" cy="465529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275511" cy="408379"/>
            </a:xfrm>
            <a:custGeom>
              <a:avLst/>
              <a:gdLst/>
              <a:ahLst/>
              <a:cxnLst/>
              <a:rect l="l" t="t" r="r" b="b"/>
              <a:pathLst>
                <a:path w="3275511" h="408379" extrusionOk="0">
                  <a:moveTo>
                    <a:pt x="0" y="0"/>
                  </a:moveTo>
                  <a:lnTo>
                    <a:pt x="3275511" y="0"/>
                  </a:lnTo>
                  <a:lnTo>
                    <a:pt x="3275511" y="408379"/>
                  </a:lnTo>
                  <a:lnTo>
                    <a:pt x="0" y="408379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3275511" cy="465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735395" y="9214555"/>
            <a:ext cx="3230131" cy="677285"/>
          </a:xfrm>
          <a:custGeom>
            <a:avLst/>
            <a:gdLst/>
            <a:ahLst/>
            <a:cxnLst/>
            <a:rect l="l" t="t" r="r" b="b"/>
            <a:pathLst>
              <a:path w="3230131" h="677285" extrusionOk="0">
                <a:moveTo>
                  <a:pt x="0" y="0"/>
                </a:moveTo>
                <a:lnTo>
                  <a:pt x="3230131" y="0"/>
                </a:lnTo>
                <a:lnTo>
                  <a:pt x="3230131" y="677286"/>
                </a:lnTo>
                <a:lnTo>
                  <a:pt x="0" y="67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1064191">
            <a:off x="14281957" y="-46093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586488">
            <a:off x="14281957" y="48831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901220" y="7202168"/>
            <a:ext cx="4938626" cy="4938626"/>
          </a:xfrm>
          <a:custGeom>
            <a:avLst/>
            <a:gdLst/>
            <a:ahLst/>
            <a:cxnLst/>
            <a:rect l="l" t="t" r="r" b="b"/>
            <a:pathLst>
              <a:path w="4938626" h="4938626" extrusionOk="0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19120" y="2311824"/>
            <a:ext cx="9279245" cy="114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2" b="1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4119" y="3672986"/>
            <a:ext cx="12360879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B5. Gender mainstreaming in your teaching:</a:t>
            </a:r>
          </a:p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self-assessment</a:t>
            </a:r>
            <a:endParaRPr lang="en-US" sz="900"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0" y="5782506"/>
            <a:ext cx="12394997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University of Salamanca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6077346" y="9101770"/>
            <a:ext cx="3366980" cy="119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9" b="1">
                <a:solidFill>
                  <a:srgbClr val="DED5ED"/>
                </a:solidFill>
                <a:latin typeface="Noto Sans"/>
                <a:ea typeface="Noto Sans"/>
                <a:cs typeface="Noto Sans"/>
                <a:sym typeface="Noto Sans"/>
              </a:rPr>
              <a:t>Project Number 2023-1-PL01-KA220-HED-000156803</a:t>
            </a:r>
            <a:endParaRPr/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4BD441B7-C442-2C29-5DEC-1B4BA5178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665" y="7490757"/>
            <a:ext cx="3965526" cy="109531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8AE7A1B-3B21-7C24-B91D-2234D1AD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471" y="7498665"/>
            <a:ext cx="45339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882D7CD2-52FD-C3B2-6F15-EB87EA99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13">
            <a:extLst>
              <a:ext uri="{FF2B5EF4-FFF2-40B4-BE49-F238E27FC236}">
                <a16:creationId xmlns:a16="http://schemas.microsoft.com/office/drawing/2014/main" id="{82A10BD7-9624-E68D-A921-C444F38B8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458056"/>
              </p:ext>
            </p:extLst>
          </p:nvPr>
        </p:nvGraphicFramePr>
        <p:xfrm>
          <a:off x="2339764" y="1970496"/>
          <a:ext cx="13160325" cy="76405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2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n-GB" sz="2199" b="1" u="none" strike="noStrike" cap="none" noProof="0" dirty="0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GOAL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defTabSz="914400" rtl="0" eaLnBrk="1" fontAlgn="auto" latinLnBrk="0" hangingPunct="1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To help educators evaluate how well they integrate gender mainstreaming in their teaching practices by using a self-assessment rubric</a:t>
                      </a:r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0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n-GB" sz="2199" b="1" u="none" strike="noStrike" cap="none" noProof="0" dirty="0">
                          <a:solidFill>
                            <a:srgbClr val="DED5E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 DESCRIPTION 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defTabSz="914400" rtl="0" eaLnBrk="1" fontAlgn="auto" latinLnBrk="0" hangingPunct="1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40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Participants will individually assess their teaching practices using a rubric specifically developed for analysing coeducation. This self-assessment will allow participants to reflect on areas where they are effectively incorporating gender-sensitive approaches and identify areas for improvement. The rubric covers various dimensions of teaching, from course content to interactions with students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  <a:tabLst/>
                        <a:defRPr/>
                      </a:pPr>
                      <a:r>
                        <a:rPr kumimoji="0" lang="en-GB" sz="2199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ED5ED"/>
                          </a:solidFill>
                          <a:effectLst/>
                          <a:uLnTx/>
                          <a:uFillTx/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DURATION</a:t>
                      </a: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Minimum: 30 minutes</a:t>
                      </a:r>
                    </a:p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GB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The duration can be extended to include extra materials to support the self-assessment</a:t>
                      </a:r>
                    </a:p>
                  </a:txBody>
                  <a:tcPr marL="190500" marR="190500" marT="190500" marB="190500">
                    <a:lnL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61602"/>
                  </a:ext>
                </a:extLst>
              </a:tr>
            </a:tbl>
          </a:graphicData>
        </a:graphic>
      </p:graphicFrame>
      <p:sp>
        <p:nvSpPr>
          <p:cNvPr id="369" name="Google Shape;369;p13">
            <a:extLst>
              <a:ext uri="{FF2B5EF4-FFF2-40B4-BE49-F238E27FC236}">
                <a16:creationId xmlns:a16="http://schemas.microsoft.com/office/drawing/2014/main" id="{374B71D5-9840-A699-ADCC-E9760F5481F1}"/>
              </a:ext>
            </a:extLst>
          </p:cNvPr>
          <p:cNvSpPr/>
          <p:nvPr/>
        </p:nvSpPr>
        <p:spPr>
          <a:xfrm>
            <a:off x="14935664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3">
            <a:extLst>
              <a:ext uri="{FF2B5EF4-FFF2-40B4-BE49-F238E27FC236}">
                <a16:creationId xmlns:a16="http://schemas.microsoft.com/office/drawing/2014/main" id="{3CF35887-D98F-E532-3A6F-8D92573CE66E}"/>
              </a:ext>
            </a:extLst>
          </p:cNvPr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371" name="Google Shape;371;p13">
              <a:extLst>
                <a:ext uri="{FF2B5EF4-FFF2-40B4-BE49-F238E27FC236}">
                  <a16:creationId xmlns:a16="http://schemas.microsoft.com/office/drawing/2014/main" id="{81F16D96-2E13-F5BF-4C9F-1074B8D19173}"/>
                </a:ext>
              </a:extLst>
            </p:cNvPr>
            <p:cNvSpPr/>
            <p:nvPr/>
          </p:nvSpPr>
          <p:spPr>
            <a:xfrm>
              <a:off x="0" y="0"/>
              <a:ext cx="4995116" cy="332706"/>
            </a:xfrm>
            <a:custGeom>
              <a:avLst/>
              <a:gdLst/>
              <a:ahLst/>
              <a:cxnLst/>
              <a:rect l="l" t="t" r="r" b="b"/>
              <a:pathLst>
                <a:path w="4995116" h="332706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>
              <a:extLst>
                <a:ext uri="{FF2B5EF4-FFF2-40B4-BE49-F238E27FC236}">
                  <a16:creationId xmlns:a16="http://schemas.microsoft.com/office/drawing/2014/main" id="{6B75E7C3-D43C-DBF9-5C08-C91B8EE69398}"/>
                </a:ext>
              </a:extLst>
            </p:cNvPr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3">
            <a:extLst>
              <a:ext uri="{FF2B5EF4-FFF2-40B4-BE49-F238E27FC236}">
                <a16:creationId xmlns:a16="http://schemas.microsoft.com/office/drawing/2014/main" id="{80E3DDB4-959E-B1C1-8E9A-8A8282663809}"/>
              </a:ext>
            </a:extLst>
          </p:cNvPr>
          <p:cNvSpPr/>
          <p:nvPr/>
        </p:nvSpPr>
        <p:spPr>
          <a:xfrm>
            <a:off x="16084070" y="-14653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>
            <a:extLst>
              <a:ext uri="{FF2B5EF4-FFF2-40B4-BE49-F238E27FC236}">
                <a16:creationId xmlns:a16="http://schemas.microsoft.com/office/drawing/2014/main" id="{C23A3D42-739A-2C0B-7D68-65F76093A5BB}"/>
              </a:ext>
            </a:extLst>
          </p:cNvPr>
          <p:cNvSpPr txBox="1"/>
          <p:nvPr/>
        </p:nvSpPr>
        <p:spPr>
          <a:xfrm>
            <a:off x="2339764" y="1028700"/>
            <a:ext cx="5850034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n-US" sz="5100" b="0" i="0" u="none" strike="noStrike" cap="none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Details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1510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69AB9689-A048-A29B-C78F-3E9176367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>
            <a:extLst>
              <a:ext uri="{FF2B5EF4-FFF2-40B4-BE49-F238E27FC236}">
                <a16:creationId xmlns:a16="http://schemas.microsoft.com/office/drawing/2014/main" id="{CB6F5101-964C-3EFE-12AE-9E5310B0FF12}"/>
              </a:ext>
            </a:extLst>
          </p:cNvPr>
          <p:cNvSpPr/>
          <p:nvPr/>
        </p:nvSpPr>
        <p:spPr>
          <a:xfrm>
            <a:off x="2457282" y="466945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>
            <a:extLst>
              <a:ext uri="{FF2B5EF4-FFF2-40B4-BE49-F238E27FC236}">
                <a16:creationId xmlns:a16="http://schemas.microsoft.com/office/drawing/2014/main" id="{5A3B3281-F1F0-15BD-C56A-99BCEC109CD5}"/>
              </a:ext>
            </a:extLst>
          </p:cNvPr>
          <p:cNvSpPr txBox="1"/>
          <p:nvPr/>
        </p:nvSpPr>
        <p:spPr>
          <a:xfrm>
            <a:off x="846160" y="2963221"/>
            <a:ext cx="12889718" cy="551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22"/>
              </a:lnSpc>
              <a:buFont typeface="Arial" panose="020B0604020202020204" pitchFamily="34" charset="0"/>
              <a:buChar char="•"/>
            </a:pPr>
            <a:r>
              <a:rPr lang="en-GB" sz="3200" noProof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The rubric developed by González-González and García-Holgado (2019) evaluates how well gender mainstreaming is incorporated across various dimensions of teaching</a:t>
            </a:r>
          </a:p>
          <a:p>
            <a:pPr marL="457200" indent="-457200">
              <a:lnSpc>
                <a:spcPct val="140022"/>
              </a:lnSpc>
              <a:buFont typeface="Arial" panose="020B0604020202020204" pitchFamily="34" charset="0"/>
              <a:buChar char="•"/>
            </a:pPr>
            <a:r>
              <a:rPr lang="en-GB" sz="3200" noProof="0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It serves as a guide to analyse methodologies, language, contents and spaces</a:t>
            </a:r>
          </a:p>
          <a:p>
            <a:pPr marL="457200" indent="-457200">
              <a:lnSpc>
                <a:spcPct val="140022"/>
              </a:lnSpc>
              <a:buFont typeface="Arial" panose="020B0604020202020204" pitchFamily="34" charset="0"/>
              <a:buChar char="•"/>
            </a:pPr>
            <a:r>
              <a:rPr lang="en-GB" sz="3200" noProof="0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Use the rubric for reflecting on your teaching methods and identify strengths and areas for improvement regarding gender mainstreaming</a:t>
            </a:r>
          </a:p>
        </p:txBody>
      </p:sp>
      <p:sp>
        <p:nvSpPr>
          <p:cNvPr id="231" name="Google Shape;231;p8">
            <a:extLst>
              <a:ext uri="{FF2B5EF4-FFF2-40B4-BE49-F238E27FC236}">
                <a16:creationId xmlns:a16="http://schemas.microsoft.com/office/drawing/2014/main" id="{8136468E-3DD0-4E2D-76BE-B824E08C7BD0}"/>
              </a:ext>
            </a:extLst>
          </p:cNvPr>
          <p:cNvSpPr txBox="1"/>
          <p:nvPr/>
        </p:nvSpPr>
        <p:spPr>
          <a:xfrm>
            <a:off x="740322" y="1992634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Rubric for self-assessment</a:t>
            </a:r>
            <a:endParaRPr dirty="0"/>
          </a:p>
        </p:txBody>
      </p:sp>
      <p:grpSp>
        <p:nvGrpSpPr>
          <p:cNvPr id="233" name="Google Shape;233;p8">
            <a:extLst>
              <a:ext uri="{FF2B5EF4-FFF2-40B4-BE49-F238E27FC236}">
                <a16:creationId xmlns:a16="http://schemas.microsoft.com/office/drawing/2014/main" id="{820CA8E6-C905-39A4-7237-D6EBF0067EBC}"/>
              </a:ext>
            </a:extLst>
          </p:cNvPr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234" name="Google Shape;234;p8">
              <a:extLst>
                <a:ext uri="{FF2B5EF4-FFF2-40B4-BE49-F238E27FC236}">
                  <a16:creationId xmlns:a16="http://schemas.microsoft.com/office/drawing/2014/main" id="{BD51BB2F-97D3-507B-F8DF-8D55B74BBC02}"/>
                </a:ext>
              </a:extLst>
            </p:cNvPr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235" name="Google Shape;235;p8">
                <a:extLst>
                  <a:ext uri="{FF2B5EF4-FFF2-40B4-BE49-F238E27FC236}">
                    <a16:creationId xmlns:a16="http://schemas.microsoft.com/office/drawing/2014/main" id="{C8F8AA5F-D202-E494-8BAB-34FE6A0C78B9}"/>
                  </a:ext>
                </a:extLst>
              </p:cNvPr>
              <p:cNvSpPr/>
              <p:nvPr/>
            </p:nvSpPr>
            <p:spPr>
              <a:xfrm>
                <a:off x="0" y="0"/>
                <a:ext cx="4995116" cy="332706"/>
              </a:xfrm>
              <a:custGeom>
                <a:avLst/>
                <a:gdLst/>
                <a:ahLst/>
                <a:cxnLst/>
                <a:rect l="l" t="t" r="r" b="b"/>
                <a:pathLst>
                  <a:path w="4995116" h="332706" extrusionOk="0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>
                <a:extLst>
                  <a:ext uri="{FF2B5EF4-FFF2-40B4-BE49-F238E27FC236}">
                    <a16:creationId xmlns:a16="http://schemas.microsoft.com/office/drawing/2014/main" id="{6A8122F6-2059-E7AE-113D-9DE60F42C68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8">
              <a:extLst>
                <a:ext uri="{FF2B5EF4-FFF2-40B4-BE49-F238E27FC236}">
                  <a16:creationId xmlns:a16="http://schemas.microsoft.com/office/drawing/2014/main" id="{E06B7233-DCBB-05FD-2A6E-2012D57A5B7D}"/>
                </a:ext>
              </a:extLst>
            </p:cNvPr>
            <p:cNvSpPr/>
            <p:nvPr/>
          </p:nvSpPr>
          <p:spPr>
            <a:xfrm>
              <a:off x="148357" y="11845674"/>
              <a:ext cx="1518262" cy="1051741"/>
            </a:xfrm>
            <a:custGeom>
              <a:avLst/>
              <a:gdLst/>
              <a:ahLst/>
              <a:cxnLst/>
              <a:rect l="l" t="t" r="r" b="b"/>
              <a:pathLst>
                <a:path w="1518262" h="1051741" extrusionOk="0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>
              <a:extLst>
                <a:ext uri="{FF2B5EF4-FFF2-40B4-BE49-F238E27FC236}">
                  <a16:creationId xmlns:a16="http://schemas.microsoft.com/office/drawing/2014/main" id="{5856B77F-AC24-80E6-98D2-4F1EE1D79507}"/>
                </a:ext>
              </a:extLst>
            </p:cNvPr>
            <p:cNvSpPr/>
            <p:nvPr/>
          </p:nvSpPr>
          <p:spPr>
            <a:xfrm>
              <a:off x="111925" y="6133623"/>
              <a:ext cx="1637725" cy="1461670"/>
            </a:xfrm>
            <a:custGeom>
              <a:avLst/>
              <a:gdLst/>
              <a:ahLst/>
              <a:cxnLst/>
              <a:rect l="l" t="t" r="r" b="b"/>
              <a:pathLst>
                <a:path w="1637725" h="1461670" extrusionOk="0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8">
              <a:extLst>
                <a:ext uri="{FF2B5EF4-FFF2-40B4-BE49-F238E27FC236}">
                  <a16:creationId xmlns:a16="http://schemas.microsoft.com/office/drawing/2014/main" id="{ACDA0D30-379D-6F6C-C3CE-1EE2B72325D7}"/>
                </a:ext>
              </a:extLst>
            </p:cNvPr>
            <p:cNvSpPr/>
            <p:nvPr/>
          </p:nvSpPr>
          <p:spPr>
            <a:xfrm>
              <a:off x="148357" y="8281093"/>
              <a:ext cx="1518262" cy="1051741"/>
            </a:xfrm>
            <a:custGeom>
              <a:avLst/>
              <a:gdLst/>
              <a:ahLst/>
              <a:cxnLst/>
              <a:rect l="l" t="t" r="r" b="b"/>
              <a:pathLst>
                <a:path w="1518262" h="1051741" extrusionOk="0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>
              <a:extLst>
                <a:ext uri="{FF2B5EF4-FFF2-40B4-BE49-F238E27FC236}">
                  <a16:creationId xmlns:a16="http://schemas.microsoft.com/office/drawing/2014/main" id="{003F2B9E-A666-E29A-E5FC-C6A41BDBF329}"/>
                </a:ext>
              </a:extLst>
            </p:cNvPr>
            <p:cNvSpPr/>
            <p:nvPr/>
          </p:nvSpPr>
          <p:spPr>
            <a:xfrm>
              <a:off x="88625" y="4150665"/>
              <a:ext cx="1518262" cy="1051741"/>
            </a:xfrm>
            <a:custGeom>
              <a:avLst/>
              <a:gdLst/>
              <a:ahLst/>
              <a:cxnLst/>
              <a:rect l="l" t="t" r="r" b="b"/>
              <a:pathLst>
                <a:path w="1518262" h="1051741" extrusionOk="0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>
              <a:extLst>
                <a:ext uri="{FF2B5EF4-FFF2-40B4-BE49-F238E27FC236}">
                  <a16:creationId xmlns:a16="http://schemas.microsoft.com/office/drawing/2014/main" id="{B7888AB9-1859-2D57-DD93-A4F1271259B3}"/>
                </a:ext>
              </a:extLst>
            </p:cNvPr>
            <p:cNvSpPr/>
            <p:nvPr/>
          </p:nvSpPr>
          <p:spPr>
            <a:xfrm>
              <a:off x="148357" y="13306984"/>
              <a:ext cx="1637725" cy="1461670"/>
            </a:xfrm>
            <a:custGeom>
              <a:avLst/>
              <a:gdLst/>
              <a:ahLst/>
              <a:cxnLst/>
              <a:rect l="l" t="t" r="r" b="b"/>
              <a:pathLst>
                <a:path w="1637725" h="1461670" extrusionOk="0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>
              <a:extLst>
                <a:ext uri="{FF2B5EF4-FFF2-40B4-BE49-F238E27FC236}">
                  <a16:creationId xmlns:a16="http://schemas.microsoft.com/office/drawing/2014/main" id="{5058D27E-AF9C-1745-2A2A-E993B11BFE2F}"/>
                </a:ext>
              </a:extLst>
            </p:cNvPr>
            <p:cNvSpPr/>
            <p:nvPr/>
          </p:nvSpPr>
          <p:spPr>
            <a:xfrm>
              <a:off x="0" y="2112449"/>
              <a:ext cx="1606887" cy="1261406"/>
            </a:xfrm>
            <a:custGeom>
              <a:avLst/>
              <a:gdLst/>
              <a:ahLst/>
              <a:cxnLst/>
              <a:rect l="l" t="t" r="r" b="b"/>
              <a:pathLst>
                <a:path w="1606887" h="1261406" extrusionOk="0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>
              <a:extLst>
                <a:ext uri="{FF2B5EF4-FFF2-40B4-BE49-F238E27FC236}">
                  <a16:creationId xmlns:a16="http://schemas.microsoft.com/office/drawing/2014/main" id="{4077990E-4CDF-5CCF-20F3-047ACB195A07}"/>
                </a:ext>
              </a:extLst>
            </p:cNvPr>
            <p:cNvSpPr/>
            <p:nvPr/>
          </p:nvSpPr>
          <p:spPr>
            <a:xfrm>
              <a:off x="68059" y="9919271"/>
              <a:ext cx="1606887" cy="1261406"/>
            </a:xfrm>
            <a:custGeom>
              <a:avLst/>
              <a:gdLst/>
              <a:ahLst/>
              <a:cxnLst/>
              <a:rect l="l" t="t" r="r" b="b"/>
              <a:pathLst>
                <a:path w="1606887" h="1261406" extrusionOk="0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2323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5706D1E0-987F-27B4-3D62-8835C44F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CC9C830F-C09B-FF6F-0FDD-7675861E97AD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0BD05AB1-96B3-FDD1-34D7-C7B6ABF52E52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9969263C-F666-7D50-A2F0-E5932D15F8D8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5303E9D4-59E0-2FD1-633F-BA8210EE5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6" b="3937"/>
          <a:stretch/>
        </p:blipFill>
        <p:spPr>
          <a:xfrm>
            <a:off x="0" y="0"/>
            <a:ext cx="18119558" cy="97211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ACDD3B-5EBB-60C1-46A6-03A61068FEE5}"/>
              </a:ext>
            </a:extLst>
          </p:cNvPr>
          <p:cNvSpPr txBox="1"/>
          <p:nvPr/>
        </p:nvSpPr>
        <p:spPr>
          <a:xfrm>
            <a:off x="168964" y="9878080"/>
            <a:ext cx="179505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Reference: González-González, C. S., &amp; García-Holgado, A. (2019).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Model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Canvas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for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the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design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of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co-educational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practices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and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rubrics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for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their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assessment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. </a:t>
            </a:r>
            <a:r>
              <a:rPr lang="es-ES" sz="1600" dirty="0">
                <a:solidFill>
                  <a:srgbClr val="0000FF"/>
                </a:solidFill>
                <a:effectLst/>
                <a:latin typeface="Helvetica Neue" panose="02000206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http://shorturl.at/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lEPUW</a:t>
            </a:r>
            <a:r>
              <a:rPr lang="es-ES" sz="1600" dirty="0">
                <a:solidFill>
                  <a:schemeClr val="bg1"/>
                </a:solidFill>
                <a:effectLst/>
                <a:latin typeface="Helvetica Neue" panose="02000206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09633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221">
          <a:extLst>
            <a:ext uri="{FF2B5EF4-FFF2-40B4-BE49-F238E27FC236}">
              <a16:creationId xmlns:a16="http://schemas.microsoft.com/office/drawing/2014/main" id="{8DE46937-5143-671B-1418-D79FBAC1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>
            <a:extLst>
              <a:ext uri="{FF2B5EF4-FFF2-40B4-BE49-F238E27FC236}">
                <a16:creationId xmlns:a16="http://schemas.microsoft.com/office/drawing/2014/main" id="{72EC553E-8FC0-003C-35EB-C95A24B95B2C}"/>
              </a:ext>
            </a:extLst>
          </p:cNvPr>
          <p:cNvSpPr/>
          <p:nvPr/>
        </p:nvSpPr>
        <p:spPr>
          <a:xfrm>
            <a:off x="2457282" y="466945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>
            <a:extLst>
              <a:ext uri="{FF2B5EF4-FFF2-40B4-BE49-F238E27FC236}">
                <a16:creationId xmlns:a16="http://schemas.microsoft.com/office/drawing/2014/main" id="{2292C102-F5A9-FA4C-5759-EE5C30EF1444}"/>
              </a:ext>
            </a:extLst>
          </p:cNvPr>
          <p:cNvSpPr txBox="1"/>
          <p:nvPr/>
        </p:nvSpPr>
        <p:spPr>
          <a:xfrm>
            <a:off x="846160" y="2963221"/>
            <a:ext cx="12889718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>
              <a:lnSpc>
                <a:spcPct val="140022"/>
              </a:lnSpc>
              <a:buFont typeface="Arial" panose="020B0604020202020204" pitchFamily="34" charset="0"/>
              <a:buChar char="•"/>
            </a:pPr>
            <a:r>
              <a:rPr lang="en-GB" sz="4000" noProof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15 minutes</a:t>
            </a:r>
          </a:p>
          <a:p>
            <a:pPr marL="457200" indent="-457200">
              <a:lnSpc>
                <a:spcPct val="140022"/>
              </a:lnSpc>
              <a:buFont typeface="Arial" panose="020B0604020202020204" pitchFamily="34" charset="0"/>
              <a:buChar char="•"/>
            </a:pPr>
            <a:endParaRPr lang="en-GB" sz="4000" noProof="0" dirty="0">
              <a:solidFill>
                <a:srgbClr val="DED5E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lnSpc>
                <a:spcPct val="140022"/>
              </a:lnSpc>
              <a:buFont typeface="Arial" panose="020B0604020202020204" pitchFamily="34" charset="0"/>
              <a:buChar char="•"/>
            </a:pPr>
            <a:r>
              <a:rPr lang="en-GB" sz="4000" noProof="0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Each one should complete the rubric, reflecting on your own teaching experiences and practices</a:t>
            </a:r>
          </a:p>
        </p:txBody>
      </p:sp>
      <p:sp>
        <p:nvSpPr>
          <p:cNvPr id="231" name="Google Shape;231;p8">
            <a:extLst>
              <a:ext uri="{FF2B5EF4-FFF2-40B4-BE49-F238E27FC236}">
                <a16:creationId xmlns:a16="http://schemas.microsoft.com/office/drawing/2014/main" id="{D0BE8BFE-2D37-F82C-2256-E93A07106D18}"/>
              </a:ext>
            </a:extLst>
          </p:cNvPr>
          <p:cNvSpPr txBox="1"/>
          <p:nvPr/>
        </p:nvSpPr>
        <p:spPr>
          <a:xfrm>
            <a:off x="740322" y="1992634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5" dirty="0">
                <a:solidFill>
                  <a:srgbClr val="DED5E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Self-assessment</a:t>
            </a:r>
            <a:endParaRPr dirty="0"/>
          </a:p>
        </p:txBody>
      </p:sp>
      <p:grpSp>
        <p:nvGrpSpPr>
          <p:cNvPr id="233" name="Google Shape;233;p8">
            <a:extLst>
              <a:ext uri="{FF2B5EF4-FFF2-40B4-BE49-F238E27FC236}">
                <a16:creationId xmlns:a16="http://schemas.microsoft.com/office/drawing/2014/main" id="{E39AF365-34C4-9814-0EA0-A386C7FBC19A}"/>
              </a:ext>
            </a:extLst>
          </p:cNvPr>
          <p:cNvGrpSpPr/>
          <p:nvPr/>
        </p:nvGrpSpPr>
        <p:grpSpPr>
          <a:xfrm>
            <a:off x="16975762" y="-1270065"/>
            <a:ext cx="1456898" cy="18965831"/>
            <a:chOff x="0" y="0"/>
            <a:chExt cx="1942530" cy="25287775"/>
          </a:xfrm>
        </p:grpSpPr>
        <p:grpSp>
          <p:nvGrpSpPr>
            <p:cNvPr id="234" name="Google Shape;234;p8">
              <a:extLst>
                <a:ext uri="{FF2B5EF4-FFF2-40B4-BE49-F238E27FC236}">
                  <a16:creationId xmlns:a16="http://schemas.microsoft.com/office/drawing/2014/main" id="{6C96CFAD-3EB5-CCAA-860C-130F72CF1046}"/>
                </a:ext>
              </a:extLst>
            </p:cNvPr>
            <p:cNvGrpSpPr/>
            <p:nvPr/>
          </p:nvGrpSpPr>
          <p:grpSpPr>
            <a:xfrm rot="5400000">
              <a:off x="-11639959" y="11705285"/>
              <a:ext cx="25287775" cy="1877204"/>
              <a:chOff x="0" y="-38100"/>
              <a:chExt cx="4995116" cy="370806"/>
            </a:xfrm>
          </p:grpSpPr>
          <p:sp>
            <p:nvSpPr>
              <p:cNvPr id="235" name="Google Shape;235;p8">
                <a:extLst>
                  <a:ext uri="{FF2B5EF4-FFF2-40B4-BE49-F238E27FC236}">
                    <a16:creationId xmlns:a16="http://schemas.microsoft.com/office/drawing/2014/main" id="{563AF0EB-6723-516A-8B5C-007DEA245B33}"/>
                  </a:ext>
                </a:extLst>
              </p:cNvPr>
              <p:cNvSpPr/>
              <p:nvPr/>
            </p:nvSpPr>
            <p:spPr>
              <a:xfrm>
                <a:off x="0" y="0"/>
                <a:ext cx="4995116" cy="332706"/>
              </a:xfrm>
              <a:custGeom>
                <a:avLst/>
                <a:gdLst/>
                <a:ahLst/>
                <a:cxnLst/>
                <a:rect l="l" t="t" r="r" b="b"/>
                <a:pathLst>
                  <a:path w="4995116" h="332706" extrusionOk="0">
                    <a:moveTo>
                      <a:pt x="0" y="0"/>
                    </a:moveTo>
                    <a:lnTo>
                      <a:pt x="4995116" y="0"/>
                    </a:lnTo>
                    <a:lnTo>
                      <a:pt x="4995116" y="332706"/>
                    </a:lnTo>
                    <a:lnTo>
                      <a:pt x="0" y="332706"/>
                    </a:lnTo>
                    <a:close/>
                  </a:path>
                </a:pathLst>
              </a:custGeom>
              <a:solidFill>
                <a:srgbClr val="DED5E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8">
                <a:extLst>
                  <a:ext uri="{FF2B5EF4-FFF2-40B4-BE49-F238E27FC236}">
                    <a16:creationId xmlns:a16="http://schemas.microsoft.com/office/drawing/2014/main" id="{CB534254-8F9B-FF9C-4EE0-3ADDBF71726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995116" cy="370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7" name="Google Shape;237;p8">
              <a:extLst>
                <a:ext uri="{FF2B5EF4-FFF2-40B4-BE49-F238E27FC236}">
                  <a16:creationId xmlns:a16="http://schemas.microsoft.com/office/drawing/2014/main" id="{36B21075-C699-541C-A2DA-5B9CC718FCF2}"/>
                </a:ext>
              </a:extLst>
            </p:cNvPr>
            <p:cNvSpPr/>
            <p:nvPr/>
          </p:nvSpPr>
          <p:spPr>
            <a:xfrm>
              <a:off x="148357" y="11845674"/>
              <a:ext cx="1518262" cy="1051741"/>
            </a:xfrm>
            <a:custGeom>
              <a:avLst/>
              <a:gdLst/>
              <a:ahLst/>
              <a:cxnLst/>
              <a:rect l="l" t="t" r="r" b="b"/>
              <a:pathLst>
                <a:path w="1518262" h="1051741" extrusionOk="0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>
              <a:extLst>
                <a:ext uri="{FF2B5EF4-FFF2-40B4-BE49-F238E27FC236}">
                  <a16:creationId xmlns:a16="http://schemas.microsoft.com/office/drawing/2014/main" id="{A947BD34-062B-C890-2853-37B154AB0C40}"/>
                </a:ext>
              </a:extLst>
            </p:cNvPr>
            <p:cNvSpPr/>
            <p:nvPr/>
          </p:nvSpPr>
          <p:spPr>
            <a:xfrm>
              <a:off x="111925" y="6133623"/>
              <a:ext cx="1637725" cy="1461670"/>
            </a:xfrm>
            <a:custGeom>
              <a:avLst/>
              <a:gdLst/>
              <a:ahLst/>
              <a:cxnLst/>
              <a:rect l="l" t="t" r="r" b="b"/>
              <a:pathLst>
                <a:path w="1637725" h="1461670" extrusionOk="0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8">
              <a:extLst>
                <a:ext uri="{FF2B5EF4-FFF2-40B4-BE49-F238E27FC236}">
                  <a16:creationId xmlns:a16="http://schemas.microsoft.com/office/drawing/2014/main" id="{5A095A9C-2F57-13D6-6910-B5914993EE13}"/>
                </a:ext>
              </a:extLst>
            </p:cNvPr>
            <p:cNvSpPr/>
            <p:nvPr/>
          </p:nvSpPr>
          <p:spPr>
            <a:xfrm>
              <a:off x="148357" y="8281093"/>
              <a:ext cx="1518262" cy="1051741"/>
            </a:xfrm>
            <a:custGeom>
              <a:avLst/>
              <a:gdLst/>
              <a:ahLst/>
              <a:cxnLst/>
              <a:rect l="l" t="t" r="r" b="b"/>
              <a:pathLst>
                <a:path w="1518262" h="1051741" extrusionOk="0">
                  <a:moveTo>
                    <a:pt x="0" y="0"/>
                  </a:moveTo>
                  <a:lnTo>
                    <a:pt x="1518262" y="0"/>
                  </a:lnTo>
                  <a:lnTo>
                    <a:pt x="1518262" y="1051742"/>
                  </a:lnTo>
                  <a:lnTo>
                    <a:pt x="0" y="10517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>
              <a:extLst>
                <a:ext uri="{FF2B5EF4-FFF2-40B4-BE49-F238E27FC236}">
                  <a16:creationId xmlns:a16="http://schemas.microsoft.com/office/drawing/2014/main" id="{E5AC90FC-82D9-F575-4DF2-199B2A3AA2DD}"/>
                </a:ext>
              </a:extLst>
            </p:cNvPr>
            <p:cNvSpPr/>
            <p:nvPr/>
          </p:nvSpPr>
          <p:spPr>
            <a:xfrm>
              <a:off x="88625" y="4150665"/>
              <a:ext cx="1518262" cy="1051741"/>
            </a:xfrm>
            <a:custGeom>
              <a:avLst/>
              <a:gdLst/>
              <a:ahLst/>
              <a:cxnLst/>
              <a:rect l="l" t="t" r="r" b="b"/>
              <a:pathLst>
                <a:path w="1518262" h="1051741" extrusionOk="0">
                  <a:moveTo>
                    <a:pt x="0" y="0"/>
                  </a:moveTo>
                  <a:lnTo>
                    <a:pt x="1518262" y="0"/>
                  </a:lnTo>
                  <a:lnTo>
                    <a:pt x="1518262" y="1051741"/>
                  </a:lnTo>
                  <a:lnTo>
                    <a:pt x="0" y="10517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>
              <a:extLst>
                <a:ext uri="{FF2B5EF4-FFF2-40B4-BE49-F238E27FC236}">
                  <a16:creationId xmlns:a16="http://schemas.microsoft.com/office/drawing/2014/main" id="{8D6DAECB-A324-7628-F027-F90C40B48ED5}"/>
                </a:ext>
              </a:extLst>
            </p:cNvPr>
            <p:cNvSpPr/>
            <p:nvPr/>
          </p:nvSpPr>
          <p:spPr>
            <a:xfrm>
              <a:off x="148357" y="13306984"/>
              <a:ext cx="1637725" cy="1461670"/>
            </a:xfrm>
            <a:custGeom>
              <a:avLst/>
              <a:gdLst/>
              <a:ahLst/>
              <a:cxnLst/>
              <a:rect l="l" t="t" r="r" b="b"/>
              <a:pathLst>
                <a:path w="1637725" h="1461670" extrusionOk="0">
                  <a:moveTo>
                    <a:pt x="0" y="0"/>
                  </a:moveTo>
                  <a:lnTo>
                    <a:pt x="1637725" y="0"/>
                  </a:lnTo>
                  <a:lnTo>
                    <a:pt x="1637725" y="1461670"/>
                  </a:lnTo>
                  <a:lnTo>
                    <a:pt x="0" y="146167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>
              <a:extLst>
                <a:ext uri="{FF2B5EF4-FFF2-40B4-BE49-F238E27FC236}">
                  <a16:creationId xmlns:a16="http://schemas.microsoft.com/office/drawing/2014/main" id="{58DA6170-7EAB-C8C9-C5B6-9F7CFDA4B379}"/>
                </a:ext>
              </a:extLst>
            </p:cNvPr>
            <p:cNvSpPr/>
            <p:nvPr/>
          </p:nvSpPr>
          <p:spPr>
            <a:xfrm>
              <a:off x="0" y="2112449"/>
              <a:ext cx="1606887" cy="1261406"/>
            </a:xfrm>
            <a:custGeom>
              <a:avLst/>
              <a:gdLst/>
              <a:ahLst/>
              <a:cxnLst/>
              <a:rect l="l" t="t" r="r" b="b"/>
              <a:pathLst>
                <a:path w="1606887" h="1261406" extrusionOk="0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>
              <a:extLst>
                <a:ext uri="{FF2B5EF4-FFF2-40B4-BE49-F238E27FC236}">
                  <a16:creationId xmlns:a16="http://schemas.microsoft.com/office/drawing/2014/main" id="{696A1EC2-1560-4AFA-9728-6032568FB540}"/>
                </a:ext>
              </a:extLst>
            </p:cNvPr>
            <p:cNvSpPr/>
            <p:nvPr/>
          </p:nvSpPr>
          <p:spPr>
            <a:xfrm>
              <a:off x="68059" y="9919271"/>
              <a:ext cx="1606887" cy="1261406"/>
            </a:xfrm>
            <a:custGeom>
              <a:avLst/>
              <a:gdLst/>
              <a:ahLst/>
              <a:cxnLst/>
              <a:rect l="l" t="t" r="r" b="b"/>
              <a:pathLst>
                <a:path w="1606887" h="1261406" extrusionOk="0">
                  <a:moveTo>
                    <a:pt x="0" y="0"/>
                  </a:moveTo>
                  <a:lnTo>
                    <a:pt x="1606887" y="0"/>
                  </a:lnTo>
                  <a:lnTo>
                    <a:pt x="1606887" y="1261406"/>
                  </a:lnTo>
                  <a:lnTo>
                    <a:pt x="0" y="12614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0447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7"/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122" name="Google Shape;122;p27"/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7"/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27"/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1313245" y="4604411"/>
            <a:ext cx="15661500" cy="150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n-US" sz="7005" b="0" i="0" u="none" strike="noStrike" cap="none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Group sharing and reflection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5ED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/>
          <p:nvPr/>
        </p:nvSpPr>
        <p:spPr>
          <a:xfrm>
            <a:off x="2151792" y="643488"/>
            <a:ext cx="3226247" cy="610103"/>
          </a:xfrm>
          <a:custGeom>
            <a:avLst/>
            <a:gdLst/>
            <a:ahLst/>
            <a:cxnLst/>
            <a:rect l="l" t="t" r="r" b="b"/>
            <a:pathLst>
              <a:path w="3226247" h="610103" extrusionOk="0">
                <a:moveTo>
                  <a:pt x="0" y="0"/>
                </a:moveTo>
                <a:lnTo>
                  <a:pt x="3226247" y="0"/>
                </a:lnTo>
                <a:lnTo>
                  <a:pt x="3226247" y="610103"/>
                </a:lnTo>
                <a:lnTo>
                  <a:pt x="0" y="61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>
            <a:hlinkClick r:id="rId4"/>
          </p:cNvPr>
          <p:cNvSpPr/>
          <p:nvPr/>
        </p:nvSpPr>
        <p:spPr>
          <a:xfrm>
            <a:off x="1301736" y="9059620"/>
            <a:ext cx="492598" cy="895633"/>
          </a:xfrm>
          <a:custGeom>
            <a:avLst/>
            <a:gdLst/>
            <a:ahLst/>
            <a:cxnLst/>
            <a:rect l="l" t="t" r="r" b="b"/>
            <a:pathLst>
              <a:path w="492598" h="895633" extrusionOk="0">
                <a:moveTo>
                  <a:pt x="0" y="0"/>
                </a:moveTo>
                <a:lnTo>
                  <a:pt x="492598" y="0"/>
                </a:lnTo>
                <a:lnTo>
                  <a:pt x="492598" y="895632"/>
                </a:lnTo>
                <a:lnTo>
                  <a:pt x="0" y="89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>
            <a:hlinkClick r:id="rId6"/>
          </p:cNvPr>
          <p:cNvSpPr/>
          <p:nvPr/>
        </p:nvSpPr>
        <p:spPr>
          <a:xfrm>
            <a:off x="2151792" y="9126668"/>
            <a:ext cx="814635" cy="814635"/>
          </a:xfrm>
          <a:custGeom>
            <a:avLst/>
            <a:gdLst/>
            <a:ahLst/>
            <a:cxnLst/>
            <a:rect l="l" t="t" r="r" b="b"/>
            <a:pathLst>
              <a:path w="814635" h="814635" extrusionOk="0">
                <a:moveTo>
                  <a:pt x="0" y="0"/>
                </a:moveTo>
                <a:lnTo>
                  <a:pt x="814635" y="0"/>
                </a:lnTo>
                <a:lnTo>
                  <a:pt x="814635" y="814636"/>
                </a:lnTo>
                <a:lnTo>
                  <a:pt x="0" y="814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>
            <a:hlinkClick r:id="rId8"/>
          </p:cNvPr>
          <p:cNvSpPr/>
          <p:nvPr/>
        </p:nvSpPr>
        <p:spPr>
          <a:xfrm>
            <a:off x="4515883" y="9046061"/>
            <a:ext cx="939499" cy="939499"/>
          </a:xfrm>
          <a:custGeom>
            <a:avLst/>
            <a:gdLst/>
            <a:ahLst/>
            <a:cxnLst/>
            <a:rect l="l" t="t" r="r" b="b"/>
            <a:pathLst>
              <a:path w="939499" h="939499" extrusionOk="0">
                <a:moveTo>
                  <a:pt x="0" y="0"/>
                </a:moveTo>
                <a:lnTo>
                  <a:pt x="939499" y="0"/>
                </a:lnTo>
                <a:lnTo>
                  <a:pt x="939499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5752478" y="9059620"/>
            <a:ext cx="948733" cy="948733"/>
          </a:xfrm>
          <a:custGeom>
            <a:avLst/>
            <a:gdLst/>
            <a:ahLst/>
            <a:cxnLst/>
            <a:rect l="l" t="t" r="r" b="b"/>
            <a:pathLst>
              <a:path w="948733" h="948733" extrusionOk="0">
                <a:moveTo>
                  <a:pt x="0" y="0"/>
                </a:moveTo>
                <a:lnTo>
                  <a:pt x="948733" y="0"/>
                </a:lnTo>
                <a:lnTo>
                  <a:pt x="948733" y="948733"/>
                </a:lnTo>
                <a:lnTo>
                  <a:pt x="0" y="948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>
            <a:hlinkClick r:id="rId11"/>
          </p:cNvPr>
          <p:cNvSpPr/>
          <p:nvPr/>
        </p:nvSpPr>
        <p:spPr>
          <a:xfrm>
            <a:off x="6998306" y="9023785"/>
            <a:ext cx="939794" cy="939794"/>
          </a:xfrm>
          <a:custGeom>
            <a:avLst/>
            <a:gdLst/>
            <a:ahLst/>
            <a:cxnLst/>
            <a:rect l="l" t="t" r="r" b="b"/>
            <a:pathLst>
              <a:path w="939794" h="939794" extrusionOk="0">
                <a:moveTo>
                  <a:pt x="0" y="0"/>
                </a:moveTo>
                <a:lnTo>
                  <a:pt x="939794" y="0"/>
                </a:lnTo>
                <a:lnTo>
                  <a:pt x="939794" y="939794"/>
                </a:lnTo>
                <a:lnTo>
                  <a:pt x="0" y="93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9455762" y="-1993617"/>
            <a:ext cx="13888879" cy="1388887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4"/>
          <p:cNvGrpSpPr/>
          <p:nvPr/>
        </p:nvGrpSpPr>
        <p:grpSpPr>
          <a:xfrm>
            <a:off x="9414163" y="-1980712"/>
            <a:ext cx="13888879" cy="13888879"/>
            <a:chOff x="0" y="0"/>
            <a:chExt cx="812800" cy="812800"/>
          </a:xfrm>
        </p:grpSpPr>
        <p:sp>
          <p:nvSpPr>
            <p:cNvPr id="314" name="Google Shape;314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11234271" y="-303752"/>
            <a:ext cx="10331861" cy="10331861"/>
            <a:chOff x="0" y="0"/>
            <a:chExt cx="812800" cy="812800"/>
          </a:xfrm>
        </p:grpSpPr>
        <p:sp>
          <p:nvSpPr>
            <p:cNvPr id="317" name="Google Shape;31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2A74">
                <a:alpha val="9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12424045" y="1006740"/>
            <a:ext cx="7869115" cy="7869115"/>
            <a:chOff x="0" y="0"/>
            <a:chExt cx="812800" cy="812800"/>
          </a:xfrm>
        </p:grpSpPr>
        <p:sp>
          <p:nvSpPr>
            <p:cNvPr id="320" name="Google Shape;320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5ED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4"/>
          <p:cNvSpPr/>
          <p:nvPr/>
        </p:nvSpPr>
        <p:spPr>
          <a:xfrm>
            <a:off x="13017668" y="1527382"/>
            <a:ext cx="6681869" cy="668186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>
            <a:off x="-113454" y="2274850"/>
            <a:ext cx="12129562" cy="2477107"/>
            <a:chOff x="0" y="-57150"/>
            <a:chExt cx="3194617" cy="652407"/>
          </a:xfrm>
        </p:grpSpPr>
        <p:sp>
          <p:nvSpPr>
            <p:cNvPr id="324" name="Google Shape;324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4"/>
          <p:cNvGrpSpPr/>
          <p:nvPr/>
        </p:nvGrpSpPr>
        <p:grpSpPr>
          <a:xfrm>
            <a:off x="0" y="4724306"/>
            <a:ext cx="12129562" cy="2477107"/>
            <a:chOff x="0" y="-57150"/>
            <a:chExt cx="3194617" cy="652407"/>
          </a:xfrm>
        </p:grpSpPr>
        <p:sp>
          <p:nvSpPr>
            <p:cNvPr id="327" name="Google Shape;327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4">
            <a:hlinkClick r:id="rId13"/>
          </p:cNvPr>
          <p:cNvSpPr/>
          <p:nvPr/>
        </p:nvSpPr>
        <p:spPr>
          <a:xfrm>
            <a:off x="3372879" y="9126668"/>
            <a:ext cx="818778" cy="836911"/>
          </a:xfrm>
          <a:custGeom>
            <a:avLst/>
            <a:gdLst/>
            <a:ahLst/>
            <a:cxnLst/>
            <a:rect l="l" t="t" r="r" b="b"/>
            <a:pathLst>
              <a:path w="818778" h="836911" extrusionOk="0">
                <a:moveTo>
                  <a:pt x="0" y="0"/>
                </a:moveTo>
                <a:lnTo>
                  <a:pt x="818777" y="0"/>
                </a:lnTo>
                <a:lnTo>
                  <a:pt x="818777" y="836911"/>
                </a:lnTo>
                <a:lnTo>
                  <a:pt x="0" y="836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0" y="36493"/>
            <a:ext cx="1695139" cy="1940494"/>
          </a:xfrm>
          <a:custGeom>
            <a:avLst/>
            <a:gdLst/>
            <a:ahLst/>
            <a:cxnLst/>
            <a:rect l="l" t="t" r="r" b="b"/>
            <a:pathLst>
              <a:path w="1695139" h="1940494" extrusionOk="0">
                <a:moveTo>
                  <a:pt x="0" y="0"/>
                </a:moveTo>
                <a:lnTo>
                  <a:pt x="1695139" y="0"/>
                </a:lnTo>
                <a:lnTo>
                  <a:pt x="1695139" y="1940494"/>
                </a:lnTo>
                <a:lnTo>
                  <a:pt x="0" y="1940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8950" r="-55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2484570" y="7774133"/>
            <a:ext cx="4062626" cy="61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75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to find us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-68379" y="2509882"/>
            <a:ext cx="11047523" cy="127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99" b="1" dirty="0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More information</a:t>
            </a:r>
            <a:endParaRPr dirty="0"/>
          </a:p>
        </p:txBody>
      </p:sp>
      <p:sp>
        <p:nvSpPr>
          <p:cNvPr id="333" name="Google Shape;333;p14"/>
          <p:cNvSpPr txBox="1"/>
          <p:nvPr/>
        </p:nvSpPr>
        <p:spPr>
          <a:xfrm>
            <a:off x="1028700" y="5163332"/>
            <a:ext cx="963123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https://www.hertechventure.eu</a:t>
            </a:r>
            <a:r>
              <a:rPr lang="en-US" sz="4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240</Words>
  <Application>Microsoft Office PowerPoint</Application>
  <PresentationFormat>Personalizados</PresentationFormat>
  <Paragraphs>27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Calibri</vt:lpstr>
      <vt:lpstr>Noto Sans</vt:lpstr>
      <vt:lpstr>Montserrat</vt:lpstr>
      <vt:lpstr>Montserrat ExtraBold</vt:lpstr>
      <vt:lpstr>Helvetica Neue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Teresa Paiva</cp:lastModifiedBy>
  <cp:revision>13</cp:revision>
  <dcterms:created xsi:type="dcterms:W3CDTF">2006-08-16T00:00:00Z</dcterms:created>
  <dcterms:modified xsi:type="dcterms:W3CDTF">2025-02-17T15:22:47Z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