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56" r:id="rId5"/>
    <p:sldId id="264" r:id="rId6"/>
    <p:sldId id="277" r:id="rId7"/>
    <p:sldId id="268" r:id="rId8"/>
    <p:sldId id="272" r:id="rId9"/>
    <p:sldId id="278" r:id="rId10"/>
    <p:sldId id="279" r:id="rId11"/>
    <p:sldId id="273" r:id="rId12"/>
    <p:sldId id="262" r:id="rId13"/>
    <p:sldId id="280" r:id="rId14"/>
    <p:sldId id="274" r:id="rId15"/>
    <p:sldId id="263" r:id="rId16"/>
    <p:sldId id="270" r:id="rId17"/>
  </p:sldIdLst>
  <p:sldSz cx="18288000" cy="10287000"/>
  <p:notesSz cx="6858000" cy="9144000"/>
  <p:embeddedFontLst>
    <p:embeddedFont>
      <p:font typeface="Montserrat" panose="00000500000000000000" pitchFamily="2" charset="0"/>
      <p:regular r:id="rId19"/>
      <p:bold r:id="rId20"/>
      <p:italic r:id="rId21"/>
    </p:embeddedFont>
    <p:embeddedFont>
      <p:font typeface="Montserrat Bold" panose="00000800000000000000" charset="0"/>
      <p:regular r:id="rId22"/>
    </p:embeddedFont>
    <p:embeddedFont>
      <p:font typeface="Montserrat Extra-Bold" panose="020B0604020202020204" charset="0"/>
      <p:regular r:id="rId23"/>
    </p:embeddedFont>
    <p:embeddedFont>
      <p:font typeface="Montserrat Extra-Bold Bold" panose="020B0604020202020204" charset="0"/>
      <p:regular r:id="rId24"/>
    </p:embeddedFont>
    <p:embeddedFont>
      <p:font typeface="Noto Sans Bold" panose="020B060402020202020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DDCE2D-265B-4D16-A46F-CA92CE1B70E9}" v="2" dt="2024-11-13T07:27:07.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8" d="100"/>
          <a:sy n="38" d="100"/>
        </p:scale>
        <p:origin x="946" y="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da Bakali" userId="aa35e1b6-1550-40f7-b318-a74480f597dd" providerId="ADAL" clId="{82DDCE2D-265B-4D16-A46F-CA92CE1B70E9}"/>
    <pc:docChg chg="undo custSel addSld modSld">
      <pc:chgData name="Magda Bakali" userId="aa35e1b6-1550-40f7-b318-a74480f597dd" providerId="ADAL" clId="{82DDCE2D-265B-4D16-A46F-CA92CE1B70E9}" dt="2024-11-13T07:27:12.292" v="186" actId="1076"/>
      <pc:docMkLst>
        <pc:docMk/>
      </pc:docMkLst>
      <pc:sldChg chg="modSp mod">
        <pc:chgData name="Magda Bakali" userId="aa35e1b6-1550-40f7-b318-a74480f597dd" providerId="ADAL" clId="{82DDCE2D-265B-4D16-A46F-CA92CE1B70E9}" dt="2024-11-13T07:17:22.886" v="157" actId="114"/>
        <pc:sldMkLst>
          <pc:docMk/>
          <pc:sldMk cId="0" sldId="262"/>
        </pc:sldMkLst>
        <pc:spChg chg="mod">
          <ac:chgData name="Magda Bakali" userId="aa35e1b6-1550-40f7-b318-a74480f597dd" providerId="ADAL" clId="{82DDCE2D-265B-4D16-A46F-CA92CE1B70E9}" dt="2024-11-13T07:17:22.886" v="157" actId="114"/>
          <ac:spMkLst>
            <pc:docMk/>
            <pc:sldMk cId="0" sldId="262"/>
            <ac:spMk id="6" creationId="{00000000-0000-0000-0000-000000000000}"/>
          </ac:spMkLst>
        </pc:spChg>
        <pc:spChg chg="mod">
          <ac:chgData name="Magda Bakali" userId="aa35e1b6-1550-40f7-b318-a74480f597dd" providerId="ADAL" clId="{82DDCE2D-265B-4D16-A46F-CA92CE1B70E9}" dt="2024-11-13T06:55:23.287" v="33" actId="255"/>
          <ac:spMkLst>
            <pc:docMk/>
            <pc:sldMk cId="0" sldId="262"/>
            <ac:spMk id="8" creationId="{00000000-0000-0000-0000-000000000000}"/>
          </ac:spMkLst>
        </pc:spChg>
      </pc:sldChg>
      <pc:sldChg chg="modSp mod">
        <pc:chgData name="Magda Bakali" userId="aa35e1b6-1550-40f7-b318-a74480f597dd" providerId="ADAL" clId="{82DDCE2D-265B-4D16-A46F-CA92CE1B70E9}" dt="2024-11-13T07:02:30.528" v="43" actId="20577"/>
        <pc:sldMkLst>
          <pc:docMk/>
          <pc:sldMk cId="916165169" sldId="272"/>
        </pc:sldMkLst>
        <pc:spChg chg="mod">
          <ac:chgData name="Magda Bakali" userId="aa35e1b6-1550-40f7-b318-a74480f597dd" providerId="ADAL" clId="{82DDCE2D-265B-4D16-A46F-CA92CE1B70E9}" dt="2024-11-13T07:02:30.528" v="43" actId="20577"/>
          <ac:spMkLst>
            <pc:docMk/>
            <pc:sldMk cId="916165169" sldId="272"/>
            <ac:spMk id="6" creationId="{494FD9A6-E175-2BC1-D8A5-A23D672C30C8}"/>
          </ac:spMkLst>
        </pc:spChg>
      </pc:sldChg>
      <pc:sldChg chg="modSp mod">
        <pc:chgData name="Magda Bakali" userId="aa35e1b6-1550-40f7-b318-a74480f597dd" providerId="ADAL" clId="{82DDCE2D-265B-4D16-A46F-CA92CE1B70E9}" dt="2024-11-13T07:23:58.296" v="180" actId="20577"/>
        <pc:sldMkLst>
          <pc:docMk/>
          <pc:sldMk cId="1630186862" sldId="273"/>
        </pc:sldMkLst>
        <pc:spChg chg="mod">
          <ac:chgData name="Magda Bakali" userId="aa35e1b6-1550-40f7-b318-a74480f597dd" providerId="ADAL" clId="{82DDCE2D-265B-4D16-A46F-CA92CE1B70E9}" dt="2024-11-13T07:23:58.296" v="180" actId="20577"/>
          <ac:spMkLst>
            <pc:docMk/>
            <pc:sldMk cId="1630186862" sldId="273"/>
            <ac:spMk id="9" creationId="{3D17253E-21E9-0A8E-7A6D-55FC9FB2AFEB}"/>
          </ac:spMkLst>
        </pc:spChg>
      </pc:sldChg>
      <pc:sldChg chg="modSp mod">
        <pc:chgData name="Magda Bakali" userId="aa35e1b6-1550-40f7-b318-a74480f597dd" providerId="ADAL" clId="{82DDCE2D-265B-4D16-A46F-CA92CE1B70E9}" dt="2024-11-13T07:08:28.288" v="108" actId="20577"/>
        <pc:sldMkLst>
          <pc:docMk/>
          <pc:sldMk cId="2040526623" sldId="274"/>
        </pc:sldMkLst>
        <pc:spChg chg="mod">
          <ac:chgData name="Magda Bakali" userId="aa35e1b6-1550-40f7-b318-a74480f597dd" providerId="ADAL" clId="{82DDCE2D-265B-4D16-A46F-CA92CE1B70E9}" dt="2024-11-13T07:08:28.288" v="108" actId="20577"/>
          <ac:spMkLst>
            <pc:docMk/>
            <pc:sldMk cId="2040526623" sldId="274"/>
            <ac:spMk id="6" creationId="{2F172FC9-8B0C-516A-E0EA-3B8A1E1ED3AF}"/>
          </ac:spMkLst>
        </pc:spChg>
        <pc:spChg chg="mod">
          <ac:chgData name="Magda Bakali" userId="aa35e1b6-1550-40f7-b318-a74480f597dd" providerId="ADAL" clId="{82DDCE2D-265B-4D16-A46F-CA92CE1B70E9}" dt="2024-11-13T06:55:33.894" v="35" actId="255"/>
          <ac:spMkLst>
            <pc:docMk/>
            <pc:sldMk cId="2040526623" sldId="274"/>
            <ac:spMk id="10" creationId="{0F9B39DF-B5D8-353E-2700-0195D5A4063C}"/>
          </ac:spMkLst>
        </pc:spChg>
      </pc:sldChg>
      <pc:sldChg chg="modSp mod">
        <pc:chgData name="Magda Bakali" userId="aa35e1b6-1550-40f7-b318-a74480f597dd" providerId="ADAL" clId="{82DDCE2D-265B-4D16-A46F-CA92CE1B70E9}" dt="2024-11-13T06:54:52.854" v="30" actId="255"/>
        <pc:sldMkLst>
          <pc:docMk/>
          <pc:sldMk cId="2840437917" sldId="277"/>
        </pc:sldMkLst>
        <pc:spChg chg="mod">
          <ac:chgData name="Magda Bakali" userId="aa35e1b6-1550-40f7-b318-a74480f597dd" providerId="ADAL" clId="{82DDCE2D-265B-4D16-A46F-CA92CE1B70E9}" dt="2024-11-13T06:54:52.854" v="30" actId="255"/>
          <ac:spMkLst>
            <pc:docMk/>
            <pc:sldMk cId="2840437917" sldId="277"/>
            <ac:spMk id="5" creationId="{CE4D78B0-C4B6-6A26-54EF-F5715D9BA491}"/>
          </ac:spMkLst>
        </pc:spChg>
      </pc:sldChg>
      <pc:sldChg chg="modSp mod">
        <pc:chgData name="Magda Bakali" userId="aa35e1b6-1550-40f7-b318-a74480f597dd" providerId="ADAL" clId="{82DDCE2D-265B-4D16-A46F-CA92CE1B70E9}" dt="2024-11-13T07:02:41.584" v="52" actId="313"/>
        <pc:sldMkLst>
          <pc:docMk/>
          <pc:sldMk cId="113015786" sldId="278"/>
        </pc:sldMkLst>
        <pc:spChg chg="mod">
          <ac:chgData name="Magda Bakali" userId="aa35e1b6-1550-40f7-b318-a74480f597dd" providerId="ADAL" clId="{82DDCE2D-265B-4D16-A46F-CA92CE1B70E9}" dt="2024-11-13T07:02:41.584" v="52" actId="313"/>
          <ac:spMkLst>
            <pc:docMk/>
            <pc:sldMk cId="113015786" sldId="278"/>
            <ac:spMk id="6" creationId="{7995730E-9B7D-AABF-D284-8AE69DDFD0F2}"/>
          </ac:spMkLst>
        </pc:spChg>
      </pc:sldChg>
      <pc:sldChg chg="addSp modSp add mod">
        <pc:chgData name="Magda Bakali" userId="aa35e1b6-1550-40f7-b318-a74480f597dd" providerId="ADAL" clId="{82DDCE2D-265B-4D16-A46F-CA92CE1B70E9}" dt="2024-11-13T07:14:51.860" v="113" actId="1076"/>
        <pc:sldMkLst>
          <pc:docMk/>
          <pc:sldMk cId="1313508851" sldId="279"/>
        </pc:sldMkLst>
        <pc:spChg chg="mod">
          <ac:chgData name="Magda Bakali" userId="aa35e1b6-1550-40f7-b318-a74480f597dd" providerId="ADAL" clId="{82DDCE2D-265B-4D16-A46F-CA92CE1B70E9}" dt="2024-11-13T07:14:44.167" v="110" actId="20577"/>
          <ac:spMkLst>
            <pc:docMk/>
            <pc:sldMk cId="1313508851" sldId="279"/>
            <ac:spMk id="6" creationId="{F0F1895E-4B77-5858-B8C4-0E2E7324F9E7}"/>
          </ac:spMkLst>
        </pc:spChg>
        <pc:picChg chg="add mod">
          <ac:chgData name="Magda Bakali" userId="aa35e1b6-1550-40f7-b318-a74480f597dd" providerId="ADAL" clId="{82DDCE2D-265B-4D16-A46F-CA92CE1B70E9}" dt="2024-11-13T07:14:51.860" v="113" actId="1076"/>
          <ac:picMkLst>
            <pc:docMk/>
            <pc:sldMk cId="1313508851" sldId="279"/>
            <ac:picMk id="9" creationId="{496EA86B-06E7-5EA9-1E65-A65EA89BF40B}"/>
          </ac:picMkLst>
        </pc:picChg>
      </pc:sldChg>
      <pc:sldChg chg="addSp modSp add mod">
        <pc:chgData name="Magda Bakali" userId="aa35e1b6-1550-40f7-b318-a74480f597dd" providerId="ADAL" clId="{82DDCE2D-265B-4D16-A46F-CA92CE1B70E9}" dt="2024-11-13T07:27:12.292" v="186" actId="1076"/>
        <pc:sldMkLst>
          <pc:docMk/>
          <pc:sldMk cId="2215812395" sldId="280"/>
        </pc:sldMkLst>
        <pc:spChg chg="mod">
          <ac:chgData name="Magda Bakali" userId="aa35e1b6-1550-40f7-b318-a74480f597dd" providerId="ADAL" clId="{82DDCE2D-265B-4D16-A46F-CA92CE1B70E9}" dt="2024-11-13T07:27:04.946" v="183" actId="5793"/>
          <ac:spMkLst>
            <pc:docMk/>
            <pc:sldMk cId="2215812395" sldId="280"/>
            <ac:spMk id="6" creationId="{5C5A9A5A-D5C1-4F5A-B6E9-E272C33CB1F7}"/>
          </ac:spMkLst>
        </pc:spChg>
        <pc:picChg chg="add mod">
          <ac:chgData name="Magda Bakali" userId="aa35e1b6-1550-40f7-b318-a74480f597dd" providerId="ADAL" clId="{82DDCE2D-265B-4D16-A46F-CA92CE1B70E9}" dt="2024-11-13T07:27:12.292" v="186" actId="1076"/>
          <ac:picMkLst>
            <pc:docMk/>
            <pc:sldMk cId="2215812395" sldId="280"/>
            <ac:picMk id="9" creationId="{6550F6AF-08C1-A19E-B000-93D9969DBEF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598C9-972F-4F7B-97C5-770C9EDD9FF8}" type="datetimeFigureOut">
              <a:rPr lang="en-US" smtClean="0"/>
              <a:t>3/30/2025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22B33-E4B8-4D4F-B1B8-4153A6079C02}" type="slidenum">
              <a:rPr lang="en-US" smtClean="0"/>
              <a:t>‹nº›</a:t>
            </a:fld>
            <a:endParaRPr lang="en-US"/>
          </a:p>
        </p:txBody>
      </p:sp>
    </p:spTree>
    <p:extLst>
      <p:ext uri="{BB962C8B-B14F-4D97-AF65-F5344CB8AC3E}">
        <p14:creationId xmlns:p14="http://schemas.microsoft.com/office/powerpoint/2010/main" val="1809777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1A9C1-B6B6-ED13-8130-A4AF734BD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9CBF5-FE3E-7BAC-0C50-ADF01CBAE4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351E85-3980-50D0-750F-ADC2760B39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CDAAB0-E9BE-8713-F5F2-646949A3FC8C}"/>
              </a:ext>
            </a:extLst>
          </p:cNvPr>
          <p:cNvSpPr>
            <a:spLocks noGrp="1"/>
          </p:cNvSpPr>
          <p:nvPr>
            <p:ph type="sldNum" sz="quarter" idx="5"/>
          </p:nvPr>
        </p:nvSpPr>
        <p:spPr/>
        <p:txBody>
          <a:bodyPr/>
          <a:lstStyle/>
          <a:p>
            <a:fld id="{01122B33-E4B8-4D4F-B1B8-4153A6079C02}" type="slidenum">
              <a:rPr lang="en-US" smtClean="0"/>
              <a:t>8</a:t>
            </a:fld>
            <a:endParaRPr lang="en-US"/>
          </a:p>
        </p:txBody>
      </p:sp>
    </p:spTree>
    <p:extLst>
      <p:ext uri="{BB962C8B-B14F-4D97-AF65-F5344CB8AC3E}">
        <p14:creationId xmlns:p14="http://schemas.microsoft.com/office/powerpoint/2010/main" val="134783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22B33-E4B8-4D4F-B1B8-4153A6079C02}" type="slidenum">
              <a:rPr lang="en-US" smtClean="0"/>
              <a:t>9</a:t>
            </a:fld>
            <a:endParaRPr lang="en-US"/>
          </a:p>
        </p:txBody>
      </p:sp>
    </p:spTree>
    <p:extLst>
      <p:ext uri="{BB962C8B-B14F-4D97-AF65-F5344CB8AC3E}">
        <p14:creationId xmlns:p14="http://schemas.microsoft.com/office/powerpoint/2010/main" val="354094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A631A-C9DF-9387-900D-5B9EC75AD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D7126-F00D-7B7E-2D4F-4D227F2C4E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3FDCB9-4665-F435-A1B3-79DB41E54B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FF5E0B-A7A3-36F1-35F7-8FAE6772F491}"/>
              </a:ext>
            </a:extLst>
          </p:cNvPr>
          <p:cNvSpPr>
            <a:spLocks noGrp="1"/>
          </p:cNvSpPr>
          <p:nvPr>
            <p:ph type="sldNum" sz="quarter" idx="5"/>
          </p:nvPr>
        </p:nvSpPr>
        <p:spPr/>
        <p:txBody>
          <a:bodyPr/>
          <a:lstStyle/>
          <a:p>
            <a:fld id="{01122B33-E4B8-4D4F-B1B8-4153A6079C02}" type="slidenum">
              <a:rPr lang="en-US" smtClean="0"/>
              <a:t>10</a:t>
            </a:fld>
            <a:endParaRPr lang="en-US"/>
          </a:p>
        </p:txBody>
      </p:sp>
    </p:spTree>
    <p:extLst>
      <p:ext uri="{BB962C8B-B14F-4D97-AF65-F5344CB8AC3E}">
        <p14:creationId xmlns:p14="http://schemas.microsoft.com/office/powerpoint/2010/main" val="346194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90AC9-1DEE-AED0-5645-4389122D6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8F1093-9F47-3D8F-1389-CDE3901159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2B0825-D001-A5F2-B8B2-434E49CFC2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E2DB39-9D42-BD45-F77F-4274D04040EA}"/>
              </a:ext>
            </a:extLst>
          </p:cNvPr>
          <p:cNvSpPr>
            <a:spLocks noGrp="1"/>
          </p:cNvSpPr>
          <p:nvPr>
            <p:ph type="sldNum" sz="quarter" idx="5"/>
          </p:nvPr>
        </p:nvSpPr>
        <p:spPr/>
        <p:txBody>
          <a:bodyPr/>
          <a:lstStyle/>
          <a:p>
            <a:fld id="{01122B33-E4B8-4D4F-B1B8-4153A6079C02}" type="slidenum">
              <a:rPr lang="en-US" smtClean="0"/>
              <a:t>11</a:t>
            </a:fld>
            <a:endParaRPr lang="en-US"/>
          </a:p>
        </p:txBody>
      </p:sp>
    </p:spTree>
    <p:extLst>
      <p:ext uri="{BB962C8B-B14F-4D97-AF65-F5344CB8AC3E}">
        <p14:creationId xmlns:p14="http://schemas.microsoft.com/office/powerpoint/2010/main" val="1714445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15.sv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3.svg"/><Relationship Id="rId18" Type="http://schemas.openxmlformats.org/officeDocument/2006/relationships/image" Target="../media/image26.png"/><Relationship Id="rId3" Type="http://schemas.openxmlformats.org/officeDocument/2006/relationships/hyperlink" Target="https://www.facebook.com/people/Hertechventure/61557217807689/" TargetMode="External"/><Relationship Id="rId7" Type="http://schemas.openxmlformats.org/officeDocument/2006/relationships/image" Target="../media/image18.png"/><Relationship Id="rId12" Type="http://schemas.openxmlformats.org/officeDocument/2006/relationships/image" Target="../media/image22.png"/><Relationship Id="rId17" Type="http://schemas.openxmlformats.org/officeDocument/2006/relationships/hyperlink" Target="https://x.com/hertechventure" TargetMode="External"/><Relationship Id="rId2" Type="http://schemas.openxmlformats.org/officeDocument/2006/relationships/image" Target="../media/image5.png"/><Relationship Id="rId16"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hyperlink" Target="https://www.instagram.com/hertechventure.eu/" TargetMode="External"/><Relationship Id="rId11" Type="http://schemas.openxmlformats.org/officeDocument/2006/relationships/image" Target="../media/image21.svg"/><Relationship Id="rId5" Type="http://schemas.openxmlformats.org/officeDocument/2006/relationships/image" Target="../media/image17.svg"/><Relationship Id="rId15" Type="http://schemas.openxmlformats.org/officeDocument/2006/relationships/image" Target="../media/image24.png"/><Relationship Id="rId10" Type="http://schemas.openxmlformats.org/officeDocument/2006/relationships/image" Target="../media/image20.png"/><Relationship Id="rId19"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hyperlink" Target="https://www.linkedin.com/company/hertechventure/?viewAsMember=true" TargetMode="External"/><Relationship Id="rId14" Type="http://schemas.openxmlformats.org/officeDocument/2006/relationships/hyperlink" Target="https://www.hertechventure.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
        <p:cNvGrpSpPr/>
        <p:nvPr/>
      </p:nvGrpSpPr>
      <p:grpSpPr>
        <a:xfrm>
          <a:off x="0" y="0"/>
          <a:ext cx="0" cy="0"/>
          <a:chOff x="0" y="0"/>
          <a:chExt cx="0" cy="0"/>
        </a:xfrm>
      </p:grpSpPr>
      <p:grpSp>
        <p:nvGrpSpPr>
          <p:cNvPr id="2" name="Group 2"/>
          <p:cNvGrpSpPr/>
          <p:nvPr/>
        </p:nvGrpSpPr>
        <p:grpSpPr>
          <a:xfrm>
            <a:off x="34119" y="3673221"/>
            <a:ext cx="12360879" cy="1449465"/>
            <a:chOff x="0" y="0"/>
            <a:chExt cx="3255540" cy="381752"/>
          </a:xfrm>
        </p:grpSpPr>
        <p:sp>
          <p:nvSpPr>
            <p:cNvPr id="3" name="Freeform 3"/>
            <p:cNvSpPr/>
            <p:nvPr/>
          </p:nvSpPr>
          <p:spPr>
            <a:xfrm>
              <a:off x="0" y="0"/>
              <a:ext cx="3255540" cy="381752"/>
            </a:xfrm>
            <a:custGeom>
              <a:avLst/>
              <a:gdLst/>
              <a:ahLst/>
              <a:cxnLst/>
              <a:rect l="l" t="t" r="r" b="b"/>
              <a:pathLst>
                <a:path w="3255540" h="381752">
                  <a:moveTo>
                    <a:pt x="0" y="0"/>
                  </a:moveTo>
                  <a:lnTo>
                    <a:pt x="3255540" y="0"/>
                  </a:lnTo>
                  <a:lnTo>
                    <a:pt x="3255540" y="381752"/>
                  </a:lnTo>
                  <a:lnTo>
                    <a:pt x="0" y="381752"/>
                  </a:lnTo>
                  <a:close/>
                </a:path>
              </a:pathLst>
            </a:custGeom>
            <a:solidFill>
              <a:srgbClr val="DED5ED"/>
            </a:solidFill>
          </p:spPr>
          <p:txBody>
            <a:bodyPr/>
            <a:lstStyle/>
            <a:p>
              <a:endParaRPr lang="en-US"/>
            </a:p>
          </p:txBody>
        </p:sp>
        <p:sp>
          <p:nvSpPr>
            <p:cNvPr id="4" name="TextBox 4"/>
            <p:cNvSpPr txBox="1"/>
            <p:nvPr/>
          </p:nvSpPr>
          <p:spPr>
            <a:xfrm>
              <a:off x="0" y="-57150"/>
              <a:ext cx="3255540" cy="438902"/>
            </a:xfrm>
            <a:prstGeom prst="rect">
              <a:avLst/>
            </a:prstGeom>
          </p:spPr>
          <p:txBody>
            <a:bodyPr lIns="50800" tIns="50800" rIns="50800" bIns="50800" rtlCol="0" anchor="ctr"/>
            <a:lstStyle/>
            <a:p>
              <a:pPr algn="ctr">
                <a:lnSpc>
                  <a:spcPts val="3359"/>
                </a:lnSpc>
              </a:pPr>
              <a:endParaRPr/>
            </a:p>
          </p:txBody>
        </p:sp>
      </p:grpSp>
      <p:grpSp>
        <p:nvGrpSpPr>
          <p:cNvPr id="5" name="Group 5"/>
          <p:cNvGrpSpPr/>
          <p:nvPr/>
        </p:nvGrpSpPr>
        <p:grpSpPr>
          <a:xfrm>
            <a:off x="-41707" y="5378687"/>
            <a:ext cx="12436705" cy="1550566"/>
            <a:chOff x="0" y="0"/>
            <a:chExt cx="3275511" cy="408379"/>
          </a:xfrm>
        </p:grpSpPr>
        <p:sp>
          <p:nvSpPr>
            <p:cNvPr id="6" name="Freeform 6"/>
            <p:cNvSpPr/>
            <p:nvPr/>
          </p:nvSpPr>
          <p:spPr>
            <a:xfrm>
              <a:off x="0" y="0"/>
              <a:ext cx="3275511" cy="408379"/>
            </a:xfrm>
            <a:custGeom>
              <a:avLst/>
              <a:gdLst/>
              <a:ahLst/>
              <a:cxnLst/>
              <a:rect l="l" t="t" r="r" b="b"/>
              <a:pathLst>
                <a:path w="3275511" h="408379">
                  <a:moveTo>
                    <a:pt x="0" y="0"/>
                  </a:moveTo>
                  <a:lnTo>
                    <a:pt x="3275511" y="0"/>
                  </a:lnTo>
                  <a:lnTo>
                    <a:pt x="3275511" y="408379"/>
                  </a:lnTo>
                  <a:lnTo>
                    <a:pt x="0" y="408379"/>
                  </a:lnTo>
                  <a:close/>
                </a:path>
              </a:pathLst>
            </a:custGeom>
            <a:solidFill>
              <a:srgbClr val="DED5ED"/>
            </a:solidFill>
          </p:spPr>
          <p:txBody>
            <a:bodyPr/>
            <a:lstStyle/>
            <a:p>
              <a:endParaRPr lang="en-US" dirty="0"/>
            </a:p>
          </p:txBody>
        </p:sp>
        <p:sp>
          <p:nvSpPr>
            <p:cNvPr id="7" name="TextBox 7"/>
            <p:cNvSpPr txBox="1"/>
            <p:nvPr/>
          </p:nvSpPr>
          <p:spPr>
            <a:xfrm>
              <a:off x="0" y="-57150"/>
              <a:ext cx="3275511" cy="465529"/>
            </a:xfrm>
            <a:prstGeom prst="rect">
              <a:avLst/>
            </a:prstGeom>
          </p:spPr>
          <p:txBody>
            <a:bodyPr lIns="50800" tIns="50800" rIns="50800" bIns="50800" rtlCol="0" anchor="ctr"/>
            <a:lstStyle/>
            <a:p>
              <a:pPr algn="ctr">
                <a:lnSpc>
                  <a:spcPts val="3359"/>
                </a:lnSpc>
              </a:pPr>
              <a:endParaRPr/>
            </a:p>
          </p:txBody>
        </p:sp>
      </p:grpSp>
      <p:sp>
        <p:nvSpPr>
          <p:cNvPr id="9" name="Freeform 9"/>
          <p:cNvSpPr/>
          <p:nvPr/>
        </p:nvSpPr>
        <p:spPr>
          <a:xfrm rot="-1064191">
            <a:off x="14281957" y="-460934"/>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alphaModFix amt="62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1586488">
            <a:off x="14281957" y="488317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alphaModFix amt="62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10901220" y="7202168"/>
            <a:ext cx="4938626" cy="4938626"/>
          </a:xfrm>
          <a:custGeom>
            <a:avLst/>
            <a:gdLst/>
            <a:ahLst/>
            <a:cxnLst/>
            <a:rect l="l" t="t" r="r" b="b"/>
            <a:pathLst>
              <a:path w="4938626" h="4938626">
                <a:moveTo>
                  <a:pt x="0" y="0"/>
                </a:moveTo>
                <a:lnTo>
                  <a:pt x="4938626" y="0"/>
                </a:lnTo>
                <a:lnTo>
                  <a:pt x="4938626" y="4938625"/>
                </a:lnTo>
                <a:lnTo>
                  <a:pt x="0" y="4938625"/>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019120" y="2311824"/>
            <a:ext cx="9279245" cy="1144171"/>
          </a:xfrm>
          <a:prstGeom prst="rect">
            <a:avLst/>
          </a:prstGeom>
        </p:spPr>
        <p:txBody>
          <a:bodyPr lIns="0" tIns="0" rIns="0" bIns="0" rtlCol="0" anchor="t">
            <a:spAutoFit/>
          </a:bodyPr>
          <a:lstStyle/>
          <a:p>
            <a:pPr algn="ctr">
              <a:lnSpc>
                <a:spcPts val="9328"/>
              </a:lnSpc>
            </a:pPr>
            <a:r>
              <a:rPr lang="en-US" sz="6663">
                <a:solidFill>
                  <a:srgbClr val="DED5ED"/>
                </a:solidFill>
                <a:latin typeface="Montserrat Extra-Bold Bold"/>
              </a:rPr>
              <a:t>HerTechVenture</a:t>
            </a:r>
          </a:p>
        </p:txBody>
      </p:sp>
      <p:sp>
        <p:nvSpPr>
          <p:cNvPr id="13" name="TextBox 13"/>
          <p:cNvSpPr txBox="1"/>
          <p:nvPr/>
        </p:nvSpPr>
        <p:spPr>
          <a:xfrm>
            <a:off x="735395" y="3890323"/>
            <a:ext cx="10923205" cy="946478"/>
          </a:xfrm>
          <a:prstGeom prst="rect">
            <a:avLst/>
          </a:prstGeom>
        </p:spPr>
        <p:txBody>
          <a:bodyPr wrap="square" lIns="0" tIns="0" rIns="0" bIns="0" rtlCol="0" anchor="t">
            <a:spAutoFit/>
          </a:bodyPr>
          <a:lstStyle/>
          <a:p>
            <a:pPr algn="ctr">
              <a:lnSpc>
                <a:spcPts val="7893"/>
              </a:lnSpc>
            </a:pPr>
            <a:r>
              <a:rPr lang="en-US" sz="5638" dirty="0">
                <a:solidFill>
                  <a:srgbClr val="452A74"/>
                </a:solidFill>
                <a:latin typeface="Noto Sans Bold"/>
              </a:rPr>
              <a:t>Gender Wise Program</a:t>
            </a:r>
          </a:p>
        </p:txBody>
      </p:sp>
      <p:pic>
        <p:nvPicPr>
          <p:cNvPr id="17" name="Picture 2" descr="Stimmuli for social change">
            <a:extLst>
              <a:ext uri="{FF2B5EF4-FFF2-40B4-BE49-F238E27FC236}">
                <a16:creationId xmlns:a16="http://schemas.microsoft.com/office/drawing/2014/main" id="{3B18B92C-2719-701C-D1E6-7EE12796CACA}"/>
              </a:ext>
            </a:extLst>
          </p:cNvPr>
          <p:cNvPicPr>
            <a:picLocks noChangeAspect="1" noChangeArrowheads="1"/>
          </p:cNvPicPr>
          <p:nvPr/>
        </p:nvPicPr>
        <p:blipFill>
          <a:blip r:embed="rId5">
            <a:clrChange>
              <a:clrFrom>
                <a:srgbClr val="B0B0B0"/>
              </a:clrFrom>
              <a:clrTo>
                <a:srgbClr val="B0B0B0">
                  <a:alpha val="0"/>
                </a:srgbClr>
              </a:clrTo>
            </a:clrChange>
            <a:duotone>
              <a:prstClr val="black"/>
              <a:srgbClr val="896CB2">
                <a:tint val="45000"/>
                <a:satMod val="400000"/>
              </a:srgbClr>
            </a:duotone>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14400" y="7034960"/>
            <a:ext cx="3366980" cy="2925331"/>
          </a:xfrm>
          <a:prstGeom prst="rect">
            <a:avLst/>
          </a:prstGeom>
          <a:solidFill>
            <a:srgbClr val="896CB2"/>
          </a:solidFill>
        </p:spPr>
      </p:pic>
      <p:sp>
        <p:nvSpPr>
          <p:cNvPr id="14" name="TextBox 14"/>
          <p:cNvSpPr txBox="1"/>
          <p:nvPr/>
        </p:nvSpPr>
        <p:spPr>
          <a:xfrm>
            <a:off x="284546" y="5797118"/>
            <a:ext cx="11585599" cy="574196"/>
          </a:xfrm>
          <a:prstGeom prst="rect">
            <a:avLst/>
          </a:prstGeom>
        </p:spPr>
        <p:txBody>
          <a:bodyPr wrap="square" lIns="0" tIns="0" rIns="0" bIns="0" rtlCol="0" anchor="t">
            <a:spAutoFit/>
          </a:bodyPr>
          <a:lstStyle/>
          <a:p>
            <a:pPr algn="ctr">
              <a:lnSpc>
                <a:spcPts val="4759"/>
              </a:lnSpc>
            </a:pPr>
            <a:r>
              <a:rPr lang="en-US" sz="3399" dirty="0">
                <a:solidFill>
                  <a:srgbClr val="452A74"/>
                </a:solidFill>
                <a:latin typeface="Noto Sans Bold"/>
              </a:rPr>
              <a:t>Inclusive teaching </a:t>
            </a:r>
          </a:p>
        </p:txBody>
      </p:sp>
      <p:sp>
        <p:nvSpPr>
          <p:cNvPr id="15" name="TextBox 15"/>
          <p:cNvSpPr txBox="1"/>
          <p:nvPr/>
        </p:nvSpPr>
        <p:spPr>
          <a:xfrm>
            <a:off x="6077346" y="9101770"/>
            <a:ext cx="3366980" cy="1194206"/>
          </a:xfrm>
          <a:prstGeom prst="rect">
            <a:avLst/>
          </a:prstGeom>
        </p:spPr>
        <p:txBody>
          <a:bodyPr lIns="0" tIns="0" rIns="0" bIns="0" rtlCol="0" anchor="t">
            <a:spAutoFit/>
          </a:bodyPr>
          <a:lstStyle/>
          <a:p>
            <a:pPr algn="ctr">
              <a:lnSpc>
                <a:spcPts val="1902"/>
              </a:lnSpc>
            </a:pPr>
            <a:endParaRPr/>
          </a:p>
          <a:p>
            <a:pPr algn="ctr">
              <a:lnSpc>
                <a:spcPts val="1902"/>
              </a:lnSpc>
            </a:pPr>
            <a:r>
              <a:rPr lang="en-US" sz="1359">
                <a:solidFill>
                  <a:srgbClr val="DED5ED"/>
                </a:solidFill>
                <a:latin typeface="Noto Sans Bold"/>
              </a:rPr>
              <a:t>Project Number 2023-1-PL01-KA220-HED-000156803</a:t>
            </a:r>
          </a:p>
          <a:p>
            <a:pPr algn="ctr">
              <a:lnSpc>
                <a:spcPts val="1902"/>
              </a:lnSpc>
            </a:pPr>
            <a:endParaRPr lang="en-US" sz="1359">
              <a:solidFill>
                <a:srgbClr val="DED5ED"/>
              </a:solidFill>
              <a:latin typeface="Noto Sans Bold"/>
            </a:endParaRPr>
          </a:p>
          <a:p>
            <a:pPr algn="ctr">
              <a:lnSpc>
                <a:spcPts val="1902"/>
              </a:lnSpc>
              <a:spcBef>
                <a:spcPct val="0"/>
              </a:spcBef>
            </a:pPr>
            <a:endParaRPr lang="en-US" sz="1359">
              <a:solidFill>
                <a:srgbClr val="DED5ED"/>
              </a:solidFill>
              <a:latin typeface="Noto Sans Bold"/>
            </a:endParaRPr>
          </a:p>
        </p:txBody>
      </p:sp>
      <p:sp>
        <p:nvSpPr>
          <p:cNvPr id="8" name="Freeform 8"/>
          <p:cNvSpPr/>
          <p:nvPr/>
        </p:nvSpPr>
        <p:spPr>
          <a:xfrm>
            <a:off x="735395" y="9214555"/>
            <a:ext cx="3230131" cy="677285"/>
          </a:xfrm>
          <a:custGeom>
            <a:avLst/>
            <a:gdLst/>
            <a:ahLst/>
            <a:cxnLst/>
            <a:rect l="l" t="t" r="r" b="b"/>
            <a:pathLst>
              <a:path w="3230131" h="677285">
                <a:moveTo>
                  <a:pt x="0" y="0"/>
                </a:moveTo>
                <a:lnTo>
                  <a:pt x="3230131" y="0"/>
                </a:lnTo>
                <a:lnTo>
                  <a:pt x="3230131" y="677286"/>
                </a:lnTo>
                <a:lnTo>
                  <a:pt x="0" y="677286"/>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
          <a:extLst>
            <a:ext uri="{FF2B5EF4-FFF2-40B4-BE49-F238E27FC236}">
              <a16:creationId xmlns:a16="http://schemas.microsoft.com/office/drawing/2014/main" id="{04A0C7D1-0D2D-19A8-C9C1-458C782A5DC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DCD2763-1C80-B4AD-8CA9-DBFE50169D17}"/>
              </a:ext>
            </a:extLst>
          </p:cNvPr>
          <p:cNvSpPr/>
          <p:nvPr/>
        </p:nvSpPr>
        <p:spPr>
          <a:xfrm>
            <a:off x="15390464" y="8954526"/>
            <a:ext cx="2897536" cy="607548"/>
          </a:xfrm>
          <a:custGeom>
            <a:avLst/>
            <a:gdLst/>
            <a:ahLst/>
            <a:cxnLst/>
            <a:rect l="l" t="t" r="r" b="b"/>
            <a:pathLst>
              <a:path w="2897536" h="607548">
                <a:moveTo>
                  <a:pt x="0" y="0"/>
                </a:moveTo>
                <a:lnTo>
                  <a:pt x="2897536" y="0"/>
                </a:lnTo>
                <a:lnTo>
                  <a:pt x="2897536" y="607548"/>
                </a:lnTo>
                <a:lnTo>
                  <a:pt x="0" y="607548"/>
                </a:lnTo>
                <a:lnTo>
                  <a:pt x="0" y="0"/>
                </a:lnTo>
                <a:close/>
              </a:path>
            </a:pathLst>
          </a:custGeom>
          <a:blipFill>
            <a:blip r:embed="rId3"/>
            <a:stretch>
              <a:fillRect/>
            </a:stretch>
          </a:blipFill>
        </p:spPr>
        <p:txBody>
          <a:bodyPr/>
          <a:lstStyle/>
          <a:p>
            <a:endParaRPr lang="en-US"/>
          </a:p>
        </p:txBody>
      </p:sp>
      <p:grpSp>
        <p:nvGrpSpPr>
          <p:cNvPr id="3" name="Group 3">
            <a:extLst>
              <a:ext uri="{FF2B5EF4-FFF2-40B4-BE49-F238E27FC236}">
                <a16:creationId xmlns:a16="http://schemas.microsoft.com/office/drawing/2014/main" id="{EC19CC53-7234-11E3-C07D-1D6D87FCB4D4}"/>
              </a:ext>
            </a:extLst>
          </p:cNvPr>
          <p:cNvGrpSpPr/>
          <p:nvPr/>
        </p:nvGrpSpPr>
        <p:grpSpPr>
          <a:xfrm>
            <a:off x="-281955" y="9865848"/>
            <a:ext cx="18965831" cy="738913"/>
            <a:chOff x="0" y="0"/>
            <a:chExt cx="4995116" cy="194611"/>
          </a:xfrm>
        </p:grpSpPr>
        <p:sp>
          <p:nvSpPr>
            <p:cNvPr id="4" name="Freeform 4">
              <a:extLst>
                <a:ext uri="{FF2B5EF4-FFF2-40B4-BE49-F238E27FC236}">
                  <a16:creationId xmlns:a16="http://schemas.microsoft.com/office/drawing/2014/main" id="{7A844028-C75F-59ED-4285-9195E66658E1}"/>
                </a:ext>
              </a:extLst>
            </p:cNvPr>
            <p:cNvSpPr/>
            <p:nvPr/>
          </p:nvSpPr>
          <p:spPr>
            <a:xfrm>
              <a:off x="0" y="0"/>
              <a:ext cx="4995116" cy="194611"/>
            </a:xfrm>
            <a:custGeom>
              <a:avLst/>
              <a:gdLst/>
              <a:ahLst/>
              <a:cxnLst/>
              <a:rect l="l" t="t" r="r" b="b"/>
              <a:pathLst>
                <a:path w="4995116" h="194611">
                  <a:moveTo>
                    <a:pt x="0" y="0"/>
                  </a:moveTo>
                  <a:lnTo>
                    <a:pt x="4995116" y="0"/>
                  </a:lnTo>
                  <a:lnTo>
                    <a:pt x="4995116" y="194611"/>
                  </a:lnTo>
                  <a:lnTo>
                    <a:pt x="0" y="194611"/>
                  </a:lnTo>
                  <a:close/>
                </a:path>
              </a:pathLst>
            </a:custGeom>
            <a:solidFill>
              <a:srgbClr val="452A74"/>
            </a:solidFill>
          </p:spPr>
          <p:txBody>
            <a:bodyPr/>
            <a:lstStyle/>
            <a:p>
              <a:endParaRPr lang="en-US"/>
            </a:p>
          </p:txBody>
        </p:sp>
        <p:sp>
          <p:nvSpPr>
            <p:cNvPr id="5" name="TextBox 5">
              <a:extLst>
                <a:ext uri="{FF2B5EF4-FFF2-40B4-BE49-F238E27FC236}">
                  <a16:creationId xmlns:a16="http://schemas.microsoft.com/office/drawing/2014/main" id="{383F0243-3245-B95B-F3FC-BA9EDF3BC97C}"/>
                </a:ext>
              </a:extLst>
            </p:cNvPr>
            <p:cNvSpPr txBox="1"/>
            <p:nvPr/>
          </p:nvSpPr>
          <p:spPr>
            <a:xfrm>
              <a:off x="0" y="-38100"/>
              <a:ext cx="4995116" cy="232711"/>
            </a:xfrm>
            <a:prstGeom prst="rect">
              <a:avLst/>
            </a:prstGeom>
          </p:spPr>
          <p:txBody>
            <a:bodyPr lIns="50800" tIns="50800" rIns="50800" bIns="50800" rtlCol="0" anchor="ctr"/>
            <a:lstStyle/>
            <a:p>
              <a:pPr algn="ctr">
                <a:lnSpc>
                  <a:spcPts val="3359"/>
                </a:lnSpc>
              </a:pPr>
              <a:endParaRPr/>
            </a:p>
          </p:txBody>
        </p:sp>
      </p:grpSp>
      <p:sp>
        <p:nvSpPr>
          <p:cNvPr id="6" name="TextBox 6">
            <a:extLst>
              <a:ext uri="{FF2B5EF4-FFF2-40B4-BE49-F238E27FC236}">
                <a16:creationId xmlns:a16="http://schemas.microsoft.com/office/drawing/2014/main" id="{5C5A9A5A-D5C1-4F5A-B6E9-E272C33CB1F7}"/>
              </a:ext>
            </a:extLst>
          </p:cNvPr>
          <p:cNvSpPr txBox="1"/>
          <p:nvPr/>
        </p:nvSpPr>
        <p:spPr>
          <a:xfrm>
            <a:off x="522123" y="952500"/>
            <a:ext cx="17243754" cy="4352474"/>
          </a:xfrm>
          <a:prstGeom prst="rect">
            <a:avLst/>
          </a:prstGeom>
        </p:spPr>
        <p:txBody>
          <a:bodyPr wrap="square" lIns="0" tIns="0" rIns="0" bIns="0" rtlCol="0" anchor="t">
            <a:spAutoFit/>
          </a:bodyPr>
          <a:lstStyle/>
          <a:p>
            <a:pPr algn="just">
              <a:lnSpc>
                <a:spcPts val="4900"/>
              </a:lnSpc>
            </a:pPr>
            <a:endParaRPr lang="en-US" sz="3500" dirty="0">
              <a:solidFill>
                <a:srgbClr val="452A74"/>
              </a:solidFill>
              <a:latin typeface="Montserrat"/>
            </a:endParaRPr>
          </a:p>
          <a:p>
            <a:pPr marL="457200" indent="-457200" algn="just">
              <a:lnSpc>
                <a:spcPts val="4900"/>
              </a:lnSpc>
              <a:buFont typeface="Wingdings" panose="05000000000000000000" pitchFamily="2" charset="2"/>
              <a:buChar char="Ø"/>
            </a:pPr>
            <a:endParaRPr lang="en-US" sz="3500" dirty="0">
              <a:solidFill>
                <a:srgbClr val="452A74"/>
              </a:solidFill>
              <a:latin typeface="Montserrat"/>
            </a:endParaRPr>
          </a:p>
          <a:p>
            <a:pPr marL="457200" indent="-457200" algn="just">
              <a:lnSpc>
                <a:spcPts val="4900"/>
              </a:lnSpc>
              <a:buFont typeface="Wingdings" panose="05000000000000000000" pitchFamily="2" charset="2"/>
              <a:buChar char="ü"/>
            </a:pPr>
            <a:endParaRPr lang="en-US" sz="3500" b="1" dirty="0">
              <a:solidFill>
                <a:srgbClr val="452A74"/>
              </a:solidFill>
              <a:latin typeface="Montserrat"/>
            </a:endParaRPr>
          </a:p>
          <a:p>
            <a:pPr marL="457200" indent="-457200" algn="just">
              <a:lnSpc>
                <a:spcPts val="4900"/>
              </a:lnSpc>
              <a:buFont typeface="Wingdings" panose="05000000000000000000" pitchFamily="2" charset="2"/>
              <a:buChar char="v"/>
            </a:pPr>
            <a:endParaRPr lang="en-US" sz="3500" b="1" u="sng" dirty="0">
              <a:solidFill>
                <a:srgbClr val="452A74"/>
              </a:solidFill>
              <a:latin typeface="Montserrat"/>
            </a:endParaRPr>
          </a:p>
          <a:p>
            <a:pPr marL="457200" indent="-457200" algn="just">
              <a:lnSpc>
                <a:spcPts val="4900"/>
              </a:lnSpc>
              <a:buFont typeface="Wingdings" panose="05000000000000000000" pitchFamily="2" charset="2"/>
              <a:buChar char="Ø"/>
            </a:pPr>
            <a:endParaRPr lang="en-US" sz="3500" dirty="0">
              <a:solidFill>
                <a:srgbClr val="452A74"/>
              </a:solidFill>
              <a:latin typeface="Montserrat"/>
            </a:endParaRPr>
          </a:p>
          <a:p>
            <a:pPr algn="just">
              <a:lnSpc>
                <a:spcPts val="4900"/>
              </a:lnSpc>
            </a:pPr>
            <a:endParaRPr lang="en-US" sz="3500" dirty="0">
              <a:solidFill>
                <a:srgbClr val="452A74"/>
              </a:solidFill>
              <a:latin typeface="Montserrat"/>
            </a:endParaRPr>
          </a:p>
          <a:p>
            <a:pPr algn="just">
              <a:lnSpc>
                <a:spcPts val="4900"/>
              </a:lnSpc>
            </a:pPr>
            <a:r>
              <a:rPr lang="en-US" sz="3500" dirty="0">
                <a:solidFill>
                  <a:srgbClr val="452A74"/>
                </a:solidFill>
                <a:latin typeface="Montserrat"/>
              </a:rPr>
              <a:t> </a:t>
            </a:r>
          </a:p>
        </p:txBody>
      </p:sp>
      <p:sp>
        <p:nvSpPr>
          <p:cNvPr id="7" name="Freeform 7">
            <a:extLst>
              <a:ext uri="{FF2B5EF4-FFF2-40B4-BE49-F238E27FC236}">
                <a16:creationId xmlns:a16="http://schemas.microsoft.com/office/drawing/2014/main" id="{0E94FCA6-5A68-4B82-D5E7-C5B37DA5602D}"/>
              </a:ext>
            </a:extLst>
          </p:cNvPr>
          <p:cNvSpPr/>
          <p:nvPr/>
        </p:nvSpPr>
        <p:spPr>
          <a:xfrm>
            <a:off x="15771122" y="185791"/>
            <a:ext cx="2350460" cy="2350460"/>
          </a:xfrm>
          <a:custGeom>
            <a:avLst/>
            <a:gdLst/>
            <a:ahLst/>
            <a:cxnLst/>
            <a:rect l="l" t="t" r="r" b="b"/>
            <a:pathLst>
              <a:path w="2350460" h="2350460">
                <a:moveTo>
                  <a:pt x="0" y="0"/>
                </a:moveTo>
                <a:lnTo>
                  <a:pt x="2350461" y="0"/>
                </a:lnTo>
                <a:lnTo>
                  <a:pt x="2350461" y="2350460"/>
                </a:lnTo>
                <a:lnTo>
                  <a:pt x="0" y="2350460"/>
                </a:lnTo>
                <a:lnTo>
                  <a:pt x="0" y="0"/>
                </a:lnTo>
                <a:close/>
              </a:path>
            </a:pathLst>
          </a:custGeom>
          <a:blipFill>
            <a:blip r:embed="rId4"/>
            <a:stretch>
              <a:fillRect/>
            </a:stretch>
          </a:blipFill>
        </p:spPr>
        <p:txBody>
          <a:bodyPr/>
          <a:lstStyle/>
          <a:p>
            <a:endParaRPr lang="en-US" dirty="0"/>
          </a:p>
        </p:txBody>
      </p:sp>
      <p:sp>
        <p:nvSpPr>
          <p:cNvPr id="10" name="TextBox 6">
            <a:extLst>
              <a:ext uri="{FF2B5EF4-FFF2-40B4-BE49-F238E27FC236}">
                <a16:creationId xmlns:a16="http://schemas.microsoft.com/office/drawing/2014/main" id="{A12CF7EB-DD8E-0EB0-C186-08DB14CA4296}"/>
              </a:ext>
            </a:extLst>
          </p:cNvPr>
          <p:cNvSpPr txBox="1"/>
          <p:nvPr/>
        </p:nvSpPr>
        <p:spPr>
          <a:xfrm>
            <a:off x="838200" y="1584497"/>
            <a:ext cx="15398893" cy="1838965"/>
          </a:xfrm>
          <a:prstGeom prst="rect">
            <a:avLst/>
          </a:prstGeom>
        </p:spPr>
        <p:txBody>
          <a:bodyPr wrap="square" lIns="0" tIns="0" rIns="0" bIns="0" rtlCol="0" anchor="t">
            <a:spAutoFit/>
          </a:bodyPr>
          <a:lstStyle/>
          <a:p>
            <a:pPr algn="just">
              <a:lnSpc>
                <a:spcPts val="4900"/>
              </a:lnSpc>
            </a:pPr>
            <a:endParaRPr lang="en-US" sz="4800" dirty="0">
              <a:solidFill>
                <a:srgbClr val="452A74"/>
              </a:solidFill>
              <a:latin typeface="Montserrat"/>
            </a:endParaRPr>
          </a:p>
          <a:p>
            <a:pPr algn="just">
              <a:lnSpc>
                <a:spcPts val="4900"/>
              </a:lnSpc>
            </a:pPr>
            <a:endParaRPr lang="en-US" sz="3500" dirty="0">
              <a:solidFill>
                <a:srgbClr val="452A74"/>
              </a:solidFill>
              <a:latin typeface="Montserrat"/>
            </a:endParaRPr>
          </a:p>
          <a:p>
            <a:pPr algn="just">
              <a:lnSpc>
                <a:spcPts val="4900"/>
              </a:lnSpc>
            </a:pPr>
            <a:r>
              <a:rPr lang="en-US" sz="3500" dirty="0">
                <a:solidFill>
                  <a:srgbClr val="452A74"/>
                </a:solidFill>
                <a:latin typeface="Montserrat"/>
              </a:rPr>
              <a:t> </a:t>
            </a:r>
          </a:p>
        </p:txBody>
      </p:sp>
      <p:pic>
        <p:nvPicPr>
          <p:cNvPr id="11" name="Picture 2" descr="Answer Sheet Icon - Free Download Miscellaneous Icons | IconScout">
            <a:extLst>
              <a:ext uri="{FF2B5EF4-FFF2-40B4-BE49-F238E27FC236}">
                <a16:creationId xmlns:a16="http://schemas.microsoft.com/office/drawing/2014/main" id="{E32A181C-5B62-0171-3ECF-BD09C41E64DB}"/>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40420" y="1959053"/>
            <a:ext cx="5562600" cy="5562600"/>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a:extLst>
              <a:ext uri="{FF2B5EF4-FFF2-40B4-BE49-F238E27FC236}">
                <a16:creationId xmlns:a16="http://schemas.microsoft.com/office/drawing/2014/main" id="{9E8D1D90-5268-6B40-F47C-C7DD649A7194}"/>
              </a:ext>
            </a:extLst>
          </p:cNvPr>
          <p:cNvSpPr txBox="1"/>
          <p:nvPr/>
        </p:nvSpPr>
        <p:spPr>
          <a:xfrm>
            <a:off x="7741220" y="4034822"/>
            <a:ext cx="8769494" cy="1934440"/>
          </a:xfrm>
          <a:prstGeom prst="rect">
            <a:avLst/>
          </a:prstGeom>
          <a:noFill/>
        </p:spPr>
        <p:txBody>
          <a:bodyPr wrap="square">
            <a:spAutoFit/>
          </a:bodyPr>
          <a:lstStyle/>
          <a:p>
            <a:pPr marL="571500" indent="-571500" algn="just">
              <a:lnSpc>
                <a:spcPts val="4900"/>
              </a:lnSpc>
              <a:buFont typeface="Wingdings" panose="05000000000000000000" pitchFamily="2" charset="2"/>
              <a:buChar char="v"/>
            </a:pPr>
            <a:r>
              <a:rPr lang="en-GB" sz="3600" noProof="0" dirty="0">
                <a:solidFill>
                  <a:srgbClr val="452A74"/>
                </a:solidFill>
                <a:latin typeface="Montserrat"/>
              </a:rPr>
              <a:t>Use the Answer Worksheet B.4.2, or create a QR code</a:t>
            </a:r>
            <a:r>
              <a:rPr lang="en-GB" sz="3600" dirty="0">
                <a:solidFill>
                  <a:srgbClr val="452A74"/>
                </a:solidFill>
                <a:latin typeface="Montserrat"/>
              </a:rPr>
              <a:t> with a link to allow the participants to answer</a:t>
            </a:r>
            <a:endParaRPr lang="en-GB" sz="3600" noProof="0" dirty="0">
              <a:solidFill>
                <a:srgbClr val="452A74"/>
              </a:solidFill>
              <a:latin typeface="Montserrat"/>
            </a:endParaRPr>
          </a:p>
        </p:txBody>
      </p:sp>
    </p:spTree>
    <p:extLst>
      <p:ext uri="{BB962C8B-B14F-4D97-AF65-F5344CB8AC3E}">
        <p14:creationId xmlns:p14="http://schemas.microsoft.com/office/powerpoint/2010/main" val="221581239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
          <a:extLst>
            <a:ext uri="{FF2B5EF4-FFF2-40B4-BE49-F238E27FC236}">
              <a16:creationId xmlns:a16="http://schemas.microsoft.com/office/drawing/2014/main" id="{621918E6-A0A8-DFB8-7B46-EBCF3C557DC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13491DC-8156-4A96-46FC-4A14F1299E33}"/>
              </a:ext>
            </a:extLst>
          </p:cNvPr>
          <p:cNvSpPr/>
          <p:nvPr/>
        </p:nvSpPr>
        <p:spPr>
          <a:xfrm>
            <a:off x="15390464" y="8954526"/>
            <a:ext cx="2897536" cy="607548"/>
          </a:xfrm>
          <a:custGeom>
            <a:avLst/>
            <a:gdLst/>
            <a:ahLst/>
            <a:cxnLst/>
            <a:rect l="l" t="t" r="r" b="b"/>
            <a:pathLst>
              <a:path w="2897536" h="607548">
                <a:moveTo>
                  <a:pt x="0" y="0"/>
                </a:moveTo>
                <a:lnTo>
                  <a:pt x="2897536" y="0"/>
                </a:lnTo>
                <a:lnTo>
                  <a:pt x="2897536" y="607548"/>
                </a:lnTo>
                <a:lnTo>
                  <a:pt x="0" y="607548"/>
                </a:lnTo>
                <a:lnTo>
                  <a:pt x="0" y="0"/>
                </a:lnTo>
                <a:close/>
              </a:path>
            </a:pathLst>
          </a:custGeom>
          <a:blipFill>
            <a:blip r:embed="rId3"/>
            <a:stretch>
              <a:fillRect/>
            </a:stretch>
          </a:blipFill>
        </p:spPr>
        <p:txBody>
          <a:bodyPr/>
          <a:lstStyle/>
          <a:p>
            <a:endParaRPr lang="en-US"/>
          </a:p>
        </p:txBody>
      </p:sp>
      <p:grpSp>
        <p:nvGrpSpPr>
          <p:cNvPr id="3" name="Group 3">
            <a:extLst>
              <a:ext uri="{FF2B5EF4-FFF2-40B4-BE49-F238E27FC236}">
                <a16:creationId xmlns:a16="http://schemas.microsoft.com/office/drawing/2014/main" id="{9B3E7282-8282-269E-715E-66708CD8A736}"/>
              </a:ext>
            </a:extLst>
          </p:cNvPr>
          <p:cNvGrpSpPr/>
          <p:nvPr/>
        </p:nvGrpSpPr>
        <p:grpSpPr>
          <a:xfrm>
            <a:off x="-281955" y="9865848"/>
            <a:ext cx="18965831" cy="738913"/>
            <a:chOff x="0" y="0"/>
            <a:chExt cx="4995116" cy="194611"/>
          </a:xfrm>
        </p:grpSpPr>
        <p:sp>
          <p:nvSpPr>
            <p:cNvPr id="4" name="Freeform 4">
              <a:extLst>
                <a:ext uri="{FF2B5EF4-FFF2-40B4-BE49-F238E27FC236}">
                  <a16:creationId xmlns:a16="http://schemas.microsoft.com/office/drawing/2014/main" id="{1EC3B3A5-3458-2EEA-403F-832BEAE9FADF}"/>
                </a:ext>
              </a:extLst>
            </p:cNvPr>
            <p:cNvSpPr/>
            <p:nvPr/>
          </p:nvSpPr>
          <p:spPr>
            <a:xfrm>
              <a:off x="0" y="0"/>
              <a:ext cx="4995116" cy="194611"/>
            </a:xfrm>
            <a:custGeom>
              <a:avLst/>
              <a:gdLst/>
              <a:ahLst/>
              <a:cxnLst/>
              <a:rect l="l" t="t" r="r" b="b"/>
              <a:pathLst>
                <a:path w="4995116" h="194611">
                  <a:moveTo>
                    <a:pt x="0" y="0"/>
                  </a:moveTo>
                  <a:lnTo>
                    <a:pt x="4995116" y="0"/>
                  </a:lnTo>
                  <a:lnTo>
                    <a:pt x="4995116" y="194611"/>
                  </a:lnTo>
                  <a:lnTo>
                    <a:pt x="0" y="194611"/>
                  </a:lnTo>
                  <a:close/>
                </a:path>
              </a:pathLst>
            </a:custGeom>
            <a:solidFill>
              <a:srgbClr val="452A74"/>
            </a:solidFill>
          </p:spPr>
          <p:txBody>
            <a:bodyPr/>
            <a:lstStyle/>
            <a:p>
              <a:endParaRPr lang="en-US"/>
            </a:p>
          </p:txBody>
        </p:sp>
        <p:sp>
          <p:nvSpPr>
            <p:cNvPr id="5" name="TextBox 5">
              <a:extLst>
                <a:ext uri="{FF2B5EF4-FFF2-40B4-BE49-F238E27FC236}">
                  <a16:creationId xmlns:a16="http://schemas.microsoft.com/office/drawing/2014/main" id="{17E9EAEC-B915-4298-5D9D-D62B13D91AEB}"/>
                </a:ext>
              </a:extLst>
            </p:cNvPr>
            <p:cNvSpPr txBox="1"/>
            <p:nvPr/>
          </p:nvSpPr>
          <p:spPr>
            <a:xfrm>
              <a:off x="0" y="-38100"/>
              <a:ext cx="4995116" cy="232711"/>
            </a:xfrm>
            <a:prstGeom prst="rect">
              <a:avLst/>
            </a:prstGeom>
          </p:spPr>
          <p:txBody>
            <a:bodyPr lIns="50800" tIns="50800" rIns="50800" bIns="50800" rtlCol="0" anchor="ctr"/>
            <a:lstStyle/>
            <a:p>
              <a:pPr algn="ctr">
                <a:lnSpc>
                  <a:spcPts val="3359"/>
                </a:lnSpc>
              </a:pPr>
              <a:endParaRPr/>
            </a:p>
          </p:txBody>
        </p:sp>
      </p:grpSp>
      <p:sp>
        <p:nvSpPr>
          <p:cNvPr id="6" name="TextBox 6">
            <a:extLst>
              <a:ext uri="{FF2B5EF4-FFF2-40B4-BE49-F238E27FC236}">
                <a16:creationId xmlns:a16="http://schemas.microsoft.com/office/drawing/2014/main" id="{2F172FC9-8B0C-516A-E0EA-3B8A1E1ED3AF}"/>
              </a:ext>
            </a:extLst>
          </p:cNvPr>
          <p:cNvSpPr txBox="1"/>
          <p:nvPr/>
        </p:nvSpPr>
        <p:spPr>
          <a:xfrm>
            <a:off x="381000" y="1955241"/>
            <a:ext cx="17243754" cy="6865982"/>
          </a:xfrm>
          <a:prstGeom prst="rect">
            <a:avLst/>
          </a:prstGeom>
        </p:spPr>
        <p:txBody>
          <a:bodyPr wrap="square" lIns="0" tIns="0" rIns="0" bIns="0" rtlCol="0" anchor="t">
            <a:spAutoFit/>
          </a:bodyPr>
          <a:lstStyle/>
          <a:p>
            <a:pPr algn="just">
              <a:lnSpc>
                <a:spcPts val="4900"/>
              </a:lnSpc>
            </a:pPr>
            <a:r>
              <a:rPr lang="en-GB" sz="2400" noProof="0" dirty="0">
                <a:solidFill>
                  <a:srgbClr val="452A74"/>
                </a:solidFill>
                <a:latin typeface="Montserrat"/>
              </a:rPr>
              <a:t>Did you picture Professor W as  a man or a woman? Why do you think Professor W used the term "gentlemen" without realising its potential exclusivity? Are there similar habitual phrases you might use in your teaching?</a:t>
            </a:r>
          </a:p>
          <a:p>
            <a:pPr algn="just">
              <a:lnSpc>
                <a:spcPts val="4900"/>
              </a:lnSpc>
            </a:pPr>
            <a:endParaRPr lang="en-GB" sz="2400" noProof="0" dirty="0">
              <a:solidFill>
                <a:srgbClr val="452A74"/>
              </a:solidFill>
              <a:latin typeface="Montserrat"/>
            </a:endParaRPr>
          </a:p>
          <a:p>
            <a:pPr algn="just">
              <a:lnSpc>
                <a:spcPts val="4900"/>
              </a:lnSpc>
            </a:pPr>
            <a:r>
              <a:rPr lang="en-GB" sz="2400" noProof="0" dirty="0">
                <a:solidFill>
                  <a:srgbClr val="452A74"/>
                </a:solidFill>
                <a:latin typeface="Montserrat"/>
              </a:rPr>
              <a:t>How could Professor W modify their language to be more inclusive? What are some alternative ways to address a diverse group of students?</a:t>
            </a:r>
          </a:p>
          <a:p>
            <a:pPr algn="just">
              <a:lnSpc>
                <a:spcPts val="4900"/>
              </a:lnSpc>
            </a:pPr>
            <a:endParaRPr lang="en-GB" sz="2400" noProof="0" dirty="0">
              <a:solidFill>
                <a:srgbClr val="452A74"/>
              </a:solidFill>
              <a:latin typeface="Montserrat"/>
            </a:endParaRPr>
          </a:p>
          <a:p>
            <a:pPr algn="just">
              <a:lnSpc>
                <a:spcPts val="4900"/>
              </a:lnSpc>
            </a:pPr>
            <a:r>
              <a:rPr lang="en-GB" sz="2400" noProof="0" dirty="0">
                <a:solidFill>
                  <a:srgbClr val="452A74"/>
                </a:solidFill>
                <a:latin typeface="Montserrat"/>
              </a:rPr>
              <a:t>If a student or colleague pointed out a similar oversight in your language, how would you respond? How can you create an environment where feedback on inclusivity is welcomed?</a:t>
            </a:r>
          </a:p>
          <a:p>
            <a:pPr algn="just">
              <a:lnSpc>
                <a:spcPts val="4900"/>
              </a:lnSpc>
            </a:pPr>
            <a:endParaRPr lang="en-GB" sz="3500" noProof="0" dirty="0">
              <a:solidFill>
                <a:srgbClr val="452A74"/>
              </a:solidFill>
              <a:latin typeface="Montserrat"/>
            </a:endParaRPr>
          </a:p>
          <a:p>
            <a:pPr algn="just">
              <a:lnSpc>
                <a:spcPts val="4900"/>
              </a:lnSpc>
            </a:pPr>
            <a:endParaRPr lang="en-GB" sz="3500" noProof="0" dirty="0">
              <a:solidFill>
                <a:srgbClr val="452A74"/>
              </a:solidFill>
              <a:latin typeface="Montserrat"/>
            </a:endParaRPr>
          </a:p>
          <a:p>
            <a:pPr algn="just">
              <a:lnSpc>
                <a:spcPts val="4900"/>
              </a:lnSpc>
            </a:pPr>
            <a:r>
              <a:rPr lang="en-GB" sz="3500" noProof="0" dirty="0">
                <a:solidFill>
                  <a:srgbClr val="452A74"/>
                </a:solidFill>
                <a:latin typeface="Montserrat"/>
              </a:rPr>
              <a:t> </a:t>
            </a:r>
          </a:p>
        </p:txBody>
      </p:sp>
      <p:sp>
        <p:nvSpPr>
          <p:cNvPr id="7" name="Freeform 7">
            <a:extLst>
              <a:ext uri="{FF2B5EF4-FFF2-40B4-BE49-F238E27FC236}">
                <a16:creationId xmlns:a16="http://schemas.microsoft.com/office/drawing/2014/main" id="{4946349E-9D52-B405-2CAD-046159F85036}"/>
              </a:ext>
            </a:extLst>
          </p:cNvPr>
          <p:cNvSpPr/>
          <p:nvPr/>
        </p:nvSpPr>
        <p:spPr>
          <a:xfrm>
            <a:off x="15771122" y="185791"/>
            <a:ext cx="2350460" cy="2350460"/>
          </a:xfrm>
          <a:custGeom>
            <a:avLst/>
            <a:gdLst/>
            <a:ahLst/>
            <a:cxnLst/>
            <a:rect l="l" t="t" r="r" b="b"/>
            <a:pathLst>
              <a:path w="2350460" h="2350460">
                <a:moveTo>
                  <a:pt x="0" y="0"/>
                </a:moveTo>
                <a:lnTo>
                  <a:pt x="2350461" y="0"/>
                </a:lnTo>
                <a:lnTo>
                  <a:pt x="2350461" y="2350460"/>
                </a:lnTo>
                <a:lnTo>
                  <a:pt x="0" y="2350460"/>
                </a:lnTo>
                <a:lnTo>
                  <a:pt x="0" y="0"/>
                </a:lnTo>
                <a:close/>
              </a:path>
            </a:pathLst>
          </a:custGeom>
          <a:blipFill>
            <a:blip r:embed="rId4"/>
            <a:stretch>
              <a:fillRect/>
            </a:stretch>
          </a:blipFill>
        </p:spPr>
        <p:txBody>
          <a:bodyPr/>
          <a:lstStyle/>
          <a:p>
            <a:endParaRPr lang="en-US"/>
          </a:p>
        </p:txBody>
      </p:sp>
      <p:sp>
        <p:nvSpPr>
          <p:cNvPr id="10" name="TextBox 9">
            <a:extLst>
              <a:ext uri="{FF2B5EF4-FFF2-40B4-BE49-F238E27FC236}">
                <a16:creationId xmlns:a16="http://schemas.microsoft.com/office/drawing/2014/main" id="{0F9B39DF-B5D8-353E-2700-0195D5A4063C}"/>
              </a:ext>
            </a:extLst>
          </p:cNvPr>
          <p:cNvSpPr txBox="1"/>
          <p:nvPr/>
        </p:nvSpPr>
        <p:spPr>
          <a:xfrm>
            <a:off x="762000" y="723900"/>
            <a:ext cx="9677400" cy="850810"/>
          </a:xfrm>
          <a:prstGeom prst="rect">
            <a:avLst/>
          </a:prstGeom>
          <a:noFill/>
        </p:spPr>
        <p:txBody>
          <a:bodyPr wrap="square" rtlCol="0">
            <a:spAutoFit/>
          </a:bodyPr>
          <a:lstStyle/>
          <a:p>
            <a:pPr marL="0" marR="0" lvl="0" indent="0" algn="l" defTabSz="914400" rtl="0" eaLnBrk="1" fontAlgn="auto" latinLnBrk="0" hangingPunct="1">
              <a:lnSpc>
                <a:spcPts val="6308"/>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C145B"/>
                </a:solidFill>
                <a:effectLst/>
                <a:uLnTx/>
                <a:uFillTx/>
                <a:latin typeface="Montserrat Extra-Bold"/>
                <a:ea typeface="+mn-ea"/>
                <a:cs typeface="+mn-cs"/>
              </a:rPr>
              <a:t>Reflection questions</a:t>
            </a:r>
          </a:p>
        </p:txBody>
      </p:sp>
    </p:spTree>
    <p:extLst>
      <p:ext uri="{BB962C8B-B14F-4D97-AF65-F5344CB8AC3E}">
        <p14:creationId xmlns:p14="http://schemas.microsoft.com/office/powerpoint/2010/main" val="204052662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
        <p:cNvGrpSpPr/>
        <p:nvPr/>
      </p:nvGrpSpPr>
      <p:grpSpPr>
        <a:xfrm>
          <a:off x="0" y="0"/>
          <a:ext cx="0" cy="0"/>
          <a:chOff x="0" y="0"/>
          <a:chExt cx="0" cy="0"/>
        </a:xfrm>
      </p:grpSpPr>
      <p:sp>
        <p:nvSpPr>
          <p:cNvPr id="2" name="Freeform 2"/>
          <p:cNvSpPr/>
          <p:nvPr/>
        </p:nvSpPr>
        <p:spPr>
          <a:xfrm>
            <a:off x="2457282" y="466945"/>
            <a:ext cx="3055693" cy="640710"/>
          </a:xfrm>
          <a:custGeom>
            <a:avLst/>
            <a:gdLst/>
            <a:ahLst/>
            <a:cxnLst/>
            <a:rect l="l" t="t" r="r" b="b"/>
            <a:pathLst>
              <a:path w="3055693" h="640710">
                <a:moveTo>
                  <a:pt x="0" y="0"/>
                </a:moveTo>
                <a:lnTo>
                  <a:pt x="3055693" y="0"/>
                </a:lnTo>
                <a:lnTo>
                  <a:pt x="3055693" y="640710"/>
                </a:lnTo>
                <a:lnTo>
                  <a:pt x="0" y="640710"/>
                </a:lnTo>
                <a:lnTo>
                  <a:pt x="0" y="0"/>
                </a:lnTo>
                <a:close/>
              </a:path>
            </a:pathLst>
          </a:custGeom>
          <a:blipFill>
            <a:blip r:embed="rId2"/>
            <a:stretch>
              <a:fillRect/>
            </a:stretch>
          </a:blipFill>
        </p:spPr>
        <p:txBody>
          <a:bodyPr/>
          <a:lstStyle/>
          <a:p>
            <a:endParaRPr lang="en-US"/>
          </a:p>
        </p:txBody>
      </p:sp>
      <p:sp>
        <p:nvSpPr>
          <p:cNvPr id="3" name="Freeform 3"/>
          <p:cNvSpPr/>
          <p:nvPr/>
        </p:nvSpPr>
        <p:spPr>
          <a:xfrm>
            <a:off x="740322" y="3598955"/>
            <a:ext cx="509976" cy="530535"/>
          </a:xfrm>
          <a:custGeom>
            <a:avLst/>
            <a:gdLst/>
            <a:ahLst/>
            <a:cxnLst/>
            <a:rect l="l" t="t" r="r" b="b"/>
            <a:pathLst>
              <a:path w="509976" h="530535">
                <a:moveTo>
                  <a:pt x="0" y="0"/>
                </a:moveTo>
                <a:lnTo>
                  <a:pt x="509976" y="0"/>
                </a:lnTo>
                <a:lnTo>
                  <a:pt x="509976" y="530534"/>
                </a:lnTo>
                <a:lnTo>
                  <a:pt x="0" y="5305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1241357" y="2814868"/>
            <a:ext cx="11119638" cy="5081584"/>
          </a:xfrm>
          <a:prstGeom prst="rect">
            <a:avLst/>
          </a:prstGeom>
        </p:spPr>
        <p:txBody>
          <a:bodyPr wrap="square" lIns="0" tIns="0" rIns="0" bIns="0" rtlCol="0" anchor="t">
            <a:spAutoFit/>
          </a:bodyPr>
          <a:lstStyle/>
          <a:p>
            <a:pPr algn="just">
              <a:lnSpc>
                <a:spcPts val="4961"/>
              </a:lnSpc>
            </a:pPr>
            <a:endParaRPr lang="en-GB" sz="3543" noProof="0">
              <a:solidFill>
                <a:schemeClr val="bg1"/>
              </a:solidFill>
              <a:latin typeface="Montserrat"/>
            </a:endParaRPr>
          </a:p>
          <a:p>
            <a:pPr algn="just">
              <a:lnSpc>
                <a:spcPts val="4961"/>
              </a:lnSpc>
            </a:pPr>
            <a:r>
              <a:rPr lang="en-GB" sz="3543" i="1" noProof="0" dirty="0">
                <a:solidFill>
                  <a:schemeClr val="bg1"/>
                </a:solidFill>
                <a:latin typeface="Montserrat"/>
              </a:rPr>
              <a:t>By exploring experiences of gender-related inclusion and exclusion, we can become more mindful of our own practices and their potential impact on all genders in  teaching environments</a:t>
            </a:r>
          </a:p>
          <a:p>
            <a:pPr algn="just">
              <a:lnSpc>
                <a:spcPts val="4961"/>
              </a:lnSpc>
            </a:pPr>
            <a:endParaRPr lang="en-GB" sz="3543" noProof="0" dirty="0">
              <a:solidFill>
                <a:schemeClr val="bg1"/>
              </a:solidFill>
              <a:latin typeface="Montserrat"/>
            </a:endParaRPr>
          </a:p>
          <a:p>
            <a:pPr algn="just">
              <a:lnSpc>
                <a:spcPts val="4961"/>
              </a:lnSpc>
            </a:pPr>
            <a:endParaRPr lang="en-GB" sz="3543" noProof="0" dirty="0">
              <a:solidFill>
                <a:schemeClr val="bg1"/>
              </a:solidFill>
              <a:latin typeface="Montserrat"/>
            </a:endParaRPr>
          </a:p>
          <a:p>
            <a:pPr algn="just">
              <a:lnSpc>
                <a:spcPts val="4961"/>
              </a:lnSpc>
            </a:pPr>
            <a:endParaRPr lang="en-GB" sz="3543" noProof="0" dirty="0">
              <a:solidFill>
                <a:schemeClr val="bg1"/>
              </a:solidFill>
              <a:latin typeface="Montserrat"/>
            </a:endParaRPr>
          </a:p>
        </p:txBody>
      </p:sp>
      <p:sp>
        <p:nvSpPr>
          <p:cNvPr id="11" name="TextBox 11"/>
          <p:cNvSpPr txBox="1"/>
          <p:nvPr/>
        </p:nvSpPr>
        <p:spPr>
          <a:xfrm>
            <a:off x="740322" y="1992634"/>
            <a:ext cx="15661518" cy="771297"/>
          </a:xfrm>
          <a:prstGeom prst="rect">
            <a:avLst/>
          </a:prstGeom>
        </p:spPr>
        <p:txBody>
          <a:bodyPr lIns="0" tIns="0" rIns="0" bIns="0" rtlCol="0" anchor="t">
            <a:spAutoFit/>
          </a:bodyPr>
          <a:lstStyle/>
          <a:p>
            <a:pPr algn="l">
              <a:lnSpc>
                <a:spcPts val="6308"/>
              </a:lnSpc>
            </a:pPr>
            <a:r>
              <a:rPr lang="en-US" sz="4505" dirty="0">
                <a:solidFill>
                  <a:srgbClr val="DED5ED"/>
                </a:solidFill>
                <a:latin typeface="Montserrat Extra-Bold"/>
              </a:rPr>
              <a:t>About this exercise</a:t>
            </a:r>
          </a:p>
        </p:txBody>
      </p:sp>
      <p:sp>
        <p:nvSpPr>
          <p:cNvPr id="12" name="Freeform 12"/>
          <p:cNvSpPr/>
          <p:nvPr/>
        </p:nvSpPr>
        <p:spPr>
          <a:xfrm>
            <a:off x="14125985" y="5495051"/>
            <a:ext cx="1138696" cy="788806"/>
          </a:xfrm>
          <a:custGeom>
            <a:avLst/>
            <a:gdLst/>
            <a:ahLst/>
            <a:cxnLst/>
            <a:rect l="l" t="t" r="r" b="b"/>
            <a:pathLst>
              <a:path w="1138696" h="788806">
                <a:moveTo>
                  <a:pt x="0" y="0"/>
                </a:moveTo>
                <a:lnTo>
                  <a:pt x="1138696" y="0"/>
                </a:lnTo>
                <a:lnTo>
                  <a:pt x="1138696" y="788806"/>
                </a:lnTo>
                <a:lnTo>
                  <a:pt x="0" y="7888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3" name="Group 13"/>
          <p:cNvGrpSpPr/>
          <p:nvPr/>
        </p:nvGrpSpPr>
        <p:grpSpPr>
          <a:xfrm>
            <a:off x="16975762" y="-1270065"/>
            <a:ext cx="1339562" cy="18965831"/>
            <a:chOff x="0" y="0"/>
            <a:chExt cx="1786082" cy="25287775"/>
          </a:xfrm>
        </p:grpSpPr>
        <p:grpSp>
          <p:nvGrpSpPr>
            <p:cNvPr id="14" name="Group 14"/>
            <p:cNvGrpSpPr/>
            <p:nvPr/>
          </p:nvGrpSpPr>
          <p:grpSpPr>
            <a:xfrm rot="5400000">
              <a:off x="-11736400" y="11801726"/>
              <a:ext cx="25287775" cy="1684323"/>
              <a:chOff x="0" y="0"/>
              <a:chExt cx="4995116" cy="332706"/>
            </a:xfrm>
          </p:grpSpPr>
          <p:sp>
            <p:nvSpPr>
              <p:cNvPr id="15" name="Freeform 15"/>
              <p:cNvSpPr/>
              <p:nvPr/>
            </p:nvSpPr>
            <p:spPr>
              <a:xfrm>
                <a:off x="0" y="0"/>
                <a:ext cx="4995116" cy="332706"/>
              </a:xfrm>
              <a:custGeom>
                <a:avLst/>
                <a:gdLst/>
                <a:ahLst/>
                <a:cxnLst/>
                <a:rect l="l" t="t" r="r" b="b"/>
                <a:pathLst>
                  <a:path w="4995116" h="332706">
                    <a:moveTo>
                      <a:pt x="0" y="0"/>
                    </a:moveTo>
                    <a:lnTo>
                      <a:pt x="4995116" y="0"/>
                    </a:lnTo>
                    <a:lnTo>
                      <a:pt x="4995116" y="332706"/>
                    </a:lnTo>
                    <a:lnTo>
                      <a:pt x="0" y="332706"/>
                    </a:lnTo>
                    <a:close/>
                  </a:path>
                </a:pathLst>
              </a:custGeom>
              <a:solidFill>
                <a:srgbClr val="DED5ED"/>
              </a:solidFill>
            </p:spPr>
            <p:txBody>
              <a:bodyPr/>
              <a:lstStyle/>
              <a:p>
                <a:endParaRPr lang="en-US"/>
              </a:p>
            </p:txBody>
          </p:sp>
          <p:sp>
            <p:nvSpPr>
              <p:cNvPr id="16" name="TextBox 16"/>
              <p:cNvSpPr txBox="1"/>
              <p:nvPr/>
            </p:nvSpPr>
            <p:spPr>
              <a:xfrm>
                <a:off x="0" y="-38100"/>
                <a:ext cx="4995116" cy="370806"/>
              </a:xfrm>
              <a:prstGeom prst="rect">
                <a:avLst/>
              </a:prstGeom>
            </p:spPr>
            <p:txBody>
              <a:bodyPr lIns="50800" tIns="50800" rIns="50800" bIns="50800" rtlCol="0" anchor="ctr"/>
              <a:lstStyle/>
              <a:p>
                <a:pPr algn="ctr">
                  <a:lnSpc>
                    <a:spcPts val="3359"/>
                  </a:lnSpc>
                </a:pPr>
                <a:endParaRPr/>
              </a:p>
            </p:txBody>
          </p:sp>
        </p:grpSp>
        <p:sp>
          <p:nvSpPr>
            <p:cNvPr id="17" name="Freeform 17"/>
            <p:cNvSpPr/>
            <p:nvPr/>
          </p:nvSpPr>
          <p:spPr>
            <a:xfrm>
              <a:off x="148357" y="11845674"/>
              <a:ext cx="1518262" cy="1051741"/>
            </a:xfrm>
            <a:custGeom>
              <a:avLst/>
              <a:gdLst/>
              <a:ahLst/>
              <a:cxnLst/>
              <a:rect l="l" t="t" r="r" b="b"/>
              <a:pathLst>
                <a:path w="1518262" h="1051741">
                  <a:moveTo>
                    <a:pt x="0" y="0"/>
                  </a:moveTo>
                  <a:lnTo>
                    <a:pt x="1518262" y="0"/>
                  </a:lnTo>
                  <a:lnTo>
                    <a:pt x="1518262" y="1051741"/>
                  </a:lnTo>
                  <a:lnTo>
                    <a:pt x="0" y="10517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Freeform 18"/>
            <p:cNvSpPr/>
            <p:nvPr/>
          </p:nvSpPr>
          <p:spPr>
            <a:xfrm>
              <a:off x="111925" y="6133623"/>
              <a:ext cx="1637725" cy="1461670"/>
            </a:xfrm>
            <a:custGeom>
              <a:avLst/>
              <a:gdLst/>
              <a:ahLst/>
              <a:cxnLst/>
              <a:rect l="l" t="t" r="r" b="b"/>
              <a:pathLst>
                <a:path w="1637725" h="1461670">
                  <a:moveTo>
                    <a:pt x="0" y="0"/>
                  </a:moveTo>
                  <a:lnTo>
                    <a:pt x="1637725" y="0"/>
                  </a:lnTo>
                  <a:lnTo>
                    <a:pt x="1637725" y="1461670"/>
                  </a:lnTo>
                  <a:lnTo>
                    <a:pt x="0" y="14616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p:cNvSpPr/>
            <p:nvPr/>
          </p:nvSpPr>
          <p:spPr>
            <a:xfrm>
              <a:off x="148357" y="8281093"/>
              <a:ext cx="1518262" cy="1051741"/>
            </a:xfrm>
            <a:custGeom>
              <a:avLst/>
              <a:gdLst/>
              <a:ahLst/>
              <a:cxnLst/>
              <a:rect l="l" t="t" r="r" b="b"/>
              <a:pathLst>
                <a:path w="1518262" h="1051741">
                  <a:moveTo>
                    <a:pt x="0" y="0"/>
                  </a:moveTo>
                  <a:lnTo>
                    <a:pt x="1518262" y="0"/>
                  </a:lnTo>
                  <a:lnTo>
                    <a:pt x="1518262" y="1051742"/>
                  </a:lnTo>
                  <a:lnTo>
                    <a:pt x="0" y="10517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Freeform 20"/>
            <p:cNvSpPr/>
            <p:nvPr/>
          </p:nvSpPr>
          <p:spPr>
            <a:xfrm>
              <a:off x="88625" y="4150665"/>
              <a:ext cx="1518262" cy="1051741"/>
            </a:xfrm>
            <a:custGeom>
              <a:avLst/>
              <a:gdLst/>
              <a:ahLst/>
              <a:cxnLst/>
              <a:rect l="l" t="t" r="r" b="b"/>
              <a:pathLst>
                <a:path w="1518262" h="1051741">
                  <a:moveTo>
                    <a:pt x="0" y="0"/>
                  </a:moveTo>
                  <a:lnTo>
                    <a:pt x="1518262" y="0"/>
                  </a:lnTo>
                  <a:lnTo>
                    <a:pt x="1518262" y="1051741"/>
                  </a:lnTo>
                  <a:lnTo>
                    <a:pt x="0" y="10517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1" name="Freeform 21"/>
            <p:cNvSpPr/>
            <p:nvPr/>
          </p:nvSpPr>
          <p:spPr>
            <a:xfrm>
              <a:off x="148357" y="13306984"/>
              <a:ext cx="1637725" cy="1461670"/>
            </a:xfrm>
            <a:custGeom>
              <a:avLst/>
              <a:gdLst/>
              <a:ahLst/>
              <a:cxnLst/>
              <a:rect l="l" t="t" r="r" b="b"/>
              <a:pathLst>
                <a:path w="1637725" h="1461670">
                  <a:moveTo>
                    <a:pt x="0" y="0"/>
                  </a:moveTo>
                  <a:lnTo>
                    <a:pt x="1637725" y="0"/>
                  </a:lnTo>
                  <a:lnTo>
                    <a:pt x="1637725" y="1461670"/>
                  </a:lnTo>
                  <a:lnTo>
                    <a:pt x="0" y="14616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p:cNvSpPr/>
            <p:nvPr/>
          </p:nvSpPr>
          <p:spPr>
            <a:xfrm>
              <a:off x="0" y="2112449"/>
              <a:ext cx="1606887" cy="1261406"/>
            </a:xfrm>
            <a:custGeom>
              <a:avLst/>
              <a:gdLst/>
              <a:ahLst/>
              <a:cxnLst/>
              <a:rect l="l" t="t" r="r" b="b"/>
              <a:pathLst>
                <a:path w="1606887" h="1261406">
                  <a:moveTo>
                    <a:pt x="0" y="0"/>
                  </a:moveTo>
                  <a:lnTo>
                    <a:pt x="1606887" y="0"/>
                  </a:lnTo>
                  <a:lnTo>
                    <a:pt x="1606887" y="1261406"/>
                  </a:lnTo>
                  <a:lnTo>
                    <a:pt x="0" y="1261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Freeform 23"/>
            <p:cNvSpPr/>
            <p:nvPr/>
          </p:nvSpPr>
          <p:spPr>
            <a:xfrm>
              <a:off x="68059" y="9919271"/>
              <a:ext cx="1606887" cy="1261406"/>
            </a:xfrm>
            <a:custGeom>
              <a:avLst/>
              <a:gdLst/>
              <a:ahLst/>
              <a:cxnLst/>
              <a:rect l="l" t="t" r="r" b="b"/>
              <a:pathLst>
                <a:path w="1606887" h="1261406">
                  <a:moveTo>
                    <a:pt x="0" y="0"/>
                  </a:moveTo>
                  <a:lnTo>
                    <a:pt x="1606887" y="0"/>
                  </a:lnTo>
                  <a:lnTo>
                    <a:pt x="1606887" y="1261406"/>
                  </a:lnTo>
                  <a:lnTo>
                    <a:pt x="0" y="1261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
        <p:cNvGrpSpPr/>
        <p:nvPr/>
      </p:nvGrpSpPr>
      <p:grpSpPr>
        <a:xfrm>
          <a:off x="0" y="0"/>
          <a:ext cx="0" cy="0"/>
          <a:chOff x="0" y="0"/>
          <a:chExt cx="0" cy="0"/>
        </a:xfrm>
      </p:grpSpPr>
      <p:sp>
        <p:nvSpPr>
          <p:cNvPr id="2" name="Freeform 2"/>
          <p:cNvSpPr/>
          <p:nvPr/>
        </p:nvSpPr>
        <p:spPr>
          <a:xfrm>
            <a:off x="2151792" y="643488"/>
            <a:ext cx="3226247" cy="610103"/>
          </a:xfrm>
          <a:custGeom>
            <a:avLst/>
            <a:gdLst/>
            <a:ahLst/>
            <a:cxnLst/>
            <a:rect l="l" t="t" r="r" b="b"/>
            <a:pathLst>
              <a:path w="3226247" h="610103">
                <a:moveTo>
                  <a:pt x="0" y="0"/>
                </a:moveTo>
                <a:lnTo>
                  <a:pt x="3226247" y="0"/>
                </a:lnTo>
                <a:lnTo>
                  <a:pt x="3226247" y="610103"/>
                </a:lnTo>
                <a:lnTo>
                  <a:pt x="0" y="610103"/>
                </a:lnTo>
                <a:lnTo>
                  <a:pt x="0" y="0"/>
                </a:lnTo>
                <a:close/>
              </a:path>
            </a:pathLst>
          </a:custGeom>
          <a:blipFill>
            <a:blip r:embed="rId2"/>
            <a:stretch>
              <a:fillRect b="-10878"/>
            </a:stretch>
          </a:blipFill>
        </p:spPr>
        <p:txBody>
          <a:bodyPr/>
          <a:lstStyle/>
          <a:p>
            <a:endParaRPr lang="en-US"/>
          </a:p>
        </p:txBody>
      </p:sp>
      <p:sp>
        <p:nvSpPr>
          <p:cNvPr id="3" name="Freeform 3">
            <a:hlinkClick r:id="rId3"/>
          </p:cNvPr>
          <p:cNvSpPr/>
          <p:nvPr/>
        </p:nvSpPr>
        <p:spPr>
          <a:xfrm>
            <a:off x="1301736" y="9059620"/>
            <a:ext cx="492598" cy="895633"/>
          </a:xfrm>
          <a:custGeom>
            <a:avLst/>
            <a:gdLst/>
            <a:ahLst/>
            <a:cxnLst/>
            <a:rect l="l" t="t" r="r" b="b"/>
            <a:pathLst>
              <a:path w="492598" h="895633">
                <a:moveTo>
                  <a:pt x="0" y="0"/>
                </a:moveTo>
                <a:lnTo>
                  <a:pt x="492598" y="0"/>
                </a:lnTo>
                <a:lnTo>
                  <a:pt x="492598" y="895632"/>
                </a:lnTo>
                <a:lnTo>
                  <a:pt x="0" y="8956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a:hlinkClick r:id="rId6"/>
          </p:cNvPr>
          <p:cNvSpPr/>
          <p:nvPr/>
        </p:nvSpPr>
        <p:spPr>
          <a:xfrm>
            <a:off x="2151792" y="9126668"/>
            <a:ext cx="814635" cy="814635"/>
          </a:xfrm>
          <a:custGeom>
            <a:avLst/>
            <a:gdLst/>
            <a:ahLst/>
            <a:cxnLst/>
            <a:rect l="l" t="t" r="r" b="b"/>
            <a:pathLst>
              <a:path w="814635" h="814635">
                <a:moveTo>
                  <a:pt x="0" y="0"/>
                </a:moveTo>
                <a:lnTo>
                  <a:pt x="814635" y="0"/>
                </a:lnTo>
                <a:lnTo>
                  <a:pt x="814635" y="814636"/>
                </a:lnTo>
                <a:lnTo>
                  <a:pt x="0" y="8146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a:hlinkClick r:id="rId9"/>
          </p:cNvPr>
          <p:cNvSpPr/>
          <p:nvPr/>
        </p:nvSpPr>
        <p:spPr>
          <a:xfrm>
            <a:off x="4515883" y="9046061"/>
            <a:ext cx="939499" cy="939499"/>
          </a:xfrm>
          <a:custGeom>
            <a:avLst/>
            <a:gdLst/>
            <a:ahLst/>
            <a:cxnLst/>
            <a:rect l="l" t="t" r="r" b="b"/>
            <a:pathLst>
              <a:path w="939499" h="939499">
                <a:moveTo>
                  <a:pt x="0" y="0"/>
                </a:moveTo>
                <a:lnTo>
                  <a:pt x="939499" y="0"/>
                </a:lnTo>
                <a:lnTo>
                  <a:pt x="939499" y="939499"/>
                </a:lnTo>
                <a:lnTo>
                  <a:pt x="0" y="9394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6" name="Freeform 6"/>
          <p:cNvSpPr/>
          <p:nvPr/>
        </p:nvSpPr>
        <p:spPr>
          <a:xfrm>
            <a:off x="5752478" y="9059620"/>
            <a:ext cx="948733" cy="948733"/>
          </a:xfrm>
          <a:custGeom>
            <a:avLst/>
            <a:gdLst/>
            <a:ahLst/>
            <a:cxnLst/>
            <a:rect l="l" t="t" r="r" b="b"/>
            <a:pathLst>
              <a:path w="948733" h="948733">
                <a:moveTo>
                  <a:pt x="0" y="0"/>
                </a:moveTo>
                <a:lnTo>
                  <a:pt x="948733" y="0"/>
                </a:lnTo>
                <a:lnTo>
                  <a:pt x="948733" y="948733"/>
                </a:lnTo>
                <a:lnTo>
                  <a:pt x="0" y="94873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7" name="Freeform 7">
            <a:hlinkClick r:id="rId14"/>
          </p:cNvPr>
          <p:cNvSpPr/>
          <p:nvPr/>
        </p:nvSpPr>
        <p:spPr>
          <a:xfrm>
            <a:off x="6998306" y="9023785"/>
            <a:ext cx="939794" cy="939794"/>
          </a:xfrm>
          <a:custGeom>
            <a:avLst/>
            <a:gdLst/>
            <a:ahLst/>
            <a:cxnLst/>
            <a:rect l="l" t="t" r="r" b="b"/>
            <a:pathLst>
              <a:path w="939794" h="939794">
                <a:moveTo>
                  <a:pt x="0" y="0"/>
                </a:moveTo>
                <a:lnTo>
                  <a:pt x="939794" y="0"/>
                </a:lnTo>
                <a:lnTo>
                  <a:pt x="939794" y="939794"/>
                </a:lnTo>
                <a:lnTo>
                  <a:pt x="0" y="93979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nvGrpSpPr>
          <p:cNvPr id="8" name="Group 8"/>
          <p:cNvGrpSpPr>
            <a:grpSpLocks noChangeAspect="1"/>
          </p:cNvGrpSpPr>
          <p:nvPr/>
        </p:nvGrpSpPr>
        <p:grpSpPr>
          <a:xfrm>
            <a:off x="9455762" y="-1993617"/>
            <a:ext cx="13888879" cy="13888879"/>
            <a:chOff x="0" y="0"/>
            <a:chExt cx="6355080" cy="6355080"/>
          </a:xfrm>
        </p:grpSpPr>
        <p:sp>
          <p:nvSpPr>
            <p:cNvPr id="9" name="Freeform 9"/>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p:spPr>
          <p:txBody>
            <a:bodyPr/>
            <a:lstStyle/>
            <a:p>
              <a:endParaRPr lang="en-US"/>
            </a:p>
          </p:txBody>
        </p:sp>
      </p:grpSp>
      <p:grpSp>
        <p:nvGrpSpPr>
          <p:cNvPr id="10" name="Group 10"/>
          <p:cNvGrpSpPr/>
          <p:nvPr/>
        </p:nvGrpSpPr>
        <p:grpSpPr>
          <a:xfrm>
            <a:off x="9414163" y="-1980712"/>
            <a:ext cx="13888879" cy="1388887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p:spPr>
          <p:txBody>
            <a:bodyPr/>
            <a:lstStyle/>
            <a:p>
              <a:endParaRPr lang="en-US"/>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a:off x="11234271" y="-303752"/>
            <a:ext cx="10331861" cy="1033186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2A74">
                <a:alpha val="95686"/>
              </a:srgbClr>
            </a:solidFill>
          </p:spPr>
          <p:txBody>
            <a:bodyPr/>
            <a:lstStyle/>
            <a:p>
              <a:endParaRPr lang="en-US"/>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2424045" y="1006740"/>
            <a:ext cx="7869115" cy="7869115"/>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40784"/>
              </a:srgbClr>
            </a:solidFill>
          </p:spPr>
          <p:txBody>
            <a:bodyPr/>
            <a:lstStyle/>
            <a:p>
              <a:endParaRPr lang="en-US"/>
            </a:p>
          </p:txBody>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grpSp>
        <p:nvGrpSpPr>
          <p:cNvPr id="19" name="Group 19"/>
          <p:cNvGrpSpPr>
            <a:grpSpLocks noChangeAspect="1"/>
          </p:cNvGrpSpPr>
          <p:nvPr/>
        </p:nvGrpSpPr>
        <p:grpSpPr>
          <a:xfrm>
            <a:off x="13017668" y="1527382"/>
            <a:ext cx="6681869" cy="6681869"/>
            <a:chOff x="0" y="0"/>
            <a:chExt cx="6355080" cy="6355080"/>
          </a:xfrm>
        </p:grpSpPr>
        <p:sp>
          <p:nvSpPr>
            <p:cNvPr id="20" name="Freeform 2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p:spPr>
          <p:txBody>
            <a:bodyPr/>
            <a:lstStyle/>
            <a:p>
              <a:endParaRPr lang="en-US"/>
            </a:p>
          </p:txBody>
        </p:sp>
      </p:grpSp>
      <p:grpSp>
        <p:nvGrpSpPr>
          <p:cNvPr id="21" name="Group 21"/>
          <p:cNvGrpSpPr/>
          <p:nvPr/>
        </p:nvGrpSpPr>
        <p:grpSpPr>
          <a:xfrm>
            <a:off x="-113454" y="2491841"/>
            <a:ext cx="12129562" cy="2260116"/>
            <a:chOff x="0" y="0"/>
            <a:chExt cx="3194617" cy="595257"/>
          </a:xfrm>
        </p:grpSpPr>
        <p:sp>
          <p:nvSpPr>
            <p:cNvPr id="22" name="Freeform 22"/>
            <p:cNvSpPr/>
            <p:nvPr/>
          </p:nvSpPr>
          <p:spPr>
            <a:xfrm>
              <a:off x="0" y="0"/>
              <a:ext cx="3194617" cy="595257"/>
            </a:xfrm>
            <a:custGeom>
              <a:avLst/>
              <a:gdLst/>
              <a:ahLst/>
              <a:cxnLst/>
              <a:rect l="l" t="t" r="r" b="b"/>
              <a:pathLst>
                <a:path w="3194617" h="595257">
                  <a:moveTo>
                    <a:pt x="0" y="0"/>
                  </a:moveTo>
                  <a:lnTo>
                    <a:pt x="3194617" y="0"/>
                  </a:lnTo>
                  <a:lnTo>
                    <a:pt x="3194617" y="595257"/>
                  </a:lnTo>
                  <a:lnTo>
                    <a:pt x="0" y="595257"/>
                  </a:lnTo>
                  <a:close/>
                </a:path>
              </a:pathLst>
            </a:custGeom>
            <a:solidFill>
              <a:srgbClr val="452A74"/>
            </a:solidFill>
          </p:spPr>
          <p:txBody>
            <a:bodyPr/>
            <a:lstStyle/>
            <a:p>
              <a:endParaRPr lang="en-US"/>
            </a:p>
          </p:txBody>
        </p:sp>
        <p:sp>
          <p:nvSpPr>
            <p:cNvPr id="23" name="TextBox 23"/>
            <p:cNvSpPr txBox="1"/>
            <p:nvPr/>
          </p:nvSpPr>
          <p:spPr>
            <a:xfrm>
              <a:off x="0" y="-57150"/>
              <a:ext cx="3194617" cy="652407"/>
            </a:xfrm>
            <a:prstGeom prst="rect">
              <a:avLst/>
            </a:prstGeom>
          </p:spPr>
          <p:txBody>
            <a:bodyPr lIns="50800" tIns="50800" rIns="50800" bIns="50800" rtlCol="0" anchor="ctr"/>
            <a:lstStyle/>
            <a:p>
              <a:pPr algn="ctr">
                <a:lnSpc>
                  <a:spcPts val="3359"/>
                </a:lnSpc>
              </a:pPr>
              <a:endParaRPr/>
            </a:p>
          </p:txBody>
        </p:sp>
      </p:grpSp>
      <p:grpSp>
        <p:nvGrpSpPr>
          <p:cNvPr id="24" name="Group 24"/>
          <p:cNvGrpSpPr/>
          <p:nvPr/>
        </p:nvGrpSpPr>
        <p:grpSpPr>
          <a:xfrm>
            <a:off x="0" y="4941297"/>
            <a:ext cx="12129562" cy="2260116"/>
            <a:chOff x="0" y="0"/>
            <a:chExt cx="3194617" cy="595257"/>
          </a:xfrm>
        </p:grpSpPr>
        <p:sp>
          <p:nvSpPr>
            <p:cNvPr id="25" name="Freeform 25"/>
            <p:cNvSpPr/>
            <p:nvPr/>
          </p:nvSpPr>
          <p:spPr>
            <a:xfrm>
              <a:off x="0" y="0"/>
              <a:ext cx="3194617" cy="595257"/>
            </a:xfrm>
            <a:custGeom>
              <a:avLst/>
              <a:gdLst/>
              <a:ahLst/>
              <a:cxnLst/>
              <a:rect l="l" t="t" r="r" b="b"/>
              <a:pathLst>
                <a:path w="3194617" h="595257">
                  <a:moveTo>
                    <a:pt x="0" y="0"/>
                  </a:moveTo>
                  <a:lnTo>
                    <a:pt x="3194617" y="0"/>
                  </a:lnTo>
                  <a:lnTo>
                    <a:pt x="3194617" y="595257"/>
                  </a:lnTo>
                  <a:lnTo>
                    <a:pt x="0" y="595257"/>
                  </a:lnTo>
                  <a:close/>
                </a:path>
              </a:pathLst>
            </a:custGeom>
            <a:solidFill>
              <a:srgbClr val="452A74"/>
            </a:solidFill>
          </p:spPr>
          <p:txBody>
            <a:bodyPr/>
            <a:lstStyle/>
            <a:p>
              <a:endParaRPr lang="en-US"/>
            </a:p>
          </p:txBody>
        </p:sp>
        <p:sp>
          <p:nvSpPr>
            <p:cNvPr id="26" name="TextBox 26"/>
            <p:cNvSpPr txBox="1"/>
            <p:nvPr/>
          </p:nvSpPr>
          <p:spPr>
            <a:xfrm>
              <a:off x="0" y="-57150"/>
              <a:ext cx="3194617" cy="652407"/>
            </a:xfrm>
            <a:prstGeom prst="rect">
              <a:avLst/>
            </a:prstGeom>
          </p:spPr>
          <p:txBody>
            <a:bodyPr lIns="50800" tIns="50800" rIns="50800" bIns="50800" rtlCol="0" anchor="ctr"/>
            <a:lstStyle/>
            <a:p>
              <a:pPr algn="ctr">
                <a:lnSpc>
                  <a:spcPts val="3359"/>
                </a:lnSpc>
              </a:pPr>
              <a:endParaRPr/>
            </a:p>
          </p:txBody>
        </p:sp>
      </p:grpSp>
      <p:sp>
        <p:nvSpPr>
          <p:cNvPr id="27" name="Freeform 27">
            <a:hlinkClick r:id="rId17" tooltip="https://twitter.com/nbs_academy"/>
          </p:cNvPr>
          <p:cNvSpPr/>
          <p:nvPr/>
        </p:nvSpPr>
        <p:spPr>
          <a:xfrm>
            <a:off x="3372879" y="9126668"/>
            <a:ext cx="818778" cy="836911"/>
          </a:xfrm>
          <a:custGeom>
            <a:avLst/>
            <a:gdLst/>
            <a:ahLst/>
            <a:cxnLst/>
            <a:rect l="l" t="t" r="r" b="b"/>
            <a:pathLst>
              <a:path w="818778" h="836911">
                <a:moveTo>
                  <a:pt x="0" y="0"/>
                </a:moveTo>
                <a:lnTo>
                  <a:pt x="818777" y="0"/>
                </a:lnTo>
                <a:lnTo>
                  <a:pt x="818777" y="836911"/>
                </a:lnTo>
                <a:lnTo>
                  <a:pt x="0" y="836911"/>
                </a:lnTo>
                <a:lnTo>
                  <a:pt x="0" y="0"/>
                </a:lnTo>
                <a:close/>
              </a:path>
            </a:pathLst>
          </a:custGeom>
          <a:blipFill>
            <a:blip r:embed="rId18"/>
            <a:stretch>
              <a:fillRect/>
            </a:stretch>
          </a:blipFill>
        </p:spPr>
        <p:txBody>
          <a:bodyPr/>
          <a:lstStyle/>
          <a:p>
            <a:endParaRPr lang="en-US"/>
          </a:p>
        </p:txBody>
      </p:sp>
      <p:sp>
        <p:nvSpPr>
          <p:cNvPr id="28" name="Freeform 28"/>
          <p:cNvSpPr/>
          <p:nvPr/>
        </p:nvSpPr>
        <p:spPr>
          <a:xfrm>
            <a:off x="0" y="36493"/>
            <a:ext cx="1695139" cy="1940494"/>
          </a:xfrm>
          <a:custGeom>
            <a:avLst/>
            <a:gdLst/>
            <a:ahLst/>
            <a:cxnLst/>
            <a:rect l="l" t="t" r="r" b="b"/>
            <a:pathLst>
              <a:path w="1695139" h="1940494">
                <a:moveTo>
                  <a:pt x="0" y="0"/>
                </a:moveTo>
                <a:lnTo>
                  <a:pt x="1695139" y="0"/>
                </a:lnTo>
                <a:lnTo>
                  <a:pt x="1695139" y="1940494"/>
                </a:lnTo>
                <a:lnTo>
                  <a:pt x="0" y="1940494"/>
                </a:lnTo>
                <a:lnTo>
                  <a:pt x="0" y="0"/>
                </a:lnTo>
                <a:close/>
              </a:path>
            </a:pathLst>
          </a:custGeom>
          <a:blipFill>
            <a:blip r:embed="rId19"/>
            <a:stretch>
              <a:fillRect l="-8951" r="-5522"/>
            </a:stretch>
          </a:blipFill>
        </p:spPr>
        <p:txBody>
          <a:bodyPr/>
          <a:lstStyle/>
          <a:p>
            <a:endParaRPr lang="en-US"/>
          </a:p>
        </p:txBody>
      </p:sp>
      <p:sp>
        <p:nvSpPr>
          <p:cNvPr id="29" name="TextBox 29"/>
          <p:cNvSpPr txBox="1"/>
          <p:nvPr/>
        </p:nvSpPr>
        <p:spPr>
          <a:xfrm>
            <a:off x="2484570" y="7774133"/>
            <a:ext cx="4062626" cy="618602"/>
          </a:xfrm>
          <a:prstGeom prst="rect">
            <a:avLst/>
          </a:prstGeom>
        </p:spPr>
        <p:txBody>
          <a:bodyPr lIns="0" tIns="0" rIns="0" bIns="0" rtlCol="0" anchor="t">
            <a:spAutoFit/>
          </a:bodyPr>
          <a:lstStyle/>
          <a:p>
            <a:pPr algn="ctr">
              <a:lnSpc>
                <a:spcPts val="5006"/>
              </a:lnSpc>
            </a:pPr>
            <a:r>
              <a:rPr lang="en-US" sz="3576" dirty="0">
                <a:solidFill>
                  <a:srgbClr val="452A74"/>
                </a:solidFill>
                <a:latin typeface="Montserrat Extra-Bold"/>
              </a:rPr>
              <a:t>Where to find us</a:t>
            </a:r>
          </a:p>
        </p:txBody>
      </p:sp>
      <p:sp>
        <p:nvSpPr>
          <p:cNvPr id="30" name="TextBox 30"/>
          <p:cNvSpPr txBox="1"/>
          <p:nvPr/>
        </p:nvSpPr>
        <p:spPr>
          <a:xfrm>
            <a:off x="-68379" y="2509882"/>
            <a:ext cx="11047523" cy="998030"/>
          </a:xfrm>
          <a:prstGeom prst="rect">
            <a:avLst/>
          </a:prstGeom>
        </p:spPr>
        <p:txBody>
          <a:bodyPr lIns="0" tIns="0" rIns="0" bIns="0" rtlCol="0" anchor="t">
            <a:spAutoFit/>
          </a:bodyPr>
          <a:lstStyle/>
          <a:p>
            <a:pPr algn="ctr">
              <a:lnSpc>
                <a:spcPts val="8259"/>
              </a:lnSpc>
            </a:pPr>
            <a:r>
              <a:rPr lang="en-US" sz="5899" dirty="0">
                <a:solidFill>
                  <a:srgbClr val="DED5ED"/>
                </a:solidFill>
                <a:latin typeface="Montserrat Extra-Bold Bold"/>
              </a:rPr>
              <a:t>Thank you for your participation! </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435272" y="8779403"/>
            <a:ext cx="3055693" cy="640710"/>
          </a:xfrm>
          <a:custGeom>
            <a:avLst/>
            <a:gdLst/>
            <a:ahLst/>
            <a:cxnLst/>
            <a:rect l="l" t="t" r="r" b="b"/>
            <a:pathLst>
              <a:path w="3055693" h="640710">
                <a:moveTo>
                  <a:pt x="0" y="0"/>
                </a:moveTo>
                <a:lnTo>
                  <a:pt x="3055693" y="0"/>
                </a:lnTo>
                <a:lnTo>
                  <a:pt x="3055693" y="640710"/>
                </a:lnTo>
                <a:lnTo>
                  <a:pt x="0" y="64071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281955" y="9865848"/>
            <a:ext cx="18965831" cy="738913"/>
            <a:chOff x="0" y="0"/>
            <a:chExt cx="4995116" cy="194611"/>
          </a:xfrm>
        </p:grpSpPr>
        <p:sp>
          <p:nvSpPr>
            <p:cNvPr id="4" name="Freeform 4"/>
            <p:cNvSpPr/>
            <p:nvPr/>
          </p:nvSpPr>
          <p:spPr>
            <a:xfrm>
              <a:off x="0" y="0"/>
              <a:ext cx="4995116" cy="194611"/>
            </a:xfrm>
            <a:custGeom>
              <a:avLst/>
              <a:gdLst/>
              <a:ahLst/>
              <a:cxnLst/>
              <a:rect l="l" t="t" r="r" b="b"/>
              <a:pathLst>
                <a:path w="4995116" h="194611">
                  <a:moveTo>
                    <a:pt x="0" y="0"/>
                  </a:moveTo>
                  <a:lnTo>
                    <a:pt x="4995116" y="0"/>
                  </a:lnTo>
                  <a:lnTo>
                    <a:pt x="4995116" y="194611"/>
                  </a:lnTo>
                  <a:lnTo>
                    <a:pt x="0" y="194611"/>
                  </a:lnTo>
                  <a:close/>
                </a:path>
              </a:pathLst>
            </a:custGeom>
            <a:solidFill>
              <a:srgbClr val="896CB2"/>
            </a:solidFill>
          </p:spPr>
          <p:txBody>
            <a:bodyPr/>
            <a:lstStyle/>
            <a:p>
              <a:endParaRPr lang="en-US"/>
            </a:p>
          </p:txBody>
        </p:sp>
        <p:sp>
          <p:nvSpPr>
            <p:cNvPr id="5" name="TextBox 5"/>
            <p:cNvSpPr txBox="1"/>
            <p:nvPr/>
          </p:nvSpPr>
          <p:spPr>
            <a:xfrm>
              <a:off x="0" y="-38100"/>
              <a:ext cx="4995116" cy="232711"/>
            </a:xfrm>
            <a:prstGeom prst="rect">
              <a:avLst/>
            </a:prstGeom>
          </p:spPr>
          <p:txBody>
            <a:bodyPr lIns="50800" tIns="50800" rIns="50800" bIns="50800" rtlCol="0" anchor="ctr"/>
            <a:lstStyle/>
            <a:p>
              <a:pPr algn="ctr">
                <a:lnSpc>
                  <a:spcPts val="3359"/>
                </a:lnSpc>
              </a:pPr>
              <a:endParaRPr/>
            </a:p>
          </p:txBody>
        </p:sp>
      </p:grpSp>
      <p:sp>
        <p:nvSpPr>
          <p:cNvPr id="6" name="Freeform 6"/>
          <p:cNvSpPr/>
          <p:nvPr/>
        </p:nvSpPr>
        <p:spPr>
          <a:xfrm>
            <a:off x="-557919" y="7437895"/>
            <a:ext cx="4495490" cy="4495490"/>
          </a:xfrm>
          <a:custGeom>
            <a:avLst/>
            <a:gdLst/>
            <a:ahLst/>
            <a:cxnLst/>
            <a:rect l="l" t="t" r="r" b="b"/>
            <a:pathLst>
              <a:path w="4495490" h="4495490">
                <a:moveTo>
                  <a:pt x="0" y="0"/>
                </a:moveTo>
                <a:lnTo>
                  <a:pt x="4495490" y="0"/>
                </a:lnTo>
                <a:lnTo>
                  <a:pt x="4495490" y="4495490"/>
                </a:lnTo>
                <a:lnTo>
                  <a:pt x="0" y="4495490"/>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840120" y="1475261"/>
            <a:ext cx="15661518" cy="3182218"/>
          </a:xfrm>
          <a:prstGeom prst="rect">
            <a:avLst/>
          </a:prstGeom>
        </p:spPr>
        <p:txBody>
          <a:bodyPr lIns="0" tIns="0" rIns="0" bIns="0" rtlCol="0" anchor="t">
            <a:spAutoFit/>
          </a:bodyPr>
          <a:lstStyle/>
          <a:p>
            <a:pPr algn="ctr">
              <a:lnSpc>
                <a:spcPts val="6308"/>
              </a:lnSpc>
            </a:pPr>
            <a:r>
              <a:rPr lang="en-US" sz="4505" dirty="0">
                <a:solidFill>
                  <a:srgbClr val="452A74"/>
                </a:solidFill>
                <a:latin typeface="Montserrat Extra-Bold"/>
              </a:rPr>
              <a:t>The short version (35 minutes)</a:t>
            </a:r>
          </a:p>
          <a:p>
            <a:pPr algn="ctr">
              <a:lnSpc>
                <a:spcPts val="6308"/>
              </a:lnSpc>
            </a:pPr>
            <a:endParaRPr lang="en-US" sz="4505" dirty="0">
              <a:solidFill>
                <a:srgbClr val="452A74"/>
              </a:solidFill>
              <a:latin typeface="Montserrat Extra-Bold"/>
            </a:endParaRPr>
          </a:p>
          <a:p>
            <a:pPr algn="ctr">
              <a:lnSpc>
                <a:spcPts val="6308"/>
              </a:lnSpc>
            </a:pPr>
            <a:r>
              <a:rPr lang="en-US" sz="4505" dirty="0">
                <a:solidFill>
                  <a:srgbClr val="452A74"/>
                </a:solidFill>
                <a:latin typeface="Montserrat Extra-Bold"/>
              </a:rPr>
              <a:t>The following version of this exercise has been prepared for the LTTA</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
          <a:extLst>
            <a:ext uri="{FF2B5EF4-FFF2-40B4-BE49-F238E27FC236}">
              <a16:creationId xmlns:a16="http://schemas.microsoft.com/office/drawing/2014/main" id="{3129C0CB-89B3-7700-1E43-137C615790C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9C3CEA4-9927-EA55-02EE-B9ACB25FDC49}"/>
              </a:ext>
            </a:extLst>
          </p:cNvPr>
          <p:cNvSpPr/>
          <p:nvPr/>
        </p:nvSpPr>
        <p:spPr>
          <a:xfrm>
            <a:off x="2457282" y="466945"/>
            <a:ext cx="3055693" cy="640710"/>
          </a:xfrm>
          <a:custGeom>
            <a:avLst/>
            <a:gdLst/>
            <a:ahLst/>
            <a:cxnLst/>
            <a:rect l="l" t="t" r="r" b="b"/>
            <a:pathLst>
              <a:path w="3055693" h="640710">
                <a:moveTo>
                  <a:pt x="0" y="0"/>
                </a:moveTo>
                <a:lnTo>
                  <a:pt x="3055693" y="0"/>
                </a:lnTo>
                <a:lnTo>
                  <a:pt x="3055693" y="640710"/>
                </a:lnTo>
                <a:lnTo>
                  <a:pt x="0" y="640710"/>
                </a:lnTo>
                <a:lnTo>
                  <a:pt x="0" y="0"/>
                </a:lnTo>
                <a:close/>
              </a:path>
            </a:pathLst>
          </a:custGeom>
          <a:blipFill>
            <a:blip r:embed="rId2"/>
            <a:stretch>
              <a:fillRect/>
            </a:stretch>
          </a:blipFill>
        </p:spPr>
        <p:txBody>
          <a:bodyPr/>
          <a:lstStyle/>
          <a:p>
            <a:endParaRPr lang="en-US"/>
          </a:p>
        </p:txBody>
      </p:sp>
      <p:sp>
        <p:nvSpPr>
          <p:cNvPr id="10" name="TextBox 10">
            <a:extLst>
              <a:ext uri="{FF2B5EF4-FFF2-40B4-BE49-F238E27FC236}">
                <a16:creationId xmlns:a16="http://schemas.microsoft.com/office/drawing/2014/main" id="{D335260B-C7C0-95D2-80CA-297A1840F4EA}"/>
              </a:ext>
            </a:extLst>
          </p:cNvPr>
          <p:cNvSpPr txBox="1"/>
          <p:nvPr/>
        </p:nvSpPr>
        <p:spPr>
          <a:xfrm>
            <a:off x="1241357" y="2814868"/>
            <a:ext cx="11119638" cy="1875578"/>
          </a:xfrm>
          <a:prstGeom prst="rect">
            <a:avLst/>
          </a:prstGeom>
        </p:spPr>
        <p:txBody>
          <a:bodyPr wrap="square" lIns="0" tIns="0" rIns="0" bIns="0" rtlCol="0" anchor="t">
            <a:spAutoFit/>
          </a:bodyPr>
          <a:lstStyle/>
          <a:p>
            <a:pPr algn="just">
              <a:lnSpc>
                <a:spcPts val="4961"/>
              </a:lnSpc>
            </a:pPr>
            <a:endParaRPr lang="en-GB" sz="3543" noProof="0" dirty="0">
              <a:solidFill>
                <a:schemeClr val="bg1"/>
              </a:solidFill>
              <a:latin typeface="Montserrat"/>
            </a:endParaRPr>
          </a:p>
          <a:p>
            <a:pPr algn="just">
              <a:lnSpc>
                <a:spcPts val="4961"/>
              </a:lnSpc>
            </a:pPr>
            <a:endParaRPr lang="en-GB" sz="3543" noProof="0" dirty="0">
              <a:solidFill>
                <a:schemeClr val="bg1"/>
              </a:solidFill>
              <a:latin typeface="Montserrat"/>
            </a:endParaRPr>
          </a:p>
          <a:p>
            <a:pPr algn="just">
              <a:lnSpc>
                <a:spcPts val="4961"/>
              </a:lnSpc>
            </a:pPr>
            <a:endParaRPr lang="en-GB" sz="3543" noProof="0" dirty="0">
              <a:solidFill>
                <a:schemeClr val="bg1"/>
              </a:solidFill>
              <a:latin typeface="Montserrat"/>
            </a:endParaRPr>
          </a:p>
        </p:txBody>
      </p:sp>
      <p:sp>
        <p:nvSpPr>
          <p:cNvPr id="11" name="TextBox 11">
            <a:extLst>
              <a:ext uri="{FF2B5EF4-FFF2-40B4-BE49-F238E27FC236}">
                <a16:creationId xmlns:a16="http://schemas.microsoft.com/office/drawing/2014/main" id="{F2DDA2BD-A68C-C61F-8A06-671AB1F34C22}"/>
              </a:ext>
            </a:extLst>
          </p:cNvPr>
          <p:cNvSpPr txBox="1"/>
          <p:nvPr/>
        </p:nvSpPr>
        <p:spPr>
          <a:xfrm>
            <a:off x="740322" y="1992634"/>
            <a:ext cx="15661518" cy="771297"/>
          </a:xfrm>
          <a:prstGeom prst="rect">
            <a:avLst/>
          </a:prstGeom>
        </p:spPr>
        <p:txBody>
          <a:bodyPr lIns="0" tIns="0" rIns="0" bIns="0" rtlCol="0" anchor="t">
            <a:spAutoFit/>
          </a:bodyPr>
          <a:lstStyle/>
          <a:p>
            <a:pPr algn="l">
              <a:lnSpc>
                <a:spcPts val="6308"/>
              </a:lnSpc>
            </a:pPr>
            <a:r>
              <a:rPr lang="en-GB" sz="4505" noProof="0" dirty="0">
                <a:solidFill>
                  <a:srgbClr val="DED5ED"/>
                </a:solidFill>
                <a:latin typeface="Montserrat Extra-Bold"/>
              </a:rPr>
              <a:t>The importance of inclusive language in teaching </a:t>
            </a:r>
          </a:p>
        </p:txBody>
      </p:sp>
      <p:sp>
        <p:nvSpPr>
          <p:cNvPr id="12" name="Freeform 12">
            <a:extLst>
              <a:ext uri="{FF2B5EF4-FFF2-40B4-BE49-F238E27FC236}">
                <a16:creationId xmlns:a16="http://schemas.microsoft.com/office/drawing/2014/main" id="{B410320F-FFC3-FE0F-86C6-2CFD4004E2EF}"/>
              </a:ext>
            </a:extLst>
          </p:cNvPr>
          <p:cNvSpPr/>
          <p:nvPr/>
        </p:nvSpPr>
        <p:spPr>
          <a:xfrm>
            <a:off x="14125985" y="5495051"/>
            <a:ext cx="1138696" cy="788806"/>
          </a:xfrm>
          <a:custGeom>
            <a:avLst/>
            <a:gdLst/>
            <a:ahLst/>
            <a:cxnLst/>
            <a:rect l="l" t="t" r="r" b="b"/>
            <a:pathLst>
              <a:path w="1138696" h="788806">
                <a:moveTo>
                  <a:pt x="0" y="0"/>
                </a:moveTo>
                <a:lnTo>
                  <a:pt x="1138696" y="0"/>
                </a:lnTo>
                <a:lnTo>
                  <a:pt x="1138696" y="788806"/>
                </a:lnTo>
                <a:lnTo>
                  <a:pt x="0" y="7888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grpSp>
        <p:nvGrpSpPr>
          <p:cNvPr id="13" name="Group 13">
            <a:extLst>
              <a:ext uri="{FF2B5EF4-FFF2-40B4-BE49-F238E27FC236}">
                <a16:creationId xmlns:a16="http://schemas.microsoft.com/office/drawing/2014/main" id="{A481C615-5373-1230-6AEA-1BF8CA8F7622}"/>
              </a:ext>
            </a:extLst>
          </p:cNvPr>
          <p:cNvGrpSpPr/>
          <p:nvPr/>
        </p:nvGrpSpPr>
        <p:grpSpPr>
          <a:xfrm>
            <a:off x="16975762" y="-1270065"/>
            <a:ext cx="1339562" cy="18965831"/>
            <a:chOff x="0" y="0"/>
            <a:chExt cx="1786082" cy="25287775"/>
          </a:xfrm>
        </p:grpSpPr>
        <p:grpSp>
          <p:nvGrpSpPr>
            <p:cNvPr id="14" name="Group 14">
              <a:extLst>
                <a:ext uri="{FF2B5EF4-FFF2-40B4-BE49-F238E27FC236}">
                  <a16:creationId xmlns:a16="http://schemas.microsoft.com/office/drawing/2014/main" id="{A5ABB3FF-62C7-0FA0-3A25-C4BE923D34BB}"/>
                </a:ext>
              </a:extLst>
            </p:cNvPr>
            <p:cNvGrpSpPr/>
            <p:nvPr/>
          </p:nvGrpSpPr>
          <p:grpSpPr>
            <a:xfrm rot="5400000">
              <a:off x="-11736400" y="11801726"/>
              <a:ext cx="25287775" cy="1684323"/>
              <a:chOff x="0" y="0"/>
              <a:chExt cx="4995116" cy="332706"/>
            </a:xfrm>
          </p:grpSpPr>
          <p:sp>
            <p:nvSpPr>
              <p:cNvPr id="15" name="Freeform 15">
                <a:extLst>
                  <a:ext uri="{FF2B5EF4-FFF2-40B4-BE49-F238E27FC236}">
                    <a16:creationId xmlns:a16="http://schemas.microsoft.com/office/drawing/2014/main" id="{EADA5CA0-1DFA-BBF8-B8D7-303B0624CA5D}"/>
                  </a:ext>
                </a:extLst>
              </p:cNvPr>
              <p:cNvSpPr/>
              <p:nvPr/>
            </p:nvSpPr>
            <p:spPr>
              <a:xfrm>
                <a:off x="0" y="0"/>
                <a:ext cx="4995116" cy="332706"/>
              </a:xfrm>
              <a:custGeom>
                <a:avLst/>
                <a:gdLst/>
                <a:ahLst/>
                <a:cxnLst/>
                <a:rect l="l" t="t" r="r" b="b"/>
                <a:pathLst>
                  <a:path w="4995116" h="332706">
                    <a:moveTo>
                      <a:pt x="0" y="0"/>
                    </a:moveTo>
                    <a:lnTo>
                      <a:pt x="4995116" y="0"/>
                    </a:lnTo>
                    <a:lnTo>
                      <a:pt x="4995116" y="332706"/>
                    </a:lnTo>
                    <a:lnTo>
                      <a:pt x="0" y="332706"/>
                    </a:lnTo>
                    <a:close/>
                  </a:path>
                </a:pathLst>
              </a:custGeom>
              <a:solidFill>
                <a:srgbClr val="DED5ED"/>
              </a:solidFill>
            </p:spPr>
            <p:txBody>
              <a:bodyPr/>
              <a:lstStyle/>
              <a:p>
                <a:endParaRPr lang="en-US"/>
              </a:p>
            </p:txBody>
          </p:sp>
          <p:sp>
            <p:nvSpPr>
              <p:cNvPr id="16" name="TextBox 16">
                <a:extLst>
                  <a:ext uri="{FF2B5EF4-FFF2-40B4-BE49-F238E27FC236}">
                    <a16:creationId xmlns:a16="http://schemas.microsoft.com/office/drawing/2014/main" id="{868D6861-88A0-F286-DAD7-4992D384EDD3}"/>
                  </a:ext>
                </a:extLst>
              </p:cNvPr>
              <p:cNvSpPr txBox="1"/>
              <p:nvPr/>
            </p:nvSpPr>
            <p:spPr>
              <a:xfrm>
                <a:off x="0" y="-38100"/>
                <a:ext cx="4995116" cy="370806"/>
              </a:xfrm>
              <a:prstGeom prst="rect">
                <a:avLst/>
              </a:prstGeom>
            </p:spPr>
            <p:txBody>
              <a:bodyPr lIns="50800" tIns="50800" rIns="50800" bIns="50800" rtlCol="0" anchor="ctr"/>
              <a:lstStyle/>
              <a:p>
                <a:pPr algn="ctr">
                  <a:lnSpc>
                    <a:spcPts val="3359"/>
                  </a:lnSpc>
                </a:pPr>
                <a:endParaRPr/>
              </a:p>
            </p:txBody>
          </p:sp>
        </p:grpSp>
        <p:sp>
          <p:nvSpPr>
            <p:cNvPr id="17" name="Freeform 17">
              <a:extLst>
                <a:ext uri="{FF2B5EF4-FFF2-40B4-BE49-F238E27FC236}">
                  <a16:creationId xmlns:a16="http://schemas.microsoft.com/office/drawing/2014/main" id="{C68E12FD-DA8B-13B0-7B83-9739FEC40407}"/>
                </a:ext>
              </a:extLst>
            </p:cNvPr>
            <p:cNvSpPr/>
            <p:nvPr/>
          </p:nvSpPr>
          <p:spPr>
            <a:xfrm>
              <a:off x="148357" y="11845674"/>
              <a:ext cx="1518262" cy="1051741"/>
            </a:xfrm>
            <a:custGeom>
              <a:avLst/>
              <a:gdLst/>
              <a:ahLst/>
              <a:cxnLst/>
              <a:rect l="l" t="t" r="r" b="b"/>
              <a:pathLst>
                <a:path w="1518262" h="1051741">
                  <a:moveTo>
                    <a:pt x="0" y="0"/>
                  </a:moveTo>
                  <a:lnTo>
                    <a:pt x="1518262" y="0"/>
                  </a:lnTo>
                  <a:lnTo>
                    <a:pt x="1518262" y="1051741"/>
                  </a:lnTo>
                  <a:lnTo>
                    <a:pt x="0" y="10517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18">
              <a:extLst>
                <a:ext uri="{FF2B5EF4-FFF2-40B4-BE49-F238E27FC236}">
                  <a16:creationId xmlns:a16="http://schemas.microsoft.com/office/drawing/2014/main" id="{6CAF6AFE-4E94-F4BD-7F97-F9AAD573A1A7}"/>
                </a:ext>
              </a:extLst>
            </p:cNvPr>
            <p:cNvSpPr/>
            <p:nvPr/>
          </p:nvSpPr>
          <p:spPr>
            <a:xfrm>
              <a:off x="111925" y="6133623"/>
              <a:ext cx="1637725" cy="1461670"/>
            </a:xfrm>
            <a:custGeom>
              <a:avLst/>
              <a:gdLst/>
              <a:ahLst/>
              <a:cxnLst/>
              <a:rect l="l" t="t" r="r" b="b"/>
              <a:pathLst>
                <a:path w="1637725" h="1461670">
                  <a:moveTo>
                    <a:pt x="0" y="0"/>
                  </a:moveTo>
                  <a:lnTo>
                    <a:pt x="1637725" y="0"/>
                  </a:lnTo>
                  <a:lnTo>
                    <a:pt x="1637725" y="1461670"/>
                  </a:lnTo>
                  <a:lnTo>
                    <a:pt x="0" y="14616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19">
              <a:extLst>
                <a:ext uri="{FF2B5EF4-FFF2-40B4-BE49-F238E27FC236}">
                  <a16:creationId xmlns:a16="http://schemas.microsoft.com/office/drawing/2014/main" id="{CED89135-5197-9FE8-0E1D-AECD17D8BC0B}"/>
                </a:ext>
              </a:extLst>
            </p:cNvPr>
            <p:cNvSpPr/>
            <p:nvPr/>
          </p:nvSpPr>
          <p:spPr>
            <a:xfrm>
              <a:off x="148357" y="8281093"/>
              <a:ext cx="1518262" cy="1051741"/>
            </a:xfrm>
            <a:custGeom>
              <a:avLst/>
              <a:gdLst/>
              <a:ahLst/>
              <a:cxnLst/>
              <a:rect l="l" t="t" r="r" b="b"/>
              <a:pathLst>
                <a:path w="1518262" h="1051741">
                  <a:moveTo>
                    <a:pt x="0" y="0"/>
                  </a:moveTo>
                  <a:lnTo>
                    <a:pt x="1518262" y="0"/>
                  </a:lnTo>
                  <a:lnTo>
                    <a:pt x="1518262" y="1051742"/>
                  </a:lnTo>
                  <a:lnTo>
                    <a:pt x="0" y="10517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20">
              <a:extLst>
                <a:ext uri="{FF2B5EF4-FFF2-40B4-BE49-F238E27FC236}">
                  <a16:creationId xmlns:a16="http://schemas.microsoft.com/office/drawing/2014/main" id="{32F14C36-F8BB-0886-27A6-4192CB041103}"/>
                </a:ext>
              </a:extLst>
            </p:cNvPr>
            <p:cNvSpPr/>
            <p:nvPr/>
          </p:nvSpPr>
          <p:spPr>
            <a:xfrm>
              <a:off x="88625" y="4150665"/>
              <a:ext cx="1518262" cy="1051741"/>
            </a:xfrm>
            <a:custGeom>
              <a:avLst/>
              <a:gdLst/>
              <a:ahLst/>
              <a:cxnLst/>
              <a:rect l="l" t="t" r="r" b="b"/>
              <a:pathLst>
                <a:path w="1518262" h="1051741">
                  <a:moveTo>
                    <a:pt x="0" y="0"/>
                  </a:moveTo>
                  <a:lnTo>
                    <a:pt x="1518262" y="0"/>
                  </a:lnTo>
                  <a:lnTo>
                    <a:pt x="1518262" y="1051741"/>
                  </a:lnTo>
                  <a:lnTo>
                    <a:pt x="0" y="10517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1" name="Freeform 21">
              <a:extLst>
                <a:ext uri="{FF2B5EF4-FFF2-40B4-BE49-F238E27FC236}">
                  <a16:creationId xmlns:a16="http://schemas.microsoft.com/office/drawing/2014/main" id="{DDBFEDE1-C887-D8A8-20BE-AEBB86F4C097}"/>
                </a:ext>
              </a:extLst>
            </p:cNvPr>
            <p:cNvSpPr/>
            <p:nvPr/>
          </p:nvSpPr>
          <p:spPr>
            <a:xfrm>
              <a:off x="148357" y="13306984"/>
              <a:ext cx="1637725" cy="1461670"/>
            </a:xfrm>
            <a:custGeom>
              <a:avLst/>
              <a:gdLst/>
              <a:ahLst/>
              <a:cxnLst/>
              <a:rect l="l" t="t" r="r" b="b"/>
              <a:pathLst>
                <a:path w="1637725" h="1461670">
                  <a:moveTo>
                    <a:pt x="0" y="0"/>
                  </a:moveTo>
                  <a:lnTo>
                    <a:pt x="1637725" y="0"/>
                  </a:lnTo>
                  <a:lnTo>
                    <a:pt x="1637725" y="1461670"/>
                  </a:lnTo>
                  <a:lnTo>
                    <a:pt x="0" y="14616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2" name="Freeform 22">
              <a:extLst>
                <a:ext uri="{FF2B5EF4-FFF2-40B4-BE49-F238E27FC236}">
                  <a16:creationId xmlns:a16="http://schemas.microsoft.com/office/drawing/2014/main" id="{7DEB7BBC-2D0A-0DA0-820A-76C2085D8EA9}"/>
                </a:ext>
              </a:extLst>
            </p:cNvPr>
            <p:cNvSpPr/>
            <p:nvPr/>
          </p:nvSpPr>
          <p:spPr>
            <a:xfrm>
              <a:off x="0" y="2112449"/>
              <a:ext cx="1606887" cy="1261406"/>
            </a:xfrm>
            <a:custGeom>
              <a:avLst/>
              <a:gdLst/>
              <a:ahLst/>
              <a:cxnLst/>
              <a:rect l="l" t="t" r="r" b="b"/>
              <a:pathLst>
                <a:path w="1606887" h="1261406">
                  <a:moveTo>
                    <a:pt x="0" y="0"/>
                  </a:moveTo>
                  <a:lnTo>
                    <a:pt x="1606887" y="0"/>
                  </a:lnTo>
                  <a:lnTo>
                    <a:pt x="1606887" y="1261406"/>
                  </a:lnTo>
                  <a:lnTo>
                    <a:pt x="0" y="12614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3" name="Freeform 23">
              <a:extLst>
                <a:ext uri="{FF2B5EF4-FFF2-40B4-BE49-F238E27FC236}">
                  <a16:creationId xmlns:a16="http://schemas.microsoft.com/office/drawing/2014/main" id="{687A2A75-81C0-2122-8FDD-B77C0D71B015}"/>
                </a:ext>
              </a:extLst>
            </p:cNvPr>
            <p:cNvSpPr/>
            <p:nvPr/>
          </p:nvSpPr>
          <p:spPr>
            <a:xfrm>
              <a:off x="68059" y="9919271"/>
              <a:ext cx="1606887" cy="1261406"/>
            </a:xfrm>
            <a:custGeom>
              <a:avLst/>
              <a:gdLst/>
              <a:ahLst/>
              <a:cxnLst/>
              <a:rect l="l" t="t" r="r" b="b"/>
              <a:pathLst>
                <a:path w="1606887" h="1261406">
                  <a:moveTo>
                    <a:pt x="0" y="0"/>
                  </a:moveTo>
                  <a:lnTo>
                    <a:pt x="1606887" y="0"/>
                  </a:lnTo>
                  <a:lnTo>
                    <a:pt x="1606887" y="1261406"/>
                  </a:lnTo>
                  <a:lnTo>
                    <a:pt x="0" y="12614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sp>
        <p:nvSpPr>
          <p:cNvPr id="5" name="TextBox 4">
            <a:extLst>
              <a:ext uri="{FF2B5EF4-FFF2-40B4-BE49-F238E27FC236}">
                <a16:creationId xmlns:a16="http://schemas.microsoft.com/office/drawing/2014/main" id="{CE4D78B0-C4B6-6A26-54EF-F5715D9BA491}"/>
              </a:ext>
            </a:extLst>
          </p:cNvPr>
          <p:cNvSpPr txBox="1"/>
          <p:nvPr/>
        </p:nvSpPr>
        <p:spPr>
          <a:xfrm>
            <a:off x="1716990" y="3528958"/>
            <a:ext cx="11524042" cy="4462760"/>
          </a:xfrm>
          <a:prstGeom prst="rect">
            <a:avLst/>
          </a:prstGeom>
          <a:noFill/>
        </p:spPr>
        <p:txBody>
          <a:bodyPr wrap="square" rtlCol="0">
            <a:spAutoFit/>
          </a:bodyPr>
          <a:lstStyle/>
          <a:p>
            <a:pPr marL="457200" indent="-457200">
              <a:buFont typeface="Wingdings" panose="05000000000000000000" pitchFamily="2" charset="2"/>
              <a:buChar char="Ø"/>
            </a:pPr>
            <a:r>
              <a:rPr lang="en-GB" sz="2800" b="1" i="0" noProof="0" dirty="0">
                <a:solidFill>
                  <a:schemeClr val="accent4">
                    <a:lumMod val="40000"/>
                    <a:lumOff val="60000"/>
                  </a:schemeClr>
                </a:solidFill>
                <a:effectLst/>
                <a:latin typeface="Montserrat" panose="00000500000000000000" pitchFamily="2" charset="0"/>
              </a:rPr>
              <a:t>Inclusive language is not about being politically correct. It is about human dignity and demonstrating respect.</a:t>
            </a:r>
          </a:p>
          <a:p>
            <a:endParaRPr lang="en-GB" sz="2400" b="1" noProof="0" dirty="0">
              <a:solidFill>
                <a:schemeClr val="accent4">
                  <a:lumMod val="40000"/>
                  <a:lumOff val="60000"/>
                </a:schemeClr>
              </a:solidFill>
              <a:latin typeface="Montserrat" panose="00000500000000000000" pitchFamily="2" charset="0"/>
            </a:endParaRPr>
          </a:p>
          <a:p>
            <a:pPr marL="457200" indent="-457200">
              <a:buFont typeface="Wingdings" panose="05000000000000000000" pitchFamily="2" charset="2"/>
              <a:buChar char="Ø"/>
            </a:pPr>
            <a:r>
              <a:rPr lang="en-GB" sz="2800" b="1" i="0" noProof="0" dirty="0">
                <a:solidFill>
                  <a:schemeClr val="accent4">
                    <a:lumMod val="40000"/>
                    <a:lumOff val="60000"/>
                  </a:schemeClr>
                </a:solidFill>
                <a:effectLst/>
                <a:latin typeface="Montserrat" panose="00000500000000000000" pitchFamily="2" charset="0"/>
              </a:rPr>
              <a:t>Understanding "why" is more important than knowing "what": it's not just about the words, it's about the assumptions and connotations that come with them.</a:t>
            </a:r>
          </a:p>
          <a:p>
            <a:endParaRPr lang="en-GB" sz="2400" b="1" i="0" noProof="0" dirty="0">
              <a:solidFill>
                <a:schemeClr val="accent4">
                  <a:lumMod val="40000"/>
                  <a:lumOff val="60000"/>
                </a:schemeClr>
              </a:solidFill>
              <a:effectLst/>
              <a:latin typeface="Montserrat" panose="00000500000000000000" pitchFamily="2" charset="0"/>
            </a:endParaRPr>
          </a:p>
          <a:p>
            <a:pPr marL="342900" indent="-342900">
              <a:buFont typeface="Wingdings" panose="05000000000000000000" pitchFamily="2" charset="2"/>
              <a:buChar char="Ø"/>
            </a:pPr>
            <a:r>
              <a:rPr lang="en-GB" sz="2800" b="1" i="0" noProof="0" dirty="0">
                <a:solidFill>
                  <a:schemeClr val="accent4">
                    <a:lumMod val="40000"/>
                    <a:lumOff val="60000"/>
                  </a:schemeClr>
                </a:solidFill>
                <a:effectLst/>
                <a:latin typeface="Montserrat" panose="00000500000000000000" pitchFamily="2" charset="0"/>
              </a:rPr>
              <a:t> Language is fluid and contextual, so there is not always a "right" answer. Terminology is always evolving.</a:t>
            </a:r>
            <a:r>
              <a:rPr lang="en-GB" sz="2800" b="1" noProof="0" dirty="0">
                <a:solidFill>
                  <a:schemeClr val="accent4">
                    <a:lumMod val="40000"/>
                    <a:lumOff val="60000"/>
                  </a:schemeClr>
                </a:solidFill>
                <a:latin typeface="Montserrat" panose="00000500000000000000" pitchFamily="2" charset="0"/>
              </a:rPr>
              <a:t> </a:t>
            </a:r>
          </a:p>
          <a:p>
            <a:br>
              <a:rPr lang="en-GB" sz="2000" b="1" noProof="0" dirty="0">
                <a:solidFill>
                  <a:schemeClr val="bg1"/>
                </a:solidFill>
                <a:latin typeface="Montserrat" panose="00000500000000000000" pitchFamily="2" charset="0"/>
              </a:rPr>
            </a:br>
            <a:endParaRPr lang="en-GB" sz="2000" b="1" noProof="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28404379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531562695"/>
              </p:ext>
            </p:extLst>
          </p:nvPr>
        </p:nvGraphicFramePr>
        <p:xfrm>
          <a:off x="2362200" y="357129"/>
          <a:ext cx="13160322" cy="8078205"/>
        </p:xfrm>
        <a:graphic>
          <a:graphicData uri="http://schemas.openxmlformats.org/drawingml/2006/table">
            <a:tbl>
              <a:tblPr/>
              <a:tblGrid>
                <a:gridCol w="2587433">
                  <a:extLst>
                    <a:ext uri="{9D8B030D-6E8A-4147-A177-3AD203B41FA5}">
                      <a16:colId xmlns:a16="http://schemas.microsoft.com/office/drawing/2014/main" val="20000"/>
                    </a:ext>
                  </a:extLst>
                </a:gridCol>
                <a:gridCol w="10572889">
                  <a:extLst>
                    <a:ext uri="{9D8B030D-6E8A-4147-A177-3AD203B41FA5}">
                      <a16:colId xmlns:a16="http://schemas.microsoft.com/office/drawing/2014/main" val="20001"/>
                    </a:ext>
                  </a:extLst>
                </a:gridCol>
              </a:tblGrid>
              <a:tr h="2376825">
                <a:tc>
                  <a:txBody>
                    <a:bodyPr/>
                    <a:lstStyle/>
                    <a:p>
                      <a:pPr algn="l">
                        <a:lnSpc>
                          <a:spcPts val="3079"/>
                        </a:lnSpc>
                        <a:defRPr/>
                      </a:pPr>
                      <a:r>
                        <a:rPr lang="en-US" sz="2199" b="1" dirty="0">
                          <a:solidFill>
                            <a:srgbClr val="DED5ED"/>
                          </a:solidFill>
                          <a:latin typeface="Montserrat Bold"/>
                        </a:rPr>
                        <a:t>OBJECTIVE</a:t>
                      </a:r>
                      <a:endParaRPr lang="en-US" sz="1100" b="1" dirty="0"/>
                    </a:p>
                  </a:txBody>
                  <a:tcPr marL="190500" marR="190500" marT="190500" marB="190500">
                    <a:lnL w="28575" cap="flat" cmpd="sng" algn="ctr">
                      <a:solidFill>
                        <a:srgbClr val="896CB2"/>
                      </a:solidFill>
                      <a:prstDash val="solid"/>
                      <a:round/>
                      <a:headEnd type="none" w="med" len="med"/>
                      <a:tailEnd type="none" w="med" len="med"/>
                    </a:lnL>
                    <a:lnR w="28575" cap="flat" cmpd="sng" algn="ctr">
                      <a:solidFill>
                        <a:srgbClr val="896CB2"/>
                      </a:solidFill>
                      <a:prstDash val="solid"/>
                      <a:round/>
                      <a:headEnd type="none" w="med" len="med"/>
                      <a:tailEnd type="none" w="med" len="med"/>
                    </a:lnR>
                    <a:lnT w="28575" cap="flat" cmpd="sng" algn="ctr">
                      <a:solidFill>
                        <a:srgbClr val="896CB2"/>
                      </a:solidFill>
                      <a:prstDash val="solid"/>
                      <a:round/>
                      <a:headEnd type="none" w="med" len="med"/>
                      <a:tailEnd type="none" w="med" len="med"/>
                    </a:lnT>
                    <a:lnB w="28575" cap="flat" cmpd="sng" algn="ctr">
                      <a:solidFill>
                        <a:srgbClr val="896CB2"/>
                      </a:solidFill>
                      <a:prstDash val="solid"/>
                      <a:round/>
                      <a:headEnd type="none" w="med" len="med"/>
                      <a:tailEnd type="none" w="med" len="med"/>
                    </a:lnB>
                    <a:solidFill>
                      <a:srgbClr val="2C145B"/>
                    </a:solidFill>
                  </a:tcPr>
                </a:tc>
                <a:tc>
                  <a:txBody>
                    <a:bodyPr/>
                    <a:lstStyle/>
                    <a:p>
                      <a:pPr marL="0" marR="0" lvl="0" indent="0" algn="just" defTabSz="914400" rtl="0" eaLnBrk="1" fontAlgn="auto" latinLnBrk="0" hangingPunct="1">
                        <a:lnSpc>
                          <a:spcPts val="4961"/>
                        </a:lnSpc>
                        <a:spcBef>
                          <a:spcPts val="0"/>
                        </a:spcBef>
                        <a:spcAft>
                          <a:spcPts val="0"/>
                        </a:spcAft>
                        <a:buClrTx/>
                        <a:buSzTx/>
                        <a:buFontTx/>
                        <a:buNone/>
                        <a:tabLst/>
                        <a:defRPr/>
                      </a:pPr>
                      <a:r>
                        <a:rPr kumimoji="0" lang="en-US" sz="3543" b="0" i="0" u="none" strike="noStrike" kern="1200" cap="none" spc="0" normalizeH="0" baseline="0" noProof="0" dirty="0">
                          <a:ln>
                            <a:noFill/>
                          </a:ln>
                          <a:solidFill>
                            <a:prstClr val="white"/>
                          </a:solidFill>
                          <a:effectLst/>
                          <a:uLnTx/>
                          <a:uFillTx/>
                          <a:latin typeface="Montserrat"/>
                          <a:ea typeface="+mn-ea"/>
                          <a:cs typeface="+mn-cs"/>
                        </a:rPr>
                        <a:t>To allow professors to reflect on the inclusivity of their language, particularly with a focus on gender, and to develop awareness of unconscious biases in teaching. </a:t>
                      </a:r>
                      <a:endParaRPr lang="en-US" sz="1100" dirty="0"/>
                    </a:p>
                  </a:txBody>
                  <a:tcPr marL="190500" marR="190500" marT="190500" marB="190500">
                    <a:lnL w="28575" cap="flat" cmpd="sng" algn="ctr">
                      <a:solidFill>
                        <a:srgbClr val="896CB2"/>
                      </a:solidFill>
                      <a:prstDash val="solid"/>
                      <a:round/>
                      <a:headEnd type="none" w="med" len="med"/>
                      <a:tailEnd type="none" w="med" len="med"/>
                    </a:lnL>
                    <a:lnR w="28575" cap="flat" cmpd="sng" algn="ctr">
                      <a:solidFill>
                        <a:srgbClr val="896CB2"/>
                      </a:solidFill>
                      <a:prstDash val="solid"/>
                      <a:round/>
                      <a:headEnd type="none" w="med" len="med"/>
                      <a:tailEnd type="none" w="med" len="med"/>
                    </a:lnR>
                    <a:lnT w="28575" cap="flat" cmpd="sng" algn="ctr">
                      <a:solidFill>
                        <a:srgbClr val="896CB2"/>
                      </a:solidFill>
                      <a:prstDash val="solid"/>
                      <a:round/>
                      <a:headEnd type="none" w="med" len="med"/>
                      <a:tailEnd type="none" w="med" len="med"/>
                    </a:lnT>
                    <a:lnB w="28575" cap="flat" cmpd="sng" algn="ctr">
                      <a:solidFill>
                        <a:srgbClr val="896CB2"/>
                      </a:solidFill>
                      <a:prstDash val="solid"/>
                      <a:round/>
                      <a:headEnd type="none" w="med" len="med"/>
                      <a:tailEnd type="none" w="med" len="med"/>
                    </a:lnB>
                    <a:solidFill>
                      <a:srgbClr val="DED5ED"/>
                    </a:solidFill>
                  </a:tcPr>
                </a:tc>
                <a:extLst>
                  <a:ext uri="{0D108BD9-81ED-4DB2-BD59-A6C34878D82A}">
                    <a16:rowId xmlns:a16="http://schemas.microsoft.com/office/drawing/2014/main" val="10000"/>
                  </a:ext>
                </a:extLst>
              </a:tr>
              <a:tr h="1434453">
                <a:tc>
                  <a:txBody>
                    <a:bodyPr/>
                    <a:lstStyle/>
                    <a:p>
                      <a:pPr algn="l">
                        <a:lnSpc>
                          <a:spcPts val="3079"/>
                        </a:lnSpc>
                        <a:defRPr/>
                      </a:pPr>
                      <a:r>
                        <a:rPr lang="en-US" sz="2199" b="1" dirty="0">
                          <a:solidFill>
                            <a:srgbClr val="DED5ED"/>
                          </a:solidFill>
                          <a:latin typeface="Montserrat Bold"/>
                        </a:rPr>
                        <a:t>DURATION</a:t>
                      </a:r>
                      <a:endParaRPr lang="en-US" sz="1100" b="1" dirty="0"/>
                    </a:p>
                  </a:txBody>
                  <a:tcPr marL="190500" marR="190500" marT="190500" marB="190500">
                    <a:lnL w="28575" cap="flat" cmpd="sng" algn="ctr">
                      <a:solidFill>
                        <a:srgbClr val="896CB2"/>
                      </a:solidFill>
                      <a:prstDash val="solid"/>
                      <a:round/>
                      <a:headEnd type="none" w="med" len="med"/>
                      <a:tailEnd type="none" w="med" len="med"/>
                    </a:lnL>
                    <a:lnR w="28575" cap="flat" cmpd="sng" algn="ctr">
                      <a:solidFill>
                        <a:srgbClr val="896CB2"/>
                      </a:solidFill>
                      <a:prstDash val="solid"/>
                      <a:round/>
                      <a:headEnd type="none" w="med" len="med"/>
                      <a:tailEnd type="none" w="med" len="med"/>
                    </a:lnR>
                    <a:lnT w="28575" cap="flat" cmpd="sng" algn="ctr">
                      <a:solidFill>
                        <a:srgbClr val="896CB2"/>
                      </a:solidFill>
                      <a:prstDash val="solid"/>
                      <a:round/>
                      <a:headEnd type="none" w="med" len="med"/>
                      <a:tailEnd type="none" w="med" len="med"/>
                    </a:lnT>
                    <a:lnB w="28575" cap="flat" cmpd="sng" algn="ctr">
                      <a:solidFill>
                        <a:srgbClr val="896CB2"/>
                      </a:solidFill>
                      <a:prstDash val="solid"/>
                      <a:round/>
                      <a:headEnd type="none" w="med" len="med"/>
                      <a:tailEnd type="none" w="med" len="med"/>
                    </a:lnB>
                    <a:solidFill>
                      <a:srgbClr val="2C145B"/>
                    </a:solidFill>
                  </a:tcPr>
                </a:tc>
                <a:tc>
                  <a:txBody>
                    <a:bodyPr/>
                    <a:lstStyle/>
                    <a:p>
                      <a:pPr marL="0" marR="0">
                        <a:lnSpc>
                          <a:spcPct val="107000"/>
                        </a:lnSpc>
                        <a:spcAft>
                          <a:spcPts val="800"/>
                        </a:spcAft>
                      </a:pPr>
                      <a:r>
                        <a:rPr lang="en-US" sz="3200" b="1" kern="100">
                          <a:solidFill>
                            <a:schemeClr val="bg1"/>
                          </a:solidFill>
                          <a:effectLst/>
                          <a:latin typeface="Montserrat" panose="00000500000000000000" pitchFamily="2" charset="0"/>
                          <a:ea typeface="Aptos" panose="020B0004020202020204" pitchFamily="34" charset="0"/>
                          <a:cs typeface="Arial" panose="020B0604020202020204" pitchFamily="34" charset="0"/>
                        </a:rPr>
                        <a:t>35 </a:t>
                      </a:r>
                      <a:r>
                        <a:rPr lang="en-US" sz="3200" b="1" kern="100" dirty="0">
                          <a:solidFill>
                            <a:schemeClr val="bg1"/>
                          </a:solidFill>
                          <a:effectLst/>
                          <a:latin typeface="Montserrat" panose="00000500000000000000" pitchFamily="2" charset="0"/>
                          <a:ea typeface="Aptos" panose="020B0004020202020204" pitchFamily="34" charset="0"/>
                          <a:cs typeface="Arial" panose="020B0604020202020204" pitchFamily="34" charset="0"/>
                        </a:rPr>
                        <a:t>minutes</a:t>
                      </a:r>
                    </a:p>
                    <a:p>
                      <a:pPr marL="259080" lvl="1" indent="0" algn="l">
                        <a:lnSpc>
                          <a:spcPts val="3359"/>
                        </a:lnSpc>
                        <a:buFont typeface="Arial"/>
                        <a:buNone/>
                        <a:defRPr/>
                      </a:pPr>
                      <a:endParaRPr lang="en-US" sz="1100" dirty="0"/>
                    </a:p>
                  </a:txBody>
                  <a:tcPr marL="190500" marR="190500" marT="190500" marB="190500">
                    <a:lnL w="28575" cap="flat" cmpd="sng" algn="ctr">
                      <a:solidFill>
                        <a:srgbClr val="896CB2"/>
                      </a:solidFill>
                      <a:prstDash val="solid"/>
                      <a:round/>
                      <a:headEnd type="none" w="med" len="med"/>
                      <a:tailEnd type="none" w="med" len="med"/>
                    </a:lnL>
                    <a:lnR w="28575" cap="flat" cmpd="sng" algn="ctr">
                      <a:solidFill>
                        <a:srgbClr val="896CB2"/>
                      </a:solidFill>
                      <a:prstDash val="solid"/>
                      <a:round/>
                      <a:headEnd type="none" w="med" len="med"/>
                      <a:tailEnd type="none" w="med" len="med"/>
                    </a:lnR>
                    <a:lnT w="28575" cap="flat" cmpd="sng" algn="ctr">
                      <a:solidFill>
                        <a:srgbClr val="896CB2"/>
                      </a:solidFill>
                      <a:prstDash val="solid"/>
                      <a:round/>
                      <a:headEnd type="none" w="med" len="med"/>
                      <a:tailEnd type="none" w="med" len="med"/>
                    </a:lnT>
                    <a:lnB w="28575" cap="flat" cmpd="sng" algn="ctr">
                      <a:solidFill>
                        <a:srgbClr val="896CB2"/>
                      </a:solidFill>
                      <a:prstDash val="solid"/>
                      <a:round/>
                      <a:headEnd type="none" w="med" len="med"/>
                      <a:tailEnd type="none" w="med" len="med"/>
                    </a:lnB>
                    <a:solidFill>
                      <a:srgbClr val="DED5ED"/>
                    </a:solidFill>
                  </a:tcPr>
                </a:tc>
                <a:extLst>
                  <a:ext uri="{0D108BD9-81ED-4DB2-BD59-A6C34878D82A}">
                    <a16:rowId xmlns:a16="http://schemas.microsoft.com/office/drawing/2014/main" val="10001"/>
                  </a:ext>
                </a:extLst>
              </a:tr>
              <a:tr h="2376825">
                <a:tc>
                  <a:txBody>
                    <a:bodyPr/>
                    <a:lstStyle/>
                    <a:p>
                      <a:pPr algn="l">
                        <a:lnSpc>
                          <a:spcPts val="3079"/>
                        </a:lnSpc>
                        <a:defRPr/>
                      </a:pPr>
                      <a:r>
                        <a:rPr lang="en-US" sz="2200" b="1" dirty="0">
                          <a:solidFill>
                            <a:schemeClr val="accent4">
                              <a:lumMod val="40000"/>
                              <a:lumOff val="60000"/>
                            </a:schemeClr>
                          </a:solidFill>
                          <a:latin typeface="Montserrat Bold"/>
                        </a:rPr>
                        <a:t>PREPARATION</a:t>
                      </a:r>
                    </a:p>
                    <a:p>
                      <a:pPr algn="l">
                        <a:lnSpc>
                          <a:spcPts val="3079"/>
                        </a:lnSpc>
                        <a:defRPr/>
                      </a:pPr>
                      <a:endParaRPr lang="en-US" sz="2200" b="1" dirty="0">
                        <a:solidFill>
                          <a:schemeClr val="accent4">
                            <a:lumMod val="40000"/>
                            <a:lumOff val="60000"/>
                          </a:schemeClr>
                        </a:solidFill>
                        <a:latin typeface="Montserrat Bold"/>
                      </a:endParaRPr>
                    </a:p>
                    <a:p>
                      <a:pPr algn="l">
                        <a:lnSpc>
                          <a:spcPts val="3079"/>
                        </a:lnSpc>
                        <a:defRPr/>
                      </a:pPr>
                      <a:endParaRPr lang="en-US" sz="2200" b="1" dirty="0">
                        <a:solidFill>
                          <a:schemeClr val="accent4">
                            <a:lumMod val="40000"/>
                            <a:lumOff val="60000"/>
                          </a:schemeClr>
                        </a:solidFill>
                        <a:latin typeface="Montserrat Bold"/>
                      </a:endParaRPr>
                    </a:p>
                    <a:p>
                      <a:pPr algn="l">
                        <a:lnSpc>
                          <a:spcPts val="3079"/>
                        </a:lnSpc>
                        <a:defRPr/>
                      </a:pPr>
                      <a:endParaRPr lang="en-US" sz="2200" b="1" dirty="0">
                        <a:solidFill>
                          <a:schemeClr val="accent4">
                            <a:lumMod val="40000"/>
                            <a:lumOff val="60000"/>
                          </a:schemeClr>
                        </a:solidFill>
                        <a:latin typeface="Montserrat Bold"/>
                      </a:endParaRPr>
                    </a:p>
                    <a:p>
                      <a:pPr algn="l">
                        <a:lnSpc>
                          <a:spcPts val="3079"/>
                        </a:lnSpc>
                        <a:defRPr/>
                      </a:pPr>
                      <a:r>
                        <a:rPr lang="en-US" sz="2200" b="1" dirty="0">
                          <a:solidFill>
                            <a:schemeClr val="accent4">
                              <a:lumMod val="40000"/>
                              <a:lumOff val="60000"/>
                            </a:schemeClr>
                          </a:solidFill>
                          <a:latin typeface="Montserrat Bold"/>
                        </a:rPr>
                        <a:t>MATERIAL</a:t>
                      </a:r>
                    </a:p>
                  </a:txBody>
                  <a:tcPr marL="190500" marR="190500" marT="190500" marB="190500">
                    <a:lnL w="28575" cap="flat" cmpd="sng" algn="ctr">
                      <a:solidFill>
                        <a:srgbClr val="896CB2"/>
                      </a:solidFill>
                      <a:prstDash val="solid"/>
                      <a:round/>
                      <a:headEnd type="none" w="med" len="med"/>
                      <a:tailEnd type="none" w="med" len="med"/>
                    </a:lnL>
                    <a:lnR w="28575" cap="flat" cmpd="sng" algn="ctr">
                      <a:solidFill>
                        <a:srgbClr val="896CB2"/>
                      </a:solidFill>
                      <a:prstDash val="solid"/>
                      <a:round/>
                      <a:headEnd type="none" w="med" len="med"/>
                      <a:tailEnd type="none" w="med" len="med"/>
                    </a:lnR>
                    <a:lnT w="28575" cap="flat" cmpd="sng" algn="ctr">
                      <a:solidFill>
                        <a:srgbClr val="896CB2"/>
                      </a:solidFill>
                      <a:prstDash val="solid"/>
                      <a:round/>
                      <a:headEnd type="none" w="med" len="med"/>
                      <a:tailEnd type="none" w="med" len="med"/>
                    </a:lnT>
                    <a:lnB w="28575" cap="flat" cmpd="sng" algn="ctr">
                      <a:solidFill>
                        <a:srgbClr val="896CB2"/>
                      </a:solidFill>
                      <a:prstDash val="solid"/>
                      <a:round/>
                      <a:headEnd type="none" w="med" len="med"/>
                      <a:tailEnd type="none" w="med" len="med"/>
                    </a:lnB>
                    <a:solidFill>
                      <a:srgbClr val="2C145B"/>
                    </a:solidFill>
                  </a:tcPr>
                </a:tc>
                <a:tc>
                  <a:txBody>
                    <a:bodyPr/>
                    <a:lstStyle/>
                    <a:p>
                      <a:pPr marL="716280" marR="0" lvl="1" indent="-457200" algn="l" defTabSz="914400" rtl="0" eaLnBrk="1" fontAlgn="auto" latinLnBrk="0" hangingPunct="1">
                        <a:lnSpc>
                          <a:spcPts val="3359"/>
                        </a:lnSpc>
                        <a:spcBef>
                          <a:spcPts val="0"/>
                        </a:spcBef>
                        <a:spcAft>
                          <a:spcPts val="0"/>
                        </a:spcAft>
                        <a:buClrTx/>
                        <a:buSzTx/>
                        <a:buFont typeface="Wingdings" panose="05000000000000000000" pitchFamily="2" charset="2"/>
                        <a:buChar char="q"/>
                        <a:tabLst/>
                        <a:defRPr/>
                      </a:pPr>
                      <a:r>
                        <a:rPr lang="en-US" sz="3200" b="1" kern="1200" dirty="0">
                          <a:solidFill>
                            <a:schemeClr val="bg1"/>
                          </a:solidFill>
                          <a:effectLst/>
                          <a:latin typeface="Montserrat" panose="00000500000000000000" pitchFamily="2" charset="0"/>
                          <a:ea typeface="+mn-ea"/>
                          <a:cs typeface="+mn-cs"/>
                        </a:rPr>
                        <a:t>For this exercise, the scenarios will be shared with all trainees. Reading time will be allocated and then group discussion will take place.</a:t>
                      </a:r>
                    </a:p>
                    <a:p>
                      <a:pPr marL="544830" marR="0" lvl="1" indent="-285750" algn="l" defTabSz="914400" rtl="0" eaLnBrk="1" fontAlgn="auto" latinLnBrk="0" hangingPunct="1">
                        <a:lnSpc>
                          <a:spcPts val="3359"/>
                        </a:lnSpc>
                        <a:spcBef>
                          <a:spcPts val="0"/>
                        </a:spcBef>
                        <a:spcAft>
                          <a:spcPts val="0"/>
                        </a:spcAft>
                        <a:buClrTx/>
                        <a:buSzTx/>
                        <a:buFont typeface="Wingdings" panose="05000000000000000000" pitchFamily="2" charset="2"/>
                        <a:buChar char="q"/>
                        <a:tabLst/>
                        <a:defRPr/>
                      </a:pPr>
                      <a:r>
                        <a:rPr lang="en-US" sz="3200" b="1" kern="1200" dirty="0">
                          <a:solidFill>
                            <a:schemeClr val="bg1"/>
                          </a:solidFill>
                          <a:effectLst/>
                          <a:latin typeface="Montserrat" panose="00000500000000000000" pitchFamily="2" charset="0"/>
                          <a:ea typeface="+mn-ea"/>
                          <a:cs typeface="+mn-cs"/>
                        </a:rPr>
                        <a:t>Materials:  A short script will be shared with trainees</a:t>
                      </a:r>
                    </a:p>
                    <a:p>
                      <a:pPr marL="544830" marR="0" lvl="1" indent="-285750" algn="l" defTabSz="914400" rtl="0" eaLnBrk="1" fontAlgn="auto" latinLnBrk="0" hangingPunct="1">
                        <a:lnSpc>
                          <a:spcPts val="3359"/>
                        </a:lnSpc>
                        <a:spcBef>
                          <a:spcPts val="0"/>
                        </a:spcBef>
                        <a:spcAft>
                          <a:spcPts val="0"/>
                        </a:spcAft>
                        <a:buClrTx/>
                        <a:buSzTx/>
                        <a:buFont typeface="Wingdings" panose="05000000000000000000" pitchFamily="2" charset="2"/>
                        <a:buChar char="q"/>
                        <a:tabLst/>
                        <a:defRPr/>
                      </a:pPr>
                      <a:endParaRPr lang="en-US" sz="3200" b="1" kern="1200" dirty="0">
                        <a:solidFill>
                          <a:schemeClr val="bg1"/>
                        </a:solidFill>
                        <a:effectLst/>
                        <a:latin typeface="Montserrat" panose="00000500000000000000" pitchFamily="2" charset="0"/>
                        <a:ea typeface="+mn-ea"/>
                        <a:cs typeface="+mn-cs"/>
                      </a:endParaRPr>
                    </a:p>
                    <a:p>
                      <a:pPr marL="259080" lvl="1" indent="0" algn="l">
                        <a:lnSpc>
                          <a:spcPts val="3359"/>
                        </a:lnSpc>
                        <a:buFont typeface="Arial"/>
                        <a:buNone/>
                        <a:defRPr/>
                      </a:pPr>
                      <a:endParaRPr lang="en-US" sz="1100" dirty="0"/>
                    </a:p>
                  </a:txBody>
                  <a:tcPr marL="190500" marR="190500" marT="190500" marB="190500">
                    <a:lnL w="28575" cap="flat" cmpd="sng" algn="ctr">
                      <a:solidFill>
                        <a:srgbClr val="896CB2"/>
                      </a:solidFill>
                      <a:prstDash val="solid"/>
                      <a:round/>
                      <a:headEnd type="none" w="med" len="med"/>
                      <a:tailEnd type="none" w="med" len="med"/>
                    </a:lnL>
                    <a:lnR w="28575" cap="flat" cmpd="sng" algn="ctr">
                      <a:solidFill>
                        <a:srgbClr val="896CB2"/>
                      </a:solidFill>
                      <a:prstDash val="solid"/>
                      <a:round/>
                      <a:headEnd type="none" w="med" len="med"/>
                      <a:tailEnd type="none" w="med" len="med"/>
                    </a:lnR>
                    <a:lnT w="28575" cap="flat" cmpd="sng" algn="ctr">
                      <a:solidFill>
                        <a:srgbClr val="896CB2"/>
                      </a:solidFill>
                      <a:prstDash val="solid"/>
                      <a:round/>
                      <a:headEnd type="none" w="med" len="med"/>
                      <a:tailEnd type="none" w="med" len="med"/>
                    </a:lnT>
                    <a:lnB w="28575" cap="flat" cmpd="sng" algn="ctr">
                      <a:solidFill>
                        <a:srgbClr val="896CB2"/>
                      </a:solidFill>
                      <a:prstDash val="solid"/>
                      <a:round/>
                      <a:headEnd type="none" w="med" len="med"/>
                      <a:tailEnd type="none" w="med" len="med"/>
                    </a:lnB>
                    <a:solidFill>
                      <a:srgbClr val="DED5ED"/>
                    </a:solidFill>
                  </a:tcPr>
                </a:tc>
                <a:extLst>
                  <a:ext uri="{0D108BD9-81ED-4DB2-BD59-A6C34878D82A}">
                    <a16:rowId xmlns:a16="http://schemas.microsoft.com/office/drawing/2014/main" val="1422347638"/>
                  </a:ext>
                </a:extLst>
              </a:tr>
            </a:tbl>
          </a:graphicData>
        </a:graphic>
      </p:graphicFrame>
      <p:sp>
        <p:nvSpPr>
          <p:cNvPr id="3" name="Freeform 3"/>
          <p:cNvSpPr/>
          <p:nvPr/>
        </p:nvSpPr>
        <p:spPr>
          <a:xfrm>
            <a:off x="14935664" y="9258300"/>
            <a:ext cx="3069119" cy="618435"/>
          </a:xfrm>
          <a:custGeom>
            <a:avLst/>
            <a:gdLst/>
            <a:ahLst/>
            <a:cxnLst/>
            <a:rect l="l" t="t" r="r" b="b"/>
            <a:pathLst>
              <a:path w="3069119" h="618435">
                <a:moveTo>
                  <a:pt x="0" y="0"/>
                </a:moveTo>
                <a:lnTo>
                  <a:pt x="3069119" y="0"/>
                </a:lnTo>
                <a:lnTo>
                  <a:pt x="3069119" y="618435"/>
                </a:lnTo>
                <a:lnTo>
                  <a:pt x="0" y="618435"/>
                </a:lnTo>
                <a:lnTo>
                  <a:pt x="0" y="0"/>
                </a:lnTo>
                <a:close/>
              </a:path>
            </a:pathLst>
          </a:custGeom>
          <a:blipFill>
            <a:blip r:embed="rId2"/>
            <a:stretch>
              <a:fillRect b="-4057"/>
            </a:stretch>
          </a:blipFill>
        </p:spPr>
        <p:txBody>
          <a:bodyPr/>
          <a:lstStyle/>
          <a:p>
            <a:endParaRPr lang="en-GB" noProof="0" dirty="0"/>
          </a:p>
        </p:txBody>
      </p:sp>
      <p:grpSp>
        <p:nvGrpSpPr>
          <p:cNvPr id="4" name="Group 4"/>
          <p:cNvGrpSpPr/>
          <p:nvPr/>
        </p:nvGrpSpPr>
        <p:grpSpPr>
          <a:xfrm rot="5400000">
            <a:off x="-8851294" y="7734083"/>
            <a:ext cx="18965831" cy="1263243"/>
            <a:chOff x="0" y="0"/>
            <a:chExt cx="4995116" cy="332706"/>
          </a:xfrm>
        </p:grpSpPr>
        <p:sp>
          <p:nvSpPr>
            <p:cNvPr id="5" name="Freeform 5"/>
            <p:cNvSpPr/>
            <p:nvPr/>
          </p:nvSpPr>
          <p:spPr>
            <a:xfrm>
              <a:off x="0" y="0"/>
              <a:ext cx="4995116" cy="332706"/>
            </a:xfrm>
            <a:custGeom>
              <a:avLst/>
              <a:gdLst/>
              <a:ahLst/>
              <a:cxnLst/>
              <a:rect l="l" t="t" r="r" b="b"/>
              <a:pathLst>
                <a:path w="4995116" h="332706">
                  <a:moveTo>
                    <a:pt x="0" y="0"/>
                  </a:moveTo>
                  <a:lnTo>
                    <a:pt x="4995116" y="0"/>
                  </a:lnTo>
                  <a:lnTo>
                    <a:pt x="4995116" y="332706"/>
                  </a:lnTo>
                  <a:lnTo>
                    <a:pt x="0" y="332706"/>
                  </a:lnTo>
                  <a:close/>
                </a:path>
              </a:pathLst>
            </a:custGeom>
            <a:solidFill>
              <a:srgbClr val="452A74"/>
            </a:solidFill>
          </p:spPr>
          <p:txBody>
            <a:bodyPr/>
            <a:lstStyle/>
            <a:p>
              <a:endParaRPr lang="en-US"/>
            </a:p>
          </p:txBody>
        </p:sp>
        <p:sp>
          <p:nvSpPr>
            <p:cNvPr id="6" name="TextBox 6"/>
            <p:cNvSpPr txBox="1"/>
            <p:nvPr/>
          </p:nvSpPr>
          <p:spPr>
            <a:xfrm>
              <a:off x="0" y="-38100"/>
              <a:ext cx="4995116" cy="370806"/>
            </a:xfrm>
            <a:prstGeom prst="rect">
              <a:avLst/>
            </a:prstGeom>
          </p:spPr>
          <p:txBody>
            <a:bodyPr lIns="50800" tIns="50800" rIns="50800" bIns="50800" rtlCol="0" anchor="ctr"/>
            <a:lstStyle/>
            <a:p>
              <a:pPr algn="ctr">
                <a:lnSpc>
                  <a:spcPts val="3359"/>
                </a:lnSpc>
              </a:pPr>
              <a:endParaRPr/>
            </a:p>
          </p:txBody>
        </p:sp>
      </p:grpSp>
      <p:sp>
        <p:nvSpPr>
          <p:cNvPr id="7" name="Freeform 7"/>
          <p:cNvSpPr/>
          <p:nvPr/>
        </p:nvSpPr>
        <p:spPr>
          <a:xfrm>
            <a:off x="16084070" y="-146530"/>
            <a:ext cx="2350460" cy="2350460"/>
          </a:xfrm>
          <a:custGeom>
            <a:avLst/>
            <a:gdLst/>
            <a:ahLst/>
            <a:cxnLst/>
            <a:rect l="l" t="t" r="r" b="b"/>
            <a:pathLst>
              <a:path w="2350460" h="2350460">
                <a:moveTo>
                  <a:pt x="0" y="0"/>
                </a:moveTo>
                <a:lnTo>
                  <a:pt x="2350460" y="0"/>
                </a:lnTo>
                <a:lnTo>
                  <a:pt x="2350460" y="2350460"/>
                </a:lnTo>
                <a:lnTo>
                  <a:pt x="0" y="2350460"/>
                </a:lnTo>
                <a:lnTo>
                  <a:pt x="0" y="0"/>
                </a:lnTo>
                <a:close/>
              </a:path>
            </a:pathLst>
          </a:custGeom>
          <a:blipFill>
            <a:blip r:embed="rId3"/>
            <a:stretch>
              <a:fillRect/>
            </a:stretch>
          </a:blipFill>
        </p:spPr>
        <p:txBody>
          <a:bodyPr/>
          <a:lstStyle/>
          <a:p>
            <a:endParaRPr lang="en-GB" noProof="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
          <a:extLst>
            <a:ext uri="{FF2B5EF4-FFF2-40B4-BE49-F238E27FC236}">
              <a16:creationId xmlns:a16="http://schemas.microsoft.com/office/drawing/2014/main" id="{D623DDAA-C431-9270-603D-98990910D9B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C0F5CA6-D5BE-EFA3-9B1E-C7318665FC06}"/>
              </a:ext>
            </a:extLst>
          </p:cNvPr>
          <p:cNvSpPr/>
          <p:nvPr/>
        </p:nvSpPr>
        <p:spPr>
          <a:xfrm>
            <a:off x="15390464" y="8954526"/>
            <a:ext cx="2897536" cy="607548"/>
          </a:xfrm>
          <a:custGeom>
            <a:avLst/>
            <a:gdLst/>
            <a:ahLst/>
            <a:cxnLst/>
            <a:rect l="l" t="t" r="r" b="b"/>
            <a:pathLst>
              <a:path w="2897536" h="607548">
                <a:moveTo>
                  <a:pt x="0" y="0"/>
                </a:moveTo>
                <a:lnTo>
                  <a:pt x="2897536" y="0"/>
                </a:lnTo>
                <a:lnTo>
                  <a:pt x="2897536" y="607548"/>
                </a:lnTo>
                <a:lnTo>
                  <a:pt x="0" y="607548"/>
                </a:lnTo>
                <a:lnTo>
                  <a:pt x="0" y="0"/>
                </a:lnTo>
                <a:close/>
              </a:path>
            </a:pathLst>
          </a:custGeom>
          <a:blipFill>
            <a:blip r:embed="rId2"/>
            <a:stretch>
              <a:fillRect/>
            </a:stretch>
          </a:blipFill>
        </p:spPr>
        <p:txBody>
          <a:bodyPr/>
          <a:lstStyle/>
          <a:p>
            <a:endParaRPr lang="en-US"/>
          </a:p>
        </p:txBody>
      </p:sp>
      <p:grpSp>
        <p:nvGrpSpPr>
          <p:cNvPr id="3" name="Group 3">
            <a:extLst>
              <a:ext uri="{FF2B5EF4-FFF2-40B4-BE49-F238E27FC236}">
                <a16:creationId xmlns:a16="http://schemas.microsoft.com/office/drawing/2014/main" id="{63EC56EE-0E0A-D0EF-DDC0-23337F00BCBA}"/>
              </a:ext>
            </a:extLst>
          </p:cNvPr>
          <p:cNvGrpSpPr/>
          <p:nvPr/>
        </p:nvGrpSpPr>
        <p:grpSpPr>
          <a:xfrm>
            <a:off x="-281955" y="9865848"/>
            <a:ext cx="18965831" cy="738913"/>
            <a:chOff x="0" y="0"/>
            <a:chExt cx="4995116" cy="194611"/>
          </a:xfrm>
        </p:grpSpPr>
        <p:sp>
          <p:nvSpPr>
            <p:cNvPr id="4" name="Freeform 4">
              <a:extLst>
                <a:ext uri="{FF2B5EF4-FFF2-40B4-BE49-F238E27FC236}">
                  <a16:creationId xmlns:a16="http://schemas.microsoft.com/office/drawing/2014/main" id="{176611CD-0523-2232-9B33-167B6C5CE12A}"/>
                </a:ext>
              </a:extLst>
            </p:cNvPr>
            <p:cNvSpPr/>
            <p:nvPr/>
          </p:nvSpPr>
          <p:spPr>
            <a:xfrm>
              <a:off x="0" y="0"/>
              <a:ext cx="4995116" cy="194611"/>
            </a:xfrm>
            <a:custGeom>
              <a:avLst/>
              <a:gdLst/>
              <a:ahLst/>
              <a:cxnLst/>
              <a:rect l="l" t="t" r="r" b="b"/>
              <a:pathLst>
                <a:path w="4995116" h="194611">
                  <a:moveTo>
                    <a:pt x="0" y="0"/>
                  </a:moveTo>
                  <a:lnTo>
                    <a:pt x="4995116" y="0"/>
                  </a:lnTo>
                  <a:lnTo>
                    <a:pt x="4995116" y="194611"/>
                  </a:lnTo>
                  <a:lnTo>
                    <a:pt x="0" y="194611"/>
                  </a:lnTo>
                  <a:close/>
                </a:path>
              </a:pathLst>
            </a:custGeom>
            <a:solidFill>
              <a:srgbClr val="452A74"/>
            </a:solidFill>
          </p:spPr>
          <p:txBody>
            <a:bodyPr/>
            <a:lstStyle/>
            <a:p>
              <a:endParaRPr lang="en-US"/>
            </a:p>
          </p:txBody>
        </p:sp>
        <p:sp>
          <p:nvSpPr>
            <p:cNvPr id="5" name="TextBox 5">
              <a:extLst>
                <a:ext uri="{FF2B5EF4-FFF2-40B4-BE49-F238E27FC236}">
                  <a16:creationId xmlns:a16="http://schemas.microsoft.com/office/drawing/2014/main" id="{9841D4A3-5EBD-3972-1700-822D15D2C6D3}"/>
                </a:ext>
              </a:extLst>
            </p:cNvPr>
            <p:cNvSpPr txBox="1"/>
            <p:nvPr/>
          </p:nvSpPr>
          <p:spPr>
            <a:xfrm>
              <a:off x="0" y="-38100"/>
              <a:ext cx="4995116" cy="232711"/>
            </a:xfrm>
            <a:prstGeom prst="rect">
              <a:avLst/>
            </a:prstGeom>
          </p:spPr>
          <p:txBody>
            <a:bodyPr lIns="50800" tIns="50800" rIns="50800" bIns="50800" rtlCol="0" anchor="ctr"/>
            <a:lstStyle/>
            <a:p>
              <a:pPr algn="ctr">
                <a:lnSpc>
                  <a:spcPts val="3359"/>
                </a:lnSpc>
              </a:pPr>
              <a:endParaRPr/>
            </a:p>
          </p:txBody>
        </p:sp>
      </p:grpSp>
      <p:sp>
        <p:nvSpPr>
          <p:cNvPr id="6" name="TextBox 6">
            <a:extLst>
              <a:ext uri="{FF2B5EF4-FFF2-40B4-BE49-F238E27FC236}">
                <a16:creationId xmlns:a16="http://schemas.microsoft.com/office/drawing/2014/main" id="{494FD9A6-E175-2BC1-D8A5-A23D672C30C8}"/>
              </a:ext>
            </a:extLst>
          </p:cNvPr>
          <p:cNvSpPr txBox="1"/>
          <p:nvPr/>
        </p:nvSpPr>
        <p:spPr>
          <a:xfrm>
            <a:off x="459888" y="342900"/>
            <a:ext cx="16492057" cy="11264622"/>
          </a:xfrm>
          <a:prstGeom prst="rect">
            <a:avLst/>
          </a:prstGeom>
        </p:spPr>
        <p:txBody>
          <a:bodyPr wrap="square" lIns="0" tIns="0" rIns="0" bIns="0" rtlCol="0" anchor="t">
            <a:spAutoFit/>
          </a:bodyPr>
          <a:lstStyle/>
          <a:p>
            <a:pPr algn="just">
              <a:lnSpc>
                <a:spcPts val="4900"/>
              </a:lnSpc>
            </a:pPr>
            <a:r>
              <a:rPr lang="en-GB" sz="4000" dirty="0">
                <a:solidFill>
                  <a:srgbClr val="2C145B"/>
                </a:solidFill>
                <a:latin typeface="Montserrat Extra-Bold"/>
              </a:rPr>
              <a:t>Scenario 1:  Engineering Design Class (Reading time: 5 minutes)</a:t>
            </a:r>
          </a:p>
          <a:p>
            <a:pPr algn="just">
              <a:lnSpc>
                <a:spcPts val="4900"/>
              </a:lnSpc>
            </a:pPr>
            <a:r>
              <a:rPr lang="en-GB" sz="2400" noProof="0" dirty="0">
                <a:solidFill>
                  <a:srgbClr val="452A74"/>
                </a:solidFill>
                <a:latin typeface="Montserrat"/>
              </a:rPr>
              <a:t>Setting: A mid-sized lecture hall in an engineering school. Professor T. is leading a discussion on design challenges in mechanical engineering, focusing on real-world applications of materials science.</a:t>
            </a:r>
          </a:p>
          <a:p>
            <a:pPr algn="just">
              <a:lnSpc>
                <a:spcPts val="4900"/>
              </a:lnSpc>
            </a:pPr>
            <a:r>
              <a:rPr lang="en-GB" sz="2400" noProof="0" dirty="0">
                <a:solidFill>
                  <a:srgbClr val="452A74"/>
                </a:solidFill>
                <a:latin typeface="Montserrat"/>
              </a:rPr>
              <a:t>_________________________________</a:t>
            </a:r>
          </a:p>
          <a:p>
            <a:pPr algn="just">
              <a:lnSpc>
                <a:spcPts val="4900"/>
              </a:lnSpc>
            </a:pPr>
            <a:r>
              <a:rPr lang="en-GB" sz="2400" noProof="0" dirty="0">
                <a:solidFill>
                  <a:srgbClr val="452A74"/>
                </a:solidFill>
                <a:latin typeface="Montserrat"/>
              </a:rPr>
              <a:t>Professor T.</a:t>
            </a:r>
          </a:p>
          <a:p>
            <a:pPr algn="just">
              <a:lnSpc>
                <a:spcPts val="4900"/>
              </a:lnSpc>
            </a:pPr>
            <a:r>
              <a:rPr lang="en-GB" sz="2400" noProof="0" dirty="0">
                <a:solidFill>
                  <a:srgbClr val="452A74"/>
                </a:solidFill>
                <a:latin typeface="Montserrat"/>
              </a:rPr>
              <a:t>“All right, let’s discuss the principles behind structural integrity. Can anyone tell me why carbon fibre is often chosen in aerospace engineering?"</a:t>
            </a:r>
          </a:p>
          <a:p>
            <a:pPr algn="just">
              <a:lnSpc>
                <a:spcPts val="4900"/>
              </a:lnSpc>
            </a:pPr>
            <a:r>
              <a:rPr lang="en-GB" sz="2400" noProof="0" dirty="0">
                <a:solidFill>
                  <a:srgbClr val="452A74"/>
                </a:solidFill>
                <a:latin typeface="Montserrat"/>
              </a:rPr>
              <a:t>(Looks around the room and calls on Michael, a male student who has raised his hand.)</a:t>
            </a:r>
          </a:p>
          <a:p>
            <a:pPr algn="just">
              <a:lnSpc>
                <a:spcPts val="4900"/>
              </a:lnSpc>
            </a:pPr>
            <a:r>
              <a:rPr lang="en-GB" sz="2400" noProof="0" dirty="0">
                <a:solidFill>
                  <a:srgbClr val="452A74"/>
                </a:solidFill>
                <a:latin typeface="Montserrat"/>
              </a:rPr>
              <a:t>Michael:</a:t>
            </a:r>
          </a:p>
          <a:p>
            <a:pPr algn="just">
              <a:lnSpc>
                <a:spcPts val="4900"/>
              </a:lnSpc>
            </a:pPr>
            <a:r>
              <a:rPr lang="en-GB" sz="2400" noProof="0" dirty="0">
                <a:solidFill>
                  <a:srgbClr val="452A74"/>
                </a:solidFill>
                <a:latin typeface="Montserrat"/>
              </a:rPr>
              <a:t>"Because it’s lightweight and extremely strong, which helps improve fuel efficiency."</a:t>
            </a:r>
          </a:p>
          <a:p>
            <a:pPr algn="just">
              <a:lnSpc>
                <a:spcPts val="4900"/>
              </a:lnSpc>
            </a:pPr>
            <a:r>
              <a:rPr lang="en-GB" sz="2400" noProof="0" dirty="0">
                <a:solidFill>
                  <a:srgbClr val="452A74"/>
                </a:solidFill>
                <a:latin typeface="Montserrat"/>
              </a:rPr>
              <a:t>Professor T:</a:t>
            </a:r>
          </a:p>
          <a:p>
            <a:pPr algn="just">
              <a:lnSpc>
                <a:spcPts val="4900"/>
              </a:lnSpc>
            </a:pPr>
            <a:r>
              <a:rPr lang="en-GB" sz="2400" noProof="0" dirty="0">
                <a:solidFill>
                  <a:srgbClr val="452A74"/>
                </a:solidFill>
                <a:latin typeface="Montserrat"/>
              </a:rPr>
              <a:t>""Great answer, Michael! Now, think of someone like Elon Musk, who’s constantly pushing boundaries with SpaceX. This is why understanding material properties is so critical. Now, here’s a question about load-bearing capacity…"</a:t>
            </a:r>
          </a:p>
          <a:p>
            <a:pPr algn="just">
              <a:lnSpc>
                <a:spcPts val="4900"/>
              </a:lnSpc>
            </a:pPr>
            <a:r>
              <a:rPr lang="en-GB" sz="2400" noProof="0" dirty="0">
                <a:solidFill>
                  <a:srgbClr val="452A74"/>
                </a:solidFill>
                <a:latin typeface="Montserrat"/>
              </a:rPr>
              <a:t>(Scans the room again, and this time calls on Josh, another male student, with his hand up.)</a:t>
            </a:r>
          </a:p>
          <a:p>
            <a:pPr algn="just">
              <a:lnSpc>
                <a:spcPts val="4900"/>
              </a:lnSpc>
            </a:pPr>
            <a:endParaRPr lang="en-GB" sz="3500" noProof="0" dirty="0">
              <a:solidFill>
                <a:srgbClr val="452A74"/>
              </a:solidFill>
              <a:latin typeface="Montserrat"/>
            </a:endParaRPr>
          </a:p>
          <a:p>
            <a:pPr algn="just">
              <a:lnSpc>
                <a:spcPts val="4900"/>
              </a:lnSpc>
            </a:pPr>
            <a:r>
              <a:rPr lang="en-GB" sz="3500" noProof="0" dirty="0">
                <a:solidFill>
                  <a:srgbClr val="452A74"/>
                </a:solidFill>
                <a:latin typeface="Montserrat"/>
              </a:rPr>
              <a:t> </a:t>
            </a:r>
          </a:p>
        </p:txBody>
      </p:sp>
      <p:sp>
        <p:nvSpPr>
          <p:cNvPr id="7" name="Freeform 7">
            <a:extLst>
              <a:ext uri="{FF2B5EF4-FFF2-40B4-BE49-F238E27FC236}">
                <a16:creationId xmlns:a16="http://schemas.microsoft.com/office/drawing/2014/main" id="{71693FF3-5B2B-4A98-1525-552E6FEF5D27}"/>
              </a:ext>
            </a:extLst>
          </p:cNvPr>
          <p:cNvSpPr/>
          <p:nvPr/>
        </p:nvSpPr>
        <p:spPr>
          <a:xfrm>
            <a:off x="15771122" y="185791"/>
            <a:ext cx="2350460" cy="2350460"/>
          </a:xfrm>
          <a:custGeom>
            <a:avLst/>
            <a:gdLst/>
            <a:ahLst/>
            <a:cxnLst/>
            <a:rect l="l" t="t" r="r" b="b"/>
            <a:pathLst>
              <a:path w="2350460" h="2350460">
                <a:moveTo>
                  <a:pt x="0" y="0"/>
                </a:moveTo>
                <a:lnTo>
                  <a:pt x="2350461" y="0"/>
                </a:lnTo>
                <a:lnTo>
                  <a:pt x="2350461" y="2350460"/>
                </a:lnTo>
                <a:lnTo>
                  <a:pt x="0" y="2350460"/>
                </a:lnTo>
                <a:lnTo>
                  <a:pt x="0" y="0"/>
                </a:lnTo>
                <a:close/>
              </a:path>
            </a:pathLst>
          </a:custGeom>
          <a:blipFill>
            <a:blip r:embed="rId3"/>
            <a:stretch>
              <a:fillRect/>
            </a:stretch>
          </a:blipFill>
        </p:spPr>
        <p:txBody>
          <a:bodyPr/>
          <a:lstStyle/>
          <a:p>
            <a:endParaRPr lang="en-US"/>
          </a:p>
        </p:txBody>
      </p:sp>
      <p:sp>
        <p:nvSpPr>
          <p:cNvPr id="8" name="TextBox 8">
            <a:extLst>
              <a:ext uri="{FF2B5EF4-FFF2-40B4-BE49-F238E27FC236}">
                <a16:creationId xmlns:a16="http://schemas.microsoft.com/office/drawing/2014/main" id="{3EE46468-A549-24C0-6319-410CD37CB210}"/>
              </a:ext>
            </a:extLst>
          </p:cNvPr>
          <p:cNvSpPr txBox="1"/>
          <p:nvPr/>
        </p:nvSpPr>
        <p:spPr>
          <a:xfrm>
            <a:off x="762000" y="235091"/>
            <a:ext cx="15661518" cy="758477"/>
          </a:xfrm>
          <a:prstGeom prst="rect">
            <a:avLst/>
          </a:prstGeom>
        </p:spPr>
        <p:txBody>
          <a:bodyPr lIns="0" tIns="0" rIns="0" bIns="0" rtlCol="0" anchor="t">
            <a:spAutoFit/>
          </a:bodyPr>
          <a:lstStyle/>
          <a:p>
            <a:pPr algn="l">
              <a:lnSpc>
                <a:spcPts val="6308"/>
              </a:lnSpc>
            </a:pPr>
            <a:r>
              <a:rPr lang="en-US" sz="4505" dirty="0">
                <a:solidFill>
                  <a:srgbClr val="2C145B"/>
                </a:solidFill>
                <a:latin typeface="Montserrat Extra-Bold"/>
              </a:rPr>
              <a:t> </a:t>
            </a:r>
          </a:p>
        </p:txBody>
      </p:sp>
    </p:spTree>
    <p:extLst>
      <p:ext uri="{BB962C8B-B14F-4D97-AF65-F5344CB8AC3E}">
        <p14:creationId xmlns:p14="http://schemas.microsoft.com/office/powerpoint/2010/main" val="91616516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
          <a:extLst>
            <a:ext uri="{FF2B5EF4-FFF2-40B4-BE49-F238E27FC236}">
              <a16:creationId xmlns:a16="http://schemas.microsoft.com/office/drawing/2014/main" id="{919FC1F3-1D3D-A8E9-C0D0-8EA728566FC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9DE776D-7CA1-EF66-5721-5E4ACD0DB33D}"/>
              </a:ext>
            </a:extLst>
          </p:cNvPr>
          <p:cNvSpPr/>
          <p:nvPr/>
        </p:nvSpPr>
        <p:spPr>
          <a:xfrm>
            <a:off x="15390464" y="8954526"/>
            <a:ext cx="2897536" cy="607548"/>
          </a:xfrm>
          <a:custGeom>
            <a:avLst/>
            <a:gdLst/>
            <a:ahLst/>
            <a:cxnLst/>
            <a:rect l="l" t="t" r="r" b="b"/>
            <a:pathLst>
              <a:path w="2897536" h="607548">
                <a:moveTo>
                  <a:pt x="0" y="0"/>
                </a:moveTo>
                <a:lnTo>
                  <a:pt x="2897536" y="0"/>
                </a:lnTo>
                <a:lnTo>
                  <a:pt x="2897536" y="607548"/>
                </a:lnTo>
                <a:lnTo>
                  <a:pt x="0" y="607548"/>
                </a:lnTo>
                <a:lnTo>
                  <a:pt x="0" y="0"/>
                </a:lnTo>
                <a:close/>
              </a:path>
            </a:pathLst>
          </a:custGeom>
          <a:blipFill>
            <a:blip r:embed="rId2"/>
            <a:stretch>
              <a:fillRect/>
            </a:stretch>
          </a:blipFill>
        </p:spPr>
        <p:txBody>
          <a:bodyPr/>
          <a:lstStyle/>
          <a:p>
            <a:endParaRPr lang="en-US"/>
          </a:p>
        </p:txBody>
      </p:sp>
      <p:grpSp>
        <p:nvGrpSpPr>
          <p:cNvPr id="3" name="Group 3">
            <a:extLst>
              <a:ext uri="{FF2B5EF4-FFF2-40B4-BE49-F238E27FC236}">
                <a16:creationId xmlns:a16="http://schemas.microsoft.com/office/drawing/2014/main" id="{44E6472A-EAD9-9C8F-F140-CFE1978A5A51}"/>
              </a:ext>
            </a:extLst>
          </p:cNvPr>
          <p:cNvGrpSpPr/>
          <p:nvPr/>
        </p:nvGrpSpPr>
        <p:grpSpPr>
          <a:xfrm>
            <a:off x="-281955" y="9865848"/>
            <a:ext cx="18965831" cy="738913"/>
            <a:chOff x="0" y="0"/>
            <a:chExt cx="4995116" cy="194611"/>
          </a:xfrm>
        </p:grpSpPr>
        <p:sp>
          <p:nvSpPr>
            <p:cNvPr id="4" name="Freeform 4">
              <a:extLst>
                <a:ext uri="{FF2B5EF4-FFF2-40B4-BE49-F238E27FC236}">
                  <a16:creationId xmlns:a16="http://schemas.microsoft.com/office/drawing/2014/main" id="{8BCFCE21-389E-4F6A-BACB-FC34F39D847C}"/>
                </a:ext>
              </a:extLst>
            </p:cNvPr>
            <p:cNvSpPr/>
            <p:nvPr/>
          </p:nvSpPr>
          <p:spPr>
            <a:xfrm>
              <a:off x="0" y="0"/>
              <a:ext cx="4995116" cy="194611"/>
            </a:xfrm>
            <a:custGeom>
              <a:avLst/>
              <a:gdLst/>
              <a:ahLst/>
              <a:cxnLst/>
              <a:rect l="l" t="t" r="r" b="b"/>
              <a:pathLst>
                <a:path w="4995116" h="194611">
                  <a:moveTo>
                    <a:pt x="0" y="0"/>
                  </a:moveTo>
                  <a:lnTo>
                    <a:pt x="4995116" y="0"/>
                  </a:lnTo>
                  <a:lnTo>
                    <a:pt x="4995116" y="194611"/>
                  </a:lnTo>
                  <a:lnTo>
                    <a:pt x="0" y="194611"/>
                  </a:lnTo>
                  <a:close/>
                </a:path>
              </a:pathLst>
            </a:custGeom>
            <a:solidFill>
              <a:srgbClr val="452A74"/>
            </a:solidFill>
          </p:spPr>
          <p:txBody>
            <a:bodyPr/>
            <a:lstStyle/>
            <a:p>
              <a:endParaRPr lang="en-US"/>
            </a:p>
          </p:txBody>
        </p:sp>
        <p:sp>
          <p:nvSpPr>
            <p:cNvPr id="5" name="TextBox 5">
              <a:extLst>
                <a:ext uri="{FF2B5EF4-FFF2-40B4-BE49-F238E27FC236}">
                  <a16:creationId xmlns:a16="http://schemas.microsoft.com/office/drawing/2014/main" id="{43A70A25-14CC-CB2A-679F-804E5441D206}"/>
                </a:ext>
              </a:extLst>
            </p:cNvPr>
            <p:cNvSpPr txBox="1"/>
            <p:nvPr/>
          </p:nvSpPr>
          <p:spPr>
            <a:xfrm>
              <a:off x="0" y="-38100"/>
              <a:ext cx="4995116" cy="232711"/>
            </a:xfrm>
            <a:prstGeom prst="rect">
              <a:avLst/>
            </a:prstGeom>
          </p:spPr>
          <p:txBody>
            <a:bodyPr lIns="50800" tIns="50800" rIns="50800" bIns="50800" rtlCol="0" anchor="ctr"/>
            <a:lstStyle/>
            <a:p>
              <a:pPr algn="ctr">
                <a:lnSpc>
                  <a:spcPts val="3359"/>
                </a:lnSpc>
              </a:pPr>
              <a:endParaRPr/>
            </a:p>
          </p:txBody>
        </p:sp>
      </p:grpSp>
      <p:sp>
        <p:nvSpPr>
          <p:cNvPr id="6" name="TextBox 6">
            <a:extLst>
              <a:ext uri="{FF2B5EF4-FFF2-40B4-BE49-F238E27FC236}">
                <a16:creationId xmlns:a16="http://schemas.microsoft.com/office/drawing/2014/main" id="{7995730E-9B7D-AABF-D284-8AE69DDFD0F2}"/>
              </a:ext>
            </a:extLst>
          </p:cNvPr>
          <p:cNvSpPr txBox="1"/>
          <p:nvPr/>
        </p:nvSpPr>
        <p:spPr>
          <a:xfrm>
            <a:off x="564580" y="1257300"/>
            <a:ext cx="16351820" cy="10793596"/>
          </a:xfrm>
          <a:prstGeom prst="rect">
            <a:avLst/>
          </a:prstGeom>
        </p:spPr>
        <p:txBody>
          <a:bodyPr wrap="square" lIns="0" tIns="0" rIns="0" bIns="0" rtlCol="0" anchor="t">
            <a:spAutoFit/>
          </a:bodyPr>
          <a:lstStyle/>
          <a:p>
            <a:pPr>
              <a:lnSpc>
                <a:spcPts val="6308"/>
              </a:lnSpc>
            </a:pPr>
            <a:r>
              <a:rPr lang="en-GB" sz="4000" dirty="0">
                <a:solidFill>
                  <a:srgbClr val="2C145B"/>
                </a:solidFill>
                <a:latin typeface="Montserrat Extra-Bold"/>
              </a:rPr>
              <a:t>Scenario 1:  Engineering Design Class (continued)</a:t>
            </a:r>
          </a:p>
          <a:p>
            <a:pPr algn="just">
              <a:lnSpc>
                <a:spcPts val="4900"/>
              </a:lnSpc>
            </a:pPr>
            <a:r>
              <a:rPr lang="en-GB" sz="2800" noProof="0" dirty="0">
                <a:solidFill>
                  <a:srgbClr val="452A74"/>
                </a:solidFill>
                <a:latin typeface="Montserrat"/>
              </a:rPr>
              <a:t>Josh:</a:t>
            </a:r>
          </a:p>
          <a:p>
            <a:pPr algn="just">
              <a:lnSpc>
                <a:spcPts val="4900"/>
              </a:lnSpc>
            </a:pPr>
            <a:r>
              <a:rPr lang="en-GB" sz="2800" noProof="0" dirty="0">
                <a:solidFill>
                  <a:srgbClr val="452A74"/>
                </a:solidFill>
                <a:latin typeface="Montserrat"/>
              </a:rPr>
              <a:t>"I’d say it’s because carbon fibre can handle tension well but might be weaker under certain types of pressure."</a:t>
            </a:r>
          </a:p>
          <a:p>
            <a:pPr algn="just">
              <a:lnSpc>
                <a:spcPts val="4900"/>
              </a:lnSpc>
            </a:pPr>
            <a:r>
              <a:rPr lang="en-GB" sz="2800" noProof="0" dirty="0">
                <a:solidFill>
                  <a:srgbClr val="452A74"/>
                </a:solidFill>
                <a:latin typeface="Montserrat"/>
              </a:rPr>
              <a:t>Professor T:</a:t>
            </a:r>
          </a:p>
          <a:p>
            <a:pPr algn="just">
              <a:lnSpc>
                <a:spcPts val="4900"/>
              </a:lnSpc>
            </a:pPr>
            <a:r>
              <a:rPr lang="en-GB" sz="2800" noProof="0" dirty="0">
                <a:solidFill>
                  <a:srgbClr val="452A74"/>
                </a:solidFill>
                <a:latin typeface="Montserrat"/>
              </a:rPr>
              <a:t>"Excellent point, Josh. This reminds me of how engineers like Henry Ford really revolutionised the industry by focusing on materials and efficiency. All right, let’s look at a case study…“</a:t>
            </a:r>
          </a:p>
          <a:p>
            <a:pPr algn="just">
              <a:lnSpc>
                <a:spcPts val="4900"/>
              </a:lnSpc>
            </a:pPr>
            <a:endParaRPr lang="en-GB" sz="2800" noProof="0" dirty="0">
              <a:solidFill>
                <a:srgbClr val="452A74"/>
              </a:solidFill>
              <a:latin typeface="Montserrat"/>
            </a:endParaRPr>
          </a:p>
          <a:p>
            <a:pPr algn="just">
              <a:lnSpc>
                <a:spcPts val="4900"/>
              </a:lnSpc>
            </a:pPr>
            <a:r>
              <a:rPr lang="en-GB" sz="2800" noProof="0" dirty="0">
                <a:solidFill>
                  <a:srgbClr val="452A74"/>
                </a:solidFill>
                <a:latin typeface="Montserrat"/>
              </a:rPr>
              <a:t>(The professor continues calling on male students for all technical questions while occasionally calling on female students for administrative or logistical questions, like those regarding deadlines or teamwork logistics. Female students have hands raised for technical questions but are overlooked.)</a:t>
            </a:r>
          </a:p>
          <a:p>
            <a:pPr algn="just">
              <a:lnSpc>
                <a:spcPts val="4900"/>
              </a:lnSpc>
            </a:pPr>
            <a:endParaRPr lang="en-GB" sz="2800" noProof="0" dirty="0">
              <a:solidFill>
                <a:srgbClr val="452A74"/>
              </a:solidFill>
              <a:latin typeface="Montserrat"/>
            </a:endParaRPr>
          </a:p>
          <a:p>
            <a:pPr algn="just">
              <a:lnSpc>
                <a:spcPts val="4900"/>
              </a:lnSpc>
            </a:pPr>
            <a:endParaRPr lang="en-GB" sz="2800" noProof="0" dirty="0">
              <a:solidFill>
                <a:srgbClr val="452A74"/>
              </a:solidFill>
              <a:latin typeface="Montserrat"/>
            </a:endParaRPr>
          </a:p>
          <a:p>
            <a:pPr algn="just">
              <a:lnSpc>
                <a:spcPts val="4900"/>
              </a:lnSpc>
            </a:pPr>
            <a:endParaRPr lang="en-GB" sz="2800" noProof="0" dirty="0">
              <a:solidFill>
                <a:srgbClr val="452A74"/>
              </a:solidFill>
              <a:latin typeface="Montserrat"/>
            </a:endParaRPr>
          </a:p>
          <a:p>
            <a:pPr algn="just">
              <a:lnSpc>
                <a:spcPts val="4900"/>
              </a:lnSpc>
            </a:pPr>
            <a:r>
              <a:rPr lang="en-GB" sz="2800" noProof="0" dirty="0">
                <a:solidFill>
                  <a:srgbClr val="452A74"/>
                </a:solidFill>
                <a:latin typeface="Montserrat"/>
              </a:rPr>
              <a:t> </a:t>
            </a:r>
          </a:p>
        </p:txBody>
      </p:sp>
      <p:sp>
        <p:nvSpPr>
          <p:cNvPr id="7" name="Freeform 7">
            <a:extLst>
              <a:ext uri="{FF2B5EF4-FFF2-40B4-BE49-F238E27FC236}">
                <a16:creationId xmlns:a16="http://schemas.microsoft.com/office/drawing/2014/main" id="{B5853B7A-B09F-1A3A-15A9-52A016CA77B2}"/>
              </a:ext>
            </a:extLst>
          </p:cNvPr>
          <p:cNvSpPr/>
          <p:nvPr/>
        </p:nvSpPr>
        <p:spPr>
          <a:xfrm>
            <a:off x="15771122" y="185791"/>
            <a:ext cx="2350460" cy="2350460"/>
          </a:xfrm>
          <a:custGeom>
            <a:avLst/>
            <a:gdLst/>
            <a:ahLst/>
            <a:cxnLst/>
            <a:rect l="l" t="t" r="r" b="b"/>
            <a:pathLst>
              <a:path w="2350460" h="2350460">
                <a:moveTo>
                  <a:pt x="0" y="0"/>
                </a:moveTo>
                <a:lnTo>
                  <a:pt x="2350461" y="0"/>
                </a:lnTo>
                <a:lnTo>
                  <a:pt x="2350461" y="2350460"/>
                </a:lnTo>
                <a:lnTo>
                  <a:pt x="0" y="2350460"/>
                </a:lnTo>
                <a:lnTo>
                  <a:pt x="0" y="0"/>
                </a:lnTo>
                <a:close/>
              </a:path>
            </a:pathLst>
          </a:custGeom>
          <a:blipFill>
            <a:blip r:embed="rId3"/>
            <a:stretch>
              <a:fillRect/>
            </a:stretch>
          </a:blipFill>
        </p:spPr>
        <p:txBody>
          <a:bodyPr/>
          <a:lstStyle/>
          <a:p>
            <a:endParaRPr lang="en-US"/>
          </a:p>
        </p:txBody>
      </p:sp>
      <p:sp>
        <p:nvSpPr>
          <p:cNvPr id="8" name="TextBox 8">
            <a:extLst>
              <a:ext uri="{FF2B5EF4-FFF2-40B4-BE49-F238E27FC236}">
                <a16:creationId xmlns:a16="http://schemas.microsoft.com/office/drawing/2014/main" id="{45C52D47-5201-3E0A-3BCF-AADC83D6B76C}"/>
              </a:ext>
            </a:extLst>
          </p:cNvPr>
          <p:cNvSpPr txBox="1"/>
          <p:nvPr/>
        </p:nvSpPr>
        <p:spPr>
          <a:xfrm>
            <a:off x="766762" y="342218"/>
            <a:ext cx="15661518" cy="758477"/>
          </a:xfrm>
          <a:prstGeom prst="rect">
            <a:avLst/>
          </a:prstGeom>
        </p:spPr>
        <p:txBody>
          <a:bodyPr lIns="0" tIns="0" rIns="0" bIns="0" rtlCol="0" anchor="t">
            <a:spAutoFit/>
          </a:bodyPr>
          <a:lstStyle/>
          <a:p>
            <a:pPr algn="l">
              <a:lnSpc>
                <a:spcPts val="6308"/>
              </a:lnSpc>
            </a:pPr>
            <a:r>
              <a:rPr lang="en-US" sz="4505" dirty="0">
                <a:solidFill>
                  <a:srgbClr val="2C145B"/>
                </a:solidFill>
                <a:latin typeface="Montserrat Extra-Bold"/>
              </a:rPr>
              <a:t> </a:t>
            </a:r>
          </a:p>
        </p:txBody>
      </p:sp>
    </p:spTree>
    <p:extLst>
      <p:ext uri="{BB962C8B-B14F-4D97-AF65-F5344CB8AC3E}">
        <p14:creationId xmlns:p14="http://schemas.microsoft.com/office/powerpoint/2010/main" val="11301578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
          <a:extLst>
            <a:ext uri="{FF2B5EF4-FFF2-40B4-BE49-F238E27FC236}">
              <a16:creationId xmlns:a16="http://schemas.microsoft.com/office/drawing/2014/main" id="{48D3290D-9A72-AC6B-CB80-C641C529EF2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30BD683-D847-1CD7-C939-718BC342143F}"/>
              </a:ext>
            </a:extLst>
          </p:cNvPr>
          <p:cNvSpPr/>
          <p:nvPr/>
        </p:nvSpPr>
        <p:spPr>
          <a:xfrm>
            <a:off x="15390464" y="8954526"/>
            <a:ext cx="2897536" cy="607548"/>
          </a:xfrm>
          <a:custGeom>
            <a:avLst/>
            <a:gdLst/>
            <a:ahLst/>
            <a:cxnLst/>
            <a:rect l="l" t="t" r="r" b="b"/>
            <a:pathLst>
              <a:path w="2897536" h="607548">
                <a:moveTo>
                  <a:pt x="0" y="0"/>
                </a:moveTo>
                <a:lnTo>
                  <a:pt x="2897536" y="0"/>
                </a:lnTo>
                <a:lnTo>
                  <a:pt x="2897536" y="607548"/>
                </a:lnTo>
                <a:lnTo>
                  <a:pt x="0" y="607548"/>
                </a:lnTo>
                <a:lnTo>
                  <a:pt x="0" y="0"/>
                </a:lnTo>
                <a:close/>
              </a:path>
            </a:pathLst>
          </a:custGeom>
          <a:blipFill>
            <a:blip r:embed="rId2"/>
            <a:stretch>
              <a:fillRect/>
            </a:stretch>
          </a:blipFill>
        </p:spPr>
        <p:txBody>
          <a:bodyPr/>
          <a:lstStyle/>
          <a:p>
            <a:endParaRPr lang="en-US"/>
          </a:p>
        </p:txBody>
      </p:sp>
      <p:grpSp>
        <p:nvGrpSpPr>
          <p:cNvPr id="3" name="Group 3">
            <a:extLst>
              <a:ext uri="{FF2B5EF4-FFF2-40B4-BE49-F238E27FC236}">
                <a16:creationId xmlns:a16="http://schemas.microsoft.com/office/drawing/2014/main" id="{D9462F18-E06C-EA7A-341A-03CB8838459B}"/>
              </a:ext>
            </a:extLst>
          </p:cNvPr>
          <p:cNvGrpSpPr/>
          <p:nvPr/>
        </p:nvGrpSpPr>
        <p:grpSpPr>
          <a:xfrm>
            <a:off x="-281955" y="9865848"/>
            <a:ext cx="18965831" cy="738913"/>
            <a:chOff x="0" y="0"/>
            <a:chExt cx="4995116" cy="194611"/>
          </a:xfrm>
        </p:grpSpPr>
        <p:sp>
          <p:nvSpPr>
            <p:cNvPr id="4" name="Freeform 4">
              <a:extLst>
                <a:ext uri="{FF2B5EF4-FFF2-40B4-BE49-F238E27FC236}">
                  <a16:creationId xmlns:a16="http://schemas.microsoft.com/office/drawing/2014/main" id="{9F0CA558-99B5-7656-0DB0-E681CFE0A2DE}"/>
                </a:ext>
              </a:extLst>
            </p:cNvPr>
            <p:cNvSpPr/>
            <p:nvPr/>
          </p:nvSpPr>
          <p:spPr>
            <a:xfrm>
              <a:off x="0" y="0"/>
              <a:ext cx="4995116" cy="194611"/>
            </a:xfrm>
            <a:custGeom>
              <a:avLst/>
              <a:gdLst/>
              <a:ahLst/>
              <a:cxnLst/>
              <a:rect l="l" t="t" r="r" b="b"/>
              <a:pathLst>
                <a:path w="4995116" h="194611">
                  <a:moveTo>
                    <a:pt x="0" y="0"/>
                  </a:moveTo>
                  <a:lnTo>
                    <a:pt x="4995116" y="0"/>
                  </a:lnTo>
                  <a:lnTo>
                    <a:pt x="4995116" y="194611"/>
                  </a:lnTo>
                  <a:lnTo>
                    <a:pt x="0" y="194611"/>
                  </a:lnTo>
                  <a:close/>
                </a:path>
              </a:pathLst>
            </a:custGeom>
            <a:solidFill>
              <a:srgbClr val="452A74"/>
            </a:solidFill>
          </p:spPr>
          <p:txBody>
            <a:bodyPr/>
            <a:lstStyle/>
            <a:p>
              <a:endParaRPr lang="en-US"/>
            </a:p>
          </p:txBody>
        </p:sp>
        <p:sp>
          <p:nvSpPr>
            <p:cNvPr id="5" name="TextBox 5">
              <a:extLst>
                <a:ext uri="{FF2B5EF4-FFF2-40B4-BE49-F238E27FC236}">
                  <a16:creationId xmlns:a16="http://schemas.microsoft.com/office/drawing/2014/main" id="{8DCE5565-3E1E-5EE3-26D5-ADF863D6A342}"/>
                </a:ext>
              </a:extLst>
            </p:cNvPr>
            <p:cNvSpPr txBox="1"/>
            <p:nvPr/>
          </p:nvSpPr>
          <p:spPr>
            <a:xfrm>
              <a:off x="0" y="-38100"/>
              <a:ext cx="4995116" cy="232711"/>
            </a:xfrm>
            <a:prstGeom prst="rect">
              <a:avLst/>
            </a:prstGeom>
          </p:spPr>
          <p:txBody>
            <a:bodyPr lIns="50800" tIns="50800" rIns="50800" bIns="50800" rtlCol="0" anchor="ctr"/>
            <a:lstStyle/>
            <a:p>
              <a:pPr algn="ctr">
                <a:lnSpc>
                  <a:spcPts val="3359"/>
                </a:lnSpc>
              </a:pPr>
              <a:endParaRPr/>
            </a:p>
          </p:txBody>
        </p:sp>
      </p:grpSp>
      <p:sp>
        <p:nvSpPr>
          <p:cNvPr id="6" name="TextBox 6">
            <a:extLst>
              <a:ext uri="{FF2B5EF4-FFF2-40B4-BE49-F238E27FC236}">
                <a16:creationId xmlns:a16="http://schemas.microsoft.com/office/drawing/2014/main" id="{F0F1895E-4B77-5858-B8C4-0E2E7324F9E7}"/>
              </a:ext>
            </a:extLst>
          </p:cNvPr>
          <p:cNvSpPr txBox="1"/>
          <p:nvPr/>
        </p:nvSpPr>
        <p:spPr>
          <a:xfrm>
            <a:off x="564580" y="1257300"/>
            <a:ext cx="15398893" cy="1838965"/>
          </a:xfrm>
          <a:prstGeom prst="rect">
            <a:avLst/>
          </a:prstGeom>
        </p:spPr>
        <p:txBody>
          <a:bodyPr wrap="square" lIns="0" tIns="0" rIns="0" bIns="0" rtlCol="0" anchor="t">
            <a:spAutoFit/>
          </a:bodyPr>
          <a:lstStyle/>
          <a:p>
            <a:pPr algn="just">
              <a:lnSpc>
                <a:spcPts val="4900"/>
              </a:lnSpc>
            </a:pPr>
            <a:endParaRPr lang="en-US" sz="4800" dirty="0">
              <a:solidFill>
                <a:srgbClr val="452A74"/>
              </a:solidFill>
              <a:latin typeface="Montserrat"/>
            </a:endParaRPr>
          </a:p>
          <a:p>
            <a:pPr algn="just">
              <a:lnSpc>
                <a:spcPts val="4900"/>
              </a:lnSpc>
            </a:pPr>
            <a:endParaRPr lang="en-US" sz="3500" dirty="0">
              <a:solidFill>
                <a:srgbClr val="452A74"/>
              </a:solidFill>
              <a:latin typeface="Montserrat"/>
            </a:endParaRPr>
          </a:p>
          <a:p>
            <a:pPr algn="just">
              <a:lnSpc>
                <a:spcPts val="4900"/>
              </a:lnSpc>
            </a:pPr>
            <a:r>
              <a:rPr lang="en-US" sz="3500" dirty="0">
                <a:solidFill>
                  <a:srgbClr val="452A74"/>
                </a:solidFill>
                <a:latin typeface="Montserrat"/>
              </a:rPr>
              <a:t> </a:t>
            </a:r>
          </a:p>
        </p:txBody>
      </p:sp>
      <p:sp>
        <p:nvSpPr>
          <p:cNvPr id="7" name="Freeform 7">
            <a:extLst>
              <a:ext uri="{FF2B5EF4-FFF2-40B4-BE49-F238E27FC236}">
                <a16:creationId xmlns:a16="http://schemas.microsoft.com/office/drawing/2014/main" id="{A4E31FF6-B7EC-D429-D527-A867107A09F6}"/>
              </a:ext>
            </a:extLst>
          </p:cNvPr>
          <p:cNvSpPr/>
          <p:nvPr/>
        </p:nvSpPr>
        <p:spPr>
          <a:xfrm>
            <a:off x="15771122" y="185791"/>
            <a:ext cx="2350460" cy="2350460"/>
          </a:xfrm>
          <a:custGeom>
            <a:avLst/>
            <a:gdLst/>
            <a:ahLst/>
            <a:cxnLst/>
            <a:rect l="l" t="t" r="r" b="b"/>
            <a:pathLst>
              <a:path w="2350460" h="2350460">
                <a:moveTo>
                  <a:pt x="0" y="0"/>
                </a:moveTo>
                <a:lnTo>
                  <a:pt x="2350461" y="0"/>
                </a:lnTo>
                <a:lnTo>
                  <a:pt x="2350461" y="2350460"/>
                </a:lnTo>
                <a:lnTo>
                  <a:pt x="0" y="2350460"/>
                </a:lnTo>
                <a:lnTo>
                  <a:pt x="0" y="0"/>
                </a:lnTo>
                <a:close/>
              </a:path>
            </a:pathLst>
          </a:custGeom>
          <a:blipFill>
            <a:blip r:embed="rId3"/>
            <a:stretch>
              <a:fillRect/>
            </a:stretch>
          </a:blipFill>
        </p:spPr>
        <p:txBody>
          <a:bodyPr/>
          <a:lstStyle/>
          <a:p>
            <a:endParaRPr lang="en-US"/>
          </a:p>
        </p:txBody>
      </p:sp>
      <p:sp>
        <p:nvSpPr>
          <p:cNvPr id="8" name="TextBox 8">
            <a:extLst>
              <a:ext uri="{FF2B5EF4-FFF2-40B4-BE49-F238E27FC236}">
                <a16:creationId xmlns:a16="http://schemas.microsoft.com/office/drawing/2014/main" id="{7D9A6B27-C748-7772-A60B-92924B8A251B}"/>
              </a:ext>
            </a:extLst>
          </p:cNvPr>
          <p:cNvSpPr txBox="1"/>
          <p:nvPr/>
        </p:nvSpPr>
        <p:spPr>
          <a:xfrm>
            <a:off x="766762" y="342218"/>
            <a:ext cx="15661518" cy="758477"/>
          </a:xfrm>
          <a:prstGeom prst="rect">
            <a:avLst/>
          </a:prstGeom>
        </p:spPr>
        <p:txBody>
          <a:bodyPr lIns="0" tIns="0" rIns="0" bIns="0" rtlCol="0" anchor="t">
            <a:spAutoFit/>
          </a:bodyPr>
          <a:lstStyle/>
          <a:p>
            <a:pPr algn="l">
              <a:lnSpc>
                <a:spcPts val="6308"/>
              </a:lnSpc>
            </a:pPr>
            <a:r>
              <a:rPr lang="en-US" sz="4505" dirty="0">
                <a:solidFill>
                  <a:srgbClr val="2C145B"/>
                </a:solidFill>
                <a:latin typeface="Montserrat Extra-Bold"/>
              </a:rPr>
              <a:t> </a:t>
            </a:r>
          </a:p>
        </p:txBody>
      </p:sp>
      <p:pic>
        <p:nvPicPr>
          <p:cNvPr id="1026" name="Picture 2" descr="Answer Sheet Icon - Free Download Miscellaneous Icons | IconScout">
            <a:extLst>
              <a:ext uri="{FF2B5EF4-FFF2-40B4-BE49-F238E27FC236}">
                <a16:creationId xmlns:a16="http://schemas.microsoft.com/office/drawing/2014/main" id="{FE8FEB6A-27C3-CF2C-EE94-42A8CC800C43}"/>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1631856"/>
            <a:ext cx="5562600" cy="5562600"/>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a:extLst>
              <a:ext uri="{FF2B5EF4-FFF2-40B4-BE49-F238E27FC236}">
                <a16:creationId xmlns:a16="http://schemas.microsoft.com/office/drawing/2014/main" id="{B5E448C1-27A6-61DB-2506-7CA85F9109E7}"/>
              </a:ext>
            </a:extLst>
          </p:cNvPr>
          <p:cNvSpPr txBox="1"/>
          <p:nvPr/>
        </p:nvSpPr>
        <p:spPr>
          <a:xfrm>
            <a:off x="7467600" y="3707625"/>
            <a:ext cx="8769494" cy="1934440"/>
          </a:xfrm>
          <a:prstGeom prst="rect">
            <a:avLst/>
          </a:prstGeom>
          <a:noFill/>
        </p:spPr>
        <p:txBody>
          <a:bodyPr wrap="square">
            <a:spAutoFit/>
          </a:bodyPr>
          <a:lstStyle/>
          <a:p>
            <a:pPr marL="571500" indent="-571500" algn="just">
              <a:lnSpc>
                <a:spcPts val="4900"/>
              </a:lnSpc>
              <a:buFont typeface="Wingdings" panose="05000000000000000000" pitchFamily="2" charset="2"/>
              <a:buChar char="v"/>
            </a:pPr>
            <a:r>
              <a:rPr lang="en-GB" sz="3600" noProof="0" dirty="0">
                <a:solidFill>
                  <a:srgbClr val="452A74"/>
                </a:solidFill>
                <a:latin typeface="Montserrat"/>
              </a:rPr>
              <a:t>Use the Answer Worksheet B.4.1, or create a QR code</a:t>
            </a:r>
            <a:r>
              <a:rPr lang="en-GB" sz="3600" dirty="0">
                <a:solidFill>
                  <a:srgbClr val="452A74"/>
                </a:solidFill>
                <a:latin typeface="Montserrat"/>
              </a:rPr>
              <a:t> with a link to allow the participants to answer</a:t>
            </a:r>
            <a:endParaRPr lang="en-GB" sz="3600" noProof="0" dirty="0">
              <a:solidFill>
                <a:srgbClr val="452A74"/>
              </a:solidFill>
              <a:latin typeface="Montserrat"/>
            </a:endParaRPr>
          </a:p>
        </p:txBody>
      </p:sp>
    </p:spTree>
    <p:extLst>
      <p:ext uri="{BB962C8B-B14F-4D97-AF65-F5344CB8AC3E}">
        <p14:creationId xmlns:p14="http://schemas.microsoft.com/office/powerpoint/2010/main" val="13135088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
          <a:extLst>
            <a:ext uri="{FF2B5EF4-FFF2-40B4-BE49-F238E27FC236}">
              <a16:creationId xmlns:a16="http://schemas.microsoft.com/office/drawing/2014/main" id="{8BA011A8-C29F-7DF7-6EF6-1B68080D86C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4B53BE9-3854-62BD-D64F-B0985D245B69}"/>
              </a:ext>
            </a:extLst>
          </p:cNvPr>
          <p:cNvSpPr/>
          <p:nvPr/>
        </p:nvSpPr>
        <p:spPr>
          <a:xfrm>
            <a:off x="15390464" y="8954526"/>
            <a:ext cx="2897536" cy="607548"/>
          </a:xfrm>
          <a:custGeom>
            <a:avLst/>
            <a:gdLst/>
            <a:ahLst/>
            <a:cxnLst/>
            <a:rect l="l" t="t" r="r" b="b"/>
            <a:pathLst>
              <a:path w="2897536" h="607548">
                <a:moveTo>
                  <a:pt x="0" y="0"/>
                </a:moveTo>
                <a:lnTo>
                  <a:pt x="2897536" y="0"/>
                </a:lnTo>
                <a:lnTo>
                  <a:pt x="2897536" y="607548"/>
                </a:lnTo>
                <a:lnTo>
                  <a:pt x="0" y="607548"/>
                </a:lnTo>
                <a:lnTo>
                  <a:pt x="0" y="0"/>
                </a:lnTo>
                <a:close/>
              </a:path>
            </a:pathLst>
          </a:custGeom>
          <a:blipFill>
            <a:blip r:embed="rId3"/>
            <a:stretch>
              <a:fillRect/>
            </a:stretch>
          </a:blipFill>
        </p:spPr>
        <p:txBody>
          <a:bodyPr/>
          <a:lstStyle/>
          <a:p>
            <a:endParaRPr lang="en-GB" noProof="0" dirty="0"/>
          </a:p>
        </p:txBody>
      </p:sp>
      <p:grpSp>
        <p:nvGrpSpPr>
          <p:cNvPr id="3" name="Group 3">
            <a:extLst>
              <a:ext uri="{FF2B5EF4-FFF2-40B4-BE49-F238E27FC236}">
                <a16:creationId xmlns:a16="http://schemas.microsoft.com/office/drawing/2014/main" id="{2405F949-E9DE-DA59-C43C-7A1E9BAE2820}"/>
              </a:ext>
            </a:extLst>
          </p:cNvPr>
          <p:cNvGrpSpPr/>
          <p:nvPr/>
        </p:nvGrpSpPr>
        <p:grpSpPr>
          <a:xfrm>
            <a:off x="-281955" y="9865848"/>
            <a:ext cx="18965831" cy="738913"/>
            <a:chOff x="0" y="0"/>
            <a:chExt cx="4995116" cy="194611"/>
          </a:xfrm>
        </p:grpSpPr>
        <p:sp>
          <p:nvSpPr>
            <p:cNvPr id="4" name="Freeform 4">
              <a:extLst>
                <a:ext uri="{FF2B5EF4-FFF2-40B4-BE49-F238E27FC236}">
                  <a16:creationId xmlns:a16="http://schemas.microsoft.com/office/drawing/2014/main" id="{F909BD0D-9F77-6694-02C1-97250F51C40B}"/>
                </a:ext>
              </a:extLst>
            </p:cNvPr>
            <p:cNvSpPr/>
            <p:nvPr/>
          </p:nvSpPr>
          <p:spPr>
            <a:xfrm>
              <a:off x="0" y="0"/>
              <a:ext cx="4995116" cy="194611"/>
            </a:xfrm>
            <a:custGeom>
              <a:avLst/>
              <a:gdLst/>
              <a:ahLst/>
              <a:cxnLst/>
              <a:rect l="l" t="t" r="r" b="b"/>
              <a:pathLst>
                <a:path w="4995116" h="194611">
                  <a:moveTo>
                    <a:pt x="0" y="0"/>
                  </a:moveTo>
                  <a:lnTo>
                    <a:pt x="4995116" y="0"/>
                  </a:lnTo>
                  <a:lnTo>
                    <a:pt x="4995116" y="194611"/>
                  </a:lnTo>
                  <a:lnTo>
                    <a:pt x="0" y="194611"/>
                  </a:lnTo>
                  <a:close/>
                </a:path>
              </a:pathLst>
            </a:custGeom>
            <a:solidFill>
              <a:srgbClr val="452A74"/>
            </a:solidFill>
          </p:spPr>
          <p:txBody>
            <a:bodyPr/>
            <a:lstStyle/>
            <a:p>
              <a:endParaRPr lang="en-GB" noProof="0" dirty="0"/>
            </a:p>
          </p:txBody>
        </p:sp>
        <p:sp>
          <p:nvSpPr>
            <p:cNvPr id="5" name="TextBox 5">
              <a:extLst>
                <a:ext uri="{FF2B5EF4-FFF2-40B4-BE49-F238E27FC236}">
                  <a16:creationId xmlns:a16="http://schemas.microsoft.com/office/drawing/2014/main" id="{79FAF2AB-8633-382A-E05F-55BBB62CB6A3}"/>
                </a:ext>
              </a:extLst>
            </p:cNvPr>
            <p:cNvSpPr txBox="1"/>
            <p:nvPr/>
          </p:nvSpPr>
          <p:spPr>
            <a:xfrm>
              <a:off x="0" y="-38100"/>
              <a:ext cx="4995116" cy="232711"/>
            </a:xfrm>
            <a:prstGeom prst="rect">
              <a:avLst/>
            </a:prstGeom>
          </p:spPr>
          <p:txBody>
            <a:bodyPr lIns="50800" tIns="50800" rIns="50800" bIns="50800" rtlCol="0" anchor="ctr"/>
            <a:lstStyle/>
            <a:p>
              <a:pPr algn="ctr">
                <a:lnSpc>
                  <a:spcPts val="3359"/>
                </a:lnSpc>
              </a:pPr>
              <a:endParaRPr lang="en-GB" noProof="0" dirty="0"/>
            </a:p>
          </p:txBody>
        </p:sp>
      </p:grpSp>
      <p:sp>
        <p:nvSpPr>
          <p:cNvPr id="6" name="TextBox 6">
            <a:extLst>
              <a:ext uri="{FF2B5EF4-FFF2-40B4-BE49-F238E27FC236}">
                <a16:creationId xmlns:a16="http://schemas.microsoft.com/office/drawing/2014/main" id="{9528EBA1-AD5C-4850-C6CB-08C1958ADFA8}"/>
              </a:ext>
            </a:extLst>
          </p:cNvPr>
          <p:cNvSpPr txBox="1"/>
          <p:nvPr/>
        </p:nvSpPr>
        <p:spPr>
          <a:xfrm>
            <a:off x="522123" y="1438932"/>
            <a:ext cx="17243754" cy="3724096"/>
          </a:xfrm>
          <a:prstGeom prst="rect">
            <a:avLst/>
          </a:prstGeom>
        </p:spPr>
        <p:txBody>
          <a:bodyPr wrap="square" lIns="0" tIns="0" rIns="0" bIns="0" rtlCol="0" anchor="t">
            <a:spAutoFit/>
          </a:bodyPr>
          <a:lstStyle/>
          <a:p>
            <a:pPr marL="457200" indent="-457200" algn="just">
              <a:lnSpc>
                <a:spcPts val="4900"/>
              </a:lnSpc>
              <a:buFont typeface="Wingdings" panose="05000000000000000000" pitchFamily="2" charset="2"/>
              <a:buChar char="q"/>
            </a:pPr>
            <a:endParaRPr lang="en-GB" sz="3500" b="1" noProof="0" dirty="0">
              <a:solidFill>
                <a:srgbClr val="452A74"/>
              </a:solidFill>
              <a:latin typeface="Montserrat"/>
            </a:endParaRPr>
          </a:p>
          <a:p>
            <a:pPr marL="457200" indent="-457200" algn="just">
              <a:lnSpc>
                <a:spcPts val="4900"/>
              </a:lnSpc>
              <a:buFont typeface="Wingdings" panose="05000000000000000000" pitchFamily="2" charset="2"/>
              <a:buChar char="Ø"/>
            </a:pPr>
            <a:endParaRPr lang="en-GB" sz="3500" noProof="0" dirty="0">
              <a:solidFill>
                <a:srgbClr val="452A74"/>
              </a:solidFill>
              <a:latin typeface="Montserrat"/>
            </a:endParaRPr>
          </a:p>
          <a:p>
            <a:pPr algn="just">
              <a:lnSpc>
                <a:spcPts val="4900"/>
              </a:lnSpc>
            </a:pPr>
            <a:endParaRPr lang="en-GB" sz="3500" b="1" u="sng" noProof="0" dirty="0">
              <a:solidFill>
                <a:srgbClr val="452A74"/>
              </a:solidFill>
              <a:latin typeface="Montserrat"/>
            </a:endParaRPr>
          </a:p>
          <a:p>
            <a:pPr marL="457200" indent="-457200" algn="just">
              <a:lnSpc>
                <a:spcPts val="4900"/>
              </a:lnSpc>
              <a:buFont typeface="Wingdings" panose="05000000000000000000" pitchFamily="2" charset="2"/>
              <a:buChar char="Ø"/>
            </a:pPr>
            <a:endParaRPr lang="en-GB" sz="3500" noProof="0" dirty="0">
              <a:solidFill>
                <a:srgbClr val="452A74"/>
              </a:solidFill>
              <a:latin typeface="Montserrat"/>
            </a:endParaRPr>
          </a:p>
          <a:p>
            <a:pPr algn="just">
              <a:lnSpc>
                <a:spcPts val="4900"/>
              </a:lnSpc>
            </a:pPr>
            <a:endParaRPr lang="en-GB" sz="3500" noProof="0" dirty="0">
              <a:solidFill>
                <a:srgbClr val="452A74"/>
              </a:solidFill>
              <a:latin typeface="Montserrat"/>
            </a:endParaRPr>
          </a:p>
          <a:p>
            <a:pPr algn="just">
              <a:lnSpc>
                <a:spcPts val="4900"/>
              </a:lnSpc>
            </a:pPr>
            <a:r>
              <a:rPr lang="en-GB" sz="3500" noProof="0" dirty="0">
                <a:solidFill>
                  <a:srgbClr val="452A74"/>
                </a:solidFill>
                <a:latin typeface="Montserrat"/>
              </a:rPr>
              <a:t> </a:t>
            </a:r>
          </a:p>
        </p:txBody>
      </p:sp>
      <p:sp>
        <p:nvSpPr>
          <p:cNvPr id="7" name="Freeform 7">
            <a:extLst>
              <a:ext uri="{FF2B5EF4-FFF2-40B4-BE49-F238E27FC236}">
                <a16:creationId xmlns:a16="http://schemas.microsoft.com/office/drawing/2014/main" id="{88A92527-EFA4-E4B6-44BB-3366BF8A43F8}"/>
              </a:ext>
            </a:extLst>
          </p:cNvPr>
          <p:cNvSpPr/>
          <p:nvPr/>
        </p:nvSpPr>
        <p:spPr>
          <a:xfrm>
            <a:off x="15771122" y="185791"/>
            <a:ext cx="2350460" cy="2350460"/>
          </a:xfrm>
          <a:custGeom>
            <a:avLst/>
            <a:gdLst/>
            <a:ahLst/>
            <a:cxnLst/>
            <a:rect l="l" t="t" r="r" b="b"/>
            <a:pathLst>
              <a:path w="2350460" h="2350460">
                <a:moveTo>
                  <a:pt x="0" y="0"/>
                </a:moveTo>
                <a:lnTo>
                  <a:pt x="2350461" y="0"/>
                </a:lnTo>
                <a:lnTo>
                  <a:pt x="2350461" y="2350460"/>
                </a:lnTo>
                <a:lnTo>
                  <a:pt x="0" y="2350460"/>
                </a:lnTo>
                <a:lnTo>
                  <a:pt x="0" y="0"/>
                </a:lnTo>
                <a:close/>
              </a:path>
            </a:pathLst>
          </a:custGeom>
          <a:blipFill>
            <a:blip r:embed="rId4"/>
            <a:stretch>
              <a:fillRect/>
            </a:stretch>
          </a:blipFill>
        </p:spPr>
        <p:txBody>
          <a:bodyPr/>
          <a:lstStyle/>
          <a:p>
            <a:endParaRPr lang="en-GB" noProof="0" dirty="0"/>
          </a:p>
        </p:txBody>
      </p:sp>
      <p:sp>
        <p:nvSpPr>
          <p:cNvPr id="8" name="TextBox 8">
            <a:extLst>
              <a:ext uri="{FF2B5EF4-FFF2-40B4-BE49-F238E27FC236}">
                <a16:creationId xmlns:a16="http://schemas.microsoft.com/office/drawing/2014/main" id="{B71F649D-AFBE-B8FB-162D-4A9D73054797}"/>
              </a:ext>
            </a:extLst>
          </p:cNvPr>
          <p:cNvSpPr txBox="1"/>
          <p:nvPr/>
        </p:nvSpPr>
        <p:spPr>
          <a:xfrm>
            <a:off x="914400" y="266700"/>
            <a:ext cx="15661518" cy="758477"/>
          </a:xfrm>
          <a:prstGeom prst="rect">
            <a:avLst/>
          </a:prstGeom>
        </p:spPr>
        <p:txBody>
          <a:bodyPr lIns="0" tIns="0" rIns="0" bIns="0" rtlCol="0" anchor="t">
            <a:spAutoFit/>
          </a:bodyPr>
          <a:lstStyle/>
          <a:p>
            <a:pPr algn="l">
              <a:lnSpc>
                <a:spcPts val="6308"/>
              </a:lnSpc>
            </a:pPr>
            <a:r>
              <a:rPr lang="en-GB" sz="4505" noProof="0" dirty="0">
                <a:solidFill>
                  <a:srgbClr val="2C145B"/>
                </a:solidFill>
                <a:latin typeface="Montserrat Extra-Bold"/>
              </a:rPr>
              <a:t>Reflection questions</a:t>
            </a:r>
          </a:p>
        </p:txBody>
      </p:sp>
      <p:sp>
        <p:nvSpPr>
          <p:cNvPr id="9" name="TextBox 8">
            <a:extLst>
              <a:ext uri="{FF2B5EF4-FFF2-40B4-BE49-F238E27FC236}">
                <a16:creationId xmlns:a16="http://schemas.microsoft.com/office/drawing/2014/main" id="{3D17253E-21E9-0A8E-7A6D-55FC9FB2AFEB}"/>
              </a:ext>
            </a:extLst>
          </p:cNvPr>
          <p:cNvSpPr txBox="1"/>
          <p:nvPr/>
        </p:nvSpPr>
        <p:spPr>
          <a:xfrm>
            <a:off x="914400" y="1959457"/>
            <a:ext cx="13182600" cy="6725367"/>
          </a:xfrm>
          <a:prstGeom prst="rect">
            <a:avLst/>
          </a:prstGeom>
          <a:noFill/>
        </p:spPr>
        <p:txBody>
          <a:bodyPr wrap="square" rtlCol="0">
            <a:spAutoFit/>
          </a:bodyPr>
          <a:lstStyle/>
          <a:p>
            <a:pPr marL="342900" marR="0" lvl="0" indent="-342900">
              <a:lnSpc>
                <a:spcPct val="107000"/>
              </a:lnSpc>
              <a:spcAft>
                <a:spcPts val="800"/>
              </a:spcAft>
              <a:buFont typeface="+mj-lt"/>
              <a:buAutoNum type="arabicPeriod"/>
              <a:tabLst>
                <a:tab pos="457200" algn="l"/>
              </a:tabLst>
            </a:pPr>
            <a:r>
              <a:rPr lang="en-GB" sz="2800" b="1" kern="0" noProof="0" dirty="0">
                <a:solidFill>
                  <a:schemeClr val="accent4"/>
                </a:solidFill>
                <a:effectLst/>
                <a:latin typeface="Montserrat" panose="00000500000000000000" pitchFamily="2" charset="0"/>
                <a:ea typeface="Times New Roman" panose="02020603050405020304" pitchFamily="18" charset="0"/>
                <a:cs typeface="Arial" panose="020B0604020202020204" pitchFamily="34" charset="0"/>
              </a:rPr>
              <a:t>Observing Patterns</a:t>
            </a:r>
            <a:r>
              <a:rPr lang="en-GB" sz="2800" kern="0" noProof="0" dirty="0">
                <a:solidFill>
                  <a:schemeClr val="accent4"/>
                </a:solidFill>
                <a:effectLst/>
                <a:latin typeface="Montserrat" panose="00000500000000000000" pitchFamily="2" charset="0"/>
                <a:ea typeface="Times New Roman" panose="02020603050405020304" pitchFamily="18" charset="0"/>
                <a:cs typeface="Arial" panose="020B0604020202020204" pitchFamily="34" charset="0"/>
              </a:rPr>
              <a:t>: Did you notice any patterns in who the professor called on for technical questions versus logistical or administrative questions? How might this pattern affect students’ engagement and sense of belonging?</a:t>
            </a:r>
            <a:endParaRPr lang="en-GB" sz="2800" kern="100" noProof="0" dirty="0">
              <a:solidFill>
                <a:schemeClr val="accent4"/>
              </a:solidFill>
              <a:effectLst/>
              <a:latin typeface="Montserrat" panose="00000500000000000000" pitchFamily="2" charset="0"/>
              <a:ea typeface="Aptos" panose="020B0004020202020204" pitchFamily="34" charset="0"/>
              <a:cs typeface="Arial" panose="020B0604020202020204" pitchFamily="34" charset="0"/>
            </a:endParaRPr>
          </a:p>
          <a:p>
            <a:pPr marL="342900" marR="0" lvl="0" indent="-342900">
              <a:lnSpc>
                <a:spcPct val="107000"/>
              </a:lnSpc>
              <a:spcAft>
                <a:spcPts val="800"/>
              </a:spcAft>
              <a:buFont typeface="+mj-lt"/>
              <a:buAutoNum type="arabicPeriod"/>
              <a:tabLst>
                <a:tab pos="457200" algn="l"/>
              </a:tabLst>
            </a:pPr>
            <a:r>
              <a:rPr lang="en-GB" sz="2800" b="1" kern="0" noProof="0" dirty="0">
                <a:solidFill>
                  <a:schemeClr val="accent4"/>
                </a:solidFill>
                <a:effectLst/>
                <a:latin typeface="Montserrat" panose="00000500000000000000" pitchFamily="2" charset="0"/>
                <a:ea typeface="Times New Roman" panose="02020603050405020304" pitchFamily="18" charset="0"/>
                <a:cs typeface="Arial" panose="020B0604020202020204" pitchFamily="34" charset="0"/>
              </a:rPr>
              <a:t>Inclusive Representation</a:t>
            </a:r>
            <a:r>
              <a:rPr lang="en-GB" sz="2800" kern="0" noProof="0" dirty="0">
                <a:solidFill>
                  <a:schemeClr val="accent4"/>
                </a:solidFill>
                <a:effectLst/>
                <a:latin typeface="Montserrat" panose="00000500000000000000" pitchFamily="2" charset="0"/>
                <a:ea typeface="Times New Roman" panose="02020603050405020304" pitchFamily="18" charset="0"/>
                <a:cs typeface="Arial" panose="020B0604020202020204" pitchFamily="34" charset="0"/>
              </a:rPr>
              <a:t>: How might it impact students to repeatedly hear examples of only male engineers, especially in fields where female contributions are also significant? Can you think of examples of female engineers or inventors who could be included to diversify the narrative?</a:t>
            </a:r>
            <a:endParaRPr lang="en-GB" sz="2800" kern="100" noProof="0" dirty="0">
              <a:solidFill>
                <a:schemeClr val="accent4"/>
              </a:solidFill>
              <a:effectLst/>
              <a:latin typeface="Montserrat" panose="00000500000000000000" pitchFamily="2" charset="0"/>
              <a:ea typeface="Aptos" panose="020B0004020202020204" pitchFamily="34" charset="0"/>
              <a:cs typeface="Arial" panose="020B0604020202020204" pitchFamily="34" charset="0"/>
            </a:endParaRPr>
          </a:p>
          <a:p>
            <a:pPr marL="342900" marR="0" lvl="0" indent="-342900">
              <a:lnSpc>
                <a:spcPct val="107000"/>
              </a:lnSpc>
              <a:spcAft>
                <a:spcPts val="800"/>
              </a:spcAft>
              <a:buFont typeface="+mj-lt"/>
              <a:buAutoNum type="arabicPeriod"/>
              <a:tabLst>
                <a:tab pos="457200" algn="l"/>
              </a:tabLst>
            </a:pPr>
            <a:r>
              <a:rPr lang="en-GB" sz="2800" b="1" kern="0" noProof="0" dirty="0">
                <a:solidFill>
                  <a:schemeClr val="accent4"/>
                </a:solidFill>
                <a:effectLst/>
                <a:latin typeface="Montserrat" panose="00000500000000000000" pitchFamily="2" charset="0"/>
                <a:ea typeface="Times New Roman" panose="02020603050405020304" pitchFamily="18" charset="0"/>
                <a:cs typeface="Arial" panose="020B0604020202020204" pitchFamily="34" charset="0"/>
              </a:rPr>
              <a:t>Self-Reflection on Bias</a:t>
            </a:r>
            <a:r>
              <a:rPr lang="en-GB" sz="2800" kern="0" noProof="0" dirty="0">
                <a:solidFill>
                  <a:schemeClr val="accent4"/>
                </a:solidFill>
                <a:effectLst/>
                <a:latin typeface="Montserrat" panose="00000500000000000000" pitchFamily="2" charset="0"/>
                <a:ea typeface="Times New Roman" panose="02020603050405020304" pitchFamily="18" charset="0"/>
                <a:cs typeface="Arial" panose="020B0604020202020204" pitchFamily="34" charset="0"/>
              </a:rPr>
              <a:t>:  </a:t>
            </a:r>
            <a:r>
              <a:rPr lang="en-GB" sz="2800" kern="0" noProof="0" dirty="0">
                <a:solidFill>
                  <a:schemeClr val="accent4"/>
                </a:solidFill>
                <a:latin typeface="Montserrat" panose="00000500000000000000" pitchFamily="2" charset="0"/>
                <a:ea typeface="Times New Roman" panose="02020603050405020304" pitchFamily="18" charset="0"/>
                <a:cs typeface="Arial" panose="020B0604020202020204" pitchFamily="34" charset="0"/>
              </a:rPr>
              <a:t>How did you picture Professor T? Are they male or female? </a:t>
            </a:r>
            <a:r>
              <a:rPr lang="en-GB" sz="2800" kern="0" noProof="0" dirty="0">
                <a:solidFill>
                  <a:schemeClr val="accent4"/>
                </a:solidFill>
                <a:effectLst/>
                <a:latin typeface="Montserrat" panose="00000500000000000000" pitchFamily="2" charset="0"/>
                <a:ea typeface="Times New Roman" panose="02020603050405020304" pitchFamily="18" charset="0"/>
                <a:cs typeface="Arial" panose="020B0604020202020204" pitchFamily="34" charset="0"/>
              </a:rPr>
              <a:t>Have you noticed yourself, perhaps unconsciously, directing technical or “expert-level” questions toward certain students based on gender or another characteristic? How might you adjust to create more equitable participation?</a:t>
            </a:r>
            <a:endParaRPr lang="en-GB" sz="2800" kern="100" noProof="0" dirty="0">
              <a:solidFill>
                <a:schemeClr val="accent4"/>
              </a:solidFill>
              <a:effectLst/>
              <a:latin typeface="Montserrat" panose="00000500000000000000" pitchFamily="2"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6301868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
        <p:cNvGrpSpPr/>
        <p:nvPr/>
      </p:nvGrpSpPr>
      <p:grpSpPr>
        <a:xfrm>
          <a:off x="0" y="0"/>
          <a:ext cx="0" cy="0"/>
          <a:chOff x="0" y="0"/>
          <a:chExt cx="0" cy="0"/>
        </a:xfrm>
      </p:grpSpPr>
      <p:sp>
        <p:nvSpPr>
          <p:cNvPr id="2" name="Freeform 2"/>
          <p:cNvSpPr/>
          <p:nvPr/>
        </p:nvSpPr>
        <p:spPr>
          <a:xfrm>
            <a:off x="15390464" y="8954526"/>
            <a:ext cx="2897536" cy="607548"/>
          </a:xfrm>
          <a:custGeom>
            <a:avLst/>
            <a:gdLst/>
            <a:ahLst/>
            <a:cxnLst/>
            <a:rect l="l" t="t" r="r" b="b"/>
            <a:pathLst>
              <a:path w="2897536" h="607548">
                <a:moveTo>
                  <a:pt x="0" y="0"/>
                </a:moveTo>
                <a:lnTo>
                  <a:pt x="2897536" y="0"/>
                </a:lnTo>
                <a:lnTo>
                  <a:pt x="2897536" y="607548"/>
                </a:lnTo>
                <a:lnTo>
                  <a:pt x="0" y="607548"/>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281955" y="9865848"/>
            <a:ext cx="18965831" cy="738913"/>
            <a:chOff x="0" y="0"/>
            <a:chExt cx="4995116" cy="194611"/>
          </a:xfrm>
        </p:grpSpPr>
        <p:sp>
          <p:nvSpPr>
            <p:cNvPr id="4" name="Freeform 4"/>
            <p:cNvSpPr/>
            <p:nvPr/>
          </p:nvSpPr>
          <p:spPr>
            <a:xfrm>
              <a:off x="0" y="0"/>
              <a:ext cx="4995116" cy="194611"/>
            </a:xfrm>
            <a:custGeom>
              <a:avLst/>
              <a:gdLst/>
              <a:ahLst/>
              <a:cxnLst/>
              <a:rect l="l" t="t" r="r" b="b"/>
              <a:pathLst>
                <a:path w="4995116" h="194611">
                  <a:moveTo>
                    <a:pt x="0" y="0"/>
                  </a:moveTo>
                  <a:lnTo>
                    <a:pt x="4995116" y="0"/>
                  </a:lnTo>
                  <a:lnTo>
                    <a:pt x="4995116" y="194611"/>
                  </a:lnTo>
                  <a:lnTo>
                    <a:pt x="0" y="194611"/>
                  </a:lnTo>
                  <a:close/>
                </a:path>
              </a:pathLst>
            </a:custGeom>
            <a:solidFill>
              <a:srgbClr val="452A74"/>
            </a:solidFill>
          </p:spPr>
          <p:txBody>
            <a:bodyPr/>
            <a:lstStyle/>
            <a:p>
              <a:endParaRPr lang="en-US"/>
            </a:p>
          </p:txBody>
        </p:sp>
        <p:sp>
          <p:nvSpPr>
            <p:cNvPr id="5" name="TextBox 5"/>
            <p:cNvSpPr txBox="1"/>
            <p:nvPr/>
          </p:nvSpPr>
          <p:spPr>
            <a:xfrm>
              <a:off x="0" y="-38100"/>
              <a:ext cx="4995116" cy="232711"/>
            </a:xfrm>
            <a:prstGeom prst="rect">
              <a:avLst/>
            </a:prstGeom>
          </p:spPr>
          <p:txBody>
            <a:bodyPr lIns="50800" tIns="50800" rIns="50800" bIns="50800" rtlCol="0" anchor="ctr"/>
            <a:lstStyle/>
            <a:p>
              <a:pPr algn="ctr">
                <a:lnSpc>
                  <a:spcPts val="3359"/>
                </a:lnSpc>
              </a:pPr>
              <a:endParaRPr/>
            </a:p>
          </p:txBody>
        </p:sp>
      </p:grpSp>
      <p:sp>
        <p:nvSpPr>
          <p:cNvPr id="6" name="TextBox 6"/>
          <p:cNvSpPr txBox="1"/>
          <p:nvPr/>
        </p:nvSpPr>
        <p:spPr>
          <a:xfrm>
            <a:off x="522123" y="1904254"/>
            <a:ext cx="17243754" cy="11892999"/>
          </a:xfrm>
          <a:prstGeom prst="rect">
            <a:avLst/>
          </a:prstGeom>
        </p:spPr>
        <p:txBody>
          <a:bodyPr wrap="square" lIns="0" tIns="0" rIns="0" bIns="0" rtlCol="0" anchor="t">
            <a:spAutoFit/>
          </a:bodyPr>
          <a:lstStyle/>
          <a:p>
            <a:pPr algn="just">
              <a:lnSpc>
                <a:spcPts val="4900"/>
              </a:lnSpc>
            </a:pPr>
            <a:r>
              <a:rPr lang="en-GB" sz="2000" i="1" noProof="0" dirty="0">
                <a:solidFill>
                  <a:srgbClr val="452A74"/>
                </a:solidFill>
                <a:latin typeface="Montserrat"/>
              </a:rPr>
              <a:t>Professor W., a mathematics professor, is </a:t>
            </a:r>
            <a:r>
              <a:rPr lang="en-US" sz="2000" i="1" noProof="0" dirty="0">
                <a:solidFill>
                  <a:srgbClr val="452A74"/>
                </a:solidFill>
                <a:latin typeface="Montserrat"/>
              </a:rPr>
              <a:t>giving a lecture on calculus applications to a class of diverse students</a:t>
            </a:r>
            <a:r>
              <a:rPr lang="en-GB" sz="2000" i="1" noProof="0" dirty="0">
                <a:solidFill>
                  <a:srgbClr val="452A74"/>
                </a:solidFill>
                <a:latin typeface="Montserrat"/>
              </a:rPr>
              <a:t>.</a:t>
            </a:r>
          </a:p>
          <a:p>
            <a:pPr algn="just">
              <a:lnSpc>
                <a:spcPts val="4900"/>
              </a:lnSpc>
            </a:pPr>
            <a:r>
              <a:rPr lang="en-GB" sz="2000" b="1" noProof="0" dirty="0">
                <a:solidFill>
                  <a:srgbClr val="452A74"/>
                </a:solidFill>
                <a:latin typeface="Montserrat"/>
              </a:rPr>
              <a:t>Professor W. </a:t>
            </a:r>
            <a:r>
              <a:rPr lang="en-GB" sz="2000" noProof="0" dirty="0">
                <a:solidFill>
                  <a:srgbClr val="452A74"/>
                </a:solidFill>
                <a:latin typeface="Montserrat"/>
              </a:rPr>
              <a:t>“All right, </a:t>
            </a:r>
            <a:r>
              <a:rPr lang="en-GB" sz="2000" b="1" noProof="0" dirty="0">
                <a:solidFill>
                  <a:srgbClr val="452A74"/>
                </a:solidFill>
                <a:latin typeface="Montserrat"/>
              </a:rPr>
              <a:t>gentlemen</a:t>
            </a:r>
            <a:r>
              <a:rPr lang="en-GB" sz="2000" noProof="0" dirty="0">
                <a:solidFill>
                  <a:srgbClr val="452A74"/>
                </a:solidFill>
                <a:latin typeface="Montserrat"/>
              </a:rPr>
              <a:t>, let’s dive into this next problem on differential equations. This one will really make you think!"(</a:t>
            </a:r>
            <a:r>
              <a:rPr lang="en-GB" sz="2000" i="1" noProof="0" dirty="0">
                <a:solidFill>
                  <a:srgbClr val="452A74"/>
                </a:solidFill>
                <a:latin typeface="Montserrat"/>
              </a:rPr>
              <a:t>Some students look around uncomfortably, and a few female students exchange glances. </a:t>
            </a:r>
          </a:p>
          <a:p>
            <a:pPr algn="just">
              <a:lnSpc>
                <a:spcPts val="4900"/>
              </a:lnSpc>
            </a:pPr>
            <a:r>
              <a:rPr lang="en-GB" sz="2000" b="1" noProof="0" dirty="0">
                <a:solidFill>
                  <a:srgbClr val="452A74"/>
                </a:solidFill>
                <a:latin typeface="Montserrat"/>
              </a:rPr>
              <a:t>Professor W. </a:t>
            </a:r>
            <a:r>
              <a:rPr lang="en-GB" sz="2000" noProof="0" dirty="0">
                <a:solidFill>
                  <a:srgbClr val="452A74"/>
                </a:solidFill>
                <a:latin typeface="Montserrat"/>
              </a:rPr>
              <a:t>doesn’t notice the reaction and continues with the lecture.)</a:t>
            </a:r>
          </a:p>
          <a:p>
            <a:pPr algn="just">
              <a:lnSpc>
                <a:spcPts val="4900"/>
              </a:lnSpc>
            </a:pPr>
            <a:r>
              <a:rPr lang="en-GB" sz="2000" b="1" noProof="0" dirty="0">
                <a:solidFill>
                  <a:srgbClr val="452A74"/>
                </a:solidFill>
                <a:latin typeface="Montserrat"/>
              </a:rPr>
              <a:t>Professor W: "</a:t>
            </a:r>
            <a:r>
              <a:rPr lang="en-GB" sz="2000" noProof="0" dirty="0">
                <a:solidFill>
                  <a:srgbClr val="452A74"/>
                </a:solidFill>
                <a:latin typeface="Montserrat"/>
              </a:rPr>
              <a:t>Now, I want each of you gentlemen to try solving this on your own before we discuss it as a group."(A few students appear hesitant, with one female student, Sarah, briefly raising her hand but then putting it down, feeling unsure if she’s being addressed. The professor continues speaking without noticing.)</a:t>
            </a:r>
          </a:p>
          <a:p>
            <a:pPr algn="just">
              <a:lnSpc>
                <a:spcPts val="4900"/>
              </a:lnSpc>
            </a:pPr>
            <a:r>
              <a:rPr lang="en-US" sz="2000" noProof="0" dirty="0">
                <a:solidFill>
                  <a:srgbClr val="452A74"/>
                </a:solidFill>
                <a:latin typeface="Montserrat"/>
              </a:rPr>
              <a:t>After-class discussion: A teaching assistant who observed the class</a:t>
            </a:r>
            <a:r>
              <a:rPr lang="en-GB" sz="2000" noProof="0" dirty="0">
                <a:solidFill>
                  <a:srgbClr val="452A74"/>
                </a:solidFill>
                <a:latin typeface="Montserrat"/>
              </a:rPr>
              <a:t> gently brings it up to Professor W. </a:t>
            </a:r>
          </a:p>
          <a:p>
            <a:pPr algn="just">
              <a:lnSpc>
                <a:spcPts val="4900"/>
              </a:lnSpc>
            </a:pPr>
            <a:r>
              <a:rPr lang="en-GB" sz="2000" noProof="0" dirty="0">
                <a:solidFill>
                  <a:srgbClr val="452A74"/>
                </a:solidFill>
                <a:latin typeface="Montserrat"/>
              </a:rPr>
              <a:t> Later: </a:t>
            </a:r>
          </a:p>
          <a:p>
            <a:pPr algn="just">
              <a:lnSpc>
                <a:spcPts val="4900"/>
              </a:lnSpc>
            </a:pPr>
            <a:r>
              <a:rPr lang="en-GB" sz="2000" noProof="0" dirty="0">
                <a:solidFill>
                  <a:srgbClr val="452A74"/>
                </a:solidFill>
                <a:latin typeface="Montserrat"/>
              </a:rPr>
              <a:t>Teaching Assistant: "Professor W., I noticed you referred to the class as 'gentlemen' a couple of times. Some of the students, especially the women, might have felt a bit excluded by that "Professor W.(Surprised) "Oh! I hadn’t even realised I was saying that… I see how that could feel excluding. I’ll make an effort to be more mindful and inclusive with my language from now on."</a:t>
            </a:r>
          </a:p>
          <a:p>
            <a:pPr marL="457200" indent="-457200" algn="just">
              <a:lnSpc>
                <a:spcPts val="4900"/>
              </a:lnSpc>
              <a:buFont typeface="Wingdings" panose="05000000000000000000" pitchFamily="2" charset="2"/>
              <a:buChar char="Ø"/>
            </a:pPr>
            <a:endParaRPr lang="en-GB" sz="3500" noProof="0" dirty="0">
              <a:solidFill>
                <a:srgbClr val="452A74"/>
              </a:solidFill>
              <a:latin typeface="Montserrat"/>
            </a:endParaRPr>
          </a:p>
          <a:p>
            <a:pPr marL="457200" indent="-457200" algn="just">
              <a:lnSpc>
                <a:spcPts val="4900"/>
              </a:lnSpc>
              <a:buFont typeface="Wingdings" panose="05000000000000000000" pitchFamily="2" charset="2"/>
              <a:buChar char="Ø"/>
            </a:pPr>
            <a:endParaRPr lang="en-GB" sz="3500" noProof="0" dirty="0">
              <a:solidFill>
                <a:srgbClr val="452A74"/>
              </a:solidFill>
              <a:latin typeface="Montserrat"/>
            </a:endParaRPr>
          </a:p>
          <a:p>
            <a:pPr marL="457200" indent="-457200" algn="just">
              <a:lnSpc>
                <a:spcPts val="4900"/>
              </a:lnSpc>
              <a:buFont typeface="Wingdings" panose="05000000000000000000" pitchFamily="2" charset="2"/>
              <a:buChar char="ü"/>
            </a:pPr>
            <a:endParaRPr lang="en-GB" sz="3500" b="1" noProof="0" dirty="0">
              <a:solidFill>
                <a:srgbClr val="452A74"/>
              </a:solidFill>
              <a:latin typeface="Montserrat"/>
            </a:endParaRPr>
          </a:p>
          <a:p>
            <a:pPr marL="457200" indent="-457200" algn="just">
              <a:lnSpc>
                <a:spcPts val="4900"/>
              </a:lnSpc>
              <a:buFont typeface="Wingdings" panose="05000000000000000000" pitchFamily="2" charset="2"/>
              <a:buChar char="v"/>
            </a:pPr>
            <a:endParaRPr lang="en-GB" sz="3500" b="1" u="sng" noProof="0" dirty="0">
              <a:solidFill>
                <a:srgbClr val="452A74"/>
              </a:solidFill>
              <a:latin typeface="Montserrat"/>
            </a:endParaRPr>
          </a:p>
          <a:p>
            <a:pPr marL="457200" indent="-457200" algn="just">
              <a:lnSpc>
                <a:spcPts val="4900"/>
              </a:lnSpc>
              <a:buFont typeface="Wingdings" panose="05000000000000000000" pitchFamily="2" charset="2"/>
              <a:buChar char="Ø"/>
            </a:pPr>
            <a:endParaRPr lang="en-GB" sz="3500" noProof="0" dirty="0">
              <a:solidFill>
                <a:srgbClr val="452A74"/>
              </a:solidFill>
              <a:latin typeface="Montserrat"/>
            </a:endParaRPr>
          </a:p>
          <a:p>
            <a:pPr algn="just">
              <a:lnSpc>
                <a:spcPts val="4900"/>
              </a:lnSpc>
            </a:pPr>
            <a:endParaRPr lang="en-GB" sz="3500" noProof="0" dirty="0">
              <a:solidFill>
                <a:srgbClr val="452A74"/>
              </a:solidFill>
              <a:latin typeface="Montserrat"/>
            </a:endParaRPr>
          </a:p>
          <a:p>
            <a:pPr algn="just">
              <a:lnSpc>
                <a:spcPts val="4900"/>
              </a:lnSpc>
            </a:pPr>
            <a:r>
              <a:rPr lang="en-GB" sz="3500" noProof="0" dirty="0">
                <a:solidFill>
                  <a:srgbClr val="452A74"/>
                </a:solidFill>
                <a:latin typeface="Montserrat"/>
              </a:rPr>
              <a:t> </a:t>
            </a:r>
          </a:p>
        </p:txBody>
      </p:sp>
      <p:sp>
        <p:nvSpPr>
          <p:cNvPr id="7" name="Freeform 7"/>
          <p:cNvSpPr/>
          <p:nvPr/>
        </p:nvSpPr>
        <p:spPr>
          <a:xfrm>
            <a:off x="15771122" y="185791"/>
            <a:ext cx="2350460" cy="2350460"/>
          </a:xfrm>
          <a:custGeom>
            <a:avLst/>
            <a:gdLst/>
            <a:ahLst/>
            <a:cxnLst/>
            <a:rect l="l" t="t" r="r" b="b"/>
            <a:pathLst>
              <a:path w="2350460" h="2350460">
                <a:moveTo>
                  <a:pt x="0" y="0"/>
                </a:moveTo>
                <a:lnTo>
                  <a:pt x="2350461" y="0"/>
                </a:lnTo>
                <a:lnTo>
                  <a:pt x="2350461" y="2350460"/>
                </a:lnTo>
                <a:lnTo>
                  <a:pt x="0" y="2350460"/>
                </a:lnTo>
                <a:lnTo>
                  <a:pt x="0" y="0"/>
                </a:lnTo>
                <a:close/>
              </a:path>
            </a:pathLst>
          </a:custGeom>
          <a:blipFill>
            <a:blip r:embed="rId4"/>
            <a:stretch>
              <a:fillRect/>
            </a:stretch>
          </a:blipFill>
        </p:spPr>
        <p:txBody>
          <a:bodyPr/>
          <a:lstStyle/>
          <a:p>
            <a:endParaRPr lang="en-US" dirty="0"/>
          </a:p>
        </p:txBody>
      </p:sp>
      <p:sp>
        <p:nvSpPr>
          <p:cNvPr id="8" name="TextBox 8"/>
          <p:cNvSpPr txBox="1"/>
          <p:nvPr/>
        </p:nvSpPr>
        <p:spPr>
          <a:xfrm>
            <a:off x="914400" y="266700"/>
            <a:ext cx="15661518" cy="1556645"/>
          </a:xfrm>
          <a:prstGeom prst="rect">
            <a:avLst/>
          </a:prstGeom>
        </p:spPr>
        <p:txBody>
          <a:bodyPr lIns="0" tIns="0" rIns="0" bIns="0" rtlCol="0" anchor="t">
            <a:spAutoFit/>
          </a:bodyPr>
          <a:lstStyle/>
          <a:p>
            <a:pPr algn="l">
              <a:lnSpc>
                <a:spcPts val="6308"/>
              </a:lnSpc>
            </a:pPr>
            <a:r>
              <a:rPr lang="en-US" sz="4000" dirty="0">
                <a:solidFill>
                  <a:srgbClr val="2C145B"/>
                </a:solidFill>
                <a:latin typeface="Montserrat Extra-Bold"/>
              </a:rPr>
              <a:t>Scenario 2: Mathematics Lecture (Reading time: 5 minutes) </a:t>
            </a: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3A06DED289E437438E8CDF0E0C275B1A" ma:contentTypeVersion="15" ma:contentTypeDescription="Δημιουργία νέου εγγράφου" ma:contentTypeScope="" ma:versionID="38e14e14d5e2c6cfd314d68d142740c1">
  <xsd:schema xmlns:xsd="http://www.w3.org/2001/XMLSchema" xmlns:xs="http://www.w3.org/2001/XMLSchema" xmlns:p="http://schemas.microsoft.com/office/2006/metadata/properties" xmlns:ns2="9c36add6-739a-4c29-8ed6-2686751d2714" xmlns:ns3="53e6ffbd-972d-40fb-8ec6-5b8d79336218" targetNamespace="http://schemas.microsoft.com/office/2006/metadata/properties" ma:root="true" ma:fieldsID="e9210b91e53bcc7469b0330654620da9" ns2:_="" ns3:_="">
    <xsd:import namespace="9c36add6-739a-4c29-8ed6-2686751d2714"/>
    <xsd:import namespace="53e6ffbd-972d-40fb-8ec6-5b8d793362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6add6-739a-4c29-8ed6-2686751d27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Ετικέτες εικόνας" ma:readOnly="false" ma:fieldId="{5cf76f15-5ced-4ddc-b409-7134ff3c332f}" ma:taxonomyMulti="true" ma:sspId="3e678972-7616-4b67-973f-c669a8ffd46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e6ffbd-972d-40fb-8ec6-5b8d7933621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4d93c0d-a02c-4b5e-987f-b2f8bdaad71e}" ma:internalName="TaxCatchAll" ma:showField="CatchAllData" ma:web="53e6ffbd-972d-40fb-8ec6-5b8d7933621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c36add6-739a-4c29-8ed6-2686751d2714">
      <Terms xmlns="http://schemas.microsoft.com/office/infopath/2007/PartnerControls"/>
    </lcf76f155ced4ddcb4097134ff3c332f>
    <TaxCatchAll xmlns="53e6ffbd-972d-40fb-8ec6-5b8d7933621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E07152-283E-4154-A784-E1BC530A0F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36add6-739a-4c29-8ed6-2686751d2714"/>
    <ds:schemaRef ds:uri="53e6ffbd-972d-40fb-8ec6-5b8d793362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7450F4-06F5-4F10-9127-1EBE3C385730}">
  <ds:schemaRefs>
    <ds:schemaRef ds:uri="http://schemas.microsoft.com/office/infopath/2007/PartnerControls"/>
    <ds:schemaRef ds:uri="http://purl.org/dc/terms/"/>
    <ds:schemaRef ds:uri="http://www.w3.org/XML/1998/namespace"/>
    <ds:schemaRef ds:uri="http://purl.org/dc/dcmitype/"/>
    <ds:schemaRef ds:uri="http://purl.org/dc/elements/1.1/"/>
    <ds:schemaRef ds:uri="53e6ffbd-972d-40fb-8ec6-5b8d79336218"/>
    <ds:schemaRef ds:uri="http://schemas.microsoft.com/office/2006/documentManagement/types"/>
    <ds:schemaRef ds:uri="http://schemas.openxmlformats.org/package/2006/metadata/core-properties"/>
    <ds:schemaRef ds:uri="9c36add6-739a-4c29-8ed6-2686751d2714"/>
    <ds:schemaRef ds:uri="http://schemas.microsoft.com/office/2006/metadata/properties"/>
  </ds:schemaRefs>
</ds:datastoreItem>
</file>

<file path=customXml/itemProps3.xml><?xml version="1.0" encoding="utf-8"?>
<ds:datastoreItem xmlns:ds="http://schemas.openxmlformats.org/officeDocument/2006/customXml" ds:itemID="{F0B27B7B-7824-480D-89BA-C0E28284A8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958</TotalTime>
  <Words>1061</Words>
  <Application>Microsoft Office PowerPoint</Application>
  <PresentationFormat>Personalizados</PresentationFormat>
  <Paragraphs>113</Paragraphs>
  <Slides>13</Slides>
  <Notes>4</Notes>
  <HiddenSlides>0</HiddenSlides>
  <MMClips>0</MMClips>
  <ScaleCrop>false</ScaleCrop>
  <HeadingPairs>
    <vt:vector size="6" baseType="variant">
      <vt:variant>
        <vt:lpstr>Tipos de letra usados</vt:lpstr>
      </vt:variant>
      <vt:variant>
        <vt:i4>9</vt:i4>
      </vt:variant>
      <vt:variant>
        <vt:lpstr>Tema</vt:lpstr>
      </vt:variant>
      <vt:variant>
        <vt:i4>1</vt:i4>
      </vt:variant>
      <vt:variant>
        <vt:lpstr>Títulos dos diapositivos</vt:lpstr>
      </vt:variant>
      <vt:variant>
        <vt:i4>13</vt:i4>
      </vt:variant>
    </vt:vector>
  </HeadingPairs>
  <TitlesOfParts>
    <vt:vector size="23" baseType="lpstr">
      <vt:lpstr>Montserrat Extra-Bold Bold</vt:lpstr>
      <vt:lpstr>Arial</vt:lpstr>
      <vt:lpstr>Montserrat</vt:lpstr>
      <vt:lpstr>Noto Sans Bold</vt:lpstr>
      <vt:lpstr>Calibri</vt:lpstr>
      <vt:lpstr>Aptos</vt:lpstr>
      <vt:lpstr>Montserrat Extra-Bold</vt:lpstr>
      <vt:lpstr>Montserrat Bold</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HerTechVenture  ppt template</dc:title>
  <dc:creator>user</dc:creator>
  <cp:lastModifiedBy>Teresa Paiva</cp:lastModifiedBy>
  <cp:revision>55</cp:revision>
  <dcterms:created xsi:type="dcterms:W3CDTF">2006-08-16T00:00:00Z</dcterms:created>
  <dcterms:modified xsi:type="dcterms:W3CDTF">2025-03-30T22:25:26Z</dcterms:modified>
  <dc:identifier>DAGIljM8MRY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0x0101003A06DED289E437438E8CDF0E0C275B1A</vt:lpwstr>
  </property>
  <property fmtid="{D5CDD505-2E9C-101B-9397-08002B2CF9AE}" pid="3" name="MediaServiceImageTags">
    <vt:lpwstr/>
  </property>
</Properties>
</file>