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74" r:id="rId4"/>
    <p:sldId id="259" r:id="rId5"/>
    <p:sldId id="273" r:id="rId6"/>
  </p:sldIdLst>
  <p:sldSz cx="18288000" cy="10287000"/>
  <p:notesSz cx="6858000" cy="9144000"/>
  <p:embeddedFontLst>
    <p:embeddedFont>
      <p:font typeface="Montserrat" panose="00000500000000000000" pitchFamily="2" charset="0"/>
      <p:regular r:id="rId8"/>
      <p:bold r:id="rId9"/>
      <p:italic r:id="rId10"/>
      <p:boldItalic r:id="rId11"/>
    </p:embeddedFont>
    <p:embeddedFont>
      <p:font typeface="Montserrat ExtraBold" panose="00000900000000000000" pitchFamily="2" charset="0"/>
      <p:bold r:id="rId12"/>
      <p:boldItalic r:id="rId13"/>
    </p:embeddedFont>
    <p:embeddedFont>
      <p:font typeface="Noto Sans" panose="020B0502040504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4" roundtripDataSignature="AMtx7mhV+BOWqt9u5I/uiNty29J+pxEI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84" y="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34" Type="http://customschemas.google.com/relationships/presentationmetadata" Target="meta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36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BB72610F-1EDF-D944-C539-867935347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7:notes">
            <a:extLst>
              <a:ext uri="{FF2B5EF4-FFF2-40B4-BE49-F238E27FC236}">
                <a16:creationId xmlns:a16="http://schemas.microsoft.com/office/drawing/2014/main" id="{308652ED-257D-E97B-0DA7-33238BC860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1" name="Google Shape;101;p27:notes">
            <a:extLst>
              <a:ext uri="{FF2B5EF4-FFF2-40B4-BE49-F238E27FC236}">
                <a16:creationId xmlns:a16="http://schemas.microsoft.com/office/drawing/2014/main" id="{EBE71A70-8DE4-96CC-6ED4-D2A612AD8F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273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1" name="Google Shape;29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ertechventure.eu/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hertechventure/?viewAsMember=true" TargetMode="External"/><Relationship Id="rId13" Type="http://schemas.openxmlformats.org/officeDocument/2006/relationships/hyperlink" Target="https://x.com/hertechventure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nstagram.com/hertechventure.eu/" TargetMode="External"/><Relationship Id="rId11" Type="http://schemas.openxmlformats.org/officeDocument/2006/relationships/hyperlink" Target="https://www.hertechventure.eu/" TargetMode="External"/><Relationship Id="rId5" Type="http://schemas.openxmlformats.org/officeDocument/2006/relationships/image" Target="../media/image13.png"/><Relationship Id="rId15" Type="http://schemas.openxmlformats.org/officeDocument/2006/relationships/image" Target="../media/image19.png"/><Relationship Id="rId10" Type="http://schemas.openxmlformats.org/officeDocument/2006/relationships/image" Target="../media/image16.png"/><Relationship Id="rId4" Type="http://schemas.openxmlformats.org/officeDocument/2006/relationships/hyperlink" Target="https://www.facebook.com/profile.php?id=61557217807689" TargetMode="External"/><Relationship Id="rId9" Type="http://schemas.openxmlformats.org/officeDocument/2006/relationships/image" Target="../media/image15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96CB2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34119" y="3456230"/>
            <a:ext cx="12360879" cy="1666456"/>
            <a:chOff x="0" y="-57150"/>
            <a:chExt cx="3255540" cy="438902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3255540" cy="381752"/>
            </a:xfrm>
            <a:custGeom>
              <a:avLst/>
              <a:gdLst/>
              <a:ahLst/>
              <a:cxnLst/>
              <a:rect l="l" t="t" r="r" b="b"/>
              <a:pathLst>
                <a:path w="3255540" h="381752" extrusionOk="0">
                  <a:moveTo>
                    <a:pt x="0" y="0"/>
                  </a:moveTo>
                  <a:lnTo>
                    <a:pt x="3255540" y="0"/>
                  </a:lnTo>
                  <a:lnTo>
                    <a:pt x="3255540" y="381752"/>
                  </a:lnTo>
                  <a:lnTo>
                    <a:pt x="0" y="381752"/>
                  </a:lnTo>
                  <a:close/>
                </a:path>
              </a:pathLst>
            </a:custGeom>
            <a:solidFill>
              <a:srgbClr val="DED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57150"/>
              <a:ext cx="3255540" cy="438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-41707" y="5161695"/>
            <a:ext cx="12436705" cy="1767558"/>
            <a:chOff x="0" y="-57150"/>
            <a:chExt cx="3275511" cy="465529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3275511" cy="408379"/>
            </a:xfrm>
            <a:custGeom>
              <a:avLst/>
              <a:gdLst/>
              <a:ahLst/>
              <a:cxnLst/>
              <a:rect l="l" t="t" r="r" b="b"/>
              <a:pathLst>
                <a:path w="3275511" h="408379" extrusionOk="0">
                  <a:moveTo>
                    <a:pt x="0" y="0"/>
                  </a:moveTo>
                  <a:lnTo>
                    <a:pt x="3275511" y="0"/>
                  </a:lnTo>
                  <a:lnTo>
                    <a:pt x="3275511" y="408379"/>
                  </a:lnTo>
                  <a:lnTo>
                    <a:pt x="0" y="408379"/>
                  </a:lnTo>
                  <a:close/>
                </a:path>
              </a:pathLst>
            </a:custGeom>
            <a:solidFill>
              <a:srgbClr val="DED5E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57150"/>
              <a:ext cx="3275511" cy="4655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735395" y="9214555"/>
            <a:ext cx="3230131" cy="677285"/>
          </a:xfrm>
          <a:custGeom>
            <a:avLst/>
            <a:gdLst/>
            <a:ahLst/>
            <a:cxnLst/>
            <a:rect l="l" t="t" r="r" b="b"/>
            <a:pathLst>
              <a:path w="3230131" h="677285" extrusionOk="0">
                <a:moveTo>
                  <a:pt x="0" y="0"/>
                </a:moveTo>
                <a:lnTo>
                  <a:pt x="3230131" y="0"/>
                </a:lnTo>
                <a:lnTo>
                  <a:pt x="3230131" y="677286"/>
                </a:lnTo>
                <a:lnTo>
                  <a:pt x="0" y="67728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-1064191">
            <a:off x="14281957" y="-460934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rot="1586488">
            <a:off x="14281957" y="4883172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 extrusionOk="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 amt="62000"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0901220" y="7202168"/>
            <a:ext cx="4938626" cy="4938626"/>
          </a:xfrm>
          <a:custGeom>
            <a:avLst/>
            <a:gdLst/>
            <a:ahLst/>
            <a:cxnLst/>
            <a:rect l="l" t="t" r="r" b="b"/>
            <a:pathLst>
              <a:path w="4938626" h="4938626" extrusionOk="0">
                <a:moveTo>
                  <a:pt x="0" y="0"/>
                </a:moveTo>
                <a:lnTo>
                  <a:pt x="4938626" y="0"/>
                </a:lnTo>
                <a:lnTo>
                  <a:pt x="4938626" y="4938625"/>
                </a:lnTo>
                <a:lnTo>
                  <a:pt x="0" y="49386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019120" y="2311824"/>
            <a:ext cx="9279245" cy="114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62"/>
              <a:buFont typeface="Arial"/>
              <a:buNone/>
            </a:pPr>
            <a:r>
              <a:rPr lang="en-US" sz="6662" b="1" i="0" u="none" strike="noStrike" cap="none">
                <a:solidFill>
                  <a:srgbClr val="DED5ED"/>
                </a:solidFill>
                <a:latin typeface="Montserrat"/>
                <a:ea typeface="Montserrat"/>
                <a:cs typeface="Montserrat"/>
                <a:sym typeface="Montserrat"/>
              </a:rPr>
              <a:t>HerTechVenture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061949" y="3751622"/>
            <a:ext cx="9791798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i="0" u="none" strike="noStrike" cap="none" dirty="0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BEHIND THE SCENES</a:t>
            </a:r>
          </a:p>
          <a:p>
            <a:pPr marL="0" marR="0" lvl="0" indent="0" algn="l" rtl="0">
              <a:lnSpc>
                <a:spcPct val="13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i="0" u="none" strike="noStrike" dirty="0">
                <a:solidFill>
                  <a:srgbClr val="4D3774"/>
                </a:solidFill>
                <a:effectLst/>
                <a:latin typeface="Play"/>
              </a:rPr>
              <a:t>Understanding female gender constraints in entrepreneurship</a:t>
            </a:r>
            <a:endParaRPr sz="2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2504025" y="5743258"/>
            <a:ext cx="8127029" cy="732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1" i="0" u="none" strike="noStrike" cap="none">
                <a:solidFill>
                  <a:srgbClr val="452A74"/>
                </a:solidFill>
                <a:latin typeface="Noto Sans"/>
                <a:ea typeface="Noto Sans"/>
                <a:cs typeface="Noto Sans"/>
                <a:sym typeface="Noto Sans"/>
              </a:rPr>
              <a:t>Education Foundation PERSPEKTYWY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077346" y="9101770"/>
            <a:ext cx="3366980" cy="119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5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9"/>
              <a:buFont typeface="Arial"/>
              <a:buNone/>
            </a:pPr>
            <a:r>
              <a:rPr lang="en-US" sz="1359" b="1" i="0" u="none" strike="noStrike" cap="none">
                <a:solidFill>
                  <a:srgbClr val="DED5ED"/>
                </a:solidFill>
                <a:latin typeface="Noto Sans"/>
                <a:ea typeface="Noto Sans"/>
                <a:cs typeface="Noto Sans"/>
                <a:sym typeface="Noto Sans"/>
              </a:rPr>
              <a:t>Project Number 2023-1-PL01-KA220-HED-000156803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9"/>
              <a:buFont typeface="Arial"/>
              <a:buNone/>
            </a:pPr>
            <a:endParaRPr sz="1359" b="1" i="0" u="none" strike="noStrike" cap="none">
              <a:solidFill>
                <a:srgbClr val="DED5ED"/>
              </a:solidFill>
              <a:latin typeface="Noto Sans"/>
              <a:ea typeface="Noto Sans"/>
              <a:cs typeface="Noto Sans"/>
              <a:sym typeface="Noto Sans"/>
            </a:endParaRPr>
          </a:p>
          <a:p>
            <a:pPr marL="0" marR="0" lvl="0" indent="0" algn="ctr" rtl="0">
              <a:lnSpc>
                <a:spcPct val="13995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9"/>
              <a:buFont typeface="Arial"/>
              <a:buNone/>
            </a:pPr>
            <a:endParaRPr sz="1359" b="1" i="0" u="none" strike="noStrike" cap="none">
              <a:solidFill>
                <a:srgbClr val="DED5ED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pic>
        <p:nvPicPr>
          <p:cNvPr id="98" name="Google Shape;98;p1" descr="EngiRank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2002" y="7406962"/>
            <a:ext cx="3505200" cy="130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/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4" name="Google Shape;104;p27"/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105" name="Google Shape;105;p27"/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7"/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7" name="Google Shape;107;p27"/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7"/>
          <p:cNvSpPr txBox="1"/>
          <p:nvPr/>
        </p:nvSpPr>
        <p:spPr>
          <a:xfrm>
            <a:off x="968188" y="1264024"/>
            <a:ext cx="6965577" cy="703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7"/>
          <p:cNvSpPr txBox="1"/>
          <p:nvPr/>
        </p:nvSpPr>
        <p:spPr>
          <a:xfrm>
            <a:off x="1313241" y="709494"/>
            <a:ext cx="6781888" cy="770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work-life balance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work-family conflict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career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innovation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work values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STEM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48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entrepreneurship</a:t>
            </a:r>
            <a:endParaRPr lang="pl-PL" sz="48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BF53847-2128-F21A-BF39-6248521D5A42}"/>
              </a:ext>
            </a:extLst>
          </p:cNvPr>
          <p:cNvSpPr txBox="1"/>
          <p:nvPr/>
        </p:nvSpPr>
        <p:spPr>
          <a:xfrm>
            <a:off x="9144000" y="709494"/>
            <a:ext cx="8175812" cy="715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How would you personally define it?</a:t>
            </a: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4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How would the society you live in define it?</a:t>
            </a:r>
            <a:endParaRPr lang="pl-PL" sz="4400" b="1" kern="100" dirty="0"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6" name="Grafika 5" descr="Grupa osób z wypełnieniem pełnym">
            <a:extLst>
              <a:ext uri="{FF2B5EF4-FFF2-40B4-BE49-F238E27FC236}">
                <a16:creationId xmlns:a16="http://schemas.microsoft.com/office/drawing/2014/main" id="{123D4A61-ADA0-B1CA-D8B4-FF44B36636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44000" y="4955242"/>
            <a:ext cx="914400" cy="914400"/>
          </a:xfrm>
          <a:prstGeom prst="rect">
            <a:avLst/>
          </a:prstGeom>
        </p:spPr>
      </p:pic>
      <p:pic>
        <p:nvPicPr>
          <p:cNvPr id="8" name="Grafika 7" descr="Głowa z kołami zębatymi z wypełnieniem pełnym">
            <a:extLst>
              <a:ext uri="{FF2B5EF4-FFF2-40B4-BE49-F238E27FC236}">
                <a16:creationId xmlns:a16="http://schemas.microsoft.com/office/drawing/2014/main" id="{370B95D3-8B47-D1B9-2F10-CA373C00C5B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117107" y="1454045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191E51D8-C07E-2887-477D-C9537FCBA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7">
            <a:extLst>
              <a:ext uri="{FF2B5EF4-FFF2-40B4-BE49-F238E27FC236}">
                <a16:creationId xmlns:a16="http://schemas.microsoft.com/office/drawing/2014/main" id="{AA404E16-6C5E-AB09-7B5B-2BBCE51CBA86}"/>
              </a:ext>
            </a:extLst>
          </p:cNvPr>
          <p:cNvSpPr/>
          <p:nvPr/>
        </p:nvSpPr>
        <p:spPr>
          <a:xfrm>
            <a:off x="14435272" y="8779403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4" name="Google Shape;104;p27">
            <a:extLst>
              <a:ext uri="{FF2B5EF4-FFF2-40B4-BE49-F238E27FC236}">
                <a16:creationId xmlns:a16="http://schemas.microsoft.com/office/drawing/2014/main" id="{B6B65295-9871-DF39-3F2C-E44BBDDBA8A9}"/>
              </a:ext>
            </a:extLst>
          </p:cNvPr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105" name="Google Shape;105;p27">
              <a:extLst>
                <a:ext uri="{FF2B5EF4-FFF2-40B4-BE49-F238E27FC236}">
                  <a16:creationId xmlns:a16="http://schemas.microsoft.com/office/drawing/2014/main" id="{BC912927-E430-848B-0012-B8B71561DEDF}"/>
                </a:ext>
              </a:extLst>
            </p:cNvPr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7">
              <a:extLst>
                <a:ext uri="{FF2B5EF4-FFF2-40B4-BE49-F238E27FC236}">
                  <a16:creationId xmlns:a16="http://schemas.microsoft.com/office/drawing/2014/main" id="{6B3C1F30-3FE8-D2BC-CA4D-83F34E358090}"/>
                </a:ext>
              </a:extLst>
            </p:cNvPr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7" name="Google Shape;107;p27">
            <a:extLst>
              <a:ext uri="{FF2B5EF4-FFF2-40B4-BE49-F238E27FC236}">
                <a16:creationId xmlns:a16="http://schemas.microsoft.com/office/drawing/2014/main" id="{1ED85609-A28E-C78B-626D-BFDBBE289F76}"/>
              </a:ext>
            </a:extLst>
          </p:cNvPr>
          <p:cNvSpPr/>
          <p:nvPr/>
        </p:nvSpPr>
        <p:spPr>
          <a:xfrm>
            <a:off x="-557919" y="7437895"/>
            <a:ext cx="4495490" cy="4495490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27">
            <a:extLst>
              <a:ext uri="{FF2B5EF4-FFF2-40B4-BE49-F238E27FC236}">
                <a16:creationId xmlns:a16="http://schemas.microsoft.com/office/drawing/2014/main" id="{84CD2957-32DF-A981-494F-22BD263195A8}"/>
              </a:ext>
            </a:extLst>
          </p:cNvPr>
          <p:cNvSpPr txBox="1"/>
          <p:nvPr/>
        </p:nvSpPr>
        <p:spPr>
          <a:xfrm>
            <a:off x="968188" y="1264024"/>
            <a:ext cx="6965577" cy="703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7">
            <a:extLst>
              <a:ext uri="{FF2B5EF4-FFF2-40B4-BE49-F238E27FC236}">
                <a16:creationId xmlns:a16="http://schemas.microsoft.com/office/drawing/2014/main" id="{4FA37257-CE76-E44D-C114-D42022F42932}"/>
              </a:ext>
            </a:extLst>
          </p:cNvPr>
          <p:cNvSpPr txBox="1"/>
          <p:nvPr/>
        </p:nvSpPr>
        <p:spPr>
          <a:xfrm>
            <a:off x="1326688" y="1723236"/>
            <a:ext cx="6781888" cy="657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work-life balance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work-family conflict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career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innovation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work values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STEM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4000" b="1" kern="100" dirty="0">
                <a:solidFill>
                  <a:srgbClr val="7030A0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entrepreneurship</a:t>
            </a:r>
            <a:endParaRPr lang="pl-PL" sz="4000" b="1" kern="100" dirty="0">
              <a:solidFill>
                <a:srgbClr val="7030A0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CD4DACC7-7A90-4162-9BCE-6C3BF268F247}"/>
              </a:ext>
            </a:extLst>
          </p:cNvPr>
          <p:cNvSpPr txBox="1"/>
          <p:nvPr/>
        </p:nvSpPr>
        <p:spPr>
          <a:xfrm>
            <a:off x="8910830" y="2630147"/>
            <a:ext cx="8580135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buNone/>
            </a:pPr>
            <a:r>
              <a:rPr lang="en-US" sz="4800" b="1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Does gender influence how we define these concepts?</a:t>
            </a:r>
            <a:endParaRPr lang="en-US" sz="4800" b="1" dirty="0">
              <a:effectLst/>
              <a:latin typeface="Montserrat" panose="00000500000000000000" pitchFamily="2" charset="-18"/>
            </a:endParaRPr>
          </a:p>
          <a:p>
            <a:pPr rtl="0"/>
            <a:endParaRPr lang="pl-PL" sz="4800" b="1" i="0" u="none" strike="noStrike" dirty="0">
              <a:solidFill>
                <a:srgbClr val="000000"/>
              </a:solidFill>
              <a:effectLst/>
              <a:latin typeface="Montserrat" panose="00000500000000000000" pitchFamily="2" charset="-18"/>
            </a:endParaRPr>
          </a:p>
          <a:p>
            <a:pPr rtl="0"/>
            <a:r>
              <a:rPr lang="en-US" sz="4800" b="1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What are the differences? </a:t>
            </a:r>
            <a:endParaRPr lang="pl-PL" sz="4800" b="1" i="0" u="none" strike="noStrike" dirty="0">
              <a:solidFill>
                <a:srgbClr val="000000"/>
              </a:solidFill>
              <a:effectLst/>
              <a:latin typeface="Montserrat" panose="00000500000000000000" pitchFamily="2" charset="-18"/>
            </a:endParaRPr>
          </a:p>
          <a:p>
            <a:pPr rtl="0"/>
            <a:endParaRPr lang="pl-PL" sz="4800" b="1" i="0" u="none" strike="noStrike" dirty="0">
              <a:solidFill>
                <a:srgbClr val="000000"/>
              </a:solidFill>
              <a:effectLst/>
              <a:latin typeface="Montserrat" panose="00000500000000000000" pitchFamily="2" charset="-18"/>
            </a:endParaRPr>
          </a:p>
          <a:p>
            <a:pPr rtl="0"/>
            <a:r>
              <a:rPr lang="en-US" sz="4800" b="1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What do they result from?</a:t>
            </a:r>
            <a:endParaRPr lang="en-US" sz="4800" b="1" dirty="0">
              <a:effectLst/>
              <a:latin typeface="Montserrat" panose="00000500000000000000" pitchFamily="2" charset="-18"/>
            </a:endParaRPr>
          </a:p>
          <a:p>
            <a:endParaRPr lang="pl-PL" dirty="0"/>
          </a:p>
        </p:txBody>
      </p:sp>
      <p:pic>
        <p:nvPicPr>
          <p:cNvPr id="5" name="Grafika 4" descr="Distancing socjalny z wypełnieniem pełnym">
            <a:extLst>
              <a:ext uri="{FF2B5EF4-FFF2-40B4-BE49-F238E27FC236}">
                <a16:creationId xmlns:a16="http://schemas.microsoft.com/office/drawing/2014/main" id="{131F9C7E-E6DE-F30D-9BBE-C29B2D8143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10830" y="815346"/>
            <a:ext cx="1664264" cy="166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8345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/>
          <p:nvPr/>
        </p:nvSpPr>
        <p:spPr>
          <a:xfrm>
            <a:off x="15050338" y="9152808"/>
            <a:ext cx="3055693" cy="640710"/>
          </a:xfrm>
          <a:custGeom>
            <a:avLst/>
            <a:gdLst/>
            <a:ahLst/>
            <a:cxnLst/>
            <a:rect l="l" t="t" r="r" b="b"/>
            <a:pathLst>
              <a:path w="3055693" h="640710" extrusionOk="0">
                <a:moveTo>
                  <a:pt x="0" y="0"/>
                </a:moveTo>
                <a:lnTo>
                  <a:pt x="3055693" y="0"/>
                </a:lnTo>
                <a:lnTo>
                  <a:pt x="3055693" y="640710"/>
                </a:lnTo>
                <a:lnTo>
                  <a:pt x="0" y="64071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0" name="Google Shape;130;p29"/>
          <p:cNvGrpSpPr/>
          <p:nvPr/>
        </p:nvGrpSpPr>
        <p:grpSpPr>
          <a:xfrm>
            <a:off x="-281955" y="9721187"/>
            <a:ext cx="18965831" cy="883574"/>
            <a:chOff x="0" y="-38100"/>
            <a:chExt cx="4995116" cy="232711"/>
          </a:xfrm>
        </p:grpSpPr>
        <p:sp>
          <p:nvSpPr>
            <p:cNvPr id="131" name="Google Shape;131;p29"/>
            <p:cNvSpPr/>
            <p:nvPr/>
          </p:nvSpPr>
          <p:spPr>
            <a:xfrm>
              <a:off x="0" y="0"/>
              <a:ext cx="4995116" cy="194611"/>
            </a:xfrm>
            <a:custGeom>
              <a:avLst/>
              <a:gdLst/>
              <a:ahLst/>
              <a:cxnLst/>
              <a:rect l="l" t="t" r="r" b="b"/>
              <a:pathLst>
                <a:path w="4995116" h="194611" extrusionOk="0">
                  <a:moveTo>
                    <a:pt x="0" y="0"/>
                  </a:moveTo>
                  <a:lnTo>
                    <a:pt x="4995116" y="0"/>
                  </a:lnTo>
                  <a:lnTo>
                    <a:pt x="4995116" y="194611"/>
                  </a:lnTo>
                  <a:lnTo>
                    <a:pt x="0" y="194611"/>
                  </a:ln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29"/>
            <p:cNvSpPr txBox="1"/>
            <p:nvPr/>
          </p:nvSpPr>
          <p:spPr>
            <a:xfrm>
              <a:off x="0" y="-38100"/>
              <a:ext cx="4995116" cy="2327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" name="Google Shape;133;p29"/>
          <p:cNvSpPr/>
          <p:nvPr/>
        </p:nvSpPr>
        <p:spPr>
          <a:xfrm>
            <a:off x="11283884" y="7670870"/>
            <a:ext cx="4164814" cy="4245296"/>
          </a:xfrm>
          <a:custGeom>
            <a:avLst/>
            <a:gdLst/>
            <a:ahLst/>
            <a:cxnLst/>
            <a:rect l="l" t="t" r="r" b="b"/>
            <a:pathLst>
              <a:path w="4495490" h="4495490" extrusionOk="0">
                <a:moveTo>
                  <a:pt x="0" y="0"/>
                </a:moveTo>
                <a:lnTo>
                  <a:pt x="4495490" y="0"/>
                </a:lnTo>
                <a:lnTo>
                  <a:pt x="4495490" y="4495490"/>
                </a:lnTo>
                <a:lnTo>
                  <a:pt x="0" y="449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3AC5855-B59A-CB2C-9EF1-9AE92D436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247" y="393608"/>
            <a:ext cx="16741588" cy="1004886"/>
          </a:xfrm>
        </p:spPr>
        <p:txBody>
          <a:bodyPr>
            <a:normAutofit fontScale="90000"/>
          </a:bodyPr>
          <a:lstStyle/>
          <a:p>
            <a:pPr algn="l"/>
            <a:r>
              <a:rPr lang="en-GB" sz="2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Main Challenges Faced By Women Entrepreneurs (Students </a:t>
            </a:r>
            <a:r>
              <a:rPr lang="pl-PL" sz="2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GB" sz="2400" b="1" kern="100" dirty="0" err="1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erspectives</a:t>
            </a:r>
            <a:r>
              <a:rPr lang="pl-PL" sz="2400" b="1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768 </a:t>
            </a:r>
            <a:r>
              <a:rPr lang="pl-PL" sz="2200" b="1" i="0" u="none" strike="noStrike" baseline="0" dirty="0" err="1">
                <a:latin typeface="Montserrat" panose="00000500000000000000" pitchFamily="2" charset="-18"/>
              </a:rPr>
              <a:t>responses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, 5 </a:t>
            </a:r>
            <a:r>
              <a:rPr lang="pl-PL" sz="2200" b="1" i="0" u="none" strike="noStrike" baseline="0" dirty="0" err="1">
                <a:latin typeface="Montserrat" panose="00000500000000000000" pitchFamily="2" charset="-18"/>
              </a:rPr>
              <a:t>higher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 education </a:t>
            </a:r>
            <a:r>
              <a:rPr lang="pl-PL" sz="2200" b="1" i="0" u="none" strike="noStrike" baseline="0" dirty="0" err="1">
                <a:latin typeface="Montserrat" panose="00000500000000000000" pitchFamily="2" charset="-18"/>
              </a:rPr>
              <a:t>institutions</a:t>
            </a:r>
            <a:r>
              <a:rPr lang="pl-PL" sz="2200" b="1" i="0" u="none" strike="noStrike" baseline="0" dirty="0">
                <a:latin typeface="Montserrat" panose="00000500000000000000" pitchFamily="2" charset="-18"/>
              </a:rPr>
              <a:t>: 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University of </a:t>
            </a:r>
            <a:r>
              <a:rPr lang="pl-PL" sz="2200" b="0" i="0" u="none" strike="noStrike" baseline="0" dirty="0" err="1">
                <a:latin typeface="Montserrat" panose="00000500000000000000" pitchFamily="2" charset="-18"/>
              </a:rPr>
              <a:t>Gdansk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, University of Macedonia, </a:t>
            </a:r>
            <a:r>
              <a:rPr lang="pl-PL" sz="2200" b="0" i="0" u="none" strike="noStrike" baseline="0" dirty="0" err="1">
                <a:latin typeface="Montserrat" panose="00000500000000000000" pitchFamily="2" charset="-18"/>
              </a:rPr>
              <a:t>Polytechnic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 of Guarda, University of Salamanca, </a:t>
            </a:r>
            <a:r>
              <a:rPr lang="pl-PL" sz="2200" b="0" i="0" u="none" strike="noStrike" baseline="0" dirty="0" err="1">
                <a:latin typeface="Montserrat" panose="00000500000000000000" pitchFamily="2" charset="-18"/>
              </a:rPr>
              <a:t>Polytechnic</a:t>
            </a:r>
            <a:r>
              <a:rPr lang="pl-PL" sz="2200" b="0" i="0" u="none" strike="noStrike" baseline="0" dirty="0">
                <a:latin typeface="Montserrat" panose="00000500000000000000" pitchFamily="2" charset="-18"/>
              </a:rPr>
              <a:t> of </a:t>
            </a:r>
            <a:r>
              <a:rPr lang="pl-PL" sz="2200" i="0" u="none" strike="noStrike" baseline="0" dirty="0" err="1">
                <a:latin typeface="Montserrat" panose="00000500000000000000" pitchFamily="2" charset="-18"/>
              </a:rPr>
              <a:t>Torino</a:t>
            </a:r>
            <a:r>
              <a:rPr lang="en-GB" sz="2200" kern="100" dirty="0"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pl-PL" sz="2200" dirty="0">
              <a:latin typeface="Montserrat" panose="00000500000000000000" pitchFamily="2" charset="-18"/>
            </a:endParaRPr>
          </a:p>
        </p:txBody>
      </p:sp>
      <p:pic>
        <p:nvPicPr>
          <p:cNvPr id="7" name="Obraz 6" descr="Obraz zawierający tekst, zrzut ekranu, Czcionka, wizytów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C05643CB-DD84-0005-5A83-EA8609544F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13833" y="2167373"/>
            <a:ext cx="5427002" cy="3037009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622F275C-9895-AADA-493A-069DBC3799A7}"/>
              </a:ext>
            </a:extLst>
          </p:cNvPr>
          <p:cNvSpPr txBox="1"/>
          <p:nvPr/>
        </p:nvSpPr>
        <p:spPr>
          <a:xfrm>
            <a:off x="12013833" y="5844214"/>
            <a:ext cx="567088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l-PL" sz="1800" b="1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Research Report</a:t>
            </a:r>
          </a:p>
          <a:p>
            <a:pPr algn="l"/>
            <a:endParaRPr lang="pl-PL" sz="180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algn="l"/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T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Paiva; S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Salgado; M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Salaberri; T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Felgueira; C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</a:t>
            </a:r>
            <a:r>
              <a:rPr lang="pt-BR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Alves; N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. Gomes, </a:t>
            </a:r>
            <a:r>
              <a:rPr lang="pl-PL" sz="1800" b="1" i="1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Needs</a:t>
            </a:r>
            <a:r>
              <a:rPr lang="pl-PL" sz="1800" b="1" i="1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Analysis. </a:t>
            </a:r>
            <a:r>
              <a:rPr lang="en-US" sz="1800" b="1" i="1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Empowering Women in Tech Innovation</a:t>
            </a:r>
            <a:r>
              <a:rPr lang="pl-PL" sz="1800" b="1" i="1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and </a:t>
            </a:r>
            <a:r>
              <a:rPr lang="pl-PL" sz="1800" b="1" i="1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Entrepreneurship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, </a:t>
            </a:r>
            <a:r>
              <a:rPr lang="pl-PL" sz="1800" i="0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Instituto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</a:t>
            </a:r>
            <a:r>
              <a:rPr lang="pl-PL" sz="1800" i="0" u="none" strike="noStrike" baseline="0" dirty="0" err="1">
                <a:solidFill>
                  <a:schemeClr val="tx1"/>
                </a:solidFill>
                <a:latin typeface="Montserrat" panose="00000500000000000000" pitchFamily="2" charset="-18"/>
              </a:rPr>
              <a:t>Politécnico</a:t>
            </a:r>
            <a:r>
              <a:rPr lang="pl-PL" sz="1800" i="0" u="none" strike="noStrike" baseline="0" dirty="0">
                <a:solidFill>
                  <a:schemeClr val="tx1"/>
                </a:solidFill>
                <a:latin typeface="Montserrat" panose="00000500000000000000" pitchFamily="2" charset="-18"/>
              </a:rPr>
              <a:t> da Guarda</a:t>
            </a:r>
          </a:p>
          <a:p>
            <a:pPr algn="l"/>
            <a:endParaRPr lang="pl-PL" sz="1800" i="0" u="none" strike="noStrike" baseline="0" dirty="0">
              <a:solidFill>
                <a:schemeClr val="tx1"/>
              </a:solidFill>
              <a:latin typeface="Montserrat" panose="00000500000000000000" pitchFamily="2" charset="-18"/>
            </a:endParaRPr>
          </a:p>
          <a:p>
            <a:pPr algn="l"/>
            <a:r>
              <a:rPr lang="pl-PL" sz="1800" dirty="0" err="1">
                <a:solidFill>
                  <a:schemeClr val="tx1"/>
                </a:solidFill>
                <a:effectLst/>
                <a:latin typeface="Montserrat" panose="00000500000000000000" pitchFamily="2" charset="-18"/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www.hertechventure.eu</a:t>
            </a:r>
            <a:endParaRPr lang="pl-PL" sz="1800" dirty="0">
              <a:solidFill>
                <a:schemeClr val="tx1"/>
              </a:solidFill>
              <a:effectLst/>
              <a:latin typeface="Montserrat" panose="00000500000000000000" pitchFamily="2" charset="-18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/>
            <a:endParaRPr lang="pl-PL" dirty="0">
              <a:solidFill>
                <a:schemeClr val="tx1"/>
              </a:solidFill>
              <a:latin typeface="Montserrat" panose="00000500000000000000" pitchFamily="2" charset="-18"/>
            </a:endParaRPr>
          </a:p>
        </p:txBody>
      </p:sp>
      <p:pic>
        <p:nvPicPr>
          <p:cNvPr id="10" name="Obraz 9" descr="Obraz zawierający tekst, zrzut ekranu, numer, Czcionka&#10;&#10;Zawartość wygenerowana przez sztuczną inteligencję może być niepoprawna.">
            <a:extLst>
              <a:ext uri="{FF2B5EF4-FFF2-40B4-BE49-F238E27FC236}">
                <a16:creationId xmlns:a16="http://schemas.microsoft.com/office/drawing/2014/main" id="{6D32BEAF-5694-3FDA-2A9C-AD53F91F9D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247" y="1543155"/>
            <a:ext cx="10006792" cy="78059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D5ED"/>
        </a:soli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4"/>
          <p:cNvSpPr/>
          <p:nvPr/>
        </p:nvSpPr>
        <p:spPr>
          <a:xfrm>
            <a:off x="2151792" y="643488"/>
            <a:ext cx="3226247" cy="610103"/>
          </a:xfrm>
          <a:custGeom>
            <a:avLst/>
            <a:gdLst/>
            <a:ahLst/>
            <a:cxnLst/>
            <a:rect l="l" t="t" r="r" b="b"/>
            <a:pathLst>
              <a:path w="3226247" h="610103" extrusionOk="0">
                <a:moveTo>
                  <a:pt x="0" y="0"/>
                </a:moveTo>
                <a:lnTo>
                  <a:pt x="3226247" y="0"/>
                </a:lnTo>
                <a:lnTo>
                  <a:pt x="3226247" y="610103"/>
                </a:lnTo>
                <a:lnTo>
                  <a:pt x="0" y="6101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087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4">
            <a:hlinkClick r:id="rId4"/>
          </p:cNvPr>
          <p:cNvSpPr/>
          <p:nvPr/>
        </p:nvSpPr>
        <p:spPr>
          <a:xfrm>
            <a:off x="1301736" y="9059620"/>
            <a:ext cx="492598" cy="895633"/>
          </a:xfrm>
          <a:custGeom>
            <a:avLst/>
            <a:gdLst/>
            <a:ahLst/>
            <a:cxnLst/>
            <a:rect l="l" t="t" r="r" b="b"/>
            <a:pathLst>
              <a:path w="492598" h="895633" extrusionOk="0">
                <a:moveTo>
                  <a:pt x="0" y="0"/>
                </a:moveTo>
                <a:lnTo>
                  <a:pt x="492598" y="0"/>
                </a:lnTo>
                <a:lnTo>
                  <a:pt x="492598" y="895632"/>
                </a:lnTo>
                <a:lnTo>
                  <a:pt x="0" y="8956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>
            <a:hlinkClick r:id="rId6"/>
          </p:cNvPr>
          <p:cNvSpPr/>
          <p:nvPr/>
        </p:nvSpPr>
        <p:spPr>
          <a:xfrm>
            <a:off x="2151792" y="9126668"/>
            <a:ext cx="814635" cy="814635"/>
          </a:xfrm>
          <a:custGeom>
            <a:avLst/>
            <a:gdLst/>
            <a:ahLst/>
            <a:cxnLst/>
            <a:rect l="l" t="t" r="r" b="b"/>
            <a:pathLst>
              <a:path w="814635" h="814635" extrusionOk="0">
                <a:moveTo>
                  <a:pt x="0" y="0"/>
                </a:moveTo>
                <a:lnTo>
                  <a:pt x="814635" y="0"/>
                </a:lnTo>
                <a:lnTo>
                  <a:pt x="814635" y="814636"/>
                </a:lnTo>
                <a:lnTo>
                  <a:pt x="0" y="8146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>
            <a:hlinkClick r:id="rId8"/>
          </p:cNvPr>
          <p:cNvSpPr/>
          <p:nvPr/>
        </p:nvSpPr>
        <p:spPr>
          <a:xfrm>
            <a:off x="4515883" y="9046061"/>
            <a:ext cx="939499" cy="939499"/>
          </a:xfrm>
          <a:custGeom>
            <a:avLst/>
            <a:gdLst/>
            <a:ahLst/>
            <a:cxnLst/>
            <a:rect l="l" t="t" r="r" b="b"/>
            <a:pathLst>
              <a:path w="939499" h="939499" extrusionOk="0">
                <a:moveTo>
                  <a:pt x="0" y="0"/>
                </a:moveTo>
                <a:lnTo>
                  <a:pt x="939499" y="0"/>
                </a:lnTo>
                <a:lnTo>
                  <a:pt x="939499" y="939499"/>
                </a:lnTo>
                <a:lnTo>
                  <a:pt x="0" y="93949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5752478" y="9059620"/>
            <a:ext cx="948733" cy="948733"/>
          </a:xfrm>
          <a:custGeom>
            <a:avLst/>
            <a:gdLst/>
            <a:ahLst/>
            <a:cxnLst/>
            <a:rect l="l" t="t" r="r" b="b"/>
            <a:pathLst>
              <a:path w="948733" h="948733" extrusionOk="0">
                <a:moveTo>
                  <a:pt x="0" y="0"/>
                </a:moveTo>
                <a:lnTo>
                  <a:pt x="948733" y="0"/>
                </a:lnTo>
                <a:lnTo>
                  <a:pt x="948733" y="948733"/>
                </a:lnTo>
                <a:lnTo>
                  <a:pt x="0" y="94873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4">
            <a:hlinkClick r:id="rId11"/>
          </p:cNvPr>
          <p:cNvSpPr/>
          <p:nvPr/>
        </p:nvSpPr>
        <p:spPr>
          <a:xfrm>
            <a:off x="6998306" y="9023785"/>
            <a:ext cx="939794" cy="939794"/>
          </a:xfrm>
          <a:custGeom>
            <a:avLst/>
            <a:gdLst/>
            <a:ahLst/>
            <a:cxnLst/>
            <a:rect l="l" t="t" r="r" b="b"/>
            <a:pathLst>
              <a:path w="939794" h="939794" extrusionOk="0">
                <a:moveTo>
                  <a:pt x="0" y="0"/>
                </a:moveTo>
                <a:lnTo>
                  <a:pt x="939794" y="0"/>
                </a:lnTo>
                <a:lnTo>
                  <a:pt x="939794" y="939794"/>
                </a:lnTo>
                <a:lnTo>
                  <a:pt x="0" y="9397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9455762" y="-1993617"/>
            <a:ext cx="13888879" cy="13888879"/>
          </a:xfrm>
          <a:custGeom>
            <a:avLst/>
            <a:gdLst/>
            <a:ahLst/>
            <a:cxnLst/>
            <a:rect l="l" t="t" r="r" b="b"/>
            <a:pathLst>
              <a:path w="6355080" h="6355080" extrusionOk="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DED5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0" name="Google Shape;300;p14"/>
          <p:cNvGrpSpPr/>
          <p:nvPr/>
        </p:nvGrpSpPr>
        <p:grpSpPr>
          <a:xfrm>
            <a:off x="9414163" y="-1980712"/>
            <a:ext cx="13888879" cy="13888879"/>
            <a:chOff x="0" y="0"/>
            <a:chExt cx="812800" cy="812800"/>
          </a:xfrm>
        </p:grpSpPr>
        <p:sp>
          <p:nvSpPr>
            <p:cNvPr id="301" name="Google Shape;301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96CB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3" name="Google Shape;303;p14"/>
          <p:cNvGrpSpPr/>
          <p:nvPr/>
        </p:nvGrpSpPr>
        <p:grpSpPr>
          <a:xfrm>
            <a:off x="11234271" y="-303752"/>
            <a:ext cx="10331861" cy="10331861"/>
            <a:chOff x="0" y="0"/>
            <a:chExt cx="812800" cy="812800"/>
          </a:xfrm>
        </p:grpSpPr>
        <p:sp>
          <p:nvSpPr>
            <p:cNvPr id="304" name="Google Shape;304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452A74">
                <a:alpha val="94901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6" name="Google Shape;306;p14"/>
          <p:cNvGrpSpPr/>
          <p:nvPr/>
        </p:nvGrpSpPr>
        <p:grpSpPr>
          <a:xfrm>
            <a:off x="12424045" y="1006740"/>
            <a:ext cx="7869115" cy="7869115"/>
            <a:chOff x="0" y="0"/>
            <a:chExt cx="812800" cy="812800"/>
          </a:xfrm>
        </p:grpSpPr>
        <p:sp>
          <p:nvSpPr>
            <p:cNvPr id="307" name="Google Shape;307;p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ED5ED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14"/>
            <p:cNvSpPr txBox="1"/>
            <p:nvPr/>
          </p:nvSpPr>
          <p:spPr>
            <a:xfrm>
              <a:off x="76200" y="19050"/>
              <a:ext cx="660400" cy="717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9" name="Google Shape;309;p14"/>
          <p:cNvSpPr/>
          <p:nvPr/>
        </p:nvSpPr>
        <p:spPr>
          <a:xfrm>
            <a:off x="13017668" y="1527382"/>
            <a:ext cx="6681869" cy="6681869"/>
          </a:xfrm>
          <a:custGeom>
            <a:avLst/>
            <a:gdLst/>
            <a:ahLst/>
            <a:cxnLst/>
            <a:rect l="l" t="t" r="r" b="b"/>
            <a:pathLst>
              <a:path w="6355080" h="6355080" extrusionOk="0">
                <a:moveTo>
                  <a:pt x="3177540" y="6355080"/>
                </a:moveTo>
                <a:cubicBezTo>
                  <a:pt x="2329180" y="6355080"/>
                  <a:pt x="1530350" y="6024880"/>
                  <a:pt x="930910" y="5424170"/>
                </a:cubicBezTo>
                <a:cubicBezTo>
                  <a:pt x="330200" y="4824730"/>
                  <a:pt x="0" y="4025900"/>
                  <a:pt x="0" y="3177540"/>
                </a:cubicBezTo>
                <a:cubicBezTo>
                  <a:pt x="0" y="2329180"/>
                  <a:pt x="330200" y="1530350"/>
                  <a:pt x="930910" y="930910"/>
                </a:cubicBezTo>
                <a:cubicBezTo>
                  <a:pt x="1530350" y="330200"/>
                  <a:pt x="2329180" y="0"/>
                  <a:pt x="3177540" y="0"/>
                </a:cubicBezTo>
                <a:cubicBezTo>
                  <a:pt x="4025900" y="0"/>
                  <a:pt x="4824730" y="330200"/>
                  <a:pt x="5424170" y="930910"/>
                </a:cubicBezTo>
                <a:cubicBezTo>
                  <a:pt x="6024880" y="1531620"/>
                  <a:pt x="6355080" y="2329180"/>
                  <a:pt x="6355080" y="3177540"/>
                </a:cubicBezTo>
                <a:cubicBezTo>
                  <a:pt x="6355080" y="4025900"/>
                  <a:pt x="6024880" y="4824730"/>
                  <a:pt x="5424170" y="5424170"/>
                </a:cubicBezTo>
                <a:cubicBezTo>
                  <a:pt x="4824730" y="6024880"/>
                  <a:pt x="4025900" y="6355080"/>
                  <a:pt x="3177540" y="6355080"/>
                </a:cubicBezTo>
                <a:close/>
                <a:moveTo>
                  <a:pt x="3177540" y="190500"/>
                </a:moveTo>
                <a:cubicBezTo>
                  <a:pt x="2379980" y="190500"/>
                  <a:pt x="1629410" y="501650"/>
                  <a:pt x="1065530" y="1065530"/>
                </a:cubicBezTo>
                <a:cubicBezTo>
                  <a:pt x="501650" y="1629410"/>
                  <a:pt x="190500" y="2379980"/>
                  <a:pt x="190500" y="3177540"/>
                </a:cubicBezTo>
                <a:cubicBezTo>
                  <a:pt x="190500" y="3975100"/>
                  <a:pt x="501650" y="4725670"/>
                  <a:pt x="1065530" y="5289550"/>
                </a:cubicBezTo>
                <a:cubicBezTo>
                  <a:pt x="1629410" y="5853430"/>
                  <a:pt x="2379980" y="6164580"/>
                  <a:pt x="3177540" y="6164580"/>
                </a:cubicBezTo>
                <a:cubicBezTo>
                  <a:pt x="3975100" y="6164580"/>
                  <a:pt x="4725670" y="5853430"/>
                  <a:pt x="5289550" y="5289550"/>
                </a:cubicBezTo>
                <a:cubicBezTo>
                  <a:pt x="5853430" y="4725670"/>
                  <a:pt x="6164580" y="3975100"/>
                  <a:pt x="6164580" y="3177540"/>
                </a:cubicBezTo>
                <a:cubicBezTo>
                  <a:pt x="6164580" y="2379980"/>
                  <a:pt x="5853430" y="1629410"/>
                  <a:pt x="5289550" y="1065530"/>
                </a:cubicBezTo>
                <a:cubicBezTo>
                  <a:pt x="4725670" y="501650"/>
                  <a:pt x="3975100" y="190500"/>
                  <a:pt x="3177540" y="190500"/>
                </a:cubicBezTo>
                <a:close/>
              </a:path>
            </a:pathLst>
          </a:custGeom>
          <a:solidFill>
            <a:srgbClr val="DED5E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0" name="Google Shape;310;p14"/>
          <p:cNvGrpSpPr/>
          <p:nvPr/>
        </p:nvGrpSpPr>
        <p:grpSpPr>
          <a:xfrm>
            <a:off x="-113454" y="2274850"/>
            <a:ext cx="12129562" cy="2477107"/>
            <a:chOff x="0" y="-57150"/>
            <a:chExt cx="3194617" cy="652407"/>
          </a:xfrm>
        </p:grpSpPr>
        <p:sp>
          <p:nvSpPr>
            <p:cNvPr id="311" name="Google Shape;311;p14"/>
            <p:cNvSpPr/>
            <p:nvPr/>
          </p:nvSpPr>
          <p:spPr>
            <a:xfrm>
              <a:off x="0" y="0"/>
              <a:ext cx="3194617" cy="595257"/>
            </a:xfrm>
            <a:custGeom>
              <a:avLst/>
              <a:gdLst/>
              <a:ahLst/>
              <a:cxnLst/>
              <a:rect l="l" t="t" r="r" b="b"/>
              <a:pathLst>
                <a:path w="3194617" h="595257" extrusionOk="0">
                  <a:moveTo>
                    <a:pt x="0" y="0"/>
                  </a:moveTo>
                  <a:lnTo>
                    <a:pt x="3194617" y="0"/>
                  </a:lnTo>
                  <a:lnTo>
                    <a:pt x="3194617" y="595257"/>
                  </a:lnTo>
                  <a:lnTo>
                    <a:pt x="0" y="595257"/>
                  </a:lnTo>
                  <a:close/>
                </a:path>
              </a:pathLst>
            </a:custGeom>
            <a:solidFill>
              <a:srgbClr val="452A7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14"/>
            <p:cNvSpPr txBox="1"/>
            <p:nvPr/>
          </p:nvSpPr>
          <p:spPr>
            <a:xfrm>
              <a:off x="0" y="-57150"/>
              <a:ext cx="3194617" cy="652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3" name="Google Shape;313;p14"/>
          <p:cNvGrpSpPr/>
          <p:nvPr/>
        </p:nvGrpSpPr>
        <p:grpSpPr>
          <a:xfrm>
            <a:off x="0" y="4724306"/>
            <a:ext cx="12129562" cy="2477107"/>
            <a:chOff x="0" y="-57150"/>
            <a:chExt cx="3194617" cy="652407"/>
          </a:xfrm>
        </p:grpSpPr>
        <p:sp>
          <p:nvSpPr>
            <p:cNvPr id="314" name="Google Shape;314;p14"/>
            <p:cNvSpPr/>
            <p:nvPr/>
          </p:nvSpPr>
          <p:spPr>
            <a:xfrm>
              <a:off x="0" y="0"/>
              <a:ext cx="3194617" cy="595257"/>
            </a:xfrm>
            <a:custGeom>
              <a:avLst/>
              <a:gdLst/>
              <a:ahLst/>
              <a:cxnLst/>
              <a:rect l="l" t="t" r="r" b="b"/>
              <a:pathLst>
                <a:path w="3194617" h="595257" extrusionOk="0">
                  <a:moveTo>
                    <a:pt x="0" y="0"/>
                  </a:moveTo>
                  <a:lnTo>
                    <a:pt x="3194617" y="0"/>
                  </a:lnTo>
                  <a:lnTo>
                    <a:pt x="3194617" y="595257"/>
                  </a:lnTo>
                  <a:lnTo>
                    <a:pt x="0" y="595257"/>
                  </a:lnTo>
                  <a:close/>
                </a:path>
              </a:pathLst>
            </a:custGeom>
            <a:solidFill>
              <a:srgbClr val="452A7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14"/>
            <p:cNvSpPr txBox="1"/>
            <p:nvPr/>
          </p:nvSpPr>
          <p:spPr>
            <a:xfrm>
              <a:off x="0" y="-57150"/>
              <a:ext cx="3194617" cy="652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866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6" name="Google Shape;316;p14">
            <a:hlinkClick r:id="rId13"/>
          </p:cNvPr>
          <p:cNvSpPr/>
          <p:nvPr/>
        </p:nvSpPr>
        <p:spPr>
          <a:xfrm>
            <a:off x="3372879" y="9126668"/>
            <a:ext cx="818778" cy="836911"/>
          </a:xfrm>
          <a:custGeom>
            <a:avLst/>
            <a:gdLst/>
            <a:ahLst/>
            <a:cxnLst/>
            <a:rect l="l" t="t" r="r" b="b"/>
            <a:pathLst>
              <a:path w="818778" h="836911" extrusionOk="0">
                <a:moveTo>
                  <a:pt x="0" y="0"/>
                </a:moveTo>
                <a:lnTo>
                  <a:pt x="818777" y="0"/>
                </a:lnTo>
                <a:lnTo>
                  <a:pt x="818777" y="836911"/>
                </a:lnTo>
                <a:lnTo>
                  <a:pt x="0" y="8369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4"/>
          <p:cNvSpPr/>
          <p:nvPr/>
        </p:nvSpPr>
        <p:spPr>
          <a:xfrm>
            <a:off x="0" y="36493"/>
            <a:ext cx="1695139" cy="1940494"/>
          </a:xfrm>
          <a:custGeom>
            <a:avLst/>
            <a:gdLst/>
            <a:ahLst/>
            <a:cxnLst/>
            <a:rect l="l" t="t" r="r" b="b"/>
            <a:pathLst>
              <a:path w="1695139" h="1940494" extrusionOk="0">
                <a:moveTo>
                  <a:pt x="0" y="0"/>
                </a:moveTo>
                <a:lnTo>
                  <a:pt x="1695139" y="0"/>
                </a:lnTo>
                <a:lnTo>
                  <a:pt x="1695139" y="1940494"/>
                </a:lnTo>
                <a:lnTo>
                  <a:pt x="0" y="19404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5">
              <a:alphaModFix/>
            </a:blip>
            <a:stretch>
              <a:fillRect l="-8949" r="-551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4"/>
          <p:cNvSpPr txBox="1"/>
          <p:nvPr/>
        </p:nvSpPr>
        <p:spPr>
          <a:xfrm>
            <a:off x="2484570" y="7774133"/>
            <a:ext cx="4062626" cy="618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75"/>
              <a:buFont typeface="Arial"/>
              <a:buNone/>
            </a:pPr>
            <a:r>
              <a:rPr lang="en-US" sz="3575" b="0" i="0" u="none" strike="noStrike" cap="none">
                <a:solidFill>
                  <a:srgbClr val="452A74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Where to find us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9" name="Google Shape;319;p14"/>
          <p:cNvSpPr txBox="1"/>
          <p:nvPr/>
        </p:nvSpPr>
        <p:spPr>
          <a:xfrm>
            <a:off x="-68379" y="2509882"/>
            <a:ext cx="11047523" cy="1270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99"/>
              <a:buFont typeface="Arial"/>
              <a:buNone/>
            </a:pPr>
            <a:r>
              <a:rPr lang="en-US" sz="5899" b="1" i="0" u="none" strike="noStrike" cap="none">
                <a:solidFill>
                  <a:srgbClr val="DED5ED"/>
                </a:solidFill>
                <a:latin typeface="Montserrat"/>
                <a:ea typeface="Montserrat"/>
                <a:cs typeface="Montserrat"/>
                <a:sym typeface="Montserrat"/>
              </a:rPr>
              <a:t>More information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0" name="Google Shape;320;p14"/>
          <p:cNvSpPr txBox="1"/>
          <p:nvPr/>
        </p:nvSpPr>
        <p:spPr>
          <a:xfrm>
            <a:off x="1028700" y="5163332"/>
            <a:ext cx="9631235" cy="947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sng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https://www.hertechventure.eu</a:t>
            </a:r>
            <a:r>
              <a:rPr lang="en-US" sz="44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203</Words>
  <Application>Microsoft Office PowerPoint</Application>
  <PresentationFormat>Personalizados</PresentationFormat>
  <Paragraphs>44</Paragraphs>
  <Slides>5</Slides>
  <Notes>5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2" baseType="lpstr">
      <vt:lpstr>Arial</vt:lpstr>
      <vt:lpstr>Montserrat</vt:lpstr>
      <vt:lpstr>Calibri</vt:lpstr>
      <vt:lpstr>Montserrat ExtraBold</vt:lpstr>
      <vt:lpstr>Noto Sans</vt:lpstr>
      <vt:lpstr>Play</vt:lpstr>
      <vt:lpstr>Office Theme</vt:lpstr>
      <vt:lpstr>Apresentação do PowerPoint</vt:lpstr>
      <vt:lpstr>Apresentação do PowerPoint</vt:lpstr>
      <vt:lpstr>Apresentação do PowerPoint</vt:lpstr>
      <vt:lpstr>Main Challenges Faced By Women Entrepreneurs (Students perspectives: 768 responses, 5 higher education institutions: University of Gdansk, University of Macedonia, Polytechnic of Guarda, University of Salamanca, Polytechnic of Torino)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Teresa Paiva</cp:lastModifiedBy>
  <cp:revision>3</cp:revision>
  <dcterms:created xsi:type="dcterms:W3CDTF">2006-08-16T00:00:00Z</dcterms:created>
  <dcterms:modified xsi:type="dcterms:W3CDTF">2025-03-19T16:32:27Z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0x0101003A06DED289E437438E8CDF0E0C275B1A</vt:lpwstr>
  </property>
</Properties>
</file>