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10287000" cx="18288000"/>
  <p:notesSz cx="6858000" cy="9144000"/>
  <p:embeddedFontLst>
    <p:embeddedFont>
      <p:font typeface="Montserrat"/>
      <p:regular r:id="rId33"/>
      <p:bold r:id="rId34"/>
      <p:italic r:id="rId35"/>
      <p:boldItalic r:id="rId36"/>
    </p:embeddedFont>
    <p:embeddedFont>
      <p:font typeface="Noto Sans"/>
      <p:regular r:id="rId37"/>
      <p:bold r:id="rId38"/>
      <p:italic r:id="rId39"/>
      <p:boldItalic r:id="rId40"/>
    </p:embeddedFont>
    <p:embeddedFont>
      <p:font typeface="Montserrat ExtraBold"/>
      <p:bold r:id="rId41"/>
      <p:boldItalic r:id="rId42"/>
    </p:embeddedFont>
    <p:embeddedFont>
      <p:font typeface="Barlow Semi Condensed"/>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47" roundtripDataSignature="AMtx7mgx2DFZKVGYm48S2f8QyctnaNuia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A0EAD3F-F36F-488E-BFF8-1FF4BEFA645D}">
  <a:tblStyle styleId="{0A0EAD3F-F36F-488E-BFF8-1FF4BEFA645D}"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8F26D588-E909-42C6-840E-F38D3714AC80}" styleName="Table_1">
    <a:wholeTbl>
      <a:tcTxStyle b="off" i="off">
        <a:font>
          <a:latin typeface="Arial"/>
          <a:ea typeface="Arial"/>
          <a:cs typeface="Arial"/>
        </a:font>
        <a:schemeClr val="dk1"/>
      </a:tcTxStyle>
      <a:tcStyle>
        <a:tcBdr>
          <a:left>
            <a:ln cap="flat" cmpd="sng" w="12700">
              <a:solidFill>
                <a:schemeClr val="accent4"/>
              </a:solidFill>
              <a:prstDash val="solid"/>
              <a:round/>
              <a:headEnd len="sm" w="sm" type="none"/>
              <a:tailEnd len="sm" w="sm" type="none"/>
            </a:ln>
          </a:left>
          <a:right>
            <a:ln cap="flat" cmpd="sng" w="12700">
              <a:solidFill>
                <a:schemeClr val="accent4"/>
              </a:solidFill>
              <a:prstDash val="solid"/>
              <a:round/>
              <a:headEnd len="sm" w="sm" type="none"/>
              <a:tailEnd len="sm" w="sm" type="none"/>
            </a:ln>
          </a:right>
          <a:top>
            <a:ln cap="flat" cmpd="sng" w="12700">
              <a:solidFill>
                <a:schemeClr val="accent4"/>
              </a:solidFill>
              <a:prstDash val="solid"/>
              <a:round/>
              <a:headEnd len="sm" w="sm" type="none"/>
              <a:tailEnd len="sm" w="sm" type="none"/>
            </a:ln>
          </a:top>
          <a:bottom>
            <a:ln cap="flat" cmpd="sng" w="12700">
              <a:solidFill>
                <a:schemeClr val="accent4"/>
              </a:solidFill>
              <a:prstDash val="solid"/>
              <a:round/>
              <a:headEnd len="sm" w="sm" type="none"/>
              <a:tailEnd len="sm" w="sm" type="none"/>
            </a:ln>
          </a:bottom>
          <a:insideH>
            <a:ln cap="flat" cmpd="sng" w="12700">
              <a:solidFill>
                <a:schemeClr val="accent4"/>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a:tcStyle>
        <a:fill>
          <a:solidFill>
            <a:srgbClr val="ECEAF0"/>
          </a:solidFill>
        </a:fill>
      </a:tcStyle>
    </a:band1H>
    <a:band2H>
      <a:tcTxStyle/>
    </a:band2H>
    <a:band1V>
      <a:tcTxStyle/>
      <a:tcStyle>
        <a:fill>
          <a:solidFill>
            <a:srgbClr val="ECEAF0"/>
          </a:solidFill>
        </a:fill>
      </a:tcStyle>
    </a:band1V>
    <a:band2V>
      <a:tcTxStyle/>
    </a:band2V>
    <a:lastCol>
      <a:tcTxStyle b="on" i="off"/>
    </a:lastCol>
    <a:firstCol>
      <a:tcTxStyle b="on" i="off"/>
    </a:firstCol>
    <a:lastRow>
      <a:tcTxStyle b="on" i="off"/>
      <a:tcStyle>
        <a:tcBdr>
          <a:top>
            <a:ln cap="flat" cmpd="sng" w="50800">
              <a:solidFill>
                <a:schemeClr val="accent4"/>
              </a:solidFill>
              <a:prstDash val="solid"/>
              <a:round/>
              <a:headEnd len="sm" w="sm" type="none"/>
              <a:tailEnd len="sm" w="sm" type="none"/>
            </a:ln>
          </a:top>
        </a:tcBdr>
        <a:fill>
          <a:solidFill>
            <a:schemeClr val="lt1"/>
          </a:solidFill>
        </a:fill>
      </a:tcStyle>
    </a:lastRow>
    <a:seCell>
      <a:tcTxStyle/>
    </a:seCell>
    <a:swCell>
      <a:tcTxStyle/>
    </a:swCell>
    <a:firstRow>
      <a:tcTxStyle b="on" i="off">
        <a:font>
          <a:latin typeface="Arial"/>
          <a:ea typeface="Arial"/>
          <a:cs typeface="Arial"/>
        </a:font>
        <a:schemeClr val="lt1"/>
      </a:tcTxStyle>
      <a:tcStyle>
        <a:fill>
          <a:solidFill>
            <a:schemeClr val="accent4"/>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otoSans-boldItalic.fntdata"/><Relationship Id="rId20" Type="http://schemas.openxmlformats.org/officeDocument/2006/relationships/slide" Target="slides/slide14.xml"/><Relationship Id="rId42" Type="http://schemas.openxmlformats.org/officeDocument/2006/relationships/font" Target="fonts/MontserratExtraBold-boldItalic.fntdata"/><Relationship Id="rId41" Type="http://schemas.openxmlformats.org/officeDocument/2006/relationships/font" Target="fonts/MontserratExtraBold-bold.fntdata"/><Relationship Id="rId22" Type="http://schemas.openxmlformats.org/officeDocument/2006/relationships/slide" Target="slides/slide16.xml"/><Relationship Id="rId44" Type="http://schemas.openxmlformats.org/officeDocument/2006/relationships/font" Target="fonts/BarlowSemiCondensed-bold.fntdata"/><Relationship Id="rId21" Type="http://schemas.openxmlformats.org/officeDocument/2006/relationships/slide" Target="slides/slide15.xml"/><Relationship Id="rId43" Type="http://schemas.openxmlformats.org/officeDocument/2006/relationships/font" Target="fonts/BarlowSemiCondensed-regular.fntdata"/><Relationship Id="rId24" Type="http://schemas.openxmlformats.org/officeDocument/2006/relationships/slide" Target="slides/slide18.xml"/><Relationship Id="rId46" Type="http://schemas.openxmlformats.org/officeDocument/2006/relationships/font" Target="fonts/BarlowSemiCondensed-boldItalic.fntdata"/><Relationship Id="rId23" Type="http://schemas.openxmlformats.org/officeDocument/2006/relationships/slide" Target="slides/slide17.xml"/><Relationship Id="rId45" Type="http://schemas.openxmlformats.org/officeDocument/2006/relationships/font" Target="fonts/BarlowSemiCondense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47" Type="http://customschemas.google.com/relationships/presentationmetadata" Target="meta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Montserrat-regular.fntdata"/><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Montserrat-italic.fntdata"/><Relationship Id="rId12" Type="http://schemas.openxmlformats.org/officeDocument/2006/relationships/slide" Target="slides/slide6.xml"/><Relationship Id="rId34" Type="http://schemas.openxmlformats.org/officeDocument/2006/relationships/font" Target="fonts/Montserrat-bold.fntdata"/><Relationship Id="rId15" Type="http://schemas.openxmlformats.org/officeDocument/2006/relationships/slide" Target="slides/slide9.xml"/><Relationship Id="rId37" Type="http://schemas.openxmlformats.org/officeDocument/2006/relationships/font" Target="fonts/NotoSans-regular.fntdata"/><Relationship Id="rId14" Type="http://schemas.openxmlformats.org/officeDocument/2006/relationships/slide" Target="slides/slide8.xml"/><Relationship Id="rId36" Type="http://schemas.openxmlformats.org/officeDocument/2006/relationships/font" Target="fonts/Montserrat-boldItalic.fntdata"/><Relationship Id="rId17" Type="http://schemas.openxmlformats.org/officeDocument/2006/relationships/slide" Target="slides/slide11.xml"/><Relationship Id="rId39" Type="http://schemas.openxmlformats.org/officeDocument/2006/relationships/font" Target="fonts/NotoSans-italic.fntdata"/><Relationship Id="rId16" Type="http://schemas.openxmlformats.org/officeDocument/2006/relationships/slide" Target="slides/slide10.xml"/><Relationship Id="rId38" Type="http://schemas.openxmlformats.org/officeDocument/2006/relationships/font" Target="fonts/NotoSans-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 name="Google Shape;7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7" name="Google Shape;187;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0" name="Google Shape;200;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3" name="Google Shape;213;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6" name="Google Shape;226;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7" name="Google Shape;237;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9" name="Google Shape;249;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1" name="Google Shape;261;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6" name="Google Shape;276;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4" name="Google Shape;284;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4" name="Google Shape;294;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 name="Google Shape;91;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4" name="Google Shape;30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9" name="Google Shape;319;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4" name="Google Shape;334;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9" name="Google Shape;349;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9" name="Google Shape;359;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9" name="Google Shape;369;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0" name="Google Shape;380;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2" name="Google Shape;102;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2" name="Google Shape;112;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5" name="Google Shape;125;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1" name="Google Shape;141;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3" name="Google Shape;153;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4" name="Google Shape;164;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5" name="Google Shape;175;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1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18" name="Google Shape;18;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 name="Shape 21"/>
        <p:cNvGrpSpPr/>
        <p:nvPr/>
      </p:nvGrpSpPr>
      <p:grpSpPr>
        <a:xfrm>
          <a:off x="0" y="0"/>
          <a:ext cx="0" cy="0"/>
          <a:chOff x="0" y="0"/>
          <a:chExt cx="0" cy="0"/>
        </a:xfrm>
      </p:grpSpPr>
      <p:sp>
        <p:nvSpPr>
          <p:cNvPr id="22" name="Google Shape;22;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4" name="Google Shape;24;p2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5" name="Google Shape;25;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8" name="Shape 28"/>
        <p:cNvGrpSpPr/>
        <p:nvPr/>
      </p:nvGrpSpPr>
      <p:grpSpPr>
        <a:xfrm>
          <a:off x="0" y="0"/>
          <a:ext cx="0" cy="0"/>
          <a:chOff x="0" y="0"/>
          <a:chExt cx="0" cy="0"/>
        </a:xfrm>
      </p:grpSpPr>
      <p:sp>
        <p:nvSpPr>
          <p:cNvPr id="29" name="Google Shape;29;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1" name="Google Shape;31;p2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32" name="Google Shape;32;p2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33" name="Google Shape;33;p2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34" name="Google Shape;34;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7" name="Shape 37"/>
        <p:cNvGrpSpPr/>
        <p:nvPr/>
      </p:nvGrpSpPr>
      <p:grpSpPr>
        <a:xfrm>
          <a:off x="0" y="0"/>
          <a:ext cx="0" cy="0"/>
          <a:chOff x="0" y="0"/>
          <a:chExt cx="0" cy="0"/>
        </a:xfrm>
      </p:grpSpPr>
      <p:sp>
        <p:nvSpPr>
          <p:cNvPr id="38" name="Google Shape;38;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2" name="Shape 42"/>
        <p:cNvGrpSpPr/>
        <p:nvPr/>
      </p:nvGrpSpPr>
      <p:grpSpPr>
        <a:xfrm>
          <a:off x="0" y="0"/>
          <a:ext cx="0" cy="0"/>
          <a:chOff x="0" y="0"/>
          <a:chExt cx="0" cy="0"/>
        </a:xfrm>
      </p:grpSpPr>
      <p:sp>
        <p:nvSpPr>
          <p:cNvPr id="43" name="Google Shape;43;p23"/>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3"/>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45" name="Google Shape;45;p23"/>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46" name="Google Shape;46;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9" name="Shape 49"/>
        <p:cNvGrpSpPr/>
        <p:nvPr/>
      </p:nvGrpSpPr>
      <p:grpSpPr>
        <a:xfrm>
          <a:off x="0" y="0"/>
          <a:ext cx="0" cy="0"/>
          <a:chOff x="0" y="0"/>
          <a:chExt cx="0" cy="0"/>
        </a:xfrm>
      </p:grpSpPr>
      <p:sp>
        <p:nvSpPr>
          <p:cNvPr id="50" name="Google Shape;50;p24"/>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4"/>
          <p:cNvSpPr/>
          <p:nvPr>
            <p:ph idx="2" type="pic"/>
          </p:nvPr>
        </p:nvSpPr>
        <p:spPr>
          <a:xfrm>
            <a:off x="1792288" y="612775"/>
            <a:ext cx="5486400" cy="4114800"/>
          </a:xfrm>
          <a:prstGeom prst="rect">
            <a:avLst/>
          </a:prstGeom>
          <a:noFill/>
          <a:ln>
            <a:noFill/>
          </a:ln>
        </p:spPr>
      </p:sp>
      <p:sp>
        <p:nvSpPr>
          <p:cNvPr id="52" name="Google Shape;52;p24"/>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3" name="Google Shape;53;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6" name="Shape 56"/>
        <p:cNvGrpSpPr/>
        <p:nvPr/>
      </p:nvGrpSpPr>
      <p:grpSpPr>
        <a:xfrm>
          <a:off x="0" y="0"/>
          <a:ext cx="0" cy="0"/>
          <a:chOff x="0" y="0"/>
          <a:chExt cx="0" cy="0"/>
        </a:xfrm>
      </p:grpSpPr>
      <p:sp>
        <p:nvSpPr>
          <p:cNvPr id="57" name="Google Shape;57;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25"/>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9" name="Google Shape;59;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2" name="Shape 62"/>
        <p:cNvGrpSpPr/>
        <p:nvPr/>
      </p:nvGrpSpPr>
      <p:grpSpPr>
        <a:xfrm>
          <a:off x="0" y="0"/>
          <a:ext cx="0" cy="0"/>
          <a:chOff x="0" y="0"/>
          <a:chExt cx="0" cy="0"/>
        </a:xfrm>
      </p:grpSpPr>
      <p:sp>
        <p:nvSpPr>
          <p:cNvPr id="63" name="Google Shape;63;p26"/>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6"/>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5" name="Google Shape;65;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7.png"/><Relationship Id="rId7"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23.png"/><Relationship Id="rId6" Type="http://schemas.openxmlformats.org/officeDocument/2006/relationships/hyperlink" Target="https://www.euronews.com/culture/2023/11/01/france-moves-closer-to-banning-gender-inclusive-language" TargetMode="External"/><Relationship Id="rId7" Type="http://schemas.openxmlformats.org/officeDocument/2006/relationships/image" Target="../media/image13.png"/><Relationship Id="rId8" Type="http://schemas.openxmlformats.org/officeDocument/2006/relationships/hyperlink" Target="https://www.euronews.com/2022/12/21/switzerland-rejects-idea-of-a-third-gender-option-in-official-record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1.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22.png"/><Relationship Id="rId6" Type="http://schemas.openxmlformats.org/officeDocument/2006/relationships/hyperlink" Target="https://www.ted.com/talks/lera_boroditsky_how_language_shapes_the_way_we_think?language=es" TargetMode="External"/></Relationships>
</file>

<file path=ppt/slides/_rels/slide26.xml.rels><?xml version="1.0" encoding="UTF-8" standalone="yes"?><Relationships xmlns="http://schemas.openxmlformats.org/package/2006/relationships"><Relationship Id="rId11" Type="http://schemas.openxmlformats.org/officeDocument/2006/relationships/hyperlink" Target="https://www.hertechventure.eu/" TargetMode="External"/><Relationship Id="rId10" Type="http://schemas.openxmlformats.org/officeDocument/2006/relationships/image" Target="../media/image24.png"/><Relationship Id="rId13" Type="http://schemas.openxmlformats.org/officeDocument/2006/relationships/hyperlink" Target="https://x.com/hertechventure" TargetMode="External"/><Relationship Id="rId12"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1.png"/><Relationship Id="rId4" Type="http://schemas.openxmlformats.org/officeDocument/2006/relationships/hyperlink" Target="https://www.facebook.com/profile.php?id=61557217807689" TargetMode="External"/><Relationship Id="rId9" Type="http://schemas.openxmlformats.org/officeDocument/2006/relationships/image" Target="../media/image18.png"/><Relationship Id="rId15" Type="http://schemas.openxmlformats.org/officeDocument/2006/relationships/image" Target="../media/image6.png"/><Relationship Id="rId14" Type="http://schemas.openxmlformats.org/officeDocument/2006/relationships/image" Target="../media/image19.png"/><Relationship Id="rId16" Type="http://schemas.openxmlformats.org/officeDocument/2006/relationships/hyperlink" Target="https://www.hertechventure.eu/" TargetMode="External"/><Relationship Id="rId5" Type="http://schemas.openxmlformats.org/officeDocument/2006/relationships/image" Target="../media/image17.png"/><Relationship Id="rId6" Type="http://schemas.openxmlformats.org/officeDocument/2006/relationships/hyperlink" Target="https://www.instagram.com/hertechventure.eu/" TargetMode="External"/><Relationship Id="rId7" Type="http://schemas.openxmlformats.org/officeDocument/2006/relationships/image" Target="../media/image21.png"/><Relationship Id="rId8" Type="http://schemas.openxmlformats.org/officeDocument/2006/relationships/hyperlink" Target="https://www.linkedin.com/company/hertechventure/?viewAsMember=tru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hyperlink" Target="https://coface-eu.org/study-toy-catalogues-in-europe-making-or-breaking-stereotypes" TargetMode="External"/><Relationship Id="rId6" Type="http://schemas.openxmlformats.org/officeDocument/2006/relationships/image" Target="../media/image2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6.png"/><Relationship Id="rId10" Type="http://schemas.openxmlformats.org/officeDocument/2006/relationships/hyperlink" Target="https://www.reddit.com/r/pointlesslygendered/comments/p7x4eo/how_about_this_sign_at_a_japanese_public_washroom/?utm_source=share&amp;utm_medium=web3x&amp;utm_name=web3xcss&amp;utm_term=1&amp;utm_content=share_button" TargetMode="External"/><Relationship Id="rId9" Type="http://schemas.openxmlformats.org/officeDocument/2006/relationships/hyperlink" Target="https://www.reddit.com/r/pointlesslygendered/comments/n5foh2/this_is_the_worst_one_ive_ever_seen/?utm_source=share&amp;utm_medium=web3x&amp;utm_name=web3xcss&amp;utm_term=1&amp;utm_content=share_button" TargetMode="External"/><Relationship Id="rId5" Type="http://schemas.openxmlformats.org/officeDocument/2006/relationships/image" Target="../media/image9.png"/><Relationship Id="rId6" Type="http://schemas.openxmlformats.org/officeDocument/2006/relationships/image" Target="../media/image4.png"/><Relationship Id="rId7" Type="http://schemas.openxmlformats.org/officeDocument/2006/relationships/hyperlink" Target="https://www.reddit.com/r/pointlesslygendered/comments/iwg1ci/more_in_bathroom_doors/?utm_source=share&amp;utm_medium=web3x&amp;utm_name=web3xcss&amp;utm_term=1&amp;utm_content=share_button" TargetMode="External"/><Relationship Id="rId8"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6CB2"/>
        </a:solidFill>
      </p:bgPr>
    </p:bg>
    <p:spTree>
      <p:nvGrpSpPr>
        <p:cNvPr id="71" name="Shape 71"/>
        <p:cNvGrpSpPr/>
        <p:nvPr/>
      </p:nvGrpSpPr>
      <p:grpSpPr>
        <a:xfrm>
          <a:off x="0" y="0"/>
          <a:ext cx="0" cy="0"/>
          <a:chOff x="0" y="0"/>
          <a:chExt cx="0" cy="0"/>
        </a:xfrm>
      </p:grpSpPr>
      <p:grpSp>
        <p:nvGrpSpPr>
          <p:cNvPr id="72" name="Google Shape;72;p1"/>
          <p:cNvGrpSpPr/>
          <p:nvPr/>
        </p:nvGrpSpPr>
        <p:grpSpPr>
          <a:xfrm>
            <a:off x="34119" y="3456230"/>
            <a:ext cx="12360879" cy="1666456"/>
            <a:chOff x="0" y="-57150"/>
            <a:chExt cx="3255540" cy="438902"/>
          </a:xfrm>
        </p:grpSpPr>
        <p:sp>
          <p:nvSpPr>
            <p:cNvPr id="73" name="Google Shape;73;p1"/>
            <p:cNvSpPr/>
            <p:nvPr/>
          </p:nvSpPr>
          <p:spPr>
            <a:xfrm>
              <a:off x="0" y="0"/>
              <a:ext cx="3255540" cy="381752"/>
            </a:xfrm>
            <a:custGeom>
              <a:rect b="b" l="l" r="r" t="t"/>
              <a:pathLst>
                <a:path extrusionOk="0" h="381752" w="3255540">
                  <a:moveTo>
                    <a:pt x="0" y="0"/>
                  </a:moveTo>
                  <a:lnTo>
                    <a:pt x="3255540" y="0"/>
                  </a:lnTo>
                  <a:lnTo>
                    <a:pt x="3255540" y="381752"/>
                  </a:lnTo>
                  <a:lnTo>
                    <a:pt x="0" y="381752"/>
                  </a:lnTo>
                  <a:close/>
                </a:path>
              </a:pathLst>
            </a:custGeom>
            <a:solidFill>
              <a:srgbClr val="DED5E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 name="Google Shape;74;p1"/>
            <p:cNvSpPr txBox="1"/>
            <p:nvPr/>
          </p:nvSpPr>
          <p:spPr>
            <a:xfrm>
              <a:off x="0" y="-57150"/>
              <a:ext cx="3255540" cy="4389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75" name="Google Shape;75;p1"/>
          <p:cNvGrpSpPr/>
          <p:nvPr/>
        </p:nvGrpSpPr>
        <p:grpSpPr>
          <a:xfrm>
            <a:off x="-41707" y="5161695"/>
            <a:ext cx="12436705" cy="1767558"/>
            <a:chOff x="0" y="-57150"/>
            <a:chExt cx="3275511" cy="465529"/>
          </a:xfrm>
        </p:grpSpPr>
        <p:sp>
          <p:nvSpPr>
            <p:cNvPr id="76" name="Google Shape;76;p1"/>
            <p:cNvSpPr/>
            <p:nvPr/>
          </p:nvSpPr>
          <p:spPr>
            <a:xfrm>
              <a:off x="0" y="0"/>
              <a:ext cx="3275511" cy="408379"/>
            </a:xfrm>
            <a:custGeom>
              <a:rect b="b" l="l" r="r" t="t"/>
              <a:pathLst>
                <a:path extrusionOk="0" h="408379" w="3275511">
                  <a:moveTo>
                    <a:pt x="0" y="0"/>
                  </a:moveTo>
                  <a:lnTo>
                    <a:pt x="3275511" y="0"/>
                  </a:lnTo>
                  <a:lnTo>
                    <a:pt x="3275511" y="408379"/>
                  </a:lnTo>
                  <a:lnTo>
                    <a:pt x="0" y="408379"/>
                  </a:lnTo>
                  <a:close/>
                </a:path>
              </a:pathLst>
            </a:custGeom>
            <a:solidFill>
              <a:srgbClr val="DED5E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 name="Google Shape;77;p1"/>
            <p:cNvSpPr txBox="1"/>
            <p:nvPr/>
          </p:nvSpPr>
          <p:spPr>
            <a:xfrm>
              <a:off x="0" y="-57150"/>
              <a:ext cx="3275511" cy="46552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78" name="Google Shape;78;p1"/>
          <p:cNvSpPr/>
          <p:nvPr/>
        </p:nvSpPr>
        <p:spPr>
          <a:xfrm>
            <a:off x="735395" y="9214555"/>
            <a:ext cx="3230131" cy="677285"/>
          </a:xfrm>
          <a:custGeom>
            <a:rect b="b" l="l" r="r" t="t"/>
            <a:pathLst>
              <a:path extrusionOk="0" h="677285" w="3230131">
                <a:moveTo>
                  <a:pt x="0" y="0"/>
                </a:moveTo>
                <a:lnTo>
                  <a:pt x="3230131" y="0"/>
                </a:lnTo>
                <a:lnTo>
                  <a:pt x="3230131" y="677286"/>
                </a:lnTo>
                <a:lnTo>
                  <a:pt x="0" y="67728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9" name="Google Shape;79;p1"/>
          <p:cNvSpPr/>
          <p:nvPr/>
        </p:nvSpPr>
        <p:spPr>
          <a:xfrm rot="-1064191">
            <a:off x="14281957" y="-460934"/>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mt="62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 name="Google Shape;80;p1"/>
          <p:cNvSpPr/>
          <p:nvPr/>
        </p:nvSpPr>
        <p:spPr>
          <a:xfrm rot="1586488">
            <a:off x="14281957" y="4883172"/>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mt="62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1" name="Google Shape;81;p1"/>
          <p:cNvSpPr/>
          <p:nvPr/>
        </p:nvSpPr>
        <p:spPr>
          <a:xfrm>
            <a:off x="10901220" y="7202168"/>
            <a:ext cx="4938626" cy="4938626"/>
          </a:xfrm>
          <a:custGeom>
            <a:rect b="b" l="l" r="r" t="t"/>
            <a:pathLst>
              <a:path extrusionOk="0" h="4938626" w="4938626">
                <a:moveTo>
                  <a:pt x="0" y="0"/>
                </a:moveTo>
                <a:lnTo>
                  <a:pt x="4938626" y="0"/>
                </a:lnTo>
                <a:lnTo>
                  <a:pt x="4938626" y="4938625"/>
                </a:lnTo>
                <a:lnTo>
                  <a:pt x="0" y="493862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2" name="Google Shape;82;p1"/>
          <p:cNvSpPr txBox="1"/>
          <p:nvPr/>
        </p:nvSpPr>
        <p:spPr>
          <a:xfrm>
            <a:off x="1019120" y="2311824"/>
            <a:ext cx="9279245" cy="1144171"/>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Clr>
                <a:srgbClr val="000000"/>
              </a:buClr>
              <a:buSzPts val="6662"/>
              <a:buFont typeface="Arial"/>
              <a:buNone/>
            </a:pPr>
            <a:r>
              <a:rPr b="1" i="0" lang="en-US" sz="6662" u="none" cap="none" strike="noStrike">
                <a:solidFill>
                  <a:srgbClr val="DED5ED"/>
                </a:solidFill>
                <a:latin typeface="Montserrat"/>
                <a:ea typeface="Montserrat"/>
                <a:cs typeface="Montserrat"/>
                <a:sym typeface="Montserrat"/>
              </a:rPr>
              <a:t>HerTechVenture</a:t>
            </a:r>
            <a:endParaRPr b="0" i="0" sz="1400" u="none" cap="none" strike="noStrike">
              <a:solidFill>
                <a:srgbClr val="000000"/>
              </a:solidFill>
              <a:latin typeface="Arial"/>
              <a:ea typeface="Arial"/>
              <a:cs typeface="Arial"/>
              <a:sym typeface="Arial"/>
            </a:endParaRPr>
          </a:p>
        </p:txBody>
      </p:sp>
      <p:sp>
        <p:nvSpPr>
          <p:cNvPr id="83" name="Google Shape;83;p1"/>
          <p:cNvSpPr txBox="1"/>
          <p:nvPr/>
        </p:nvSpPr>
        <p:spPr>
          <a:xfrm>
            <a:off x="34119" y="3732877"/>
            <a:ext cx="12151255" cy="1378839"/>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1" i="0" lang="en-US" sz="3200" u="none" cap="none" strike="noStrike">
                <a:solidFill>
                  <a:srgbClr val="452A74"/>
                </a:solidFill>
                <a:latin typeface="Noto Sans"/>
                <a:ea typeface="Noto Sans"/>
                <a:cs typeface="Noto Sans"/>
                <a:sym typeface="Noto Sans"/>
              </a:rPr>
              <a:t>B1. LET’S TALK ABOUT LANGUAGE – </a:t>
            </a:r>
            <a:endParaRPr/>
          </a:p>
          <a:p>
            <a:pPr indent="0" lvl="0" marL="0" marR="0" rtl="0" algn="ctr">
              <a:lnSpc>
                <a:spcPct val="139996"/>
              </a:lnSpc>
              <a:spcBef>
                <a:spcPts val="0"/>
              </a:spcBef>
              <a:spcAft>
                <a:spcPts val="0"/>
              </a:spcAft>
              <a:buNone/>
            </a:pPr>
            <a:r>
              <a:rPr b="1" i="0" lang="en-US" sz="3200" u="none" cap="none" strike="noStrike">
                <a:solidFill>
                  <a:srgbClr val="452A74"/>
                </a:solidFill>
                <a:latin typeface="Noto Sans"/>
                <a:ea typeface="Noto Sans"/>
                <a:cs typeface="Noto Sans"/>
                <a:sym typeface="Noto Sans"/>
              </a:rPr>
              <a:t>exclusion, inclusion, sexism</a:t>
            </a:r>
            <a:endParaRPr b="0" i="0" sz="800" u="none" cap="none" strike="noStrike">
              <a:solidFill>
                <a:srgbClr val="000000"/>
              </a:solidFill>
              <a:latin typeface="Arial"/>
              <a:ea typeface="Arial"/>
              <a:cs typeface="Arial"/>
              <a:sym typeface="Arial"/>
            </a:endParaRPr>
          </a:p>
        </p:txBody>
      </p:sp>
      <p:sp>
        <p:nvSpPr>
          <p:cNvPr id="84" name="Google Shape;84;p1"/>
          <p:cNvSpPr txBox="1"/>
          <p:nvPr/>
        </p:nvSpPr>
        <p:spPr>
          <a:xfrm>
            <a:off x="1139801" y="5782506"/>
            <a:ext cx="8958356" cy="732316"/>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3399"/>
              <a:buFont typeface="Arial"/>
              <a:buNone/>
            </a:pPr>
            <a:r>
              <a:rPr b="1" i="0" lang="en-US" sz="3399" u="none" cap="none" strike="noStrike">
                <a:solidFill>
                  <a:srgbClr val="452A74"/>
                </a:solidFill>
                <a:latin typeface="Noto Sans"/>
                <a:ea typeface="Noto Sans"/>
                <a:cs typeface="Noto Sans"/>
                <a:sym typeface="Noto Sans"/>
              </a:rPr>
              <a:t>University of Salamanca</a:t>
            </a:r>
            <a:endParaRPr b="0" i="0" sz="1400" u="none" cap="none" strike="noStrike">
              <a:solidFill>
                <a:srgbClr val="000000"/>
              </a:solidFill>
              <a:latin typeface="Arial"/>
              <a:ea typeface="Arial"/>
              <a:cs typeface="Arial"/>
              <a:sym typeface="Arial"/>
            </a:endParaRPr>
          </a:p>
        </p:txBody>
      </p:sp>
      <p:sp>
        <p:nvSpPr>
          <p:cNvPr id="85" name="Google Shape;85;p1"/>
          <p:cNvSpPr txBox="1"/>
          <p:nvPr/>
        </p:nvSpPr>
        <p:spPr>
          <a:xfrm>
            <a:off x="6077346" y="9101770"/>
            <a:ext cx="3366980" cy="1194206"/>
          </a:xfrm>
          <a:prstGeom prst="rect">
            <a:avLst/>
          </a:prstGeom>
          <a:noFill/>
          <a:ln>
            <a:noFill/>
          </a:ln>
        </p:spPr>
        <p:txBody>
          <a:bodyPr anchorCtr="0" anchor="t" bIns="0" lIns="0" spcFirstLastPara="1" rIns="0" wrap="square" tIns="0">
            <a:spAutoFit/>
          </a:bodyPr>
          <a:lstStyle/>
          <a:p>
            <a:pPr indent="0" lvl="0" marL="0" marR="0" rtl="0" algn="ctr">
              <a:lnSpc>
                <a:spcPct val="105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39955"/>
              </a:lnSpc>
              <a:spcBef>
                <a:spcPts val="0"/>
              </a:spcBef>
              <a:spcAft>
                <a:spcPts val="0"/>
              </a:spcAft>
              <a:buClr>
                <a:srgbClr val="000000"/>
              </a:buClr>
              <a:buSzPts val="1359"/>
              <a:buFont typeface="Arial"/>
              <a:buNone/>
            </a:pPr>
            <a:r>
              <a:rPr b="1" i="0" lang="en-US" sz="1359" u="none" cap="none" strike="noStrike">
                <a:solidFill>
                  <a:srgbClr val="DED5ED"/>
                </a:solidFill>
                <a:latin typeface="Noto Sans"/>
                <a:ea typeface="Noto Sans"/>
                <a:cs typeface="Noto Sans"/>
                <a:sym typeface="Noto Sans"/>
              </a:rPr>
              <a:t>Project Number 2023-1-PL01-KA220-HED-000156803</a:t>
            </a:r>
            <a:endParaRPr b="0" i="0" sz="1400" u="none" cap="none" strike="noStrike">
              <a:solidFill>
                <a:srgbClr val="000000"/>
              </a:solidFill>
              <a:latin typeface="Arial"/>
              <a:ea typeface="Arial"/>
              <a:cs typeface="Arial"/>
              <a:sym typeface="Arial"/>
            </a:endParaRPr>
          </a:p>
          <a:p>
            <a:pPr indent="0" lvl="0" marL="0" marR="0" rtl="0" algn="ctr">
              <a:lnSpc>
                <a:spcPct val="139955"/>
              </a:lnSpc>
              <a:spcBef>
                <a:spcPts val="0"/>
              </a:spcBef>
              <a:spcAft>
                <a:spcPts val="0"/>
              </a:spcAft>
              <a:buClr>
                <a:srgbClr val="000000"/>
              </a:buClr>
              <a:buSzPts val="1359"/>
              <a:buFont typeface="Arial"/>
              <a:buNone/>
            </a:pPr>
            <a:r>
              <a:t/>
            </a:r>
            <a:endParaRPr b="1" i="0" sz="1359" u="none" cap="none" strike="noStrike">
              <a:solidFill>
                <a:srgbClr val="DED5ED"/>
              </a:solidFill>
              <a:latin typeface="Noto Sans"/>
              <a:ea typeface="Noto Sans"/>
              <a:cs typeface="Noto Sans"/>
              <a:sym typeface="Noto Sans"/>
            </a:endParaRPr>
          </a:p>
          <a:p>
            <a:pPr indent="0" lvl="0" marL="0" marR="0" rtl="0" algn="ctr">
              <a:lnSpc>
                <a:spcPct val="139955"/>
              </a:lnSpc>
              <a:spcBef>
                <a:spcPts val="0"/>
              </a:spcBef>
              <a:spcAft>
                <a:spcPts val="0"/>
              </a:spcAft>
              <a:buClr>
                <a:srgbClr val="000000"/>
              </a:buClr>
              <a:buSzPts val="1359"/>
              <a:buFont typeface="Arial"/>
              <a:buNone/>
            </a:pPr>
            <a:r>
              <a:t/>
            </a:r>
            <a:endParaRPr b="1" i="0" sz="1359" u="none" cap="none" strike="noStrike">
              <a:solidFill>
                <a:srgbClr val="DED5ED"/>
              </a:solidFill>
              <a:latin typeface="Noto Sans"/>
              <a:ea typeface="Noto Sans"/>
              <a:cs typeface="Noto Sans"/>
              <a:sym typeface="Noto Sans"/>
            </a:endParaRPr>
          </a:p>
        </p:txBody>
      </p:sp>
      <p:sp>
        <p:nvSpPr>
          <p:cNvPr id="86" name="Google Shape;86;p1"/>
          <p:cNvSpPr txBox="1"/>
          <p:nvPr/>
        </p:nvSpPr>
        <p:spPr>
          <a:xfrm>
            <a:off x="2757503" y="7598622"/>
            <a:ext cx="3456814" cy="810671"/>
          </a:xfrm>
          <a:prstGeom prst="rect">
            <a:avLst/>
          </a:prstGeom>
          <a:noFill/>
          <a:ln>
            <a:noFill/>
          </a:ln>
        </p:spPr>
        <p:txBody>
          <a:bodyPr anchorCtr="0" anchor="t" bIns="0" lIns="0" spcFirstLastPara="1" rIns="0" wrap="square" tIns="0">
            <a:spAutoFit/>
          </a:bodyPr>
          <a:lstStyle/>
          <a:p>
            <a:pPr indent="0" lvl="0" marL="0" marR="0" rtl="0" algn="ctr">
              <a:lnSpc>
                <a:spcPct val="105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39958"/>
              </a:lnSpc>
              <a:spcBef>
                <a:spcPts val="0"/>
              </a:spcBef>
              <a:spcAft>
                <a:spcPts val="0"/>
              </a:spcAft>
              <a:buClr>
                <a:srgbClr val="000000"/>
              </a:buClr>
              <a:buSzPts val="2400"/>
              <a:buFont typeface="Arial"/>
              <a:buNone/>
            </a:pPr>
            <a:r>
              <a:t/>
            </a:r>
            <a:endParaRPr b="1" i="0" sz="2400" u="none" cap="none" strike="noStrike">
              <a:solidFill>
                <a:srgbClr val="DED5ED"/>
              </a:solidFill>
              <a:latin typeface="Noto Sans"/>
              <a:ea typeface="Noto Sans"/>
              <a:cs typeface="Noto Sans"/>
              <a:sym typeface="Noto Sans"/>
            </a:endParaRPr>
          </a:p>
        </p:txBody>
      </p:sp>
      <p:pic>
        <p:nvPicPr>
          <p:cNvPr descr="Texto&#10;&#10;Descripción generada automáticamente" id="87" name="Google Shape;87;p1"/>
          <p:cNvPicPr preferRelativeResize="0"/>
          <p:nvPr/>
        </p:nvPicPr>
        <p:blipFill rotWithShape="1">
          <a:blip r:embed="rId6">
            <a:alphaModFix/>
          </a:blip>
          <a:srcRect b="0" l="0" r="0" t="0"/>
          <a:stretch/>
        </p:blipFill>
        <p:spPr>
          <a:xfrm>
            <a:off x="6342665" y="7490757"/>
            <a:ext cx="3965526" cy="1095317"/>
          </a:xfrm>
          <a:prstGeom prst="rect">
            <a:avLst/>
          </a:prstGeom>
          <a:noFill/>
          <a:ln>
            <a:noFill/>
          </a:ln>
        </p:spPr>
      </p:pic>
      <p:pic>
        <p:nvPicPr>
          <p:cNvPr descr="Texto&#10;&#10;Descripción generada automáticamente" id="88" name="Google Shape;88;p1"/>
          <p:cNvPicPr preferRelativeResize="0"/>
          <p:nvPr/>
        </p:nvPicPr>
        <p:blipFill rotWithShape="1">
          <a:blip r:embed="rId7">
            <a:alphaModFix/>
          </a:blip>
          <a:srcRect b="0" l="0" r="0" t="0"/>
          <a:stretch/>
        </p:blipFill>
        <p:spPr>
          <a:xfrm>
            <a:off x="1639471" y="7498665"/>
            <a:ext cx="4533900" cy="1079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5"/>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90" name="Google Shape;190;p35"/>
          <p:cNvGrpSpPr/>
          <p:nvPr/>
        </p:nvGrpSpPr>
        <p:grpSpPr>
          <a:xfrm>
            <a:off x="-281955" y="9721187"/>
            <a:ext cx="18965831" cy="883574"/>
            <a:chOff x="0" y="-38100"/>
            <a:chExt cx="4995116" cy="232711"/>
          </a:xfrm>
        </p:grpSpPr>
        <p:sp>
          <p:nvSpPr>
            <p:cNvPr id="191" name="Google Shape;191;p35"/>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2" name="Google Shape;192;p35"/>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93" name="Google Shape;193;p35"/>
          <p:cNvSpPr txBox="1"/>
          <p:nvPr/>
        </p:nvSpPr>
        <p:spPr>
          <a:xfrm>
            <a:off x="913584" y="2602751"/>
            <a:ext cx="13601700" cy="5170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400"/>
              <a:buFont typeface="Arial"/>
              <a:buNone/>
            </a:pPr>
            <a:r>
              <a:t/>
            </a:r>
            <a:endParaRPr b="0" i="0" sz="2400" u="none" cap="none" strike="noStrike">
              <a:solidFill>
                <a:srgbClr val="452A74"/>
              </a:solidFill>
              <a:latin typeface="Montserrat"/>
              <a:ea typeface="Montserrat"/>
              <a:cs typeface="Montserrat"/>
              <a:sym typeface="Montserrat"/>
            </a:endParaRPr>
          </a:p>
        </p:txBody>
      </p:sp>
      <p:sp>
        <p:nvSpPr>
          <p:cNvPr id="194" name="Google Shape;194;p35"/>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Interfaz de usuario gráfica, Texto, Aplicación&#10;&#10;Descripción generada automáticamente" id="195" name="Google Shape;195;p35"/>
          <p:cNvPicPr preferRelativeResize="0"/>
          <p:nvPr/>
        </p:nvPicPr>
        <p:blipFill rotWithShape="1">
          <a:blip r:embed="rId5">
            <a:alphaModFix/>
          </a:blip>
          <a:srcRect b="0" l="0" r="0" t="0"/>
          <a:stretch/>
        </p:blipFill>
        <p:spPr>
          <a:xfrm>
            <a:off x="1928190" y="1745889"/>
            <a:ext cx="14631403" cy="6887683"/>
          </a:xfrm>
          <a:prstGeom prst="rect">
            <a:avLst/>
          </a:prstGeom>
          <a:noFill/>
          <a:ln>
            <a:noFill/>
          </a:ln>
        </p:spPr>
      </p:pic>
      <p:cxnSp>
        <p:nvCxnSpPr>
          <p:cNvPr id="196" name="Google Shape;196;p35"/>
          <p:cNvCxnSpPr/>
          <p:nvPr/>
        </p:nvCxnSpPr>
        <p:spPr>
          <a:xfrm flipH="1">
            <a:off x="4770783" y="2536251"/>
            <a:ext cx="1013791" cy="873573"/>
          </a:xfrm>
          <a:prstGeom prst="straightConnector1">
            <a:avLst/>
          </a:prstGeom>
          <a:noFill/>
          <a:ln cap="flat" cmpd="sng" w="57150">
            <a:solidFill>
              <a:srgbClr val="BD4B48"/>
            </a:solidFill>
            <a:prstDash val="solid"/>
            <a:round/>
            <a:headEnd len="sm" w="sm" type="none"/>
            <a:tailEnd len="med" w="med" type="triangle"/>
          </a:ln>
        </p:spPr>
      </p:cxnSp>
      <p:sp>
        <p:nvSpPr>
          <p:cNvPr id="197" name="Google Shape;197;p35"/>
          <p:cNvSpPr txBox="1"/>
          <p:nvPr/>
        </p:nvSpPr>
        <p:spPr>
          <a:xfrm>
            <a:off x="898075" y="739843"/>
            <a:ext cx="15661518" cy="97058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2C145B"/>
                </a:solidFill>
                <a:latin typeface="Montserrat ExtraBold"/>
                <a:ea typeface="Montserrat ExtraBold"/>
                <a:cs typeface="Montserrat ExtraBold"/>
                <a:sym typeface="Montserrat ExtraBold"/>
              </a:rPr>
              <a:t>Stereotypes in technology</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6"/>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03" name="Google Shape;203;p36"/>
          <p:cNvGrpSpPr/>
          <p:nvPr/>
        </p:nvGrpSpPr>
        <p:grpSpPr>
          <a:xfrm>
            <a:off x="-281955" y="9721187"/>
            <a:ext cx="18965831" cy="883574"/>
            <a:chOff x="0" y="-38100"/>
            <a:chExt cx="4995116" cy="232711"/>
          </a:xfrm>
        </p:grpSpPr>
        <p:sp>
          <p:nvSpPr>
            <p:cNvPr id="204" name="Google Shape;204;p36"/>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 name="Google Shape;205;p36"/>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06" name="Google Shape;206;p36"/>
          <p:cNvSpPr txBox="1"/>
          <p:nvPr/>
        </p:nvSpPr>
        <p:spPr>
          <a:xfrm>
            <a:off x="913584" y="2602751"/>
            <a:ext cx="13601700" cy="5170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400"/>
              <a:buFont typeface="Arial"/>
              <a:buNone/>
            </a:pPr>
            <a:r>
              <a:t/>
            </a:r>
            <a:endParaRPr b="0" i="0" sz="2400" u="none" cap="none" strike="noStrike">
              <a:solidFill>
                <a:srgbClr val="452A74"/>
              </a:solidFill>
              <a:latin typeface="Montserrat"/>
              <a:ea typeface="Montserrat"/>
              <a:cs typeface="Montserrat"/>
              <a:sym typeface="Montserrat"/>
            </a:endParaRPr>
          </a:p>
        </p:txBody>
      </p:sp>
      <p:sp>
        <p:nvSpPr>
          <p:cNvPr id="207" name="Google Shape;207;p36"/>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Interfaz de usuario gráfica&#10;&#10;Descripción generada automáticamente" id="208" name="Google Shape;208;p36"/>
          <p:cNvPicPr preferRelativeResize="0"/>
          <p:nvPr/>
        </p:nvPicPr>
        <p:blipFill rotWithShape="1">
          <a:blip r:embed="rId5">
            <a:alphaModFix/>
          </a:blip>
          <a:srcRect b="0" l="0" r="0" t="0"/>
          <a:stretch/>
        </p:blipFill>
        <p:spPr>
          <a:xfrm>
            <a:off x="1204806" y="1710430"/>
            <a:ext cx="15048056" cy="7225768"/>
          </a:xfrm>
          <a:prstGeom prst="rect">
            <a:avLst/>
          </a:prstGeom>
          <a:noFill/>
          <a:ln>
            <a:noFill/>
          </a:ln>
        </p:spPr>
      </p:pic>
      <p:cxnSp>
        <p:nvCxnSpPr>
          <p:cNvPr id="209" name="Google Shape;209;p36"/>
          <p:cNvCxnSpPr/>
          <p:nvPr/>
        </p:nvCxnSpPr>
        <p:spPr>
          <a:xfrm flipH="1">
            <a:off x="3021496" y="2246243"/>
            <a:ext cx="1013791" cy="873573"/>
          </a:xfrm>
          <a:prstGeom prst="straightConnector1">
            <a:avLst/>
          </a:prstGeom>
          <a:noFill/>
          <a:ln cap="flat" cmpd="sng" w="57150">
            <a:solidFill>
              <a:srgbClr val="BD4B48"/>
            </a:solidFill>
            <a:prstDash val="solid"/>
            <a:round/>
            <a:headEnd len="sm" w="sm" type="none"/>
            <a:tailEnd len="med" w="med" type="triangle"/>
          </a:ln>
        </p:spPr>
      </p:cxnSp>
      <p:sp>
        <p:nvSpPr>
          <p:cNvPr id="210" name="Google Shape;210;p36"/>
          <p:cNvSpPr txBox="1"/>
          <p:nvPr/>
        </p:nvSpPr>
        <p:spPr>
          <a:xfrm>
            <a:off x="898075" y="739843"/>
            <a:ext cx="15661518" cy="97058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2C145B"/>
                </a:solidFill>
                <a:latin typeface="Montserrat ExtraBold"/>
                <a:ea typeface="Montserrat ExtraBold"/>
                <a:cs typeface="Montserrat ExtraBold"/>
                <a:sym typeface="Montserrat ExtraBold"/>
              </a:rPr>
              <a:t>Stereotypes in technology</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7"/>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16" name="Google Shape;216;p37"/>
          <p:cNvGrpSpPr/>
          <p:nvPr/>
        </p:nvGrpSpPr>
        <p:grpSpPr>
          <a:xfrm>
            <a:off x="-281955" y="9721187"/>
            <a:ext cx="18965831" cy="883574"/>
            <a:chOff x="0" y="-38100"/>
            <a:chExt cx="4995116" cy="232711"/>
          </a:xfrm>
        </p:grpSpPr>
        <p:sp>
          <p:nvSpPr>
            <p:cNvPr id="217" name="Google Shape;217;p37"/>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 name="Google Shape;218;p37"/>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19" name="Google Shape;219;p37"/>
          <p:cNvSpPr txBox="1"/>
          <p:nvPr/>
        </p:nvSpPr>
        <p:spPr>
          <a:xfrm>
            <a:off x="913584" y="2602751"/>
            <a:ext cx="13601700" cy="5170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400"/>
              <a:buFont typeface="Arial"/>
              <a:buNone/>
            </a:pPr>
            <a:r>
              <a:t/>
            </a:r>
            <a:endParaRPr b="0" i="0" sz="2400" u="none" cap="none" strike="noStrike">
              <a:solidFill>
                <a:srgbClr val="452A74"/>
              </a:solidFill>
              <a:latin typeface="Montserrat"/>
              <a:ea typeface="Montserrat"/>
              <a:cs typeface="Montserrat"/>
              <a:sym typeface="Montserrat"/>
            </a:endParaRPr>
          </a:p>
        </p:txBody>
      </p:sp>
      <p:sp>
        <p:nvSpPr>
          <p:cNvPr id="220" name="Google Shape;220;p37"/>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Interfaz de usuario gráfica&#10;&#10;Descripción generada automáticamente" id="221" name="Google Shape;221;p37"/>
          <p:cNvPicPr preferRelativeResize="0"/>
          <p:nvPr/>
        </p:nvPicPr>
        <p:blipFill rotWithShape="1">
          <a:blip r:embed="rId5">
            <a:alphaModFix/>
          </a:blip>
          <a:srcRect b="0" l="0" r="0" t="0"/>
          <a:stretch/>
        </p:blipFill>
        <p:spPr>
          <a:xfrm>
            <a:off x="1419352" y="1769176"/>
            <a:ext cx="14618963" cy="7118418"/>
          </a:xfrm>
          <a:prstGeom prst="rect">
            <a:avLst/>
          </a:prstGeom>
          <a:noFill/>
          <a:ln>
            <a:noFill/>
          </a:ln>
        </p:spPr>
      </p:pic>
      <p:cxnSp>
        <p:nvCxnSpPr>
          <p:cNvPr id="222" name="Google Shape;222;p37"/>
          <p:cNvCxnSpPr/>
          <p:nvPr/>
        </p:nvCxnSpPr>
        <p:spPr>
          <a:xfrm flipH="1">
            <a:off x="3265820" y="2536251"/>
            <a:ext cx="1013791" cy="873573"/>
          </a:xfrm>
          <a:prstGeom prst="straightConnector1">
            <a:avLst/>
          </a:prstGeom>
          <a:noFill/>
          <a:ln cap="flat" cmpd="sng" w="57150">
            <a:solidFill>
              <a:srgbClr val="BD4B48"/>
            </a:solidFill>
            <a:prstDash val="solid"/>
            <a:round/>
            <a:headEnd len="sm" w="sm" type="none"/>
            <a:tailEnd len="med" w="med" type="triangle"/>
          </a:ln>
        </p:spPr>
      </p:cxnSp>
      <p:sp>
        <p:nvSpPr>
          <p:cNvPr id="223" name="Google Shape;223;p37"/>
          <p:cNvSpPr txBox="1"/>
          <p:nvPr/>
        </p:nvSpPr>
        <p:spPr>
          <a:xfrm>
            <a:off x="898075" y="739843"/>
            <a:ext cx="15661518" cy="97058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2C145B"/>
                </a:solidFill>
                <a:latin typeface="Montserrat ExtraBold"/>
                <a:ea typeface="Montserrat ExtraBold"/>
                <a:cs typeface="Montserrat ExtraBold"/>
                <a:sym typeface="Montserrat ExtraBold"/>
              </a:rPr>
              <a:t>Stereotypes in technology</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8"/>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29" name="Google Shape;229;p38"/>
          <p:cNvGrpSpPr/>
          <p:nvPr/>
        </p:nvGrpSpPr>
        <p:grpSpPr>
          <a:xfrm>
            <a:off x="-281955" y="9721187"/>
            <a:ext cx="18965831" cy="883574"/>
            <a:chOff x="0" y="-38100"/>
            <a:chExt cx="4995116" cy="232711"/>
          </a:xfrm>
        </p:grpSpPr>
        <p:sp>
          <p:nvSpPr>
            <p:cNvPr id="230" name="Google Shape;230;p38"/>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1" name="Google Shape;231;p38"/>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32" name="Google Shape;232;p38"/>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3" name="Google Shape;233;p38"/>
          <p:cNvSpPr txBox="1"/>
          <p:nvPr/>
        </p:nvSpPr>
        <p:spPr>
          <a:xfrm>
            <a:off x="898075" y="739843"/>
            <a:ext cx="15661518" cy="97058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2C145B"/>
                </a:solidFill>
                <a:latin typeface="Montserrat ExtraBold"/>
                <a:ea typeface="Montserrat ExtraBold"/>
                <a:cs typeface="Montserrat ExtraBold"/>
                <a:sym typeface="Montserrat ExtraBold"/>
              </a:rPr>
              <a:t>Stereotypes in jobs</a:t>
            </a:r>
            <a:endParaRPr b="0" i="0" sz="1400" u="none" cap="none" strike="noStrike">
              <a:solidFill>
                <a:srgbClr val="000000"/>
              </a:solidFill>
              <a:latin typeface="Arial"/>
              <a:ea typeface="Arial"/>
              <a:cs typeface="Arial"/>
              <a:sym typeface="Arial"/>
            </a:endParaRPr>
          </a:p>
        </p:txBody>
      </p:sp>
      <p:pic>
        <p:nvPicPr>
          <p:cNvPr descr="Interfaz de usuario gráfica, Sitio web&#10;&#10;Descripción generada automáticamente" id="234" name="Google Shape;234;p38"/>
          <p:cNvPicPr preferRelativeResize="0"/>
          <p:nvPr/>
        </p:nvPicPr>
        <p:blipFill rotWithShape="1">
          <a:blip r:embed="rId5">
            <a:alphaModFix/>
          </a:blip>
          <a:srcRect b="0" l="0" r="0" t="0"/>
          <a:stretch/>
        </p:blipFill>
        <p:spPr>
          <a:xfrm>
            <a:off x="898075" y="1806337"/>
            <a:ext cx="14269038" cy="7177239"/>
          </a:xfrm>
          <a:prstGeom prst="rect">
            <a:avLst/>
          </a:prstGeom>
          <a:noFill/>
          <a:ln>
            <a:noFill/>
          </a:ln>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9"/>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40" name="Google Shape;240;p39"/>
          <p:cNvGrpSpPr/>
          <p:nvPr/>
        </p:nvGrpSpPr>
        <p:grpSpPr>
          <a:xfrm>
            <a:off x="-281955" y="9721187"/>
            <a:ext cx="18965831" cy="883574"/>
            <a:chOff x="0" y="-38100"/>
            <a:chExt cx="4995116" cy="232711"/>
          </a:xfrm>
        </p:grpSpPr>
        <p:sp>
          <p:nvSpPr>
            <p:cNvPr id="241" name="Google Shape;241;p39"/>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2" name="Google Shape;242;p39"/>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43" name="Google Shape;243;p39"/>
          <p:cNvSpPr txBox="1"/>
          <p:nvPr/>
        </p:nvSpPr>
        <p:spPr>
          <a:xfrm>
            <a:off x="913584" y="2602751"/>
            <a:ext cx="13601700" cy="5170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400"/>
              <a:buFont typeface="Arial"/>
              <a:buNone/>
            </a:pPr>
            <a:r>
              <a:t/>
            </a:r>
            <a:endParaRPr b="0" i="0" sz="2400" u="none" cap="none" strike="noStrike">
              <a:solidFill>
                <a:srgbClr val="452A74"/>
              </a:solidFill>
              <a:latin typeface="Montserrat"/>
              <a:ea typeface="Montserrat"/>
              <a:cs typeface="Montserrat"/>
              <a:sym typeface="Montserrat"/>
            </a:endParaRPr>
          </a:p>
        </p:txBody>
      </p:sp>
      <p:sp>
        <p:nvSpPr>
          <p:cNvPr id="244" name="Google Shape;244;p39"/>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5" name="Google Shape;245;p39"/>
          <p:cNvSpPr txBox="1"/>
          <p:nvPr/>
        </p:nvSpPr>
        <p:spPr>
          <a:xfrm>
            <a:off x="898075" y="739843"/>
            <a:ext cx="15661518" cy="97058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2C145B"/>
                </a:solidFill>
                <a:latin typeface="Montserrat ExtraBold"/>
                <a:ea typeface="Montserrat ExtraBold"/>
                <a:cs typeface="Montserrat ExtraBold"/>
                <a:sym typeface="Montserrat ExtraBold"/>
              </a:rPr>
              <a:t>Stereotypes in jobs</a:t>
            </a:r>
            <a:endParaRPr b="0" i="0" sz="1400" u="none" cap="none" strike="noStrike">
              <a:solidFill>
                <a:srgbClr val="000000"/>
              </a:solidFill>
              <a:latin typeface="Arial"/>
              <a:ea typeface="Arial"/>
              <a:cs typeface="Arial"/>
              <a:sym typeface="Arial"/>
            </a:endParaRPr>
          </a:p>
        </p:txBody>
      </p:sp>
      <p:pic>
        <p:nvPicPr>
          <p:cNvPr id="246" name="Google Shape;246;p39"/>
          <p:cNvPicPr preferRelativeResize="0"/>
          <p:nvPr/>
        </p:nvPicPr>
        <p:blipFill rotWithShape="1">
          <a:blip r:embed="rId5">
            <a:alphaModFix/>
          </a:blip>
          <a:srcRect b="0" l="0" r="0" t="0"/>
          <a:stretch/>
        </p:blipFill>
        <p:spPr>
          <a:xfrm>
            <a:off x="913836" y="1806337"/>
            <a:ext cx="14237515" cy="7177239"/>
          </a:xfrm>
          <a:prstGeom prst="rect">
            <a:avLst/>
          </a:prstGeom>
          <a:noFill/>
          <a:ln>
            <a:noFill/>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0"/>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52" name="Google Shape;252;p40"/>
          <p:cNvGrpSpPr/>
          <p:nvPr/>
        </p:nvGrpSpPr>
        <p:grpSpPr>
          <a:xfrm>
            <a:off x="-281955" y="9721187"/>
            <a:ext cx="18965831" cy="883574"/>
            <a:chOff x="0" y="-38100"/>
            <a:chExt cx="4995116" cy="232711"/>
          </a:xfrm>
        </p:grpSpPr>
        <p:sp>
          <p:nvSpPr>
            <p:cNvPr id="253" name="Google Shape;253;p40"/>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4" name="Google Shape;254;p40"/>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55" name="Google Shape;255;p40"/>
          <p:cNvSpPr txBox="1"/>
          <p:nvPr/>
        </p:nvSpPr>
        <p:spPr>
          <a:xfrm>
            <a:off x="913584" y="2602751"/>
            <a:ext cx="13601700" cy="5170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400"/>
              <a:buFont typeface="Arial"/>
              <a:buNone/>
            </a:pPr>
            <a:r>
              <a:t/>
            </a:r>
            <a:endParaRPr b="0" i="0" sz="2400" u="none" cap="none" strike="noStrike">
              <a:solidFill>
                <a:srgbClr val="452A74"/>
              </a:solidFill>
              <a:latin typeface="Montserrat"/>
              <a:ea typeface="Montserrat"/>
              <a:cs typeface="Montserrat"/>
              <a:sym typeface="Montserrat"/>
            </a:endParaRPr>
          </a:p>
        </p:txBody>
      </p:sp>
      <p:sp>
        <p:nvSpPr>
          <p:cNvPr id="256" name="Google Shape;256;p40"/>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7" name="Google Shape;257;p40"/>
          <p:cNvSpPr txBox="1"/>
          <p:nvPr/>
        </p:nvSpPr>
        <p:spPr>
          <a:xfrm>
            <a:off x="898075" y="739843"/>
            <a:ext cx="15661518" cy="97058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2C145B"/>
                </a:solidFill>
                <a:latin typeface="Montserrat ExtraBold"/>
                <a:ea typeface="Montserrat ExtraBold"/>
                <a:cs typeface="Montserrat ExtraBold"/>
                <a:sym typeface="Montserrat ExtraBold"/>
              </a:rPr>
              <a:t>Stereotypes in jobs</a:t>
            </a:r>
            <a:endParaRPr b="0" i="0" sz="1400" u="none" cap="none" strike="noStrike">
              <a:solidFill>
                <a:srgbClr val="000000"/>
              </a:solidFill>
              <a:latin typeface="Arial"/>
              <a:ea typeface="Arial"/>
              <a:cs typeface="Arial"/>
              <a:sym typeface="Arial"/>
            </a:endParaRPr>
          </a:p>
        </p:txBody>
      </p:sp>
      <p:pic>
        <p:nvPicPr>
          <p:cNvPr id="258" name="Google Shape;258;p40"/>
          <p:cNvPicPr preferRelativeResize="0"/>
          <p:nvPr/>
        </p:nvPicPr>
        <p:blipFill rotWithShape="1">
          <a:blip r:embed="rId5">
            <a:alphaModFix/>
          </a:blip>
          <a:srcRect b="0" l="0" r="0" t="0"/>
          <a:stretch/>
        </p:blipFill>
        <p:spPr>
          <a:xfrm>
            <a:off x="913922" y="1806337"/>
            <a:ext cx="14237342" cy="7177239"/>
          </a:xfrm>
          <a:prstGeom prst="rect">
            <a:avLst/>
          </a:prstGeom>
          <a:noFill/>
          <a:ln>
            <a:noFill/>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1"/>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64" name="Google Shape;264;p41"/>
          <p:cNvGrpSpPr/>
          <p:nvPr/>
        </p:nvGrpSpPr>
        <p:grpSpPr>
          <a:xfrm>
            <a:off x="-281955" y="9721187"/>
            <a:ext cx="18965831" cy="883574"/>
            <a:chOff x="0" y="-38100"/>
            <a:chExt cx="4995116" cy="232711"/>
          </a:xfrm>
        </p:grpSpPr>
        <p:sp>
          <p:nvSpPr>
            <p:cNvPr id="265" name="Google Shape;265;p41"/>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6" name="Google Shape;266;p41"/>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67" name="Google Shape;267;p41"/>
          <p:cNvSpPr txBox="1"/>
          <p:nvPr/>
        </p:nvSpPr>
        <p:spPr>
          <a:xfrm>
            <a:off x="913584" y="2602751"/>
            <a:ext cx="13601700" cy="5170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400"/>
              <a:buFont typeface="Arial"/>
              <a:buNone/>
            </a:pPr>
            <a:r>
              <a:t/>
            </a:r>
            <a:endParaRPr b="0" i="0" sz="2400" u="none" cap="none" strike="noStrike">
              <a:solidFill>
                <a:srgbClr val="452A74"/>
              </a:solidFill>
              <a:latin typeface="Montserrat"/>
              <a:ea typeface="Montserrat"/>
              <a:cs typeface="Montserrat"/>
              <a:sym typeface="Montserrat"/>
            </a:endParaRPr>
          </a:p>
        </p:txBody>
      </p:sp>
      <p:sp>
        <p:nvSpPr>
          <p:cNvPr id="268" name="Google Shape;268;p41"/>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9" name="Google Shape;269;p41"/>
          <p:cNvSpPr txBox="1"/>
          <p:nvPr/>
        </p:nvSpPr>
        <p:spPr>
          <a:xfrm>
            <a:off x="898075" y="739843"/>
            <a:ext cx="15661518" cy="97058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2C145B"/>
                </a:solidFill>
                <a:latin typeface="Montserrat ExtraBold"/>
                <a:ea typeface="Montserrat ExtraBold"/>
                <a:cs typeface="Montserrat ExtraBold"/>
                <a:sym typeface="Montserrat ExtraBold"/>
              </a:rPr>
              <a:t>Gender-inclusive language?</a:t>
            </a:r>
            <a:endParaRPr b="0" i="0" sz="1400" u="none" cap="none" strike="noStrike">
              <a:solidFill>
                <a:srgbClr val="000000"/>
              </a:solidFill>
              <a:latin typeface="Arial"/>
              <a:ea typeface="Arial"/>
              <a:cs typeface="Arial"/>
              <a:sym typeface="Arial"/>
            </a:endParaRPr>
          </a:p>
        </p:txBody>
      </p:sp>
      <p:pic>
        <p:nvPicPr>
          <p:cNvPr descr="Interfaz de usuario gráfica, Sitio web&#10;&#10;Descripción generada automáticamente" id="270" name="Google Shape;270;p41"/>
          <p:cNvPicPr preferRelativeResize="0"/>
          <p:nvPr/>
        </p:nvPicPr>
        <p:blipFill rotWithShape="1">
          <a:blip r:embed="rId5">
            <a:alphaModFix/>
          </a:blip>
          <a:srcRect b="0" l="0" r="0" t="0"/>
          <a:stretch/>
        </p:blipFill>
        <p:spPr>
          <a:xfrm>
            <a:off x="220937" y="1614356"/>
            <a:ext cx="7372557" cy="7395242"/>
          </a:xfrm>
          <a:prstGeom prst="rect">
            <a:avLst/>
          </a:prstGeom>
          <a:noFill/>
          <a:ln>
            <a:noFill/>
          </a:ln>
        </p:spPr>
      </p:pic>
      <p:sp>
        <p:nvSpPr>
          <p:cNvPr id="271" name="Google Shape;271;p41"/>
          <p:cNvSpPr txBox="1"/>
          <p:nvPr/>
        </p:nvSpPr>
        <p:spPr>
          <a:xfrm>
            <a:off x="162579" y="9187191"/>
            <a:ext cx="743091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Montserrat"/>
                <a:ea typeface="Montserrat"/>
                <a:cs typeface="Montserrat"/>
                <a:sym typeface="Montserrat"/>
              </a:rPr>
              <a:t>Source: </a:t>
            </a:r>
            <a:r>
              <a:rPr b="0" i="0" lang="en-US" sz="1400" u="sng" cap="none" strike="noStrike">
                <a:solidFill>
                  <a:srgbClr val="000000"/>
                </a:solidFill>
                <a:latin typeface="Montserrat"/>
                <a:ea typeface="Montserrat"/>
                <a:cs typeface="Montserrat"/>
                <a:sym typeface="Montserrat"/>
                <a:hlinkClick r:id="rId6">
                  <a:extLst>
                    <a:ext uri="{A12FA001-AC4F-418D-AE19-62706E023703}">
                      <ahyp:hlinkClr val="tx"/>
                    </a:ext>
                  </a:extLst>
                </a:hlinkClick>
              </a:rPr>
              <a:t>https://www.euronews.com/culture/2023/11/01/france-moves-closer-to-banning-gender-inclusive-language</a:t>
            </a:r>
            <a:r>
              <a:rPr b="0" i="0" lang="en-US" sz="1400" u="none" cap="none" strike="noStrike">
                <a:solidFill>
                  <a:srgbClr val="000000"/>
                </a:solidFill>
                <a:latin typeface="Montserrat"/>
                <a:ea typeface="Montserrat"/>
                <a:cs typeface="Montserrat"/>
                <a:sym typeface="Montserrat"/>
              </a:rPr>
              <a:t> </a:t>
            </a:r>
            <a:endParaRPr/>
          </a:p>
        </p:txBody>
      </p:sp>
      <p:pic>
        <p:nvPicPr>
          <p:cNvPr descr="Interfaz de usuario gráfica, Sitio web&#10;&#10;Descripción generada automáticamente" id="272" name="Google Shape;272;p41"/>
          <p:cNvPicPr preferRelativeResize="0"/>
          <p:nvPr/>
        </p:nvPicPr>
        <p:blipFill rotWithShape="1">
          <a:blip r:embed="rId7">
            <a:alphaModFix/>
          </a:blip>
          <a:srcRect b="0" l="0" r="0" t="0"/>
          <a:stretch/>
        </p:blipFill>
        <p:spPr>
          <a:xfrm>
            <a:off x="8054365" y="1641891"/>
            <a:ext cx="7205076" cy="7340171"/>
          </a:xfrm>
          <a:prstGeom prst="rect">
            <a:avLst/>
          </a:prstGeom>
          <a:noFill/>
          <a:ln>
            <a:noFill/>
          </a:ln>
        </p:spPr>
      </p:pic>
      <p:sp>
        <p:nvSpPr>
          <p:cNvPr id="273" name="Google Shape;273;p41"/>
          <p:cNvSpPr txBox="1"/>
          <p:nvPr/>
        </p:nvSpPr>
        <p:spPr>
          <a:xfrm>
            <a:off x="7993337" y="9140348"/>
            <a:ext cx="743091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Montserrat"/>
                <a:ea typeface="Montserrat"/>
                <a:cs typeface="Montserrat"/>
                <a:sym typeface="Montserrat"/>
              </a:rPr>
              <a:t>Source: </a:t>
            </a:r>
            <a:r>
              <a:rPr b="0" i="0" lang="en-US" sz="1400" u="sng" cap="none" strike="noStrike">
                <a:solidFill>
                  <a:srgbClr val="000000"/>
                </a:solidFill>
                <a:latin typeface="Montserrat"/>
                <a:ea typeface="Montserrat"/>
                <a:cs typeface="Montserrat"/>
                <a:sym typeface="Montserrat"/>
                <a:hlinkClick r:id="rId8">
                  <a:extLst>
                    <a:ext uri="{A12FA001-AC4F-418D-AE19-62706E023703}">
                      <ahyp:hlinkClr val="tx"/>
                    </a:ext>
                  </a:extLst>
                </a:hlinkClick>
              </a:rPr>
              <a:t>https://www.euronews.com/2022/12/21/switzerland-rejects-idea-of-a-third-gender-option-in-official-records</a:t>
            </a:r>
            <a:r>
              <a:rPr b="0" i="0" lang="en-US" sz="1400" u="none" cap="none" strike="noStrike">
                <a:solidFill>
                  <a:srgbClr val="000000"/>
                </a:solidFill>
                <a:latin typeface="Montserrat"/>
                <a:ea typeface="Montserrat"/>
                <a:cs typeface="Montserrat"/>
                <a:sym typeface="Montserrat"/>
              </a:rPr>
              <a:t> </a:t>
            </a:r>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6CB2"/>
        </a:solidFill>
      </p:bgPr>
    </p:bg>
    <p:spTree>
      <p:nvGrpSpPr>
        <p:cNvPr id="277" name="Shape 277"/>
        <p:cNvGrpSpPr/>
        <p:nvPr/>
      </p:nvGrpSpPr>
      <p:grpSpPr>
        <a:xfrm>
          <a:off x="0" y="0"/>
          <a:ext cx="0" cy="0"/>
          <a:chOff x="0" y="0"/>
          <a:chExt cx="0" cy="0"/>
        </a:xfrm>
      </p:grpSpPr>
      <p:sp>
        <p:nvSpPr>
          <p:cNvPr id="278" name="Google Shape;278;p42"/>
          <p:cNvSpPr/>
          <p:nvPr/>
        </p:nvSpPr>
        <p:spPr>
          <a:xfrm>
            <a:off x="14742167" y="9258300"/>
            <a:ext cx="3069119" cy="618435"/>
          </a:xfrm>
          <a:custGeom>
            <a:rect b="b" l="l" r="r" t="t"/>
            <a:pathLst>
              <a:path extrusionOk="0" h="618435" w="3069119">
                <a:moveTo>
                  <a:pt x="0" y="0"/>
                </a:moveTo>
                <a:lnTo>
                  <a:pt x="3069119" y="0"/>
                </a:lnTo>
                <a:lnTo>
                  <a:pt x="3069119" y="618435"/>
                </a:lnTo>
                <a:lnTo>
                  <a:pt x="0" y="618435"/>
                </a:lnTo>
                <a:lnTo>
                  <a:pt x="0" y="0"/>
                </a:lnTo>
                <a:close/>
              </a:path>
            </a:pathLst>
          </a:custGeom>
          <a:blipFill rotWithShape="1">
            <a:blip r:embed="rId3">
              <a:alphaModFix/>
            </a:blip>
            <a:stretch>
              <a:fillRect b="-4053"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9" name="Google Shape;279;p42"/>
          <p:cNvSpPr/>
          <p:nvPr/>
        </p:nvSpPr>
        <p:spPr>
          <a:xfrm>
            <a:off x="15937540" y="0"/>
            <a:ext cx="2350460" cy="2350460"/>
          </a:xfrm>
          <a:custGeom>
            <a:rect b="b" l="l" r="r" t="t"/>
            <a:pathLst>
              <a:path extrusionOk="0" h="2350460" w="2350460">
                <a:moveTo>
                  <a:pt x="0" y="0"/>
                </a:moveTo>
                <a:lnTo>
                  <a:pt x="2350460" y="0"/>
                </a:lnTo>
                <a:lnTo>
                  <a:pt x="2350460"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0" name="Google Shape;280;p42"/>
          <p:cNvSpPr txBox="1"/>
          <p:nvPr/>
        </p:nvSpPr>
        <p:spPr>
          <a:xfrm>
            <a:off x="1028700" y="599956"/>
            <a:ext cx="15661518" cy="97058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DED5ED"/>
                </a:solidFill>
                <a:latin typeface="Montserrat ExtraBold"/>
                <a:ea typeface="Montserrat ExtraBold"/>
                <a:cs typeface="Montserrat ExtraBold"/>
                <a:sym typeface="Montserrat ExtraBold"/>
              </a:rPr>
              <a:t>Stereotypes </a:t>
            </a:r>
            <a:endParaRPr b="0" i="0" sz="1400" u="none" cap="none" strike="noStrike">
              <a:solidFill>
                <a:srgbClr val="000000"/>
              </a:solidFill>
              <a:latin typeface="Arial"/>
              <a:ea typeface="Arial"/>
              <a:cs typeface="Arial"/>
              <a:sym typeface="Arial"/>
            </a:endParaRPr>
          </a:p>
        </p:txBody>
      </p:sp>
      <p:graphicFrame>
        <p:nvGraphicFramePr>
          <p:cNvPr id="281" name="Google Shape;281;p42"/>
          <p:cNvGraphicFramePr/>
          <p:nvPr/>
        </p:nvGraphicFramePr>
        <p:xfrm>
          <a:off x="2571870" y="2429103"/>
          <a:ext cx="3000000" cy="3000000"/>
        </p:xfrm>
        <a:graphic>
          <a:graphicData uri="http://schemas.openxmlformats.org/drawingml/2006/table">
            <a:tbl>
              <a:tblPr bandRow="1" firstRow="1">
                <a:noFill/>
                <a:tableStyleId>{8F26D588-E909-42C6-840E-F38D3714AC80}</a:tableStyleId>
              </a:tblPr>
              <a:tblGrid>
                <a:gridCol w="4502400"/>
                <a:gridCol w="4502400"/>
              </a:tblGrid>
              <a:tr h="792675">
                <a:tc>
                  <a:txBody>
                    <a:bodyPr/>
                    <a:lstStyle/>
                    <a:p>
                      <a:pPr indent="0" lvl="0" marL="0" marR="0" rtl="0" algn="ctr">
                        <a:lnSpc>
                          <a:spcPct val="100000"/>
                        </a:lnSpc>
                        <a:spcBef>
                          <a:spcPts val="0"/>
                        </a:spcBef>
                        <a:spcAft>
                          <a:spcPts val="0"/>
                        </a:spcAft>
                        <a:buClr>
                          <a:srgbClr val="000000"/>
                        </a:buClr>
                        <a:buSzPts val="2000"/>
                        <a:buFont typeface="Arial"/>
                        <a:buNone/>
                      </a:pPr>
                      <a:r>
                        <a:rPr lang="en-US" sz="4000" u="none" cap="none" strike="noStrike">
                          <a:latin typeface="Arial"/>
                          <a:ea typeface="Arial"/>
                          <a:cs typeface="Arial"/>
                          <a:sym typeface="Arial"/>
                        </a:rPr>
                        <a:t>Men</a:t>
                      </a:r>
                      <a:endParaRPr/>
                    </a:p>
                  </a:txBody>
                  <a:tcPr marT="91450" marB="91450" marR="182900" marL="182900"/>
                </a:tc>
                <a:tc>
                  <a:txBody>
                    <a:bodyPr/>
                    <a:lstStyle/>
                    <a:p>
                      <a:pPr indent="0" lvl="0" marL="0" marR="0" rtl="0" algn="ctr">
                        <a:lnSpc>
                          <a:spcPct val="100000"/>
                        </a:lnSpc>
                        <a:spcBef>
                          <a:spcPts val="0"/>
                        </a:spcBef>
                        <a:spcAft>
                          <a:spcPts val="0"/>
                        </a:spcAft>
                        <a:buClr>
                          <a:srgbClr val="000000"/>
                        </a:buClr>
                        <a:buSzPts val="2000"/>
                        <a:buFont typeface="Arial"/>
                        <a:buNone/>
                      </a:pPr>
                      <a:r>
                        <a:rPr lang="en-US" sz="4000" u="none" cap="none" strike="noStrike"/>
                        <a:t>Women</a:t>
                      </a:r>
                      <a:endParaRPr sz="4000" u="none" cap="none" strike="noStrike">
                        <a:latin typeface="Arial"/>
                        <a:ea typeface="Arial"/>
                        <a:cs typeface="Arial"/>
                        <a:sym typeface="Arial"/>
                      </a:endParaRPr>
                    </a:p>
                  </a:txBody>
                  <a:tcPr marT="91450" marB="91450" marR="182900" marL="182900"/>
                </a:tc>
              </a:tr>
              <a:tr h="670725">
                <a:tc>
                  <a:txBody>
                    <a:bodyPr/>
                    <a:lstStyle/>
                    <a:p>
                      <a:pPr indent="0" lvl="0" marL="0" marR="0" rtl="0" algn="ctr">
                        <a:lnSpc>
                          <a:spcPct val="100000"/>
                        </a:lnSpc>
                        <a:spcBef>
                          <a:spcPts val="0"/>
                        </a:spcBef>
                        <a:spcAft>
                          <a:spcPts val="0"/>
                        </a:spcAft>
                        <a:buClr>
                          <a:srgbClr val="000000"/>
                        </a:buClr>
                        <a:buSzPts val="1600"/>
                        <a:buFont typeface="Arial"/>
                        <a:buNone/>
                      </a:pPr>
                      <a:r>
                        <a:rPr lang="en-US" sz="3200" u="none" cap="none" strike="noStrike"/>
                        <a:t>Strong</a:t>
                      </a:r>
                      <a:endParaRPr sz="3200" u="none" cap="none" strike="noStrike">
                        <a:latin typeface="Arial"/>
                        <a:ea typeface="Arial"/>
                        <a:cs typeface="Arial"/>
                        <a:sym typeface="Arial"/>
                      </a:endParaRPr>
                    </a:p>
                  </a:txBody>
                  <a:tcPr marT="91450" marB="91450" marR="182900" marL="182900"/>
                </a:tc>
                <a:tc>
                  <a:txBody>
                    <a:bodyPr/>
                    <a:lstStyle/>
                    <a:p>
                      <a:pPr indent="0" lvl="0" marL="0" marR="0" rtl="0" algn="ctr">
                        <a:lnSpc>
                          <a:spcPct val="100000"/>
                        </a:lnSpc>
                        <a:spcBef>
                          <a:spcPts val="0"/>
                        </a:spcBef>
                        <a:spcAft>
                          <a:spcPts val="0"/>
                        </a:spcAft>
                        <a:buClr>
                          <a:srgbClr val="000000"/>
                        </a:buClr>
                        <a:buSzPts val="1600"/>
                        <a:buFont typeface="Arial"/>
                        <a:buNone/>
                      </a:pPr>
                      <a:r>
                        <a:rPr lang="en-US" sz="3200" u="none" cap="none" strike="noStrike"/>
                        <a:t>Weak</a:t>
                      </a:r>
                      <a:endParaRPr sz="3200" u="none" cap="none" strike="noStrike">
                        <a:latin typeface="Arial"/>
                        <a:ea typeface="Arial"/>
                        <a:cs typeface="Arial"/>
                        <a:sym typeface="Arial"/>
                      </a:endParaRPr>
                    </a:p>
                  </a:txBody>
                  <a:tcPr marT="91450" marB="91450" marR="182900" marL="182900"/>
                </a:tc>
              </a:tr>
              <a:tr h="670725">
                <a:tc>
                  <a:txBody>
                    <a:bodyPr/>
                    <a:lstStyle/>
                    <a:p>
                      <a:pPr indent="0" lvl="0" marL="0" marR="0" rtl="0" algn="ctr">
                        <a:lnSpc>
                          <a:spcPct val="100000"/>
                        </a:lnSpc>
                        <a:spcBef>
                          <a:spcPts val="0"/>
                        </a:spcBef>
                        <a:spcAft>
                          <a:spcPts val="0"/>
                        </a:spcAft>
                        <a:buClr>
                          <a:srgbClr val="000000"/>
                        </a:buClr>
                        <a:buSzPts val="1600"/>
                        <a:buFont typeface="Arial"/>
                        <a:buNone/>
                      </a:pPr>
                      <a:r>
                        <a:rPr lang="en-US" sz="3200" u="none" cap="none" strike="noStrike"/>
                        <a:t>Brave</a:t>
                      </a:r>
                      <a:endParaRPr sz="3200" u="none" cap="none" strike="noStrike">
                        <a:latin typeface="Arial"/>
                        <a:ea typeface="Arial"/>
                        <a:cs typeface="Arial"/>
                        <a:sym typeface="Arial"/>
                      </a:endParaRPr>
                    </a:p>
                  </a:txBody>
                  <a:tcPr marT="91450" marB="91450" marR="182900" marL="182900"/>
                </a:tc>
                <a:tc>
                  <a:txBody>
                    <a:bodyPr/>
                    <a:lstStyle/>
                    <a:p>
                      <a:pPr indent="0" lvl="0" marL="0" marR="0" rtl="0" algn="ctr">
                        <a:lnSpc>
                          <a:spcPct val="100000"/>
                        </a:lnSpc>
                        <a:spcBef>
                          <a:spcPts val="0"/>
                        </a:spcBef>
                        <a:spcAft>
                          <a:spcPts val="0"/>
                        </a:spcAft>
                        <a:buClr>
                          <a:srgbClr val="000000"/>
                        </a:buClr>
                        <a:buSzPts val="1600"/>
                        <a:buFont typeface="Arial"/>
                        <a:buNone/>
                      </a:pPr>
                      <a:r>
                        <a:rPr lang="en-US" sz="3200" u="none" cap="none" strike="noStrike"/>
                        <a:t>Fearful</a:t>
                      </a:r>
                      <a:endParaRPr sz="3200" u="none" cap="none" strike="noStrike">
                        <a:latin typeface="Arial"/>
                        <a:ea typeface="Arial"/>
                        <a:cs typeface="Arial"/>
                        <a:sym typeface="Arial"/>
                      </a:endParaRPr>
                    </a:p>
                  </a:txBody>
                  <a:tcPr marT="91450" marB="91450" marR="182900" marL="182900"/>
                </a:tc>
              </a:tr>
              <a:tr h="670725">
                <a:tc>
                  <a:txBody>
                    <a:bodyPr/>
                    <a:lstStyle/>
                    <a:p>
                      <a:pPr indent="0" lvl="0" marL="0" marR="0" rtl="0" algn="ctr">
                        <a:lnSpc>
                          <a:spcPct val="100000"/>
                        </a:lnSpc>
                        <a:spcBef>
                          <a:spcPts val="0"/>
                        </a:spcBef>
                        <a:spcAft>
                          <a:spcPts val="0"/>
                        </a:spcAft>
                        <a:buClr>
                          <a:srgbClr val="000000"/>
                        </a:buClr>
                        <a:buSzPts val="1600"/>
                        <a:buFont typeface="Arial"/>
                        <a:buNone/>
                      </a:pPr>
                      <a:r>
                        <a:rPr lang="en-US" sz="3200" u="none" cap="none" strike="noStrike"/>
                        <a:t>Tough</a:t>
                      </a:r>
                      <a:endParaRPr sz="3200" u="none" cap="none" strike="noStrike">
                        <a:latin typeface="Arial"/>
                        <a:ea typeface="Arial"/>
                        <a:cs typeface="Arial"/>
                        <a:sym typeface="Arial"/>
                      </a:endParaRPr>
                    </a:p>
                  </a:txBody>
                  <a:tcPr marT="91450" marB="91450" marR="182900" marL="182900"/>
                </a:tc>
                <a:tc>
                  <a:txBody>
                    <a:bodyPr/>
                    <a:lstStyle/>
                    <a:p>
                      <a:pPr indent="0" lvl="0" marL="0" marR="0" rtl="0" algn="ctr">
                        <a:lnSpc>
                          <a:spcPct val="100000"/>
                        </a:lnSpc>
                        <a:spcBef>
                          <a:spcPts val="0"/>
                        </a:spcBef>
                        <a:spcAft>
                          <a:spcPts val="0"/>
                        </a:spcAft>
                        <a:buClr>
                          <a:srgbClr val="000000"/>
                        </a:buClr>
                        <a:buSzPts val="1600"/>
                        <a:buFont typeface="Arial"/>
                        <a:buNone/>
                      </a:pPr>
                      <a:r>
                        <a:rPr lang="en-US" sz="3200" u="none" cap="none" strike="noStrike"/>
                        <a:t>Sensitive</a:t>
                      </a:r>
                      <a:endParaRPr sz="3200" u="none" cap="none" strike="noStrike">
                        <a:latin typeface="Arial"/>
                        <a:ea typeface="Arial"/>
                        <a:cs typeface="Arial"/>
                        <a:sym typeface="Arial"/>
                      </a:endParaRPr>
                    </a:p>
                  </a:txBody>
                  <a:tcPr marT="91450" marB="91450" marR="182900" marL="182900"/>
                </a:tc>
              </a:tr>
              <a:tr h="670725">
                <a:tc>
                  <a:txBody>
                    <a:bodyPr/>
                    <a:lstStyle/>
                    <a:p>
                      <a:pPr indent="0" lvl="0" marL="0" marR="0" rtl="0" algn="ctr">
                        <a:lnSpc>
                          <a:spcPct val="100000"/>
                        </a:lnSpc>
                        <a:spcBef>
                          <a:spcPts val="0"/>
                        </a:spcBef>
                        <a:spcAft>
                          <a:spcPts val="0"/>
                        </a:spcAft>
                        <a:buClr>
                          <a:srgbClr val="000000"/>
                        </a:buClr>
                        <a:buSzPts val="1600"/>
                        <a:buFont typeface="Arial"/>
                        <a:buNone/>
                      </a:pPr>
                      <a:r>
                        <a:rPr lang="en-US" sz="3200" u="none" cap="none" strike="noStrike"/>
                        <a:t>Mind</a:t>
                      </a:r>
                      <a:endParaRPr sz="3200" u="none" cap="none" strike="noStrike">
                        <a:latin typeface="Arial"/>
                        <a:ea typeface="Arial"/>
                        <a:cs typeface="Arial"/>
                        <a:sym typeface="Arial"/>
                      </a:endParaRPr>
                    </a:p>
                  </a:txBody>
                  <a:tcPr marT="91450" marB="91450" marR="182900" marL="182900"/>
                </a:tc>
                <a:tc>
                  <a:txBody>
                    <a:bodyPr/>
                    <a:lstStyle/>
                    <a:p>
                      <a:pPr indent="0" lvl="0" marL="0" marR="0" rtl="0" algn="ctr">
                        <a:lnSpc>
                          <a:spcPct val="100000"/>
                        </a:lnSpc>
                        <a:spcBef>
                          <a:spcPts val="0"/>
                        </a:spcBef>
                        <a:spcAft>
                          <a:spcPts val="0"/>
                        </a:spcAft>
                        <a:buClr>
                          <a:srgbClr val="000000"/>
                        </a:buClr>
                        <a:buSzPts val="1600"/>
                        <a:buFont typeface="Arial"/>
                        <a:buNone/>
                      </a:pPr>
                      <a:r>
                        <a:rPr lang="en-US" sz="3200" u="none" cap="none" strike="noStrike"/>
                        <a:t>Body</a:t>
                      </a:r>
                      <a:endParaRPr sz="3200" u="none" cap="none" strike="noStrike">
                        <a:latin typeface="Arial"/>
                        <a:ea typeface="Arial"/>
                        <a:cs typeface="Arial"/>
                        <a:sym typeface="Arial"/>
                      </a:endParaRPr>
                    </a:p>
                  </a:txBody>
                  <a:tcPr marT="91450" marB="91450" marR="182900" marL="182900"/>
                </a:tc>
              </a:tr>
              <a:tr h="670725">
                <a:tc>
                  <a:txBody>
                    <a:bodyPr/>
                    <a:lstStyle/>
                    <a:p>
                      <a:pPr indent="0" lvl="0" marL="0" marR="0" rtl="0" algn="ctr">
                        <a:lnSpc>
                          <a:spcPct val="100000"/>
                        </a:lnSpc>
                        <a:spcBef>
                          <a:spcPts val="0"/>
                        </a:spcBef>
                        <a:spcAft>
                          <a:spcPts val="0"/>
                        </a:spcAft>
                        <a:buClr>
                          <a:srgbClr val="000000"/>
                        </a:buClr>
                        <a:buSzPts val="1600"/>
                        <a:buFont typeface="Arial"/>
                        <a:buNone/>
                      </a:pPr>
                      <a:r>
                        <a:rPr lang="en-US" sz="3200" u="none" cap="none" strike="noStrike"/>
                        <a:t>Athlete</a:t>
                      </a:r>
                      <a:endParaRPr sz="3200" u="none" cap="none" strike="noStrike">
                        <a:latin typeface="Arial"/>
                        <a:ea typeface="Arial"/>
                        <a:cs typeface="Arial"/>
                        <a:sym typeface="Arial"/>
                      </a:endParaRPr>
                    </a:p>
                  </a:txBody>
                  <a:tcPr marT="91450" marB="91450" marR="182900" marL="182900"/>
                </a:tc>
                <a:tc>
                  <a:txBody>
                    <a:bodyPr/>
                    <a:lstStyle/>
                    <a:p>
                      <a:pPr indent="0" lvl="0" marL="0" marR="0" rtl="0" algn="ctr">
                        <a:lnSpc>
                          <a:spcPct val="100000"/>
                        </a:lnSpc>
                        <a:spcBef>
                          <a:spcPts val="0"/>
                        </a:spcBef>
                        <a:spcAft>
                          <a:spcPts val="0"/>
                        </a:spcAft>
                        <a:buClr>
                          <a:srgbClr val="000000"/>
                        </a:buClr>
                        <a:buSzPts val="1600"/>
                        <a:buFont typeface="Arial"/>
                        <a:buNone/>
                      </a:pPr>
                      <a:r>
                        <a:rPr lang="en-US" sz="3200" u="none" cap="none" strike="noStrike"/>
                        <a:t>Creative</a:t>
                      </a:r>
                      <a:endParaRPr sz="3200" u="none" cap="none" strike="noStrike">
                        <a:latin typeface="Arial"/>
                        <a:ea typeface="Arial"/>
                        <a:cs typeface="Arial"/>
                        <a:sym typeface="Arial"/>
                      </a:endParaRPr>
                    </a:p>
                  </a:txBody>
                  <a:tcPr marT="91450" marB="91450" marR="182900" marL="182900"/>
                </a:tc>
              </a:tr>
              <a:tr h="670725">
                <a:tc>
                  <a:txBody>
                    <a:bodyPr/>
                    <a:lstStyle/>
                    <a:p>
                      <a:pPr indent="0" lvl="0" marL="0" marR="0" rtl="0" algn="ctr">
                        <a:lnSpc>
                          <a:spcPct val="100000"/>
                        </a:lnSpc>
                        <a:spcBef>
                          <a:spcPts val="0"/>
                        </a:spcBef>
                        <a:spcAft>
                          <a:spcPts val="0"/>
                        </a:spcAft>
                        <a:buClr>
                          <a:srgbClr val="000000"/>
                        </a:buClr>
                        <a:buSzPts val="1600"/>
                        <a:buFont typeface="Arial"/>
                        <a:buNone/>
                      </a:pPr>
                      <a:r>
                        <a:rPr lang="en-US" sz="3200" u="none" cap="none" strike="noStrike"/>
                        <a:t>Unfaithful</a:t>
                      </a:r>
                      <a:endParaRPr sz="3200" u="none" cap="none" strike="noStrike">
                        <a:latin typeface="Arial"/>
                        <a:ea typeface="Arial"/>
                        <a:cs typeface="Arial"/>
                        <a:sym typeface="Arial"/>
                      </a:endParaRPr>
                    </a:p>
                  </a:txBody>
                  <a:tcPr marT="91450" marB="91450" marR="182900" marL="182900"/>
                </a:tc>
                <a:tc>
                  <a:txBody>
                    <a:bodyPr/>
                    <a:lstStyle/>
                    <a:p>
                      <a:pPr indent="0" lvl="0" marL="0" marR="0" rtl="0" algn="ctr">
                        <a:lnSpc>
                          <a:spcPct val="100000"/>
                        </a:lnSpc>
                        <a:spcBef>
                          <a:spcPts val="0"/>
                        </a:spcBef>
                        <a:spcAft>
                          <a:spcPts val="0"/>
                        </a:spcAft>
                        <a:buClr>
                          <a:srgbClr val="000000"/>
                        </a:buClr>
                        <a:buSzPts val="1600"/>
                        <a:buFont typeface="Arial"/>
                        <a:buNone/>
                      </a:pPr>
                      <a:r>
                        <a:rPr lang="en-US" sz="3200" u="none" cap="none" strike="noStrike"/>
                        <a:t>Faithful</a:t>
                      </a:r>
                      <a:endParaRPr sz="3200" u="none" cap="none" strike="noStrike">
                        <a:latin typeface="Arial"/>
                        <a:ea typeface="Arial"/>
                        <a:cs typeface="Arial"/>
                        <a:sym typeface="Arial"/>
                      </a:endParaRPr>
                    </a:p>
                  </a:txBody>
                  <a:tcPr marT="91450" marB="91450" marR="182900" marL="182900"/>
                </a:tc>
              </a:tr>
              <a:tr h="670725">
                <a:tc>
                  <a:txBody>
                    <a:bodyPr/>
                    <a:lstStyle/>
                    <a:p>
                      <a:pPr indent="0" lvl="0" marL="0" marR="0" rtl="0" algn="ctr">
                        <a:lnSpc>
                          <a:spcPct val="100000"/>
                        </a:lnSpc>
                        <a:spcBef>
                          <a:spcPts val="0"/>
                        </a:spcBef>
                        <a:spcAft>
                          <a:spcPts val="0"/>
                        </a:spcAft>
                        <a:buClr>
                          <a:srgbClr val="000000"/>
                        </a:buClr>
                        <a:buSzPts val="1600"/>
                        <a:buFont typeface="Arial"/>
                        <a:buNone/>
                      </a:pPr>
                      <a:r>
                        <a:rPr lang="en-US" sz="3200" u="none" cap="none" strike="noStrike"/>
                        <a:t>Protector</a:t>
                      </a:r>
                      <a:endParaRPr sz="3200" u="none" cap="none" strike="noStrike">
                        <a:latin typeface="Arial"/>
                        <a:ea typeface="Arial"/>
                        <a:cs typeface="Arial"/>
                        <a:sym typeface="Arial"/>
                      </a:endParaRPr>
                    </a:p>
                  </a:txBody>
                  <a:tcPr marT="91450" marB="91450" marR="182900" marL="182900"/>
                </a:tc>
                <a:tc>
                  <a:txBody>
                    <a:bodyPr/>
                    <a:lstStyle/>
                    <a:p>
                      <a:pPr indent="0" lvl="0" marL="0" marR="0" rtl="0" algn="ctr">
                        <a:lnSpc>
                          <a:spcPct val="100000"/>
                        </a:lnSpc>
                        <a:spcBef>
                          <a:spcPts val="0"/>
                        </a:spcBef>
                        <a:spcAft>
                          <a:spcPts val="0"/>
                        </a:spcAft>
                        <a:buClr>
                          <a:srgbClr val="000000"/>
                        </a:buClr>
                        <a:buSzPts val="1600"/>
                        <a:buFont typeface="Arial"/>
                        <a:buNone/>
                      </a:pPr>
                      <a:r>
                        <a:rPr lang="en-US" sz="3200" u="none" cap="none" strike="noStrike"/>
                        <a:t>Dependent</a:t>
                      </a:r>
                      <a:endParaRPr sz="3200" u="none" cap="none" strike="noStrike">
                        <a:latin typeface="Arial"/>
                        <a:ea typeface="Arial"/>
                        <a:cs typeface="Arial"/>
                        <a:sym typeface="Arial"/>
                      </a:endParaRPr>
                    </a:p>
                  </a:txBody>
                  <a:tcPr marT="91450" marB="91450" marR="182900" marL="182900"/>
                </a:tc>
              </a:tr>
              <a:tr h="670725">
                <a:tc>
                  <a:txBody>
                    <a:bodyPr/>
                    <a:lstStyle/>
                    <a:p>
                      <a:pPr indent="0" lvl="0" marL="0" marR="0" rtl="0" algn="ctr">
                        <a:lnSpc>
                          <a:spcPct val="100000"/>
                        </a:lnSpc>
                        <a:spcBef>
                          <a:spcPts val="0"/>
                        </a:spcBef>
                        <a:spcAft>
                          <a:spcPts val="0"/>
                        </a:spcAft>
                        <a:buClr>
                          <a:srgbClr val="000000"/>
                        </a:buClr>
                        <a:buSzPts val="1600"/>
                        <a:buFont typeface="Arial"/>
                        <a:buNone/>
                      </a:pPr>
                      <a:r>
                        <a:rPr lang="en-US" sz="3200" u="none" cap="none" strike="noStrike"/>
                        <a:t> Non-aesthetic</a:t>
                      </a:r>
                      <a:endParaRPr/>
                    </a:p>
                  </a:txBody>
                  <a:tcPr marT="91450" marB="91450" marR="182900" marL="182900"/>
                </a:tc>
                <a:tc>
                  <a:txBody>
                    <a:bodyPr/>
                    <a:lstStyle/>
                    <a:p>
                      <a:pPr indent="0" lvl="0" marL="0" marR="0" rtl="0" algn="ctr">
                        <a:lnSpc>
                          <a:spcPct val="100000"/>
                        </a:lnSpc>
                        <a:spcBef>
                          <a:spcPts val="0"/>
                        </a:spcBef>
                        <a:spcAft>
                          <a:spcPts val="0"/>
                        </a:spcAft>
                        <a:buClr>
                          <a:srgbClr val="000000"/>
                        </a:buClr>
                        <a:buSzPts val="1600"/>
                        <a:buFont typeface="Arial"/>
                        <a:buNone/>
                      </a:pPr>
                      <a:r>
                        <a:rPr lang="en-US" sz="3200" u="none" cap="none" strike="noStrike"/>
                        <a:t>Aesthetic</a:t>
                      </a:r>
                      <a:endParaRPr sz="3200" u="none" cap="none" strike="noStrike">
                        <a:latin typeface="Arial"/>
                        <a:ea typeface="Arial"/>
                        <a:cs typeface="Arial"/>
                        <a:sym typeface="Arial"/>
                      </a:endParaRPr>
                    </a:p>
                  </a:txBody>
                  <a:tcPr marT="91450" marB="91450" marR="182900" marL="182900"/>
                </a:tc>
              </a:tr>
              <a:tr h="670725">
                <a:tc>
                  <a:txBody>
                    <a:bodyPr/>
                    <a:lstStyle/>
                    <a:p>
                      <a:pPr indent="0" lvl="0" marL="0" marR="0" rtl="0" algn="ctr">
                        <a:lnSpc>
                          <a:spcPct val="100000"/>
                        </a:lnSpc>
                        <a:spcBef>
                          <a:spcPts val="0"/>
                        </a:spcBef>
                        <a:spcAft>
                          <a:spcPts val="0"/>
                        </a:spcAft>
                        <a:buClr>
                          <a:srgbClr val="000000"/>
                        </a:buClr>
                        <a:buSzPts val="1600"/>
                        <a:buFont typeface="Arial"/>
                        <a:buNone/>
                      </a:pPr>
                      <a:r>
                        <a:rPr lang="en-US" sz="3200" u="none" cap="none" strike="noStrike"/>
                        <a:t>Non-romantic</a:t>
                      </a:r>
                      <a:endParaRPr/>
                    </a:p>
                  </a:txBody>
                  <a:tcPr marT="91450" marB="91450" marR="182900" marL="182900"/>
                </a:tc>
                <a:tc>
                  <a:txBody>
                    <a:bodyPr/>
                    <a:lstStyle/>
                    <a:p>
                      <a:pPr indent="0" lvl="0" marL="0" marR="0" rtl="0" algn="ctr">
                        <a:lnSpc>
                          <a:spcPct val="100000"/>
                        </a:lnSpc>
                        <a:spcBef>
                          <a:spcPts val="0"/>
                        </a:spcBef>
                        <a:spcAft>
                          <a:spcPts val="0"/>
                        </a:spcAft>
                        <a:buClr>
                          <a:srgbClr val="000000"/>
                        </a:buClr>
                        <a:buSzPts val="1600"/>
                        <a:buFont typeface="Arial"/>
                        <a:buNone/>
                      </a:pPr>
                      <a:r>
                        <a:rPr lang="en-US" sz="3200" u="none" cap="none" strike="noStrike"/>
                        <a:t>Romantic</a:t>
                      </a:r>
                      <a:endParaRPr sz="3200" u="none" cap="none" strike="noStrike">
                        <a:latin typeface="Arial"/>
                        <a:ea typeface="Arial"/>
                        <a:cs typeface="Arial"/>
                        <a:sym typeface="Arial"/>
                      </a:endParaRPr>
                    </a:p>
                  </a:txBody>
                  <a:tcPr marT="91450" marB="91450" marR="182900" marL="182900"/>
                </a:tc>
              </a:tr>
            </a:tbl>
          </a:graphicData>
        </a:graphic>
      </p:graphicFrame>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43"/>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87" name="Google Shape;287;p43"/>
          <p:cNvGrpSpPr/>
          <p:nvPr/>
        </p:nvGrpSpPr>
        <p:grpSpPr>
          <a:xfrm>
            <a:off x="-281955" y="9721187"/>
            <a:ext cx="18965831" cy="883574"/>
            <a:chOff x="0" y="-38100"/>
            <a:chExt cx="4995116" cy="232711"/>
          </a:xfrm>
        </p:grpSpPr>
        <p:sp>
          <p:nvSpPr>
            <p:cNvPr id="288" name="Google Shape;288;p43"/>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9" name="Google Shape;289;p43"/>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90" name="Google Shape;290;p43"/>
          <p:cNvSpPr/>
          <p:nvPr/>
        </p:nvSpPr>
        <p:spPr>
          <a:xfrm>
            <a:off x="-557919" y="7437895"/>
            <a:ext cx="4495490" cy="4495490"/>
          </a:xfrm>
          <a:custGeom>
            <a:rect b="b" l="l" r="r" t="t"/>
            <a:pathLst>
              <a:path extrusionOk="0" h="4495490" w="4495490">
                <a:moveTo>
                  <a:pt x="0" y="0"/>
                </a:moveTo>
                <a:lnTo>
                  <a:pt x="4495490" y="0"/>
                </a:lnTo>
                <a:lnTo>
                  <a:pt x="4495490" y="4495490"/>
                </a:lnTo>
                <a:lnTo>
                  <a:pt x="0" y="449549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1" name="Google Shape;291;p43"/>
          <p:cNvSpPr txBox="1"/>
          <p:nvPr/>
        </p:nvSpPr>
        <p:spPr>
          <a:xfrm>
            <a:off x="1313241" y="4109371"/>
            <a:ext cx="15661518" cy="1034129"/>
          </a:xfrm>
          <a:prstGeom prst="rect">
            <a:avLst/>
          </a:prstGeom>
          <a:no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Clr>
                <a:srgbClr val="000000"/>
              </a:buClr>
              <a:buSzPts val="4800"/>
              <a:buFont typeface="Arial"/>
              <a:buNone/>
            </a:pPr>
            <a:r>
              <a:rPr b="0" i="0" lang="en-US" sz="4800" u="none" cap="none" strike="noStrike">
                <a:solidFill>
                  <a:srgbClr val="452A74"/>
                </a:solidFill>
                <a:latin typeface="Montserrat"/>
                <a:ea typeface="Montserrat"/>
                <a:cs typeface="Montserrat"/>
                <a:sym typeface="Montserrat"/>
              </a:rPr>
              <a:t>Create groups by mother language</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4"/>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97" name="Google Shape;297;p44"/>
          <p:cNvGrpSpPr/>
          <p:nvPr/>
        </p:nvGrpSpPr>
        <p:grpSpPr>
          <a:xfrm>
            <a:off x="-281955" y="9721187"/>
            <a:ext cx="18965831" cy="883574"/>
            <a:chOff x="0" y="-38100"/>
            <a:chExt cx="4995116" cy="232711"/>
          </a:xfrm>
        </p:grpSpPr>
        <p:sp>
          <p:nvSpPr>
            <p:cNvPr id="298" name="Google Shape;298;p44"/>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9" name="Google Shape;299;p44"/>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00" name="Google Shape;300;p44"/>
          <p:cNvSpPr/>
          <p:nvPr/>
        </p:nvSpPr>
        <p:spPr>
          <a:xfrm>
            <a:off x="-557919" y="7437895"/>
            <a:ext cx="4495490" cy="4495490"/>
          </a:xfrm>
          <a:custGeom>
            <a:rect b="b" l="l" r="r" t="t"/>
            <a:pathLst>
              <a:path extrusionOk="0" h="4495490" w="4495490">
                <a:moveTo>
                  <a:pt x="0" y="0"/>
                </a:moveTo>
                <a:lnTo>
                  <a:pt x="4495490" y="0"/>
                </a:lnTo>
                <a:lnTo>
                  <a:pt x="4495490" y="4495490"/>
                </a:lnTo>
                <a:lnTo>
                  <a:pt x="0" y="449549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1" name="Google Shape;301;p44"/>
          <p:cNvSpPr txBox="1"/>
          <p:nvPr/>
        </p:nvSpPr>
        <p:spPr>
          <a:xfrm>
            <a:off x="1313241" y="4109371"/>
            <a:ext cx="15661518" cy="1034129"/>
          </a:xfrm>
          <a:prstGeom prst="rect">
            <a:avLst/>
          </a:prstGeom>
          <a:no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Clr>
                <a:srgbClr val="000000"/>
              </a:buClr>
              <a:buSzPts val="4800"/>
              <a:buFont typeface="Arial"/>
              <a:buNone/>
            </a:pPr>
            <a:r>
              <a:rPr b="0" i="0" lang="en-US" sz="4800" u="none" cap="none" strike="noStrike">
                <a:solidFill>
                  <a:srgbClr val="452A74"/>
                </a:solidFill>
                <a:latin typeface="Montserrat"/>
                <a:ea typeface="Montserrat"/>
                <a:cs typeface="Montserrat"/>
                <a:sym typeface="Montserrat"/>
              </a:rPr>
              <a:t>Questions</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graphicFrame>
        <p:nvGraphicFramePr>
          <p:cNvPr id="93" name="Google Shape;93;p27"/>
          <p:cNvGraphicFramePr/>
          <p:nvPr/>
        </p:nvGraphicFramePr>
        <p:xfrm>
          <a:off x="2339764" y="1970496"/>
          <a:ext cx="3000000" cy="3000000"/>
        </p:xfrm>
        <a:graphic>
          <a:graphicData uri="http://schemas.openxmlformats.org/drawingml/2006/table">
            <a:tbl>
              <a:tblPr>
                <a:noFill/>
                <a:tableStyleId>{0A0EAD3F-F36F-488E-BFF8-1FF4BEFA645D}</a:tableStyleId>
              </a:tblPr>
              <a:tblGrid>
                <a:gridCol w="2587425"/>
                <a:gridCol w="10572900"/>
              </a:tblGrid>
              <a:tr h="2376600">
                <a:tc>
                  <a:txBody>
                    <a:bodyPr/>
                    <a:lstStyle/>
                    <a:p>
                      <a:pPr indent="0" lvl="0" marL="0" marR="0" rtl="0" algn="l">
                        <a:lnSpc>
                          <a:spcPct val="140018"/>
                        </a:lnSpc>
                        <a:spcBef>
                          <a:spcPts val="0"/>
                        </a:spcBef>
                        <a:spcAft>
                          <a:spcPts val="0"/>
                        </a:spcAft>
                        <a:buClr>
                          <a:srgbClr val="000000"/>
                        </a:buClr>
                        <a:buSzPts val="2199"/>
                        <a:buFont typeface="Arial"/>
                        <a:buNone/>
                      </a:pPr>
                      <a:r>
                        <a:rPr b="1" lang="en-US" sz="2199" u="none" cap="none" strike="noStrike">
                          <a:solidFill>
                            <a:srgbClr val="DED5ED"/>
                          </a:solidFill>
                          <a:latin typeface="Montserrat"/>
                          <a:ea typeface="Montserrat"/>
                          <a:cs typeface="Montserrat"/>
                          <a:sym typeface="Montserrat"/>
                        </a:rPr>
                        <a:t>GOAL</a:t>
                      </a:r>
                      <a:endParaRPr sz="1100" u="none" cap="none" strike="noStrike"/>
                    </a:p>
                  </a:txBody>
                  <a:tcPr marT="190500" marB="190500" marR="190500" marL="190500">
                    <a:lnL cap="flat" cmpd="sng" w="28575">
                      <a:solidFill>
                        <a:srgbClr val="896CB2"/>
                      </a:solidFill>
                      <a:prstDash val="solid"/>
                      <a:round/>
                      <a:headEnd len="sm" w="sm" type="none"/>
                      <a:tailEnd len="sm" w="sm" type="none"/>
                    </a:lnL>
                    <a:lnR cap="flat" cmpd="sng" w="28575">
                      <a:solidFill>
                        <a:srgbClr val="896CB2"/>
                      </a:solidFill>
                      <a:prstDash val="solid"/>
                      <a:round/>
                      <a:headEnd len="sm" w="sm" type="none"/>
                      <a:tailEnd len="sm" w="sm" type="none"/>
                    </a:lnR>
                    <a:lnT cap="flat" cmpd="sng" w="28575">
                      <a:solidFill>
                        <a:srgbClr val="896CB2"/>
                      </a:solidFill>
                      <a:prstDash val="solid"/>
                      <a:round/>
                      <a:headEnd len="sm" w="sm" type="none"/>
                      <a:tailEnd len="sm" w="sm" type="none"/>
                    </a:lnT>
                    <a:lnB cap="flat" cmpd="sng" w="28575">
                      <a:solidFill>
                        <a:srgbClr val="896CB2"/>
                      </a:solidFill>
                      <a:prstDash val="solid"/>
                      <a:round/>
                      <a:headEnd len="sm" w="sm" type="none"/>
                      <a:tailEnd len="sm" w="sm" type="none"/>
                    </a:lnB>
                    <a:solidFill>
                      <a:srgbClr val="2C145B"/>
                    </a:solidFill>
                  </a:tcPr>
                </a:tc>
                <a:tc>
                  <a:txBody>
                    <a:bodyPr/>
                    <a:lstStyle/>
                    <a:p>
                      <a:pPr indent="-259079" lvl="1" marL="518160" marR="0" rtl="0" algn="l">
                        <a:lnSpc>
                          <a:spcPct val="139958"/>
                        </a:lnSpc>
                        <a:spcBef>
                          <a:spcPts val="0"/>
                        </a:spcBef>
                        <a:spcAft>
                          <a:spcPts val="0"/>
                        </a:spcAft>
                        <a:buClr>
                          <a:srgbClr val="2C145B"/>
                        </a:buClr>
                        <a:buSzPts val="2400"/>
                        <a:buFont typeface="Arial"/>
                        <a:buChar char="•"/>
                      </a:pPr>
                      <a:r>
                        <a:rPr b="0" i="0" lang="en-US" sz="2400" u="none" cap="none" strike="noStrike">
                          <a:solidFill>
                            <a:srgbClr val="2C145B"/>
                          </a:solidFill>
                          <a:latin typeface="Montserrat"/>
                          <a:ea typeface="Montserrat"/>
                          <a:cs typeface="Montserrat"/>
                          <a:sym typeface="Montserrat"/>
                        </a:rPr>
                        <a:t>To explore the impact of gender-sensitive and gender-neutral language in academic contexts, addressing issues of exclusion, inclusion, and sexism, and reflecting on its implications in teaching and research</a:t>
                      </a:r>
                      <a:endParaRPr/>
                    </a:p>
                  </a:txBody>
                  <a:tcPr marT="190500" marB="190500" marR="190500" marL="190500">
                    <a:lnL cap="flat" cmpd="sng" w="28575">
                      <a:solidFill>
                        <a:srgbClr val="896CB2"/>
                      </a:solidFill>
                      <a:prstDash val="solid"/>
                      <a:round/>
                      <a:headEnd len="sm" w="sm" type="none"/>
                      <a:tailEnd len="sm" w="sm" type="none"/>
                    </a:lnL>
                    <a:lnR cap="flat" cmpd="sng" w="28575">
                      <a:solidFill>
                        <a:srgbClr val="896CB2"/>
                      </a:solidFill>
                      <a:prstDash val="solid"/>
                      <a:round/>
                      <a:headEnd len="sm" w="sm" type="none"/>
                      <a:tailEnd len="sm" w="sm" type="none"/>
                    </a:lnR>
                    <a:lnT cap="flat" cmpd="sng" w="28575">
                      <a:solidFill>
                        <a:srgbClr val="896CB2"/>
                      </a:solidFill>
                      <a:prstDash val="solid"/>
                      <a:round/>
                      <a:headEnd len="sm" w="sm" type="none"/>
                      <a:tailEnd len="sm" w="sm" type="none"/>
                    </a:lnT>
                    <a:lnB cap="flat" cmpd="sng" w="28575">
                      <a:solidFill>
                        <a:srgbClr val="896CB2"/>
                      </a:solidFill>
                      <a:prstDash val="solid"/>
                      <a:round/>
                      <a:headEnd len="sm" w="sm" type="none"/>
                      <a:tailEnd len="sm" w="sm" type="none"/>
                    </a:lnB>
                    <a:solidFill>
                      <a:srgbClr val="DED5ED"/>
                    </a:solidFill>
                  </a:tcPr>
                </a:tc>
              </a:tr>
              <a:tr h="4424975">
                <a:tc>
                  <a:txBody>
                    <a:bodyPr/>
                    <a:lstStyle/>
                    <a:p>
                      <a:pPr indent="0" lvl="0" marL="0" marR="0" rtl="0" algn="l">
                        <a:lnSpc>
                          <a:spcPct val="140018"/>
                        </a:lnSpc>
                        <a:spcBef>
                          <a:spcPts val="0"/>
                        </a:spcBef>
                        <a:spcAft>
                          <a:spcPts val="0"/>
                        </a:spcAft>
                        <a:buClr>
                          <a:srgbClr val="000000"/>
                        </a:buClr>
                        <a:buSzPts val="2199"/>
                        <a:buFont typeface="Arial"/>
                        <a:buNone/>
                      </a:pPr>
                      <a:r>
                        <a:rPr b="1" lang="en-US" sz="2199" u="none" cap="none" strike="noStrike">
                          <a:solidFill>
                            <a:srgbClr val="DED5ED"/>
                          </a:solidFill>
                          <a:latin typeface="Montserrat"/>
                          <a:ea typeface="Montserrat"/>
                          <a:cs typeface="Montserrat"/>
                          <a:sym typeface="Montserrat"/>
                        </a:rPr>
                        <a:t>SHORT DESCRIPTION </a:t>
                      </a:r>
                      <a:endParaRPr sz="1100" u="none" cap="none" strike="noStrike"/>
                    </a:p>
                  </a:txBody>
                  <a:tcPr marT="190500" marB="190500" marR="190500" marL="190500">
                    <a:lnL cap="flat" cmpd="sng" w="28575">
                      <a:solidFill>
                        <a:srgbClr val="896CB2"/>
                      </a:solidFill>
                      <a:prstDash val="solid"/>
                      <a:round/>
                      <a:headEnd len="sm" w="sm" type="none"/>
                      <a:tailEnd len="sm" w="sm" type="none"/>
                    </a:lnL>
                    <a:lnR cap="flat" cmpd="sng" w="28575">
                      <a:solidFill>
                        <a:srgbClr val="896CB2"/>
                      </a:solidFill>
                      <a:prstDash val="solid"/>
                      <a:round/>
                      <a:headEnd len="sm" w="sm" type="none"/>
                      <a:tailEnd len="sm" w="sm" type="none"/>
                    </a:lnR>
                    <a:lnT cap="flat" cmpd="sng" w="28575">
                      <a:solidFill>
                        <a:srgbClr val="896CB2"/>
                      </a:solidFill>
                      <a:prstDash val="solid"/>
                      <a:round/>
                      <a:headEnd len="sm" w="sm" type="none"/>
                      <a:tailEnd len="sm" w="sm" type="none"/>
                    </a:lnT>
                    <a:lnB cap="flat" cmpd="sng" w="28575">
                      <a:solidFill>
                        <a:srgbClr val="896CB2"/>
                      </a:solidFill>
                      <a:prstDash val="solid"/>
                      <a:round/>
                      <a:headEnd len="sm" w="sm" type="none"/>
                      <a:tailEnd len="sm" w="sm" type="none"/>
                    </a:lnB>
                    <a:solidFill>
                      <a:srgbClr val="2C145B"/>
                    </a:solidFill>
                  </a:tcPr>
                </a:tc>
                <a:tc>
                  <a:txBody>
                    <a:bodyPr/>
                    <a:lstStyle/>
                    <a:p>
                      <a:pPr indent="-259079" lvl="1" marL="518160" marR="0" rtl="0" algn="l">
                        <a:lnSpc>
                          <a:spcPct val="139958"/>
                        </a:lnSpc>
                        <a:spcBef>
                          <a:spcPts val="0"/>
                        </a:spcBef>
                        <a:spcAft>
                          <a:spcPts val="0"/>
                        </a:spcAft>
                        <a:buClr>
                          <a:srgbClr val="2C145B"/>
                        </a:buClr>
                        <a:buSzPts val="2400"/>
                        <a:buFont typeface="Arial"/>
                        <a:buChar char="•"/>
                      </a:pPr>
                      <a:r>
                        <a:rPr b="0" i="0" lang="en-US" sz="2400" u="none" cap="none" strike="noStrike">
                          <a:solidFill>
                            <a:srgbClr val="2C145B"/>
                          </a:solidFill>
                          <a:latin typeface="Montserrat"/>
                          <a:ea typeface="Montserrat"/>
                          <a:cs typeface="Montserrat"/>
                          <a:sym typeface="Montserrat"/>
                        </a:rPr>
                        <a:t>Participants will be divided into groups based on their mother language to discuss gender-sensitive language in their institutions. Guided by specific questions, they will reflect on the role of inclusive and gender-neutral language in their academic contexts. Afterward, each group will share their conclusions with the larger group, followed by a final discussion. The session will close with highlights from a relevant TED talk on the subject</a:t>
                      </a:r>
                      <a:endParaRPr/>
                    </a:p>
                  </a:txBody>
                  <a:tcPr marT="190500" marB="190500" marR="190500" marL="190500">
                    <a:lnL cap="flat" cmpd="sng" w="28575">
                      <a:solidFill>
                        <a:srgbClr val="896CB2"/>
                      </a:solidFill>
                      <a:prstDash val="solid"/>
                      <a:round/>
                      <a:headEnd len="sm" w="sm" type="none"/>
                      <a:tailEnd len="sm" w="sm" type="none"/>
                    </a:lnL>
                    <a:lnR cap="flat" cmpd="sng" w="28575">
                      <a:solidFill>
                        <a:srgbClr val="896CB2"/>
                      </a:solidFill>
                      <a:prstDash val="solid"/>
                      <a:round/>
                      <a:headEnd len="sm" w="sm" type="none"/>
                      <a:tailEnd len="sm" w="sm" type="none"/>
                    </a:lnR>
                    <a:lnT cap="flat" cmpd="sng" w="28575">
                      <a:solidFill>
                        <a:srgbClr val="896CB2"/>
                      </a:solidFill>
                      <a:prstDash val="solid"/>
                      <a:round/>
                      <a:headEnd len="sm" w="sm" type="none"/>
                      <a:tailEnd len="sm" w="sm" type="none"/>
                    </a:lnT>
                    <a:lnB cap="flat" cmpd="sng" w="28575">
                      <a:solidFill>
                        <a:srgbClr val="896CB2"/>
                      </a:solidFill>
                      <a:prstDash val="solid"/>
                      <a:round/>
                      <a:headEnd len="sm" w="sm" type="none"/>
                      <a:tailEnd len="sm" w="sm" type="none"/>
                    </a:lnB>
                    <a:solidFill>
                      <a:srgbClr val="DED5ED"/>
                    </a:solidFill>
                  </a:tcPr>
                </a:tc>
              </a:tr>
              <a:tr h="1352425">
                <a:tc>
                  <a:txBody>
                    <a:bodyPr/>
                    <a:lstStyle/>
                    <a:p>
                      <a:pPr indent="0" lvl="0" marL="0" marR="0" rtl="0" algn="l">
                        <a:lnSpc>
                          <a:spcPct val="140018"/>
                        </a:lnSpc>
                        <a:spcBef>
                          <a:spcPts val="0"/>
                        </a:spcBef>
                        <a:spcAft>
                          <a:spcPts val="0"/>
                        </a:spcAft>
                        <a:buClr>
                          <a:srgbClr val="000000"/>
                        </a:buClr>
                        <a:buSzPts val="2199"/>
                        <a:buFont typeface="Arial"/>
                        <a:buNone/>
                      </a:pPr>
                      <a:r>
                        <a:rPr b="1" i="0" lang="en-US" sz="2199" u="none" cap="none" strike="noStrike">
                          <a:solidFill>
                            <a:srgbClr val="DED5ED"/>
                          </a:solidFill>
                          <a:latin typeface="Montserrat"/>
                          <a:ea typeface="Montserrat"/>
                          <a:cs typeface="Montserrat"/>
                          <a:sym typeface="Montserrat"/>
                        </a:rPr>
                        <a:t>DURATION</a:t>
                      </a:r>
                      <a:endParaRPr b="0" i="0" sz="1100" u="none" cap="none" strike="noStrike">
                        <a:solidFill>
                          <a:srgbClr val="000000"/>
                        </a:solidFill>
                        <a:latin typeface="Arial"/>
                        <a:ea typeface="Arial"/>
                        <a:cs typeface="Arial"/>
                        <a:sym typeface="Arial"/>
                      </a:endParaRPr>
                    </a:p>
                    <a:p>
                      <a:pPr indent="0" lvl="0" marL="0" marR="0" rtl="0" algn="l">
                        <a:lnSpc>
                          <a:spcPct val="140018"/>
                        </a:lnSpc>
                        <a:spcBef>
                          <a:spcPts val="0"/>
                        </a:spcBef>
                        <a:spcAft>
                          <a:spcPts val="0"/>
                        </a:spcAft>
                        <a:buClr>
                          <a:srgbClr val="000000"/>
                        </a:buClr>
                        <a:buSzPts val="2199"/>
                        <a:buFont typeface="Arial"/>
                        <a:buNone/>
                      </a:pPr>
                      <a:r>
                        <a:t/>
                      </a:r>
                      <a:endParaRPr sz="1100" u="none" cap="none" strike="noStrike"/>
                    </a:p>
                  </a:txBody>
                  <a:tcPr marT="190500" marB="190500" marR="190500" marL="190500">
                    <a:lnL cap="flat" cmpd="sng" w="28575">
                      <a:solidFill>
                        <a:srgbClr val="896CB2"/>
                      </a:solidFill>
                      <a:prstDash val="solid"/>
                      <a:round/>
                      <a:headEnd len="sm" w="sm" type="none"/>
                      <a:tailEnd len="sm" w="sm" type="none"/>
                    </a:lnL>
                    <a:lnR cap="flat" cmpd="sng" w="28575">
                      <a:solidFill>
                        <a:srgbClr val="896CB2"/>
                      </a:solidFill>
                      <a:prstDash val="solid"/>
                      <a:round/>
                      <a:headEnd len="sm" w="sm" type="none"/>
                      <a:tailEnd len="sm" w="sm" type="none"/>
                    </a:lnR>
                    <a:lnT cap="flat" cmpd="sng" w="28575">
                      <a:solidFill>
                        <a:srgbClr val="896CB2"/>
                      </a:solidFill>
                      <a:prstDash val="solid"/>
                      <a:round/>
                      <a:headEnd len="sm" w="sm" type="none"/>
                      <a:tailEnd len="sm" w="sm" type="none"/>
                    </a:lnT>
                    <a:lnB cap="flat" cmpd="sng" w="28575">
                      <a:solidFill>
                        <a:srgbClr val="896CB2"/>
                      </a:solidFill>
                      <a:prstDash val="solid"/>
                      <a:round/>
                      <a:headEnd len="sm" w="sm" type="none"/>
                      <a:tailEnd len="sm" w="sm" type="none"/>
                    </a:lnB>
                    <a:solidFill>
                      <a:srgbClr val="2C145B"/>
                    </a:solidFill>
                  </a:tcPr>
                </a:tc>
                <a:tc>
                  <a:txBody>
                    <a:bodyPr/>
                    <a:lstStyle/>
                    <a:p>
                      <a:pPr indent="-259079" lvl="1" marL="518160" marR="0" rtl="0" algn="l">
                        <a:lnSpc>
                          <a:spcPct val="139958"/>
                        </a:lnSpc>
                        <a:spcBef>
                          <a:spcPts val="0"/>
                        </a:spcBef>
                        <a:spcAft>
                          <a:spcPts val="0"/>
                        </a:spcAft>
                        <a:buClr>
                          <a:srgbClr val="2C145B"/>
                        </a:buClr>
                        <a:buSzPts val="2400"/>
                        <a:buFont typeface="Arial"/>
                        <a:buChar char="•"/>
                      </a:pPr>
                      <a:r>
                        <a:rPr b="0" i="0" lang="en-US" sz="2400" u="none" cap="none" strike="noStrike">
                          <a:solidFill>
                            <a:srgbClr val="2C145B"/>
                          </a:solidFill>
                          <a:latin typeface="Montserrat"/>
                          <a:ea typeface="Montserrat"/>
                          <a:cs typeface="Montserrat"/>
                          <a:sym typeface="Montserrat"/>
                        </a:rPr>
                        <a:t>Minimum: 30 minutes</a:t>
                      </a:r>
                      <a:endParaRPr/>
                    </a:p>
                    <a:p>
                      <a:pPr indent="-259079" lvl="1" marL="518160" marR="0" rtl="0" algn="l">
                        <a:lnSpc>
                          <a:spcPct val="139958"/>
                        </a:lnSpc>
                        <a:spcBef>
                          <a:spcPts val="0"/>
                        </a:spcBef>
                        <a:spcAft>
                          <a:spcPts val="0"/>
                        </a:spcAft>
                        <a:buClr>
                          <a:srgbClr val="2C145B"/>
                        </a:buClr>
                        <a:buSzPts val="2400"/>
                        <a:buFont typeface="Arial"/>
                        <a:buChar char="•"/>
                      </a:pPr>
                      <a:r>
                        <a:rPr b="0" i="0" lang="en-US" sz="2400" u="none" cap="none" strike="noStrike">
                          <a:solidFill>
                            <a:srgbClr val="2C145B"/>
                          </a:solidFill>
                          <a:latin typeface="Montserrat"/>
                          <a:ea typeface="Montserrat"/>
                          <a:cs typeface="Montserrat"/>
                          <a:sym typeface="Montserrat"/>
                        </a:rPr>
                        <a:t>Recommended: 60 minutes for extending the discussion</a:t>
                      </a:r>
                      <a:endParaRPr/>
                    </a:p>
                  </a:txBody>
                  <a:tcPr marT="190500" marB="190500" marR="190500" marL="190500">
                    <a:lnL cap="flat" cmpd="sng" w="28575">
                      <a:solidFill>
                        <a:srgbClr val="896CB2"/>
                      </a:solidFill>
                      <a:prstDash val="solid"/>
                      <a:round/>
                      <a:headEnd len="sm" w="sm" type="none"/>
                      <a:tailEnd len="sm" w="sm" type="none"/>
                    </a:lnL>
                    <a:lnR cap="flat" cmpd="sng" w="28575">
                      <a:solidFill>
                        <a:srgbClr val="896CB2"/>
                      </a:solidFill>
                      <a:prstDash val="solid"/>
                      <a:round/>
                      <a:headEnd len="sm" w="sm" type="none"/>
                      <a:tailEnd len="sm" w="sm" type="none"/>
                    </a:lnR>
                    <a:lnT cap="flat" cmpd="sng" w="28575">
                      <a:solidFill>
                        <a:srgbClr val="896CB2"/>
                      </a:solidFill>
                      <a:prstDash val="solid"/>
                      <a:round/>
                      <a:headEnd len="sm" w="sm" type="none"/>
                      <a:tailEnd len="sm" w="sm" type="none"/>
                    </a:lnT>
                    <a:lnB cap="flat" cmpd="sng" w="28575">
                      <a:solidFill>
                        <a:srgbClr val="896CB2"/>
                      </a:solidFill>
                      <a:prstDash val="solid"/>
                      <a:round/>
                      <a:headEnd len="sm" w="sm" type="none"/>
                      <a:tailEnd len="sm" w="sm" type="none"/>
                    </a:lnB>
                    <a:solidFill>
                      <a:srgbClr val="DED5ED"/>
                    </a:solidFill>
                  </a:tcPr>
                </a:tc>
              </a:tr>
            </a:tbl>
          </a:graphicData>
        </a:graphic>
      </p:graphicFrame>
      <p:sp>
        <p:nvSpPr>
          <p:cNvPr id="94" name="Google Shape;94;p27"/>
          <p:cNvSpPr/>
          <p:nvPr/>
        </p:nvSpPr>
        <p:spPr>
          <a:xfrm>
            <a:off x="14935664" y="9258300"/>
            <a:ext cx="3069119" cy="618435"/>
          </a:xfrm>
          <a:custGeom>
            <a:rect b="b" l="l" r="r" t="t"/>
            <a:pathLst>
              <a:path extrusionOk="0" h="618435" w="3069119">
                <a:moveTo>
                  <a:pt x="0" y="0"/>
                </a:moveTo>
                <a:lnTo>
                  <a:pt x="3069119" y="0"/>
                </a:lnTo>
                <a:lnTo>
                  <a:pt x="3069119" y="618435"/>
                </a:lnTo>
                <a:lnTo>
                  <a:pt x="0" y="618435"/>
                </a:lnTo>
                <a:lnTo>
                  <a:pt x="0" y="0"/>
                </a:lnTo>
                <a:close/>
              </a:path>
            </a:pathLst>
          </a:custGeom>
          <a:blipFill rotWithShape="1">
            <a:blip r:embed="rId3">
              <a:alphaModFix/>
            </a:blip>
            <a:stretch>
              <a:fillRect b="-4052"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95" name="Google Shape;95;p27"/>
          <p:cNvGrpSpPr/>
          <p:nvPr/>
        </p:nvGrpSpPr>
        <p:grpSpPr>
          <a:xfrm rot="5400000">
            <a:off x="-8778964" y="7661753"/>
            <a:ext cx="18965831" cy="1407904"/>
            <a:chOff x="0" y="-38100"/>
            <a:chExt cx="4995116" cy="370806"/>
          </a:xfrm>
        </p:grpSpPr>
        <p:sp>
          <p:nvSpPr>
            <p:cNvPr id="96" name="Google Shape;96;p27"/>
            <p:cNvSpPr/>
            <p:nvPr/>
          </p:nvSpPr>
          <p:spPr>
            <a:xfrm>
              <a:off x="0" y="0"/>
              <a:ext cx="4995116" cy="332706"/>
            </a:xfrm>
            <a:custGeom>
              <a:rect b="b" l="l" r="r" t="t"/>
              <a:pathLst>
                <a:path extrusionOk="0" h="332706" w="4995116">
                  <a:moveTo>
                    <a:pt x="0" y="0"/>
                  </a:moveTo>
                  <a:lnTo>
                    <a:pt x="4995116" y="0"/>
                  </a:lnTo>
                  <a:lnTo>
                    <a:pt x="4995116" y="332706"/>
                  </a:lnTo>
                  <a:lnTo>
                    <a:pt x="0" y="332706"/>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7" name="Google Shape;97;p27"/>
            <p:cNvSpPr txBox="1"/>
            <p:nvPr/>
          </p:nvSpPr>
          <p:spPr>
            <a:xfrm>
              <a:off x="0" y="-38100"/>
              <a:ext cx="4995116" cy="37080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98" name="Google Shape;98;p27"/>
          <p:cNvSpPr/>
          <p:nvPr/>
        </p:nvSpPr>
        <p:spPr>
          <a:xfrm>
            <a:off x="16084070" y="-146530"/>
            <a:ext cx="2350460" cy="2350460"/>
          </a:xfrm>
          <a:custGeom>
            <a:rect b="b" l="l" r="r" t="t"/>
            <a:pathLst>
              <a:path extrusionOk="0" h="2350460" w="2350460">
                <a:moveTo>
                  <a:pt x="0" y="0"/>
                </a:moveTo>
                <a:lnTo>
                  <a:pt x="2350460" y="0"/>
                </a:lnTo>
                <a:lnTo>
                  <a:pt x="2350460"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9" name="Google Shape;99;p27"/>
          <p:cNvSpPr txBox="1"/>
          <p:nvPr/>
        </p:nvSpPr>
        <p:spPr>
          <a:xfrm>
            <a:off x="2339764" y="1028700"/>
            <a:ext cx="5850034" cy="94179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5100"/>
              <a:buFont typeface="Arial"/>
              <a:buNone/>
            </a:pPr>
            <a:r>
              <a:rPr b="0" i="0" lang="en-US" sz="5100" u="none" cap="none" strike="noStrike">
                <a:solidFill>
                  <a:srgbClr val="452A74"/>
                </a:solidFill>
                <a:latin typeface="Montserrat ExtraBold"/>
                <a:ea typeface="Montserrat ExtraBold"/>
                <a:cs typeface="Montserrat ExtraBold"/>
                <a:sym typeface="Montserrat ExtraBold"/>
              </a:rPr>
              <a:t>Details</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solidFill>
      </p:bgPr>
    </p:bg>
    <p:spTree>
      <p:nvGrpSpPr>
        <p:cNvPr id="305" name="Shape 305"/>
        <p:cNvGrpSpPr/>
        <p:nvPr/>
      </p:nvGrpSpPr>
      <p:grpSpPr>
        <a:xfrm>
          <a:off x="0" y="0"/>
          <a:ext cx="0" cy="0"/>
          <a:chOff x="0" y="0"/>
          <a:chExt cx="0" cy="0"/>
        </a:xfrm>
      </p:grpSpPr>
      <p:sp>
        <p:nvSpPr>
          <p:cNvPr id="306" name="Google Shape;306;p2"/>
          <p:cNvSpPr/>
          <p:nvPr/>
        </p:nvSpPr>
        <p:spPr>
          <a:xfrm>
            <a:off x="624295" y="421152"/>
            <a:ext cx="2897536" cy="607548"/>
          </a:xfrm>
          <a:custGeom>
            <a:rect b="b" l="l" r="r" t="t"/>
            <a:pathLst>
              <a:path extrusionOk="0" h="607548" w="2897536">
                <a:moveTo>
                  <a:pt x="0" y="0"/>
                </a:moveTo>
                <a:lnTo>
                  <a:pt x="2897535" y="0"/>
                </a:lnTo>
                <a:lnTo>
                  <a:pt x="2897535"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07" name="Google Shape;307;p2"/>
          <p:cNvGrpSpPr/>
          <p:nvPr/>
        </p:nvGrpSpPr>
        <p:grpSpPr>
          <a:xfrm>
            <a:off x="11891146" y="-1800940"/>
            <a:ext cx="13888879" cy="13888879"/>
            <a:chOff x="0" y="0"/>
            <a:chExt cx="812800" cy="812800"/>
          </a:xfrm>
        </p:grpSpPr>
        <p:sp>
          <p:nvSpPr>
            <p:cNvPr id="308" name="Google Shape;308;p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9" name="Google Shape;309;p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10" name="Google Shape;310;p2"/>
          <p:cNvGrpSpPr/>
          <p:nvPr/>
        </p:nvGrpSpPr>
        <p:grpSpPr>
          <a:xfrm>
            <a:off x="12998586" y="-22431"/>
            <a:ext cx="10331861" cy="10331861"/>
            <a:chOff x="0" y="0"/>
            <a:chExt cx="812800" cy="812800"/>
          </a:xfrm>
        </p:grpSpPr>
        <p:sp>
          <p:nvSpPr>
            <p:cNvPr id="311" name="Google Shape;311;p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D5ED">
                <a:alpha val="94901"/>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2" name="Google Shape;312;p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13" name="Google Shape;313;p2"/>
          <p:cNvSpPr/>
          <p:nvPr/>
        </p:nvSpPr>
        <p:spPr>
          <a:xfrm>
            <a:off x="10246164" y="0"/>
            <a:ext cx="2350460" cy="2350460"/>
          </a:xfrm>
          <a:custGeom>
            <a:rect b="b" l="l" r="r" t="t"/>
            <a:pathLst>
              <a:path extrusionOk="0" h="2350460" w="2350460">
                <a:moveTo>
                  <a:pt x="0" y="0"/>
                </a:moveTo>
                <a:lnTo>
                  <a:pt x="2350460" y="0"/>
                </a:lnTo>
                <a:lnTo>
                  <a:pt x="2350460"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4" name="Google Shape;314;p2"/>
          <p:cNvSpPr txBox="1"/>
          <p:nvPr/>
        </p:nvSpPr>
        <p:spPr>
          <a:xfrm>
            <a:off x="13596117" y="3592305"/>
            <a:ext cx="4568399" cy="3102388"/>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Clr>
                <a:srgbClr val="000000"/>
              </a:buClr>
              <a:buSzPts val="7200"/>
              <a:buFont typeface="Arial"/>
              <a:buNone/>
            </a:pPr>
            <a:r>
              <a:rPr b="0" i="0" lang="en-US" sz="7200" u="none" cap="none" strike="noStrike">
                <a:solidFill>
                  <a:srgbClr val="452A74"/>
                </a:solidFill>
                <a:latin typeface="Montserrat ExtraBold"/>
                <a:ea typeface="Montserrat ExtraBold"/>
                <a:cs typeface="Montserrat ExtraBold"/>
                <a:sym typeface="Montserrat ExtraBold"/>
              </a:rPr>
              <a:t>First question </a:t>
            </a:r>
            <a:endParaRPr b="0" i="0" sz="1100" u="none" cap="none" strike="noStrike">
              <a:solidFill>
                <a:srgbClr val="000000"/>
              </a:solidFill>
              <a:latin typeface="Arial"/>
              <a:ea typeface="Arial"/>
              <a:cs typeface="Arial"/>
              <a:sym typeface="Arial"/>
            </a:endParaRPr>
          </a:p>
        </p:txBody>
      </p:sp>
      <p:sp>
        <p:nvSpPr>
          <p:cNvPr id="315" name="Google Shape;315;p2"/>
          <p:cNvSpPr txBox="1"/>
          <p:nvPr/>
        </p:nvSpPr>
        <p:spPr>
          <a:xfrm>
            <a:off x="1032310" y="1649781"/>
            <a:ext cx="10612136" cy="2908489"/>
          </a:xfrm>
          <a:prstGeom prst="rect">
            <a:avLst/>
          </a:prstGeom>
          <a:noFill/>
          <a:ln>
            <a:noFill/>
          </a:ln>
        </p:spPr>
        <p:txBody>
          <a:bodyPr anchorCtr="0" anchor="ctr" bIns="0" lIns="0" spcFirstLastPara="1" rIns="0" wrap="square" tIns="0">
            <a:spAutoFit/>
          </a:bodyPr>
          <a:lstStyle/>
          <a:p>
            <a:pPr indent="0" lvl="0" marL="0" marR="0" rtl="0" algn="l">
              <a:lnSpc>
                <a:spcPct val="139977"/>
              </a:lnSpc>
              <a:spcBef>
                <a:spcPts val="0"/>
              </a:spcBef>
              <a:spcAft>
                <a:spcPts val="0"/>
              </a:spcAft>
              <a:buNone/>
            </a:pPr>
            <a:r>
              <a:rPr b="0" i="0" lang="en-US" sz="4500" u="none" cap="none" strike="noStrike">
                <a:solidFill>
                  <a:srgbClr val="452A74"/>
                </a:solidFill>
                <a:latin typeface="Montserrat ExtraBold"/>
                <a:ea typeface="Montserrat ExtraBold"/>
                <a:cs typeface="Montserrat ExtraBold"/>
                <a:sym typeface="Montserrat ExtraBold"/>
              </a:rPr>
              <a:t>Have you noticed the use of gendered or biased language within your institution?</a:t>
            </a:r>
            <a:endParaRPr b="0" i="0" sz="1400" u="none" cap="none" strike="noStrike">
              <a:solidFill>
                <a:srgbClr val="000000"/>
              </a:solidFill>
              <a:latin typeface="Arial"/>
              <a:ea typeface="Arial"/>
              <a:cs typeface="Arial"/>
              <a:sym typeface="Arial"/>
            </a:endParaRPr>
          </a:p>
        </p:txBody>
      </p:sp>
      <p:sp>
        <p:nvSpPr>
          <p:cNvPr id="316" name="Google Shape;316;p2"/>
          <p:cNvSpPr txBox="1"/>
          <p:nvPr/>
        </p:nvSpPr>
        <p:spPr>
          <a:xfrm>
            <a:off x="1032310" y="4658751"/>
            <a:ext cx="10664193" cy="3845668"/>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rgbClr val="000000"/>
              </a:buClr>
              <a:buSzPts val="2400"/>
              <a:buFont typeface="Arial"/>
              <a:buNone/>
            </a:pPr>
            <a:r>
              <a:rPr b="1" i="0" lang="en-US" sz="2400" u="none" cap="none" strike="noStrike">
                <a:solidFill>
                  <a:srgbClr val="452A74"/>
                </a:solidFill>
                <a:latin typeface="Montserrat"/>
                <a:ea typeface="Montserrat"/>
                <a:cs typeface="Montserrat"/>
                <a:sym typeface="Montserrat"/>
              </a:rPr>
              <a:t>Supporting questions:</a:t>
            </a:r>
            <a:endParaRPr/>
          </a:p>
          <a:p>
            <a:pPr indent="-457200" lvl="0" marL="457200" marR="0" rtl="0" algn="just">
              <a:lnSpc>
                <a:spcPct val="140000"/>
              </a:lnSpc>
              <a:spcBef>
                <a:spcPts val="0"/>
              </a:spcBef>
              <a:spcAft>
                <a:spcPts val="0"/>
              </a:spcAft>
              <a:buClr>
                <a:srgbClr val="000000"/>
              </a:buClr>
              <a:buSzPts val="2400"/>
              <a:buFont typeface="Arial"/>
              <a:buChar char="•"/>
            </a:pPr>
            <a:r>
              <a:rPr b="0" i="0" lang="en-US" sz="2400" u="none" cap="none" strike="noStrike">
                <a:solidFill>
                  <a:srgbClr val="452A74"/>
                </a:solidFill>
                <a:latin typeface="Montserrat"/>
                <a:ea typeface="Montserrat"/>
                <a:cs typeface="Montserrat"/>
                <a:sym typeface="Montserrat"/>
              </a:rPr>
              <a:t>In emails, reports, or signage at your institution, is the masculine form used as a generic, or are gender-neutral forms included?</a:t>
            </a:r>
            <a:endParaRPr/>
          </a:p>
          <a:p>
            <a:pPr indent="-457200" lvl="0" marL="457200" marR="0" rtl="0" algn="just">
              <a:lnSpc>
                <a:spcPct val="140000"/>
              </a:lnSpc>
              <a:spcBef>
                <a:spcPts val="0"/>
              </a:spcBef>
              <a:spcAft>
                <a:spcPts val="0"/>
              </a:spcAft>
              <a:buClr>
                <a:srgbClr val="000000"/>
              </a:buClr>
              <a:buSzPts val="2400"/>
              <a:buFont typeface="Arial"/>
              <a:buChar char="•"/>
            </a:pPr>
            <a:r>
              <a:rPr b="0" i="0" lang="en-US" sz="2400" u="none" cap="none" strike="noStrike">
                <a:solidFill>
                  <a:srgbClr val="452A74"/>
                </a:solidFill>
                <a:latin typeface="Montserrat"/>
                <a:ea typeface="Montserrat"/>
                <a:cs typeface="Montserrat"/>
                <a:sym typeface="Montserrat"/>
              </a:rPr>
              <a:t>How are individuals or groups referred to in your institution? Are both genders made equally visible?</a:t>
            </a:r>
            <a:endParaRPr/>
          </a:p>
          <a:p>
            <a:pPr indent="-457200" lvl="0" marL="457200" marR="0" rtl="0" algn="just">
              <a:lnSpc>
                <a:spcPct val="140000"/>
              </a:lnSpc>
              <a:spcBef>
                <a:spcPts val="0"/>
              </a:spcBef>
              <a:spcAft>
                <a:spcPts val="0"/>
              </a:spcAft>
              <a:buClr>
                <a:srgbClr val="000000"/>
              </a:buClr>
              <a:buSzPts val="2400"/>
              <a:buFont typeface="Arial"/>
              <a:buChar char="•"/>
            </a:pPr>
            <a:r>
              <a:rPr b="0" i="0" lang="en-US" sz="2400" u="none" cap="none" strike="noStrike">
                <a:solidFill>
                  <a:srgbClr val="452A74"/>
                </a:solidFill>
                <a:latin typeface="Montserrat"/>
                <a:ea typeface="Montserrat"/>
                <a:cs typeface="Montserrat"/>
                <a:sym typeface="Montserrat"/>
              </a:rPr>
              <a:t>Have you noticed gender stereotypes in the materials, textbooks, or images used at your institution? </a:t>
            </a:r>
            <a:endParaRPr/>
          </a:p>
          <a:p>
            <a:pPr indent="0" lvl="0" marL="0" marR="0" rtl="0" algn="just">
              <a:lnSpc>
                <a:spcPct val="14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solidFill>
      </p:bgPr>
    </p:bg>
    <p:spTree>
      <p:nvGrpSpPr>
        <p:cNvPr id="320" name="Shape 320"/>
        <p:cNvGrpSpPr/>
        <p:nvPr/>
      </p:nvGrpSpPr>
      <p:grpSpPr>
        <a:xfrm>
          <a:off x="0" y="0"/>
          <a:ext cx="0" cy="0"/>
          <a:chOff x="0" y="0"/>
          <a:chExt cx="0" cy="0"/>
        </a:xfrm>
      </p:grpSpPr>
      <p:sp>
        <p:nvSpPr>
          <p:cNvPr id="321" name="Google Shape;321;p45"/>
          <p:cNvSpPr/>
          <p:nvPr/>
        </p:nvSpPr>
        <p:spPr>
          <a:xfrm>
            <a:off x="624295" y="421152"/>
            <a:ext cx="2897536" cy="607548"/>
          </a:xfrm>
          <a:custGeom>
            <a:rect b="b" l="l" r="r" t="t"/>
            <a:pathLst>
              <a:path extrusionOk="0" h="607548" w="2897536">
                <a:moveTo>
                  <a:pt x="0" y="0"/>
                </a:moveTo>
                <a:lnTo>
                  <a:pt x="2897535" y="0"/>
                </a:lnTo>
                <a:lnTo>
                  <a:pt x="2897535"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22" name="Google Shape;322;p45"/>
          <p:cNvGrpSpPr/>
          <p:nvPr/>
        </p:nvGrpSpPr>
        <p:grpSpPr>
          <a:xfrm>
            <a:off x="11891146" y="-1800940"/>
            <a:ext cx="13888879" cy="13888879"/>
            <a:chOff x="0" y="0"/>
            <a:chExt cx="812800" cy="812800"/>
          </a:xfrm>
        </p:grpSpPr>
        <p:sp>
          <p:nvSpPr>
            <p:cNvPr id="323" name="Google Shape;323;p4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4" name="Google Shape;324;p4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25" name="Google Shape;325;p45"/>
          <p:cNvGrpSpPr/>
          <p:nvPr/>
        </p:nvGrpSpPr>
        <p:grpSpPr>
          <a:xfrm>
            <a:off x="12998586" y="-22431"/>
            <a:ext cx="10331861" cy="10331861"/>
            <a:chOff x="0" y="0"/>
            <a:chExt cx="812800" cy="812800"/>
          </a:xfrm>
        </p:grpSpPr>
        <p:sp>
          <p:nvSpPr>
            <p:cNvPr id="326" name="Google Shape;326;p4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D5ED">
                <a:alpha val="94901"/>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7" name="Google Shape;327;p4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28" name="Google Shape;328;p45"/>
          <p:cNvSpPr/>
          <p:nvPr/>
        </p:nvSpPr>
        <p:spPr>
          <a:xfrm>
            <a:off x="10246164" y="0"/>
            <a:ext cx="2350460" cy="2350460"/>
          </a:xfrm>
          <a:custGeom>
            <a:rect b="b" l="l" r="r" t="t"/>
            <a:pathLst>
              <a:path extrusionOk="0" h="2350460" w="2350460">
                <a:moveTo>
                  <a:pt x="0" y="0"/>
                </a:moveTo>
                <a:lnTo>
                  <a:pt x="2350460" y="0"/>
                </a:lnTo>
                <a:lnTo>
                  <a:pt x="2350460"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9" name="Google Shape;329;p45"/>
          <p:cNvSpPr txBox="1"/>
          <p:nvPr/>
        </p:nvSpPr>
        <p:spPr>
          <a:xfrm>
            <a:off x="13596117" y="3592305"/>
            <a:ext cx="4568399" cy="3102388"/>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Clr>
                <a:srgbClr val="000000"/>
              </a:buClr>
              <a:buSzPts val="7200"/>
              <a:buFont typeface="Arial"/>
              <a:buNone/>
            </a:pPr>
            <a:r>
              <a:rPr b="0" i="0" lang="en-US" sz="7200" u="none" cap="none" strike="noStrike">
                <a:solidFill>
                  <a:srgbClr val="452A74"/>
                </a:solidFill>
                <a:latin typeface="Montserrat ExtraBold"/>
                <a:ea typeface="Montserrat ExtraBold"/>
                <a:cs typeface="Montserrat ExtraBold"/>
                <a:sym typeface="Montserrat ExtraBold"/>
              </a:rPr>
              <a:t>Second question </a:t>
            </a:r>
            <a:endParaRPr b="0" i="0" sz="1100" u="none" cap="none" strike="noStrike">
              <a:solidFill>
                <a:srgbClr val="000000"/>
              </a:solidFill>
              <a:latin typeface="Arial"/>
              <a:ea typeface="Arial"/>
              <a:cs typeface="Arial"/>
              <a:sym typeface="Arial"/>
            </a:endParaRPr>
          </a:p>
        </p:txBody>
      </p:sp>
      <p:sp>
        <p:nvSpPr>
          <p:cNvPr id="330" name="Google Shape;330;p45"/>
          <p:cNvSpPr txBox="1"/>
          <p:nvPr/>
        </p:nvSpPr>
        <p:spPr>
          <a:xfrm>
            <a:off x="1084367" y="1416613"/>
            <a:ext cx="10612136" cy="2908489"/>
          </a:xfrm>
          <a:prstGeom prst="rect">
            <a:avLst/>
          </a:prstGeom>
          <a:noFill/>
          <a:ln>
            <a:noFill/>
          </a:ln>
        </p:spPr>
        <p:txBody>
          <a:bodyPr anchorCtr="0" anchor="ctr" bIns="0" lIns="0" spcFirstLastPara="1" rIns="0" wrap="square" tIns="0">
            <a:spAutoFit/>
          </a:bodyPr>
          <a:lstStyle/>
          <a:p>
            <a:pPr indent="0" lvl="0" marL="0" marR="0" rtl="0" algn="l">
              <a:lnSpc>
                <a:spcPct val="139977"/>
              </a:lnSpc>
              <a:spcBef>
                <a:spcPts val="0"/>
              </a:spcBef>
              <a:spcAft>
                <a:spcPts val="0"/>
              </a:spcAft>
              <a:buClr>
                <a:srgbClr val="000000"/>
              </a:buClr>
              <a:buSzPts val="4500"/>
              <a:buFont typeface="Arial"/>
              <a:buNone/>
            </a:pPr>
            <a:r>
              <a:rPr b="0" i="0" lang="en-US" sz="4500" u="none" cap="none" strike="noStrike">
                <a:solidFill>
                  <a:srgbClr val="452A74"/>
                </a:solidFill>
                <a:latin typeface="Montserrat ExtraBold"/>
                <a:ea typeface="Montserrat ExtraBold"/>
                <a:cs typeface="Montserrat ExtraBold"/>
                <a:sym typeface="Montserrat ExtraBold"/>
              </a:rPr>
              <a:t>What impact do you think this type of language could have on your teaching and research?</a:t>
            </a:r>
            <a:endParaRPr b="0" i="0" sz="1400" u="none" cap="none" strike="noStrike">
              <a:solidFill>
                <a:srgbClr val="000000"/>
              </a:solidFill>
              <a:latin typeface="Arial"/>
              <a:ea typeface="Arial"/>
              <a:cs typeface="Arial"/>
              <a:sym typeface="Arial"/>
            </a:endParaRPr>
          </a:p>
        </p:txBody>
      </p:sp>
      <p:sp>
        <p:nvSpPr>
          <p:cNvPr id="331" name="Google Shape;331;p45"/>
          <p:cNvSpPr txBox="1"/>
          <p:nvPr/>
        </p:nvSpPr>
        <p:spPr>
          <a:xfrm>
            <a:off x="1084367" y="4425584"/>
            <a:ext cx="10664193" cy="4136517"/>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rgbClr val="000000"/>
              </a:buClr>
              <a:buSzPts val="2400"/>
              <a:buFont typeface="Arial"/>
              <a:buNone/>
            </a:pPr>
            <a:r>
              <a:rPr b="1" i="0" lang="en-US" sz="2400" u="none" cap="none" strike="noStrike">
                <a:solidFill>
                  <a:srgbClr val="452A74"/>
                </a:solidFill>
                <a:latin typeface="Montserrat"/>
                <a:ea typeface="Montserrat"/>
                <a:cs typeface="Montserrat"/>
                <a:sym typeface="Montserrat"/>
              </a:rPr>
              <a:t>Supporting questions:</a:t>
            </a:r>
            <a:endParaRPr b="0" i="0" sz="2400" u="none" cap="none" strike="noStrike">
              <a:solidFill>
                <a:srgbClr val="452A74"/>
              </a:solidFill>
              <a:latin typeface="Montserrat"/>
              <a:ea typeface="Montserrat"/>
              <a:cs typeface="Montserrat"/>
              <a:sym typeface="Montserrat"/>
            </a:endParaRPr>
          </a:p>
          <a:p>
            <a:pPr indent="-457200" lvl="0" marL="457200" marR="0" rtl="0" algn="just">
              <a:lnSpc>
                <a:spcPct val="140000"/>
              </a:lnSpc>
              <a:spcBef>
                <a:spcPts val="0"/>
              </a:spcBef>
              <a:spcAft>
                <a:spcPts val="0"/>
              </a:spcAft>
              <a:buClr>
                <a:srgbClr val="000000"/>
              </a:buClr>
              <a:buSzPts val="2400"/>
              <a:buFont typeface="Arial"/>
              <a:buChar char="•"/>
            </a:pPr>
            <a:r>
              <a:rPr b="0" i="0" lang="en-US" sz="2400" u="none" cap="none" strike="noStrike">
                <a:solidFill>
                  <a:srgbClr val="452A74"/>
                </a:solidFill>
                <a:latin typeface="Montserrat"/>
                <a:ea typeface="Montserrat"/>
                <a:cs typeface="Montserrat"/>
                <a:sym typeface="Montserrat"/>
              </a:rPr>
              <a:t>Do you think the use of inclusive or non-inclusive language affects students' perceptions of gender roles in their academic environment?</a:t>
            </a:r>
            <a:endParaRPr/>
          </a:p>
          <a:p>
            <a:pPr indent="-457200" lvl="0" marL="457200" marR="0" rtl="0" algn="just">
              <a:lnSpc>
                <a:spcPct val="140000"/>
              </a:lnSpc>
              <a:spcBef>
                <a:spcPts val="0"/>
              </a:spcBef>
              <a:spcAft>
                <a:spcPts val="0"/>
              </a:spcAft>
              <a:buClr>
                <a:srgbClr val="000000"/>
              </a:buClr>
              <a:buSzPts val="2400"/>
              <a:buFont typeface="Arial"/>
              <a:buChar char="•"/>
            </a:pPr>
            <a:r>
              <a:rPr b="0" i="0" lang="en-US" sz="2400" u="none" cap="none" strike="noStrike">
                <a:solidFill>
                  <a:srgbClr val="452A74"/>
                </a:solidFill>
                <a:latin typeface="Montserrat"/>
                <a:ea typeface="Montserrat"/>
                <a:cs typeface="Montserrat"/>
                <a:sym typeface="Montserrat"/>
              </a:rPr>
              <a:t>How do you think using more inclusive language could change the way you communicate with students?</a:t>
            </a:r>
            <a:endParaRPr/>
          </a:p>
          <a:p>
            <a:pPr indent="-457200" lvl="0" marL="457200" marR="0" rtl="0" algn="just">
              <a:lnSpc>
                <a:spcPct val="140000"/>
              </a:lnSpc>
              <a:spcBef>
                <a:spcPts val="0"/>
              </a:spcBef>
              <a:spcAft>
                <a:spcPts val="0"/>
              </a:spcAft>
              <a:buClr>
                <a:srgbClr val="000000"/>
              </a:buClr>
              <a:buSzPts val="2400"/>
              <a:buFont typeface="Arial"/>
              <a:buChar char="•"/>
            </a:pPr>
            <a:r>
              <a:rPr b="0" i="0" lang="en-US" sz="2400" u="none" cap="none" strike="noStrike">
                <a:solidFill>
                  <a:srgbClr val="452A74"/>
                </a:solidFill>
                <a:latin typeface="Montserrat"/>
                <a:ea typeface="Montserrat"/>
                <a:cs typeface="Montserrat"/>
                <a:sym typeface="Montserrat"/>
              </a:rPr>
              <a:t>Do you believe that biased or inclusive language influences how you interpret and present the outcomes of your research?</a:t>
            </a:r>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solidFill>
      </p:bgPr>
    </p:bg>
    <p:spTree>
      <p:nvGrpSpPr>
        <p:cNvPr id="335" name="Shape 335"/>
        <p:cNvGrpSpPr/>
        <p:nvPr/>
      </p:nvGrpSpPr>
      <p:grpSpPr>
        <a:xfrm>
          <a:off x="0" y="0"/>
          <a:ext cx="0" cy="0"/>
          <a:chOff x="0" y="0"/>
          <a:chExt cx="0" cy="0"/>
        </a:xfrm>
      </p:grpSpPr>
      <p:sp>
        <p:nvSpPr>
          <p:cNvPr id="336" name="Google Shape;336;p46"/>
          <p:cNvSpPr/>
          <p:nvPr/>
        </p:nvSpPr>
        <p:spPr>
          <a:xfrm>
            <a:off x="624295" y="421152"/>
            <a:ext cx="2897536" cy="607548"/>
          </a:xfrm>
          <a:custGeom>
            <a:rect b="b" l="l" r="r" t="t"/>
            <a:pathLst>
              <a:path extrusionOk="0" h="607548" w="2897536">
                <a:moveTo>
                  <a:pt x="0" y="0"/>
                </a:moveTo>
                <a:lnTo>
                  <a:pt x="2897535" y="0"/>
                </a:lnTo>
                <a:lnTo>
                  <a:pt x="2897535"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37" name="Google Shape;337;p46"/>
          <p:cNvGrpSpPr/>
          <p:nvPr/>
        </p:nvGrpSpPr>
        <p:grpSpPr>
          <a:xfrm>
            <a:off x="11891146" y="-1800940"/>
            <a:ext cx="13888879" cy="13888879"/>
            <a:chOff x="0" y="0"/>
            <a:chExt cx="812800" cy="812800"/>
          </a:xfrm>
        </p:grpSpPr>
        <p:sp>
          <p:nvSpPr>
            <p:cNvPr id="338" name="Google Shape;338;p4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9" name="Google Shape;339;p4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40" name="Google Shape;340;p46"/>
          <p:cNvGrpSpPr/>
          <p:nvPr/>
        </p:nvGrpSpPr>
        <p:grpSpPr>
          <a:xfrm>
            <a:off x="12998586" y="-22431"/>
            <a:ext cx="10331861" cy="10331861"/>
            <a:chOff x="0" y="0"/>
            <a:chExt cx="812800" cy="812800"/>
          </a:xfrm>
        </p:grpSpPr>
        <p:sp>
          <p:nvSpPr>
            <p:cNvPr id="341" name="Google Shape;341;p4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D5ED">
                <a:alpha val="94901"/>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2" name="Google Shape;342;p4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43" name="Google Shape;343;p46"/>
          <p:cNvSpPr/>
          <p:nvPr/>
        </p:nvSpPr>
        <p:spPr>
          <a:xfrm>
            <a:off x="10246164" y="0"/>
            <a:ext cx="2350460" cy="2350460"/>
          </a:xfrm>
          <a:custGeom>
            <a:rect b="b" l="l" r="r" t="t"/>
            <a:pathLst>
              <a:path extrusionOk="0" h="2350460" w="2350460">
                <a:moveTo>
                  <a:pt x="0" y="0"/>
                </a:moveTo>
                <a:lnTo>
                  <a:pt x="2350460" y="0"/>
                </a:lnTo>
                <a:lnTo>
                  <a:pt x="2350460"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4" name="Google Shape;344;p46"/>
          <p:cNvSpPr txBox="1"/>
          <p:nvPr/>
        </p:nvSpPr>
        <p:spPr>
          <a:xfrm>
            <a:off x="13596117" y="3592305"/>
            <a:ext cx="4568399" cy="3102388"/>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Clr>
                <a:srgbClr val="000000"/>
              </a:buClr>
              <a:buSzPts val="7200"/>
              <a:buFont typeface="Arial"/>
              <a:buNone/>
            </a:pPr>
            <a:r>
              <a:rPr b="0" i="0" lang="en-US" sz="7200" u="none" cap="none" strike="noStrike">
                <a:solidFill>
                  <a:srgbClr val="452A74"/>
                </a:solidFill>
                <a:latin typeface="Montserrat ExtraBold"/>
                <a:ea typeface="Montserrat ExtraBold"/>
                <a:cs typeface="Montserrat ExtraBold"/>
                <a:sym typeface="Montserrat ExtraBold"/>
              </a:rPr>
              <a:t>Third question </a:t>
            </a:r>
            <a:endParaRPr b="0" i="0" sz="1100" u="none" cap="none" strike="noStrike">
              <a:solidFill>
                <a:srgbClr val="000000"/>
              </a:solidFill>
              <a:latin typeface="Arial"/>
              <a:ea typeface="Arial"/>
              <a:cs typeface="Arial"/>
              <a:sym typeface="Arial"/>
            </a:endParaRPr>
          </a:p>
        </p:txBody>
      </p:sp>
      <p:sp>
        <p:nvSpPr>
          <p:cNvPr id="345" name="Google Shape;345;p46"/>
          <p:cNvSpPr txBox="1"/>
          <p:nvPr/>
        </p:nvSpPr>
        <p:spPr>
          <a:xfrm>
            <a:off x="1155661" y="1022571"/>
            <a:ext cx="10612136" cy="2908489"/>
          </a:xfrm>
          <a:prstGeom prst="rect">
            <a:avLst/>
          </a:prstGeom>
          <a:noFill/>
          <a:ln>
            <a:noFill/>
          </a:ln>
        </p:spPr>
        <p:txBody>
          <a:bodyPr anchorCtr="0" anchor="ctr" bIns="0" lIns="0" spcFirstLastPara="1" rIns="0" wrap="square" tIns="0">
            <a:spAutoFit/>
          </a:bodyPr>
          <a:lstStyle/>
          <a:p>
            <a:pPr indent="0" lvl="0" marL="0" marR="0" rtl="0" algn="l">
              <a:lnSpc>
                <a:spcPct val="139977"/>
              </a:lnSpc>
              <a:spcBef>
                <a:spcPts val="0"/>
              </a:spcBef>
              <a:spcAft>
                <a:spcPts val="0"/>
              </a:spcAft>
              <a:buClr>
                <a:srgbClr val="000000"/>
              </a:buClr>
              <a:buSzPts val="4500"/>
              <a:buFont typeface="Arial"/>
              <a:buNone/>
            </a:pPr>
            <a:r>
              <a:rPr b="0" i="0" lang="en-US" sz="4500" u="none" cap="none" strike="noStrike">
                <a:solidFill>
                  <a:srgbClr val="452A74"/>
                </a:solidFill>
                <a:latin typeface="Montserrat ExtraBold"/>
                <a:ea typeface="Montserrat ExtraBold"/>
                <a:cs typeface="Montserrat ExtraBold"/>
                <a:sym typeface="Montserrat ExtraBold"/>
              </a:rPr>
              <a:t>Should the academic context incorporate gender-inclusive or gender-neutral language? </a:t>
            </a:r>
            <a:endParaRPr b="0" i="0" sz="1400" u="none" cap="none" strike="noStrike">
              <a:solidFill>
                <a:srgbClr val="000000"/>
              </a:solidFill>
              <a:latin typeface="Arial"/>
              <a:ea typeface="Arial"/>
              <a:cs typeface="Arial"/>
              <a:sym typeface="Arial"/>
            </a:endParaRPr>
          </a:p>
        </p:txBody>
      </p:sp>
      <p:sp>
        <p:nvSpPr>
          <p:cNvPr id="346" name="Google Shape;346;p46"/>
          <p:cNvSpPr txBox="1"/>
          <p:nvPr/>
        </p:nvSpPr>
        <p:spPr>
          <a:xfrm>
            <a:off x="1155661" y="4082224"/>
            <a:ext cx="10664193" cy="4653582"/>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rgbClr val="000000"/>
              </a:buClr>
              <a:buSzPts val="2400"/>
              <a:buFont typeface="Arial"/>
              <a:buNone/>
            </a:pPr>
            <a:r>
              <a:rPr b="1" i="0" lang="en-US" sz="2400" u="none" cap="none" strike="noStrike">
                <a:solidFill>
                  <a:srgbClr val="452A74"/>
                </a:solidFill>
                <a:latin typeface="Montserrat"/>
                <a:ea typeface="Montserrat"/>
                <a:cs typeface="Montserrat"/>
                <a:sym typeface="Montserrat"/>
              </a:rPr>
              <a:t>Supporting questions: </a:t>
            </a:r>
            <a:endParaRPr/>
          </a:p>
          <a:p>
            <a:pPr indent="-457200" lvl="0" marL="457200" marR="0" rtl="0" algn="just">
              <a:lnSpc>
                <a:spcPct val="140000"/>
              </a:lnSpc>
              <a:spcBef>
                <a:spcPts val="0"/>
              </a:spcBef>
              <a:spcAft>
                <a:spcPts val="0"/>
              </a:spcAft>
              <a:buClr>
                <a:srgbClr val="000000"/>
              </a:buClr>
              <a:buSzPts val="2400"/>
              <a:buFont typeface="Arial"/>
              <a:buChar char="•"/>
            </a:pPr>
            <a:r>
              <a:rPr b="0" i="0" lang="en-US" sz="2400" u="none" cap="none" strike="noStrike">
                <a:solidFill>
                  <a:srgbClr val="452A74"/>
                </a:solidFill>
                <a:latin typeface="Montserrat"/>
                <a:ea typeface="Montserrat"/>
                <a:cs typeface="Montserrat"/>
                <a:sym typeface="Montserrat"/>
              </a:rPr>
              <a:t>What benefits or challenges do you see in implementing inclusive language within your institution?</a:t>
            </a:r>
            <a:endParaRPr/>
          </a:p>
          <a:p>
            <a:pPr indent="-457200" lvl="0" marL="457200" marR="0" rtl="0" algn="just">
              <a:lnSpc>
                <a:spcPct val="140000"/>
              </a:lnSpc>
              <a:spcBef>
                <a:spcPts val="0"/>
              </a:spcBef>
              <a:spcAft>
                <a:spcPts val="0"/>
              </a:spcAft>
              <a:buClr>
                <a:srgbClr val="000000"/>
              </a:buClr>
              <a:buSzPts val="2400"/>
              <a:buFont typeface="Arial"/>
              <a:buChar char="•"/>
            </a:pPr>
            <a:r>
              <a:rPr b="0" i="0" lang="en-US" sz="2400" u="none" cap="none" strike="noStrike">
                <a:solidFill>
                  <a:srgbClr val="452A74"/>
                </a:solidFill>
                <a:latin typeface="Montserrat"/>
                <a:ea typeface="Montserrat"/>
                <a:cs typeface="Montserrat"/>
                <a:sym typeface="Montserrat"/>
              </a:rPr>
              <a:t>How do you think inclusive language could impact the visibility and participation of women and other underrepresented groups in the academic environment?</a:t>
            </a:r>
            <a:endParaRPr/>
          </a:p>
          <a:p>
            <a:pPr indent="-457200" lvl="0" marL="457200" marR="0" rtl="0" algn="just">
              <a:lnSpc>
                <a:spcPct val="140000"/>
              </a:lnSpc>
              <a:spcBef>
                <a:spcPts val="0"/>
              </a:spcBef>
              <a:spcAft>
                <a:spcPts val="0"/>
              </a:spcAft>
              <a:buClr>
                <a:srgbClr val="000000"/>
              </a:buClr>
              <a:buSzPts val="2400"/>
              <a:buFont typeface="Arial"/>
              <a:buChar char="•"/>
            </a:pPr>
            <a:r>
              <a:rPr b="0" i="0" lang="en-US" sz="2400" u="none" cap="none" strike="noStrike">
                <a:solidFill>
                  <a:srgbClr val="452A74"/>
                </a:solidFill>
                <a:latin typeface="Montserrat"/>
                <a:ea typeface="Montserrat"/>
                <a:cs typeface="Montserrat"/>
                <a:sym typeface="Montserrat"/>
              </a:rPr>
              <a:t>What concrete measures would you propose to incorporate inclusive language into your institution's documents, materials, and official communications?</a:t>
            </a:r>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47"/>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52" name="Google Shape;352;p47"/>
          <p:cNvGrpSpPr/>
          <p:nvPr/>
        </p:nvGrpSpPr>
        <p:grpSpPr>
          <a:xfrm>
            <a:off x="-281955" y="9721187"/>
            <a:ext cx="18965831" cy="883574"/>
            <a:chOff x="0" y="-38100"/>
            <a:chExt cx="4995116" cy="232711"/>
          </a:xfrm>
        </p:grpSpPr>
        <p:sp>
          <p:nvSpPr>
            <p:cNvPr id="353" name="Google Shape;353;p47"/>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4" name="Google Shape;354;p47"/>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55" name="Google Shape;355;p47"/>
          <p:cNvSpPr/>
          <p:nvPr/>
        </p:nvSpPr>
        <p:spPr>
          <a:xfrm>
            <a:off x="-557919" y="7437895"/>
            <a:ext cx="4495490" cy="4495490"/>
          </a:xfrm>
          <a:custGeom>
            <a:rect b="b" l="l" r="r" t="t"/>
            <a:pathLst>
              <a:path extrusionOk="0" h="4495490" w="4495490">
                <a:moveTo>
                  <a:pt x="0" y="0"/>
                </a:moveTo>
                <a:lnTo>
                  <a:pt x="4495490" y="0"/>
                </a:lnTo>
                <a:lnTo>
                  <a:pt x="4495490" y="4495490"/>
                </a:lnTo>
                <a:lnTo>
                  <a:pt x="0" y="449549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6" name="Google Shape;356;p47"/>
          <p:cNvSpPr txBox="1"/>
          <p:nvPr/>
        </p:nvSpPr>
        <p:spPr>
          <a:xfrm>
            <a:off x="1313241" y="4109371"/>
            <a:ext cx="15661518" cy="2369880"/>
          </a:xfrm>
          <a:prstGeom prst="rect">
            <a:avLst/>
          </a:prstGeom>
          <a:no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b="0" i="0" lang="en-US" sz="4800" u="none" cap="none" strike="noStrike">
                <a:solidFill>
                  <a:srgbClr val="452A74"/>
                </a:solidFill>
                <a:latin typeface="Montserrat"/>
                <a:ea typeface="Montserrat"/>
                <a:cs typeface="Montserrat"/>
                <a:sym typeface="Montserrat"/>
              </a:rPr>
              <a:t>Each group will present their key insights to the whole group</a:t>
            </a:r>
            <a:endParaRPr/>
          </a:p>
          <a:p>
            <a:pPr indent="0" lvl="0" marL="0" marR="0" rtl="0" algn="ctr">
              <a:lnSpc>
                <a:spcPct val="140022"/>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48"/>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62" name="Google Shape;362;p48"/>
          <p:cNvGrpSpPr/>
          <p:nvPr/>
        </p:nvGrpSpPr>
        <p:grpSpPr>
          <a:xfrm>
            <a:off x="-281955" y="9721187"/>
            <a:ext cx="18965831" cy="883574"/>
            <a:chOff x="0" y="-38100"/>
            <a:chExt cx="4995116" cy="232711"/>
          </a:xfrm>
        </p:grpSpPr>
        <p:sp>
          <p:nvSpPr>
            <p:cNvPr id="363" name="Google Shape;363;p48"/>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4" name="Google Shape;364;p48"/>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65" name="Google Shape;365;p48"/>
          <p:cNvSpPr/>
          <p:nvPr/>
        </p:nvSpPr>
        <p:spPr>
          <a:xfrm>
            <a:off x="-557919" y="7437895"/>
            <a:ext cx="4495490" cy="4495490"/>
          </a:xfrm>
          <a:custGeom>
            <a:rect b="b" l="l" r="r" t="t"/>
            <a:pathLst>
              <a:path extrusionOk="0" h="4495490" w="4495490">
                <a:moveTo>
                  <a:pt x="0" y="0"/>
                </a:moveTo>
                <a:lnTo>
                  <a:pt x="4495490" y="0"/>
                </a:lnTo>
                <a:lnTo>
                  <a:pt x="4495490" y="4495490"/>
                </a:lnTo>
                <a:lnTo>
                  <a:pt x="0" y="449549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6" name="Google Shape;366;p48"/>
          <p:cNvSpPr txBox="1"/>
          <p:nvPr/>
        </p:nvSpPr>
        <p:spPr>
          <a:xfrm>
            <a:off x="1313241" y="4109371"/>
            <a:ext cx="15661518" cy="1034129"/>
          </a:xfrm>
          <a:prstGeom prst="rect">
            <a:avLst/>
          </a:prstGeom>
          <a:no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None/>
            </a:pPr>
            <a:r>
              <a:rPr b="0" i="0" lang="en-US" sz="4800" u="none" cap="none" strike="noStrike">
                <a:solidFill>
                  <a:srgbClr val="452A74"/>
                </a:solidFill>
                <a:latin typeface="Montserrat"/>
                <a:ea typeface="Montserrat"/>
                <a:cs typeface="Montserrat"/>
                <a:sym typeface="Montserrat"/>
              </a:rPr>
              <a:t>Common themes and ideas</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49"/>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72" name="Google Shape;372;p49"/>
          <p:cNvGrpSpPr/>
          <p:nvPr/>
        </p:nvGrpSpPr>
        <p:grpSpPr>
          <a:xfrm>
            <a:off x="-281955" y="9721187"/>
            <a:ext cx="18965831" cy="883574"/>
            <a:chOff x="0" y="-38100"/>
            <a:chExt cx="4995116" cy="232711"/>
          </a:xfrm>
        </p:grpSpPr>
        <p:sp>
          <p:nvSpPr>
            <p:cNvPr id="373" name="Google Shape;373;p49"/>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4" name="Google Shape;374;p49"/>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75" name="Google Shape;375;p49"/>
          <p:cNvSpPr/>
          <p:nvPr/>
        </p:nvSpPr>
        <p:spPr>
          <a:xfrm>
            <a:off x="-557919" y="7437895"/>
            <a:ext cx="4495490" cy="4495490"/>
          </a:xfrm>
          <a:custGeom>
            <a:rect b="b" l="l" r="r" t="t"/>
            <a:pathLst>
              <a:path extrusionOk="0" h="4495490" w="4495490">
                <a:moveTo>
                  <a:pt x="0" y="0"/>
                </a:moveTo>
                <a:lnTo>
                  <a:pt x="4495490" y="0"/>
                </a:lnTo>
                <a:lnTo>
                  <a:pt x="4495490" y="4495490"/>
                </a:lnTo>
                <a:lnTo>
                  <a:pt x="0" y="449549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376" name="Google Shape;376;p49"/>
          <p:cNvPicPr preferRelativeResize="0"/>
          <p:nvPr/>
        </p:nvPicPr>
        <p:blipFill rotWithShape="1">
          <a:blip r:embed="rId5">
            <a:alphaModFix/>
          </a:blip>
          <a:srcRect b="0" l="0" r="0" t="0"/>
          <a:stretch/>
        </p:blipFill>
        <p:spPr>
          <a:xfrm>
            <a:off x="4077432" y="1610723"/>
            <a:ext cx="9740900" cy="6438900"/>
          </a:xfrm>
          <a:prstGeom prst="rect">
            <a:avLst/>
          </a:prstGeom>
          <a:noFill/>
          <a:ln>
            <a:noFill/>
          </a:ln>
        </p:spPr>
      </p:pic>
      <p:sp>
        <p:nvSpPr>
          <p:cNvPr id="377" name="Google Shape;377;p49"/>
          <p:cNvSpPr txBox="1"/>
          <p:nvPr/>
        </p:nvSpPr>
        <p:spPr>
          <a:xfrm>
            <a:off x="4077432" y="8084786"/>
            <a:ext cx="9621078" cy="6771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0" i="0" lang="en-US" sz="1900" u="sng" cap="none" strike="noStrike">
                <a:solidFill>
                  <a:srgbClr val="000000"/>
                </a:solidFill>
                <a:latin typeface="Barlow Semi Condensed"/>
                <a:ea typeface="Barlow Semi Condensed"/>
                <a:cs typeface="Barlow Semi Condensed"/>
                <a:sym typeface="Barlow Semi Condensed"/>
                <a:hlinkClick r:id="rId6">
                  <a:extLst>
                    <a:ext uri="{A12FA001-AC4F-418D-AE19-62706E023703}">
                      <ahyp:hlinkClr val="tx"/>
                    </a:ext>
                  </a:extLst>
                </a:hlinkClick>
              </a:rPr>
              <a:t>https://www.ted.com/talks/lera_boroditsky_how_language_shapes_the_way_we_think?language=es</a:t>
            </a:r>
            <a:r>
              <a:rPr b="0" i="0" lang="en-US" sz="1900" u="none" cap="none" strike="noStrike">
                <a:solidFill>
                  <a:srgbClr val="272727"/>
                </a:solidFill>
                <a:latin typeface="Barlow Semi Condensed"/>
                <a:ea typeface="Barlow Semi Condensed"/>
                <a:cs typeface="Barlow Semi Condensed"/>
                <a:sym typeface="Barlow Semi Condensed"/>
              </a:rPr>
              <a:t> </a:t>
            </a:r>
            <a:endParaRPr b="0" i="0" sz="1900" u="none" cap="none" strike="noStrike">
              <a:solidFill>
                <a:schemeClr val="dk1"/>
              </a:solidFill>
              <a:latin typeface="Arial"/>
              <a:ea typeface="Arial"/>
              <a:cs typeface="Arial"/>
              <a:sym typeface="Arial"/>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solidFill>
      </p:bgPr>
    </p:bg>
    <p:spTree>
      <p:nvGrpSpPr>
        <p:cNvPr id="381" name="Shape 381"/>
        <p:cNvGrpSpPr/>
        <p:nvPr/>
      </p:nvGrpSpPr>
      <p:grpSpPr>
        <a:xfrm>
          <a:off x="0" y="0"/>
          <a:ext cx="0" cy="0"/>
          <a:chOff x="0" y="0"/>
          <a:chExt cx="0" cy="0"/>
        </a:xfrm>
      </p:grpSpPr>
      <p:sp>
        <p:nvSpPr>
          <p:cNvPr id="382" name="Google Shape;382;p14"/>
          <p:cNvSpPr/>
          <p:nvPr/>
        </p:nvSpPr>
        <p:spPr>
          <a:xfrm>
            <a:off x="2151792" y="643488"/>
            <a:ext cx="3226247" cy="610103"/>
          </a:xfrm>
          <a:custGeom>
            <a:rect b="b" l="l" r="r" t="t"/>
            <a:pathLst>
              <a:path extrusionOk="0" h="610103" w="3226247">
                <a:moveTo>
                  <a:pt x="0" y="0"/>
                </a:moveTo>
                <a:lnTo>
                  <a:pt x="3226247" y="0"/>
                </a:lnTo>
                <a:lnTo>
                  <a:pt x="3226247" y="610103"/>
                </a:lnTo>
                <a:lnTo>
                  <a:pt x="0" y="610103"/>
                </a:lnTo>
                <a:lnTo>
                  <a:pt x="0" y="0"/>
                </a:lnTo>
                <a:close/>
              </a:path>
            </a:pathLst>
          </a:custGeom>
          <a:blipFill rotWithShape="1">
            <a:blip r:embed="rId3">
              <a:alphaModFix/>
            </a:blip>
            <a:stretch>
              <a:fillRect b="-10874"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3" name="Google Shape;383;p14">
            <a:hlinkClick r:id="rId4"/>
          </p:cNvPr>
          <p:cNvSpPr/>
          <p:nvPr/>
        </p:nvSpPr>
        <p:spPr>
          <a:xfrm>
            <a:off x="1301736" y="9059620"/>
            <a:ext cx="492598" cy="895633"/>
          </a:xfrm>
          <a:custGeom>
            <a:rect b="b" l="l" r="r" t="t"/>
            <a:pathLst>
              <a:path extrusionOk="0" h="895633" w="492598">
                <a:moveTo>
                  <a:pt x="0" y="0"/>
                </a:moveTo>
                <a:lnTo>
                  <a:pt x="492598" y="0"/>
                </a:lnTo>
                <a:lnTo>
                  <a:pt x="492598" y="895632"/>
                </a:lnTo>
                <a:lnTo>
                  <a:pt x="0" y="89563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4" name="Google Shape;384;p14">
            <a:hlinkClick r:id="rId6"/>
          </p:cNvPr>
          <p:cNvSpPr/>
          <p:nvPr/>
        </p:nvSpPr>
        <p:spPr>
          <a:xfrm>
            <a:off x="2151792" y="9126668"/>
            <a:ext cx="814635" cy="814635"/>
          </a:xfrm>
          <a:custGeom>
            <a:rect b="b" l="l" r="r" t="t"/>
            <a:pathLst>
              <a:path extrusionOk="0" h="814635" w="814635">
                <a:moveTo>
                  <a:pt x="0" y="0"/>
                </a:moveTo>
                <a:lnTo>
                  <a:pt x="814635" y="0"/>
                </a:lnTo>
                <a:lnTo>
                  <a:pt x="814635" y="814636"/>
                </a:lnTo>
                <a:lnTo>
                  <a:pt x="0" y="81463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5" name="Google Shape;385;p14">
            <a:hlinkClick r:id="rId8"/>
          </p:cNvPr>
          <p:cNvSpPr/>
          <p:nvPr/>
        </p:nvSpPr>
        <p:spPr>
          <a:xfrm>
            <a:off x="4515883" y="9046061"/>
            <a:ext cx="939499" cy="939499"/>
          </a:xfrm>
          <a:custGeom>
            <a:rect b="b" l="l" r="r" t="t"/>
            <a:pathLst>
              <a:path extrusionOk="0" h="939499" w="939499">
                <a:moveTo>
                  <a:pt x="0" y="0"/>
                </a:moveTo>
                <a:lnTo>
                  <a:pt x="939499" y="0"/>
                </a:lnTo>
                <a:lnTo>
                  <a:pt x="939499" y="939499"/>
                </a:lnTo>
                <a:lnTo>
                  <a:pt x="0" y="939499"/>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6" name="Google Shape;386;p14"/>
          <p:cNvSpPr/>
          <p:nvPr/>
        </p:nvSpPr>
        <p:spPr>
          <a:xfrm>
            <a:off x="5752478" y="9059620"/>
            <a:ext cx="948733" cy="948733"/>
          </a:xfrm>
          <a:custGeom>
            <a:rect b="b" l="l" r="r" t="t"/>
            <a:pathLst>
              <a:path extrusionOk="0" h="948733" w="948733">
                <a:moveTo>
                  <a:pt x="0" y="0"/>
                </a:moveTo>
                <a:lnTo>
                  <a:pt x="948733" y="0"/>
                </a:lnTo>
                <a:lnTo>
                  <a:pt x="948733" y="948733"/>
                </a:lnTo>
                <a:lnTo>
                  <a:pt x="0" y="948733"/>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7" name="Google Shape;387;p14">
            <a:hlinkClick r:id="rId11"/>
          </p:cNvPr>
          <p:cNvSpPr/>
          <p:nvPr/>
        </p:nvSpPr>
        <p:spPr>
          <a:xfrm>
            <a:off x="6998306" y="9023785"/>
            <a:ext cx="939794" cy="939794"/>
          </a:xfrm>
          <a:custGeom>
            <a:rect b="b" l="l" r="r" t="t"/>
            <a:pathLst>
              <a:path extrusionOk="0" h="939794" w="939794">
                <a:moveTo>
                  <a:pt x="0" y="0"/>
                </a:moveTo>
                <a:lnTo>
                  <a:pt x="939794" y="0"/>
                </a:lnTo>
                <a:lnTo>
                  <a:pt x="939794" y="939794"/>
                </a:lnTo>
                <a:lnTo>
                  <a:pt x="0" y="939794"/>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8" name="Google Shape;388;p14"/>
          <p:cNvSpPr/>
          <p:nvPr/>
        </p:nvSpPr>
        <p:spPr>
          <a:xfrm>
            <a:off x="9455762" y="-1993617"/>
            <a:ext cx="13888879" cy="13888879"/>
          </a:xfrm>
          <a:custGeom>
            <a:rect b="b" l="l" r="r" t="t"/>
            <a:pathLst>
              <a:path extrusionOk="0"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DED5E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89" name="Google Shape;389;p14"/>
          <p:cNvGrpSpPr/>
          <p:nvPr/>
        </p:nvGrpSpPr>
        <p:grpSpPr>
          <a:xfrm>
            <a:off x="9414163" y="-1980712"/>
            <a:ext cx="13888879" cy="13888879"/>
            <a:chOff x="0" y="0"/>
            <a:chExt cx="812800" cy="812800"/>
          </a:xfrm>
        </p:grpSpPr>
        <p:sp>
          <p:nvSpPr>
            <p:cNvPr id="390" name="Google Shape;39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1" name="Google Shape;391;p1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92" name="Google Shape;392;p14"/>
          <p:cNvGrpSpPr/>
          <p:nvPr/>
        </p:nvGrpSpPr>
        <p:grpSpPr>
          <a:xfrm>
            <a:off x="11234271" y="-303752"/>
            <a:ext cx="10331861" cy="10331861"/>
            <a:chOff x="0" y="0"/>
            <a:chExt cx="812800" cy="812800"/>
          </a:xfrm>
        </p:grpSpPr>
        <p:sp>
          <p:nvSpPr>
            <p:cNvPr id="393" name="Google Shape;39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2A74">
                <a:alpha val="94901"/>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4" name="Google Shape;394;p1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95" name="Google Shape;395;p14"/>
          <p:cNvGrpSpPr/>
          <p:nvPr/>
        </p:nvGrpSpPr>
        <p:grpSpPr>
          <a:xfrm>
            <a:off x="12424045" y="1006740"/>
            <a:ext cx="7869115" cy="7869115"/>
            <a:chOff x="0" y="0"/>
            <a:chExt cx="812800" cy="812800"/>
          </a:xfrm>
        </p:grpSpPr>
        <p:sp>
          <p:nvSpPr>
            <p:cNvPr id="396" name="Google Shape;39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D5ED">
                <a:alpha val="4000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7" name="Google Shape;397;p1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98" name="Google Shape;398;p14"/>
          <p:cNvSpPr/>
          <p:nvPr/>
        </p:nvSpPr>
        <p:spPr>
          <a:xfrm>
            <a:off x="13017668" y="1527382"/>
            <a:ext cx="6681869" cy="6681869"/>
          </a:xfrm>
          <a:custGeom>
            <a:rect b="b" l="l" r="r" t="t"/>
            <a:pathLst>
              <a:path extrusionOk="0"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DED5E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99" name="Google Shape;399;p14"/>
          <p:cNvGrpSpPr/>
          <p:nvPr/>
        </p:nvGrpSpPr>
        <p:grpSpPr>
          <a:xfrm>
            <a:off x="-113454" y="2274850"/>
            <a:ext cx="12129562" cy="2477107"/>
            <a:chOff x="0" y="-57150"/>
            <a:chExt cx="3194617" cy="652407"/>
          </a:xfrm>
        </p:grpSpPr>
        <p:sp>
          <p:nvSpPr>
            <p:cNvPr id="400" name="Google Shape;400;p14"/>
            <p:cNvSpPr/>
            <p:nvPr/>
          </p:nvSpPr>
          <p:spPr>
            <a:xfrm>
              <a:off x="0" y="0"/>
              <a:ext cx="3194617" cy="595257"/>
            </a:xfrm>
            <a:custGeom>
              <a:rect b="b" l="l" r="r" t="t"/>
              <a:pathLst>
                <a:path extrusionOk="0" h="595257" w="3194617">
                  <a:moveTo>
                    <a:pt x="0" y="0"/>
                  </a:moveTo>
                  <a:lnTo>
                    <a:pt x="3194617" y="0"/>
                  </a:lnTo>
                  <a:lnTo>
                    <a:pt x="3194617" y="595257"/>
                  </a:lnTo>
                  <a:lnTo>
                    <a:pt x="0" y="595257"/>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1" name="Google Shape;401;p14"/>
            <p:cNvSpPr txBox="1"/>
            <p:nvPr/>
          </p:nvSpPr>
          <p:spPr>
            <a:xfrm>
              <a:off x="0" y="-57150"/>
              <a:ext cx="3194617" cy="6524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02" name="Google Shape;402;p14"/>
          <p:cNvGrpSpPr/>
          <p:nvPr/>
        </p:nvGrpSpPr>
        <p:grpSpPr>
          <a:xfrm>
            <a:off x="0" y="4724306"/>
            <a:ext cx="12129562" cy="2477107"/>
            <a:chOff x="0" y="-57150"/>
            <a:chExt cx="3194617" cy="652407"/>
          </a:xfrm>
        </p:grpSpPr>
        <p:sp>
          <p:nvSpPr>
            <p:cNvPr id="403" name="Google Shape;403;p14"/>
            <p:cNvSpPr/>
            <p:nvPr/>
          </p:nvSpPr>
          <p:spPr>
            <a:xfrm>
              <a:off x="0" y="0"/>
              <a:ext cx="3194617" cy="595257"/>
            </a:xfrm>
            <a:custGeom>
              <a:rect b="b" l="l" r="r" t="t"/>
              <a:pathLst>
                <a:path extrusionOk="0" h="595257" w="3194617">
                  <a:moveTo>
                    <a:pt x="0" y="0"/>
                  </a:moveTo>
                  <a:lnTo>
                    <a:pt x="3194617" y="0"/>
                  </a:lnTo>
                  <a:lnTo>
                    <a:pt x="3194617" y="595257"/>
                  </a:lnTo>
                  <a:lnTo>
                    <a:pt x="0" y="595257"/>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4" name="Google Shape;404;p14"/>
            <p:cNvSpPr txBox="1"/>
            <p:nvPr/>
          </p:nvSpPr>
          <p:spPr>
            <a:xfrm>
              <a:off x="0" y="-57150"/>
              <a:ext cx="3194617" cy="6524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05" name="Google Shape;405;p14">
            <a:hlinkClick r:id="rId13"/>
          </p:cNvPr>
          <p:cNvSpPr/>
          <p:nvPr/>
        </p:nvSpPr>
        <p:spPr>
          <a:xfrm>
            <a:off x="3372879" y="9126668"/>
            <a:ext cx="818778" cy="836911"/>
          </a:xfrm>
          <a:custGeom>
            <a:rect b="b" l="l" r="r" t="t"/>
            <a:pathLst>
              <a:path extrusionOk="0" h="836911" w="818778">
                <a:moveTo>
                  <a:pt x="0" y="0"/>
                </a:moveTo>
                <a:lnTo>
                  <a:pt x="818777" y="0"/>
                </a:lnTo>
                <a:lnTo>
                  <a:pt x="818777" y="836911"/>
                </a:lnTo>
                <a:lnTo>
                  <a:pt x="0" y="836911"/>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6" name="Google Shape;406;p14"/>
          <p:cNvSpPr/>
          <p:nvPr/>
        </p:nvSpPr>
        <p:spPr>
          <a:xfrm>
            <a:off x="0" y="36493"/>
            <a:ext cx="1695139" cy="1940494"/>
          </a:xfrm>
          <a:custGeom>
            <a:rect b="b" l="l" r="r" t="t"/>
            <a:pathLst>
              <a:path extrusionOk="0" h="1940494" w="1695139">
                <a:moveTo>
                  <a:pt x="0" y="0"/>
                </a:moveTo>
                <a:lnTo>
                  <a:pt x="1695139" y="0"/>
                </a:lnTo>
                <a:lnTo>
                  <a:pt x="1695139" y="1940494"/>
                </a:lnTo>
                <a:lnTo>
                  <a:pt x="0" y="1940494"/>
                </a:lnTo>
                <a:lnTo>
                  <a:pt x="0" y="0"/>
                </a:lnTo>
                <a:close/>
              </a:path>
            </a:pathLst>
          </a:custGeom>
          <a:blipFill rotWithShape="1">
            <a:blip r:embed="rId15">
              <a:alphaModFix/>
            </a:blip>
            <a:stretch>
              <a:fillRect b="0" l="-8949" r="-551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7" name="Google Shape;407;p14"/>
          <p:cNvSpPr txBox="1"/>
          <p:nvPr/>
        </p:nvSpPr>
        <p:spPr>
          <a:xfrm>
            <a:off x="2484570" y="7774133"/>
            <a:ext cx="4062626" cy="618602"/>
          </a:xfrm>
          <a:prstGeom prst="rect">
            <a:avLst/>
          </a:prstGeom>
          <a:noFill/>
          <a:ln>
            <a:noFill/>
          </a:ln>
        </p:spPr>
        <p:txBody>
          <a:bodyPr anchorCtr="0" anchor="t" bIns="0" lIns="0" spcFirstLastPara="1" rIns="0" wrap="square" tIns="0">
            <a:spAutoFit/>
          </a:bodyPr>
          <a:lstStyle/>
          <a:p>
            <a:pPr indent="0" lvl="0" marL="0" marR="0" rtl="0" algn="ctr">
              <a:lnSpc>
                <a:spcPct val="140027"/>
              </a:lnSpc>
              <a:spcBef>
                <a:spcPts val="0"/>
              </a:spcBef>
              <a:spcAft>
                <a:spcPts val="0"/>
              </a:spcAft>
              <a:buClr>
                <a:srgbClr val="000000"/>
              </a:buClr>
              <a:buSzPts val="3575"/>
              <a:buFont typeface="Arial"/>
              <a:buNone/>
            </a:pPr>
            <a:r>
              <a:rPr b="0" i="0" lang="en-US" sz="3575" u="none" cap="none" strike="noStrike">
                <a:solidFill>
                  <a:srgbClr val="452A74"/>
                </a:solidFill>
                <a:latin typeface="Montserrat ExtraBold"/>
                <a:ea typeface="Montserrat ExtraBold"/>
                <a:cs typeface="Montserrat ExtraBold"/>
                <a:sym typeface="Montserrat ExtraBold"/>
              </a:rPr>
              <a:t>Where to find us</a:t>
            </a:r>
            <a:endParaRPr b="0" i="0" sz="1400" u="none" cap="none" strike="noStrike">
              <a:solidFill>
                <a:srgbClr val="000000"/>
              </a:solidFill>
              <a:latin typeface="Arial"/>
              <a:ea typeface="Arial"/>
              <a:cs typeface="Arial"/>
              <a:sym typeface="Arial"/>
            </a:endParaRPr>
          </a:p>
        </p:txBody>
      </p:sp>
      <p:sp>
        <p:nvSpPr>
          <p:cNvPr id="408" name="Google Shape;408;p14"/>
          <p:cNvSpPr txBox="1"/>
          <p:nvPr/>
        </p:nvSpPr>
        <p:spPr>
          <a:xfrm>
            <a:off x="-68379" y="2509882"/>
            <a:ext cx="11047523" cy="1270925"/>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Clr>
                <a:srgbClr val="000000"/>
              </a:buClr>
              <a:buSzPts val="5899"/>
              <a:buFont typeface="Arial"/>
              <a:buNone/>
            </a:pPr>
            <a:r>
              <a:rPr b="1" i="0" lang="en-US" sz="5899" u="none" cap="none" strike="noStrike">
                <a:solidFill>
                  <a:srgbClr val="DED5ED"/>
                </a:solidFill>
                <a:latin typeface="Montserrat"/>
                <a:ea typeface="Montserrat"/>
                <a:cs typeface="Montserrat"/>
                <a:sym typeface="Montserrat"/>
              </a:rPr>
              <a:t>More information</a:t>
            </a:r>
            <a:endParaRPr b="0" i="0" sz="1400" u="none" cap="none" strike="noStrike">
              <a:solidFill>
                <a:srgbClr val="000000"/>
              </a:solidFill>
              <a:latin typeface="Arial"/>
              <a:ea typeface="Arial"/>
              <a:cs typeface="Arial"/>
              <a:sym typeface="Arial"/>
            </a:endParaRPr>
          </a:p>
        </p:txBody>
      </p:sp>
      <p:sp>
        <p:nvSpPr>
          <p:cNvPr id="409" name="Google Shape;409;p14"/>
          <p:cNvSpPr txBox="1"/>
          <p:nvPr/>
        </p:nvSpPr>
        <p:spPr>
          <a:xfrm>
            <a:off x="1028700" y="5163332"/>
            <a:ext cx="9631235" cy="947952"/>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Clr>
                <a:srgbClr val="000000"/>
              </a:buClr>
              <a:buSzPts val="4400"/>
              <a:buFont typeface="Arial"/>
              <a:buNone/>
            </a:pPr>
            <a:r>
              <a:rPr b="1" i="0" lang="en-US" sz="4400" u="sng" cap="none" strike="noStrike">
                <a:solidFill>
                  <a:schemeClr val="lt1"/>
                </a:solidFill>
                <a:latin typeface="Montserrat"/>
                <a:ea typeface="Montserrat"/>
                <a:cs typeface="Montserrat"/>
                <a:sym typeface="Montserrat"/>
                <a:hlinkClick r:id="rId16">
                  <a:extLst>
                    <a:ext uri="{A12FA001-AC4F-418D-AE19-62706E023703}">
                      <ahyp:hlinkClr val="tx"/>
                    </a:ext>
                  </a:extLst>
                </a:hlinkClick>
              </a:rPr>
              <a:t>https://www.hertechventure.eu</a:t>
            </a:r>
            <a:r>
              <a:rPr b="1" i="0" lang="en-US" sz="4400" u="none" cap="none" strike="noStrike">
                <a:solidFill>
                  <a:schemeClr val="lt1"/>
                </a:solidFill>
                <a:latin typeface="Montserrat"/>
                <a:ea typeface="Montserrat"/>
                <a:cs typeface="Montserrat"/>
                <a:sym typeface="Montserrat"/>
              </a:rPr>
              <a:t> </a:t>
            </a:r>
            <a:endParaRPr b="0" i="0" sz="1100" u="none" cap="none" strike="noStrike">
              <a:solidFill>
                <a:schemeClr val="lt1"/>
              </a:solidFill>
              <a:latin typeface="Arial"/>
              <a:ea typeface="Arial"/>
              <a:cs typeface="Arial"/>
              <a:sym typeface="Arial"/>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8"/>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05" name="Google Shape;105;p28"/>
          <p:cNvGrpSpPr/>
          <p:nvPr/>
        </p:nvGrpSpPr>
        <p:grpSpPr>
          <a:xfrm>
            <a:off x="-281955" y="9721187"/>
            <a:ext cx="18965831" cy="883574"/>
            <a:chOff x="0" y="-38100"/>
            <a:chExt cx="4995116" cy="232711"/>
          </a:xfrm>
        </p:grpSpPr>
        <p:sp>
          <p:nvSpPr>
            <p:cNvPr id="106" name="Google Shape;106;p28"/>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7" name="Google Shape;107;p28"/>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8" name="Google Shape;108;p28"/>
          <p:cNvSpPr/>
          <p:nvPr/>
        </p:nvSpPr>
        <p:spPr>
          <a:xfrm>
            <a:off x="-557919" y="7437895"/>
            <a:ext cx="4495490" cy="4495490"/>
          </a:xfrm>
          <a:custGeom>
            <a:rect b="b" l="l" r="r" t="t"/>
            <a:pathLst>
              <a:path extrusionOk="0" h="4495490" w="4495490">
                <a:moveTo>
                  <a:pt x="0" y="0"/>
                </a:moveTo>
                <a:lnTo>
                  <a:pt x="4495490" y="0"/>
                </a:lnTo>
                <a:lnTo>
                  <a:pt x="4495490" y="4495490"/>
                </a:lnTo>
                <a:lnTo>
                  <a:pt x="0" y="449549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9" name="Google Shape;109;p28"/>
          <p:cNvSpPr txBox="1"/>
          <p:nvPr/>
        </p:nvSpPr>
        <p:spPr>
          <a:xfrm>
            <a:off x="1313241" y="4109371"/>
            <a:ext cx="15661518" cy="1034129"/>
          </a:xfrm>
          <a:prstGeom prst="rect">
            <a:avLst/>
          </a:prstGeom>
          <a:noFill/>
          <a:ln>
            <a:noFill/>
          </a:ln>
        </p:spPr>
        <p:txBody>
          <a:bodyPr anchorCtr="0" anchor="t" bIns="0" lIns="0" spcFirstLastPara="1" rIns="0" wrap="square" tIns="0">
            <a:spAutoFit/>
          </a:bodyPr>
          <a:lstStyle/>
          <a:p>
            <a:pPr indent="0" lvl="0" marL="0" marR="0" rtl="0" algn="ctr">
              <a:lnSpc>
                <a:spcPct val="140022"/>
              </a:lnSpc>
              <a:spcBef>
                <a:spcPts val="0"/>
              </a:spcBef>
              <a:spcAft>
                <a:spcPts val="0"/>
              </a:spcAft>
              <a:buClr>
                <a:srgbClr val="000000"/>
              </a:buClr>
              <a:buSzPts val="4800"/>
              <a:buFont typeface="Arial"/>
              <a:buNone/>
            </a:pPr>
            <a:r>
              <a:rPr b="0" i="0" lang="en-US" sz="4800" u="none" cap="none" strike="noStrike">
                <a:solidFill>
                  <a:srgbClr val="452A74"/>
                </a:solidFill>
                <a:latin typeface="Montserrat"/>
                <a:ea typeface="Montserrat"/>
                <a:cs typeface="Montserrat"/>
                <a:sym typeface="Montserrat"/>
              </a:rPr>
              <a:t>Examples of Biased and Non-Biased Language</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9"/>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15" name="Google Shape;115;p29"/>
          <p:cNvGrpSpPr/>
          <p:nvPr/>
        </p:nvGrpSpPr>
        <p:grpSpPr>
          <a:xfrm>
            <a:off x="-281955" y="9721187"/>
            <a:ext cx="18965831" cy="883574"/>
            <a:chOff x="0" y="-38100"/>
            <a:chExt cx="4995116" cy="232711"/>
          </a:xfrm>
        </p:grpSpPr>
        <p:sp>
          <p:nvSpPr>
            <p:cNvPr id="116" name="Google Shape;116;p29"/>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7" name="Google Shape;117;p29"/>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8" name="Google Shape;118;p29"/>
          <p:cNvSpPr txBox="1"/>
          <p:nvPr/>
        </p:nvSpPr>
        <p:spPr>
          <a:xfrm>
            <a:off x="898075" y="1791188"/>
            <a:ext cx="11957590" cy="775596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400"/>
              <a:buFont typeface="Arial"/>
              <a:buNone/>
            </a:pPr>
            <a:r>
              <a:rPr b="0" i="0" lang="en-US" sz="2400" u="none" cap="none" strike="noStrike">
                <a:solidFill>
                  <a:srgbClr val="452A74"/>
                </a:solidFill>
                <a:latin typeface="Montserrat"/>
                <a:ea typeface="Montserrat"/>
                <a:cs typeface="Montserrat"/>
                <a:sym typeface="Montserrat"/>
              </a:rPr>
              <a:t>Analysis of images of 3.125 children across 32 toy catalogues in 9 countries: Belgium, Bulgaria, Croatia, Denmark, Germany, Italy, Spain, Sweden and the United Kingdom</a:t>
            </a:r>
            <a:endParaRPr/>
          </a:p>
          <a:p>
            <a:pPr indent="0" lvl="0" marL="0" marR="0" rtl="0" algn="l">
              <a:lnSpc>
                <a:spcPct val="140000"/>
              </a:lnSpc>
              <a:spcBef>
                <a:spcPts val="0"/>
              </a:spcBef>
              <a:spcAft>
                <a:spcPts val="0"/>
              </a:spcAft>
              <a:buClr>
                <a:srgbClr val="000000"/>
              </a:buClr>
              <a:buSzPts val="2400"/>
              <a:buFont typeface="Arial"/>
              <a:buNone/>
            </a:pPr>
            <a:r>
              <a:t/>
            </a:r>
            <a:endParaRPr b="0" i="0" sz="2400" u="none" cap="none" strike="noStrike">
              <a:solidFill>
                <a:srgbClr val="452A74"/>
              </a:solidFill>
              <a:latin typeface="Montserrat"/>
              <a:ea typeface="Montserrat"/>
              <a:cs typeface="Montserrat"/>
              <a:sym typeface="Montserrat"/>
            </a:endParaRPr>
          </a:p>
          <a:p>
            <a:pPr indent="0" lvl="0" marL="0" marR="0" rtl="0" algn="l">
              <a:lnSpc>
                <a:spcPct val="140000"/>
              </a:lnSpc>
              <a:spcBef>
                <a:spcPts val="0"/>
              </a:spcBef>
              <a:spcAft>
                <a:spcPts val="0"/>
              </a:spcAft>
              <a:buClr>
                <a:srgbClr val="000000"/>
              </a:buClr>
              <a:buSzPts val="2400"/>
              <a:buFont typeface="Arial"/>
              <a:buNone/>
            </a:pPr>
            <a:r>
              <a:rPr b="0" i="0" lang="en-US" sz="2400" u="none" cap="none" strike="noStrike">
                <a:solidFill>
                  <a:srgbClr val="452A74"/>
                </a:solidFill>
                <a:latin typeface="Montserrat"/>
                <a:ea typeface="Montserrat"/>
                <a:cs typeface="Montserrat"/>
                <a:sym typeface="Montserrat"/>
              </a:rPr>
              <a:t>Key findings of the study:</a:t>
            </a:r>
            <a:endParaRPr/>
          </a:p>
          <a:p>
            <a:pPr indent="-342900" lvl="0" marL="342900" marR="0" rtl="0" algn="l">
              <a:lnSpc>
                <a:spcPct val="140000"/>
              </a:lnSpc>
              <a:spcBef>
                <a:spcPts val="0"/>
              </a:spcBef>
              <a:spcAft>
                <a:spcPts val="0"/>
              </a:spcAft>
              <a:buClr>
                <a:srgbClr val="000000"/>
              </a:buClr>
              <a:buSzPts val="2400"/>
              <a:buFont typeface="Arial"/>
              <a:buChar char="•"/>
            </a:pPr>
            <a:r>
              <a:rPr b="0" i="0" lang="en-US" sz="2400" u="none" cap="none" strike="noStrike">
                <a:solidFill>
                  <a:srgbClr val="452A74"/>
                </a:solidFill>
                <a:latin typeface="Montserrat"/>
                <a:ea typeface="Montserrat"/>
                <a:cs typeface="Montserrat"/>
                <a:sym typeface="Montserrat"/>
              </a:rPr>
              <a:t>12 catalogues, (37.5%) more than a third, had specific sections of toys “for boys” and “for girls” versus 20 catalogues (62.5%) having no specific sections. Most of those that are not formally divided into genders have, however, sections that are clearly marked by colours (pink and pastel colours for girls, darker and bolder colours for boys)</a:t>
            </a:r>
            <a:endParaRPr/>
          </a:p>
          <a:p>
            <a:pPr indent="-342900" lvl="0" marL="342900" marR="0" rtl="0" algn="l">
              <a:lnSpc>
                <a:spcPct val="140000"/>
              </a:lnSpc>
              <a:spcBef>
                <a:spcPts val="0"/>
              </a:spcBef>
              <a:spcAft>
                <a:spcPts val="0"/>
              </a:spcAft>
              <a:buClr>
                <a:srgbClr val="000000"/>
              </a:buClr>
              <a:buSzPts val="2400"/>
              <a:buFont typeface="Arial"/>
              <a:buChar char="•"/>
            </a:pPr>
            <a:r>
              <a:rPr b="0" i="0" lang="en-US" sz="2400" u="none" cap="none" strike="noStrike">
                <a:solidFill>
                  <a:srgbClr val="452A74"/>
                </a:solidFill>
                <a:latin typeface="Montserrat"/>
                <a:ea typeface="Montserrat"/>
                <a:cs typeface="Montserrat"/>
                <a:sym typeface="Montserrat"/>
              </a:rPr>
              <a:t>In 5 sections, boys were at least two thirds of the total children, respectively: videogames (67%), construction (69%), drones (72%), cars and transportations (74%), war and guns (88%). Girls were over the two thirds of total children only in two sections: care activities (87%) and beauty and grooming (94,5%)</a:t>
            </a:r>
            <a:endParaRPr/>
          </a:p>
        </p:txBody>
      </p:sp>
      <p:sp>
        <p:nvSpPr>
          <p:cNvPr id="119" name="Google Shape;119;p29"/>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0" name="Google Shape;120;p29"/>
          <p:cNvSpPr txBox="1"/>
          <p:nvPr/>
        </p:nvSpPr>
        <p:spPr>
          <a:xfrm>
            <a:off x="898075" y="739843"/>
            <a:ext cx="15661518" cy="97058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2C145B"/>
                </a:solidFill>
                <a:latin typeface="Montserrat ExtraBold"/>
                <a:ea typeface="Montserrat ExtraBold"/>
                <a:cs typeface="Montserrat ExtraBold"/>
                <a:sym typeface="Montserrat ExtraBold"/>
              </a:rPr>
              <a:t>Stereotypes from early ages</a:t>
            </a:r>
            <a:endParaRPr b="0" i="0" sz="1400" u="none" cap="none" strike="noStrike">
              <a:solidFill>
                <a:srgbClr val="000000"/>
              </a:solidFill>
              <a:latin typeface="Arial"/>
              <a:ea typeface="Arial"/>
              <a:cs typeface="Arial"/>
              <a:sym typeface="Arial"/>
            </a:endParaRPr>
          </a:p>
        </p:txBody>
      </p:sp>
      <p:sp>
        <p:nvSpPr>
          <p:cNvPr id="121" name="Google Shape;121;p29"/>
          <p:cNvSpPr txBox="1"/>
          <p:nvPr/>
        </p:nvSpPr>
        <p:spPr>
          <a:xfrm>
            <a:off x="898074" y="9467645"/>
            <a:ext cx="1345402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Montserrat"/>
                <a:ea typeface="Montserrat"/>
                <a:cs typeface="Montserrat"/>
                <a:sym typeface="Montserrat"/>
              </a:rPr>
              <a:t>Source: </a:t>
            </a:r>
            <a:r>
              <a:rPr b="0" i="0" lang="en-US" sz="2000" u="sng" cap="none" strike="noStrike">
                <a:solidFill>
                  <a:srgbClr val="000000"/>
                </a:solidFill>
                <a:latin typeface="Montserrat"/>
                <a:ea typeface="Montserrat"/>
                <a:cs typeface="Montserrat"/>
                <a:sym typeface="Montserrat"/>
                <a:hlinkClick r:id="rId5">
                  <a:extLst>
                    <a:ext uri="{A12FA001-AC4F-418D-AE19-62706E023703}">
                      <ahyp:hlinkClr val="tx"/>
                    </a:ext>
                  </a:extLst>
                </a:hlinkClick>
              </a:rPr>
              <a:t>https://coface-eu.org/study-toy-catalogues-in-europe-making-or-breaking-stereotypes</a:t>
            </a:r>
            <a:r>
              <a:rPr b="0" i="0" lang="en-US" sz="2000" u="none" cap="none" strike="noStrike">
                <a:solidFill>
                  <a:srgbClr val="000000"/>
                </a:solidFill>
                <a:latin typeface="Montserrat"/>
                <a:ea typeface="Montserrat"/>
                <a:cs typeface="Montserrat"/>
                <a:sym typeface="Montserrat"/>
              </a:rPr>
              <a:t> </a:t>
            </a:r>
            <a:endParaRPr/>
          </a:p>
        </p:txBody>
      </p:sp>
      <p:pic>
        <p:nvPicPr>
          <p:cNvPr descr="UN Women BiH on X: &quot;🧸 Toys have no gender! 🪁 Let's encourage a world  where every child is free to play with whatever sparks their imagination.  💫 Let's break the stereotypes!" id="122" name="Google Shape;122;p29"/>
          <p:cNvPicPr preferRelativeResize="0"/>
          <p:nvPr/>
        </p:nvPicPr>
        <p:blipFill rotWithShape="1">
          <a:blip r:embed="rId6">
            <a:alphaModFix/>
          </a:blip>
          <a:srcRect b="0" l="0" r="0" t="0"/>
          <a:stretch/>
        </p:blipFill>
        <p:spPr>
          <a:xfrm>
            <a:off x="12871174" y="2240735"/>
            <a:ext cx="5416826" cy="5416826"/>
          </a:xfrm>
          <a:prstGeom prst="rect">
            <a:avLst/>
          </a:prstGeom>
          <a:noFill/>
          <a:ln>
            <a:noFill/>
          </a:ln>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30"/>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28" name="Google Shape;128;p30"/>
          <p:cNvGrpSpPr/>
          <p:nvPr/>
        </p:nvGrpSpPr>
        <p:grpSpPr>
          <a:xfrm>
            <a:off x="-281955" y="9721187"/>
            <a:ext cx="18965831" cy="883574"/>
            <a:chOff x="0" y="-38100"/>
            <a:chExt cx="4995116" cy="232711"/>
          </a:xfrm>
        </p:grpSpPr>
        <p:sp>
          <p:nvSpPr>
            <p:cNvPr id="129" name="Google Shape;129;p30"/>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 name="Google Shape;130;p30"/>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31" name="Google Shape;131;p30"/>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2" name="Google Shape;132;p30"/>
          <p:cNvSpPr txBox="1"/>
          <p:nvPr/>
        </p:nvSpPr>
        <p:spPr>
          <a:xfrm>
            <a:off x="898075" y="739843"/>
            <a:ext cx="15661518" cy="97058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2C145B"/>
                </a:solidFill>
                <a:latin typeface="Montserrat ExtraBold"/>
                <a:ea typeface="Montserrat ExtraBold"/>
                <a:cs typeface="Montserrat ExtraBold"/>
                <a:sym typeface="Montserrat ExtraBold"/>
              </a:rPr>
              <a:t>Stereotypes in public spaces</a:t>
            </a:r>
            <a:endParaRPr b="0" i="0" sz="1400" u="none" cap="none" strike="noStrike">
              <a:solidFill>
                <a:srgbClr val="000000"/>
              </a:solidFill>
              <a:latin typeface="Arial"/>
              <a:ea typeface="Arial"/>
              <a:cs typeface="Arial"/>
              <a:sym typeface="Arial"/>
            </a:endParaRPr>
          </a:p>
        </p:txBody>
      </p:sp>
      <p:pic>
        <p:nvPicPr>
          <p:cNvPr descr="Diagrama&#10;&#10;Descripción generada automáticamente" id="133" name="Google Shape;133;p30"/>
          <p:cNvPicPr preferRelativeResize="0"/>
          <p:nvPr/>
        </p:nvPicPr>
        <p:blipFill rotWithShape="1">
          <a:blip r:embed="rId5">
            <a:alphaModFix/>
          </a:blip>
          <a:srcRect b="0" l="0" r="0" t="0"/>
          <a:stretch/>
        </p:blipFill>
        <p:spPr>
          <a:xfrm>
            <a:off x="0" y="1651000"/>
            <a:ext cx="6172200" cy="7607300"/>
          </a:xfrm>
          <a:prstGeom prst="rect">
            <a:avLst/>
          </a:prstGeom>
          <a:noFill/>
          <a:ln>
            <a:noFill/>
          </a:ln>
        </p:spPr>
      </p:pic>
      <p:pic>
        <p:nvPicPr>
          <p:cNvPr descr="Interfaz de usuario gráfica, Aplicación&#10;&#10;Descripción generada automáticamente" id="134" name="Google Shape;134;p30"/>
          <p:cNvPicPr preferRelativeResize="0"/>
          <p:nvPr/>
        </p:nvPicPr>
        <p:blipFill rotWithShape="1">
          <a:blip r:embed="rId6">
            <a:alphaModFix/>
          </a:blip>
          <a:srcRect b="0" l="0" r="0" t="0"/>
          <a:stretch/>
        </p:blipFill>
        <p:spPr>
          <a:xfrm>
            <a:off x="6108701" y="1896285"/>
            <a:ext cx="6159500" cy="6299200"/>
          </a:xfrm>
          <a:prstGeom prst="rect">
            <a:avLst/>
          </a:prstGeom>
          <a:noFill/>
          <a:ln>
            <a:noFill/>
          </a:ln>
        </p:spPr>
      </p:pic>
      <p:sp>
        <p:nvSpPr>
          <p:cNvPr id="135" name="Google Shape;135;p30"/>
          <p:cNvSpPr txBox="1"/>
          <p:nvPr/>
        </p:nvSpPr>
        <p:spPr>
          <a:xfrm>
            <a:off x="6172200" y="8226873"/>
            <a:ext cx="276570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sng" cap="none" strike="noStrike">
                <a:solidFill>
                  <a:srgbClr val="000000"/>
                </a:solidFill>
                <a:latin typeface="Arial"/>
                <a:ea typeface="Arial"/>
                <a:cs typeface="Arial"/>
                <a:sym typeface="Arial"/>
                <a:hlinkClick r:id="rId7">
                  <a:extLst>
                    <a:ext uri="{A12FA001-AC4F-418D-AE19-62706E023703}">
                      <ahyp:hlinkClr val="tx"/>
                    </a:ext>
                  </a:extLst>
                </a:hlinkClick>
              </a:rPr>
              <a:t>Source link (Reddit)</a:t>
            </a:r>
            <a:endParaRPr b="0" i="0" sz="2000" u="none" cap="none" strike="noStrike">
              <a:solidFill>
                <a:srgbClr val="000000"/>
              </a:solidFill>
              <a:latin typeface="Arial"/>
              <a:ea typeface="Arial"/>
              <a:cs typeface="Arial"/>
              <a:sym typeface="Arial"/>
            </a:endParaRPr>
          </a:p>
        </p:txBody>
      </p:sp>
      <p:pic>
        <p:nvPicPr>
          <p:cNvPr descr="Interfaz de usuario gráfica&#10;&#10;Descripción generada automáticamente" id="136" name="Google Shape;136;p30"/>
          <p:cNvPicPr preferRelativeResize="0"/>
          <p:nvPr/>
        </p:nvPicPr>
        <p:blipFill rotWithShape="1">
          <a:blip r:embed="rId8">
            <a:alphaModFix/>
          </a:blip>
          <a:srcRect b="0" l="0" r="0" t="0"/>
          <a:stretch/>
        </p:blipFill>
        <p:spPr>
          <a:xfrm>
            <a:off x="12179300" y="1426969"/>
            <a:ext cx="6108700" cy="7569200"/>
          </a:xfrm>
          <a:prstGeom prst="rect">
            <a:avLst/>
          </a:prstGeom>
          <a:noFill/>
          <a:ln>
            <a:noFill/>
          </a:ln>
        </p:spPr>
      </p:pic>
      <p:sp>
        <p:nvSpPr>
          <p:cNvPr id="137" name="Google Shape;137;p30"/>
          <p:cNvSpPr txBox="1"/>
          <p:nvPr/>
        </p:nvSpPr>
        <p:spPr>
          <a:xfrm>
            <a:off x="12205387" y="8902967"/>
            <a:ext cx="2797451" cy="4001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sng" cap="none" strike="noStrike">
                <a:solidFill>
                  <a:srgbClr val="000000"/>
                </a:solidFill>
                <a:latin typeface="Arial"/>
                <a:ea typeface="Arial"/>
                <a:cs typeface="Arial"/>
                <a:sym typeface="Arial"/>
                <a:hlinkClick r:id="rId9">
                  <a:extLst>
                    <a:ext uri="{A12FA001-AC4F-418D-AE19-62706E023703}">
                      <ahyp:hlinkClr val="tx"/>
                    </a:ext>
                  </a:extLst>
                </a:hlinkClick>
              </a:rPr>
              <a:t>Source link (Reddit)</a:t>
            </a:r>
            <a:endParaRPr b="0" i="0" sz="2000" u="none" cap="none" strike="noStrike">
              <a:solidFill>
                <a:srgbClr val="000000"/>
              </a:solidFill>
              <a:latin typeface="Arial"/>
              <a:ea typeface="Arial"/>
              <a:cs typeface="Arial"/>
              <a:sym typeface="Arial"/>
            </a:endParaRPr>
          </a:p>
        </p:txBody>
      </p:sp>
      <p:sp>
        <p:nvSpPr>
          <p:cNvPr id="138" name="Google Shape;138;p30"/>
          <p:cNvSpPr txBox="1"/>
          <p:nvPr/>
        </p:nvSpPr>
        <p:spPr>
          <a:xfrm>
            <a:off x="0" y="9073055"/>
            <a:ext cx="5784574"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sng" cap="none" strike="noStrike">
                <a:solidFill>
                  <a:srgbClr val="000000"/>
                </a:solidFill>
                <a:latin typeface="Arial"/>
                <a:ea typeface="Arial"/>
                <a:cs typeface="Arial"/>
                <a:sym typeface="Arial"/>
                <a:hlinkClick r:id="rId10">
                  <a:extLst>
                    <a:ext uri="{A12FA001-AC4F-418D-AE19-62706E023703}">
                      <ahyp:hlinkClr val="tx"/>
                    </a:ext>
                  </a:extLst>
                </a:hlinkClick>
              </a:rPr>
              <a:t>Source link (Reddit)</a:t>
            </a:r>
            <a:endParaRPr b="0" i="0" sz="20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31"/>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44" name="Google Shape;144;p31"/>
          <p:cNvGrpSpPr/>
          <p:nvPr/>
        </p:nvGrpSpPr>
        <p:grpSpPr>
          <a:xfrm>
            <a:off x="-281955" y="9721187"/>
            <a:ext cx="18965831" cy="883574"/>
            <a:chOff x="0" y="-38100"/>
            <a:chExt cx="4995116" cy="232711"/>
          </a:xfrm>
        </p:grpSpPr>
        <p:sp>
          <p:nvSpPr>
            <p:cNvPr id="145" name="Google Shape;145;p31"/>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 name="Google Shape;146;p31"/>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7" name="Google Shape;147;p31"/>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8" name="Google Shape;148;p31"/>
          <p:cNvSpPr txBox="1"/>
          <p:nvPr/>
        </p:nvSpPr>
        <p:spPr>
          <a:xfrm>
            <a:off x="898075" y="739843"/>
            <a:ext cx="15661518" cy="97058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2C145B"/>
                </a:solidFill>
                <a:latin typeface="Montserrat ExtraBold"/>
                <a:ea typeface="Montserrat ExtraBold"/>
                <a:cs typeface="Montserrat ExtraBold"/>
                <a:sym typeface="Montserrat ExtraBold"/>
              </a:rPr>
              <a:t>Stereotypes in public spaces</a:t>
            </a:r>
            <a:endParaRPr b="0" i="0" sz="1400" u="none" cap="none" strike="noStrike">
              <a:solidFill>
                <a:srgbClr val="000000"/>
              </a:solidFill>
              <a:latin typeface="Arial"/>
              <a:ea typeface="Arial"/>
              <a:cs typeface="Arial"/>
              <a:sym typeface="Arial"/>
            </a:endParaRPr>
          </a:p>
        </p:txBody>
      </p:sp>
      <p:cxnSp>
        <p:nvCxnSpPr>
          <p:cNvPr id="149" name="Google Shape;149;p31"/>
          <p:cNvCxnSpPr/>
          <p:nvPr/>
        </p:nvCxnSpPr>
        <p:spPr>
          <a:xfrm flipH="1">
            <a:off x="4174436" y="2882347"/>
            <a:ext cx="1013791" cy="873573"/>
          </a:xfrm>
          <a:prstGeom prst="straightConnector1">
            <a:avLst/>
          </a:prstGeom>
          <a:noFill/>
          <a:ln cap="flat" cmpd="sng" w="57150">
            <a:solidFill>
              <a:srgbClr val="BD4B48"/>
            </a:solidFill>
            <a:prstDash val="solid"/>
            <a:round/>
            <a:headEnd len="sm" w="sm" type="none"/>
            <a:tailEnd len="med" w="med" type="triangle"/>
          </a:ln>
        </p:spPr>
      </p:cxnSp>
      <p:pic>
        <p:nvPicPr>
          <p:cNvPr id="150" name="Google Shape;150;p31"/>
          <p:cNvPicPr preferRelativeResize="0"/>
          <p:nvPr/>
        </p:nvPicPr>
        <p:blipFill rotWithShape="1">
          <a:blip r:embed="rId5">
            <a:alphaModFix/>
          </a:blip>
          <a:srcRect b="0" l="0" r="0" t="0"/>
          <a:stretch/>
        </p:blipFill>
        <p:spPr>
          <a:xfrm>
            <a:off x="1172817" y="1709530"/>
            <a:ext cx="14217647" cy="7232367"/>
          </a:xfrm>
          <a:prstGeom prst="rect">
            <a:avLst/>
          </a:prstGeom>
          <a:noFill/>
          <a:ln>
            <a:noFill/>
          </a:ln>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32"/>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56" name="Google Shape;156;p32"/>
          <p:cNvGrpSpPr/>
          <p:nvPr/>
        </p:nvGrpSpPr>
        <p:grpSpPr>
          <a:xfrm>
            <a:off x="-281955" y="9721187"/>
            <a:ext cx="18965831" cy="883574"/>
            <a:chOff x="0" y="-38100"/>
            <a:chExt cx="4995116" cy="232711"/>
          </a:xfrm>
        </p:grpSpPr>
        <p:sp>
          <p:nvSpPr>
            <p:cNvPr id="157" name="Google Shape;157;p32"/>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 name="Google Shape;158;p32"/>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59" name="Google Shape;159;p32"/>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 name="Google Shape;160;p32"/>
          <p:cNvSpPr txBox="1"/>
          <p:nvPr/>
        </p:nvSpPr>
        <p:spPr>
          <a:xfrm>
            <a:off x="898075" y="739843"/>
            <a:ext cx="15661518" cy="97058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2C145B"/>
                </a:solidFill>
                <a:latin typeface="Montserrat ExtraBold"/>
                <a:ea typeface="Montserrat ExtraBold"/>
                <a:cs typeface="Montserrat ExtraBold"/>
                <a:sym typeface="Montserrat ExtraBold"/>
              </a:rPr>
              <a:t>Stereotypes in public spaces</a:t>
            </a:r>
            <a:endParaRPr b="0" i="0" sz="1400" u="none" cap="none" strike="noStrike">
              <a:solidFill>
                <a:srgbClr val="000000"/>
              </a:solidFill>
              <a:latin typeface="Arial"/>
              <a:ea typeface="Arial"/>
              <a:cs typeface="Arial"/>
              <a:sym typeface="Arial"/>
            </a:endParaRPr>
          </a:p>
        </p:txBody>
      </p:sp>
      <p:pic>
        <p:nvPicPr>
          <p:cNvPr id="161" name="Google Shape;161;p32"/>
          <p:cNvPicPr preferRelativeResize="0"/>
          <p:nvPr/>
        </p:nvPicPr>
        <p:blipFill rotWithShape="1">
          <a:blip r:embed="rId5">
            <a:alphaModFix/>
          </a:blip>
          <a:srcRect b="0" l="0" r="0" t="0"/>
          <a:stretch/>
        </p:blipFill>
        <p:spPr>
          <a:xfrm>
            <a:off x="6420679" y="1638100"/>
            <a:ext cx="5854282" cy="8155418"/>
          </a:xfrm>
          <a:prstGeom prst="rect">
            <a:avLst/>
          </a:prstGeom>
          <a:noFill/>
          <a:ln>
            <a:noFill/>
          </a:ln>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3"/>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67" name="Google Shape;167;p33"/>
          <p:cNvGrpSpPr/>
          <p:nvPr/>
        </p:nvGrpSpPr>
        <p:grpSpPr>
          <a:xfrm>
            <a:off x="-281955" y="9721187"/>
            <a:ext cx="18965831" cy="883574"/>
            <a:chOff x="0" y="-38100"/>
            <a:chExt cx="4995116" cy="232711"/>
          </a:xfrm>
        </p:grpSpPr>
        <p:sp>
          <p:nvSpPr>
            <p:cNvPr id="168" name="Google Shape;168;p33"/>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9" name="Google Shape;169;p33"/>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0" name="Google Shape;170;p33"/>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1" name="Google Shape;171;p33"/>
          <p:cNvSpPr txBox="1"/>
          <p:nvPr/>
        </p:nvSpPr>
        <p:spPr>
          <a:xfrm>
            <a:off x="898075" y="739843"/>
            <a:ext cx="15661518" cy="97058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2C145B"/>
                </a:solidFill>
                <a:latin typeface="Montserrat ExtraBold"/>
                <a:ea typeface="Montserrat ExtraBold"/>
                <a:cs typeface="Montserrat ExtraBold"/>
                <a:sym typeface="Montserrat ExtraBold"/>
              </a:rPr>
              <a:t>Stereotypes in public spaces</a:t>
            </a:r>
            <a:endParaRPr b="0" i="0" sz="1400" u="none" cap="none" strike="noStrike">
              <a:solidFill>
                <a:srgbClr val="000000"/>
              </a:solidFill>
              <a:latin typeface="Arial"/>
              <a:ea typeface="Arial"/>
              <a:cs typeface="Arial"/>
              <a:sym typeface="Arial"/>
            </a:endParaRPr>
          </a:p>
        </p:txBody>
      </p:sp>
      <p:pic>
        <p:nvPicPr>
          <p:cNvPr id="172" name="Google Shape;172;p33"/>
          <p:cNvPicPr preferRelativeResize="0"/>
          <p:nvPr/>
        </p:nvPicPr>
        <p:blipFill rotWithShape="1">
          <a:blip r:embed="rId5">
            <a:alphaModFix/>
          </a:blip>
          <a:srcRect b="4790" l="0" r="0" t="10996"/>
          <a:stretch/>
        </p:blipFill>
        <p:spPr>
          <a:xfrm>
            <a:off x="2562433" y="1690319"/>
            <a:ext cx="12332802" cy="8050979"/>
          </a:xfrm>
          <a:prstGeom prst="rect">
            <a:avLst/>
          </a:prstGeom>
          <a:noFill/>
          <a:ln>
            <a:noFill/>
          </a:ln>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4"/>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78" name="Google Shape;178;p34"/>
          <p:cNvGrpSpPr/>
          <p:nvPr/>
        </p:nvGrpSpPr>
        <p:grpSpPr>
          <a:xfrm>
            <a:off x="-281955" y="9721187"/>
            <a:ext cx="18965831" cy="883574"/>
            <a:chOff x="0" y="-38100"/>
            <a:chExt cx="4995116" cy="232711"/>
          </a:xfrm>
        </p:grpSpPr>
        <p:sp>
          <p:nvSpPr>
            <p:cNvPr id="179" name="Google Shape;179;p34"/>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 name="Google Shape;180;p34"/>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1" name="Google Shape;181;p34"/>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2" name="Google Shape;182;p34"/>
          <p:cNvSpPr txBox="1"/>
          <p:nvPr/>
        </p:nvSpPr>
        <p:spPr>
          <a:xfrm>
            <a:off x="898075" y="739843"/>
            <a:ext cx="15661518" cy="97058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2C145B"/>
                </a:solidFill>
                <a:latin typeface="Montserrat ExtraBold"/>
                <a:ea typeface="Montserrat ExtraBold"/>
                <a:cs typeface="Montserrat ExtraBold"/>
                <a:sym typeface="Montserrat ExtraBold"/>
              </a:rPr>
              <a:t>Stereotypes in technology</a:t>
            </a:r>
            <a:endParaRPr b="0" i="0" sz="1400" u="none" cap="none" strike="noStrike">
              <a:solidFill>
                <a:srgbClr val="000000"/>
              </a:solidFill>
              <a:latin typeface="Arial"/>
              <a:ea typeface="Arial"/>
              <a:cs typeface="Arial"/>
              <a:sym typeface="Arial"/>
            </a:endParaRPr>
          </a:p>
        </p:txBody>
      </p:sp>
      <p:pic>
        <p:nvPicPr>
          <p:cNvPr descr="Captura de pantalla de un celular de un hombre con traje&#10;&#10;Descripción generada automáticamente" id="183" name="Google Shape;183;p34"/>
          <p:cNvPicPr preferRelativeResize="0"/>
          <p:nvPr/>
        </p:nvPicPr>
        <p:blipFill rotWithShape="1">
          <a:blip r:embed="rId5">
            <a:alphaModFix/>
          </a:blip>
          <a:srcRect b="0" l="0" r="0" t="0"/>
          <a:stretch/>
        </p:blipFill>
        <p:spPr>
          <a:xfrm>
            <a:off x="2257959" y="2264482"/>
            <a:ext cx="13772082" cy="6442513"/>
          </a:xfrm>
          <a:prstGeom prst="rect">
            <a:avLst/>
          </a:prstGeom>
          <a:noFill/>
          <a:ln>
            <a:noFill/>
          </a:ln>
        </p:spPr>
      </p:pic>
      <p:cxnSp>
        <p:nvCxnSpPr>
          <p:cNvPr id="184" name="Google Shape;184;p34"/>
          <p:cNvCxnSpPr/>
          <p:nvPr/>
        </p:nvCxnSpPr>
        <p:spPr>
          <a:xfrm flipH="1">
            <a:off x="4174436" y="2882347"/>
            <a:ext cx="1013791" cy="873573"/>
          </a:xfrm>
          <a:prstGeom prst="straightConnector1">
            <a:avLst/>
          </a:prstGeom>
          <a:noFill/>
          <a:ln cap="flat" cmpd="sng" w="57150">
            <a:solidFill>
              <a:srgbClr val="BD4B48"/>
            </a:solidFill>
            <a:prstDash val="solid"/>
            <a:round/>
            <a:headEnd len="sm" w="sm" type="none"/>
            <a:tailEnd len="med" w="med" type="triangle"/>
          </a:ln>
        </p:spPr>
      </p:cxnSp>
    </p:spTree>
  </p:cSld>
  <p:clrMapOvr>
    <a:masterClrMapping/>
  </p:clrMapOvr>
  <p:transition>
    <p:fade/>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user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0x0101003A06DED289E437438E8CDF0E0C275B1A</vt:lpwstr>
  </property>
</Properties>
</file>