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82" r:id="rId4"/>
    <p:sldId id="285" r:id="rId5"/>
    <p:sldId id="270" r:id="rId6"/>
    <p:sldId id="284" r:id="rId7"/>
    <p:sldId id="283" r:id="rId8"/>
    <p:sldId id="279" r:id="rId9"/>
    <p:sldId id="266" r:id="rId10"/>
    <p:sldId id="271" r:id="rId11"/>
    <p:sldId id="287" r:id="rId12"/>
    <p:sldId id="288" r:id="rId13"/>
    <p:sldId id="286" r:id="rId14"/>
    <p:sldId id="269" r:id="rId15"/>
  </p:sldIdLst>
  <p:sldSz cx="18288000" cy="10287000"/>
  <p:notesSz cx="6858000" cy="9144000"/>
  <p:embeddedFontLs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ExtraBold" panose="00000900000000000000" pitchFamily="2" charset="0"/>
      <p:bold r:id="rId21"/>
      <p:italic r:id="rId22"/>
      <p:boldItalic r:id="rId23"/>
    </p:embeddedFont>
    <p:embeddedFont>
      <p:font typeface="Noto Sans" panose="020B0502040504020204" pitchFamily="34" charset="0"/>
      <p:regular r:id="rId24"/>
      <p:bold r:id="rId25"/>
      <p:italic r:id="rId26"/>
      <p:boldItalic r:id="rId27"/>
    </p:embeddedFont>
    <p:embeddedFont>
      <p:font typeface="Poppins" panose="000005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960WQAXNz4QBwB5P/vHUIvk8R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928C35-4026-4C81-B320-0B3299960927}">
  <a:tblStyle styleId="{8A928C35-4026-4C81-B320-0B32999609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38" d="100"/>
          <a:sy n="38" d="100"/>
        </p:scale>
        <p:origin x="94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47E68AA1-7EBD-2FCA-5640-A4B2A4447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>
            <a:extLst>
              <a:ext uri="{FF2B5EF4-FFF2-40B4-BE49-F238E27FC236}">
                <a16:creationId xmlns:a16="http://schemas.microsoft.com/office/drawing/2014/main" id="{A831888E-7993-24B5-51F3-71B56F4B0B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>
            <a:extLst>
              <a:ext uri="{FF2B5EF4-FFF2-40B4-BE49-F238E27FC236}">
                <a16:creationId xmlns:a16="http://schemas.microsoft.com/office/drawing/2014/main" id="{FAA63C31-83D8-6063-4F67-51E12B81FE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123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50096CFE-A6BD-2BAB-F391-9F5E89400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>
            <a:extLst>
              <a:ext uri="{FF2B5EF4-FFF2-40B4-BE49-F238E27FC236}">
                <a16:creationId xmlns:a16="http://schemas.microsoft.com/office/drawing/2014/main" id="{AA5F4CAF-8382-7E9E-9D29-0169C43254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>
            <a:extLst>
              <a:ext uri="{FF2B5EF4-FFF2-40B4-BE49-F238E27FC236}">
                <a16:creationId xmlns:a16="http://schemas.microsoft.com/office/drawing/2014/main" id="{F2D292F7-8241-58D7-C9AF-50E0053953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7286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AC4252C2-D9F5-F086-A35A-AA094F1D8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>
            <a:extLst>
              <a:ext uri="{FF2B5EF4-FFF2-40B4-BE49-F238E27FC236}">
                <a16:creationId xmlns:a16="http://schemas.microsoft.com/office/drawing/2014/main" id="{A6F3478C-4B23-89F0-DCC2-FB454E8955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>
            <a:extLst>
              <a:ext uri="{FF2B5EF4-FFF2-40B4-BE49-F238E27FC236}">
                <a16:creationId xmlns:a16="http://schemas.microsoft.com/office/drawing/2014/main" id="{9E6F9F53-1D69-EDD6-2C5D-568826C054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08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C8B48E23-11AB-27A2-8DCB-83C73AE0E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>
            <a:extLst>
              <a:ext uri="{FF2B5EF4-FFF2-40B4-BE49-F238E27FC236}">
                <a16:creationId xmlns:a16="http://schemas.microsoft.com/office/drawing/2014/main" id="{2A1092B9-B612-BB27-27EB-AA96AF809C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:notes">
            <a:extLst>
              <a:ext uri="{FF2B5EF4-FFF2-40B4-BE49-F238E27FC236}">
                <a16:creationId xmlns:a16="http://schemas.microsoft.com/office/drawing/2014/main" id="{651A12FF-2B56-21A9-051E-9A7D6445E7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444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7DF48466-2108-1674-4D2C-0D52E9414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3:notes">
            <a:extLst>
              <a:ext uri="{FF2B5EF4-FFF2-40B4-BE49-F238E27FC236}">
                <a16:creationId xmlns:a16="http://schemas.microsoft.com/office/drawing/2014/main" id="{D8C44F8A-EB88-51BC-6AB5-9CCD77A4D2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p13:notes">
            <a:extLst>
              <a:ext uri="{FF2B5EF4-FFF2-40B4-BE49-F238E27FC236}">
                <a16:creationId xmlns:a16="http://schemas.microsoft.com/office/drawing/2014/main" id="{1E423E89-A90A-4705-E563-7A2A56D675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4689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5793858E-FBCC-F05F-E4DD-8B609A612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>
            <a:extLst>
              <a:ext uri="{FF2B5EF4-FFF2-40B4-BE49-F238E27FC236}">
                <a16:creationId xmlns:a16="http://schemas.microsoft.com/office/drawing/2014/main" id="{99CB38D7-E5F6-10E6-6352-D484BDDEDE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>
            <a:extLst>
              <a:ext uri="{FF2B5EF4-FFF2-40B4-BE49-F238E27FC236}">
                <a16:creationId xmlns:a16="http://schemas.microsoft.com/office/drawing/2014/main" id="{7ADA919A-EA6A-993B-A49B-BC92DA1CB8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49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AC023388-EB7C-B267-F902-5C832D635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>
            <a:extLst>
              <a:ext uri="{FF2B5EF4-FFF2-40B4-BE49-F238E27FC236}">
                <a16:creationId xmlns:a16="http://schemas.microsoft.com/office/drawing/2014/main" id="{F1CDE0CA-6B67-2FCD-1014-62E92D8332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>
            <a:extLst>
              <a:ext uri="{FF2B5EF4-FFF2-40B4-BE49-F238E27FC236}">
                <a16:creationId xmlns:a16="http://schemas.microsoft.com/office/drawing/2014/main" id="{1D57A20B-DA87-D7C7-6A3F-54D7E77108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9247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FE5D3402-A391-E382-4515-C924553C4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>
            <a:extLst>
              <a:ext uri="{FF2B5EF4-FFF2-40B4-BE49-F238E27FC236}">
                <a16:creationId xmlns:a16="http://schemas.microsoft.com/office/drawing/2014/main" id="{B4816E1B-D95B-7623-97A8-A714D177B0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>
            <a:extLst>
              <a:ext uri="{FF2B5EF4-FFF2-40B4-BE49-F238E27FC236}">
                <a16:creationId xmlns:a16="http://schemas.microsoft.com/office/drawing/2014/main" id="{E6C9FE14-EF2B-6F0E-E818-FCCEA4DBB0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3098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C845C517-8AF1-8CB5-90EE-04F9EEA0E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>
            <a:extLst>
              <a:ext uri="{FF2B5EF4-FFF2-40B4-BE49-F238E27FC236}">
                <a16:creationId xmlns:a16="http://schemas.microsoft.com/office/drawing/2014/main" id="{725B8A8B-C5D4-DE37-1193-B559FFA00A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>
            <a:extLst>
              <a:ext uri="{FF2B5EF4-FFF2-40B4-BE49-F238E27FC236}">
                <a16:creationId xmlns:a16="http://schemas.microsoft.com/office/drawing/2014/main" id="{2D95BC17-62A6-B99F-CE4C-5D98D75E88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512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6C364395-AAD8-F04B-8954-1851B4BD6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>
            <a:extLst>
              <a:ext uri="{FF2B5EF4-FFF2-40B4-BE49-F238E27FC236}">
                <a16:creationId xmlns:a16="http://schemas.microsoft.com/office/drawing/2014/main" id="{06743DB4-ACB9-3A07-9227-D5D98FD146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>
            <a:extLst>
              <a:ext uri="{FF2B5EF4-FFF2-40B4-BE49-F238E27FC236}">
                <a16:creationId xmlns:a16="http://schemas.microsoft.com/office/drawing/2014/main" id="{D537BD9F-1472-FB45-B7DD-5C330187D4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9840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DE5DEDEB-8985-EB3F-8D43-E43A20D6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>
            <a:extLst>
              <a:ext uri="{FF2B5EF4-FFF2-40B4-BE49-F238E27FC236}">
                <a16:creationId xmlns:a16="http://schemas.microsoft.com/office/drawing/2014/main" id="{652B87F6-E8A6-C058-6D7D-558A538B07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>
            <a:extLst>
              <a:ext uri="{FF2B5EF4-FFF2-40B4-BE49-F238E27FC236}">
                <a16:creationId xmlns:a16="http://schemas.microsoft.com/office/drawing/2014/main" id="{26C834F9-8796-8810-7128-FC871E0DBC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763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neatro.io/blog/two-truths-and-a-lie-icebreaker/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hertechventure/?viewAsMember=true" TargetMode="External"/><Relationship Id="rId13" Type="http://schemas.openxmlformats.org/officeDocument/2006/relationships/hyperlink" Target="https://x.com/hertechventure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hertechventure.eu/" TargetMode="External"/><Relationship Id="rId11" Type="http://schemas.openxmlformats.org/officeDocument/2006/relationships/hyperlink" Target="https://www.hertechventure.eu/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hyperlink" Target="https://www.facebook.com/profile.php?id=61557217807689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neatro.io/blog/two-truths-and-a-lie-icebreaker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6CB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34119" y="3456230"/>
            <a:ext cx="12360879" cy="1666456"/>
            <a:chOff x="0" y="-57150"/>
            <a:chExt cx="3255540" cy="438902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3255540" cy="381752"/>
            </a:xfrm>
            <a:custGeom>
              <a:avLst/>
              <a:gdLst/>
              <a:ahLst/>
              <a:cxnLst/>
              <a:rect l="l" t="t" r="r" b="b"/>
              <a:pathLst>
                <a:path w="3255540" h="381752" extrusionOk="0">
                  <a:moveTo>
                    <a:pt x="0" y="0"/>
                  </a:moveTo>
                  <a:lnTo>
                    <a:pt x="3255540" y="0"/>
                  </a:lnTo>
                  <a:lnTo>
                    <a:pt x="3255540" y="381752"/>
                  </a:lnTo>
                  <a:lnTo>
                    <a:pt x="0" y="381752"/>
                  </a:lnTo>
                  <a:close/>
                </a:path>
              </a:pathLst>
            </a:custGeom>
            <a:solidFill>
              <a:srgbClr val="DED5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0" y="-57150"/>
              <a:ext cx="3255540" cy="438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>
            <a:off x="-41707" y="5161695"/>
            <a:ext cx="12436705" cy="1767558"/>
            <a:chOff x="0" y="-57150"/>
            <a:chExt cx="3275511" cy="465529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3275511" cy="408379"/>
            </a:xfrm>
            <a:custGeom>
              <a:avLst/>
              <a:gdLst/>
              <a:ahLst/>
              <a:cxnLst/>
              <a:rect l="l" t="t" r="r" b="b"/>
              <a:pathLst>
                <a:path w="3275511" h="408379" extrusionOk="0">
                  <a:moveTo>
                    <a:pt x="0" y="0"/>
                  </a:moveTo>
                  <a:lnTo>
                    <a:pt x="3275511" y="0"/>
                  </a:lnTo>
                  <a:lnTo>
                    <a:pt x="3275511" y="408379"/>
                  </a:lnTo>
                  <a:lnTo>
                    <a:pt x="0" y="408379"/>
                  </a:lnTo>
                  <a:close/>
                </a:path>
              </a:pathLst>
            </a:custGeom>
            <a:solidFill>
              <a:srgbClr val="DED5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0" y="-57150"/>
              <a:ext cx="3275511" cy="465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"/>
          <p:cNvSpPr/>
          <p:nvPr/>
        </p:nvSpPr>
        <p:spPr>
          <a:xfrm>
            <a:off x="735395" y="9214555"/>
            <a:ext cx="3230131" cy="677285"/>
          </a:xfrm>
          <a:custGeom>
            <a:avLst/>
            <a:gdLst/>
            <a:ahLst/>
            <a:cxnLst/>
            <a:rect l="l" t="t" r="r" b="b"/>
            <a:pathLst>
              <a:path w="3230131" h="677285" extrusionOk="0">
                <a:moveTo>
                  <a:pt x="0" y="0"/>
                </a:moveTo>
                <a:lnTo>
                  <a:pt x="3230131" y="0"/>
                </a:lnTo>
                <a:lnTo>
                  <a:pt x="3230131" y="677286"/>
                </a:lnTo>
                <a:lnTo>
                  <a:pt x="0" y="6772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-1064191">
            <a:off x="14281957" y="-46093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2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1586488">
            <a:off x="14281957" y="488317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2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0901220" y="7202168"/>
            <a:ext cx="4938626" cy="4938626"/>
          </a:xfrm>
          <a:custGeom>
            <a:avLst/>
            <a:gdLst/>
            <a:ahLst/>
            <a:cxnLst/>
            <a:rect l="l" t="t" r="r" b="b"/>
            <a:pathLst>
              <a:path w="4938626" h="4938626" extrusionOk="0">
                <a:moveTo>
                  <a:pt x="0" y="0"/>
                </a:moveTo>
                <a:lnTo>
                  <a:pt x="4938626" y="0"/>
                </a:lnTo>
                <a:lnTo>
                  <a:pt x="4938626" y="4938625"/>
                </a:lnTo>
                <a:lnTo>
                  <a:pt x="0" y="4938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019120" y="2311824"/>
            <a:ext cx="9279245" cy="114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62" b="1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HerTechVenture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34119" y="3890323"/>
            <a:ext cx="12151255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noProof="0" dirty="0">
                <a:solidFill>
                  <a:srgbClr val="452A74"/>
                </a:solidFill>
                <a:latin typeface="Noto Sans"/>
                <a:ea typeface="Noto Sans"/>
                <a:cs typeface="Noto Sans"/>
                <a:sym typeface="Noto Sans"/>
              </a:rPr>
              <a:t>Ice-breaker: two truths and a lie</a:t>
            </a:r>
            <a:endParaRPr lang="en-GB" sz="5400" noProof="0" dirty="0"/>
          </a:p>
        </p:txBody>
      </p:sp>
      <p:sp>
        <p:nvSpPr>
          <p:cNvPr id="96" name="Google Shape;96;p1"/>
          <p:cNvSpPr txBox="1"/>
          <p:nvPr/>
        </p:nvSpPr>
        <p:spPr>
          <a:xfrm>
            <a:off x="1139801" y="5782506"/>
            <a:ext cx="8958356" cy="73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1" dirty="0">
                <a:solidFill>
                  <a:srgbClr val="452A74"/>
                </a:solidFill>
                <a:latin typeface="Noto Sans"/>
                <a:ea typeface="Noto Sans"/>
                <a:cs typeface="Noto Sans"/>
                <a:sym typeface="Noto Sans"/>
              </a:rPr>
              <a:t>University of Salamanca</a:t>
            </a:r>
            <a:endParaRPr dirty="0"/>
          </a:p>
        </p:txBody>
      </p:sp>
      <p:sp>
        <p:nvSpPr>
          <p:cNvPr id="97" name="Google Shape;97;p1"/>
          <p:cNvSpPr txBox="1"/>
          <p:nvPr/>
        </p:nvSpPr>
        <p:spPr>
          <a:xfrm>
            <a:off x="6077346" y="9101770"/>
            <a:ext cx="3366980" cy="119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5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9" b="1">
                <a:solidFill>
                  <a:srgbClr val="DED5ED"/>
                </a:solidFill>
                <a:latin typeface="Noto Sans"/>
                <a:ea typeface="Noto Sans"/>
                <a:cs typeface="Noto Sans"/>
                <a:sym typeface="Noto Sans"/>
              </a:rPr>
              <a:t>Project Number 2023-1-PL01-KA220-HED-000156803</a:t>
            </a:r>
            <a:endParaRPr/>
          </a:p>
          <a:p>
            <a:pPr marL="0" marR="0" lvl="0" indent="0" algn="ctr" rtl="0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9" b="1">
              <a:solidFill>
                <a:srgbClr val="DED5ED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ctr" rtl="0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9" b="1">
              <a:solidFill>
                <a:srgbClr val="DED5ED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4BD441B7-C442-2C29-5DEC-1B4BA5178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2665" y="7490757"/>
            <a:ext cx="3965526" cy="1095317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A8AE7A1B-3B21-7C24-B91D-2234D1ADD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9471" y="7498665"/>
            <a:ext cx="4533900" cy="1079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7288DCFD-C37A-76AC-B4F3-DCB5D62B8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>
            <a:extLst>
              <a:ext uri="{FF2B5EF4-FFF2-40B4-BE49-F238E27FC236}">
                <a16:creationId xmlns:a16="http://schemas.microsoft.com/office/drawing/2014/main" id="{1ED662E5-3E6E-0AF1-880E-C8E242C3EA3A}"/>
              </a:ext>
            </a:extLst>
          </p:cNvPr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>
            <a:extLst>
              <a:ext uri="{FF2B5EF4-FFF2-40B4-BE49-F238E27FC236}">
                <a16:creationId xmlns:a16="http://schemas.microsoft.com/office/drawing/2014/main" id="{AB6E0C70-47C2-097A-FAB9-F7C86B9E15E0}"/>
              </a:ext>
            </a:extLst>
          </p:cNvPr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>
              <a:extLst>
                <a:ext uri="{FF2B5EF4-FFF2-40B4-BE49-F238E27FC236}">
                  <a16:creationId xmlns:a16="http://schemas.microsoft.com/office/drawing/2014/main" id="{C8D9BC16-8F77-1A16-8A0E-00D5449F89F8}"/>
                </a:ext>
              </a:extLst>
            </p:cNvPr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>
              <a:extLst>
                <a:ext uri="{FF2B5EF4-FFF2-40B4-BE49-F238E27FC236}">
                  <a16:creationId xmlns:a16="http://schemas.microsoft.com/office/drawing/2014/main" id="{59972549-FC4D-8EDE-B6A7-CC3B9A5E5FBF}"/>
                </a:ext>
              </a:extLst>
            </p:cNvPr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>
            <a:extLst>
              <a:ext uri="{FF2B5EF4-FFF2-40B4-BE49-F238E27FC236}">
                <a16:creationId xmlns:a16="http://schemas.microsoft.com/office/drawing/2014/main" id="{1226EA4F-7F10-0676-45C5-6D73EF7954E6}"/>
              </a:ext>
            </a:extLst>
          </p:cNvPr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>
            <a:extLst>
              <a:ext uri="{FF2B5EF4-FFF2-40B4-BE49-F238E27FC236}">
                <a16:creationId xmlns:a16="http://schemas.microsoft.com/office/drawing/2014/main" id="{1970C76C-20CB-5480-851C-DCEFD6167DBE}"/>
              </a:ext>
            </a:extLst>
          </p:cNvPr>
          <p:cNvSpPr txBox="1"/>
          <p:nvPr/>
        </p:nvSpPr>
        <p:spPr>
          <a:xfrm>
            <a:off x="1313241" y="4195548"/>
            <a:ext cx="15661518" cy="18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Online activity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8247507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2B25EB5D-30D4-AC55-DAEC-5752069AD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>
            <a:extLst>
              <a:ext uri="{FF2B5EF4-FFF2-40B4-BE49-F238E27FC236}">
                <a16:creationId xmlns:a16="http://schemas.microsoft.com/office/drawing/2014/main" id="{18F0803D-3BD0-7B7F-2F27-A50D99F00928}"/>
              </a:ext>
            </a:extLst>
          </p:cNvPr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>
            <a:extLst>
              <a:ext uri="{FF2B5EF4-FFF2-40B4-BE49-F238E27FC236}">
                <a16:creationId xmlns:a16="http://schemas.microsoft.com/office/drawing/2014/main" id="{9028673A-4F3B-CD43-C1EB-40931E5C3E34}"/>
              </a:ext>
            </a:extLst>
          </p:cNvPr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>
              <a:extLst>
                <a:ext uri="{FF2B5EF4-FFF2-40B4-BE49-F238E27FC236}">
                  <a16:creationId xmlns:a16="http://schemas.microsoft.com/office/drawing/2014/main" id="{0401E521-C0FF-DEA8-57A4-B596F66D67A5}"/>
                </a:ext>
              </a:extLst>
            </p:cNvPr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>
              <a:extLst>
                <a:ext uri="{FF2B5EF4-FFF2-40B4-BE49-F238E27FC236}">
                  <a16:creationId xmlns:a16="http://schemas.microsoft.com/office/drawing/2014/main" id="{AD0DDC21-C77D-9207-D950-FAB6FDAB790E}"/>
                </a:ext>
              </a:extLst>
            </p:cNvPr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>
            <a:extLst>
              <a:ext uri="{FF2B5EF4-FFF2-40B4-BE49-F238E27FC236}">
                <a16:creationId xmlns:a16="http://schemas.microsoft.com/office/drawing/2014/main" id="{968ADD07-F19B-0198-2FA5-E242F7F0D000}"/>
              </a:ext>
            </a:extLst>
          </p:cNvPr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>
            <a:extLst>
              <a:ext uri="{FF2B5EF4-FFF2-40B4-BE49-F238E27FC236}">
                <a16:creationId xmlns:a16="http://schemas.microsoft.com/office/drawing/2014/main" id="{19A05310-95CE-08BB-F719-00668DA8EFA0}"/>
              </a:ext>
            </a:extLst>
          </p:cNvPr>
          <p:cNvSpPr txBox="1"/>
          <p:nvPr/>
        </p:nvSpPr>
        <p:spPr>
          <a:xfrm>
            <a:off x="719684" y="279807"/>
            <a:ext cx="15661518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Instructions</a:t>
            </a:r>
            <a:endParaRPr sz="1800" dirty="0"/>
          </a:p>
        </p:txBody>
      </p:sp>
      <p:sp>
        <p:nvSpPr>
          <p:cNvPr id="2" name="Google Shape;115;g308d2ad0890_0_0">
            <a:extLst>
              <a:ext uri="{FF2B5EF4-FFF2-40B4-BE49-F238E27FC236}">
                <a16:creationId xmlns:a16="http://schemas.microsoft.com/office/drawing/2014/main" id="{E60E1F84-7B44-9A19-A16A-C2DE5F57C640}"/>
              </a:ext>
            </a:extLst>
          </p:cNvPr>
          <p:cNvSpPr txBox="1"/>
          <p:nvPr/>
        </p:nvSpPr>
        <p:spPr>
          <a:xfrm>
            <a:off x="719684" y="1664235"/>
            <a:ext cx="16650840" cy="674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GB" sz="2400" b="1" noProof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STEP 1: </a:t>
            </a:r>
            <a:r>
              <a:rPr lang="en-GB" sz="2400" b="0" i="0" u="none" strike="noStrike" cap="none" noProof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Give your team 3-5 minutes so that each member writes down two truths and one lie about themselves. </a:t>
            </a:r>
          </a:p>
          <a:p>
            <a:pPr marR="0" lvl="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GB" sz="2400" b="0" i="0" u="none" strike="noStrike" cap="none" noProof="0" dirty="0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ct val="150000"/>
              </a:lnSpc>
              <a:spcBef>
                <a:spcPts val="360"/>
              </a:spcBef>
              <a:buSzPts val="2400"/>
            </a:pPr>
            <a:r>
              <a:rPr lang="en-GB" sz="2400" b="1" i="0" u="none" strike="noStrike" cap="none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STEP 2: </a:t>
            </a:r>
            <a:r>
              <a:rPr lang="en-GB" sz="2400" b="0" i="0" u="none" strike="noStrike" cap="none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Depending on the number of participants and time:</a:t>
            </a:r>
            <a:endParaRPr lang="en-GB" sz="2400" b="1" i="0" u="none" strike="noStrike" cap="none" noProof="0" dirty="0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400" b="1" i="1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Up to 10 participants and more than 20 minutes in total</a:t>
            </a:r>
            <a:r>
              <a:rPr lang="en-GB" sz="2400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</a:p>
          <a:p>
            <a:pPr marL="457200" lvl="8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n-GB" sz="2400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Invite a random participant to reveal their three statements.</a:t>
            </a:r>
          </a:p>
          <a:p>
            <a:pPr marL="457200" lvl="8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n-GB" sz="2400" noProof="0" dirty="0">
                <a:solidFill>
                  <a:srgbClr val="452A74"/>
                </a:solidFill>
                <a:latin typeface="Montserrat"/>
                <a:sym typeface="Montserrat"/>
              </a:rPr>
              <a:t>Give your team 30 seconds to decide what the lie is. </a:t>
            </a:r>
            <a:r>
              <a:rPr lang="en-GB" sz="2400" noProof="0" dirty="0">
                <a:solidFill>
                  <a:srgbClr val="452A74"/>
                </a:solidFill>
                <a:latin typeface="Montserrat"/>
              </a:rPr>
              <a:t>everyone reveals what in their opinion.</a:t>
            </a:r>
          </a:p>
          <a:p>
            <a:pPr marL="457200" lvl="8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n-GB" sz="2400" noProof="0" dirty="0">
                <a:solidFill>
                  <a:srgbClr val="452A74"/>
                </a:solidFill>
                <a:latin typeface="Montserrat"/>
              </a:rPr>
              <a:t>Once everyone has spoken, invite the designated person to say what the lie was.</a:t>
            </a:r>
          </a:p>
          <a:p>
            <a:pPr marL="457200" lvl="8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n-GB" sz="2400" noProof="0" dirty="0">
                <a:solidFill>
                  <a:srgbClr val="452A74"/>
                </a:solidFill>
                <a:latin typeface="Montserrat"/>
              </a:rPr>
              <a:t>Repeat this cycle until all team members have been able to reveal their 2 truths and 1 lie.</a:t>
            </a:r>
          </a:p>
          <a:p>
            <a:pPr marL="457200" lvl="8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n-GB" sz="2400" noProof="0" dirty="0">
                <a:solidFill>
                  <a:srgbClr val="452A74"/>
                </a:solidFill>
                <a:latin typeface="Montserrat"/>
              </a:rPr>
              <a:t>Scoreboard: Those who find the lies earn one point per discovery. You also award a point to the “good liars” who managed to deceive everyone.</a:t>
            </a:r>
            <a:endParaRPr lang="en-GB" sz="2400" b="0" i="0" u="none" strike="noStrike" cap="none" noProof="0" dirty="0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4101456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36B64E12-F708-2A16-E60E-2D1205B8C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>
            <a:extLst>
              <a:ext uri="{FF2B5EF4-FFF2-40B4-BE49-F238E27FC236}">
                <a16:creationId xmlns:a16="http://schemas.microsoft.com/office/drawing/2014/main" id="{BEB5BB64-D932-2EE0-927E-54D89B5E5672}"/>
              </a:ext>
            </a:extLst>
          </p:cNvPr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>
            <a:extLst>
              <a:ext uri="{FF2B5EF4-FFF2-40B4-BE49-F238E27FC236}">
                <a16:creationId xmlns:a16="http://schemas.microsoft.com/office/drawing/2014/main" id="{C0A5F9D9-4317-D5A3-2C37-2C5CBC063FA5}"/>
              </a:ext>
            </a:extLst>
          </p:cNvPr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>
              <a:extLst>
                <a:ext uri="{FF2B5EF4-FFF2-40B4-BE49-F238E27FC236}">
                  <a16:creationId xmlns:a16="http://schemas.microsoft.com/office/drawing/2014/main" id="{A135CDAD-009F-43B2-0E2A-13455B909ED8}"/>
                </a:ext>
              </a:extLst>
            </p:cNvPr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>
              <a:extLst>
                <a:ext uri="{FF2B5EF4-FFF2-40B4-BE49-F238E27FC236}">
                  <a16:creationId xmlns:a16="http://schemas.microsoft.com/office/drawing/2014/main" id="{78CCA18A-2F8E-22A7-D868-0318459D0D9B}"/>
                </a:ext>
              </a:extLst>
            </p:cNvPr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>
            <a:extLst>
              <a:ext uri="{FF2B5EF4-FFF2-40B4-BE49-F238E27FC236}">
                <a16:creationId xmlns:a16="http://schemas.microsoft.com/office/drawing/2014/main" id="{675B26F2-7577-9E1B-7D38-F724D147A28E}"/>
              </a:ext>
            </a:extLst>
          </p:cNvPr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>
            <a:extLst>
              <a:ext uri="{FF2B5EF4-FFF2-40B4-BE49-F238E27FC236}">
                <a16:creationId xmlns:a16="http://schemas.microsoft.com/office/drawing/2014/main" id="{FBC6BAB3-94BE-A69B-6306-1DE9AD7AA5FF}"/>
              </a:ext>
            </a:extLst>
          </p:cNvPr>
          <p:cNvSpPr txBox="1"/>
          <p:nvPr/>
        </p:nvSpPr>
        <p:spPr>
          <a:xfrm>
            <a:off x="719684" y="279807"/>
            <a:ext cx="15661518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Instructions</a:t>
            </a:r>
            <a:endParaRPr sz="1800" dirty="0"/>
          </a:p>
        </p:txBody>
      </p:sp>
      <p:sp>
        <p:nvSpPr>
          <p:cNvPr id="2" name="Google Shape;115;g308d2ad0890_0_0">
            <a:extLst>
              <a:ext uri="{FF2B5EF4-FFF2-40B4-BE49-F238E27FC236}">
                <a16:creationId xmlns:a16="http://schemas.microsoft.com/office/drawing/2014/main" id="{B0DB2148-D50D-BEC7-2800-93FB992A6684}"/>
              </a:ext>
            </a:extLst>
          </p:cNvPr>
          <p:cNvSpPr txBox="1"/>
          <p:nvPr/>
        </p:nvSpPr>
        <p:spPr>
          <a:xfrm>
            <a:off x="719684" y="1664235"/>
            <a:ext cx="16650840" cy="497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2" indent="-342900" algn="just">
              <a:lnSpc>
                <a:spcPct val="150000"/>
              </a:lnSpc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r>
              <a:rPr lang="en-GB" sz="2400" b="1" i="1" noProof="0">
                <a:solidFill>
                  <a:srgbClr val="452A74"/>
                </a:solidFill>
                <a:latin typeface="Montserrat"/>
                <a:sym typeface="Montserrat"/>
              </a:rPr>
              <a:t>More than 10 participants (the duration can be adapted depending on your schedule):</a:t>
            </a:r>
          </a:p>
          <a:p>
            <a:pPr marL="457200" marR="0" lvl="0" indent="-45720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GB" sz="2400" b="0" i="0" u="none" strike="noStrike" cap="none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If you are using a video conferencing tool, you can ask the participants to send their truths and lies in the instant messenger when it is time to reveal everyone's responses.</a:t>
            </a:r>
            <a:endParaRPr lang="en-GB" sz="2400" noProof="0" dirty="0">
              <a:solidFill>
                <a:srgbClr val="452A74"/>
              </a:solidFill>
              <a:latin typeface="Montserrat"/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GB" sz="2400" noProof="0" dirty="0">
                <a:solidFill>
                  <a:srgbClr val="452A74"/>
                </a:solidFill>
                <a:latin typeface="Montserrat"/>
              </a:rPr>
              <a:t>Vote what are the lie from each participant.</a:t>
            </a:r>
          </a:p>
          <a:p>
            <a:pPr marL="457200" marR="0" lvl="0" indent="-45720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GB" sz="2400" noProof="0" dirty="0">
                <a:solidFill>
                  <a:srgbClr val="452A74"/>
                </a:solidFill>
                <a:latin typeface="Montserrat"/>
              </a:rPr>
              <a:t>Scoreboard: Those who find the lies earn one point per discovery. You also award a point to the “good liars” who managed to deceive everyone.</a:t>
            </a:r>
            <a:endParaRPr lang="en-GB" sz="2400" noProof="0" dirty="0">
              <a:solidFill>
                <a:srgbClr val="452A74"/>
              </a:solidFill>
              <a:latin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GB" sz="2400" b="0" i="0" u="none" strike="noStrike" cap="none" noProof="0" dirty="0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GB" sz="2400" b="1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STEP 3: </a:t>
            </a:r>
            <a:r>
              <a:rPr lang="en-GB" sz="2400" b="0" i="0" u="none" strike="noStrike" cap="none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Share with all the group who is the “Lie detector” and who is the “Good liar” </a:t>
            </a:r>
            <a:endParaRPr lang="en-GB" sz="2400" noProof="0" dirty="0">
              <a:solidFill>
                <a:srgbClr val="452A74"/>
              </a:solidFill>
              <a:latin typeface="Montserrat"/>
              <a:sym typeface="Montserrat"/>
            </a:endParaRPr>
          </a:p>
          <a:p>
            <a:pPr marL="457200" lvl="2" indent="-457200" algn="just">
              <a:spcBef>
                <a:spcPts val="360"/>
              </a:spcBef>
              <a:buSzPts val="2400"/>
              <a:buFont typeface="+mj-lt"/>
              <a:buAutoNum type="arabicPeriod"/>
            </a:pPr>
            <a:endParaRPr lang="en-GB" sz="2400" noProof="0" dirty="0">
              <a:solidFill>
                <a:srgbClr val="452A74"/>
              </a:solidFill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274270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6CB2"/>
        </a:solidFill>
        <a:effectLst/>
      </p:bgPr>
    </p:bg>
    <p:spTree>
      <p:nvGrpSpPr>
        <p:cNvPr id="1" name="Shape 267">
          <a:extLst>
            <a:ext uri="{FF2B5EF4-FFF2-40B4-BE49-F238E27FC236}">
              <a16:creationId xmlns:a16="http://schemas.microsoft.com/office/drawing/2014/main" id="{F6F03BC8-8E7C-077E-55AB-F5DB0D715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">
            <a:extLst>
              <a:ext uri="{FF2B5EF4-FFF2-40B4-BE49-F238E27FC236}">
                <a16:creationId xmlns:a16="http://schemas.microsoft.com/office/drawing/2014/main" id="{AE2DD1AD-3825-2D8D-B4D2-DD940A055C84}"/>
              </a:ext>
            </a:extLst>
          </p:cNvPr>
          <p:cNvSpPr/>
          <p:nvPr/>
        </p:nvSpPr>
        <p:spPr>
          <a:xfrm>
            <a:off x="14742167" y="9258300"/>
            <a:ext cx="3069119" cy="618435"/>
          </a:xfrm>
          <a:custGeom>
            <a:avLst/>
            <a:gdLst/>
            <a:ahLst/>
            <a:cxnLst/>
            <a:rect l="l" t="t" r="r" b="b"/>
            <a:pathLst>
              <a:path w="3069119" h="618435" extrusionOk="0">
                <a:moveTo>
                  <a:pt x="0" y="0"/>
                </a:moveTo>
                <a:lnTo>
                  <a:pt x="3069119" y="0"/>
                </a:lnTo>
                <a:lnTo>
                  <a:pt x="3069119" y="618435"/>
                </a:lnTo>
                <a:lnTo>
                  <a:pt x="0" y="618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5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>
            <a:extLst>
              <a:ext uri="{FF2B5EF4-FFF2-40B4-BE49-F238E27FC236}">
                <a16:creationId xmlns:a16="http://schemas.microsoft.com/office/drawing/2014/main" id="{6ECB622A-FFBC-1C84-43C0-56B724749319}"/>
              </a:ext>
            </a:extLst>
          </p:cNvPr>
          <p:cNvSpPr/>
          <p:nvPr/>
        </p:nvSpPr>
        <p:spPr>
          <a:xfrm>
            <a:off x="15937540" y="0"/>
            <a:ext cx="2350460" cy="2350460"/>
          </a:xfrm>
          <a:custGeom>
            <a:avLst/>
            <a:gdLst/>
            <a:ahLst/>
            <a:cxnLst/>
            <a:rect l="l" t="t" r="r" b="b"/>
            <a:pathLst>
              <a:path w="2350460" h="2350460" extrusionOk="0">
                <a:moveTo>
                  <a:pt x="0" y="0"/>
                </a:moveTo>
                <a:lnTo>
                  <a:pt x="2350460" y="0"/>
                </a:lnTo>
                <a:lnTo>
                  <a:pt x="2350460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1">
            <a:extLst>
              <a:ext uri="{FF2B5EF4-FFF2-40B4-BE49-F238E27FC236}">
                <a16:creationId xmlns:a16="http://schemas.microsoft.com/office/drawing/2014/main" id="{1CDDD064-13EF-9EC7-ECE1-E034326DF1D9}"/>
              </a:ext>
            </a:extLst>
          </p:cNvPr>
          <p:cNvSpPr txBox="1"/>
          <p:nvPr/>
        </p:nvSpPr>
        <p:spPr>
          <a:xfrm>
            <a:off x="1028700" y="599956"/>
            <a:ext cx="15661518" cy="97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DED5E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Preparation </a:t>
            </a:r>
            <a:endParaRPr dirty="0"/>
          </a:p>
        </p:txBody>
      </p:sp>
      <p:sp>
        <p:nvSpPr>
          <p:cNvPr id="5" name="Google Shape;351;p11">
            <a:extLst>
              <a:ext uri="{FF2B5EF4-FFF2-40B4-BE49-F238E27FC236}">
                <a16:creationId xmlns:a16="http://schemas.microsoft.com/office/drawing/2014/main" id="{3567B6B7-CA55-0139-0121-8B78F0EF1E48}"/>
              </a:ext>
            </a:extLst>
          </p:cNvPr>
          <p:cNvSpPr txBox="1"/>
          <p:nvPr/>
        </p:nvSpPr>
        <p:spPr>
          <a:xfrm>
            <a:off x="8598830" y="4525716"/>
            <a:ext cx="583686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>
                <a:solidFill>
                  <a:srgbClr val="DED5ED"/>
                </a:solidFill>
                <a:latin typeface="Montserrat"/>
              </a:rPr>
              <a:t>Conference tool  like Zoom, Teams, Meets…</a:t>
            </a:r>
          </a:p>
        </p:txBody>
      </p:sp>
      <p:sp>
        <p:nvSpPr>
          <p:cNvPr id="6" name="Google Shape;352;p11">
            <a:extLst>
              <a:ext uri="{FF2B5EF4-FFF2-40B4-BE49-F238E27FC236}">
                <a16:creationId xmlns:a16="http://schemas.microsoft.com/office/drawing/2014/main" id="{8A15F359-8B2B-FFE9-1E10-12897B916F72}"/>
              </a:ext>
            </a:extLst>
          </p:cNvPr>
          <p:cNvSpPr txBox="1"/>
          <p:nvPr/>
        </p:nvSpPr>
        <p:spPr>
          <a:xfrm>
            <a:off x="8859459" y="2772117"/>
            <a:ext cx="5836863" cy="97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5"/>
              <a:buFont typeface="Arial"/>
              <a:buNone/>
            </a:pPr>
            <a:r>
              <a:rPr lang="en-US" sz="4505" b="1" i="0" u="none" strike="noStrike" cap="none" dirty="0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1400" b="0" i="0" u="none" strike="noStrike" cap="none" dirty="0">
              <a:solidFill>
                <a:srgbClr val="DED5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342;p11">
            <a:extLst>
              <a:ext uri="{FF2B5EF4-FFF2-40B4-BE49-F238E27FC236}">
                <a16:creationId xmlns:a16="http://schemas.microsoft.com/office/drawing/2014/main" id="{AFAEE23D-F838-0E08-0634-28C867032ED4}"/>
              </a:ext>
            </a:extLst>
          </p:cNvPr>
          <p:cNvGrpSpPr/>
          <p:nvPr/>
        </p:nvGrpSpPr>
        <p:grpSpPr>
          <a:xfrm>
            <a:off x="1028700" y="2564102"/>
            <a:ext cx="6992375" cy="7003415"/>
            <a:chOff x="0" y="-38100"/>
            <a:chExt cx="1841613" cy="1844521"/>
          </a:xfrm>
        </p:grpSpPr>
        <p:sp>
          <p:nvSpPr>
            <p:cNvPr id="8" name="Google Shape;343;p11">
              <a:extLst>
                <a:ext uri="{FF2B5EF4-FFF2-40B4-BE49-F238E27FC236}">
                  <a16:creationId xmlns:a16="http://schemas.microsoft.com/office/drawing/2014/main" id="{AF0390F0-0F72-DC2B-C997-37D81B3701D2}"/>
                </a:ext>
              </a:extLst>
            </p:cNvPr>
            <p:cNvSpPr/>
            <p:nvPr/>
          </p:nvSpPr>
          <p:spPr>
            <a:xfrm>
              <a:off x="0" y="0"/>
              <a:ext cx="1841613" cy="1806421"/>
            </a:xfrm>
            <a:custGeom>
              <a:avLst/>
              <a:gdLst/>
              <a:ahLst/>
              <a:cxnLst/>
              <a:rect l="l" t="t" r="r" b="b"/>
              <a:pathLst>
                <a:path w="1841613" h="1806421" extrusionOk="0">
                  <a:moveTo>
                    <a:pt x="0" y="0"/>
                  </a:moveTo>
                  <a:lnTo>
                    <a:pt x="1841613" y="0"/>
                  </a:lnTo>
                  <a:lnTo>
                    <a:pt x="1841613" y="1806421"/>
                  </a:lnTo>
                  <a:lnTo>
                    <a:pt x="0" y="1806421"/>
                  </a:lnTo>
                  <a:close/>
                </a:path>
              </a:pathLst>
            </a:custGeom>
            <a:solidFill>
              <a:srgbClr val="DED5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44;p11">
              <a:extLst>
                <a:ext uri="{FF2B5EF4-FFF2-40B4-BE49-F238E27FC236}">
                  <a16:creationId xmlns:a16="http://schemas.microsoft.com/office/drawing/2014/main" id="{1BFC6925-ED62-C307-4756-77CA1D9D3607}"/>
                </a:ext>
              </a:extLst>
            </p:cNvPr>
            <p:cNvSpPr txBox="1"/>
            <p:nvPr/>
          </p:nvSpPr>
          <p:spPr>
            <a:xfrm>
              <a:off x="0" y="-38100"/>
              <a:ext cx="1841613" cy="1844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49;p11">
            <a:extLst>
              <a:ext uri="{FF2B5EF4-FFF2-40B4-BE49-F238E27FC236}">
                <a16:creationId xmlns:a16="http://schemas.microsoft.com/office/drawing/2014/main" id="{16C3CA57-C4CE-50B3-C5D8-976A5AF65852}"/>
              </a:ext>
            </a:extLst>
          </p:cNvPr>
          <p:cNvSpPr txBox="1"/>
          <p:nvPr/>
        </p:nvSpPr>
        <p:spPr>
          <a:xfrm>
            <a:off x="1606456" y="2886959"/>
            <a:ext cx="5836863" cy="97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5"/>
              <a:buFont typeface="Arial"/>
              <a:buNone/>
            </a:pPr>
            <a:r>
              <a:rPr lang="en-US" sz="4505" b="1" i="0" u="none" strike="noStrike" cap="none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Resources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50;p11">
            <a:extLst>
              <a:ext uri="{FF2B5EF4-FFF2-40B4-BE49-F238E27FC236}">
                <a16:creationId xmlns:a16="http://schemas.microsoft.com/office/drawing/2014/main" id="{CE404F67-2C51-9082-A1E5-3B5186786833}"/>
              </a:ext>
            </a:extLst>
          </p:cNvPr>
          <p:cNvSpPr txBox="1"/>
          <p:nvPr/>
        </p:nvSpPr>
        <p:spPr>
          <a:xfrm>
            <a:off x="1606455" y="4505981"/>
            <a:ext cx="5836863" cy="229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43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2A74"/>
                </a:solidFill>
                <a:latin typeface="Montserrat"/>
                <a:sym typeface="Montserrat"/>
              </a:rPr>
              <a:t>Start your meetings with the Two Truths and a Lie Icebreaker: </a:t>
            </a:r>
            <a:r>
              <a:rPr lang="en-US" sz="2400" dirty="0">
                <a:solidFill>
                  <a:srgbClr val="452A74"/>
                </a:solidFill>
                <a:latin typeface="Montserrat"/>
                <a:sym typeface="Montserrat"/>
                <a:hlinkClick r:id="rId5"/>
              </a:rPr>
              <a:t>https://www.neatro.io/blog/two-truths-and-a-lie-icebreaker/</a:t>
            </a:r>
            <a:r>
              <a:rPr lang="en-US" sz="2400" dirty="0">
                <a:solidFill>
                  <a:srgbClr val="452A74"/>
                </a:solidFill>
                <a:latin typeface="Montserrat"/>
                <a:sym typeface="Montserrat"/>
              </a:rPr>
              <a:t> </a:t>
            </a:r>
          </a:p>
          <a:p>
            <a:pPr marL="342900" marR="0" lvl="0" indent="-34290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43"/>
              <a:buFont typeface="Arial" panose="020B0604020202020204" pitchFamily="34" charset="0"/>
              <a:buChar char="•"/>
            </a:pPr>
            <a:endParaRPr lang="en-US"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251296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5ED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"/>
          <p:cNvSpPr/>
          <p:nvPr/>
        </p:nvSpPr>
        <p:spPr>
          <a:xfrm>
            <a:off x="2151792" y="643488"/>
            <a:ext cx="3226247" cy="610103"/>
          </a:xfrm>
          <a:custGeom>
            <a:avLst/>
            <a:gdLst/>
            <a:ahLst/>
            <a:cxnLst/>
            <a:rect l="l" t="t" r="r" b="b"/>
            <a:pathLst>
              <a:path w="3226247" h="610103" extrusionOk="0">
                <a:moveTo>
                  <a:pt x="0" y="0"/>
                </a:moveTo>
                <a:lnTo>
                  <a:pt x="3226247" y="0"/>
                </a:lnTo>
                <a:lnTo>
                  <a:pt x="3226247" y="610103"/>
                </a:lnTo>
                <a:lnTo>
                  <a:pt x="0" y="610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87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4">
            <a:hlinkClick r:id="rId4"/>
          </p:cNvPr>
          <p:cNvSpPr/>
          <p:nvPr/>
        </p:nvSpPr>
        <p:spPr>
          <a:xfrm>
            <a:off x="1301736" y="9059620"/>
            <a:ext cx="492598" cy="895633"/>
          </a:xfrm>
          <a:custGeom>
            <a:avLst/>
            <a:gdLst/>
            <a:ahLst/>
            <a:cxnLst/>
            <a:rect l="l" t="t" r="r" b="b"/>
            <a:pathLst>
              <a:path w="492598" h="895633" extrusionOk="0">
                <a:moveTo>
                  <a:pt x="0" y="0"/>
                </a:moveTo>
                <a:lnTo>
                  <a:pt x="492598" y="0"/>
                </a:lnTo>
                <a:lnTo>
                  <a:pt x="492598" y="895632"/>
                </a:lnTo>
                <a:lnTo>
                  <a:pt x="0" y="895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4">
            <a:hlinkClick r:id="rId6"/>
          </p:cNvPr>
          <p:cNvSpPr/>
          <p:nvPr/>
        </p:nvSpPr>
        <p:spPr>
          <a:xfrm>
            <a:off x="2151792" y="9126668"/>
            <a:ext cx="814635" cy="814635"/>
          </a:xfrm>
          <a:custGeom>
            <a:avLst/>
            <a:gdLst/>
            <a:ahLst/>
            <a:cxnLst/>
            <a:rect l="l" t="t" r="r" b="b"/>
            <a:pathLst>
              <a:path w="814635" h="814635" extrusionOk="0">
                <a:moveTo>
                  <a:pt x="0" y="0"/>
                </a:moveTo>
                <a:lnTo>
                  <a:pt x="814635" y="0"/>
                </a:lnTo>
                <a:lnTo>
                  <a:pt x="814635" y="814636"/>
                </a:lnTo>
                <a:lnTo>
                  <a:pt x="0" y="814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4">
            <a:hlinkClick r:id="rId8"/>
          </p:cNvPr>
          <p:cNvSpPr/>
          <p:nvPr/>
        </p:nvSpPr>
        <p:spPr>
          <a:xfrm>
            <a:off x="4515883" y="9046061"/>
            <a:ext cx="939499" cy="939499"/>
          </a:xfrm>
          <a:custGeom>
            <a:avLst/>
            <a:gdLst/>
            <a:ahLst/>
            <a:cxnLst/>
            <a:rect l="l" t="t" r="r" b="b"/>
            <a:pathLst>
              <a:path w="939499" h="939499" extrusionOk="0">
                <a:moveTo>
                  <a:pt x="0" y="0"/>
                </a:moveTo>
                <a:lnTo>
                  <a:pt x="939499" y="0"/>
                </a:lnTo>
                <a:lnTo>
                  <a:pt x="939499" y="939499"/>
                </a:lnTo>
                <a:lnTo>
                  <a:pt x="0" y="9394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4"/>
          <p:cNvSpPr/>
          <p:nvPr/>
        </p:nvSpPr>
        <p:spPr>
          <a:xfrm>
            <a:off x="5752478" y="9059620"/>
            <a:ext cx="948733" cy="948733"/>
          </a:xfrm>
          <a:custGeom>
            <a:avLst/>
            <a:gdLst/>
            <a:ahLst/>
            <a:cxnLst/>
            <a:rect l="l" t="t" r="r" b="b"/>
            <a:pathLst>
              <a:path w="948733" h="948733" extrusionOk="0">
                <a:moveTo>
                  <a:pt x="0" y="0"/>
                </a:moveTo>
                <a:lnTo>
                  <a:pt x="948733" y="0"/>
                </a:lnTo>
                <a:lnTo>
                  <a:pt x="948733" y="948733"/>
                </a:lnTo>
                <a:lnTo>
                  <a:pt x="0" y="9487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4">
            <a:hlinkClick r:id="rId11"/>
          </p:cNvPr>
          <p:cNvSpPr/>
          <p:nvPr/>
        </p:nvSpPr>
        <p:spPr>
          <a:xfrm>
            <a:off x="6998306" y="9023785"/>
            <a:ext cx="939794" cy="939794"/>
          </a:xfrm>
          <a:custGeom>
            <a:avLst/>
            <a:gdLst/>
            <a:ahLst/>
            <a:cxnLst/>
            <a:rect l="l" t="t" r="r" b="b"/>
            <a:pathLst>
              <a:path w="939794" h="939794" extrusionOk="0">
                <a:moveTo>
                  <a:pt x="0" y="0"/>
                </a:moveTo>
                <a:lnTo>
                  <a:pt x="939794" y="0"/>
                </a:lnTo>
                <a:lnTo>
                  <a:pt x="939794" y="939794"/>
                </a:lnTo>
                <a:lnTo>
                  <a:pt x="0" y="939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4"/>
          <p:cNvSpPr/>
          <p:nvPr/>
        </p:nvSpPr>
        <p:spPr>
          <a:xfrm>
            <a:off x="9455762" y="-1993617"/>
            <a:ext cx="13888879" cy="13888879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DED5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3" name="Google Shape;313;p14"/>
          <p:cNvGrpSpPr/>
          <p:nvPr/>
        </p:nvGrpSpPr>
        <p:grpSpPr>
          <a:xfrm>
            <a:off x="9414163" y="-1980712"/>
            <a:ext cx="13888879" cy="13888879"/>
            <a:chOff x="0" y="0"/>
            <a:chExt cx="812800" cy="812800"/>
          </a:xfrm>
        </p:grpSpPr>
        <p:sp>
          <p:nvSpPr>
            <p:cNvPr id="314" name="Google Shape;314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14"/>
          <p:cNvGrpSpPr/>
          <p:nvPr/>
        </p:nvGrpSpPr>
        <p:grpSpPr>
          <a:xfrm>
            <a:off x="11234271" y="-303752"/>
            <a:ext cx="10331861" cy="10331861"/>
            <a:chOff x="0" y="0"/>
            <a:chExt cx="812800" cy="812800"/>
          </a:xfrm>
        </p:grpSpPr>
        <p:sp>
          <p:nvSpPr>
            <p:cNvPr id="317" name="Google Shape;317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2A74">
                <a:alpha val="9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14"/>
          <p:cNvGrpSpPr/>
          <p:nvPr/>
        </p:nvGrpSpPr>
        <p:grpSpPr>
          <a:xfrm>
            <a:off x="12424045" y="1006740"/>
            <a:ext cx="7869115" cy="7869115"/>
            <a:chOff x="0" y="0"/>
            <a:chExt cx="812800" cy="812800"/>
          </a:xfrm>
        </p:grpSpPr>
        <p:sp>
          <p:nvSpPr>
            <p:cNvPr id="320" name="Google Shape;320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D5ED">
                <a:alpha val="4039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14"/>
          <p:cNvSpPr/>
          <p:nvPr/>
        </p:nvSpPr>
        <p:spPr>
          <a:xfrm>
            <a:off x="13017668" y="1527382"/>
            <a:ext cx="6681869" cy="6681869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DED5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" name="Google Shape;323;p14"/>
          <p:cNvGrpSpPr/>
          <p:nvPr/>
        </p:nvGrpSpPr>
        <p:grpSpPr>
          <a:xfrm>
            <a:off x="-113454" y="2274850"/>
            <a:ext cx="12129562" cy="2477107"/>
            <a:chOff x="0" y="-57150"/>
            <a:chExt cx="3194617" cy="652407"/>
          </a:xfrm>
        </p:grpSpPr>
        <p:sp>
          <p:nvSpPr>
            <p:cNvPr id="324" name="Google Shape;324;p14"/>
            <p:cNvSpPr/>
            <p:nvPr/>
          </p:nvSpPr>
          <p:spPr>
            <a:xfrm>
              <a:off x="0" y="0"/>
              <a:ext cx="3194617" cy="595257"/>
            </a:xfrm>
            <a:custGeom>
              <a:avLst/>
              <a:gdLst/>
              <a:ahLst/>
              <a:cxnLst/>
              <a:rect l="l" t="t" r="r" b="b"/>
              <a:pathLst>
                <a:path w="3194617" h="595257" extrusionOk="0">
                  <a:moveTo>
                    <a:pt x="0" y="0"/>
                  </a:moveTo>
                  <a:lnTo>
                    <a:pt x="3194617" y="0"/>
                  </a:lnTo>
                  <a:lnTo>
                    <a:pt x="3194617" y="595257"/>
                  </a:lnTo>
                  <a:lnTo>
                    <a:pt x="0" y="595257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4"/>
            <p:cNvSpPr txBox="1"/>
            <p:nvPr/>
          </p:nvSpPr>
          <p:spPr>
            <a:xfrm>
              <a:off x="0" y="-57150"/>
              <a:ext cx="3194617" cy="652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14"/>
          <p:cNvGrpSpPr/>
          <p:nvPr/>
        </p:nvGrpSpPr>
        <p:grpSpPr>
          <a:xfrm>
            <a:off x="0" y="4724306"/>
            <a:ext cx="12129562" cy="2477107"/>
            <a:chOff x="0" y="-57150"/>
            <a:chExt cx="3194617" cy="652407"/>
          </a:xfrm>
        </p:grpSpPr>
        <p:sp>
          <p:nvSpPr>
            <p:cNvPr id="327" name="Google Shape;327;p14"/>
            <p:cNvSpPr/>
            <p:nvPr/>
          </p:nvSpPr>
          <p:spPr>
            <a:xfrm>
              <a:off x="0" y="0"/>
              <a:ext cx="3194617" cy="595257"/>
            </a:xfrm>
            <a:custGeom>
              <a:avLst/>
              <a:gdLst/>
              <a:ahLst/>
              <a:cxnLst/>
              <a:rect l="l" t="t" r="r" b="b"/>
              <a:pathLst>
                <a:path w="3194617" h="595257" extrusionOk="0">
                  <a:moveTo>
                    <a:pt x="0" y="0"/>
                  </a:moveTo>
                  <a:lnTo>
                    <a:pt x="3194617" y="0"/>
                  </a:lnTo>
                  <a:lnTo>
                    <a:pt x="3194617" y="595257"/>
                  </a:lnTo>
                  <a:lnTo>
                    <a:pt x="0" y="595257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4"/>
            <p:cNvSpPr txBox="1"/>
            <p:nvPr/>
          </p:nvSpPr>
          <p:spPr>
            <a:xfrm>
              <a:off x="0" y="-57150"/>
              <a:ext cx="3194617" cy="652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14">
            <a:hlinkClick r:id="rId13"/>
          </p:cNvPr>
          <p:cNvSpPr/>
          <p:nvPr/>
        </p:nvSpPr>
        <p:spPr>
          <a:xfrm>
            <a:off x="3372879" y="9126668"/>
            <a:ext cx="818778" cy="836911"/>
          </a:xfrm>
          <a:custGeom>
            <a:avLst/>
            <a:gdLst/>
            <a:ahLst/>
            <a:cxnLst/>
            <a:rect l="l" t="t" r="r" b="b"/>
            <a:pathLst>
              <a:path w="818778" h="836911" extrusionOk="0">
                <a:moveTo>
                  <a:pt x="0" y="0"/>
                </a:moveTo>
                <a:lnTo>
                  <a:pt x="818777" y="0"/>
                </a:lnTo>
                <a:lnTo>
                  <a:pt x="818777" y="836911"/>
                </a:lnTo>
                <a:lnTo>
                  <a:pt x="0" y="836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4"/>
          <p:cNvSpPr/>
          <p:nvPr/>
        </p:nvSpPr>
        <p:spPr>
          <a:xfrm>
            <a:off x="0" y="36493"/>
            <a:ext cx="1695139" cy="1940494"/>
          </a:xfrm>
          <a:custGeom>
            <a:avLst/>
            <a:gdLst/>
            <a:ahLst/>
            <a:cxnLst/>
            <a:rect l="l" t="t" r="r" b="b"/>
            <a:pathLst>
              <a:path w="1695139" h="1940494" extrusionOk="0">
                <a:moveTo>
                  <a:pt x="0" y="0"/>
                </a:moveTo>
                <a:lnTo>
                  <a:pt x="1695139" y="0"/>
                </a:lnTo>
                <a:lnTo>
                  <a:pt x="1695139" y="1940494"/>
                </a:lnTo>
                <a:lnTo>
                  <a:pt x="0" y="19404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l="-8950" r="-552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4"/>
          <p:cNvSpPr txBox="1"/>
          <p:nvPr/>
        </p:nvSpPr>
        <p:spPr>
          <a:xfrm>
            <a:off x="2484570" y="7774133"/>
            <a:ext cx="4062626" cy="61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75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Where to find us</a:t>
            </a:r>
            <a:endParaRPr/>
          </a:p>
        </p:txBody>
      </p:sp>
      <p:sp>
        <p:nvSpPr>
          <p:cNvPr id="332" name="Google Shape;332;p14"/>
          <p:cNvSpPr txBox="1"/>
          <p:nvPr/>
        </p:nvSpPr>
        <p:spPr>
          <a:xfrm>
            <a:off x="-68379" y="2509882"/>
            <a:ext cx="11047523" cy="127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99" b="1" dirty="0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More information</a:t>
            </a:r>
            <a:endParaRPr dirty="0"/>
          </a:p>
        </p:txBody>
      </p:sp>
      <p:sp>
        <p:nvSpPr>
          <p:cNvPr id="333" name="Google Shape;333;p14"/>
          <p:cNvSpPr txBox="1"/>
          <p:nvPr/>
        </p:nvSpPr>
        <p:spPr>
          <a:xfrm>
            <a:off x="1028700" y="5163332"/>
            <a:ext cx="9631235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https://www.hertechventure.eu</a:t>
            </a:r>
            <a:r>
              <a:rPr lang="en-US" sz="44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882D7CD2-52FD-C3B2-6F15-EB87EA996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" name="Google Shape;368;p13">
            <a:extLst>
              <a:ext uri="{FF2B5EF4-FFF2-40B4-BE49-F238E27FC236}">
                <a16:creationId xmlns:a16="http://schemas.microsoft.com/office/drawing/2014/main" id="{82A10BD7-9624-E68D-A921-C444F38B8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49019"/>
              </p:ext>
            </p:extLst>
          </p:nvPr>
        </p:nvGraphicFramePr>
        <p:xfrm>
          <a:off x="2563837" y="2456921"/>
          <a:ext cx="13160325" cy="508019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8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42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r>
                        <a:rPr lang="en-GB" sz="2199" b="1" u="none" strike="noStrike" cap="none" noProof="0" dirty="0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GOAL</a:t>
                      </a:r>
                      <a:endParaRPr lang="en-GB" sz="1100" u="none" strike="noStrike" cap="none" noProof="0" dirty="0"/>
                    </a:p>
                  </a:txBody>
                  <a:tcPr marL="190500" marR="190500" marT="190500" marB="190500">
                    <a:lnL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C145B"/>
                    </a:solidFill>
                  </a:tcPr>
                </a:tc>
                <a:tc>
                  <a:txBody>
                    <a:bodyPr/>
                    <a:lstStyle/>
                    <a:p>
                      <a:pPr marL="518160" marR="0" lvl="1" indent="-259079" algn="l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GB" sz="2400" b="0" i="0" u="none" strike="noStrike" cap="none" noProof="0" dirty="0">
                          <a:solidFill>
                            <a:srgbClr val="2C145B"/>
                          </a:solidFill>
                          <a:latin typeface="Montserrat"/>
                          <a:sym typeface="Arial"/>
                        </a:rPr>
                        <a:t>To break the ice, create a relaxed atmosphere, and encourage participants to start engaging with one another at the beginning of the training</a:t>
                      </a:r>
                    </a:p>
                  </a:txBody>
                  <a:tcPr marL="190500" marR="190500" marT="190500" marB="190500">
                    <a:lnL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10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r>
                        <a:rPr lang="en-GB" sz="2199" b="1" u="none" strike="noStrike" cap="none" noProof="0" dirty="0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SHORT DESCRIPTION </a:t>
                      </a:r>
                      <a:endParaRPr lang="en-GB" sz="1100" u="none" strike="noStrike" cap="none" noProof="0" dirty="0"/>
                    </a:p>
                  </a:txBody>
                  <a:tcPr marL="190500" marR="190500" marT="190500" marB="190500">
                    <a:lnL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C145B"/>
                    </a:solidFill>
                  </a:tcPr>
                </a:tc>
                <a:tc>
                  <a:txBody>
                    <a:bodyPr/>
                    <a:lstStyle/>
                    <a:p>
                      <a:pPr marL="518160" marR="0" lvl="1" indent="-259079" algn="l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GB" sz="2400" u="none" strike="noStrike" cap="none" noProof="0" dirty="0">
                          <a:solidFill>
                            <a:srgbClr val="2C145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Each person shares 3 things (one are a lie), and the other people need to find out what a lie is</a:t>
                      </a:r>
                      <a:endParaRPr lang="en-GB" sz="1100" u="none" strike="noStrike" cap="none" noProof="0" dirty="0"/>
                    </a:p>
                  </a:txBody>
                  <a:tcPr marL="190500" marR="190500" marT="190500" marB="190500">
                    <a:lnL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4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2199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ED5ED"/>
                          </a:solidFill>
                          <a:effectLst/>
                          <a:uLnTx/>
                          <a:uFillTx/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DURATION</a:t>
                      </a:r>
                      <a:endPara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endParaRPr lang="en-GB" sz="1100" u="none" strike="noStrike" cap="none" noProof="0" dirty="0"/>
                    </a:p>
                  </a:txBody>
                  <a:tcPr marL="190500" marR="190500" marT="190500" marB="190500">
                    <a:lnL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C145B"/>
                    </a:solidFill>
                  </a:tcPr>
                </a:tc>
                <a:tc>
                  <a:txBody>
                    <a:bodyPr/>
                    <a:lstStyle/>
                    <a:p>
                      <a:pPr marL="518160" marR="0" lvl="1" indent="-259079" algn="l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GB" sz="2400" b="0" i="0" u="none" strike="noStrike" cap="none" noProof="0" dirty="0">
                          <a:solidFill>
                            <a:srgbClr val="2C145B"/>
                          </a:solidFill>
                          <a:latin typeface="Montserrat"/>
                          <a:sym typeface="Arial"/>
                        </a:rPr>
                        <a:t>Minimum: 15 minutes</a:t>
                      </a:r>
                    </a:p>
                    <a:p>
                      <a:pPr marL="518160" marR="0" lvl="1" indent="-259079" algn="l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GB" sz="2400" b="0" i="0" u="none" strike="noStrike" cap="none" noProof="0" dirty="0">
                          <a:solidFill>
                            <a:srgbClr val="2C145B"/>
                          </a:solidFill>
                          <a:latin typeface="Montserrat"/>
                          <a:sym typeface="Arial"/>
                        </a:rPr>
                        <a:t>The duration can be extended according to the number of participants involved</a:t>
                      </a:r>
                    </a:p>
                  </a:txBody>
                  <a:tcPr marL="190500" marR="190500" marT="190500" marB="190500">
                    <a:lnL w="28575" cap="flat" cmpd="sng" algn="ctr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761602"/>
                  </a:ext>
                </a:extLst>
              </a:tr>
            </a:tbl>
          </a:graphicData>
        </a:graphic>
      </p:graphicFrame>
      <p:sp>
        <p:nvSpPr>
          <p:cNvPr id="369" name="Google Shape;369;p13">
            <a:extLst>
              <a:ext uri="{FF2B5EF4-FFF2-40B4-BE49-F238E27FC236}">
                <a16:creationId xmlns:a16="http://schemas.microsoft.com/office/drawing/2014/main" id="{374B71D5-9840-A699-ADCC-E9760F5481F1}"/>
              </a:ext>
            </a:extLst>
          </p:cNvPr>
          <p:cNvSpPr/>
          <p:nvPr/>
        </p:nvSpPr>
        <p:spPr>
          <a:xfrm>
            <a:off x="14935664" y="9258300"/>
            <a:ext cx="3069119" cy="618435"/>
          </a:xfrm>
          <a:custGeom>
            <a:avLst/>
            <a:gdLst/>
            <a:ahLst/>
            <a:cxnLst/>
            <a:rect l="l" t="t" r="r" b="b"/>
            <a:pathLst>
              <a:path w="3069119" h="618435" extrusionOk="0">
                <a:moveTo>
                  <a:pt x="0" y="0"/>
                </a:moveTo>
                <a:lnTo>
                  <a:pt x="3069119" y="0"/>
                </a:lnTo>
                <a:lnTo>
                  <a:pt x="3069119" y="618435"/>
                </a:lnTo>
                <a:lnTo>
                  <a:pt x="0" y="618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0" name="Google Shape;370;p13">
            <a:extLst>
              <a:ext uri="{FF2B5EF4-FFF2-40B4-BE49-F238E27FC236}">
                <a16:creationId xmlns:a16="http://schemas.microsoft.com/office/drawing/2014/main" id="{3CF35887-D98F-E532-3A6F-8D92573CE66E}"/>
              </a:ext>
            </a:extLst>
          </p:cNvPr>
          <p:cNvGrpSpPr/>
          <p:nvPr/>
        </p:nvGrpSpPr>
        <p:grpSpPr>
          <a:xfrm rot="5400000">
            <a:off x="-8778964" y="7661753"/>
            <a:ext cx="18965831" cy="1407904"/>
            <a:chOff x="0" y="-38100"/>
            <a:chExt cx="4995116" cy="370806"/>
          </a:xfrm>
        </p:grpSpPr>
        <p:sp>
          <p:nvSpPr>
            <p:cNvPr id="371" name="Google Shape;371;p13">
              <a:extLst>
                <a:ext uri="{FF2B5EF4-FFF2-40B4-BE49-F238E27FC236}">
                  <a16:creationId xmlns:a16="http://schemas.microsoft.com/office/drawing/2014/main" id="{81F16D96-2E13-F5BF-4C9F-1074B8D19173}"/>
                </a:ext>
              </a:extLst>
            </p:cNvPr>
            <p:cNvSpPr/>
            <p:nvPr/>
          </p:nvSpPr>
          <p:spPr>
            <a:xfrm>
              <a:off x="0" y="0"/>
              <a:ext cx="4995116" cy="332706"/>
            </a:xfrm>
            <a:custGeom>
              <a:avLst/>
              <a:gdLst/>
              <a:ahLst/>
              <a:cxnLst/>
              <a:rect l="l" t="t" r="r" b="b"/>
              <a:pathLst>
                <a:path w="4995116" h="332706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332706"/>
                  </a:lnTo>
                  <a:lnTo>
                    <a:pt x="0" y="332706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>
              <a:extLst>
                <a:ext uri="{FF2B5EF4-FFF2-40B4-BE49-F238E27FC236}">
                  <a16:creationId xmlns:a16="http://schemas.microsoft.com/office/drawing/2014/main" id="{6B75E7C3-D43C-DBF9-5C08-C91B8EE69398}"/>
                </a:ext>
              </a:extLst>
            </p:cNvPr>
            <p:cNvSpPr txBox="1"/>
            <p:nvPr/>
          </p:nvSpPr>
          <p:spPr>
            <a:xfrm>
              <a:off x="0" y="-38100"/>
              <a:ext cx="4995116" cy="370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13">
            <a:extLst>
              <a:ext uri="{FF2B5EF4-FFF2-40B4-BE49-F238E27FC236}">
                <a16:creationId xmlns:a16="http://schemas.microsoft.com/office/drawing/2014/main" id="{80E3DDB4-959E-B1C1-8E9A-8A8282663809}"/>
              </a:ext>
            </a:extLst>
          </p:cNvPr>
          <p:cNvSpPr/>
          <p:nvPr/>
        </p:nvSpPr>
        <p:spPr>
          <a:xfrm>
            <a:off x="16084070" y="-146530"/>
            <a:ext cx="2350460" cy="2350460"/>
          </a:xfrm>
          <a:custGeom>
            <a:avLst/>
            <a:gdLst/>
            <a:ahLst/>
            <a:cxnLst/>
            <a:rect l="l" t="t" r="r" b="b"/>
            <a:pathLst>
              <a:path w="2350460" h="2350460" extrusionOk="0">
                <a:moveTo>
                  <a:pt x="0" y="0"/>
                </a:moveTo>
                <a:lnTo>
                  <a:pt x="2350460" y="0"/>
                </a:lnTo>
                <a:lnTo>
                  <a:pt x="2350460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3">
            <a:extLst>
              <a:ext uri="{FF2B5EF4-FFF2-40B4-BE49-F238E27FC236}">
                <a16:creationId xmlns:a16="http://schemas.microsoft.com/office/drawing/2014/main" id="{C23A3D42-739A-2C0B-7D68-65F76093A5BB}"/>
              </a:ext>
            </a:extLst>
          </p:cNvPr>
          <p:cNvSpPr txBox="1"/>
          <p:nvPr/>
        </p:nvSpPr>
        <p:spPr>
          <a:xfrm>
            <a:off x="2339764" y="1028700"/>
            <a:ext cx="5850034" cy="94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en-US" sz="5100" b="0" i="0" u="none" strike="noStrike" cap="none" dirty="0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Details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515106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110BCF06-646E-0164-729C-43903ABB3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>
            <a:extLst>
              <a:ext uri="{FF2B5EF4-FFF2-40B4-BE49-F238E27FC236}">
                <a16:creationId xmlns:a16="http://schemas.microsoft.com/office/drawing/2014/main" id="{FAD6E7B7-4BF5-A1C0-8B11-371443E2F46A}"/>
              </a:ext>
            </a:extLst>
          </p:cNvPr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>
            <a:extLst>
              <a:ext uri="{FF2B5EF4-FFF2-40B4-BE49-F238E27FC236}">
                <a16:creationId xmlns:a16="http://schemas.microsoft.com/office/drawing/2014/main" id="{54F1AAB9-B1A8-1DCB-BB5E-89387883B274}"/>
              </a:ext>
            </a:extLst>
          </p:cNvPr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>
              <a:extLst>
                <a:ext uri="{FF2B5EF4-FFF2-40B4-BE49-F238E27FC236}">
                  <a16:creationId xmlns:a16="http://schemas.microsoft.com/office/drawing/2014/main" id="{152DAC30-5937-655F-6A36-99C10FB1C54F}"/>
                </a:ext>
              </a:extLst>
            </p:cNvPr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>
              <a:extLst>
                <a:ext uri="{FF2B5EF4-FFF2-40B4-BE49-F238E27FC236}">
                  <a16:creationId xmlns:a16="http://schemas.microsoft.com/office/drawing/2014/main" id="{69ED44D4-14A2-A5E8-7F3E-A62C05B3F983}"/>
                </a:ext>
              </a:extLst>
            </p:cNvPr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>
            <a:extLst>
              <a:ext uri="{FF2B5EF4-FFF2-40B4-BE49-F238E27FC236}">
                <a16:creationId xmlns:a16="http://schemas.microsoft.com/office/drawing/2014/main" id="{698AECAD-57CC-0B1E-FC02-BE95F372F41F}"/>
              </a:ext>
            </a:extLst>
          </p:cNvPr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15;g308d2ad0890_0_0">
            <a:extLst>
              <a:ext uri="{FF2B5EF4-FFF2-40B4-BE49-F238E27FC236}">
                <a16:creationId xmlns:a16="http://schemas.microsoft.com/office/drawing/2014/main" id="{800764D4-ABE4-20CA-8A0B-D0AA671122BC}"/>
              </a:ext>
            </a:extLst>
          </p:cNvPr>
          <p:cNvSpPr txBox="1"/>
          <p:nvPr/>
        </p:nvSpPr>
        <p:spPr>
          <a:xfrm>
            <a:off x="719684" y="2422385"/>
            <a:ext cx="16650840" cy="315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GB" sz="2400" noProof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The Two Truths and a Lie icebreaker is a quick activity that will help bond the team through a simple game: guess which is the lie among the three facts stated by your colleagues.</a:t>
            </a:r>
          </a:p>
          <a:p>
            <a:pPr marR="0" lvl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GB" sz="2400" noProof="0" dirty="0">
              <a:solidFill>
                <a:srgbClr val="452A74"/>
              </a:solidFill>
              <a:latin typeface="Montserrat"/>
              <a:sym typeface="Montserrat"/>
            </a:endParaRPr>
          </a:p>
          <a:p>
            <a:pPr marR="0" lvl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GB" sz="2400" noProof="0" dirty="0">
                <a:solidFill>
                  <a:srgbClr val="452A74"/>
                </a:solidFill>
                <a:latin typeface="Montserrat"/>
              </a:rPr>
              <a:t>Another strong point of this icebreaker is that it can be done orally, face-to-face, or remotely.</a:t>
            </a:r>
          </a:p>
          <a:p>
            <a:pPr marR="0" lvl="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GB" sz="2400" b="0" i="0" u="none" strike="noStrike" cap="none" noProof="0" dirty="0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253;p9">
            <a:extLst>
              <a:ext uri="{FF2B5EF4-FFF2-40B4-BE49-F238E27FC236}">
                <a16:creationId xmlns:a16="http://schemas.microsoft.com/office/drawing/2014/main" id="{C11C11DE-CAA6-EA71-AE34-39A105D14571}"/>
              </a:ext>
            </a:extLst>
          </p:cNvPr>
          <p:cNvSpPr txBox="1"/>
          <p:nvPr/>
        </p:nvSpPr>
        <p:spPr>
          <a:xfrm>
            <a:off x="719684" y="279807"/>
            <a:ext cx="15661518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Introduction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85919081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4677AC46-3D67-1A95-FAC6-447D5A3EE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>
            <a:extLst>
              <a:ext uri="{FF2B5EF4-FFF2-40B4-BE49-F238E27FC236}">
                <a16:creationId xmlns:a16="http://schemas.microsoft.com/office/drawing/2014/main" id="{43BFB2D8-541E-5B13-202A-EB4045E55B13}"/>
              </a:ext>
            </a:extLst>
          </p:cNvPr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>
            <a:extLst>
              <a:ext uri="{FF2B5EF4-FFF2-40B4-BE49-F238E27FC236}">
                <a16:creationId xmlns:a16="http://schemas.microsoft.com/office/drawing/2014/main" id="{F52A9B7A-CEA1-4BF9-4162-DA8F3B2EA5A8}"/>
              </a:ext>
            </a:extLst>
          </p:cNvPr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>
              <a:extLst>
                <a:ext uri="{FF2B5EF4-FFF2-40B4-BE49-F238E27FC236}">
                  <a16:creationId xmlns:a16="http://schemas.microsoft.com/office/drawing/2014/main" id="{6877E03C-A527-C818-06E6-DC10DFD0A4C1}"/>
                </a:ext>
              </a:extLst>
            </p:cNvPr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>
              <a:extLst>
                <a:ext uri="{FF2B5EF4-FFF2-40B4-BE49-F238E27FC236}">
                  <a16:creationId xmlns:a16="http://schemas.microsoft.com/office/drawing/2014/main" id="{CFF6D5FC-6B7D-C755-A5E9-AB1458A0357A}"/>
                </a:ext>
              </a:extLst>
            </p:cNvPr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>
            <a:extLst>
              <a:ext uri="{FF2B5EF4-FFF2-40B4-BE49-F238E27FC236}">
                <a16:creationId xmlns:a16="http://schemas.microsoft.com/office/drawing/2014/main" id="{E3EB3E64-4D21-5A31-67B9-5CD312170E8B}"/>
              </a:ext>
            </a:extLst>
          </p:cNvPr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>
            <a:extLst>
              <a:ext uri="{FF2B5EF4-FFF2-40B4-BE49-F238E27FC236}">
                <a16:creationId xmlns:a16="http://schemas.microsoft.com/office/drawing/2014/main" id="{A72F3F84-D94E-1F27-4DDC-FD7ABF8876BA}"/>
              </a:ext>
            </a:extLst>
          </p:cNvPr>
          <p:cNvSpPr txBox="1"/>
          <p:nvPr/>
        </p:nvSpPr>
        <p:spPr>
          <a:xfrm>
            <a:off x="719684" y="279807"/>
            <a:ext cx="16365158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22"/>
              </a:lnSpc>
            </a:pPr>
            <a:r>
              <a:rPr lang="en-GB" sz="5400" noProof="0" dirty="0">
                <a:solidFill>
                  <a:srgbClr val="452A74"/>
                </a:solidFill>
                <a:latin typeface="Montserrat ExtraBold"/>
                <a:cs typeface="Montserrat ExtraBold"/>
              </a:rPr>
              <a:t>Strategize to fool your colleagues like a pro!</a:t>
            </a:r>
          </a:p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 dirty="0"/>
          </a:p>
        </p:txBody>
      </p:sp>
      <p:sp>
        <p:nvSpPr>
          <p:cNvPr id="2" name="Google Shape;115;g308d2ad0890_0_0">
            <a:extLst>
              <a:ext uri="{FF2B5EF4-FFF2-40B4-BE49-F238E27FC236}">
                <a16:creationId xmlns:a16="http://schemas.microsoft.com/office/drawing/2014/main" id="{A4BE4281-7DD4-A8A4-6F7E-3CEDD922D3BE}"/>
              </a:ext>
            </a:extLst>
          </p:cNvPr>
          <p:cNvSpPr txBox="1"/>
          <p:nvPr/>
        </p:nvSpPr>
        <p:spPr>
          <a:xfrm>
            <a:off x="719684" y="1664235"/>
            <a:ext cx="16650840" cy="779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GB" sz="2400" noProof="0">
              <a:solidFill>
                <a:srgbClr val="452A74"/>
              </a:solidFill>
              <a:latin typeface="Montserrat"/>
            </a:endParaRPr>
          </a:p>
          <a:p>
            <a:pPr algn="l">
              <a:lnSpc>
                <a:spcPct val="150000"/>
              </a:lnSpc>
            </a:pPr>
            <a:r>
              <a:rPr lang="en-GB" sz="2400" noProof="0" dirty="0">
                <a:solidFill>
                  <a:srgbClr val="452A74"/>
                </a:solidFill>
                <a:latin typeface="Montserrat"/>
              </a:rPr>
              <a:t>The difficulty of this icebreaker is to be able to deliver a credible lie. Here are some tips to keep your lies undetectable:</a:t>
            </a:r>
          </a:p>
          <a:p>
            <a:pPr algn="l">
              <a:lnSpc>
                <a:spcPct val="150000"/>
              </a:lnSpc>
            </a:pPr>
            <a:endParaRPr lang="en-GB" sz="2400" noProof="0" dirty="0">
              <a:solidFill>
                <a:srgbClr val="452A74"/>
              </a:solidFill>
              <a:latin typeface="Montserrat"/>
            </a:endParaRPr>
          </a:p>
          <a:p>
            <a:pPr marL="342900" indent="-3429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452A74"/>
                </a:solidFill>
                <a:latin typeface="Montserrat"/>
              </a:rPr>
              <a:t>Give an equal amount of detail to each of your 3 examples.</a:t>
            </a:r>
          </a:p>
          <a:p>
            <a:pPr marL="342900" indent="-3429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452A74"/>
                </a:solidFill>
                <a:latin typeface="Montserrat"/>
              </a:rPr>
              <a:t>Mix up the order of your lie and your truths.</a:t>
            </a:r>
          </a:p>
          <a:p>
            <a:pPr marL="342900" indent="-3429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452A74"/>
                </a:solidFill>
                <a:latin typeface="Montserrat"/>
              </a:rPr>
              <a:t>Try to tell a lie that is not exaggerated, so that it is as plausible as your truths.</a:t>
            </a:r>
          </a:p>
          <a:p>
            <a:pPr marL="342900" indent="-3429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452A74"/>
                </a:solidFill>
                <a:latin typeface="Montserrat"/>
              </a:rPr>
              <a:t>Deliver your lie in the same tone as you tell your truths.</a:t>
            </a:r>
          </a:p>
          <a:p>
            <a:pPr marL="342900" indent="-3429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452A74"/>
                </a:solidFill>
                <a:latin typeface="Montserrat"/>
              </a:rPr>
              <a:t>Do not hesitate to use an extraordinary truth to camouflage it as a lie.</a:t>
            </a:r>
          </a:p>
          <a:p>
            <a:pPr marL="457200" marR="0" lvl="0" indent="-45720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GB" sz="3200" i="0" noProof="0" dirty="0">
              <a:solidFill>
                <a:srgbClr val="292833"/>
              </a:solidFill>
              <a:effectLst/>
              <a:latin typeface="Poppins" pitchFamily="2" charset="77"/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GB" sz="3200" u="none" strike="noStrike" cap="none" noProof="0" dirty="0">
              <a:solidFill>
                <a:srgbClr val="292833"/>
              </a:solidFill>
              <a:latin typeface="Poppins" pitchFamily="2" charset="77"/>
              <a:ea typeface="Montserrat"/>
              <a:cs typeface="Montserrat"/>
              <a:sym typeface="Montserrat"/>
            </a:endParaRPr>
          </a:p>
          <a:p>
            <a:pPr marR="0" lvl="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GB" sz="2400" b="0" i="0" u="none" strike="noStrike" cap="none" noProof="0" dirty="0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895164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5706D1E0-987F-27B4-3D62-8835C44F2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>
            <a:extLst>
              <a:ext uri="{FF2B5EF4-FFF2-40B4-BE49-F238E27FC236}">
                <a16:creationId xmlns:a16="http://schemas.microsoft.com/office/drawing/2014/main" id="{1FF45603-6B4D-8C78-78E6-A01B65A52CB4}"/>
              </a:ext>
            </a:extLst>
          </p:cNvPr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>
            <a:extLst>
              <a:ext uri="{FF2B5EF4-FFF2-40B4-BE49-F238E27FC236}">
                <a16:creationId xmlns:a16="http://schemas.microsoft.com/office/drawing/2014/main" id="{CC9C830F-C09B-FF6F-0FDD-7675861E97AD}"/>
              </a:ext>
            </a:extLst>
          </p:cNvPr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>
              <a:extLst>
                <a:ext uri="{FF2B5EF4-FFF2-40B4-BE49-F238E27FC236}">
                  <a16:creationId xmlns:a16="http://schemas.microsoft.com/office/drawing/2014/main" id="{0BD05AB1-96B3-FDD1-34D7-C7B6ABF52E52}"/>
                </a:ext>
              </a:extLst>
            </p:cNvPr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>
              <a:extLst>
                <a:ext uri="{FF2B5EF4-FFF2-40B4-BE49-F238E27FC236}">
                  <a16:creationId xmlns:a16="http://schemas.microsoft.com/office/drawing/2014/main" id="{9969263C-F666-7D50-A2F0-E5932D15F8D8}"/>
                </a:ext>
              </a:extLst>
            </p:cNvPr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>
            <a:extLst>
              <a:ext uri="{FF2B5EF4-FFF2-40B4-BE49-F238E27FC236}">
                <a16:creationId xmlns:a16="http://schemas.microsoft.com/office/drawing/2014/main" id="{7F6C83E9-AAB5-308B-5C40-8C5E292FB8B5}"/>
              </a:ext>
            </a:extLst>
          </p:cNvPr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>
            <a:extLst>
              <a:ext uri="{FF2B5EF4-FFF2-40B4-BE49-F238E27FC236}">
                <a16:creationId xmlns:a16="http://schemas.microsoft.com/office/drawing/2014/main" id="{9C86F0FF-4C74-2A90-3BC0-C2E07995B47C}"/>
              </a:ext>
            </a:extLst>
          </p:cNvPr>
          <p:cNvSpPr txBox="1"/>
          <p:nvPr/>
        </p:nvSpPr>
        <p:spPr>
          <a:xfrm>
            <a:off x="1313241" y="3247596"/>
            <a:ext cx="15661518" cy="18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Face-to-face activity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5609633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9D17C6AB-3F38-F10B-452B-88F54BF72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>
            <a:extLst>
              <a:ext uri="{FF2B5EF4-FFF2-40B4-BE49-F238E27FC236}">
                <a16:creationId xmlns:a16="http://schemas.microsoft.com/office/drawing/2014/main" id="{763F302B-2B4E-B987-3C67-CC2DE948C4A7}"/>
              </a:ext>
            </a:extLst>
          </p:cNvPr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>
            <a:extLst>
              <a:ext uri="{FF2B5EF4-FFF2-40B4-BE49-F238E27FC236}">
                <a16:creationId xmlns:a16="http://schemas.microsoft.com/office/drawing/2014/main" id="{4DAC2B64-FCDD-7C3D-5F77-5AECD8D734AF}"/>
              </a:ext>
            </a:extLst>
          </p:cNvPr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>
              <a:extLst>
                <a:ext uri="{FF2B5EF4-FFF2-40B4-BE49-F238E27FC236}">
                  <a16:creationId xmlns:a16="http://schemas.microsoft.com/office/drawing/2014/main" id="{A2F21E9E-9303-75F5-FCB1-B9A59749C9F7}"/>
                </a:ext>
              </a:extLst>
            </p:cNvPr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>
              <a:extLst>
                <a:ext uri="{FF2B5EF4-FFF2-40B4-BE49-F238E27FC236}">
                  <a16:creationId xmlns:a16="http://schemas.microsoft.com/office/drawing/2014/main" id="{4624D650-3079-F2C9-8881-D4B2DAB0D638}"/>
                </a:ext>
              </a:extLst>
            </p:cNvPr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>
            <a:extLst>
              <a:ext uri="{FF2B5EF4-FFF2-40B4-BE49-F238E27FC236}">
                <a16:creationId xmlns:a16="http://schemas.microsoft.com/office/drawing/2014/main" id="{7113DD60-FBB9-8FB8-36FC-43C777DCC21E}"/>
              </a:ext>
            </a:extLst>
          </p:cNvPr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>
            <a:extLst>
              <a:ext uri="{FF2B5EF4-FFF2-40B4-BE49-F238E27FC236}">
                <a16:creationId xmlns:a16="http://schemas.microsoft.com/office/drawing/2014/main" id="{FD153EC4-DBF6-381E-3DB3-921E2CD5694D}"/>
              </a:ext>
            </a:extLst>
          </p:cNvPr>
          <p:cNvSpPr txBox="1"/>
          <p:nvPr/>
        </p:nvSpPr>
        <p:spPr>
          <a:xfrm>
            <a:off x="719684" y="279807"/>
            <a:ext cx="15661518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Instructions</a:t>
            </a:r>
            <a:endParaRPr sz="1800" dirty="0"/>
          </a:p>
        </p:txBody>
      </p:sp>
      <p:sp>
        <p:nvSpPr>
          <p:cNvPr id="2" name="Google Shape;115;g308d2ad0890_0_0">
            <a:extLst>
              <a:ext uri="{FF2B5EF4-FFF2-40B4-BE49-F238E27FC236}">
                <a16:creationId xmlns:a16="http://schemas.microsoft.com/office/drawing/2014/main" id="{C0F1ED41-8ADD-6F35-1ADD-AFC572671237}"/>
              </a:ext>
            </a:extLst>
          </p:cNvPr>
          <p:cNvSpPr txBox="1"/>
          <p:nvPr/>
        </p:nvSpPr>
        <p:spPr>
          <a:xfrm>
            <a:off x="719684" y="1664235"/>
            <a:ext cx="16650840" cy="674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GB" sz="2400" b="1" noProof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STEP 1: </a:t>
            </a:r>
            <a:r>
              <a:rPr lang="en-GB" sz="2400" b="0" i="0" u="none" strike="noStrike" cap="none" noProof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Give your team 3-5 minutes so that each member writes down two truths and one lie about themselves. </a:t>
            </a:r>
          </a:p>
          <a:p>
            <a:pPr marR="0" lvl="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GB" sz="2400" b="0" i="0" u="none" strike="noStrike" cap="none" noProof="0" dirty="0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STEP 2: </a:t>
            </a:r>
            <a:r>
              <a:rPr lang="en-GB" sz="2400" b="0" i="0" u="none" strike="noStrike" cap="none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Depending on the number of participants and time: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400" b="1" i="1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Up to 10 participants and more than 20 minutes in total</a:t>
            </a:r>
            <a:r>
              <a:rPr lang="en-GB" sz="2400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</a:p>
          <a:p>
            <a:pPr marL="457200" lvl="8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n-GB" sz="2400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Invite a random participant to reveal their three statements.</a:t>
            </a:r>
          </a:p>
          <a:p>
            <a:pPr marL="457200" lvl="8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n-GB" sz="2400" noProof="0" dirty="0">
                <a:solidFill>
                  <a:srgbClr val="452A74"/>
                </a:solidFill>
                <a:latin typeface="Montserrat"/>
                <a:sym typeface="Montserrat"/>
              </a:rPr>
              <a:t>Give your team 30 seconds to decide what the lie is. </a:t>
            </a:r>
            <a:r>
              <a:rPr lang="en-GB" sz="2400" noProof="0" dirty="0">
                <a:solidFill>
                  <a:srgbClr val="452A74"/>
                </a:solidFill>
                <a:latin typeface="Montserrat"/>
              </a:rPr>
              <a:t>everyone reveals what in their opinion.</a:t>
            </a:r>
          </a:p>
          <a:p>
            <a:pPr marL="457200" lvl="8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n-GB" sz="2400" noProof="0" dirty="0">
                <a:solidFill>
                  <a:srgbClr val="452A74"/>
                </a:solidFill>
                <a:latin typeface="Montserrat"/>
              </a:rPr>
              <a:t>Once everyone has spoken, invite the designated person to say what the lie was.</a:t>
            </a:r>
          </a:p>
          <a:p>
            <a:pPr marL="457200" lvl="8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n-GB" sz="2400" noProof="0" dirty="0">
                <a:solidFill>
                  <a:srgbClr val="452A74"/>
                </a:solidFill>
                <a:latin typeface="Montserrat"/>
              </a:rPr>
              <a:t>Repeat this cycle until all team members have been able to reveal their 2 truths and 1 lie.</a:t>
            </a:r>
          </a:p>
          <a:p>
            <a:pPr marL="457200" lvl="8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n-GB" sz="2400" noProof="0" dirty="0">
                <a:solidFill>
                  <a:srgbClr val="452A74"/>
                </a:solidFill>
                <a:latin typeface="Montserrat"/>
              </a:rPr>
              <a:t>Scoreboard: Those who find the lies earn one point per discovery. You also award a point to the “good liars” who managed to deceive everyone.</a:t>
            </a:r>
            <a:endParaRPr lang="en-GB" sz="2400" b="0" i="0" u="none" strike="noStrike" cap="none" noProof="0" dirty="0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252651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403E43B6-417C-4D2C-7FFF-F4A4F12EB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>
            <a:extLst>
              <a:ext uri="{FF2B5EF4-FFF2-40B4-BE49-F238E27FC236}">
                <a16:creationId xmlns:a16="http://schemas.microsoft.com/office/drawing/2014/main" id="{B19C085C-F2BC-475A-6EF8-6D18843E8035}"/>
              </a:ext>
            </a:extLst>
          </p:cNvPr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>
            <a:extLst>
              <a:ext uri="{FF2B5EF4-FFF2-40B4-BE49-F238E27FC236}">
                <a16:creationId xmlns:a16="http://schemas.microsoft.com/office/drawing/2014/main" id="{B4DEE15D-7698-168D-4C94-CAC6EC8BFCBC}"/>
              </a:ext>
            </a:extLst>
          </p:cNvPr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>
              <a:extLst>
                <a:ext uri="{FF2B5EF4-FFF2-40B4-BE49-F238E27FC236}">
                  <a16:creationId xmlns:a16="http://schemas.microsoft.com/office/drawing/2014/main" id="{3A7AE850-6F07-D0F2-32F5-480DE9E6E5A9}"/>
                </a:ext>
              </a:extLst>
            </p:cNvPr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>
              <a:extLst>
                <a:ext uri="{FF2B5EF4-FFF2-40B4-BE49-F238E27FC236}">
                  <a16:creationId xmlns:a16="http://schemas.microsoft.com/office/drawing/2014/main" id="{32712F8B-65BF-1A8E-1C85-24526ECA1E92}"/>
                </a:ext>
              </a:extLst>
            </p:cNvPr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>
            <a:extLst>
              <a:ext uri="{FF2B5EF4-FFF2-40B4-BE49-F238E27FC236}">
                <a16:creationId xmlns:a16="http://schemas.microsoft.com/office/drawing/2014/main" id="{34071E87-CEB4-9BF3-ABA8-5F363D52A39E}"/>
              </a:ext>
            </a:extLst>
          </p:cNvPr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>
            <a:extLst>
              <a:ext uri="{FF2B5EF4-FFF2-40B4-BE49-F238E27FC236}">
                <a16:creationId xmlns:a16="http://schemas.microsoft.com/office/drawing/2014/main" id="{F7B23344-DF2A-ED1C-A51A-A3E3F89EB93C}"/>
              </a:ext>
            </a:extLst>
          </p:cNvPr>
          <p:cNvSpPr txBox="1"/>
          <p:nvPr/>
        </p:nvSpPr>
        <p:spPr>
          <a:xfrm>
            <a:off x="719684" y="279807"/>
            <a:ext cx="15661518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Instructions</a:t>
            </a:r>
            <a:endParaRPr sz="1800" dirty="0"/>
          </a:p>
        </p:txBody>
      </p:sp>
      <p:sp>
        <p:nvSpPr>
          <p:cNvPr id="2" name="Google Shape;115;g308d2ad0890_0_0">
            <a:extLst>
              <a:ext uri="{FF2B5EF4-FFF2-40B4-BE49-F238E27FC236}">
                <a16:creationId xmlns:a16="http://schemas.microsoft.com/office/drawing/2014/main" id="{FE9E4A37-B069-580B-83AC-BD384865B7ED}"/>
              </a:ext>
            </a:extLst>
          </p:cNvPr>
          <p:cNvSpPr txBox="1"/>
          <p:nvPr/>
        </p:nvSpPr>
        <p:spPr>
          <a:xfrm>
            <a:off x="719684" y="1664235"/>
            <a:ext cx="16650840" cy="437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2" indent="-342900" algn="just">
              <a:lnSpc>
                <a:spcPct val="150000"/>
              </a:lnSpc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r>
              <a:rPr lang="en-GB" sz="2400" b="1" i="1" noProof="0">
                <a:solidFill>
                  <a:srgbClr val="452A74"/>
                </a:solidFill>
                <a:latin typeface="Montserrat"/>
                <a:sym typeface="Montserrat"/>
              </a:rPr>
              <a:t>More than 10 participants (the duration can be adapted depending on your schedule):</a:t>
            </a:r>
          </a:p>
          <a:p>
            <a:pPr marL="457200" lvl="2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n-GB" sz="2400" noProof="0" dirty="0">
                <a:solidFill>
                  <a:srgbClr val="452A74"/>
                </a:solidFill>
                <a:latin typeface="Montserrat"/>
                <a:sym typeface="Montserrat"/>
              </a:rPr>
              <a:t>Get up and talk to another partner (who doesn't know you well) to see if he can find the lie among your three statements.</a:t>
            </a:r>
          </a:p>
          <a:p>
            <a:pPr marL="457200" lvl="2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n-GB" sz="2400" noProof="0" dirty="0">
                <a:solidFill>
                  <a:srgbClr val="452A74"/>
                </a:solidFill>
                <a:latin typeface="Montserrat"/>
              </a:rPr>
              <a:t>Scoreboard: Those who find the lies earn one point per discovery. You also award a point to the “good liars” who managed to deceive everyone.</a:t>
            </a:r>
            <a:endParaRPr lang="en-GB" sz="2400" noProof="0" dirty="0">
              <a:solidFill>
                <a:srgbClr val="452A74"/>
              </a:solidFill>
              <a:latin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GB" sz="2400" b="0" i="0" u="none" strike="noStrike" cap="none" noProof="0" dirty="0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GB" sz="2400" b="1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STEP 3: </a:t>
            </a:r>
            <a:r>
              <a:rPr lang="en-GB" sz="2400" b="0" i="0" u="none" strike="noStrike" cap="none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Share with all the group who is the “Lie detector” and who is the “Good liar” </a:t>
            </a:r>
            <a:endParaRPr lang="en-GB" sz="2400" noProof="0" dirty="0">
              <a:solidFill>
                <a:srgbClr val="452A74"/>
              </a:solidFill>
              <a:latin typeface="Montserrat"/>
              <a:sym typeface="Montserrat"/>
            </a:endParaRPr>
          </a:p>
          <a:p>
            <a:pPr marL="457200" lvl="2" indent="-457200" algn="just">
              <a:spcBef>
                <a:spcPts val="360"/>
              </a:spcBef>
              <a:buSzPts val="2400"/>
              <a:buFont typeface="+mj-lt"/>
              <a:buAutoNum type="arabicPeriod"/>
            </a:pPr>
            <a:endParaRPr lang="en-GB" sz="2400" noProof="0" dirty="0">
              <a:solidFill>
                <a:srgbClr val="452A74"/>
              </a:solidFill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1170447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097DAEBF-4A9A-8A96-D247-97DF20556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>
            <a:extLst>
              <a:ext uri="{FF2B5EF4-FFF2-40B4-BE49-F238E27FC236}">
                <a16:creationId xmlns:a16="http://schemas.microsoft.com/office/drawing/2014/main" id="{66388220-7DAD-47A8-D109-03960B74FD4C}"/>
              </a:ext>
            </a:extLst>
          </p:cNvPr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>
            <a:extLst>
              <a:ext uri="{FF2B5EF4-FFF2-40B4-BE49-F238E27FC236}">
                <a16:creationId xmlns:a16="http://schemas.microsoft.com/office/drawing/2014/main" id="{5B9EA918-7B00-93F4-35C6-6F039DAA86B7}"/>
              </a:ext>
            </a:extLst>
          </p:cNvPr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>
              <a:extLst>
                <a:ext uri="{FF2B5EF4-FFF2-40B4-BE49-F238E27FC236}">
                  <a16:creationId xmlns:a16="http://schemas.microsoft.com/office/drawing/2014/main" id="{48C6BDAB-F117-9CFF-AF5D-BE6B8319058C}"/>
                </a:ext>
              </a:extLst>
            </p:cNvPr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>
              <a:extLst>
                <a:ext uri="{FF2B5EF4-FFF2-40B4-BE49-F238E27FC236}">
                  <a16:creationId xmlns:a16="http://schemas.microsoft.com/office/drawing/2014/main" id="{6A2E3277-AEFC-4AF0-E57F-23111AC690DD}"/>
                </a:ext>
              </a:extLst>
            </p:cNvPr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>
            <a:extLst>
              <a:ext uri="{FF2B5EF4-FFF2-40B4-BE49-F238E27FC236}">
                <a16:creationId xmlns:a16="http://schemas.microsoft.com/office/drawing/2014/main" id="{74C1A804-B9C8-4D4F-8A01-8B1BCFF61C15}"/>
              </a:ext>
            </a:extLst>
          </p:cNvPr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Google Shape;368;p13">
            <a:extLst>
              <a:ext uri="{FF2B5EF4-FFF2-40B4-BE49-F238E27FC236}">
                <a16:creationId xmlns:a16="http://schemas.microsoft.com/office/drawing/2014/main" id="{CA6BED85-4BD5-02F6-5053-8433C58903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784599"/>
              </p:ext>
            </p:extLst>
          </p:nvPr>
        </p:nvGraphicFramePr>
        <p:xfrm>
          <a:off x="349124" y="259282"/>
          <a:ext cx="17569908" cy="8219048"/>
        </p:xfrm>
        <a:graphic>
          <a:graphicData uri="http://schemas.openxmlformats.org/drawingml/2006/table">
            <a:tbl>
              <a:tblPr>
                <a:tableStyleId>{8A928C35-4026-4C81-B320-0B3299960927}</a:tableStyleId>
              </a:tblPr>
              <a:tblGrid>
                <a:gridCol w="6087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3669">
                  <a:extLst>
                    <a:ext uri="{9D8B030D-6E8A-4147-A177-3AD203B41FA5}">
                      <a16:colId xmlns:a16="http://schemas.microsoft.com/office/drawing/2014/main" val="1321072359"/>
                    </a:ext>
                  </a:extLst>
                </a:gridCol>
                <a:gridCol w="5741285">
                  <a:extLst>
                    <a:ext uri="{9D8B030D-6E8A-4147-A177-3AD203B41FA5}">
                      <a16:colId xmlns:a16="http://schemas.microsoft.com/office/drawing/2014/main" val="1227262050"/>
                    </a:ext>
                  </a:extLst>
                </a:gridCol>
              </a:tblGrid>
              <a:tr h="8431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r>
                        <a:rPr lang="es-ES" sz="2400" b="1" u="none" strike="noStrike" cap="none" dirty="0">
                          <a:solidFill>
                            <a:schemeClr val="bg1"/>
                          </a:solidFill>
                        </a:rPr>
                        <a:t>1 FACT ABOUT YOU</a:t>
                      </a:r>
                      <a:endParaRPr sz="2400" b="1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r>
                        <a:rPr lang="es-ES" sz="2400" b="1" u="none" strike="noStrike" cap="none" dirty="0">
                          <a:solidFill>
                            <a:schemeClr val="bg1"/>
                          </a:solidFill>
                        </a:rPr>
                        <a:t>1 FACT ABOUT YOU</a:t>
                      </a:r>
                    </a:p>
                  </a:txBody>
                  <a:tcPr marL="190500" marR="190500" marT="190500" marB="19050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r>
                        <a:rPr lang="es-ES" sz="2400" b="1" u="none" strike="noStrike" cap="none" dirty="0">
                          <a:solidFill>
                            <a:schemeClr val="bg1"/>
                          </a:solidFill>
                        </a:rPr>
                        <a:t>1 FACT ABOUT YOU</a:t>
                      </a:r>
                    </a:p>
                  </a:txBody>
                  <a:tcPr marL="190500" marR="190500" marT="190500" marB="19050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086022"/>
                  </a:ext>
                </a:extLst>
              </a:tr>
              <a:tr h="33434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endParaRPr sz="1100" u="none" strike="noStrike" cap="none" dirty="0"/>
                    </a:p>
                  </a:txBody>
                  <a:tcPr marL="190500" marR="190500" marT="190500" marB="190500"/>
                </a:tc>
                <a:tc gridSpan="2">
                  <a:txBody>
                    <a:bodyPr/>
                    <a:lstStyle/>
                    <a:p>
                      <a:pPr marL="518160" marR="0" lvl="1" indent="-259079" algn="l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</a:pPr>
                      <a:endParaRPr sz="2400" b="0" i="0" u="none" strike="noStrike" cap="none" dirty="0">
                        <a:solidFill>
                          <a:srgbClr val="2C145B"/>
                        </a:solidFill>
                        <a:latin typeface="Montserrat"/>
                        <a:sym typeface="Arial"/>
                      </a:endParaRPr>
                    </a:p>
                  </a:txBody>
                  <a:tcPr marL="190500" marR="190500" marT="190500" marB="1905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8160" marR="0" lvl="1" indent="-259079" algn="l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</a:pPr>
                      <a:endParaRPr sz="2400" b="0" i="0" u="none" strike="noStrike" cap="none" dirty="0">
                        <a:solidFill>
                          <a:srgbClr val="2C145B"/>
                        </a:solidFill>
                        <a:latin typeface="Montserrat"/>
                        <a:sym typeface="Arial"/>
                      </a:endParaRPr>
                    </a:p>
                  </a:txBody>
                  <a:tcPr marL="190500" marR="190500" marT="190500" marB="190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189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r>
                        <a:rPr lang="es-ES" sz="2400" b="1" u="none" strike="noStrike" cap="none" dirty="0">
                          <a:solidFill>
                            <a:schemeClr val="bg1"/>
                          </a:solidFill>
                        </a:rPr>
                        <a:t>SCOREBOARD</a:t>
                      </a:r>
                      <a:endParaRPr sz="2400" b="1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endParaRPr sz="1100" u="none" strike="noStrike" cap="none" dirty="0"/>
                    </a:p>
                  </a:txBody>
                  <a:tcPr marL="190500" marR="190500" marT="190500" marB="19050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757547"/>
                  </a:ext>
                </a:extLst>
              </a:tr>
              <a:tr h="8431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r>
                        <a:rPr lang="es-ES" sz="2400" b="1" u="none" strike="noStrike" cap="none" dirty="0">
                          <a:solidFill>
                            <a:schemeClr val="tx1"/>
                          </a:solidFill>
                        </a:rPr>
                        <a:t>LIE DETECTOR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190500" marR="190500" marT="190500" marB="1905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18160" marR="0" lvl="1" indent="-259079" algn="l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</a:pPr>
                      <a:endParaRPr sz="1100" u="none" strike="noStrike" cap="none" dirty="0"/>
                    </a:p>
                  </a:txBody>
                  <a:tcPr marL="190500" marR="190500" marT="190500" marB="190500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r>
                        <a:rPr lang="es-ES" sz="2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GOOD LIAR</a:t>
                      </a:r>
                      <a:endParaRPr sz="2400" b="1" i="0" u="none" strike="noStrike" cap="none" dirty="0">
                        <a:solidFill>
                          <a:schemeClr val="tx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90500" marR="190500" marT="190500" marB="1905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18160" marR="0" lvl="1" indent="-259079" algn="l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</a:pPr>
                      <a:endParaRPr sz="1100" u="none" strike="noStrike" cap="none" dirty="0"/>
                    </a:p>
                  </a:txBody>
                  <a:tcPr marL="190500" marR="190500" marT="190500" marB="19050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6027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endParaRPr sz="1100" u="none" strike="noStrike" cap="none" dirty="0"/>
                    </a:p>
                  </a:txBody>
                  <a:tcPr marL="190500" marR="190500" marT="190500" marB="190500"/>
                </a:tc>
                <a:tc hMerge="1">
                  <a:txBody>
                    <a:bodyPr/>
                    <a:lstStyle/>
                    <a:p>
                      <a:pPr marL="518160" marR="0" lvl="1" indent="-259079" algn="l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</a:pPr>
                      <a:endParaRPr sz="2400" b="0" i="0" u="none" strike="noStrike" cap="none" dirty="0">
                        <a:solidFill>
                          <a:srgbClr val="2C145B"/>
                        </a:solidFill>
                        <a:latin typeface="Montserrat"/>
                        <a:sym typeface="Arial"/>
                      </a:endParaRPr>
                    </a:p>
                  </a:txBody>
                  <a:tcPr marL="190500" marR="190500" marT="190500" marB="190500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endParaRPr sz="1100" u="none" strike="noStrike" cap="none" dirty="0"/>
                    </a:p>
                  </a:txBody>
                  <a:tcPr marL="190500" marR="190500" marT="190500" marB="190500"/>
                </a:tc>
                <a:tc hMerge="1">
                  <a:txBody>
                    <a:bodyPr/>
                    <a:lstStyle/>
                    <a:p>
                      <a:pPr marL="518160" marR="0" lvl="1" indent="-259079" algn="l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</a:pPr>
                      <a:endParaRPr sz="2400" b="0" i="0" u="none" strike="noStrike" cap="none" dirty="0">
                        <a:solidFill>
                          <a:srgbClr val="2C145B"/>
                        </a:solidFill>
                        <a:latin typeface="Montserrat"/>
                        <a:sym typeface="Arial"/>
                      </a:endParaRPr>
                    </a:p>
                  </a:txBody>
                  <a:tcPr marL="190500" marR="190500" marT="190500" marB="190500"/>
                </a:tc>
                <a:extLst>
                  <a:ext uri="{0D108BD9-81ED-4DB2-BD59-A6C34878D82A}">
                    <a16:rowId xmlns:a16="http://schemas.microsoft.com/office/drawing/2014/main" val="982761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0306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6CB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"/>
          <p:cNvSpPr/>
          <p:nvPr/>
        </p:nvSpPr>
        <p:spPr>
          <a:xfrm>
            <a:off x="14742167" y="9258300"/>
            <a:ext cx="3069119" cy="618435"/>
          </a:xfrm>
          <a:custGeom>
            <a:avLst/>
            <a:gdLst/>
            <a:ahLst/>
            <a:cxnLst/>
            <a:rect l="l" t="t" r="r" b="b"/>
            <a:pathLst>
              <a:path w="3069119" h="618435" extrusionOk="0">
                <a:moveTo>
                  <a:pt x="0" y="0"/>
                </a:moveTo>
                <a:lnTo>
                  <a:pt x="3069119" y="0"/>
                </a:lnTo>
                <a:lnTo>
                  <a:pt x="3069119" y="618435"/>
                </a:lnTo>
                <a:lnTo>
                  <a:pt x="0" y="618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5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>
            <a:off x="15937540" y="0"/>
            <a:ext cx="2350460" cy="2350460"/>
          </a:xfrm>
          <a:custGeom>
            <a:avLst/>
            <a:gdLst/>
            <a:ahLst/>
            <a:cxnLst/>
            <a:rect l="l" t="t" r="r" b="b"/>
            <a:pathLst>
              <a:path w="2350460" h="2350460" extrusionOk="0">
                <a:moveTo>
                  <a:pt x="0" y="0"/>
                </a:moveTo>
                <a:lnTo>
                  <a:pt x="2350460" y="0"/>
                </a:lnTo>
                <a:lnTo>
                  <a:pt x="2350460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1"/>
          <p:cNvSpPr txBox="1"/>
          <p:nvPr/>
        </p:nvSpPr>
        <p:spPr>
          <a:xfrm>
            <a:off x="1028700" y="599956"/>
            <a:ext cx="15661518" cy="97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DED5E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Preparation </a:t>
            </a:r>
            <a:endParaRPr dirty="0"/>
          </a:p>
        </p:txBody>
      </p:sp>
      <p:sp>
        <p:nvSpPr>
          <p:cNvPr id="5" name="Google Shape;351;p11">
            <a:extLst>
              <a:ext uri="{FF2B5EF4-FFF2-40B4-BE49-F238E27FC236}">
                <a16:creationId xmlns:a16="http://schemas.microsoft.com/office/drawing/2014/main" id="{4E0CC6C9-A82C-1C86-5EF9-7AC488CBC8E9}"/>
              </a:ext>
            </a:extLst>
          </p:cNvPr>
          <p:cNvSpPr txBox="1"/>
          <p:nvPr/>
        </p:nvSpPr>
        <p:spPr>
          <a:xfrm>
            <a:off x="8598830" y="4219662"/>
            <a:ext cx="7810036" cy="244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DED5ED"/>
                </a:solidFill>
                <a:latin typeface="Montserrat"/>
              </a:rPr>
              <a:t>Print the template for writing the two truths and one lie. One per person.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DED5ED"/>
                </a:solidFill>
                <a:latin typeface="Montserrat"/>
                <a:sym typeface="Montserrat"/>
              </a:rPr>
              <a:t>One pen per person is needed to write in the templates.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DED5ED"/>
                </a:solidFill>
                <a:latin typeface="Montserrat"/>
                <a:sym typeface="Montserrat"/>
              </a:rPr>
              <a:t>Colour dot stickers for the scoreboard (at least two per person)</a:t>
            </a:r>
            <a:endParaRPr lang="en-GB" sz="2400" b="0" i="0" u="none" strike="noStrike" cap="none" noProof="0" dirty="0">
              <a:solidFill>
                <a:srgbClr val="DED5E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43"/>
              <a:buFont typeface="Arial" panose="020B0604020202020204" pitchFamily="34" charset="0"/>
              <a:buChar char="•"/>
            </a:pPr>
            <a:endParaRPr lang="en-GB" sz="1050" b="0" i="0" u="none" strike="noStrike" cap="none" noProof="0" dirty="0">
              <a:solidFill>
                <a:srgbClr val="DED5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52;p11">
            <a:extLst>
              <a:ext uri="{FF2B5EF4-FFF2-40B4-BE49-F238E27FC236}">
                <a16:creationId xmlns:a16="http://schemas.microsoft.com/office/drawing/2014/main" id="{E338B7C7-0AD9-B5C8-CC19-78BB291F8A53}"/>
              </a:ext>
            </a:extLst>
          </p:cNvPr>
          <p:cNvSpPr txBox="1"/>
          <p:nvPr/>
        </p:nvSpPr>
        <p:spPr>
          <a:xfrm>
            <a:off x="8859459" y="2772117"/>
            <a:ext cx="5836863" cy="97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5"/>
              <a:buFont typeface="Arial"/>
              <a:buNone/>
            </a:pPr>
            <a:r>
              <a:rPr lang="en-US" sz="4505" b="1" i="0" u="none" strike="noStrike" cap="none" dirty="0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1400" b="0" i="0" u="none" strike="noStrike" cap="none" dirty="0">
              <a:solidFill>
                <a:srgbClr val="DED5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342;p11">
            <a:extLst>
              <a:ext uri="{FF2B5EF4-FFF2-40B4-BE49-F238E27FC236}">
                <a16:creationId xmlns:a16="http://schemas.microsoft.com/office/drawing/2014/main" id="{99F4A51B-3F84-6441-E249-9D6D888D6830}"/>
              </a:ext>
            </a:extLst>
          </p:cNvPr>
          <p:cNvGrpSpPr/>
          <p:nvPr/>
        </p:nvGrpSpPr>
        <p:grpSpPr>
          <a:xfrm>
            <a:off x="1028700" y="2564102"/>
            <a:ext cx="6992375" cy="7003415"/>
            <a:chOff x="0" y="-38100"/>
            <a:chExt cx="1841613" cy="1844521"/>
          </a:xfrm>
        </p:grpSpPr>
        <p:sp>
          <p:nvSpPr>
            <p:cNvPr id="8" name="Google Shape;343;p11">
              <a:extLst>
                <a:ext uri="{FF2B5EF4-FFF2-40B4-BE49-F238E27FC236}">
                  <a16:creationId xmlns:a16="http://schemas.microsoft.com/office/drawing/2014/main" id="{8CCB44F6-C89D-1703-46B3-8A9A4FC94E81}"/>
                </a:ext>
              </a:extLst>
            </p:cNvPr>
            <p:cNvSpPr/>
            <p:nvPr/>
          </p:nvSpPr>
          <p:spPr>
            <a:xfrm>
              <a:off x="0" y="0"/>
              <a:ext cx="1841613" cy="1806421"/>
            </a:xfrm>
            <a:custGeom>
              <a:avLst/>
              <a:gdLst/>
              <a:ahLst/>
              <a:cxnLst/>
              <a:rect l="l" t="t" r="r" b="b"/>
              <a:pathLst>
                <a:path w="1841613" h="1806421" extrusionOk="0">
                  <a:moveTo>
                    <a:pt x="0" y="0"/>
                  </a:moveTo>
                  <a:lnTo>
                    <a:pt x="1841613" y="0"/>
                  </a:lnTo>
                  <a:lnTo>
                    <a:pt x="1841613" y="1806421"/>
                  </a:lnTo>
                  <a:lnTo>
                    <a:pt x="0" y="1806421"/>
                  </a:lnTo>
                  <a:close/>
                </a:path>
              </a:pathLst>
            </a:custGeom>
            <a:solidFill>
              <a:srgbClr val="DED5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44;p11">
              <a:extLst>
                <a:ext uri="{FF2B5EF4-FFF2-40B4-BE49-F238E27FC236}">
                  <a16:creationId xmlns:a16="http://schemas.microsoft.com/office/drawing/2014/main" id="{F1012F29-5831-1349-ADA5-EACFE045DDAD}"/>
                </a:ext>
              </a:extLst>
            </p:cNvPr>
            <p:cNvSpPr txBox="1"/>
            <p:nvPr/>
          </p:nvSpPr>
          <p:spPr>
            <a:xfrm>
              <a:off x="0" y="-38100"/>
              <a:ext cx="1841613" cy="1844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49;p11">
            <a:extLst>
              <a:ext uri="{FF2B5EF4-FFF2-40B4-BE49-F238E27FC236}">
                <a16:creationId xmlns:a16="http://schemas.microsoft.com/office/drawing/2014/main" id="{3E2BA8B8-0158-78B2-CECE-6E31C10466D8}"/>
              </a:ext>
            </a:extLst>
          </p:cNvPr>
          <p:cNvSpPr txBox="1"/>
          <p:nvPr/>
        </p:nvSpPr>
        <p:spPr>
          <a:xfrm>
            <a:off x="1606456" y="2886959"/>
            <a:ext cx="5836863" cy="97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5"/>
              <a:buFont typeface="Arial"/>
              <a:buNone/>
            </a:pPr>
            <a:r>
              <a:rPr lang="en-US" sz="4505" b="1" i="0" u="none" strike="noStrike" cap="none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Resources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50;p11">
            <a:extLst>
              <a:ext uri="{FF2B5EF4-FFF2-40B4-BE49-F238E27FC236}">
                <a16:creationId xmlns:a16="http://schemas.microsoft.com/office/drawing/2014/main" id="{0CA59A48-B58E-9ACF-CDA5-37A4806BE403}"/>
              </a:ext>
            </a:extLst>
          </p:cNvPr>
          <p:cNvSpPr txBox="1"/>
          <p:nvPr/>
        </p:nvSpPr>
        <p:spPr>
          <a:xfrm>
            <a:off x="1606455" y="4505981"/>
            <a:ext cx="5836863" cy="229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43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2A74"/>
                </a:solidFill>
                <a:latin typeface="Montserrat"/>
                <a:sym typeface="Montserrat"/>
              </a:rPr>
              <a:t>Start your meetings with the Two Truths and a Lie Icebreaker: </a:t>
            </a:r>
            <a:r>
              <a:rPr lang="en-US" sz="2400" dirty="0">
                <a:solidFill>
                  <a:srgbClr val="452A74"/>
                </a:solidFill>
                <a:latin typeface="Montserrat"/>
                <a:sym typeface="Montserrat"/>
                <a:hlinkClick r:id="rId5"/>
              </a:rPr>
              <a:t>https://www.neatro.io/blog/two-truths-and-a-lie-icebreaker/</a:t>
            </a:r>
            <a:r>
              <a:rPr lang="en-US" sz="2400" dirty="0">
                <a:solidFill>
                  <a:srgbClr val="452A74"/>
                </a:solidFill>
                <a:latin typeface="Montserrat"/>
                <a:sym typeface="Montserrat"/>
              </a:rPr>
              <a:t> </a:t>
            </a:r>
          </a:p>
          <a:p>
            <a:pPr marL="342900" marR="0" lvl="0" indent="-34290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43"/>
              <a:buFont typeface="Arial" panose="020B0604020202020204" pitchFamily="34" charset="0"/>
              <a:buChar char="•"/>
            </a:pPr>
            <a:endParaRPr lang="en-US"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872</Words>
  <Application>Microsoft Office PowerPoint</Application>
  <PresentationFormat>Personalizados</PresentationFormat>
  <Paragraphs>83</Paragraphs>
  <Slides>14</Slides>
  <Notes>14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1" baseType="lpstr">
      <vt:lpstr>Montserrat ExtraBold</vt:lpstr>
      <vt:lpstr>Montserrat</vt:lpstr>
      <vt:lpstr>Poppins</vt:lpstr>
      <vt:lpstr>Arial</vt:lpstr>
      <vt:lpstr>Calibri</vt:lpstr>
      <vt:lpstr>Noto 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Teresa Paiva</cp:lastModifiedBy>
  <cp:revision>11</cp:revision>
  <dcterms:created xsi:type="dcterms:W3CDTF">2006-08-16T00:00:00Z</dcterms:created>
  <dcterms:modified xsi:type="dcterms:W3CDTF">2025-02-11T11:22:19Z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0x0101003A06DED289E437438E8CDF0E0C275B1A</vt:lpwstr>
  </property>
</Properties>
</file>