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8.xml" ContentType="application/vnd.openxmlformats-officedocument.presentationml.notes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Override1.xml" ContentType="application/vnd.openxmlformats-officedocument.themeOverride+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7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8" r:id="rId16"/>
    <p:sldId id="279" r:id="rId17"/>
  </p:sldIdLst>
  <p:sldSz cx="18288000" cy="10287000"/>
  <p:notesSz cx="6858000" cy="9144000"/>
  <p:embeddedFontLst>
    <p:embeddedFont>
      <p:font typeface="Microsoft YaHei" panose="020B0503020204020204" pitchFamily="34" charset="-122"/>
      <p:regular r:id="rId19"/>
      <p:bold r:id="rId20"/>
    </p:embeddedFont>
    <p:embeddedFont>
      <p:font typeface="Microsoft YaHei UI" panose="020B0503020204020204" pitchFamily="34" charset="-122"/>
      <p:regular r:id="rId21"/>
      <p:bold r:id="rId22"/>
    </p:embeddedFont>
    <p:embeddedFont>
      <p:font typeface="Montserrat" panose="00000500000000000000" pitchFamily="2" charset="0"/>
      <p:regular r:id="rId23"/>
      <p:bold r:id="rId24"/>
      <p:italic r:id="rId25"/>
      <p:boldItalic r:id="rId26"/>
    </p:embeddedFont>
    <p:embeddedFont>
      <p:font typeface="Montserrat ExtraBold" panose="00000900000000000000" pitchFamily="2" charset="0"/>
      <p:bold r:id="rId27"/>
      <p:boldItalic r:id="rId28"/>
    </p:embeddedFont>
    <p:embeddedFont>
      <p:font typeface="Noto Sans" panose="020B0502040504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iUU3HXQ/ojcCLyAP9mzNNjTFM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6CB2"/>
    <a:srgbClr val="DED5ED"/>
    <a:srgbClr val="DAD0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95" autoAdjust="0"/>
  </p:normalViewPr>
  <p:slideViewPr>
    <p:cSldViewPr snapToGrid="0">
      <p:cViewPr varScale="1">
        <p:scale>
          <a:sx n="48" d="100"/>
          <a:sy n="48" d="100"/>
        </p:scale>
        <p:origin x="130"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21" Type="http://schemas.openxmlformats.org/officeDocument/2006/relationships/font" Target="fonts/font3.fntdata"/><Relationship Id="rId42"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None/>
            </a:pPr>
            <a:endParaRPr/>
          </a:p>
        </p:txBody>
      </p:sp>
      <p:sp>
        <p:nvSpPr>
          <p:cNvPr id="200" name="Google Shape;20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None/>
            </a:pPr>
            <a:endParaRPr/>
          </a:p>
        </p:txBody>
      </p:sp>
      <p:sp>
        <p:nvSpPr>
          <p:cNvPr id="212" name="Google Shape;21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None/>
            </a:pPr>
            <a:endParaRPr/>
          </a:p>
        </p:txBody>
      </p:sp>
      <p:sp>
        <p:nvSpPr>
          <p:cNvPr id="224" name="Google Shape;22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In this activity, you’ll create a flower with 15 petals, each representing one of the EntreComp competencies. Think of your level of confidence in each area—are you strong in spotting opportunities? How about working with others or managing resources? The more confident you feel in a particular area, the more you should shade that petal." "For example, if you feel very confident in Creativity, you might fully shade that petal. If Financial Literacy is something you’re still developing, you might shade it only partially. Take a moment to think about each competency as you work through the petals.</a:t>
            </a:r>
            <a:r>
              <a:rPr lang="en-US" b="1"/>
              <a:t> 10-15 minutes</a:t>
            </a:r>
            <a:r>
              <a:rPr lang="en-US"/>
              <a:t> to complete their flower.</a:t>
            </a:r>
            <a:endParaRPr/>
          </a:p>
        </p:txBody>
      </p:sp>
      <p:sp>
        <p:nvSpPr>
          <p:cNvPr id="236" name="Google Shape;23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In this activity, you’ll create a flower with 15 petals, each representing one of the EntreComp competencies. Think of your level of confidence in each area—are you strong in spotting opportunities? How about working with others or managing resources? The more confident you feel in a particular area, the more you should shade that petal." "For example, if you feel very confident in Creativity, you might fully shade that petal. If Financial Literacy is something you’re still developing, you might shade it only partially. Take a moment to think about each competency as you work through the petals.</a:t>
            </a:r>
            <a:r>
              <a:rPr lang="en-US" b="1"/>
              <a:t> 10-15 minutes</a:t>
            </a:r>
            <a:r>
              <a:rPr lang="en-US"/>
              <a:t> to complete their flower.</a:t>
            </a:r>
            <a:endParaRPr/>
          </a:p>
        </p:txBody>
      </p:sp>
      <p:sp>
        <p:nvSpPr>
          <p:cNvPr id="249" name="Google Shape;24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4" name="Google Shape;11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7" name="Google Shape;12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
        <p:nvSpPr>
          <p:cNvPr id="140" name="Google Shape;14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152" name="Google Shape;15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None/>
            </a:pPr>
            <a:endParaRPr/>
          </a:p>
        </p:txBody>
      </p:sp>
      <p:sp>
        <p:nvSpPr>
          <p:cNvPr id="164" name="Google Shape;16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None/>
            </a:pPr>
            <a:endParaRPr/>
          </a:p>
        </p:txBody>
      </p:sp>
      <p:sp>
        <p:nvSpPr>
          <p:cNvPr id="176" name="Google Shape;17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None/>
            </a:pPr>
            <a:endParaRPr/>
          </a:p>
        </p:txBody>
      </p:sp>
      <p:sp>
        <p:nvSpPr>
          <p:cNvPr id="188" name="Google Shape;18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a:spLocks noGrp="1"/>
          </p:cNvSpPr>
          <p:nvPr>
            <p:ph type="pic" idx="2"/>
          </p:nvPr>
        </p:nvSpPr>
        <p:spPr>
          <a:xfrm>
            <a:off x="1792288" y="612775"/>
            <a:ext cx="5486400" cy="4114800"/>
          </a:xfrm>
          <a:prstGeom prst="rect">
            <a:avLst/>
          </a:prstGeom>
          <a:noFill/>
          <a:ln>
            <a:noFill/>
          </a:ln>
        </p:spPr>
      </p:sp>
      <p:sp>
        <p:nvSpPr>
          <p:cNvPr id="64" name="Google Shape;64;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hyperlink" Target="https://www.linkedin.com/company/hertechventure/?viewAsMember=true" TargetMode="External"/><Relationship Id="rId13" Type="http://schemas.openxmlformats.org/officeDocument/2006/relationships/hyperlink" Target="https://x.com/hertechventure" TargetMode="External"/><Relationship Id="rId3" Type="http://schemas.openxmlformats.org/officeDocument/2006/relationships/image" Target="../media/image1.pn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instagram.com/hertechventure.eu/" TargetMode="External"/><Relationship Id="rId11" Type="http://schemas.openxmlformats.org/officeDocument/2006/relationships/hyperlink" Target="https://www.hertechventure.eu/" TargetMode="External"/><Relationship Id="rId5" Type="http://schemas.openxmlformats.org/officeDocument/2006/relationships/image" Target="../media/image10.png"/><Relationship Id="rId15" Type="http://schemas.openxmlformats.org/officeDocument/2006/relationships/image" Target="../media/image5.png"/><Relationship Id="rId10" Type="http://schemas.openxmlformats.org/officeDocument/2006/relationships/image" Target="../media/image13.png"/><Relationship Id="rId4" Type="http://schemas.openxmlformats.org/officeDocument/2006/relationships/hyperlink" Target="https://www.facebook.com/profile.php?id=61557217807689" TargetMode="External"/><Relationship Id="rId9" Type="http://schemas.openxmlformats.org/officeDocument/2006/relationships/image" Target="../media/image12.png"/><Relationship Id="rId1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Shape 83"/>
        <p:cNvGrpSpPr/>
        <p:nvPr/>
      </p:nvGrpSpPr>
      <p:grpSpPr>
        <a:xfrm>
          <a:off x="0" y="0"/>
          <a:ext cx="0" cy="0"/>
          <a:chOff x="0" y="0"/>
          <a:chExt cx="0" cy="0"/>
        </a:xfrm>
      </p:grpSpPr>
      <p:grpSp>
        <p:nvGrpSpPr>
          <p:cNvPr id="84" name="Google Shape;84;p1"/>
          <p:cNvGrpSpPr/>
          <p:nvPr/>
        </p:nvGrpSpPr>
        <p:grpSpPr>
          <a:xfrm>
            <a:off x="-41707" y="2873407"/>
            <a:ext cx="12360879" cy="2270093"/>
            <a:chOff x="0" y="-57150"/>
            <a:chExt cx="3255540" cy="438902"/>
          </a:xfrm>
        </p:grpSpPr>
        <p:sp>
          <p:nvSpPr>
            <p:cNvPr id="85" name="Google Shape;85;p1"/>
            <p:cNvSpPr/>
            <p:nvPr/>
          </p:nvSpPr>
          <p:spPr>
            <a:xfrm>
              <a:off x="0" y="0"/>
              <a:ext cx="3255540" cy="381752"/>
            </a:xfrm>
            <a:custGeom>
              <a:avLst/>
              <a:gdLst/>
              <a:ahLst/>
              <a:cxnLst/>
              <a:rect l="l" t="t" r="r" b="b"/>
              <a:pathLst>
                <a:path w="3255540" h="381752" extrusionOk="0">
                  <a:moveTo>
                    <a:pt x="0" y="0"/>
                  </a:moveTo>
                  <a:lnTo>
                    <a:pt x="3255540" y="0"/>
                  </a:lnTo>
                  <a:lnTo>
                    <a:pt x="3255540" y="381752"/>
                  </a:lnTo>
                  <a:lnTo>
                    <a:pt x="0" y="381752"/>
                  </a:lnTo>
                  <a:close/>
                </a:path>
              </a:pathLst>
            </a:custGeom>
            <a:solidFill>
              <a:srgbClr val="DED5ED"/>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86" name="Google Shape;86;p1"/>
            <p:cNvSpPr txBox="1"/>
            <p:nvPr/>
          </p:nvSpPr>
          <p:spPr>
            <a:xfrm>
              <a:off x="0" y="-57150"/>
              <a:ext cx="3255540" cy="438902"/>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grpSp>
        <p:nvGrpSpPr>
          <p:cNvPr id="87" name="Google Shape;87;p1"/>
          <p:cNvGrpSpPr/>
          <p:nvPr/>
        </p:nvGrpSpPr>
        <p:grpSpPr>
          <a:xfrm>
            <a:off x="-41707" y="5161695"/>
            <a:ext cx="12436706" cy="1767558"/>
            <a:chOff x="0" y="-57150"/>
            <a:chExt cx="3275511" cy="465529"/>
          </a:xfrm>
        </p:grpSpPr>
        <p:sp>
          <p:nvSpPr>
            <p:cNvPr id="88" name="Google Shape;88;p1"/>
            <p:cNvSpPr/>
            <p:nvPr/>
          </p:nvSpPr>
          <p:spPr>
            <a:xfrm>
              <a:off x="0" y="0"/>
              <a:ext cx="3275511" cy="408379"/>
            </a:xfrm>
            <a:custGeom>
              <a:avLst/>
              <a:gdLst/>
              <a:ahLst/>
              <a:cxnLst/>
              <a:rect l="l" t="t" r="r" b="b"/>
              <a:pathLst>
                <a:path w="3275511" h="408379" extrusionOk="0">
                  <a:moveTo>
                    <a:pt x="0" y="0"/>
                  </a:moveTo>
                  <a:lnTo>
                    <a:pt x="3275511" y="0"/>
                  </a:lnTo>
                  <a:lnTo>
                    <a:pt x="3275511" y="408379"/>
                  </a:lnTo>
                  <a:lnTo>
                    <a:pt x="0" y="408379"/>
                  </a:lnTo>
                  <a:close/>
                </a:path>
              </a:pathLst>
            </a:custGeom>
            <a:solidFill>
              <a:srgbClr val="DED5ED"/>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89" name="Google Shape;89;p1"/>
            <p:cNvSpPr txBox="1"/>
            <p:nvPr/>
          </p:nvSpPr>
          <p:spPr>
            <a:xfrm>
              <a:off x="0" y="-57150"/>
              <a:ext cx="3275511" cy="465529"/>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sp>
        <p:nvSpPr>
          <p:cNvPr id="90" name="Google Shape;90;p1"/>
          <p:cNvSpPr/>
          <p:nvPr/>
        </p:nvSpPr>
        <p:spPr>
          <a:xfrm>
            <a:off x="735397" y="9214556"/>
            <a:ext cx="3230132" cy="677285"/>
          </a:xfrm>
          <a:custGeom>
            <a:avLst/>
            <a:gdLst/>
            <a:ahLst/>
            <a:cxnLst/>
            <a:rect l="l" t="t" r="r" b="b"/>
            <a:pathLst>
              <a:path w="3230131" h="677285" extrusionOk="0">
                <a:moveTo>
                  <a:pt x="0" y="0"/>
                </a:moveTo>
                <a:lnTo>
                  <a:pt x="3230131" y="0"/>
                </a:lnTo>
                <a:lnTo>
                  <a:pt x="3230131" y="677286"/>
                </a:lnTo>
                <a:lnTo>
                  <a:pt x="0" y="677286"/>
                </a:lnTo>
                <a:lnTo>
                  <a:pt x="0" y="0"/>
                </a:lnTo>
                <a:close/>
              </a:path>
            </a:pathLst>
          </a:custGeom>
          <a:blipFill rotWithShape="1">
            <a:blip r:embed="rId3">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91" name="Google Shape;91;p1"/>
          <p:cNvSpPr/>
          <p:nvPr/>
        </p:nvSpPr>
        <p:spPr>
          <a:xfrm rot="-1064191">
            <a:off x="14281958" y="-460934"/>
            <a:ext cx="4114800" cy="41148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4">
              <a:alphaModFix amt="62000"/>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92" name="Google Shape;92;p1"/>
          <p:cNvSpPr/>
          <p:nvPr/>
        </p:nvSpPr>
        <p:spPr>
          <a:xfrm rot="1586488">
            <a:off x="14281958" y="4883172"/>
            <a:ext cx="4114800" cy="41148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4">
              <a:alphaModFix amt="62000"/>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93" name="Google Shape;93;p1"/>
          <p:cNvSpPr/>
          <p:nvPr/>
        </p:nvSpPr>
        <p:spPr>
          <a:xfrm>
            <a:off x="10901221" y="7202170"/>
            <a:ext cx="4938626" cy="4938626"/>
          </a:xfrm>
          <a:custGeom>
            <a:avLst/>
            <a:gdLst/>
            <a:ahLst/>
            <a:cxnLst/>
            <a:rect l="l" t="t" r="r" b="b"/>
            <a:pathLst>
              <a:path w="4938626" h="4938626" extrusionOk="0">
                <a:moveTo>
                  <a:pt x="0" y="0"/>
                </a:moveTo>
                <a:lnTo>
                  <a:pt x="4938626" y="0"/>
                </a:lnTo>
                <a:lnTo>
                  <a:pt x="4938626" y="4938625"/>
                </a:lnTo>
                <a:lnTo>
                  <a:pt x="0" y="4938625"/>
                </a:lnTo>
                <a:lnTo>
                  <a:pt x="0" y="0"/>
                </a:lnTo>
                <a:close/>
              </a:path>
            </a:pathLst>
          </a:custGeom>
          <a:blipFill rotWithShape="1">
            <a:blip r:embed="rId5">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94" name="Google Shape;94;p1"/>
          <p:cNvSpPr txBox="1"/>
          <p:nvPr/>
        </p:nvSpPr>
        <p:spPr>
          <a:xfrm>
            <a:off x="1028000" y="1024382"/>
            <a:ext cx="9279245" cy="1435458"/>
          </a:xfrm>
          <a:prstGeom prst="rect">
            <a:avLst/>
          </a:prstGeom>
          <a:noFill/>
          <a:ln>
            <a:noFill/>
          </a:ln>
        </p:spPr>
        <p:txBody>
          <a:bodyPr spcFirstLastPara="1" wrap="square" lIns="0" tIns="0" rIns="0" bIns="0" anchor="t" anchorCtr="0">
            <a:spAutoFit/>
          </a:bodyPr>
          <a:lstStyle/>
          <a:p>
            <a:pPr algn="ctr">
              <a:lnSpc>
                <a:spcPct val="140018"/>
              </a:lnSpc>
            </a:pPr>
            <a:r>
              <a:rPr lang="en-US" sz="6663" b="1" dirty="0" err="1">
                <a:solidFill>
                  <a:srgbClr val="DED5ED"/>
                </a:solidFill>
                <a:latin typeface="Montserrat"/>
                <a:ea typeface="Montserrat"/>
                <a:cs typeface="Montserrat"/>
                <a:sym typeface="Montserrat"/>
              </a:rPr>
              <a:t>HerTechVenture</a:t>
            </a:r>
            <a:endParaRPr dirty="0"/>
          </a:p>
        </p:txBody>
      </p:sp>
      <p:sp>
        <p:nvSpPr>
          <p:cNvPr id="95" name="Google Shape;95;p1"/>
          <p:cNvSpPr txBox="1"/>
          <p:nvPr/>
        </p:nvSpPr>
        <p:spPr>
          <a:xfrm>
            <a:off x="-859299" y="3442344"/>
            <a:ext cx="13809413" cy="1661993"/>
          </a:xfrm>
          <a:prstGeom prst="rect">
            <a:avLst/>
          </a:prstGeom>
          <a:noFill/>
          <a:ln>
            <a:noFill/>
          </a:ln>
        </p:spPr>
        <p:txBody>
          <a:bodyPr spcFirstLastPara="1" wrap="square" lIns="0" tIns="0" rIns="0" bIns="0" anchor="t" anchorCtr="0">
            <a:spAutoFit/>
          </a:bodyPr>
          <a:lstStyle/>
          <a:p>
            <a:pPr algn="ctr"/>
            <a:r>
              <a:rPr lang="el-GR" sz="5400" b="1" dirty="0" err="1">
                <a:solidFill>
                  <a:srgbClr val="452A74"/>
                </a:solidFill>
                <a:latin typeface="Noto Sans"/>
                <a:ea typeface="Noto Sans"/>
                <a:cs typeface="Noto Sans"/>
                <a:sym typeface="Noto Sans"/>
              </a:rPr>
              <a:t>Αναστοχασμός</a:t>
            </a:r>
            <a:r>
              <a:rPr lang="el-GR" sz="5400" b="1" dirty="0">
                <a:solidFill>
                  <a:srgbClr val="452A74"/>
                </a:solidFill>
                <a:latin typeface="Noto Sans"/>
                <a:ea typeface="Noto Sans"/>
                <a:cs typeface="Noto Sans"/>
                <a:sym typeface="Noto Sans"/>
              </a:rPr>
              <a:t> σχετικά με τα μαθησιακά επιτεύγματα</a:t>
            </a:r>
            <a:endParaRPr lang="en-GB" sz="5400" dirty="0"/>
          </a:p>
        </p:txBody>
      </p:sp>
      <p:sp>
        <p:nvSpPr>
          <p:cNvPr id="96" name="Google Shape;96;p1"/>
          <p:cNvSpPr txBox="1"/>
          <p:nvPr/>
        </p:nvSpPr>
        <p:spPr>
          <a:xfrm>
            <a:off x="1408249" y="5748012"/>
            <a:ext cx="9681998" cy="732316"/>
          </a:xfrm>
          <a:prstGeom prst="rect">
            <a:avLst/>
          </a:prstGeom>
          <a:noFill/>
          <a:ln>
            <a:noFill/>
          </a:ln>
        </p:spPr>
        <p:txBody>
          <a:bodyPr spcFirstLastPara="1" wrap="square" lIns="0" tIns="0" rIns="0" bIns="0" anchor="t" anchorCtr="0">
            <a:spAutoFit/>
          </a:bodyPr>
          <a:lstStyle/>
          <a:p>
            <a:pPr algn="ctr">
              <a:lnSpc>
                <a:spcPct val="140011"/>
              </a:lnSpc>
            </a:pPr>
            <a:r>
              <a:rPr lang="en-US" sz="3399" b="1" dirty="0">
                <a:solidFill>
                  <a:srgbClr val="452A74"/>
                </a:solidFill>
                <a:latin typeface="Noto Sans"/>
                <a:ea typeface="Noto Sans"/>
                <a:cs typeface="Noto Sans"/>
                <a:sym typeface="Noto Sans"/>
              </a:rPr>
              <a:t>University of Macedonia</a:t>
            </a:r>
            <a:endParaRPr dirty="0"/>
          </a:p>
        </p:txBody>
      </p:sp>
      <p:sp>
        <p:nvSpPr>
          <p:cNvPr id="97" name="Google Shape;97;p1"/>
          <p:cNvSpPr txBox="1"/>
          <p:nvPr/>
        </p:nvSpPr>
        <p:spPr>
          <a:xfrm>
            <a:off x="6077347" y="9101771"/>
            <a:ext cx="3366980" cy="1464953"/>
          </a:xfrm>
          <a:prstGeom prst="rect">
            <a:avLst/>
          </a:prstGeom>
          <a:noFill/>
          <a:ln>
            <a:noFill/>
          </a:ln>
        </p:spPr>
        <p:txBody>
          <a:bodyPr spcFirstLastPara="1" wrap="square" lIns="0" tIns="0" rIns="0" bIns="0" anchor="t" anchorCtr="0">
            <a:spAutoFit/>
          </a:bodyPr>
          <a:lstStyle/>
          <a:p>
            <a:pPr algn="ctr">
              <a:lnSpc>
                <a:spcPct val="105666"/>
              </a:lnSpc>
            </a:pPr>
            <a:endParaRPr sz="1800" dirty="0">
              <a:solidFill>
                <a:schemeClr val="dk1"/>
              </a:solidFill>
              <a:latin typeface="Calibri"/>
              <a:ea typeface="Calibri"/>
              <a:cs typeface="Calibri"/>
              <a:sym typeface="Calibri"/>
            </a:endParaRPr>
          </a:p>
          <a:p>
            <a:pPr algn="ctr">
              <a:lnSpc>
                <a:spcPct val="139955"/>
              </a:lnSpc>
            </a:pPr>
            <a:r>
              <a:rPr lang="en-US" sz="1359" b="1" dirty="0">
                <a:solidFill>
                  <a:srgbClr val="DED5ED"/>
                </a:solidFill>
                <a:latin typeface="Noto Sans"/>
                <a:ea typeface="Noto Sans"/>
                <a:cs typeface="Noto Sans"/>
                <a:sym typeface="Noto Sans"/>
              </a:rPr>
              <a:t>Project Number 2023-1-PL01-KA220-HED-000156803</a:t>
            </a:r>
            <a:endParaRPr dirty="0"/>
          </a:p>
          <a:p>
            <a:pPr algn="ctr">
              <a:lnSpc>
                <a:spcPct val="139955"/>
              </a:lnSpc>
            </a:pPr>
            <a:endParaRPr sz="1359" b="1" dirty="0">
              <a:solidFill>
                <a:srgbClr val="DED5ED"/>
              </a:solidFill>
              <a:latin typeface="Noto Sans"/>
              <a:ea typeface="Noto Sans"/>
              <a:cs typeface="Noto Sans"/>
              <a:sym typeface="Noto Sans"/>
            </a:endParaRPr>
          </a:p>
          <a:p>
            <a:pPr algn="ctr">
              <a:lnSpc>
                <a:spcPct val="139955"/>
              </a:lnSpc>
            </a:pPr>
            <a:endParaRPr sz="1359" b="1" dirty="0">
              <a:solidFill>
                <a:srgbClr val="DED5ED"/>
              </a:solidFill>
              <a:latin typeface="Noto Sans"/>
              <a:ea typeface="Noto Sans"/>
              <a:cs typeface="Noto Sans"/>
              <a:sym typeface="Noto Sans"/>
            </a:endParaRPr>
          </a:p>
        </p:txBody>
      </p:sp>
      <p:pic>
        <p:nvPicPr>
          <p:cNvPr id="1026" name="Picture 2" descr="University of Macedonia - Back2Basics">
            <a:extLst>
              <a:ext uri="{FF2B5EF4-FFF2-40B4-BE49-F238E27FC236}">
                <a16:creationId xmlns:a16="http://schemas.microsoft.com/office/drawing/2014/main" id="{8FF8761A-C59B-FC72-712B-3037DD5FDC03}"/>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21609" y="7298579"/>
            <a:ext cx="2277849" cy="1614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mt="9000"/>
          </a:blip>
          <a:stretch>
            <a:fillRect/>
          </a:stretch>
        </a:blipFill>
        <a:effectLst/>
      </p:bgPr>
    </p:bg>
    <p:spTree>
      <p:nvGrpSpPr>
        <p:cNvPr id="1" name="Shape 201"/>
        <p:cNvGrpSpPr/>
        <p:nvPr/>
      </p:nvGrpSpPr>
      <p:grpSpPr>
        <a:xfrm>
          <a:off x="0" y="0"/>
          <a:ext cx="0" cy="0"/>
          <a:chOff x="0" y="0"/>
          <a:chExt cx="0" cy="0"/>
        </a:xfrm>
      </p:grpSpPr>
      <p:sp>
        <p:nvSpPr>
          <p:cNvPr id="202" name="Google Shape;202;p33"/>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03" name="Google Shape;203;p33"/>
          <p:cNvGrpSpPr/>
          <p:nvPr/>
        </p:nvGrpSpPr>
        <p:grpSpPr>
          <a:xfrm>
            <a:off x="0" y="9721187"/>
            <a:ext cx="18288000" cy="883574"/>
            <a:chOff x="0" y="-38100"/>
            <a:chExt cx="4995116" cy="232711"/>
          </a:xfrm>
        </p:grpSpPr>
        <p:sp>
          <p:nvSpPr>
            <p:cNvPr id="204" name="Google Shape;204;p33"/>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5" name="Google Shape;205;p33"/>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06" name="Google Shape;206;p33"/>
          <p:cNvSpPr/>
          <p:nvPr/>
        </p:nvSpPr>
        <p:spPr>
          <a:xfrm>
            <a:off x="14488866" y="-687933"/>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8" name="Google Shape;208;p33"/>
          <p:cNvSpPr txBox="1"/>
          <p:nvPr/>
        </p:nvSpPr>
        <p:spPr>
          <a:xfrm>
            <a:off x="598984" y="3754952"/>
            <a:ext cx="14602916" cy="547838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a:buSzPts val="2800"/>
              <a:defRPr sz="2800" b="1">
                <a:solidFill>
                  <a:srgbClr val="7030A0"/>
                </a:solidFill>
                <a:latin typeface="Montserrat"/>
              </a:defRPr>
            </a:lvl1pPr>
          </a:lstStyle>
          <a:p>
            <a:r>
              <a:rPr lang="el-GR" dirty="0">
                <a:latin typeface="Microsoft YaHei UI" panose="020B0503020204020204" pitchFamily="34" charset="-122"/>
                <a:ea typeface="Microsoft YaHei UI" panose="020B0503020204020204" pitchFamily="34" charset="-122"/>
              </a:rPr>
              <a:t>Ερώτηση 5: Πώς χειρίζεστε την αβεβαιότητα;</a:t>
            </a:r>
            <a:endParaRPr lang="en-US" dirty="0">
              <a:latin typeface="Microsoft YaHei UI" panose="020B0503020204020204" pitchFamily="34" charset="-122"/>
              <a:ea typeface="Microsoft YaHei UI" panose="020B0503020204020204" pitchFamily="34" charset="-122"/>
            </a:endParaRPr>
          </a:p>
          <a:p>
            <a:endParaRPr b="0" dirty="0">
              <a:solidFill>
                <a:schemeClr val="tx1"/>
              </a:solidFill>
              <a:latin typeface="Microsoft YaHei UI" panose="020B0503020204020204" pitchFamily="34" charset="-122"/>
              <a:ea typeface="Microsoft YaHei UI" panose="020B0503020204020204" pitchFamily="34" charset="-122"/>
            </a:endParaRPr>
          </a:p>
          <a:p>
            <a:pPr>
              <a:buNone/>
            </a:pPr>
            <a:r>
              <a:rPr lang="el-GR" b="0" dirty="0">
                <a:solidFill>
                  <a:schemeClr val="tx1"/>
                </a:solidFill>
                <a:latin typeface="Microsoft YaHei UI" panose="020B0503020204020204" pitchFamily="34" charset="-122"/>
                <a:ea typeface="Microsoft YaHei UI" panose="020B0503020204020204" pitchFamily="34" charset="-122"/>
              </a:rPr>
              <a:t>Όταν αντιμετωπίζεις αβεβαιότητα ή μια νέα κατάσταση, τι κάνεις;</a:t>
            </a:r>
          </a:p>
          <a:p>
            <a:r>
              <a:rPr lang="el-GR" b="0" dirty="0">
                <a:solidFill>
                  <a:schemeClr val="tx1"/>
                </a:solidFill>
                <a:latin typeface="Microsoft YaHei UI" panose="020B0503020204020204" pitchFamily="34" charset="-122"/>
                <a:ea typeface="Microsoft YaHei UI" panose="020B0503020204020204" pitchFamily="34" charset="-122"/>
              </a:rPr>
              <a:t>Α) Παίρνεις χρόνο για να σκεφτείς και να συγκεντρώσεις πληροφορίες πριν δράσεις; (Πήγαινε στη γωνία του</a:t>
            </a:r>
            <a:r>
              <a:rPr lang="en-US" b="0" dirty="0">
                <a:solidFill>
                  <a:schemeClr val="tx1"/>
                </a:solidFill>
                <a:latin typeface="Microsoft YaHei UI" panose="020B0503020204020204" pitchFamily="34" charset="-122"/>
                <a:ea typeface="Microsoft YaHei UI" panose="020B0503020204020204" pitchFamily="34" charset="-122"/>
              </a:rPr>
              <a:t> </a:t>
            </a:r>
            <a:r>
              <a:rPr lang="en-US" dirty="0" err="1"/>
              <a:t>Diverger</a:t>
            </a:r>
            <a:r>
              <a:rPr lang="en-US" dirty="0"/>
              <a:t> </a:t>
            </a:r>
            <a:r>
              <a:rPr lang="el-GR" b="0" dirty="0">
                <a:solidFill>
                  <a:schemeClr val="tx1"/>
                </a:solidFill>
                <a:latin typeface="Microsoft YaHei UI" panose="020B0503020204020204" pitchFamily="34" charset="-122"/>
                <a:ea typeface="Microsoft YaHei UI" panose="020B0503020204020204" pitchFamily="34" charset="-122"/>
              </a:rPr>
              <a:t>)</a:t>
            </a:r>
            <a:br>
              <a:rPr lang="el-GR" b="0" dirty="0">
                <a:solidFill>
                  <a:schemeClr val="tx1"/>
                </a:solidFill>
                <a:latin typeface="Microsoft YaHei UI" panose="020B0503020204020204" pitchFamily="34" charset="-122"/>
                <a:ea typeface="Microsoft YaHei UI" panose="020B0503020204020204" pitchFamily="34" charset="-122"/>
              </a:rPr>
            </a:br>
            <a:r>
              <a:rPr lang="el-GR" b="0" dirty="0">
                <a:solidFill>
                  <a:schemeClr val="tx1"/>
                </a:solidFill>
                <a:latin typeface="Microsoft YaHei UI" panose="020B0503020204020204" pitchFamily="34" charset="-122"/>
                <a:ea typeface="Microsoft YaHei UI" panose="020B0503020204020204" pitchFamily="34" charset="-122"/>
              </a:rPr>
              <a:t>Β) Μελετάς θεωρίες ή πλαίσια για να κατανοήσεις την κατάσταση; (Πήγαινε στη γωνία του</a:t>
            </a:r>
            <a:r>
              <a:rPr lang="en-US" b="0" dirty="0">
                <a:solidFill>
                  <a:schemeClr val="tx1"/>
                </a:solidFill>
                <a:latin typeface="Microsoft YaHei UI" panose="020B0503020204020204" pitchFamily="34" charset="-122"/>
                <a:ea typeface="Microsoft YaHei UI" panose="020B0503020204020204" pitchFamily="34" charset="-122"/>
              </a:rPr>
              <a:t> </a:t>
            </a:r>
            <a:r>
              <a:rPr lang="en-US" dirty="0"/>
              <a:t>Assimilator</a:t>
            </a:r>
            <a:r>
              <a:rPr lang="en-US" b="0" dirty="0">
                <a:solidFill>
                  <a:schemeClr val="tx1"/>
                </a:solidFill>
                <a:latin typeface="Microsoft YaHei UI" panose="020B0503020204020204" pitchFamily="34" charset="-122"/>
                <a:ea typeface="Microsoft YaHei UI" panose="020B0503020204020204" pitchFamily="34" charset="-122"/>
              </a:rPr>
              <a:t> )</a:t>
            </a:r>
            <a:br>
              <a:rPr lang="el-GR" b="0" dirty="0">
                <a:solidFill>
                  <a:schemeClr val="tx1"/>
                </a:solidFill>
                <a:latin typeface="Microsoft YaHei UI" panose="020B0503020204020204" pitchFamily="34" charset="-122"/>
                <a:ea typeface="Microsoft YaHei UI" panose="020B0503020204020204" pitchFamily="34" charset="-122"/>
              </a:rPr>
            </a:br>
            <a:r>
              <a:rPr lang="el-GR" b="0" dirty="0">
                <a:solidFill>
                  <a:schemeClr val="tx1"/>
                </a:solidFill>
                <a:latin typeface="Microsoft YaHei UI" panose="020B0503020204020204" pitchFamily="34" charset="-122"/>
                <a:ea typeface="Microsoft YaHei UI" panose="020B0503020204020204" pitchFamily="34" charset="-122"/>
              </a:rPr>
              <a:t>Γ) Πειραματίζεσαι με διαφορετικές λύσεις για να δεις τι λειτουργεί; (Πήγαινε στη γωνία του </a:t>
            </a:r>
            <a:r>
              <a:rPr lang="en-US" dirty="0" err="1"/>
              <a:t>Converger</a:t>
            </a:r>
            <a:r>
              <a:rPr lang="en-US" dirty="0"/>
              <a:t> </a:t>
            </a:r>
            <a:r>
              <a:rPr lang="el-GR" b="0" dirty="0">
                <a:solidFill>
                  <a:schemeClr val="tx1"/>
                </a:solidFill>
                <a:latin typeface="Microsoft YaHei UI" panose="020B0503020204020204" pitchFamily="34" charset="-122"/>
                <a:ea typeface="Microsoft YaHei UI" panose="020B0503020204020204" pitchFamily="34" charset="-122"/>
              </a:rPr>
              <a:t>)</a:t>
            </a:r>
            <a:br>
              <a:rPr lang="el-GR" b="0" dirty="0">
                <a:solidFill>
                  <a:schemeClr val="tx1"/>
                </a:solidFill>
                <a:latin typeface="Microsoft YaHei UI" panose="020B0503020204020204" pitchFamily="34" charset="-122"/>
                <a:ea typeface="Microsoft YaHei UI" panose="020B0503020204020204" pitchFamily="34" charset="-122"/>
              </a:rPr>
            </a:br>
            <a:r>
              <a:rPr lang="el-GR" b="0" dirty="0">
                <a:solidFill>
                  <a:schemeClr val="tx1"/>
                </a:solidFill>
                <a:latin typeface="Microsoft YaHei UI" panose="020B0503020204020204" pitchFamily="34" charset="-122"/>
                <a:ea typeface="Microsoft YaHei UI" panose="020B0503020204020204" pitchFamily="34" charset="-122"/>
              </a:rPr>
              <a:t>Δ) Δρας γρήγορα και προσαρμόζεσαι στην πορεία; (Πήγαινε στη γωνία του </a:t>
            </a:r>
            <a:r>
              <a:rPr lang="el-GR" dirty="0" err="1"/>
              <a:t>Accommodator</a:t>
            </a:r>
            <a:r>
              <a:rPr lang="el-GR" dirty="0"/>
              <a:t> </a:t>
            </a:r>
            <a:r>
              <a:rPr lang="el-GR" b="0" dirty="0">
                <a:solidFill>
                  <a:schemeClr val="tx1"/>
                </a:solidFill>
                <a:latin typeface="Microsoft YaHei UI" panose="020B0503020204020204" pitchFamily="34" charset="-122"/>
                <a:ea typeface="Microsoft YaHei UI" panose="020B0503020204020204" pitchFamily="34" charset="-122"/>
              </a:rPr>
              <a:t>)</a:t>
            </a:r>
            <a:endParaRPr lang="el-GR" dirty="0"/>
          </a:p>
          <a:p>
            <a:pPr lvl="1"/>
            <a:endParaRPr dirty="0">
              <a:solidFill>
                <a:schemeClr val="tx1"/>
              </a:solidFill>
              <a:latin typeface="Microsoft YaHei UI" panose="020B0503020204020204" pitchFamily="34" charset="-122"/>
              <a:ea typeface="Microsoft YaHei UI" panose="020B0503020204020204" pitchFamily="34" charset="-122"/>
            </a:endParaRPr>
          </a:p>
          <a:p>
            <a:endParaRPr dirty="0">
              <a:latin typeface="Microsoft YaHei UI" panose="020B0503020204020204" pitchFamily="34" charset="-122"/>
              <a:ea typeface="Microsoft YaHei UI" panose="020B0503020204020204" pitchFamily="34" charset="-122"/>
            </a:endParaRPr>
          </a:p>
        </p:txBody>
      </p:sp>
      <p:sp>
        <p:nvSpPr>
          <p:cNvPr id="2" name="Google Shape;134;p27">
            <a:extLst>
              <a:ext uri="{FF2B5EF4-FFF2-40B4-BE49-F238E27FC236}">
                <a16:creationId xmlns:a16="http://schemas.microsoft.com/office/drawing/2014/main" id="{EC34DE79-978C-8F01-CF14-A6CA56934375}"/>
              </a:ext>
            </a:extLst>
          </p:cNvPr>
          <p:cNvSpPr txBox="1"/>
          <p:nvPr/>
        </p:nvSpPr>
        <p:spPr>
          <a:xfrm>
            <a:off x="612490" y="637443"/>
            <a:ext cx="15661518" cy="1801519"/>
          </a:xfrm>
          <a:prstGeom prst="rect">
            <a:avLst/>
          </a:prstGeom>
          <a:noFill/>
          <a:ln>
            <a:noFill/>
          </a:ln>
        </p:spPr>
        <p:txBody>
          <a:bodyPr spcFirstLastPara="1" wrap="square" lIns="0" tIns="0" rIns="0" bIns="0" anchor="t" anchorCtr="0">
            <a:spAutoFit/>
          </a:bodyPr>
          <a:lstStyle/>
          <a:p>
            <a:pPr>
              <a:lnSpc>
                <a:spcPct val="115000"/>
              </a:lnSpc>
              <a:spcAft>
                <a:spcPts val="800"/>
              </a:spcAft>
            </a:pPr>
            <a:r>
              <a:rPr lang="el-GR" sz="4800" b="1" dirty="0">
                <a:solidFill>
                  <a:srgbClr val="452A74"/>
                </a:solidFill>
                <a:latin typeface="Microsoft YaHei UI" panose="020B0503020204020204" pitchFamily="34" charset="-122"/>
                <a:ea typeface="Microsoft YaHei UI" panose="020B0503020204020204" pitchFamily="34" charset="-122"/>
              </a:rPr>
              <a:t>Δραστηριότητα </a:t>
            </a:r>
            <a:r>
              <a:rPr lang="el-GR" sz="4800" b="1" dirty="0" err="1">
                <a:solidFill>
                  <a:srgbClr val="452A74"/>
                </a:solidFill>
                <a:latin typeface="Microsoft YaHei UI" panose="020B0503020204020204" pitchFamily="34" charset="-122"/>
                <a:ea typeface="Microsoft YaHei UI" panose="020B0503020204020204" pitchFamily="34" charset="-122"/>
              </a:rPr>
              <a:t>αυτο-αναστοχασμού</a:t>
            </a:r>
            <a:r>
              <a:rPr lang="el-GR" sz="4800" b="1" dirty="0">
                <a:solidFill>
                  <a:srgbClr val="452A74"/>
                </a:solidFill>
                <a:latin typeface="Microsoft YaHei UI" panose="020B0503020204020204" pitchFamily="34" charset="-122"/>
                <a:ea typeface="Microsoft YaHei UI" panose="020B0503020204020204" pitchFamily="34" charset="-122"/>
              </a:rPr>
              <a:t>: Προσδιορίζοντας το στυλ μάθησης σας</a:t>
            </a:r>
            <a:endParaRPr sz="4800" b="1" dirty="0">
              <a:solidFill>
                <a:srgbClr val="452A74"/>
              </a:solidFill>
              <a:latin typeface="Microsoft YaHei UI" panose="020B0503020204020204" pitchFamily="34" charset="-122"/>
              <a:ea typeface="Microsoft YaHei UI" panose="020B0503020204020204" pitchFamily="34" charset="-122"/>
            </a:endParaRPr>
          </a:p>
        </p:txBody>
      </p:sp>
      <p:sp>
        <p:nvSpPr>
          <p:cNvPr id="3" name="Google Shape;149;p28">
            <a:extLst>
              <a:ext uri="{FF2B5EF4-FFF2-40B4-BE49-F238E27FC236}">
                <a16:creationId xmlns:a16="http://schemas.microsoft.com/office/drawing/2014/main" id="{FE6286A5-6F64-240F-ACDB-2C899C31EDEE}"/>
              </a:ext>
            </a:extLst>
          </p:cNvPr>
          <p:cNvSpPr/>
          <p:nvPr/>
        </p:nvSpPr>
        <p:spPr>
          <a:xfrm>
            <a:off x="667564" y="2864291"/>
            <a:ext cx="7655821" cy="523180"/>
          </a:xfrm>
          <a:prstGeom prst="rect">
            <a:avLst/>
          </a:prstGeom>
          <a:noFill/>
          <a:ln>
            <a:noFill/>
          </a:ln>
        </p:spPr>
        <p:txBody>
          <a:bodyPr spcFirstLastPara="1" wrap="square" lIns="91425" tIns="45700" rIns="91425" bIns="45700" anchor="t" anchorCtr="0">
            <a:spAutoFit/>
          </a:bodyPr>
          <a:lstStyle/>
          <a:p>
            <a:pPr>
              <a:buSzPts val="2800"/>
            </a:pPr>
            <a:r>
              <a:rPr lang="el-GR" sz="2800" b="1" dirty="0">
                <a:solidFill>
                  <a:srgbClr val="7030A0"/>
                </a:solidFill>
                <a:latin typeface="Microsoft YaHei UI" panose="020B0503020204020204" pitchFamily="34" charset="-122"/>
                <a:ea typeface="Microsoft YaHei UI" panose="020B0503020204020204" pitchFamily="34" charset="-122"/>
              </a:rPr>
              <a:t>Κουίζ στυλ μάθησης του </a:t>
            </a:r>
            <a:r>
              <a:rPr lang="el-GR" sz="2800" b="1" dirty="0" err="1">
                <a:solidFill>
                  <a:srgbClr val="7030A0"/>
                </a:solidFill>
                <a:latin typeface="Microsoft YaHei UI" panose="020B0503020204020204" pitchFamily="34" charset="-122"/>
                <a:ea typeface="Microsoft YaHei UI" panose="020B0503020204020204" pitchFamily="34" charset="-122"/>
              </a:rPr>
              <a:t>Kolb</a:t>
            </a:r>
            <a:endParaRPr sz="2800" b="1" dirty="0">
              <a:solidFill>
                <a:srgbClr val="7030A0"/>
              </a:solidFill>
              <a:latin typeface="Microsoft YaHei UI" panose="020B0503020204020204" pitchFamily="34" charset="-122"/>
              <a:ea typeface="Microsoft YaHei UI" panose="020B0503020204020204" pitchFamily="34" charset="-122"/>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mt="9000"/>
          </a:blip>
          <a:stretch>
            <a:fillRect/>
          </a:stretch>
        </a:blipFill>
        <a:effectLst/>
      </p:bgPr>
    </p:bg>
    <p:spTree>
      <p:nvGrpSpPr>
        <p:cNvPr id="1" name="Shape 213"/>
        <p:cNvGrpSpPr/>
        <p:nvPr/>
      </p:nvGrpSpPr>
      <p:grpSpPr>
        <a:xfrm>
          <a:off x="0" y="0"/>
          <a:ext cx="0" cy="0"/>
          <a:chOff x="0" y="0"/>
          <a:chExt cx="0" cy="0"/>
        </a:xfrm>
      </p:grpSpPr>
      <p:sp>
        <p:nvSpPr>
          <p:cNvPr id="214" name="Google Shape;214;p34"/>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15" name="Google Shape;215;p34"/>
          <p:cNvGrpSpPr/>
          <p:nvPr/>
        </p:nvGrpSpPr>
        <p:grpSpPr>
          <a:xfrm>
            <a:off x="0" y="9721187"/>
            <a:ext cx="18288000" cy="883574"/>
            <a:chOff x="0" y="-38100"/>
            <a:chExt cx="4995116" cy="232711"/>
          </a:xfrm>
        </p:grpSpPr>
        <p:sp>
          <p:nvSpPr>
            <p:cNvPr id="216" name="Google Shape;216;p34"/>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7" name="Google Shape;217;p34"/>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18" name="Google Shape;218;p34"/>
          <p:cNvSpPr/>
          <p:nvPr/>
        </p:nvSpPr>
        <p:spPr>
          <a:xfrm>
            <a:off x="14488866" y="-687933"/>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0" name="Google Shape;220;p34"/>
          <p:cNvSpPr txBox="1"/>
          <p:nvPr/>
        </p:nvSpPr>
        <p:spPr>
          <a:xfrm>
            <a:off x="598984" y="3754952"/>
            <a:ext cx="14602916" cy="526293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a:buSzPts val="2800"/>
              <a:defRPr sz="2800" b="1">
                <a:solidFill>
                  <a:srgbClr val="7030A0"/>
                </a:solidFill>
                <a:latin typeface="Montserrat"/>
              </a:defRPr>
            </a:lvl1pPr>
          </a:lstStyle>
          <a:p>
            <a:r>
              <a:rPr lang="el-GR" dirty="0">
                <a:latin typeface="Microsoft YaHei UI" panose="020B0503020204020204" pitchFamily="34" charset="-122"/>
                <a:ea typeface="Microsoft YaHei UI" panose="020B0503020204020204" pitchFamily="34" charset="-122"/>
              </a:rPr>
              <a:t>Ερώτηση 6: Τι εκτιμάτε περισσότερο στη μάθηση;</a:t>
            </a:r>
            <a:endParaRPr lang="en-US" dirty="0">
              <a:latin typeface="Microsoft YaHei UI" panose="020B0503020204020204" pitchFamily="34" charset="-122"/>
              <a:ea typeface="Microsoft YaHei UI" panose="020B0503020204020204" pitchFamily="34" charset="-122"/>
            </a:endParaRPr>
          </a:p>
          <a:p>
            <a:endParaRPr b="0" dirty="0">
              <a:solidFill>
                <a:schemeClr val="tx1"/>
              </a:solidFill>
              <a:latin typeface="Microsoft YaHei UI" panose="020B0503020204020204" pitchFamily="34" charset="-122"/>
              <a:ea typeface="Microsoft YaHei UI" panose="020B0503020204020204" pitchFamily="34" charset="-122"/>
            </a:endParaRPr>
          </a:p>
          <a:p>
            <a:pPr>
              <a:buNone/>
            </a:pPr>
            <a:r>
              <a:rPr lang="el-GR" b="0" dirty="0">
                <a:solidFill>
                  <a:schemeClr val="tx1"/>
                </a:solidFill>
                <a:latin typeface="Microsoft YaHei UI" panose="020B0503020204020204" pitchFamily="34" charset="-122"/>
                <a:ea typeface="Microsoft YaHei UI" panose="020B0503020204020204" pitchFamily="34" charset="-122"/>
              </a:rPr>
              <a:t>Τι εκτιμάς περισσότερο σε μια μαθησιακή εμπειρία;</a:t>
            </a:r>
          </a:p>
          <a:p>
            <a:r>
              <a:rPr lang="el-GR" b="0" dirty="0">
                <a:solidFill>
                  <a:schemeClr val="tx1"/>
                </a:solidFill>
                <a:latin typeface="Microsoft YaHei UI" panose="020B0503020204020204" pitchFamily="34" charset="-122"/>
                <a:ea typeface="Microsoft YaHei UI" panose="020B0503020204020204" pitchFamily="34" charset="-122"/>
              </a:rPr>
              <a:t>Α) Την εξερεύνηση νέων οπτικών και τη δημιουργία ιδεών. (Πήγαινε στη γωνία του</a:t>
            </a:r>
            <a:r>
              <a:rPr lang="en-US" b="0" dirty="0">
                <a:solidFill>
                  <a:schemeClr val="tx1"/>
                </a:solidFill>
                <a:latin typeface="Microsoft YaHei UI" panose="020B0503020204020204" pitchFamily="34" charset="-122"/>
                <a:ea typeface="Microsoft YaHei UI" panose="020B0503020204020204" pitchFamily="34" charset="-122"/>
              </a:rPr>
              <a:t> </a:t>
            </a:r>
            <a:r>
              <a:rPr lang="en-US" dirty="0" err="1"/>
              <a:t>Diverger</a:t>
            </a:r>
            <a:r>
              <a:rPr lang="en-US" dirty="0"/>
              <a:t> </a:t>
            </a:r>
            <a:r>
              <a:rPr lang="el-GR" b="0" dirty="0">
                <a:solidFill>
                  <a:schemeClr val="tx1"/>
                </a:solidFill>
                <a:latin typeface="Microsoft YaHei UI" panose="020B0503020204020204" pitchFamily="34" charset="-122"/>
                <a:ea typeface="Microsoft YaHei UI" panose="020B0503020204020204" pitchFamily="34" charset="-122"/>
              </a:rPr>
              <a:t>)</a:t>
            </a:r>
            <a:br>
              <a:rPr lang="el-GR" b="0" dirty="0">
                <a:solidFill>
                  <a:schemeClr val="tx1"/>
                </a:solidFill>
                <a:latin typeface="Microsoft YaHei UI" panose="020B0503020204020204" pitchFamily="34" charset="-122"/>
                <a:ea typeface="Microsoft YaHei UI" panose="020B0503020204020204" pitchFamily="34" charset="-122"/>
              </a:rPr>
            </a:br>
            <a:r>
              <a:rPr lang="el-GR" b="0" dirty="0">
                <a:solidFill>
                  <a:schemeClr val="tx1"/>
                </a:solidFill>
                <a:latin typeface="Microsoft YaHei UI" panose="020B0503020204020204" pitchFamily="34" charset="-122"/>
                <a:ea typeface="Microsoft YaHei UI" panose="020B0503020204020204" pitchFamily="34" charset="-122"/>
              </a:rPr>
              <a:t>Β) Την κατανόηση της λογικής και της θεωρίας πίσω από τα πράγματα. (Πήγαινε στη γωνία του</a:t>
            </a:r>
            <a:r>
              <a:rPr lang="en-US" b="0" dirty="0">
                <a:solidFill>
                  <a:schemeClr val="tx1"/>
                </a:solidFill>
                <a:latin typeface="Microsoft YaHei UI" panose="020B0503020204020204" pitchFamily="34" charset="-122"/>
                <a:ea typeface="Microsoft YaHei UI" panose="020B0503020204020204" pitchFamily="34" charset="-122"/>
              </a:rPr>
              <a:t> </a:t>
            </a:r>
            <a:r>
              <a:rPr lang="en-US" dirty="0"/>
              <a:t>Assimilator</a:t>
            </a:r>
            <a:r>
              <a:rPr lang="en-US" b="0" dirty="0">
                <a:solidFill>
                  <a:schemeClr val="tx1"/>
                </a:solidFill>
                <a:latin typeface="Microsoft YaHei UI" panose="020B0503020204020204" pitchFamily="34" charset="-122"/>
                <a:ea typeface="Microsoft YaHei UI" panose="020B0503020204020204" pitchFamily="34" charset="-122"/>
              </a:rPr>
              <a:t> )</a:t>
            </a:r>
            <a:br>
              <a:rPr lang="el-GR" b="0" dirty="0">
                <a:solidFill>
                  <a:schemeClr val="tx1"/>
                </a:solidFill>
                <a:latin typeface="Microsoft YaHei UI" panose="020B0503020204020204" pitchFamily="34" charset="-122"/>
                <a:ea typeface="Microsoft YaHei UI" panose="020B0503020204020204" pitchFamily="34" charset="-122"/>
              </a:rPr>
            </a:br>
            <a:r>
              <a:rPr lang="el-GR" b="0" dirty="0">
                <a:solidFill>
                  <a:schemeClr val="tx1"/>
                </a:solidFill>
                <a:latin typeface="Microsoft YaHei UI" panose="020B0503020204020204" pitchFamily="34" charset="-122"/>
                <a:ea typeface="Microsoft YaHei UI" panose="020B0503020204020204" pitchFamily="34" charset="-122"/>
              </a:rPr>
              <a:t>Γ) Τη χρήση της γνώσης για την εύρεση πρακτικών λύσεων. (Πήγαινε στη γωνία του </a:t>
            </a:r>
            <a:r>
              <a:rPr lang="en-US" dirty="0" err="1"/>
              <a:t>Converger</a:t>
            </a:r>
            <a:r>
              <a:rPr lang="en-US" dirty="0"/>
              <a:t> </a:t>
            </a:r>
            <a:r>
              <a:rPr lang="el-GR" b="0" dirty="0">
                <a:solidFill>
                  <a:schemeClr val="tx1"/>
                </a:solidFill>
                <a:latin typeface="Microsoft YaHei UI" panose="020B0503020204020204" pitchFamily="34" charset="-122"/>
                <a:ea typeface="Microsoft YaHei UI" panose="020B0503020204020204" pitchFamily="34" charset="-122"/>
              </a:rPr>
              <a:t>)</a:t>
            </a:r>
            <a:br>
              <a:rPr lang="el-GR" b="0" dirty="0">
                <a:solidFill>
                  <a:schemeClr val="tx1"/>
                </a:solidFill>
                <a:latin typeface="Microsoft YaHei UI" panose="020B0503020204020204" pitchFamily="34" charset="-122"/>
                <a:ea typeface="Microsoft YaHei UI" panose="020B0503020204020204" pitchFamily="34" charset="-122"/>
              </a:rPr>
            </a:br>
            <a:r>
              <a:rPr lang="el-GR" b="0" dirty="0">
                <a:solidFill>
                  <a:schemeClr val="tx1"/>
                </a:solidFill>
                <a:latin typeface="Microsoft YaHei UI" panose="020B0503020204020204" pitchFamily="34" charset="-122"/>
                <a:ea typeface="Microsoft YaHei UI" panose="020B0503020204020204" pitchFamily="34" charset="-122"/>
              </a:rPr>
              <a:t>Δ) Τη δράση και τη μάθηση μέσα από την πράξη. (Πήγαινε στη γωνία του </a:t>
            </a:r>
            <a:r>
              <a:rPr lang="el-GR" dirty="0" err="1"/>
              <a:t>Accommodator</a:t>
            </a:r>
            <a:r>
              <a:rPr lang="el-GR" dirty="0"/>
              <a:t> </a:t>
            </a:r>
            <a:r>
              <a:rPr lang="el-GR" b="0" dirty="0">
                <a:solidFill>
                  <a:schemeClr val="tx1"/>
                </a:solidFill>
                <a:latin typeface="Microsoft YaHei UI" panose="020B0503020204020204" pitchFamily="34" charset="-122"/>
                <a:ea typeface="Microsoft YaHei UI" panose="020B0503020204020204" pitchFamily="34" charset="-122"/>
              </a:rPr>
              <a:t>)</a:t>
            </a:r>
            <a:endParaRPr lang="el-GR" dirty="0"/>
          </a:p>
          <a:p>
            <a:endParaRPr dirty="0">
              <a:latin typeface="Microsoft YaHei UI" panose="020B0503020204020204" pitchFamily="34" charset="-122"/>
              <a:ea typeface="Microsoft YaHei UI" panose="020B0503020204020204" pitchFamily="34" charset="-122"/>
            </a:endParaRPr>
          </a:p>
        </p:txBody>
      </p:sp>
      <p:sp>
        <p:nvSpPr>
          <p:cNvPr id="2" name="Google Shape;134;p27">
            <a:extLst>
              <a:ext uri="{FF2B5EF4-FFF2-40B4-BE49-F238E27FC236}">
                <a16:creationId xmlns:a16="http://schemas.microsoft.com/office/drawing/2014/main" id="{8AA8DCC5-2B77-6C79-89C3-9347F04F3B3E}"/>
              </a:ext>
            </a:extLst>
          </p:cNvPr>
          <p:cNvSpPr txBox="1"/>
          <p:nvPr/>
        </p:nvSpPr>
        <p:spPr>
          <a:xfrm>
            <a:off x="612490" y="637443"/>
            <a:ext cx="15661518" cy="1801519"/>
          </a:xfrm>
          <a:prstGeom prst="rect">
            <a:avLst/>
          </a:prstGeom>
          <a:noFill/>
          <a:ln>
            <a:noFill/>
          </a:ln>
        </p:spPr>
        <p:txBody>
          <a:bodyPr spcFirstLastPara="1" wrap="square" lIns="0" tIns="0" rIns="0" bIns="0" anchor="t" anchorCtr="0">
            <a:spAutoFit/>
          </a:bodyPr>
          <a:lstStyle/>
          <a:p>
            <a:pPr>
              <a:lnSpc>
                <a:spcPct val="115000"/>
              </a:lnSpc>
              <a:spcAft>
                <a:spcPts val="800"/>
              </a:spcAft>
            </a:pPr>
            <a:r>
              <a:rPr lang="el-GR" sz="4800" b="1" dirty="0">
                <a:solidFill>
                  <a:srgbClr val="452A74"/>
                </a:solidFill>
                <a:latin typeface="Microsoft YaHei UI" panose="020B0503020204020204" pitchFamily="34" charset="-122"/>
                <a:ea typeface="Microsoft YaHei UI" panose="020B0503020204020204" pitchFamily="34" charset="-122"/>
              </a:rPr>
              <a:t>Δραστηριότητα </a:t>
            </a:r>
            <a:r>
              <a:rPr lang="el-GR" sz="4800" b="1" dirty="0" err="1">
                <a:solidFill>
                  <a:srgbClr val="452A74"/>
                </a:solidFill>
                <a:latin typeface="Microsoft YaHei UI" panose="020B0503020204020204" pitchFamily="34" charset="-122"/>
                <a:ea typeface="Microsoft YaHei UI" panose="020B0503020204020204" pitchFamily="34" charset="-122"/>
              </a:rPr>
              <a:t>αυτο-αναστοχασμού</a:t>
            </a:r>
            <a:r>
              <a:rPr lang="el-GR" sz="4800" b="1" dirty="0">
                <a:solidFill>
                  <a:srgbClr val="452A74"/>
                </a:solidFill>
                <a:latin typeface="Microsoft YaHei UI" panose="020B0503020204020204" pitchFamily="34" charset="-122"/>
                <a:ea typeface="Microsoft YaHei UI" panose="020B0503020204020204" pitchFamily="34" charset="-122"/>
              </a:rPr>
              <a:t>: Προσδιορίζοντας το στυλ μάθησης σας</a:t>
            </a:r>
            <a:endParaRPr sz="4800" b="1" dirty="0">
              <a:solidFill>
                <a:srgbClr val="452A74"/>
              </a:solidFill>
              <a:latin typeface="Microsoft YaHei UI" panose="020B0503020204020204" pitchFamily="34" charset="-122"/>
              <a:ea typeface="Microsoft YaHei UI" panose="020B0503020204020204" pitchFamily="34" charset="-122"/>
            </a:endParaRPr>
          </a:p>
        </p:txBody>
      </p:sp>
      <p:sp>
        <p:nvSpPr>
          <p:cNvPr id="3" name="Google Shape;149;p28">
            <a:extLst>
              <a:ext uri="{FF2B5EF4-FFF2-40B4-BE49-F238E27FC236}">
                <a16:creationId xmlns:a16="http://schemas.microsoft.com/office/drawing/2014/main" id="{AACAE1C3-5C53-BC36-5FBF-15980CBD494E}"/>
              </a:ext>
            </a:extLst>
          </p:cNvPr>
          <p:cNvSpPr/>
          <p:nvPr/>
        </p:nvSpPr>
        <p:spPr>
          <a:xfrm>
            <a:off x="667564" y="2864291"/>
            <a:ext cx="7655821" cy="523180"/>
          </a:xfrm>
          <a:prstGeom prst="rect">
            <a:avLst/>
          </a:prstGeom>
          <a:noFill/>
          <a:ln>
            <a:noFill/>
          </a:ln>
        </p:spPr>
        <p:txBody>
          <a:bodyPr spcFirstLastPara="1" wrap="square" lIns="91425" tIns="45700" rIns="91425" bIns="45700" anchor="t" anchorCtr="0">
            <a:spAutoFit/>
          </a:bodyPr>
          <a:lstStyle/>
          <a:p>
            <a:pPr>
              <a:buSzPts val="2800"/>
            </a:pPr>
            <a:r>
              <a:rPr lang="el-GR" sz="2800" b="1" dirty="0">
                <a:solidFill>
                  <a:srgbClr val="7030A0"/>
                </a:solidFill>
                <a:latin typeface="Microsoft YaHei UI" panose="020B0503020204020204" pitchFamily="34" charset="-122"/>
                <a:ea typeface="Microsoft YaHei UI" panose="020B0503020204020204" pitchFamily="34" charset="-122"/>
              </a:rPr>
              <a:t>Κουίζ στυλ μάθησης του </a:t>
            </a:r>
            <a:r>
              <a:rPr lang="el-GR" sz="2800" b="1" dirty="0" err="1">
                <a:solidFill>
                  <a:srgbClr val="7030A0"/>
                </a:solidFill>
                <a:latin typeface="Microsoft YaHei UI" panose="020B0503020204020204" pitchFamily="34" charset="-122"/>
                <a:ea typeface="Microsoft YaHei UI" panose="020B0503020204020204" pitchFamily="34" charset="-122"/>
              </a:rPr>
              <a:t>Kolb</a:t>
            </a:r>
            <a:endParaRPr sz="2800" b="1" dirty="0">
              <a:solidFill>
                <a:srgbClr val="7030A0"/>
              </a:solidFill>
              <a:latin typeface="Microsoft YaHei UI" panose="020B0503020204020204" pitchFamily="34" charset="-122"/>
              <a:ea typeface="Microsoft YaHei UI" panose="020B0503020204020204" pitchFamily="34" charset="-122"/>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mt="9000"/>
          </a:blip>
          <a:stretch>
            <a:fillRect/>
          </a:stretch>
        </a:blipFill>
        <a:effectLst/>
      </p:bgPr>
    </p:bg>
    <p:spTree>
      <p:nvGrpSpPr>
        <p:cNvPr id="1" name="Shape 225"/>
        <p:cNvGrpSpPr/>
        <p:nvPr/>
      </p:nvGrpSpPr>
      <p:grpSpPr>
        <a:xfrm>
          <a:off x="0" y="0"/>
          <a:ext cx="0" cy="0"/>
          <a:chOff x="0" y="0"/>
          <a:chExt cx="0" cy="0"/>
        </a:xfrm>
      </p:grpSpPr>
      <p:sp>
        <p:nvSpPr>
          <p:cNvPr id="226" name="Google Shape;226;p35"/>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27" name="Google Shape;227;p35"/>
          <p:cNvGrpSpPr/>
          <p:nvPr/>
        </p:nvGrpSpPr>
        <p:grpSpPr>
          <a:xfrm>
            <a:off x="0" y="9721187"/>
            <a:ext cx="18288000" cy="883574"/>
            <a:chOff x="0" y="-38100"/>
            <a:chExt cx="4995116" cy="232711"/>
          </a:xfrm>
        </p:grpSpPr>
        <p:sp>
          <p:nvSpPr>
            <p:cNvPr id="228" name="Google Shape;228;p35"/>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9" name="Google Shape;229;p35"/>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30" name="Google Shape;230;p35"/>
          <p:cNvSpPr/>
          <p:nvPr/>
        </p:nvSpPr>
        <p:spPr>
          <a:xfrm>
            <a:off x="14488866" y="-687933"/>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2" name="Google Shape;232;p35"/>
          <p:cNvSpPr txBox="1"/>
          <p:nvPr/>
        </p:nvSpPr>
        <p:spPr>
          <a:xfrm>
            <a:off x="598984" y="3754952"/>
            <a:ext cx="14602916" cy="526293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a:buSzPts val="2800"/>
              <a:defRPr sz="2800" b="1">
                <a:solidFill>
                  <a:srgbClr val="7030A0"/>
                </a:solidFill>
                <a:latin typeface="Montserrat"/>
              </a:defRPr>
            </a:lvl1pPr>
          </a:lstStyle>
          <a:p>
            <a:r>
              <a:rPr lang="el-GR" dirty="0">
                <a:latin typeface="Microsoft YaHei UI" panose="020B0503020204020204" pitchFamily="34" charset="-122"/>
                <a:ea typeface="Microsoft YaHei UI" panose="020B0503020204020204" pitchFamily="34" charset="-122"/>
              </a:rPr>
              <a:t>Ερώτηση 7: Πώς προσεγγίζετε μια νέα δεξιότητα;</a:t>
            </a:r>
            <a:endParaRPr dirty="0">
              <a:latin typeface="Microsoft YaHei UI" panose="020B0503020204020204" pitchFamily="34" charset="-122"/>
              <a:ea typeface="Microsoft YaHei UI" panose="020B0503020204020204" pitchFamily="34" charset="-122"/>
            </a:endParaRPr>
          </a:p>
          <a:p>
            <a:endParaRPr lang="en-US" dirty="0">
              <a:solidFill>
                <a:schemeClr val="tx1"/>
              </a:solidFill>
              <a:latin typeface="Microsoft YaHei UI" panose="020B0503020204020204" pitchFamily="34" charset="-122"/>
              <a:ea typeface="Microsoft YaHei UI" panose="020B0503020204020204" pitchFamily="34" charset="-122"/>
            </a:endParaRPr>
          </a:p>
          <a:p>
            <a:pPr>
              <a:buNone/>
            </a:pPr>
            <a:r>
              <a:rPr lang="el-GR" b="0" dirty="0">
                <a:solidFill>
                  <a:schemeClr val="tx1"/>
                </a:solidFill>
                <a:latin typeface="Microsoft YaHei UI" panose="020B0503020204020204" pitchFamily="34" charset="-122"/>
                <a:ea typeface="Microsoft YaHei UI" panose="020B0503020204020204" pitchFamily="34" charset="-122"/>
              </a:rPr>
              <a:t>Όταν μαθαίνεις μια νέα δεξιότητα, τι προτιμάς;</a:t>
            </a:r>
          </a:p>
          <a:p>
            <a:r>
              <a:rPr lang="el-GR" b="0" dirty="0">
                <a:solidFill>
                  <a:schemeClr val="tx1"/>
                </a:solidFill>
                <a:latin typeface="Microsoft YaHei UI" panose="020B0503020204020204" pitchFamily="34" charset="-122"/>
                <a:ea typeface="Microsoft YaHei UI" panose="020B0503020204020204" pitchFamily="34" charset="-122"/>
              </a:rPr>
              <a:t>Α) Να παρατηρείς και να συλλέγεις πληροφορίες πριν τη δοκιμάσεις; (Πήγαινε στη γωνία του</a:t>
            </a:r>
            <a:r>
              <a:rPr lang="en-US" b="0" dirty="0">
                <a:solidFill>
                  <a:schemeClr val="tx1"/>
                </a:solidFill>
                <a:latin typeface="Microsoft YaHei UI" panose="020B0503020204020204" pitchFamily="34" charset="-122"/>
                <a:ea typeface="Microsoft YaHei UI" panose="020B0503020204020204" pitchFamily="34" charset="-122"/>
              </a:rPr>
              <a:t> </a:t>
            </a:r>
            <a:r>
              <a:rPr lang="en-US" dirty="0" err="1"/>
              <a:t>Diverger</a:t>
            </a:r>
            <a:r>
              <a:rPr lang="en-US" dirty="0"/>
              <a:t> </a:t>
            </a:r>
            <a:r>
              <a:rPr lang="el-GR" b="0" dirty="0">
                <a:solidFill>
                  <a:schemeClr val="tx1"/>
                </a:solidFill>
                <a:latin typeface="Microsoft YaHei UI" panose="020B0503020204020204" pitchFamily="34" charset="-122"/>
                <a:ea typeface="Microsoft YaHei UI" panose="020B0503020204020204" pitchFamily="34" charset="-122"/>
              </a:rPr>
              <a:t>)</a:t>
            </a:r>
            <a:br>
              <a:rPr lang="el-GR" b="0" dirty="0">
                <a:solidFill>
                  <a:schemeClr val="tx1"/>
                </a:solidFill>
                <a:latin typeface="Microsoft YaHei UI" panose="020B0503020204020204" pitchFamily="34" charset="-122"/>
                <a:ea typeface="Microsoft YaHei UI" panose="020B0503020204020204" pitchFamily="34" charset="-122"/>
              </a:rPr>
            </a:br>
            <a:r>
              <a:rPr lang="el-GR" b="0" dirty="0">
                <a:solidFill>
                  <a:schemeClr val="tx1"/>
                </a:solidFill>
                <a:latin typeface="Microsoft YaHei UI" panose="020B0503020204020204" pitchFamily="34" charset="-122"/>
                <a:ea typeface="Microsoft YaHei UI" panose="020B0503020204020204" pitchFamily="34" charset="-122"/>
              </a:rPr>
              <a:t>Β) Να διαβάζεις τη θεωρία και να την κατανοείς σε βάθος; (Πήγαινε στη γωνία του</a:t>
            </a:r>
            <a:r>
              <a:rPr lang="en-US" b="0" dirty="0">
                <a:solidFill>
                  <a:schemeClr val="tx1"/>
                </a:solidFill>
                <a:latin typeface="Microsoft YaHei UI" panose="020B0503020204020204" pitchFamily="34" charset="-122"/>
                <a:ea typeface="Microsoft YaHei UI" panose="020B0503020204020204" pitchFamily="34" charset="-122"/>
              </a:rPr>
              <a:t> </a:t>
            </a:r>
            <a:r>
              <a:rPr lang="en-US" dirty="0"/>
              <a:t>Assimilator</a:t>
            </a:r>
            <a:r>
              <a:rPr lang="en-US" b="0" dirty="0">
                <a:solidFill>
                  <a:schemeClr val="tx1"/>
                </a:solidFill>
                <a:latin typeface="Microsoft YaHei UI" panose="020B0503020204020204" pitchFamily="34" charset="-122"/>
                <a:ea typeface="Microsoft YaHei UI" panose="020B0503020204020204" pitchFamily="34" charset="-122"/>
              </a:rPr>
              <a:t> )</a:t>
            </a:r>
            <a:br>
              <a:rPr lang="el-GR" b="0" dirty="0">
                <a:solidFill>
                  <a:schemeClr val="tx1"/>
                </a:solidFill>
                <a:latin typeface="Microsoft YaHei UI" panose="020B0503020204020204" pitchFamily="34" charset="-122"/>
                <a:ea typeface="Microsoft YaHei UI" panose="020B0503020204020204" pitchFamily="34" charset="-122"/>
              </a:rPr>
            </a:br>
            <a:r>
              <a:rPr lang="el-GR" b="0" dirty="0">
                <a:solidFill>
                  <a:schemeClr val="tx1"/>
                </a:solidFill>
                <a:latin typeface="Microsoft YaHei UI" panose="020B0503020204020204" pitchFamily="34" charset="-122"/>
                <a:ea typeface="Microsoft YaHei UI" panose="020B0503020204020204" pitchFamily="34" charset="-122"/>
              </a:rPr>
              <a:t>Γ) Να εξασκείσαι πρακτικά μέχρι να την κατακτήσεις; (Πήγαινε στη γωνία του </a:t>
            </a:r>
            <a:r>
              <a:rPr lang="en-US" dirty="0" err="1"/>
              <a:t>Converger</a:t>
            </a:r>
            <a:r>
              <a:rPr lang="en-US" dirty="0"/>
              <a:t> </a:t>
            </a:r>
            <a:r>
              <a:rPr lang="el-GR" b="0" dirty="0">
                <a:solidFill>
                  <a:schemeClr val="tx1"/>
                </a:solidFill>
                <a:latin typeface="Microsoft YaHei UI" panose="020B0503020204020204" pitchFamily="34" charset="-122"/>
                <a:ea typeface="Microsoft YaHei UI" panose="020B0503020204020204" pitchFamily="34" charset="-122"/>
              </a:rPr>
              <a:t>)</a:t>
            </a:r>
            <a:br>
              <a:rPr lang="el-GR" b="0" dirty="0">
                <a:solidFill>
                  <a:schemeClr val="tx1"/>
                </a:solidFill>
                <a:latin typeface="Microsoft YaHei UI" panose="020B0503020204020204" pitchFamily="34" charset="-122"/>
                <a:ea typeface="Microsoft YaHei UI" panose="020B0503020204020204" pitchFamily="34" charset="-122"/>
              </a:rPr>
            </a:br>
            <a:r>
              <a:rPr lang="el-GR" b="0" dirty="0">
                <a:solidFill>
                  <a:schemeClr val="tx1"/>
                </a:solidFill>
                <a:latin typeface="Microsoft YaHei UI" panose="020B0503020204020204" pitchFamily="34" charset="-122"/>
                <a:ea typeface="Microsoft YaHei UI" panose="020B0503020204020204" pitchFamily="34" charset="-122"/>
              </a:rPr>
              <a:t>Δ) Να βουτάς κατευθείαν και να αρχίζεις να πειραματίζεσαι αμέσως; (Πήγαινε στη γωνία του </a:t>
            </a:r>
            <a:r>
              <a:rPr lang="el-GR" dirty="0" err="1"/>
              <a:t>Accommodator</a:t>
            </a:r>
            <a:r>
              <a:rPr lang="el-GR" dirty="0"/>
              <a:t> </a:t>
            </a:r>
            <a:r>
              <a:rPr lang="el-GR" b="0" dirty="0">
                <a:solidFill>
                  <a:schemeClr val="tx1"/>
                </a:solidFill>
                <a:latin typeface="Microsoft YaHei UI" panose="020B0503020204020204" pitchFamily="34" charset="-122"/>
                <a:ea typeface="Microsoft YaHei UI" panose="020B0503020204020204" pitchFamily="34" charset="-122"/>
              </a:rPr>
              <a:t>)</a:t>
            </a:r>
            <a:endParaRPr lang="el-GR" dirty="0"/>
          </a:p>
          <a:p>
            <a:endParaRPr dirty="0">
              <a:latin typeface="Microsoft YaHei UI" panose="020B0503020204020204" pitchFamily="34" charset="-122"/>
              <a:ea typeface="Microsoft YaHei UI" panose="020B0503020204020204" pitchFamily="34" charset="-122"/>
            </a:endParaRPr>
          </a:p>
        </p:txBody>
      </p:sp>
      <p:sp>
        <p:nvSpPr>
          <p:cNvPr id="2" name="Google Shape;134;p27">
            <a:extLst>
              <a:ext uri="{FF2B5EF4-FFF2-40B4-BE49-F238E27FC236}">
                <a16:creationId xmlns:a16="http://schemas.microsoft.com/office/drawing/2014/main" id="{C33F6A39-68FE-48FF-9DC8-63443DC54C5F}"/>
              </a:ext>
            </a:extLst>
          </p:cNvPr>
          <p:cNvSpPr txBox="1"/>
          <p:nvPr/>
        </p:nvSpPr>
        <p:spPr>
          <a:xfrm>
            <a:off x="612490" y="637443"/>
            <a:ext cx="15661518" cy="1801519"/>
          </a:xfrm>
          <a:prstGeom prst="rect">
            <a:avLst/>
          </a:prstGeom>
          <a:noFill/>
          <a:ln>
            <a:noFill/>
          </a:ln>
        </p:spPr>
        <p:txBody>
          <a:bodyPr spcFirstLastPara="1" wrap="square" lIns="0" tIns="0" rIns="0" bIns="0" anchor="t" anchorCtr="0">
            <a:spAutoFit/>
          </a:bodyPr>
          <a:lstStyle/>
          <a:p>
            <a:pPr>
              <a:lnSpc>
                <a:spcPct val="115000"/>
              </a:lnSpc>
              <a:spcAft>
                <a:spcPts val="800"/>
              </a:spcAft>
            </a:pPr>
            <a:r>
              <a:rPr lang="el-GR" sz="4800" b="1" dirty="0">
                <a:solidFill>
                  <a:srgbClr val="452A74"/>
                </a:solidFill>
                <a:latin typeface="Microsoft YaHei UI" panose="020B0503020204020204" pitchFamily="34" charset="-122"/>
                <a:ea typeface="Microsoft YaHei UI" panose="020B0503020204020204" pitchFamily="34" charset="-122"/>
              </a:rPr>
              <a:t>Δραστηριότητα </a:t>
            </a:r>
            <a:r>
              <a:rPr lang="el-GR" sz="4800" b="1" dirty="0" err="1">
                <a:solidFill>
                  <a:srgbClr val="452A74"/>
                </a:solidFill>
                <a:latin typeface="Microsoft YaHei UI" panose="020B0503020204020204" pitchFamily="34" charset="-122"/>
                <a:ea typeface="Microsoft YaHei UI" panose="020B0503020204020204" pitchFamily="34" charset="-122"/>
              </a:rPr>
              <a:t>αυτο-αναστοχασμού</a:t>
            </a:r>
            <a:r>
              <a:rPr lang="el-GR" sz="4800" b="1" dirty="0">
                <a:solidFill>
                  <a:srgbClr val="452A74"/>
                </a:solidFill>
                <a:latin typeface="Microsoft YaHei UI" panose="020B0503020204020204" pitchFamily="34" charset="-122"/>
                <a:ea typeface="Microsoft YaHei UI" panose="020B0503020204020204" pitchFamily="34" charset="-122"/>
              </a:rPr>
              <a:t>: Προσδιορίζοντας το στυλ μάθησης σας</a:t>
            </a:r>
            <a:endParaRPr sz="4800" b="1" dirty="0">
              <a:solidFill>
                <a:srgbClr val="452A74"/>
              </a:solidFill>
              <a:latin typeface="Microsoft YaHei UI" panose="020B0503020204020204" pitchFamily="34" charset="-122"/>
              <a:ea typeface="Microsoft YaHei UI" panose="020B0503020204020204" pitchFamily="34" charset="-122"/>
            </a:endParaRPr>
          </a:p>
        </p:txBody>
      </p:sp>
      <p:sp>
        <p:nvSpPr>
          <p:cNvPr id="3" name="Google Shape;149;p28">
            <a:extLst>
              <a:ext uri="{FF2B5EF4-FFF2-40B4-BE49-F238E27FC236}">
                <a16:creationId xmlns:a16="http://schemas.microsoft.com/office/drawing/2014/main" id="{E24D3687-F48F-C14B-9108-1AC86A6D5921}"/>
              </a:ext>
            </a:extLst>
          </p:cNvPr>
          <p:cNvSpPr/>
          <p:nvPr/>
        </p:nvSpPr>
        <p:spPr>
          <a:xfrm>
            <a:off x="667564" y="2864291"/>
            <a:ext cx="7655821" cy="523180"/>
          </a:xfrm>
          <a:prstGeom prst="rect">
            <a:avLst/>
          </a:prstGeom>
          <a:noFill/>
          <a:ln>
            <a:noFill/>
          </a:ln>
        </p:spPr>
        <p:txBody>
          <a:bodyPr spcFirstLastPara="1" wrap="square" lIns="91425" tIns="45700" rIns="91425" bIns="45700" anchor="t" anchorCtr="0">
            <a:spAutoFit/>
          </a:bodyPr>
          <a:lstStyle/>
          <a:p>
            <a:pPr>
              <a:buSzPts val="2800"/>
            </a:pPr>
            <a:r>
              <a:rPr lang="el-GR" sz="2800" b="1" dirty="0">
                <a:solidFill>
                  <a:srgbClr val="7030A0"/>
                </a:solidFill>
                <a:latin typeface="Microsoft YaHei UI" panose="020B0503020204020204" pitchFamily="34" charset="-122"/>
                <a:ea typeface="Microsoft YaHei UI" panose="020B0503020204020204" pitchFamily="34" charset="-122"/>
              </a:rPr>
              <a:t>Κουίζ στυλ μάθησης του </a:t>
            </a:r>
            <a:r>
              <a:rPr lang="el-GR" sz="2800" b="1" dirty="0" err="1">
                <a:solidFill>
                  <a:srgbClr val="7030A0"/>
                </a:solidFill>
                <a:latin typeface="Microsoft YaHei UI" panose="020B0503020204020204" pitchFamily="34" charset="-122"/>
                <a:ea typeface="Microsoft YaHei UI" panose="020B0503020204020204" pitchFamily="34" charset="-122"/>
              </a:rPr>
              <a:t>Kolb</a:t>
            </a:r>
            <a:endParaRPr sz="2800" b="1" dirty="0">
              <a:solidFill>
                <a:srgbClr val="7030A0"/>
              </a:solidFill>
              <a:latin typeface="Microsoft YaHei UI" panose="020B0503020204020204" pitchFamily="34" charset="-122"/>
              <a:ea typeface="Microsoft YaHei UI" panose="020B0503020204020204" pitchFamily="34" charset="-122"/>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4">
            <a:alphaModFix amt="9000"/>
          </a:blip>
          <a:stretch>
            <a:fillRect/>
          </a:stretch>
        </a:blipFill>
        <a:effectLst/>
      </p:bgPr>
    </p:bg>
    <p:spTree>
      <p:nvGrpSpPr>
        <p:cNvPr id="1" name="Shape 237"/>
        <p:cNvGrpSpPr/>
        <p:nvPr/>
      </p:nvGrpSpPr>
      <p:grpSpPr>
        <a:xfrm>
          <a:off x="0" y="0"/>
          <a:ext cx="0" cy="0"/>
          <a:chOff x="0" y="0"/>
          <a:chExt cx="0" cy="0"/>
        </a:xfrm>
      </p:grpSpPr>
      <p:sp>
        <p:nvSpPr>
          <p:cNvPr id="238" name="Google Shape;238;p36"/>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39" name="Google Shape;239;p36"/>
          <p:cNvGrpSpPr/>
          <p:nvPr/>
        </p:nvGrpSpPr>
        <p:grpSpPr>
          <a:xfrm>
            <a:off x="0" y="9721187"/>
            <a:ext cx="18288000" cy="883574"/>
            <a:chOff x="0" y="-38100"/>
            <a:chExt cx="4995116" cy="232711"/>
          </a:xfrm>
        </p:grpSpPr>
        <p:sp>
          <p:nvSpPr>
            <p:cNvPr id="240" name="Google Shape;240;p36"/>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1" name="Google Shape;241;p36"/>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42" name="Google Shape;242;p36"/>
          <p:cNvSpPr/>
          <p:nvPr/>
        </p:nvSpPr>
        <p:spPr>
          <a:xfrm>
            <a:off x="14488866" y="-687933"/>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3" name="Google Shape;243;p36"/>
          <p:cNvSpPr txBox="1"/>
          <p:nvPr/>
        </p:nvSpPr>
        <p:spPr>
          <a:xfrm>
            <a:off x="9136626" y="1983280"/>
            <a:ext cx="9151374" cy="1384954"/>
          </a:xfrm>
          <a:prstGeom prst="rect">
            <a:avLst/>
          </a:prstGeom>
          <a:noFill/>
          <a:ln>
            <a:noFill/>
          </a:ln>
        </p:spPr>
        <p:txBody>
          <a:bodyPr spcFirstLastPara="1" wrap="square" lIns="91425" tIns="45700" rIns="91425" bIns="45700" anchor="t" anchorCtr="0">
            <a:spAutoFit/>
          </a:bodyPr>
          <a:lstStyle/>
          <a:p>
            <a:pPr lvl="1"/>
            <a:r>
              <a:rPr lang="el-GR" sz="2800" b="1" dirty="0">
                <a:solidFill>
                  <a:srgbClr val="7030A0"/>
                </a:solidFill>
                <a:latin typeface="Microsoft YaHei" panose="020B0503020204020204" pitchFamily="34" charset="-122"/>
                <a:ea typeface="Microsoft YaHei" panose="020B0503020204020204" pitchFamily="34" charset="-122"/>
              </a:rPr>
              <a:t>Βήμα 1 </a:t>
            </a:r>
            <a:r>
              <a:rPr lang="el-GR" sz="2800" b="1" dirty="0">
                <a:solidFill>
                  <a:schemeClr val="tx1"/>
                </a:solidFill>
                <a:latin typeface="Microsoft YaHei" panose="020B0503020204020204" pitchFamily="34" charset="-122"/>
                <a:ea typeface="Microsoft YaHei" panose="020B0503020204020204" pitchFamily="34" charset="-122"/>
              </a:rPr>
              <a:t>Διαβάστε τις 15 ικανότητες</a:t>
            </a:r>
            <a:r>
              <a:rPr lang="el-GR" sz="2800" b="1" dirty="0">
                <a:solidFill>
                  <a:srgbClr val="7030A0"/>
                </a:solidFill>
                <a:latin typeface="Microsoft YaHei" panose="020B0503020204020204" pitchFamily="34" charset="-122"/>
                <a:ea typeface="Microsoft YaHei" panose="020B0503020204020204" pitchFamily="34" charset="-122"/>
              </a:rPr>
              <a:t>
Βήμα 2: </a:t>
            </a:r>
            <a:r>
              <a:rPr lang="el-GR" sz="2800" b="1" dirty="0" err="1">
                <a:solidFill>
                  <a:schemeClr val="tx1"/>
                </a:solidFill>
                <a:latin typeface="Microsoft YaHei" panose="020B0503020204020204" pitchFamily="34" charset="-122"/>
                <a:ea typeface="Microsoft YaHei" panose="020B0503020204020204" pitchFamily="34" charset="-122"/>
              </a:rPr>
              <a:t>Σκιάστε</a:t>
            </a:r>
            <a:r>
              <a:rPr lang="el-GR" sz="2800" b="1" dirty="0">
                <a:solidFill>
                  <a:schemeClr val="tx1"/>
                </a:solidFill>
                <a:latin typeface="Microsoft YaHei" panose="020B0503020204020204" pitchFamily="34" charset="-122"/>
                <a:ea typeface="Microsoft YaHei" panose="020B0503020204020204" pitchFamily="34" charset="-122"/>
              </a:rPr>
              <a:t> τα πέταλα με βάση την εμπιστοσύνη σας σε κάθε ικανότητα</a:t>
            </a:r>
            <a:endParaRPr sz="2800" dirty="0">
              <a:solidFill>
                <a:schemeClr val="tx1"/>
              </a:solidFill>
              <a:latin typeface="Microsoft YaHei" panose="020B0503020204020204" pitchFamily="34" charset="-122"/>
              <a:ea typeface="Microsoft YaHei" panose="020B0503020204020204" pitchFamily="34" charset="-122"/>
            </a:endParaRPr>
          </a:p>
        </p:txBody>
      </p:sp>
      <p:sp>
        <p:nvSpPr>
          <p:cNvPr id="244" name="Google Shape;244;p36"/>
          <p:cNvSpPr txBox="1"/>
          <p:nvPr/>
        </p:nvSpPr>
        <p:spPr>
          <a:xfrm>
            <a:off x="530404" y="730150"/>
            <a:ext cx="15661518" cy="952056"/>
          </a:xfrm>
          <a:prstGeom prst="rect">
            <a:avLst/>
          </a:prstGeom>
          <a:noFill/>
          <a:ln>
            <a:noFill/>
          </a:ln>
        </p:spPr>
        <p:txBody>
          <a:bodyPr spcFirstLastPara="1" wrap="square" lIns="0" tIns="0" rIns="0" bIns="0" anchor="t" anchorCtr="0">
            <a:spAutoFit/>
          </a:bodyPr>
          <a:lstStyle/>
          <a:p>
            <a:pPr lvl="0">
              <a:lnSpc>
                <a:spcPct val="115000"/>
              </a:lnSpc>
              <a:spcAft>
                <a:spcPts val="800"/>
              </a:spcAft>
            </a:pPr>
            <a:r>
              <a:rPr lang="el-GR" sz="4800" b="1" dirty="0">
                <a:solidFill>
                  <a:srgbClr val="452A74"/>
                </a:solidFill>
                <a:latin typeface="Microsoft YaHei UI" panose="020B0503020204020204" pitchFamily="34" charset="-122"/>
                <a:ea typeface="Microsoft YaHei UI" panose="020B0503020204020204" pitchFamily="34" charset="-122"/>
              </a:rPr>
              <a:t>Σχεδιάστε το λουλούδι </a:t>
            </a:r>
            <a:r>
              <a:rPr lang="el-GR" sz="4800" b="1" dirty="0" err="1">
                <a:solidFill>
                  <a:srgbClr val="452A74"/>
                </a:solidFill>
                <a:latin typeface="Microsoft YaHei UI" panose="020B0503020204020204" pitchFamily="34" charset="-122"/>
                <a:ea typeface="Microsoft YaHei UI" panose="020B0503020204020204" pitchFamily="34" charset="-122"/>
              </a:rPr>
              <a:t>EntreComp</a:t>
            </a:r>
            <a:r>
              <a:rPr lang="el-GR" sz="4800" b="1" dirty="0">
                <a:solidFill>
                  <a:srgbClr val="452A74"/>
                </a:solidFill>
                <a:latin typeface="Microsoft YaHei UI" panose="020B0503020204020204" pitchFamily="34" charset="-122"/>
                <a:ea typeface="Microsoft YaHei UI" panose="020B0503020204020204" pitchFamily="34" charset="-122"/>
              </a:rPr>
              <a:t> σας</a:t>
            </a:r>
            <a:endParaRPr sz="4800" b="1" dirty="0">
              <a:solidFill>
                <a:srgbClr val="452A74"/>
              </a:solidFill>
              <a:latin typeface="Microsoft YaHei UI" panose="020B0503020204020204" pitchFamily="34" charset="-122"/>
              <a:ea typeface="Microsoft YaHei UI" panose="020B0503020204020204" pitchFamily="34" charset="-122"/>
            </a:endParaRPr>
          </a:p>
        </p:txBody>
      </p:sp>
      <p:sp>
        <p:nvSpPr>
          <p:cNvPr id="245" name="Google Shape;245;p36"/>
          <p:cNvSpPr txBox="1"/>
          <p:nvPr/>
        </p:nvSpPr>
        <p:spPr>
          <a:xfrm>
            <a:off x="9151374" y="7400161"/>
            <a:ext cx="9144000" cy="954067"/>
          </a:xfrm>
          <a:prstGeom prst="rect">
            <a:avLst/>
          </a:prstGeom>
          <a:noFill/>
          <a:ln>
            <a:noFill/>
          </a:ln>
        </p:spPr>
        <p:txBody>
          <a:bodyPr spcFirstLastPara="1" wrap="square" lIns="91425" tIns="45700" rIns="91425" bIns="45700" anchor="t" anchorCtr="0">
            <a:spAutoFit/>
          </a:bodyPr>
          <a:lstStyle/>
          <a:p>
            <a:pPr lvl="0"/>
            <a:r>
              <a:rPr lang="el-GR" sz="2800" b="1" dirty="0">
                <a:solidFill>
                  <a:srgbClr val="7030A0"/>
                </a:solidFill>
                <a:latin typeface="Microsoft YaHei" panose="020B0503020204020204" pitchFamily="34" charset="-122"/>
                <a:ea typeface="Microsoft YaHei" panose="020B0503020204020204" pitchFamily="34" charset="-122"/>
              </a:rPr>
              <a:t>10-15 λεπτά </a:t>
            </a:r>
            <a:r>
              <a:rPr lang="el-GR" sz="2800" b="1" dirty="0">
                <a:solidFill>
                  <a:schemeClr val="tx1"/>
                </a:solidFill>
                <a:latin typeface="Microsoft YaHei" panose="020B0503020204020204" pitchFamily="34" charset="-122"/>
                <a:ea typeface="Microsoft YaHei" panose="020B0503020204020204" pitchFamily="34" charset="-122"/>
              </a:rPr>
              <a:t>για να ολοκληρώσετε το λουλούδι σας</a:t>
            </a:r>
            <a:endParaRPr sz="2800" dirty="0">
              <a:solidFill>
                <a:schemeClr val="tx1"/>
              </a:solidFill>
              <a:latin typeface="Microsoft YaHei" panose="020B0503020204020204" pitchFamily="34" charset="-122"/>
              <a:ea typeface="Microsoft YaHei" panose="020B0503020204020204" pitchFamily="34" charset="-122"/>
            </a:endParaRPr>
          </a:p>
        </p:txBody>
      </p:sp>
      <p:pic>
        <p:nvPicPr>
          <p:cNvPr id="246" name="Google Shape;246;p36" descr="A diagram of a flower&#10;&#10;Description automatically generated with medium confidence"/>
          <p:cNvPicPr preferRelativeResize="0"/>
          <p:nvPr/>
        </p:nvPicPr>
        <p:blipFill rotWithShape="1">
          <a:blip r:embed="rId7">
            <a:alphaModFix/>
          </a:blip>
          <a:srcRect/>
          <a:stretch/>
        </p:blipFill>
        <p:spPr>
          <a:xfrm>
            <a:off x="530404" y="1521247"/>
            <a:ext cx="8194064" cy="8194064"/>
          </a:xfrm>
          <a:prstGeom prst="rect">
            <a:avLst/>
          </a:prstGeom>
          <a:noFill/>
          <a:ln>
            <a:noFill/>
          </a:ln>
        </p:spPr>
      </p:pic>
    </p:spTree>
  </p:cSld>
  <p:clrMapOvr>
    <a:overrideClrMapping bg1="lt1" tx1="dk1" bg2="dk2" tx2="lt2" accent1="accent1" accent2="accent2" accent3="accent3" accent4="accent4" accent5="accent5" accent6="accent6" hlink="hlink" folHlink="folHlink"/>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sp>
        <p:nvSpPr>
          <p:cNvPr id="251" name="Google Shape;251;p37"/>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52" name="Google Shape;252;p37"/>
          <p:cNvGrpSpPr/>
          <p:nvPr/>
        </p:nvGrpSpPr>
        <p:grpSpPr>
          <a:xfrm>
            <a:off x="0" y="9721187"/>
            <a:ext cx="18288000" cy="883574"/>
            <a:chOff x="0" y="-38100"/>
            <a:chExt cx="4995116" cy="232711"/>
          </a:xfrm>
        </p:grpSpPr>
        <p:sp>
          <p:nvSpPr>
            <p:cNvPr id="253" name="Google Shape;253;p37"/>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4" name="Google Shape;254;p37"/>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5" name="Google Shape;255;p37"/>
          <p:cNvSpPr/>
          <p:nvPr/>
        </p:nvSpPr>
        <p:spPr>
          <a:xfrm>
            <a:off x="14488866" y="-687933"/>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56" name="Google Shape;256;p37" descr="A diagram of a flower&#10;&#10;Description automatically generated with medium confidence"/>
          <p:cNvPicPr preferRelativeResize="0"/>
          <p:nvPr/>
        </p:nvPicPr>
        <p:blipFill rotWithShape="1">
          <a:blip r:embed="rId5">
            <a:alphaModFix/>
          </a:blip>
          <a:srcRect/>
          <a:stretch/>
        </p:blipFill>
        <p:spPr>
          <a:xfrm>
            <a:off x="530404" y="1521247"/>
            <a:ext cx="8194064" cy="8194064"/>
          </a:xfrm>
          <a:prstGeom prst="rect">
            <a:avLst/>
          </a:prstGeom>
          <a:noFill/>
          <a:ln>
            <a:noFill/>
          </a:ln>
        </p:spPr>
      </p:pic>
      <p:sp>
        <p:nvSpPr>
          <p:cNvPr id="257" name="Google Shape;257;p37"/>
          <p:cNvSpPr txBox="1"/>
          <p:nvPr/>
        </p:nvSpPr>
        <p:spPr>
          <a:xfrm>
            <a:off x="473424" y="1477781"/>
            <a:ext cx="9675480" cy="646290"/>
          </a:xfrm>
          <a:prstGeom prst="rect">
            <a:avLst/>
          </a:prstGeom>
          <a:noFill/>
          <a:ln>
            <a:noFill/>
          </a:ln>
        </p:spPr>
        <p:txBody>
          <a:bodyPr spcFirstLastPara="1" wrap="square" lIns="91425" tIns="45700" rIns="91425" bIns="45700" anchor="t" anchorCtr="0">
            <a:spAutoFit/>
          </a:bodyPr>
          <a:lstStyle/>
          <a:p>
            <a:pPr lvl="0"/>
            <a:r>
              <a:rPr lang="el-GR" sz="3600" b="1">
                <a:solidFill>
                  <a:srgbClr val="7030A0"/>
                </a:solidFill>
                <a:latin typeface="Microsoft YaHei" panose="020B0503020204020204" pitchFamily="34" charset="-122"/>
                <a:ea typeface="Microsoft YaHei" panose="020B0503020204020204" pitchFamily="34" charset="-122"/>
              </a:rPr>
              <a:t>Ομαδική κοινή χρήση και συζήτηση</a:t>
            </a:r>
            <a:endParaRPr sz="3600" b="1" dirty="0">
              <a:solidFill>
                <a:srgbClr val="7030A0"/>
              </a:solidFill>
              <a:latin typeface="Microsoft YaHei" panose="020B0503020204020204" pitchFamily="34" charset="-122"/>
              <a:ea typeface="Microsoft YaHei" panose="020B0503020204020204" pitchFamily="34" charset="-122"/>
            </a:endParaRPr>
          </a:p>
        </p:txBody>
      </p:sp>
      <p:sp>
        <p:nvSpPr>
          <p:cNvPr id="259" name="Google Shape;259;p37"/>
          <p:cNvSpPr txBox="1"/>
          <p:nvPr/>
        </p:nvSpPr>
        <p:spPr>
          <a:xfrm>
            <a:off x="9198918" y="1857810"/>
            <a:ext cx="9144000" cy="2074374"/>
          </a:xfrm>
          <a:prstGeom prst="rect">
            <a:avLst/>
          </a:prstGeom>
          <a:noFill/>
          <a:ln>
            <a:noFill/>
          </a:ln>
        </p:spPr>
        <p:txBody>
          <a:bodyPr spcFirstLastPara="1" wrap="square" lIns="91425" tIns="45700" rIns="91425" bIns="45700" anchor="t" anchorCtr="0">
            <a:spAutoFit/>
          </a:bodyPr>
          <a:lstStyle/>
          <a:p>
            <a:pPr marL="457200" lvl="0" indent="-457200">
              <a:lnSpc>
                <a:spcPct val="115000"/>
              </a:lnSpc>
              <a:buClr>
                <a:schemeClr val="accent4"/>
              </a:buClr>
              <a:buSzPts val="2800"/>
              <a:buFont typeface="Arial"/>
              <a:buChar char="•"/>
            </a:pPr>
            <a:r>
              <a:rPr lang="el-GR" sz="2800" dirty="0">
                <a:solidFill>
                  <a:schemeClr val="tx1"/>
                </a:solidFill>
                <a:latin typeface="Microsoft YaHei" panose="020B0503020204020204" pitchFamily="34" charset="-122"/>
                <a:ea typeface="Microsoft YaHei" panose="020B0503020204020204" pitchFamily="34" charset="-122"/>
              </a:rPr>
              <a:t>Σε ποιες ικανότητες είστε ισχυρότεροι;
Ποιες ικανότητες θα θέλατε να βελτιώσετε;
Τι σας εξέπληξε καθώς ολοκληρώσατε αυτόν τον προβληματισμό;</a:t>
            </a:r>
            <a:endParaRPr sz="2800" dirty="0">
              <a:solidFill>
                <a:schemeClr val="tx1"/>
              </a:solidFill>
              <a:latin typeface="Microsoft YaHei" panose="020B0503020204020204" pitchFamily="34" charset="-122"/>
              <a:ea typeface="Microsoft YaHei" panose="020B0503020204020204" pitchFamily="34" charset="-122"/>
            </a:endParaRPr>
          </a:p>
        </p:txBody>
      </p:sp>
      <p:sp>
        <p:nvSpPr>
          <p:cNvPr id="260" name="Google Shape;260;p37"/>
          <p:cNvSpPr txBox="1"/>
          <p:nvPr/>
        </p:nvSpPr>
        <p:spPr>
          <a:xfrm>
            <a:off x="9353838" y="5656944"/>
            <a:ext cx="8304791" cy="2074374"/>
          </a:xfrm>
          <a:prstGeom prst="rect">
            <a:avLst/>
          </a:prstGeom>
          <a:noFill/>
          <a:ln>
            <a:noFill/>
          </a:ln>
        </p:spPr>
        <p:txBody>
          <a:bodyPr spcFirstLastPara="1" wrap="square" lIns="91425" tIns="45700" rIns="91425" bIns="45700" anchor="t" anchorCtr="0">
            <a:spAutoFit/>
          </a:bodyPr>
          <a:lstStyle/>
          <a:p>
            <a:pPr marL="457200" indent="-457200">
              <a:lnSpc>
                <a:spcPct val="115000"/>
              </a:lnSpc>
              <a:buClr>
                <a:schemeClr val="accent4"/>
              </a:buClr>
              <a:buSzPts val="2800"/>
              <a:buFont typeface="Arial"/>
              <a:buChar char="•"/>
            </a:pPr>
            <a:r>
              <a:rPr lang="el-GR" sz="2800" b="1" dirty="0">
                <a:solidFill>
                  <a:schemeClr val="tx1"/>
                </a:solidFill>
                <a:latin typeface="Microsoft YaHei" panose="020B0503020204020204" pitchFamily="34" charset="-122"/>
                <a:ea typeface="Microsoft YaHei" panose="020B0503020204020204" pitchFamily="34" charset="-122"/>
              </a:rPr>
              <a:t>Ποιες</a:t>
            </a:r>
            <a:r>
              <a:rPr lang="el-GR" sz="2800" b="1" dirty="0">
                <a:solidFill>
                  <a:srgbClr val="7030A0"/>
                </a:solidFill>
                <a:latin typeface="Microsoft YaHei" panose="020B0503020204020204" pitchFamily="34" charset="-122"/>
                <a:ea typeface="Microsoft YaHei" panose="020B0503020204020204" pitchFamily="34" charset="-122"/>
              </a:rPr>
              <a:t> κοινές ικανότητες </a:t>
            </a:r>
            <a:r>
              <a:rPr lang="el-GR" sz="2800" b="1" dirty="0">
                <a:solidFill>
                  <a:schemeClr val="tx1"/>
                </a:solidFill>
                <a:latin typeface="Microsoft YaHei" panose="020B0503020204020204" pitchFamily="34" charset="-122"/>
                <a:ea typeface="Microsoft YaHei" panose="020B0503020204020204" pitchFamily="34" charset="-122"/>
              </a:rPr>
              <a:t>φαίνονται ισχυρές σε ολόκληρη την ομάδα;
Ποιες</a:t>
            </a:r>
            <a:r>
              <a:rPr lang="el-GR" sz="2800" b="1" dirty="0">
                <a:solidFill>
                  <a:srgbClr val="7030A0"/>
                </a:solidFill>
                <a:latin typeface="Microsoft YaHei" panose="020B0503020204020204" pitchFamily="34" charset="-122"/>
                <a:ea typeface="Microsoft YaHei" panose="020B0503020204020204" pitchFamily="34" charset="-122"/>
              </a:rPr>
              <a:t> ικανότητες </a:t>
            </a:r>
            <a:r>
              <a:rPr lang="el-GR" sz="2800" b="1" dirty="0">
                <a:solidFill>
                  <a:schemeClr val="tx1"/>
                </a:solidFill>
                <a:latin typeface="Microsoft YaHei" panose="020B0503020204020204" pitchFamily="34" charset="-122"/>
                <a:ea typeface="Microsoft YaHei" panose="020B0503020204020204" pitchFamily="34" charset="-122"/>
              </a:rPr>
              <a:t>φαίνονται σαν τομείς ανάπτυξης για πολλούς από εμάς;</a:t>
            </a:r>
            <a:endParaRPr sz="2800" dirty="0">
              <a:solidFill>
                <a:schemeClr val="tx1"/>
              </a:solidFill>
              <a:latin typeface="Microsoft YaHei" panose="020B0503020204020204" pitchFamily="34" charset="-122"/>
              <a:ea typeface="Microsoft YaHei" panose="020B0503020204020204" pitchFamily="34" charset="-122"/>
            </a:endParaRPr>
          </a:p>
        </p:txBody>
      </p:sp>
      <p:sp>
        <p:nvSpPr>
          <p:cNvPr id="2" name="Google Shape;244;p36">
            <a:extLst>
              <a:ext uri="{FF2B5EF4-FFF2-40B4-BE49-F238E27FC236}">
                <a16:creationId xmlns:a16="http://schemas.microsoft.com/office/drawing/2014/main" id="{5A98B93E-C93F-1BB6-64B8-CA92E4F047AF}"/>
              </a:ext>
            </a:extLst>
          </p:cNvPr>
          <p:cNvSpPr txBox="1"/>
          <p:nvPr/>
        </p:nvSpPr>
        <p:spPr>
          <a:xfrm>
            <a:off x="530404" y="730150"/>
            <a:ext cx="15661518" cy="952056"/>
          </a:xfrm>
          <a:prstGeom prst="rect">
            <a:avLst/>
          </a:prstGeom>
          <a:noFill/>
          <a:ln>
            <a:noFill/>
          </a:ln>
        </p:spPr>
        <p:txBody>
          <a:bodyPr spcFirstLastPara="1" wrap="square" lIns="0" tIns="0" rIns="0" bIns="0" anchor="t" anchorCtr="0">
            <a:spAutoFit/>
          </a:bodyPr>
          <a:lstStyle/>
          <a:p>
            <a:pPr lvl="0">
              <a:lnSpc>
                <a:spcPct val="115000"/>
              </a:lnSpc>
              <a:spcAft>
                <a:spcPts val="800"/>
              </a:spcAft>
            </a:pPr>
            <a:r>
              <a:rPr lang="el-GR" sz="4800" b="1" dirty="0">
                <a:solidFill>
                  <a:srgbClr val="452A74"/>
                </a:solidFill>
                <a:latin typeface="Microsoft YaHei UI" panose="020B0503020204020204" pitchFamily="34" charset="-122"/>
                <a:ea typeface="Microsoft YaHei UI" panose="020B0503020204020204" pitchFamily="34" charset="-122"/>
              </a:rPr>
              <a:t>Σχεδιάστε το λουλούδι </a:t>
            </a:r>
            <a:r>
              <a:rPr lang="el-GR" sz="4800" b="1" dirty="0" err="1">
                <a:solidFill>
                  <a:srgbClr val="452A74"/>
                </a:solidFill>
                <a:latin typeface="Microsoft YaHei UI" panose="020B0503020204020204" pitchFamily="34" charset="-122"/>
                <a:ea typeface="Microsoft YaHei UI" panose="020B0503020204020204" pitchFamily="34" charset="-122"/>
              </a:rPr>
              <a:t>EntreComp</a:t>
            </a:r>
            <a:r>
              <a:rPr lang="el-GR" sz="4800" b="1" dirty="0">
                <a:solidFill>
                  <a:srgbClr val="452A74"/>
                </a:solidFill>
                <a:latin typeface="Microsoft YaHei UI" panose="020B0503020204020204" pitchFamily="34" charset="-122"/>
                <a:ea typeface="Microsoft YaHei UI" panose="020B0503020204020204" pitchFamily="34" charset="-122"/>
              </a:rPr>
              <a:t> σας</a:t>
            </a:r>
            <a:endParaRPr sz="4800" b="1" dirty="0">
              <a:solidFill>
                <a:srgbClr val="452A74"/>
              </a:solidFill>
              <a:latin typeface="Microsoft YaHei UI" panose="020B0503020204020204" pitchFamily="34" charset="-122"/>
              <a:ea typeface="Microsoft YaHei UI" panose="020B0503020204020204" pitchFamily="34" charset="-122"/>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Shape 267"/>
        <p:cNvGrpSpPr/>
        <p:nvPr/>
      </p:nvGrpSpPr>
      <p:grpSpPr>
        <a:xfrm>
          <a:off x="0" y="0"/>
          <a:ext cx="0" cy="0"/>
          <a:chOff x="0" y="0"/>
          <a:chExt cx="0" cy="0"/>
        </a:xfrm>
      </p:grpSpPr>
      <p:sp>
        <p:nvSpPr>
          <p:cNvPr id="268" name="Google Shape;268;p11"/>
          <p:cNvSpPr/>
          <p:nvPr/>
        </p:nvSpPr>
        <p:spPr>
          <a:xfrm>
            <a:off x="14742169" y="9258300"/>
            <a:ext cx="3069119" cy="618435"/>
          </a:xfrm>
          <a:custGeom>
            <a:avLst/>
            <a:gdLst/>
            <a:ahLst/>
            <a:cxnLst/>
            <a:rect l="l" t="t" r="r" b="b"/>
            <a:pathLst>
              <a:path w="3069119" h="618435" extrusionOk="0">
                <a:moveTo>
                  <a:pt x="0" y="0"/>
                </a:moveTo>
                <a:lnTo>
                  <a:pt x="3069119" y="0"/>
                </a:lnTo>
                <a:lnTo>
                  <a:pt x="3069119" y="618435"/>
                </a:lnTo>
                <a:lnTo>
                  <a:pt x="0" y="618435"/>
                </a:lnTo>
                <a:lnTo>
                  <a:pt x="0" y="0"/>
                </a:lnTo>
                <a:close/>
              </a:path>
            </a:pathLst>
          </a:custGeom>
          <a:blipFill rotWithShape="1">
            <a:blip r:embed="rId3">
              <a:alphaModFix/>
            </a:blip>
            <a:stretch>
              <a:fillRect b="-4056"/>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grpSp>
        <p:nvGrpSpPr>
          <p:cNvPr id="269" name="Google Shape;269;p11"/>
          <p:cNvGrpSpPr/>
          <p:nvPr/>
        </p:nvGrpSpPr>
        <p:grpSpPr>
          <a:xfrm>
            <a:off x="1049131" y="2133793"/>
            <a:ext cx="15849950" cy="7003415"/>
            <a:chOff x="0" y="-38100"/>
            <a:chExt cx="1841613" cy="1844521"/>
          </a:xfrm>
        </p:grpSpPr>
        <p:sp>
          <p:nvSpPr>
            <p:cNvPr id="270" name="Google Shape;270;p11"/>
            <p:cNvSpPr/>
            <p:nvPr/>
          </p:nvSpPr>
          <p:spPr>
            <a:xfrm>
              <a:off x="0" y="0"/>
              <a:ext cx="1841613" cy="1806421"/>
            </a:xfrm>
            <a:custGeom>
              <a:avLst/>
              <a:gdLst/>
              <a:ahLst/>
              <a:cxnLst/>
              <a:rect l="l" t="t" r="r" b="b"/>
              <a:pathLst>
                <a:path w="1841613" h="1806421" extrusionOk="0">
                  <a:moveTo>
                    <a:pt x="0" y="0"/>
                  </a:moveTo>
                  <a:lnTo>
                    <a:pt x="1841613" y="0"/>
                  </a:lnTo>
                  <a:lnTo>
                    <a:pt x="1841613" y="1806421"/>
                  </a:lnTo>
                  <a:lnTo>
                    <a:pt x="0" y="1806421"/>
                  </a:lnTo>
                  <a:close/>
                </a:path>
              </a:pathLst>
            </a:custGeom>
            <a:solidFill>
              <a:srgbClr val="DED5ED"/>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271" name="Google Shape;271;p11"/>
            <p:cNvSpPr txBox="1"/>
            <p:nvPr/>
          </p:nvSpPr>
          <p:spPr>
            <a:xfrm>
              <a:off x="0" y="-38100"/>
              <a:ext cx="1841613" cy="1844521"/>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sp>
        <p:nvSpPr>
          <p:cNvPr id="272" name="Google Shape;272;p11"/>
          <p:cNvSpPr/>
          <p:nvPr/>
        </p:nvSpPr>
        <p:spPr>
          <a:xfrm>
            <a:off x="15937541" y="1"/>
            <a:ext cx="2350460" cy="2350460"/>
          </a:xfrm>
          <a:custGeom>
            <a:avLst/>
            <a:gdLst/>
            <a:ahLst/>
            <a:cxnLst/>
            <a:rect l="l" t="t" r="r" b="b"/>
            <a:pathLst>
              <a:path w="2350460" h="2350460" extrusionOk="0">
                <a:moveTo>
                  <a:pt x="0" y="0"/>
                </a:moveTo>
                <a:lnTo>
                  <a:pt x="2350460" y="0"/>
                </a:lnTo>
                <a:lnTo>
                  <a:pt x="2350460" y="2350460"/>
                </a:lnTo>
                <a:lnTo>
                  <a:pt x="0" y="2350460"/>
                </a:lnTo>
                <a:lnTo>
                  <a:pt x="0" y="0"/>
                </a:lnTo>
                <a:close/>
              </a:path>
            </a:pathLst>
          </a:custGeom>
          <a:blipFill rotWithShape="1">
            <a:blip r:embed="rId4">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273" name="Google Shape;273;p11"/>
          <p:cNvSpPr txBox="1"/>
          <p:nvPr/>
        </p:nvSpPr>
        <p:spPr>
          <a:xfrm>
            <a:off x="1028700" y="599957"/>
            <a:ext cx="15661518" cy="970587"/>
          </a:xfrm>
          <a:prstGeom prst="rect">
            <a:avLst/>
          </a:prstGeom>
          <a:noFill/>
          <a:ln>
            <a:noFill/>
          </a:ln>
        </p:spPr>
        <p:txBody>
          <a:bodyPr spcFirstLastPara="1" wrap="square" lIns="0" tIns="0" rIns="0" bIns="0" anchor="t" anchorCtr="0">
            <a:spAutoFit/>
          </a:bodyPr>
          <a:lstStyle/>
          <a:p>
            <a:pPr>
              <a:lnSpc>
                <a:spcPct val="140022"/>
              </a:lnSpc>
            </a:pPr>
            <a:r>
              <a:rPr lang="el-GR" sz="4505" b="1" dirty="0">
                <a:solidFill>
                  <a:srgbClr val="DED5ED"/>
                </a:solidFill>
                <a:latin typeface="Microsoft YaHei UI" panose="020B0503020204020204" pitchFamily="34" charset="-122"/>
                <a:ea typeface="Microsoft YaHei UI" panose="020B0503020204020204" pitchFamily="34" charset="-122"/>
                <a:cs typeface="Montserrat ExtraBold"/>
                <a:sym typeface="Montserrat ExtraBold"/>
              </a:rPr>
              <a:t>Βασικά </a:t>
            </a:r>
            <a:r>
              <a:rPr lang="en-US" sz="4505" b="1" dirty="0">
                <a:solidFill>
                  <a:srgbClr val="DED5ED"/>
                </a:solidFill>
                <a:latin typeface="Microsoft YaHei UI" panose="020B0503020204020204" pitchFamily="34" charset="-122"/>
                <a:ea typeface="Microsoft YaHei UI" panose="020B0503020204020204" pitchFamily="34" charset="-122"/>
                <a:cs typeface="Montserrat ExtraBold"/>
                <a:sym typeface="Montserrat ExtraBold"/>
              </a:rPr>
              <a:t>Takeaways</a:t>
            </a:r>
            <a:endParaRPr b="1" dirty="0">
              <a:latin typeface="Microsoft YaHei UI" panose="020B0503020204020204" pitchFamily="34" charset="-122"/>
              <a:ea typeface="Microsoft YaHei UI" panose="020B0503020204020204" pitchFamily="34" charset="-122"/>
            </a:endParaRPr>
          </a:p>
        </p:txBody>
      </p:sp>
      <p:sp>
        <p:nvSpPr>
          <p:cNvPr id="277" name="Google Shape;277;p11"/>
          <p:cNvSpPr txBox="1"/>
          <p:nvPr/>
        </p:nvSpPr>
        <p:spPr>
          <a:xfrm>
            <a:off x="1491810" y="3704336"/>
            <a:ext cx="14735298" cy="3053144"/>
          </a:xfrm>
          <a:prstGeom prst="rect">
            <a:avLst/>
          </a:prstGeom>
          <a:noFill/>
          <a:ln>
            <a:noFill/>
          </a:ln>
        </p:spPr>
        <p:txBody>
          <a:bodyPr spcFirstLastPara="1" wrap="square" lIns="0" tIns="0" rIns="0" bIns="0" anchor="t" anchorCtr="0">
            <a:spAutoFit/>
          </a:bodyPr>
          <a:lstStyle/>
          <a:p>
            <a:pPr>
              <a:lnSpc>
                <a:spcPct val="140022"/>
              </a:lnSpc>
            </a:pPr>
            <a:r>
              <a:rPr lang="en-US" sz="3543" dirty="0">
                <a:solidFill>
                  <a:srgbClr val="452A74"/>
                </a:solidFill>
                <a:latin typeface="Montserrat"/>
                <a:ea typeface="Montserrat"/>
                <a:cs typeface="Montserrat"/>
                <a:sym typeface="Montserrat"/>
              </a:rPr>
              <a:t>•</a:t>
            </a:r>
            <a:r>
              <a:rPr lang="el-GR" sz="3543" dirty="0">
                <a:solidFill>
                  <a:srgbClr val="452A74"/>
                </a:solidFill>
                <a:latin typeface="Microsoft YaHei UI" panose="020B0503020204020204" pitchFamily="34" charset="-122"/>
                <a:ea typeface="Microsoft YaHei UI" panose="020B0503020204020204" pitchFamily="34" charset="-122"/>
                <a:cs typeface="Montserrat"/>
                <a:sym typeface="Montserrat"/>
              </a:rPr>
              <a:t>Η κατανόηση των δυνατοτήτων σας βοηθά στην προσωπική και επαγγελματική ανάπτυξη. 
! </a:t>
            </a:r>
            <a:r>
              <a:rPr lang="el-GR" sz="3543" b="1" dirty="0">
                <a:solidFill>
                  <a:srgbClr val="452A74"/>
                </a:solidFill>
                <a:latin typeface="Microsoft YaHei UI" panose="020B0503020204020204" pitchFamily="34" charset="-122"/>
                <a:ea typeface="Microsoft YaHei UI" panose="020B0503020204020204" pitchFamily="34" charset="-122"/>
                <a:cs typeface="Montserrat"/>
                <a:sym typeface="Montserrat"/>
              </a:rPr>
              <a:t>Η συνεργασία είναι το κλειδί</a:t>
            </a:r>
            <a:r>
              <a:rPr lang="el-GR" sz="3543" dirty="0">
                <a:solidFill>
                  <a:srgbClr val="452A74"/>
                </a:solidFill>
                <a:latin typeface="Microsoft YaHei UI" panose="020B0503020204020204" pitchFamily="34" charset="-122"/>
                <a:ea typeface="Microsoft YaHei UI" panose="020B0503020204020204" pitchFamily="34" charset="-122"/>
                <a:cs typeface="Montserrat"/>
                <a:sym typeface="Montserrat"/>
              </a:rPr>
              <a:t>! Η συνεργασία ενισχύει τη δημιουργικότητα και την επίλυση προβλημάτων</a:t>
            </a:r>
            <a:endParaRPr lang="en-US" sz="3543" dirty="0">
              <a:solidFill>
                <a:srgbClr val="452A74"/>
              </a:solidFill>
              <a:latin typeface="Microsoft YaHei UI" panose="020B0503020204020204" pitchFamily="34" charset="-122"/>
              <a:ea typeface="Microsoft YaHei UI" panose="020B0503020204020204" pitchFamily="34" charset="-122"/>
              <a:cs typeface="Montserrat"/>
              <a:sym typeface="Montserrat"/>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Shape 305"/>
        <p:cNvGrpSpPr/>
        <p:nvPr/>
      </p:nvGrpSpPr>
      <p:grpSpPr>
        <a:xfrm>
          <a:off x="0" y="0"/>
          <a:ext cx="0" cy="0"/>
          <a:chOff x="0" y="0"/>
          <a:chExt cx="0" cy="0"/>
        </a:xfrm>
      </p:grpSpPr>
      <p:sp>
        <p:nvSpPr>
          <p:cNvPr id="306" name="Google Shape;306;p14"/>
          <p:cNvSpPr/>
          <p:nvPr/>
        </p:nvSpPr>
        <p:spPr>
          <a:xfrm>
            <a:off x="2151794" y="643490"/>
            <a:ext cx="3226247" cy="610103"/>
          </a:xfrm>
          <a:custGeom>
            <a:avLst/>
            <a:gdLst/>
            <a:ahLst/>
            <a:cxnLst/>
            <a:rect l="l" t="t" r="r" b="b"/>
            <a:pathLst>
              <a:path w="3226247" h="610103" extrusionOk="0">
                <a:moveTo>
                  <a:pt x="0" y="0"/>
                </a:moveTo>
                <a:lnTo>
                  <a:pt x="3226247" y="0"/>
                </a:lnTo>
                <a:lnTo>
                  <a:pt x="3226247" y="610103"/>
                </a:lnTo>
                <a:lnTo>
                  <a:pt x="0" y="610103"/>
                </a:lnTo>
                <a:lnTo>
                  <a:pt x="0" y="0"/>
                </a:lnTo>
                <a:close/>
              </a:path>
            </a:pathLst>
          </a:custGeom>
          <a:blipFill rotWithShape="1">
            <a:blip r:embed="rId3">
              <a:alphaModFix/>
            </a:blip>
            <a:stretch>
              <a:fillRect b="-10875"/>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07" name="Google Shape;307;p14">
            <a:hlinkClick r:id="rId4"/>
          </p:cNvPr>
          <p:cNvSpPr/>
          <p:nvPr/>
        </p:nvSpPr>
        <p:spPr>
          <a:xfrm>
            <a:off x="1301737" y="9059621"/>
            <a:ext cx="492599" cy="895634"/>
          </a:xfrm>
          <a:custGeom>
            <a:avLst/>
            <a:gdLst/>
            <a:ahLst/>
            <a:cxnLst/>
            <a:rect l="l" t="t" r="r" b="b"/>
            <a:pathLst>
              <a:path w="492598" h="895633" extrusionOk="0">
                <a:moveTo>
                  <a:pt x="0" y="0"/>
                </a:moveTo>
                <a:lnTo>
                  <a:pt x="492598" y="0"/>
                </a:lnTo>
                <a:lnTo>
                  <a:pt x="492598" y="895632"/>
                </a:lnTo>
                <a:lnTo>
                  <a:pt x="0" y="895632"/>
                </a:lnTo>
                <a:lnTo>
                  <a:pt x="0" y="0"/>
                </a:lnTo>
                <a:close/>
              </a:path>
            </a:pathLst>
          </a:custGeom>
          <a:blipFill rotWithShape="1">
            <a:blip r:embed="rId5">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08" name="Google Shape;308;p14">
            <a:hlinkClick r:id="rId6"/>
          </p:cNvPr>
          <p:cNvSpPr/>
          <p:nvPr/>
        </p:nvSpPr>
        <p:spPr>
          <a:xfrm>
            <a:off x="2151792" y="9126669"/>
            <a:ext cx="814635" cy="814635"/>
          </a:xfrm>
          <a:custGeom>
            <a:avLst/>
            <a:gdLst/>
            <a:ahLst/>
            <a:cxnLst/>
            <a:rect l="l" t="t" r="r" b="b"/>
            <a:pathLst>
              <a:path w="814635" h="814635" extrusionOk="0">
                <a:moveTo>
                  <a:pt x="0" y="0"/>
                </a:moveTo>
                <a:lnTo>
                  <a:pt x="814635" y="0"/>
                </a:lnTo>
                <a:lnTo>
                  <a:pt x="814635" y="814636"/>
                </a:lnTo>
                <a:lnTo>
                  <a:pt x="0" y="814636"/>
                </a:lnTo>
                <a:lnTo>
                  <a:pt x="0" y="0"/>
                </a:lnTo>
                <a:close/>
              </a:path>
            </a:pathLst>
          </a:custGeom>
          <a:blipFill rotWithShape="1">
            <a:blip r:embed="rId7">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09" name="Google Shape;309;p14">
            <a:hlinkClick r:id="rId8"/>
          </p:cNvPr>
          <p:cNvSpPr/>
          <p:nvPr/>
        </p:nvSpPr>
        <p:spPr>
          <a:xfrm>
            <a:off x="4515884" y="9046063"/>
            <a:ext cx="939500" cy="939500"/>
          </a:xfrm>
          <a:custGeom>
            <a:avLst/>
            <a:gdLst/>
            <a:ahLst/>
            <a:cxnLst/>
            <a:rect l="l" t="t" r="r" b="b"/>
            <a:pathLst>
              <a:path w="939499" h="939499" extrusionOk="0">
                <a:moveTo>
                  <a:pt x="0" y="0"/>
                </a:moveTo>
                <a:lnTo>
                  <a:pt x="939499" y="0"/>
                </a:lnTo>
                <a:lnTo>
                  <a:pt x="939499" y="939499"/>
                </a:lnTo>
                <a:lnTo>
                  <a:pt x="0" y="939499"/>
                </a:lnTo>
                <a:lnTo>
                  <a:pt x="0" y="0"/>
                </a:lnTo>
                <a:close/>
              </a:path>
            </a:pathLst>
          </a:custGeom>
          <a:blipFill rotWithShape="1">
            <a:blip r:embed="rId9">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10" name="Google Shape;310;p14"/>
          <p:cNvSpPr/>
          <p:nvPr/>
        </p:nvSpPr>
        <p:spPr>
          <a:xfrm>
            <a:off x="5752480" y="9059621"/>
            <a:ext cx="948734" cy="948734"/>
          </a:xfrm>
          <a:custGeom>
            <a:avLst/>
            <a:gdLst/>
            <a:ahLst/>
            <a:cxnLst/>
            <a:rect l="l" t="t" r="r" b="b"/>
            <a:pathLst>
              <a:path w="948733" h="948733" extrusionOk="0">
                <a:moveTo>
                  <a:pt x="0" y="0"/>
                </a:moveTo>
                <a:lnTo>
                  <a:pt x="948733" y="0"/>
                </a:lnTo>
                <a:lnTo>
                  <a:pt x="948733" y="948733"/>
                </a:lnTo>
                <a:lnTo>
                  <a:pt x="0" y="948733"/>
                </a:lnTo>
                <a:lnTo>
                  <a:pt x="0" y="0"/>
                </a:lnTo>
                <a:close/>
              </a:path>
            </a:pathLst>
          </a:custGeom>
          <a:blipFill rotWithShape="1">
            <a:blip r:embed="rId10">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11" name="Google Shape;311;p14">
            <a:hlinkClick r:id="rId11"/>
          </p:cNvPr>
          <p:cNvSpPr/>
          <p:nvPr/>
        </p:nvSpPr>
        <p:spPr>
          <a:xfrm>
            <a:off x="6998308" y="9023786"/>
            <a:ext cx="939794" cy="939794"/>
          </a:xfrm>
          <a:custGeom>
            <a:avLst/>
            <a:gdLst/>
            <a:ahLst/>
            <a:cxnLst/>
            <a:rect l="l" t="t" r="r" b="b"/>
            <a:pathLst>
              <a:path w="939794" h="939794" extrusionOk="0">
                <a:moveTo>
                  <a:pt x="0" y="0"/>
                </a:moveTo>
                <a:lnTo>
                  <a:pt x="939794" y="0"/>
                </a:lnTo>
                <a:lnTo>
                  <a:pt x="939794" y="939794"/>
                </a:lnTo>
                <a:lnTo>
                  <a:pt x="0" y="939794"/>
                </a:lnTo>
                <a:lnTo>
                  <a:pt x="0" y="0"/>
                </a:lnTo>
                <a:close/>
              </a:path>
            </a:pathLst>
          </a:custGeom>
          <a:blipFill rotWithShape="1">
            <a:blip r:embed="rId12">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12" name="Google Shape;312;p14"/>
          <p:cNvSpPr/>
          <p:nvPr/>
        </p:nvSpPr>
        <p:spPr>
          <a:xfrm>
            <a:off x="9455764" y="-1993617"/>
            <a:ext cx="13888880" cy="13888880"/>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grpSp>
        <p:nvGrpSpPr>
          <p:cNvPr id="313" name="Google Shape;313;p14"/>
          <p:cNvGrpSpPr/>
          <p:nvPr/>
        </p:nvGrpSpPr>
        <p:grpSpPr>
          <a:xfrm>
            <a:off x="9414164" y="-1980712"/>
            <a:ext cx="13888880" cy="13888880"/>
            <a:chOff x="0" y="0"/>
            <a:chExt cx="812800" cy="812800"/>
          </a:xfrm>
        </p:grpSpPr>
        <p:sp>
          <p:nvSpPr>
            <p:cNvPr id="314" name="Google Shape;314;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96CB2"/>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15" name="Google Shape;315;p14"/>
            <p:cNvSpPr txBox="1"/>
            <p:nvPr/>
          </p:nvSpPr>
          <p:spPr>
            <a:xfrm>
              <a:off x="76200" y="19050"/>
              <a:ext cx="660400" cy="717550"/>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grpSp>
        <p:nvGrpSpPr>
          <p:cNvPr id="316" name="Google Shape;316;p14"/>
          <p:cNvGrpSpPr/>
          <p:nvPr/>
        </p:nvGrpSpPr>
        <p:grpSpPr>
          <a:xfrm>
            <a:off x="11234273" y="-303751"/>
            <a:ext cx="10331861" cy="10331861"/>
            <a:chOff x="0" y="0"/>
            <a:chExt cx="812800" cy="812800"/>
          </a:xfrm>
        </p:grpSpPr>
        <p:sp>
          <p:nvSpPr>
            <p:cNvPr id="317" name="Google Shape;317;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2A74">
                <a:alpha val="95294"/>
              </a:srgbClr>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18" name="Google Shape;318;p14"/>
            <p:cNvSpPr txBox="1"/>
            <p:nvPr/>
          </p:nvSpPr>
          <p:spPr>
            <a:xfrm>
              <a:off x="76200" y="19050"/>
              <a:ext cx="660400" cy="717550"/>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grpSp>
        <p:nvGrpSpPr>
          <p:cNvPr id="319" name="Google Shape;319;p14"/>
          <p:cNvGrpSpPr/>
          <p:nvPr/>
        </p:nvGrpSpPr>
        <p:grpSpPr>
          <a:xfrm>
            <a:off x="12424046" y="1006741"/>
            <a:ext cx="7869116" cy="7869116"/>
            <a:chOff x="0" y="0"/>
            <a:chExt cx="812800" cy="812800"/>
          </a:xfrm>
        </p:grpSpPr>
        <p:sp>
          <p:nvSpPr>
            <p:cNvPr id="320" name="Google Shape;320;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D5ED">
                <a:alpha val="40392"/>
              </a:srgbClr>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21" name="Google Shape;321;p14"/>
            <p:cNvSpPr txBox="1"/>
            <p:nvPr/>
          </p:nvSpPr>
          <p:spPr>
            <a:xfrm>
              <a:off x="76200" y="19050"/>
              <a:ext cx="660400" cy="717550"/>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sp>
        <p:nvSpPr>
          <p:cNvPr id="322" name="Google Shape;322;p14"/>
          <p:cNvSpPr/>
          <p:nvPr/>
        </p:nvSpPr>
        <p:spPr>
          <a:xfrm>
            <a:off x="13017670" y="1527383"/>
            <a:ext cx="6681869" cy="6681869"/>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grpSp>
        <p:nvGrpSpPr>
          <p:cNvPr id="323" name="Google Shape;323;p14"/>
          <p:cNvGrpSpPr/>
          <p:nvPr/>
        </p:nvGrpSpPr>
        <p:grpSpPr>
          <a:xfrm>
            <a:off x="-5577" y="2293087"/>
            <a:ext cx="12129563" cy="2477108"/>
            <a:chOff x="0" y="-57150"/>
            <a:chExt cx="3194617" cy="652407"/>
          </a:xfrm>
        </p:grpSpPr>
        <p:sp>
          <p:nvSpPr>
            <p:cNvPr id="324" name="Google Shape;324;p14"/>
            <p:cNvSpPr/>
            <p:nvPr/>
          </p:nvSpPr>
          <p:spPr>
            <a:xfrm>
              <a:off x="0" y="0"/>
              <a:ext cx="3194617" cy="595257"/>
            </a:xfrm>
            <a:custGeom>
              <a:avLst/>
              <a:gdLst/>
              <a:ahLst/>
              <a:cxnLst/>
              <a:rect l="l" t="t" r="r" b="b"/>
              <a:pathLst>
                <a:path w="3194617" h="595257" extrusionOk="0">
                  <a:moveTo>
                    <a:pt x="0" y="0"/>
                  </a:moveTo>
                  <a:lnTo>
                    <a:pt x="3194617" y="0"/>
                  </a:lnTo>
                  <a:lnTo>
                    <a:pt x="3194617" y="595257"/>
                  </a:lnTo>
                  <a:lnTo>
                    <a:pt x="0" y="595257"/>
                  </a:lnTo>
                  <a:close/>
                </a:path>
              </a:pathLst>
            </a:custGeom>
            <a:solidFill>
              <a:srgbClr val="452A74"/>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25" name="Google Shape;325;p14"/>
            <p:cNvSpPr txBox="1"/>
            <p:nvPr/>
          </p:nvSpPr>
          <p:spPr>
            <a:xfrm>
              <a:off x="0" y="-57150"/>
              <a:ext cx="3194617" cy="652407"/>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grpSp>
        <p:nvGrpSpPr>
          <p:cNvPr id="326" name="Google Shape;326;p14"/>
          <p:cNvGrpSpPr/>
          <p:nvPr/>
        </p:nvGrpSpPr>
        <p:grpSpPr>
          <a:xfrm>
            <a:off x="1" y="4724308"/>
            <a:ext cx="12129563" cy="2477108"/>
            <a:chOff x="0" y="-57150"/>
            <a:chExt cx="3194617" cy="652407"/>
          </a:xfrm>
        </p:grpSpPr>
        <p:sp>
          <p:nvSpPr>
            <p:cNvPr id="327" name="Google Shape;327;p14"/>
            <p:cNvSpPr/>
            <p:nvPr/>
          </p:nvSpPr>
          <p:spPr>
            <a:xfrm>
              <a:off x="0" y="0"/>
              <a:ext cx="3194617" cy="595257"/>
            </a:xfrm>
            <a:custGeom>
              <a:avLst/>
              <a:gdLst/>
              <a:ahLst/>
              <a:cxnLst/>
              <a:rect l="l" t="t" r="r" b="b"/>
              <a:pathLst>
                <a:path w="3194617" h="595257" extrusionOk="0">
                  <a:moveTo>
                    <a:pt x="0" y="0"/>
                  </a:moveTo>
                  <a:lnTo>
                    <a:pt x="3194617" y="0"/>
                  </a:lnTo>
                  <a:lnTo>
                    <a:pt x="3194617" y="595257"/>
                  </a:lnTo>
                  <a:lnTo>
                    <a:pt x="0" y="595257"/>
                  </a:lnTo>
                  <a:close/>
                </a:path>
              </a:pathLst>
            </a:custGeom>
            <a:solidFill>
              <a:srgbClr val="452A74"/>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28" name="Google Shape;328;p14"/>
            <p:cNvSpPr txBox="1"/>
            <p:nvPr/>
          </p:nvSpPr>
          <p:spPr>
            <a:xfrm>
              <a:off x="0" y="-57150"/>
              <a:ext cx="3194617" cy="652407"/>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sp>
        <p:nvSpPr>
          <p:cNvPr id="329" name="Google Shape;329;p14">
            <a:hlinkClick r:id="rId13"/>
          </p:cNvPr>
          <p:cNvSpPr/>
          <p:nvPr/>
        </p:nvSpPr>
        <p:spPr>
          <a:xfrm>
            <a:off x="3372879" y="9126670"/>
            <a:ext cx="818778" cy="836912"/>
          </a:xfrm>
          <a:custGeom>
            <a:avLst/>
            <a:gdLst/>
            <a:ahLst/>
            <a:cxnLst/>
            <a:rect l="l" t="t" r="r" b="b"/>
            <a:pathLst>
              <a:path w="818778" h="836911" extrusionOk="0">
                <a:moveTo>
                  <a:pt x="0" y="0"/>
                </a:moveTo>
                <a:lnTo>
                  <a:pt x="818777" y="0"/>
                </a:lnTo>
                <a:lnTo>
                  <a:pt x="818777" y="836911"/>
                </a:lnTo>
                <a:lnTo>
                  <a:pt x="0" y="836911"/>
                </a:lnTo>
                <a:lnTo>
                  <a:pt x="0" y="0"/>
                </a:lnTo>
                <a:close/>
              </a:path>
            </a:pathLst>
          </a:custGeom>
          <a:blipFill rotWithShape="1">
            <a:blip r:embed="rId14">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30" name="Google Shape;330;p14"/>
          <p:cNvSpPr/>
          <p:nvPr/>
        </p:nvSpPr>
        <p:spPr>
          <a:xfrm>
            <a:off x="1" y="36494"/>
            <a:ext cx="1695140" cy="1940495"/>
          </a:xfrm>
          <a:custGeom>
            <a:avLst/>
            <a:gdLst/>
            <a:ahLst/>
            <a:cxnLst/>
            <a:rect l="l" t="t" r="r" b="b"/>
            <a:pathLst>
              <a:path w="1695139" h="1940494" extrusionOk="0">
                <a:moveTo>
                  <a:pt x="0" y="0"/>
                </a:moveTo>
                <a:lnTo>
                  <a:pt x="1695139" y="0"/>
                </a:lnTo>
                <a:lnTo>
                  <a:pt x="1695139" y="1940494"/>
                </a:lnTo>
                <a:lnTo>
                  <a:pt x="0" y="1940494"/>
                </a:lnTo>
                <a:lnTo>
                  <a:pt x="0" y="0"/>
                </a:lnTo>
                <a:close/>
              </a:path>
            </a:pathLst>
          </a:custGeom>
          <a:blipFill rotWithShape="1">
            <a:blip r:embed="rId15">
              <a:alphaModFix/>
            </a:blip>
            <a:stretch>
              <a:fillRect l="-8950" r="-5520"/>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31" name="Google Shape;331;p14"/>
          <p:cNvSpPr txBox="1"/>
          <p:nvPr/>
        </p:nvSpPr>
        <p:spPr>
          <a:xfrm>
            <a:off x="2484571" y="7774135"/>
            <a:ext cx="4062626" cy="770019"/>
          </a:xfrm>
          <a:prstGeom prst="rect">
            <a:avLst/>
          </a:prstGeom>
          <a:noFill/>
          <a:ln>
            <a:noFill/>
          </a:ln>
        </p:spPr>
        <p:txBody>
          <a:bodyPr spcFirstLastPara="1" wrap="square" lIns="0" tIns="0" rIns="0" bIns="0" anchor="t" anchorCtr="0">
            <a:spAutoFit/>
          </a:bodyPr>
          <a:lstStyle/>
          <a:p>
            <a:pPr algn="ctr">
              <a:lnSpc>
                <a:spcPct val="140027"/>
              </a:lnSpc>
            </a:pPr>
            <a:r>
              <a:rPr lang="en-US" sz="3574" dirty="0">
                <a:solidFill>
                  <a:srgbClr val="452A74"/>
                </a:solidFill>
                <a:latin typeface="Montserrat ExtraBold"/>
                <a:ea typeface="Montserrat ExtraBold"/>
                <a:cs typeface="Montserrat ExtraBold"/>
                <a:sym typeface="Montserrat ExtraBold"/>
              </a:rPr>
              <a:t>Where to find us</a:t>
            </a:r>
            <a:endParaRPr dirty="0"/>
          </a:p>
        </p:txBody>
      </p:sp>
      <p:sp>
        <p:nvSpPr>
          <p:cNvPr id="332" name="Google Shape;332;p14"/>
          <p:cNvSpPr txBox="1"/>
          <p:nvPr/>
        </p:nvSpPr>
        <p:spPr>
          <a:xfrm>
            <a:off x="-72264" y="2513483"/>
            <a:ext cx="11047523" cy="2542234"/>
          </a:xfrm>
          <a:prstGeom prst="rect">
            <a:avLst/>
          </a:prstGeom>
          <a:noFill/>
          <a:ln>
            <a:noFill/>
          </a:ln>
        </p:spPr>
        <p:txBody>
          <a:bodyPr spcFirstLastPara="1" wrap="square" lIns="0" tIns="0" rIns="0" bIns="0" anchor="t" anchorCtr="0">
            <a:spAutoFit/>
          </a:bodyPr>
          <a:lstStyle/>
          <a:p>
            <a:pPr algn="ctr">
              <a:lnSpc>
                <a:spcPct val="140006"/>
              </a:lnSpc>
            </a:pPr>
            <a:r>
              <a:rPr lang="el-GR" sz="5900" b="1" dirty="0">
                <a:solidFill>
                  <a:srgbClr val="DED5ED"/>
                </a:solidFill>
                <a:latin typeface="Montserrat"/>
                <a:ea typeface="Montserrat"/>
                <a:cs typeface="Montserrat"/>
                <a:sym typeface="Montserrat"/>
              </a:rPr>
              <a:t>Σας ευχαριστώ για την προσοχή σας!</a:t>
            </a:r>
            <a:endParaRPr dirty="0"/>
          </a:p>
        </p:txBody>
      </p:sp>
      <p:sp>
        <p:nvSpPr>
          <p:cNvPr id="333" name="Google Shape;333;p14"/>
          <p:cNvSpPr txBox="1"/>
          <p:nvPr/>
        </p:nvSpPr>
        <p:spPr>
          <a:xfrm>
            <a:off x="-397117" y="5429185"/>
            <a:ext cx="11705000" cy="861967"/>
          </a:xfrm>
          <a:prstGeom prst="rect">
            <a:avLst/>
          </a:prstGeom>
          <a:noFill/>
          <a:ln>
            <a:noFill/>
          </a:ln>
        </p:spPr>
        <p:txBody>
          <a:bodyPr spcFirstLastPara="1" wrap="square" lIns="0" tIns="0" rIns="0" bIns="0" anchor="t" anchorCtr="0">
            <a:spAutoFit/>
          </a:bodyPr>
          <a:lstStyle/>
          <a:p>
            <a:pPr algn="ctr">
              <a:lnSpc>
                <a:spcPct val="140008"/>
              </a:lnSpc>
            </a:pPr>
            <a:r>
              <a:rPr lang="en-US" sz="4001" b="1" dirty="0">
                <a:solidFill>
                  <a:schemeClr val="bg1"/>
                </a:solidFill>
                <a:latin typeface="Montserrat"/>
                <a:ea typeface="Montserrat"/>
                <a:cs typeface="Montserrat"/>
                <a:sym typeface="Montserrat"/>
                <a:hlinkClick r:id="rId11">
                  <a:extLst>
                    <a:ext uri="{A12FA001-AC4F-418D-AE19-62706E023703}">
                      <ahyp:hlinkClr xmlns:ahyp="http://schemas.microsoft.com/office/drawing/2018/hyperlinkcolor" val="tx"/>
                    </a:ext>
                  </a:extLst>
                </a:hlinkClick>
              </a:rPr>
              <a:t>https://www.hertechventure.eu</a:t>
            </a:r>
            <a:r>
              <a:rPr lang="en-US" sz="4001" b="1" dirty="0">
                <a:solidFill>
                  <a:schemeClr val="bg1"/>
                </a:solidFill>
                <a:latin typeface="Montserrat"/>
                <a:ea typeface="Montserrat"/>
                <a:cs typeface="Montserrat"/>
                <a:sym typeface="Montserrat"/>
              </a:rPr>
              <a:t> </a:t>
            </a:r>
            <a:endParaRPr lang="en-US" sz="1050" dirty="0">
              <a:solidFill>
                <a:schemeClr val="bg1"/>
              </a:solidFil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AD0EA"/>
        </a:solidFill>
        <a:effectLst/>
      </p:bgPr>
    </p:bg>
    <p:spTree>
      <p:nvGrpSpPr>
        <p:cNvPr id="1" name="Shape 102"/>
        <p:cNvGrpSpPr/>
        <p:nvPr/>
      </p:nvGrpSpPr>
      <p:grpSpPr>
        <a:xfrm>
          <a:off x="0" y="0"/>
          <a:ext cx="0" cy="0"/>
          <a:chOff x="0" y="0"/>
          <a:chExt cx="0" cy="0"/>
        </a:xfrm>
      </p:grpSpPr>
      <p:sp>
        <p:nvSpPr>
          <p:cNvPr id="103" name="Google Shape;103;p2"/>
          <p:cNvSpPr/>
          <p:nvPr/>
        </p:nvSpPr>
        <p:spPr>
          <a:xfrm>
            <a:off x="624296" y="421152"/>
            <a:ext cx="2897537" cy="607548"/>
          </a:xfrm>
          <a:custGeom>
            <a:avLst/>
            <a:gdLst/>
            <a:ahLst/>
            <a:cxnLst/>
            <a:rect l="l" t="t" r="r" b="b"/>
            <a:pathLst>
              <a:path w="2897536" h="607548" extrusionOk="0">
                <a:moveTo>
                  <a:pt x="0" y="0"/>
                </a:moveTo>
                <a:lnTo>
                  <a:pt x="2897535" y="0"/>
                </a:lnTo>
                <a:lnTo>
                  <a:pt x="2897535" y="607548"/>
                </a:lnTo>
                <a:lnTo>
                  <a:pt x="0" y="607548"/>
                </a:lnTo>
                <a:lnTo>
                  <a:pt x="0" y="0"/>
                </a:lnTo>
                <a:close/>
              </a:path>
            </a:pathLst>
          </a:custGeom>
          <a:blipFill rotWithShape="1">
            <a:blip r:embed="rId3">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grpSp>
        <p:nvGrpSpPr>
          <p:cNvPr id="105" name="Google Shape;105;p2"/>
          <p:cNvGrpSpPr/>
          <p:nvPr/>
        </p:nvGrpSpPr>
        <p:grpSpPr>
          <a:xfrm>
            <a:off x="11891147" y="-1800940"/>
            <a:ext cx="13888880" cy="13888880"/>
            <a:chOff x="0" y="0"/>
            <a:chExt cx="812800" cy="812800"/>
          </a:xfrm>
        </p:grpSpPr>
        <p:sp>
          <p:nvSpPr>
            <p:cNvPr id="106" name="Google Shape;106;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96CB2"/>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107" name="Google Shape;107;p2"/>
            <p:cNvSpPr txBox="1"/>
            <p:nvPr/>
          </p:nvSpPr>
          <p:spPr>
            <a:xfrm>
              <a:off x="76200" y="19050"/>
              <a:ext cx="660400" cy="717550"/>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grpSp>
        <p:nvGrpSpPr>
          <p:cNvPr id="108" name="Google Shape;108;p2"/>
          <p:cNvGrpSpPr/>
          <p:nvPr/>
        </p:nvGrpSpPr>
        <p:grpSpPr>
          <a:xfrm>
            <a:off x="12998588" y="-22431"/>
            <a:ext cx="10331861" cy="10331861"/>
            <a:chOff x="0" y="0"/>
            <a:chExt cx="812800" cy="812800"/>
          </a:xfrm>
        </p:grpSpPr>
        <p:sp>
          <p:nvSpPr>
            <p:cNvPr id="109" name="Google Shape;109;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D5ED">
                <a:alpha val="95294"/>
              </a:srgbClr>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110" name="Google Shape;110;p2"/>
            <p:cNvSpPr txBox="1"/>
            <p:nvPr/>
          </p:nvSpPr>
          <p:spPr>
            <a:xfrm>
              <a:off x="76200" y="19050"/>
              <a:ext cx="660400" cy="717550"/>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sp>
        <p:nvSpPr>
          <p:cNvPr id="127" name="Google Shape;127;p2"/>
          <p:cNvSpPr/>
          <p:nvPr/>
        </p:nvSpPr>
        <p:spPr>
          <a:xfrm>
            <a:off x="10246165" y="1"/>
            <a:ext cx="2350460" cy="2350460"/>
          </a:xfrm>
          <a:custGeom>
            <a:avLst/>
            <a:gdLst/>
            <a:ahLst/>
            <a:cxnLst/>
            <a:rect l="l" t="t" r="r" b="b"/>
            <a:pathLst>
              <a:path w="2350460" h="2350460" extrusionOk="0">
                <a:moveTo>
                  <a:pt x="0" y="0"/>
                </a:moveTo>
                <a:lnTo>
                  <a:pt x="2350460" y="0"/>
                </a:lnTo>
                <a:lnTo>
                  <a:pt x="2350460" y="2350460"/>
                </a:lnTo>
                <a:lnTo>
                  <a:pt x="0" y="2350460"/>
                </a:lnTo>
                <a:lnTo>
                  <a:pt x="0" y="0"/>
                </a:lnTo>
                <a:close/>
              </a:path>
            </a:pathLst>
          </a:custGeom>
          <a:blipFill rotWithShape="1">
            <a:blip r:embed="rId4">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128" name="Google Shape;128;p2"/>
          <p:cNvSpPr txBox="1"/>
          <p:nvPr/>
        </p:nvSpPr>
        <p:spPr>
          <a:xfrm>
            <a:off x="13596119" y="4375543"/>
            <a:ext cx="6158267" cy="1749582"/>
          </a:xfrm>
          <a:prstGeom prst="rect">
            <a:avLst/>
          </a:prstGeom>
          <a:noFill/>
          <a:ln>
            <a:noFill/>
          </a:ln>
        </p:spPr>
        <p:txBody>
          <a:bodyPr spcFirstLastPara="1" wrap="square" lIns="0" tIns="0" rIns="0" bIns="0" anchor="t" anchorCtr="0">
            <a:spAutoFit/>
          </a:bodyPr>
          <a:lstStyle/>
          <a:p>
            <a:pPr algn="ctr">
              <a:lnSpc>
                <a:spcPct val="139995"/>
              </a:lnSpc>
            </a:pPr>
            <a:r>
              <a:rPr lang="en-GB" sz="8121" dirty="0">
                <a:solidFill>
                  <a:srgbClr val="452A74"/>
                </a:solidFill>
                <a:latin typeface="Montserrat ExtraBold"/>
                <a:ea typeface="Montserrat ExtraBold"/>
                <a:cs typeface="Montserrat ExtraBold"/>
                <a:sym typeface="Montserrat ExtraBold"/>
              </a:rPr>
              <a:t>Content </a:t>
            </a:r>
            <a:endParaRPr lang="en-GB" dirty="0"/>
          </a:p>
        </p:txBody>
      </p:sp>
      <p:grpSp>
        <p:nvGrpSpPr>
          <p:cNvPr id="13" name="Google Shape;111;p2">
            <a:extLst>
              <a:ext uri="{FF2B5EF4-FFF2-40B4-BE49-F238E27FC236}">
                <a16:creationId xmlns:a16="http://schemas.microsoft.com/office/drawing/2014/main" id="{7E3F4D36-AC7C-434D-BFFB-520ABB884BF2}"/>
              </a:ext>
            </a:extLst>
          </p:cNvPr>
          <p:cNvGrpSpPr/>
          <p:nvPr/>
        </p:nvGrpSpPr>
        <p:grpSpPr>
          <a:xfrm>
            <a:off x="1040596" y="4769221"/>
            <a:ext cx="9350543" cy="1576659"/>
            <a:chOff x="0" y="-66675"/>
            <a:chExt cx="5228023" cy="2102212"/>
          </a:xfrm>
        </p:grpSpPr>
        <p:sp>
          <p:nvSpPr>
            <p:cNvPr id="14" name="Google Shape;112;p2">
              <a:extLst>
                <a:ext uri="{FF2B5EF4-FFF2-40B4-BE49-F238E27FC236}">
                  <a16:creationId xmlns:a16="http://schemas.microsoft.com/office/drawing/2014/main" id="{9977F319-C3D9-425B-9C5C-C7A4CEEA0982}"/>
                </a:ext>
              </a:extLst>
            </p:cNvPr>
            <p:cNvSpPr txBox="1"/>
            <p:nvPr/>
          </p:nvSpPr>
          <p:spPr>
            <a:xfrm>
              <a:off x="0" y="-66675"/>
              <a:ext cx="5228023" cy="1034129"/>
            </a:xfrm>
            <a:prstGeom prst="rect">
              <a:avLst/>
            </a:prstGeom>
            <a:noFill/>
            <a:ln>
              <a:noFill/>
            </a:ln>
          </p:spPr>
          <p:txBody>
            <a:bodyPr spcFirstLastPara="1" wrap="square" lIns="0" tIns="0" rIns="0" bIns="0" anchor="t" anchorCtr="0">
              <a:spAutoFit/>
            </a:bodyPr>
            <a:lstStyle/>
            <a:p>
              <a:pPr>
                <a:lnSpc>
                  <a:spcPct val="140000"/>
                </a:lnSpc>
              </a:pPr>
              <a:r>
                <a:rPr lang="en-US" sz="3600" dirty="0">
                  <a:solidFill>
                    <a:srgbClr val="452A74"/>
                  </a:solidFill>
                  <a:latin typeface="Monserrat"/>
                </a:rPr>
                <a:t>1 </a:t>
              </a:r>
              <a:r>
                <a:rPr lang="el-GR" sz="3600" dirty="0">
                  <a:solidFill>
                    <a:srgbClr val="452A74"/>
                  </a:solidFill>
                  <a:latin typeface="Monserrat"/>
                </a:rPr>
                <a:t>Γιατί είναι σημαντικό</a:t>
              </a:r>
              <a:endParaRPr dirty="0">
                <a:latin typeface="Monserrat"/>
              </a:endParaRPr>
            </a:p>
          </p:txBody>
        </p:sp>
        <p:sp>
          <p:nvSpPr>
            <p:cNvPr id="15" name="Google Shape;113;p2">
              <a:extLst>
                <a:ext uri="{FF2B5EF4-FFF2-40B4-BE49-F238E27FC236}">
                  <a16:creationId xmlns:a16="http://schemas.microsoft.com/office/drawing/2014/main" id="{A00341C8-E72B-4FE3-8467-9BB03B5E2F65}"/>
                </a:ext>
              </a:extLst>
            </p:cNvPr>
            <p:cNvSpPr txBox="1"/>
            <p:nvPr/>
          </p:nvSpPr>
          <p:spPr>
            <a:xfrm>
              <a:off x="0" y="1488892"/>
              <a:ext cx="5228023" cy="546645"/>
            </a:xfrm>
            <a:prstGeom prst="rect">
              <a:avLst/>
            </a:prstGeom>
            <a:noFill/>
            <a:ln>
              <a:noFill/>
            </a:ln>
          </p:spPr>
          <p:txBody>
            <a:bodyPr spcFirstLastPara="1" wrap="square" lIns="0" tIns="0" rIns="0" bIns="0" anchor="t" anchorCtr="0">
              <a:spAutoFit/>
            </a:bodyPr>
            <a:lstStyle/>
            <a:p>
              <a:pPr>
                <a:lnSpc>
                  <a:spcPct val="147777"/>
                </a:lnSpc>
              </a:pPr>
              <a:endParaRPr sz="1800">
                <a:solidFill>
                  <a:schemeClr val="dk1"/>
                </a:solidFill>
                <a:latin typeface="Monserrat"/>
                <a:ea typeface="Calibri"/>
                <a:cs typeface="Calibri"/>
                <a:sym typeface="Calibri"/>
              </a:endParaRPr>
            </a:p>
          </p:txBody>
        </p:sp>
        <p:cxnSp>
          <p:nvCxnSpPr>
            <p:cNvPr id="16" name="Google Shape;114;p2">
              <a:extLst>
                <a:ext uri="{FF2B5EF4-FFF2-40B4-BE49-F238E27FC236}">
                  <a16:creationId xmlns:a16="http://schemas.microsoft.com/office/drawing/2014/main" id="{0EF4BD70-F5E3-41CB-8953-EFCBDA587AE9}"/>
                </a:ext>
              </a:extLst>
            </p:cNvPr>
            <p:cNvCxnSpPr/>
            <p:nvPr/>
          </p:nvCxnSpPr>
          <p:spPr>
            <a:xfrm>
              <a:off x="0" y="1087475"/>
              <a:ext cx="5228023" cy="0"/>
            </a:xfrm>
            <a:prstGeom prst="straightConnector1">
              <a:avLst/>
            </a:prstGeom>
            <a:noFill/>
            <a:ln w="63500" cap="rnd" cmpd="sng">
              <a:solidFill>
                <a:srgbClr val="452A74"/>
              </a:solidFill>
              <a:prstDash val="solid"/>
              <a:round/>
              <a:headEnd type="none" w="sm" len="sm"/>
              <a:tailEnd type="none" w="sm" len="sm"/>
            </a:ln>
          </p:spPr>
        </p:cxnSp>
      </p:grpSp>
      <p:sp>
        <p:nvSpPr>
          <p:cNvPr id="19" name="Google Shape;112;p2">
            <a:extLst>
              <a:ext uri="{FF2B5EF4-FFF2-40B4-BE49-F238E27FC236}">
                <a16:creationId xmlns:a16="http://schemas.microsoft.com/office/drawing/2014/main" id="{7AB63055-159F-407A-BE5F-2BAE742FB452}"/>
              </a:ext>
            </a:extLst>
          </p:cNvPr>
          <p:cNvSpPr txBox="1"/>
          <p:nvPr/>
        </p:nvSpPr>
        <p:spPr>
          <a:xfrm>
            <a:off x="1040596" y="5898981"/>
            <a:ext cx="9350543" cy="1852815"/>
          </a:xfrm>
          <a:prstGeom prst="rect">
            <a:avLst/>
          </a:prstGeom>
          <a:noFill/>
          <a:ln>
            <a:noFill/>
          </a:ln>
        </p:spPr>
        <p:txBody>
          <a:bodyPr spcFirstLastPara="1" wrap="square" lIns="0" tIns="0" rIns="0" bIns="0" anchor="t" anchorCtr="0">
            <a:spAutoFit/>
          </a:bodyPr>
          <a:lstStyle/>
          <a:p>
            <a:pPr>
              <a:lnSpc>
                <a:spcPct val="140000"/>
              </a:lnSpc>
            </a:pPr>
            <a:r>
              <a:rPr lang="en-US" sz="3600" dirty="0">
                <a:solidFill>
                  <a:srgbClr val="452A74"/>
                </a:solidFill>
                <a:latin typeface="Monserrat"/>
              </a:rPr>
              <a:t>2 </a:t>
            </a:r>
            <a:r>
              <a:rPr lang="el-GR" sz="3600" dirty="0">
                <a:solidFill>
                  <a:srgbClr val="452A74"/>
                </a:solidFill>
                <a:latin typeface="Monserrat"/>
                <a:sym typeface="Montserrat ExtraBold"/>
              </a:rPr>
              <a:t>Δραστηριότητα </a:t>
            </a:r>
            <a:r>
              <a:rPr lang="el-GR" sz="3600" dirty="0" err="1">
                <a:solidFill>
                  <a:srgbClr val="452A74"/>
                </a:solidFill>
                <a:latin typeface="Monserrat"/>
                <a:sym typeface="Montserrat ExtraBold"/>
              </a:rPr>
              <a:t>αυτο</a:t>
            </a:r>
            <a:r>
              <a:rPr lang="el-GR" sz="3600" dirty="0">
                <a:solidFill>
                  <a:srgbClr val="452A74"/>
                </a:solidFill>
                <a:latin typeface="Monserrat"/>
                <a:sym typeface="Montserrat ExtraBold"/>
              </a:rPr>
              <a:t>-αντανάκλασης - Προσδιορισμός του στυλ μάθησης σας</a:t>
            </a:r>
            <a:endParaRPr lang="en-US" sz="3600" dirty="0">
              <a:solidFill>
                <a:srgbClr val="452A74"/>
              </a:solidFill>
              <a:latin typeface="Monserrat"/>
            </a:endParaRPr>
          </a:p>
          <a:p>
            <a:pPr>
              <a:lnSpc>
                <a:spcPct val="140000"/>
              </a:lnSpc>
            </a:pPr>
            <a:endParaRPr dirty="0">
              <a:latin typeface="Monserrat"/>
            </a:endParaRPr>
          </a:p>
        </p:txBody>
      </p:sp>
      <p:cxnSp>
        <p:nvCxnSpPr>
          <p:cNvPr id="20" name="Google Shape;114;p2">
            <a:extLst>
              <a:ext uri="{FF2B5EF4-FFF2-40B4-BE49-F238E27FC236}">
                <a16:creationId xmlns:a16="http://schemas.microsoft.com/office/drawing/2014/main" id="{BEFDCD06-15DD-47EC-A0C0-BA005FA25104}"/>
              </a:ext>
            </a:extLst>
          </p:cNvPr>
          <p:cNvCxnSpPr>
            <a:cxnSpLocks/>
          </p:cNvCxnSpPr>
          <p:nvPr/>
        </p:nvCxnSpPr>
        <p:spPr>
          <a:xfrm>
            <a:off x="1040594" y="7483686"/>
            <a:ext cx="9350543" cy="0"/>
          </a:xfrm>
          <a:prstGeom prst="straightConnector1">
            <a:avLst/>
          </a:prstGeom>
          <a:noFill/>
          <a:ln w="63500" cap="rnd" cmpd="sng">
            <a:solidFill>
              <a:srgbClr val="452A74"/>
            </a:solidFill>
            <a:prstDash val="solid"/>
            <a:round/>
            <a:headEnd type="none" w="sm" len="sm"/>
            <a:tailEnd type="none" w="sm" len="sm"/>
          </a:ln>
        </p:spPr>
      </p:cxnSp>
      <p:grpSp>
        <p:nvGrpSpPr>
          <p:cNvPr id="2" name="Google Shape;111;p2">
            <a:extLst>
              <a:ext uri="{FF2B5EF4-FFF2-40B4-BE49-F238E27FC236}">
                <a16:creationId xmlns:a16="http://schemas.microsoft.com/office/drawing/2014/main" id="{59F85985-D179-8A7A-B5B6-7777F5D91E24}"/>
              </a:ext>
            </a:extLst>
          </p:cNvPr>
          <p:cNvGrpSpPr/>
          <p:nvPr/>
        </p:nvGrpSpPr>
        <p:grpSpPr>
          <a:xfrm>
            <a:off x="1040595" y="7584921"/>
            <a:ext cx="9350543" cy="1576659"/>
            <a:chOff x="0" y="-66675"/>
            <a:chExt cx="5228023" cy="2102212"/>
          </a:xfrm>
        </p:grpSpPr>
        <p:sp>
          <p:nvSpPr>
            <p:cNvPr id="3" name="Google Shape;112;p2">
              <a:extLst>
                <a:ext uri="{FF2B5EF4-FFF2-40B4-BE49-F238E27FC236}">
                  <a16:creationId xmlns:a16="http://schemas.microsoft.com/office/drawing/2014/main" id="{57BD8D07-1A25-DC95-B273-1D4BADE205F9}"/>
                </a:ext>
              </a:extLst>
            </p:cNvPr>
            <p:cNvSpPr txBox="1"/>
            <p:nvPr/>
          </p:nvSpPr>
          <p:spPr>
            <a:xfrm>
              <a:off x="0" y="-66675"/>
              <a:ext cx="5228023" cy="1034129"/>
            </a:xfrm>
            <a:prstGeom prst="rect">
              <a:avLst/>
            </a:prstGeom>
            <a:noFill/>
            <a:ln>
              <a:noFill/>
            </a:ln>
          </p:spPr>
          <p:txBody>
            <a:bodyPr spcFirstLastPara="1" wrap="square" lIns="0" tIns="0" rIns="0" bIns="0" anchor="t" anchorCtr="0">
              <a:spAutoFit/>
            </a:bodyPr>
            <a:lstStyle/>
            <a:p>
              <a:pPr>
                <a:lnSpc>
                  <a:spcPct val="140000"/>
                </a:lnSpc>
              </a:pPr>
              <a:r>
                <a:rPr lang="en-US" sz="3600" dirty="0">
                  <a:solidFill>
                    <a:srgbClr val="452A74"/>
                  </a:solidFill>
                  <a:latin typeface="Monserrat"/>
                </a:rPr>
                <a:t>3 </a:t>
              </a:r>
              <a:r>
                <a:rPr lang="el-GR" sz="3600" dirty="0">
                  <a:solidFill>
                    <a:srgbClr val="452A74"/>
                  </a:solidFill>
                  <a:latin typeface="Monserrat"/>
                </a:rPr>
                <a:t>Σχεδιάστε το </a:t>
              </a:r>
              <a:r>
                <a:rPr lang="el-GR" sz="3600" dirty="0" err="1">
                  <a:solidFill>
                    <a:srgbClr val="452A74"/>
                  </a:solidFill>
                  <a:latin typeface="Monserrat"/>
                </a:rPr>
                <a:t>Entrecomp</a:t>
              </a:r>
              <a:r>
                <a:rPr lang="el-GR" sz="3600" dirty="0">
                  <a:solidFill>
                    <a:srgbClr val="452A74"/>
                  </a:solidFill>
                  <a:latin typeface="Monserrat"/>
                </a:rPr>
                <a:t> </a:t>
              </a:r>
              <a:r>
                <a:rPr lang="el-GR" sz="3600" dirty="0" err="1">
                  <a:solidFill>
                    <a:srgbClr val="452A74"/>
                  </a:solidFill>
                  <a:latin typeface="Monserrat"/>
                </a:rPr>
                <a:t>Flower</a:t>
              </a:r>
              <a:r>
                <a:rPr lang="el-GR" sz="3600" dirty="0">
                  <a:solidFill>
                    <a:srgbClr val="452A74"/>
                  </a:solidFill>
                  <a:latin typeface="Monserrat"/>
                </a:rPr>
                <a:t> σας</a:t>
              </a:r>
              <a:endParaRPr dirty="0">
                <a:latin typeface="Monserrat"/>
              </a:endParaRPr>
            </a:p>
          </p:txBody>
        </p:sp>
        <p:sp>
          <p:nvSpPr>
            <p:cNvPr id="4" name="Google Shape;113;p2">
              <a:extLst>
                <a:ext uri="{FF2B5EF4-FFF2-40B4-BE49-F238E27FC236}">
                  <a16:creationId xmlns:a16="http://schemas.microsoft.com/office/drawing/2014/main" id="{31846638-0691-3223-3DE1-3216D999902C}"/>
                </a:ext>
              </a:extLst>
            </p:cNvPr>
            <p:cNvSpPr txBox="1"/>
            <p:nvPr/>
          </p:nvSpPr>
          <p:spPr>
            <a:xfrm>
              <a:off x="0" y="1488892"/>
              <a:ext cx="5228023" cy="546645"/>
            </a:xfrm>
            <a:prstGeom prst="rect">
              <a:avLst/>
            </a:prstGeom>
            <a:noFill/>
            <a:ln>
              <a:noFill/>
            </a:ln>
          </p:spPr>
          <p:txBody>
            <a:bodyPr spcFirstLastPara="1" wrap="square" lIns="0" tIns="0" rIns="0" bIns="0" anchor="t" anchorCtr="0">
              <a:spAutoFit/>
            </a:bodyPr>
            <a:lstStyle/>
            <a:p>
              <a:pPr>
                <a:lnSpc>
                  <a:spcPct val="147777"/>
                </a:lnSpc>
              </a:pPr>
              <a:endParaRPr sz="1800">
                <a:solidFill>
                  <a:schemeClr val="dk1"/>
                </a:solidFill>
                <a:latin typeface="Monserrat"/>
                <a:ea typeface="Calibri"/>
                <a:cs typeface="Calibri"/>
                <a:sym typeface="Calibri"/>
              </a:endParaRPr>
            </a:p>
          </p:txBody>
        </p:sp>
        <p:cxnSp>
          <p:nvCxnSpPr>
            <p:cNvPr id="5" name="Google Shape;114;p2">
              <a:extLst>
                <a:ext uri="{FF2B5EF4-FFF2-40B4-BE49-F238E27FC236}">
                  <a16:creationId xmlns:a16="http://schemas.microsoft.com/office/drawing/2014/main" id="{DEB4360D-7FFB-87F4-76A5-A296826B0374}"/>
                </a:ext>
              </a:extLst>
            </p:cNvPr>
            <p:cNvCxnSpPr/>
            <p:nvPr/>
          </p:nvCxnSpPr>
          <p:spPr>
            <a:xfrm>
              <a:off x="0" y="1087475"/>
              <a:ext cx="5228023" cy="0"/>
            </a:xfrm>
            <a:prstGeom prst="straightConnector1">
              <a:avLst/>
            </a:prstGeom>
            <a:noFill/>
            <a:ln w="63500" cap="rnd" cmpd="sng">
              <a:solidFill>
                <a:srgbClr val="452A74"/>
              </a:solidFill>
              <a:prstDash val="solid"/>
              <a:round/>
              <a:headEnd type="none" w="sm" len="sm"/>
              <a:tailEnd type="none" w="sm" len="sm"/>
            </a:ln>
          </p:spPr>
        </p:cxnSp>
      </p:gr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mt="17000"/>
          </a:blip>
          <a:stretch>
            <a:fillRect/>
          </a:stretch>
        </a:blipFill>
        <a:effectLst/>
      </p:bgPr>
    </p:bg>
    <p:spTree>
      <p:nvGrpSpPr>
        <p:cNvPr id="1" name="Shape 115"/>
        <p:cNvGrpSpPr/>
        <p:nvPr/>
      </p:nvGrpSpPr>
      <p:grpSpPr>
        <a:xfrm>
          <a:off x="0" y="0"/>
          <a:ext cx="0" cy="0"/>
          <a:chOff x="0" y="0"/>
          <a:chExt cx="0" cy="0"/>
        </a:xfrm>
      </p:grpSpPr>
      <p:sp>
        <p:nvSpPr>
          <p:cNvPr id="116" name="Google Shape;116;p10"/>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17" name="Google Shape;117;p10"/>
          <p:cNvGrpSpPr/>
          <p:nvPr/>
        </p:nvGrpSpPr>
        <p:grpSpPr>
          <a:xfrm>
            <a:off x="0" y="9721187"/>
            <a:ext cx="18288000" cy="883574"/>
            <a:chOff x="0" y="-38100"/>
            <a:chExt cx="4995116" cy="232711"/>
          </a:xfrm>
        </p:grpSpPr>
        <p:sp>
          <p:nvSpPr>
            <p:cNvPr id="118" name="Google Shape;118;p10"/>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 name="Google Shape;119;p10"/>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0" name="Google Shape;120;p10"/>
          <p:cNvSpPr/>
          <p:nvPr/>
        </p:nvSpPr>
        <p:spPr>
          <a:xfrm>
            <a:off x="-15922" y="7658100"/>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10"/>
          <p:cNvSpPr txBox="1"/>
          <p:nvPr/>
        </p:nvSpPr>
        <p:spPr>
          <a:xfrm>
            <a:off x="692636" y="866887"/>
            <a:ext cx="15661518" cy="952056"/>
          </a:xfrm>
          <a:prstGeom prst="rect">
            <a:avLst/>
          </a:prstGeom>
          <a:noFill/>
          <a:ln>
            <a:noFill/>
          </a:ln>
        </p:spPr>
        <p:txBody>
          <a:bodyPr spcFirstLastPara="1" wrap="square" lIns="0" tIns="0" rIns="0" bIns="0" anchor="t" anchorCtr="0">
            <a:spAutoFit/>
          </a:bodyPr>
          <a:lstStyle/>
          <a:p>
            <a:pPr lvl="0">
              <a:lnSpc>
                <a:spcPct val="115000"/>
              </a:lnSpc>
              <a:spcAft>
                <a:spcPts val="800"/>
              </a:spcAft>
            </a:pPr>
            <a:r>
              <a:rPr lang="el-GR" sz="4800" b="1" dirty="0">
                <a:solidFill>
                  <a:srgbClr val="452A74"/>
                </a:solidFill>
                <a:latin typeface="Microsoft YaHei UI" panose="020B0503020204020204" pitchFamily="34" charset="-122"/>
                <a:ea typeface="Microsoft YaHei UI" panose="020B0503020204020204" pitchFamily="34" charset="-122"/>
              </a:rPr>
              <a:t>Σημασία της </a:t>
            </a:r>
            <a:r>
              <a:rPr lang="el-GR" sz="4800" b="1" dirty="0" err="1">
                <a:solidFill>
                  <a:srgbClr val="452A74"/>
                </a:solidFill>
                <a:latin typeface="Microsoft YaHei UI" panose="020B0503020204020204" pitchFamily="34" charset="-122"/>
                <a:ea typeface="Microsoft YaHei UI" panose="020B0503020204020204" pitchFamily="34" charset="-122"/>
              </a:rPr>
              <a:t>αυτο</a:t>
            </a:r>
            <a:r>
              <a:rPr lang="el-GR" sz="4800" b="1" dirty="0">
                <a:solidFill>
                  <a:srgbClr val="452A74"/>
                </a:solidFill>
                <a:latin typeface="Microsoft YaHei UI" panose="020B0503020204020204" pitchFamily="34" charset="-122"/>
                <a:ea typeface="Microsoft YaHei UI" panose="020B0503020204020204" pitchFamily="34" charset="-122"/>
              </a:rPr>
              <a:t>-αντανάκλασης</a:t>
            </a:r>
            <a:endParaRPr sz="4800" b="1" dirty="0">
              <a:solidFill>
                <a:srgbClr val="452A74"/>
              </a:solidFill>
              <a:latin typeface="Microsoft YaHei UI" panose="020B0503020204020204" pitchFamily="34" charset="-122"/>
              <a:ea typeface="Microsoft YaHei UI" panose="020B0503020204020204" pitchFamily="34" charset="-122"/>
            </a:endParaRPr>
          </a:p>
        </p:txBody>
      </p:sp>
      <p:sp>
        <p:nvSpPr>
          <p:cNvPr id="122" name="Google Shape;122;p10"/>
          <p:cNvSpPr txBox="1"/>
          <p:nvPr/>
        </p:nvSpPr>
        <p:spPr>
          <a:xfrm>
            <a:off x="500365" y="3079091"/>
            <a:ext cx="12389183" cy="3108503"/>
          </a:xfrm>
          <a:prstGeom prst="rect">
            <a:avLst/>
          </a:prstGeom>
          <a:noFill/>
          <a:ln>
            <a:noFill/>
          </a:ln>
        </p:spPr>
        <p:txBody>
          <a:bodyPr spcFirstLastPara="1" wrap="square" lIns="91425" tIns="45700" rIns="91425" bIns="45700" anchor="t" anchorCtr="0">
            <a:spAutoFit/>
          </a:bodyPr>
          <a:lstStyle/>
          <a:p>
            <a:pPr lvl="0"/>
            <a:r>
              <a:rPr lang="en-US" sz="2800" dirty="0">
                <a:solidFill>
                  <a:schemeClr val="tx1"/>
                </a:solidFill>
                <a:latin typeface="Montserrat"/>
              </a:rPr>
              <a:t>“</a:t>
            </a:r>
            <a:r>
              <a:rPr lang="el-GR" sz="2800" dirty="0">
                <a:solidFill>
                  <a:schemeClr val="tx1"/>
                </a:solidFill>
                <a:latin typeface="Microsoft YaHei UI" panose="020B0503020204020204" pitchFamily="34" charset="-122"/>
                <a:ea typeface="Microsoft YaHei UI" panose="020B0503020204020204" pitchFamily="34" charset="-122"/>
              </a:rPr>
              <a:t>Γιατί να προβληματιστούμε;» </a:t>
            </a:r>
            <a:endParaRPr lang="en-US" sz="2800" dirty="0">
              <a:solidFill>
                <a:schemeClr val="tx1"/>
              </a:solidFill>
              <a:latin typeface="Microsoft YaHei UI" panose="020B0503020204020204" pitchFamily="34" charset="-122"/>
              <a:ea typeface="Microsoft YaHei UI" panose="020B0503020204020204" pitchFamily="34" charset="-122"/>
            </a:endParaRPr>
          </a:p>
          <a:p>
            <a:pPr lvl="0"/>
            <a:r>
              <a:rPr lang="el-GR" sz="2800" dirty="0">
                <a:solidFill>
                  <a:schemeClr val="tx1"/>
                </a:solidFill>
                <a:latin typeface="Microsoft YaHei UI" panose="020B0503020204020204" pitchFamily="34" charset="-122"/>
                <a:ea typeface="Microsoft YaHei UI" panose="020B0503020204020204" pitchFamily="34" charset="-122"/>
              </a:rPr>
              <a:t>Ενισχύει την αυτογνωσία - Κύκλος Βιωματικής Μάθησης του </a:t>
            </a:r>
            <a:r>
              <a:rPr lang="el-GR" sz="2800" dirty="0" err="1">
                <a:solidFill>
                  <a:schemeClr val="tx1"/>
                </a:solidFill>
                <a:latin typeface="Microsoft YaHei UI" panose="020B0503020204020204" pitchFamily="34" charset="-122"/>
                <a:ea typeface="Microsoft YaHei UI" panose="020B0503020204020204" pitchFamily="34" charset="-122"/>
              </a:rPr>
              <a:t>Kolb</a:t>
            </a:r>
            <a:r>
              <a:rPr lang="el-GR" sz="2800" dirty="0">
                <a:solidFill>
                  <a:schemeClr val="tx1"/>
                </a:solidFill>
                <a:latin typeface="Microsoft YaHei UI" panose="020B0503020204020204" pitchFamily="34" charset="-122"/>
                <a:ea typeface="Microsoft YaHei UI" panose="020B0503020204020204" pitchFamily="34" charset="-122"/>
              </a:rPr>
              <a:t>
Προωθεί την προσωπική ανάπτυξη - έννοια της μετασχηματιστικής μάθησης
Διευκολύνει την εφαρμογή της μάθησης - Η προσέγγιση του </a:t>
            </a:r>
            <a:r>
              <a:rPr lang="el-GR" sz="2800" dirty="0" err="1">
                <a:solidFill>
                  <a:schemeClr val="tx1"/>
                </a:solidFill>
                <a:latin typeface="Microsoft YaHei UI" panose="020B0503020204020204" pitchFamily="34" charset="-122"/>
                <a:ea typeface="Microsoft YaHei UI" panose="020B0503020204020204" pitchFamily="34" charset="-122"/>
              </a:rPr>
              <a:t>Schön</a:t>
            </a:r>
            <a:r>
              <a:rPr lang="el-GR" sz="2800" dirty="0">
                <a:solidFill>
                  <a:schemeClr val="tx1"/>
                </a:solidFill>
                <a:latin typeface="Microsoft YaHei UI" panose="020B0503020204020204" pitchFamily="34" charset="-122"/>
                <a:ea typeface="Microsoft YaHei UI" panose="020B0503020204020204" pitchFamily="34" charset="-122"/>
              </a:rPr>
              <a:t> </a:t>
            </a:r>
            <a:r>
              <a:rPr lang="el-GR" sz="2800" dirty="0" err="1">
                <a:solidFill>
                  <a:schemeClr val="tx1"/>
                </a:solidFill>
                <a:latin typeface="Microsoft YaHei UI" panose="020B0503020204020204" pitchFamily="34" charset="-122"/>
                <a:ea typeface="Microsoft YaHei UI" panose="020B0503020204020204" pitchFamily="34" charset="-122"/>
              </a:rPr>
              <a:t>Reflective</a:t>
            </a:r>
            <a:r>
              <a:rPr lang="el-GR" sz="2800" dirty="0">
                <a:solidFill>
                  <a:schemeClr val="tx1"/>
                </a:solidFill>
                <a:latin typeface="Microsoft YaHei UI" panose="020B0503020204020204" pitchFamily="34" charset="-122"/>
                <a:ea typeface="Microsoft YaHei UI" panose="020B0503020204020204" pitchFamily="34" charset="-122"/>
              </a:rPr>
              <a:t> </a:t>
            </a:r>
            <a:r>
              <a:rPr lang="el-GR" sz="2800" dirty="0" err="1">
                <a:solidFill>
                  <a:schemeClr val="tx1"/>
                </a:solidFill>
                <a:latin typeface="Microsoft YaHei UI" panose="020B0503020204020204" pitchFamily="34" charset="-122"/>
                <a:ea typeface="Microsoft YaHei UI" panose="020B0503020204020204" pitchFamily="34" charset="-122"/>
              </a:rPr>
              <a:t>Practitioner</a:t>
            </a:r>
            <a:r>
              <a:rPr lang="el-GR" sz="2800" dirty="0">
                <a:solidFill>
                  <a:schemeClr val="tx1"/>
                </a:solidFill>
                <a:latin typeface="Microsoft YaHei UI" panose="020B0503020204020204" pitchFamily="34" charset="-122"/>
                <a:ea typeface="Microsoft YaHei UI" panose="020B0503020204020204" pitchFamily="34" charset="-122"/>
              </a:rPr>
              <a:t>
</a:t>
            </a:r>
            <a:endParaRPr sz="2800" b="0" i="1" u="none" strike="noStrike" cap="none" dirty="0">
              <a:solidFill>
                <a:srgbClr val="000000"/>
              </a:solidFill>
              <a:latin typeface="Microsoft YaHei UI" panose="020B0503020204020204" pitchFamily="34" charset="-122"/>
              <a:ea typeface="Microsoft YaHei UI" panose="020B0503020204020204" pitchFamily="34" charset="-122"/>
              <a:sym typeface="Arial"/>
            </a:endParaRPr>
          </a:p>
        </p:txBody>
      </p:sp>
      <p:sp>
        <p:nvSpPr>
          <p:cNvPr id="123" name="Google Shape;123;p10"/>
          <p:cNvSpPr txBox="1"/>
          <p:nvPr/>
        </p:nvSpPr>
        <p:spPr>
          <a:xfrm>
            <a:off x="500365" y="2453450"/>
            <a:ext cx="9151374" cy="523180"/>
          </a:xfrm>
          <a:prstGeom prst="rect">
            <a:avLst/>
          </a:prstGeom>
          <a:noFill/>
          <a:ln>
            <a:noFill/>
          </a:ln>
        </p:spPr>
        <p:txBody>
          <a:bodyPr spcFirstLastPara="1" wrap="square" lIns="91425" tIns="45700" rIns="91425" bIns="45700" anchor="t" anchorCtr="0">
            <a:spAutoFit/>
          </a:bodyPr>
          <a:lstStyle/>
          <a:p>
            <a:pPr>
              <a:buSzPts val="2800"/>
            </a:pPr>
            <a:r>
              <a:rPr lang="el-GR" sz="2800" b="1" dirty="0">
                <a:solidFill>
                  <a:srgbClr val="7030A0"/>
                </a:solidFill>
                <a:latin typeface="Microsoft YaHei UI" panose="020B0503020204020204" pitchFamily="34" charset="-122"/>
                <a:ea typeface="Microsoft YaHei UI" panose="020B0503020204020204" pitchFamily="34" charset="-122"/>
              </a:rPr>
              <a:t>Σημασία</a:t>
            </a:r>
            <a:endParaRPr sz="2800" b="1" dirty="0">
              <a:solidFill>
                <a:srgbClr val="7030A0"/>
              </a:solidFill>
              <a:latin typeface="Microsoft YaHei UI" panose="020B0503020204020204" pitchFamily="34" charset="-122"/>
              <a:ea typeface="Microsoft YaHei UI" panose="020B0503020204020204" pitchFamily="34" charset="-122"/>
            </a:endParaRPr>
          </a:p>
        </p:txBody>
      </p:sp>
      <p:sp>
        <p:nvSpPr>
          <p:cNvPr id="124" name="Google Shape;124;p10"/>
          <p:cNvSpPr txBox="1"/>
          <p:nvPr/>
        </p:nvSpPr>
        <p:spPr>
          <a:xfrm>
            <a:off x="692636" y="6200557"/>
            <a:ext cx="9151374" cy="2246729"/>
          </a:xfrm>
          <a:prstGeom prst="rect">
            <a:avLst/>
          </a:prstGeom>
          <a:noFill/>
          <a:ln>
            <a:noFill/>
          </a:ln>
        </p:spPr>
        <p:txBody>
          <a:bodyPr spcFirstLastPara="1" wrap="square" lIns="91425" tIns="45700" rIns="91425" bIns="45700" anchor="t" anchorCtr="0">
            <a:spAutoFit/>
          </a:bodyPr>
          <a:lstStyle/>
          <a:p>
            <a:pPr lvl="0">
              <a:buSzPts val="2800"/>
            </a:pPr>
            <a:r>
              <a:rPr lang="el-GR" sz="2800" b="1" dirty="0">
                <a:solidFill>
                  <a:srgbClr val="7030A0"/>
                </a:solidFill>
                <a:latin typeface="Microsoft YaHei UI" panose="020B0503020204020204" pitchFamily="34" charset="-122"/>
                <a:ea typeface="Microsoft YaHei UI" panose="020B0503020204020204" pitchFamily="34" charset="-122"/>
              </a:rPr>
              <a:t>Προτροπές αντανάκλασης</a:t>
            </a:r>
            <a:endParaRPr sz="2800" b="1" dirty="0">
              <a:solidFill>
                <a:srgbClr val="7030A0"/>
              </a:solidFill>
              <a:latin typeface="Microsoft YaHei UI" panose="020B0503020204020204" pitchFamily="34" charset="-122"/>
              <a:ea typeface="Microsoft YaHei UI" panose="020B0503020204020204" pitchFamily="34" charset="-122"/>
            </a:endParaRPr>
          </a:p>
          <a:p>
            <a:pPr>
              <a:buSzPts val="2800"/>
            </a:pPr>
            <a:r>
              <a:rPr lang="en-US" sz="2800" b="0" i="0" u="none" strike="noStrike" cap="none" dirty="0">
                <a:solidFill>
                  <a:srgbClr val="000000"/>
                </a:solidFill>
                <a:latin typeface="Arial"/>
                <a:ea typeface="Arial"/>
                <a:cs typeface="Arial"/>
                <a:sym typeface="Arial"/>
              </a:rPr>
              <a:t>1. </a:t>
            </a:r>
            <a:r>
              <a:rPr lang="el-GR" sz="2800" dirty="0">
                <a:solidFill>
                  <a:schemeClr val="tx1"/>
                </a:solidFill>
                <a:latin typeface="Microsoft YaHei UI" panose="020B0503020204020204" pitchFamily="34" charset="-122"/>
                <a:ea typeface="Microsoft YaHei UI" panose="020B0503020204020204" pitchFamily="34" charset="-122"/>
              </a:rPr>
              <a:t>Τι μάθατε σήμερα;
2. Πώς μπορείτε να εφαρμόσετε αυτά που έχετε μάθει;
3. Ποιους τομείς θέλετε να βελτιώσετε;</a:t>
            </a:r>
            <a:endParaRPr sz="2800" dirty="0">
              <a:solidFill>
                <a:schemeClr val="tx1"/>
              </a:solidFill>
              <a:latin typeface="Microsoft YaHei UI" panose="020B0503020204020204" pitchFamily="34" charset="-122"/>
              <a:ea typeface="Microsoft YaHei UI" panose="020B0503020204020204" pitchFamily="34" charset="-122"/>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mt="9000"/>
          </a:blip>
          <a:stretch>
            <a:fillRect/>
          </a:stretch>
        </a:blipFill>
        <a:effectLst/>
      </p:bgPr>
    </p:bg>
    <p:spTree>
      <p:nvGrpSpPr>
        <p:cNvPr id="1" name="Shape 128"/>
        <p:cNvGrpSpPr/>
        <p:nvPr/>
      </p:nvGrpSpPr>
      <p:grpSpPr>
        <a:xfrm>
          <a:off x="0" y="0"/>
          <a:ext cx="0" cy="0"/>
          <a:chOff x="0" y="0"/>
          <a:chExt cx="0" cy="0"/>
        </a:xfrm>
      </p:grpSpPr>
      <p:sp>
        <p:nvSpPr>
          <p:cNvPr id="129" name="Google Shape;129;p27"/>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30" name="Google Shape;130;p27"/>
          <p:cNvGrpSpPr/>
          <p:nvPr/>
        </p:nvGrpSpPr>
        <p:grpSpPr>
          <a:xfrm>
            <a:off x="0" y="9721187"/>
            <a:ext cx="18288000" cy="883574"/>
            <a:chOff x="0" y="-38100"/>
            <a:chExt cx="4995116" cy="232711"/>
          </a:xfrm>
        </p:grpSpPr>
        <p:sp>
          <p:nvSpPr>
            <p:cNvPr id="131" name="Google Shape;131;p27"/>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27"/>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3" name="Google Shape;133;p27"/>
          <p:cNvSpPr/>
          <p:nvPr/>
        </p:nvSpPr>
        <p:spPr>
          <a:xfrm>
            <a:off x="14488866" y="-687933"/>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 name="Google Shape;134;p27"/>
          <p:cNvSpPr txBox="1"/>
          <p:nvPr/>
        </p:nvSpPr>
        <p:spPr>
          <a:xfrm>
            <a:off x="612490" y="637443"/>
            <a:ext cx="15661518" cy="1801519"/>
          </a:xfrm>
          <a:prstGeom prst="rect">
            <a:avLst/>
          </a:prstGeom>
          <a:noFill/>
          <a:ln>
            <a:noFill/>
          </a:ln>
        </p:spPr>
        <p:txBody>
          <a:bodyPr spcFirstLastPara="1" wrap="square" lIns="0" tIns="0" rIns="0" bIns="0" anchor="t" anchorCtr="0">
            <a:spAutoFit/>
          </a:bodyPr>
          <a:lstStyle/>
          <a:p>
            <a:pPr>
              <a:lnSpc>
                <a:spcPct val="115000"/>
              </a:lnSpc>
              <a:spcAft>
                <a:spcPts val="800"/>
              </a:spcAft>
            </a:pPr>
            <a:r>
              <a:rPr lang="el-GR" sz="4800" b="1" dirty="0">
                <a:solidFill>
                  <a:srgbClr val="452A74"/>
                </a:solidFill>
                <a:latin typeface="Microsoft YaHei UI" panose="020B0503020204020204" pitchFamily="34" charset="-122"/>
                <a:ea typeface="Microsoft YaHei UI" panose="020B0503020204020204" pitchFamily="34" charset="-122"/>
              </a:rPr>
              <a:t>Δραστηριότητα </a:t>
            </a:r>
            <a:r>
              <a:rPr lang="el-GR" sz="4800" b="1" dirty="0" err="1">
                <a:solidFill>
                  <a:srgbClr val="452A74"/>
                </a:solidFill>
                <a:latin typeface="Microsoft YaHei UI" panose="020B0503020204020204" pitchFamily="34" charset="-122"/>
                <a:ea typeface="Microsoft YaHei UI" panose="020B0503020204020204" pitchFamily="34" charset="-122"/>
              </a:rPr>
              <a:t>αυτο-αναστοχασμού</a:t>
            </a:r>
            <a:r>
              <a:rPr lang="el-GR" sz="4800" b="1" dirty="0">
                <a:solidFill>
                  <a:srgbClr val="452A74"/>
                </a:solidFill>
                <a:latin typeface="Microsoft YaHei UI" panose="020B0503020204020204" pitchFamily="34" charset="-122"/>
                <a:ea typeface="Microsoft YaHei UI" panose="020B0503020204020204" pitchFamily="34" charset="-122"/>
              </a:rPr>
              <a:t>: Προσδιορίζοντας το στυλ μάθησης σας</a:t>
            </a:r>
            <a:endParaRPr sz="4800" b="1" dirty="0">
              <a:solidFill>
                <a:srgbClr val="452A74"/>
              </a:solidFill>
              <a:latin typeface="Microsoft YaHei UI" panose="020B0503020204020204" pitchFamily="34" charset="-122"/>
              <a:ea typeface="Microsoft YaHei UI" panose="020B0503020204020204" pitchFamily="34" charset="-122"/>
            </a:endParaRPr>
          </a:p>
        </p:txBody>
      </p:sp>
      <p:sp>
        <p:nvSpPr>
          <p:cNvPr id="135" name="Google Shape;135;p27"/>
          <p:cNvSpPr txBox="1"/>
          <p:nvPr/>
        </p:nvSpPr>
        <p:spPr>
          <a:xfrm>
            <a:off x="530404" y="3412052"/>
            <a:ext cx="8087816" cy="5693826"/>
          </a:xfrm>
          <a:prstGeom prst="rect">
            <a:avLst/>
          </a:prstGeom>
          <a:noFill/>
          <a:ln>
            <a:noFill/>
          </a:ln>
        </p:spPr>
        <p:txBody>
          <a:bodyPr spcFirstLastPara="1" wrap="square" lIns="91425" tIns="45700" rIns="91425" bIns="45700" anchor="t" anchorCtr="0">
            <a:spAutoFit/>
          </a:bodyPr>
          <a:lstStyle/>
          <a:p>
            <a:pPr lvl="0">
              <a:buSzPts val="2800"/>
            </a:pPr>
            <a:r>
              <a:rPr lang="el-GR" sz="2800" dirty="0">
                <a:solidFill>
                  <a:schemeClr val="tx1"/>
                </a:solidFill>
                <a:latin typeface="Microsoft YaHei UI" panose="020B0503020204020204" pitchFamily="34" charset="-122"/>
                <a:ea typeface="Microsoft YaHei UI" panose="020B0503020204020204" pitchFamily="34" charset="-122"/>
              </a:rPr>
              <a:t>Σύμφωνα με τον </a:t>
            </a:r>
            <a:r>
              <a:rPr lang="el-GR" sz="2800" dirty="0" err="1">
                <a:solidFill>
                  <a:schemeClr val="tx1"/>
                </a:solidFill>
                <a:latin typeface="Microsoft YaHei UI" panose="020B0503020204020204" pitchFamily="34" charset="-122"/>
                <a:ea typeface="Microsoft YaHei UI" panose="020B0503020204020204" pitchFamily="34" charset="-122"/>
              </a:rPr>
              <a:t>Kolb</a:t>
            </a:r>
            <a:r>
              <a:rPr lang="el-GR" sz="2800" dirty="0">
                <a:solidFill>
                  <a:schemeClr val="tx1"/>
                </a:solidFill>
                <a:latin typeface="Microsoft YaHei UI" panose="020B0503020204020204" pitchFamily="34" charset="-122"/>
                <a:ea typeface="Microsoft YaHei UI" panose="020B0503020204020204" pitchFamily="34" charset="-122"/>
              </a:rPr>
              <a:t>, όλοι έχουμε ένα προτιμώμενο στυλ μάθησης. Ποιος τυχοδιώκτης είσαι?</a:t>
            </a:r>
            <a:endParaRPr lang="en-US" sz="2800" dirty="0">
              <a:solidFill>
                <a:schemeClr val="tx1"/>
              </a:solidFill>
              <a:latin typeface="Microsoft YaHei UI" panose="020B0503020204020204" pitchFamily="34" charset="-122"/>
              <a:ea typeface="Microsoft YaHei UI" panose="020B0503020204020204" pitchFamily="34" charset="-122"/>
            </a:endParaRPr>
          </a:p>
          <a:p>
            <a:pPr lvl="0">
              <a:buSzPts val="2800"/>
            </a:pPr>
            <a:endParaRPr lang="en-US" sz="2800" b="1" noProof="0" dirty="0">
              <a:solidFill>
                <a:schemeClr val="tx1"/>
              </a:solidFill>
              <a:latin typeface="Montserrat"/>
            </a:endParaRPr>
          </a:p>
          <a:p>
            <a:pPr lvl="0">
              <a:buSzPts val="2800"/>
            </a:pPr>
            <a:r>
              <a:rPr lang="el-GR" sz="2800" b="1" dirty="0" err="1">
                <a:solidFill>
                  <a:srgbClr val="7030A0"/>
                </a:solidFill>
                <a:latin typeface="Microsoft YaHei" panose="020B0503020204020204" pitchFamily="34" charset="-122"/>
                <a:ea typeface="Microsoft YaHei" panose="020B0503020204020204" pitchFamily="34" charset="-122"/>
              </a:rPr>
              <a:t>Diverger</a:t>
            </a:r>
            <a:r>
              <a:rPr lang="el-GR" sz="2800" b="1" dirty="0">
                <a:solidFill>
                  <a:srgbClr val="7030A0"/>
                </a:solidFill>
                <a:latin typeface="Microsoft YaHei" panose="020B0503020204020204" pitchFamily="34" charset="-122"/>
                <a:ea typeface="Microsoft YaHei" panose="020B0503020204020204" pitchFamily="34" charset="-122"/>
              </a:rPr>
              <a:t> - </a:t>
            </a:r>
            <a:r>
              <a:rPr lang="el-GR" sz="2800" dirty="0">
                <a:solidFill>
                  <a:srgbClr val="7030A0"/>
                </a:solidFill>
                <a:latin typeface="Microsoft YaHei" panose="020B0503020204020204" pitchFamily="34" charset="-122"/>
                <a:ea typeface="Microsoft YaHei" panose="020B0503020204020204" pitchFamily="34" charset="-122"/>
              </a:rPr>
              <a:t>Ο στοχαστής που αγαπά τη συλλογή πληροφοριών πριν από τη λήψη αποφάσεων.</a:t>
            </a:r>
            <a:r>
              <a:rPr lang="el-GR" sz="2800" b="1" dirty="0">
                <a:solidFill>
                  <a:srgbClr val="7030A0"/>
                </a:solidFill>
                <a:latin typeface="Microsoft YaHei" panose="020B0503020204020204" pitchFamily="34" charset="-122"/>
                <a:ea typeface="Microsoft YaHei" panose="020B0503020204020204" pitchFamily="34" charset="-122"/>
              </a:rPr>
              <a:t>
</a:t>
            </a:r>
            <a:r>
              <a:rPr lang="en-US" sz="2800" b="1" dirty="0" err="1">
                <a:solidFill>
                  <a:srgbClr val="7030A0"/>
                </a:solidFill>
                <a:latin typeface="Microsoft YaHei" panose="020B0503020204020204" pitchFamily="34" charset="-122"/>
                <a:ea typeface="Microsoft YaHei" panose="020B0503020204020204" pitchFamily="34" charset="-122"/>
              </a:rPr>
              <a:t>Accomdator</a:t>
            </a:r>
            <a:r>
              <a:rPr lang="el-GR" sz="2800" b="1" dirty="0">
                <a:solidFill>
                  <a:srgbClr val="7030A0"/>
                </a:solidFill>
                <a:latin typeface="Microsoft YaHei" panose="020B0503020204020204" pitchFamily="34" charset="-122"/>
                <a:ea typeface="Microsoft YaHei" panose="020B0503020204020204" pitchFamily="34" charset="-122"/>
              </a:rPr>
              <a:t> - </a:t>
            </a:r>
            <a:r>
              <a:rPr lang="el-GR" sz="2800" dirty="0">
                <a:solidFill>
                  <a:srgbClr val="7030A0"/>
                </a:solidFill>
                <a:latin typeface="Microsoft YaHei" panose="020B0503020204020204" pitchFamily="34" charset="-122"/>
                <a:ea typeface="Microsoft YaHei" panose="020B0503020204020204" pitchFamily="34" charset="-122"/>
              </a:rPr>
              <a:t>Ο σχεδιαστής που απολαμβάνει βαθιά ανάλυση και κατανόηση.</a:t>
            </a:r>
            <a:r>
              <a:rPr lang="el-GR" sz="2800" b="1" dirty="0">
                <a:solidFill>
                  <a:srgbClr val="7030A0"/>
                </a:solidFill>
                <a:latin typeface="Microsoft YaHei" panose="020B0503020204020204" pitchFamily="34" charset="-122"/>
                <a:ea typeface="Microsoft YaHei" panose="020B0503020204020204" pitchFamily="34" charset="-122"/>
              </a:rPr>
              <a:t>
</a:t>
            </a:r>
            <a:r>
              <a:rPr lang="el-GR" sz="2800" b="1" dirty="0" err="1">
                <a:solidFill>
                  <a:srgbClr val="7030A0"/>
                </a:solidFill>
                <a:latin typeface="Microsoft YaHei" panose="020B0503020204020204" pitchFamily="34" charset="-122"/>
                <a:ea typeface="Microsoft YaHei" panose="020B0503020204020204" pitchFamily="34" charset="-122"/>
              </a:rPr>
              <a:t>Converger</a:t>
            </a:r>
            <a:r>
              <a:rPr lang="el-GR" sz="2800" b="1" dirty="0">
                <a:solidFill>
                  <a:srgbClr val="7030A0"/>
                </a:solidFill>
                <a:latin typeface="Microsoft YaHei" panose="020B0503020204020204" pitchFamily="34" charset="-122"/>
                <a:ea typeface="Microsoft YaHei" panose="020B0503020204020204" pitchFamily="34" charset="-122"/>
              </a:rPr>
              <a:t> - </a:t>
            </a:r>
            <a:r>
              <a:rPr lang="el-GR" sz="2800" dirty="0">
                <a:solidFill>
                  <a:srgbClr val="7030A0"/>
                </a:solidFill>
                <a:latin typeface="Microsoft YaHei" panose="020B0503020204020204" pitchFamily="34" charset="-122"/>
                <a:ea typeface="Microsoft YaHei" panose="020B0503020204020204" pitchFamily="34" charset="-122"/>
              </a:rPr>
              <a:t>Ο λύτης προβλημάτων που αγαπά τις πρακτικές προκλήσεις.</a:t>
            </a:r>
            <a:r>
              <a:rPr lang="el-GR" sz="2800" b="1" dirty="0">
                <a:solidFill>
                  <a:srgbClr val="7030A0"/>
                </a:solidFill>
                <a:latin typeface="Microsoft YaHei" panose="020B0503020204020204" pitchFamily="34" charset="-122"/>
                <a:ea typeface="Microsoft YaHei" panose="020B0503020204020204" pitchFamily="34" charset="-122"/>
              </a:rPr>
              <a:t>
</a:t>
            </a:r>
            <a:r>
              <a:rPr lang="el-GR" sz="2800" b="1" dirty="0" err="1">
                <a:solidFill>
                  <a:srgbClr val="7030A0"/>
                </a:solidFill>
                <a:latin typeface="Microsoft YaHei" panose="020B0503020204020204" pitchFamily="34" charset="-122"/>
                <a:ea typeface="Microsoft YaHei" panose="020B0503020204020204" pitchFamily="34" charset="-122"/>
              </a:rPr>
              <a:t>Accommodator</a:t>
            </a:r>
            <a:r>
              <a:rPr lang="el-GR" sz="2800" b="1" dirty="0">
                <a:solidFill>
                  <a:srgbClr val="7030A0"/>
                </a:solidFill>
                <a:latin typeface="Microsoft YaHei" panose="020B0503020204020204" pitchFamily="34" charset="-122"/>
                <a:ea typeface="Microsoft YaHei" panose="020B0503020204020204" pitchFamily="34" charset="-122"/>
              </a:rPr>
              <a:t> - </a:t>
            </a:r>
            <a:r>
              <a:rPr lang="el-GR" sz="2800" dirty="0">
                <a:solidFill>
                  <a:srgbClr val="7030A0"/>
                </a:solidFill>
                <a:latin typeface="Microsoft YaHei" panose="020B0503020204020204" pitchFamily="34" charset="-122"/>
                <a:ea typeface="Microsoft YaHei" panose="020B0503020204020204" pitchFamily="34" charset="-122"/>
              </a:rPr>
              <a:t>Ο άνθρωπος που μαθαίνει βουτώντας αμέσως!</a:t>
            </a:r>
            <a:endParaRPr lang="en-GB" sz="2800" noProof="0" dirty="0">
              <a:solidFill>
                <a:schemeClr val="tx1"/>
              </a:solidFill>
              <a:latin typeface="Microsoft YaHei" panose="020B0503020204020204" pitchFamily="34" charset="-122"/>
              <a:ea typeface="Microsoft YaHei" panose="020B0503020204020204" pitchFamily="34" charset="-122"/>
            </a:endParaRPr>
          </a:p>
        </p:txBody>
      </p:sp>
      <p:sp>
        <p:nvSpPr>
          <p:cNvPr id="136" name="Google Shape;136;p27" descr="A very minimalistic visual representation of Kolb’s Learning Styles in a classroom setting. The image uses a simple layout with four distinct sections for Diverger, Assimilator, Converger, and Accommodator. Each section is marked by soft colors and a single minimalist icon: a lightbulb for Diverger, a book for Assimilator, a puzzle piece for Converger, and a gear for Accommodator. The overall design is clean, with no extra details or clutter, just labels and symbols representing each learning style. The focus is on simplicity and clarity."/>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37" name="Google Shape;137;p27"/>
          <p:cNvPicPr preferRelativeResize="0"/>
          <p:nvPr/>
        </p:nvPicPr>
        <p:blipFill rotWithShape="1">
          <a:blip r:embed="rId6">
            <a:alphaModFix/>
          </a:blip>
          <a:srcRect/>
          <a:stretch/>
        </p:blipFill>
        <p:spPr>
          <a:xfrm>
            <a:off x="10447021" y="2456333"/>
            <a:ext cx="5826987" cy="5910428"/>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mt="9000"/>
          </a:blip>
          <a:stretch>
            <a:fillRect/>
          </a:stretch>
        </a:blipFill>
        <a:effectLst/>
      </p:bgPr>
    </p:bg>
    <p:spTree>
      <p:nvGrpSpPr>
        <p:cNvPr id="1" name="Shape 141"/>
        <p:cNvGrpSpPr/>
        <p:nvPr/>
      </p:nvGrpSpPr>
      <p:grpSpPr>
        <a:xfrm>
          <a:off x="0" y="0"/>
          <a:ext cx="0" cy="0"/>
          <a:chOff x="0" y="0"/>
          <a:chExt cx="0" cy="0"/>
        </a:xfrm>
      </p:grpSpPr>
      <p:sp>
        <p:nvSpPr>
          <p:cNvPr id="142" name="Google Shape;142;p28"/>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43" name="Google Shape;143;p28"/>
          <p:cNvGrpSpPr/>
          <p:nvPr/>
        </p:nvGrpSpPr>
        <p:grpSpPr>
          <a:xfrm>
            <a:off x="0" y="9721187"/>
            <a:ext cx="18288000" cy="883574"/>
            <a:chOff x="0" y="-38100"/>
            <a:chExt cx="4995116" cy="232711"/>
          </a:xfrm>
        </p:grpSpPr>
        <p:sp>
          <p:nvSpPr>
            <p:cNvPr id="144" name="Google Shape;144;p28"/>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28"/>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6" name="Google Shape;146;p28"/>
          <p:cNvSpPr/>
          <p:nvPr/>
        </p:nvSpPr>
        <p:spPr>
          <a:xfrm>
            <a:off x="14488866" y="-687933"/>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p28"/>
          <p:cNvSpPr txBox="1"/>
          <p:nvPr/>
        </p:nvSpPr>
        <p:spPr>
          <a:xfrm>
            <a:off x="667564" y="4052132"/>
            <a:ext cx="14602916" cy="2677616"/>
          </a:xfrm>
          <a:prstGeom prst="rect">
            <a:avLst/>
          </a:prstGeom>
          <a:noFill/>
          <a:ln>
            <a:noFill/>
          </a:ln>
        </p:spPr>
        <p:txBody>
          <a:bodyPr spcFirstLastPara="1" wrap="square" lIns="91425" tIns="45700" rIns="91425" bIns="45700" anchor="t" anchorCtr="0">
            <a:spAutoFit/>
          </a:bodyPr>
          <a:lstStyle/>
          <a:p>
            <a:pPr lvl="0"/>
            <a:r>
              <a:rPr lang="el-GR" sz="2800" dirty="0">
                <a:solidFill>
                  <a:schemeClr val="tx1"/>
                </a:solidFill>
                <a:latin typeface="Microsoft YaHei UI" panose="020B0503020204020204" pitchFamily="34" charset="-122"/>
                <a:ea typeface="Microsoft YaHei UI" panose="020B0503020204020204" pitchFamily="34" charset="-122"/>
              </a:rPr>
              <a:t>Υπάρχουν τέσσερις γωνίες του δωματίου, καθεμία από τις οποίες αντιπροσωπεύει ένα διαφορετικό στυλ μάθησης (</a:t>
            </a:r>
            <a:r>
              <a:rPr lang="el-GR" sz="2800" dirty="0" err="1">
                <a:solidFill>
                  <a:schemeClr val="tx1"/>
                </a:solidFill>
                <a:latin typeface="Microsoft YaHei UI" panose="020B0503020204020204" pitchFamily="34" charset="-122"/>
                <a:ea typeface="Microsoft YaHei UI" panose="020B0503020204020204" pitchFamily="34" charset="-122"/>
              </a:rPr>
              <a:t>Diverger</a:t>
            </a:r>
            <a:r>
              <a:rPr lang="el-GR" sz="2800" dirty="0">
                <a:solidFill>
                  <a:schemeClr val="tx1"/>
                </a:solidFill>
                <a:latin typeface="Microsoft YaHei UI" panose="020B0503020204020204" pitchFamily="34" charset="-122"/>
                <a:ea typeface="Microsoft YaHei UI" panose="020B0503020204020204" pitchFamily="34" charset="-122"/>
              </a:rPr>
              <a:t>, </a:t>
            </a:r>
            <a:r>
              <a:rPr lang="el-GR" sz="2800" dirty="0" err="1">
                <a:solidFill>
                  <a:schemeClr val="tx1"/>
                </a:solidFill>
                <a:latin typeface="Microsoft YaHei UI" panose="020B0503020204020204" pitchFamily="34" charset="-122"/>
                <a:ea typeface="Microsoft YaHei UI" panose="020B0503020204020204" pitchFamily="34" charset="-122"/>
              </a:rPr>
              <a:t>Assimilator</a:t>
            </a:r>
            <a:r>
              <a:rPr lang="el-GR" sz="2800" dirty="0">
                <a:solidFill>
                  <a:schemeClr val="tx1"/>
                </a:solidFill>
                <a:latin typeface="Microsoft YaHei UI" panose="020B0503020204020204" pitchFamily="34" charset="-122"/>
                <a:ea typeface="Microsoft YaHei UI" panose="020B0503020204020204" pitchFamily="34" charset="-122"/>
              </a:rPr>
              <a:t>, </a:t>
            </a:r>
            <a:r>
              <a:rPr lang="el-GR" sz="2800" dirty="0" err="1">
                <a:solidFill>
                  <a:schemeClr val="tx1"/>
                </a:solidFill>
                <a:latin typeface="Microsoft YaHei UI" panose="020B0503020204020204" pitchFamily="34" charset="-122"/>
                <a:ea typeface="Microsoft YaHei UI" panose="020B0503020204020204" pitchFamily="34" charset="-122"/>
              </a:rPr>
              <a:t>Converger</a:t>
            </a:r>
            <a:r>
              <a:rPr lang="el-GR" sz="2800" dirty="0">
                <a:solidFill>
                  <a:schemeClr val="tx1"/>
                </a:solidFill>
                <a:latin typeface="Microsoft YaHei UI" panose="020B0503020204020204" pitchFamily="34" charset="-122"/>
                <a:ea typeface="Microsoft YaHei UI" panose="020B0503020204020204" pitchFamily="34" charset="-122"/>
              </a:rPr>
              <a:t>, </a:t>
            </a:r>
            <a:r>
              <a:rPr lang="el-GR" sz="2800" dirty="0" err="1">
                <a:solidFill>
                  <a:schemeClr val="tx1"/>
                </a:solidFill>
                <a:latin typeface="Microsoft YaHei UI" panose="020B0503020204020204" pitchFamily="34" charset="-122"/>
                <a:ea typeface="Microsoft YaHei UI" panose="020B0503020204020204" pitchFamily="34" charset="-122"/>
              </a:rPr>
              <a:t>Accommodator</a:t>
            </a:r>
            <a:r>
              <a:rPr lang="el-GR" sz="2800" dirty="0">
                <a:solidFill>
                  <a:schemeClr val="tx1"/>
                </a:solidFill>
                <a:latin typeface="Microsoft YaHei UI" panose="020B0503020204020204" pitchFamily="34" charset="-122"/>
                <a:ea typeface="Microsoft YaHei UI" panose="020B0503020204020204" pitchFamily="34" charset="-122"/>
              </a:rPr>
              <a:t>)
Μετακινηθείτε στη γωνία που ταιριάζει με το στυλ μάθησης με βάση την απάντησή σας.
</a:t>
            </a:r>
            <a:r>
              <a:rPr lang="el-GR" sz="2800" dirty="0">
                <a:solidFill>
                  <a:srgbClr val="896CB2"/>
                </a:solidFill>
                <a:latin typeface="Microsoft YaHei UI" panose="020B0503020204020204" pitchFamily="34" charset="-122"/>
                <a:ea typeface="Microsoft YaHei UI" panose="020B0503020204020204" pitchFamily="34" charset="-122"/>
              </a:rPr>
              <a:t>Ετοιμαστείτε για ένα διασκεδαστικό, </a:t>
            </a:r>
            <a:r>
              <a:rPr lang="el-GR" sz="2800" dirty="0" err="1">
                <a:solidFill>
                  <a:srgbClr val="896CB2"/>
                </a:solidFill>
                <a:latin typeface="Microsoft YaHei UI" panose="020B0503020204020204" pitchFamily="34" charset="-122"/>
                <a:ea typeface="Microsoft YaHei UI" panose="020B0503020204020204" pitchFamily="34" charset="-122"/>
              </a:rPr>
              <a:t>διαδραστικό</a:t>
            </a:r>
            <a:r>
              <a:rPr lang="el-GR" sz="2800" dirty="0">
                <a:solidFill>
                  <a:srgbClr val="896CB2"/>
                </a:solidFill>
                <a:latin typeface="Microsoft YaHei UI" panose="020B0503020204020204" pitchFamily="34" charset="-122"/>
                <a:ea typeface="Microsoft YaHei UI" panose="020B0503020204020204" pitchFamily="34" charset="-122"/>
              </a:rPr>
              <a:t> ταξίδι!</a:t>
            </a:r>
            <a:endParaRPr lang="en-GB" sz="2800" noProof="0" dirty="0">
              <a:solidFill>
                <a:srgbClr val="896CB2"/>
              </a:solidFill>
              <a:latin typeface="Microsoft YaHei UI" panose="020B0503020204020204" pitchFamily="34" charset="-122"/>
              <a:ea typeface="Microsoft YaHei UI" panose="020B0503020204020204" pitchFamily="34" charset="-122"/>
            </a:endParaRPr>
          </a:p>
          <a:p>
            <a:pPr marL="0" marR="0" lvl="0" indent="0" algn="l" rtl="0">
              <a:lnSpc>
                <a:spcPct val="100000"/>
              </a:lnSpc>
              <a:spcBef>
                <a:spcPts val="0"/>
              </a:spcBef>
              <a:spcAft>
                <a:spcPts val="0"/>
              </a:spcAft>
              <a:buNone/>
            </a:pPr>
            <a:endParaRPr lang="en-GB" sz="2800" b="0" i="0" u="none" strike="noStrike" cap="none" noProof="0" dirty="0">
              <a:solidFill>
                <a:srgbClr val="000000"/>
              </a:solidFill>
              <a:latin typeface="Microsoft YaHei UI" panose="020B0503020204020204" pitchFamily="34" charset="-122"/>
              <a:ea typeface="Microsoft YaHei UI" panose="020B0503020204020204" pitchFamily="34" charset="-122"/>
              <a:sym typeface="Arial"/>
            </a:endParaRPr>
          </a:p>
        </p:txBody>
      </p:sp>
      <p:sp>
        <p:nvSpPr>
          <p:cNvPr id="149" name="Google Shape;149;p28"/>
          <p:cNvSpPr/>
          <p:nvPr/>
        </p:nvSpPr>
        <p:spPr>
          <a:xfrm>
            <a:off x="667564" y="2864291"/>
            <a:ext cx="7655821" cy="523180"/>
          </a:xfrm>
          <a:prstGeom prst="rect">
            <a:avLst/>
          </a:prstGeom>
          <a:noFill/>
          <a:ln>
            <a:noFill/>
          </a:ln>
        </p:spPr>
        <p:txBody>
          <a:bodyPr spcFirstLastPara="1" wrap="square" lIns="91425" tIns="45700" rIns="91425" bIns="45700" anchor="t" anchorCtr="0">
            <a:spAutoFit/>
          </a:bodyPr>
          <a:lstStyle/>
          <a:p>
            <a:pPr>
              <a:buSzPts val="2800"/>
            </a:pPr>
            <a:r>
              <a:rPr lang="el-GR" sz="2800" b="1" dirty="0">
                <a:solidFill>
                  <a:srgbClr val="7030A0"/>
                </a:solidFill>
                <a:latin typeface="Microsoft YaHei UI" panose="020B0503020204020204" pitchFamily="34" charset="-122"/>
                <a:ea typeface="Microsoft YaHei UI" panose="020B0503020204020204" pitchFamily="34" charset="-122"/>
              </a:rPr>
              <a:t>Κουίζ στυλ μάθησης του </a:t>
            </a:r>
            <a:r>
              <a:rPr lang="el-GR" sz="2800" b="1" dirty="0" err="1">
                <a:solidFill>
                  <a:srgbClr val="7030A0"/>
                </a:solidFill>
                <a:latin typeface="Microsoft YaHei UI" panose="020B0503020204020204" pitchFamily="34" charset="-122"/>
                <a:ea typeface="Microsoft YaHei UI" panose="020B0503020204020204" pitchFamily="34" charset="-122"/>
              </a:rPr>
              <a:t>Kolb</a:t>
            </a:r>
            <a:endParaRPr sz="2800" b="1" dirty="0">
              <a:solidFill>
                <a:srgbClr val="7030A0"/>
              </a:solidFill>
              <a:latin typeface="Microsoft YaHei UI" panose="020B0503020204020204" pitchFamily="34" charset="-122"/>
              <a:ea typeface="Microsoft YaHei UI" panose="020B0503020204020204" pitchFamily="34" charset="-122"/>
            </a:endParaRPr>
          </a:p>
        </p:txBody>
      </p:sp>
      <p:sp>
        <p:nvSpPr>
          <p:cNvPr id="2" name="Google Shape;134;p27">
            <a:extLst>
              <a:ext uri="{FF2B5EF4-FFF2-40B4-BE49-F238E27FC236}">
                <a16:creationId xmlns:a16="http://schemas.microsoft.com/office/drawing/2014/main" id="{268F02A1-CE8A-5909-6B5A-A4CF4822C1AA}"/>
              </a:ext>
            </a:extLst>
          </p:cNvPr>
          <p:cNvSpPr txBox="1"/>
          <p:nvPr/>
        </p:nvSpPr>
        <p:spPr>
          <a:xfrm>
            <a:off x="612490" y="637443"/>
            <a:ext cx="15661518" cy="1801519"/>
          </a:xfrm>
          <a:prstGeom prst="rect">
            <a:avLst/>
          </a:prstGeom>
          <a:noFill/>
          <a:ln>
            <a:noFill/>
          </a:ln>
        </p:spPr>
        <p:txBody>
          <a:bodyPr spcFirstLastPara="1" wrap="square" lIns="0" tIns="0" rIns="0" bIns="0" anchor="t" anchorCtr="0">
            <a:spAutoFit/>
          </a:bodyPr>
          <a:lstStyle/>
          <a:p>
            <a:pPr>
              <a:lnSpc>
                <a:spcPct val="115000"/>
              </a:lnSpc>
              <a:spcAft>
                <a:spcPts val="800"/>
              </a:spcAft>
            </a:pPr>
            <a:r>
              <a:rPr lang="el-GR" sz="4800" b="1" dirty="0">
                <a:solidFill>
                  <a:srgbClr val="452A74"/>
                </a:solidFill>
                <a:latin typeface="Microsoft YaHei UI" panose="020B0503020204020204" pitchFamily="34" charset="-122"/>
                <a:ea typeface="Microsoft YaHei UI" panose="020B0503020204020204" pitchFamily="34" charset="-122"/>
              </a:rPr>
              <a:t>Δραστηριότητα </a:t>
            </a:r>
            <a:r>
              <a:rPr lang="el-GR" sz="4800" b="1" dirty="0" err="1">
                <a:solidFill>
                  <a:srgbClr val="452A74"/>
                </a:solidFill>
                <a:latin typeface="Microsoft YaHei UI" panose="020B0503020204020204" pitchFamily="34" charset="-122"/>
                <a:ea typeface="Microsoft YaHei UI" panose="020B0503020204020204" pitchFamily="34" charset="-122"/>
              </a:rPr>
              <a:t>αυτο-αναστοχασμού</a:t>
            </a:r>
            <a:r>
              <a:rPr lang="el-GR" sz="4800" b="1" dirty="0">
                <a:solidFill>
                  <a:srgbClr val="452A74"/>
                </a:solidFill>
                <a:latin typeface="Microsoft YaHei UI" panose="020B0503020204020204" pitchFamily="34" charset="-122"/>
                <a:ea typeface="Microsoft YaHei UI" panose="020B0503020204020204" pitchFamily="34" charset="-122"/>
              </a:rPr>
              <a:t>: Προσδιορίζοντας το στυλ μάθησης σας</a:t>
            </a:r>
            <a:endParaRPr sz="4800" b="1" dirty="0">
              <a:solidFill>
                <a:srgbClr val="452A74"/>
              </a:solidFill>
              <a:latin typeface="Microsoft YaHei UI" panose="020B0503020204020204" pitchFamily="34" charset="-122"/>
              <a:ea typeface="Microsoft YaHei UI" panose="020B0503020204020204" pitchFamily="34" charset="-122"/>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mt="9000"/>
          </a:blip>
          <a:stretch>
            <a:fillRect/>
          </a:stretch>
        </a:blipFill>
        <a:effectLst/>
      </p:bgPr>
    </p:bg>
    <p:spTree>
      <p:nvGrpSpPr>
        <p:cNvPr id="1" name="Shape 153"/>
        <p:cNvGrpSpPr/>
        <p:nvPr/>
      </p:nvGrpSpPr>
      <p:grpSpPr>
        <a:xfrm>
          <a:off x="0" y="0"/>
          <a:ext cx="0" cy="0"/>
          <a:chOff x="0" y="0"/>
          <a:chExt cx="0" cy="0"/>
        </a:xfrm>
      </p:grpSpPr>
      <p:sp>
        <p:nvSpPr>
          <p:cNvPr id="154" name="Google Shape;154;p2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55" name="Google Shape;155;p29"/>
          <p:cNvGrpSpPr/>
          <p:nvPr/>
        </p:nvGrpSpPr>
        <p:grpSpPr>
          <a:xfrm>
            <a:off x="0" y="9721187"/>
            <a:ext cx="18288000" cy="883574"/>
            <a:chOff x="0" y="-38100"/>
            <a:chExt cx="4995116" cy="232711"/>
          </a:xfrm>
        </p:grpSpPr>
        <p:sp>
          <p:nvSpPr>
            <p:cNvPr id="156" name="Google Shape;156;p2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7" name="Google Shape;157;p2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8" name="Google Shape;158;p29"/>
          <p:cNvSpPr/>
          <p:nvPr/>
        </p:nvSpPr>
        <p:spPr>
          <a:xfrm>
            <a:off x="14488866" y="-687933"/>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 name="Google Shape;160;p29"/>
          <p:cNvSpPr txBox="1"/>
          <p:nvPr/>
        </p:nvSpPr>
        <p:spPr>
          <a:xfrm>
            <a:off x="667564" y="4052132"/>
            <a:ext cx="14602916" cy="440116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a:buSzPts val="2800"/>
              <a:defRPr sz="2800" b="1">
                <a:solidFill>
                  <a:srgbClr val="7030A0"/>
                </a:solidFill>
                <a:latin typeface="Montserrat"/>
              </a:defRPr>
            </a:lvl1pPr>
          </a:lstStyle>
          <a:p>
            <a:r>
              <a:rPr lang="el-GR" dirty="0">
                <a:latin typeface="Microsoft YaHei UI" panose="020B0503020204020204" pitchFamily="34" charset="-122"/>
                <a:ea typeface="Microsoft YaHei UI" panose="020B0503020204020204" pitchFamily="34" charset="-122"/>
              </a:rPr>
              <a:t>Ερώτηση 1: Η προσέγγισή σας στις νέες προκλήσεις</a:t>
            </a:r>
            <a:endParaRPr lang="en-US" dirty="0">
              <a:latin typeface="Microsoft YaHei UI" panose="020B0503020204020204" pitchFamily="34" charset="-122"/>
              <a:ea typeface="Microsoft YaHei UI" panose="020B0503020204020204" pitchFamily="34" charset="-122"/>
            </a:endParaRPr>
          </a:p>
          <a:p>
            <a:endParaRPr lang="en-US" noProof="0" dirty="0">
              <a:solidFill>
                <a:schemeClr val="tx1"/>
              </a:solidFill>
              <a:latin typeface="Microsoft YaHei UI" panose="020B0503020204020204" pitchFamily="34" charset="-122"/>
              <a:ea typeface="Microsoft YaHei UI" panose="020B0503020204020204" pitchFamily="34" charset="-122"/>
            </a:endParaRPr>
          </a:p>
          <a:p>
            <a:pPr>
              <a:buNone/>
            </a:pPr>
            <a:r>
              <a:rPr lang="el-GR" b="0" dirty="0">
                <a:solidFill>
                  <a:schemeClr val="tx1"/>
                </a:solidFill>
                <a:latin typeface="Microsoft YaHei UI" panose="020B0503020204020204" pitchFamily="34" charset="-122"/>
                <a:ea typeface="Microsoft YaHei UI" panose="020B0503020204020204" pitchFamily="34" charset="-122"/>
              </a:rPr>
              <a:t>Όταν αντιμετωπίζεις μια νέα πρόκληση, τι κάνεις;</a:t>
            </a:r>
          </a:p>
          <a:p>
            <a:r>
              <a:rPr lang="el-GR" b="0" dirty="0">
                <a:solidFill>
                  <a:schemeClr val="tx1"/>
                </a:solidFill>
                <a:latin typeface="Microsoft YaHei UI" panose="020B0503020204020204" pitchFamily="34" charset="-122"/>
                <a:ea typeface="Microsoft YaHei UI" panose="020B0503020204020204" pitchFamily="34" charset="-122"/>
              </a:rPr>
              <a:t>Α) Συλλέγεις πληροφορίες και το σκέφτεσαι πρώτα καλά; (Πήγαινε στη γωνία του</a:t>
            </a:r>
            <a:r>
              <a:rPr lang="en-US" b="0" dirty="0">
                <a:solidFill>
                  <a:schemeClr val="tx1"/>
                </a:solidFill>
                <a:latin typeface="Microsoft YaHei UI" panose="020B0503020204020204" pitchFamily="34" charset="-122"/>
                <a:ea typeface="Microsoft YaHei UI" panose="020B0503020204020204" pitchFamily="34" charset="-122"/>
              </a:rPr>
              <a:t> </a:t>
            </a:r>
            <a:r>
              <a:rPr lang="en-US" dirty="0" err="1"/>
              <a:t>Diverger</a:t>
            </a:r>
            <a:r>
              <a:rPr lang="en-US" dirty="0"/>
              <a:t> </a:t>
            </a:r>
            <a:r>
              <a:rPr lang="el-GR" b="0" dirty="0">
                <a:solidFill>
                  <a:schemeClr val="tx1"/>
                </a:solidFill>
                <a:latin typeface="Microsoft YaHei UI" panose="020B0503020204020204" pitchFamily="34" charset="-122"/>
                <a:ea typeface="Microsoft YaHei UI" panose="020B0503020204020204" pitchFamily="34" charset="-122"/>
              </a:rPr>
              <a:t>)</a:t>
            </a:r>
            <a:br>
              <a:rPr lang="el-GR" b="0" dirty="0">
                <a:solidFill>
                  <a:schemeClr val="tx1"/>
                </a:solidFill>
                <a:latin typeface="Microsoft YaHei UI" panose="020B0503020204020204" pitchFamily="34" charset="-122"/>
                <a:ea typeface="Microsoft YaHei UI" panose="020B0503020204020204" pitchFamily="34" charset="-122"/>
              </a:rPr>
            </a:br>
            <a:r>
              <a:rPr lang="el-GR" b="0" dirty="0">
                <a:solidFill>
                  <a:schemeClr val="tx1"/>
                </a:solidFill>
                <a:latin typeface="Microsoft YaHei UI" panose="020B0503020204020204" pitchFamily="34" charset="-122"/>
                <a:ea typeface="Microsoft YaHei UI" panose="020B0503020204020204" pitchFamily="34" charset="-122"/>
              </a:rPr>
              <a:t>Β) Πηδάς κατευθείαν μέσα και βρίσκεις λύσεις στην πορεία; (Πήγαινε στη γωνία του </a:t>
            </a:r>
            <a:r>
              <a:rPr lang="en-US" dirty="0"/>
              <a:t>Accommodator </a:t>
            </a:r>
            <a:r>
              <a:rPr lang="el-GR" b="0" dirty="0">
                <a:solidFill>
                  <a:schemeClr val="tx1"/>
                </a:solidFill>
                <a:latin typeface="Microsoft YaHei UI" panose="020B0503020204020204" pitchFamily="34" charset="-122"/>
                <a:ea typeface="Microsoft YaHei UI" panose="020B0503020204020204" pitchFamily="34" charset="-122"/>
              </a:rPr>
              <a:t>)</a:t>
            </a:r>
            <a:br>
              <a:rPr lang="el-GR" b="0" dirty="0">
                <a:solidFill>
                  <a:schemeClr val="tx1"/>
                </a:solidFill>
                <a:latin typeface="Microsoft YaHei UI" panose="020B0503020204020204" pitchFamily="34" charset="-122"/>
                <a:ea typeface="Microsoft YaHei UI" panose="020B0503020204020204" pitchFamily="34" charset="-122"/>
              </a:rPr>
            </a:br>
            <a:r>
              <a:rPr lang="el-GR" b="0" dirty="0">
                <a:solidFill>
                  <a:schemeClr val="tx1"/>
                </a:solidFill>
                <a:latin typeface="Microsoft YaHei UI" panose="020B0503020204020204" pitchFamily="34" charset="-122"/>
                <a:ea typeface="Microsoft YaHei UI" panose="020B0503020204020204" pitchFamily="34" charset="-122"/>
              </a:rPr>
              <a:t>Γ) Το λύνεις δοκιμάζοντας πρακτικές λύσεις; (Πήγαινε στη γωνία του </a:t>
            </a:r>
            <a:r>
              <a:rPr lang="en-US" dirty="0" err="1"/>
              <a:t>Converger</a:t>
            </a:r>
            <a:r>
              <a:rPr lang="en-US" dirty="0"/>
              <a:t> </a:t>
            </a:r>
            <a:r>
              <a:rPr lang="el-GR" b="0" dirty="0">
                <a:solidFill>
                  <a:schemeClr val="tx1"/>
                </a:solidFill>
                <a:latin typeface="Microsoft YaHei UI" panose="020B0503020204020204" pitchFamily="34" charset="-122"/>
                <a:ea typeface="Microsoft YaHei UI" panose="020B0503020204020204" pitchFamily="34" charset="-122"/>
              </a:rPr>
              <a:t>)</a:t>
            </a:r>
            <a:br>
              <a:rPr lang="el-GR" b="0" dirty="0">
                <a:solidFill>
                  <a:schemeClr val="tx1"/>
                </a:solidFill>
                <a:latin typeface="Microsoft YaHei UI" panose="020B0503020204020204" pitchFamily="34" charset="-122"/>
                <a:ea typeface="Microsoft YaHei UI" panose="020B0503020204020204" pitchFamily="34" charset="-122"/>
              </a:rPr>
            </a:br>
            <a:r>
              <a:rPr lang="el-GR" b="0" dirty="0">
                <a:solidFill>
                  <a:schemeClr val="tx1"/>
                </a:solidFill>
                <a:latin typeface="Microsoft YaHei UI" panose="020B0503020204020204" pitchFamily="34" charset="-122"/>
                <a:ea typeface="Microsoft YaHei UI" panose="020B0503020204020204" pitchFamily="34" charset="-122"/>
              </a:rPr>
              <a:t>Δ) Το αναλύεις σε βάθος πριν κάνεις οποιαδήποτε κίνηση; (Πήγαινε στη γωνία του</a:t>
            </a:r>
            <a:r>
              <a:rPr lang="en-US" b="0" dirty="0">
                <a:solidFill>
                  <a:schemeClr val="tx1"/>
                </a:solidFill>
                <a:latin typeface="Microsoft YaHei UI" panose="020B0503020204020204" pitchFamily="34" charset="-122"/>
                <a:ea typeface="Microsoft YaHei UI" panose="020B0503020204020204" pitchFamily="34" charset="-122"/>
              </a:rPr>
              <a:t> </a:t>
            </a:r>
            <a:r>
              <a:rPr lang="en-US" dirty="0"/>
              <a:t>Assimilator</a:t>
            </a:r>
            <a:r>
              <a:rPr lang="en-US" b="0" dirty="0">
                <a:solidFill>
                  <a:schemeClr val="tx1"/>
                </a:solidFill>
                <a:latin typeface="Microsoft YaHei UI" panose="020B0503020204020204" pitchFamily="34" charset="-122"/>
                <a:ea typeface="Microsoft YaHei UI" panose="020B0503020204020204" pitchFamily="34" charset="-122"/>
              </a:rPr>
              <a:t> )</a:t>
            </a:r>
            <a:endParaRPr lang="en-GB" b="0" dirty="0">
              <a:solidFill>
                <a:schemeClr val="tx1"/>
              </a:solidFill>
              <a:latin typeface="Microsoft YaHei UI" panose="020B0503020204020204" pitchFamily="34" charset="-122"/>
              <a:ea typeface="Microsoft YaHei UI" panose="020B0503020204020204" pitchFamily="34" charset="-122"/>
            </a:endParaRPr>
          </a:p>
        </p:txBody>
      </p:sp>
      <p:sp>
        <p:nvSpPr>
          <p:cNvPr id="2" name="Google Shape;134;p27">
            <a:extLst>
              <a:ext uri="{FF2B5EF4-FFF2-40B4-BE49-F238E27FC236}">
                <a16:creationId xmlns:a16="http://schemas.microsoft.com/office/drawing/2014/main" id="{52E025B8-7F45-DEDF-1DED-E90D805449CA}"/>
              </a:ext>
            </a:extLst>
          </p:cNvPr>
          <p:cNvSpPr txBox="1"/>
          <p:nvPr/>
        </p:nvSpPr>
        <p:spPr>
          <a:xfrm>
            <a:off x="612490" y="637443"/>
            <a:ext cx="15661518" cy="1801519"/>
          </a:xfrm>
          <a:prstGeom prst="rect">
            <a:avLst/>
          </a:prstGeom>
          <a:noFill/>
          <a:ln>
            <a:noFill/>
          </a:ln>
        </p:spPr>
        <p:txBody>
          <a:bodyPr spcFirstLastPara="1" wrap="square" lIns="0" tIns="0" rIns="0" bIns="0" anchor="t" anchorCtr="0">
            <a:spAutoFit/>
          </a:bodyPr>
          <a:lstStyle/>
          <a:p>
            <a:pPr>
              <a:lnSpc>
                <a:spcPct val="115000"/>
              </a:lnSpc>
              <a:spcAft>
                <a:spcPts val="800"/>
              </a:spcAft>
            </a:pPr>
            <a:r>
              <a:rPr lang="el-GR" sz="4800" b="1" dirty="0">
                <a:solidFill>
                  <a:srgbClr val="452A74"/>
                </a:solidFill>
                <a:latin typeface="Microsoft YaHei UI" panose="020B0503020204020204" pitchFamily="34" charset="-122"/>
                <a:ea typeface="Microsoft YaHei UI" panose="020B0503020204020204" pitchFamily="34" charset="-122"/>
              </a:rPr>
              <a:t>Δραστηριότητα </a:t>
            </a:r>
            <a:r>
              <a:rPr lang="el-GR" sz="4800" b="1" dirty="0" err="1">
                <a:solidFill>
                  <a:srgbClr val="452A74"/>
                </a:solidFill>
                <a:latin typeface="Microsoft YaHei UI" panose="020B0503020204020204" pitchFamily="34" charset="-122"/>
                <a:ea typeface="Microsoft YaHei UI" panose="020B0503020204020204" pitchFamily="34" charset="-122"/>
              </a:rPr>
              <a:t>αυτο-αναστοχασμού</a:t>
            </a:r>
            <a:r>
              <a:rPr lang="el-GR" sz="4800" b="1" dirty="0">
                <a:solidFill>
                  <a:srgbClr val="452A74"/>
                </a:solidFill>
                <a:latin typeface="Microsoft YaHei UI" panose="020B0503020204020204" pitchFamily="34" charset="-122"/>
                <a:ea typeface="Microsoft YaHei UI" panose="020B0503020204020204" pitchFamily="34" charset="-122"/>
              </a:rPr>
              <a:t>: Προσδιορίζοντας το στυλ μάθησης σας</a:t>
            </a:r>
            <a:endParaRPr sz="4800" b="1" dirty="0">
              <a:solidFill>
                <a:srgbClr val="452A74"/>
              </a:solidFill>
              <a:latin typeface="Microsoft YaHei UI" panose="020B0503020204020204" pitchFamily="34" charset="-122"/>
              <a:ea typeface="Microsoft YaHei UI" panose="020B0503020204020204" pitchFamily="34" charset="-122"/>
            </a:endParaRPr>
          </a:p>
        </p:txBody>
      </p:sp>
      <p:sp>
        <p:nvSpPr>
          <p:cNvPr id="3" name="Google Shape;149;p28">
            <a:extLst>
              <a:ext uri="{FF2B5EF4-FFF2-40B4-BE49-F238E27FC236}">
                <a16:creationId xmlns:a16="http://schemas.microsoft.com/office/drawing/2014/main" id="{64ED9A6A-BA99-D2C2-0664-0F7FD0C38FA6}"/>
              </a:ext>
            </a:extLst>
          </p:cNvPr>
          <p:cNvSpPr/>
          <p:nvPr/>
        </p:nvSpPr>
        <p:spPr>
          <a:xfrm>
            <a:off x="667564" y="2864291"/>
            <a:ext cx="7655821" cy="523180"/>
          </a:xfrm>
          <a:prstGeom prst="rect">
            <a:avLst/>
          </a:prstGeom>
          <a:noFill/>
          <a:ln>
            <a:noFill/>
          </a:ln>
        </p:spPr>
        <p:txBody>
          <a:bodyPr spcFirstLastPara="1" wrap="square" lIns="91425" tIns="45700" rIns="91425" bIns="45700" anchor="t" anchorCtr="0">
            <a:spAutoFit/>
          </a:bodyPr>
          <a:lstStyle/>
          <a:p>
            <a:pPr>
              <a:buSzPts val="2800"/>
            </a:pPr>
            <a:r>
              <a:rPr lang="el-GR" sz="2800" b="1" dirty="0">
                <a:solidFill>
                  <a:srgbClr val="7030A0"/>
                </a:solidFill>
                <a:latin typeface="Microsoft YaHei UI" panose="020B0503020204020204" pitchFamily="34" charset="-122"/>
                <a:ea typeface="Microsoft YaHei UI" panose="020B0503020204020204" pitchFamily="34" charset="-122"/>
              </a:rPr>
              <a:t>Κουίζ στυλ μάθησης του </a:t>
            </a:r>
            <a:r>
              <a:rPr lang="el-GR" sz="2800" b="1" dirty="0" err="1">
                <a:solidFill>
                  <a:srgbClr val="7030A0"/>
                </a:solidFill>
                <a:latin typeface="Microsoft YaHei UI" panose="020B0503020204020204" pitchFamily="34" charset="-122"/>
                <a:ea typeface="Microsoft YaHei UI" panose="020B0503020204020204" pitchFamily="34" charset="-122"/>
              </a:rPr>
              <a:t>Kolb</a:t>
            </a:r>
            <a:endParaRPr sz="2800" b="1" dirty="0">
              <a:solidFill>
                <a:srgbClr val="7030A0"/>
              </a:solidFill>
              <a:latin typeface="Microsoft YaHei UI" panose="020B0503020204020204" pitchFamily="34" charset="-122"/>
              <a:ea typeface="Microsoft YaHei UI" panose="020B0503020204020204" pitchFamily="34" charset="-122"/>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mt="9000"/>
          </a:blip>
          <a:stretch>
            <a:fillRect/>
          </a:stretch>
        </a:blipFill>
        <a:effectLst/>
      </p:bgPr>
    </p:bg>
    <p:spTree>
      <p:nvGrpSpPr>
        <p:cNvPr id="1" name="Shape 165"/>
        <p:cNvGrpSpPr/>
        <p:nvPr/>
      </p:nvGrpSpPr>
      <p:grpSpPr>
        <a:xfrm>
          <a:off x="0" y="0"/>
          <a:ext cx="0" cy="0"/>
          <a:chOff x="0" y="0"/>
          <a:chExt cx="0" cy="0"/>
        </a:xfrm>
      </p:grpSpPr>
      <p:sp>
        <p:nvSpPr>
          <p:cNvPr id="166" name="Google Shape;166;p30"/>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67" name="Google Shape;167;p30"/>
          <p:cNvGrpSpPr/>
          <p:nvPr/>
        </p:nvGrpSpPr>
        <p:grpSpPr>
          <a:xfrm>
            <a:off x="0" y="9721187"/>
            <a:ext cx="18288000" cy="883574"/>
            <a:chOff x="0" y="-38100"/>
            <a:chExt cx="4995116" cy="232711"/>
          </a:xfrm>
        </p:grpSpPr>
        <p:sp>
          <p:nvSpPr>
            <p:cNvPr id="168" name="Google Shape;168;p30"/>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 name="Google Shape;169;p30"/>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70" name="Google Shape;170;p30"/>
          <p:cNvSpPr/>
          <p:nvPr/>
        </p:nvSpPr>
        <p:spPr>
          <a:xfrm>
            <a:off x="14488866" y="-687933"/>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30"/>
          <p:cNvSpPr txBox="1"/>
          <p:nvPr/>
        </p:nvSpPr>
        <p:spPr>
          <a:xfrm>
            <a:off x="644704" y="4097852"/>
            <a:ext cx="14602916" cy="483205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a:buSzPts val="2800"/>
              <a:defRPr sz="2800" b="1">
                <a:solidFill>
                  <a:srgbClr val="7030A0"/>
                </a:solidFill>
                <a:latin typeface="Montserrat"/>
              </a:defRPr>
            </a:lvl1pPr>
          </a:lstStyle>
          <a:p>
            <a:r>
              <a:rPr lang="el-GR" dirty="0">
                <a:latin typeface="Microsoft YaHei UI" panose="020B0503020204020204" pitchFamily="34" charset="-122"/>
                <a:ea typeface="Microsoft YaHei UI" panose="020B0503020204020204" pitchFamily="34" charset="-122"/>
              </a:rPr>
              <a:t>Ερώτηση 2: Πώς λύνετε προβλήματα;</a:t>
            </a:r>
            <a:endParaRPr dirty="0">
              <a:latin typeface="Microsoft YaHei UI" panose="020B0503020204020204" pitchFamily="34" charset="-122"/>
              <a:ea typeface="Microsoft YaHei UI" panose="020B0503020204020204" pitchFamily="34" charset="-122"/>
            </a:endParaRPr>
          </a:p>
          <a:p>
            <a:endParaRPr lang="en-US" dirty="0">
              <a:solidFill>
                <a:schemeClr val="tx1"/>
              </a:solidFill>
              <a:latin typeface="Microsoft YaHei UI" panose="020B0503020204020204" pitchFamily="34" charset="-122"/>
              <a:ea typeface="Microsoft YaHei UI" panose="020B0503020204020204" pitchFamily="34" charset="-122"/>
            </a:endParaRPr>
          </a:p>
          <a:p>
            <a:pPr>
              <a:buNone/>
            </a:pPr>
            <a:r>
              <a:rPr lang="el-GR" b="0" dirty="0">
                <a:solidFill>
                  <a:schemeClr val="tx1"/>
                </a:solidFill>
                <a:latin typeface="Microsoft YaHei UI" panose="020B0503020204020204" pitchFamily="34" charset="-122"/>
                <a:ea typeface="Microsoft YaHei UI" panose="020B0503020204020204" pitchFamily="34" charset="-122"/>
              </a:rPr>
              <a:t>Όταν λύνεις ένα πρόβλημα, τι προτιμάς να κάνεις;</a:t>
            </a:r>
          </a:p>
          <a:p>
            <a:r>
              <a:rPr lang="el-GR" b="0" dirty="0">
                <a:solidFill>
                  <a:schemeClr val="tx1"/>
                </a:solidFill>
                <a:latin typeface="Microsoft YaHei UI" panose="020B0503020204020204" pitchFamily="34" charset="-122"/>
                <a:ea typeface="Microsoft YaHei UI" panose="020B0503020204020204" pitchFamily="34" charset="-122"/>
              </a:rPr>
              <a:t>Α) Σου αρέσει να πιάνεσαι πρακτικά και να δοκιμάζεις πράγματα; (Πήγαινε στη γωνία του </a:t>
            </a:r>
            <a:r>
              <a:rPr lang="en-US" dirty="0" err="1"/>
              <a:t>Converger</a:t>
            </a:r>
            <a:r>
              <a:rPr lang="en-US" dirty="0"/>
              <a:t> </a:t>
            </a:r>
            <a:r>
              <a:rPr lang="el-GR" b="0" dirty="0">
                <a:solidFill>
                  <a:schemeClr val="tx1"/>
                </a:solidFill>
                <a:latin typeface="Microsoft YaHei UI" panose="020B0503020204020204" pitchFamily="34" charset="-122"/>
                <a:ea typeface="Microsoft YaHei UI" panose="020B0503020204020204" pitchFamily="34" charset="-122"/>
              </a:rPr>
              <a:t>)</a:t>
            </a:r>
            <a:br>
              <a:rPr lang="el-GR" b="0" dirty="0">
                <a:solidFill>
                  <a:schemeClr val="tx1"/>
                </a:solidFill>
                <a:latin typeface="Microsoft YaHei UI" panose="020B0503020204020204" pitchFamily="34" charset="-122"/>
                <a:ea typeface="Microsoft YaHei UI" panose="020B0503020204020204" pitchFamily="34" charset="-122"/>
              </a:rPr>
            </a:br>
            <a:r>
              <a:rPr lang="el-GR" b="0" dirty="0">
                <a:solidFill>
                  <a:schemeClr val="tx1"/>
                </a:solidFill>
                <a:latin typeface="Microsoft YaHei UI" panose="020B0503020204020204" pitchFamily="34" charset="-122"/>
                <a:ea typeface="Microsoft YaHei UI" panose="020B0503020204020204" pitchFamily="34" charset="-122"/>
              </a:rPr>
              <a:t>Β) Προτιμάς να αναλύεις σε βάθος την κατάσταση πριν δράσεις; (Πήγαινε στη γωνία του</a:t>
            </a:r>
            <a:r>
              <a:rPr lang="en-US" b="0" dirty="0">
                <a:solidFill>
                  <a:schemeClr val="tx1"/>
                </a:solidFill>
                <a:latin typeface="Microsoft YaHei UI" panose="020B0503020204020204" pitchFamily="34" charset="-122"/>
                <a:ea typeface="Microsoft YaHei UI" panose="020B0503020204020204" pitchFamily="34" charset="-122"/>
              </a:rPr>
              <a:t> </a:t>
            </a:r>
            <a:r>
              <a:rPr lang="en-US" dirty="0"/>
              <a:t>Assimilator</a:t>
            </a:r>
            <a:r>
              <a:rPr lang="en-US" b="0" dirty="0">
                <a:solidFill>
                  <a:schemeClr val="tx1"/>
                </a:solidFill>
                <a:latin typeface="Microsoft YaHei UI" panose="020B0503020204020204" pitchFamily="34" charset="-122"/>
                <a:ea typeface="Microsoft YaHei UI" panose="020B0503020204020204" pitchFamily="34" charset="-122"/>
              </a:rPr>
              <a:t> )</a:t>
            </a:r>
            <a:br>
              <a:rPr lang="el-GR" b="0" dirty="0">
                <a:solidFill>
                  <a:schemeClr val="tx1"/>
                </a:solidFill>
                <a:latin typeface="Microsoft YaHei UI" panose="020B0503020204020204" pitchFamily="34" charset="-122"/>
                <a:ea typeface="Microsoft YaHei UI" panose="020B0503020204020204" pitchFamily="34" charset="-122"/>
              </a:rPr>
            </a:br>
            <a:r>
              <a:rPr lang="el-GR" b="0" dirty="0">
                <a:solidFill>
                  <a:schemeClr val="tx1"/>
                </a:solidFill>
                <a:latin typeface="Microsoft YaHei UI" panose="020B0503020204020204" pitchFamily="34" charset="-122"/>
                <a:ea typeface="Microsoft YaHei UI" panose="020B0503020204020204" pitchFamily="34" charset="-122"/>
              </a:rPr>
              <a:t>Γ) Σκέφτεσαι διάφορες επιλογές και προσεγγίζεις δημιουργικά το θέμα; (Πήγαινε στη γωνία του</a:t>
            </a:r>
            <a:r>
              <a:rPr lang="en-US" b="0" dirty="0">
                <a:solidFill>
                  <a:schemeClr val="tx1"/>
                </a:solidFill>
                <a:latin typeface="Microsoft YaHei UI" panose="020B0503020204020204" pitchFamily="34" charset="-122"/>
                <a:ea typeface="Microsoft YaHei UI" panose="020B0503020204020204" pitchFamily="34" charset="-122"/>
              </a:rPr>
              <a:t> </a:t>
            </a:r>
            <a:r>
              <a:rPr lang="en-US" dirty="0" err="1"/>
              <a:t>Diverger</a:t>
            </a:r>
            <a:r>
              <a:rPr lang="en-US" dirty="0"/>
              <a:t> </a:t>
            </a:r>
            <a:r>
              <a:rPr lang="el-GR" b="0" dirty="0">
                <a:solidFill>
                  <a:schemeClr val="tx1"/>
                </a:solidFill>
                <a:latin typeface="Microsoft YaHei UI" panose="020B0503020204020204" pitchFamily="34" charset="-122"/>
                <a:ea typeface="Microsoft YaHei UI" panose="020B0503020204020204" pitchFamily="34" charset="-122"/>
              </a:rPr>
              <a:t>)</a:t>
            </a:r>
            <a:br>
              <a:rPr lang="el-GR" b="0" dirty="0">
                <a:solidFill>
                  <a:schemeClr val="tx1"/>
                </a:solidFill>
                <a:latin typeface="Microsoft YaHei UI" panose="020B0503020204020204" pitchFamily="34" charset="-122"/>
                <a:ea typeface="Microsoft YaHei UI" panose="020B0503020204020204" pitchFamily="34" charset="-122"/>
              </a:rPr>
            </a:br>
            <a:r>
              <a:rPr lang="el-GR" b="0" dirty="0">
                <a:solidFill>
                  <a:schemeClr val="tx1"/>
                </a:solidFill>
                <a:latin typeface="Microsoft YaHei UI" panose="020B0503020204020204" pitchFamily="34" charset="-122"/>
                <a:ea typeface="Microsoft YaHei UI" panose="020B0503020204020204" pitchFamily="34" charset="-122"/>
              </a:rPr>
              <a:t>Δ) Βουτάς κατευθείαν και προσαρμόζεσαι στην πορεία; (Πήγαινε στη γωνία του </a:t>
            </a:r>
            <a:r>
              <a:rPr lang="en-US" dirty="0"/>
              <a:t>Accommodator </a:t>
            </a:r>
            <a:r>
              <a:rPr lang="el-GR" b="0" dirty="0">
                <a:solidFill>
                  <a:schemeClr val="tx1"/>
                </a:solidFill>
                <a:latin typeface="Microsoft YaHei UI" panose="020B0503020204020204" pitchFamily="34" charset="-122"/>
                <a:ea typeface="Microsoft YaHei UI" panose="020B0503020204020204" pitchFamily="34" charset="-122"/>
              </a:rPr>
              <a:t>)</a:t>
            </a:r>
            <a:endParaRPr dirty="0"/>
          </a:p>
        </p:txBody>
      </p:sp>
      <p:sp>
        <p:nvSpPr>
          <p:cNvPr id="2" name="Google Shape;134;p27">
            <a:extLst>
              <a:ext uri="{FF2B5EF4-FFF2-40B4-BE49-F238E27FC236}">
                <a16:creationId xmlns:a16="http://schemas.microsoft.com/office/drawing/2014/main" id="{E7A205A7-6098-D48D-8B9C-163EB1158825}"/>
              </a:ext>
            </a:extLst>
          </p:cNvPr>
          <p:cNvSpPr txBox="1"/>
          <p:nvPr/>
        </p:nvSpPr>
        <p:spPr>
          <a:xfrm>
            <a:off x="612490" y="637443"/>
            <a:ext cx="15661518" cy="1801519"/>
          </a:xfrm>
          <a:prstGeom prst="rect">
            <a:avLst/>
          </a:prstGeom>
          <a:noFill/>
          <a:ln>
            <a:noFill/>
          </a:ln>
        </p:spPr>
        <p:txBody>
          <a:bodyPr spcFirstLastPara="1" wrap="square" lIns="0" tIns="0" rIns="0" bIns="0" anchor="t" anchorCtr="0">
            <a:spAutoFit/>
          </a:bodyPr>
          <a:lstStyle/>
          <a:p>
            <a:pPr>
              <a:lnSpc>
                <a:spcPct val="115000"/>
              </a:lnSpc>
              <a:spcAft>
                <a:spcPts val="800"/>
              </a:spcAft>
            </a:pPr>
            <a:r>
              <a:rPr lang="el-GR" sz="4800" b="1" dirty="0">
                <a:solidFill>
                  <a:srgbClr val="452A74"/>
                </a:solidFill>
                <a:latin typeface="Microsoft YaHei UI" panose="020B0503020204020204" pitchFamily="34" charset="-122"/>
                <a:ea typeface="Microsoft YaHei UI" panose="020B0503020204020204" pitchFamily="34" charset="-122"/>
              </a:rPr>
              <a:t>Δραστηριότητα </a:t>
            </a:r>
            <a:r>
              <a:rPr lang="el-GR" sz="4800" b="1" dirty="0" err="1">
                <a:solidFill>
                  <a:srgbClr val="452A74"/>
                </a:solidFill>
                <a:latin typeface="Microsoft YaHei UI" panose="020B0503020204020204" pitchFamily="34" charset="-122"/>
                <a:ea typeface="Microsoft YaHei UI" panose="020B0503020204020204" pitchFamily="34" charset="-122"/>
              </a:rPr>
              <a:t>αυτο-αναστοχασμού</a:t>
            </a:r>
            <a:r>
              <a:rPr lang="el-GR" sz="4800" b="1" dirty="0">
                <a:solidFill>
                  <a:srgbClr val="452A74"/>
                </a:solidFill>
                <a:latin typeface="Microsoft YaHei UI" panose="020B0503020204020204" pitchFamily="34" charset="-122"/>
                <a:ea typeface="Microsoft YaHei UI" panose="020B0503020204020204" pitchFamily="34" charset="-122"/>
              </a:rPr>
              <a:t>: Προσδιορίζοντας το στυλ μάθησης σας</a:t>
            </a:r>
            <a:endParaRPr sz="4800" b="1" dirty="0">
              <a:solidFill>
                <a:srgbClr val="452A74"/>
              </a:solidFill>
              <a:latin typeface="Microsoft YaHei UI" panose="020B0503020204020204" pitchFamily="34" charset="-122"/>
              <a:ea typeface="Microsoft YaHei UI" panose="020B0503020204020204" pitchFamily="34" charset="-122"/>
            </a:endParaRPr>
          </a:p>
        </p:txBody>
      </p:sp>
      <p:sp>
        <p:nvSpPr>
          <p:cNvPr id="3" name="Google Shape;149;p28">
            <a:extLst>
              <a:ext uri="{FF2B5EF4-FFF2-40B4-BE49-F238E27FC236}">
                <a16:creationId xmlns:a16="http://schemas.microsoft.com/office/drawing/2014/main" id="{BB6D9326-8B7A-B3BA-3AA7-A88149CE3972}"/>
              </a:ext>
            </a:extLst>
          </p:cNvPr>
          <p:cNvSpPr/>
          <p:nvPr/>
        </p:nvSpPr>
        <p:spPr>
          <a:xfrm>
            <a:off x="667564" y="2864291"/>
            <a:ext cx="7655821" cy="523180"/>
          </a:xfrm>
          <a:prstGeom prst="rect">
            <a:avLst/>
          </a:prstGeom>
          <a:noFill/>
          <a:ln>
            <a:noFill/>
          </a:ln>
        </p:spPr>
        <p:txBody>
          <a:bodyPr spcFirstLastPara="1" wrap="square" lIns="91425" tIns="45700" rIns="91425" bIns="45700" anchor="t" anchorCtr="0">
            <a:spAutoFit/>
          </a:bodyPr>
          <a:lstStyle/>
          <a:p>
            <a:pPr>
              <a:buSzPts val="2800"/>
            </a:pPr>
            <a:r>
              <a:rPr lang="el-GR" sz="2800" b="1" dirty="0">
                <a:solidFill>
                  <a:srgbClr val="7030A0"/>
                </a:solidFill>
                <a:latin typeface="Microsoft YaHei UI" panose="020B0503020204020204" pitchFamily="34" charset="-122"/>
                <a:ea typeface="Microsoft YaHei UI" panose="020B0503020204020204" pitchFamily="34" charset="-122"/>
              </a:rPr>
              <a:t>Κουίζ στυλ μάθησης του </a:t>
            </a:r>
            <a:r>
              <a:rPr lang="el-GR" sz="2800" b="1" dirty="0" err="1">
                <a:solidFill>
                  <a:srgbClr val="7030A0"/>
                </a:solidFill>
                <a:latin typeface="Microsoft YaHei UI" panose="020B0503020204020204" pitchFamily="34" charset="-122"/>
                <a:ea typeface="Microsoft YaHei UI" panose="020B0503020204020204" pitchFamily="34" charset="-122"/>
              </a:rPr>
              <a:t>Kolb</a:t>
            </a:r>
            <a:endParaRPr sz="2800" b="1" dirty="0">
              <a:solidFill>
                <a:srgbClr val="7030A0"/>
              </a:solidFill>
              <a:latin typeface="Microsoft YaHei UI" panose="020B0503020204020204" pitchFamily="34" charset="-122"/>
              <a:ea typeface="Microsoft YaHei UI" panose="020B0503020204020204" pitchFamily="34" charset="-122"/>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mt="9000"/>
          </a:blip>
          <a:stretch>
            <a:fillRect/>
          </a:stretch>
        </a:blipFill>
        <a:effectLst/>
      </p:bgPr>
    </p:bg>
    <p:spTree>
      <p:nvGrpSpPr>
        <p:cNvPr id="1" name="Shape 177"/>
        <p:cNvGrpSpPr/>
        <p:nvPr/>
      </p:nvGrpSpPr>
      <p:grpSpPr>
        <a:xfrm>
          <a:off x="0" y="0"/>
          <a:ext cx="0" cy="0"/>
          <a:chOff x="0" y="0"/>
          <a:chExt cx="0" cy="0"/>
        </a:xfrm>
      </p:grpSpPr>
      <p:sp>
        <p:nvSpPr>
          <p:cNvPr id="178" name="Google Shape;178;p31"/>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79" name="Google Shape;179;p31"/>
          <p:cNvGrpSpPr/>
          <p:nvPr/>
        </p:nvGrpSpPr>
        <p:grpSpPr>
          <a:xfrm>
            <a:off x="0" y="9721187"/>
            <a:ext cx="18288000" cy="883574"/>
            <a:chOff x="0" y="-38100"/>
            <a:chExt cx="4995116" cy="232711"/>
          </a:xfrm>
        </p:grpSpPr>
        <p:sp>
          <p:nvSpPr>
            <p:cNvPr id="180" name="Google Shape;180;p31"/>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31"/>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2" name="Google Shape;182;p31"/>
          <p:cNvSpPr/>
          <p:nvPr/>
        </p:nvSpPr>
        <p:spPr>
          <a:xfrm>
            <a:off x="14488866" y="-687933"/>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31"/>
          <p:cNvSpPr txBox="1"/>
          <p:nvPr/>
        </p:nvSpPr>
        <p:spPr>
          <a:xfrm>
            <a:off x="644704" y="4097852"/>
            <a:ext cx="14602916" cy="526293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a:buSzPts val="2800"/>
              <a:defRPr sz="2800" b="1">
                <a:solidFill>
                  <a:srgbClr val="7030A0"/>
                </a:solidFill>
                <a:latin typeface="Montserrat"/>
              </a:defRPr>
            </a:lvl1pPr>
            <a:lvl2pPr>
              <a:defRPr/>
            </a:lvl2pPr>
          </a:lstStyle>
          <a:p>
            <a:r>
              <a:rPr lang="el-GR" dirty="0">
                <a:latin typeface="Microsoft YaHei UI" panose="020B0503020204020204" pitchFamily="34" charset="-122"/>
                <a:ea typeface="Microsoft YaHei UI" panose="020B0503020204020204" pitchFamily="34" charset="-122"/>
              </a:rPr>
              <a:t>Ερώτηση 3: Πώς σας αρέσει να μαθαίνετε νέα πράγματα;</a:t>
            </a:r>
            <a:endParaRPr lang="en-US" dirty="0">
              <a:latin typeface="Microsoft YaHei UI" panose="020B0503020204020204" pitchFamily="34" charset="-122"/>
              <a:ea typeface="Microsoft YaHei UI" panose="020B0503020204020204" pitchFamily="34" charset="-122"/>
            </a:endParaRPr>
          </a:p>
          <a:p>
            <a:endParaRPr lang="en-US" b="0" dirty="0">
              <a:solidFill>
                <a:schemeClr val="tx1"/>
              </a:solidFill>
              <a:latin typeface="Microsoft YaHei" panose="020B0503020204020204" pitchFamily="34" charset="-122"/>
              <a:ea typeface="Microsoft YaHei" panose="020B0503020204020204" pitchFamily="34" charset="-122"/>
            </a:endParaRPr>
          </a:p>
          <a:p>
            <a:pPr>
              <a:buNone/>
            </a:pPr>
            <a:r>
              <a:rPr lang="el-GR" b="0" dirty="0">
                <a:solidFill>
                  <a:schemeClr val="tx1"/>
                </a:solidFill>
                <a:latin typeface="Microsoft YaHei" panose="020B0503020204020204" pitchFamily="34" charset="-122"/>
                <a:ea typeface="Microsoft YaHei" panose="020B0503020204020204" pitchFamily="34" charset="-122"/>
              </a:rPr>
              <a:t>Όταν μαθαίνεις κάτι καινούργιο, τι προτιμάς;</a:t>
            </a:r>
          </a:p>
          <a:p>
            <a:r>
              <a:rPr lang="el-GR" b="0" dirty="0">
                <a:solidFill>
                  <a:schemeClr val="tx1"/>
                </a:solidFill>
                <a:latin typeface="Microsoft YaHei" panose="020B0503020204020204" pitchFamily="34" charset="-122"/>
                <a:ea typeface="Microsoft YaHei" panose="020B0503020204020204" pitchFamily="34" charset="-122"/>
              </a:rPr>
              <a:t>Α) Να παρατηρείς και να βλέπεις για να κατανοήσεις τη διαδικασία; </a:t>
            </a:r>
            <a:r>
              <a:rPr lang="el-GR" b="0" dirty="0">
                <a:solidFill>
                  <a:schemeClr val="tx1"/>
                </a:solidFill>
                <a:latin typeface="Microsoft YaHei UI" panose="020B0503020204020204" pitchFamily="34" charset="-122"/>
                <a:ea typeface="Microsoft YaHei UI" panose="020B0503020204020204" pitchFamily="34" charset="-122"/>
              </a:rPr>
              <a:t>(Πήγαινε στη γωνία του</a:t>
            </a:r>
            <a:r>
              <a:rPr lang="en-US" b="0" dirty="0">
                <a:solidFill>
                  <a:schemeClr val="tx1"/>
                </a:solidFill>
                <a:latin typeface="Microsoft YaHei UI" panose="020B0503020204020204" pitchFamily="34" charset="-122"/>
                <a:ea typeface="Microsoft YaHei UI" panose="020B0503020204020204" pitchFamily="34" charset="-122"/>
              </a:rPr>
              <a:t> </a:t>
            </a:r>
            <a:r>
              <a:rPr lang="en-US" dirty="0" err="1"/>
              <a:t>Diverger</a:t>
            </a:r>
            <a:r>
              <a:rPr lang="en-US" dirty="0"/>
              <a:t> </a:t>
            </a:r>
            <a:r>
              <a:rPr lang="el-GR" b="0" dirty="0">
                <a:solidFill>
                  <a:schemeClr val="tx1"/>
                </a:solidFill>
                <a:latin typeface="Microsoft YaHei UI" panose="020B0503020204020204" pitchFamily="34" charset="-122"/>
                <a:ea typeface="Microsoft YaHei UI" panose="020B0503020204020204" pitchFamily="34" charset="-122"/>
              </a:rPr>
              <a:t>)</a:t>
            </a:r>
            <a:br>
              <a:rPr lang="el-GR" b="0" dirty="0">
                <a:solidFill>
                  <a:schemeClr val="tx1"/>
                </a:solidFill>
                <a:latin typeface="Microsoft YaHei" panose="020B0503020204020204" pitchFamily="34" charset="-122"/>
                <a:ea typeface="Microsoft YaHei" panose="020B0503020204020204" pitchFamily="34" charset="-122"/>
              </a:rPr>
            </a:br>
            <a:r>
              <a:rPr lang="el-GR" b="0" dirty="0">
                <a:solidFill>
                  <a:schemeClr val="tx1"/>
                </a:solidFill>
                <a:latin typeface="Microsoft YaHei" panose="020B0503020204020204" pitchFamily="34" charset="-122"/>
                <a:ea typeface="Microsoft YaHei" panose="020B0503020204020204" pitchFamily="34" charset="-122"/>
              </a:rPr>
              <a:t>Β) Να διαβάζεις γι’ αυτό και να μελετάς τη θεωρία; </a:t>
            </a:r>
            <a:r>
              <a:rPr lang="el-GR" b="0" dirty="0">
                <a:solidFill>
                  <a:schemeClr val="tx1"/>
                </a:solidFill>
                <a:latin typeface="Microsoft YaHei UI" panose="020B0503020204020204" pitchFamily="34" charset="-122"/>
                <a:ea typeface="Microsoft YaHei UI" panose="020B0503020204020204" pitchFamily="34" charset="-122"/>
              </a:rPr>
              <a:t>(Πήγαινε στη γωνία του</a:t>
            </a:r>
            <a:r>
              <a:rPr lang="en-US" b="0" dirty="0">
                <a:solidFill>
                  <a:schemeClr val="tx1"/>
                </a:solidFill>
                <a:latin typeface="Microsoft YaHei UI" panose="020B0503020204020204" pitchFamily="34" charset="-122"/>
                <a:ea typeface="Microsoft YaHei UI" panose="020B0503020204020204" pitchFamily="34" charset="-122"/>
              </a:rPr>
              <a:t> </a:t>
            </a:r>
            <a:r>
              <a:rPr lang="en-US" dirty="0"/>
              <a:t>Assimilator</a:t>
            </a:r>
            <a:r>
              <a:rPr lang="en-US" b="0" dirty="0">
                <a:solidFill>
                  <a:schemeClr val="tx1"/>
                </a:solidFill>
                <a:latin typeface="Microsoft YaHei UI" panose="020B0503020204020204" pitchFamily="34" charset="-122"/>
                <a:ea typeface="Microsoft YaHei UI" panose="020B0503020204020204" pitchFamily="34" charset="-122"/>
              </a:rPr>
              <a:t> )</a:t>
            </a:r>
            <a:br>
              <a:rPr lang="el-GR" b="0" dirty="0">
                <a:solidFill>
                  <a:schemeClr val="tx1"/>
                </a:solidFill>
                <a:latin typeface="Microsoft YaHei" panose="020B0503020204020204" pitchFamily="34" charset="-122"/>
                <a:ea typeface="Microsoft YaHei" panose="020B0503020204020204" pitchFamily="34" charset="-122"/>
              </a:rPr>
            </a:br>
            <a:r>
              <a:rPr lang="el-GR" b="0" dirty="0">
                <a:solidFill>
                  <a:schemeClr val="tx1"/>
                </a:solidFill>
                <a:latin typeface="Microsoft YaHei" panose="020B0503020204020204" pitchFamily="34" charset="-122"/>
                <a:ea typeface="Microsoft YaHei" panose="020B0503020204020204" pitchFamily="34" charset="-122"/>
              </a:rPr>
              <a:t>Γ) Να το δοκιμάζεις μέσα από πρακτικά πειράματα; </a:t>
            </a:r>
            <a:r>
              <a:rPr lang="el-GR" b="0" dirty="0">
                <a:solidFill>
                  <a:schemeClr val="tx1"/>
                </a:solidFill>
                <a:latin typeface="Microsoft YaHei UI" panose="020B0503020204020204" pitchFamily="34" charset="-122"/>
                <a:ea typeface="Microsoft YaHei UI" panose="020B0503020204020204" pitchFamily="34" charset="-122"/>
              </a:rPr>
              <a:t>(Πήγαινε στη γωνία του </a:t>
            </a:r>
            <a:r>
              <a:rPr lang="en-US" dirty="0" err="1"/>
              <a:t>Converger</a:t>
            </a:r>
            <a:r>
              <a:rPr lang="en-US" dirty="0"/>
              <a:t> </a:t>
            </a:r>
            <a:r>
              <a:rPr lang="el-GR" b="0" dirty="0">
                <a:solidFill>
                  <a:schemeClr val="tx1"/>
                </a:solidFill>
                <a:latin typeface="Microsoft YaHei UI" panose="020B0503020204020204" pitchFamily="34" charset="-122"/>
                <a:ea typeface="Microsoft YaHei UI" panose="020B0503020204020204" pitchFamily="34" charset="-122"/>
              </a:rPr>
              <a:t>)</a:t>
            </a:r>
            <a:br>
              <a:rPr lang="el-GR" b="0" dirty="0">
                <a:solidFill>
                  <a:schemeClr val="tx1"/>
                </a:solidFill>
                <a:latin typeface="Microsoft YaHei" panose="020B0503020204020204" pitchFamily="34" charset="-122"/>
                <a:ea typeface="Microsoft YaHei" panose="020B0503020204020204" pitchFamily="34" charset="-122"/>
              </a:rPr>
            </a:br>
            <a:r>
              <a:rPr lang="el-GR" b="0" dirty="0">
                <a:solidFill>
                  <a:schemeClr val="tx1"/>
                </a:solidFill>
                <a:latin typeface="Microsoft YaHei" panose="020B0503020204020204" pitchFamily="34" charset="-122"/>
                <a:ea typeface="Microsoft YaHei" panose="020B0503020204020204" pitchFamily="34" charset="-122"/>
              </a:rPr>
              <a:t>Δ) Να μπαίνεις κατευθείαν στη δράση και να το καταλαβαίνεις στην πορεία; </a:t>
            </a:r>
            <a:r>
              <a:rPr lang="el-GR" b="0" dirty="0">
                <a:solidFill>
                  <a:schemeClr val="tx1"/>
                </a:solidFill>
                <a:latin typeface="Microsoft YaHei UI" panose="020B0503020204020204" pitchFamily="34" charset="-122"/>
                <a:ea typeface="Microsoft YaHei UI" panose="020B0503020204020204" pitchFamily="34" charset="-122"/>
              </a:rPr>
              <a:t>(Πήγαινε στη γωνία του </a:t>
            </a:r>
            <a:r>
              <a:rPr lang="en-US" dirty="0"/>
              <a:t>Accommodator </a:t>
            </a:r>
            <a:r>
              <a:rPr lang="el-GR" b="0" dirty="0">
                <a:solidFill>
                  <a:schemeClr val="tx1"/>
                </a:solidFill>
                <a:latin typeface="Microsoft YaHei UI" panose="020B0503020204020204" pitchFamily="34" charset="-122"/>
                <a:ea typeface="Microsoft YaHei UI" panose="020B0503020204020204" pitchFamily="34" charset="-122"/>
              </a:rPr>
              <a:t>)</a:t>
            </a:r>
            <a:endParaRPr dirty="0"/>
          </a:p>
          <a:p>
            <a:endParaRPr dirty="0"/>
          </a:p>
        </p:txBody>
      </p:sp>
      <p:sp>
        <p:nvSpPr>
          <p:cNvPr id="2" name="Google Shape;134;p27">
            <a:extLst>
              <a:ext uri="{FF2B5EF4-FFF2-40B4-BE49-F238E27FC236}">
                <a16:creationId xmlns:a16="http://schemas.microsoft.com/office/drawing/2014/main" id="{E646DAA0-C041-ACD3-6903-B8C111161565}"/>
              </a:ext>
            </a:extLst>
          </p:cNvPr>
          <p:cNvSpPr txBox="1"/>
          <p:nvPr/>
        </p:nvSpPr>
        <p:spPr>
          <a:xfrm>
            <a:off x="612490" y="637443"/>
            <a:ext cx="15661518" cy="1801519"/>
          </a:xfrm>
          <a:prstGeom prst="rect">
            <a:avLst/>
          </a:prstGeom>
          <a:noFill/>
          <a:ln>
            <a:noFill/>
          </a:ln>
        </p:spPr>
        <p:txBody>
          <a:bodyPr spcFirstLastPara="1" wrap="square" lIns="0" tIns="0" rIns="0" bIns="0" anchor="t" anchorCtr="0">
            <a:spAutoFit/>
          </a:bodyPr>
          <a:lstStyle/>
          <a:p>
            <a:pPr>
              <a:lnSpc>
                <a:spcPct val="115000"/>
              </a:lnSpc>
              <a:spcAft>
                <a:spcPts val="800"/>
              </a:spcAft>
            </a:pPr>
            <a:r>
              <a:rPr lang="el-GR" sz="4800" b="1" dirty="0">
                <a:solidFill>
                  <a:srgbClr val="452A74"/>
                </a:solidFill>
                <a:latin typeface="Microsoft YaHei UI" panose="020B0503020204020204" pitchFamily="34" charset="-122"/>
                <a:ea typeface="Microsoft YaHei UI" panose="020B0503020204020204" pitchFamily="34" charset="-122"/>
              </a:rPr>
              <a:t>Δραστηριότητα </a:t>
            </a:r>
            <a:r>
              <a:rPr lang="el-GR" sz="4800" b="1" dirty="0" err="1">
                <a:solidFill>
                  <a:srgbClr val="452A74"/>
                </a:solidFill>
                <a:latin typeface="Microsoft YaHei UI" panose="020B0503020204020204" pitchFamily="34" charset="-122"/>
                <a:ea typeface="Microsoft YaHei UI" panose="020B0503020204020204" pitchFamily="34" charset="-122"/>
              </a:rPr>
              <a:t>αυτο-αναστοχασμού</a:t>
            </a:r>
            <a:r>
              <a:rPr lang="el-GR" sz="4800" b="1" dirty="0">
                <a:solidFill>
                  <a:srgbClr val="452A74"/>
                </a:solidFill>
                <a:latin typeface="Microsoft YaHei UI" panose="020B0503020204020204" pitchFamily="34" charset="-122"/>
                <a:ea typeface="Microsoft YaHei UI" panose="020B0503020204020204" pitchFamily="34" charset="-122"/>
              </a:rPr>
              <a:t>: Προσδιορίζοντας το στυλ μάθησης σας</a:t>
            </a:r>
            <a:endParaRPr sz="4800" b="1" dirty="0">
              <a:solidFill>
                <a:srgbClr val="452A74"/>
              </a:solidFill>
              <a:latin typeface="Microsoft YaHei UI" panose="020B0503020204020204" pitchFamily="34" charset="-122"/>
              <a:ea typeface="Microsoft YaHei UI" panose="020B0503020204020204" pitchFamily="34" charset="-122"/>
            </a:endParaRPr>
          </a:p>
        </p:txBody>
      </p:sp>
      <p:sp>
        <p:nvSpPr>
          <p:cNvPr id="3" name="Google Shape;149;p28">
            <a:extLst>
              <a:ext uri="{FF2B5EF4-FFF2-40B4-BE49-F238E27FC236}">
                <a16:creationId xmlns:a16="http://schemas.microsoft.com/office/drawing/2014/main" id="{FA9763EF-F4C6-1F24-B114-2E59E84471CA}"/>
              </a:ext>
            </a:extLst>
          </p:cNvPr>
          <p:cNvSpPr/>
          <p:nvPr/>
        </p:nvSpPr>
        <p:spPr>
          <a:xfrm>
            <a:off x="667564" y="2864291"/>
            <a:ext cx="7655821" cy="523180"/>
          </a:xfrm>
          <a:prstGeom prst="rect">
            <a:avLst/>
          </a:prstGeom>
          <a:noFill/>
          <a:ln>
            <a:noFill/>
          </a:ln>
        </p:spPr>
        <p:txBody>
          <a:bodyPr spcFirstLastPara="1" wrap="square" lIns="91425" tIns="45700" rIns="91425" bIns="45700" anchor="t" anchorCtr="0">
            <a:spAutoFit/>
          </a:bodyPr>
          <a:lstStyle/>
          <a:p>
            <a:pPr>
              <a:buSzPts val="2800"/>
            </a:pPr>
            <a:r>
              <a:rPr lang="el-GR" sz="2800" b="1" dirty="0">
                <a:solidFill>
                  <a:srgbClr val="7030A0"/>
                </a:solidFill>
                <a:latin typeface="Microsoft YaHei UI" panose="020B0503020204020204" pitchFamily="34" charset="-122"/>
                <a:ea typeface="Microsoft YaHei UI" panose="020B0503020204020204" pitchFamily="34" charset="-122"/>
              </a:rPr>
              <a:t>Κουίζ στυλ μάθησης του </a:t>
            </a:r>
            <a:r>
              <a:rPr lang="el-GR" sz="2800" b="1" dirty="0" err="1">
                <a:solidFill>
                  <a:srgbClr val="7030A0"/>
                </a:solidFill>
                <a:latin typeface="Microsoft YaHei UI" panose="020B0503020204020204" pitchFamily="34" charset="-122"/>
                <a:ea typeface="Microsoft YaHei UI" panose="020B0503020204020204" pitchFamily="34" charset="-122"/>
              </a:rPr>
              <a:t>Kolb</a:t>
            </a:r>
            <a:endParaRPr sz="2800" b="1" dirty="0">
              <a:solidFill>
                <a:srgbClr val="7030A0"/>
              </a:solidFill>
              <a:latin typeface="Microsoft YaHei UI" panose="020B0503020204020204" pitchFamily="34" charset="-122"/>
              <a:ea typeface="Microsoft YaHei UI" panose="020B0503020204020204" pitchFamily="34" charset="-122"/>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mt="9000"/>
          </a:blip>
          <a:stretch>
            <a:fillRect/>
          </a:stretch>
        </a:blipFill>
        <a:effectLst/>
      </p:bgPr>
    </p:bg>
    <p:spTree>
      <p:nvGrpSpPr>
        <p:cNvPr id="1" name="Shape 189"/>
        <p:cNvGrpSpPr/>
        <p:nvPr/>
      </p:nvGrpSpPr>
      <p:grpSpPr>
        <a:xfrm>
          <a:off x="0" y="0"/>
          <a:ext cx="0" cy="0"/>
          <a:chOff x="0" y="0"/>
          <a:chExt cx="0" cy="0"/>
        </a:xfrm>
      </p:grpSpPr>
      <p:sp>
        <p:nvSpPr>
          <p:cNvPr id="190" name="Google Shape;190;p32"/>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91" name="Google Shape;191;p32"/>
          <p:cNvGrpSpPr/>
          <p:nvPr/>
        </p:nvGrpSpPr>
        <p:grpSpPr>
          <a:xfrm>
            <a:off x="0" y="9721187"/>
            <a:ext cx="18288000" cy="883574"/>
            <a:chOff x="0" y="-38100"/>
            <a:chExt cx="4995116" cy="232711"/>
          </a:xfrm>
        </p:grpSpPr>
        <p:sp>
          <p:nvSpPr>
            <p:cNvPr id="192" name="Google Shape;192;p32"/>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32"/>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94" name="Google Shape;194;p32"/>
          <p:cNvSpPr/>
          <p:nvPr/>
        </p:nvSpPr>
        <p:spPr>
          <a:xfrm>
            <a:off x="14488866" y="-687933"/>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32"/>
          <p:cNvSpPr txBox="1"/>
          <p:nvPr/>
        </p:nvSpPr>
        <p:spPr>
          <a:xfrm>
            <a:off x="692636" y="3769252"/>
            <a:ext cx="14602916" cy="581693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a:buSzPts val="2800"/>
              <a:defRPr sz="2800" b="1">
                <a:solidFill>
                  <a:srgbClr val="7030A0"/>
                </a:solidFill>
                <a:latin typeface="Montserrat"/>
              </a:defRPr>
            </a:lvl1pPr>
          </a:lstStyle>
          <a:p>
            <a:r>
              <a:rPr lang="el-GR" dirty="0">
                <a:latin typeface="Microsoft YaHei UI" panose="020B0503020204020204" pitchFamily="34" charset="-122"/>
                <a:ea typeface="Microsoft YaHei UI" panose="020B0503020204020204" pitchFamily="34" charset="-122"/>
              </a:rPr>
              <a:t>Ερώτηση 4: Ο ρόλος σας σε ομαδικά έργα</a:t>
            </a:r>
            <a:endParaRPr lang="en-US" dirty="0">
              <a:latin typeface="Microsoft YaHei UI" panose="020B0503020204020204" pitchFamily="34" charset="-122"/>
              <a:ea typeface="Microsoft YaHei UI" panose="020B0503020204020204" pitchFamily="34" charset="-122"/>
            </a:endParaRPr>
          </a:p>
          <a:p>
            <a:endParaRPr lang="en-US" dirty="0">
              <a:solidFill>
                <a:schemeClr val="tx1"/>
              </a:solidFill>
              <a:latin typeface="Microsoft YaHei UI" panose="020B0503020204020204" pitchFamily="34" charset="-122"/>
              <a:ea typeface="Microsoft YaHei UI" panose="020B0503020204020204" pitchFamily="34" charset="-122"/>
            </a:endParaRPr>
          </a:p>
          <a:p>
            <a:pPr>
              <a:buNone/>
            </a:pPr>
            <a:r>
              <a:rPr lang="el-GR" b="0" dirty="0">
                <a:solidFill>
                  <a:schemeClr val="tx1"/>
                </a:solidFill>
                <a:latin typeface="Microsoft YaHei" panose="020B0503020204020204" pitchFamily="34" charset="-122"/>
                <a:ea typeface="Microsoft YaHei" panose="020B0503020204020204" pitchFamily="34" charset="-122"/>
              </a:rPr>
              <a:t>Σε ένα ομαδικό έργο, ποιος είναι ο ρόλος σου;</a:t>
            </a:r>
          </a:p>
          <a:p>
            <a:r>
              <a:rPr lang="el-GR" b="0" dirty="0">
                <a:solidFill>
                  <a:schemeClr val="tx1"/>
                </a:solidFill>
                <a:latin typeface="Microsoft YaHei" panose="020B0503020204020204" pitchFamily="34" charset="-122"/>
                <a:ea typeface="Microsoft YaHei" panose="020B0503020204020204" pitchFamily="34" charset="-122"/>
              </a:rPr>
              <a:t>Α) Να προτείνεις δημιουργικές ιδέες και να κάνεις καταιγισμό σκέψεων. </a:t>
            </a:r>
            <a:r>
              <a:rPr lang="el-GR" b="0" dirty="0">
                <a:solidFill>
                  <a:schemeClr val="tx1"/>
                </a:solidFill>
                <a:latin typeface="Microsoft YaHei UI" panose="020B0503020204020204" pitchFamily="34" charset="-122"/>
                <a:ea typeface="Microsoft YaHei UI" panose="020B0503020204020204" pitchFamily="34" charset="-122"/>
              </a:rPr>
              <a:t>(Πήγαινε στη γωνία του</a:t>
            </a:r>
            <a:r>
              <a:rPr lang="en-US" b="0" dirty="0">
                <a:solidFill>
                  <a:schemeClr val="tx1"/>
                </a:solidFill>
                <a:latin typeface="Microsoft YaHei UI" panose="020B0503020204020204" pitchFamily="34" charset="-122"/>
                <a:ea typeface="Microsoft YaHei UI" panose="020B0503020204020204" pitchFamily="34" charset="-122"/>
              </a:rPr>
              <a:t> </a:t>
            </a:r>
            <a:r>
              <a:rPr lang="en-US" dirty="0" err="1"/>
              <a:t>Diverger</a:t>
            </a:r>
            <a:r>
              <a:rPr lang="en-US" dirty="0"/>
              <a:t> </a:t>
            </a:r>
            <a:r>
              <a:rPr lang="el-GR" b="0" dirty="0">
                <a:solidFill>
                  <a:schemeClr val="tx1"/>
                </a:solidFill>
                <a:latin typeface="Microsoft YaHei UI" panose="020B0503020204020204" pitchFamily="34" charset="-122"/>
                <a:ea typeface="Microsoft YaHei UI" panose="020B0503020204020204" pitchFamily="34" charset="-122"/>
              </a:rPr>
              <a:t>)</a:t>
            </a:r>
            <a:br>
              <a:rPr lang="el-GR" b="0" dirty="0">
                <a:solidFill>
                  <a:schemeClr val="tx1"/>
                </a:solidFill>
                <a:latin typeface="Microsoft YaHei" panose="020B0503020204020204" pitchFamily="34" charset="-122"/>
                <a:ea typeface="Microsoft YaHei" panose="020B0503020204020204" pitchFamily="34" charset="-122"/>
              </a:rPr>
            </a:br>
            <a:r>
              <a:rPr lang="el-GR" b="0" dirty="0">
                <a:solidFill>
                  <a:schemeClr val="tx1"/>
                </a:solidFill>
                <a:latin typeface="Microsoft YaHei" panose="020B0503020204020204" pitchFamily="34" charset="-122"/>
                <a:ea typeface="Microsoft YaHei" panose="020B0503020204020204" pitchFamily="34" charset="-122"/>
              </a:rPr>
              <a:t>Β) Να οργανώνεις και να αναλύεις τις πληροφορίες για να βγάζεις νόημα. </a:t>
            </a:r>
            <a:r>
              <a:rPr lang="el-GR" b="0" dirty="0">
                <a:solidFill>
                  <a:schemeClr val="tx1"/>
                </a:solidFill>
                <a:latin typeface="Microsoft YaHei UI" panose="020B0503020204020204" pitchFamily="34" charset="-122"/>
                <a:ea typeface="Microsoft YaHei UI" panose="020B0503020204020204" pitchFamily="34" charset="-122"/>
              </a:rPr>
              <a:t>(Πήγαινε στη γωνία του</a:t>
            </a:r>
            <a:r>
              <a:rPr lang="en-US" b="0" dirty="0">
                <a:solidFill>
                  <a:schemeClr val="tx1"/>
                </a:solidFill>
                <a:latin typeface="Microsoft YaHei UI" panose="020B0503020204020204" pitchFamily="34" charset="-122"/>
                <a:ea typeface="Microsoft YaHei UI" panose="020B0503020204020204" pitchFamily="34" charset="-122"/>
              </a:rPr>
              <a:t> </a:t>
            </a:r>
            <a:r>
              <a:rPr lang="en-US" dirty="0"/>
              <a:t>Assimilator</a:t>
            </a:r>
            <a:r>
              <a:rPr lang="en-US" b="0" dirty="0">
                <a:solidFill>
                  <a:schemeClr val="tx1"/>
                </a:solidFill>
                <a:latin typeface="Microsoft YaHei UI" panose="020B0503020204020204" pitchFamily="34" charset="-122"/>
                <a:ea typeface="Microsoft YaHei UI" panose="020B0503020204020204" pitchFamily="34" charset="-122"/>
              </a:rPr>
              <a:t> )</a:t>
            </a:r>
            <a:br>
              <a:rPr lang="el-GR" b="0" dirty="0">
                <a:solidFill>
                  <a:schemeClr val="tx1"/>
                </a:solidFill>
                <a:latin typeface="Microsoft YaHei" panose="020B0503020204020204" pitchFamily="34" charset="-122"/>
                <a:ea typeface="Microsoft YaHei" panose="020B0503020204020204" pitchFamily="34" charset="-122"/>
              </a:rPr>
            </a:br>
            <a:r>
              <a:rPr lang="el-GR" b="0" dirty="0">
                <a:solidFill>
                  <a:schemeClr val="tx1"/>
                </a:solidFill>
                <a:latin typeface="Microsoft YaHei" panose="020B0503020204020204" pitchFamily="34" charset="-122"/>
                <a:ea typeface="Microsoft YaHei" panose="020B0503020204020204" pitchFamily="34" charset="-122"/>
              </a:rPr>
              <a:t>Γ) Να εστιάζεις στην επίλυση προβλημάτων και στην επίτευξη πρακτικών αποτελεσμάτων. </a:t>
            </a:r>
            <a:r>
              <a:rPr lang="el-GR" b="0" dirty="0">
                <a:solidFill>
                  <a:schemeClr val="tx1"/>
                </a:solidFill>
                <a:latin typeface="Microsoft YaHei UI" panose="020B0503020204020204" pitchFamily="34" charset="-122"/>
                <a:ea typeface="Microsoft YaHei UI" panose="020B0503020204020204" pitchFamily="34" charset="-122"/>
              </a:rPr>
              <a:t>(Πήγαινε στη γωνία του </a:t>
            </a:r>
            <a:r>
              <a:rPr lang="en-US" dirty="0" err="1"/>
              <a:t>Converger</a:t>
            </a:r>
            <a:r>
              <a:rPr lang="en-US" dirty="0"/>
              <a:t> </a:t>
            </a:r>
            <a:r>
              <a:rPr lang="el-GR" b="0" dirty="0">
                <a:solidFill>
                  <a:schemeClr val="tx1"/>
                </a:solidFill>
                <a:latin typeface="Microsoft YaHei UI" panose="020B0503020204020204" pitchFamily="34" charset="-122"/>
                <a:ea typeface="Microsoft YaHei UI" panose="020B0503020204020204" pitchFamily="34" charset="-122"/>
              </a:rPr>
              <a:t>)</a:t>
            </a:r>
            <a:br>
              <a:rPr lang="el-GR" b="0" dirty="0">
                <a:solidFill>
                  <a:schemeClr val="tx1"/>
                </a:solidFill>
                <a:latin typeface="Microsoft YaHei" panose="020B0503020204020204" pitchFamily="34" charset="-122"/>
                <a:ea typeface="Microsoft YaHei" panose="020B0503020204020204" pitchFamily="34" charset="-122"/>
              </a:rPr>
            </a:br>
            <a:r>
              <a:rPr lang="el-GR" b="0" dirty="0">
                <a:solidFill>
                  <a:schemeClr val="tx1"/>
                </a:solidFill>
                <a:latin typeface="Microsoft YaHei" panose="020B0503020204020204" pitchFamily="34" charset="-122"/>
                <a:ea typeface="Microsoft YaHei" panose="020B0503020204020204" pitchFamily="34" charset="-122"/>
              </a:rPr>
              <a:t>Δ) Να ηγείσαι της δράσης και να ενθαρρύνεις τους άλλους να ξεκινήσουν αμέσως. </a:t>
            </a:r>
            <a:r>
              <a:rPr lang="el-GR" b="0" dirty="0">
                <a:solidFill>
                  <a:schemeClr val="tx1"/>
                </a:solidFill>
                <a:latin typeface="Microsoft YaHei UI" panose="020B0503020204020204" pitchFamily="34" charset="-122"/>
                <a:ea typeface="Microsoft YaHei UI" panose="020B0503020204020204" pitchFamily="34" charset="-122"/>
              </a:rPr>
              <a:t>(Πήγαινε στη γωνία του </a:t>
            </a:r>
            <a:r>
              <a:rPr lang="el-GR" dirty="0" err="1"/>
              <a:t>Accommodator</a:t>
            </a:r>
            <a:r>
              <a:rPr lang="el-GR" dirty="0"/>
              <a:t> </a:t>
            </a:r>
            <a:r>
              <a:rPr lang="el-GR" b="0" dirty="0">
                <a:solidFill>
                  <a:schemeClr val="tx1"/>
                </a:solidFill>
                <a:latin typeface="Microsoft YaHei UI" panose="020B0503020204020204" pitchFamily="34" charset="-122"/>
                <a:ea typeface="Microsoft YaHei UI" panose="020B0503020204020204" pitchFamily="34" charset="-122"/>
              </a:rPr>
              <a:t>)</a:t>
            </a:r>
            <a:endParaRPr lang="el-GR" dirty="0"/>
          </a:p>
          <a:p>
            <a:pPr lvl="1"/>
            <a:endParaRPr sz="2800" dirty="0">
              <a:solidFill>
                <a:schemeClr val="tx1"/>
              </a:solidFill>
              <a:latin typeface="Microsoft YaHei" panose="020B0503020204020204" pitchFamily="34" charset="-122"/>
              <a:ea typeface="Microsoft YaHei" panose="020B0503020204020204" pitchFamily="34" charset="-122"/>
            </a:endParaRPr>
          </a:p>
          <a:p>
            <a:endParaRPr dirty="0"/>
          </a:p>
        </p:txBody>
      </p:sp>
      <p:sp>
        <p:nvSpPr>
          <p:cNvPr id="2" name="Google Shape;134;p27">
            <a:extLst>
              <a:ext uri="{FF2B5EF4-FFF2-40B4-BE49-F238E27FC236}">
                <a16:creationId xmlns:a16="http://schemas.microsoft.com/office/drawing/2014/main" id="{CFE3A24B-D596-1B8C-A14F-B75F9C2D4E24}"/>
              </a:ext>
            </a:extLst>
          </p:cNvPr>
          <p:cNvSpPr txBox="1"/>
          <p:nvPr/>
        </p:nvSpPr>
        <p:spPr>
          <a:xfrm>
            <a:off x="612490" y="637443"/>
            <a:ext cx="15661518" cy="1801519"/>
          </a:xfrm>
          <a:prstGeom prst="rect">
            <a:avLst/>
          </a:prstGeom>
          <a:noFill/>
          <a:ln>
            <a:noFill/>
          </a:ln>
        </p:spPr>
        <p:txBody>
          <a:bodyPr spcFirstLastPara="1" wrap="square" lIns="0" tIns="0" rIns="0" bIns="0" anchor="t" anchorCtr="0">
            <a:spAutoFit/>
          </a:bodyPr>
          <a:lstStyle/>
          <a:p>
            <a:pPr>
              <a:lnSpc>
                <a:spcPct val="115000"/>
              </a:lnSpc>
              <a:spcAft>
                <a:spcPts val="800"/>
              </a:spcAft>
            </a:pPr>
            <a:r>
              <a:rPr lang="el-GR" sz="4800" b="1" dirty="0">
                <a:solidFill>
                  <a:srgbClr val="452A74"/>
                </a:solidFill>
                <a:latin typeface="Microsoft YaHei UI" panose="020B0503020204020204" pitchFamily="34" charset="-122"/>
                <a:ea typeface="Microsoft YaHei UI" panose="020B0503020204020204" pitchFamily="34" charset="-122"/>
              </a:rPr>
              <a:t>Δραστηριότητα </a:t>
            </a:r>
            <a:r>
              <a:rPr lang="el-GR" sz="4800" b="1" dirty="0" err="1">
                <a:solidFill>
                  <a:srgbClr val="452A74"/>
                </a:solidFill>
                <a:latin typeface="Microsoft YaHei UI" panose="020B0503020204020204" pitchFamily="34" charset="-122"/>
                <a:ea typeface="Microsoft YaHei UI" panose="020B0503020204020204" pitchFamily="34" charset="-122"/>
              </a:rPr>
              <a:t>αυτο-αναστοχασμού</a:t>
            </a:r>
            <a:r>
              <a:rPr lang="el-GR" sz="4800" b="1" dirty="0">
                <a:solidFill>
                  <a:srgbClr val="452A74"/>
                </a:solidFill>
                <a:latin typeface="Microsoft YaHei UI" panose="020B0503020204020204" pitchFamily="34" charset="-122"/>
                <a:ea typeface="Microsoft YaHei UI" panose="020B0503020204020204" pitchFamily="34" charset="-122"/>
              </a:rPr>
              <a:t>: Προσδιορίζοντας το στυλ μάθησης σας</a:t>
            </a:r>
            <a:endParaRPr sz="4800" b="1" dirty="0">
              <a:solidFill>
                <a:srgbClr val="452A74"/>
              </a:solidFill>
              <a:latin typeface="Microsoft YaHei UI" panose="020B0503020204020204" pitchFamily="34" charset="-122"/>
              <a:ea typeface="Microsoft YaHei UI" panose="020B0503020204020204" pitchFamily="34" charset="-122"/>
            </a:endParaRPr>
          </a:p>
        </p:txBody>
      </p:sp>
      <p:sp>
        <p:nvSpPr>
          <p:cNvPr id="3" name="Google Shape;149;p28">
            <a:extLst>
              <a:ext uri="{FF2B5EF4-FFF2-40B4-BE49-F238E27FC236}">
                <a16:creationId xmlns:a16="http://schemas.microsoft.com/office/drawing/2014/main" id="{B32A98F3-DDE6-BFA6-F61F-0D0EF2E333BF}"/>
              </a:ext>
            </a:extLst>
          </p:cNvPr>
          <p:cNvSpPr/>
          <p:nvPr/>
        </p:nvSpPr>
        <p:spPr>
          <a:xfrm>
            <a:off x="667564" y="2864291"/>
            <a:ext cx="7655821" cy="523180"/>
          </a:xfrm>
          <a:prstGeom prst="rect">
            <a:avLst/>
          </a:prstGeom>
          <a:noFill/>
          <a:ln>
            <a:noFill/>
          </a:ln>
        </p:spPr>
        <p:txBody>
          <a:bodyPr spcFirstLastPara="1" wrap="square" lIns="91425" tIns="45700" rIns="91425" bIns="45700" anchor="t" anchorCtr="0">
            <a:spAutoFit/>
          </a:bodyPr>
          <a:lstStyle/>
          <a:p>
            <a:pPr>
              <a:buSzPts val="2800"/>
            </a:pPr>
            <a:r>
              <a:rPr lang="el-GR" sz="2800" b="1" dirty="0">
                <a:solidFill>
                  <a:srgbClr val="7030A0"/>
                </a:solidFill>
                <a:latin typeface="Microsoft YaHei UI" panose="020B0503020204020204" pitchFamily="34" charset="-122"/>
                <a:ea typeface="Microsoft YaHei UI" panose="020B0503020204020204" pitchFamily="34" charset="-122"/>
              </a:rPr>
              <a:t>Κουίζ στυλ μάθησης του </a:t>
            </a:r>
            <a:r>
              <a:rPr lang="el-GR" sz="2800" b="1" dirty="0" err="1">
                <a:solidFill>
                  <a:srgbClr val="7030A0"/>
                </a:solidFill>
                <a:latin typeface="Microsoft YaHei UI" panose="020B0503020204020204" pitchFamily="34" charset="-122"/>
                <a:ea typeface="Microsoft YaHei UI" panose="020B0503020204020204" pitchFamily="34" charset="-122"/>
              </a:rPr>
              <a:t>Kolb</a:t>
            </a:r>
            <a:endParaRPr sz="2800" b="1" dirty="0">
              <a:solidFill>
                <a:srgbClr val="7030A0"/>
              </a:solidFill>
              <a:latin typeface="Microsoft YaHei UI" panose="020B0503020204020204" pitchFamily="34" charset="-122"/>
              <a:ea typeface="Microsoft YaHei UI" panose="020B0503020204020204" pitchFamily="34" charset="-122"/>
            </a:endParaRP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3A06DED289E437438E8CDF0E0C275B1A" ma:contentTypeVersion="15" ma:contentTypeDescription="Δημιουργία νέου εγγράφου" ma:contentTypeScope="" ma:versionID="38e14e14d5e2c6cfd314d68d142740c1">
  <xsd:schema xmlns:xsd="http://www.w3.org/2001/XMLSchema" xmlns:xs="http://www.w3.org/2001/XMLSchema" xmlns:p="http://schemas.microsoft.com/office/2006/metadata/properties" xmlns:ns2="9c36add6-739a-4c29-8ed6-2686751d2714" xmlns:ns3="53e6ffbd-972d-40fb-8ec6-5b8d79336218" targetNamespace="http://schemas.microsoft.com/office/2006/metadata/properties" ma:root="true" ma:fieldsID="e9210b91e53bcc7469b0330654620da9" ns2:_="" ns3:_="">
    <xsd:import namespace="9c36add6-739a-4c29-8ed6-2686751d2714"/>
    <xsd:import namespace="53e6ffbd-972d-40fb-8ec6-5b8d793362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36add6-739a-4c29-8ed6-2686751d27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Ετικέτες εικόνας" ma:readOnly="false" ma:fieldId="{5cf76f15-5ced-4ddc-b409-7134ff3c332f}" ma:taxonomyMulti="true" ma:sspId="3e678972-7616-4b67-973f-c669a8ffd46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e6ffbd-972d-40fb-8ec6-5b8d7933621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4d93c0d-a02c-4b5e-987f-b2f8bdaad71e}" ma:internalName="TaxCatchAll" ma:showField="CatchAllData" ma:web="53e6ffbd-972d-40fb-8ec6-5b8d7933621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c36add6-739a-4c29-8ed6-2686751d2714">
      <Terms xmlns="http://schemas.microsoft.com/office/infopath/2007/PartnerControls"/>
    </lcf76f155ced4ddcb4097134ff3c332f>
    <TaxCatchAll xmlns="53e6ffbd-972d-40fb-8ec6-5b8d79336218" xsi:nil="true"/>
  </documentManagement>
</p:properties>
</file>

<file path=customXml/itemProps1.xml><?xml version="1.0" encoding="utf-8"?>
<ds:datastoreItem xmlns:ds="http://schemas.openxmlformats.org/officeDocument/2006/customXml" ds:itemID="{029EB23C-628F-4ED1-AED8-BC8C07A39BE6}"/>
</file>

<file path=customXml/itemProps2.xml><?xml version="1.0" encoding="utf-8"?>
<ds:datastoreItem xmlns:ds="http://schemas.openxmlformats.org/officeDocument/2006/customXml" ds:itemID="{CF758735-6BE7-44B3-8E78-FE4B51F26ADC}"/>
</file>

<file path=customXml/itemProps3.xml><?xml version="1.0" encoding="utf-8"?>
<ds:datastoreItem xmlns:ds="http://schemas.openxmlformats.org/officeDocument/2006/customXml" ds:itemID="{EA4E089D-9B79-4EE5-A885-C8E75BAA266C}"/>
</file>

<file path=docProps/app.xml><?xml version="1.0" encoding="utf-8"?>
<Properties xmlns="http://schemas.openxmlformats.org/officeDocument/2006/extended-properties" xmlns:vt="http://schemas.openxmlformats.org/officeDocument/2006/docPropsVTypes">
  <Template/>
  <TotalTime>232</TotalTime>
  <Words>1388</Words>
  <Application>Microsoft Office PowerPoint</Application>
  <PresentationFormat>Προσαρμογή</PresentationFormat>
  <Paragraphs>78</Paragraphs>
  <Slides>16</Slides>
  <Notes>16</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16</vt:i4>
      </vt:variant>
    </vt:vector>
  </HeadingPairs>
  <TitlesOfParts>
    <vt:vector size="25" baseType="lpstr">
      <vt:lpstr>Montserrat</vt:lpstr>
      <vt:lpstr>Microsoft YaHei</vt:lpstr>
      <vt:lpstr>Monserrat</vt:lpstr>
      <vt:lpstr>Montserrat ExtraBold</vt:lpstr>
      <vt:lpstr>Microsoft YaHei UI</vt:lpstr>
      <vt:lpstr>Arial</vt:lpstr>
      <vt:lpstr>Calibri</vt:lpstr>
      <vt:lpstr>Noto Sans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lastModifiedBy>Despina Romniopoulou</cp:lastModifiedBy>
  <cp:revision>8</cp:revision>
  <dcterms:created xsi:type="dcterms:W3CDTF">2006-08-16T00:00:00Z</dcterms:created>
  <dcterms:modified xsi:type="dcterms:W3CDTF">2025-04-15T16:26:59Z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0x0101003A06DED289E437438E8CDF0E0C275B1A</vt:lpwstr>
  </property>
</Properties>
</file>