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3.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97" r:id="rId4"/>
    <p:sldId id="298" r:id="rId5"/>
    <p:sldId id="307" r:id="rId6"/>
    <p:sldId id="285" r:id="rId7"/>
    <p:sldId id="320" r:id="rId8"/>
    <p:sldId id="309" r:id="rId9"/>
    <p:sldId id="311" r:id="rId10"/>
    <p:sldId id="277" r:id="rId11"/>
    <p:sldId id="312" r:id="rId12"/>
    <p:sldId id="313" r:id="rId13"/>
    <p:sldId id="314" r:id="rId14"/>
    <p:sldId id="315" r:id="rId15"/>
    <p:sldId id="316" r:id="rId16"/>
    <p:sldId id="317" r:id="rId17"/>
    <p:sldId id="318" r:id="rId18"/>
    <p:sldId id="271" r:id="rId19"/>
  </p:sldIdLst>
  <p:sldSz cx="18288000" cy="10287000"/>
  <p:notesSz cx="6858000" cy="9144000"/>
  <p:embeddedFontLst>
    <p:embeddedFont>
      <p:font typeface="Microsoft YaHei" panose="020B0503020204020204" pitchFamily="34" charset="-122"/>
      <p:regular r:id="rId21"/>
      <p:bold r:id="rId22"/>
    </p:embeddedFont>
    <p:embeddedFont>
      <p:font typeface="Microsoft YaHei UI" panose="020B0503020204020204" pitchFamily="34" charset="-122"/>
      <p:regular r:id="rId23"/>
      <p:bold r:id="rId24"/>
    </p:embeddedFont>
    <p:embeddedFont>
      <p:font typeface="Montserrat" panose="00000500000000000000" pitchFamily="2" charset="0"/>
      <p:regular r:id="rId25"/>
      <p:bold r:id="rId26"/>
      <p:italic r:id="rId27"/>
      <p:boldItalic r:id="rId28"/>
    </p:embeddedFont>
    <p:embeddedFont>
      <p:font typeface="Montserrat ExtraBold" panose="00000900000000000000" pitchFamily="2" charset="0"/>
      <p:bold r:id="rId29"/>
      <p:boldItalic r:id="rId30"/>
    </p:embeddedFont>
    <p:embeddedFont>
      <p:font typeface="Noto Sans" panose="020B050204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E60F8-B211-4916-A9E0-AA2CD997D07C}" v="2" dt="2024-11-13T23:09:39.887"/>
  </p1510:revLst>
</p1510:revInfo>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com Tema 1 - Destaqu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97"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customschemas.google.com/relationships/presentationmetadata" Target="meta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4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8F66F-0D69-4FBC-98BC-73F93C55021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8232C32-807F-4CAC-8E40-368387E509D8}">
      <dgm:prSet/>
      <dgm:spPr>
        <a:solidFill>
          <a:schemeClr val="accent4">
            <a:lumMod val="75000"/>
          </a:schemeClr>
        </a:solidFill>
      </dgm:spPr>
      <dgm:t>
        <a:bodyPr/>
        <a:lstStyle/>
        <a:p>
          <a:r>
            <a:rPr lang="el-GR" b="1" dirty="0"/>
            <a:t>Αυξημένη συμμετοχή των μαθητών: </a:t>
          </a:r>
          <a:r>
            <a:rPr lang="el-GR" b="0" dirty="0"/>
            <a:t>Αντιμετωπίζοντας τις ψυχολογικές ανάγκες των μαθητών, συμμετέχουν περισσότερο και ενθουσιάζονται με τη μάθηση.</a:t>
          </a:r>
          <a:endParaRPr lang="en-US" b="0" dirty="0"/>
        </a:p>
      </dgm:t>
    </dgm:pt>
    <dgm:pt modelId="{40150A4A-C288-4431-A7BC-3EF738007237}" type="parTrans" cxnId="{2BECCA8C-CF9E-4492-BA3E-0F0782885F9A}">
      <dgm:prSet/>
      <dgm:spPr/>
      <dgm:t>
        <a:bodyPr/>
        <a:lstStyle/>
        <a:p>
          <a:endParaRPr lang="en-US"/>
        </a:p>
      </dgm:t>
    </dgm:pt>
    <dgm:pt modelId="{D91C90F6-30EE-4DFE-B223-55EE9A35E377}" type="sibTrans" cxnId="{2BECCA8C-CF9E-4492-BA3E-0F0782885F9A}">
      <dgm:prSet/>
      <dgm:spPr/>
      <dgm:t>
        <a:bodyPr/>
        <a:lstStyle/>
        <a:p>
          <a:endParaRPr lang="en-US"/>
        </a:p>
      </dgm:t>
    </dgm:pt>
    <dgm:pt modelId="{ED5A94AF-CD26-45CC-80BD-EED3EF50A33E}">
      <dgm:prSet/>
      <dgm:spPr>
        <a:solidFill>
          <a:schemeClr val="accent4">
            <a:lumMod val="75000"/>
          </a:schemeClr>
        </a:solidFill>
      </dgm:spPr>
      <dgm:t>
        <a:bodyPr/>
        <a:lstStyle/>
        <a:p>
          <a:r>
            <a:rPr lang="el-GR" b="1" dirty="0"/>
            <a:t>Ενισχυμένη </a:t>
          </a:r>
          <a:r>
            <a:rPr lang="el-GR" b="1" dirty="0" err="1"/>
            <a:t>αυτο</a:t>
          </a:r>
          <a:r>
            <a:rPr lang="el-GR" b="1" dirty="0"/>
            <a:t>-κίνητρο: </a:t>
          </a:r>
          <a:r>
            <a:rPr lang="el-GR" b="0" dirty="0"/>
            <a:t>Το εγγενές κίνητρο βελτιώνεται καθώς οι μαθητές βιώνουν αυτονομία, κυριαρχία, συγγένεια και σκοπό στις σπουδές τους.</a:t>
          </a:r>
          <a:endParaRPr lang="en-US" b="0" dirty="0"/>
        </a:p>
      </dgm:t>
    </dgm:pt>
    <dgm:pt modelId="{3E3D823B-46E7-44DA-9688-EDF382AA0143}" type="parTrans" cxnId="{98FC6C69-01C2-4A69-B0F6-41565C6A5B4A}">
      <dgm:prSet/>
      <dgm:spPr/>
      <dgm:t>
        <a:bodyPr/>
        <a:lstStyle/>
        <a:p>
          <a:endParaRPr lang="en-US"/>
        </a:p>
      </dgm:t>
    </dgm:pt>
    <dgm:pt modelId="{624E48BB-E1B0-4907-A72D-4DD02D971809}" type="sibTrans" cxnId="{98FC6C69-01C2-4A69-B0F6-41565C6A5B4A}">
      <dgm:prSet/>
      <dgm:spPr/>
      <dgm:t>
        <a:bodyPr/>
        <a:lstStyle/>
        <a:p>
          <a:endParaRPr lang="en-US"/>
        </a:p>
      </dgm:t>
    </dgm:pt>
    <dgm:pt modelId="{068DFDEC-8DEA-4F56-9A37-14A94F49A010}">
      <dgm:prSet/>
      <dgm:spPr>
        <a:solidFill>
          <a:schemeClr val="accent4">
            <a:lumMod val="75000"/>
          </a:schemeClr>
        </a:solidFill>
      </dgm:spPr>
      <dgm:t>
        <a:bodyPr/>
        <a:lstStyle/>
        <a:p>
          <a:r>
            <a:rPr lang="el-GR" b="1" dirty="0"/>
            <a:t>Υψηλότερο ακαδημαϊκό επίτευγμα: </a:t>
          </a:r>
          <a:r>
            <a:rPr lang="el-GR" b="0" dirty="0"/>
            <a:t>Οι παρακινημένοι και αφοσιωμένοι μαθητές τείνουν να αποδίδουν καλύτερα ακαδημαϊκά επειδή δεσμεύονται να βελτιώσουν τις δεξιότητές τους και την κατανόησή τους.</a:t>
          </a:r>
          <a:endParaRPr lang="en-US" b="0" dirty="0"/>
        </a:p>
      </dgm:t>
    </dgm:pt>
    <dgm:pt modelId="{89263E9A-2562-46BA-921C-7686B8899066}" type="parTrans" cxnId="{4480EF22-0341-441D-B764-310A039A9B58}">
      <dgm:prSet/>
      <dgm:spPr/>
      <dgm:t>
        <a:bodyPr/>
        <a:lstStyle/>
        <a:p>
          <a:endParaRPr lang="en-US"/>
        </a:p>
      </dgm:t>
    </dgm:pt>
    <dgm:pt modelId="{5E576FF3-2150-4C0F-8D2D-BAE1C65698BE}" type="sibTrans" cxnId="{4480EF22-0341-441D-B764-310A039A9B58}">
      <dgm:prSet/>
      <dgm:spPr/>
      <dgm:t>
        <a:bodyPr/>
        <a:lstStyle/>
        <a:p>
          <a:endParaRPr lang="en-US"/>
        </a:p>
      </dgm:t>
    </dgm:pt>
    <dgm:pt modelId="{98B3912D-7583-4654-9641-4CB3A61402B9}">
      <dgm:prSet/>
      <dgm:spPr>
        <a:solidFill>
          <a:schemeClr val="accent4">
            <a:lumMod val="75000"/>
          </a:schemeClr>
        </a:solidFill>
      </dgm:spPr>
      <dgm:t>
        <a:bodyPr/>
        <a:lstStyle/>
        <a:p>
          <a:r>
            <a:rPr lang="el-GR" b="1" dirty="0"/>
            <a:t>Μεγαλύτερη ανθεκτικότητα: </a:t>
          </a:r>
          <a:r>
            <a:rPr lang="el-GR" b="0" dirty="0"/>
            <a:t>Με κυριαρχία και αυτονομία, οι μαθητές είναι πιο πιθανό να επιμείνουν μπροστά στις προκλήσεις και τις αποτυχίες.</a:t>
          </a:r>
          <a:endParaRPr lang="en-US" b="0" dirty="0"/>
        </a:p>
      </dgm:t>
    </dgm:pt>
    <dgm:pt modelId="{F21FC139-5CE0-4A66-8870-74AB7BE179B4}" type="parTrans" cxnId="{81905472-10BD-481A-AE57-253C5C10F00E}">
      <dgm:prSet/>
      <dgm:spPr/>
      <dgm:t>
        <a:bodyPr/>
        <a:lstStyle/>
        <a:p>
          <a:endParaRPr lang="en-US"/>
        </a:p>
      </dgm:t>
    </dgm:pt>
    <dgm:pt modelId="{4EDE3765-D01B-4537-AD86-C44DCE3F2933}" type="sibTrans" cxnId="{81905472-10BD-481A-AE57-253C5C10F00E}">
      <dgm:prSet/>
      <dgm:spPr/>
      <dgm:t>
        <a:bodyPr/>
        <a:lstStyle/>
        <a:p>
          <a:endParaRPr lang="en-US"/>
        </a:p>
      </dgm:t>
    </dgm:pt>
    <dgm:pt modelId="{E912BE94-0431-4D58-8A2E-245D4DDB32C7}" type="pres">
      <dgm:prSet presAssocID="{C8B8F66F-0D69-4FBC-98BC-73F93C550210}" presName="outerComposite" presStyleCnt="0">
        <dgm:presLayoutVars>
          <dgm:chMax val="5"/>
          <dgm:dir/>
          <dgm:resizeHandles val="exact"/>
        </dgm:presLayoutVars>
      </dgm:prSet>
      <dgm:spPr/>
    </dgm:pt>
    <dgm:pt modelId="{9862BCFB-2A8E-499F-897E-3DD60A8B949F}" type="pres">
      <dgm:prSet presAssocID="{C8B8F66F-0D69-4FBC-98BC-73F93C550210}" presName="dummyMaxCanvas" presStyleCnt="0">
        <dgm:presLayoutVars/>
      </dgm:prSet>
      <dgm:spPr/>
    </dgm:pt>
    <dgm:pt modelId="{83E71EBD-3426-4B2C-A222-F457AA0B2C66}" type="pres">
      <dgm:prSet presAssocID="{C8B8F66F-0D69-4FBC-98BC-73F93C550210}" presName="FourNodes_1" presStyleLbl="node1" presStyleIdx="0" presStyleCnt="4" custLinFactNeighborX="493" custLinFactNeighborY="-5841">
        <dgm:presLayoutVars>
          <dgm:bulletEnabled val="1"/>
        </dgm:presLayoutVars>
      </dgm:prSet>
      <dgm:spPr/>
    </dgm:pt>
    <dgm:pt modelId="{3B6DE977-60F9-4329-ADE2-1E5972A9B08E}" type="pres">
      <dgm:prSet presAssocID="{C8B8F66F-0D69-4FBC-98BC-73F93C550210}" presName="FourNodes_2" presStyleLbl="node1" presStyleIdx="1" presStyleCnt="4">
        <dgm:presLayoutVars>
          <dgm:bulletEnabled val="1"/>
        </dgm:presLayoutVars>
      </dgm:prSet>
      <dgm:spPr/>
    </dgm:pt>
    <dgm:pt modelId="{DD0B7D2E-8F0F-48A9-8F31-EF5E9055F9CA}" type="pres">
      <dgm:prSet presAssocID="{C8B8F66F-0D69-4FBC-98BC-73F93C550210}" presName="FourNodes_3" presStyleLbl="node1" presStyleIdx="2" presStyleCnt="4">
        <dgm:presLayoutVars>
          <dgm:bulletEnabled val="1"/>
        </dgm:presLayoutVars>
      </dgm:prSet>
      <dgm:spPr/>
    </dgm:pt>
    <dgm:pt modelId="{72D4B934-D86D-4E4F-8D85-0E9DCEFB38C8}" type="pres">
      <dgm:prSet presAssocID="{C8B8F66F-0D69-4FBC-98BC-73F93C550210}" presName="FourNodes_4" presStyleLbl="node1" presStyleIdx="3" presStyleCnt="4" custLinFactNeighborX="0" custLinFactNeighborY="-2128">
        <dgm:presLayoutVars>
          <dgm:bulletEnabled val="1"/>
        </dgm:presLayoutVars>
      </dgm:prSet>
      <dgm:spPr/>
    </dgm:pt>
    <dgm:pt modelId="{0181A2CE-169B-4E07-B544-73FDC98E7237}" type="pres">
      <dgm:prSet presAssocID="{C8B8F66F-0D69-4FBC-98BC-73F93C550210}" presName="FourConn_1-2" presStyleLbl="fgAccFollowNode1" presStyleIdx="0" presStyleCnt="3">
        <dgm:presLayoutVars>
          <dgm:bulletEnabled val="1"/>
        </dgm:presLayoutVars>
      </dgm:prSet>
      <dgm:spPr/>
    </dgm:pt>
    <dgm:pt modelId="{35BE5CA4-4175-4E02-8A8C-604CB80043F1}" type="pres">
      <dgm:prSet presAssocID="{C8B8F66F-0D69-4FBC-98BC-73F93C550210}" presName="FourConn_2-3" presStyleLbl="fgAccFollowNode1" presStyleIdx="1" presStyleCnt="3">
        <dgm:presLayoutVars>
          <dgm:bulletEnabled val="1"/>
        </dgm:presLayoutVars>
      </dgm:prSet>
      <dgm:spPr/>
    </dgm:pt>
    <dgm:pt modelId="{C112935A-3634-4A88-9ECC-8C18FF29D2BD}" type="pres">
      <dgm:prSet presAssocID="{C8B8F66F-0D69-4FBC-98BC-73F93C550210}" presName="FourConn_3-4" presStyleLbl="fgAccFollowNode1" presStyleIdx="2" presStyleCnt="3">
        <dgm:presLayoutVars>
          <dgm:bulletEnabled val="1"/>
        </dgm:presLayoutVars>
      </dgm:prSet>
      <dgm:spPr/>
    </dgm:pt>
    <dgm:pt modelId="{A18E2E07-748A-482E-8CD2-2CDC4B2ECB14}" type="pres">
      <dgm:prSet presAssocID="{C8B8F66F-0D69-4FBC-98BC-73F93C550210}" presName="FourNodes_1_text" presStyleLbl="node1" presStyleIdx="3" presStyleCnt="4">
        <dgm:presLayoutVars>
          <dgm:bulletEnabled val="1"/>
        </dgm:presLayoutVars>
      </dgm:prSet>
      <dgm:spPr/>
    </dgm:pt>
    <dgm:pt modelId="{91421716-E178-4168-ACCB-F791022F5C47}" type="pres">
      <dgm:prSet presAssocID="{C8B8F66F-0D69-4FBC-98BC-73F93C550210}" presName="FourNodes_2_text" presStyleLbl="node1" presStyleIdx="3" presStyleCnt="4">
        <dgm:presLayoutVars>
          <dgm:bulletEnabled val="1"/>
        </dgm:presLayoutVars>
      </dgm:prSet>
      <dgm:spPr/>
    </dgm:pt>
    <dgm:pt modelId="{B55A2CFC-5573-45C6-841A-00268A2CF673}" type="pres">
      <dgm:prSet presAssocID="{C8B8F66F-0D69-4FBC-98BC-73F93C550210}" presName="FourNodes_3_text" presStyleLbl="node1" presStyleIdx="3" presStyleCnt="4">
        <dgm:presLayoutVars>
          <dgm:bulletEnabled val="1"/>
        </dgm:presLayoutVars>
      </dgm:prSet>
      <dgm:spPr/>
    </dgm:pt>
    <dgm:pt modelId="{17924257-D791-432C-8BF4-41F5C875B5A5}" type="pres">
      <dgm:prSet presAssocID="{C8B8F66F-0D69-4FBC-98BC-73F93C550210}" presName="FourNodes_4_text" presStyleLbl="node1" presStyleIdx="3" presStyleCnt="4">
        <dgm:presLayoutVars>
          <dgm:bulletEnabled val="1"/>
        </dgm:presLayoutVars>
      </dgm:prSet>
      <dgm:spPr/>
    </dgm:pt>
  </dgm:ptLst>
  <dgm:cxnLst>
    <dgm:cxn modelId="{6E1F1102-1427-45EF-A747-47CEE7626ABB}" type="presOf" srcId="{ED5A94AF-CD26-45CC-80BD-EED3EF50A33E}" destId="{3B6DE977-60F9-4329-ADE2-1E5972A9B08E}" srcOrd="0" destOrd="0" presId="urn:microsoft.com/office/officeart/2005/8/layout/vProcess5"/>
    <dgm:cxn modelId="{BDA18E07-079E-42A7-9CE0-00E9007F5632}" type="presOf" srcId="{ED5A94AF-CD26-45CC-80BD-EED3EF50A33E}" destId="{91421716-E178-4168-ACCB-F791022F5C47}" srcOrd="1" destOrd="0" presId="urn:microsoft.com/office/officeart/2005/8/layout/vProcess5"/>
    <dgm:cxn modelId="{3B523E08-3D28-43E9-8539-A4E0A0FA8785}" type="presOf" srcId="{98B3912D-7583-4654-9641-4CB3A61402B9}" destId="{72D4B934-D86D-4E4F-8D85-0E9DCEFB38C8}" srcOrd="0" destOrd="0" presId="urn:microsoft.com/office/officeart/2005/8/layout/vProcess5"/>
    <dgm:cxn modelId="{4480EF22-0341-441D-B764-310A039A9B58}" srcId="{C8B8F66F-0D69-4FBC-98BC-73F93C550210}" destId="{068DFDEC-8DEA-4F56-9A37-14A94F49A010}" srcOrd="2" destOrd="0" parTransId="{89263E9A-2562-46BA-921C-7686B8899066}" sibTransId="{5E576FF3-2150-4C0F-8D2D-BAE1C65698BE}"/>
    <dgm:cxn modelId="{946BC362-6A16-43BB-80DF-62F1B6537626}" type="presOf" srcId="{98B3912D-7583-4654-9641-4CB3A61402B9}" destId="{17924257-D791-432C-8BF4-41F5C875B5A5}" srcOrd="1" destOrd="0" presId="urn:microsoft.com/office/officeart/2005/8/layout/vProcess5"/>
    <dgm:cxn modelId="{A4D20567-D138-4339-BD41-9B73F21EE3D1}" type="presOf" srcId="{624E48BB-E1B0-4907-A72D-4DD02D971809}" destId="{35BE5CA4-4175-4E02-8A8C-604CB80043F1}" srcOrd="0" destOrd="0" presId="urn:microsoft.com/office/officeart/2005/8/layout/vProcess5"/>
    <dgm:cxn modelId="{2F356569-B79A-4B90-9A16-8C91E6B36A1B}" type="presOf" srcId="{068DFDEC-8DEA-4F56-9A37-14A94F49A010}" destId="{DD0B7D2E-8F0F-48A9-8F31-EF5E9055F9CA}" srcOrd="0" destOrd="0" presId="urn:microsoft.com/office/officeart/2005/8/layout/vProcess5"/>
    <dgm:cxn modelId="{98FC6C69-01C2-4A69-B0F6-41565C6A5B4A}" srcId="{C8B8F66F-0D69-4FBC-98BC-73F93C550210}" destId="{ED5A94AF-CD26-45CC-80BD-EED3EF50A33E}" srcOrd="1" destOrd="0" parTransId="{3E3D823B-46E7-44DA-9688-EDF382AA0143}" sibTransId="{624E48BB-E1B0-4907-A72D-4DD02D971809}"/>
    <dgm:cxn modelId="{C0652C72-8459-40BA-ABDA-9EC3E7204ED1}" type="presOf" srcId="{5E576FF3-2150-4C0F-8D2D-BAE1C65698BE}" destId="{C112935A-3634-4A88-9ECC-8C18FF29D2BD}" srcOrd="0" destOrd="0" presId="urn:microsoft.com/office/officeart/2005/8/layout/vProcess5"/>
    <dgm:cxn modelId="{81905472-10BD-481A-AE57-253C5C10F00E}" srcId="{C8B8F66F-0D69-4FBC-98BC-73F93C550210}" destId="{98B3912D-7583-4654-9641-4CB3A61402B9}" srcOrd="3" destOrd="0" parTransId="{F21FC139-5CE0-4A66-8870-74AB7BE179B4}" sibTransId="{4EDE3765-D01B-4537-AD86-C44DCE3F2933}"/>
    <dgm:cxn modelId="{E2D43754-C83C-4B9D-968B-40CB60954C73}" type="presOf" srcId="{C8B8F66F-0D69-4FBC-98BC-73F93C550210}" destId="{E912BE94-0431-4D58-8A2E-245D4DDB32C7}" srcOrd="0" destOrd="0" presId="urn:microsoft.com/office/officeart/2005/8/layout/vProcess5"/>
    <dgm:cxn modelId="{8E5C868C-F86A-4AAD-A3B3-326AA574E536}" type="presOf" srcId="{068DFDEC-8DEA-4F56-9A37-14A94F49A010}" destId="{B55A2CFC-5573-45C6-841A-00268A2CF673}" srcOrd="1" destOrd="0" presId="urn:microsoft.com/office/officeart/2005/8/layout/vProcess5"/>
    <dgm:cxn modelId="{2BECCA8C-CF9E-4492-BA3E-0F0782885F9A}" srcId="{C8B8F66F-0D69-4FBC-98BC-73F93C550210}" destId="{28232C32-807F-4CAC-8E40-368387E509D8}" srcOrd="0" destOrd="0" parTransId="{40150A4A-C288-4431-A7BC-3EF738007237}" sibTransId="{D91C90F6-30EE-4DFE-B223-55EE9A35E377}"/>
    <dgm:cxn modelId="{9ACF9094-594E-4795-97E9-EC8C23A622CF}" type="presOf" srcId="{28232C32-807F-4CAC-8E40-368387E509D8}" destId="{A18E2E07-748A-482E-8CD2-2CDC4B2ECB14}" srcOrd="1" destOrd="0" presId="urn:microsoft.com/office/officeart/2005/8/layout/vProcess5"/>
    <dgm:cxn modelId="{12123AB4-6A60-458E-B968-B42D725786C7}" type="presOf" srcId="{28232C32-807F-4CAC-8E40-368387E509D8}" destId="{83E71EBD-3426-4B2C-A222-F457AA0B2C66}" srcOrd="0" destOrd="0" presId="urn:microsoft.com/office/officeart/2005/8/layout/vProcess5"/>
    <dgm:cxn modelId="{A7DB84D6-FB6E-46C8-B9DE-C796F317A7B2}" type="presOf" srcId="{D91C90F6-30EE-4DFE-B223-55EE9A35E377}" destId="{0181A2CE-169B-4E07-B544-73FDC98E7237}" srcOrd="0" destOrd="0" presId="urn:microsoft.com/office/officeart/2005/8/layout/vProcess5"/>
    <dgm:cxn modelId="{76C0B616-E2BE-4E7C-B7FC-8974A1810D5E}" type="presParOf" srcId="{E912BE94-0431-4D58-8A2E-245D4DDB32C7}" destId="{9862BCFB-2A8E-499F-897E-3DD60A8B949F}" srcOrd="0" destOrd="0" presId="urn:microsoft.com/office/officeart/2005/8/layout/vProcess5"/>
    <dgm:cxn modelId="{98A5BD26-1581-490E-97DE-0964437B7DBF}" type="presParOf" srcId="{E912BE94-0431-4D58-8A2E-245D4DDB32C7}" destId="{83E71EBD-3426-4B2C-A222-F457AA0B2C66}" srcOrd="1" destOrd="0" presId="urn:microsoft.com/office/officeart/2005/8/layout/vProcess5"/>
    <dgm:cxn modelId="{BA7F3CF1-68A9-4F17-A4F9-9564B32B57C0}" type="presParOf" srcId="{E912BE94-0431-4D58-8A2E-245D4DDB32C7}" destId="{3B6DE977-60F9-4329-ADE2-1E5972A9B08E}" srcOrd="2" destOrd="0" presId="urn:microsoft.com/office/officeart/2005/8/layout/vProcess5"/>
    <dgm:cxn modelId="{CF1BD2A9-06D3-41F1-BE07-C9D164CC0B77}" type="presParOf" srcId="{E912BE94-0431-4D58-8A2E-245D4DDB32C7}" destId="{DD0B7D2E-8F0F-48A9-8F31-EF5E9055F9CA}" srcOrd="3" destOrd="0" presId="urn:microsoft.com/office/officeart/2005/8/layout/vProcess5"/>
    <dgm:cxn modelId="{BF468811-1273-495E-9D99-B2CA8A17BF0D}" type="presParOf" srcId="{E912BE94-0431-4D58-8A2E-245D4DDB32C7}" destId="{72D4B934-D86D-4E4F-8D85-0E9DCEFB38C8}" srcOrd="4" destOrd="0" presId="urn:microsoft.com/office/officeart/2005/8/layout/vProcess5"/>
    <dgm:cxn modelId="{D2BB7429-62E1-4BE2-B48A-6E9B40B79E3D}" type="presParOf" srcId="{E912BE94-0431-4D58-8A2E-245D4DDB32C7}" destId="{0181A2CE-169B-4E07-B544-73FDC98E7237}" srcOrd="5" destOrd="0" presId="urn:microsoft.com/office/officeart/2005/8/layout/vProcess5"/>
    <dgm:cxn modelId="{1573CB91-079F-4D8E-86A2-8A0C65C13394}" type="presParOf" srcId="{E912BE94-0431-4D58-8A2E-245D4DDB32C7}" destId="{35BE5CA4-4175-4E02-8A8C-604CB80043F1}" srcOrd="6" destOrd="0" presId="urn:microsoft.com/office/officeart/2005/8/layout/vProcess5"/>
    <dgm:cxn modelId="{02AE04C4-054D-4AF8-B6F9-88117CB706C1}" type="presParOf" srcId="{E912BE94-0431-4D58-8A2E-245D4DDB32C7}" destId="{C112935A-3634-4A88-9ECC-8C18FF29D2BD}" srcOrd="7" destOrd="0" presId="urn:microsoft.com/office/officeart/2005/8/layout/vProcess5"/>
    <dgm:cxn modelId="{D5C556ED-A68F-4B7D-94C5-EE7A2AC495EB}" type="presParOf" srcId="{E912BE94-0431-4D58-8A2E-245D4DDB32C7}" destId="{A18E2E07-748A-482E-8CD2-2CDC4B2ECB14}" srcOrd="8" destOrd="0" presId="urn:microsoft.com/office/officeart/2005/8/layout/vProcess5"/>
    <dgm:cxn modelId="{2A18F7CE-8A7D-428A-8FCD-07C8CF6FD924}" type="presParOf" srcId="{E912BE94-0431-4D58-8A2E-245D4DDB32C7}" destId="{91421716-E178-4168-ACCB-F791022F5C47}" srcOrd="9" destOrd="0" presId="urn:microsoft.com/office/officeart/2005/8/layout/vProcess5"/>
    <dgm:cxn modelId="{910244B0-170E-4624-8B21-C64D877DC5CF}" type="presParOf" srcId="{E912BE94-0431-4D58-8A2E-245D4DDB32C7}" destId="{B55A2CFC-5573-45C6-841A-00268A2CF673}" srcOrd="10" destOrd="0" presId="urn:microsoft.com/office/officeart/2005/8/layout/vProcess5"/>
    <dgm:cxn modelId="{07A30BA1-5363-4DB5-8E55-F96F5E278E9A}" type="presParOf" srcId="{E912BE94-0431-4D58-8A2E-245D4DDB32C7}" destId="{17924257-D791-432C-8BF4-41F5C875B5A5}"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1AE88-7755-4CDE-B13C-0B2BE8C60F8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177E3CE-F391-4F79-B626-E9DCF1E12F47}">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Προωθήστε τα εγγενή κίνητρα</a:t>
          </a:r>
        </a:p>
        <a:p>
          <a:pPr algn="ctr"/>
          <a:r>
            <a:rPr lang="el-GR" sz="3200" i="1" dirty="0">
              <a:latin typeface="Calibri" panose="020F0502020204030204" pitchFamily="34" charset="0"/>
              <a:ea typeface="Calibri" panose="020F0502020204030204" pitchFamily="34" charset="0"/>
              <a:cs typeface="Calibri" panose="020F0502020204030204" pitchFamily="34" charset="0"/>
            </a:rPr>
            <a:t>οδηγούν σε αυξημένη επιμονή, δημιουργικότητα και βαθύτερη δέσμευση σε εργασίες.</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C1F65C7F-77F9-4AAB-B37F-E85FA18E96D9}" type="parTrans" cxnId="{F2FD1C5C-C40D-4B6C-8F1D-B7721BF9EE56}">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73801898-718B-4353-BD86-2BCCF7C8A799}" type="sibTrans" cxnId="{F2FD1C5C-C40D-4B6C-8F1D-B7721BF9EE56}">
      <dgm:prSet phldrT="1" phldr="0"/>
      <dgm:spPr/>
    </dgm:pt>
    <dgm:pt modelId="{B240F251-47EE-4A36-A585-BCA662DD0085}">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Βελτιώστε την αφοσίωση</a:t>
          </a:r>
          <a:r>
            <a:rPr lang="en-GB" sz="3200" b="1" dirty="0">
              <a:latin typeface="Calibri" panose="020F0502020204030204" pitchFamily="34" charset="0"/>
              <a:ea typeface="Calibri" panose="020F0502020204030204" pitchFamily="34" charset="0"/>
              <a:cs typeface="Calibri" panose="020F0502020204030204" pitchFamily="34" charset="0"/>
            </a:rPr>
            <a:t> </a:t>
          </a:r>
          <a:endParaRPr lang="el-GR" sz="3200" b="1" dirty="0">
            <a:latin typeface="Calibri" panose="020F0502020204030204" pitchFamily="34" charset="0"/>
            <a:ea typeface="Calibri" panose="020F0502020204030204" pitchFamily="34" charset="0"/>
            <a:cs typeface="Calibri" panose="020F0502020204030204" pitchFamily="34" charset="0"/>
          </a:endParaRPr>
        </a:p>
        <a:p>
          <a:pPr algn="ctr"/>
          <a:r>
            <a:rPr lang="el-GR" sz="3200" i="1" dirty="0">
              <a:latin typeface="Calibri" panose="020F0502020204030204" pitchFamily="34" charset="0"/>
              <a:ea typeface="Calibri" panose="020F0502020204030204" pitchFamily="34" charset="0"/>
              <a:cs typeface="Calibri" panose="020F0502020204030204" pitchFamily="34" charset="0"/>
            </a:rPr>
            <a:t>καλύτερη συμμετοχή, συνεργασία και μια συνολική θετική ατμόσφαιρα, η οποία μπορεί να βελτιώσει τόσο τη μάθηση όσο και την παραγωγικότητα.</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E133EC6F-FED7-4FF0-A28D-A36DC3F0EADE}" type="parTrans" cxnId="{E9F3B969-FF2A-4C0F-8F29-B8C79599D5F7}">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F5332187-D697-46A1-B3B8-D17CF30843A2}" type="sibTrans" cxnId="{E9F3B969-FF2A-4C0F-8F29-B8C79599D5F7}">
      <dgm:prSet phldrT="2" phldr="0"/>
      <dgm:spPr/>
    </dgm:pt>
    <dgm:pt modelId="{9C800F37-F458-48F2-B86E-BF5FC47FF75D}">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Ενθαρρύνετε την </a:t>
          </a:r>
          <a:r>
            <a:rPr lang="el-GR" sz="3200" b="1" dirty="0" err="1">
              <a:latin typeface="Calibri" panose="020F0502020204030204" pitchFamily="34" charset="0"/>
              <a:ea typeface="Calibri" panose="020F0502020204030204" pitchFamily="34" charset="0"/>
              <a:cs typeface="Calibri" panose="020F0502020204030204" pitchFamily="34" charset="0"/>
            </a:rPr>
            <a:t>αυτοδιεύθυνση</a:t>
          </a:r>
          <a:r>
            <a:rPr lang="el-GR" sz="3200" b="1" dirty="0">
              <a:latin typeface="Calibri" panose="020F0502020204030204" pitchFamily="34" charset="0"/>
              <a:ea typeface="Calibri" panose="020F0502020204030204" pitchFamily="34" charset="0"/>
              <a:cs typeface="Calibri" panose="020F0502020204030204" pitchFamily="34" charset="0"/>
            </a:rPr>
            <a:t> και την ιδιοκτησία (αυτονομία)</a:t>
          </a:r>
        </a:p>
        <a:p>
          <a:pPr algn="ctr"/>
          <a:r>
            <a:rPr lang="el-GR" sz="3200" i="1" dirty="0">
              <a:latin typeface="Calibri" panose="020F0502020204030204" pitchFamily="34" charset="0"/>
              <a:ea typeface="Calibri" panose="020F0502020204030204" pitchFamily="34" charset="0"/>
              <a:cs typeface="Calibri" panose="020F0502020204030204" pitchFamily="34" charset="0"/>
            </a:rPr>
            <a:t>πιο πιθανό να αναλάβουν πρωτοβουλίες, να είναι προληπτικοί και να αναπτύξουν δεξιότητες αυτοδιαχείρισης.</a:t>
          </a:r>
          <a:endParaRPr lang="en-US" sz="3200" dirty="0">
            <a:latin typeface="Calibri" panose="020F0502020204030204" pitchFamily="34" charset="0"/>
            <a:ea typeface="Calibri" panose="020F0502020204030204" pitchFamily="34" charset="0"/>
            <a:cs typeface="Calibri" panose="020F0502020204030204" pitchFamily="34" charset="0"/>
          </a:endParaRPr>
        </a:p>
      </dgm:t>
    </dgm:pt>
    <dgm:pt modelId="{1794F799-76A8-4619-9FBE-3E2A07B32D95}" type="parTrans" cxnId="{7D514422-3076-4094-A7E1-914A54E04ED1}">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8E4626ED-D072-4CEA-98B0-0387988AB16C}" type="sibTrans" cxnId="{7D514422-3076-4094-A7E1-914A54E04ED1}">
      <dgm:prSet phldrT="4" phldr="0"/>
      <dgm:spPr/>
    </dgm:pt>
    <dgm:pt modelId="{C1F3FC5D-D4CB-4178-98C0-359CE6BA2767}">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Προωθήστε την αίσθηση του </a:t>
          </a:r>
          <a:r>
            <a:rPr lang="el-GR" sz="3200" b="1" dirty="0" err="1">
              <a:latin typeface="Calibri" panose="020F0502020204030204" pitchFamily="34" charset="0"/>
              <a:ea typeface="Calibri" panose="020F0502020204030204" pitchFamily="34" charset="0"/>
              <a:cs typeface="Calibri" panose="020F0502020204030204" pitchFamily="34" charset="0"/>
            </a:rPr>
            <a:t>ανήκειν</a:t>
          </a:r>
          <a:r>
            <a:rPr lang="el-GR" sz="3200" b="1" dirty="0">
              <a:latin typeface="Calibri" panose="020F0502020204030204" pitchFamily="34" charset="0"/>
              <a:ea typeface="Calibri" panose="020F0502020204030204" pitchFamily="34" charset="0"/>
              <a:cs typeface="Calibri" panose="020F0502020204030204" pitchFamily="34" charset="0"/>
            </a:rPr>
            <a:t> (συγγένεια)</a:t>
          </a:r>
          <a:r>
            <a:rPr lang="en-GB" sz="3200" b="1" dirty="0">
              <a:latin typeface="Calibri" panose="020F0502020204030204" pitchFamily="34" charset="0"/>
              <a:ea typeface="Calibri" panose="020F0502020204030204" pitchFamily="34" charset="0"/>
              <a:cs typeface="Calibri" panose="020F0502020204030204" pitchFamily="34" charset="0"/>
            </a:rPr>
            <a:t> </a:t>
          </a:r>
          <a:endParaRPr lang="el-GR" sz="3200" b="1" dirty="0">
            <a:latin typeface="Calibri" panose="020F0502020204030204" pitchFamily="34" charset="0"/>
            <a:ea typeface="Calibri" panose="020F0502020204030204" pitchFamily="34" charset="0"/>
            <a:cs typeface="Calibri" panose="020F0502020204030204" pitchFamily="34" charset="0"/>
          </a:endParaRPr>
        </a:p>
        <a:p>
          <a:pPr algn="ctr"/>
          <a:r>
            <a:rPr lang="el-GR" sz="3200" i="1" dirty="0">
              <a:latin typeface="Calibri" panose="020F0502020204030204" pitchFamily="34" charset="0"/>
              <a:ea typeface="Calibri" panose="020F0502020204030204" pitchFamily="34" charset="0"/>
              <a:cs typeface="Calibri" panose="020F0502020204030204" pitchFamily="34" charset="0"/>
            </a:rPr>
            <a:t>Ενισχύστε το ηθικό, μειώστε τα συναισθήματα απομόνωσης και προωθήστε την ομαδική εργασία και τη συνεργασία.</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E4DBA3F4-DC2F-48BA-AFA0-1863550E8D79}" type="sibTrans" cxnId="{1F26ACF9-20D9-449F-AEBD-DC542381D4E0}">
      <dgm:prSet phldrT="3" phldr="0"/>
      <dgm:spPr/>
    </dgm:pt>
    <dgm:pt modelId="{A0D16E93-4599-428F-B92C-BCE010852BB1}" type="parTrans" cxnId="{1F26ACF9-20D9-449F-AEBD-DC542381D4E0}">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5AB50BD0-CFB9-4FD6-8A5A-5E482AC6F1DF}" type="pres">
      <dgm:prSet presAssocID="{6231AE88-7755-4CDE-B13C-0B2BE8C60F80}" presName="rootnode" presStyleCnt="0">
        <dgm:presLayoutVars>
          <dgm:chMax/>
          <dgm:chPref/>
          <dgm:dir/>
          <dgm:animLvl val="lvl"/>
        </dgm:presLayoutVars>
      </dgm:prSet>
      <dgm:spPr/>
    </dgm:pt>
    <dgm:pt modelId="{128080A7-DFB6-4AD1-B605-43081B30A9DB}" type="pres">
      <dgm:prSet presAssocID="{E177E3CE-F391-4F79-B626-E9DCF1E12F47}" presName="composite" presStyleCnt="0"/>
      <dgm:spPr/>
    </dgm:pt>
    <dgm:pt modelId="{5362834A-3F41-4077-A77C-ECF5E50740D5}" type="pres">
      <dgm:prSet presAssocID="{E177E3CE-F391-4F79-B626-E9DCF1E12F47}" presName="LShape" presStyleLbl="alignNode1" presStyleIdx="0" presStyleCnt="7"/>
      <dgm:spPr>
        <a:solidFill>
          <a:schemeClr val="accent4">
            <a:lumMod val="60000"/>
            <a:lumOff val="40000"/>
          </a:schemeClr>
        </a:solidFill>
      </dgm:spPr>
    </dgm:pt>
    <dgm:pt modelId="{857E85A9-45AF-472C-906A-D1BD0319678F}" type="pres">
      <dgm:prSet presAssocID="{E177E3CE-F391-4F79-B626-E9DCF1E12F47}" presName="ParentText" presStyleLbl="revTx" presStyleIdx="0" presStyleCnt="4">
        <dgm:presLayoutVars>
          <dgm:chMax val="0"/>
          <dgm:chPref val="0"/>
          <dgm:bulletEnabled val="1"/>
        </dgm:presLayoutVars>
      </dgm:prSet>
      <dgm:spPr/>
    </dgm:pt>
    <dgm:pt modelId="{02AD73FE-E7CA-4570-AC27-14CB98750B6F}" type="pres">
      <dgm:prSet presAssocID="{E177E3CE-F391-4F79-B626-E9DCF1E12F47}" presName="Triangle" presStyleLbl="alignNode1" presStyleIdx="1" presStyleCnt="7"/>
      <dgm:spPr>
        <a:solidFill>
          <a:schemeClr val="accent4">
            <a:lumMod val="60000"/>
            <a:lumOff val="40000"/>
          </a:schemeClr>
        </a:solidFill>
      </dgm:spPr>
    </dgm:pt>
    <dgm:pt modelId="{29D82E01-FE0F-4630-A553-C9C8192DBB52}" type="pres">
      <dgm:prSet presAssocID="{73801898-718B-4353-BD86-2BCCF7C8A799}" presName="sibTrans" presStyleCnt="0"/>
      <dgm:spPr/>
    </dgm:pt>
    <dgm:pt modelId="{0A81872B-DDB1-4E70-AFD6-7F854BE60187}" type="pres">
      <dgm:prSet presAssocID="{73801898-718B-4353-BD86-2BCCF7C8A799}" presName="space" presStyleCnt="0"/>
      <dgm:spPr/>
    </dgm:pt>
    <dgm:pt modelId="{7080F25F-8272-4909-9194-FE1E2FB7EF24}" type="pres">
      <dgm:prSet presAssocID="{B240F251-47EE-4A36-A585-BCA662DD0085}" presName="composite" presStyleCnt="0"/>
      <dgm:spPr/>
    </dgm:pt>
    <dgm:pt modelId="{80A19AB4-1626-4B58-8B35-93864D4EB116}" type="pres">
      <dgm:prSet presAssocID="{B240F251-47EE-4A36-A585-BCA662DD0085}" presName="LShape" presStyleLbl="alignNode1" presStyleIdx="2" presStyleCnt="7"/>
      <dgm:spPr>
        <a:solidFill>
          <a:schemeClr val="accent4">
            <a:lumMod val="60000"/>
            <a:lumOff val="40000"/>
          </a:schemeClr>
        </a:solidFill>
      </dgm:spPr>
    </dgm:pt>
    <dgm:pt modelId="{E30234B8-CD91-46E6-8A76-596C2D457FE7}" type="pres">
      <dgm:prSet presAssocID="{B240F251-47EE-4A36-A585-BCA662DD0085}" presName="ParentText" presStyleLbl="revTx" presStyleIdx="1" presStyleCnt="4">
        <dgm:presLayoutVars>
          <dgm:chMax val="0"/>
          <dgm:chPref val="0"/>
          <dgm:bulletEnabled val="1"/>
        </dgm:presLayoutVars>
      </dgm:prSet>
      <dgm:spPr/>
    </dgm:pt>
    <dgm:pt modelId="{F6F46BC1-0C3A-45FB-8830-53F971AE3539}" type="pres">
      <dgm:prSet presAssocID="{B240F251-47EE-4A36-A585-BCA662DD0085}" presName="Triangle" presStyleLbl="alignNode1" presStyleIdx="3" presStyleCnt="7"/>
      <dgm:spPr>
        <a:solidFill>
          <a:schemeClr val="accent4">
            <a:lumMod val="60000"/>
            <a:lumOff val="40000"/>
          </a:schemeClr>
        </a:solidFill>
      </dgm:spPr>
    </dgm:pt>
    <dgm:pt modelId="{2CEA3E56-702D-41A2-9A4E-EC44C63CF33B}" type="pres">
      <dgm:prSet presAssocID="{F5332187-D697-46A1-B3B8-D17CF30843A2}" presName="sibTrans" presStyleCnt="0"/>
      <dgm:spPr/>
    </dgm:pt>
    <dgm:pt modelId="{FB506ECF-FB66-46BB-9DEE-BEB617643E1A}" type="pres">
      <dgm:prSet presAssocID="{F5332187-D697-46A1-B3B8-D17CF30843A2}" presName="space" presStyleCnt="0"/>
      <dgm:spPr/>
    </dgm:pt>
    <dgm:pt modelId="{FEBB6288-602A-45BF-A2D3-DCD18B6465CE}" type="pres">
      <dgm:prSet presAssocID="{C1F3FC5D-D4CB-4178-98C0-359CE6BA2767}" presName="composite" presStyleCnt="0"/>
      <dgm:spPr/>
    </dgm:pt>
    <dgm:pt modelId="{C71F8469-8105-4822-8A28-825EB8A84406}" type="pres">
      <dgm:prSet presAssocID="{C1F3FC5D-D4CB-4178-98C0-359CE6BA2767}" presName="LShape" presStyleLbl="alignNode1" presStyleIdx="4" presStyleCnt="7"/>
      <dgm:spPr>
        <a:solidFill>
          <a:schemeClr val="accent4">
            <a:lumMod val="60000"/>
            <a:lumOff val="40000"/>
          </a:schemeClr>
        </a:solidFill>
      </dgm:spPr>
    </dgm:pt>
    <dgm:pt modelId="{8BB1DA36-7DC5-4643-A9D5-5801A3C4D28D}" type="pres">
      <dgm:prSet presAssocID="{C1F3FC5D-D4CB-4178-98C0-359CE6BA2767}" presName="ParentText" presStyleLbl="revTx" presStyleIdx="2" presStyleCnt="4">
        <dgm:presLayoutVars>
          <dgm:chMax val="0"/>
          <dgm:chPref val="0"/>
          <dgm:bulletEnabled val="1"/>
        </dgm:presLayoutVars>
      </dgm:prSet>
      <dgm:spPr/>
    </dgm:pt>
    <dgm:pt modelId="{5F20D0A7-AD64-4AD1-BA9E-8457FC9D4A27}" type="pres">
      <dgm:prSet presAssocID="{C1F3FC5D-D4CB-4178-98C0-359CE6BA2767}" presName="Triangle" presStyleLbl="alignNode1" presStyleIdx="5" presStyleCnt="7"/>
      <dgm:spPr>
        <a:solidFill>
          <a:schemeClr val="accent4">
            <a:lumMod val="60000"/>
            <a:lumOff val="40000"/>
          </a:schemeClr>
        </a:solidFill>
      </dgm:spPr>
    </dgm:pt>
    <dgm:pt modelId="{65F39A58-D751-47DC-A92C-7F4CB2AA3C4C}" type="pres">
      <dgm:prSet presAssocID="{E4DBA3F4-DC2F-48BA-AFA0-1863550E8D79}" presName="sibTrans" presStyleCnt="0"/>
      <dgm:spPr/>
    </dgm:pt>
    <dgm:pt modelId="{52C71C98-C5FC-4C19-97F1-D3360ADB1033}" type="pres">
      <dgm:prSet presAssocID="{E4DBA3F4-DC2F-48BA-AFA0-1863550E8D79}" presName="space" presStyleCnt="0"/>
      <dgm:spPr/>
    </dgm:pt>
    <dgm:pt modelId="{DA423CDD-69B3-4E89-9A02-47E0D358D082}" type="pres">
      <dgm:prSet presAssocID="{9C800F37-F458-48F2-B86E-BF5FC47FF75D}" presName="composite" presStyleCnt="0"/>
      <dgm:spPr/>
    </dgm:pt>
    <dgm:pt modelId="{714B9B4F-5C89-4CA1-BA62-A36CD2A46EC3}" type="pres">
      <dgm:prSet presAssocID="{9C800F37-F458-48F2-B86E-BF5FC47FF75D}" presName="LShape" presStyleLbl="alignNode1" presStyleIdx="6" presStyleCnt="7"/>
      <dgm:spPr>
        <a:solidFill>
          <a:schemeClr val="accent4">
            <a:lumMod val="60000"/>
            <a:lumOff val="40000"/>
          </a:schemeClr>
        </a:solidFill>
      </dgm:spPr>
    </dgm:pt>
    <dgm:pt modelId="{7758E34C-2657-42A4-A6AA-D07AC44FD6EA}" type="pres">
      <dgm:prSet presAssocID="{9C800F37-F458-48F2-B86E-BF5FC47FF75D}" presName="ParentText" presStyleLbl="revTx" presStyleIdx="3" presStyleCnt="4">
        <dgm:presLayoutVars>
          <dgm:chMax val="0"/>
          <dgm:chPref val="0"/>
          <dgm:bulletEnabled val="1"/>
        </dgm:presLayoutVars>
      </dgm:prSet>
      <dgm:spPr/>
    </dgm:pt>
  </dgm:ptLst>
  <dgm:cxnLst>
    <dgm:cxn modelId="{7D514422-3076-4094-A7E1-914A54E04ED1}" srcId="{6231AE88-7755-4CDE-B13C-0B2BE8C60F80}" destId="{9C800F37-F458-48F2-B86E-BF5FC47FF75D}" srcOrd="3" destOrd="0" parTransId="{1794F799-76A8-4619-9FBE-3E2A07B32D95}" sibTransId="{8E4626ED-D072-4CEA-98B0-0387988AB16C}"/>
    <dgm:cxn modelId="{525D4239-EE59-4DF7-B42C-01AF98EAA5AA}" type="presOf" srcId="{C1F3FC5D-D4CB-4178-98C0-359CE6BA2767}" destId="{8BB1DA36-7DC5-4643-A9D5-5801A3C4D28D}" srcOrd="0" destOrd="0" presId="urn:microsoft.com/office/officeart/2009/3/layout/StepUpProcess"/>
    <dgm:cxn modelId="{F1BC0E5C-ABF5-49FD-A427-181281706622}" type="presOf" srcId="{6231AE88-7755-4CDE-B13C-0B2BE8C60F80}" destId="{5AB50BD0-CFB9-4FD6-8A5A-5E482AC6F1DF}" srcOrd="0" destOrd="0" presId="urn:microsoft.com/office/officeart/2009/3/layout/StepUpProcess"/>
    <dgm:cxn modelId="{F2FD1C5C-C40D-4B6C-8F1D-B7721BF9EE56}" srcId="{6231AE88-7755-4CDE-B13C-0B2BE8C60F80}" destId="{E177E3CE-F391-4F79-B626-E9DCF1E12F47}" srcOrd="0" destOrd="0" parTransId="{C1F65C7F-77F9-4AAB-B37F-E85FA18E96D9}" sibTransId="{73801898-718B-4353-BD86-2BCCF7C8A799}"/>
    <dgm:cxn modelId="{88599245-D8A9-4935-8EAB-84138B45604B}" type="presOf" srcId="{E177E3CE-F391-4F79-B626-E9DCF1E12F47}" destId="{857E85A9-45AF-472C-906A-D1BD0319678F}" srcOrd="0" destOrd="0" presId="urn:microsoft.com/office/officeart/2009/3/layout/StepUpProcess"/>
    <dgm:cxn modelId="{E9F3B969-FF2A-4C0F-8F29-B8C79599D5F7}" srcId="{6231AE88-7755-4CDE-B13C-0B2BE8C60F80}" destId="{B240F251-47EE-4A36-A585-BCA662DD0085}" srcOrd="1" destOrd="0" parTransId="{E133EC6F-FED7-4FF0-A28D-A36DC3F0EADE}" sibTransId="{F5332187-D697-46A1-B3B8-D17CF30843A2}"/>
    <dgm:cxn modelId="{3AD3E14B-603C-40E9-B134-1EBEBB226086}" type="presOf" srcId="{B240F251-47EE-4A36-A585-BCA662DD0085}" destId="{E30234B8-CD91-46E6-8A76-596C2D457FE7}" srcOrd="0" destOrd="0" presId="urn:microsoft.com/office/officeart/2009/3/layout/StepUpProcess"/>
    <dgm:cxn modelId="{DBC03E8F-E815-4885-A10B-11E18C27E211}" type="presOf" srcId="{9C800F37-F458-48F2-B86E-BF5FC47FF75D}" destId="{7758E34C-2657-42A4-A6AA-D07AC44FD6EA}" srcOrd="0" destOrd="0" presId="urn:microsoft.com/office/officeart/2009/3/layout/StepUpProcess"/>
    <dgm:cxn modelId="{1F26ACF9-20D9-449F-AEBD-DC542381D4E0}" srcId="{6231AE88-7755-4CDE-B13C-0B2BE8C60F80}" destId="{C1F3FC5D-D4CB-4178-98C0-359CE6BA2767}" srcOrd="2" destOrd="0" parTransId="{A0D16E93-4599-428F-B92C-BCE010852BB1}" sibTransId="{E4DBA3F4-DC2F-48BA-AFA0-1863550E8D79}"/>
    <dgm:cxn modelId="{2A6BC73D-9086-499E-B5CB-46DB0613CAB2}" type="presParOf" srcId="{5AB50BD0-CFB9-4FD6-8A5A-5E482AC6F1DF}" destId="{128080A7-DFB6-4AD1-B605-43081B30A9DB}" srcOrd="0" destOrd="0" presId="urn:microsoft.com/office/officeart/2009/3/layout/StepUpProcess"/>
    <dgm:cxn modelId="{DF20302C-F746-4197-BC08-DEDB2C2A967A}" type="presParOf" srcId="{128080A7-DFB6-4AD1-B605-43081B30A9DB}" destId="{5362834A-3F41-4077-A77C-ECF5E50740D5}" srcOrd="0" destOrd="0" presId="urn:microsoft.com/office/officeart/2009/3/layout/StepUpProcess"/>
    <dgm:cxn modelId="{3A45C5D5-BE83-4F60-994F-4D81FC4C2ED4}" type="presParOf" srcId="{128080A7-DFB6-4AD1-B605-43081B30A9DB}" destId="{857E85A9-45AF-472C-906A-D1BD0319678F}" srcOrd="1" destOrd="0" presId="urn:microsoft.com/office/officeart/2009/3/layout/StepUpProcess"/>
    <dgm:cxn modelId="{E26E32D1-EADE-4D97-88AA-BF51E951085E}" type="presParOf" srcId="{128080A7-DFB6-4AD1-B605-43081B30A9DB}" destId="{02AD73FE-E7CA-4570-AC27-14CB98750B6F}" srcOrd="2" destOrd="0" presId="urn:microsoft.com/office/officeart/2009/3/layout/StepUpProcess"/>
    <dgm:cxn modelId="{17A78252-C534-446B-808F-556050E3C85B}" type="presParOf" srcId="{5AB50BD0-CFB9-4FD6-8A5A-5E482AC6F1DF}" destId="{29D82E01-FE0F-4630-A553-C9C8192DBB52}" srcOrd="1" destOrd="0" presId="urn:microsoft.com/office/officeart/2009/3/layout/StepUpProcess"/>
    <dgm:cxn modelId="{66681060-C265-4B32-B2F8-343737764EE3}" type="presParOf" srcId="{29D82E01-FE0F-4630-A553-C9C8192DBB52}" destId="{0A81872B-DDB1-4E70-AFD6-7F854BE60187}" srcOrd="0" destOrd="0" presId="urn:microsoft.com/office/officeart/2009/3/layout/StepUpProcess"/>
    <dgm:cxn modelId="{AC650F6E-929C-4DCC-A54A-563EF5EA0C65}" type="presParOf" srcId="{5AB50BD0-CFB9-4FD6-8A5A-5E482AC6F1DF}" destId="{7080F25F-8272-4909-9194-FE1E2FB7EF24}" srcOrd="2" destOrd="0" presId="urn:microsoft.com/office/officeart/2009/3/layout/StepUpProcess"/>
    <dgm:cxn modelId="{4B32591C-99B8-4492-8E24-C8E5CDF57414}" type="presParOf" srcId="{7080F25F-8272-4909-9194-FE1E2FB7EF24}" destId="{80A19AB4-1626-4B58-8B35-93864D4EB116}" srcOrd="0" destOrd="0" presId="urn:microsoft.com/office/officeart/2009/3/layout/StepUpProcess"/>
    <dgm:cxn modelId="{41A06049-FA73-4872-81E6-97A61E145072}" type="presParOf" srcId="{7080F25F-8272-4909-9194-FE1E2FB7EF24}" destId="{E30234B8-CD91-46E6-8A76-596C2D457FE7}" srcOrd="1" destOrd="0" presId="urn:microsoft.com/office/officeart/2009/3/layout/StepUpProcess"/>
    <dgm:cxn modelId="{D3C4046C-C2B7-49E5-83C9-ADD3450D1FB1}" type="presParOf" srcId="{7080F25F-8272-4909-9194-FE1E2FB7EF24}" destId="{F6F46BC1-0C3A-45FB-8830-53F971AE3539}" srcOrd="2" destOrd="0" presId="urn:microsoft.com/office/officeart/2009/3/layout/StepUpProcess"/>
    <dgm:cxn modelId="{EC8D9E55-C6C5-4660-A7ED-2DF0901DD03C}" type="presParOf" srcId="{5AB50BD0-CFB9-4FD6-8A5A-5E482AC6F1DF}" destId="{2CEA3E56-702D-41A2-9A4E-EC44C63CF33B}" srcOrd="3" destOrd="0" presId="urn:microsoft.com/office/officeart/2009/3/layout/StepUpProcess"/>
    <dgm:cxn modelId="{8D1C3CC0-51DD-41C1-916B-1E07E899C0FA}" type="presParOf" srcId="{2CEA3E56-702D-41A2-9A4E-EC44C63CF33B}" destId="{FB506ECF-FB66-46BB-9DEE-BEB617643E1A}" srcOrd="0" destOrd="0" presId="urn:microsoft.com/office/officeart/2009/3/layout/StepUpProcess"/>
    <dgm:cxn modelId="{3673C422-2D09-4879-9ED2-48DB3F9894E6}" type="presParOf" srcId="{5AB50BD0-CFB9-4FD6-8A5A-5E482AC6F1DF}" destId="{FEBB6288-602A-45BF-A2D3-DCD18B6465CE}" srcOrd="4" destOrd="0" presId="urn:microsoft.com/office/officeart/2009/3/layout/StepUpProcess"/>
    <dgm:cxn modelId="{E4445F21-551E-4283-BB75-67F0CBE35DC1}" type="presParOf" srcId="{FEBB6288-602A-45BF-A2D3-DCD18B6465CE}" destId="{C71F8469-8105-4822-8A28-825EB8A84406}" srcOrd="0" destOrd="0" presId="urn:microsoft.com/office/officeart/2009/3/layout/StepUpProcess"/>
    <dgm:cxn modelId="{06397BC7-640F-48FC-B2C4-C93FFE121024}" type="presParOf" srcId="{FEBB6288-602A-45BF-A2D3-DCD18B6465CE}" destId="{8BB1DA36-7DC5-4643-A9D5-5801A3C4D28D}" srcOrd="1" destOrd="0" presId="urn:microsoft.com/office/officeart/2009/3/layout/StepUpProcess"/>
    <dgm:cxn modelId="{EA7DD414-1342-4ADE-8595-1023CD06BCD9}" type="presParOf" srcId="{FEBB6288-602A-45BF-A2D3-DCD18B6465CE}" destId="{5F20D0A7-AD64-4AD1-BA9E-8457FC9D4A27}" srcOrd="2" destOrd="0" presId="urn:microsoft.com/office/officeart/2009/3/layout/StepUpProcess"/>
    <dgm:cxn modelId="{24ECF945-F5E0-4966-B229-0A18D67E3FED}" type="presParOf" srcId="{5AB50BD0-CFB9-4FD6-8A5A-5E482AC6F1DF}" destId="{65F39A58-D751-47DC-A92C-7F4CB2AA3C4C}" srcOrd="5" destOrd="0" presId="urn:microsoft.com/office/officeart/2009/3/layout/StepUpProcess"/>
    <dgm:cxn modelId="{C2C4A7A5-926B-4DB5-88C5-7C000EDC471E}" type="presParOf" srcId="{65F39A58-D751-47DC-A92C-7F4CB2AA3C4C}" destId="{52C71C98-C5FC-4C19-97F1-D3360ADB1033}" srcOrd="0" destOrd="0" presId="urn:microsoft.com/office/officeart/2009/3/layout/StepUpProcess"/>
    <dgm:cxn modelId="{A747CEAE-8F3E-4351-8C64-00E96C524393}" type="presParOf" srcId="{5AB50BD0-CFB9-4FD6-8A5A-5E482AC6F1DF}" destId="{DA423CDD-69B3-4E89-9A02-47E0D358D082}" srcOrd="6" destOrd="0" presId="urn:microsoft.com/office/officeart/2009/3/layout/StepUpProcess"/>
    <dgm:cxn modelId="{89735CD5-F4BD-43F6-A2A7-27A94C8149FC}" type="presParOf" srcId="{DA423CDD-69B3-4E89-9A02-47E0D358D082}" destId="{714B9B4F-5C89-4CA1-BA62-A36CD2A46EC3}" srcOrd="0" destOrd="0" presId="urn:microsoft.com/office/officeart/2009/3/layout/StepUpProcess"/>
    <dgm:cxn modelId="{46741060-3F65-4D52-8F43-0739F8C04AEA}" type="presParOf" srcId="{DA423CDD-69B3-4E89-9A02-47E0D358D082}" destId="{7758E34C-2657-42A4-A6AA-D07AC44FD6EA}"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1AE88-7755-4CDE-B13C-0B2BE8C60F8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BEFD6D2-8DFA-4E34-94A6-19DD35CD7939}">
      <dgm:prSet custT="1"/>
      <dgm:spPr/>
      <dgm:t>
        <a:bodyPr/>
        <a:lstStyle/>
        <a:p>
          <a:pPr algn="ctr"/>
          <a:r>
            <a:rPr lang="el-GR" sz="2800" b="1" dirty="0">
              <a:latin typeface="Calibri" panose="020F0502020204030204" pitchFamily="34" charset="0"/>
              <a:ea typeface="Calibri" panose="020F0502020204030204" pitchFamily="34" charset="0"/>
              <a:cs typeface="Calibri" panose="020F0502020204030204" pitchFamily="34" charset="0"/>
            </a:rPr>
            <a:t>Υποστήριξη της συνεχούς μάθησης και βελτίωσης (</a:t>
          </a:r>
          <a:r>
            <a:rPr lang="el-GR" sz="2800" b="1" dirty="0" err="1">
              <a:latin typeface="Calibri" panose="020F0502020204030204" pitchFamily="34" charset="0"/>
              <a:ea typeface="Calibri" panose="020F0502020204030204" pitchFamily="34" charset="0"/>
              <a:cs typeface="Calibri" panose="020F0502020204030204" pitchFamily="34" charset="0"/>
            </a:rPr>
            <a:t>mastery</a:t>
          </a:r>
          <a:r>
            <a:rPr lang="el-GR" sz="2800" b="1" dirty="0">
              <a:latin typeface="Calibri" panose="020F0502020204030204" pitchFamily="34" charset="0"/>
              <a:ea typeface="Calibri" panose="020F0502020204030204" pitchFamily="34" charset="0"/>
              <a:cs typeface="Calibri" panose="020F0502020204030204" pitchFamily="34" charset="0"/>
            </a:rPr>
            <a:t>)</a:t>
          </a:r>
        </a:p>
        <a:p>
          <a:pPr algn="ctr"/>
          <a:r>
            <a:rPr lang="el-GR" sz="2800" i="1" dirty="0">
              <a:latin typeface="Calibri" panose="020F0502020204030204" pitchFamily="34" charset="0"/>
              <a:ea typeface="Calibri" panose="020F0502020204030204" pitchFamily="34" charset="0"/>
              <a:cs typeface="Calibri" panose="020F0502020204030204" pitchFamily="34" charset="0"/>
            </a:rPr>
            <a:t>οδηγούν σε αυξημένη ικανότητα, εμπιστοσύνη και συνολική απόδοση.</a:t>
          </a:r>
          <a:endParaRPr lang="en-US" sz="2800" dirty="0">
            <a:latin typeface="Calibri" panose="020F0502020204030204" pitchFamily="34" charset="0"/>
            <a:ea typeface="Calibri" panose="020F0502020204030204" pitchFamily="34" charset="0"/>
            <a:cs typeface="Calibri" panose="020F0502020204030204" pitchFamily="34" charset="0"/>
          </a:endParaRPr>
        </a:p>
      </dgm:t>
    </dgm:pt>
    <dgm:pt modelId="{197A884F-DCFE-4720-941F-ED281DE10B38}" type="parTrans" cxnId="{4F27196B-0832-48DD-93E3-66065858CEFF}">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24556DA8-ACC8-479E-9FFC-FAA14325D68C}" type="sibTrans" cxnId="{4F27196B-0832-48DD-93E3-66065858CEFF}">
      <dgm:prSet phldrT="1" phldr="0"/>
      <dgm:spPr/>
    </dgm:pt>
    <dgm:pt modelId="{EEB20CA9-092C-4CC8-9887-A33A82448DC9}">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Ενσταλάξτε μια αίσθηση σκοπού και νοήματος</a:t>
          </a:r>
        </a:p>
        <a:p>
          <a:pPr algn="ctr"/>
          <a:r>
            <a:rPr lang="el-GR" sz="3200" i="1" dirty="0">
              <a:latin typeface="Calibri" panose="020F0502020204030204" pitchFamily="34" charset="0"/>
              <a:ea typeface="Calibri" panose="020F0502020204030204" pitchFamily="34" charset="0"/>
              <a:cs typeface="Calibri" panose="020F0502020204030204" pitchFamily="34" charset="0"/>
            </a:rPr>
            <a:t>Ενισχύστε τη δέσμευση και την ικανοποίηση με τα καθήκοντα.</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E4F00E45-B521-45F6-9D64-D54895448C25}" type="parTrans" cxnId="{2A3AD4A7-B442-4470-B614-13AAF8761172}">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E306D05A-1D0C-41D4-8AB4-4DAFD5698177}" type="sibTrans" cxnId="{2A3AD4A7-B442-4470-B614-13AAF8761172}">
      <dgm:prSet phldrT="2" phldr="0"/>
      <dgm:spPr/>
    </dgm:pt>
    <dgm:pt modelId="{3DB8D889-2622-4F64-8F0E-15C6363329D7}">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Δημιουργήστε ένα θετικό περιβάλλον μάθησης / εργασίας</a:t>
          </a:r>
        </a:p>
        <a:p>
          <a:pPr algn="ctr"/>
          <a:r>
            <a:rPr lang="el-GR" sz="3200" i="1" dirty="0">
              <a:latin typeface="Calibri" panose="020F0502020204030204" pitchFamily="34" charset="0"/>
              <a:ea typeface="Calibri" panose="020F0502020204030204" pitchFamily="34" charset="0"/>
              <a:cs typeface="Calibri" panose="020F0502020204030204" pitchFamily="34" charset="0"/>
            </a:rPr>
            <a:t>Ενισχύει τη συνολική ευημερία, μειώνει το άγχος και προωθεί μια κουλτούρα συνεργασίας και καινοτομίας.</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2733E40E-9111-4EBC-954B-AD7462DD9A85}" type="parTrans" cxnId="{CD822CF4-698E-4DBF-8712-09E45187139F}">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C48EA9C7-1360-4DF0-8289-079C769A7D6F}" type="sibTrans" cxnId="{CD822CF4-698E-4DBF-8712-09E45187139F}">
      <dgm:prSet phldrT="3" phldr="0"/>
      <dgm:spPr/>
    </dgm:pt>
    <dgm:pt modelId="{8058535B-26F1-4151-B1EF-342E05D46776}">
      <dgm:prSet custT="1"/>
      <dgm:spPr/>
      <dgm:t>
        <a:bodyPr/>
        <a:lstStyle/>
        <a:p>
          <a:pPr algn="ctr"/>
          <a:r>
            <a:rPr lang="el-GR" sz="3200" b="1" dirty="0">
              <a:latin typeface="Calibri" panose="020F0502020204030204" pitchFamily="34" charset="0"/>
              <a:ea typeface="Calibri" panose="020F0502020204030204" pitchFamily="34" charset="0"/>
              <a:cs typeface="Calibri" panose="020F0502020204030204" pitchFamily="34" charset="0"/>
            </a:rPr>
            <a:t>Βελτίωση της απόδοσης (ατομικής και ομαδικής) και των αποτελεσμάτων</a:t>
          </a:r>
        </a:p>
        <a:p>
          <a:pPr algn="ctr"/>
          <a:r>
            <a:rPr lang="el-GR" sz="3200" i="1" dirty="0">
              <a:latin typeface="Calibri" panose="020F0502020204030204" pitchFamily="34" charset="0"/>
              <a:ea typeface="Calibri" panose="020F0502020204030204" pitchFamily="34" charset="0"/>
              <a:cs typeface="Calibri" panose="020F0502020204030204" pitchFamily="34" charset="0"/>
            </a:rPr>
            <a:t>καλύτερα ακαδημαϊκά επιτεύγματα.</a:t>
          </a:r>
          <a:endParaRPr lang="en-US" sz="3200" i="1" dirty="0">
            <a:latin typeface="Calibri" panose="020F0502020204030204" pitchFamily="34" charset="0"/>
            <a:ea typeface="Calibri" panose="020F0502020204030204" pitchFamily="34" charset="0"/>
            <a:cs typeface="Calibri" panose="020F0502020204030204" pitchFamily="34" charset="0"/>
          </a:endParaRPr>
        </a:p>
      </dgm:t>
    </dgm:pt>
    <dgm:pt modelId="{A4216203-10BB-456F-99C5-EA5546266F9E}" type="parTrans" cxnId="{BB76938A-D3C3-410D-9EFB-83AD2532B920}">
      <dgm:prSet/>
      <dgm:spPr/>
      <dgm:t>
        <a:bodyPr/>
        <a:lstStyle/>
        <a:p>
          <a:endParaRPr lang="en-US" sz="2000">
            <a:latin typeface="Calibri" panose="020F0502020204030204" pitchFamily="34" charset="0"/>
            <a:ea typeface="Calibri" panose="020F0502020204030204" pitchFamily="34" charset="0"/>
            <a:cs typeface="Calibri" panose="020F0502020204030204" pitchFamily="34" charset="0"/>
          </a:endParaRPr>
        </a:p>
      </dgm:t>
    </dgm:pt>
    <dgm:pt modelId="{E151EADD-5B35-434E-BA80-00A73A9EECB4}" type="sibTrans" cxnId="{BB76938A-D3C3-410D-9EFB-83AD2532B920}">
      <dgm:prSet phldrT="4" phldr="0"/>
      <dgm:spPr/>
    </dgm:pt>
    <dgm:pt modelId="{F8540765-713F-47DB-8CDC-669A7F0C49A4}" type="pres">
      <dgm:prSet presAssocID="{6231AE88-7755-4CDE-B13C-0B2BE8C60F80}" presName="rootnode" presStyleCnt="0">
        <dgm:presLayoutVars>
          <dgm:chMax/>
          <dgm:chPref/>
          <dgm:dir/>
          <dgm:animLvl val="lvl"/>
        </dgm:presLayoutVars>
      </dgm:prSet>
      <dgm:spPr/>
    </dgm:pt>
    <dgm:pt modelId="{C37C0532-4033-4A21-8A5F-F7C219B62DC1}" type="pres">
      <dgm:prSet presAssocID="{BBEFD6D2-8DFA-4E34-94A6-19DD35CD7939}" presName="composite" presStyleCnt="0"/>
      <dgm:spPr/>
    </dgm:pt>
    <dgm:pt modelId="{C9F95262-FB5F-468F-8949-F219F2BCB9F7}" type="pres">
      <dgm:prSet presAssocID="{BBEFD6D2-8DFA-4E34-94A6-19DD35CD7939}" presName="LShape" presStyleLbl="alignNode1" presStyleIdx="0" presStyleCnt="7" custLinFactNeighborY="2258"/>
      <dgm:spPr>
        <a:xfrm rot="5400000">
          <a:off x="801395" y="2591009"/>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DB4247AA-4F24-4DF4-923D-1CEA0766CD5D}" type="pres">
      <dgm:prSet presAssocID="{BBEFD6D2-8DFA-4E34-94A6-19DD35CD7939}" presName="ParentText" presStyleLbl="revTx" presStyleIdx="0" presStyleCnt="4">
        <dgm:presLayoutVars>
          <dgm:chMax val="0"/>
          <dgm:chPref val="0"/>
          <dgm:bulletEnabled val="1"/>
        </dgm:presLayoutVars>
      </dgm:prSet>
      <dgm:spPr/>
    </dgm:pt>
    <dgm:pt modelId="{1EF38CAF-046C-454B-A17E-85E855D76120}" type="pres">
      <dgm:prSet presAssocID="{BBEFD6D2-8DFA-4E34-94A6-19DD35CD7939}" presName="Triangle" presStyleLbl="alignNode1" presStyleIdx="1" presStyleCnt="7" custLinFactNeighborY="7966"/>
      <dgm:spPr>
        <a:xfrm>
          <a:off x="3311028" y="2298731"/>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473A8ED1-D495-4A7E-BD60-3BCCE5805860}" type="pres">
      <dgm:prSet presAssocID="{24556DA8-ACC8-479E-9FFC-FAA14325D68C}" presName="sibTrans" presStyleCnt="0"/>
      <dgm:spPr/>
    </dgm:pt>
    <dgm:pt modelId="{2B1B0721-04FF-4D41-90CE-21AB87E8698D}" type="pres">
      <dgm:prSet presAssocID="{24556DA8-ACC8-479E-9FFC-FAA14325D68C}" presName="space" presStyleCnt="0"/>
      <dgm:spPr/>
    </dgm:pt>
    <dgm:pt modelId="{9D944E0A-5869-4919-9F2E-206947FD53B8}" type="pres">
      <dgm:prSet presAssocID="{EEB20CA9-092C-4CC8-9887-A33A82448DC9}" presName="composite" presStyleCnt="0"/>
      <dgm:spPr/>
    </dgm:pt>
    <dgm:pt modelId="{F72256EE-D3B1-4EF2-8E7E-4C3E8CD27C15}" type="pres">
      <dgm:prSet presAssocID="{EEB20CA9-092C-4CC8-9887-A33A82448DC9}" presName="LShape" presStyleLbl="alignNode1" presStyleIdx="2" presStyleCnt="7" custLinFactNeighborY="2258"/>
      <dgm:spPr>
        <a:xfrm rot="5400000">
          <a:off x="5189088" y="1505270"/>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6AE477BA-7C28-445B-83ED-C0D6A66383E7}" type="pres">
      <dgm:prSet presAssocID="{EEB20CA9-092C-4CC8-9887-A33A82448DC9}" presName="ParentText" presStyleLbl="revTx" presStyleIdx="1" presStyleCnt="4">
        <dgm:presLayoutVars>
          <dgm:chMax val="0"/>
          <dgm:chPref val="0"/>
          <dgm:bulletEnabled val="1"/>
        </dgm:presLayoutVars>
      </dgm:prSet>
      <dgm:spPr/>
    </dgm:pt>
    <dgm:pt modelId="{92932849-9225-4D6A-9026-AD22FA9B2DA2}" type="pres">
      <dgm:prSet presAssocID="{EEB20CA9-092C-4CC8-9887-A33A82448DC9}" presName="Triangle" presStyleLbl="alignNode1" presStyleIdx="3" presStyleCnt="7" custLinFactNeighborY="7966"/>
      <dgm:spPr>
        <a:xfrm>
          <a:off x="7698721" y="1212992"/>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843DA4FE-5912-40B8-A99C-C067C9724ECE}" type="pres">
      <dgm:prSet presAssocID="{E306D05A-1D0C-41D4-8AB4-4DAFD5698177}" presName="sibTrans" presStyleCnt="0"/>
      <dgm:spPr/>
    </dgm:pt>
    <dgm:pt modelId="{24760215-75F2-45EA-9C22-9F5F5EFFBF8F}" type="pres">
      <dgm:prSet presAssocID="{E306D05A-1D0C-41D4-8AB4-4DAFD5698177}" presName="space" presStyleCnt="0"/>
      <dgm:spPr/>
    </dgm:pt>
    <dgm:pt modelId="{46935F13-9C4F-46D2-AE8A-88B56A652EA2}" type="pres">
      <dgm:prSet presAssocID="{3DB8D889-2622-4F64-8F0E-15C6363329D7}" presName="composite" presStyleCnt="0"/>
      <dgm:spPr/>
    </dgm:pt>
    <dgm:pt modelId="{FC05C37E-C89D-46F9-8B8D-F73BE91FF88D}" type="pres">
      <dgm:prSet presAssocID="{3DB8D889-2622-4F64-8F0E-15C6363329D7}" presName="LShape" presStyleLbl="alignNode1" presStyleIdx="4" presStyleCnt="7"/>
      <dgm:spPr>
        <a:xfrm rot="5400000">
          <a:off x="9576782" y="365659"/>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2DA9C0F4-BC9F-4709-A1BC-3B0FF32153C1}" type="pres">
      <dgm:prSet presAssocID="{3DB8D889-2622-4F64-8F0E-15C6363329D7}" presName="ParentText" presStyleLbl="revTx" presStyleIdx="2" presStyleCnt="4" custLinFactNeighborY="1715">
        <dgm:presLayoutVars>
          <dgm:chMax val="0"/>
          <dgm:chPref val="0"/>
          <dgm:bulletEnabled val="1"/>
        </dgm:presLayoutVars>
      </dgm:prSet>
      <dgm:spPr/>
    </dgm:pt>
    <dgm:pt modelId="{F964F656-C152-47B6-9453-88DDCB55D672}" type="pres">
      <dgm:prSet presAssocID="{3DB8D889-2622-4F64-8F0E-15C6363329D7}" presName="Triangle" presStyleLbl="alignNode1" presStyleIdx="5" presStyleCnt="7" custLinFactNeighborY="7966"/>
      <dgm:spPr>
        <a:xfrm>
          <a:off x="12086415" y="127253"/>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2B5FA23B-9947-477C-855B-E8DED7671E3D}" type="pres">
      <dgm:prSet presAssocID="{C48EA9C7-1360-4DF0-8289-079C769A7D6F}" presName="sibTrans" presStyleCnt="0"/>
      <dgm:spPr/>
    </dgm:pt>
    <dgm:pt modelId="{864F3442-F15A-4961-980B-D02334F1A143}" type="pres">
      <dgm:prSet presAssocID="{C48EA9C7-1360-4DF0-8289-079C769A7D6F}" presName="space" presStyleCnt="0"/>
      <dgm:spPr/>
    </dgm:pt>
    <dgm:pt modelId="{16007AA2-FABA-41EF-927F-77183D176079}" type="pres">
      <dgm:prSet presAssocID="{8058535B-26F1-4151-B1EF-342E05D46776}" presName="composite" presStyleCnt="0"/>
      <dgm:spPr/>
    </dgm:pt>
    <dgm:pt modelId="{CFFC737F-8B08-4521-9989-E7F2189B4221}" type="pres">
      <dgm:prSet presAssocID="{8058535B-26F1-4151-B1EF-342E05D46776}" presName="LShape" presStyleLbl="alignNode1" presStyleIdx="6" presStyleCnt="7"/>
      <dgm:spPr>
        <a:xfrm rot="5400000">
          <a:off x="13964475" y="-720080"/>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gm:spPr>
    </dgm:pt>
    <dgm:pt modelId="{BA71F011-B3BF-4CE7-9B42-5390CBCB0BB8}" type="pres">
      <dgm:prSet presAssocID="{8058535B-26F1-4151-B1EF-342E05D46776}" presName="ParentText" presStyleLbl="revTx" presStyleIdx="3" presStyleCnt="4">
        <dgm:presLayoutVars>
          <dgm:chMax val="0"/>
          <dgm:chPref val="0"/>
          <dgm:bulletEnabled val="1"/>
        </dgm:presLayoutVars>
      </dgm:prSet>
      <dgm:spPr/>
    </dgm:pt>
  </dgm:ptLst>
  <dgm:cxnLst>
    <dgm:cxn modelId="{8F991B4A-79CB-403A-8C97-AED6C5B0DEBF}" type="presOf" srcId="{6231AE88-7755-4CDE-B13C-0B2BE8C60F80}" destId="{F8540765-713F-47DB-8CDC-669A7F0C49A4}" srcOrd="0" destOrd="0" presId="urn:microsoft.com/office/officeart/2009/3/layout/StepUpProcess"/>
    <dgm:cxn modelId="{4F27196B-0832-48DD-93E3-66065858CEFF}" srcId="{6231AE88-7755-4CDE-B13C-0B2BE8C60F80}" destId="{BBEFD6D2-8DFA-4E34-94A6-19DD35CD7939}" srcOrd="0" destOrd="0" parTransId="{197A884F-DCFE-4720-941F-ED281DE10B38}" sibTransId="{24556DA8-ACC8-479E-9FFC-FAA14325D68C}"/>
    <dgm:cxn modelId="{449A8657-6528-4278-9F4C-6C38958D32F3}" type="presOf" srcId="{BBEFD6D2-8DFA-4E34-94A6-19DD35CD7939}" destId="{DB4247AA-4F24-4DF4-923D-1CEA0766CD5D}" srcOrd="0" destOrd="0" presId="urn:microsoft.com/office/officeart/2009/3/layout/StepUpProcess"/>
    <dgm:cxn modelId="{BB76938A-D3C3-410D-9EFB-83AD2532B920}" srcId="{6231AE88-7755-4CDE-B13C-0B2BE8C60F80}" destId="{8058535B-26F1-4151-B1EF-342E05D46776}" srcOrd="3" destOrd="0" parTransId="{A4216203-10BB-456F-99C5-EA5546266F9E}" sibTransId="{E151EADD-5B35-434E-BA80-00A73A9EECB4}"/>
    <dgm:cxn modelId="{2A3AD4A7-B442-4470-B614-13AAF8761172}" srcId="{6231AE88-7755-4CDE-B13C-0B2BE8C60F80}" destId="{EEB20CA9-092C-4CC8-9887-A33A82448DC9}" srcOrd="1" destOrd="0" parTransId="{E4F00E45-B521-45F6-9D64-D54895448C25}" sibTransId="{E306D05A-1D0C-41D4-8AB4-4DAFD5698177}"/>
    <dgm:cxn modelId="{920610CA-02CC-4657-9EF1-B0236BEF1314}" type="presOf" srcId="{EEB20CA9-092C-4CC8-9887-A33A82448DC9}" destId="{6AE477BA-7C28-445B-83ED-C0D6A66383E7}" srcOrd="0" destOrd="0" presId="urn:microsoft.com/office/officeart/2009/3/layout/StepUpProcess"/>
    <dgm:cxn modelId="{94C42CD1-7128-4468-9B03-655CD5A960DD}" type="presOf" srcId="{3DB8D889-2622-4F64-8F0E-15C6363329D7}" destId="{2DA9C0F4-BC9F-4709-A1BC-3B0FF32153C1}" srcOrd="0" destOrd="0" presId="urn:microsoft.com/office/officeart/2009/3/layout/StepUpProcess"/>
    <dgm:cxn modelId="{88CFA7F0-03E7-4F41-8F0A-F902B8E8CA83}" type="presOf" srcId="{8058535B-26F1-4151-B1EF-342E05D46776}" destId="{BA71F011-B3BF-4CE7-9B42-5390CBCB0BB8}" srcOrd="0" destOrd="0" presId="urn:microsoft.com/office/officeart/2009/3/layout/StepUpProcess"/>
    <dgm:cxn modelId="{CD822CF4-698E-4DBF-8712-09E45187139F}" srcId="{6231AE88-7755-4CDE-B13C-0B2BE8C60F80}" destId="{3DB8D889-2622-4F64-8F0E-15C6363329D7}" srcOrd="2" destOrd="0" parTransId="{2733E40E-9111-4EBC-954B-AD7462DD9A85}" sibTransId="{C48EA9C7-1360-4DF0-8289-079C769A7D6F}"/>
    <dgm:cxn modelId="{670BF34A-CF25-4882-B653-5B748A715981}" type="presParOf" srcId="{F8540765-713F-47DB-8CDC-669A7F0C49A4}" destId="{C37C0532-4033-4A21-8A5F-F7C219B62DC1}" srcOrd="0" destOrd="0" presId="urn:microsoft.com/office/officeart/2009/3/layout/StepUpProcess"/>
    <dgm:cxn modelId="{7BB5D729-4904-47CC-A3CC-4A0238457567}" type="presParOf" srcId="{C37C0532-4033-4A21-8A5F-F7C219B62DC1}" destId="{C9F95262-FB5F-468F-8949-F219F2BCB9F7}" srcOrd="0" destOrd="0" presId="urn:microsoft.com/office/officeart/2009/3/layout/StepUpProcess"/>
    <dgm:cxn modelId="{FF9B3184-4A6F-42D2-952E-D04F3F11EF02}" type="presParOf" srcId="{C37C0532-4033-4A21-8A5F-F7C219B62DC1}" destId="{DB4247AA-4F24-4DF4-923D-1CEA0766CD5D}" srcOrd="1" destOrd="0" presId="urn:microsoft.com/office/officeart/2009/3/layout/StepUpProcess"/>
    <dgm:cxn modelId="{43B0BED3-6C7D-4336-BC89-9814B2C885B3}" type="presParOf" srcId="{C37C0532-4033-4A21-8A5F-F7C219B62DC1}" destId="{1EF38CAF-046C-454B-A17E-85E855D76120}" srcOrd="2" destOrd="0" presId="urn:microsoft.com/office/officeart/2009/3/layout/StepUpProcess"/>
    <dgm:cxn modelId="{2330D034-AB88-4BB3-A7B9-1EDF42981FF7}" type="presParOf" srcId="{F8540765-713F-47DB-8CDC-669A7F0C49A4}" destId="{473A8ED1-D495-4A7E-BD60-3BCCE5805860}" srcOrd="1" destOrd="0" presId="urn:microsoft.com/office/officeart/2009/3/layout/StepUpProcess"/>
    <dgm:cxn modelId="{C6D4FB1C-4535-450E-AD93-AFA6AA646ECF}" type="presParOf" srcId="{473A8ED1-D495-4A7E-BD60-3BCCE5805860}" destId="{2B1B0721-04FF-4D41-90CE-21AB87E8698D}" srcOrd="0" destOrd="0" presId="urn:microsoft.com/office/officeart/2009/3/layout/StepUpProcess"/>
    <dgm:cxn modelId="{D215E054-E176-4545-A4E5-C50C8EDCFBAD}" type="presParOf" srcId="{F8540765-713F-47DB-8CDC-669A7F0C49A4}" destId="{9D944E0A-5869-4919-9F2E-206947FD53B8}" srcOrd="2" destOrd="0" presId="urn:microsoft.com/office/officeart/2009/3/layout/StepUpProcess"/>
    <dgm:cxn modelId="{3AA6E91B-4F2B-41B1-9064-D761AA1C1BE6}" type="presParOf" srcId="{9D944E0A-5869-4919-9F2E-206947FD53B8}" destId="{F72256EE-D3B1-4EF2-8E7E-4C3E8CD27C15}" srcOrd="0" destOrd="0" presId="urn:microsoft.com/office/officeart/2009/3/layout/StepUpProcess"/>
    <dgm:cxn modelId="{80D49B8D-E6D4-43B8-9458-2526F485254E}" type="presParOf" srcId="{9D944E0A-5869-4919-9F2E-206947FD53B8}" destId="{6AE477BA-7C28-445B-83ED-C0D6A66383E7}" srcOrd="1" destOrd="0" presId="urn:microsoft.com/office/officeart/2009/3/layout/StepUpProcess"/>
    <dgm:cxn modelId="{0264D137-A9A8-489F-90F5-437A00667B06}" type="presParOf" srcId="{9D944E0A-5869-4919-9F2E-206947FD53B8}" destId="{92932849-9225-4D6A-9026-AD22FA9B2DA2}" srcOrd="2" destOrd="0" presId="urn:microsoft.com/office/officeart/2009/3/layout/StepUpProcess"/>
    <dgm:cxn modelId="{A05777F6-016B-4F49-A7DE-1F60118DBF49}" type="presParOf" srcId="{F8540765-713F-47DB-8CDC-669A7F0C49A4}" destId="{843DA4FE-5912-40B8-A99C-C067C9724ECE}" srcOrd="3" destOrd="0" presId="urn:microsoft.com/office/officeart/2009/3/layout/StepUpProcess"/>
    <dgm:cxn modelId="{AD8E170F-44E0-4DD1-9B93-30F8645B2801}" type="presParOf" srcId="{843DA4FE-5912-40B8-A99C-C067C9724ECE}" destId="{24760215-75F2-45EA-9C22-9F5F5EFFBF8F}" srcOrd="0" destOrd="0" presId="urn:microsoft.com/office/officeart/2009/3/layout/StepUpProcess"/>
    <dgm:cxn modelId="{1A8580E1-ED56-419B-85EF-C6704D239077}" type="presParOf" srcId="{F8540765-713F-47DB-8CDC-669A7F0C49A4}" destId="{46935F13-9C4F-46D2-AE8A-88B56A652EA2}" srcOrd="4" destOrd="0" presId="urn:microsoft.com/office/officeart/2009/3/layout/StepUpProcess"/>
    <dgm:cxn modelId="{E4932319-0B18-4CD9-83BE-1BA3528F08EC}" type="presParOf" srcId="{46935F13-9C4F-46D2-AE8A-88B56A652EA2}" destId="{FC05C37E-C89D-46F9-8B8D-F73BE91FF88D}" srcOrd="0" destOrd="0" presId="urn:microsoft.com/office/officeart/2009/3/layout/StepUpProcess"/>
    <dgm:cxn modelId="{59475594-A8B9-4DDA-AE12-0148449DB469}" type="presParOf" srcId="{46935F13-9C4F-46D2-AE8A-88B56A652EA2}" destId="{2DA9C0F4-BC9F-4709-A1BC-3B0FF32153C1}" srcOrd="1" destOrd="0" presId="urn:microsoft.com/office/officeart/2009/3/layout/StepUpProcess"/>
    <dgm:cxn modelId="{297FF4C9-86AA-4DF1-A8E4-CB6C3F403203}" type="presParOf" srcId="{46935F13-9C4F-46D2-AE8A-88B56A652EA2}" destId="{F964F656-C152-47B6-9453-88DDCB55D672}" srcOrd="2" destOrd="0" presId="urn:microsoft.com/office/officeart/2009/3/layout/StepUpProcess"/>
    <dgm:cxn modelId="{E95736BA-6D6E-417B-97B5-FEAEFBE94D90}" type="presParOf" srcId="{F8540765-713F-47DB-8CDC-669A7F0C49A4}" destId="{2B5FA23B-9947-477C-855B-E8DED7671E3D}" srcOrd="5" destOrd="0" presId="urn:microsoft.com/office/officeart/2009/3/layout/StepUpProcess"/>
    <dgm:cxn modelId="{57F96369-F43C-47F8-9515-0DA435158910}" type="presParOf" srcId="{2B5FA23B-9947-477C-855B-E8DED7671E3D}" destId="{864F3442-F15A-4961-980B-D02334F1A143}" srcOrd="0" destOrd="0" presId="urn:microsoft.com/office/officeart/2009/3/layout/StepUpProcess"/>
    <dgm:cxn modelId="{96D83DCF-29D7-4DA3-A591-3F22F7A09C50}" type="presParOf" srcId="{F8540765-713F-47DB-8CDC-669A7F0C49A4}" destId="{16007AA2-FABA-41EF-927F-77183D176079}" srcOrd="6" destOrd="0" presId="urn:microsoft.com/office/officeart/2009/3/layout/StepUpProcess"/>
    <dgm:cxn modelId="{F597ECD4-DBFF-426C-A730-5EDC540E8C9B}" type="presParOf" srcId="{16007AA2-FABA-41EF-927F-77183D176079}" destId="{CFFC737F-8B08-4521-9989-E7F2189B4221}" srcOrd="0" destOrd="0" presId="urn:microsoft.com/office/officeart/2009/3/layout/StepUpProcess"/>
    <dgm:cxn modelId="{6868F53A-7064-47EC-8CD0-34235C3B95DF}" type="presParOf" srcId="{16007AA2-FABA-41EF-927F-77183D176079}" destId="{BA71F011-B3BF-4CE7-9B42-5390CBCB0BB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71EBD-3426-4B2C-A222-F457AA0B2C66}">
      <dsp:nvSpPr>
        <dsp:cNvPr id="0" name=""/>
        <dsp:cNvSpPr/>
      </dsp:nvSpPr>
      <dsp:spPr>
        <a:xfrm>
          <a:off x="67677" y="0"/>
          <a:ext cx="13727744" cy="152614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dirty="0"/>
            <a:t>Αυξημένη συμμετοχή των μαθητών: </a:t>
          </a:r>
          <a:r>
            <a:rPr lang="el-GR" sz="2700" b="0" kern="1200" dirty="0"/>
            <a:t>Αντιμετωπίζοντας τις ψυχολογικές ανάγκες των μαθητών, συμμετέχουν περισσότερο και ενθουσιάζονται με τη μάθηση.</a:t>
          </a:r>
          <a:endParaRPr lang="en-US" sz="2700" b="0" kern="1200" dirty="0"/>
        </a:p>
      </dsp:txBody>
      <dsp:txXfrm>
        <a:off x="112376" y="44699"/>
        <a:ext cx="11951956" cy="1436747"/>
      </dsp:txXfrm>
    </dsp:sp>
    <dsp:sp modelId="{3B6DE977-60F9-4329-ADE2-1E5972A9B08E}">
      <dsp:nvSpPr>
        <dsp:cNvPr id="0" name=""/>
        <dsp:cNvSpPr/>
      </dsp:nvSpPr>
      <dsp:spPr>
        <a:xfrm>
          <a:off x="1149698" y="1803626"/>
          <a:ext cx="13727744" cy="152614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dirty="0"/>
            <a:t>Ενισχυμένη </a:t>
          </a:r>
          <a:r>
            <a:rPr lang="el-GR" sz="2700" b="1" kern="1200" dirty="0" err="1"/>
            <a:t>αυτο</a:t>
          </a:r>
          <a:r>
            <a:rPr lang="el-GR" sz="2700" b="1" kern="1200" dirty="0"/>
            <a:t>-κίνητρο: </a:t>
          </a:r>
          <a:r>
            <a:rPr lang="el-GR" sz="2700" b="0" kern="1200" dirty="0"/>
            <a:t>Το εγγενές κίνητρο βελτιώνεται καθώς οι μαθητές βιώνουν αυτονομία, κυριαρχία, συγγένεια και σκοπό στις σπουδές τους.</a:t>
          </a:r>
          <a:endParaRPr lang="en-US" sz="2700" b="0" kern="1200" dirty="0"/>
        </a:p>
      </dsp:txBody>
      <dsp:txXfrm>
        <a:off x="1194397" y="1848325"/>
        <a:ext cx="11496653" cy="1436747"/>
      </dsp:txXfrm>
    </dsp:sp>
    <dsp:sp modelId="{DD0B7D2E-8F0F-48A9-8F31-EF5E9055F9CA}">
      <dsp:nvSpPr>
        <dsp:cNvPr id="0" name=""/>
        <dsp:cNvSpPr/>
      </dsp:nvSpPr>
      <dsp:spPr>
        <a:xfrm>
          <a:off x="2282237" y="3607252"/>
          <a:ext cx="13727744" cy="152614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dirty="0"/>
            <a:t>Υψηλότερο ακαδημαϊκό επίτευγμα: </a:t>
          </a:r>
          <a:r>
            <a:rPr lang="el-GR" sz="2700" b="0" kern="1200" dirty="0"/>
            <a:t>Οι παρακινημένοι και αφοσιωμένοι μαθητές τείνουν να αποδίδουν καλύτερα ακαδημαϊκά επειδή δεσμεύονται να βελτιώσουν τις δεξιότητές τους και την κατανόησή τους.</a:t>
          </a:r>
          <a:endParaRPr lang="en-US" sz="2700" b="0" kern="1200" dirty="0"/>
        </a:p>
      </dsp:txBody>
      <dsp:txXfrm>
        <a:off x="2326936" y="3651951"/>
        <a:ext cx="11513813" cy="1436747"/>
      </dsp:txXfrm>
    </dsp:sp>
    <dsp:sp modelId="{72D4B934-D86D-4E4F-8D85-0E9DCEFB38C8}">
      <dsp:nvSpPr>
        <dsp:cNvPr id="0" name=""/>
        <dsp:cNvSpPr/>
      </dsp:nvSpPr>
      <dsp:spPr>
        <a:xfrm>
          <a:off x="3431936" y="5378402"/>
          <a:ext cx="13727744" cy="152614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dirty="0"/>
            <a:t>Μεγαλύτερη ανθεκτικότητα: </a:t>
          </a:r>
          <a:r>
            <a:rPr lang="el-GR" sz="2700" b="0" kern="1200" dirty="0"/>
            <a:t>Με κυριαρχία και αυτονομία, οι μαθητές είναι πιο πιθανό να επιμείνουν μπροστά στις προκλήσεις και τις αποτυχίες.</a:t>
          </a:r>
          <a:endParaRPr lang="en-US" sz="2700" b="0" kern="1200" dirty="0"/>
        </a:p>
      </dsp:txBody>
      <dsp:txXfrm>
        <a:off x="3476635" y="5423101"/>
        <a:ext cx="11496653" cy="1436747"/>
      </dsp:txXfrm>
    </dsp:sp>
    <dsp:sp modelId="{0181A2CE-169B-4E07-B544-73FDC98E7237}">
      <dsp:nvSpPr>
        <dsp:cNvPr id="0" name=""/>
        <dsp:cNvSpPr/>
      </dsp:nvSpPr>
      <dsp:spPr>
        <a:xfrm>
          <a:off x="12735750" y="1168888"/>
          <a:ext cx="991994" cy="9919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958949" y="1168888"/>
        <a:ext cx="545596" cy="746475"/>
      </dsp:txXfrm>
    </dsp:sp>
    <dsp:sp modelId="{35BE5CA4-4175-4E02-8A8C-604CB80043F1}">
      <dsp:nvSpPr>
        <dsp:cNvPr id="0" name=""/>
        <dsp:cNvSpPr/>
      </dsp:nvSpPr>
      <dsp:spPr>
        <a:xfrm>
          <a:off x="13885448" y="2972514"/>
          <a:ext cx="991994" cy="9919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4108647" y="2972514"/>
        <a:ext cx="545596" cy="746475"/>
      </dsp:txXfrm>
    </dsp:sp>
    <dsp:sp modelId="{C112935A-3634-4A88-9ECC-8C18FF29D2BD}">
      <dsp:nvSpPr>
        <dsp:cNvPr id="0" name=""/>
        <dsp:cNvSpPr/>
      </dsp:nvSpPr>
      <dsp:spPr>
        <a:xfrm>
          <a:off x="15017987" y="4776141"/>
          <a:ext cx="991994" cy="99199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5241186" y="4776141"/>
        <a:ext cx="545596" cy="746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834A-3F41-4077-A77C-ECF5E50740D5}">
      <dsp:nvSpPr>
        <dsp:cNvPr id="0" name=""/>
        <dsp:cNvSpPr/>
      </dsp:nvSpPr>
      <dsp:spPr>
        <a:xfrm rot="5400000">
          <a:off x="794583" y="2660521"/>
          <a:ext cx="2387943" cy="3973484"/>
        </a:xfrm>
        <a:prstGeom prst="corner">
          <a:avLst>
            <a:gd name="adj1" fmla="val 16120"/>
            <a:gd name="adj2" fmla="val 1611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E85A9-45AF-472C-906A-D1BD0319678F}">
      <dsp:nvSpPr>
        <dsp:cNvPr id="0" name=""/>
        <dsp:cNvSpPr/>
      </dsp:nvSpPr>
      <dsp:spPr>
        <a:xfrm>
          <a:off x="395975" y="3847736"/>
          <a:ext cx="3587283" cy="314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Προωθήστε τα εγγενή κίνητρα</a:t>
          </a: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οδηγούν σε αυξημένη επιμονή, δημιουργικότητα και βαθύτερη δέσμευση σε εργασίες.</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395975" y="3847736"/>
        <a:ext cx="3587283" cy="3144464"/>
      </dsp:txXfrm>
    </dsp:sp>
    <dsp:sp modelId="{02AD73FE-E7CA-4570-AC27-14CB98750B6F}">
      <dsp:nvSpPr>
        <dsp:cNvPr id="0" name=""/>
        <dsp:cNvSpPr/>
      </dsp:nvSpPr>
      <dsp:spPr>
        <a:xfrm>
          <a:off x="3306413" y="2367988"/>
          <a:ext cx="676846" cy="676846"/>
        </a:xfrm>
        <a:prstGeom prst="triangle">
          <a:avLst>
            <a:gd name="adj" fmla="val 10000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19AB4-1626-4B58-8B35-93864D4EB116}">
      <dsp:nvSpPr>
        <dsp:cNvPr id="0" name=""/>
        <dsp:cNvSpPr/>
      </dsp:nvSpPr>
      <dsp:spPr>
        <a:xfrm rot="5400000">
          <a:off x="5186119" y="1573831"/>
          <a:ext cx="2387943" cy="3973484"/>
        </a:xfrm>
        <a:prstGeom prst="corner">
          <a:avLst>
            <a:gd name="adj1" fmla="val 16120"/>
            <a:gd name="adj2" fmla="val 1611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234B8-CD91-46E6-8A76-596C2D457FE7}">
      <dsp:nvSpPr>
        <dsp:cNvPr id="0" name=""/>
        <dsp:cNvSpPr/>
      </dsp:nvSpPr>
      <dsp:spPr>
        <a:xfrm>
          <a:off x="4787512" y="2761046"/>
          <a:ext cx="3587283" cy="314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Βελτιώστε την αφοσίωση</a:t>
          </a:r>
          <a:r>
            <a:rPr lang="en-GB" sz="3200" b="1" kern="1200" dirty="0">
              <a:latin typeface="Calibri" panose="020F0502020204030204" pitchFamily="34" charset="0"/>
              <a:ea typeface="Calibri" panose="020F0502020204030204" pitchFamily="34" charset="0"/>
              <a:cs typeface="Calibri" panose="020F0502020204030204" pitchFamily="34" charset="0"/>
            </a:rPr>
            <a:t> </a:t>
          </a:r>
          <a:endParaRPr lang="el-GR" sz="3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καλύτερη συμμετοχή, συνεργασία και μια συνολική θετική ατμόσφαιρα, η οποία μπορεί να βελτιώσει τόσο τη μάθηση όσο και την παραγωγικότητα.</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4787512" y="2761046"/>
        <a:ext cx="3587283" cy="3144464"/>
      </dsp:txXfrm>
    </dsp:sp>
    <dsp:sp modelId="{F6F46BC1-0C3A-45FB-8830-53F971AE3539}">
      <dsp:nvSpPr>
        <dsp:cNvPr id="0" name=""/>
        <dsp:cNvSpPr/>
      </dsp:nvSpPr>
      <dsp:spPr>
        <a:xfrm>
          <a:off x="7697949" y="1281298"/>
          <a:ext cx="676846" cy="676846"/>
        </a:xfrm>
        <a:prstGeom prst="triangle">
          <a:avLst>
            <a:gd name="adj" fmla="val 10000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F8469-8105-4822-8A28-825EB8A84406}">
      <dsp:nvSpPr>
        <dsp:cNvPr id="0" name=""/>
        <dsp:cNvSpPr/>
      </dsp:nvSpPr>
      <dsp:spPr>
        <a:xfrm rot="5400000">
          <a:off x="9577655" y="487141"/>
          <a:ext cx="2387943" cy="3973484"/>
        </a:xfrm>
        <a:prstGeom prst="corner">
          <a:avLst>
            <a:gd name="adj1" fmla="val 16120"/>
            <a:gd name="adj2" fmla="val 1611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1DA36-7DC5-4643-A9D5-5801A3C4D28D}">
      <dsp:nvSpPr>
        <dsp:cNvPr id="0" name=""/>
        <dsp:cNvSpPr/>
      </dsp:nvSpPr>
      <dsp:spPr>
        <a:xfrm>
          <a:off x="9179048" y="1674356"/>
          <a:ext cx="3587283" cy="314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Προωθήστε την αίσθηση του </a:t>
          </a:r>
          <a:r>
            <a:rPr lang="el-GR" sz="3200" b="1" kern="1200" dirty="0" err="1">
              <a:latin typeface="Calibri" panose="020F0502020204030204" pitchFamily="34" charset="0"/>
              <a:ea typeface="Calibri" panose="020F0502020204030204" pitchFamily="34" charset="0"/>
              <a:cs typeface="Calibri" panose="020F0502020204030204" pitchFamily="34" charset="0"/>
            </a:rPr>
            <a:t>ανήκειν</a:t>
          </a:r>
          <a:r>
            <a:rPr lang="el-GR" sz="3200" b="1" kern="1200" dirty="0">
              <a:latin typeface="Calibri" panose="020F0502020204030204" pitchFamily="34" charset="0"/>
              <a:ea typeface="Calibri" panose="020F0502020204030204" pitchFamily="34" charset="0"/>
              <a:cs typeface="Calibri" panose="020F0502020204030204" pitchFamily="34" charset="0"/>
            </a:rPr>
            <a:t> (συγγένεια)</a:t>
          </a:r>
          <a:r>
            <a:rPr lang="en-GB" sz="3200" b="1" kern="1200" dirty="0">
              <a:latin typeface="Calibri" panose="020F0502020204030204" pitchFamily="34" charset="0"/>
              <a:ea typeface="Calibri" panose="020F0502020204030204" pitchFamily="34" charset="0"/>
              <a:cs typeface="Calibri" panose="020F0502020204030204" pitchFamily="34" charset="0"/>
            </a:rPr>
            <a:t> </a:t>
          </a:r>
          <a:endParaRPr lang="el-GR" sz="3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Ενισχύστε το ηθικό, μειώστε τα συναισθήματα απομόνωσης και προωθήστε την ομαδική εργασία και τη συνεργασία.</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9179048" y="1674356"/>
        <a:ext cx="3587283" cy="3144464"/>
      </dsp:txXfrm>
    </dsp:sp>
    <dsp:sp modelId="{5F20D0A7-AD64-4AD1-BA9E-8457FC9D4A27}">
      <dsp:nvSpPr>
        <dsp:cNvPr id="0" name=""/>
        <dsp:cNvSpPr/>
      </dsp:nvSpPr>
      <dsp:spPr>
        <a:xfrm>
          <a:off x="12089486" y="194608"/>
          <a:ext cx="676846" cy="676846"/>
        </a:xfrm>
        <a:prstGeom prst="triangle">
          <a:avLst>
            <a:gd name="adj" fmla="val 10000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B9B4F-5C89-4CA1-BA62-A36CD2A46EC3}">
      <dsp:nvSpPr>
        <dsp:cNvPr id="0" name=""/>
        <dsp:cNvSpPr/>
      </dsp:nvSpPr>
      <dsp:spPr>
        <a:xfrm rot="5400000">
          <a:off x="13969191" y="-599548"/>
          <a:ext cx="2387943" cy="3973484"/>
        </a:xfrm>
        <a:prstGeom prst="corner">
          <a:avLst>
            <a:gd name="adj1" fmla="val 16120"/>
            <a:gd name="adj2" fmla="val 16110"/>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8E34C-2657-42A4-A6AA-D07AC44FD6EA}">
      <dsp:nvSpPr>
        <dsp:cNvPr id="0" name=""/>
        <dsp:cNvSpPr/>
      </dsp:nvSpPr>
      <dsp:spPr>
        <a:xfrm>
          <a:off x="13570584" y="587666"/>
          <a:ext cx="3587283" cy="314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Ενθαρρύνετε την </a:t>
          </a:r>
          <a:r>
            <a:rPr lang="el-GR" sz="3200" b="1" kern="1200" dirty="0" err="1">
              <a:latin typeface="Calibri" panose="020F0502020204030204" pitchFamily="34" charset="0"/>
              <a:ea typeface="Calibri" panose="020F0502020204030204" pitchFamily="34" charset="0"/>
              <a:cs typeface="Calibri" panose="020F0502020204030204" pitchFamily="34" charset="0"/>
            </a:rPr>
            <a:t>αυτοδιεύθυνση</a:t>
          </a:r>
          <a:r>
            <a:rPr lang="el-GR" sz="3200" b="1" kern="1200" dirty="0">
              <a:latin typeface="Calibri" panose="020F0502020204030204" pitchFamily="34" charset="0"/>
              <a:ea typeface="Calibri" panose="020F0502020204030204" pitchFamily="34" charset="0"/>
              <a:cs typeface="Calibri" panose="020F0502020204030204" pitchFamily="34" charset="0"/>
            </a:rPr>
            <a:t> και την ιδιοκτησία (αυτονομία)</a:t>
          </a: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πιο πιθανό να αναλάβουν πρωτοβουλίες, να είναι προληπτικοί και να αναπτύξουν δεξιότητες αυτοδιαχείρισης.</a:t>
          </a:r>
          <a:endParaRPr lang="en-US" sz="3200" kern="1200" dirty="0">
            <a:latin typeface="Calibri" panose="020F0502020204030204" pitchFamily="34" charset="0"/>
            <a:ea typeface="Calibri" panose="020F0502020204030204" pitchFamily="34" charset="0"/>
            <a:cs typeface="Calibri" panose="020F0502020204030204" pitchFamily="34" charset="0"/>
          </a:endParaRPr>
        </a:p>
      </dsp:txBody>
      <dsp:txXfrm>
        <a:off x="13570584" y="587666"/>
        <a:ext cx="3587283" cy="3144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95262-FB5F-468F-8949-F219F2BCB9F7}">
      <dsp:nvSpPr>
        <dsp:cNvPr id="0" name=""/>
        <dsp:cNvSpPr/>
      </dsp:nvSpPr>
      <dsp:spPr>
        <a:xfrm rot="5400000">
          <a:off x="801395" y="2591009"/>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B4247AA-4F24-4DF4-923D-1CEA0766CD5D}">
      <dsp:nvSpPr>
        <dsp:cNvPr id="0" name=""/>
        <dsp:cNvSpPr/>
      </dsp:nvSpPr>
      <dsp:spPr>
        <a:xfrm>
          <a:off x="403137" y="3723314"/>
          <a:ext cx="3584144" cy="3141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l-GR" sz="2800" b="1" kern="1200" dirty="0">
              <a:latin typeface="Calibri" panose="020F0502020204030204" pitchFamily="34" charset="0"/>
              <a:ea typeface="Calibri" panose="020F0502020204030204" pitchFamily="34" charset="0"/>
              <a:cs typeface="Calibri" panose="020F0502020204030204" pitchFamily="34" charset="0"/>
            </a:rPr>
            <a:t>Υποστήριξη της συνεχούς μάθησης και βελτίωσης (</a:t>
          </a:r>
          <a:r>
            <a:rPr lang="el-GR" sz="2800" b="1" kern="1200" dirty="0" err="1">
              <a:latin typeface="Calibri" panose="020F0502020204030204" pitchFamily="34" charset="0"/>
              <a:ea typeface="Calibri" panose="020F0502020204030204" pitchFamily="34" charset="0"/>
              <a:cs typeface="Calibri" panose="020F0502020204030204" pitchFamily="34" charset="0"/>
            </a:rPr>
            <a:t>mastery</a:t>
          </a:r>
          <a:r>
            <a:rPr lang="el-GR" sz="2800" b="1" kern="1200" dirty="0">
              <a:latin typeface="Calibri" panose="020F0502020204030204" pitchFamily="34" charset="0"/>
              <a:ea typeface="Calibri" panose="020F0502020204030204" pitchFamily="34" charset="0"/>
              <a:cs typeface="Calibri" panose="020F0502020204030204" pitchFamily="34" charset="0"/>
            </a:rPr>
            <a:t>)</a:t>
          </a:r>
        </a:p>
        <a:p>
          <a:pPr marL="0" lvl="0" indent="0" algn="ctr" defTabSz="1244600">
            <a:lnSpc>
              <a:spcPct val="90000"/>
            </a:lnSpc>
            <a:spcBef>
              <a:spcPct val="0"/>
            </a:spcBef>
            <a:spcAft>
              <a:spcPct val="35000"/>
            </a:spcAft>
            <a:buNone/>
          </a:pPr>
          <a:r>
            <a:rPr lang="el-GR" sz="2800" i="1" kern="1200" dirty="0">
              <a:latin typeface="Calibri" panose="020F0502020204030204" pitchFamily="34" charset="0"/>
              <a:ea typeface="Calibri" panose="020F0502020204030204" pitchFamily="34" charset="0"/>
              <a:cs typeface="Calibri" panose="020F0502020204030204" pitchFamily="34" charset="0"/>
            </a:rPr>
            <a:t>οδηγούν σε αυξημένη ικανότητα, εμπιστοσύνη και συνολική απόδοση.</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403137" y="3723314"/>
        <a:ext cx="3584144" cy="3141713"/>
      </dsp:txXfrm>
    </dsp:sp>
    <dsp:sp modelId="{1EF38CAF-046C-454B-A17E-85E855D76120}">
      <dsp:nvSpPr>
        <dsp:cNvPr id="0" name=""/>
        <dsp:cNvSpPr/>
      </dsp:nvSpPr>
      <dsp:spPr>
        <a:xfrm>
          <a:off x="3311028" y="2298731"/>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72256EE-D3B1-4EF2-8E7E-4C3E8CD27C15}">
      <dsp:nvSpPr>
        <dsp:cNvPr id="0" name=""/>
        <dsp:cNvSpPr/>
      </dsp:nvSpPr>
      <dsp:spPr>
        <a:xfrm rot="5400000">
          <a:off x="5189088" y="1505270"/>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AE477BA-7C28-445B-83ED-C0D6A66383E7}">
      <dsp:nvSpPr>
        <dsp:cNvPr id="0" name=""/>
        <dsp:cNvSpPr/>
      </dsp:nvSpPr>
      <dsp:spPr>
        <a:xfrm>
          <a:off x="4790830" y="2637575"/>
          <a:ext cx="3584144" cy="3141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Ενσταλάξτε μια αίσθηση σκοπού και νοήματος</a:t>
          </a: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Ενισχύστε τη δέσμευση και την ικανοποίηση με τα καθήκοντα.</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4790830" y="2637575"/>
        <a:ext cx="3584144" cy="3141713"/>
      </dsp:txXfrm>
    </dsp:sp>
    <dsp:sp modelId="{92932849-9225-4D6A-9026-AD22FA9B2DA2}">
      <dsp:nvSpPr>
        <dsp:cNvPr id="0" name=""/>
        <dsp:cNvSpPr/>
      </dsp:nvSpPr>
      <dsp:spPr>
        <a:xfrm>
          <a:off x="7698721" y="1212992"/>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C05C37E-C89D-46F9-8B8D-F73BE91FF88D}">
      <dsp:nvSpPr>
        <dsp:cNvPr id="0" name=""/>
        <dsp:cNvSpPr/>
      </dsp:nvSpPr>
      <dsp:spPr>
        <a:xfrm rot="5400000">
          <a:off x="9576782" y="365659"/>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DA9C0F4-BC9F-4709-A1BC-3B0FF32153C1}">
      <dsp:nvSpPr>
        <dsp:cNvPr id="0" name=""/>
        <dsp:cNvSpPr/>
      </dsp:nvSpPr>
      <dsp:spPr>
        <a:xfrm>
          <a:off x="9178523" y="1605716"/>
          <a:ext cx="3584144" cy="3141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Δημιουργήστε ένα θετικό περιβάλλον μάθησης / εργασίας</a:t>
          </a: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Ενισχύει τη συνολική ευημερία, μειώνει το άγχος και προωθεί μια κουλτούρα συνεργασίας και καινοτομίας.</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9178523" y="1605716"/>
        <a:ext cx="3584144" cy="3141713"/>
      </dsp:txXfrm>
    </dsp:sp>
    <dsp:sp modelId="{F964F656-C152-47B6-9453-88DDCB55D672}">
      <dsp:nvSpPr>
        <dsp:cNvPr id="0" name=""/>
        <dsp:cNvSpPr/>
      </dsp:nvSpPr>
      <dsp:spPr>
        <a:xfrm>
          <a:off x="12086415" y="127253"/>
          <a:ext cx="676253" cy="676253"/>
        </a:xfrm>
        <a:prstGeom prst="triangle">
          <a:avLst>
            <a:gd name="adj" fmla="val 10000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FFC737F-8B08-4521-9989-E7F2189B4221}">
      <dsp:nvSpPr>
        <dsp:cNvPr id="0" name=""/>
        <dsp:cNvSpPr/>
      </dsp:nvSpPr>
      <dsp:spPr>
        <a:xfrm rot="5400000">
          <a:off x="13964475" y="-720080"/>
          <a:ext cx="2385853" cy="3970007"/>
        </a:xfrm>
        <a:prstGeom prst="corner">
          <a:avLst>
            <a:gd name="adj1" fmla="val 16120"/>
            <a:gd name="adj2" fmla="val 16110"/>
          </a:avLst>
        </a:prstGeom>
        <a:solidFill>
          <a:srgbClr val="8064A2">
            <a:lumMod val="60000"/>
            <a:lumOff val="4000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A71F011-B3BF-4CE7-9B42-5390CBCB0BB8}">
      <dsp:nvSpPr>
        <dsp:cNvPr id="0" name=""/>
        <dsp:cNvSpPr/>
      </dsp:nvSpPr>
      <dsp:spPr>
        <a:xfrm>
          <a:off x="13566217" y="466096"/>
          <a:ext cx="3584144" cy="3141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l-GR" sz="3200" b="1" kern="1200" dirty="0">
              <a:latin typeface="Calibri" panose="020F0502020204030204" pitchFamily="34" charset="0"/>
              <a:ea typeface="Calibri" panose="020F0502020204030204" pitchFamily="34" charset="0"/>
              <a:cs typeface="Calibri" panose="020F0502020204030204" pitchFamily="34" charset="0"/>
            </a:rPr>
            <a:t>Βελτίωση της απόδοσης (ατομικής και ομαδικής) και των αποτελεσμάτων</a:t>
          </a:r>
        </a:p>
        <a:p>
          <a:pPr marL="0" lvl="0" indent="0" algn="ctr" defTabSz="1422400">
            <a:lnSpc>
              <a:spcPct val="90000"/>
            </a:lnSpc>
            <a:spcBef>
              <a:spcPct val="0"/>
            </a:spcBef>
            <a:spcAft>
              <a:spcPct val="35000"/>
            </a:spcAft>
            <a:buNone/>
          </a:pPr>
          <a:r>
            <a:rPr lang="el-GR" sz="3200" i="1" kern="1200" dirty="0">
              <a:latin typeface="Calibri" panose="020F0502020204030204" pitchFamily="34" charset="0"/>
              <a:ea typeface="Calibri" panose="020F0502020204030204" pitchFamily="34" charset="0"/>
              <a:cs typeface="Calibri" panose="020F0502020204030204" pitchFamily="34" charset="0"/>
            </a:rPr>
            <a:t>καλύτερα ακαδημαϊκά επιτεύγματα.</a:t>
          </a:r>
          <a:endParaRPr lang="en-US" sz="3200" i="1" kern="1200" dirty="0">
            <a:latin typeface="Calibri" panose="020F0502020204030204" pitchFamily="34" charset="0"/>
            <a:ea typeface="Calibri" panose="020F0502020204030204" pitchFamily="34" charset="0"/>
            <a:cs typeface="Calibri" panose="020F0502020204030204" pitchFamily="34" charset="0"/>
          </a:endParaRPr>
        </a:p>
      </dsp:txBody>
      <dsp:txXfrm>
        <a:off x="13566217" y="466096"/>
        <a:ext cx="3584144" cy="31417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27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83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7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16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52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87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87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54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1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3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6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0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4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01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40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6.png"/><Relationship Id="rId1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hyperlink" Target="https://www.facebook.com/profile.php?id=61557217807689" TargetMode="External"/><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962942"/>
            <a:ext cx="12751266" cy="2270092"/>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16480" y="5124538"/>
            <a:ext cx="12734786"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27998" y="1024380"/>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6662"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752482" y="3302263"/>
            <a:ext cx="12734787" cy="2062103"/>
          </a:xfrm>
          <a:prstGeom prst="rect">
            <a:avLst/>
          </a:prstGeom>
          <a:noFill/>
          <a:ln>
            <a:noFill/>
          </a:ln>
        </p:spPr>
        <p:txBody>
          <a:bodyPr spcFirstLastPara="1" wrap="square" lIns="0" tIns="0" rIns="0" bIns="0" anchor="t" anchorCtr="0">
            <a:spAutoFit/>
          </a:bodyPr>
          <a:lstStyle/>
          <a:p>
            <a:pPr lvl="0" algn="ctr"/>
            <a:r>
              <a:rPr lang="en-US" sz="5400" b="1" dirty="0">
                <a:solidFill>
                  <a:srgbClr val="452A74"/>
                </a:solidFill>
                <a:latin typeface="Noto Sans"/>
                <a:ea typeface="Noto Sans"/>
                <a:cs typeface="Noto Sans"/>
                <a:sym typeface="Noto Sans"/>
              </a:rPr>
              <a:t>RAMP </a:t>
            </a:r>
            <a:r>
              <a:rPr lang="el-GR" sz="5400" b="1" dirty="0">
                <a:solidFill>
                  <a:srgbClr val="452A74"/>
                </a:solidFill>
                <a:latin typeface="Noto Sans"/>
                <a:ea typeface="Noto Sans"/>
                <a:cs typeface="Noto Sans"/>
                <a:sym typeface="Noto Sans"/>
              </a:rPr>
              <a:t>Διαστάσεις</a:t>
            </a:r>
            <a:endParaRPr lang="en-US" sz="5400" b="1" dirty="0">
              <a:solidFill>
                <a:srgbClr val="452A74"/>
              </a:solidFill>
              <a:latin typeface="Noto Sans"/>
              <a:ea typeface="Noto Sans"/>
              <a:cs typeface="Noto Sans"/>
              <a:sym typeface="Noto Sans"/>
            </a:endParaRPr>
          </a:p>
          <a:p>
            <a:pPr algn="ctr"/>
            <a:r>
              <a:rPr lang="el-GR" sz="4000" i="1" dirty="0">
                <a:solidFill>
                  <a:srgbClr val="452A74"/>
                </a:solidFill>
                <a:latin typeface="Noto Sans"/>
                <a:ea typeface="Noto Sans"/>
                <a:cs typeface="Noto Sans"/>
              </a:rPr>
              <a:t>Προσελκύστε τους μαθητές αξιοποιώντας τα εγγενή κίνητρα</a:t>
            </a:r>
            <a:endParaRPr lang="en-US" sz="4000" b="1" dirty="0">
              <a:solidFill>
                <a:srgbClr val="452A74"/>
              </a:solidFill>
              <a:latin typeface="Noto Sans"/>
              <a:ea typeface="Noto Sans"/>
              <a:cs typeface="Noto Sans"/>
              <a:sym typeface="Noto Sans"/>
            </a:endParaRPr>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dirty="0">
                <a:solidFill>
                  <a:srgbClr val="DED5ED"/>
                </a:solidFill>
                <a:latin typeface="Noto Sans"/>
                <a:ea typeface="Noto Sans"/>
                <a:cs typeface="Noto Sans"/>
                <a:sym typeface="Noto Sans"/>
              </a:rPr>
              <a:t>Project Number 2023-1-PL01-KA220-HED-000156803</a:t>
            </a:r>
            <a:endParaRPr dirty="0"/>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p:txBody>
      </p:sp>
      <p:pic>
        <p:nvPicPr>
          <p:cNvPr id="3" name="Imagem 2" descr="Uma imagem com Tipo de letra, texto, Gráficos, logótipo&#10;&#10;Descrição gerada automaticamente">
            <a:extLst>
              <a:ext uri="{FF2B5EF4-FFF2-40B4-BE49-F238E27FC236}">
                <a16:creationId xmlns:a16="http://schemas.microsoft.com/office/drawing/2014/main" id="{BE1DB8B3-54E4-2B8A-8C53-4DDC957E2F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
        <p:nvSpPr>
          <p:cNvPr id="18" name="CaixaDeTexto 17">
            <a:extLst>
              <a:ext uri="{FF2B5EF4-FFF2-40B4-BE49-F238E27FC236}">
                <a16:creationId xmlns:a16="http://schemas.microsoft.com/office/drawing/2014/main" id="{E2C34F48-C5D4-4236-8E4D-BF88703CCEA2}"/>
              </a:ext>
            </a:extLst>
          </p:cNvPr>
          <p:cNvSpPr txBox="1"/>
          <p:nvPr/>
        </p:nvSpPr>
        <p:spPr>
          <a:xfrm>
            <a:off x="-46154" y="5787814"/>
            <a:ext cx="12453185" cy="615553"/>
          </a:xfrm>
          <a:prstGeom prst="rect">
            <a:avLst/>
          </a:prstGeom>
          <a:noFill/>
        </p:spPr>
        <p:txBody>
          <a:bodyPr wrap="square">
            <a:spAutoFit/>
          </a:bodyPr>
          <a:lstStyle/>
          <a:p>
            <a:pPr algn="ctr"/>
            <a:r>
              <a:rPr lang="en-GB" sz="3400" b="1">
                <a:solidFill>
                  <a:srgbClr val="452A74"/>
                </a:solidFill>
                <a:latin typeface="Noto Sans"/>
                <a:ea typeface="Noto Sans"/>
                <a:cs typeface="Noto Sans"/>
              </a:rPr>
              <a:t>Polytechnic of Guarda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a:bodyPr>
          <a:lstStyle/>
          <a:p>
            <a:pPr marL="114300" indent="0">
              <a:lnSpc>
                <a:spcPct val="107000"/>
              </a:lnSpc>
              <a:spcAft>
                <a:spcPts val="800"/>
              </a:spcAft>
              <a:buNone/>
            </a:pPr>
            <a:endParaRPr lang="pt-PT" sz="40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0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1. </a:t>
            </a:r>
            <a:r>
              <a:rPr lang="el-GR"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Προσδιορίστε το πλαίσιο</a:t>
            </a:r>
            <a:endParaRPr lang="pt-PT" sz="40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indent="-457200">
              <a:lnSpc>
                <a:spcPct val="107000"/>
              </a:lnSpc>
              <a:spcAft>
                <a:spcPts val="800"/>
              </a:spcAft>
              <a:buSzPct val="100000"/>
              <a:buFont typeface="Wingdings" panose="05000000000000000000" pitchFamily="2" charset="2"/>
              <a:buChar char="ü"/>
              <a:tabLst>
                <a:tab pos="457200" algn="l"/>
              </a:tabLst>
            </a:pPr>
            <a:r>
              <a:rPr lang="el-GR" b="1" dirty="0">
                <a:latin typeface="Calibri" panose="020F0502020204030204" pitchFamily="34" charset="0"/>
                <a:ea typeface="Calibri" panose="020F0502020204030204" pitchFamily="34" charset="0"/>
                <a:cs typeface="Calibri" panose="020F0502020204030204" pitchFamily="34" charset="0"/>
              </a:rPr>
              <a:t>Στόχος: Καθορισμός του ιστορικού της περιπτωσιολογικής μελέτης.
Ενέργειες (παράδειγμα): 
Επιλέξτε το ίδρυμα (DEF </a:t>
            </a:r>
            <a:r>
              <a:rPr lang="el-GR" b="1" dirty="0" err="1">
                <a:latin typeface="Calibri" panose="020F0502020204030204" pitchFamily="34" charset="0"/>
                <a:ea typeface="Calibri" panose="020F0502020204030204" pitchFamily="34" charset="0"/>
                <a:cs typeface="Calibri" panose="020F0502020204030204" pitchFamily="34" charset="0"/>
              </a:rPr>
              <a:t>University</a:t>
            </a:r>
            <a:r>
              <a:rPr lang="el-GR" b="1" dirty="0">
                <a:latin typeface="Calibri" panose="020F0502020204030204" pitchFamily="34" charset="0"/>
                <a:ea typeface="Calibri" panose="020F0502020204030204" pitchFamily="34" charset="0"/>
                <a:cs typeface="Calibri" panose="020F0502020204030204" pitchFamily="34" charset="0"/>
              </a:rPr>
              <a:t>) και το μάθημα (</a:t>
            </a:r>
            <a:r>
              <a:rPr lang="el-GR" b="1" dirty="0" err="1">
                <a:latin typeface="Calibri" panose="020F0502020204030204" pitchFamily="34" charset="0"/>
                <a:ea typeface="Calibri" panose="020F0502020204030204" pitchFamily="34" charset="0"/>
                <a:cs typeface="Calibri" panose="020F0502020204030204" pitchFamily="34" charset="0"/>
              </a:rPr>
              <a:t>Advanced</a:t>
            </a:r>
            <a:r>
              <a:rPr lang="el-GR" b="1" dirty="0">
                <a:latin typeface="Calibri" panose="020F0502020204030204" pitchFamily="34" charset="0"/>
                <a:ea typeface="Calibri" panose="020F0502020204030204" pitchFamily="34" charset="0"/>
                <a:cs typeface="Calibri" panose="020F0502020204030204" pitchFamily="34" charset="0"/>
              </a:rPr>
              <a:t> Project </a:t>
            </a:r>
            <a:r>
              <a:rPr lang="el-GR" b="1" dirty="0" err="1">
                <a:latin typeface="Calibri" panose="020F0502020204030204" pitchFamily="34" charset="0"/>
                <a:ea typeface="Calibri" panose="020F0502020204030204" pitchFamily="34" charset="0"/>
                <a:cs typeface="Calibri" panose="020F0502020204030204" pitchFamily="34" charset="0"/>
              </a:rPr>
              <a:t>Management</a:t>
            </a:r>
            <a:r>
              <a:rPr lang="el-GR" b="1" dirty="0">
                <a:latin typeface="Calibri" panose="020F0502020204030204" pitchFamily="34" charset="0"/>
                <a:ea typeface="Calibri" panose="020F0502020204030204" pitchFamily="34" charset="0"/>
                <a:cs typeface="Calibri" panose="020F0502020204030204" pitchFamily="34" charset="0"/>
              </a:rPr>
              <a:t> in STEM).
Καθορίστε την ομάδα-στόχο (30 προπτυχιακοί φοιτητές στο τελευταίο έτος τους).
Αποτέλεσμα: Σαφής κατανόηση του περιβάλλοντος στο οποίο θα εφαρμοστεί το μοντέλο RAMP.</a:t>
            </a:r>
            <a:endParaRPr lang="pt-PT" sz="3600" dirty="0">
              <a:solidFill>
                <a:schemeClr val="accent4"/>
              </a:solidFill>
            </a:endParaRPr>
          </a:p>
        </p:txBody>
      </p:sp>
    </p:spTree>
    <p:extLst>
      <p:ext uri="{BB962C8B-B14F-4D97-AF65-F5344CB8AC3E}">
        <p14:creationId xmlns:p14="http://schemas.microsoft.com/office/powerpoint/2010/main" val="27951601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lnSpcReduction="10000"/>
          </a:bodyPr>
          <a:lstStyle/>
          <a:p>
            <a:pPr marL="114300" indent="0">
              <a:lnSpc>
                <a:spcPct val="107000"/>
              </a:lnSpc>
              <a:spcAft>
                <a:spcPts val="800"/>
              </a:spcAft>
              <a:buNone/>
            </a:pPr>
            <a:endPar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2. </a:t>
            </a:r>
            <a:r>
              <a:rPr lang="el-GR"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Θέστε σαφείς στόχους</a:t>
            </a:r>
            <a:endPar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lvl="0" indent="-457200">
              <a:lnSpc>
                <a:spcPct val="117000"/>
              </a:lnSpc>
              <a:spcAft>
                <a:spcPts val="800"/>
              </a:spcAft>
              <a:buSzPct val="100000"/>
              <a:buFont typeface="Wingdings" panose="05000000000000000000" pitchFamily="2" charset="2"/>
              <a:buChar char="ü"/>
              <a:tabLst>
                <a:tab pos="457200" algn="l"/>
              </a:tabLst>
            </a:pPr>
            <a:r>
              <a:rPr lang="el-GR" b="1" dirty="0">
                <a:latin typeface="Calibri" panose="020F0502020204030204" pitchFamily="34" charset="0"/>
                <a:ea typeface="Calibri" panose="020F0502020204030204" pitchFamily="34" charset="0"/>
                <a:cs typeface="Calibri" panose="020F0502020204030204" pitchFamily="34" charset="0"/>
              </a:rPr>
              <a:t>Στόχος: Καθορίστε τι στοχεύει να επιτύχει η μελέτη περίπτωσης.
Ενέργειες:
Περιγράψτε συγκεκριμένους στόχους:
Ενισχύστε τη συμμετοχή των μαθητών στο μάθημα.
Προωθήστε τα εγγενή κίνητρα μεταξύ των μαθητών.
Βελτίωση των συνεργατικών δεξιοτήτων και της δημιουργικότητας μέσω της μάθησης βάσει έργων.
Αποτέλεσμα: Μια εστιασμένη κατεύθυνση για την εφαρμογή του μοντέλου RAMP.</a:t>
            </a:r>
            <a:endParaRPr lang="pt-PT" sz="4000" dirty="0">
              <a:solidFill>
                <a:schemeClr val="accent4"/>
              </a:solidFill>
            </a:endParaRPr>
          </a:p>
        </p:txBody>
      </p:sp>
      <p:sp>
        <p:nvSpPr>
          <p:cNvPr id="2" name="Google Shape;253;p9">
            <a:extLst>
              <a:ext uri="{FF2B5EF4-FFF2-40B4-BE49-F238E27FC236}">
                <a16:creationId xmlns:a16="http://schemas.microsoft.com/office/drawing/2014/main" id="{9D15AB86-0DF3-02C5-E13A-8DED25FC479D}"/>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078314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92500" lnSpcReduction="20000"/>
          </a:bodyPr>
          <a:lstStyle/>
          <a:p>
            <a:pPr marL="914400" lvl="2" indent="0">
              <a:lnSpc>
                <a:spcPct val="107000"/>
              </a:lnSpc>
              <a:spcAft>
                <a:spcPts val="800"/>
              </a:spcAft>
              <a:buSzPts val="1000"/>
              <a:buNone/>
              <a:tabLst>
                <a:tab pos="1371600" algn="l"/>
              </a:tabLst>
            </a:pPr>
            <a:endParaRPr lang="en-GB" sz="28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39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3. </a:t>
            </a:r>
            <a:r>
              <a:rPr lang="el-GR" sz="39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Εφαρμογή του μοντέλου </a:t>
            </a:r>
            <a:r>
              <a:rPr lang="pt-PT" sz="39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RAMP</a:t>
            </a:r>
          </a:p>
          <a:p>
            <a:pPr indent="-457200">
              <a:lnSpc>
                <a:spcPct val="117000"/>
              </a:lnSpc>
              <a:spcAft>
                <a:spcPts val="800"/>
              </a:spcAft>
              <a:buSzPct val="100000"/>
              <a:buFont typeface="Wingdings" panose="05000000000000000000" pitchFamily="2" charset="2"/>
              <a:buChar char="ü"/>
              <a:tabLst>
                <a:tab pos="457200" algn="l"/>
              </a:tabLst>
            </a:pPr>
            <a:r>
              <a:rPr lang="el-GR" sz="2700" b="1" dirty="0">
                <a:latin typeface="Calibri" panose="020F0502020204030204" pitchFamily="34" charset="0"/>
                <a:ea typeface="Calibri" panose="020F0502020204030204" pitchFamily="34" charset="0"/>
                <a:cs typeface="Calibri" panose="020F0502020204030204" pitchFamily="34" charset="0"/>
              </a:rPr>
              <a:t>Στόχος: Συστηματική εφαρμογή κάθε συνιστώσας του μοντέλου RAMP (χρήση προτύπου στρατηγικών διάστασης RAMP).
Ενέργειες:</a:t>
            </a:r>
          </a:p>
          <a:p>
            <a:pPr indent="-457200">
              <a:lnSpc>
                <a:spcPct val="117000"/>
              </a:lnSpc>
              <a:spcAft>
                <a:spcPts val="800"/>
              </a:spcAft>
              <a:buSzPct val="100000"/>
              <a:buFont typeface="Wingdings" panose="05000000000000000000" pitchFamily="2" charset="2"/>
              <a:buChar char="ü"/>
              <a:tabLst>
                <a:tab pos="457200" algn="l"/>
              </a:tabLst>
            </a:pPr>
            <a:r>
              <a:rPr lang="el-GR" sz="2700" b="1" dirty="0">
                <a:latin typeface="Calibri" panose="020F0502020204030204" pitchFamily="34" charset="0"/>
                <a:ea typeface="Calibri" panose="020F0502020204030204" pitchFamily="34" charset="0"/>
                <a:cs typeface="Calibri" panose="020F0502020204030204" pitchFamily="34" charset="0"/>
              </a:rPr>
              <a:t>Σχετικότητα: Δημιουργήστε ένα υποστηρικτικό μαθησιακό περιβάλλον μέσω διαφορετικών ομάδων έργου. Οργανώστε δραστηριότητες ανάπτυξης ομαδικού πνεύματος και εκδηλώσεις δικτύωσης.
Αυτονομία: Επιτρέψτε στους μαθητές να επιλέξουν θέματα έργου και μορφές παρουσίασης. Ενθαρρύνετε την </a:t>
            </a:r>
            <a:r>
              <a:rPr lang="el-GR" sz="2700" b="1" dirty="0" err="1">
                <a:latin typeface="Calibri" panose="020F0502020204030204" pitchFamily="34" charset="0"/>
                <a:ea typeface="Calibri" panose="020F0502020204030204" pitchFamily="34" charset="0"/>
                <a:cs typeface="Calibri" panose="020F0502020204030204" pitchFamily="34" charset="0"/>
              </a:rPr>
              <a:t>αυτοκατευθυνόμενη</a:t>
            </a:r>
            <a:r>
              <a:rPr lang="el-GR" sz="2700" b="1" dirty="0">
                <a:latin typeface="Calibri" panose="020F0502020204030204" pitchFamily="34" charset="0"/>
                <a:ea typeface="Calibri" panose="020F0502020204030204" pitchFamily="34" charset="0"/>
                <a:cs typeface="Calibri" panose="020F0502020204030204" pitchFamily="34" charset="0"/>
              </a:rPr>
              <a:t> μάθηση και τον προσωπικό καθορισμό στόχων.
</a:t>
            </a:r>
            <a:r>
              <a:rPr lang="el-GR" sz="2700" b="1" dirty="0" err="1">
                <a:latin typeface="Calibri" panose="020F0502020204030204" pitchFamily="34" charset="0"/>
                <a:ea typeface="Calibri" panose="020F0502020204030204" pitchFamily="34" charset="0"/>
                <a:cs typeface="Calibri" panose="020F0502020204030204" pitchFamily="34" charset="0"/>
              </a:rPr>
              <a:t>Mastery</a:t>
            </a:r>
            <a:r>
              <a:rPr lang="el-GR" sz="2700" b="1" dirty="0">
                <a:latin typeface="Calibri" panose="020F0502020204030204" pitchFamily="34" charset="0"/>
                <a:ea typeface="Calibri" panose="020F0502020204030204" pitchFamily="34" charset="0"/>
                <a:cs typeface="Calibri" panose="020F0502020204030204" pitchFamily="34" charset="0"/>
              </a:rPr>
              <a:t>: Παρέχετε συνεχή ανατροφοδότηση και καθοδήγηση </a:t>
            </a:r>
            <a:r>
              <a:rPr lang="el-GR" sz="2700" b="1" dirty="0" err="1">
                <a:latin typeface="Calibri" panose="020F0502020204030204" pitchFamily="34" charset="0"/>
                <a:ea typeface="Calibri" panose="020F0502020204030204" pitchFamily="34" charset="0"/>
                <a:cs typeface="Calibri" panose="020F0502020204030204" pitchFamily="34" charset="0"/>
              </a:rPr>
              <a:t>καθ</a:t>
            </a:r>
            <a:r>
              <a:rPr lang="el-GR" sz="2700" b="1" dirty="0">
                <a:latin typeface="Calibri" panose="020F0502020204030204" pitchFamily="34" charset="0"/>
                <a:ea typeface="Calibri" panose="020F0502020204030204" pitchFamily="34" charset="0"/>
                <a:cs typeface="Calibri" panose="020F0502020204030204" pitchFamily="34" charset="0"/>
              </a:rPr>
              <a:t> 'όλη τη διάρκεια της ανάπτυξης του έργου. Προσφέρετε εργαστήρια ανάπτυξης δεξιοτήτων και συνεδρίες αξιολόγησης από </a:t>
            </a:r>
            <a:r>
              <a:rPr lang="el-GR" sz="2700" b="1" dirty="0" err="1">
                <a:latin typeface="Calibri" panose="020F0502020204030204" pitchFamily="34" charset="0"/>
                <a:ea typeface="Calibri" panose="020F0502020204030204" pitchFamily="34" charset="0"/>
                <a:cs typeface="Calibri" panose="020F0502020204030204" pitchFamily="34" charset="0"/>
              </a:rPr>
              <a:t>ομοτίμους</a:t>
            </a:r>
            <a:r>
              <a:rPr lang="el-GR" sz="2700" b="1" dirty="0">
                <a:latin typeface="Calibri" panose="020F0502020204030204" pitchFamily="34" charset="0"/>
                <a:ea typeface="Calibri" panose="020F0502020204030204" pitchFamily="34" charset="0"/>
                <a:cs typeface="Calibri" panose="020F0502020204030204" pitchFamily="34" charset="0"/>
              </a:rPr>
              <a:t>.
Σκοπός: Συμμετοχή των μαθητών σε έργα πραγματικού κόσμου που αντιμετωπίζουν τις τρέχουσες προκλήσεις. Οργανώστε διαλέξεις επισκεπτών για να συνδέσετε τα μαθήματα με τη συνάφεια με τη βιομηχανία.
Αποτέλεσμα: Μια δομημένη προσέγγιση που ενισχύει τα κίνητρα και τη δέσμευση των μαθητών μέσω κάθε συνιστώσας RAMP.</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E3ECB9D4-2979-0B44-EAC7-33E37230917A}"/>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4304279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lnSpcReduction="10000"/>
          </a:bodyPr>
          <a:lstStyle/>
          <a:p>
            <a:pPr marL="914400" lvl="2" indent="0">
              <a:lnSpc>
                <a:spcPct val="107000"/>
              </a:lnSpc>
              <a:spcAft>
                <a:spcPts val="800"/>
              </a:spcAft>
              <a:buSzPts val="1000"/>
              <a:buNone/>
              <a:tabLst>
                <a:tab pos="1371600" algn="l"/>
              </a:tabLst>
            </a:pPr>
            <a:endParaRPr lang="en-GB" sz="40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4. </a:t>
            </a:r>
            <a:r>
              <a:rPr lang="el-GR"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Παρακολούθηση προόδου και συλλογή δεδομένων</a:t>
            </a:r>
          </a:p>
          <a:p>
            <a:pPr>
              <a:lnSpc>
                <a:spcPct val="107000"/>
              </a:lnSpc>
              <a:spcAft>
                <a:spcPts val="800"/>
              </a:spcAft>
              <a:buFont typeface="Wingdings" panose="05000000000000000000" pitchFamily="2" charset="2"/>
              <a:buChar char="ü"/>
            </a:pPr>
            <a:r>
              <a:rPr lang="el-GR" b="1" dirty="0">
                <a:latin typeface="Calibri" panose="020F0502020204030204" pitchFamily="34" charset="0"/>
                <a:ea typeface="Calibri" panose="020F0502020204030204" pitchFamily="34" charset="0"/>
                <a:cs typeface="Calibri" panose="020F0502020204030204" pitchFamily="34" charset="0"/>
              </a:rPr>
              <a:t>Στόχος: Αξιολόγηση της εφαρμογής του μοντέλου RAMP.
Ενέργειες:
Συλλογή ποσοτικών δεδομένων (π.χ. ποσοστά συμμετοχής, επίπεδα συμμετοχής) καθ' όλη τη διάρκεια του εξαμήνου.
Διεξάγετε έρευνες για να μετρήσετε τα κίνητρα, την αφοσίωση και την ανατροφοδότηση των μαθητών σχετικά με τη δομή του μαθήματος.
Αξιολογήστε τα αποτελέσματα του έργου μέσω αξιολογήσεων και παρουσιάσεων.
Αποτέλεσμα: Ολοκληρωμένη συλλογή δεδομένων που παρέχει πληροφορίες σχετικά με την αποτελεσματικότητα του μοντέλου RAMP.</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EB07D554-B40F-FFC0-D89A-6FD0F0DAF23E}"/>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64293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a:bodyPr>
          <a:lstStyle/>
          <a:p>
            <a:pPr marL="914400" lvl="2" indent="0">
              <a:lnSpc>
                <a:spcPct val="107000"/>
              </a:lnSpc>
              <a:spcAft>
                <a:spcPts val="800"/>
              </a:spcAft>
              <a:buSzPts val="1000"/>
              <a:buNone/>
              <a:tabLst>
                <a:tab pos="1371600" algn="l"/>
              </a:tabLst>
            </a:pPr>
            <a:endParaRPr lang="en-GB" sz="28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5. </a:t>
            </a:r>
            <a:r>
              <a:rPr lang="el-GR"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Ανάλυση αποτελεσμάτων και επιπτώσεων</a:t>
            </a:r>
            <a:endPar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lvl="0" indent="-457200">
              <a:lnSpc>
                <a:spcPct val="117000"/>
              </a:lnSpc>
              <a:spcAft>
                <a:spcPts val="800"/>
              </a:spcAft>
              <a:buSzPct val="100000"/>
              <a:buFont typeface="Wingdings" panose="05000000000000000000" pitchFamily="2" charset="2"/>
              <a:buChar char="ü"/>
              <a:tabLst>
                <a:tab pos="457200" algn="l"/>
              </a:tabLst>
            </a:pPr>
            <a:r>
              <a:rPr lang="el-GR" b="1" dirty="0">
                <a:latin typeface="Calibri" panose="020F0502020204030204" pitchFamily="34" charset="0"/>
                <a:ea typeface="Calibri" panose="020F0502020204030204" pitchFamily="34" charset="0"/>
                <a:cs typeface="Calibri" panose="020F0502020204030204" pitchFamily="34" charset="0"/>
              </a:rPr>
              <a:t>Στόχος: Αξιολόγηση των αποτελεσμάτων της εφαρμογής του μοντέλου RAMP.
Ενέργειες:
Αναλύστε δεδομένα που συλλέγονται από έρευνες και αξιολογήσεις.
Προσδιορίστε τάσεις, όπως αυξημένη αφοσίωση και βελτιωμένα επίπεδα δεξιοτήτων.
Συγκεντρώστε ποιοτικά σχόλια από τους μαθητές σχετικά με τις εμπειρίες τους.
Αποτέλεσμα: Μια σαφής κατανόηση του τρόπου με τον οποίο το μοντέλο RAMP επηρέασε την εμπλοκή των μαθητών, τα κίνητρα και τα μαθησιακά αποτελέσματα.</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2CF27D2A-9CAC-C888-9C1A-680E0AB3C7F4}"/>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380355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lnSpcReduction="10000"/>
          </a:bodyPr>
          <a:lstStyle/>
          <a:p>
            <a:pPr marL="914400" lvl="2" indent="0">
              <a:lnSpc>
                <a:spcPct val="107000"/>
              </a:lnSpc>
              <a:spcAft>
                <a:spcPts val="800"/>
              </a:spcAft>
              <a:buSzPts val="1000"/>
              <a:buNone/>
              <a:tabLst>
                <a:tab pos="1371600" algn="l"/>
              </a:tabLst>
            </a:pPr>
            <a:endParaRPr lang="en-GB" sz="40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6. </a:t>
            </a:r>
            <a:r>
              <a:rPr lang="el-GR"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Εξαγωγή συμπερασμάτων</a:t>
            </a:r>
            <a:endParaRPr lang="pt-PT" sz="4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indent="-457200">
              <a:lnSpc>
                <a:spcPct val="117000"/>
              </a:lnSpc>
              <a:spcAft>
                <a:spcPts val="800"/>
              </a:spcAft>
              <a:buSzPct val="100000"/>
              <a:buFont typeface="Wingdings" panose="05000000000000000000" pitchFamily="2" charset="2"/>
              <a:buChar char="ü"/>
              <a:tabLst>
                <a:tab pos="457200" algn="l"/>
              </a:tabLst>
            </a:pPr>
            <a:r>
              <a:rPr lang="el-GR" b="1" dirty="0">
                <a:latin typeface="Calibri" panose="020F0502020204030204" pitchFamily="34" charset="0"/>
                <a:ea typeface="Calibri" panose="020F0502020204030204" pitchFamily="34" charset="0"/>
                <a:cs typeface="Calibri" panose="020F0502020204030204" pitchFamily="34" charset="0"/>
              </a:rPr>
              <a:t>Στόχος: Συνοψίστε τα ευρήματα και τις επιπτώσεις της μελέτης περίπτωσης.
Ενέργειες:
Συγκεντρώστε βασικά αποτελέσματα, όπως αυξημένη συμμετοχή, αυξημένα κίνητρα και βελτιωμένη ποιότητα έργου.
Σκεφτείτε τα πλεονεκτήματα και τις προκλήσεις της εφαρμογής του μοντέλου RAMP στο μάθημα.
Αποτέλεσμα: Πληροφορίες σχετικά με την αποτελεσματικότητα του μοντέλου RAMP σε ένα πλαίσιο τριτοβάθμιας εκπαίδευσης, παρέχοντας στοιχεία για μελλοντικές εφαρμογές.</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F1796642-4EF2-67AE-266E-FCBBE0EEA5CC}"/>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609717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70000" lnSpcReduction="20000"/>
          </a:bodyPr>
          <a:lstStyle/>
          <a:p>
            <a:pPr marL="914400" lvl="2" indent="0">
              <a:lnSpc>
                <a:spcPct val="107000"/>
              </a:lnSpc>
              <a:spcAft>
                <a:spcPts val="800"/>
              </a:spcAft>
              <a:buSzPts val="1000"/>
              <a:buNone/>
              <a:tabLst>
                <a:tab pos="1371600" algn="l"/>
              </a:tabLst>
            </a:pPr>
            <a:endParaRPr lang="en-GB" sz="47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7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7. </a:t>
            </a:r>
            <a:r>
              <a:rPr lang="el-GR" sz="47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Κάντε προτάσεις</a:t>
            </a:r>
            <a:endParaRPr lang="pt-PT" sz="47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lvl="0" indent="-457200">
              <a:lnSpc>
                <a:spcPct val="117000"/>
              </a:lnSpc>
              <a:spcAft>
                <a:spcPts val="800"/>
              </a:spcAft>
              <a:buSzPct val="100000"/>
              <a:buFont typeface="Wingdings" panose="05000000000000000000" pitchFamily="2" charset="2"/>
              <a:buChar char="ü"/>
              <a:tabLst>
                <a:tab pos="457200" algn="l"/>
              </a:tabLst>
            </a:pPr>
            <a:r>
              <a:rPr lang="el-GR" sz="4100" b="1" dirty="0">
                <a:latin typeface="Calibri" panose="020F0502020204030204" pitchFamily="34" charset="0"/>
                <a:ea typeface="Calibri" panose="020F0502020204030204" pitchFamily="34" charset="0"/>
                <a:cs typeface="Calibri" panose="020F0502020204030204" pitchFamily="34" charset="0"/>
              </a:rPr>
              <a:t>Στόχος: Παροχή εφαρμόσιμων προτάσεων με βάση τα ευρήματα της περιπτωσιολογικής μελέτης.
Ενέργειες:
Προτείνετε την επέκταση του μοντέλου RAMP σε άλλα μαθήματα στο πλαίσιο του προγράμματος STEM.
Προτείνετε εκπαιδευτικές συνεδρίες για καθηγητές σχετικά με το μοντέλο RAMP για την ενίσχυση των διδακτικών πρακτικών.
Προτείνει συνεχή αξιολόγηση και προσαρμογή στρατηγικών για την κάλυψη των εξελισσόμενων αναγκών των μαθητών.
Αποτέλεσμα: Ένα σύνολο πρακτικών συστάσεων που μπορούν να βελτιώσουν τη μαθησιακή εμπειρία σε ολόκληρο το ίδρυμα.</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7016872D-64DF-CCE7-22AB-4C55764D9F43}"/>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219922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338916" y="9695413"/>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fontScale="92500"/>
          </a:bodyPr>
          <a:lstStyle/>
          <a:p>
            <a:pPr marL="914400" lvl="2" indent="0">
              <a:lnSpc>
                <a:spcPct val="107000"/>
              </a:lnSpc>
              <a:spcAft>
                <a:spcPts val="800"/>
              </a:spcAft>
              <a:buSzPts val="1000"/>
              <a:buNone/>
              <a:tabLst>
                <a:tab pos="1371600" algn="l"/>
              </a:tabLst>
            </a:pPr>
            <a:endParaRPr lang="en-GB" sz="4000" dirty="0">
              <a:latin typeface="Calibri" panose="020F0502020204030204" pitchFamily="34" charset="0"/>
              <a:ea typeface="Calibri" panose="020F0502020204030204" pitchFamily="34" charset="0"/>
              <a:cs typeface="Calibri" panose="020F0502020204030204" pitchFamily="34" charset="0"/>
            </a:endParaRPr>
          </a:p>
          <a:p>
            <a:pPr marL="114300" indent="0">
              <a:lnSpc>
                <a:spcPct val="107000"/>
              </a:lnSpc>
              <a:spcAft>
                <a:spcPts val="800"/>
              </a:spcAft>
              <a:buNone/>
            </a:pPr>
            <a:r>
              <a:rPr lang="pt-PT" sz="48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8. </a:t>
            </a:r>
            <a:r>
              <a:rPr lang="el-GR" sz="48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Τεκμηρίωση και κοινοποίηση ευρημάτων</a:t>
            </a:r>
            <a:endParaRPr lang="pt-PT" sz="48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indent="-457200">
              <a:lnSpc>
                <a:spcPct val="117000"/>
              </a:lnSpc>
              <a:spcAft>
                <a:spcPts val="800"/>
              </a:spcAft>
              <a:buSzPct val="100000"/>
              <a:buFont typeface="Wingdings" panose="05000000000000000000" pitchFamily="2" charset="2"/>
              <a:buChar char="ü"/>
              <a:tabLst>
                <a:tab pos="457200" algn="l"/>
              </a:tabLst>
            </a:pPr>
            <a:r>
              <a:rPr lang="el-GR" b="1" dirty="0">
                <a:latin typeface="Calibri" panose="020F0502020204030204" pitchFamily="34" charset="0"/>
                <a:ea typeface="Calibri" panose="020F0502020204030204" pitchFamily="34" charset="0"/>
                <a:cs typeface="Calibri" panose="020F0502020204030204" pitchFamily="34" charset="0"/>
              </a:rPr>
              <a:t>Στόχος: Κοινοποίηση των αποτελεσμάτων της περιπτωσιολογικής μελέτης στα ενδιαφερόμενα μέρη.
Ενέργειες:
Προετοιμάστε μια ολοκληρωμένη έκθεση που περιγράφει λεπτομερώς τη μεθοδολογία, τα ευρήματα και τις συστάσεις της μελέτης περίπτωσης.
Μοιραστείτε την αναφορά με καθηγητές, διαχειριστές και εκπαιδευτικούς φορείς για να ενημερώσετε τις μελλοντικές πρακτικές.
Αποτέλεσμα: Αυξημένη ευαισθητοποίηση σχετικά με την αποτελεσματικότητα του μοντέλου RAMP, ενθαρρύνοντας την ευρύτερη υιοθέτησή του.</a:t>
            </a:r>
            <a:endParaRPr lang="pt-PT"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53;p9">
            <a:extLst>
              <a:ext uri="{FF2B5EF4-FFF2-40B4-BE49-F238E27FC236}">
                <a16:creationId xmlns:a16="http://schemas.microsoft.com/office/drawing/2014/main" id="{E17FD82C-B69E-E49D-B050-62D428BB4202}"/>
              </a:ext>
            </a:extLst>
          </p:cNvPr>
          <p:cNvSpPr txBox="1"/>
          <p:nvPr/>
        </p:nvSpPr>
        <p:spPr>
          <a:xfrm>
            <a:off x="764620" y="149800"/>
            <a:ext cx="17159680" cy="1941172"/>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Δραστηριότητα</a:t>
            </a:r>
          </a:p>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Εφαρμογή του μοντέλου </a:t>
            </a:r>
            <a:r>
              <a:rPr lang="en-US" sz="4505" b="1" dirty="0">
                <a:solidFill>
                  <a:srgbClr val="452A74"/>
                </a:solidFill>
                <a:latin typeface="Microsoft YaHei UI" panose="020B0503020204020204" pitchFamily="34" charset="-122"/>
                <a:ea typeface="Microsoft YaHei UI" panose="020B0503020204020204" pitchFamily="34" charset="-122"/>
              </a:rPr>
              <a:t>RAMP</a:t>
            </a:r>
            <a:endParaRPr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453916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4" y="643490"/>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7" y="9059621"/>
            <a:ext cx="492599" cy="895634"/>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9"/>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4" y="9046063"/>
            <a:ext cx="939500" cy="939500"/>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0" name="Google Shape;310;p14"/>
          <p:cNvSpPr/>
          <p:nvPr/>
        </p:nvSpPr>
        <p:spPr>
          <a:xfrm>
            <a:off x="5752480" y="9059621"/>
            <a:ext cx="948734" cy="948734"/>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8" y="9023786"/>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2" name="Google Shape;312;p14"/>
          <p:cNvSpPr/>
          <p:nvPr/>
        </p:nvSpPr>
        <p:spPr>
          <a:xfrm>
            <a:off x="9455764" y="-1993617"/>
            <a:ext cx="13888880" cy="1388888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4" y="-1980712"/>
            <a:ext cx="13888880" cy="13888880"/>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3" y="-303751"/>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6" y="1006741"/>
            <a:ext cx="7869116" cy="7869116"/>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2" name="Google Shape;322;p14"/>
          <p:cNvSpPr/>
          <p:nvPr/>
        </p:nvSpPr>
        <p:spPr>
          <a:xfrm>
            <a:off x="13017670" y="1527383"/>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23" name="Google Shape;323;p14"/>
          <p:cNvGrpSpPr/>
          <p:nvPr/>
        </p:nvGrpSpPr>
        <p:grpSpPr>
          <a:xfrm>
            <a:off x="-5577" y="2293087"/>
            <a:ext cx="12129563" cy="2477108"/>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1" y="4724308"/>
            <a:ext cx="12129563" cy="2477108"/>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70"/>
            <a:ext cx="818778" cy="836912"/>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0" name="Google Shape;330;p14"/>
          <p:cNvSpPr/>
          <p:nvPr/>
        </p:nvSpPr>
        <p:spPr>
          <a:xfrm>
            <a:off x="1" y="36494"/>
            <a:ext cx="1695140" cy="1940495"/>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1" name="Google Shape;331;p14"/>
          <p:cNvSpPr txBox="1"/>
          <p:nvPr/>
        </p:nvSpPr>
        <p:spPr>
          <a:xfrm>
            <a:off x="2484571" y="7774135"/>
            <a:ext cx="4062626" cy="770019"/>
          </a:xfrm>
          <a:prstGeom prst="rect">
            <a:avLst/>
          </a:prstGeom>
          <a:noFill/>
          <a:ln>
            <a:noFill/>
          </a:ln>
        </p:spPr>
        <p:txBody>
          <a:bodyPr spcFirstLastPara="1" wrap="square" lIns="0" tIns="0" rIns="0" bIns="0" anchor="t" anchorCtr="0">
            <a:spAutoFit/>
          </a:bodyPr>
          <a:lstStyle/>
          <a:p>
            <a:pPr algn="ctr">
              <a:lnSpc>
                <a:spcPct val="140027"/>
              </a:lnSpc>
            </a:pPr>
            <a:r>
              <a:rPr lang="en-US" sz="3574"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4" y="2513483"/>
            <a:ext cx="11047523" cy="2542234"/>
          </a:xfrm>
          <a:prstGeom prst="rect">
            <a:avLst/>
          </a:prstGeom>
          <a:noFill/>
          <a:ln>
            <a:noFill/>
          </a:ln>
        </p:spPr>
        <p:txBody>
          <a:bodyPr spcFirstLastPara="1" wrap="square" lIns="0" tIns="0" rIns="0" bIns="0" anchor="t" anchorCtr="0">
            <a:spAutoFit/>
          </a:bodyPr>
          <a:lstStyle/>
          <a:p>
            <a:pPr algn="ctr">
              <a:lnSpc>
                <a:spcPct val="140006"/>
              </a:lnSpc>
            </a:pPr>
            <a:r>
              <a:rPr lang="el-GR" sz="5900" b="1" dirty="0">
                <a:solidFill>
                  <a:srgbClr val="DED5ED"/>
                </a:solidFill>
                <a:latin typeface="Montserrat"/>
                <a:ea typeface="Montserrat"/>
                <a:cs typeface="Montserrat"/>
                <a:sym typeface="Montserrat"/>
              </a:rPr>
              <a:t>Σας ευχαριστώ για την προσοχή σας!</a:t>
            </a:r>
            <a:endParaRPr dirty="0"/>
          </a:p>
        </p:txBody>
      </p:sp>
      <p:sp>
        <p:nvSpPr>
          <p:cNvPr id="333" name="Google Shape;333;p14"/>
          <p:cNvSpPr txBox="1"/>
          <p:nvPr/>
        </p:nvSpPr>
        <p:spPr>
          <a:xfrm>
            <a:off x="-397117" y="5429185"/>
            <a:ext cx="11705000" cy="861967"/>
          </a:xfrm>
          <a:prstGeom prst="rect">
            <a:avLst/>
          </a:prstGeom>
          <a:noFill/>
          <a:ln>
            <a:noFill/>
          </a:ln>
        </p:spPr>
        <p:txBody>
          <a:bodyPr spcFirstLastPara="1" wrap="square" lIns="0" tIns="0" rIns="0" bIns="0" anchor="t" anchorCtr="0">
            <a:spAutoFit/>
          </a:bodyPr>
          <a:lstStyle/>
          <a:p>
            <a:pPr algn="ctr">
              <a:lnSpc>
                <a:spcPct val="140008"/>
              </a:lnSpc>
            </a:pPr>
            <a:r>
              <a:rPr lang="en-US" sz="4001"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1"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2"/>
          <p:cNvSpPr txBox="1"/>
          <p:nvPr/>
        </p:nvSpPr>
        <p:spPr>
          <a:xfrm>
            <a:off x="13596117" y="4375541"/>
            <a:ext cx="4568399" cy="1749582"/>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8121" dirty="0">
                <a:solidFill>
                  <a:srgbClr val="452A74"/>
                </a:solidFill>
                <a:latin typeface="Montserrat ExtraBold"/>
                <a:ea typeface="Montserrat ExtraBold"/>
                <a:cs typeface="Montserrat ExtraBold"/>
                <a:sym typeface="Montserrat ExtraBold"/>
              </a:rPr>
              <a:t>Content </a:t>
            </a:r>
            <a:endParaRPr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1028700" y="3054720"/>
            <a:ext cx="9350542" cy="1473220"/>
            <a:chOff x="0" y="-66675"/>
            <a:chExt cx="5228023" cy="1964294"/>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30"/>
            </a:xfrm>
            <a:prstGeom prst="rect">
              <a:avLst/>
            </a:prstGeom>
            <a:noFill/>
            <a:ln>
              <a:noFill/>
            </a:ln>
          </p:spPr>
          <p:txBody>
            <a:bodyPr spcFirstLastPara="1" wrap="square" lIns="0" tIns="0" rIns="0" bIns="0" anchor="t" anchorCtr="0">
              <a:spAutoFit/>
            </a:bodyPr>
            <a:lstStyle/>
            <a:p>
              <a:pPr lvl="0">
                <a:lnSpc>
                  <a:spcPct val="140000"/>
                </a:lnSpc>
              </a:pPr>
              <a:r>
                <a:rPr lang="en-US" sz="3600" dirty="0">
                  <a:solidFill>
                    <a:srgbClr val="452A74"/>
                  </a:solidFill>
                  <a:latin typeface="Arial"/>
                  <a:ea typeface="Arial"/>
                  <a:cs typeface="Arial"/>
                  <a:sym typeface="Arial"/>
                </a:rPr>
                <a:t>1 RAMP </a:t>
              </a:r>
              <a:r>
                <a:rPr lang="el-GR" sz="3600" dirty="0">
                  <a:solidFill>
                    <a:srgbClr val="452A74"/>
                  </a:solidFill>
                </a:rPr>
                <a:t>Έννοια</a:t>
              </a:r>
              <a:endParaRPr dirty="0"/>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1"/>
              <a:ext cx="5228023" cy="408728"/>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sz="1800">
                <a:solidFill>
                  <a:schemeClr val="dk1"/>
                </a:solidFill>
                <a:latin typeface="Calibri"/>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1028700" y="3914100"/>
            <a:ext cx="9350542" cy="1107996"/>
          </a:xfrm>
          <a:prstGeom prst="rect">
            <a:avLst/>
          </a:prstGeom>
          <a:noFill/>
          <a:ln>
            <a:noFill/>
          </a:ln>
        </p:spPr>
        <p:txBody>
          <a:bodyPr spcFirstLastPara="1" wrap="square" lIns="0" tIns="0" rIns="0" bIns="0" anchor="t" anchorCtr="0">
            <a:spAutoFit/>
          </a:bodyPr>
          <a:lstStyle/>
          <a:p>
            <a:r>
              <a:rPr lang="en-US" sz="3600" dirty="0">
                <a:solidFill>
                  <a:srgbClr val="452A74"/>
                </a:solidFill>
                <a:latin typeface="Arial"/>
                <a:ea typeface="Arial"/>
                <a:cs typeface="Arial"/>
                <a:sym typeface="Arial"/>
              </a:rPr>
              <a:t>2 </a:t>
            </a:r>
            <a:r>
              <a:rPr lang="en-US" sz="3600" dirty="0">
                <a:solidFill>
                  <a:srgbClr val="452A74"/>
                </a:solidFill>
                <a:sym typeface="Montserrat ExtraBold"/>
              </a:rPr>
              <a:t>RAMP </a:t>
            </a:r>
            <a:r>
              <a:rPr lang="el-GR" sz="3600" dirty="0">
                <a:solidFill>
                  <a:srgbClr val="452A74"/>
                </a:solidFill>
                <a:sym typeface="Montserrat ExtraBold"/>
              </a:rPr>
              <a:t>μοντέλο – Διαστάσεις και στρατηγικές</a:t>
            </a:r>
            <a:endParaRPr dirty="0"/>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1028700" y="5050093"/>
            <a:ext cx="9350542" cy="0"/>
          </a:xfrm>
          <a:prstGeom prst="straightConnector1">
            <a:avLst/>
          </a:prstGeom>
          <a:noFill/>
          <a:ln w="63500" cap="rnd" cmpd="sng">
            <a:solidFill>
              <a:srgbClr val="452A74"/>
            </a:solidFill>
            <a:prstDash val="solid"/>
            <a:round/>
            <a:headEnd type="none" w="sm" len="sm"/>
            <a:tailEnd type="none" w="sm" len="sm"/>
          </a:ln>
        </p:spPr>
      </p:cxnSp>
      <p:sp>
        <p:nvSpPr>
          <p:cNvPr id="22" name="Google Shape;112;p2">
            <a:extLst>
              <a:ext uri="{FF2B5EF4-FFF2-40B4-BE49-F238E27FC236}">
                <a16:creationId xmlns:a16="http://schemas.microsoft.com/office/drawing/2014/main" id="{FF25C033-7139-427A-BFD6-E845A92EF17A}"/>
              </a:ext>
            </a:extLst>
          </p:cNvPr>
          <p:cNvSpPr txBox="1"/>
          <p:nvPr/>
        </p:nvSpPr>
        <p:spPr>
          <a:xfrm>
            <a:off x="1028700" y="5035316"/>
            <a:ext cx="9350542" cy="1323439"/>
          </a:xfrm>
          <a:prstGeom prst="rect">
            <a:avLst/>
          </a:prstGeom>
          <a:noFill/>
          <a:ln>
            <a:noFill/>
          </a:ln>
        </p:spPr>
        <p:txBody>
          <a:bodyPr spcFirstLastPara="1" wrap="square" lIns="0" tIns="0" rIns="0" bIns="0" anchor="t" anchorCtr="0">
            <a:spAutoFit/>
          </a:bodyPr>
          <a:lstStyle/>
          <a:p>
            <a:r>
              <a:rPr lang="en-US" sz="3600" dirty="0">
                <a:solidFill>
                  <a:srgbClr val="452A74"/>
                </a:solidFill>
                <a:latin typeface="Arial"/>
                <a:ea typeface="Arial"/>
                <a:cs typeface="Arial"/>
                <a:sym typeface="Arial"/>
              </a:rPr>
              <a:t>3 </a:t>
            </a:r>
            <a:r>
              <a:rPr lang="en-US" sz="3600" dirty="0">
                <a:solidFill>
                  <a:srgbClr val="452A74"/>
                </a:solidFill>
                <a:sym typeface="Montserrat ExtraBold"/>
              </a:rPr>
              <a:t>RAMP </a:t>
            </a:r>
            <a:r>
              <a:rPr lang="el-GR" sz="3600" dirty="0">
                <a:solidFill>
                  <a:srgbClr val="452A74"/>
                </a:solidFill>
                <a:sym typeface="Montserrat ExtraBold"/>
              </a:rPr>
              <a:t>Μοντέλο – Βασικοί στόχοι και επιπτώσεις</a:t>
            </a:r>
            <a:endParaRPr lang="en-US" sz="3600" dirty="0">
              <a:solidFill>
                <a:srgbClr val="452A74"/>
              </a:solidFill>
            </a:endParaRPr>
          </a:p>
          <a:p>
            <a:pPr marL="0" marR="0" lvl="0" indent="0" algn="l" rtl="0">
              <a:spcBef>
                <a:spcPts val="0"/>
              </a:spcBef>
              <a:spcAft>
                <a:spcPts val="0"/>
              </a:spcAft>
              <a:buNone/>
            </a:pPr>
            <a:endParaRPr dirty="0"/>
          </a:p>
        </p:txBody>
      </p:sp>
      <p:cxnSp>
        <p:nvCxnSpPr>
          <p:cNvPr id="23" name="Google Shape;114;p2">
            <a:extLst>
              <a:ext uri="{FF2B5EF4-FFF2-40B4-BE49-F238E27FC236}">
                <a16:creationId xmlns:a16="http://schemas.microsoft.com/office/drawing/2014/main" id="{C0175904-B828-4506-9BF6-32995271BF6D}"/>
              </a:ext>
            </a:extLst>
          </p:cNvPr>
          <p:cNvCxnSpPr>
            <a:cxnSpLocks/>
          </p:cNvCxnSpPr>
          <p:nvPr/>
        </p:nvCxnSpPr>
        <p:spPr>
          <a:xfrm>
            <a:off x="1028700" y="6216063"/>
            <a:ext cx="9350542" cy="0"/>
          </a:xfrm>
          <a:prstGeom prst="straightConnector1">
            <a:avLst/>
          </a:prstGeom>
          <a:noFill/>
          <a:ln w="63500" cap="rnd" cmpd="sng">
            <a:solidFill>
              <a:srgbClr val="452A74"/>
            </a:solidFill>
            <a:prstDash val="solid"/>
            <a:round/>
            <a:headEnd type="none" w="sm" len="sm"/>
            <a:tailEnd type="none" w="sm" len="sm"/>
          </a:ln>
        </p:spPr>
      </p:cxnSp>
      <p:sp>
        <p:nvSpPr>
          <p:cNvPr id="26" name="Google Shape;112;p2">
            <a:extLst>
              <a:ext uri="{FF2B5EF4-FFF2-40B4-BE49-F238E27FC236}">
                <a16:creationId xmlns:a16="http://schemas.microsoft.com/office/drawing/2014/main" id="{55C7940E-5D98-47DC-8830-0407A68101D7}"/>
              </a:ext>
            </a:extLst>
          </p:cNvPr>
          <p:cNvSpPr txBox="1"/>
          <p:nvPr/>
        </p:nvSpPr>
        <p:spPr>
          <a:xfrm>
            <a:off x="1028700" y="6216063"/>
            <a:ext cx="9350542" cy="2431435"/>
          </a:xfrm>
          <a:prstGeom prst="rect">
            <a:avLst/>
          </a:prstGeom>
          <a:noFill/>
          <a:ln>
            <a:noFill/>
          </a:ln>
        </p:spPr>
        <p:txBody>
          <a:bodyPr spcFirstLastPara="1" wrap="square" lIns="0" tIns="0" rIns="0" bIns="0" anchor="t" anchorCtr="0">
            <a:spAutoFit/>
          </a:bodyPr>
          <a:lstStyle/>
          <a:p>
            <a:r>
              <a:rPr lang="en-US" sz="3600" dirty="0">
                <a:solidFill>
                  <a:srgbClr val="452A74"/>
                </a:solidFill>
                <a:latin typeface="Arial"/>
                <a:ea typeface="Arial"/>
                <a:cs typeface="Arial"/>
                <a:sym typeface="Arial"/>
              </a:rPr>
              <a:t>4 </a:t>
            </a:r>
            <a:r>
              <a:rPr lang="el-GR" sz="3600" dirty="0">
                <a:solidFill>
                  <a:srgbClr val="452A74"/>
                </a:solidFill>
              </a:rPr>
              <a:t>Εφαρμογή του μοντέλου RAMP: Μια μελέτη περίπτωσης</a:t>
            </a:r>
            <a:endParaRPr lang="en-US" sz="3600" dirty="0">
              <a:solidFill>
                <a:srgbClr val="452A74"/>
              </a:solidFill>
            </a:endParaRPr>
          </a:p>
          <a:p>
            <a:endParaRPr lang="pt-PT" sz="3600" dirty="0">
              <a:solidFill>
                <a:srgbClr val="452A74"/>
              </a:solidFill>
            </a:endParaRPr>
          </a:p>
          <a:p>
            <a:endParaRPr lang="en-US" sz="3600" dirty="0">
              <a:solidFill>
                <a:srgbClr val="452A74"/>
              </a:solidFill>
            </a:endParaRPr>
          </a:p>
          <a:p>
            <a:pPr marL="0" marR="0" lvl="0" indent="0" algn="l" rtl="0">
              <a:spcBef>
                <a:spcPts val="0"/>
              </a:spcBef>
              <a:spcAft>
                <a:spcPts val="0"/>
              </a:spcAft>
              <a:buNone/>
            </a:pPr>
            <a:endParaRPr dirty="0"/>
          </a:p>
        </p:txBody>
      </p:sp>
      <p:cxnSp>
        <p:nvCxnSpPr>
          <p:cNvPr id="27" name="Google Shape;114;p2">
            <a:extLst>
              <a:ext uri="{FF2B5EF4-FFF2-40B4-BE49-F238E27FC236}">
                <a16:creationId xmlns:a16="http://schemas.microsoft.com/office/drawing/2014/main" id="{7E20AE62-6AC7-4305-B6E9-6D3BF7F0C1AC}"/>
              </a:ext>
            </a:extLst>
          </p:cNvPr>
          <p:cNvCxnSpPr>
            <a:cxnSpLocks/>
          </p:cNvCxnSpPr>
          <p:nvPr/>
        </p:nvCxnSpPr>
        <p:spPr>
          <a:xfrm>
            <a:off x="1028700" y="7388627"/>
            <a:ext cx="9350542"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97926"/>
            <a:ext cx="17159680" cy="970587"/>
          </a:xfrm>
          <a:prstGeom prst="rect">
            <a:avLst/>
          </a:prstGeom>
          <a:noFill/>
          <a:ln>
            <a:noFill/>
          </a:ln>
        </p:spPr>
        <p:txBody>
          <a:bodyPr spcFirstLastPara="1" wrap="square" lIns="0" tIns="0" rIns="0" bIns="0" anchor="t" anchorCtr="0">
            <a:spAutoFit/>
          </a:bodyPr>
          <a:lstStyle/>
          <a:p>
            <a:pPr lvl="0">
              <a:lnSpc>
                <a:spcPct val="140022"/>
              </a:lnSpc>
            </a:pPr>
            <a:r>
              <a:rPr lang="en-US" sz="4505" b="1" dirty="0">
                <a:solidFill>
                  <a:srgbClr val="452A74"/>
                </a:solidFill>
                <a:latin typeface="Microsoft YaHei" panose="020B0503020204020204" pitchFamily="34" charset="-122"/>
                <a:ea typeface="Microsoft YaHei" panose="020B0503020204020204" pitchFamily="34" charset="-122"/>
                <a:cs typeface="Montserrat ExtraBold"/>
                <a:sym typeface="Montserrat ExtraBold"/>
              </a:rPr>
              <a:t>RAMP </a:t>
            </a:r>
            <a:r>
              <a:rPr lang="el-GR" sz="4505" b="1" dirty="0">
                <a:solidFill>
                  <a:srgbClr val="452A74"/>
                </a:solidFill>
                <a:latin typeface="Microsoft YaHei" panose="020B0503020204020204" pitchFamily="34" charset="-122"/>
                <a:ea typeface="Microsoft YaHei" panose="020B0503020204020204" pitchFamily="34" charset="-122"/>
                <a:cs typeface="Montserrat ExtraBold"/>
                <a:sym typeface="Montserrat ExtraBold"/>
              </a:rPr>
              <a:t>έννοια</a:t>
            </a:r>
            <a:endParaRPr b="1" dirty="0">
              <a:latin typeface="Microsoft YaHei" panose="020B0503020204020204" pitchFamily="34" charset="-122"/>
              <a:ea typeface="Microsoft YaHe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lnSpcReduction="10000"/>
          </a:bodyPr>
          <a:lstStyle/>
          <a:p>
            <a:pPr marL="114300" indent="0">
              <a:buNone/>
            </a:pPr>
            <a:r>
              <a:rPr lang="el-GR" sz="3100" dirty="0"/>
              <a:t>Το ακρωνύμιο RAMP αντιπροσωπεύει (θεωρία αυτοδιάθεσης (SDT))</a:t>
            </a:r>
            <a:r>
              <a:rPr lang="en-US" sz="3100" b="1" dirty="0">
                <a:solidFill>
                  <a:schemeClr val="accent4">
                    <a:lumMod val="75000"/>
                  </a:schemeClr>
                </a:solidFill>
              </a:rPr>
              <a:t>	</a:t>
            </a:r>
          </a:p>
          <a:p>
            <a:pPr marL="114300" indent="0">
              <a:buNone/>
            </a:pPr>
            <a:r>
              <a:rPr lang="en-US" sz="4800" b="1" dirty="0">
                <a:solidFill>
                  <a:schemeClr val="accent4">
                    <a:lumMod val="75000"/>
                  </a:schemeClr>
                </a:solidFill>
              </a:rPr>
              <a:t>     R</a:t>
            </a:r>
            <a:r>
              <a:rPr lang="en-US" sz="3100" dirty="0"/>
              <a:t>elatedness (</a:t>
            </a:r>
            <a:r>
              <a:rPr lang="el-GR" sz="3100" dirty="0"/>
              <a:t>Σχετικότητα)</a:t>
            </a:r>
            <a:endParaRPr lang="en-US" sz="3100" dirty="0"/>
          </a:p>
          <a:p>
            <a:pPr marL="114300" indent="0">
              <a:buNone/>
            </a:pPr>
            <a:r>
              <a:rPr lang="en-US" sz="3100" b="1" dirty="0">
                <a:solidFill>
                  <a:schemeClr val="accent4">
                    <a:lumMod val="75000"/>
                  </a:schemeClr>
                </a:solidFill>
              </a:rPr>
              <a:t>	</a:t>
            </a:r>
            <a:r>
              <a:rPr lang="en-US" sz="4800" b="1" dirty="0">
                <a:solidFill>
                  <a:schemeClr val="accent4">
                    <a:lumMod val="75000"/>
                  </a:schemeClr>
                </a:solidFill>
              </a:rPr>
              <a:t>A</a:t>
            </a:r>
            <a:r>
              <a:rPr lang="en-US" sz="3100" dirty="0"/>
              <a:t>utonomy</a:t>
            </a:r>
            <a:r>
              <a:rPr lang="el-GR" sz="3100" dirty="0"/>
              <a:t> (Αυτονομία)</a:t>
            </a:r>
            <a:endParaRPr lang="en-US" sz="3100" dirty="0"/>
          </a:p>
          <a:p>
            <a:pPr marL="114300" indent="0">
              <a:buNone/>
            </a:pPr>
            <a:r>
              <a:rPr lang="en-US" sz="3100" b="1" dirty="0">
                <a:solidFill>
                  <a:schemeClr val="accent4">
                    <a:lumMod val="75000"/>
                  </a:schemeClr>
                </a:solidFill>
              </a:rPr>
              <a:t>	</a:t>
            </a:r>
            <a:r>
              <a:rPr lang="en-US" sz="4800" b="1" dirty="0">
                <a:solidFill>
                  <a:schemeClr val="accent4">
                    <a:lumMod val="75000"/>
                  </a:schemeClr>
                </a:solidFill>
              </a:rPr>
              <a:t>M</a:t>
            </a:r>
            <a:r>
              <a:rPr lang="en-US" sz="3100" dirty="0"/>
              <a:t>astery, and </a:t>
            </a:r>
            <a:r>
              <a:rPr lang="el-GR" sz="3100" dirty="0"/>
              <a:t>(Γνώση)</a:t>
            </a:r>
            <a:endParaRPr lang="en-US" sz="3100" dirty="0"/>
          </a:p>
          <a:p>
            <a:pPr marL="114300" indent="0">
              <a:buNone/>
            </a:pPr>
            <a:r>
              <a:rPr lang="en-US" sz="3100" b="1" dirty="0">
                <a:solidFill>
                  <a:schemeClr val="accent4">
                    <a:lumMod val="75000"/>
                  </a:schemeClr>
                </a:solidFill>
              </a:rPr>
              <a:t>	</a:t>
            </a:r>
            <a:r>
              <a:rPr lang="en-US" sz="4800" b="1" dirty="0">
                <a:solidFill>
                  <a:schemeClr val="accent4">
                    <a:lumMod val="75000"/>
                  </a:schemeClr>
                </a:solidFill>
              </a:rPr>
              <a:t>P</a:t>
            </a:r>
            <a:r>
              <a:rPr lang="en-US" sz="3100" dirty="0"/>
              <a:t>urpose</a:t>
            </a:r>
            <a:r>
              <a:rPr lang="el-GR" sz="3100" dirty="0"/>
              <a:t> (Σκοπός)</a:t>
            </a:r>
            <a:endParaRPr lang="en-US" sz="3100" dirty="0"/>
          </a:p>
          <a:p>
            <a:pPr>
              <a:buFont typeface="Wingdings" panose="05000000000000000000" pitchFamily="2" charset="2"/>
              <a:buChar char="ü"/>
            </a:pPr>
            <a:r>
              <a:rPr lang="el-GR" sz="3100" dirty="0"/>
              <a:t>Βασικά στοιχεία που συμβάλλουν στην προώθηση ενός περιβάλλοντος παροχής κινήτρων. 
Το μοντέλο RAMP είναι ένα καθιερωμένο πλαίσιο που χρησιμοποιείται για να περιγράψει βασικούς παράγοντες που οδηγούν σε εγγενή κίνητρα.
Οι συνιστώσες είναι απαραίτητες για την προώθηση της δέσμευσης και των κινήτρων σε διάφορα πλαίσια, ιδίως στην εκπαίδευση, την κατάρτιση και την επιχειρηματικότητα.
Κατά τη δημιουργία μιας επιχειρηματικής μαθησιακής δραστηριότητας, είναι χρήσιμο να ληφθούν υπόψη οι τέσσερις βασικοί κινητήριοι παράγοντες για την αποτελεσματική συμμετοχή των μαθητών.</a:t>
            </a:r>
            <a:endParaRPr lang="en-US" sz="3100" dirty="0"/>
          </a:p>
        </p:txBody>
      </p:sp>
    </p:spTree>
    <p:extLst>
      <p:ext uri="{BB962C8B-B14F-4D97-AF65-F5344CB8AC3E}">
        <p14:creationId xmlns:p14="http://schemas.microsoft.com/office/powerpoint/2010/main" val="37680274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Μοντέλο RAMP – Διαστάσεις και στρατηγικές</a:t>
            </a:r>
            <a:endParaRPr lang="en-US" sz="4505" b="1" dirty="0">
              <a:solidFill>
                <a:srgbClr val="452A74"/>
              </a:solidFill>
              <a:latin typeface="Microsoft YaHei UI" panose="020B0503020204020204" pitchFamily="34" charset="-122"/>
              <a:ea typeface="Microsoft YaHei UI" panose="020B0503020204020204" pitchFamily="34" charset="-122"/>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564159" y="1517559"/>
            <a:ext cx="17159681" cy="7251881"/>
          </a:xfrm>
        </p:spPr>
        <p:txBody>
          <a:bodyPr>
            <a:normAutofit/>
          </a:bodyPr>
          <a:lstStyle/>
          <a:p>
            <a:pPr marL="114300" indent="0">
              <a:buNone/>
            </a:pPr>
            <a:r>
              <a:rPr lang="en-US" sz="4300" b="1" dirty="0">
                <a:solidFill>
                  <a:schemeClr val="accent4">
                    <a:lumMod val="75000"/>
                  </a:schemeClr>
                </a:solidFill>
              </a:rPr>
              <a:t>R</a:t>
            </a:r>
            <a:r>
              <a:rPr lang="en-US" sz="3500" b="1" dirty="0">
                <a:solidFill>
                  <a:schemeClr val="accent4">
                    <a:lumMod val="75000"/>
                  </a:schemeClr>
                </a:solidFill>
              </a:rPr>
              <a:t>- </a:t>
            </a:r>
            <a:r>
              <a:rPr lang="el-GR" sz="3000" dirty="0"/>
              <a:t>Σχετικότητα (Δημιουργία Σύνδεσης και Κοινότητας)- επιθυμία σύνδεσης με άλλους. Εάν οι μαθητές απολαμβάνουν την κοινωνική αλληλεπίδραση, η δημιουργία ευκαιριών για συγγένεια θα τους εμπλέξει στη δραστηριότητα που προτείνετε. 
Η καλλιέργεια της αίσθησης του </a:t>
            </a:r>
            <a:r>
              <a:rPr lang="el-GR" sz="3000" dirty="0" err="1"/>
              <a:t>ανήκειν</a:t>
            </a:r>
            <a:r>
              <a:rPr lang="el-GR" sz="3000" dirty="0"/>
              <a:t> και της σύνδεσης μεταξύ των μαθητών είναι ζωτικής σημασίας για την παροχή κινήτρων. </a:t>
            </a:r>
            <a:r>
              <a:rPr lang="el-GR" sz="3000" b="1" dirty="0">
                <a:solidFill>
                  <a:schemeClr val="accent4">
                    <a:lumMod val="75000"/>
                  </a:schemeClr>
                </a:solidFill>
              </a:rPr>
              <a:t>Επιχειρηματικές δεξιότητες: «Συνεργασία με άλλους», «Κινητοποίηση άλλων» και «Συνεργασία».</a:t>
            </a:r>
            <a:endParaRPr lang="en-US" sz="3000" b="1" dirty="0">
              <a:solidFill>
                <a:schemeClr val="accent4">
                  <a:lumMod val="75000"/>
                </a:schemeClr>
              </a:solidFill>
            </a:endParaRPr>
          </a:p>
          <a:p>
            <a:pPr marL="114300" indent="0">
              <a:buNone/>
            </a:pPr>
            <a:endParaRPr lang="en-US" sz="3000" dirty="0"/>
          </a:p>
          <a:p>
            <a:pPr marL="114300" indent="0">
              <a:buNone/>
            </a:pPr>
            <a:r>
              <a:rPr lang="en-US" sz="4300" b="1" dirty="0">
                <a:solidFill>
                  <a:schemeClr val="accent4">
                    <a:lumMod val="75000"/>
                  </a:schemeClr>
                </a:solidFill>
              </a:rPr>
              <a:t>A</a:t>
            </a:r>
            <a:r>
              <a:rPr lang="en-US" sz="3500" b="1" dirty="0">
                <a:solidFill>
                  <a:schemeClr val="accent4">
                    <a:lumMod val="75000"/>
                  </a:schemeClr>
                </a:solidFill>
              </a:rPr>
              <a:t>- </a:t>
            </a:r>
            <a:r>
              <a:rPr lang="el-GR" sz="3500" b="1" dirty="0">
                <a:solidFill>
                  <a:schemeClr val="accent4">
                    <a:lumMod val="75000"/>
                  </a:schemeClr>
                </a:solidFill>
              </a:rPr>
              <a:t>Αυτονομία (Δίνοντας στους μαθητές τον έλεγχο)</a:t>
            </a:r>
            <a:r>
              <a:rPr lang="en-US" sz="3000" b="1" dirty="0"/>
              <a:t>-</a:t>
            </a:r>
            <a:r>
              <a:rPr lang="en-US" sz="3000" dirty="0"/>
              <a:t> </a:t>
            </a:r>
            <a:r>
              <a:rPr lang="el-GR" sz="3000" dirty="0"/>
              <a:t>Εμπλέξτε τους μαθητές παρέχοντάς τους ευκαιρίες να κάνουν επιλογές και να αναλάβουν την κυριότητα της μάθησής τους. 
Η αυτονομία κάνει τους μαθητές να αισθάνονται ενδυναμωμένοι και υπεύθυνοι για τη δική τους επιτυχία.</a:t>
            </a:r>
            <a:endParaRPr lang="en-US" sz="3000" b="1" dirty="0">
              <a:solidFill>
                <a:schemeClr val="accent4">
                  <a:lumMod val="75000"/>
                </a:schemeClr>
              </a:solidFill>
            </a:endParaRPr>
          </a:p>
          <a:p>
            <a:pPr marL="114300" indent="0">
              <a:buNone/>
            </a:pPr>
            <a:r>
              <a:rPr lang="el-GR" sz="3000" b="1" dirty="0">
                <a:solidFill>
                  <a:schemeClr val="accent4">
                    <a:lumMod val="75000"/>
                  </a:schemeClr>
                </a:solidFill>
              </a:rPr>
              <a:t>Επιχειρηματικές δεξιότητες: "Ανάληψη πρωτοβουλίας", "Σχεδιασμός και διαχείριση" και "Κινητοποίηση πόρων".</a:t>
            </a:r>
            <a:endParaRPr lang="en-US" sz="3000" dirty="0"/>
          </a:p>
        </p:txBody>
      </p:sp>
    </p:spTree>
    <p:extLst>
      <p:ext uri="{BB962C8B-B14F-4D97-AF65-F5344CB8AC3E}">
        <p14:creationId xmlns:p14="http://schemas.microsoft.com/office/powerpoint/2010/main" val="23036268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564159" y="1268006"/>
            <a:ext cx="17159681" cy="7269218"/>
          </a:xfrm>
        </p:spPr>
        <p:txBody>
          <a:bodyPr>
            <a:normAutofit/>
          </a:bodyPr>
          <a:lstStyle/>
          <a:p>
            <a:pPr marL="114300" indent="0">
              <a:buNone/>
            </a:pPr>
            <a:r>
              <a:rPr lang="el-GR" sz="3500" b="1" dirty="0">
                <a:solidFill>
                  <a:schemeClr val="accent4">
                    <a:lumMod val="75000"/>
                  </a:schemeClr>
                </a:solidFill>
              </a:rPr>
              <a:t>M- </a:t>
            </a:r>
            <a:r>
              <a:rPr lang="el-GR" sz="3500" b="1" dirty="0" err="1">
                <a:solidFill>
                  <a:schemeClr val="accent4">
                    <a:lumMod val="75000"/>
                  </a:schemeClr>
                </a:solidFill>
              </a:rPr>
              <a:t>Mastery</a:t>
            </a:r>
            <a:r>
              <a:rPr lang="el-GR" sz="3500" b="1" dirty="0">
                <a:solidFill>
                  <a:schemeClr val="accent4">
                    <a:lumMod val="75000"/>
                  </a:schemeClr>
                </a:solidFill>
              </a:rPr>
              <a:t> (Προώθηση της ανάπτυξης δεξιοτήτων)</a:t>
            </a:r>
            <a:r>
              <a:rPr lang="en-US" sz="3000" b="1" dirty="0"/>
              <a:t>-</a:t>
            </a:r>
            <a:r>
              <a:rPr lang="en-US" sz="3000" dirty="0"/>
              <a:t> </a:t>
            </a:r>
            <a:r>
              <a:rPr lang="el-GR" sz="3000" dirty="0"/>
              <a:t>Εμπλέξτε τους μαθητές υποστηρίζοντας το ταξίδι τους προς τη γνώση και τη βελτίωση των δεξιοτήτων. 
Η γνώση περιλαμβάνει την πρόκληση των μαθητών στο σωστό επίπεδο και δίνοντάς τους ευκαιρίες να εξασκήσουν και να βελτιώσουν τις ικανότητές τους.</a:t>
            </a:r>
            <a:endParaRPr lang="en-US" sz="3000" b="1" dirty="0">
              <a:solidFill>
                <a:schemeClr val="accent4">
                  <a:lumMod val="75000"/>
                </a:schemeClr>
              </a:solidFill>
            </a:endParaRPr>
          </a:p>
          <a:p>
            <a:pPr marL="114300" indent="0">
              <a:buNone/>
            </a:pPr>
            <a:r>
              <a:rPr lang="el-GR" sz="3000" b="1" dirty="0">
                <a:solidFill>
                  <a:schemeClr val="accent4">
                    <a:lumMod val="75000"/>
                  </a:schemeClr>
                </a:solidFill>
              </a:rPr>
              <a:t>Επιχειρηματικές δεξιότητες: «Μάθηση μέσω εμπειρίας» και «Εντοπισμός ευκαιριών».</a:t>
            </a:r>
            <a:endParaRPr lang="en-US" sz="3000" dirty="0"/>
          </a:p>
          <a:p>
            <a:pPr marL="114300" indent="0">
              <a:buNone/>
            </a:pPr>
            <a:endParaRPr lang="el-GR" sz="3500" b="1" dirty="0">
              <a:solidFill>
                <a:schemeClr val="accent4">
                  <a:lumMod val="75000"/>
                </a:schemeClr>
              </a:solidFill>
            </a:endParaRPr>
          </a:p>
          <a:p>
            <a:pPr marL="114300" indent="0">
              <a:buNone/>
            </a:pPr>
            <a:r>
              <a:rPr lang="el-GR" sz="3500" b="1" dirty="0">
                <a:solidFill>
                  <a:schemeClr val="accent4">
                    <a:lumMod val="75000"/>
                  </a:schemeClr>
                </a:solidFill>
              </a:rPr>
              <a:t>P- Σκοπός (Σύνδεση της μάθησης με το νόημα και τη συνάφεια)</a:t>
            </a:r>
            <a:r>
              <a:rPr lang="en-US" sz="3000" b="1" dirty="0"/>
              <a:t>-</a:t>
            </a:r>
            <a:r>
              <a:rPr lang="en-US" sz="3000" dirty="0"/>
              <a:t> </a:t>
            </a:r>
            <a:r>
              <a:rPr lang="el-GR" sz="3000" dirty="0"/>
              <a:t>Προσελκύστε τους μαθητές δείχνοντάς τους τη μεγαλύτερη σημασία αυτού που μαθαίνουν. 
Όταν οι μαθητές κατανοούν πώς η μάθησή τους συνδέεται με πραγματικά ζητήματα ή τους προσωπικούς τους στόχους, έχουν περισσότερα κίνητρα να εμπλακούν βαθιά.</a:t>
            </a:r>
            <a:br>
              <a:rPr lang="en-US" sz="3000" dirty="0"/>
            </a:br>
            <a:r>
              <a:rPr lang="el-GR" sz="3000" b="1" dirty="0">
                <a:solidFill>
                  <a:schemeClr val="accent4">
                    <a:lumMod val="75000"/>
                  </a:schemeClr>
                </a:solidFill>
              </a:rPr>
              <a:t>Επιχειρηματικές δεξιότητες: «Εκτίμηση ιδεών», «Όραμα» και «Ηθική και βιώσιμη σκέψη».</a:t>
            </a:r>
            <a:endParaRPr lang="en-US" sz="3000" dirty="0"/>
          </a:p>
        </p:txBody>
      </p:sp>
      <p:sp>
        <p:nvSpPr>
          <p:cNvPr id="2" name="Google Shape;253;p9">
            <a:extLst>
              <a:ext uri="{FF2B5EF4-FFF2-40B4-BE49-F238E27FC236}">
                <a16:creationId xmlns:a16="http://schemas.microsoft.com/office/drawing/2014/main" id="{5C64511D-E44F-91CE-21F0-F8038E835B89}"/>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sym typeface="Montserrat ExtraBold"/>
              </a:rPr>
              <a:t>Μοντέλο RAMP – Διαστάσεις και στρατηγικές</a:t>
            </a:r>
            <a:endParaRPr lang="en-US" sz="4505" b="1" dirty="0">
              <a:solidFill>
                <a:srgbClr val="452A74"/>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067214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852027" y="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panose="020B0503020204020204" pitchFamily="34" charset="-122"/>
                <a:ea typeface="Microsoft YaHei" panose="020B0503020204020204" pitchFamily="34" charset="-122"/>
              </a:rPr>
              <a:t>Ρωτήστε τον εαυτό σας τις ακόλουθες ερωτήσεις ...</a:t>
            </a:r>
            <a:endParaRPr lang="en-US" b="1" dirty="0">
              <a:latin typeface="Microsoft YaHei" panose="020B0503020204020204" pitchFamily="34" charset="-122"/>
              <a:ea typeface="Microsoft YaHei" panose="020B0503020204020204" pitchFamily="34" charset="-122"/>
            </a:endParaRPr>
          </a:p>
        </p:txBody>
      </p:sp>
      <p:graphicFrame>
        <p:nvGraphicFramePr>
          <p:cNvPr id="8" name="Tabela 7">
            <a:extLst>
              <a:ext uri="{FF2B5EF4-FFF2-40B4-BE49-F238E27FC236}">
                <a16:creationId xmlns:a16="http://schemas.microsoft.com/office/drawing/2014/main" id="{DF432D85-3807-4E0B-AEE7-494E83C1EAAB}"/>
              </a:ext>
            </a:extLst>
          </p:cNvPr>
          <p:cNvGraphicFramePr>
            <a:graphicFrameLocks noGrp="1"/>
          </p:cNvGraphicFramePr>
          <p:nvPr>
            <p:extLst>
              <p:ext uri="{D42A27DB-BD31-4B8C-83A1-F6EECF244321}">
                <p14:modId xmlns:p14="http://schemas.microsoft.com/office/powerpoint/2010/main" val="1075469741"/>
              </p:ext>
            </p:extLst>
          </p:nvPr>
        </p:nvGraphicFramePr>
        <p:xfrm>
          <a:off x="1444386" y="866887"/>
          <a:ext cx="14518732" cy="8185023"/>
        </p:xfrm>
        <a:graphic>
          <a:graphicData uri="http://schemas.openxmlformats.org/drawingml/2006/table">
            <a:tbl>
              <a:tblPr firstRow="1" firstCol="1" bandRow="1">
                <a:tableStyleId>{8A928C35-4026-4C81-B320-0B3299960927}</a:tableStyleId>
              </a:tblPr>
              <a:tblGrid>
                <a:gridCol w="7259366">
                  <a:extLst>
                    <a:ext uri="{9D8B030D-6E8A-4147-A177-3AD203B41FA5}">
                      <a16:colId xmlns:a16="http://schemas.microsoft.com/office/drawing/2014/main" val="2522425572"/>
                    </a:ext>
                  </a:extLst>
                </a:gridCol>
                <a:gridCol w="7259366">
                  <a:extLst>
                    <a:ext uri="{9D8B030D-6E8A-4147-A177-3AD203B41FA5}">
                      <a16:colId xmlns:a16="http://schemas.microsoft.com/office/drawing/2014/main" val="2302278646"/>
                    </a:ext>
                  </a:extLst>
                </a:gridCol>
              </a:tblGrid>
              <a:tr h="4269368">
                <a:tc>
                  <a:txBody>
                    <a:bodyPr/>
                    <a:lstStyle/>
                    <a:p>
                      <a:pPr>
                        <a:lnSpc>
                          <a:spcPct val="107000"/>
                        </a:lnSpc>
                        <a:spcAft>
                          <a:spcPts val="800"/>
                        </a:spcAft>
                      </a:pPr>
                      <a:r>
                        <a:rPr lang="en-GB" sz="32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1. Relatedness</a:t>
                      </a:r>
                      <a:endParaRPr lang="pt-PT" sz="28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Does your activity promote a sense of belonging and connectedness among learners or among learners and external stakeholders?</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How do you design activities that allow learners to relate to each other, the trainer and/or the people they want to create value for?</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Is the learning activity organised in teams?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What channels or spaces do they have to interact? </a:t>
                      </a:r>
                    </a:p>
                    <a:p>
                      <a:pPr>
                        <a:lnSpc>
                          <a:spcPct val="107000"/>
                        </a:lnSpc>
                        <a:spcAft>
                          <a:spcPts val="800"/>
                        </a:spcAft>
                      </a:pPr>
                      <a:r>
                        <a:rPr lang="pt-PT" sz="2400" dirty="0">
                          <a:effectLst/>
                          <a:latin typeface="Calibri" panose="020F0502020204030204" pitchFamily="34" charset="0"/>
                          <a:ea typeface="Calibri" panose="020F0502020204030204" pitchFamily="34" charset="0"/>
                          <a:cs typeface="Calibri" panose="020F0502020204030204" pitchFamily="34" charset="0"/>
                        </a:rPr>
                        <a:t>Are </a:t>
                      </a:r>
                      <a:r>
                        <a:rPr lang="pt-PT" sz="2400" dirty="0" err="1">
                          <a:effectLst/>
                          <a:latin typeface="Calibri" panose="020F0502020204030204" pitchFamily="34" charset="0"/>
                          <a:ea typeface="Calibri" panose="020F0502020204030204" pitchFamily="34" charset="0"/>
                          <a:cs typeface="Calibri" panose="020F0502020204030204" pitchFamily="34" charset="0"/>
                        </a:rPr>
                        <a:t>there</a:t>
                      </a:r>
                      <a:r>
                        <a:rPr lang="pt-PT" sz="24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different</a:t>
                      </a:r>
                      <a:r>
                        <a:rPr lang="pt-PT" sz="2400" dirty="0">
                          <a:effectLst/>
                          <a:latin typeface="Calibri" panose="020F0502020204030204" pitchFamily="34" charset="0"/>
                          <a:ea typeface="Calibri" panose="020F0502020204030204" pitchFamily="34" charset="0"/>
                          <a:cs typeface="Calibri" panose="020F0502020204030204" pitchFamily="34" charset="0"/>
                        </a:rPr>
                        <a:t> roles?</a:t>
                      </a:r>
                    </a:p>
                  </a:txBody>
                  <a:tcPr marL="68580" marR="68580" marT="0" marB="0">
                    <a:lnL w="38100" cap="flat" cmpd="sng" algn="ctr">
                      <a:solidFill>
                        <a:schemeClr val="accent4">
                          <a:lumMod val="75000"/>
                        </a:schemeClr>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tc>
                  <a:txBody>
                    <a:bodyPr/>
                    <a:lstStyle/>
                    <a:p>
                      <a:pPr marR="0" algn="l" rtl="0">
                        <a:lnSpc>
                          <a:spcPct val="107000"/>
                        </a:lnSpc>
                        <a:spcBef>
                          <a:spcPts val="0"/>
                        </a:spcBef>
                        <a:spcAft>
                          <a:spcPts val="800"/>
                        </a:spcAft>
                        <a:buClr>
                          <a:srgbClr val="000000"/>
                        </a:buClr>
                        <a:buFont typeface="Arial"/>
                      </a:pPr>
                      <a:r>
                        <a:rPr lang="en-GB"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rPr>
                        <a:t>3. Mastery</a:t>
                      </a:r>
                      <a:endParaRPr lang="pt-PT"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What space or time are there for the learners to practice?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How are you going to offer them a safe environment where they can experiment and fail without risk?</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How will you assess progression and recognise mastery?</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172870898"/>
                  </a:ext>
                </a:extLst>
              </a:tr>
              <a:tr h="3554882">
                <a:tc>
                  <a:txBody>
                    <a:bodyPr/>
                    <a:lstStyle/>
                    <a:p>
                      <a:pPr marR="0" algn="l" rtl="0">
                        <a:lnSpc>
                          <a:spcPct val="107000"/>
                        </a:lnSpc>
                        <a:spcBef>
                          <a:spcPts val="0"/>
                        </a:spcBef>
                        <a:spcAft>
                          <a:spcPts val="800"/>
                        </a:spcAft>
                        <a:buClr>
                          <a:srgbClr val="000000"/>
                        </a:buClr>
                        <a:buFont typeface="Arial"/>
                      </a:pPr>
                      <a:r>
                        <a:rPr lang="en-GB"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rPr>
                        <a:t>2. Autonomy</a:t>
                      </a:r>
                      <a:endParaRPr lang="pt-PT"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Will the learners be able to feel autonomous?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What decisions will they be allowed make?</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Can they decide how to introduce themselves to the others?</a:t>
                      </a:r>
                    </a:p>
                    <a:p>
                      <a:pPr>
                        <a:lnSpc>
                          <a:spcPct val="107000"/>
                        </a:lnSpc>
                        <a:spcAft>
                          <a:spcPts val="800"/>
                        </a:spcAft>
                      </a:pPr>
                      <a:r>
                        <a:rPr lang="en-GB" sz="2400">
                          <a:effectLst/>
                          <a:latin typeface="Calibri" panose="020F0502020204030204" pitchFamily="34" charset="0"/>
                          <a:ea typeface="Calibri" panose="020F0502020204030204" pitchFamily="34" charset="0"/>
                          <a:cs typeface="Calibri" panose="020F0502020204030204" pitchFamily="34" charset="0"/>
                        </a:rPr>
                        <a:t>Are </a:t>
                      </a:r>
                      <a:r>
                        <a:rPr lang="en-GB" sz="2400" dirty="0">
                          <a:effectLst/>
                          <a:latin typeface="Calibri" panose="020F0502020204030204" pitchFamily="34" charset="0"/>
                          <a:ea typeface="Calibri" panose="020F0502020204030204" pitchFamily="34" charset="0"/>
                          <a:cs typeface="Calibri" panose="020F0502020204030204" pitchFamily="34" charset="0"/>
                        </a:rPr>
                        <a:t>they able to pick their own challenge?</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8100" cap="flat" cmpd="sng" algn="ctr">
                      <a:solidFill>
                        <a:schemeClr val="accent4">
                          <a:lumMod val="75000"/>
                        </a:schemeClr>
                      </a:solidFill>
                      <a:prstDash val="solid"/>
                      <a:round/>
                      <a:headEnd type="none" w="med" len="med"/>
                      <a:tailEnd type="none" w="med" len="med"/>
                    </a:lnL>
                    <a:lnB w="381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marR="0" algn="l" rtl="0">
                        <a:lnSpc>
                          <a:spcPct val="107000"/>
                        </a:lnSpc>
                        <a:spcBef>
                          <a:spcPts val="0"/>
                        </a:spcBef>
                        <a:spcAft>
                          <a:spcPts val="800"/>
                        </a:spcAft>
                        <a:buClr>
                          <a:srgbClr val="000000"/>
                        </a:buClr>
                        <a:buFont typeface="Arial"/>
                      </a:pPr>
                      <a:r>
                        <a:rPr lang="en-GB"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rPr>
                        <a:t>4. Purpose</a:t>
                      </a:r>
                      <a:endParaRPr lang="pt-PT" sz="3200" b="1" i="0" u="none" strike="noStrike" cap="none"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sym typeface="Arial"/>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Can the learners help each other by exchanging experiences and learning?</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Will you promote peer to peer learning?</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Will the challenges you propose address specific collectives in society?</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Will your learners address global problems that improve society and/or the environment?</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38100" cap="flat" cmpd="sng" algn="ctr">
                      <a:solidFill>
                        <a:schemeClr val="accent4">
                          <a:lumMod val="75000"/>
                        </a:schemeClr>
                      </a:solidFill>
                      <a:prstDash val="solid"/>
                      <a:round/>
                      <a:headEnd type="none" w="med" len="med"/>
                      <a:tailEnd type="none" w="med" len="med"/>
                    </a:lnR>
                    <a:lnB w="381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26097055"/>
                  </a:ext>
                </a:extLst>
              </a:tr>
            </a:tbl>
          </a:graphicData>
        </a:graphic>
      </p:graphicFrame>
    </p:spTree>
    <p:extLst>
      <p:ext uri="{BB962C8B-B14F-4D97-AF65-F5344CB8AC3E}">
        <p14:creationId xmlns:p14="http://schemas.microsoft.com/office/powerpoint/2010/main" val="21947573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icrosoft YaHei UI" panose="020B0503020204020204" pitchFamily="34" charset="-122"/>
                <a:ea typeface="Microsoft YaHei UI" panose="020B0503020204020204" pitchFamily="34" charset="-122"/>
              </a:rPr>
              <a:t>Οφέλη του RAMP στην εκπαίδευση</a:t>
            </a:r>
            <a:endParaRPr b="1" dirty="0">
              <a:latin typeface="Microsoft YaHei UI" panose="020B0503020204020204" pitchFamily="34" charset="-122"/>
              <a:ea typeface="Microsoft YaHei UI" panose="020B0503020204020204" pitchFamily="34" charset="-122"/>
            </a:endParaRPr>
          </a:p>
        </p:txBody>
      </p:sp>
      <p:graphicFrame>
        <p:nvGraphicFramePr>
          <p:cNvPr id="256" name="Marcador de Posição do Texto 2">
            <a:extLst>
              <a:ext uri="{FF2B5EF4-FFF2-40B4-BE49-F238E27FC236}">
                <a16:creationId xmlns:a16="http://schemas.microsoft.com/office/drawing/2014/main" id="{7E597075-BA0F-F226-3812-D50A0A0A201E}"/>
              </a:ext>
            </a:extLst>
          </p:cNvPr>
          <p:cNvGraphicFramePr/>
          <p:nvPr>
            <p:extLst>
              <p:ext uri="{D42A27DB-BD31-4B8C-83A1-F6EECF244321}">
                <p14:modId xmlns:p14="http://schemas.microsoft.com/office/powerpoint/2010/main" val="3672724328"/>
              </p:ext>
            </p:extLst>
          </p:nvPr>
        </p:nvGraphicFramePr>
        <p:xfrm>
          <a:off x="331284" y="1674988"/>
          <a:ext cx="17159681" cy="6937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00676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panose="020B0503020204020204" pitchFamily="34" charset="-122"/>
                <a:ea typeface="Microsoft YaHei" panose="020B0503020204020204" pitchFamily="34" charset="-122"/>
                <a:sym typeface="Montserrat ExtraBold"/>
              </a:rPr>
              <a:t>Μοντέλο RAMP – βασικοί στόχοι και επιπτώσεις (8)</a:t>
            </a:r>
            <a:endParaRPr lang="en-US" sz="4505" b="1" dirty="0">
              <a:solidFill>
                <a:srgbClr val="452A74"/>
              </a:solidFill>
              <a:latin typeface="Microsoft YaHei" panose="020B0503020204020204" pitchFamily="34" charset="-122"/>
              <a:ea typeface="Microsoft YaHei" panose="020B0503020204020204" pitchFamily="34" charset="-122"/>
            </a:endParaRPr>
          </a:p>
        </p:txBody>
      </p:sp>
      <p:graphicFrame>
        <p:nvGraphicFramePr>
          <p:cNvPr id="259" name="Marcador de Posição do Texto 2">
            <a:extLst>
              <a:ext uri="{FF2B5EF4-FFF2-40B4-BE49-F238E27FC236}">
                <a16:creationId xmlns:a16="http://schemas.microsoft.com/office/drawing/2014/main" id="{631221AA-7481-F436-FD69-E5229FBA7E70}"/>
              </a:ext>
            </a:extLst>
          </p:cNvPr>
          <p:cNvGraphicFramePr/>
          <p:nvPr>
            <p:extLst>
              <p:ext uri="{D42A27DB-BD31-4B8C-83A1-F6EECF244321}">
                <p14:modId xmlns:p14="http://schemas.microsoft.com/office/powerpoint/2010/main" val="2970600377"/>
              </p:ext>
            </p:extLst>
          </p:nvPr>
        </p:nvGraphicFramePr>
        <p:xfrm>
          <a:off x="564159" y="1207140"/>
          <a:ext cx="17159681" cy="7185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7632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59" name="Marcador de Posição do Texto 2">
            <a:extLst>
              <a:ext uri="{FF2B5EF4-FFF2-40B4-BE49-F238E27FC236}">
                <a16:creationId xmlns:a16="http://schemas.microsoft.com/office/drawing/2014/main" id="{631221AA-7481-F436-FD69-E5229FBA7E70}"/>
              </a:ext>
            </a:extLst>
          </p:cNvPr>
          <p:cNvGraphicFramePr/>
          <p:nvPr>
            <p:extLst>
              <p:ext uri="{D42A27DB-BD31-4B8C-83A1-F6EECF244321}">
                <p14:modId xmlns:p14="http://schemas.microsoft.com/office/powerpoint/2010/main" val="3208388676"/>
              </p:ext>
            </p:extLst>
          </p:nvPr>
        </p:nvGraphicFramePr>
        <p:xfrm>
          <a:off x="564159" y="1674988"/>
          <a:ext cx="17159681" cy="6937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Google Shape;253;p9">
            <a:extLst>
              <a:ext uri="{FF2B5EF4-FFF2-40B4-BE49-F238E27FC236}">
                <a16:creationId xmlns:a16="http://schemas.microsoft.com/office/drawing/2014/main" id="{5CD968EB-5C44-D16A-A9A1-841431BE1A27}"/>
              </a:ext>
            </a:extLst>
          </p:cNvPr>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a:lnSpc>
                <a:spcPct val="140022"/>
              </a:lnSpc>
            </a:pPr>
            <a:r>
              <a:rPr lang="el-GR" sz="4505" b="1" dirty="0">
                <a:solidFill>
                  <a:srgbClr val="452A74"/>
                </a:solidFill>
                <a:latin typeface="Microsoft YaHei" panose="020B0503020204020204" pitchFamily="34" charset="-122"/>
                <a:ea typeface="Microsoft YaHei" panose="020B0503020204020204" pitchFamily="34" charset="-122"/>
                <a:sym typeface="Montserrat ExtraBold"/>
              </a:rPr>
              <a:t>Μοντέλο RAMP – βασικοί στόχοι και επιπτώσεις (8)</a:t>
            </a:r>
            <a:endParaRPr lang="en-US" sz="4505" b="1" dirty="0">
              <a:solidFill>
                <a:srgbClr val="452A7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28022892"/>
      </p:ext>
    </p:extLst>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E4222318-7B06-4B06-88A5-D740AF4C6063}"/>
</file>

<file path=customXml/itemProps2.xml><?xml version="1.0" encoding="utf-8"?>
<ds:datastoreItem xmlns:ds="http://schemas.openxmlformats.org/officeDocument/2006/customXml" ds:itemID="{8A370A1B-B7F5-4812-A6EF-9CF532C8CFE9}"/>
</file>

<file path=customXml/itemProps3.xml><?xml version="1.0" encoding="utf-8"?>
<ds:datastoreItem xmlns:ds="http://schemas.openxmlformats.org/officeDocument/2006/customXml" ds:itemID="{0F1AA3BA-A923-4FCE-85E9-0F0F5CADDDAE}"/>
</file>

<file path=docProps/app.xml><?xml version="1.0" encoding="utf-8"?>
<Properties xmlns="http://schemas.openxmlformats.org/officeDocument/2006/extended-properties" xmlns:vt="http://schemas.openxmlformats.org/officeDocument/2006/docPropsVTypes">
  <TotalTime>920</TotalTime>
  <Words>1688</Words>
  <Application>Microsoft Office PowerPoint</Application>
  <PresentationFormat>Προσαρμογή</PresentationFormat>
  <Paragraphs>117</Paragraphs>
  <Slides>18</Slides>
  <Notes>18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vt:i4>
      </vt:variant>
    </vt:vector>
  </HeadingPairs>
  <TitlesOfParts>
    <vt:vector size="27" baseType="lpstr">
      <vt:lpstr>Microsoft YaHei</vt:lpstr>
      <vt:lpstr>Microsoft YaHei UI</vt:lpstr>
      <vt:lpstr>Arial</vt:lpstr>
      <vt:lpstr>Wingdings</vt:lpstr>
      <vt:lpstr>Noto Sans</vt:lpstr>
      <vt:lpstr>Calibri</vt:lpstr>
      <vt:lpstr>Montserrat</vt:lpstr>
      <vt:lpstr>Montserrat ExtraBold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Despina Romniopoulou</cp:lastModifiedBy>
  <cp:revision>18</cp:revision>
  <dcterms:created xsi:type="dcterms:W3CDTF">2006-08-16T00:00:00Z</dcterms:created>
  <dcterms:modified xsi:type="dcterms:W3CDTF">2025-04-14T19:04:32Z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