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theme/theme1.xml" ContentType="application/vnd.openxmlformats-officedocument.theme+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64" r:id="rId4"/>
    <p:sldId id="297" r:id="rId5"/>
    <p:sldId id="299" r:id="rId6"/>
    <p:sldId id="300" r:id="rId7"/>
    <p:sldId id="298" r:id="rId8"/>
    <p:sldId id="285" r:id="rId9"/>
    <p:sldId id="301" r:id="rId10"/>
    <p:sldId id="303" r:id="rId11"/>
    <p:sldId id="304" r:id="rId12"/>
    <p:sldId id="305" r:id="rId13"/>
    <p:sldId id="306" r:id="rId14"/>
    <p:sldId id="310" r:id="rId15"/>
    <p:sldId id="311" r:id="rId16"/>
    <p:sldId id="312" r:id="rId17"/>
    <p:sldId id="307" r:id="rId18"/>
    <p:sldId id="308" r:id="rId19"/>
    <p:sldId id="309" r:id="rId20"/>
    <p:sldId id="313" r:id="rId21"/>
    <p:sldId id="269" r:id="rId22"/>
  </p:sldIdLst>
  <p:sldSz cx="18288000" cy="10287000"/>
  <p:notesSz cx="6858000" cy="9144000"/>
  <p:embeddedFontLst>
    <p:embeddedFont>
      <p:font typeface="Microsoft YaHei UI" panose="020B0503020204020204" pitchFamily="34" charset="-122"/>
      <p:regular r:id="rId24"/>
      <p:bold r:id="rId25"/>
    </p:embeddedFont>
    <p:embeddedFont>
      <p:font typeface="Montserrat" panose="00000500000000000000" pitchFamily="2" charset="0"/>
      <p:regular r:id="rId26"/>
      <p:bold r:id="rId27"/>
      <p:italic r:id="rId28"/>
      <p:boldItalic r:id="rId29"/>
    </p:embeddedFont>
    <p:embeddedFont>
      <p:font typeface="Montserrat ExtraBold" panose="00000900000000000000" pitchFamily="2" charset="0"/>
      <p:bold r:id="rId30"/>
      <p:boldItalic r:id="rId31"/>
    </p:embeddedFont>
    <p:embeddedFont>
      <p:font typeface="Noto Sans" panose="020B050204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960WQAXNz4QBwB5P/vHUIvk8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928C35-4026-4C81-B320-0B3299960927}">
  <a:tblStyle styleId="{8A928C35-4026-4C81-B320-0B32999609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106"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3"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5" Type="http://schemas.openxmlformats.org/officeDocument/2006/relationships/hyperlink" Target="https://svgsilh.com/2196f3/image/2154792.html" TargetMode="External"/><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5" Type="http://schemas.openxmlformats.org/officeDocument/2006/relationships/hyperlink" Target="https://svgsilh.com/2196f3/image/2154792.html" TargetMode="External"/><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5580B-5C5A-4030-91FB-BDF92E8CA072}" type="doc">
      <dgm:prSet loTypeId="urn:microsoft.com/office/officeart/2018/2/layout/IconVerticalSolidList" loCatId="icon" qsTypeId="urn:microsoft.com/office/officeart/2005/8/quickstyle/3d3" qsCatId="3D" csTypeId="urn:microsoft.com/office/officeart/2005/8/colors/accent4_1" csCatId="accent4" phldr="1"/>
      <dgm:spPr/>
      <dgm:t>
        <a:bodyPr/>
        <a:lstStyle/>
        <a:p>
          <a:endParaRPr lang="en-US"/>
        </a:p>
      </dgm:t>
    </dgm:pt>
    <dgm:pt modelId="{E5A2121A-91B9-4EC7-96F3-D022DBD30A90}">
      <dgm:prSet custT="1"/>
      <dgm:spPr/>
      <dgm:t>
        <a:bodyPr/>
        <a:lstStyle/>
        <a:p>
          <a:pPr>
            <a:lnSpc>
              <a:spcPct val="100000"/>
            </a:lnSpc>
          </a:pPr>
          <a:r>
            <a:rPr lang="el-GR" sz="3200" dirty="0">
              <a:latin typeface="Calibri" panose="020F0502020204030204" pitchFamily="34" charset="0"/>
              <a:ea typeface="Calibri" panose="020F0502020204030204" pitchFamily="34" charset="0"/>
              <a:cs typeface="Calibri" panose="020F0502020204030204" pitchFamily="34" charset="0"/>
            </a:rPr>
            <a:t>Σε μια ομάδα, διάφοροι ρόλοι είναι απαραίτητοι για την επιτυχία ενός επιχειρηματικού σχεδίου</a:t>
          </a:r>
          <a:r>
            <a:rPr lang="en-US" sz="3200" dirty="0">
              <a:latin typeface="Calibri" panose="020F0502020204030204" pitchFamily="34" charset="0"/>
              <a:ea typeface="Calibri" panose="020F0502020204030204" pitchFamily="34" charset="0"/>
              <a:cs typeface="Calibri" panose="020F0502020204030204" pitchFamily="34" charset="0"/>
            </a:rPr>
            <a:t>.</a:t>
          </a:r>
        </a:p>
      </dgm:t>
    </dgm:pt>
    <dgm:pt modelId="{7D43B22B-50A8-4305-8807-B9F42591A4E8}" type="parTrans" cxnId="{CD1E5BD8-5131-4E60-A350-63893FB70AC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778238BF-3798-4860-AD40-FE8BEF49973D}" type="sibTrans" cxnId="{CD1E5BD8-5131-4E60-A350-63893FB70AC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46DF145-062C-4958-9270-B8EFE6FD382C}">
      <dgm:prSet custT="1"/>
      <dgm:spPr/>
      <dgm:t>
        <a:bodyPr/>
        <a:lstStyle/>
        <a:p>
          <a:pPr>
            <a:lnSpc>
              <a:spcPct val="100000"/>
            </a:lnSpc>
          </a:pPr>
          <a:r>
            <a:rPr lang="el-GR" sz="2400" dirty="0">
              <a:latin typeface="Calibri" panose="020F0502020204030204" pitchFamily="34" charset="0"/>
              <a:ea typeface="Calibri" panose="020F0502020204030204" pitchFamily="34" charset="0"/>
              <a:cs typeface="Calibri" panose="020F0502020204030204" pitchFamily="34" charset="0"/>
            </a:rPr>
            <a:t>Κάθε μέλος της ομάδας διαθέτει μοναδικές δεξιότητες, προοπτικές και δυνατά σημεία, τα οποία μπορούν να ευθυγραμμιστούν με διαφορετικούς ρόλους, όπως η δημιουργία ιδεών, η οργάνωση εργασιών, η έρευνα πληροφοριών ή η διασφάλιση αποτελεσματικής επικοινωνίας. Αυτοί οι ρόλοι μπορεί να είναι επίσημοι ή ανεπίσημοι και να διασφαλίζουν ότι μια ομάδα εργάζεται συνεκτικά προς έναν κοινό στόχο.</a:t>
          </a:r>
          <a:endParaRPr lang="en-US" sz="2400" dirty="0">
            <a:latin typeface="Calibri" panose="020F0502020204030204" pitchFamily="34" charset="0"/>
            <a:ea typeface="Calibri" panose="020F0502020204030204" pitchFamily="34" charset="0"/>
            <a:cs typeface="Calibri" panose="020F0502020204030204" pitchFamily="34" charset="0"/>
          </a:endParaRPr>
        </a:p>
      </dgm:t>
    </dgm:pt>
    <dgm:pt modelId="{EC973F8B-F10D-493C-A377-02875B5FEB3A}" type="parTrans" cxnId="{5B612E05-6B6A-4540-B4EC-EBFD803A966B}">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A20E538-BBED-4766-B413-1F09C2DA1374}" type="sibTrans" cxnId="{5B612E05-6B6A-4540-B4EC-EBFD803A966B}">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FC9BCD97-76FC-4F24-A43E-B73E0295133D}">
      <dgm:prSet custT="1"/>
      <dgm:spPr/>
      <dgm:t>
        <a:bodyPr/>
        <a:lstStyle/>
        <a:p>
          <a:pPr>
            <a:lnSpc>
              <a:spcPct val="100000"/>
            </a:lnSpc>
          </a:pPr>
          <a:r>
            <a:rPr lang="el-GR" sz="3200" b="1" dirty="0">
              <a:latin typeface="Calibri" panose="020F0502020204030204" pitchFamily="34" charset="0"/>
              <a:ea typeface="Calibri" panose="020F0502020204030204" pitchFamily="34" charset="0"/>
              <a:cs typeface="Calibri" panose="020F0502020204030204" pitchFamily="34" charset="0"/>
            </a:rPr>
            <a:t>Πέντε βασικοί ρόλοι </a:t>
          </a:r>
          <a:r>
            <a:rPr lang="el-GR" sz="3200" b="0" dirty="0">
              <a:latin typeface="Calibri" panose="020F0502020204030204" pitchFamily="34" charset="0"/>
              <a:ea typeface="Calibri" panose="020F0502020204030204" pitchFamily="34" charset="0"/>
              <a:cs typeface="Calibri" panose="020F0502020204030204" pitchFamily="34" charset="0"/>
            </a:rPr>
            <a:t>προσδιορίζονται για να δείξουν πώς διαφορετικά άτομα ή ομάδες μπορούν να χρησιμοποιήσουν το πλαίσιο </a:t>
          </a:r>
          <a:r>
            <a:rPr lang="el-GR" sz="3200" b="0" dirty="0" err="1">
              <a:latin typeface="Calibri" panose="020F0502020204030204" pitchFamily="34" charset="0"/>
              <a:ea typeface="Calibri" panose="020F0502020204030204" pitchFamily="34" charset="0"/>
              <a:cs typeface="Calibri" panose="020F0502020204030204" pitchFamily="34" charset="0"/>
            </a:rPr>
            <a:t>EntreComp</a:t>
          </a:r>
          <a:r>
            <a:rPr lang="el-GR" sz="3200" b="0" dirty="0">
              <a:latin typeface="Calibri" panose="020F0502020204030204" pitchFamily="34" charset="0"/>
              <a:ea typeface="Calibri" panose="020F0502020204030204" pitchFamily="34" charset="0"/>
              <a:cs typeface="Calibri" panose="020F0502020204030204" pitchFamily="34" charset="0"/>
            </a:rPr>
            <a:t> σε διαφορετικά πλαίσια.</a:t>
          </a:r>
          <a:endParaRPr lang="en-US" sz="3200" b="0" dirty="0">
            <a:latin typeface="Calibri" panose="020F0502020204030204" pitchFamily="34" charset="0"/>
            <a:ea typeface="Calibri" panose="020F0502020204030204" pitchFamily="34" charset="0"/>
            <a:cs typeface="Calibri" panose="020F0502020204030204" pitchFamily="34" charset="0"/>
          </a:endParaRPr>
        </a:p>
      </dgm:t>
    </dgm:pt>
    <dgm:pt modelId="{70B063CE-A8DD-4716-9873-1283D00C4DD4}" type="parTrans" cxnId="{755E34FD-1EB2-4112-AAE2-F271E734A04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C662478E-0162-46E8-AEEC-DFFA34305ACC}" type="sibTrans" cxnId="{755E34FD-1EB2-4112-AAE2-F271E734A04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E64D240-261B-4DB7-9DEE-AF19DB47D7A9}" type="pres">
      <dgm:prSet presAssocID="{DC95580B-5C5A-4030-91FB-BDF92E8CA072}" presName="root" presStyleCnt="0">
        <dgm:presLayoutVars>
          <dgm:dir/>
          <dgm:resizeHandles val="exact"/>
        </dgm:presLayoutVars>
      </dgm:prSet>
      <dgm:spPr/>
    </dgm:pt>
    <dgm:pt modelId="{44897238-B843-42C7-8533-C888AED9591C}" type="pres">
      <dgm:prSet presAssocID="{E5A2121A-91B9-4EC7-96F3-D022DBD30A90}" presName="compNode" presStyleCnt="0"/>
      <dgm:spPr/>
    </dgm:pt>
    <dgm:pt modelId="{1305FD58-7E73-45F0-BB2D-65F56E8FE47B}" type="pres">
      <dgm:prSet presAssocID="{E5A2121A-91B9-4EC7-96F3-D022DBD30A90}" presName="bgRect" presStyleLbl="bgShp" presStyleIdx="0" presStyleCnt="3"/>
      <dgm:spPr/>
    </dgm:pt>
    <dgm:pt modelId="{810B8BA9-E037-42FE-BA21-60B6BC5AF941}" type="pres">
      <dgm:prSet presAssocID="{E5A2121A-91B9-4EC7-96F3-D022DBD30A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quia"/>
        </a:ext>
      </dgm:extLst>
    </dgm:pt>
    <dgm:pt modelId="{69E2849A-A21B-44A5-B452-54386D2D643A}" type="pres">
      <dgm:prSet presAssocID="{E5A2121A-91B9-4EC7-96F3-D022DBD30A90}" presName="spaceRect" presStyleCnt="0"/>
      <dgm:spPr/>
    </dgm:pt>
    <dgm:pt modelId="{FFF05914-87EF-4ABD-90A4-DD462DF146BE}" type="pres">
      <dgm:prSet presAssocID="{E5A2121A-91B9-4EC7-96F3-D022DBD30A90}" presName="parTx" presStyleLbl="revTx" presStyleIdx="0" presStyleCnt="3">
        <dgm:presLayoutVars>
          <dgm:chMax val="0"/>
          <dgm:chPref val="0"/>
        </dgm:presLayoutVars>
      </dgm:prSet>
      <dgm:spPr/>
    </dgm:pt>
    <dgm:pt modelId="{4662AB45-054F-486D-9601-9E9C42B100ED}" type="pres">
      <dgm:prSet presAssocID="{778238BF-3798-4860-AD40-FE8BEF49973D}" presName="sibTrans" presStyleCnt="0"/>
      <dgm:spPr/>
    </dgm:pt>
    <dgm:pt modelId="{4D606975-D40E-465D-8544-10344EC9484B}" type="pres">
      <dgm:prSet presAssocID="{446DF145-062C-4958-9270-B8EFE6FD382C}" presName="compNode" presStyleCnt="0"/>
      <dgm:spPr/>
    </dgm:pt>
    <dgm:pt modelId="{02210281-2EFA-478E-B8F4-A479B768BE7A}" type="pres">
      <dgm:prSet presAssocID="{446DF145-062C-4958-9270-B8EFE6FD382C}" presName="bgRect" presStyleLbl="bgShp" presStyleIdx="1" presStyleCnt="3"/>
      <dgm:spPr/>
    </dgm:pt>
    <dgm:pt modelId="{B7530F34-C156-42DF-B3E9-E005A4FBBA53}" type="pres">
      <dgm:prSet presAssocID="{446DF145-062C-4958-9270-B8EFE6FD38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ycle with People"/>
        </a:ext>
      </dgm:extLst>
    </dgm:pt>
    <dgm:pt modelId="{308CFC73-AA6D-4575-8D18-99A435B09594}" type="pres">
      <dgm:prSet presAssocID="{446DF145-062C-4958-9270-B8EFE6FD382C}" presName="spaceRect" presStyleCnt="0"/>
      <dgm:spPr/>
    </dgm:pt>
    <dgm:pt modelId="{16463752-8B2C-44D8-9DD2-60C09465AC4E}" type="pres">
      <dgm:prSet presAssocID="{446DF145-062C-4958-9270-B8EFE6FD382C}" presName="parTx" presStyleLbl="revTx" presStyleIdx="1" presStyleCnt="3">
        <dgm:presLayoutVars>
          <dgm:chMax val="0"/>
          <dgm:chPref val="0"/>
        </dgm:presLayoutVars>
      </dgm:prSet>
      <dgm:spPr/>
    </dgm:pt>
    <dgm:pt modelId="{13340C6C-4A97-45B6-AC5E-240C23DB2B5A}" type="pres">
      <dgm:prSet presAssocID="{4A20E538-BBED-4766-B413-1F09C2DA1374}" presName="sibTrans" presStyleCnt="0"/>
      <dgm:spPr/>
    </dgm:pt>
    <dgm:pt modelId="{EC224173-04F0-447B-85D5-A0940D556024}" type="pres">
      <dgm:prSet presAssocID="{FC9BCD97-76FC-4F24-A43E-B73E0295133D}" presName="compNode" presStyleCnt="0"/>
      <dgm:spPr/>
    </dgm:pt>
    <dgm:pt modelId="{8D829C8E-6BFA-4EC4-AA72-57B0B2C0BBEF}" type="pres">
      <dgm:prSet presAssocID="{FC9BCD97-76FC-4F24-A43E-B73E0295133D}" presName="bgRect" presStyleLbl="bgShp" presStyleIdx="2" presStyleCnt="3"/>
      <dgm:spPr/>
    </dgm:pt>
    <dgm:pt modelId="{A739450E-F2DD-4B35-AC69-A68714CFEF30}" type="pres">
      <dgm:prSet presAssocID="{FC9BCD97-76FC-4F24-A43E-B73E029513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tilizadores"/>
        </a:ext>
      </dgm:extLst>
    </dgm:pt>
    <dgm:pt modelId="{026F518A-982C-4AA9-9C10-450AA588A7AB}" type="pres">
      <dgm:prSet presAssocID="{FC9BCD97-76FC-4F24-A43E-B73E0295133D}" presName="spaceRect" presStyleCnt="0"/>
      <dgm:spPr/>
    </dgm:pt>
    <dgm:pt modelId="{06D68F3C-E77F-4EC8-8C52-086BCF50DE38}" type="pres">
      <dgm:prSet presAssocID="{FC9BCD97-76FC-4F24-A43E-B73E0295133D}" presName="parTx" presStyleLbl="revTx" presStyleIdx="2" presStyleCnt="3">
        <dgm:presLayoutVars>
          <dgm:chMax val="0"/>
          <dgm:chPref val="0"/>
        </dgm:presLayoutVars>
      </dgm:prSet>
      <dgm:spPr/>
    </dgm:pt>
  </dgm:ptLst>
  <dgm:cxnLst>
    <dgm:cxn modelId="{5B612E05-6B6A-4540-B4EC-EBFD803A966B}" srcId="{DC95580B-5C5A-4030-91FB-BDF92E8CA072}" destId="{446DF145-062C-4958-9270-B8EFE6FD382C}" srcOrd="1" destOrd="0" parTransId="{EC973F8B-F10D-493C-A377-02875B5FEB3A}" sibTransId="{4A20E538-BBED-4766-B413-1F09C2DA1374}"/>
    <dgm:cxn modelId="{31930632-63ED-46E3-A4EA-0542E3191D25}" type="presOf" srcId="{446DF145-062C-4958-9270-B8EFE6FD382C}" destId="{16463752-8B2C-44D8-9DD2-60C09465AC4E}" srcOrd="0" destOrd="0" presId="urn:microsoft.com/office/officeart/2018/2/layout/IconVerticalSolidList"/>
    <dgm:cxn modelId="{F8224B85-86A0-4ECA-BAF2-8900F8560EF9}" type="presOf" srcId="{FC9BCD97-76FC-4F24-A43E-B73E0295133D}" destId="{06D68F3C-E77F-4EC8-8C52-086BCF50DE38}" srcOrd="0" destOrd="0" presId="urn:microsoft.com/office/officeart/2018/2/layout/IconVerticalSolidList"/>
    <dgm:cxn modelId="{CD1E5BD8-5131-4E60-A350-63893FB70ACD}" srcId="{DC95580B-5C5A-4030-91FB-BDF92E8CA072}" destId="{E5A2121A-91B9-4EC7-96F3-D022DBD30A90}" srcOrd="0" destOrd="0" parTransId="{7D43B22B-50A8-4305-8807-B9F42591A4E8}" sibTransId="{778238BF-3798-4860-AD40-FE8BEF49973D}"/>
    <dgm:cxn modelId="{EBD5DDDD-469E-4FDB-93FE-96D6B2EBAE97}" type="presOf" srcId="{DC95580B-5C5A-4030-91FB-BDF92E8CA072}" destId="{DE64D240-261B-4DB7-9DEE-AF19DB47D7A9}" srcOrd="0" destOrd="0" presId="urn:microsoft.com/office/officeart/2018/2/layout/IconVerticalSolidList"/>
    <dgm:cxn modelId="{35A4B1F6-17FB-44A5-9715-1F0F21BB0F06}" type="presOf" srcId="{E5A2121A-91B9-4EC7-96F3-D022DBD30A90}" destId="{FFF05914-87EF-4ABD-90A4-DD462DF146BE}" srcOrd="0" destOrd="0" presId="urn:microsoft.com/office/officeart/2018/2/layout/IconVerticalSolidList"/>
    <dgm:cxn modelId="{755E34FD-1EB2-4112-AAE2-F271E734A047}" srcId="{DC95580B-5C5A-4030-91FB-BDF92E8CA072}" destId="{FC9BCD97-76FC-4F24-A43E-B73E0295133D}" srcOrd="2" destOrd="0" parTransId="{70B063CE-A8DD-4716-9873-1283D00C4DD4}" sibTransId="{C662478E-0162-46E8-AEEC-DFFA34305ACC}"/>
    <dgm:cxn modelId="{76885394-5DBA-4995-8C90-2E95A9538CD0}" type="presParOf" srcId="{DE64D240-261B-4DB7-9DEE-AF19DB47D7A9}" destId="{44897238-B843-42C7-8533-C888AED9591C}" srcOrd="0" destOrd="0" presId="urn:microsoft.com/office/officeart/2018/2/layout/IconVerticalSolidList"/>
    <dgm:cxn modelId="{DA56FFCA-3874-49AC-9D46-FC0CF60D8E90}" type="presParOf" srcId="{44897238-B843-42C7-8533-C888AED9591C}" destId="{1305FD58-7E73-45F0-BB2D-65F56E8FE47B}" srcOrd="0" destOrd="0" presId="urn:microsoft.com/office/officeart/2018/2/layout/IconVerticalSolidList"/>
    <dgm:cxn modelId="{D8702915-A50F-4742-B0BD-43FF508BF5A2}" type="presParOf" srcId="{44897238-B843-42C7-8533-C888AED9591C}" destId="{810B8BA9-E037-42FE-BA21-60B6BC5AF941}" srcOrd="1" destOrd="0" presId="urn:microsoft.com/office/officeart/2018/2/layout/IconVerticalSolidList"/>
    <dgm:cxn modelId="{2DD48288-8981-42EA-AE1A-4BF8035A5B7B}" type="presParOf" srcId="{44897238-B843-42C7-8533-C888AED9591C}" destId="{69E2849A-A21B-44A5-B452-54386D2D643A}" srcOrd="2" destOrd="0" presId="urn:microsoft.com/office/officeart/2018/2/layout/IconVerticalSolidList"/>
    <dgm:cxn modelId="{1D89A3B8-E447-4A75-BF0D-99FD0E332FC7}" type="presParOf" srcId="{44897238-B843-42C7-8533-C888AED9591C}" destId="{FFF05914-87EF-4ABD-90A4-DD462DF146BE}" srcOrd="3" destOrd="0" presId="urn:microsoft.com/office/officeart/2018/2/layout/IconVerticalSolidList"/>
    <dgm:cxn modelId="{7B1A04AE-24E3-486E-BE9E-48775E984AE5}" type="presParOf" srcId="{DE64D240-261B-4DB7-9DEE-AF19DB47D7A9}" destId="{4662AB45-054F-486D-9601-9E9C42B100ED}" srcOrd="1" destOrd="0" presId="urn:microsoft.com/office/officeart/2018/2/layout/IconVerticalSolidList"/>
    <dgm:cxn modelId="{1892C995-5669-40DF-A050-E45356A38392}" type="presParOf" srcId="{DE64D240-261B-4DB7-9DEE-AF19DB47D7A9}" destId="{4D606975-D40E-465D-8544-10344EC9484B}" srcOrd="2" destOrd="0" presId="urn:microsoft.com/office/officeart/2018/2/layout/IconVerticalSolidList"/>
    <dgm:cxn modelId="{0014D338-FB65-46A7-8CAC-039515A62313}" type="presParOf" srcId="{4D606975-D40E-465D-8544-10344EC9484B}" destId="{02210281-2EFA-478E-B8F4-A479B768BE7A}" srcOrd="0" destOrd="0" presId="urn:microsoft.com/office/officeart/2018/2/layout/IconVerticalSolidList"/>
    <dgm:cxn modelId="{1C4F2792-AE25-4D53-A567-CD124EBEA485}" type="presParOf" srcId="{4D606975-D40E-465D-8544-10344EC9484B}" destId="{B7530F34-C156-42DF-B3E9-E005A4FBBA53}" srcOrd="1" destOrd="0" presId="urn:microsoft.com/office/officeart/2018/2/layout/IconVerticalSolidList"/>
    <dgm:cxn modelId="{64A660CD-0FB4-4CFF-B370-6100F01FC388}" type="presParOf" srcId="{4D606975-D40E-465D-8544-10344EC9484B}" destId="{308CFC73-AA6D-4575-8D18-99A435B09594}" srcOrd="2" destOrd="0" presId="urn:microsoft.com/office/officeart/2018/2/layout/IconVerticalSolidList"/>
    <dgm:cxn modelId="{14B91E86-2184-4043-AD5F-0457932238A9}" type="presParOf" srcId="{4D606975-D40E-465D-8544-10344EC9484B}" destId="{16463752-8B2C-44D8-9DD2-60C09465AC4E}" srcOrd="3" destOrd="0" presId="urn:microsoft.com/office/officeart/2018/2/layout/IconVerticalSolidList"/>
    <dgm:cxn modelId="{040FD872-446A-4094-B6C4-393EAA7DFC89}" type="presParOf" srcId="{DE64D240-261B-4DB7-9DEE-AF19DB47D7A9}" destId="{13340C6C-4A97-45B6-AC5E-240C23DB2B5A}" srcOrd="3" destOrd="0" presId="urn:microsoft.com/office/officeart/2018/2/layout/IconVerticalSolidList"/>
    <dgm:cxn modelId="{A72077B7-BE37-4A82-A0F0-90C3DE7B9084}" type="presParOf" srcId="{DE64D240-261B-4DB7-9DEE-AF19DB47D7A9}" destId="{EC224173-04F0-447B-85D5-A0940D556024}" srcOrd="4" destOrd="0" presId="urn:microsoft.com/office/officeart/2018/2/layout/IconVerticalSolidList"/>
    <dgm:cxn modelId="{85844D34-8E82-4D2F-BDC9-E69E6DEFB7BF}" type="presParOf" srcId="{EC224173-04F0-447B-85D5-A0940D556024}" destId="{8D829C8E-6BFA-4EC4-AA72-57B0B2C0BBEF}" srcOrd="0" destOrd="0" presId="urn:microsoft.com/office/officeart/2018/2/layout/IconVerticalSolidList"/>
    <dgm:cxn modelId="{4F06A93F-D56B-4322-942B-D3222F8A040C}" type="presParOf" srcId="{EC224173-04F0-447B-85D5-A0940D556024}" destId="{A739450E-F2DD-4B35-AC69-A68714CFEF30}" srcOrd="1" destOrd="0" presId="urn:microsoft.com/office/officeart/2018/2/layout/IconVerticalSolidList"/>
    <dgm:cxn modelId="{BDBDB725-3895-4772-88A3-A673D1D471BF}" type="presParOf" srcId="{EC224173-04F0-447B-85D5-A0940D556024}" destId="{026F518A-982C-4AA9-9C10-450AA588A7AB}" srcOrd="2" destOrd="0" presId="urn:microsoft.com/office/officeart/2018/2/layout/IconVerticalSolidList"/>
    <dgm:cxn modelId="{5C27E8E6-6622-47F1-8B53-F17954D3F0E2}" type="presParOf" srcId="{EC224173-04F0-447B-85D5-A0940D556024}" destId="{06D68F3C-E77F-4EC8-8C52-086BCF50DE3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92EA1-9CD3-4BC8-A268-D144715A97C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63F09DE-C7B4-443D-ACD6-781E2F438572}">
      <dgm:prSet custT="1"/>
      <dgm:spPr>
        <a:solidFill>
          <a:schemeClr val="accent4">
            <a:lumMod val="60000"/>
            <a:lumOff val="40000"/>
          </a:schemeClr>
        </a:solidFill>
      </dgm:spPr>
      <dgm:t>
        <a:bodyPr/>
        <a:lstStyle/>
        <a:p>
          <a:pPr>
            <a:lnSpc>
              <a:spcPct val="100000"/>
            </a:lnSpc>
            <a:defRPr b="1"/>
          </a:pPr>
          <a:r>
            <a:rPr lang="el-GR" sz="3200" b="1" dirty="0">
              <a:solidFill>
                <a:schemeClr val="tx1"/>
              </a:solidFill>
            </a:rPr>
            <a:t>Επαυξάνω</a:t>
          </a:r>
          <a:endParaRPr lang="en-US" sz="3200" b="1" dirty="0">
            <a:solidFill>
              <a:schemeClr val="tx1"/>
            </a:solidFill>
          </a:endParaRPr>
        </a:p>
      </dgm:t>
    </dgm:pt>
    <dgm:pt modelId="{43B02DEF-BEAC-4B0E-B0C9-2C99B655761D}" type="parTrans" cxnId="{DDA880D1-95A5-4A59-B29E-F7A49EC38258}">
      <dgm:prSet/>
      <dgm:spPr/>
      <dgm:t>
        <a:bodyPr/>
        <a:lstStyle/>
        <a:p>
          <a:endParaRPr lang="en-US"/>
        </a:p>
      </dgm:t>
    </dgm:pt>
    <dgm:pt modelId="{0AFB4678-C86F-4151-BD56-E920EF69D982}" type="sibTrans" cxnId="{DDA880D1-95A5-4A59-B29E-F7A49EC38258}">
      <dgm:prSet/>
      <dgm:spPr/>
      <dgm:t>
        <a:bodyPr/>
        <a:lstStyle/>
        <a:p>
          <a:endParaRPr lang="en-US"/>
        </a:p>
      </dgm:t>
    </dgm:pt>
    <dgm:pt modelId="{BA83F06D-D375-44C8-86E9-6157F67FEBA2}">
      <dgm:prSet custT="1"/>
      <dgm:spPr/>
      <dgm:t>
        <a:bodyPr/>
        <a:lstStyle/>
        <a:p>
          <a:pPr>
            <a:lnSpc>
              <a:spcPct val="100000"/>
            </a:lnSpc>
          </a:pPr>
          <a:r>
            <a:rPr lang="el-GR" sz="2400" b="1" dirty="0">
              <a:latin typeface="Calibri" panose="020F0502020204030204" pitchFamily="34" charset="0"/>
              <a:ea typeface="Calibri" panose="020F0502020204030204" pitchFamily="34" charset="0"/>
              <a:cs typeface="Calibri" panose="020F0502020204030204" pitchFamily="34" charset="0"/>
            </a:rPr>
            <a:t>Αυτογνωσία και ανάπτυξη δεξιοτήτων</a:t>
          </a:r>
          <a:endParaRPr lang="en-US" sz="2400" b="1" dirty="0">
            <a:latin typeface="Calibri" panose="020F0502020204030204" pitchFamily="34" charset="0"/>
            <a:ea typeface="Calibri" panose="020F0502020204030204" pitchFamily="34" charset="0"/>
            <a:cs typeface="Calibri" panose="020F0502020204030204" pitchFamily="34" charset="0"/>
          </a:endParaRPr>
        </a:p>
      </dgm:t>
    </dgm:pt>
    <dgm:pt modelId="{3E5255EE-F7DC-4283-9A9D-5364ACBD4AFC}" type="parTrans" cxnId="{43D9F111-05B6-4264-92D1-A67CFDC665D8}">
      <dgm:prSet/>
      <dgm:spPr/>
      <dgm:t>
        <a:bodyPr/>
        <a:lstStyle/>
        <a:p>
          <a:endParaRPr lang="en-US"/>
        </a:p>
      </dgm:t>
    </dgm:pt>
    <dgm:pt modelId="{EB8E39C0-4CE1-4DA8-9151-9A8A82795B9C}" type="sibTrans" cxnId="{43D9F111-05B6-4264-92D1-A67CFDC665D8}">
      <dgm:prSet/>
      <dgm:spPr/>
      <dgm:t>
        <a:bodyPr/>
        <a:lstStyle/>
        <a:p>
          <a:endParaRPr lang="en-US"/>
        </a:p>
      </dgm:t>
    </dgm:pt>
    <dgm:pt modelId="{DA87DE49-9B31-4705-9505-D46651B8EEBC}">
      <dgm:prSet custT="1"/>
      <dgm:spPr/>
      <dgm:t>
        <a:bodyPr/>
        <a:lstStyle/>
        <a:p>
          <a:pPr>
            <a:lnSpc>
              <a:spcPct val="100000"/>
            </a:lnSpc>
          </a:pPr>
          <a:r>
            <a:rPr lang="el-GR" sz="2000" b="1" dirty="0">
              <a:latin typeface="Calibri" panose="020F0502020204030204" pitchFamily="34" charset="0"/>
              <a:ea typeface="Calibri" panose="020F0502020204030204" pitchFamily="34" charset="0"/>
              <a:cs typeface="Calibri" panose="020F0502020204030204" pitchFamily="34" charset="0"/>
            </a:rPr>
            <a:t>Στόχος: </a:t>
          </a:r>
          <a:r>
            <a:rPr lang="el-GR" sz="2000" dirty="0">
              <a:latin typeface="Calibri" panose="020F0502020204030204" pitchFamily="34" charset="0"/>
              <a:ea typeface="Calibri" panose="020F0502020204030204" pitchFamily="34" charset="0"/>
              <a:cs typeface="Calibri" panose="020F0502020204030204" pitchFamily="34" charset="0"/>
            </a:rPr>
            <a:t>Βοηθήστε τους μαθητές να εντοπίσουν τα δυνατά και αδύνατα σημεία τους ασκώντας διαφορετικούς ρόλους. Αυτό επιτρέπει στα άτομα να ανακαλύψουν ποιοι ρόλοι ευθυγραμμίζονται καλύτερα με τις φυσικές ικανότητες και τα ενδιαφέροντά τους, προωθώντας την αυτογνωσία και τη διαφοροποίηση των δεξιοτήτων.</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DE93CF2B-03C4-44E7-AE84-7591EC673D32}" type="parTrans" cxnId="{ACF154BD-1182-4295-831B-6031AB9D71FF}">
      <dgm:prSet/>
      <dgm:spPr/>
      <dgm:t>
        <a:bodyPr/>
        <a:lstStyle/>
        <a:p>
          <a:endParaRPr lang="en-US"/>
        </a:p>
      </dgm:t>
    </dgm:pt>
    <dgm:pt modelId="{AAA12EA8-3C18-435F-824A-10A0328A252A}" type="sibTrans" cxnId="{ACF154BD-1182-4295-831B-6031AB9D71FF}">
      <dgm:prSet/>
      <dgm:spPr/>
      <dgm:t>
        <a:bodyPr/>
        <a:lstStyle/>
        <a:p>
          <a:endParaRPr lang="en-US"/>
        </a:p>
      </dgm:t>
    </dgm:pt>
    <dgm:pt modelId="{7FCB7C1E-B07D-4809-919D-AEBD62CED7EC}">
      <dgm:prSet custT="1"/>
      <dgm:spPr/>
      <dgm:t>
        <a:bodyPr/>
        <a:lstStyle/>
        <a:p>
          <a:pPr>
            <a:lnSpc>
              <a:spcPct val="100000"/>
            </a:lnSpc>
          </a:pPr>
          <a:r>
            <a:rPr lang="el-GR" sz="2000" b="1" dirty="0">
              <a:latin typeface="Calibri" panose="020F0502020204030204" pitchFamily="34" charset="0"/>
              <a:ea typeface="Calibri" panose="020F0502020204030204" pitchFamily="34" charset="0"/>
              <a:cs typeface="Calibri" panose="020F0502020204030204" pitchFamily="34" charset="0"/>
            </a:rPr>
            <a:t>Όφελος: </a:t>
          </a:r>
          <a:r>
            <a:rPr lang="el-GR" sz="2000" b="0" dirty="0">
              <a:latin typeface="Calibri" panose="020F0502020204030204" pitchFamily="34" charset="0"/>
              <a:ea typeface="Calibri" panose="020F0502020204030204" pitchFamily="34" charset="0"/>
              <a:cs typeface="Calibri" panose="020F0502020204030204" pitchFamily="34" charset="0"/>
            </a:rPr>
            <a:t>Οι εκπαιδευόμενοι μπορούν να αναπτύξουν ένα ευρύ φάσμα επιχειρηματικών ικανοτήτων, όπως η δημιουργικότητα, η επίλυση προβλημάτων, η ηγεσία και η επικοινωνία, οι οποίες είναι απαραίτητες για την επιτυχία σε επιχειρηματικά εγχειρήματα.</a:t>
          </a:r>
          <a:endParaRPr lang="en-US" sz="2000" b="0" dirty="0">
            <a:latin typeface="Calibri" panose="020F0502020204030204" pitchFamily="34" charset="0"/>
            <a:ea typeface="Calibri" panose="020F0502020204030204" pitchFamily="34" charset="0"/>
            <a:cs typeface="Calibri" panose="020F0502020204030204" pitchFamily="34" charset="0"/>
          </a:endParaRPr>
        </a:p>
      </dgm:t>
    </dgm:pt>
    <dgm:pt modelId="{A6CB39EF-664B-45AC-84A8-B66EFA456A01}" type="parTrans" cxnId="{8F459CC4-8811-4171-8599-208C339453B4}">
      <dgm:prSet/>
      <dgm:spPr/>
      <dgm:t>
        <a:bodyPr/>
        <a:lstStyle/>
        <a:p>
          <a:endParaRPr lang="en-US"/>
        </a:p>
      </dgm:t>
    </dgm:pt>
    <dgm:pt modelId="{60AA61DB-6FE6-4A3D-AE09-73D1CE01C412}" type="sibTrans" cxnId="{8F459CC4-8811-4171-8599-208C339453B4}">
      <dgm:prSet/>
      <dgm:spPr/>
      <dgm:t>
        <a:bodyPr/>
        <a:lstStyle/>
        <a:p>
          <a:endParaRPr lang="en-US"/>
        </a:p>
      </dgm:t>
    </dgm:pt>
    <dgm:pt modelId="{00554E47-BDF0-4CA0-AD6A-5ABDDF6832B4}">
      <dgm:prSet custT="1"/>
      <dgm:spPr>
        <a:solidFill>
          <a:schemeClr val="accent4">
            <a:lumMod val="60000"/>
            <a:lumOff val="40000"/>
          </a:schemeClr>
        </a:solidFill>
      </dgm:spPr>
      <dgm:t>
        <a:bodyPr/>
        <a:lstStyle/>
        <a:p>
          <a:pPr>
            <a:lnSpc>
              <a:spcPct val="100000"/>
            </a:lnSpc>
            <a:defRPr b="1"/>
          </a:pPr>
          <a:r>
            <a:rPr lang="el-GR" sz="3200" b="1" dirty="0">
              <a:solidFill>
                <a:schemeClr val="tx1"/>
              </a:solidFill>
            </a:rPr>
            <a:t>Τρέφω</a:t>
          </a:r>
          <a:endParaRPr lang="en-US" sz="3200" b="1" dirty="0">
            <a:solidFill>
              <a:schemeClr val="tx1"/>
            </a:solidFill>
          </a:endParaRPr>
        </a:p>
      </dgm:t>
    </dgm:pt>
    <dgm:pt modelId="{C6AF8363-7B0F-4DE4-A9ED-297D06AACFD7}" type="parTrans" cxnId="{EC862913-E4CF-4D2A-9D62-BAD8616154CF}">
      <dgm:prSet/>
      <dgm:spPr/>
      <dgm:t>
        <a:bodyPr/>
        <a:lstStyle/>
        <a:p>
          <a:endParaRPr lang="en-US"/>
        </a:p>
      </dgm:t>
    </dgm:pt>
    <dgm:pt modelId="{5332912B-2D28-4BE5-8478-67B0C2BC3C2F}" type="sibTrans" cxnId="{EC862913-E4CF-4D2A-9D62-BAD8616154CF}">
      <dgm:prSet/>
      <dgm:spPr/>
      <dgm:t>
        <a:bodyPr/>
        <a:lstStyle/>
        <a:p>
          <a:endParaRPr lang="en-US"/>
        </a:p>
      </dgm:t>
    </dgm:pt>
    <dgm:pt modelId="{12B58C5A-1BE7-4954-B63A-2BB6F052CEF3}">
      <dgm:prSet custT="1"/>
      <dgm:spPr/>
      <dgm:t>
        <a:bodyPr/>
        <a:lstStyle/>
        <a:p>
          <a:pPr>
            <a:lnSpc>
              <a:spcPct val="100000"/>
            </a:lnSpc>
          </a:pPr>
          <a:r>
            <a:rPr lang="el-GR"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Συνεργασία και ομαδική εργασία</a:t>
          </a:r>
          <a:endParaRPr lang="en-US"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dgm:t>
    </dgm:pt>
    <dgm:pt modelId="{8D36E816-210C-430C-9AC4-BEB0AA3E1303}" type="parTrans" cxnId="{05C0995E-030B-4095-9489-CC4E89F8C6F1}">
      <dgm:prSet/>
      <dgm:spPr/>
      <dgm:t>
        <a:bodyPr/>
        <a:lstStyle/>
        <a:p>
          <a:endParaRPr lang="en-US"/>
        </a:p>
      </dgm:t>
    </dgm:pt>
    <dgm:pt modelId="{BDB31DF7-4692-4C39-B0A3-2C5F713A6459}" type="sibTrans" cxnId="{05C0995E-030B-4095-9489-CC4E89F8C6F1}">
      <dgm:prSet/>
      <dgm:spPr/>
      <dgm:t>
        <a:bodyPr/>
        <a:lstStyle/>
        <a:p>
          <a:endParaRPr lang="en-US"/>
        </a:p>
      </dgm:t>
    </dgm:pt>
    <dgm:pt modelId="{674C37E5-0950-4709-9EA7-98D9CED06123}">
      <dgm:prSet custT="1"/>
      <dgm:spPr/>
      <dgm:t>
        <a:bodyPr/>
        <a:lstStyle/>
        <a:p>
          <a:pPr>
            <a:lnSpc>
              <a:spcPct val="100000"/>
            </a:lnSpc>
          </a:pPr>
          <a:r>
            <a:rPr lang="el-GR" sz="2000" b="1" kern="1200" dirty="0">
              <a:latin typeface="Calibri" panose="020F0502020204030204" pitchFamily="34" charset="0"/>
              <a:ea typeface="Calibri" panose="020F0502020204030204" pitchFamily="34" charset="0"/>
              <a:cs typeface="Calibri" panose="020F0502020204030204" pitchFamily="34" charset="0"/>
            </a:rPr>
            <a:t>Στόχος: </a:t>
          </a:r>
          <a:r>
            <a:rPr lang="el-GR" sz="2000" b="0" kern="1200" dirty="0">
              <a:latin typeface="Calibri" panose="020F0502020204030204" pitchFamily="34" charset="0"/>
              <a:ea typeface="Calibri" panose="020F0502020204030204" pitchFamily="34" charset="0"/>
              <a:cs typeface="Calibri" panose="020F0502020204030204" pitchFamily="34" charset="0"/>
            </a:rPr>
            <a:t>Ενθαρρύνετε τη συνεργασία αναθέτοντας συγκεκριμένους ρόλους που βασίζονται ο ένας στον άλλο για την επιτυχία. Διαφορετικοί ρόλοι αλληλοσυμπληρώνονται, διδάσκοντας στους συμμετέχοντες πώς να εργάζονται αποτελεσματικά ως ομάδα, υποστηρίζοντας ο ένας τα δυνατά σημεία του άλλου και καλύπτοντας τα κενά δεξιοτήτων.</a:t>
          </a:r>
          <a:endParaRPr lang="en-US" sz="2000" b="0" kern="1200" dirty="0">
            <a:latin typeface="Calibri" panose="020F0502020204030204" pitchFamily="34" charset="0"/>
            <a:ea typeface="Calibri" panose="020F0502020204030204" pitchFamily="34" charset="0"/>
            <a:cs typeface="Calibri" panose="020F0502020204030204" pitchFamily="34" charset="0"/>
          </a:endParaRPr>
        </a:p>
      </dgm:t>
    </dgm:pt>
    <dgm:pt modelId="{CE178E42-41FE-4DB7-AD97-31B23F7A45EF}" type="parTrans" cxnId="{E39C67FB-EFBF-4856-8F42-1B8C397B49F5}">
      <dgm:prSet/>
      <dgm:spPr/>
      <dgm:t>
        <a:bodyPr/>
        <a:lstStyle/>
        <a:p>
          <a:endParaRPr lang="en-US"/>
        </a:p>
      </dgm:t>
    </dgm:pt>
    <dgm:pt modelId="{33AAF0E2-4B98-4013-8A9E-C3C8D52B6406}" type="sibTrans" cxnId="{E39C67FB-EFBF-4856-8F42-1B8C397B49F5}">
      <dgm:prSet/>
      <dgm:spPr/>
      <dgm:t>
        <a:bodyPr/>
        <a:lstStyle/>
        <a:p>
          <a:endParaRPr lang="en-US"/>
        </a:p>
      </dgm:t>
    </dgm:pt>
    <dgm:pt modelId="{283A747C-74CE-4886-9476-208EF54184C8}">
      <dgm:prSet custT="1"/>
      <dgm:spPr/>
      <dgm:t>
        <a:bodyPr/>
        <a:lstStyle/>
        <a:p>
          <a:pPr>
            <a:lnSpc>
              <a:spcPct val="100000"/>
            </a:lnSpc>
          </a:pPr>
          <a:endParaRPr lang="en-US" sz="2000" b="1" kern="1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l-GR" sz="2000" b="1" kern="1200" dirty="0">
              <a:latin typeface="Calibri" panose="020F0502020204030204" pitchFamily="34" charset="0"/>
              <a:ea typeface="Calibri" panose="020F0502020204030204" pitchFamily="34" charset="0"/>
              <a:cs typeface="Calibri" panose="020F0502020204030204" pitchFamily="34" charset="0"/>
            </a:rPr>
            <a:t>Όφελος: </a:t>
          </a:r>
          <a:r>
            <a:rPr lang="el-GR" sz="2000" b="0" kern="1200" dirty="0">
              <a:latin typeface="Calibri" panose="020F0502020204030204" pitchFamily="34" charset="0"/>
              <a:ea typeface="Calibri" panose="020F0502020204030204" pitchFamily="34" charset="0"/>
              <a:cs typeface="Calibri" panose="020F0502020204030204" pitchFamily="34" charset="0"/>
            </a:rPr>
            <a:t>Αυτό βοηθά τους μαθητές να εκτιμήσουν την αξία των διαφορετικών ρόλων σε μια ομάδα και πώς συμβάλλουν στη συνολική επιτυχία ενός έργου, προωθώντας μια επιχειρηματική νοοτροπία που εκτιμά τη συνεργασία.</a:t>
          </a:r>
          <a:endParaRPr lang="en-US" sz="2000" b="0" kern="1200" dirty="0">
            <a:latin typeface="Calibri" panose="020F0502020204030204" pitchFamily="34" charset="0"/>
            <a:ea typeface="Calibri" panose="020F0502020204030204" pitchFamily="34" charset="0"/>
            <a:cs typeface="Calibri" panose="020F0502020204030204" pitchFamily="34" charset="0"/>
          </a:endParaRPr>
        </a:p>
      </dgm:t>
    </dgm:pt>
    <dgm:pt modelId="{B200220D-326C-4E8B-B9E3-840A6D840D0A}" type="parTrans" cxnId="{B074EDBD-33CD-4671-AF99-9BEA3631DF31}">
      <dgm:prSet/>
      <dgm:spPr/>
      <dgm:t>
        <a:bodyPr/>
        <a:lstStyle/>
        <a:p>
          <a:endParaRPr lang="en-US"/>
        </a:p>
      </dgm:t>
    </dgm:pt>
    <dgm:pt modelId="{D03F8CC0-4362-467F-A071-5B074C623071}" type="sibTrans" cxnId="{B074EDBD-33CD-4671-AF99-9BEA3631DF31}">
      <dgm:prSet/>
      <dgm:spPr/>
      <dgm:t>
        <a:bodyPr/>
        <a:lstStyle/>
        <a:p>
          <a:endParaRPr lang="en-US"/>
        </a:p>
      </dgm:t>
    </dgm:pt>
    <dgm:pt modelId="{B233680B-4CE1-4C22-8F87-DEB432FDD6C7}">
      <dgm:prSet custT="1"/>
      <dgm:spPr>
        <a:solidFill>
          <a:schemeClr val="accent4">
            <a:lumMod val="60000"/>
            <a:lumOff val="40000"/>
          </a:schemeClr>
        </a:solidFill>
      </dgm:spPr>
      <dgm:t>
        <a:bodyPr/>
        <a:lstStyle/>
        <a:p>
          <a:pPr>
            <a:lnSpc>
              <a:spcPct val="100000"/>
            </a:lnSpc>
            <a:defRPr b="1"/>
          </a:pPr>
          <a:r>
            <a:rPr lang="el-GR" sz="3200" b="1" dirty="0">
              <a:solidFill>
                <a:schemeClr val="tx1"/>
              </a:solidFill>
            </a:rPr>
            <a:t>Προσποιούμαι</a:t>
          </a:r>
          <a:endParaRPr lang="en-US" sz="3200" b="1" dirty="0">
            <a:solidFill>
              <a:schemeClr val="tx1"/>
            </a:solidFill>
          </a:endParaRPr>
        </a:p>
      </dgm:t>
    </dgm:pt>
    <dgm:pt modelId="{0DBAFE7F-FCA7-4C33-AC07-749E63801398}" type="parTrans" cxnId="{B5DA18C1-31E9-4EB8-A1EC-31FA2D0BAC11}">
      <dgm:prSet/>
      <dgm:spPr/>
      <dgm:t>
        <a:bodyPr/>
        <a:lstStyle/>
        <a:p>
          <a:endParaRPr lang="en-US"/>
        </a:p>
      </dgm:t>
    </dgm:pt>
    <dgm:pt modelId="{9BB0A942-C273-4303-80C2-7CD1530BF3F6}" type="sibTrans" cxnId="{B5DA18C1-31E9-4EB8-A1EC-31FA2D0BAC11}">
      <dgm:prSet/>
      <dgm:spPr/>
      <dgm:t>
        <a:bodyPr/>
        <a:lstStyle/>
        <a:p>
          <a:endParaRPr lang="en-US"/>
        </a:p>
      </dgm:t>
    </dgm:pt>
    <dgm:pt modelId="{D0E92D8F-D9EB-4F23-A6C4-F33B460812B5}">
      <dgm:prSet custT="1"/>
      <dgm:spPr/>
      <dgm:t>
        <a:bodyPr/>
        <a:lstStyle/>
        <a:p>
          <a:pPr>
            <a:lnSpc>
              <a:spcPct val="100000"/>
            </a:lnSpc>
          </a:pPr>
          <a:r>
            <a:rPr lang="el-GR"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Πραγματικά επιχειρηματικά περιβάλλοντα</a:t>
          </a:r>
          <a:endParaRPr lang="en-US"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dgm:t>
    </dgm:pt>
    <dgm:pt modelId="{F44A0D78-C354-45E8-AAED-D0A541B1314B}" type="parTrans" cxnId="{4387F0B5-A8D5-465A-95B0-A6978F6707BE}">
      <dgm:prSet/>
      <dgm:spPr/>
      <dgm:t>
        <a:bodyPr/>
        <a:lstStyle/>
        <a:p>
          <a:endParaRPr lang="en-US"/>
        </a:p>
      </dgm:t>
    </dgm:pt>
    <dgm:pt modelId="{1172BC31-F531-4882-8986-B81AE1248A9A}" type="sibTrans" cxnId="{4387F0B5-A8D5-465A-95B0-A6978F6707BE}">
      <dgm:prSet/>
      <dgm:spPr/>
      <dgm:t>
        <a:bodyPr/>
        <a:lstStyle/>
        <a:p>
          <a:endParaRPr lang="en-US"/>
        </a:p>
      </dgm:t>
    </dgm:pt>
    <dgm:pt modelId="{4F96E43F-A8B6-4522-9BAD-1959B17BD70A}">
      <dgm:prSet custT="1"/>
      <dgm:spPr/>
      <dgm:t>
        <a:bodyPr/>
        <a:lstStyle/>
        <a:p>
          <a:pPr>
            <a:lnSpc>
              <a:spcPct val="100000"/>
            </a:lnSpc>
          </a:pPr>
          <a:r>
            <a:rPr lang="el-GR" sz="20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Στόχος: </a:t>
          </a:r>
          <a:r>
            <a:rPr lang="el-GR"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Παροχή μιας δομημένης αλλά ευέλικτης προσέγγισης για την εργασία σε εργασίες που μιμούνται πραγματικές επιχειρηματικές προκλήσεις. Οι μαθητές πρέπει να </a:t>
          </a:r>
          <a:r>
            <a:rPr lang="el-GR" sz="2000" b="0" kern="1200" dirty="0" err="1">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πλοηγηθούν</a:t>
          </a:r>
          <a:r>
            <a:rPr lang="el-GR"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 στην αβεβαιότητα, την επίλυση προβλημάτων και τη λήψη αποφάσεων με βάση τους ρόλους που αναλαμβάνουν.</a:t>
          </a:r>
          <a:endParaRPr lang="en-US" sz="20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l-GR" sz="20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Όφελος: </a:t>
          </a:r>
          <a:r>
            <a:rPr lang="el-GR"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Παίζοντας τόσο πρωτεύοντες όσο και δευτερεύοντες ρόλους, οι εκπαιδευόμενοι κατανοούν καλύτερα τον τρόπο εκτέλεσης των επιχειρηματικών σχεδίων και τον τρόπο με τον οποίο απαιτούνται διαφορετικά σύνολα δεξιοτήτων για τη μετάβαση από τις ιδέες στην υλοποίηση</a:t>
          </a:r>
          <a:r>
            <a:rPr lang="el-GR" sz="22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a:t>
          </a:r>
          <a:endParaRPr lang="en-US" sz="22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dgm:t>
    </dgm:pt>
    <dgm:pt modelId="{6BB2459E-AED5-4EF0-97CE-6A574E19192D}" type="parTrans" cxnId="{83A78B8F-F001-46DB-AE59-AE72392FA0D9}">
      <dgm:prSet/>
      <dgm:spPr/>
      <dgm:t>
        <a:bodyPr/>
        <a:lstStyle/>
        <a:p>
          <a:endParaRPr lang="en-US"/>
        </a:p>
      </dgm:t>
    </dgm:pt>
    <dgm:pt modelId="{24BCE545-2BC2-4738-811D-D2D6006DA91D}" type="sibTrans" cxnId="{83A78B8F-F001-46DB-AE59-AE72392FA0D9}">
      <dgm:prSet/>
      <dgm:spPr/>
      <dgm:t>
        <a:bodyPr/>
        <a:lstStyle/>
        <a:p>
          <a:endParaRPr lang="en-US"/>
        </a:p>
      </dgm:t>
    </dgm:pt>
    <dgm:pt modelId="{93AE4F56-5BD2-4435-B80F-4B3686EE97C7}" type="pres">
      <dgm:prSet presAssocID="{AEF92EA1-9CD3-4BC8-A268-D144715A97C3}" presName="root" presStyleCnt="0">
        <dgm:presLayoutVars>
          <dgm:dir/>
          <dgm:resizeHandles val="exact"/>
        </dgm:presLayoutVars>
      </dgm:prSet>
      <dgm:spPr/>
    </dgm:pt>
    <dgm:pt modelId="{B57717CD-C336-427F-84C6-FB6A222C11F8}" type="pres">
      <dgm:prSet presAssocID="{063F09DE-C7B4-443D-ACD6-781E2F438572}" presName="compNode" presStyleCnt="0"/>
      <dgm:spPr/>
    </dgm:pt>
    <dgm:pt modelId="{7B4F92CB-9A78-422D-BCD4-1176AD9914CE}" type="pres">
      <dgm:prSet presAssocID="{063F09DE-C7B4-443D-ACD6-781E2F438572}" presName="iconRect" presStyleLbl="node1" presStyleIdx="0" presStyleCnt="3" custLinFactNeighborX="78912" custLinFactNeighborY="216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ala de Aulas"/>
        </a:ext>
      </dgm:extLst>
    </dgm:pt>
    <dgm:pt modelId="{45D3D315-2AED-4E71-995D-52A5B8273392}" type="pres">
      <dgm:prSet presAssocID="{063F09DE-C7B4-443D-ACD6-781E2F438572}" presName="iconSpace" presStyleCnt="0"/>
      <dgm:spPr/>
    </dgm:pt>
    <dgm:pt modelId="{88BABC69-5C3A-4B95-8E59-CCB603B6E51F}" type="pres">
      <dgm:prSet presAssocID="{063F09DE-C7B4-443D-ACD6-781E2F438572}" presName="parTx" presStyleLbl="revTx" presStyleIdx="0" presStyleCnt="6">
        <dgm:presLayoutVars>
          <dgm:chMax val="0"/>
          <dgm:chPref val="0"/>
        </dgm:presLayoutVars>
      </dgm:prSet>
      <dgm:spPr/>
    </dgm:pt>
    <dgm:pt modelId="{603BAEDC-BC20-488A-93AC-0ACCCD851CA1}" type="pres">
      <dgm:prSet presAssocID="{063F09DE-C7B4-443D-ACD6-781E2F438572}" presName="txSpace" presStyleCnt="0"/>
      <dgm:spPr/>
    </dgm:pt>
    <dgm:pt modelId="{DAD3ED50-005D-4753-869E-7A1016B5C4A6}" type="pres">
      <dgm:prSet presAssocID="{063F09DE-C7B4-443D-ACD6-781E2F438572}" presName="desTx" presStyleLbl="revTx" presStyleIdx="1" presStyleCnt="6">
        <dgm:presLayoutVars/>
      </dgm:prSet>
      <dgm:spPr/>
    </dgm:pt>
    <dgm:pt modelId="{A9A84901-BFBA-40DD-B968-6D39415EAC28}" type="pres">
      <dgm:prSet presAssocID="{0AFB4678-C86F-4151-BD56-E920EF69D982}" presName="sibTrans" presStyleCnt="0"/>
      <dgm:spPr/>
    </dgm:pt>
    <dgm:pt modelId="{8ED4D10A-8C99-4CDC-81C9-59A7C9BC82A4}" type="pres">
      <dgm:prSet presAssocID="{00554E47-BDF0-4CA0-AD6A-5ABDDF6832B4}" presName="compNode" presStyleCnt="0"/>
      <dgm:spPr/>
    </dgm:pt>
    <dgm:pt modelId="{78B153DD-317B-4ACC-9537-45298F15C2A2}" type="pres">
      <dgm:prSet presAssocID="{00554E47-BDF0-4CA0-AD6A-5ABDDF6832B4}" presName="iconRect" presStyleLbl="node1" presStyleIdx="1" presStyleCnt="3" custLinFactNeighborX="80165" custLinFactNeighborY="2270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tilizadores"/>
        </a:ext>
      </dgm:extLst>
    </dgm:pt>
    <dgm:pt modelId="{3B9D9161-1134-4EC7-95B9-9634BC2650D2}" type="pres">
      <dgm:prSet presAssocID="{00554E47-BDF0-4CA0-AD6A-5ABDDF6832B4}" presName="iconSpace" presStyleCnt="0"/>
      <dgm:spPr/>
    </dgm:pt>
    <dgm:pt modelId="{D680CF83-A084-4AA4-948C-422B5F184E80}" type="pres">
      <dgm:prSet presAssocID="{00554E47-BDF0-4CA0-AD6A-5ABDDF6832B4}" presName="parTx" presStyleLbl="revTx" presStyleIdx="2" presStyleCnt="6">
        <dgm:presLayoutVars>
          <dgm:chMax val="0"/>
          <dgm:chPref val="0"/>
        </dgm:presLayoutVars>
      </dgm:prSet>
      <dgm:spPr/>
    </dgm:pt>
    <dgm:pt modelId="{4110AF96-6E82-43B3-8C84-CF50FAE78E38}" type="pres">
      <dgm:prSet presAssocID="{00554E47-BDF0-4CA0-AD6A-5ABDDF6832B4}" presName="txSpace" presStyleCnt="0"/>
      <dgm:spPr/>
    </dgm:pt>
    <dgm:pt modelId="{FD218C3A-842B-4C76-A49F-EEAAAA67FD23}" type="pres">
      <dgm:prSet presAssocID="{00554E47-BDF0-4CA0-AD6A-5ABDDF6832B4}" presName="desTx" presStyleLbl="revTx" presStyleIdx="3" presStyleCnt="6" custScaleX="110876">
        <dgm:presLayoutVars/>
      </dgm:prSet>
      <dgm:spPr/>
    </dgm:pt>
    <dgm:pt modelId="{EB03F267-14D7-49ED-B7E6-0D961B0EE477}" type="pres">
      <dgm:prSet presAssocID="{5332912B-2D28-4BE5-8478-67B0C2BC3C2F}" presName="sibTrans" presStyleCnt="0"/>
      <dgm:spPr/>
    </dgm:pt>
    <dgm:pt modelId="{B995D62E-AFD2-4302-910D-A3B0B3E3DBB1}" type="pres">
      <dgm:prSet presAssocID="{B233680B-4CE1-4C22-8F87-DEB432FDD6C7}" presName="compNode" presStyleCnt="0"/>
      <dgm:spPr/>
    </dgm:pt>
    <dgm:pt modelId="{FB41CE76-CF4F-46A9-9E49-8D533F7F51A9}" type="pres">
      <dgm:prSet presAssocID="{B233680B-4CE1-4C22-8F87-DEB432FDD6C7}" presName="iconRect" presStyleLbl="node1" presStyleIdx="2" presStyleCnt="3" custLinFactNeighborX="79993" custLinFactNeighborY="875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F43F1154-C73A-4FDF-A548-FB9F55E51DA1}" type="pres">
      <dgm:prSet presAssocID="{B233680B-4CE1-4C22-8F87-DEB432FDD6C7}" presName="iconSpace" presStyleCnt="0"/>
      <dgm:spPr/>
    </dgm:pt>
    <dgm:pt modelId="{17DA7FB4-BEAB-4810-87A8-6B2DE04C7F7D}" type="pres">
      <dgm:prSet presAssocID="{B233680B-4CE1-4C22-8F87-DEB432FDD6C7}" presName="parTx" presStyleLbl="revTx" presStyleIdx="4" presStyleCnt="6">
        <dgm:presLayoutVars>
          <dgm:chMax val="0"/>
          <dgm:chPref val="0"/>
        </dgm:presLayoutVars>
      </dgm:prSet>
      <dgm:spPr/>
    </dgm:pt>
    <dgm:pt modelId="{FF2BB589-C16A-4014-86DF-18D53EBEA7A8}" type="pres">
      <dgm:prSet presAssocID="{B233680B-4CE1-4C22-8F87-DEB432FDD6C7}" presName="txSpace" presStyleCnt="0"/>
      <dgm:spPr/>
    </dgm:pt>
    <dgm:pt modelId="{481FC577-C7A1-4F85-BA0A-C3ACE85FE788}" type="pres">
      <dgm:prSet presAssocID="{B233680B-4CE1-4C22-8F87-DEB432FDD6C7}" presName="desTx" presStyleLbl="revTx" presStyleIdx="5" presStyleCnt="6" custScaleX="117735">
        <dgm:presLayoutVars/>
      </dgm:prSet>
      <dgm:spPr/>
    </dgm:pt>
  </dgm:ptLst>
  <dgm:cxnLst>
    <dgm:cxn modelId="{BC628506-C076-4091-A9F5-9F7DC9C28056}" type="presOf" srcId="{283A747C-74CE-4886-9476-208EF54184C8}" destId="{FD218C3A-842B-4C76-A49F-EEAAAA67FD23}" srcOrd="0" destOrd="2" presId="urn:microsoft.com/office/officeart/2018/2/layout/IconLabelDescriptionList"/>
    <dgm:cxn modelId="{43D9F111-05B6-4264-92D1-A67CFDC665D8}" srcId="{063F09DE-C7B4-443D-ACD6-781E2F438572}" destId="{BA83F06D-D375-44C8-86E9-6157F67FEBA2}" srcOrd="0" destOrd="0" parTransId="{3E5255EE-F7DC-4283-9A9D-5364ACBD4AFC}" sibTransId="{EB8E39C0-4CE1-4DA8-9151-9A8A82795B9C}"/>
    <dgm:cxn modelId="{EC862913-E4CF-4D2A-9D62-BAD8616154CF}" srcId="{AEF92EA1-9CD3-4BC8-A268-D144715A97C3}" destId="{00554E47-BDF0-4CA0-AD6A-5ABDDF6832B4}" srcOrd="1" destOrd="0" parTransId="{C6AF8363-7B0F-4DE4-A9ED-297D06AACFD7}" sibTransId="{5332912B-2D28-4BE5-8478-67B0C2BC3C2F}"/>
    <dgm:cxn modelId="{3CBD7329-0302-4F3B-A391-832618829A4A}" type="presOf" srcId="{BA83F06D-D375-44C8-86E9-6157F67FEBA2}" destId="{DAD3ED50-005D-4753-869E-7A1016B5C4A6}" srcOrd="0" destOrd="0" presId="urn:microsoft.com/office/officeart/2018/2/layout/IconLabelDescriptionList"/>
    <dgm:cxn modelId="{B276D15D-D3BB-433A-8955-1120A0C88847}" type="presOf" srcId="{7FCB7C1E-B07D-4809-919D-AEBD62CED7EC}" destId="{DAD3ED50-005D-4753-869E-7A1016B5C4A6}" srcOrd="0" destOrd="2" presId="urn:microsoft.com/office/officeart/2018/2/layout/IconLabelDescriptionList"/>
    <dgm:cxn modelId="{05C0995E-030B-4095-9489-CC4E89F8C6F1}" srcId="{00554E47-BDF0-4CA0-AD6A-5ABDDF6832B4}" destId="{12B58C5A-1BE7-4954-B63A-2BB6F052CEF3}" srcOrd="0" destOrd="0" parTransId="{8D36E816-210C-430C-9AC4-BEB0AA3E1303}" sibTransId="{BDB31DF7-4692-4C39-B0A3-2C5F713A6459}"/>
    <dgm:cxn modelId="{BE81AB5F-5D98-4C90-B696-7E70C1BA00FB}" type="presOf" srcId="{00554E47-BDF0-4CA0-AD6A-5ABDDF6832B4}" destId="{D680CF83-A084-4AA4-948C-422B5F184E80}" srcOrd="0" destOrd="0" presId="urn:microsoft.com/office/officeart/2018/2/layout/IconLabelDescriptionList"/>
    <dgm:cxn modelId="{C186006A-B392-4B17-975A-3A12ECCEB97A}" type="presOf" srcId="{674C37E5-0950-4709-9EA7-98D9CED06123}" destId="{FD218C3A-842B-4C76-A49F-EEAAAA67FD23}" srcOrd="0" destOrd="1" presId="urn:microsoft.com/office/officeart/2018/2/layout/IconLabelDescriptionList"/>
    <dgm:cxn modelId="{2B90267A-5F79-47F5-BD66-A80A5510F2E5}" type="presOf" srcId="{063F09DE-C7B4-443D-ACD6-781E2F438572}" destId="{88BABC69-5C3A-4B95-8E59-CCB603B6E51F}" srcOrd="0" destOrd="0" presId="urn:microsoft.com/office/officeart/2018/2/layout/IconLabelDescriptionList"/>
    <dgm:cxn modelId="{83A78B8F-F001-46DB-AE59-AE72392FA0D9}" srcId="{B233680B-4CE1-4C22-8F87-DEB432FDD6C7}" destId="{4F96E43F-A8B6-4522-9BAD-1959B17BD70A}" srcOrd="1" destOrd="0" parTransId="{6BB2459E-AED5-4EF0-97CE-6A574E19192D}" sibTransId="{24BCE545-2BC2-4738-811D-D2D6006DA91D}"/>
    <dgm:cxn modelId="{32060AA7-F008-4738-8AA3-3F367FA625D1}" type="presOf" srcId="{D0E92D8F-D9EB-4F23-A6C4-F33B460812B5}" destId="{481FC577-C7A1-4F85-BA0A-C3ACE85FE788}" srcOrd="0" destOrd="0" presId="urn:microsoft.com/office/officeart/2018/2/layout/IconLabelDescriptionList"/>
    <dgm:cxn modelId="{67A772AA-E0B1-42E4-9AFA-3E231838E68C}" type="presOf" srcId="{AEF92EA1-9CD3-4BC8-A268-D144715A97C3}" destId="{93AE4F56-5BD2-4435-B80F-4B3686EE97C7}" srcOrd="0" destOrd="0" presId="urn:microsoft.com/office/officeart/2018/2/layout/IconLabelDescriptionList"/>
    <dgm:cxn modelId="{0D5A59AB-62D5-4DDF-B86D-2D761B64C99B}" type="presOf" srcId="{B233680B-4CE1-4C22-8F87-DEB432FDD6C7}" destId="{17DA7FB4-BEAB-4810-87A8-6B2DE04C7F7D}" srcOrd="0" destOrd="0" presId="urn:microsoft.com/office/officeart/2018/2/layout/IconLabelDescriptionList"/>
    <dgm:cxn modelId="{4387F0B5-A8D5-465A-95B0-A6978F6707BE}" srcId="{B233680B-4CE1-4C22-8F87-DEB432FDD6C7}" destId="{D0E92D8F-D9EB-4F23-A6C4-F33B460812B5}" srcOrd="0" destOrd="0" parTransId="{F44A0D78-C354-45E8-AAED-D0A541B1314B}" sibTransId="{1172BC31-F531-4882-8986-B81AE1248A9A}"/>
    <dgm:cxn modelId="{ACF154BD-1182-4295-831B-6031AB9D71FF}" srcId="{063F09DE-C7B4-443D-ACD6-781E2F438572}" destId="{DA87DE49-9B31-4705-9505-D46651B8EEBC}" srcOrd="1" destOrd="0" parTransId="{DE93CF2B-03C4-44E7-AE84-7591EC673D32}" sibTransId="{AAA12EA8-3C18-435F-824A-10A0328A252A}"/>
    <dgm:cxn modelId="{B074EDBD-33CD-4671-AF99-9BEA3631DF31}" srcId="{00554E47-BDF0-4CA0-AD6A-5ABDDF6832B4}" destId="{283A747C-74CE-4886-9476-208EF54184C8}" srcOrd="2" destOrd="0" parTransId="{B200220D-326C-4E8B-B9E3-840A6D840D0A}" sibTransId="{D03F8CC0-4362-467F-A071-5B074C623071}"/>
    <dgm:cxn modelId="{B5DA18C1-31E9-4EB8-A1EC-31FA2D0BAC11}" srcId="{AEF92EA1-9CD3-4BC8-A268-D144715A97C3}" destId="{B233680B-4CE1-4C22-8F87-DEB432FDD6C7}" srcOrd="2" destOrd="0" parTransId="{0DBAFE7F-FCA7-4C33-AC07-749E63801398}" sibTransId="{9BB0A942-C273-4303-80C2-7CD1530BF3F6}"/>
    <dgm:cxn modelId="{8F459CC4-8811-4171-8599-208C339453B4}" srcId="{063F09DE-C7B4-443D-ACD6-781E2F438572}" destId="{7FCB7C1E-B07D-4809-919D-AEBD62CED7EC}" srcOrd="2" destOrd="0" parTransId="{A6CB39EF-664B-45AC-84A8-B66EFA456A01}" sibTransId="{60AA61DB-6FE6-4A3D-AE09-73D1CE01C412}"/>
    <dgm:cxn modelId="{DDA880D1-95A5-4A59-B29E-F7A49EC38258}" srcId="{AEF92EA1-9CD3-4BC8-A268-D144715A97C3}" destId="{063F09DE-C7B4-443D-ACD6-781E2F438572}" srcOrd="0" destOrd="0" parTransId="{43B02DEF-BEAC-4B0E-B0C9-2C99B655761D}" sibTransId="{0AFB4678-C86F-4151-BD56-E920EF69D982}"/>
    <dgm:cxn modelId="{676908DB-CD37-4B35-9DEC-A507B3DE9F11}" type="presOf" srcId="{DA87DE49-9B31-4705-9505-D46651B8EEBC}" destId="{DAD3ED50-005D-4753-869E-7A1016B5C4A6}" srcOrd="0" destOrd="1" presId="urn:microsoft.com/office/officeart/2018/2/layout/IconLabelDescriptionList"/>
    <dgm:cxn modelId="{03C72FE2-D9C4-4C7E-B8B1-54603CAB4529}" type="presOf" srcId="{4F96E43F-A8B6-4522-9BAD-1959B17BD70A}" destId="{481FC577-C7A1-4F85-BA0A-C3ACE85FE788}" srcOrd="0" destOrd="1" presId="urn:microsoft.com/office/officeart/2018/2/layout/IconLabelDescriptionList"/>
    <dgm:cxn modelId="{FDF75EF3-7444-46A3-A098-129CB738F91F}" type="presOf" srcId="{12B58C5A-1BE7-4954-B63A-2BB6F052CEF3}" destId="{FD218C3A-842B-4C76-A49F-EEAAAA67FD23}" srcOrd="0" destOrd="0" presId="urn:microsoft.com/office/officeart/2018/2/layout/IconLabelDescriptionList"/>
    <dgm:cxn modelId="{E39C67FB-EFBF-4856-8F42-1B8C397B49F5}" srcId="{00554E47-BDF0-4CA0-AD6A-5ABDDF6832B4}" destId="{674C37E5-0950-4709-9EA7-98D9CED06123}" srcOrd="1" destOrd="0" parTransId="{CE178E42-41FE-4DB7-AD97-31B23F7A45EF}" sibTransId="{33AAF0E2-4B98-4013-8A9E-C3C8D52B6406}"/>
    <dgm:cxn modelId="{9A493331-FE17-434D-8D1F-AA57556F6619}" type="presParOf" srcId="{93AE4F56-5BD2-4435-B80F-4B3686EE97C7}" destId="{B57717CD-C336-427F-84C6-FB6A222C11F8}" srcOrd="0" destOrd="0" presId="urn:microsoft.com/office/officeart/2018/2/layout/IconLabelDescriptionList"/>
    <dgm:cxn modelId="{B5E003E3-DFE0-4DFE-8B8A-63E8D090B1AD}" type="presParOf" srcId="{B57717CD-C336-427F-84C6-FB6A222C11F8}" destId="{7B4F92CB-9A78-422D-BCD4-1176AD9914CE}" srcOrd="0" destOrd="0" presId="urn:microsoft.com/office/officeart/2018/2/layout/IconLabelDescriptionList"/>
    <dgm:cxn modelId="{3A72880C-7C03-4F68-A12F-2950D8A18D6B}" type="presParOf" srcId="{B57717CD-C336-427F-84C6-FB6A222C11F8}" destId="{45D3D315-2AED-4E71-995D-52A5B8273392}" srcOrd="1" destOrd="0" presId="urn:microsoft.com/office/officeart/2018/2/layout/IconLabelDescriptionList"/>
    <dgm:cxn modelId="{4A70A236-E4BF-4B93-9847-337C71F22563}" type="presParOf" srcId="{B57717CD-C336-427F-84C6-FB6A222C11F8}" destId="{88BABC69-5C3A-4B95-8E59-CCB603B6E51F}" srcOrd="2" destOrd="0" presId="urn:microsoft.com/office/officeart/2018/2/layout/IconLabelDescriptionList"/>
    <dgm:cxn modelId="{DDB99242-3E4B-43EF-99BF-03AC707C27AE}" type="presParOf" srcId="{B57717CD-C336-427F-84C6-FB6A222C11F8}" destId="{603BAEDC-BC20-488A-93AC-0ACCCD851CA1}" srcOrd="3" destOrd="0" presId="urn:microsoft.com/office/officeart/2018/2/layout/IconLabelDescriptionList"/>
    <dgm:cxn modelId="{7B7CE0F2-EB0E-46E5-8EC6-EB771E012A8A}" type="presParOf" srcId="{B57717CD-C336-427F-84C6-FB6A222C11F8}" destId="{DAD3ED50-005D-4753-869E-7A1016B5C4A6}" srcOrd="4" destOrd="0" presId="urn:microsoft.com/office/officeart/2018/2/layout/IconLabelDescriptionList"/>
    <dgm:cxn modelId="{5A61626E-6792-4A66-8132-D55B6BD0FED2}" type="presParOf" srcId="{93AE4F56-5BD2-4435-B80F-4B3686EE97C7}" destId="{A9A84901-BFBA-40DD-B968-6D39415EAC28}" srcOrd="1" destOrd="0" presId="urn:microsoft.com/office/officeart/2018/2/layout/IconLabelDescriptionList"/>
    <dgm:cxn modelId="{8342AB5A-5C24-452F-BC70-239282F27BB0}" type="presParOf" srcId="{93AE4F56-5BD2-4435-B80F-4B3686EE97C7}" destId="{8ED4D10A-8C99-4CDC-81C9-59A7C9BC82A4}" srcOrd="2" destOrd="0" presId="urn:microsoft.com/office/officeart/2018/2/layout/IconLabelDescriptionList"/>
    <dgm:cxn modelId="{A26000C4-153E-4EA6-B941-5D6382CFC154}" type="presParOf" srcId="{8ED4D10A-8C99-4CDC-81C9-59A7C9BC82A4}" destId="{78B153DD-317B-4ACC-9537-45298F15C2A2}" srcOrd="0" destOrd="0" presId="urn:microsoft.com/office/officeart/2018/2/layout/IconLabelDescriptionList"/>
    <dgm:cxn modelId="{FBE03515-37D2-4F48-84C1-175A0A92EFF7}" type="presParOf" srcId="{8ED4D10A-8C99-4CDC-81C9-59A7C9BC82A4}" destId="{3B9D9161-1134-4EC7-95B9-9634BC2650D2}" srcOrd="1" destOrd="0" presId="urn:microsoft.com/office/officeart/2018/2/layout/IconLabelDescriptionList"/>
    <dgm:cxn modelId="{AB2ED116-AC22-4A22-8470-8DC9926EC166}" type="presParOf" srcId="{8ED4D10A-8C99-4CDC-81C9-59A7C9BC82A4}" destId="{D680CF83-A084-4AA4-948C-422B5F184E80}" srcOrd="2" destOrd="0" presId="urn:microsoft.com/office/officeart/2018/2/layout/IconLabelDescriptionList"/>
    <dgm:cxn modelId="{98A5A7B7-3D46-4BA0-B70C-E713607EB0EC}" type="presParOf" srcId="{8ED4D10A-8C99-4CDC-81C9-59A7C9BC82A4}" destId="{4110AF96-6E82-43B3-8C84-CF50FAE78E38}" srcOrd="3" destOrd="0" presId="urn:microsoft.com/office/officeart/2018/2/layout/IconLabelDescriptionList"/>
    <dgm:cxn modelId="{EC574CE4-C5A2-4198-BD48-7B25C6858BDD}" type="presParOf" srcId="{8ED4D10A-8C99-4CDC-81C9-59A7C9BC82A4}" destId="{FD218C3A-842B-4C76-A49F-EEAAAA67FD23}" srcOrd="4" destOrd="0" presId="urn:microsoft.com/office/officeart/2018/2/layout/IconLabelDescriptionList"/>
    <dgm:cxn modelId="{B06B6298-0DE6-4F92-BD0D-D209C5A185B3}" type="presParOf" srcId="{93AE4F56-5BD2-4435-B80F-4B3686EE97C7}" destId="{EB03F267-14D7-49ED-B7E6-0D961B0EE477}" srcOrd="3" destOrd="0" presId="urn:microsoft.com/office/officeart/2018/2/layout/IconLabelDescriptionList"/>
    <dgm:cxn modelId="{7A709AEC-873D-475E-933E-458683264022}" type="presParOf" srcId="{93AE4F56-5BD2-4435-B80F-4B3686EE97C7}" destId="{B995D62E-AFD2-4302-910D-A3B0B3E3DBB1}" srcOrd="4" destOrd="0" presId="urn:microsoft.com/office/officeart/2018/2/layout/IconLabelDescriptionList"/>
    <dgm:cxn modelId="{EC259AB9-ED34-4A21-AF20-1AC2755DE05B}" type="presParOf" srcId="{B995D62E-AFD2-4302-910D-A3B0B3E3DBB1}" destId="{FB41CE76-CF4F-46A9-9E49-8D533F7F51A9}" srcOrd="0" destOrd="0" presId="urn:microsoft.com/office/officeart/2018/2/layout/IconLabelDescriptionList"/>
    <dgm:cxn modelId="{4D85CA6F-D95F-47B3-941E-404897E317BF}" type="presParOf" srcId="{B995D62E-AFD2-4302-910D-A3B0B3E3DBB1}" destId="{F43F1154-C73A-4FDF-A548-FB9F55E51DA1}" srcOrd="1" destOrd="0" presId="urn:microsoft.com/office/officeart/2018/2/layout/IconLabelDescriptionList"/>
    <dgm:cxn modelId="{52AE46FA-107A-4AED-9F65-2DA8DF61B64F}" type="presParOf" srcId="{B995D62E-AFD2-4302-910D-A3B0B3E3DBB1}" destId="{17DA7FB4-BEAB-4810-87A8-6B2DE04C7F7D}" srcOrd="2" destOrd="0" presId="urn:microsoft.com/office/officeart/2018/2/layout/IconLabelDescriptionList"/>
    <dgm:cxn modelId="{203B0CEF-3DA4-454B-ADD0-A2D36352B1E4}" type="presParOf" srcId="{B995D62E-AFD2-4302-910D-A3B0B3E3DBB1}" destId="{FF2BB589-C16A-4014-86DF-18D53EBEA7A8}" srcOrd="3" destOrd="0" presId="urn:microsoft.com/office/officeart/2018/2/layout/IconLabelDescriptionList"/>
    <dgm:cxn modelId="{C5C93AEC-DFF7-4BBE-8C24-148A26B85CB4}" type="presParOf" srcId="{B995D62E-AFD2-4302-910D-A3B0B3E3DBB1}" destId="{481FC577-C7A1-4F85-BA0A-C3ACE85FE788}"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92EA1-9CD3-4BC8-A268-D144715A97C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63F09DE-C7B4-443D-ACD6-781E2F438572}">
      <dgm:prSet custT="1"/>
      <dgm:spPr>
        <a:solidFill>
          <a:schemeClr val="accent4">
            <a:lumMod val="60000"/>
            <a:lumOff val="40000"/>
          </a:schemeClr>
        </a:solidFill>
      </dgm:spPr>
      <dgm:t>
        <a:bodyPr/>
        <a:lstStyle/>
        <a:p>
          <a:pPr>
            <a:lnSpc>
              <a:spcPct val="100000"/>
            </a:lnSpc>
            <a:defRPr b="1"/>
          </a:pPr>
          <a:r>
            <a:rPr lang="el-GR" sz="3200" b="1" dirty="0">
              <a:solidFill>
                <a:schemeClr val="tx1"/>
              </a:solidFill>
            </a:rPr>
            <a:t>Μεταδίδω</a:t>
          </a:r>
          <a:endParaRPr lang="en-US" sz="3200" b="1" dirty="0">
            <a:solidFill>
              <a:schemeClr val="tx1"/>
            </a:solidFill>
          </a:endParaRPr>
        </a:p>
      </dgm:t>
    </dgm:pt>
    <dgm:pt modelId="{43B02DEF-BEAC-4B0E-B0C9-2C99B655761D}" type="parTrans" cxnId="{DDA880D1-95A5-4A59-B29E-F7A49EC38258}">
      <dgm:prSet/>
      <dgm:spPr/>
      <dgm:t>
        <a:bodyPr/>
        <a:lstStyle/>
        <a:p>
          <a:endParaRPr lang="en-US"/>
        </a:p>
      </dgm:t>
    </dgm:pt>
    <dgm:pt modelId="{0AFB4678-C86F-4151-BD56-E920EF69D982}" type="sibTrans" cxnId="{DDA880D1-95A5-4A59-B29E-F7A49EC38258}">
      <dgm:prSet/>
      <dgm:spPr/>
      <dgm:t>
        <a:bodyPr/>
        <a:lstStyle/>
        <a:p>
          <a:endParaRPr lang="en-US"/>
        </a:p>
      </dgm:t>
    </dgm:pt>
    <dgm:pt modelId="{BA83F06D-D375-44C8-86E9-6157F67FEBA2}">
      <dgm:prSet custT="1"/>
      <dgm:spPr/>
      <dgm:t>
        <a:bodyPr/>
        <a:lstStyle/>
        <a:p>
          <a:pPr marL="0" lvl="0" indent="0" algn="l" defTabSz="1066800">
            <a:lnSpc>
              <a:spcPct val="100000"/>
            </a:lnSpc>
            <a:spcBef>
              <a:spcPct val="0"/>
            </a:spcBef>
            <a:spcAft>
              <a:spcPct val="35000"/>
            </a:spcAft>
            <a:buNone/>
          </a:pPr>
          <a:r>
            <a:rPr lang="el-GR"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Προσαρμοστικότητα και ευελιξία</a:t>
          </a:r>
          <a:endParaRPr lang="en-US"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dgm:t>
    </dgm:pt>
    <dgm:pt modelId="{3E5255EE-F7DC-4283-9A9D-5364ACBD4AFC}" type="parTrans" cxnId="{43D9F111-05B6-4264-92D1-A67CFDC665D8}">
      <dgm:prSet/>
      <dgm:spPr/>
      <dgm:t>
        <a:bodyPr/>
        <a:lstStyle/>
        <a:p>
          <a:endParaRPr lang="en-US"/>
        </a:p>
      </dgm:t>
    </dgm:pt>
    <dgm:pt modelId="{EB8E39C0-4CE1-4DA8-9151-9A8A82795B9C}" type="sibTrans" cxnId="{43D9F111-05B6-4264-92D1-A67CFDC665D8}">
      <dgm:prSet/>
      <dgm:spPr/>
      <dgm:t>
        <a:bodyPr/>
        <a:lstStyle/>
        <a:p>
          <a:endParaRPr lang="en-US"/>
        </a:p>
      </dgm:t>
    </dgm:pt>
    <dgm:pt modelId="{00554E47-BDF0-4CA0-AD6A-5ABDDF6832B4}">
      <dgm:prSet custT="1"/>
      <dgm:spPr>
        <a:solidFill>
          <a:schemeClr val="accent4">
            <a:lumMod val="60000"/>
            <a:lumOff val="40000"/>
          </a:schemeClr>
        </a:solidFill>
      </dgm:spPr>
      <dgm:t>
        <a:bodyPr/>
        <a:lstStyle/>
        <a:p>
          <a:pPr>
            <a:lnSpc>
              <a:spcPct val="100000"/>
            </a:lnSpc>
            <a:defRPr b="1"/>
          </a:pPr>
          <a:r>
            <a:rPr lang="el-GR" sz="3200" b="1" dirty="0">
              <a:solidFill>
                <a:schemeClr val="tx1"/>
              </a:solidFill>
            </a:rPr>
            <a:t>Ενθαρρύνω</a:t>
          </a:r>
          <a:endParaRPr lang="en-US" sz="3200" b="1" dirty="0">
            <a:solidFill>
              <a:schemeClr val="tx1"/>
            </a:solidFill>
          </a:endParaRPr>
        </a:p>
      </dgm:t>
    </dgm:pt>
    <dgm:pt modelId="{C6AF8363-7B0F-4DE4-A9ED-297D06AACFD7}" type="parTrans" cxnId="{EC862913-E4CF-4D2A-9D62-BAD8616154CF}">
      <dgm:prSet/>
      <dgm:spPr/>
      <dgm:t>
        <a:bodyPr/>
        <a:lstStyle/>
        <a:p>
          <a:endParaRPr lang="en-US"/>
        </a:p>
      </dgm:t>
    </dgm:pt>
    <dgm:pt modelId="{5332912B-2D28-4BE5-8478-67B0C2BC3C2F}" type="sibTrans" cxnId="{EC862913-E4CF-4D2A-9D62-BAD8616154CF}">
      <dgm:prSet/>
      <dgm:spPr/>
      <dgm:t>
        <a:bodyPr/>
        <a:lstStyle/>
        <a:p>
          <a:endParaRPr lang="en-US"/>
        </a:p>
      </dgm:t>
    </dgm:pt>
    <dgm:pt modelId="{12B58C5A-1BE7-4954-B63A-2BB6F052CEF3}">
      <dgm:prSet custT="1"/>
      <dgm:spPr/>
      <dgm:t>
        <a:bodyPr/>
        <a:lstStyle/>
        <a:p>
          <a:pPr>
            <a:lnSpc>
              <a:spcPct val="100000"/>
            </a:lnSpc>
          </a:pPr>
          <a:r>
            <a:rPr lang="el-GR"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Ολιστική σκέψη και κατανόηση πολλαπλών ρόλων</a:t>
          </a:r>
          <a:endParaRPr lang="en-US"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dgm:t>
    </dgm:pt>
    <dgm:pt modelId="{8D36E816-210C-430C-9AC4-BEB0AA3E1303}" type="parTrans" cxnId="{05C0995E-030B-4095-9489-CC4E89F8C6F1}">
      <dgm:prSet/>
      <dgm:spPr/>
      <dgm:t>
        <a:bodyPr/>
        <a:lstStyle/>
        <a:p>
          <a:endParaRPr lang="en-US"/>
        </a:p>
      </dgm:t>
    </dgm:pt>
    <dgm:pt modelId="{BDB31DF7-4692-4C39-B0A3-2C5F713A6459}" type="sibTrans" cxnId="{05C0995E-030B-4095-9489-CC4E89F8C6F1}">
      <dgm:prSet/>
      <dgm:spPr/>
      <dgm:t>
        <a:bodyPr/>
        <a:lstStyle/>
        <a:p>
          <a:endParaRPr lang="en-US"/>
        </a:p>
      </dgm:t>
    </dgm:pt>
    <dgm:pt modelId="{77430E9F-CF90-46D8-A080-1E0960C46733}">
      <dgm:prSet custT="1"/>
      <dgm:spPr/>
      <dgm:t>
        <a:bodyPr/>
        <a:lstStyle/>
        <a:p>
          <a:pPr marL="0" lvl="0" algn="l" defTabSz="800100">
            <a:lnSpc>
              <a:spcPct val="100000"/>
            </a:lnSpc>
            <a:spcBef>
              <a:spcPct val="0"/>
            </a:spcBef>
            <a:spcAft>
              <a:spcPct val="35000"/>
            </a:spcAft>
            <a:buNone/>
          </a:pPr>
          <a:r>
            <a:rPr lang="el-GR" sz="20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Στόχος: </a:t>
          </a:r>
          <a:r>
            <a:rPr lang="el-GR"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Ενθαρρύνετε τους συμμετέχοντες να βγουν από τη ζώνη άνεσής τους εναλλάσσοντας διαφορετικούς ρόλους. Αυτό τους βοηθά να γίνουν πιο προσαρμόσιμοι, μαθαίνοντας πώς να διαχειρίζονται καθήκοντα πέρα από την άμεση εμπειρία τους και κατανοώντας το ευρύτερο πεδίο της επιχειρηματικότητας.</a:t>
          </a:r>
          <a:endParaRPr lang="en-US" sz="20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marL="0" lvl="0" algn="l" defTabSz="800100">
            <a:lnSpc>
              <a:spcPct val="100000"/>
            </a:lnSpc>
            <a:spcBef>
              <a:spcPct val="0"/>
            </a:spcBef>
            <a:spcAft>
              <a:spcPct val="35000"/>
            </a:spcAft>
            <a:buNone/>
          </a:pPr>
          <a:r>
            <a:rPr lang="el-GR" sz="20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Όφελος: </a:t>
          </a:r>
          <a:r>
            <a:rPr lang="el-GR"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Η προσαρμοστικότητα είναι ζωτικής σημασίας για την επιχειρηματικότητα και αυτή η προσέγγιση προετοιμάζει τους μαθητές να αναλάβουν ποικίλες προκλήσεις και να στραφούν όταν είναι απαραίτητο, διασφαλίζοντας ότι μπορούν να χειριστούν διάφορες πτυχές των επιχειρηματικών έργων.</a:t>
          </a:r>
          <a:endParaRPr lang="en-US"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dgm:t>
    </dgm:pt>
    <dgm:pt modelId="{525F489A-58EC-4427-A81D-BF8F4C5527FB}" type="parTrans" cxnId="{D652225F-617E-4D0E-A220-E7B4EDC3A4DB}">
      <dgm:prSet/>
      <dgm:spPr/>
      <dgm:t>
        <a:bodyPr/>
        <a:lstStyle/>
        <a:p>
          <a:endParaRPr lang="pt-PT"/>
        </a:p>
      </dgm:t>
    </dgm:pt>
    <dgm:pt modelId="{0072BB12-8194-41CA-9790-DEAB2636222E}" type="sibTrans" cxnId="{D652225F-617E-4D0E-A220-E7B4EDC3A4DB}">
      <dgm:prSet/>
      <dgm:spPr/>
      <dgm:t>
        <a:bodyPr/>
        <a:lstStyle/>
        <a:p>
          <a:endParaRPr lang="pt-PT"/>
        </a:p>
      </dgm:t>
    </dgm:pt>
    <dgm:pt modelId="{0531FAD7-5115-45AA-9880-A39162D941C3}">
      <dgm:prSet custT="1"/>
      <dgm:spPr/>
      <dgm:t>
        <a:bodyPr/>
        <a:lstStyle/>
        <a:p>
          <a:pPr>
            <a:lnSpc>
              <a:spcPct val="100000"/>
            </a:lnSpc>
          </a:pPr>
          <a:r>
            <a:rPr lang="el-GR" sz="2000" b="1" kern="1200" dirty="0">
              <a:latin typeface="Calibri" panose="020F0502020204030204" pitchFamily="34" charset="0"/>
              <a:ea typeface="Calibri" panose="020F0502020204030204" pitchFamily="34" charset="0"/>
              <a:cs typeface="Calibri" panose="020F0502020204030204" pitchFamily="34" charset="0"/>
            </a:rPr>
            <a:t>Στόχος: </a:t>
          </a:r>
          <a:r>
            <a:rPr lang="el-GR" sz="2000" b="0" kern="1200" dirty="0">
              <a:latin typeface="Calibri" panose="020F0502020204030204" pitchFamily="34" charset="0"/>
              <a:ea typeface="Calibri" panose="020F0502020204030204" pitchFamily="34" charset="0"/>
              <a:cs typeface="Calibri" panose="020F0502020204030204" pitchFamily="34" charset="0"/>
            </a:rPr>
            <a:t>Βοηθήστε τους μαθητές να κατανοήσουν πώς κάθε ρόλος συμβάλλει στη συνολική επιτυχία ενός έργου και πώς </a:t>
          </a:r>
          <a:r>
            <a:rPr lang="el-GR" sz="2000" b="0" kern="1200" dirty="0" err="1">
              <a:latin typeface="Calibri" panose="020F0502020204030204" pitchFamily="34" charset="0"/>
              <a:ea typeface="Calibri" panose="020F0502020204030204" pitchFamily="34" charset="0"/>
              <a:cs typeface="Calibri" panose="020F0502020204030204" pitchFamily="34" charset="0"/>
            </a:rPr>
            <a:t>αλληλεπιδρούν</a:t>
          </a:r>
          <a:r>
            <a:rPr lang="el-GR" sz="2000" b="0" kern="1200" dirty="0">
              <a:latin typeface="Calibri" panose="020F0502020204030204" pitchFamily="34" charset="0"/>
              <a:ea typeface="Calibri" panose="020F0502020204030204" pitchFamily="34" charset="0"/>
              <a:cs typeface="Calibri" panose="020F0502020204030204" pitchFamily="34" charset="0"/>
            </a:rPr>
            <a:t> οι ρόλοι μεταξύ τους. Αυτό ενθαρρύνει μια ολιστική κατανόηση της επιχειρηματικής διαδικασίας.</a:t>
          </a:r>
          <a:endParaRPr lang="en-US" sz="2000" b="0" kern="1200" dirty="0">
            <a:latin typeface="Calibri" panose="020F0502020204030204" pitchFamily="34" charset="0"/>
            <a:ea typeface="Calibri" panose="020F0502020204030204" pitchFamily="34" charset="0"/>
            <a:cs typeface="Calibri" panose="020F0502020204030204" pitchFamily="34" charset="0"/>
          </a:endParaRPr>
        </a:p>
      </dgm:t>
    </dgm:pt>
    <dgm:pt modelId="{1433B9E8-8635-482F-9DDD-71C3FAFE6815}" type="parTrans" cxnId="{14F6F537-03D6-4617-95ED-1A2363A7C5CC}">
      <dgm:prSet/>
      <dgm:spPr/>
      <dgm:t>
        <a:bodyPr/>
        <a:lstStyle/>
        <a:p>
          <a:endParaRPr lang="pt-PT"/>
        </a:p>
      </dgm:t>
    </dgm:pt>
    <dgm:pt modelId="{C1E2B128-996C-464F-9E77-8582674FE472}" type="sibTrans" cxnId="{14F6F537-03D6-4617-95ED-1A2363A7C5CC}">
      <dgm:prSet/>
      <dgm:spPr/>
      <dgm:t>
        <a:bodyPr/>
        <a:lstStyle/>
        <a:p>
          <a:endParaRPr lang="pt-PT"/>
        </a:p>
      </dgm:t>
    </dgm:pt>
    <dgm:pt modelId="{08011177-5AE8-485E-9249-E0AA35A2CFA4}">
      <dgm:prSet custT="1"/>
      <dgm:spPr/>
      <dgm:t>
        <a:bodyPr/>
        <a:lstStyle/>
        <a:p>
          <a:pPr>
            <a:lnSpc>
              <a:spcPct val="100000"/>
            </a:lnSpc>
          </a:pPr>
          <a:r>
            <a:rPr lang="el-GR" sz="2000" b="1" kern="1200" dirty="0">
              <a:latin typeface="Calibri" panose="020F0502020204030204" pitchFamily="34" charset="0"/>
              <a:ea typeface="Calibri" panose="020F0502020204030204" pitchFamily="34" charset="0"/>
              <a:cs typeface="Calibri" panose="020F0502020204030204" pitchFamily="34" charset="0"/>
            </a:rPr>
            <a:t>Όφελος: </a:t>
          </a:r>
          <a:r>
            <a:rPr lang="el-GR" sz="2000" b="0" kern="1200" dirty="0">
              <a:latin typeface="Calibri" panose="020F0502020204030204" pitchFamily="34" charset="0"/>
              <a:ea typeface="Calibri" panose="020F0502020204030204" pitchFamily="34" charset="0"/>
              <a:cs typeface="Calibri" panose="020F0502020204030204" pitchFamily="34" charset="0"/>
            </a:rPr>
            <a:t>Βιώνοντας τόσο κύριους όσο και δευτερεύοντες ρόλους, οι μαθητές μπορούν να δουν τη μεγάλη εικόνα, κατανοώντας την αλληλεξάρτηση της δημιουργικής σκέψης, του σχεδιασμού, της εξερεύνησης, της οικοδόμησης και της επικοινωνίας στην προώθηση της επιχειρηματικής επιτυχίας.</a:t>
          </a:r>
          <a:endParaRPr lang="en-US" sz="2000" b="0" kern="1200" dirty="0">
            <a:latin typeface="Calibri" panose="020F0502020204030204" pitchFamily="34" charset="0"/>
            <a:ea typeface="Calibri" panose="020F0502020204030204" pitchFamily="34" charset="0"/>
            <a:cs typeface="Calibri" panose="020F0502020204030204" pitchFamily="34" charset="0"/>
          </a:endParaRPr>
        </a:p>
      </dgm:t>
    </dgm:pt>
    <dgm:pt modelId="{198926BD-85F7-4ECF-A632-99CB120D05F7}" type="parTrans" cxnId="{96EB9B85-4883-4CB6-AF79-B4BE7EA0E199}">
      <dgm:prSet/>
      <dgm:spPr/>
      <dgm:t>
        <a:bodyPr/>
        <a:lstStyle/>
        <a:p>
          <a:endParaRPr lang="pt-PT"/>
        </a:p>
      </dgm:t>
    </dgm:pt>
    <dgm:pt modelId="{B4BA0133-1156-4405-A2A1-3DFCBE5D42CB}" type="sibTrans" cxnId="{96EB9B85-4883-4CB6-AF79-B4BE7EA0E199}">
      <dgm:prSet/>
      <dgm:spPr/>
      <dgm:t>
        <a:bodyPr/>
        <a:lstStyle/>
        <a:p>
          <a:endParaRPr lang="pt-PT"/>
        </a:p>
      </dgm:t>
    </dgm:pt>
    <dgm:pt modelId="{93AE4F56-5BD2-4435-B80F-4B3686EE97C7}" type="pres">
      <dgm:prSet presAssocID="{AEF92EA1-9CD3-4BC8-A268-D144715A97C3}" presName="root" presStyleCnt="0">
        <dgm:presLayoutVars>
          <dgm:dir/>
          <dgm:resizeHandles val="exact"/>
        </dgm:presLayoutVars>
      </dgm:prSet>
      <dgm:spPr/>
    </dgm:pt>
    <dgm:pt modelId="{B57717CD-C336-427F-84C6-FB6A222C11F8}" type="pres">
      <dgm:prSet presAssocID="{063F09DE-C7B4-443D-ACD6-781E2F438572}" presName="compNode" presStyleCnt="0"/>
      <dgm:spPr/>
    </dgm:pt>
    <dgm:pt modelId="{7B4F92CB-9A78-422D-BCD4-1176AD9914CE}" type="pres">
      <dgm:prSet presAssocID="{063F09DE-C7B4-443D-ACD6-781E2F438572}" presName="iconRect" presStyleLbl="node1" presStyleIdx="0" presStyleCnt="2" custLinFactNeighborX="78912" custLinFactNeighborY="237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ala de Aulas"/>
        </a:ext>
      </dgm:extLst>
    </dgm:pt>
    <dgm:pt modelId="{45D3D315-2AED-4E71-995D-52A5B8273392}" type="pres">
      <dgm:prSet presAssocID="{063F09DE-C7B4-443D-ACD6-781E2F438572}" presName="iconSpace" presStyleCnt="0"/>
      <dgm:spPr/>
    </dgm:pt>
    <dgm:pt modelId="{88BABC69-5C3A-4B95-8E59-CCB603B6E51F}" type="pres">
      <dgm:prSet presAssocID="{063F09DE-C7B4-443D-ACD6-781E2F438572}" presName="parTx" presStyleLbl="revTx" presStyleIdx="0" presStyleCnt="4" custLinFactNeighborX="-57" custLinFactNeighborY="4284">
        <dgm:presLayoutVars>
          <dgm:chMax val="0"/>
          <dgm:chPref val="0"/>
        </dgm:presLayoutVars>
      </dgm:prSet>
      <dgm:spPr/>
    </dgm:pt>
    <dgm:pt modelId="{603BAEDC-BC20-488A-93AC-0ACCCD851CA1}" type="pres">
      <dgm:prSet presAssocID="{063F09DE-C7B4-443D-ACD6-781E2F438572}" presName="txSpace" presStyleCnt="0"/>
      <dgm:spPr/>
    </dgm:pt>
    <dgm:pt modelId="{DAD3ED50-005D-4753-869E-7A1016B5C4A6}" type="pres">
      <dgm:prSet presAssocID="{063F09DE-C7B4-443D-ACD6-781E2F438572}" presName="desTx" presStyleLbl="revTx" presStyleIdx="1" presStyleCnt="4" custScaleX="116564">
        <dgm:presLayoutVars/>
      </dgm:prSet>
      <dgm:spPr/>
    </dgm:pt>
    <dgm:pt modelId="{A9A84901-BFBA-40DD-B968-6D39415EAC28}" type="pres">
      <dgm:prSet presAssocID="{0AFB4678-C86F-4151-BD56-E920EF69D982}" presName="sibTrans" presStyleCnt="0"/>
      <dgm:spPr/>
    </dgm:pt>
    <dgm:pt modelId="{8ED4D10A-8C99-4CDC-81C9-59A7C9BC82A4}" type="pres">
      <dgm:prSet presAssocID="{00554E47-BDF0-4CA0-AD6A-5ABDDF6832B4}" presName="compNode" presStyleCnt="0"/>
      <dgm:spPr/>
    </dgm:pt>
    <dgm:pt modelId="{78B153DD-317B-4ACC-9537-45298F15C2A2}" type="pres">
      <dgm:prSet presAssocID="{00554E47-BDF0-4CA0-AD6A-5ABDDF6832B4}" presName="iconRect" presStyleLbl="node1" presStyleIdx="1" presStyleCnt="2" custLinFactNeighborX="98370" custLinFactNeighborY="23701"/>
      <dgm:spPr>
        <a:blipFill>
          <a:blip xmlns:r="http://schemas.openxmlformats.org/officeDocument/2006/relationships"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rcRect/>
          <a:stretch>
            <a:fillRect t="-2000" b="-2000"/>
          </a:stretch>
        </a:blipFill>
      </dgm:spPr>
    </dgm:pt>
    <dgm:pt modelId="{3B9D9161-1134-4EC7-95B9-9634BC2650D2}" type="pres">
      <dgm:prSet presAssocID="{00554E47-BDF0-4CA0-AD6A-5ABDDF6832B4}" presName="iconSpace" presStyleCnt="0"/>
      <dgm:spPr/>
    </dgm:pt>
    <dgm:pt modelId="{D680CF83-A084-4AA4-948C-422B5F184E80}" type="pres">
      <dgm:prSet presAssocID="{00554E47-BDF0-4CA0-AD6A-5ABDDF6832B4}" presName="parTx" presStyleLbl="revTx" presStyleIdx="2" presStyleCnt="4">
        <dgm:presLayoutVars>
          <dgm:chMax val="0"/>
          <dgm:chPref val="0"/>
        </dgm:presLayoutVars>
      </dgm:prSet>
      <dgm:spPr/>
    </dgm:pt>
    <dgm:pt modelId="{4110AF96-6E82-43B3-8C84-CF50FAE78E38}" type="pres">
      <dgm:prSet presAssocID="{00554E47-BDF0-4CA0-AD6A-5ABDDF6832B4}" presName="txSpace" presStyleCnt="0"/>
      <dgm:spPr/>
    </dgm:pt>
    <dgm:pt modelId="{FD218C3A-842B-4C76-A49F-EEAAAA67FD23}" type="pres">
      <dgm:prSet presAssocID="{00554E47-BDF0-4CA0-AD6A-5ABDDF6832B4}" presName="desTx" presStyleLbl="revTx" presStyleIdx="3" presStyleCnt="4">
        <dgm:presLayoutVars/>
      </dgm:prSet>
      <dgm:spPr/>
    </dgm:pt>
  </dgm:ptLst>
  <dgm:cxnLst>
    <dgm:cxn modelId="{43D9F111-05B6-4264-92D1-A67CFDC665D8}" srcId="{063F09DE-C7B4-443D-ACD6-781E2F438572}" destId="{BA83F06D-D375-44C8-86E9-6157F67FEBA2}" srcOrd="0" destOrd="0" parTransId="{3E5255EE-F7DC-4283-9A9D-5364ACBD4AFC}" sibTransId="{EB8E39C0-4CE1-4DA8-9151-9A8A82795B9C}"/>
    <dgm:cxn modelId="{EC862913-E4CF-4D2A-9D62-BAD8616154CF}" srcId="{AEF92EA1-9CD3-4BC8-A268-D144715A97C3}" destId="{00554E47-BDF0-4CA0-AD6A-5ABDDF6832B4}" srcOrd="1" destOrd="0" parTransId="{C6AF8363-7B0F-4DE4-A9ED-297D06AACFD7}" sibTransId="{5332912B-2D28-4BE5-8478-67B0C2BC3C2F}"/>
    <dgm:cxn modelId="{3CBD7329-0302-4F3B-A391-832618829A4A}" type="presOf" srcId="{BA83F06D-D375-44C8-86E9-6157F67FEBA2}" destId="{DAD3ED50-005D-4753-869E-7A1016B5C4A6}" srcOrd="0" destOrd="0" presId="urn:microsoft.com/office/officeart/2018/2/layout/IconLabelDescriptionList"/>
    <dgm:cxn modelId="{14F6F537-03D6-4617-95ED-1A2363A7C5CC}" srcId="{00554E47-BDF0-4CA0-AD6A-5ABDDF6832B4}" destId="{0531FAD7-5115-45AA-9880-A39162D941C3}" srcOrd="1" destOrd="0" parTransId="{1433B9E8-8635-482F-9DDD-71C3FAFE6815}" sibTransId="{C1E2B128-996C-464F-9E77-8582674FE472}"/>
    <dgm:cxn modelId="{05C0995E-030B-4095-9489-CC4E89F8C6F1}" srcId="{00554E47-BDF0-4CA0-AD6A-5ABDDF6832B4}" destId="{12B58C5A-1BE7-4954-B63A-2BB6F052CEF3}" srcOrd="0" destOrd="0" parTransId="{8D36E816-210C-430C-9AC4-BEB0AA3E1303}" sibTransId="{BDB31DF7-4692-4C39-B0A3-2C5F713A6459}"/>
    <dgm:cxn modelId="{D652225F-617E-4D0E-A220-E7B4EDC3A4DB}" srcId="{063F09DE-C7B4-443D-ACD6-781E2F438572}" destId="{77430E9F-CF90-46D8-A080-1E0960C46733}" srcOrd="1" destOrd="0" parTransId="{525F489A-58EC-4427-A81D-BF8F4C5527FB}" sibTransId="{0072BB12-8194-41CA-9790-DEAB2636222E}"/>
    <dgm:cxn modelId="{BE81AB5F-5D98-4C90-B696-7E70C1BA00FB}" type="presOf" srcId="{00554E47-BDF0-4CA0-AD6A-5ABDDF6832B4}" destId="{D680CF83-A084-4AA4-948C-422B5F184E80}" srcOrd="0" destOrd="0" presId="urn:microsoft.com/office/officeart/2018/2/layout/IconLabelDescriptionList"/>
    <dgm:cxn modelId="{2B90267A-5F79-47F5-BD66-A80A5510F2E5}" type="presOf" srcId="{063F09DE-C7B4-443D-ACD6-781E2F438572}" destId="{88BABC69-5C3A-4B95-8E59-CCB603B6E51F}" srcOrd="0" destOrd="0" presId="urn:microsoft.com/office/officeart/2018/2/layout/IconLabelDescriptionList"/>
    <dgm:cxn modelId="{96EB9B85-4883-4CB6-AF79-B4BE7EA0E199}" srcId="{00554E47-BDF0-4CA0-AD6A-5ABDDF6832B4}" destId="{08011177-5AE8-485E-9249-E0AA35A2CFA4}" srcOrd="2" destOrd="0" parTransId="{198926BD-85F7-4ECF-A632-99CB120D05F7}" sibTransId="{B4BA0133-1156-4405-A2A1-3DFCBE5D42CB}"/>
    <dgm:cxn modelId="{F374F894-2FBC-40A1-B4EC-94A42AECE99E}" type="presOf" srcId="{77430E9F-CF90-46D8-A080-1E0960C46733}" destId="{DAD3ED50-005D-4753-869E-7A1016B5C4A6}" srcOrd="0" destOrd="1" presId="urn:microsoft.com/office/officeart/2018/2/layout/IconLabelDescriptionList"/>
    <dgm:cxn modelId="{67A772AA-E0B1-42E4-9AFA-3E231838E68C}" type="presOf" srcId="{AEF92EA1-9CD3-4BC8-A268-D144715A97C3}" destId="{93AE4F56-5BD2-4435-B80F-4B3686EE97C7}" srcOrd="0" destOrd="0" presId="urn:microsoft.com/office/officeart/2018/2/layout/IconLabelDescriptionList"/>
    <dgm:cxn modelId="{4E1494AB-C109-48C0-908E-036CF972A966}" type="presOf" srcId="{08011177-5AE8-485E-9249-E0AA35A2CFA4}" destId="{FD218C3A-842B-4C76-A49F-EEAAAA67FD23}" srcOrd="0" destOrd="2" presId="urn:microsoft.com/office/officeart/2018/2/layout/IconLabelDescriptionList"/>
    <dgm:cxn modelId="{DDA880D1-95A5-4A59-B29E-F7A49EC38258}" srcId="{AEF92EA1-9CD3-4BC8-A268-D144715A97C3}" destId="{063F09DE-C7B4-443D-ACD6-781E2F438572}" srcOrd="0" destOrd="0" parTransId="{43B02DEF-BEAC-4B0E-B0C9-2C99B655761D}" sibTransId="{0AFB4678-C86F-4151-BD56-E920EF69D982}"/>
    <dgm:cxn modelId="{5F9BB8D1-2727-4CBF-B49B-E6F26F2F34D8}" type="presOf" srcId="{0531FAD7-5115-45AA-9880-A39162D941C3}" destId="{FD218C3A-842B-4C76-A49F-EEAAAA67FD23}" srcOrd="0" destOrd="1" presId="urn:microsoft.com/office/officeart/2018/2/layout/IconLabelDescriptionList"/>
    <dgm:cxn modelId="{FDF75EF3-7444-46A3-A098-129CB738F91F}" type="presOf" srcId="{12B58C5A-1BE7-4954-B63A-2BB6F052CEF3}" destId="{FD218C3A-842B-4C76-A49F-EEAAAA67FD23}" srcOrd="0" destOrd="0" presId="urn:microsoft.com/office/officeart/2018/2/layout/IconLabelDescriptionList"/>
    <dgm:cxn modelId="{9A493331-FE17-434D-8D1F-AA57556F6619}" type="presParOf" srcId="{93AE4F56-5BD2-4435-B80F-4B3686EE97C7}" destId="{B57717CD-C336-427F-84C6-FB6A222C11F8}" srcOrd="0" destOrd="0" presId="urn:microsoft.com/office/officeart/2018/2/layout/IconLabelDescriptionList"/>
    <dgm:cxn modelId="{B5E003E3-DFE0-4DFE-8B8A-63E8D090B1AD}" type="presParOf" srcId="{B57717CD-C336-427F-84C6-FB6A222C11F8}" destId="{7B4F92CB-9A78-422D-BCD4-1176AD9914CE}" srcOrd="0" destOrd="0" presId="urn:microsoft.com/office/officeart/2018/2/layout/IconLabelDescriptionList"/>
    <dgm:cxn modelId="{3A72880C-7C03-4F68-A12F-2950D8A18D6B}" type="presParOf" srcId="{B57717CD-C336-427F-84C6-FB6A222C11F8}" destId="{45D3D315-2AED-4E71-995D-52A5B8273392}" srcOrd="1" destOrd="0" presId="urn:microsoft.com/office/officeart/2018/2/layout/IconLabelDescriptionList"/>
    <dgm:cxn modelId="{4A70A236-E4BF-4B93-9847-337C71F22563}" type="presParOf" srcId="{B57717CD-C336-427F-84C6-FB6A222C11F8}" destId="{88BABC69-5C3A-4B95-8E59-CCB603B6E51F}" srcOrd="2" destOrd="0" presId="urn:microsoft.com/office/officeart/2018/2/layout/IconLabelDescriptionList"/>
    <dgm:cxn modelId="{DDB99242-3E4B-43EF-99BF-03AC707C27AE}" type="presParOf" srcId="{B57717CD-C336-427F-84C6-FB6A222C11F8}" destId="{603BAEDC-BC20-488A-93AC-0ACCCD851CA1}" srcOrd="3" destOrd="0" presId="urn:microsoft.com/office/officeart/2018/2/layout/IconLabelDescriptionList"/>
    <dgm:cxn modelId="{7B7CE0F2-EB0E-46E5-8EC6-EB771E012A8A}" type="presParOf" srcId="{B57717CD-C336-427F-84C6-FB6A222C11F8}" destId="{DAD3ED50-005D-4753-869E-7A1016B5C4A6}" srcOrd="4" destOrd="0" presId="urn:microsoft.com/office/officeart/2018/2/layout/IconLabelDescriptionList"/>
    <dgm:cxn modelId="{5A61626E-6792-4A66-8132-D55B6BD0FED2}" type="presParOf" srcId="{93AE4F56-5BD2-4435-B80F-4B3686EE97C7}" destId="{A9A84901-BFBA-40DD-B968-6D39415EAC28}" srcOrd="1" destOrd="0" presId="urn:microsoft.com/office/officeart/2018/2/layout/IconLabelDescriptionList"/>
    <dgm:cxn modelId="{8342AB5A-5C24-452F-BC70-239282F27BB0}" type="presParOf" srcId="{93AE4F56-5BD2-4435-B80F-4B3686EE97C7}" destId="{8ED4D10A-8C99-4CDC-81C9-59A7C9BC82A4}" srcOrd="2" destOrd="0" presId="urn:microsoft.com/office/officeart/2018/2/layout/IconLabelDescriptionList"/>
    <dgm:cxn modelId="{A26000C4-153E-4EA6-B941-5D6382CFC154}" type="presParOf" srcId="{8ED4D10A-8C99-4CDC-81C9-59A7C9BC82A4}" destId="{78B153DD-317B-4ACC-9537-45298F15C2A2}" srcOrd="0" destOrd="0" presId="urn:microsoft.com/office/officeart/2018/2/layout/IconLabelDescriptionList"/>
    <dgm:cxn modelId="{FBE03515-37D2-4F48-84C1-175A0A92EFF7}" type="presParOf" srcId="{8ED4D10A-8C99-4CDC-81C9-59A7C9BC82A4}" destId="{3B9D9161-1134-4EC7-95B9-9634BC2650D2}" srcOrd="1" destOrd="0" presId="urn:microsoft.com/office/officeart/2018/2/layout/IconLabelDescriptionList"/>
    <dgm:cxn modelId="{AB2ED116-AC22-4A22-8470-8DC9926EC166}" type="presParOf" srcId="{8ED4D10A-8C99-4CDC-81C9-59A7C9BC82A4}" destId="{D680CF83-A084-4AA4-948C-422B5F184E80}" srcOrd="2" destOrd="0" presId="urn:microsoft.com/office/officeart/2018/2/layout/IconLabelDescriptionList"/>
    <dgm:cxn modelId="{98A5A7B7-3D46-4BA0-B70C-E713607EB0EC}" type="presParOf" srcId="{8ED4D10A-8C99-4CDC-81C9-59A7C9BC82A4}" destId="{4110AF96-6E82-43B3-8C84-CF50FAE78E38}" srcOrd="3" destOrd="0" presId="urn:microsoft.com/office/officeart/2018/2/layout/IconLabelDescriptionList"/>
    <dgm:cxn modelId="{EC574CE4-C5A2-4198-BD48-7B25C6858BDD}" type="presParOf" srcId="{8ED4D10A-8C99-4CDC-81C9-59A7C9BC82A4}" destId="{FD218C3A-842B-4C76-A49F-EEAAAA67FD23}"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5FD58-7E73-45F0-BB2D-65F56E8FE47B}">
      <dsp:nvSpPr>
        <dsp:cNvPr id="0" name=""/>
        <dsp:cNvSpPr/>
      </dsp:nvSpPr>
      <dsp:spPr>
        <a:xfrm>
          <a:off x="0" y="846"/>
          <a:ext cx="17159681" cy="1981522"/>
        </a:xfrm>
        <a:prstGeom prst="roundRect">
          <a:avLst>
            <a:gd name="adj" fmla="val 10000"/>
          </a:avLst>
        </a:prstGeom>
        <a:solidFill>
          <a:schemeClr val="accent4">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10B8BA9-E037-42FE-BA21-60B6BC5AF941}">
      <dsp:nvSpPr>
        <dsp:cNvPr id="0" name=""/>
        <dsp:cNvSpPr/>
      </dsp:nvSpPr>
      <dsp:spPr>
        <a:xfrm>
          <a:off x="599410" y="446689"/>
          <a:ext cx="1089837" cy="10898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FF05914-87EF-4ABD-90A4-DD462DF146BE}">
      <dsp:nvSpPr>
        <dsp:cNvPr id="0" name=""/>
        <dsp:cNvSpPr/>
      </dsp:nvSpPr>
      <dsp:spPr>
        <a:xfrm>
          <a:off x="2288659" y="846"/>
          <a:ext cx="14871021" cy="19815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9711" tIns="209711" rIns="209711" bIns="209711" numCol="1" spcCol="1270" anchor="ctr" anchorCtr="0">
          <a:noAutofit/>
        </a:bodyPr>
        <a:lstStyle/>
        <a:p>
          <a:pPr marL="0" lvl="0" indent="0" algn="l" defTabSz="1422400">
            <a:lnSpc>
              <a:spcPct val="100000"/>
            </a:lnSpc>
            <a:spcBef>
              <a:spcPct val="0"/>
            </a:spcBef>
            <a:spcAft>
              <a:spcPct val="35000"/>
            </a:spcAft>
            <a:buNone/>
          </a:pPr>
          <a:r>
            <a:rPr lang="el-GR" sz="3200" kern="1200" dirty="0">
              <a:latin typeface="Calibri" panose="020F0502020204030204" pitchFamily="34" charset="0"/>
              <a:ea typeface="Calibri" panose="020F0502020204030204" pitchFamily="34" charset="0"/>
              <a:cs typeface="Calibri" panose="020F0502020204030204" pitchFamily="34" charset="0"/>
            </a:rPr>
            <a:t>Σε μια ομάδα, διάφοροι ρόλοι είναι απαραίτητοι για την επιτυχία ενός επιχειρηματικού σχεδίου</a:t>
          </a:r>
          <a:r>
            <a:rPr lang="en-US" sz="3200" kern="1200" dirty="0">
              <a:latin typeface="Calibri" panose="020F0502020204030204" pitchFamily="34" charset="0"/>
              <a:ea typeface="Calibri" panose="020F0502020204030204" pitchFamily="34" charset="0"/>
              <a:cs typeface="Calibri" panose="020F0502020204030204" pitchFamily="34" charset="0"/>
            </a:rPr>
            <a:t>.</a:t>
          </a:r>
        </a:p>
      </dsp:txBody>
      <dsp:txXfrm>
        <a:off x="2288659" y="846"/>
        <a:ext cx="14871021" cy="1981522"/>
      </dsp:txXfrm>
    </dsp:sp>
    <dsp:sp modelId="{02210281-2EFA-478E-B8F4-A479B768BE7A}">
      <dsp:nvSpPr>
        <dsp:cNvPr id="0" name=""/>
        <dsp:cNvSpPr/>
      </dsp:nvSpPr>
      <dsp:spPr>
        <a:xfrm>
          <a:off x="0" y="2477750"/>
          <a:ext cx="17159681" cy="1981522"/>
        </a:xfrm>
        <a:prstGeom prst="roundRect">
          <a:avLst>
            <a:gd name="adj" fmla="val 10000"/>
          </a:avLst>
        </a:prstGeom>
        <a:solidFill>
          <a:schemeClr val="accent4">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7530F34-C156-42DF-B3E9-E005A4FBBA53}">
      <dsp:nvSpPr>
        <dsp:cNvPr id="0" name=""/>
        <dsp:cNvSpPr/>
      </dsp:nvSpPr>
      <dsp:spPr>
        <a:xfrm>
          <a:off x="599410" y="2923593"/>
          <a:ext cx="1089837" cy="10898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6463752-8B2C-44D8-9DD2-60C09465AC4E}">
      <dsp:nvSpPr>
        <dsp:cNvPr id="0" name=""/>
        <dsp:cNvSpPr/>
      </dsp:nvSpPr>
      <dsp:spPr>
        <a:xfrm>
          <a:off x="2288659" y="2477750"/>
          <a:ext cx="14871021" cy="19815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9711" tIns="209711" rIns="209711" bIns="209711" numCol="1" spcCol="1270" anchor="ctr" anchorCtr="0">
          <a:noAutofit/>
        </a:bodyPr>
        <a:lstStyle/>
        <a:p>
          <a:pPr marL="0" lvl="0" indent="0" algn="l" defTabSz="1066800">
            <a:lnSpc>
              <a:spcPct val="100000"/>
            </a:lnSpc>
            <a:spcBef>
              <a:spcPct val="0"/>
            </a:spcBef>
            <a:spcAft>
              <a:spcPct val="35000"/>
            </a:spcAft>
            <a:buNone/>
          </a:pPr>
          <a:r>
            <a:rPr lang="el-GR" sz="2400" kern="1200" dirty="0">
              <a:latin typeface="Calibri" panose="020F0502020204030204" pitchFamily="34" charset="0"/>
              <a:ea typeface="Calibri" panose="020F0502020204030204" pitchFamily="34" charset="0"/>
              <a:cs typeface="Calibri" panose="020F0502020204030204" pitchFamily="34" charset="0"/>
            </a:rPr>
            <a:t>Κάθε μέλος της ομάδας διαθέτει μοναδικές δεξιότητες, προοπτικές και δυνατά σημεία, τα οποία μπορούν να ευθυγραμμιστούν με διαφορετικούς ρόλους, όπως η δημιουργία ιδεών, η οργάνωση εργασιών, η έρευνα πληροφοριών ή η διασφάλιση αποτελεσματικής επικοινωνίας. Αυτοί οι ρόλοι μπορεί να είναι επίσημοι ή ανεπίσημοι και να διασφαλίζουν ότι μια ομάδα εργάζεται συνεκτικά προς έναν κοινό στόχο.</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2288659" y="2477750"/>
        <a:ext cx="14871021" cy="1981522"/>
      </dsp:txXfrm>
    </dsp:sp>
    <dsp:sp modelId="{8D829C8E-6BFA-4EC4-AA72-57B0B2C0BBEF}">
      <dsp:nvSpPr>
        <dsp:cNvPr id="0" name=""/>
        <dsp:cNvSpPr/>
      </dsp:nvSpPr>
      <dsp:spPr>
        <a:xfrm>
          <a:off x="0" y="4954654"/>
          <a:ext cx="17159681" cy="1981522"/>
        </a:xfrm>
        <a:prstGeom prst="roundRect">
          <a:avLst>
            <a:gd name="adj" fmla="val 10000"/>
          </a:avLst>
        </a:prstGeom>
        <a:solidFill>
          <a:schemeClr val="accent4">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39450E-F2DD-4B35-AC69-A68714CFEF30}">
      <dsp:nvSpPr>
        <dsp:cNvPr id="0" name=""/>
        <dsp:cNvSpPr/>
      </dsp:nvSpPr>
      <dsp:spPr>
        <a:xfrm>
          <a:off x="599410" y="5400496"/>
          <a:ext cx="1089837" cy="10898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6D68F3C-E77F-4EC8-8C52-086BCF50DE38}">
      <dsp:nvSpPr>
        <dsp:cNvPr id="0" name=""/>
        <dsp:cNvSpPr/>
      </dsp:nvSpPr>
      <dsp:spPr>
        <a:xfrm>
          <a:off x="2288659" y="4954654"/>
          <a:ext cx="14871021" cy="19815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9711" tIns="209711" rIns="209711" bIns="209711" numCol="1" spcCol="1270" anchor="ctr" anchorCtr="0">
          <a:noAutofit/>
        </a:bodyPr>
        <a:lstStyle/>
        <a:p>
          <a:pPr marL="0" lvl="0" indent="0" algn="l" defTabSz="1422400">
            <a:lnSpc>
              <a:spcPct val="100000"/>
            </a:lnSpc>
            <a:spcBef>
              <a:spcPct val="0"/>
            </a:spcBef>
            <a:spcAft>
              <a:spcPct val="35000"/>
            </a:spcAft>
            <a:buNone/>
          </a:pPr>
          <a:r>
            <a:rPr lang="el-GR" sz="3200" b="1" kern="1200" dirty="0">
              <a:latin typeface="Calibri" panose="020F0502020204030204" pitchFamily="34" charset="0"/>
              <a:ea typeface="Calibri" panose="020F0502020204030204" pitchFamily="34" charset="0"/>
              <a:cs typeface="Calibri" panose="020F0502020204030204" pitchFamily="34" charset="0"/>
            </a:rPr>
            <a:t>Πέντε βασικοί ρόλοι </a:t>
          </a:r>
          <a:r>
            <a:rPr lang="el-GR" sz="3200" b="0" kern="1200" dirty="0">
              <a:latin typeface="Calibri" panose="020F0502020204030204" pitchFamily="34" charset="0"/>
              <a:ea typeface="Calibri" panose="020F0502020204030204" pitchFamily="34" charset="0"/>
              <a:cs typeface="Calibri" panose="020F0502020204030204" pitchFamily="34" charset="0"/>
            </a:rPr>
            <a:t>προσδιορίζονται για να δείξουν πώς διαφορετικά άτομα ή ομάδες μπορούν να χρησιμοποιήσουν το πλαίσιο </a:t>
          </a:r>
          <a:r>
            <a:rPr lang="el-GR" sz="3200" b="0" kern="1200" dirty="0" err="1">
              <a:latin typeface="Calibri" panose="020F0502020204030204" pitchFamily="34" charset="0"/>
              <a:ea typeface="Calibri" panose="020F0502020204030204" pitchFamily="34" charset="0"/>
              <a:cs typeface="Calibri" panose="020F0502020204030204" pitchFamily="34" charset="0"/>
            </a:rPr>
            <a:t>EntreComp</a:t>
          </a:r>
          <a:r>
            <a:rPr lang="el-GR" sz="3200" b="0" kern="1200" dirty="0">
              <a:latin typeface="Calibri" panose="020F0502020204030204" pitchFamily="34" charset="0"/>
              <a:ea typeface="Calibri" panose="020F0502020204030204" pitchFamily="34" charset="0"/>
              <a:cs typeface="Calibri" panose="020F0502020204030204" pitchFamily="34" charset="0"/>
            </a:rPr>
            <a:t> σε διαφορετικά πλαίσια.</a:t>
          </a:r>
          <a:endParaRPr lang="en-US" sz="3200" b="0" kern="1200" dirty="0">
            <a:latin typeface="Calibri" panose="020F0502020204030204" pitchFamily="34" charset="0"/>
            <a:ea typeface="Calibri" panose="020F0502020204030204" pitchFamily="34" charset="0"/>
            <a:cs typeface="Calibri" panose="020F0502020204030204" pitchFamily="34" charset="0"/>
          </a:endParaRPr>
        </a:p>
      </dsp:txBody>
      <dsp:txXfrm>
        <a:off x="2288659" y="4954654"/>
        <a:ext cx="14871021" cy="1981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F92CB-9A78-422D-BCD4-1176AD9914CE}">
      <dsp:nvSpPr>
        <dsp:cNvPr id="0" name=""/>
        <dsp:cNvSpPr/>
      </dsp:nvSpPr>
      <dsp:spPr>
        <a:xfrm>
          <a:off x="1788128" y="306912"/>
          <a:ext cx="1509048" cy="14196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ABC69-5C3A-4B95-8E59-CCB603B6E51F}">
      <dsp:nvSpPr>
        <dsp:cNvPr id="0" name=""/>
        <dsp:cNvSpPr/>
      </dsp:nvSpPr>
      <dsp:spPr>
        <a:xfrm>
          <a:off x="597308" y="1762781"/>
          <a:ext cx="4311566" cy="60841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l-GR" sz="3200" b="1" kern="1200" dirty="0">
              <a:solidFill>
                <a:schemeClr val="tx1"/>
              </a:solidFill>
            </a:rPr>
            <a:t>Επαυξάνω</a:t>
          </a:r>
          <a:endParaRPr lang="en-US" sz="3200" b="1" kern="1200" dirty="0">
            <a:solidFill>
              <a:schemeClr val="tx1"/>
            </a:solidFill>
          </a:endParaRPr>
        </a:p>
      </dsp:txBody>
      <dsp:txXfrm>
        <a:off x="597308" y="1762781"/>
        <a:ext cx="4311566" cy="608417"/>
      </dsp:txXfrm>
    </dsp:sp>
    <dsp:sp modelId="{DAD3ED50-005D-4753-869E-7A1016B5C4A6}">
      <dsp:nvSpPr>
        <dsp:cNvPr id="0" name=""/>
        <dsp:cNvSpPr/>
      </dsp:nvSpPr>
      <dsp:spPr>
        <a:xfrm>
          <a:off x="597308" y="2530798"/>
          <a:ext cx="4311566" cy="596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l-GR" sz="2400" b="1" kern="1200" dirty="0">
              <a:latin typeface="Calibri" panose="020F0502020204030204" pitchFamily="34" charset="0"/>
              <a:ea typeface="Calibri" panose="020F0502020204030204" pitchFamily="34" charset="0"/>
              <a:cs typeface="Calibri" panose="020F0502020204030204" pitchFamily="34" charset="0"/>
            </a:rPr>
            <a:t>Αυτογνωσία και ανάπτυξη δεξιοτήτων</a:t>
          </a:r>
          <a:endParaRPr lang="en-US" sz="24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Στόχος: </a:t>
          </a:r>
          <a:r>
            <a:rPr lang="el-GR" sz="2000" kern="1200" dirty="0">
              <a:latin typeface="Calibri" panose="020F0502020204030204" pitchFamily="34" charset="0"/>
              <a:ea typeface="Calibri" panose="020F0502020204030204" pitchFamily="34" charset="0"/>
              <a:cs typeface="Calibri" panose="020F0502020204030204" pitchFamily="34" charset="0"/>
            </a:rPr>
            <a:t>Βοηθήστε τους μαθητές να εντοπίσουν τα δυνατά και αδύνατα σημεία τους ασκώντας διαφορετικούς ρόλους. Αυτό επιτρέπει στα άτομα να ανακαλύψουν ποιοι ρόλοι ευθυγραμμίζονται καλύτερα με τις φυσικές ικανότητες και τα ενδιαφέροντά τους, προωθώντας την αυτογνωσία και τη διαφοροποίηση των δεξιοτήτων.</a:t>
          </a:r>
          <a:endParaRPr lang="en-US" sz="200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Όφελος: </a:t>
          </a:r>
          <a:r>
            <a:rPr lang="el-GR" sz="2000" b="0" kern="1200" dirty="0">
              <a:latin typeface="Calibri" panose="020F0502020204030204" pitchFamily="34" charset="0"/>
              <a:ea typeface="Calibri" panose="020F0502020204030204" pitchFamily="34" charset="0"/>
              <a:cs typeface="Calibri" panose="020F0502020204030204" pitchFamily="34" charset="0"/>
            </a:rPr>
            <a:t>Οι εκπαιδευόμενοι μπορούν να αναπτύξουν ένα ευρύ φάσμα επιχειρηματικών ικανοτήτων, όπως η δημιουργικότητα, η επίλυση προβλημάτων, η ηγεσία και η επικοινωνία, οι οποίες είναι απαραίτητες για την επιτυχία σε επιχειρηματικά εγχειρήματα.</a:t>
          </a:r>
          <a:endParaRPr lang="en-US" sz="2000" b="0" kern="1200" dirty="0">
            <a:latin typeface="Calibri" panose="020F0502020204030204" pitchFamily="34" charset="0"/>
            <a:ea typeface="Calibri" panose="020F0502020204030204" pitchFamily="34" charset="0"/>
            <a:cs typeface="Calibri" panose="020F0502020204030204" pitchFamily="34" charset="0"/>
          </a:endParaRPr>
        </a:p>
      </dsp:txBody>
      <dsp:txXfrm>
        <a:off x="597308" y="2530798"/>
        <a:ext cx="4311566" cy="5960070"/>
      </dsp:txXfrm>
    </dsp:sp>
    <dsp:sp modelId="{78B153DD-317B-4ACC-9537-45298F15C2A2}">
      <dsp:nvSpPr>
        <dsp:cNvPr id="0" name=""/>
        <dsp:cNvSpPr/>
      </dsp:nvSpPr>
      <dsp:spPr>
        <a:xfrm>
          <a:off x="7107591" y="322272"/>
          <a:ext cx="1509048" cy="14196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0CF83-A084-4AA4-948C-422B5F184E80}">
      <dsp:nvSpPr>
        <dsp:cNvPr id="0" name=""/>
        <dsp:cNvSpPr/>
      </dsp:nvSpPr>
      <dsp:spPr>
        <a:xfrm>
          <a:off x="5897862" y="1762781"/>
          <a:ext cx="4311566" cy="60841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l-GR" sz="3200" b="1" kern="1200" dirty="0">
              <a:solidFill>
                <a:schemeClr val="tx1"/>
              </a:solidFill>
            </a:rPr>
            <a:t>Τρέφω</a:t>
          </a:r>
          <a:endParaRPr lang="en-US" sz="3200" b="1" kern="1200" dirty="0">
            <a:solidFill>
              <a:schemeClr val="tx1"/>
            </a:solidFill>
          </a:endParaRPr>
        </a:p>
      </dsp:txBody>
      <dsp:txXfrm>
        <a:off x="5897862" y="1762781"/>
        <a:ext cx="4311566" cy="608417"/>
      </dsp:txXfrm>
    </dsp:sp>
    <dsp:sp modelId="{FD218C3A-842B-4C76-A49F-EEAAAA67FD23}">
      <dsp:nvSpPr>
        <dsp:cNvPr id="0" name=""/>
        <dsp:cNvSpPr/>
      </dsp:nvSpPr>
      <dsp:spPr>
        <a:xfrm>
          <a:off x="5663399" y="2530798"/>
          <a:ext cx="4780492" cy="596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l-GR"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Συνεργασία και ομαδική εργασία</a:t>
          </a:r>
          <a:endParaRPr lang="en-US"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Στόχος: </a:t>
          </a:r>
          <a:r>
            <a:rPr lang="el-GR" sz="2000" b="0" kern="1200" dirty="0">
              <a:latin typeface="Calibri" panose="020F0502020204030204" pitchFamily="34" charset="0"/>
              <a:ea typeface="Calibri" panose="020F0502020204030204" pitchFamily="34" charset="0"/>
              <a:cs typeface="Calibri" panose="020F0502020204030204" pitchFamily="34" charset="0"/>
            </a:rPr>
            <a:t>Ενθαρρύνετε τη συνεργασία αναθέτοντας συγκεκριμένους ρόλους που βασίζονται ο ένας στον άλλο για την επιτυχία. Διαφορετικοί ρόλοι αλληλοσυμπληρώνονται, διδάσκοντας στους συμμετέχοντες πώς να εργάζονται αποτελεσματικά ως ομάδα, υποστηρίζοντας ο ένας τα δυνατά σημεία του άλλου και καλύπτοντας τα κενά δεξιοτήτων.</a:t>
          </a:r>
          <a:endParaRPr lang="en-US" sz="2000" b="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endParaRPr lang="en-US" sz="20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Όφελος: </a:t>
          </a:r>
          <a:r>
            <a:rPr lang="el-GR" sz="2000" b="0" kern="1200" dirty="0">
              <a:latin typeface="Calibri" panose="020F0502020204030204" pitchFamily="34" charset="0"/>
              <a:ea typeface="Calibri" panose="020F0502020204030204" pitchFamily="34" charset="0"/>
              <a:cs typeface="Calibri" panose="020F0502020204030204" pitchFamily="34" charset="0"/>
            </a:rPr>
            <a:t>Αυτό βοηθά τους μαθητές να εκτιμήσουν την αξία των διαφορετικών ρόλων σε μια ομάδα και πώς συμβάλλουν στη συνολική επιτυχία ενός έργου, προωθώντας μια επιχειρηματική νοοτροπία που εκτιμά τη συνεργασία.</a:t>
          </a:r>
          <a:endParaRPr lang="en-US" sz="2000" b="0" kern="1200" dirty="0">
            <a:latin typeface="Calibri" panose="020F0502020204030204" pitchFamily="34" charset="0"/>
            <a:ea typeface="Calibri" panose="020F0502020204030204" pitchFamily="34" charset="0"/>
            <a:cs typeface="Calibri" panose="020F0502020204030204" pitchFamily="34" charset="0"/>
          </a:endParaRPr>
        </a:p>
      </dsp:txBody>
      <dsp:txXfrm>
        <a:off x="5663399" y="2530798"/>
        <a:ext cx="4780492" cy="5960070"/>
      </dsp:txXfrm>
    </dsp:sp>
    <dsp:sp modelId="{FB41CE76-CF4F-46A9-9E49-8D533F7F51A9}">
      <dsp:nvSpPr>
        <dsp:cNvPr id="0" name=""/>
        <dsp:cNvSpPr/>
      </dsp:nvSpPr>
      <dsp:spPr>
        <a:xfrm>
          <a:off x="12787877" y="124303"/>
          <a:ext cx="1509048" cy="14196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A7FB4-BEAB-4810-87A8-6B2DE04C7F7D}">
      <dsp:nvSpPr>
        <dsp:cNvPr id="0" name=""/>
        <dsp:cNvSpPr/>
      </dsp:nvSpPr>
      <dsp:spPr>
        <a:xfrm>
          <a:off x="11580744" y="1762781"/>
          <a:ext cx="4311566" cy="60841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l-GR" sz="3200" b="1" kern="1200" dirty="0">
              <a:solidFill>
                <a:schemeClr val="tx1"/>
              </a:solidFill>
            </a:rPr>
            <a:t>Προσποιούμαι</a:t>
          </a:r>
          <a:endParaRPr lang="en-US" sz="3200" b="1" kern="1200" dirty="0">
            <a:solidFill>
              <a:schemeClr val="tx1"/>
            </a:solidFill>
          </a:endParaRPr>
        </a:p>
      </dsp:txBody>
      <dsp:txXfrm>
        <a:off x="11580744" y="1762781"/>
        <a:ext cx="4311566" cy="608417"/>
      </dsp:txXfrm>
    </dsp:sp>
    <dsp:sp modelId="{481FC577-C7A1-4F85-BA0A-C3ACE85FE788}">
      <dsp:nvSpPr>
        <dsp:cNvPr id="0" name=""/>
        <dsp:cNvSpPr/>
      </dsp:nvSpPr>
      <dsp:spPr>
        <a:xfrm>
          <a:off x="11198416" y="2530798"/>
          <a:ext cx="5076222" cy="596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l-GR"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Πραγματικά επιχειρηματικά περιβάλλοντα</a:t>
          </a:r>
          <a:endParaRPr lang="en-US"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l-GR" sz="20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Στόχος: </a:t>
          </a:r>
          <a:r>
            <a:rPr lang="el-GR"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Παροχή μιας δομημένης αλλά ευέλικτης προσέγγισης για την εργασία σε εργασίες που μιμούνται πραγματικές επιχειρηματικές προκλήσεις. Οι μαθητές πρέπει να </a:t>
          </a:r>
          <a:r>
            <a:rPr lang="el-GR" sz="2000" b="0" kern="1200" dirty="0" err="1">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πλοηγηθούν</a:t>
          </a:r>
          <a:r>
            <a:rPr lang="el-GR"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 στην αβεβαιότητα, την επίλυση προβλημάτων και τη λήψη αποφάσεων με βάση τους ρόλους που αναλαμβάνουν.</a:t>
          </a:r>
          <a:endParaRPr lang="en-US" sz="20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l-GR" sz="20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Όφελος: </a:t>
          </a:r>
          <a:r>
            <a:rPr lang="el-GR"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Παίζοντας τόσο πρωτεύοντες όσο και δευτερεύοντες ρόλους, οι εκπαιδευόμενοι κατανοούν καλύτερα τον τρόπο εκτέλεσης των επιχειρηματικών σχεδίων και τον τρόπο με τον οποίο απαιτούνται διαφορετικά σύνολα δεξιοτήτων για τη μετάβαση από τις ιδέες στην υλοποίηση</a:t>
          </a:r>
          <a:r>
            <a:rPr lang="el-GR" sz="22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a:t>
          </a:r>
          <a:endParaRPr lang="en-US" sz="22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dsp:txBody>
      <dsp:txXfrm>
        <a:off x="11198416" y="2530798"/>
        <a:ext cx="5076222" cy="5960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F92CB-9A78-422D-BCD4-1176AD9914CE}">
      <dsp:nvSpPr>
        <dsp:cNvPr id="0" name=""/>
        <dsp:cNvSpPr/>
      </dsp:nvSpPr>
      <dsp:spPr>
        <a:xfrm>
          <a:off x="4934546" y="726925"/>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ABC69-5C3A-4B95-8E59-CCB603B6E51F}">
      <dsp:nvSpPr>
        <dsp:cNvPr id="0" name=""/>
        <dsp:cNvSpPr/>
      </dsp:nvSpPr>
      <dsp:spPr>
        <a:xfrm>
          <a:off x="3740101" y="2267732"/>
          <a:ext cx="4315781" cy="64736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l-GR" sz="3200" b="1" kern="1200" dirty="0">
              <a:solidFill>
                <a:schemeClr val="tx1"/>
              </a:solidFill>
            </a:rPr>
            <a:t>Μεταδίδω</a:t>
          </a:r>
          <a:endParaRPr lang="en-US" sz="3200" b="1" kern="1200" dirty="0">
            <a:solidFill>
              <a:schemeClr val="tx1"/>
            </a:solidFill>
          </a:endParaRPr>
        </a:p>
      </dsp:txBody>
      <dsp:txXfrm>
        <a:off x="3740101" y="2267732"/>
        <a:ext cx="4315781" cy="647367"/>
      </dsp:txXfrm>
    </dsp:sp>
    <dsp:sp modelId="{DAD3ED50-005D-4753-869E-7A1016B5C4A6}">
      <dsp:nvSpPr>
        <dsp:cNvPr id="0" name=""/>
        <dsp:cNvSpPr/>
      </dsp:nvSpPr>
      <dsp:spPr>
        <a:xfrm>
          <a:off x="3385128" y="3055068"/>
          <a:ext cx="5030647" cy="569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l-GR"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Προσαρμοστικότητα και ευελιξία</a:t>
          </a:r>
          <a:endParaRPr lang="en-US"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marL="0" lvl="0" indent="0" algn="l" defTabSz="800100">
            <a:lnSpc>
              <a:spcPct val="100000"/>
            </a:lnSpc>
            <a:spcBef>
              <a:spcPct val="0"/>
            </a:spcBef>
            <a:spcAft>
              <a:spcPct val="35000"/>
            </a:spcAft>
            <a:buNone/>
          </a:pPr>
          <a:r>
            <a:rPr lang="el-GR" sz="20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Στόχος: </a:t>
          </a:r>
          <a:r>
            <a:rPr lang="el-GR"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Ενθαρρύνετε τους συμμετέχοντες να βγουν από τη ζώνη άνεσής τους εναλλάσσοντας διαφορετικούς ρόλους. Αυτό τους βοηθά να γίνουν πιο προσαρμόσιμοι, μαθαίνοντας πώς να διαχειρίζονται καθήκοντα πέρα από την άμεση εμπειρία τους και κατανοώντας το ευρύτερο πεδίο της επιχειρηματικότητας.</a:t>
          </a:r>
          <a:endParaRPr lang="en-US" sz="20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marL="0" lvl="0" indent="0" algn="l" defTabSz="800100">
            <a:lnSpc>
              <a:spcPct val="100000"/>
            </a:lnSpc>
            <a:spcBef>
              <a:spcPct val="0"/>
            </a:spcBef>
            <a:spcAft>
              <a:spcPct val="35000"/>
            </a:spcAft>
            <a:buNone/>
          </a:pPr>
          <a:r>
            <a:rPr lang="el-GR" sz="20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Όφελος: </a:t>
          </a:r>
          <a:r>
            <a:rPr lang="el-GR"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Η προσαρμοστικότητα είναι ζωτικής σημασίας για την επιχειρηματικότητα και αυτή η προσέγγιση προετοιμάζει τους μαθητές να αναλάβουν ποικίλες προκλήσεις και να στραφούν όταν είναι απαραίτητο, διασφαλίζοντας ότι μπορούν να χειριστούν διάφορες πτυχές των επιχειρηματικών έργων.</a:t>
          </a:r>
          <a:endParaRPr lang="en-US" sz="20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dsp:txBody>
      <dsp:txXfrm>
        <a:off x="3385128" y="3055068"/>
        <a:ext cx="5030647" cy="5696839"/>
      </dsp:txXfrm>
    </dsp:sp>
    <dsp:sp modelId="{78B153DD-317B-4ACC-9537-45298F15C2A2}">
      <dsp:nvSpPr>
        <dsp:cNvPr id="0" name=""/>
        <dsp:cNvSpPr/>
      </dsp:nvSpPr>
      <dsp:spPr>
        <a:xfrm>
          <a:off x="10656939" y="726925"/>
          <a:ext cx="1510523" cy="1510523"/>
        </a:xfrm>
        <a:prstGeom prst="rect">
          <a:avLst/>
        </a:prstGeom>
        <a:blipFill>
          <a:blip xmlns:r="http://schemas.openxmlformats.org/officeDocument/2006/relationships"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0CF83-A084-4AA4-948C-422B5F184E80}">
      <dsp:nvSpPr>
        <dsp:cNvPr id="0" name=""/>
        <dsp:cNvSpPr/>
      </dsp:nvSpPr>
      <dsp:spPr>
        <a:xfrm>
          <a:off x="9171037" y="2239998"/>
          <a:ext cx="4315781" cy="64736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l-GR" sz="3200" b="1" kern="1200" dirty="0">
              <a:solidFill>
                <a:schemeClr val="tx1"/>
              </a:solidFill>
            </a:rPr>
            <a:t>Ενθαρρύνω</a:t>
          </a:r>
          <a:endParaRPr lang="en-US" sz="3200" b="1" kern="1200" dirty="0">
            <a:solidFill>
              <a:schemeClr val="tx1"/>
            </a:solidFill>
          </a:endParaRPr>
        </a:p>
      </dsp:txBody>
      <dsp:txXfrm>
        <a:off x="9171037" y="2239998"/>
        <a:ext cx="4315781" cy="647367"/>
      </dsp:txXfrm>
    </dsp:sp>
    <dsp:sp modelId="{FD218C3A-842B-4C76-A49F-EEAAAA67FD23}">
      <dsp:nvSpPr>
        <dsp:cNvPr id="0" name=""/>
        <dsp:cNvSpPr/>
      </dsp:nvSpPr>
      <dsp:spPr>
        <a:xfrm>
          <a:off x="9171037" y="3055068"/>
          <a:ext cx="4315781" cy="569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l-GR"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Ολιστική σκέψη και κατανόηση πολλαπλών ρόλων</a:t>
          </a:r>
          <a:endParaRPr lang="en-US" sz="24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Στόχος: </a:t>
          </a:r>
          <a:r>
            <a:rPr lang="el-GR" sz="2000" b="0" kern="1200" dirty="0">
              <a:latin typeface="Calibri" panose="020F0502020204030204" pitchFamily="34" charset="0"/>
              <a:ea typeface="Calibri" panose="020F0502020204030204" pitchFamily="34" charset="0"/>
              <a:cs typeface="Calibri" panose="020F0502020204030204" pitchFamily="34" charset="0"/>
            </a:rPr>
            <a:t>Βοηθήστε τους μαθητές να κατανοήσουν πώς κάθε ρόλος συμβάλλει στη συνολική επιτυχία ενός έργου και πώς </a:t>
          </a:r>
          <a:r>
            <a:rPr lang="el-GR" sz="2000" b="0" kern="1200" dirty="0" err="1">
              <a:latin typeface="Calibri" panose="020F0502020204030204" pitchFamily="34" charset="0"/>
              <a:ea typeface="Calibri" panose="020F0502020204030204" pitchFamily="34" charset="0"/>
              <a:cs typeface="Calibri" panose="020F0502020204030204" pitchFamily="34" charset="0"/>
            </a:rPr>
            <a:t>αλληλεπιδρούν</a:t>
          </a:r>
          <a:r>
            <a:rPr lang="el-GR" sz="2000" b="0" kern="1200" dirty="0">
              <a:latin typeface="Calibri" panose="020F0502020204030204" pitchFamily="34" charset="0"/>
              <a:ea typeface="Calibri" panose="020F0502020204030204" pitchFamily="34" charset="0"/>
              <a:cs typeface="Calibri" panose="020F0502020204030204" pitchFamily="34" charset="0"/>
            </a:rPr>
            <a:t> οι ρόλοι μεταξύ τους. Αυτό ενθαρρύνει μια ολιστική κατανόηση της επιχειρηματικής διαδικασίας.</a:t>
          </a:r>
          <a:endParaRPr lang="en-US" sz="2000" b="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Όφελος: </a:t>
          </a:r>
          <a:r>
            <a:rPr lang="el-GR" sz="2000" b="0" kern="1200" dirty="0">
              <a:latin typeface="Calibri" panose="020F0502020204030204" pitchFamily="34" charset="0"/>
              <a:ea typeface="Calibri" panose="020F0502020204030204" pitchFamily="34" charset="0"/>
              <a:cs typeface="Calibri" panose="020F0502020204030204" pitchFamily="34" charset="0"/>
            </a:rPr>
            <a:t>Βιώνοντας τόσο κύριους όσο και δευτερεύοντες ρόλους, οι μαθητές μπορούν να δουν τη μεγάλη εικόνα, κατανοώντας την αλληλεξάρτηση της δημιουργικής σκέψης, του σχεδιασμού, της εξερεύνησης, της οικοδόμησης και της επικοινωνίας στην προώθηση της επιχειρηματικής επιτυχίας.</a:t>
          </a:r>
          <a:endParaRPr lang="en-US" sz="2000" b="0" kern="1200" dirty="0">
            <a:latin typeface="Calibri" panose="020F0502020204030204" pitchFamily="34" charset="0"/>
            <a:ea typeface="Calibri" panose="020F0502020204030204" pitchFamily="34" charset="0"/>
            <a:cs typeface="Calibri" panose="020F0502020204030204" pitchFamily="34" charset="0"/>
          </a:endParaRPr>
        </a:p>
      </dsp:txBody>
      <dsp:txXfrm>
        <a:off x="9171037" y="3055068"/>
        <a:ext cx="4315781" cy="56968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20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363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7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37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969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2957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925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28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562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26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807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31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86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17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236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0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77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22.png"/><Relationship Id="rId1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hyperlink" Target="https://www.facebook.com/profile.php?id=61557217807689" TargetMode="External"/><Relationship Id="rId9" Type="http://schemas.openxmlformats.org/officeDocument/2006/relationships/image" Target="../media/image24.png"/><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0" y="2902739"/>
            <a:ext cx="12360879" cy="2270092"/>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88" name="Google Shape;88;p1"/>
          <p:cNvSpPr/>
          <p:nvPr/>
        </p:nvSpPr>
        <p:spPr>
          <a:xfrm>
            <a:off x="-37914" y="5343790"/>
            <a:ext cx="12436705" cy="1550566"/>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91425" tIns="45700" rIns="91425" bIns="45700" anchor="t" anchorCtr="0">
            <a:noAutofit/>
          </a:bodyPr>
          <a:lstStyle/>
          <a:p>
            <a:pPr algn="ctr"/>
            <a:endParaRPr lang="en-GB" sz="3400" b="1" dirty="0">
              <a:solidFill>
                <a:srgbClr val="452A74"/>
              </a:solidFill>
              <a:latin typeface="Noto Sans"/>
              <a:ea typeface="Noto Sans"/>
              <a:cs typeface="Noto Sans"/>
              <a:sym typeface="Noto Sans"/>
            </a:endParaRPr>
          </a:p>
          <a:p>
            <a:pPr algn="ctr"/>
            <a:r>
              <a:rPr lang="en-GB" sz="3400" b="1" dirty="0">
                <a:solidFill>
                  <a:srgbClr val="452A74"/>
                </a:solidFill>
                <a:latin typeface="Noto Sans"/>
                <a:ea typeface="Noto Sans"/>
                <a:cs typeface="Noto Sans"/>
                <a:sym typeface="Noto Sans"/>
              </a:rPr>
              <a:t>Polytechnic of Guarda</a:t>
            </a:r>
            <a:endParaRPr lang="en-GB" sz="3400" dirty="0"/>
          </a:p>
        </p:txBody>
      </p:sp>
      <p:sp>
        <p:nvSpPr>
          <p:cNvPr id="90" name="Google Shape;90;p1"/>
          <p:cNvSpPr/>
          <p:nvPr/>
        </p:nvSpPr>
        <p:spPr>
          <a:xfrm>
            <a:off x="735395" y="9214555"/>
            <a:ext cx="3230131" cy="677285"/>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p:nvPr/>
        </p:nvSpPr>
        <p:spPr>
          <a:xfrm rot="-1064191">
            <a:off x="14281957" y="-46093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rot="1586488">
            <a:off x="14281957" y="4883172"/>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10901220" y="7202168"/>
            <a:ext cx="4938626" cy="4938626"/>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1027998" y="1024380"/>
            <a:ext cx="9279245" cy="1144171"/>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en-US" sz="6662" b="1" dirty="0" err="1">
                <a:solidFill>
                  <a:srgbClr val="DED5ED"/>
                </a:solidFill>
                <a:latin typeface="Montserrat"/>
                <a:ea typeface="Montserrat"/>
                <a:cs typeface="Montserrat"/>
                <a:sym typeface="Montserrat"/>
              </a:rPr>
              <a:t>HerTechVenture</a:t>
            </a:r>
            <a:endParaRPr dirty="0"/>
          </a:p>
        </p:txBody>
      </p:sp>
      <p:sp>
        <p:nvSpPr>
          <p:cNvPr id="95" name="Google Shape;95;p1"/>
          <p:cNvSpPr txBox="1"/>
          <p:nvPr/>
        </p:nvSpPr>
        <p:spPr>
          <a:xfrm>
            <a:off x="-752482" y="3302263"/>
            <a:ext cx="13809413" cy="1508105"/>
          </a:xfrm>
          <a:prstGeom prst="rect">
            <a:avLst/>
          </a:prstGeom>
          <a:noFill/>
          <a:ln>
            <a:noFill/>
          </a:ln>
        </p:spPr>
        <p:txBody>
          <a:bodyPr spcFirstLastPara="1" wrap="square" lIns="0" tIns="0" rIns="0" bIns="0" anchor="t" anchorCtr="0">
            <a:spAutoFit/>
          </a:bodyPr>
          <a:lstStyle/>
          <a:p>
            <a:pPr lvl="0" algn="ctr"/>
            <a:r>
              <a:rPr lang="el-GR" sz="5400" b="1" dirty="0">
                <a:solidFill>
                  <a:srgbClr val="452A74"/>
                </a:solidFill>
                <a:latin typeface="Noto Sans"/>
                <a:ea typeface="Noto Sans"/>
                <a:cs typeface="Noto Sans"/>
                <a:sym typeface="Noto Sans"/>
              </a:rPr>
              <a:t>Πέντε ρόλοι</a:t>
            </a:r>
            <a:endParaRPr lang="en-US" sz="5400" b="1" dirty="0">
              <a:solidFill>
                <a:srgbClr val="452A74"/>
              </a:solidFill>
              <a:latin typeface="Noto Sans"/>
              <a:ea typeface="Noto Sans"/>
              <a:cs typeface="Noto Sans"/>
              <a:sym typeface="Noto Sans"/>
            </a:endParaRPr>
          </a:p>
          <a:p>
            <a:pPr lvl="0" algn="ctr"/>
            <a:r>
              <a:rPr lang="el-GR" sz="4400" i="1" dirty="0">
                <a:solidFill>
                  <a:srgbClr val="452A74"/>
                </a:solidFill>
                <a:latin typeface="Noto Sans"/>
                <a:ea typeface="Noto Sans"/>
                <a:cs typeface="Noto Sans"/>
                <a:sym typeface="Noto Sans"/>
              </a:rPr>
              <a:t>Διευκρινίστε το προφίλ σας</a:t>
            </a:r>
            <a:endParaRPr lang="en-US" sz="4400" i="1" dirty="0"/>
          </a:p>
        </p:txBody>
      </p:sp>
      <p:sp>
        <p:nvSpPr>
          <p:cNvPr id="97" name="Google Shape;97;p1"/>
          <p:cNvSpPr txBox="1"/>
          <p:nvPr/>
        </p:nvSpPr>
        <p:spPr>
          <a:xfrm>
            <a:off x="6077346" y="9101770"/>
            <a:ext cx="3366980" cy="1194206"/>
          </a:xfrm>
          <a:prstGeom prst="rect">
            <a:avLst/>
          </a:prstGeom>
          <a:noFill/>
          <a:ln>
            <a:noFill/>
          </a:ln>
        </p:spPr>
        <p:txBody>
          <a:bodyPr spcFirstLastPara="1" wrap="square" lIns="0" tIns="0" rIns="0" bIns="0" anchor="t" anchorCtr="0">
            <a:spAutoFit/>
          </a:bodyPr>
          <a:lstStyle/>
          <a:p>
            <a:pPr marL="0" marR="0" lvl="0" indent="0" algn="ctr" rtl="0">
              <a:lnSpc>
                <a:spcPct val="105666"/>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lnSpc>
                <a:spcPct val="139955"/>
              </a:lnSpc>
              <a:spcBef>
                <a:spcPts val="0"/>
              </a:spcBef>
              <a:spcAft>
                <a:spcPts val="0"/>
              </a:spcAft>
              <a:buNone/>
            </a:pPr>
            <a:r>
              <a:rPr lang="en-US" sz="1359" b="1" dirty="0">
                <a:solidFill>
                  <a:srgbClr val="DED5ED"/>
                </a:solidFill>
                <a:latin typeface="Noto Sans"/>
                <a:ea typeface="Noto Sans"/>
                <a:cs typeface="Noto Sans"/>
                <a:sym typeface="Noto Sans"/>
              </a:rPr>
              <a:t>Project Number 2023-1-PL01-KA220-HED-000156803</a:t>
            </a:r>
            <a:endParaRPr dirty="0"/>
          </a:p>
          <a:p>
            <a:pPr marL="0" marR="0" lvl="0" indent="0" algn="ctr" rtl="0">
              <a:lnSpc>
                <a:spcPct val="139955"/>
              </a:lnSpc>
              <a:spcBef>
                <a:spcPts val="0"/>
              </a:spcBef>
              <a:spcAft>
                <a:spcPts val="0"/>
              </a:spcAft>
              <a:buNone/>
            </a:pPr>
            <a:endParaRPr sz="1359" b="1" dirty="0">
              <a:solidFill>
                <a:srgbClr val="DED5ED"/>
              </a:solidFill>
              <a:latin typeface="Noto Sans"/>
              <a:ea typeface="Noto Sans"/>
              <a:cs typeface="Noto Sans"/>
              <a:sym typeface="Noto Sans"/>
            </a:endParaRPr>
          </a:p>
          <a:p>
            <a:pPr marL="0" marR="0" lvl="0" indent="0" algn="ctr" rtl="0">
              <a:lnSpc>
                <a:spcPct val="139955"/>
              </a:lnSpc>
              <a:spcBef>
                <a:spcPts val="0"/>
              </a:spcBef>
              <a:spcAft>
                <a:spcPts val="0"/>
              </a:spcAft>
              <a:buNone/>
            </a:pPr>
            <a:endParaRPr sz="1359" b="1" dirty="0">
              <a:solidFill>
                <a:srgbClr val="DED5ED"/>
              </a:solidFill>
              <a:latin typeface="Noto Sans"/>
              <a:ea typeface="Noto Sans"/>
              <a:cs typeface="Noto Sans"/>
              <a:sym typeface="Noto Sans"/>
            </a:endParaRPr>
          </a:p>
        </p:txBody>
      </p:sp>
      <p:pic>
        <p:nvPicPr>
          <p:cNvPr id="3" name="Imagem 2" descr="Uma imagem com Tipo de letra, texto, Gráficos, logótipo&#10;&#10;Descrição gerada automaticamente">
            <a:extLst>
              <a:ext uri="{FF2B5EF4-FFF2-40B4-BE49-F238E27FC236}">
                <a16:creationId xmlns:a16="http://schemas.microsoft.com/office/drawing/2014/main" id="{BE1DB8B3-54E4-2B8A-8C53-4DDC957E2FD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48706" y="7256820"/>
            <a:ext cx="2388812" cy="15173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32930" y="1421461"/>
            <a:ext cx="16777383" cy="7251342"/>
          </a:xfrm>
        </p:spPr>
        <p:txBody>
          <a:bodyPr>
            <a:normAutofit fontScale="92500" lnSpcReduction="10000"/>
          </a:bodyPr>
          <a:lstStyle/>
          <a:p>
            <a:pPr marL="114300" indent="0">
              <a:buNone/>
            </a:pPr>
            <a:r>
              <a:rPr lang="el-GR" sz="6400" b="1" dirty="0">
                <a:solidFill>
                  <a:schemeClr val="accent4">
                    <a:lumMod val="75000"/>
                  </a:schemeClr>
                </a:solidFill>
              </a:rPr>
              <a:t>Ο Εξερευνητής</a:t>
            </a:r>
            <a:endParaRPr lang="en-US" sz="6400" b="1" dirty="0">
              <a:solidFill>
                <a:schemeClr val="accent4">
                  <a:lumMod val="75000"/>
                </a:schemeClr>
              </a:solidFill>
            </a:endParaRPr>
          </a:p>
          <a:p>
            <a:pPr marL="114300" indent="0">
              <a:buNone/>
            </a:pPr>
            <a:endParaRPr lang="en-US" sz="3600" b="1" dirty="0"/>
          </a:p>
          <a:p>
            <a:pPr marL="114300" indent="0">
              <a:buNone/>
            </a:pPr>
            <a:r>
              <a:rPr lang="el-GR" sz="3600" b="1" dirty="0"/>
              <a:t>Ρόλος: </a:t>
            </a:r>
            <a:r>
              <a:rPr lang="el-GR" sz="3600" dirty="0"/>
              <a:t>Περίεργα άτομα που αναζητούν νέες γνώσεις και ευκαιρίες. Αναζητά πληροφορίες και πόρους.</a:t>
            </a:r>
            <a:r>
              <a:rPr lang="el-GR" sz="3600" b="1" dirty="0"/>
              <a:t>
Σκοπός: </a:t>
            </a:r>
            <a:r>
              <a:rPr lang="el-GR" sz="3600" dirty="0"/>
              <a:t>Οι εξερευνητές επικεντρώνονται στη μάθηση, τη διερεύνηση νέων πεδίων και την ώθηση των ορίων αυτού που είναι γνωστό. Είναι ανοιχτοί σε νέες ιδέες και είναι πρόθυμοι να αναλάβουν κινδύνους για να ανακαλύψουν νέες ευκαιρίες.</a:t>
            </a:r>
            <a:r>
              <a:rPr lang="el-GR" sz="3600" b="1" dirty="0"/>
              <a:t>
Βασικές ικανότητες: </a:t>
            </a:r>
            <a:r>
              <a:rPr lang="el-GR" sz="3600" dirty="0"/>
              <a:t>Ανάληψη δράσης, εργασία με αβεβαιότητα, κινητοποίηση πόρων και επιμονή. Εντοπισμός ευκαιριών, ανάληψη πρωτοβουλίας, περιέργεια και καινοτομία.
Συνεισφορά: Μετατρέπει τις δημιουργικές ιδέες σε απτά αποτελέσματα και διασφαλίζει τη λειτουργική λειτουργικότητα.</a:t>
            </a:r>
            <a:r>
              <a:rPr lang="el-GR" sz="3600" b="1" dirty="0"/>
              <a:t>
Παραδείγματα: </a:t>
            </a:r>
            <a:r>
              <a:rPr lang="el-GR" sz="3600" dirty="0"/>
              <a:t>Ερευνητές, επιχειρηματίες σε νεοσύστατες επιχειρήσεις πρώιμου σταδίου, λάτρεις της τεχνολογίας.</a:t>
            </a:r>
            <a:endParaRPr lang="en-US" sz="3600" dirty="0"/>
          </a:p>
        </p:txBody>
      </p:sp>
      <p:sp>
        <p:nvSpPr>
          <p:cNvPr id="2" name="Google Shape;253;p9">
            <a:extLst>
              <a:ext uri="{FF2B5EF4-FFF2-40B4-BE49-F238E27FC236}">
                <a16:creationId xmlns:a16="http://schemas.microsoft.com/office/drawing/2014/main" id="{F911B705-3F41-41EA-98C7-021C8FD59A0C}"/>
              </a:ext>
            </a:extLst>
          </p:cNvPr>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πέντε ρόλων</a:t>
            </a:r>
            <a:endParaRPr lang="en-US" sz="4505"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426877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7" y="1517828"/>
            <a:ext cx="16777383" cy="7019395"/>
          </a:xfrm>
        </p:spPr>
        <p:txBody>
          <a:bodyPr>
            <a:normAutofit/>
          </a:bodyPr>
          <a:lstStyle/>
          <a:p>
            <a:pPr marL="114300" indent="0">
              <a:lnSpc>
                <a:spcPct val="90000"/>
              </a:lnSpc>
              <a:buNone/>
            </a:pPr>
            <a:r>
              <a:rPr lang="el-GR" sz="5400" b="1" dirty="0">
                <a:solidFill>
                  <a:schemeClr val="accent4">
                    <a:lumMod val="75000"/>
                  </a:schemeClr>
                </a:solidFill>
              </a:rPr>
              <a:t>Ο «Χτίστης»</a:t>
            </a:r>
            <a:endParaRPr lang="en-US" sz="5400" b="1" dirty="0">
              <a:solidFill>
                <a:schemeClr val="accent4">
                  <a:lumMod val="75000"/>
                </a:schemeClr>
              </a:solidFill>
            </a:endParaRPr>
          </a:p>
          <a:p>
            <a:pPr marL="114300" indent="0">
              <a:lnSpc>
                <a:spcPct val="90000"/>
              </a:lnSpc>
              <a:buNone/>
            </a:pPr>
            <a:endParaRPr lang="en-US" sz="3100" b="1" dirty="0"/>
          </a:p>
          <a:p>
            <a:pPr marL="114300" indent="0">
              <a:lnSpc>
                <a:spcPct val="90000"/>
              </a:lnSpc>
              <a:buNone/>
            </a:pPr>
            <a:r>
              <a:rPr lang="el-GR" sz="3100" b="1" dirty="0"/>
              <a:t>Ρόλος: </a:t>
            </a:r>
            <a:r>
              <a:rPr lang="el-GR" sz="3100" dirty="0"/>
              <a:t>Προγραμματιστές και </a:t>
            </a:r>
            <a:r>
              <a:rPr lang="el-GR" sz="3100" dirty="0" err="1"/>
              <a:t>υλοποιητές</a:t>
            </a:r>
            <a:r>
              <a:rPr lang="el-GR" sz="3100" dirty="0"/>
              <a:t>.</a:t>
            </a:r>
            <a:r>
              <a:rPr lang="el-GR" sz="3100" b="1" dirty="0"/>
              <a:t>
Σκοπός: </a:t>
            </a:r>
            <a:r>
              <a:rPr lang="el-GR" sz="3100" dirty="0"/>
              <a:t>Οι οικοδόμοι είναι πρακτικά, πρακτικά άτομα που παίρνουν ιδέες και τις μετατρέπουν σε πραγματικότητα. Επικεντρώνονται στην κατασκευή προϊόντων, υπηρεσιών ή διαδικασιών και διασφαλίζουν ότι όλα λειτουργούν όπως προβλέπεται.</a:t>
            </a:r>
            <a:r>
              <a:rPr lang="el-GR" sz="3100" b="1" dirty="0"/>
              <a:t>
Βασικές ικανότητες: </a:t>
            </a:r>
            <a:r>
              <a:rPr lang="el-GR" sz="3100" dirty="0"/>
              <a:t>Ανάληψη δράσης, εργασία με αβεβαιότητα, κινητοποίηση πόρων και επιμονή.
Συνεισφορά: Μετατρέπει τις δημιουργικές ιδέες σε απτά αποτελέσματα και διασφαλίζει τη λειτουργική λειτουργικότητα. </a:t>
            </a:r>
            <a:r>
              <a:rPr lang="el-GR" sz="3100" b="1" dirty="0"/>
              <a:t>
Παραδείγματα: </a:t>
            </a:r>
            <a:r>
              <a:rPr lang="el-GR" sz="3100" dirty="0"/>
              <a:t>Μηχανικοί, κατασκευαστές, προγραμματιστές προϊόντων, ιδρυτές νεοσύστατων επιχειρήσεων.</a:t>
            </a:r>
            <a:endParaRPr lang="en-US" sz="2800" dirty="0"/>
          </a:p>
          <a:p>
            <a:pPr marL="114300" indent="0">
              <a:buNone/>
            </a:pPr>
            <a:endParaRPr lang="en-US" sz="2800" dirty="0"/>
          </a:p>
        </p:txBody>
      </p:sp>
      <p:sp>
        <p:nvSpPr>
          <p:cNvPr id="2" name="Google Shape;253;p9">
            <a:extLst>
              <a:ext uri="{FF2B5EF4-FFF2-40B4-BE49-F238E27FC236}">
                <a16:creationId xmlns:a16="http://schemas.microsoft.com/office/drawing/2014/main" id="{F20C6C86-EA44-B7A1-8D50-4BEA34666300}"/>
              </a:ext>
            </a:extLst>
          </p:cNvPr>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πέντε ρόλων</a:t>
            </a:r>
            <a:endParaRPr lang="en-US" sz="4505"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6644398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7" y="1517828"/>
            <a:ext cx="16777383" cy="7019395"/>
          </a:xfrm>
        </p:spPr>
        <p:txBody>
          <a:bodyPr>
            <a:normAutofit/>
          </a:bodyPr>
          <a:lstStyle/>
          <a:p>
            <a:pPr marL="114300" indent="0">
              <a:lnSpc>
                <a:spcPct val="90000"/>
              </a:lnSpc>
              <a:buNone/>
            </a:pPr>
            <a:r>
              <a:rPr lang="el-GR" sz="5400" b="1" dirty="0">
                <a:solidFill>
                  <a:schemeClr val="accent4">
                    <a:lumMod val="75000"/>
                  </a:schemeClr>
                </a:solidFill>
              </a:rPr>
              <a:t>Ο Επικοινωνιακός</a:t>
            </a:r>
            <a:endParaRPr lang="en-US" sz="5400" b="1" dirty="0">
              <a:solidFill>
                <a:schemeClr val="accent4">
                  <a:lumMod val="75000"/>
                </a:schemeClr>
              </a:solidFill>
            </a:endParaRPr>
          </a:p>
          <a:p>
            <a:pPr marL="114300" indent="0">
              <a:lnSpc>
                <a:spcPct val="90000"/>
              </a:lnSpc>
              <a:buNone/>
            </a:pPr>
            <a:endParaRPr lang="en-US" sz="3100" b="1" dirty="0"/>
          </a:p>
          <a:p>
            <a:pPr marL="114300" indent="0">
              <a:buNone/>
            </a:pPr>
            <a:r>
              <a:rPr lang="el-GR" sz="3100" b="1" dirty="0"/>
              <a:t>Ρόλος: </a:t>
            </a:r>
            <a:r>
              <a:rPr lang="el-GR" sz="3100" dirty="0"/>
              <a:t>Άτομα ειδικευμένα στην ανταλλαγή πληροφοριών και ιδεών. Ανταλλαγή μηνυμάτων και σύνδεση.</a:t>
            </a:r>
            <a:r>
              <a:rPr lang="el-GR" sz="3100" b="1" dirty="0"/>
              <a:t>
Σκοπός: </a:t>
            </a:r>
            <a:r>
              <a:rPr lang="el-GR" sz="3100" dirty="0"/>
              <a:t>Οι επικοινωνιολόγοι επικεντρώνονται στη διάδοση μηνυμάτων, στη σύνδεση με άλλους και στη διασφάλιση της κατανόησης των ιδεών. Χτίζουν δίκτυα, εμπορεύονται προϊόντα και δημιουργούν σχέσεις μέσω αποτελεσματικής επικοινωνίας.</a:t>
            </a:r>
            <a:r>
              <a:rPr lang="el-GR" sz="3100" b="1" dirty="0"/>
              <a:t>
Βασικές ικανότητες: </a:t>
            </a:r>
            <a:r>
              <a:rPr lang="el-GR" sz="3100" dirty="0"/>
              <a:t>Ανάληψη δράσης, εργασία με αβεβαιότητα, κινητοποίηση πόρων και επιμονή.
Συνεισφορά: Επικοινωνία, δημιουργία δικτύων, μάρκετινγκ και διαπραγμάτευση. </a:t>
            </a:r>
            <a:r>
              <a:rPr lang="el-GR" sz="3100" b="1" dirty="0"/>
              <a:t>
Παραδείγματα: </a:t>
            </a:r>
            <a:r>
              <a:rPr lang="el-GR" sz="3100" dirty="0"/>
              <a:t>Έμποροι, ειδικοί δημοσίων σχέσεων, πωλητές, διαχειριστές κοινωνικών μέσων.</a:t>
            </a:r>
            <a:endParaRPr lang="en-US" sz="2800" dirty="0"/>
          </a:p>
        </p:txBody>
      </p:sp>
      <p:sp>
        <p:nvSpPr>
          <p:cNvPr id="2" name="Google Shape;253;p9">
            <a:extLst>
              <a:ext uri="{FF2B5EF4-FFF2-40B4-BE49-F238E27FC236}">
                <a16:creationId xmlns:a16="http://schemas.microsoft.com/office/drawing/2014/main" id="{96B07911-42B0-04B9-0FD0-EAABF869E67D}"/>
              </a:ext>
            </a:extLst>
          </p:cNvPr>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πέντε ρόλων</a:t>
            </a:r>
            <a:endParaRPr lang="en-US" sz="4505"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6038212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Βήμα-βήμα – Υλοποίηση πέντε ρόλων</a:t>
            </a:r>
            <a:endParaRPr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6937024"/>
          </a:xfrm>
        </p:spPr>
        <p:txBody>
          <a:bodyPr>
            <a:normAutofit fontScale="92500"/>
          </a:bodyPr>
          <a:lstStyle/>
          <a:p>
            <a:pPr marL="114300" indent="0">
              <a:buNone/>
            </a:pPr>
            <a:r>
              <a:rPr lang="el-GR" sz="3900" b="1" dirty="0">
                <a:solidFill>
                  <a:schemeClr val="accent4">
                    <a:lumMod val="75000"/>
                  </a:schemeClr>
                </a:solidFill>
              </a:rPr>
              <a:t>Επισκόπηση των πέντε ρόλων</a:t>
            </a:r>
            <a:r>
              <a:rPr lang="en-US" sz="3900" b="1" dirty="0">
                <a:solidFill>
                  <a:schemeClr val="accent4">
                    <a:lumMod val="75000"/>
                  </a:schemeClr>
                </a:solidFill>
              </a:rPr>
              <a:t>	</a:t>
            </a:r>
          </a:p>
          <a:p>
            <a:pPr marL="114300" indent="0">
              <a:buNone/>
            </a:pPr>
            <a:r>
              <a:rPr lang="el-GR" sz="3900" b="1" dirty="0">
                <a:solidFill>
                  <a:schemeClr val="accent4">
                    <a:lumMod val="75000"/>
                  </a:schemeClr>
                </a:solidFill>
              </a:rPr>
              <a:t>Βήμα 1: Προετοιμασία και ρύθμιση ασκήσεων / μαθημάτων</a:t>
            </a:r>
          </a:p>
          <a:p>
            <a:pPr marL="114300" indent="0">
              <a:buNone/>
            </a:pPr>
            <a:r>
              <a:rPr lang="en-US" sz="3600" b="1" dirty="0"/>
              <a:t>1</a:t>
            </a:r>
            <a:r>
              <a:rPr lang="el-GR" sz="3600" b="1" dirty="0"/>
              <a:t>. Καθορισμός μαθησιακών στόχων:</a:t>
            </a:r>
          </a:p>
          <a:p>
            <a:pPr marL="114300" indent="0">
              <a:buNone/>
            </a:pPr>
            <a:r>
              <a:rPr lang="el-GR" dirty="0"/>
              <a:t>Εστίαση στην ανάπτυξη επιχειρηματικών δεξιοτήτων χρησιμοποιώντας τους πέντε ρόλους σε ένα πλαίσιο STEM.
Θέστε σαφείς στόχους: Ενθαρρύνετε τη δημιουργικότητα, τη συνεργασία, την έρευνα, τη δημιουργία πρωτοτύπων και την επικοινωνία.</a:t>
            </a:r>
          </a:p>
          <a:p>
            <a:pPr marL="114300" indent="0">
              <a:buNone/>
            </a:pPr>
            <a:r>
              <a:rPr lang="en-US" sz="3600" b="1" dirty="0"/>
              <a:t>2. </a:t>
            </a:r>
            <a:r>
              <a:rPr lang="el-GR" sz="3600" b="1" dirty="0"/>
              <a:t>Δημιουργήστε ομάδες και αναθέστε ρόλους: </a:t>
            </a:r>
            <a:r>
              <a:rPr lang="el-GR" dirty="0"/>
              <a:t>Δημιουργία διεπιστημονικών ομάδων 5-6 μαθητών.
Αναθέστε πρωτεύοντες ρόλους (Δημιουργικό, Συντονιστής, Εξερευνητής, Οικοδόμος, Επικοινωνιολόγος) με βάση τα δυνατά σημεία ή τις προτιμήσεις των μαθητών, εξασφαλίζοντας διαφορετικά σύνολα δεξιοτήτων σε κάθε ομάδα.
Αναθέστε δευτερεύοντες ρόλους σε κάθε μαθητή για να διασφαλίσετε ότι μπορούν να υποστηρίξουν τους συνομηλίκους τους και να αναπτύξουν </a:t>
            </a:r>
            <a:r>
              <a:rPr lang="el-GR" dirty="0" err="1"/>
              <a:t>διαλειτουργικές</a:t>
            </a:r>
            <a:r>
              <a:rPr lang="el-GR" dirty="0"/>
              <a:t> δεξιότητες.</a:t>
            </a:r>
            <a:endParaRPr lang="en-US" sz="3200" dirty="0"/>
          </a:p>
        </p:txBody>
      </p:sp>
    </p:spTree>
    <p:extLst>
      <p:ext uri="{BB962C8B-B14F-4D97-AF65-F5344CB8AC3E}">
        <p14:creationId xmlns:p14="http://schemas.microsoft.com/office/powerpoint/2010/main" val="89579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6937024"/>
          </a:xfrm>
        </p:spPr>
        <p:txBody>
          <a:bodyPr>
            <a:normAutofit/>
          </a:bodyPr>
          <a:lstStyle/>
          <a:p>
            <a:pPr marL="114300" indent="0">
              <a:buNone/>
            </a:pPr>
            <a:r>
              <a:rPr lang="en-US" sz="3900" b="1" dirty="0">
                <a:solidFill>
                  <a:schemeClr val="accent4">
                    <a:lumMod val="75000"/>
                  </a:schemeClr>
                </a:solidFill>
              </a:rPr>
              <a:t>	</a:t>
            </a:r>
            <a:r>
              <a:rPr lang="el-GR" sz="3900" b="1" dirty="0">
                <a:solidFill>
                  <a:schemeClr val="accent4">
                    <a:lumMod val="75000"/>
                  </a:schemeClr>
                </a:solidFill>
              </a:rPr>
              <a:t>Παράδειγμα (βήμα 1)</a:t>
            </a:r>
            <a:endParaRPr lang="en-US" sz="3900" b="1" dirty="0">
              <a:solidFill>
                <a:schemeClr val="accent4">
                  <a:lumMod val="75000"/>
                </a:schemeClr>
              </a:solidFill>
            </a:endParaRPr>
          </a:p>
          <a:p>
            <a:pPr marL="114300" indent="0">
              <a:buNone/>
            </a:pPr>
            <a:endParaRPr lang="en-US" sz="3900" b="1" dirty="0">
              <a:solidFill>
                <a:schemeClr val="accent4">
                  <a:lumMod val="75000"/>
                </a:schemeClr>
              </a:solidFill>
            </a:endParaRPr>
          </a:p>
          <a:p>
            <a:pPr lvl="1" indent="-457200">
              <a:buFont typeface="Wingdings" panose="05000000000000000000" pitchFamily="2" charset="2"/>
              <a:buChar char="ü"/>
            </a:pPr>
            <a:r>
              <a:rPr lang="en-US" sz="3200" b="1" dirty="0"/>
              <a:t>Sara: </a:t>
            </a:r>
            <a:r>
              <a:rPr lang="el-GR" sz="3200" b="1" dirty="0"/>
              <a:t>Δημιουργική</a:t>
            </a:r>
            <a:r>
              <a:rPr lang="en-US" sz="3200" b="1" dirty="0"/>
              <a:t> (</a:t>
            </a:r>
            <a:r>
              <a:rPr lang="el-GR" sz="3200" b="1" dirty="0"/>
              <a:t>κύριο), Εξερευνήτρια</a:t>
            </a:r>
            <a:r>
              <a:rPr lang="en-US" sz="3200" b="1" dirty="0"/>
              <a:t> (</a:t>
            </a:r>
            <a:r>
              <a:rPr lang="el-GR" sz="3200" b="1" dirty="0"/>
              <a:t>δευτερεύον)
</a:t>
            </a:r>
            <a:r>
              <a:rPr lang="en-US" sz="3200" b="1" dirty="0"/>
              <a:t>Alex: </a:t>
            </a:r>
            <a:r>
              <a:rPr lang="el-GR" sz="3200" b="1" dirty="0"/>
              <a:t>Συντονιστής (κύριος), «Χτίστης» (δευτερεύων)
</a:t>
            </a:r>
            <a:r>
              <a:rPr lang="en-US" sz="3200" b="1" dirty="0"/>
              <a:t>Leila: </a:t>
            </a:r>
            <a:r>
              <a:rPr lang="el-GR" sz="3200" b="1" dirty="0"/>
              <a:t>Εξερευνήτρια</a:t>
            </a:r>
            <a:r>
              <a:rPr lang="en-US" sz="3200" b="1" dirty="0"/>
              <a:t> (</a:t>
            </a:r>
            <a:r>
              <a:rPr lang="el-GR" sz="3200" b="1" dirty="0"/>
              <a:t>πρωτοβάθμια), Επικοινωνιακή</a:t>
            </a:r>
            <a:r>
              <a:rPr lang="en-US" sz="3200" b="1" dirty="0"/>
              <a:t> (</a:t>
            </a:r>
            <a:r>
              <a:rPr lang="el-GR" sz="3200" b="1" dirty="0"/>
              <a:t>δευτερεύουσα)
</a:t>
            </a:r>
            <a:r>
              <a:rPr lang="en-US" sz="3200" b="1" dirty="0"/>
              <a:t>Ravi: </a:t>
            </a:r>
            <a:r>
              <a:rPr lang="el-GR" sz="3200" b="1" dirty="0"/>
              <a:t>«Χτίστης» (κύριος), Δημιουργικός (δευτερεύων)
</a:t>
            </a:r>
            <a:r>
              <a:rPr lang="el-GR" sz="3200" b="1" dirty="0" err="1"/>
              <a:t>Νίνα</a:t>
            </a:r>
            <a:r>
              <a:rPr lang="el-GR" sz="3200" b="1" dirty="0"/>
              <a:t>: Επικοινωνιακή (πρωτοβάθμια), Συντονίστρια (δευτεροβάθμια)</a:t>
            </a:r>
            <a:endParaRPr lang="en-US" sz="3200" dirty="0"/>
          </a:p>
        </p:txBody>
      </p:sp>
      <p:sp>
        <p:nvSpPr>
          <p:cNvPr id="2" name="Google Shape;253;p9">
            <a:extLst>
              <a:ext uri="{FF2B5EF4-FFF2-40B4-BE49-F238E27FC236}">
                <a16:creationId xmlns:a16="http://schemas.microsoft.com/office/drawing/2014/main" id="{E1F95515-BB37-A676-F84A-D31FBD852A17}"/>
              </a:ext>
            </a:extLst>
          </p:cNvPr>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Βήμα-βήμα – Υλοποίηση πέντε ρόλων</a:t>
            </a:r>
            <a:endParaRPr sz="4505" b="1"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6388283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7357942"/>
          </a:xfrm>
        </p:spPr>
        <p:txBody>
          <a:bodyPr>
            <a:normAutofit/>
          </a:bodyPr>
          <a:lstStyle/>
          <a:p>
            <a:pPr marL="114300" indent="0">
              <a:buNone/>
            </a:pPr>
            <a:r>
              <a:rPr lang="el-GR" sz="3900" b="1" dirty="0">
                <a:solidFill>
                  <a:schemeClr val="accent4">
                    <a:lumMod val="75000"/>
                  </a:schemeClr>
                </a:solidFill>
              </a:rPr>
              <a:t>Βήμα 2: Εισαγωγή στο έργο</a:t>
            </a:r>
            <a:endParaRPr lang="en-US" b="1" dirty="0"/>
          </a:p>
          <a:p>
            <a:pPr marL="114300" indent="0">
              <a:buNone/>
            </a:pPr>
            <a:r>
              <a:rPr lang="en-US" b="1" dirty="0"/>
              <a:t>1</a:t>
            </a:r>
            <a:r>
              <a:rPr lang="el-GR" b="1" dirty="0"/>
              <a:t>. Παρουσιάστε την πρόκληση </a:t>
            </a:r>
            <a:r>
              <a:rPr lang="en-US" b="1" dirty="0"/>
              <a:t>STEM:</a:t>
            </a:r>
            <a:r>
              <a:rPr lang="el-GR" dirty="0"/>
              <a:t>Εισαγάγετε ένα πραγματικό πρόβλημα για να λύσουν οι μαθητές (π.χ. "Σχεδιάστε μια λύση για τη μείωση των αποβλήτων στην πανεπιστημιούπολη χρησιμοποιώντας τεχνολογία").</a:t>
            </a:r>
            <a:endParaRPr lang="en-US" b="1" dirty="0"/>
          </a:p>
          <a:p>
            <a:pPr marL="114300" indent="0">
              <a:buNone/>
            </a:pPr>
            <a:r>
              <a:rPr lang="en-US" b="1" dirty="0"/>
              <a:t>2. </a:t>
            </a:r>
            <a:r>
              <a:rPr lang="el-GR" b="1" dirty="0"/>
              <a:t>Εξηγήστε τις ευθύνες του ρόλου</a:t>
            </a:r>
            <a:r>
              <a:rPr lang="en-US" dirty="0"/>
              <a:t>: </a:t>
            </a:r>
            <a:r>
              <a:rPr lang="el-GR" dirty="0"/>
              <a:t>Δώστε λεπτομερείς εξηγήσεις για κάθε ρόλο:
Δημιουργικός: Οδηγεί σε καταιγισμό ιδεών, δημιουργεί καινοτόμες ιδέες.
Συντονιστής: Οργανώνει εργασίες, διαχειρίζεται τη ροή εργασίας της ομάδας.
Εξερευνητής: Ερευνά πόρους, συλλέγει πληροφορίες.
«Χτίστης»: Κατασκευάζει πρωτότυπα ή τεχνικές λύσεις.
Επικοινωνιακός: Προετοιμάζει την τελική παρουσίαση και επικοινωνεί τα αποτελέσματα.</a:t>
            </a:r>
            <a:endParaRPr lang="en-US" b="1" dirty="0"/>
          </a:p>
          <a:p>
            <a:pPr marL="114300" indent="0">
              <a:buNone/>
            </a:pPr>
            <a:r>
              <a:rPr lang="el-GR" b="1" dirty="0"/>
              <a:t>3. Ορίστε αρχικά </a:t>
            </a:r>
            <a:r>
              <a:rPr lang="el-GR" b="1" dirty="0" err="1"/>
              <a:t>ορόσημα:</a:t>
            </a:r>
            <a:r>
              <a:rPr lang="el-GR" dirty="0" err="1"/>
              <a:t>Καθορίστε</a:t>
            </a:r>
            <a:r>
              <a:rPr lang="el-GR" dirty="0"/>
              <a:t> προθεσμίες για βασικές φάσεις: δημιουργία ιδεών, έρευνα, δημιουργία πρωτοτύπων και παρουσίαση.</a:t>
            </a:r>
            <a:endParaRPr lang="en-US" dirty="0"/>
          </a:p>
        </p:txBody>
      </p:sp>
      <p:sp>
        <p:nvSpPr>
          <p:cNvPr id="2" name="Google Shape;253;p9">
            <a:extLst>
              <a:ext uri="{FF2B5EF4-FFF2-40B4-BE49-F238E27FC236}">
                <a16:creationId xmlns:a16="http://schemas.microsoft.com/office/drawing/2014/main" id="{EBCCD493-7710-B894-23E6-667C77E5BEAF}"/>
              </a:ext>
            </a:extLst>
          </p:cNvPr>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Βήμα-βήμα – Υλοποίηση πέντε ρόλων</a:t>
            </a:r>
            <a:endParaRPr sz="4505" b="1"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923917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7357942"/>
          </a:xfrm>
        </p:spPr>
        <p:txBody>
          <a:bodyPr>
            <a:normAutofit lnSpcReduction="10000"/>
          </a:bodyPr>
          <a:lstStyle/>
          <a:p>
            <a:pPr marL="114300" indent="0">
              <a:buNone/>
            </a:pPr>
            <a:r>
              <a:rPr lang="el-GR" sz="3900" b="1" dirty="0">
                <a:solidFill>
                  <a:schemeClr val="accent4">
                    <a:lumMod val="75000"/>
                  </a:schemeClr>
                </a:solidFill>
              </a:rPr>
              <a:t>Βήμα 3: Εργαστήρια βάσει ρόλων και ανάπτυξη δεξιοτήτων</a:t>
            </a:r>
          </a:p>
          <a:p>
            <a:pPr marL="114300" indent="0">
              <a:buNone/>
            </a:pPr>
            <a:r>
              <a:rPr lang="el-GR" b="1" dirty="0"/>
              <a:t>Διεξαγωγή εργαστηρίων για συγκεκριμένους ρόλους: Οργανώστε εργαστήρια για να βοηθήσετε τους μαθητές να αναπτύξουν δεξιότητες που σχετίζονται με τους ρόλους τους.</a:t>
            </a:r>
          </a:p>
          <a:p>
            <a:pPr>
              <a:buFont typeface="Wingdings" panose="05000000000000000000" pitchFamily="2" charset="2"/>
              <a:buChar char="ü"/>
            </a:pPr>
            <a:r>
              <a:rPr lang="el-GR" b="1" dirty="0"/>
              <a:t>Δημιουργικός: </a:t>
            </a:r>
            <a:r>
              <a:rPr lang="el-GR" dirty="0"/>
              <a:t>Παρακολουθήστε ένα εργαστήριο καινοτομίας σχετικά με τη σχεδιαστική σκέψη.</a:t>
            </a:r>
          </a:p>
          <a:p>
            <a:pPr>
              <a:buFont typeface="Wingdings" panose="05000000000000000000" pitchFamily="2" charset="2"/>
              <a:buChar char="ü"/>
            </a:pPr>
            <a:endParaRPr lang="el-GR" dirty="0"/>
          </a:p>
          <a:p>
            <a:pPr>
              <a:buFont typeface="Wingdings" panose="05000000000000000000" pitchFamily="2" charset="2"/>
              <a:buChar char="ü"/>
            </a:pPr>
            <a:r>
              <a:rPr lang="el-GR" b="1" dirty="0"/>
              <a:t>Συντονιστής:</a:t>
            </a:r>
            <a:r>
              <a:rPr lang="en-US" dirty="0"/>
              <a:t> </a:t>
            </a:r>
            <a:r>
              <a:rPr lang="el-GR" dirty="0"/>
              <a:t>Συμμετοχή σε εκπαίδευση διαχείρισης έργου (π.χ. χρήση γραφήματος </a:t>
            </a:r>
            <a:r>
              <a:rPr lang="el-GR" dirty="0" err="1"/>
              <a:t>Agile</a:t>
            </a:r>
            <a:r>
              <a:rPr lang="el-GR" dirty="0"/>
              <a:t> ή </a:t>
            </a:r>
            <a:r>
              <a:rPr lang="el-GR" dirty="0" err="1"/>
              <a:t>Gantt</a:t>
            </a:r>
            <a:r>
              <a:rPr lang="el-GR" dirty="0"/>
              <a:t>).</a:t>
            </a:r>
          </a:p>
          <a:p>
            <a:pPr>
              <a:buFont typeface="Wingdings" panose="05000000000000000000" pitchFamily="2" charset="2"/>
              <a:buChar char="ü"/>
            </a:pPr>
            <a:endParaRPr lang="el-GR" b="1" dirty="0"/>
          </a:p>
          <a:p>
            <a:pPr>
              <a:buFont typeface="Wingdings" panose="05000000000000000000" pitchFamily="2" charset="2"/>
              <a:buChar char="ü"/>
            </a:pPr>
            <a:r>
              <a:rPr lang="el-GR" b="1" dirty="0"/>
              <a:t>Εξερευνητής:</a:t>
            </a:r>
            <a:r>
              <a:rPr lang="en-US" dirty="0"/>
              <a:t> </a:t>
            </a:r>
            <a:r>
              <a:rPr lang="el-GR" dirty="0"/>
              <a:t>Μάθετε για αποτελεσματικές τεχνικές έρευνας και χρήση ψηφιακών πόρων.</a:t>
            </a:r>
          </a:p>
          <a:p>
            <a:pPr>
              <a:buFont typeface="Wingdings" panose="05000000000000000000" pitchFamily="2" charset="2"/>
              <a:buChar char="ü"/>
            </a:pPr>
            <a:endParaRPr lang="el-GR" b="1" dirty="0"/>
          </a:p>
          <a:p>
            <a:pPr>
              <a:buFont typeface="Wingdings" panose="05000000000000000000" pitchFamily="2" charset="2"/>
              <a:buChar char="ü"/>
            </a:pPr>
            <a:r>
              <a:rPr lang="el-GR" b="1" dirty="0"/>
              <a:t>«Χτίστης»</a:t>
            </a:r>
            <a:r>
              <a:rPr lang="en-US" dirty="0"/>
              <a:t>: </a:t>
            </a:r>
            <a:r>
              <a:rPr lang="el-GR" dirty="0"/>
              <a:t>Συμμετέχετε σε τεχνικά εργαστήρια (π.χ. κωδικοποίηση, εκτύπωση 3D ή υλικό όπως </a:t>
            </a:r>
            <a:r>
              <a:rPr lang="el-GR" dirty="0" err="1"/>
              <a:t>κιτ</a:t>
            </a:r>
            <a:r>
              <a:rPr lang="el-GR" dirty="0"/>
              <a:t> </a:t>
            </a:r>
            <a:r>
              <a:rPr lang="el-GR" dirty="0" err="1"/>
              <a:t>Arduino</a:t>
            </a:r>
            <a:r>
              <a:rPr lang="el-GR" dirty="0"/>
              <a:t>).</a:t>
            </a:r>
          </a:p>
          <a:p>
            <a:pPr>
              <a:buFont typeface="Wingdings" panose="05000000000000000000" pitchFamily="2" charset="2"/>
              <a:buChar char="ü"/>
            </a:pPr>
            <a:endParaRPr lang="el-GR" b="1" dirty="0"/>
          </a:p>
          <a:p>
            <a:pPr>
              <a:buFont typeface="Wingdings" panose="05000000000000000000" pitchFamily="2" charset="2"/>
              <a:buChar char="ü"/>
            </a:pPr>
            <a:r>
              <a:rPr lang="el-GR" b="1" dirty="0"/>
              <a:t>Επικοινωνιακός: </a:t>
            </a:r>
            <a:r>
              <a:rPr lang="el-GR" dirty="0"/>
              <a:t>Εξασκηθείτε στις δεξιότητες επικοινωνίας μέσω τεχνικών αφήγησης, παρουσίασης και παρουσίασης.</a:t>
            </a:r>
            <a:endParaRPr lang="en-US" dirty="0"/>
          </a:p>
        </p:txBody>
      </p:sp>
      <p:sp>
        <p:nvSpPr>
          <p:cNvPr id="2" name="Google Shape;253;p9">
            <a:extLst>
              <a:ext uri="{FF2B5EF4-FFF2-40B4-BE49-F238E27FC236}">
                <a16:creationId xmlns:a16="http://schemas.microsoft.com/office/drawing/2014/main" id="{CBD7190C-17CE-529D-CFB2-11B9966E5897}"/>
              </a:ext>
            </a:extLst>
          </p:cNvPr>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Βήμα-βήμα – Υλοποίηση πέντε ρόλων</a:t>
            </a:r>
            <a:endParaRPr sz="4505" b="1"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6068286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7357942"/>
          </a:xfrm>
        </p:spPr>
        <p:txBody>
          <a:bodyPr>
            <a:normAutofit lnSpcReduction="10000"/>
          </a:bodyPr>
          <a:lstStyle/>
          <a:p>
            <a:pPr marL="114300" indent="0">
              <a:buNone/>
            </a:pPr>
            <a:r>
              <a:rPr lang="el-GR" sz="3600" b="1" dirty="0">
                <a:solidFill>
                  <a:schemeClr val="accent4">
                    <a:lumMod val="75000"/>
                  </a:schemeClr>
                </a:solidFill>
              </a:rPr>
              <a:t>Βήμα 4 - Η ομάδα εφαρμόζει τους ρόλους για καταιγισμό ιδεών, έρευνα, δημιουργία και παρουσίαση της λύσης τους.</a:t>
            </a:r>
            <a:endParaRPr lang="en-US" dirty="0"/>
          </a:p>
          <a:p>
            <a:pPr marL="114300" indent="0">
              <a:buNone/>
            </a:pPr>
            <a:r>
              <a:rPr lang="el-GR" dirty="0"/>
              <a:t>Κάθε ρόλος καθίσταται κρίσιμος για την προώθηση του έργου:
</a:t>
            </a:r>
            <a:r>
              <a:rPr lang="el-GR" b="1" dirty="0"/>
              <a:t>Δημιουργικός: </a:t>
            </a:r>
            <a:r>
              <a:rPr lang="el-GR" dirty="0"/>
              <a:t>Διοργανώνει συνεδρίες καταιγισμού ιδεών, εμπνέοντας την ομάδα να εξερευνήσει διάφορες ιδέες, από λύσεις που βασίζονται στην τεχνολογία, όπως εφαρμογές για κινητά, έως φυσικές καινοτομίες, όπως ενεργειακά αποδοτικά σχέδια.
</a:t>
            </a:r>
            <a:r>
              <a:rPr lang="el-GR" b="1" dirty="0"/>
              <a:t>Εξερευνητής</a:t>
            </a:r>
            <a:r>
              <a:rPr lang="el-GR" dirty="0"/>
              <a:t>: Διεξάγει έρευνα αγοράς, εντοπίζει πιθανά εργαλεία και υλικά για τη λύση και αξιολογεί τη σκοπιμότητα των προτεινόμενων ιδεών.
</a:t>
            </a:r>
            <a:r>
              <a:rPr lang="el-GR" b="1" dirty="0"/>
              <a:t>Χτίστης: </a:t>
            </a:r>
            <a:r>
              <a:rPr lang="el-GR" dirty="0"/>
              <a:t>Μετατρέπει τις δημιουργικές ιδέες σε απτά αποτελέσματα, είτε πρόκειται για την κωδικοποίηση μιας εφαρμογής είτε για τη δημιουργία ενός φυσικού πρωτοτύπου.
</a:t>
            </a:r>
            <a:r>
              <a:rPr lang="el-GR" b="1" dirty="0"/>
              <a:t>Συντονιστής: </a:t>
            </a:r>
            <a:r>
              <a:rPr lang="el-GR" dirty="0"/>
              <a:t>Οργανώνει τακτικά </a:t>
            </a:r>
            <a:r>
              <a:rPr lang="el-GR" dirty="0" err="1"/>
              <a:t>check</a:t>
            </a:r>
            <a:r>
              <a:rPr lang="el-GR" dirty="0"/>
              <a:t>-in, διασφαλίζοντας ότι κάθε μέλος της ομάδας τηρεί τις προθεσμίες και παραμένει ευθυγραμμισμένο με τους στόχους του έργου.
</a:t>
            </a:r>
            <a:r>
              <a:rPr lang="el-GR" b="1" dirty="0"/>
              <a:t>Επικοινωνιακός:</a:t>
            </a:r>
            <a:r>
              <a:rPr lang="el-GR" dirty="0"/>
              <a:t> Προετοιμάζει την τράπουλα του γηπέδου, σχεδιάζει στρατηγικές επικοινωνίας και προβάρει την τελική παρουσίαση της ομάδας για την τάξη και τους εξωτερικούς ενδιαφερόμενους.</a:t>
            </a:r>
            <a:endParaRPr lang="en-US" sz="4400" dirty="0">
              <a:solidFill>
                <a:schemeClr val="accent4"/>
              </a:solidFill>
            </a:endParaRPr>
          </a:p>
        </p:txBody>
      </p:sp>
      <p:sp>
        <p:nvSpPr>
          <p:cNvPr id="2" name="Google Shape;253;p9">
            <a:extLst>
              <a:ext uri="{FF2B5EF4-FFF2-40B4-BE49-F238E27FC236}">
                <a16:creationId xmlns:a16="http://schemas.microsoft.com/office/drawing/2014/main" id="{09AF14E0-BA58-59AB-9737-974BBB82F0B4}"/>
              </a:ext>
            </a:extLst>
          </p:cNvPr>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Βήμα-βήμα – Υλοποίηση πέντε ρόλων</a:t>
            </a:r>
            <a:endParaRPr sz="4505" b="1"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6993065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6937024"/>
          </a:xfrm>
        </p:spPr>
        <p:txBody>
          <a:bodyPr>
            <a:normAutofit lnSpcReduction="10000"/>
          </a:bodyPr>
          <a:lstStyle/>
          <a:p>
            <a:pPr marL="114300" indent="0">
              <a:buNone/>
            </a:pPr>
            <a:r>
              <a:rPr lang="el-GR" sz="2800" dirty="0" err="1"/>
              <a:t>Καθ</a:t>
            </a:r>
            <a:r>
              <a:rPr lang="el-GR" sz="2800" dirty="0"/>
              <a:t> 'όλη τη διάρκεια της άσκησης/έργου, ο εκπαιδευτής (εκπαιδευτικός) παρακολουθεί στενά την πρόοδο των ομάδων σε τέσσερις βασικούς τομείς:</a:t>
            </a:r>
            <a:endParaRPr lang="en-US" sz="2800" dirty="0"/>
          </a:p>
          <a:p>
            <a:pPr>
              <a:buFont typeface="Arial" panose="020B0604020202020204" pitchFamily="34" charset="0"/>
              <a:buChar char="•"/>
            </a:pPr>
            <a:r>
              <a:rPr lang="el-GR" sz="2800" b="1" dirty="0"/>
              <a:t>Πόροι: </a:t>
            </a:r>
            <a:r>
              <a:rPr lang="el-GR" sz="2800" dirty="0"/>
              <a:t>Ο εκπαιδευτής παρέχει πρόσβαση σε διαδικτυακό υλικό, καθοδήγηση και βασικά τεχνικά εργαλεία, όπως </a:t>
            </a:r>
            <a:r>
              <a:rPr lang="el-GR" sz="2800" dirty="0" err="1"/>
              <a:t>κιτ</a:t>
            </a:r>
            <a:r>
              <a:rPr lang="el-GR" sz="2800" dirty="0"/>
              <a:t> </a:t>
            </a:r>
            <a:r>
              <a:rPr lang="el-GR" sz="2800" dirty="0" err="1"/>
              <a:t>Arduino</a:t>
            </a:r>
            <a:r>
              <a:rPr lang="el-GR" sz="2800" dirty="0"/>
              <a:t> για την κατασκευή του έξυπνου κάδου. Οι μαθητές ενθαρρύνονται να αναζητήσουν πρόσθετες ευκαιρίες χρηματοδότησης και να διερευνήσουν συνεργασίες που θα μπορούσαν να ενισχύσουν την ανάπτυξη του έργου τους.</a:t>
            </a:r>
            <a:r>
              <a:rPr lang="el-GR" sz="2800" b="1" dirty="0"/>
              <a:t>
Δραστηριότητες: </a:t>
            </a:r>
            <a:r>
              <a:rPr lang="el-GR" sz="2800" dirty="0"/>
              <a:t>Κάθε ομάδα συμμετέχει σε </a:t>
            </a:r>
            <a:r>
              <a:rPr lang="el-GR" sz="2800" dirty="0" err="1"/>
              <a:t>διαδραστικά</a:t>
            </a:r>
            <a:r>
              <a:rPr lang="el-GR" sz="2800" dirty="0"/>
              <a:t> εργαστήρια προσαρμοσμένα στους συγκεκριμένους ρόλους της. Για παράδειγμα, η </a:t>
            </a:r>
            <a:r>
              <a:rPr lang="el-GR" sz="2800" dirty="0" err="1"/>
              <a:t>Sara</a:t>
            </a:r>
            <a:r>
              <a:rPr lang="el-GR" sz="2800" dirty="0"/>
              <a:t> (δημιουργική) παρακολουθεί ένα εργαστήριο καινοτομίας, ενώ η </a:t>
            </a:r>
            <a:r>
              <a:rPr lang="el-GR" sz="2800" dirty="0" err="1"/>
              <a:t>Leila</a:t>
            </a:r>
            <a:r>
              <a:rPr lang="el-GR" sz="2800" dirty="0"/>
              <a:t> (Εξερευνήτρια) συμμετέχει σε μια συνεδρία που επικεντρώνεται στις μεθόδους έρευνας.</a:t>
            </a:r>
            <a:r>
              <a:rPr lang="el-GR" sz="2800" b="1" dirty="0"/>
              <a:t>
Παρακολούθηση: </a:t>
            </a:r>
            <a:r>
              <a:rPr lang="el-GR" sz="2800" dirty="0"/>
              <a:t>Πραγματοποιούνται εβδομαδιαία </a:t>
            </a:r>
            <a:r>
              <a:rPr lang="el-GR" sz="2800" dirty="0" err="1"/>
              <a:t>check</a:t>
            </a:r>
            <a:r>
              <a:rPr lang="el-GR" sz="2800" dirty="0"/>
              <a:t>-in για την αξιολόγηση της δυναμικής της ομάδας και την παρακολούθηση της προόδου. Ο εκπαιδευτής παρέχει ανατροφοδότηση σχετικά με την απόδοση κάθε μαθητή στο ρόλο του, ενώ παράλληλα προωθεί τον </a:t>
            </a:r>
            <a:r>
              <a:rPr lang="el-GR" sz="2800" dirty="0" err="1"/>
              <a:t>αυτο</a:t>
            </a:r>
            <a:r>
              <a:rPr lang="el-GR" sz="2800" dirty="0"/>
              <a:t>-προβληματισμό και τις αξιολογήσεις από </a:t>
            </a:r>
            <a:r>
              <a:rPr lang="el-GR" sz="2800" dirty="0" err="1"/>
              <a:t>ομοτίμους</a:t>
            </a:r>
            <a:r>
              <a:rPr lang="el-GR" sz="2800" dirty="0"/>
              <a:t> σε διαφορετικά στάδια του έργου.</a:t>
            </a:r>
            <a:r>
              <a:rPr lang="el-GR" sz="2800" b="1" dirty="0"/>
              <a:t>
Πρόοδος: </a:t>
            </a:r>
            <a:r>
              <a:rPr lang="el-GR" sz="2800" dirty="0"/>
              <a:t>Οι μαθητές προχωρούν σε βασικές φάσεις, ξεκινώντας από τον ορισμό του προβλήματος, προχωρώντας στο σχεδιασμό λύσεων και τελικά δοκιμάζοντας τα πρωτότυπά τους. Μέχρι το τέλος του μαθήματος, μεταβαίνουν από τη δημιουργία ιδεών στη δημιουργία ενός λειτουργικού πρωτοτύπου και στην παροχή ενός ολοκληρωμένου επιχειρηματικού βήματος.</a:t>
            </a:r>
            <a:endParaRPr lang="en-US" sz="3600" dirty="0">
              <a:solidFill>
                <a:schemeClr val="accent4"/>
              </a:solidFill>
            </a:endParaRPr>
          </a:p>
        </p:txBody>
      </p:sp>
      <p:sp>
        <p:nvSpPr>
          <p:cNvPr id="2" name="Google Shape;253;p9">
            <a:extLst>
              <a:ext uri="{FF2B5EF4-FFF2-40B4-BE49-F238E27FC236}">
                <a16:creationId xmlns:a16="http://schemas.microsoft.com/office/drawing/2014/main" id="{B2A19EE1-20BB-1ECC-29ED-B417EA6156DF}"/>
              </a:ext>
            </a:extLst>
          </p:cNvPr>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Βήμα-βήμα – Υλοποίηση πέντε ρόλων</a:t>
            </a:r>
            <a:endParaRPr sz="4505" b="1"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8127173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272208"/>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452A74"/>
                </a:solidFill>
                <a:latin typeface="Montserrat ExtraBold"/>
                <a:ea typeface="Montserrat ExtraBold"/>
                <a:cs typeface="Montserrat ExtraBold"/>
                <a:sym typeface="Montserrat ExtraBold"/>
              </a:rPr>
              <a:t>Step-by-step – </a:t>
            </a:r>
            <a:r>
              <a:rPr lang="en-US" sz="4505" dirty="0">
                <a:solidFill>
                  <a:srgbClr val="452A74"/>
                </a:solidFill>
                <a:latin typeface="Montserrat ExtraBold"/>
                <a:sym typeface="Montserrat ExtraBold"/>
              </a:rPr>
              <a:t>Implementation </a:t>
            </a:r>
            <a:r>
              <a:rPr lang="en-US" sz="4505" dirty="0">
                <a:solidFill>
                  <a:srgbClr val="452A74"/>
                </a:solidFill>
                <a:latin typeface="Montserrat ExtraBold"/>
              </a:rPr>
              <a:t>of Five Roles</a:t>
            </a:r>
          </a:p>
          <a:p>
            <a:pPr marL="0" marR="0" lvl="0" indent="0" rtl="0">
              <a:lnSpc>
                <a:spcPct val="140022"/>
              </a:lnSpc>
              <a:spcBef>
                <a:spcPts val="0"/>
              </a:spcBef>
              <a:spcAft>
                <a:spcPts val="0"/>
              </a:spcAft>
              <a:buNone/>
            </a:pP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6937024"/>
          </a:xfrm>
        </p:spPr>
        <p:txBody>
          <a:bodyPr>
            <a:normAutofit fontScale="92500" lnSpcReduction="10000"/>
          </a:bodyPr>
          <a:lstStyle/>
          <a:p>
            <a:pPr marL="114300" indent="0">
              <a:buNone/>
            </a:pPr>
            <a:r>
              <a:rPr lang="el-GR" sz="3600" b="1" dirty="0">
                <a:solidFill>
                  <a:schemeClr val="accent4">
                    <a:lumMod val="75000"/>
                  </a:schemeClr>
                </a:solidFill>
              </a:rPr>
              <a:t>Βήμα 5: Τελική παρουσίαση και προβληματισμός</a:t>
            </a:r>
          </a:p>
          <a:p>
            <a:pPr marL="114300" indent="0">
              <a:buNone/>
            </a:pPr>
            <a:r>
              <a:rPr lang="el-GR" sz="3600" b="1" dirty="0"/>
              <a:t>Προετοιμάστε το τελικό γήπεδο:</a:t>
            </a:r>
          </a:p>
          <a:p>
            <a:pPr>
              <a:buFont typeface="Wingdings" panose="05000000000000000000" pitchFamily="2" charset="2"/>
              <a:buChar char="ü"/>
            </a:pPr>
            <a:r>
              <a:rPr lang="el-GR" dirty="0"/>
              <a:t>Ο </a:t>
            </a:r>
            <a:r>
              <a:rPr lang="el-GR" b="1" dirty="0"/>
              <a:t>Επικοινωνιακός</a:t>
            </a:r>
            <a:r>
              <a:rPr lang="el-GR" dirty="0"/>
              <a:t> ηγείται της προετοιμασίας για την τελική παρουσίαση του έργου, εστιάζοντας στη σαφή άρθρωση του προβλήματος, τη λύση και την επίδειξη πρωτοτύπου.
Ο </a:t>
            </a:r>
            <a:r>
              <a:rPr lang="el-GR" b="1" dirty="0"/>
              <a:t>Συντονιστής </a:t>
            </a:r>
            <a:r>
              <a:rPr lang="el-GR" dirty="0"/>
              <a:t>διασφαλίζει ότι όλα τα μέλη της ομάδας είναι έτοιμα για τους ρόλους τους στην παρουσίαση.</a:t>
            </a:r>
            <a:endParaRPr lang="en-US" sz="3600" b="1" dirty="0"/>
          </a:p>
          <a:p>
            <a:pPr marL="457200" lvl="1" indent="0">
              <a:buNone/>
            </a:pPr>
            <a:r>
              <a:rPr lang="el-GR" sz="3600" b="1" dirty="0"/>
              <a:t>Παρουσιάστε τη λύση:</a:t>
            </a:r>
          </a:p>
          <a:p>
            <a:pPr lvl="1" indent="-457200">
              <a:buFont typeface="Wingdings" panose="05000000000000000000" pitchFamily="2" charset="2"/>
              <a:buChar char="ü"/>
            </a:pPr>
            <a:r>
              <a:rPr lang="el-GR" sz="3200" dirty="0"/>
              <a:t>Οι ομάδες παρουσιάζουν το πρωτότυπο του έξυπνου κάδου στην τάξη, εξηγώντας τη διαδικασία τους και παρουσιάζοντας το πρωτότυπο</a:t>
            </a:r>
            <a:r>
              <a:rPr lang="en-US" sz="3200" dirty="0"/>
              <a:t>.</a:t>
            </a:r>
          </a:p>
          <a:p>
            <a:pPr lvl="1" indent="-457200">
              <a:buFont typeface="Wingdings" panose="05000000000000000000" pitchFamily="2" charset="2"/>
              <a:buChar char="ü"/>
            </a:pPr>
            <a:r>
              <a:rPr lang="el-GR" sz="3200" b="1" dirty="0"/>
              <a:t>Η Επικοινωνιακή (</a:t>
            </a:r>
            <a:r>
              <a:rPr lang="el-GR" sz="3200" b="1" dirty="0" err="1"/>
              <a:t>Nina</a:t>
            </a:r>
            <a:r>
              <a:rPr lang="el-GR" sz="3200" b="1" dirty="0"/>
              <a:t>) παίρνει το προβάδισμα, ενώ ο «Χτίστης» (</a:t>
            </a:r>
            <a:r>
              <a:rPr lang="el-GR" sz="3200" b="1" dirty="0" err="1"/>
              <a:t>Ravi</a:t>
            </a:r>
            <a:r>
              <a:rPr lang="el-GR" sz="3200" b="1" dirty="0"/>
              <a:t>) επιδεικνύει τις τεχνικές πτυχές.</a:t>
            </a:r>
            <a:endParaRPr lang="en-US" sz="3600" b="1" dirty="0"/>
          </a:p>
          <a:p>
            <a:pPr marL="114300" indent="0">
              <a:buNone/>
            </a:pPr>
            <a:r>
              <a:rPr lang="el-GR" sz="3600" b="1" dirty="0"/>
              <a:t>Προβληματισμός και αξιολόγηση από </a:t>
            </a:r>
            <a:r>
              <a:rPr lang="el-GR" sz="3600" b="1" dirty="0" err="1"/>
              <a:t>ομοτίμους:</a:t>
            </a:r>
            <a:r>
              <a:rPr lang="el-GR" dirty="0" err="1"/>
              <a:t>Μετά</a:t>
            </a:r>
            <a:r>
              <a:rPr lang="el-GR" dirty="0"/>
              <a:t> τις παρουσιάσεις, οι μαθητές συμμετέχουν σε </a:t>
            </a:r>
            <a:r>
              <a:rPr lang="el-GR" dirty="0" err="1"/>
              <a:t>αυτο</a:t>
            </a:r>
            <a:r>
              <a:rPr lang="el-GR" dirty="0"/>
              <a:t>-προβληματισμό σχετικά με το πόσο καλά εκπλήρωσαν τους ρόλους τους και προσφέρουν ανατροφοδότηση από τους συνομηλίκους. Ο εκπαιδευτής διευκολύνει μια συζήτηση σχετικά με τις προκλήσεις που αντιμετωπίζει και πώς αναπτύχθηκαν οι επιχειρηματικές δεξιότητες.</a:t>
            </a:r>
            <a:endParaRPr lang="en-US" sz="4400" dirty="0">
              <a:solidFill>
                <a:schemeClr val="accent4"/>
              </a:solidFill>
            </a:endParaRPr>
          </a:p>
        </p:txBody>
      </p:sp>
    </p:spTree>
    <p:extLst>
      <p:ext uri="{BB962C8B-B14F-4D97-AF65-F5344CB8AC3E}">
        <p14:creationId xmlns:p14="http://schemas.microsoft.com/office/powerpoint/2010/main" val="15111968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02"/>
        <p:cNvGrpSpPr/>
        <p:nvPr/>
      </p:nvGrpSpPr>
      <p:grpSpPr>
        <a:xfrm>
          <a:off x="0" y="0"/>
          <a:ext cx="0" cy="0"/>
          <a:chOff x="0" y="0"/>
          <a:chExt cx="0" cy="0"/>
        </a:xfrm>
      </p:grpSpPr>
      <p:sp>
        <p:nvSpPr>
          <p:cNvPr id="103" name="Google Shape;103;p2"/>
          <p:cNvSpPr/>
          <p:nvPr/>
        </p:nvSpPr>
        <p:spPr>
          <a:xfrm>
            <a:off x="624295" y="421152"/>
            <a:ext cx="2897536" cy="607548"/>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5" name="Google Shape;105;p2"/>
          <p:cNvGrpSpPr/>
          <p:nvPr/>
        </p:nvGrpSpPr>
        <p:grpSpPr>
          <a:xfrm>
            <a:off x="11891146" y="-1800940"/>
            <a:ext cx="13888879" cy="13888879"/>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2"/>
          <p:cNvGrpSpPr/>
          <p:nvPr/>
        </p:nvGrpSpPr>
        <p:grpSpPr>
          <a:xfrm>
            <a:off x="12998586" y="-22431"/>
            <a:ext cx="10331861" cy="10331861"/>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7" name="Google Shape;127;p2"/>
          <p:cNvSpPr/>
          <p:nvPr/>
        </p:nvSpPr>
        <p:spPr>
          <a:xfrm>
            <a:off x="10246164"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2"/>
          <p:cNvSpPr txBox="1"/>
          <p:nvPr/>
        </p:nvSpPr>
        <p:spPr>
          <a:xfrm>
            <a:off x="13596117" y="4375541"/>
            <a:ext cx="4568399" cy="1749582"/>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8121" dirty="0">
                <a:solidFill>
                  <a:srgbClr val="452A74"/>
                </a:solidFill>
                <a:latin typeface="Montserrat ExtraBold"/>
                <a:ea typeface="Montserrat ExtraBold"/>
                <a:cs typeface="Montserrat ExtraBold"/>
                <a:sym typeface="Montserrat ExtraBold"/>
              </a:rPr>
              <a:t>Content </a:t>
            </a:r>
            <a:endParaRPr dirty="0"/>
          </a:p>
        </p:txBody>
      </p:sp>
      <p:grpSp>
        <p:nvGrpSpPr>
          <p:cNvPr id="13" name="Google Shape;111;p2">
            <a:extLst>
              <a:ext uri="{FF2B5EF4-FFF2-40B4-BE49-F238E27FC236}">
                <a16:creationId xmlns:a16="http://schemas.microsoft.com/office/drawing/2014/main" id="{E0EC3BE2-7700-4237-BFF3-24F3E418344D}"/>
              </a:ext>
            </a:extLst>
          </p:cNvPr>
          <p:cNvGrpSpPr/>
          <p:nvPr/>
        </p:nvGrpSpPr>
        <p:grpSpPr>
          <a:xfrm>
            <a:off x="1028700" y="3054720"/>
            <a:ext cx="9437912" cy="1473220"/>
            <a:chOff x="0" y="-66675"/>
            <a:chExt cx="5228023" cy="1964294"/>
          </a:xfrm>
        </p:grpSpPr>
        <p:sp>
          <p:nvSpPr>
            <p:cNvPr id="14" name="Google Shape;112;p2">
              <a:extLst>
                <a:ext uri="{FF2B5EF4-FFF2-40B4-BE49-F238E27FC236}">
                  <a16:creationId xmlns:a16="http://schemas.microsoft.com/office/drawing/2014/main" id="{334D6C3B-D69D-49DC-A82B-CDFA1155195A}"/>
                </a:ext>
              </a:extLst>
            </p:cNvPr>
            <p:cNvSpPr txBox="1"/>
            <p:nvPr/>
          </p:nvSpPr>
          <p:spPr>
            <a:xfrm>
              <a:off x="0" y="-66675"/>
              <a:ext cx="5228023" cy="1034130"/>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Arial"/>
                  <a:ea typeface="Arial"/>
                  <a:cs typeface="Arial"/>
                  <a:sym typeface="Arial"/>
                </a:rPr>
                <a:t>1 </a:t>
              </a:r>
              <a:r>
                <a:rPr lang="el-GR" sz="3600" dirty="0">
                  <a:solidFill>
                    <a:srgbClr val="452A74"/>
                  </a:solidFill>
                  <a:sym typeface="Montserrat ExtraBold"/>
                </a:rPr>
                <a:t>Τι είναι ο ρόλος ομάδας;</a:t>
              </a:r>
              <a:endParaRPr dirty="0"/>
            </a:p>
          </p:txBody>
        </p:sp>
        <p:sp>
          <p:nvSpPr>
            <p:cNvPr id="15" name="Google Shape;113;p2">
              <a:extLst>
                <a:ext uri="{FF2B5EF4-FFF2-40B4-BE49-F238E27FC236}">
                  <a16:creationId xmlns:a16="http://schemas.microsoft.com/office/drawing/2014/main" id="{B29F88E1-CACB-46F8-B750-CBA76FC0A7D5}"/>
                </a:ext>
              </a:extLst>
            </p:cNvPr>
            <p:cNvSpPr txBox="1"/>
            <p:nvPr/>
          </p:nvSpPr>
          <p:spPr>
            <a:xfrm>
              <a:off x="0" y="1488891"/>
              <a:ext cx="5228023" cy="408728"/>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None/>
              </a:pPr>
              <a:endParaRPr sz="1800">
                <a:solidFill>
                  <a:schemeClr val="dk1"/>
                </a:solidFill>
                <a:latin typeface="Calibri"/>
                <a:ea typeface="Calibri"/>
                <a:cs typeface="Calibri"/>
                <a:sym typeface="Calibri"/>
              </a:endParaRPr>
            </a:p>
          </p:txBody>
        </p:sp>
        <p:cxnSp>
          <p:nvCxnSpPr>
            <p:cNvPr id="16" name="Google Shape;114;p2">
              <a:extLst>
                <a:ext uri="{FF2B5EF4-FFF2-40B4-BE49-F238E27FC236}">
                  <a16:creationId xmlns:a16="http://schemas.microsoft.com/office/drawing/2014/main" id="{09DD4FB8-DA1A-44EE-A585-B18E1071BDB3}"/>
                </a:ext>
              </a:extLst>
            </p:cNvPr>
            <p:cNvCxnSpPr>
              <a:cxnSpLocks/>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
        <p:nvSpPr>
          <p:cNvPr id="19" name="Google Shape;112;p2">
            <a:extLst>
              <a:ext uri="{FF2B5EF4-FFF2-40B4-BE49-F238E27FC236}">
                <a16:creationId xmlns:a16="http://schemas.microsoft.com/office/drawing/2014/main" id="{85CE6EF0-1F1D-49CF-AEBF-F1A194289FF3}"/>
              </a:ext>
            </a:extLst>
          </p:cNvPr>
          <p:cNvSpPr txBox="1"/>
          <p:nvPr/>
        </p:nvSpPr>
        <p:spPr>
          <a:xfrm>
            <a:off x="928105" y="3973161"/>
            <a:ext cx="10409321" cy="1107996"/>
          </a:xfrm>
          <a:prstGeom prst="rect">
            <a:avLst/>
          </a:prstGeom>
          <a:noFill/>
          <a:ln>
            <a:noFill/>
          </a:ln>
        </p:spPr>
        <p:txBody>
          <a:bodyPr spcFirstLastPara="1" wrap="square" lIns="0" tIns="0" rIns="0" bIns="0" anchor="t" anchorCtr="0">
            <a:spAutoFit/>
          </a:bodyPr>
          <a:lstStyle/>
          <a:p>
            <a:pPr lvl="0"/>
            <a:r>
              <a:rPr lang="en-US" sz="3600" dirty="0">
                <a:solidFill>
                  <a:srgbClr val="452A74"/>
                </a:solidFill>
                <a:latin typeface="Arial"/>
                <a:ea typeface="Arial"/>
                <a:cs typeface="Arial"/>
                <a:sym typeface="Arial"/>
              </a:rPr>
              <a:t>2 </a:t>
            </a:r>
            <a:r>
              <a:rPr lang="el-GR" sz="3600" dirty="0">
                <a:solidFill>
                  <a:srgbClr val="452A74"/>
                </a:solidFill>
                <a:sym typeface="Montserrat ExtraBold"/>
              </a:rPr>
              <a:t>Βασικοί στόχοι και οφέλη από τη χρήση πέντε ρόλων</a:t>
            </a:r>
            <a:endParaRPr sz="3600" dirty="0"/>
          </a:p>
        </p:txBody>
      </p:sp>
      <p:cxnSp>
        <p:nvCxnSpPr>
          <p:cNvPr id="20" name="Google Shape;114;p2">
            <a:extLst>
              <a:ext uri="{FF2B5EF4-FFF2-40B4-BE49-F238E27FC236}">
                <a16:creationId xmlns:a16="http://schemas.microsoft.com/office/drawing/2014/main" id="{746C9B5B-64DC-49AE-93DD-838BE919E596}"/>
              </a:ext>
            </a:extLst>
          </p:cNvPr>
          <p:cNvCxnSpPr>
            <a:cxnSpLocks/>
          </p:cNvCxnSpPr>
          <p:nvPr/>
        </p:nvCxnSpPr>
        <p:spPr>
          <a:xfrm>
            <a:off x="1129166" y="5144310"/>
            <a:ext cx="9337447" cy="0"/>
          </a:xfrm>
          <a:prstGeom prst="straightConnector1">
            <a:avLst/>
          </a:prstGeom>
          <a:noFill/>
          <a:ln w="63500" cap="rnd" cmpd="sng">
            <a:solidFill>
              <a:srgbClr val="452A74"/>
            </a:solidFill>
            <a:prstDash val="solid"/>
            <a:round/>
            <a:headEnd type="none" w="sm" len="sm"/>
            <a:tailEnd type="none" w="sm" len="sm"/>
          </a:ln>
        </p:spPr>
      </p:cxnSp>
      <p:sp>
        <p:nvSpPr>
          <p:cNvPr id="21" name="Google Shape;112;p2">
            <a:extLst>
              <a:ext uri="{FF2B5EF4-FFF2-40B4-BE49-F238E27FC236}">
                <a16:creationId xmlns:a16="http://schemas.microsoft.com/office/drawing/2014/main" id="{0B5569E4-D24C-4D46-A43A-2B6EFA6B462F}"/>
              </a:ext>
            </a:extLst>
          </p:cNvPr>
          <p:cNvSpPr txBox="1"/>
          <p:nvPr/>
        </p:nvSpPr>
        <p:spPr>
          <a:xfrm>
            <a:off x="1028699" y="5393552"/>
            <a:ext cx="9437914" cy="775597"/>
          </a:xfrm>
          <a:prstGeom prst="rect">
            <a:avLst/>
          </a:prstGeom>
          <a:noFill/>
          <a:ln>
            <a:noFill/>
          </a:ln>
        </p:spPr>
        <p:txBody>
          <a:bodyPr spcFirstLastPara="1" wrap="square" lIns="0" tIns="0" rIns="0" bIns="0" anchor="t" anchorCtr="0">
            <a:spAutoFit/>
          </a:bodyPr>
          <a:lstStyle/>
          <a:p>
            <a:pPr lvl="0">
              <a:lnSpc>
                <a:spcPct val="140022"/>
              </a:lnSpc>
            </a:pPr>
            <a:r>
              <a:rPr lang="el-GR" sz="3600" dirty="0">
                <a:solidFill>
                  <a:srgbClr val="452A74"/>
                </a:solidFill>
              </a:rPr>
              <a:t>3 Επισκόπηση των πέντε ρόλων</a:t>
            </a:r>
            <a:endParaRPr dirty="0"/>
          </a:p>
        </p:txBody>
      </p:sp>
      <p:cxnSp>
        <p:nvCxnSpPr>
          <p:cNvPr id="22" name="Google Shape;114;p2">
            <a:extLst>
              <a:ext uri="{FF2B5EF4-FFF2-40B4-BE49-F238E27FC236}">
                <a16:creationId xmlns:a16="http://schemas.microsoft.com/office/drawing/2014/main" id="{FA64A794-D3AA-4BC6-88B3-1CDF5EA59F37}"/>
              </a:ext>
            </a:extLst>
          </p:cNvPr>
          <p:cNvCxnSpPr>
            <a:cxnSpLocks/>
          </p:cNvCxnSpPr>
          <p:nvPr/>
        </p:nvCxnSpPr>
        <p:spPr>
          <a:xfrm>
            <a:off x="1080180" y="6259164"/>
            <a:ext cx="9386433" cy="0"/>
          </a:xfrm>
          <a:prstGeom prst="straightConnector1">
            <a:avLst/>
          </a:prstGeom>
          <a:noFill/>
          <a:ln w="63500" cap="rnd" cmpd="sng">
            <a:solidFill>
              <a:srgbClr val="452A74"/>
            </a:solidFill>
            <a:prstDash val="solid"/>
            <a:round/>
            <a:headEnd type="none" w="sm" len="sm"/>
            <a:tailEnd type="none" w="sm" len="sm"/>
          </a:ln>
        </p:spPr>
      </p:cxnSp>
      <p:sp>
        <p:nvSpPr>
          <p:cNvPr id="23" name="Google Shape;112;p2">
            <a:extLst>
              <a:ext uri="{FF2B5EF4-FFF2-40B4-BE49-F238E27FC236}">
                <a16:creationId xmlns:a16="http://schemas.microsoft.com/office/drawing/2014/main" id="{7703B924-400F-455E-A700-51AE501EA764}"/>
              </a:ext>
            </a:extLst>
          </p:cNvPr>
          <p:cNvSpPr txBox="1"/>
          <p:nvPr/>
        </p:nvSpPr>
        <p:spPr>
          <a:xfrm>
            <a:off x="1066346" y="6651030"/>
            <a:ext cx="9400268" cy="775597"/>
          </a:xfrm>
          <a:prstGeom prst="rect">
            <a:avLst/>
          </a:prstGeom>
          <a:noFill/>
          <a:ln>
            <a:noFill/>
          </a:ln>
        </p:spPr>
        <p:txBody>
          <a:bodyPr spcFirstLastPara="1" wrap="square" lIns="0" tIns="0" rIns="0" bIns="0" anchor="t" anchorCtr="0">
            <a:spAutoFit/>
          </a:bodyPr>
          <a:lstStyle/>
          <a:p>
            <a:pPr>
              <a:lnSpc>
                <a:spcPct val="140022"/>
              </a:lnSpc>
            </a:pPr>
            <a:r>
              <a:rPr lang="el-GR" sz="3600" dirty="0">
                <a:solidFill>
                  <a:srgbClr val="452A74"/>
                </a:solidFill>
              </a:rPr>
              <a:t>4 Βήμα προς βήμα – Υλοποίηση πέντε ρόλων</a:t>
            </a:r>
            <a:endParaRPr dirty="0"/>
          </a:p>
        </p:txBody>
      </p:sp>
      <p:cxnSp>
        <p:nvCxnSpPr>
          <p:cNvPr id="24" name="Google Shape;114;p2">
            <a:extLst>
              <a:ext uri="{FF2B5EF4-FFF2-40B4-BE49-F238E27FC236}">
                <a16:creationId xmlns:a16="http://schemas.microsoft.com/office/drawing/2014/main" id="{A6492A9A-8871-4370-8B97-401E43A2E0F7}"/>
              </a:ext>
            </a:extLst>
          </p:cNvPr>
          <p:cNvCxnSpPr>
            <a:cxnSpLocks/>
          </p:cNvCxnSpPr>
          <p:nvPr/>
        </p:nvCxnSpPr>
        <p:spPr>
          <a:xfrm>
            <a:off x="1066346" y="7516642"/>
            <a:ext cx="9336003" cy="0"/>
          </a:xfrm>
          <a:prstGeom prst="straightConnector1">
            <a:avLst/>
          </a:prstGeom>
          <a:noFill/>
          <a:ln w="63500" cap="rnd" cmpd="sng">
            <a:solidFill>
              <a:srgbClr val="452A74"/>
            </a:solidFill>
            <a:prstDash val="solid"/>
            <a:round/>
            <a:headEnd type="none" w="sm" len="sm"/>
            <a:tailEnd type="none" w="sm" len="sm"/>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272208"/>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452A74"/>
                </a:solidFill>
                <a:latin typeface="Montserrat ExtraBold"/>
                <a:ea typeface="Montserrat ExtraBold"/>
                <a:cs typeface="Montserrat ExtraBold"/>
                <a:sym typeface="Montserrat ExtraBold"/>
              </a:rPr>
              <a:t>Step-by-step – </a:t>
            </a:r>
            <a:r>
              <a:rPr lang="en-US" sz="4505" dirty="0">
                <a:solidFill>
                  <a:srgbClr val="452A74"/>
                </a:solidFill>
                <a:latin typeface="Montserrat ExtraBold"/>
                <a:sym typeface="Montserrat ExtraBold"/>
              </a:rPr>
              <a:t>Implementation </a:t>
            </a:r>
            <a:r>
              <a:rPr lang="en-US" sz="4505" dirty="0">
                <a:solidFill>
                  <a:srgbClr val="452A74"/>
                </a:solidFill>
                <a:latin typeface="Montserrat ExtraBold"/>
              </a:rPr>
              <a:t>of Five Roles</a:t>
            </a:r>
          </a:p>
          <a:p>
            <a:pPr marL="0" marR="0" lvl="0" indent="0" rtl="0">
              <a:lnSpc>
                <a:spcPct val="140022"/>
              </a:lnSpc>
              <a:spcBef>
                <a:spcPts val="0"/>
              </a:spcBef>
              <a:spcAft>
                <a:spcPts val="0"/>
              </a:spcAft>
              <a:buNone/>
            </a:pP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6937024"/>
          </a:xfrm>
        </p:spPr>
        <p:txBody>
          <a:bodyPr>
            <a:normAutofit/>
          </a:bodyPr>
          <a:lstStyle/>
          <a:p>
            <a:pPr marL="114300" indent="0">
              <a:buNone/>
            </a:pPr>
            <a:r>
              <a:rPr lang="el-GR" sz="3600" b="1" dirty="0">
                <a:solidFill>
                  <a:schemeClr val="accent4">
                    <a:lumMod val="75000"/>
                  </a:schemeClr>
                </a:solidFill>
              </a:rPr>
              <a:t>Βήμα 6: Αξιολόγηση και αξιολόγηση</a:t>
            </a:r>
          </a:p>
          <a:p>
            <a:pPr marL="114300" indent="0">
              <a:buNone/>
            </a:pPr>
            <a:endParaRPr lang="el-GR" b="1" dirty="0"/>
          </a:p>
          <a:p>
            <a:pPr marL="114300" indent="0">
              <a:buNone/>
            </a:pPr>
            <a:r>
              <a:rPr lang="el-GR" b="1" dirty="0"/>
              <a:t>Αξιολογήστε την ατομική και ομαδική </a:t>
            </a:r>
            <a:r>
              <a:rPr lang="el-GR" b="1" dirty="0" err="1"/>
              <a:t>απόδοση:</a:t>
            </a:r>
            <a:r>
              <a:rPr lang="el-GR" dirty="0" err="1"/>
              <a:t>Ο</a:t>
            </a:r>
            <a:r>
              <a:rPr lang="el-GR" dirty="0"/>
              <a:t> εκπαιδευτής αξιολογεί τόσο τις ατομικές συνεισφορές όσο και τη συνολική απόδοση της ομάδας με βάση:</a:t>
            </a:r>
          </a:p>
          <a:p>
            <a:pPr>
              <a:buFontTx/>
              <a:buChar char="-"/>
            </a:pPr>
            <a:r>
              <a:rPr lang="el-GR" sz="2800" dirty="0"/>
              <a:t>Εκπλήρωση ρόλων. Καινοτομία και δημιουργικότητα· Βάθος έρευνας και τεχνική εκτέλεση και,
Επικοινωνιακή σαφήνεια στην παρουσίαση και Συνεργασία και ομαδική εργασία</a:t>
            </a:r>
            <a:endParaRPr lang="en-US" b="1" dirty="0"/>
          </a:p>
          <a:p>
            <a:pPr marL="114300" indent="0">
              <a:buNone/>
            </a:pPr>
            <a:r>
              <a:rPr lang="el-GR" b="1" dirty="0"/>
              <a:t>Αξιολογήστε τις επιχειρηματικές ικανότητες: </a:t>
            </a:r>
            <a:r>
              <a:rPr lang="el-GR" dirty="0"/>
              <a:t>Χρησιμοποιώντας την έννοια των Πέντε Ρόλων, ο εκπαιδευτής αξιολογεί πόσο καλά οι μαθητές απέδειξαν:</a:t>
            </a:r>
            <a:endParaRPr lang="en-US" dirty="0"/>
          </a:p>
          <a:p>
            <a:pPr>
              <a:buFont typeface="Wingdings" panose="05000000000000000000" pitchFamily="2" charset="2"/>
              <a:buChar char="ü"/>
            </a:pPr>
            <a:r>
              <a:rPr lang="el-GR" b="1" dirty="0"/>
              <a:t>Δημιουργικότητα και καινοτομία (Δημιουργικός)
Ομαδικότητα και οργάνωση (Συντονιστής)
Έρευνα και αναγνώριση ευκαιριών (Εξερευνητής)
Τεχνική και πρακτική εφαρμογή (Χτίστης)
Επικοινωνία και παρουσίαση (Επικοινωνιακός)</a:t>
            </a:r>
            <a:endParaRPr lang="en-US" sz="4400" dirty="0">
              <a:solidFill>
                <a:schemeClr val="accent4"/>
              </a:solidFill>
            </a:endParaRPr>
          </a:p>
        </p:txBody>
      </p:sp>
    </p:spTree>
    <p:extLst>
      <p:ext uri="{BB962C8B-B14F-4D97-AF65-F5344CB8AC3E}">
        <p14:creationId xmlns:p14="http://schemas.microsoft.com/office/powerpoint/2010/main" val="14448447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2151792" y="643488"/>
            <a:ext cx="3226247" cy="610103"/>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4">
            <a:hlinkClick r:id="rId4"/>
          </p:cNvPr>
          <p:cNvSpPr/>
          <p:nvPr/>
        </p:nvSpPr>
        <p:spPr>
          <a:xfrm>
            <a:off x="1301736" y="9059620"/>
            <a:ext cx="492598" cy="895633"/>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4">
            <a:hlinkClick r:id="rId6"/>
          </p:cNvPr>
          <p:cNvSpPr/>
          <p:nvPr/>
        </p:nvSpPr>
        <p:spPr>
          <a:xfrm>
            <a:off x="2151792" y="9126668"/>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4">
            <a:hlinkClick r:id="rId8"/>
          </p:cNvPr>
          <p:cNvSpPr/>
          <p:nvPr/>
        </p:nvSpPr>
        <p:spPr>
          <a:xfrm>
            <a:off x="4515883" y="9046061"/>
            <a:ext cx="939499" cy="939499"/>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4"/>
          <p:cNvSpPr/>
          <p:nvPr/>
        </p:nvSpPr>
        <p:spPr>
          <a:xfrm>
            <a:off x="5752478" y="9059620"/>
            <a:ext cx="948733" cy="948733"/>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4">
            <a:hlinkClick r:id="rId11"/>
          </p:cNvPr>
          <p:cNvSpPr/>
          <p:nvPr/>
        </p:nvSpPr>
        <p:spPr>
          <a:xfrm>
            <a:off x="6998306" y="9023785"/>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4"/>
          <p:cNvSpPr/>
          <p:nvPr/>
        </p:nvSpPr>
        <p:spPr>
          <a:xfrm>
            <a:off x="9455762" y="-1993617"/>
            <a:ext cx="13888879" cy="1388887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3" name="Google Shape;313;p14"/>
          <p:cNvGrpSpPr/>
          <p:nvPr/>
        </p:nvGrpSpPr>
        <p:grpSpPr>
          <a:xfrm>
            <a:off x="9414163" y="-1980712"/>
            <a:ext cx="13888879" cy="13888879"/>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6" name="Google Shape;316;p14"/>
          <p:cNvGrpSpPr/>
          <p:nvPr/>
        </p:nvGrpSpPr>
        <p:grpSpPr>
          <a:xfrm>
            <a:off x="11234271" y="-303752"/>
            <a:ext cx="10331861" cy="10331861"/>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9" name="Google Shape;319;p14"/>
          <p:cNvGrpSpPr/>
          <p:nvPr/>
        </p:nvGrpSpPr>
        <p:grpSpPr>
          <a:xfrm>
            <a:off x="12424045" y="1006740"/>
            <a:ext cx="7869115" cy="7869115"/>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22" name="Google Shape;322;p14"/>
          <p:cNvSpPr/>
          <p:nvPr/>
        </p:nvSpPr>
        <p:spPr>
          <a:xfrm>
            <a:off x="13017668" y="1527382"/>
            <a:ext cx="6681869" cy="668186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3" name="Google Shape;323;p14"/>
          <p:cNvGrpSpPr/>
          <p:nvPr/>
        </p:nvGrpSpPr>
        <p:grpSpPr>
          <a:xfrm>
            <a:off x="-5576" y="2293085"/>
            <a:ext cx="12129562" cy="2477107"/>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6" name="Google Shape;326;p14"/>
          <p:cNvGrpSpPr/>
          <p:nvPr/>
        </p:nvGrpSpPr>
        <p:grpSpPr>
          <a:xfrm>
            <a:off x="0" y="4724306"/>
            <a:ext cx="12129562" cy="2477107"/>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29" name="Google Shape;329;p14">
            <a:hlinkClick r:id="rId13"/>
          </p:cNvPr>
          <p:cNvSpPr/>
          <p:nvPr/>
        </p:nvSpPr>
        <p:spPr>
          <a:xfrm>
            <a:off x="3372879" y="9126668"/>
            <a:ext cx="818778" cy="836911"/>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4"/>
          <p:cNvSpPr/>
          <p:nvPr/>
        </p:nvSpPr>
        <p:spPr>
          <a:xfrm>
            <a:off x="0" y="36493"/>
            <a:ext cx="1695139" cy="1940494"/>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4"/>
          <p:cNvSpPr txBox="1"/>
          <p:nvPr/>
        </p:nvSpPr>
        <p:spPr>
          <a:xfrm>
            <a:off x="2484570" y="7774133"/>
            <a:ext cx="4062626" cy="618602"/>
          </a:xfrm>
          <a:prstGeom prst="rect">
            <a:avLst/>
          </a:prstGeom>
          <a:noFill/>
          <a:ln>
            <a:noFill/>
          </a:ln>
        </p:spPr>
        <p:txBody>
          <a:bodyPr spcFirstLastPara="1" wrap="square" lIns="0" tIns="0" rIns="0" bIns="0" anchor="t" anchorCtr="0">
            <a:spAutoFit/>
          </a:bodyPr>
          <a:lstStyle/>
          <a:p>
            <a:pPr marL="0" marR="0" lvl="0" indent="0" algn="ctr" rtl="0">
              <a:lnSpc>
                <a:spcPct val="140027"/>
              </a:lnSpc>
              <a:spcBef>
                <a:spcPts val="0"/>
              </a:spcBef>
              <a:spcAft>
                <a:spcPts val="0"/>
              </a:spcAft>
              <a:buNone/>
            </a:pPr>
            <a:r>
              <a:rPr lang="en-US" sz="3575" dirty="0">
                <a:solidFill>
                  <a:srgbClr val="452A74"/>
                </a:solidFill>
                <a:latin typeface="Montserrat ExtraBold"/>
                <a:ea typeface="Montserrat ExtraBold"/>
                <a:cs typeface="Montserrat ExtraBold"/>
                <a:sym typeface="Montserrat ExtraBold"/>
              </a:rPr>
              <a:t>Where to find us</a:t>
            </a:r>
            <a:endParaRPr dirty="0"/>
          </a:p>
        </p:txBody>
      </p:sp>
      <p:sp>
        <p:nvSpPr>
          <p:cNvPr id="332" name="Google Shape;332;p14"/>
          <p:cNvSpPr txBox="1"/>
          <p:nvPr/>
        </p:nvSpPr>
        <p:spPr>
          <a:xfrm>
            <a:off x="-72265" y="2513482"/>
            <a:ext cx="11047523" cy="2541850"/>
          </a:xfrm>
          <a:prstGeom prst="rect">
            <a:avLst/>
          </a:prstGeom>
          <a:noFill/>
          <a:ln>
            <a:noFill/>
          </a:ln>
        </p:spPr>
        <p:txBody>
          <a:bodyPr spcFirstLastPara="1" wrap="square" lIns="0" tIns="0" rIns="0" bIns="0" anchor="t" anchorCtr="0">
            <a:spAutoFit/>
          </a:bodyPr>
          <a:lstStyle/>
          <a:p>
            <a:pPr lvl="0" algn="ctr">
              <a:lnSpc>
                <a:spcPct val="140006"/>
              </a:lnSpc>
            </a:pPr>
            <a:r>
              <a:rPr lang="el-GR" sz="5899" b="1" dirty="0">
                <a:solidFill>
                  <a:srgbClr val="DED5ED"/>
                </a:solidFill>
                <a:latin typeface="Montserrat"/>
                <a:ea typeface="Montserrat"/>
                <a:cs typeface="Montserrat"/>
                <a:sym typeface="Montserrat"/>
              </a:rPr>
              <a:t>Σας ευχαριστώ για την προσοχή σας!</a:t>
            </a:r>
            <a:endParaRPr dirty="0"/>
          </a:p>
        </p:txBody>
      </p:sp>
      <p:sp>
        <p:nvSpPr>
          <p:cNvPr id="2" name="Google Shape;333;p14">
            <a:extLst>
              <a:ext uri="{FF2B5EF4-FFF2-40B4-BE49-F238E27FC236}">
                <a16:creationId xmlns:a16="http://schemas.microsoft.com/office/drawing/2014/main" id="{FA0055ED-6327-3A56-A9AD-95738F772BE0}"/>
              </a:ext>
            </a:extLst>
          </p:cNvPr>
          <p:cNvSpPr txBox="1"/>
          <p:nvPr/>
        </p:nvSpPr>
        <p:spPr>
          <a:xfrm>
            <a:off x="1348069" y="5701176"/>
            <a:ext cx="7803333" cy="775597"/>
          </a:xfrm>
          <a:prstGeom prst="rect">
            <a:avLst/>
          </a:prstGeom>
          <a:noFill/>
          <a:ln>
            <a:noFill/>
          </a:ln>
        </p:spPr>
        <p:txBody>
          <a:bodyPr spcFirstLastPara="1" wrap="square" lIns="0" tIns="0" rIns="0" bIns="0" anchor="t" anchorCtr="0">
            <a:spAutoFit/>
          </a:bodyPr>
          <a:lstStyle/>
          <a:p>
            <a:pPr algn="ctr">
              <a:lnSpc>
                <a:spcPct val="140008"/>
              </a:lnSpc>
            </a:pPr>
            <a:r>
              <a:rPr lang="en-US" sz="3600" b="1" dirty="0">
                <a:solidFill>
                  <a:schemeClr val="bg1"/>
                </a:solidFill>
                <a:latin typeface="Montserrat"/>
                <a:sym typeface="Montserrat"/>
                <a:hlinkClick r:id="rId11">
                  <a:extLst>
                    <a:ext uri="{A12FA001-AC4F-418D-AE19-62706E023703}">
                      <ahyp:hlinkClr xmlns:ahyp="http://schemas.microsoft.com/office/drawing/2018/hyperlinkcolor" val="tx"/>
                    </a:ext>
                  </a:extLst>
                </a:hlinkClick>
              </a:rPr>
              <a:t>https://www.hertechventure.eu</a:t>
            </a:r>
            <a:r>
              <a:rPr lang="en-US" sz="3600" b="1" dirty="0">
                <a:solidFill>
                  <a:schemeClr val="bg1"/>
                </a:solidFill>
                <a:latin typeface="Montserrat"/>
                <a:sym typeface="Montserrat"/>
              </a:rPr>
              <a:t> </a:t>
            </a:r>
            <a:endParaRPr lang="en-US" sz="3600" b="1" dirty="0">
              <a:solidFill>
                <a:schemeClr val="bg1"/>
              </a:solidFill>
              <a:latin typeface="Montserra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Τι είναι ο ρόλος ομάδας;</a:t>
            </a:r>
            <a:endParaRPr dirty="0">
              <a:latin typeface="Microsoft YaHei UI" panose="020B0503020204020204" pitchFamily="34" charset="-122"/>
              <a:ea typeface="Microsoft YaHei UI" panose="020B0503020204020204" pitchFamily="34" charset="-122"/>
            </a:endParaRPr>
          </a:p>
        </p:txBody>
      </p:sp>
      <p:graphicFrame>
        <p:nvGraphicFramePr>
          <p:cNvPr id="256" name="Marcador de Posição do Texto 2">
            <a:extLst>
              <a:ext uri="{FF2B5EF4-FFF2-40B4-BE49-F238E27FC236}">
                <a16:creationId xmlns:a16="http://schemas.microsoft.com/office/drawing/2014/main" id="{AF9804E8-B742-B1F0-2543-ABBD03EE9E54}"/>
              </a:ext>
            </a:extLst>
          </p:cNvPr>
          <p:cNvGraphicFramePr/>
          <p:nvPr>
            <p:extLst>
              <p:ext uri="{D42A27DB-BD31-4B8C-83A1-F6EECF244321}">
                <p14:modId xmlns:p14="http://schemas.microsoft.com/office/powerpoint/2010/main" val="2508075525"/>
              </p:ext>
            </p:extLst>
          </p:nvPr>
        </p:nvGraphicFramePr>
        <p:xfrm>
          <a:off x="331284" y="1770049"/>
          <a:ext cx="17159681" cy="6937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sym typeface="Montserrat ExtraBold"/>
              </a:rPr>
              <a:t>Τι είναι ο ρόλος ομάδας;</a:t>
            </a:r>
            <a:endParaRPr sz="4505"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fontScale="85000" lnSpcReduction="10000"/>
          </a:bodyPr>
          <a:lstStyle/>
          <a:p>
            <a:pPr marL="114300" indent="0">
              <a:buNone/>
            </a:pPr>
            <a:r>
              <a:rPr lang="en-US" sz="4000" b="1" dirty="0">
                <a:solidFill>
                  <a:schemeClr val="accent4">
                    <a:lumMod val="75000"/>
                  </a:schemeClr>
                </a:solidFill>
              </a:rPr>
              <a:t>1. </a:t>
            </a:r>
            <a:r>
              <a:rPr lang="el-GR" sz="4000" b="1" dirty="0">
                <a:solidFill>
                  <a:schemeClr val="accent4">
                    <a:lumMod val="75000"/>
                  </a:schemeClr>
                </a:solidFill>
              </a:rPr>
              <a:t>Μαθητές</a:t>
            </a:r>
            <a:endParaRPr lang="en-US" sz="4000" b="1" dirty="0">
              <a:solidFill>
                <a:schemeClr val="accent4">
                  <a:lumMod val="75000"/>
                </a:schemeClr>
              </a:solidFill>
            </a:endParaRPr>
          </a:p>
          <a:p>
            <a:pPr marL="114300" indent="0">
              <a:buNone/>
            </a:pPr>
            <a:endParaRPr lang="en-US" b="1" dirty="0"/>
          </a:p>
          <a:p>
            <a:pPr marL="114300" indent="0">
              <a:buNone/>
            </a:pPr>
            <a:r>
              <a:rPr lang="el-GR" b="1" dirty="0"/>
              <a:t>Ρόλος: </a:t>
            </a:r>
            <a:r>
              <a:rPr lang="el-GR" dirty="0"/>
              <a:t>Άτομα που επιθυμούν να αναπτύξουν επιχειρηματικές δεξιότητες, ανεξάρτητα από την ηλικία ή το υπόβαθρο.</a:t>
            </a:r>
            <a:r>
              <a:rPr lang="el-GR" b="1" dirty="0"/>
              <a:t>
Σκοπός: </a:t>
            </a:r>
            <a:r>
              <a:rPr lang="el-GR" dirty="0"/>
              <a:t>Οι εκπαιδευόμενοι μπορούν να χρησιμοποιήσουν το πλαίσιο για να παρακολουθήσουν τη δική τους ανάπτυξη και να ενισχύσουν τις δεξιότητές τους σε διάφορους τομείς της επιχειρηματικότητας, όπως η δημιουργικότητα, ο χρηματοοικονομικός αλφαβητισμός και η διαχείριση κινδύνων.</a:t>
            </a:r>
            <a:r>
              <a:rPr lang="el-GR" b="1" dirty="0"/>
              <a:t>
Παραδείγματα: Φοιτητές, άτομα που αναζητούν εργασία, νέοι επαγγελματίες.</a:t>
            </a:r>
            <a:endParaRPr lang="en-US" b="1" dirty="0"/>
          </a:p>
          <a:p>
            <a:pPr marL="114300" indent="0">
              <a:buNone/>
            </a:pPr>
            <a:r>
              <a:rPr lang="el-GR" b="1" dirty="0"/>
              <a:t>
</a:t>
            </a:r>
            <a:r>
              <a:rPr lang="el-GR" sz="4000" b="1" dirty="0">
                <a:solidFill>
                  <a:schemeClr val="accent4">
                    <a:lumMod val="75000"/>
                  </a:schemeClr>
                </a:solidFill>
              </a:rPr>
              <a:t>2. Εκπαιδευτικοί</a:t>
            </a:r>
            <a:endParaRPr lang="en-US" sz="4000" b="1" dirty="0">
              <a:solidFill>
                <a:schemeClr val="accent4">
                  <a:lumMod val="75000"/>
                </a:schemeClr>
              </a:solidFill>
            </a:endParaRPr>
          </a:p>
          <a:p>
            <a:pPr marL="114300" indent="0">
              <a:buNone/>
            </a:pPr>
            <a:r>
              <a:rPr lang="el-GR" b="1" dirty="0"/>
              <a:t>Ρόλος: </a:t>
            </a:r>
            <a:r>
              <a:rPr lang="el-GR" dirty="0"/>
              <a:t>Εκπαιδευτικοί, εκπαιδευτές και </a:t>
            </a:r>
            <a:r>
              <a:rPr lang="el-GR" dirty="0" err="1"/>
              <a:t>διευκολυντές</a:t>
            </a:r>
            <a:r>
              <a:rPr lang="el-GR" dirty="0"/>
              <a:t> υπεύθυνοι για την προώθηση επιχειρηματικών ικανοτήτων.</a:t>
            </a:r>
            <a:r>
              <a:rPr lang="el-GR" b="1" dirty="0"/>
              <a:t>
Σκοπός: </a:t>
            </a:r>
            <a:r>
              <a:rPr lang="el-GR" dirty="0"/>
              <a:t>Οι εκπαιδευτικοί χρησιμοποιούν το </a:t>
            </a:r>
            <a:r>
              <a:rPr lang="el-GR" dirty="0" err="1"/>
              <a:t>Playbook</a:t>
            </a:r>
            <a:r>
              <a:rPr lang="el-GR" dirty="0"/>
              <a:t> για να σχεδιάσουν πρόγραμμα σπουδών, μεθόδους διδασκαλίας και πρακτικές αξιολόγησης που βοηθούν τους μαθητές να αποκτήσουν επιχειρηματικές δεξιότητες.</a:t>
            </a:r>
            <a:r>
              <a:rPr lang="el-GR" b="1" dirty="0"/>
              <a:t>
Παραδείγματα: Δάσκαλοι σχολείων, καθηγητές πανεπιστημίου, εκπαιδευτές επαγγελματικής κατάρτισης.</a:t>
            </a:r>
            <a:endParaRPr lang="en-US" dirty="0"/>
          </a:p>
          <a:p>
            <a:pPr marL="114300" indent="0">
              <a:buNone/>
            </a:pPr>
            <a:endParaRPr lang="pt-PT" dirty="0"/>
          </a:p>
        </p:txBody>
      </p:sp>
    </p:spTree>
    <p:extLst>
      <p:ext uri="{BB962C8B-B14F-4D97-AF65-F5344CB8AC3E}">
        <p14:creationId xmlns:p14="http://schemas.microsoft.com/office/powerpoint/2010/main" val="37680274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1281790" y="803925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965955" y="149800"/>
            <a:ext cx="15661518"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sym typeface="Montserrat ExtraBold"/>
              </a:rPr>
              <a:t>Βασικοί στόχοι και οφέλη από τη χρήση πέντε ρόλων</a:t>
            </a:r>
            <a:endParaRPr sz="4505" dirty="0">
              <a:solidFill>
                <a:srgbClr val="452A74"/>
              </a:solidFill>
              <a:latin typeface="Microsoft YaHei UI" panose="020B0503020204020204" pitchFamily="34" charset="-122"/>
              <a:ea typeface="Microsoft YaHei UI" panose="020B0503020204020204" pitchFamily="34" charset="-122"/>
            </a:endParaRPr>
          </a:p>
        </p:txBody>
      </p:sp>
      <p:graphicFrame>
        <p:nvGraphicFramePr>
          <p:cNvPr id="261" name="Google Shape;230;p8">
            <a:extLst>
              <a:ext uri="{FF2B5EF4-FFF2-40B4-BE49-F238E27FC236}">
                <a16:creationId xmlns:a16="http://schemas.microsoft.com/office/drawing/2014/main" id="{8ACCA2C7-418F-EB93-A3D2-F34AA0529722}"/>
              </a:ext>
            </a:extLst>
          </p:cNvPr>
          <p:cNvGraphicFramePr/>
          <p:nvPr>
            <p:extLst>
              <p:ext uri="{D42A27DB-BD31-4B8C-83A1-F6EECF244321}">
                <p14:modId xmlns:p14="http://schemas.microsoft.com/office/powerpoint/2010/main" val="3236604800"/>
              </p:ext>
            </p:extLst>
          </p:nvPr>
        </p:nvGraphicFramePr>
        <p:xfrm>
          <a:off x="619017" y="1079781"/>
          <a:ext cx="16871948" cy="84908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852385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965955" y="149800"/>
            <a:ext cx="15661518"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icrosoft YaHei UI" panose="020B0503020204020204" pitchFamily="34" charset="-122"/>
                <a:ea typeface="Microsoft YaHei UI" panose="020B0503020204020204" pitchFamily="34" charset="-122"/>
                <a:sym typeface="Montserrat ExtraBold"/>
              </a:rPr>
              <a:t>Key Goals and Benefits of Using Five Roles </a:t>
            </a:r>
            <a:endParaRPr sz="4505" dirty="0">
              <a:solidFill>
                <a:srgbClr val="452A74"/>
              </a:solidFill>
              <a:latin typeface="Microsoft YaHei UI" panose="020B0503020204020204" pitchFamily="34" charset="-122"/>
              <a:ea typeface="Microsoft YaHei UI" panose="020B0503020204020204" pitchFamily="34" charset="-122"/>
            </a:endParaRPr>
          </a:p>
        </p:txBody>
      </p:sp>
      <p:graphicFrame>
        <p:nvGraphicFramePr>
          <p:cNvPr id="261" name="Google Shape;230;p8">
            <a:extLst>
              <a:ext uri="{FF2B5EF4-FFF2-40B4-BE49-F238E27FC236}">
                <a16:creationId xmlns:a16="http://schemas.microsoft.com/office/drawing/2014/main" id="{8ACCA2C7-418F-EB93-A3D2-F34AA0529722}"/>
              </a:ext>
            </a:extLst>
          </p:cNvPr>
          <p:cNvGraphicFramePr/>
          <p:nvPr>
            <p:extLst>
              <p:ext uri="{D42A27DB-BD31-4B8C-83A1-F6EECF244321}">
                <p14:modId xmlns:p14="http://schemas.microsoft.com/office/powerpoint/2010/main" val="285265376"/>
              </p:ext>
            </p:extLst>
          </p:nvPr>
        </p:nvGraphicFramePr>
        <p:xfrm>
          <a:off x="197454" y="745024"/>
          <a:ext cx="16871948" cy="91208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957148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πέντε ρόλων</a:t>
            </a:r>
            <a:endParaRPr lang="en-US" sz="4505"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lstStyle/>
          <a:p>
            <a:pPr>
              <a:buFont typeface="Wingdings" panose="05000000000000000000" pitchFamily="2" charset="2"/>
              <a:buChar char="ü"/>
            </a:pPr>
            <a:r>
              <a:rPr lang="el-GR" dirty="0"/>
              <a:t>Χρησιμοποιώντας αυτούς τους ρόλους, οι οργανισμοί και οι εκπαιδευτικοί μπορούν να προωθήσουν πιο αποτελεσματική συνεργασία, προσωπική ανάπτυξη και επιχειρηματική επιτυχία.
</a:t>
            </a:r>
            <a:r>
              <a:rPr lang="el-GR" b="1" dirty="0"/>
              <a:t>Οι πέντε ρόλοι </a:t>
            </a:r>
            <a:r>
              <a:rPr lang="el-GR" dirty="0"/>
              <a:t>του πλαισίου </a:t>
            </a:r>
            <a:r>
              <a:rPr lang="el-GR" dirty="0" err="1"/>
              <a:t>EntreComp</a:t>
            </a:r>
            <a:r>
              <a:rPr lang="el-GR" dirty="0"/>
              <a:t> - Δημιουργικός, Συντονιστής, Εξερευνητής, «Χτίστης» και Επικοινωνιακός - παρέχουν μια πρακτική δομή για την ανάπτυξη βασικών επιχειρηματικών ικανοτήτων.
Κάθε ρόλος αναδεικνύει διαφορετικά πλεονεκτήματα και συνεισφορές που απαιτούνται για την επιχειρηματική επιτυχία, ενθαρρύνοντας τα άτομα να αναγνωρίσουν και να αναπτύξουν διαφορετικές δεξιότητες. 
Ακολουθεί μια επισκόπηση κάθε ρόλου:</a:t>
            </a:r>
            <a:endParaRPr lang="pt-PT" dirty="0"/>
          </a:p>
        </p:txBody>
      </p:sp>
    </p:spTree>
    <p:extLst>
      <p:ext uri="{BB962C8B-B14F-4D97-AF65-F5344CB8AC3E}">
        <p14:creationId xmlns:p14="http://schemas.microsoft.com/office/powerpoint/2010/main" val="23036268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32931" y="1735779"/>
            <a:ext cx="17058034" cy="6937024"/>
          </a:xfrm>
        </p:spPr>
        <p:txBody>
          <a:bodyPr>
            <a:normAutofit/>
          </a:bodyPr>
          <a:lstStyle/>
          <a:p>
            <a:pPr marL="114300" indent="0">
              <a:buNone/>
            </a:pPr>
            <a:r>
              <a:rPr lang="el-GR" sz="5400" b="1" dirty="0">
                <a:solidFill>
                  <a:schemeClr val="accent4">
                    <a:lumMod val="75000"/>
                  </a:schemeClr>
                </a:solidFill>
              </a:rPr>
              <a:t>Ο δημιουργικός</a:t>
            </a:r>
            <a:endParaRPr lang="en-US" sz="5400" b="1" dirty="0">
              <a:solidFill>
                <a:schemeClr val="accent4">
                  <a:lumMod val="75000"/>
                </a:schemeClr>
              </a:solidFill>
            </a:endParaRPr>
          </a:p>
          <a:p>
            <a:pPr marL="114300" indent="0">
              <a:buNone/>
            </a:pPr>
            <a:endParaRPr lang="en-US" b="1" dirty="0"/>
          </a:p>
          <a:p>
            <a:pPr marL="114300" indent="0">
              <a:buNone/>
            </a:pPr>
            <a:r>
              <a:rPr lang="el-GR" b="1" dirty="0"/>
              <a:t>Ρόλος: </a:t>
            </a:r>
            <a:r>
              <a:rPr lang="el-GR" dirty="0"/>
              <a:t>Καινοτόμοι και δημιουργοί ιδεών.</a:t>
            </a:r>
            <a:r>
              <a:rPr lang="el-GR" b="1" dirty="0"/>
              <a:t>
Σκοπός: </a:t>
            </a:r>
            <a:r>
              <a:rPr lang="el-GR" dirty="0"/>
              <a:t>Άνθρωποι που βλέπουν ευκαιρίες εκεί που άλλοι δεν θα μπορούσαν και ευδοκιμούν στη δημιουργικότητα και την καινοτομία. Είναι υπεύθυνοι για την εξεύρεση νέων ιδεών, λύσεων και προσεγγίσεων σε προβλήματα. Επικεντρώνονται στην ανάπτυξη φρέσκων ιδεών και οραματίζονται δυνατότητες ανάπτυξης.</a:t>
            </a:r>
            <a:r>
              <a:rPr lang="el-GR" b="1" dirty="0"/>
              <a:t>
Βασικές ικανότητες: </a:t>
            </a:r>
            <a:r>
              <a:rPr lang="el-GR" dirty="0"/>
              <a:t>Εντοπισμός ευκαιριών, δημιουργικότητα, όραμα και εκτίμηση ιδεών.</a:t>
            </a:r>
            <a:r>
              <a:rPr lang="el-GR" b="1" dirty="0"/>
              <a:t>
Συνεισφορά: </a:t>
            </a:r>
            <a:r>
              <a:rPr lang="el-GR" dirty="0"/>
              <a:t>Προωθεί την καινοτομία και εισάγει καινοτόμες προσεγγίσεις στις προκλήσεις.</a:t>
            </a:r>
            <a:r>
              <a:rPr lang="el-GR" b="1" dirty="0"/>
              <a:t>
Παραδείγματα: </a:t>
            </a:r>
            <a:r>
              <a:rPr lang="el-GR" dirty="0"/>
              <a:t>Καλλιτέχνες/σχεδιαστές, εφευρέτες, επιχειρηματίες που εστιάζουν στον ιδεασμό.</a:t>
            </a:r>
            <a:endParaRPr lang="pt-PT" dirty="0">
              <a:solidFill>
                <a:schemeClr val="accent4"/>
              </a:solidFill>
            </a:endParaRPr>
          </a:p>
        </p:txBody>
      </p:sp>
      <p:sp>
        <p:nvSpPr>
          <p:cNvPr id="2" name="Google Shape;253;p9">
            <a:extLst>
              <a:ext uri="{FF2B5EF4-FFF2-40B4-BE49-F238E27FC236}">
                <a16:creationId xmlns:a16="http://schemas.microsoft.com/office/drawing/2014/main" id="{F0A7B16E-4071-3BEC-460F-7050DD4AE6D8}"/>
              </a:ext>
            </a:extLst>
          </p:cNvPr>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πέντε ρόλων</a:t>
            </a:r>
            <a:endParaRPr lang="en-US" sz="4505"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947573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32930" y="1421461"/>
            <a:ext cx="16777383" cy="7251342"/>
          </a:xfrm>
        </p:spPr>
        <p:txBody>
          <a:bodyPr>
            <a:normAutofit/>
          </a:bodyPr>
          <a:lstStyle/>
          <a:p>
            <a:pPr marL="114300" indent="0">
              <a:buNone/>
            </a:pPr>
            <a:r>
              <a:rPr lang="el-GR" sz="5400" b="1" dirty="0">
                <a:solidFill>
                  <a:schemeClr val="accent4">
                    <a:lumMod val="75000"/>
                  </a:schemeClr>
                </a:solidFill>
              </a:rPr>
              <a:t>Ο Συντονιστής</a:t>
            </a:r>
            <a:endParaRPr lang="en-US" sz="5400" b="1" dirty="0">
              <a:solidFill>
                <a:schemeClr val="accent4">
                  <a:lumMod val="75000"/>
                </a:schemeClr>
              </a:solidFill>
            </a:endParaRPr>
          </a:p>
          <a:p>
            <a:pPr marL="114300" indent="0">
              <a:buNone/>
            </a:pPr>
            <a:endParaRPr lang="en-US" b="1" dirty="0"/>
          </a:p>
          <a:p>
            <a:pPr marL="114300" indent="0">
              <a:buNone/>
            </a:pPr>
            <a:r>
              <a:rPr lang="el-GR" b="1" dirty="0"/>
              <a:t>Ρόλος: </a:t>
            </a:r>
            <a:r>
              <a:rPr lang="el-GR" dirty="0"/>
              <a:t>Διοργανωτές και σχεδιαστές.</a:t>
            </a:r>
            <a:r>
              <a:rPr lang="el-GR" b="1" dirty="0"/>
              <a:t>
Σκοπός: </a:t>
            </a:r>
            <a:r>
              <a:rPr lang="el-GR" dirty="0"/>
              <a:t>Οι συντονιστές επικεντρώνονται στην υλοποίηση ιδεών μέσω της διαχείρισης πόρων, της δημιουργίας διαδικασιών και της διασφάλισης ότι τα έργα είναι καλά δομημένα και εκτελούνται αποτελεσματικά. Ευδοκιμούν στην οργάνωση ομάδων και στη διασφάλιση της ολοκλήρωσης των εργασιών.</a:t>
            </a:r>
            <a:r>
              <a:rPr lang="el-GR" b="1" dirty="0"/>
              <a:t>
Βασικές ικανότητες: </a:t>
            </a:r>
            <a:r>
              <a:rPr lang="el-GR" dirty="0"/>
              <a:t>Κινητοποίηση πόρων, σχεδιασμός, διαχείριση και συνεργασία με άλλους.
Συνεισφορά: Διατηρεί τα έργα σε καλό δρόμο οργανώνοντας τις προσπάθειες και βελτιστοποιώντας τους πόρους.</a:t>
            </a:r>
            <a:r>
              <a:rPr lang="el-GR" b="1" dirty="0"/>
              <a:t>
Παραδείγματα: </a:t>
            </a:r>
            <a:r>
              <a:rPr lang="el-GR" dirty="0"/>
              <a:t>Διαχειριστές έργων, διοργανωτές εκδηλώσεων, αρχηγοί ομάδων</a:t>
            </a:r>
            <a:r>
              <a:rPr lang="el-GR" b="1" dirty="0"/>
              <a:t>.</a:t>
            </a:r>
            <a:endParaRPr lang="pt-PT" b="1" dirty="0">
              <a:solidFill>
                <a:schemeClr val="accent4"/>
              </a:solidFill>
            </a:endParaRPr>
          </a:p>
        </p:txBody>
      </p:sp>
      <p:sp>
        <p:nvSpPr>
          <p:cNvPr id="2" name="Google Shape;253;p9">
            <a:extLst>
              <a:ext uri="{FF2B5EF4-FFF2-40B4-BE49-F238E27FC236}">
                <a16:creationId xmlns:a16="http://schemas.microsoft.com/office/drawing/2014/main" id="{2195AEB1-4D24-914E-E445-F43947513877}"/>
              </a:ext>
            </a:extLst>
          </p:cNvPr>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πέντε ρόλων</a:t>
            </a:r>
            <a:endParaRPr lang="en-US" sz="4505"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41266100"/>
      </p:ext>
    </p:extLst>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Props1.xml><?xml version="1.0" encoding="utf-8"?>
<ds:datastoreItem xmlns:ds="http://schemas.openxmlformats.org/officeDocument/2006/customXml" ds:itemID="{86698759-31FA-4348-BF2D-86E56ED18DA0}"/>
</file>

<file path=customXml/itemProps2.xml><?xml version="1.0" encoding="utf-8"?>
<ds:datastoreItem xmlns:ds="http://schemas.openxmlformats.org/officeDocument/2006/customXml" ds:itemID="{3333B0CB-D301-4E00-B07D-3A300E548D4F}"/>
</file>

<file path=customXml/itemProps3.xml><?xml version="1.0" encoding="utf-8"?>
<ds:datastoreItem xmlns:ds="http://schemas.openxmlformats.org/officeDocument/2006/customXml" ds:itemID="{E8461E58-9827-49BA-BC11-CA9E38360BA5}"/>
</file>

<file path=docProps/app.xml><?xml version="1.0" encoding="utf-8"?>
<Properties xmlns="http://schemas.openxmlformats.org/officeDocument/2006/extended-properties" xmlns:vt="http://schemas.openxmlformats.org/officeDocument/2006/docPropsVTypes">
  <TotalTime>958</TotalTime>
  <Words>2481</Words>
  <Application>Microsoft Office PowerPoint</Application>
  <PresentationFormat>Προσαρμογή</PresentationFormat>
  <Paragraphs>118</Paragraphs>
  <Slides>21</Slides>
  <Notes>21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21</vt:i4>
      </vt:variant>
    </vt:vector>
  </HeadingPairs>
  <TitlesOfParts>
    <vt:vector size="29" baseType="lpstr">
      <vt:lpstr>Noto Sans</vt:lpstr>
      <vt:lpstr>Montserrat</vt:lpstr>
      <vt:lpstr>Wingdings</vt:lpstr>
      <vt:lpstr>Arial</vt:lpstr>
      <vt:lpstr>Calibri</vt:lpstr>
      <vt:lpstr>Microsoft YaHei UI</vt:lpstr>
      <vt:lpstr>Montserrat ExtraBold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Despina Romniopoulou</cp:lastModifiedBy>
  <cp:revision>18</cp:revision>
  <dcterms:created xsi:type="dcterms:W3CDTF">2006-08-16T00:00:00Z</dcterms:created>
  <dcterms:modified xsi:type="dcterms:W3CDTF">2025-04-14T18:25:36Z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