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4" r:id="rId9"/>
    <p:sldId id="266" r:id="rId10"/>
    <p:sldId id="267" r:id="rId11"/>
  </p:sldIdLst>
  <p:sldSz cx="18288000" cy="10287000"/>
  <p:notesSz cx="6858000" cy="9144000"/>
  <p:embeddedFontLst>
    <p:embeddedFont>
      <p:font typeface="Microsoft YaHei" panose="020B0503020204020204" pitchFamily="34" charset="-122"/>
      <p:regular r:id="rId13"/>
      <p:bold r:id="rId14"/>
    </p:embeddedFont>
    <p:embeddedFont>
      <p:font typeface="Microsoft YaHei UI" panose="020B0503020204020204" pitchFamily="34" charset="-122"/>
      <p:regular r:id="rId15"/>
      <p:bold r:id="rId16"/>
    </p:embeddedFont>
    <p:embeddedFont>
      <p:font typeface="Montserrat" panose="00000500000000000000" pitchFamily="2" charset="0"/>
      <p:regular r:id="rId17"/>
      <p:bold r:id="rId18"/>
      <p:italic r:id="rId19"/>
      <p:boldItalic r:id="rId20"/>
    </p:embeddedFont>
    <p:embeddedFont>
      <p:font typeface="Montserrat ExtraBold" panose="00000900000000000000" pitchFamily="2" charset="0"/>
      <p:bold r:id="rId21"/>
      <p:italic r:id="rId22"/>
      <p:boldItalic r:id="rId23"/>
    </p:embeddedFont>
    <p:embeddedFont>
      <p:font typeface="Noto Sans" panose="020B050204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Jj/iz/GAv8Ni9wHwNetXmkpJv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9"/>
  </p:normalViewPr>
  <p:slideViewPr>
    <p:cSldViewPr snapToGrid="0">
      <p:cViewPr varScale="1">
        <p:scale>
          <a:sx n="50" d="100"/>
          <a:sy n="50" d="100"/>
        </p:scale>
        <p:origin x="874"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rPr>
              <a:t>Mentorship Programs: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b="1">
                <a:solidFill>
                  <a:schemeClr val="dk1"/>
                </a:solidFill>
              </a:rPr>
              <a:t>Limited Availability:</a:t>
            </a:r>
            <a:r>
              <a:rPr lang="en-US">
                <a:solidFill>
                  <a:schemeClr val="dk1"/>
                </a:solidFill>
              </a:rPr>
              <a:t> Few mentors, particularly female mentors, available to guide aspiring female entrepreneurs.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Lack of Formal Structures:</a:t>
            </a:r>
            <a:r>
              <a:rPr lang="en-US">
                <a:solidFill>
                  <a:schemeClr val="dk1"/>
                </a:solidFill>
              </a:rPr>
              <a:t> Mentorship programs are informal and inconsistently organized.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Gender Imbalance:</a:t>
            </a:r>
            <a:r>
              <a:rPr lang="en-US">
                <a:solidFill>
                  <a:schemeClr val="dk1"/>
                </a:solidFill>
              </a:rPr>
              <a:t> Male students have more access to networks through informal channels, creating a gap for female students.</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b="1">
                <a:solidFill>
                  <a:schemeClr val="dk1"/>
                </a:solidFill>
              </a:rPr>
              <a:t>Networking Events: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b="1">
                <a:solidFill>
                  <a:schemeClr val="dk1"/>
                </a:solidFill>
              </a:rPr>
              <a:t>Low Participation of Women:</a:t>
            </a:r>
            <a:r>
              <a:rPr lang="en-US">
                <a:solidFill>
                  <a:schemeClr val="dk1"/>
                </a:solidFill>
              </a:rPr>
              <a:t> Female students are underrepresented at key networking events.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Limited Inclusivity:</a:t>
            </a:r>
            <a:r>
              <a:rPr lang="en-US">
                <a:solidFill>
                  <a:schemeClr val="dk1"/>
                </a:solidFill>
              </a:rPr>
              <a:t> Existing events do not cater to or support the unique needs of women in STEM and entrepreneurship.</a:t>
            </a:r>
            <a:endParaRPr/>
          </a:p>
        </p:txBody>
      </p:sp>
      <p:sp>
        <p:nvSpPr>
          <p:cNvPr id="150" name="Google Shape;1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c5d196e81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a:solidFill>
                  <a:schemeClr val="dk1"/>
                </a:solidFill>
              </a:rPr>
              <a:t>The task force must design actionable plans to improve mentorship and networking opportunities.</a:t>
            </a:r>
            <a:endParaRPr b="1">
              <a:solidFill>
                <a:schemeClr val="dk1"/>
              </a:solidFill>
            </a:endParaRPr>
          </a:p>
          <a:p>
            <a:pPr marL="0" lvl="0" indent="0" algn="l" rtl="0">
              <a:lnSpc>
                <a:spcPct val="115000"/>
              </a:lnSpc>
              <a:spcBef>
                <a:spcPts val="1200"/>
              </a:spcBef>
              <a:spcAft>
                <a:spcPts val="1200"/>
              </a:spcAft>
              <a:buNone/>
            </a:pPr>
            <a:endParaRPr b="1">
              <a:solidFill>
                <a:schemeClr val="dk1"/>
              </a:solidFill>
            </a:endParaRPr>
          </a:p>
        </p:txBody>
      </p:sp>
      <p:sp>
        <p:nvSpPr>
          <p:cNvPr id="169" name="Google Shape;169;g2fc5d196e8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fc5d196e81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US" b="1">
                <a:solidFill>
                  <a:schemeClr val="dk1"/>
                </a:solidFill>
              </a:rPr>
              <a:t>Mentorship Programs: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b="1">
                <a:solidFill>
                  <a:schemeClr val="dk1"/>
                </a:solidFill>
              </a:rPr>
              <a:t>Limited Availability:</a:t>
            </a:r>
            <a:r>
              <a:rPr lang="en-US">
                <a:solidFill>
                  <a:schemeClr val="dk1"/>
                </a:solidFill>
              </a:rPr>
              <a:t> Few mentors, particularly female mentors, available to guide aspiring female entrepreneurs.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Lack of Formal Structures:</a:t>
            </a:r>
            <a:r>
              <a:rPr lang="en-US">
                <a:solidFill>
                  <a:schemeClr val="dk1"/>
                </a:solidFill>
              </a:rPr>
              <a:t> Mentorship programs are informal and inconsistently organized.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Gender Imbalance:</a:t>
            </a:r>
            <a:r>
              <a:rPr lang="en-US">
                <a:solidFill>
                  <a:schemeClr val="dk1"/>
                </a:solidFill>
              </a:rPr>
              <a:t> Male students have more access to networks through informal channels, creating a gap for female students.</a:t>
            </a:r>
            <a:endParaRPr>
              <a:solidFill>
                <a:schemeClr val="dk1"/>
              </a:solidFill>
            </a:endParaRPr>
          </a:p>
          <a:p>
            <a:pPr marL="0" lvl="0" indent="0" algn="l" rtl="0">
              <a:lnSpc>
                <a:spcPct val="115000"/>
              </a:lnSpc>
              <a:spcBef>
                <a:spcPts val="1200"/>
              </a:spcBef>
              <a:spcAft>
                <a:spcPts val="0"/>
              </a:spcAft>
              <a:buSzPts val="1100"/>
              <a:buNone/>
            </a:pPr>
            <a:r>
              <a:rPr lang="en-US" b="1">
                <a:solidFill>
                  <a:schemeClr val="dk1"/>
                </a:solidFill>
              </a:rPr>
              <a:t>Networking Events:</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US" b="1">
                <a:solidFill>
                  <a:schemeClr val="dk1"/>
                </a:solidFill>
              </a:rPr>
              <a:t>Low Participation of Women:</a:t>
            </a:r>
            <a:r>
              <a:rPr lang="en-US">
                <a:solidFill>
                  <a:schemeClr val="dk1"/>
                </a:solidFill>
              </a:rPr>
              <a:t> Female students are underrepresented at key networking events.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Limited Inclusivity:</a:t>
            </a:r>
            <a:r>
              <a:rPr lang="en-US">
                <a:solidFill>
                  <a:schemeClr val="dk1"/>
                </a:solidFill>
              </a:rPr>
              <a:t> Existing events do not cater to or support the unique needs of women in STEM and entrepreneurship.</a:t>
            </a:r>
            <a:endParaRPr/>
          </a:p>
        </p:txBody>
      </p:sp>
      <p:sp>
        <p:nvSpPr>
          <p:cNvPr id="188" name="Google Shape;188;g2fc5d196e81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fc5d196e81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b="1">
                <a:solidFill>
                  <a:schemeClr val="dk1"/>
                </a:solidFill>
              </a:rPr>
              <a:t>The task force must design actionable plans to improve mentorship and networking opportunities.</a:t>
            </a:r>
            <a:endParaRPr b="1">
              <a:solidFill>
                <a:schemeClr val="dk1"/>
              </a:solidFill>
            </a:endParaRPr>
          </a:p>
          <a:p>
            <a:pPr marL="0" lvl="0" indent="0" algn="l" rtl="0">
              <a:lnSpc>
                <a:spcPct val="115000"/>
              </a:lnSpc>
              <a:spcBef>
                <a:spcPts val="1200"/>
              </a:spcBef>
              <a:spcAft>
                <a:spcPts val="1200"/>
              </a:spcAft>
              <a:buNone/>
            </a:pPr>
            <a:endParaRPr b="1">
              <a:solidFill>
                <a:schemeClr val="dk1"/>
              </a:solidFill>
            </a:endParaRPr>
          </a:p>
        </p:txBody>
      </p:sp>
      <p:sp>
        <p:nvSpPr>
          <p:cNvPr id="224" name="Google Shape;224;g2fc5d196e8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linkedin.com/company/hertechventure/?viewAsMember=true" TargetMode="External"/><Relationship Id="rId13" Type="http://schemas.openxmlformats.org/officeDocument/2006/relationships/hyperlink" Target="https://x.com/hertechventure" TargetMode="External"/><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instagram.com/hertechventure.eu/" TargetMode="External"/><Relationship Id="rId11" Type="http://schemas.openxmlformats.org/officeDocument/2006/relationships/hyperlink" Target="https://www.hertechventure.eu/" TargetMode="External"/><Relationship Id="rId5" Type="http://schemas.openxmlformats.org/officeDocument/2006/relationships/image" Target="../media/image6.png"/><Relationship Id="rId1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s://www.facebook.com/profile.php?id=61557217807689" TargetMode="External"/><Relationship Id="rId9" Type="http://schemas.openxmlformats.org/officeDocument/2006/relationships/image" Target="../media/image8.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83"/>
        <p:cNvGrpSpPr/>
        <p:nvPr/>
      </p:nvGrpSpPr>
      <p:grpSpPr>
        <a:xfrm>
          <a:off x="0" y="0"/>
          <a:ext cx="0" cy="0"/>
          <a:chOff x="0" y="0"/>
          <a:chExt cx="0" cy="0"/>
        </a:xfrm>
      </p:grpSpPr>
      <p:sp>
        <p:nvSpPr>
          <p:cNvPr id="90" name="Google Shape;90;p1"/>
          <p:cNvSpPr/>
          <p:nvPr/>
        </p:nvSpPr>
        <p:spPr>
          <a:xfrm>
            <a:off x="735395" y="9214555"/>
            <a:ext cx="3230131" cy="677285"/>
          </a:xfrm>
          <a:custGeom>
            <a:avLst/>
            <a:gdLst/>
            <a:ahLst/>
            <a:cxnLst/>
            <a:rect l="l" t="t" r="r" b="b"/>
            <a:pathLst>
              <a:path w="3230131" h="677285" extrusionOk="0">
                <a:moveTo>
                  <a:pt x="0" y="0"/>
                </a:moveTo>
                <a:lnTo>
                  <a:pt x="3230131" y="0"/>
                </a:lnTo>
                <a:lnTo>
                  <a:pt x="3230131" y="677286"/>
                </a:lnTo>
                <a:lnTo>
                  <a:pt x="0" y="6772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1"/>
          <p:cNvSpPr/>
          <p:nvPr/>
        </p:nvSpPr>
        <p:spPr>
          <a:xfrm rot="-1064191">
            <a:off x="14281957" y="-460934"/>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1"/>
          <p:cNvSpPr/>
          <p:nvPr/>
        </p:nvSpPr>
        <p:spPr>
          <a:xfrm rot="1586488">
            <a:off x="14281957" y="4883172"/>
            <a:ext cx="4114800" cy="4114800"/>
          </a:xfrm>
          <a:custGeom>
            <a:avLst/>
            <a:gdLst/>
            <a:ahLst/>
            <a:cxnLst/>
            <a:rect l="l" t="t" r="r" b="b"/>
            <a:pathLst>
              <a:path w="4114800" h="4114800" extrusionOk="0">
                <a:moveTo>
                  <a:pt x="0" y="0"/>
                </a:moveTo>
                <a:lnTo>
                  <a:pt x="4114800" y="0"/>
                </a:lnTo>
                <a:lnTo>
                  <a:pt x="4114800" y="4114800"/>
                </a:lnTo>
                <a:lnTo>
                  <a:pt x="0" y="4114800"/>
                </a:lnTo>
                <a:lnTo>
                  <a:pt x="0" y="0"/>
                </a:lnTo>
                <a:close/>
              </a:path>
            </a:pathLst>
          </a:custGeom>
          <a:blipFill rotWithShape="1">
            <a:blip r:embed="rId4">
              <a:alphaModFix amt="62000"/>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1"/>
          <p:cNvSpPr/>
          <p:nvPr/>
        </p:nvSpPr>
        <p:spPr>
          <a:xfrm>
            <a:off x="10901220" y="7202168"/>
            <a:ext cx="4938626" cy="4938626"/>
          </a:xfrm>
          <a:custGeom>
            <a:avLst/>
            <a:gdLst/>
            <a:ahLst/>
            <a:cxnLst/>
            <a:rect l="l" t="t" r="r" b="b"/>
            <a:pathLst>
              <a:path w="4938626" h="4938626" extrusionOk="0">
                <a:moveTo>
                  <a:pt x="0" y="0"/>
                </a:moveTo>
                <a:lnTo>
                  <a:pt x="4938626" y="0"/>
                </a:lnTo>
                <a:lnTo>
                  <a:pt x="4938626" y="4938625"/>
                </a:lnTo>
                <a:lnTo>
                  <a:pt x="0" y="493862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1"/>
          <p:cNvSpPr txBox="1"/>
          <p:nvPr/>
        </p:nvSpPr>
        <p:spPr>
          <a:xfrm>
            <a:off x="1019120" y="2311824"/>
            <a:ext cx="9279245" cy="1144171"/>
          </a:xfrm>
          <a:prstGeom prst="rect">
            <a:avLst/>
          </a:prstGeom>
          <a:noFill/>
          <a:ln>
            <a:noFill/>
          </a:ln>
        </p:spPr>
        <p:txBody>
          <a:bodyPr spcFirstLastPara="1" wrap="square" lIns="0" tIns="0" rIns="0" bIns="0" anchor="t" anchorCtr="0">
            <a:spAutoFit/>
          </a:bodyPr>
          <a:lstStyle/>
          <a:p>
            <a:pPr marL="0" marR="0" lvl="0" indent="0" algn="ctr" rtl="0">
              <a:lnSpc>
                <a:spcPct val="140018"/>
              </a:lnSpc>
              <a:spcBef>
                <a:spcPts val="0"/>
              </a:spcBef>
              <a:spcAft>
                <a:spcPts val="0"/>
              </a:spcAft>
              <a:buClr>
                <a:srgbClr val="000000"/>
              </a:buClr>
              <a:buSzPts val="6662"/>
              <a:buFont typeface="Arial"/>
              <a:buNone/>
            </a:pPr>
            <a:r>
              <a:rPr lang="en-US" sz="6662" b="1" i="0" u="none" strike="noStrike" cap="none">
                <a:solidFill>
                  <a:srgbClr val="DED5ED"/>
                </a:solidFill>
                <a:latin typeface="Montserrat"/>
                <a:ea typeface="Montserrat"/>
                <a:cs typeface="Montserrat"/>
                <a:sym typeface="Montserrat"/>
              </a:rPr>
              <a:t>HerTechVenture</a:t>
            </a:r>
            <a:endParaRPr sz="1400" b="0" i="0" u="none" strike="noStrike" cap="none">
              <a:solidFill>
                <a:srgbClr val="000000"/>
              </a:solidFill>
              <a:latin typeface="Arial"/>
              <a:ea typeface="Arial"/>
              <a:cs typeface="Arial"/>
              <a:sym typeface="Arial"/>
            </a:endParaRPr>
          </a:p>
        </p:txBody>
      </p:sp>
      <p:sp>
        <p:nvSpPr>
          <p:cNvPr id="97" name="Google Shape;97;p1"/>
          <p:cNvSpPr txBox="1"/>
          <p:nvPr/>
        </p:nvSpPr>
        <p:spPr>
          <a:xfrm>
            <a:off x="6077346" y="9101770"/>
            <a:ext cx="3366980" cy="1194206"/>
          </a:xfrm>
          <a:prstGeom prst="rect">
            <a:avLst/>
          </a:prstGeom>
          <a:noFill/>
          <a:ln>
            <a:noFill/>
          </a:ln>
        </p:spPr>
        <p:txBody>
          <a:bodyPr spcFirstLastPara="1" wrap="square" lIns="0" tIns="0" rIns="0" bIns="0" anchor="t" anchorCtr="0">
            <a:spAutoFit/>
          </a:bodyPr>
          <a:lstStyle/>
          <a:p>
            <a:pPr marL="0" marR="0" lvl="0" indent="0" algn="ctr" rtl="0">
              <a:lnSpc>
                <a:spcPct val="105666"/>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39955"/>
              </a:lnSpc>
              <a:spcBef>
                <a:spcPts val="0"/>
              </a:spcBef>
              <a:spcAft>
                <a:spcPts val="0"/>
              </a:spcAft>
              <a:buClr>
                <a:srgbClr val="000000"/>
              </a:buClr>
              <a:buSzPts val="1359"/>
              <a:buFont typeface="Arial"/>
              <a:buNone/>
            </a:pPr>
            <a:r>
              <a:rPr lang="en-US" sz="1359" b="1" i="0" u="none" strike="noStrike" cap="none">
                <a:solidFill>
                  <a:srgbClr val="DED5ED"/>
                </a:solidFill>
                <a:latin typeface="Noto Sans"/>
                <a:ea typeface="Noto Sans"/>
                <a:cs typeface="Noto Sans"/>
                <a:sym typeface="Noto Sans"/>
              </a:rPr>
              <a:t>Project Number 2023-1-PL01-KA220-HED-000156803</a:t>
            </a:r>
            <a:endParaRPr sz="1400" b="0" i="0" u="none" strike="noStrike" cap="none">
              <a:solidFill>
                <a:srgbClr val="000000"/>
              </a:solidFill>
              <a:latin typeface="Arial"/>
              <a:ea typeface="Arial"/>
              <a:cs typeface="Arial"/>
              <a:sym typeface="Arial"/>
            </a:endParaRPr>
          </a:p>
          <a:p>
            <a:pPr marL="0" marR="0" lvl="0" indent="0" algn="ctr" rtl="0">
              <a:lnSpc>
                <a:spcPct val="139955"/>
              </a:lnSpc>
              <a:spcBef>
                <a:spcPts val="0"/>
              </a:spcBef>
              <a:spcAft>
                <a:spcPts val="0"/>
              </a:spcAft>
              <a:buClr>
                <a:srgbClr val="000000"/>
              </a:buClr>
              <a:buSzPts val="1359"/>
              <a:buFont typeface="Arial"/>
              <a:buNone/>
            </a:pPr>
            <a:endParaRPr sz="1359" b="1" i="0" u="none" strike="noStrike" cap="none">
              <a:solidFill>
                <a:srgbClr val="DED5ED"/>
              </a:solidFill>
              <a:latin typeface="Noto Sans"/>
              <a:ea typeface="Noto Sans"/>
              <a:cs typeface="Noto Sans"/>
              <a:sym typeface="Noto Sans"/>
            </a:endParaRPr>
          </a:p>
          <a:p>
            <a:pPr marL="0" marR="0" lvl="0" indent="0" algn="ctr" rtl="0">
              <a:lnSpc>
                <a:spcPct val="139955"/>
              </a:lnSpc>
              <a:spcBef>
                <a:spcPts val="0"/>
              </a:spcBef>
              <a:spcAft>
                <a:spcPts val="0"/>
              </a:spcAft>
              <a:buClr>
                <a:srgbClr val="000000"/>
              </a:buClr>
              <a:buSzPts val="1359"/>
              <a:buFont typeface="Arial"/>
              <a:buNone/>
            </a:pPr>
            <a:endParaRPr sz="1359" b="1" i="0" u="none" strike="noStrike" cap="none">
              <a:solidFill>
                <a:srgbClr val="DED5ED"/>
              </a:solidFill>
              <a:latin typeface="Noto Sans"/>
              <a:ea typeface="Noto Sans"/>
              <a:cs typeface="Noto Sans"/>
              <a:sym typeface="Noto Sans"/>
            </a:endParaRPr>
          </a:p>
        </p:txBody>
      </p:sp>
      <p:grpSp>
        <p:nvGrpSpPr>
          <p:cNvPr id="2" name="Google Shape;84;p1">
            <a:extLst>
              <a:ext uri="{FF2B5EF4-FFF2-40B4-BE49-F238E27FC236}">
                <a16:creationId xmlns:a16="http://schemas.microsoft.com/office/drawing/2014/main" id="{CDC3384C-814E-BB81-17AB-90343C743393}"/>
              </a:ext>
            </a:extLst>
          </p:cNvPr>
          <p:cNvGrpSpPr/>
          <p:nvPr/>
        </p:nvGrpSpPr>
        <p:grpSpPr>
          <a:xfrm>
            <a:off x="0" y="3333317"/>
            <a:ext cx="12360879" cy="2552552"/>
            <a:chOff x="0" y="-57150"/>
            <a:chExt cx="3255540" cy="438902"/>
          </a:xfrm>
        </p:grpSpPr>
        <p:sp>
          <p:nvSpPr>
            <p:cNvPr id="3" name="Google Shape;85;p1">
              <a:extLst>
                <a:ext uri="{FF2B5EF4-FFF2-40B4-BE49-F238E27FC236}">
                  <a16:creationId xmlns:a16="http://schemas.microsoft.com/office/drawing/2014/main" id="{8AF70A01-4D9E-05D3-452A-2FE51091BA51}"/>
                </a:ext>
              </a:extLst>
            </p:cNvPr>
            <p:cNvSpPr/>
            <p:nvPr/>
          </p:nvSpPr>
          <p:spPr>
            <a:xfrm>
              <a:off x="0" y="0"/>
              <a:ext cx="3255540" cy="381752"/>
            </a:xfrm>
            <a:custGeom>
              <a:avLst/>
              <a:gdLst/>
              <a:ahLst/>
              <a:cxnLst/>
              <a:rect l="l" t="t" r="r" b="b"/>
              <a:pathLst>
                <a:path w="3255540" h="381752" extrusionOk="0">
                  <a:moveTo>
                    <a:pt x="0" y="0"/>
                  </a:moveTo>
                  <a:lnTo>
                    <a:pt x="3255540" y="0"/>
                  </a:lnTo>
                  <a:lnTo>
                    <a:pt x="3255540" y="381752"/>
                  </a:lnTo>
                  <a:lnTo>
                    <a:pt x="0" y="381752"/>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 name="Google Shape;86;p1">
              <a:extLst>
                <a:ext uri="{FF2B5EF4-FFF2-40B4-BE49-F238E27FC236}">
                  <a16:creationId xmlns:a16="http://schemas.microsoft.com/office/drawing/2014/main" id="{8747C916-2B0E-CF3A-E5B0-21B36DAE25B7}"/>
                </a:ext>
              </a:extLst>
            </p:cNvPr>
            <p:cNvSpPr txBox="1"/>
            <p:nvPr/>
          </p:nvSpPr>
          <p:spPr>
            <a:xfrm>
              <a:off x="0" y="-57150"/>
              <a:ext cx="3255540" cy="438902"/>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 name="Google Shape;87;p1">
            <a:extLst>
              <a:ext uri="{FF2B5EF4-FFF2-40B4-BE49-F238E27FC236}">
                <a16:creationId xmlns:a16="http://schemas.microsoft.com/office/drawing/2014/main" id="{FCF80F2A-56C2-76EC-F109-A57BDBD09331}"/>
              </a:ext>
            </a:extLst>
          </p:cNvPr>
          <p:cNvGrpSpPr/>
          <p:nvPr/>
        </p:nvGrpSpPr>
        <p:grpSpPr>
          <a:xfrm>
            <a:off x="0" y="6230519"/>
            <a:ext cx="12436705" cy="1767558"/>
            <a:chOff x="0" y="-57150"/>
            <a:chExt cx="3275511" cy="465529"/>
          </a:xfrm>
        </p:grpSpPr>
        <p:sp>
          <p:nvSpPr>
            <p:cNvPr id="6" name="Google Shape;88;p1">
              <a:extLst>
                <a:ext uri="{FF2B5EF4-FFF2-40B4-BE49-F238E27FC236}">
                  <a16:creationId xmlns:a16="http://schemas.microsoft.com/office/drawing/2014/main" id="{E54761E0-6419-7A0A-1537-2704858F7D80}"/>
                </a:ext>
              </a:extLst>
            </p:cNvPr>
            <p:cNvSpPr/>
            <p:nvPr/>
          </p:nvSpPr>
          <p:spPr>
            <a:xfrm>
              <a:off x="0" y="0"/>
              <a:ext cx="3275511" cy="408379"/>
            </a:xfrm>
            <a:custGeom>
              <a:avLst/>
              <a:gdLst/>
              <a:ahLst/>
              <a:cxnLst/>
              <a:rect l="l" t="t" r="r" b="b"/>
              <a:pathLst>
                <a:path w="3275511" h="408379" extrusionOk="0">
                  <a:moveTo>
                    <a:pt x="0" y="0"/>
                  </a:moveTo>
                  <a:lnTo>
                    <a:pt x="3275511" y="0"/>
                  </a:lnTo>
                  <a:lnTo>
                    <a:pt x="3275511" y="408379"/>
                  </a:lnTo>
                  <a:lnTo>
                    <a:pt x="0" y="408379"/>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89;p1">
              <a:extLst>
                <a:ext uri="{FF2B5EF4-FFF2-40B4-BE49-F238E27FC236}">
                  <a16:creationId xmlns:a16="http://schemas.microsoft.com/office/drawing/2014/main" id="{7A11B8CD-7FB7-277A-1959-15D15364258A}"/>
                </a:ext>
              </a:extLst>
            </p:cNvPr>
            <p:cNvSpPr txBox="1"/>
            <p:nvPr/>
          </p:nvSpPr>
          <p:spPr>
            <a:xfrm>
              <a:off x="0" y="-57150"/>
              <a:ext cx="3275511" cy="465529"/>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 name="Google Shape;95;p1">
            <a:extLst>
              <a:ext uri="{FF2B5EF4-FFF2-40B4-BE49-F238E27FC236}">
                <a16:creationId xmlns:a16="http://schemas.microsoft.com/office/drawing/2014/main" id="{C44167CB-B89E-6119-73FF-1EB1007AF8EC}"/>
              </a:ext>
            </a:extLst>
          </p:cNvPr>
          <p:cNvSpPr txBox="1"/>
          <p:nvPr/>
        </p:nvSpPr>
        <p:spPr>
          <a:xfrm>
            <a:off x="388550" y="3696674"/>
            <a:ext cx="11434482" cy="1557349"/>
          </a:xfrm>
          <a:prstGeom prst="rect">
            <a:avLst/>
          </a:prstGeom>
          <a:noFill/>
          <a:ln>
            <a:noFill/>
          </a:ln>
        </p:spPr>
        <p:txBody>
          <a:bodyPr spcFirstLastPara="1" wrap="square" lIns="0" tIns="0" rIns="0" bIns="0" anchor="t" anchorCtr="0">
            <a:spAutoFit/>
          </a:bodyPr>
          <a:lstStyle/>
          <a:p>
            <a:pPr lvl="0">
              <a:lnSpc>
                <a:spcPct val="115000"/>
              </a:lnSpc>
              <a:buClr>
                <a:schemeClr val="dk1"/>
              </a:buClr>
              <a:buSzPts val="1100"/>
            </a:pPr>
            <a:r>
              <a:rPr lang="el-GR" sz="4400" b="1" dirty="0">
                <a:solidFill>
                  <a:srgbClr val="452A74"/>
                </a:solidFill>
                <a:latin typeface="Noto Sans"/>
                <a:ea typeface="Noto Sans"/>
                <a:cs typeface="Noto Sans"/>
                <a:sym typeface="Noto Sans"/>
              </a:rPr>
              <a:t>Οικοδόμηση ενός επιχειρηματικού οικοσυστήματος χωρίς αποκλεισμούς</a:t>
            </a:r>
            <a:endParaRPr lang="en-US" sz="4400" b="1" dirty="0">
              <a:solidFill>
                <a:srgbClr val="452A74"/>
              </a:solidFill>
              <a:latin typeface="Noto Sans"/>
              <a:ea typeface="Noto Sans"/>
              <a:cs typeface="Noto Sans"/>
              <a:sym typeface="Noto Sans"/>
            </a:endParaRPr>
          </a:p>
        </p:txBody>
      </p:sp>
      <p:sp>
        <p:nvSpPr>
          <p:cNvPr id="10" name="Google Shape;96;p1">
            <a:extLst>
              <a:ext uri="{FF2B5EF4-FFF2-40B4-BE49-F238E27FC236}">
                <a16:creationId xmlns:a16="http://schemas.microsoft.com/office/drawing/2014/main" id="{F9A90756-0667-9BC6-23C0-D9AA926A42E4}"/>
              </a:ext>
            </a:extLst>
          </p:cNvPr>
          <p:cNvSpPr txBox="1"/>
          <p:nvPr/>
        </p:nvSpPr>
        <p:spPr>
          <a:xfrm>
            <a:off x="880148" y="7020493"/>
            <a:ext cx="10762200" cy="601575"/>
          </a:xfrm>
          <a:prstGeom prst="rect">
            <a:avLst/>
          </a:prstGeom>
          <a:noFill/>
          <a:ln>
            <a:noFill/>
          </a:ln>
        </p:spPr>
        <p:txBody>
          <a:bodyPr spcFirstLastPara="1" wrap="square" lIns="0" tIns="0" rIns="0" bIns="0" anchor="t" anchorCtr="0">
            <a:spAutoFit/>
          </a:bodyPr>
          <a:lstStyle/>
          <a:p>
            <a:pPr marL="0" lvl="0" indent="0" algn="ctr" rtl="0">
              <a:lnSpc>
                <a:spcPct val="115000"/>
              </a:lnSpc>
              <a:spcBef>
                <a:spcPts val="0"/>
              </a:spcBef>
              <a:spcAft>
                <a:spcPts val="0"/>
              </a:spcAft>
              <a:buClr>
                <a:schemeClr val="dk1"/>
              </a:buClr>
              <a:buSzPts val="1100"/>
              <a:buFont typeface="Arial"/>
              <a:buNone/>
            </a:pPr>
            <a:r>
              <a:rPr lang="en-US" sz="3399" b="1" dirty="0">
                <a:solidFill>
                  <a:srgbClr val="452A74"/>
                </a:solidFill>
                <a:latin typeface="Noto Sans"/>
                <a:ea typeface="Noto Sans"/>
                <a:cs typeface="Noto Sans"/>
                <a:sym typeface="Noto Sans"/>
              </a:rPr>
              <a:t>Polytechnic of Torino</a:t>
            </a:r>
            <a:endParaRPr sz="1400" b="0" i="0" u="none" strike="noStrike" cap="none" dirty="0">
              <a:solidFill>
                <a:srgbClr val="000000"/>
              </a:solidFill>
              <a:latin typeface="Arial"/>
              <a:ea typeface="Arial"/>
              <a:cs typeface="Arial"/>
              <a:sym typeface="Arial"/>
            </a:endParaRPr>
          </a:p>
        </p:txBody>
      </p:sp>
      <p:sp>
        <p:nvSpPr>
          <p:cNvPr id="11" name="Google Shape;98;p1">
            <a:extLst>
              <a:ext uri="{FF2B5EF4-FFF2-40B4-BE49-F238E27FC236}">
                <a16:creationId xmlns:a16="http://schemas.microsoft.com/office/drawing/2014/main" id="{D5242167-A456-EA1C-AC02-AD57928D61F4}"/>
              </a:ext>
            </a:extLst>
          </p:cNvPr>
          <p:cNvSpPr txBox="1"/>
          <p:nvPr/>
        </p:nvSpPr>
        <p:spPr>
          <a:xfrm>
            <a:off x="2657239" y="5533742"/>
            <a:ext cx="7046400" cy="810671"/>
          </a:xfrm>
          <a:prstGeom prst="rect">
            <a:avLst/>
          </a:prstGeom>
          <a:noFill/>
          <a:ln>
            <a:noFill/>
          </a:ln>
        </p:spPr>
        <p:txBody>
          <a:bodyPr spcFirstLastPara="1" wrap="square" lIns="0" tIns="0" rIns="0" bIns="0" anchor="t" anchorCtr="0">
            <a:spAutoFit/>
          </a:bodyPr>
          <a:lstStyle/>
          <a:p>
            <a:pPr marL="0" marR="0" lvl="0" indent="0" algn="ctr" rtl="0">
              <a:lnSpc>
                <a:spcPct val="105666"/>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lvl="0" algn="ctr">
              <a:lnSpc>
                <a:spcPct val="139958"/>
              </a:lnSpc>
              <a:buSzPts val="2400"/>
            </a:pPr>
            <a:r>
              <a:rPr lang="el-GR" sz="2400" b="1" dirty="0">
                <a:solidFill>
                  <a:srgbClr val="DED5ED"/>
                </a:solidFill>
                <a:latin typeface="Noto Sans"/>
                <a:ea typeface="Noto Sans"/>
                <a:cs typeface="Noto Sans"/>
                <a:sym typeface="Noto Sans"/>
              </a:rPr>
              <a:t>Σοβαρό παιχνίδι για καθηγητές STEM</a:t>
            </a:r>
            <a:endParaRPr sz="2400" b="1" i="0" u="none" strike="noStrike" cap="none" dirty="0">
              <a:solidFill>
                <a:srgbClr val="DED5ED"/>
              </a:solidFill>
              <a:latin typeface="Noto Sans"/>
              <a:ea typeface="Noto Sans"/>
              <a:cs typeface="Noto Sans"/>
              <a:sym typeface="Noto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289"/>
        <p:cNvGrpSpPr/>
        <p:nvPr/>
      </p:nvGrpSpPr>
      <p:grpSpPr>
        <a:xfrm>
          <a:off x="0" y="0"/>
          <a:ext cx="0" cy="0"/>
          <a:chOff x="0" y="0"/>
          <a:chExt cx="0" cy="0"/>
        </a:xfrm>
      </p:grpSpPr>
      <p:sp>
        <p:nvSpPr>
          <p:cNvPr id="290" name="Google Shape;290;p14"/>
          <p:cNvSpPr/>
          <p:nvPr/>
        </p:nvSpPr>
        <p:spPr>
          <a:xfrm>
            <a:off x="2151792" y="643488"/>
            <a:ext cx="3226247" cy="610103"/>
          </a:xfrm>
          <a:custGeom>
            <a:avLst/>
            <a:gdLst/>
            <a:ahLst/>
            <a:cxnLst/>
            <a:rect l="l" t="t" r="r" b="b"/>
            <a:pathLst>
              <a:path w="3226247" h="610103" extrusionOk="0">
                <a:moveTo>
                  <a:pt x="0" y="0"/>
                </a:moveTo>
                <a:lnTo>
                  <a:pt x="3226247" y="0"/>
                </a:lnTo>
                <a:lnTo>
                  <a:pt x="3226247" y="610103"/>
                </a:lnTo>
                <a:lnTo>
                  <a:pt x="0" y="610103"/>
                </a:lnTo>
                <a:lnTo>
                  <a:pt x="0" y="0"/>
                </a:lnTo>
                <a:close/>
              </a:path>
            </a:pathLst>
          </a:custGeom>
          <a:blipFill rotWithShape="1">
            <a:blip r:embed="rId3">
              <a:alphaModFix/>
            </a:blip>
            <a:stretch>
              <a:fillRect b="-10874"/>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1" name="Google Shape;291;p14">
            <a:hlinkClick r:id="rId4"/>
          </p:cNvPr>
          <p:cNvSpPr/>
          <p:nvPr/>
        </p:nvSpPr>
        <p:spPr>
          <a:xfrm>
            <a:off x="1301736" y="9059620"/>
            <a:ext cx="492598" cy="895633"/>
          </a:xfrm>
          <a:custGeom>
            <a:avLst/>
            <a:gdLst/>
            <a:ahLst/>
            <a:cxnLst/>
            <a:rect l="l" t="t" r="r" b="b"/>
            <a:pathLst>
              <a:path w="492598" h="895633" extrusionOk="0">
                <a:moveTo>
                  <a:pt x="0" y="0"/>
                </a:moveTo>
                <a:lnTo>
                  <a:pt x="492598" y="0"/>
                </a:lnTo>
                <a:lnTo>
                  <a:pt x="492598" y="895632"/>
                </a:lnTo>
                <a:lnTo>
                  <a:pt x="0" y="89563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2" name="Google Shape;292;p14">
            <a:hlinkClick r:id="rId6"/>
          </p:cNvPr>
          <p:cNvSpPr/>
          <p:nvPr/>
        </p:nvSpPr>
        <p:spPr>
          <a:xfrm>
            <a:off x="2151792" y="9126668"/>
            <a:ext cx="814635" cy="814635"/>
          </a:xfrm>
          <a:custGeom>
            <a:avLst/>
            <a:gdLst/>
            <a:ahLst/>
            <a:cxnLst/>
            <a:rect l="l" t="t" r="r" b="b"/>
            <a:pathLst>
              <a:path w="814635" h="814635" extrusionOk="0">
                <a:moveTo>
                  <a:pt x="0" y="0"/>
                </a:moveTo>
                <a:lnTo>
                  <a:pt x="814635" y="0"/>
                </a:lnTo>
                <a:lnTo>
                  <a:pt x="814635" y="814636"/>
                </a:lnTo>
                <a:lnTo>
                  <a:pt x="0" y="814636"/>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3" name="Google Shape;293;p14">
            <a:hlinkClick r:id="rId8"/>
          </p:cNvPr>
          <p:cNvSpPr/>
          <p:nvPr/>
        </p:nvSpPr>
        <p:spPr>
          <a:xfrm>
            <a:off x="4515883" y="9046061"/>
            <a:ext cx="939499" cy="939499"/>
          </a:xfrm>
          <a:custGeom>
            <a:avLst/>
            <a:gdLst/>
            <a:ahLst/>
            <a:cxnLst/>
            <a:rect l="l" t="t" r="r" b="b"/>
            <a:pathLst>
              <a:path w="939499" h="939499" extrusionOk="0">
                <a:moveTo>
                  <a:pt x="0" y="0"/>
                </a:moveTo>
                <a:lnTo>
                  <a:pt x="939499" y="0"/>
                </a:lnTo>
                <a:lnTo>
                  <a:pt x="939499" y="939499"/>
                </a:lnTo>
                <a:lnTo>
                  <a:pt x="0" y="939499"/>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4" name="Google Shape;294;p14"/>
          <p:cNvSpPr/>
          <p:nvPr/>
        </p:nvSpPr>
        <p:spPr>
          <a:xfrm>
            <a:off x="5752478" y="9059620"/>
            <a:ext cx="948733" cy="948733"/>
          </a:xfrm>
          <a:custGeom>
            <a:avLst/>
            <a:gdLst/>
            <a:ahLst/>
            <a:cxnLst/>
            <a:rect l="l" t="t" r="r" b="b"/>
            <a:pathLst>
              <a:path w="948733" h="948733" extrusionOk="0">
                <a:moveTo>
                  <a:pt x="0" y="0"/>
                </a:moveTo>
                <a:lnTo>
                  <a:pt x="948733" y="0"/>
                </a:lnTo>
                <a:lnTo>
                  <a:pt x="948733" y="948733"/>
                </a:lnTo>
                <a:lnTo>
                  <a:pt x="0" y="948733"/>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5" name="Google Shape;295;p14">
            <a:hlinkClick r:id="rId11"/>
          </p:cNvPr>
          <p:cNvSpPr/>
          <p:nvPr/>
        </p:nvSpPr>
        <p:spPr>
          <a:xfrm>
            <a:off x="6998306" y="9023785"/>
            <a:ext cx="939794" cy="939794"/>
          </a:xfrm>
          <a:custGeom>
            <a:avLst/>
            <a:gdLst/>
            <a:ahLst/>
            <a:cxnLst/>
            <a:rect l="l" t="t" r="r" b="b"/>
            <a:pathLst>
              <a:path w="939794" h="939794" extrusionOk="0">
                <a:moveTo>
                  <a:pt x="0" y="0"/>
                </a:moveTo>
                <a:lnTo>
                  <a:pt x="939794" y="0"/>
                </a:lnTo>
                <a:lnTo>
                  <a:pt x="939794" y="939794"/>
                </a:lnTo>
                <a:lnTo>
                  <a:pt x="0" y="939794"/>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p14"/>
          <p:cNvSpPr/>
          <p:nvPr/>
        </p:nvSpPr>
        <p:spPr>
          <a:xfrm>
            <a:off x="9455762" y="-1993617"/>
            <a:ext cx="13888879" cy="1388887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97" name="Google Shape;297;p14"/>
          <p:cNvGrpSpPr/>
          <p:nvPr/>
        </p:nvGrpSpPr>
        <p:grpSpPr>
          <a:xfrm>
            <a:off x="9414163" y="-1980712"/>
            <a:ext cx="13888879" cy="13888879"/>
            <a:chOff x="0" y="0"/>
            <a:chExt cx="812800" cy="812800"/>
          </a:xfrm>
        </p:grpSpPr>
        <p:sp>
          <p:nvSpPr>
            <p:cNvPr id="298" name="Google Shape;298;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9" name="Google Shape;299;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0" name="Google Shape;300;p14"/>
          <p:cNvGrpSpPr/>
          <p:nvPr/>
        </p:nvGrpSpPr>
        <p:grpSpPr>
          <a:xfrm>
            <a:off x="11234271" y="-303752"/>
            <a:ext cx="10331861" cy="10331861"/>
            <a:chOff x="0" y="0"/>
            <a:chExt cx="812800" cy="812800"/>
          </a:xfrm>
        </p:grpSpPr>
        <p:sp>
          <p:nvSpPr>
            <p:cNvPr id="301" name="Google Shape;301;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2A74">
                <a:alpha val="9490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2" name="Google Shape;302;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303" name="Google Shape;303;p14"/>
          <p:cNvGrpSpPr/>
          <p:nvPr/>
        </p:nvGrpSpPr>
        <p:grpSpPr>
          <a:xfrm>
            <a:off x="12424045" y="1006740"/>
            <a:ext cx="7869115" cy="7869115"/>
            <a:chOff x="0" y="0"/>
            <a:chExt cx="812800" cy="812800"/>
          </a:xfrm>
        </p:grpSpPr>
        <p:sp>
          <p:nvSpPr>
            <p:cNvPr id="304" name="Google Shape;304;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5" name="Google Shape;305;p14"/>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06" name="Google Shape;306;p14"/>
          <p:cNvSpPr/>
          <p:nvPr/>
        </p:nvSpPr>
        <p:spPr>
          <a:xfrm>
            <a:off x="13017668" y="1527382"/>
            <a:ext cx="6681869" cy="6681869"/>
          </a:xfrm>
          <a:custGeom>
            <a:avLst/>
            <a:gdLst/>
            <a:ahLst/>
            <a:cxnLst/>
            <a:rect l="l" t="t" r="r" b="b"/>
            <a:pathLst>
              <a:path w="6355080" h="6355080" extrusionOk="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DED5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307" name="Google Shape;307;p14"/>
          <p:cNvGrpSpPr/>
          <p:nvPr/>
        </p:nvGrpSpPr>
        <p:grpSpPr>
          <a:xfrm>
            <a:off x="-113454" y="2274850"/>
            <a:ext cx="12129562" cy="2477107"/>
            <a:chOff x="0" y="-57150"/>
            <a:chExt cx="3194617" cy="652407"/>
          </a:xfrm>
        </p:grpSpPr>
        <p:sp>
          <p:nvSpPr>
            <p:cNvPr id="308" name="Google Shape;308;p14"/>
            <p:cNvSpPr/>
            <p:nvPr/>
          </p:nvSpPr>
          <p:spPr>
            <a:xfrm>
              <a:off x="0" y="0"/>
              <a:ext cx="3194617" cy="595257"/>
            </a:xfrm>
            <a:custGeom>
              <a:avLst/>
              <a:gdLst/>
              <a:ahLst/>
              <a:cxnLst/>
              <a:rect l="l" t="t" r="r" b="b"/>
              <a:pathLst>
                <a:path w="3194617" h="595257" extrusionOk="0">
                  <a:moveTo>
                    <a:pt x="0" y="0"/>
                  </a:moveTo>
                  <a:lnTo>
                    <a:pt x="3194617" y="0"/>
                  </a:lnTo>
                  <a:lnTo>
                    <a:pt x="3194617" y="595257"/>
                  </a:lnTo>
                  <a:lnTo>
                    <a:pt x="0" y="595257"/>
                  </a:lnTo>
                  <a:close/>
                </a:path>
              </a:pathLst>
            </a:custGeom>
            <a:solidFill>
              <a:srgbClr val="452A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9" name="Google Shape;309;p14"/>
            <p:cNvSpPr txBox="1"/>
            <p:nvPr/>
          </p:nvSpPr>
          <p:spPr>
            <a:xfrm>
              <a:off x="0" y="-57150"/>
              <a:ext cx="3194617" cy="652407"/>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10" name="Google Shape;310;p14">
            <a:hlinkClick r:id="rId13"/>
          </p:cNvPr>
          <p:cNvSpPr/>
          <p:nvPr/>
        </p:nvSpPr>
        <p:spPr>
          <a:xfrm>
            <a:off x="3372879" y="9126668"/>
            <a:ext cx="818778" cy="836911"/>
          </a:xfrm>
          <a:custGeom>
            <a:avLst/>
            <a:gdLst/>
            <a:ahLst/>
            <a:cxnLst/>
            <a:rect l="l" t="t" r="r" b="b"/>
            <a:pathLst>
              <a:path w="818778" h="836911" extrusionOk="0">
                <a:moveTo>
                  <a:pt x="0" y="0"/>
                </a:moveTo>
                <a:lnTo>
                  <a:pt x="818777" y="0"/>
                </a:lnTo>
                <a:lnTo>
                  <a:pt x="818777" y="836911"/>
                </a:lnTo>
                <a:lnTo>
                  <a:pt x="0" y="836911"/>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p14"/>
          <p:cNvSpPr/>
          <p:nvPr/>
        </p:nvSpPr>
        <p:spPr>
          <a:xfrm>
            <a:off x="0" y="36493"/>
            <a:ext cx="1695139" cy="1940494"/>
          </a:xfrm>
          <a:custGeom>
            <a:avLst/>
            <a:gdLst/>
            <a:ahLst/>
            <a:cxnLst/>
            <a:rect l="l" t="t" r="r" b="b"/>
            <a:pathLst>
              <a:path w="1695139" h="1940494" extrusionOk="0">
                <a:moveTo>
                  <a:pt x="0" y="0"/>
                </a:moveTo>
                <a:lnTo>
                  <a:pt x="1695139" y="0"/>
                </a:lnTo>
                <a:lnTo>
                  <a:pt x="1695139" y="1940494"/>
                </a:lnTo>
                <a:lnTo>
                  <a:pt x="0" y="1940494"/>
                </a:lnTo>
                <a:lnTo>
                  <a:pt x="0" y="0"/>
                </a:lnTo>
                <a:close/>
              </a:path>
            </a:pathLst>
          </a:custGeom>
          <a:blipFill rotWithShape="1">
            <a:blip r:embed="rId15">
              <a:alphaModFix/>
            </a:blip>
            <a:stretch>
              <a:fillRect l="-8949" r="-5518"/>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p14"/>
          <p:cNvSpPr txBox="1"/>
          <p:nvPr/>
        </p:nvSpPr>
        <p:spPr>
          <a:xfrm>
            <a:off x="1639052" y="8209250"/>
            <a:ext cx="5865900" cy="770211"/>
          </a:xfrm>
          <a:prstGeom prst="rect">
            <a:avLst/>
          </a:prstGeom>
          <a:noFill/>
          <a:ln>
            <a:noFill/>
          </a:ln>
        </p:spPr>
        <p:txBody>
          <a:bodyPr spcFirstLastPara="1" wrap="square" lIns="0" tIns="0" rIns="0" bIns="0" anchor="t" anchorCtr="0">
            <a:spAutoFit/>
          </a:bodyPr>
          <a:lstStyle/>
          <a:p>
            <a:pPr lvl="0" algn="ctr">
              <a:lnSpc>
                <a:spcPct val="140027"/>
              </a:lnSpc>
              <a:buSzPts val="3575"/>
            </a:pPr>
            <a:r>
              <a:rPr lang="el-GR" sz="3575" dirty="0">
                <a:solidFill>
                  <a:srgbClr val="452A74"/>
                </a:solidFill>
                <a:latin typeface="Microsoft YaHei" panose="020B0503020204020204" pitchFamily="34" charset="-122"/>
                <a:ea typeface="Microsoft YaHei" panose="020B0503020204020204" pitchFamily="34" charset="-122"/>
                <a:cs typeface="Montserrat ExtraBold"/>
                <a:sym typeface="Montserrat ExtraBold"/>
              </a:rPr>
              <a:t>Που θα μας βρείτε</a:t>
            </a:r>
            <a:endParaRPr sz="1400" b="0" i="0" u="none" strike="noStrike" cap="none" dirty="0">
              <a:solidFill>
                <a:srgbClr val="000000"/>
              </a:solidFill>
              <a:latin typeface="Microsoft YaHei" panose="020B0503020204020204" pitchFamily="34" charset="-122"/>
              <a:ea typeface="Microsoft YaHei" panose="020B0503020204020204" pitchFamily="34" charset="-122"/>
              <a:sym typeface="Arial"/>
            </a:endParaRPr>
          </a:p>
        </p:txBody>
      </p:sp>
      <p:sp>
        <p:nvSpPr>
          <p:cNvPr id="313" name="Google Shape;313;p14"/>
          <p:cNvSpPr txBox="1"/>
          <p:nvPr/>
        </p:nvSpPr>
        <p:spPr>
          <a:xfrm>
            <a:off x="-68379" y="2509882"/>
            <a:ext cx="11047500" cy="2541850"/>
          </a:xfrm>
          <a:prstGeom prst="rect">
            <a:avLst/>
          </a:prstGeom>
          <a:noFill/>
          <a:ln>
            <a:noFill/>
          </a:ln>
        </p:spPr>
        <p:txBody>
          <a:bodyPr spcFirstLastPara="1" wrap="square" lIns="0" tIns="0" rIns="0" bIns="0" anchor="t" anchorCtr="0">
            <a:spAutoFit/>
          </a:bodyPr>
          <a:lstStyle/>
          <a:p>
            <a:pPr lvl="0" algn="ctr">
              <a:lnSpc>
                <a:spcPct val="140006"/>
              </a:lnSpc>
              <a:buSzPts val="5899"/>
            </a:pPr>
            <a:r>
              <a:rPr lang="el-GR" sz="5899" b="1" dirty="0">
                <a:solidFill>
                  <a:srgbClr val="DED5ED"/>
                </a:solidFill>
                <a:latin typeface="Montserrat"/>
                <a:ea typeface="Montserrat"/>
                <a:cs typeface="Montserrat"/>
                <a:sym typeface="Montserrat"/>
              </a:rPr>
              <a:t>Ευχαριστούμε για το παιχνίδι και τη μάθηση μαζί μας!</a:t>
            </a:r>
            <a:endParaRPr sz="1400" b="0" i="0" u="none" strike="noStrike" cap="none" dirty="0">
              <a:solidFill>
                <a:srgbClr val="000000"/>
              </a:solidFill>
              <a:latin typeface="Arial"/>
              <a:ea typeface="Arial"/>
              <a:cs typeface="Arial"/>
              <a:sym typeface="Aria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102"/>
        <p:cNvGrpSpPr/>
        <p:nvPr/>
      </p:nvGrpSpPr>
      <p:grpSpPr>
        <a:xfrm>
          <a:off x="0" y="0"/>
          <a:ext cx="0" cy="0"/>
          <a:chOff x="0" y="0"/>
          <a:chExt cx="0" cy="0"/>
        </a:xfrm>
      </p:grpSpPr>
      <p:sp>
        <p:nvSpPr>
          <p:cNvPr id="103" name="Google Shape;103;p2"/>
          <p:cNvSpPr/>
          <p:nvPr/>
        </p:nvSpPr>
        <p:spPr>
          <a:xfrm>
            <a:off x="624295" y="421152"/>
            <a:ext cx="2897536" cy="607548"/>
          </a:xfrm>
          <a:custGeom>
            <a:avLst/>
            <a:gdLst/>
            <a:ahLst/>
            <a:cxnLst/>
            <a:rect l="l" t="t" r="r" b="b"/>
            <a:pathLst>
              <a:path w="2897536" h="607548" extrusionOk="0">
                <a:moveTo>
                  <a:pt x="0" y="0"/>
                </a:moveTo>
                <a:lnTo>
                  <a:pt x="2897535" y="0"/>
                </a:lnTo>
                <a:lnTo>
                  <a:pt x="2897535" y="607548"/>
                </a:lnTo>
                <a:lnTo>
                  <a:pt x="0" y="60754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04" name="Google Shape;104;p2"/>
          <p:cNvCxnSpPr/>
          <p:nvPr/>
        </p:nvCxnSpPr>
        <p:spPr>
          <a:xfrm>
            <a:off x="624295" y="8631497"/>
            <a:ext cx="12609550" cy="0"/>
          </a:xfrm>
          <a:prstGeom prst="straightConnector1">
            <a:avLst/>
          </a:prstGeom>
          <a:noFill/>
          <a:ln w="57150" cap="flat" cmpd="sng">
            <a:solidFill>
              <a:srgbClr val="452A74"/>
            </a:solidFill>
            <a:prstDash val="solid"/>
            <a:round/>
            <a:headEnd type="none" w="sm" len="sm"/>
            <a:tailEnd type="none" w="sm" len="sm"/>
          </a:ln>
        </p:spPr>
      </p:cxnSp>
      <p:grpSp>
        <p:nvGrpSpPr>
          <p:cNvPr id="105" name="Google Shape;105;p2"/>
          <p:cNvGrpSpPr/>
          <p:nvPr/>
        </p:nvGrpSpPr>
        <p:grpSpPr>
          <a:xfrm>
            <a:off x="11891146" y="-1800940"/>
            <a:ext cx="13888879" cy="13888879"/>
            <a:chOff x="0" y="0"/>
            <a:chExt cx="812800" cy="812800"/>
          </a:xfrm>
        </p:grpSpPr>
        <p:sp>
          <p:nvSpPr>
            <p:cNvPr id="106" name="Google Shape;106;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7" name="Google Shape;107;p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108" name="Google Shape;108;p2"/>
          <p:cNvGrpSpPr/>
          <p:nvPr/>
        </p:nvGrpSpPr>
        <p:grpSpPr>
          <a:xfrm>
            <a:off x="12998586" y="-22431"/>
            <a:ext cx="10331826" cy="10331826"/>
            <a:chOff x="0" y="0"/>
            <a:chExt cx="812800" cy="812800"/>
          </a:xfrm>
        </p:grpSpPr>
        <p:sp>
          <p:nvSpPr>
            <p:cNvPr id="109" name="Google Shape;109;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ED5ED">
                <a:alpha val="94901"/>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2"/>
            <p:cNvSpPr txBox="1"/>
            <p:nvPr/>
          </p:nvSpPr>
          <p:spPr>
            <a:xfrm>
              <a:off x="76200" y="19050"/>
              <a:ext cx="660400" cy="71755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11" name="Google Shape;111;p2"/>
          <p:cNvSpPr txBox="1"/>
          <p:nvPr/>
        </p:nvSpPr>
        <p:spPr>
          <a:xfrm>
            <a:off x="1028700" y="3054725"/>
            <a:ext cx="10862400" cy="2326791"/>
          </a:xfrm>
          <a:prstGeom prst="rect">
            <a:avLst/>
          </a:prstGeom>
          <a:noFill/>
          <a:ln>
            <a:noFill/>
          </a:ln>
        </p:spPr>
        <p:txBody>
          <a:bodyPr spcFirstLastPara="1" wrap="square" lIns="0" tIns="0" rIns="0" bIns="0" anchor="t" anchorCtr="0">
            <a:spAutoFit/>
          </a:bodyPr>
          <a:lstStyle/>
          <a:p>
            <a:pPr lvl="0">
              <a:lnSpc>
                <a:spcPct val="140000"/>
              </a:lnSpc>
              <a:buSzPts val="3600"/>
            </a:pPr>
            <a:r>
              <a:rPr lang="el-GR" sz="3600" dirty="0">
                <a:solidFill>
                  <a:srgbClr val="452A74"/>
                </a:solidFill>
              </a:rPr>
              <a:t>Προσομοίωση της πολυπλοκότητας της προώθησης της ισότητας των φύλων και της επιχειρηματικότητας σε πανεπιστημιακό περιβάλλον</a:t>
            </a:r>
            <a:endParaRPr sz="1400" b="0" i="0" u="none" strike="noStrike" cap="none" dirty="0">
              <a:solidFill>
                <a:srgbClr val="000000"/>
              </a:solidFill>
              <a:latin typeface="Arial"/>
              <a:ea typeface="Arial"/>
              <a:cs typeface="Arial"/>
              <a:sym typeface="Arial"/>
            </a:endParaRPr>
          </a:p>
        </p:txBody>
      </p:sp>
      <p:sp>
        <p:nvSpPr>
          <p:cNvPr id="112" name="Google Shape;112;p2"/>
          <p:cNvSpPr txBox="1"/>
          <p:nvPr/>
        </p:nvSpPr>
        <p:spPr>
          <a:xfrm>
            <a:off x="1028700" y="4221394"/>
            <a:ext cx="3921000" cy="277200"/>
          </a:xfrm>
          <a:prstGeom prst="rect">
            <a:avLst/>
          </a:prstGeom>
          <a:noFill/>
          <a:ln>
            <a:noFill/>
          </a:ln>
        </p:spPr>
        <p:txBody>
          <a:bodyPr spcFirstLastPara="1" wrap="square" lIns="0" tIns="0" rIns="0" bIns="0" anchor="t" anchorCtr="0">
            <a:spAutoFit/>
          </a:bodyPr>
          <a:lstStyle/>
          <a:p>
            <a:pPr marL="0" marR="0" lvl="0" indent="0" algn="l"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3" name="Google Shape;113;p2"/>
          <p:cNvSpPr/>
          <p:nvPr/>
        </p:nvSpPr>
        <p:spPr>
          <a:xfrm>
            <a:off x="10246164"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4" name="Google Shape;114;p2"/>
          <p:cNvSpPr txBox="1"/>
          <p:nvPr/>
        </p:nvSpPr>
        <p:spPr>
          <a:xfrm>
            <a:off x="13479954" y="3429000"/>
            <a:ext cx="6714600" cy="3000000"/>
          </a:xfrm>
          <a:prstGeom prst="rect">
            <a:avLst/>
          </a:prstGeom>
          <a:noFill/>
          <a:ln>
            <a:noFill/>
          </a:ln>
        </p:spPr>
        <p:txBody>
          <a:bodyPr spcFirstLastPara="1" wrap="square" lIns="0" tIns="0" rIns="0" bIns="0" anchor="t" anchorCtr="0">
            <a:noAutofit/>
          </a:bodyPr>
          <a:lstStyle/>
          <a:p>
            <a:pPr marL="0" marR="0" lvl="0" indent="0" algn="l" rtl="0">
              <a:lnSpc>
                <a:spcPct val="139995"/>
              </a:lnSpc>
              <a:spcBef>
                <a:spcPts val="0"/>
              </a:spcBef>
              <a:spcAft>
                <a:spcPts val="0"/>
              </a:spcAft>
              <a:buClr>
                <a:srgbClr val="000000"/>
              </a:buClr>
              <a:buSzPts val="8121"/>
              <a:buFont typeface="Arial"/>
              <a:buNone/>
            </a:pPr>
            <a:r>
              <a:rPr lang="en-US" sz="8121">
                <a:solidFill>
                  <a:srgbClr val="452A74"/>
                </a:solidFill>
                <a:latin typeface="Montserrat ExtraBold"/>
                <a:ea typeface="Montserrat ExtraBold"/>
                <a:cs typeface="Montserrat ExtraBold"/>
                <a:sym typeface="Montserrat ExtraBold"/>
              </a:rPr>
              <a:t>The</a:t>
            </a:r>
            <a:endParaRPr sz="8121">
              <a:solidFill>
                <a:srgbClr val="452A74"/>
              </a:solidFill>
              <a:latin typeface="Montserrat ExtraBold"/>
              <a:ea typeface="Montserrat ExtraBold"/>
              <a:cs typeface="Montserrat ExtraBold"/>
              <a:sym typeface="Montserrat ExtraBold"/>
            </a:endParaRPr>
          </a:p>
          <a:p>
            <a:pPr marL="0" marR="0" lvl="0" indent="0" algn="l" rtl="0">
              <a:lnSpc>
                <a:spcPct val="139995"/>
              </a:lnSpc>
              <a:spcBef>
                <a:spcPts val="0"/>
              </a:spcBef>
              <a:spcAft>
                <a:spcPts val="0"/>
              </a:spcAft>
              <a:buClr>
                <a:srgbClr val="000000"/>
              </a:buClr>
              <a:buSzPts val="8121"/>
              <a:buFont typeface="Arial"/>
              <a:buNone/>
            </a:pPr>
            <a:r>
              <a:rPr lang="en-US" sz="8121">
                <a:solidFill>
                  <a:srgbClr val="452A74"/>
                </a:solidFill>
                <a:latin typeface="Montserrat ExtraBold"/>
                <a:ea typeface="Montserrat ExtraBold"/>
                <a:cs typeface="Montserrat ExtraBold"/>
                <a:sym typeface="Montserrat ExtraBold"/>
              </a:rPr>
              <a:t>activity</a:t>
            </a:r>
            <a:r>
              <a:rPr lang="en-US" sz="8121" b="0" i="0" u="none" strike="noStrike" cap="none">
                <a:solidFill>
                  <a:srgbClr val="452A74"/>
                </a:solidFill>
                <a:latin typeface="Montserrat ExtraBold"/>
                <a:ea typeface="Montserrat ExtraBold"/>
                <a:cs typeface="Montserrat ExtraBold"/>
                <a:sym typeface="Montserrat ExtraBold"/>
              </a:rPr>
              <a:t> </a:t>
            </a:r>
            <a:endParaRPr sz="1400" b="0" i="0" u="none" strike="noStrike" cap="none">
              <a:solidFill>
                <a:srgbClr val="000000"/>
              </a:solidFill>
              <a:latin typeface="Arial"/>
              <a:ea typeface="Arial"/>
              <a:cs typeface="Arial"/>
              <a:sym typeface="Arial"/>
            </a:endParaRPr>
          </a:p>
        </p:txBody>
      </p:sp>
      <p:sp>
        <p:nvSpPr>
          <p:cNvPr id="115" name="Google Shape;115;p2"/>
          <p:cNvSpPr txBox="1"/>
          <p:nvPr/>
        </p:nvSpPr>
        <p:spPr>
          <a:xfrm>
            <a:off x="877052" y="1995225"/>
            <a:ext cx="5322900" cy="969496"/>
          </a:xfrm>
          <a:prstGeom prst="rect">
            <a:avLst/>
          </a:prstGeom>
          <a:noFill/>
          <a:ln>
            <a:noFill/>
          </a:ln>
        </p:spPr>
        <p:txBody>
          <a:bodyPr spcFirstLastPara="1" wrap="square" lIns="0" tIns="0" rIns="0" bIns="0" anchor="t" anchorCtr="0">
            <a:spAutoFit/>
          </a:bodyPr>
          <a:lstStyle/>
          <a:p>
            <a:pPr lvl="0" algn="ctr">
              <a:lnSpc>
                <a:spcPct val="139977"/>
              </a:lnSpc>
              <a:buSzPts val="4500"/>
            </a:pPr>
            <a:r>
              <a:rPr lang="el-GR" sz="4500" b="1" i="0" u="none" strike="noStrike" cap="none" dirty="0">
                <a:solidFill>
                  <a:srgbClr val="452A74"/>
                </a:solidFill>
                <a:sym typeface="Montserrat ExtraBold"/>
              </a:rPr>
              <a:t>Στόχος</a:t>
            </a:r>
            <a:endParaRPr sz="1400" b="1" i="0" u="none" strike="noStrike" cap="none" dirty="0">
              <a:solidFill>
                <a:srgbClr val="000000"/>
              </a:solidFill>
              <a:latin typeface="Arial"/>
              <a:ea typeface="Arial"/>
              <a:cs typeface="Arial"/>
              <a:sym typeface="Arial"/>
            </a:endParaRPr>
          </a:p>
        </p:txBody>
      </p:sp>
      <p:sp>
        <p:nvSpPr>
          <p:cNvPr id="116" name="Google Shape;116;p2"/>
          <p:cNvSpPr txBox="1"/>
          <p:nvPr/>
        </p:nvSpPr>
        <p:spPr>
          <a:xfrm>
            <a:off x="1028702" y="5541575"/>
            <a:ext cx="5322900" cy="969496"/>
          </a:xfrm>
          <a:prstGeom prst="rect">
            <a:avLst/>
          </a:prstGeom>
          <a:noFill/>
          <a:ln>
            <a:noFill/>
          </a:ln>
        </p:spPr>
        <p:txBody>
          <a:bodyPr spcFirstLastPara="1" wrap="square" lIns="0" tIns="0" rIns="0" bIns="0" anchor="t" anchorCtr="0">
            <a:spAutoFit/>
          </a:bodyPr>
          <a:lstStyle/>
          <a:p>
            <a:pPr lvl="0" algn="ctr">
              <a:lnSpc>
                <a:spcPct val="139977"/>
              </a:lnSpc>
              <a:buSzPts val="4500"/>
            </a:pPr>
            <a:r>
              <a:rPr lang="el-GR" sz="4500" b="1" dirty="0">
                <a:solidFill>
                  <a:srgbClr val="452A74"/>
                </a:solidFill>
                <a:sym typeface="Montserrat ExtraBold"/>
              </a:rPr>
              <a:t>Συμμετέχοντες</a:t>
            </a:r>
            <a:endParaRPr sz="4500" b="1" dirty="0">
              <a:solidFill>
                <a:srgbClr val="452A74"/>
              </a:solidFill>
            </a:endParaRPr>
          </a:p>
        </p:txBody>
      </p:sp>
      <p:sp>
        <p:nvSpPr>
          <p:cNvPr id="117" name="Google Shape;117;p2"/>
          <p:cNvSpPr txBox="1"/>
          <p:nvPr/>
        </p:nvSpPr>
        <p:spPr>
          <a:xfrm>
            <a:off x="1028700" y="6646800"/>
            <a:ext cx="10862400" cy="775597"/>
          </a:xfrm>
          <a:prstGeom prst="rect">
            <a:avLst/>
          </a:prstGeom>
          <a:noFill/>
          <a:ln>
            <a:noFill/>
          </a:ln>
        </p:spPr>
        <p:txBody>
          <a:bodyPr spcFirstLastPara="1" wrap="square" lIns="0" tIns="0" rIns="0" bIns="0" anchor="t" anchorCtr="0">
            <a:spAutoFit/>
          </a:bodyPr>
          <a:lstStyle/>
          <a:p>
            <a:pPr lvl="0">
              <a:lnSpc>
                <a:spcPct val="140000"/>
              </a:lnSpc>
              <a:buSzPts val="3600"/>
            </a:pPr>
            <a:r>
              <a:rPr lang="el-GR" sz="3600" dirty="0">
                <a:solidFill>
                  <a:srgbClr val="452A74"/>
                </a:solidFill>
              </a:rPr>
              <a:t>Θα εργαστούμε σε 3 ομάδες: 8-10 άτομα η καθεμία</a:t>
            </a:r>
            <a:endParaRPr sz="1400" b="0" i="0" u="none" strike="noStrike" cap="none" dirty="0">
              <a:solidFill>
                <a:srgbClr val="000000"/>
              </a:solidFill>
              <a:latin typeface="Arial"/>
              <a:ea typeface="Arial"/>
              <a:cs typeface="Arial"/>
              <a:sym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121"/>
        <p:cNvGrpSpPr/>
        <p:nvPr/>
      </p:nvGrpSpPr>
      <p:grpSpPr>
        <a:xfrm>
          <a:off x="0" y="0"/>
          <a:ext cx="0" cy="0"/>
          <a:chOff x="0" y="0"/>
          <a:chExt cx="0" cy="0"/>
        </a:xfrm>
      </p:grpSpPr>
      <p:sp>
        <p:nvSpPr>
          <p:cNvPr id="122" name="Google Shape;122;p3"/>
          <p:cNvSpPr/>
          <p:nvPr/>
        </p:nvSpPr>
        <p:spPr>
          <a:xfrm>
            <a:off x="2823572" y="9"/>
            <a:ext cx="5704697" cy="10874375"/>
          </a:xfrm>
          <a:custGeom>
            <a:avLst/>
            <a:gdLst/>
            <a:ahLst/>
            <a:cxnLst/>
            <a:rect l="l" t="t" r="r" b="b"/>
            <a:pathLst>
              <a:path w="3331210" h="6350000" extrusionOk="0">
                <a:moveTo>
                  <a:pt x="3192780" y="0"/>
                </a:moveTo>
                <a:lnTo>
                  <a:pt x="138430" y="0"/>
                </a:lnTo>
                <a:cubicBezTo>
                  <a:pt x="62230" y="0"/>
                  <a:pt x="0" y="63500"/>
                  <a:pt x="0" y="140970"/>
                </a:cubicBezTo>
                <a:lnTo>
                  <a:pt x="0" y="6209030"/>
                </a:lnTo>
                <a:cubicBezTo>
                  <a:pt x="0" y="6286500"/>
                  <a:pt x="62230" y="6350000"/>
                  <a:pt x="138430" y="6350000"/>
                </a:cubicBezTo>
                <a:lnTo>
                  <a:pt x="3192780" y="6350000"/>
                </a:lnTo>
                <a:cubicBezTo>
                  <a:pt x="3268980" y="6350000"/>
                  <a:pt x="3331210" y="6286500"/>
                  <a:pt x="3331210" y="6209030"/>
                </a:cubicBezTo>
                <a:lnTo>
                  <a:pt x="3331210" y="140970"/>
                </a:lnTo>
                <a:cubicBezTo>
                  <a:pt x="3331210" y="63500"/>
                  <a:pt x="3268980" y="0"/>
                  <a:pt x="3192780" y="0"/>
                </a:cubicBezTo>
                <a:close/>
              </a:path>
            </a:pathLst>
          </a:custGeom>
          <a:blipFill rotWithShape="1">
            <a:blip r:embed="rId3">
              <a:alphaModFix amt="85000"/>
            </a:blip>
            <a:stretch>
              <a:fillRect l="-92775" r="-92775"/>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3"/>
          <p:cNvSpPr/>
          <p:nvPr/>
        </p:nvSpPr>
        <p:spPr>
          <a:xfrm>
            <a:off x="-2022140" y="-195829"/>
            <a:ext cx="5321456" cy="10705469"/>
          </a:xfrm>
          <a:custGeom>
            <a:avLst/>
            <a:gdLst/>
            <a:ahLst/>
            <a:cxnLst/>
            <a:rect l="l" t="t" r="r" b="b"/>
            <a:pathLst>
              <a:path w="1800831" h="3622832" extrusionOk="0">
                <a:moveTo>
                  <a:pt x="0" y="0"/>
                </a:moveTo>
                <a:lnTo>
                  <a:pt x="1800831" y="0"/>
                </a:lnTo>
                <a:lnTo>
                  <a:pt x="1800831" y="3622832"/>
                </a:lnTo>
                <a:lnTo>
                  <a:pt x="0" y="3622832"/>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3"/>
          <p:cNvSpPr txBox="1"/>
          <p:nvPr/>
        </p:nvSpPr>
        <p:spPr>
          <a:xfrm>
            <a:off x="8829199" y="3566475"/>
            <a:ext cx="9180675" cy="775597"/>
          </a:xfrm>
          <a:prstGeom prst="rect">
            <a:avLst/>
          </a:prstGeom>
          <a:noFill/>
          <a:ln>
            <a:noFill/>
          </a:ln>
        </p:spPr>
        <p:txBody>
          <a:bodyPr spcFirstLastPara="1" wrap="square" lIns="0" tIns="0" rIns="0" bIns="0" anchor="t" anchorCtr="0">
            <a:spAutoFit/>
          </a:bodyPr>
          <a:lstStyle/>
          <a:p>
            <a:pPr lvl="0">
              <a:lnSpc>
                <a:spcPct val="140000"/>
              </a:lnSpc>
              <a:buSzPts val="3600"/>
            </a:pPr>
            <a:r>
              <a:rPr lang="el-GR" sz="3600" dirty="0">
                <a:solidFill>
                  <a:srgbClr val="DED5ED"/>
                </a:solidFill>
              </a:rPr>
              <a:t>Πρόκληση 1: Καθοδήγηση και δικτύωση</a:t>
            </a:r>
            <a:endParaRPr sz="1400" b="0" i="0" u="none" strike="noStrike" cap="none" dirty="0">
              <a:solidFill>
                <a:srgbClr val="000000"/>
              </a:solidFill>
              <a:latin typeface="Arial"/>
              <a:ea typeface="Arial"/>
              <a:cs typeface="Arial"/>
              <a:sym typeface="Arial"/>
            </a:endParaRPr>
          </a:p>
        </p:txBody>
      </p:sp>
      <p:sp>
        <p:nvSpPr>
          <p:cNvPr id="125" name="Google Shape;125;p3"/>
          <p:cNvSpPr txBox="1"/>
          <p:nvPr/>
        </p:nvSpPr>
        <p:spPr>
          <a:xfrm>
            <a:off x="8829191" y="4733145"/>
            <a:ext cx="3921000" cy="277200"/>
          </a:xfrm>
          <a:prstGeom prst="rect">
            <a:avLst/>
          </a:prstGeom>
          <a:noFill/>
          <a:ln>
            <a:noFill/>
          </a:ln>
        </p:spPr>
        <p:txBody>
          <a:bodyPr spcFirstLastPara="1" wrap="square" lIns="0" tIns="0" rIns="0" bIns="0" anchor="t" anchorCtr="0">
            <a:spAutoFit/>
          </a:bodyPr>
          <a:lstStyle/>
          <a:p>
            <a:pPr marL="0" marR="0" lvl="0" indent="0" algn="l"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3"/>
          <p:cNvSpPr txBox="1"/>
          <p:nvPr/>
        </p:nvSpPr>
        <p:spPr>
          <a:xfrm>
            <a:off x="8829212" y="4299163"/>
            <a:ext cx="9180675" cy="1551194"/>
          </a:xfrm>
          <a:prstGeom prst="rect">
            <a:avLst/>
          </a:prstGeom>
          <a:noFill/>
          <a:ln>
            <a:noFill/>
          </a:ln>
        </p:spPr>
        <p:txBody>
          <a:bodyPr spcFirstLastPara="1" wrap="square" lIns="0" tIns="0" rIns="0" bIns="0" anchor="t" anchorCtr="0">
            <a:spAutoFit/>
          </a:bodyPr>
          <a:lstStyle/>
          <a:p>
            <a:pPr lvl="0">
              <a:lnSpc>
                <a:spcPct val="140000"/>
              </a:lnSpc>
              <a:buSzPts val="3600"/>
            </a:pPr>
            <a:r>
              <a:rPr lang="el-GR" sz="3600" dirty="0">
                <a:solidFill>
                  <a:srgbClr val="DED5ED"/>
                </a:solidFill>
              </a:rPr>
              <a:t>Πρόκληση 2: Κατανομή πόρων και μετριασμός </a:t>
            </a:r>
            <a:r>
              <a:rPr lang="el-GR" sz="3600" dirty="0" err="1">
                <a:solidFill>
                  <a:srgbClr val="DED5ED"/>
                </a:solidFill>
              </a:rPr>
              <a:t>μεροληψιών</a:t>
            </a:r>
            <a:endParaRPr sz="1400" b="0" i="0" u="none" strike="noStrike" cap="none" dirty="0">
              <a:solidFill>
                <a:srgbClr val="000000"/>
              </a:solidFill>
              <a:latin typeface="Arial"/>
              <a:ea typeface="Arial"/>
              <a:cs typeface="Arial"/>
              <a:sym typeface="Arial"/>
            </a:endParaRPr>
          </a:p>
        </p:txBody>
      </p:sp>
      <p:sp>
        <p:nvSpPr>
          <p:cNvPr id="127" name="Google Shape;127;p3"/>
          <p:cNvSpPr txBox="1"/>
          <p:nvPr/>
        </p:nvSpPr>
        <p:spPr>
          <a:xfrm>
            <a:off x="8829191" y="6594510"/>
            <a:ext cx="3921000" cy="277200"/>
          </a:xfrm>
          <a:prstGeom prst="rect">
            <a:avLst/>
          </a:prstGeom>
          <a:noFill/>
          <a:ln>
            <a:noFill/>
          </a:ln>
        </p:spPr>
        <p:txBody>
          <a:bodyPr spcFirstLastPara="1" wrap="square" lIns="0" tIns="0" rIns="0" bIns="0" anchor="t" anchorCtr="0">
            <a:spAutoFit/>
          </a:bodyPr>
          <a:lstStyle/>
          <a:p>
            <a:pPr marL="0" marR="0" lvl="0" indent="0" algn="l"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3"/>
          <p:cNvSpPr txBox="1"/>
          <p:nvPr/>
        </p:nvSpPr>
        <p:spPr>
          <a:xfrm>
            <a:off x="8829191" y="8455875"/>
            <a:ext cx="3921000" cy="277200"/>
          </a:xfrm>
          <a:prstGeom prst="rect">
            <a:avLst/>
          </a:prstGeom>
          <a:noFill/>
          <a:ln>
            <a:noFill/>
          </a:ln>
        </p:spPr>
        <p:txBody>
          <a:bodyPr spcFirstLastPara="1" wrap="square" lIns="0" tIns="0" rIns="0" bIns="0" anchor="t" anchorCtr="0">
            <a:spAutoFit/>
          </a:bodyPr>
          <a:lstStyle/>
          <a:p>
            <a:pPr marL="0" marR="0" lvl="0" indent="0" algn="l"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29" name="Google Shape;129;p3"/>
          <p:cNvCxnSpPr/>
          <p:nvPr/>
        </p:nvCxnSpPr>
        <p:spPr>
          <a:xfrm>
            <a:off x="8829191" y="7593438"/>
            <a:ext cx="3921000" cy="0"/>
          </a:xfrm>
          <a:prstGeom prst="straightConnector1">
            <a:avLst/>
          </a:prstGeom>
          <a:noFill/>
          <a:ln w="63500" cap="rnd" cmpd="sng">
            <a:solidFill>
              <a:srgbClr val="DED5ED"/>
            </a:solidFill>
            <a:prstDash val="solid"/>
            <a:round/>
            <a:headEnd type="none" w="sm" len="sm"/>
            <a:tailEnd type="none" w="sm" len="sm"/>
          </a:ln>
        </p:spPr>
      </p:cxnSp>
      <p:sp>
        <p:nvSpPr>
          <p:cNvPr id="130" name="Google Shape;130;p3"/>
          <p:cNvSpPr/>
          <p:nvPr/>
        </p:nvSpPr>
        <p:spPr>
          <a:xfrm>
            <a:off x="112162" y="9383868"/>
            <a:ext cx="2897536" cy="607548"/>
          </a:xfrm>
          <a:custGeom>
            <a:avLst/>
            <a:gdLst/>
            <a:ahLst/>
            <a:cxnLst/>
            <a:rect l="l" t="t" r="r" b="b"/>
            <a:pathLst>
              <a:path w="2897536" h="607548" extrusionOk="0">
                <a:moveTo>
                  <a:pt x="0" y="0"/>
                </a:moveTo>
                <a:lnTo>
                  <a:pt x="2897536" y="0"/>
                </a:lnTo>
                <a:lnTo>
                  <a:pt x="2897536" y="607548"/>
                </a:lnTo>
                <a:lnTo>
                  <a:pt x="0" y="60754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3"/>
          <p:cNvSpPr txBox="1"/>
          <p:nvPr/>
        </p:nvSpPr>
        <p:spPr>
          <a:xfrm>
            <a:off x="9945866" y="2821030"/>
            <a:ext cx="3921000" cy="277200"/>
          </a:xfrm>
          <a:prstGeom prst="rect">
            <a:avLst/>
          </a:prstGeom>
          <a:noFill/>
          <a:ln>
            <a:noFill/>
          </a:ln>
        </p:spPr>
        <p:txBody>
          <a:bodyPr spcFirstLastPara="1" wrap="square" lIns="0" tIns="0" rIns="0" bIns="0" anchor="t" anchorCtr="0">
            <a:spAutoFit/>
          </a:bodyPr>
          <a:lstStyle/>
          <a:p>
            <a:pPr marL="0" marR="0" lvl="0" indent="0" algn="l" rtl="0">
              <a:lnSpc>
                <a:spcPct val="147777"/>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32" name="Google Shape;132;p3"/>
          <p:cNvCxnSpPr/>
          <p:nvPr/>
        </p:nvCxnSpPr>
        <p:spPr>
          <a:xfrm>
            <a:off x="8829191" y="2433356"/>
            <a:ext cx="3921000" cy="0"/>
          </a:xfrm>
          <a:prstGeom prst="straightConnector1">
            <a:avLst/>
          </a:prstGeom>
          <a:noFill/>
          <a:ln w="63500" cap="rnd" cmpd="sng">
            <a:solidFill>
              <a:srgbClr val="DED5ED"/>
            </a:solidFill>
            <a:prstDash val="solid"/>
            <a:round/>
            <a:headEnd type="none" w="sm" len="sm"/>
            <a:tailEnd type="none" w="sm" len="sm"/>
          </a:ln>
        </p:spPr>
      </p:cxnSp>
      <p:sp>
        <p:nvSpPr>
          <p:cNvPr id="133" name="Google Shape;133;p3"/>
          <p:cNvSpPr/>
          <p:nvPr/>
        </p:nvSpPr>
        <p:spPr>
          <a:xfrm>
            <a:off x="14086824" y="-1303788"/>
            <a:ext cx="4938626" cy="4938626"/>
          </a:xfrm>
          <a:custGeom>
            <a:avLst/>
            <a:gdLst/>
            <a:ahLst/>
            <a:cxnLst/>
            <a:rect l="l" t="t" r="r" b="b"/>
            <a:pathLst>
              <a:path w="6584834" h="6584834" extrusionOk="0">
                <a:moveTo>
                  <a:pt x="0" y="0"/>
                </a:moveTo>
                <a:lnTo>
                  <a:pt x="6584834" y="0"/>
                </a:lnTo>
                <a:lnTo>
                  <a:pt x="6584834" y="6584834"/>
                </a:lnTo>
                <a:lnTo>
                  <a:pt x="0" y="658483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4" name="Google Shape;134;p3"/>
          <p:cNvSpPr txBox="1"/>
          <p:nvPr/>
        </p:nvSpPr>
        <p:spPr>
          <a:xfrm>
            <a:off x="-1562863" y="4579098"/>
            <a:ext cx="3793500" cy="1038000"/>
          </a:xfrm>
          <a:prstGeom prst="rect">
            <a:avLst/>
          </a:prstGeom>
          <a:noFill/>
          <a:ln>
            <a:noFill/>
          </a:ln>
        </p:spPr>
        <p:txBody>
          <a:bodyPr spcFirstLastPara="1" wrap="square" lIns="0" tIns="0" rIns="0" bIns="0" anchor="t" anchorCtr="0">
            <a:spAutoFit/>
          </a:bodyPr>
          <a:lstStyle/>
          <a:p>
            <a:pPr marL="0" marR="0" lvl="0" indent="0" algn="ctr" rtl="0">
              <a:lnSpc>
                <a:spcPct val="139997"/>
              </a:lnSpc>
              <a:spcBef>
                <a:spcPts val="0"/>
              </a:spcBef>
              <a:spcAft>
                <a:spcPts val="0"/>
              </a:spcAft>
              <a:buClr>
                <a:srgbClr val="000000"/>
              </a:buClr>
              <a:buSzPts val="6743"/>
              <a:buFont typeface="Arial"/>
              <a:buNone/>
            </a:pPr>
            <a:r>
              <a:rPr lang="en-US" sz="6743" b="0" i="0" u="none" strike="noStrike" cap="none" dirty="0">
                <a:solidFill>
                  <a:srgbClr val="452A74"/>
                </a:solidFill>
                <a:latin typeface="Montserrat ExtraBold"/>
                <a:ea typeface="Montserrat ExtraBold"/>
                <a:cs typeface="Montserrat ExtraBold"/>
                <a:sym typeface="Montserrat ExtraBold"/>
              </a:rPr>
              <a:t>Agenda</a:t>
            </a:r>
            <a:endParaRPr sz="1400" b="0" i="0" u="none" strike="noStrike" cap="none" dirty="0">
              <a:solidFill>
                <a:srgbClr val="000000"/>
              </a:solidFill>
              <a:latin typeface="Arial"/>
              <a:ea typeface="Arial"/>
              <a:cs typeface="Arial"/>
              <a:sym typeface="Arial"/>
            </a:endParaRPr>
          </a:p>
        </p:txBody>
      </p:sp>
      <p:sp>
        <p:nvSpPr>
          <p:cNvPr id="135" name="Google Shape;135;p3"/>
          <p:cNvSpPr txBox="1"/>
          <p:nvPr/>
        </p:nvSpPr>
        <p:spPr>
          <a:xfrm>
            <a:off x="10081231" y="487375"/>
            <a:ext cx="4764600" cy="969496"/>
          </a:xfrm>
          <a:prstGeom prst="rect">
            <a:avLst/>
          </a:prstGeom>
          <a:noFill/>
          <a:ln>
            <a:noFill/>
          </a:ln>
        </p:spPr>
        <p:txBody>
          <a:bodyPr spcFirstLastPara="1" wrap="square" lIns="0" tIns="0" rIns="0" bIns="0" anchor="t" anchorCtr="0">
            <a:spAutoFit/>
          </a:bodyPr>
          <a:lstStyle/>
          <a:p>
            <a:pPr lvl="0" algn="ctr">
              <a:lnSpc>
                <a:spcPct val="139977"/>
              </a:lnSpc>
              <a:buSzPts val="4500"/>
            </a:pPr>
            <a:r>
              <a:rPr lang="el-GR" sz="4500" dirty="0">
                <a:solidFill>
                  <a:srgbClr val="DED5ED"/>
                </a:solidFill>
                <a:latin typeface="Montserrat ExtraBold"/>
                <a:ea typeface="Montserrat ExtraBold"/>
                <a:cs typeface="Montserrat ExtraBold"/>
                <a:sym typeface="Montserrat ExtraBold"/>
              </a:rPr>
              <a:t>Εισαγωγή</a:t>
            </a:r>
            <a:endParaRPr sz="1400" b="0" i="0" u="none" strike="noStrike" cap="none" dirty="0">
              <a:solidFill>
                <a:srgbClr val="000000"/>
              </a:solidFill>
              <a:latin typeface="Arial"/>
              <a:ea typeface="Arial"/>
              <a:cs typeface="Arial"/>
              <a:sym typeface="Arial"/>
            </a:endParaRPr>
          </a:p>
        </p:txBody>
      </p:sp>
      <p:sp>
        <p:nvSpPr>
          <p:cNvPr id="136" name="Google Shape;136;p3"/>
          <p:cNvSpPr txBox="1"/>
          <p:nvPr/>
        </p:nvSpPr>
        <p:spPr>
          <a:xfrm>
            <a:off x="8829199" y="1529650"/>
            <a:ext cx="9330463" cy="775597"/>
          </a:xfrm>
          <a:prstGeom prst="rect">
            <a:avLst/>
          </a:prstGeom>
          <a:noFill/>
          <a:ln>
            <a:noFill/>
          </a:ln>
        </p:spPr>
        <p:txBody>
          <a:bodyPr spcFirstLastPara="1" wrap="square" lIns="0" tIns="0" rIns="0" bIns="0" anchor="t" anchorCtr="0">
            <a:spAutoFit/>
          </a:bodyPr>
          <a:lstStyle/>
          <a:p>
            <a:pPr lvl="0">
              <a:lnSpc>
                <a:spcPct val="140000"/>
              </a:lnSpc>
              <a:buSzPts val="3600"/>
            </a:pPr>
            <a:r>
              <a:rPr lang="el-GR" sz="3600" dirty="0">
                <a:solidFill>
                  <a:srgbClr val="DED5ED"/>
                </a:solidFill>
              </a:rPr>
              <a:t>Πλαίσιο του παιχνιδιού και κατανομή ρόλων</a:t>
            </a:r>
            <a:endParaRPr sz="1400" b="0" i="0" u="none" strike="noStrike" cap="none" dirty="0">
              <a:solidFill>
                <a:srgbClr val="000000"/>
              </a:solidFill>
              <a:latin typeface="Arial"/>
              <a:ea typeface="Arial"/>
              <a:cs typeface="Arial"/>
              <a:sym typeface="Arial"/>
            </a:endParaRPr>
          </a:p>
        </p:txBody>
      </p:sp>
      <p:sp>
        <p:nvSpPr>
          <p:cNvPr id="137" name="Google Shape;137;p3"/>
          <p:cNvSpPr txBox="1"/>
          <p:nvPr/>
        </p:nvSpPr>
        <p:spPr>
          <a:xfrm>
            <a:off x="10081231" y="2653563"/>
            <a:ext cx="4764600" cy="969496"/>
          </a:xfrm>
          <a:prstGeom prst="rect">
            <a:avLst/>
          </a:prstGeom>
          <a:noFill/>
          <a:ln>
            <a:noFill/>
          </a:ln>
        </p:spPr>
        <p:txBody>
          <a:bodyPr spcFirstLastPara="1" wrap="square" lIns="0" tIns="0" rIns="0" bIns="0" anchor="t" anchorCtr="0">
            <a:spAutoFit/>
          </a:bodyPr>
          <a:lstStyle/>
          <a:p>
            <a:pPr lvl="0" algn="ctr">
              <a:lnSpc>
                <a:spcPct val="139977"/>
              </a:lnSpc>
              <a:buSzPts val="4500"/>
            </a:pPr>
            <a:r>
              <a:rPr lang="el-GR" sz="4500" dirty="0">
                <a:solidFill>
                  <a:srgbClr val="DED5ED"/>
                </a:solidFill>
                <a:latin typeface="Montserrat ExtraBold"/>
                <a:ea typeface="Montserrat ExtraBold"/>
                <a:cs typeface="Montserrat ExtraBold"/>
                <a:sym typeface="Montserrat ExtraBold"/>
              </a:rPr>
              <a:t>Κύριες φάσεις</a:t>
            </a:r>
            <a:endParaRPr sz="1400" b="0" i="0" u="none" strike="noStrike" cap="none" dirty="0">
              <a:solidFill>
                <a:srgbClr val="000000"/>
              </a:solidFill>
              <a:latin typeface="Arial"/>
              <a:ea typeface="Arial"/>
              <a:cs typeface="Arial"/>
              <a:sym typeface="Arial"/>
            </a:endParaRPr>
          </a:p>
        </p:txBody>
      </p:sp>
      <p:sp>
        <p:nvSpPr>
          <p:cNvPr id="138" name="Google Shape;138;p3"/>
          <p:cNvSpPr txBox="1"/>
          <p:nvPr/>
        </p:nvSpPr>
        <p:spPr>
          <a:xfrm>
            <a:off x="8829249" y="5794213"/>
            <a:ext cx="9180600" cy="1551194"/>
          </a:xfrm>
          <a:prstGeom prst="rect">
            <a:avLst/>
          </a:prstGeom>
          <a:noFill/>
          <a:ln>
            <a:noFill/>
          </a:ln>
        </p:spPr>
        <p:txBody>
          <a:bodyPr spcFirstLastPara="1" wrap="square" lIns="0" tIns="0" rIns="0" bIns="0" anchor="t" anchorCtr="0">
            <a:spAutoFit/>
          </a:bodyPr>
          <a:lstStyle/>
          <a:p>
            <a:pPr lvl="0">
              <a:lnSpc>
                <a:spcPct val="140000"/>
              </a:lnSpc>
              <a:buSzPts val="3600"/>
            </a:pPr>
            <a:r>
              <a:rPr lang="el-GR" sz="3600" dirty="0">
                <a:solidFill>
                  <a:srgbClr val="DED5ED"/>
                </a:solidFill>
              </a:rPr>
              <a:t>Πρόκληση 3: Δημιουργία εταιρικών σχέσεων και ανάδειξη προτύπων</a:t>
            </a:r>
            <a:endParaRPr sz="1400" b="0" i="0" u="none" strike="noStrike" cap="none" dirty="0">
              <a:solidFill>
                <a:srgbClr val="000000"/>
              </a:solidFill>
              <a:latin typeface="Arial"/>
              <a:ea typeface="Arial"/>
              <a:cs typeface="Arial"/>
              <a:sym typeface="Arial"/>
            </a:endParaRPr>
          </a:p>
        </p:txBody>
      </p:sp>
      <p:sp>
        <p:nvSpPr>
          <p:cNvPr id="139" name="Google Shape;139;p3"/>
          <p:cNvSpPr txBox="1"/>
          <p:nvPr/>
        </p:nvSpPr>
        <p:spPr>
          <a:xfrm>
            <a:off x="9126851" y="7943000"/>
            <a:ext cx="8883000" cy="1938992"/>
          </a:xfrm>
          <a:prstGeom prst="rect">
            <a:avLst/>
          </a:prstGeom>
          <a:noFill/>
          <a:ln>
            <a:noFill/>
          </a:ln>
        </p:spPr>
        <p:txBody>
          <a:bodyPr spcFirstLastPara="1" wrap="square" lIns="0" tIns="0" rIns="0" bIns="0" anchor="t" anchorCtr="0">
            <a:spAutoFit/>
          </a:bodyPr>
          <a:lstStyle/>
          <a:p>
            <a:pPr lvl="0" algn="ctr">
              <a:lnSpc>
                <a:spcPct val="139977"/>
              </a:lnSpc>
              <a:buSzPts val="4500"/>
            </a:pPr>
            <a:r>
              <a:rPr lang="el-GR" sz="4500" b="1" dirty="0">
                <a:solidFill>
                  <a:srgbClr val="DED5ED"/>
                </a:solidFill>
                <a:latin typeface="Microsoft YaHei UI" panose="020B0503020204020204" pitchFamily="34" charset="-122"/>
                <a:ea typeface="Microsoft YaHei UI" panose="020B0503020204020204" pitchFamily="34" charset="-122"/>
                <a:cs typeface="Montserrat ExtraBold"/>
                <a:sym typeface="Montserrat ExtraBold"/>
              </a:rPr>
              <a:t>Τελικός προβληματισμός και απολογισμός</a:t>
            </a:r>
            <a:endParaRPr sz="1400" b="1" i="0" u="none" strike="noStrike" cap="none" dirty="0">
              <a:solidFill>
                <a:srgbClr val="000000"/>
              </a:solidFill>
              <a:latin typeface="Microsoft YaHei UI" panose="020B0503020204020204" pitchFamily="34" charset="-122"/>
              <a:ea typeface="Microsoft YaHei UI" panose="020B0503020204020204" pitchFamily="34" charset="-122"/>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143"/>
        <p:cNvGrpSpPr/>
        <p:nvPr/>
      </p:nvGrpSpPr>
      <p:grpSpPr>
        <a:xfrm>
          <a:off x="0" y="0"/>
          <a:ext cx="0" cy="0"/>
          <a:chOff x="0" y="0"/>
          <a:chExt cx="0" cy="0"/>
        </a:xfrm>
      </p:grpSpPr>
      <p:sp>
        <p:nvSpPr>
          <p:cNvPr id="144" name="Google Shape;144;p6"/>
          <p:cNvSpPr/>
          <p:nvPr/>
        </p:nvSpPr>
        <p:spPr>
          <a:xfrm>
            <a:off x="0" y="-4350"/>
            <a:ext cx="7365399" cy="10288843"/>
          </a:xfrm>
          <a:custGeom>
            <a:avLst/>
            <a:gdLst/>
            <a:ahLst/>
            <a:cxnLst/>
            <a:rect l="l" t="t" r="r" b="b"/>
            <a:pathLst>
              <a:path w="1800831" h="3622832" extrusionOk="0">
                <a:moveTo>
                  <a:pt x="0" y="0"/>
                </a:moveTo>
                <a:lnTo>
                  <a:pt x="1800831" y="0"/>
                </a:lnTo>
                <a:lnTo>
                  <a:pt x="1800831" y="3622832"/>
                </a:lnTo>
                <a:lnTo>
                  <a:pt x="0" y="3622832"/>
                </a:lnTo>
                <a:close/>
              </a:path>
            </a:pathLst>
          </a:custGeom>
          <a:solidFill>
            <a:srgbClr val="896CB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5" name="Google Shape;145;p6"/>
          <p:cNvSpPr/>
          <p:nvPr/>
        </p:nvSpPr>
        <p:spPr>
          <a:xfrm>
            <a:off x="173843" y="9457953"/>
            <a:ext cx="3091689" cy="648257"/>
          </a:xfrm>
          <a:custGeom>
            <a:avLst/>
            <a:gdLst/>
            <a:ahLst/>
            <a:cxnLst/>
            <a:rect l="l" t="t" r="r" b="b"/>
            <a:pathLst>
              <a:path w="3091689" h="648257" extrusionOk="0">
                <a:moveTo>
                  <a:pt x="0" y="0"/>
                </a:moveTo>
                <a:lnTo>
                  <a:pt x="3091689" y="0"/>
                </a:lnTo>
                <a:lnTo>
                  <a:pt x="3091689" y="648257"/>
                </a:lnTo>
                <a:lnTo>
                  <a:pt x="0" y="64825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6"/>
          <p:cNvSpPr txBox="1"/>
          <p:nvPr/>
        </p:nvSpPr>
        <p:spPr>
          <a:xfrm>
            <a:off x="295176" y="325900"/>
            <a:ext cx="6760200" cy="2855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7730"/>
              <a:buFont typeface="Arial"/>
              <a:buNone/>
            </a:pPr>
            <a:r>
              <a:rPr lang="en-US" sz="7730">
                <a:solidFill>
                  <a:srgbClr val="DED5ED"/>
                </a:solidFill>
                <a:latin typeface="Montserrat ExtraBold"/>
                <a:ea typeface="Montserrat ExtraBold"/>
                <a:cs typeface="Montserrat ExtraBold"/>
                <a:sym typeface="Montserrat ExtraBold"/>
              </a:rPr>
              <a:t>HerTech Academy</a:t>
            </a:r>
            <a:r>
              <a:rPr lang="en-US" sz="7730" b="0" i="0" u="none" strike="noStrike" cap="none">
                <a:solidFill>
                  <a:srgbClr val="DED5ED"/>
                </a:solidFill>
                <a:latin typeface="Montserrat ExtraBold"/>
                <a:ea typeface="Montserrat ExtraBold"/>
                <a:cs typeface="Montserrat ExtraBold"/>
                <a:sym typeface="Montserrat ExtraBold"/>
              </a:rPr>
              <a:t> </a:t>
            </a:r>
            <a:endParaRPr sz="1400" b="0" i="0" u="none" strike="noStrike" cap="none">
              <a:solidFill>
                <a:srgbClr val="000000"/>
              </a:solidFill>
              <a:latin typeface="Arial"/>
              <a:ea typeface="Arial"/>
              <a:cs typeface="Arial"/>
              <a:sym typeface="Arial"/>
            </a:endParaRPr>
          </a:p>
        </p:txBody>
      </p:sp>
      <p:sp>
        <p:nvSpPr>
          <p:cNvPr id="147" name="Google Shape;147;p6"/>
          <p:cNvSpPr txBox="1"/>
          <p:nvPr/>
        </p:nvSpPr>
        <p:spPr>
          <a:xfrm>
            <a:off x="7485950" y="1420225"/>
            <a:ext cx="10523700" cy="8309967"/>
          </a:xfrm>
          <a:prstGeom prst="rect">
            <a:avLst/>
          </a:prstGeom>
          <a:noFill/>
          <a:ln>
            <a:noFill/>
          </a:ln>
        </p:spPr>
        <p:txBody>
          <a:bodyPr spcFirstLastPara="1" wrap="square" lIns="0" tIns="0" rIns="0" bIns="0" anchor="t" anchorCtr="0">
            <a:spAutoFit/>
          </a:bodyPr>
          <a:lstStyle/>
          <a:p>
            <a:pPr lvl="0"/>
            <a:r>
              <a:rPr lang="el-GR" sz="3000" dirty="0">
                <a:solidFill>
                  <a:srgbClr val="452A74"/>
                </a:solidFill>
                <a:latin typeface="Microsoft YaHei" panose="020B0503020204020204" pitchFamily="34" charset="-122"/>
                <a:ea typeface="Microsoft YaHei" panose="020B0503020204020204" pitchFamily="34" charset="-122"/>
                <a:cs typeface="Montserrat"/>
                <a:sym typeface="Montserrat"/>
              </a:rPr>
              <a:t>Θα είστε 3 ομάδες.
Οι συμμετέχοντες αποτελούν μέρος μιας ομάδας εργασίας στην "</a:t>
            </a:r>
            <a:r>
              <a:rPr lang="el-GR" sz="3000" dirty="0" err="1">
                <a:solidFill>
                  <a:srgbClr val="452A74"/>
                </a:solidFill>
                <a:latin typeface="Microsoft YaHei" panose="020B0503020204020204" pitchFamily="34" charset="-122"/>
                <a:ea typeface="Microsoft YaHei" panose="020B0503020204020204" pitchFamily="34" charset="-122"/>
                <a:cs typeface="Montserrat"/>
                <a:sym typeface="Montserrat"/>
              </a:rPr>
              <a:t>HerTech</a:t>
            </a:r>
            <a:r>
              <a:rPr lang="el-GR" sz="3000" dirty="0">
                <a:solidFill>
                  <a:srgbClr val="452A74"/>
                </a:solidFill>
                <a:latin typeface="Microsoft YaHei" panose="020B0503020204020204" pitchFamily="34" charset="-122"/>
                <a:ea typeface="Microsoft YaHei" panose="020B0503020204020204" pitchFamily="34" charset="-122"/>
                <a:cs typeface="Montserrat"/>
                <a:sym typeface="Montserrat"/>
              </a:rPr>
              <a:t> </a:t>
            </a:r>
            <a:r>
              <a:rPr lang="el-GR" sz="3000" dirty="0" err="1">
                <a:solidFill>
                  <a:srgbClr val="452A74"/>
                </a:solidFill>
                <a:latin typeface="Microsoft YaHei" panose="020B0503020204020204" pitchFamily="34" charset="-122"/>
                <a:ea typeface="Microsoft YaHei" panose="020B0503020204020204" pitchFamily="34" charset="-122"/>
                <a:cs typeface="Montserrat"/>
                <a:sym typeface="Montserrat"/>
              </a:rPr>
              <a:t>Academy</a:t>
            </a:r>
            <a:r>
              <a:rPr lang="el-GR" sz="3000" dirty="0">
                <a:solidFill>
                  <a:srgbClr val="452A74"/>
                </a:solidFill>
                <a:latin typeface="Microsoft YaHei" panose="020B0503020204020204" pitchFamily="34" charset="-122"/>
                <a:ea typeface="Microsoft YaHei" panose="020B0503020204020204" pitchFamily="34" charset="-122"/>
                <a:cs typeface="Montserrat"/>
                <a:sym typeface="Montserrat"/>
              </a:rPr>
              <a:t>", με στόχο  την αντιμετώπιση των προκλήσεων και την ανάπτυξη στρατηγικών για την προώθηση της γυναικείας επιχειρηματικότητας και της ισότητας των φύλων.
Η αποστολή μας είναι να προωθήσουμε μια επιχειρηματική κουλτούρα χωρίς αποκλεισμούς και να επισημάνουμε τις συγκεκριμένες προκλήσεις που αντιμετωπίζουν οι φοιτήτριες.
Το παιχνίδι εκτυλίσσεται σε μια σειρά αλληλένδετων προκλήσεων όπου οι αποφάσεις που λαμβάνονται σε έναν γύρο επηρεάζουν τους επόμενους γύρους.
Κάθε μέλος θα παίζει έναν συγκεκριμένο ρόλο για κάθε γύρο: είναι σημαντικό να αγκαλιάσετε πλήρως τον χαρακτήρα σας, εξασφαλίζοντας έτσι μια πλουσιότερη και πιο αποτελεσματική εμπειρία παιχνιδιού που θα οδηγήσει σε βαθύτερα μαθησιακά αποτελέσματα.</a:t>
            </a:r>
            <a:endParaRPr sz="3000" b="1" i="0" u="none" strike="noStrike" cap="none" dirty="0">
              <a:solidFill>
                <a:srgbClr val="452A74"/>
              </a:solidFill>
              <a:latin typeface="Microsoft YaHei" panose="020B0503020204020204" pitchFamily="34" charset="-122"/>
              <a:ea typeface="Microsoft YaHei" panose="020B0503020204020204" pitchFamily="34" charset="-122"/>
              <a:cs typeface="Montserrat"/>
              <a:sym typeface="Montserra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151"/>
        <p:cNvGrpSpPr/>
        <p:nvPr/>
      </p:nvGrpSpPr>
      <p:grpSpPr>
        <a:xfrm>
          <a:off x="0" y="0"/>
          <a:ext cx="0" cy="0"/>
          <a:chOff x="0" y="0"/>
          <a:chExt cx="0" cy="0"/>
        </a:xfrm>
      </p:grpSpPr>
      <p:grpSp>
        <p:nvGrpSpPr>
          <p:cNvPr id="152" name="Google Shape;152;p11"/>
          <p:cNvGrpSpPr/>
          <p:nvPr/>
        </p:nvGrpSpPr>
        <p:grpSpPr>
          <a:xfrm>
            <a:off x="9550100" y="3720775"/>
            <a:ext cx="8261130" cy="5846763"/>
            <a:chOff x="0" y="-38100"/>
            <a:chExt cx="1841700" cy="1844521"/>
          </a:xfrm>
        </p:grpSpPr>
        <p:sp>
          <p:nvSpPr>
            <p:cNvPr id="153" name="Google Shape;153;p11"/>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4" name="Google Shape;154;p11"/>
            <p:cNvSpPr txBox="1"/>
            <p:nvPr/>
          </p:nvSpPr>
          <p:spPr>
            <a:xfrm>
              <a:off x="0" y="-38100"/>
              <a:ext cx="1841700" cy="1844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5" name="Google Shape;155;p11"/>
          <p:cNvSpPr/>
          <p:nvPr/>
        </p:nvSpPr>
        <p:spPr>
          <a:xfrm>
            <a:off x="14742142" y="9567525"/>
            <a:ext cx="3069119" cy="618435"/>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3"/>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56" name="Google Shape;156;p11"/>
          <p:cNvGrpSpPr/>
          <p:nvPr/>
        </p:nvGrpSpPr>
        <p:grpSpPr>
          <a:xfrm>
            <a:off x="1028700" y="3720775"/>
            <a:ext cx="7661478" cy="5846763"/>
            <a:chOff x="0" y="-38100"/>
            <a:chExt cx="1841613" cy="1844521"/>
          </a:xfrm>
        </p:grpSpPr>
        <p:sp>
          <p:nvSpPr>
            <p:cNvPr id="157" name="Google Shape;157;p11"/>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8" name="Google Shape;158;p11"/>
            <p:cNvSpPr txBox="1"/>
            <p:nvPr/>
          </p:nvSpPr>
          <p:spPr>
            <a:xfrm>
              <a:off x="0" y="-38100"/>
              <a:ext cx="1841613" cy="184452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59" name="Google Shape;159;p11"/>
          <p:cNvSpPr/>
          <p:nvPr/>
        </p:nvSpPr>
        <p:spPr>
          <a:xfrm>
            <a:off x="15937540"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0" name="Google Shape;160;p11"/>
          <p:cNvSpPr txBox="1"/>
          <p:nvPr/>
        </p:nvSpPr>
        <p:spPr>
          <a:xfrm>
            <a:off x="1028700" y="599956"/>
            <a:ext cx="15661500" cy="970587"/>
          </a:xfrm>
          <a:prstGeom prst="rect">
            <a:avLst/>
          </a:prstGeom>
          <a:noFill/>
          <a:ln>
            <a:noFill/>
          </a:ln>
        </p:spPr>
        <p:txBody>
          <a:bodyPr spcFirstLastPara="1" wrap="square" lIns="0" tIns="0" rIns="0" bIns="0" anchor="t" anchorCtr="0">
            <a:spAutoFit/>
          </a:bodyPr>
          <a:lstStyle/>
          <a:p>
            <a:pPr lvl="0">
              <a:lnSpc>
                <a:spcPct val="140022"/>
              </a:lnSpc>
              <a:buSzPts val="4505"/>
            </a:pPr>
            <a:r>
              <a:rPr lang="el-GR" sz="4505" dirty="0">
                <a:solidFill>
                  <a:srgbClr val="DED5ED"/>
                </a:solidFill>
                <a:latin typeface="Montserrat ExtraBold"/>
                <a:ea typeface="Montserrat ExtraBold"/>
                <a:cs typeface="Montserrat ExtraBold"/>
                <a:sym typeface="Montserrat ExtraBold"/>
              </a:rPr>
              <a:t>Πρόκληση #1</a:t>
            </a:r>
            <a:endParaRPr sz="1400" b="0" i="0" u="none" strike="noStrike" cap="none" dirty="0">
              <a:solidFill>
                <a:srgbClr val="000000"/>
              </a:solidFill>
              <a:latin typeface="Arial"/>
              <a:ea typeface="Arial"/>
              <a:cs typeface="Arial"/>
              <a:sym typeface="Arial"/>
            </a:endParaRPr>
          </a:p>
        </p:txBody>
      </p:sp>
      <p:sp>
        <p:nvSpPr>
          <p:cNvPr id="161" name="Google Shape;161;p11"/>
          <p:cNvSpPr txBox="1"/>
          <p:nvPr/>
        </p:nvSpPr>
        <p:spPr>
          <a:xfrm>
            <a:off x="1116600" y="1476325"/>
            <a:ext cx="16808700" cy="1292662"/>
          </a:xfrm>
          <a:prstGeom prst="rect">
            <a:avLst/>
          </a:prstGeom>
          <a:noFill/>
          <a:ln>
            <a:noFill/>
          </a:ln>
        </p:spPr>
        <p:txBody>
          <a:bodyPr spcFirstLastPara="1" wrap="square" lIns="0" tIns="0" rIns="0" bIns="0" anchor="t" anchorCtr="0">
            <a:spAutoFit/>
          </a:bodyPr>
          <a:lstStyle/>
          <a:p>
            <a:pPr lvl="0">
              <a:lnSpc>
                <a:spcPct val="140011"/>
              </a:lnSpc>
              <a:buSzPts val="3399"/>
            </a:pPr>
            <a:r>
              <a:rPr lang="el-GR" sz="3000" dirty="0">
                <a:solidFill>
                  <a:srgbClr val="DED5ED"/>
                </a:solidFill>
                <a:latin typeface="Montserrat"/>
                <a:ea typeface="Montserrat"/>
                <a:cs typeface="Montserrat"/>
                <a:sym typeface="Montserrat"/>
              </a:rPr>
              <a:t>Οι φοιτήτριες και οι νέοι επιχειρηματίες στην "</a:t>
            </a:r>
            <a:r>
              <a:rPr lang="el-GR" sz="3000" dirty="0" err="1">
                <a:solidFill>
                  <a:srgbClr val="DED5ED"/>
                </a:solidFill>
                <a:latin typeface="Montserrat"/>
                <a:ea typeface="Montserrat"/>
                <a:cs typeface="Montserrat"/>
                <a:sym typeface="Montserrat"/>
              </a:rPr>
              <a:t>HerTech</a:t>
            </a:r>
            <a:r>
              <a:rPr lang="el-GR" sz="3000" dirty="0">
                <a:solidFill>
                  <a:srgbClr val="DED5ED"/>
                </a:solidFill>
                <a:latin typeface="Montserrat"/>
                <a:ea typeface="Montserrat"/>
                <a:cs typeface="Montserrat"/>
                <a:sym typeface="Montserrat"/>
              </a:rPr>
              <a:t> </a:t>
            </a:r>
            <a:r>
              <a:rPr lang="el-GR" sz="3000" dirty="0" err="1">
                <a:solidFill>
                  <a:srgbClr val="DED5ED"/>
                </a:solidFill>
                <a:latin typeface="Montserrat"/>
                <a:ea typeface="Montserrat"/>
                <a:cs typeface="Montserrat"/>
                <a:sym typeface="Montserrat"/>
              </a:rPr>
              <a:t>Academy</a:t>
            </a:r>
            <a:r>
              <a:rPr lang="el-GR" sz="3000" dirty="0">
                <a:solidFill>
                  <a:srgbClr val="DED5ED"/>
                </a:solidFill>
                <a:latin typeface="Montserrat"/>
                <a:ea typeface="Montserrat"/>
                <a:cs typeface="Montserrat"/>
                <a:sym typeface="Montserrat"/>
              </a:rPr>
              <a:t>" αντιμετωπίζουν σημαντικές δυσκολίες στην πρόσβαση σε καθοδήγηση και στη δημιουργία επαγγελματικών δικτύων</a:t>
            </a:r>
            <a:endParaRPr sz="3000" b="0" i="0" u="none" strike="noStrike" cap="none" dirty="0">
              <a:solidFill>
                <a:srgbClr val="000000"/>
              </a:solidFill>
              <a:latin typeface="Arial"/>
              <a:ea typeface="Arial"/>
              <a:cs typeface="Arial"/>
              <a:sym typeface="Arial"/>
            </a:endParaRPr>
          </a:p>
        </p:txBody>
      </p:sp>
      <p:sp>
        <p:nvSpPr>
          <p:cNvPr id="162" name="Google Shape;162;p11"/>
          <p:cNvSpPr txBox="1"/>
          <p:nvPr/>
        </p:nvSpPr>
        <p:spPr>
          <a:xfrm>
            <a:off x="1002550" y="2886950"/>
            <a:ext cx="16808700" cy="970587"/>
          </a:xfrm>
          <a:prstGeom prst="rect">
            <a:avLst/>
          </a:prstGeom>
          <a:noFill/>
          <a:ln>
            <a:noFill/>
          </a:ln>
        </p:spPr>
        <p:txBody>
          <a:bodyPr spcFirstLastPara="1" wrap="square" lIns="0" tIns="0" rIns="0" bIns="0" anchor="t" anchorCtr="0">
            <a:spAutoFit/>
          </a:bodyPr>
          <a:lstStyle/>
          <a:p>
            <a:pPr lvl="0" algn="ctr">
              <a:lnSpc>
                <a:spcPct val="140022"/>
              </a:lnSpc>
              <a:buSzPts val="4505"/>
            </a:pPr>
            <a:r>
              <a:rPr lang="el-GR" sz="4505" b="1" dirty="0">
                <a:solidFill>
                  <a:srgbClr val="452A74"/>
                </a:solidFill>
                <a:latin typeface="Montserrat"/>
                <a:ea typeface="Montserrat"/>
                <a:cs typeface="Montserrat"/>
                <a:sym typeface="Montserrat"/>
              </a:rPr>
              <a:t>Τρέχουσα κατάσταση</a:t>
            </a:r>
            <a:endParaRPr sz="1400" b="0" i="0" u="none" strike="noStrike" cap="none" dirty="0">
              <a:solidFill>
                <a:srgbClr val="000000"/>
              </a:solidFill>
              <a:latin typeface="Arial"/>
              <a:ea typeface="Arial"/>
              <a:cs typeface="Arial"/>
              <a:sym typeface="Arial"/>
            </a:endParaRPr>
          </a:p>
        </p:txBody>
      </p:sp>
      <p:sp>
        <p:nvSpPr>
          <p:cNvPr id="163" name="Google Shape;163;p11"/>
          <p:cNvSpPr txBox="1"/>
          <p:nvPr/>
        </p:nvSpPr>
        <p:spPr>
          <a:xfrm>
            <a:off x="1216650" y="5658600"/>
            <a:ext cx="6710700" cy="3053144"/>
          </a:xfrm>
          <a:prstGeom prst="rect">
            <a:avLst/>
          </a:prstGeom>
          <a:noFill/>
          <a:ln>
            <a:noFill/>
          </a:ln>
        </p:spPr>
        <p:txBody>
          <a:bodyPr spcFirstLastPara="1" wrap="square" lIns="0" tIns="0" rIns="0" bIns="0" anchor="t" anchorCtr="0">
            <a:spAutoFit/>
          </a:bodyPr>
          <a:lstStyle/>
          <a:p>
            <a:pPr marL="457200" lvl="0" indent="-453580">
              <a:lnSpc>
                <a:spcPct val="140022"/>
              </a:lnSpc>
              <a:buClr>
                <a:srgbClr val="452A74"/>
              </a:buClr>
              <a:buSzPts val="3543"/>
              <a:buFont typeface="Montserrat"/>
              <a:buChar char="➔"/>
            </a:pPr>
            <a:r>
              <a:rPr lang="el-GR" sz="3543" i="1" dirty="0">
                <a:solidFill>
                  <a:srgbClr val="452A74"/>
                </a:solidFill>
                <a:latin typeface="Montserrat"/>
                <a:ea typeface="Montserrat"/>
                <a:cs typeface="Montserrat"/>
                <a:sym typeface="Montserrat"/>
              </a:rPr>
              <a:t>Περιορισμένη διαθεσιμότητα
Έλλειψη επίσημων δομών
Ανισορροπία μεταξύ των φύλων</a:t>
            </a:r>
            <a:endParaRPr sz="3543" i="1" dirty="0">
              <a:solidFill>
                <a:srgbClr val="452A74"/>
              </a:solidFill>
              <a:latin typeface="Montserrat"/>
              <a:ea typeface="Montserrat"/>
              <a:cs typeface="Montserrat"/>
              <a:sym typeface="Montserrat"/>
            </a:endParaRPr>
          </a:p>
        </p:txBody>
      </p:sp>
      <p:sp>
        <p:nvSpPr>
          <p:cNvPr id="164" name="Google Shape;164;p11"/>
          <p:cNvSpPr txBox="1"/>
          <p:nvPr/>
        </p:nvSpPr>
        <p:spPr>
          <a:xfrm>
            <a:off x="9609212" y="4015825"/>
            <a:ext cx="8142900" cy="970587"/>
          </a:xfrm>
          <a:prstGeom prst="rect">
            <a:avLst/>
          </a:prstGeom>
          <a:noFill/>
          <a:ln>
            <a:noFill/>
          </a:ln>
        </p:spPr>
        <p:txBody>
          <a:bodyPr spcFirstLastPara="1" wrap="square" lIns="0" tIns="0" rIns="0" bIns="0" anchor="t" anchorCtr="0">
            <a:spAutoFit/>
          </a:bodyPr>
          <a:lstStyle/>
          <a:p>
            <a:pPr lvl="0">
              <a:lnSpc>
                <a:spcPct val="140022"/>
              </a:lnSpc>
              <a:buSzPts val="4505"/>
            </a:pPr>
            <a:r>
              <a:rPr lang="el-GR" sz="4505" b="1" dirty="0">
                <a:solidFill>
                  <a:srgbClr val="452A74"/>
                </a:solidFill>
                <a:latin typeface="Montserrat"/>
                <a:ea typeface="Montserrat"/>
                <a:cs typeface="Montserrat"/>
                <a:sym typeface="Montserrat"/>
              </a:rPr>
              <a:t>Ευκαιρίες δικτύωσης</a:t>
            </a:r>
            <a:endParaRPr sz="4505" dirty="0">
              <a:solidFill>
                <a:srgbClr val="452A74"/>
              </a:solidFill>
              <a:latin typeface="Montserrat"/>
              <a:ea typeface="Montserrat"/>
              <a:cs typeface="Montserrat"/>
              <a:sym typeface="Montserrat"/>
            </a:endParaRPr>
          </a:p>
        </p:txBody>
      </p:sp>
      <p:sp>
        <p:nvSpPr>
          <p:cNvPr id="165" name="Google Shape;165;p11"/>
          <p:cNvSpPr txBox="1"/>
          <p:nvPr/>
        </p:nvSpPr>
        <p:spPr>
          <a:xfrm>
            <a:off x="1116598" y="4015825"/>
            <a:ext cx="7661477" cy="970587"/>
          </a:xfrm>
          <a:prstGeom prst="rect">
            <a:avLst/>
          </a:prstGeom>
          <a:noFill/>
          <a:ln>
            <a:noFill/>
          </a:ln>
        </p:spPr>
        <p:txBody>
          <a:bodyPr spcFirstLastPara="1" wrap="square" lIns="0" tIns="0" rIns="0" bIns="0" anchor="t" anchorCtr="0">
            <a:spAutoFit/>
          </a:bodyPr>
          <a:lstStyle/>
          <a:p>
            <a:pPr lvl="0">
              <a:lnSpc>
                <a:spcPct val="140022"/>
              </a:lnSpc>
              <a:buSzPts val="4505"/>
            </a:pPr>
            <a:r>
              <a:rPr lang="el-GR" sz="4505" b="1" dirty="0">
                <a:solidFill>
                  <a:srgbClr val="452A74"/>
                </a:solidFill>
                <a:latin typeface="Montserrat"/>
                <a:ea typeface="Montserrat"/>
                <a:cs typeface="Montserrat"/>
                <a:sym typeface="Montserrat"/>
              </a:rPr>
              <a:t>Προγράμματα </a:t>
            </a:r>
            <a:r>
              <a:rPr lang="en-US" sz="4505" b="1" dirty="0">
                <a:solidFill>
                  <a:srgbClr val="452A74"/>
                </a:solidFill>
                <a:latin typeface="Montserrat"/>
                <a:ea typeface="Montserrat"/>
                <a:cs typeface="Montserrat"/>
                <a:sym typeface="Montserrat"/>
              </a:rPr>
              <a:t>Mentorship</a:t>
            </a:r>
            <a:endParaRPr sz="4505" dirty="0">
              <a:solidFill>
                <a:srgbClr val="452A74"/>
              </a:solidFill>
              <a:latin typeface="Montserrat"/>
              <a:ea typeface="Montserrat"/>
              <a:cs typeface="Montserrat"/>
              <a:sym typeface="Montserrat"/>
            </a:endParaRPr>
          </a:p>
        </p:txBody>
      </p:sp>
      <p:sp>
        <p:nvSpPr>
          <p:cNvPr id="166" name="Google Shape;166;p11"/>
          <p:cNvSpPr txBox="1"/>
          <p:nvPr/>
        </p:nvSpPr>
        <p:spPr>
          <a:xfrm>
            <a:off x="9979500" y="5537525"/>
            <a:ext cx="7661400" cy="1526572"/>
          </a:xfrm>
          <a:prstGeom prst="rect">
            <a:avLst/>
          </a:prstGeom>
          <a:noFill/>
          <a:ln>
            <a:noFill/>
          </a:ln>
        </p:spPr>
        <p:txBody>
          <a:bodyPr spcFirstLastPara="1" wrap="square" lIns="0" tIns="0" rIns="0" bIns="0" anchor="t" anchorCtr="0">
            <a:spAutoFit/>
          </a:bodyPr>
          <a:lstStyle/>
          <a:p>
            <a:pPr marL="457200" lvl="0" indent="-453580">
              <a:lnSpc>
                <a:spcPct val="140022"/>
              </a:lnSpc>
              <a:buClr>
                <a:srgbClr val="452A74"/>
              </a:buClr>
              <a:buSzPts val="3543"/>
              <a:buFont typeface="Montserrat"/>
              <a:buChar char="➔"/>
            </a:pPr>
            <a:r>
              <a:rPr lang="el-GR" sz="3543" i="1" dirty="0">
                <a:solidFill>
                  <a:srgbClr val="452A74"/>
                </a:solidFill>
                <a:latin typeface="Montserrat"/>
                <a:ea typeface="Montserrat"/>
                <a:cs typeface="Montserrat"/>
                <a:sym typeface="Montserrat"/>
              </a:rPr>
              <a:t>Χαμηλή συμμετοχή των γυναικών
Περιορισμένη </a:t>
            </a:r>
            <a:r>
              <a:rPr lang="el-GR" sz="3543" i="1" dirty="0" err="1">
                <a:solidFill>
                  <a:srgbClr val="452A74"/>
                </a:solidFill>
                <a:latin typeface="Montserrat"/>
                <a:ea typeface="Montserrat"/>
                <a:cs typeface="Montserrat"/>
                <a:sym typeface="Montserrat"/>
              </a:rPr>
              <a:t>συμμετοχικότητα</a:t>
            </a:r>
            <a:endParaRPr sz="3543" i="1" dirty="0">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170"/>
        <p:cNvGrpSpPr/>
        <p:nvPr/>
      </p:nvGrpSpPr>
      <p:grpSpPr>
        <a:xfrm>
          <a:off x="0" y="0"/>
          <a:ext cx="0" cy="0"/>
          <a:chOff x="0" y="0"/>
          <a:chExt cx="0" cy="0"/>
        </a:xfrm>
      </p:grpSpPr>
      <p:grpSp>
        <p:nvGrpSpPr>
          <p:cNvPr id="171" name="Google Shape;171;g2fc5d196e81_0_31"/>
          <p:cNvGrpSpPr/>
          <p:nvPr/>
        </p:nvGrpSpPr>
        <p:grpSpPr>
          <a:xfrm>
            <a:off x="9550100" y="3720775"/>
            <a:ext cx="8261130" cy="5846763"/>
            <a:chOff x="0" y="-38100"/>
            <a:chExt cx="1841700" cy="1844521"/>
          </a:xfrm>
        </p:grpSpPr>
        <p:sp>
          <p:nvSpPr>
            <p:cNvPr id="172" name="Google Shape;172;g2fc5d196e81_0_31"/>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3" name="Google Shape;173;g2fc5d196e81_0_31"/>
            <p:cNvSpPr txBox="1"/>
            <p:nvPr/>
          </p:nvSpPr>
          <p:spPr>
            <a:xfrm>
              <a:off x="0" y="-38100"/>
              <a:ext cx="1841700" cy="1844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4" name="Google Shape;174;g2fc5d196e81_0_31"/>
          <p:cNvSpPr/>
          <p:nvPr/>
        </p:nvSpPr>
        <p:spPr>
          <a:xfrm>
            <a:off x="14742142" y="9567525"/>
            <a:ext cx="3069119" cy="618435"/>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75" name="Google Shape;175;g2fc5d196e81_0_31"/>
          <p:cNvGrpSpPr/>
          <p:nvPr/>
        </p:nvGrpSpPr>
        <p:grpSpPr>
          <a:xfrm>
            <a:off x="1028700" y="3720775"/>
            <a:ext cx="7661840" cy="5846763"/>
            <a:chOff x="0" y="-38100"/>
            <a:chExt cx="1841700" cy="1844521"/>
          </a:xfrm>
        </p:grpSpPr>
        <p:sp>
          <p:nvSpPr>
            <p:cNvPr id="176" name="Google Shape;176;g2fc5d196e81_0_31"/>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7" name="Google Shape;177;g2fc5d196e81_0_31"/>
            <p:cNvSpPr txBox="1"/>
            <p:nvPr/>
          </p:nvSpPr>
          <p:spPr>
            <a:xfrm>
              <a:off x="0" y="-38100"/>
              <a:ext cx="1841700" cy="1844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78" name="Google Shape;178;g2fc5d196e81_0_31"/>
          <p:cNvSpPr/>
          <p:nvPr/>
        </p:nvSpPr>
        <p:spPr>
          <a:xfrm>
            <a:off x="15937540"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g2fc5d196e81_0_31"/>
          <p:cNvSpPr txBox="1"/>
          <p:nvPr/>
        </p:nvSpPr>
        <p:spPr>
          <a:xfrm>
            <a:off x="1028700" y="599956"/>
            <a:ext cx="15661500" cy="970587"/>
          </a:xfrm>
          <a:prstGeom prst="rect">
            <a:avLst/>
          </a:prstGeom>
          <a:noFill/>
          <a:ln>
            <a:noFill/>
          </a:ln>
        </p:spPr>
        <p:txBody>
          <a:bodyPr spcFirstLastPara="1" wrap="square" lIns="0" tIns="0" rIns="0" bIns="0" anchor="t" anchorCtr="0">
            <a:spAutoFit/>
          </a:bodyPr>
          <a:lstStyle/>
          <a:p>
            <a:pPr lvl="0">
              <a:lnSpc>
                <a:spcPct val="140022"/>
              </a:lnSpc>
              <a:buSzPts val="4505"/>
            </a:pPr>
            <a:r>
              <a:rPr lang="el-GR" sz="4505" dirty="0">
                <a:solidFill>
                  <a:srgbClr val="DED5ED"/>
                </a:solidFill>
                <a:latin typeface="Montserrat ExtraBold"/>
                <a:ea typeface="Montserrat ExtraBold"/>
                <a:cs typeface="Montserrat ExtraBold"/>
                <a:sym typeface="Montserrat ExtraBold"/>
              </a:rPr>
              <a:t>Πρόκληση #1</a:t>
            </a:r>
            <a:endParaRPr sz="1400" b="0" i="0" u="none" strike="noStrike" cap="none" dirty="0">
              <a:solidFill>
                <a:srgbClr val="000000"/>
              </a:solidFill>
              <a:latin typeface="Arial"/>
              <a:ea typeface="Arial"/>
              <a:cs typeface="Arial"/>
              <a:sym typeface="Arial"/>
            </a:endParaRPr>
          </a:p>
        </p:txBody>
      </p:sp>
      <p:sp>
        <p:nvSpPr>
          <p:cNvPr id="180" name="Google Shape;180;g2fc5d196e81_0_31"/>
          <p:cNvSpPr txBox="1"/>
          <p:nvPr/>
        </p:nvSpPr>
        <p:spPr>
          <a:xfrm>
            <a:off x="1116600" y="1476325"/>
            <a:ext cx="16808700" cy="1292662"/>
          </a:xfrm>
          <a:prstGeom prst="rect">
            <a:avLst/>
          </a:prstGeom>
          <a:noFill/>
          <a:ln>
            <a:noFill/>
          </a:ln>
        </p:spPr>
        <p:txBody>
          <a:bodyPr spcFirstLastPara="1" wrap="square" lIns="0" tIns="0" rIns="0" bIns="0" anchor="t" anchorCtr="0">
            <a:spAutoFit/>
          </a:bodyPr>
          <a:lstStyle/>
          <a:p>
            <a:pPr lvl="0">
              <a:lnSpc>
                <a:spcPct val="140011"/>
              </a:lnSpc>
              <a:buSzPts val="3399"/>
            </a:pPr>
            <a:r>
              <a:rPr lang="el-GR" sz="3000" dirty="0">
                <a:solidFill>
                  <a:srgbClr val="DED5ED"/>
                </a:solidFill>
                <a:latin typeface="Montserrat"/>
                <a:ea typeface="Montserrat"/>
                <a:cs typeface="Montserrat"/>
                <a:sym typeface="Montserrat"/>
              </a:rPr>
              <a:t>Οι φοιτήτριες και οι νέοι επιχειρηματίες στην "</a:t>
            </a:r>
            <a:r>
              <a:rPr lang="el-GR" sz="3000" dirty="0" err="1">
                <a:solidFill>
                  <a:srgbClr val="DED5ED"/>
                </a:solidFill>
                <a:latin typeface="Montserrat"/>
                <a:ea typeface="Montserrat"/>
                <a:cs typeface="Montserrat"/>
                <a:sym typeface="Montserrat"/>
              </a:rPr>
              <a:t>HerTech</a:t>
            </a:r>
            <a:r>
              <a:rPr lang="el-GR" sz="3000" dirty="0">
                <a:solidFill>
                  <a:srgbClr val="DED5ED"/>
                </a:solidFill>
                <a:latin typeface="Montserrat"/>
                <a:ea typeface="Montserrat"/>
                <a:cs typeface="Montserrat"/>
                <a:sym typeface="Montserrat"/>
              </a:rPr>
              <a:t> </a:t>
            </a:r>
            <a:r>
              <a:rPr lang="el-GR" sz="3000" dirty="0" err="1">
                <a:solidFill>
                  <a:srgbClr val="DED5ED"/>
                </a:solidFill>
                <a:latin typeface="Montserrat"/>
                <a:ea typeface="Montserrat"/>
                <a:cs typeface="Montserrat"/>
                <a:sym typeface="Montserrat"/>
              </a:rPr>
              <a:t>Academy</a:t>
            </a:r>
            <a:r>
              <a:rPr lang="el-GR" sz="3000" dirty="0">
                <a:solidFill>
                  <a:srgbClr val="DED5ED"/>
                </a:solidFill>
                <a:latin typeface="Montserrat"/>
                <a:ea typeface="Montserrat"/>
                <a:cs typeface="Montserrat"/>
                <a:sym typeface="Montserrat"/>
              </a:rPr>
              <a:t>" αντιμετωπίζουν σημαντικές δυσκολίες στην πρόσβαση σε καθοδήγηση και στη δημιουργία επαγγελματικών δικτύων</a:t>
            </a:r>
            <a:endParaRPr sz="3000" b="0" i="0" u="none" strike="noStrike" cap="none" dirty="0">
              <a:solidFill>
                <a:srgbClr val="000000"/>
              </a:solidFill>
              <a:latin typeface="Arial"/>
              <a:ea typeface="Arial"/>
              <a:cs typeface="Arial"/>
              <a:sym typeface="Arial"/>
            </a:endParaRPr>
          </a:p>
        </p:txBody>
      </p:sp>
      <p:sp>
        <p:nvSpPr>
          <p:cNvPr id="181" name="Google Shape;181;g2fc5d196e81_0_31"/>
          <p:cNvSpPr txBox="1"/>
          <p:nvPr/>
        </p:nvSpPr>
        <p:spPr>
          <a:xfrm>
            <a:off x="1002550" y="2886950"/>
            <a:ext cx="16808700" cy="970587"/>
          </a:xfrm>
          <a:prstGeom prst="rect">
            <a:avLst/>
          </a:prstGeom>
          <a:noFill/>
          <a:ln>
            <a:noFill/>
          </a:ln>
        </p:spPr>
        <p:txBody>
          <a:bodyPr spcFirstLastPara="1" wrap="square" lIns="0" tIns="0" rIns="0" bIns="0" anchor="t" anchorCtr="0">
            <a:spAutoFit/>
          </a:bodyPr>
          <a:lstStyle/>
          <a:p>
            <a:pPr lvl="0" algn="ctr">
              <a:lnSpc>
                <a:spcPct val="140022"/>
              </a:lnSpc>
              <a:buClr>
                <a:schemeClr val="dk1"/>
              </a:buClr>
              <a:buSzPts val="4505"/>
            </a:pPr>
            <a:r>
              <a:rPr lang="el-GR" sz="4505" b="1" dirty="0">
                <a:solidFill>
                  <a:srgbClr val="452A74"/>
                </a:solidFill>
                <a:latin typeface="Montserrat"/>
                <a:ea typeface="Montserrat"/>
                <a:cs typeface="Montserrat"/>
                <a:sym typeface="Montserrat"/>
              </a:rPr>
              <a:t>Στόχοι της ειδικής ομάδας - 20 λεπτά</a:t>
            </a:r>
            <a:endParaRPr sz="4505" b="1" dirty="0">
              <a:solidFill>
                <a:srgbClr val="452A74"/>
              </a:solidFill>
              <a:latin typeface="Montserrat"/>
              <a:ea typeface="Montserrat"/>
              <a:cs typeface="Montserrat"/>
              <a:sym typeface="Montserrat"/>
            </a:endParaRPr>
          </a:p>
        </p:txBody>
      </p:sp>
      <p:sp>
        <p:nvSpPr>
          <p:cNvPr id="182" name="Google Shape;182;g2fc5d196e81_0_31"/>
          <p:cNvSpPr txBox="1"/>
          <p:nvPr/>
        </p:nvSpPr>
        <p:spPr>
          <a:xfrm>
            <a:off x="9609212" y="4034800"/>
            <a:ext cx="8142900" cy="970587"/>
          </a:xfrm>
          <a:prstGeom prst="rect">
            <a:avLst/>
          </a:prstGeom>
          <a:noFill/>
          <a:ln>
            <a:noFill/>
          </a:ln>
        </p:spPr>
        <p:txBody>
          <a:bodyPr spcFirstLastPara="1" wrap="square" lIns="0" tIns="0" rIns="0" bIns="0" anchor="t" anchorCtr="0">
            <a:spAutoFit/>
          </a:bodyPr>
          <a:lstStyle/>
          <a:p>
            <a:pPr lvl="0">
              <a:lnSpc>
                <a:spcPct val="140022"/>
              </a:lnSpc>
              <a:buSzPts val="4505"/>
            </a:pPr>
            <a:r>
              <a:rPr lang="el-GR" sz="4505" b="1" dirty="0">
                <a:solidFill>
                  <a:srgbClr val="452A74"/>
                </a:solidFill>
                <a:latin typeface="Montserrat"/>
                <a:ea typeface="Montserrat"/>
                <a:cs typeface="Montserrat"/>
                <a:sym typeface="Montserrat"/>
              </a:rPr>
              <a:t>Ανάπτυξη στρατηγικών</a:t>
            </a:r>
            <a:endParaRPr sz="4505" dirty="0">
              <a:solidFill>
                <a:srgbClr val="452A74"/>
              </a:solidFill>
              <a:latin typeface="Montserrat"/>
              <a:ea typeface="Montserrat"/>
              <a:cs typeface="Montserrat"/>
              <a:sym typeface="Montserrat"/>
            </a:endParaRPr>
          </a:p>
        </p:txBody>
      </p:sp>
      <p:sp>
        <p:nvSpPr>
          <p:cNvPr id="183" name="Google Shape;183;g2fc5d196e81_0_31"/>
          <p:cNvSpPr txBox="1"/>
          <p:nvPr/>
        </p:nvSpPr>
        <p:spPr>
          <a:xfrm>
            <a:off x="9849950" y="4856575"/>
            <a:ext cx="7767900" cy="4136517"/>
          </a:xfrm>
          <a:prstGeom prst="rect">
            <a:avLst/>
          </a:prstGeom>
          <a:noFill/>
          <a:ln>
            <a:noFill/>
          </a:ln>
        </p:spPr>
        <p:txBody>
          <a:bodyPr spcFirstLastPara="1" wrap="square" lIns="0" tIns="0" rIns="0" bIns="0" anchor="t" anchorCtr="0">
            <a:spAutoFit/>
          </a:bodyPr>
          <a:lstStyle/>
          <a:p>
            <a:pPr marL="457200" lvl="0" indent="-453580">
              <a:lnSpc>
                <a:spcPct val="140022"/>
              </a:lnSpc>
              <a:buClr>
                <a:srgbClr val="452A74"/>
              </a:buClr>
              <a:buSzPts val="3543"/>
              <a:buFont typeface="Montserrat"/>
              <a:buChar char="➔"/>
            </a:pPr>
            <a:r>
              <a:rPr lang="el-GR" sz="3200" i="1" dirty="0">
                <a:solidFill>
                  <a:srgbClr val="452A74"/>
                </a:solidFill>
                <a:latin typeface="Montserrat"/>
                <a:ea typeface="Montserrat"/>
                <a:cs typeface="Montserrat"/>
                <a:sym typeface="Montserrat"/>
              </a:rPr>
              <a:t>Εντοπισμός βασικών κενών 
Δημιουργία βιώσιμων και </a:t>
            </a:r>
            <a:r>
              <a:rPr lang="el-GR" sz="3200" i="1" dirty="0" err="1">
                <a:solidFill>
                  <a:srgbClr val="452A74"/>
                </a:solidFill>
                <a:latin typeface="Montserrat"/>
                <a:ea typeface="Montserrat"/>
                <a:cs typeface="Montserrat"/>
                <a:sym typeface="Montserrat"/>
              </a:rPr>
              <a:t>προσβάσιμων</a:t>
            </a:r>
            <a:r>
              <a:rPr lang="el-GR" sz="3200" i="1" dirty="0">
                <a:solidFill>
                  <a:srgbClr val="452A74"/>
                </a:solidFill>
                <a:latin typeface="Montserrat"/>
                <a:ea typeface="Montserrat"/>
                <a:cs typeface="Montserrat"/>
                <a:sym typeface="Montserrat"/>
              </a:rPr>
              <a:t> λύσεων χωρίς αποκλεισμούς
Διασφάλιση της συμμετοχής ανδρών συμμάχων για την υποστήριξη των φοιτητριών σε αυτές τις πρωτοβουλίες.</a:t>
            </a:r>
            <a:endParaRPr sz="3200" i="1" dirty="0">
              <a:solidFill>
                <a:srgbClr val="452A74"/>
              </a:solidFill>
              <a:latin typeface="Montserrat"/>
              <a:ea typeface="Montserrat"/>
              <a:cs typeface="Montserrat"/>
              <a:sym typeface="Montserrat"/>
            </a:endParaRPr>
          </a:p>
        </p:txBody>
      </p:sp>
      <p:sp>
        <p:nvSpPr>
          <p:cNvPr id="184" name="Google Shape;184;g2fc5d196e81_0_31"/>
          <p:cNvSpPr txBox="1"/>
          <p:nvPr/>
        </p:nvSpPr>
        <p:spPr>
          <a:xfrm>
            <a:off x="1678131" y="4034797"/>
            <a:ext cx="5836800" cy="970587"/>
          </a:xfrm>
          <a:prstGeom prst="rect">
            <a:avLst/>
          </a:prstGeom>
          <a:noFill/>
          <a:ln>
            <a:noFill/>
          </a:ln>
        </p:spPr>
        <p:txBody>
          <a:bodyPr spcFirstLastPara="1" wrap="square" lIns="0" tIns="0" rIns="0" bIns="0" anchor="t" anchorCtr="0">
            <a:spAutoFit/>
          </a:bodyPr>
          <a:lstStyle/>
          <a:p>
            <a:pPr lvl="0">
              <a:lnSpc>
                <a:spcPct val="140022"/>
              </a:lnSpc>
              <a:buSzPts val="4505"/>
            </a:pPr>
            <a:r>
              <a:rPr lang="el-GR" sz="4505" b="1" dirty="0">
                <a:solidFill>
                  <a:srgbClr val="452A74"/>
                </a:solidFill>
                <a:latin typeface="Montserrat"/>
                <a:ea typeface="Montserrat"/>
                <a:cs typeface="Montserrat"/>
                <a:sym typeface="Montserrat"/>
              </a:rPr>
              <a:t>Ρόλοι</a:t>
            </a:r>
            <a:endParaRPr sz="1400" b="0" i="0" u="none" strike="noStrike" cap="none" dirty="0">
              <a:solidFill>
                <a:srgbClr val="000000"/>
              </a:solidFill>
              <a:latin typeface="Arial"/>
              <a:ea typeface="Arial"/>
              <a:cs typeface="Arial"/>
              <a:sym typeface="Arial"/>
            </a:endParaRPr>
          </a:p>
        </p:txBody>
      </p:sp>
      <p:sp>
        <p:nvSpPr>
          <p:cNvPr id="185" name="Google Shape;185;g2fc5d196e81_0_31"/>
          <p:cNvSpPr txBox="1"/>
          <p:nvPr/>
        </p:nvSpPr>
        <p:spPr>
          <a:xfrm>
            <a:off x="1382025" y="4994246"/>
            <a:ext cx="6710700" cy="3816429"/>
          </a:xfrm>
          <a:prstGeom prst="rect">
            <a:avLst/>
          </a:prstGeom>
          <a:noFill/>
          <a:ln>
            <a:noFill/>
          </a:ln>
        </p:spPr>
        <p:txBody>
          <a:bodyPr spcFirstLastPara="1" wrap="square" lIns="0" tIns="0" rIns="0" bIns="0" anchor="t" anchorCtr="0">
            <a:spAutoFit/>
          </a:bodyPr>
          <a:lstStyle/>
          <a:p>
            <a:pPr marL="457200" lvl="0" indent="-453580">
              <a:lnSpc>
                <a:spcPct val="140022"/>
              </a:lnSpc>
              <a:buClr>
                <a:srgbClr val="452A74"/>
              </a:buClr>
              <a:buSzPts val="3543"/>
              <a:buFont typeface="Montserrat"/>
              <a:buChar char="➔"/>
            </a:pPr>
            <a:r>
              <a:rPr lang="el-GR" sz="3543" i="1" dirty="0">
                <a:solidFill>
                  <a:srgbClr val="452A74"/>
                </a:solidFill>
                <a:latin typeface="Montserrat"/>
                <a:ea typeface="Montserrat"/>
                <a:cs typeface="Montserrat"/>
                <a:sym typeface="Montserrat"/>
              </a:rPr>
              <a:t>Φοιτήτριες
Άρρενες φοιτητές
Νέος Επιχειρηματίας
Λέκτορας STEM
Εκπρόσωπος Συλλόγου</a:t>
            </a:r>
            <a:endParaRPr sz="3543" i="1" dirty="0">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189"/>
        <p:cNvGrpSpPr/>
        <p:nvPr/>
      </p:nvGrpSpPr>
      <p:grpSpPr>
        <a:xfrm>
          <a:off x="0" y="0"/>
          <a:ext cx="0" cy="0"/>
          <a:chOff x="0" y="0"/>
          <a:chExt cx="0" cy="0"/>
        </a:xfrm>
      </p:grpSpPr>
      <p:grpSp>
        <p:nvGrpSpPr>
          <p:cNvPr id="190" name="Google Shape;190;g2fc5d196e81_0_53"/>
          <p:cNvGrpSpPr/>
          <p:nvPr/>
        </p:nvGrpSpPr>
        <p:grpSpPr>
          <a:xfrm>
            <a:off x="9550100" y="3720775"/>
            <a:ext cx="8261130" cy="5846763"/>
            <a:chOff x="0" y="-38100"/>
            <a:chExt cx="1841700" cy="1844521"/>
          </a:xfrm>
        </p:grpSpPr>
        <p:sp>
          <p:nvSpPr>
            <p:cNvPr id="191" name="Google Shape;191;g2fc5d196e81_0_53"/>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6F539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2" name="Google Shape;192;g2fc5d196e81_0_53"/>
            <p:cNvSpPr txBox="1"/>
            <p:nvPr/>
          </p:nvSpPr>
          <p:spPr>
            <a:xfrm>
              <a:off x="0" y="-38100"/>
              <a:ext cx="1841700" cy="1844400"/>
            </a:xfrm>
            <a:prstGeom prst="rect">
              <a:avLst/>
            </a:prstGeom>
            <a:solidFill>
              <a:srgbClr val="6F5397"/>
            </a:solid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3" name="Google Shape;193;g2fc5d196e81_0_53"/>
          <p:cNvSpPr/>
          <p:nvPr/>
        </p:nvSpPr>
        <p:spPr>
          <a:xfrm>
            <a:off x="14742142" y="9567525"/>
            <a:ext cx="3069119" cy="618435"/>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94" name="Google Shape;194;g2fc5d196e81_0_53"/>
          <p:cNvGrpSpPr/>
          <p:nvPr/>
        </p:nvGrpSpPr>
        <p:grpSpPr>
          <a:xfrm>
            <a:off x="1028700" y="3720775"/>
            <a:ext cx="7661840" cy="5846763"/>
            <a:chOff x="0" y="-38100"/>
            <a:chExt cx="1841700" cy="1844521"/>
          </a:xfrm>
        </p:grpSpPr>
        <p:sp>
          <p:nvSpPr>
            <p:cNvPr id="195" name="Google Shape;195;g2fc5d196e81_0_53"/>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6" name="Google Shape;196;g2fc5d196e81_0_53"/>
            <p:cNvSpPr txBox="1"/>
            <p:nvPr/>
          </p:nvSpPr>
          <p:spPr>
            <a:xfrm>
              <a:off x="0" y="-38100"/>
              <a:ext cx="1841700" cy="1844400"/>
            </a:xfrm>
            <a:prstGeom prst="rect">
              <a:avLst/>
            </a:prstGeom>
            <a:solidFill>
              <a:srgbClr val="6F5397"/>
            </a:solid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97" name="Google Shape;197;g2fc5d196e81_0_53"/>
          <p:cNvSpPr/>
          <p:nvPr/>
        </p:nvSpPr>
        <p:spPr>
          <a:xfrm>
            <a:off x="15937540"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8" name="Google Shape;198;g2fc5d196e81_0_53"/>
          <p:cNvSpPr txBox="1"/>
          <p:nvPr/>
        </p:nvSpPr>
        <p:spPr>
          <a:xfrm>
            <a:off x="1028700" y="599956"/>
            <a:ext cx="15661500" cy="970587"/>
          </a:xfrm>
          <a:prstGeom prst="rect">
            <a:avLst/>
          </a:prstGeom>
          <a:noFill/>
          <a:ln>
            <a:noFill/>
          </a:ln>
        </p:spPr>
        <p:txBody>
          <a:bodyPr spcFirstLastPara="1" wrap="square" lIns="0" tIns="0" rIns="0" bIns="0" anchor="t" anchorCtr="0">
            <a:spAutoFit/>
          </a:bodyPr>
          <a:lstStyle/>
          <a:p>
            <a:pPr lvl="0">
              <a:lnSpc>
                <a:spcPct val="140022"/>
              </a:lnSpc>
              <a:buSzPts val="4505"/>
            </a:pPr>
            <a:r>
              <a:rPr lang="el-GR" sz="4505" dirty="0">
                <a:solidFill>
                  <a:srgbClr val="6F5397"/>
                </a:solidFill>
                <a:latin typeface="Montserrat ExtraBold"/>
                <a:ea typeface="Montserrat ExtraBold"/>
                <a:cs typeface="Montserrat ExtraBold"/>
                <a:sym typeface="Montserrat ExtraBold"/>
              </a:rPr>
              <a:t>Πρόκληση #2</a:t>
            </a:r>
            <a:endParaRPr sz="1400" b="0" i="0" u="none" strike="noStrike" cap="none" dirty="0">
              <a:solidFill>
                <a:srgbClr val="6F5397"/>
              </a:solidFill>
              <a:latin typeface="Arial"/>
              <a:ea typeface="Arial"/>
              <a:cs typeface="Arial"/>
              <a:sym typeface="Arial"/>
            </a:endParaRPr>
          </a:p>
        </p:txBody>
      </p:sp>
      <p:sp>
        <p:nvSpPr>
          <p:cNvPr id="199" name="Google Shape;199;g2fc5d196e81_0_53"/>
          <p:cNvSpPr txBox="1"/>
          <p:nvPr/>
        </p:nvSpPr>
        <p:spPr>
          <a:xfrm>
            <a:off x="1116600" y="1476325"/>
            <a:ext cx="16808700" cy="1938992"/>
          </a:xfrm>
          <a:prstGeom prst="rect">
            <a:avLst/>
          </a:prstGeom>
          <a:noFill/>
          <a:ln>
            <a:noFill/>
          </a:ln>
        </p:spPr>
        <p:txBody>
          <a:bodyPr spcFirstLastPara="1" wrap="square" lIns="0" tIns="0" rIns="0" bIns="0" anchor="t" anchorCtr="0">
            <a:spAutoFit/>
          </a:bodyPr>
          <a:lstStyle/>
          <a:p>
            <a:pPr lvl="0">
              <a:lnSpc>
                <a:spcPct val="140011"/>
              </a:lnSpc>
              <a:buSzPts val="3399"/>
            </a:pPr>
            <a:r>
              <a:rPr lang="el-GR" sz="3000" dirty="0">
                <a:solidFill>
                  <a:srgbClr val="6F5397"/>
                </a:solidFill>
                <a:latin typeface="Montserrat"/>
                <a:ea typeface="Montserrat"/>
                <a:cs typeface="Montserrat"/>
                <a:sym typeface="Montserrat"/>
              </a:rPr>
              <a:t>Οι προκαταλήψεις λόγω φύλου επηρεάζουν την κατανομή των πόρων και υπάρχει ανάγκη για ισότιμη πρόσβαση σε χρηματοδότηση, εργαλεία και χώρο για τη στήριξη των γυναικών επιχειρηματιών.</a:t>
            </a:r>
            <a:endParaRPr sz="3000" b="0" i="0" u="none" strike="noStrike" cap="none" dirty="0">
              <a:solidFill>
                <a:srgbClr val="6F5397"/>
              </a:solidFill>
              <a:highlight>
                <a:srgbClr val="DED5ED"/>
              </a:highlight>
              <a:latin typeface="Arial"/>
              <a:ea typeface="Arial"/>
              <a:cs typeface="Arial"/>
              <a:sym typeface="Arial"/>
            </a:endParaRPr>
          </a:p>
        </p:txBody>
      </p:sp>
      <p:sp>
        <p:nvSpPr>
          <p:cNvPr id="200" name="Google Shape;200;g2fc5d196e81_0_53"/>
          <p:cNvSpPr txBox="1"/>
          <p:nvPr/>
        </p:nvSpPr>
        <p:spPr>
          <a:xfrm>
            <a:off x="1002550" y="2886950"/>
            <a:ext cx="16808700" cy="970587"/>
          </a:xfrm>
          <a:prstGeom prst="rect">
            <a:avLst/>
          </a:prstGeom>
          <a:noFill/>
          <a:ln>
            <a:noFill/>
          </a:ln>
        </p:spPr>
        <p:txBody>
          <a:bodyPr spcFirstLastPara="1" wrap="square" lIns="0" tIns="0" rIns="0" bIns="0" anchor="t" anchorCtr="0">
            <a:spAutoFit/>
          </a:bodyPr>
          <a:lstStyle/>
          <a:p>
            <a:pPr lvl="0" algn="ctr">
              <a:lnSpc>
                <a:spcPct val="140022"/>
              </a:lnSpc>
              <a:buSzPts val="4505"/>
            </a:pPr>
            <a:r>
              <a:rPr lang="el-GR" sz="4505" b="1" dirty="0">
                <a:solidFill>
                  <a:srgbClr val="452A74"/>
                </a:solidFill>
                <a:latin typeface="Montserrat"/>
                <a:ea typeface="Montserrat"/>
                <a:cs typeface="Montserrat"/>
                <a:sym typeface="Montserrat"/>
              </a:rPr>
              <a:t>Τρέχουσα κατάσταση</a:t>
            </a:r>
            <a:endParaRPr sz="1400" b="0" i="0" u="none" strike="noStrike" cap="none" dirty="0">
              <a:solidFill>
                <a:srgbClr val="000000"/>
              </a:solidFill>
              <a:latin typeface="Arial"/>
              <a:ea typeface="Arial"/>
              <a:cs typeface="Arial"/>
              <a:sym typeface="Arial"/>
            </a:endParaRPr>
          </a:p>
        </p:txBody>
      </p:sp>
      <p:sp>
        <p:nvSpPr>
          <p:cNvPr id="201" name="Google Shape;201;g2fc5d196e81_0_53"/>
          <p:cNvSpPr txBox="1"/>
          <p:nvPr/>
        </p:nvSpPr>
        <p:spPr>
          <a:xfrm>
            <a:off x="1216650" y="5537525"/>
            <a:ext cx="6710700" cy="3053144"/>
          </a:xfrm>
          <a:prstGeom prst="rect">
            <a:avLst/>
          </a:prstGeom>
          <a:noFill/>
          <a:ln>
            <a:noFill/>
          </a:ln>
        </p:spPr>
        <p:txBody>
          <a:bodyPr spcFirstLastPara="1" wrap="square" lIns="0" tIns="0" rIns="0" bIns="0" anchor="t" anchorCtr="0">
            <a:spAutoFit/>
          </a:bodyPr>
          <a:lstStyle/>
          <a:p>
            <a:pPr marL="457200" lvl="0" indent="-453580">
              <a:lnSpc>
                <a:spcPct val="140022"/>
              </a:lnSpc>
              <a:buClr>
                <a:srgbClr val="DED5ED"/>
              </a:buClr>
              <a:buSzPts val="3543"/>
              <a:buFont typeface="Montserrat"/>
              <a:buChar char="➔"/>
            </a:pPr>
            <a:r>
              <a:rPr lang="el-GR" sz="3543" i="1" dirty="0">
                <a:solidFill>
                  <a:srgbClr val="DED5ED"/>
                </a:solidFill>
                <a:latin typeface="Montserrat"/>
                <a:ea typeface="Montserrat"/>
                <a:cs typeface="Montserrat"/>
                <a:sym typeface="Montserrat"/>
              </a:rPr>
              <a:t>Περιορισμένη διαθεσιμότητα
Έλλειψη επίσημων δομών
Ανισορροπία μεταξύ των φύλων</a:t>
            </a:r>
            <a:endParaRPr sz="3543" i="1" dirty="0">
              <a:solidFill>
                <a:srgbClr val="DED5ED"/>
              </a:solidFill>
              <a:latin typeface="Montserrat"/>
              <a:ea typeface="Montserrat"/>
              <a:cs typeface="Montserrat"/>
              <a:sym typeface="Montserrat"/>
            </a:endParaRPr>
          </a:p>
        </p:txBody>
      </p:sp>
      <p:sp>
        <p:nvSpPr>
          <p:cNvPr id="202" name="Google Shape;202;g2fc5d196e81_0_53"/>
          <p:cNvSpPr txBox="1"/>
          <p:nvPr/>
        </p:nvSpPr>
        <p:spPr>
          <a:xfrm>
            <a:off x="9782400" y="4015824"/>
            <a:ext cx="8142900" cy="970587"/>
          </a:xfrm>
          <a:prstGeom prst="rect">
            <a:avLst/>
          </a:prstGeom>
          <a:noFill/>
          <a:ln>
            <a:noFill/>
          </a:ln>
        </p:spPr>
        <p:txBody>
          <a:bodyPr spcFirstLastPara="1" wrap="square" lIns="0" tIns="0" rIns="0" bIns="0" anchor="t" anchorCtr="0">
            <a:spAutoFit/>
          </a:bodyPr>
          <a:lstStyle/>
          <a:p>
            <a:pPr lvl="0">
              <a:lnSpc>
                <a:spcPct val="140022"/>
              </a:lnSpc>
              <a:buSzPts val="4505"/>
            </a:pPr>
            <a:r>
              <a:rPr lang="el-GR" sz="4505" b="1" dirty="0">
                <a:solidFill>
                  <a:srgbClr val="DED5ED"/>
                </a:solidFill>
                <a:latin typeface="Montserrat"/>
                <a:ea typeface="Montserrat"/>
                <a:cs typeface="Montserrat"/>
                <a:sym typeface="Montserrat"/>
              </a:rPr>
              <a:t>Ευκαιρίες δικτύωσης</a:t>
            </a:r>
            <a:endParaRPr sz="4505" dirty="0">
              <a:solidFill>
                <a:srgbClr val="DED5ED"/>
              </a:solidFill>
              <a:latin typeface="Montserrat"/>
              <a:ea typeface="Montserrat"/>
              <a:cs typeface="Montserrat"/>
              <a:sym typeface="Montserrat"/>
            </a:endParaRPr>
          </a:p>
        </p:txBody>
      </p:sp>
      <p:sp>
        <p:nvSpPr>
          <p:cNvPr id="203" name="Google Shape;203;g2fc5d196e81_0_53"/>
          <p:cNvSpPr txBox="1"/>
          <p:nvPr/>
        </p:nvSpPr>
        <p:spPr>
          <a:xfrm>
            <a:off x="1116598" y="4015825"/>
            <a:ext cx="7661477" cy="970587"/>
          </a:xfrm>
          <a:prstGeom prst="rect">
            <a:avLst/>
          </a:prstGeom>
          <a:noFill/>
          <a:ln>
            <a:noFill/>
          </a:ln>
        </p:spPr>
        <p:txBody>
          <a:bodyPr spcFirstLastPara="1" wrap="square" lIns="0" tIns="0" rIns="0" bIns="0" anchor="t" anchorCtr="0">
            <a:spAutoFit/>
          </a:bodyPr>
          <a:lstStyle/>
          <a:p>
            <a:pPr lvl="0">
              <a:lnSpc>
                <a:spcPct val="140022"/>
              </a:lnSpc>
              <a:buSzPts val="4505"/>
            </a:pPr>
            <a:r>
              <a:rPr lang="el-GR" sz="4505" b="1" dirty="0">
                <a:solidFill>
                  <a:srgbClr val="DED5ED"/>
                </a:solidFill>
                <a:latin typeface="Montserrat"/>
                <a:ea typeface="Montserrat"/>
                <a:cs typeface="Montserrat"/>
                <a:sym typeface="Montserrat"/>
              </a:rPr>
              <a:t>Προγράμματα </a:t>
            </a:r>
            <a:r>
              <a:rPr lang="en-US" sz="4505" b="1" dirty="0">
                <a:solidFill>
                  <a:srgbClr val="DED5ED"/>
                </a:solidFill>
                <a:latin typeface="Montserrat"/>
                <a:ea typeface="Montserrat"/>
                <a:cs typeface="Montserrat"/>
                <a:sym typeface="Montserrat"/>
              </a:rPr>
              <a:t>Mentorship</a:t>
            </a:r>
            <a:endParaRPr sz="4505" dirty="0">
              <a:solidFill>
                <a:srgbClr val="DED5ED"/>
              </a:solidFill>
              <a:latin typeface="Montserrat"/>
              <a:ea typeface="Montserrat"/>
              <a:cs typeface="Montserrat"/>
              <a:sym typeface="Montserrat"/>
            </a:endParaRPr>
          </a:p>
        </p:txBody>
      </p:sp>
      <p:sp>
        <p:nvSpPr>
          <p:cNvPr id="204" name="Google Shape;204;g2fc5d196e81_0_53"/>
          <p:cNvSpPr txBox="1"/>
          <p:nvPr/>
        </p:nvSpPr>
        <p:spPr>
          <a:xfrm>
            <a:off x="9979500" y="5537525"/>
            <a:ext cx="7661400" cy="1526572"/>
          </a:xfrm>
          <a:prstGeom prst="rect">
            <a:avLst/>
          </a:prstGeom>
          <a:noFill/>
          <a:ln>
            <a:noFill/>
          </a:ln>
        </p:spPr>
        <p:txBody>
          <a:bodyPr spcFirstLastPara="1" wrap="square" lIns="0" tIns="0" rIns="0" bIns="0" anchor="t" anchorCtr="0">
            <a:spAutoFit/>
          </a:bodyPr>
          <a:lstStyle/>
          <a:p>
            <a:pPr marL="457200" lvl="0" indent="-453580">
              <a:lnSpc>
                <a:spcPct val="140022"/>
              </a:lnSpc>
              <a:buClr>
                <a:srgbClr val="DED5ED"/>
              </a:buClr>
              <a:buSzPts val="3543"/>
              <a:buFont typeface="Montserrat"/>
              <a:buChar char="➔"/>
            </a:pPr>
            <a:r>
              <a:rPr lang="el-GR" sz="3543" i="1" dirty="0">
                <a:solidFill>
                  <a:srgbClr val="DED5ED"/>
                </a:solidFill>
                <a:latin typeface="Montserrat"/>
                <a:ea typeface="Montserrat"/>
                <a:cs typeface="Montserrat"/>
                <a:sym typeface="Montserrat"/>
              </a:rPr>
              <a:t>Χαμηλή συμμετοχή των γυναικών
Περιορισμένη </a:t>
            </a:r>
            <a:r>
              <a:rPr lang="el-GR" sz="3543" i="1" dirty="0" err="1">
                <a:solidFill>
                  <a:srgbClr val="DED5ED"/>
                </a:solidFill>
                <a:latin typeface="Montserrat"/>
                <a:ea typeface="Montserrat"/>
                <a:cs typeface="Montserrat"/>
                <a:sym typeface="Montserrat"/>
              </a:rPr>
              <a:t>συμμετοχικότητα</a:t>
            </a:r>
            <a:endParaRPr sz="3543" i="1" dirty="0">
              <a:solidFill>
                <a:srgbClr val="DED5ED"/>
              </a:solidFill>
              <a:latin typeface="Montserrat"/>
              <a:ea typeface="Montserrat"/>
              <a:cs typeface="Montserrat"/>
              <a:sym typeface="Montserrat"/>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96CB2"/>
        </a:solidFill>
        <a:effectLst/>
      </p:bgPr>
    </p:bg>
    <p:spTree>
      <p:nvGrpSpPr>
        <p:cNvPr id="1" name="Shape 225"/>
        <p:cNvGrpSpPr/>
        <p:nvPr/>
      </p:nvGrpSpPr>
      <p:grpSpPr>
        <a:xfrm>
          <a:off x="0" y="0"/>
          <a:ext cx="0" cy="0"/>
          <a:chOff x="0" y="0"/>
          <a:chExt cx="0" cy="0"/>
        </a:xfrm>
      </p:grpSpPr>
      <p:grpSp>
        <p:nvGrpSpPr>
          <p:cNvPr id="226" name="Google Shape;226;g2fc5d196e81_0_71"/>
          <p:cNvGrpSpPr/>
          <p:nvPr/>
        </p:nvGrpSpPr>
        <p:grpSpPr>
          <a:xfrm>
            <a:off x="8264225" y="3720775"/>
            <a:ext cx="9547004" cy="5846763"/>
            <a:chOff x="0" y="-38100"/>
            <a:chExt cx="1841700" cy="1844521"/>
          </a:xfrm>
        </p:grpSpPr>
        <p:sp>
          <p:nvSpPr>
            <p:cNvPr id="227" name="Google Shape;227;g2fc5d196e81_0_71"/>
            <p:cNvSpPr/>
            <p:nvPr/>
          </p:nvSpPr>
          <p:spPr>
            <a:xfrm>
              <a:off x="0" y="0"/>
              <a:ext cx="1841613"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8" name="Google Shape;228;g2fc5d196e81_0_71"/>
            <p:cNvSpPr txBox="1"/>
            <p:nvPr/>
          </p:nvSpPr>
          <p:spPr>
            <a:xfrm>
              <a:off x="0" y="-38100"/>
              <a:ext cx="1841700" cy="1844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29" name="Google Shape;229;g2fc5d196e81_0_71"/>
          <p:cNvSpPr/>
          <p:nvPr/>
        </p:nvSpPr>
        <p:spPr>
          <a:xfrm>
            <a:off x="14742142" y="9567525"/>
            <a:ext cx="3069119" cy="618435"/>
          </a:xfrm>
          <a:custGeom>
            <a:avLst/>
            <a:gdLst/>
            <a:ahLst/>
            <a:cxnLst/>
            <a:rect l="l" t="t" r="r" b="b"/>
            <a:pathLst>
              <a:path w="3069119" h="618435" extrusionOk="0">
                <a:moveTo>
                  <a:pt x="0" y="0"/>
                </a:moveTo>
                <a:lnTo>
                  <a:pt x="3069119" y="0"/>
                </a:lnTo>
                <a:lnTo>
                  <a:pt x="3069119" y="618435"/>
                </a:lnTo>
                <a:lnTo>
                  <a:pt x="0" y="618435"/>
                </a:lnTo>
                <a:lnTo>
                  <a:pt x="0" y="0"/>
                </a:lnTo>
                <a:close/>
              </a:path>
            </a:pathLst>
          </a:custGeom>
          <a:blipFill rotWithShape="1">
            <a:blip r:embed="rId3">
              <a:alphaModFix/>
            </a:blip>
            <a:stretch>
              <a:fillRect b="-405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30" name="Google Shape;230;g2fc5d196e81_0_71"/>
          <p:cNvGrpSpPr/>
          <p:nvPr/>
        </p:nvGrpSpPr>
        <p:grpSpPr>
          <a:xfrm>
            <a:off x="1028700" y="3720775"/>
            <a:ext cx="6710819" cy="5846768"/>
            <a:chOff x="0" y="-38100"/>
            <a:chExt cx="1613100" cy="1844523"/>
          </a:xfrm>
        </p:grpSpPr>
        <p:sp>
          <p:nvSpPr>
            <p:cNvPr id="231" name="Google Shape;231;g2fc5d196e81_0_71"/>
            <p:cNvSpPr/>
            <p:nvPr/>
          </p:nvSpPr>
          <p:spPr>
            <a:xfrm>
              <a:off x="0" y="2"/>
              <a:ext cx="1611411" cy="1806421"/>
            </a:xfrm>
            <a:custGeom>
              <a:avLst/>
              <a:gdLst/>
              <a:ahLst/>
              <a:cxnLst/>
              <a:rect l="l" t="t" r="r" b="b"/>
              <a:pathLst>
                <a:path w="1841613" h="1806421" extrusionOk="0">
                  <a:moveTo>
                    <a:pt x="0" y="0"/>
                  </a:moveTo>
                  <a:lnTo>
                    <a:pt x="1841613" y="0"/>
                  </a:lnTo>
                  <a:lnTo>
                    <a:pt x="1841613" y="1806421"/>
                  </a:lnTo>
                  <a:lnTo>
                    <a:pt x="0" y="1806421"/>
                  </a:lnTo>
                  <a:close/>
                </a:path>
              </a:pathLst>
            </a:custGeom>
            <a:solidFill>
              <a:srgbClr val="DED5E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2" name="Google Shape;232;g2fc5d196e81_0_71"/>
            <p:cNvSpPr txBox="1"/>
            <p:nvPr/>
          </p:nvSpPr>
          <p:spPr>
            <a:xfrm>
              <a:off x="0" y="-38100"/>
              <a:ext cx="1613100" cy="1844400"/>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33" name="Google Shape;233;g2fc5d196e81_0_71"/>
          <p:cNvSpPr/>
          <p:nvPr/>
        </p:nvSpPr>
        <p:spPr>
          <a:xfrm>
            <a:off x="15937540" y="0"/>
            <a:ext cx="2350460" cy="2350460"/>
          </a:xfrm>
          <a:custGeom>
            <a:avLst/>
            <a:gdLst/>
            <a:ahLst/>
            <a:cxnLst/>
            <a:rect l="l" t="t" r="r" b="b"/>
            <a:pathLst>
              <a:path w="2350460" h="2350460" extrusionOk="0">
                <a:moveTo>
                  <a:pt x="0" y="0"/>
                </a:moveTo>
                <a:lnTo>
                  <a:pt x="2350460" y="0"/>
                </a:lnTo>
                <a:lnTo>
                  <a:pt x="2350460"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4" name="Google Shape;234;g2fc5d196e81_0_71"/>
          <p:cNvSpPr txBox="1"/>
          <p:nvPr/>
        </p:nvSpPr>
        <p:spPr>
          <a:xfrm>
            <a:off x="1028700" y="599956"/>
            <a:ext cx="15661500" cy="970587"/>
          </a:xfrm>
          <a:prstGeom prst="rect">
            <a:avLst/>
          </a:prstGeom>
          <a:noFill/>
          <a:ln>
            <a:noFill/>
          </a:ln>
        </p:spPr>
        <p:txBody>
          <a:bodyPr spcFirstLastPara="1" wrap="square" lIns="0" tIns="0" rIns="0" bIns="0" anchor="t" anchorCtr="0">
            <a:spAutoFit/>
          </a:bodyPr>
          <a:lstStyle/>
          <a:p>
            <a:pPr lvl="0">
              <a:lnSpc>
                <a:spcPct val="140022"/>
              </a:lnSpc>
              <a:buSzPts val="4505"/>
            </a:pPr>
            <a:r>
              <a:rPr lang="el-GR" sz="4505" dirty="0">
                <a:solidFill>
                  <a:srgbClr val="DED5ED"/>
                </a:solidFill>
                <a:latin typeface="Montserrat ExtraBold"/>
                <a:ea typeface="Montserrat ExtraBold"/>
                <a:cs typeface="Montserrat ExtraBold"/>
                <a:sym typeface="Montserrat ExtraBold"/>
              </a:rPr>
              <a:t>Πρόκληση #3</a:t>
            </a:r>
            <a:endParaRPr sz="1400" b="0" i="0" u="none" strike="noStrike" cap="none" dirty="0">
              <a:solidFill>
                <a:srgbClr val="000000"/>
              </a:solidFill>
              <a:latin typeface="Arial"/>
              <a:ea typeface="Arial"/>
              <a:cs typeface="Arial"/>
              <a:sym typeface="Arial"/>
            </a:endParaRPr>
          </a:p>
        </p:txBody>
      </p:sp>
      <p:sp>
        <p:nvSpPr>
          <p:cNvPr id="235" name="Google Shape;235;g2fc5d196e81_0_71"/>
          <p:cNvSpPr txBox="1"/>
          <p:nvPr/>
        </p:nvSpPr>
        <p:spPr>
          <a:xfrm>
            <a:off x="962271" y="1299032"/>
            <a:ext cx="16808700" cy="1938992"/>
          </a:xfrm>
          <a:prstGeom prst="rect">
            <a:avLst/>
          </a:prstGeom>
          <a:noFill/>
          <a:ln>
            <a:noFill/>
          </a:ln>
        </p:spPr>
        <p:txBody>
          <a:bodyPr spcFirstLastPara="1" wrap="square" lIns="0" tIns="0" rIns="0" bIns="0" anchor="t" anchorCtr="0">
            <a:spAutoFit/>
          </a:bodyPr>
          <a:lstStyle/>
          <a:p>
            <a:pPr lvl="0">
              <a:lnSpc>
                <a:spcPct val="140011"/>
              </a:lnSpc>
              <a:buSzPts val="3399"/>
            </a:pPr>
            <a:r>
              <a:rPr lang="el-GR" sz="3000" dirty="0">
                <a:solidFill>
                  <a:srgbClr val="DED5ED"/>
                </a:solidFill>
                <a:latin typeface="Montserrat"/>
                <a:ea typeface="Montserrat"/>
                <a:cs typeface="Montserrat"/>
                <a:sym typeface="Montserrat"/>
              </a:rPr>
              <a:t>Ενίσχυση των συνεργασιών με τη βιομηχανία και τους αποφοίτους για την εξασφάλιση πόρων και την ανάδειξη εμπνευσμένων γυναικείων προτύπων, προωθώντας μια επιχειρηματική κουλτούρα χωρίς αποκλεισμούς στην πανεπιστημιούπολη.</a:t>
            </a:r>
            <a:endParaRPr sz="3000" b="0" i="0" u="none" strike="noStrike" cap="none" dirty="0">
              <a:solidFill>
                <a:srgbClr val="000000"/>
              </a:solidFill>
              <a:latin typeface="Arial"/>
              <a:ea typeface="Arial"/>
              <a:cs typeface="Arial"/>
              <a:sym typeface="Arial"/>
            </a:endParaRPr>
          </a:p>
        </p:txBody>
      </p:sp>
      <p:sp>
        <p:nvSpPr>
          <p:cNvPr id="236" name="Google Shape;236;g2fc5d196e81_0_71"/>
          <p:cNvSpPr txBox="1"/>
          <p:nvPr/>
        </p:nvSpPr>
        <p:spPr>
          <a:xfrm>
            <a:off x="1028700" y="2935735"/>
            <a:ext cx="16808700" cy="970587"/>
          </a:xfrm>
          <a:prstGeom prst="rect">
            <a:avLst/>
          </a:prstGeom>
          <a:noFill/>
          <a:ln>
            <a:noFill/>
          </a:ln>
        </p:spPr>
        <p:txBody>
          <a:bodyPr spcFirstLastPara="1" wrap="square" lIns="0" tIns="0" rIns="0" bIns="0" anchor="t" anchorCtr="0">
            <a:spAutoFit/>
          </a:bodyPr>
          <a:lstStyle/>
          <a:p>
            <a:pPr lvl="0" algn="ctr">
              <a:lnSpc>
                <a:spcPct val="140022"/>
              </a:lnSpc>
              <a:buSzPts val="4505"/>
            </a:pPr>
            <a:r>
              <a:rPr lang="el-GR" sz="4505" b="1" dirty="0">
                <a:solidFill>
                  <a:srgbClr val="452A74"/>
                </a:solidFill>
                <a:latin typeface="Montserrat"/>
                <a:ea typeface="Montserrat"/>
                <a:cs typeface="Montserrat"/>
                <a:sym typeface="Montserrat"/>
              </a:rPr>
              <a:t>Στόχοι της ειδικής ομάδας - 20 λεπτά</a:t>
            </a:r>
            <a:endParaRPr sz="1400" b="0" i="0" u="none" strike="noStrike" cap="none" dirty="0">
              <a:solidFill>
                <a:srgbClr val="000000"/>
              </a:solidFill>
              <a:latin typeface="Arial"/>
              <a:ea typeface="Arial"/>
              <a:cs typeface="Arial"/>
              <a:sym typeface="Arial"/>
            </a:endParaRPr>
          </a:p>
        </p:txBody>
      </p:sp>
      <p:sp>
        <p:nvSpPr>
          <p:cNvPr id="237" name="Google Shape;237;g2fc5d196e81_0_71"/>
          <p:cNvSpPr txBox="1"/>
          <p:nvPr/>
        </p:nvSpPr>
        <p:spPr>
          <a:xfrm>
            <a:off x="9609212" y="4034800"/>
            <a:ext cx="8142900" cy="970587"/>
          </a:xfrm>
          <a:prstGeom prst="rect">
            <a:avLst/>
          </a:prstGeom>
          <a:noFill/>
          <a:ln>
            <a:noFill/>
          </a:ln>
        </p:spPr>
        <p:txBody>
          <a:bodyPr spcFirstLastPara="1" wrap="square" lIns="0" tIns="0" rIns="0" bIns="0" anchor="t" anchorCtr="0">
            <a:spAutoFit/>
          </a:bodyPr>
          <a:lstStyle/>
          <a:p>
            <a:pPr lvl="0">
              <a:lnSpc>
                <a:spcPct val="140022"/>
              </a:lnSpc>
              <a:buSzPts val="4505"/>
            </a:pPr>
            <a:r>
              <a:rPr lang="el-GR" sz="4505" b="1" dirty="0">
                <a:solidFill>
                  <a:srgbClr val="452A74"/>
                </a:solidFill>
                <a:latin typeface="Montserrat"/>
                <a:ea typeface="Montserrat"/>
                <a:cs typeface="Montserrat"/>
                <a:sym typeface="Montserrat"/>
              </a:rPr>
              <a:t>Ανάπτυξη στρατηγικών</a:t>
            </a:r>
            <a:endParaRPr sz="4505" dirty="0">
              <a:solidFill>
                <a:srgbClr val="452A74"/>
              </a:solidFill>
              <a:latin typeface="Montserrat"/>
              <a:ea typeface="Montserrat"/>
              <a:cs typeface="Montserrat"/>
              <a:sym typeface="Montserrat"/>
            </a:endParaRPr>
          </a:p>
        </p:txBody>
      </p:sp>
      <p:sp>
        <p:nvSpPr>
          <p:cNvPr id="238" name="Google Shape;238;g2fc5d196e81_0_71"/>
          <p:cNvSpPr txBox="1"/>
          <p:nvPr/>
        </p:nvSpPr>
        <p:spPr>
          <a:xfrm>
            <a:off x="8568775" y="4856575"/>
            <a:ext cx="9049200" cy="4222694"/>
          </a:xfrm>
          <a:prstGeom prst="rect">
            <a:avLst/>
          </a:prstGeom>
          <a:noFill/>
          <a:ln>
            <a:noFill/>
          </a:ln>
        </p:spPr>
        <p:txBody>
          <a:bodyPr spcFirstLastPara="1" wrap="square" lIns="0" tIns="0" rIns="0" bIns="0" anchor="t" anchorCtr="0">
            <a:spAutoFit/>
          </a:bodyPr>
          <a:lstStyle/>
          <a:p>
            <a:pPr marL="457200" lvl="0" indent="-434530">
              <a:lnSpc>
                <a:spcPct val="140022"/>
              </a:lnSpc>
              <a:buClr>
                <a:srgbClr val="452A74"/>
              </a:buClr>
              <a:buSzPts val="3243"/>
              <a:buFont typeface="Montserrat"/>
              <a:buChar char="➔"/>
            </a:pPr>
            <a:r>
              <a:rPr lang="el-GR" sz="2800" i="1" dirty="0">
                <a:solidFill>
                  <a:srgbClr val="452A74"/>
                </a:solidFill>
                <a:latin typeface="Montserrat"/>
                <a:ea typeface="Montserrat"/>
                <a:cs typeface="Montserrat"/>
                <a:sym typeface="Montserrat"/>
              </a:rPr>
              <a:t>Μακροπρόθεσμη στήριξη πρωτοβουλιών γυναικείας επιχειρηματικότητας
Σχεδιάστε ιδέες εκδηλώσεων που προωθούν αυτήν την κουλτούρα
Προσδιορίστε τους βασικούς ρόλους που μπορούν να διαδραματίσουν οι άνδρες στην προώθηση της ισότητας των φύλων και της ένταξης.</a:t>
            </a:r>
            <a:endParaRPr sz="2800" i="1" dirty="0">
              <a:solidFill>
                <a:srgbClr val="452A74"/>
              </a:solidFill>
              <a:latin typeface="Montserrat"/>
              <a:ea typeface="Montserrat"/>
              <a:cs typeface="Montserrat"/>
              <a:sym typeface="Montserrat"/>
            </a:endParaRPr>
          </a:p>
        </p:txBody>
      </p:sp>
      <p:sp>
        <p:nvSpPr>
          <p:cNvPr id="239" name="Google Shape;239;g2fc5d196e81_0_71"/>
          <p:cNvSpPr txBox="1"/>
          <p:nvPr/>
        </p:nvSpPr>
        <p:spPr>
          <a:xfrm>
            <a:off x="1678131" y="4034797"/>
            <a:ext cx="5836800" cy="970587"/>
          </a:xfrm>
          <a:prstGeom prst="rect">
            <a:avLst/>
          </a:prstGeom>
          <a:noFill/>
          <a:ln>
            <a:noFill/>
          </a:ln>
        </p:spPr>
        <p:txBody>
          <a:bodyPr spcFirstLastPara="1" wrap="square" lIns="0" tIns="0" rIns="0" bIns="0" anchor="t" anchorCtr="0">
            <a:spAutoFit/>
          </a:bodyPr>
          <a:lstStyle/>
          <a:p>
            <a:pPr lvl="0">
              <a:lnSpc>
                <a:spcPct val="140022"/>
              </a:lnSpc>
              <a:buSzPts val="4505"/>
            </a:pPr>
            <a:r>
              <a:rPr lang="el-GR" sz="4505" b="1" dirty="0">
                <a:solidFill>
                  <a:srgbClr val="452A74"/>
                </a:solidFill>
                <a:latin typeface="Montserrat"/>
                <a:ea typeface="Montserrat"/>
                <a:cs typeface="Montserrat"/>
                <a:sym typeface="Montserrat"/>
              </a:rPr>
              <a:t>Ρόλοι</a:t>
            </a:r>
            <a:endParaRPr sz="1400" b="0" i="0" u="none" strike="noStrike" cap="none" dirty="0">
              <a:solidFill>
                <a:srgbClr val="000000"/>
              </a:solidFill>
              <a:latin typeface="Arial"/>
              <a:ea typeface="Arial"/>
              <a:cs typeface="Arial"/>
              <a:sym typeface="Arial"/>
            </a:endParaRPr>
          </a:p>
        </p:txBody>
      </p:sp>
      <p:sp>
        <p:nvSpPr>
          <p:cNvPr id="240" name="Google Shape;240;g2fc5d196e81_0_71"/>
          <p:cNvSpPr txBox="1"/>
          <p:nvPr/>
        </p:nvSpPr>
        <p:spPr>
          <a:xfrm>
            <a:off x="1222096" y="4841605"/>
            <a:ext cx="6889854" cy="4579715"/>
          </a:xfrm>
          <a:prstGeom prst="rect">
            <a:avLst/>
          </a:prstGeom>
          <a:noFill/>
          <a:ln>
            <a:noFill/>
          </a:ln>
        </p:spPr>
        <p:txBody>
          <a:bodyPr spcFirstLastPara="1" wrap="square" lIns="0" tIns="0" rIns="0" bIns="0" anchor="t" anchorCtr="0">
            <a:spAutoFit/>
          </a:bodyPr>
          <a:lstStyle/>
          <a:p>
            <a:pPr marL="457200" lvl="0" indent="-453580">
              <a:lnSpc>
                <a:spcPct val="140022"/>
              </a:lnSpc>
              <a:buClr>
                <a:srgbClr val="452A74"/>
              </a:buClr>
              <a:buSzPts val="3543"/>
              <a:buFont typeface="Montserrat"/>
              <a:buChar char="➔"/>
            </a:pPr>
            <a:r>
              <a:rPr lang="el-GR" sz="3543" i="1" dirty="0">
                <a:solidFill>
                  <a:srgbClr val="452A74"/>
                </a:solidFill>
                <a:latin typeface="Montserrat"/>
                <a:ea typeface="Montserrat"/>
                <a:cs typeface="Montserrat"/>
                <a:sym typeface="Montserrat"/>
              </a:rPr>
              <a:t>Βιομηχανικός συνεργάτης
Τελειόφοιτος
Νέος Επιχειρηματίας
Λέκτορας STEM
Διοικητικός ρόλος στον προγραμματισμό εκδηλώσεων</a:t>
            </a:r>
            <a:endParaRPr sz="3543" i="1" dirty="0">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D5ED"/>
        </a:solidFill>
        <a:effectLst/>
      </p:bgPr>
    </p:bg>
    <p:spTree>
      <p:nvGrpSpPr>
        <p:cNvPr id="1" name="Shape 275"/>
        <p:cNvGrpSpPr/>
        <p:nvPr/>
      </p:nvGrpSpPr>
      <p:grpSpPr>
        <a:xfrm>
          <a:off x="0" y="0"/>
          <a:ext cx="0" cy="0"/>
          <a:chOff x="0" y="0"/>
          <a:chExt cx="0" cy="0"/>
        </a:xfrm>
      </p:grpSpPr>
      <p:sp>
        <p:nvSpPr>
          <p:cNvPr id="276" name="Google Shape;276;p7"/>
          <p:cNvSpPr/>
          <p:nvPr/>
        </p:nvSpPr>
        <p:spPr>
          <a:xfrm>
            <a:off x="15390464" y="8954526"/>
            <a:ext cx="2897536" cy="607548"/>
          </a:xfrm>
          <a:custGeom>
            <a:avLst/>
            <a:gdLst/>
            <a:ahLst/>
            <a:cxnLst/>
            <a:rect l="l" t="t" r="r" b="b"/>
            <a:pathLst>
              <a:path w="2897536" h="607548" extrusionOk="0">
                <a:moveTo>
                  <a:pt x="0" y="0"/>
                </a:moveTo>
                <a:lnTo>
                  <a:pt x="2897536" y="0"/>
                </a:lnTo>
                <a:lnTo>
                  <a:pt x="2897536" y="607548"/>
                </a:lnTo>
                <a:lnTo>
                  <a:pt x="0" y="60754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77" name="Google Shape;277;p7"/>
          <p:cNvGrpSpPr/>
          <p:nvPr/>
        </p:nvGrpSpPr>
        <p:grpSpPr>
          <a:xfrm>
            <a:off x="-281955" y="9721187"/>
            <a:ext cx="18965831" cy="883574"/>
            <a:chOff x="0" y="-38100"/>
            <a:chExt cx="4995116" cy="232711"/>
          </a:xfrm>
        </p:grpSpPr>
        <p:sp>
          <p:nvSpPr>
            <p:cNvPr id="278" name="Google Shape;278;p7"/>
            <p:cNvSpPr/>
            <p:nvPr/>
          </p:nvSpPr>
          <p:spPr>
            <a:xfrm>
              <a:off x="0" y="0"/>
              <a:ext cx="4995116" cy="194611"/>
            </a:xfrm>
            <a:custGeom>
              <a:avLst/>
              <a:gdLst/>
              <a:ahLst/>
              <a:cxnLst/>
              <a:rect l="l" t="t" r="r" b="b"/>
              <a:pathLst>
                <a:path w="4995116" h="194611" extrusionOk="0">
                  <a:moveTo>
                    <a:pt x="0" y="0"/>
                  </a:moveTo>
                  <a:lnTo>
                    <a:pt x="4995116" y="0"/>
                  </a:lnTo>
                  <a:lnTo>
                    <a:pt x="4995116" y="194611"/>
                  </a:lnTo>
                  <a:lnTo>
                    <a:pt x="0" y="194611"/>
                  </a:lnTo>
                  <a:close/>
                </a:path>
              </a:pathLst>
            </a:custGeom>
            <a:solidFill>
              <a:srgbClr val="452A7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9" name="Google Shape;279;p7"/>
            <p:cNvSpPr txBox="1"/>
            <p:nvPr/>
          </p:nvSpPr>
          <p:spPr>
            <a:xfrm>
              <a:off x="0" y="-38100"/>
              <a:ext cx="4995116" cy="232711"/>
            </a:xfrm>
            <a:prstGeom prst="rect">
              <a:avLst/>
            </a:prstGeom>
            <a:noFill/>
            <a:ln>
              <a:noFill/>
            </a:ln>
          </p:spPr>
          <p:txBody>
            <a:bodyPr spcFirstLastPara="1" wrap="square" lIns="50800" tIns="50800" rIns="50800" bIns="50800" anchor="ctr" anchorCtr="0">
              <a:noAutofit/>
            </a:bodyPr>
            <a:lstStyle/>
            <a:p>
              <a:pPr marL="0" marR="0" lvl="0" indent="0" algn="ctr" rtl="0">
                <a:lnSpc>
                  <a:spcPct val="186611"/>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80" name="Google Shape;280;p7"/>
          <p:cNvSpPr/>
          <p:nvPr/>
        </p:nvSpPr>
        <p:spPr>
          <a:xfrm>
            <a:off x="15771122" y="185791"/>
            <a:ext cx="2350460" cy="2350460"/>
          </a:xfrm>
          <a:custGeom>
            <a:avLst/>
            <a:gdLst/>
            <a:ahLst/>
            <a:cxnLst/>
            <a:rect l="l" t="t" r="r" b="b"/>
            <a:pathLst>
              <a:path w="2350460" h="2350460" extrusionOk="0">
                <a:moveTo>
                  <a:pt x="0" y="0"/>
                </a:moveTo>
                <a:lnTo>
                  <a:pt x="2350461" y="0"/>
                </a:lnTo>
                <a:lnTo>
                  <a:pt x="2350461" y="2350460"/>
                </a:lnTo>
                <a:lnTo>
                  <a:pt x="0" y="235046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7"/>
          <p:cNvSpPr txBox="1"/>
          <p:nvPr/>
        </p:nvSpPr>
        <p:spPr>
          <a:xfrm>
            <a:off x="898075" y="739843"/>
            <a:ext cx="15661500" cy="970587"/>
          </a:xfrm>
          <a:prstGeom prst="rect">
            <a:avLst/>
          </a:prstGeom>
          <a:noFill/>
          <a:ln>
            <a:noFill/>
          </a:ln>
        </p:spPr>
        <p:txBody>
          <a:bodyPr spcFirstLastPara="1" wrap="square" lIns="0" tIns="0" rIns="0" bIns="0" anchor="t" anchorCtr="0">
            <a:spAutoFit/>
          </a:bodyPr>
          <a:lstStyle/>
          <a:p>
            <a:pPr lvl="0">
              <a:lnSpc>
                <a:spcPct val="140022"/>
              </a:lnSpc>
              <a:buSzPts val="4505"/>
            </a:pPr>
            <a:r>
              <a:rPr lang="el-GR" sz="4505" b="1" dirty="0">
                <a:solidFill>
                  <a:srgbClr val="2C145B"/>
                </a:solidFill>
                <a:latin typeface="Microsoft YaHei UI" panose="020B0503020204020204" pitchFamily="34" charset="-122"/>
                <a:ea typeface="Microsoft YaHei UI" panose="020B0503020204020204" pitchFamily="34" charset="-122"/>
                <a:cs typeface="Montserrat ExtraBold"/>
                <a:sym typeface="Montserrat ExtraBold"/>
              </a:rPr>
              <a:t>Τελικός προβληματισμός και απολογισμός</a:t>
            </a:r>
            <a:endParaRPr sz="1400" b="1" i="0" u="none" strike="noStrike" cap="none" dirty="0">
              <a:solidFill>
                <a:srgbClr val="000000"/>
              </a:solidFill>
              <a:latin typeface="Microsoft YaHei UI" panose="020B0503020204020204" pitchFamily="34" charset="-122"/>
              <a:ea typeface="Microsoft YaHei UI" panose="020B0503020204020204" pitchFamily="34" charset="-122"/>
              <a:sym typeface="Arial"/>
            </a:endParaRPr>
          </a:p>
        </p:txBody>
      </p:sp>
      <p:sp>
        <p:nvSpPr>
          <p:cNvPr id="282" name="Google Shape;282;p7"/>
          <p:cNvSpPr txBox="1"/>
          <p:nvPr/>
        </p:nvSpPr>
        <p:spPr>
          <a:xfrm>
            <a:off x="1028683" y="1673475"/>
            <a:ext cx="16202700" cy="732316"/>
          </a:xfrm>
          <a:prstGeom prst="rect">
            <a:avLst/>
          </a:prstGeom>
          <a:noFill/>
          <a:ln>
            <a:noFill/>
          </a:ln>
        </p:spPr>
        <p:txBody>
          <a:bodyPr spcFirstLastPara="1" wrap="square" lIns="0" tIns="0" rIns="0" bIns="0" anchor="t" anchorCtr="0">
            <a:spAutoFit/>
          </a:bodyPr>
          <a:lstStyle/>
          <a:p>
            <a:pPr lvl="0">
              <a:lnSpc>
                <a:spcPct val="140011"/>
              </a:lnSpc>
              <a:buSzPts val="3399"/>
            </a:pPr>
            <a:r>
              <a:rPr lang="el-GR" sz="3399" dirty="0">
                <a:solidFill>
                  <a:srgbClr val="452A74"/>
                </a:solidFill>
                <a:latin typeface="Montserrat"/>
                <a:ea typeface="Montserrat"/>
                <a:cs typeface="Montserrat"/>
                <a:sym typeface="Montserrat"/>
              </a:rPr>
              <a:t>Κάθε ομάδα παρουσιάζει τις προσδιορισμένες στρατηγικές</a:t>
            </a:r>
            <a:endParaRPr sz="1400" b="0" i="0" u="none" strike="noStrike" cap="none" dirty="0">
              <a:solidFill>
                <a:srgbClr val="000000"/>
              </a:solidFill>
              <a:latin typeface="Arial"/>
              <a:ea typeface="Arial"/>
              <a:cs typeface="Arial"/>
              <a:sym typeface="Arial"/>
            </a:endParaRPr>
          </a:p>
        </p:txBody>
      </p:sp>
      <p:sp>
        <p:nvSpPr>
          <p:cNvPr id="283" name="Google Shape;283;p7"/>
          <p:cNvSpPr/>
          <p:nvPr/>
        </p:nvSpPr>
        <p:spPr>
          <a:xfrm>
            <a:off x="1028676" y="3095750"/>
            <a:ext cx="6630747" cy="1218582"/>
          </a:xfrm>
          <a:prstGeom prst="rect">
            <a:avLst/>
          </a:prstGeom>
        </p:spPr>
        <p:txBody>
          <a:bodyPr>
            <a:prstTxWarp prst="textPlain">
              <a:avLst/>
            </a:prstTxWarp>
          </a:bodyPr>
          <a:lstStyle/>
          <a:p>
            <a:pPr lvl="0" algn="ctr"/>
            <a:r>
              <a:rPr lang="el-GR" dirty="0">
                <a:ln w="9525" cap="flat" cmpd="sng">
                  <a:solidFill>
                    <a:schemeClr val="dk2"/>
                  </a:solidFill>
                  <a:prstDash val="solid"/>
                  <a:round/>
                  <a:headEnd type="none" w="sm" len="sm"/>
                  <a:tailEnd type="none" w="sm" len="sm"/>
                </a:ln>
                <a:solidFill>
                  <a:schemeClr val="accent4"/>
                </a:solidFill>
              </a:rPr>
              <a:t>Πρόκληση 1</a:t>
            </a:r>
            <a:endParaRPr b="0" i="0" dirty="0">
              <a:ln w="9525" cap="flat" cmpd="sng">
                <a:solidFill>
                  <a:schemeClr val="dk2"/>
                </a:solidFill>
                <a:prstDash val="solid"/>
                <a:round/>
                <a:headEnd type="none" w="sm" len="sm"/>
                <a:tailEnd type="none" w="sm" len="sm"/>
              </a:ln>
              <a:solidFill>
                <a:schemeClr val="accent4"/>
              </a:solidFill>
              <a:latin typeface="Arial"/>
            </a:endParaRPr>
          </a:p>
        </p:txBody>
      </p:sp>
      <p:sp>
        <p:nvSpPr>
          <p:cNvPr id="284" name="Google Shape;284;p7"/>
          <p:cNvSpPr/>
          <p:nvPr/>
        </p:nvSpPr>
        <p:spPr>
          <a:xfrm>
            <a:off x="9758651" y="4838575"/>
            <a:ext cx="6800932" cy="1218582"/>
          </a:xfrm>
          <a:prstGeom prst="rect">
            <a:avLst/>
          </a:prstGeom>
        </p:spPr>
        <p:txBody>
          <a:bodyPr>
            <a:prstTxWarp prst="textPlain">
              <a:avLst/>
            </a:prstTxWarp>
          </a:bodyPr>
          <a:lstStyle/>
          <a:p>
            <a:pPr lvl="0" algn="ctr"/>
            <a:r>
              <a:rPr lang="el-GR" dirty="0">
                <a:ln w="9525" cap="flat" cmpd="sng">
                  <a:solidFill>
                    <a:srgbClr val="6F5397"/>
                  </a:solidFill>
                  <a:prstDash val="solid"/>
                  <a:round/>
                  <a:headEnd type="none" w="sm" len="sm"/>
                  <a:tailEnd type="none" w="sm" len="sm"/>
                </a:ln>
                <a:solidFill>
                  <a:srgbClr val="B4A7D6"/>
                </a:solidFill>
              </a:rPr>
              <a:t>Πρόκληση 2</a:t>
            </a:r>
            <a:endParaRPr b="0" i="0" dirty="0">
              <a:ln w="9525" cap="flat" cmpd="sng">
                <a:solidFill>
                  <a:srgbClr val="6F5397"/>
                </a:solidFill>
                <a:prstDash val="solid"/>
                <a:round/>
                <a:headEnd type="none" w="sm" len="sm"/>
                <a:tailEnd type="none" w="sm" len="sm"/>
              </a:ln>
              <a:solidFill>
                <a:srgbClr val="B4A7D6"/>
              </a:solidFill>
              <a:latin typeface="Arial"/>
            </a:endParaRPr>
          </a:p>
        </p:txBody>
      </p:sp>
      <p:sp>
        <p:nvSpPr>
          <p:cNvPr id="285" name="Google Shape;285;p7"/>
          <p:cNvSpPr/>
          <p:nvPr/>
        </p:nvSpPr>
        <p:spPr>
          <a:xfrm>
            <a:off x="4155901" y="7013675"/>
            <a:ext cx="6810026" cy="1218582"/>
          </a:xfrm>
          <a:prstGeom prst="rect">
            <a:avLst/>
          </a:prstGeom>
        </p:spPr>
        <p:txBody>
          <a:bodyPr>
            <a:prstTxWarp prst="textPlain">
              <a:avLst/>
            </a:prstTxWarp>
          </a:bodyPr>
          <a:lstStyle/>
          <a:p>
            <a:pPr lvl="0" algn="ctr"/>
            <a:r>
              <a:rPr lang="el-GR" dirty="0">
                <a:ln w="9525" cap="flat" cmpd="sng">
                  <a:solidFill>
                    <a:srgbClr val="DED5ED"/>
                  </a:solidFill>
                  <a:prstDash val="solid"/>
                  <a:round/>
                  <a:headEnd type="none" w="sm" len="sm"/>
                  <a:tailEnd type="none" w="sm" len="sm"/>
                </a:ln>
                <a:solidFill>
                  <a:srgbClr val="452A74"/>
                </a:solidFill>
              </a:rPr>
              <a:t>Πρόκληση 3</a:t>
            </a:r>
            <a:endParaRPr b="0" i="0" dirty="0">
              <a:ln w="9525" cap="flat" cmpd="sng">
                <a:solidFill>
                  <a:srgbClr val="DED5ED"/>
                </a:solidFill>
                <a:prstDash val="solid"/>
                <a:round/>
                <a:headEnd type="none" w="sm" len="sm"/>
                <a:tailEnd type="none" w="sm" len="sm"/>
              </a:ln>
              <a:solidFill>
                <a:srgbClr val="452A74"/>
              </a:solidFill>
              <a:latin typeface="Arial"/>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3A06DED289E437438E8CDF0E0C275B1A" ma:contentTypeVersion="15" ma:contentTypeDescription="Δημιουργία νέου εγγράφου" ma:contentTypeScope="" ma:versionID="38e14e14d5e2c6cfd314d68d142740c1">
  <xsd:schema xmlns:xsd="http://www.w3.org/2001/XMLSchema" xmlns:xs="http://www.w3.org/2001/XMLSchema" xmlns:p="http://schemas.microsoft.com/office/2006/metadata/properties" xmlns:ns2="9c36add6-739a-4c29-8ed6-2686751d2714" xmlns:ns3="53e6ffbd-972d-40fb-8ec6-5b8d79336218" targetNamespace="http://schemas.microsoft.com/office/2006/metadata/properties" ma:root="true" ma:fieldsID="e9210b91e53bcc7469b0330654620da9" ns2:_="" ns3:_="">
    <xsd:import namespace="9c36add6-739a-4c29-8ed6-2686751d2714"/>
    <xsd:import namespace="53e6ffbd-972d-40fb-8ec6-5b8d793362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36add6-739a-4c29-8ed6-2686751d2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Ετικέτες εικόνας" ma:readOnly="false" ma:fieldId="{5cf76f15-5ced-4ddc-b409-7134ff3c332f}" ma:taxonomyMulti="true" ma:sspId="3e678972-7616-4b67-973f-c669a8ffd46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e6ffbd-972d-40fb-8ec6-5b8d7933621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4d93c0d-a02c-4b5e-987f-b2f8bdaad71e}" ma:internalName="TaxCatchAll" ma:showField="CatchAllData" ma:web="53e6ffbd-972d-40fb-8ec6-5b8d7933621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36add6-739a-4c29-8ed6-2686751d2714">
      <Terms xmlns="http://schemas.microsoft.com/office/infopath/2007/PartnerControls"/>
    </lcf76f155ced4ddcb4097134ff3c332f>
    <TaxCatchAll xmlns="53e6ffbd-972d-40fb-8ec6-5b8d79336218" xsi:nil="true"/>
  </documentManagement>
</p:properties>
</file>

<file path=customXml/itemProps1.xml><?xml version="1.0" encoding="utf-8"?>
<ds:datastoreItem xmlns:ds="http://schemas.openxmlformats.org/officeDocument/2006/customXml" ds:itemID="{FC0146EB-F298-4CAD-84DC-0481F7F4DF58}"/>
</file>

<file path=customXml/itemProps2.xml><?xml version="1.0" encoding="utf-8"?>
<ds:datastoreItem xmlns:ds="http://schemas.openxmlformats.org/officeDocument/2006/customXml" ds:itemID="{C534AF17-8C92-4DCD-A635-658E672E35B6}"/>
</file>

<file path=customXml/itemProps3.xml><?xml version="1.0" encoding="utf-8"?>
<ds:datastoreItem xmlns:ds="http://schemas.openxmlformats.org/officeDocument/2006/customXml" ds:itemID="{0A51D4F0-C68F-4F3B-AD2F-80AC947EF967}"/>
</file>

<file path=docProps/app.xml><?xml version="1.0" encoding="utf-8"?>
<Properties xmlns="http://schemas.openxmlformats.org/officeDocument/2006/extended-properties" xmlns:vt="http://schemas.openxmlformats.org/officeDocument/2006/docPropsVTypes">
  <TotalTime>12</TotalTime>
  <Words>725</Words>
  <Application>Microsoft Office PowerPoint</Application>
  <PresentationFormat>Προσαρμογή</PresentationFormat>
  <Paragraphs>74</Paragraphs>
  <Slides>10</Slides>
  <Notes>10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10</vt:i4>
      </vt:variant>
    </vt:vector>
  </HeadingPairs>
  <TitlesOfParts>
    <vt:vector size="18" baseType="lpstr">
      <vt:lpstr>Noto Sans</vt:lpstr>
      <vt:lpstr>Arial</vt:lpstr>
      <vt:lpstr>Microsoft YaHei UI</vt:lpstr>
      <vt:lpstr>Montserrat ExtraBold</vt:lpstr>
      <vt:lpstr>Calibri</vt:lpstr>
      <vt:lpstr>Montserrat</vt:lpstr>
      <vt:lpstr>Microsoft YaHei</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Despina Romniopoulou</cp:lastModifiedBy>
  <cp:revision>8</cp:revision>
  <dcterms:created xsi:type="dcterms:W3CDTF">2006-08-16T00:00:00Z</dcterms:created>
  <dcterms:modified xsi:type="dcterms:W3CDTF">2025-04-15T16:40:13Z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