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62" r:id="rId4"/>
    <p:sldId id="260" r:id="rId5"/>
    <p:sldId id="261" r:id="rId6"/>
    <p:sldId id="263" r:id="rId7"/>
    <p:sldId id="270" r:id="rId8"/>
    <p:sldId id="274" r:id="rId9"/>
    <p:sldId id="265" r:id="rId10"/>
    <p:sldId id="275" r:id="rId11"/>
    <p:sldId id="276" r:id="rId12"/>
    <p:sldId id="277" r:id="rId13"/>
    <p:sldId id="268" r:id="rId14"/>
    <p:sldId id="278" r:id="rId15"/>
    <p:sldId id="266" r:id="rId16"/>
    <p:sldId id="269" r:id="rId17"/>
  </p:sldIdLst>
  <p:sldSz cx="18288000" cy="10287000"/>
  <p:notesSz cx="6858000" cy="9144000"/>
  <p:embeddedFontLst>
    <p:embeddedFont>
      <p:font typeface="Microsoft YaHei" panose="020B0503020204020204" pitchFamily="34" charset="-122"/>
      <p:regular r:id="rId19"/>
      <p:bold r:id="rId20"/>
    </p:embeddedFont>
    <p:embeddedFont>
      <p:font typeface="Microsoft YaHei UI" panose="020B0503020204020204" pitchFamily="34" charset="-122"/>
      <p:regular r:id="rId21"/>
      <p:bold r:id="rId22"/>
    </p:embeddedFont>
    <p:embeddedFont>
      <p:font typeface="Montserrat" panose="00000500000000000000" pitchFamily="2" charset="0"/>
      <p:regular r:id="rId23"/>
      <p:bold r:id="rId24"/>
      <p:italic r:id="rId25"/>
      <p:boldItalic r:id="rId26"/>
    </p:embeddedFont>
    <p:embeddedFont>
      <p:font typeface="Montserrat ExtraBold" panose="00000900000000000000" pitchFamily="2" charset="0"/>
      <p:bold r:id="rId27"/>
      <p:boldItalic r:id="rId28"/>
    </p:embeddedFont>
    <p:embeddedFont>
      <p:font typeface="Noto Sans" panose="020B050204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ustomXml" Target="../customXml/item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8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8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27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46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34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9.png"/><Relationship Id="rId1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hyperlink" Target="https://www.facebook.com/profile.php?id=61557217807689" TargetMode="External"/><Relationship Id="rId9" Type="http://schemas.openxmlformats.org/officeDocument/2006/relationships/image" Target="../media/image21.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34119" y="3456230"/>
            <a:ext cx="12360879" cy="1666456"/>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en-GB" sz="1800" noProof="0" dirty="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5"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en-GB" sz="1800" noProof="0" dirty="0">
                <a:solidFill>
                  <a:schemeClr val="dk1"/>
                </a:solidFill>
                <a:latin typeface="Calibri"/>
                <a:ea typeface="Calibri"/>
                <a:cs typeface="Calibri"/>
                <a:sym typeface="Calibri"/>
              </a:endParaRPr>
            </a:p>
          </p:txBody>
        </p:sp>
      </p:gr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19120" y="2311824"/>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GB" sz="6662" b="1" noProof="0" dirty="0" err="1">
                <a:solidFill>
                  <a:srgbClr val="DED5ED"/>
                </a:solidFill>
                <a:latin typeface="Montserrat"/>
                <a:ea typeface="Montserrat"/>
                <a:cs typeface="Montserrat"/>
                <a:sym typeface="Montserrat"/>
              </a:rPr>
              <a:t>HerTechVenture</a:t>
            </a:r>
            <a:endParaRPr lang="en-GB" noProof="0" dirty="0"/>
          </a:p>
        </p:txBody>
      </p:sp>
      <p:sp>
        <p:nvSpPr>
          <p:cNvPr id="95" name="Google Shape;95;p1"/>
          <p:cNvSpPr txBox="1"/>
          <p:nvPr/>
        </p:nvSpPr>
        <p:spPr>
          <a:xfrm>
            <a:off x="378595" y="3744918"/>
            <a:ext cx="13116497" cy="1163395"/>
          </a:xfrm>
          <a:prstGeom prst="rect">
            <a:avLst/>
          </a:prstGeom>
          <a:noFill/>
          <a:ln>
            <a:noFill/>
          </a:ln>
        </p:spPr>
        <p:txBody>
          <a:bodyPr spcFirstLastPara="1" wrap="square" lIns="0" tIns="0" rIns="0" bIns="0" anchor="t" anchorCtr="0">
            <a:spAutoFit/>
          </a:bodyPr>
          <a:lstStyle/>
          <a:p>
            <a:pPr lvl="0">
              <a:lnSpc>
                <a:spcPct val="139996"/>
              </a:lnSpc>
            </a:pPr>
            <a:r>
              <a:rPr lang="el-GR" sz="5200" b="1" dirty="0">
                <a:solidFill>
                  <a:srgbClr val="452A74"/>
                </a:solidFill>
                <a:latin typeface="Noto Sans"/>
                <a:ea typeface="Noto Sans"/>
                <a:cs typeface="Noto Sans"/>
                <a:sym typeface="Noto Sans"/>
              </a:rPr>
              <a:t>Ο επιχειρηματικός καμβάς</a:t>
            </a:r>
            <a:endParaRPr lang="en-GB" sz="5200" noProof="0" dirty="0"/>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a:solidFill>
                  <a:srgbClr val="DED5ED"/>
                </a:solidFill>
                <a:latin typeface="Noto Sans"/>
                <a:ea typeface="Noto Sans"/>
                <a:cs typeface="Noto Sans"/>
                <a:sym typeface="Noto Sans"/>
              </a:rPr>
              <a:t>Project Number 2023-1-PL01-KA220-HED-000156803</a:t>
            </a:r>
            <a:endParaRPr/>
          </a:p>
          <a:p>
            <a:pPr marL="0" marR="0" lvl="0" indent="0" algn="ctr" rtl="0">
              <a:lnSpc>
                <a:spcPct val="139955"/>
              </a:lnSpc>
              <a:spcBef>
                <a:spcPts val="0"/>
              </a:spcBef>
              <a:spcAft>
                <a:spcPts val="0"/>
              </a:spcAft>
              <a:buNone/>
            </a:pPr>
            <a:endParaRPr sz="1359" b="1">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a:solidFill>
                <a:srgbClr val="DED5ED"/>
              </a:solidFill>
              <a:latin typeface="Noto Sans"/>
              <a:ea typeface="Noto Sans"/>
              <a:cs typeface="Noto Sans"/>
              <a:sym typeface="Noto Sans"/>
            </a:endParaRPr>
          </a:p>
        </p:txBody>
      </p:sp>
      <p:sp>
        <p:nvSpPr>
          <p:cNvPr id="4" name="Google Shape;96;p1">
            <a:extLst>
              <a:ext uri="{FF2B5EF4-FFF2-40B4-BE49-F238E27FC236}">
                <a16:creationId xmlns:a16="http://schemas.microsoft.com/office/drawing/2014/main" id="{6205869C-1353-7E3F-A15D-FFDB7D94802B}"/>
              </a:ext>
            </a:extLst>
          </p:cNvPr>
          <p:cNvSpPr txBox="1"/>
          <p:nvPr/>
        </p:nvSpPr>
        <p:spPr>
          <a:xfrm>
            <a:off x="3037518" y="5741297"/>
            <a:ext cx="7699399" cy="732316"/>
          </a:xfrm>
          <a:prstGeom prst="rect">
            <a:avLst/>
          </a:prstGeom>
          <a:noFill/>
          <a:ln>
            <a:noFill/>
          </a:ln>
        </p:spPr>
        <p:txBody>
          <a:bodyPr spcFirstLastPara="1" wrap="square" lIns="0" tIns="0" rIns="0" bIns="0" anchor="t" anchorCtr="0">
            <a:spAutoFit/>
          </a:bodyPr>
          <a:lstStyle/>
          <a:p>
            <a:pPr marL="0" marR="0" lvl="0" indent="0" rtl="0">
              <a:lnSpc>
                <a:spcPct val="140011"/>
              </a:lnSpc>
              <a:spcBef>
                <a:spcPts val="0"/>
              </a:spcBef>
              <a:spcAft>
                <a:spcPts val="0"/>
              </a:spcAft>
              <a:buNone/>
            </a:pPr>
            <a:r>
              <a:rPr lang="en-GB" sz="3399" b="1" noProof="0" dirty="0">
                <a:solidFill>
                  <a:srgbClr val="452A74"/>
                </a:solidFill>
                <a:latin typeface="Noto Sans"/>
                <a:ea typeface="Noto Sans"/>
                <a:cs typeface="Noto Sans"/>
                <a:sym typeface="Noto Sans"/>
              </a:rPr>
              <a:t>Polytechnic of Guarda</a:t>
            </a:r>
            <a:endParaRPr lang="en-GB" noProof="0" dirty="0"/>
          </a:p>
        </p:txBody>
      </p:sp>
      <p:pic>
        <p:nvPicPr>
          <p:cNvPr id="2" name="Imagem 1" descr="Uma imagem com Tipo de letra, texto, Gráficos, logótipo&#10;&#10;Descrição gerada automaticamente">
            <a:extLst>
              <a:ext uri="{FF2B5EF4-FFF2-40B4-BE49-F238E27FC236}">
                <a16:creationId xmlns:a16="http://schemas.microsoft.com/office/drawing/2014/main" id="{8A99030E-6048-D809-6404-BDA871E8620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en-GB" sz="1800" noProof="0" dirty="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234113"/>
            <a:ext cx="16865523" cy="970587"/>
          </a:xfrm>
          <a:prstGeom prst="rect">
            <a:avLst/>
          </a:prstGeom>
          <a:noFill/>
          <a:ln>
            <a:noFill/>
          </a:ln>
        </p:spPr>
        <p:txBody>
          <a:bodyPr spcFirstLastPara="1" wrap="square" lIns="0" tIns="0" rIns="0" bIns="0" anchor="t" anchorCtr="0">
            <a:spAutoFit/>
          </a:bodyPr>
          <a:lstStyle/>
          <a:p>
            <a:pPr lvl="0">
              <a:lnSpc>
                <a:spcPct val="140022"/>
              </a:lnSpc>
            </a:pPr>
            <a:r>
              <a:rPr lang="en-US" sz="4505"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Βασικά στοιχεία του επιχειρηματικού καμβά</a:t>
            </a:r>
            <a:endParaRPr lang="en-US" sz="4505" b="1" dirty="0">
              <a:solidFill>
                <a:srgbClr val="452A74"/>
              </a:solidFill>
              <a:latin typeface="Microsoft YaHei UI" panose="020B0503020204020204" pitchFamily="34" charset="-122"/>
              <a:ea typeface="Microsoft YaHei UI" panose="020B0503020204020204" pitchFamily="34" charset="-122"/>
            </a:endParaRPr>
          </a:p>
        </p:txBody>
      </p:sp>
      <p:sp>
        <p:nvSpPr>
          <p:cNvPr id="4" name="Google Shape;213;p7">
            <a:extLst>
              <a:ext uri="{FF2B5EF4-FFF2-40B4-BE49-F238E27FC236}">
                <a16:creationId xmlns:a16="http://schemas.microsoft.com/office/drawing/2014/main" id="{BA3C6947-84E9-12A8-4C37-FB2AEAC799BC}"/>
              </a:ext>
            </a:extLst>
          </p:cNvPr>
          <p:cNvSpPr txBox="1"/>
          <p:nvPr/>
        </p:nvSpPr>
        <p:spPr>
          <a:xfrm>
            <a:off x="330653" y="1698815"/>
            <a:ext cx="16187101" cy="1600438"/>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2000" b="1" u="sng" dirty="0">
                <a:solidFill>
                  <a:srgbClr val="452A74"/>
                </a:solidFill>
                <a:latin typeface="Montserrat"/>
                <a:ea typeface="Montserrat"/>
                <a:cs typeface="Montserrat"/>
                <a:sym typeface="Montserrat"/>
              </a:rPr>
              <a:t>Ορισμός
</a:t>
            </a:r>
            <a:r>
              <a:rPr lang="el-GR" sz="2000" dirty="0">
                <a:solidFill>
                  <a:srgbClr val="452A74"/>
                </a:solidFill>
                <a:latin typeface="Montserrat"/>
                <a:ea typeface="Montserrat"/>
                <a:cs typeface="Montserrat"/>
                <a:sym typeface="Montserrat"/>
              </a:rPr>
              <a:t>Αυτό το στοιχείο τονίζει τη σημασία των συναισθημάτων στη μαθησιακή διαδικασία. Η συναισθηματική δέσμευση είναι απαραίτητη για τη βαθιά, βιωματική μάθηση, η οποία είναι ιδιαίτερα σημαντική στην επιχειρηματικότητα όπου τα προσωπικά σκαμπανεβάσματα είναι κοινά.</a:t>
            </a:r>
            <a:endParaRPr lang="en-GB" sz="2000" noProof="0" dirty="0">
              <a:solidFill>
                <a:srgbClr val="452A74"/>
              </a:solidFill>
              <a:latin typeface="Montserrat"/>
              <a:ea typeface="Montserrat"/>
              <a:cs typeface="Montserrat"/>
              <a:sym typeface="Montserrat"/>
            </a:endParaRPr>
          </a:p>
        </p:txBody>
      </p:sp>
      <p:sp>
        <p:nvSpPr>
          <p:cNvPr id="9" name="Google Shape;216;p7">
            <a:extLst>
              <a:ext uri="{FF2B5EF4-FFF2-40B4-BE49-F238E27FC236}">
                <a16:creationId xmlns:a16="http://schemas.microsoft.com/office/drawing/2014/main" id="{83B8D26B-D55D-4ADE-2F53-73AEFCE7BDD8}"/>
              </a:ext>
            </a:extLst>
          </p:cNvPr>
          <p:cNvSpPr txBox="1"/>
          <p:nvPr/>
        </p:nvSpPr>
        <p:spPr>
          <a:xfrm>
            <a:off x="1303863" y="995978"/>
            <a:ext cx="10794666" cy="775597"/>
          </a:xfrm>
          <a:prstGeom prst="rect">
            <a:avLst/>
          </a:prstGeom>
          <a:noFill/>
          <a:ln>
            <a:noFill/>
          </a:ln>
        </p:spPr>
        <p:txBody>
          <a:bodyPr spcFirstLastPara="1" wrap="square" lIns="0" tIns="0" rIns="0" bIns="0" anchor="t" anchorCtr="0">
            <a:spAutoFit/>
          </a:bodyPr>
          <a:lstStyle/>
          <a:p>
            <a:pPr lvl="0" algn="just">
              <a:lnSpc>
                <a:spcPct val="140000"/>
              </a:lnSpc>
            </a:pPr>
            <a:r>
              <a:rPr lang="el-GR" sz="3600" dirty="0">
                <a:solidFill>
                  <a:srgbClr val="452A74"/>
                </a:solidFill>
                <a:latin typeface="Montserrat"/>
                <a:ea typeface="Montserrat"/>
                <a:cs typeface="Montserrat"/>
                <a:sym typeface="Montserrat"/>
              </a:rPr>
              <a:t>3.2. Μάθηση μέσω συναισθηματικών εμπειριών</a:t>
            </a:r>
            <a:endParaRPr lang="en-GB" noProof="0" dirty="0"/>
          </a:p>
        </p:txBody>
      </p:sp>
      <p:sp>
        <p:nvSpPr>
          <p:cNvPr id="12" name="Google Shape;213;p7">
            <a:extLst>
              <a:ext uri="{FF2B5EF4-FFF2-40B4-BE49-F238E27FC236}">
                <a16:creationId xmlns:a16="http://schemas.microsoft.com/office/drawing/2014/main" id="{0A1DF679-8984-2B63-6FA0-74884BAAF5D2}"/>
              </a:ext>
            </a:extLst>
          </p:cNvPr>
          <p:cNvSpPr txBox="1"/>
          <p:nvPr/>
        </p:nvSpPr>
        <p:spPr>
          <a:xfrm>
            <a:off x="4413989" y="3342187"/>
            <a:ext cx="13092898" cy="6586418"/>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1800" b="1" u="sng" dirty="0">
                <a:solidFill>
                  <a:srgbClr val="452A74"/>
                </a:solidFill>
                <a:latin typeface="Montserrat"/>
                <a:ea typeface="Montserrat"/>
                <a:cs typeface="Montserrat"/>
                <a:sym typeface="Montserrat"/>
              </a:rPr>
              <a:t>Λεπτομέρειες
</a:t>
            </a:r>
            <a:r>
              <a:rPr lang="el-GR" sz="1800" dirty="0">
                <a:solidFill>
                  <a:srgbClr val="452A74"/>
                </a:solidFill>
                <a:latin typeface="Montserrat"/>
                <a:ea typeface="Montserrat"/>
                <a:cs typeface="Montserrat"/>
                <a:sym typeface="Montserrat"/>
              </a:rPr>
              <a:t>Συναισθηματική μάθηση: Η επιχειρηματικότητα είναι ένα συναισθηματικό ταξίδι που μπορεί να περιλαμβάνει ενθουσιασμό, απογοήτευση, φόβο και χαρά. Μαθαίνοντας να διοχετεύετε αυτά τα συναισθήματα εποικοδομητικά βοηθά τα άτομα να αναπτύξουν ανθεκτικότητα. Οι συναισθηματικές εμπειρίες γίνονται ευκαιρίες μάθησης που συμβάλλουν στην προσωπική ανάπτυξη.
Αποτυχία και ανθεκτικότητα: Τα σκαμπανεβάσματα της επιχειρηματικότητας συχνά προκαλούν έντονες συναισθηματικές αντιδράσεις. Αυτή η συνιστώσα διδάσκει στους συμμετέχοντες να αγκαλιάσουν τις αποτυχίες τους, να μάθουν από τα λάθη και να χρησιμοποιήσουν αυτές τις εμπειρίες για να ενισχύσουν τις ικανότητές τους.
Αντίκτυπος στη μάθηση: Με τη συναισθηματική εμπλοκή, τα άτομα είναι πιο πιθανό να θυμούνται τα διδάγματα που έχουν μάθει και να τα εφαρμόζουν αποτελεσματικά σε μελλοντικές καταστάσεις. Αυτό σημαίνει τη δημιουργία ενός περιβάλλοντος όπου οι συμμετέχοντες αισθάνονται άνετα να αναλαμβάνουν κινδύνους, να μοιράζονται τις εμπειρίες τους και να υποστηρίζουν ο ένας τον άλλον.
Πρακτική εφαρμογή: Οι δραστηριότητες μπορεί να περιλαμβάνουν στοχαστικό ημερολόγιο, ανταλλαγή προσωπικών προκλήσεων και ανακαλύψεων και σενάρια ρόλων που προκαλούν συναισθηματικές αντιδράσεις - όλα με στόχο την ενθάρρυνση των συμμετεχόντων να αναγνωρίσουν και να μάθουν από τις συναισθηματικές τους εμπειρίες.</a:t>
            </a:r>
            <a:endParaRPr lang="en-GB" sz="1800" noProof="0" dirty="0">
              <a:solidFill>
                <a:srgbClr val="452A74"/>
              </a:solidFill>
              <a:latin typeface="Montserrat"/>
              <a:ea typeface="Montserrat"/>
              <a:cs typeface="Montserrat"/>
              <a:sym typeface="Montserrat"/>
            </a:endParaRPr>
          </a:p>
        </p:txBody>
      </p:sp>
      <p:pic>
        <p:nvPicPr>
          <p:cNvPr id="5" name="Imagem 4">
            <a:extLst>
              <a:ext uri="{FF2B5EF4-FFF2-40B4-BE49-F238E27FC236}">
                <a16:creationId xmlns:a16="http://schemas.microsoft.com/office/drawing/2014/main" id="{C538EC95-8F03-5031-B044-80DD35FC031D}"/>
              </a:ext>
            </a:extLst>
          </p:cNvPr>
          <p:cNvPicPr>
            <a:picLocks noChangeAspect="1"/>
          </p:cNvPicPr>
          <p:nvPr/>
        </p:nvPicPr>
        <p:blipFill>
          <a:blip r:embed="rId5"/>
          <a:stretch>
            <a:fillRect/>
          </a:stretch>
        </p:blipFill>
        <p:spPr>
          <a:xfrm>
            <a:off x="330653" y="4666943"/>
            <a:ext cx="3791479" cy="2086266"/>
          </a:xfrm>
          <a:prstGeom prst="rect">
            <a:avLst/>
          </a:prstGeom>
        </p:spPr>
      </p:pic>
    </p:spTree>
    <p:extLst>
      <p:ext uri="{BB962C8B-B14F-4D97-AF65-F5344CB8AC3E}">
        <p14:creationId xmlns:p14="http://schemas.microsoft.com/office/powerpoint/2010/main" val="28969931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234113"/>
            <a:ext cx="16865523" cy="970587"/>
          </a:xfrm>
          <a:prstGeom prst="rect">
            <a:avLst/>
          </a:prstGeom>
          <a:noFill/>
          <a:ln>
            <a:noFill/>
          </a:ln>
        </p:spPr>
        <p:txBody>
          <a:bodyPr spcFirstLastPara="1" wrap="square" lIns="0" tIns="0" rIns="0" bIns="0" anchor="t" anchorCtr="0">
            <a:spAutoFit/>
          </a:bodyPr>
          <a:lstStyle/>
          <a:p>
            <a:pPr lvl="0">
              <a:lnSpc>
                <a:spcPct val="140022"/>
              </a:lnSpc>
            </a:pPr>
            <a:r>
              <a:rPr lang="en-US" sz="4505"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Βασικά στοιχεία του επιχειρηματικού καμβά</a:t>
            </a:r>
            <a:endParaRPr lang="en-US" sz="4505" b="1" dirty="0">
              <a:solidFill>
                <a:srgbClr val="452A74"/>
              </a:solidFill>
              <a:latin typeface="Microsoft YaHei UI" panose="020B0503020204020204" pitchFamily="34" charset="-122"/>
              <a:ea typeface="Microsoft YaHei UI" panose="020B0503020204020204" pitchFamily="34" charset="-122"/>
            </a:endParaRPr>
          </a:p>
        </p:txBody>
      </p:sp>
      <p:sp>
        <p:nvSpPr>
          <p:cNvPr id="4" name="Google Shape;213;p7">
            <a:extLst>
              <a:ext uri="{FF2B5EF4-FFF2-40B4-BE49-F238E27FC236}">
                <a16:creationId xmlns:a16="http://schemas.microsoft.com/office/drawing/2014/main" id="{BA3C6947-84E9-12A8-4C37-FB2AEAC799BC}"/>
              </a:ext>
            </a:extLst>
          </p:cNvPr>
          <p:cNvSpPr txBox="1"/>
          <p:nvPr/>
        </p:nvSpPr>
        <p:spPr>
          <a:xfrm>
            <a:off x="1303863" y="1869854"/>
            <a:ext cx="16187101" cy="1600438"/>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2000" b="1" u="sng" dirty="0">
                <a:solidFill>
                  <a:srgbClr val="452A74"/>
                </a:solidFill>
                <a:latin typeface="Montserrat"/>
                <a:ea typeface="Montserrat"/>
                <a:cs typeface="Montserrat"/>
                <a:sym typeface="Montserrat"/>
              </a:rPr>
              <a:t>Ορισμός
</a:t>
            </a:r>
            <a:r>
              <a:rPr lang="el-GR" sz="2000" dirty="0">
                <a:solidFill>
                  <a:srgbClr val="452A74"/>
                </a:solidFill>
                <a:latin typeface="Montserrat"/>
                <a:ea typeface="Montserrat"/>
                <a:cs typeface="Montserrat"/>
                <a:sym typeface="Montserrat"/>
              </a:rPr>
              <a:t>Αυτό το στοιχείο αφορά τη δημιουργία αξίας για τους άλλους αναπτύσσοντας πρωτότυπα που επιλύουν πραγματικά προβλήματα. Δίνει έμφαση στην κατανόηση των αναγκών των χρηστών και στην ανάπτυξη απτών λύσεων για την αντιμετώπιση αυτών των αναγκών.</a:t>
            </a:r>
            <a:endParaRPr lang="en-US" sz="2000" dirty="0">
              <a:solidFill>
                <a:srgbClr val="452A74"/>
              </a:solidFill>
              <a:latin typeface="Montserrat"/>
              <a:ea typeface="Montserrat"/>
              <a:cs typeface="Montserrat"/>
              <a:sym typeface="Montserrat"/>
            </a:endParaRPr>
          </a:p>
        </p:txBody>
      </p:sp>
      <p:sp>
        <p:nvSpPr>
          <p:cNvPr id="9" name="Google Shape;216;p7">
            <a:extLst>
              <a:ext uri="{FF2B5EF4-FFF2-40B4-BE49-F238E27FC236}">
                <a16:creationId xmlns:a16="http://schemas.microsoft.com/office/drawing/2014/main" id="{83B8D26B-D55D-4ADE-2F53-73AEFCE7BDD8}"/>
              </a:ext>
            </a:extLst>
          </p:cNvPr>
          <p:cNvSpPr txBox="1"/>
          <p:nvPr/>
        </p:nvSpPr>
        <p:spPr>
          <a:xfrm>
            <a:off x="1303863" y="995978"/>
            <a:ext cx="10794666" cy="775597"/>
          </a:xfrm>
          <a:prstGeom prst="rect">
            <a:avLst/>
          </a:prstGeom>
          <a:noFill/>
          <a:ln>
            <a:noFill/>
          </a:ln>
        </p:spPr>
        <p:txBody>
          <a:bodyPr spcFirstLastPara="1" wrap="square" lIns="0" tIns="0" rIns="0" bIns="0" anchor="t" anchorCtr="0">
            <a:spAutoFit/>
          </a:bodyPr>
          <a:lstStyle/>
          <a:p>
            <a:pPr lvl="0" algn="just">
              <a:lnSpc>
                <a:spcPct val="140000"/>
              </a:lnSpc>
            </a:pPr>
            <a:r>
              <a:rPr lang="en-US" sz="3600" dirty="0">
                <a:solidFill>
                  <a:srgbClr val="452A74"/>
                </a:solidFill>
                <a:latin typeface="Montserrat"/>
                <a:ea typeface="Montserrat"/>
                <a:cs typeface="Montserrat"/>
                <a:sym typeface="Montserrat"/>
              </a:rPr>
              <a:t>3.3. </a:t>
            </a:r>
            <a:r>
              <a:rPr lang="el-GR" sz="3600" dirty="0">
                <a:solidFill>
                  <a:srgbClr val="452A74"/>
                </a:solidFill>
                <a:latin typeface="Montserrat"/>
                <a:ea typeface="Montserrat"/>
                <a:cs typeface="Montserrat"/>
                <a:sym typeface="Montserrat"/>
              </a:rPr>
              <a:t>Αξία για τους άλλους μέσω πρωτοτύπων</a:t>
            </a:r>
            <a:endParaRPr dirty="0"/>
          </a:p>
        </p:txBody>
      </p:sp>
      <p:sp>
        <p:nvSpPr>
          <p:cNvPr id="12" name="Google Shape;213;p7">
            <a:extLst>
              <a:ext uri="{FF2B5EF4-FFF2-40B4-BE49-F238E27FC236}">
                <a16:creationId xmlns:a16="http://schemas.microsoft.com/office/drawing/2014/main" id="{0A1DF679-8984-2B63-6FA0-74884BAAF5D2}"/>
              </a:ext>
            </a:extLst>
          </p:cNvPr>
          <p:cNvSpPr txBox="1"/>
          <p:nvPr/>
        </p:nvSpPr>
        <p:spPr>
          <a:xfrm>
            <a:off x="4461053" y="3322450"/>
            <a:ext cx="13029911" cy="5810822"/>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1800" b="1" u="sng" dirty="0">
                <a:solidFill>
                  <a:srgbClr val="452A74"/>
                </a:solidFill>
                <a:latin typeface="Montserrat"/>
                <a:ea typeface="Montserrat"/>
                <a:cs typeface="Montserrat"/>
                <a:sym typeface="Montserrat"/>
              </a:rPr>
              <a:t>Λεπτομέρειες
</a:t>
            </a:r>
            <a:r>
              <a:rPr lang="el-GR" sz="1800" dirty="0">
                <a:solidFill>
                  <a:srgbClr val="452A74"/>
                </a:solidFill>
                <a:latin typeface="Montserrat"/>
                <a:ea typeface="Montserrat"/>
                <a:cs typeface="Montserrat"/>
                <a:sym typeface="Montserrat"/>
              </a:rPr>
              <a:t>Δημιουργία αξίας: Στον πυρήνα της επιχειρηματικότητας βρίσκεται η δημιουργία αξίας, είτε πρόκειται για πελάτες, κοινωνία ή μια συγκεκριμένη ομάδα. Αυτό περιλαμβάνει τον εντοπισμό ενός προβλήματος και την ανάπτυξη μιας ουσιαστικής λύσης που προσφέρει αξία.
Δημιουργία πρωτοτύπων: Τα πρωτότυπα είναι ένας τρόπος γρήγορης δοκιμής ιδεών και λήψης σχολίων από πιθανούς χρήστες. Πρόκειται για τη λήψη μιας ιδέας και τη μετατροπή της σε κάτι με το οποίο οι άνθρωποι μπορούν να </a:t>
            </a:r>
            <a:r>
              <a:rPr lang="el-GR" sz="1800" dirty="0" err="1">
                <a:solidFill>
                  <a:srgbClr val="452A74"/>
                </a:solidFill>
                <a:latin typeface="Montserrat"/>
                <a:ea typeface="Montserrat"/>
                <a:cs typeface="Montserrat"/>
                <a:sym typeface="Montserrat"/>
              </a:rPr>
              <a:t>αλληλεπιδράσουν</a:t>
            </a:r>
            <a:r>
              <a:rPr lang="el-GR" sz="1800" dirty="0">
                <a:solidFill>
                  <a:srgbClr val="452A74"/>
                </a:solidFill>
                <a:latin typeface="Montserrat"/>
                <a:ea typeface="Montserrat"/>
                <a:cs typeface="Montserrat"/>
                <a:sym typeface="Montserrat"/>
              </a:rPr>
              <a:t> ή να κατανοήσουν με μεγαλύτερη σαφήνεια, επιτρέποντας επαναληπτική βελτίωση.
Βρόχος ανατροφοδότησης: Τα πρωτότυπα βοηθούν τους επιχειρηματίες να συνεργαστούν με άλλους για να δοκιμάσουν τις ιδέες τους, να συλλέξουν σχόλια και να βελτιώσουν την προσέγγισή τους. Αυτή η επαναληπτική διαδικασία διασφαλίζει ότι η λύση δεν είναι μόνο καινοτόμος, αλλά και σχετική και πολύτιμη για τους άλλους.
Πρακτική εφαρμογή: Οι συμμετέχοντες μπορούν να εργαστούν σε ταχείες ασκήσεις δημιουργίας πρωτοτύπων, όπου αναπτύσσουν μια βασική έκδοση του προϊόντος ή της λύσης τους, την παρουσιάζουν σε συνομηλίκους ή δυνητικούς χρήστες και χρησιμοποιούν τα σχόλια για να κάνουν βελτιώσεις.</a:t>
            </a:r>
            <a:endParaRPr lang="en-US" sz="1800" dirty="0">
              <a:solidFill>
                <a:srgbClr val="452A74"/>
              </a:solidFill>
              <a:latin typeface="Montserrat"/>
              <a:ea typeface="Montserrat"/>
              <a:cs typeface="Montserrat"/>
              <a:sym typeface="Montserrat"/>
            </a:endParaRPr>
          </a:p>
        </p:txBody>
      </p:sp>
      <p:pic>
        <p:nvPicPr>
          <p:cNvPr id="6" name="Imagem 5">
            <a:extLst>
              <a:ext uri="{FF2B5EF4-FFF2-40B4-BE49-F238E27FC236}">
                <a16:creationId xmlns:a16="http://schemas.microsoft.com/office/drawing/2014/main" id="{E48EFF23-0A8F-367F-5C8F-AD27462074F9}"/>
              </a:ext>
            </a:extLst>
          </p:cNvPr>
          <p:cNvPicPr>
            <a:picLocks noChangeAspect="1"/>
          </p:cNvPicPr>
          <p:nvPr/>
        </p:nvPicPr>
        <p:blipFill>
          <a:blip r:embed="rId5"/>
          <a:stretch>
            <a:fillRect/>
          </a:stretch>
        </p:blipFill>
        <p:spPr>
          <a:xfrm>
            <a:off x="507789" y="4169890"/>
            <a:ext cx="3762900" cy="2057687"/>
          </a:xfrm>
          <a:prstGeom prst="rect">
            <a:avLst/>
          </a:prstGeom>
        </p:spPr>
      </p:pic>
    </p:spTree>
    <p:extLst>
      <p:ext uri="{BB962C8B-B14F-4D97-AF65-F5344CB8AC3E}">
        <p14:creationId xmlns:p14="http://schemas.microsoft.com/office/powerpoint/2010/main" val="21103914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234113"/>
            <a:ext cx="16865523" cy="970587"/>
          </a:xfrm>
          <a:prstGeom prst="rect">
            <a:avLst/>
          </a:prstGeom>
          <a:noFill/>
          <a:ln>
            <a:noFill/>
          </a:ln>
        </p:spPr>
        <p:txBody>
          <a:bodyPr spcFirstLastPara="1" wrap="square" lIns="0" tIns="0" rIns="0" bIns="0" anchor="t" anchorCtr="0">
            <a:spAutoFit/>
          </a:bodyPr>
          <a:lstStyle/>
          <a:p>
            <a:pPr lvl="0">
              <a:lnSpc>
                <a:spcPct val="140022"/>
              </a:lnSpc>
            </a:pPr>
            <a:r>
              <a:rPr lang="en-GB" sz="4505" noProof="0"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Βασικά στοιχεία του επιχειρηματικού καμβά</a:t>
            </a:r>
            <a:endParaRPr lang="en-GB" sz="4505" b="1" dirty="0">
              <a:solidFill>
                <a:srgbClr val="452A74"/>
              </a:solidFill>
              <a:latin typeface="Microsoft YaHei UI" panose="020B0503020204020204" pitchFamily="34" charset="-122"/>
              <a:ea typeface="Microsoft YaHei UI" panose="020B0503020204020204" pitchFamily="34" charset="-122"/>
            </a:endParaRPr>
          </a:p>
        </p:txBody>
      </p:sp>
      <p:sp>
        <p:nvSpPr>
          <p:cNvPr id="4" name="Google Shape;213;p7">
            <a:extLst>
              <a:ext uri="{FF2B5EF4-FFF2-40B4-BE49-F238E27FC236}">
                <a16:creationId xmlns:a16="http://schemas.microsoft.com/office/drawing/2014/main" id="{BA3C6947-84E9-12A8-4C37-FB2AEAC799BC}"/>
              </a:ext>
            </a:extLst>
          </p:cNvPr>
          <p:cNvSpPr txBox="1"/>
          <p:nvPr/>
        </p:nvSpPr>
        <p:spPr>
          <a:xfrm>
            <a:off x="1303863" y="1869854"/>
            <a:ext cx="16187101" cy="1600438"/>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2000" b="1" u="sng" dirty="0">
                <a:solidFill>
                  <a:srgbClr val="452A74"/>
                </a:solidFill>
                <a:latin typeface="Montserrat"/>
                <a:ea typeface="Montserrat"/>
                <a:cs typeface="Montserrat"/>
                <a:sym typeface="Montserrat"/>
              </a:rPr>
              <a:t>Ορισμός
</a:t>
            </a:r>
            <a:r>
              <a:rPr lang="el-GR" sz="2000" dirty="0">
                <a:solidFill>
                  <a:srgbClr val="452A74"/>
                </a:solidFill>
                <a:latin typeface="Montserrat"/>
                <a:ea typeface="Montserrat"/>
                <a:cs typeface="Montserrat"/>
                <a:sym typeface="Montserrat"/>
              </a:rPr>
              <a:t>Αυτή η συνιστώσα επικεντρώνεται στη σημασία της προσωπικής ώθησης και των κινήτρων στην επιχειρηματικότητα. Έχοντας μια αίσθηση αυτενέργειας - πιστεύοντας ότι έχετε τη δύναμη να κάνετε τα πράγματα να συμβούν - είναι ζωτικής σημασίας για την επιχειρηματική επιτυχία</a:t>
            </a:r>
            <a:r>
              <a:rPr lang="el-GR" sz="2000" b="1" u="sng" dirty="0">
                <a:solidFill>
                  <a:srgbClr val="452A74"/>
                </a:solidFill>
                <a:latin typeface="Montserrat"/>
                <a:ea typeface="Montserrat"/>
                <a:cs typeface="Montserrat"/>
                <a:sym typeface="Montserrat"/>
              </a:rPr>
              <a:t>.</a:t>
            </a:r>
            <a:endParaRPr lang="en-GB" sz="2000" noProof="0" dirty="0">
              <a:solidFill>
                <a:srgbClr val="452A74"/>
              </a:solidFill>
              <a:latin typeface="Montserrat"/>
              <a:ea typeface="Montserrat"/>
              <a:cs typeface="Montserrat"/>
              <a:sym typeface="Montserrat"/>
            </a:endParaRPr>
          </a:p>
        </p:txBody>
      </p:sp>
      <p:sp>
        <p:nvSpPr>
          <p:cNvPr id="9" name="Google Shape;216;p7">
            <a:extLst>
              <a:ext uri="{FF2B5EF4-FFF2-40B4-BE49-F238E27FC236}">
                <a16:creationId xmlns:a16="http://schemas.microsoft.com/office/drawing/2014/main" id="{83B8D26B-D55D-4ADE-2F53-73AEFCE7BDD8}"/>
              </a:ext>
            </a:extLst>
          </p:cNvPr>
          <p:cNvSpPr txBox="1"/>
          <p:nvPr/>
        </p:nvSpPr>
        <p:spPr>
          <a:xfrm>
            <a:off x="1303862" y="995978"/>
            <a:ext cx="13872227" cy="775597"/>
          </a:xfrm>
          <a:prstGeom prst="rect">
            <a:avLst/>
          </a:prstGeom>
          <a:noFill/>
          <a:ln>
            <a:noFill/>
          </a:ln>
        </p:spPr>
        <p:txBody>
          <a:bodyPr spcFirstLastPara="1" wrap="square" lIns="0" tIns="0" rIns="0" bIns="0" anchor="t" anchorCtr="0">
            <a:spAutoFit/>
          </a:bodyPr>
          <a:lstStyle/>
          <a:p>
            <a:pPr lvl="0" algn="just">
              <a:lnSpc>
                <a:spcPct val="140000"/>
              </a:lnSpc>
            </a:pPr>
            <a:r>
              <a:rPr lang="en-GB" sz="3600" noProof="0" dirty="0">
                <a:solidFill>
                  <a:srgbClr val="452A74"/>
                </a:solidFill>
                <a:latin typeface="Montserrat"/>
                <a:ea typeface="Montserrat"/>
                <a:cs typeface="Montserrat"/>
                <a:sym typeface="Montserrat"/>
              </a:rPr>
              <a:t>3.4. </a:t>
            </a:r>
            <a:r>
              <a:rPr lang="el-GR" sz="3600" dirty="0">
                <a:solidFill>
                  <a:srgbClr val="452A74"/>
                </a:solidFill>
                <a:latin typeface="Montserrat"/>
                <a:ea typeface="Montserrat"/>
                <a:cs typeface="Montserrat"/>
                <a:sym typeface="Montserrat"/>
              </a:rPr>
              <a:t>Αυτενέργεια μέσω βαθιά προσωπικών κινήτρων</a:t>
            </a:r>
            <a:endParaRPr lang="en-GB" noProof="0" dirty="0"/>
          </a:p>
        </p:txBody>
      </p:sp>
      <p:sp>
        <p:nvSpPr>
          <p:cNvPr id="12" name="Google Shape;213;p7">
            <a:extLst>
              <a:ext uri="{FF2B5EF4-FFF2-40B4-BE49-F238E27FC236}">
                <a16:creationId xmlns:a16="http://schemas.microsoft.com/office/drawing/2014/main" id="{0A1DF679-8984-2B63-6FA0-74884BAAF5D2}"/>
              </a:ext>
            </a:extLst>
          </p:cNvPr>
          <p:cNvSpPr txBox="1"/>
          <p:nvPr/>
        </p:nvSpPr>
        <p:spPr>
          <a:xfrm>
            <a:off x="4461053" y="3322450"/>
            <a:ext cx="13029911" cy="6801862"/>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2000" b="1" u="sng" dirty="0">
                <a:solidFill>
                  <a:srgbClr val="452A74"/>
                </a:solidFill>
                <a:latin typeface="Montserrat"/>
                <a:ea typeface="Montserrat"/>
                <a:cs typeface="Montserrat"/>
                <a:sym typeface="Montserrat"/>
              </a:rPr>
              <a:t>Λεπτομέρειες
</a:t>
            </a:r>
            <a:r>
              <a:rPr lang="el-GR" sz="2000" dirty="0">
                <a:solidFill>
                  <a:srgbClr val="452A74"/>
                </a:solidFill>
                <a:latin typeface="Montserrat"/>
                <a:ea typeface="Montserrat"/>
                <a:cs typeface="Montserrat"/>
                <a:sym typeface="Montserrat"/>
              </a:rPr>
              <a:t>Εγγενές κίνητρο: Αυτό αναφέρεται στο κίνητρο που προέρχεται από μέσα, συχνά συνδέεται με τις αξίες, τα πάθη ή την αίσθηση του σκοπού ενός ατόμου. Ένα βαθιά προσωπικό κίνητρο οδηγεί τα άτομα να επιμένουν παρά τις προκλήσεις.
Πρακτορεία και ιδιοκτησία: Η αυτενέργεια έχει να κάνει με το αίσθημα της δύναμης να δράσει. Οι επιχειρηματίες πρέπει να πιστεύουν ότι οι ενέργειές τους μπορούν να οδηγήσουν σε ουσιαστικά αποτελέσματα, γεγονός που τους οδηγεί να αναλάβουν πρωτοβουλίες, να λάβουν αποφάσεις και να επιδιώξουν τους στόχους τους με αυτοπεποίθηση.
Σύνδεση με την επιχειρηματική δράση: Τα προσωπικά κίνητρα και η αυτενέργεια είναι αυτά που βοηθούν τους επιχειρηματίες να ξεπεράσουν την αβεβαιότητα, την ασάφεια και τις αποτυχίες. Αυτός είναι ο λόγος για τον οποίο ξεκινούν και επιμένουν στα έργα τους.
Πρακτική εφαρμογή: Για να καλλιεργήσουν την ελεύθερη βούληση, οι συμμετέχοντες θα μπορούσαν να διερευνήσουν δραστηριότητες όπως ο καθορισμός προσωπικών στόχων, ο προσδιορισμός βασικών αξιών και η χαρτογράφηση των λόγων για την επιδίωξη ενός συγκεκριμένου έργου. Αυτό τους βοηθά να δημιουργήσουν ένα ισχυρό «γιατί» που θα διατηρήσει το κίνητρό τους σε δύσκολες στιγμές.</a:t>
            </a:r>
            <a:endParaRPr lang="en-GB" sz="1800" noProof="0" dirty="0">
              <a:solidFill>
                <a:srgbClr val="452A74"/>
              </a:solidFill>
              <a:latin typeface="Montserrat"/>
              <a:ea typeface="Montserrat"/>
              <a:cs typeface="Montserrat"/>
              <a:sym typeface="Montserrat"/>
            </a:endParaRPr>
          </a:p>
        </p:txBody>
      </p:sp>
      <p:pic>
        <p:nvPicPr>
          <p:cNvPr id="5" name="Imagem 4">
            <a:extLst>
              <a:ext uri="{FF2B5EF4-FFF2-40B4-BE49-F238E27FC236}">
                <a16:creationId xmlns:a16="http://schemas.microsoft.com/office/drawing/2014/main" id="{2A89DCFC-E650-8F1C-DC23-4B64CE10AFDA}"/>
              </a:ext>
            </a:extLst>
          </p:cNvPr>
          <p:cNvPicPr>
            <a:picLocks noChangeAspect="1"/>
          </p:cNvPicPr>
          <p:nvPr/>
        </p:nvPicPr>
        <p:blipFill>
          <a:blip r:embed="rId5"/>
          <a:stretch>
            <a:fillRect/>
          </a:stretch>
        </p:blipFill>
        <p:spPr>
          <a:xfrm>
            <a:off x="321127" y="4424574"/>
            <a:ext cx="3801005" cy="2076740"/>
          </a:xfrm>
          <a:prstGeom prst="rect">
            <a:avLst/>
          </a:prstGeom>
        </p:spPr>
      </p:pic>
    </p:spTree>
    <p:extLst>
      <p:ext uri="{BB962C8B-B14F-4D97-AF65-F5344CB8AC3E}">
        <p14:creationId xmlns:p14="http://schemas.microsoft.com/office/powerpoint/2010/main" val="17695260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294"/>
        <p:cNvGrpSpPr/>
        <p:nvPr/>
      </p:nvGrpSpPr>
      <p:grpSpPr>
        <a:xfrm>
          <a:off x="0" y="0"/>
          <a:ext cx="0" cy="0"/>
          <a:chOff x="0" y="0"/>
          <a:chExt cx="0" cy="0"/>
        </a:xfrm>
      </p:grpSpPr>
      <p:graphicFrame>
        <p:nvGraphicFramePr>
          <p:cNvPr id="295" name="Google Shape;295;p13"/>
          <p:cNvGraphicFramePr/>
          <p:nvPr>
            <p:extLst>
              <p:ext uri="{D42A27DB-BD31-4B8C-83A1-F6EECF244321}">
                <p14:modId xmlns:p14="http://schemas.microsoft.com/office/powerpoint/2010/main" val="115768888"/>
              </p:ext>
            </p:extLst>
          </p:nvPr>
        </p:nvGraphicFramePr>
        <p:xfrm>
          <a:off x="1407904" y="1355705"/>
          <a:ext cx="6526729" cy="7926324"/>
        </p:xfrm>
        <a:graphic>
          <a:graphicData uri="http://schemas.openxmlformats.org/drawingml/2006/table">
            <a:tbl>
              <a:tblPr>
                <a:noFill/>
                <a:tableStyleId>{8A928C35-4026-4C81-B320-0B3299960927}</a:tableStyleId>
              </a:tblPr>
              <a:tblGrid>
                <a:gridCol w="2274758">
                  <a:extLst>
                    <a:ext uri="{9D8B030D-6E8A-4147-A177-3AD203B41FA5}">
                      <a16:colId xmlns:a16="http://schemas.microsoft.com/office/drawing/2014/main" val="20000"/>
                    </a:ext>
                  </a:extLst>
                </a:gridCol>
                <a:gridCol w="4251971">
                  <a:extLst>
                    <a:ext uri="{9D8B030D-6E8A-4147-A177-3AD203B41FA5}">
                      <a16:colId xmlns:a16="http://schemas.microsoft.com/office/drawing/2014/main" val="20001"/>
                    </a:ext>
                  </a:extLst>
                </a:gridCol>
              </a:tblGrid>
              <a:tr h="2376825">
                <a:tc>
                  <a:txBody>
                    <a:bodyPr/>
                    <a:lstStyle/>
                    <a:p>
                      <a:pPr marL="0" marR="0" lvl="0" indent="0" algn="l" rtl="0">
                        <a:lnSpc>
                          <a:spcPct val="140018"/>
                        </a:lnSpc>
                        <a:spcBef>
                          <a:spcPts val="0"/>
                        </a:spcBef>
                        <a:spcAft>
                          <a:spcPts val="0"/>
                        </a:spcAft>
                        <a:buNone/>
                      </a:pPr>
                      <a:r>
                        <a:rPr lang="el-GR" sz="2199" b="1" u="none" strike="noStrike" cap="none" dirty="0">
                          <a:solidFill>
                            <a:srgbClr val="DED5ED"/>
                          </a:solidFill>
                          <a:latin typeface="Montserrat"/>
                          <a:ea typeface="Montserrat"/>
                          <a:cs typeface="Montserrat"/>
                          <a:sym typeface="Montserrat"/>
                        </a:rPr>
                        <a:t>ΜΈΘΟΔΟΣ</a:t>
                      </a:r>
                      <a:endParaRPr sz="1100" u="none" strike="noStrike" cap="none" dirty="0"/>
                    </a:p>
                  </a:txBody>
                  <a:tcPr marL="190500" marR="190500" marT="190500" marB="190500">
                    <a:lnL w="28575" cap="flat" cmpd="sng">
                      <a:solidFill>
                        <a:srgbClr val="896CB2"/>
                      </a:solidFill>
                      <a:prstDash val="solid"/>
                      <a:round/>
                      <a:headEnd type="none" w="sm" len="sm"/>
                      <a:tailEnd type="none" w="sm" len="sm"/>
                    </a:lnL>
                    <a:lnR w="28575" cap="flat" cmpd="sng">
                      <a:solidFill>
                        <a:srgbClr val="896CB2"/>
                      </a:solidFill>
                      <a:prstDash val="solid"/>
                      <a:round/>
                      <a:headEnd type="none" w="sm" len="sm"/>
                      <a:tailEnd type="none" w="sm" len="sm"/>
                    </a:lnR>
                    <a:lnT w="28575" cap="flat" cmpd="sng">
                      <a:solidFill>
                        <a:srgbClr val="896CB2"/>
                      </a:solidFill>
                      <a:prstDash val="solid"/>
                      <a:round/>
                      <a:headEnd type="none" w="sm" len="sm"/>
                      <a:tailEnd type="none" w="sm" len="sm"/>
                    </a:lnT>
                    <a:lnB w="28575" cap="flat" cmpd="sng">
                      <a:solidFill>
                        <a:srgbClr val="896CB2"/>
                      </a:solidFill>
                      <a:prstDash val="solid"/>
                      <a:round/>
                      <a:headEnd type="none" w="sm" len="sm"/>
                      <a:tailEnd type="none" w="sm" len="sm"/>
                    </a:lnB>
                    <a:solidFill>
                      <a:srgbClr val="2C145B"/>
                    </a:solidFill>
                  </a:tcPr>
                </a:tc>
                <a:tc>
                  <a:txBody>
                    <a:bodyPr/>
                    <a:lstStyle/>
                    <a:p>
                      <a:pPr marL="518160" marR="0" lvl="1" indent="-259079" algn="l" rtl="0">
                        <a:lnSpc>
                          <a:spcPct val="139958"/>
                        </a:lnSpc>
                        <a:spcBef>
                          <a:spcPts val="0"/>
                        </a:spcBef>
                        <a:spcAft>
                          <a:spcPts val="0"/>
                        </a:spcAft>
                        <a:buClr>
                          <a:srgbClr val="2C145B"/>
                        </a:buClr>
                        <a:buSzPts val="2400"/>
                        <a:buFont typeface="Arial"/>
                        <a:buChar char="•"/>
                      </a:pPr>
                      <a:r>
                        <a:rPr lang="el-GR" sz="2000" u="none" strike="noStrike" cap="none" dirty="0">
                          <a:solidFill>
                            <a:srgbClr val="2C145B"/>
                          </a:solidFill>
                          <a:latin typeface="Montserrat"/>
                          <a:sym typeface="Montserrat"/>
                        </a:rPr>
                        <a:t>Ζητήστε από τους μαθητές σας να συμπληρώσουν τα τέσσερα στοιχεία στον καμβά, να διευκρινίσουν πώς η λύση / ιδέα μπορεί να δημιουργήσει νέα αξία για τους άλλους και να μάθουν μέσω της διαδικασίας</a:t>
                      </a:r>
                      <a:endParaRPr sz="2000" u="none" strike="noStrike" cap="none" dirty="0"/>
                    </a:p>
                  </a:txBody>
                  <a:tcPr marL="190500" marR="190500" marT="190500" marB="190500">
                    <a:lnL w="28575" cap="flat" cmpd="sng">
                      <a:solidFill>
                        <a:srgbClr val="896CB2"/>
                      </a:solidFill>
                      <a:prstDash val="solid"/>
                      <a:round/>
                      <a:headEnd type="none" w="sm" len="sm"/>
                      <a:tailEnd type="none" w="sm" len="sm"/>
                    </a:lnL>
                    <a:lnR w="28575" cap="flat" cmpd="sng">
                      <a:solidFill>
                        <a:srgbClr val="896CB2"/>
                      </a:solidFill>
                      <a:prstDash val="solid"/>
                      <a:round/>
                      <a:headEnd type="none" w="sm" len="sm"/>
                      <a:tailEnd type="none" w="sm" len="sm"/>
                    </a:lnR>
                    <a:lnT w="28575" cap="flat" cmpd="sng">
                      <a:solidFill>
                        <a:srgbClr val="896CB2"/>
                      </a:solidFill>
                      <a:prstDash val="solid"/>
                      <a:round/>
                      <a:headEnd type="none" w="sm" len="sm"/>
                      <a:tailEnd type="none" w="sm" len="sm"/>
                    </a:lnT>
                    <a:lnB w="28575" cap="flat" cmpd="sng">
                      <a:solidFill>
                        <a:srgbClr val="896CB2"/>
                      </a:solidFill>
                      <a:prstDash val="solid"/>
                      <a:round/>
                      <a:headEnd type="none" w="sm" len="sm"/>
                      <a:tailEnd type="none" w="sm" len="sm"/>
                    </a:lnB>
                    <a:solidFill>
                      <a:srgbClr val="DED5ED"/>
                    </a:solidFill>
                  </a:tcPr>
                </a:tc>
                <a:extLst>
                  <a:ext uri="{0D108BD9-81ED-4DB2-BD59-A6C34878D82A}">
                    <a16:rowId xmlns:a16="http://schemas.microsoft.com/office/drawing/2014/main" val="10000"/>
                  </a:ext>
                </a:extLst>
              </a:tr>
              <a:tr h="2376825">
                <a:tc>
                  <a:txBody>
                    <a:bodyPr/>
                    <a:lstStyle/>
                    <a:p>
                      <a:pPr marL="0" marR="0" lvl="0" indent="0" algn="l" rtl="0">
                        <a:lnSpc>
                          <a:spcPct val="140018"/>
                        </a:lnSpc>
                        <a:spcBef>
                          <a:spcPts val="0"/>
                        </a:spcBef>
                        <a:spcAft>
                          <a:spcPts val="0"/>
                        </a:spcAft>
                        <a:buNone/>
                      </a:pPr>
                      <a:r>
                        <a:rPr lang="el-GR" sz="2199" b="1" u="none" strike="noStrike" cap="none" dirty="0">
                          <a:solidFill>
                            <a:srgbClr val="DED5ED"/>
                          </a:solidFill>
                          <a:latin typeface="Montserrat"/>
                          <a:ea typeface="Montserrat"/>
                          <a:cs typeface="Montserrat"/>
                          <a:sym typeface="Montserrat"/>
                        </a:rPr>
                        <a:t>ΕΡΓΑΛΕΙΑ/ ΥΛΙΚΑ</a:t>
                      </a:r>
                      <a:endParaRPr sz="1100" u="none" strike="noStrike" cap="none" dirty="0"/>
                    </a:p>
                  </a:txBody>
                  <a:tcPr marL="190500" marR="190500" marT="190500" marB="190500">
                    <a:lnL w="28575" cap="flat" cmpd="sng">
                      <a:solidFill>
                        <a:srgbClr val="896CB2"/>
                      </a:solidFill>
                      <a:prstDash val="solid"/>
                      <a:round/>
                      <a:headEnd type="none" w="sm" len="sm"/>
                      <a:tailEnd type="none" w="sm" len="sm"/>
                    </a:lnL>
                    <a:lnR w="28575" cap="flat" cmpd="sng">
                      <a:solidFill>
                        <a:srgbClr val="896CB2"/>
                      </a:solidFill>
                      <a:prstDash val="solid"/>
                      <a:round/>
                      <a:headEnd type="none" w="sm" len="sm"/>
                      <a:tailEnd type="none" w="sm" len="sm"/>
                    </a:lnR>
                    <a:lnT w="28575" cap="flat" cmpd="sng">
                      <a:solidFill>
                        <a:srgbClr val="896CB2"/>
                      </a:solidFill>
                      <a:prstDash val="solid"/>
                      <a:round/>
                      <a:headEnd type="none" w="sm" len="sm"/>
                      <a:tailEnd type="none" w="sm" len="sm"/>
                    </a:lnT>
                    <a:lnB w="28575" cap="flat" cmpd="sng">
                      <a:solidFill>
                        <a:srgbClr val="896CB2"/>
                      </a:solidFill>
                      <a:prstDash val="solid"/>
                      <a:round/>
                      <a:headEnd type="none" w="sm" len="sm"/>
                      <a:tailEnd type="none" w="sm" len="sm"/>
                    </a:lnB>
                    <a:solidFill>
                      <a:srgbClr val="2C145B"/>
                    </a:solidFill>
                  </a:tcPr>
                </a:tc>
                <a:tc>
                  <a:txBody>
                    <a:bodyPr/>
                    <a:lstStyle/>
                    <a:p>
                      <a:pPr marL="518160" marR="0" lvl="1" indent="-259079" algn="l" rtl="0">
                        <a:lnSpc>
                          <a:spcPct val="139958"/>
                        </a:lnSpc>
                        <a:spcBef>
                          <a:spcPts val="0"/>
                        </a:spcBef>
                        <a:spcAft>
                          <a:spcPts val="0"/>
                        </a:spcAft>
                        <a:buClr>
                          <a:srgbClr val="2C145B"/>
                        </a:buClr>
                        <a:buSzPts val="2400"/>
                        <a:buFont typeface="Arial"/>
                        <a:buChar char="•"/>
                      </a:pPr>
                      <a:r>
                        <a:rPr lang="el-GR" sz="2000" u="none" strike="noStrike" cap="none" dirty="0">
                          <a:solidFill>
                            <a:srgbClr val="2C145B"/>
                          </a:solidFill>
                          <a:latin typeface="Montserrat"/>
                          <a:ea typeface="Montserrat"/>
                          <a:cs typeface="Montserrat"/>
                          <a:sym typeface="Montserrat"/>
                        </a:rPr>
                        <a:t>Εκτυπώστε τον καμβά ή χρησιμοποιήστε ψηφιακά εργαλεία (όπως </a:t>
                      </a:r>
                      <a:r>
                        <a:rPr lang="el-GR" sz="2000" u="none" strike="noStrike" cap="none" dirty="0" err="1">
                          <a:solidFill>
                            <a:srgbClr val="2C145B"/>
                          </a:solidFill>
                          <a:latin typeface="Montserrat"/>
                          <a:ea typeface="Montserrat"/>
                          <a:cs typeface="Montserrat"/>
                          <a:sym typeface="Montserrat"/>
                        </a:rPr>
                        <a:t>Jamboard</a:t>
                      </a:r>
                      <a:r>
                        <a:rPr lang="el-GR" sz="2000" u="none" strike="noStrike" cap="none" dirty="0">
                          <a:solidFill>
                            <a:srgbClr val="2C145B"/>
                          </a:solidFill>
                          <a:latin typeface="Montserrat"/>
                          <a:ea typeface="Montserrat"/>
                          <a:cs typeface="Montserrat"/>
                          <a:sym typeface="Montserrat"/>
                        </a:rPr>
                        <a:t>, </a:t>
                      </a:r>
                      <a:r>
                        <a:rPr lang="el-GR" sz="2000" u="none" strike="noStrike" cap="none" dirty="0" err="1">
                          <a:solidFill>
                            <a:srgbClr val="2C145B"/>
                          </a:solidFill>
                          <a:latin typeface="Montserrat"/>
                          <a:ea typeface="Montserrat"/>
                          <a:cs typeface="Montserrat"/>
                          <a:sym typeface="Montserrat"/>
                        </a:rPr>
                        <a:t>Miro</a:t>
                      </a:r>
                      <a:r>
                        <a:rPr lang="el-GR" sz="2000" u="none" strike="noStrike" cap="none" dirty="0">
                          <a:solidFill>
                            <a:srgbClr val="2C145B"/>
                          </a:solidFill>
                          <a:latin typeface="Montserrat"/>
                          <a:ea typeface="Montserrat"/>
                          <a:cs typeface="Montserrat"/>
                          <a:sym typeface="Montserrat"/>
                        </a:rPr>
                        <a:t> ή άλλα). 
Εκτυπώστε τέσσερις κάρτες από κάθε στοιχείο με τις αντίστοιχες ερωτήσεις
</a:t>
                      </a:r>
                      <a:r>
                        <a:rPr lang="el-GR" sz="2000" u="none" strike="noStrike" cap="none" dirty="0" err="1">
                          <a:solidFill>
                            <a:srgbClr val="2C145B"/>
                          </a:solidFill>
                          <a:latin typeface="Montserrat"/>
                          <a:ea typeface="Montserrat"/>
                          <a:cs typeface="Montserrat"/>
                          <a:sym typeface="Montserrat"/>
                        </a:rPr>
                        <a:t>Flipcharts</a:t>
                      </a:r>
                      <a:r>
                        <a:rPr lang="el-GR" sz="2000" u="none" strike="noStrike" cap="none" dirty="0">
                          <a:solidFill>
                            <a:srgbClr val="2C145B"/>
                          </a:solidFill>
                          <a:latin typeface="Montserrat"/>
                          <a:ea typeface="Montserrat"/>
                          <a:cs typeface="Montserrat"/>
                          <a:sym typeface="Montserrat"/>
                        </a:rPr>
                        <a:t>, με αυτοκόλλητες νότες και χρωματιστά στυλό</a:t>
                      </a:r>
                      <a:endParaRPr lang="en-US" sz="2000" u="none" strike="noStrike" cap="none" dirty="0"/>
                    </a:p>
                  </a:txBody>
                  <a:tcPr marL="190500" marR="190500" marT="190500" marB="190500">
                    <a:lnL w="28575" cap="flat" cmpd="sng">
                      <a:solidFill>
                        <a:srgbClr val="896CB2"/>
                      </a:solidFill>
                      <a:prstDash val="solid"/>
                      <a:round/>
                      <a:headEnd type="none" w="sm" len="sm"/>
                      <a:tailEnd type="none" w="sm" len="sm"/>
                    </a:lnL>
                    <a:lnR w="28575" cap="flat" cmpd="sng">
                      <a:solidFill>
                        <a:srgbClr val="896CB2"/>
                      </a:solidFill>
                      <a:prstDash val="solid"/>
                      <a:round/>
                      <a:headEnd type="none" w="sm" len="sm"/>
                      <a:tailEnd type="none" w="sm" len="sm"/>
                    </a:lnR>
                    <a:lnT w="28575" cap="flat" cmpd="sng">
                      <a:solidFill>
                        <a:srgbClr val="896CB2"/>
                      </a:solidFill>
                      <a:prstDash val="solid"/>
                      <a:round/>
                      <a:headEnd type="none" w="sm" len="sm"/>
                      <a:tailEnd type="none" w="sm" len="sm"/>
                    </a:lnT>
                    <a:lnB w="28575" cap="flat" cmpd="sng">
                      <a:solidFill>
                        <a:srgbClr val="896CB2"/>
                      </a:solidFill>
                      <a:prstDash val="solid"/>
                      <a:round/>
                      <a:headEnd type="none" w="sm" len="sm"/>
                      <a:tailEnd type="none" w="sm" len="sm"/>
                    </a:lnB>
                    <a:solidFill>
                      <a:srgbClr val="DED5ED"/>
                    </a:solidFill>
                  </a:tcPr>
                </a:tc>
                <a:extLst>
                  <a:ext uri="{0D108BD9-81ED-4DB2-BD59-A6C34878D82A}">
                    <a16:rowId xmlns:a16="http://schemas.microsoft.com/office/drawing/2014/main" val="10001"/>
                  </a:ext>
                </a:extLst>
              </a:tr>
            </a:tbl>
          </a:graphicData>
        </a:graphic>
      </p:graphicFrame>
      <p:sp>
        <p:nvSpPr>
          <p:cNvPr id="296" name="Google Shape;296;p13"/>
          <p:cNvSpPr/>
          <p:nvPr/>
        </p:nvSpPr>
        <p:spPr>
          <a:xfrm>
            <a:off x="14935664"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97" name="Google Shape;297;p13"/>
          <p:cNvGrpSpPr/>
          <p:nvPr/>
        </p:nvGrpSpPr>
        <p:grpSpPr>
          <a:xfrm rot="5400000">
            <a:off x="-8778964" y="7661753"/>
            <a:ext cx="18965831" cy="1407904"/>
            <a:chOff x="0" y="-38100"/>
            <a:chExt cx="4995116" cy="370806"/>
          </a:xfrm>
        </p:grpSpPr>
        <p:sp>
          <p:nvSpPr>
            <p:cNvPr id="298" name="Google Shape;298;p13"/>
            <p:cNvSpPr/>
            <p:nvPr/>
          </p:nvSpPr>
          <p:spPr>
            <a:xfrm>
              <a:off x="0" y="0"/>
              <a:ext cx="4995116" cy="332706"/>
            </a:xfrm>
            <a:custGeom>
              <a:avLst/>
              <a:gdLst/>
              <a:ahLst/>
              <a:cxnLst/>
              <a:rect l="l" t="t" r="r" b="b"/>
              <a:pathLst>
                <a:path w="4995116" h="332706" extrusionOk="0">
                  <a:moveTo>
                    <a:pt x="0" y="0"/>
                  </a:moveTo>
                  <a:lnTo>
                    <a:pt x="4995116" y="0"/>
                  </a:lnTo>
                  <a:lnTo>
                    <a:pt x="4995116" y="332706"/>
                  </a:lnTo>
                  <a:lnTo>
                    <a:pt x="0" y="332706"/>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3"/>
            <p:cNvSpPr txBox="1"/>
            <p:nvPr/>
          </p:nvSpPr>
          <p:spPr>
            <a:xfrm>
              <a:off x="0" y="-38100"/>
              <a:ext cx="4995116" cy="37080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00" name="Google Shape;300;p13"/>
          <p:cNvSpPr/>
          <p:nvPr/>
        </p:nvSpPr>
        <p:spPr>
          <a:xfrm>
            <a:off x="16084070" y="-14653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301" name="Google Shape;301;p13"/>
          <p:cNvSpPr txBox="1"/>
          <p:nvPr/>
        </p:nvSpPr>
        <p:spPr>
          <a:xfrm>
            <a:off x="2339764" y="217542"/>
            <a:ext cx="5850034" cy="941796"/>
          </a:xfrm>
          <a:prstGeom prst="rect">
            <a:avLst/>
          </a:prstGeom>
          <a:noFill/>
          <a:ln>
            <a:noFill/>
          </a:ln>
        </p:spPr>
        <p:txBody>
          <a:bodyPr spcFirstLastPara="1" wrap="square" lIns="0" tIns="0" rIns="0" bIns="0" anchor="t" anchorCtr="0">
            <a:spAutoFit/>
          </a:bodyPr>
          <a:lstStyle/>
          <a:p>
            <a:pPr lvl="0">
              <a:lnSpc>
                <a:spcPct val="120000"/>
              </a:lnSpc>
            </a:pPr>
            <a:r>
              <a:rPr lang="en-GB" sz="5100" noProof="0" dirty="0">
                <a:solidFill>
                  <a:srgbClr val="452A74"/>
                </a:solidFill>
                <a:latin typeface="Montserrat ExtraBold"/>
                <a:ea typeface="Montserrat ExtraBold"/>
                <a:cs typeface="Montserrat ExtraBold"/>
                <a:sym typeface="Montserrat ExtraBold"/>
              </a:rPr>
              <a:t>4 </a:t>
            </a:r>
            <a:r>
              <a:rPr lang="el-GR" sz="5100"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Μεθοδολογία</a:t>
            </a:r>
            <a:endParaRPr lang="en-GB" noProof="0" dirty="0">
              <a:latin typeface="Microsoft YaHei UI" panose="020B0503020204020204" pitchFamily="34" charset="-122"/>
              <a:ea typeface="Microsoft YaHei UI" panose="020B0503020204020204" pitchFamily="34" charset="-122"/>
            </a:endParaRPr>
          </a:p>
        </p:txBody>
      </p:sp>
      <p:pic>
        <p:nvPicPr>
          <p:cNvPr id="3" name="Imagem 2">
            <a:extLst>
              <a:ext uri="{FF2B5EF4-FFF2-40B4-BE49-F238E27FC236}">
                <a16:creationId xmlns:a16="http://schemas.microsoft.com/office/drawing/2014/main" id="{BCCB67D1-42BF-18C1-50AB-C11DA8AA4396}"/>
              </a:ext>
            </a:extLst>
          </p:cNvPr>
          <p:cNvPicPr>
            <a:picLocks noChangeAspect="1"/>
          </p:cNvPicPr>
          <p:nvPr/>
        </p:nvPicPr>
        <p:blipFill>
          <a:blip r:embed="rId5"/>
          <a:stretch>
            <a:fillRect/>
          </a:stretch>
        </p:blipFill>
        <p:spPr>
          <a:xfrm>
            <a:off x="8026066" y="2418737"/>
            <a:ext cx="10008549" cy="6140838"/>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5 </a:t>
            </a:r>
            <a:r>
              <a:rPr lang="el-GR" sz="4505" b="1" dirty="0" err="1">
                <a:solidFill>
                  <a:srgbClr val="452A74"/>
                </a:solidFill>
                <a:latin typeface="Microsoft YaHei UI" panose="020B0503020204020204" pitchFamily="34" charset="-122"/>
                <a:ea typeface="Microsoft YaHei UI" panose="020B0503020204020204" pitchFamily="34" charset="-122"/>
                <a:sym typeface="Montserrat ExtraBold"/>
              </a:rPr>
              <a:t>Δραστηριότητα:Δημιουργώντας</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 τον δικό σας επιχειρηματικό καμβά</a:t>
            </a:r>
            <a:endParaRPr lang="en-GB"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564158" y="2366272"/>
            <a:ext cx="17159681" cy="6937024"/>
          </a:xfrm>
        </p:spPr>
        <p:txBody>
          <a:bodyPr>
            <a:normAutofit/>
          </a:bodyPr>
          <a:lstStyle/>
          <a:p>
            <a:pPr marL="114300" indent="0">
              <a:buNone/>
            </a:pPr>
            <a:r>
              <a:rPr lang="en-GB" sz="3600" noProof="0" dirty="0">
                <a:solidFill>
                  <a:schemeClr val="accent4"/>
                </a:solidFill>
                <a:latin typeface="Monserrat"/>
              </a:rPr>
              <a:t>•	</a:t>
            </a:r>
            <a:r>
              <a:rPr lang="el-GR" dirty="0">
                <a:solidFill>
                  <a:srgbClr val="452A74"/>
                </a:solidFill>
                <a:latin typeface="Montserrat"/>
                <a:sym typeface="Arial"/>
              </a:rPr>
              <a:t>Ατομικά ή ομαδικά συζητούν μια υπάρχουσα ή προγραμματισμένη επιχειρηματική μαθησιακή δραστηριότητα.
• Χρησιμοποιήστε ένα τυπωμένο πρότυπο καμβά για να αξιολογήσετε την ιδέα / τη λύση του προβλήματος σε κάθε στοιχείο. Οδηγίες:
Προβληματιστείτε και απαντήστε στις ερωτήσεις για κάθε στοιχείο - 
Αυτογνωσία και </a:t>
            </a:r>
            <a:r>
              <a:rPr lang="el-GR" dirty="0" err="1">
                <a:solidFill>
                  <a:srgbClr val="452A74"/>
                </a:solidFill>
                <a:latin typeface="Montserrat"/>
                <a:sym typeface="Arial"/>
              </a:rPr>
              <a:t>αυτοαποτελεσματικότητα</a:t>
            </a:r>
            <a:r>
              <a:rPr lang="el-GR" dirty="0">
                <a:solidFill>
                  <a:srgbClr val="452A74"/>
                </a:solidFill>
                <a:latin typeface="Montserrat"/>
                <a:sym typeface="Arial"/>
              </a:rPr>
              <a:t>. 
Εντοπίστε κενά και συζητήστε τρόπους βελτίωσης - 
Μάθηση μέσω της εμπειρίας.</a:t>
            </a:r>
            <a:endParaRPr lang="en-GB" sz="3200" dirty="0">
              <a:solidFill>
                <a:srgbClr val="452A74"/>
              </a:solidFill>
              <a:latin typeface="Montserrat"/>
              <a:sym typeface="Arial"/>
            </a:endParaRPr>
          </a:p>
        </p:txBody>
      </p:sp>
      <p:pic>
        <p:nvPicPr>
          <p:cNvPr id="2" name="Imagem 1">
            <a:extLst>
              <a:ext uri="{FF2B5EF4-FFF2-40B4-BE49-F238E27FC236}">
                <a16:creationId xmlns:a16="http://schemas.microsoft.com/office/drawing/2014/main" id="{E62E430C-57F0-1489-053F-A7240832A3BF}"/>
              </a:ext>
            </a:extLst>
          </p:cNvPr>
          <p:cNvPicPr>
            <a:picLocks noChangeAspect="1"/>
          </p:cNvPicPr>
          <p:nvPr/>
        </p:nvPicPr>
        <p:blipFill>
          <a:blip r:embed="rId5"/>
          <a:stretch>
            <a:fillRect/>
          </a:stretch>
        </p:blipFill>
        <p:spPr>
          <a:xfrm>
            <a:off x="14259679" y="5078798"/>
            <a:ext cx="3406878" cy="3406878"/>
          </a:xfrm>
          <a:prstGeom prst="rect">
            <a:avLst/>
          </a:prstGeom>
        </p:spPr>
      </p:pic>
    </p:spTree>
    <p:extLst>
      <p:ext uri="{BB962C8B-B14F-4D97-AF65-F5344CB8AC3E}">
        <p14:creationId xmlns:p14="http://schemas.microsoft.com/office/powerpoint/2010/main" val="27951601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69" name="Google Shape;269;p11"/>
          <p:cNvGrpSpPr/>
          <p:nvPr/>
        </p:nvGrpSpPr>
        <p:grpSpPr>
          <a:xfrm>
            <a:off x="1028700" y="2564103"/>
            <a:ext cx="16969740" cy="6290338"/>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en-GB" sz="1800" noProof="0" dirty="0">
                <a:solidFill>
                  <a:schemeClr val="dk1"/>
                </a:solidFill>
                <a:latin typeface="Calibri"/>
                <a:ea typeface="Calibri"/>
                <a:cs typeface="Calibri"/>
                <a:sym typeface="Calibri"/>
              </a:endParaRPr>
            </a:p>
          </p:txBody>
        </p:sp>
      </p:gr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6"/>
            <a:ext cx="15661518"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DED5ED"/>
                </a:solidFill>
                <a:latin typeface="Microsoft YaHei UI" panose="020B0503020204020204" pitchFamily="34" charset="-122"/>
                <a:ea typeface="Microsoft YaHei UI" panose="020B0503020204020204" pitchFamily="34" charset="-122"/>
                <a:cs typeface="Montserrat ExtraBold"/>
                <a:sym typeface="Montserrat ExtraBold"/>
              </a:rPr>
              <a:t>6 Περίληψη και βασικά συμπεράσματα</a:t>
            </a:r>
            <a:endParaRPr lang="en-GB" sz="4800" b="1" noProof="0" dirty="0">
              <a:latin typeface="Microsoft YaHei UI" panose="020B0503020204020204" pitchFamily="34" charset="-122"/>
              <a:ea typeface="Microsoft YaHei UI" panose="020B0503020204020204" pitchFamily="34" charset="-122"/>
            </a:endParaRPr>
          </a:p>
        </p:txBody>
      </p:sp>
      <p:sp>
        <p:nvSpPr>
          <p:cNvPr id="276" name="Google Shape;276;p11"/>
          <p:cNvSpPr txBox="1"/>
          <p:nvPr/>
        </p:nvSpPr>
        <p:spPr>
          <a:xfrm>
            <a:off x="1606456" y="2886959"/>
            <a:ext cx="8719958"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ontserrat"/>
                <a:ea typeface="Montserrat"/>
                <a:cs typeface="Montserrat"/>
                <a:sym typeface="Montserrat"/>
              </a:rPr>
              <a:t>Μαθησιακά αποτελέσματα</a:t>
            </a:r>
            <a:endParaRPr lang="en-GB" noProof="0" dirty="0"/>
          </a:p>
        </p:txBody>
      </p:sp>
      <p:sp>
        <p:nvSpPr>
          <p:cNvPr id="277" name="Google Shape;277;p11"/>
          <p:cNvSpPr txBox="1"/>
          <p:nvPr/>
        </p:nvSpPr>
        <p:spPr>
          <a:xfrm>
            <a:off x="1606456" y="4137279"/>
            <a:ext cx="15083762" cy="4136517"/>
          </a:xfrm>
          <a:prstGeom prst="rect">
            <a:avLst/>
          </a:prstGeom>
          <a:noFill/>
          <a:ln>
            <a:noFill/>
          </a:ln>
        </p:spPr>
        <p:txBody>
          <a:bodyPr spcFirstLastPara="1" wrap="square" lIns="0" tIns="0" rIns="0" bIns="0" anchor="t" anchorCtr="0">
            <a:spAutoFit/>
          </a:bodyPr>
          <a:lstStyle/>
          <a:p>
            <a:pPr marL="4483100" lvl="0" indent="-4483100" algn="ctr">
              <a:lnSpc>
                <a:spcPct val="140022"/>
              </a:lnSpc>
            </a:pPr>
            <a:r>
              <a:rPr lang="el-GR" sz="2400" dirty="0">
                <a:solidFill>
                  <a:srgbClr val="452A74"/>
                </a:solidFill>
                <a:latin typeface="Montserrat"/>
                <a:ea typeface="Montserrat"/>
                <a:cs typeface="Montserrat"/>
                <a:sym typeface="Montserrat"/>
              </a:rPr>
              <a:t>Τέσσερις συνιστώσες: Συνδυάζει εκπαιδευτικές και επιχειρηματικές προοπτικές.
Τα άτομα μπορούν να αναπτύξουν μια πιο ολοκληρωμένη κατανόηση του έργου τους, διευκολύνοντας την εκτέλεση, τη βελτίωση και την επανάληψη. 
•Ευέλικτο εργαλείο: Χρησιμοποιείται τόσο για το σχεδιασμό όσο και για την αξιολόγηση.
</a:t>
            </a:r>
            <a:br>
              <a:rPr lang="el-GR" sz="2400" dirty="0">
                <a:solidFill>
                  <a:srgbClr val="452A74"/>
                </a:solidFill>
                <a:latin typeface="Montserrat"/>
                <a:ea typeface="Montserrat"/>
                <a:cs typeface="Montserrat"/>
                <a:sym typeface="Montserrat"/>
              </a:rPr>
            </a:br>
            <a:r>
              <a:rPr lang="el-GR" sz="2400" dirty="0">
                <a:solidFill>
                  <a:srgbClr val="452A74"/>
                </a:solidFill>
                <a:latin typeface="Montserrat"/>
                <a:ea typeface="Montserrat"/>
                <a:cs typeface="Montserrat"/>
                <a:sym typeface="Montserrat"/>
              </a:rPr>
              <a:t>•Προωθεί την Ολιστική Μάθηση: Στοχεύει στην ανάπτυξη της αυτογνωσίας και της </a:t>
            </a:r>
            <a:r>
              <a:rPr lang="el-GR" sz="2400" dirty="0" err="1">
                <a:solidFill>
                  <a:srgbClr val="452A74"/>
                </a:solidFill>
                <a:latin typeface="Montserrat"/>
                <a:ea typeface="Montserrat"/>
                <a:cs typeface="Montserrat"/>
                <a:sym typeface="Montserrat"/>
              </a:rPr>
              <a:t>αυτοαποτελεσματικότητας</a:t>
            </a:r>
            <a:r>
              <a:rPr lang="el-GR" sz="2400" dirty="0">
                <a:solidFill>
                  <a:srgbClr val="452A74"/>
                </a:solidFill>
                <a:latin typeface="Montserrat"/>
                <a:ea typeface="Montserrat"/>
                <a:cs typeface="Montserrat"/>
                <a:sym typeface="Montserrat"/>
              </a:rPr>
              <a:t>
ικανότητες και μάθηση μέσω της εμπειρίας</a:t>
            </a:r>
            <a:endParaRPr lang="en-GB" sz="2400" noProof="0"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3" y="-1980712"/>
            <a:ext cx="13888879" cy="13888879"/>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1" y="-303752"/>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5" y="1006740"/>
            <a:ext cx="7869115" cy="7869115"/>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14"/>
          <p:cNvGrpSpPr/>
          <p:nvPr/>
        </p:nvGrpSpPr>
        <p:grpSpPr>
          <a:xfrm>
            <a:off x="-113454" y="2274850"/>
            <a:ext cx="12129562" cy="2477107"/>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0" y="4724306"/>
            <a:ext cx="12129562" cy="2477107"/>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txBox="1"/>
          <p:nvPr/>
        </p:nvSpPr>
        <p:spPr>
          <a:xfrm>
            <a:off x="2484569" y="7774133"/>
            <a:ext cx="4954371" cy="770211"/>
          </a:xfrm>
          <a:prstGeom prst="rect">
            <a:avLst/>
          </a:prstGeom>
          <a:noFill/>
          <a:ln>
            <a:noFill/>
          </a:ln>
        </p:spPr>
        <p:txBody>
          <a:bodyPr spcFirstLastPara="1" wrap="square" lIns="0" tIns="0" rIns="0" bIns="0" anchor="t" anchorCtr="0">
            <a:spAutoFit/>
          </a:bodyPr>
          <a:lstStyle/>
          <a:p>
            <a:pPr lvl="0" algn="ctr">
              <a:lnSpc>
                <a:spcPct val="140027"/>
              </a:lnSpc>
            </a:pPr>
            <a:r>
              <a:rPr lang="el-GR" sz="3575"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Που θα μας βρείτε</a:t>
            </a:r>
            <a:endParaRPr dirty="0">
              <a:latin typeface="Microsoft YaHei UI" panose="020B0503020204020204" pitchFamily="34" charset="-122"/>
              <a:ea typeface="Microsoft YaHei UI" panose="020B0503020204020204" pitchFamily="34" charset="-122"/>
            </a:endParaRPr>
          </a:p>
        </p:txBody>
      </p:sp>
      <p:sp>
        <p:nvSpPr>
          <p:cNvPr id="332" name="Google Shape;332;p14"/>
          <p:cNvSpPr txBox="1"/>
          <p:nvPr/>
        </p:nvSpPr>
        <p:spPr>
          <a:xfrm>
            <a:off x="-68379" y="2509882"/>
            <a:ext cx="11047523" cy="2541850"/>
          </a:xfrm>
          <a:prstGeom prst="rect">
            <a:avLst/>
          </a:prstGeom>
          <a:noFill/>
          <a:ln>
            <a:noFill/>
          </a:ln>
        </p:spPr>
        <p:txBody>
          <a:bodyPr spcFirstLastPara="1" wrap="square" lIns="0" tIns="0" rIns="0" bIns="0" anchor="t" anchorCtr="0">
            <a:spAutoFit/>
          </a:bodyPr>
          <a:lstStyle/>
          <a:p>
            <a:pPr lvl="0" algn="ctr">
              <a:lnSpc>
                <a:spcPct val="140006"/>
              </a:lnSpc>
            </a:pPr>
            <a:r>
              <a:rPr lang="el-GR" sz="5899" b="1" dirty="0">
                <a:solidFill>
                  <a:srgbClr val="DED5ED"/>
                </a:solidFill>
                <a:latin typeface="Montserrat"/>
                <a:ea typeface="Montserrat"/>
                <a:cs typeface="Montserrat"/>
                <a:sym typeface="Montserrat"/>
              </a:rPr>
              <a:t>Σας ευχαριστώ για την προσοχή σας!</a:t>
            </a:r>
            <a:endParaRPr dirty="0"/>
          </a:p>
        </p:txBody>
      </p:sp>
      <p:sp>
        <p:nvSpPr>
          <p:cNvPr id="3" name="Google Shape;333;p14">
            <a:extLst>
              <a:ext uri="{FF2B5EF4-FFF2-40B4-BE49-F238E27FC236}">
                <a16:creationId xmlns:a16="http://schemas.microsoft.com/office/drawing/2014/main" id="{C3288B90-2C7E-348E-0B3E-616E37A55F32}"/>
              </a:ext>
            </a:extLst>
          </p:cNvPr>
          <p:cNvSpPr txBox="1"/>
          <p:nvPr/>
        </p:nvSpPr>
        <p:spPr>
          <a:xfrm>
            <a:off x="-397118" y="5429184"/>
            <a:ext cx="11704999"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pt-PT" sz="4000" b="1" i="0" u="sng" strike="noStrike" dirty="0">
                <a:solidFill>
                  <a:schemeClr val="bg1"/>
                </a:solidFill>
                <a:effectLst/>
                <a:latin typeface="Montserrat" panose="00000500000000000000" pitchFamily="2" charset="0"/>
                <a:hlinkClick r:id="rId11">
                  <a:extLst>
                    <a:ext uri="{A12FA001-AC4F-418D-AE19-62706E023703}">
                      <ahyp:hlinkClr xmlns:ahyp="http://schemas.microsoft.com/office/drawing/2018/hyperlinkcolor" val="tx"/>
                    </a:ext>
                  </a:extLst>
                </a:hlinkClick>
              </a:rPr>
              <a:t>https://www.hertechventure.eu</a:t>
            </a:r>
            <a:r>
              <a:rPr lang="pt-PT" sz="1800" b="1" i="0" u="none" strike="noStrike" dirty="0">
                <a:solidFill>
                  <a:srgbClr val="FFFFFF"/>
                </a:solidFill>
                <a:effectLst/>
                <a:latin typeface="Montserrat" panose="00000500000000000000" pitchFamily="2" charset="0"/>
              </a:rPr>
              <a:t> </a:t>
            </a:r>
            <a:endParaRPr sz="4000" dirty="0">
              <a:solidFill>
                <a:schemeClr val="accent4">
                  <a:lumMod val="40000"/>
                  <a:lumOff val="60000"/>
                </a:schemeClr>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2"/>
          <p:cNvGrpSpPr/>
          <p:nvPr/>
        </p:nvGrpSpPr>
        <p:grpSpPr>
          <a:xfrm>
            <a:off x="419100" y="3054720"/>
            <a:ext cx="3822543" cy="1576658"/>
            <a:chOff x="0" y="-66675"/>
            <a:chExt cx="5228023" cy="2102212"/>
          </a:xfrm>
        </p:grpSpPr>
        <p:sp>
          <p:nvSpPr>
            <p:cNvPr id="112" name="Google Shape;112;p2"/>
            <p:cNvSpPr txBox="1"/>
            <p:nvPr/>
          </p:nvSpPr>
          <p:spPr>
            <a:xfrm>
              <a:off x="0" y="-66675"/>
              <a:ext cx="5228023" cy="1034130"/>
            </a:xfrm>
            <a:prstGeom prst="rect">
              <a:avLst/>
            </a:prstGeom>
            <a:noFill/>
            <a:ln>
              <a:noFill/>
            </a:ln>
          </p:spPr>
          <p:txBody>
            <a:bodyPr spcFirstLastPara="1" wrap="square" lIns="0" tIns="0" rIns="0" bIns="0" anchor="t" anchorCtr="0">
              <a:spAutoFit/>
            </a:bodyPr>
            <a:lstStyle/>
            <a:p>
              <a:pPr lvl="0">
                <a:lnSpc>
                  <a:spcPct val="140000"/>
                </a:lnSpc>
              </a:pPr>
              <a:r>
                <a:rPr lang="el-GR" sz="3600" dirty="0">
                  <a:solidFill>
                    <a:srgbClr val="452A74"/>
                  </a:solidFill>
                  <a:latin typeface="Monserrat"/>
                </a:rPr>
                <a:t>1 Εισαγωγή</a:t>
              </a:r>
              <a:endParaRPr lang="en-GB" noProof="0" dirty="0">
                <a:latin typeface="Monserrat"/>
              </a:endParaRPr>
            </a:p>
          </p:txBody>
        </p:sp>
        <p:sp>
          <p:nvSpPr>
            <p:cNvPr id="113" name="Google Shape;113;p2"/>
            <p:cNvSpPr txBox="1"/>
            <p:nvPr/>
          </p:nvSpPr>
          <p:spPr>
            <a:xfrm>
              <a:off x="0" y="1488891"/>
              <a:ext cx="5228023" cy="546646"/>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lang="en-GB" sz="1800" noProof="0" dirty="0">
                <a:solidFill>
                  <a:schemeClr val="dk1"/>
                </a:solidFill>
                <a:latin typeface="Monserrat"/>
                <a:ea typeface="Calibri"/>
                <a:cs typeface="Calibri"/>
                <a:sym typeface="Calibri"/>
              </a:endParaRPr>
            </a:p>
          </p:txBody>
        </p:sp>
        <p:cxnSp>
          <p:nvCxnSpPr>
            <p:cNvPr id="114" name="Google Shape;114;p2"/>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grpSp>
        <p:nvGrpSpPr>
          <p:cNvPr id="115" name="Google Shape;115;p2"/>
          <p:cNvGrpSpPr/>
          <p:nvPr/>
        </p:nvGrpSpPr>
        <p:grpSpPr>
          <a:xfrm>
            <a:off x="419101" y="4091039"/>
            <a:ext cx="8222898" cy="775603"/>
            <a:chOff x="-6018285" y="1315085"/>
            <a:chExt cx="11246308" cy="1034137"/>
          </a:xfrm>
        </p:grpSpPr>
        <p:sp>
          <p:nvSpPr>
            <p:cNvPr id="116" name="Google Shape;116;p2"/>
            <p:cNvSpPr txBox="1"/>
            <p:nvPr/>
          </p:nvSpPr>
          <p:spPr>
            <a:xfrm>
              <a:off x="-5974080" y="1315085"/>
              <a:ext cx="5228023" cy="1034137"/>
            </a:xfrm>
            <a:prstGeom prst="rect">
              <a:avLst/>
            </a:prstGeom>
            <a:noFill/>
            <a:ln>
              <a:noFill/>
            </a:ln>
          </p:spPr>
          <p:txBody>
            <a:bodyPr spcFirstLastPara="1" wrap="square" lIns="0" tIns="0" rIns="0" bIns="0" anchor="t" anchorCtr="0">
              <a:spAutoFit/>
            </a:bodyPr>
            <a:lstStyle/>
            <a:p>
              <a:pPr lvl="0">
                <a:lnSpc>
                  <a:spcPct val="140000"/>
                </a:lnSpc>
              </a:pPr>
              <a:r>
                <a:rPr lang="el-GR" sz="3600" dirty="0">
                  <a:solidFill>
                    <a:srgbClr val="452A74"/>
                  </a:solidFill>
                  <a:latin typeface="Monserrat"/>
                </a:rPr>
                <a:t>2 Στόχοι</a:t>
              </a:r>
              <a:endParaRPr lang="en-GB" noProof="0" dirty="0">
                <a:latin typeface="Monserrat"/>
              </a:endParaRPr>
            </a:p>
          </p:txBody>
        </p:sp>
        <p:sp>
          <p:nvSpPr>
            <p:cNvPr id="117" name="Google Shape;117;p2"/>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lang="en-GB" sz="1800" noProof="0" dirty="0">
                <a:solidFill>
                  <a:schemeClr val="dk1"/>
                </a:solidFill>
                <a:latin typeface="Monserrat"/>
                <a:ea typeface="Calibri"/>
                <a:cs typeface="Calibri"/>
                <a:sym typeface="Calibri"/>
              </a:endParaRPr>
            </a:p>
          </p:txBody>
        </p:sp>
        <p:cxnSp>
          <p:nvCxnSpPr>
            <p:cNvPr id="118" name="Google Shape;118;p2"/>
            <p:cNvCxnSpPr/>
            <p:nvPr/>
          </p:nvCxnSpPr>
          <p:spPr>
            <a:xfrm>
              <a:off x="-6018285" y="2349222"/>
              <a:ext cx="5228023" cy="0"/>
            </a:xfrm>
            <a:prstGeom prst="straightConnector1">
              <a:avLst/>
            </a:prstGeom>
            <a:noFill/>
            <a:ln w="63500" cap="rnd" cmpd="sng">
              <a:solidFill>
                <a:srgbClr val="452A74"/>
              </a:solidFill>
              <a:prstDash val="solid"/>
              <a:round/>
              <a:headEnd type="none" w="sm" len="sm"/>
              <a:tailEnd type="none" w="sm" len="sm"/>
            </a:ln>
          </p:spPr>
        </p:cxnSp>
      </p:grpSp>
      <p:grpSp>
        <p:nvGrpSpPr>
          <p:cNvPr id="119" name="Google Shape;119;p2"/>
          <p:cNvGrpSpPr/>
          <p:nvPr/>
        </p:nvGrpSpPr>
        <p:grpSpPr>
          <a:xfrm>
            <a:off x="419100" y="5002733"/>
            <a:ext cx="11277403" cy="2628218"/>
            <a:chOff x="0" y="-1468755"/>
            <a:chExt cx="15423900" cy="3504291"/>
          </a:xfrm>
        </p:grpSpPr>
        <p:sp>
          <p:nvSpPr>
            <p:cNvPr id="120" name="Google Shape;120;p2"/>
            <p:cNvSpPr txBox="1"/>
            <p:nvPr/>
          </p:nvSpPr>
          <p:spPr>
            <a:xfrm>
              <a:off x="0" y="-1468755"/>
              <a:ext cx="15423900" cy="1034129"/>
            </a:xfrm>
            <a:prstGeom prst="rect">
              <a:avLst/>
            </a:prstGeom>
            <a:noFill/>
            <a:ln>
              <a:noFill/>
            </a:ln>
          </p:spPr>
          <p:txBody>
            <a:bodyPr spcFirstLastPara="1" wrap="square" lIns="0" tIns="0" rIns="0" bIns="0" anchor="t" anchorCtr="0">
              <a:spAutoFit/>
            </a:bodyPr>
            <a:lstStyle/>
            <a:p>
              <a:pPr>
                <a:lnSpc>
                  <a:spcPct val="140000"/>
                </a:lnSpc>
              </a:pPr>
              <a:r>
                <a:rPr lang="el-GR" sz="3600" dirty="0">
                  <a:solidFill>
                    <a:srgbClr val="452A74"/>
                  </a:solidFill>
                  <a:latin typeface="Monserrat"/>
                </a:rPr>
                <a:t>3 βασικά στοιχεία του επιχειρηματικού καμβά</a:t>
              </a:r>
              <a:endParaRPr lang="en-GB" noProof="0" dirty="0">
                <a:latin typeface="Monserrat"/>
              </a:endParaRPr>
            </a:p>
          </p:txBody>
        </p:sp>
        <p:sp>
          <p:nvSpPr>
            <p:cNvPr id="121" name="Google Shape;121;p2"/>
            <p:cNvSpPr txBox="1"/>
            <p:nvPr/>
          </p:nvSpPr>
          <p:spPr>
            <a:xfrm>
              <a:off x="0" y="1488891"/>
              <a:ext cx="5228023" cy="546645"/>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lang="en-GB" sz="1800" noProof="0" dirty="0">
                <a:solidFill>
                  <a:schemeClr val="dk1"/>
                </a:solidFill>
                <a:latin typeface="Monserrat"/>
                <a:ea typeface="Calibri"/>
                <a:cs typeface="Calibri"/>
                <a:sym typeface="Calibri"/>
              </a:endParaRPr>
            </a:p>
          </p:txBody>
        </p:sp>
        <p:cxnSp>
          <p:nvCxnSpPr>
            <p:cNvPr id="122" name="Google Shape;122;p2"/>
            <p:cNvCxnSpPr>
              <a:cxnSpLocks/>
            </p:cNvCxnSpPr>
            <p:nvPr/>
          </p:nvCxnSpPr>
          <p:spPr>
            <a:xfrm>
              <a:off x="0" y="-314605"/>
              <a:ext cx="15423900" cy="0"/>
            </a:xfrm>
            <a:prstGeom prst="straightConnector1">
              <a:avLst/>
            </a:prstGeom>
            <a:noFill/>
            <a:ln w="63500" cap="rnd" cmpd="sng">
              <a:solidFill>
                <a:srgbClr val="452A74"/>
              </a:solidFill>
              <a:prstDash val="solid"/>
              <a:round/>
              <a:headEnd type="none" w="sm" len="sm"/>
              <a:tailEnd type="none" w="sm" len="sm"/>
            </a:ln>
          </p:spPr>
        </p:cxnSp>
      </p:grpSp>
      <p:grpSp>
        <p:nvGrpSpPr>
          <p:cNvPr id="123" name="Google Shape;123;p2"/>
          <p:cNvGrpSpPr/>
          <p:nvPr/>
        </p:nvGrpSpPr>
        <p:grpSpPr>
          <a:xfrm>
            <a:off x="518558" y="6054293"/>
            <a:ext cx="8294578" cy="1576658"/>
            <a:chOff x="-6116320" y="-66675"/>
            <a:chExt cx="11344343" cy="2102212"/>
          </a:xfrm>
        </p:grpSpPr>
        <p:sp>
          <p:nvSpPr>
            <p:cNvPr id="124" name="Google Shape;124;p2"/>
            <p:cNvSpPr txBox="1"/>
            <p:nvPr/>
          </p:nvSpPr>
          <p:spPr>
            <a:xfrm>
              <a:off x="-6096000" y="-66675"/>
              <a:ext cx="5228023" cy="1034130"/>
            </a:xfrm>
            <a:prstGeom prst="rect">
              <a:avLst/>
            </a:prstGeom>
            <a:noFill/>
            <a:ln>
              <a:noFill/>
            </a:ln>
          </p:spPr>
          <p:txBody>
            <a:bodyPr spcFirstLastPara="1" wrap="square" lIns="0" tIns="0" rIns="0" bIns="0" anchor="t" anchorCtr="0">
              <a:spAutoFit/>
            </a:bodyPr>
            <a:lstStyle/>
            <a:p>
              <a:pPr lvl="0">
                <a:lnSpc>
                  <a:spcPct val="140000"/>
                </a:lnSpc>
              </a:pPr>
              <a:r>
                <a:rPr lang="el-GR" sz="3600" dirty="0">
                  <a:solidFill>
                    <a:srgbClr val="452A74"/>
                  </a:solidFill>
                  <a:latin typeface="Monserrat"/>
                </a:rPr>
                <a:t>4 Μεθοδολογία</a:t>
              </a:r>
              <a:endParaRPr lang="en-GB" noProof="0" dirty="0">
                <a:latin typeface="Monserrat"/>
              </a:endParaRPr>
            </a:p>
          </p:txBody>
        </p:sp>
        <p:sp>
          <p:nvSpPr>
            <p:cNvPr id="125" name="Google Shape;125;p2"/>
            <p:cNvSpPr txBox="1"/>
            <p:nvPr/>
          </p:nvSpPr>
          <p:spPr>
            <a:xfrm>
              <a:off x="1" y="1488891"/>
              <a:ext cx="5228022" cy="546646"/>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lang="en-GB" sz="1800" noProof="0" dirty="0">
                <a:solidFill>
                  <a:schemeClr val="dk1"/>
                </a:solidFill>
                <a:latin typeface="Monserrat"/>
                <a:ea typeface="Calibri"/>
                <a:cs typeface="Calibri"/>
                <a:sym typeface="Calibri"/>
              </a:endParaRPr>
            </a:p>
          </p:txBody>
        </p:sp>
        <p:cxnSp>
          <p:nvCxnSpPr>
            <p:cNvPr id="126" name="Google Shape;126;p2"/>
            <p:cNvCxnSpPr/>
            <p:nvPr/>
          </p:nvCxnSpPr>
          <p:spPr>
            <a:xfrm>
              <a:off x="-611632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2"/>
          <p:cNvSpPr txBox="1"/>
          <p:nvPr/>
        </p:nvSpPr>
        <p:spPr>
          <a:xfrm>
            <a:off x="13596117" y="4375541"/>
            <a:ext cx="4568399" cy="1383519"/>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GB" sz="8121" noProof="0" dirty="0">
                <a:solidFill>
                  <a:srgbClr val="452A74"/>
                </a:solidFill>
                <a:latin typeface="Montserrat ExtraBold"/>
                <a:ea typeface="Montserrat ExtraBold"/>
                <a:cs typeface="Montserrat ExtraBold"/>
                <a:sym typeface="Montserrat ExtraBold"/>
              </a:rPr>
              <a:t>Agenda </a:t>
            </a:r>
            <a:endParaRPr lang="en-GB" noProof="0" dirty="0"/>
          </a:p>
        </p:txBody>
      </p:sp>
      <p:sp>
        <p:nvSpPr>
          <p:cNvPr id="129" name="Google Shape;129;p2"/>
          <p:cNvSpPr txBox="1"/>
          <p:nvPr/>
        </p:nvSpPr>
        <p:spPr>
          <a:xfrm>
            <a:off x="176008" y="1995230"/>
            <a:ext cx="4428076" cy="969496"/>
          </a:xfrm>
          <a:prstGeom prst="rect">
            <a:avLst/>
          </a:prstGeom>
          <a:noFill/>
          <a:ln>
            <a:noFill/>
          </a:ln>
        </p:spPr>
        <p:txBody>
          <a:bodyPr spcFirstLastPara="1" wrap="square" lIns="0" tIns="0" rIns="0" bIns="0" anchor="t" anchorCtr="0">
            <a:spAutoFit/>
          </a:bodyPr>
          <a:lstStyle/>
          <a:p>
            <a:pPr lvl="0" algn="ctr">
              <a:lnSpc>
                <a:spcPct val="139977"/>
              </a:lnSpc>
            </a:pPr>
            <a:r>
              <a:rPr lang="el-GR" sz="4500" dirty="0">
                <a:solidFill>
                  <a:srgbClr val="452A74"/>
                </a:solidFill>
                <a:latin typeface="Microsoft YaHei" panose="020B0503020204020204" pitchFamily="34" charset="-122"/>
                <a:ea typeface="Microsoft YaHei" panose="020B0503020204020204" pitchFamily="34" charset="-122"/>
                <a:cs typeface="Montserrat ExtraBold"/>
                <a:sym typeface="Montserrat ExtraBold"/>
              </a:rPr>
              <a:t>Περιεχόμενα</a:t>
            </a:r>
            <a:endParaRPr lang="en-GB" noProof="0" dirty="0">
              <a:latin typeface="Microsoft YaHei" panose="020B0503020204020204" pitchFamily="34" charset="-122"/>
              <a:ea typeface="Microsoft YaHei" panose="020B0503020204020204" pitchFamily="34" charset="-122"/>
            </a:endParaRPr>
          </a:p>
        </p:txBody>
      </p:sp>
      <p:sp>
        <p:nvSpPr>
          <p:cNvPr id="3" name="Google Shape;124;p2">
            <a:extLst>
              <a:ext uri="{FF2B5EF4-FFF2-40B4-BE49-F238E27FC236}">
                <a16:creationId xmlns:a16="http://schemas.microsoft.com/office/drawing/2014/main" id="{8D30747C-A35F-281D-A550-7D208FB913A3}"/>
              </a:ext>
            </a:extLst>
          </p:cNvPr>
          <p:cNvSpPr txBox="1"/>
          <p:nvPr/>
        </p:nvSpPr>
        <p:spPr>
          <a:xfrm>
            <a:off x="518557" y="7014525"/>
            <a:ext cx="14673317" cy="775597"/>
          </a:xfrm>
          <a:prstGeom prst="rect">
            <a:avLst/>
          </a:prstGeom>
          <a:noFill/>
          <a:ln>
            <a:noFill/>
          </a:ln>
        </p:spPr>
        <p:txBody>
          <a:bodyPr spcFirstLastPara="1" wrap="square" lIns="0" tIns="0" rIns="0" bIns="0" anchor="t" anchorCtr="0">
            <a:spAutoFit/>
          </a:bodyPr>
          <a:lstStyle/>
          <a:p>
            <a:pPr>
              <a:lnSpc>
                <a:spcPct val="140000"/>
              </a:lnSpc>
            </a:pPr>
            <a:r>
              <a:rPr lang="el-GR" sz="3600" dirty="0">
                <a:solidFill>
                  <a:srgbClr val="452A74"/>
                </a:solidFill>
                <a:latin typeface="Monserrat"/>
              </a:rPr>
              <a:t>5 Δραστηριότητα: Δημιουργώντας τον δικό σας επιχειρηματικό καμβά</a:t>
            </a:r>
            <a:r>
              <a:rPr lang="en-GB" sz="3600" noProof="0" dirty="0">
                <a:solidFill>
                  <a:srgbClr val="452A74"/>
                </a:solidFill>
                <a:latin typeface="Monserrat"/>
                <a:sym typeface="Arial"/>
              </a:rPr>
              <a:t> </a:t>
            </a:r>
            <a:endParaRPr lang="en-GB" noProof="0" dirty="0">
              <a:latin typeface="Monserrat"/>
            </a:endParaRPr>
          </a:p>
        </p:txBody>
      </p:sp>
      <p:cxnSp>
        <p:nvCxnSpPr>
          <p:cNvPr id="4" name="Google Shape;126;p2">
            <a:extLst>
              <a:ext uri="{FF2B5EF4-FFF2-40B4-BE49-F238E27FC236}">
                <a16:creationId xmlns:a16="http://schemas.microsoft.com/office/drawing/2014/main" id="{726D2186-E719-B7E4-4EF7-D63FEE19EF9F}"/>
              </a:ext>
            </a:extLst>
          </p:cNvPr>
          <p:cNvCxnSpPr>
            <a:cxnSpLocks/>
          </p:cNvCxnSpPr>
          <p:nvPr/>
        </p:nvCxnSpPr>
        <p:spPr>
          <a:xfrm>
            <a:off x="503317" y="7880137"/>
            <a:ext cx="12093307" cy="0"/>
          </a:xfrm>
          <a:prstGeom prst="straightConnector1">
            <a:avLst/>
          </a:prstGeom>
          <a:noFill/>
          <a:ln w="63500" cap="rnd" cmpd="sng">
            <a:solidFill>
              <a:srgbClr val="452A74"/>
            </a:solidFill>
            <a:prstDash val="solid"/>
            <a:round/>
            <a:headEnd type="none" w="sm" len="sm"/>
            <a:tailEnd type="none" w="sm" len="sm"/>
          </a:ln>
        </p:spPr>
      </p:cxnSp>
      <p:sp>
        <p:nvSpPr>
          <p:cNvPr id="13" name="Google Shape;124;p2">
            <a:extLst>
              <a:ext uri="{FF2B5EF4-FFF2-40B4-BE49-F238E27FC236}">
                <a16:creationId xmlns:a16="http://schemas.microsoft.com/office/drawing/2014/main" id="{E630DF68-AADA-2847-94F1-AD69A3603E1C}"/>
              </a:ext>
            </a:extLst>
          </p:cNvPr>
          <p:cNvSpPr txBox="1"/>
          <p:nvPr/>
        </p:nvSpPr>
        <p:spPr>
          <a:xfrm>
            <a:off x="518175" y="7986443"/>
            <a:ext cx="13708191" cy="7755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40000"/>
              </a:lnSpc>
              <a:defRPr sz="3600">
                <a:solidFill>
                  <a:srgbClr val="452A74"/>
                </a:solidFill>
              </a:defRPr>
            </a:lvl1pPr>
          </a:lstStyle>
          <a:p>
            <a:r>
              <a:rPr lang="el-GR" dirty="0">
                <a:latin typeface="Monerrat"/>
              </a:rPr>
              <a:t>6 Περίληψη και βασικά συμπεράσματα</a:t>
            </a:r>
            <a:r>
              <a:rPr lang="en-GB" noProof="0" dirty="0">
                <a:latin typeface="Monerrat"/>
              </a:rPr>
              <a:t> </a:t>
            </a:r>
          </a:p>
        </p:txBody>
      </p:sp>
      <p:cxnSp>
        <p:nvCxnSpPr>
          <p:cNvPr id="14" name="Google Shape;126;p2">
            <a:extLst>
              <a:ext uri="{FF2B5EF4-FFF2-40B4-BE49-F238E27FC236}">
                <a16:creationId xmlns:a16="http://schemas.microsoft.com/office/drawing/2014/main" id="{1829EC6F-20DA-A5ED-EA82-64AA9FD680CB}"/>
              </a:ext>
            </a:extLst>
          </p:cNvPr>
          <p:cNvCxnSpPr>
            <a:cxnSpLocks/>
          </p:cNvCxnSpPr>
          <p:nvPr/>
        </p:nvCxnSpPr>
        <p:spPr>
          <a:xfrm>
            <a:off x="503317" y="8855497"/>
            <a:ext cx="7040483"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208"/>
        <p:cNvGrpSpPr/>
        <p:nvPr/>
      </p:nvGrpSpPr>
      <p:grpSpPr>
        <a:xfrm>
          <a:off x="0" y="0"/>
          <a:ext cx="0" cy="0"/>
          <a:chOff x="0" y="0"/>
          <a:chExt cx="0" cy="0"/>
        </a:xfrm>
      </p:grpSpPr>
      <p:sp>
        <p:nvSpPr>
          <p:cNvPr id="209" name="Google Shape;209;p7"/>
          <p:cNvSpPr/>
          <p:nvPr/>
        </p:nvSpPr>
        <p:spPr>
          <a:xfrm>
            <a:off x="15390464" y="8954526"/>
            <a:ext cx="2897536" cy="607548"/>
          </a:xfrm>
          <a:custGeom>
            <a:avLst/>
            <a:gdLst/>
            <a:ahLst/>
            <a:cxnLst/>
            <a:rect l="l" t="t" r="r" b="b"/>
            <a:pathLst>
              <a:path w="2897536" h="607548" extrusionOk="0">
                <a:moveTo>
                  <a:pt x="0" y="0"/>
                </a:moveTo>
                <a:lnTo>
                  <a:pt x="2897536" y="0"/>
                </a:lnTo>
                <a:lnTo>
                  <a:pt x="2897536"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10" name="Google Shape;210;p7"/>
          <p:cNvGrpSpPr/>
          <p:nvPr/>
        </p:nvGrpSpPr>
        <p:grpSpPr>
          <a:xfrm>
            <a:off x="-281955" y="9721187"/>
            <a:ext cx="18965831" cy="883574"/>
            <a:chOff x="0" y="-38100"/>
            <a:chExt cx="4995116" cy="232711"/>
          </a:xfrm>
        </p:grpSpPr>
        <p:sp>
          <p:nvSpPr>
            <p:cNvPr id="211" name="Google Shape;211;p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13" name="Google Shape;213;p7"/>
          <p:cNvSpPr txBox="1"/>
          <p:nvPr/>
        </p:nvSpPr>
        <p:spPr>
          <a:xfrm>
            <a:off x="898075" y="2534969"/>
            <a:ext cx="16475525" cy="6866495"/>
          </a:xfrm>
          <a:prstGeom prst="rect">
            <a:avLst/>
          </a:prstGeom>
          <a:noFill/>
          <a:ln>
            <a:noFill/>
          </a:ln>
        </p:spPr>
        <p:txBody>
          <a:bodyPr spcFirstLastPara="1" wrap="square" lIns="0" tIns="0" rIns="0" bIns="0" anchor="t" anchorCtr="0">
            <a:spAutoFit/>
          </a:bodyPr>
          <a:lstStyle/>
          <a:p>
            <a:pPr lvl="0" algn="just">
              <a:lnSpc>
                <a:spcPct val="140000"/>
              </a:lnSpc>
              <a:spcAft>
                <a:spcPts val="600"/>
              </a:spcAft>
            </a:pPr>
            <a:r>
              <a:rPr lang="el-GR" sz="2800" dirty="0">
                <a:solidFill>
                  <a:srgbClr val="452A74"/>
                </a:solidFill>
                <a:latin typeface="Montserrat"/>
                <a:ea typeface="Montserrat"/>
                <a:cs typeface="Montserrat"/>
                <a:sym typeface="Montserrat"/>
              </a:rPr>
              <a:t>Ο επιχειρηματικός καμβάς είναι ένα πρακτικό εργαλείο που έχει σχεδιαστεί για να βοηθήσει άτομα ή εκπαιδευτικούς να εξερευνήσουν και να αναπτύξουν βασικές επιχειρηματικές δεξιότητες, συμπεριφορές και στάσεις με πιο βιωματικό, αντανακλαστικό και προσανατολισμένο στη δράση τρόπο, προωθώντας την πραγματική δέσμευση, την επίλυση προβλημάτων και τη δημιουργικότητα. 
Ενσωματώνει συναισθηματικές, σχεσιακές και πρακτικές πτυχές της επιχειρηματικότητας, δίνοντας έμφαση στη δράση και τον προβληματισμό. Χρησιμοποιώντας αυτό το εργαλείο σε ένα δομημένο μάθημα ή εργαστήριο, οι εκπαιδευτικοί μπορούν να εξοπλίσουν καλύτερα τους μαθητές να σκέφτονται και να ενεργούν επιχειρηματικά, εστιάζοντας παράλληλα στην εφαρμογή του πραγματικού κόσμου και την προσωπική ανάπτυξη.
</a:t>
            </a:r>
            <a:r>
              <a:rPr lang="el-GR" sz="2800" b="1" i="1" dirty="0">
                <a:solidFill>
                  <a:schemeClr val="tx1"/>
                </a:solidFill>
                <a:latin typeface="Montserrat"/>
                <a:ea typeface="Montserrat"/>
                <a:cs typeface="Montserrat"/>
                <a:sym typeface="Montserrat"/>
              </a:rPr>
              <a:t> Πώς μπορώ να ενεργήσω σύμφωνα με την ιδέα μου για να δημιουργήσω νέα αξία για τους άλλους και να μάθω μέσα από τη διαδικασία;</a:t>
            </a:r>
            <a:endParaRPr lang="en-GB" sz="2800" b="1" i="1" noProof="0" dirty="0">
              <a:solidFill>
                <a:schemeClr val="tx1"/>
              </a:solidFill>
              <a:latin typeface="Montserrat"/>
            </a:endParaRPr>
          </a:p>
        </p:txBody>
      </p:sp>
      <p:sp>
        <p:nvSpPr>
          <p:cNvPr id="214" name="Google Shape;214;p7"/>
          <p:cNvSpPr/>
          <p:nvPr/>
        </p:nvSpPr>
        <p:spPr>
          <a:xfrm>
            <a:off x="15771122" y="185791"/>
            <a:ext cx="2350460" cy="2350460"/>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15" name="Google Shape;215;p7"/>
          <p:cNvSpPr txBox="1"/>
          <p:nvPr/>
        </p:nvSpPr>
        <p:spPr>
          <a:xfrm>
            <a:off x="1004755" y="693408"/>
            <a:ext cx="15661518" cy="970587"/>
          </a:xfrm>
          <a:prstGeom prst="rect">
            <a:avLst/>
          </a:prstGeom>
          <a:noFill/>
          <a:ln>
            <a:noFill/>
          </a:ln>
        </p:spPr>
        <p:txBody>
          <a:bodyPr spcFirstLastPara="1" wrap="square" lIns="0" tIns="0" rIns="0" bIns="0" anchor="t" anchorCtr="0">
            <a:spAutoFit/>
          </a:bodyPr>
          <a:lstStyle/>
          <a:p>
            <a:pPr lvl="0">
              <a:lnSpc>
                <a:spcPct val="140022"/>
              </a:lnSpc>
            </a:pPr>
            <a:r>
              <a:rPr lang="en-GB" sz="4505" b="1" noProof="0" dirty="0">
                <a:solidFill>
                  <a:srgbClr val="2C145B"/>
                </a:solidFill>
                <a:latin typeface="Montserrat ExtraBold"/>
                <a:ea typeface="Montserrat ExtraBold"/>
                <a:cs typeface="Montserrat ExtraBold"/>
                <a:sym typeface="Montserrat ExtraBold"/>
              </a:rPr>
              <a:t>1 </a:t>
            </a:r>
            <a:r>
              <a:rPr lang="el-GR" sz="4505" b="1" dirty="0">
                <a:solidFill>
                  <a:srgbClr val="2C145B"/>
                </a:solidFill>
                <a:latin typeface="Montserrat ExtraBold"/>
                <a:ea typeface="Montserrat ExtraBold"/>
                <a:cs typeface="Montserrat ExtraBold"/>
                <a:sym typeface="Montserrat ExtraBold"/>
              </a:rPr>
              <a:t>Εισαγωγή</a:t>
            </a:r>
            <a:endParaRPr lang="en-GB" b="1" noProof="0" dirty="0"/>
          </a:p>
        </p:txBody>
      </p:sp>
      <p:sp>
        <p:nvSpPr>
          <p:cNvPr id="216" name="Google Shape;216;p7"/>
          <p:cNvSpPr txBox="1"/>
          <p:nvPr/>
        </p:nvSpPr>
        <p:spPr>
          <a:xfrm>
            <a:off x="-1026825" y="1663995"/>
            <a:ext cx="10794666" cy="732316"/>
          </a:xfrm>
          <a:prstGeom prst="rect">
            <a:avLst/>
          </a:prstGeom>
          <a:noFill/>
          <a:ln>
            <a:noFill/>
          </a:ln>
        </p:spPr>
        <p:txBody>
          <a:bodyPr spcFirstLastPara="1" wrap="square" lIns="0" tIns="0" rIns="0" bIns="0" anchor="t" anchorCtr="0">
            <a:spAutoFit/>
          </a:bodyPr>
          <a:lstStyle/>
          <a:p>
            <a:pPr lvl="0" algn="ctr">
              <a:lnSpc>
                <a:spcPct val="140011"/>
              </a:lnSpc>
            </a:pPr>
            <a:r>
              <a:rPr lang="el-GR" sz="3399" dirty="0">
                <a:solidFill>
                  <a:srgbClr val="896CB2"/>
                </a:solidFill>
                <a:latin typeface="Montserrat"/>
                <a:ea typeface="Montserrat"/>
                <a:cs typeface="Montserrat"/>
                <a:sym typeface="Montserrat"/>
              </a:rPr>
              <a:t>Εργαλείο: Ο επιχειρηματικός καμβάς</a:t>
            </a:r>
            <a:endParaRPr lang="en-GB" noProof="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p:nvPr/>
        </p:nvSpPr>
        <p:spPr>
          <a:xfrm>
            <a:off x="14767258" y="9258300"/>
            <a:ext cx="3127794" cy="655828"/>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4" name="Google Shape;184;p5"/>
          <p:cNvPicPr preferRelativeResize="0"/>
          <p:nvPr/>
        </p:nvPicPr>
        <p:blipFill rotWithShape="1">
          <a:blip r:embed="rId4">
            <a:alphaModFix/>
          </a:blip>
          <a:srcRect/>
          <a:stretch/>
        </p:blipFill>
        <p:spPr>
          <a:xfrm>
            <a:off x="10507448" y="1161030"/>
            <a:ext cx="7063765" cy="7859646"/>
          </a:xfrm>
          <a:prstGeom prst="rect">
            <a:avLst/>
          </a:prstGeom>
          <a:noFill/>
          <a:ln>
            <a:noFill/>
          </a:ln>
        </p:spPr>
      </p:pic>
      <p:grpSp>
        <p:nvGrpSpPr>
          <p:cNvPr id="185" name="Google Shape;185;p5"/>
          <p:cNvGrpSpPr/>
          <p:nvPr/>
        </p:nvGrpSpPr>
        <p:grpSpPr>
          <a:xfrm rot="5400000">
            <a:off x="-8778964" y="7756711"/>
            <a:ext cx="18965831" cy="1407904"/>
            <a:chOff x="0" y="-38100"/>
            <a:chExt cx="4995116" cy="370806"/>
          </a:xfrm>
        </p:grpSpPr>
        <p:sp>
          <p:nvSpPr>
            <p:cNvPr id="186" name="Google Shape;186;p5"/>
            <p:cNvSpPr/>
            <p:nvPr/>
          </p:nvSpPr>
          <p:spPr>
            <a:xfrm>
              <a:off x="0" y="0"/>
              <a:ext cx="4995116" cy="332706"/>
            </a:xfrm>
            <a:custGeom>
              <a:avLst/>
              <a:gdLst/>
              <a:ahLst/>
              <a:cxnLst/>
              <a:rect l="l" t="t" r="r" b="b"/>
              <a:pathLst>
                <a:path w="4995116" h="332706" extrusionOk="0">
                  <a:moveTo>
                    <a:pt x="0" y="0"/>
                  </a:moveTo>
                  <a:lnTo>
                    <a:pt x="4995116" y="0"/>
                  </a:lnTo>
                  <a:lnTo>
                    <a:pt x="4995116" y="332706"/>
                  </a:lnTo>
                  <a:lnTo>
                    <a:pt x="0" y="332706"/>
                  </a:lnTo>
                  <a:close/>
                </a:path>
              </a:pathLst>
            </a:custGeom>
            <a:solidFill>
              <a:srgbClr val="6F53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
            <p:cNvSpPr txBox="1"/>
            <p:nvPr/>
          </p:nvSpPr>
          <p:spPr>
            <a:xfrm>
              <a:off x="0" y="-38100"/>
              <a:ext cx="4995116" cy="37080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88" name="Google Shape;188;p5"/>
          <p:cNvSpPr/>
          <p:nvPr/>
        </p:nvSpPr>
        <p:spPr>
          <a:xfrm>
            <a:off x="124546" y="2156526"/>
            <a:ext cx="1138696" cy="788806"/>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189" name="Google Shape;189;p5"/>
          <p:cNvSpPr/>
          <p:nvPr/>
        </p:nvSpPr>
        <p:spPr>
          <a:xfrm>
            <a:off x="79747" y="5369795"/>
            <a:ext cx="1138696" cy="788806"/>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190" name="Google Shape;190;p5"/>
          <p:cNvSpPr/>
          <p:nvPr/>
        </p:nvSpPr>
        <p:spPr>
          <a:xfrm>
            <a:off x="79747" y="3450157"/>
            <a:ext cx="1228294" cy="1096252"/>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191" name="Google Shape;191;p5"/>
          <p:cNvSpPr/>
          <p:nvPr/>
        </p:nvSpPr>
        <p:spPr>
          <a:xfrm>
            <a:off x="124546" y="6663426"/>
            <a:ext cx="1131279" cy="1009667"/>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192" name="Google Shape;192;p5"/>
          <p:cNvSpPr/>
          <p:nvPr/>
        </p:nvSpPr>
        <p:spPr>
          <a:xfrm>
            <a:off x="0" y="596938"/>
            <a:ext cx="1205165" cy="946055"/>
          </a:xfrm>
          <a:custGeom>
            <a:avLst/>
            <a:gdLst/>
            <a:ahLst/>
            <a:cxnLst/>
            <a:rect l="l" t="t" r="r" b="b"/>
            <a:pathLst>
              <a:path w="1205165" h="946055" extrusionOk="0">
                <a:moveTo>
                  <a:pt x="0" y="0"/>
                </a:moveTo>
                <a:lnTo>
                  <a:pt x="1205165" y="0"/>
                </a:lnTo>
                <a:lnTo>
                  <a:pt x="1205165" y="946055"/>
                </a:lnTo>
                <a:lnTo>
                  <a:pt x="0" y="94605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193" name="Google Shape;193;p5"/>
          <p:cNvSpPr txBox="1"/>
          <p:nvPr/>
        </p:nvSpPr>
        <p:spPr>
          <a:xfrm>
            <a:off x="2136276" y="661129"/>
            <a:ext cx="6840083" cy="1112933"/>
          </a:xfrm>
          <a:prstGeom prst="rect">
            <a:avLst/>
          </a:prstGeom>
          <a:noFill/>
          <a:ln>
            <a:noFill/>
          </a:ln>
        </p:spPr>
        <p:txBody>
          <a:bodyPr spcFirstLastPara="1" wrap="square" lIns="0" tIns="0" rIns="0" bIns="0" anchor="t" anchorCtr="0">
            <a:spAutoFit/>
          </a:bodyPr>
          <a:lstStyle/>
          <a:p>
            <a:pPr lvl="0">
              <a:lnSpc>
                <a:spcPct val="139992"/>
              </a:lnSpc>
            </a:pPr>
            <a:r>
              <a:rPr lang="el-GR" sz="5166" b="1" dirty="0">
                <a:solidFill>
                  <a:srgbClr val="7030A0"/>
                </a:solidFill>
                <a:latin typeface="Microsoft YaHei UI" panose="020B0503020204020204" pitchFamily="34" charset="-122"/>
                <a:ea typeface="Microsoft YaHei UI" panose="020B0503020204020204" pitchFamily="34" charset="-122"/>
                <a:cs typeface="Montserrat ExtraBold"/>
                <a:sym typeface="Montserrat ExtraBold"/>
              </a:rPr>
              <a:t>Ομάδα-στόχος</a:t>
            </a:r>
            <a:endParaRPr lang="en-GB" b="1" noProof="0" dirty="0">
              <a:solidFill>
                <a:srgbClr val="7030A0"/>
              </a:solidFill>
              <a:latin typeface="Microsoft YaHei UI" panose="020B0503020204020204" pitchFamily="34" charset="-122"/>
              <a:ea typeface="Microsoft YaHei UI" panose="020B0503020204020204" pitchFamily="34" charset="-122"/>
            </a:endParaRPr>
          </a:p>
        </p:txBody>
      </p:sp>
      <p:sp>
        <p:nvSpPr>
          <p:cNvPr id="194" name="Google Shape;194;p5"/>
          <p:cNvSpPr txBox="1"/>
          <p:nvPr/>
        </p:nvSpPr>
        <p:spPr>
          <a:xfrm>
            <a:off x="2019935" y="1912957"/>
            <a:ext cx="8598903" cy="6894195"/>
          </a:xfrm>
          <a:prstGeom prst="rect">
            <a:avLst/>
          </a:prstGeom>
          <a:noFill/>
          <a:ln>
            <a:noFill/>
          </a:ln>
        </p:spPr>
        <p:txBody>
          <a:bodyPr spcFirstLastPara="1" wrap="square" lIns="0" tIns="0" rIns="0" bIns="0" anchor="t" anchorCtr="0">
            <a:spAutoFit/>
          </a:bodyPr>
          <a:lstStyle/>
          <a:p>
            <a:pPr lvl="1">
              <a:lnSpc>
                <a:spcPct val="140022"/>
              </a:lnSpc>
            </a:pPr>
            <a:r>
              <a:rPr lang="el-GR" sz="3200" dirty="0">
                <a:latin typeface="Montserrat"/>
                <a:ea typeface="Montserrat"/>
                <a:cs typeface="Montserrat"/>
                <a:sym typeface="Montserrat"/>
              </a:rPr>
              <a:t>Προώθηση της επιχειρηματικής ικανότητας:
-Εκπαιδευτικούς και εκπαιδευτές που θέλουν να καθοδηγήσουν τους μαθητές στην επιχειρηματική διαδικασία.
-Εκπαιδευόμενοι επιχειρηματίες που μόλις ξεκινούν και χρειάζονται έναν δομημένο τρόπο σχεδιασμού των έργων τους.
-Ομάδες και ομάδες που θέλουν να ανταλλάξουν ιδέες και να οργανώσουν τις ιδέες τους συνεργατικά.</a:t>
            </a:r>
            <a:endParaRPr lang="en-GB" i="1" noProof="0" dirty="0"/>
          </a:p>
        </p:txBody>
      </p:sp>
      <p:sp>
        <p:nvSpPr>
          <p:cNvPr id="195" name="Google Shape;195;p5"/>
          <p:cNvSpPr/>
          <p:nvPr/>
        </p:nvSpPr>
        <p:spPr>
          <a:xfrm>
            <a:off x="13279" y="8282693"/>
            <a:ext cx="1205165" cy="946055"/>
          </a:xfrm>
          <a:custGeom>
            <a:avLst/>
            <a:gdLst/>
            <a:ahLst/>
            <a:cxnLst/>
            <a:rect l="l" t="t" r="r" b="b"/>
            <a:pathLst>
              <a:path w="1205165" h="946055" extrusionOk="0">
                <a:moveTo>
                  <a:pt x="0" y="0"/>
                </a:moveTo>
                <a:lnTo>
                  <a:pt x="1205165" y="0"/>
                </a:lnTo>
                <a:lnTo>
                  <a:pt x="1205165" y="946055"/>
                </a:lnTo>
                <a:lnTo>
                  <a:pt x="0" y="94605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99"/>
        <p:cNvGrpSpPr/>
        <p:nvPr/>
      </p:nvGrpSpPr>
      <p:grpSpPr>
        <a:xfrm>
          <a:off x="0" y="0"/>
          <a:ext cx="0" cy="0"/>
          <a:chOff x="0" y="0"/>
          <a:chExt cx="0" cy="0"/>
        </a:xfrm>
      </p:grpSpPr>
      <p:sp>
        <p:nvSpPr>
          <p:cNvPr id="200" name="Google Shape;200;p6"/>
          <p:cNvSpPr/>
          <p:nvPr/>
        </p:nvSpPr>
        <p:spPr>
          <a:xfrm>
            <a:off x="3265532" y="-422832"/>
            <a:ext cx="5323623" cy="10709832"/>
          </a:xfrm>
          <a:custGeom>
            <a:avLst/>
            <a:gdLst/>
            <a:ahLst/>
            <a:cxnLst/>
            <a:rect l="l" t="t" r="r" b="b"/>
            <a:pathLst>
              <a:path w="1800831" h="3622832" extrusionOk="0">
                <a:moveTo>
                  <a:pt x="0" y="0"/>
                </a:moveTo>
                <a:lnTo>
                  <a:pt x="1800831" y="0"/>
                </a:lnTo>
                <a:lnTo>
                  <a:pt x="1800831" y="3622832"/>
                </a:lnTo>
                <a:lnTo>
                  <a:pt x="0" y="3622832"/>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6"/>
          <p:cNvSpPr/>
          <p:nvPr/>
        </p:nvSpPr>
        <p:spPr>
          <a:xfrm>
            <a:off x="173843" y="9457953"/>
            <a:ext cx="3091689" cy="648257"/>
          </a:xfrm>
          <a:custGeom>
            <a:avLst/>
            <a:gdLst/>
            <a:ahLst/>
            <a:cxnLst/>
            <a:rect l="l" t="t" r="r" b="b"/>
            <a:pathLst>
              <a:path w="3091689" h="648257" extrusionOk="0">
                <a:moveTo>
                  <a:pt x="0" y="0"/>
                </a:moveTo>
                <a:lnTo>
                  <a:pt x="3091689" y="0"/>
                </a:lnTo>
                <a:lnTo>
                  <a:pt x="3091689" y="648257"/>
                </a:lnTo>
                <a:lnTo>
                  <a:pt x="0" y="64825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6"/>
          <p:cNvSpPr txBox="1"/>
          <p:nvPr/>
        </p:nvSpPr>
        <p:spPr>
          <a:xfrm>
            <a:off x="3456813" y="3238349"/>
            <a:ext cx="5132342" cy="2326791"/>
          </a:xfrm>
          <a:prstGeom prst="rect">
            <a:avLst/>
          </a:prstGeom>
          <a:noFill/>
          <a:ln>
            <a:noFill/>
          </a:ln>
        </p:spPr>
        <p:txBody>
          <a:bodyPr spcFirstLastPara="1" wrap="square" lIns="0" tIns="0" rIns="0" bIns="0" anchor="t" anchorCtr="0">
            <a:spAutoFit/>
          </a:bodyPr>
          <a:lstStyle/>
          <a:p>
            <a:pPr lvl="0">
              <a:lnSpc>
                <a:spcPct val="140000"/>
              </a:lnSpc>
            </a:pPr>
            <a:r>
              <a:rPr lang="el-GR" sz="5400" dirty="0">
                <a:solidFill>
                  <a:srgbClr val="DED5ED"/>
                </a:solidFill>
                <a:latin typeface="Montserrat ExtraBold"/>
                <a:ea typeface="Montserrat ExtraBold"/>
                <a:cs typeface="Montserrat ExtraBold"/>
                <a:sym typeface="Montserrat ExtraBold"/>
              </a:rPr>
              <a:t>Πρωταρχικές ικανότητες</a:t>
            </a:r>
            <a:endParaRPr lang="en-GB" sz="5400" noProof="0" dirty="0"/>
          </a:p>
        </p:txBody>
      </p:sp>
      <p:sp>
        <p:nvSpPr>
          <p:cNvPr id="203" name="Google Shape;203;p6"/>
          <p:cNvSpPr txBox="1"/>
          <p:nvPr/>
        </p:nvSpPr>
        <p:spPr>
          <a:xfrm>
            <a:off x="9392786" y="2049372"/>
            <a:ext cx="9352413" cy="1921808"/>
          </a:xfrm>
          <a:prstGeom prst="rect">
            <a:avLst/>
          </a:prstGeom>
          <a:noFill/>
          <a:ln>
            <a:noFill/>
          </a:ln>
        </p:spPr>
        <p:txBody>
          <a:bodyPr spcFirstLastPara="1" wrap="square" lIns="0" tIns="0" rIns="0" bIns="0" anchor="t" anchorCtr="0">
            <a:spAutoFit/>
          </a:bodyPr>
          <a:lstStyle/>
          <a:p>
            <a:pPr marL="914400" lvl="0" indent="-914400">
              <a:lnSpc>
                <a:spcPct val="140022"/>
              </a:lnSpc>
              <a:buFont typeface="+mj-lt"/>
              <a:buAutoNum type="arabicPeriod"/>
            </a:pPr>
            <a:r>
              <a:rPr lang="el-GR" sz="4460" b="1" dirty="0">
                <a:solidFill>
                  <a:srgbClr val="452A74"/>
                </a:solidFill>
                <a:latin typeface="Montserrat"/>
                <a:ea typeface="Montserrat"/>
                <a:cs typeface="Montserrat"/>
                <a:sym typeface="Montserrat"/>
              </a:rPr>
              <a:t>Αυτογνωσία και </a:t>
            </a:r>
            <a:r>
              <a:rPr lang="el-GR" sz="4460" b="1" dirty="0" err="1">
                <a:solidFill>
                  <a:srgbClr val="452A74"/>
                </a:solidFill>
                <a:latin typeface="Montserrat"/>
                <a:ea typeface="Montserrat"/>
                <a:cs typeface="Montserrat"/>
                <a:sym typeface="Montserrat"/>
              </a:rPr>
              <a:t>αυτοαποτελεσματικότητα</a:t>
            </a:r>
            <a:endParaRPr lang="en-GB" sz="4460" b="1" noProof="0" dirty="0">
              <a:solidFill>
                <a:srgbClr val="452A74"/>
              </a:solidFill>
              <a:latin typeface="Montserrat"/>
              <a:ea typeface="Montserrat"/>
              <a:cs typeface="Montserrat"/>
              <a:sym typeface="Montserrat"/>
            </a:endParaRPr>
          </a:p>
        </p:txBody>
      </p:sp>
      <p:sp>
        <p:nvSpPr>
          <p:cNvPr id="204" name="Google Shape;204;p6"/>
          <p:cNvSpPr txBox="1"/>
          <p:nvPr/>
        </p:nvSpPr>
        <p:spPr>
          <a:xfrm>
            <a:off x="9392787" y="5188998"/>
            <a:ext cx="7364286" cy="1921808"/>
          </a:xfrm>
          <a:prstGeom prst="rect">
            <a:avLst/>
          </a:prstGeom>
          <a:noFill/>
          <a:ln>
            <a:noFill/>
          </a:ln>
        </p:spPr>
        <p:txBody>
          <a:bodyPr spcFirstLastPara="1" wrap="square" lIns="0" tIns="0" rIns="0" bIns="0" anchor="t" anchorCtr="0">
            <a:spAutoFit/>
          </a:bodyPr>
          <a:lstStyle/>
          <a:p>
            <a:pPr marL="914400" lvl="0" indent="-914400">
              <a:lnSpc>
                <a:spcPct val="140022"/>
              </a:lnSpc>
              <a:buFont typeface="+mj-lt"/>
              <a:buAutoNum type="arabicPeriod" startAt="2"/>
            </a:pPr>
            <a:r>
              <a:rPr lang="el-GR" sz="4460" b="1" dirty="0">
                <a:solidFill>
                  <a:srgbClr val="452A74"/>
                </a:solidFill>
                <a:latin typeface="Montserrat"/>
                <a:sym typeface="Montserrat"/>
              </a:rPr>
              <a:t>Μάθηση μέσω της εμπειρίας</a:t>
            </a:r>
            <a:endParaRPr lang="en-GB" sz="4460" b="1" noProof="0" dirty="0">
              <a:solidFill>
                <a:srgbClr val="452A74"/>
              </a:solidFill>
              <a:latin typeface="Montserrat"/>
              <a:ea typeface="Montserrat"/>
              <a:cs typeface="Montserrat"/>
              <a:sym typeface="Montserrat"/>
            </a:endParaRPr>
          </a:p>
        </p:txBody>
      </p:sp>
      <p:sp>
        <p:nvSpPr>
          <p:cNvPr id="2" name="Google Shape;214;p7">
            <a:extLst>
              <a:ext uri="{FF2B5EF4-FFF2-40B4-BE49-F238E27FC236}">
                <a16:creationId xmlns:a16="http://schemas.microsoft.com/office/drawing/2014/main" id="{F4132D9B-AAC8-DA83-7322-956F4AB8BEFF}"/>
              </a:ext>
            </a:extLst>
          </p:cNvPr>
          <p:cNvSpPr/>
          <p:nvPr/>
        </p:nvSpPr>
        <p:spPr>
          <a:xfrm>
            <a:off x="15771122" y="185791"/>
            <a:ext cx="2350460" cy="2350460"/>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21"/>
        <p:cNvGrpSpPr/>
        <p:nvPr/>
      </p:nvGrpSpPr>
      <p:grpSpPr>
        <a:xfrm>
          <a:off x="0" y="0"/>
          <a:ext cx="0" cy="0"/>
          <a:chOff x="0" y="0"/>
          <a:chExt cx="0" cy="0"/>
        </a:xfrm>
      </p:grpSpPr>
      <p:sp>
        <p:nvSpPr>
          <p:cNvPr id="222" name="Google Shape;222;p8"/>
          <p:cNvSpPr/>
          <p:nvPr/>
        </p:nvSpPr>
        <p:spPr>
          <a:xfrm>
            <a:off x="2457282" y="466945"/>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8"/>
          <p:cNvSpPr/>
          <p:nvPr/>
        </p:nvSpPr>
        <p:spPr>
          <a:xfrm>
            <a:off x="880716" y="4607279"/>
            <a:ext cx="509976" cy="530535"/>
          </a:xfrm>
          <a:custGeom>
            <a:avLst/>
            <a:gdLst/>
            <a:ahLst/>
            <a:cxnLst/>
            <a:rect l="l" t="t" r="r" b="b"/>
            <a:pathLst>
              <a:path w="509976" h="530535" extrusionOk="0">
                <a:moveTo>
                  <a:pt x="0" y="0"/>
                </a:moveTo>
                <a:lnTo>
                  <a:pt x="509976" y="0"/>
                </a:lnTo>
                <a:lnTo>
                  <a:pt x="509976" y="530534"/>
                </a:lnTo>
                <a:lnTo>
                  <a:pt x="0" y="5305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25" name="Google Shape;225;p8"/>
          <p:cNvSpPr/>
          <p:nvPr/>
        </p:nvSpPr>
        <p:spPr>
          <a:xfrm>
            <a:off x="887884" y="5464293"/>
            <a:ext cx="509976" cy="530535"/>
          </a:xfrm>
          <a:custGeom>
            <a:avLst/>
            <a:gdLst/>
            <a:ahLst/>
            <a:cxnLst/>
            <a:rect l="l" t="t" r="r" b="b"/>
            <a:pathLst>
              <a:path w="509976" h="530535" extrusionOk="0">
                <a:moveTo>
                  <a:pt x="0" y="0"/>
                </a:moveTo>
                <a:lnTo>
                  <a:pt x="509976" y="0"/>
                </a:lnTo>
                <a:lnTo>
                  <a:pt x="509976" y="530535"/>
                </a:lnTo>
                <a:lnTo>
                  <a:pt x="0" y="53053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26" name="Google Shape;226;p8"/>
          <p:cNvSpPr/>
          <p:nvPr/>
        </p:nvSpPr>
        <p:spPr>
          <a:xfrm>
            <a:off x="800982" y="8402996"/>
            <a:ext cx="509976" cy="530535"/>
          </a:xfrm>
          <a:custGeom>
            <a:avLst/>
            <a:gdLst/>
            <a:ahLst/>
            <a:cxnLst/>
            <a:rect l="l" t="t" r="r" b="b"/>
            <a:pathLst>
              <a:path w="509976" h="530535" extrusionOk="0">
                <a:moveTo>
                  <a:pt x="0" y="0"/>
                </a:moveTo>
                <a:lnTo>
                  <a:pt x="509976" y="0"/>
                </a:lnTo>
                <a:lnTo>
                  <a:pt x="509976" y="530534"/>
                </a:lnTo>
                <a:lnTo>
                  <a:pt x="0" y="5305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27" name="Google Shape;227;p8"/>
          <p:cNvSpPr/>
          <p:nvPr/>
        </p:nvSpPr>
        <p:spPr>
          <a:xfrm>
            <a:off x="800982" y="7614190"/>
            <a:ext cx="509976" cy="530535"/>
          </a:xfrm>
          <a:custGeom>
            <a:avLst/>
            <a:gdLst/>
            <a:ahLst/>
            <a:cxnLst/>
            <a:rect l="l" t="t" r="r" b="b"/>
            <a:pathLst>
              <a:path w="509976" h="530535" extrusionOk="0">
                <a:moveTo>
                  <a:pt x="0" y="0"/>
                </a:moveTo>
                <a:lnTo>
                  <a:pt x="509976" y="0"/>
                </a:lnTo>
                <a:lnTo>
                  <a:pt x="509976" y="530535"/>
                </a:lnTo>
                <a:lnTo>
                  <a:pt x="0" y="53053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sp>
        <p:nvSpPr>
          <p:cNvPr id="230" name="Google Shape;230;p8"/>
          <p:cNvSpPr txBox="1"/>
          <p:nvPr/>
        </p:nvSpPr>
        <p:spPr>
          <a:xfrm>
            <a:off x="1568527" y="4402818"/>
            <a:ext cx="15023407" cy="4579715"/>
          </a:xfrm>
          <a:prstGeom prst="rect">
            <a:avLst/>
          </a:prstGeom>
          <a:noFill/>
          <a:ln>
            <a:noFill/>
          </a:ln>
        </p:spPr>
        <p:txBody>
          <a:bodyPr spcFirstLastPara="1" wrap="square" lIns="0" tIns="0" rIns="0" bIns="0" anchor="t" anchorCtr="0">
            <a:spAutoFit/>
          </a:bodyPr>
          <a:lstStyle/>
          <a:p>
            <a:pPr>
              <a:lnSpc>
                <a:spcPct val="140022"/>
              </a:lnSpc>
            </a:pPr>
            <a:r>
              <a:rPr lang="el-GR" sz="3543" dirty="0">
                <a:solidFill>
                  <a:srgbClr val="DED5ED"/>
                </a:solidFill>
                <a:latin typeface="Montserrat"/>
                <a:ea typeface="Montserrat"/>
                <a:cs typeface="Montserrat"/>
                <a:sym typeface="Montserrat"/>
              </a:rPr>
              <a:t>Διευκόλυνση της επιχειρηματικής μάθησης σε εκπαιδευτικά περιβάλλοντα. 
Προώθηση επιχειρηματικών νοοτροπιών και συμπεριφορών, ενθαρρύνοντας τους εκπαιδευόμενους να σκέφτονται και να ενεργούν επιχειρηματικά μέσω ενός δομημένου αλλά ευέλικτου πλαισίου.
Κάντε τους μαθητές να σκεφτούν ενεργά την επιχειρηματική διαδικασία. 
Αναλογιστείτε τη διαδικασία επιχειρηματικής μάθησης.</a:t>
            </a:r>
            <a:endParaRPr lang="en-GB" sz="3543" noProof="0" dirty="0">
              <a:solidFill>
                <a:srgbClr val="DED5ED"/>
              </a:solidFill>
              <a:latin typeface="Montserrat"/>
              <a:ea typeface="Montserrat"/>
              <a:cs typeface="Montserrat"/>
              <a:sym typeface="Montserrat"/>
            </a:endParaRPr>
          </a:p>
        </p:txBody>
      </p:sp>
      <p:sp>
        <p:nvSpPr>
          <p:cNvPr id="231" name="Google Shape;231;p8"/>
          <p:cNvSpPr txBox="1"/>
          <p:nvPr/>
        </p:nvSpPr>
        <p:spPr>
          <a:xfrm>
            <a:off x="740322" y="1992634"/>
            <a:ext cx="15661518" cy="970587"/>
          </a:xfrm>
          <a:prstGeom prst="rect">
            <a:avLst/>
          </a:prstGeom>
          <a:noFill/>
          <a:ln>
            <a:noFill/>
          </a:ln>
        </p:spPr>
        <p:txBody>
          <a:bodyPr spcFirstLastPara="1" wrap="square" lIns="0" tIns="0" rIns="0" bIns="0" anchor="t" anchorCtr="0">
            <a:spAutoFit/>
          </a:bodyPr>
          <a:lstStyle/>
          <a:p>
            <a:pPr lvl="0">
              <a:lnSpc>
                <a:spcPct val="140022"/>
              </a:lnSpc>
            </a:pPr>
            <a:r>
              <a:rPr lang="en-GB" sz="4505" noProof="0" dirty="0">
                <a:solidFill>
                  <a:srgbClr val="DED5ED"/>
                </a:solidFill>
                <a:latin typeface="Montserrat ExtraBold"/>
                <a:ea typeface="Montserrat ExtraBold"/>
                <a:cs typeface="Montserrat ExtraBold"/>
                <a:sym typeface="Montserrat ExtraBold"/>
              </a:rPr>
              <a:t>2 </a:t>
            </a:r>
            <a:r>
              <a:rPr lang="el-GR" sz="4505" b="1" dirty="0">
                <a:solidFill>
                  <a:srgbClr val="DED5ED"/>
                </a:solidFill>
                <a:latin typeface="Microsoft YaHei UI" panose="020B0503020204020204" pitchFamily="34" charset="-122"/>
                <a:ea typeface="Microsoft YaHei UI" panose="020B0503020204020204" pitchFamily="34" charset="-122"/>
                <a:cs typeface="Montserrat ExtraBold"/>
                <a:sym typeface="Montserrat ExtraBold"/>
              </a:rPr>
              <a:t>Στόχοι</a:t>
            </a:r>
            <a:endParaRPr lang="en-GB" b="1" noProof="0" dirty="0">
              <a:latin typeface="Microsoft YaHei UI" panose="020B0503020204020204" pitchFamily="34" charset="-122"/>
              <a:ea typeface="Microsoft YaHei UI" panose="020B0503020204020204" pitchFamily="34" charset="-122"/>
            </a:endParaRPr>
          </a:p>
        </p:txBody>
      </p:sp>
      <p:grpSp>
        <p:nvGrpSpPr>
          <p:cNvPr id="233" name="Google Shape;233;p8"/>
          <p:cNvGrpSpPr/>
          <p:nvPr/>
        </p:nvGrpSpPr>
        <p:grpSpPr>
          <a:xfrm>
            <a:off x="16975762" y="-1270065"/>
            <a:ext cx="1456898" cy="18965831"/>
            <a:chOff x="0" y="0"/>
            <a:chExt cx="1942530" cy="25287775"/>
          </a:xfrm>
        </p:grpSpPr>
        <p:grpSp>
          <p:nvGrpSpPr>
            <p:cNvPr id="234" name="Google Shape;234;p8"/>
            <p:cNvGrpSpPr/>
            <p:nvPr/>
          </p:nvGrpSpPr>
          <p:grpSpPr>
            <a:xfrm rot="5400000">
              <a:off x="-11639959" y="11705285"/>
              <a:ext cx="25287775" cy="1877204"/>
              <a:chOff x="0" y="-38100"/>
              <a:chExt cx="4995116" cy="370806"/>
            </a:xfrm>
          </p:grpSpPr>
          <p:sp>
            <p:nvSpPr>
              <p:cNvPr id="235" name="Google Shape;235;p8"/>
              <p:cNvSpPr/>
              <p:nvPr/>
            </p:nvSpPr>
            <p:spPr>
              <a:xfrm>
                <a:off x="0" y="0"/>
                <a:ext cx="4995116" cy="332706"/>
              </a:xfrm>
              <a:custGeom>
                <a:avLst/>
                <a:gdLst/>
                <a:ahLst/>
                <a:cxnLst/>
                <a:rect l="l" t="t" r="r" b="b"/>
                <a:pathLst>
                  <a:path w="4995116" h="332706" extrusionOk="0">
                    <a:moveTo>
                      <a:pt x="0" y="0"/>
                    </a:moveTo>
                    <a:lnTo>
                      <a:pt x="4995116" y="0"/>
                    </a:lnTo>
                    <a:lnTo>
                      <a:pt x="4995116" y="332706"/>
                    </a:lnTo>
                    <a:lnTo>
                      <a:pt x="0" y="332706"/>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8"/>
              <p:cNvSpPr txBox="1"/>
              <p:nvPr/>
            </p:nvSpPr>
            <p:spPr>
              <a:xfrm>
                <a:off x="0" y="-38100"/>
                <a:ext cx="4995116" cy="370806"/>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37" name="Google Shape;237;p8"/>
            <p:cNvSpPr/>
            <p:nvPr/>
          </p:nvSpPr>
          <p:spPr>
            <a:xfrm>
              <a:off x="148357" y="11845674"/>
              <a:ext cx="1518262" cy="1051741"/>
            </a:xfrm>
            <a:custGeom>
              <a:avLst/>
              <a:gdLst/>
              <a:ahLst/>
              <a:cxnLst/>
              <a:rect l="l" t="t" r="r" b="b"/>
              <a:pathLst>
                <a:path w="1518262" h="1051741" extrusionOk="0">
                  <a:moveTo>
                    <a:pt x="0" y="0"/>
                  </a:moveTo>
                  <a:lnTo>
                    <a:pt x="1518262" y="0"/>
                  </a:lnTo>
                  <a:lnTo>
                    <a:pt x="1518262" y="1051741"/>
                  </a:lnTo>
                  <a:lnTo>
                    <a:pt x="0" y="105174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8"/>
            <p:cNvSpPr/>
            <p:nvPr/>
          </p:nvSpPr>
          <p:spPr>
            <a:xfrm>
              <a:off x="111925" y="6133623"/>
              <a:ext cx="1637725" cy="1461670"/>
            </a:xfrm>
            <a:custGeom>
              <a:avLst/>
              <a:gdLst/>
              <a:ahLst/>
              <a:cxnLst/>
              <a:rect l="l" t="t" r="r" b="b"/>
              <a:pathLst>
                <a:path w="1637725" h="1461670" extrusionOk="0">
                  <a:moveTo>
                    <a:pt x="0" y="0"/>
                  </a:moveTo>
                  <a:lnTo>
                    <a:pt x="1637725" y="0"/>
                  </a:lnTo>
                  <a:lnTo>
                    <a:pt x="1637725" y="1461670"/>
                  </a:lnTo>
                  <a:lnTo>
                    <a:pt x="0" y="146167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8"/>
            <p:cNvSpPr/>
            <p:nvPr/>
          </p:nvSpPr>
          <p:spPr>
            <a:xfrm>
              <a:off x="148357" y="8281093"/>
              <a:ext cx="1518262" cy="1051741"/>
            </a:xfrm>
            <a:custGeom>
              <a:avLst/>
              <a:gdLst/>
              <a:ahLst/>
              <a:cxnLst/>
              <a:rect l="l" t="t" r="r" b="b"/>
              <a:pathLst>
                <a:path w="1518262" h="1051741" extrusionOk="0">
                  <a:moveTo>
                    <a:pt x="0" y="0"/>
                  </a:moveTo>
                  <a:lnTo>
                    <a:pt x="1518262" y="0"/>
                  </a:lnTo>
                  <a:lnTo>
                    <a:pt x="1518262" y="1051742"/>
                  </a:lnTo>
                  <a:lnTo>
                    <a:pt x="0" y="105174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p:nvPr/>
          </p:nvSpPr>
          <p:spPr>
            <a:xfrm>
              <a:off x="88625" y="4150665"/>
              <a:ext cx="1518262" cy="1051741"/>
            </a:xfrm>
            <a:custGeom>
              <a:avLst/>
              <a:gdLst/>
              <a:ahLst/>
              <a:cxnLst/>
              <a:rect l="l" t="t" r="r" b="b"/>
              <a:pathLst>
                <a:path w="1518262" h="1051741" extrusionOk="0">
                  <a:moveTo>
                    <a:pt x="0" y="0"/>
                  </a:moveTo>
                  <a:lnTo>
                    <a:pt x="1518262" y="0"/>
                  </a:lnTo>
                  <a:lnTo>
                    <a:pt x="1518262" y="1051741"/>
                  </a:lnTo>
                  <a:lnTo>
                    <a:pt x="0" y="105174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8"/>
            <p:cNvSpPr/>
            <p:nvPr/>
          </p:nvSpPr>
          <p:spPr>
            <a:xfrm>
              <a:off x="148357" y="13306984"/>
              <a:ext cx="1637725" cy="1461670"/>
            </a:xfrm>
            <a:custGeom>
              <a:avLst/>
              <a:gdLst/>
              <a:ahLst/>
              <a:cxnLst/>
              <a:rect l="l" t="t" r="r" b="b"/>
              <a:pathLst>
                <a:path w="1637725" h="1461670" extrusionOk="0">
                  <a:moveTo>
                    <a:pt x="0" y="0"/>
                  </a:moveTo>
                  <a:lnTo>
                    <a:pt x="1637725" y="0"/>
                  </a:lnTo>
                  <a:lnTo>
                    <a:pt x="1637725" y="1461670"/>
                  </a:lnTo>
                  <a:lnTo>
                    <a:pt x="0" y="146167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8"/>
            <p:cNvSpPr/>
            <p:nvPr/>
          </p:nvSpPr>
          <p:spPr>
            <a:xfrm>
              <a:off x="0" y="2112449"/>
              <a:ext cx="1606887" cy="1261406"/>
            </a:xfrm>
            <a:custGeom>
              <a:avLst/>
              <a:gdLst/>
              <a:ahLst/>
              <a:cxnLst/>
              <a:rect l="l" t="t" r="r" b="b"/>
              <a:pathLst>
                <a:path w="1606887" h="1261406" extrusionOk="0">
                  <a:moveTo>
                    <a:pt x="0" y="0"/>
                  </a:moveTo>
                  <a:lnTo>
                    <a:pt x="1606887" y="0"/>
                  </a:lnTo>
                  <a:lnTo>
                    <a:pt x="1606887" y="1261406"/>
                  </a:lnTo>
                  <a:lnTo>
                    <a:pt x="0" y="126140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8"/>
            <p:cNvSpPr/>
            <p:nvPr/>
          </p:nvSpPr>
          <p:spPr>
            <a:xfrm>
              <a:off x="68059" y="9919271"/>
              <a:ext cx="1606887" cy="1261406"/>
            </a:xfrm>
            <a:custGeom>
              <a:avLst/>
              <a:gdLst/>
              <a:ahLst/>
              <a:cxnLst/>
              <a:rect l="l" t="t" r="r" b="b"/>
              <a:pathLst>
                <a:path w="1606887" h="1261406" extrusionOk="0">
                  <a:moveTo>
                    <a:pt x="0" y="0"/>
                  </a:moveTo>
                  <a:lnTo>
                    <a:pt x="1606887" y="0"/>
                  </a:lnTo>
                  <a:lnTo>
                    <a:pt x="1606887" y="1261406"/>
                  </a:lnTo>
                  <a:lnTo>
                    <a:pt x="0" y="126140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 name="Google Shape;214;p7">
            <a:extLst>
              <a:ext uri="{FF2B5EF4-FFF2-40B4-BE49-F238E27FC236}">
                <a16:creationId xmlns:a16="http://schemas.microsoft.com/office/drawing/2014/main" id="{3D79FF7F-B751-E0E4-704F-69F60CC0BE4A}"/>
              </a:ext>
            </a:extLst>
          </p:cNvPr>
          <p:cNvSpPr/>
          <p:nvPr/>
        </p:nvSpPr>
        <p:spPr>
          <a:xfrm>
            <a:off x="14517512" y="185791"/>
            <a:ext cx="2350460" cy="2350460"/>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381593"/>
            <a:ext cx="16865523" cy="970587"/>
          </a:xfrm>
          <a:prstGeom prst="rect">
            <a:avLst/>
          </a:prstGeom>
          <a:noFill/>
          <a:ln>
            <a:noFill/>
          </a:ln>
        </p:spPr>
        <p:txBody>
          <a:bodyPr spcFirstLastPara="1" wrap="square" lIns="0" tIns="0" rIns="0" bIns="0" anchor="t" anchorCtr="0">
            <a:spAutoFit/>
          </a:bodyPr>
          <a:lstStyle/>
          <a:p>
            <a:pPr lvl="0">
              <a:lnSpc>
                <a:spcPct val="140022"/>
              </a:lnSpc>
            </a:pPr>
            <a:r>
              <a:rPr lang="en-GB" sz="4505" noProof="0"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Βασικά στοιχεία του επιχειρηματικού καμβά</a:t>
            </a:r>
            <a:endParaRPr lang="en-GB" b="1" i="1" noProof="0" dirty="0">
              <a:latin typeface="Microsoft YaHei UI" panose="020B0503020204020204" pitchFamily="34" charset="-122"/>
              <a:ea typeface="Microsoft YaHei UI" panose="020B0503020204020204" pitchFamily="34" charset="-122"/>
            </a:endParaRPr>
          </a:p>
        </p:txBody>
      </p:sp>
      <p:sp>
        <p:nvSpPr>
          <p:cNvPr id="6" name="Google Shape;213;p7">
            <a:extLst>
              <a:ext uri="{FF2B5EF4-FFF2-40B4-BE49-F238E27FC236}">
                <a16:creationId xmlns:a16="http://schemas.microsoft.com/office/drawing/2014/main" id="{B02D746C-0E45-0345-AE9D-DA015CBB0218}"/>
              </a:ext>
            </a:extLst>
          </p:cNvPr>
          <p:cNvSpPr txBox="1"/>
          <p:nvPr/>
        </p:nvSpPr>
        <p:spPr>
          <a:xfrm>
            <a:off x="1184756" y="1548136"/>
            <a:ext cx="13029911" cy="7494359"/>
          </a:xfrm>
          <a:prstGeom prst="rect">
            <a:avLst/>
          </a:prstGeom>
          <a:noFill/>
          <a:ln>
            <a:noFill/>
          </a:ln>
        </p:spPr>
        <p:txBody>
          <a:bodyPr spcFirstLastPara="1" wrap="square" lIns="0" tIns="0" rIns="0" bIns="0" anchor="t" anchorCtr="0">
            <a:spAutoFit/>
          </a:bodyPr>
          <a:lstStyle/>
          <a:p>
            <a:pPr lvl="0" algn="just">
              <a:lnSpc>
                <a:spcPct val="140000"/>
              </a:lnSpc>
              <a:spcAft>
                <a:spcPts val="600"/>
              </a:spcAft>
            </a:pPr>
            <a:r>
              <a:rPr lang="el-GR" sz="2200" dirty="0">
                <a:solidFill>
                  <a:srgbClr val="452A74"/>
                </a:solidFill>
                <a:latin typeface="Montserrat"/>
                <a:ea typeface="Montserrat"/>
                <a:cs typeface="Montserrat"/>
                <a:sym typeface="Montserrat"/>
              </a:rPr>
              <a:t>Τα τέσσερα βασικά στοιχεία του επιχειρηματικού καμβά είναι η καινοτομία μέσω του οράματος και της εξερεύνησης (N), η μάθηση μέσω συναισθηματικών εμπειριών (L), η αξία για τους άλλους μέσω πρωτοτύπων (V) και η αυτενέργεια μέσω βαθιά προσωπικών κινήτρων (A).
Το </a:t>
            </a:r>
            <a:r>
              <a:rPr lang="el-GR" sz="2200" dirty="0" err="1">
                <a:solidFill>
                  <a:srgbClr val="452A74"/>
                </a:solidFill>
                <a:latin typeface="Montserrat"/>
                <a:ea typeface="Montserrat"/>
                <a:cs typeface="Montserrat"/>
                <a:sym typeface="Montserrat"/>
              </a:rPr>
              <a:t>Novelty</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Through</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Vision</a:t>
            </a:r>
            <a:r>
              <a:rPr lang="el-GR" sz="2200" dirty="0">
                <a:solidFill>
                  <a:srgbClr val="452A74"/>
                </a:solidFill>
                <a:latin typeface="Montserrat"/>
                <a:ea typeface="Montserrat"/>
                <a:cs typeface="Montserrat"/>
                <a:sym typeface="Montserrat"/>
              </a:rPr>
              <a:t> and </a:t>
            </a:r>
            <a:r>
              <a:rPr lang="el-GR" sz="2200" dirty="0" err="1">
                <a:solidFill>
                  <a:srgbClr val="452A74"/>
                </a:solidFill>
                <a:latin typeface="Montserrat"/>
                <a:ea typeface="Montserrat"/>
                <a:cs typeface="Montserrat"/>
                <a:sym typeface="Montserrat"/>
              </a:rPr>
              <a:t>Exploration</a:t>
            </a:r>
            <a:r>
              <a:rPr lang="el-GR" sz="2200" dirty="0">
                <a:solidFill>
                  <a:srgbClr val="452A74"/>
                </a:solidFill>
                <a:latin typeface="Montserrat"/>
                <a:ea typeface="Montserrat"/>
                <a:cs typeface="Montserrat"/>
                <a:sym typeface="Montserrat"/>
              </a:rPr>
              <a:t> ενθαρρύνει τους συμμετέχοντες να φανταστούν δυνατότητες πέρα από τον κανόνα και να διερευνήσουν προληπτικά νέες ευκαιρίες, προωθώντας τη δημιουργικότητα και την καινοτόμο σκέψη.
Το </a:t>
            </a:r>
            <a:r>
              <a:rPr lang="el-GR" sz="2200" dirty="0" err="1">
                <a:solidFill>
                  <a:srgbClr val="452A74"/>
                </a:solidFill>
                <a:latin typeface="Montserrat"/>
                <a:ea typeface="Montserrat"/>
                <a:cs typeface="Montserrat"/>
                <a:sym typeface="Montserrat"/>
              </a:rPr>
              <a:t>Learning</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Through</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Emotional</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Experiences</a:t>
            </a:r>
            <a:r>
              <a:rPr lang="el-GR" sz="2200" dirty="0">
                <a:solidFill>
                  <a:srgbClr val="452A74"/>
                </a:solidFill>
                <a:latin typeface="Montserrat"/>
                <a:ea typeface="Montserrat"/>
                <a:cs typeface="Montserrat"/>
                <a:sym typeface="Montserrat"/>
              </a:rPr>
              <a:t> επικεντρώνεται στη σημασία της συναισθηματικής δέσμευσης στην επιχειρηματικότητα, αναγνωρίζοντας ότι οι ισχυρές συναισθηματικές εμπειρίες - τόσο θετικές όσο και αρνητικές - είναι βασικές ευκαιρίες μάθησης που χτίζουν ανθεκτικότητα.
Το </a:t>
            </a:r>
            <a:r>
              <a:rPr lang="el-GR" sz="2200" dirty="0" err="1">
                <a:solidFill>
                  <a:srgbClr val="452A74"/>
                </a:solidFill>
                <a:latin typeface="Montserrat"/>
                <a:ea typeface="Montserrat"/>
                <a:cs typeface="Montserrat"/>
                <a:sym typeface="Montserrat"/>
              </a:rPr>
              <a:t>Value</a:t>
            </a:r>
            <a:r>
              <a:rPr lang="el-GR" sz="2200" dirty="0">
                <a:solidFill>
                  <a:srgbClr val="452A74"/>
                </a:solidFill>
                <a:latin typeface="Montserrat"/>
                <a:ea typeface="Montserrat"/>
                <a:cs typeface="Montserrat"/>
                <a:sym typeface="Montserrat"/>
              </a:rPr>
              <a:t> for </a:t>
            </a:r>
            <a:r>
              <a:rPr lang="el-GR" sz="2200" dirty="0" err="1">
                <a:solidFill>
                  <a:srgbClr val="452A74"/>
                </a:solidFill>
                <a:latin typeface="Montserrat"/>
                <a:ea typeface="Montserrat"/>
                <a:cs typeface="Montserrat"/>
                <a:sym typeface="Montserrat"/>
              </a:rPr>
              <a:t>Others</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Through</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Prototypes</a:t>
            </a:r>
            <a:r>
              <a:rPr lang="el-GR" sz="2200" dirty="0">
                <a:solidFill>
                  <a:srgbClr val="452A74"/>
                </a:solidFill>
                <a:latin typeface="Montserrat"/>
                <a:ea typeface="Montserrat"/>
                <a:cs typeface="Montserrat"/>
                <a:sym typeface="Montserrat"/>
              </a:rPr>
              <a:t> δίνει έμφαση στην πρακτική δημιουργία αξίας αναπτύσσοντας και δοκιμάζοντας πρωτότυπα, εμπλέκοντας άλλους και βελτιώνοντας λύσεις βασισμένες σε πραγματικά σχόλια.
Το Agency </a:t>
            </a:r>
            <a:r>
              <a:rPr lang="el-GR" sz="2200" dirty="0" err="1">
                <a:solidFill>
                  <a:srgbClr val="452A74"/>
                </a:solidFill>
                <a:latin typeface="Montserrat"/>
                <a:ea typeface="Montserrat"/>
                <a:cs typeface="Montserrat"/>
                <a:sym typeface="Montserrat"/>
              </a:rPr>
              <a:t>Through</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Deep</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Personal</a:t>
            </a:r>
            <a:r>
              <a:rPr lang="el-GR" sz="2200" dirty="0">
                <a:solidFill>
                  <a:srgbClr val="452A74"/>
                </a:solidFill>
                <a:latin typeface="Montserrat"/>
                <a:ea typeface="Montserrat"/>
                <a:cs typeface="Montserrat"/>
                <a:sym typeface="Montserrat"/>
              </a:rPr>
              <a:t> </a:t>
            </a:r>
            <a:r>
              <a:rPr lang="el-GR" sz="2200" dirty="0" err="1">
                <a:solidFill>
                  <a:srgbClr val="452A74"/>
                </a:solidFill>
                <a:latin typeface="Montserrat"/>
                <a:ea typeface="Montserrat"/>
                <a:cs typeface="Montserrat"/>
                <a:sym typeface="Montserrat"/>
              </a:rPr>
              <a:t>Motivation</a:t>
            </a:r>
            <a:r>
              <a:rPr lang="el-GR" sz="2200" dirty="0">
                <a:solidFill>
                  <a:srgbClr val="452A74"/>
                </a:solidFill>
                <a:latin typeface="Montserrat"/>
                <a:ea typeface="Montserrat"/>
                <a:cs typeface="Montserrat"/>
                <a:sym typeface="Montserrat"/>
              </a:rPr>
              <a:t> υπογραμμίζει τη δύναμη της προσωπικής κίνησης και των εγγενών κινήτρων. Στοχεύει στην οικοδόμηση μιας αίσθησης ιδιοκτησίας, όπου τα άτομα αισθάνονται σίγουροι ότι οι ενέργειές τους μπορούν να επιφέρουν πραγματική αλλαγή.</a:t>
            </a:r>
            <a:endParaRPr lang="en-GB" sz="2200" noProof="0" dirty="0">
              <a:solidFill>
                <a:srgbClr val="452A74"/>
              </a:solidFill>
              <a:latin typeface="Montserrat"/>
              <a:ea typeface="Montserrat"/>
              <a:cs typeface="Montserrat"/>
              <a:sym typeface="Montserrat"/>
            </a:endParaRPr>
          </a:p>
        </p:txBody>
      </p:sp>
      <p:pic>
        <p:nvPicPr>
          <p:cNvPr id="8" name="Imagem 7">
            <a:extLst>
              <a:ext uri="{FF2B5EF4-FFF2-40B4-BE49-F238E27FC236}">
                <a16:creationId xmlns:a16="http://schemas.microsoft.com/office/drawing/2014/main" id="{3BE6D2AD-BBF9-8BA0-EB8D-7AC1D31B554C}"/>
              </a:ext>
            </a:extLst>
          </p:cNvPr>
          <p:cNvPicPr>
            <a:picLocks noChangeAspect="1"/>
          </p:cNvPicPr>
          <p:nvPr/>
        </p:nvPicPr>
        <p:blipFill>
          <a:blip r:embed="rId5"/>
          <a:stretch>
            <a:fillRect/>
          </a:stretch>
        </p:blipFill>
        <p:spPr>
          <a:xfrm>
            <a:off x="14435272" y="3153963"/>
            <a:ext cx="2702354" cy="2702354"/>
          </a:xfrm>
          <a:prstGeom prst="rect">
            <a:avLst/>
          </a:prstGeom>
        </p:spPr>
      </p:pic>
    </p:spTree>
    <p:extLst>
      <p:ext uri="{BB962C8B-B14F-4D97-AF65-F5344CB8AC3E}">
        <p14:creationId xmlns:p14="http://schemas.microsoft.com/office/powerpoint/2010/main" val="21241951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615898"/>
            <a:ext cx="16865523" cy="970587"/>
          </a:xfrm>
          <a:prstGeom prst="rect">
            <a:avLst/>
          </a:prstGeom>
          <a:noFill/>
          <a:ln>
            <a:noFill/>
          </a:ln>
        </p:spPr>
        <p:txBody>
          <a:bodyPr spcFirstLastPara="1" wrap="square" lIns="0" tIns="0" rIns="0" bIns="0" anchor="t" anchorCtr="0">
            <a:spAutoFit/>
          </a:bodyPr>
          <a:lstStyle/>
          <a:p>
            <a:pPr lvl="0">
              <a:lnSpc>
                <a:spcPct val="140022"/>
              </a:lnSpc>
            </a:pPr>
            <a:r>
              <a:rPr lang="en-GB" sz="4505" noProof="0"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Βασικά στοιχεία του επιχειρηματικού καμβά</a:t>
            </a:r>
            <a:endParaRPr lang="en-GB" b="1" i="1" noProof="0" dirty="0">
              <a:latin typeface="Microsoft YaHei UI" panose="020B0503020204020204" pitchFamily="34" charset="-122"/>
              <a:ea typeface="Microsoft YaHei UI" panose="020B0503020204020204" pitchFamily="34" charset="-122"/>
            </a:endParaRPr>
          </a:p>
        </p:txBody>
      </p:sp>
      <p:sp>
        <p:nvSpPr>
          <p:cNvPr id="6" name="Google Shape;213;p7">
            <a:extLst>
              <a:ext uri="{FF2B5EF4-FFF2-40B4-BE49-F238E27FC236}">
                <a16:creationId xmlns:a16="http://schemas.microsoft.com/office/drawing/2014/main" id="{B02D746C-0E45-0345-AE9D-DA015CBB0218}"/>
              </a:ext>
            </a:extLst>
          </p:cNvPr>
          <p:cNvSpPr txBox="1"/>
          <p:nvPr/>
        </p:nvSpPr>
        <p:spPr>
          <a:xfrm>
            <a:off x="2182760" y="2628900"/>
            <a:ext cx="9733937" cy="5429179"/>
          </a:xfrm>
          <a:prstGeom prst="rect">
            <a:avLst/>
          </a:prstGeom>
          <a:noFill/>
          <a:ln>
            <a:noFill/>
          </a:ln>
        </p:spPr>
        <p:txBody>
          <a:bodyPr spcFirstLastPara="1" wrap="square" lIns="0" tIns="0" rIns="0" bIns="0" anchor="t" anchorCtr="0">
            <a:spAutoFit/>
          </a:bodyPr>
          <a:lstStyle/>
          <a:p>
            <a:pPr lvl="0" algn="just">
              <a:lnSpc>
                <a:spcPct val="140000"/>
              </a:lnSpc>
            </a:pPr>
            <a:r>
              <a:rPr lang="el-GR" sz="2800" dirty="0">
                <a:solidFill>
                  <a:srgbClr val="452A74"/>
                </a:solidFill>
                <a:latin typeface="Montserrat"/>
                <a:ea typeface="Montserrat"/>
                <a:cs typeface="Montserrat"/>
                <a:sym typeface="Montserrat"/>
              </a:rPr>
              <a:t>Αυτές οι τέσσερις συνιστώσες είναι αλληλένδετες και αλληλοϋποστηρίζονται για την ανάπτυξη μιας ολοκληρωμένης επιχειρηματικής νοοτροπίας. Δουλεύοντας μέσα από κάθε μία από αυτές τις πτυχές, τα άτομα όχι μόνο αποκτούν πρακτικές δεξιότητες στην επιχειρηματικότητα, αλλά και αναπτύσσουν τα κίνητρα, τη συναισθηματική ανθεκτικότητα, τη δημιουργικότητα και τις δεξιότητες επίλυσης προβλημάτων που είναι ζωτικής σημασίας για την επιτυχία σε οποιοδήποτε επιχειρηματικό εγχείρημα.</a:t>
            </a:r>
            <a:endParaRPr lang="en-GB" sz="2800" noProof="0" dirty="0">
              <a:solidFill>
                <a:srgbClr val="452A74"/>
              </a:solidFill>
              <a:latin typeface="Montserrat"/>
              <a:ea typeface="Montserrat"/>
              <a:cs typeface="Montserrat"/>
              <a:sym typeface="Montserrat"/>
            </a:endParaRPr>
          </a:p>
        </p:txBody>
      </p:sp>
      <p:pic>
        <p:nvPicPr>
          <p:cNvPr id="8" name="Imagem 7">
            <a:extLst>
              <a:ext uri="{FF2B5EF4-FFF2-40B4-BE49-F238E27FC236}">
                <a16:creationId xmlns:a16="http://schemas.microsoft.com/office/drawing/2014/main" id="{3BE6D2AD-BBF9-8BA0-EB8D-7AC1D31B554C}"/>
              </a:ext>
            </a:extLst>
          </p:cNvPr>
          <p:cNvPicPr>
            <a:picLocks noChangeAspect="1"/>
          </p:cNvPicPr>
          <p:nvPr/>
        </p:nvPicPr>
        <p:blipFill>
          <a:blip r:embed="rId5"/>
          <a:stretch>
            <a:fillRect/>
          </a:stretch>
        </p:blipFill>
        <p:spPr>
          <a:xfrm>
            <a:off x="13126063" y="3103322"/>
            <a:ext cx="3406878" cy="3406878"/>
          </a:xfrm>
          <a:prstGeom prst="rect">
            <a:avLst/>
          </a:prstGeom>
        </p:spPr>
      </p:pic>
    </p:spTree>
    <p:extLst>
      <p:ext uri="{BB962C8B-B14F-4D97-AF65-F5344CB8AC3E}">
        <p14:creationId xmlns:p14="http://schemas.microsoft.com/office/powerpoint/2010/main" val="27989800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Calibri"/>
              <a:ea typeface="Calibri"/>
              <a:cs typeface="Calibri"/>
              <a:sym typeface="Calibri"/>
            </a:endParaRPr>
          </a:p>
        </p:txBody>
      </p:sp>
      <p:grpSp>
        <p:nvGrpSpPr>
          <p:cNvPr id="259" name="Google Shape;259;p10"/>
          <p:cNvGrpSpPr/>
          <p:nvPr/>
        </p:nvGrpSpPr>
        <p:grpSpPr>
          <a:xfrm>
            <a:off x="0" y="9721187"/>
            <a:ext cx="18288000" cy="883574"/>
            <a:chOff x="0" y="-38100"/>
            <a:chExt cx="4995116" cy="232711"/>
          </a:xfrm>
        </p:grpSpPr>
        <p:sp>
          <p:nvSpPr>
            <p:cNvPr id="260" name="Google Shape;260;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2" name="Google Shape;262;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53;p9">
            <a:extLst>
              <a:ext uri="{FF2B5EF4-FFF2-40B4-BE49-F238E27FC236}">
                <a16:creationId xmlns:a16="http://schemas.microsoft.com/office/drawing/2014/main" id="{20CD0B6F-A4CC-CC6A-A424-0298CBE0D42F}"/>
              </a:ext>
            </a:extLst>
          </p:cNvPr>
          <p:cNvSpPr txBox="1"/>
          <p:nvPr/>
        </p:nvSpPr>
        <p:spPr>
          <a:xfrm>
            <a:off x="625442" y="381593"/>
            <a:ext cx="16865523" cy="970587"/>
          </a:xfrm>
          <a:prstGeom prst="rect">
            <a:avLst/>
          </a:prstGeom>
          <a:noFill/>
          <a:ln>
            <a:noFill/>
          </a:ln>
        </p:spPr>
        <p:txBody>
          <a:bodyPr spcFirstLastPara="1" wrap="square" lIns="0" tIns="0" rIns="0" bIns="0" anchor="t" anchorCtr="0">
            <a:spAutoFit/>
          </a:bodyPr>
          <a:lstStyle/>
          <a:p>
            <a:pPr lvl="0">
              <a:lnSpc>
                <a:spcPct val="140022"/>
              </a:lnSpc>
            </a:pPr>
            <a:r>
              <a:rPr lang="en-GB" sz="4505" noProof="0" dirty="0">
                <a:solidFill>
                  <a:srgbClr val="452A74"/>
                </a:solidFill>
                <a:latin typeface="Montserrat ExtraBold"/>
                <a:ea typeface="Montserrat ExtraBold"/>
                <a:cs typeface="Montserrat ExtraBold"/>
                <a:sym typeface="Montserrat ExtraBold"/>
              </a:rPr>
              <a:t>3 </a:t>
            </a: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Βασικά στοιχεία του επιχειρηματικού καμβά</a:t>
            </a:r>
            <a:endParaRPr lang="en-GB" sz="4505" b="1" dirty="0">
              <a:solidFill>
                <a:srgbClr val="452A74"/>
              </a:solidFill>
              <a:latin typeface="Microsoft YaHei UI" panose="020B0503020204020204" pitchFamily="34" charset="-122"/>
              <a:ea typeface="Microsoft YaHei UI" panose="020B0503020204020204" pitchFamily="34" charset="-122"/>
            </a:endParaRPr>
          </a:p>
        </p:txBody>
      </p:sp>
      <p:sp>
        <p:nvSpPr>
          <p:cNvPr id="4" name="Google Shape;213;p7">
            <a:extLst>
              <a:ext uri="{FF2B5EF4-FFF2-40B4-BE49-F238E27FC236}">
                <a16:creationId xmlns:a16="http://schemas.microsoft.com/office/drawing/2014/main" id="{BA3C6947-84E9-12A8-4C37-FB2AEAC799BC}"/>
              </a:ext>
            </a:extLst>
          </p:cNvPr>
          <p:cNvSpPr txBox="1"/>
          <p:nvPr/>
        </p:nvSpPr>
        <p:spPr>
          <a:xfrm>
            <a:off x="1303863" y="2164816"/>
            <a:ext cx="16187101" cy="1600438"/>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2000" b="1" u="sng" dirty="0">
                <a:solidFill>
                  <a:srgbClr val="452A74"/>
                </a:solidFill>
                <a:latin typeface="Montserrat"/>
                <a:ea typeface="Montserrat"/>
                <a:cs typeface="Montserrat"/>
                <a:sym typeface="Montserrat"/>
              </a:rPr>
              <a:t>Ορισμός
</a:t>
            </a:r>
            <a:r>
              <a:rPr lang="el-GR" sz="2000" dirty="0">
                <a:solidFill>
                  <a:srgbClr val="452A74"/>
                </a:solidFill>
                <a:latin typeface="Montserrat"/>
                <a:ea typeface="Montserrat"/>
                <a:cs typeface="Montserrat"/>
                <a:sym typeface="Montserrat"/>
              </a:rPr>
              <a:t>Αυτή η συνιστώσα αφορά την προώθηση μιας νοοτροπίας που αναζητά ενεργά νέες και δημιουργικές ευκαιρίες. Ενθαρρύνει τα άτομα να οραματιστούν δυνατότητες που οι άλλοι μπορεί να μην δουν και να εξερευνήσουν αχαρτογράφητα εδάφη.</a:t>
            </a:r>
            <a:endParaRPr lang="en-GB" sz="2000" noProof="0" dirty="0">
              <a:solidFill>
                <a:srgbClr val="452A74"/>
              </a:solidFill>
              <a:latin typeface="Montserrat"/>
              <a:ea typeface="Montserrat"/>
              <a:cs typeface="Montserrat"/>
              <a:sym typeface="Montserrat"/>
            </a:endParaRPr>
          </a:p>
        </p:txBody>
      </p:sp>
      <p:sp>
        <p:nvSpPr>
          <p:cNvPr id="9" name="Google Shape;216;p7">
            <a:extLst>
              <a:ext uri="{FF2B5EF4-FFF2-40B4-BE49-F238E27FC236}">
                <a16:creationId xmlns:a16="http://schemas.microsoft.com/office/drawing/2014/main" id="{83B8D26B-D55D-4ADE-2F53-73AEFCE7BDD8}"/>
              </a:ext>
            </a:extLst>
          </p:cNvPr>
          <p:cNvSpPr txBox="1"/>
          <p:nvPr/>
        </p:nvSpPr>
        <p:spPr>
          <a:xfrm>
            <a:off x="1303863" y="1261448"/>
            <a:ext cx="10794666" cy="1077218"/>
          </a:xfrm>
          <a:prstGeom prst="rect">
            <a:avLst/>
          </a:prstGeom>
          <a:noFill/>
          <a:ln>
            <a:noFill/>
          </a:ln>
        </p:spPr>
        <p:txBody>
          <a:bodyPr spcFirstLastPara="1" wrap="square" lIns="0" tIns="0" rIns="0" bIns="0" anchor="t" anchorCtr="0">
            <a:spAutoFit/>
          </a:bodyPr>
          <a:lstStyle/>
          <a:p>
            <a:pPr lvl="0" algn="just">
              <a:lnSpc>
                <a:spcPct val="140000"/>
              </a:lnSpc>
            </a:pPr>
            <a:r>
              <a:rPr lang="en-GB" sz="3600" noProof="0" dirty="0">
                <a:solidFill>
                  <a:srgbClr val="452A74"/>
                </a:solidFill>
                <a:latin typeface="Montserrat"/>
                <a:ea typeface="Montserrat"/>
                <a:cs typeface="Montserrat"/>
                <a:sym typeface="Montserrat"/>
              </a:rPr>
              <a:t>3.1</a:t>
            </a:r>
            <a:r>
              <a:rPr lang="el-GR" sz="3600" dirty="0">
                <a:solidFill>
                  <a:srgbClr val="452A74"/>
                </a:solidFill>
                <a:latin typeface="Montserrat"/>
                <a:ea typeface="Montserrat"/>
                <a:cs typeface="Montserrat"/>
                <a:sym typeface="Montserrat"/>
              </a:rPr>
              <a:t>. Καινοτομία μέσω οράματος και εξερεύνησης</a:t>
            </a:r>
            <a:endParaRPr lang="en-GB" sz="3600" noProof="0" dirty="0">
              <a:solidFill>
                <a:srgbClr val="452A74"/>
              </a:solidFill>
              <a:latin typeface="Montserrat"/>
              <a:ea typeface="Montserrat"/>
              <a:cs typeface="Montserrat"/>
              <a:sym typeface="Montserrat"/>
            </a:endParaRPr>
          </a:p>
          <a:p>
            <a:pPr marL="0" marR="0" lvl="0" indent="0" algn="ctr" rtl="0">
              <a:lnSpc>
                <a:spcPct val="140011"/>
              </a:lnSpc>
              <a:spcBef>
                <a:spcPts val="0"/>
              </a:spcBef>
              <a:spcAft>
                <a:spcPts val="0"/>
              </a:spcAft>
              <a:buNone/>
            </a:pPr>
            <a:endParaRPr lang="en-GB" noProof="0" dirty="0"/>
          </a:p>
        </p:txBody>
      </p:sp>
      <p:pic>
        <p:nvPicPr>
          <p:cNvPr id="11" name="Imagem 10">
            <a:extLst>
              <a:ext uri="{FF2B5EF4-FFF2-40B4-BE49-F238E27FC236}">
                <a16:creationId xmlns:a16="http://schemas.microsoft.com/office/drawing/2014/main" id="{048963F2-FC2C-E629-103A-62FD8AD0F855}"/>
              </a:ext>
            </a:extLst>
          </p:cNvPr>
          <p:cNvPicPr>
            <a:picLocks noChangeAspect="1"/>
          </p:cNvPicPr>
          <p:nvPr/>
        </p:nvPicPr>
        <p:blipFill>
          <a:blip r:embed="rId5"/>
          <a:stretch>
            <a:fillRect/>
          </a:stretch>
        </p:blipFill>
        <p:spPr>
          <a:xfrm>
            <a:off x="66639" y="4980310"/>
            <a:ext cx="4055493" cy="2226946"/>
          </a:xfrm>
          <a:prstGeom prst="rect">
            <a:avLst/>
          </a:prstGeom>
        </p:spPr>
      </p:pic>
      <p:sp>
        <p:nvSpPr>
          <p:cNvPr id="12" name="Google Shape;213;p7">
            <a:extLst>
              <a:ext uri="{FF2B5EF4-FFF2-40B4-BE49-F238E27FC236}">
                <a16:creationId xmlns:a16="http://schemas.microsoft.com/office/drawing/2014/main" id="{0A1DF679-8984-2B63-6FA0-74884BAAF5D2}"/>
              </a:ext>
            </a:extLst>
          </p:cNvPr>
          <p:cNvSpPr txBox="1"/>
          <p:nvPr/>
        </p:nvSpPr>
        <p:spPr>
          <a:xfrm>
            <a:off x="4461053" y="3706787"/>
            <a:ext cx="13029911" cy="6198620"/>
          </a:xfrm>
          <a:prstGeom prst="rect">
            <a:avLst/>
          </a:prstGeom>
          <a:noFill/>
          <a:ln>
            <a:noFill/>
          </a:ln>
        </p:spPr>
        <p:txBody>
          <a:bodyPr spcFirstLastPara="1" wrap="square" lIns="0" tIns="0" rIns="0" bIns="0" anchor="t" anchorCtr="0">
            <a:spAutoFit/>
          </a:bodyPr>
          <a:lstStyle/>
          <a:p>
            <a:pPr lvl="0" algn="just">
              <a:lnSpc>
                <a:spcPct val="140000"/>
              </a:lnSpc>
              <a:spcAft>
                <a:spcPts val="1200"/>
              </a:spcAft>
            </a:pPr>
            <a:r>
              <a:rPr lang="el-GR" sz="1800" b="1" u="sng" dirty="0">
                <a:solidFill>
                  <a:srgbClr val="452A74"/>
                </a:solidFill>
                <a:latin typeface="Montserrat"/>
                <a:ea typeface="Montserrat"/>
                <a:cs typeface="Montserrat"/>
                <a:sym typeface="Montserrat"/>
              </a:rPr>
              <a:t>Λεπτομέρειες</a:t>
            </a:r>
            <a:r>
              <a:rPr lang="el-GR" sz="1800" b="1" dirty="0">
                <a:solidFill>
                  <a:srgbClr val="452A74"/>
                </a:solidFill>
                <a:latin typeface="Montserrat"/>
                <a:ea typeface="Montserrat"/>
                <a:cs typeface="Montserrat"/>
                <a:sym typeface="Montserrat"/>
              </a:rPr>
              <a:t>
</a:t>
            </a:r>
            <a:r>
              <a:rPr lang="el-GR" sz="1800" dirty="0">
                <a:solidFill>
                  <a:srgbClr val="452A74"/>
                </a:solidFill>
                <a:latin typeface="Montserrat"/>
                <a:ea typeface="Montserrat"/>
                <a:cs typeface="Montserrat"/>
                <a:sym typeface="Montserrat"/>
              </a:rPr>
              <a:t>Όραμα: Η ύπαρξη ενός συναρπαστικού οράματος είναι κεντρικής σημασίας για την επιχειρηματικότητα. Περιλαμβάνει την ικανότητα να βλέπουμε πέρα από την τρέχουσα κατάσταση, να οραματιζόμαστε μελλοντικές δυνατότητες και να θέτουμε σαφείς στόχους που ευθυγραμμίζονται με μια προσωπική ή κοινωνική ανάγκη.
Εξερεύνηση: Αυτό συνεπάγεται την προθυμία να προχωρήσουμε πέρα από τη συμβατική σκέψη και να αμφισβητήσουμε το status quo. Η εξερεύνηση περιλαμβάνει περιέργεια, ενεργή έρευνα και επιθυμία να αποκαλυφθούν νέες πληροφορίες ή συνδέσεις.
Επιχειρηματικό πλαίσιο: Οι επιχειρηματίες συχνά πρέπει να εντοπίσουν κενά στην αγορά ή να καινοτομήσουν σε έναν υπάρχοντα χώρο. Αυτό σημαίνει διερεύνηση ευκαιριών που μπορούν να οδηγήσουν σε αποτελεσματικές λύσεις. Αυτό το στοιχείο βοηθά τους συμμετέχοντες να αναπτύξουν την ικανότητα να προβλέπουν τις αναδυόμενες τάσεις και να δημιουργούν κάτι μοναδικό.
Πρακτική εφαρμογή: Οι συμμετέχοντες μπορούν να συμμετάσχουν σε ασκήσεις όπως έρευνα αγοράς, καταιγισμό ιδεών και σχεδιασμό σεναρίων για να τους βοηθήσουν να δημιουργήσουν καινοτόμες ιδέες και να διερευνήσουν διάφορες προσεγγίσεις για την επίτευξη του οράματός τους.</a:t>
            </a:r>
            <a:endParaRPr lang="en-GB" sz="1800" noProof="0" dirty="0">
              <a:solidFill>
                <a:srgbClr val="452A74"/>
              </a:solidFill>
              <a:latin typeface="Montserrat"/>
              <a:ea typeface="Montserrat"/>
              <a:cs typeface="Montserrat"/>
              <a:sym typeface="Montserrat"/>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A13C6923-F515-4FB1-8F7E-76101959F7B3}"/>
</file>

<file path=customXml/itemProps2.xml><?xml version="1.0" encoding="utf-8"?>
<ds:datastoreItem xmlns:ds="http://schemas.openxmlformats.org/officeDocument/2006/customXml" ds:itemID="{0D320C0B-7B88-4D64-A3C3-7F098C5BA843}"/>
</file>

<file path=customXml/itemProps3.xml><?xml version="1.0" encoding="utf-8"?>
<ds:datastoreItem xmlns:ds="http://schemas.openxmlformats.org/officeDocument/2006/customXml" ds:itemID="{62701803-43FF-4601-923E-987EB032BEA4}"/>
</file>

<file path=docProps/app.xml><?xml version="1.0" encoding="utf-8"?>
<Properties xmlns="http://schemas.openxmlformats.org/officeDocument/2006/extended-properties" xmlns:vt="http://schemas.openxmlformats.org/officeDocument/2006/docPropsVTypes">
  <TotalTime>475</TotalTime>
  <Words>1772</Words>
  <Application>Microsoft Office PowerPoint</Application>
  <PresentationFormat>Προσαρμογή</PresentationFormat>
  <Paragraphs>56</Paragraphs>
  <Slides>16</Slides>
  <Notes>16</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16</vt:i4>
      </vt:variant>
    </vt:vector>
  </HeadingPairs>
  <TitlesOfParts>
    <vt:vector size="26" baseType="lpstr">
      <vt:lpstr>Monserrat</vt:lpstr>
      <vt:lpstr>Montserrat</vt:lpstr>
      <vt:lpstr>Arial</vt:lpstr>
      <vt:lpstr>Microsoft YaHei UI</vt:lpstr>
      <vt:lpstr>Monerrat</vt:lpstr>
      <vt:lpstr>Noto Sans</vt:lpstr>
      <vt:lpstr>Calibri</vt:lpstr>
      <vt:lpstr>Montserrat ExtraBold</vt:lpstr>
      <vt:lpstr>Microsoft YaHei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Despina Romniopoulou</cp:lastModifiedBy>
  <cp:revision>12</cp:revision>
  <dcterms:created xsi:type="dcterms:W3CDTF">2006-08-16T00:00:00Z</dcterms:created>
  <dcterms:modified xsi:type="dcterms:W3CDTF">2025-04-15T16:39:25Z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