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64" r:id="rId4"/>
    <p:sldId id="271" r:id="rId5"/>
    <p:sldId id="272" r:id="rId6"/>
    <p:sldId id="285" r:id="rId7"/>
    <p:sldId id="273" r:id="rId8"/>
    <p:sldId id="279" r:id="rId9"/>
    <p:sldId id="280" r:id="rId10"/>
    <p:sldId id="281" r:id="rId11"/>
    <p:sldId id="282" r:id="rId12"/>
    <p:sldId id="283" r:id="rId13"/>
    <p:sldId id="284" r:id="rId14"/>
    <p:sldId id="274" r:id="rId15"/>
    <p:sldId id="286" r:id="rId16"/>
    <p:sldId id="275" r:id="rId17"/>
    <p:sldId id="296" r:id="rId18"/>
    <p:sldId id="276" r:id="rId19"/>
    <p:sldId id="297" r:id="rId20"/>
    <p:sldId id="277" r:id="rId21"/>
    <p:sldId id="299" r:id="rId22"/>
    <p:sldId id="278" r:id="rId23"/>
    <p:sldId id="288" r:id="rId24"/>
    <p:sldId id="289" r:id="rId25"/>
    <p:sldId id="290" r:id="rId26"/>
    <p:sldId id="291" r:id="rId27"/>
    <p:sldId id="292" r:id="rId28"/>
    <p:sldId id="293" r:id="rId29"/>
    <p:sldId id="295" r:id="rId30"/>
    <p:sldId id="287" r:id="rId31"/>
    <p:sldId id="266" r:id="rId32"/>
    <p:sldId id="269" r:id="rId33"/>
  </p:sldIdLst>
  <p:sldSz cx="18288000" cy="10287000"/>
  <p:notesSz cx="6858000" cy="9144000"/>
  <p:embeddedFontLst>
    <p:embeddedFont>
      <p:font typeface="Microsoft YaHei" panose="020B0503020204020204" pitchFamily="34" charset="-122"/>
      <p:regular r:id="rId35"/>
      <p:bold r:id="rId36"/>
    </p:embeddedFont>
    <p:embeddedFont>
      <p:font typeface="Microsoft YaHei UI" panose="020B0503020204020204" pitchFamily="34" charset="-122"/>
      <p:regular r:id="rId37"/>
      <p:bold r:id="rId38"/>
    </p:embeddedFont>
    <p:embeddedFont>
      <p:font typeface="Montserrat" panose="00000500000000000000" pitchFamily="2" charset="0"/>
      <p:regular r:id="rId39"/>
      <p:bold r:id="rId40"/>
      <p:italic r:id="rId41"/>
      <p:boldItalic r:id="rId42"/>
    </p:embeddedFont>
    <p:embeddedFont>
      <p:font typeface="Montserrat ExtraBold" panose="00000900000000000000" pitchFamily="2" charset="0"/>
      <p:bold r:id="rId43"/>
      <p:boldItalic r:id="rId44"/>
    </p:embeddedFont>
    <p:embeddedFont>
      <p:font typeface="Noto Sans" panose="020B0502040504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960WQAXNz4QBwB5P/vHUIvk8R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928C35-4026-4C81-B320-0B3299960927}">
  <a:tblStyle styleId="{8A928C35-4026-4C81-B320-0B32999609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5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52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5409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760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680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265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01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6678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182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266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1172DF0A-D292-8578-C909-9D5F9741B906}"/>
            </a:ext>
          </a:extLst>
        </p:cNvPr>
        <p:cNvGrpSpPr/>
        <p:nvPr/>
      </p:nvGrpSpPr>
      <p:grpSpPr>
        <a:xfrm>
          <a:off x="0" y="0"/>
          <a:ext cx="0" cy="0"/>
          <a:chOff x="0" y="0"/>
          <a:chExt cx="0" cy="0"/>
        </a:xfrm>
      </p:grpSpPr>
      <p:sp>
        <p:nvSpPr>
          <p:cNvPr id="245" name="Google Shape;245;p9:notes">
            <a:extLst>
              <a:ext uri="{FF2B5EF4-FFF2-40B4-BE49-F238E27FC236}">
                <a16:creationId xmlns:a16="http://schemas.microsoft.com/office/drawing/2014/main" id="{033E48BC-4C56-9268-2893-60B72078CC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a:extLst>
              <a:ext uri="{FF2B5EF4-FFF2-40B4-BE49-F238E27FC236}">
                <a16:creationId xmlns:a16="http://schemas.microsoft.com/office/drawing/2014/main" id="{4714B0F8-27DE-9A5B-FC0B-9F497ACBF8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26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270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6EF961B1-1A1B-6C9A-CB4F-D4A44D36850F}"/>
            </a:ext>
          </a:extLst>
        </p:cNvPr>
        <p:cNvGrpSpPr/>
        <p:nvPr/>
      </p:nvGrpSpPr>
      <p:grpSpPr>
        <a:xfrm>
          <a:off x="0" y="0"/>
          <a:ext cx="0" cy="0"/>
          <a:chOff x="0" y="0"/>
          <a:chExt cx="0" cy="0"/>
        </a:xfrm>
      </p:grpSpPr>
      <p:sp>
        <p:nvSpPr>
          <p:cNvPr id="245" name="Google Shape;245;p9:notes">
            <a:extLst>
              <a:ext uri="{FF2B5EF4-FFF2-40B4-BE49-F238E27FC236}">
                <a16:creationId xmlns:a16="http://schemas.microsoft.com/office/drawing/2014/main" id="{D92559CB-0229-EC18-39C3-D1FF66E64E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a:extLst>
              <a:ext uri="{FF2B5EF4-FFF2-40B4-BE49-F238E27FC236}">
                <a16:creationId xmlns:a16="http://schemas.microsoft.com/office/drawing/2014/main" id="{DDB1DF81-E2BE-9308-90D1-8F43AF3B0D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2808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259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923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650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5280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3365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5023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164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85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0850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254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231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0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12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154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58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hyperlink" Target="https://www.linkedin.com/company/hertechventure/?viewAsMember=true" TargetMode="External"/><Relationship Id="rId13" Type="http://schemas.openxmlformats.org/officeDocument/2006/relationships/hyperlink" Target="https://x.com/hertechventure" TargetMode="External"/><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instagram.com/hertechventure.eu/" TargetMode="External"/><Relationship Id="rId11" Type="http://schemas.openxmlformats.org/officeDocument/2006/relationships/hyperlink" Target="https://www.hertechventure.eu/" TargetMode="External"/><Relationship Id="rId5" Type="http://schemas.openxmlformats.org/officeDocument/2006/relationships/image" Target="../media/image18.png"/><Relationship Id="rId1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hyperlink" Target="https://www.facebook.com/profile.php?id=61557217807689" TargetMode="External"/><Relationship Id="rId9" Type="http://schemas.openxmlformats.org/officeDocument/2006/relationships/image" Target="../media/image20.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0" y="2902739"/>
            <a:ext cx="12360879" cy="2270092"/>
            <a:chOff x="0" y="-57150"/>
            <a:chExt cx="3255540" cy="438902"/>
          </a:xfrm>
        </p:grpSpPr>
        <p:sp>
          <p:nvSpPr>
            <p:cNvPr id="85" name="Google Shape;85;p1"/>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txBox="1"/>
            <p:nvPr/>
          </p:nvSpPr>
          <p:spPr>
            <a:xfrm>
              <a:off x="0" y="-57150"/>
              <a:ext cx="3255540" cy="438902"/>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87;p1"/>
          <p:cNvGrpSpPr/>
          <p:nvPr/>
        </p:nvGrpSpPr>
        <p:grpSpPr>
          <a:xfrm>
            <a:off x="-41707" y="5161695"/>
            <a:ext cx="12436705" cy="1767558"/>
            <a:chOff x="0" y="-57150"/>
            <a:chExt cx="3275511" cy="465529"/>
          </a:xfrm>
        </p:grpSpPr>
        <p:sp>
          <p:nvSpPr>
            <p:cNvPr id="88" name="Google Shape;88;p1"/>
            <p:cNvSpPr/>
            <p:nvPr/>
          </p:nvSpPr>
          <p:spPr>
            <a:xfrm>
              <a:off x="0" y="0"/>
              <a:ext cx="3275511" cy="408379"/>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0" y="-57150"/>
              <a:ext cx="3275511" cy="465529"/>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90" name="Google Shape;90;p1"/>
          <p:cNvSpPr/>
          <p:nvPr/>
        </p:nvSpPr>
        <p:spPr>
          <a:xfrm>
            <a:off x="735395" y="9214555"/>
            <a:ext cx="3230131" cy="677285"/>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p:nvPr/>
        </p:nvSpPr>
        <p:spPr>
          <a:xfrm rot="-1064191">
            <a:off x="14281957" y="-460934"/>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rot="1586488">
            <a:off x="14281957" y="4883172"/>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p:nvPr/>
        </p:nvSpPr>
        <p:spPr>
          <a:xfrm>
            <a:off x="10901220" y="7202168"/>
            <a:ext cx="4938626" cy="4938626"/>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txBox="1"/>
          <p:nvPr/>
        </p:nvSpPr>
        <p:spPr>
          <a:xfrm>
            <a:off x="1027998" y="1024380"/>
            <a:ext cx="9279245" cy="1144171"/>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None/>
            </a:pPr>
            <a:r>
              <a:rPr lang="en-US" sz="6662" b="1" dirty="0" err="1">
                <a:solidFill>
                  <a:srgbClr val="DED5ED"/>
                </a:solidFill>
                <a:latin typeface="Montserrat"/>
                <a:ea typeface="Montserrat"/>
                <a:cs typeface="Montserrat"/>
                <a:sym typeface="Montserrat"/>
              </a:rPr>
              <a:t>HerTechVenture</a:t>
            </a:r>
            <a:endParaRPr dirty="0"/>
          </a:p>
        </p:txBody>
      </p:sp>
      <p:sp>
        <p:nvSpPr>
          <p:cNvPr id="95" name="Google Shape;95;p1"/>
          <p:cNvSpPr txBox="1"/>
          <p:nvPr/>
        </p:nvSpPr>
        <p:spPr>
          <a:xfrm>
            <a:off x="-752482" y="3302263"/>
            <a:ext cx="13809413" cy="1354217"/>
          </a:xfrm>
          <a:prstGeom prst="rect">
            <a:avLst/>
          </a:prstGeom>
          <a:noFill/>
          <a:ln>
            <a:noFill/>
          </a:ln>
        </p:spPr>
        <p:txBody>
          <a:bodyPr spcFirstLastPara="1" wrap="square" lIns="0" tIns="0" rIns="0" bIns="0" anchor="t" anchorCtr="0">
            <a:spAutoFit/>
          </a:bodyPr>
          <a:lstStyle/>
          <a:p>
            <a:pPr lvl="0" algn="ctr"/>
            <a:r>
              <a:rPr lang="el-GR" sz="4400" b="1" dirty="0">
                <a:solidFill>
                  <a:srgbClr val="452A74"/>
                </a:solidFill>
                <a:latin typeface="Noto Sans"/>
                <a:ea typeface="Noto Sans"/>
                <a:cs typeface="Noto Sans"/>
                <a:sym typeface="Noto Sans"/>
              </a:rPr>
              <a:t>Διάγραμμα αράχνης για την προώθηση της επιχειρηματικής μάθησης</a:t>
            </a:r>
            <a:endParaRPr lang="en-US" sz="4400" dirty="0"/>
          </a:p>
        </p:txBody>
      </p:sp>
      <p:sp>
        <p:nvSpPr>
          <p:cNvPr id="96" name="Google Shape;96;p1"/>
          <p:cNvSpPr txBox="1"/>
          <p:nvPr/>
        </p:nvSpPr>
        <p:spPr>
          <a:xfrm>
            <a:off x="1408248" y="5748011"/>
            <a:ext cx="9681997" cy="732316"/>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399" b="1" dirty="0">
                <a:solidFill>
                  <a:srgbClr val="452A74"/>
                </a:solidFill>
                <a:latin typeface="Noto Sans"/>
                <a:ea typeface="Noto Sans"/>
                <a:cs typeface="Noto Sans"/>
                <a:sym typeface="Noto Sans"/>
              </a:rPr>
              <a:t>Polytechnic of Guarda</a:t>
            </a:r>
            <a:endParaRPr dirty="0"/>
          </a:p>
        </p:txBody>
      </p:sp>
      <p:sp>
        <p:nvSpPr>
          <p:cNvPr id="97" name="Google Shape;97;p1"/>
          <p:cNvSpPr txBox="1"/>
          <p:nvPr/>
        </p:nvSpPr>
        <p:spPr>
          <a:xfrm>
            <a:off x="6077346" y="9101770"/>
            <a:ext cx="3366980" cy="1194206"/>
          </a:xfrm>
          <a:prstGeom prst="rect">
            <a:avLst/>
          </a:prstGeom>
          <a:noFill/>
          <a:ln>
            <a:noFill/>
          </a:ln>
        </p:spPr>
        <p:txBody>
          <a:bodyPr spcFirstLastPara="1" wrap="square" lIns="0" tIns="0" rIns="0" bIns="0" anchor="t" anchorCtr="0">
            <a:spAutoFit/>
          </a:bodyPr>
          <a:lstStyle/>
          <a:p>
            <a:pPr marL="0" marR="0" lvl="0" indent="0" algn="ctr" rtl="0">
              <a:lnSpc>
                <a:spcPct val="105666"/>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lnSpc>
                <a:spcPct val="139955"/>
              </a:lnSpc>
              <a:spcBef>
                <a:spcPts val="0"/>
              </a:spcBef>
              <a:spcAft>
                <a:spcPts val="0"/>
              </a:spcAft>
              <a:buNone/>
            </a:pPr>
            <a:r>
              <a:rPr lang="en-US" sz="1359" b="1" dirty="0">
                <a:solidFill>
                  <a:srgbClr val="DED5ED"/>
                </a:solidFill>
                <a:latin typeface="Noto Sans"/>
                <a:ea typeface="Noto Sans"/>
                <a:cs typeface="Noto Sans"/>
                <a:sym typeface="Noto Sans"/>
              </a:rPr>
              <a:t>Project Number 2023-1-PL01-KA220-HED-000156803</a:t>
            </a:r>
            <a:endParaRPr dirty="0"/>
          </a:p>
          <a:p>
            <a:pPr marL="0" marR="0" lvl="0" indent="0" algn="ctr" rtl="0">
              <a:lnSpc>
                <a:spcPct val="139955"/>
              </a:lnSpc>
              <a:spcBef>
                <a:spcPts val="0"/>
              </a:spcBef>
              <a:spcAft>
                <a:spcPts val="0"/>
              </a:spcAft>
              <a:buNone/>
            </a:pPr>
            <a:endParaRPr sz="1359" b="1" dirty="0">
              <a:solidFill>
                <a:srgbClr val="DED5ED"/>
              </a:solidFill>
              <a:latin typeface="Noto Sans"/>
              <a:ea typeface="Noto Sans"/>
              <a:cs typeface="Noto Sans"/>
              <a:sym typeface="Noto Sans"/>
            </a:endParaRPr>
          </a:p>
          <a:p>
            <a:pPr marL="0" marR="0" lvl="0" indent="0" algn="ctr" rtl="0">
              <a:lnSpc>
                <a:spcPct val="139955"/>
              </a:lnSpc>
              <a:spcBef>
                <a:spcPts val="0"/>
              </a:spcBef>
              <a:spcAft>
                <a:spcPts val="0"/>
              </a:spcAft>
              <a:buNone/>
            </a:pPr>
            <a:endParaRPr sz="1359" b="1" dirty="0">
              <a:solidFill>
                <a:srgbClr val="DED5ED"/>
              </a:solidFill>
              <a:latin typeface="Noto Sans"/>
              <a:ea typeface="Noto Sans"/>
              <a:cs typeface="Noto Sans"/>
              <a:sym typeface="Noto Sans"/>
            </a:endParaRPr>
          </a:p>
        </p:txBody>
      </p:sp>
      <p:pic>
        <p:nvPicPr>
          <p:cNvPr id="3" name="Imagem 2" descr="Uma imagem com Tipo de letra, texto, Gráficos, logótipo&#10;&#10;Descrição gerada automaticamente">
            <a:extLst>
              <a:ext uri="{FF2B5EF4-FFF2-40B4-BE49-F238E27FC236}">
                <a16:creationId xmlns:a16="http://schemas.microsoft.com/office/drawing/2014/main" id="{BE1DB8B3-54E4-2B8A-8C53-4DDC957E2FD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48706" y="7256820"/>
            <a:ext cx="2388812" cy="15173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Επισκόπηση των οκτώ διαστάσεων</a:t>
            </a:r>
            <a:endParaRPr sz="4505"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0465267" cy="6937024"/>
          </a:xfrm>
        </p:spPr>
        <p:txBody>
          <a:bodyPr>
            <a:normAutofit fontScale="92500"/>
          </a:bodyPr>
          <a:lstStyle/>
          <a:p>
            <a:pPr marL="114300" indent="0" algn="just">
              <a:buNone/>
            </a:pPr>
            <a:r>
              <a:rPr lang="en-GB" dirty="0"/>
              <a:t>•</a:t>
            </a:r>
            <a:r>
              <a:rPr lang="en-GB" dirty="0">
                <a:latin typeface="Microsoft YaHei" panose="020B0503020204020204" pitchFamily="34" charset="-122"/>
                <a:ea typeface="Microsoft YaHei" panose="020B0503020204020204" pitchFamily="34" charset="-122"/>
              </a:rPr>
              <a:t>	</a:t>
            </a:r>
            <a:r>
              <a:rPr lang="el-GR" sz="3600" b="1" dirty="0">
                <a:solidFill>
                  <a:schemeClr val="accent4"/>
                </a:solidFill>
                <a:latin typeface="Microsoft YaHei" panose="020B0503020204020204" pitchFamily="34" charset="-122"/>
                <a:ea typeface="Microsoft YaHei" panose="020B0503020204020204" pitchFamily="34" charset="-122"/>
                <a:cs typeface="Arial"/>
              </a:rPr>
              <a:t>Εξωτερική αλληλεπίδραση
</a:t>
            </a:r>
            <a:r>
              <a:rPr lang="el-GR" sz="3600" dirty="0">
                <a:solidFill>
                  <a:schemeClr val="accent4"/>
                </a:solidFill>
                <a:latin typeface="Microsoft YaHei" panose="020B0503020204020204" pitchFamily="34" charset="-122"/>
                <a:ea typeface="Microsoft YaHei" panose="020B0503020204020204" pitchFamily="34" charset="-122"/>
                <a:cs typeface="Arial"/>
              </a:rPr>
              <a:t>Η διάσταση αυτή υπογραμμίζει τη σημασία της </a:t>
            </a:r>
            <a:r>
              <a:rPr lang="el-GR" sz="3600" dirty="0" err="1">
                <a:solidFill>
                  <a:schemeClr val="accent4"/>
                </a:solidFill>
                <a:latin typeface="Microsoft YaHei" panose="020B0503020204020204" pitchFamily="34" charset="-122"/>
                <a:ea typeface="Microsoft YaHei" panose="020B0503020204020204" pitchFamily="34" charset="-122"/>
                <a:cs typeface="Arial"/>
              </a:rPr>
              <a:t>αλληλεπιδρώντας</a:t>
            </a:r>
            <a:r>
              <a:rPr lang="el-GR" sz="3600" dirty="0">
                <a:solidFill>
                  <a:schemeClr val="accent4"/>
                </a:solidFill>
                <a:latin typeface="Microsoft YaHei" panose="020B0503020204020204" pitchFamily="34" charset="-122"/>
                <a:ea typeface="Microsoft YaHei" panose="020B0503020204020204" pitchFamily="34" charset="-122"/>
                <a:cs typeface="Arial"/>
              </a:rPr>
              <a:t> με ενδιαφερόμενους εκτός της τάξης, όπως εμπειρογνώμονες του κλάδου, μέντορες, μέλη της κοινότητας ή άλλους επιχειρηματίες.
Η συνεργασία με εξωτερικούς ενδιαφερόμενους φορείς παρέχει στους φοιτητές γνώσεις σχετικά με τα πραγματικά επιχειρηματικά πλαίσια, τους εκθέτει σε διαφορετικές προοπτικές και τους επιτρέπει να δημιουργήσουν πολύτιμα δίκτυα που θα μπορούσαν να υποστηρίξουν τις επιχειρηματικές τους προσπάθειες.</a:t>
            </a:r>
            <a:endParaRPr lang="en-GB" dirty="0">
              <a:solidFill>
                <a:schemeClr val="accent4"/>
              </a:solidFill>
              <a:latin typeface="Microsoft YaHei" panose="020B0503020204020204" pitchFamily="34" charset="-122"/>
              <a:ea typeface="Microsoft YaHei" panose="020B0503020204020204" pitchFamily="34" charset="-122"/>
            </a:endParaRPr>
          </a:p>
        </p:txBody>
      </p:sp>
      <p:pic>
        <p:nvPicPr>
          <p:cNvPr id="2" name="Imagem 1">
            <a:extLst>
              <a:ext uri="{FF2B5EF4-FFF2-40B4-BE49-F238E27FC236}">
                <a16:creationId xmlns:a16="http://schemas.microsoft.com/office/drawing/2014/main" id="{BEA6974C-3B9A-C0C7-FDB7-5D2DBBB1A49E}"/>
              </a:ext>
            </a:extLst>
          </p:cNvPr>
          <p:cNvPicPr>
            <a:picLocks noChangeAspect="1"/>
          </p:cNvPicPr>
          <p:nvPr/>
        </p:nvPicPr>
        <p:blipFill>
          <a:blip r:embed="rId6">
            <a:duotone>
              <a:schemeClr val="accent4">
                <a:shade val="45000"/>
                <a:satMod val="135000"/>
              </a:schemeClr>
              <a:prstClr val="white"/>
            </a:duotone>
          </a:blip>
          <a:stretch>
            <a:fillRect/>
          </a:stretch>
        </p:blipFill>
        <p:spPr>
          <a:xfrm>
            <a:off x="12094129" y="2607386"/>
            <a:ext cx="5549860" cy="5549860"/>
          </a:xfrm>
          <a:prstGeom prst="rect">
            <a:avLst/>
          </a:prstGeom>
        </p:spPr>
      </p:pic>
    </p:spTree>
    <p:extLst>
      <p:ext uri="{BB962C8B-B14F-4D97-AF65-F5344CB8AC3E}">
        <p14:creationId xmlns:p14="http://schemas.microsoft.com/office/powerpoint/2010/main" val="1348884014"/>
      </p:ext>
    </p:extLst>
  </p:cSld>
  <p:clrMapOvr>
    <a:overrideClrMapping bg1="lt1" tx1="dk1" bg2="dk2" tx2="lt2" accent1="accent1" accent2="accent2" accent3="accent3" accent4="accent4" accent5="accent5" accent6="accent6" hlink="hlink" folHlink="folHlink"/>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Επισκόπηση των οκτώ διαστάσεων</a:t>
            </a:r>
            <a:endParaRPr sz="4505"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9" y="1966676"/>
            <a:ext cx="10423322" cy="6937024"/>
          </a:xfrm>
        </p:spPr>
        <p:txBody>
          <a:bodyPr>
            <a:normAutofit/>
          </a:bodyPr>
          <a:lstStyle/>
          <a:p>
            <a:pPr marL="114300" indent="0">
              <a:buNone/>
            </a:pPr>
            <a:r>
              <a:rPr lang="en-US" dirty="0"/>
              <a:t>•</a:t>
            </a:r>
            <a:r>
              <a:rPr lang="en-US" dirty="0">
                <a:latin typeface="Microsoft YaHei" panose="020B0503020204020204" pitchFamily="34" charset="-122"/>
                <a:ea typeface="Microsoft YaHei" panose="020B0503020204020204" pitchFamily="34" charset="-122"/>
              </a:rPr>
              <a:t>	</a:t>
            </a:r>
            <a:r>
              <a:rPr lang="el-GR" sz="3600" b="1" dirty="0">
                <a:solidFill>
                  <a:schemeClr val="accent4"/>
                </a:solidFill>
                <a:latin typeface="Microsoft YaHei" panose="020B0503020204020204" pitchFamily="34" charset="-122"/>
                <a:ea typeface="Microsoft YaHei" panose="020B0503020204020204" pitchFamily="34" charset="-122"/>
                <a:cs typeface="Arial"/>
              </a:rPr>
              <a:t>Δημιουργία αξίας για άλλους</a:t>
            </a:r>
            <a:endParaRPr lang="en-US" sz="4400" b="1" dirty="0">
              <a:solidFill>
                <a:schemeClr val="accent4"/>
              </a:solidFill>
              <a:latin typeface="Microsoft YaHei" panose="020B0503020204020204" pitchFamily="34" charset="-122"/>
              <a:ea typeface="Microsoft YaHei" panose="020B0503020204020204" pitchFamily="34" charset="-122"/>
            </a:endParaRPr>
          </a:p>
          <a:p>
            <a:pPr lvl="1" algn="just">
              <a:buFont typeface="Wingdings" panose="05000000000000000000" pitchFamily="2" charset="2"/>
              <a:buChar char="Ø"/>
            </a:pPr>
            <a:r>
              <a:rPr lang="el-GR" dirty="0">
                <a:solidFill>
                  <a:schemeClr val="accent4"/>
                </a:solidFill>
                <a:latin typeface="Microsoft YaHei" panose="020B0503020204020204" pitchFamily="34" charset="-122"/>
                <a:ea typeface="Microsoft YaHei" panose="020B0503020204020204" pitchFamily="34" charset="-122"/>
              </a:rPr>
              <a:t>Αυτή η διάσταση αφορά την ενθάρρυνση των μαθητών να δημιουργήσουν κάτι που έχει αξία για άλλους ανθρώπους. Περιλαμβάνει την κατανόηση των αναγκών των χρηστών, τον εντοπισμό προβλημάτων και την ανάπτυξη λύσεων που ωφελούν τους άλλους.
Η επιχειρηματικότητα αφορά ουσιαστικά την επίλυση προβλημάτων για άλλους. Εστιάζοντας στη δημιουργία αξίας, οι μαθητές μαθαίνουν να σκέφτονται πέρα από τον εαυτό τους, να κατανοούν τις ανάγκες των άλλων και να εφαρμόζουν τις δεξιότητές τους για να έχουν ουσιαστικό αντίκτυπο.</a:t>
            </a:r>
            <a:endParaRPr lang="pt-PT" b="1" dirty="0">
              <a:solidFill>
                <a:schemeClr val="accent4"/>
              </a:solidFill>
              <a:latin typeface="Microsoft YaHei" panose="020B0503020204020204" pitchFamily="34" charset="-122"/>
              <a:ea typeface="Microsoft YaHei" panose="020B0503020204020204" pitchFamily="34" charset="-122"/>
            </a:endParaRPr>
          </a:p>
        </p:txBody>
      </p:sp>
      <p:pic>
        <p:nvPicPr>
          <p:cNvPr id="8194" name="Picture 2" descr="Value Creation - Value Icon - Free Transparent PNG Clipart Images Download">
            <a:extLst>
              <a:ext uri="{FF2B5EF4-FFF2-40B4-BE49-F238E27FC236}">
                <a16:creationId xmlns:a16="http://schemas.microsoft.com/office/drawing/2014/main" id="{FF901355-7535-84B6-B0F3-ACDF21AFA4C4}"/>
              </a:ext>
            </a:extLst>
          </p:cNvPr>
          <p:cNvPicPr>
            <a:picLocks noChangeAspect="1" noChangeArrowheads="1"/>
          </p:cNvPicPr>
          <p:nvPr/>
        </p:nvPicPr>
        <p:blipFill>
          <a:blip r:embed="rId5">
            <a:clrChange>
              <a:clrFrom>
                <a:srgbClr val="EDEDED"/>
              </a:clrFrom>
              <a:clrTo>
                <a:srgbClr val="EDEDED">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18084" y="3858936"/>
            <a:ext cx="5829568" cy="421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5204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Επισκόπηση των οκτώ διαστάσεων</a:t>
            </a:r>
            <a:endParaRPr sz="4505"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9" y="1966676"/>
            <a:ext cx="9609590" cy="6937024"/>
          </a:xfrm>
        </p:spPr>
        <p:txBody>
          <a:bodyPr>
            <a:normAutofit fontScale="92500" lnSpcReduction="10000"/>
          </a:bodyPr>
          <a:lstStyle/>
          <a:p>
            <a:pPr marL="114300" indent="0" algn="just">
              <a:buNone/>
            </a:pPr>
            <a:r>
              <a:rPr lang="en-GB" dirty="0">
                <a:latin typeface="Microsoft YaHei" panose="020B0503020204020204" pitchFamily="34" charset="-122"/>
                <a:ea typeface="Microsoft YaHei" panose="020B0503020204020204" pitchFamily="34" charset="-122"/>
              </a:rPr>
              <a:t>•	</a:t>
            </a:r>
            <a:r>
              <a:rPr lang="el-GR" sz="3600" b="1" dirty="0">
                <a:solidFill>
                  <a:schemeClr val="accent4"/>
                </a:solidFill>
                <a:latin typeface="Microsoft YaHei" panose="020B0503020204020204" pitchFamily="34" charset="-122"/>
                <a:ea typeface="Microsoft YaHei" panose="020B0503020204020204" pitchFamily="34" charset="-122"/>
                <a:cs typeface="Arial"/>
              </a:rPr>
              <a:t>Ιδιοκτησία μαθητή
</a:t>
            </a:r>
            <a:r>
              <a:rPr lang="el-GR" sz="3600" dirty="0">
                <a:solidFill>
                  <a:schemeClr val="accent4"/>
                </a:solidFill>
                <a:latin typeface="Microsoft YaHei" panose="020B0503020204020204" pitchFamily="34" charset="-122"/>
                <a:ea typeface="Microsoft YaHei" panose="020B0503020204020204" pitchFamily="34" charset="-122"/>
                <a:cs typeface="Arial"/>
              </a:rPr>
              <a:t>Η</a:t>
            </a:r>
            <a:r>
              <a:rPr lang="el-GR" sz="3600" b="1" dirty="0">
                <a:solidFill>
                  <a:schemeClr val="accent4"/>
                </a:solidFill>
                <a:latin typeface="Microsoft YaHei" panose="020B0503020204020204" pitchFamily="34" charset="-122"/>
                <a:ea typeface="Microsoft YaHei" panose="020B0503020204020204" pitchFamily="34" charset="-122"/>
                <a:cs typeface="Arial"/>
              </a:rPr>
              <a:t> </a:t>
            </a:r>
            <a:r>
              <a:rPr lang="el-GR" sz="3600" dirty="0">
                <a:solidFill>
                  <a:schemeClr val="accent4"/>
                </a:solidFill>
                <a:latin typeface="Microsoft YaHei" panose="020B0503020204020204" pitchFamily="34" charset="-122"/>
                <a:ea typeface="Microsoft YaHei" panose="020B0503020204020204" pitchFamily="34" charset="-122"/>
                <a:cs typeface="Arial"/>
              </a:rPr>
              <a:t>ιδιοκτησία των μαθητών δίνει έμφαση στην παροχή αυτονομίας στους μαθητές στη μαθησιακή τους διαδικασία, συμπεριλαμβανομένης της λήψης αποφάσεων και της </a:t>
            </a:r>
            <a:r>
              <a:rPr lang="el-GR" sz="3600" dirty="0" err="1">
                <a:solidFill>
                  <a:schemeClr val="accent4"/>
                </a:solidFill>
                <a:latin typeface="Microsoft YaHei" panose="020B0503020204020204" pitchFamily="34" charset="-122"/>
                <a:ea typeface="Microsoft YaHei" panose="020B0503020204020204" pitchFamily="34" charset="-122"/>
                <a:cs typeface="Arial"/>
              </a:rPr>
              <a:t>αυτοκατευθυνόμενης</a:t>
            </a:r>
            <a:r>
              <a:rPr lang="el-GR" sz="3600" dirty="0">
                <a:solidFill>
                  <a:schemeClr val="accent4"/>
                </a:solidFill>
                <a:latin typeface="Microsoft YaHei" panose="020B0503020204020204" pitchFamily="34" charset="-122"/>
                <a:ea typeface="Microsoft YaHei" panose="020B0503020204020204" pitchFamily="34" charset="-122"/>
                <a:cs typeface="Arial"/>
              </a:rPr>
              <a:t> εξερεύνησης ιδεών.
Η αυτονομία προάγει τα κίνητρα, την προσωπική ευθύνη και την ικανότητα ανάληψης πρωτοβουλιών - τα οποία είναι βασικά επιχειρηματικά χαρακτηριστικά. Όταν οι μαθητές αναλαμβάνουν την κυριότητα της μάθησής τους, είναι πιο πιθανό να επενδύσουν και να προλάβουν.</a:t>
            </a:r>
            <a:endParaRPr lang="en-GB" dirty="0">
              <a:solidFill>
                <a:schemeClr val="accent4"/>
              </a:solidFill>
              <a:latin typeface="Microsoft YaHei" panose="020B0503020204020204" pitchFamily="34" charset="-122"/>
              <a:ea typeface="Microsoft YaHei" panose="020B0503020204020204" pitchFamily="34" charset="-122"/>
            </a:endParaRPr>
          </a:p>
        </p:txBody>
      </p:sp>
      <p:pic>
        <p:nvPicPr>
          <p:cNvPr id="9218" name="Picture 2" descr="Ownership - Free security icons">
            <a:extLst>
              <a:ext uri="{FF2B5EF4-FFF2-40B4-BE49-F238E27FC236}">
                <a16:creationId xmlns:a16="http://schemas.microsoft.com/office/drawing/2014/main" id="{8A8EC53C-A2C3-92DB-C2A1-B9FC170A7241}"/>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04771" y="2830935"/>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25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Επισκόπηση των οκτώ διαστάσεων</a:t>
            </a:r>
            <a:endParaRPr sz="4505"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1362889" cy="6937024"/>
          </a:xfrm>
        </p:spPr>
        <p:txBody>
          <a:bodyPr/>
          <a:lstStyle/>
          <a:p>
            <a:pPr marL="114300" indent="0" algn="just">
              <a:buNone/>
            </a:pPr>
            <a:r>
              <a:rPr lang="en-US" dirty="0">
                <a:latin typeface="Microsoft YaHei" panose="020B0503020204020204" pitchFamily="34" charset="-122"/>
                <a:ea typeface="Microsoft YaHei" panose="020B0503020204020204" pitchFamily="34" charset="-122"/>
              </a:rPr>
              <a:t>•	</a:t>
            </a:r>
            <a:r>
              <a:rPr lang="el-GR" sz="3600" b="1" dirty="0">
                <a:solidFill>
                  <a:schemeClr val="accent4"/>
                </a:solidFill>
                <a:latin typeface="Microsoft YaHei" panose="020B0503020204020204" pitchFamily="34" charset="-122"/>
                <a:ea typeface="Microsoft YaHei" panose="020B0503020204020204" pitchFamily="34" charset="-122"/>
                <a:cs typeface="Arial"/>
              </a:rPr>
              <a:t>Επαναληπτική διαδικασία</a:t>
            </a:r>
            <a:endParaRPr lang="en-US" sz="3600" b="1" dirty="0">
              <a:solidFill>
                <a:schemeClr val="accent4"/>
              </a:solidFill>
              <a:latin typeface="Microsoft YaHei" panose="020B0503020204020204" pitchFamily="34" charset="-122"/>
              <a:ea typeface="Microsoft YaHei" panose="020B0503020204020204" pitchFamily="34" charset="-122"/>
              <a:cs typeface="Arial"/>
            </a:endParaRPr>
          </a:p>
          <a:p>
            <a:pPr marL="114300" indent="0" algn="just">
              <a:buNone/>
            </a:pPr>
            <a:endParaRPr lang="en-US" sz="4400" b="1" dirty="0">
              <a:solidFill>
                <a:schemeClr val="accent4"/>
              </a:solidFill>
            </a:endParaRPr>
          </a:p>
          <a:p>
            <a:pPr lvl="1" algn="just">
              <a:buFont typeface="Wingdings" panose="05000000000000000000" pitchFamily="2" charset="2"/>
              <a:buChar char="Ø"/>
            </a:pPr>
            <a:r>
              <a:rPr lang="el-GR" dirty="0">
                <a:solidFill>
                  <a:schemeClr val="accent4"/>
                </a:solidFill>
                <a:latin typeface="Microsoft YaHei" panose="020B0503020204020204" pitchFamily="34" charset="-122"/>
                <a:ea typeface="Microsoft YaHei" panose="020B0503020204020204" pitchFamily="34" charset="-122"/>
              </a:rPr>
              <a:t>Αυτή η διάσταση επικεντρώνεται στην ενθάρρυνση των μαθητών να συμμετάσχουν σε μια επαναληπτική διαδικασία ανάπτυξης, όπου πρωτοτυπούν, δοκιμάζουν, λαμβάνουν ανατροφοδότηση και βελτιώνουν τις ιδέες τους επανειλημμένα.
Η επανάληψη βοηθά τους μαθητές να κατανοήσουν ότι η επιτυχημένη επιχειρηματικότητα είναι σπάνια ένα γραμμικό ταξίδι. Περιλαμβάνει τη βελτίωση ιδεών που βασίζονται στην ανατροφοδότηση, η οποία βοηθά στην ανάπτυξη δεξιοτήτων επίλυσης προβλημάτων και προσαρμοστικότητας.</a:t>
            </a:r>
            <a:endParaRPr lang="pt-PT" b="1" dirty="0">
              <a:solidFill>
                <a:schemeClr val="accent4"/>
              </a:solidFill>
              <a:latin typeface="Microsoft YaHei" panose="020B0503020204020204" pitchFamily="34" charset="-122"/>
              <a:ea typeface="Microsoft YaHei" panose="020B0503020204020204" pitchFamily="34" charset="-122"/>
            </a:endParaRPr>
          </a:p>
        </p:txBody>
      </p:sp>
      <p:pic>
        <p:nvPicPr>
          <p:cNvPr id="10244" name="Picture 4" descr="Iteration - Free arrows icons">
            <a:extLst>
              <a:ext uri="{FF2B5EF4-FFF2-40B4-BE49-F238E27FC236}">
                <a16:creationId xmlns:a16="http://schemas.microsoft.com/office/drawing/2014/main" id="{D82BFA5F-8B53-41AD-139A-63FD28F309BD}"/>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03729" y="2889658"/>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1553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941172"/>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Διάγραμμα αράχνης για την επιχειρηματική μάθηση στις διαστάσεις της εκπαίδευσης</a:t>
            </a:r>
            <a:endParaRPr sz="4505"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868259" y="2711833"/>
            <a:ext cx="17159681" cy="6937024"/>
          </a:xfrm>
        </p:spPr>
        <p:txBody>
          <a:bodyPr>
            <a:normAutofit/>
          </a:bodyPr>
          <a:lstStyle/>
          <a:p>
            <a:pPr marL="114300" indent="0">
              <a:buNone/>
            </a:pPr>
            <a:r>
              <a:rPr lang="el-GR" sz="4400" dirty="0">
                <a:solidFill>
                  <a:schemeClr val="accent4"/>
                </a:solidFill>
                <a:latin typeface="Microsoft YaHei" panose="020B0503020204020204" pitchFamily="34" charset="-122"/>
                <a:ea typeface="Microsoft YaHei" panose="020B0503020204020204" pitchFamily="34" charset="-122"/>
              </a:rPr>
              <a:t>1. </a:t>
            </a:r>
            <a:r>
              <a:rPr lang="el-GR" sz="4400" b="1" dirty="0">
                <a:solidFill>
                  <a:schemeClr val="accent4"/>
                </a:solidFill>
                <a:latin typeface="Microsoft YaHei" panose="020B0503020204020204" pitchFamily="34" charset="-122"/>
                <a:ea typeface="Microsoft YaHei" panose="020B0503020204020204" pitchFamily="34" charset="-122"/>
              </a:rPr>
              <a:t>Ενθαρρύνετε την αποτυχία</a:t>
            </a:r>
            <a:r>
              <a:rPr lang="el-GR" sz="4400" dirty="0">
                <a:solidFill>
                  <a:schemeClr val="accent4"/>
                </a:solidFill>
                <a:latin typeface="Microsoft YaHei" panose="020B0503020204020204" pitchFamily="34" charset="-122"/>
                <a:ea typeface="Microsoft YaHei" panose="020B0503020204020204" pitchFamily="34" charset="-122"/>
              </a:rPr>
              <a:t>: Οικοδόμηση ανθεκτικότητας μαθαίνοντας από τα λάθη.
2. </a:t>
            </a:r>
            <a:r>
              <a:rPr lang="el-GR" sz="4400" b="1" dirty="0">
                <a:solidFill>
                  <a:schemeClr val="accent4"/>
                </a:solidFill>
                <a:latin typeface="Microsoft YaHei" panose="020B0503020204020204" pitchFamily="34" charset="-122"/>
                <a:ea typeface="Microsoft YaHei" panose="020B0503020204020204" pitchFamily="34" charset="-122"/>
              </a:rPr>
              <a:t>Ομαδική εργασία</a:t>
            </a:r>
            <a:r>
              <a:rPr lang="el-GR" sz="4400" dirty="0">
                <a:solidFill>
                  <a:schemeClr val="accent4"/>
                </a:solidFill>
                <a:latin typeface="Microsoft YaHei" panose="020B0503020204020204" pitchFamily="34" charset="-122"/>
                <a:ea typeface="Microsoft YaHei" panose="020B0503020204020204" pitchFamily="34" charset="-122"/>
              </a:rPr>
              <a:t>: Ανάπτυξη δεξιοτήτων συνεργασίας και συνεργασίας.
3. </a:t>
            </a:r>
            <a:r>
              <a:rPr lang="el-GR" sz="4400" b="1" dirty="0">
                <a:solidFill>
                  <a:schemeClr val="accent4"/>
                </a:solidFill>
                <a:latin typeface="Microsoft YaHei" panose="020B0503020204020204" pitchFamily="34" charset="-122"/>
                <a:ea typeface="Microsoft YaHei" panose="020B0503020204020204" pitchFamily="34" charset="-122"/>
              </a:rPr>
              <a:t>Ανατροφοδότηση και αξιολόγηση βάσει δραστηριοτήτων</a:t>
            </a:r>
            <a:r>
              <a:rPr lang="el-GR" sz="4400" dirty="0">
                <a:solidFill>
                  <a:schemeClr val="accent4"/>
                </a:solidFill>
                <a:latin typeface="Microsoft YaHei" panose="020B0503020204020204" pitchFamily="34" charset="-122"/>
                <a:ea typeface="Microsoft YaHei" panose="020B0503020204020204" pitchFamily="34" charset="-122"/>
              </a:rPr>
              <a:t>: Συνεχής, πρακτική ανατροφοδότηση για την καθοδήγηση της μάθησης.
4. </a:t>
            </a:r>
            <a:r>
              <a:rPr lang="el-GR" sz="4400" b="1" dirty="0">
                <a:solidFill>
                  <a:schemeClr val="accent4"/>
                </a:solidFill>
                <a:latin typeface="Microsoft YaHei" panose="020B0503020204020204" pitchFamily="34" charset="-122"/>
                <a:ea typeface="Microsoft YaHei" panose="020B0503020204020204" pitchFamily="34" charset="-122"/>
              </a:rPr>
              <a:t>Θεματικές συνδέσεις</a:t>
            </a:r>
            <a:r>
              <a:rPr lang="el-GR" sz="4400" dirty="0">
                <a:solidFill>
                  <a:schemeClr val="accent4"/>
                </a:solidFill>
                <a:latin typeface="Microsoft YaHei" panose="020B0503020204020204" pitchFamily="34" charset="-122"/>
                <a:ea typeface="Microsoft YaHei" panose="020B0503020204020204" pitchFamily="34" charset="-122"/>
              </a:rPr>
              <a:t>: Σύνδεση της επιχειρηματικότητας με διαφορετικούς θεματικούς τομείς.</a:t>
            </a:r>
            <a:endParaRPr lang="en-US" sz="4000" dirty="0">
              <a:solidFill>
                <a:schemeClr val="accent4"/>
              </a:solidFill>
              <a:latin typeface="Microsoft YaHei" panose="020B0503020204020204" pitchFamily="34" charset="-122"/>
              <a:ea typeface="Microsoft YaHei" panose="020B0503020204020204" pitchFamily="34" charset="-122"/>
              <a:cs typeface="Arial"/>
              <a:sym typeface="Arial"/>
            </a:endParaRPr>
          </a:p>
        </p:txBody>
      </p:sp>
    </p:spTree>
    <p:extLst>
      <p:ext uri="{BB962C8B-B14F-4D97-AF65-F5344CB8AC3E}">
        <p14:creationId xmlns:p14="http://schemas.microsoft.com/office/powerpoint/2010/main" val="19721184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941172"/>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Διάγραμμα αράχνης για την επιχειρηματική μάθηση στις διαστάσεις της επιχειρηματικότητας</a:t>
            </a:r>
            <a:endParaRPr sz="4505"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868259" y="2711833"/>
            <a:ext cx="17159681" cy="6937024"/>
          </a:xfrm>
        </p:spPr>
        <p:txBody>
          <a:bodyPr>
            <a:normAutofit/>
          </a:bodyPr>
          <a:lstStyle/>
          <a:p>
            <a:pPr marL="114300" indent="0">
              <a:buNone/>
            </a:pPr>
            <a:r>
              <a:rPr lang="el-GR" sz="4400" dirty="0">
                <a:solidFill>
                  <a:schemeClr val="accent4"/>
                </a:solidFill>
              </a:rPr>
              <a:t>1. </a:t>
            </a:r>
            <a:r>
              <a:rPr lang="el-GR" sz="4400" b="1" dirty="0">
                <a:solidFill>
                  <a:schemeClr val="accent4"/>
                </a:solidFill>
                <a:latin typeface="Microsoft YaHei" panose="020B0503020204020204" pitchFamily="34" charset="-122"/>
                <a:ea typeface="Microsoft YaHei" panose="020B0503020204020204" pitchFamily="34" charset="-122"/>
              </a:rPr>
              <a:t>Εξωτερική αλληλεπίδραση</a:t>
            </a:r>
            <a:r>
              <a:rPr lang="el-GR" sz="4400" dirty="0">
                <a:solidFill>
                  <a:schemeClr val="accent4"/>
                </a:solidFill>
              </a:rPr>
              <a:t>: Συνεργασία με εξωτερικούς ενδιαφερόμενους.
2. </a:t>
            </a:r>
            <a:r>
              <a:rPr lang="el-GR" sz="4400" b="1" dirty="0">
                <a:solidFill>
                  <a:schemeClr val="accent4"/>
                </a:solidFill>
                <a:latin typeface="Microsoft YaHei" panose="020B0503020204020204" pitchFamily="34" charset="-122"/>
                <a:ea typeface="Microsoft YaHei" panose="020B0503020204020204" pitchFamily="34" charset="-122"/>
              </a:rPr>
              <a:t>Δημιουργία αξίας για άλλους</a:t>
            </a:r>
            <a:r>
              <a:rPr lang="el-GR" sz="4400" dirty="0">
                <a:solidFill>
                  <a:schemeClr val="accent4"/>
                </a:solidFill>
              </a:rPr>
              <a:t>: Ανάπτυξη ιδεών που δημιουργούν αξία.
3. </a:t>
            </a:r>
            <a:r>
              <a:rPr lang="el-GR" sz="4400" b="1" dirty="0">
                <a:solidFill>
                  <a:schemeClr val="accent4"/>
                </a:solidFill>
                <a:latin typeface="Microsoft YaHei" panose="020B0503020204020204" pitchFamily="34" charset="-122"/>
                <a:ea typeface="Microsoft YaHei" panose="020B0503020204020204" pitchFamily="34" charset="-122"/>
              </a:rPr>
              <a:t>Ιδιοκτησία μαθητή</a:t>
            </a:r>
            <a:r>
              <a:rPr lang="el-GR" sz="4400" dirty="0">
                <a:solidFill>
                  <a:schemeClr val="accent4"/>
                </a:solidFill>
              </a:rPr>
              <a:t>: Ενθάρρυνση των μαθητών να αναλάβουν την ευθύνη της μάθησής τους.
4. </a:t>
            </a:r>
            <a:r>
              <a:rPr lang="el-GR" sz="4400" b="1" dirty="0">
                <a:solidFill>
                  <a:schemeClr val="accent4"/>
                </a:solidFill>
                <a:latin typeface="Microsoft YaHei" panose="020B0503020204020204" pitchFamily="34" charset="-122"/>
                <a:ea typeface="Microsoft YaHei" panose="020B0503020204020204" pitchFamily="34" charset="-122"/>
              </a:rPr>
              <a:t>Επαναληπτική διαδικασία</a:t>
            </a:r>
            <a:r>
              <a:rPr lang="el-GR" sz="4400" dirty="0">
                <a:solidFill>
                  <a:schemeClr val="accent4"/>
                </a:solidFill>
              </a:rPr>
              <a:t>: Έμφαση στους συνεχείς κύκλους βελτίωσης.</a:t>
            </a:r>
            <a:endParaRPr lang="en-GB" sz="4000" dirty="0">
              <a:solidFill>
                <a:schemeClr val="accent4"/>
              </a:solidFill>
              <a:latin typeface="Microsoft YaHei" panose="020B0503020204020204" pitchFamily="34" charset="-122"/>
              <a:ea typeface="Microsoft YaHei" panose="020B0503020204020204" pitchFamily="34" charset="-122"/>
              <a:cs typeface="Arial"/>
            </a:endParaRPr>
          </a:p>
        </p:txBody>
      </p:sp>
    </p:spTree>
    <p:extLst>
      <p:ext uri="{BB962C8B-B14F-4D97-AF65-F5344CB8AC3E}">
        <p14:creationId xmlns:p14="http://schemas.microsoft.com/office/powerpoint/2010/main" val="8032912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523380" cy="2911759"/>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Πώς να χρησιμοποιήσετε το διάγραμμα αράχνης;
Δραστηριότητα 1: Δημιουργώντας το δικό σας διάγραμμα αράχνης για την </a:t>
            </a:r>
            <a:r>
              <a:rPr lang="el-GR" sz="4505" b="1" dirty="0" err="1">
                <a:solidFill>
                  <a:srgbClr val="452A74"/>
                </a:solidFill>
                <a:latin typeface="Microsoft YaHei UI" panose="020B0503020204020204" pitchFamily="34" charset="-122"/>
                <a:ea typeface="Microsoft YaHei UI" panose="020B0503020204020204" pitchFamily="34" charset="-122"/>
                <a:sym typeface="Montserrat ExtraBold"/>
              </a:rPr>
              <a:t>αυτοαξιολόγησή</a:t>
            </a: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 σας ως διάλεξη</a:t>
            </a:r>
            <a:endParaRPr sz="4505"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49149" y="3200176"/>
            <a:ext cx="10376418" cy="6937024"/>
          </a:xfrm>
        </p:spPr>
        <p:txBody>
          <a:bodyPr>
            <a:normAutofit/>
          </a:bodyPr>
          <a:lstStyle/>
          <a:p>
            <a:pPr>
              <a:buFont typeface="Wingdings" panose="05000000000000000000" pitchFamily="2" charset="2"/>
              <a:buChar char="v"/>
            </a:pPr>
            <a:r>
              <a:rPr lang="el-GR" sz="2800" dirty="0">
                <a:solidFill>
                  <a:schemeClr val="accent4"/>
                </a:solidFill>
                <a:latin typeface="Microsoft YaHei" panose="020B0503020204020204" pitchFamily="34" charset="-122"/>
                <a:ea typeface="Microsoft YaHei" panose="020B0503020204020204" pitchFamily="34" charset="-122"/>
                <a:cs typeface="Arial"/>
              </a:rPr>
              <a:t>Σχεδιασμός δραστηριοτήτων: Χρησιμοποιήστε το για να διασφαλίσετε ότι οι μαθησιακές σας δραστηριότητες καλύπτουν όλες τις διαστάσεις. Αναλύστε το περιεχόμενο της διδακτέας ύλης και τις παιδαγωγικές μεθόδους που κάνετε προεπισκόπηση για να εφαρμόσετε στην εργασία σας.
Ερωτήσεις που θα σας βοηθήσουν να προβληματιστείτε (επόμενη διαφάνεια)
</a:t>
            </a:r>
            <a:r>
              <a:rPr lang="el-GR" sz="2800" dirty="0" err="1">
                <a:solidFill>
                  <a:schemeClr val="accent4"/>
                </a:solidFill>
                <a:latin typeface="Microsoft YaHei" panose="020B0503020204020204" pitchFamily="34" charset="-122"/>
                <a:ea typeface="Microsoft YaHei" panose="020B0503020204020204" pitchFamily="34" charset="-122"/>
                <a:cs typeface="Arial"/>
              </a:rPr>
              <a:t>Αυτοαξιολόγηση</a:t>
            </a:r>
            <a:r>
              <a:rPr lang="el-GR" sz="2800" dirty="0">
                <a:solidFill>
                  <a:schemeClr val="accent4"/>
                </a:solidFill>
                <a:latin typeface="Microsoft YaHei" panose="020B0503020204020204" pitchFamily="34" charset="-122"/>
                <a:ea typeface="Microsoft YaHei" panose="020B0503020204020204" pitchFamily="34" charset="-122"/>
                <a:cs typeface="Arial"/>
              </a:rPr>
              <a:t>: Βαθμολογήστε τη δραστηριότητά σας σε κάθε διάσταση (1-7) με βάση την αποτελεσματικότητα και την κεντρικότητά της.</a:t>
            </a:r>
            <a:endParaRPr lang="en-GB" sz="2800" dirty="0">
              <a:solidFill>
                <a:schemeClr val="accent4"/>
              </a:solidFill>
              <a:latin typeface="Microsoft YaHei" panose="020B0503020204020204" pitchFamily="34" charset="-122"/>
              <a:ea typeface="Microsoft YaHei" panose="020B0503020204020204" pitchFamily="34" charset="-122"/>
              <a:cs typeface="Arial"/>
            </a:endParaRPr>
          </a:p>
        </p:txBody>
      </p:sp>
      <p:pic>
        <p:nvPicPr>
          <p:cNvPr id="2" name="Imagem 1" descr="Uma imagem com diagrama, texto, file, círculo&#10;&#10;Descrição gerada automaticamente">
            <a:extLst>
              <a:ext uri="{FF2B5EF4-FFF2-40B4-BE49-F238E27FC236}">
                <a16:creationId xmlns:a16="http://schemas.microsoft.com/office/drawing/2014/main" id="{E702189C-43FF-8001-259C-52E556342EA4}"/>
              </a:ext>
            </a:extLst>
          </p:cNvPr>
          <p:cNvPicPr>
            <a:picLocks noChangeAspect="1"/>
          </p:cNvPicPr>
          <p:nvPr/>
        </p:nvPicPr>
        <p:blipFill>
          <a:blip r:embed="rId5">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0499758" y="3200176"/>
            <a:ext cx="8855435" cy="4636527"/>
          </a:xfrm>
          <a:prstGeom prst="rect">
            <a:avLst/>
          </a:prstGeom>
        </p:spPr>
      </p:pic>
    </p:spTree>
    <p:extLst>
      <p:ext uri="{BB962C8B-B14F-4D97-AF65-F5344CB8AC3E}">
        <p14:creationId xmlns:p14="http://schemas.microsoft.com/office/powerpoint/2010/main" val="29103230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267"/>
        <p:cNvGrpSpPr/>
        <p:nvPr/>
      </p:nvGrpSpPr>
      <p:grpSpPr>
        <a:xfrm>
          <a:off x="0" y="0"/>
          <a:ext cx="0" cy="0"/>
          <a:chOff x="0" y="0"/>
          <a:chExt cx="0" cy="0"/>
        </a:xfrm>
      </p:grpSpPr>
      <p:sp>
        <p:nvSpPr>
          <p:cNvPr id="268" name="Google Shape;268;p11"/>
          <p:cNvSpPr/>
          <p:nvPr/>
        </p:nvSpPr>
        <p:spPr>
          <a:xfrm>
            <a:off x="14742167" y="9258300"/>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9" name="Google Shape;269;p11"/>
          <p:cNvGrpSpPr/>
          <p:nvPr/>
        </p:nvGrpSpPr>
        <p:grpSpPr>
          <a:xfrm>
            <a:off x="934484" y="2031089"/>
            <a:ext cx="15849950" cy="7003415"/>
            <a:chOff x="0" y="-38100"/>
            <a:chExt cx="1841613" cy="1844521"/>
          </a:xfrm>
        </p:grpSpPr>
        <p:sp>
          <p:nvSpPr>
            <p:cNvPr id="270" name="Google Shape;270;p1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1"/>
            <p:cNvSpPr txBox="1"/>
            <p:nvPr/>
          </p:nvSpPr>
          <p:spPr>
            <a:xfrm>
              <a:off x="0" y="-38100"/>
              <a:ext cx="1841613" cy="184452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72" name="Google Shape;272;p11"/>
          <p:cNvSpPr/>
          <p:nvPr/>
        </p:nvSpPr>
        <p:spPr>
          <a:xfrm>
            <a:off x="15937540"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1"/>
          <p:cNvSpPr txBox="1"/>
          <p:nvPr/>
        </p:nvSpPr>
        <p:spPr>
          <a:xfrm>
            <a:off x="1028700" y="434480"/>
            <a:ext cx="15661518" cy="1723549"/>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chemeClr val="accent4"/>
                </a:solidFill>
                <a:latin typeface="Microsoft YaHei UI" panose="020B0503020204020204" pitchFamily="34" charset="-122"/>
                <a:ea typeface="Microsoft YaHei UI" panose="020B0503020204020204" pitchFamily="34" charset="-122"/>
                <a:cs typeface="Montserrat ExtraBold"/>
                <a:sym typeface="Montserrat ExtraBold"/>
              </a:rPr>
              <a:t>ΡΩΤΉΣΤΕ ΤΟΝ ΕΑΥΤΌ ΣΑΣ....ΜΉΠΩΣ Η ΜΈΘΟΔΟΣ ΔΙΔΑΣΚΑΛΊΑΣ ΜΟΥ...</a:t>
            </a:r>
            <a:endParaRPr sz="4000" b="1" dirty="0">
              <a:solidFill>
                <a:schemeClr val="accent4"/>
              </a:solidFill>
              <a:latin typeface="Microsoft YaHei UI" panose="020B0503020204020204" pitchFamily="34" charset="-122"/>
              <a:ea typeface="Microsoft YaHei UI" panose="020B0503020204020204" pitchFamily="34" charset="-122"/>
            </a:endParaRPr>
          </a:p>
        </p:txBody>
      </p:sp>
      <p:sp>
        <p:nvSpPr>
          <p:cNvPr id="277" name="Google Shape;277;p11"/>
          <p:cNvSpPr txBox="1"/>
          <p:nvPr/>
        </p:nvSpPr>
        <p:spPr>
          <a:xfrm>
            <a:off x="1114850" y="2158029"/>
            <a:ext cx="16058300" cy="6894195"/>
          </a:xfrm>
          <a:prstGeom prst="rect">
            <a:avLst/>
          </a:prstGeom>
          <a:noFill/>
          <a:ln>
            <a:noFill/>
          </a:ln>
        </p:spPr>
        <p:txBody>
          <a:bodyPr spcFirstLastPara="1" wrap="square" lIns="0" tIns="0" rIns="0" bIns="0" anchor="t" anchorCtr="0">
            <a:spAutoFit/>
          </a:bodyPr>
          <a:lstStyle/>
          <a:p>
            <a:pPr lvl="0">
              <a:lnSpc>
                <a:spcPct val="140022"/>
              </a:lnSpc>
            </a:pPr>
            <a:r>
              <a:rPr lang="el-GR" sz="3200" dirty="0">
                <a:solidFill>
                  <a:srgbClr val="452A74"/>
                </a:solidFill>
                <a:latin typeface="Montserrat"/>
                <a:ea typeface="Montserrat"/>
                <a:cs typeface="Montserrat"/>
                <a:sym typeface="Montserrat"/>
              </a:rPr>
              <a:t>• … επιτρέπει στους μαθητές να </a:t>
            </a:r>
            <a:r>
              <a:rPr lang="el-GR" sz="3200" dirty="0" err="1">
                <a:solidFill>
                  <a:srgbClr val="452A74"/>
                </a:solidFill>
                <a:latin typeface="Montserrat"/>
                <a:ea typeface="Montserrat"/>
                <a:cs typeface="Montserrat"/>
                <a:sym typeface="Montserrat"/>
              </a:rPr>
              <a:t>αλληλεπιδρούν</a:t>
            </a:r>
            <a:r>
              <a:rPr lang="el-GR" sz="3200" dirty="0">
                <a:solidFill>
                  <a:srgbClr val="452A74"/>
                </a:solidFill>
                <a:latin typeface="Montserrat"/>
                <a:ea typeface="Montserrat"/>
                <a:cs typeface="Montserrat"/>
                <a:sym typeface="Montserrat"/>
              </a:rPr>
              <a:t> με άτομα εκτός της τάξης;
• … </a:t>
            </a:r>
            <a:r>
              <a:rPr lang="el-GR" sz="3200" dirty="0" err="1">
                <a:solidFill>
                  <a:srgbClr val="452A74"/>
                </a:solidFill>
                <a:latin typeface="Montserrat"/>
                <a:ea typeface="Montserrat"/>
                <a:cs typeface="Montserrat"/>
                <a:sym typeface="Montserrat"/>
              </a:rPr>
              <a:t>Ενθαρρύνειτους</a:t>
            </a:r>
            <a:r>
              <a:rPr lang="el-GR" sz="3200" dirty="0">
                <a:solidFill>
                  <a:srgbClr val="452A74"/>
                </a:solidFill>
                <a:latin typeface="Montserrat"/>
                <a:ea typeface="Montserrat"/>
                <a:cs typeface="Montserrat"/>
                <a:sym typeface="Montserrat"/>
              </a:rPr>
              <a:t> μαθητές να τολμήσουν και να αποτύχουν;
• … επιτρέπει στους εκπαιδευόμενους να αναπτύξουν την κυριότητα της διαδικασίας τους;
• … Ενθαρρύνει τους μαθητές να εργάζονται σε ομάδες με την πάροδο του χρόνου;
• … απαιτεί από τους μαθητές να δημιουργήσουν αξία για άτομα εκτός της ομάδας;
• … Αξιολογεί τους μαθητές δίνοντας δραστηριότητα και ανατροφοδότηση βασισμένη στον </a:t>
            </a:r>
            <a:r>
              <a:rPr lang="el-GR" sz="3200" dirty="0" err="1">
                <a:solidFill>
                  <a:srgbClr val="452A74"/>
                </a:solidFill>
                <a:latin typeface="Montserrat"/>
                <a:ea typeface="Montserrat"/>
                <a:cs typeface="Montserrat"/>
                <a:sym typeface="Montserrat"/>
              </a:rPr>
              <a:t>αναστοχασμό</a:t>
            </a:r>
            <a:r>
              <a:rPr lang="el-GR" sz="3200" dirty="0">
                <a:solidFill>
                  <a:srgbClr val="452A74"/>
                </a:solidFill>
                <a:latin typeface="Montserrat"/>
                <a:ea typeface="Montserrat"/>
                <a:cs typeface="Montserrat"/>
                <a:sym typeface="Montserrat"/>
              </a:rPr>
              <a:t>.
• … απαιτεί από τους μαθητές να εργάζονται επαναληπτικά;
• … συνδέει με τις γνώσεις/δεξιότητες του αντικειμένου;</a:t>
            </a:r>
            <a:endParaRPr sz="3200" dirty="0"/>
          </a:p>
        </p:txBody>
      </p:sp>
    </p:spTree>
    <p:extLst>
      <p:ext uri="{BB962C8B-B14F-4D97-AF65-F5344CB8AC3E}">
        <p14:creationId xmlns:p14="http://schemas.microsoft.com/office/powerpoint/2010/main" val="397961015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Αξιολόγηση και αξιολόγηση δραστηριοτήτων</a:t>
            </a:r>
            <a:endParaRPr b="1" dirty="0">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515923" y="3403679"/>
            <a:ext cx="7948570" cy="6937024"/>
          </a:xfrm>
        </p:spPr>
        <p:txBody>
          <a:bodyPr>
            <a:normAutofit/>
          </a:bodyPr>
          <a:lstStyle/>
          <a:p>
            <a:pPr marL="114300" indent="0" algn="just">
              <a:buNone/>
            </a:pPr>
            <a:r>
              <a:rPr lang="en-US" sz="3600" dirty="0"/>
              <a:t>•</a:t>
            </a:r>
            <a:r>
              <a:rPr lang="el-GR" dirty="0">
                <a:solidFill>
                  <a:schemeClr val="accent4"/>
                </a:solidFill>
                <a:latin typeface="Montserrat"/>
                <a:cs typeface="Arial"/>
              </a:rPr>
              <a:t>Σύστημα βαθμολόγησης: Βαθμολογήστε κάθε διάσταση από το 1 έως το 7.
• Στόχος αξιολόγησης: Χρησιμοποιήστε βαθμολογίες για να προσδιορίσετε τα δυνατά σημεία και τους τομείς βελτίωσης στις επιχειρηματικές πρακτικές διδασκαλίας.</a:t>
            </a:r>
            <a:endParaRPr lang="pt-PT" dirty="0">
              <a:solidFill>
                <a:schemeClr val="accent4"/>
              </a:solidFill>
              <a:latin typeface="Montserrat"/>
              <a:cs typeface="Arial"/>
            </a:endParaRPr>
          </a:p>
        </p:txBody>
      </p:sp>
      <p:pic>
        <p:nvPicPr>
          <p:cNvPr id="32" name="Imagem 31">
            <a:extLst>
              <a:ext uri="{FF2B5EF4-FFF2-40B4-BE49-F238E27FC236}">
                <a16:creationId xmlns:a16="http://schemas.microsoft.com/office/drawing/2014/main" id="{F5538F15-1274-B0A2-DD7E-65C64452B673}"/>
              </a:ext>
            </a:extLst>
          </p:cNvPr>
          <p:cNvPicPr>
            <a:picLocks noChangeAspect="1"/>
          </p:cNvPicPr>
          <p:nvPr/>
        </p:nvPicPr>
        <p:blipFill>
          <a:blip r:embed="rId5"/>
          <a:stretch>
            <a:fillRect/>
          </a:stretch>
        </p:blipFill>
        <p:spPr>
          <a:xfrm>
            <a:off x="10483800" y="1991532"/>
            <a:ext cx="6471983" cy="6140456"/>
          </a:xfrm>
          <a:prstGeom prst="rect">
            <a:avLst/>
          </a:prstGeom>
        </p:spPr>
      </p:pic>
    </p:spTree>
    <p:extLst>
      <p:ext uri="{BB962C8B-B14F-4D97-AF65-F5344CB8AC3E}">
        <p14:creationId xmlns:p14="http://schemas.microsoft.com/office/powerpoint/2010/main" val="35934223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35A844BC-2538-1D0B-982B-658AC6846319}"/>
            </a:ext>
          </a:extLst>
        </p:cNvPr>
        <p:cNvGrpSpPr/>
        <p:nvPr/>
      </p:nvGrpSpPr>
      <p:grpSpPr>
        <a:xfrm>
          <a:off x="0" y="0"/>
          <a:ext cx="0" cy="0"/>
          <a:chOff x="0" y="0"/>
          <a:chExt cx="0" cy="0"/>
        </a:xfrm>
      </p:grpSpPr>
      <p:sp>
        <p:nvSpPr>
          <p:cNvPr id="248" name="Google Shape;248;p9">
            <a:extLst>
              <a:ext uri="{FF2B5EF4-FFF2-40B4-BE49-F238E27FC236}">
                <a16:creationId xmlns:a16="http://schemas.microsoft.com/office/drawing/2014/main" id="{BDF86941-74BA-4E19-CF30-B2212F09FA99}"/>
              </a:ext>
            </a:extLst>
          </p:cNvPr>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a:extLst>
              <a:ext uri="{FF2B5EF4-FFF2-40B4-BE49-F238E27FC236}">
                <a16:creationId xmlns:a16="http://schemas.microsoft.com/office/drawing/2014/main" id="{3D219463-4B18-36B3-C182-8612F364C8E4}"/>
              </a:ext>
            </a:extLst>
          </p:cNvPr>
          <p:cNvGrpSpPr/>
          <p:nvPr/>
        </p:nvGrpSpPr>
        <p:grpSpPr>
          <a:xfrm>
            <a:off x="-281955" y="9721187"/>
            <a:ext cx="18965831" cy="883574"/>
            <a:chOff x="0" y="-38100"/>
            <a:chExt cx="4995116" cy="232711"/>
          </a:xfrm>
        </p:grpSpPr>
        <p:sp>
          <p:nvSpPr>
            <p:cNvPr id="250" name="Google Shape;250;p9">
              <a:extLst>
                <a:ext uri="{FF2B5EF4-FFF2-40B4-BE49-F238E27FC236}">
                  <a16:creationId xmlns:a16="http://schemas.microsoft.com/office/drawing/2014/main" id="{321CBBCC-E30E-B7F2-4C5A-A2C3F02C92F2}"/>
                </a:ext>
              </a:extLst>
            </p:cNvPr>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a:extLst>
                <a:ext uri="{FF2B5EF4-FFF2-40B4-BE49-F238E27FC236}">
                  <a16:creationId xmlns:a16="http://schemas.microsoft.com/office/drawing/2014/main" id="{D37876B3-A879-65AE-9CB4-A08279203E58}"/>
                </a:ext>
              </a:extLst>
            </p:cNvPr>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a:extLst>
              <a:ext uri="{FF2B5EF4-FFF2-40B4-BE49-F238E27FC236}">
                <a16:creationId xmlns:a16="http://schemas.microsoft.com/office/drawing/2014/main" id="{1D33366B-1795-4A6E-F19D-73E5EEE24D61}"/>
              </a:ext>
            </a:extLst>
          </p:cNvPr>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a:extLst>
              <a:ext uri="{FF2B5EF4-FFF2-40B4-BE49-F238E27FC236}">
                <a16:creationId xmlns:a16="http://schemas.microsoft.com/office/drawing/2014/main" id="{A3304AB6-F6DF-57FE-8C0B-984A8BEF5ADA}"/>
              </a:ext>
            </a:extLst>
          </p:cNvPr>
          <p:cNvSpPr txBox="1"/>
          <p:nvPr/>
        </p:nvSpPr>
        <p:spPr>
          <a:xfrm>
            <a:off x="431779" y="192303"/>
            <a:ext cx="17159680" cy="1723549"/>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Εφαρμογή του διαγράμματος αράχνης: Δημιουργώντας το δικό σας διάγραμμα αράχνης για την </a:t>
            </a:r>
            <a:r>
              <a:rPr lang="el-GR" sz="4000" b="1" dirty="0" err="1">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αυτοαξιολόγησή</a:t>
            </a:r>
            <a:r>
              <a:rPr lang="el-GR" sz="4000"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 σας ως διάλεξη</a:t>
            </a:r>
            <a:endParaRPr sz="4000" b="1" dirty="0">
              <a:latin typeface="Microsoft YaHei UI" panose="020B0503020204020204" pitchFamily="34" charset="-122"/>
              <a:ea typeface="Microsoft YaHei UI" panose="020B0503020204020204" pitchFamily="34" charset="-122"/>
            </a:endParaRPr>
          </a:p>
        </p:txBody>
      </p:sp>
      <p:pic>
        <p:nvPicPr>
          <p:cNvPr id="2" name="Imagem 1" descr="Uma imagem com diagrama, texto, file, círculo&#10;&#10;Descrição gerada automaticamente">
            <a:extLst>
              <a:ext uri="{FF2B5EF4-FFF2-40B4-BE49-F238E27FC236}">
                <a16:creationId xmlns:a16="http://schemas.microsoft.com/office/drawing/2014/main" id="{D51D9434-BF53-0DAF-C258-335C08C131F9}"/>
              </a:ext>
            </a:extLst>
          </p:cNvPr>
          <p:cNvPicPr>
            <a:picLocks noChangeAspect="1"/>
          </p:cNvPicPr>
          <p:nvPr/>
        </p:nvPicPr>
        <p:blipFill>
          <a:blip r:embed="rId5">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33849" y="1473558"/>
            <a:ext cx="15077849" cy="7894457"/>
          </a:xfrm>
          <a:prstGeom prst="rect">
            <a:avLst/>
          </a:prstGeom>
        </p:spPr>
      </p:pic>
      <p:cxnSp>
        <p:nvCxnSpPr>
          <p:cNvPr id="4" name="Conexão reta 3">
            <a:extLst>
              <a:ext uri="{FF2B5EF4-FFF2-40B4-BE49-F238E27FC236}">
                <a16:creationId xmlns:a16="http://schemas.microsoft.com/office/drawing/2014/main" id="{86B3CA03-BFE4-AF33-21E9-216BE3861F76}"/>
              </a:ext>
            </a:extLst>
          </p:cNvPr>
          <p:cNvCxnSpPr/>
          <p:nvPr/>
        </p:nvCxnSpPr>
        <p:spPr>
          <a:xfrm flipV="1">
            <a:off x="7477932" y="3006671"/>
            <a:ext cx="1123627" cy="128636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Conexão reta 4">
            <a:extLst>
              <a:ext uri="{FF2B5EF4-FFF2-40B4-BE49-F238E27FC236}">
                <a16:creationId xmlns:a16="http://schemas.microsoft.com/office/drawing/2014/main" id="{360D2A4D-3CAD-41FF-0E3D-83D15B12D660}"/>
              </a:ext>
            </a:extLst>
          </p:cNvPr>
          <p:cNvCxnSpPr>
            <a:cxnSpLocks/>
          </p:cNvCxnSpPr>
          <p:nvPr/>
        </p:nvCxnSpPr>
        <p:spPr>
          <a:xfrm flipV="1">
            <a:off x="6230319" y="4270739"/>
            <a:ext cx="1247613" cy="1150047"/>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exão reta 6">
            <a:extLst>
              <a:ext uri="{FF2B5EF4-FFF2-40B4-BE49-F238E27FC236}">
                <a16:creationId xmlns:a16="http://schemas.microsoft.com/office/drawing/2014/main" id="{D377710F-C32F-FB2E-54C9-6C82804F8808}"/>
              </a:ext>
            </a:extLst>
          </p:cNvPr>
          <p:cNvCxnSpPr>
            <a:cxnSpLocks/>
          </p:cNvCxnSpPr>
          <p:nvPr/>
        </p:nvCxnSpPr>
        <p:spPr>
          <a:xfrm flipH="1" flipV="1">
            <a:off x="8601559" y="3060915"/>
            <a:ext cx="883404" cy="153319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exão reta 9">
            <a:extLst>
              <a:ext uri="{FF2B5EF4-FFF2-40B4-BE49-F238E27FC236}">
                <a16:creationId xmlns:a16="http://schemas.microsoft.com/office/drawing/2014/main" id="{A4DFBEDE-D0A1-9E8E-8BA1-9656C297035A}"/>
              </a:ext>
            </a:extLst>
          </p:cNvPr>
          <p:cNvCxnSpPr>
            <a:cxnSpLocks/>
          </p:cNvCxnSpPr>
          <p:nvPr/>
        </p:nvCxnSpPr>
        <p:spPr>
          <a:xfrm flipV="1">
            <a:off x="9043261" y="4570526"/>
            <a:ext cx="441702" cy="85026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Conexão reta 13">
            <a:extLst>
              <a:ext uri="{FF2B5EF4-FFF2-40B4-BE49-F238E27FC236}">
                <a16:creationId xmlns:a16="http://schemas.microsoft.com/office/drawing/2014/main" id="{8C1FEB91-7526-1F29-0940-7FF9D1E9939C}"/>
              </a:ext>
            </a:extLst>
          </p:cNvPr>
          <p:cNvCxnSpPr>
            <a:cxnSpLocks/>
          </p:cNvCxnSpPr>
          <p:nvPr/>
        </p:nvCxnSpPr>
        <p:spPr>
          <a:xfrm>
            <a:off x="6230318" y="5431419"/>
            <a:ext cx="667719" cy="1682303"/>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exão reta 16">
            <a:extLst>
              <a:ext uri="{FF2B5EF4-FFF2-40B4-BE49-F238E27FC236}">
                <a16:creationId xmlns:a16="http://schemas.microsoft.com/office/drawing/2014/main" id="{4266B33C-0AB6-F987-E0F0-E889EE3A8B90}"/>
              </a:ext>
            </a:extLst>
          </p:cNvPr>
          <p:cNvCxnSpPr>
            <a:cxnSpLocks/>
          </p:cNvCxnSpPr>
          <p:nvPr/>
        </p:nvCxnSpPr>
        <p:spPr>
          <a:xfrm>
            <a:off x="6898037" y="7047196"/>
            <a:ext cx="1703522" cy="77159"/>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exão reta 18">
            <a:extLst>
              <a:ext uri="{FF2B5EF4-FFF2-40B4-BE49-F238E27FC236}">
                <a16:creationId xmlns:a16="http://schemas.microsoft.com/office/drawing/2014/main" id="{EED1CCE5-B7AF-53AF-81F1-732600ACD026}"/>
              </a:ext>
            </a:extLst>
          </p:cNvPr>
          <p:cNvCxnSpPr>
            <a:cxnSpLocks/>
          </p:cNvCxnSpPr>
          <p:nvPr/>
        </p:nvCxnSpPr>
        <p:spPr>
          <a:xfrm flipV="1">
            <a:off x="8538275" y="6292312"/>
            <a:ext cx="946688" cy="832043"/>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1" name="CaixaDeTexto 20">
            <a:extLst>
              <a:ext uri="{FF2B5EF4-FFF2-40B4-BE49-F238E27FC236}">
                <a16:creationId xmlns:a16="http://schemas.microsoft.com/office/drawing/2014/main" id="{C759B9AA-9659-7448-EBD1-67583A18E589}"/>
              </a:ext>
            </a:extLst>
          </p:cNvPr>
          <p:cNvSpPr txBox="1"/>
          <p:nvPr/>
        </p:nvSpPr>
        <p:spPr>
          <a:xfrm>
            <a:off x="9369700" y="4132964"/>
            <a:ext cx="588936" cy="584775"/>
          </a:xfrm>
          <a:prstGeom prst="rect">
            <a:avLst/>
          </a:prstGeom>
          <a:noFill/>
        </p:spPr>
        <p:txBody>
          <a:bodyPr wrap="square" rtlCol="0">
            <a:spAutoFit/>
          </a:bodyPr>
          <a:lstStyle/>
          <a:p>
            <a:r>
              <a:rPr lang="pt-PT" sz="3200" b="1" dirty="0">
                <a:solidFill>
                  <a:schemeClr val="accent4">
                    <a:lumMod val="75000"/>
                  </a:schemeClr>
                </a:solidFill>
              </a:rPr>
              <a:t>3</a:t>
            </a:r>
          </a:p>
        </p:txBody>
      </p:sp>
      <p:sp>
        <p:nvSpPr>
          <p:cNvPr id="22" name="CaixaDeTexto 21">
            <a:extLst>
              <a:ext uri="{FF2B5EF4-FFF2-40B4-BE49-F238E27FC236}">
                <a16:creationId xmlns:a16="http://schemas.microsoft.com/office/drawing/2014/main" id="{8067EFA5-9638-EA50-0099-6054743A6ED5}"/>
              </a:ext>
            </a:extLst>
          </p:cNvPr>
          <p:cNvSpPr txBox="1"/>
          <p:nvPr/>
        </p:nvSpPr>
        <p:spPr>
          <a:xfrm>
            <a:off x="9349543" y="6071882"/>
            <a:ext cx="588936" cy="584775"/>
          </a:xfrm>
          <a:prstGeom prst="rect">
            <a:avLst/>
          </a:prstGeom>
          <a:noFill/>
        </p:spPr>
        <p:txBody>
          <a:bodyPr wrap="square" rtlCol="0">
            <a:spAutoFit/>
          </a:bodyPr>
          <a:lstStyle/>
          <a:p>
            <a:r>
              <a:rPr lang="pt-PT" sz="3200" b="1" dirty="0">
                <a:solidFill>
                  <a:schemeClr val="accent4">
                    <a:lumMod val="75000"/>
                  </a:schemeClr>
                </a:solidFill>
              </a:rPr>
              <a:t>3</a:t>
            </a:r>
          </a:p>
        </p:txBody>
      </p:sp>
      <p:sp>
        <p:nvSpPr>
          <p:cNvPr id="23" name="CaixaDeTexto 22">
            <a:extLst>
              <a:ext uri="{FF2B5EF4-FFF2-40B4-BE49-F238E27FC236}">
                <a16:creationId xmlns:a16="http://schemas.microsoft.com/office/drawing/2014/main" id="{6753E14D-CF39-57EA-FCBF-BF1B5CA101C1}"/>
              </a:ext>
            </a:extLst>
          </p:cNvPr>
          <p:cNvSpPr txBox="1"/>
          <p:nvPr/>
        </p:nvSpPr>
        <p:spPr>
          <a:xfrm>
            <a:off x="8422683" y="6976628"/>
            <a:ext cx="588936" cy="584775"/>
          </a:xfrm>
          <a:prstGeom prst="rect">
            <a:avLst/>
          </a:prstGeom>
          <a:noFill/>
        </p:spPr>
        <p:txBody>
          <a:bodyPr wrap="square" rtlCol="0">
            <a:spAutoFit/>
          </a:bodyPr>
          <a:lstStyle/>
          <a:p>
            <a:r>
              <a:rPr lang="pt-PT" sz="3200" b="1" dirty="0">
                <a:solidFill>
                  <a:schemeClr val="accent4">
                    <a:lumMod val="75000"/>
                  </a:schemeClr>
                </a:solidFill>
              </a:rPr>
              <a:t>4</a:t>
            </a:r>
          </a:p>
        </p:txBody>
      </p:sp>
      <p:sp>
        <p:nvSpPr>
          <p:cNvPr id="24" name="CaixaDeTexto 23">
            <a:extLst>
              <a:ext uri="{FF2B5EF4-FFF2-40B4-BE49-F238E27FC236}">
                <a16:creationId xmlns:a16="http://schemas.microsoft.com/office/drawing/2014/main" id="{E5B54E2F-7495-5943-C23C-7B5B30DA0B56}"/>
              </a:ext>
            </a:extLst>
          </p:cNvPr>
          <p:cNvSpPr txBox="1"/>
          <p:nvPr/>
        </p:nvSpPr>
        <p:spPr>
          <a:xfrm>
            <a:off x="6710541" y="6900871"/>
            <a:ext cx="588936" cy="584775"/>
          </a:xfrm>
          <a:prstGeom prst="rect">
            <a:avLst/>
          </a:prstGeom>
          <a:noFill/>
        </p:spPr>
        <p:txBody>
          <a:bodyPr wrap="square" rtlCol="0">
            <a:spAutoFit/>
          </a:bodyPr>
          <a:lstStyle/>
          <a:p>
            <a:r>
              <a:rPr lang="pt-PT" sz="3200" b="1" dirty="0">
                <a:solidFill>
                  <a:schemeClr val="accent4">
                    <a:lumMod val="75000"/>
                  </a:schemeClr>
                </a:solidFill>
              </a:rPr>
              <a:t>6</a:t>
            </a:r>
          </a:p>
        </p:txBody>
      </p:sp>
      <p:sp>
        <p:nvSpPr>
          <p:cNvPr id="25" name="CaixaDeTexto 24">
            <a:extLst>
              <a:ext uri="{FF2B5EF4-FFF2-40B4-BE49-F238E27FC236}">
                <a16:creationId xmlns:a16="http://schemas.microsoft.com/office/drawing/2014/main" id="{9F7B0BE1-0881-2B5C-4C77-2BBF9D4612F5}"/>
              </a:ext>
            </a:extLst>
          </p:cNvPr>
          <p:cNvSpPr txBox="1"/>
          <p:nvPr/>
        </p:nvSpPr>
        <p:spPr>
          <a:xfrm>
            <a:off x="5975241" y="5012597"/>
            <a:ext cx="588936" cy="584775"/>
          </a:xfrm>
          <a:prstGeom prst="rect">
            <a:avLst/>
          </a:prstGeom>
          <a:noFill/>
        </p:spPr>
        <p:txBody>
          <a:bodyPr wrap="square" rtlCol="0">
            <a:spAutoFit/>
          </a:bodyPr>
          <a:lstStyle/>
          <a:p>
            <a:r>
              <a:rPr lang="pt-PT" sz="3200" b="1" dirty="0">
                <a:solidFill>
                  <a:schemeClr val="accent4">
                    <a:lumMod val="75000"/>
                  </a:schemeClr>
                </a:solidFill>
              </a:rPr>
              <a:t>6</a:t>
            </a:r>
          </a:p>
        </p:txBody>
      </p:sp>
      <p:sp>
        <p:nvSpPr>
          <p:cNvPr id="26" name="CaixaDeTexto 25">
            <a:extLst>
              <a:ext uri="{FF2B5EF4-FFF2-40B4-BE49-F238E27FC236}">
                <a16:creationId xmlns:a16="http://schemas.microsoft.com/office/drawing/2014/main" id="{60D7F411-FEEB-6A8E-0746-24808FFECBF2}"/>
              </a:ext>
            </a:extLst>
          </p:cNvPr>
          <p:cNvSpPr txBox="1"/>
          <p:nvPr/>
        </p:nvSpPr>
        <p:spPr>
          <a:xfrm>
            <a:off x="8396693" y="2522197"/>
            <a:ext cx="588936" cy="584775"/>
          </a:xfrm>
          <a:prstGeom prst="rect">
            <a:avLst/>
          </a:prstGeom>
          <a:noFill/>
        </p:spPr>
        <p:txBody>
          <a:bodyPr wrap="square" rtlCol="0">
            <a:spAutoFit/>
          </a:bodyPr>
          <a:lstStyle/>
          <a:p>
            <a:r>
              <a:rPr lang="pt-PT" sz="3200" b="1" dirty="0">
                <a:solidFill>
                  <a:schemeClr val="accent4">
                    <a:lumMod val="75000"/>
                  </a:schemeClr>
                </a:solidFill>
              </a:rPr>
              <a:t>6</a:t>
            </a:r>
          </a:p>
        </p:txBody>
      </p:sp>
      <p:sp>
        <p:nvSpPr>
          <p:cNvPr id="27" name="CaixaDeTexto 26">
            <a:extLst>
              <a:ext uri="{FF2B5EF4-FFF2-40B4-BE49-F238E27FC236}">
                <a16:creationId xmlns:a16="http://schemas.microsoft.com/office/drawing/2014/main" id="{747D71A7-8BF9-64A7-EE8F-0BC07CE799FB}"/>
              </a:ext>
            </a:extLst>
          </p:cNvPr>
          <p:cNvSpPr txBox="1"/>
          <p:nvPr/>
        </p:nvSpPr>
        <p:spPr>
          <a:xfrm>
            <a:off x="7227824" y="3801766"/>
            <a:ext cx="588936" cy="584775"/>
          </a:xfrm>
          <a:prstGeom prst="rect">
            <a:avLst/>
          </a:prstGeom>
          <a:noFill/>
        </p:spPr>
        <p:txBody>
          <a:bodyPr wrap="square" rtlCol="0">
            <a:spAutoFit/>
          </a:bodyPr>
          <a:lstStyle/>
          <a:p>
            <a:r>
              <a:rPr lang="pt-PT" sz="3200" b="1" dirty="0">
                <a:solidFill>
                  <a:schemeClr val="accent4">
                    <a:lumMod val="75000"/>
                  </a:schemeClr>
                </a:solidFill>
              </a:rPr>
              <a:t>4</a:t>
            </a:r>
          </a:p>
        </p:txBody>
      </p:sp>
      <p:sp>
        <p:nvSpPr>
          <p:cNvPr id="28" name="Pergaminho: Vertical 27">
            <a:extLst>
              <a:ext uri="{FF2B5EF4-FFF2-40B4-BE49-F238E27FC236}">
                <a16:creationId xmlns:a16="http://schemas.microsoft.com/office/drawing/2014/main" id="{03BBD745-9C6E-9228-129F-2D0821417C6E}"/>
              </a:ext>
            </a:extLst>
          </p:cNvPr>
          <p:cNvSpPr/>
          <p:nvPr/>
        </p:nvSpPr>
        <p:spPr>
          <a:xfrm>
            <a:off x="13960843" y="2358146"/>
            <a:ext cx="4342623" cy="6282159"/>
          </a:xfrm>
          <a:prstGeom prst="verticalScroll">
            <a:avLst/>
          </a:prstGeom>
          <a:solidFill>
            <a:srgbClr val="604A7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lvl="2">
              <a:lnSpc>
                <a:spcPct val="110000"/>
              </a:lnSpc>
              <a:spcBef>
                <a:spcPts val="360"/>
              </a:spcBef>
              <a:buClr>
                <a:schemeClr val="dk1"/>
              </a:buClr>
              <a:buSzPts val="1800"/>
            </a:pPr>
            <a:r>
              <a:rPr lang="el-GR" sz="2400" dirty="0">
                <a:solidFill>
                  <a:schemeClr val="bg1"/>
                </a:solidFill>
                <a:latin typeface="Montserrat"/>
                <a:ea typeface="Calibri"/>
                <a:cs typeface="Arial"/>
                <a:sym typeface="Calibri"/>
              </a:rPr>
              <a:t>Πιθανό αποτέλεσμα
Το πρόγραμμα σπουδών και/ή οι παιδαγωγικές σας μέθοδοι δεν προωθούν τις επιχειρηματικές ικανότητες</a:t>
            </a:r>
            <a:endParaRPr lang="en-GB" sz="2400" dirty="0">
              <a:solidFill>
                <a:schemeClr val="bg1"/>
              </a:solidFill>
              <a:latin typeface="Montserrat"/>
              <a:ea typeface="Calibri"/>
              <a:cs typeface="Arial"/>
              <a:sym typeface="Calibri"/>
            </a:endParaRPr>
          </a:p>
        </p:txBody>
      </p:sp>
      <p:cxnSp>
        <p:nvCxnSpPr>
          <p:cNvPr id="30" name="Conexão reta 29">
            <a:extLst>
              <a:ext uri="{FF2B5EF4-FFF2-40B4-BE49-F238E27FC236}">
                <a16:creationId xmlns:a16="http://schemas.microsoft.com/office/drawing/2014/main" id="{4134D1EF-C89A-AE11-CF09-0E0B2D9B60D3}"/>
              </a:ext>
            </a:extLst>
          </p:cNvPr>
          <p:cNvCxnSpPr>
            <a:cxnSpLocks/>
          </p:cNvCxnSpPr>
          <p:nvPr/>
        </p:nvCxnSpPr>
        <p:spPr>
          <a:xfrm flipH="1" flipV="1">
            <a:off x="9043261" y="5431419"/>
            <a:ext cx="400056" cy="932851"/>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2" name="CaixaDeTexto 31">
            <a:extLst>
              <a:ext uri="{FF2B5EF4-FFF2-40B4-BE49-F238E27FC236}">
                <a16:creationId xmlns:a16="http://schemas.microsoft.com/office/drawing/2014/main" id="{452E6AC3-15F2-B29F-FC75-36BBEC70E4E4}"/>
              </a:ext>
            </a:extLst>
          </p:cNvPr>
          <p:cNvSpPr txBox="1"/>
          <p:nvPr/>
        </p:nvSpPr>
        <p:spPr>
          <a:xfrm>
            <a:off x="9166864" y="5139031"/>
            <a:ext cx="588936" cy="584775"/>
          </a:xfrm>
          <a:prstGeom prst="rect">
            <a:avLst/>
          </a:prstGeom>
          <a:noFill/>
        </p:spPr>
        <p:txBody>
          <a:bodyPr wrap="square" rtlCol="0">
            <a:spAutoFit/>
          </a:bodyPr>
          <a:lstStyle/>
          <a:p>
            <a:r>
              <a:rPr lang="pt-PT" sz="3200" b="1" dirty="0">
                <a:solidFill>
                  <a:schemeClr val="accent4">
                    <a:lumMod val="75000"/>
                  </a:schemeClr>
                </a:solidFill>
              </a:rPr>
              <a:t>1</a:t>
            </a:r>
          </a:p>
        </p:txBody>
      </p:sp>
    </p:spTree>
    <p:extLst>
      <p:ext uri="{BB962C8B-B14F-4D97-AF65-F5344CB8AC3E}">
        <p14:creationId xmlns:p14="http://schemas.microsoft.com/office/powerpoint/2010/main" val="20960606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102"/>
        <p:cNvGrpSpPr/>
        <p:nvPr/>
      </p:nvGrpSpPr>
      <p:grpSpPr>
        <a:xfrm>
          <a:off x="0" y="0"/>
          <a:ext cx="0" cy="0"/>
          <a:chOff x="0" y="0"/>
          <a:chExt cx="0" cy="0"/>
        </a:xfrm>
      </p:grpSpPr>
      <p:sp>
        <p:nvSpPr>
          <p:cNvPr id="103" name="Google Shape;103;p2"/>
          <p:cNvSpPr/>
          <p:nvPr/>
        </p:nvSpPr>
        <p:spPr>
          <a:xfrm>
            <a:off x="624295" y="421152"/>
            <a:ext cx="2897536" cy="607548"/>
          </a:xfrm>
          <a:custGeom>
            <a:avLst/>
            <a:gdLst/>
            <a:ahLst/>
            <a:cxnLst/>
            <a:rect l="l" t="t" r="r" b="b"/>
            <a:pathLst>
              <a:path w="2897536" h="607548" extrusionOk="0">
                <a:moveTo>
                  <a:pt x="0" y="0"/>
                </a:moveTo>
                <a:lnTo>
                  <a:pt x="2897535" y="0"/>
                </a:lnTo>
                <a:lnTo>
                  <a:pt x="2897535" y="607548"/>
                </a:lnTo>
                <a:lnTo>
                  <a:pt x="0" y="60754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4" name="Google Shape;104;p2"/>
          <p:cNvCxnSpPr/>
          <p:nvPr/>
        </p:nvCxnSpPr>
        <p:spPr>
          <a:xfrm>
            <a:off x="624295" y="8631497"/>
            <a:ext cx="12609550" cy="0"/>
          </a:xfrm>
          <a:prstGeom prst="straightConnector1">
            <a:avLst/>
          </a:prstGeom>
          <a:noFill/>
          <a:ln w="57150" cap="flat" cmpd="sng">
            <a:solidFill>
              <a:srgbClr val="452A74"/>
            </a:solidFill>
            <a:prstDash val="solid"/>
            <a:round/>
            <a:headEnd type="none" w="sm" len="sm"/>
            <a:tailEnd type="none" w="sm" len="sm"/>
          </a:ln>
        </p:spPr>
      </p:cxnSp>
      <p:grpSp>
        <p:nvGrpSpPr>
          <p:cNvPr id="105" name="Google Shape;105;p2"/>
          <p:cNvGrpSpPr/>
          <p:nvPr/>
        </p:nvGrpSpPr>
        <p:grpSpPr>
          <a:xfrm>
            <a:off x="11891146" y="-1800940"/>
            <a:ext cx="13888879" cy="13888879"/>
            <a:chOff x="0" y="0"/>
            <a:chExt cx="812800" cy="812800"/>
          </a:xfrm>
        </p:grpSpPr>
        <p:sp>
          <p:nvSpPr>
            <p:cNvPr id="106" name="Google Shape;10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2"/>
          <p:cNvGrpSpPr/>
          <p:nvPr/>
        </p:nvGrpSpPr>
        <p:grpSpPr>
          <a:xfrm>
            <a:off x="12998586" y="-22431"/>
            <a:ext cx="10331861" cy="10331861"/>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9529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7" name="Google Shape;127;p2"/>
          <p:cNvSpPr/>
          <p:nvPr/>
        </p:nvSpPr>
        <p:spPr>
          <a:xfrm>
            <a:off x="10246164"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2"/>
          <p:cNvSpPr txBox="1"/>
          <p:nvPr/>
        </p:nvSpPr>
        <p:spPr>
          <a:xfrm>
            <a:off x="13596117" y="4375541"/>
            <a:ext cx="4568399" cy="1749582"/>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8121" dirty="0">
                <a:solidFill>
                  <a:srgbClr val="452A74"/>
                </a:solidFill>
                <a:latin typeface="Montserrat ExtraBold"/>
                <a:ea typeface="Montserrat ExtraBold"/>
                <a:cs typeface="Montserrat ExtraBold"/>
                <a:sym typeface="Montserrat ExtraBold"/>
              </a:rPr>
              <a:t>Content </a:t>
            </a:r>
            <a:endParaRPr dirty="0"/>
          </a:p>
        </p:txBody>
      </p:sp>
      <p:sp>
        <p:nvSpPr>
          <p:cNvPr id="3" name="CaixaDeTexto 2">
            <a:extLst>
              <a:ext uri="{FF2B5EF4-FFF2-40B4-BE49-F238E27FC236}">
                <a16:creationId xmlns:a16="http://schemas.microsoft.com/office/drawing/2014/main" id="{B3D881EB-FFD2-5072-411B-C19A0448D069}"/>
              </a:ext>
            </a:extLst>
          </p:cNvPr>
          <p:cNvSpPr txBox="1"/>
          <p:nvPr/>
        </p:nvSpPr>
        <p:spPr>
          <a:xfrm>
            <a:off x="846373" y="2583344"/>
            <a:ext cx="11695814" cy="5016758"/>
          </a:xfrm>
          <a:prstGeom prst="rect">
            <a:avLst/>
          </a:prstGeom>
          <a:noFill/>
        </p:spPr>
        <p:txBody>
          <a:bodyPr wrap="square" rtlCol="0">
            <a:spAutoFit/>
          </a:bodyPr>
          <a:lstStyle/>
          <a:p>
            <a:pPr marL="514350" indent="-514350">
              <a:buFont typeface="+mj-lt"/>
              <a:buAutoNum type="arabicPeriod"/>
            </a:pPr>
            <a:r>
              <a:rPr lang="el-GR" sz="4000" dirty="0">
                <a:solidFill>
                  <a:srgbClr val="452A74"/>
                </a:solidFill>
                <a:latin typeface="Microsoft YaHei UI" panose="020B0503020204020204" pitchFamily="34" charset="-122"/>
                <a:ea typeface="Microsoft YaHei UI" panose="020B0503020204020204" pitchFamily="34" charset="-122"/>
              </a:rPr>
              <a:t>Τι είναι ... και στόχοι
Οκτώ διαστάσεις
Συμβολές διαγράμματος αράχνης στην εκπαίδευση και την επιχειρηματικότητα
Πώς να το χρησιμοποιήσετε
Εφαρμογή του διαγράμματος αράχνης
Βασικά </a:t>
            </a:r>
            <a:r>
              <a:rPr lang="el-GR" sz="4000" dirty="0" err="1">
                <a:solidFill>
                  <a:srgbClr val="452A74"/>
                </a:solidFill>
                <a:latin typeface="Microsoft YaHei UI" panose="020B0503020204020204" pitchFamily="34" charset="-122"/>
                <a:ea typeface="Microsoft YaHei UI" panose="020B0503020204020204" pitchFamily="34" charset="-122"/>
              </a:rPr>
              <a:t>Takeaways</a:t>
            </a:r>
            <a:r>
              <a:rPr lang="el-GR" sz="4000" dirty="0">
                <a:solidFill>
                  <a:srgbClr val="452A74"/>
                </a:solidFill>
                <a:latin typeface="Microsoft YaHei UI" panose="020B0503020204020204" pitchFamily="34" charset="-122"/>
                <a:ea typeface="Microsoft YaHei UI" panose="020B0503020204020204" pitchFamily="34" charset="-122"/>
              </a:rPr>
              <a:t> μάθησης
Αντανακλώ...</a:t>
            </a:r>
            <a:endParaRPr lang="en-GB" sz="4000" dirty="0">
              <a:latin typeface="Microsoft YaHei UI" panose="020B0503020204020204" pitchFamily="34" charset="-122"/>
              <a:ea typeface="Microsoft YaHei UI" panose="020B0503020204020204" pitchFamily="34" charset="-122"/>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338916" y="9695413"/>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564159" y="118830"/>
            <a:ext cx="17159680" cy="1723549"/>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Δραστηριότητα 2: Δημιουργώντας το δικό σας διάγραμμα αράχνης με τους μαθητές σας</a:t>
            </a:r>
            <a:endParaRPr sz="4000" b="1" dirty="0">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178869" y="1842379"/>
            <a:ext cx="17159681" cy="6937024"/>
          </a:xfrm>
        </p:spPr>
        <p:txBody>
          <a:bodyPr>
            <a:normAutofit/>
          </a:bodyPr>
          <a:lstStyle/>
          <a:p>
            <a:pPr marL="114300" indent="0">
              <a:buNone/>
            </a:pPr>
            <a:r>
              <a:rPr lang="en-GB" sz="3600" dirty="0">
                <a:solidFill>
                  <a:schemeClr val="accent4"/>
                </a:solidFill>
              </a:rPr>
              <a:t>•	</a:t>
            </a:r>
            <a:r>
              <a:rPr lang="el-GR" dirty="0">
                <a:solidFill>
                  <a:schemeClr val="accent4"/>
                </a:solidFill>
                <a:latin typeface="Montserrat"/>
                <a:cs typeface="Arial"/>
              </a:rPr>
              <a:t>Δημιουργήστε ομάδες μαθητών για να συζητήσετε μια υπάρχουσα ή προγραμματισμένη επιχειρηματική δραστηριότητα μάθησης ή περιεχόμενο διδακτέας ύλης.
• Χρησιμοποιήστε ένα τυπωμένο πρότυπο διαγράμματος αράχνης για να αξιολογήσετε τη δραστηριότητα σε κάθε διάσταση. 
Οδηγίες:
Συζητήστε το περιεχόμενο της δραστηριότητας και αναλύστε
 εάν είναι ισχυρή ή ασθενής σε κάθε διάσταση του διαγράμματος
Ζητήστε από τις διαφορετικές ομάδες μαθητών να βαθμολογήσουν την καθεμία 
διάσταση από 1 έως 7, σύμφωνα με τις απόψεις τους.
Εντοπίστε κενά (χαμηλά σημεία) και συζητήστε τρόπους βελτίωσης.</a:t>
            </a:r>
            <a:endParaRPr lang="en-GB" sz="3200" dirty="0">
              <a:solidFill>
                <a:schemeClr val="accent4"/>
              </a:solidFill>
              <a:latin typeface="Montserrat"/>
              <a:cs typeface="Arial"/>
            </a:endParaRPr>
          </a:p>
        </p:txBody>
      </p:sp>
      <p:pic>
        <p:nvPicPr>
          <p:cNvPr id="2" name="Imagem 1" descr="Uma imagem com diagrama, texto, file, círculo&#10;&#10;Descrição gerada automaticamente">
            <a:extLst>
              <a:ext uri="{FF2B5EF4-FFF2-40B4-BE49-F238E27FC236}">
                <a16:creationId xmlns:a16="http://schemas.microsoft.com/office/drawing/2014/main" id="{4E6099B4-81D9-33B7-8B27-97DEA9D39AB5}"/>
              </a:ext>
            </a:extLst>
          </p:cNvPr>
          <p:cNvPicPr>
            <a:picLocks noChangeAspect="1"/>
          </p:cNvPicPr>
          <p:nvPr/>
        </p:nvPicPr>
        <p:blipFill>
          <a:blip r:embed="rId5">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0298422" y="4142876"/>
            <a:ext cx="8855435" cy="4636527"/>
          </a:xfrm>
          <a:prstGeom prst="rect">
            <a:avLst/>
          </a:prstGeom>
        </p:spPr>
      </p:pic>
    </p:spTree>
    <p:extLst>
      <p:ext uri="{BB962C8B-B14F-4D97-AF65-F5344CB8AC3E}">
        <p14:creationId xmlns:p14="http://schemas.microsoft.com/office/powerpoint/2010/main" val="279516015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70D4E409-537E-9187-595B-836E7DAB77B3}"/>
            </a:ext>
          </a:extLst>
        </p:cNvPr>
        <p:cNvGrpSpPr/>
        <p:nvPr/>
      </p:nvGrpSpPr>
      <p:grpSpPr>
        <a:xfrm>
          <a:off x="0" y="0"/>
          <a:ext cx="0" cy="0"/>
          <a:chOff x="0" y="0"/>
          <a:chExt cx="0" cy="0"/>
        </a:xfrm>
      </p:grpSpPr>
      <p:sp>
        <p:nvSpPr>
          <p:cNvPr id="248" name="Google Shape;248;p9">
            <a:extLst>
              <a:ext uri="{FF2B5EF4-FFF2-40B4-BE49-F238E27FC236}">
                <a16:creationId xmlns:a16="http://schemas.microsoft.com/office/drawing/2014/main" id="{57D460F4-E129-0DDE-31E8-20BAA9E6A622}"/>
              </a:ext>
            </a:extLst>
          </p:cNvPr>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a:extLst>
              <a:ext uri="{FF2B5EF4-FFF2-40B4-BE49-F238E27FC236}">
                <a16:creationId xmlns:a16="http://schemas.microsoft.com/office/drawing/2014/main" id="{F4E50F02-61D4-6B1B-711B-5ACF58448941}"/>
              </a:ext>
            </a:extLst>
          </p:cNvPr>
          <p:cNvGrpSpPr/>
          <p:nvPr/>
        </p:nvGrpSpPr>
        <p:grpSpPr>
          <a:xfrm>
            <a:off x="-281955" y="9721187"/>
            <a:ext cx="18965831" cy="883574"/>
            <a:chOff x="0" y="-38100"/>
            <a:chExt cx="4995116" cy="232711"/>
          </a:xfrm>
        </p:grpSpPr>
        <p:sp>
          <p:nvSpPr>
            <p:cNvPr id="250" name="Google Shape;250;p9">
              <a:extLst>
                <a:ext uri="{FF2B5EF4-FFF2-40B4-BE49-F238E27FC236}">
                  <a16:creationId xmlns:a16="http://schemas.microsoft.com/office/drawing/2014/main" id="{77E1C087-7F3B-9964-FE2B-4C81B5FDC924}"/>
                </a:ext>
              </a:extLst>
            </p:cNvPr>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a:extLst>
                <a:ext uri="{FF2B5EF4-FFF2-40B4-BE49-F238E27FC236}">
                  <a16:creationId xmlns:a16="http://schemas.microsoft.com/office/drawing/2014/main" id="{982B6A14-66DC-27C2-875D-32956998153D}"/>
                </a:ext>
              </a:extLst>
            </p:cNvPr>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a:extLst>
              <a:ext uri="{FF2B5EF4-FFF2-40B4-BE49-F238E27FC236}">
                <a16:creationId xmlns:a16="http://schemas.microsoft.com/office/drawing/2014/main" id="{9554532A-4DD0-8F64-1915-B5B87BAD0A12}"/>
              </a:ext>
            </a:extLst>
          </p:cNvPr>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a:extLst>
              <a:ext uri="{FF2B5EF4-FFF2-40B4-BE49-F238E27FC236}">
                <a16:creationId xmlns:a16="http://schemas.microsoft.com/office/drawing/2014/main" id="{3BC8F7FB-0F7D-D253-E411-8A1A3B759FCC}"/>
              </a:ext>
            </a:extLst>
          </p:cNvPr>
          <p:cNvSpPr txBox="1"/>
          <p:nvPr/>
        </p:nvSpPr>
        <p:spPr>
          <a:xfrm>
            <a:off x="1041456" y="0"/>
            <a:ext cx="17159680" cy="1723549"/>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Εφαρμογή του διαγράμματος αράχνης: Δημιουργώντας το δικό σας διάγραμμα αράχνης με τους μαθητές σας</a:t>
            </a:r>
            <a:endParaRPr sz="4000" b="1" dirty="0">
              <a:latin typeface="Microsoft YaHei UI" panose="020B0503020204020204" pitchFamily="34" charset="-122"/>
              <a:ea typeface="Microsoft YaHei UI" panose="020B0503020204020204" pitchFamily="34" charset="-122"/>
            </a:endParaRPr>
          </a:p>
        </p:txBody>
      </p:sp>
      <p:pic>
        <p:nvPicPr>
          <p:cNvPr id="2" name="Imagem 1" descr="Uma imagem com diagrama, texto, file, círculo&#10;&#10;Descrição gerada automaticamente">
            <a:extLst>
              <a:ext uri="{FF2B5EF4-FFF2-40B4-BE49-F238E27FC236}">
                <a16:creationId xmlns:a16="http://schemas.microsoft.com/office/drawing/2014/main" id="{DF06CCDD-4E20-A711-ABD6-4C732A40D545}"/>
              </a:ext>
            </a:extLst>
          </p:cNvPr>
          <p:cNvPicPr>
            <a:picLocks noChangeAspect="1"/>
          </p:cNvPicPr>
          <p:nvPr/>
        </p:nvPicPr>
        <p:blipFill>
          <a:blip r:embed="rId5">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33849" y="1473558"/>
            <a:ext cx="15077849" cy="7894457"/>
          </a:xfrm>
          <a:prstGeom prst="rect">
            <a:avLst/>
          </a:prstGeom>
        </p:spPr>
      </p:pic>
      <p:cxnSp>
        <p:nvCxnSpPr>
          <p:cNvPr id="4" name="Conexão reta 3">
            <a:extLst>
              <a:ext uri="{FF2B5EF4-FFF2-40B4-BE49-F238E27FC236}">
                <a16:creationId xmlns:a16="http://schemas.microsoft.com/office/drawing/2014/main" id="{60103FAD-282F-FCBB-E946-A22ED4E759C1}"/>
              </a:ext>
            </a:extLst>
          </p:cNvPr>
          <p:cNvCxnSpPr/>
          <p:nvPr/>
        </p:nvCxnSpPr>
        <p:spPr>
          <a:xfrm flipV="1">
            <a:off x="7477932" y="3006671"/>
            <a:ext cx="1123627" cy="128636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Conexão reta 4">
            <a:extLst>
              <a:ext uri="{FF2B5EF4-FFF2-40B4-BE49-F238E27FC236}">
                <a16:creationId xmlns:a16="http://schemas.microsoft.com/office/drawing/2014/main" id="{04BFABE1-E259-D16E-4F63-EB16869DEE24}"/>
              </a:ext>
            </a:extLst>
          </p:cNvPr>
          <p:cNvCxnSpPr>
            <a:cxnSpLocks/>
          </p:cNvCxnSpPr>
          <p:nvPr/>
        </p:nvCxnSpPr>
        <p:spPr>
          <a:xfrm flipV="1">
            <a:off x="6230319" y="4270739"/>
            <a:ext cx="1247613" cy="1150047"/>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exão reta 6">
            <a:extLst>
              <a:ext uri="{FF2B5EF4-FFF2-40B4-BE49-F238E27FC236}">
                <a16:creationId xmlns:a16="http://schemas.microsoft.com/office/drawing/2014/main" id="{6C094881-14DB-5053-429A-C6D4A46C8DE2}"/>
              </a:ext>
            </a:extLst>
          </p:cNvPr>
          <p:cNvCxnSpPr>
            <a:cxnSpLocks/>
          </p:cNvCxnSpPr>
          <p:nvPr/>
        </p:nvCxnSpPr>
        <p:spPr>
          <a:xfrm flipH="1" flipV="1">
            <a:off x="8552256" y="2992887"/>
            <a:ext cx="2079581" cy="499246"/>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exão reta 9">
            <a:extLst>
              <a:ext uri="{FF2B5EF4-FFF2-40B4-BE49-F238E27FC236}">
                <a16:creationId xmlns:a16="http://schemas.microsoft.com/office/drawing/2014/main" id="{C19CFB44-57DD-AB9A-6E08-E9CF04C39BBA}"/>
              </a:ext>
            </a:extLst>
          </p:cNvPr>
          <p:cNvCxnSpPr>
            <a:cxnSpLocks/>
          </p:cNvCxnSpPr>
          <p:nvPr/>
        </p:nvCxnSpPr>
        <p:spPr>
          <a:xfrm flipH="1" flipV="1">
            <a:off x="10631837" y="3492133"/>
            <a:ext cx="736170" cy="1939286"/>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Conexão reta 13">
            <a:extLst>
              <a:ext uri="{FF2B5EF4-FFF2-40B4-BE49-F238E27FC236}">
                <a16:creationId xmlns:a16="http://schemas.microsoft.com/office/drawing/2014/main" id="{D2C8B678-FA2B-5C11-819F-6B49997C562F}"/>
              </a:ext>
            </a:extLst>
          </p:cNvPr>
          <p:cNvCxnSpPr>
            <a:cxnSpLocks/>
          </p:cNvCxnSpPr>
          <p:nvPr/>
        </p:nvCxnSpPr>
        <p:spPr>
          <a:xfrm>
            <a:off x="6230318" y="5431419"/>
            <a:ext cx="667719" cy="1682303"/>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exão reta 16">
            <a:extLst>
              <a:ext uri="{FF2B5EF4-FFF2-40B4-BE49-F238E27FC236}">
                <a16:creationId xmlns:a16="http://schemas.microsoft.com/office/drawing/2014/main" id="{0A35EBE2-11D4-2F5A-A088-4036F6FB2A07}"/>
              </a:ext>
            </a:extLst>
          </p:cNvPr>
          <p:cNvCxnSpPr>
            <a:cxnSpLocks/>
          </p:cNvCxnSpPr>
          <p:nvPr/>
        </p:nvCxnSpPr>
        <p:spPr>
          <a:xfrm>
            <a:off x="6898037" y="7047196"/>
            <a:ext cx="1703522" cy="43845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exão reta 18">
            <a:extLst>
              <a:ext uri="{FF2B5EF4-FFF2-40B4-BE49-F238E27FC236}">
                <a16:creationId xmlns:a16="http://schemas.microsoft.com/office/drawing/2014/main" id="{8377604D-EEA8-1B64-753A-094E186E0DFB}"/>
              </a:ext>
            </a:extLst>
          </p:cNvPr>
          <p:cNvCxnSpPr>
            <a:cxnSpLocks/>
          </p:cNvCxnSpPr>
          <p:nvPr/>
        </p:nvCxnSpPr>
        <p:spPr>
          <a:xfrm flipV="1">
            <a:off x="10316989" y="5468101"/>
            <a:ext cx="1051018" cy="1656254"/>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1" name="CaixaDeTexto 20">
            <a:extLst>
              <a:ext uri="{FF2B5EF4-FFF2-40B4-BE49-F238E27FC236}">
                <a16:creationId xmlns:a16="http://schemas.microsoft.com/office/drawing/2014/main" id="{889B7EF3-324C-1E6E-71DA-7D78C1715E4A}"/>
              </a:ext>
            </a:extLst>
          </p:cNvPr>
          <p:cNvSpPr txBox="1"/>
          <p:nvPr/>
        </p:nvSpPr>
        <p:spPr>
          <a:xfrm>
            <a:off x="10410986" y="2991734"/>
            <a:ext cx="588936" cy="584775"/>
          </a:xfrm>
          <a:prstGeom prst="rect">
            <a:avLst/>
          </a:prstGeom>
          <a:noFill/>
        </p:spPr>
        <p:txBody>
          <a:bodyPr wrap="square" rtlCol="0">
            <a:spAutoFit/>
          </a:bodyPr>
          <a:lstStyle/>
          <a:p>
            <a:r>
              <a:rPr lang="pt-PT" sz="3200" b="1" dirty="0">
                <a:solidFill>
                  <a:schemeClr val="accent4">
                    <a:lumMod val="75000"/>
                  </a:schemeClr>
                </a:solidFill>
              </a:rPr>
              <a:t>7</a:t>
            </a:r>
          </a:p>
        </p:txBody>
      </p:sp>
      <p:sp>
        <p:nvSpPr>
          <p:cNvPr id="22" name="CaixaDeTexto 21">
            <a:extLst>
              <a:ext uri="{FF2B5EF4-FFF2-40B4-BE49-F238E27FC236}">
                <a16:creationId xmlns:a16="http://schemas.microsoft.com/office/drawing/2014/main" id="{8A58D09A-EFBC-EF7B-D223-502F91E59FAF}"/>
              </a:ext>
            </a:extLst>
          </p:cNvPr>
          <p:cNvSpPr txBox="1"/>
          <p:nvPr/>
        </p:nvSpPr>
        <p:spPr>
          <a:xfrm>
            <a:off x="10389090" y="6747591"/>
            <a:ext cx="588936" cy="584775"/>
          </a:xfrm>
          <a:prstGeom prst="rect">
            <a:avLst/>
          </a:prstGeom>
          <a:noFill/>
        </p:spPr>
        <p:txBody>
          <a:bodyPr wrap="square" rtlCol="0">
            <a:spAutoFit/>
          </a:bodyPr>
          <a:lstStyle/>
          <a:p>
            <a:r>
              <a:rPr lang="pt-PT" sz="3200" b="1" dirty="0">
                <a:solidFill>
                  <a:schemeClr val="accent4">
                    <a:lumMod val="75000"/>
                  </a:schemeClr>
                </a:solidFill>
              </a:rPr>
              <a:t>6</a:t>
            </a:r>
          </a:p>
        </p:txBody>
      </p:sp>
      <p:sp>
        <p:nvSpPr>
          <p:cNvPr id="23" name="CaixaDeTexto 22">
            <a:extLst>
              <a:ext uri="{FF2B5EF4-FFF2-40B4-BE49-F238E27FC236}">
                <a16:creationId xmlns:a16="http://schemas.microsoft.com/office/drawing/2014/main" id="{B2C9D0B1-FA10-9151-89FB-2A20496B666E}"/>
              </a:ext>
            </a:extLst>
          </p:cNvPr>
          <p:cNvSpPr txBox="1"/>
          <p:nvPr/>
        </p:nvSpPr>
        <p:spPr>
          <a:xfrm>
            <a:off x="8422683" y="6976628"/>
            <a:ext cx="588936" cy="584775"/>
          </a:xfrm>
          <a:prstGeom prst="rect">
            <a:avLst/>
          </a:prstGeom>
          <a:noFill/>
        </p:spPr>
        <p:txBody>
          <a:bodyPr wrap="square" rtlCol="0">
            <a:spAutoFit/>
          </a:bodyPr>
          <a:lstStyle/>
          <a:p>
            <a:r>
              <a:rPr lang="pt-PT" sz="3200" b="1" dirty="0">
                <a:solidFill>
                  <a:schemeClr val="accent4">
                    <a:lumMod val="75000"/>
                  </a:schemeClr>
                </a:solidFill>
              </a:rPr>
              <a:t>5</a:t>
            </a:r>
          </a:p>
        </p:txBody>
      </p:sp>
      <p:sp>
        <p:nvSpPr>
          <p:cNvPr id="24" name="CaixaDeTexto 23">
            <a:extLst>
              <a:ext uri="{FF2B5EF4-FFF2-40B4-BE49-F238E27FC236}">
                <a16:creationId xmlns:a16="http://schemas.microsoft.com/office/drawing/2014/main" id="{8AC2B673-E2F9-B8EA-FB7D-AEFC7A290BB7}"/>
              </a:ext>
            </a:extLst>
          </p:cNvPr>
          <p:cNvSpPr txBox="1"/>
          <p:nvPr/>
        </p:nvSpPr>
        <p:spPr>
          <a:xfrm>
            <a:off x="6710541" y="6900871"/>
            <a:ext cx="588936" cy="584775"/>
          </a:xfrm>
          <a:prstGeom prst="rect">
            <a:avLst/>
          </a:prstGeom>
          <a:noFill/>
        </p:spPr>
        <p:txBody>
          <a:bodyPr wrap="square" rtlCol="0">
            <a:spAutoFit/>
          </a:bodyPr>
          <a:lstStyle/>
          <a:p>
            <a:r>
              <a:rPr lang="pt-PT" sz="3200" b="1" dirty="0">
                <a:solidFill>
                  <a:schemeClr val="accent4">
                    <a:lumMod val="75000"/>
                  </a:schemeClr>
                </a:solidFill>
              </a:rPr>
              <a:t>6</a:t>
            </a:r>
          </a:p>
        </p:txBody>
      </p:sp>
      <p:sp>
        <p:nvSpPr>
          <p:cNvPr id="25" name="CaixaDeTexto 24">
            <a:extLst>
              <a:ext uri="{FF2B5EF4-FFF2-40B4-BE49-F238E27FC236}">
                <a16:creationId xmlns:a16="http://schemas.microsoft.com/office/drawing/2014/main" id="{3840BEE1-87D4-8E3C-3A4C-B8B39075A08C}"/>
              </a:ext>
            </a:extLst>
          </p:cNvPr>
          <p:cNvSpPr txBox="1"/>
          <p:nvPr/>
        </p:nvSpPr>
        <p:spPr>
          <a:xfrm>
            <a:off x="5975241" y="5012597"/>
            <a:ext cx="588936" cy="584775"/>
          </a:xfrm>
          <a:prstGeom prst="rect">
            <a:avLst/>
          </a:prstGeom>
          <a:noFill/>
        </p:spPr>
        <p:txBody>
          <a:bodyPr wrap="square" rtlCol="0">
            <a:spAutoFit/>
          </a:bodyPr>
          <a:lstStyle/>
          <a:p>
            <a:r>
              <a:rPr lang="pt-PT" sz="3200" b="1" dirty="0">
                <a:solidFill>
                  <a:schemeClr val="accent4">
                    <a:lumMod val="75000"/>
                  </a:schemeClr>
                </a:solidFill>
              </a:rPr>
              <a:t>6</a:t>
            </a:r>
          </a:p>
        </p:txBody>
      </p:sp>
      <p:sp>
        <p:nvSpPr>
          <p:cNvPr id="26" name="CaixaDeTexto 25">
            <a:extLst>
              <a:ext uri="{FF2B5EF4-FFF2-40B4-BE49-F238E27FC236}">
                <a16:creationId xmlns:a16="http://schemas.microsoft.com/office/drawing/2014/main" id="{8B1615E7-30AF-21FF-A37E-33A8489BCCDF}"/>
              </a:ext>
            </a:extLst>
          </p:cNvPr>
          <p:cNvSpPr txBox="1"/>
          <p:nvPr/>
        </p:nvSpPr>
        <p:spPr>
          <a:xfrm>
            <a:off x="8396693" y="2522197"/>
            <a:ext cx="588936" cy="584775"/>
          </a:xfrm>
          <a:prstGeom prst="rect">
            <a:avLst/>
          </a:prstGeom>
          <a:noFill/>
        </p:spPr>
        <p:txBody>
          <a:bodyPr wrap="square" rtlCol="0">
            <a:spAutoFit/>
          </a:bodyPr>
          <a:lstStyle/>
          <a:p>
            <a:r>
              <a:rPr lang="pt-PT" sz="3200" b="1" dirty="0">
                <a:solidFill>
                  <a:schemeClr val="accent4">
                    <a:lumMod val="75000"/>
                  </a:schemeClr>
                </a:solidFill>
              </a:rPr>
              <a:t>6</a:t>
            </a:r>
          </a:p>
        </p:txBody>
      </p:sp>
      <p:sp>
        <p:nvSpPr>
          <p:cNvPr id="27" name="CaixaDeTexto 26">
            <a:extLst>
              <a:ext uri="{FF2B5EF4-FFF2-40B4-BE49-F238E27FC236}">
                <a16:creationId xmlns:a16="http://schemas.microsoft.com/office/drawing/2014/main" id="{95485BC2-1D97-F3F4-9385-AF17EE49BA88}"/>
              </a:ext>
            </a:extLst>
          </p:cNvPr>
          <p:cNvSpPr txBox="1"/>
          <p:nvPr/>
        </p:nvSpPr>
        <p:spPr>
          <a:xfrm>
            <a:off x="7227824" y="3801766"/>
            <a:ext cx="588936" cy="584775"/>
          </a:xfrm>
          <a:prstGeom prst="rect">
            <a:avLst/>
          </a:prstGeom>
          <a:noFill/>
        </p:spPr>
        <p:txBody>
          <a:bodyPr wrap="square" rtlCol="0">
            <a:spAutoFit/>
          </a:bodyPr>
          <a:lstStyle/>
          <a:p>
            <a:r>
              <a:rPr lang="pt-PT" sz="3200" b="1" dirty="0">
                <a:solidFill>
                  <a:schemeClr val="accent4">
                    <a:lumMod val="75000"/>
                  </a:schemeClr>
                </a:solidFill>
              </a:rPr>
              <a:t>4</a:t>
            </a:r>
          </a:p>
        </p:txBody>
      </p:sp>
      <p:sp>
        <p:nvSpPr>
          <p:cNvPr id="9" name="Pergaminho: Vertical 8">
            <a:extLst>
              <a:ext uri="{FF2B5EF4-FFF2-40B4-BE49-F238E27FC236}">
                <a16:creationId xmlns:a16="http://schemas.microsoft.com/office/drawing/2014/main" id="{D10EED10-BEC1-8A7E-3883-807E8A070347}"/>
              </a:ext>
            </a:extLst>
          </p:cNvPr>
          <p:cNvSpPr/>
          <p:nvPr/>
        </p:nvSpPr>
        <p:spPr>
          <a:xfrm>
            <a:off x="13610798" y="1576659"/>
            <a:ext cx="4777834" cy="6282159"/>
          </a:xfrm>
          <a:prstGeom prst="verticalScroll">
            <a:avLst/>
          </a:prstGeom>
          <a:solidFill>
            <a:srgbClr val="604A7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lvl="2" algn="ctr">
              <a:lnSpc>
                <a:spcPct val="110000"/>
              </a:lnSpc>
              <a:spcBef>
                <a:spcPts val="360"/>
              </a:spcBef>
              <a:buClr>
                <a:schemeClr val="dk1"/>
              </a:buClr>
              <a:buSzPts val="1800"/>
            </a:pPr>
            <a:r>
              <a:rPr lang="en-GB" sz="2400" dirty="0">
                <a:solidFill>
                  <a:schemeClr val="bg1"/>
                </a:solidFill>
                <a:latin typeface="Montserrat"/>
                <a:ea typeface="Calibri"/>
                <a:cs typeface="Arial"/>
              </a:rPr>
              <a:t>Possible Outcome</a:t>
            </a:r>
          </a:p>
          <a:p>
            <a:pPr marL="114300" lvl="2" algn="ctr">
              <a:lnSpc>
                <a:spcPct val="110000"/>
              </a:lnSpc>
              <a:spcBef>
                <a:spcPts val="360"/>
              </a:spcBef>
              <a:buClr>
                <a:schemeClr val="dk1"/>
              </a:buClr>
              <a:buSzPts val="1800"/>
            </a:pPr>
            <a:endParaRPr lang="en-GB" sz="2400" dirty="0">
              <a:solidFill>
                <a:schemeClr val="bg1"/>
              </a:solidFill>
              <a:latin typeface="Montserrat"/>
              <a:ea typeface="Calibri"/>
              <a:cs typeface="Arial"/>
            </a:endParaRPr>
          </a:p>
          <a:p>
            <a:pPr marL="114300" lvl="2" algn="ctr">
              <a:lnSpc>
                <a:spcPct val="110000"/>
              </a:lnSpc>
              <a:spcBef>
                <a:spcPts val="360"/>
              </a:spcBef>
              <a:buClr>
                <a:schemeClr val="dk1"/>
              </a:buClr>
              <a:buSzPts val="1800"/>
            </a:pPr>
            <a:r>
              <a:rPr lang="en-GB" sz="3600" b="1" dirty="0" err="1">
                <a:solidFill>
                  <a:schemeClr val="bg1"/>
                </a:solidFill>
                <a:latin typeface="Montserrat"/>
                <a:ea typeface="Calibri"/>
                <a:cs typeface="Arial"/>
              </a:rPr>
              <a:t>Congratula-tions</a:t>
            </a:r>
            <a:r>
              <a:rPr lang="en-GB" sz="3600" b="1" dirty="0">
                <a:solidFill>
                  <a:schemeClr val="bg1"/>
                </a:solidFill>
                <a:latin typeface="Montserrat"/>
                <a:ea typeface="Calibri"/>
                <a:cs typeface="Arial"/>
              </a:rPr>
              <a:t>…</a:t>
            </a:r>
          </a:p>
          <a:p>
            <a:pPr marL="114300" lvl="2" algn="ctr">
              <a:lnSpc>
                <a:spcPct val="110000"/>
              </a:lnSpc>
              <a:spcBef>
                <a:spcPts val="360"/>
              </a:spcBef>
              <a:buClr>
                <a:schemeClr val="dk1"/>
              </a:buClr>
              <a:buSzPts val="1800"/>
            </a:pPr>
            <a:endParaRPr lang="en-GB" sz="2400" dirty="0">
              <a:solidFill>
                <a:schemeClr val="bg1"/>
              </a:solidFill>
              <a:latin typeface="Montserrat"/>
              <a:ea typeface="Calibri"/>
              <a:cs typeface="Arial"/>
            </a:endParaRPr>
          </a:p>
          <a:p>
            <a:pPr marL="114300" lvl="2" algn="ctr">
              <a:lnSpc>
                <a:spcPct val="110000"/>
              </a:lnSpc>
              <a:spcBef>
                <a:spcPts val="360"/>
              </a:spcBef>
              <a:buClr>
                <a:schemeClr val="dk1"/>
              </a:buClr>
              <a:buSzPts val="1800"/>
            </a:pPr>
            <a:r>
              <a:rPr lang="en-GB" sz="2400" dirty="0">
                <a:solidFill>
                  <a:schemeClr val="bg1"/>
                </a:solidFill>
                <a:latin typeface="Montserrat"/>
                <a:ea typeface="Calibri"/>
                <a:cs typeface="Arial"/>
              </a:rPr>
              <a:t>your recognise your effort in promoting  entrepreneurial competences in your class</a:t>
            </a:r>
          </a:p>
        </p:txBody>
      </p:sp>
      <p:cxnSp>
        <p:nvCxnSpPr>
          <p:cNvPr id="11" name="Conexão reta 10">
            <a:extLst>
              <a:ext uri="{FF2B5EF4-FFF2-40B4-BE49-F238E27FC236}">
                <a16:creationId xmlns:a16="http://schemas.microsoft.com/office/drawing/2014/main" id="{2FCF254F-76EC-8C25-776F-E1F4F12F4D4A}"/>
              </a:ext>
            </a:extLst>
          </p:cNvPr>
          <p:cNvCxnSpPr>
            <a:cxnSpLocks/>
          </p:cNvCxnSpPr>
          <p:nvPr/>
        </p:nvCxnSpPr>
        <p:spPr>
          <a:xfrm flipV="1">
            <a:off x="8594266" y="7124355"/>
            <a:ext cx="1722723" cy="416022"/>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4317CA79-4A55-0BF7-E9E9-3500C0ABE990}"/>
              </a:ext>
            </a:extLst>
          </p:cNvPr>
          <p:cNvSpPr txBox="1"/>
          <p:nvPr/>
        </p:nvSpPr>
        <p:spPr>
          <a:xfrm>
            <a:off x="11217505" y="4950649"/>
            <a:ext cx="588936" cy="584775"/>
          </a:xfrm>
          <a:prstGeom prst="rect">
            <a:avLst/>
          </a:prstGeom>
          <a:noFill/>
        </p:spPr>
        <p:txBody>
          <a:bodyPr wrap="square" rtlCol="0">
            <a:spAutoFit/>
          </a:bodyPr>
          <a:lstStyle/>
          <a:p>
            <a:r>
              <a:rPr lang="pt-PT" sz="3200" b="1" dirty="0">
                <a:solidFill>
                  <a:schemeClr val="accent4">
                    <a:lumMod val="75000"/>
                  </a:schemeClr>
                </a:solidFill>
              </a:rPr>
              <a:t>7</a:t>
            </a:r>
          </a:p>
        </p:txBody>
      </p:sp>
    </p:spTree>
    <p:extLst>
      <p:ext uri="{BB962C8B-B14F-4D97-AF65-F5344CB8AC3E}">
        <p14:creationId xmlns:p14="http://schemas.microsoft.com/office/powerpoint/2010/main" val="219751988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388644" y="149238"/>
            <a:ext cx="17806365" cy="2585323"/>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Δραστηριότητα 3: HANDS-ON CASE - Προώθηση μιας επιχειρηματικής νοοτροπίας μέσω ενός «μαθησιακού έργου βασισμένου στην πρόκληση»</a:t>
            </a:r>
            <a:endParaRPr sz="4000" b="1" dirty="0">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388644" y="2712387"/>
            <a:ext cx="17159681" cy="6707726"/>
          </a:xfrm>
        </p:spPr>
        <p:txBody>
          <a:bodyPr>
            <a:normAutofit/>
          </a:bodyPr>
          <a:lstStyle/>
          <a:p>
            <a:pPr marL="114300" lvl="2" indent="0">
              <a:lnSpc>
                <a:spcPct val="110000"/>
              </a:lnSpc>
              <a:buNone/>
            </a:pPr>
            <a:r>
              <a:rPr lang="el-GR" sz="3200" dirty="0">
                <a:solidFill>
                  <a:schemeClr val="accent4"/>
                </a:solidFill>
                <a:latin typeface="Montserrat"/>
                <a:cs typeface="Arial"/>
              </a:rPr>
              <a:t>Το διάγραμμα αράχνης είναι ένα οπτικό πλαίσιο για την αξιολόγηση δραστηριοτήτων επιχειρηματικής μάθησης. Βοηθά τους εκπαιδευτικούς να σχεδιάσουν, να αξιολογήσουν και να βελτιώσουν τις διδακτικές τους πρακτικές εστιάζοντας σε οκτώ βασικές διαστάσεις. 
Ένα πανεπιστημιακό τμήμα σχεδίασε ένα έργο μάθησης βασισμένο στην πρόκληση (CBL) για να προωθήσει μια επιχειρηματική νοοτροπία μεταξύ φοιτητών από διάφορους κλάδους. 
Ο στόχος είναι να ενθαρρυνθεί η δημιουργική σκέψη, η επίλυση προβλημάτων και η δημιουργία αξίας με τη συμμετοχή των μαθητών σε πραγματικές προκλήσεις. Οι μαθητές οργανώνονται σε διαφορετικές ομάδες και είναι επιφορτισμένοι με την επίλυση ενός πιεστικού ζητήματος της τοπικής κοινότητας εντός χρονικού πλαισίου 6 εβδομάδων.</a:t>
            </a:r>
            <a:endParaRPr lang="en-GB" dirty="0">
              <a:solidFill>
                <a:schemeClr val="accent4"/>
              </a:solidFill>
            </a:endParaRPr>
          </a:p>
        </p:txBody>
      </p:sp>
    </p:spTree>
    <p:extLst>
      <p:ext uri="{BB962C8B-B14F-4D97-AF65-F5344CB8AC3E}">
        <p14:creationId xmlns:p14="http://schemas.microsoft.com/office/powerpoint/2010/main" val="33539608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48578" y="381593"/>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Δραστηριότητα 3: Μια μελέτη περίπτωσης</a:t>
            </a:r>
            <a:endParaRPr b="1" dirty="0">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fontScale="92500"/>
          </a:bodyPr>
          <a:lstStyle/>
          <a:p>
            <a:pPr marL="114300" indent="0">
              <a:buNone/>
            </a:pPr>
            <a:r>
              <a:rPr lang="el-GR" sz="4505" dirty="0">
                <a:solidFill>
                  <a:srgbClr val="452A74"/>
                </a:solidFill>
                <a:latin typeface="Microsoft YaHei UI" panose="020B0503020204020204" pitchFamily="34" charset="-122"/>
                <a:ea typeface="Microsoft YaHei UI" panose="020B0503020204020204" pitchFamily="34" charset="-122"/>
                <a:sym typeface="Arial"/>
              </a:rPr>
              <a:t>Προώθηση μιας επιχειρηματικής νοοτροπίας μέσω ενός «μαθησιακού έργου βασισμένου στις προκλήσεις»
Πρόκληση: Οι ομάδες πρέπει να εντοπίσουν ένα πρόβλημα που επηρεάζει την κοινότητα (π.χ. προκαταλήψεις λόγω φύλου στο STEM, διαχείριση αποβλήτων, ανάπτυξη τοπικών επιχειρήσεων, δημόσια υγεία) και να αναπτύξουν μια καινοτόμο λύση.
Σύστημα υποστήριξης: Ομάδες καθοδήγησης διαλέξεων καθηγητών.
Αποτέλεσμα</a:t>
            </a:r>
            <a:r>
              <a:rPr lang="el-GR" sz="4500" dirty="0">
                <a:solidFill>
                  <a:srgbClr val="452A74"/>
                </a:solidFill>
                <a:latin typeface="Microsoft YaHei UI" panose="020B0503020204020204" pitchFamily="34" charset="-122"/>
                <a:ea typeface="Microsoft YaHei UI" panose="020B0503020204020204" pitchFamily="34" charset="-122"/>
                <a:sym typeface="Arial"/>
              </a:rPr>
              <a:t>: Οι ομάδες παρουσιάζουν τις λύσεις τους στην κοινότητα </a:t>
            </a:r>
            <a:r>
              <a:rPr lang="el-GR" sz="4500" dirty="0">
                <a:solidFill>
                  <a:srgbClr val="452A74"/>
                </a:solidFill>
                <a:latin typeface="Microsoft YaHei UI" panose="020B0503020204020204" pitchFamily="34" charset="-122"/>
                <a:ea typeface="Microsoft YaHei UI" panose="020B0503020204020204" pitchFamily="34" charset="-122"/>
              </a:rPr>
              <a:t>εκδηλώσεις στα ενδιαφερόμενα μέρη.</a:t>
            </a:r>
            <a:endParaRPr lang="pt-PT" sz="4500"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8693765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564160" y="0"/>
            <a:ext cx="17159680" cy="1723549"/>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rgbClr val="452A74"/>
                </a:solidFill>
                <a:latin typeface="Microsoft YaHei UI" panose="020B0503020204020204" pitchFamily="34" charset="-122"/>
                <a:ea typeface="Microsoft YaHei UI" panose="020B0503020204020204" pitchFamily="34" charset="-122"/>
                <a:sym typeface="Montserrat ExtraBold"/>
              </a:rPr>
              <a:t>Δραστηριότητα 3: Προώθηση επιχειρηματικής νοοτροπίας μέσω ενός «μαθησιακού σχεδίου βασισμένου σε προκλήσεις»</a:t>
            </a:r>
            <a:endParaRPr sz="4000" b="1" dirty="0">
              <a:solidFill>
                <a:srgbClr val="452A74"/>
              </a:solidFill>
              <a:latin typeface="Microsoft YaHei UI" panose="020B0503020204020204" pitchFamily="34" charset="-122"/>
              <a:ea typeface="Microsoft YaHei UI" panose="020B0503020204020204" pitchFamily="34" charset="-122"/>
            </a:endParaRPr>
          </a:p>
        </p:txBody>
      </p:sp>
      <p:pic>
        <p:nvPicPr>
          <p:cNvPr id="2" name="Imagem 1" descr="Uma imagem com diagrama, texto, file, círculo&#10;&#10;Descrição gerada automaticamente">
            <a:extLst>
              <a:ext uri="{FF2B5EF4-FFF2-40B4-BE49-F238E27FC236}">
                <a16:creationId xmlns:a16="http://schemas.microsoft.com/office/drawing/2014/main" id="{597263BA-D219-59E6-54A8-6C6BBFC7F76A}"/>
              </a:ext>
            </a:extLst>
          </p:cNvPr>
          <p:cNvPicPr>
            <a:picLocks noChangeAspect="1"/>
          </p:cNvPicPr>
          <p:nvPr/>
        </p:nvPicPr>
        <p:blipFill>
          <a:blip r:embed="rId5">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65934" y="1475214"/>
            <a:ext cx="15077849" cy="7894457"/>
          </a:xfrm>
          <a:prstGeom prst="rect">
            <a:avLst/>
          </a:prstGeom>
        </p:spPr>
      </p:pic>
    </p:spTree>
    <p:extLst>
      <p:ext uri="{BB962C8B-B14F-4D97-AF65-F5344CB8AC3E}">
        <p14:creationId xmlns:p14="http://schemas.microsoft.com/office/powerpoint/2010/main" val="54086052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723549"/>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rgbClr val="452A74"/>
                </a:solidFill>
                <a:latin typeface="Microsoft YaHei UI" panose="020B0503020204020204" pitchFamily="34" charset="-122"/>
                <a:ea typeface="Microsoft YaHei UI" panose="020B0503020204020204" pitchFamily="34" charset="-122"/>
                <a:sym typeface="Montserrat ExtraBold"/>
              </a:rPr>
              <a:t>Δραστηριότητα 3: Προώθηση επιχειρηματικής νοοτροπίας μέσω ενός «μαθησιακού σχεδίου βασισμένου σε προκλήσεις»</a:t>
            </a:r>
            <a:endParaRPr sz="4000"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lnSpcReduction="10000"/>
          </a:bodyPr>
          <a:lstStyle/>
          <a:p>
            <a:pPr marL="114300" indent="0">
              <a:buNone/>
            </a:pPr>
            <a:r>
              <a:rPr lang="el-GR" dirty="0">
                <a:solidFill>
                  <a:schemeClr val="accent4"/>
                </a:solidFill>
                <a:latin typeface="Montserrat"/>
                <a:cs typeface="Arial"/>
              </a:rPr>
              <a:t>1. Ενθαρρύνετε την αποτυχία (βαθμολογία: ?/7)
Οι μαθητές ενθαρρύνονται να δημιουργήσουν πρωτότυπες λύσεις και να κατανοήσουν ότι οι αποτυχίες αποτελούν μέρος της διαδικασίας καινοτομίας. Σε κάθε στάδιο δίνεται ανατροφοδότηση για να τονιστεί η μάθηση από τα λάθη.
Στόχος - Αν και οι μαθητές κατανοούν την αποτυχία ως μέρος της μάθησης, η πίεση των τελικών παρουσιάσεων δημιούργησε κάποια απροθυμία να αναλάβουν τολμηρά ρίσκα. Η παροχή σαφέστερης υποστήριξης και παραδειγμάτων «μάθησης από την αποτυχία» θα μπορούσε να βελτιώσει αυτή τη βαθμολογία.
2. Ομαδική εργασία (Βαθμολογία: ?/7)
Οι ομάδες συντίθενται σκόπιμα για να συμπεριλάβουν μαθητές από διαφορετικούς κλάδους για να προωθήσουν διαφορετικές προοπτικές. Τονίστηκαν οι ομαδικές δραστηριότητες και ο τακτικός προβληματισμός σχετικά με τη δυναμική της ομαδικής εργασίας.
Στόχος - Οι μαθητές αναφέρουν μια ισχυρή αίσθηση συνεργασίας, εκτιμώντας τις διαφορετικές προοπτικές και δεξιότητες που έφερε κάθε μέλος.</a:t>
            </a:r>
            <a:endParaRPr lang="en-GB" sz="2800" dirty="0">
              <a:solidFill>
                <a:schemeClr val="accent4"/>
              </a:solidFill>
              <a:latin typeface="Montserrat"/>
              <a:cs typeface="Arial"/>
            </a:endParaRPr>
          </a:p>
        </p:txBody>
      </p:sp>
    </p:spTree>
    <p:extLst>
      <p:ext uri="{BB962C8B-B14F-4D97-AF65-F5344CB8AC3E}">
        <p14:creationId xmlns:p14="http://schemas.microsoft.com/office/powerpoint/2010/main" val="429478698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723549"/>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rgbClr val="452A74"/>
                </a:solidFill>
                <a:latin typeface="Microsoft YaHei UI" panose="020B0503020204020204" pitchFamily="34" charset="-122"/>
                <a:ea typeface="Microsoft YaHei UI" panose="020B0503020204020204" pitchFamily="34" charset="-122"/>
                <a:sym typeface="Montserrat ExtraBold"/>
              </a:rPr>
              <a:t>Δραστηριότητα 3: Προώθηση επιχειρηματικής νοοτροπίας μέσω ενός «μαθησιακού σχεδίου βασισμένου σε προκλήσεις»</a:t>
            </a:r>
            <a:endParaRPr sz="4000"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fontScale="92500" lnSpcReduction="10000"/>
          </a:bodyPr>
          <a:lstStyle/>
          <a:p>
            <a:pPr marL="114300" indent="0" algn="just">
              <a:buNone/>
            </a:pPr>
            <a:r>
              <a:rPr lang="el-GR" dirty="0">
                <a:solidFill>
                  <a:schemeClr val="accent4"/>
                </a:solidFill>
                <a:latin typeface="Montserrat"/>
                <a:cs typeface="Arial"/>
              </a:rPr>
              <a:t>3</a:t>
            </a:r>
            <a:r>
              <a:rPr lang="el-GR" sz="3500" dirty="0">
                <a:solidFill>
                  <a:schemeClr val="accent4"/>
                </a:solidFill>
                <a:cs typeface="Arial"/>
              </a:rPr>
              <a:t>. Ανατροφοδότηση και αξιολόγηση βάσει δραστηριοτήτων (βαθμολογία: ?/7)
Οι εβδομαδιαίες συνεδρίες καθοδήγησης παρείχαν πρακτική ανατροφοδότηση. Οι μαθητές αξιολογούνται όχι μόνο για το αποτέλεσμα αλλά και για την προσέγγισή τους, τις επαναλήψεις και τους προβληματισμούς τους.
Στόχος - Η εστίαση στην ανατροφοδότηση βάσει δραστηριοτήτων εξασφάλισε συνεχή ανάπτυξη, αλλά περισσότερες ευκαιρίες αξιολόγησης από </a:t>
            </a:r>
            <a:r>
              <a:rPr lang="el-GR" sz="3500" dirty="0" err="1">
                <a:solidFill>
                  <a:schemeClr val="accent4"/>
                </a:solidFill>
                <a:cs typeface="Arial"/>
              </a:rPr>
              <a:t>ομοτίμους</a:t>
            </a:r>
            <a:r>
              <a:rPr lang="el-GR" sz="3500" dirty="0">
                <a:solidFill>
                  <a:schemeClr val="accent4"/>
                </a:solidFill>
                <a:cs typeface="Arial"/>
              </a:rPr>
              <a:t> θα μπορούσαν να κάνουν την ανατροφοδότηση πλουσιότερη.
4. Συνδέσεις θέματος (βαθμολογία: ?/7)
Οι ομάδες πρέπει να εφαρμόσουν γνώσεις από τους κλάδους τους για να λύσουν το πρόβλημα. Για παράδειγμα, οι φοιτητές μηχανικής επικεντρώθηκαν σε τεχνικές λύσεις, ενώ οι φοιτητές επιχειρήσεων εργάστηκαν για την προσαρμογή στην αγορά και την επεκτασιμότητα.
Στόχος - Μια καλή ενσωμάτωση, ακόμη και αν ορισμένες ομάδες αγωνίζονται να συνδέσουν αποτελεσματικά τις θεωρητικές έννοιες με τις πρακτικές λύσεις τους. Περισσότερη καθοδήγηση για το πώς να γεφυρωθεί η θεωρία με την πράξη θα βοηθούσε.</a:t>
            </a:r>
            <a:endParaRPr lang="en-GB" sz="3500" dirty="0">
              <a:solidFill>
                <a:schemeClr val="accent4"/>
              </a:solidFill>
              <a:latin typeface="Montserrat"/>
              <a:cs typeface="Arial"/>
            </a:endParaRPr>
          </a:p>
        </p:txBody>
      </p:sp>
    </p:spTree>
    <p:extLst>
      <p:ext uri="{BB962C8B-B14F-4D97-AF65-F5344CB8AC3E}">
        <p14:creationId xmlns:p14="http://schemas.microsoft.com/office/powerpoint/2010/main" val="178425402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723549"/>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rgbClr val="452A74"/>
                </a:solidFill>
                <a:latin typeface="Microsoft YaHei UI" panose="020B0503020204020204" pitchFamily="34" charset="-122"/>
                <a:ea typeface="Microsoft YaHei UI" panose="020B0503020204020204" pitchFamily="34" charset="-122"/>
                <a:sym typeface="Montserrat ExtraBold"/>
              </a:rPr>
              <a:t>Δραστηριότητα: Προώθηση επιχειρηματικής νοοτροπίας μέσω ενός «μαθησιακού έργου βασισμένου σε προκλήσεις»</a:t>
            </a:r>
            <a:endParaRPr sz="4000"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fontScale="92500"/>
          </a:bodyPr>
          <a:lstStyle/>
          <a:p>
            <a:pPr marL="114300" indent="0">
              <a:buNone/>
            </a:pPr>
            <a:r>
              <a:rPr lang="el-GR" dirty="0">
                <a:solidFill>
                  <a:schemeClr val="accent4"/>
                </a:solidFill>
                <a:cs typeface="Arial"/>
              </a:rPr>
              <a:t>5. Εξωτερική αλληλεπίδραση (βαθμολογία: ?/7)
Η αλληλεπίδραση με εξωτερικούς ενδιαφερόμενους φορείς (π.χ. τοπικές επιχειρήσεις και δημοτικούς εκπροσώπους) πραγματοποιείται κυρίως κατά τη διάρκεια της τελικής παρουσίασης. Ενώ αυτό παρείχε πολύτιμη ανατροφοδότηση, η έγκαιρη δέσμευση θα μπορούσε να ενισχύσει τον ρεαλισμό και τη σκοπιμότητα των </a:t>
            </a:r>
            <a:r>
              <a:rPr lang="el-GR" dirty="0" err="1">
                <a:solidFill>
                  <a:schemeClr val="accent4"/>
                </a:solidFill>
                <a:cs typeface="Arial"/>
              </a:rPr>
              <a:t>λύσεών</a:t>
            </a:r>
            <a:r>
              <a:rPr lang="el-GR" dirty="0">
                <a:solidFill>
                  <a:schemeClr val="accent4"/>
                </a:solidFill>
                <a:cs typeface="Arial"/>
              </a:rPr>
              <a:t> τους.
Στόχος - Η συμμετοχή των ενδιαφερομένων κατά τον ορισμό του προβλήματος και την επανάληψη της ιδέας ενίσχυσε τη συνάφεια των φοιτητικών εργασιών.
6. Δημιουργία αξίας για άλλους (βαθμολογία: ?/7)
Οι ομάδες είναι ρητά επιφορτισμένες με τη δημιουργία λύσεων που προσθέτουν αξία στην κοινότητα. Τα καλύτερα έργα αντιμετωπίζουν άμεσα μια ανάγκη που εκφράζεται από τα μέλη της κοινότητας.
Στόχος - Οι μαθητές απέκτησαν πολύτιμες γνώσεις για την κατανόηση των αναγκών των χρηστών, αλλά μερικοί αγωνίστηκαν να προχωρήσουν πέρα από τις θεωρητικές ιδέες σε πρακτικές λύσεις. Η έγκαιρη δημιουργία πρωτοτύπων και οι δοκιμές της κοινότητας θα μπορούσαν να ενισχύσουν περαιτέρω τη δημιουργία αξίας.</a:t>
            </a:r>
            <a:endParaRPr lang="en-GB" dirty="0">
              <a:solidFill>
                <a:schemeClr val="accent4"/>
              </a:solidFill>
              <a:cs typeface="Arial"/>
            </a:endParaRPr>
          </a:p>
        </p:txBody>
      </p:sp>
    </p:spTree>
    <p:extLst>
      <p:ext uri="{BB962C8B-B14F-4D97-AF65-F5344CB8AC3E}">
        <p14:creationId xmlns:p14="http://schemas.microsoft.com/office/powerpoint/2010/main" val="24685331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723549"/>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Δραστηριότητα 3: Προώθηση επιχειρηματικής νοοτροπίας μέσω ενός «μαθησιακού σχεδίου βασισμένου σε προκλήσεις»</a:t>
            </a:r>
            <a:endParaRPr sz="4000" b="1" dirty="0">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a:bodyPr>
          <a:lstStyle/>
          <a:p>
            <a:pPr marL="114300" indent="0" algn="just">
              <a:buNone/>
            </a:pPr>
            <a:r>
              <a:rPr lang="en-US" dirty="0">
                <a:solidFill>
                  <a:schemeClr val="accent4"/>
                </a:solidFill>
                <a:cs typeface="Arial"/>
              </a:rPr>
              <a:t>7</a:t>
            </a:r>
            <a:r>
              <a:rPr lang="el-GR" dirty="0">
                <a:solidFill>
                  <a:schemeClr val="accent4"/>
                </a:solidFill>
                <a:cs typeface="Arial"/>
              </a:rPr>
              <a:t>. Ιδιοκτησία μαθητή (βαθμολογία: ?/7)
Οι ομάδες έχουν την ελευθερία να επιλέξουν την πρόκλησή τους, γεγονός που ενθαρρύνει την ιδιοκτησία. Ωστόσο, η σχολή διάρθρωσε αυστηρά ορισμένες πτυχές του χρονοδιαγράμματος του έργου.
Στόχος - Δίνοντας στις ομάδες περισσότερο έλεγχο στη ροή εργασίας τους, συμπεριλαμβανομένης της απόφασης για τα ορόσημα του έργου, θα αυξηθεί η αίσθηση ιδιοκτησίας και αυτονομίας τους.
8. Επαναληπτική διαδικασία (βαθμολογία: ?/7)
Οι ομάδες εργάζονται μέσω πολλαπλών επαναλήψεων των προτεινόμενων λύσεων τους, βελτιώνοντας τις ιδέες τους με βάση τα σχόλια των μεντόρων. Η επανάληψη είναι ένα σημαντικό μέρος της διαδικασίας του έργου.
Στόχος - Η επαναληπτική φύση βοηθά τις ομάδες να κατανοήσουν την αξία της βελτίωσης και της βελτίωσης των ιδεών. Πιο δομημένοι κύκλοι πρωτοτύπων και δοκιμών θα κάνουν την επαναληπτική διαδικασία ακόμη πιο αποτελεσματική</a:t>
            </a:r>
            <a:r>
              <a:rPr lang="en-US" dirty="0">
                <a:solidFill>
                  <a:schemeClr val="accent4"/>
                </a:solidFill>
                <a:cs typeface="Arial"/>
              </a:rPr>
              <a:t>.</a:t>
            </a:r>
          </a:p>
        </p:txBody>
      </p:sp>
    </p:spTree>
    <p:extLst>
      <p:ext uri="{BB962C8B-B14F-4D97-AF65-F5344CB8AC3E}">
        <p14:creationId xmlns:p14="http://schemas.microsoft.com/office/powerpoint/2010/main" val="376780567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1"/>
          <p:cNvSpPr/>
          <p:nvPr/>
        </p:nvSpPr>
        <p:spPr>
          <a:xfrm>
            <a:off x="14742167" y="9258300"/>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9" name="Google Shape;269;p11"/>
          <p:cNvGrpSpPr/>
          <p:nvPr/>
        </p:nvGrpSpPr>
        <p:grpSpPr>
          <a:xfrm>
            <a:off x="1028700" y="2564102"/>
            <a:ext cx="15849950" cy="7003415"/>
            <a:chOff x="0" y="-38100"/>
            <a:chExt cx="1841613" cy="1844521"/>
          </a:xfrm>
        </p:grpSpPr>
        <p:sp>
          <p:nvSpPr>
            <p:cNvPr id="270" name="Google Shape;270;p1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1"/>
            <p:cNvSpPr txBox="1"/>
            <p:nvPr/>
          </p:nvSpPr>
          <p:spPr>
            <a:xfrm>
              <a:off x="0" y="-38100"/>
              <a:ext cx="1841613" cy="184452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72" name="Google Shape;272;p11"/>
          <p:cNvSpPr/>
          <p:nvPr/>
        </p:nvSpPr>
        <p:spPr>
          <a:xfrm>
            <a:off x="15937540"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11"/>
          <p:cNvSpPr txBox="1"/>
          <p:nvPr/>
        </p:nvSpPr>
        <p:spPr>
          <a:xfrm>
            <a:off x="1606456" y="2886959"/>
            <a:ext cx="10816772"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ontserrat"/>
                <a:ea typeface="Montserrat"/>
                <a:cs typeface="Montserrat"/>
                <a:sym typeface="Montserrat"/>
              </a:rPr>
              <a:t>Βασικά </a:t>
            </a:r>
            <a:r>
              <a:rPr lang="en-US" sz="4505" b="1" dirty="0">
                <a:solidFill>
                  <a:srgbClr val="452A74"/>
                </a:solidFill>
                <a:latin typeface="Montserrat"/>
                <a:ea typeface="Montserrat"/>
                <a:cs typeface="Montserrat"/>
                <a:sym typeface="Montserrat"/>
              </a:rPr>
              <a:t>Takeaways </a:t>
            </a:r>
            <a:r>
              <a:rPr lang="el-GR" sz="4505" b="1" dirty="0">
                <a:solidFill>
                  <a:srgbClr val="452A74"/>
                </a:solidFill>
                <a:latin typeface="Montserrat"/>
                <a:ea typeface="Montserrat"/>
                <a:cs typeface="Montserrat"/>
                <a:sym typeface="Montserrat"/>
              </a:rPr>
              <a:t>μάθησης</a:t>
            </a:r>
            <a:endParaRPr lang="en-US" sz="4800" dirty="0"/>
          </a:p>
        </p:txBody>
      </p:sp>
      <p:sp>
        <p:nvSpPr>
          <p:cNvPr id="277" name="Google Shape;277;p11"/>
          <p:cNvSpPr txBox="1"/>
          <p:nvPr/>
        </p:nvSpPr>
        <p:spPr>
          <a:xfrm>
            <a:off x="1028700" y="4025011"/>
            <a:ext cx="15849949" cy="5429179"/>
          </a:xfrm>
          <a:prstGeom prst="rect">
            <a:avLst/>
          </a:prstGeom>
          <a:noFill/>
          <a:ln>
            <a:noFill/>
          </a:ln>
        </p:spPr>
        <p:txBody>
          <a:bodyPr spcFirstLastPara="1" wrap="square" lIns="0" tIns="0" rIns="0" bIns="0" anchor="t" anchorCtr="0">
            <a:spAutoFit/>
          </a:bodyPr>
          <a:lstStyle/>
          <a:p>
            <a:pPr marL="457200" lvl="0" indent="-457200" algn="just">
              <a:lnSpc>
                <a:spcPct val="140022"/>
              </a:lnSpc>
              <a:buFont typeface="Wingdings" panose="05000000000000000000" pitchFamily="2" charset="2"/>
              <a:buChar char="ü"/>
            </a:pPr>
            <a:r>
              <a:rPr lang="el-GR" sz="2800" dirty="0">
                <a:solidFill>
                  <a:srgbClr val="452A74"/>
                </a:solidFill>
                <a:latin typeface="Microsoft YaHei" panose="020B0503020204020204" pitchFamily="34" charset="-122"/>
                <a:ea typeface="Microsoft YaHei" panose="020B0503020204020204" pitchFamily="34" charset="-122"/>
                <a:cs typeface="Montserrat"/>
                <a:sym typeface="Montserrat"/>
              </a:rPr>
              <a:t>Ανάπτυξη επιχειρηματικής νοοτροπίας: Η ενθάρρυνση της δημιουργικότητας, της ανθεκτικότητας και της προσανατολισμένης στην αξία σκέψης ήταν στον πυρήνα αυτής της δραστηριότητας.
Συνεργατικές δεξιότητες: Οι διαφορετικές ομάδες επέτρεψαν στους μαθητές να κατανοήσουν διαφορετικές προοπτικές, κάτι που είναι ζωτικής σημασίας για την επιχειρηματικότητα.
Επαναληπτική βελτίωση: Η εστίαση στην επανάληψη βοήθησε τους μαθητές να εκτιμήσουν την αξία της βελτίωσης των ιδεών αντί της επιδίωξης της τελειότητας από την αρχή.</a:t>
            </a:r>
            <a:endParaRPr lang="en-US" sz="2800" dirty="0">
              <a:solidFill>
                <a:srgbClr val="452A74"/>
              </a:solidFill>
              <a:latin typeface="Microsoft YaHei" panose="020B0503020204020204" pitchFamily="34" charset="-122"/>
              <a:ea typeface="Microsoft YaHei" panose="020B0503020204020204" pitchFamily="34" charset="-122"/>
              <a:cs typeface="Montserrat"/>
              <a:sym typeface="Montserrat"/>
            </a:endParaRPr>
          </a:p>
        </p:txBody>
      </p:sp>
      <p:sp>
        <p:nvSpPr>
          <p:cNvPr id="2" name="Google Shape;273;p11">
            <a:extLst>
              <a:ext uri="{FF2B5EF4-FFF2-40B4-BE49-F238E27FC236}">
                <a16:creationId xmlns:a16="http://schemas.microsoft.com/office/drawing/2014/main" id="{A9BF6AB8-547F-79D3-AC14-0DF3E15AA48A}"/>
              </a:ext>
            </a:extLst>
          </p:cNvPr>
          <p:cNvSpPr txBox="1"/>
          <p:nvPr/>
        </p:nvSpPr>
        <p:spPr>
          <a:xfrm>
            <a:off x="850217" y="134171"/>
            <a:ext cx="15661518" cy="2585323"/>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rgbClr val="452A74"/>
                </a:solidFill>
                <a:latin typeface="Microsoft YaHei UI" panose="020B0503020204020204" pitchFamily="34" charset="-122"/>
                <a:ea typeface="Microsoft YaHei UI" panose="020B0503020204020204" pitchFamily="34" charset="-122"/>
                <a:sym typeface="Montserrat ExtraBold"/>
              </a:rPr>
              <a:t>Δραστηριότητα 3: Προώθηση επιχειρηματικής νοοτροπίας μέσω ενός «μαθησιακού σχεδίου βασισμένου σε προκλήσεις»</a:t>
            </a:r>
            <a:endParaRPr lang="en-US" sz="4000" b="1"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374051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941172"/>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Τι είναι το Διάγραμμα Αράχνης για την Επιχειρηματική Μάθηση;</a:t>
            </a:r>
            <a:endParaRPr dirty="0">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lstStyle/>
          <a:p>
            <a:pPr>
              <a:buFont typeface="Wingdings" panose="05000000000000000000" pitchFamily="2" charset="2"/>
              <a:buChar char="§"/>
            </a:pPr>
            <a:r>
              <a:rPr lang="el-GR" sz="2800" dirty="0">
                <a:solidFill>
                  <a:schemeClr val="tx1"/>
                </a:solidFill>
                <a:latin typeface="Montserrat"/>
                <a:sym typeface="Arial"/>
              </a:rPr>
              <a:t>Το διάγραμμα αράχνης είναι ένα οπτικό πλαίσιο για την αξιολόγηση δραστηριοτήτων επιχειρηματικής μάθησης.
Βοηθά τους εκπαιδευτικούς να σχεδιάσουν, να αξιολογήσουν και να βελτιώσουν τις διδακτικές τους πρακτικές εστιάζοντας σε οκτώ βασικές διαστάσεις. Οπτικό: ένα απλό διάγραμμα αράχνης με οκτώ κλάδους (κενό).</a:t>
            </a:r>
            <a:endParaRPr lang="pt-PT" dirty="0">
              <a:latin typeface="Monserrat"/>
            </a:endParaRPr>
          </a:p>
        </p:txBody>
      </p:sp>
      <p:pic>
        <p:nvPicPr>
          <p:cNvPr id="4" name="Imagem 3" descr="Spider diagram for key aspects of value creation as entrepreneurial... |  Download Scientific Diagram">
            <a:extLst>
              <a:ext uri="{FF2B5EF4-FFF2-40B4-BE49-F238E27FC236}">
                <a16:creationId xmlns:a16="http://schemas.microsoft.com/office/drawing/2014/main" id="{B9CF6747-FA4B-F322-141A-728216AFD4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059" y="3915473"/>
            <a:ext cx="7749835" cy="5755091"/>
          </a:xfrm>
          <a:prstGeom prst="rect">
            <a:avLst/>
          </a:prstGeom>
          <a:noFill/>
          <a:ln>
            <a:noFill/>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861774"/>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rgbClr val="452A74"/>
                </a:solidFill>
                <a:latin typeface="Microsoft YaHei UI" panose="020B0503020204020204" pitchFamily="34" charset="-122"/>
                <a:ea typeface="Microsoft YaHei UI" panose="020B0503020204020204" pitchFamily="34" charset="-122"/>
                <a:sym typeface="Montserrat ExtraBold"/>
              </a:rPr>
              <a:t>Χρησιμοποιήστε το διάγραμμα αράχνης για συνεχή βελτίωση</a:t>
            </a:r>
            <a:endParaRPr sz="4000"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lstStyle/>
          <a:p>
            <a:pPr algn="just"/>
            <a:r>
              <a:rPr lang="el-GR" sz="2800" dirty="0">
                <a:solidFill>
                  <a:schemeClr val="accent4"/>
                </a:solidFill>
                <a:latin typeface="Microsoft YaHei UI" panose="020B0503020204020204" pitchFamily="34" charset="-122"/>
                <a:ea typeface="Microsoft YaHei UI" panose="020B0503020204020204" pitchFamily="34" charset="-122"/>
                <a:cs typeface="Arial"/>
              </a:rPr>
              <a:t>Προβληματισμός και επανάληψη: Χρησιμοποιείτε τακτικά το διάγραμμα αράχνης για να αξιολογείτε και να προσαρμόζετε τις μαθησιακές δραστηριότητες.
Σχόλια: Συλλέξτε σχόλια μαθητών για να προσαρμόσετε τις βαθμολογίες και να βελτιώσετε τις προσεγγίσεις.</a:t>
            </a:r>
            <a:endParaRPr lang="pt-PT" sz="2800" dirty="0">
              <a:solidFill>
                <a:schemeClr val="accent4"/>
              </a:solidFill>
              <a:latin typeface="Microsoft YaHei UI" panose="020B0503020204020204" pitchFamily="34" charset="-122"/>
              <a:ea typeface="Microsoft YaHei UI" panose="020B0503020204020204" pitchFamily="34" charset="-122"/>
              <a:cs typeface="Arial"/>
            </a:endParaRPr>
          </a:p>
        </p:txBody>
      </p:sp>
      <p:pic>
        <p:nvPicPr>
          <p:cNvPr id="6" name="Imagem 5">
            <a:extLst>
              <a:ext uri="{FF2B5EF4-FFF2-40B4-BE49-F238E27FC236}">
                <a16:creationId xmlns:a16="http://schemas.microsoft.com/office/drawing/2014/main" id="{EED1E2E2-F894-0018-C863-B1EF4972ABF8}"/>
              </a:ext>
            </a:extLst>
          </p:cNvPr>
          <p:cNvPicPr>
            <a:picLocks noChangeAspect="1"/>
          </p:cNvPicPr>
          <p:nvPr/>
        </p:nvPicPr>
        <p:blipFill>
          <a:blip r:embed="rId5"/>
          <a:stretch>
            <a:fillRect/>
          </a:stretch>
        </p:blipFill>
        <p:spPr>
          <a:xfrm>
            <a:off x="3157764" y="3879057"/>
            <a:ext cx="11418798" cy="5986791"/>
          </a:xfrm>
          <a:prstGeom prst="rect">
            <a:avLst/>
          </a:prstGeom>
        </p:spPr>
      </p:pic>
    </p:spTree>
    <p:extLst>
      <p:ext uri="{BB962C8B-B14F-4D97-AF65-F5344CB8AC3E}">
        <p14:creationId xmlns:p14="http://schemas.microsoft.com/office/powerpoint/2010/main" val="362362030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267"/>
        <p:cNvGrpSpPr/>
        <p:nvPr/>
      </p:nvGrpSpPr>
      <p:grpSpPr>
        <a:xfrm>
          <a:off x="0" y="0"/>
          <a:ext cx="0" cy="0"/>
          <a:chOff x="0" y="0"/>
          <a:chExt cx="0" cy="0"/>
        </a:xfrm>
      </p:grpSpPr>
      <p:sp>
        <p:nvSpPr>
          <p:cNvPr id="268" name="Google Shape;268;p11"/>
          <p:cNvSpPr/>
          <p:nvPr/>
        </p:nvSpPr>
        <p:spPr>
          <a:xfrm>
            <a:off x="14742167" y="9258300"/>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9" name="Google Shape;269;p11"/>
          <p:cNvGrpSpPr/>
          <p:nvPr/>
        </p:nvGrpSpPr>
        <p:grpSpPr>
          <a:xfrm>
            <a:off x="1049130" y="2082281"/>
            <a:ext cx="15849950" cy="7003415"/>
            <a:chOff x="0" y="-38100"/>
            <a:chExt cx="1841613" cy="1844521"/>
          </a:xfrm>
        </p:grpSpPr>
        <p:sp>
          <p:nvSpPr>
            <p:cNvPr id="270" name="Google Shape;270;p1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1"/>
            <p:cNvSpPr txBox="1"/>
            <p:nvPr/>
          </p:nvSpPr>
          <p:spPr>
            <a:xfrm>
              <a:off x="0" y="-38100"/>
              <a:ext cx="1841613" cy="184452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72" name="Google Shape;272;p11"/>
          <p:cNvSpPr/>
          <p:nvPr/>
        </p:nvSpPr>
        <p:spPr>
          <a:xfrm>
            <a:off x="15937540"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1"/>
          <p:cNvSpPr txBox="1"/>
          <p:nvPr/>
        </p:nvSpPr>
        <p:spPr>
          <a:xfrm>
            <a:off x="1028700" y="599956"/>
            <a:ext cx="15661518" cy="861774"/>
          </a:xfrm>
          <a:prstGeom prst="rect">
            <a:avLst/>
          </a:prstGeom>
          <a:noFill/>
          <a:ln>
            <a:noFill/>
          </a:ln>
        </p:spPr>
        <p:txBody>
          <a:bodyPr spcFirstLastPara="1" wrap="square" lIns="0" tIns="0" rIns="0" bIns="0" anchor="t" anchorCtr="0">
            <a:spAutoFit/>
          </a:bodyPr>
          <a:lstStyle/>
          <a:p>
            <a:pPr lvl="0">
              <a:lnSpc>
                <a:spcPct val="140022"/>
              </a:lnSpc>
            </a:pPr>
            <a:r>
              <a:rPr lang="el-GR" sz="4000" b="1" dirty="0">
                <a:solidFill>
                  <a:srgbClr val="452A74"/>
                </a:solidFill>
                <a:latin typeface="Microsoft YaHei UI" panose="020B0503020204020204" pitchFamily="34" charset="-122"/>
                <a:ea typeface="Microsoft YaHei UI" panose="020B0503020204020204" pitchFamily="34" charset="-122"/>
                <a:sym typeface="Montserrat ExtraBold"/>
              </a:rPr>
              <a:t>Περίληψη και βασικά συμπεράσματα</a:t>
            </a:r>
            <a:endParaRPr sz="4000" b="1" dirty="0">
              <a:solidFill>
                <a:srgbClr val="452A74"/>
              </a:solidFill>
              <a:latin typeface="Microsoft YaHei UI" panose="020B0503020204020204" pitchFamily="34" charset="-122"/>
              <a:ea typeface="Microsoft YaHei UI" panose="020B0503020204020204" pitchFamily="34" charset="-122"/>
            </a:endParaRPr>
          </a:p>
        </p:txBody>
      </p:sp>
      <p:sp>
        <p:nvSpPr>
          <p:cNvPr id="276" name="Google Shape;276;p11"/>
          <p:cNvSpPr txBox="1"/>
          <p:nvPr/>
        </p:nvSpPr>
        <p:spPr>
          <a:xfrm>
            <a:off x="1606456" y="2886959"/>
            <a:ext cx="9161392"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ontserrat"/>
                <a:ea typeface="Montserrat"/>
                <a:cs typeface="Montserrat"/>
                <a:sym typeface="Montserrat"/>
              </a:rPr>
              <a:t>Μαθησιακά αποτελέσματα</a:t>
            </a:r>
            <a:endParaRPr dirty="0"/>
          </a:p>
        </p:txBody>
      </p:sp>
      <p:sp>
        <p:nvSpPr>
          <p:cNvPr id="277" name="Google Shape;277;p11"/>
          <p:cNvSpPr txBox="1"/>
          <p:nvPr/>
        </p:nvSpPr>
        <p:spPr>
          <a:xfrm>
            <a:off x="1606456" y="3897702"/>
            <a:ext cx="14735298" cy="4579715"/>
          </a:xfrm>
          <a:prstGeom prst="rect">
            <a:avLst/>
          </a:prstGeom>
          <a:noFill/>
          <a:ln>
            <a:noFill/>
          </a:ln>
        </p:spPr>
        <p:txBody>
          <a:bodyPr spcFirstLastPara="1" wrap="square" lIns="0" tIns="0" rIns="0" bIns="0" anchor="t" anchorCtr="0">
            <a:spAutoFit/>
          </a:bodyPr>
          <a:lstStyle/>
          <a:p>
            <a:pPr lvl="0">
              <a:lnSpc>
                <a:spcPct val="140022"/>
              </a:lnSpc>
            </a:pPr>
            <a:r>
              <a:rPr lang="en-US" sz="3543" dirty="0">
                <a:solidFill>
                  <a:srgbClr val="452A74"/>
                </a:solidFill>
                <a:latin typeface="Montserrat"/>
                <a:ea typeface="Montserrat"/>
                <a:cs typeface="Montserrat"/>
                <a:sym typeface="Montserrat"/>
              </a:rPr>
              <a:t>•	</a:t>
            </a:r>
            <a:r>
              <a:rPr lang="el-GR" sz="3543" dirty="0">
                <a:solidFill>
                  <a:srgbClr val="452A74"/>
                </a:solidFill>
                <a:latin typeface="Montserrat"/>
                <a:ea typeface="Montserrat"/>
                <a:cs typeface="Montserrat"/>
                <a:sym typeface="Montserrat"/>
              </a:rPr>
              <a:t>Οκτώ διαστάσεις: Συνδυάζει εκπαιδευτικές και επιχειρηματικές προοπτικές.
• Ευέλικτο εργαλείο: Χρησιμοποιείται τόσο για σχεδιασμό όσο και για αξιολόγηση.
• Προωθεί την ολιστική μάθηση: Στοχεύει στην ανάπτυξη κρίσιμων επιχειρηματικών ικανοτήτων</a:t>
            </a:r>
            <a:endParaRPr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305"/>
        <p:cNvGrpSpPr/>
        <p:nvPr/>
      </p:nvGrpSpPr>
      <p:grpSpPr>
        <a:xfrm>
          <a:off x="0" y="0"/>
          <a:ext cx="0" cy="0"/>
          <a:chOff x="0" y="0"/>
          <a:chExt cx="0" cy="0"/>
        </a:xfrm>
      </p:grpSpPr>
      <p:sp>
        <p:nvSpPr>
          <p:cNvPr id="306" name="Google Shape;306;p14"/>
          <p:cNvSpPr/>
          <p:nvPr/>
        </p:nvSpPr>
        <p:spPr>
          <a:xfrm>
            <a:off x="2151792" y="643488"/>
            <a:ext cx="3226247" cy="610103"/>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4">
            <a:hlinkClick r:id="rId4"/>
          </p:cNvPr>
          <p:cNvSpPr/>
          <p:nvPr/>
        </p:nvSpPr>
        <p:spPr>
          <a:xfrm>
            <a:off x="1301736" y="9059620"/>
            <a:ext cx="492598" cy="895633"/>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4">
            <a:hlinkClick r:id="rId6"/>
          </p:cNvPr>
          <p:cNvSpPr/>
          <p:nvPr/>
        </p:nvSpPr>
        <p:spPr>
          <a:xfrm>
            <a:off x="2151792" y="9126668"/>
            <a:ext cx="814635" cy="814635"/>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4">
            <a:hlinkClick r:id="rId8"/>
          </p:cNvPr>
          <p:cNvSpPr/>
          <p:nvPr/>
        </p:nvSpPr>
        <p:spPr>
          <a:xfrm>
            <a:off x="4515883" y="9046061"/>
            <a:ext cx="939499" cy="939499"/>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4"/>
          <p:cNvSpPr/>
          <p:nvPr/>
        </p:nvSpPr>
        <p:spPr>
          <a:xfrm>
            <a:off x="5752478" y="9059620"/>
            <a:ext cx="948733" cy="948733"/>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4">
            <a:hlinkClick r:id="rId11"/>
          </p:cNvPr>
          <p:cNvSpPr/>
          <p:nvPr/>
        </p:nvSpPr>
        <p:spPr>
          <a:xfrm>
            <a:off x="6998306" y="9023785"/>
            <a:ext cx="939794" cy="939794"/>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4"/>
          <p:cNvSpPr/>
          <p:nvPr/>
        </p:nvSpPr>
        <p:spPr>
          <a:xfrm>
            <a:off x="9455762" y="-1993617"/>
            <a:ext cx="13888879" cy="1388887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3" name="Google Shape;313;p14"/>
          <p:cNvGrpSpPr/>
          <p:nvPr/>
        </p:nvGrpSpPr>
        <p:grpSpPr>
          <a:xfrm>
            <a:off x="9414163" y="-1980712"/>
            <a:ext cx="13888879" cy="13888879"/>
            <a:chOff x="0" y="0"/>
            <a:chExt cx="812800" cy="812800"/>
          </a:xfrm>
        </p:grpSpPr>
        <p:sp>
          <p:nvSpPr>
            <p:cNvPr id="314" name="Google Shape;3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6" name="Google Shape;316;p14"/>
          <p:cNvGrpSpPr/>
          <p:nvPr/>
        </p:nvGrpSpPr>
        <p:grpSpPr>
          <a:xfrm>
            <a:off x="11234271" y="-303752"/>
            <a:ext cx="10331861" cy="10331861"/>
            <a:chOff x="0" y="0"/>
            <a:chExt cx="812800" cy="812800"/>
          </a:xfrm>
        </p:grpSpPr>
        <p:sp>
          <p:nvSpPr>
            <p:cNvPr id="317" name="Google Shape;3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29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9" name="Google Shape;319;p14"/>
          <p:cNvGrpSpPr/>
          <p:nvPr/>
        </p:nvGrpSpPr>
        <p:grpSpPr>
          <a:xfrm>
            <a:off x="12424045" y="1006740"/>
            <a:ext cx="7869115" cy="7869115"/>
            <a:chOff x="0" y="0"/>
            <a:chExt cx="812800" cy="812800"/>
          </a:xfrm>
        </p:grpSpPr>
        <p:sp>
          <p:nvSpPr>
            <p:cNvPr id="320" name="Google Shape;32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39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22" name="Google Shape;322;p14"/>
          <p:cNvSpPr/>
          <p:nvPr/>
        </p:nvSpPr>
        <p:spPr>
          <a:xfrm>
            <a:off x="13017668" y="1527382"/>
            <a:ext cx="6681869" cy="668186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3" name="Google Shape;323;p14"/>
          <p:cNvGrpSpPr/>
          <p:nvPr/>
        </p:nvGrpSpPr>
        <p:grpSpPr>
          <a:xfrm>
            <a:off x="-70785" y="2422515"/>
            <a:ext cx="12129562" cy="2477107"/>
            <a:chOff x="0" y="-57150"/>
            <a:chExt cx="3194617" cy="652407"/>
          </a:xfrm>
        </p:grpSpPr>
        <p:sp>
          <p:nvSpPr>
            <p:cNvPr id="324" name="Google Shape;324;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4"/>
            <p:cNvSpPr txBox="1"/>
            <p:nvPr/>
          </p:nvSpPr>
          <p:spPr>
            <a:xfrm>
              <a:off x="0" y="-57150"/>
              <a:ext cx="3194617" cy="65240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6" name="Google Shape;326;p14"/>
          <p:cNvGrpSpPr/>
          <p:nvPr/>
        </p:nvGrpSpPr>
        <p:grpSpPr>
          <a:xfrm>
            <a:off x="0" y="4724306"/>
            <a:ext cx="12129562" cy="2477107"/>
            <a:chOff x="0" y="-57150"/>
            <a:chExt cx="3194617" cy="652407"/>
          </a:xfrm>
        </p:grpSpPr>
        <p:sp>
          <p:nvSpPr>
            <p:cNvPr id="327" name="Google Shape;327;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4"/>
            <p:cNvSpPr txBox="1"/>
            <p:nvPr/>
          </p:nvSpPr>
          <p:spPr>
            <a:xfrm>
              <a:off x="0" y="-57150"/>
              <a:ext cx="3194617" cy="65240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29" name="Google Shape;329;p14">
            <a:hlinkClick r:id="rId13"/>
          </p:cNvPr>
          <p:cNvSpPr/>
          <p:nvPr/>
        </p:nvSpPr>
        <p:spPr>
          <a:xfrm>
            <a:off x="3372879" y="9126668"/>
            <a:ext cx="818778" cy="836911"/>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4"/>
          <p:cNvSpPr/>
          <p:nvPr/>
        </p:nvSpPr>
        <p:spPr>
          <a:xfrm>
            <a:off x="0" y="36493"/>
            <a:ext cx="1695139" cy="1940494"/>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15">
              <a:alphaModFix/>
            </a:blip>
            <a:stretch>
              <a:fillRect l="-8950" r="-5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4"/>
          <p:cNvSpPr txBox="1"/>
          <p:nvPr/>
        </p:nvSpPr>
        <p:spPr>
          <a:xfrm>
            <a:off x="2151792" y="7763431"/>
            <a:ext cx="5327935" cy="770211"/>
          </a:xfrm>
          <a:prstGeom prst="rect">
            <a:avLst/>
          </a:prstGeom>
          <a:noFill/>
          <a:ln>
            <a:noFill/>
          </a:ln>
        </p:spPr>
        <p:txBody>
          <a:bodyPr spcFirstLastPara="1" wrap="square" lIns="0" tIns="0" rIns="0" bIns="0" anchor="t" anchorCtr="0">
            <a:spAutoFit/>
          </a:bodyPr>
          <a:lstStyle/>
          <a:p>
            <a:pPr lvl="0" algn="ctr">
              <a:lnSpc>
                <a:spcPct val="140027"/>
              </a:lnSpc>
            </a:pPr>
            <a:r>
              <a:rPr lang="el-GR" sz="3575"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Που θα μας βρείτε</a:t>
            </a:r>
            <a:endParaRPr dirty="0">
              <a:latin typeface="Microsoft YaHei UI" panose="020B0503020204020204" pitchFamily="34" charset="-122"/>
              <a:ea typeface="Microsoft YaHei UI" panose="020B0503020204020204" pitchFamily="34" charset="-122"/>
            </a:endParaRPr>
          </a:p>
        </p:txBody>
      </p:sp>
      <p:sp>
        <p:nvSpPr>
          <p:cNvPr id="332" name="Google Shape;332;p14"/>
          <p:cNvSpPr txBox="1"/>
          <p:nvPr/>
        </p:nvSpPr>
        <p:spPr>
          <a:xfrm>
            <a:off x="-397118" y="2513482"/>
            <a:ext cx="10809003" cy="2541850"/>
          </a:xfrm>
          <a:prstGeom prst="rect">
            <a:avLst/>
          </a:prstGeom>
          <a:noFill/>
          <a:ln>
            <a:noFill/>
          </a:ln>
        </p:spPr>
        <p:txBody>
          <a:bodyPr spcFirstLastPara="1" wrap="square" lIns="0" tIns="0" rIns="0" bIns="0" anchor="t" anchorCtr="0">
            <a:spAutoFit/>
          </a:bodyPr>
          <a:lstStyle/>
          <a:p>
            <a:pPr lvl="0" algn="ctr">
              <a:lnSpc>
                <a:spcPct val="140006"/>
              </a:lnSpc>
            </a:pPr>
            <a:r>
              <a:rPr lang="el-GR" sz="5899" b="1" dirty="0">
                <a:solidFill>
                  <a:srgbClr val="DED5ED"/>
                </a:solidFill>
                <a:latin typeface="Montserrat"/>
                <a:ea typeface="Montserrat"/>
                <a:cs typeface="Montserrat"/>
                <a:sym typeface="Montserrat"/>
              </a:rPr>
              <a:t>Σας ευχαριστώ για την προσοχή σας!</a:t>
            </a:r>
            <a:endParaRPr dirty="0"/>
          </a:p>
        </p:txBody>
      </p:sp>
      <p:sp>
        <p:nvSpPr>
          <p:cNvPr id="333" name="Google Shape;333;p14"/>
          <p:cNvSpPr txBox="1"/>
          <p:nvPr/>
        </p:nvSpPr>
        <p:spPr>
          <a:xfrm>
            <a:off x="-397118" y="5429184"/>
            <a:ext cx="11704999" cy="861774"/>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000" b="1" dirty="0">
                <a:solidFill>
                  <a:schemeClr val="bg1"/>
                </a:solid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https://www.hertechventure.eu</a:t>
            </a:r>
            <a:r>
              <a:rPr lang="en-US" sz="4000" b="1" dirty="0">
                <a:solidFill>
                  <a:schemeClr val="bg1"/>
                </a:solidFill>
                <a:latin typeface="Montserrat"/>
                <a:ea typeface="Montserrat"/>
                <a:cs typeface="Montserrat"/>
                <a:sym typeface="Montserrat"/>
              </a:rPr>
              <a:t> </a:t>
            </a:r>
            <a:endParaRPr lang="en-US" sz="1050" dirty="0">
              <a:solidFill>
                <a:schemeClr val="bg1"/>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965955" y="149800"/>
            <a:ext cx="15661518"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Στόχοι χρήσης του διαγράμματος αράχνης</a:t>
            </a:r>
            <a:endParaRPr dirty="0">
              <a:latin typeface="Microsoft YaHei UI" panose="020B0503020204020204" pitchFamily="34" charset="-122"/>
              <a:ea typeface="Microsoft YaHei UI" panose="020B0503020204020204" pitchFamily="34" charset="-122"/>
            </a:endParaRPr>
          </a:p>
        </p:txBody>
      </p:sp>
      <p:sp>
        <p:nvSpPr>
          <p:cNvPr id="5" name="Google Shape;230;p8">
            <a:extLst>
              <a:ext uri="{FF2B5EF4-FFF2-40B4-BE49-F238E27FC236}">
                <a16:creationId xmlns:a16="http://schemas.microsoft.com/office/drawing/2014/main" id="{FDBBF2D9-6AB1-67D0-8441-D762F6376F24}"/>
              </a:ext>
            </a:extLst>
          </p:cNvPr>
          <p:cNvSpPr txBox="1"/>
          <p:nvPr/>
        </p:nvSpPr>
        <p:spPr>
          <a:xfrm>
            <a:off x="411917" y="1562316"/>
            <a:ext cx="16769593" cy="5687711"/>
          </a:xfrm>
          <a:prstGeom prst="rect">
            <a:avLst/>
          </a:prstGeom>
          <a:noFill/>
          <a:ln>
            <a:noFill/>
          </a:ln>
        </p:spPr>
        <p:txBody>
          <a:bodyPr spcFirstLastPara="1" wrap="square" lIns="0" tIns="0" rIns="0" bIns="0" anchor="t" anchorCtr="0">
            <a:spAutoFit/>
          </a:bodyPr>
          <a:lstStyle/>
          <a:p>
            <a:pPr marL="342900" lvl="0" indent="-342900" algn="just">
              <a:lnSpc>
                <a:spcPct val="140022"/>
              </a:lnSpc>
              <a:buFont typeface="Wingdings" panose="05000000000000000000" pitchFamily="2" charset="2"/>
              <a:buChar char="ü"/>
            </a:pPr>
            <a:r>
              <a:rPr lang="el-GR" sz="2400" dirty="0">
                <a:solidFill>
                  <a:schemeClr val="accent4"/>
                </a:solidFill>
                <a:latin typeface="Microsoft YaHei" panose="020B0503020204020204" pitchFamily="34" charset="-122"/>
                <a:ea typeface="Microsoft YaHei" panose="020B0503020204020204" pitchFamily="34" charset="-122"/>
                <a:sym typeface="Montserrat"/>
              </a:rPr>
              <a:t>Να προσδιοριστούν οι βασικές διαστάσεις της επιχειρηματικής μάθησης: Το πλαίσιο στοχεύει στην ανάδειξη των βασικών συνιστωσών της επιχειρηματικής εκπαίδευσης, που περιλαμβάνουν τόσο την εκπαιδευτική θεωρία όσο και τις βασικές αρχές της επιχειρηματικότητας.
Για τη διευκόλυνση του σχεδιασμού αποτελεσματικών μαθησιακών δραστηριοτήτων: Περιγράφοντας οκτώ διαστάσεις κρίσιμες για την επιχειρηματική μάθηση, το διάγραμμα βοηθά τους εκπαιδευτικούς να σχεδιάσουν μαθησιακές δραστηριότητες που προωθούν επιχειρηματικές δεξιότητες όπως η ανάληψη κινδύνων, η ομαδική εργασία, οι επαναληπτικές διαδικασίες και η δημιουργία πραγματικής αξίας.
Να παρέχει ένα εργαλείο </a:t>
            </a:r>
            <a:r>
              <a:rPr lang="el-GR" sz="2400" dirty="0" err="1">
                <a:solidFill>
                  <a:schemeClr val="accent4"/>
                </a:solidFill>
                <a:latin typeface="Microsoft YaHei" panose="020B0503020204020204" pitchFamily="34" charset="-122"/>
                <a:ea typeface="Microsoft YaHei" panose="020B0503020204020204" pitchFamily="34" charset="-122"/>
                <a:sym typeface="Montserrat"/>
              </a:rPr>
              <a:t>αυτοαξιολόγησης</a:t>
            </a:r>
            <a:r>
              <a:rPr lang="el-GR" sz="2400" dirty="0">
                <a:solidFill>
                  <a:schemeClr val="accent4"/>
                </a:solidFill>
                <a:latin typeface="Microsoft YaHei" panose="020B0503020204020204" pitchFamily="34" charset="-122"/>
                <a:ea typeface="Microsoft YaHei" panose="020B0503020204020204" pitchFamily="34" charset="-122"/>
                <a:sym typeface="Montserrat"/>
              </a:rPr>
              <a:t> και βελτίωσης: Το διάγραμμα αράχνη χρησιμεύει ως εργαλείο αξιολόγησης, επιτρέποντας στους εκπαιδευτικούς να αξιολογήσουν την αποτελεσματικότητα των μεθόδων διδασκαλίας τους σε πολλαπλές διαστάσεις και να εντοπίσουν τομείς βελτίωσης στην προώθηση επιχειρηματικών δεξιοτήτων μεταξύ των μαθητών.</a:t>
            </a:r>
            <a:endParaRPr sz="2400" dirty="0">
              <a:solidFill>
                <a:srgbClr val="DED5ED"/>
              </a:solidFill>
              <a:latin typeface="Microsoft YaHei" panose="020B0503020204020204" pitchFamily="34" charset="-122"/>
              <a:ea typeface="Microsoft YaHei" panose="020B0503020204020204" pitchFamily="34" charset="-122"/>
              <a:cs typeface="Montserrat"/>
              <a:sym typeface="Montserrat"/>
            </a:endParaRPr>
          </a:p>
        </p:txBody>
      </p:sp>
    </p:spTree>
    <p:extLst>
      <p:ext uri="{BB962C8B-B14F-4D97-AF65-F5344CB8AC3E}">
        <p14:creationId xmlns:p14="http://schemas.microsoft.com/office/powerpoint/2010/main" val="11902430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30;p8">
            <a:extLst>
              <a:ext uri="{FF2B5EF4-FFF2-40B4-BE49-F238E27FC236}">
                <a16:creationId xmlns:a16="http://schemas.microsoft.com/office/drawing/2014/main" id="{57B68890-C375-F979-0786-D41BDBD85B3D}"/>
              </a:ext>
            </a:extLst>
          </p:cNvPr>
          <p:cNvSpPr txBox="1"/>
          <p:nvPr/>
        </p:nvSpPr>
        <p:spPr>
          <a:xfrm>
            <a:off x="548125" y="1801334"/>
            <a:ext cx="16769593" cy="5687711"/>
          </a:xfrm>
          <a:prstGeom prst="rect">
            <a:avLst/>
          </a:prstGeom>
          <a:noFill/>
          <a:ln>
            <a:noFill/>
          </a:ln>
        </p:spPr>
        <p:txBody>
          <a:bodyPr spcFirstLastPara="1" wrap="square" lIns="0" tIns="0" rIns="0" bIns="0" anchor="t" anchorCtr="0">
            <a:spAutoFit/>
          </a:bodyPr>
          <a:lstStyle/>
          <a:p>
            <a:pPr marL="342900" lvl="0" indent="-342900" algn="just">
              <a:lnSpc>
                <a:spcPct val="140022"/>
              </a:lnSpc>
              <a:buFont typeface="Wingdings" panose="05000000000000000000" pitchFamily="2" charset="2"/>
              <a:buChar char="ü"/>
            </a:pPr>
            <a:r>
              <a:rPr lang="el-GR" sz="2400" dirty="0">
                <a:solidFill>
                  <a:schemeClr val="accent4"/>
                </a:solidFill>
                <a:latin typeface="Microsoft YaHei" panose="020B0503020204020204" pitchFamily="34" charset="-122"/>
                <a:ea typeface="Microsoft YaHei" panose="020B0503020204020204" pitchFamily="34" charset="-122"/>
                <a:sym typeface="Montserrat"/>
              </a:rPr>
              <a:t>Για την εξισορρόπηση της θεωρίας και της πρακτικής στη μάθηση: Το πλαίσιο συνδυάζει θεωρητικά θεμέλια από την εκπαίδευση με πρακτικές στρατηγικές επιχειρηματικότητας, προωθώντας μια ισορροπημένη προσέγγιση που συνδέει τις ακαδημαϊκές έννοιες με τις πραγματικές επιχειρηματικές εμπειρίες.
Για την προώθηση της </a:t>
            </a:r>
            <a:r>
              <a:rPr lang="el-GR" sz="2400" dirty="0" err="1">
                <a:solidFill>
                  <a:schemeClr val="accent4"/>
                </a:solidFill>
                <a:latin typeface="Microsoft YaHei" panose="020B0503020204020204" pitchFamily="34" charset="-122"/>
                <a:ea typeface="Microsoft YaHei" panose="020B0503020204020204" pitchFamily="34" charset="-122"/>
                <a:sym typeface="Montserrat"/>
              </a:rPr>
              <a:t>μαθητοκεντρικής</a:t>
            </a:r>
            <a:r>
              <a:rPr lang="el-GR" sz="2400" dirty="0">
                <a:solidFill>
                  <a:schemeClr val="accent4"/>
                </a:solidFill>
                <a:latin typeface="Microsoft YaHei" panose="020B0503020204020204" pitchFamily="34" charset="-122"/>
                <a:ea typeface="Microsoft YaHei" panose="020B0503020204020204" pitchFamily="34" charset="-122"/>
                <a:sym typeface="Montserrat"/>
              </a:rPr>
              <a:t> ανάπτυξης: Το διάγραμμα ενθαρρύνει τους εκπαιδευτικούς να δημιουργήσουν μαθησιακά περιβάλλοντα που υποστηρίζουν την ιδιοκτησία των μαθητών, δίνοντας έμφαση στην αυτονομία και την ενεργό συμμετοχή, τα οποία είναι βασικά για την ανάπτυξη μιας επιχειρηματικής νοοτροπίας.
Προώθηση ολιστικών επιχειρηματικών ικανοτήτων: Η πολυδιάστατη προσέγγιση του πλαισίου στοχεύει στην καλλιέργεια μιας σειράς επιχειρηματικών ικανοτήτων, συμπεριλαμβανομένης της ανθεκτικότητας (μέσω της ενθάρρυνσης της αποτυχίας), της συνεργασίας, της κριτικής σκέψης και της επαναληπτικής επίλυσης προβλημάτων, προετοιμάζοντας τους μαθητές για προκλήσεις σε επιχειρηματικά περιβάλλοντα.</a:t>
            </a:r>
            <a:endParaRPr lang="en-GB" sz="2400" dirty="0">
              <a:solidFill>
                <a:schemeClr val="accent4"/>
              </a:solidFill>
              <a:latin typeface="Montserrat"/>
              <a:ea typeface="Montserrat"/>
              <a:cs typeface="Montserrat"/>
              <a:sym typeface="Montserrat"/>
            </a:endParaRPr>
          </a:p>
        </p:txBody>
      </p:sp>
      <p:sp>
        <p:nvSpPr>
          <p:cNvPr id="3" name="Google Shape;253;p9">
            <a:extLst>
              <a:ext uri="{FF2B5EF4-FFF2-40B4-BE49-F238E27FC236}">
                <a16:creationId xmlns:a16="http://schemas.microsoft.com/office/drawing/2014/main" id="{CC9E075E-4431-B7FA-5EC5-E1B69C891214}"/>
              </a:ext>
            </a:extLst>
          </p:cNvPr>
          <p:cNvSpPr txBox="1"/>
          <p:nvPr/>
        </p:nvSpPr>
        <p:spPr>
          <a:xfrm>
            <a:off x="965955" y="149800"/>
            <a:ext cx="15661518"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Στόχοι χρήσης του διαγράμματος αράχνης</a:t>
            </a:r>
            <a:endParaRPr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3909538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Επισκόπηση των οκτώ διαστάσεων</a:t>
            </a:r>
            <a:endParaRPr dirty="0">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1329333" cy="6937024"/>
          </a:xfrm>
        </p:spPr>
        <p:txBody>
          <a:bodyPr>
            <a:normAutofit fontScale="92500"/>
          </a:bodyPr>
          <a:lstStyle/>
          <a:p>
            <a:pPr marL="114300" indent="0" algn="just">
              <a:buNone/>
            </a:pPr>
            <a:r>
              <a:rPr lang="en-GB" dirty="0"/>
              <a:t>•	</a:t>
            </a:r>
            <a:r>
              <a:rPr lang="el-GR" sz="3600" b="1" dirty="0">
                <a:solidFill>
                  <a:schemeClr val="accent4"/>
                </a:solidFill>
                <a:latin typeface="Microsoft YaHei" panose="020B0503020204020204" pitchFamily="34" charset="-122"/>
                <a:ea typeface="Microsoft YaHei" panose="020B0503020204020204" pitchFamily="34" charset="-122"/>
                <a:cs typeface="Arial"/>
                <a:sym typeface="Arial"/>
              </a:rPr>
              <a:t>Ενθαρρύνετε την αποτυχία</a:t>
            </a:r>
            <a:r>
              <a:rPr lang="el-GR" sz="3600" dirty="0">
                <a:solidFill>
                  <a:schemeClr val="accent4"/>
                </a:solidFill>
                <a:latin typeface="Microsoft YaHei" panose="020B0503020204020204" pitchFamily="34" charset="-122"/>
                <a:ea typeface="Microsoft YaHei" panose="020B0503020204020204" pitchFamily="34" charset="-122"/>
                <a:cs typeface="Arial"/>
                <a:sym typeface="Arial"/>
              </a:rPr>
              <a:t>
Αυτή η διάσταση επικεντρώνεται στην προώθηση μιας κουλτούρας όπου η αποτυχία θεωρείται πολύτιμο μέρος της μαθησιακής διαδικασίας. Δίνει έμφαση στην ιδέα ότι η μάθηση από τα λάθη είναι απαραίτητη για την επιχειρηματική ανάπτυξη.
Η ενθάρρυνση των μαθητών να αναλάβουν κινδύνους χωρίς φόβο ποινής ενισχύει την ανθεκτικότητα και την προσαρμοστικότητα - χαρακτηριστικά κρίσιμα για επιτυχημένους επιχειρηματίες. Βοηθά τους μαθητές να δουν τις αποτυχίες ως ευκαιρίες μάθησης και όχι ως αδιέξοδα.</a:t>
            </a:r>
            <a:endParaRPr lang="en-GB" dirty="0">
              <a:solidFill>
                <a:schemeClr val="accent4"/>
              </a:solidFill>
              <a:latin typeface="Microsoft YaHei" panose="020B0503020204020204" pitchFamily="34" charset="-122"/>
              <a:ea typeface="Microsoft YaHei" panose="020B0503020204020204" pitchFamily="34" charset="-122"/>
            </a:endParaRPr>
          </a:p>
        </p:txBody>
      </p:sp>
      <p:pic>
        <p:nvPicPr>
          <p:cNvPr id="1026" name="Picture 2" descr="Failure - Free business and finance icons">
            <a:extLst>
              <a:ext uri="{FF2B5EF4-FFF2-40B4-BE49-F238E27FC236}">
                <a16:creationId xmlns:a16="http://schemas.microsoft.com/office/drawing/2014/main" id="{4C1117BE-DB83-8354-52EB-B91EFDD4C0E5}"/>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695610" y="3452739"/>
            <a:ext cx="5126802" cy="512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573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Επισκόπηση των οκτώ διαστάσεων</a:t>
            </a:r>
            <a:endParaRPr b="1" dirty="0">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9" y="1966676"/>
            <a:ext cx="11983674" cy="6937024"/>
          </a:xfrm>
        </p:spPr>
        <p:txBody>
          <a:bodyPr>
            <a:normAutofit lnSpcReduction="10000"/>
          </a:bodyPr>
          <a:lstStyle/>
          <a:p>
            <a:pPr marL="114300" indent="0">
              <a:buNone/>
            </a:pPr>
            <a:r>
              <a:rPr lang="en-GB" dirty="0"/>
              <a:t>•	</a:t>
            </a:r>
            <a:r>
              <a:rPr lang="el-GR" sz="3600" b="1" dirty="0">
                <a:solidFill>
                  <a:schemeClr val="accent4"/>
                </a:solidFill>
                <a:latin typeface="Microsoft YaHei" panose="020B0503020204020204" pitchFamily="34" charset="-122"/>
                <a:ea typeface="Microsoft YaHei" panose="020B0503020204020204" pitchFamily="34" charset="-122"/>
                <a:cs typeface="Arial"/>
              </a:rPr>
              <a:t>Ομαδική εργασία</a:t>
            </a:r>
            <a:r>
              <a:rPr lang="el-GR" sz="3600" dirty="0">
                <a:solidFill>
                  <a:schemeClr val="accent4"/>
                </a:solidFill>
                <a:latin typeface="Microsoft YaHei" panose="020B0503020204020204" pitchFamily="34" charset="-122"/>
                <a:ea typeface="Microsoft YaHei" panose="020B0503020204020204" pitchFamily="34" charset="-122"/>
                <a:cs typeface="Arial"/>
              </a:rPr>
              <a:t>
Η ομαδική εργασία δίνει έμφαση στη συνεργασία και την ικανότητα αποτελεσματικής συνεργασίας με άλλους. Περιλαμβάνει τη δυναμική της ομάδας, τις κοινές ευθύνες και την αξιοποίηση διαφορετικών δεξιοτήτων μέσα σε μια ομάδα.
Οι επιχειρηματικές προσπάθειες σπάνια είναι ατομικές δραστηριότητες. Η καλλιέργεια δεξιοτήτων ομαδικής εργασίας διδάσκει στους μαθητές πώς να επικοινωνούν αποτελεσματικά, να επιλύουν συγκρούσεις και να χρησιμοποιούν συλλογικές δυνάμεις για την επίτευξη κοινών στόχων.</a:t>
            </a:r>
            <a:endParaRPr lang="en-GB" dirty="0">
              <a:solidFill>
                <a:schemeClr val="accent4"/>
              </a:solidFill>
              <a:latin typeface="Microsoft YaHei" panose="020B0503020204020204" pitchFamily="34" charset="-122"/>
              <a:ea typeface="Microsoft YaHei" panose="020B0503020204020204" pitchFamily="34" charset="-122"/>
            </a:endParaRPr>
          </a:p>
        </p:txBody>
      </p:sp>
      <p:pic>
        <p:nvPicPr>
          <p:cNvPr id="5122" name="Picture 2" descr="Teamwork - Free user icons">
            <a:extLst>
              <a:ext uri="{FF2B5EF4-FFF2-40B4-BE49-F238E27FC236}">
                <a16:creationId xmlns:a16="http://schemas.microsoft.com/office/drawing/2014/main" id="{77468EC7-A99A-0342-D27C-381794BF9F7C}"/>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45611" y="2910235"/>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898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Επισκόπηση των οκτώ διαστάσεων</a:t>
            </a:r>
            <a:endParaRPr sz="4505"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9" y="1966676"/>
            <a:ext cx="11547446" cy="6937024"/>
          </a:xfrm>
        </p:spPr>
        <p:txBody>
          <a:bodyPr>
            <a:normAutofit fontScale="92500" lnSpcReduction="20000"/>
          </a:bodyPr>
          <a:lstStyle/>
          <a:p>
            <a:pPr marL="114300" indent="0" algn="just">
              <a:buNone/>
            </a:pPr>
            <a:r>
              <a:rPr lang="en-GB" dirty="0">
                <a:latin typeface="Microsoft YaHei" panose="020B0503020204020204" pitchFamily="34" charset="-122"/>
                <a:ea typeface="Microsoft YaHei" panose="020B0503020204020204" pitchFamily="34" charset="-122"/>
              </a:rPr>
              <a:t>•	</a:t>
            </a:r>
            <a:r>
              <a:rPr lang="el-GR" sz="3600" b="1" dirty="0">
                <a:solidFill>
                  <a:schemeClr val="accent4"/>
                </a:solidFill>
                <a:latin typeface="Microsoft YaHei" panose="020B0503020204020204" pitchFamily="34" charset="-122"/>
                <a:ea typeface="Microsoft YaHei" panose="020B0503020204020204" pitchFamily="34" charset="-122"/>
                <a:cs typeface="Arial"/>
              </a:rPr>
              <a:t>Ανατροφοδότηση και αξιολόγηση βάσει δραστηριοτήτων</a:t>
            </a:r>
          </a:p>
          <a:p>
            <a:pPr marL="114300" indent="0" algn="just">
              <a:buNone/>
            </a:pPr>
            <a:endParaRPr lang="el-GR" sz="3600" b="1" dirty="0">
              <a:solidFill>
                <a:schemeClr val="accent4"/>
              </a:solidFill>
              <a:latin typeface="Montserrat"/>
              <a:cs typeface="Arial"/>
            </a:endParaRPr>
          </a:p>
          <a:p>
            <a:pPr marL="114300" indent="0" algn="just">
              <a:buNone/>
            </a:pPr>
            <a:r>
              <a:rPr lang="el-GR" sz="3600" dirty="0">
                <a:solidFill>
                  <a:schemeClr val="accent4"/>
                </a:solidFill>
                <a:latin typeface="Microsoft YaHei" panose="020B0503020204020204" pitchFamily="34" charset="-122"/>
                <a:ea typeface="Microsoft YaHei" panose="020B0503020204020204" pitchFamily="34" charset="-122"/>
                <a:cs typeface="Arial"/>
              </a:rPr>
              <a:t>Αυτή η διάσταση τονίζει την αξία της παροχής πρακτικής, συνεχούς ανατροφοδότησης με βάση τις δραστηριότητες στις οποίες συμμετέχουν οι μαθητές. Η αξιολόγηση εδώ δεν αφορά μόνο τη βαθμολόγηση, αλλά στοχεύει στην προώθηση της ανάπτυξης.
Η τακτική ανατροφοδότηση σχετικά με τις πρακτικές δραστηριότητες βοηθά τους μαθητές να κατανοήσουν την πρόοδό τους, να κάνουν τις απαραίτητες βελτιώσεις και να ενισχύσουν τις ικανότητές τους στην επίλυση προβλημάτων. Ενισχύει επίσης μια κουλτούρα επαναληπτικής μάθησης και ανάπτυξης.</a:t>
            </a:r>
            <a:endParaRPr lang="en-GB" sz="3600" dirty="0">
              <a:solidFill>
                <a:schemeClr val="accent4"/>
              </a:solidFill>
              <a:latin typeface="Microsoft YaHei" panose="020B0503020204020204" pitchFamily="34" charset="-122"/>
              <a:ea typeface="Microsoft YaHei" panose="020B0503020204020204" pitchFamily="34" charset="-122"/>
              <a:cs typeface="Arial"/>
            </a:endParaRPr>
          </a:p>
        </p:txBody>
      </p:sp>
      <p:pic>
        <p:nvPicPr>
          <p:cNvPr id="6146" name="Picture 2" descr="Appraisal, assessment, evaluate, feedback, leader, review, team icon -  Download on Iconfinder">
            <a:extLst>
              <a:ext uri="{FF2B5EF4-FFF2-40B4-BE49-F238E27FC236}">
                <a16:creationId xmlns:a16="http://schemas.microsoft.com/office/drawing/2014/main" id="{98C0308B-D008-2207-9290-C1278AA1EEAD}"/>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398981" y="2573979"/>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9129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Επισκόπηση των οκτώ διαστάσεων</a:t>
            </a:r>
            <a:endParaRPr sz="4505"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9" y="1966676"/>
            <a:ext cx="11211886" cy="6937024"/>
          </a:xfrm>
        </p:spPr>
        <p:txBody>
          <a:bodyPr>
            <a:normAutofit fontScale="92500" lnSpcReduction="10000"/>
          </a:bodyPr>
          <a:lstStyle/>
          <a:p>
            <a:pPr marL="114300" indent="0">
              <a:buNone/>
            </a:pPr>
            <a:r>
              <a:rPr lang="en-GB" dirty="0"/>
              <a:t>•	</a:t>
            </a:r>
            <a:r>
              <a:rPr lang="el-GR" sz="3600" b="1" dirty="0">
                <a:solidFill>
                  <a:schemeClr val="accent4"/>
                </a:solidFill>
                <a:latin typeface="Microsoft YaHei" panose="020B0503020204020204" pitchFamily="34" charset="-122"/>
                <a:ea typeface="Microsoft YaHei" panose="020B0503020204020204" pitchFamily="34" charset="-122"/>
                <a:cs typeface="Arial"/>
              </a:rPr>
              <a:t>Θεματικές συνδέσεις
</a:t>
            </a:r>
            <a:r>
              <a:rPr lang="el-GR" sz="3600" dirty="0">
                <a:solidFill>
                  <a:schemeClr val="accent4"/>
                </a:solidFill>
                <a:latin typeface="Microsoft YaHei" panose="020B0503020204020204" pitchFamily="34" charset="-122"/>
                <a:ea typeface="Microsoft YaHei" panose="020B0503020204020204" pitchFamily="34" charset="-122"/>
                <a:cs typeface="Arial"/>
              </a:rPr>
              <a:t>Αυτή η διάσταση αναφέρεται στη σύνδεση μεταξύ της επιχειρηματικής μάθησης και του ειδικού θεματικού περιεχομένου. Δίνει έμφαση στην ενσωμάτωση της επιχειρηματικότητας με άλλους ακαδημαϊκούς κλάδους για να τονίσει τον διεπιστημονικό χαρακτήρα της.
Συσχετίζοντας την επιχειρηματικότητα με διαφορετικούς τομείς, οι μαθητές μπορούν να δουν πώς οι γνώσεις τους είναι εφαρμόσιμες σε πραγματικές καταστάσεις. Αυτό τους βοηθά να κατανοήσουν τον ευρύτερο αντίκτυπο της επιχειρηματικότητας και πώς συνδέεται με διάφορους κλάδους.</a:t>
            </a:r>
            <a:endParaRPr lang="en-GB" dirty="0">
              <a:solidFill>
                <a:schemeClr val="accent4"/>
              </a:solidFill>
              <a:latin typeface="Microsoft YaHei" panose="020B0503020204020204" pitchFamily="34" charset="-122"/>
              <a:ea typeface="Microsoft YaHei" panose="020B0503020204020204" pitchFamily="34" charset="-122"/>
            </a:endParaRPr>
          </a:p>
        </p:txBody>
      </p:sp>
      <p:pic>
        <p:nvPicPr>
          <p:cNvPr id="7170" name="Picture 2" descr="Subject Matter Icon - Free Download School &amp; Education Icons | IconScout">
            <a:extLst>
              <a:ext uri="{FF2B5EF4-FFF2-40B4-BE49-F238E27FC236}">
                <a16:creationId xmlns:a16="http://schemas.microsoft.com/office/drawing/2014/main" id="{0E56FC05-7223-DAD2-C6C0-7413F7C40F7F}"/>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64705" y="2137896"/>
            <a:ext cx="5420585" cy="542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67752"/>
      </p:ext>
    </p:extLst>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36add6-739a-4c29-8ed6-2686751d2714">
      <Terms xmlns="http://schemas.microsoft.com/office/infopath/2007/PartnerControls"/>
    </lcf76f155ced4ddcb4097134ff3c332f>
    <TaxCatchAll xmlns="53e6ffbd-972d-40fb-8ec6-5b8d79336218" xsi:nil="true"/>
  </documentManagement>
</p:properties>
</file>

<file path=customXml/itemProps1.xml><?xml version="1.0" encoding="utf-8"?>
<ds:datastoreItem xmlns:ds="http://schemas.openxmlformats.org/officeDocument/2006/customXml" ds:itemID="{AF622554-B1DD-430C-ACE2-662BFACE247A}"/>
</file>

<file path=customXml/itemProps2.xml><?xml version="1.0" encoding="utf-8"?>
<ds:datastoreItem xmlns:ds="http://schemas.openxmlformats.org/officeDocument/2006/customXml" ds:itemID="{B0294630-F4D6-458F-BED6-D2F6A5E2D6E9}"/>
</file>

<file path=customXml/itemProps3.xml><?xml version="1.0" encoding="utf-8"?>
<ds:datastoreItem xmlns:ds="http://schemas.openxmlformats.org/officeDocument/2006/customXml" ds:itemID="{FCC71E5D-242E-4B13-B7CF-8ED6CB0E5CA6}"/>
</file>

<file path=docProps/app.xml><?xml version="1.0" encoding="utf-8"?>
<Properties xmlns="http://schemas.openxmlformats.org/officeDocument/2006/extended-properties" xmlns:vt="http://schemas.openxmlformats.org/officeDocument/2006/docPropsVTypes">
  <Template/>
  <TotalTime>580</TotalTime>
  <Words>2756</Words>
  <Application>Microsoft Office PowerPoint</Application>
  <PresentationFormat>Προσαρμογή</PresentationFormat>
  <Paragraphs>94</Paragraphs>
  <Slides>32</Slides>
  <Notes>32</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32</vt:i4>
      </vt:variant>
    </vt:vector>
  </HeadingPairs>
  <TitlesOfParts>
    <vt:vector size="42" baseType="lpstr">
      <vt:lpstr>Wingdings</vt:lpstr>
      <vt:lpstr>Arial</vt:lpstr>
      <vt:lpstr>Microsoft YaHei UI</vt:lpstr>
      <vt:lpstr>Monserrat</vt:lpstr>
      <vt:lpstr>Calibri</vt:lpstr>
      <vt:lpstr>Noto Sans</vt:lpstr>
      <vt:lpstr>Montserrat</vt:lpstr>
      <vt:lpstr>Montserrat ExtraBold</vt:lpstr>
      <vt:lpstr>Microsoft YaHei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Despina Romniopoulou</cp:lastModifiedBy>
  <cp:revision>23</cp:revision>
  <dcterms:created xsi:type="dcterms:W3CDTF">2006-08-16T00:00:00Z</dcterms:created>
  <dcterms:modified xsi:type="dcterms:W3CDTF">2025-04-15T16:37:31Z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