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4" r:id="rId15"/>
    <p:sldId id="269" r:id="rId16"/>
    <p:sldId id="270" r:id="rId17"/>
    <p:sldId id="271" r:id="rId18"/>
    <p:sldId id="272" r:id="rId19"/>
    <p:sldId id="273" r:id="rId20"/>
  </p:sldIdLst>
  <p:sldSz cx="12192000" cy="6858000"/>
  <p:notesSz cx="6858000" cy="9144000"/>
  <p:embeddedFontLst>
    <p:embeddedFont>
      <p:font typeface="Microsoft YaHei UI" panose="020B0503020204020204" pitchFamily="34" charset="-122"/>
      <p:regular r:id="rId22"/>
      <p:bold r:id="rId23"/>
    </p:embeddedFont>
    <p:embeddedFont>
      <p:font typeface="Montserrat" panose="00000500000000000000" pitchFamily="2" charset="0"/>
      <p:regular r:id="rId24"/>
      <p:bold r:id="rId25"/>
      <p:italic r:id="rId26"/>
      <p:boldItalic r:id="rId27"/>
    </p:embeddedFont>
    <p:embeddedFont>
      <p:font typeface="Montserrat ExtraBold" panose="00000900000000000000" pitchFamily="2" charset="0"/>
      <p:bold r:id="rId28"/>
      <p:boldItalic r:id="rId29"/>
    </p:embeddedFont>
    <p:embeddedFont>
      <p:font typeface="Noto Sans" panose="020B050204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6GZxdln6no5YYIZeKmGmHoCZj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58"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customschemas.google.com/relationships/presentationmetadata" Target="metadata"/><Relationship Id="rId21"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46"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14bee06bb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314bee06bb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E977918A-E0A3-E883-1268-813F28C887BA}"/>
            </a:ext>
          </a:extLst>
        </p:cNvPr>
        <p:cNvGrpSpPr/>
        <p:nvPr/>
      </p:nvGrpSpPr>
      <p:grpSpPr>
        <a:xfrm>
          <a:off x="0" y="0"/>
          <a:ext cx="0" cy="0"/>
          <a:chOff x="0" y="0"/>
          <a:chExt cx="0" cy="0"/>
        </a:xfrm>
      </p:grpSpPr>
      <p:sp>
        <p:nvSpPr>
          <p:cNvPr id="246" name="Google Shape;246;p7:notes">
            <a:extLst>
              <a:ext uri="{FF2B5EF4-FFF2-40B4-BE49-F238E27FC236}">
                <a16:creationId xmlns:a16="http://schemas.microsoft.com/office/drawing/2014/main" id="{8DBE5DA8-7AB2-E33E-2EA2-C0CC7D12BA4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7:notes">
            <a:extLst>
              <a:ext uri="{FF2B5EF4-FFF2-40B4-BE49-F238E27FC236}">
                <a16:creationId xmlns:a16="http://schemas.microsoft.com/office/drawing/2014/main" id="{45C7DBF5-125E-1110-51CC-35AD05D3E0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871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PT"/>
              <a:t>The jigsaw classroom was first used in 1971 in Austin, Texas. My graduate students and I had invented the jigsaw strategy that year, as a matter of absolute necessity to help defuse an explosive situation</a:t>
            </a:r>
            <a:endParaRPr/>
          </a:p>
        </p:txBody>
      </p:sp>
      <p:sp>
        <p:nvSpPr>
          <p:cNvPr id="317" name="Google Shape;3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4" name="Google Shape;37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01"/>
        <p:cNvGrpSpPr/>
        <p:nvPr/>
      </p:nvGrpSpPr>
      <p:grpSpPr>
        <a:xfrm>
          <a:off x="0" y="0"/>
          <a:ext cx="0" cy="0"/>
          <a:chOff x="0" y="0"/>
          <a:chExt cx="0" cy="0"/>
        </a:xfrm>
      </p:grpSpPr>
      <p:sp>
        <p:nvSpPr>
          <p:cNvPr id="102" name="Google Shape;10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9" name="Google Shape;11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5"/>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5"/>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7"/>
              </a:spcBef>
              <a:spcAft>
                <a:spcPts val="0"/>
              </a:spcAft>
              <a:buClr>
                <a:srgbClr val="888888"/>
              </a:buClr>
              <a:buSzPts val="3200"/>
              <a:buNone/>
              <a:defRPr>
                <a:solidFill>
                  <a:srgbClr val="888888"/>
                </a:solidFill>
              </a:defRPr>
            </a:lvl1pPr>
            <a:lvl2pPr lvl="1" algn="ctr">
              <a:lnSpc>
                <a:spcPct val="100000"/>
              </a:lnSpc>
              <a:spcBef>
                <a:spcPts val="373"/>
              </a:spcBef>
              <a:spcAft>
                <a:spcPts val="0"/>
              </a:spcAft>
              <a:buClr>
                <a:srgbClr val="888888"/>
              </a:buClr>
              <a:buSzPts val="2800"/>
              <a:buNone/>
              <a:defRPr>
                <a:solidFill>
                  <a:srgbClr val="888888"/>
                </a:solidFill>
              </a:defRPr>
            </a:lvl2pPr>
            <a:lvl3pPr lvl="2" algn="ctr">
              <a:lnSpc>
                <a:spcPct val="100000"/>
              </a:lnSpc>
              <a:spcBef>
                <a:spcPts val="320"/>
              </a:spcBef>
              <a:spcAft>
                <a:spcPts val="0"/>
              </a:spcAft>
              <a:buClr>
                <a:srgbClr val="888888"/>
              </a:buClr>
              <a:buSzPts val="2400"/>
              <a:buNone/>
              <a:defRPr>
                <a:solidFill>
                  <a:srgbClr val="888888"/>
                </a:solidFill>
              </a:defRPr>
            </a:lvl3pPr>
            <a:lvl4pPr lvl="3" algn="ctr">
              <a:lnSpc>
                <a:spcPct val="100000"/>
              </a:lnSpc>
              <a:spcBef>
                <a:spcPts val="267"/>
              </a:spcBef>
              <a:spcAft>
                <a:spcPts val="0"/>
              </a:spcAft>
              <a:buClr>
                <a:srgbClr val="888888"/>
              </a:buClr>
              <a:buSzPts val="2000"/>
              <a:buNone/>
              <a:defRPr>
                <a:solidFill>
                  <a:srgbClr val="888888"/>
                </a:solidFill>
              </a:defRPr>
            </a:lvl4pPr>
            <a:lvl5pPr lvl="4" algn="ctr">
              <a:lnSpc>
                <a:spcPct val="100000"/>
              </a:lnSpc>
              <a:spcBef>
                <a:spcPts val="267"/>
              </a:spcBef>
              <a:spcAft>
                <a:spcPts val="0"/>
              </a:spcAft>
              <a:buClr>
                <a:srgbClr val="888888"/>
              </a:buClr>
              <a:buSzPts val="2000"/>
              <a:buNone/>
              <a:defRPr>
                <a:solidFill>
                  <a:srgbClr val="888888"/>
                </a:solidFill>
              </a:defRPr>
            </a:lvl5pPr>
            <a:lvl6pPr lvl="5" algn="ctr">
              <a:lnSpc>
                <a:spcPct val="100000"/>
              </a:lnSpc>
              <a:spcBef>
                <a:spcPts val="267"/>
              </a:spcBef>
              <a:spcAft>
                <a:spcPts val="0"/>
              </a:spcAft>
              <a:buClr>
                <a:srgbClr val="888888"/>
              </a:buClr>
              <a:buSzPts val="2000"/>
              <a:buNone/>
              <a:defRPr>
                <a:solidFill>
                  <a:srgbClr val="888888"/>
                </a:solidFill>
              </a:defRPr>
            </a:lvl6pPr>
            <a:lvl7pPr lvl="6" algn="ctr">
              <a:lnSpc>
                <a:spcPct val="100000"/>
              </a:lnSpc>
              <a:spcBef>
                <a:spcPts val="267"/>
              </a:spcBef>
              <a:spcAft>
                <a:spcPts val="0"/>
              </a:spcAft>
              <a:buClr>
                <a:srgbClr val="888888"/>
              </a:buClr>
              <a:buSzPts val="2000"/>
              <a:buNone/>
              <a:defRPr>
                <a:solidFill>
                  <a:srgbClr val="888888"/>
                </a:solidFill>
              </a:defRPr>
            </a:lvl7pPr>
            <a:lvl8pPr lvl="7" algn="ctr">
              <a:lnSpc>
                <a:spcPct val="100000"/>
              </a:lnSpc>
              <a:spcBef>
                <a:spcPts val="267"/>
              </a:spcBef>
              <a:spcAft>
                <a:spcPts val="0"/>
              </a:spcAft>
              <a:buClr>
                <a:srgbClr val="888888"/>
              </a:buClr>
              <a:buSzPts val="2000"/>
              <a:buNone/>
              <a:defRPr>
                <a:solidFill>
                  <a:srgbClr val="888888"/>
                </a:solidFill>
              </a:defRPr>
            </a:lvl8pPr>
            <a:lvl9pPr lvl="8" algn="ctr">
              <a:lnSpc>
                <a:spcPct val="100000"/>
              </a:lnSpc>
              <a:spcBef>
                <a:spcPts val="267"/>
              </a:spcBef>
              <a:spcAft>
                <a:spcPts val="0"/>
              </a:spcAft>
              <a:buClr>
                <a:srgbClr val="888888"/>
              </a:buClr>
              <a:buSzPts val="2000"/>
              <a:buNone/>
              <a:defRPr>
                <a:solidFill>
                  <a:srgbClr val="888888"/>
                </a:solidFill>
              </a:defRPr>
            </a:lvl9pPr>
          </a:lstStyle>
          <a:p>
            <a:endParaRPr/>
          </a:p>
        </p:txBody>
      </p:sp>
      <p:sp>
        <p:nvSpPr>
          <p:cNvPr id="22" name="Google Shape;22;p4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2"/>
          <p:cNvSpPr>
            <a:spLocks noGrp="1"/>
          </p:cNvSpPr>
          <p:nvPr>
            <p:ph type="pic" idx="2"/>
          </p:nvPr>
        </p:nvSpPr>
        <p:spPr>
          <a:xfrm>
            <a:off x="5183188" y="987425"/>
            <a:ext cx="6172200" cy="4873625"/>
          </a:xfrm>
          <a:prstGeom prst="rect">
            <a:avLst/>
          </a:prstGeom>
          <a:noFill/>
          <a:ln>
            <a:noFill/>
          </a:ln>
        </p:spPr>
      </p:sp>
      <p:sp>
        <p:nvSpPr>
          <p:cNvPr id="148" name="Google Shape;14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28" name="Google Shape;28;p4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7"/>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2667"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67"/>
              </a:spcBef>
              <a:spcAft>
                <a:spcPts val="0"/>
              </a:spcAft>
              <a:buClr>
                <a:srgbClr val="888888"/>
              </a:buClr>
              <a:buSzPts val="2000"/>
              <a:buNone/>
              <a:defRPr sz="1333">
                <a:solidFill>
                  <a:srgbClr val="888888"/>
                </a:solidFill>
              </a:defRPr>
            </a:lvl1pPr>
            <a:lvl2pPr marL="914400" lvl="1" indent="-228600" algn="l">
              <a:lnSpc>
                <a:spcPct val="100000"/>
              </a:lnSpc>
              <a:spcBef>
                <a:spcPts val="240"/>
              </a:spcBef>
              <a:spcAft>
                <a:spcPts val="0"/>
              </a:spcAft>
              <a:buClr>
                <a:srgbClr val="888888"/>
              </a:buClr>
              <a:buSzPts val="1800"/>
              <a:buNone/>
              <a:defRPr sz="1200">
                <a:solidFill>
                  <a:srgbClr val="888888"/>
                </a:solidFill>
              </a:defRPr>
            </a:lvl2pPr>
            <a:lvl3pPr marL="1371600" lvl="2" indent="-228600" algn="l">
              <a:lnSpc>
                <a:spcPct val="100000"/>
              </a:lnSpc>
              <a:spcBef>
                <a:spcPts val="213"/>
              </a:spcBef>
              <a:spcAft>
                <a:spcPts val="0"/>
              </a:spcAft>
              <a:buClr>
                <a:srgbClr val="888888"/>
              </a:buClr>
              <a:buSzPts val="1600"/>
              <a:buNone/>
              <a:defRPr sz="1067">
                <a:solidFill>
                  <a:srgbClr val="888888"/>
                </a:solidFill>
              </a:defRPr>
            </a:lvl3pPr>
            <a:lvl4pPr marL="1828800" lvl="3" indent="-228600" algn="l">
              <a:lnSpc>
                <a:spcPct val="100000"/>
              </a:lnSpc>
              <a:spcBef>
                <a:spcPts val="187"/>
              </a:spcBef>
              <a:spcAft>
                <a:spcPts val="0"/>
              </a:spcAft>
              <a:buClr>
                <a:srgbClr val="888888"/>
              </a:buClr>
              <a:buSzPts val="1400"/>
              <a:buNone/>
              <a:defRPr sz="933">
                <a:solidFill>
                  <a:srgbClr val="888888"/>
                </a:solidFill>
              </a:defRPr>
            </a:lvl4pPr>
            <a:lvl5pPr marL="2286000" lvl="4" indent="-228600" algn="l">
              <a:lnSpc>
                <a:spcPct val="100000"/>
              </a:lnSpc>
              <a:spcBef>
                <a:spcPts val="187"/>
              </a:spcBef>
              <a:spcAft>
                <a:spcPts val="0"/>
              </a:spcAft>
              <a:buClr>
                <a:srgbClr val="888888"/>
              </a:buClr>
              <a:buSzPts val="1400"/>
              <a:buNone/>
              <a:defRPr sz="933">
                <a:solidFill>
                  <a:srgbClr val="888888"/>
                </a:solidFill>
              </a:defRPr>
            </a:lvl5pPr>
            <a:lvl6pPr marL="2743200" lvl="5" indent="-228600" algn="l">
              <a:lnSpc>
                <a:spcPct val="100000"/>
              </a:lnSpc>
              <a:spcBef>
                <a:spcPts val="187"/>
              </a:spcBef>
              <a:spcAft>
                <a:spcPts val="0"/>
              </a:spcAft>
              <a:buClr>
                <a:srgbClr val="888888"/>
              </a:buClr>
              <a:buSzPts val="1400"/>
              <a:buNone/>
              <a:defRPr sz="933">
                <a:solidFill>
                  <a:srgbClr val="888888"/>
                </a:solidFill>
              </a:defRPr>
            </a:lvl6pPr>
            <a:lvl7pPr marL="3200400" lvl="6" indent="-228600" algn="l">
              <a:lnSpc>
                <a:spcPct val="100000"/>
              </a:lnSpc>
              <a:spcBef>
                <a:spcPts val="187"/>
              </a:spcBef>
              <a:spcAft>
                <a:spcPts val="0"/>
              </a:spcAft>
              <a:buClr>
                <a:srgbClr val="888888"/>
              </a:buClr>
              <a:buSzPts val="1400"/>
              <a:buNone/>
              <a:defRPr sz="933">
                <a:solidFill>
                  <a:srgbClr val="888888"/>
                </a:solidFill>
              </a:defRPr>
            </a:lvl7pPr>
            <a:lvl8pPr marL="3657600" lvl="7" indent="-228600" algn="l">
              <a:lnSpc>
                <a:spcPct val="100000"/>
              </a:lnSpc>
              <a:spcBef>
                <a:spcPts val="187"/>
              </a:spcBef>
              <a:spcAft>
                <a:spcPts val="0"/>
              </a:spcAft>
              <a:buClr>
                <a:srgbClr val="888888"/>
              </a:buClr>
              <a:buSzPts val="1400"/>
              <a:buNone/>
              <a:defRPr sz="933">
                <a:solidFill>
                  <a:srgbClr val="888888"/>
                </a:solidFill>
              </a:defRPr>
            </a:lvl8pPr>
            <a:lvl9pPr marL="4114800" lvl="8" indent="-228600" algn="l">
              <a:lnSpc>
                <a:spcPct val="100000"/>
              </a:lnSpc>
              <a:spcBef>
                <a:spcPts val="187"/>
              </a:spcBef>
              <a:spcAft>
                <a:spcPts val="0"/>
              </a:spcAft>
              <a:buClr>
                <a:srgbClr val="888888"/>
              </a:buClr>
              <a:buSzPts val="1400"/>
              <a:buNone/>
              <a:defRPr sz="933">
                <a:solidFill>
                  <a:srgbClr val="888888"/>
                </a:solidFill>
              </a:defRPr>
            </a:lvl9pPr>
          </a:lstStyle>
          <a:p>
            <a:endParaRPr/>
          </a:p>
        </p:txBody>
      </p:sp>
      <p:sp>
        <p:nvSpPr>
          <p:cNvPr id="34" name="Google Shape;34;p4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73"/>
              </a:spcBef>
              <a:spcAft>
                <a:spcPts val="0"/>
              </a:spcAft>
              <a:buClr>
                <a:schemeClr val="dk1"/>
              </a:buClr>
              <a:buSzPts val="2800"/>
              <a:buChar char="•"/>
              <a:defRPr sz="1867"/>
            </a:lvl1pPr>
            <a:lvl2pPr marL="914400" lvl="1" indent="-381000" algn="l">
              <a:lnSpc>
                <a:spcPct val="100000"/>
              </a:lnSpc>
              <a:spcBef>
                <a:spcPts val="320"/>
              </a:spcBef>
              <a:spcAft>
                <a:spcPts val="0"/>
              </a:spcAft>
              <a:buClr>
                <a:schemeClr val="dk1"/>
              </a:buClr>
              <a:buSzPts val="2400"/>
              <a:buChar char="–"/>
              <a:defRPr sz="1600"/>
            </a:lvl2pPr>
            <a:lvl3pPr marL="1371600" lvl="2" indent="-355600" algn="l">
              <a:lnSpc>
                <a:spcPct val="100000"/>
              </a:lnSpc>
              <a:spcBef>
                <a:spcPts val="267"/>
              </a:spcBef>
              <a:spcAft>
                <a:spcPts val="0"/>
              </a:spcAft>
              <a:buClr>
                <a:schemeClr val="dk1"/>
              </a:buClr>
              <a:buSzPts val="2000"/>
              <a:buChar char="•"/>
              <a:defRPr sz="1333"/>
            </a:lvl3pPr>
            <a:lvl4pPr marL="1828800" lvl="3" indent="-342900" algn="l">
              <a:lnSpc>
                <a:spcPct val="100000"/>
              </a:lnSpc>
              <a:spcBef>
                <a:spcPts val="240"/>
              </a:spcBef>
              <a:spcAft>
                <a:spcPts val="0"/>
              </a:spcAft>
              <a:buClr>
                <a:schemeClr val="dk1"/>
              </a:buClr>
              <a:buSzPts val="1800"/>
              <a:buChar char="–"/>
              <a:defRPr sz="1200"/>
            </a:lvl4pPr>
            <a:lvl5pPr marL="2286000" lvl="4" indent="-342900" algn="l">
              <a:lnSpc>
                <a:spcPct val="100000"/>
              </a:lnSpc>
              <a:spcBef>
                <a:spcPts val="240"/>
              </a:spcBef>
              <a:spcAft>
                <a:spcPts val="0"/>
              </a:spcAft>
              <a:buClr>
                <a:schemeClr val="dk1"/>
              </a:buClr>
              <a:buSzPts val="1800"/>
              <a:buChar char="»"/>
              <a:defRPr sz="1200"/>
            </a:lvl5pPr>
            <a:lvl6pPr marL="2743200" lvl="5" indent="-342900" algn="l">
              <a:lnSpc>
                <a:spcPct val="100000"/>
              </a:lnSpc>
              <a:spcBef>
                <a:spcPts val="240"/>
              </a:spcBef>
              <a:spcAft>
                <a:spcPts val="0"/>
              </a:spcAft>
              <a:buClr>
                <a:schemeClr val="dk1"/>
              </a:buClr>
              <a:buSzPts val="1800"/>
              <a:buChar char="•"/>
              <a:defRPr sz="1200"/>
            </a:lvl6pPr>
            <a:lvl7pPr marL="3200400" lvl="6" indent="-342900" algn="l">
              <a:lnSpc>
                <a:spcPct val="100000"/>
              </a:lnSpc>
              <a:spcBef>
                <a:spcPts val="240"/>
              </a:spcBef>
              <a:spcAft>
                <a:spcPts val="0"/>
              </a:spcAft>
              <a:buClr>
                <a:schemeClr val="dk1"/>
              </a:buClr>
              <a:buSzPts val="1800"/>
              <a:buChar char="•"/>
              <a:defRPr sz="1200"/>
            </a:lvl7pPr>
            <a:lvl8pPr marL="3657600" lvl="7" indent="-342900" algn="l">
              <a:lnSpc>
                <a:spcPct val="100000"/>
              </a:lnSpc>
              <a:spcBef>
                <a:spcPts val="240"/>
              </a:spcBef>
              <a:spcAft>
                <a:spcPts val="0"/>
              </a:spcAft>
              <a:buClr>
                <a:schemeClr val="dk1"/>
              </a:buClr>
              <a:buSzPts val="1800"/>
              <a:buChar char="•"/>
              <a:defRPr sz="1200"/>
            </a:lvl8pPr>
            <a:lvl9pPr marL="4114800" lvl="8" indent="-342900" algn="l">
              <a:lnSpc>
                <a:spcPct val="100000"/>
              </a:lnSpc>
              <a:spcBef>
                <a:spcPts val="240"/>
              </a:spcBef>
              <a:spcAft>
                <a:spcPts val="0"/>
              </a:spcAft>
              <a:buClr>
                <a:schemeClr val="dk1"/>
              </a:buClr>
              <a:buSzPts val="1800"/>
              <a:buChar char="•"/>
              <a:defRPr sz="1200"/>
            </a:lvl9pPr>
          </a:lstStyle>
          <a:p>
            <a:endParaRPr/>
          </a:p>
        </p:txBody>
      </p:sp>
      <p:sp>
        <p:nvSpPr>
          <p:cNvPr id="40" name="Google Shape;40;p48"/>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73"/>
              </a:spcBef>
              <a:spcAft>
                <a:spcPts val="0"/>
              </a:spcAft>
              <a:buClr>
                <a:schemeClr val="dk1"/>
              </a:buClr>
              <a:buSzPts val="2800"/>
              <a:buChar char="•"/>
              <a:defRPr sz="1867"/>
            </a:lvl1pPr>
            <a:lvl2pPr marL="914400" lvl="1" indent="-381000" algn="l">
              <a:lnSpc>
                <a:spcPct val="100000"/>
              </a:lnSpc>
              <a:spcBef>
                <a:spcPts val="320"/>
              </a:spcBef>
              <a:spcAft>
                <a:spcPts val="0"/>
              </a:spcAft>
              <a:buClr>
                <a:schemeClr val="dk1"/>
              </a:buClr>
              <a:buSzPts val="2400"/>
              <a:buChar char="–"/>
              <a:defRPr sz="1600"/>
            </a:lvl2pPr>
            <a:lvl3pPr marL="1371600" lvl="2" indent="-355600" algn="l">
              <a:lnSpc>
                <a:spcPct val="100000"/>
              </a:lnSpc>
              <a:spcBef>
                <a:spcPts val="267"/>
              </a:spcBef>
              <a:spcAft>
                <a:spcPts val="0"/>
              </a:spcAft>
              <a:buClr>
                <a:schemeClr val="dk1"/>
              </a:buClr>
              <a:buSzPts val="2000"/>
              <a:buChar char="•"/>
              <a:defRPr sz="1333"/>
            </a:lvl3pPr>
            <a:lvl4pPr marL="1828800" lvl="3" indent="-342900" algn="l">
              <a:lnSpc>
                <a:spcPct val="100000"/>
              </a:lnSpc>
              <a:spcBef>
                <a:spcPts val="240"/>
              </a:spcBef>
              <a:spcAft>
                <a:spcPts val="0"/>
              </a:spcAft>
              <a:buClr>
                <a:schemeClr val="dk1"/>
              </a:buClr>
              <a:buSzPts val="1800"/>
              <a:buChar char="–"/>
              <a:defRPr sz="1200"/>
            </a:lvl4pPr>
            <a:lvl5pPr marL="2286000" lvl="4" indent="-342900" algn="l">
              <a:lnSpc>
                <a:spcPct val="100000"/>
              </a:lnSpc>
              <a:spcBef>
                <a:spcPts val="240"/>
              </a:spcBef>
              <a:spcAft>
                <a:spcPts val="0"/>
              </a:spcAft>
              <a:buClr>
                <a:schemeClr val="dk1"/>
              </a:buClr>
              <a:buSzPts val="1800"/>
              <a:buChar char="»"/>
              <a:defRPr sz="1200"/>
            </a:lvl5pPr>
            <a:lvl6pPr marL="2743200" lvl="5" indent="-342900" algn="l">
              <a:lnSpc>
                <a:spcPct val="100000"/>
              </a:lnSpc>
              <a:spcBef>
                <a:spcPts val="240"/>
              </a:spcBef>
              <a:spcAft>
                <a:spcPts val="0"/>
              </a:spcAft>
              <a:buClr>
                <a:schemeClr val="dk1"/>
              </a:buClr>
              <a:buSzPts val="1800"/>
              <a:buChar char="•"/>
              <a:defRPr sz="1200"/>
            </a:lvl6pPr>
            <a:lvl7pPr marL="3200400" lvl="6" indent="-342900" algn="l">
              <a:lnSpc>
                <a:spcPct val="100000"/>
              </a:lnSpc>
              <a:spcBef>
                <a:spcPts val="240"/>
              </a:spcBef>
              <a:spcAft>
                <a:spcPts val="0"/>
              </a:spcAft>
              <a:buClr>
                <a:schemeClr val="dk1"/>
              </a:buClr>
              <a:buSzPts val="1800"/>
              <a:buChar char="•"/>
              <a:defRPr sz="1200"/>
            </a:lvl7pPr>
            <a:lvl8pPr marL="3657600" lvl="7" indent="-342900" algn="l">
              <a:lnSpc>
                <a:spcPct val="100000"/>
              </a:lnSpc>
              <a:spcBef>
                <a:spcPts val="240"/>
              </a:spcBef>
              <a:spcAft>
                <a:spcPts val="0"/>
              </a:spcAft>
              <a:buClr>
                <a:schemeClr val="dk1"/>
              </a:buClr>
              <a:buSzPts val="1800"/>
              <a:buChar char="•"/>
              <a:defRPr sz="1200"/>
            </a:lvl8pPr>
            <a:lvl9pPr marL="4114800" lvl="8" indent="-342900" algn="l">
              <a:lnSpc>
                <a:spcPct val="100000"/>
              </a:lnSpc>
              <a:spcBef>
                <a:spcPts val="240"/>
              </a:spcBef>
              <a:spcAft>
                <a:spcPts val="0"/>
              </a:spcAft>
              <a:buClr>
                <a:schemeClr val="dk1"/>
              </a:buClr>
              <a:buSzPts val="1800"/>
              <a:buChar char="•"/>
              <a:defRPr sz="1200"/>
            </a:lvl9pPr>
          </a:lstStyle>
          <a:p>
            <a:endParaRPr/>
          </a:p>
        </p:txBody>
      </p:sp>
      <p:sp>
        <p:nvSpPr>
          <p:cNvPr id="41" name="Google Shape;41;p4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9"/>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2400"/>
              <a:buNone/>
              <a:defRPr sz="1600" b="1"/>
            </a:lvl1pPr>
            <a:lvl2pPr marL="914400" lvl="1" indent="-228600" algn="l">
              <a:lnSpc>
                <a:spcPct val="100000"/>
              </a:lnSpc>
              <a:spcBef>
                <a:spcPts val="267"/>
              </a:spcBef>
              <a:spcAft>
                <a:spcPts val="0"/>
              </a:spcAft>
              <a:buClr>
                <a:schemeClr val="dk1"/>
              </a:buClr>
              <a:buSzPts val="2000"/>
              <a:buNone/>
              <a:defRPr sz="1333" b="1"/>
            </a:lvl2pPr>
            <a:lvl3pPr marL="1371600" lvl="2" indent="-228600" algn="l">
              <a:lnSpc>
                <a:spcPct val="100000"/>
              </a:lnSpc>
              <a:spcBef>
                <a:spcPts val="240"/>
              </a:spcBef>
              <a:spcAft>
                <a:spcPts val="0"/>
              </a:spcAft>
              <a:buClr>
                <a:schemeClr val="dk1"/>
              </a:buClr>
              <a:buSzPts val="1800"/>
              <a:buNone/>
              <a:defRPr sz="1200" b="1"/>
            </a:lvl3pPr>
            <a:lvl4pPr marL="1828800" lvl="3" indent="-228600" algn="l">
              <a:lnSpc>
                <a:spcPct val="100000"/>
              </a:lnSpc>
              <a:spcBef>
                <a:spcPts val="213"/>
              </a:spcBef>
              <a:spcAft>
                <a:spcPts val="0"/>
              </a:spcAft>
              <a:buClr>
                <a:schemeClr val="dk1"/>
              </a:buClr>
              <a:buSzPts val="1600"/>
              <a:buNone/>
              <a:defRPr sz="1067" b="1"/>
            </a:lvl4pPr>
            <a:lvl5pPr marL="2286000" lvl="4" indent="-228600" algn="l">
              <a:lnSpc>
                <a:spcPct val="100000"/>
              </a:lnSpc>
              <a:spcBef>
                <a:spcPts val="213"/>
              </a:spcBef>
              <a:spcAft>
                <a:spcPts val="0"/>
              </a:spcAft>
              <a:buClr>
                <a:schemeClr val="dk1"/>
              </a:buClr>
              <a:buSzPts val="1600"/>
              <a:buNone/>
              <a:defRPr sz="1067" b="1"/>
            </a:lvl5pPr>
            <a:lvl6pPr marL="2743200" lvl="5" indent="-228600" algn="l">
              <a:lnSpc>
                <a:spcPct val="100000"/>
              </a:lnSpc>
              <a:spcBef>
                <a:spcPts val="213"/>
              </a:spcBef>
              <a:spcAft>
                <a:spcPts val="0"/>
              </a:spcAft>
              <a:buClr>
                <a:schemeClr val="dk1"/>
              </a:buClr>
              <a:buSzPts val="1600"/>
              <a:buNone/>
              <a:defRPr sz="1067" b="1"/>
            </a:lvl6pPr>
            <a:lvl7pPr marL="3200400" lvl="6" indent="-228600" algn="l">
              <a:lnSpc>
                <a:spcPct val="100000"/>
              </a:lnSpc>
              <a:spcBef>
                <a:spcPts val="213"/>
              </a:spcBef>
              <a:spcAft>
                <a:spcPts val="0"/>
              </a:spcAft>
              <a:buClr>
                <a:schemeClr val="dk1"/>
              </a:buClr>
              <a:buSzPts val="1600"/>
              <a:buNone/>
              <a:defRPr sz="1067" b="1"/>
            </a:lvl7pPr>
            <a:lvl8pPr marL="3657600" lvl="7" indent="-228600" algn="l">
              <a:lnSpc>
                <a:spcPct val="100000"/>
              </a:lnSpc>
              <a:spcBef>
                <a:spcPts val="213"/>
              </a:spcBef>
              <a:spcAft>
                <a:spcPts val="0"/>
              </a:spcAft>
              <a:buClr>
                <a:schemeClr val="dk1"/>
              </a:buClr>
              <a:buSzPts val="1600"/>
              <a:buNone/>
              <a:defRPr sz="1067" b="1"/>
            </a:lvl8pPr>
            <a:lvl9pPr marL="4114800" lvl="8" indent="-228600" algn="l">
              <a:lnSpc>
                <a:spcPct val="100000"/>
              </a:lnSpc>
              <a:spcBef>
                <a:spcPts val="213"/>
              </a:spcBef>
              <a:spcAft>
                <a:spcPts val="0"/>
              </a:spcAft>
              <a:buClr>
                <a:schemeClr val="dk1"/>
              </a:buClr>
              <a:buSzPts val="1600"/>
              <a:buNone/>
              <a:defRPr sz="1067" b="1"/>
            </a:lvl9pPr>
          </a:lstStyle>
          <a:p>
            <a:endParaRPr/>
          </a:p>
        </p:txBody>
      </p:sp>
      <p:sp>
        <p:nvSpPr>
          <p:cNvPr id="47" name="Google Shape;47;p49"/>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20"/>
              </a:spcBef>
              <a:spcAft>
                <a:spcPts val="0"/>
              </a:spcAft>
              <a:buClr>
                <a:schemeClr val="dk1"/>
              </a:buClr>
              <a:buSzPts val="2400"/>
              <a:buChar char="•"/>
              <a:defRPr sz="1600"/>
            </a:lvl1pPr>
            <a:lvl2pPr marL="914400" lvl="1" indent="-355600" algn="l">
              <a:lnSpc>
                <a:spcPct val="100000"/>
              </a:lnSpc>
              <a:spcBef>
                <a:spcPts val="267"/>
              </a:spcBef>
              <a:spcAft>
                <a:spcPts val="0"/>
              </a:spcAft>
              <a:buClr>
                <a:schemeClr val="dk1"/>
              </a:buClr>
              <a:buSzPts val="2000"/>
              <a:buChar char="–"/>
              <a:defRPr sz="1333"/>
            </a:lvl2pPr>
            <a:lvl3pPr marL="1371600" lvl="2" indent="-342900" algn="l">
              <a:lnSpc>
                <a:spcPct val="100000"/>
              </a:lnSpc>
              <a:spcBef>
                <a:spcPts val="240"/>
              </a:spcBef>
              <a:spcAft>
                <a:spcPts val="0"/>
              </a:spcAft>
              <a:buClr>
                <a:schemeClr val="dk1"/>
              </a:buClr>
              <a:buSzPts val="1800"/>
              <a:buChar char="•"/>
              <a:defRPr sz="1200"/>
            </a:lvl3pPr>
            <a:lvl4pPr marL="1828800" lvl="3" indent="-330200" algn="l">
              <a:lnSpc>
                <a:spcPct val="100000"/>
              </a:lnSpc>
              <a:spcBef>
                <a:spcPts val="213"/>
              </a:spcBef>
              <a:spcAft>
                <a:spcPts val="0"/>
              </a:spcAft>
              <a:buClr>
                <a:schemeClr val="dk1"/>
              </a:buClr>
              <a:buSzPts val="1600"/>
              <a:buChar char="–"/>
              <a:defRPr sz="1067"/>
            </a:lvl4pPr>
            <a:lvl5pPr marL="2286000" lvl="4" indent="-330200" algn="l">
              <a:lnSpc>
                <a:spcPct val="100000"/>
              </a:lnSpc>
              <a:spcBef>
                <a:spcPts val="213"/>
              </a:spcBef>
              <a:spcAft>
                <a:spcPts val="0"/>
              </a:spcAft>
              <a:buClr>
                <a:schemeClr val="dk1"/>
              </a:buClr>
              <a:buSzPts val="1600"/>
              <a:buChar char="»"/>
              <a:defRPr sz="1067"/>
            </a:lvl5pPr>
            <a:lvl6pPr marL="2743200" lvl="5" indent="-330200" algn="l">
              <a:lnSpc>
                <a:spcPct val="100000"/>
              </a:lnSpc>
              <a:spcBef>
                <a:spcPts val="213"/>
              </a:spcBef>
              <a:spcAft>
                <a:spcPts val="0"/>
              </a:spcAft>
              <a:buClr>
                <a:schemeClr val="dk1"/>
              </a:buClr>
              <a:buSzPts val="1600"/>
              <a:buChar char="•"/>
              <a:defRPr sz="1067"/>
            </a:lvl6pPr>
            <a:lvl7pPr marL="3200400" lvl="6" indent="-330200" algn="l">
              <a:lnSpc>
                <a:spcPct val="100000"/>
              </a:lnSpc>
              <a:spcBef>
                <a:spcPts val="213"/>
              </a:spcBef>
              <a:spcAft>
                <a:spcPts val="0"/>
              </a:spcAft>
              <a:buClr>
                <a:schemeClr val="dk1"/>
              </a:buClr>
              <a:buSzPts val="1600"/>
              <a:buChar char="•"/>
              <a:defRPr sz="1067"/>
            </a:lvl7pPr>
            <a:lvl8pPr marL="3657600" lvl="7" indent="-330200" algn="l">
              <a:lnSpc>
                <a:spcPct val="100000"/>
              </a:lnSpc>
              <a:spcBef>
                <a:spcPts val="213"/>
              </a:spcBef>
              <a:spcAft>
                <a:spcPts val="0"/>
              </a:spcAft>
              <a:buClr>
                <a:schemeClr val="dk1"/>
              </a:buClr>
              <a:buSzPts val="1600"/>
              <a:buChar char="•"/>
              <a:defRPr sz="1067"/>
            </a:lvl8pPr>
            <a:lvl9pPr marL="4114800" lvl="8" indent="-330200" algn="l">
              <a:lnSpc>
                <a:spcPct val="100000"/>
              </a:lnSpc>
              <a:spcBef>
                <a:spcPts val="213"/>
              </a:spcBef>
              <a:spcAft>
                <a:spcPts val="0"/>
              </a:spcAft>
              <a:buClr>
                <a:schemeClr val="dk1"/>
              </a:buClr>
              <a:buSzPts val="1600"/>
              <a:buChar char="•"/>
              <a:defRPr sz="1067"/>
            </a:lvl9pPr>
          </a:lstStyle>
          <a:p>
            <a:endParaRPr/>
          </a:p>
        </p:txBody>
      </p:sp>
      <p:sp>
        <p:nvSpPr>
          <p:cNvPr id="48" name="Google Shape;48;p49"/>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2400"/>
              <a:buNone/>
              <a:defRPr sz="1600" b="1"/>
            </a:lvl1pPr>
            <a:lvl2pPr marL="914400" lvl="1" indent="-228600" algn="l">
              <a:lnSpc>
                <a:spcPct val="100000"/>
              </a:lnSpc>
              <a:spcBef>
                <a:spcPts val="267"/>
              </a:spcBef>
              <a:spcAft>
                <a:spcPts val="0"/>
              </a:spcAft>
              <a:buClr>
                <a:schemeClr val="dk1"/>
              </a:buClr>
              <a:buSzPts val="2000"/>
              <a:buNone/>
              <a:defRPr sz="1333" b="1"/>
            </a:lvl2pPr>
            <a:lvl3pPr marL="1371600" lvl="2" indent="-228600" algn="l">
              <a:lnSpc>
                <a:spcPct val="100000"/>
              </a:lnSpc>
              <a:spcBef>
                <a:spcPts val="240"/>
              </a:spcBef>
              <a:spcAft>
                <a:spcPts val="0"/>
              </a:spcAft>
              <a:buClr>
                <a:schemeClr val="dk1"/>
              </a:buClr>
              <a:buSzPts val="1800"/>
              <a:buNone/>
              <a:defRPr sz="1200" b="1"/>
            </a:lvl3pPr>
            <a:lvl4pPr marL="1828800" lvl="3" indent="-228600" algn="l">
              <a:lnSpc>
                <a:spcPct val="100000"/>
              </a:lnSpc>
              <a:spcBef>
                <a:spcPts val="213"/>
              </a:spcBef>
              <a:spcAft>
                <a:spcPts val="0"/>
              </a:spcAft>
              <a:buClr>
                <a:schemeClr val="dk1"/>
              </a:buClr>
              <a:buSzPts val="1600"/>
              <a:buNone/>
              <a:defRPr sz="1067" b="1"/>
            </a:lvl4pPr>
            <a:lvl5pPr marL="2286000" lvl="4" indent="-228600" algn="l">
              <a:lnSpc>
                <a:spcPct val="100000"/>
              </a:lnSpc>
              <a:spcBef>
                <a:spcPts val="213"/>
              </a:spcBef>
              <a:spcAft>
                <a:spcPts val="0"/>
              </a:spcAft>
              <a:buClr>
                <a:schemeClr val="dk1"/>
              </a:buClr>
              <a:buSzPts val="1600"/>
              <a:buNone/>
              <a:defRPr sz="1067" b="1"/>
            </a:lvl5pPr>
            <a:lvl6pPr marL="2743200" lvl="5" indent="-228600" algn="l">
              <a:lnSpc>
                <a:spcPct val="100000"/>
              </a:lnSpc>
              <a:spcBef>
                <a:spcPts val="213"/>
              </a:spcBef>
              <a:spcAft>
                <a:spcPts val="0"/>
              </a:spcAft>
              <a:buClr>
                <a:schemeClr val="dk1"/>
              </a:buClr>
              <a:buSzPts val="1600"/>
              <a:buNone/>
              <a:defRPr sz="1067" b="1"/>
            </a:lvl6pPr>
            <a:lvl7pPr marL="3200400" lvl="6" indent="-228600" algn="l">
              <a:lnSpc>
                <a:spcPct val="100000"/>
              </a:lnSpc>
              <a:spcBef>
                <a:spcPts val="213"/>
              </a:spcBef>
              <a:spcAft>
                <a:spcPts val="0"/>
              </a:spcAft>
              <a:buClr>
                <a:schemeClr val="dk1"/>
              </a:buClr>
              <a:buSzPts val="1600"/>
              <a:buNone/>
              <a:defRPr sz="1067" b="1"/>
            </a:lvl7pPr>
            <a:lvl8pPr marL="3657600" lvl="7" indent="-228600" algn="l">
              <a:lnSpc>
                <a:spcPct val="100000"/>
              </a:lnSpc>
              <a:spcBef>
                <a:spcPts val="213"/>
              </a:spcBef>
              <a:spcAft>
                <a:spcPts val="0"/>
              </a:spcAft>
              <a:buClr>
                <a:schemeClr val="dk1"/>
              </a:buClr>
              <a:buSzPts val="1600"/>
              <a:buNone/>
              <a:defRPr sz="1067" b="1"/>
            </a:lvl8pPr>
            <a:lvl9pPr marL="4114800" lvl="8" indent="-228600" algn="l">
              <a:lnSpc>
                <a:spcPct val="100000"/>
              </a:lnSpc>
              <a:spcBef>
                <a:spcPts val="213"/>
              </a:spcBef>
              <a:spcAft>
                <a:spcPts val="0"/>
              </a:spcAft>
              <a:buClr>
                <a:schemeClr val="dk1"/>
              </a:buClr>
              <a:buSzPts val="1600"/>
              <a:buNone/>
              <a:defRPr sz="1067" b="1"/>
            </a:lvl9pPr>
          </a:lstStyle>
          <a:p>
            <a:endParaRPr/>
          </a:p>
        </p:txBody>
      </p:sp>
      <p:sp>
        <p:nvSpPr>
          <p:cNvPr id="49" name="Google Shape;49;p49"/>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20"/>
              </a:spcBef>
              <a:spcAft>
                <a:spcPts val="0"/>
              </a:spcAft>
              <a:buClr>
                <a:schemeClr val="dk1"/>
              </a:buClr>
              <a:buSzPts val="2400"/>
              <a:buChar char="•"/>
              <a:defRPr sz="1600"/>
            </a:lvl1pPr>
            <a:lvl2pPr marL="914400" lvl="1" indent="-355600" algn="l">
              <a:lnSpc>
                <a:spcPct val="100000"/>
              </a:lnSpc>
              <a:spcBef>
                <a:spcPts val="267"/>
              </a:spcBef>
              <a:spcAft>
                <a:spcPts val="0"/>
              </a:spcAft>
              <a:buClr>
                <a:schemeClr val="dk1"/>
              </a:buClr>
              <a:buSzPts val="2000"/>
              <a:buChar char="–"/>
              <a:defRPr sz="1333"/>
            </a:lvl2pPr>
            <a:lvl3pPr marL="1371600" lvl="2" indent="-342900" algn="l">
              <a:lnSpc>
                <a:spcPct val="100000"/>
              </a:lnSpc>
              <a:spcBef>
                <a:spcPts val="240"/>
              </a:spcBef>
              <a:spcAft>
                <a:spcPts val="0"/>
              </a:spcAft>
              <a:buClr>
                <a:schemeClr val="dk1"/>
              </a:buClr>
              <a:buSzPts val="1800"/>
              <a:buChar char="•"/>
              <a:defRPr sz="1200"/>
            </a:lvl3pPr>
            <a:lvl4pPr marL="1828800" lvl="3" indent="-330200" algn="l">
              <a:lnSpc>
                <a:spcPct val="100000"/>
              </a:lnSpc>
              <a:spcBef>
                <a:spcPts val="213"/>
              </a:spcBef>
              <a:spcAft>
                <a:spcPts val="0"/>
              </a:spcAft>
              <a:buClr>
                <a:schemeClr val="dk1"/>
              </a:buClr>
              <a:buSzPts val="1600"/>
              <a:buChar char="–"/>
              <a:defRPr sz="1067"/>
            </a:lvl4pPr>
            <a:lvl5pPr marL="2286000" lvl="4" indent="-330200" algn="l">
              <a:lnSpc>
                <a:spcPct val="100000"/>
              </a:lnSpc>
              <a:spcBef>
                <a:spcPts val="213"/>
              </a:spcBef>
              <a:spcAft>
                <a:spcPts val="0"/>
              </a:spcAft>
              <a:buClr>
                <a:schemeClr val="dk1"/>
              </a:buClr>
              <a:buSzPts val="1600"/>
              <a:buChar char="»"/>
              <a:defRPr sz="1067"/>
            </a:lvl5pPr>
            <a:lvl6pPr marL="2743200" lvl="5" indent="-330200" algn="l">
              <a:lnSpc>
                <a:spcPct val="100000"/>
              </a:lnSpc>
              <a:spcBef>
                <a:spcPts val="213"/>
              </a:spcBef>
              <a:spcAft>
                <a:spcPts val="0"/>
              </a:spcAft>
              <a:buClr>
                <a:schemeClr val="dk1"/>
              </a:buClr>
              <a:buSzPts val="1600"/>
              <a:buChar char="•"/>
              <a:defRPr sz="1067"/>
            </a:lvl6pPr>
            <a:lvl7pPr marL="3200400" lvl="6" indent="-330200" algn="l">
              <a:lnSpc>
                <a:spcPct val="100000"/>
              </a:lnSpc>
              <a:spcBef>
                <a:spcPts val="213"/>
              </a:spcBef>
              <a:spcAft>
                <a:spcPts val="0"/>
              </a:spcAft>
              <a:buClr>
                <a:schemeClr val="dk1"/>
              </a:buClr>
              <a:buSzPts val="1600"/>
              <a:buChar char="•"/>
              <a:defRPr sz="1067"/>
            </a:lvl7pPr>
            <a:lvl8pPr marL="3657600" lvl="7" indent="-330200" algn="l">
              <a:lnSpc>
                <a:spcPct val="100000"/>
              </a:lnSpc>
              <a:spcBef>
                <a:spcPts val="213"/>
              </a:spcBef>
              <a:spcAft>
                <a:spcPts val="0"/>
              </a:spcAft>
              <a:buClr>
                <a:schemeClr val="dk1"/>
              </a:buClr>
              <a:buSzPts val="1600"/>
              <a:buChar char="•"/>
              <a:defRPr sz="1067"/>
            </a:lvl8pPr>
            <a:lvl9pPr marL="4114800" lvl="8" indent="-330200" algn="l">
              <a:lnSpc>
                <a:spcPct val="100000"/>
              </a:lnSpc>
              <a:spcBef>
                <a:spcPts val="213"/>
              </a:spcBef>
              <a:spcAft>
                <a:spcPts val="0"/>
              </a:spcAft>
              <a:buClr>
                <a:schemeClr val="dk1"/>
              </a:buClr>
              <a:buSzPts val="1600"/>
              <a:buChar char="•"/>
              <a:defRPr sz="1067"/>
            </a:lvl9pPr>
          </a:lstStyle>
          <a:p>
            <a:endParaRPr/>
          </a:p>
        </p:txBody>
      </p:sp>
      <p:sp>
        <p:nvSpPr>
          <p:cNvPr id="50" name="Google Shape;50;p4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427"/>
              </a:spcBef>
              <a:spcAft>
                <a:spcPts val="0"/>
              </a:spcAft>
              <a:buClr>
                <a:schemeClr val="dk1"/>
              </a:buClr>
              <a:buSzPts val="3200"/>
              <a:buChar char="•"/>
              <a:defRPr sz="2133"/>
            </a:lvl1pPr>
            <a:lvl2pPr marL="914400" lvl="1" indent="-406400" algn="l">
              <a:lnSpc>
                <a:spcPct val="100000"/>
              </a:lnSpc>
              <a:spcBef>
                <a:spcPts val="373"/>
              </a:spcBef>
              <a:spcAft>
                <a:spcPts val="0"/>
              </a:spcAft>
              <a:buClr>
                <a:schemeClr val="dk1"/>
              </a:buClr>
              <a:buSzPts val="2800"/>
              <a:buChar char="–"/>
              <a:defRPr sz="1867"/>
            </a:lvl2pPr>
            <a:lvl3pPr marL="1371600" lvl="2" indent="-381000" algn="l">
              <a:lnSpc>
                <a:spcPct val="100000"/>
              </a:lnSpc>
              <a:spcBef>
                <a:spcPts val="320"/>
              </a:spcBef>
              <a:spcAft>
                <a:spcPts val="0"/>
              </a:spcAft>
              <a:buClr>
                <a:schemeClr val="dk1"/>
              </a:buClr>
              <a:buSzPts val="2400"/>
              <a:buChar char="•"/>
              <a:defRPr sz="1600"/>
            </a:lvl3pPr>
            <a:lvl4pPr marL="1828800" lvl="3" indent="-355600" algn="l">
              <a:lnSpc>
                <a:spcPct val="100000"/>
              </a:lnSpc>
              <a:spcBef>
                <a:spcPts val="267"/>
              </a:spcBef>
              <a:spcAft>
                <a:spcPts val="0"/>
              </a:spcAft>
              <a:buClr>
                <a:schemeClr val="dk1"/>
              </a:buClr>
              <a:buSzPts val="2000"/>
              <a:buChar char="–"/>
              <a:defRPr sz="1333"/>
            </a:lvl4pPr>
            <a:lvl5pPr marL="2286000" lvl="4" indent="-355600" algn="l">
              <a:lnSpc>
                <a:spcPct val="100000"/>
              </a:lnSpc>
              <a:spcBef>
                <a:spcPts val="267"/>
              </a:spcBef>
              <a:spcAft>
                <a:spcPts val="0"/>
              </a:spcAft>
              <a:buClr>
                <a:schemeClr val="dk1"/>
              </a:buClr>
              <a:buSzPts val="2000"/>
              <a:buChar char="»"/>
              <a:defRPr sz="1333"/>
            </a:lvl5pPr>
            <a:lvl6pPr marL="2743200" lvl="5" indent="-355600" algn="l">
              <a:lnSpc>
                <a:spcPct val="100000"/>
              </a:lnSpc>
              <a:spcBef>
                <a:spcPts val="267"/>
              </a:spcBef>
              <a:spcAft>
                <a:spcPts val="0"/>
              </a:spcAft>
              <a:buClr>
                <a:schemeClr val="dk1"/>
              </a:buClr>
              <a:buSzPts val="2000"/>
              <a:buChar char="•"/>
              <a:defRPr sz="1333"/>
            </a:lvl6pPr>
            <a:lvl7pPr marL="3200400" lvl="6" indent="-355600" algn="l">
              <a:lnSpc>
                <a:spcPct val="100000"/>
              </a:lnSpc>
              <a:spcBef>
                <a:spcPts val="267"/>
              </a:spcBef>
              <a:spcAft>
                <a:spcPts val="0"/>
              </a:spcAft>
              <a:buClr>
                <a:schemeClr val="dk1"/>
              </a:buClr>
              <a:buSzPts val="2000"/>
              <a:buChar char="•"/>
              <a:defRPr sz="1333"/>
            </a:lvl7pPr>
            <a:lvl8pPr marL="3657600" lvl="7" indent="-355600" algn="l">
              <a:lnSpc>
                <a:spcPct val="100000"/>
              </a:lnSpc>
              <a:spcBef>
                <a:spcPts val="267"/>
              </a:spcBef>
              <a:spcAft>
                <a:spcPts val="0"/>
              </a:spcAft>
              <a:buClr>
                <a:schemeClr val="dk1"/>
              </a:buClr>
              <a:buSzPts val="2000"/>
              <a:buChar char="•"/>
              <a:defRPr sz="1333"/>
            </a:lvl8pPr>
            <a:lvl9pPr marL="4114800" lvl="8" indent="-355600" algn="l">
              <a:lnSpc>
                <a:spcPct val="100000"/>
              </a:lnSpc>
              <a:spcBef>
                <a:spcPts val="267"/>
              </a:spcBef>
              <a:spcAft>
                <a:spcPts val="0"/>
              </a:spcAft>
              <a:buClr>
                <a:schemeClr val="dk1"/>
              </a:buClr>
              <a:buSzPts val="2000"/>
              <a:buChar char="•"/>
              <a:defRPr sz="1333"/>
            </a:lvl9pPr>
          </a:lstStyle>
          <a:p>
            <a:endParaRPr/>
          </a:p>
        </p:txBody>
      </p:sp>
      <p:sp>
        <p:nvSpPr>
          <p:cNvPr id="61" name="Google Shape;61;p51"/>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1400"/>
              <a:buNone/>
              <a:defRPr sz="933"/>
            </a:lvl1pPr>
            <a:lvl2pPr marL="914400" lvl="1" indent="-228600" algn="l">
              <a:lnSpc>
                <a:spcPct val="100000"/>
              </a:lnSpc>
              <a:spcBef>
                <a:spcPts val="160"/>
              </a:spcBef>
              <a:spcAft>
                <a:spcPts val="0"/>
              </a:spcAft>
              <a:buClr>
                <a:schemeClr val="dk1"/>
              </a:buClr>
              <a:buSzPts val="1200"/>
              <a:buNone/>
              <a:defRPr sz="800"/>
            </a:lvl2pPr>
            <a:lvl3pPr marL="1371600" lvl="2" indent="-228600" algn="l">
              <a:lnSpc>
                <a:spcPct val="100000"/>
              </a:lnSpc>
              <a:spcBef>
                <a:spcPts val="133"/>
              </a:spcBef>
              <a:spcAft>
                <a:spcPts val="0"/>
              </a:spcAft>
              <a:buClr>
                <a:schemeClr val="dk1"/>
              </a:buClr>
              <a:buSzPts val="1000"/>
              <a:buNone/>
              <a:defRPr sz="667"/>
            </a:lvl3pPr>
            <a:lvl4pPr marL="1828800" lvl="3" indent="-228600" algn="l">
              <a:lnSpc>
                <a:spcPct val="100000"/>
              </a:lnSpc>
              <a:spcBef>
                <a:spcPts val="120"/>
              </a:spcBef>
              <a:spcAft>
                <a:spcPts val="0"/>
              </a:spcAft>
              <a:buClr>
                <a:schemeClr val="dk1"/>
              </a:buClr>
              <a:buSzPts val="900"/>
              <a:buNone/>
              <a:defRPr sz="600"/>
            </a:lvl4pPr>
            <a:lvl5pPr marL="2286000" lvl="4" indent="-228600" algn="l">
              <a:lnSpc>
                <a:spcPct val="100000"/>
              </a:lnSpc>
              <a:spcBef>
                <a:spcPts val="120"/>
              </a:spcBef>
              <a:spcAft>
                <a:spcPts val="0"/>
              </a:spcAft>
              <a:buClr>
                <a:schemeClr val="dk1"/>
              </a:buClr>
              <a:buSzPts val="900"/>
              <a:buNone/>
              <a:defRPr sz="600"/>
            </a:lvl5pPr>
            <a:lvl6pPr marL="2743200" lvl="5" indent="-228600" algn="l">
              <a:lnSpc>
                <a:spcPct val="100000"/>
              </a:lnSpc>
              <a:spcBef>
                <a:spcPts val="120"/>
              </a:spcBef>
              <a:spcAft>
                <a:spcPts val="0"/>
              </a:spcAft>
              <a:buClr>
                <a:schemeClr val="dk1"/>
              </a:buClr>
              <a:buSzPts val="900"/>
              <a:buNone/>
              <a:defRPr sz="600"/>
            </a:lvl6pPr>
            <a:lvl7pPr marL="3200400" lvl="6" indent="-228600" algn="l">
              <a:lnSpc>
                <a:spcPct val="100000"/>
              </a:lnSpc>
              <a:spcBef>
                <a:spcPts val="120"/>
              </a:spcBef>
              <a:spcAft>
                <a:spcPts val="0"/>
              </a:spcAft>
              <a:buClr>
                <a:schemeClr val="dk1"/>
              </a:buClr>
              <a:buSzPts val="900"/>
              <a:buNone/>
              <a:defRPr sz="600"/>
            </a:lvl7pPr>
            <a:lvl8pPr marL="3657600" lvl="7" indent="-228600" algn="l">
              <a:lnSpc>
                <a:spcPct val="100000"/>
              </a:lnSpc>
              <a:spcBef>
                <a:spcPts val="120"/>
              </a:spcBef>
              <a:spcAft>
                <a:spcPts val="0"/>
              </a:spcAft>
              <a:buClr>
                <a:schemeClr val="dk1"/>
              </a:buClr>
              <a:buSzPts val="900"/>
              <a:buNone/>
              <a:defRPr sz="600"/>
            </a:lvl8pPr>
            <a:lvl9pPr marL="4114800" lvl="8" indent="-228600" algn="l">
              <a:lnSpc>
                <a:spcPct val="100000"/>
              </a:lnSpc>
              <a:spcBef>
                <a:spcPts val="120"/>
              </a:spcBef>
              <a:spcAft>
                <a:spcPts val="0"/>
              </a:spcAft>
              <a:buClr>
                <a:schemeClr val="dk1"/>
              </a:buClr>
              <a:buSzPts val="900"/>
              <a:buNone/>
              <a:defRPr sz="600"/>
            </a:lvl9pPr>
          </a:lstStyle>
          <a:p>
            <a:endParaRPr/>
          </a:p>
        </p:txBody>
      </p:sp>
      <p:sp>
        <p:nvSpPr>
          <p:cNvPr id="62" name="Google Shape;62;p5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a:spLocks noGrp="1"/>
          </p:cNvSpPr>
          <p:nvPr>
            <p:ph type="pic" idx="2"/>
          </p:nvPr>
        </p:nvSpPr>
        <p:spPr>
          <a:xfrm>
            <a:off x="1194859" y="408517"/>
            <a:ext cx="3657600" cy="2743200"/>
          </a:xfrm>
          <a:prstGeom prst="rect">
            <a:avLst/>
          </a:prstGeom>
          <a:noFill/>
          <a:ln>
            <a:noFill/>
          </a:ln>
        </p:spPr>
      </p:sp>
      <p:sp>
        <p:nvSpPr>
          <p:cNvPr id="68" name="Google Shape;68;p52"/>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1400"/>
              <a:buNone/>
              <a:defRPr sz="933"/>
            </a:lvl1pPr>
            <a:lvl2pPr marL="914400" lvl="1" indent="-228600" algn="l">
              <a:lnSpc>
                <a:spcPct val="100000"/>
              </a:lnSpc>
              <a:spcBef>
                <a:spcPts val="160"/>
              </a:spcBef>
              <a:spcAft>
                <a:spcPts val="0"/>
              </a:spcAft>
              <a:buClr>
                <a:schemeClr val="dk1"/>
              </a:buClr>
              <a:buSzPts val="1200"/>
              <a:buNone/>
              <a:defRPr sz="800"/>
            </a:lvl2pPr>
            <a:lvl3pPr marL="1371600" lvl="2" indent="-228600" algn="l">
              <a:lnSpc>
                <a:spcPct val="100000"/>
              </a:lnSpc>
              <a:spcBef>
                <a:spcPts val="133"/>
              </a:spcBef>
              <a:spcAft>
                <a:spcPts val="0"/>
              </a:spcAft>
              <a:buClr>
                <a:schemeClr val="dk1"/>
              </a:buClr>
              <a:buSzPts val="1000"/>
              <a:buNone/>
              <a:defRPr sz="667"/>
            </a:lvl3pPr>
            <a:lvl4pPr marL="1828800" lvl="3" indent="-228600" algn="l">
              <a:lnSpc>
                <a:spcPct val="100000"/>
              </a:lnSpc>
              <a:spcBef>
                <a:spcPts val="120"/>
              </a:spcBef>
              <a:spcAft>
                <a:spcPts val="0"/>
              </a:spcAft>
              <a:buClr>
                <a:schemeClr val="dk1"/>
              </a:buClr>
              <a:buSzPts val="900"/>
              <a:buNone/>
              <a:defRPr sz="600"/>
            </a:lvl4pPr>
            <a:lvl5pPr marL="2286000" lvl="4" indent="-228600" algn="l">
              <a:lnSpc>
                <a:spcPct val="100000"/>
              </a:lnSpc>
              <a:spcBef>
                <a:spcPts val="120"/>
              </a:spcBef>
              <a:spcAft>
                <a:spcPts val="0"/>
              </a:spcAft>
              <a:buClr>
                <a:schemeClr val="dk1"/>
              </a:buClr>
              <a:buSzPts val="900"/>
              <a:buNone/>
              <a:defRPr sz="600"/>
            </a:lvl5pPr>
            <a:lvl6pPr marL="2743200" lvl="5" indent="-228600" algn="l">
              <a:lnSpc>
                <a:spcPct val="100000"/>
              </a:lnSpc>
              <a:spcBef>
                <a:spcPts val="120"/>
              </a:spcBef>
              <a:spcAft>
                <a:spcPts val="0"/>
              </a:spcAft>
              <a:buClr>
                <a:schemeClr val="dk1"/>
              </a:buClr>
              <a:buSzPts val="900"/>
              <a:buNone/>
              <a:defRPr sz="600"/>
            </a:lvl6pPr>
            <a:lvl7pPr marL="3200400" lvl="6" indent="-228600" algn="l">
              <a:lnSpc>
                <a:spcPct val="100000"/>
              </a:lnSpc>
              <a:spcBef>
                <a:spcPts val="120"/>
              </a:spcBef>
              <a:spcAft>
                <a:spcPts val="0"/>
              </a:spcAft>
              <a:buClr>
                <a:schemeClr val="dk1"/>
              </a:buClr>
              <a:buSzPts val="900"/>
              <a:buNone/>
              <a:defRPr sz="600"/>
            </a:lvl7pPr>
            <a:lvl8pPr marL="3657600" lvl="7" indent="-228600" algn="l">
              <a:lnSpc>
                <a:spcPct val="100000"/>
              </a:lnSpc>
              <a:spcBef>
                <a:spcPts val="120"/>
              </a:spcBef>
              <a:spcAft>
                <a:spcPts val="0"/>
              </a:spcAft>
              <a:buClr>
                <a:schemeClr val="dk1"/>
              </a:buClr>
              <a:buSzPts val="900"/>
              <a:buNone/>
              <a:defRPr sz="600"/>
            </a:lvl8pPr>
            <a:lvl9pPr marL="4114800" lvl="8" indent="-228600" algn="l">
              <a:lnSpc>
                <a:spcPct val="100000"/>
              </a:lnSpc>
              <a:spcBef>
                <a:spcPts val="120"/>
              </a:spcBef>
              <a:spcAft>
                <a:spcPts val="0"/>
              </a:spcAft>
              <a:buClr>
                <a:schemeClr val="dk1"/>
              </a:buClr>
              <a:buSzPts val="900"/>
              <a:buNone/>
              <a:defRPr sz="600"/>
            </a:lvl9pPr>
          </a:lstStyle>
          <a:p>
            <a:endParaRPr/>
          </a:p>
        </p:txBody>
      </p:sp>
      <p:sp>
        <p:nvSpPr>
          <p:cNvPr id="69" name="Google Shape;69;p5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
        <p:nvSpPr>
          <p:cNvPr id="90" name="Google Shape;90;p13"/>
          <p:cNvSpPr/>
          <p:nvPr/>
        </p:nvSpPr>
        <p:spPr>
          <a:xfrm>
            <a:off x="9272722" y="592909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1" name="Google Shape;91;p13"/>
          <p:cNvGrpSpPr/>
          <p:nvPr/>
        </p:nvGrpSpPr>
        <p:grpSpPr>
          <a:xfrm>
            <a:off x="0" y="6432088"/>
            <a:ext cx="12192000" cy="883574"/>
            <a:chOff x="0" y="-38100"/>
            <a:chExt cx="4995116" cy="232711"/>
          </a:xfrm>
        </p:grpSpPr>
        <p:sp>
          <p:nvSpPr>
            <p:cNvPr id="92" name="Google Shape;92;p13"/>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13"/>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4" name="Google Shape;94;p13"/>
          <p:cNvSpPr/>
          <p:nvPr/>
        </p:nvSpPr>
        <p:spPr>
          <a:xfrm>
            <a:off x="-908931" y="4711458"/>
            <a:ext cx="3388276" cy="3619984"/>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hyperlink" Target="https://www.instagram.com/hertechventure.eu/" TargetMode="External"/><Relationship Id="rId12" Type="http://schemas.openxmlformats.org/officeDocument/2006/relationships/hyperlink" Target="https://www.hertechventure.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hyperlink" Target="https://www.facebook.com/profile.php?id=61557217807689" TargetMode="External"/><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www.linkedin.com/company/hertechventure/?viewAsMember=true" TargetMode="External"/><Relationship Id="rId14" Type="http://schemas.openxmlformats.org/officeDocument/2006/relationships/hyperlink" Target="https://x.com/hertechventu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167"/>
        <p:cNvGrpSpPr/>
        <p:nvPr/>
      </p:nvGrpSpPr>
      <p:grpSpPr>
        <a:xfrm>
          <a:off x="0" y="0"/>
          <a:ext cx="0" cy="0"/>
          <a:chOff x="0" y="0"/>
          <a:chExt cx="0" cy="0"/>
        </a:xfrm>
      </p:grpSpPr>
      <p:grpSp>
        <p:nvGrpSpPr>
          <p:cNvPr id="168" name="Google Shape;168;p37"/>
          <p:cNvGrpSpPr/>
          <p:nvPr/>
        </p:nvGrpSpPr>
        <p:grpSpPr>
          <a:xfrm>
            <a:off x="0" y="1996796"/>
            <a:ext cx="8525107" cy="1513395"/>
            <a:chOff x="0" y="-57150"/>
            <a:chExt cx="3255540" cy="438902"/>
          </a:xfrm>
        </p:grpSpPr>
        <p:sp>
          <p:nvSpPr>
            <p:cNvPr id="169" name="Google Shape;169;p37"/>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70" name="Google Shape;170;p37"/>
            <p:cNvSpPr txBox="1"/>
            <p:nvPr/>
          </p:nvSpPr>
          <p:spPr>
            <a:xfrm>
              <a:off x="0" y="-57150"/>
              <a:ext cx="3255540" cy="438902"/>
            </a:xfrm>
            <a:prstGeom prst="rect">
              <a:avLst/>
            </a:prstGeom>
            <a:noFill/>
            <a:ln>
              <a:noFill/>
            </a:ln>
          </p:spPr>
          <p:txBody>
            <a:bodyPr spcFirstLastPara="1" wrap="square" lIns="33850" tIns="33850" rIns="33850" bIns="33850" anchor="ctr" anchorCtr="0">
              <a:noAutofit/>
            </a:bodyPr>
            <a:lstStyle/>
            <a:p>
              <a:pPr marL="0" marR="0" lvl="0" indent="0" algn="ctr" rtl="0">
                <a:lnSpc>
                  <a:spcPct val="186611"/>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grpSp>
        <p:nvGrpSpPr>
          <p:cNvPr id="171" name="Google Shape;171;p37"/>
          <p:cNvGrpSpPr/>
          <p:nvPr/>
        </p:nvGrpSpPr>
        <p:grpSpPr>
          <a:xfrm>
            <a:off x="10987" y="3416359"/>
            <a:ext cx="8514120" cy="1178372"/>
            <a:chOff x="0" y="-57150"/>
            <a:chExt cx="3275511" cy="465529"/>
          </a:xfrm>
        </p:grpSpPr>
        <p:sp>
          <p:nvSpPr>
            <p:cNvPr id="172" name="Google Shape;172;p37"/>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73" name="Google Shape;173;p37"/>
            <p:cNvSpPr txBox="1"/>
            <p:nvPr/>
          </p:nvSpPr>
          <p:spPr>
            <a:xfrm>
              <a:off x="0" y="-57150"/>
              <a:ext cx="3275511" cy="465529"/>
            </a:xfrm>
            <a:prstGeom prst="rect">
              <a:avLst/>
            </a:prstGeom>
            <a:noFill/>
            <a:ln>
              <a:noFill/>
            </a:ln>
          </p:spPr>
          <p:txBody>
            <a:bodyPr spcFirstLastPara="1" wrap="square" lIns="33850" tIns="33850" rIns="33850" bIns="33850" anchor="ctr" anchorCtr="0">
              <a:noAutofit/>
            </a:bodyPr>
            <a:lstStyle/>
            <a:p>
              <a:pPr marL="0" marR="0" lvl="0" indent="0" algn="ctr" rtl="0">
                <a:lnSpc>
                  <a:spcPct val="186611"/>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sp>
        <p:nvSpPr>
          <p:cNvPr id="174" name="Google Shape;174;p37"/>
          <p:cNvSpPr/>
          <p:nvPr/>
        </p:nvSpPr>
        <p:spPr>
          <a:xfrm>
            <a:off x="490264" y="6143037"/>
            <a:ext cx="2153421" cy="451523"/>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75" name="Google Shape;175;p37"/>
          <p:cNvSpPr/>
          <p:nvPr/>
        </p:nvSpPr>
        <p:spPr>
          <a:xfrm rot="-1064191">
            <a:off x="9521305" y="-307289"/>
            <a:ext cx="2743200" cy="27432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76" name="Google Shape;176;p37"/>
          <p:cNvSpPr/>
          <p:nvPr/>
        </p:nvSpPr>
        <p:spPr>
          <a:xfrm rot="1586488">
            <a:off x="9521305" y="3255448"/>
            <a:ext cx="2743200" cy="27432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77" name="Google Shape;177;p37"/>
          <p:cNvSpPr/>
          <p:nvPr/>
        </p:nvSpPr>
        <p:spPr>
          <a:xfrm>
            <a:off x="7267480" y="4801446"/>
            <a:ext cx="3292417" cy="3292417"/>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78" name="Google Shape;178;p37"/>
          <p:cNvSpPr txBox="1"/>
          <p:nvPr/>
        </p:nvSpPr>
        <p:spPr>
          <a:xfrm>
            <a:off x="685333" y="682921"/>
            <a:ext cx="6186163" cy="956993"/>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pt-PT" sz="4442" b="1" i="0" u="none" strike="noStrike" cap="none">
                <a:solidFill>
                  <a:srgbClr val="DED5ED"/>
                </a:solidFill>
                <a:latin typeface="Montserrat"/>
                <a:ea typeface="Montserrat"/>
                <a:cs typeface="Montserrat"/>
                <a:sym typeface="Montserrat"/>
              </a:rPr>
              <a:t>HerTechVenture</a:t>
            </a:r>
            <a:endParaRPr sz="933" b="0" i="0" u="none" strike="noStrike" cap="none">
              <a:solidFill>
                <a:srgbClr val="000000"/>
              </a:solidFill>
              <a:latin typeface="Arial"/>
              <a:ea typeface="Arial"/>
              <a:cs typeface="Arial"/>
              <a:sym typeface="Arial"/>
            </a:endParaRPr>
          </a:p>
        </p:txBody>
      </p:sp>
      <p:sp>
        <p:nvSpPr>
          <p:cNvPr id="179" name="Google Shape;179;p37"/>
          <p:cNvSpPr txBox="1"/>
          <p:nvPr/>
        </p:nvSpPr>
        <p:spPr>
          <a:xfrm>
            <a:off x="580007" y="2275904"/>
            <a:ext cx="7164082" cy="1107996"/>
          </a:xfrm>
          <a:prstGeom prst="rect">
            <a:avLst/>
          </a:prstGeom>
          <a:noFill/>
          <a:ln>
            <a:noFill/>
          </a:ln>
        </p:spPr>
        <p:txBody>
          <a:bodyPr spcFirstLastPara="1" wrap="square" lIns="0" tIns="0" rIns="0" bIns="0" anchor="t" anchorCtr="0">
            <a:spAutoFit/>
          </a:bodyPr>
          <a:lstStyle/>
          <a:p>
            <a:pPr lvl="0" algn="ctr"/>
            <a:r>
              <a:rPr lang="el-GR" sz="2400" b="1" dirty="0">
                <a:solidFill>
                  <a:srgbClr val="452A74"/>
                </a:solidFill>
                <a:latin typeface="Noto Sans"/>
                <a:ea typeface="Noto Sans"/>
                <a:cs typeface="Noto Sans"/>
                <a:sym typeface="Noto Sans"/>
              </a:rPr>
              <a:t>Οι αίθουσες διδασκαλίας ως κοινότητες μάθησης και δημιουργίας ενός ασφαλή χώρου μάθησης που διευκολύνει</a:t>
            </a:r>
            <a:endParaRPr lang="en-GB" sz="2400" noProof="0" dirty="0"/>
          </a:p>
        </p:txBody>
      </p:sp>
      <p:sp>
        <p:nvSpPr>
          <p:cNvPr id="180" name="Google Shape;180;p37"/>
          <p:cNvSpPr txBox="1"/>
          <p:nvPr/>
        </p:nvSpPr>
        <p:spPr>
          <a:xfrm>
            <a:off x="4051564" y="6067847"/>
            <a:ext cx="2244653" cy="976486"/>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ctr" rtl="0">
              <a:lnSpc>
                <a:spcPct val="139955"/>
              </a:lnSpc>
              <a:spcBef>
                <a:spcPts val="0"/>
              </a:spcBef>
              <a:spcAft>
                <a:spcPts val="0"/>
              </a:spcAft>
              <a:buNone/>
            </a:pPr>
            <a:r>
              <a:rPr lang="pt-PT" sz="906" b="1" i="0" u="none" strike="noStrike" cap="none">
                <a:solidFill>
                  <a:srgbClr val="DED5ED"/>
                </a:solidFill>
                <a:latin typeface="Noto Sans"/>
                <a:ea typeface="Noto Sans"/>
                <a:cs typeface="Noto Sans"/>
                <a:sym typeface="Noto Sans"/>
              </a:rPr>
              <a:t>Project Number 2023-1-PL01-KA220-HED-000156803</a:t>
            </a:r>
            <a:endParaRPr sz="933" b="0" i="0" u="none" strike="noStrike" cap="none">
              <a:solidFill>
                <a:srgbClr val="000000"/>
              </a:solidFill>
              <a:latin typeface="Arial"/>
              <a:ea typeface="Arial"/>
              <a:cs typeface="Arial"/>
              <a:sym typeface="Arial"/>
            </a:endParaRPr>
          </a:p>
          <a:p>
            <a:pPr marL="0" marR="0" lvl="0" indent="0" algn="ctr" rtl="0">
              <a:lnSpc>
                <a:spcPct val="139955"/>
              </a:lnSpc>
              <a:spcBef>
                <a:spcPts val="0"/>
              </a:spcBef>
              <a:spcAft>
                <a:spcPts val="0"/>
              </a:spcAft>
              <a:buNone/>
            </a:pPr>
            <a:endParaRPr sz="906" b="1" i="0" u="none" strike="noStrike" cap="none">
              <a:solidFill>
                <a:srgbClr val="DED5ED"/>
              </a:solidFill>
              <a:latin typeface="Noto Sans"/>
              <a:ea typeface="Noto Sans"/>
              <a:cs typeface="Noto Sans"/>
              <a:sym typeface="Noto Sans"/>
            </a:endParaRPr>
          </a:p>
          <a:p>
            <a:pPr marL="0" marR="0" lvl="0" indent="0" algn="ctr" rtl="0">
              <a:lnSpc>
                <a:spcPct val="139955"/>
              </a:lnSpc>
              <a:spcBef>
                <a:spcPts val="0"/>
              </a:spcBef>
              <a:spcAft>
                <a:spcPts val="0"/>
              </a:spcAft>
              <a:buNone/>
            </a:pPr>
            <a:endParaRPr sz="906" b="1" i="0" u="none" strike="noStrike" cap="none">
              <a:solidFill>
                <a:srgbClr val="DED5ED"/>
              </a:solidFill>
              <a:latin typeface="Noto Sans"/>
              <a:ea typeface="Noto Sans"/>
              <a:cs typeface="Noto Sans"/>
              <a:sym typeface="Noto Sans"/>
            </a:endParaRPr>
          </a:p>
        </p:txBody>
      </p:sp>
      <p:sp>
        <p:nvSpPr>
          <p:cNvPr id="181" name="Google Shape;181;p37"/>
          <p:cNvSpPr txBox="1"/>
          <p:nvPr/>
        </p:nvSpPr>
        <p:spPr>
          <a:xfrm>
            <a:off x="10987" y="3671607"/>
            <a:ext cx="8302123" cy="695535"/>
          </a:xfrm>
          <a:prstGeom prst="rect">
            <a:avLst/>
          </a:prstGeom>
          <a:noFill/>
          <a:ln>
            <a:noFill/>
          </a:ln>
        </p:spPr>
        <p:txBody>
          <a:bodyPr spcFirstLastPara="1" wrap="square" lIns="91425" tIns="45700" rIns="91425" bIns="45700" anchor="t" anchorCtr="0">
            <a:spAutoFit/>
          </a:bodyPr>
          <a:lstStyle/>
          <a:p>
            <a:pPr marL="0" marR="0" lvl="0" indent="0" algn="ctr" rtl="0">
              <a:lnSpc>
                <a:spcPct val="140011"/>
              </a:lnSpc>
              <a:spcBef>
                <a:spcPts val="0"/>
              </a:spcBef>
              <a:spcAft>
                <a:spcPts val="0"/>
              </a:spcAft>
              <a:buNone/>
            </a:pPr>
            <a:r>
              <a:rPr lang="en-US" sz="2800" b="1" dirty="0">
                <a:solidFill>
                  <a:srgbClr val="452A74"/>
                </a:solidFill>
                <a:latin typeface="Noto Sans"/>
                <a:ea typeface="Noto Sans"/>
                <a:cs typeface="Noto Sans"/>
                <a:sym typeface="Noto Sans"/>
              </a:rPr>
              <a:t>Polytechnic of Guarda</a:t>
            </a:r>
            <a:endParaRPr lang="en-US" sz="2800" dirty="0"/>
          </a:p>
        </p:txBody>
      </p:sp>
      <p:pic>
        <p:nvPicPr>
          <p:cNvPr id="182" name="Google Shape;182;p37" descr="Uma imagem com Tipo de letra, texto, Gráficos, logótipo&#10;&#10;Descrição gerada automaticamente"/>
          <p:cNvPicPr preferRelativeResize="0"/>
          <p:nvPr/>
        </p:nvPicPr>
        <p:blipFill rotWithShape="1">
          <a:blip r:embed="rId6">
            <a:clrChange>
              <a:clrFrom>
                <a:srgbClr val="FFFFFF"/>
              </a:clrFrom>
              <a:clrTo>
                <a:srgbClr val="FFFFFF">
                  <a:alpha val="0"/>
                </a:srgbClr>
              </a:clrTo>
            </a:clrChange>
            <a:alphaModFix/>
          </a:blip>
          <a:srcRect/>
          <a:stretch/>
        </p:blipFill>
        <p:spPr>
          <a:xfrm>
            <a:off x="490264" y="4730650"/>
            <a:ext cx="1986236" cy="12618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g314bee06bb4_0_21" descr="People at the meeting desk"/>
          <p:cNvPicPr preferRelativeResize="0"/>
          <p:nvPr/>
        </p:nvPicPr>
        <p:blipFill rotWithShape="1">
          <a:blip r:embed="rId3">
            <a:alphaModFix/>
          </a:blip>
          <a:srcRect l="26198" r="35599"/>
          <a:stretch/>
        </p:blipFill>
        <p:spPr>
          <a:xfrm>
            <a:off x="662025" y="1095153"/>
            <a:ext cx="2923996" cy="4305632"/>
          </a:xfrm>
          <a:prstGeom prst="rect">
            <a:avLst/>
          </a:prstGeom>
          <a:noFill/>
          <a:ln>
            <a:noFill/>
          </a:ln>
        </p:spPr>
      </p:pic>
      <p:sp>
        <p:nvSpPr>
          <p:cNvPr id="278" name="Google Shape;278;g314bee06bb4_0_21"/>
          <p:cNvSpPr txBox="1">
            <a:spLocks noGrp="1"/>
          </p:cNvSpPr>
          <p:nvPr>
            <p:ph type="body" idx="1"/>
          </p:nvPr>
        </p:nvSpPr>
        <p:spPr>
          <a:xfrm>
            <a:off x="3891516" y="1095153"/>
            <a:ext cx="8155200" cy="4667100"/>
          </a:xfrm>
          <a:prstGeom prst="rect">
            <a:avLst/>
          </a:prstGeom>
          <a:noFill/>
          <a:ln>
            <a:noFill/>
          </a:ln>
        </p:spPr>
        <p:txBody>
          <a:bodyPr spcFirstLastPara="1" wrap="square" lIns="91425" tIns="45700" rIns="91425" bIns="45700" anchor="t" anchorCtr="0">
            <a:normAutofit fontScale="92500"/>
          </a:bodyPr>
          <a:lstStyle/>
          <a:p>
            <a:pPr marL="0" lvl="0" indent="0">
              <a:lnSpc>
                <a:spcPct val="170000"/>
              </a:lnSpc>
              <a:spcBef>
                <a:spcPts val="0"/>
              </a:spcBef>
              <a:buSzPts val="3920"/>
              <a:buNone/>
            </a:pPr>
            <a:r>
              <a:rPr lang="el-GR" sz="2400" b="1" dirty="0">
                <a:solidFill>
                  <a:schemeClr val="tx1"/>
                </a:solidFill>
                <a:latin typeface="Montserrat"/>
              </a:rPr>
              <a:t>Θέμα Α - </a:t>
            </a:r>
            <a:r>
              <a:rPr lang="el-GR" sz="2400" dirty="0">
                <a:solidFill>
                  <a:schemeClr val="tx1"/>
                </a:solidFill>
                <a:latin typeface="Montserrat"/>
              </a:rPr>
              <a:t>Πρακτικές καινοτομίας χωρίς αποκλεισμούς: διερεύνηση τρόπων για να γίνουν τα προγράμματα και οι δραστηριότητες επιχειρηματικότητας πιο συμπεριληπτικές για τις γυναίκες. </a:t>
            </a:r>
            <a:br>
              <a:rPr lang="el-GR" sz="2400" b="1" dirty="0">
                <a:solidFill>
                  <a:schemeClr val="tx1"/>
                </a:solidFill>
                <a:latin typeface="Montserrat"/>
              </a:rPr>
            </a:br>
            <a:r>
              <a:rPr lang="el-GR" sz="2400" b="1" dirty="0">
                <a:solidFill>
                  <a:schemeClr val="tx1"/>
                </a:solidFill>
                <a:latin typeface="Montserrat"/>
              </a:rPr>
              <a:t>Θέμα Β - </a:t>
            </a:r>
            <a:r>
              <a:rPr lang="el-GR" sz="2400" dirty="0">
                <a:solidFill>
                  <a:schemeClr val="tx1"/>
                </a:solidFill>
                <a:latin typeface="Montserrat"/>
              </a:rPr>
              <a:t>Πανεπιστημιακές πρωτοβουλίες για την ενδυνάμωση των γυναικών: Μοιραστείτε παραδείγματα πανεπιστημιακών πρωτοβουλιών που ενθαρρύνουν τις γυναίκες να συμμετάσχουν στην καινοτομία και την επιχειρηματικότητα</a:t>
            </a:r>
            <a:endParaRPr lang="en-GB" sz="2400" noProof="0" dirty="0">
              <a:solidFill>
                <a:schemeClr val="tx1"/>
              </a:solidFill>
              <a:latin typeface="Montserrat"/>
            </a:endParaRPr>
          </a:p>
        </p:txBody>
      </p:sp>
      <p:sp>
        <p:nvSpPr>
          <p:cNvPr id="2" name="Google Shape;270;p10">
            <a:extLst>
              <a:ext uri="{FF2B5EF4-FFF2-40B4-BE49-F238E27FC236}">
                <a16:creationId xmlns:a16="http://schemas.microsoft.com/office/drawing/2014/main" id="{356F3308-3927-A0DA-3685-88773FB06D4B}"/>
              </a:ext>
            </a:extLst>
          </p:cNvPr>
          <p:cNvSpPr txBox="1"/>
          <p:nvPr/>
        </p:nvSpPr>
        <p:spPr>
          <a:xfrm>
            <a:off x="559800" y="58356"/>
            <a:ext cx="11072400" cy="1081800"/>
          </a:xfrm>
          <a:prstGeom prst="rect">
            <a:avLst/>
          </a:prstGeom>
          <a:noFill/>
          <a:ln>
            <a:noFill/>
          </a:ln>
        </p:spPr>
        <p:txBody>
          <a:bodyPr spcFirstLastPara="1" wrap="square" lIns="91425" tIns="45700" rIns="91425" bIns="45700" anchor="ctr" anchorCtr="0">
            <a:normAutofit/>
          </a:bodyPr>
          <a:lstStyle/>
          <a:p>
            <a:pPr lvl="0">
              <a:lnSpc>
                <a:spcPct val="90000"/>
              </a:lnSpc>
              <a:buClr>
                <a:schemeClr val="dk1"/>
              </a:buClr>
              <a:buSzPts val="4400"/>
            </a:pPr>
            <a:r>
              <a:rPr lang="el-GR" sz="3600" dirty="0">
                <a:solidFill>
                  <a:schemeClr val="tx1"/>
                </a:solidFill>
                <a:latin typeface="Microsoft YaHei UI" panose="020B0503020204020204" pitchFamily="34" charset="-122"/>
                <a:ea typeface="Microsoft YaHei UI" panose="020B0503020204020204" pitchFamily="34" charset="-122"/>
                <a:sym typeface="Calibri"/>
              </a:rPr>
              <a:t>Ας κάνουμε πράξη...</a:t>
            </a:r>
            <a:endParaRPr lang="en-GB" sz="3600" noProof="0" dirty="0">
              <a:solidFill>
                <a:schemeClr val="tx1"/>
              </a:solidFill>
              <a:latin typeface="Microsoft YaHei UI" panose="020B0503020204020204" pitchFamily="34" charset="-122"/>
              <a:ea typeface="Microsoft YaHei UI" panose="020B0503020204020204" pitchFamily="34" charset="-122"/>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1" descr="People at the meeting desk"/>
          <p:cNvPicPr preferRelativeResize="0"/>
          <p:nvPr/>
        </p:nvPicPr>
        <p:blipFill rotWithShape="1">
          <a:blip r:embed="rId3">
            <a:alphaModFix/>
          </a:blip>
          <a:srcRect l="26198" r="35599"/>
          <a:stretch/>
        </p:blipFill>
        <p:spPr>
          <a:xfrm>
            <a:off x="8208328" y="928728"/>
            <a:ext cx="3277670" cy="4826425"/>
          </a:xfrm>
          <a:prstGeom prst="rect">
            <a:avLst/>
          </a:prstGeom>
          <a:noFill/>
          <a:ln>
            <a:noFill/>
          </a:ln>
        </p:spPr>
      </p:pic>
      <p:sp>
        <p:nvSpPr>
          <p:cNvPr id="285" name="Google Shape;285;p11"/>
          <p:cNvSpPr txBox="1">
            <a:spLocks noGrp="1"/>
          </p:cNvSpPr>
          <p:nvPr>
            <p:ph type="body" idx="1"/>
          </p:nvPr>
        </p:nvSpPr>
        <p:spPr>
          <a:xfrm>
            <a:off x="384797" y="1249223"/>
            <a:ext cx="7823537" cy="4667140"/>
          </a:xfrm>
          <a:prstGeom prst="rect">
            <a:avLst/>
          </a:prstGeom>
          <a:noFill/>
          <a:ln>
            <a:noFill/>
          </a:ln>
        </p:spPr>
        <p:txBody>
          <a:bodyPr spcFirstLastPara="1" wrap="square" lIns="91425" tIns="45700" rIns="91425" bIns="45700" anchor="t" anchorCtr="0">
            <a:normAutofit fontScale="85000" lnSpcReduction="10000"/>
          </a:bodyPr>
          <a:lstStyle/>
          <a:p>
            <a:pPr marL="0" lvl="0" indent="0">
              <a:lnSpc>
                <a:spcPct val="170000"/>
              </a:lnSpc>
              <a:spcBef>
                <a:spcPts val="0"/>
              </a:spcBef>
              <a:buSzPct val="186666"/>
              <a:buNone/>
            </a:pPr>
            <a:r>
              <a:rPr lang="el-GR" sz="2400" b="1" dirty="0">
                <a:solidFill>
                  <a:schemeClr val="tx1"/>
                </a:solidFill>
                <a:latin typeface="Montserrat"/>
              </a:rPr>
              <a:t>Θέμα Γ - </a:t>
            </a:r>
            <a:r>
              <a:rPr lang="el-GR" sz="2400" dirty="0">
                <a:solidFill>
                  <a:schemeClr val="tx1"/>
                </a:solidFill>
                <a:latin typeface="Montserrat"/>
              </a:rPr>
              <a:t>Προώθηση της ένταξης:</a:t>
            </a:r>
            <a:br>
              <a:rPr lang="el-GR" sz="2400" dirty="0">
                <a:solidFill>
                  <a:schemeClr val="tx1"/>
                </a:solidFill>
                <a:latin typeface="Montserrat"/>
              </a:rPr>
            </a:br>
            <a:r>
              <a:rPr lang="el-GR" sz="2400" dirty="0">
                <a:solidFill>
                  <a:schemeClr val="tx1"/>
                </a:solidFill>
                <a:latin typeface="Montserrat"/>
              </a:rPr>
              <a:t> Συζήτηση στρατηγικών για τα πανεπιστήμια ώστε να προωθήσουν ένα περιβάλλον όπου οι φοιτήτριες αισθάνονται </a:t>
            </a:r>
            <a:r>
              <a:rPr lang="el-GR" sz="2400" dirty="0" err="1">
                <a:solidFill>
                  <a:schemeClr val="tx1"/>
                </a:solidFill>
                <a:latin typeface="Montserrat"/>
              </a:rPr>
              <a:t>ενθαρρυνόμενες</a:t>
            </a:r>
            <a:r>
              <a:rPr lang="el-GR" sz="2400" dirty="0">
                <a:solidFill>
                  <a:schemeClr val="tx1"/>
                </a:solidFill>
                <a:latin typeface="Montserrat"/>
              </a:rPr>
              <a:t> να καινοτομούν και να ηγούνται, όπως προγράμματα σπουδών και εργαστήρια ευαίσθητα ως προς το φύλο.</a:t>
            </a:r>
            <a:r>
              <a:rPr lang="el-GR" sz="2400" b="1" dirty="0">
                <a:solidFill>
                  <a:schemeClr val="tx1"/>
                </a:solidFill>
                <a:latin typeface="Montserrat"/>
              </a:rPr>
              <a:t>
Θέμα Δ - </a:t>
            </a:r>
            <a:r>
              <a:rPr lang="el-GR" sz="2400" dirty="0">
                <a:solidFill>
                  <a:schemeClr val="tx1"/>
                </a:solidFill>
                <a:latin typeface="Montserrat"/>
              </a:rPr>
              <a:t>Προκλήσεις και ευκαιρίες για τις γυναίκες επιχειρηματίες στον ακαδημαϊκό χώρο:</a:t>
            </a:r>
            <a:br>
              <a:rPr lang="el-GR" sz="2400" dirty="0">
                <a:solidFill>
                  <a:schemeClr val="tx1"/>
                </a:solidFill>
                <a:latin typeface="Montserrat"/>
              </a:rPr>
            </a:br>
            <a:r>
              <a:rPr lang="el-GR" sz="2400" dirty="0">
                <a:solidFill>
                  <a:schemeClr val="tx1"/>
                </a:solidFill>
                <a:latin typeface="Montserrat"/>
              </a:rPr>
              <a:t>Εμπόδια που αντιμετωπίζουν οι γυναίκες και πιθανές λύσεις για τη στήριξή τους</a:t>
            </a:r>
            <a:endParaRPr sz="2100" dirty="0">
              <a:solidFill>
                <a:srgbClr val="6E4A80"/>
              </a:solidFill>
            </a:endParaRPr>
          </a:p>
        </p:txBody>
      </p:sp>
      <p:sp>
        <p:nvSpPr>
          <p:cNvPr id="2" name="Google Shape;270;p10">
            <a:extLst>
              <a:ext uri="{FF2B5EF4-FFF2-40B4-BE49-F238E27FC236}">
                <a16:creationId xmlns:a16="http://schemas.microsoft.com/office/drawing/2014/main" id="{1A93F974-A9CD-02B0-B28D-6FBB15F62A5C}"/>
              </a:ext>
            </a:extLst>
          </p:cNvPr>
          <p:cNvSpPr txBox="1"/>
          <p:nvPr/>
        </p:nvSpPr>
        <p:spPr>
          <a:xfrm>
            <a:off x="559800" y="58356"/>
            <a:ext cx="11072400" cy="1081800"/>
          </a:xfrm>
          <a:prstGeom prst="rect">
            <a:avLst/>
          </a:prstGeom>
          <a:noFill/>
          <a:ln>
            <a:noFill/>
          </a:ln>
        </p:spPr>
        <p:txBody>
          <a:bodyPr spcFirstLastPara="1" wrap="square" lIns="91425" tIns="45700" rIns="91425" bIns="45700" anchor="ctr" anchorCtr="0">
            <a:normAutofit/>
          </a:bodyPr>
          <a:lstStyle/>
          <a:p>
            <a:pPr lvl="0">
              <a:lnSpc>
                <a:spcPct val="90000"/>
              </a:lnSpc>
              <a:buClr>
                <a:schemeClr val="dk1"/>
              </a:buClr>
              <a:buSzPts val="4400"/>
            </a:pPr>
            <a:r>
              <a:rPr lang="el-GR" sz="3600" dirty="0">
                <a:solidFill>
                  <a:schemeClr val="tx1"/>
                </a:solidFill>
                <a:latin typeface="Microsoft YaHei UI" panose="020B0503020204020204" pitchFamily="34" charset="-122"/>
                <a:ea typeface="Microsoft YaHei UI" panose="020B0503020204020204" pitchFamily="34" charset="-122"/>
                <a:sym typeface="Calibri"/>
              </a:rPr>
              <a:t>Ας κάνουμε πράξη...</a:t>
            </a:r>
            <a:endParaRPr lang="en-GB" sz="3600" noProof="0" dirty="0">
              <a:solidFill>
                <a:schemeClr val="tx1"/>
              </a:solidFill>
              <a:latin typeface="Microsoft YaHei UI" panose="020B0503020204020204" pitchFamily="34" charset="-122"/>
              <a:ea typeface="Microsoft YaHei UI" panose="020B0503020204020204" pitchFamily="34" charset="-122"/>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2"/>
          <p:cNvSpPr txBox="1">
            <a:spLocks noGrp="1"/>
          </p:cNvSpPr>
          <p:nvPr>
            <p:ph type="title"/>
          </p:nvPr>
        </p:nvSpPr>
        <p:spPr>
          <a:xfrm>
            <a:off x="329510" y="269564"/>
            <a:ext cx="11189700" cy="1032015"/>
          </a:xfrm>
          <a:prstGeom prst="rect">
            <a:avLst/>
          </a:prstGeom>
          <a:noFill/>
          <a:ln>
            <a:noFill/>
          </a:ln>
        </p:spPr>
        <p:txBody>
          <a:bodyPr spcFirstLastPara="1" wrap="square" lIns="91425" tIns="45700" rIns="91425" bIns="45700" anchor="ctr" anchorCtr="0">
            <a:normAutofit fontScale="90000"/>
          </a:bodyPr>
          <a:lstStyle/>
          <a:p>
            <a:pPr lvl="0">
              <a:buSzPts val="3600"/>
            </a:pPr>
            <a:r>
              <a:rPr lang="el-GR" sz="3600" b="1" dirty="0">
                <a:solidFill>
                  <a:schemeClr val="tx1"/>
                </a:solidFill>
                <a:latin typeface="Montserrat"/>
              </a:rPr>
              <a:t>Παρουσίαση αποτελεσμάτων, προτάσεων και βελτιώσεων</a:t>
            </a:r>
            <a:endParaRPr lang="en-GB" sz="3600" b="1" noProof="0" dirty="0">
              <a:solidFill>
                <a:schemeClr val="tx1"/>
              </a:solidFill>
              <a:latin typeface="Montserrat"/>
            </a:endParaRPr>
          </a:p>
        </p:txBody>
      </p:sp>
      <p:pic>
        <p:nvPicPr>
          <p:cNvPr id="291" name="Google Shape;291;p12" descr="White paper ships being led by a yellow ship"/>
          <p:cNvPicPr preferRelativeResize="0"/>
          <p:nvPr/>
        </p:nvPicPr>
        <p:blipFill rotWithShape="1">
          <a:blip r:embed="rId3">
            <a:alphaModFix/>
          </a:blip>
          <a:srcRect l="26179" b="-1"/>
          <a:stretch/>
        </p:blipFill>
        <p:spPr>
          <a:xfrm>
            <a:off x="1977337" y="1486612"/>
            <a:ext cx="4626815" cy="4183654"/>
          </a:xfrm>
          <a:prstGeom prst="rect">
            <a:avLst/>
          </a:prstGeom>
          <a:noFill/>
          <a:ln>
            <a:noFill/>
          </a:ln>
        </p:spPr>
      </p:pic>
      <p:pic>
        <p:nvPicPr>
          <p:cNvPr id="292" name="Google Shape;292;p12" descr="Light bulb on yellow background with sketched light beams and cord"/>
          <p:cNvPicPr preferRelativeResize="0"/>
          <p:nvPr/>
        </p:nvPicPr>
        <p:blipFill rotWithShape="1">
          <a:blip r:embed="rId4">
            <a:alphaModFix/>
          </a:blip>
          <a:srcRect l="47871" r="3613"/>
          <a:stretch/>
        </p:blipFill>
        <p:spPr>
          <a:xfrm>
            <a:off x="6604152" y="1571058"/>
            <a:ext cx="3167198" cy="40147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ADD1425A-FF32-CF1C-93B3-46BBA9ED6344}"/>
            </a:ext>
          </a:extLst>
        </p:cNvPr>
        <p:cNvGrpSpPr/>
        <p:nvPr/>
      </p:nvGrpSpPr>
      <p:grpSpPr>
        <a:xfrm>
          <a:off x="0" y="0"/>
          <a:ext cx="0" cy="0"/>
          <a:chOff x="0" y="0"/>
          <a:chExt cx="0" cy="0"/>
        </a:xfrm>
      </p:grpSpPr>
      <p:pic>
        <p:nvPicPr>
          <p:cNvPr id="249" name="Google Shape;249;p7">
            <a:extLst>
              <a:ext uri="{FF2B5EF4-FFF2-40B4-BE49-F238E27FC236}">
                <a16:creationId xmlns:a16="http://schemas.microsoft.com/office/drawing/2014/main" id="{5BDF6600-1BB6-78B1-4DA8-B811D4B1AE1D}"/>
              </a:ext>
            </a:extLst>
          </p:cNvPr>
          <p:cNvPicPr preferRelativeResize="0"/>
          <p:nvPr/>
        </p:nvPicPr>
        <p:blipFill rotWithShape="1">
          <a:blip r:embed="rId3">
            <a:alphaModFix/>
          </a:blip>
          <a:srcRect t="86706"/>
          <a:stretch/>
        </p:blipFill>
        <p:spPr>
          <a:xfrm>
            <a:off x="371918" y="2230876"/>
            <a:ext cx="3362794" cy="447052"/>
          </a:xfrm>
          <a:prstGeom prst="rect">
            <a:avLst/>
          </a:prstGeom>
          <a:noFill/>
          <a:ln>
            <a:noFill/>
          </a:ln>
        </p:spPr>
      </p:pic>
      <p:pic>
        <p:nvPicPr>
          <p:cNvPr id="250" name="Google Shape;250;p7">
            <a:extLst>
              <a:ext uri="{FF2B5EF4-FFF2-40B4-BE49-F238E27FC236}">
                <a16:creationId xmlns:a16="http://schemas.microsoft.com/office/drawing/2014/main" id="{D9A44C32-C53E-D957-B1B7-7A96774BF1E8}"/>
              </a:ext>
            </a:extLst>
          </p:cNvPr>
          <p:cNvPicPr preferRelativeResize="0"/>
          <p:nvPr/>
        </p:nvPicPr>
        <p:blipFill rotWithShape="1">
          <a:blip r:embed="rId3">
            <a:alphaModFix/>
          </a:blip>
          <a:srcRect b="16374"/>
          <a:stretch/>
        </p:blipFill>
        <p:spPr>
          <a:xfrm>
            <a:off x="762325" y="2645257"/>
            <a:ext cx="2311492" cy="1932987"/>
          </a:xfrm>
          <a:prstGeom prst="rect">
            <a:avLst/>
          </a:prstGeom>
          <a:noFill/>
          <a:ln>
            <a:noFill/>
          </a:ln>
        </p:spPr>
      </p:pic>
      <p:pic>
        <p:nvPicPr>
          <p:cNvPr id="251" name="Google Shape;251;p7">
            <a:extLst>
              <a:ext uri="{FF2B5EF4-FFF2-40B4-BE49-F238E27FC236}">
                <a16:creationId xmlns:a16="http://schemas.microsoft.com/office/drawing/2014/main" id="{60978369-E0C4-106C-BB94-BB7584579345}"/>
              </a:ext>
            </a:extLst>
          </p:cNvPr>
          <p:cNvPicPr preferRelativeResize="0"/>
          <p:nvPr/>
        </p:nvPicPr>
        <p:blipFill rotWithShape="1">
          <a:blip r:embed="rId4">
            <a:alphaModFix/>
          </a:blip>
          <a:srcRect/>
          <a:stretch/>
        </p:blipFill>
        <p:spPr>
          <a:xfrm>
            <a:off x="4614513" y="1894805"/>
            <a:ext cx="2478622" cy="2900206"/>
          </a:xfrm>
          <a:prstGeom prst="rect">
            <a:avLst/>
          </a:prstGeom>
          <a:noFill/>
          <a:ln>
            <a:noFill/>
          </a:ln>
        </p:spPr>
      </p:pic>
      <p:pic>
        <p:nvPicPr>
          <p:cNvPr id="252" name="Google Shape;252;p7">
            <a:extLst>
              <a:ext uri="{FF2B5EF4-FFF2-40B4-BE49-F238E27FC236}">
                <a16:creationId xmlns:a16="http://schemas.microsoft.com/office/drawing/2014/main" id="{13EA9096-8018-5383-09EE-066D8654814A}"/>
              </a:ext>
            </a:extLst>
          </p:cNvPr>
          <p:cNvPicPr preferRelativeResize="0"/>
          <p:nvPr/>
        </p:nvPicPr>
        <p:blipFill rotWithShape="1">
          <a:blip r:embed="rId3">
            <a:alphaModFix/>
          </a:blip>
          <a:srcRect t="86706"/>
          <a:stretch/>
        </p:blipFill>
        <p:spPr>
          <a:xfrm>
            <a:off x="7997536" y="2100345"/>
            <a:ext cx="3362794" cy="447052"/>
          </a:xfrm>
          <a:prstGeom prst="rect">
            <a:avLst/>
          </a:prstGeom>
          <a:noFill/>
          <a:ln>
            <a:noFill/>
          </a:ln>
        </p:spPr>
      </p:pic>
      <p:pic>
        <p:nvPicPr>
          <p:cNvPr id="253" name="Google Shape;253;p7">
            <a:extLst>
              <a:ext uri="{FF2B5EF4-FFF2-40B4-BE49-F238E27FC236}">
                <a16:creationId xmlns:a16="http://schemas.microsoft.com/office/drawing/2014/main" id="{C91074D6-74EE-8069-7C07-D0BDCC854C25}"/>
              </a:ext>
            </a:extLst>
          </p:cNvPr>
          <p:cNvPicPr preferRelativeResize="0"/>
          <p:nvPr/>
        </p:nvPicPr>
        <p:blipFill rotWithShape="1">
          <a:blip r:embed="rId3">
            <a:alphaModFix/>
          </a:blip>
          <a:srcRect b="11984"/>
          <a:stretch/>
        </p:blipFill>
        <p:spPr>
          <a:xfrm>
            <a:off x="8582341" y="2604414"/>
            <a:ext cx="2242611" cy="1973830"/>
          </a:xfrm>
          <a:prstGeom prst="rect">
            <a:avLst/>
          </a:prstGeom>
          <a:noFill/>
          <a:ln>
            <a:noFill/>
          </a:ln>
        </p:spPr>
      </p:pic>
      <p:pic>
        <p:nvPicPr>
          <p:cNvPr id="254" name="Google Shape;254;p7" descr="Amazon.com: Learning Resources Jumbo Magnetic Numbers, Whiteboard Classroom  Accessories, Number Recognition, Counting Skills, Set 36, Ages 3+ : Toys &amp;  Games">
            <a:extLst>
              <a:ext uri="{FF2B5EF4-FFF2-40B4-BE49-F238E27FC236}">
                <a16:creationId xmlns:a16="http://schemas.microsoft.com/office/drawing/2014/main" id="{D815E017-23D9-9C1F-625B-9AA0D8E10614}"/>
              </a:ext>
            </a:extLst>
          </p:cNvPr>
          <p:cNvPicPr preferRelativeResize="0"/>
          <p:nvPr/>
        </p:nvPicPr>
        <p:blipFill rotWithShape="1">
          <a:blip r:embed="rId5">
            <a:alphaModFix/>
          </a:blip>
          <a:srcRect t="27658" r="76016" b="28709"/>
          <a:stretch/>
        </p:blipFill>
        <p:spPr>
          <a:xfrm>
            <a:off x="1598667" y="1265563"/>
            <a:ext cx="534687" cy="972731"/>
          </a:xfrm>
          <a:prstGeom prst="rect">
            <a:avLst/>
          </a:prstGeom>
          <a:noFill/>
          <a:ln>
            <a:noFill/>
          </a:ln>
        </p:spPr>
      </p:pic>
      <p:pic>
        <p:nvPicPr>
          <p:cNvPr id="255" name="Google Shape;255;p7" descr="Amazon.com: Learning Resources Jumbo Magnetic Numbers, Whiteboard Classroom  Accessories, Number Recognition, Counting Skills, Set 36, Ages 3+ : Toys &amp;  Games">
            <a:extLst>
              <a:ext uri="{FF2B5EF4-FFF2-40B4-BE49-F238E27FC236}">
                <a16:creationId xmlns:a16="http://schemas.microsoft.com/office/drawing/2014/main" id="{616593E0-C270-EDAE-DBB0-70DB81AA8896}"/>
              </a:ext>
            </a:extLst>
          </p:cNvPr>
          <p:cNvPicPr preferRelativeResize="0"/>
          <p:nvPr/>
        </p:nvPicPr>
        <p:blipFill rotWithShape="1">
          <a:blip r:embed="rId6">
            <a:alphaModFix/>
          </a:blip>
          <a:srcRect l="68544" t="28881" r="486" b="29622"/>
          <a:stretch/>
        </p:blipFill>
        <p:spPr>
          <a:xfrm>
            <a:off x="9051787" y="985991"/>
            <a:ext cx="781024" cy="1046522"/>
          </a:xfrm>
          <a:prstGeom prst="rect">
            <a:avLst/>
          </a:prstGeom>
          <a:noFill/>
          <a:ln>
            <a:noFill/>
          </a:ln>
        </p:spPr>
      </p:pic>
      <p:pic>
        <p:nvPicPr>
          <p:cNvPr id="256" name="Google Shape;256;p7" descr="Amazon.com: Learning Resources Jumbo Magnetic Numbers, Whiteboard Classroom  Accessories, Number Recognition, Counting Skills, Set 36, Ages 3+ : Toys &amp;  Games">
            <a:extLst>
              <a:ext uri="{FF2B5EF4-FFF2-40B4-BE49-F238E27FC236}">
                <a16:creationId xmlns:a16="http://schemas.microsoft.com/office/drawing/2014/main" id="{886752A2-7EC4-D620-C020-926E3BDF4E17}"/>
              </a:ext>
            </a:extLst>
          </p:cNvPr>
          <p:cNvPicPr preferRelativeResize="0"/>
          <p:nvPr/>
        </p:nvPicPr>
        <p:blipFill rotWithShape="1">
          <a:blip r:embed="rId6">
            <a:alphaModFix/>
          </a:blip>
          <a:srcRect l="30389" t="26930" r="36922" b="31581"/>
          <a:stretch/>
        </p:blipFill>
        <p:spPr>
          <a:xfrm>
            <a:off x="5522068" y="787238"/>
            <a:ext cx="781024" cy="991269"/>
          </a:xfrm>
          <a:prstGeom prst="rect">
            <a:avLst/>
          </a:prstGeom>
          <a:noFill/>
          <a:ln>
            <a:noFill/>
          </a:ln>
        </p:spPr>
      </p:pic>
      <p:sp>
        <p:nvSpPr>
          <p:cNvPr id="257" name="Google Shape;257;p7">
            <a:extLst>
              <a:ext uri="{FF2B5EF4-FFF2-40B4-BE49-F238E27FC236}">
                <a16:creationId xmlns:a16="http://schemas.microsoft.com/office/drawing/2014/main" id="{4E546557-EFF9-19CB-A4E0-6808254A06E8}"/>
              </a:ext>
            </a:extLst>
          </p:cNvPr>
          <p:cNvSpPr txBox="1">
            <a:spLocks noGrp="1"/>
          </p:cNvSpPr>
          <p:nvPr>
            <p:ph type="title"/>
          </p:nvPr>
        </p:nvSpPr>
        <p:spPr>
          <a:xfrm>
            <a:off x="219663" y="-12539"/>
            <a:ext cx="10515600" cy="1325563"/>
          </a:xfrm>
          <a:prstGeom prst="rect">
            <a:avLst/>
          </a:prstGeom>
          <a:noFill/>
          <a:ln>
            <a:noFill/>
          </a:ln>
        </p:spPr>
        <p:txBody>
          <a:bodyPr spcFirstLastPara="1" wrap="square" lIns="91425" tIns="45700" rIns="91425" bIns="45700" anchor="ctr" anchorCtr="0">
            <a:normAutofit/>
          </a:bodyPr>
          <a:lstStyle/>
          <a:p>
            <a:pPr>
              <a:buSzPts val="5400"/>
            </a:pPr>
            <a:r>
              <a:rPr lang="el-GR" sz="4100" dirty="0">
                <a:solidFill>
                  <a:srgbClr val="452A74"/>
                </a:solidFill>
                <a:latin typeface="Montserrat ExtraBold"/>
                <a:cs typeface="Arial"/>
              </a:rPr>
              <a:t>Θυμηθείτε τη διαδικασία </a:t>
            </a:r>
            <a:r>
              <a:rPr lang="pt-PT" sz="4100" dirty="0">
                <a:solidFill>
                  <a:srgbClr val="452A74"/>
                </a:solidFill>
                <a:latin typeface="Montserrat ExtraBold"/>
                <a:cs typeface="Arial"/>
              </a:rPr>
              <a:t>Jigsaw</a:t>
            </a:r>
            <a:endParaRPr sz="4100" dirty="0">
              <a:solidFill>
                <a:srgbClr val="452A74"/>
              </a:solidFill>
              <a:latin typeface="Montserrat ExtraBold"/>
              <a:cs typeface="Arial"/>
            </a:endParaRPr>
          </a:p>
        </p:txBody>
      </p:sp>
      <p:sp>
        <p:nvSpPr>
          <p:cNvPr id="258" name="Google Shape;258;p7">
            <a:extLst>
              <a:ext uri="{FF2B5EF4-FFF2-40B4-BE49-F238E27FC236}">
                <a16:creationId xmlns:a16="http://schemas.microsoft.com/office/drawing/2014/main" id="{75C8E78A-D24A-C4F8-24BD-B46E24D51960}"/>
              </a:ext>
            </a:extLst>
          </p:cNvPr>
          <p:cNvSpPr/>
          <p:nvPr/>
        </p:nvSpPr>
        <p:spPr>
          <a:xfrm>
            <a:off x="47302" y="4718067"/>
            <a:ext cx="3741537" cy="738623"/>
          </a:xfrm>
          <a:prstGeom prst="rect">
            <a:avLst/>
          </a:prstGeom>
          <a:noFill/>
          <a:ln>
            <a:noFill/>
          </a:ln>
        </p:spPr>
        <p:txBody>
          <a:bodyPr spcFirstLastPara="1" wrap="square" lIns="91425" tIns="45700" rIns="91425" bIns="45700" anchor="t" anchorCtr="0">
            <a:spAutoFit/>
          </a:bodyPr>
          <a:lstStyle/>
          <a:p>
            <a:pPr lvl="0" algn="ctr">
              <a:buSzPts val="1600"/>
            </a:pPr>
            <a:r>
              <a:rPr lang="el-GR" dirty="0">
                <a:solidFill>
                  <a:srgbClr val="FF0000"/>
                </a:solidFill>
                <a:latin typeface="Montserrat"/>
                <a:ea typeface="Calibri"/>
                <a:cs typeface="Calibri"/>
                <a:sym typeface="Calibri"/>
              </a:rPr>
              <a:t>Οικίες ομάδες 
</a:t>
            </a:r>
            <a:br>
              <a:rPr lang="el-GR" dirty="0">
                <a:solidFill>
                  <a:srgbClr val="FF0000"/>
                </a:solidFill>
                <a:latin typeface="Montserrat"/>
                <a:ea typeface="Calibri"/>
                <a:cs typeface="Calibri"/>
                <a:sym typeface="Calibri"/>
              </a:rPr>
            </a:br>
            <a:r>
              <a:rPr lang="el-GR" dirty="0">
                <a:solidFill>
                  <a:srgbClr val="FF0000"/>
                </a:solidFill>
                <a:latin typeface="Montserrat"/>
                <a:ea typeface="Calibri"/>
                <a:cs typeface="Calibri"/>
                <a:sym typeface="Calibri"/>
              </a:rPr>
              <a:t>Χωρίστε τους μαθητές σε τμήματα</a:t>
            </a:r>
            <a:endParaRPr lang="en-GB" noProof="0" dirty="0">
              <a:solidFill>
                <a:schemeClr val="tx1"/>
              </a:solidFill>
              <a:latin typeface="Montserrat"/>
              <a:ea typeface="Calibri"/>
              <a:cs typeface="Calibri"/>
              <a:sym typeface="Calibri"/>
            </a:endParaRPr>
          </a:p>
        </p:txBody>
      </p:sp>
      <p:sp>
        <p:nvSpPr>
          <p:cNvPr id="259" name="Google Shape;259;p7">
            <a:extLst>
              <a:ext uri="{FF2B5EF4-FFF2-40B4-BE49-F238E27FC236}">
                <a16:creationId xmlns:a16="http://schemas.microsoft.com/office/drawing/2014/main" id="{245A05F6-96F6-9816-E014-4C9B656E6881}"/>
              </a:ext>
            </a:extLst>
          </p:cNvPr>
          <p:cNvSpPr/>
          <p:nvPr/>
        </p:nvSpPr>
        <p:spPr>
          <a:xfrm>
            <a:off x="4335322" y="4795011"/>
            <a:ext cx="3560661" cy="1569620"/>
          </a:xfrm>
          <a:prstGeom prst="rect">
            <a:avLst/>
          </a:prstGeom>
          <a:noFill/>
          <a:ln>
            <a:noFill/>
          </a:ln>
        </p:spPr>
        <p:txBody>
          <a:bodyPr spcFirstLastPara="1" wrap="square" lIns="91425" tIns="45700" rIns="91425" bIns="45700" anchor="t" anchorCtr="0">
            <a:spAutoFit/>
          </a:bodyPr>
          <a:lstStyle/>
          <a:p>
            <a:pPr lvl="0" algn="ctr">
              <a:buSzPts val="1800"/>
            </a:pPr>
            <a:r>
              <a:rPr lang="el-GR" sz="1600" dirty="0">
                <a:solidFill>
                  <a:srgbClr val="FFC42E"/>
                </a:solidFill>
                <a:latin typeface="Monserrat"/>
                <a:ea typeface="Calibri"/>
                <a:cs typeface="Calibri"/>
                <a:sym typeface="Calibri"/>
              </a:rPr>
              <a:t>Ομάδα εμπειρογνωμόνων 
</a:t>
            </a:r>
            <a:br>
              <a:rPr lang="el-GR" sz="1600" dirty="0">
                <a:solidFill>
                  <a:srgbClr val="FFC42E"/>
                </a:solidFill>
                <a:latin typeface="Monserrat"/>
                <a:ea typeface="Calibri"/>
                <a:cs typeface="Calibri"/>
                <a:sym typeface="Calibri"/>
              </a:rPr>
            </a:br>
            <a:r>
              <a:rPr lang="el-GR" sz="1600" dirty="0">
                <a:solidFill>
                  <a:srgbClr val="FFC42E"/>
                </a:solidFill>
                <a:latin typeface="Monserrat"/>
                <a:ea typeface="Calibri"/>
                <a:cs typeface="Calibri"/>
                <a:sym typeface="Calibri"/>
              </a:rPr>
              <a:t>Οι μαθητές θα αφήσουν την ομάδα του σπιτιού τους για να καθίσουν με μια ομάδα μαθητών που έχουν ανατεθεί στο ίδιο τμήμα ανάγνωσης</a:t>
            </a:r>
            <a:endParaRPr lang="en-GB" sz="1600" dirty="0">
              <a:solidFill>
                <a:schemeClr val="tx1"/>
              </a:solidFill>
              <a:latin typeface="Montserrat"/>
              <a:ea typeface="Calibri"/>
              <a:cs typeface="Calibri"/>
              <a:sym typeface="Helvetica Neue"/>
            </a:endParaRPr>
          </a:p>
        </p:txBody>
      </p:sp>
      <p:sp>
        <p:nvSpPr>
          <p:cNvPr id="260" name="Google Shape;260;p7">
            <a:extLst>
              <a:ext uri="{FF2B5EF4-FFF2-40B4-BE49-F238E27FC236}">
                <a16:creationId xmlns:a16="http://schemas.microsoft.com/office/drawing/2014/main" id="{2D187EE8-C4A8-4E3B-4E5A-A6E7D0D6D6D3}"/>
              </a:ext>
            </a:extLst>
          </p:cNvPr>
          <p:cNvSpPr/>
          <p:nvPr/>
        </p:nvSpPr>
        <p:spPr>
          <a:xfrm>
            <a:off x="8582342" y="4587050"/>
            <a:ext cx="2603110" cy="984885"/>
          </a:xfrm>
          <a:prstGeom prst="rect">
            <a:avLst/>
          </a:prstGeom>
          <a:noFill/>
          <a:ln>
            <a:noFill/>
          </a:ln>
        </p:spPr>
        <p:txBody>
          <a:bodyPr spcFirstLastPara="1" wrap="square" lIns="91425" tIns="45700" rIns="91425" bIns="45700" anchor="t" anchorCtr="0">
            <a:spAutoFit/>
          </a:bodyPr>
          <a:lstStyle/>
          <a:p>
            <a:pPr lvl="0" algn="ctr">
              <a:buSzPts val="1600"/>
            </a:pPr>
            <a:r>
              <a:rPr lang="el-GR" dirty="0">
                <a:solidFill>
                  <a:srgbClr val="FF0000"/>
                </a:solidFill>
                <a:latin typeface="Montserrat"/>
                <a:ea typeface="Calibri"/>
                <a:cs typeface="Calibri"/>
                <a:sym typeface="Calibri"/>
              </a:rPr>
              <a:t>Οικίες ομάδες 
</a:t>
            </a:r>
            <a:br>
              <a:rPr lang="el-GR" dirty="0">
                <a:solidFill>
                  <a:srgbClr val="FF0000"/>
                </a:solidFill>
                <a:latin typeface="Montserrat"/>
                <a:ea typeface="Calibri"/>
                <a:cs typeface="Calibri"/>
                <a:sym typeface="Calibri"/>
              </a:rPr>
            </a:br>
            <a:r>
              <a:rPr lang="el-GR" dirty="0">
                <a:solidFill>
                  <a:srgbClr val="FF0000"/>
                </a:solidFill>
                <a:latin typeface="Montserrat"/>
                <a:ea typeface="Calibri"/>
                <a:cs typeface="Calibri"/>
                <a:sym typeface="Calibri"/>
              </a:rPr>
              <a:t>Οι μαθητές επιστρέφουν στα αρχικά τμήματα</a:t>
            </a:r>
            <a:endParaRPr lang="en-GB" dirty="0">
              <a:solidFill>
                <a:schemeClr val="tx1"/>
              </a:solidFill>
              <a:latin typeface="Montserrat"/>
              <a:ea typeface="Calibri"/>
              <a:cs typeface="Calibri"/>
              <a:sym typeface="Calibri"/>
            </a:endParaRPr>
          </a:p>
        </p:txBody>
      </p:sp>
      <p:sp>
        <p:nvSpPr>
          <p:cNvPr id="261" name="Google Shape;261;p7">
            <a:extLst>
              <a:ext uri="{FF2B5EF4-FFF2-40B4-BE49-F238E27FC236}">
                <a16:creationId xmlns:a16="http://schemas.microsoft.com/office/drawing/2014/main" id="{089462FA-B056-B7AE-2650-2F570E1A5199}"/>
              </a:ext>
            </a:extLst>
          </p:cNvPr>
          <p:cNvSpPr/>
          <p:nvPr/>
        </p:nvSpPr>
        <p:spPr>
          <a:xfrm>
            <a:off x="2993727" y="3197553"/>
            <a:ext cx="1371429" cy="486302"/>
          </a:xfrm>
          <a:prstGeom prst="rightArrow">
            <a:avLst>
              <a:gd name="adj1" fmla="val 50000"/>
              <a:gd name="adj2" fmla="val 50000"/>
            </a:avLst>
          </a:prstGeom>
          <a:gradFill>
            <a:gsLst>
              <a:gs pos="0">
                <a:srgbClr val="3F274C"/>
              </a:gs>
              <a:gs pos="50000">
                <a:srgbClr val="5D396E"/>
              </a:gs>
              <a:gs pos="100000">
                <a:srgbClr val="6F4584"/>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7">
            <a:extLst>
              <a:ext uri="{FF2B5EF4-FFF2-40B4-BE49-F238E27FC236}">
                <a16:creationId xmlns:a16="http://schemas.microsoft.com/office/drawing/2014/main" id="{96E9D8A8-5E7D-E408-72FC-90BB4E1354DA}"/>
              </a:ext>
            </a:extLst>
          </p:cNvPr>
          <p:cNvSpPr/>
          <p:nvPr/>
        </p:nvSpPr>
        <p:spPr>
          <a:xfrm>
            <a:off x="7210912" y="3078493"/>
            <a:ext cx="1371429" cy="486302"/>
          </a:xfrm>
          <a:prstGeom prst="rightArrow">
            <a:avLst>
              <a:gd name="adj1" fmla="val 50000"/>
              <a:gd name="adj2" fmla="val 50000"/>
            </a:avLst>
          </a:prstGeom>
          <a:gradFill>
            <a:gsLst>
              <a:gs pos="0">
                <a:srgbClr val="3F274C"/>
              </a:gs>
              <a:gs pos="50000">
                <a:srgbClr val="5D396E"/>
              </a:gs>
              <a:gs pos="100000">
                <a:srgbClr val="6F4584"/>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7">
            <a:extLst>
              <a:ext uri="{FF2B5EF4-FFF2-40B4-BE49-F238E27FC236}">
                <a16:creationId xmlns:a16="http://schemas.microsoft.com/office/drawing/2014/main" id="{A2F62285-9D3A-43A4-AA42-3ADE77C4C255}"/>
              </a:ext>
            </a:extLst>
          </p:cNvPr>
          <p:cNvSpPr txBox="1"/>
          <p:nvPr/>
        </p:nvSpPr>
        <p:spPr>
          <a:xfrm>
            <a:off x="3045296" y="3648106"/>
            <a:ext cx="11310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t-PT" sz="1800" b="1" i="0" u="none" strike="noStrike" cap="none">
                <a:solidFill>
                  <a:srgbClr val="6E4A80"/>
                </a:solidFill>
                <a:latin typeface="Calibri"/>
                <a:ea typeface="Calibri"/>
                <a:cs typeface="Calibri"/>
                <a:sym typeface="Calibri"/>
              </a:rPr>
              <a:t>Break-out</a:t>
            </a:r>
            <a:endParaRPr sz="1400" b="0" i="0" u="none" strike="noStrike" cap="none">
              <a:solidFill>
                <a:srgbClr val="000000"/>
              </a:solidFill>
              <a:latin typeface="Arial"/>
              <a:ea typeface="Arial"/>
              <a:cs typeface="Arial"/>
              <a:sym typeface="Arial"/>
            </a:endParaRPr>
          </a:p>
        </p:txBody>
      </p:sp>
      <p:sp>
        <p:nvSpPr>
          <p:cNvPr id="264" name="Google Shape;264;p7">
            <a:extLst>
              <a:ext uri="{FF2B5EF4-FFF2-40B4-BE49-F238E27FC236}">
                <a16:creationId xmlns:a16="http://schemas.microsoft.com/office/drawing/2014/main" id="{BB295049-FE88-6A07-93BB-D153DD638BBA}"/>
              </a:ext>
            </a:extLst>
          </p:cNvPr>
          <p:cNvSpPr txBox="1"/>
          <p:nvPr/>
        </p:nvSpPr>
        <p:spPr>
          <a:xfrm>
            <a:off x="7410469" y="3509606"/>
            <a:ext cx="8803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t-PT" sz="1800" b="1" i="0" u="none" strike="noStrike" cap="none">
                <a:solidFill>
                  <a:srgbClr val="6E4A80"/>
                </a:solidFill>
                <a:latin typeface="Calibri"/>
                <a:ea typeface="Calibri"/>
                <a:cs typeface="Calibri"/>
                <a:sym typeface="Calibri"/>
              </a:rPr>
              <a:t>Report</a:t>
            </a:r>
            <a:br>
              <a:rPr lang="pt-PT" sz="1800" b="1" i="0" u="none" strike="noStrike" cap="none">
                <a:solidFill>
                  <a:srgbClr val="6E4A80"/>
                </a:solidFill>
                <a:latin typeface="Calibri"/>
                <a:ea typeface="Calibri"/>
                <a:cs typeface="Calibri"/>
                <a:sym typeface="Calibri"/>
              </a:rPr>
            </a:br>
            <a:r>
              <a:rPr lang="pt-PT" sz="1800" b="1" i="0" u="none" strike="noStrike" cap="none">
                <a:solidFill>
                  <a:srgbClr val="6E4A80"/>
                </a:solidFill>
                <a:latin typeface="Calibri"/>
                <a:ea typeface="Calibri"/>
                <a:cs typeface="Calibri"/>
                <a:sym typeface="Calibri"/>
              </a:rPr>
              <a:t>Discuss</a:t>
            </a:r>
            <a:endParaRPr sz="1800" b="1" i="0" u="none" strike="noStrike" cap="none">
              <a:solidFill>
                <a:srgbClr val="6E4A80"/>
              </a:solidFill>
              <a:latin typeface="Calibri"/>
              <a:ea typeface="Calibri"/>
              <a:cs typeface="Calibri"/>
              <a:sym typeface="Calibri"/>
            </a:endParaRPr>
          </a:p>
        </p:txBody>
      </p:sp>
      <p:sp>
        <p:nvSpPr>
          <p:cNvPr id="265" name="Google Shape;265;p7">
            <a:extLst>
              <a:ext uri="{FF2B5EF4-FFF2-40B4-BE49-F238E27FC236}">
                <a16:creationId xmlns:a16="http://schemas.microsoft.com/office/drawing/2014/main" id="{536492C3-D460-5044-40D4-1C6EDD8E8853}"/>
              </a:ext>
            </a:extLst>
          </p:cNvPr>
          <p:cNvSpPr txBox="1"/>
          <p:nvPr/>
        </p:nvSpPr>
        <p:spPr>
          <a:xfrm>
            <a:off x="10903269" y="3078493"/>
            <a:ext cx="91412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t-PT" sz="1800" b="1" i="0" u="none" strike="noStrike" cap="none">
                <a:solidFill>
                  <a:srgbClr val="6E4A80"/>
                </a:solidFill>
                <a:latin typeface="Calibri"/>
                <a:ea typeface="Calibri"/>
                <a:cs typeface="Calibri"/>
                <a:sym typeface="Calibri"/>
              </a:rPr>
              <a:t>Present results</a:t>
            </a:r>
            <a:endParaRPr sz="1800" b="1" i="0" u="none" strike="noStrike" cap="none">
              <a:solidFill>
                <a:srgbClr val="6E4A80"/>
              </a:solidFill>
              <a:latin typeface="Calibri"/>
              <a:ea typeface="Calibri"/>
              <a:cs typeface="Calibri"/>
              <a:sym typeface="Calibri"/>
            </a:endParaRPr>
          </a:p>
        </p:txBody>
      </p:sp>
    </p:spTree>
    <p:extLst>
      <p:ext uri="{BB962C8B-B14F-4D97-AF65-F5344CB8AC3E}">
        <p14:creationId xmlns:p14="http://schemas.microsoft.com/office/powerpoint/2010/main" val="410844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cxnSp>
        <p:nvCxnSpPr>
          <p:cNvPr id="319" name="Google Shape;319;p5"/>
          <p:cNvCxnSpPr>
            <a:endCxn id="320" idx="2"/>
          </p:cNvCxnSpPr>
          <p:nvPr/>
        </p:nvCxnSpPr>
        <p:spPr>
          <a:xfrm>
            <a:off x="3572773" y="2020299"/>
            <a:ext cx="1050900" cy="0"/>
          </a:xfrm>
          <a:prstGeom prst="straightConnector1">
            <a:avLst/>
          </a:prstGeom>
          <a:noFill/>
          <a:ln w="57150" cap="flat" cmpd="sng">
            <a:solidFill>
              <a:srgbClr val="ED7D31"/>
            </a:solidFill>
            <a:prstDash val="solid"/>
            <a:miter lim="800000"/>
            <a:headEnd type="none" w="sm" len="sm"/>
            <a:tailEnd type="none" w="sm" len="sm"/>
          </a:ln>
        </p:spPr>
      </p:cxnSp>
      <p:sp>
        <p:nvSpPr>
          <p:cNvPr id="321" name="Google Shape;321;p5"/>
          <p:cNvSpPr txBox="1">
            <a:spLocks noGrp="1"/>
          </p:cNvSpPr>
          <p:nvPr>
            <p:ph type="title"/>
          </p:nvPr>
        </p:nvSpPr>
        <p:spPr>
          <a:xfrm>
            <a:off x="276286" y="59186"/>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l-GR" sz="4100" dirty="0">
                <a:solidFill>
                  <a:srgbClr val="452A74"/>
                </a:solidFill>
                <a:latin typeface="Microsoft YaHei UI" panose="020B0503020204020204" pitchFamily="34" charset="-122"/>
                <a:ea typeface="Microsoft YaHei UI" panose="020B0503020204020204" pitchFamily="34" charset="-122"/>
                <a:cs typeface="Arial"/>
              </a:rPr>
              <a:t>Βήματα</a:t>
            </a:r>
            <a:endParaRPr sz="4100" dirty="0">
              <a:solidFill>
                <a:srgbClr val="452A74"/>
              </a:solidFill>
              <a:latin typeface="Microsoft YaHei UI" panose="020B0503020204020204" pitchFamily="34" charset="-122"/>
              <a:ea typeface="Microsoft YaHei UI" panose="020B0503020204020204" pitchFamily="34" charset="-122"/>
              <a:cs typeface="Arial"/>
            </a:endParaRPr>
          </a:p>
        </p:txBody>
      </p:sp>
      <p:sp>
        <p:nvSpPr>
          <p:cNvPr id="322" name="Google Shape;322;p5"/>
          <p:cNvSpPr txBox="1">
            <a:spLocks noGrp="1"/>
          </p:cNvSpPr>
          <p:nvPr>
            <p:ph type="body" idx="4294967295"/>
          </p:nvPr>
        </p:nvSpPr>
        <p:spPr>
          <a:xfrm>
            <a:off x="276286" y="2699608"/>
            <a:ext cx="3072970" cy="2677616"/>
          </a:xfrm>
          <a:prstGeom prst="rect">
            <a:avLst/>
          </a:prstGeom>
          <a:noFill/>
          <a:ln>
            <a:noFill/>
          </a:ln>
        </p:spPr>
        <p:txBody>
          <a:bodyPr spcFirstLastPara="1" wrap="square" lIns="91425" tIns="45700" rIns="91425" bIns="45700" anchor="t" anchorCtr="0">
            <a:spAutoFit/>
          </a:bodyPr>
          <a:lstStyle/>
          <a:p>
            <a:pPr marL="0" lvl="0" indent="0" algn="ctr">
              <a:lnSpc>
                <a:spcPct val="150000"/>
              </a:lnSpc>
              <a:spcBef>
                <a:spcPts val="0"/>
              </a:spcBef>
              <a:buSzPts val="1800"/>
              <a:buNone/>
            </a:pPr>
            <a:r>
              <a:rPr lang="el-GR" sz="1600" dirty="0">
                <a:solidFill>
                  <a:schemeClr val="tx1"/>
                </a:solidFill>
                <a:latin typeface="Montserrat"/>
                <a:sym typeface="Arial"/>
              </a:rPr>
              <a:t>Χωρίστε τους μαθητές σε ομάδες παζλ 5 ή 6 ατόμων.
Όσο το δυνατόν οι ομάδες θα πρέπει να είναι διαφορετικές όσον αφορά το φύλο, την εθνικότητα, τη φυλή και την ικανότητα.</a:t>
            </a:r>
            <a:endParaRPr lang="en-GB" sz="1600" noProof="0" dirty="0">
              <a:solidFill>
                <a:schemeClr val="tx1"/>
              </a:solidFill>
              <a:latin typeface="Montserrat"/>
              <a:sym typeface="Arial"/>
            </a:endParaRPr>
          </a:p>
        </p:txBody>
      </p:sp>
      <p:sp>
        <p:nvSpPr>
          <p:cNvPr id="323" name="Google Shape;323;p5"/>
          <p:cNvSpPr txBox="1"/>
          <p:nvPr/>
        </p:nvSpPr>
        <p:spPr>
          <a:xfrm>
            <a:off x="3832143" y="2717584"/>
            <a:ext cx="2779633" cy="2308284"/>
          </a:xfrm>
          <a:prstGeom prst="rect">
            <a:avLst/>
          </a:prstGeom>
          <a:noFill/>
          <a:ln>
            <a:noFill/>
          </a:ln>
        </p:spPr>
        <p:txBody>
          <a:bodyPr spcFirstLastPara="1" wrap="square" lIns="91425" tIns="45700" rIns="91425" bIns="45700" anchor="t" anchorCtr="0">
            <a:spAutoFit/>
          </a:bodyPr>
          <a:lstStyle/>
          <a:p>
            <a:pPr algn="ctr">
              <a:lnSpc>
                <a:spcPct val="150000"/>
              </a:lnSpc>
              <a:buClr>
                <a:schemeClr val="dk1"/>
              </a:buClr>
              <a:buSzPts val="1800"/>
            </a:pPr>
            <a:r>
              <a:rPr lang="el-GR" sz="1600" dirty="0">
                <a:solidFill>
                  <a:schemeClr val="tx1"/>
                </a:solidFill>
                <a:latin typeface="Montserrat"/>
                <a:ea typeface="Calibri"/>
                <a:cs typeface="Calibri"/>
              </a:rPr>
              <a:t>Ορίστε έναν μαθητή από κάθε ομάδα ως αρχηγό.
Αρχικά, αυτό το άτομο πρέπει να είναι ο πιο ώριμος μαθητής στην ομάδα.</a:t>
            </a:r>
            <a:endParaRPr lang="en-GB" sz="1600" noProof="0" dirty="0">
              <a:solidFill>
                <a:schemeClr val="tx1"/>
              </a:solidFill>
              <a:latin typeface="Montserrat"/>
              <a:ea typeface="Calibri"/>
              <a:cs typeface="Calibri"/>
              <a:sym typeface="Calibri"/>
            </a:endParaRPr>
          </a:p>
        </p:txBody>
      </p:sp>
      <p:sp>
        <p:nvSpPr>
          <p:cNvPr id="324" name="Google Shape;324;p5"/>
          <p:cNvSpPr txBox="1"/>
          <p:nvPr/>
        </p:nvSpPr>
        <p:spPr>
          <a:xfrm>
            <a:off x="6430913" y="2806054"/>
            <a:ext cx="2678797" cy="1569620"/>
          </a:xfrm>
          <a:prstGeom prst="rect">
            <a:avLst/>
          </a:prstGeom>
          <a:noFill/>
          <a:ln>
            <a:noFill/>
          </a:ln>
        </p:spPr>
        <p:txBody>
          <a:bodyPr spcFirstLastPara="1" wrap="square" lIns="91425" tIns="45700" rIns="91425" bIns="45700" anchor="t" anchorCtr="0">
            <a:spAutoFit/>
          </a:bodyPr>
          <a:lstStyle/>
          <a:p>
            <a:pPr lvl="0" algn="ctr">
              <a:lnSpc>
                <a:spcPct val="150000"/>
              </a:lnSpc>
              <a:buClr>
                <a:schemeClr val="dk1"/>
              </a:buClr>
              <a:buSzPts val="1800"/>
            </a:pPr>
            <a:r>
              <a:rPr lang="el-GR" sz="1600" dirty="0">
                <a:solidFill>
                  <a:schemeClr val="tx1"/>
                </a:solidFill>
                <a:latin typeface="Montserrat"/>
                <a:ea typeface="Calibri"/>
                <a:cs typeface="Calibri"/>
                <a:sym typeface="Calibri"/>
              </a:rPr>
              <a:t>Χωρίστε το μάθημα της ημέρας σε 5-6 τμήματα.
Αναθέστε σε κάθε μαθητή να μάθει ένα τμήμα.</a:t>
            </a:r>
            <a:endParaRPr lang="en-GB" sz="1600" noProof="0" dirty="0">
              <a:solidFill>
                <a:schemeClr val="tx1"/>
              </a:solidFill>
              <a:latin typeface="Montserrat"/>
              <a:ea typeface="Calibri"/>
              <a:cs typeface="Calibri"/>
              <a:sym typeface="Calibri"/>
            </a:endParaRPr>
          </a:p>
        </p:txBody>
      </p:sp>
      <p:sp>
        <p:nvSpPr>
          <p:cNvPr id="325" name="Google Shape;325;p5"/>
          <p:cNvSpPr/>
          <p:nvPr/>
        </p:nvSpPr>
        <p:spPr>
          <a:xfrm>
            <a:off x="681798" y="1484209"/>
            <a:ext cx="1093688" cy="1080000"/>
          </a:xfrm>
          <a:prstGeom prst="donut">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5"/>
          <p:cNvSpPr txBox="1"/>
          <p:nvPr/>
        </p:nvSpPr>
        <p:spPr>
          <a:xfrm>
            <a:off x="1062039" y="1776972"/>
            <a:ext cx="36740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PT" sz="2800" b="1" i="0" u="none" strike="noStrike" cap="none">
                <a:solidFill>
                  <a:srgbClr val="4472C4"/>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20" name="Google Shape;320;p5"/>
          <p:cNvSpPr/>
          <p:nvPr/>
        </p:nvSpPr>
        <p:spPr>
          <a:xfrm>
            <a:off x="4623673" y="1480299"/>
            <a:ext cx="1028223" cy="1080000"/>
          </a:xfrm>
          <a:prstGeom prst="donut">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327" name="Google Shape;327;p5"/>
          <p:cNvSpPr txBox="1"/>
          <p:nvPr/>
        </p:nvSpPr>
        <p:spPr>
          <a:xfrm>
            <a:off x="4946938" y="1744594"/>
            <a:ext cx="36740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noProof="0" dirty="0">
                <a:solidFill>
                  <a:srgbClr val="ED7D31"/>
                </a:solidFill>
                <a:latin typeface="Calibri"/>
                <a:ea typeface="Calibri"/>
                <a:cs typeface="Calibri"/>
                <a:sym typeface="Calibri"/>
              </a:rPr>
              <a:t>2</a:t>
            </a:r>
            <a:endParaRPr lang="en-GB" sz="1400" b="0" i="0" u="none" strike="noStrike" cap="none" noProof="0" dirty="0">
              <a:solidFill>
                <a:srgbClr val="000000"/>
              </a:solidFill>
              <a:latin typeface="Arial"/>
              <a:ea typeface="Arial"/>
              <a:cs typeface="Arial"/>
              <a:sym typeface="Arial"/>
            </a:endParaRPr>
          </a:p>
        </p:txBody>
      </p:sp>
      <p:sp>
        <p:nvSpPr>
          <p:cNvPr id="328" name="Google Shape;328;p5"/>
          <p:cNvSpPr/>
          <p:nvPr/>
        </p:nvSpPr>
        <p:spPr>
          <a:xfrm>
            <a:off x="7158991" y="1480299"/>
            <a:ext cx="1028223" cy="1080000"/>
          </a:xfrm>
          <a:prstGeom prst="donut">
            <a:avLst>
              <a:gd name="adj" fmla="val 25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329" name="Google Shape;329;p5"/>
          <p:cNvSpPr txBox="1"/>
          <p:nvPr/>
        </p:nvSpPr>
        <p:spPr>
          <a:xfrm>
            <a:off x="7485177" y="1750643"/>
            <a:ext cx="36740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noProof="0" dirty="0">
                <a:solidFill>
                  <a:srgbClr val="548235"/>
                </a:solidFill>
                <a:latin typeface="Calibri"/>
                <a:ea typeface="Calibri"/>
                <a:cs typeface="Calibri"/>
                <a:sym typeface="Calibri"/>
              </a:rPr>
              <a:t>3</a:t>
            </a:r>
            <a:endParaRPr lang="en-GB" sz="1400" b="0" i="0" u="none" strike="noStrike" cap="none" noProof="0" dirty="0">
              <a:solidFill>
                <a:srgbClr val="000000"/>
              </a:solidFill>
              <a:latin typeface="Arial"/>
              <a:ea typeface="Arial"/>
              <a:cs typeface="Arial"/>
              <a:sym typeface="Arial"/>
            </a:endParaRPr>
          </a:p>
        </p:txBody>
      </p:sp>
      <p:sp>
        <p:nvSpPr>
          <p:cNvPr id="330" name="Google Shape;330;p5"/>
          <p:cNvSpPr/>
          <p:nvPr/>
        </p:nvSpPr>
        <p:spPr>
          <a:xfrm>
            <a:off x="9539416" y="1480299"/>
            <a:ext cx="1028223" cy="1080000"/>
          </a:xfrm>
          <a:prstGeom prst="donut">
            <a:avLst>
              <a:gd name="adj" fmla="val 25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331" name="Google Shape;331;p5"/>
          <p:cNvSpPr txBox="1"/>
          <p:nvPr/>
        </p:nvSpPr>
        <p:spPr>
          <a:xfrm flipH="1">
            <a:off x="9864694" y="1757922"/>
            <a:ext cx="2057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noProof="0" dirty="0">
                <a:solidFill>
                  <a:srgbClr val="7030A0"/>
                </a:solidFill>
                <a:latin typeface="Calibri"/>
                <a:ea typeface="Calibri"/>
                <a:cs typeface="Calibri"/>
                <a:sym typeface="Calibri"/>
              </a:rPr>
              <a:t>4</a:t>
            </a:r>
            <a:endParaRPr lang="en-GB" sz="1400" b="0" i="0" u="none" strike="noStrike" cap="none" noProof="0" dirty="0">
              <a:solidFill>
                <a:srgbClr val="000000"/>
              </a:solidFill>
              <a:latin typeface="Arial"/>
              <a:ea typeface="Arial"/>
              <a:cs typeface="Arial"/>
              <a:sym typeface="Arial"/>
            </a:endParaRPr>
          </a:p>
        </p:txBody>
      </p:sp>
      <p:sp>
        <p:nvSpPr>
          <p:cNvPr id="332" name="Google Shape;332;p5"/>
          <p:cNvSpPr txBox="1"/>
          <p:nvPr/>
        </p:nvSpPr>
        <p:spPr>
          <a:xfrm>
            <a:off x="9109710" y="2709368"/>
            <a:ext cx="2805572" cy="156962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lnSpc>
                <a:spcPct val="150000"/>
              </a:lnSpc>
              <a:buClr>
                <a:schemeClr val="dk1"/>
              </a:buClr>
              <a:buSzPts val="1800"/>
              <a:buNone/>
              <a:defRPr sz="1600">
                <a:solidFill>
                  <a:schemeClr val="tx1"/>
                </a:solidFill>
                <a:latin typeface="Montserrat"/>
                <a:ea typeface="Calibri"/>
                <a:cs typeface="Calibri"/>
              </a:defRPr>
            </a:lvl1pPr>
          </a:lstStyle>
          <a:p>
            <a:r>
              <a:rPr lang="el-GR" dirty="0">
                <a:sym typeface="Calibri"/>
              </a:rPr>
              <a:t>Δώστε στους μαθητές χρόνο να διαβάσουν το τμήμα τους τουλάχιστον δύο φορές και να εξοικειωθούν με αυτό.</a:t>
            </a:r>
            <a:endParaRPr lang="en-GB" noProof="0" dirty="0">
              <a:sym typeface="Calibri"/>
            </a:endParaRPr>
          </a:p>
        </p:txBody>
      </p:sp>
      <p:cxnSp>
        <p:nvCxnSpPr>
          <p:cNvPr id="333" name="Google Shape;333;p5"/>
          <p:cNvCxnSpPr/>
          <p:nvPr/>
        </p:nvCxnSpPr>
        <p:spPr>
          <a:xfrm>
            <a:off x="1624361" y="2024204"/>
            <a:ext cx="1973400" cy="0"/>
          </a:xfrm>
          <a:prstGeom prst="straightConnector1">
            <a:avLst/>
          </a:prstGeom>
          <a:noFill/>
          <a:ln w="57150" cap="flat" cmpd="sng">
            <a:solidFill>
              <a:schemeClr val="accent1"/>
            </a:solidFill>
            <a:prstDash val="solid"/>
            <a:miter lim="800000"/>
            <a:headEnd type="none" w="sm" len="sm"/>
            <a:tailEnd type="none" w="sm" len="sm"/>
          </a:ln>
        </p:spPr>
      </p:cxnSp>
      <p:cxnSp>
        <p:nvCxnSpPr>
          <p:cNvPr id="334" name="Google Shape;334;p5"/>
          <p:cNvCxnSpPr>
            <a:stCxn id="328" idx="6"/>
          </p:cNvCxnSpPr>
          <p:nvPr/>
        </p:nvCxnSpPr>
        <p:spPr>
          <a:xfrm rot="10800000" flipH="1">
            <a:off x="8187214" y="2012499"/>
            <a:ext cx="716700" cy="7800"/>
          </a:xfrm>
          <a:prstGeom prst="straightConnector1">
            <a:avLst/>
          </a:prstGeom>
          <a:noFill/>
          <a:ln w="57150" cap="flat" cmpd="sng">
            <a:solidFill>
              <a:srgbClr val="548235"/>
            </a:solidFill>
            <a:prstDash val="solid"/>
            <a:miter lim="800000"/>
            <a:headEnd type="none" w="sm" len="sm"/>
            <a:tailEnd type="none" w="sm" len="sm"/>
          </a:ln>
        </p:spPr>
      </p:cxnSp>
      <p:cxnSp>
        <p:nvCxnSpPr>
          <p:cNvPr id="335" name="Google Shape;335;p5"/>
          <p:cNvCxnSpPr/>
          <p:nvPr/>
        </p:nvCxnSpPr>
        <p:spPr>
          <a:xfrm>
            <a:off x="8648462" y="2012490"/>
            <a:ext cx="922496" cy="0"/>
          </a:xfrm>
          <a:prstGeom prst="straightConnector1">
            <a:avLst/>
          </a:prstGeom>
          <a:noFill/>
          <a:ln w="57150" cap="flat" cmpd="sng">
            <a:solidFill>
              <a:srgbClr val="7030A0"/>
            </a:solidFill>
            <a:prstDash val="solid"/>
            <a:miter lim="800000"/>
            <a:headEnd type="none" w="sm" len="sm"/>
            <a:tailEnd type="none" w="sm" len="sm"/>
          </a:ln>
        </p:spPr>
      </p:cxnSp>
      <p:cxnSp>
        <p:nvCxnSpPr>
          <p:cNvPr id="336" name="Google Shape;336;p5"/>
          <p:cNvCxnSpPr/>
          <p:nvPr/>
        </p:nvCxnSpPr>
        <p:spPr>
          <a:xfrm>
            <a:off x="6493668" y="2012490"/>
            <a:ext cx="699136" cy="0"/>
          </a:xfrm>
          <a:prstGeom prst="straightConnector1">
            <a:avLst/>
          </a:prstGeom>
          <a:noFill/>
          <a:ln w="57150" cap="flat" cmpd="sng">
            <a:solidFill>
              <a:srgbClr val="548235"/>
            </a:solidFill>
            <a:prstDash val="solid"/>
            <a:miter lim="800000"/>
            <a:headEnd type="none" w="sm" len="sm"/>
            <a:tailEnd type="none" w="sm" len="sm"/>
          </a:ln>
        </p:spPr>
      </p:cxnSp>
      <p:cxnSp>
        <p:nvCxnSpPr>
          <p:cNvPr id="337" name="Google Shape;337;p5"/>
          <p:cNvCxnSpPr/>
          <p:nvPr/>
        </p:nvCxnSpPr>
        <p:spPr>
          <a:xfrm>
            <a:off x="5509260" y="2012490"/>
            <a:ext cx="1222296" cy="0"/>
          </a:xfrm>
          <a:prstGeom prst="straightConnector1">
            <a:avLst/>
          </a:prstGeom>
          <a:noFill/>
          <a:ln w="57150" cap="flat" cmpd="sng">
            <a:solidFill>
              <a:srgbClr val="ED7D31"/>
            </a:solidFill>
            <a:prstDash val="solid"/>
            <a:miter lim="800000"/>
            <a:headEnd type="none" w="sm" len="sm"/>
            <a:tailEnd type="none" w="sm" len="sm"/>
          </a:ln>
        </p:spPr>
      </p:cxnSp>
      <p:cxnSp>
        <p:nvCxnSpPr>
          <p:cNvPr id="338" name="Google Shape;338;p5"/>
          <p:cNvCxnSpPr/>
          <p:nvPr/>
        </p:nvCxnSpPr>
        <p:spPr>
          <a:xfrm>
            <a:off x="10567639" y="1981058"/>
            <a:ext cx="1624361" cy="0"/>
          </a:xfrm>
          <a:prstGeom prst="straightConnector1">
            <a:avLst/>
          </a:prstGeom>
          <a:noFill/>
          <a:ln w="57150" cap="flat" cmpd="sng">
            <a:solidFill>
              <a:srgbClr val="7030A0"/>
            </a:solidFill>
            <a:prstDash val="solid"/>
            <a:miter lim="800000"/>
            <a:headEnd type="none" w="sm" len="sm"/>
            <a:tailEnd type="none" w="sm" len="sm"/>
          </a:ln>
        </p:spPr>
      </p:cxnSp>
      <p:sp>
        <p:nvSpPr>
          <p:cNvPr id="341" name="Google Shape;341;p5"/>
          <p:cNvSpPr/>
          <p:nvPr/>
        </p:nvSpPr>
        <p:spPr>
          <a:xfrm>
            <a:off x="828429" y="5276010"/>
            <a:ext cx="1968684" cy="369291"/>
          </a:xfrm>
          <a:prstGeom prst="rect">
            <a:avLst/>
          </a:prstGeom>
          <a:noFill/>
          <a:ln>
            <a:noFill/>
          </a:ln>
        </p:spPr>
        <p:txBody>
          <a:bodyPr spcFirstLastPara="1" wrap="square" lIns="91425" tIns="45700" rIns="91425" bIns="45700" anchor="t" anchorCtr="0">
            <a:spAutoFit/>
          </a:bodyPr>
          <a:lstStyle/>
          <a:p>
            <a:pPr lvl="0" algn="ctr">
              <a:buSzPts val="1800"/>
            </a:pPr>
            <a:r>
              <a:rPr lang="en-GB" sz="1800" b="0" i="0" u="none" strike="noStrike" cap="none" noProof="0" dirty="0">
                <a:solidFill>
                  <a:srgbClr val="7F7F7F"/>
                </a:solidFill>
                <a:latin typeface="Calibri"/>
                <a:ea typeface="Calibri"/>
                <a:cs typeface="Calibri"/>
                <a:sym typeface="Calibri"/>
              </a:rPr>
              <a:t>(</a:t>
            </a:r>
            <a:r>
              <a:rPr lang="el-GR" sz="1600" dirty="0">
                <a:solidFill>
                  <a:schemeClr val="tx1"/>
                </a:solidFill>
                <a:latin typeface="Montserrat"/>
                <a:ea typeface="Calibri"/>
                <a:cs typeface="Calibri"/>
                <a:sym typeface="Calibri"/>
              </a:rPr>
              <a:t>οικίες ομάδες)</a:t>
            </a:r>
            <a:endParaRPr lang="en-GB" sz="1400" b="0" i="0" u="none" strike="noStrike" cap="none" noProof="0" dirty="0">
              <a:solidFill>
                <a:srgbClr val="000000"/>
              </a:solidFill>
              <a:latin typeface="Arial"/>
              <a:ea typeface="Arial"/>
              <a:cs typeface="Arial"/>
              <a:sym typeface="Arial"/>
            </a:endParaRPr>
          </a:p>
        </p:txBody>
      </p:sp>
      <p:sp>
        <p:nvSpPr>
          <p:cNvPr id="5" name="Google Shape;341;p5">
            <a:extLst>
              <a:ext uri="{FF2B5EF4-FFF2-40B4-BE49-F238E27FC236}">
                <a16:creationId xmlns:a16="http://schemas.microsoft.com/office/drawing/2014/main" id="{A3EF1C86-B558-3F5D-79FB-F399F25AF6A5}"/>
              </a:ext>
            </a:extLst>
          </p:cNvPr>
          <p:cNvSpPr/>
          <p:nvPr/>
        </p:nvSpPr>
        <p:spPr>
          <a:xfrm>
            <a:off x="9699182" y="5238936"/>
            <a:ext cx="1968684" cy="369291"/>
          </a:xfrm>
          <a:prstGeom prst="rect">
            <a:avLst/>
          </a:prstGeom>
          <a:noFill/>
          <a:ln>
            <a:noFill/>
          </a:ln>
        </p:spPr>
        <p:txBody>
          <a:bodyPr spcFirstLastPara="1" wrap="square" lIns="91425" tIns="45700" rIns="91425" bIns="45700" anchor="t" anchorCtr="0">
            <a:spAutoFit/>
          </a:bodyPr>
          <a:lstStyle/>
          <a:p>
            <a:pPr lvl="0" algn="ctr">
              <a:buSzPts val="1800"/>
            </a:pPr>
            <a:r>
              <a:rPr lang="en-GB" sz="1800" b="0" i="0" u="none" strike="noStrike" cap="none" noProof="0" dirty="0">
                <a:solidFill>
                  <a:srgbClr val="7F7F7F"/>
                </a:solidFill>
                <a:latin typeface="Calibri"/>
                <a:ea typeface="Calibri"/>
                <a:cs typeface="Calibri"/>
                <a:sym typeface="Calibri"/>
              </a:rPr>
              <a:t>(</a:t>
            </a:r>
            <a:r>
              <a:rPr lang="el-GR" sz="1600" dirty="0">
                <a:solidFill>
                  <a:schemeClr val="tx1"/>
                </a:solidFill>
                <a:latin typeface="Montserrat"/>
                <a:ea typeface="Calibri"/>
                <a:cs typeface="Calibri"/>
                <a:sym typeface="Calibri"/>
              </a:rPr>
              <a:t>οικίες ομάδες)</a:t>
            </a:r>
            <a:endParaRPr lang="en-GB" sz="1400" b="0" i="0" u="none" strike="noStrike" cap="none" noProof="0" dirty="0">
              <a:solidFill>
                <a:srgbClr val="000000"/>
              </a:solidFill>
              <a:latin typeface="Arial"/>
              <a:ea typeface="Arial"/>
              <a:cs typeface="Arial"/>
              <a:sym typeface="Arial"/>
            </a:endParaRPr>
          </a:p>
        </p:txBody>
      </p:sp>
      <p:sp>
        <p:nvSpPr>
          <p:cNvPr id="6" name="Google Shape;341;p5">
            <a:extLst>
              <a:ext uri="{FF2B5EF4-FFF2-40B4-BE49-F238E27FC236}">
                <a16:creationId xmlns:a16="http://schemas.microsoft.com/office/drawing/2014/main" id="{A3CE12FF-D31D-A598-9782-2987AD2E97A8}"/>
              </a:ext>
            </a:extLst>
          </p:cNvPr>
          <p:cNvSpPr/>
          <p:nvPr/>
        </p:nvSpPr>
        <p:spPr>
          <a:xfrm>
            <a:off x="6926312" y="5243764"/>
            <a:ext cx="1968684" cy="369291"/>
          </a:xfrm>
          <a:prstGeom prst="rect">
            <a:avLst/>
          </a:prstGeom>
          <a:noFill/>
          <a:ln>
            <a:noFill/>
          </a:ln>
        </p:spPr>
        <p:txBody>
          <a:bodyPr spcFirstLastPara="1" wrap="square" lIns="91425" tIns="45700" rIns="91425" bIns="45700" anchor="t" anchorCtr="0">
            <a:spAutoFit/>
          </a:bodyPr>
          <a:lstStyle/>
          <a:p>
            <a:pPr lvl="0" algn="ctr">
              <a:buSzPts val="1800"/>
            </a:pPr>
            <a:r>
              <a:rPr lang="en-GB" sz="1800" b="0" i="0" u="none" strike="noStrike" cap="none" noProof="0" dirty="0">
                <a:solidFill>
                  <a:srgbClr val="7F7F7F"/>
                </a:solidFill>
                <a:latin typeface="Calibri"/>
                <a:ea typeface="Calibri"/>
                <a:cs typeface="Calibri"/>
                <a:sym typeface="Calibri"/>
              </a:rPr>
              <a:t>(</a:t>
            </a:r>
            <a:r>
              <a:rPr lang="el-GR" sz="1600" dirty="0">
                <a:solidFill>
                  <a:schemeClr val="tx1"/>
                </a:solidFill>
                <a:latin typeface="Montserrat"/>
                <a:ea typeface="Calibri"/>
                <a:cs typeface="Calibri"/>
                <a:sym typeface="Calibri"/>
              </a:rPr>
              <a:t>οικίες ομάδες)</a:t>
            </a:r>
            <a:endParaRPr lang="en-GB" sz="1400" b="0" i="0" u="none" strike="noStrike" cap="none" noProof="0" dirty="0">
              <a:solidFill>
                <a:srgbClr val="000000"/>
              </a:solidFill>
              <a:latin typeface="Arial"/>
              <a:ea typeface="Arial"/>
              <a:cs typeface="Arial"/>
              <a:sym typeface="Arial"/>
            </a:endParaRPr>
          </a:p>
        </p:txBody>
      </p:sp>
      <p:sp>
        <p:nvSpPr>
          <p:cNvPr id="7" name="Google Shape;341;p5">
            <a:extLst>
              <a:ext uri="{FF2B5EF4-FFF2-40B4-BE49-F238E27FC236}">
                <a16:creationId xmlns:a16="http://schemas.microsoft.com/office/drawing/2014/main" id="{CAF3C013-CE3F-F3C0-63A0-9660C1D96539}"/>
              </a:ext>
            </a:extLst>
          </p:cNvPr>
          <p:cNvSpPr/>
          <p:nvPr/>
        </p:nvSpPr>
        <p:spPr>
          <a:xfrm>
            <a:off x="4153442" y="5276010"/>
            <a:ext cx="1968684" cy="369291"/>
          </a:xfrm>
          <a:prstGeom prst="rect">
            <a:avLst/>
          </a:prstGeom>
          <a:noFill/>
          <a:ln>
            <a:noFill/>
          </a:ln>
        </p:spPr>
        <p:txBody>
          <a:bodyPr spcFirstLastPara="1" wrap="square" lIns="91425" tIns="45700" rIns="91425" bIns="45700" anchor="t" anchorCtr="0">
            <a:spAutoFit/>
          </a:bodyPr>
          <a:lstStyle/>
          <a:p>
            <a:pPr lvl="0" algn="ctr">
              <a:buSzPts val="1800"/>
            </a:pPr>
            <a:r>
              <a:rPr lang="en-GB" sz="1800" b="0" i="0" u="none" strike="noStrike" cap="none" noProof="0" dirty="0">
                <a:solidFill>
                  <a:srgbClr val="7F7F7F"/>
                </a:solidFill>
                <a:latin typeface="Calibri"/>
                <a:ea typeface="Calibri"/>
                <a:cs typeface="Calibri"/>
                <a:sym typeface="Calibri"/>
              </a:rPr>
              <a:t>(</a:t>
            </a:r>
            <a:r>
              <a:rPr lang="el-GR" sz="1600" dirty="0">
                <a:solidFill>
                  <a:schemeClr val="tx1"/>
                </a:solidFill>
                <a:latin typeface="Montserrat"/>
                <a:ea typeface="Calibri"/>
                <a:cs typeface="Calibri"/>
                <a:sym typeface="Calibri"/>
              </a:rPr>
              <a:t>οικίες ομάδες)</a:t>
            </a:r>
            <a:endParaRPr lang="en-GB" sz="14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6"/>
          <p:cNvSpPr txBox="1">
            <a:spLocks noGrp="1"/>
          </p:cNvSpPr>
          <p:nvPr>
            <p:ph type="body" idx="4294967295"/>
          </p:nvPr>
        </p:nvSpPr>
        <p:spPr>
          <a:xfrm>
            <a:off x="276447" y="2627313"/>
            <a:ext cx="6188148" cy="2677616"/>
          </a:xfrm>
          <a:prstGeom prst="rect">
            <a:avLst/>
          </a:prstGeom>
          <a:noFill/>
          <a:ln>
            <a:noFill/>
          </a:ln>
        </p:spPr>
        <p:txBody>
          <a:bodyPr spcFirstLastPara="1" wrap="square" lIns="91425" tIns="45700" rIns="91425" bIns="45700" anchor="t" anchorCtr="0">
            <a:spAutoFit/>
          </a:bodyPr>
          <a:lstStyle/>
          <a:p>
            <a:pPr marL="0" indent="0" algn="ctr">
              <a:lnSpc>
                <a:spcPct val="150000"/>
              </a:lnSpc>
              <a:spcBef>
                <a:spcPts val="0"/>
              </a:spcBef>
              <a:buSzPts val="1800"/>
              <a:buNone/>
            </a:pPr>
            <a:r>
              <a:rPr lang="el-GR" sz="1600" dirty="0">
                <a:solidFill>
                  <a:schemeClr val="tx1"/>
                </a:solidFill>
                <a:latin typeface="Montserrat"/>
                <a:sym typeface="Arial"/>
              </a:rPr>
              <a:t>Σχηματίστε προσωρινές «ομάδες εμπειρογνωμόνων» βάζοντας έναν μαθητή από κάθε ομάδα παζλ να ενωθεί με άλλους μαθητές που έχουν ανατεθεί στο ίδιο τμήμα.
Δώστε στους μαθητές αυτών των ομάδων εμπειρογνωμόνων χρόνο να συζητήσουν τα κύρια σημεία του τμήματός τους και να προβάρουν τις παρουσιάσεις που θα κάνουν στην ομάδα παζλ τους</a:t>
            </a:r>
            <a:r>
              <a:rPr lang="en-GB" sz="1600" noProof="0" dirty="0">
                <a:solidFill>
                  <a:schemeClr val="tx1"/>
                </a:solidFill>
                <a:latin typeface="Montserrat"/>
                <a:sym typeface="Arial"/>
              </a:rPr>
              <a:t>.</a:t>
            </a:r>
          </a:p>
        </p:txBody>
      </p:sp>
      <p:sp>
        <p:nvSpPr>
          <p:cNvPr id="349" name="Google Shape;349;p6"/>
          <p:cNvSpPr txBox="1"/>
          <p:nvPr/>
        </p:nvSpPr>
        <p:spPr>
          <a:xfrm>
            <a:off x="6748420" y="2541737"/>
            <a:ext cx="3851516" cy="2062063"/>
          </a:xfrm>
          <a:prstGeom prst="rect">
            <a:avLst/>
          </a:prstGeom>
          <a:noFill/>
          <a:ln>
            <a:noFill/>
          </a:ln>
        </p:spPr>
        <p:txBody>
          <a:bodyPr spcFirstLastPara="1" wrap="square" lIns="91425" tIns="45700" rIns="91425" bIns="45700" anchor="t" anchorCtr="0">
            <a:spAutoFit/>
          </a:bodyPr>
          <a:lstStyle/>
          <a:p>
            <a:pPr lvl="0" algn="ctr">
              <a:buSzPts val="1800"/>
            </a:pPr>
            <a:r>
              <a:rPr lang="el-GR" sz="1600" dirty="0">
                <a:solidFill>
                  <a:schemeClr val="tx1"/>
                </a:solidFill>
                <a:latin typeface="Montserrat"/>
                <a:ea typeface="Calibri"/>
                <a:cs typeface="Calibri"/>
              </a:rPr>
              <a:t>Φέρτε τους μαθητές πίσω στις ομάδες παζλ τους "οικιακές ομάδες".
Δώστε συζήτηση.
Ζητήστε από κάθε μαθητή να παρουσιάσει το τμήμα του στην ομάδα.</a:t>
            </a:r>
            <a:br>
              <a:rPr lang="el-GR" sz="1600" dirty="0">
                <a:solidFill>
                  <a:schemeClr val="tx1"/>
                </a:solidFill>
                <a:latin typeface="Montserrat"/>
                <a:ea typeface="Calibri"/>
                <a:cs typeface="Calibri"/>
              </a:rPr>
            </a:br>
            <a:br>
              <a:rPr lang="el-GR" sz="1600" dirty="0">
                <a:solidFill>
                  <a:schemeClr val="tx1"/>
                </a:solidFill>
                <a:latin typeface="Montserrat"/>
                <a:ea typeface="Calibri"/>
                <a:cs typeface="Calibri"/>
              </a:rPr>
            </a:br>
            <a:r>
              <a:rPr lang="el-GR" sz="1600" dirty="0">
                <a:solidFill>
                  <a:schemeClr val="tx1"/>
                </a:solidFill>
                <a:latin typeface="Montserrat"/>
                <a:ea typeface="Calibri"/>
                <a:cs typeface="Calibri"/>
              </a:rPr>
              <a:t>Ενθαρρύνετε τα άλλα μέλη της ομάδας να κάνουν ερωτήσεις για διευκρινίσεις.</a:t>
            </a:r>
            <a:endParaRPr lang="en-GB" sz="1600" noProof="0" dirty="0">
              <a:solidFill>
                <a:schemeClr val="tx1"/>
              </a:solidFill>
              <a:latin typeface="Montserrat"/>
              <a:ea typeface="Calibri"/>
              <a:cs typeface="Calibri"/>
              <a:sym typeface="Calibri"/>
            </a:endParaRPr>
          </a:p>
        </p:txBody>
      </p:sp>
      <p:sp>
        <p:nvSpPr>
          <p:cNvPr id="350" name="Google Shape;350;p6"/>
          <p:cNvSpPr/>
          <p:nvPr/>
        </p:nvSpPr>
        <p:spPr>
          <a:xfrm>
            <a:off x="2150932" y="1396400"/>
            <a:ext cx="1177290" cy="1080000"/>
          </a:xfrm>
          <a:prstGeom prst="donut">
            <a:avLst>
              <a:gd name="adj" fmla="val 25000"/>
            </a:avLst>
          </a:prstGeom>
          <a:solidFill>
            <a:srgbClr val="8DA9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p6"/>
          <p:cNvSpPr txBox="1"/>
          <p:nvPr/>
        </p:nvSpPr>
        <p:spPr>
          <a:xfrm>
            <a:off x="2544208" y="1674790"/>
            <a:ext cx="5223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PT" sz="2800" b="1" i="0" u="none" strike="noStrike" cap="none">
                <a:solidFill>
                  <a:srgbClr val="8FAADC"/>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352" name="Google Shape;352;p6"/>
          <p:cNvSpPr/>
          <p:nvPr/>
        </p:nvSpPr>
        <p:spPr>
          <a:xfrm>
            <a:off x="7704818" y="1407780"/>
            <a:ext cx="1158961" cy="1080000"/>
          </a:xfrm>
          <a:prstGeom prst="donut">
            <a:avLst>
              <a:gd name="adj" fmla="val 25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6"/>
          <p:cNvSpPr txBox="1"/>
          <p:nvPr/>
        </p:nvSpPr>
        <p:spPr>
          <a:xfrm>
            <a:off x="8056420" y="1674790"/>
            <a:ext cx="655858" cy="523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PT" sz="2800" b="1" i="0" u="none" strike="noStrike" cap="none">
                <a:solidFill>
                  <a:srgbClr val="92D050"/>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cxnSp>
        <p:nvCxnSpPr>
          <p:cNvPr id="354" name="Google Shape;354;p6"/>
          <p:cNvCxnSpPr/>
          <p:nvPr/>
        </p:nvCxnSpPr>
        <p:spPr>
          <a:xfrm>
            <a:off x="0" y="1994949"/>
            <a:ext cx="1177290" cy="0"/>
          </a:xfrm>
          <a:prstGeom prst="straightConnector1">
            <a:avLst/>
          </a:prstGeom>
          <a:noFill/>
          <a:ln w="57150" cap="flat" cmpd="sng">
            <a:solidFill>
              <a:srgbClr val="7030A0"/>
            </a:solidFill>
            <a:prstDash val="solid"/>
            <a:miter lim="800000"/>
            <a:headEnd type="none" w="sm" len="sm"/>
            <a:tailEnd type="none" w="sm" len="sm"/>
          </a:ln>
        </p:spPr>
      </p:cxnSp>
      <p:cxnSp>
        <p:nvCxnSpPr>
          <p:cNvPr id="355" name="Google Shape;355;p6"/>
          <p:cNvCxnSpPr/>
          <p:nvPr/>
        </p:nvCxnSpPr>
        <p:spPr>
          <a:xfrm>
            <a:off x="3297558" y="1974758"/>
            <a:ext cx="2232000" cy="0"/>
          </a:xfrm>
          <a:prstGeom prst="straightConnector1">
            <a:avLst/>
          </a:prstGeom>
          <a:noFill/>
          <a:ln w="57150" cap="flat" cmpd="sng">
            <a:solidFill>
              <a:srgbClr val="8FAADC"/>
            </a:solidFill>
            <a:prstDash val="solid"/>
            <a:miter lim="800000"/>
            <a:headEnd type="none" w="sm" len="sm"/>
            <a:tailEnd type="none" w="sm" len="sm"/>
          </a:ln>
        </p:spPr>
      </p:cxnSp>
      <p:cxnSp>
        <p:nvCxnSpPr>
          <p:cNvPr id="356" name="Google Shape;356;p6"/>
          <p:cNvCxnSpPr/>
          <p:nvPr/>
        </p:nvCxnSpPr>
        <p:spPr>
          <a:xfrm>
            <a:off x="5515977" y="1974758"/>
            <a:ext cx="2188842" cy="0"/>
          </a:xfrm>
          <a:prstGeom prst="straightConnector1">
            <a:avLst/>
          </a:prstGeom>
          <a:noFill/>
          <a:ln w="57150" cap="flat" cmpd="sng">
            <a:solidFill>
              <a:srgbClr val="92D050"/>
            </a:solidFill>
            <a:prstDash val="solid"/>
            <a:miter lim="800000"/>
            <a:headEnd type="none" w="sm" len="sm"/>
            <a:tailEnd type="none" w="sm" len="sm"/>
          </a:ln>
        </p:spPr>
      </p:cxnSp>
      <p:cxnSp>
        <p:nvCxnSpPr>
          <p:cNvPr id="357" name="Google Shape;357;p6"/>
          <p:cNvCxnSpPr/>
          <p:nvPr/>
        </p:nvCxnSpPr>
        <p:spPr>
          <a:xfrm>
            <a:off x="1177290" y="1994949"/>
            <a:ext cx="1177290" cy="0"/>
          </a:xfrm>
          <a:prstGeom prst="straightConnector1">
            <a:avLst/>
          </a:prstGeom>
          <a:noFill/>
          <a:ln w="57150" cap="flat" cmpd="sng">
            <a:solidFill>
              <a:srgbClr val="8FAADC"/>
            </a:solidFill>
            <a:prstDash val="solid"/>
            <a:miter lim="800000"/>
            <a:headEnd type="none" w="sm" len="sm"/>
            <a:tailEnd type="none" w="sm" len="sm"/>
          </a:ln>
        </p:spPr>
      </p:cxnSp>
      <p:sp>
        <p:nvSpPr>
          <p:cNvPr id="358" name="Google Shape;358;p6"/>
          <p:cNvSpPr/>
          <p:nvPr/>
        </p:nvSpPr>
        <p:spPr>
          <a:xfrm>
            <a:off x="2019095" y="5370065"/>
            <a:ext cx="2914411" cy="369291"/>
          </a:xfrm>
          <a:prstGeom prst="rect">
            <a:avLst/>
          </a:prstGeom>
          <a:noFill/>
          <a:ln>
            <a:noFill/>
          </a:ln>
        </p:spPr>
        <p:txBody>
          <a:bodyPr spcFirstLastPara="1" wrap="square" lIns="91425" tIns="45700" rIns="91425" bIns="45700" anchor="t" anchorCtr="0">
            <a:spAutoFit/>
          </a:bodyPr>
          <a:lstStyle/>
          <a:p>
            <a:pPr lvl="0">
              <a:buSzPts val="1800"/>
            </a:pPr>
            <a:r>
              <a:rPr lang="en-GB" sz="1800" b="0" i="0" u="none" strike="noStrike" cap="none" noProof="0" dirty="0">
                <a:solidFill>
                  <a:srgbClr val="7F7F7F"/>
                </a:solidFill>
                <a:latin typeface="Calibri"/>
                <a:ea typeface="Calibri"/>
                <a:cs typeface="Calibri"/>
                <a:sym typeface="Calibri"/>
              </a:rPr>
              <a:t>(</a:t>
            </a:r>
            <a:r>
              <a:rPr lang="el-GR" sz="1600" dirty="0">
                <a:solidFill>
                  <a:schemeClr val="tx1"/>
                </a:solidFill>
                <a:latin typeface="Montserrat"/>
                <a:ea typeface="Calibri"/>
                <a:cs typeface="Calibri"/>
                <a:sym typeface="Calibri"/>
              </a:rPr>
              <a:t>ομάδες εμπειρογνωμόνων)</a:t>
            </a:r>
            <a:endParaRPr lang="en-GB" sz="1400" b="0" i="0" u="none" strike="noStrike" cap="none" noProof="0" dirty="0">
              <a:solidFill>
                <a:srgbClr val="000000"/>
              </a:solidFill>
              <a:latin typeface="Arial"/>
              <a:ea typeface="Arial"/>
              <a:cs typeface="Arial"/>
              <a:sym typeface="Arial"/>
            </a:endParaRPr>
          </a:p>
        </p:txBody>
      </p:sp>
      <p:sp>
        <p:nvSpPr>
          <p:cNvPr id="2" name="Google Shape;321;p5">
            <a:extLst>
              <a:ext uri="{FF2B5EF4-FFF2-40B4-BE49-F238E27FC236}">
                <a16:creationId xmlns:a16="http://schemas.microsoft.com/office/drawing/2014/main" id="{03EA3662-7D00-D441-3370-7EAC8396ADCE}"/>
              </a:ext>
            </a:extLst>
          </p:cNvPr>
          <p:cNvSpPr txBox="1">
            <a:spLocks/>
          </p:cNvSpPr>
          <p:nvPr/>
        </p:nvSpPr>
        <p:spPr>
          <a:xfrm>
            <a:off x="276286" y="5918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400"/>
              <a:buFont typeface="Calibri"/>
              <a:buNone/>
            </a:pPr>
            <a:r>
              <a:rPr lang="el-GR" sz="4100" dirty="0">
                <a:solidFill>
                  <a:srgbClr val="452A74"/>
                </a:solidFill>
                <a:latin typeface="Microsoft YaHei UI" panose="020B0503020204020204" pitchFamily="34" charset="-122"/>
                <a:ea typeface="Microsoft YaHei UI" panose="020B0503020204020204" pitchFamily="34" charset="-122"/>
              </a:rPr>
              <a:t>Βήματα</a:t>
            </a:r>
            <a:endParaRPr lang="pt-PT" sz="4100" dirty="0">
              <a:solidFill>
                <a:srgbClr val="452A74"/>
              </a:solidFill>
              <a:latin typeface="Microsoft YaHei UI" panose="020B0503020204020204" pitchFamily="34" charset="-122"/>
              <a:ea typeface="Microsoft YaHei UI" panose="020B0503020204020204" pitchFamily="34" charset="-122"/>
            </a:endParaRPr>
          </a:p>
        </p:txBody>
      </p:sp>
      <p:sp>
        <p:nvSpPr>
          <p:cNvPr id="4" name="Google Shape;341;p5">
            <a:extLst>
              <a:ext uri="{FF2B5EF4-FFF2-40B4-BE49-F238E27FC236}">
                <a16:creationId xmlns:a16="http://schemas.microsoft.com/office/drawing/2014/main" id="{FC105D8F-CAAD-2A3C-204B-3131AC707755}"/>
              </a:ext>
            </a:extLst>
          </p:cNvPr>
          <p:cNvSpPr/>
          <p:nvPr/>
        </p:nvSpPr>
        <p:spPr>
          <a:xfrm>
            <a:off x="7689836" y="5304929"/>
            <a:ext cx="1968684" cy="369291"/>
          </a:xfrm>
          <a:prstGeom prst="rect">
            <a:avLst/>
          </a:prstGeom>
          <a:noFill/>
          <a:ln>
            <a:noFill/>
          </a:ln>
        </p:spPr>
        <p:txBody>
          <a:bodyPr spcFirstLastPara="1" wrap="square" lIns="91425" tIns="45700" rIns="91425" bIns="45700" anchor="t" anchorCtr="0">
            <a:spAutoFit/>
          </a:bodyPr>
          <a:lstStyle/>
          <a:p>
            <a:pPr lvl="0" algn="ctr">
              <a:buSzPts val="1800"/>
            </a:pPr>
            <a:r>
              <a:rPr lang="en-GB" sz="1800" b="0" i="0" u="none" strike="noStrike" cap="none" noProof="0" dirty="0">
                <a:solidFill>
                  <a:srgbClr val="7F7F7F"/>
                </a:solidFill>
                <a:latin typeface="Calibri"/>
                <a:ea typeface="Calibri"/>
                <a:cs typeface="Calibri"/>
                <a:sym typeface="Calibri"/>
              </a:rPr>
              <a:t>(</a:t>
            </a:r>
            <a:r>
              <a:rPr lang="el-GR" sz="1600" dirty="0">
                <a:solidFill>
                  <a:schemeClr val="tx1"/>
                </a:solidFill>
                <a:latin typeface="Montserrat"/>
                <a:ea typeface="Calibri"/>
                <a:cs typeface="Calibri"/>
                <a:sym typeface="Calibri"/>
              </a:rPr>
              <a:t>οικίες ομάδες)</a:t>
            </a:r>
            <a:endParaRPr lang="en-GB" sz="14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txBox="1">
            <a:spLocks noGrp="1"/>
          </p:cNvSpPr>
          <p:nvPr>
            <p:ph type="body" idx="4294967295"/>
          </p:nvPr>
        </p:nvSpPr>
        <p:spPr>
          <a:xfrm>
            <a:off x="191677" y="1686436"/>
            <a:ext cx="11808646" cy="5651066"/>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SzPct val="100000"/>
              <a:buFont typeface="Calibri"/>
              <a:buAutoNum type="arabicPeriod"/>
            </a:pPr>
            <a:r>
              <a:rPr lang="el-GR" sz="2400" dirty="0">
                <a:solidFill>
                  <a:schemeClr val="tx1"/>
                </a:solidFill>
                <a:latin typeface="Montserrat"/>
              </a:rPr>
              <a:t>Χωρίστε την τάξη στις οικίες ομάδες τους. Διασφάλιση ότι κάθε ομάδα έχει ένα μείγμα μαθητών όσον αφορά τις δεξιότητες, το φύλο (αν είναι δυνατόν) και το υπόβαθρο.
Εξηγήστε τη στρατηγική και το θέμα της μελέτης. 
Πείτε στους μαθητές ότι πρόκειται να είναι υπεύθυνοι και πρέπει να επιλέξουν πέντε ρόλους .
Επιπλεύστε από ομάδα σε ομάδα, παρατηρώντας τη διαδικασία.
Εάν κάποια ομάδα έχει πρόβλημα (π.χ. ένα μέλος κυριαρχεί ή διαταράσσει), κάντε μια κατάλληλη παρέμβαση. Τελικά, είναι καλύτερο για τον αρχηγό της ομάδας να χειριστεί αυτήν την εργασία. Οι ηγέτες μπορούν να εκπαιδευτούν ψιθυρίζοντας μια οδηγία για το πώς να παρέμβουν, μέχρι ο ηγέτης να το καταλάβει.</a:t>
            </a:r>
            <a:endParaRPr lang="en-GB" sz="2400" noProof="0" dirty="0"/>
          </a:p>
        </p:txBody>
      </p:sp>
      <p:pic>
        <p:nvPicPr>
          <p:cNvPr id="365" name="Google Shape;365;p8"/>
          <p:cNvPicPr preferRelativeResize="0"/>
          <p:nvPr/>
        </p:nvPicPr>
        <p:blipFill rotWithShape="1">
          <a:blip r:embed="rId3">
            <a:clrChange>
              <a:clrFrom>
                <a:srgbClr val="FFFFFF"/>
              </a:clrFrom>
              <a:clrTo>
                <a:srgbClr val="FFFFFF">
                  <a:alpha val="0"/>
                </a:srgbClr>
              </a:clrTo>
            </a:clrChange>
            <a:alphaModFix/>
          </a:blip>
          <a:srcRect l="61748" t="77001" r="19174" b="8321"/>
          <a:stretch/>
        </p:blipFill>
        <p:spPr>
          <a:xfrm>
            <a:off x="9084524" y="-430493"/>
            <a:ext cx="3196190" cy="23447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9"/>
          <p:cNvPicPr preferRelativeResize="0"/>
          <p:nvPr/>
        </p:nvPicPr>
        <p:blipFill rotWithShape="1">
          <a:blip r:embed="rId3">
            <a:alphaModFix/>
          </a:blip>
          <a:srcRect l="61748" t="77001" r="19174" b="8321"/>
          <a:stretch/>
        </p:blipFill>
        <p:spPr>
          <a:xfrm>
            <a:off x="9149511" y="-187712"/>
            <a:ext cx="2898709" cy="2126512"/>
          </a:xfrm>
          <a:prstGeom prst="rect">
            <a:avLst/>
          </a:prstGeom>
          <a:noFill/>
          <a:ln>
            <a:noFill/>
          </a:ln>
        </p:spPr>
      </p:pic>
      <p:sp>
        <p:nvSpPr>
          <p:cNvPr id="371" name="Google Shape;371;p9"/>
          <p:cNvSpPr txBox="1">
            <a:spLocks noGrp="1"/>
          </p:cNvSpPr>
          <p:nvPr>
            <p:ph type="body" idx="4294967295"/>
          </p:nvPr>
        </p:nvSpPr>
        <p:spPr>
          <a:xfrm>
            <a:off x="362847" y="1938800"/>
            <a:ext cx="11600121" cy="3627807"/>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SzPct val="100000"/>
              <a:buFont typeface="+mj-lt"/>
              <a:buAutoNum type="arabicPeriod" startAt="6"/>
            </a:pPr>
            <a:r>
              <a:rPr lang="el-GR" sz="2400" dirty="0">
                <a:solidFill>
                  <a:schemeClr val="tx1"/>
                </a:solidFill>
                <a:latin typeface="Montserrat"/>
              </a:rPr>
              <a:t>Χρησιμοποιήστε περιπτωσιολογικές μελέτες γυναικών επιχειρηματιών ή ηγετών τεχνολογίας για να εμπνεύσετε συζήτηση.
Παρέχετε καθοδηγητικές ερωτήσεις για κάθε </a:t>
            </a:r>
            <a:r>
              <a:rPr lang="el-GR" sz="2400" dirty="0" err="1">
                <a:solidFill>
                  <a:schemeClr val="tx1"/>
                </a:solidFill>
                <a:latin typeface="Montserrat"/>
              </a:rPr>
              <a:t>υποθέμα</a:t>
            </a:r>
            <a:r>
              <a:rPr lang="el-GR" sz="2400" dirty="0">
                <a:solidFill>
                  <a:schemeClr val="tx1"/>
                </a:solidFill>
                <a:latin typeface="Montserrat"/>
              </a:rPr>
              <a:t>, όπως: 
Ποια είναι τα κοινά εμπόδια που αντιμετωπίζουν οι γυναίκες στον κλάδο της τεχνολογίας;
Πώς έχουν συμβάλει οι νεοσύστατες επιχειρήσεις υπό την ηγεσία γυναικών στην τεχνολογική καινοτομία;
Ποιες επιχειρηματικές δεξιότητες είναι ζωτικής σημασίας για τις γυναίκες που εισέρχονται στον τομέα της τεχνολογίας; 
Στο τέλος της συνεδρίας, δώστε ένα κουίζ σχετικά με το υλικό.</a:t>
            </a:r>
            <a:endParaRPr lang="en-GB" sz="2400" noProof="0" dirty="0">
              <a:solidFill>
                <a:schemeClr val="tx1"/>
              </a:solidFill>
              <a:latin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75"/>
        <p:cNvGrpSpPr/>
        <p:nvPr/>
      </p:nvGrpSpPr>
      <p:grpSpPr>
        <a:xfrm>
          <a:off x="0" y="0"/>
          <a:ext cx="0" cy="0"/>
          <a:chOff x="0" y="0"/>
          <a:chExt cx="0" cy="0"/>
        </a:xfrm>
      </p:grpSpPr>
      <p:sp>
        <p:nvSpPr>
          <p:cNvPr id="376" name="Google Shape;376;p42"/>
          <p:cNvSpPr/>
          <p:nvPr/>
        </p:nvSpPr>
        <p:spPr>
          <a:xfrm>
            <a:off x="1934831" y="459744"/>
            <a:ext cx="2150831" cy="406735"/>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4"/>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377" name="Google Shape;377;p42"/>
          <p:cNvSpPr/>
          <p:nvPr/>
        </p:nvSpPr>
        <p:spPr>
          <a:xfrm>
            <a:off x="6303842" y="-1329078"/>
            <a:ext cx="9259253" cy="925925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nvGrpSpPr>
          <p:cNvPr id="378" name="Google Shape;378;p42"/>
          <p:cNvGrpSpPr/>
          <p:nvPr/>
        </p:nvGrpSpPr>
        <p:grpSpPr>
          <a:xfrm>
            <a:off x="6303842" y="-1335429"/>
            <a:ext cx="9259253" cy="9259253"/>
            <a:chOff x="0" y="0"/>
            <a:chExt cx="812800" cy="812800"/>
          </a:xfrm>
        </p:grpSpPr>
        <p:sp>
          <p:nvSpPr>
            <p:cNvPr id="379" name="Google Shape;379;p4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380" name="Google Shape;380;p42"/>
            <p:cNvSpPr txBox="1"/>
            <p:nvPr/>
          </p:nvSpPr>
          <p:spPr>
            <a:xfrm>
              <a:off x="76200" y="19050"/>
              <a:ext cx="660400" cy="717550"/>
            </a:xfrm>
            <a:prstGeom prst="rect">
              <a:avLst/>
            </a:prstGeom>
            <a:noFill/>
            <a:ln>
              <a:noFill/>
            </a:ln>
          </p:spPr>
          <p:txBody>
            <a:bodyPr spcFirstLastPara="1" wrap="square" lIns="33850" tIns="33850" rIns="33850" bIns="33850" anchor="ctr" anchorCtr="0">
              <a:noAutofit/>
            </a:bodyPr>
            <a:lstStyle/>
            <a:p>
              <a:pPr marL="0" marR="0" lvl="0" indent="0" algn="ctr" rtl="0">
                <a:lnSpc>
                  <a:spcPct val="186611"/>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grpSp>
        <p:nvGrpSpPr>
          <p:cNvPr id="381" name="Google Shape;381;p42"/>
          <p:cNvGrpSpPr/>
          <p:nvPr/>
        </p:nvGrpSpPr>
        <p:grpSpPr>
          <a:xfrm>
            <a:off x="7489515" y="-202501"/>
            <a:ext cx="6887907" cy="6887907"/>
            <a:chOff x="0" y="0"/>
            <a:chExt cx="812800" cy="812800"/>
          </a:xfrm>
        </p:grpSpPr>
        <p:sp>
          <p:nvSpPr>
            <p:cNvPr id="382" name="Google Shape;382;p4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4901"/>
              </a:srgbClr>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383" name="Google Shape;383;p42"/>
            <p:cNvSpPr txBox="1"/>
            <p:nvPr/>
          </p:nvSpPr>
          <p:spPr>
            <a:xfrm>
              <a:off x="76200" y="19050"/>
              <a:ext cx="660400" cy="717550"/>
            </a:xfrm>
            <a:prstGeom prst="rect">
              <a:avLst/>
            </a:prstGeom>
            <a:noFill/>
            <a:ln>
              <a:noFill/>
            </a:ln>
          </p:spPr>
          <p:txBody>
            <a:bodyPr spcFirstLastPara="1" wrap="square" lIns="33850" tIns="33850" rIns="33850" bIns="33850" anchor="ctr" anchorCtr="0">
              <a:noAutofit/>
            </a:bodyPr>
            <a:lstStyle/>
            <a:p>
              <a:pPr marL="0" marR="0" lvl="0" indent="0" algn="ctr" rtl="0">
                <a:lnSpc>
                  <a:spcPct val="186611"/>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grpSp>
        <p:nvGrpSpPr>
          <p:cNvPr id="384" name="Google Shape;384;p42"/>
          <p:cNvGrpSpPr/>
          <p:nvPr/>
        </p:nvGrpSpPr>
        <p:grpSpPr>
          <a:xfrm>
            <a:off x="8282697" y="671160"/>
            <a:ext cx="5246077" cy="5246077"/>
            <a:chOff x="0" y="0"/>
            <a:chExt cx="812800" cy="812800"/>
          </a:xfrm>
        </p:grpSpPr>
        <p:sp>
          <p:nvSpPr>
            <p:cNvPr id="385" name="Google Shape;385;p4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000"/>
              </a:srgbClr>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386" name="Google Shape;386;p42"/>
            <p:cNvSpPr txBox="1"/>
            <p:nvPr/>
          </p:nvSpPr>
          <p:spPr>
            <a:xfrm>
              <a:off x="76200" y="19050"/>
              <a:ext cx="660400" cy="717550"/>
            </a:xfrm>
            <a:prstGeom prst="rect">
              <a:avLst/>
            </a:prstGeom>
            <a:noFill/>
            <a:ln>
              <a:noFill/>
            </a:ln>
          </p:spPr>
          <p:txBody>
            <a:bodyPr spcFirstLastPara="1" wrap="square" lIns="33850" tIns="33850" rIns="33850" bIns="33850" anchor="ctr" anchorCtr="0">
              <a:noAutofit/>
            </a:bodyPr>
            <a:lstStyle/>
            <a:p>
              <a:pPr marL="0" marR="0" lvl="0" indent="0" algn="ctr" rtl="0">
                <a:lnSpc>
                  <a:spcPct val="186611"/>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sp>
        <p:nvSpPr>
          <p:cNvPr id="387" name="Google Shape;387;p42"/>
          <p:cNvSpPr/>
          <p:nvPr/>
        </p:nvSpPr>
        <p:spPr>
          <a:xfrm>
            <a:off x="8678446" y="1018255"/>
            <a:ext cx="4454579" cy="44545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nvGrpSpPr>
          <p:cNvPr id="388" name="Google Shape;388;p42"/>
          <p:cNvGrpSpPr/>
          <p:nvPr/>
        </p:nvGrpSpPr>
        <p:grpSpPr>
          <a:xfrm>
            <a:off x="-3718" y="1528724"/>
            <a:ext cx="8086375" cy="1651405"/>
            <a:chOff x="0" y="-57150"/>
            <a:chExt cx="3194617" cy="652407"/>
          </a:xfrm>
        </p:grpSpPr>
        <p:sp>
          <p:nvSpPr>
            <p:cNvPr id="389" name="Google Shape;389;p42"/>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390" name="Google Shape;390;p42"/>
            <p:cNvSpPr txBox="1"/>
            <p:nvPr/>
          </p:nvSpPr>
          <p:spPr>
            <a:xfrm>
              <a:off x="0" y="-57150"/>
              <a:ext cx="3194617" cy="652407"/>
            </a:xfrm>
            <a:prstGeom prst="rect">
              <a:avLst/>
            </a:prstGeom>
            <a:noFill/>
            <a:ln>
              <a:noFill/>
            </a:ln>
          </p:spPr>
          <p:txBody>
            <a:bodyPr spcFirstLastPara="1" wrap="square" lIns="33850" tIns="33850" rIns="33850" bIns="33850" anchor="ctr" anchorCtr="0">
              <a:noAutofit/>
            </a:bodyPr>
            <a:lstStyle/>
            <a:p>
              <a:pPr marL="0" marR="0" lvl="0" indent="0" algn="ctr" rtl="0">
                <a:lnSpc>
                  <a:spcPct val="186611"/>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grpSp>
        <p:nvGrpSpPr>
          <p:cNvPr id="391" name="Google Shape;391;p42"/>
          <p:cNvGrpSpPr/>
          <p:nvPr/>
        </p:nvGrpSpPr>
        <p:grpSpPr>
          <a:xfrm>
            <a:off x="0" y="3149538"/>
            <a:ext cx="8086375" cy="1651405"/>
            <a:chOff x="0" y="-57150"/>
            <a:chExt cx="3194617" cy="652407"/>
          </a:xfrm>
        </p:grpSpPr>
        <p:sp>
          <p:nvSpPr>
            <p:cNvPr id="392" name="Google Shape;392;p42"/>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393" name="Google Shape;393;p42"/>
            <p:cNvSpPr txBox="1"/>
            <p:nvPr/>
          </p:nvSpPr>
          <p:spPr>
            <a:xfrm>
              <a:off x="0" y="-57150"/>
              <a:ext cx="3194617" cy="652407"/>
            </a:xfrm>
            <a:prstGeom prst="rect">
              <a:avLst/>
            </a:prstGeom>
            <a:noFill/>
            <a:ln>
              <a:noFill/>
            </a:ln>
          </p:spPr>
          <p:txBody>
            <a:bodyPr spcFirstLastPara="1" wrap="square" lIns="33850" tIns="33850" rIns="33850" bIns="33850" anchor="ctr" anchorCtr="0">
              <a:noAutofit/>
            </a:bodyPr>
            <a:lstStyle/>
            <a:p>
              <a:pPr marL="0" marR="0" lvl="0" indent="0" algn="ctr" rtl="0">
                <a:lnSpc>
                  <a:spcPct val="186611"/>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grpSp>
      <p:sp>
        <p:nvSpPr>
          <p:cNvPr id="394" name="Google Shape;394;p42"/>
          <p:cNvSpPr/>
          <p:nvPr/>
        </p:nvSpPr>
        <p:spPr>
          <a:xfrm>
            <a:off x="0" y="24329"/>
            <a:ext cx="1885950" cy="1649056"/>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4">
              <a:alphaModFix/>
            </a:blip>
            <a:stretch>
              <a:fillRect l="-8949" r="-5518"/>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395" name="Google Shape;395;p42"/>
          <p:cNvSpPr txBox="1"/>
          <p:nvPr/>
        </p:nvSpPr>
        <p:spPr>
          <a:xfrm>
            <a:off x="0" y="1973494"/>
            <a:ext cx="8186627" cy="847348"/>
          </a:xfrm>
          <a:prstGeom prst="rect">
            <a:avLst/>
          </a:prstGeom>
          <a:noFill/>
          <a:ln>
            <a:noFill/>
          </a:ln>
        </p:spPr>
        <p:txBody>
          <a:bodyPr spcFirstLastPara="1" wrap="square" lIns="0" tIns="0" rIns="0" bIns="0" anchor="t" anchorCtr="0">
            <a:spAutoFit/>
          </a:bodyPr>
          <a:lstStyle/>
          <a:p>
            <a:pPr lvl="0" algn="ctr">
              <a:lnSpc>
                <a:spcPct val="140006"/>
              </a:lnSpc>
            </a:pPr>
            <a:r>
              <a:rPr lang="el-GR" sz="3933" dirty="0">
                <a:solidFill>
                  <a:schemeClr val="lt1"/>
                </a:solidFill>
                <a:latin typeface="Montserrat"/>
                <a:ea typeface="Montserrat"/>
                <a:cs typeface="Montserrat"/>
                <a:sym typeface="Montserrat"/>
              </a:rPr>
              <a:t>Σας ευχαριστώ για την προσοχή σας!</a:t>
            </a:r>
            <a:endParaRPr sz="933" b="0" i="0" u="none" strike="noStrike" cap="none" dirty="0">
              <a:solidFill>
                <a:schemeClr val="lt1"/>
              </a:solidFill>
              <a:latin typeface="Arial"/>
              <a:ea typeface="Arial"/>
              <a:cs typeface="Arial"/>
              <a:sym typeface="Arial"/>
            </a:endParaRPr>
          </a:p>
        </p:txBody>
      </p:sp>
      <p:sp>
        <p:nvSpPr>
          <p:cNvPr id="396" name="Google Shape;396;p42">
            <a:hlinkClick r:id="rId5"/>
          </p:cNvPr>
          <p:cNvSpPr/>
          <p:nvPr/>
        </p:nvSpPr>
        <p:spPr>
          <a:xfrm>
            <a:off x="344862" y="5698515"/>
            <a:ext cx="492598" cy="895633"/>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42">
            <a:hlinkClick r:id="rId7"/>
          </p:cNvPr>
          <p:cNvSpPr/>
          <p:nvPr/>
        </p:nvSpPr>
        <p:spPr>
          <a:xfrm>
            <a:off x="1194918" y="5765563"/>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42">
            <a:hlinkClick r:id="rId9"/>
          </p:cNvPr>
          <p:cNvSpPr/>
          <p:nvPr/>
        </p:nvSpPr>
        <p:spPr>
          <a:xfrm>
            <a:off x="3559009" y="5684956"/>
            <a:ext cx="939499" cy="939499"/>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42"/>
          <p:cNvSpPr/>
          <p:nvPr/>
        </p:nvSpPr>
        <p:spPr>
          <a:xfrm>
            <a:off x="4795604" y="5698515"/>
            <a:ext cx="948733" cy="948733"/>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42">
            <a:hlinkClick r:id="rId12"/>
          </p:cNvPr>
          <p:cNvSpPr/>
          <p:nvPr/>
        </p:nvSpPr>
        <p:spPr>
          <a:xfrm>
            <a:off x="6041432" y="5662680"/>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42">
            <a:hlinkClick r:id="rId14"/>
          </p:cNvPr>
          <p:cNvSpPr/>
          <p:nvPr/>
        </p:nvSpPr>
        <p:spPr>
          <a:xfrm>
            <a:off x="2416005" y="5765563"/>
            <a:ext cx="818778" cy="83691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42"/>
          <p:cNvSpPr txBox="1"/>
          <p:nvPr/>
        </p:nvSpPr>
        <p:spPr>
          <a:xfrm>
            <a:off x="1527696" y="4869592"/>
            <a:ext cx="4062626" cy="603242"/>
          </a:xfrm>
          <a:prstGeom prst="rect">
            <a:avLst/>
          </a:prstGeom>
          <a:noFill/>
          <a:ln>
            <a:noFill/>
          </a:ln>
        </p:spPr>
        <p:txBody>
          <a:bodyPr spcFirstLastPara="1" wrap="square" lIns="0" tIns="0" rIns="0" bIns="0" anchor="t" anchorCtr="0">
            <a:spAutoFit/>
          </a:bodyPr>
          <a:lstStyle/>
          <a:p>
            <a:pPr lvl="0" algn="ctr">
              <a:lnSpc>
                <a:spcPct val="140027"/>
              </a:lnSpc>
              <a:buSzPts val="3575"/>
            </a:pPr>
            <a:r>
              <a:rPr lang="el-GR" sz="2800"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Που θα μας βρείτε</a:t>
            </a:r>
            <a:endParaRPr sz="1100" b="0" i="0" u="none" strike="noStrike" cap="none" dirty="0">
              <a:solidFill>
                <a:srgbClr val="000000"/>
              </a:solidFill>
              <a:latin typeface="Microsoft YaHei UI" panose="020B0503020204020204" pitchFamily="34" charset="-122"/>
              <a:ea typeface="Microsoft YaHei UI" panose="020B0503020204020204" pitchFamily="34" charset="-122"/>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8"/>
          <p:cNvSpPr txBox="1">
            <a:spLocks noGrp="1"/>
          </p:cNvSpPr>
          <p:nvPr>
            <p:ph type="body" idx="1"/>
          </p:nvPr>
        </p:nvSpPr>
        <p:spPr>
          <a:xfrm>
            <a:off x="578668" y="1198356"/>
            <a:ext cx="10812379" cy="4709110"/>
          </a:xfrm>
          <a:prstGeom prst="rect">
            <a:avLst/>
          </a:prstGeom>
          <a:noFill/>
          <a:ln>
            <a:noFill/>
          </a:ln>
        </p:spPr>
        <p:txBody>
          <a:bodyPr spcFirstLastPara="1" wrap="square" lIns="91425" tIns="45700" rIns="91425" bIns="45700" anchor="t" anchorCtr="0">
            <a:normAutofit fontScale="85000" lnSpcReduction="10000"/>
          </a:bodyPr>
          <a:lstStyle/>
          <a:p>
            <a:pPr marL="114300" lvl="0" indent="0">
              <a:lnSpc>
                <a:spcPct val="150000"/>
              </a:lnSpc>
              <a:buNone/>
            </a:pPr>
            <a:r>
              <a:rPr lang="el-GR" dirty="0">
                <a:solidFill>
                  <a:schemeClr val="tx1"/>
                </a:solidFill>
                <a:latin typeface="Montserrat"/>
                <a:sym typeface="Arial"/>
              </a:rPr>
              <a:t>Τονίστε τη σημασία της συνεργασίας, της κοινής γνώσης και της αμοιβαίας υποστήριξης. 
Σε αυτή την προσέγγιση, οι μαθητές αντιμετωπίζονται ως ενεργοί συμμετέχοντες που συν-δημιουργούν γνώση και συμμετέχουν σε συλλογική επίλυση προβλημάτων και όχι ως παθητικοί αποδέκτες πληροφοριών. 
Η τάξη γίνεται ένας χώρος όπου εκτιμώνται διαφορετικές προοπτικές και οι μαθητές μπορούν να </a:t>
            </a:r>
            <a:r>
              <a:rPr lang="el-GR" dirty="0" err="1">
                <a:solidFill>
                  <a:schemeClr val="tx1"/>
                </a:solidFill>
                <a:latin typeface="Montserrat"/>
                <a:sym typeface="Arial"/>
              </a:rPr>
              <a:t>αλληλεπιδρούν</a:t>
            </a:r>
            <a:r>
              <a:rPr lang="el-GR" dirty="0">
                <a:solidFill>
                  <a:schemeClr val="tx1"/>
                </a:solidFill>
                <a:latin typeface="Montserrat"/>
                <a:sym typeface="Arial"/>
              </a:rPr>
              <a:t>, να μαθαίνουν ο ένας από τον άλλο και να αναπτύσσονται μαζί.</a:t>
            </a:r>
            <a:endParaRPr lang="en-GB" b="1" noProof="0" dirty="0">
              <a:solidFill>
                <a:schemeClr val="tx1"/>
              </a:solidFill>
              <a:latin typeface="Montserrat"/>
              <a:sym typeface="Arial"/>
            </a:endParaRPr>
          </a:p>
        </p:txBody>
      </p:sp>
      <p:sp>
        <p:nvSpPr>
          <p:cNvPr id="188" name="Google Shape;188;p38"/>
          <p:cNvSpPr txBox="1"/>
          <p:nvPr/>
        </p:nvSpPr>
        <p:spPr>
          <a:xfrm>
            <a:off x="646846" y="108284"/>
            <a:ext cx="10205637" cy="1417325"/>
          </a:xfrm>
          <a:prstGeom prst="rect">
            <a:avLst/>
          </a:prstGeom>
          <a:noFill/>
          <a:ln>
            <a:noFill/>
          </a:ln>
        </p:spPr>
        <p:txBody>
          <a:bodyPr spcFirstLastPara="1" wrap="square" lIns="91425" tIns="45700" rIns="91425" bIns="45700" anchor="ctr" anchorCtr="0">
            <a:normAutofit/>
          </a:bodyPr>
          <a:lstStyle/>
          <a:p>
            <a:pPr lvl="0">
              <a:lnSpc>
                <a:spcPct val="90000"/>
              </a:lnSpc>
              <a:buClr>
                <a:srgbClr val="7030A0"/>
              </a:buClr>
              <a:buSzPts val="2800"/>
            </a:pPr>
            <a:r>
              <a:rPr lang="el-GR" sz="4505" dirty="0">
                <a:solidFill>
                  <a:srgbClr val="452A74"/>
                </a:solidFill>
                <a:latin typeface="Microsoft YaHei UI" panose="020B0503020204020204" pitchFamily="34" charset="-122"/>
                <a:ea typeface="Microsoft YaHei UI" panose="020B0503020204020204" pitchFamily="34" charset="-122"/>
              </a:rPr>
              <a:t>Οι τάξεις ως κοινότητες μάθησης</a:t>
            </a:r>
            <a:endParaRPr lang="en-GB" sz="4505" noProof="0" dirty="0">
              <a:solidFill>
                <a:srgbClr val="452A74"/>
              </a:solidFill>
              <a:latin typeface="Microsoft YaHei UI" panose="020B0503020204020204" pitchFamily="34" charset="-122"/>
              <a:ea typeface="Microsoft YaHei UI" panose="020B0503020204020204" pitchFamily="34" charset="-122"/>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a:spLocks noGrp="1"/>
          </p:cNvSpPr>
          <p:nvPr>
            <p:ph type="body" idx="1"/>
          </p:nvPr>
        </p:nvSpPr>
        <p:spPr>
          <a:xfrm>
            <a:off x="693234" y="1254992"/>
            <a:ext cx="10515600" cy="4709110"/>
          </a:xfrm>
          <a:prstGeom prst="rect">
            <a:avLst/>
          </a:prstGeom>
          <a:noFill/>
          <a:ln>
            <a:noFill/>
          </a:ln>
        </p:spPr>
        <p:txBody>
          <a:bodyPr spcFirstLastPara="1" wrap="square" lIns="91425" tIns="45700" rIns="91425" bIns="45700" anchor="t" anchorCtr="0">
            <a:normAutofit/>
          </a:bodyPr>
          <a:lstStyle/>
          <a:p>
            <a:pPr marL="114300" lvl="0" indent="0" algn="just">
              <a:lnSpc>
                <a:spcPct val="150000"/>
              </a:lnSpc>
              <a:buNone/>
            </a:pPr>
            <a:r>
              <a:rPr lang="el-GR" sz="2600" dirty="0">
                <a:solidFill>
                  <a:schemeClr val="tx1"/>
                </a:solidFill>
                <a:latin typeface="Montserrat"/>
              </a:rPr>
              <a:t>Οι μαθητές αισθάνονται ασφαλείς, σεβαστοί και υποστηρίζονται στην ακαδημαϊκή και προσωπική τους ανάπτυξη. 
Είναι ένα περιβάλλον που ενθαρρύνει την ανάληψη κινδύνων, προάγει την ανοιχτή επικοινωνία, την ενεργό συμμετοχή και την ενδυνάμωση και προωθεί την ένταξη, διασφαλίζοντας ότι κάθε μαθητής μπορεί να ευδοκιμήσει.</a:t>
            </a:r>
            <a:endParaRPr lang="en-GB" sz="2600" noProof="0" dirty="0">
              <a:solidFill>
                <a:schemeClr val="tx1"/>
              </a:solidFill>
              <a:latin typeface="Montserrat"/>
            </a:endParaRPr>
          </a:p>
        </p:txBody>
      </p:sp>
      <p:sp>
        <p:nvSpPr>
          <p:cNvPr id="194" name="Google Shape;194;p39"/>
          <p:cNvSpPr txBox="1"/>
          <p:nvPr/>
        </p:nvSpPr>
        <p:spPr>
          <a:xfrm>
            <a:off x="848215" y="85982"/>
            <a:ext cx="10205637" cy="1417325"/>
          </a:xfrm>
          <a:prstGeom prst="rect">
            <a:avLst/>
          </a:prstGeom>
          <a:noFill/>
          <a:ln>
            <a:noFill/>
          </a:ln>
        </p:spPr>
        <p:txBody>
          <a:bodyPr spcFirstLastPara="1" wrap="square" lIns="91425" tIns="45700" rIns="91425" bIns="45700" anchor="ctr" anchorCtr="0">
            <a:normAutofit/>
          </a:bodyPr>
          <a:lstStyle/>
          <a:p>
            <a:pPr lvl="0">
              <a:lnSpc>
                <a:spcPct val="90000"/>
              </a:lnSpc>
              <a:buClr>
                <a:srgbClr val="7030A0"/>
              </a:buClr>
              <a:buSzPts val="2800"/>
            </a:pPr>
            <a:r>
              <a:rPr lang="el-GR" sz="2600" b="1" dirty="0">
                <a:solidFill>
                  <a:srgbClr val="7030A0"/>
                </a:solidFill>
                <a:latin typeface="Montserrat"/>
                <a:ea typeface="Calibri"/>
                <a:cs typeface="Calibri"/>
              </a:rPr>
              <a:t>… και να δημιουργήσει έναν ασφαλή χώρο μάθησης που διευκολύνει</a:t>
            </a:r>
            <a:r>
              <a:rPr lang="en-GB" sz="2600" b="1" noProof="0" dirty="0">
                <a:solidFill>
                  <a:srgbClr val="7030A0"/>
                </a:solidFill>
                <a:latin typeface="Montserrat"/>
                <a:ea typeface="Calibri"/>
                <a:cs typeface="Calibri"/>
              </a:rPr>
              <a:t>…</a:t>
            </a:r>
            <a:endParaRPr lang="en-GB" sz="2600" b="1" noProof="0" dirty="0">
              <a:solidFill>
                <a:srgbClr val="7030A0"/>
              </a:solidFill>
              <a:latin typeface="Montserrat"/>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pic>
        <p:nvPicPr>
          <p:cNvPr id="199" name="Google Shape;199;p2" descr="One glowing light bulb in sea of unlit bulbs"/>
          <p:cNvPicPr preferRelativeResize="0"/>
          <p:nvPr/>
        </p:nvPicPr>
        <p:blipFill rotWithShape="1">
          <a:blip r:embed="rId3">
            <a:alphaModFix/>
          </a:blip>
          <a:srcRect l="20554" r="12856"/>
          <a:stretch/>
        </p:blipFill>
        <p:spPr>
          <a:xfrm>
            <a:off x="8167712" y="1555939"/>
            <a:ext cx="3747668" cy="4220987"/>
          </a:xfrm>
          <a:prstGeom prst="rect">
            <a:avLst/>
          </a:prstGeom>
          <a:noFill/>
          <a:ln>
            <a:noFill/>
          </a:ln>
        </p:spPr>
      </p:pic>
      <p:sp>
        <p:nvSpPr>
          <p:cNvPr id="200" name="Google Shape;200;p2"/>
          <p:cNvSpPr txBox="1">
            <a:spLocks noGrp="1"/>
          </p:cNvSpPr>
          <p:nvPr>
            <p:ph type="title"/>
          </p:nvPr>
        </p:nvSpPr>
        <p:spPr>
          <a:xfrm>
            <a:off x="213710" y="0"/>
            <a:ext cx="11924392" cy="1417325"/>
          </a:xfrm>
          <a:prstGeom prst="rect">
            <a:avLst/>
          </a:prstGeom>
          <a:noFill/>
          <a:ln>
            <a:noFill/>
          </a:ln>
        </p:spPr>
        <p:txBody>
          <a:bodyPr spcFirstLastPara="1" wrap="square" lIns="91425" tIns="45700" rIns="91425" bIns="45700" anchor="ctr" anchorCtr="0">
            <a:normAutofit/>
          </a:bodyPr>
          <a:lstStyle/>
          <a:p>
            <a:pPr lvl="0">
              <a:buClr>
                <a:srgbClr val="7030A0"/>
              </a:buClr>
              <a:buSzPts val="2800"/>
            </a:pPr>
            <a:r>
              <a:rPr lang="el-GR" sz="3200" dirty="0">
                <a:solidFill>
                  <a:srgbClr val="452A74"/>
                </a:solidFill>
                <a:latin typeface="Microsoft YaHei UI" panose="020B0503020204020204" pitchFamily="34" charset="-122"/>
                <a:ea typeface="Microsoft YaHei UI" panose="020B0503020204020204" pitchFamily="34" charset="-122"/>
                <a:cs typeface="Arial"/>
                <a:sym typeface="Arial"/>
              </a:rPr>
              <a:t>Οι αίθουσες διδασκαλίας ως κοινότητες μάθησης και δημιουργούν έναν ασφαλή χώρο μάθησης που διευκολύνει</a:t>
            </a:r>
            <a:endParaRPr lang="en-GB" sz="3200" noProof="0" dirty="0">
              <a:solidFill>
                <a:srgbClr val="452A74"/>
              </a:solidFill>
              <a:latin typeface="Microsoft YaHei UI" panose="020B0503020204020204" pitchFamily="34" charset="-122"/>
              <a:ea typeface="Microsoft YaHei UI" panose="020B0503020204020204" pitchFamily="34" charset="-122"/>
              <a:cs typeface="Arial"/>
              <a:sym typeface="Arial"/>
            </a:endParaRPr>
          </a:p>
        </p:txBody>
      </p:sp>
      <p:grpSp>
        <p:nvGrpSpPr>
          <p:cNvPr id="201" name="Google Shape;201;p2"/>
          <p:cNvGrpSpPr/>
          <p:nvPr/>
        </p:nvGrpSpPr>
        <p:grpSpPr>
          <a:xfrm>
            <a:off x="382557" y="1873456"/>
            <a:ext cx="7145294" cy="3903470"/>
            <a:chOff x="0" y="1907"/>
            <a:chExt cx="7145294" cy="3903470"/>
          </a:xfrm>
        </p:grpSpPr>
        <p:cxnSp>
          <p:nvCxnSpPr>
            <p:cNvPr id="202" name="Google Shape;202;p2"/>
            <p:cNvCxnSpPr/>
            <p:nvPr/>
          </p:nvCxnSpPr>
          <p:spPr>
            <a:xfrm>
              <a:off x="0" y="1907"/>
              <a:ext cx="7145294" cy="0"/>
            </a:xfrm>
            <a:prstGeom prst="straightConnector1">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cxnSp>
        <p:sp>
          <p:nvSpPr>
            <p:cNvPr id="203" name="Google Shape;203;p2"/>
            <p:cNvSpPr/>
            <p:nvPr/>
          </p:nvSpPr>
          <p:spPr>
            <a:xfrm>
              <a:off x="0" y="1907"/>
              <a:ext cx="7145294" cy="6505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2000" b="0" i="0" u="none" strike="noStrike" cap="none" noProof="0" dirty="0">
                <a:solidFill>
                  <a:srgbClr val="000000"/>
                </a:solidFill>
                <a:latin typeface="Monserrat"/>
                <a:sym typeface="Arial"/>
              </a:endParaRPr>
            </a:p>
          </p:txBody>
        </p:sp>
        <p:sp>
          <p:nvSpPr>
            <p:cNvPr id="204" name="Google Shape;204;p2"/>
            <p:cNvSpPr txBox="1"/>
            <p:nvPr/>
          </p:nvSpPr>
          <p:spPr>
            <a:xfrm>
              <a:off x="0" y="1907"/>
              <a:ext cx="7145294" cy="650578"/>
            </a:xfrm>
            <a:prstGeom prst="rect">
              <a:avLst/>
            </a:prstGeom>
            <a:noFill/>
            <a:ln>
              <a:noFill/>
            </a:ln>
          </p:spPr>
          <p:txBody>
            <a:bodyPr spcFirstLastPara="1" wrap="square" lIns="76200" tIns="76200" rIns="76200" bIns="76200" anchor="t" anchorCtr="0">
              <a:noAutofit/>
            </a:bodyPr>
            <a:lstStyle/>
            <a:p>
              <a:pPr lvl="0" algn="ctr">
                <a:lnSpc>
                  <a:spcPct val="90000"/>
                </a:lnSpc>
                <a:buClr>
                  <a:schemeClr val="dk1"/>
                </a:buClr>
                <a:buSzPts val="2000"/>
              </a:pPr>
              <a:r>
                <a:rPr lang="el-GR" sz="1600" dirty="0">
                  <a:solidFill>
                    <a:schemeClr val="tx1"/>
                  </a:solidFill>
                  <a:latin typeface="Montserrat"/>
                  <a:ea typeface="Calibri"/>
                  <a:cs typeface="Calibri"/>
                  <a:sym typeface="Calibri"/>
                </a:rPr>
                <a:t>Δημιουργήστε την κοινότητα γνωρίζοντας ο ένας τον άλλον, αισθανθείτε ελεύθεροι να εκφράσετε ιδέες χωρίς φόβο κριτικής ή γελοιοποίησης</a:t>
              </a:r>
              <a:endParaRPr lang="en-GB" sz="1600" dirty="0">
                <a:solidFill>
                  <a:schemeClr val="tx1"/>
                </a:solidFill>
                <a:latin typeface="Montserrat"/>
                <a:ea typeface="Calibri"/>
                <a:cs typeface="Calibri"/>
                <a:sym typeface="Calibri"/>
              </a:endParaRPr>
            </a:p>
          </p:txBody>
        </p:sp>
        <p:cxnSp>
          <p:nvCxnSpPr>
            <p:cNvPr id="205" name="Google Shape;205;p2"/>
            <p:cNvCxnSpPr/>
            <p:nvPr/>
          </p:nvCxnSpPr>
          <p:spPr>
            <a:xfrm>
              <a:off x="0" y="652486"/>
              <a:ext cx="7145294" cy="0"/>
            </a:xfrm>
            <a:prstGeom prst="straightConnector1">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cxnSp>
        <p:sp>
          <p:nvSpPr>
            <p:cNvPr id="206" name="Google Shape;206;p2"/>
            <p:cNvSpPr/>
            <p:nvPr/>
          </p:nvSpPr>
          <p:spPr>
            <a:xfrm>
              <a:off x="0" y="652486"/>
              <a:ext cx="7145294" cy="6505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2000" b="0" i="0" u="none" strike="noStrike" cap="none" noProof="0" dirty="0">
                <a:solidFill>
                  <a:srgbClr val="000000"/>
                </a:solidFill>
                <a:latin typeface="Monserrat"/>
                <a:sym typeface="Arial"/>
              </a:endParaRPr>
            </a:p>
          </p:txBody>
        </p:sp>
        <p:sp>
          <p:nvSpPr>
            <p:cNvPr id="207" name="Google Shape;207;p2"/>
            <p:cNvSpPr txBox="1"/>
            <p:nvPr/>
          </p:nvSpPr>
          <p:spPr>
            <a:xfrm>
              <a:off x="0" y="652486"/>
              <a:ext cx="7145294" cy="650578"/>
            </a:xfrm>
            <a:prstGeom prst="rect">
              <a:avLst/>
            </a:prstGeom>
            <a:noFill/>
            <a:ln>
              <a:noFill/>
            </a:ln>
          </p:spPr>
          <p:txBody>
            <a:bodyPr spcFirstLastPara="1" wrap="square" lIns="76200" tIns="76200" rIns="76200" bIns="76200" anchor="t" anchorCtr="0">
              <a:noAutofit/>
            </a:bodyPr>
            <a:lstStyle/>
            <a:p>
              <a:pPr algn="ctr">
                <a:lnSpc>
                  <a:spcPct val="90000"/>
                </a:lnSpc>
                <a:buClr>
                  <a:schemeClr val="dk1"/>
                </a:buClr>
                <a:buSzPts val="2000"/>
              </a:pPr>
              <a:r>
                <a:rPr lang="el-GR" sz="1600" dirty="0" err="1">
                  <a:solidFill>
                    <a:schemeClr val="tx1"/>
                  </a:solidFill>
                  <a:latin typeface="Montserrat"/>
                  <a:ea typeface="Calibri"/>
                  <a:cs typeface="Calibri"/>
                  <a:sym typeface="Calibri"/>
                </a:rPr>
                <a:t>Εστίαστε</a:t>
              </a:r>
              <a:r>
                <a:rPr lang="el-GR" sz="1600" dirty="0">
                  <a:solidFill>
                    <a:schemeClr val="tx1"/>
                  </a:solidFill>
                  <a:latin typeface="Montserrat"/>
                  <a:ea typeface="Calibri"/>
                  <a:cs typeface="Calibri"/>
                  <a:sym typeface="Calibri"/>
                </a:rPr>
                <a:t> σε ένα ζήτημα για την αντιμετώπιση και τον προγραμματισμό της σκόπιμης μάθησης και της ενεργού συμμετοχής</a:t>
              </a:r>
              <a:endParaRPr lang="en-GB" sz="1600" dirty="0">
                <a:solidFill>
                  <a:schemeClr val="tx1"/>
                </a:solidFill>
                <a:latin typeface="Montserrat"/>
                <a:ea typeface="Calibri"/>
                <a:cs typeface="Calibri"/>
                <a:sym typeface="Calibri"/>
              </a:endParaRPr>
            </a:p>
          </p:txBody>
        </p:sp>
        <p:cxnSp>
          <p:nvCxnSpPr>
            <p:cNvPr id="208" name="Google Shape;208;p2"/>
            <p:cNvCxnSpPr/>
            <p:nvPr/>
          </p:nvCxnSpPr>
          <p:spPr>
            <a:xfrm>
              <a:off x="0" y="1303064"/>
              <a:ext cx="7145294" cy="0"/>
            </a:xfrm>
            <a:prstGeom prst="straightConnector1">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cxnSp>
        <p:sp>
          <p:nvSpPr>
            <p:cNvPr id="209" name="Google Shape;209;p2"/>
            <p:cNvSpPr/>
            <p:nvPr/>
          </p:nvSpPr>
          <p:spPr>
            <a:xfrm>
              <a:off x="0" y="1303064"/>
              <a:ext cx="7145294" cy="6505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2000" b="0" i="0" u="none" strike="noStrike" cap="none" noProof="0" dirty="0">
                <a:solidFill>
                  <a:srgbClr val="000000"/>
                </a:solidFill>
                <a:latin typeface="Monserrat"/>
                <a:sym typeface="Arial"/>
              </a:endParaRPr>
            </a:p>
          </p:txBody>
        </p:sp>
        <p:sp>
          <p:nvSpPr>
            <p:cNvPr id="210" name="Google Shape;210;p2"/>
            <p:cNvSpPr txBox="1"/>
            <p:nvPr/>
          </p:nvSpPr>
          <p:spPr>
            <a:xfrm>
              <a:off x="0" y="1386698"/>
              <a:ext cx="7145294" cy="650578"/>
            </a:xfrm>
            <a:prstGeom prst="rect">
              <a:avLst/>
            </a:prstGeom>
            <a:noFill/>
            <a:ln>
              <a:noFill/>
            </a:ln>
          </p:spPr>
          <p:txBody>
            <a:bodyPr spcFirstLastPara="1" wrap="square" lIns="76200" tIns="76200" rIns="76200" bIns="76200" anchor="t" anchorCtr="0">
              <a:noAutofit/>
            </a:bodyPr>
            <a:lstStyle/>
            <a:p>
              <a:pPr lvl="0" algn="ctr">
                <a:lnSpc>
                  <a:spcPct val="90000"/>
                </a:lnSpc>
                <a:buClr>
                  <a:schemeClr val="dk1"/>
                </a:buClr>
                <a:buSzPts val="2000"/>
              </a:pPr>
              <a:r>
                <a:rPr lang="el-GR" sz="1600" dirty="0">
                  <a:solidFill>
                    <a:schemeClr val="tx1"/>
                  </a:solidFill>
                  <a:latin typeface="Montserrat"/>
                  <a:ea typeface="Calibri"/>
                  <a:cs typeface="Calibri"/>
                  <a:sym typeface="Calibri"/>
                </a:rPr>
                <a:t>Ανάπτυξη δραστηριοτήτων για συλλογική και χωρίς αποκλεισμούς μάθηση</a:t>
              </a:r>
              <a:endParaRPr lang="en-GB" sz="1600" dirty="0">
                <a:solidFill>
                  <a:schemeClr val="tx1"/>
                </a:solidFill>
                <a:latin typeface="Montserrat"/>
                <a:ea typeface="Calibri"/>
                <a:cs typeface="Calibri"/>
                <a:sym typeface="Calibri"/>
              </a:endParaRPr>
            </a:p>
          </p:txBody>
        </p:sp>
        <p:cxnSp>
          <p:nvCxnSpPr>
            <p:cNvPr id="211" name="Google Shape;211;p2"/>
            <p:cNvCxnSpPr/>
            <p:nvPr/>
          </p:nvCxnSpPr>
          <p:spPr>
            <a:xfrm>
              <a:off x="0" y="1953642"/>
              <a:ext cx="7145294" cy="0"/>
            </a:xfrm>
            <a:prstGeom prst="straightConnector1">
              <a:avLst/>
            </a:prstGeom>
            <a:gradFill>
              <a:gsLst>
                <a:gs pos="0">
                  <a:srgbClr val="6EA5DA"/>
                </a:gs>
                <a:gs pos="50000">
                  <a:srgbClr val="529BDA"/>
                </a:gs>
                <a:gs pos="100000">
                  <a:srgbClr val="4188C8"/>
                </a:gs>
              </a:gsLst>
              <a:lin ang="5400000" scaled="0"/>
            </a:gradFill>
            <a:ln w="9525" cap="flat" cmpd="sng">
              <a:solidFill>
                <a:srgbClr val="599BD5"/>
              </a:solidFill>
              <a:prstDash val="solid"/>
              <a:miter lim="800000"/>
              <a:headEnd type="none" w="sm" len="sm"/>
              <a:tailEnd type="none" w="sm" len="sm"/>
            </a:ln>
          </p:spPr>
        </p:cxnSp>
        <p:sp>
          <p:nvSpPr>
            <p:cNvPr id="212" name="Google Shape;212;p2"/>
            <p:cNvSpPr/>
            <p:nvPr/>
          </p:nvSpPr>
          <p:spPr>
            <a:xfrm>
              <a:off x="0" y="1953643"/>
              <a:ext cx="7145294" cy="6505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2000" b="0" i="0" u="none" strike="noStrike" cap="none" noProof="0" dirty="0">
                <a:solidFill>
                  <a:srgbClr val="000000"/>
                </a:solidFill>
                <a:latin typeface="Monserrat"/>
                <a:sym typeface="Arial"/>
              </a:endParaRPr>
            </a:p>
          </p:txBody>
        </p:sp>
        <p:sp>
          <p:nvSpPr>
            <p:cNvPr id="213" name="Google Shape;213;p2"/>
            <p:cNvSpPr txBox="1"/>
            <p:nvPr/>
          </p:nvSpPr>
          <p:spPr>
            <a:xfrm>
              <a:off x="0" y="2117841"/>
              <a:ext cx="7145294" cy="650578"/>
            </a:xfrm>
            <a:prstGeom prst="rect">
              <a:avLst/>
            </a:prstGeom>
            <a:noFill/>
            <a:ln>
              <a:noFill/>
            </a:ln>
          </p:spPr>
          <p:txBody>
            <a:bodyPr spcFirstLastPara="1" wrap="square" lIns="76200" tIns="76200" rIns="76200" bIns="76200" anchor="t" anchorCtr="0">
              <a:noAutofit/>
            </a:bodyPr>
            <a:lstStyle>
              <a:defPPr marR="0" lvl="0" algn="l" rtl="0">
                <a:lnSpc>
                  <a:spcPct val="100000"/>
                </a:lnSpc>
                <a:spcBef>
                  <a:spcPts val="0"/>
                </a:spcBef>
                <a:spcAft>
                  <a:spcPts val="0"/>
                </a:spcAft>
              </a:defPPr>
              <a:lvl1pPr marL="0" indent="0" algn="ctr">
                <a:lnSpc>
                  <a:spcPct val="90000"/>
                </a:lnSpc>
                <a:buClr>
                  <a:schemeClr val="dk1"/>
                </a:buClr>
                <a:buSzPts val="2000"/>
                <a:buFont typeface="Calibri"/>
                <a:buNone/>
                <a:defRPr sz="1800">
                  <a:solidFill>
                    <a:schemeClr val="tx1"/>
                  </a:solidFill>
                  <a:latin typeface="Montserrat"/>
                  <a:ea typeface="Calibri"/>
                  <a:cs typeface="Calibri"/>
                </a:defRPr>
              </a:lvl1pPr>
            </a:lstStyle>
            <a:p>
              <a:r>
                <a:rPr lang="el-GR" dirty="0">
                  <a:sym typeface="Calibri"/>
                </a:rPr>
                <a:t>Διασφάλιση του επιμερισμού της ευθύνης και του ελέγχου</a:t>
              </a:r>
              <a:endParaRPr lang="en-GB" dirty="0">
                <a:sym typeface="Calibri"/>
              </a:endParaRPr>
            </a:p>
          </p:txBody>
        </p:sp>
        <p:cxnSp>
          <p:nvCxnSpPr>
            <p:cNvPr id="214" name="Google Shape;214;p2"/>
            <p:cNvCxnSpPr/>
            <p:nvPr/>
          </p:nvCxnSpPr>
          <p:spPr>
            <a:xfrm>
              <a:off x="0" y="2604221"/>
              <a:ext cx="7145294" cy="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cxnSp>
        <p:sp>
          <p:nvSpPr>
            <p:cNvPr id="215" name="Google Shape;215;p2"/>
            <p:cNvSpPr/>
            <p:nvPr/>
          </p:nvSpPr>
          <p:spPr>
            <a:xfrm>
              <a:off x="0" y="2604221"/>
              <a:ext cx="7145294" cy="6505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2000" b="0" i="0" u="none" strike="noStrike" cap="none" noProof="0" dirty="0">
                <a:solidFill>
                  <a:srgbClr val="000000"/>
                </a:solidFill>
                <a:latin typeface="Monserrat"/>
                <a:sym typeface="Arial"/>
              </a:endParaRPr>
            </a:p>
          </p:txBody>
        </p:sp>
        <p:sp>
          <p:nvSpPr>
            <p:cNvPr id="216" name="Google Shape;216;p2"/>
            <p:cNvSpPr txBox="1"/>
            <p:nvPr/>
          </p:nvSpPr>
          <p:spPr>
            <a:xfrm>
              <a:off x="0" y="2604221"/>
              <a:ext cx="7145294" cy="650578"/>
            </a:xfrm>
            <a:prstGeom prst="rect">
              <a:avLst/>
            </a:prstGeom>
            <a:noFill/>
            <a:ln>
              <a:noFill/>
            </a:ln>
          </p:spPr>
          <p:txBody>
            <a:bodyPr spcFirstLastPara="1" wrap="square" lIns="76200" tIns="76200" rIns="76200" bIns="76200" anchor="t" anchorCtr="0">
              <a:noAutofit/>
            </a:bodyPr>
            <a:lstStyle>
              <a:defPPr marR="0" lvl="0" algn="l" rtl="0">
                <a:lnSpc>
                  <a:spcPct val="100000"/>
                </a:lnSpc>
                <a:spcBef>
                  <a:spcPts val="0"/>
                </a:spcBef>
                <a:spcAft>
                  <a:spcPts val="0"/>
                </a:spcAft>
                <a:defRPr/>
              </a:defPPr>
              <a:lvl1pPr marL="0" indent="0" algn="ctr">
                <a:lnSpc>
                  <a:spcPct val="90000"/>
                </a:lnSpc>
                <a:buClr>
                  <a:schemeClr val="dk1"/>
                </a:buClr>
                <a:buSzPts val="2000"/>
                <a:buFont typeface="Calibri"/>
                <a:buNone/>
                <a:defRPr sz="1800">
                  <a:solidFill>
                    <a:schemeClr val="tx1"/>
                  </a:solidFill>
                  <a:latin typeface="Montserrat"/>
                  <a:ea typeface="Calibri"/>
                  <a:cs typeface="Calibri"/>
                </a:defRPr>
              </a:lvl1pPr>
            </a:lstStyle>
            <a:p>
              <a:r>
                <a:rPr lang="el-GR" dirty="0">
                  <a:sym typeface="Calibri"/>
                </a:rPr>
                <a:t>Ενθαρρύνετε την κοινωνική συμπεριφορά, καλλιεργήστε την εμπιστοσύνη, την αυτοπεποίθηση για να αναλάβετε κινδύνους</a:t>
              </a:r>
              <a:endParaRPr lang="en-GB" dirty="0"/>
            </a:p>
          </p:txBody>
        </p:sp>
        <p:cxnSp>
          <p:nvCxnSpPr>
            <p:cNvPr id="217" name="Google Shape;217;p2"/>
            <p:cNvCxnSpPr/>
            <p:nvPr/>
          </p:nvCxnSpPr>
          <p:spPr>
            <a:xfrm>
              <a:off x="0" y="3254799"/>
              <a:ext cx="7145294" cy="0"/>
            </a:xfrm>
            <a:prstGeom prst="straightConnector1">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cxnSp>
        <p:sp>
          <p:nvSpPr>
            <p:cNvPr id="218" name="Google Shape;218;p2"/>
            <p:cNvSpPr/>
            <p:nvPr/>
          </p:nvSpPr>
          <p:spPr>
            <a:xfrm>
              <a:off x="0" y="3254799"/>
              <a:ext cx="7145294" cy="6505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2000" b="0" i="0" u="none" strike="noStrike" cap="none" noProof="0" dirty="0">
                <a:solidFill>
                  <a:srgbClr val="000000"/>
                </a:solidFill>
                <a:latin typeface="Monserrat"/>
                <a:sym typeface="Arial"/>
              </a:endParaRPr>
            </a:p>
          </p:txBody>
        </p:sp>
        <p:sp>
          <p:nvSpPr>
            <p:cNvPr id="219" name="Google Shape;219;p2"/>
            <p:cNvSpPr txBox="1"/>
            <p:nvPr/>
          </p:nvSpPr>
          <p:spPr>
            <a:xfrm>
              <a:off x="0" y="3254799"/>
              <a:ext cx="7145294" cy="650578"/>
            </a:xfrm>
            <a:prstGeom prst="rect">
              <a:avLst/>
            </a:prstGeom>
            <a:noFill/>
            <a:ln>
              <a:noFill/>
            </a:ln>
          </p:spPr>
          <p:txBody>
            <a:bodyPr spcFirstLastPara="1" wrap="square" lIns="76200" tIns="76200" rIns="76200" bIns="76200" anchor="t" anchorCtr="0">
              <a:noAutofit/>
            </a:bodyPr>
            <a:lstStyle/>
            <a:p>
              <a:pPr lvl="0" algn="ctr">
                <a:lnSpc>
                  <a:spcPct val="90000"/>
                </a:lnSpc>
                <a:buClr>
                  <a:schemeClr val="dk1"/>
                </a:buClr>
                <a:buSzPts val="2000"/>
              </a:pPr>
              <a:r>
                <a:rPr lang="el-GR" sz="1800" dirty="0">
                  <a:solidFill>
                    <a:schemeClr val="tx1"/>
                  </a:solidFill>
                  <a:latin typeface="Montserrat"/>
                  <a:ea typeface="Calibri"/>
                  <a:cs typeface="Calibri"/>
                  <a:sym typeface="Calibri"/>
                </a:rPr>
                <a:t>Διευκόλυνση των μαθητών που βοηθούν ο ένας τον άλλον να μάθουν, παρέχουν την αίσθηση του </a:t>
              </a:r>
              <a:r>
                <a:rPr lang="el-GR" sz="1800" dirty="0" err="1">
                  <a:solidFill>
                    <a:schemeClr val="tx1"/>
                  </a:solidFill>
                  <a:latin typeface="Montserrat"/>
                  <a:ea typeface="Calibri"/>
                  <a:cs typeface="Calibri"/>
                  <a:sym typeface="Calibri"/>
                </a:rPr>
                <a:t>ανήκειν</a:t>
              </a:r>
              <a:endParaRPr lang="en-GB" sz="1800" dirty="0">
                <a:solidFill>
                  <a:schemeClr val="tx1"/>
                </a:solidFill>
                <a:latin typeface="Montserrat"/>
                <a:ea typeface="Calibri"/>
                <a:cs typeface="Calibri"/>
                <a:sym typeface="Calibri"/>
              </a:endParaRPr>
            </a:p>
          </p:txBody>
        </p:sp>
      </p:grpSp>
      <p:sp>
        <p:nvSpPr>
          <p:cNvPr id="220" name="Google Shape;220;p2"/>
          <p:cNvSpPr txBox="1"/>
          <p:nvPr/>
        </p:nvSpPr>
        <p:spPr>
          <a:xfrm>
            <a:off x="4425579" y="1155431"/>
            <a:ext cx="3369234" cy="478683"/>
          </a:xfrm>
          <a:prstGeom prst="rect">
            <a:avLst/>
          </a:prstGeom>
          <a:noFill/>
          <a:ln>
            <a:noFill/>
          </a:ln>
        </p:spPr>
        <p:txBody>
          <a:bodyPr spcFirstLastPara="1" wrap="square" lIns="91425" tIns="45700" rIns="91425" bIns="45700" anchor="b" anchorCtr="0">
            <a:normAutofit/>
          </a:bodyPr>
          <a:lstStyle/>
          <a:p>
            <a:pPr lvl="0" algn="ctr">
              <a:lnSpc>
                <a:spcPct val="90000"/>
              </a:lnSpc>
              <a:buClr>
                <a:srgbClr val="FFC000"/>
              </a:buClr>
              <a:buSzPts val="2400"/>
            </a:pPr>
            <a:r>
              <a:rPr lang="el-GR" sz="2400" dirty="0">
                <a:solidFill>
                  <a:srgbClr val="FFC000"/>
                </a:solidFill>
                <a:latin typeface="Calibri"/>
                <a:ea typeface="Calibri"/>
                <a:cs typeface="Calibri"/>
                <a:sym typeface="Calibri"/>
              </a:rPr>
              <a:t>Μερικές έννοιες</a:t>
            </a:r>
            <a:endParaRPr lang="en-GB" sz="2000" b="0" i="0" u="none" strike="noStrike" cap="none" noProof="0" dirty="0">
              <a:solidFill>
                <a:srgbClr val="FFC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l-GR" sz="4100" dirty="0">
                <a:solidFill>
                  <a:srgbClr val="452A74"/>
                </a:solidFill>
                <a:latin typeface="Montserrat ExtraBold"/>
                <a:cs typeface="Arial"/>
              </a:rPr>
              <a:t>Στόχοι:</a:t>
            </a:r>
            <a:endParaRPr lang="en-GB" sz="4100" noProof="0" dirty="0">
              <a:solidFill>
                <a:srgbClr val="452A74"/>
              </a:solidFill>
              <a:latin typeface="Montserrat ExtraBold"/>
              <a:cs typeface="Arial"/>
            </a:endParaRPr>
          </a:p>
        </p:txBody>
      </p:sp>
      <p:sp>
        <p:nvSpPr>
          <p:cNvPr id="226" name="Google Shape;226;p40"/>
          <p:cNvSpPr txBox="1">
            <a:spLocks noGrp="1"/>
          </p:cNvSpPr>
          <p:nvPr>
            <p:ph type="body" idx="1"/>
          </p:nvPr>
        </p:nvSpPr>
        <p:spPr>
          <a:xfrm>
            <a:off x="838200" y="1467853"/>
            <a:ext cx="10515600" cy="4709110"/>
          </a:xfrm>
          <a:prstGeom prst="rect">
            <a:avLst/>
          </a:prstGeom>
          <a:noFill/>
          <a:ln>
            <a:noFill/>
          </a:ln>
        </p:spPr>
        <p:txBody>
          <a:bodyPr spcFirstLastPara="1" wrap="square" lIns="91425" tIns="45700" rIns="91425" bIns="45700" anchor="t" anchorCtr="0">
            <a:normAutofit/>
          </a:bodyPr>
          <a:lstStyle/>
          <a:p>
            <a:pPr lvl="0" algn="just">
              <a:lnSpc>
                <a:spcPct val="150000"/>
              </a:lnSpc>
            </a:pPr>
            <a:r>
              <a:rPr lang="el-GR" sz="2600" dirty="0">
                <a:solidFill>
                  <a:schemeClr val="tx1"/>
                </a:solidFill>
                <a:latin typeface="Montserrat"/>
              </a:rPr>
              <a:t>Ενδυνάμωση μέσω της ανταλλαγής γνώσεων: κάθε συμμετέχων γίνεται «ειδικός» σε ένα συγκεκριμένο </a:t>
            </a:r>
            <a:r>
              <a:rPr lang="el-GR" sz="2600" dirty="0" err="1">
                <a:solidFill>
                  <a:schemeClr val="tx1"/>
                </a:solidFill>
                <a:latin typeface="Montserrat"/>
              </a:rPr>
              <a:t>υποθέμα</a:t>
            </a:r>
            <a:r>
              <a:rPr lang="el-GR" sz="2600" dirty="0">
                <a:solidFill>
                  <a:schemeClr val="tx1"/>
                </a:solidFill>
                <a:latin typeface="Montserrat"/>
              </a:rPr>
              <a:t>, ενισχύοντας την εμπιστοσύνη και τις επικοινωνιακές δεξιότητές του.
Συνεργατική κοινότητα μάθησης: οι συμμετέχοντες συνεργάζονται, καθιστώντας τη μαθησιακή διαδικασία συνεργατική, η οποία χτίζει μια αίσθηση κοινότητας και υποστήριξης μέσα στην τάξη.</a:t>
            </a:r>
            <a:endParaRPr lang="en-GB" sz="2600" noProof="0" dirty="0">
              <a:solidFill>
                <a:schemeClr val="tx1"/>
              </a:solidFill>
              <a:latin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838200" y="124494"/>
            <a:ext cx="10515600" cy="1325700"/>
          </a:xfrm>
          <a:prstGeom prst="rect">
            <a:avLst/>
          </a:prstGeom>
          <a:noFill/>
          <a:ln>
            <a:noFill/>
          </a:ln>
        </p:spPr>
        <p:txBody>
          <a:bodyPr spcFirstLastPara="1" wrap="square" lIns="91425" tIns="45700" rIns="91425" bIns="45700" anchor="ctr" anchorCtr="0">
            <a:normAutofit/>
          </a:bodyPr>
          <a:lstStyle/>
          <a:p>
            <a:r>
              <a:rPr lang="el-GR" sz="4100" dirty="0">
                <a:solidFill>
                  <a:srgbClr val="452A74"/>
                </a:solidFill>
                <a:latin typeface="Montserrat ExtraBold"/>
                <a:cs typeface="Arial"/>
              </a:rPr>
              <a:t>Στόχοι:</a:t>
            </a:r>
            <a:endParaRPr lang="en-GB" sz="4100" noProof="0" dirty="0">
              <a:solidFill>
                <a:srgbClr val="452A74"/>
              </a:solidFill>
              <a:latin typeface="Montserrat ExtraBold"/>
              <a:cs typeface="Arial"/>
            </a:endParaRPr>
          </a:p>
        </p:txBody>
      </p:sp>
      <p:sp>
        <p:nvSpPr>
          <p:cNvPr id="232" name="Google Shape;232;p41"/>
          <p:cNvSpPr txBox="1">
            <a:spLocks noGrp="1"/>
          </p:cNvSpPr>
          <p:nvPr>
            <p:ph type="body" idx="1"/>
          </p:nvPr>
        </p:nvSpPr>
        <p:spPr>
          <a:xfrm>
            <a:off x="838200" y="1344362"/>
            <a:ext cx="10515600" cy="4351338"/>
          </a:xfrm>
          <a:prstGeom prst="rect">
            <a:avLst/>
          </a:prstGeom>
          <a:noFill/>
          <a:ln>
            <a:noFill/>
          </a:ln>
        </p:spPr>
        <p:txBody>
          <a:bodyPr spcFirstLastPara="1" wrap="square" lIns="91425" tIns="45700" rIns="91425" bIns="45700" anchor="t" anchorCtr="0">
            <a:normAutofit fontScale="85000" lnSpcReduction="10000"/>
          </a:bodyPr>
          <a:lstStyle/>
          <a:p>
            <a:pPr algn="just">
              <a:lnSpc>
                <a:spcPct val="160000"/>
              </a:lnSpc>
            </a:pPr>
            <a:r>
              <a:rPr lang="el-GR" sz="2600" dirty="0">
                <a:solidFill>
                  <a:schemeClr val="tx1"/>
                </a:solidFill>
                <a:latin typeface="Montserrat"/>
              </a:rPr>
              <a:t>Ασφαλές και χωρίς αποκλεισμούς μαθησιακό περιβάλλον: Αυτή η δραστηριότητα προωθεί ένα περιβάλλον όπου ακούγονται όλες οι φωνές, διασφαλίζοντας ότι οι γυναίκες συμμετέχουσες αισθάνονται επικυρωμένες και ενθαρρύνονται να αναλάβουν ηγετικούς ρόλους στην επιχειρηματικότητα.
Ανάπτυξη βασικών επιχειρηματικών δεξιοτήτων: Οι μαθητές όχι μόνο μαθαίνουν για την επιχειρηματικότητα αλλά και αναπτύσσουν κριτική σκέψη, επίλυση προβλημάτων και ηγετικές δεξιότητες.</a:t>
            </a:r>
            <a:endParaRPr lang="en-GB" sz="2600" noProof="0" dirty="0">
              <a:solidFill>
                <a:schemeClr val="tx1"/>
              </a:solidFill>
              <a:latin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3"/>
          <p:cNvSpPr txBox="1">
            <a:spLocks noGrp="1"/>
          </p:cNvSpPr>
          <p:nvPr>
            <p:ph type="title" idx="4294967295"/>
          </p:nvPr>
        </p:nvSpPr>
        <p:spPr>
          <a:xfrm>
            <a:off x="5673974" y="316829"/>
            <a:ext cx="2693987" cy="842963"/>
          </a:xfrm>
          <a:prstGeom prst="rect">
            <a:avLst/>
          </a:prstGeom>
          <a:noFill/>
          <a:ln>
            <a:noFill/>
          </a:ln>
        </p:spPr>
        <p:txBody>
          <a:bodyPr spcFirstLastPara="1" wrap="square" lIns="91425" tIns="45700" rIns="91425" bIns="45700" anchor="ctr" anchorCtr="0">
            <a:normAutofit/>
          </a:bodyPr>
          <a:lstStyle/>
          <a:p>
            <a:pPr lvl="0">
              <a:buSzPts val="5400"/>
            </a:pPr>
            <a:r>
              <a:rPr lang="el-GR" sz="4100" dirty="0">
                <a:solidFill>
                  <a:srgbClr val="452A74"/>
                </a:solidFill>
                <a:latin typeface="Montserrat ExtraBold"/>
                <a:cs typeface="Arial"/>
              </a:rPr>
              <a:t>Πώς να?</a:t>
            </a:r>
            <a:endParaRPr sz="4100" dirty="0">
              <a:solidFill>
                <a:srgbClr val="452A74"/>
              </a:solidFill>
              <a:latin typeface="Montserrat ExtraBold"/>
              <a:cs typeface="Arial"/>
            </a:endParaRPr>
          </a:p>
        </p:txBody>
      </p:sp>
      <p:sp>
        <p:nvSpPr>
          <p:cNvPr id="238" name="Google Shape;238;p3"/>
          <p:cNvSpPr txBox="1"/>
          <p:nvPr/>
        </p:nvSpPr>
        <p:spPr>
          <a:xfrm>
            <a:off x="5673974" y="971286"/>
            <a:ext cx="5724525" cy="677863"/>
          </a:xfrm>
          <a:prstGeom prst="rect">
            <a:avLst/>
          </a:prstGeom>
          <a:noFill/>
          <a:ln>
            <a:noFill/>
          </a:ln>
        </p:spPr>
        <p:txBody>
          <a:bodyPr spcFirstLastPara="1" wrap="square" lIns="91425" tIns="45700" rIns="91425" bIns="45700" anchor="t" anchorCtr="0">
            <a:normAutofit/>
          </a:bodyPr>
          <a:lstStyle/>
          <a:p>
            <a:pPr lvl="0">
              <a:buSzPts val="2800"/>
            </a:pPr>
            <a:r>
              <a:rPr lang="el-GR" sz="2800" b="1" dirty="0">
                <a:solidFill>
                  <a:srgbClr val="FFC000"/>
                </a:solidFill>
                <a:latin typeface="Monserrat"/>
                <a:ea typeface="Calibri"/>
                <a:cs typeface="Calibri"/>
                <a:sym typeface="Calibri"/>
              </a:rPr>
              <a:t>Η ΤΆΞΗ ΠΑΖΛ</a:t>
            </a:r>
            <a:endParaRPr sz="2800" b="1" i="0" u="none" strike="noStrike" cap="none" dirty="0">
              <a:solidFill>
                <a:srgbClr val="FFC000"/>
              </a:solidFill>
              <a:latin typeface="Monserrat"/>
              <a:ea typeface="Calibri"/>
              <a:cs typeface="Calibri"/>
              <a:sym typeface="Calibri"/>
            </a:endParaRPr>
          </a:p>
        </p:txBody>
      </p:sp>
      <p:sp>
        <p:nvSpPr>
          <p:cNvPr id="239" name="Google Shape;239;p3"/>
          <p:cNvSpPr txBox="1"/>
          <p:nvPr/>
        </p:nvSpPr>
        <p:spPr>
          <a:xfrm>
            <a:off x="7178776" y="1343005"/>
            <a:ext cx="2714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t-PT" sz="1800" b="0" i="0" u="none" strike="noStrike" cap="none" dirty="0">
                <a:solidFill>
                  <a:schemeClr val="dk1"/>
                </a:solidFill>
                <a:latin typeface="Calibri"/>
                <a:ea typeface="Calibri"/>
                <a:cs typeface="Calibri"/>
                <a:sym typeface="Calibri"/>
              </a:rPr>
              <a:t>https://www.jigsaw.org/</a:t>
            </a:r>
            <a:endParaRPr sz="1400" b="0" i="0" u="none" strike="noStrike" cap="none" dirty="0">
              <a:solidFill>
                <a:srgbClr val="000000"/>
              </a:solidFill>
              <a:latin typeface="Arial"/>
              <a:ea typeface="Arial"/>
              <a:cs typeface="Arial"/>
              <a:sym typeface="Arial"/>
            </a:endParaRPr>
          </a:p>
        </p:txBody>
      </p:sp>
      <p:pic>
        <p:nvPicPr>
          <p:cNvPr id="240" name="Google Shape;240;p3"/>
          <p:cNvPicPr preferRelativeResize="0"/>
          <p:nvPr/>
        </p:nvPicPr>
        <p:blipFill rotWithShape="1">
          <a:blip r:embed="rId3">
            <a:alphaModFix/>
          </a:blip>
          <a:srcRect l="34000" r="34413" b="16810"/>
          <a:stretch/>
        </p:blipFill>
        <p:spPr>
          <a:xfrm>
            <a:off x="5821316" y="3532916"/>
            <a:ext cx="2714920" cy="2266524"/>
          </a:xfrm>
          <a:prstGeom prst="rect">
            <a:avLst/>
          </a:prstGeom>
          <a:noFill/>
          <a:ln>
            <a:noFill/>
          </a:ln>
        </p:spPr>
      </p:pic>
      <p:pic>
        <p:nvPicPr>
          <p:cNvPr id="241" name="Google Shape;241;p3"/>
          <p:cNvPicPr preferRelativeResize="0"/>
          <p:nvPr/>
        </p:nvPicPr>
        <p:blipFill rotWithShape="1">
          <a:blip r:embed="rId3">
            <a:alphaModFix/>
          </a:blip>
          <a:srcRect l="9629" r="75032" b="50276"/>
          <a:stretch/>
        </p:blipFill>
        <p:spPr>
          <a:xfrm>
            <a:off x="5673974" y="1936363"/>
            <a:ext cx="1291472" cy="1327016"/>
          </a:xfrm>
          <a:prstGeom prst="rect">
            <a:avLst/>
          </a:prstGeom>
          <a:noFill/>
          <a:ln>
            <a:noFill/>
          </a:ln>
        </p:spPr>
      </p:pic>
      <p:pic>
        <p:nvPicPr>
          <p:cNvPr id="242" name="Google Shape;242;p3"/>
          <p:cNvPicPr preferRelativeResize="0"/>
          <p:nvPr/>
        </p:nvPicPr>
        <p:blipFill rotWithShape="1">
          <a:blip r:embed="rId3">
            <a:alphaModFix/>
          </a:blip>
          <a:srcRect l="67069" b="17395"/>
          <a:stretch/>
        </p:blipFill>
        <p:spPr>
          <a:xfrm>
            <a:off x="9038799" y="3356356"/>
            <a:ext cx="2714920" cy="2158639"/>
          </a:xfrm>
          <a:prstGeom prst="rect">
            <a:avLst/>
          </a:prstGeom>
          <a:noFill/>
          <a:ln>
            <a:noFill/>
          </a:ln>
        </p:spPr>
      </p:pic>
      <p:sp>
        <p:nvSpPr>
          <p:cNvPr id="243" name="Google Shape;243;p3"/>
          <p:cNvSpPr txBox="1"/>
          <p:nvPr/>
        </p:nvSpPr>
        <p:spPr>
          <a:xfrm>
            <a:off x="7061789" y="1971402"/>
            <a:ext cx="4788273" cy="1384954"/>
          </a:xfrm>
          <a:prstGeom prst="rect">
            <a:avLst/>
          </a:prstGeom>
          <a:noFill/>
          <a:ln>
            <a:noFill/>
          </a:ln>
        </p:spPr>
        <p:txBody>
          <a:bodyPr spcFirstLastPara="1" wrap="square" lIns="91425" tIns="45700" rIns="91425" bIns="45700" anchor="t" anchorCtr="0">
            <a:spAutoFit/>
          </a:bodyPr>
          <a:lstStyle/>
          <a:p>
            <a:pPr lvl="0">
              <a:buSzPts val="1400"/>
            </a:pPr>
            <a:r>
              <a:rPr lang="el-GR" dirty="0">
                <a:solidFill>
                  <a:schemeClr val="tx1"/>
                </a:solidFill>
                <a:latin typeface="Montserrat"/>
                <a:ea typeface="Calibri"/>
                <a:cs typeface="Calibri"/>
                <a:sym typeface="Calibri"/>
              </a:rPr>
              <a:t>Η τάξη παζλ έχει ιστορικό τεσσάρων δεκαετιών στην επιτυχή μείωση των φυλετικών συγκρούσεων και στην αύξηση των θετικών εκπαιδευτικών αποτελεσμάτων, όπως η βελτιωμένη απόδοση των εξετάσεων, η μείωση των απουσιών και η μεγαλύτερη προτίμηση για το σχολείο.</a:t>
            </a:r>
            <a:endParaRPr lang="en-GB" noProof="0" dirty="0">
              <a:solidFill>
                <a:schemeClr val="tx1"/>
              </a:solidFill>
              <a:latin typeface="Montserrat"/>
              <a:ea typeface="Calibri"/>
              <a:cs typeface="Calibri"/>
              <a:sym typeface="Calibri"/>
            </a:endParaRPr>
          </a:p>
        </p:txBody>
      </p:sp>
      <p:pic>
        <p:nvPicPr>
          <p:cNvPr id="244" name="Google Shape;244;p3"/>
          <p:cNvPicPr preferRelativeResize="0"/>
          <p:nvPr/>
        </p:nvPicPr>
        <p:blipFill rotWithShape="1">
          <a:blip r:embed="rId4">
            <a:alphaModFix/>
          </a:blip>
          <a:srcRect/>
          <a:stretch/>
        </p:blipFill>
        <p:spPr>
          <a:xfrm>
            <a:off x="102796" y="45022"/>
            <a:ext cx="5539014" cy="55390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7"/>
          <p:cNvPicPr preferRelativeResize="0"/>
          <p:nvPr/>
        </p:nvPicPr>
        <p:blipFill rotWithShape="1">
          <a:blip r:embed="rId3">
            <a:alphaModFix/>
          </a:blip>
          <a:srcRect t="86706"/>
          <a:stretch/>
        </p:blipFill>
        <p:spPr>
          <a:xfrm>
            <a:off x="371918" y="2230876"/>
            <a:ext cx="3362794" cy="447052"/>
          </a:xfrm>
          <a:prstGeom prst="rect">
            <a:avLst/>
          </a:prstGeom>
          <a:noFill/>
          <a:ln>
            <a:noFill/>
          </a:ln>
        </p:spPr>
      </p:pic>
      <p:pic>
        <p:nvPicPr>
          <p:cNvPr id="250" name="Google Shape;250;p7"/>
          <p:cNvPicPr preferRelativeResize="0"/>
          <p:nvPr/>
        </p:nvPicPr>
        <p:blipFill rotWithShape="1">
          <a:blip r:embed="rId3">
            <a:alphaModFix/>
          </a:blip>
          <a:srcRect b="16374"/>
          <a:stretch/>
        </p:blipFill>
        <p:spPr>
          <a:xfrm>
            <a:off x="733804" y="2645257"/>
            <a:ext cx="2311492" cy="1932987"/>
          </a:xfrm>
          <a:prstGeom prst="rect">
            <a:avLst/>
          </a:prstGeom>
          <a:noFill/>
          <a:ln>
            <a:noFill/>
          </a:ln>
        </p:spPr>
      </p:pic>
      <p:pic>
        <p:nvPicPr>
          <p:cNvPr id="251" name="Google Shape;251;p7"/>
          <p:cNvPicPr preferRelativeResize="0"/>
          <p:nvPr/>
        </p:nvPicPr>
        <p:blipFill rotWithShape="1">
          <a:blip r:embed="rId4">
            <a:alphaModFix/>
          </a:blip>
          <a:srcRect/>
          <a:stretch/>
        </p:blipFill>
        <p:spPr>
          <a:xfrm>
            <a:off x="4656659" y="1894805"/>
            <a:ext cx="2478622" cy="2900206"/>
          </a:xfrm>
          <a:prstGeom prst="rect">
            <a:avLst/>
          </a:prstGeom>
          <a:noFill/>
          <a:ln>
            <a:noFill/>
          </a:ln>
        </p:spPr>
      </p:pic>
      <p:pic>
        <p:nvPicPr>
          <p:cNvPr id="252" name="Google Shape;252;p7"/>
          <p:cNvPicPr preferRelativeResize="0"/>
          <p:nvPr/>
        </p:nvPicPr>
        <p:blipFill rotWithShape="1">
          <a:blip r:embed="rId3">
            <a:alphaModFix/>
          </a:blip>
          <a:srcRect t="86706"/>
          <a:stretch/>
        </p:blipFill>
        <p:spPr>
          <a:xfrm>
            <a:off x="7997536" y="2100345"/>
            <a:ext cx="3362794" cy="447052"/>
          </a:xfrm>
          <a:prstGeom prst="rect">
            <a:avLst/>
          </a:prstGeom>
          <a:noFill/>
          <a:ln>
            <a:noFill/>
          </a:ln>
        </p:spPr>
      </p:pic>
      <p:pic>
        <p:nvPicPr>
          <p:cNvPr id="253" name="Google Shape;253;p7"/>
          <p:cNvPicPr preferRelativeResize="0"/>
          <p:nvPr/>
        </p:nvPicPr>
        <p:blipFill rotWithShape="1">
          <a:blip r:embed="rId3">
            <a:alphaModFix/>
          </a:blip>
          <a:srcRect b="11984"/>
          <a:stretch/>
        </p:blipFill>
        <p:spPr>
          <a:xfrm>
            <a:off x="8582341" y="2604414"/>
            <a:ext cx="2242611" cy="1973830"/>
          </a:xfrm>
          <a:prstGeom prst="rect">
            <a:avLst/>
          </a:prstGeom>
          <a:noFill/>
          <a:ln>
            <a:noFill/>
          </a:ln>
        </p:spPr>
      </p:pic>
      <p:pic>
        <p:nvPicPr>
          <p:cNvPr id="254" name="Google Shape;254;p7" descr="Amazon.com: Learning Resources Jumbo Magnetic Numbers, Whiteboard Classroom  Accessories, Number Recognition, Counting Skills, Set 36, Ages 3+ : Toys &amp;  Games"/>
          <p:cNvPicPr preferRelativeResize="0"/>
          <p:nvPr/>
        </p:nvPicPr>
        <p:blipFill rotWithShape="1">
          <a:blip r:embed="rId5">
            <a:alphaModFix/>
          </a:blip>
          <a:srcRect t="27658" r="76016" b="28709"/>
          <a:stretch/>
        </p:blipFill>
        <p:spPr>
          <a:xfrm>
            <a:off x="1598667" y="1265563"/>
            <a:ext cx="534687" cy="972731"/>
          </a:xfrm>
          <a:prstGeom prst="rect">
            <a:avLst/>
          </a:prstGeom>
          <a:noFill/>
          <a:ln>
            <a:noFill/>
          </a:ln>
        </p:spPr>
      </p:pic>
      <p:pic>
        <p:nvPicPr>
          <p:cNvPr id="255" name="Google Shape;255;p7" descr="Amazon.com: Learning Resources Jumbo Magnetic Numbers, Whiteboard Classroom  Accessories, Number Recognition, Counting Skills, Set 36, Ages 3+ : Toys &amp;  Games"/>
          <p:cNvPicPr preferRelativeResize="0"/>
          <p:nvPr/>
        </p:nvPicPr>
        <p:blipFill rotWithShape="1">
          <a:blip r:embed="rId6">
            <a:alphaModFix/>
          </a:blip>
          <a:srcRect l="68544" t="28881" r="486" b="29622"/>
          <a:stretch/>
        </p:blipFill>
        <p:spPr>
          <a:xfrm>
            <a:off x="9051787" y="985991"/>
            <a:ext cx="781024" cy="1046522"/>
          </a:xfrm>
          <a:prstGeom prst="rect">
            <a:avLst/>
          </a:prstGeom>
          <a:noFill/>
          <a:ln>
            <a:noFill/>
          </a:ln>
        </p:spPr>
      </p:pic>
      <p:pic>
        <p:nvPicPr>
          <p:cNvPr id="256" name="Google Shape;256;p7" descr="Amazon.com: Learning Resources Jumbo Magnetic Numbers, Whiteboard Classroom  Accessories, Number Recognition, Counting Skills, Set 36, Ages 3+ : Toys &amp;  Games"/>
          <p:cNvPicPr preferRelativeResize="0"/>
          <p:nvPr/>
        </p:nvPicPr>
        <p:blipFill rotWithShape="1">
          <a:blip r:embed="rId6">
            <a:alphaModFix/>
          </a:blip>
          <a:srcRect l="30389" t="26930" r="36922" b="31581"/>
          <a:stretch/>
        </p:blipFill>
        <p:spPr>
          <a:xfrm>
            <a:off x="5522068" y="787238"/>
            <a:ext cx="781024" cy="991269"/>
          </a:xfrm>
          <a:prstGeom prst="rect">
            <a:avLst/>
          </a:prstGeom>
          <a:noFill/>
          <a:ln>
            <a:noFill/>
          </a:ln>
        </p:spPr>
      </p:pic>
      <p:sp>
        <p:nvSpPr>
          <p:cNvPr id="257" name="Google Shape;257;p7"/>
          <p:cNvSpPr txBox="1">
            <a:spLocks noGrp="1"/>
          </p:cNvSpPr>
          <p:nvPr>
            <p:ph type="title"/>
          </p:nvPr>
        </p:nvSpPr>
        <p:spPr>
          <a:xfrm>
            <a:off x="219663" y="-12539"/>
            <a:ext cx="10515600" cy="1325563"/>
          </a:xfrm>
          <a:prstGeom prst="rect">
            <a:avLst/>
          </a:prstGeom>
          <a:noFill/>
          <a:ln>
            <a:noFill/>
          </a:ln>
        </p:spPr>
        <p:txBody>
          <a:bodyPr spcFirstLastPara="1" wrap="square" lIns="91425" tIns="45700" rIns="91425" bIns="45700" anchor="ctr" anchorCtr="0">
            <a:normAutofit/>
          </a:bodyPr>
          <a:lstStyle/>
          <a:p>
            <a:pPr>
              <a:buSzPts val="5400"/>
            </a:pPr>
            <a:r>
              <a:rPr lang="pt-PT" sz="4100">
                <a:solidFill>
                  <a:srgbClr val="452A74"/>
                </a:solidFill>
                <a:latin typeface="Montserrat ExtraBold"/>
                <a:cs typeface="Arial"/>
              </a:rPr>
              <a:t>The process Jigsaw </a:t>
            </a:r>
            <a:endParaRPr sz="4100">
              <a:solidFill>
                <a:srgbClr val="452A74"/>
              </a:solidFill>
              <a:latin typeface="Montserrat ExtraBold"/>
              <a:cs typeface="Arial"/>
            </a:endParaRPr>
          </a:p>
        </p:txBody>
      </p:sp>
      <p:sp>
        <p:nvSpPr>
          <p:cNvPr id="258" name="Google Shape;258;p7"/>
          <p:cNvSpPr/>
          <p:nvPr/>
        </p:nvSpPr>
        <p:spPr>
          <a:xfrm>
            <a:off x="47302" y="4718067"/>
            <a:ext cx="3741537" cy="738623"/>
          </a:xfrm>
          <a:prstGeom prst="rect">
            <a:avLst/>
          </a:prstGeom>
          <a:noFill/>
          <a:ln>
            <a:noFill/>
          </a:ln>
        </p:spPr>
        <p:txBody>
          <a:bodyPr spcFirstLastPara="1" wrap="square" lIns="91425" tIns="45700" rIns="91425" bIns="45700" anchor="t" anchorCtr="0">
            <a:spAutoFit/>
          </a:bodyPr>
          <a:lstStyle/>
          <a:p>
            <a:pPr lvl="0" algn="ctr">
              <a:buSzPts val="1600"/>
            </a:pPr>
            <a:r>
              <a:rPr lang="el-GR" dirty="0">
                <a:solidFill>
                  <a:srgbClr val="FF0000"/>
                </a:solidFill>
                <a:latin typeface="Montserrat"/>
                <a:ea typeface="Calibri"/>
                <a:cs typeface="Calibri"/>
                <a:sym typeface="Calibri"/>
              </a:rPr>
              <a:t>Οικίες ομάδες 
</a:t>
            </a:r>
            <a:br>
              <a:rPr lang="el-GR" dirty="0">
                <a:solidFill>
                  <a:srgbClr val="FF0000"/>
                </a:solidFill>
                <a:latin typeface="Montserrat"/>
                <a:ea typeface="Calibri"/>
                <a:cs typeface="Calibri"/>
                <a:sym typeface="Calibri"/>
              </a:rPr>
            </a:br>
            <a:r>
              <a:rPr lang="el-GR" dirty="0">
                <a:solidFill>
                  <a:srgbClr val="FF0000"/>
                </a:solidFill>
                <a:latin typeface="Montserrat"/>
                <a:ea typeface="Calibri"/>
                <a:cs typeface="Calibri"/>
                <a:sym typeface="Calibri"/>
              </a:rPr>
              <a:t>Χωρίστε τους μαθητές σε τμήματα</a:t>
            </a:r>
            <a:endParaRPr lang="en-GB" noProof="0" dirty="0">
              <a:solidFill>
                <a:schemeClr val="tx1"/>
              </a:solidFill>
              <a:latin typeface="Montserrat"/>
              <a:ea typeface="Calibri"/>
              <a:cs typeface="Calibri"/>
              <a:sym typeface="Calibri"/>
            </a:endParaRPr>
          </a:p>
        </p:txBody>
      </p:sp>
      <p:sp>
        <p:nvSpPr>
          <p:cNvPr id="259" name="Google Shape;259;p7"/>
          <p:cNvSpPr/>
          <p:nvPr/>
        </p:nvSpPr>
        <p:spPr>
          <a:xfrm>
            <a:off x="4335322" y="4795011"/>
            <a:ext cx="3560661" cy="1569620"/>
          </a:xfrm>
          <a:prstGeom prst="rect">
            <a:avLst/>
          </a:prstGeom>
          <a:noFill/>
          <a:ln>
            <a:noFill/>
          </a:ln>
        </p:spPr>
        <p:txBody>
          <a:bodyPr spcFirstLastPara="1" wrap="square" lIns="91425" tIns="45700" rIns="91425" bIns="45700" anchor="t" anchorCtr="0">
            <a:spAutoFit/>
          </a:bodyPr>
          <a:lstStyle/>
          <a:p>
            <a:pPr lvl="0" algn="ctr">
              <a:buSzPts val="1800"/>
            </a:pPr>
            <a:r>
              <a:rPr lang="el-GR" sz="1600" dirty="0">
                <a:solidFill>
                  <a:srgbClr val="FFC42E"/>
                </a:solidFill>
                <a:latin typeface="Monserrat"/>
                <a:ea typeface="Calibri"/>
                <a:cs typeface="Calibri"/>
                <a:sym typeface="Calibri"/>
              </a:rPr>
              <a:t>Ομάδα εμπειρογνωμόνων 
</a:t>
            </a:r>
            <a:br>
              <a:rPr lang="el-GR" sz="1600" dirty="0">
                <a:solidFill>
                  <a:srgbClr val="FFC42E"/>
                </a:solidFill>
                <a:latin typeface="Monserrat"/>
                <a:ea typeface="Calibri"/>
                <a:cs typeface="Calibri"/>
                <a:sym typeface="Calibri"/>
              </a:rPr>
            </a:br>
            <a:r>
              <a:rPr lang="el-GR" sz="1600" dirty="0">
                <a:solidFill>
                  <a:srgbClr val="FFC42E"/>
                </a:solidFill>
                <a:latin typeface="Monserrat"/>
                <a:ea typeface="Calibri"/>
                <a:cs typeface="Calibri"/>
                <a:sym typeface="Calibri"/>
              </a:rPr>
              <a:t>Οι μαθητές θα αφήσουν την ομάδα του σπιτιού τους για να καθίσουν με μια ομάδα μαθητών που έχουν ανατεθεί στο ίδιο τμήμα ανάγνωσης</a:t>
            </a:r>
            <a:endParaRPr lang="en-GB" sz="1600" dirty="0">
              <a:solidFill>
                <a:schemeClr val="tx1"/>
              </a:solidFill>
              <a:latin typeface="Montserrat"/>
              <a:ea typeface="Calibri"/>
              <a:cs typeface="Calibri"/>
              <a:sym typeface="Helvetica Neue"/>
            </a:endParaRPr>
          </a:p>
        </p:txBody>
      </p:sp>
      <p:sp>
        <p:nvSpPr>
          <p:cNvPr id="260" name="Google Shape;260;p7"/>
          <p:cNvSpPr/>
          <p:nvPr/>
        </p:nvSpPr>
        <p:spPr>
          <a:xfrm>
            <a:off x="8582342" y="4587050"/>
            <a:ext cx="2603110" cy="984885"/>
          </a:xfrm>
          <a:prstGeom prst="rect">
            <a:avLst/>
          </a:prstGeom>
          <a:noFill/>
          <a:ln>
            <a:noFill/>
          </a:ln>
        </p:spPr>
        <p:txBody>
          <a:bodyPr spcFirstLastPara="1" wrap="square" lIns="91425" tIns="45700" rIns="91425" bIns="45700" anchor="t" anchorCtr="0">
            <a:spAutoFit/>
          </a:bodyPr>
          <a:lstStyle/>
          <a:p>
            <a:pPr lvl="0" algn="ctr">
              <a:buSzPts val="1600"/>
            </a:pPr>
            <a:r>
              <a:rPr lang="el-GR" dirty="0">
                <a:solidFill>
                  <a:srgbClr val="FF0000"/>
                </a:solidFill>
                <a:latin typeface="Montserrat"/>
                <a:ea typeface="Calibri"/>
                <a:cs typeface="Calibri"/>
                <a:sym typeface="Calibri"/>
              </a:rPr>
              <a:t>Οικίες ομάδες 
</a:t>
            </a:r>
            <a:br>
              <a:rPr lang="el-GR" dirty="0">
                <a:solidFill>
                  <a:srgbClr val="FF0000"/>
                </a:solidFill>
                <a:latin typeface="Montserrat"/>
                <a:ea typeface="Calibri"/>
                <a:cs typeface="Calibri"/>
                <a:sym typeface="Calibri"/>
              </a:rPr>
            </a:br>
            <a:r>
              <a:rPr lang="el-GR" dirty="0">
                <a:solidFill>
                  <a:srgbClr val="FF0000"/>
                </a:solidFill>
                <a:latin typeface="Montserrat"/>
                <a:ea typeface="Calibri"/>
                <a:cs typeface="Calibri"/>
                <a:sym typeface="Calibri"/>
              </a:rPr>
              <a:t>Οι μαθητές επιστρέφουν στα αρχικά τμήματα</a:t>
            </a:r>
            <a:endParaRPr lang="en-GB" dirty="0">
              <a:solidFill>
                <a:schemeClr val="tx1"/>
              </a:solidFill>
              <a:latin typeface="Montserrat"/>
              <a:ea typeface="Calibri"/>
              <a:cs typeface="Calibri"/>
              <a:sym typeface="Calibri"/>
            </a:endParaRPr>
          </a:p>
        </p:txBody>
      </p:sp>
      <p:sp>
        <p:nvSpPr>
          <p:cNvPr id="261" name="Google Shape;261;p7"/>
          <p:cNvSpPr/>
          <p:nvPr/>
        </p:nvSpPr>
        <p:spPr>
          <a:xfrm>
            <a:off x="2993727" y="3197553"/>
            <a:ext cx="1371429" cy="486302"/>
          </a:xfrm>
          <a:prstGeom prst="rightArrow">
            <a:avLst>
              <a:gd name="adj1" fmla="val 50000"/>
              <a:gd name="adj2" fmla="val 50000"/>
            </a:avLst>
          </a:prstGeom>
          <a:gradFill>
            <a:gsLst>
              <a:gs pos="0">
                <a:srgbClr val="3F274C"/>
              </a:gs>
              <a:gs pos="50000">
                <a:srgbClr val="5D396E"/>
              </a:gs>
              <a:gs pos="100000">
                <a:srgbClr val="6F4584"/>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7"/>
          <p:cNvSpPr/>
          <p:nvPr/>
        </p:nvSpPr>
        <p:spPr>
          <a:xfrm>
            <a:off x="7210912" y="3078493"/>
            <a:ext cx="1371429" cy="486302"/>
          </a:xfrm>
          <a:prstGeom prst="rightArrow">
            <a:avLst>
              <a:gd name="adj1" fmla="val 50000"/>
              <a:gd name="adj2" fmla="val 50000"/>
            </a:avLst>
          </a:prstGeom>
          <a:gradFill>
            <a:gsLst>
              <a:gs pos="0">
                <a:srgbClr val="3F274C"/>
              </a:gs>
              <a:gs pos="50000">
                <a:srgbClr val="5D396E"/>
              </a:gs>
              <a:gs pos="100000">
                <a:srgbClr val="6F4584"/>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7"/>
          <p:cNvSpPr txBox="1"/>
          <p:nvPr/>
        </p:nvSpPr>
        <p:spPr>
          <a:xfrm>
            <a:off x="3045296" y="3648106"/>
            <a:ext cx="2241807" cy="369291"/>
          </a:xfrm>
          <a:prstGeom prst="rect">
            <a:avLst/>
          </a:prstGeom>
          <a:noFill/>
          <a:ln>
            <a:noFill/>
          </a:ln>
        </p:spPr>
        <p:txBody>
          <a:bodyPr spcFirstLastPara="1" wrap="square" lIns="91425" tIns="45700" rIns="91425" bIns="45700" anchor="t" anchorCtr="0">
            <a:spAutoFit/>
          </a:bodyPr>
          <a:lstStyle/>
          <a:p>
            <a:pPr lvl="0">
              <a:buSzPts val="1800"/>
            </a:pPr>
            <a:r>
              <a:rPr lang="el-GR" sz="1800" b="1" dirty="0">
                <a:solidFill>
                  <a:srgbClr val="6E4A80"/>
                </a:solidFill>
                <a:latin typeface="Calibri"/>
                <a:ea typeface="Calibri"/>
                <a:cs typeface="Calibri"/>
                <a:sym typeface="Calibri"/>
              </a:rPr>
              <a:t>Ξεμπλοκάρισμα</a:t>
            </a:r>
            <a:endParaRPr sz="1400" b="0" i="0" u="none" strike="noStrike" cap="none" dirty="0">
              <a:solidFill>
                <a:srgbClr val="000000"/>
              </a:solidFill>
              <a:latin typeface="Arial"/>
              <a:ea typeface="Arial"/>
              <a:cs typeface="Arial"/>
              <a:sym typeface="Arial"/>
            </a:endParaRPr>
          </a:p>
        </p:txBody>
      </p:sp>
      <p:sp>
        <p:nvSpPr>
          <p:cNvPr id="264" name="Google Shape;264;p7"/>
          <p:cNvSpPr txBox="1"/>
          <p:nvPr/>
        </p:nvSpPr>
        <p:spPr>
          <a:xfrm>
            <a:off x="7410469" y="3509606"/>
            <a:ext cx="1336175" cy="646290"/>
          </a:xfrm>
          <a:prstGeom prst="rect">
            <a:avLst/>
          </a:prstGeom>
          <a:noFill/>
          <a:ln>
            <a:noFill/>
          </a:ln>
        </p:spPr>
        <p:txBody>
          <a:bodyPr spcFirstLastPara="1" wrap="square" lIns="91425" tIns="45700" rIns="91425" bIns="45700" anchor="t" anchorCtr="0">
            <a:spAutoFit/>
          </a:bodyPr>
          <a:lstStyle/>
          <a:p>
            <a:pPr lvl="0">
              <a:buSzPts val="1800"/>
            </a:pPr>
            <a:r>
              <a:rPr lang="el-GR" sz="1800" b="1" dirty="0">
                <a:solidFill>
                  <a:srgbClr val="6E4A80"/>
                </a:solidFill>
                <a:latin typeface="Calibri"/>
                <a:ea typeface="Calibri"/>
                <a:cs typeface="Calibri"/>
                <a:sym typeface="Calibri"/>
              </a:rPr>
              <a:t>Έκθεση</a:t>
            </a:r>
            <a:br>
              <a:rPr lang="el-GR" sz="1800" b="1" dirty="0">
                <a:solidFill>
                  <a:srgbClr val="6E4A80"/>
                </a:solidFill>
                <a:latin typeface="Calibri"/>
                <a:ea typeface="Calibri"/>
                <a:cs typeface="Calibri"/>
                <a:sym typeface="Calibri"/>
              </a:rPr>
            </a:br>
            <a:r>
              <a:rPr lang="el-GR" sz="1800" b="1" dirty="0">
                <a:solidFill>
                  <a:srgbClr val="6E4A80"/>
                </a:solidFill>
                <a:latin typeface="Calibri"/>
                <a:ea typeface="Calibri"/>
                <a:cs typeface="Calibri"/>
                <a:sym typeface="Calibri"/>
              </a:rPr>
              <a:t>Συζήτησης</a:t>
            </a:r>
            <a:endParaRPr sz="1800" b="1" i="0" u="none" strike="noStrike" cap="none" dirty="0">
              <a:solidFill>
                <a:srgbClr val="6E4A80"/>
              </a:solidFill>
              <a:latin typeface="Calibri"/>
              <a:ea typeface="Calibri"/>
              <a:cs typeface="Calibri"/>
              <a:sym typeface="Calibri"/>
            </a:endParaRPr>
          </a:p>
        </p:txBody>
      </p:sp>
      <p:sp>
        <p:nvSpPr>
          <p:cNvPr id="265" name="Google Shape;265;p7"/>
          <p:cNvSpPr txBox="1"/>
          <p:nvPr/>
        </p:nvSpPr>
        <p:spPr>
          <a:xfrm>
            <a:off x="10363318" y="3197553"/>
            <a:ext cx="1994024" cy="646290"/>
          </a:xfrm>
          <a:prstGeom prst="rect">
            <a:avLst/>
          </a:prstGeom>
          <a:noFill/>
          <a:ln>
            <a:noFill/>
          </a:ln>
        </p:spPr>
        <p:txBody>
          <a:bodyPr spcFirstLastPara="1" wrap="square" lIns="91425" tIns="45700" rIns="91425" bIns="45700" anchor="t" anchorCtr="0">
            <a:spAutoFit/>
          </a:bodyPr>
          <a:lstStyle/>
          <a:p>
            <a:pPr lvl="0" algn="ctr">
              <a:buSzPts val="1800"/>
            </a:pPr>
            <a:r>
              <a:rPr lang="el-GR" sz="1800" b="1" dirty="0">
                <a:solidFill>
                  <a:srgbClr val="6E4A80"/>
                </a:solidFill>
                <a:latin typeface="Calibri"/>
                <a:ea typeface="Calibri"/>
                <a:cs typeface="Calibri"/>
                <a:sym typeface="Calibri"/>
              </a:rPr>
              <a:t>Παρουσίαση αποτελεσμάτων</a:t>
            </a:r>
            <a:endParaRPr sz="1800" b="1" i="0" u="none" strike="noStrike" cap="none" dirty="0">
              <a:solidFill>
                <a:srgbClr val="6E4A8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p:nvPr/>
        </p:nvSpPr>
        <p:spPr>
          <a:xfrm>
            <a:off x="893120" y="4451936"/>
            <a:ext cx="11072400" cy="1081800"/>
          </a:xfrm>
          <a:prstGeom prst="rect">
            <a:avLst/>
          </a:prstGeom>
          <a:noFill/>
          <a:ln>
            <a:noFill/>
          </a:ln>
        </p:spPr>
        <p:txBody>
          <a:bodyPr spcFirstLastPara="1" wrap="square" lIns="91425" tIns="45700" rIns="91425" bIns="45700" anchor="ctr" anchorCtr="0">
            <a:normAutofit/>
          </a:bodyPr>
          <a:lstStyle/>
          <a:p>
            <a:pPr lvl="0" algn="r">
              <a:lnSpc>
                <a:spcPct val="90000"/>
              </a:lnSpc>
              <a:buClr>
                <a:schemeClr val="dk1"/>
              </a:buClr>
              <a:buSzPts val="4400"/>
            </a:pPr>
            <a:r>
              <a:rPr lang="el-GR" sz="3600" dirty="0">
                <a:solidFill>
                  <a:schemeClr val="tx1"/>
                </a:solidFill>
                <a:latin typeface="Microsoft YaHei UI" panose="020B0503020204020204" pitchFamily="34" charset="-122"/>
                <a:ea typeface="Microsoft YaHei UI" panose="020B0503020204020204" pitchFamily="34" charset="-122"/>
                <a:sym typeface="Calibri"/>
              </a:rPr>
              <a:t>Ας κάνουμε πράξη...</a:t>
            </a:r>
            <a:endParaRPr lang="en-GB" sz="3600" noProof="0" dirty="0">
              <a:solidFill>
                <a:schemeClr val="tx1"/>
              </a:solidFill>
              <a:latin typeface="Microsoft YaHei UI" panose="020B0503020204020204" pitchFamily="34" charset="-122"/>
              <a:ea typeface="Microsoft YaHei UI" panose="020B0503020204020204" pitchFamily="34" charset="-122"/>
              <a:sym typeface="Calibri"/>
            </a:endParaRPr>
          </a:p>
        </p:txBody>
      </p:sp>
      <p:sp>
        <p:nvSpPr>
          <p:cNvPr id="271" name="Google Shape;271;p10"/>
          <p:cNvSpPr txBox="1">
            <a:spLocks noGrp="1"/>
          </p:cNvSpPr>
          <p:nvPr>
            <p:ph type="body" idx="1"/>
          </p:nvPr>
        </p:nvSpPr>
        <p:spPr>
          <a:xfrm>
            <a:off x="818677" y="692657"/>
            <a:ext cx="11016300" cy="4445100"/>
          </a:xfrm>
          <a:prstGeom prst="rect">
            <a:avLst/>
          </a:prstGeom>
          <a:noFill/>
          <a:ln>
            <a:noFill/>
          </a:ln>
        </p:spPr>
        <p:txBody>
          <a:bodyPr spcFirstLastPara="1" wrap="square" lIns="91425" tIns="45700" rIns="91425" bIns="45700" anchor="t" anchorCtr="0">
            <a:normAutofit/>
          </a:bodyPr>
          <a:lstStyle/>
          <a:p>
            <a:pPr marL="0" lvl="0" indent="0">
              <a:spcBef>
                <a:spcPts val="0"/>
              </a:spcBef>
              <a:buSzPts val="4400"/>
              <a:buNone/>
            </a:pPr>
            <a:r>
              <a:rPr lang="el-GR" sz="4100" dirty="0">
                <a:solidFill>
                  <a:srgbClr val="452A74"/>
                </a:solidFill>
                <a:latin typeface="Microsoft YaHei UI" panose="020B0503020204020204" pitchFamily="34" charset="-122"/>
                <a:ea typeface="Microsoft YaHei UI" panose="020B0503020204020204" pitchFamily="34" charset="-122"/>
                <a:cs typeface="Arial"/>
              </a:rPr>
              <a:t>Καινοτομία στην τριτοβάθμια εκπαίδευση για τη χειραφέτηση των γυναικών: 
Στρατηγικές για την προώθηση της καινοτομίας στα πανεπιστήμια και τη βελτίωση της </a:t>
            </a:r>
            <a:r>
              <a:rPr lang="el-GR" sz="4100" dirty="0" err="1">
                <a:solidFill>
                  <a:srgbClr val="452A74"/>
                </a:solidFill>
                <a:latin typeface="Microsoft YaHei UI" panose="020B0503020204020204" pitchFamily="34" charset="-122"/>
                <a:ea typeface="Microsoft YaHei UI" panose="020B0503020204020204" pitchFamily="34" charset="-122"/>
                <a:cs typeface="Arial"/>
              </a:rPr>
              <a:t>συμμετοχικότητας</a:t>
            </a:r>
            <a:r>
              <a:rPr lang="el-GR" sz="4100" dirty="0">
                <a:solidFill>
                  <a:srgbClr val="452A74"/>
                </a:solidFill>
                <a:latin typeface="Microsoft YaHei UI" panose="020B0503020204020204" pitchFamily="34" charset="-122"/>
                <a:ea typeface="Microsoft YaHei UI" panose="020B0503020204020204" pitchFamily="34" charset="-122"/>
                <a:cs typeface="Arial"/>
              </a:rPr>
              <a:t> της επιχειρηματικότητας</a:t>
            </a:r>
            <a:endParaRPr lang="en-GB" sz="4100" noProof="0" dirty="0">
              <a:solidFill>
                <a:srgbClr val="452A74"/>
              </a:solidFill>
              <a:latin typeface="Microsoft YaHei UI" panose="020B0503020204020204" pitchFamily="34" charset="-122"/>
              <a:ea typeface="Microsoft YaHei UI" panose="020B0503020204020204" pitchFamily="34" charset="-122"/>
              <a:cs typeface="Aria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30C13677-911E-49BF-A39E-82B7F2A9565A}"/>
</file>

<file path=customXml/itemProps2.xml><?xml version="1.0" encoding="utf-8"?>
<ds:datastoreItem xmlns:ds="http://schemas.openxmlformats.org/officeDocument/2006/customXml" ds:itemID="{9D1BFC1F-324F-4A06-A8CA-1194F7D69012}"/>
</file>

<file path=customXml/itemProps3.xml><?xml version="1.0" encoding="utf-8"?>
<ds:datastoreItem xmlns:ds="http://schemas.openxmlformats.org/officeDocument/2006/customXml" ds:itemID="{1D6560B9-DFA8-4619-A007-1763E4EA3A5B}"/>
</file>

<file path=docProps/app.xml><?xml version="1.0" encoding="utf-8"?>
<Properties xmlns="http://schemas.openxmlformats.org/officeDocument/2006/extended-properties" xmlns:vt="http://schemas.openxmlformats.org/officeDocument/2006/docPropsVTypes">
  <TotalTime>34</TotalTime>
  <Words>1194</Words>
  <Application>Microsoft Office PowerPoint</Application>
  <PresentationFormat>Ευρεία οθόνη</PresentationFormat>
  <Paragraphs>72</Paragraphs>
  <Slides>18</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18</vt:i4>
      </vt:variant>
    </vt:vector>
  </HeadingPairs>
  <TitlesOfParts>
    <vt:vector size="27" baseType="lpstr">
      <vt:lpstr>Arial</vt:lpstr>
      <vt:lpstr>Montserrat ExtraBold</vt:lpstr>
      <vt:lpstr>Monserrat</vt:lpstr>
      <vt:lpstr>Calibri</vt:lpstr>
      <vt:lpstr>Noto Sans</vt:lpstr>
      <vt:lpstr>Microsoft YaHei UI</vt:lpstr>
      <vt:lpstr>Montserrat</vt:lpstr>
      <vt:lpstr>1_Office Theme</vt:lpstr>
      <vt:lpstr>Office Theme</vt:lpstr>
      <vt:lpstr>Παρουσίαση του PowerPoint</vt:lpstr>
      <vt:lpstr>Παρουσίαση του PowerPoint</vt:lpstr>
      <vt:lpstr>Παρουσίαση του PowerPoint</vt:lpstr>
      <vt:lpstr>Οι αίθουσες διδασκαλίας ως κοινότητες μάθησης και δημιουργούν έναν ασφαλή χώρο μάθησης που διευκολύνει</vt:lpstr>
      <vt:lpstr>Στόχοι:</vt:lpstr>
      <vt:lpstr>Στόχοι:</vt:lpstr>
      <vt:lpstr>Πώς να?</vt:lpstr>
      <vt:lpstr>The process Jigsaw </vt:lpstr>
      <vt:lpstr>Παρουσίαση του PowerPoint</vt:lpstr>
      <vt:lpstr>Παρουσίαση του PowerPoint</vt:lpstr>
      <vt:lpstr>Παρουσίαση του PowerPoint</vt:lpstr>
      <vt:lpstr>Παρουσίαση αποτελεσμάτων, προτάσεων και βελτιώσεων</vt:lpstr>
      <vt:lpstr>Θυμηθείτε τη διαδικασία Jigsaw</vt:lpstr>
      <vt:lpstr>Βήματα</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Natália Gomes</dc:creator>
  <cp:lastModifiedBy>Despina Romniopoulou</cp:lastModifiedBy>
  <cp:revision>5</cp:revision>
  <dcterms:created xsi:type="dcterms:W3CDTF">2024-01-22T11:04:39Z</dcterms:created>
  <dcterms:modified xsi:type="dcterms:W3CDTF">2025-04-15T16:34:53Z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