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93" r:id="rId4"/>
    <p:sldId id="295" r:id="rId5"/>
    <p:sldId id="287" r:id="rId6"/>
    <p:sldId id="266" r:id="rId7"/>
    <p:sldId id="269" r:id="rId8"/>
  </p:sldIdLst>
  <p:sldSz cx="18288000" cy="10287000"/>
  <p:notesSz cx="6858000" cy="9144000"/>
  <p:embeddedFontLst>
    <p:embeddedFont>
      <p:font typeface="Microsoft YaHei UI" panose="020B0503020204020204" pitchFamily="34" charset="-122"/>
      <p:regular r:id="rId10"/>
      <p:bold r:id="rId11"/>
    </p:embeddedFont>
    <p:embeddedFont>
      <p:font typeface="Montserrat" panose="00000500000000000000" pitchFamily="2" charset="0"/>
      <p:regular r:id="rId12"/>
      <p:bold r:id="rId13"/>
      <p:italic r:id="rId14"/>
      <p:boldItalic r:id="rId15"/>
    </p:embeddedFont>
    <p:embeddedFont>
      <p:font typeface="Montserrat ExtraBold" panose="00000900000000000000" pitchFamily="2" charset="0"/>
      <p:bold r:id="rId16"/>
      <p:boldItalic r:id="rId17"/>
    </p:embeddedFont>
    <p:embeddedFont>
      <p:font typeface="Noto Sans" panose="020B050204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960WQAXNz4QBwB5P/vHUIvk8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928C35-4026-4C81-B320-0B3299960927}">
  <a:tblStyle styleId="{8A928C35-4026-4C81-B320-0B32999609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51"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font" Target="fonts/font12.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16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85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8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7.png"/><Relationship Id="rId1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ww.facebook.com/profile.php?id=61557217807689" TargetMode="External"/><Relationship Id="rId9" Type="http://schemas.openxmlformats.org/officeDocument/2006/relationships/image" Target="../media/image9.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2902739"/>
            <a:ext cx="12360879" cy="2270092"/>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41707" y="5161695"/>
            <a:ext cx="12436705"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027998" y="1024380"/>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6662"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752482" y="3302263"/>
            <a:ext cx="13809413" cy="1661993"/>
          </a:xfrm>
          <a:prstGeom prst="rect">
            <a:avLst/>
          </a:prstGeom>
          <a:noFill/>
          <a:ln>
            <a:noFill/>
          </a:ln>
        </p:spPr>
        <p:txBody>
          <a:bodyPr spcFirstLastPara="1" wrap="square" lIns="0" tIns="0" rIns="0" bIns="0" anchor="t" anchorCtr="0">
            <a:spAutoFit/>
          </a:bodyPr>
          <a:lstStyle/>
          <a:p>
            <a:pPr lvl="0" algn="ctr"/>
            <a:r>
              <a:rPr lang="el-GR" sz="5400" b="1" dirty="0">
                <a:solidFill>
                  <a:srgbClr val="452A74"/>
                </a:solidFill>
                <a:latin typeface="Noto Sans"/>
                <a:ea typeface="Noto Sans"/>
                <a:cs typeface="Noto Sans"/>
                <a:sym typeface="Noto Sans"/>
              </a:rPr>
              <a:t>Δραστηριότητα </a:t>
            </a:r>
            <a:r>
              <a:rPr lang="en-US" sz="5400" b="1" dirty="0">
                <a:solidFill>
                  <a:srgbClr val="452A74"/>
                </a:solidFill>
                <a:latin typeface="Noto Sans"/>
                <a:ea typeface="Noto Sans"/>
                <a:cs typeface="Noto Sans"/>
                <a:sym typeface="Noto Sans"/>
              </a:rPr>
              <a:t>icebreaking</a:t>
            </a:r>
            <a:r>
              <a:rPr lang="el-GR" sz="5400" b="1" dirty="0">
                <a:solidFill>
                  <a:srgbClr val="452A74"/>
                </a:solidFill>
                <a:latin typeface="Noto Sans"/>
                <a:ea typeface="Noto Sans"/>
                <a:cs typeface="Noto Sans"/>
                <a:sym typeface="Noto Sans"/>
              </a:rPr>
              <a:t>
Συνεργατικό σχέδιο προσώπου</a:t>
            </a:r>
            <a:endParaRPr lang="en-US" sz="5400" dirty="0"/>
          </a:p>
        </p:txBody>
      </p:sp>
      <p:sp>
        <p:nvSpPr>
          <p:cNvPr id="96" name="Google Shape;96;p1"/>
          <p:cNvSpPr txBox="1"/>
          <p:nvPr/>
        </p:nvSpPr>
        <p:spPr>
          <a:xfrm>
            <a:off x="1408248" y="5748011"/>
            <a:ext cx="9681997"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1" dirty="0">
                <a:solidFill>
                  <a:srgbClr val="452A74"/>
                </a:solidFill>
                <a:latin typeface="Noto Sans"/>
                <a:ea typeface="Noto Sans"/>
                <a:cs typeface="Noto Sans"/>
                <a:sym typeface="Noto Sans"/>
              </a:rPr>
              <a:t>Inova+ </a:t>
            </a:r>
            <a:r>
              <a:rPr lang="en-US" sz="3399" b="1">
                <a:solidFill>
                  <a:srgbClr val="452A74"/>
                </a:solidFill>
                <a:latin typeface="Noto Sans"/>
                <a:ea typeface="Noto Sans"/>
                <a:cs typeface="Noto Sans"/>
                <a:sym typeface="Noto Sans"/>
              </a:rPr>
              <a:t>and Polytechnic of Guarda </a:t>
            </a:r>
            <a:endParaRPr dirty="0"/>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lnSpc>
                <a:spcPct val="139955"/>
              </a:lnSpc>
              <a:spcBef>
                <a:spcPts val="0"/>
              </a:spcBef>
              <a:spcAft>
                <a:spcPts val="0"/>
              </a:spcAft>
              <a:buNone/>
            </a:pPr>
            <a:r>
              <a:rPr lang="en-US" sz="1359" b="1" dirty="0">
                <a:solidFill>
                  <a:srgbClr val="DED5ED"/>
                </a:solidFill>
                <a:latin typeface="Noto Sans"/>
                <a:ea typeface="Noto Sans"/>
                <a:cs typeface="Noto Sans"/>
                <a:sym typeface="Noto Sans"/>
              </a:rPr>
              <a:t>Project Number 2023-1-PL01-KA220-HED-000156803</a:t>
            </a:r>
            <a:endParaRPr dirty="0"/>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p:txBody>
      </p:sp>
      <p:pic>
        <p:nvPicPr>
          <p:cNvPr id="3" name="Imagem 2" descr="Uma imagem com Tipo de letra, texto, Gráficos, logótipo&#10;&#10;Descrição gerada automaticamente">
            <a:extLst>
              <a:ext uri="{FF2B5EF4-FFF2-40B4-BE49-F238E27FC236}">
                <a16:creationId xmlns:a16="http://schemas.microsoft.com/office/drawing/2014/main" id="{BE1DB8B3-54E4-2B8A-8C53-4DDC957E2F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8706" y="7256820"/>
            <a:ext cx="2388812" cy="15173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4" name="Google Shape;104;p2"/>
          <p:cNvCxnSpPr/>
          <p:nvPr/>
        </p:nvCxnSpPr>
        <p:spPr>
          <a:xfrm>
            <a:off x="624295" y="8631497"/>
            <a:ext cx="12609550" cy="0"/>
          </a:xfrm>
          <a:prstGeom prst="straightConnector1">
            <a:avLst/>
          </a:prstGeom>
          <a:noFill/>
          <a:ln w="57150" cap="flat" cmpd="sng">
            <a:solidFill>
              <a:srgbClr val="452A74"/>
            </a:solidFill>
            <a:prstDash val="solid"/>
            <a:round/>
            <a:headEnd type="none" w="sm" len="sm"/>
            <a:tailEnd type="none" w="sm" len="sm"/>
          </a:ln>
        </p:spPr>
      </p:cxn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CaixaDeTexto 2">
            <a:extLst>
              <a:ext uri="{FF2B5EF4-FFF2-40B4-BE49-F238E27FC236}">
                <a16:creationId xmlns:a16="http://schemas.microsoft.com/office/drawing/2014/main" id="{B3D881EB-FFD2-5072-411B-C19A0448D069}"/>
              </a:ext>
            </a:extLst>
          </p:cNvPr>
          <p:cNvSpPr txBox="1"/>
          <p:nvPr/>
        </p:nvSpPr>
        <p:spPr>
          <a:xfrm>
            <a:off x="846373" y="2583344"/>
            <a:ext cx="10282318" cy="1446550"/>
          </a:xfrm>
          <a:prstGeom prst="rect">
            <a:avLst/>
          </a:prstGeom>
          <a:noFill/>
        </p:spPr>
        <p:txBody>
          <a:bodyPr wrap="square" rtlCol="0">
            <a:spAutoFit/>
          </a:bodyPr>
          <a:lstStyle/>
          <a:p>
            <a:r>
              <a:rPr lang="el-GR" sz="4400" dirty="0">
                <a:solidFill>
                  <a:srgbClr val="452A74"/>
                </a:solidFill>
                <a:latin typeface="Microsoft YaHei UI" panose="020B0503020204020204" pitchFamily="34" charset="-122"/>
                <a:ea typeface="Microsoft YaHei UI" panose="020B0503020204020204" pitchFamily="34" charset="-122"/>
              </a:rPr>
              <a:t>Μια διασκεδαστική και συναρπαστική άσκηση για ομάδες</a:t>
            </a:r>
            <a:endParaRPr lang="en-GB" sz="4400" dirty="0">
              <a:latin typeface="Microsoft YaHei UI" panose="020B0503020204020204" pitchFamily="34" charset="-122"/>
              <a:ea typeface="Microsoft YaHei UI" panose="020B0503020204020204" pitchFamily="34" charset="-122"/>
            </a:endParaRPr>
          </a:p>
        </p:txBody>
      </p:sp>
      <p:pic>
        <p:nvPicPr>
          <p:cNvPr id="1026" name="Picture 2" descr="A Simple Drawing Game for Kids: Pass the Portrait - Oh Creative Day">
            <a:extLst>
              <a:ext uri="{FF2B5EF4-FFF2-40B4-BE49-F238E27FC236}">
                <a16:creationId xmlns:a16="http://schemas.microsoft.com/office/drawing/2014/main" id="{89161305-B1FC-29F3-A250-E19AE7C43BB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28487" y="219722"/>
            <a:ext cx="10287000" cy="1028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ontserrat ExtraBold"/>
                <a:ea typeface="Montserrat ExtraBold"/>
                <a:cs typeface="Montserrat ExtraBold"/>
                <a:sym typeface="Montserrat ExtraBold"/>
              </a:rPr>
              <a:t>Στόχοι της δραστηριότητας</a:t>
            </a:r>
            <a:endParaRPr sz="3600" dirty="0"/>
          </a:p>
        </p:txBody>
      </p:sp>
      <p:grpSp>
        <p:nvGrpSpPr>
          <p:cNvPr id="4" name="Google Shape;269;p11">
            <a:extLst>
              <a:ext uri="{FF2B5EF4-FFF2-40B4-BE49-F238E27FC236}">
                <a16:creationId xmlns:a16="http://schemas.microsoft.com/office/drawing/2014/main" id="{105F0EBB-44A2-3A4A-9194-9288F00D3318}"/>
              </a:ext>
            </a:extLst>
          </p:cNvPr>
          <p:cNvGrpSpPr/>
          <p:nvPr/>
        </p:nvGrpSpPr>
        <p:grpSpPr>
          <a:xfrm>
            <a:off x="662731" y="1641792"/>
            <a:ext cx="15849950" cy="7003415"/>
            <a:chOff x="0" y="-38100"/>
            <a:chExt cx="1841613" cy="1844521"/>
          </a:xfrm>
        </p:grpSpPr>
        <p:sp>
          <p:nvSpPr>
            <p:cNvPr id="5" name="Google Shape;270;p11">
              <a:extLst>
                <a:ext uri="{FF2B5EF4-FFF2-40B4-BE49-F238E27FC236}">
                  <a16:creationId xmlns:a16="http://schemas.microsoft.com/office/drawing/2014/main" id="{950CFC58-E1B0-5BF4-EF11-E4567DA41A9B}"/>
                </a:ext>
              </a:extLst>
            </p:cNvPr>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noProof="0" dirty="0">
                <a:solidFill>
                  <a:schemeClr val="dk1"/>
                </a:solidFill>
                <a:latin typeface="Monserrat"/>
                <a:ea typeface="Calibri"/>
                <a:cs typeface="Calibri"/>
                <a:sym typeface="Calibri"/>
              </a:endParaRPr>
            </a:p>
          </p:txBody>
        </p:sp>
        <p:sp>
          <p:nvSpPr>
            <p:cNvPr id="6" name="Google Shape;271;p11">
              <a:extLst>
                <a:ext uri="{FF2B5EF4-FFF2-40B4-BE49-F238E27FC236}">
                  <a16:creationId xmlns:a16="http://schemas.microsoft.com/office/drawing/2014/main" id="{EBD1DA3A-322E-DD17-B065-06038A3CEF51}"/>
                </a:ext>
              </a:extLst>
            </p:cNvPr>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lang="en-GB" sz="1800" noProof="0" dirty="0">
                <a:solidFill>
                  <a:schemeClr val="dk1"/>
                </a:solidFill>
                <a:latin typeface="Monserrat"/>
                <a:ea typeface="Calibri"/>
                <a:cs typeface="Calibri"/>
                <a:sym typeface="Calibri"/>
              </a:endParaRPr>
            </a:p>
          </p:txBody>
        </p:sp>
      </p:gr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a:bodyPr>
          <a:lstStyle/>
          <a:p>
            <a:pPr marL="114300" indent="0" algn="just">
              <a:buNone/>
            </a:pPr>
            <a:r>
              <a:rPr lang="en-US" sz="4400" b="1" dirty="0">
                <a:solidFill>
                  <a:schemeClr val="accent4"/>
                </a:solidFill>
              </a:rPr>
              <a:t>•	</a:t>
            </a:r>
            <a:r>
              <a:rPr lang="el-GR" sz="4400" b="1" dirty="0">
                <a:solidFill>
                  <a:schemeClr val="accent4"/>
                </a:solidFill>
              </a:rPr>
              <a:t>Στόχος: Μεταμορφώστε μια ομάδα σε μια συνεκτική ομάδα.
• Βασικοί στόχοι: 
o Σπάστε τον πάγο και μειώστε την ένταση.
o Ενισχύστε το δέσιμο της ομάδας.
o Βελτίωση της απομνημόνευσης ονομάτων.
o Ενθάρρυνση της δημιουργικότητας και της συνεργασίας</a:t>
            </a:r>
            <a:endParaRPr lang="en-US" sz="4400" dirty="0">
              <a:solidFill>
                <a:schemeClr val="accent4"/>
              </a:solidFill>
            </a:endParaRPr>
          </a:p>
        </p:txBody>
      </p:sp>
    </p:spTree>
    <p:extLst>
      <p:ext uri="{BB962C8B-B14F-4D97-AF65-F5344CB8AC3E}">
        <p14:creationId xmlns:p14="http://schemas.microsoft.com/office/powerpoint/2010/main" val="37678056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p:nvPr/>
        </p:nvSpPr>
        <p:spPr>
          <a:xfrm>
            <a:off x="14742167"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1"/>
          <p:cNvSpPr txBox="1"/>
          <p:nvPr/>
        </p:nvSpPr>
        <p:spPr>
          <a:xfrm>
            <a:off x="1219025" y="2012573"/>
            <a:ext cx="16683081" cy="7583615"/>
          </a:xfrm>
          <a:prstGeom prst="rect">
            <a:avLst/>
          </a:prstGeom>
          <a:noFill/>
          <a:ln>
            <a:noFill/>
          </a:ln>
        </p:spPr>
        <p:txBody>
          <a:bodyPr spcFirstLastPara="1" wrap="square" lIns="0" tIns="0" rIns="0" bIns="0" anchor="t" anchorCtr="0">
            <a:spAutoFit/>
          </a:bodyPr>
          <a:lstStyle/>
          <a:p>
            <a:pPr marL="457200" lvl="0" indent="-457200" algn="just">
              <a:lnSpc>
                <a:spcPct val="140022"/>
              </a:lnSpc>
              <a:buFont typeface="Wingdings" panose="05000000000000000000" pitchFamily="2" charset="2"/>
              <a:buChar char="ü"/>
            </a:pPr>
            <a:r>
              <a:rPr lang="el-GR" sz="3200" dirty="0">
                <a:solidFill>
                  <a:srgbClr val="452A74"/>
                </a:solidFill>
                <a:latin typeface="Montserrat"/>
                <a:ea typeface="Montserrat"/>
                <a:cs typeface="Montserrat"/>
                <a:sym typeface="Montserrat"/>
              </a:rPr>
              <a:t>1. Σχηματίστε μικρές ομάδες - Χωρίστε τους συμμετέχοντες σε ομάδες των 4-6.
2. Αντιστοιχίστε ένα μεγάλο φύλλο χαρτιού - Κάθε ομάδα παίρνει ένα κομμάτι χαρτί και μαρκαδόρους.
3. Διαδικασία σχεδίασης: 
Ένα άτομο ξεκινά σχεδιάζοντας ένα μικρό μέρος ενός προσώπου (π.χ. μάτια).
Το επόμενο άτομο προσθέτει ένα άλλο χαρακτηριστικό (π.χ. μύτη, στόμα).
Συνεχίστε μέχρι όλοι να συνεισφέρουν στο σχέδιο.
4. Προαιρετική συστροφή: Κάθε άτομο ζωγραφίζει με το μη κυρίαρχο χέρι του για πρόσθετη διασκέδαση.
5. Προβληματισμός και μοίρασμα: Κάθε ομάδα παρουσιάζει το σχέδιό της και παρουσιάζει τα ονόματα των μελών της ομάδας.</a:t>
            </a:r>
            <a:endParaRPr lang="en-US" sz="3200" dirty="0">
              <a:solidFill>
                <a:srgbClr val="452A74"/>
              </a:solidFill>
              <a:latin typeface="Montserrat"/>
              <a:ea typeface="Montserrat"/>
              <a:cs typeface="Montserrat"/>
              <a:sym typeface="Montserrat"/>
            </a:endParaRPr>
          </a:p>
        </p:txBody>
      </p:sp>
      <p:sp>
        <p:nvSpPr>
          <p:cNvPr id="2" name="Google Shape;273;p11">
            <a:extLst>
              <a:ext uri="{FF2B5EF4-FFF2-40B4-BE49-F238E27FC236}">
                <a16:creationId xmlns:a16="http://schemas.microsoft.com/office/drawing/2014/main" id="{A9BF6AB8-547F-79D3-AC14-0DF3E15AA48A}"/>
              </a:ext>
            </a:extLst>
          </p:cNvPr>
          <p:cNvSpPr txBox="1"/>
          <p:nvPr/>
        </p:nvSpPr>
        <p:spPr>
          <a:xfrm>
            <a:off x="944810" y="497645"/>
            <a:ext cx="15661518" cy="1163395"/>
          </a:xfrm>
          <a:prstGeom prst="rect">
            <a:avLst/>
          </a:prstGeom>
          <a:noFill/>
          <a:ln>
            <a:noFill/>
          </a:ln>
        </p:spPr>
        <p:txBody>
          <a:bodyPr spcFirstLastPara="1" wrap="square" lIns="0" tIns="0" rIns="0" bIns="0" anchor="t" anchorCtr="0">
            <a:spAutoFit/>
          </a:bodyPr>
          <a:lstStyle/>
          <a:p>
            <a:pPr lvl="0">
              <a:lnSpc>
                <a:spcPct val="140022"/>
              </a:lnSpc>
            </a:pPr>
            <a:r>
              <a:rPr lang="el-GR" sz="5400" dirty="0">
                <a:solidFill>
                  <a:srgbClr val="452A74"/>
                </a:solidFill>
                <a:latin typeface="Montserrat ExtraBold"/>
                <a:ea typeface="Montserrat ExtraBold"/>
                <a:cs typeface="Montserrat ExtraBold"/>
                <a:sym typeface="Montserrat ExtraBold"/>
              </a:rPr>
              <a:t>Στόχοι της δραστηριότητας</a:t>
            </a:r>
            <a:endParaRPr lang="en-US" sz="5400" dirty="0">
              <a:solidFill>
                <a:srgbClr val="452A74"/>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374051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ontserrat ExtraBold"/>
                <a:ea typeface="Montserrat ExtraBold"/>
                <a:cs typeface="Montserrat ExtraBold"/>
                <a:sym typeface="Montserrat ExtraBold"/>
              </a:rPr>
              <a:t>Γιατί λειτουργεί αυτή η δραστηριότητα</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331284" y="1265048"/>
            <a:ext cx="17159681" cy="2613713"/>
          </a:xfrm>
        </p:spPr>
        <p:txBody>
          <a:bodyPr>
            <a:normAutofit lnSpcReduction="10000"/>
          </a:bodyPr>
          <a:lstStyle/>
          <a:p>
            <a:pPr marL="114300" indent="0">
              <a:buNone/>
            </a:pPr>
            <a:r>
              <a:rPr lang="en-US" dirty="0">
                <a:solidFill>
                  <a:schemeClr val="accent4"/>
                </a:solidFill>
              </a:rPr>
              <a:t>•</a:t>
            </a:r>
            <a:r>
              <a:rPr lang="el-GR" b="1" dirty="0">
                <a:solidFill>
                  <a:schemeClr val="accent4"/>
                </a:solidFill>
              </a:rPr>
              <a:t>Συμμετοχή και διασκέδαση: Βοηθά τους συμμετέχοντες να χαλαρώσουν και να απολαύσουν τη διαδικασία.
• Ενθάρρυνσή και συνεργασία: Απαιτεί ομαδική εργασία για την ολοκλήρωση του σχεδίου.
• Τέλος στα κοινωνικά εμπόδια: Επιτρέπει τη φυσική αλληλεπίδραση με έναν ανάλαφρο τρόπο.
• Ενίσχυση τη δημιουργικότητα: Ενθαρρύνει τη σκέψη έξω από το κουτί.</a:t>
            </a:r>
            <a:endParaRPr lang="en-US" dirty="0">
              <a:solidFill>
                <a:schemeClr val="accent4"/>
              </a:solidFill>
            </a:endParaRPr>
          </a:p>
        </p:txBody>
      </p:sp>
      <p:sp>
        <p:nvSpPr>
          <p:cNvPr id="2" name="Google Shape;253;p9">
            <a:extLst>
              <a:ext uri="{FF2B5EF4-FFF2-40B4-BE49-F238E27FC236}">
                <a16:creationId xmlns:a16="http://schemas.microsoft.com/office/drawing/2014/main" id="{9C797430-0E6F-3B6B-5653-E5DD39E002B6}"/>
              </a:ext>
            </a:extLst>
          </p:cNvPr>
          <p:cNvSpPr txBox="1"/>
          <p:nvPr/>
        </p:nvSpPr>
        <p:spPr>
          <a:xfrm>
            <a:off x="863191" y="4404925"/>
            <a:ext cx="17159680"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452A74"/>
                </a:solidFill>
                <a:latin typeface="Montserrat ExtraBold"/>
                <a:ea typeface="Montserrat ExtraBold"/>
                <a:cs typeface="Montserrat ExtraBold"/>
                <a:sym typeface="Montserrat ExtraBold"/>
              </a:rPr>
              <a:t>Ερωτήσεις απολογισμού και συζήτησης</a:t>
            </a:r>
            <a:endParaRPr dirty="0"/>
          </a:p>
        </p:txBody>
      </p:sp>
      <p:sp>
        <p:nvSpPr>
          <p:cNvPr id="4" name="Marcador de Posição do Texto 2">
            <a:extLst>
              <a:ext uri="{FF2B5EF4-FFF2-40B4-BE49-F238E27FC236}">
                <a16:creationId xmlns:a16="http://schemas.microsoft.com/office/drawing/2014/main" id="{58DD33F6-DE07-CF61-65B8-474177BECD5A}"/>
              </a:ext>
            </a:extLst>
          </p:cNvPr>
          <p:cNvSpPr txBox="1">
            <a:spLocks/>
          </p:cNvSpPr>
          <p:nvPr/>
        </p:nvSpPr>
        <p:spPr>
          <a:xfrm>
            <a:off x="465588" y="5556824"/>
            <a:ext cx="17159681" cy="261371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pPr>
            <a:r>
              <a:rPr lang="en-US" dirty="0">
                <a:solidFill>
                  <a:schemeClr val="accent4"/>
                </a:solidFill>
              </a:rPr>
              <a:t>•</a:t>
            </a:r>
            <a:r>
              <a:rPr lang="el-GR" dirty="0">
                <a:solidFill>
                  <a:schemeClr val="accent4"/>
                </a:solidFill>
              </a:rPr>
              <a:t>Πώς η συνεργασία έκανε αυτή τη δραστηριότητα πιο ευχάριστη;
• Ποιες προκλήσεις αντιμετωπίσατε σχεδιάζοντας ως ομάδα;
• Πώς μπορεί η συνεργασία σε αυτή την άσκηση να σχετίζεται με την ομαδική εργασία σε πραγματικές καταστάσεις;</a:t>
            </a:r>
            <a:endParaRPr lang="en-US" dirty="0">
              <a:solidFill>
                <a:schemeClr val="accent4"/>
              </a:solidFill>
            </a:endParaRPr>
          </a:p>
        </p:txBody>
      </p:sp>
    </p:spTree>
    <p:extLst>
      <p:ext uri="{BB962C8B-B14F-4D97-AF65-F5344CB8AC3E}">
        <p14:creationId xmlns:p14="http://schemas.microsoft.com/office/powerpoint/2010/main" val="36236203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7"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9" name="Google Shape;269;p11"/>
          <p:cNvGrpSpPr/>
          <p:nvPr/>
        </p:nvGrpSpPr>
        <p:grpSpPr>
          <a:xfrm>
            <a:off x="1028700" y="2564102"/>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1"/>
          <p:cNvSpPr txBox="1"/>
          <p:nvPr/>
        </p:nvSpPr>
        <p:spPr>
          <a:xfrm>
            <a:off x="1028700" y="599956"/>
            <a:ext cx="15661518" cy="970587"/>
          </a:xfrm>
          <a:prstGeom prst="rect">
            <a:avLst/>
          </a:prstGeom>
          <a:noFill/>
          <a:ln>
            <a:noFill/>
          </a:ln>
        </p:spPr>
        <p:txBody>
          <a:bodyPr spcFirstLastPara="1" wrap="square" lIns="0" tIns="0" rIns="0" bIns="0" anchor="t" anchorCtr="0">
            <a:spAutoFit/>
          </a:bodyPr>
          <a:lstStyle/>
          <a:p>
            <a:pPr lvl="0">
              <a:lnSpc>
                <a:spcPct val="140022"/>
              </a:lnSpc>
            </a:pPr>
            <a:r>
              <a:rPr lang="el-GR" sz="4505" dirty="0">
                <a:solidFill>
                  <a:srgbClr val="DED5ED"/>
                </a:solidFill>
                <a:latin typeface="Montserrat ExtraBold"/>
                <a:ea typeface="Montserrat ExtraBold"/>
                <a:cs typeface="Montserrat ExtraBold"/>
                <a:sym typeface="Montserrat ExtraBold"/>
              </a:rPr>
              <a:t>Βασικά </a:t>
            </a:r>
            <a:r>
              <a:rPr lang="en-US" sz="4505" dirty="0">
                <a:solidFill>
                  <a:srgbClr val="DED5ED"/>
                </a:solidFill>
                <a:latin typeface="Montserrat ExtraBold"/>
                <a:ea typeface="Montserrat ExtraBold"/>
                <a:cs typeface="Montserrat ExtraBold"/>
                <a:sym typeface="Montserrat ExtraBold"/>
              </a:rPr>
              <a:t>Takeaways</a:t>
            </a:r>
            <a:endParaRPr dirty="0"/>
          </a:p>
        </p:txBody>
      </p:sp>
      <p:sp>
        <p:nvSpPr>
          <p:cNvPr id="276" name="Google Shape;276;p11"/>
          <p:cNvSpPr txBox="1"/>
          <p:nvPr/>
        </p:nvSpPr>
        <p:spPr>
          <a:xfrm>
            <a:off x="1606456" y="2886959"/>
            <a:ext cx="9996965" cy="970587"/>
          </a:xfrm>
          <a:prstGeom prst="rect">
            <a:avLst/>
          </a:prstGeom>
          <a:noFill/>
          <a:ln>
            <a:noFill/>
          </a:ln>
        </p:spPr>
        <p:txBody>
          <a:bodyPr spcFirstLastPara="1" wrap="square" lIns="0" tIns="0" rIns="0" bIns="0" anchor="t" anchorCtr="0">
            <a:spAutoFit/>
          </a:bodyPr>
          <a:lstStyle/>
          <a:p>
            <a:pPr lvl="0">
              <a:lnSpc>
                <a:spcPct val="140022"/>
              </a:lnSpc>
            </a:pPr>
            <a:r>
              <a:rPr lang="el-GR" sz="4505" b="1" dirty="0">
                <a:solidFill>
                  <a:srgbClr val="452A74"/>
                </a:solidFill>
                <a:latin typeface="Montserrat"/>
                <a:ea typeface="Montserrat"/>
                <a:cs typeface="Montserrat"/>
                <a:sym typeface="Montserrat"/>
              </a:rPr>
              <a:t>Μαθησιακά αποτελέσματα</a:t>
            </a:r>
            <a:endParaRPr dirty="0"/>
          </a:p>
        </p:txBody>
      </p:sp>
      <p:sp>
        <p:nvSpPr>
          <p:cNvPr id="277" name="Google Shape;277;p11"/>
          <p:cNvSpPr txBox="1"/>
          <p:nvPr/>
        </p:nvSpPr>
        <p:spPr>
          <a:xfrm>
            <a:off x="1606456" y="4505981"/>
            <a:ext cx="14735298" cy="3816429"/>
          </a:xfrm>
          <a:prstGeom prst="rect">
            <a:avLst/>
          </a:prstGeom>
          <a:noFill/>
          <a:ln>
            <a:noFill/>
          </a:ln>
        </p:spPr>
        <p:txBody>
          <a:bodyPr spcFirstLastPara="1" wrap="square" lIns="0" tIns="0" rIns="0" bIns="0" anchor="t" anchorCtr="0">
            <a:spAutoFit/>
          </a:bodyPr>
          <a:lstStyle/>
          <a:p>
            <a:pPr lvl="0">
              <a:lnSpc>
                <a:spcPct val="140022"/>
              </a:lnSpc>
            </a:pPr>
            <a:r>
              <a:rPr lang="en-US" sz="3543" dirty="0">
                <a:solidFill>
                  <a:srgbClr val="452A74"/>
                </a:solidFill>
                <a:latin typeface="Montserrat"/>
                <a:ea typeface="Montserrat"/>
                <a:cs typeface="Montserrat"/>
                <a:sym typeface="Montserrat"/>
              </a:rPr>
              <a:t>•</a:t>
            </a:r>
            <a:r>
              <a:rPr lang="el-GR" sz="3543" dirty="0">
                <a:solidFill>
                  <a:srgbClr val="452A74"/>
                </a:solidFill>
                <a:latin typeface="Montserrat"/>
                <a:ea typeface="Montserrat"/>
                <a:cs typeface="Montserrat"/>
                <a:sym typeface="Montserrat"/>
              </a:rPr>
              <a:t>Ενισχύστε τη σημασία της ομαδικής εργασίας, της επικοινωνίας και της δημιουργικότητας.
• Ενθαρρύνετε τους συμμετέχοντες να εφαρμόσουν αυτές τις δεξιότητες σε μελλοντικές εργασίες.
• Εμφανίστε ένα διασκεδαστικό </a:t>
            </a:r>
            <a:r>
              <a:rPr lang="el-GR" sz="3543" dirty="0" err="1">
                <a:solidFill>
                  <a:srgbClr val="452A74"/>
                </a:solidFill>
                <a:latin typeface="Montserrat"/>
                <a:ea typeface="Montserrat"/>
                <a:cs typeface="Montserrat"/>
                <a:sym typeface="Montserrat"/>
              </a:rPr>
              <a:t>κολάζ</a:t>
            </a:r>
            <a:r>
              <a:rPr lang="el-GR" sz="3543" dirty="0">
                <a:solidFill>
                  <a:srgbClr val="452A74"/>
                </a:solidFill>
                <a:latin typeface="Montserrat"/>
                <a:ea typeface="Montserrat"/>
                <a:cs typeface="Montserrat"/>
                <a:sym typeface="Montserrat"/>
              </a:rPr>
              <a:t> ολοκληρωμένων σχεδίων.</a:t>
            </a:r>
            <a:endParaRPr lang="en-US" sz="3543"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2" y="643488"/>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6" y="9059620"/>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8"/>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3" y="9046061"/>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5752478" y="9059620"/>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6" y="9023785"/>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4"/>
          <p:cNvSpPr/>
          <p:nvPr/>
        </p:nvSpPr>
        <p:spPr>
          <a:xfrm>
            <a:off x="9455762" y="-1993617"/>
            <a:ext cx="13888879" cy="138888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3" y="-1980712"/>
            <a:ext cx="13888879" cy="13888879"/>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1" y="-303752"/>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5" y="1006740"/>
            <a:ext cx="7869115" cy="7869115"/>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4"/>
          <p:cNvSpPr/>
          <p:nvPr/>
        </p:nvSpPr>
        <p:spPr>
          <a:xfrm>
            <a:off x="13017668" y="1527382"/>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3" name="Google Shape;323;p14"/>
          <p:cNvGrpSpPr/>
          <p:nvPr/>
        </p:nvGrpSpPr>
        <p:grpSpPr>
          <a:xfrm>
            <a:off x="-5576" y="2293085"/>
            <a:ext cx="12129562" cy="2477107"/>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0" y="4724306"/>
            <a:ext cx="12129562" cy="2477107"/>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68"/>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a:off x="0" y="36493"/>
            <a:ext cx="1695139" cy="1940494"/>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txBox="1"/>
          <p:nvPr/>
        </p:nvSpPr>
        <p:spPr>
          <a:xfrm>
            <a:off x="2484570" y="7774133"/>
            <a:ext cx="4062626" cy="770211"/>
          </a:xfrm>
          <a:prstGeom prst="rect">
            <a:avLst/>
          </a:prstGeom>
          <a:noFill/>
          <a:ln>
            <a:noFill/>
          </a:ln>
        </p:spPr>
        <p:txBody>
          <a:bodyPr spcFirstLastPara="1" wrap="square" lIns="0" tIns="0" rIns="0" bIns="0" anchor="t" anchorCtr="0">
            <a:spAutoFit/>
          </a:bodyPr>
          <a:lstStyle/>
          <a:p>
            <a:pPr lvl="0" algn="ctr">
              <a:lnSpc>
                <a:spcPct val="140027"/>
              </a:lnSpc>
            </a:pPr>
            <a:r>
              <a:rPr lang="el-GR" sz="3575" dirty="0">
                <a:solidFill>
                  <a:srgbClr val="452A74"/>
                </a:solidFill>
                <a:latin typeface="Montserrat ExtraBold"/>
                <a:ea typeface="Montserrat ExtraBold"/>
                <a:cs typeface="Montserrat ExtraBold"/>
                <a:sym typeface="Montserrat ExtraBold"/>
              </a:rPr>
              <a:t>Που θα μας βρείτε</a:t>
            </a:r>
            <a:endParaRPr dirty="0"/>
          </a:p>
        </p:txBody>
      </p:sp>
      <p:sp>
        <p:nvSpPr>
          <p:cNvPr id="332" name="Google Shape;332;p14"/>
          <p:cNvSpPr txBox="1"/>
          <p:nvPr/>
        </p:nvSpPr>
        <p:spPr>
          <a:xfrm>
            <a:off x="-72265" y="2513482"/>
            <a:ext cx="11047523" cy="2541850"/>
          </a:xfrm>
          <a:prstGeom prst="rect">
            <a:avLst/>
          </a:prstGeom>
          <a:noFill/>
          <a:ln>
            <a:noFill/>
          </a:ln>
        </p:spPr>
        <p:txBody>
          <a:bodyPr spcFirstLastPara="1" wrap="square" lIns="0" tIns="0" rIns="0" bIns="0" anchor="t" anchorCtr="0">
            <a:spAutoFit/>
          </a:bodyPr>
          <a:lstStyle/>
          <a:p>
            <a:pPr lvl="0" algn="ctr">
              <a:lnSpc>
                <a:spcPct val="140006"/>
              </a:lnSpc>
            </a:pPr>
            <a:r>
              <a:rPr lang="el-GR" sz="5899" b="1" dirty="0">
                <a:solidFill>
                  <a:srgbClr val="DED5ED"/>
                </a:solidFill>
                <a:latin typeface="Montserrat"/>
                <a:ea typeface="Montserrat"/>
                <a:cs typeface="Montserrat"/>
                <a:sym typeface="Montserrat"/>
              </a:rPr>
              <a:t>Σας ευχαριστώ για την προσοχή σας!</a:t>
            </a:r>
            <a:endParaRPr dirty="0"/>
          </a:p>
        </p:txBody>
      </p:sp>
      <p:sp>
        <p:nvSpPr>
          <p:cNvPr id="333" name="Google Shape;333;p14"/>
          <p:cNvSpPr txBox="1"/>
          <p:nvPr/>
        </p:nvSpPr>
        <p:spPr>
          <a:xfrm>
            <a:off x="-397118" y="5429184"/>
            <a:ext cx="11704999" cy="861774"/>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000"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4000" b="1" dirty="0">
                <a:solidFill>
                  <a:schemeClr val="bg1"/>
                </a:solidFill>
                <a:latin typeface="Montserrat"/>
                <a:ea typeface="Montserrat"/>
                <a:cs typeface="Montserrat"/>
                <a:sym typeface="Montserrat"/>
              </a:rPr>
              <a:t> </a:t>
            </a:r>
            <a:endParaRPr lang="en-US" sz="1050" dirty="0">
              <a:solidFill>
                <a:schemeClr val="bg1"/>
              </a:solidFil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FBF3CB01-34DC-4543-8D5E-7605C2F57C61}"/>
</file>

<file path=customXml/itemProps2.xml><?xml version="1.0" encoding="utf-8"?>
<ds:datastoreItem xmlns:ds="http://schemas.openxmlformats.org/officeDocument/2006/customXml" ds:itemID="{9D53299C-823F-49D2-BCC7-B8668E84071E}"/>
</file>

<file path=customXml/itemProps3.xml><?xml version="1.0" encoding="utf-8"?>
<ds:datastoreItem xmlns:ds="http://schemas.openxmlformats.org/officeDocument/2006/customXml" ds:itemID="{55A065B0-CFD6-4ADC-9770-9B945FBA9904}"/>
</file>

<file path=docProps/app.xml><?xml version="1.0" encoding="utf-8"?>
<Properties xmlns="http://schemas.openxmlformats.org/officeDocument/2006/extended-properties" xmlns:vt="http://schemas.openxmlformats.org/officeDocument/2006/docPropsVTypes">
  <TotalTime>536</TotalTime>
  <Words>370</Words>
  <Application>Microsoft Office PowerPoint</Application>
  <PresentationFormat>Προσαρμογή</PresentationFormat>
  <Paragraphs>20</Paragraphs>
  <Slides>7</Slides>
  <Notes>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vt:i4>
      </vt:variant>
    </vt:vector>
  </HeadingPairs>
  <TitlesOfParts>
    <vt:vector size="16" baseType="lpstr">
      <vt:lpstr>Noto Sans</vt:lpstr>
      <vt:lpstr>Arial</vt:lpstr>
      <vt:lpstr>Wingdings</vt:lpstr>
      <vt:lpstr>Monserrat</vt:lpstr>
      <vt:lpstr>Calibri</vt:lpstr>
      <vt:lpstr>Microsoft YaHei UI</vt:lpstr>
      <vt:lpstr>Montserrat ExtraBold</vt:lpstr>
      <vt:lpstr>Montserrat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Despina Romniopoulou</cp:lastModifiedBy>
  <cp:revision>27</cp:revision>
  <dcterms:created xsi:type="dcterms:W3CDTF">2006-08-16T00:00:00Z</dcterms:created>
  <dcterms:modified xsi:type="dcterms:W3CDTF">2025-04-15T16:40:44Z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