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6"/>
  </p:notesMasterIdLst>
  <p:sldIdLst>
    <p:sldId id="270" r:id="rId5"/>
  </p:sldIdLst>
  <p:sldSz cx="18288000" cy="10287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0" roundtripDataSignature="AMtx7mg960WQAXNz4QBwB5P/vHUIvk8RU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A928C35-4026-4C81-B320-0B3299960927}">
  <a:tblStyle styleId="{8A928C35-4026-4C81-B320-0B329996092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47" d="100"/>
          <a:sy n="47" d="100"/>
        </p:scale>
        <p:origin x="427" y="-2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ustomXml" Target="../customXml/item3.xml"/><Relationship Id="rId34" Type="http://schemas.openxmlformats.org/officeDocument/2006/relationships/tableStyles" Target="tableStyles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30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>
          <a:extLst>
            <a:ext uri="{FF2B5EF4-FFF2-40B4-BE49-F238E27FC236}">
              <a16:creationId xmlns:a16="http://schemas.microsoft.com/office/drawing/2014/main" id="{FE5D3402-A391-E382-4515-C924553C45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9:notes">
            <a:extLst>
              <a:ext uri="{FF2B5EF4-FFF2-40B4-BE49-F238E27FC236}">
                <a16:creationId xmlns:a16="http://schemas.microsoft.com/office/drawing/2014/main" id="{B4816E1B-D95B-7623-97A8-A714D177B0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9:notes">
            <a:extLst>
              <a:ext uri="{FF2B5EF4-FFF2-40B4-BE49-F238E27FC236}">
                <a16:creationId xmlns:a16="http://schemas.microsoft.com/office/drawing/2014/main" id="{E6C9FE14-EF2B-6F0E-E818-FCCEA4DBB0A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3098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2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2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horturl.at/lEPUW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>
          <a:extLst>
            <a:ext uri="{FF2B5EF4-FFF2-40B4-BE49-F238E27FC236}">
              <a16:creationId xmlns:a16="http://schemas.microsoft.com/office/drawing/2014/main" id="{5706D1E0-987F-27B4-3D62-8835C44F2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9" name="Google Shape;249;p9">
            <a:extLst>
              <a:ext uri="{FF2B5EF4-FFF2-40B4-BE49-F238E27FC236}">
                <a16:creationId xmlns:a16="http://schemas.microsoft.com/office/drawing/2014/main" id="{CC9C830F-C09B-FF6F-0FDD-7675861E97AD}"/>
              </a:ext>
            </a:extLst>
          </p:cNvPr>
          <p:cNvGrpSpPr/>
          <p:nvPr/>
        </p:nvGrpSpPr>
        <p:grpSpPr>
          <a:xfrm>
            <a:off x="-281955" y="9721187"/>
            <a:ext cx="18965831" cy="883574"/>
            <a:chOff x="0" y="-38100"/>
            <a:chExt cx="4995116" cy="232711"/>
          </a:xfrm>
        </p:grpSpPr>
        <p:sp>
          <p:nvSpPr>
            <p:cNvPr id="250" name="Google Shape;250;p9">
              <a:extLst>
                <a:ext uri="{FF2B5EF4-FFF2-40B4-BE49-F238E27FC236}">
                  <a16:creationId xmlns:a16="http://schemas.microsoft.com/office/drawing/2014/main" id="{0BD05AB1-96B3-FDD1-34D7-C7B6ABF52E52}"/>
                </a:ext>
              </a:extLst>
            </p:cNvPr>
            <p:cNvSpPr/>
            <p:nvPr/>
          </p:nvSpPr>
          <p:spPr>
            <a:xfrm>
              <a:off x="0" y="0"/>
              <a:ext cx="4995116" cy="194611"/>
            </a:xfrm>
            <a:custGeom>
              <a:avLst/>
              <a:gdLst/>
              <a:ahLst/>
              <a:cxnLst/>
              <a:rect l="l" t="t" r="r" b="b"/>
              <a:pathLst>
                <a:path w="4995116" h="194611" extrusionOk="0">
                  <a:moveTo>
                    <a:pt x="0" y="0"/>
                  </a:moveTo>
                  <a:lnTo>
                    <a:pt x="4995116" y="0"/>
                  </a:lnTo>
                  <a:lnTo>
                    <a:pt x="4995116" y="194611"/>
                  </a:lnTo>
                  <a:lnTo>
                    <a:pt x="0" y="194611"/>
                  </a:lnTo>
                  <a:close/>
                </a:path>
              </a:pathLst>
            </a:custGeom>
            <a:solidFill>
              <a:srgbClr val="896CB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9">
              <a:extLst>
                <a:ext uri="{FF2B5EF4-FFF2-40B4-BE49-F238E27FC236}">
                  <a16:creationId xmlns:a16="http://schemas.microsoft.com/office/drawing/2014/main" id="{9969263C-F666-7D50-A2F0-E5932D15F8D8}"/>
                </a:ext>
              </a:extLst>
            </p:cNvPr>
            <p:cNvSpPr txBox="1"/>
            <p:nvPr/>
          </p:nvSpPr>
          <p:spPr>
            <a:xfrm>
              <a:off x="0" y="-38100"/>
              <a:ext cx="4995116" cy="2327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" name="CuadroTexto 6">
            <a:extLst>
              <a:ext uri="{FF2B5EF4-FFF2-40B4-BE49-F238E27FC236}">
                <a16:creationId xmlns:a16="http://schemas.microsoft.com/office/drawing/2014/main" id="{3FACDD3B-5EBB-60C1-46A6-03A61068FEE5}"/>
              </a:ext>
            </a:extLst>
          </p:cNvPr>
          <p:cNvSpPr txBox="1"/>
          <p:nvPr/>
        </p:nvSpPr>
        <p:spPr>
          <a:xfrm>
            <a:off x="168964" y="9878080"/>
            <a:ext cx="1795059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dirty="0">
                <a:solidFill>
                  <a:schemeClr val="bg1"/>
                </a:solidFill>
                <a:effectLst/>
                <a:latin typeface="Helvetica Neue" panose="02000206000000020004" pitchFamily="2" charset="0"/>
              </a:rPr>
              <a:t>Reference: González-González, C. S., &amp; García-Holgado, A. (2019). </a:t>
            </a:r>
            <a:r>
              <a:rPr lang="es-ES" sz="1600" dirty="0" err="1">
                <a:solidFill>
                  <a:schemeClr val="bg1"/>
                </a:solidFill>
                <a:effectLst/>
                <a:latin typeface="Helvetica Neue" panose="02000206000000020004" pitchFamily="2" charset="0"/>
              </a:rPr>
              <a:t>Model</a:t>
            </a:r>
            <a:r>
              <a:rPr lang="es-ES" sz="1600" dirty="0">
                <a:solidFill>
                  <a:schemeClr val="bg1"/>
                </a:solidFill>
                <a:effectLst/>
                <a:latin typeface="Helvetica Neue" panose="02000206000000020004" pitchFamily="2" charset="0"/>
              </a:rPr>
              <a:t> </a:t>
            </a:r>
            <a:r>
              <a:rPr lang="es-ES" sz="1600" dirty="0" err="1">
                <a:solidFill>
                  <a:schemeClr val="bg1"/>
                </a:solidFill>
                <a:effectLst/>
                <a:latin typeface="Helvetica Neue" panose="02000206000000020004" pitchFamily="2" charset="0"/>
              </a:rPr>
              <a:t>Canvas</a:t>
            </a:r>
            <a:r>
              <a:rPr lang="es-ES" sz="1600" dirty="0">
                <a:solidFill>
                  <a:schemeClr val="bg1"/>
                </a:solidFill>
                <a:effectLst/>
                <a:latin typeface="Helvetica Neue" panose="02000206000000020004" pitchFamily="2" charset="0"/>
              </a:rPr>
              <a:t> </a:t>
            </a:r>
            <a:r>
              <a:rPr lang="es-ES" sz="1600" dirty="0" err="1">
                <a:solidFill>
                  <a:schemeClr val="bg1"/>
                </a:solidFill>
                <a:effectLst/>
                <a:latin typeface="Helvetica Neue" panose="02000206000000020004" pitchFamily="2" charset="0"/>
              </a:rPr>
              <a:t>for</a:t>
            </a:r>
            <a:r>
              <a:rPr lang="es-ES" sz="1600" dirty="0">
                <a:solidFill>
                  <a:schemeClr val="bg1"/>
                </a:solidFill>
                <a:effectLst/>
                <a:latin typeface="Helvetica Neue" panose="02000206000000020004" pitchFamily="2" charset="0"/>
              </a:rPr>
              <a:t> </a:t>
            </a:r>
            <a:r>
              <a:rPr lang="es-ES" sz="1600" dirty="0" err="1">
                <a:solidFill>
                  <a:schemeClr val="bg1"/>
                </a:solidFill>
                <a:effectLst/>
                <a:latin typeface="Helvetica Neue" panose="02000206000000020004" pitchFamily="2" charset="0"/>
              </a:rPr>
              <a:t>the</a:t>
            </a:r>
            <a:r>
              <a:rPr lang="es-ES" sz="1600" dirty="0">
                <a:solidFill>
                  <a:schemeClr val="bg1"/>
                </a:solidFill>
                <a:effectLst/>
                <a:latin typeface="Helvetica Neue" panose="02000206000000020004" pitchFamily="2" charset="0"/>
              </a:rPr>
              <a:t> </a:t>
            </a:r>
            <a:r>
              <a:rPr lang="es-ES" sz="1600" dirty="0" err="1">
                <a:solidFill>
                  <a:schemeClr val="bg1"/>
                </a:solidFill>
                <a:effectLst/>
                <a:latin typeface="Helvetica Neue" panose="02000206000000020004" pitchFamily="2" charset="0"/>
              </a:rPr>
              <a:t>design</a:t>
            </a:r>
            <a:r>
              <a:rPr lang="es-ES" sz="1600" dirty="0">
                <a:solidFill>
                  <a:schemeClr val="bg1"/>
                </a:solidFill>
                <a:effectLst/>
                <a:latin typeface="Helvetica Neue" panose="02000206000000020004" pitchFamily="2" charset="0"/>
              </a:rPr>
              <a:t> </a:t>
            </a:r>
            <a:r>
              <a:rPr lang="es-ES" sz="1600" dirty="0" err="1">
                <a:solidFill>
                  <a:schemeClr val="bg1"/>
                </a:solidFill>
                <a:effectLst/>
                <a:latin typeface="Helvetica Neue" panose="02000206000000020004" pitchFamily="2" charset="0"/>
              </a:rPr>
              <a:t>of</a:t>
            </a:r>
            <a:r>
              <a:rPr lang="es-ES" sz="1600" dirty="0">
                <a:solidFill>
                  <a:schemeClr val="bg1"/>
                </a:solidFill>
                <a:effectLst/>
                <a:latin typeface="Helvetica Neue" panose="02000206000000020004" pitchFamily="2" charset="0"/>
              </a:rPr>
              <a:t> </a:t>
            </a:r>
            <a:r>
              <a:rPr lang="es-ES" sz="1600" dirty="0" err="1">
                <a:solidFill>
                  <a:schemeClr val="bg1"/>
                </a:solidFill>
                <a:effectLst/>
                <a:latin typeface="Helvetica Neue" panose="02000206000000020004" pitchFamily="2" charset="0"/>
              </a:rPr>
              <a:t>co-educational</a:t>
            </a:r>
            <a:r>
              <a:rPr lang="es-ES" sz="1600" dirty="0">
                <a:solidFill>
                  <a:schemeClr val="bg1"/>
                </a:solidFill>
                <a:effectLst/>
                <a:latin typeface="Helvetica Neue" panose="02000206000000020004" pitchFamily="2" charset="0"/>
              </a:rPr>
              <a:t> </a:t>
            </a:r>
            <a:r>
              <a:rPr lang="es-ES" sz="1600" dirty="0" err="1">
                <a:solidFill>
                  <a:schemeClr val="bg1"/>
                </a:solidFill>
                <a:effectLst/>
                <a:latin typeface="Helvetica Neue" panose="02000206000000020004" pitchFamily="2" charset="0"/>
              </a:rPr>
              <a:t>practices</a:t>
            </a:r>
            <a:r>
              <a:rPr lang="es-ES" sz="1600" dirty="0">
                <a:solidFill>
                  <a:schemeClr val="bg1"/>
                </a:solidFill>
                <a:effectLst/>
                <a:latin typeface="Helvetica Neue" panose="02000206000000020004" pitchFamily="2" charset="0"/>
              </a:rPr>
              <a:t> and </a:t>
            </a:r>
            <a:r>
              <a:rPr lang="es-ES" sz="1600" dirty="0" err="1">
                <a:solidFill>
                  <a:schemeClr val="bg1"/>
                </a:solidFill>
                <a:effectLst/>
                <a:latin typeface="Helvetica Neue" panose="02000206000000020004" pitchFamily="2" charset="0"/>
              </a:rPr>
              <a:t>rubrics</a:t>
            </a:r>
            <a:r>
              <a:rPr lang="es-ES" sz="1600" dirty="0">
                <a:solidFill>
                  <a:schemeClr val="bg1"/>
                </a:solidFill>
                <a:effectLst/>
                <a:latin typeface="Helvetica Neue" panose="02000206000000020004" pitchFamily="2" charset="0"/>
              </a:rPr>
              <a:t> </a:t>
            </a:r>
            <a:r>
              <a:rPr lang="es-ES" sz="1600" dirty="0" err="1">
                <a:solidFill>
                  <a:schemeClr val="bg1"/>
                </a:solidFill>
                <a:effectLst/>
                <a:latin typeface="Helvetica Neue" panose="02000206000000020004" pitchFamily="2" charset="0"/>
              </a:rPr>
              <a:t>for</a:t>
            </a:r>
            <a:r>
              <a:rPr lang="es-ES" sz="1600" dirty="0">
                <a:solidFill>
                  <a:schemeClr val="bg1"/>
                </a:solidFill>
                <a:effectLst/>
                <a:latin typeface="Helvetica Neue" panose="02000206000000020004" pitchFamily="2" charset="0"/>
              </a:rPr>
              <a:t> </a:t>
            </a:r>
            <a:r>
              <a:rPr lang="es-ES" sz="1600" dirty="0" err="1">
                <a:solidFill>
                  <a:schemeClr val="bg1"/>
                </a:solidFill>
                <a:effectLst/>
                <a:latin typeface="Helvetica Neue" panose="02000206000000020004" pitchFamily="2" charset="0"/>
              </a:rPr>
              <a:t>their</a:t>
            </a:r>
            <a:r>
              <a:rPr lang="es-ES" sz="1600" dirty="0">
                <a:solidFill>
                  <a:schemeClr val="bg1"/>
                </a:solidFill>
                <a:effectLst/>
                <a:latin typeface="Helvetica Neue" panose="02000206000000020004" pitchFamily="2" charset="0"/>
              </a:rPr>
              <a:t> </a:t>
            </a:r>
            <a:r>
              <a:rPr lang="es-ES" sz="1600" dirty="0" err="1">
                <a:solidFill>
                  <a:schemeClr val="bg1"/>
                </a:solidFill>
                <a:effectLst/>
                <a:latin typeface="Helvetica Neue" panose="02000206000000020004" pitchFamily="2" charset="0"/>
              </a:rPr>
              <a:t>assessment</a:t>
            </a:r>
            <a:r>
              <a:rPr lang="es-ES" sz="1600" dirty="0">
                <a:solidFill>
                  <a:schemeClr val="bg1"/>
                </a:solidFill>
                <a:effectLst/>
                <a:latin typeface="Helvetica Neue" panose="02000206000000020004" pitchFamily="2" charset="0"/>
              </a:rPr>
              <a:t>. </a:t>
            </a:r>
            <a:r>
              <a:rPr lang="es-ES" sz="1600" dirty="0">
                <a:solidFill>
                  <a:srgbClr val="0000FF"/>
                </a:solidFill>
                <a:effectLst/>
                <a:latin typeface="Helvetica Neue" panose="02000206000000020004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http://shorturl.at/</a:t>
            </a:r>
            <a:r>
              <a:rPr lang="es-ES" sz="1600" dirty="0">
                <a:solidFill>
                  <a:schemeClr val="bg1"/>
                </a:solidFill>
                <a:effectLst/>
                <a:latin typeface="Helvetica Neue" panose="02000206000000020004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lEPUW</a:t>
            </a:r>
            <a:r>
              <a:rPr lang="es-ES" sz="1600" dirty="0">
                <a:solidFill>
                  <a:schemeClr val="bg1"/>
                </a:solidFill>
                <a:effectLst/>
                <a:latin typeface="Helvetica Neue" panose="02000206000000020004" pitchFamily="2" charset="0"/>
              </a:rPr>
              <a:t> </a:t>
            </a:r>
          </a:p>
        </p:txBody>
      </p:sp>
      <p:sp>
        <p:nvSpPr>
          <p:cNvPr id="2" name="Google Shape;268;p11">
            <a:extLst>
              <a:ext uri="{FF2B5EF4-FFF2-40B4-BE49-F238E27FC236}">
                <a16:creationId xmlns:a16="http://schemas.microsoft.com/office/drawing/2014/main" id="{3B70AFE7-C113-535A-078E-8089B796DC4B}"/>
              </a:ext>
            </a:extLst>
          </p:cNvPr>
          <p:cNvSpPr/>
          <p:nvPr/>
        </p:nvSpPr>
        <p:spPr>
          <a:xfrm>
            <a:off x="15128061" y="145866"/>
            <a:ext cx="3069119" cy="618435"/>
          </a:xfrm>
          <a:custGeom>
            <a:avLst/>
            <a:gdLst/>
            <a:ahLst/>
            <a:cxnLst/>
            <a:rect l="l" t="t" r="r" b="b"/>
            <a:pathLst>
              <a:path w="3069119" h="618435" extrusionOk="0">
                <a:moveTo>
                  <a:pt x="0" y="0"/>
                </a:moveTo>
                <a:lnTo>
                  <a:pt x="3069119" y="0"/>
                </a:lnTo>
                <a:lnTo>
                  <a:pt x="3069119" y="618435"/>
                </a:lnTo>
                <a:lnTo>
                  <a:pt x="0" y="61843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4056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330;p14">
            <a:extLst>
              <a:ext uri="{FF2B5EF4-FFF2-40B4-BE49-F238E27FC236}">
                <a16:creationId xmlns:a16="http://schemas.microsoft.com/office/drawing/2014/main" id="{F83702A7-EB43-7943-52E5-E86BF7DB03A6}"/>
              </a:ext>
            </a:extLst>
          </p:cNvPr>
          <p:cNvSpPr/>
          <p:nvPr/>
        </p:nvSpPr>
        <p:spPr>
          <a:xfrm>
            <a:off x="13531442" y="-292667"/>
            <a:ext cx="1695139" cy="1940494"/>
          </a:xfrm>
          <a:custGeom>
            <a:avLst/>
            <a:gdLst/>
            <a:ahLst/>
            <a:cxnLst/>
            <a:rect l="l" t="t" r="r" b="b"/>
            <a:pathLst>
              <a:path w="1695139" h="1940494" extrusionOk="0">
                <a:moveTo>
                  <a:pt x="0" y="0"/>
                </a:moveTo>
                <a:lnTo>
                  <a:pt x="1695139" y="0"/>
                </a:lnTo>
                <a:lnTo>
                  <a:pt x="1695139" y="1940494"/>
                </a:lnTo>
                <a:lnTo>
                  <a:pt x="0" y="19404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l="-8950" r="-5520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CE6EBE49-68EA-108B-10B0-0431D9030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500" b="1" noProof="0" dirty="0">
                <a:solidFill>
                  <a:srgbClr val="7030A0"/>
                </a:solidFill>
                <a:latin typeface="Monserrat"/>
              </a:rPr>
              <a:t>Πρότυπο για πρακτικές μικτής εκπαίδευσης</a:t>
            </a:r>
            <a:endParaRPr lang="en-GB" sz="3500" b="1" noProof="0" dirty="0">
              <a:solidFill>
                <a:srgbClr val="7030A0"/>
              </a:solidFill>
              <a:latin typeface="Monserrat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64A8915A-FB0A-FECC-48FD-C8BB8DBB284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04770" y="-4525"/>
            <a:ext cx="1792379" cy="1213209"/>
          </a:xfrm>
          <a:prstGeom prst="rect">
            <a:avLst/>
          </a:prstGeom>
        </p:spPr>
      </p:pic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C4F790DE-6BE3-1911-B1A8-8456FC586F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9769848"/>
              </p:ext>
            </p:extLst>
          </p:nvPr>
        </p:nvGraphicFramePr>
        <p:xfrm>
          <a:off x="168964" y="1465676"/>
          <a:ext cx="8874369" cy="7559040"/>
        </p:xfrm>
        <a:graphic>
          <a:graphicData uri="http://schemas.openxmlformats.org/drawingml/2006/table">
            <a:tbl>
              <a:tblPr firstRow="1" bandRow="1">
                <a:tableStyleId>{8A928C35-4026-4C81-B320-0B3299960927}</a:tableStyleId>
              </a:tblPr>
              <a:tblGrid>
                <a:gridCol w="1844394">
                  <a:extLst>
                    <a:ext uri="{9D8B030D-6E8A-4147-A177-3AD203B41FA5}">
                      <a16:colId xmlns:a16="http://schemas.microsoft.com/office/drawing/2014/main" val="3699235877"/>
                    </a:ext>
                  </a:extLst>
                </a:gridCol>
                <a:gridCol w="5418169">
                  <a:extLst>
                    <a:ext uri="{9D8B030D-6E8A-4147-A177-3AD203B41FA5}">
                      <a16:colId xmlns:a16="http://schemas.microsoft.com/office/drawing/2014/main" val="2544203337"/>
                    </a:ext>
                  </a:extLst>
                </a:gridCol>
                <a:gridCol w="825096">
                  <a:extLst>
                    <a:ext uri="{9D8B030D-6E8A-4147-A177-3AD203B41FA5}">
                      <a16:colId xmlns:a16="http://schemas.microsoft.com/office/drawing/2014/main" val="2520866019"/>
                    </a:ext>
                  </a:extLst>
                </a:gridCol>
                <a:gridCol w="786710">
                  <a:extLst>
                    <a:ext uri="{9D8B030D-6E8A-4147-A177-3AD203B41FA5}">
                      <a16:colId xmlns:a16="http://schemas.microsoft.com/office/drawing/2014/main" val="2735902378"/>
                    </a:ext>
                  </a:extLst>
                </a:gridCol>
              </a:tblGrid>
              <a:tr h="324658">
                <a:tc>
                  <a:txBody>
                    <a:bodyPr/>
                    <a:lstStyle/>
                    <a:p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b="1" noProof="0" dirty="0">
                          <a:latin typeface="Monserrat"/>
                        </a:rPr>
                        <a:t>Δείκτες</a:t>
                      </a:r>
                      <a:endParaRPr lang="en-GB" sz="2800" b="1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b="1" noProof="0" dirty="0">
                          <a:latin typeface="Monserrat"/>
                        </a:rPr>
                        <a:t>Ναι</a:t>
                      </a:r>
                      <a:endParaRPr lang="en-GB" sz="2800" b="1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b="1" noProof="0" dirty="0">
                          <a:latin typeface="Monserrat"/>
                        </a:rPr>
                        <a:t>Όχι</a:t>
                      </a:r>
                      <a:endParaRPr lang="en-GB" sz="2800" b="1" noProof="0" dirty="0">
                        <a:latin typeface="Monserra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4296844"/>
                  </a:ext>
                </a:extLst>
              </a:tr>
              <a:tr h="324658">
                <a:tc rowSpan="5">
                  <a:txBody>
                    <a:bodyPr/>
                    <a:lstStyle/>
                    <a:p>
                      <a:pPr algn="l"/>
                      <a:r>
                        <a:rPr lang="el-GR" sz="2800" noProof="0" dirty="0">
                          <a:latin typeface="Monserrat"/>
                        </a:rPr>
                        <a:t>Τάξη</a:t>
                      </a:r>
                      <a:endParaRPr lang="en-GB" sz="2800" noProof="0" dirty="0">
                        <a:latin typeface="Monserra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2800" noProof="0" dirty="0">
                          <a:latin typeface="Monserrat"/>
                        </a:rPr>
                        <a:t>Ένταξη της </a:t>
                      </a:r>
                      <a:r>
                        <a:rPr lang="el-GR" sz="2800" noProof="0" dirty="0" err="1">
                          <a:latin typeface="Monserrat"/>
                        </a:rPr>
                        <a:t>έμφυλης</a:t>
                      </a:r>
                      <a:r>
                        <a:rPr lang="el-GR" sz="2800" noProof="0" dirty="0">
                          <a:latin typeface="Monserrat"/>
                        </a:rPr>
                        <a:t> οπτικής στην εκπαιδευτική προσέγγιση</a:t>
                      </a:r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1017244"/>
                  </a:ext>
                </a:extLst>
              </a:tr>
              <a:tr h="324658">
                <a:tc vMerge="1">
                  <a:txBody>
                    <a:bodyPr/>
                    <a:lstStyle/>
                    <a:p>
                      <a:endParaRPr lang="en-GB" sz="20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noProof="0" dirty="0">
                          <a:latin typeface="Monserrat"/>
                        </a:rPr>
                        <a:t>Ανάθεση ευθυνών με βάση το φύλο</a:t>
                      </a:r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2108658"/>
                  </a:ext>
                </a:extLst>
              </a:tr>
              <a:tr h="324658">
                <a:tc vMerge="1">
                  <a:txBody>
                    <a:bodyPr/>
                    <a:lstStyle/>
                    <a:p>
                      <a:endParaRPr lang="en-GB" sz="20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noProof="0" dirty="0">
                          <a:latin typeface="Monserrat"/>
                        </a:rPr>
                        <a:t>Προβληματισμός σχετικά με τη μεταχείριση βάσει φύλου</a:t>
                      </a:r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9259690"/>
                  </a:ext>
                </a:extLst>
              </a:tr>
              <a:tr h="551918">
                <a:tc vMerge="1">
                  <a:txBody>
                    <a:bodyPr/>
                    <a:lstStyle/>
                    <a:p>
                      <a:endParaRPr lang="en-GB" sz="20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noProof="0" dirty="0">
                          <a:latin typeface="Monserrat"/>
                        </a:rPr>
                        <a:t>Χωρική διάταξη στην τάξη που προάγει τη σχέση μεταξύ διαφορετικών φύλων</a:t>
                      </a:r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7784183"/>
                  </a:ext>
                </a:extLst>
              </a:tr>
              <a:tr h="324658">
                <a:tc vMerge="1">
                  <a:txBody>
                    <a:bodyPr/>
                    <a:lstStyle/>
                    <a:p>
                      <a:endParaRPr lang="en-GB" sz="20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noProof="0" dirty="0">
                          <a:latin typeface="Monserrat"/>
                        </a:rPr>
                        <a:t>Δημιουργία </a:t>
                      </a:r>
                      <a:r>
                        <a:rPr lang="el-GR" sz="2800" noProof="0" dirty="0" err="1">
                          <a:latin typeface="Monserrat"/>
                        </a:rPr>
                        <a:t>διαφυλικών</a:t>
                      </a:r>
                      <a:r>
                        <a:rPr lang="el-GR" sz="2800" noProof="0" dirty="0">
                          <a:latin typeface="Monserrat"/>
                        </a:rPr>
                        <a:t> και ισορροπημένων ομάδων</a:t>
                      </a:r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5830479"/>
                  </a:ext>
                </a:extLst>
              </a:tr>
              <a:tr h="324658">
                <a:tc rowSpan="2">
                  <a:txBody>
                    <a:bodyPr/>
                    <a:lstStyle/>
                    <a:p>
                      <a:r>
                        <a:rPr lang="el-GR" sz="2800" noProof="0" dirty="0">
                          <a:latin typeface="Monserrat"/>
                        </a:rPr>
                        <a:t>Γλώσσα</a:t>
                      </a:r>
                      <a:endParaRPr lang="en-GB" sz="2800" noProof="0" dirty="0">
                        <a:latin typeface="Monserra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2800" noProof="0" dirty="0">
                          <a:latin typeface="Monserrat"/>
                        </a:rPr>
                        <a:t>Υπεράσπιση και χρήση μη αποκλειστικής γλώσσας</a:t>
                      </a:r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6163720"/>
                  </a:ext>
                </a:extLst>
              </a:tr>
              <a:tr h="324658">
                <a:tc vMerge="1">
                  <a:txBody>
                    <a:bodyPr/>
                    <a:lstStyle/>
                    <a:p>
                      <a:endParaRPr lang="en-GB" sz="20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noProof="0" dirty="0">
                          <a:latin typeface="Monserrat"/>
                        </a:rPr>
                        <a:t>Η γλώσσα λαμβάνει υπόψη τη συμμετοχή των μαθητριών</a:t>
                      </a:r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160592"/>
                  </a:ext>
                </a:extLst>
              </a:tr>
            </a:tbl>
          </a:graphicData>
        </a:graphic>
      </p:graphicFrame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25BBA04F-41BF-73DF-5BB8-8E7BB9DCC1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8841404"/>
              </p:ext>
            </p:extLst>
          </p:nvPr>
        </p:nvGraphicFramePr>
        <p:xfrm>
          <a:off x="9200959" y="1661197"/>
          <a:ext cx="8874369" cy="6372186"/>
        </p:xfrm>
        <a:graphic>
          <a:graphicData uri="http://schemas.openxmlformats.org/drawingml/2006/table">
            <a:tbl>
              <a:tblPr firstRow="1" bandRow="1">
                <a:tableStyleId>{8A928C35-4026-4C81-B320-0B3299960927}</a:tableStyleId>
              </a:tblPr>
              <a:tblGrid>
                <a:gridCol w="1788619">
                  <a:extLst>
                    <a:ext uri="{9D8B030D-6E8A-4147-A177-3AD203B41FA5}">
                      <a16:colId xmlns:a16="http://schemas.microsoft.com/office/drawing/2014/main" val="3699235877"/>
                    </a:ext>
                  </a:extLst>
                </a:gridCol>
                <a:gridCol w="5473944">
                  <a:extLst>
                    <a:ext uri="{9D8B030D-6E8A-4147-A177-3AD203B41FA5}">
                      <a16:colId xmlns:a16="http://schemas.microsoft.com/office/drawing/2014/main" val="2544203337"/>
                    </a:ext>
                  </a:extLst>
                </a:gridCol>
                <a:gridCol w="825096">
                  <a:extLst>
                    <a:ext uri="{9D8B030D-6E8A-4147-A177-3AD203B41FA5}">
                      <a16:colId xmlns:a16="http://schemas.microsoft.com/office/drawing/2014/main" val="2520866019"/>
                    </a:ext>
                  </a:extLst>
                </a:gridCol>
                <a:gridCol w="786710">
                  <a:extLst>
                    <a:ext uri="{9D8B030D-6E8A-4147-A177-3AD203B41FA5}">
                      <a16:colId xmlns:a16="http://schemas.microsoft.com/office/drawing/2014/main" val="2735902378"/>
                    </a:ext>
                  </a:extLst>
                </a:gridCol>
              </a:tblGrid>
              <a:tr h="324658">
                <a:tc>
                  <a:txBody>
                    <a:bodyPr/>
                    <a:lstStyle/>
                    <a:p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b="1" noProof="0" dirty="0">
                          <a:latin typeface="Monserrat"/>
                        </a:rPr>
                        <a:t>Δείκτες</a:t>
                      </a:r>
                      <a:endParaRPr lang="en-GB" sz="2800" b="1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b="1" noProof="0" dirty="0">
                          <a:latin typeface="Monserrat"/>
                        </a:rPr>
                        <a:t>Ναι</a:t>
                      </a:r>
                      <a:endParaRPr lang="en-GB" sz="2800" b="1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b="1" noProof="0" dirty="0">
                          <a:latin typeface="Monserrat"/>
                        </a:rPr>
                        <a:t>Όχι</a:t>
                      </a:r>
                      <a:endParaRPr lang="en-GB" sz="2800" b="1" noProof="0" dirty="0">
                        <a:latin typeface="Monserra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4296844"/>
                  </a:ext>
                </a:extLst>
              </a:tr>
              <a:tr h="401173">
                <a:tc rowSpan="3">
                  <a:txBody>
                    <a:bodyPr/>
                    <a:lstStyle/>
                    <a:p>
                      <a:pPr algn="l"/>
                      <a:r>
                        <a:rPr lang="el-GR" sz="2800" noProof="0" dirty="0">
                          <a:latin typeface="Monserrat"/>
                        </a:rPr>
                        <a:t>Περιεχόμενο</a:t>
                      </a:r>
                      <a:endParaRPr lang="en-GB" sz="2800" noProof="0" dirty="0">
                        <a:latin typeface="Monserra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2800" noProof="0" dirty="0">
                          <a:latin typeface="Monserrat"/>
                        </a:rPr>
                        <a:t>Ένταξη γυναικείων ονομάτων και γυναικείων πρωταγωνιστριών</a:t>
                      </a:r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1017244"/>
                  </a:ext>
                </a:extLst>
              </a:tr>
              <a:tr h="308091">
                <a:tc vMerge="1">
                  <a:txBody>
                    <a:bodyPr/>
                    <a:lstStyle/>
                    <a:p>
                      <a:endParaRPr lang="en-GB" sz="20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noProof="0" dirty="0">
                          <a:latin typeface="Monserrat"/>
                        </a:rPr>
                        <a:t>Μη σεξιστικό περιεχόμενο</a:t>
                      </a:r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2108658"/>
                  </a:ext>
                </a:extLst>
              </a:tr>
              <a:tr h="741674">
                <a:tc vMerge="1">
                  <a:txBody>
                    <a:bodyPr/>
                    <a:lstStyle/>
                    <a:p>
                      <a:endParaRPr lang="en-GB" sz="20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noProof="0" dirty="0">
                          <a:latin typeface="Monserrat"/>
                        </a:rPr>
                        <a:t>Κριτική ανασκόπηση της βιβλιογραφίας με ενσωμάτωση σχετικών γυναικείων συγγραφέων</a:t>
                      </a:r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9259690"/>
                  </a:ext>
                </a:extLst>
              </a:tr>
              <a:tr h="611466">
                <a:tc rowSpan="2">
                  <a:txBody>
                    <a:bodyPr/>
                    <a:lstStyle/>
                    <a:p>
                      <a:r>
                        <a:rPr lang="el-GR" sz="2800" noProof="0" dirty="0">
                          <a:latin typeface="Monserrat"/>
                        </a:rPr>
                        <a:t>Χώροι</a:t>
                      </a:r>
                      <a:endParaRPr lang="en-GB" sz="2800" noProof="0" dirty="0">
                        <a:latin typeface="Monserra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2800" noProof="0" dirty="0">
                          <a:latin typeface="Monserrat"/>
                        </a:rPr>
                        <a:t>Ισομερής κατανομή συμμετοχής</a:t>
                      </a:r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7784183"/>
                  </a:ext>
                </a:extLst>
              </a:tr>
              <a:tr h="467360">
                <a:tc vMerge="1">
                  <a:txBody>
                    <a:bodyPr/>
                    <a:lstStyle/>
                    <a:p>
                      <a:pPr algn="l"/>
                      <a:endParaRPr lang="en-GB" sz="2000" noProof="0" dirty="0">
                        <a:latin typeface="Monserra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l-GR" sz="2800" b="0" i="0" u="none" strike="noStrike" cap="none" noProof="0" dirty="0">
                          <a:solidFill>
                            <a:srgbClr val="000000"/>
                          </a:solidFill>
                          <a:latin typeface="Monserrat"/>
                          <a:cs typeface="Arial"/>
                          <a:sym typeface="Arial"/>
                        </a:rPr>
                        <a:t>Ίση πρόσβαση</a:t>
                      </a:r>
                      <a:endParaRPr lang="en-GB" sz="2800" b="0" i="0" u="none" strike="noStrike" cap="none" noProof="0" dirty="0">
                        <a:solidFill>
                          <a:srgbClr val="000000"/>
                        </a:solidFill>
                        <a:latin typeface="Monserrat"/>
                        <a:cs typeface="Arial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502758"/>
                  </a:ext>
                </a:extLst>
              </a:tr>
              <a:tr h="324658">
                <a:tc rowSpan="2">
                  <a:txBody>
                    <a:bodyPr/>
                    <a:lstStyle/>
                    <a:p>
                      <a:r>
                        <a:rPr lang="el-GR" sz="2800" noProof="0">
                          <a:latin typeface="Monserrat"/>
                        </a:rPr>
                        <a:t>Ηγεσία</a:t>
                      </a:r>
                      <a:endParaRPr lang="en-GB" sz="2800" noProof="0" dirty="0">
                        <a:latin typeface="Monserra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2800" noProof="0" dirty="0">
                          <a:latin typeface="Monserrat"/>
                        </a:rPr>
                        <a:t>Διάκριση ηγετικών ικανοτήτων με βάση το φύλο</a:t>
                      </a:r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6163720"/>
                  </a:ext>
                </a:extLst>
              </a:tr>
              <a:tr h="324658">
                <a:tc vMerge="1">
                  <a:txBody>
                    <a:bodyPr/>
                    <a:lstStyle/>
                    <a:p>
                      <a:endParaRPr lang="en-GB" sz="20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noProof="0" dirty="0">
                          <a:latin typeface="Monserrat"/>
                        </a:rPr>
                        <a:t>Παρουσία γυναικών σε ηγετικούς ρόλους</a:t>
                      </a:r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800" noProof="0" dirty="0">
                        <a:latin typeface="Monserra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160592"/>
                  </a:ext>
                </a:extLst>
              </a:tr>
            </a:tbl>
          </a:graphicData>
        </a:graphic>
      </p:graphicFrame>
      <p:pic>
        <p:nvPicPr>
          <p:cNvPr id="10" name="Imagen 4" descr="Tabla&#10;&#10;Descripción generada automáticamente">
            <a:extLst>
              <a:ext uri="{FF2B5EF4-FFF2-40B4-BE49-F238E27FC236}">
                <a16:creationId xmlns:a16="http://schemas.microsoft.com/office/drawing/2014/main" id="{73B73946-CBB1-B3BD-A2D2-298017D9ED91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1194" t="86769" r="-30" b="3249"/>
          <a:stretch/>
        </p:blipFill>
        <p:spPr>
          <a:xfrm>
            <a:off x="8923439" y="7685127"/>
            <a:ext cx="9364561" cy="1085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96335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Έγγραφο" ma:contentTypeID="0x0101003A06DED289E437438E8CDF0E0C275B1A" ma:contentTypeVersion="15" ma:contentTypeDescription="Δημιουργία νέου εγγράφου" ma:contentTypeScope="" ma:versionID="38e14e14d5e2c6cfd314d68d142740c1">
  <xsd:schema xmlns:xsd="http://www.w3.org/2001/XMLSchema" xmlns:xs="http://www.w3.org/2001/XMLSchema" xmlns:p="http://schemas.microsoft.com/office/2006/metadata/properties" xmlns:ns2="9c36add6-739a-4c29-8ed6-2686751d2714" xmlns:ns3="53e6ffbd-972d-40fb-8ec6-5b8d79336218" targetNamespace="http://schemas.microsoft.com/office/2006/metadata/properties" ma:root="true" ma:fieldsID="e9210b91e53bcc7469b0330654620da9" ns2:_="" ns3:_="">
    <xsd:import namespace="9c36add6-739a-4c29-8ed6-2686751d2714"/>
    <xsd:import namespace="53e6ffbd-972d-40fb-8ec6-5b8d793362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36add6-739a-4c29-8ed6-2686751d27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Ετικέτες εικόνας" ma:readOnly="false" ma:fieldId="{5cf76f15-5ced-4ddc-b409-7134ff3c332f}" ma:taxonomyMulti="true" ma:sspId="3e678972-7616-4b67-973f-c669a8ffd46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e6ffbd-972d-40fb-8ec6-5b8d79336218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a4d93c0d-a02c-4b5e-987f-b2f8bdaad71e}" ma:internalName="TaxCatchAll" ma:showField="CatchAllData" ma:web="53e6ffbd-972d-40fb-8ec6-5b8d793362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Κοινή χρήση με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Κοινή χρήση με λεπτομέρειες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Τύπος περιεχομένου"/>
        <xsd:element ref="dc:title" minOccurs="0" maxOccurs="1" ma:index="4" ma:displayName="Τίτλο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c36add6-739a-4c29-8ed6-2686751d2714">
      <Terms xmlns="http://schemas.microsoft.com/office/infopath/2007/PartnerControls"/>
    </lcf76f155ced4ddcb4097134ff3c332f>
    <TaxCatchAll xmlns="53e6ffbd-972d-40fb-8ec6-5b8d79336218" xsi:nil="true"/>
  </documentManagement>
</p:properties>
</file>

<file path=customXml/itemProps1.xml><?xml version="1.0" encoding="utf-8"?>
<ds:datastoreItem xmlns:ds="http://schemas.openxmlformats.org/officeDocument/2006/customXml" ds:itemID="{3B487584-01D7-4568-AAEB-4759EA54A6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36add6-739a-4c29-8ed6-2686751d2714"/>
    <ds:schemaRef ds:uri="53e6ffbd-972d-40fb-8ec6-5b8d793362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C003FE4-CF11-4232-8512-6DE23D91005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A9CA1D-34F7-4160-8151-481314266687}">
  <ds:schemaRefs>
    <ds:schemaRef ds:uri="http://schemas.microsoft.com/office/2006/metadata/properties"/>
    <ds:schemaRef ds:uri="http://schemas.microsoft.com/office/infopath/2007/PartnerControls"/>
    <ds:schemaRef ds:uri="9c36add6-739a-4c29-8ed6-2686751d2714"/>
    <ds:schemaRef ds:uri="53e6ffbd-972d-40fb-8ec6-5b8d7933621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138</Words>
  <Application>Microsoft Office PowerPoint</Application>
  <PresentationFormat>Προσαρμογή</PresentationFormat>
  <Paragraphs>27</Paragraphs>
  <Slides>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Calibri</vt:lpstr>
      <vt:lpstr>Arial</vt:lpstr>
      <vt:lpstr>Helvetica Neue</vt:lpstr>
      <vt:lpstr>Monserrat</vt:lpstr>
      <vt:lpstr>Office Theme</vt:lpstr>
      <vt:lpstr>Πρότυπο για πρακτικές μικτής εκπαίδευσης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>Chrysa Georgiadou</cp:lastModifiedBy>
  <cp:revision>17</cp:revision>
  <dcterms:created xsi:type="dcterms:W3CDTF">2006-08-16T00:00:00Z</dcterms:created>
  <dcterms:modified xsi:type="dcterms:W3CDTF">2025-06-04T11:49:13Z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0x0101003A06DED289E437438E8CDF0E0C275B1A</vt:lpwstr>
  </property>
</Properties>
</file>