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74" r:id="rId7"/>
    <p:sldId id="259" r:id="rId8"/>
    <p:sldId id="273" r:id="rId9"/>
  </p:sldIdLst>
  <p:sldSz cx="18288000" cy="10287000"/>
  <p:notesSz cx="6858000" cy="9144000"/>
  <p:embeddedFontLst>
    <p:embeddedFont>
      <p:font typeface="Montserrat" panose="00000500000000000000" pitchFamily="2" charset="0"/>
      <p:regular r:id="rId11"/>
      <p:bold r:id="rId12"/>
      <p:italic r:id="rId13"/>
      <p:boldItalic r:id="rId14"/>
    </p:embeddedFont>
    <p:embeddedFont>
      <p:font typeface="Montserrat ExtraBold" panose="00000900000000000000" pitchFamily="2" charset="0"/>
      <p:bold r:id="rId15"/>
      <p:boldItalic r:id="rId16"/>
    </p:embeddedFont>
    <p:embeddedFont>
      <p:font typeface="Noto Sans" panose="020B0502040504020204" pitchFamily="34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4" roundtripDataSignature="AMtx7mhV+BOWqt9u5I/uiNty29J+pxEI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427" y="-1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customXml" Target="../customXml/item3.xml"/><Relationship Id="rId34" Type="http://customschemas.google.com/relationships/presentationmetadata" Target="metadata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36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1" name="Google Shape;10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BB72610F-1EDF-D944-C539-867935347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7:notes">
            <a:extLst>
              <a:ext uri="{FF2B5EF4-FFF2-40B4-BE49-F238E27FC236}">
                <a16:creationId xmlns:a16="http://schemas.microsoft.com/office/drawing/2014/main" id="{308652ED-257D-E97B-0DA7-33238BC860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1" name="Google Shape;101;p27:notes">
            <a:extLst>
              <a:ext uri="{FF2B5EF4-FFF2-40B4-BE49-F238E27FC236}">
                <a16:creationId xmlns:a16="http://schemas.microsoft.com/office/drawing/2014/main" id="{EBE71A70-8DE4-96CC-6ED4-D2A612AD8F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273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1" name="Google Shape;29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ertechventure.eu/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hertechventure/?viewAsMember=true" TargetMode="External"/><Relationship Id="rId13" Type="http://schemas.openxmlformats.org/officeDocument/2006/relationships/hyperlink" Target="https://x.com/hertechventure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nstagram.com/hertechventure.eu/" TargetMode="External"/><Relationship Id="rId11" Type="http://schemas.openxmlformats.org/officeDocument/2006/relationships/hyperlink" Target="https://www.hertechventure.eu/" TargetMode="External"/><Relationship Id="rId5" Type="http://schemas.openxmlformats.org/officeDocument/2006/relationships/image" Target="../media/image13.png"/><Relationship Id="rId15" Type="http://schemas.openxmlformats.org/officeDocument/2006/relationships/image" Target="../media/image19.png"/><Relationship Id="rId10" Type="http://schemas.openxmlformats.org/officeDocument/2006/relationships/image" Target="../media/image16.png"/><Relationship Id="rId4" Type="http://schemas.openxmlformats.org/officeDocument/2006/relationships/hyperlink" Target="https://www.facebook.com/profile.php?id=61557217807689" TargetMode="External"/><Relationship Id="rId9" Type="http://schemas.openxmlformats.org/officeDocument/2006/relationships/image" Target="../media/image15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96CB2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34119" y="3456230"/>
            <a:ext cx="12360879" cy="1666456"/>
            <a:chOff x="0" y="-57150"/>
            <a:chExt cx="3255540" cy="438902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3255540" cy="381752"/>
            </a:xfrm>
            <a:custGeom>
              <a:avLst/>
              <a:gdLst/>
              <a:ahLst/>
              <a:cxnLst/>
              <a:rect l="l" t="t" r="r" b="b"/>
              <a:pathLst>
                <a:path w="3255540" h="381752" extrusionOk="0">
                  <a:moveTo>
                    <a:pt x="0" y="0"/>
                  </a:moveTo>
                  <a:lnTo>
                    <a:pt x="3255540" y="0"/>
                  </a:lnTo>
                  <a:lnTo>
                    <a:pt x="3255540" y="381752"/>
                  </a:lnTo>
                  <a:lnTo>
                    <a:pt x="0" y="381752"/>
                  </a:lnTo>
                  <a:close/>
                </a:path>
              </a:pathLst>
            </a:custGeom>
            <a:solidFill>
              <a:srgbClr val="DED5E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0" y="-57150"/>
              <a:ext cx="3255540" cy="4389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-41707" y="5161695"/>
            <a:ext cx="12436705" cy="1767558"/>
            <a:chOff x="0" y="-57150"/>
            <a:chExt cx="3275511" cy="465529"/>
          </a:xfrm>
        </p:grpSpPr>
        <p:sp>
          <p:nvSpPr>
            <p:cNvPr id="88" name="Google Shape;88;p1"/>
            <p:cNvSpPr/>
            <p:nvPr/>
          </p:nvSpPr>
          <p:spPr>
            <a:xfrm>
              <a:off x="0" y="0"/>
              <a:ext cx="3275511" cy="408379"/>
            </a:xfrm>
            <a:custGeom>
              <a:avLst/>
              <a:gdLst/>
              <a:ahLst/>
              <a:cxnLst/>
              <a:rect l="l" t="t" r="r" b="b"/>
              <a:pathLst>
                <a:path w="3275511" h="408379" extrusionOk="0">
                  <a:moveTo>
                    <a:pt x="0" y="0"/>
                  </a:moveTo>
                  <a:lnTo>
                    <a:pt x="3275511" y="0"/>
                  </a:lnTo>
                  <a:lnTo>
                    <a:pt x="3275511" y="408379"/>
                  </a:lnTo>
                  <a:lnTo>
                    <a:pt x="0" y="408379"/>
                  </a:lnTo>
                  <a:close/>
                </a:path>
              </a:pathLst>
            </a:custGeom>
            <a:solidFill>
              <a:srgbClr val="DED5E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0" y="-57150"/>
              <a:ext cx="3275511" cy="4655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0" name="Google Shape;90;p1"/>
          <p:cNvSpPr/>
          <p:nvPr/>
        </p:nvSpPr>
        <p:spPr>
          <a:xfrm>
            <a:off x="735395" y="9214555"/>
            <a:ext cx="3230131" cy="677285"/>
          </a:xfrm>
          <a:custGeom>
            <a:avLst/>
            <a:gdLst/>
            <a:ahLst/>
            <a:cxnLst/>
            <a:rect l="l" t="t" r="r" b="b"/>
            <a:pathLst>
              <a:path w="3230131" h="677285" extrusionOk="0">
                <a:moveTo>
                  <a:pt x="0" y="0"/>
                </a:moveTo>
                <a:lnTo>
                  <a:pt x="3230131" y="0"/>
                </a:lnTo>
                <a:lnTo>
                  <a:pt x="3230131" y="677286"/>
                </a:lnTo>
                <a:lnTo>
                  <a:pt x="0" y="67728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 rot="-1064191">
            <a:off x="14281957" y="-460934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 extrusionOk="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62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 rot="1586488">
            <a:off x="14281957" y="4883172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 extrusionOk="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62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0901220" y="7202168"/>
            <a:ext cx="4938626" cy="4938626"/>
          </a:xfrm>
          <a:custGeom>
            <a:avLst/>
            <a:gdLst/>
            <a:ahLst/>
            <a:cxnLst/>
            <a:rect l="l" t="t" r="r" b="b"/>
            <a:pathLst>
              <a:path w="4938626" h="4938626" extrusionOk="0">
                <a:moveTo>
                  <a:pt x="0" y="0"/>
                </a:moveTo>
                <a:lnTo>
                  <a:pt x="4938626" y="0"/>
                </a:lnTo>
                <a:lnTo>
                  <a:pt x="4938626" y="4938625"/>
                </a:lnTo>
                <a:lnTo>
                  <a:pt x="0" y="49386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019120" y="2311824"/>
            <a:ext cx="9279245" cy="114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62"/>
              <a:buFont typeface="Arial"/>
              <a:buNone/>
            </a:pPr>
            <a:r>
              <a:rPr lang="en-US" sz="6662" b="1" i="0" u="none" strike="noStrike" cap="none">
                <a:solidFill>
                  <a:srgbClr val="DED5ED"/>
                </a:solidFill>
                <a:latin typeface="Montserrat"/>
                <a:ea typeface="Montserrat"/>
                <a:cs typeface="Montserrat"/>
                <a:sym typeface="Montserrat"/>
              </a:rPr>
              <a:t>HerTechVenture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2061949" y="3672986"/>
            <a:ext cx="9791798" cy="131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i="0" u="none" strike="noStrike" cap="none" dirty="0">
                <a:solidFill>
                  <a:srgbClr val="452A74"/>
                </a:solidFill>
                <a:latin typeface="Noto Sans"/>
                <a:ea typeface="Noto Sans"/>
                <a:cs typeface="Noto Sans"/>
                <a:sym typeface="Noto Sans"/>
              </a:rPr>
              <a:t>BEHIND THE SCENES</a:t>
            </a:r>
            <a:r>
              <a:rPr lang="el-GR" sz="3200" b="1" i="0" u="none" strike="noStrike" cap="none" dirty="0">
                <a:solidFill>
                  <a:srgbClr val="452A74"/>
                </a:solidFill>
                <a:latin typeface="Noto Sans"/>
                <a:ea typeface="Noto Sans"/>
                <a:cs typeface="Noto Sans"/>
                <a:sym typeface="Noto Sans"/>
              </a:rPr>
              <a:t>: </a:t>
            </a:r>
            <a:r>
              <a:rPr lang="el-GR" sz="2900" b="1" i="0" u="none" strike="noStrike" dirty="0">
                <a:solidFill>
                  <a:srgbClr val="4D3774"/>
                </a:solidFill>
                <a:effectLst/>
                <a:latin typeface="Play"/>
              </a:rPr>
              <a:t>Κατανόηση των περιορισμών που αντιμετωπίζουν οι γυναίκες στην επιχειρηματικότητα</a:t>
            </a:r>
            <a:endParaRPr sz="29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2504025" y="5743258"/>
            <a:ext cx="8127029" cy="732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None/>
            </a:pPr>
            <a:r>
              <a:rPr lang="en-US" sz="3399" b="1" i="0" u="none" strike="noStrike" cap="none">
                <a:solidFill>
                  <a:srgbClr val="452A74"/>
                </a:solidFill>
                <a:latin typeface="Noto Sans"/>
                <a:ea typeface="Noto Sans"/>
                <a:cs typeface="Noto Sans"/>
                <a:sym typeface="Noto Sans"/>
              </a:rPr>
              <a:t>Education Foundation PERSPEKTYWY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6077346" y="9101770"/>
            <a:ext cx="3366980" cy="119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5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399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9"/>
              <a:buFont typeface="Arial"/>
              <a:buNone/>
            </a:pPr>
            <a:r>
              <a:rPr lang="en-US" sz="1359" b="1" i="0" u="none" strike="noStrike" cap="none">
                <a:solidFill>
                  <a:srgbClr val="DED5ED"/>
                </a:solidFill>
                <a:latin typeface="Noto Sans"/>
                <a:ea typeface="Noto Sans"/>
                <a:cs typeface="Noto Sans"/>
                <a:sym typeface="Noto Sans"/>
              </a:rPr>
              <a:t>Project Number 2023-1-PL01-KA220-HED-000156803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399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9"/>
              <a:buFont typeface="Arial"/>
              <a:buNone/>
            </a:pPr>
            <a:endParaRPr sz="1359" b="1" i="0" u="none" strike="noStrike" cap="none">
              <a:solidFill>
                <a:srgbClr val="DED5ED"/>
              </a:solidFill>
              <a:latin typeface="Noto Sans"/>
              <a:ea typeface="Noto Sans"/>
              <a:cs typeface="Noto Sans"/>
              <a:sym typeface="Noto Sans"/>
            </a:endParaRPr>
          </a:p>
          <a:p>
            <a:pPr marL="0" marR="0" lvl="0" indent="0" algn="ctr" rtl="0">
              <a:lnSpc>
                <a:spcPct val="1399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9"/>
              <a:buFont typeface="Arial"/>
              <a:buNone/>
            </a:pPr>
            <a:endParaRPr sz="1359" b="1" i="0" u="none" strike="noStrike" cap="none">
              <a:solidFill>
                <a:srgbClr val="DED5ED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pic>
        <p:nvPicPr>
          <p:cNvPr id="98" name="Google Shape;98;p1" descr="EngiRank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32002" y="7406962"/>
            <a:ext cx="3505200" cy="130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7"/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4" name="Google Shape;104;p27"/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105" name="Google Shape;105;p27"/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27"/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7" name="Google Shape;107;p27"/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7"/>
          <p:cNvSpPr txBox="1"/>
          <p:nvPr/>
        </p:nvSpPr>
        <p:spPr>
          <a:xfrm>
            <a:off x="968188" y="1264024"/>
            <a:ext cx="6965577" cy="7032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7"/>
          <p:cNvSpPr txBox="1"/>
          <p:nvPr/>
        </p:nvSpPr>
        <p:spPr>
          <a:xfrm>
            <a:off x="741741" y="1115422"/>
            <a:ext cx="7961388" cy="718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Επιτυχία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ισορροπία μεταξύ επαγγελματικής και προσωπικής ζωής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σύγκρουση μεταξύ επαγγελματικής και οικογενειακής ζωής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Καριέρα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καινοτομία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αξίες στην εργασία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επιχειρηματικότητα STEM</a:t>
            </a:r>
            <a:endParaRPr lang="pl-PL" sz="36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BF53847-2128-F21A-BF39-6248521D5A42}"/>
              </a:ext>
            </a:extLst>
          </p:cNvPr>
          <p:cNvSpPr txBox="1"/>
          <p:nvPr/>
        </p:nvSpPr>
        <p:spPr>
          <a:xfrm>
            <a:off x="9144000" y="709494"/>
            <a:ext cx="8175812" cy="6777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l-PL" sz="4400" b="1" kern="100" dirty="0"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l-PL" sz="4400" b="1" kern="100" dirty="0"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4400" b="1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Πώς θα το ορίζατε προσωπικά;</a:t>
            </a:r>
            <a:endParaRPr lang="pl-PL" sz="4400" b="1" kern="100" dirty="0"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l-GR" sz="4400" b="1" kern="100" dirty="0"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l-PL" sz="4400" b="1" kern="100" dirty="0"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l-GR" sz="4400" b="1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Πώς θα το ορίζατε η κοινωνία στην οποία ζείτε;</a:t>
            </a:r>
            <a:endParaRPr lang="pl-PL" dirty="0"/>
          </a:p>
        </p:txBody>
      </p:sp>
      <p:pic>
        <p:nvPicPr>
          <p:cNvPr id="6" name="Grafika 5" descr="Grupa osób z wypełnieniem pełnym">
            <a:extLst>
              <a:ext uri="{FF2B5EF4-FFF2-40B4-BE49-F238E27FC236}">
                <a16:creationId xmlns:a16="http://schemas.microsoft.com/office/drawing/2014/main" id="{123D4A61-ADA0-B1CA-D8B4-FF44B36636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44000" y="4955242"/>
            <a:ext cx="914400" cy="914400"/>
          </a:xfrm>
          <a:prstGeom prst="rect">
            <a:avLst/>
          </a:prstGeom>
        </p:spPr>
      </p:pic>
      <p:pic>
        <p:nvPicPr>
          <p:cNvPr id="8" name="Grafika 7" descr="Głowa z kołami zębatymi z wypełnieniem pełnym">
            <a:extLst>
              <a:ext uri="{FF2B5EF4-FFF2-40B4-BE49-F238E27FC236}">
                <a16:creationId xmlns:a16="http://schemas.microsoft.com/office/drawing/2014/main" id="{370B95D3-8B47-D1B9-2F10-CA373C00C5B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117107" y="1454045"/>
            <a:ext cx="914400" cy="9144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191E51D8-C07E-2887-477D-C9537FCBA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7">
            <a:extLst>
              <a:ext uri="{FF2B5EF4-FFF2-40B4-BE49-F238E27FC236}">
                <a16:creationId xmlns:a16="http://schemas.microsoft.com/office/drawing/2014/main" id="{AA404E16-6C5E-AB09-7B5B-2BBCE51CBA86}"/>
              </a:ext>
            </a:extLst>
          </p:cNvPr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4" name="Google Shape;104;p27">
            <a:extLst>
              <a:ext uri="{FF2B5EF4-FFF2-40B4-BE49-F238E27FC236}">
                <a16:creationId xmlns:a16="http://schemas.microsoft.com/office/drawing/2014/main" id="{B6B65295-9871-DF39-3F2C-E44BBDDBA8A9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105" name="Google Shape;105;p27">
              <a:extLst>
                <a:ext uri="{FF2B5EF4-FFF2-40B4-BE49-F238E27FC236}">
                  <a16:creationId xmlns:a16="http://schemas.microsoft.com/office/drawing/2014/main" id="{BC912927-E430-848B-0012-B8B71561DEDF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27">
              <a:extLst>
                <a:ext uri="{FF2B5EF4-FFF2-40B4-BE49-F238E27FC236}">
                  <a16:creationId xmlns:a16="http://schemas.microsoft.com/office/drawing/2014/main" id="{6B3C1F30-3FE8-D2BC-CA4D-83F34E358090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7" name="Google Shape;107;p27">
            <a:extLst>
              <a:ext uri="{FF2B5EF4-FFF2-40B4-BE49-F238E27FC236}">
                <a16:creationId xmlns:a16="http://schemas.microsoft.com/office/drawing/2014/main" id="{1ED85609-A28E-C78B-626D-BFDBBE289F76}"/>
              </a:ext>
            </a:extLst>
          </p:cNvPr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7">
            <a:extLst>
              <a:ext uri="{FF2B5EF4-FFF2-40B4-BE49-F238E27FC236}">
                <a16:creationId xmlns:a16="http://schemas.microsoft.com/office/drawing/2014/main" id="{84CD2957-32DF-A981-494F-22BD263195A8}"/>
              </a:ext>
            </a:extLst>
          </p:cNvPr>
          <p:cNvSpPr txBox="1"/>
          <p:nvPr/>
        </p:nvSpPr>
        <p:spPr>
          <a:xfrm>
            <a:off x="968188" y="1264024"/>
            <a:ext cx="6965577" cy="7032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D4DACC7-7A90-4162-9BCE-6C3BF268F247}"/>
              </a:ext>
            </a:extLst>
          </p:cNvPr>
          <p:cNvSpPr txBox="1"/>
          <p:nvPr/>
        </p:nvSpPr>
        <p:spPr>
          <a:xfrm>
            <a:off x="9144000" y="2624271"/>
            <a:ext cx="858013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buNone/>
            </a:pPr>
            <a:r>
              <a:rPr lang="el-GR" sz="4800" b="1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18"/>
              </a:rPr>
              <a:t>Επηρεάζει το φύλο τον τρόπο με τον οποίο ορίζουμε αυτές τις έννοιες;</a:t>
            </a:r>
          </a:p>
          <a:p>
            <a:pPr rtl="0">
              <a:buNone/>
            </a:pPr>
            <a:endParaRPr lang="el-GR" sz="4800" b="1" dirty="0">
              <a:latin typeface="Montserrat" panose="00000500000000000000" pitchFamily="2" charset="-18"/>
            </a:endParaRPr>
          </a:p>
          <a:p>
            <a:pPr rtl="0">
              <a:buNone/>
            </a:pPr>
            <a:r>
              <a:rPr lang="el-GR" sz="4800" b="1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18"/>
              </a:rPr>
              <a:t>Ποιες είναι οι διαφορές;</a:t>
            </a:r>
          </a:p>
          <a:p>
            <a:pPr rtl="0">
              <a:buNone/>
            </a:pPr>
            <a:endParaRPr lang="el-GR" sz="4800" b="1" i="0" u="none" strike="noStrike" dirty="0">
              <a:solidFill>
                <a:srgbClr val="000000"/>
              </a:solidFill>
              <a:effectLst/>
              <a:latin typeface="Montserrat" panose="00000500000000000000" pitchFamily="2" charset="-18"/>
            </a:endParaRPr>
          </a:p>
          <a:p>
            <a:pPr rtl="0">
              <a:buNone/>
            </a:pPr>
            <a:r>
              <a:rPr lang="el-GR" sz="4800" b="1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18"/>
              </a:rPr>
              <a:t>Από τι προκύπτουν;</a:t>
            </a:r>
            <a:endParaRPr lang="pl-PL" dirty="0"/>
          </a:p>
        </p:txBody>
      </p:sp>
      <p:pic>
        <p:nvPicPr>
          <p:cNvPr id="5" name="Grafika 4" descr="Distancing socjalny z wypełnieniem pełnym">
            <a:extLst>
              <a:ext uri="{FF2B5EF4-FFF2-40B4-BE49-F238E27FC236}">
                <a16:creationId xmlns:a16="http://schemas.microsoft.com/office/drawing/2014/main" id="{131F9C7E-E6DE-F30D-9BBE-C29B2D8143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10830" y="815346"/>
            <a:ext cx="1664264" cy="1664264"/>
          </a:xfrm>
          <a:prstGeom prst="rect">
            <a:avLst/>
          </a:prstGeom>
        </p:spPr>
      </p:pic>
      <p:sp>
        <p:nvSpPr>
          <p:cNvPr id="2" name="Google Shape;110;p27">
            <a:extLst>
              <a:ext uri="{FF2B5EF4-FFF2-40B4-BE49-F238E27FC236}">
                <a16:creationId xmlns:a16="http://schemas.microsoft.com/office/drawing/2014/main" id="{A58466DF-D157-AEE1-CF37-16F9D2C56DF7}"/>
              </a:ext>
            </a:extLst>
          </p:cNvPr>
          <p:cNvSpPr txBox="1"/>
          <p:nvPr/>
        </p:nvSpPr>
        <p:spPr>
          <a:xfrm>
            <a:off x="797035" y="1189722"/>
            <a:ext cx="7961388" cy="718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Επιτυχία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ισορροπία μεταξύ επαγγελματικής και προσωπικής ζωής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σύγκρουση μεταξύ επαγγελματικής και οικογενειακής ζωής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Καριέρα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καινοτομία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αξίες στην εργασία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36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επιχειρηματικότητα STEM</a:t>
            </a:r>
            <a:endParaRPr lang="pl-PL" sz="36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38345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9"/>
          <p:cNvSpPr/>
          <p:nvPr/>
        </p:nvSpPr>
        <p:spPr>
          <a:xfrm>
            <a:off x="15050338" y="9152808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0" name="Google Shape;130;p29"/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131" name="Google Shape;131;p29"/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29"/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3" name="Google Shape;133;p29"/>
          <p:cNvSpPr/>
          <p:nvPr/>
        </p:nvSpPr>
        <p:spPr>
          <a:xfrm>
            <a:off x="11283884" y="7670870"/>
            <a:ext cx="4164814" cy="4245296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3AC5855-B59A-CB2C-9EF1-9AE92D436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247" y="393608"/>
            <a:ext cx="16741588" cy="1004886"/>
          </a:xfrm>
        </p:spPr>
        <p:txBody>
          <a:bodyPr>
            <a:normAutofit fontScale="90000"/>
          </a:bodyPr>
          <a:lstStyle/>
          <a:p>
            <a:pPr algn="l"/>
            <a:r>
              <a:rPr lang="en-GB" sz="2400" b="1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Main Challenges Faced By Women Entrepreneurs (Students </a:t>
            </a:r>
            <a:r>
              <a:rPr lang="pl-PL" sz="2400" b="1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en-GB" sz="2400" b="1" kern="100" dirty="0" err="1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erspectives</a:t>
            </a:r>
            <a:r>
              <a:rPr lang="pl-PL" sz="2400" b="1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pl-PL" sz="2200" b="1" i="0" u="none" strike="noStrike" baseline="0" dirty="0">
                <a:latin typeface="Montserrat" panose="00000500000000000000" pitchFamily="2" charset="-18"/>
              </a:rPr>
              <a:t>768 </a:t>
            </a:r>
            <a:r>
              <a:rPr lang="pl-PL" sz="2200" b="1" i="0" u="none" strike="noStrike" baseline="0" dirty="0" err="1">
                <a:latin typeface="Montserrat" panose="00000500000000000000" pitchFamily="2" charset="-18"/>
              </a:rPr>
              <a:t>responses</a:t>
            </a:r>
            <a:r>
              <a:rPr lang="pl-PL" sz="2200" b="1" i="0" u="none" strike="noStrike" baseline="0" dirty="0">
                <a:latin typeface="Montserrat" panose="00000500000000000000" pitchFamily="2" charset="-18"/>
              </a:rPr>
              <a:t>, 5 </a:t>
            </a:r>
            <a:r>
              <a:rPr lang="pl-PL" sz="2200" b="1" i="0" u="none" strike="noStrike" baseline="0" dirty="0" err="1">
                <a:latin typeface="Montserrat" panose="00000500000000000000" pitchFamily="2" charset="-18"/>
              </a:rPr>
              <a:t>higher</a:t>
            </a:r>
            <a:r>
              <a:rPr lang="pl-PL" sz="2200" b="1" i="0" u="none" strike="noStrike" baseline="0" dirty="0">
                <a:latin typeface="Montserrat" panose="00000500000000000000" pitchFamily="2" charset="-18"/>
              </a:rPr>
              <a:t> education </a:t>
            </a:r>
            <a:r>
              <a:rPr lang="pl-PL" sz="2200" b="1" i="0" u="none" strike="noStrike" baseline="0" dirty="0" err="1">
                <a:latin typeface="Montserrat" panose="00000500000000000000" pitchFamily="2" charset="-18"/>
              </a:rPr>
              <a:t>institutions</a:t>
            </a:r>
            <a:r>
              <a:rPr lang="pl-PL" sz="2200" b="1" i="0" u="none" strike="noStrike" baseline="0" dirty="0">
                <a:latin typeface="Montserrat" panose="00000500000000000000" pitchFamily="2" charset="-18"/>
              </a:rPr>
              <a:t>: </a:t>
            </a:r>
            <a:r>
              <a:rPr lang="pl-PL" sz="2200" b="0" i="0" u="none" strike="noStrike" baseline="0" dirty="0">
                <a:latin typeface="Montserrat" panose="00000500000000000000" pitchFamily="2" charset="-18"/>
              </a:rPr>
              <a:t>University of </a:t>
            </a:r>
            <a:r>
              <a:rPr lang="pl-PL" sz="2200" b="0" i="0" u="none" strike="noStrike" baseline="0" dirty="0" err="1">
                <a:latin typeface="Montserrat" panose="00000500000000000000" pitchFamily="2" charset="-18"/>
              </a:rPr>
              <a:t>Gdansk</a:t>
            </a:r>
            <a:r>
              <a:rPr lang="pl-PL" sz="2200" b="0" i="0" u="none" strike="noStrike" baseline="0" dirty="0">
                <a:latin typeface="Montserrat" panose="00000500000000000000" pitchFamily="2" charset="-18"/>
              </a:rPr>
              <a:t>, University of Macedonia, </a:t>
            </a:r>
            <a:r>
              <a:rPr lang="pl-PL" sz="2200" b="0" i="0" u="none" strike="noStrike" baseline="0" dirty="0" err="1">
                <a:latin typeface="Montserrat" panose="00000500000000000000" pitchFamily="2" charset="-18"/>
              </a:rPr>
              <a:t>Polytechnic</a:t>
            </a:r>
            <a:r>
              <a:rPr lang="pl-PL" sz="2200" b="0" i="0" u="none" strike="noStrike" baseline="0" dirty="0">
                <a:latin typeface="Montserrat" panose="00000500000000000000" pitchFamily="2" charset="-18"/>
              </a:rPr>
              <a:t> of Guarda, University of Salamanca, </a:t>
            </a:r>
            <a:r>
              <a:rPr lang="pl-PL" sz="2200" b="0" i="0" u="none" strike="noStrike" baseline="0" dirty="0" err="1">
                <a:latin typeface="Montserrat" panose="00000500000000000000" pitchFamily="2" charset="-18"/>
              </a:rPr>
              <a:t>Polytechnic</a:t>
            </a:r>
            <a:r>
              <a:rPr lang="pl-PL" sz="2200" b="0" i="0" u="none" strike="noStrike" baseline="0" dirty="0">
                <a:latin typeface="Montserrat" panose="00000500000000000000" pitchFamily="2" charset="-18"/>
              </a:rPr>
              <a:t> of </a:t>
            </a:r>
            <a:r>
              <a:rPr lang="pl-PL" sz="2200" i="0" u="none" strike="noStrike" baseline="0" dirty="0" err="1">
                <a:latin typeface="Montserrat" panose="00000500000000000000" pitchFamily="2" charset="-18"/>
              </a:rPr>
              <a:t>Torino</a:t>
            </a:r>
            <a:r>
              <a:rPr lang="en-GB" sz="2200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pl-PL" sz="2200" dirty="0">
              <a:latin typeface="Montserrat" panose="00000500000000000000" pitchFamily="2" charset="-18"/>
            </a:endParaRPr>
          </a:p>
        </p:txBody>
      </p:sp>
      <p:pic>
        <p:nvPicPr>
          <p:cNvPr id="7" name="Obraz 6" descr="Obraz zawierający tekst, zrzut ekranu, Czcionka, wizytów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C05643CB-DD84-0005-5A83-EA8609544F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13833" y="2167373"/>
            <a:ext cx="5427002" cy="3037009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622F275C-9895-AADA-493A-069DBC3799A7}"/>
              </a:ext>
            </a:extLst>
          </p:cNvPr>
          <p:cNvSpPr txBox="1"/>
          <p:nvPr/>
        </p:nvSpPr>
        <p:spPr>
          <a:xfrm>
            <a:off x="12013833" y="5844214"/>
            <a:ext cx="567088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800" b="1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Research Report</a:t>
            </a:r>
          </a:p>
          <a:p>
            <a:pPr algn="l"/>
            <a:endParaRPr lang="pl-PL" sz="1800" dirty="0">
              <a:solidFill>
                <a:schemeClr val="tx1"/>
              </a:solidFill>
              <a:latin typeface="Montserrat" panose="00000500000000000000" pitchFamily="2" charset="-18"/>
            </a:endParaRPr>
          </a:p>
          <a:p>
            <a:pPr algn="l"/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T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 </a:t>
            </a:r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Paiva; S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 </a:t>
            </a:r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Salgado; M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</a:t>
            </a:r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Salaberri; T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 </a:t>
            </a:r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Felgueira; C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</a:t>
            </a:r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 Alves; N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 Gomes, </a:t>
            </a:r>
            <a:r>
              <a:rPr lang="pl-PL" sz="1800" b="1" i="1" u="none" strike="noStrike" baseline="0" dirty="0" err="1">
                <a:solidFill>
                  <a:schemeClr val="tx1"/>
                </a:solidFill>
                <a:latin typeface="Montserrat" panose="00000500000000000000" pitchFamily="2" charset="-18"/>
              </a:rPr>
              <a:t>Needs</a:t>
            </a:r>
            <a:r>
              <a:rPr lang="pl-PL" sz="1800" b="1" i="1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 Analysis. </a:t>
            </a:r>
            <a:r>
              <a:rPr lang="en-US" sz="1800" b="1" i="1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Empowering Women in Tech Innovation</a:t>
            </a:r>
            <a:r>
              <a:rPr lang="pl-PL" sz="1800" b="1" i="1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 and </a:t>
            </a:r>
            <a:r>
              <a:rPr lang="pl-PL" sz="1800" b="1" i="1" u="none" strike="noStrike" baseline="0" dirty="0" err="1">
                <a:solidFill>
                  <a:schemeClr val="tx1"/>
                </a:solidFill>
                <a:latin typeface="Montserrat" panose="00000500000000000000" pitchFamily="2" charset="-18"/>
              </a:rPr>
              <a:t>Entrepreneurship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, </a:t>
            </a:r>
            <a:r>
              <a:rPr lang="pl-PL" sz="1800" i="0" u="none" strike="noStrike" baseline="0" dirty="0" err="1">
                <a:solidFill>
                  <a:schemeClr val="tx1"/>
                </a:solidFill>
                <a:latin typeface="Montserrat" panose="00000500000000000000" pitchFamily="2" charset="-18"/>
              </a:rPr>
              <a:t>Instituto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 </a:t>
            </a:r>
            <a:r>
              <a:rPr lang="pl-PL" sz="1800" i="0" u="none" strike="noStrike" baseline="0" dirty="0" err="1">
                <a:solidFill>
                  <a:schemeClr val="tx1"/>
                </a:solidFill>
                <a:latin typeface="Montserrat" panose="00000500000000000000" pitchFamily="2" charset="-18"/>
              </a:rPr>
              <a:t>Politécnico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 da Guarda</a:t>
            </a:r>
          </a:p>
          <a:p>
            <a:pPr algn="l"/>
            <a:endParaRPr lang="pl-PL" sz="1800" i="0" u="none" strike="noStrike" baseline="0" dirty="0">
              <a:solidFill>
                <a:schemeClr val="tx1"/>
              </a:solidFill>
              <a:latin typeface="Montserrat" panose="00000500000000000000" pitchFamily="2" charset="-18"/>
            </a:endParaRPr>
          </a:p>
          <a:p>
            <a:pPr algn="l"/>
            <a:r>
              <a:rPr lang="pl-PL" sz="1800" dirty="0" err="1">
                <a:solidFill>
                  <a:schemeClr val="tx1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  <a:hlinkClick r:id="rId6"/>
              </a:rPr>
              <a:t>www.hertechventure.eu</a:t>
            </a:r>
            <a:endParaRPr lang="pl-PL" sz="1800" dirty="0">
              <a:solidFill>
                <a:schemeClr val="tx1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/>
            <a:endParaRPr lang="pl-PL" dirty="0">
              <a:solidFill>
                <a:schemeClr val="tx1"/>
              </a:solidFill>
              <a:latin typeface="Montserrat" panose="00000500000000000000" pitchFamily="2" charset="-18"/>
            </a:endParaRPr>
          </a:p>
        </p:txBody>
      </p:sp>
      <p:pic>
        <p:nvPicPr>
          <p:cNvPr id="10" name="Obraz 9" descr="Obraz zawierający tekst, zrzut ekranu, numer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6D32BEAF-5694-3FDA-2A9C-AD53F91F9D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9247" y="1543155"/>
            <a:ext cx="10006792" cy="78059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D5ED"/>
        </a:solidFill>
        <a:effectLst/>
      </p:bgPr>
    </p:bg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4"/>
          <p:cNvSpPr/>
          <p:nvPr/>
        </p:nvSpPr>
        <p:spPr>
          <a:xfrm>
            <a:off x="2151792" y="643488"/>
            <a:ext cx="3226247" cy="610103"/>
          </a:xfrm>
          <a:custGeom>
            <a:avLst/>
            <a:gdLst/>
            <a:ahLst/>
            <a:cxnLst/>
            <a:rect l="l" t="t" r="r" b="b"/>
            <a:pathLst>
              <a:path w="3226247" h="610103" extrusionOk="0">
                <a:moveTo>
                  <a:pt x="0" y="0"/>
                </a:moveTo>
                <a:lnTo>
                  <a:pt x="3226247" y="0"/>
                </a:lnTo>
                <a:lnTo>
                  <a:pt x="3226247" y="610103"/>
                </a:lnTo>
                <a:lnTo>
                  <a:pt x="0" y="6101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087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4">
            <a:hlinkClick r:id="rId4"/>
          </p:cNvPr>
          <p:cNvSpPr/>
          <p:nvPr/>
        </p:nvSpPr>
        <p:spPr>
          <a:xfrm>
            <a:off x="1301736" y="9059620"/>
            <a:ext cx="492598" cy="895633"/>
          </a:xfrm>
          <a:custGeom>
            <a:avLst/>
            <a:gdLst/>
            <a:ahLst/>
            <a:cxnLst/>
            <a:rect l="l" t="t" r="r" b="b"/>
            <a:pathLst>
              <a:path w="492598" h="895633" extrusionOk="0">
                <a:moveTo>
                  <a:pt x="0" y="0"/>
                </a:moveTo>
                <a:lnTo>
                  <a:pt x="492598" y="0"/>
                </a:lnTo>
                <a:lnTo>
                  <a:pt x="492598" y="895632"/>
                </a:lnTo>
                <a:lnTo>
                  <a:pt x="0" y="8956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4">
            <a:hlinkClick r:id="rId6"/>
          </p:cNvPr>
          <p:cNvSpPr/>
          <p:nvPr/>
        </p:nvSpPr>
        <p:spPr>
          <a:xfrm>
            <a:off x="2151792" y="9126668"/>
            <a:ext cx="814635" cy="814635"/>
          </a:xfrm>
          <a:custGeom>
            <a:avLst/>
            <a:gdLst/>
            <a:ahLst/>
            <a:cxnLst/>
            <a:rect l="l" t="t" r="r" b="b"/>
            <a:pathLst>
              <a:path w="814635" h="814635" extrusionOk="0">
                <a:moveTo>
                  <a:pt x="0" y="0"/>
                </a:moveTo>
                <a:lnTo>
                  <a:pt x="814635" y="0"/>
                </a:lnTo>
                <a:lnTo>
                  <a:pt x="814635" y="814636"/>
                </a:lnTo>
                <a:lnTo>
                  <a:pt x="0" y="8146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4">
            <a:hlinkClick r:id="rId8"/>
          </p:cNvPr>
          <p:cNvSpPr/>
          <p:nvPr/>
        </p:nvSpPr>
        <p:spPr>
          <a:xfrm>
            <a:off x="4515883" y="9046061"/>
            <a:ext cx="939499" cy="939499"/>
          </a:xfrm>
          <a:custGeom>
            <a:avLst/>
            <a:gdLst/>
            <a:ahLst/>
            <a:cxnLst/>
            <a:rect l="l" t="t" r="r" b="b"/>
            <a:pathLst>
              <a:path w="939499" h="939499" extrusionOk="0">
                <a:moveTo>
                  <a:pt x="0" y="0"/>
                </a:moveTo>
                <a:lnTo>
                  <a:pt x="939499" y="0"/>
                </a:lnTo>
                <a:lnTo>
                  <a:pt x="939499" y="939499"/>
                </a:lnTo>
                <a:lnTo>
                  <a:pt x="0" y="93949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4"/>
          <p:cNvSpPr/>
          <p:nvPr/>
        </p:nvSpPr>
        <p:spPr>
          <a:xfrm>
            <a:off x="5752478" y="9059620"/>
            <a:ext cx="948733" cy="948733"/>
          </a:xfrm>
          <a:custGeom>
            <a:avLst/>
            <a:gdLst/>
            <a:ahLst/>
            <a:cxnLst/>
            <a:rect l="l" t="t" r="r" b="b"/>
            <a:pathLst>
              <a:path w="948733" h="948733" extrusionOk="0">
                <a:moveTo>
                  <a:pt x="0" y="0"/>
                </a:moveTo>
                <a:lnTo>
                  <a:pt x="948733" y="0"/>
                </a:lnTo>
                <a:lnTo>
                  <a:pt x="948733" y="948733"/>
                </a:lnTo>
                <a:lnTo>
                  <a:pt x="0" y="948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4">
            <a:hlinkClick r:id="rId11"/>
          </p:cNvPr>
          <p:cNvSpPr/>
          <p:nvPr/>
        </p:nvSpPr>
        <p:spPr>
          <a:xfrm>
            <a:off x="6998306" y="9023785"/>
            <a:ext cx="939794" cy="939794"/>
          </a:xfrm>
          <a:custGeom>
            <a:avLst/>
            <a:gdLst/>
            <a:ahLst/>
            <a:cxnLst/>
            <a:rect l="l" t="t" r="r" b="b"/>
            <a:pathLst>
              <a:path w="939794" h="939794" extrusionOk="0">
                <a:moveTo>
                  <a:pt x="0" y="0"/>
                </a:moveTo>
                <a:lnTo>
                  <a:pt x="939794" y="0"/>
                </a:lnTo>
                <a:lnTo>
                  <a:pt x="939794" y="939794"/>
                </a:lnTo>
                <a:lnTo>
                  <a:pt x="0" y="9397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4"/>
          <p:cNvSpPr/>
          <p:nvPr/>
        </p:nvSpPr>
        <p:spPr>
          <a:xfrm>
            <a:off x="9455762" y="-1993617"/>
            <a:ext cx="13888879" cy="13888879"/>
          </a:xfrm>
          <a:custGeom>
            <a:avLst/>
            <a:gdLst/>
            <a:ahLst/>
            <a:cxnLst/>
            <a:rect l="l" t="t" r="r" b="b"/>
            <a:pathLst>
              <a:path w="6355080" h="6355080" extrusionOk="0">
                <a:moveTo>
                  <a:pt x="3177540" y="6355080"/>
                </a:moveTo>
                <a:cubicBezTo>
                  <a:pt x="2329180" y="6355080"/>
                  <a:pt x="1530350" y="6024880"/>
                  <a:pt x="930910" y="5424170"/>
                </a:cubicBezTo>
                <a:cubicBezTo>
                  <a:pt x="330200" y="4824730"/>
                  <a:pt x="0" y="4025900"/>
                  <a:pt x="0" y="3177540"/>
                </a:cubicBezTo>
                <a:cubicBezTo>
                  <a:pt x="0" y="2329180"/>
                  <a:pt x="330200" y="1530350"/>
                  <a:pt x="930910" y="930910"/>
                </a:cubicBezTo>
                <a:cubicBezTo>
                  <a:pt x="1530350" y="330200"/>
                  <a:pt x="2329180" y="0"/>
                  <a:pt x="3177540" y="0"/>
                </a:cubicBezTo>
                <a:cubicBezTo>
                  <a:pt x="4025900" y="0"/>
                  <a:pt x="4824730" y="330200"/>
                  <a:pt x="5424170" y="930910"/>
                </a:cubicBezTo>
                <a:cubicBezTo>
                  <a:pt x="6024880" y="1531620"/>
                  <a:pt x="6355080" y="2329180"/>
                  <a:pt x="6355080" y="3177540"/>
                </a:cubicBezTo>
                <a:cubicBezTo>
                  <a:pt x="6355080" y="4025900"/>
                  <a:pt x="6024880" y="4824730"/>
                  <a:pt x="5424170" y="5424170"/>
                </a:cubicBezTo>
                <a:cubicBezTo>
                  <a:pt x="4824730" y="6024880"/>
                  <a:pt x="4025900" y="6355080"/>
                  <a:pt x="3177540" y="6355080"/>
                </a:cubicBezTo>
                <a:close/>
                <a:moveTo>
                  <a:pt x="3177540" y="190500"/>
                </a:moveTo>
                <a:cubicBezTo>
                  <a:pt x="2379980" y="190500"/>
                  <a:pt x="1629410" y="501650"/>
                  <a:pt x="1065530" y="1065530"/>
                </a:cubicBezTo>
                <a:cubicBezTo>
                  <a:pt x="501650" y="1629410"/>
                  <a:pt x="190500" y="2379980"/>
                  <a:pt x="190500" y="3177540"/>
                </a:cubicBezTo>
                <a:cubicBezTo>
                  <a:pt x="190500" y="3975100"/>
                  <a:pt x="501650" y="4725670"/>
                  <a:pt x="1065530" y="5289550"/>
                </a:cubicBezTo>
                <a:cubicBezTo>
                  <a:pt x="1629410" y="5853430"/>
                  <a:pt x="2379980" y="6164580"/>
                  <a:pt x="3177540" y="6164580"/>
                </a:cubicBezTo>
                <a:cubicBezTo>
                  <a:pt x="3975100" y="6164580"/>
                  <a:pt x="4725670" y="5853430"/>
                  <a:pt x="5289550" y="5289550"/>
                </a:cubicBezTo>
                <a:cubicBezTo>
                  <a:pt x="5853430" y="4725670"/>
                  <a:pt x="6164580" y="3975100"/>
                  <a:pt x="6164580" y="3177540"/>
                </a:cubicBezTo>
                <a:cubicBezTo>
                  <a:pt x="6164580" y="2379980"/>
                  <a:pt x="5853430" y="1629410"/>
                  <a:pt x="5289550" y="1065530"/>
                </a:cubicBezTo>
                <a:cubicBezTo>
                  <a:pt x="4725670" y="501650"/>
                  <a:pt x="3975100" y="190500"/>
                  <a:pt x="3177540" y="190500"/>
                </a:cubicBezTo>
                <a:close/>
              </a:path>
            </a:pathLst>
          </a:custGeom>
          <a:solidFill>
            <a:srgbClr val="DED5E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0" name="Google Shape;300;p14"/>
          <p:cNvGrpSpPr/>
          <p:nvPr/>
        </p:nvGrpSpPr>
        <p:grpSpPr>
          <a:xfrm>
            <a:off x="9414163" y="-1980712"/>
            <a:ext cx="13888879" cy="13888879"/>
            <a:chOff x="0" y="0"/>
            <a:chExt cx="812800" cy="812800"/>
          </a:xfrm>
        </p:grpSpPr>
        <p:sp>
          <p:nvSpPr>
            <p:cNvPr id="301" name="Google Shape;301;p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1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3" name="Google Shape;303;p14"/>
          <p:cNvGrpSpPr/>
          <p:nvPr/>
        </p:nvGrpSpPr>
        <p:grpSpPr>
          <a:xfrm>
            <a:off x="11234271" y="-303752"/>
            <a:ext cx="10331861" cy="10331861"/>
            <a:chOff x="0" y="0"/>
            <a:chExt cx="812800" cy="812800"/>
          </a:xfrm>
        </p:grpSpPr>
        <p:sp>
          <p:nvSpPr>
            <p:cNvPr id="304" name="Google Shape;304;p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52A74">
                <a:alpha val="94901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1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6" name="Google Shape;306;p14"/>
          <p:cNvGrpSpPr/>
          <p:nvPr/>
        </p:nvGrpSpPr>
        <p:grpSpPr>
          <a:xfrm>
            <a:off x="12424045" y="1006740"/>
            <a:ext cx="7869115" cy="7869115"/>
            <a:chOff x="0" y="0"/>
            <a:chExt cx="812800" cy="812800"/>
          </a:xfrm>
        </p:grpSpPr>
        <p:sp>
          <p:nvSpPr>
            <p:cNvPr id="307" name="Google Shape;307;p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DED5ED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1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9" name="Google Shape;309;p14"/>
          <p:cNvSpPr/>
          <p:nvPr/>
        </p:nvSpPr>
        <p:spPr>
          <a:xfrm>
            <a:off x="13017668" y="1527382"/>
            <a:ext cx="6681869" cy="6681869"/>
          </a:xfrm>
          <a:custGeom>
            <a:avLst/>
            <a:gdLst/>
            <a:ahLst/>
            <a:cxnLst/>
            <a:rect l="l" t="t" r="r" b="b"/>
            <a:pathLst>
              <a:path w="6355080" h="6355080" extrusionOk="0">
                <a:moveTo>
                  <a:pt x="3177540" y="6355080"/>
                </a:moveTo>
                <a:cubicBezTo>
                  <a:pt x="2329180" y="6355080"/>
                  <a:pt x="1530350" y="6024880"/>
                  <a:pt x="930910" y="5424170"/>
                </a:cubicBezTo>
                <a:cubicBezTo>
                  <a:pt x="330200" y="4824730"/>
                  <a:pt x="0" y="4025900"/>
                  <a:pt x="0" y="3177540"/>
                </a:cubicBezTo>
                <a:cubicBezTo>
                  <a:pt x="0" y="2329180"/>
                  <a:pt x="330200" y="1530350"/>
                  <a:pt x="930910" y="930910"/>
                </a:cubicBezTo>
                <a:cubicBezTo>
                  <a:pt x="1530350" y="330200"/>
                  <a:pt x="2329180" y="0"/>
                  <a:pt x="3177540" y="0"/>
                </a:cubicBezTo>
                <a:cubicBezTo>
                  <a:pt x="4025900" y="0"/>
                  <a:pt x="4824730" y="330200"/>
                  <a:pt x="5424170" y="930910"/>
                </a:cubicBezTo>
                <a:cubicBezTo>
                  <a:pt x="6024880" y="1531620"/>
                  <a:pt x="6355080" y="2329180"/>
                  <a:pt x="6355080" y="3177540"/>
                </a:cubicBezTo>
                <a:cubicBezTo>
                  <a:pt x="6355080" y="4025900"/>
                  <a:pt x="6024880" y="4824730"/>
                  <a:pt x="5424170" y="5424170"/>
                </a:cubicBezTo>
                <a:cubicBezTo>
                  <a:pt x="4824730" y="6024880"/>
                  <a:pt x="4025900" y="6355080"/>
                  <a:pt x="3177540" y="6355080"/>
                </a:cubicBezTo>
                <a:close/>
                <a:moveTo>
                  <a:pt x="3177540" y="190500"/>
                </a:moveTo>
                <a:cubicBezTo>
                  <a:pt x="2379980" y="190500"/>
                  <a:pt x="1629410" y="501650"/>
                  <a:pt x="1065530" y="1065530"/>
                </a:cubicBezTo>
                <a:cubicBezTo>
                  <a:pt x="501650" y="1629410"/>
                  <a:pt x="190500" y="2379980"/>
                  <a:pt x="190500" y="3177540"/>
                </a:cubicBezTo>
                <a:cubicBezTo>
                  <a:pt x="190500" y="3975100"/>
                  <a:pt x="501650" y="4725670"/>
                  <a:pt x="1065530" y="5289550"/>
                </a:cubicBezTo>
                <a:cubicBezTo>
                  <a:pt x="1629410" y="5853430"/>
                  <a:pt x="2379980" y="6164580"/>
                  <a:pt x="3177540" y="6164580"/>
                </a:cubicBezTo>
                <a:cubicBezTo>
                  <a:pt x="3975100" y="6164580"/>
                  <a:pt x="4725670" y="5853430"/>
                  <a:pt x="5289550" y="5289550"/>
                </a:cubicBezTo>
                <a:cubicBezTo>
                  <a:pt x="5853430" y="4725670"/>
                  <a:pt x="6164580" y="3975100"/>
                  <a:pt x="6164580" y="3177540"/>
                </a:cubicBezTo>
                <a:cubicBezTo>
                  <a:pt x="6164580" y="2379980"/>
                  <a:pt x="5853430" y="1629410"/>
                  <a:pt x="5289550" y="1065530"/>
                </a:cubicBezTo>
                <a:cubicBezTo>
                  <a:pt x="4725670" y="501650"/>
                  <a:pt x="3975100" y="190500"/>
                  <a:pt x="3177540" y="190500"/>
                </a:cubicBezTo>
                <a:close/>
              </a:path>
            </a:pathLst>
          </a:custGeom>
          <a:solidFill>
            <a:srgbClr val="DED5E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0" name="Google Shape;310;p14"/>
          <p:cNvGrpSpPr/>
          <p:nvPr/>
        </p:nvGrpSpPr>
        <p:grpSpPr>
          <a:xfrm>
            <a:off x="-113454" y="2274850"/>
            <a:ext cx="12129562" cy="2477107"/>
            <a:chOff x="0" y="-57150"/>
            <a:chExt cx="3194617" cy="652407"/>
          </a:xfrm>
        </p:grpSpPr>
        <p:sp>
          <p:nvSpPr>
            <p:cNvPr id="311" name="Google Shape;311;p14"/>
            <p:cNvSpPr/>
            <p:nvPr/>
          </p:nvSpPr>
          <p:spPr>
            <a:xfrm>
              <a:off x="0" y="0"/>
              <a:ext cx="3194617" cy="595257"/>
            </a:xfrm>
            <a:custGeom>
              <a:avLst/>
              <a:gdLst/>
              <a:ahLst/>
              <a:cxnLst/>
              <a:rect l="l" t="t" r="r" b="b"/>
              <a:pathLst>
                <a:path w="3194617" h="595257" extrusionOk="0">
                  <a:moveTo>
                    <a:pt x="0" y="0"/>
                  </a:moveTo>
                  <a:lnTo>
                    <a:pt x="3194617" y="0"/>
                  </a:lnTo>
                  <a:lnTo>
                    <a:pt x="3194617" y="595257"/>
                  </a:lnTo>
                  <a:lnTo>
                    <a:pt x="0" y="595257"/>
                  </a:lnTo>
                  <a:close/>
                </a:path>
              </a:pathLst>
            </a:custGeom>
            <a:solidFill>
              <a:srgbClr val="452A7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14"/>
            <p:cNvSpPr txBox="1"/>
            <p:nvPr/>
          </p:nvSpPr>
          <p:spPr>
            <a:xfrm>
              <a:off x="0" y="-57150"/>
              <a:ext cx="3194617" cy="6524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3" name="Google Shape;313;p14"/>
          <p:cNvGrpSpPr/>
          <p:nvPr/>
        </p:nvGrpSpPr>
        <p:grpSpPr>
          <a:xfrm>
            <a:off x="0" y="4724306"/>
            <a:ext cx="12129562" cy="2477107"/>
            <a:chOff x="0" y="-57150"/>
            <a:chExt cx="3194617" cy="652407"/>
          </a:xfrm>
        </p:grpSpPr>
        <p:sp>
          <p:nvSpPr>
            <p:cNvPr id="314" name="Google Shape;314;p14"/>
            <p:cNvSpPr/>
            <p:nvPr/>
          </p:nvSpPr>
          <p:spPr>
            <a:xfrm>
              <a:off x="0" y="0"/>
              <a:ext cx="3194617" cy="595257"/>
            </a:xfrm>
            <a:custGeom>
              <a:avLst/>
              <a:gdLst/>
              <a:ahLst/>
              <a:cxnLst/>
              <a:rect l="l" t="t" r="r" b="b"/>
              <a:pathLst>
                <a:path w="3194617" h="595257" extrusionOk="0">
                  <a:moveTo>
                    <a:pt x="0" y="0"/>
                  </a:moveTo>
                  <a:lnTo>
                    <a:pt x="3194617" y="0"/>
                  </a:lnTo>
                  <a:lnTo>
                    <a:pt x="3194617" y="595257"/>
                  </a:lnTo>
                  <a:lnTo>
                    <a:pt x="0" y="595257"/>
                  </a:lnTo>
                  <a:close/>
                </a:path>
              </a:pathLst>
            </a:custGeom>
            <a:solidFill>
              <a:srgbClr val="452A7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14"/>
            <p:cNvSpPr txBox="1"/>
            <p:nvPr/>
          </p:nvSpPr>
          <p:spPr>
            <a:xfrm>
              <a:off x="0" y="-57150"/>
              <a:ext cx="3194617" cy="6524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6" name="Google Shape;316;p14">
            <a:hlinkClick r:id="rId13"/>
          </p:cNvPr>
          <p:cNvSpPr/>
          <p:nvPr/>
        </p:nvSpPr>
        <p:spPr>
          <a:xfrm>
            <a:off x="3372879" y="9126668"/>
            <a:ext cx="818778" cy="836911"/>
          </a:xfrm>
          <a:custGeom>
            <a:avLst/>
            <a:gdLst/>
            <a:ahLst/>
            <a:cxnLst/>
            <a:rect l="l" t="t" r="r" b="b"/>
            <a:pathLst>
              <a:path w="818778" h="836911" extrusionOk="0">
                <a:moveTo>
                  <a:pt x="0" y="0"/>
                </a:moveTo>
                <a:lnTo>
                  <a:pt x="818777" y="0"/>
                </a:lnTo>
                <a:lnTo>
                  <a:pt x="818777" y="836911"/>
                </a:lnTo>
                <a:lnTo>
                  <a:pt x="0" y="83691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4"/>
          <p:cNvSpPr/>
          <p:nvPr/>
        </p:nvSpPr>
        <p:spPr>
          <a:xfrm>
            <a:off x="0" y="36493"/>
            <a:ext cx="1695139" cy="1940494"/>
          </a:xfrm>
          <a:custGeom>
            <a:avLst/>
            <a:gdLst/>
            <a:ahLst/>
            <a:cxnLst/>
            <a:rect l="l" t="t" r="r" b="b"/>
            <a:pathLst>
              <a:path w="1695139" h="1940494" extrusionOk="0">
                <a:moveTo>
                  <a:pt x="0" y="0"/>
                </a:moveTo>
                <a:lnTo>
                  <a:pt x="1695139" y="0"/>
                </a:lnTo>
                <a:lnTo>
                  <a:pt x="1695139" y="1940494"/>
                </a:lnTo>
                <a:lnTo>
                  <a:pt x="0" y="19404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5">
              <a:alphaModFix/>
            </a:blip>
            <a:stretch>
              <a:fillRect l="-8949" r="-551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4"/>
          <p:cNvSpPr txBox="1"/>
          <p:nvPr/>
        </p:nvSpPr>
        <p:spPr>
          <a:xfrm>
            <a:off x="2484570" y="7774133"/>
            <a:ext cx="4062626" cy="618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75"/>
              <a:buFont typeface="Arial"/>
              <a:buNone/>
            </a:pPr>
            <a:r>
              <a:rPr lang="en-US" sz="3575" b="0" i="0" u="none" strike="noStrike" cap="none">
                <a:solidFill>
                  <a:srgbClr val="452A7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Where to find us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14"/>
          <p:cNvSpPr txBox="1"/>
          <p:nvPr/>
        </p:nvSpPr>
        <p:spPr>
          <a:xfrm>
            <a:off x="-68379" y="2509882"/>
            <a:ext cx="11047523" cy="1270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99"/>
              <a:buFont typeface="Arial"/>
              <a:buNone/>
            </a:pPr>
            <a:r>
              <a:rPr lang="el-GR" sz="5899" b="1" i="0" u="none" strike="noStrike" cap="none" dirty="0">
                <a:solidFill>
                  <a:srgbClr val="DED5ED"/>
                </a:solidFill>
                <a:latin typeface="Montserrat"/>
                <a:ea typeface="Montserrat"/>
                <a:cs typeface="Montserrat"/>
                <a:sym typeface="Montserrat"/>
              </a:rPr>
              <a:t>Περισσότερες πληροφορίες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4"/>
          <p:cNvSpPr txBox="1"/>
          <p:nvPr/>
        </p:nvSpPr>
        <p:spPr>
          <a:xfrm>
            <a:off x="1028700" y="5163332"/>
            <a:ext cx="9631235" cy="947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i="0" u="sng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https://www.hertechventure.eu</a:t>
            </a:r>
            <a:r>
              <a:rPr lang="en-US" sz="44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3A06DED289E437438E8CDF0E0C275B1A" ma:contentTypeVersion="15" ma:contentTypeDescription="Δημιουργία νέου εγγράφου" ma:contentTypeScope="" ma:versionID="38e14e14d5e2c6cfd314d68d142740c1">
  <xsd:schema xmlns:xsd="http://www.w3.org/2001/XMLSchema" xmlns:xs="http://www.w3.org/2001/XMLSchema" xmlns:p="http://schemas.microsoft.com/office/2006/metadata/properties" xmlns:ns2="9c36add6-739a-4c29-8ed6-2686751d2714" xmlns:ns3="53e6ffbd-972d-40fb-8ec6-5b8d79336218" targetNamespace="http://schemas.microsoft.com/office/2006/metadata/properties" ma:root="true" ma:fieldsID="e9210b91e53bcc7469b0330654620da9" ns2:_="" ns3:_="">
    <xsd:import namespace="9c36add6-739a-4c29-8ed6-2686751d2714"/>
    <xsd:import namespace="53e6ffbd-972d-40fb-8ec6-5b8d793362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36add6-739a-4c29-8ed6-2686751d27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Ετικέτες εικόνας" ma:readOnly="false" ma:fieldId="{5cf76f15-5ced-4ddc-b409-7134ff3c332f}" ma:taxonomyMulti="true" ma:sspId="3e678972-7616-4b67-973f-c669a8ffd4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e6ffbd-972d-40fb-8ec6-5b8d7933621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4d93c0d-a02c-4b5e-987f-b2f8bdaad71e}" ma:internalName="TaxCatchAll" ma:showField="CatchAllData" ma:web="53e6ffbd-972d-40fb-8ec6-5b8d793362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36add6-739a-4c29-8ed6-2686751d2714">
      <Terms xmlns="http://schemas.microsoft.com/office/infopath/2007/PartnerControls"/>
    </lcf76f155ced4ddcb4097134ff3c332f>
    <TaxCatchAll xmlns="53e6ffbd-972d-40fb-8ec6-5b8d79336218" xsi:nil="true"/>
  </documentManagement>
</p:properties>
</file>

<file path=customXml/itemProps1.xml><?xml version="1.0" encoding="utf-8"?>
<ds:datastoreItem xmlns:ds="http://schemas.openxmlformats.org/officeDocument/2006/customXml" ds:itemID="{500AD081-E605-4307-B0F3-D5618E689E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36add6-739a-4c29-8ed6-2686751d2714"/>
    <ds:schemaRef ds:uri="53e6ffbd-972d-40fb-8ec6-5b8d793362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690E49-42AB-4CAC-93E2-D2BE5A6D6D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1C1D0D-57DB-46BC-BC03-FB8C08C05A4B}">
  <ds:schemaRefs>
    <ds:schemaRef ds:uri="http://schemas.microsoft.com/office/2006/metadata/properties"/>
    <ds:schemaRef ds:uri="http://schemas.microsoft.com/office/infopath/2007/PartnerControls"/>
    <ds:schemaRef ds:uri="9c36add6-739a-4c29-8ed6-2686751d2714"/>
    <ds:schemaRef ds:uri="53e6ffbd-972d-40fb-8ec6-5b8d7933621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226</Words>
  <Application>Microsoft Office PowerPoint</Application>
  <PresentationFormat>Προσαρμογή</PresentationFormat>
  <Paragraphs>41</Paragraphs>
  <Slides>5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2" baseType="lpstr">
      <vt:lpstr>Play</vt:lpstr>
      <vt:lpstr>Calibri</vt:lpstr>
      <vt:lpstr>Arial</vt:lpstr>
      <vt:lpstr>Noto Sans</vt:lpstr>
      <vt:lpstr>Montserrat</vt:lpstr>
      <vt:lpstr>Montserrat ExtraBold</vt:lpstr>
      <vt:lpstr>Office Theme</vt:lpstr>
      <vt:lpstr>Παρουσίαση του PowerPoint</vt:lpstr>
      <vt:lpstr>Παρουσίαση του PowerPoint</vt:lpstr>
      <vt:lpstr>Παρουσίαση του PowerPoint</vt:lpstr>
      <vt:lpstr>Main Challenges Faced By Women Entrepreneurs (Students perspectives: 768 responses, 5 higher education institutions: University of Gdansk, University of Macedonia, Polytechnic of Guarda, University of Salamanca, Polytechnic of Torino)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Chrysa Georgiadou</cp:lastModifiedBy>
  <cp:revision>5</cp:revision>
  <dcterms:created xsi:type="dcterms:W3CDTF">2006-08-16T00:00:00Z</dcterms:created>
  <dcterms:modified xsi:type="dcterms:W3CDTF">2025-06-04T12:10:01Z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0x0101003A06DED289E437438E8CDF0E0C275B1A</vt:lpwstr>
  </property>
</Properties>
</file>