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6"/>
  </p:notesMasterIdLst>
  <p:sldIdLst>
    <p:sldId id="256" r:id="rId5"/>
    <p:sldId id="264" r:id="rId6"/>
    <p:sldId id="277" r:id="rId7"/>
    <p:sldId id="268" r:id="rId8"/>
    <p:sldId id="272" r:id="rId9"/>
    <p:sldId id="278" r:id="rId10"/>
    <p:sldId id="262" r:id="rId11"/>
    <p:sldId id="273" r:id="rId12"/>
    <p:sldId id="274" r:id="rId13"/>
    <p:sldId id="263" r:id="rId14"/>
    <p:sldId id="270" r:id="rId15"/>
  </p:sldIdLst>
  <p:sldSz cx="18288000" cy="10287000"/>
  <p:notesSz cx="6858000" cy="9144000"/>
  <p:embeddedFontLst>
    <p:embeddedFont>
      <p:font typeface="Montserrat" panose="00000500000000000000" pitchFamily="2" charset="0"/>
      <p:regular r:id="rId17"/>
      <p:bold r:id="rId18"/>
      <p:italic r:id="rId19"/>
      <p:boldItalic r:id="rId20"/>
    </p:embeddedFont>
    <p:embeddedFont>
      <p:font typeface="Montserrat Bold" panose="00000800000000000000" charset="0"/>
      <p:regular r:id="rId21"/>
      <p:bold r:id="rId22"/>
    </p:embeddedFont>
    <p:embeddedFont>
      <p:font typeface="Montserrat Extra-Bold" panose="020B0604020202020204" charset="0"/>
      <p:regular r:id="rId23"/>
    </p:embeddedFont>
    <p:embeddedFont>
      <p:font typeface="Montserrat Extra-Bold Bold" panose="020B0604020202020204" charset="0"/>
      <p:regular r:id="rId24"/>
    </p:embeddedFont>
    <p:embeddedFont>
      <p:font typeface="Noto Sans Bold" panose="020B0802040504020204" pitchFamily="34"/>
      <p:regular r:id="rId25"/>
      <p:bold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6C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68A5F1-27E1-4B62-AC07-7279D5EA1240}" v="1" dt="2024-11-13T06:48:12.3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5" d="100"/>
          <a:sy n="45" d="100"/>
        </p:scale>
        <p:origin x="5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3.fntdata"/><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4598C9-972F-4F7B-97C5-770C9EDD9FF8}" type="datetimeFigureOut">
              <a:rPr lang="en-US" smtClean="0"/>
              <a:t>6/4/2025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122B33-E4B8-4D4F-B1B8-4153A6079C02}" type="slidenum">
              <a:rPr lang="en-US" smtClean="0"/>
              <a:t>‹#›</a:t>
            </a:fld>
            <a:endParaRPr lang="en-US"/>
          </a:p>
        </p:txBody>
      </p:sp>
    </p:spTree>
    <p:extLst>
      <p:ext uri="{BB962C8B-B14F-4D97-AF65-F5344CB8AC3E}">
        <p14:creationId xmlns:p14="http://schemas.microsoft.com/office/powerpoint/2010/main" val="1809777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122B33-E4B8-4D4F-B1B8-4153A6079C02}" type="slidenum">
              <a:rPr lang="en-US" smtClean="0"/>
              <a:t>7</a:t>
            </a:fld>
            <a:endParaRPr lang="en-US"/>
          </a:p>
        </p:txBody>
      </p:sp>
    </p:spTree>
    <p:extLst>
      <p:ext uri="{BB962C8B-B14F-4D97-AF65-F5344CB8AC3E}">
        <p14:creationId xmlns:p14="http://schemas.microsoft.com/office/powerpoint/2010/main" val="354094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1A9C1-B6B6-ED13-8130-A4AF734BDD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29CBF5-FE3E-7BAC-0C50-ADF01CBAE4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351E85-3980-50D0-750F-ADC2760B39C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CDAAB0-E9BE-8713-F5F2-646949A3FC8C}"/>
              </a:ext>
            </a:extLst>
          </p:cNvPr>
          <p:cNvSpPr>
            <a:spLocks noGrp="1"/>
          </p:cNvSpPr>
          <p:nvPr>
            <p:ph type="sldNum" sz="quarter" idx="5"/>
          </p:nvPr>
        </p:nvSpPr>
        <p:spPr/>
        <p:txBody>
          <a:bodyPr/>
          <a:lstStyle/>
          <a:p>
            <a:fld id="{01122B33-E4B8-4D4F-B1B8-4153A6079C02}" type="slidenum">
              <a:rPr lang="en-US" smtClean="0"/>
              <a:t>8</a:t>
            </a:fld>
            <a:endParaRPr lang="en-US"/>
          </a:p>
        </p:txBody>
      </p:sp>
    </p:spTree>
    <p:extLst>
      <p:ext uri="{BB962C8B-B14F-4D97-AF65-F5344CB8AC3E}">
        <p14:creationId xmlns:p14="http://schemas.microsoft.com/office/powerpoint/2010/main" val="1347830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90AC9-1DEE-AED0-5645-4389122D6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8F1093-9F47-3D8F-1389-CDE3901159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2B0825-D001-A5F2-B8B2-434E49CFC2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DE2DB39-9D42-BD45-F77F-4274D04040EA}"/>
              </a:ext>
            </a:extLst>
          </p:cNvPr>
          <p:cNvSpPr>
            <a:spLocks noGrp="1"/>
          </p:cNvSpPr>
          <p:nvPr>
            <p:ph type="sldNum" sz="quarter" idx="5"/>
          </p:nvPr>
        </p:nvSpPr>
        <p:spPr/>
        <p:txBody>
          <a:bodyPr/>
          <a:lstStyle/>
          <a:p>
            <a:fld id="{01122B33-E4B8-4D4F-B1B8-4153A6079C02}" type="slidenum">
              <a:rPr lang="en-US" smtClean="0"/>
              <a:t>9</a:t>
            </a:fld>
            <a:endParaRPr lang="en-US"/>
          </a:p>
        </p:txBody>
      </p:sp>
    </p:spTree>
    <p:extLst>
      <p:ext uri="{BB962C8B-B14F-4D97-AF65-F5344CB8AC3E}">
        <p14:creationId xmlns:p14="http://schemas.microsoft.com/office/powerpoint/2010/main" val="1714445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3.svg"/><Relationship Id="rId18" Type="http://schemas.openxmlformats.org/officeDocument/2006/relationships/image" Target="../media/image26.png"/><Relationship Id="rId3" Type="http://schemas.openxmlformats.org/officeDocument/2006/relationships/hyperlink" Target="https://www.facebook.com/people/Hertechventure/61557217807689/" TargetMode="External"/><Relationship Id="rId7" Type="http://schemas.openxmlformats.org/officeDocument/2006/relationships/image" Target="../media/image18.png"/><Relationship Id="rId12" Type="http://schemas.openxmlformats.org/officeDocument/2006/relationships/image" Target="../media/image22.png"/><Relationship Id="rId17" Type="http://schemas.openxmlformats.org/officeDocument/2006/relationships/hyperlink" Target="https://x.com/hertechventure" TargetMode="External"/><Relationship Id="rId2" Type="http://schemas.openxmlformats.org/officeDocument/2006/relationships/image" Target="../media/image5.png"/><Relationship Id="rId16" Type="http://schemas.openxmlformats.org/officeDocument/2006/relationships/image" Target="../media/image25.svg"/><Relationship Id="rId1" Type="http://schemas.openxmlformats.org/officeDocument/2006/relationships/slideLayout" Target="../slideLayouts/slideLayout7.xml"/><Relationship Id="rId6" Type="http://schemas.openxmlformats.org/officeDocument/2006/relationships/hyperlink" Target="https://www.instagram.com/hertechventure.eu/" TargetMode="External"/><Relationship Id="rId11" Type="http://schemas.openxmlformats.org/officeDocument/2006/relationships/image" Target="../media/image21.svg"/><Relationship Id="rId5" Type="http://schemas.openxmlformats.org/officeDocument/2006/relationships/image" Target="../media/image17.svg"/><Relationship Id="rId15" Type="http://schemas.openxmlformats.org/officeDocument/2006/relationships/image" Target="../media/image24.png"/><Relationship Id="rId10" Type="http://schemas.openxmlformats.org/officeDocument/2006/relationships/image" Target="../media/image20.png"/><Relationship Id="rId19" Type="http://schemas.openxmlformats.org/officeDocument/2006/relationships/image" Target="../media/image14.png"/><Relationship Id="rId4" Type="http://schemas.openxmlformats.org/officeDocument/2006/relationships/image" Target="../media/image16.png"/><Relationship Id="rId9" Type="http://schemas.openxmlformats.org/officeDocument/2006/relationships/hyperlink" Target="https://www.linkedin.com/company/hertechventure/?viewAsMember=true" TargetMode="External"/><Relationship Id="rId14" Type="http://schemas.openxmlformats.org/officeDocument/2006/relationships/hyperlink" Target="https://www.hertechventure.e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96CB2"/>
        </a:solidFill>
        <a:effectLst/>
      </p:bgPr>
    </p:bg>
    <p:spTree>
      <p:nvGrpSpPr>
        <p:cNvPr id="1" name=""/>
        <p:cNvGrpSpPr/>
        <p:nvPr/>
      </p:nvGrpSpPr>
      <p:grpSpPr>
        <a:xfrm>
          <a:off x="0" y="0"/>
          <a:ext cx="0" cy="0"/>
          <a:chOff x="0" y="0"/>
          <a:chExt cx="0" cy="0"/>
        </a:xfrm>
      </p:grpSpPr>
      <p:grpSp>
        <p:nvGrpSpPr>
          <p:cNvPr id="2" name="Group 2"/>
          <p:cNvGrpSpPr/>
          <p:nvPr/>
        </p:nvGrpSpPr>
        <p:grpSpPr>
          <a:xfrm>
            <a:off x="34119" y="3673221"/>
            <a:ext cx="12360879" cy="1449465"/>
            <a:chOff x="0" y="0"/>
            <a:chExt cx="3255540" cy="381752"/>
          </a:xfrm>
        </p:grpSpPr>
        <p:sp>
          <p:nvSpPr>
            <p:cNvPr id="3" name="Freeform 3"/>
            <p:cNvSpPr/>
            <p:nvPr/>
          </p:nvSpPr>
          <p:spPr>
            <a:xfrm>
              <a:off x="0" y="0"/>
              <a:ext cx="3255540" cy="381752"/>
            </a:xfrm>
            <a:custGeom>
              <a:avLst/>
              <a:gdLst/>
              <a:ahLst/>
              <a:cxnLst/>
              <a:rect l="l" t="t" r="r" b="b"/>
              <a:pathLst>
                <a:path w="3255540" h="381752">
                  <a:moveTo>
                    <a:pt x="0" y="0"/>
                  </a:moveTo>
                  <a:lnTo>
                    <a:pt x="3255540" y="0"/>
                  </a:lnTo>
                  <a:lnTo>
                    <a:pt x="3255540" y="381752"/>
                  </a:lnTo>
                  <a:lnTo>
                    <a:pt x="0" y="381752"/>
                  </a:lnTo>
                  <a:close/>
                </a:path>
              </a:pathLst>
            </a:custGeom>
            <a:solidFill>
              <a:srgbClr val="DED5ED"/>
            </a:solidFill>
          </p:spPr>
          <p:txBody>
            <a:bodyPr/>
            <a:lstStyle/>
            <a:p>
              <a:endParaRPr lang="en-US"/>
            </a:p>
          </p:txBody>
        </p:sp>
        <p:sp>
          <p:nvSpPr>
            <p:cNvPr id="4" name="TextBox 4"/>
            <p:cNvSpPr txBox="1"/>
            <p:nvPr/>
          </p:nvSpPr>
          <p:spPr>
            <a:xfrm>
              <a:off x="0" y="-57150"/>
              <a:ext cx="3255540" cy="438902"/>
            </a:xfrm>
            <a:prstGeom prst="rect">
              <a:avLst/>
            </a:prstGeom>
          </p:spPr>
          <p:txBody>
            <a:bodyPr lIns="50800" tIns="50800" rIns="50800" bIns="50800" rtlCol="0" anchor="ctr"/>
            <a:lstStyle/>
            <a:p>
              <a:pPr algn="ctr">
                <a:lnSpc>
                  <a:spcPts val="3359"/>
                </a:lnSpc>
              </a:pPr>
              <a:endParaRPr/>
            </a:p>
          </p:txBody>
        </p:sp>
      </p:grpSp>
      <p:grpSp>
        <p:nvGrpSpPr>
          <p:cNvPr id="5" name="Group 5"/>
          <p:cNvGrpSpPr/>
          <p:nvPr/>
        </p:nvGrpSpPr>
        <p:grpSpPr>
          <a:xfrm>
            <a:off x="-41707" y="5378687"/>
            <a:ext cx="12436705" cy="1550566"/>
            <a:chOff x="0" y="0"/>
            <a:chExt cx="3275511" cy="408379"/>
          </a:xfrm>
        </p:grpSpPr>
        <p:sp>
          <p:nvSpPr>
            <p:cNvPr id="6" name="Freeform 6"/>
            <p:cNvSpPr/>
            <p:nvPr/>
          </p:nvSpPr>
          <p:spPr>
            <a:xfrm>
              <a:off x="0" y="0"/>
              <a:ext cx="3275511" cy="408379"/>
            </a:xfrm>
            <a:custGeom>
              <a:avLst/>
              <a:gdLst/>
              <a:ahLst/>
              <a:cxnLst/>
              <a:rect l="l" t="t" r="r" b="b"/>
              <a:pathLst>
                <a:path w="3275511" h="408379">
                  <a:moveTo>
                    <a:pt x="0" y="0"/>
                  </a:moveTo>
                  <a:lnTo>
                    <a:pt x="3275511" y="0"/>
                  </a:lnTo>
                  <a:lnTo>
                    <a:pt x="3275511" y="408379"/>
                  </a:lnTo>
                  <a:lnTo>
                    <a:pt x="0" y="408379"/>
                  </a:lnTo>
                  <a:close/>
                </a:path>
              </a:pathLst>
            </a:custGeom>
            <a:solidFill>
              <a:srgbClr val="DED5ED"/>
            </a:solidFill>
          </p:spPr>
          <p:txBody>
            <a:bodyPr/>
            <a:lstStyle/>
            <a:p>
              <a:endParaRPr lang="en-US" dirty="0"/>
            </a:p>
          </p:txBody>
        </p:sp>
        <p:sp>
          <p:nvSpPr>
            <p:cNvPr id="7" name="TextBox 7"/>
            <p:cNvSpPr txBox="1"/>
            <p:nvPr/>
          </p:nvSpPr>
          <p:spPr>
            <a:xfrm>
              <a:off x="0" y="-57150"/>
              <a:ext cx="3275511" cy="465529"/>
            </a:xfrm>
            <a:prstGeom prst="rect">
              <a:avLst/>
            </a:prstGeom>
          </p:spPr>
          <p:txBody>
            <a:bodyPr lIns="50800" tIns="50800" rIns="50800" bIns="50800" rtlCol="0" anchor="ctr"/>
            <a:lstStyle/>
            <a:p>
              <a:pPr algn="ctr">
                <a:lnSpc>
                  <a:spcPts val="3359"/>
                </a:lnSpc>
              </a:pPr>
              <a:endParaRPr/>
            </a:p>
          </p:txBody>
        </p:sp>
      </p:grpSp>
      <p:sp>
        <p:nvSpPr>
          <p:cNvPr id="9" name="Freeform 9"/>
          <p:cNvSpPr/>
          <p:nvPr/>
        </p:nvSpPr>
        <p:spPr>
          <a:xfrm rot="-1064191">
            <a:off x="14281957" y="-460934"/>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alphaModFix amt="62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rot="1586488">
            <a:off x="14281957" y="4883172"/>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alphaModFix amt="62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a:off x="11043318" y="7504518"/>
            <a:ext cx="4938626" cy="4938626"/>
          </a:xfrm>
          <a:custGeom>
            <a:avLst/>
            <a:gdLst/>
            <a:ahLst/>
            <a:cxnLst/>
            <a:rect l="l" t="t" r="r" b="b"/>
            <a:pathLst>
              <a:path w="4938626" h="4938626">
                <a:moveTo>
                  <a:pt x="0" y="0"/>
                </a:moveTo>
                <a:lnTo>
                  <a:pt x="4938626" y="0"/>
                </a:lnTo>
                <a:lnTo>
                  <a:pt x="4938626" y="4938625"/>
                </a:lnTo>
                <a:lnTo>
                  <a:pt x="0" y="4938625"/>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019120" y="2311824"/>
            <a:ext cx="9279245" cy="1144171"/>
          </a:xfrm>
          <a:prstGeom prst="rect">
            <a:avLst/>
          </a:prstGeom>
        </p:spPr>
        <p:txBody>
          <a:bodyPr lIns="0" tIns="0" rIns="0" bIns="0" rtlCol="0" anchor="t">
            <a:spAutoFit/>
          </a:bodyPr>
          <a:lstStyle/>
          <a:p>
            <a:pPr algn="ctr">
              <a:lnSpc>
                <a:spcPts val="9328"/>
              </a:lnSpc>
            </a:pPr>
            <a:r>
              <a:rPr lang="en-US" sz="6662" b="1" dirty="0" err="1">
                <a:solidFill>
                  <a:srgbClr val="DED5ED"/>
                </a:solidFill>
                <a:latin typeface="Montserrat"/>
                <a:sym typeface="Arial"/>
              </a:rPr>
              <a:t>HerTechVenture</a:t>
            </a:r>
            <a:endParaRPr lang="en-US" sz="6662" b="1" dirty="0">
              <a:solidFill>
                <a:srgbClr val="DED5ED"/>
              </a:solidFill>
              <a:latin typeface="Montserrat"/>
              <a:sym typeface="Arial"/>
            </a:endParaRPr>
          </a:p>
        </p:txBody>
      </p:sp>
      <p:sp>
        <p:nvSpPr>
          <p:cNvPr id="13" name="TextBox 13"/>
          <p:cNvSpPr txBox="1"/>
          <p:nvPr/>
        </p:nvSpPr>
        <p:spPr>
          <a:xfrm>
            <a:off x="1040092" y="5645994"/>
            <a:ext cx="10923205" cy="872355"/>
          </a:xfrm>
          <a:prstGeom prst="rect">
            <a:avLst/>
          </a:prstGeom>
        </p:spPr>
        <p:txBody>
          <a:bodyPr wrap="square" lIns="0" tIns="0" rIns="0" bIns="0" rtlCol="0" anchor="t">
            <a:spAutoFit/>
          </a:bodyPr>
          <a:lstStyle/>
          <a:p>
            <a:pPr algn="ctr">
              <a:lnSpc>
                <a:spcPts val="7893"/>
              </a:lnSpc>
            </a:pPr>
            <a:r>
              <a:rPr lang="en-US" sz="3400" dirty="0">
                <a:solidFill>
                  <a:srgbClr val="452A74"/>
                </a:solidFill>
                <a:latin typeface="Noto Sans Bold"/>
              </a:rPr>
              <a:t>Stimmuli for Social Change</a:t>
            </a:r>
          </a:p>
        </p:txBody>
      </p:sp>
      <p:pic>
        <p:nvPicPr>
          <p:cNvPr id="1026" name="Picture 2" descr="Stimmuli for social change">
            <a:extLst>
              <a:ext uri="{FF2B5EF4-FFF2-40B4-BE49-F238E27FC236}">
                <a16:creationId xmlns:a16="http://schemas.microsoft.com/office/drawing/2014/main" id="{85D4F4B7-4BA4-29A6-23B2-FF3B17E66549}"/>
              </a:ext>
            </a:extLst>
          </p:cNvPr>
          <p:cNvPicPr>
            <a:picLocks noChangeAspect="1" noChangeArrowheads="1"/>
          </p:cNvPicPr>
          <p:nvPr/>
        </p:nvPicPr>
        <p:blipFill>
          <a:blip r:embed="rId5">
            <a:clrChange>
              <a:clrFrom>
                <a:srgbClr val="B0B0B0"/>
              </a:clrFrom>
              <a:clrTo>
                <a:srgbClr val="B0B0B0">
                  <a:alpha val="0"/>
                </a:srgbClr>
              </a:clrTo>
            </a:clrChange>
            <a:duotone>
              <a:prstClr val="black"/>
              <a:srgbClr val="896CB2">
                <a:tint val="45000"/>
                <a:satMod val="400000"/>
              </a:srgbClr>
            </a:duotone>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63928" y="7048500"/>
            <a:ext cx="3366980" cy="2925331"/>
          </a:xfrm>
          <a:prstGeom prst="rect">
            <a:avLst/>
          </a:prstGeom>
          <a:solidFill>
            <a:srgbClr val="896CB2"/>
          </a:solidFill>
        </p:spPr>
      </p:pic>
      <p:sp>
        <p:nvSpPr>
          <p:cNvPr id="14" name="TextBox 14"/>
          <p:cNvSpPr txBox="1"/>
          <p:nvPr/>
        </p:nvSpPr>
        <p:spPr>
          <a:xfrm>
            <a:off x="655539" y="3883693"/>
            <a:ext cx="11585599" cy="1255985"/>
          </a:xfrm>
          <a:prstGeom prst="rect">
            <a:avLst/>
          </a:prstGeom>
        </p:spPr>
        <p:txBody>
          <a:bodyPr wrap="square" lIns="0" tIns="0" rIns="0" bIns="0" rtlCol="0" anchor="t">
            <a:spAutoFit/>
          </a:bodyPr>
          <a:lstStyle/>
          <a:p>
            <a:pPr algn="ctr">
              <a:lnSpc>
                <a:spcPts val="4759"/>
              </a:lnSpc>
            </a:pPr>
            <a:r>
              <a:rPr lang="el-GR" sz="5400" dirty="0">
                <a:solidFill>
                  <a:srgbClr val="452A74"/>
                </a:solidFill>
                <a:latin typeface="Noto Sans Bold"/>
              </a:rPr>
              <a:t>Συμπερίληψη και Αποκλεισμός των Φύλων</a:t>
            </a:r>
            <a:endParaRPr lang="en-US" sz="5400" dirty="0">
              <a:solidFill>
                <a:srgbClr val="452A74"/>
              </a:solidFill>
              <a:latin typeface="Noto Sans Bold"/>
            </a:endParaRPr>
          </a:p>
        </p:txBody>
      </p:sp>
      <p:sp>
        <p:nvSpPr>
          <p:cNvPr id="15" name="TextBox 15"/>
          <p:cNvSpPr txBox="1"/>
          <p:nvPr/>
        </p:nvSpPr>
        <p:spPr>
          <a:xfrm>
            <a:off x="6077346" y="9101770"/>
            <a:ext cx="3366980" cy="1194206"/>
          </a:xfrm>
          <a:prstGeom prst="rect">
            <a:avLst/>
          </a:prstGeom>
        </p:spPr>
        <p:txBody>
          <a:bodyPr lIns="0" tIns="0" rIns="0" bIns="0" rtlCol="0" anchor="t">
            <a:spAutoFit/>
          </a:bodyPr>
          <a:lstStyle/>
          <a:p>
            <a:pPr algn="ctr">
              <a:lnSpc>
                <a:spcPts val="1902"/>
              </a:lnSpc>
            </a:pPr>
            <a:endParaRPr/>
          </a:p>
          <a:p>
            <a:pPr algn="ctr">
              <a:lnSpc>
                <a:spcPts val="1902"/>
              </a:lnSpc>
            </a:pPr>
            <a:r>
              <a:rPr lang="en-US" sz="1359">
                <a:solidFill>
                  <a:srgbClr val="DED5ED"/>
                </a:solidFill>
                <a:latin typeface="Noto Sans Bold"/>
              </a:rPr>
              <a:t>Project Number 2023-1-PL01-KA220-HED-000156803</a:t>
            </a:r>
          </a:p>
          <a:p>
            <a:pPr algn="ctr">
              <a:lnSpc>
                <a:spcPts val="1902"/>
              </a:lnSpc>
            </a:pPr>
            <a:endParaRPr lang="en-US" sz="1359">
              <a:solidFill>
                <a:srgbClr val="DED5ED"/>
              </a:solidFill>
              <a:latin typeface="Noto Sans Bold"/>
            </a:endParaRPr>
          </a:p>
          <a:p>
            <a:pPr algn="ctr">
              <a:lnSpc>
                <a:spcPts val="1902"/>
              </a:lnSpc>
              <a:spcBef>
                <a:spcPct val="0"/>
              </a:spcBef>
            </a:pPr>
            <a:endParaRPr lang="en-US" sz="1359">
              <a:solidFill>
                <a:srgbClr val="DED5ED"/>
              </a:solidFill>
              <a:latin typeface="Noto Sans Bold"/>
            </a:endParaRPr>
          </a:p>
        </p:txBody>
      </p:sp>
      <p:sp>
        <p:nvSpPr>
          <p:cNvPr id="8" name="Freeform 8"/>
          <p:cNvSpPr/>
          <p:nvPr/>
        </p:nvSpPr>
        <p:spPr>
          <a:xfrm>
            <a:off x="732352" y="9439911"/>
            <a:ext cx="3230131" cy="677285"/>
          </a:xfrm>
          <a:custGeom>
            <a:avLst/>
            <a:gdLst/>
            <a:ahLst/>
            <a:cxnLst/>
            <a:rect l="l" t="t" r="r" b="b"/>
            <a:pathLst>
              <a:path w="3230131" h="677285">
                <a:moveTo>
                  <a:pt x="0" y="0"/>
                </a:moveTo>
                <a:lnTo>
                  <a:pt x="3230131" y="0"/>
                </a:lnTo>
                <a:lnTo>
                  <a:pt x="3230131" y="677286"/>
                </a:lnTo>
                <a:lnTo>
                  <a:pt x="0" y="677286"/>
                </a:lnTo>
                <a:lnTo>
                  <a:pt x="0" y="0"/>
                </a:lnTo>
                <a:close/>
              </a:path>
            </a:pathLst>
          </a:custGeom>
          <a:blipFill>
            <a:blip r:embed="rId7"/>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96CB2"/>
        </a:solidFill>
        <a:effectLst/>
      </p:bgPr>
    </p:bg>
    <p:spTree>
      <p:nvGrpSpPr>
        <p:cNvPr id="1" name=""/>
        <p:cNvGrpSpPr/>
        <p:nvPr/>
      </p:nvGrpSpPr>
      <p:grpSpPr>
        <a:xfrm>
          <a:off x="0" y="0"/>
          <a:ext cx="0" cy="0"/>
          <a:chOff x="0" y="0"/>
          <a:chExt cx="0" cy="0"/>
        </a:xfrm>
      </p:grpSpPr>
      <p:sp>
        <p:nvSpPr>
          <p:cNvPr id="2" name="Freeform 2"/>
          <p:cNvSpPr/>
          <p:nvPr/>
        </p:nvSpPr>
        <p:spPr>
          <a:xfrm>
            <a:off x="2457282" y="466945"/>
            <a:ext cx="3055693" cy="640710"/>
          </a:xfrm>
          <a:custGeom>
            <a:avLst/>
            <a:gdLst/>
            <a:ahLst/>
            <a:cxnLst/>
            <a:rect l="l" t="t" r="r" b="b"/>
            <a:pathLst>
              <a:path w="3055693" h="640710">
                <a:moveTo>
                  <a:pt x="0" y="0"/>
                </a:moveTo>
                <a:lnTo>
                  <a:pt x="3055693" y="0"/>
                </a:lnTo>
                <a:lnTo>
                  <a:pt x="3055693" y="640710"/>
                </a:lnTo>
                <a:lnTo>
                  <a:pt x="0" y="640710"/>
                </a:lnTo>
                <a:lnTo>
                  <a:pt x="0" y="0"/>
                </a:lnTo>
                <a:close/>
              </a:path>
            </a:pathLst>
          </a:custGeom>
          <a:blipFill>
            <a:blip r:embed="rId2"/>
            <a:stretch>
              <a:fillRect/>
            </a:stretch>
          </a:blipFill>
        </p:spPr>
        <p:txBody>
          <a:bodyPr/>
          <a:lstStyle/>
          <a:p>
            <a:endParaRPr lang="en-US"/>
          </a:p>
        </p:txBody>
      </p:sp>
      <p:sp>
        <p:nvSpPr>
          <p:cNvPr id="3" name="Freeform 3"/>
          <p:cNvSpPr/>
          <p:nvPr/>
        </p:nvSpPr>
        <p:spPr>
          <a:xfrm>
            <a:off x="740322" y="3598955"/>
            <a:ext cx="509976" cy="530535"/>
          </a:xfrm>
          <a:custGeom>
            <a:avLst/>
            <a:gdLst/>
            <a:ahLst/>
            <a:cxnLst/>
            <a:rect l="l" t="t" r="r" b="b"/>
            <a:pathLst>
              <a:path w="509976" h="530535">
                <a:moveTo>
                  <a:pt x="0" y="0"/>
                </a:moveTo>
                <a:lnTo>
                  <a:pt x="509976" y="0"/>
                </a:lnTo>
                <a:lnTo>
                  <a:pt x="509976" y="530534"/>
                </a:lnTo>
                <a:lnTo>
                  <a:pt x="0" y="53053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TextBox 10"/>
          <p:cNvSpPr txBox="1"/>
          <p:nvPr/>
        </p:nvSpPr>
        <p:spPr>
          <a:xfrm>
            <a:off x="1241357" y="2814868"/>
            <a:ext cx="11119638" cy="5081584"/>
          </a:xfrm>
          <a:prstGeom prst="rect">
            <a:avLst/>
          </a:prstGeom>
        </p:spPr>
        <p:txBody>
          <a:bodyPr wrap="square" lIns="0" tIns="0" rIns="0" bIns="0" rtlCol="0" anchor="t">
            <a:spAutoFit/>
          </a:bodyPr>
          <a:lstStyle/>
          <a:p>
            <a:pPr algn="just">
              <a:lnSpc>
                <a:spcPts val="4961"/>
              </a:lnSpc>
            </a:pPr>
            <a:endParaRPr lang="en-US" sz="3543" dirty="0">
              <a:solidFill>
                <a:schemeClr val="bg1"/>
              </a:solidFill>
              <a:latin typeface="Montserrat"/>
            </a:endParaRPr>
          </a:p>
          <a:p>
            <a:pPr algn="just">
              <a:lnSpc>
                <a:spcPts val="4961"/>
              </a:lnSpc>
            </a:pPr>
            <a:r>
              <a:rPr lang="el-GR" sz="3543" i="1" dirty="0">
                <a:solidFill>
                  <a:schemeClr val="bg1"/>
                </a:solidFill>
                <a:latin typeface="Montserrat"/>
              </a:rPr>
              <a:t>Εξερευνώντας εμπειρίες ένταξης και αποκλεισμού που σχετίζονται με το φύλο, μπορούμε να γίνουμε πιο συνειδητοί των δικών μας πρακτικών και του ενδεχόμενου αντίκτυπού τους σε όλα τα φύλα στο  εκπαιδευτικό περιβάλλον.</a:t>
            </a:r>
            <a:endParaRPr lang="en-US" sz="3543" dirty="0">
              <a:solidFill>
                <a:schemeClr val="bg1"/>
              </a:solidFill>
              <a:latin typeface="Montserrat"/>
            </a:endParaRPr>
          </a:p>
          <a:p>
            <a:pPr algn="just">
              <a:lnSpc>
                <a:spcPts val="4961"/>
              </a:lnSpc>
            </a:pPr>
            <a:endParaRPr lang="en-US" sz="3543" dirty="0">
              <a:solidFill>
                <a:schemeClr val="bg1"/>
              </a:solidFill>
              <a:latin typeface="Montserrat"/>
            </a:endParaRPr>
          </a:p>
          <a:p>
            <a:pPr algn="just">
              <a:lnSpc>
                <a:spcPts val="4961"/>
              </a:lnSpc>
            </a:pPr>
            <a:endParaRPr lang="en-US" sz="3543" dirty="0">
              <a:solidFill>
                <a:schemeClr val="bg1"/>
              </a:solidFill>
              <a:latin typeface="Montserrat"/>
            </a:endParaRPr>
          </a:p>
        </p:txBody>
      </p:sp>
      <p:sp>
        <p:nvSpPr>
          <p:cNvPr id="11" name="TextBox 11"/>
          <p:cNvSpPr txBox="1"/>
          <p:nvPr/>
        </p:nvSpPr>
        <p:spPr>
          <a:xfrm>
            <a:off x="740322" y="1992634"/>
            <a:ext cx="15661518" cy="771297"/>
          </a:xfrm>
          <a:prstGeom prst="rect">
            <a:avLst/>
          </a:prstGeom>
        </p:spPr>
        <p:txBody>
          <a:bodyPr lIns="0" tIns="0" rIns="0" bIns="0" rtlCol="0" anchor="t">
            <a:spAutoFit/>
          </a:bodyPr>
          <a:lstStyle/>
          <a:p>
            <a:pPr algn="l">
              <a:lnSpc>
                <a:spcPts val="6308"/>
              </a:lnSpc>
            </a:pPr>
            <a:r>
              <a:rPr lang="el-GR" sz="4505" dirty="0">
                <a:solidFill>
                  <a:srgbClr val="DED5ED"/>
                </a:solidFill>
                <a:latin typeface="Montserrat Extra-Bold"/>
              </a:rPr>
              <a:t>Σχετικά με την δραστηριότητα</a:t>
            </a:r>
            <a:endParaRPr lang="en-US" sz="4505" dirty="0">
              <a:solidFill>
                <a:srgbClr val="DED5ED"/>
              </a:solidFill>
              <a:latin typeface="Montserrat Extra-Bold"/>
            </a:endParaRPr>
          </a:p>
        </p:txBody>
      </p:sp>
      <p:sp>
        <p:nvSpPr>
          <p:cNvPr id="12" name="Freeform 12"/>
          <p:cNvSpPr/>
          <p:nvPr/>
        </p:nvSpPr>
        <p:spPr>
          <a:xfrm>
            <a:off x="14125985" y="5495051"/>
            <a:ext cx="1138696" cy="788806"/>
          </a:xfrm>
          <a:custGeom>
            <a:avLst/>
            <a:gdLst/>
            <a:ahLst/>
            <a:cxnLst/>
            <a:rect l="l" t="t" r="r" b="b"/>
            <a:pathLst>
              <a:path w="1138696" h="788806">
                <a:moveTo>
                  <a:pt x="0" y="0"/>
                </a:moveTo>
                <a:lnTo>
                  <a:pt x="1138696" y="0"/>
                </a:lnTo>
                <a:lnTo>
                  <a:pt x="1138696" y="788806"/>
                </a:lnTo>
                <a:lnTo>
                  <a:pt x="0" y="78880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13" name="Group 13"/>
          <p:cNvGrpSpPr/>
          <p:nvPr/>
        </p:nvGrpSpPr>
        <p:grpSpPr>
          <a:xfrm>
            <a:off x="16975762" y="-1270065"/>
            <a:ext cx="1339562" cy="18965831"/>
            <a:chOff x="0" y="0"/>
            <a:chExt cx="1786082" cy="25287775"/>
          </a:xfrm>
        </p:grpSpPr>
        <p:grpSp>
          <p:nvGrpSpPr>
            <p:cNvPr id="14" name="Group 14"/>
            <p:cNvGrpSpPr/>
            <p:nvPr/>
          </p:nvGrpSpPr>
          <p:grpSpPr>
            <a:xfrm rot="5400000">
              <a:off x="-11736400" y="11801726"/>
              <a:ext cx="25287775" cy="1684323"/>
              <a:chOff x="0" y="0"/>
              <a:chExt cx="4995116" cy="332706"/>
            </a:xfrm>
          </p:grpSpPr>
          <p:sp>
            <p:nvSpPr>
              <p:cNvPr id="15" name="Freeform 15"/>
              <p:cNvSpPr/>
              <p:nvPr/>
            </p:nvSpPr>
            <p:spPr>
              <a:xfrm>
                <a:off x="0" y="0"/>
                <a:ext cx="4995116" cy="332706"/>
              </a:xfrm>
              <a:custGeom>
                <a:avLst/>
                <a:gdLst/>
                <a:ahLst/>
                <a:cxnLst/>
                <a:rect l="l" t="t" r="r" b="b"/>
                <a:pathLst>
                  <a:path w="4995116" h="332706">
                    <a:moveTo>
                      <a:pt x="0" y="0"/>
                    </a:moveTo>
                    <a:lnTo>
                      <a:pt x="4995116" y="0"/>
                    </a:lnTo>
                    <a:lnTo>
                      <a:pt x="4995116" y="332706"/>
                    </a:lnTo>
                    <a:lnTo>
                      <a:pt x="0" y="332706"/>
                    </a:lnTo>
                    <a:close/>
                  </a:path>
                </a:pathLst>
              </a:custGeom>
              <a:solidFill>
                <a:srgbClr val="DED5ED"/>
              </a:solidFill>
            </p:spPr>
            <p:txBody>
              <a:bodyPr/>
              <a:lstStyle/>
              <a:p>
                <a:endParaRPr lang="en-US"/>
              </a:p>
            </p:txBody>
          </p:sp>
          <p:sp>
            <p:nvSpPr>
              <p:cNvPr id="16" name="TextBox 16"/>
              <p:cNvSpPr txBox="1"/>
              <p:nvPr/>
            </p:nvSpPr>
            <p:spPr>
              <a:xfrm>
                <a:off x="0" y="-38100"/>
                <a:ext cx="4995116" cy="370806"/>
              </a:xfrm>
              <a:prstGeom prst="rect">
                <a:avLst/>
              </a:prstGeom>
            </p:spPr>
            <p:txBody>
              <a:bodyPr lIns="50800" tIns="50800" rIns="50800" bIns="50800" rtlCol="0" anchor="ctr"/>
              <a:lstStyle/>
              <a:p>
                <a:pPr algn="ctr">
                  <a:lnSpc>
                    <a:spcPts val="3359"/>
                  </a:lnSpc>
                </a:pPr>
                <a:endParaRPr/>
              </a:p>
            </p:txBody>
          </p:sp>
        </p:grpSp>
        <p:sp>
          <p:nvSpPr>
            <p:cNvPr id="17" name="Freeform 17"/>
            <p:cNvSpPr/>
            <p:nvPr/>
          </p:nvSpPr>
          <p:spPr>
            <a:xfrm>
              <a:off x="148357" y="11845674"/>
              <a:ext cx="1518262" cy="1051741"/>
            </a:xfrm>
            <a:custGeom>
              <a:avLst/>
              <a:gdLst/>
              <a:ahLst/>
              <a:cxnLst/>
              <a:rect l="l" t="t" r="r" b="b"/>
              <a:pathLst>
                <a:path w="1518262" h="1051741">
                  <a:moveTo>
                    <a:pt x="0" y="0"/>
                  </a:moveTo>
                  <a:lnTo>
                    <a:pt x="1518262" y="0"/>
                  </a:lnTo>
                  <a:lnTo>
                    <a:pt x="1518262" y="1051741"/>
                  </a:lnTo>
                  <a:lnTo>
                    <a:pt x="0" y="10517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8" name="Freeform 18"/>
            <p:cNvSpPr/>
            <p:nvPr/>
          </p:nvSpPr>
          <p:spPr>
            <a:xfrm>
              <a:off x="111925" y="6133623"/>
              <a:ext cx="1637725" cy="1461670"/>
            </a:xfrm>
            <a:custGeom>
              <a:avLst/>
              <a:gdLst/>
              <a:ahLst/>
              <a:cxnLst/>
              <a:rect l="l" t="t" r="r" b="b"/>
              <a:pathLst>
                <a:path w="1637725" h="1461670">
                  <a:moveTo>
                    <a:pt x="0" y="0"/>
                  </a:moveTo>
                  <a:lnTo>
                    <a:pt x="1637725" y="0"/>
                  </a:lnTo>
                  <a:lnTo>
                    <a:pt x="1637725" y="1461670"/>
                  </a:lnTo>
                  <a:lnTo>
                    <a:pt x="0" y="146167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9" name="Freeform 19"/>
            <p:cNvSpPr/>
            <p:nvPr/>
          </p:nvSpPr>
          <p:spPr>
            <a:xfrm>
              <a:off x="148357" y="8281093"/>
              <a:ext cx="1518262" cy="1051741"/>
            </a:xfrm>
            <a:custGeom>
              <a:avLst/>
              <a:gdLst/>
              <a:ahLst/>
              <a:cxnLst/>
              <a:rect l="l" t="t" r="r" b="b"/>
              <a:pathLst>
                <a:path w="1518262" h="1051741">
                  <a:moveTo>
                    <a:pt x="0" y="0"/>
                  </a:moveTo>
                  <a:lnTo>
                    <a:pt x="1518262" y="0"/>
                  </a:lnTo>
                  <a:lnTo>
                    <a:pt x="1518262" y="1051742"/>
                  </a:lnTo>
                  <a:lnTo>
                    <a:pt x="0" y="10517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0" name="Freeform 20"/>
            <p:cNvSpPr/>
            <p:nvPr/>
          </p:nvSpPr>
          <p:spPr>
            <a:xfrm>
              <a:off x="88625" y="4150665"/>
              <a:ext cx="1518262" cy="1051741"/>
            </a:xfrm>
            <a:custGeom>
              <a:avLst/>
              <a:gdLst/>
              <a:ahLst/>
              <a:cxnLst/>
              <a:rect l="l" t="t" r="r" b="b"/>
              <a:pathLst>
                <a:path w="1518262" h="1051741">
                  <a:moveTo>
                    <a:pt x="0" y="0"/>
                  </a:moveTo>
                  <a:lnTo>
                    <a:pt x="1518262" y="0"/>
                  </a:lnTo>
                  <a:lnTo>
                    <a:pt x="1518262" y="1051741"/>
                  </a:lnTo>
                  <a:lnTo>
                    <a:pt x="0" y="10517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1" name="Freeform 21"/>
            <p:cNvSpPr/>
            <p:nvPr/>
          </p:nvSpPr>
          <p:spPr>
            <a:xfrm>
              <a:off x="148357" y="13306984"/>
              <a:ext cx="1637725" cy="1461670"/>
            </a:xfrm>
            <a:custGeom>
              <a:avLst/>
              <a:gdLst/>
              <a:ahLst/>
              <a:cxnLst/>
              <a:rect l="l" t="t" r="r" b="b"/>
              <a:pathLst>
                <a:path w="1637725" h="1461670">
                  <a:moveTo>
                    <a:pt x="0" y="0"/>
                  </a:moveTo>
                  <a:lnTo>
                    <a:pt x="1637725" y="0"/>
                  </a:lnTo>
                  <a:lnTo>
                    <a:pt x="1637725" y="1461670"/>
                  </a:lnTo>
                  <a:lnTo>
                    <a:pt x="0" y="146167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2" name="Freeform 22"/>
            <p:cNvSpPr/>
            <p:nvPr/>
          </p:nvSpPr>
          <p:spPr>
            <a:xfrm>
              <a:off x="0" y="2112449"/>
              <a:ext cx="1606887" cy="1261406"/>
            </a:xfrm>
            <a:custGeom>
              <a:avLst/>
              <a:gdLst/>
              <a:ahLst/>
              <a:cxnLst/>
              <a:rect l="l" t="t" r="r" b="b"/>
              <a:pathLst>
                <a:path w="1606887" h="1261406">
                  <a:moveTo>
                    <a:pt x="0" y="0"/>
                  </a:moveTo>
                  <a:lnTo>
                    <a:pt x="1606887" y="0"/>
                  </a:lnTo>
                  <a:lnTo>
                    <a:pt x="1606887" y="1261406"/>
                  </a:lnTo>
                  <a:lnTo>
                    <a:pt x="0" y="126140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3" name="Freeform 23"/>
            <p:cNvSpPr/>
            <p:nvPr/>
          </p:nvSpPr>
          <p:spPr>
            <a:xfrm>
              <a:off x="68059" y="9919271"/>
              <a:ext cx="1606887" cy="1261406"/>
            </a:xfrm>
            <a:custGeom>
              <a:avLst/>
              <a:gdLst/>
              <a:ahLst/>
              <a:cxnLst/>
              <a:rect l="l" t="t" r="r" b="b"/>
              <a:pathLst>
                <a:path w="1606887" h="1261406">
                  <a:moveTo>
                    <a:pt x="0" y="0"/>
                  </a:moveTo>
                  <a:lnTo>
                    <a:pt x="1606887" y="0"/>
                  </a:lnTo>
                  <a:lnTo>
                    <a:pt x="1606887" y="1261406"/>
                  </a:lnTo>
                  <a:lnTo>
                    <a:pt x="0" y="126140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ED5ED"/>
        </a:solidFill>
        <a:effectLst/>
      </p:bgPr>
    </p:bg>
    <p:spTree>
      <p:nvGrpSpPr>
        <p:cNvPr id="1" name=""/>
        <p:cNvGrpSpPr/>
        <p:nvPr/>
      </p:nvGrpSpPr>
      <p:grpSpPr>
        <a:xfrm>
          <a:off x="0" y="0"/>
          <a:ext cx="0" cy="0"/>
          <a:chOff x="0" y="0"/>
          <a:chExt cx="0" cy="0"/>
        </a:xfrm>
      </p:grpSpPr>
      <p:sp>
        <p:nvSpPr>
          <p:cNvPr id="2" name="Freeform 2"/>
          <p:cNvSpPr/>
          <p:nvPr/>
        </p:nvSpPr>
        <p:spPr>
          <a:xfrm>
            <a:off x="2151792" y="643488"/>
            <a:ext cx="3226247" cy="610103"/>
          </a:xfrm>
          <a:custGeom>
            <a:avLst/>
            <a:gdLst/>
            <a:ahLst/>
            <a:cxnLst/>
            <a:rect l="l" t="t" r="r" b="b"/>
            <a:pathLst>
              <a:path w="3226247" h="610103">
                <a:moveTo>
                  <a:pt x="0" y="0"/>
                </a:moveTo>
                <a:lnTo>
                  <a:pt x="3226247" y="0"/>
                </a:lnTo>
                <a:lnTo>
                  <a:pt x="3226247" y="610103"/>
                </a:lnTo>
                <a:lnTo>
                  <a:pt x="0" y="610103"/>
                </a:lnTo>
                <a:lnTo>
                  <a:pt x="0" y="0"/>
                </a:lnTo>
                <a:close/>
              </a:path>
            </a:pathLst>
          </a:custGeom>
          <a:blipFill>
            <a:blip r:embed="rId2"/>
            <a:stretch>
              <a:fillRect b="-10878"/>
            </a:stretch>
          </a:blipFill>
        </p:spPr>
        <p:txBody>
          <a:bodyPr/>
          <a:lstStyle/>
          <a:p>
            <a:endParaRPr lang="en-US"/>
          </a:p>
        </p:txBody>
      </p:sp>
      <p:sp>
        <p:nvSpPr>
          <p:cNvPr id="3" name="Freeform 3">
            <a:hlinkClick r:id="rId3"/>
          </p:cNvPr>
          <p:cNvSpPr/>
          <p:nvPr/>
        </p:nvSpPr>
        <p:spPr>
          <a:xfrm>
            <a:off x="1301736" y="9059620"/>
            <a:ext cx="492598" cy="895633"/>
          </a:xfrm>
          <a:custGeom>
            <a:avLst/>
            <a:gdLst/>
            <a:ahLst/>
            <a:cxnLst/>
            <a:rect l="l" t="t" r="r" b="b"/>
            <a:pathLst>
              <a:path w="492598" h="895633">
                <a:moveTo>
                  <a:pt x="0" y="0"/>
                </a:moveTo>
                <a:lnTo>
                  <a:pt x="492598" y="0"/>
                </a:lnTo>
                <a:lnTo>
                  <a:pt x="492598" y="895632"/>
                </a:lnTo>
                <a:lnTo>
                  <a:pt x="0" y="89563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a:hlinkClick r:id="rId6"/>
          </p:cNvPr>
          <p:cNvSpPr/>
          <p:nvPr/>
        </p:nvSpPr>
        <p:spPr>
          <a:xfrm>
            <a:off x="2151792" y="9126668"/>
            <a:ext cx="814635" cy="814635"/>
          </a:xfrm>
          <a:custGeom>
            <a:avLst/>
            <a:gdLst/>
            <a:ahLst/>
            <a:cxnLst/>
            <a:rect l="l" t="t" r="r" b="b"/>
            <a:pathLst>
              <a:path w="814635" h="814635">
                <a:moveTo>
                  <a:pt x="0" y="0"/>
                </a:moveTo>
                <a:lnTo>
                  <a:pt x="814635" y="0"/>
                </a:lnTo>
                <a:lnTo>
                  <a:pt x="814635" y="814636"/>
                </a:lnTo>
                <a:lnTo>
                  <a:pt x="0" y="81463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Freeform 5">
            <a:hlinkClick r:id="rId9"/>
          </p:cNvPr>
          <p:cNvSpPr/>
          <p:nvPr/>
        </p:nvSpPr>
        <p:spPr>
          <a:xfrm>
            <a:off x="4515883" y="9046061"/>
            <a:ext cx="939499" cy="939499"/>
          </a:xfrm>
          <a:custGeom>
            <a:avLst/>
            <a:gdLst/>
            <a:ahLst/>
            <a:cxnLst/>
            <a:rect l="l" t="t" r="r" b="b"/>
            <a:pathLst>
              <a:path w="939499" h="939499">
                <a:moveTo>
                  <a:pt x="0" y="0"/>
                </a:moveTo>
                <a:lnTo>
                  <a:pt x="939499" y="0"/>
                </a:lnTo>
                <a:lnTo>
                  <a:pt x="939499" y="939499"/>
                </a:lnTo>
                <a:lnTo>
                  <a:pt x="0" y="93949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6" name="Freeform 6"/>
          <p:cNvSpPr/>
          <p:nvPr/>
        </p:nvSpPr>
        <p:spPr>
          <a:xfrm>
            <a:off x="5752478" y="9059620"/>
            <a:ext cx="948733" cy="948733"/>
          </a:xfrm>
          <a:custGeom>
            <a:avLst/>
            <a:gdLst/>
            <a:ahLst/>
            <a:cxnLst/>
            <a:rect l="l" t="t" r="r" b="b"/>
            <a:pathLst>
              <a:path w="948733" h="948733">
                <a:moveTo>
                  <a:pt x="0" y="0"/>
                </a:moveTo>
                <a:lnTo>
                  <a:pt x="948733" y="0"/>
                </a:lnTo>
                <a:lnTo>
                  <a:pt x="948733" y="948733"/>
                </a:lnTo>
                <a:lnTo>
                  <a:pt x="0" y="94873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7" name="Freeform 7">
            <a:hlinkClick r:id="rId14"/>
          </p:cNvPr>
          <p:cNvSpPr/>
          <p:nvPr/>
        </p:nvSpPr>
        <p:spPr>
          <a:xfrm>
            <a:off x="6998306" y="9023785"/>
            <a:ext cx="939794" cy="939794"/>
          </a:xfrm>
          <a:custGeom>
            <a:avLst/>
            <a:gdLst/>
            <a:ahLst/>
            <a:cxnLst/>
            <a:rect l="l" t="t" r="r" b="b"/>
            <a:pathLst>
              <a:path w="939794" h="939794">
                <a:moveTo>
                  <a:pt x="0" y="0"/>
                </a:moveTo>
                <a:lnTo>
                  <a:pt x="939794" y="0"/>
                </a:lnTo>
                <a:lnTo>
                  <a:pt x="939794" y="939794"/>
                </a:lnTo>
                <a:lnTo>
                  <a:pt x="0" y="939794"/>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grpSp>
        <p:nvGrpSpPr>
          <p:cNvPr id="8" name="Group 8"/>
          <p:cNvGrpSpPr>
            <a:grpSpLocks noChangeAspect="1"/>
          </p:cNvGrpSpPr>
          <p:nvPr/>
        </p:nvGrpSpPr>
        <p:grpSpPr>
          <a:xfrm>
            <a:off x="9455762" y="-1993617"/>
            <a:ext cx="13888879" cy="13888879"/>
            <a:chOff x="0" y="0"/>
            <a:chExt cx="6355080" cy="6355080"/>
          </a:xfrm>
        </p:grpSpPr>
        <p:sp>
          <p:nvSpPr>
            <p:cNvPr id="9" name="Freeform 9"/>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DED5ED"/>
            </a:solidFill>
          </p:spPr>
          <p:txBody>
            <a:bodyPr/>
            <a:lstStyle/>
            <a:p>
              <a:endParaRPr lang="en-US"/>
            </a:p>
          </p:txBody>
        </p:sp>
      </p:grpSp>
      <p:grpSp>
        <p:nvGrpSpPr>
          <p:cNvPr id="10" name="Group 10"/>
          <p:cNvGrpSpPr/>
          <p:nvPr/>
        </p:nvGrpSpPr>
        <p:grpSpPr>
          <a:xfrm>
            <a:off x="9414163" y="-1980712"/>
            <a:ext cx="13888879" cy="13888879"/>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96CB2"/>
            </a:solidFill>
          </p:spPr>
          <p:txBody>
            <a:bodyPr/>
            <a:lstStyle/>
            <a:p>
              <a:endParaRPr lang="en-US"/>
            </a:p>
          </p:txBody>
        </p:sp>
        <p:sp>
          <p:nvSpPr>
            <p:cNvPr id="12" name="TextBox 12"/>
            <p:cNvSpPr txBox="1"/>
            <p:nvPr/>
          </p:nvSpPr>
          <p:spPr>
            <a:xfrm>
              <a:off x="76200" y="19050"/>
              <a:ext cx="660400" cy="717550"/>
            </a:xfrm>
            <a:prstGeom prst="rect">
              <a:avLst/>
            </a:prstGeom>
          </p:spPr>
          <p:txBody>
            <a:bodyPr lIns="50800" tIns="50800" rIns="50800" bIns="50800" rtlCol="0" anchor="ctr"/>
            <a:lstStyle/>
            <a:p>
              <a:pPr algn="ctr">
                <a:lnSpc>
                  <a:spcPts val="3359"/>
                </a:lnSpc>
              </a:pPr>
              <a:endParaRPr/>
            </a:p>
          </p:txBody>
        </p:sp>
      </p:grpSp>
      <p:grpSp>
        <p:nvGrpSpPr>
          <p:cNvPr id="13" name="Group 13"/>
          <p:cNvGrpSpPr/>
          <p:nvPr/>
        </p:nvGrpSpPr>
        <p:grpSpPr>
          <a:xfrm>
            <a:off x="11234271" y="-303752"/>
            <a:ext cx="10331861" cy="10331861"/>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2A74">
                <a:alpha val="95686"/>
              </a:srgbClr>
            </a:solidFill>
          </p:spPr>
          <p:txBody>
            <a:bodyPr/>
            <a:lstStyle/>
            <a:p>
              <a:endParaRPr lang="en-US"/>
            </a:p>
          </p:txBody>
        </p:sp>
        <p:sp>
          <p:nvSpPr>
            <p:cNvPr id="15" name="TextBox 15"/>
            <p:cNvSpPr txBox="1"/>
            <p:nvPr/>
          </p:nvSpPr>
          <p:spPr>
            <a:xfrm>
              <a:off x="76200" y="19050"/>
              <a:ext cx="660400" cy="717550"/>
            </a:xfrm>
            <a:prstGeom prst="rect">
              <a:avLst/>
            </a:prstGeom>
          </p:spPr>
          <p:txBody>
            <a:bodyPr lIns="50800" tIns="50800" rIns="50800" bIns="50800" rtlCol="0" anchor="ctr"/>
            <a:lstStyle/>
            <a:p>
              <a:pPr algn="ctr">
                <a:lnSpc>
                  <a:spcPts val="3359"/>
                </a:lnSpc>
              </a:pPr>
              <a:endParaRPr/>
            </a:p>
          </p:txBody>
        </p:sp>
      </p:grpSp>
      <p:grpSp>
        <p:nvGrpSpPr>
          <p:cNvPr id="16" name="Group 16"/>
          <p:cNvGrpSpPr/>
          <p:nvPr/>
        </p:nvGrpSpPr>
        <p:grpSpPr>
          <a:xfrm>
            <a:off x="12424045" y="1006740"/>
            <a:ext cx="7869115" cy="7869115"/>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D5ED">
                <a:alpha val="40784"/>
              </a:srgbClr>
            </a:solidFill>
          </p:spPr>
          <p:txBody>
            <a:bodyPr/>
            <a:lstStyle/>
            <a:p>
              <a:endParaRPr lang="en-US"/>
            </a:p>
          </p:txBody>
        </p:sp>
        <p:sp>
          <p:nvSpPr>
            <p:cNvPr id="18" name="TextBox 18"/>
            <p:cNvSpPr txBox="1"/>
            <p:nvPr/>
          </p:nvSpPr>
          <p:spPr>
            <a:xfrm>
              <a:off x="76200" y="19050"/>
              <a:ext cx="660400" cy="717550"/>
            </a:xfrm>
            <a:prstGeom prst="rect">
              <a:avLst/>
            </a:prstGeom>
          </p:spPr>
          <p:txBody>
            <a:bodyPr lIns="50800" tIns="50800" rIns="50800" bIns="50800" rtlCol="0" anchor="ctr"/>
            <a:lstStyle/>
            <a:p>
              <a:pPr algn="ctr">
                <a:lnSpc>
                  <a:spcPts val="3359"/>
                </a:lnSpc>
              </a:pPr>
              <a:endParaRPr/>
            </a:p>
          </p:txBody>
        </p:sp>
      </p:grpSp>
      <p:grpSp>
        <p:nvGrpSpPr>
          <p:cNvPr id="19" name="Group 19"/>
          <p:cNvGrpSpPr>
            <a:grpSpLocks noChangeAspect="1"/>
          </p:cNvGrpSpPr>
          <p:nvPr/>
        </p:nvGrpSpPr>
        <p:grpSpPr>
          <a:xfrm>
            <a:off x="13017668" y="1527382"/>
            <a:ext cx="6681869" cy="6681869"/>
            <a:chOff x="0" y="0"/>
            <a:chExt cx="6355080" cy="6355080"/>
          </a:xfrm>
        </p:grpSpPr>
        <p:sp>
          <p:nvSpPr>
            <p:cNvPr id="20" name="Freeform 20"/>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DED5ED"/>
            </a:solidFill>
          </p:spPr>
          <p:txBody>
            <a:bodyPr/>
            <a:lstStyle/>
            <a:p>
              <a:endParaRPr lang="en-US"/>
            </a:p>
          </p:txBody>
        </p:sp>
      </p:grpSp>
      <p:grpSp>
        <p:nvGrpSpPr>
          <p:cNvPr id="21" name="Group 21"/>
          <p:cNvGrpSpPr/>
          <p:nvPr/>
        </p:nvGrpSpPr>
        <p:grpSpPr>
          <a:xfrm>
            <a:off x="-113454" y="2491841"/>
            <a:ext cx="12129562" cy="2260116"/>
            <a:chOff x="0" y="0"/>
            <a:chExt cx="3194617" cy="595257"/>
          </a:xfrm>
        </p:grpSpPr>
        <p:sp>
          <p:nvSpPr>
            <p:cNvPr id="22" name="Freeform 22"/>
            <p:cNvSpPr/>
            <p:nvPr/>
          </p:nvSpPr>
          <p:spPr>
            <a:xfrm>
              <a:off x="0" y="0"/>
              <a:ext cx="3194617" cy="595257"/>
            </a:xfrm>
            <a:custGeom>
              <a:avLst/>
              <a:gdLst/>
              <a:ahLst/>
              <a:cxnLst/>
              <a:rect l="l" t="t" r="r" b="b"/>
              <a:pathLst>
                <a:path w="3194617" h="595257">
                  <a:moveTo>
                    <a:pt x="0" y="0"/>
                  </a:moveTo>
                  <a:lnTo>
                    <a:pt x="3194617" y="0"/>
                  </a:lnTo>
                  <a:lnTo>
                    <a:pt x="3194617" y="595257"/>
                  </a:lnTo>
                  <a:lnTo>
                    <a:pt x="0" y="595257"/>
                  </a:lnTo>
                  <a:close/>
                </a:path>
              </a:pathLst>
            </a:custGeom>
            <a:solidFill>
              <a:srgbClr val="452A74"/>
            </a:solidFill>
          </p:spPr>
          <p:txBody>
            <a:bodyPr/>
            <a:lstStyle/>
            <a:p>
              <a:endParaRPr lang="en-US"/>
            </a:p>
          </p:txBody>
        </p:sp>
        <p:sp>
          <p:nvSpPr>
            <p:cNvPr id="23" name="TextBox 23"/>
            <p:cNvSpPr txBox="1"/>
            <p:nvPr/>
          </p:nvSpPr>
          <p:spPr>
            <a:xfrm>
              <a:off x="0" y="-57150"/>
              <a:ext cx="3194617" cy="652407"/>
            </a:xfrm>
            <a:prstGeom prst="rect">
              <a:avLst/>
            </a:prstGeom>
          </p:spPr>
          <p:txBody>
            <a:bodyPr lIns="50800" tIns="50800" rIns="50800" bIns="50800" rtlCol="0" anchor="ctr"/>
            <a:lstStyle/>
            <a:p>
              <a:pPr algn="ctr">
                <a:lnSpc>
                  <a:spcPts val="3359"/>
                </a:lnSpc>
              </a:pPr>
              <a:endParaRPr/>
            </a:p>
          </p:txBody>
        </p:sp>
      </p:grpSp>
      <p:grpSp>
        <p:nvGrpSpPr>
          <p:cNvPr id="24" name="Group 24"/>
          <p:cNvGrpSpPr/>
          <p:nvPr/>
        </p:nvGrpSpPr>
        <p:grpSpPr>
          <a:xfrm>
            <a:off x="0" y="4941297"/>
            <a:ext cx="12129562" cy="2260116"/>
            <a:chOff x="0" y="0"/>
            <a:chExt cx="3194617" cy="595257"/>
          </a:xfrm>
        </p:grpSpPr>
        <p:sp>
          <p:nvSpPr>
            <p:cNvPr id="25" name="Freeform 25"/>
            <p:cNvSpPr/>
            <p:nvPr/>
          </p:nvSpPr>
          <p:spPr>
            <a:xfrm>
              <a:off x="0" y="0"/>
              <a:ext cx="3194617" cy="595257"/>
            </a:xfrm>
            <a:custGeom>
              <a:avLst/>
              <a:gdLst/>
              <a:ahLst/>
              <a:cxnLst/>
              <a:rect l="l" t="t" r="r" b="b"/>
              <a:pathLst>
                <a:path w="3194617" h="595257">
                  <a:moveTo>
                    <a:pt x="0" y="0"/>
                  </a:moveTo>
                  <a:lnTo>
                    <a:pt x="3194617" y="0"/>
                  </a:lnTo>
                  <a:lnTo>
                    <a:pt x="3194617" y="595257"/>
                  </a:lnTo>
                  <a:lnTo>
                    <a:pt x="0" y="595257"/>
                  </a:lnTo>
                  <a:close/>
                </a:path>
              </a:pathLst>
            </a:custGeom>
            <a:solidFill>
              <a:srgbClr val="452A74"/>
            </a:solidFill>
          </p:spPr>
          <p:txBody>
            <a:bodyPr/>
            <a:lstStyle/>
            <a:p>
              <a:endParaRPr lang="en-US"/>
            </a:p>
          </p:txBody>
        </p:sp>
        <p:sp>
          <p:nvSpPr>
            <p:cNvPr id="26" name="TextBox 26"/>
            <p:cNvSpPr txBox="1"/>
            <p:nvPr/>
          </p:nvSpPr>
          <p:spPr>
            <a:xfrm>
              <a:off x="0" y="-57150"/>
              <a:ext cx="3194617" cy="652407"/>
            </a:xfrm>
            <a:prstGeom prst="rect">
              <a:avLst/>
            </a:prstGeom>
          </p:spPr>
          <p:txBody>
            <a:bodyPr lIns="50800" tIns="50800" rIns="50800" bIns="50800" rtlCol="0" anchor="ctr"/>
            <a:lstStyle/>
            <a:p>
              <a:pPr algn="ctr">
                <a:lnSpc>
                  <a:spcPts val="3359"/>
                </a:lnSpc>
              </a:pPr>
              <a:endParaRPr/>
            </a:p>
          </p:txBody>
        </p:sp>
      </p:grpSp>
      <p:sp>
        <p:nvSpPr>
          <p:cNvPr id="27" name="Freeform 27">
            <a:hlinkClick r:id="rId17" tooltip="https://twitter.com/nbs_academy"/>
          </p:cNvPr>
          <p:cNvSpPr/>
          <p:nvPr/>
        </p:nvSpPr>
        <p:spPr>
          <a:xfrm>
            <a:off x="3372879" y="9126668"/>
            <a:ext cx="818778" cy="836911"/>
          </a:xfrm>
          <a:custGeom>
            <a:avLst/>
            <a:gdLst/>
            <a:ahLst/>
            <a:cxnLst/>
            <a:rect l="l" t="t" r="r" b="b"/>
            <a:pathLst>
              <a:path w="818778" h="836911">
                <a:moveTo>
                  <a:pt x="0" y="0"/>
                </a:moveTo>
                <a:lnTo>
                  <a:pt x="818777" y="0"/>
                </a:lnTo>
                <a:lnTo>
                  <a:pt x="818777" y="836911"/>
                </a:lnTo>
                <a:lnTo>
                  <a:pt x="0" y="836911"/>
                </a:lnTo>
                <a:lnTo>
                  <a:pt x="0" y="0"/>
                </a:lnTo>
                <a:close/>
              </a:path>
            </a:pathLst>
          </a:custGeom>
          <a:blipFill>
            <a:blip r:embed="rId18"/>
            <a:stretch>
              <a:fillRect/>
            </a:stretch>
          </a:blipFill>
        </p:spPr>
        <p:txBody>
          <a:bodyPr/>
          <a:lstStyle/>
          <a:p>
            <a:endParaRPr lang="en-US"/>
          </a:p>
        </p:txBody>
      </p:sp>
      <p:sp>
        <p:nvSpPr>
          <p:cNvPr id="28" name="Freeform 28"/>
          <p:cNvSpPr/>
          <p:nvPr/>
        </p:nvSpPr>
        <p:spPr>
          <a:xfrm>
            <a:off x="0" y="36493"/>
            <a:ext cx="1695139" cy="1940494"/>
          </a:xfrm>
          <a:custGeom>
            <a:avLst/>
            <a:gdLst/>
            <a:ahLst/>
            <a:cxnLst/>
            <a:rect l="l" t="t" r="r" b="b"/>
            <a:pathLst>
              <a:path w="1695139" h="1940494">
                <a:moveTo>
                  <a:pt x="0" y="0"/>
                </a:moveTo>
                <a:lnTo>
                  <a:pt x="1695139" y="0"/>
                </a:lnTo>
                <a:lnTo>
                  <a:pt x="1695139" y="1940494"/>
                </a:lnTo>
                <a:lnTo>
                  <a:pt x="0" y="1940494"/>
                </a:lnTo>
                <a:lnTo>
                  <a:pt x="0" y="0"/>
                </a:lnTo>
                <a:close/>
              </a:path>
            </a:pathLst>
          </a:custGeom>
          <a:blipFill>
            <a:blip r:embed="rId19"/>
            <a:stretch>
              <a:fillRect l="-8951" r="-5522"/>
            </a:stretch>
          </a:blipFill>
        </p:spPr>
        <p:txBody>
          <a:bodyPr/>
          <a:lstStyle/>
          <a:p>
            <a:endParaRPr lang="en-US"/>
          </a:p>
        </p:txBody>
      </p:sp>
      <p:sp>
        <p:nvSpPr>
          <p:cNvPr id="29" name="TextBox 29"/>
          <p:cNvSpPr txBox="1"/>
          <p:nvPr/>
        </p:nvSpPr>
        <p:spPr>
          <a:xfrm>
            <a:off x="2484570" y="7774133"/>
            <a:ext cx="4062626" cy="618602"/>
          </a:xfrm>
          <a:prstGeom prst="rect">
            <a:avLst/>
          </a:prstGeom>
        </p:spPr>
        <p:txBody>
          <a:bodyPr lIns="0" tIns="0" rIns="0" bIns="0" rtlCol="0" anchor="t">
            <a:spAutoFit/>
          </a:bodyPr>
          <a:lstStyle/>
          <a:p>
            <a:pPr algn="ctr">
              <a:lnSpc>
                <a:spcPts val="5006"/>
              </a:lnSpc>
            </a:pPr>
            <a:r>
              <a:rPr lang="en-US" sz="3576" dirty="0">
                <a:solidFill>
                  <a:srgbClr val="452A74"/>
                </a:solidFill>
                <a:latin typeface="Montserrat Extra-Bold"/>
              </a:rPr>
              <a:t>Where to find us</a:t>
            </a:r>
          </a:p>
        </p:txBody>
      </p:sp>
      <p:sp>
        <p:nvSpPr>
          <p:cNvPr id="30" name="TextBox 30"/>
          <p:cNvSpPr txBox="1"/>
          <p:nvPr/>
        </p:nvSpPr>
        <p:spPr>
          <a:xfrm>
            <a:off x="-68379" y="2509882"/>
            <a:ext cx="11047523" cy="2046586"/>
          </a:xfrm>
          <a:prstGeom prst="rect">
            <a:avLst/>
          </a:prstGeom>
        </p:spPr>
        <p:txBody>
          <a:bodyPr lIns="0" tIns="0" rIns="0" bIns="0" rtlCol="0" anchor="t">
            <a:spAutoFit/>
          </a:bodyPr>
          <a:lstStyle/>
          <a:p>
            <a:pPr algn="ctr">
              <a:lnSpc>
                <a:spcPts val="8259"/>
              </a:lnSpc>
            </a:pPr>
            <a:r>
              <a:rPr lang="el-GR" sz="5899" b="1" dirty="0">
                <a:solidFill>
                  <a:srgbClr val="DED5ED"/>
                </a:solidFill>
                <a:latin typeface="Montserrat Extra-Bold Bold"/>
              </a:rPr>
              <a:t>Ευχαριστούμε για τη συμμετοχή σας!</a:t>
            </a:r>
            <a:endParaRPr lang="en-US" sz="5899" b="1" dirty="0">
              <a:solidFill>
                <a:srgbClr val="DED5ED"/>
              </a:solidFill>
              <a:latin typeface="Montserrat Extra-Bold Bold"/>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435272" y="8779403"/>
            <a:ext cx="3055693" cy="640710"/>
          </a:xfrm>
          <a:custGeom>
            <a:avLst/>
            <a:gdLst/>
            <a:ahLst/>
            <a:cxnLst/>
            <a:rect l="l" t="t" r="r" b="b"/>
            <a:pathLst>
              <a:path w="3055693" h="640710">
                <a:moveTo>
                  <a:pt x="0" y="0"/>
                </a:moveTo>
                <a:lnTo>
                  <a:pt x="3055693" y="0"/>
                </a:lnTo>
                <a:lnTo>
                  <a:pt x="3055693" y="640710"/>
                </a:lnTo>
                <a:lnTo>
                  <a:pt x="0" y="640710"/>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a:off x="-281955" y="9865848"/>
            <a:ext cx="18965831" cy="738913"/>
            <a:chOff x="0" y="0"/>
            <a:chExt cx="4995116" cy="194611"/>
          </a:xfrm>
        </p:grpSpPr>
        <p:sp>
          <p:nvSpPr>
            <p:cNvPr id="4" name="Freeform 4"/>
            <p:cNvSpPr/>
            <p:nvPr/>
          </p:nvSpPr>
          <p:spPr>
            <a:xfrm>
              <a:off x="0" y="0"/>
              <a:ext cx="4995116" cy="194611"/>
            </a:xfrm>
            <a:custGeom>
              <a:avLst/>
              <a:gdLst/>
              <a:ahLst/>
              <a:cxnLst/>
              <a:rect l="l" t="t" r="r" b="b"/>
              <a:pathLst>
                <a:path w="4995116" h="194611">
                  <a:moveTo>
                    <a:pt x="0" y="0"/>
                  </a:moveTo>
                  <a:lnTo>
                    <a:pt x="4995116" y="0"/>
                  </a:lnTo>
                  <a:lnTo>
                    <a:pt x="4995116" y="194611"/>
                  </a:lnTo>
                  <a:lnTo>
                    <a:pt x="0" y="194611"/>
                  </a:lnTo>
                  <a:close/>
                </a:path>
              </a:pathLst>
            </a:custGeom>
            <a:solidFill>
              <a:srgbClr val="896CB2"/>
            </a:solidFill>
          </p:spPr>
          <p:txBody>
            <a:bodyPr/>
            <a:lstStyle/>
            <a:p>
              <a:endParaRPr lang="en-US"/>
            </a:p>
          </p:txBody>
        </p:sp>
        <p:sp>
          <p:nvSpPr>
            <p:cNvPr id="5" name="TextBox 5"/>
            <p:cNvSpPr txBox="1"/>
            <p:nvPr/>
          </p:nvSpPr>
          <p:spPr>
            <a:xfrm>
              <a:off x="0" y="-38100"/>
              <a:ext cx="4995116" cy="232711"/>
            </a:xfrm>
            <a:prstGeom prst="rect">
              <a:avLst/>
            </a:prstGeom>
          </p:spPr>
          <p:txBody>
            <a:bodyPr lIns="50800" tIns="50800" rIns="50800" bIns="50800" rtlCol="0" anchor="ctr"/>
            <a:lstStyle/>
            <a:p>
              <a:pPr algn="ctr">
                <a:lnSpc>
                  <a:spcPts val="3359"/>
                </a:lnSpc>
              </a:pPr>
              <a:endParaRPr/>
            </a:p>
          </p:txBody>
        </p:sp>
      </p:grpSp>
      <p:sp>
        <p:nvSpPr>
          <p:cNvPr id="6" name="Freeform 6"/>
          <p:cNvSpPr/>
          <p:nvPr/>
        </p:nvSpPr>
        <p:spPr>
          <a:xfrm>
            <a:off x="-557919" y="7437895"/>
            <a:ext cx="4495490" cy="4495490"/>
          </a:xfrm>
          <a:custGeom>
            <a:avLst/>
            <a:gdLst/>
            <a:ahLst/>
            <a:cxnLst/>
            <a:rect l="l" t="t" r="r" b="b"/>
            <a:pathLst>
              <a:path w="4495490" h="4495490">
                <a:moveTo>
                  <a:pt x="0" y="0"/>
                </a:moveTo>
                <a:lnTo>
                  <a:pt x="4495490" y="0"/>
                </a:lnTo>
                <a:lnTo>
                  <a:pt x="4495490" y="4495490"/>
                </a:lnTo>
                <a:lnTo>
                  <a:pt x="0" y="4495490"/>
                </a:lnTo>
                <a:lnTo>
                  <a:pt x="0" y="0"/>
                </a:lnTo>
                <a:close/>
              </a:path>
            </a:pathLst>
          </a:custGeom>
          <a:blipFill>
            <a:blip r:embed="rId3"/>
            <a:stretch>
              <a:fillRect/>
            </a:stretch>
          </a:blipFill>
        </p:spPr>
        <p:txBody>
          <a:bodyPr/>
          <a:lstStyle/>
          <a:p>
            <a:endParaRPr lang="en-US"/>
          </a:p>
        </p:txBody>
      </p:sp>
      <p:sp>
        <p:nvSpPr>
          <p:cNvPr id="7" name="TextBox 7"/>
          <p:cNvSpPr txBox="1"/>
          <p:nvPr/>
        </p:nvSpPr>
        <p:spPr>
          <a:xfrm>
            <a:off x="840120" y="1475261"/>
            <a:ext cx="15661518" cy="3170163"/>
          </a:xfrm>
          <a:prstGeom prst="rect">
            <a:avLst/>
          </a:prstGeom>
        </p:spPr>
        <p:txBody>
          <a:bodyPr lIns="0" tIns="0" rIns="0" bIns="0" rtlCol="0" anchor="t">
            <a:spAutoFit/>
          </a:bodyPr>
          <a:lstStyle/>
          <a:p>
            <a:pPr algn="ctr">
              <a:lnSpc>
                <a:spcPts val="6308"/>
              </a:lnSpc>
            </a:pPr>
            <a:r>
              <a:rPr lang="el-GR" sz="4505" b="1" dirty="0">
                <a:solidFill>
                  <a:srgbClr val="452A74"/>
                </a:solidFill>
                <a:latin typeface="Montserrat Extra-Bold"/>
              </a:rPr>
              <a:t>Η σύντομη έκδοση (45 λεπτά)</a:t>
            </a:r>
            <a:endParaRPr lang="en-US" sz="4505" b="1" dirty="0">
              <a:solidFill>
                <a:srgbClr val="452A74"/>
              </a:solidFill>
              <a:latin typeface="Montserrat Extra-Bold"/>
            </a:endParaRPr>
          </a:p>
          <a:p>
            <a:pPr algn="ctr">
              <a:lnSpc>
                <a:spcPts val="6308"/>
              </a:lnSpc>
            </a:pPr>
            <a:endParaRPr lang="en-US" sz="4505" b="1" dirty="0">
              <a:solidFill>
                <a:srgbClr val="452A74"/>
              </a:solidFill>
              <a:latin typeface="Montserrat Extra-Bold"/>
            </a:endParaRPr>
          </a:p>
          <a:p>
            <a:pPr algn="ctr">
              <a:lnSpc>
                <a:spcPts val="6308"/>
              </a:lnSpc>
            </a:pPr>
            <a:r>
              <a:rPr lang="el-GR" sz="4505" b="1" dirty="0">
                <a:solidFill>
                  <a:srgbClr val="452A74"/>
                </a:solidFill>
                <a:latin typeface="Montserrat Extra-Bold"/>
              </a:rPr>
              <a:t>Η ακόλουθη έκδοση αυτής της άσκησης έχει προετοιμαστεί για το LTTA.</a:t>
            </a:r>
            <a:endParaRPr lang="en-US" sz="4505" b="1" dirty="0">
              <a:solidFill>
                <a:srgbClr val="452A74"/>
              </a:solidFill>
              <a:latin typeface="Montserrat Extra-Bold"/>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96CB2"/>
        </a:solidFill>
        <a:effectLst/>
      </p:bgPr>
    </p:bg>
    <p:spTree>
      <p:nvGrpSpPr>
        <p:cNvPr id="1" name="">
          <a:extLst>
            <a:ext uri="{FF2B5EF4-FFF2-40B4-BE49-F238E27FC236}">
              <a16:creationId xmlns:a16="http://schemas.microsoft.com/office/drawing/2014/main" id="{3129C0CB-89B3-7700-1E43-137C615790C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9C3CEA4-9927-EA55-02EE-B9ACB25FDC49}"/>
              </a:ext>
            </a:extLst>
          </p:cNvPr>
          <p:cNvSpPr/>
          <p:nvPr/>
        </p:nvSpPr>
        <p:spPr>
          <a:xfrm>
            <a:off x="2457282" y="466945"/>
            <a:ext cx="3055693" cy="640710"/>
          </a:xfrm>
          <a:custGeom>
            <a:avLst/>
            <a:gdLst/>
            <a:ahLst/>
            <a:cxnLst/>
            <a:rect l="l" t="t" r="r" b="b"/>
            <a:pathLst>
              <a:path w="3055693" h="640710">
                <a:moveTo>
                  <a:pt x="0" y="0"/>
                </a:moveTo>
                <a:lnTo>
                  <a:pt x="3055693" y="0"/>
                </a:lnTo>
                <a:lnTo>
                  <a:pt x="3055693" y="640710"/>
                </a:lnTo>
                <a:lnTo>
                  <a:pt x="0" y="640710"/>
                </a:lnTo>
                <a:lnTo>
                  <a:pt x="0" y="0"/>
                </a:lnTo>
                <a:close/>
              </a:path>
            </a:pathLst>
          </a:custGeom>
          <a:blipFill>
            <a:blip r:embed="rId2"/>
            <a:stretch>
              <a:fillRect/>
            </a:stretch>
          </a:blipFill>
        </p:spPr>
        <p:txBody>
          <a:bodyPr/>
          <a:lstStyle/>
          <a:p>
            <a:endParaRPr lang="en-US"/>
          </a:p>
        </p:txBody>
      </p:sp>
      <p:sp>
        <p:nvSpPr>
          <p:cNvPr id="3" name="Freeform 3">
            <a:extLst>
              <a:ext uri="{FF2B5EF4-FFF2-40B4-BE49-F238E27FC236}">
                <a16:creationId xmlns:a16="http://schemas.microsoft.com/office/drawing/2014/main" id="{B1465C5D-4A1A-4131-0CB6-F707F558FD39}"/>
              </a:ext>
            </a:extLst>
          </p:cNvPr>
          <p:cNvSpPr/>
          <p:nvPr/>
        </p:nvSpPr>
        <p:spPr>
          <a:xfrm>
            <a:off x="740322" y="3598955"/>
            <a:ext cx="509976" cy="530535"/>
          </a:xfrm>
          <a:custGeom>
            <a:avLst/>
            <a:gdLst/>
            <a:ahLst/>
            <a:cxnLst/>
            <a:rect l="l" t="t" r="r" b="b"/>
            <a:pathLst>
              <a:path w="509976" h="530535">
                <a:moveTo>
                  <a:pt x="0" y="0"/>
                </a:moveTo>
                <a:lnTo>
                  <a:pt x="509976" y="0"/>
                </a:lnTo>
                <a:lnTo>
                  <a:pt x="509976" y="530534"/>
                </a:lnTo>
                <a:lnTo>
                  <a:pt x="0" y="53053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TextBox 10">
            <a:extLst>
              <a:ext uri="{FF2B5EF4-FFF2-40B4-BE49-F238E27FC236}">
                <a16:creationId xmlns:a16="http://schemas.microsoft.com/office/drawing/2014/main" id="{D335260B-C7C0-95D2-80CA-297A1840F4EA}"/>
              </a:ext>
            </a:extLst>
          </p:cNvPr>
          <p:cNvSpPr txBox="1"/>
          <p:nvPr/>
        </p:nvSpPr>
        <p:spPr>
          <a:xfrm>
            <a:off x="1683246" y="3042062"/>
            <a:ext cx="11119638" cy="3797386"/>
          </a:xfrm>
          <a:prstGeom prst="rect">
            <a:avLst/>
          </a:prstGeom>
        </p:spPr>
        <p:txBody>
          <a:bodyPr wrap="square" lIns="0" tIns="0" rIns="0" bIns="0" rtlCol="0" anchor="t">
            <a:spAutoFit/>
          </a:bodyPr>
          <a:lstStyle/>
          <a:p>
            <a:pPr algn="just">
              <a:lnSpc>
                <a:spcPts val="4961"/>
              </a:lnSpc>
            </a:pPr>
            <a:r>
              <a:rPr lang="el-GR" sz="3543" dirty="0">
                <a:solidFill>
                  <a:schemeClr val="bg1"/>
                </a:solidFill>
                <a:latin typeface="Montserrat"/>
              </a:rPr>
              <a:t>Η ακόλουθη άσκηση έχει ως στόχο να σας κάνει να αναλογιστείτε τις προσωπικές σας εμπειρίες ως φοιτητές. Σημειώστε ότι μπορείτε να μοιραστείτε όσα θέλετε, όσο θέλετε.</a:t>
            </a:r>
          </a:p>
          <a:p>
            <a:pPr algn="just">
              <a:lnSpc>
                <a:spcPts val="4961"/>
              </a:lnSpc>
            </a:pPr>
            <a:endParaRPr lang="el-GR" sz="3543" dirty="0">
              <a:solidFill>
                <a:schemeClr val="bg1"/>
              </a:solidFill>
              <a:latin typeface="Montserrat"/>
            </a:endParaRPr>
          </a:p>
          <a:p>
            <a:pPr algn="just">
              <a:lnSpc>
                <a:spcPts val="4961"/>
              </a:lnSpc>
            </a:pPr>
            <a:r>
              <a:rPr lang="el-GR" sz="3543" dirty="0">
                <a:solidFill>
                  <a:schemeClr val="bg1"/>
                </a:solidFill>
                <a:latin typeface="Montserrat"/>
              </a:rPr>
              <a:t>Κατηγορία δραστηριότητας: Αναστοχαστική πρακτική.</a:t>
            </a:r>
            <a:endParaRPr lang="en-US" sz="3543" dirty="0">
              <a:solidFill>
                <a:schemeClr val="bg1"/>
              </a:solidFill>
              <a:latin typeface="Montserrat"/>
            </a:endParaRPr>
          </a:p>
        </p:txBody>
      </p:sp>
      <p:sp>
        <p:nvSpPr>
          <p:cNvPr id="11" name="TextBox 11">
            <a:extLst>
              <a:ext uri="{FF2B5EF4-FFF2-40B4-BE49-F238E27FC236}">
                <a16:creationId xmlns:a16="http://schemas.microsoft.com/office/drawing/2014/main" id="{F2DDA2BD-A68C-C61F-8A06-671AB1F34C22}"/>
              </a:ext>
            </a:extLst>
          </p:cNvPr>
          <p:cNvSpPr txBox="1"/>
          <p:nvPr/>
        </p:nvSpPr>
        <p:spPr>
          <a:xfrm>
            <a:off x="740322" y="1992634"/>
            <a:ext cx="15661518" cy="771297"/>
          </a:xfrm>
          <a:prstGeom prst="rect">
            <a:avLst/>
          </a:prstGeom>
        </p:spPr>
        <p:txBody>
          <a:bodyPr lIns="0" tIns="0" rIns="0" bIns="0" rtlCol="0" anchor="t">
            <a:spAutoFit/>
          </a:bodyPr>
          <a:lstStyle/>
          <a:p>
            <a:pPr algn="l">
              <a:lnSpc>
                <a:spcPts val="6308"/>
              </a:lnSpc>
            </a:pPr>
            <a:r>
              <a:rPr lang="el-GR" sz="4505" dirty="0">
                <a:solidFill>
                  <a:srgbClr val="DED5ED"/>
                </a:solidFill>
                <a:latin typeface="Montserrat Extra-Bold"/>
              </a:rPr>
              <a:t>Σχετικά με την δραστηριότητα</a:t>
            </a:r>
            <a:endParaRPr lang="en-US" sz="4505" dirty="0">
              <a:solidFill>
                <a:srgbClr val="DED5ED"/>
              </a:solidFill>
              <a:latin typeface="Montserrat Extra-Bold"/>
            </a:endParaRPr>
          </a:p>
        </p:txBody>
      </p:sp>
      <p:sp>
        <p:nvSpPr>
          <p:cNvPr id="12" name="Freeform 12">
            <a:extLst>
              <a:ext uri="{FF2B5EF4-FFF2-40B4-BE49-F238E27FC236}">
                <a16:creationId xmlns:a16="http://schemas.microsoft.com/office/drawing/2014/main" id="{B410320F-FFC3-FE0F-86C6-2CFD4004E2EF}"/>
              </a:ext>
            </a:extLst>
          </p:cNvPr>
          <p:cNvSpPr/>
          <p:nvPr/>
        </p:nvSpPr>
        <p:spPr>
          <a:xfrm>
            <a:off x="14125985" y="5495051"/>
            <a:ext cx="1138696" cy="788806"/>
          </a:xfrm>
          <a:custGeom>
            <a:avLst/>
            <a:gdLst/>
            <a:ahLst/>
            <a:cxnLst/>
            <a:rect l="l" t="t" r="r" b="b"/>
            <a:pathLst>
              <a:path w="1138696" h="788806">
                <a:moveTo>
                  <a:pt x="0" y="0"/>
                </a:moveTo>
                <a:lnTo>
                  <a:pt x="1138696" y="0"/>
                </a:lnTo>
                <a:lnTo>
                  <a:pt x="1138696" y="788806"/>
                </a:lnTo>
                <a:lnTo>
                  <a:pt x="0" y="78880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13" name="Group 13">
            <a:extLst>
              <a:ext uri="{FF2B5EF4-FFF2-40B4-BE49-F238E27FC236}">
                <a16:creationId xmlns:a16="http://schemas.microsoft.com/office/drawing/2014/main" id="{A481C615-5373-1230-6AEA-1BF8CA8F7622}"/>
              </a:ext>
            </a:extLst>
          </p:cNvPr>
          <p:cNvGrpSpPr/>
          <p:nvPr/>
        </p:nvGrpSpPr>
        <p:grpSpPr>
          <a:xfrm>
            <a:off x="16975762" y="-1270065"/>
            <a:ext cx="1339562" cy="18965831"/>
            <a:chOff x="0" y="0"/>
            <a:chExt cx="1786082" cy="25287775"/>
          </a:xfrm>
        </p:grpSpPr>
        <p:grpSp>
          <p:nvGrpSpPr>
            <p:cNvPr id="14" name="Group 14">
              <a:extLst>
                <a:ext uri="{FF2B5EF4-FFF2-40B4-BE49-F238E27FC236}">
                  <a16:creationId xmlns:a16="http://schemas.microsoft.com/office/drawing/2014/main" id="{A5ABB3FF-62C7-0FA0-3A25-C4BE923D34BB}"/>
                </a:ext>
              </a:extLst>
            </p:cNvPr>
            <p:cNvGrpSpPr/>
            <p:nvPr/>
          </p:nvGrpSpPr>
          <p:grpSpPr>
            <a:xfrm rot="5400000">
              <a:off x="-11736400" y="11801726"/>
              <a:ext cx="25287775" cy="1684323"/>
              <a:chOff x="0" y="0"/>
              <a:chExt cx="4995116" cy="332706"/>
            </a:xfrm>
          </p:grpSpPr>
          <p:sp>
            <p:nvSpPr>
              <p:cNvPr id="15" name="Freeform 15">
                <a:extLst>
                  <a:ext uri="{FF2B5EF4-FFF2-40B4-BE49-F238E27FC236}">
                    <a16:creationId xmlns:a16="http://schemas.microsoft.com/office/drawing/2014/main" id="{EADA5CA0-1DFA-BBF8-B8D7-303B0624CA5D}"/>
                  </a:ext>
                </a:extLst>
              </p:cNvPr>
              <p:cNvSpPr/>
              <p:nvPr/>
            </p:nvSpPr>
            <p:spPr>
              <a:xfrm>
                <a:off x="0" y="0"/>
                <a:ext cx="4995116" cy="332706"/>
              </a:xfrm>
              <a:custGeom>
                <a:avLst/>
                <a:gdLst/>
                <a:ahLst/>
                <a:cxnLst/>
                <a:rect l="l" t="t" r="r" b="b"/>
                <a:pathLst>
                  <a:path w="4995116" h="332706">
                    <a:moveTo>
                      <a:pt x="0" y="0"/>
                    </a:moveTo>
                    <a:lnTo>
                      <a:pt x="4995116" y="0"/>
                    </a:lnTo>
                    <a:lnTo>
                      <a:pt x="4995116" y="332706"/>
                    </a:lnTo>
                    <a:lnTo>
                      <a:pt x="0" y="332706"/>
                    </a:lnTo>
                    <a:close/>
                  </a:path>
                </a:pathLst>
              </a:custGeom>
              <a:solidFill>
                <a:srgbClr val="DED5ED"/>
              </a:solidFill>
            </p:spPr>
            <p:txBody>
              <a:bodyPr/>
              <a:lstStyle/>
              <a:p>
                <a:endParaRPr lang="en-US"/>
              </a:p>
            </p:txBody>
          </p:sp>
          <p:sp>
            <p:nvSpPr>
              <p:cNvPr id="16" name="TextBox 16">
                <a:extLst>
                  <a:ext uri="{FF2B5EF4-FFF2-40B4-BE49-F238E27FC236}">
                    <a16:creationId xmlns:a16="http://schemas.microsoft.com/office/drawing/2014/main" id="{868D6861-88A0-F286-DAD7-4992D384EDD3}"/>
                  </a:ext>
                </a:extLst>
              </p:cNvPr>
              <p:cNvSpPr txBox="1"/>
              <p:nvPr/>
            </p:nvSpPr>
            <p:spPr>
              <a:xfrm>
                <a:off x="0" y="-38100"/>
                <a:ext cx="4995116" cy="370806"/>
              </a:xfrm>
              <a:prstGeom prst="rect">
                <a:avLst/>
              </a:prstGeom>
            </p:spPr>
            <p:txBody>
              <a:bodyPr lIns="50800" tIns="50800" rIns="50800" bIns="50800" rtlCol="0" anchor="ctr"/>
              <a:lstStyle/>
              <a:p>
                <a:pPr algn="ctr">
                  <a:lnSpc>
                    <a:spcPts val="3359"/>
                  </a:lnSpc>
                </a:pPr>
                <a:endParaRPr/>
              </a:p>
            </p:txBody>
          </p:sp>
        </p:grpSp>
        <p:sp>
          <p:nvSpPr>
            <p:cNvPr id="17" name="Freeform 17">
              <a:extLst>
                <a:ext uri="{FF2B5EF4-FFF2-40B4-BE49-F238E27FC236}">
                  <a16:creationId xmlns:a16="http://schemas.microsoft.com/office/drawing/2014/main" id="{C68E12FD-DA8B-13B0-7B83-9739FEC40407}"/>
                </a:ext>
              </a:extLst>
            </p:cNvPr>
            <p:cNvSpPr/>
            <p:nvPr/>
          </p:nvSpPr>
          <p:spPr>
            <a:xfrm>
              <a:off x="148357" y="11845674"/>
              <a:ext cx="1518262" cy="1051741"/>
            </a:xfrm>
            <a:custGeom>
              <a:avLst/>
              <a:gdLst/>
              <a:ahLst/>
              <a:cxnLst/>
              <a:rect l="l" t="t" r="r" b="b"/>
              <a:pathLst>
                <a:path w="1518262" h="1051741">
                  <a:moveTo>
                    <a:pt x="0" y="0"/>
                  </a:moveTo>
                  <a:lnTo>
                    <a:pt x="1518262" y="0"/>
                  </a:lnTo>
                  <a:lnTo>
                    <a:pt x="1518262" y="1051741"/>
                  </a:lnTo>
                  <a:lnTo>
                    <a:pt x="0" y="10517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8" name="Freeform 18">
              <a:extLst>
                <a:ext uri="{FF2B5EF4-FFF2-40B4-BE49-F238E27FC236}">
                  <a16:creationId xmlns:a16="http://schemas.microsoft.com/office/drawing/2014/main" id="{6CAF6AFE-4E94-F4BD-7F97-F9AAD573A1A7}"/>
                </a:ext>
              </a:extLst>
            </p:cNvPr>
            <p:cNvSpPr/>
            <p:nvPr/>
          </p:nvSpPr>
          <p:spPr>
            <a:xfrm>
              <a:off x="111925" y="6133623"/>
              <a:ext cx="1637725" cy="1461670"/>
            </a:xfrm>
            <a:custGeom>
              <a:avLst/>
              <a:gdLst/>
              <a:ahLst/>
              <a:cxnLst/>
              <a:rect l="l" t="t" r="r" b="b"/>
              <a:pathLst>
                <a:path w="1637725" h="1461670">
                  <a:moveTo>
                    <a:pt x="0" y="0"/>
                  </a:moveTo>
                  <a:lnTo>
                    <a:pt x="1637725" y="0"/>
                  </a:lnTo>
                  <a:lnTo>
                    <a:pt x="1637725" y="1461670"/>
                  </a:lnTo>
                  <a:lnTo>
                    <a:pt x="0" y="146167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9" name="Freeform 19">
              <a:extLst>
                <a:ext uri="{FF2B5EF4-FFF2-40B4-BE49-F238E27FC236}">
                  <a16:creationId xmlns:a16="http://schemas.microsoft.com/office/drawing/2014/main" id="{CED89135-5197-9FE8-0E1D-AECD17D8BC0B}"/>
                </a:ext>
              </a:extLst>
            </p:cNvPr>
            <p:cNvSpPr/>
            <p:nvPr/>
          </p:nvSpPr>
          <p:spPr>
            <a:xfrm>
              <a:off x="148357" y="8281093"/>
              <a:ext cx="1518262" cy="1051741"/>
            </a:xfrm>
            <a:custGeom>
              <a:avLst/>
              <a:gdLst/>
              <a:ahLst/>
              <a:cxnLst/>
              <a:rect l="l" t="t" r="r" b="b"/>
              <a:pathLst>
                <a:path w="1518262" h="1051741">
                  <a:moveTo>
                    <a:pt x="0" y="0"/>
                  </a:moveTo>
                  <a:lnTo>
                    <a:pt x="1518262" y="0"/>
                  </a:lnTo>
                  <a:lnTo>
                    <a:pt x="1518262" y="1051742"/>
                  </a:lnTo>
                  <a:lnTo>
                    <a:pt x="0" y="10517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0" name="Freeform 20">
              <a:extLst>
                <a:ext uri="{FF2B5EF4-FFF2-40B4-BE49-F238E27FC236}">
                  <a16:creationId xmlns:a16="http://schemas.microsoft.com/office/drawing/2014/main" id="{32F14C36-F8BB-0886-27A6-4192CB041103}"/>
                </a:ext>
              </a:extLst>
            </p:cNvPr>
            <p:cNvSpPr/>
            <p:nvPr/>
          </p:nvSpPr>
          <p:spPr>
            <a:xfrm>
              <a:off x="88625" y="4150665"/>
              <a:ext cx="1518262" cy="1051741"/>
            </a:xfrm>
            <a:custGeom>
              <a:avLst/>
              <a:gdLst/>
              <a:ahLst/>
              <a:cxnLst/>
              <a:rect l="l" t="t" r="r" b="b"/>
              <a:pathLst>
                <a:path w="1518262" h="1051741">
                  <a:moveTo>
                    <a:pt x="0" y="0"/>
                  </a:moveTo>
                  <a:lnTo>
                    <a:pt x="1518262" y="0"/>
                  </a:lnTo>
                  <a:lnTo>
                    <a:pt x="1518262" y="1051741"/>
                  </a:lnTo>
                  <a:lnTo>
                    <a:pt x="0" y="10517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1" name="Freeform 21">
              <a:extLst>
                <a:ext uri="{FF2B5EF4-FFF2-40B4-BE49-F238E27FC236}">
                  <a16:creationId xmlns:a16="http://schemas.microsoft.com/office/drawing/2014/main" id="{DDBFEDE1-C887-D8A8-20BE-AEBB86F4C097}"/>
                </a:ext>
              </a:extLst>
            </p:cNvPr>
            <p:cNvSpPr/>
            <p:nvPr/>
          </p:nvSpPr>
          <p:spPr>
            <a:xfrm>
              <a:off x="148357" y="13306984"/>
              <a:ext cx="1637725" cy="1461670"/>
            </a:xfrm>
            <a:custGeom>
              <a:avLst/>
              <a:gdLst/>
              <a:ahLst/>
              <a:cxnLst/>
              <a:rect l="l" t="t" r="r" b="b"/>
              <a:pathLst>
                <a:path w="1637725" h="1461670">
                  <a:moveTo>
                    <a:pt x="0" y="0"/>
                  </a:moveTo>
                  <a:lnTo>
                    <a:pt x="1637725" y="0"/>
                  </a:lnTo>
                  <a:lnTo>
                    <a:pt x="1637725" y="1461670"/>
                  </a:lnTo>
                  <a:lnTo>
                    <a:pt x="0" y="146167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2" name="Freeform 22">
              <a:extLst>
                <a:ext uri="{FF2B5EF4-FFF2-40B4-BE49-F238E27FC236}">
                  <a16:creationId xmlns:a16="http://schemas.microsoft.com/office/drawing/2014/main" id="{7DEB7BBC-2D0A-0DA0-820A-76C2085D8EA9}"/>
                </a:ext>
              </a:extLst>
            </p:cNvPr>
            <p:cNvSpPr/>
            <p:nvPr/>
          </p:nvSpPr>
          <p:spPr>
            <a:xfrm>
              <a:off x="0" y="2112449"/>
              <a:ext cx="1606887" cy="1261406"/>
            </a:xfrm>
            <a:custGeom>
              <a:avLst/>
              <a:gdLst/>
              <a:ahLst/>
              <a:cxnLst/>
              <a:rect l="l" t="t" r="r" b="b"/>
              <a:pathLst>
                <a:path w="1606887" h="1261406">
                  <a:moveTo>
                    <a:pt x="0" y="0"/>
                  </a:moveTo>
                  <a:lnTo>
                    <a:pt x="1606887" y="0"/>
                  </a:lnTo>
                  <a:lnTo>
                    <a:pt x="1606887" y="1261406"/>
                  </a:lnTo>
                  <a:lnTo>
                    <a:pt x="0" y="126140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3" name="Freeform 23">
              <a:extLst>
                <a:ext uri="{FF2B5EF4-FFF2-40B4-BE49-F238E27FC236}">
                  <a16:creationId xmlns:a16="http://schemas.microsoft.com/office/drawing/2014/main" id="{687A2A75-81C0-2122-8FDD-B77C0D71B015}"/>
                </a:ext>
              </a:extLst>
            </p:cNvPr>
            <p:cNvSpPr/>
            <p:nvPr/>
          </p:nvSpPr>
          <p:spPr>
            <a:xfrm>
              <a:off x="68059" y="9919271"/>
              <a:ext cx="1606887" cy="1261406"/>
            </a:xfrm>
            <a:custGeom>
              <a:avLst/>
              <a:gdLst/>
              <a:ahLst/>
              <a:cxnLst/>
              <a:rect l="l" t="t" r="r" b="b"/>
              <a:pathLst>
                <a:path w="1606887" h="1261406">
                  <a:moveTo>
                    <a:pt x="0" y="0"/>
                  </a:moveTo>
                  <a:lnTo>
                    <a:pt x="1606887" y="0"/>
                  </a:lnTo>
                  <a:lnTo>
                    <a:pt x="1606887" y="1261406"/>
                  </a:lnTo>
                  <a:lnTo>
                    <a:pt x="0" y="126140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spTree>
    <p:extLst>
      <p:ext uri="{BB962C8B-B14F-4D97-AF65-F5344CB8AC3E}">
        <p14:creationId xmlns:p14="http://schemas.microsoft.com/office/powerpoint/2010/main" val="284043791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ED5ED"/>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806542706"/>
              </p:ext>
            </p:extLst>
          </p:nvPr>
        </p:nvGraphicFramePr>
        <p:xfrm>
          <a:off x="2362200" y="357129"/>
          <a:ext cx="13160322" cy="8279500"/>
        </p:xfrm>
        <a:graphic>
          <a:graphicData uri="http://schemas.openxmlformats.org/drawingml/2006/table">
            <a:tbl>
              <a:tblPr/>
              <a:tblGrid>
                <a:gridCol w="2587433">
                  <a:extLst>
                    <a:ext uri="{9D8B030D-6E8A-4147-A177-3AD203B41FA5}">
                      <a16:colId xmlns:a16="http://schemas.microsoft.com/office/drawing/2014/main" val="20000"/>
                    </a:ext>
                  </a:extLst>
                </a:gridCol>
                <a:gridCol w="10572889">
                  <a:extLst>
                    <a:ext uri="{9D8B030D-6E8A-4147-A177-3AD203B41FA5}">
                      <a16:colId xmlns:a16="http://schemas.microsoft.com/office/drawing/2014/main" val="20001"/>
                    </a:ext>
                  </a:extLst>
                </a:gridCol>
              </a:tblGrid>
              <a:tr h="2376825">
                <a:tc>
                  <a:txBody>
                    <a:bodyPr/>
                    <a:lstStyle/>
                    <a:p>
                      <a:pPr algn="l">
                        <a:lnSpc>
                          <a:spcPts val="3079"/>
                        </a:lnSpc>
                        <a:defRPr/>
                      </a:pPr>
                      <a:r>
                        <a:rPr lang="el-GR" sz="2199" b="1" noProof="0" dirty="0">
                          <a:solidFill>
                            <a:srgbClr val="DED5ED"/>
                          </a:solidFill>
                          <a:latin typeface="Montserrat Bold"/>
                        </a:rPr>
                        <a:t>ΣΤΟΧΟΣ</a:t>
                      </a:r>
                      <a:endParaRPr lang="en-GB" sz="1100" b="1" noProof="0" dirty="0"/>
                    </a:p>
                  </a:txBody>
                  <a:tcPr marL="190500" marR="190500" marT="190500" marB="190500">
                    <a:lnL w="28575" cap="flat" cmpd="sng" algn="ctr">
                      <a:solidFill>
                        <a:srgbClr val="896CB2"/>
                      </a:solidFill>
                      <a:prstDash val="solid"/>
                      <a:round/>
                      <a:headEnd type="none" w="med" len="med"/>
                      <a:tailEnd type="none" w="med" len="med"/>
                    </a:lnL>
                    <a:lnR w="28575" cap="flat" cmpd="sng" algn="ctr">
                      <a:solidFill>
                        <a:srgbClr val="896CB2"/>
                      </a:solidFill>
                      <a:prstDash val="solid"/>
                      <a:round/>
                      <a:headEnd type="none" w="med" len="med"/>
                      <a:tailEnd type="none" w="med" len="med"/>
                    </a:lnR>
                    <a:lnT w="28575" cap="flat" cmpd="sng" algn="ctr">
                      <a:solidFill>
                        <a:srgbClr val="896CB2"/>
                      </a:solidFill>
                      <a:prstDash val="solid"/>
                      <a:round/>
                      <a:headEnd type="none" w="med" len="med"/>
                      <a:tailEnd type="none" w="med" len="med"/>
                    </a:lnT>
                    <a:lnB w="28575" cap="flat" cmpd="sng" algn="ctr">
                      <a:solidFill>
                        <a:srgbClr val="896CB2"/>
                      </a:solidFill>
                      <a:prstDash val="solid"/>
                      <a:round/>
                      <a:headEnd type="none" w="med" len="med"/>
                      <a:tailEnd type="none" w="med" len="med"/>
                    </a:lnB>
                    <a:solidFill>
                      <a:srgbClr val="2C145B"/>
                    </a:solidFill>
                  </a:tcPr>
                </a:tc>
                <a:tc>
                  <a:txBody>
                    <a:bodyPr/>
                    <a:lstStyle/>
                    <a:p>
                      <a:pPr marL="0" marR="0" lvl="0" indent="0" algn="just" defTabSz="914400" rtl="0" eaLnBrk="1" fontAlgn="auto" latinLnBrk="0" hangingPunct="1">
                        <a:lnSpc>
                          <a:spcPts val="4961"/>
                        </a:lnSpc>
                        <a:spcBef>
                          <a:spcPts val="0"/>
                        </a:spcBef>
                        <a:spcAft>
                          <a:spcPts val="0"/>
                        </a:spcAft>
                        <a:buClrTx/>
                        <a:buSzTx/>
                        <a:buFontTx/>
                        <a:buNone/>
                        <a:tabLst/>
                        <a:defRPr/>
                      </a:pPr>
                      <a:r>
                        <a:rPr kumimoji="0" lang="el-GR" sz="3543" b="1" i="0" u="none" strike="noStrike" kern="1200" cap="none" spc="0" normalizeH="0" baseline="0" noProof="0" dirty="0">
                          <a:ln>
                            <a:noFill/>
                          </a:ln>
                          <a:solidFill>
                            <a:prstClr val="white"/>
                          </a:solidFill>
                          <a:effectLst/>
                          <a:uLnTx/>
                          <a:uFillTx/>
                          <a:latin typeface="Montserrat"/>
                          <a:ea typeface="+mn-ea"/>
                          <a:cs typeface="+mn-cs"/>
                        </a:rPr>
                        <a:t>Να βοηθήσει τους</a:t>
                      </a:r>
                      <a:r>
                        <a:rPr kumimoji="0" lang="en-US" sz="3543" b="1" i="0" u="none" strike="noStrike" kern="1200" cap="none" spc="0" normalizeH="0" baseline="0" noProof="0" dirty="0">
                          <a:ln>
                            <a:noFill/>
                          </a:ln>
                          <a:solidFill>
                            <a:prstClr val="white"/>
                          </a:solidFill>
                          <a:effectLst/>
                          <a:uLnTx/>
                          <a:uFillTx/>
                          <a:latin typeface="Montserrat"/>
                          <a:ea typeface="+mn-ea"/>
                          <a:cs typeface="+mn-cs"/>
                        </a:rPr>
                        <a:t>/</a:t>
                      </a:r>
                      <a:r>
                        <a:rPr kumimoji="0" lang="el-GR" sz="3543" b="1" i="0" u="none" strike="noStrike" kern="1200" cap="none" spc="0" normalizeH="0" baseline="0" noProof="0" dirty="0">
                          <a:ln>
                            <a:noFill/>
                          </a:ln>
                          <a:solidFill>
                            <a:prstClr val="white"/>
                          </a:solidFill>
                          <a:effectLst/>
                          <a:uLnTx/>
                          <a:uFillTx/>
                          <a:latin typeface="Montserrat"/>
                          <a:ea typeface="+mn-ea"/>
                          <a:cs typeface="+mn-cs"/>
                        </a:rPr>
                        <a:t>τις εκπαιδευτικούς και τα μέλη του προσωπικού των ΑΕΙ να αναστοχαστούν σχετικά με τον τρόπο με τον οποίο οι δυναμικές των φύλων και η γλώσσα επηρεάζουν την ένταξη στην τάξη.</a:t>
                      </a:r>
                      <a:endParaRPr lang="en-GB" sz="1100" noProof="0" dirty="0"/>
                    </a:p>
                  </a:txBody>
                  <a:tcPr marL="190500" marR="190500" marT="190500" marB="190500">
                    <a:lnL w="28575" cap="flat" cmpd="sng" algn="ctr">
                      <a:solidFill>
                        <a:srgbClr val="896CB2"/>
                      </a:solidFill>
                      <a:prstDash val="solid"/>
                      <a:round/>
                      <a:headEnd type="none" w="med" len="med"/>
                      <a:tailEnd type="none" w="med" len="med"/>
                    </a:lnL>
                    <a:lnR w="28575" cap="flat" cmpd="sng" algn="ctr">
                      <a:solidFill>
                        <a:srgbClr val="896CB2"/>
                      </a:solidFill>
                      <a:prstDash val="solid"/>
                      <a:round/>
                      <a:headEnd type="none" w="med" len="med"/>
                      <a:tailEnd type="none" w="med" len="med"/>
                    </a:lnR>
                    <a:lnT w="28575" cap="flat" cmpd="sng" algn="ctr">
                      <a:solidFill>
                        <a:srgbClr val="896CB2"/>
                      </a:solidFill>
                      <a:prstDash val="solid"/>
                      <a:round/>
                      <a:headEnd type="none" w="med" len="med"/>
                      <a:tailEnd type="none" w="med" len="med"/>
                    </a:lnT>
                    <a:lnB w="28575" cap="flat" cmpd="sng" algn="ctr">
                      <a:solidFill>
                        <a:srgbClr val="896CB2"/>
                      </a:solidFill>
                      <a:prstDash val="solid"/>
                      <a:round/>
                      <a:headEnd type="none" w="med" len="med"/>
                      <a:tailEnd type="none" w="med" len="med"/>
                    </a:lnB>
                    <a:solidFill>
                      <a:srgbClr val="DED5ED"/>
                    </a:solidFill>
                  </a:tcPr>
                </a:tc>
                <a:extLst>
                  <a:ext uri="{0D108BD9-81ED-4DB2-BD59-A6C34878D82A}">
                    <a16:rowId xmlns:a16="http://schemas.microsoft.com/office/drawing/2014/main" val="10000"/>
                  </a:ext>
                </a:extLst>
              </a:tr>
              <a:tr h="1434453">
                <a:tc>
                  <a:txBody>
                    <a:bodyPr/>
                    <a:lstStyle/>
                    <a:p>
                      <a:pPr algn="l">
                        <a:lnSpc>
                          <a:spcPts val="3079"/>
                        </a:lnSpc>
                        <a:defRPr/>
                      </a:pPr>
                      <a:r>
                        <a:rPr lang="el-GR" sz="2199" b="1" noProof="0" dirty="0">
                          <a:solidFill>
                            <a:srgbClr val="DED5ED"/>
                          </a:solidFill>
                          <a:latin typeface="Montserrat Bold"/>
                        </a:rPr>
                        <a:t>ΔΙΑΡΚΕΙΑ</a:t>
                      </a:r>
                      <a:endParaRPr lang="en-GB" sz="1100" b="1" noProof="0" dirty="0"/>
                    </a:p>
                  </a:txBody>
                  <a:tcPr marL="190500" marR="190500" marT="190500" marB="190500">
                    <a:lnL w="28575" cap="flat" cmpd="sng" algn="ctr">
                      <a:solidFill>
                        <a:srgbClr val="896CB2"/>
                      </a:solidFill>
                      <a:prstDash val="solid"/>
                      <a:round/>
                      <a:headEnd type="none" w="med" len="med"/>
                      <a:tailEnd type="none" w="med" len="med"/>
                    </a:lnL>
                    <a:lnR w="28575" cap="flat" cmpd="sng" algn="ctr">
                      <a:solidFill>
                        <a:srgbClr val="896CB2"/>
                      </a:solidFill>
                      <a:prstDash val="solid"/>
                      <a:round/>
                      <a:headEnd type="none" w="med" len="med"/>
                      <a:tailEnd type="none" w="med" len="med"/>
                    </a:lnR>
                    <a:lnT w="28575" cap="flat" cmpd="sng" algn="ctr">
                      <a:solidFill>
                        <a:srgbClr val="896CB2"/>
                      </a:solidFill>
                      <a:prstDash val="solid"/>
                      <a:round/>
                      <a:headEnd type="none" w="med" len="med"/>
                      <a:tailEnd type="none" w="med" len="med"/>
                    </a:lnT>
                    <a:lnB w="28575" cap="flat" cmpd="sng" algn="ctr">
                      <a:solidFill>
                        <a:srgbClr val="896CB2"/>
                      </a:solidFill>
                      <a:prstDash val="solid"/>
                      <a:round/>
                      <a:headEnd type="none" w="med" len="med"/>
                      <a:tailEnd type="none" w="med" len="med"/>
                    </a:lnB>
                    <a:solidFill>
                      <a:srgbClr val="2C145B"/>
                    </a:solidFill>
                  </a:tcPr>
                </a:tc>
                <a:tc>
                  <a:txBody>
                    <a:bodyPr/>
                    <a:lstStyle/>
                    <a:p>
                      <a:pPr marL="0" marR="0">
                        <a:lnSpc>
                          <a:spcPct val="107000"/>
                        </a:lnSpc>
                        <a:spcAft>
                          <a:spcPts val="800"/>
                        </a:spcAft>
                      </a:pPr>
                      <a:r>
                        <a:rPr lang="en-GB" sz="3200" b="1" kern="100" noProof="0" dirty="0">
                          <a:solidFill>
                            <a:schemeClr val="bg1"/>
                          </a:solidFill>
                          <a:effectLst/>
                          <a:latin typeface="Montserrat" panose="00000500000000000000" pitchFamily="2" charset="0"/>
                          <a:ea typeface="Aptos" panose="020B0004020202020204" pitchFamily="34" charset="0"/>
                          <a:cs typeface="Arial" panose="020B0604020202020204" pitchFamily="34" charset="0"/>
                        </a:rPr>
                        <a:t>30-45 </a:t>
                      </a:r>
                      <a:r>
                        <a:rPr lang="el-GR" sz="3200" b="1" kern="100" noProof="0" dirty="0">
                          <a:solidFill>
                            <a:schemeClr val="bg1"/>
                          </a:solidFill>
                          <a:effectLst/>
                          <a:latin typeface="Montserrat" panose="00000500000000000000" pitchFamily="2" charset="0"/>
                          <a:ea typeface="Aptos" panose="020B0004020202020204" pitchFamily="34" charset="0"/>
                          <a:cs typeface="Arial" panose="020B0604020202020204" pitchFamily="34" charset="0"/>
                        </a:rPr>
                        <a:t>λεπτά</a:t>
                      </a:r>
                      <a:endParaRPr lang="en-GB" sz="3200" b="1" kern="100" noProof="0" dirty="0">
                        <a:solidFill>
                          <a:schemeClr val="bg1"/>
                        </a:solidFill>
                        <a:effectLst/>
                        <a:latin typeface="Montserrat" panose="00000500000000000000" pitchFamily="2" charset="0"/>
                        <a:ea typeface="Aptos" panose="020B0004020202020204" pitchFamily="34" charset="0"/>
                        <a:cs typeface="Arial" panose="020B0604020202020204" pitchFamily="34" charset="0"/>
                      </a:endParaRPr>
                    </a:p>
                    <a:p>
                      <a:pPr marL="259080" lvl="1" indent="0" algn="l">
                        <a:lnSpc>
                          <a:spcPts val="3359"/>
                        </a:lnSpc>
                        <a:buFont typeface="Arial"/>
                        <a:buNone/>
                        <a:defRPr/>
                      </a:pPr>
                      <a:endParaRPr lang="en-GB" sz="1100" noProof="0" dirty="0"/>
                    </a:p>
                  </a:txBody>
                  <a:tcPr marL="190500" marR="190500" marT="190500" marB="190500">
                    <a:lnL w="28575" cap="flat" cmpd="sng" algn="ctr">
                      <a:solidFill>
                        <a:srgbClr val="896CB2"/>
                      </a:solidFill>
                      <a:prstDash val="solid"/>
                      <a:round/>
                      <a:headEnd type="none" w="med" len="med"/>
                      <a:tailEnd type="none" w="med" len="med"/>
                    </a:lnL>
                    <a:lnR w="28575" cap="flat" cmpd="sng" algn="ctr">
                      <a:solidFill>
                        <a:srgbClr val="896CB2"/>
                      </a:solidFill>
                      <a:prstDash val="solid"/>
                      <a:round/>
                      <a:headEnd type="none" w="med" len="med"/>
                      <a:tailEnd type="none" w="med" len="med"/>
                    </a:lnR>
                    <a:lnT w="28575" cap="flat" cmpd="sng" algn="ctr">
                      <a:solidFill>
                        <a:srgbClr val="896CB2"/>
                      </a:solidFill>
                      <a:prstDash val="solid"/>
                      <a:round/>
                      <a:headEnd type="none" w="med" len="med"/>
                      <a:tailEnd type="none" w="med" len="med"/>
                    </a:lnT>
                    <a:lnB w="28575" cap="flat" cmpd="sng" algn="ctr">
                      <a:solidFill>
                        <a:srgbClr val="896CB2"/>
                      </a:solidFill>
                      <a:prstDash val="solid"/>
                      <a:round/>
                      <a:headEnd type="none" w="med" len="med"/>
                      <a:tailEnd type="none" w="med" len="med"/>
                    </a:lnB>
                    <a:solidFill>
                      <a:srgbClr val="DED5ED"/>
                    </a:solidFill>
                  </a:tcPr>
                </a:tc>
                <a:extLst>
                  <a:ext uri="{0D108BD9-81ED-4DB2-BD59-A6C34878D82A}">
                    <a16:rowId xmlns:a16="http://schemas.microsoft.com/office/drawing/2014/main" val="10001"/>
                  </a:ext>
                </a:extLst>
              </a:tr>
              <a:tr h="2376825">
                <a:tc>
                  <a:txBody>
                    <a:bodyPr/>
                    <a:lstStyle/>
                    <a:p>
                      <a:pPr algn="l">
                        <a:lnSpc>
                          <a:spcPts val="3079"/>
                        </a:lnSpc>
                        <a:defRPr/>
                      </a:pPr>
                      <a:r>
                        <a:rPr lang="el-GR" sz="2200" b="1" noProof="0" dirty="0">
                          <a:solidFill>
                            <a:schemeClr val="accent4">
                              <a:lumMod val="40000"/>
                              <a:lumOff val="60000"/>
                            </a:schemeClr>
                          </a:solidFill>
                          <a:latin typeface="Montserrat Bold"/>
                        </a:rPr>
                        <a:t>ΠΡΟΕΤΟΙΜΑΣΙΑ</a:t>
                      </a:r>
                      <a:endParaRPr lang="en-GB" sz="2200" b="1" noProof="0" dirty="0">
                        <a:solidFill>
                          <a:schemeClr val="accent4">
                            <a:lumMod val="40000"/>
                            <a:lumOff val="60000"/>
                          </a:schemeClr>
                        </a:solidFill>
                        <a:latin typeface="Montserrat Bold"/>
                      </a:endParaRPr>
                    </a:p>
                    <a:p>
                      <a:pPr algn="l">
                        <a:lnSpc>
                          <a:spcPts val="3079"/>
                        </a:lnSpc>
                        <a:defRPr/>
                      </a:pPr>
                      <a:endParaRPr lang="en-GB" sz="2200" b="1" noProof="0" dirty="0">
                        <a:solidFill>
                          <a:schemeClr val="accent4">
                            <a:lumMod val="40000"/>
                            <a:lumOff val="60000"/>
                          </a:schemeClr>
                        </a:solidFill>
                        <a:latin typeface="Montserrat Bold"/>
                      </a:endParaRPr>
                    </a:p>
                    <a:p>
                      <a:pPr algn="l">
                        <a:lnSpc>
                          <a:spcPts val="3079"/>
                        </a:lnSpc>
                        <a:defRPr/>
                      </a:pPr>
                      <a:endParaRPr lang="en-GB" sz="2200" b="1" noProof="0" dirty="0">
                        <a:solidFill>
                          <a:schemeClr val="accent4">
                            <a:lumMod val="40000"/>
                            <a:lumOff val="60000"/>
                          </a:schemeClr>
                        </a:solidFill>
                        <a:latin typeface="Montserrat Bold"/>
                      </a:endParaRPr>
                    </a:p>
                    <a:p>
                      <a:pPr algn="l">
                        <a:lnSpc>
                          <a:spcPts val="3079"/>
                        </a:lnSpc>
                        <a:defRPr/>
                      </a:pPr>
                      <a:endParaRPr lang="en-GB" sz="2200" b="1" noProof="0" dirty="0">
                        <a:solidFill>
                          <a:schemeClr val="accent4">
                            <a:lumMod val="40000"/>
                            <a:lumOff val="60000"/>
                          </a:schemeClr>
                        </a:solidFill>
                        <a:latin typeface="Montserrat Bold"/>
                      </a:endParaRPr>
                    </a:p>
                    <a:p>
                      <a:pPr algn="l">
                        <a:lnSpc>
                          <a:spcPts val="3079"/>
                        </a:lnSpc>
                        <a:defRPr/>
                      </a:pPr>
                      <a:r>
                        <a:rPr lang="el-GR" sz="2200" b="1" noProof="0" dirty="0">
                          <a:solidFill>
                            <a:schemeClr val="accent4">
                              <a:lumMod val="40000"/>
                              <a:lumOff val="60000"/>
                            </a:schemeClr>
                          </a:solidFill>
                          <a:latin typeface="Montserrat Bold"/>
                        </a:rPr>
                        <a:t>ΥΛΙΚΑ</a:t>
                      </a:r>
                      <a:endParaRPr lang="en-GB" sz="2200" b="1" noProof="0" dirty="0">
                        <a:solidFill>
                          <a:schemeClr val="accent4">
                            <a:lumMod val="40000"/>
                            <a:lumOff val="60000"/>
                          </a:schemeClr>
                        </a:solidFill>
                        <a:latin typeface="Montserrat Bold"/>
                      </a:endParaRPr>
                    </a:p>
                  </a:txBody>
                  <a:tcPr marL="190500" marR="190500" marT="190500" marB="190500">
                    <a:lnL w="28575" cap="flat" cmpd="sng" algn="ctr">
                      <a:solidFill>
                        <a:srgbClr val="896CB2"/>
                      </a:solidFill>
                      <a:prstDash val="solid"/>
                      <a:round/>
                      <a:headEnd type="none" w="med" len="med"/>
                      <a:tailEnd type="none" w="med" len="med"/>
                    </a:lnL>
                    <a:lnR w="28575" cap="flat" cmpd="sng" algn="ctr">
                      <a:solidFill>
                        <a:srgbClr val="896CB2"/>
                      </a:solidFill>
                      <a:prstDash val="solid"/>
                      <a:round/>
                      <a:headEnd type="none" w="med" len="med"/>
                      <a:tailEnd type="none" w="med" len="med"/>
                    </a:lnR>
                    <a:lnT w="28575" cap="flat" cmpd="sng" algn="ctr">
                      <a:solidFill>
                        <a:srgbClr val="896CB2"/>
                      </a:solidFill>
                      <a:prstDash val="solid"/>
                      <a:round/>
                      <a:headEnd type="none" w="med" len="med"/>
                      <a:tailEnd type="none" w="med" len="med"/>
                    </a:lnT>
                    <a:lnB w="28575" cap="flat" cmpd="sng" algn="ctr">
                      <a:solidFill>
                        <a:srgbClr val="896CB2"/>
                      </a:solidFill>
                      <a:prstDash val="solid"/>
                      <a:round/>
                      <a:headEnd type="none" w="med" len="med"/>
                      <a:tailEnd type="none" w="med" len="med"/>
                    </a:lnB>
                    <a:solidFill>
                      <a:srgbClr val="2C145B"/>
                    </a:solidFill>
                  </a:tcPr>
                </a:tc>
                <a:tc>
                  <a:txBody>
                    <a:bodyPr/>
                    <a:lstStyle/>
                    <a:p>
                      <a:pPr marL="716280" marR="0" lvl="1" indent="-457200" algn="l" defTabSz="914400" rtl="0" eaLnBrk="1" fontAlgn="auto" latinLnBrk="0" hangingPunct="1">
                        <a:lnSpc>
                          <a:spcPts val="3359"/>
                        </a:lnSpc>
                        <a:spcBef>
                          <a:spcPts val="0"/>
                        </a:spcBef>
                        <a:spcAft>
                          <a:spcPts val="0"/>
                        </a:spcAft>
                        <a:buClrTx/>
                        <a:buSzTx/>
                        <a:buFont typeface="Wingdings" panose="05000000000000000000" pitchFamily="2" charset="2"/>
                        <a:buChar char="q"/>
                        <a:tabLst/>
                        <a:defRPr/>
                      </a:pPr>
                      <a:r>
                        <a:rPr lang="el-GR" sz="3200" b="1" kern="1200" noProof="0" dirty="0">
                          <a:solidFill>
                            <a:schemeClr val="bg1"/>
                          </a:solidFill>
                          <a:effectLst/>
                          <a:latin typeface="Montserrat" panose="00000500000000000000" pitchFamily="2" charset="0"/>
                          <a:ea typeface="+mn-ea"/>
                          <a:cs typeface="+mn-cs"/>
                        </a:rPr>
                        <a:t>Δημιουργία μικρών ομάδων: Χωρίστε τους καθηγητές σε ομάδες των τεσσάρων ή πέντε ατόμων, ιδανικά με ένα μείγμα επιστημονικών ειδικοτήτων και εμπειριών.</a:t>
                      </a:r>
                    </a:p>
                    <a:p>
                      <a:pPr marL="716280" marR="0" lvl="1" indent="-457200" algn="l" defTabSz="914400" rtl="0" eaLnBrk="1" fontAlgn="auto" latinLnBrk="0" hangingPunct="1">
                        <a:lnSpc>
                          <a:spcPts val="3359"/>
                        </a:lnSpc>
                        <a:spcBef>
                          <a:spcPts val="0"/>
                        </a:spcBef>
                        <a:spcAft>
                          <a:spcPts val="0"/>
                        </a:spcAft>
                        <a:buClrTx/>
                        <a:buSzTx/>
                        <a:buFont typeface="Wingdings" panose="05000000000000000000" pitchFamily="2" charset="2"/>
                        <a:buChar char="q"/>
                        <a:tabLst/>
                        <a:defRPr/>
                      </a:pPr>
                      <a:endParaRPr lang="en-GB" sz="3200" b="1" kern="1200" noProof="0" dirty="0">
                        <a:solidFill>
                          <a:schemeClr val="bg1"/>
                        </a:solidFill>
                        <a:effectLst/>
                        <a:latin typeface="Montserrat" panose="00000500000000000000" pitchFamily="2" charset="0"/>
                        <a:ea typeface="+mn-ea"/>
                        <a:cs typeface="+mn-cs"/>
                      </a:endParaRPr>
                    </a:p>
                    <a:p>
                      <a:pPr marL="544830" marR="0" lvl="1" indent="-285750" algn="l" defTabSz="914400" rtl="0" eaLnBrk="1" fontAlgn="auto" latinLnBrk="0" hangingPunct="1">
                        <a:lnSpc>
                          <a:spcPts val="3359"/>
                        </a:lnSpc>
                        <a:spcBef>
                          <a:spcPts val="0"/>
                        </a:spcBef>
                        <a:spcAft>
                          <a:spcPts val="0"/>
                        </a:spcAft>
                        <a:buClrTx/>
                        <a:buSzTx/>
                        <a:buFont typeface="Wingdings" panose="05000000000000000000" pitchFamily="2" charset="2"/>
                        <a:buChar char="q"/>
                        <a:tabLst/>
                        <a:defRPr/>
                      </a:pPr>
                      <a:r>
                        <a:rPr lang="el-GR" sz="3200" b="1" kern="1200" noProof="0" dirty="0">
                          <a:solidFill>
                            <a:schemeClr val="bg1"/>
                          </a:solidFill>
                          <a:effectLst/>
                          <a:latin typeface="Montserrat" panose="00000500000000000000" pitchFamily="2" charset="0"/>
                          <a:ea typeface="+mn-ea"/>
                          <a:cs typeface="+mn-cs"/>
                        </a:rPr>
                        <a:t>Υλικά:  Χαρτί ή ψηφιακές συσκευές για γραφή.</a:t>
                      </a:r>
                      <a:endParaRPr lang="en-GB" sz="3200" b="1" kern="1200" noProof="0" dirty="0">
                        <a:solidFill>
                          <a:schemeClr val="bg1"/>
                        </a:solidFill>
                        <a:effectLst/>
                        <a:latin typeface="Montserrat" panose="00000500000000000000" pitchFamily="2" charset="0"/>
                        <a:ea typeface="+mn-ea"/>
                        <a:cs typeface="+mn-cs"/>
                      </a:endParaRPr>
                    </a:p>
                    <a:p>
                      <a:pPr marL="259080" lvl="1" indent="0" algn="l">
                        <a:lnSpc>
                          <a:spcPts val="3359"/>
                        </a:lnSpc>
                        <a:buFont typeface="Arial"/>
                        <a:buNone/>
                        <a:defRPr/>
                      </a:pPr>
                      <a:endParaRPr lang="en-GB" sz="1100" noProof="0" dirty="0"/>
                    </a:p>
                  </a:txBody>
                  <a:tcPr marL="190500" marR="190500" marT="190500" marB="190500">
                    <a:lnL w="28575" cap="flat" cmpd="sng" algn="ctr">
                      <a:solidFill>
                        <a:srgbClr val="896CB2"/>
                      </a:solidFill>
                      <a:prstDash val="solid"/>
                      <a:round/>
                      <a:headEnd type="none" w="med" len="med"/>
                      <a:tailEnd type="none" w="med" len="med"/>
                    </a:lnL>
                    <a:lnR w="28575" cap="flat" cmpd="sng" algn="ctr">
                      <a:solidFill>
                        <a:srgbClr val="896CB2"/>
                      </a:solidFill>
                      <a:prstDash val="solid"/>
                      <a:round/>
                      <a:headEnd type="none" w="med" len="med"/>
                      <a:tailEnd type="none" w="med" len="med"/>
                    </a:lnR>
                    <a:lnT w="28575" cap="flat" cmpd="sng" algn="ctr">
                      <a:solidFill>
                        <a:srgbClr val="896CB2"/>
                      </a:solidFill>
                      <a:prstDash val="solid"/>
                      <a:round/>
                      <a:headEnd type="none" w="med" len="med"/>
                      <a:tailEnd type="none" w="med" len="med"/>
                    </a:lnT>
                    <a:lnB w="28575" cap="flat" cmpd="sng" algn="ctr">
                      <a:solidFill>
                        <a:srgbClr val="896CB2"/>
                      </a:solidFill>
                      <a:prstDash val="solid"/>
                      <a:round/>
                      <a:headEnd type="none" w="med" len="med"/>
                      <a:tailEnd type="none" w="med" len="med"/>
                    </a:lnB>
                    <a:solidFill>
                      <a:srgbClr val="DED5ED"/>
                    </a:solidFill>
                  </a:tcPr>
                </a:tc>
                <a:extLst>
                  <a:ext uri="{0D108BD9-81ED-4DB2-BD59-A6C34878D82A}">
                    <a16:rowId xmlns:a16="http://schemas.microsoft.com/office/drawing/2014/main" val="1422347638"/>
                  </a:ext>
                </a:extLst>
              </a:tr>
            </a:tbl>
          </a:graphicData>
        </a:graphic>
      </p:graphicFrame>
      <p:sp>
        <p:nvSpPr>
          <p:cNvPr id="3" name="Freeform 3"/>
          <p:cNvSpPr/>
          <p:nvPr/>
        </p:nvSpPr>
        <p:spPr>
          <a:xfrm>
            <a:off x="14935664" y="9258300"/>
            <a:ext cx="3069119" cy="618435"/>
          </a:xfrm>
          <a:custGeom>
            <a:avLst/>
            <a:gdLst/>
            <a:ahLst/>
            <a:cxnLst/>
            <a:rect l="l" t="t" r="r" b="b"/>
            <a:pathLst>
              <a:path w="3069119" h="618435">
                <a:moveTo>
                  <a:pt x="0" y="0"/>
                </a:moveTo>
                <a:lnTo>
                  <a:pt x="3069119" y="0"/>
                </a:lnTo>
                <a:lnTo>
                  <a:pt x="3069119" y="618435"/>
                </a:lnTo>
                <a:lnTo>
                  <a:pt x="0" y="618435"/>
                </a:lnTo>
                <a:lnTo>
                  <a:pt x="0" y="0"/>
                </a:lnTo>
                <a:close/>
              </a:path>
            </a:pathLst>
          </a:custGeom>
          <a:blipFill>
            <a:blip r:embed="rId2"/>
            <a:stretch>
              <a:fillRect b="-4057"/>
            </a:stretch>
          </a:blipFill>
        </p:spPr>
        <p:txBody>
          <a:bodyPr/>
          <a:lstStyle/>
          <a:p>
            <a:endParaRPr lang="en-US"/>
          </a:p>
        </p:txBody>
      </p:sp>
      <p:grpSp>
        <p:nvGrpSpPr>
          <p:cNvPr id="4" name="Group 4"/>
          <p:cNvGrpSpPr/>
          <p:nvPr/>
        </p:nvGrpSpPr>
        <p:grpSpPr>
          <a:xfrm rot="5400000">
            <a:off x="-8851294" y="7734083"/>
            <a:ext cx="18965831" cy="1263243"/>
            <a:chOff x="0" y="0"/>
            <a:chExt cx="4995116" cy="332706"/>
          </a:xfrm>
        </p:grpSpPr>
        <p:sp>
          <p:nvSpPr>
            <p:cNvPr id="5" name="Freeform 5"/>
            <p:cNvSpPr/>
            <p:nvPr/>
          </p:nvSpPr>
          <p:spPr>
            <a:xfrm>
              <a:off x="0" y="0"/>
              <a:ext cx="4995116" cy="332706"/>
            </a:xfrm>
            <a:custGeom>
              <a:avLst/>
              <a:gdLst/>
              <a:ahLst/>
              <a:cxnLst/>
              <a:rect l="l" t="t" r="r" b="b"/>
              <a:pathLst>
                <a:path w="4995116" h="332706">
                  <a:moveTo>
                    <a:pt x="0" y="0"/>
                  </a:moveTo>
                  <a:lnTo>
                    <a:pt x="4995116" y="0"/>
                  </a:lnTo>
                  <a:lnTo>
                    <a:pt x="4995116" y="332706"/>
                  </a:lnTo>
                  <a:lnTo>
                    <a:pt x="0" y="332706"/>
                  </a:lnTo>
                  <a:close/>
                </a:path>
              </a:pathLst>
            </a:custGeom>
            <a:solidFill>
              <a:srgbClr val="452A74"/>
            </a:solidFill>
          </p:spPr>
          <p:txBody>
            <a:bodyPr/>
            <a:lstStyle/>
            <a:p>
              <a:endParaRPr lang="en-US"/>
            </a:p>
          </p:txBody>
        </p:sp>
        <p:sp>
          <p:nvSpPr>
            <p:cNvPr id="6" name="TextBox 6"/>
            <p:cNvSpPr txBox="1"/>
            <p:nvPr/>
          </p:nvSpPr>
          <p:spPr>
            <a:xfrm>
              <a:off x="0" y="-38100"/>
              <a:ext cx="4995116" cy="370806"/>
            </a:xfrm>
            <a:prstGeom prst="rect">
              <a:avLst/>
            </a:prstGeom>
          </p:spPr>
          <p:txBody>
            <a:bodyPr lIns="50800" tIns="50800" rIns="50800" bIns="50800" rtlCol="0" anchor="ctr"/>
            <a:lstStyle/>
            <a:p>
              <a:pPr algn="ctr">
                <a:lnSpc>
                  <a:spcPts val="3359"/>
                </a:lnSpc>
              </a:pPr>
              <a:endParaRPr/>
            </a:p>
          </p:txBody>
        </p:sp>
      </p:grpSp>
      <p:sp>
        <p:nvSpPr>
          <p:cNvPr id="7" name="Freeform 7"/>
          <p:cNvSpPr/>
          <p:nvPr/>
        </p:nvSpPr>
        <p:spPr>
          <a:xfrm>
            <a:off x="16084070" y="-146530"/>
            <a:ext cx="2350460" cy="2350460"/>
          </a:xfrm>
          <a:custGeom>
            <a:avLst/>
            <a:gdLst/>
            <a:ahLst/>
            <a:cxnLst/>
            <a:rect l="l" t="t" r="r" b="b"/>
            <a:pathLst>
              <a:path w="2350460" h="2350460">
                <a:moveTo>
                  <a:pt x="0" y="0"/>
                </a:moveTo>
                <a:lnTo>
                  <a:pt x="2350460" y="0"/>
                </a:lnTo>
                <a:lnTo>
                  <a:pt x="2350460" y="2350460"/>
                </a:lnTo>
                <a:lnTo>
                  <a:pt x="0" y="2350460"/>
                </a:lnTo>
                <a:lnTo>
                  <a:pt x="0" y="0"/>
                </a:lnTo>
                <a:close/>
              </a:path>
            </a:pathLst>
          </a:custGeom>
          <a:blipFill>
            <a:blip r:embed="rId3"/>
            <a:stretch>
              <a:fillRect/>
            </a:stretch>
          </a:blipFill>
        </p:spPr>
        <p:txBody>
          <a:bodyPr/>
          <a:lstStyle/>
          <a:p>
            <a:endParaRPr lang="en-US"/>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ED5ED"/>
        </a:solidFill>
        <a:effectLst/>
      </p:bgPr>
    </p:bg>
    <p:spTree>
      <p:nvGrpSpPr>
        <p:cNvPr id="1" name="">
          <a:extLst>
            <a:ext uri="{FF2B5EF4-FFF2-40B4-BE49-F238E27FC236}">
              <a16:creationId xmlns:a16="http://schemas.microsoft.com/office/drawing/2014/main" id="{D623DDAA-C431-9270-603D-98990910D9B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C0F5CA6-D5BE-EFA3-9B1E-C7318665FC06}"/>
              </a:ext>
            </a:extLst>
          </p:cNvPr>
          <p:cNvSpPr/>
          <p:nvPr/>
        </p:nvSpPr>
        <p:spPr>
          <a:xfrm>
            <a:off x="15390464" y="8954526"/>
            <a:ext cx="2897536" cy="607548"/>
          </a:xfrm>
          <a:custGeom>
            <a:avLst/>
            <a:gdLst/>
            <a:ahLst/>
            <a:cxnLst/>
            <a:rect l="l" t="t" r="r" b="b"/>
            <a:pathLst>
              <a:path w="2897536" h="607548">
                <a:moveTo>
                  <a:pt x="0" y="0"/>
                </a:moveTo>
                <a:lnTo>
                  <a:pt x="2897536" y="0"/>
                </a:lnTo>
                <a:lnTo>
                  <a:pt x="2897536" y="607548"/>
                </a:lnTo>
                <a:lnTo>
                  <a:pt x="0" y="607548"/>
                </a:lnTo>
                <a:lnTo>
                  <a:pt x="0" y="0"/>
                </a:lnTo>
                <a:close/>
              </a:path>
            </a:pathLst>
          </a:custGeom>
          <a:blipFill>
            <a:blip r:embed="rId2"/>
            <a:stretch>
              <a:fillRect/>
            </a:stretch>
          </a:blipFill>
        </p:spPr>
        <p:txBody>
          <a:bodyPr/>
          <a:lstStyle/>
          <a:p>
            <a:endParaRPr lang="en-US"/>
          </a:p>
        </p:txBody>
      </p:sp>
      <p:grpSp>
        <p:nvGrpSpPr>
          <p:cNvPr id="3" name="Group 3">
            <a:extLst>
              <a:ext uri="{FF2B5EF4-FFF2-40B4-BE49-F238E27FC236}">
                <a16:creationId xmlns:a16="http://schemas.microsoft.com/office/drawing/2014/main" id="{63EC56EE-0E0A-D0EF-DDC0-23337F00BCBA}"/>
              </a:ext>
            </a:extLst>
          </p:cNvPr>
          <p:cNvGrpSpPr/>
          <p:nvPr/>
        </p:nvGrpSpPr>
        <p:grpSpPr>
          <a:xfrm>
            <a:off x="-281955" y="9865848"/>
            <a:ext cx="18965831" cy="738913"/>
            <a:chOff x="0" y="0"/>
            <a:chExt cx="4995116" cy="194611"/>
          </a:xfrm>
        </p:grpSpPr>
        <p:sp>
          <p:nvSpPr>
            <p:cNvPr id="4" name="Freeform 4">
              <a:extLst>
                <a:ext uri="{FF2B5EF4-FFF2-40B4-BE49-F238E27FC236}">
                  <a16:creationId xmlns:a16="http://schemas.microsoft.com/office/drawing/2014/main" id="{176611CD-0523-2232-9B33-167B6C5CE12A}"/>
                </a:ext>
              </a:extLst>
            </p:cNvPr>
            <p:cNvSpPr/>
            <p:nvPr/>
          </p:nvSpPr>
          <p:spPr>
            <a:xfrm>
              <a:off x="0" y="0"/>
              <a:ext cx="4995116" cy="194611"/>
            </a:xfrm>
            <a:custGeom>
              <a:avLst/>
              <a:gdLst/>
              <a:ahLst/>
              <a:cxnLst/>
              <a:rect l="l" t="t" r="r" b="b"/>
              <a:pathLst>
                <a:path w="4995116" h="194611">
                  <a:moveTo>
                    <a:pt x="0" y="0"/>
                  </a:moveTo>
                  <a:lnTo>
                    <a:pt x="4995116" y="0"/>
                  </a:lnTo>
                  <a:lnTo>
                    <a:pt x="4995116" y="194611"/>
                  </a:lnTo>
                  <a:lnTo>
                    <a:pt x="0" y="194611"/>
                  </a:lnTo>
                  <a:close/>
                </a:path>
              </a:pathLst>
            </a:custGeom>
            <a:solidFill>
              <a:srgbClr val="452A74"/>
            </a:solidFill>
          </p:spPr>
          <p:txBody>
            <a:bodyPr/>
            <a:lstStyle/>
            <a:p>
              <a:endParaRPr lang="en-US"/>
            </a:p>
          </p:txBody>
        </p:sp>
        <p:sp>
          <p:nvSpPr>
            <p:cNvPr id="5" name="TextBox 5">
              <a:extLst>
                <a:ext uri="{FF2B5EF4-FFF2-40B4-BE49-F238E27FC236}">
                  <a16:creationId xmlns:a16="http://schemas.microsoft.com/office/drawing/2014/main" id="{9841D4A3-5EBD-3972-1700-822D15D2C6D3}"/>
                </a:ext>
              </a:extLst>
            </p:cNvPr>
            <p:cNvSpPr txBox="1"/>
            <p:nvPr/>
          </p:nvSpPr>
          <p:spPr>
            <a:xfrm>
              <a:off x="0" y="-38100"/>
              <a:ext cx="4995116" cy="232711"/>
            </a:xfrm>
            <a:prstGeom prst="rect">
              <a:avLst/>
            </a:prstGeom>
          </p:spPr>
          <p:txBody>
            <a:bodyPr lIns="50800" tIns="50800" rIns="50800" bIns="50800" rtlCol="0" anchor="ctr"/>
            <a:lstStyle/>
            <a:p>
              <a:pPr algn="ctr">
                <a:lnSpc>
                  <a:spcPts val="3359"/>
                </a:lnSpc>
              </a:pPr>
              <a:endParaRPr/>
            </a:p>
          </p:txBody>
        </p:sp>
      </p:grpSp>
      <p:sp>
        <p:nvSpPr>
          <p:cNvPr id="6" name="TextBox 6">
            <a:extLst>
              <a:ext uri="{FF2B5EF4-FFF2-40B4-BE49-F238E27FC236}">
                <a16:creationId xmlns:a16="http://schemas.microsoft.com/office/drawing/2014/main" id="{494FD9A6-E175-2BC1-D8A5-A23D672C30C8}"/>
              </a:ext>
            </a:extLst>
          </p:cNvPr>
          <p:cNvSpPr txBox="1"/>
          <p:nvPr/>
        </p:nvSpPr>
        <p:spPr>
          <a:xfrm>
            <a:off x="907906" y="2371489"/>
            <a:ext cx="15398893" cy="8122736"/>
          </a:xfrm>
          <a:prstGeom prst="rect">
            <a:avLst/>
          </a:prstGeom>
        </p:spPr>
        <p:txBody>
          <a:bodyPr wrap="square" lIns="0" tIns="0" rIns="0" bIns="0" rtlCol="0" anchor="t">
            <a:spAutoFit/>
          </a:bodyPr>
          <a:lstStyle/>
          <a:p>
            <a:pPr marL="457200" indent="-457200" algn="just">
              <a:lnSpc>
                <a:spcPts val="4900"/>
              </a:lnSpc>
              <a:buFont typeface="Wingdings" panose="05000000000000000000" pitchFamily="2" charset="2"/>
              <a:buChar char="q"/>
            </a:pPr>
            <a:r>
              <a:rPr lang="el-GR" sz="3200" b="1" noProof="0" dirty="0">
                <a:solidFill>
                  <a:srgbClr val="452A74"/>
                </a:solidFill>
                <a:latin typeface="Montserrat"/>
              </a:rPr>
              <a:t>Ερώτηση 1: </a:t>
            </a:r>
            <a:r>
              <a:rPr lang="el-GR" sz="3200" noProof="0" dirty="0">
                <a:solidFill>
                  <a:srgbClr val="452A74"/>
                </a:solidFill>
                <a:latin typeface="Montserrat"/>
              </a:rPr>
              <a:t>«Σκεφτείτε μια στιγμή στην εκπαίδευσή σας κατά την οποία αισθανθήκατε ότι ανήκετε, ότι συμμετέχετε ή ότι αναγνωρίζεστε, ιδίως σε σχέση με την ταυτότητα του φύλου σας. Τι συνέβαλε σε αυτά τα συναισθήματα ένταξης; Έπαιξαν ρόλο οι αλληλεπιδράσεις μεταξύ των φύλων ή η ένταξη;»</a:t>
            </a:r>
          </a:p>
          <a:p>
            <a:pPr marL="457200" indent="-457200" algn="just">
              <a:lnSpc>
                <a:spcPts val="4900"/>
              </a:lnSpc>
              <a:buFont typeface="Wingdings" panose="05000000000000000000" pitchFamily="2" charset="2"/>
              <a:buChar char="q"/>
            </a:pPr>
            <a:endParaRPr lang="el-GR" sz="3200" noProof="0" dirty="0">
              <a:solidFill>
                <a:srgbClr val="452A74"/>
              </a:solidFill>
              <a:latin typeface="Montserrat"/>
            </a:endParaRPr>
          </a:p>
          <a:p>
            <a:pPr marL="457200" indent="-457200" algn="just">
              <a:lnSpc>
                <a:spcPts val="4900"/>
              </a:lnSpc>
              <a:buFont typeface="Wingdings" panose="05000000000000000000" pitchFamily="2" charset="2"/>
              <a:buChar char="q"/>
            </a:pPr>
            <a:r>
              <a:rPr lang="el-GR" sz="3200" b="1" noProof="0" dirty="0">
                <a:solidFill>
                  <a:srgbClr val="452A74"/>
                </a:solidFill>
                <a:latin typeface="Montserrat"/>
              </a:rPr>
              <a:t>Ερώτηση 2: </a:t>
            </a:r>
            <a:r>
              <a:rPr lang="el-GR" sz="3200" noProof="0" dirty="0">
                <a:solidFill>
                  <a:srgbClr val="452A74"/>
                </a:solidFill>
                <a:latin typeface="Montserrat"/>
              </a:rPr>
              <a:t>«Θυμηθείτε μια στιγμή κατά την οποία αισθανθήκατε αποκλεισμένοι, μη αναγνωρισμένοι ή αποξενωμένοι στην εκπαίδευσή σας λόγω της δυναμικής των φύλων. Ποιοι παράγοντες οδήγησαν σε αυτόν τον αποκλεισμό; Αυτοί μπορεί να είναι η προσέγγιση ενός εκπαιδευτικού η γλώσσα που χρησιμοποιήθηκε, μια δραστηριότητα στην τάξη ή η συμπεριφορά άλλων μαθητών». </a:t>
            </a:r>
            <a:endParaRPr lang="en-GB" sz="3500" noProof="0" dirty="0">
              <a:solidFill>
                <a:srgbClr val="452A74"/>
              </a:solidFill>
              <a:latin typeface="Montserrat"/>
            </a:endParaRPr>
          </a:p>
          <a:p>
            <a:pPr algn="just">
              <a:lnSpc>
                <a:spcPts val="4900"/>
              </a:lnSpc>
            </a:pPr>
            <a:endParaRPr lang="en-GB" sz="3500" noProof="0" dirty="0">
              <a:solidFill>
                <a:srgbClr val="452A74"/>
              </a:solidFill>
              <a:latin typeface="Montserrat"/>
            </a:endParaRPr>
          </a:p>
          <a:p>
            <a:pPr marL="457200" indent="-457200" algn="just">
              <a:lnSpc>
                <a:spcPts val="4900"/>
              </a:lnSpc>
              <a:buFont typeface="Wingdings" panose="05000000000000000000" pitchFamily="2" charset="2"/>
              <a:buChar char="Ø"/>
            </a:pPr>
            <a:endParaRPr lang="en-GB" sz="3500" noProof="0" dirty="0">
              <a:solidFill>
                <a:srgbClr val="452A74"/>
              </a:solidFill>
              <a:latin typeface="Montserrat"/>
            </a:endParaRPr>
          </a:p>
          <a:p>
            <a:pPr algn="just">
              <a:lnSpc>
                <a:spcPts val="4900"/>
              </a:lnSpc>
            </a:pPr>
            <a:r>
              <a:rPr lang="en-GB" sz="3500" noProof="0" dirty="0">
                <a:solidFill>
                  <a:srgbClr val="452A74"/>
                </a:solidFill>
                <a:latin typeface="Montserrat"/>
              </a:rPr>
              <a:t> </a:t>
            </a:r>
          </a:p>
        </p:txBody>
      </p:sp>
      <p:sp>
        <p:nvSpPr>
          <p:cNvPr id="7" name="Freeform 7">
            <a:extLst>
              <a:ext uri="{FF2B5EF4-FFF2-40B4-BE49-F238E27FC236}">
                <a16:creationId xmlns:a16="http://schemas.microsoft.com/office/drawing/2014/main" id="{71693FF3-5B2B-4A98-1525-552E6FEF5D27}"/>
              </a:ext>
            </a:extLst>
          </p:cNvPr>
          <p:cNvSpPr/>
          <p:nvPr/>
        </p:nvSpPr>
        <p:spPr>
          <a:xfrm>
            <a:off x="15771122" y="185791"/>
            <a:ext cx="2350460" cy="2350460"/>
          </a:xfrm>
          <a:custGeom>
            <a:avLst/>
            <a:gdLst/>
            <a:ahLst/>
            <a:cxnLst/>
            <a:rect l="l" t="t" r="r" b="b"/>
            <a:pathLst>
              <a:path w="2350460" h="2350460">
                <a:moveTo>
                  <a:pt x="0" y="0"/>
                </a:moveTo>
                <a:lnTo>
                  <a:pt x="2350461" y="0"/>
                </a:lnTo>
                <a:lnTo>
                  <a:pt x="2350461" y="2350460"/>
                </a:lnTo>
                <a:lnTo>
                  <a:pt x="0" y="2350460"/>
                </a:lnTo>
                <a:lnTo>
                  <a:pt x="0" y="0"/>
                </a:lnTo>
                <a:close/>
              </a:path>
            </a:pathLst>
          </a:custGeom>
          <a:blipFill>
            <a:blip r:embed="rId3"/>
            <a:stretch>
              <a:fillRect/>
            </a:stretch>
          </a:blipFill>
        </p:spPr>
        <p:txBody>
          <a:bodyPr/>
          <a:lstStyle/>
          <a:p>
            <a:endParaRPr lang="en-US"/>
          </a:p>
        </p:txBody>
      </p:sp>
      <p:sp>
        <p:nvSpPr>
          <p:cNvPr id="8" name="TextBox 8">
            <a:extLst>
              <a:ext uri="{FF2B5EF4-FFF2-40B4-BE49-F238E27FC236}">
                <a16:creationId xmlns:a16="http://schemas.microsoft.com/office/drawing/2014/main" id="{3EE46468-A549-24C0-6319-410CD37CB210}"/>
              </a:ext>
            </a:extLst>
          </p:cNvPr>
          <p:cNvSpPr txBox="1"/>
          <p:nvPr/>
        </p:nvSpPr>
        <p:spPr>
          <a:xfrm>
            <a:off x="907906" y="102958"/>
            <a:ext cx="15661518" cy="1554336"/>
          </a:xfrm>
          <a:prstGeom prst="rect">
            <a:avLst/>
          </a:prstGeom>
        </p:spPr>
        <p:txBody>
          <a:bodyPr lIns="0" tIns="0" rIns="0" bIns="0" rtlCol="0" anchor="t">
            <a:spAutoFit/>
          </a:bodyPr>
          <a:lstStyle/>
          <a:p>
            <a:pPr algn="l">
              <a:lnSpc>
                <a:spcPts val="6308"/>
              </a:lnSpc>
            </a:pPr>
            <a:r>
              <a:rPr lang="el-GR" sz="4505" b="1" dirty="0">
                <a:solidFill>
                  <a:srgbClr val="2C145B"/>
                </a:solidFill>
                <a:latin typeface="Montserrat Extra-Bold"/>
              </a:rPr>
              <a:t>Μέρος 1: </a:t>
            </a:r>
            <a:r>
              <a:rPr lang="el-GR" sz="4505" dirty="0">
                <a:solidFill>
                  <a:srgbClr val="2C145B"/>
                </a:solidFill>
                <a:latin typeface="Montserrat Extra-Bold"/>
              </a:rPr>
              <a:t>Ελεύθερη γραφή σχετικά με την οπτική του φύλου (5 λεπτά) σύμφωνα με τις ακόλουθες υποδείξεις:</a:t>
            </a:r>
            <a:r>
              <a:rPr lang="en-US" sz="4505" dirty="0">
                <a:solidFill>
                  <a:srgbClr val="2C145B"/>
                </a:solidFill>
                <a:latin typeface="Montserrat Extra-Bold"/>
              </a:rPr>
              <a:t> </a:t>
            </a:r>
          </a:p>
        </p:txBody>
      </p:sp>
    </p:spTree>
    <p:extLst>
      <p:ext uri="{BB962C8B-B14F-4D97-AF65-F5344CB8AC3E}">
        <p14:creationId xmlns:p14="http://schemas.microsoft.com/office/powerpoint/2010/main" val="91616516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ED5ED"/>
        </a:solidFill>
        <a:effectLst/>
      </p:bgPr>
    </p:bg>
    <p:spTree>
      <p:nvGrpSpPr>
        <p:cNvPr id="1" name="">
          <a:extLst>
            <a:ext uri="{FF2B5EF4-FFF2-40B4-BE49-F238E27FC236}">
              <a16:creationId xmlns:a16="http://schemas.microsoft.com/office/drawing/2014/main" id="{83532F6E-534E-6195-F740-C213F902AE2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3BF1A8F-2E16-B9AC-50D8-5DC489EAF9CE}"/>
              </a:ext>
            </a:extLst>
          </p:cNvPr>
          <p:cNvSpPr/>
          <p:nvPr/>
        </p:nvSpPr>
        <p:spPr>
          <a:xfrm>
            <a:off x="15390464" y="8954526"/>
            <a:ext cx="2897536" cy="607548"/>
          </a:xfrm>
          <a:custGeom>
            <a:avLst/>
            <a:gdLst/>
            <a:ahLst/>
            <a:cxnLst/>
            <a:rect l="l" t="t" r="r" b="b"/>
            <a:pathLst>
              <a:path w="2897536" h="607548">
                <a:moveTo>
                  <a:pt x="0" y="0"/>
                </a:moveTo>
                <a:lnTo>
                  <a:pt x="2897536" y="0"/>
                </a:lnTo>
                <a:lnTo>
                  <a:pt x="2897536" y="607548"/>
                </a:lnTo>
                <a:lnTo>
                  <a:pt x="0" y="607548"/>
                </a:lnTo>
                <a:lnTo>
                  <a:pt x="0" y="0"/>
                </a:lnTo>
                <a:close/>
              </a:path>
            </a:pathLst>
          </a:custGeom>
          <a:blipFill>
            <a:blip r:embed="rId2"/>
            <a:stretch>
              <a:fillRect/>
            </a:stretch>
          </a:blipFill>
        </p:spPr>
        <p:txBody>
          <a:bodyPr/>
          <a:lstStyle/>
          <a:p>
            <a:endParaRPr lang="en-US"/>
          </a:p>
        </p:txBody>
      </p:sp>
      <p:grpSp>
        <p:nvGrpSpPr>
          <p:cNvPr id="3" name="Group 3">
            <a:extLst>
              <a:ext uri="{FF2B5EF4-FFF2-40B4-BE49-F238E27FC236}">
                <a16:creationId xmlns:a16="http://schemas.microsoft.com/office/drawing/2014/main" id="{7D8F98A8-A969-9217-A65D-916CC9330E62}"/>
              </a:ext>
            </a:extLst>
          </p:cNvPr>
          <p:cNvGrpSpPr/>
          <p:nvPr/>
        </p:nvGrpSpPr>
        <p:grpSpPr>
          <a:xfrm>
            <a:off x="-281955" y="9865848"/>
            <a:ext cx="18965831" cy="738913"/>
            <a:chOff x="0" y="0"/>
            <a:chExt cx="4995116" cy="194611"/>
          </a:xfrm>
        </p:grpSpPr>
        <p:sp>
          <p:nvSpPr>
            <p:cNvPr id="4" name="Freeform 4">
              <a:extLst>
                <a:ext uri="{FF2B5EF4-FFF2-40B4-BE49-F238E27FC236}">
                  <a16:creationId xmlns:a16="http://schemas.microsoft.com/office/drawing/2014/main" id="{66B350C0-0A8C-FC30-C322-8495F92F80CC}"/>
                </a:ext>
              </a:extLst>
            </p:cNvPr>
            <p:cNvSpPr/>
            <p:nvPr/>
          </p:nvSpPr>
          <p:spPr>
            <a:xfrm>
              <a:off x="0" y="0"/>
              <a:ext cx="4995116" cy="194611"/>
            </a:xfrm>
            <a:custGeom>
              <a:avLst/>
              <a:gdLst/>
              <a:ahLst/>
              <a:cxnLst/>
              <a:rect l="l" t="t" r="r" b="b"/>
              <a:pathLst>
                <a:path w="4995116" h="194611">
                  <a:moveTo>
                    <a:pt x="0" y="0"/>
                  </a:moveTo>
                  <a:lnTo>
                    <a:pt x="4995116" y="0"/>
                  </a:lnTo>
                  <a:lnTo>
                    <a:pt x="4995116" y="194611"/>
                  </a:lnTo>
                  <a:lnTo>
                    <a:pt x="0" y="194611"/>
                  </a:lnTo>
                  <a:close/>
                </a:path>
              </a:pathLst>
            </a:custGeom>
            <a:solidFill>
              <a:srgbClr val="452A74"/>
            </a:solidFill>
          </p:spPr>
          <p:txBody>
            <a:bodyPr/>
            <a:lstStyle/>
            <a:p>
              <a:endParaRPr lang="en-US"/>
            </a:p>
          </p:txBody>
        </p:sp>
        <p:sp>
          <p:nvSpPr>
            <p:cNvPr id="5" name="TextBox 5">
              <a:extLst>
                <a:ext uri="{FF2B5EF4-FFF2-40B4-BE49-F238E27FC236}">
                  <a16:creationId xmlns:a16="http://schemas.microsoft.com/office/drawing/2014/main" id="{A91E399C-B934-74EF-F075-D18E23402DEF}"/>
                </a:ext>
              </a:extLst>
            </p:cNvPr>
            <p:cNvSpPr txBox="1"/>
            <p:nvPr/>
          </p:nvSpPr>
          <p:spPr>
            <a:xfrm>
              <a:off x="0" y="-38100"/>
              <a:ext cx="4995116" cy="232711"/>
            </a:xfrm>
            <a:prstGeom prst="rect">
              <a:avLst/>
            </a:prstGeom>
          </p:spPr>
          <p:txBody>
            <a:bodyPr lIns="50800" tIns="50800" rIns="50800" bIns="50800" rtlCol="0" anchor="ctr"/>
            <a:lstStyle/>
            <a:p>
              <a:pPr algn="ctr">
                <a:lnSpc>
                  <a:spcPts val="3359"/>
                </a:lnSpc>
              </a:pPr>
              <a:endParaRPr/>
            </a:p>
          </p:txBody>
        </p:sp>
      </p:grpSp>
      <p:sp>
        <p:nvSpPr>
          <p:cNvPr id="6" name="TextBox 6">
            <a:extLst>
              <a:ext uri="{FF2B5EF4-FFF2-40B4-BE49-F238E27FC236}">
                <a16:creationId xmlns:a16="http://schemas.microsoft.com/office/drawing/2014/main" id="{EBB1F595-92C9-7E7C-7B60-8E3CDD618CC5}"/>
              </a:ext>
            </a:extLst>
          </p:cNvPr>
          <p:cNvSpPr txBox="1"/>
          <p:nvPr/>
        </p:nvSpPr>
        <p:spPr>
          <a:xfrm>
            <a:off x="907906" y="2371489"/>
            <a:ext cx="15398893" cy="1838965"/>
          </a:xfrm>
          <a:prstGeom prst="rect">
            <a:avLst/>
          </a:prstGeom>
        </p:spPr>
        <p:txBody>
          <a:bodyPr wrap="square" lIns="0" tIns="0" rIns="0" bIns="0" rtlCol="0" anchor="t">
            <a:spAutoFit/>
          </a:bodyPr>
          <a:lstStyle/>
          <a:p>
            <a:pPr algn="just">
              <a:lnSpc>
                <a:spcPts val="4900"/>
              </a:lnSpc>
            </a:pPr>
            <a:endParaRPr lang="en-US" sz="3500" dirty="0">
              <a:solidFill>
                <a:srgbClr val="452A74"/>
              </a:solidFill>
              <a:latin typeface="Montserrat"/>
            </a:endParaRPr>
          </a:p>
          <a:p>
            <a:pPr marL="457200" indent="-457200" algn="just">
              <a:lnSpc>
                <a:spcPts val="4900"/>
              </a:lnSpc>
              <a:buFont typeface="Wingdings" panose="05000000000000000000" pitchFamily="2" charset="2"/>
              <a:buChar char="Ø"/>
            </a:pPr>
            <a:endParaRPr lang="en-US" sz="3500" dirty="0">
              <a:solidFill>
                <a:srgbClr val="452A74"/>
              </a:solidFill>
              <a:latin typeface="Montserrat"/>
            </a:endParaRPr>
          </a:p>
          <a:p>
            <a:pPr algn="just">
              <a:lnSpc>
                <a:spcPts val="4900"/>
              </a:lnSpc>
            </a:pPr>
            <a:r>
              <a:rPr lang="en-US" sz="3500" dirty="0">
                <a:solidFill>
                  <a:srgbClr val="452A74"/>
                </a:solidFill>
                <a:latin typeface="Montserrat"/>
              </a:rPr>
              <a:t> </a:t>
            </a:r>
          </a:p>
        </p:txBody>
      </p:sp>
      <p:sp>
        <p:nvSpPr>
          <p:cNvPr id="7" name="Freeform 7">
            <a:extLst>
              <a:ext uri="{FF2B5EF4-FFF2-40B4-BE49-F238E27FC236}">
                <a16:creationId xmlns:a16="http://schemas.microsoft.com/office/drawing/2014/main" id="{253125D4-B038-7D7E-4582-4748E593A83D}"/>
              </a:ext>
            </a:extLst>
          </p:cNvPr>
          <p:cNvSpPr/>
          <p:nvPr/>
        </p:nvSpPr>
        <p:spPr>
          <a:xfrm>
            <a:off x="15771122" y="185791"/>
            <a:ext cx="2350460" cy="2350460"/>
          </a:xfrm>
          <a:custGeom>
            <a:avLst/>
            <a:gdLst/>
            <a:ahLst/>
            <a:cxnLst/>
            <a:rect l="l" t="t" r="r" b="b"/>
            <a:pathLst>
              <a:path w="2350460" h="2350460">
                <a:moveTo>
                  <a:pt x="0" y="0"/>
                </a:moveTo>
                <a:lnTo>
                  <a:pt x="2350461" y="0"/>
                </a:lnTo>
                <a:lnTo>
                  <a:pt x="2350461" y="2350460"/>
                </a:lnTo>
                <a:lnTo>
                  <a:pt x="0" y="2350460"/>
                </a:lnTo>
                <a:lnTo>
                  <a:pt x="0" y="0"/>
                </a:lnTo>
                <a:close/>
              </a:path>
            </a:pathLst>
          </a:custGeom>
          <a:blipFill>
            <a:blip r:embed="rId3"/>
            <a:stretch>
              <a:fillRect/>
            </a:stretch>
          </a:blipFill>
        </p:spPr>
        <p:txBody>
          <a:bodyPr/>
          <a:lstStyle/>
          <a:p>
            <a:endParaRPr lang="en-US"/>
          </a:p>
        </p:txBody>
      </p:sp>
      <p:sp>
        <p:nvSpPr>
          <p:cNvPr id="8" name="TextBox 8">
            <a:extLst>
              <a:ext uri="{FF2B5EF4-FFF2-40B4-BE49-F238E27FC236}">
                <a16:creationId xmlns:a16="http://schemas.microsoft.com/office/drawing/2014/main" id="{EDD447EC-7742-3931-40E3-385FCA9E8822}"/>
              </a:ext>
            </a:extLst>
          </p:cNvPr>
          <p:cNvSpPr txBox="1"/>
          <p:nvPr/>
        </p:nvSpPr>
        <p:spPr>
          <a:xfrm>
            <a:off x="898075" y="739843"/>
            <a:ext cx="15661518" cy="1556645"/>
          </a:xfrm>
          <a:prstGeom prst="rect">
            <a:avLst/>
          </a:prstGeom>
        </p:spPr>
        <p:txBody>
          <a:bodyPr lIns="0" tIns="0" rIns="0" bIns="0" rtlCol="0" anchor="t">
            <a:spAutoFit/>
          </a:bodyPr>
          <a:lstStyle/>
          <a:p>
            <a:pPr algn="l">
              <a:lnSpc>
                <a:spcPts val="6308"/>
              </a:lnSpc>
            </a:pPr>
            <a:r>
              <a:rPr lang="el-GR" sz="4505" b="1" dirty="0">
                <a:solidFill>
                  <a:srgbClr val="2C145B"/>
                </a:solidFill>
                <a:latin typeface="Montserrat Extra-Bold"/>
              </a:rPr>
              <a:t>Μέρος 1 - Συνέχεια</a:t>
            </a:r>
            <a:endParaRPr lang="en-US" sz="4505" b="1" dirty="0">
              <a:solidFill>
                <a:srgbClr val="2C145B"/>
              </a:solidFill>
              <a:latin typeface="Montserrat Extra-Bold"/>
            </a:endParaRPr>
          </a:p>
          <a:p>
            <a:pPr algn="l">
              <a:lnSpc>
                <a:spcPts val="6308"/>
              </a:lnSpc>
            </a:pPr>
            <a:r>
              <a:rPr lang="en-US" sz="4505" dirty="0">
                <a:solidFill>
                  <a:srgbClr val="2C145B"/>
                </a:solidFill>
                <a:latin typeface="Montserrat Extra-Bold"/>
              </a:rPr>
              <a:t> </a:t>
            </a:r>
          </a:p>
        </p:txBody>
      </p:sp>
      <p:sp>
        <p:nvSpPr>
          <p:cNvPr id="11" name="CaixaDeTexto 10">
            <a:extLst>
              <a:ext uri="{FF2B5EF4-FFF2-40B4-BE49-F238E27FC236}">
                <a16:creationId xmlns:a16="http://schemas.microsoft.com/office/drawing/2014/main" id="{7F6DFA01-4073-31B2-D0B6-C857B89F6FCF}"/>
              </a:ext>
            </a:extLst>
          </p:cNvPr>
          <p:cNvSpPr txBox="1"/>
          <p:nvPr/>
        </p:nvSpPr>
        <p:spPr>
          <a:xfrm>
            <a:off x="1066800" y="3526476"/>
            <a:ext cx="8769494" cy="2560957"/>
          </a:xfrm>
          <a:prstGeom prst="rect">
            <a:avLst/>
          </a:prstGeom>
          <a:noFill/>
        </p:spPr>
        <p:txBody>
          <a:bodyPr wrap="square">
            <a:spAutoFit/>
          </a:bodyPr>
          <a:lstStyle/>
          <a:p>
            <a:pPr marL="571500" indent="-571500" algn="just">
              <a:lnSpc>
                <a:spcPts val="4900"/>
              </a:lnSpc>
              <a:buFont typeface="Wingdings" panose="05000000000000000000" pitchFamily="2" charset="2"/>
              <a:buChar char="v"/>
            </a:pPr>
            <a:r>
              <a:rPr lang="el-GR" sz="3600" noProof="0" dirty="0">
                <a:solidFill>
                  <a:srgbClr val="452A74"/>
                </a:solidFill>
                <a:latin typeface="Montserrat"/>
              </a:rPr>
              <a:t>Χρησιμοποιήστε το φύλλο απαντήσεων Α.4.1 ή δημιουργήστε έναν κωδικό QR με έναν σύνδεσμο για να επιτρέψετε στους συμμετέχοντες να απαντήσουν.</a:t>
            </a:r>
            <a:endParaRPr lang="en-GB" sz="3600" noProof="0" dirty="0">
              <a:solidFill>
                <a:srgbClr val="452A74"/>
              </a:solidFill>
              <a:latin typeface="Montserrat"/>
            </a:endParaRPr>
          </a:p>
        </p:txBody>
      </p:sp>
      <p:pic>
        <p:nvPicPr>
          <p:cNvPr id="1026" name="Picture 2" descr="Answer Sheet Icon - Free Download Miscellaneous Icons | IconScout">
            <a:extLst>
              <a:ext uri="{FF2B5EF4-FFF2-40B4-BE49-F238E27FC236}">
                <a16:creationId xmlns:a16="http://schemas.microsoft.com/office/drawing/2014/main" id="{B22C8D54-1A0A-86FA-60D2-8E4C71887B0D}"/>
              </a:ext>
            </a:extLst>
          </p:cNvPr>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887200" y="2573140"/>
            <a:ext cx="5835769" cy="5835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91096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ED5ED"/>
        </a:solidFill>
        <a:effectLst/>
      </p:bgPr>
    </p:bg>
    <p:spTree>
      <p:nvGrpSpPr>
        <p:cNvPr id="1" name=""/>
        <p:cNvGrpSpPr/>
        <p:nvPr/>
      </p:nvGrpSpPr>
      <p:grpSpPr>
        <a:xfrm>
          <a:off x="0" y="0"/>
          <a:ext cx="0" cy="0"/>
          <a:chOff x="0" y="0"/>
          <a:chExt cx="0" cy="0"/>
        </a:xfrm>
      </p:grpSpPr>
      <p:sp>
        <p:nvSpPr>
          <p:cNvPr id="2" name="Freeform 2"/>
          <p:cNvSpPr/>
          <p:nvPr/>
        </p:nvSpPr>
        <p:spPr>
          <a:xfrm>
            <a:off x="15390464" y="8954526"/>
            <a:ext cx="2897536" cy="607548"/>
          </a:xfrm>
          <a:custGeom>
            <a:avLst/>
            <a:gdLst/>
            <a:ahLst/>
            <a:cxnLst/>
            <a:rect l="l" t="t" r="r" b="b"/>
            <a:pathLst>
              <a:path w="2897536" h="607548">
                <a:moveTo>
                  <a:pt x="0" y="0"/>
                </a:moveTo>
                <a:lnTo>
                  <a:pt x="2897536" y="0"/>
                </a:lnTo>
                <a:lnTo>
                  <a:pt x="2897536" y="607548"/>
                </a:lnTo>
                <a:lnTo>
                  <a:pt x="0" y="607548"/>
                </a:lnTo>
                <a:lnTo>
                  <a:pt x="0" y="0"/>
                </a:lnTo>
                <a:close/>
              </a:path>
            </a:pathLst>
          </a:custGeom>
          <a:blipFill>
            <a:blip r:embed="rId3"/>
            <a:stretch>
              <a:fillRect/>
            </a:stretch>
          </a:blipFill>
        </p:spPr>
        <p:txBody>
          <a:bodyPr/>
          <a:lstStyle/>
          <a:p>
            <a:endParaRPr lang="en-US"/>
          </a:p>
        </p:txBody>
      </p:sp>
      <p:grpSp>
        <p:nvGrpSpPr>
          <p:cNvPr id="3" name="Group 3"/>
          <p:cNvGrpSpPr/>
          <p:nvPr/>
        </p:nvGrpSpPr>
        <p:grpSpPr>
          <a:xfrm>
            <a:off x="-281955" y="9865848"/>
            <a:ext cx="18965831" cy="738913"/>
            <a:chOff x="0" y="0"/>
            <a:chExt cx="4995116" cy="194611"/>
          </a:xfrm>
        </p:grpSpPr>
        <p:sp>
          <p:nvSpPr>
            <p:cNvPr id="4" name="Freeform 4"/>
            <p:cNvSpPr/>
            <p:nvPr/>
          </p:nvSpPr>
          <p:spPr>
            <a:xfrm>
              <a:off x="0" y="0"/>
              <a:ext cx="4995116" cy="194611"/>
            </a:xfrm>
            <a:custGeom>
              <a:avLst/>
              <a:gdLst/>
              <a:ahLst/>
              <a:cxnLst/>
              <a:rect l="l" t="t" r="r" b="b"/>
              <a:pathLst>
                <a:path w="4995116" h="194611">
                  <a:moveTo>
                    <a:pt x="0" y="0"/>
                  </a:moveTo>
                  <a:lnTo>
                    <a:pt x="4995116" y="0"/>
                  </a:lnTo>
                  <a:lnTo>
                    <a:pt x="4995116" y="194611"/>
                  </a:lnTo>
                  <a:lnTo>
                    <a:pt x="0" y="194611"/>
                  </a:lnTo>
                  <a:close/>
                </a:path>
              </a:pathLst>
            </a:custGeom>
            <a:solidFill>
              <a:srgbClr val="452A74"/>
            </a:solidFill>
          </p:spPr>
          <p:txBody>
            <a:bodyPr/>
            <a:lstStyle/>
            <a:p>
              <a:endParaRPr lang="en-US"/>
            </a:p>
          </p:txBody>
        </p:sp>
        <p:sp>
          <p:nvSpPr>
            <p:cNvPr id="5" name="TextBox 5"/>
            <p:cNvSpPr txBox="1"/>
            <p:nvPr/>
          </p:nvSpPr>
          <p:spPr>
            <a:xfrm>
              <a:off x="0" y="-38100"/>
              <a:ext cx="4995116" cy="232711"/>
            </a:xfrm>
            <a:prstGeom prst="rect">
              <a:avLst/>
            </a:prstGeom>
          </p:spPr>
          <p:txBody>
            <a:bodyPr lIns="50800" tIns="50800" rIns="50800" bIns="50800" rtlCol="0" anchor="ctr"/>
            <a:lstStyle/>
            <a:p>
              <a:pPr algn="ctr">
                <a:lnSpc>
                  <a:spcPts val="3359"/>
                </a:lnSpc>
              </a:pPr>
              <a:endParaRPr/>
            </a:p>
          </p:txBody>
        </p:sp>
      </p:grpSp>
      <p:sp>
        <p:nvSpPr>
          <p:cNvPr id="6" name="TextBox 6"/>
          <p:cNvSpPr txBox="1"/>
          <p:nvPr/>
        </p:nvSpPr>
        <p:spPr>
          <a:xfrm>
            <a:off x="522123" y="2339784"/>
            <a:ext cx="17243754" cy="5607432"/>
          </a:xfrm>
          <a:prstGeom prst="rect">
            <a:avLst/>
          </a:prstGeom>
        </p:spPr>
        <p:txBody>
          <a:bodyPr wrap="square" lIns="0" tIns="0" rIns="0" bIns="0" rtlCol="0" anchor="t">
            <a:spAutoFit/>
          </a:bodyPr>
          <a:lstStyle/>
          <a:p>
            <a:pPr marL="457200" indent="-457200" algn="just">
              <a:lnSpc>
                <a:spcPts val="4900"/>
              </a:lnSpc>
              <a:buFont typeface="Wingdings" panose="05000000000000000000" pitchFamily="2" charset="2"/>
              <a:buChar char="Ø"/>
            </a:pPr>
            <a:r>
              <a:rPr lang="el-GR" sz="3500" noProof="0" dirty="0">
                <a:solidFill>
                  <a:srgbClr val="452A74"/>
                </a:solidFill>
                <a:latin typeface="Montserrat"/>
              </a:rPr>
              <a:t>Σχηματίστε μικρές ομάδες. Μπορείτε να μοιραστείτε τα μέρη των ιστοριών που σας είναι πιο άνετα. Αφού μοιραστούν όλοι οι συμμετέχοντες:</a:t>
            </a:r>
          </a:p>
          <a:p>
            <a:pPr marL="457200" indent="-457200" algn="just">
              <a:lnSpc>
                <a:spcPts val="4900"/>
              </a:lnSpc>
              <a:buFont typeface="Wingdings" panose="05000000000000000000" pitchFamily="2" charset="2"/>
              <a:buChar char="Ø"/>
            </a:pPr>
            <a:endParaRPr lang="el-GR" sz="3500" noProof="0" dirty="0">
              <a:solidFill>
                <a:srgbClr val="452A74"/>
              </a:solidFill>
              <a:latin typeface="Montserrat"/>
            </a:endParaRPr>
          </a:p>
          <a:p>
            <a:pPr marL="457200" indent="-457200" algn="just">
              <a:lnSpc>
                <a:spcPts val="4900"/>
              </a:lnSpc>
              <a:buFont typeface="Wingdings" panose="05000000000000000000" pitchFamily="2" charset="2"/>
              <a:buChar char="Ø"/>
            </a:pPr>
            <a:r>
              <a:rPr lang="el-GR" sz="3500" noProof="0" dirty="0">
                <a:solidFill>
                  <a:srgbClr val="452A74"/>
                </a:solidFill>
                <a:latin typeface="Montserrat"/>
              </a:rPr>
              <a:t>Σκεφτείτε τα κοινά μοτίβα. </a:t>
            </a:r>
            <a:r>
              <a:rPr lang="el-GR" sz="3500" b="1" noProof="0" dirty="0">
                <a:solidFill>
                  <a:srgbClr val="452A74"/>
                </a:solidFill>
                <a:latin typeface="Montserrat"/>
              </a:rPr>
              <a:t>Υπήρχαν συγκεκριμένες ενέργειες ή συμπεριφορές που επαναλαμβάνονταν και συνέβαλαν στην προώθηση ή την παρεμπόδιση της ένταξης των φύλων;</a:t>
            </a:r>
          </a:p>
          <a:p>
            <a:pPr marL="457200" indent="-457200" algn="just">
              <a:lnSpc>
                <a:spcPts val="4900"/>
              </a:lnSpc>
              <a:buFont typeface="Wingdings" panose="05000000000000000000" pitchFamily="2" charset="2"/>
              <a:buChar char="Ø"/>
            </a:pPr>
            <a:endParaRPr lang="el-GR" sz="3500" b="1" noProof="0" dirty="0">
              <a:solidFill>
                <a:srgbClr val="452A74"/>
              </a:solidFill>
              <a:latin typeface="Montserrat"/>
            </a:endParaRPr>
          </a:p>
          <a:p>
            <a:pPr marL="457200" indent="-457200" algn="just">
              <a:lnSpc>
                <a:spcPts val="4900"/>
              </a:lnSpc>
              <a:buFont typeface="Wingdings" panose="05000000000000000000" pitchFamily="2" charset="2"/>
              <a:buChar char="Ø"/>
            </a:pPr>
            <a:r>
              <a:rPr lang="el-GR" sz="3500" noProof="0" dirty="0">
                <a:solidFill>
                  <a:srgbClr val="452A74"/>
                </a:solidFill>
                <a:latin typeface="Montserrat"/>
              </a:rPr>
              <a:t>Συζητήστε αν βλέπετε παραλληλισμούς μεταξύ των συμπεριφορών στην τάξη σας και των πρακτικών ένταξης ή αποκλεισμού που βιώσατε ως μαθητές.</a:t>
            </a:r>
            <a:endParaRPr lang="en-GB" sz="3500" noProof="0" dirty="0">
              <a:solidFill>
                <a:srgbClr val="452A74"/>
              </a:solidFill>
              <a:latin typeface="Montserrat"/>
            </a:endParaRPr>
          </a:p>
        </p:txBody>
      </p:sp>
      <p:sp>
        <p:nvSpPr>
          <p:cNvPr id="7" name="Freeform 7"/>
          <p:cNvSpPr/>
          <p:nvPr/>
        </p:nvSpPr>
        <p:spPr>
          <a:xfrm>
            <a:off x="15771122" y="185791"/>
            <a:ext cx="2350460" cy="2350460"/>
          </a:xfrm>
          <a:custGeom>
            <a:avLst/>
            <a:gdLst/>
            <a:ahLst/>
            <a:cxnLst/>
            <a:rect l="l" t="t" r="r" b="b"/>
            <a:pathLst>
              <a:path w="2350460" h="2350460">
                <a:moveTo>
                  <a:pt x="0" y="0"/>
                </a:moveTo>
                <a:lnTo>
                  <a:pt x="2350461" y="0"/>
                </a:lnTo>
                <a:lnTo>
                  <a:pt x="2350461" y="2350460"/>
                </a:lnTo>
                <a:lnTo>
                  <a:pt x="0" y="2350460"/>
                </a:lnTo>
                <a:lnTo>
                  <a:pt x="0" y="0"/>
                </a:lnTo>
                <a:close/>
              </a:path>
            </a:pathLst>
          </a:custGeom>
          <a:blipFill>
            <a:blip r:embed="rId4"/>
            <a:stretch>
              <a:fillRect/>
            </a:stretch>
          </a:blipFill>
        </p:spPr>
        <p:txBody>
          <a:bodyPr/>
          <a:lstStyle/>
          <a:p>
            <a:endParaRPr lang="en-US" dirty="0"/>
          </a:p>
        </p:txBody>
      </p:sp>
      <p:sp>
        <p:nvSpPr>
          <p:cNvPr id="8" name="TextBox 8"/>
          <p:cNvSpPr txBox="1"/>
          <p:nvPr/>
        </p:nvSpPr>
        <p:spPr>
          <a:xfrm>
            <a:off x="914400" y="266700"/>
            <a:ext cx="15661518" cy="1554336"/>
          </a:xfrm>
          <a:prstGeom prst="rect">
            <a:avLst/>
          </a:prstGeom>
        </p:spPr>
        <p:txBody>
          <a:bodyPr lIns="0" tIns="0" rIns="0" bIns="0" rtlCol="0" anchor="t">
            <a:spAutoFit/>
          </a:bodyPr>
          <a:lstStyle/>
          <a:p>
            <a:pPr algn="l">
              <a:lnSpc>
                <a:spcPts val="6308"/>
              </a:lnSpc>
            </a:pPr>
            <a:r>
              <a:rPr lang="el-GR" sz="4505" b="1" dirty="0">
                <a:solidFill>
                  <a:srgbClr val="2C145B"/>
                </a:solidFill>
                <a:latin typeface="Montserrat Extra-Bold"/>
              </a:rPr>
              <a:t>Μέρος 2: Μικρές ομάδες για ανταλλαγή απόψεων και συζήτηση (10-15 λεπτά)</a:t>
            </a:r>
            <a:endParaRPr lang="en-US" sz="4505" b="1" dirty="0">
              <a:solidFill>
                <a:srgbClr val="2C145B"/>
              </a:solidFill>
              <a:latin typeface="Montserrat Extra-Bold"/>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ED5ED"/>
        </a:solidFill>
        <a:effectLst/>
      </p:bgPr>
    </p:bg>
    <p:spTree>
      <p:nvGrpSpPr>
        <p:cNvPr id="1" name="">
          <a:extLst>
            <a:ext uri="{FF2B5EF4-FFF2-40B4-BE49-F238E27FC236}">
              <a16:creationId xmlns:a16="http://schemas.microsoft.com/office/drawing/2014/main" id="{8BA011A8-C29F-7DF7-6EF6-1B68080D86C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4B53BE9-3854-62BD-D64F-B0985D245B69}"/>
              </a:ext>
            </a:extLst>
          </p:cNvPr>
          <p:cNvSpPr/>
          <p:nvPr/>
        </p:nvSpPr>
        <p:spPr>
          <a:xfrm>
            <a:off x="15390464" y="8954526"/>
            <a:ext cx="2897536" cy="607548"/>
          </a:xfrm>
          <a:custGeom>
            <a:avLst/>
            <a:gdLst/>
            <a:ahLst/>
            <a:cxnLst/>
            <a:rect l="l" t="t" r="r" b="b"/>
            <a:pathLst>
              <a:path w="2897536" h="607548">
                <a:moveTo>
                  <a:pt x="0" y="0"/>
                </a:moveTo>
                <a:lnTo>
                  <a:pt x="2897536" y="0"/>
                </a:lnTo>
                <a:lnTo>
                  <a:pt x="2897536" y="607548"/>
                </a:lnTo>
                <a:lnTo>
                  <a:pt x="0" y="607548"/>
                </a:lnTo>
                <a:lnTo>
                  <a:pt x="0" y="0"/>
                </a:lnTo>
                <a:close/>
              </a:path>
            </a:pathLst>
          </a:custGeom>
          <a:blipFill>
            <a:blip r:embed="rId3"/>
            <a:stretch>
              <a:fillRect/>
            </a:stretch>
          </a:blipFill>
        </p:spPr>
        <p:txBody>
          <a:bodyPr/>
          <a:lstStyle/>
          <a:p>
            <a:endParaRPr lang="en-US"/>
          </a:p>
        </p:txBody>
      </p:sp>
      <p:grpSp>
        <p:nvGrpSpPr>
          <p:cNvPr id="3" name="Group 3">
            <a:extLst>
              <a:ext uri="{FF2B5EF4-FFF2-40B4-BE49-F238E27FC236}">
                <a16:creationId xmlns:a16="http://schemas.microsoft.com/office/drawing/2014/main" id="{2405F949-E9DE-DA59-C43C-7A1E9BAE2820}"/>
              </a:ext>
            </a:extLst>
          </p:cNvPr>
          <p:cNvGrpSpPr/>
          <p:nvPr/>
        </p:nvGrpSpPr>
        <p:grpSpPr>
          <a:xfrm>
            <a:off x="-281955" y="9865848"/>
            <a:ext cx="18965831" cy="738913"/>
            <a:chOff x="0" y="0"/>
            <a:chExt cx="4995116" cy="194611"/>
          </a:xfrm>
        </p:grpSpPr>
        <p:sp>
          <p:nvSpPr>
            <p:cNvPr id="4" name="Freeform 4">
              <a:extLst>
                <a:ext uri="{FF2B5EF4-FFF2-40B4-BE49-F238E27FC236}">
                  <a16:creationId xmlns:a16="http://schemas.microsoft.com/office/drawing/2014/main" id="{F909BD0D-9F77-6694-02C1-97250F51C40B}"/>
                </a:ext>
              </a:extLst>
            </p:cNvPr>
            <p:cNvSpPr/>
            <p:nvPr/>
          </p:nvSpPr>
          <p:spPr>
            <a:xfrm>
              <a:off x="0" y="0"/>
              <a:ext cx="4995116" cy="194611"/>
            </a:xfrm>
            <a:custGeom>
              <a:avLst/>
              <a:gdLst/>
              <a:ahLst/>
              <a:cxnLst/>
              <a:rect l="l" t="t" r="r" b="b"/>
              <a:pathLst>
                <a:path w="4995116" h="194611">
                  <a:moveTo>
                    <a:pt x="0" y="0"/>
                  </a:moveTo>
                  <a:lnTo>
                    <a:pt x="4995116" y="0"/>
                  </a:lnTo>
                  <a:lnTo>
                    <a:pt x="4995116" y="194611"/>
                  </a:lnTo>
                  <a:lnTo>
                    <a:pt x="0" y="194611"/>
                  </a:lnTo>
                  <a:close/>
                </a:path>
              </a:pathLst>
            </a:custGeom>
            <a:solidFill>
              <a:srgbClr val="452A74"/>
            </a:solidFill>
          </p:spPr>
          <p:txBody>
            <a:bodyPr/>
            <a:lstStyle/>
            <a:p>
              <a:endParaRPr lang="en-US"/>
            </a:p>
          </p:txBody>
        </p:sp>
        <p:sp>
          <p:nvSpPr>
            <p:cNvPr id="5" name="TextBox 5">
              <a:extLst>
                <a:ext uri="{FF2B5EF4-FFF2-40B4-BE49-F238E27FC236}">
                  <a16:creationId xmlns:a16="http://schemas.microsoft.com/office/drawing/2014/main" id="{79FAF2AB-8633-382A-E05F-55BBB62CB6A3}"/>
                </a:ext>
              </a:extLst>
            </p:cNvPr>
            <p:cNvSpPr txBox="1"/>
            <p:nvPr/>
          </p:nvSpPr>
          <p:spPr>
            <a:xfrm>
              <a:off x="0" y="-38100"/>
              <a:ext cx="4995116" cy="232711"/>
            </a:xfrm>
            <a:prstGeom prst="rect">
              <a:avLst/>
            </a:prstGeom>
          </p:spPr>
          <p:txBody>
            <a:bodyPr lIns="50800" tIns="50800" rIns="50800" bIns="50800" rtlCol="0" anchor="ctr"/>
            <a:lstStyle/>
            <a:p>
              <a:pPr algn="ctr">
                <a:lnSpc>
                  <a:spcPts val="3359"/>
                </a:lnSpc>
              </a:pPr>
              <a:endParaRPr/>
            </a:p>
          </p:txBody>
        </p:sp>
      </p:grpSp>
      <p:sp>
        <p:nvSpPr>
          <p:cNvPr id="6" name="TextBox 6">
            <a:extLst>
              <a:ext uri="{FF2B5EF4-FFF2-40B4-BE49-F238E27FC236}">
                <a16:creationId xmlns:a16="http://schemas.microsoft.com/office/drawing/2014/main" id="{9528EBA1-AD5C-4850-C6CB-08C1958ADFA8}"/>
              </a:ext>
            </a:extLst>
          </p:cNvPr>
          <p:cNvSpPr txBox="1"/>
          <p:nvPr/>
        </p:nvSpPr>
        <p:spPr>
          <a:xfrm>
            <a:off x="522123" y="1711406"/>
            <a:ext cx="17243754" cy="6864187"/>
          </a:xfrm>
          <a:prstGeom prst="rect">
            <a:avLst/>
          </a:prstGeom>
        </p:spPr>
        <p:txBody>
          <a:bodyPr wrap="square" lIns="0" tIns="0" rIns="0" bIns="0" rtlCol="0" anchor="t">
            <a:spAutoFit/>
          </a:bodyPr>
          <a:lstStyle/>
          <a:p>
            <a:pPr marL="457200" indent="-457200" algn="just">
              <a:lnSpc>
                <a:spcPts val="4900"/>
              </a:lnSpc>
              <a:buFont typeface="Wingdings" panose="05000000000000000000" pitchFamily="2" charset="2"/>
              <a:buChar char="q"/>
            </a:pPr>
            <a:r>
              <a:rPr lang="el-GR" sz="3500" noProof="0" dirty="0">
                <a:solidFill>
                  <a:srgbClr val="452A74"/>
                </a:solidFill>
                <a:latin typeface="Montserrat"/>
              </a:rPr>
              <a:t>Οι εθελοντές από κάθε ομάδα μπορούν να μοιραστούν μερικές από τις ιδέες που προέκυψαν σχετικά με το φύλο.</a:t>
            </a:r>
            <a:endParaRPr lang="en-US" sz="3500" noProof="0" dirty="0">
              <a:solidFill>
                <a:srgbClr val="452A74"/>
              </a:solidFill>
              <a:latin typeface="Montserrat"/>
            </a:endParaRPr>
          </a:p>
          <a:p>
            <a:pPr marL="457200" indent="-457200" algn="just">
              <a:lnSpc>
                <a:spcPts val="4900"/>
              </a:lnSpc>
              <a:buFont typeface="Wingdings" panose="05000000000000000000" pitchFamily="2" charset="2"/>
              <a:buChar char="q"/>
            </a:pPr>
            <a:endParaRPr lang="en-US" sz="3500" noProof="0" dirty="0">
              <a:solidFill>
                <a:srgbClr val="452A74"/>
              </a:solidFill>
              <a:latin typeface="Montserrat"/>
            </a:endParaRPr>
          </a:p>
          <a:p>
            <a:pPr marL="457200" indent="-457200" algn="just">
              <a:lnSpc>
                <a:spcPts val="4900"/>
              </a:lnSpc>
              <a:buFont typeface="Wingdings" panose="05000000000000000000" pitchFamily="2" charset="2"/>
              <a:buChar char="q"/>
            </a:pPr>
            <a:r>
              <a:rPr lang="el-GR" sz="3500" noProof="0" dirty="0">
                <a:solidFill>
                  <a:srgbClr val="452A74"/>
                </a:solidFill>
                <a:latin typeface="Montserrat"/>
              </a:rPr>
              <a:t>Συγκεκριμένες ενέργειες ή συμπεριφορές που έκαναν τους συμμετέχοντες να αισθάνονται ότι ανήκουν ή αποκλείονται λόγω του φύλου τους.</a:t>
            </a:r>
            <a:endParaRPr lang="en-US" sz="3500" noProof="0" dirty="0">
              <a:solidFill>
                <a:srgbClr val="452A74"/>
              </a:solidFill>
              <a:latin typeface="Montserrat"/>
            </a:endParaRPr>
          </a:p>
          <a:p>
            <a:pPr marL="457200" indent="-457200" algn="just">
              <a:lnSpc>
                <a:spcPts val="4900"/>
              </a:lnSpc>
              <a:buFont typeface="Wingdings" panose="05000000000000000000" pitchFamily="2" charset="2"/>
              <a:buChar char="q"/>
            </a:pPr>
            <a:endParaRPr lang="en-US" sz="3500" noProof="0" dirty="0">
              <a:solidFill>
                <a:srgbClr val="452A74"/>
              </a:solidFill>
              <a:latin typeface="Montserrat"/>
            </a:endParaRPr>
          </a:p>
          <a:p>
            <a:pPr marL="457200" indent="-457200" algn="just">
              <a:lnSpc>
                <a:spcPts val="4900"/>
              </a:lnSpc>
              <a:buFont typeface="Wingdings" panose="05000000000000000000" pitchFamily="2" charset="2"/>
              <a:buChar char="q"/>
            </a:pPr>
            <a:r>
              <a:rPr lang="el-GR" sz="3500" noProof="0" dirty="0">
                <a:solidFill>
                  <a:srgbClr val="452A74"/>
                </a:solidFill>
                <a:latin typeface="Montserrat"/>
              </a:rPr>
              <a:t>Μοτίβα ή θέματα που προέκυψαν, όπως η χρήση της γλώσσας, η εκπροσώπηση στα παραδείγματα ή το ποιος επιλέγεται να μιλήσει στην τάξη.</a:t>
            </a:r>
            <a:endParaRPr lang="en-US" sz="3500" noProof="0" dirty="0">
              <a:solidFill>
                <a:srgbClr val="452A74"/>
              </a:solidFill>
              <a:latin typeface="Montserrat"/>
            </a:endParaRPr>
          </a:p>
          <a:p>
            <a:pPr marL="457200" indent="-457200" algn="just">
              <a:lnSpc>
                <a:spcPts val="4900"/>
              </a:lnSpc>
              <a:buFont typeface="Wingdings" panose="05000000000000000000" pitchFamily="2" charset="2"/>
              <a:buChar char="q"/>
            </a:pPr>
            <a:endParaRPr lang="en-US" sz="3500" noProof="0" dirty="0">
              <a:solidFill>
                <a:srgbClr val="452A74"/>
              </a:solidFill>
              <a:latin typeface="Montserrat"/>
            </a:endParaRPr>
          </a:p>
          <a:p>
            <a:pPr marL="457200" indent="-457200" algn="just">
              <a:lnSpc>
                <a:spcPts val="4900"/>
              </a:lnSpc>
              <a:buFont typeface="Wingdings" panose="05000000000000000000" pitchFamily="2" charset="2"/>
              <a:buChar char="q"/>
            </a:pPr>
            <a:r>
              <a:rPr lang="el-GR" sz="3500" noProof="0" dirty="0">
                <a:solidFill>
                  <a:srgbClr val="452A74"/>
                </a:solidFill>
                <a:latin typeface="Montserrat"/>
              </a:rPr>
              <a:t>Συνειδητοποιήσεις ή συνδέσεις που έγιναν μεταξύ των εμπειριών σας ως μαθητές και των πρακτικών σας ως εκπαιδευτικοί.</a:t>
            </a:r>
            <a:endParaRPr lang="en-GB" sz="3500" noProof="0" dirty="0">
              <a:solidFill>
                <a:srgbClr val="452A74"/>
              </a:solidFill>
              <a:latin typeface="Montserrat"/>
            </a:endParaRPr>
          </a:p>
        </p:txBody>
      </p:sp>
      <p:sp>
        <p:nvSpPr>
          <p:cNvPr id="7" name="Freeform 7">
            <a:extLst>
              <a:ext uri="{FF2B5EF4-FFF2-40B4-BE49-F238E27FC236}">
                <a16:creationId xmlns:a16="http://schemas.microsoft.com/office/drawing/2014/main" id="{88A92527-EFA4-E4B6-44BB-3366BF8A43F8}"/>
              </a:ext>
            </a:extLst>
          </p:cNvPr>
          <p:cNvSpPr/>
          <p:nvPr/>
        </p:nvSpPr>
        <p:spPr>
          <a:xfrm>
            <a:off x="15771122" y="185791"/>
            <a:ext cx="2350460" cy="2350460"/>
          </a:xfrm>
          <a:custGeom>
            <a:avLst/>
            <a:gdLst/>
            <a:ahLst/>
            <a:cxnLst/>
            <a:rect l="l" t="t" r="r" b="b"/>
            <a:pathLst>
              <a:path w="2350460" h="2350460">
                <a:moveTo>
                  <a:pt x="0" y="0"/>
                </a:moveTo>
                <a:lnTo>
                  <a:pt x="2350461" y="0"/>
                </a:lnTo>
                <a:lnTo>
                  <a:pt x="2350461" y="2350460"/>
                </a:lnTo>
                <a:lnTo>
                  <a:pt x="0" y="2350460"/>
                </a:lnTo>
                <a:lnTo>
                  <a:pt x="0" y="0"/>
                </a:lnTo>
                <a:close/>
              </a:path>
            </a:pathLst>
          </a:custGeom>
          <a:blipFill>
            <a:blip r:embed="rId4"/>
            <a:stretch>
              <a:fillRect/>
            </a:stretch>
          </a:blipFill>
        </p:spPr>
        <p:txBody>
          <a:bodyPr/>
          <a:lstStyle/>
          <a:p>
            <a:endParaRPr lang="en-US"/>
          </a:p>
        </p:txBody>
      </p:sp>
      <p:sp>
        <p:nvSpPr>
          <p:cNvPr id="8" name="TextBox 8">
            <a:extLst>
              <a:ext uri="{FF2B5EF4-FFF2-40B4-BE49-F238E27FC236}">
                <a16:creationId xmlns:a16="http://schemas.microsoft.com/office/drawing/2014/main" id="{B71F649D-AFBE-B8FB-162D-4A9D73054797}"/>
              </a:ext>
            </a:extLst>
          </p:cNvPr>
          <p:cNvSpPr txBox="1"/>
          <p:nvPr/>
        </p:nvSpPr>
        <p:spPr>
          <a:xfrm>
            <a:off x="914400" y="266700"/>
            <a:ext cx="15661518" cy="758477"/>
          </a:xfrm>
          <a:prstGeom prst="rect">
            <a:avLst/>
          </a:prstGeom>
        </p:spPr>
        <p:txBody>
          <a:bodyPr lIns="0" tIns="0" rIns="0" bIns="0" rtlCol="0" anchor="t">
            <a:spAutoFit/>
          </a:bodyPr>
          <a:lstStyle/>
          <a:p>
            <a:pPr algn="l">
              <a:lnSpc>
                <a:spcPts val="6308"/>
              </a:lnSpc>
            </a:pPr>
            <a:r>
              <a:rPr lang="el-GR" sz="4505" b="1" dirty="0">
                <a:solidFill>
                  <a:srgbClr val="2C145B"/>
                </a:solidFill>
                <a:latin typeface="Montserrat Extra-Bold"/>
              </a:rPr>
              <a:t>Μέρος 3: Αναστοχασμός (10 λεπτά)</a:t>
            </a:r>
            <a:endParaRPr lang="en-US" sz="4505" b="1" dirty="0">
              <a:solidFill>
                <a:srgbClr val="2C145B"/>
              </a:solidFill>
              <a:latin typeface="Montserrat Extra-Bold"/>
            </a:endParaRPr>
          </a:p>
        </p:txBody>
      </p:sp>
    </p:spTree>
    <p:extLst>
      <p:ext uri="{BB962C8B-B14F-4D97-AF65-F5344CB8AC3E}">
        <p14:creationId xmlns:p14="http://schemas.microsoft.com/office/powerpoint/2010/main" val="163018686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ED5ED"/>
        </a:solidFill>
        <a:effectLst/>
      </p:bgPr>
    </p:bg>
    <p:spTree>
      <p:nvGrpSpPr>
        <p:cNvPr id="1" name="">
          <a:extLst>
            <a:ext uri="{FF2B5EF4-FFF2-40B4-BE49-F238E27FC236}">
              <a16:creationId xmlns:a16="http://schemas.microsoft.com/office/drawing/2014/main" id="{621918E6-A0A8-DFB8-7B46-EBCF3C557DC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13491DC-8156-4A96-46FC-4A14F1299E33}"/>
              </a:ext>
            </a:extLst>
          </p:cNvPr>
          <p:cNvSpPr/>
          <p:nvPr/>
        </p:nvSpPr>
        <p:spPr>
          <a:xfrm>
            <a:off x="15390464" y="8954526"/>
            <a:ext cx="2897536" cy="607548"/>
          </a:xfrm>
          <a:custGeom>
            <a:avLst/>
            <a:gdLst/>
            <a:ahLst/>
            <a:cxnLst/>
            <a:rect l="l" t="t" r="r" b="b"/>
            <a:pathLst>
              <a:path w="2897536" h="607548">
                <a:moveTo>
                  <a:pt x="0" y="0"/>
                </a:moveTo>
                <a:lnTo>
                  <a:pt x="2897536" y="0"/>
                </a:lnTo>
                <a:lnTo>
                  <a:pt x="2897536" y="607548"/>
                </a:lnTo>
                <a:lnTo>
                  <a:pt x="0" y="607548"/>
                </a:lnTo>
                <a:lnTo>
                  <a:pt x="0" y="0"/>
                </a:lnTo>
                <a:close/>
              </a:path>
            </a:pathLst>
          </a:custGeom>
          <a:blipFill>
            <a:blip r:embed="rId3"/>
            <a:stretch>
              <a:fillRect/>
            </a:stretch>
          </a:blipFill>
        </p:spPr>
        <p:txBody>
          <a:bodyPr/>
          <a:lstStyle/>
          <a:p>
            <a:endParaRPr lang="en-US"/>
          </a:p>
        </p:txBody>
      </p:sp>
      <p:grpSp>
        <p:nvGrpSpPr>
          <p:cNvPr id="3" name="Group 3">
            <a:extLst>
              <a:ext uri="{FF2B5EF4-FFF2-40B4-BE49-F238E27FC236}">
                <a16:creationId xmlns:a16="http://schemas.microsoft.com/office/drawing/2014/main" id="{9B3E7282-8282-269E-715E-66708CD8A736}"/>
              </a:ext>
            </a:extLst>
          </p:cNvPr>
          <p:cNvGrpSpPr/>
          <p:nvPr/>
        </p:nvGrpSpPr>
        <p:grpSpPr>
          <a:xfrm>
            <a:off x="-281955" y="9865848"/>
            <a:ext cx="18965831" cy="738913"/>
            <a:chOff x="0" y="0"/>
            <a:chExt cx="4995116" cy="194611"/>
          </a:xfrm>
        </p:grpSpPr>
        <p:sp>
          <p:nvSpPr>
            <p:cNvPr id="4" name="Freeform 4">
              <a:extLst>
                <a:ext uri="{FF2B5EF4-FFF2-40B4-BE49-F238E27FC236}">
                  <a16:creationId xmlns:a16="http://schemas.microsoft.com/office/drawing/2014/main" id="{1EC3B3A5-3458-2EEA-403F-832BEAE9FADF}"/>
                </a:ext>
              </a:extLst>
            </p:cNvPr>
            <p:cNvSpPr/>
            <p:nvPr/>
          </p:nvSpPr>
          <p:spPr>
            <a:xfrm>
              <a:off x="0" y="0"/>
              <a:ext cx="4995116" cy="194611"/>
            </a:xfrm>
            <a:custGeom>
              <a:avLst/>
              <a:gdLst/>
              <a:ahLst/>
              <a:cxnLst/>
              <a:rect l="l" t="t" r="r" b="b"/>
              <a:pathLst>
                <a:path w="4995116" h="194611">
                  <a:moveTo>
                    <a:pt x="0" y="0"/>
                  </a:moveTo>
                  <a:lnTo>
                    <a:pt x="4995116" y="0"/>
                  </a:lnTo>
                  <a:lnTo>
                    <a:pt x="4995116" y="194611"/>
                  </a:lnTo>
                  <a:lnTo>
                    <a:pt x="0" y="194611"/>
                  </a:lnTo>
                  <a:close/>
                </a:path>
              </a:pathLst>
            </a:custGeom>
            <a:solidFill>
              <a:srgbClr val="452A74"/>
            </a:solidFill>
          </p:spPr>
          <p:txBody>
            <a:bodyPr/>
            <a:lstStyle/>
            <a:p>
              <a:endParaRPr lang="en-US"/>
            </a:p>
          </p:txBody>
        </p:sp>
        <p:sp>
          <p:nvSpPr>
            <p:cNvPr id="5" name="TextBox 5">
              <a:extLst>
                <a:ext uri="{FF2B5EF4-FFF2-40B4-BE49-F238E27FC236}">
                  <a16:creationId xmlns:a16="http://schemas.microsoft.com/office/drawing/2014/main" id="{17E9EAEC-B915-4298-5D9D-D62B13D91AEB}"/>
                </a:ext>
              </a:extLst>
            </p:cNvPr>
            <p:cNvSpPr txBox="1"/>
            <p:nvPr/>
          </p:nvSpPr>
          <p:spPr>
            <a:xfrm>
              <a:off x="0" y="-38100"/>
              <a:ext cx="4995116" cy="232711"/>
            </a:xfrm>
            <a:prstGeom prst="rect">
              <a:avLst/>
            </a:prstGeom>
          </p:spPr>
          <p:txBody>
            <a:bodyPr lIns="50800" tIns="50800" rIns="50800" bIns="50800" rtlCol="0" anchor="ctr"/>
            <a:lstStyle/>
            <a:p>
              <a:pPr algn="ctr">
                <a:lnSpc>
                  <a:spcPts val="3359"/>
                </a:lnSpc>
              </a:pPr>
              <a:endParaRPr/>
            </a:p>
          </p:txBody>
        </p:sp>
      </p:grpSp>
      <p:sp>
        <p:nvSpPr>
          <p:cNvPr id="6" name="TextBox 6">
            <a:extLst>
              <a:ext uri="{FF2B5EF4-FFF2-40B4-BE49-F238E27FC236}">
                <a16:creationId xmlns:a16="http://schemas.microsoft.com/office/drawing/2014/main" id="{2F172FC9-8B0C-516A-E0EA-3B8A1E1ED3AF}"/>
              </a:ext>
            </a:extLst>
          </p:cNvPr>
          <p:cNvSpPr txBox="1"/>
          <p:nvPr/>
        </p:nvSpPr>
        <p:spPr>
          <a:xfrm>
            <a:off x="579083" y="1393678"/>
            <a:ext cx="17243754" cy="6864187"/>
          </a:xfrm>
          <a:prstGeom prst="rect">
            <a:avLst/>
          </a:prstGeom>
        </p:spPr>
        <p:txBody>
          <a:bodyPr wrap="square" lIns="0" tIns="0" rIns="0" bIns="0" rtlCol="0" anchor="t">
            <a:spAutoFit/>
          </a:bodyPr>
          <a:lstStyle/>
          <a:p>
            <a:pPr algn="just">
              <a:lnSpc>
                <a:spcPts val="4900"/>
              </a:lnSpc>
            </a:pPr>
            <a:r>
              <a:rPr lang="el-GR" sz="3500" noProof="0" dirty="0">
                <a:solidFill>
                  <a:srgbClr val="452A74"/>
                </a:solidFill>
                <a:latin typeface="Montserrat"/>
              </a:rPr>
              <a:t>Ας δούμε τα μοτίβα</a:t>
            </a:r>
            <a:r>
              <a:rPr lang="en-US" sz="3500" noProof="0" dirty="0">
                <a:solidFill>
                  <a:srgbClr val="452A74"/>
                </a:solidFill>
                <a:latin typeface="Montserrat"/>
              </a:rPr>
              <a:t>…</a:t>
            </a:r>
          </a:p>
          <a:p>
            <a:pPr algn="just">
              <a:lnSpc>
                <a:spcPts val="4900"/>
              </a:lnSpc>
            </a:pPr>
            <a:endParaRPr lang="en-US" sz="3500" noProof="0" dirty="0">
              <a:solidFill>
                <a:srgbClr val="452A74"/>
              </a:solidFill>
              <a:latin typeface="Montserrat"/>
            </a:endParaRPr>
          </a:p>
          <a:p>
            <a:pPr algn="just">
              <a:lnSpc>
                <a:spcPts val="4900"/>
              </a:lnSpc>
            </a:pPr>
            <a:r>
              <a:rPr lang="el-GR" sz="3500" b="1" noProof="0" dirty="0">
                <a:solidFill>
                  <a:srgbClr val="452A74"/>
                </a:solidFill>
                <a:latin typeface="Montserrat"/>
              </a:rPr>
              <a:t>Μοτίβα ενσωμάτωσης</a:t>
            </a:r>
            <a:endParaRPr lang="en-US" sz="3500" b="1" noProof="0" dirty="0">
              <a:solidFill>
                <a:srgbClr val="452A74"/>
              </a:solidFill>
              <a:latin typeface="Montserrat"/>
            </a:endParaRPr>
          </a:p>
          <a:p>
            <a:pPr algn="just">
              <a:lnSpc>
                <a:spcPts val="4900"/>
              </a:lnSpc>
            </a:pPr>
            <a:r>
              <a:rPr lang="el-GR" sz="3500" noProof="0" dirty="0">
                <a:solidFill>
                  <a:srgbClr val="452A74"/>
                </a:solidFill>
                <a:latin typeface="Montserrat"/>
              </a:rPr>
              <a:t>Ποια κοινά στοιχεία συνέβαλαν στο αίσθημα της ενσωμάτωσης των φύλων στις ιστορίες σας; Πώς συγκεκριμένες ενέργειες, όπως η χρήση γλώσσας χωρίς διακρίσεις ή η δίκαιη εκπροσώπηση στα παραδείγματα, έκαναν τη διαφορά;</a:t>
            </a:r>
            <a:endParaRPr lang="en-US" sz="3500" noProof="0" dirty="0">
              <a:solidFill>
                <a:srgbClr val="452A74"/>
              </a:solidFill>
              <a:latin typeface="Montserrat"/>
            </a:endParaRPr>
          </a:p>
          <a:p>
            <a:pPr algn="just">
              <a:lnSpc>
                <a:spcPts val="4900"/>
              </a:lnSpc>
            </a:pPr>
            <a:endParaRPr lang="en-US" sz="3500" noProof="0" dirty="0">
              <a:solidFill>
                <a:srgbClr val="452A74"/>
              </a:solidFill>
              <a:latin typeface="Montserrat"/>
            </a:endParaRPr>
          </a:p>
          <a:p>
            <a:pPr algn="just">
              <a:lnSpc>
                <a:spcPts val="4900"/>
              </a:lnSpc>
            </a:pPr>
            <a:r>
              <a:rPr lang="el-GR" sz="3500" b="1" noProof="0" dirty="0">
                <a:solidFill>
                  <a:srgbClr val="452A74"/>
                </a:solidFill>
                <a:latin typeface="Montserrat"/>
              </a:rPr>
              <a:t>Μοτίβα αποκλεισμού</a:t>
            </a:r>
            <a:endParaRPr lang="en-US" sz="3500" b="1" noProof="0" dirty="0">
              <a:solidFill>
                <a:srgbClr val="452A74"/>
              </a:solidFill>
              <a:latin typeface="Montserrat"/>
            </a:endParaRPr>
          </a:p>
          <a:p>
            <a:pPr algn="just">
              <a:lnSpc>
                <a:spcPts val="4900"/>
              </a:lnSpc>
            </a:pPr>
            <a:r>
              <a:rPr lang="el-GR" sz="3500" noProof="0" dirty="0">
                <a:solidFill>
                  <a:srgbClr val="452A74"/>
                </a:solidFill>
                <a:latin typeface="Montserrat"/>
              </a:rPr>
              <a:t>Ποια επαναλαμβανόμενα θέματα εμφανίστηκαν στις ιστορίες αποκλεισμού λόγω φύλου; Παρατηρήσατε τυχόν λεπτές, συχνά ασυνείδητες συμπεριφορές (π.χ. να απευθύνεστε πιο συχνά σε ένα φύλο για συγκεκριμένους τύπους ερωτήσεων);</a:t>
            </a:r>
            <a:endParaRPr lang="en-GB" sz="3500" noProof="0" dirty="0">
              <a:solidFill>
                <a:srgbClr val="452A74"/>
              </a:solidFill>
              <a:latin typeface="Montserrat"/>
            </a:endParaRPr>
          </a:p>
        </p:txBody>
      </p:sp>
      <p:sp>
        <p:nvSpPr>
          <p:cNvPr id="7" name="Freeform 7">
            <a:extLst>
              <a:ext uri="{FF2B5EF4-FFF2-40B4-BE49-F238E27FC236}">
                <a16:creationId xmlns:a16="http://schemas.microsoft.com/office/drawing/2014/main" id="{4946349E-9D52-B405-2CAD-046159F85036}"/>
              </a:ext>
            </a:extLst>
          </p:cNvPr>
          <p:cNvSpPr/>
          <p:nvPr/>
        </p:nvSpPr>
        <p:spPr>
          <a:xfrm>
            <a:off x="15771122" y="185791"/>
            <a:ext cx="2350460" cy="2350460"/>
          </a:xfrm>
          <a:custGeom>
            <a:avLst/>
            <a:gdLst/>
            <a:ahLst/>
            <a:cxnLst/>
            <a:rect l="l" t="t" r="r" b="b"/>
            <a:pathLst>
              <a:path w="2350460" h="2350460">
                <a:moveTo>
                  <a:pt x="0" y="0"/>
                </a:moveTo>
                <a:lnTo>
                  <a:pt x="2350461" y="0"/>
                </a:lnTo>
                <a:lnTo>
                  <a:pt x="2350461" y="2350460"/>
                </a:lnTo>
                <a:lnTo>
                  <a:pt x="0" y="2350460"/>
                </a:lnTo>
                <a:lnTo>
                  <a:pt x="0" y="0"/>
                </a:lnTo>
                <a:close/>
              </a:path>
            </a:pathLst>
          </a:custGeom>
          <a:blipFill>
            <a:blip r:embed="rId4"/>
            <a:stretch>
              <a:fillRect/>
            </a:stretch>
          </a:blipFill>
        </p:spPr>
        <p:txBody>
          <a:bodyPr/>
          <a:lstStyle/>
          <a:p>
            <a:endParaRPr lang="en-US"/>
          </a:p>
        </p:txBody>
      </p:sp>
      <p:sp>
        <p:nvSpPr>
          <p:cNvPr id="8" name="TextBox 8">
            <a:extLst>
              <a:ext uri="{FF2B5EF4-FFF2-40B4-BE49-F238E27FC236}">
                <a16:creationId xmlns:a16="http://schemas.microsoft.com/office/drawing/2014/main" id="{ED39FD19-F55C-6D1A-2AAF-544BD076EC28}"/>
              </a:ext>
            </a:extLst>
          </p:cNvPr>
          <p:cNvSpPr txBox="1"/>
          <p:nvPr/>
        </p:nvSpPr>
        <p:spPr>
          <a:xfrm>
            <a:off x="914400" y="266700"/>
            <a:ext cx="15661518" cy="758477"/>
          </a:xfrm>
          <a:prstGeom prst="rect">
            <a:avLst/>
          </a:prstGeom>
        </p:spPr>
        <p:txBody>
          <a:bodyPr lIns="0" tIns="0" rIns="0" bIns="0" rtlCol="0" anchor="t">
            <a:spAutoFit/>
          </a:bodyPr>
          <a:lstStyle/>
          <a:p>
            <a:pPr algn="l">
              <a:lnSpc>
                <a:spcPts val="6308"/>
              </a:lnSpc>
            </a:pPr>
            <a:r>
              <a:rPr lang="el-GR" sz="4505" b="1" dirty="0">
                <a:solidFill>
                  <a:srgbClr val="2C145B"/>
                </a:solidFill>
                <a:latin typeface="Montserrat Extra-Bold"/>
              </a:rPr>
              <a:t>Μέρος 4: Συζήτηση (10-15 λεπτά) </a:t>
            </a:r>
            <a:endParaRPr lang="en-US" sz="4505" b="1" dirty="0">
              <a:solidFill>
                <a:srgbClr val="2C145B"/>
              </a:solidFill>
              <a:latin typeface="Montserrat Extra-Bold"/>
            </a:endParaRPr>
          </a:p>
        </p:txBody>
      </p:sp>
    </p:spTree>
    <p:extLst>
      <p:ext uri="{BB962C8B-B14F-4D97-AF65-F5344CB8AC3E}">
        <p14:creationId xmlns:p14="http://schemas.microsoft.com/office/powerpoint/2010/main" val="2040526623"/>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Έγγραφο" ma:contentTypeID="0x0101003A06DED289E437438E8CDF0E0C275B1A" ma:contentTypeVersion="15" ma:contentTypeDescription="Δημιουργία νέου εγγράφου" ma:contentTypeScope="" ma:versionID="38e14e14d5e2c6cfd314d68d142740c1">
  <xsd:schema xmlns:xsd="http://www.w3.org/2001/XMLSchema" xmlns:xs="http://www.w3.org/2001/XMLSchema" xmlns:p="http://schemas.microsoft.com/office/2006/metadata/properties" xmlns:ns2="9c36add6-739a-4c29-8ed6-2686751d2714" xmlns:ns3="53e6ffbd-972d-40fb-8ec6-5b8d79336218" targetNamespace="http://schemas.microsoft.com/office/2006/metadata/properties" ma:root="true" ma:fieldsID="e9210b91e53bcc7469b0330654620da9" ns2:_="" ns3:_="">
    <xsd:import namespace="9c36add6-739a-4c29-8ed6-2686751d2714"/>
    <xsd:import namespace="53e6ffbd-972d-40fb-8ec6-5b8d7933621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36add6-739a-4c29-8ed6-2686751d27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Ετικέτες εικόνας" ma:readOnly="false" ma:fieldId="{5cf76f15-5ced-4ddc-b409-7134ff3c332f}" ma:taxonomyMulti="true" ma:sspId="3e678972-7616-4b67-973f-c669a8ffd46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3e6ffbd-972d-40fb-8ec6-5b8d7933621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4d93c0d-a02c-4b5e-987f-b2f8bdaad71e}" ma:internalName="TaxCatchAll" ma:showField="CatchAllData" ma:web="53e6ffbd-972d-40fb-8ec6-5b8d7933621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Κοινή χρήση με λεπτομέρειες"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c36add6-739a-4c29-8ed6-2686751d2714">
      <Terms xmlns="http://schemas.microsoft.com/office/infopath/2007/PartnerControls"/>
    </lcf76f155ced4ddcb4097134ff3c332f>
    <TaxCatchAll xmlns="53e6ffbd-972d-40fb-8ec6-5b8d7933621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1C7B7A-4D42-490B-A87E-117F48A836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36add6-739a-4c29-8ed6-2686751d2714"/>
    <ds:schemaRef ds:uri="53e6ffbd-972d-40fb-8ec6-5b8d793362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B7450F4-06F5-4F10-9127-1EBE3C385730}">
  <ds:schemaRefs>
    <ds:schemaRef ds:uri="http://schemas.microsoft.com/office/infopath/2007/PartnerControls"/>
    <ds:schemaRef ds:uri="http://purl.org/dc/terms/"/>
    <ds:schemaRef ds:uri="http://www.w3.org/XML/1998/namespace"/>
    <ds:schemaRef ds:uri="http://purl.org/dc/dcmitype/"/>
    <ds:schemaRef ds:uri="http://purl.org/dc/elements/1.1/"/>
    <ds:schemaRef ds:uri="53e6ffbd-972d-40fb-8ec6-5b8d79336218"/>
    <ds:schemaRef ds:uri="http://schemas.microsoft.com/office/2006/documentManagement/types"/>
    <ds:schemaRef ds:uri="http://schemas.openxmlformats.org/package/2006/metadata/core-properties"/>
    <ds:schemaRef ds:uri="9c36add6-739a-4c29-8ed6-2686751d2714"/>
    <ds:schemaRef ds:uri="http://schemas.microsoft.com/office/2006/metadata/properties"/>
  </ds:schemaRefs>
</ds:datastoreItem>
</file>

<file path=customXml/itemProps3.xml><?xml version="1.0" encoding="utf-8"?>
<ds:datastoreItem xmlns:ds="http://schemas.openxmlformats.org/officeDocument/2006/customXml" ds:itemID="{F0B27B7B-7824-480D-89BA-C0E28284A8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867</TotalTime>
  <Words>612</Words>
  <Application>Microsoft Office PowerPoint</Application>
  <PresentationFormat>Προσαρμογή</PresentationFormat>
  <Paragraphs>67</Paragraphs>
  <Slides>11</Slides>
  <Notes>3</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11</vt:i4>
      </vt:variant>
    </vt:vector>
  </HeadingPairs>
  <TitlesOfParts>
    <vt:vector size="21" baseType="lpstr">
      <vt:lpstr>Noto Sans Bold</vt:lpstr>
      <vt:lpstr>Aptos</vt:lpstr>
      <vt:lpstr>Montserrat</vt:lpstr>
      <vt:lpstr>Montserrat Extra-Bold Bold</vt:lpstr>
      <vt:lpstr>Wingdings</vt:lpstr>
      <vt:lpstr>Montserrat Bold</vt:lpstr>
      <vt:lpstr>Montserrat Extra-Bold</vt:lpstr>
      <vt:lpstr>Calibri</vt:lpstr>
      <vt:lpstr>Arial</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HerTechVenture  ppt template</dc:title>
  <dc:creator>user</dc:creator>
  <cp:lastModifiedBy>Chrysa Georgiadou</cp:lastModifiedBy>
  <cp:revision>53</cp:revision>
  <dcterms:created xsi:type="dcterms:W3CDTF">2006-08-16T00:00:00Z</dcterms:created>
  <dcterms:modified xsi:type="dcterms:W3CDTF">2025-06-04T13:22:14Z</dcterms:modified>
  <dc:identifier>DAGIljM8MRY</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0x0101003A06DED289E437438E8CDF0E0C275B1A</vt:lpwstr>
  </property>
  <property fmtid="{D5CDD505-2E9C-101B-9397-08002B2CF9AE}" pid="3" name="MediaServiceImageTags">
    <vt:lpwstr/>
  </property>
</Properties>
</file>