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271" r:id="rId6"/>
    <p:sldId id="276" r:id="rId7"/>
    <p:sldId id="270" r:id="rId8"/>
    <p:sldId id="264" r:id="rId9"/>
    <p:sldId id="273" r:id="rId10"/>
    <p:sldId id="269" r:id="rId11"/>
  </p:sldIdLst>
  <p:sldSz cx="18288000" cy="10287000"/>
  <p:notesSz cx="6858000" cy="9144000"/>
  <p:embeddedFontLst>
    <p:embeddedFont>
      <p:font typeface="Montserrat" panose="00000500000000000000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Noto Sans" panose="020B0502040504020204" pitchFamily="34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7" roundtripDataSignature="AMtx7mg960WQAXNz4QBwB5P/vHUIvk8R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2A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DA8FAF-4D48-498C-ADCF-6D1C559BE92D}" v="3" dt="2024-11-12T15:42:09.723"/>
  </p1510:revLst>
</p1510:revInfo>
</file>

<file path=ppt/tableStyles.xml><?xml version="1.0" encoding="utf-8"?>
<a:tblStyleLst xmlns:a="http://schemas.openxmlformats.org/drawingml/2006/main" def="{8A928C35-4026-4C81-B320-0B3299960927}">
  <a:tblStyle styleId="{8A928C35-4026-4C81-B320-0B329996092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5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customXml" Target="../customXml/item3.xml"/><Relationship Id="rId21" Type="http://schemas.openxmlformats.org/officeDocument/2006/relationships/font" Target="fonts/font9.fntdata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font" Target="fonts/font7.fntdata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>
          <a:extLst>
            <a:ext uri="{FF2B5EF4-FFF2-40B4-BE49-F238E27FC236}">
              <a16:creationId xmlns:a16="http://schemas.microsoft.com/office/drawing/2014/main" id="{D2F2C59E-A0FC-36DF-0F8C-4A6431F54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:notes">
            <a:extLst>
              <a:ext uri="{FF2B5EF4-FFF2-40B4-BE49-F238E27FC236}">
                <a16:creationId xmlns:a16="http://schemas.microsoft.com/office/drawing/2014/main" id="{D00BDF4F-BE2A-F9E7-F283-7E16B985A8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9:notes">
            <a:extLst>
              <a:ext uri="{FF2B5EF4-FFF2-40B4-BE49-F238E27FC236}">
                <a16:creationId xmlns:a16="http://schemas.microsoft.com/office/drawing/2014/main" id="{187218D4-0E1B-0C98-C04F-129BCC3E91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9778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>
          <a:extLst>
            <a:ext uri="{FF2B5EF4-FFF2-40B4-BE49-F238E27FC236}">
              <a16:creationId xmlns:a16="http://schemas.microsoft.com/office/drawing/2014/main" id="{C1E29713-0341-8EEC-76A9-55987D7A3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:notes">
            <a:extLst>
              <a:ext uri="{FF2B5EF4-FFF2-40B4-BE49-F238E27FC236}">
                <a16:creationId xmlns:a16="http://schemas.microsoft.com/office/drawing/2014/main" id="{87134D05-B43E-6A14-BFD8-BD2DF9B943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9:notes">
            <a:extLst>
              <a:ext uri="{FF2B5EF4-FFF2-40B4-BE49-F238E27FC236}">
                <a16:creationId xmlns:a16="http://schemas.microsoft.com/office/drawing/2014/main" id="{13A4029E-6A82-5C42-ACE2-D2D4977958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9302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>
          <a:extLst>
            <a:ext uri="{FF2B5EF4-FFF2-40B4-BE49-F238E27FC236}">
              <a16:creationId xmlns:a16="http://schemas.microsoft.com/office/drawing/2014/main" id="{3B5096BC-3788-96A1-9407-92239B27B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:notes">
            <a:extLst>
              <a:ext uri="{FF2B5EF4-FFF2-40B4-BE49-F238E27FC236}">
                <a16:creationId xmlns:a16="http://schemas.microsoft.com/office/drawing/2014/main" id="{506A1D80-42C9-0C10-D233-798C42751F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6" name="Google Shape;246;p9:notes">
            <a:extLst>
              <a:ext uri="{FF2B5EF4-FFF2-40B4-BE49-F238E27FC236}">
                <a16:creationId xmlns:a16="http://schemas.microsoft.com/office/drawing/2014/main" id="{CF6909C6-DFCC-967D-6223-EBD5B90DC0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3770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>
          <a:extLst>
            <a:ext uri="{FF2B5EF4-FFF2-40B4-BE49-F238E27FC236}">
              <a16:creationId xmlns:a16="http://schemas.microsoft.com/office/drawing/2014/main" id="{16651288-85F2-66C1-12AE-37D0CBA4B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:notes">
            <a:extLst>
              <a:ext uri="{FF2B5EF4-FFF2-40B4-BE49-F238E27FC236}">
                <a16:creationId xmlns:a16="http://schemas.microsoft.com/office/drawing/2014/main" id="{41B1E8A5-8826-DA31-4754-70A3D48E1A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9:notes">
            <a:extLst>
              <a:ext uri="{FF2B5EF4-FFF2-40B4-BE49-F238E27FC236}">
                <a16:creationId xmlns:a16="http://schemas.microsoft.com/office/drawing/2014/main" id="{380BD26B-9BC9-4028-C730-080FF7722D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3833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hertechventure/?viewAsMember=true" TargetMode="External"/><Relationship Id="rId13" Type="http://schemas.openxmlformats.org/officeDocument/2006/relationships/hyperlink" Target="https://x.com/hertechventure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instagram.com/hertechventure.eu/" TargetMode="External"/><Relationship Id="rId11" Type="http://schemas.openxmlformats.org/officeDocument/2006/relationships/hyperlink" Target="https://www.hertechventure.eu/" TargetMode="External"/><Relationship Id="rId5" Type="http://schemas.openxmlformats.org/officeDocument/2006/relationships/image" Target="../media/image5.png"/><Relationship Id="rId15" Type="http://schemas.openxmlformats.org/officeDocument/2006/relationships/image" Target="../media/image11.png"/><Relationship Id="rId10" Type="http://schemas.openxmlformats.org/officeDocument/2006/relationships/image" Target="../media/image8.png"/><Relationship Id="rId4" Type="http://schemas.openxmlformats.org/officeDocument/2006/relationships/hyperlink" Target="https://www.facebook.com/profile.php?id=61557217807689" TargetMode="External"/><Relationship Id="rId9" Type="http://schemas.openxmlformats.org/officeDocument/2006/relationships/image" Target="../media/image7.png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96CB2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0" y="3430694"/>
            <a:ext cx="12360879" cy="1666456"/>
            <a:chOff x="0" y="-57150"/>
            <a:chExt cx="3255540" cy="438902"/>
          </a:xfrm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3255540" cy="381752"/>
            </a:xfrm>
            <a:custGeom>
              <a:avLst/>
              <a:gdLst/>
              <a:ahLst/>
              <a:cxnLst/>
              <a:rect l="l" t="t" r="r" b="b"/>
              <a:pathLst>
                <a:path w="3255540" h="381752" extrusionOk="0">
                  <a:moveTo>
                    <a:pt x="0" y="0"/>
                  </a:moveTo>
                  <a:lnTo>
                    <a:pt x="3255540" y="0"/>
                  </a:lnTo>
                  <a:lnTo>
                    <a:pt x="3255540" y="381752"/>
                  </a:lnTo>
                  <a:lnTo>
                    <a:pt x="0" y="381752"/>
                  </a:lnTo>
                  <a:close/>
                </a:path>
              </a:pathLst>
            </a:custGeom>
            <a:solidFill>
              <a:srgbClr val="DED5E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n-GB" sz="1800" noProof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1"/>
            <p:cNvSpPr txBox="1"/>
            <p:nvPr/>
          </p:nvSpPr>
          <p:spPr>
            <a:xfrm>
              <a:off x="0" y="-57150"/>
              <a:ext cx="3255540" cy="4389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lang="en-GB" sz="1800" noProof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7" name="Google Shape;87;p1"/>
          <p:cNvGrpSpPr/>
          <p:nvPr/>
        </p:nvGrpSpPr>
        <p:grpSpPr>
          <a:xfrm>
            <a:off x="-41707" y="5161695"/>
            <a:ext cx="12436705" cy="1767558"/>
            <a:chOff x="0" y="-57150"/>
            <a:chExt cx="3275511" cy="465529"/>
          </a:xfrm>
        </p:grpSpPr>
        <p:sp>
          <p:nvSpPr>
            <p:cNvPr id="88" name="Google Shape;88;p1"/>
            <p:cNvSpPr/>
            <p:nvPr/>
          </p:nvSpPr>
          <p:spPr>
            <a:xfrm>
              <a:off x="0" y="0"/>
              <a:ext cx="3275511" cy="408379"/>
            </a:xfrm>
            <a:custGeom>
              <a:avLst/>
              <a:gdLst/>
              <a:ahLst/>
              <a:cxnLst/>
              <a:rect l="l" t="t" r="r" b="b"/>
              <a:pathLst>
                <a:path w="3275511" h="408379" extrusionOk="0">
                  <a:moveTo>
                    <a:pt x="0" y="0"/>
                  </a:moveTo>
                  <a:lnTo>
                    <a:pt x="3275511" y="0"/>
                  </a:lnTo>
                  <a:lnTo>
                    <a:pt x="3275511" y="408379"/>
                  </a:lnTo>
                  <a:lnTo>
                    <a:pt x="0" y="408379"/>
                  </a:lnTo>
                  <a:close/>
                </a:path>
              </a:pathLst>
            </a:custGeom>
            <a:solidFill>
              <a:srgbClr val="DED5E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"/>
            <p:cNvSpPr txBox="1"/>
            <p:nvPr/>
          </p:nvSpPr>
          <p:spPr>
            <a:xfrm>
              <a:off x="0" y="-57150"/>
              <a:ext cx="3275511" cy="46552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0" name="Google Shape;90;p1"/>
          <p:cNvSpPr/>
          <p:nvPr/>
        </p:nvSpPr>
        <p:spPr>
          <a:xfrm>
            <a:off x="735395" y="9214555"/>
            <a:ext cx="3230131" cy="677285"/>
          </a:xfrm>
          <a:custGeom>
            <a:avLst/>
            <a:gdLst/>
            <a:ahLst/>
            <a:cxnLst/>
            <a:rect l="l" t="t" r="r" b="b"/>
            <a:pathLst>
              <a:path w="3230131" h="677285" extrusionOk="0">
                <a:moveTo>
                  <a:pt x="0" y="0"/>
                </a:moveTo>
                <a:lnTo>
                  <a:pt x="3230131" y="0"/>
                </a:lnTo>
                <a:lnTo>
                  <a:pt x="3230131" y="677286"/>
                </a:lnTo>
                <a:lnTo>
                  <a:pt x="0" y="67728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 rot="-1064191">
            <a:off x="14281957" y="-460934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 extrusionOk="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62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 rot="1586488">
            <a:off x="14281957" y="4883172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 extrusionOk="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62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0901220" y="7202168"/>
            <a:ext cx="4938626" cy="4938626"/>
          </a:xfrm>
          <a:custGeom>
            <a:avLst/>
            <a:gdLst/>
            <a:ahLst/>
            <a:cxnLst/>
            <a:rect l="l" t="t" r="r" b="b"/>
            <a:pathLst>
              <a:path w="4938626" h="4938626" extrusionOk="0">
                <a:moveTo>
                  <a:pt x="0" y="0"/>
                </a:moveTo>
                <a:lnTo>
                  <a:pt x="4938626" y="0"/>
                </a:lnTo>
                <a:lnTo>
                  <a:pt x="4938626" y="4938625"/>
                </a:lnTo>
                <a:lnTo>
                  <a:pt x="0" y="49386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019120" y="2311824"/>
            <a:ext cx="9279245" cy="1144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62" b="1">
                <a:solidFill>
                  <a:srgbClr val="DED5ED"/>
                </a:solidFill>
                <a:latin typeface="Montserrat"/>
                <a:ea typeface="Montserrat"/>
                <a:cs typeface="Montserrat"/>
                <a:sym typeface="Montserrat"/>
              </a:rPr>
              <a:t>HerTechVenture</a:t>
            </a:r>
            <a:endParaRPr/>
          </a:p>
        </p:txBody>
      </p:sp>
      <p:sp>
        <p:nvSpPr>
          <p:cNvPr id="95" name="Google Shape;95;p1"/>
          <p:cNvSpPr txBox="1"/>
          <p:nvPr/>
        </p:nvSpPr>
        <p:spPr>
          <a:xfrm>
            <a:off x="864066" y="3682997"/>
            <a:ext cx="10989681" cy="1378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200" b="1" dirty="0">
                <a:solidFill>
                  <a:srgbClr val="452A74"/>
                </a:solidFill>
                <a:latin typeface="Noto Sans"/>
                <a:ea typeface="Noto Sans"/>
                <a:cs typeface="Noto Sans"/>
                <a:sym typeface="Noto Sans"/>
              </a:rPr>
              <a:t>Κατανόηση της Ισότητας των Φύλων: Γιατί Είναι Σημαντική</a:t>
            </a:r>
            <a:endParaRPr lang="en-US" sz="3200" dirty="0"/>
          </a:p>
        </p:txBody>
      </p:sp>
      <p:sp>
        <p:nvSpPr>
          <p:cNvPr id="96" name="Google Shape;96;p1"/>
          <p:cNvSpPr txBox="1"/>
          <p:nvPr/>
        </p:nvSpPr>
        <p:spPr>
          <a:xfrm>
            <a:off x="3814525" y="5743007"/>
            <a:ext cx="8127029" cy="732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399" b="1" dirty="0">
                <a:solidFill>
                  <a:srgbClr val="452A74"/>
                </a:solidFill>
                <a:latin typeface="Noto Sans"/>
                <a:ea typeface="Noto Sans"/>
                <a:cs typeface="Noto Sans"/>
                <a:sym typeface="Noto Sans"/>
              </a:rPr>
              <a:t>University of Gdańsk</a:t>
            </a:r>
            <a:endParaRPr dirty="0"/>
          </a:p>
        </p:txBody>
      </p:sp>
      <p:sp>
        <p:nvSpPr>
          <p:cNvPr id="97" name="Google Shape;97;p1"/>
          <p:cNvSpPr txBox="1"/>
          <p:nvPr/>
        </p:nvSpPr>
        <p:spPr>
          <a:xfrm>
            <a:off x="6077346" y="9101770"/>
            <a:ext cx="3366980" cy="119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5666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399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9" b="1">
                <a:solidFill>
                  <a:srgbClr val="DED5ED"/>
                </a:solidFill>
                <a:latin typeface="Noto Sans"/>
                <a:ea typeface="Noto Sans"/>
                <a:cs typeface="Noto Sans"/>
                <a:sym typeface="Noto Sans"/>
              </a:rPr>
              <a:t>Project Number 2023-1-PL01-KA220-HED-000156803</a:t>
            </a:r>
            <a:endParaRPr/>
          </a:p>
          <a:p>
            <a:pPr marL="0" marR="0" lvl="0" indent="0" algn="ctr" rtl="0">
              <a:lnSpc>
                <a:spcPct val="139955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59" b="1">
              <a:solidFill>
                <a:srgbClr val="DED5ED"/>
              </a:solidFill>
              <a:latin typeface="Noto Sans"/>
              <a:ea typeface="Noto Sans"/>
              <a:cs typeface="Noto Sans"/>
              <a:sym typeface="Noto Sans"/>
            </a:endParaRPr>
          </a:p>
          <a:p>
            <a:pPr marL="0" marR="0" lvl="0" indent="0" algn="ctr" rtl="0">
              <a:lnSpc>
                <a:spcPct val="139955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59" b="1">
              <a:solidFill>
                <a:srgbClr val="DED5ED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pic>
        <p:nvPicPr>
          <p:cNvPr id="5" name="Obraz 4" descr="Obraz zawierający Czcionka, Grafika, zrzut ekranu, logo&#10;&#10;Opis wygenerowany automatycznie">
            <a:extLst>
              <a:ext uri="{FF2B5EF4-FFF2-40B4-BE49-F238E27FC236}">
                <a16:creationId xmlns:a16="http://schemas.microsoft.com/office/drawing/2014/main" id="{CB1EAA7D-E586-FBAF-434C-1429E98229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4793" y="6663277"/>
            <a:ext cx="3929290" cy="255127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>
          <a:extLst>
            <a:ext uri="{FF2B5EF4-FFF2-40B4-BE49-F238E27FC236}">
              <a16:creationId xmlns:a16="http://schemas.microsoft.com/office/drawing/2014/main" id="{5FD3FC71-AFA8-AAE4-C5CC-680F464E8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">
            <a:extLst>
              <a:ext uri="{FF2B5EF4-FFF2-40B4-BE49-F238E27FC236}">
                <a16:creationId xmlns:a16="http://schemas.microsoft.com/office/drawing/2014/main" id="{E2893FCC-66CD-7CF4-EAB0-1934CCD1D02D}"/>
              </a:ext>
            </a:extLst>
          </p:cNvPr>
          <p:cNvSpPr/>
          <p:nvPr/>
        </p:nvSpPr>
        <p:spPr>
          <a:xfrm>
            <a:off x="14435272" y="8779403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9" name="Google Shape;249;p9">
            <a:extLst>
              <a:ext uri="{FF2B5EF4-FFF2-40B4-BE49-F238E27FC236}">
                <a16:creationId xmlns:a16="http://schemas.microsoft.com/office/drawing/2014/main" id="{AEB49206-6F3A-9449-F0B4-6DED1B24055A}"/>
              </a:ext>
            </a:extLst>
          </p:cNvPr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250" name="Google Shape;250;p9">
              <a:extLst>
                <a:ext uri="{FF2B5EF4-FFF2-40B4-BE49-F238E27FC236}">
                  <a16:creationId xmlns:a16="http://schemas.microsoft.com/office/drawing/2014/main" id="{71EDA01F-16B8-B311-A734-59548E3158CB}"/>
                </a:ext>
              </a:extLst>
            </p:cNvPr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9">
              <a:extLst>
                <a:ext uri="{FF2B5EF4-FFF2-40B4-BE49-F238E27FC236}">
                  <a16:creationId xmlns:a16="http://schemas.microsoft.com/office/drawing/2014/main" id="{7E999E9B-E665-7530-F896-BE685B34EE1F}"/>
                </a:ext>
              </a:extLst>
            </p:cNvPr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2" name="Google Shape;252;p9">
            <a:extLst>
              <a:ext uri="{FF2B5EF4-FFF2-40B4-BE49-F238E27FC236}">
                <a16:creationId xmlns:a16="http://schemas.microsoft.com/office/drawing/2014/main" id="{855F63CD-ECE6-9435-74B9-03B7361722E2}"/>
              </a:ext>
            </a:extLst>
          </p:cNvPr>
          <p:cNvSpPr/>
          <p:nvPr/>
        </p:nvSpPr>
        <p:spPr>
          <a:xfrm>
            <a:off x="-557919" y="7437895"/>
            <a:ext cx="4495490" cy="4495490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9">
            <a:extLst>
              <a:ext uri="{FF2B5EF4-FFF2-40B4-BE49-F238E27FC236}">
                <a16:creationId xmlns:a16="http://schemas.microsoft.com/office/drawing/2014/main" id="{3ECD46FE-C9E1-FD23-439A-31E8ED9C7212}"/>
              </a:ext>
            </a:extLst>
          </p:cNvPr>
          <p:cNvSpPr txBox="1"/>
          <p:nvPr/>
        </p:nvSpPr>
        <p:spPr>
          <a:xfrm>
            <a:off x="1313241" y="1763068"/>
            <a:ext cx="15661518" cy="5687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6600" b="1" dirty="0">
                <a:solidFill>
                  <a:srgbClr val="452A74"/>
                </a:solidFill>
                <a:latin typeface="Montserrat" panose="00000500000000000000" pitchFamily="2" charset="-18"/>
                <a:ea typeface="Montserrat ExtraBold"/>
                <a:cs typeface="Montserrat ExtraBold"/>
                <a:sym typeface="Montserrat ExtraBold"/>
              </a:rPr>
              <a:t>Το φύλο δεν αποτελεί πλέον θέμα στο εργασιακό περιβάλλον.</a:t>
            </a:r>
          </a:p>
          <a:p>
            <a:pPr marL="0" marR="0" lvl="0" indent="0" algn="ctr" rtl="0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6600" b="1" dirty="0">
                <a:solidFill>
                  <a:srgbClr val="452A74"/>
                </a:solidFill>
                <a:latin typeface="Montserrat" panose="00000500000000000000" pitchFamily="2" charset="-18"/>
                <a:ea typeface="Montserrat ExtraBold"/>
                <a:cs typeface="Montserrat ExtraBold"/>
                <a:sym typeface="Montserrat ExtraBold"/>
              </a:rPr>
              <a:t>Αυτό που μετράει είναι οι γνώσεις και οι ικανότητες.</a:t>
            </a:r>
            <a:endParaRPr lang="en-US" sz="6600" b="1" dirty="0"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3603130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>
          <a:extLst>
            <a:ext uri="{FF2B5EF4-FFF2-40B4-BE49-F238E27FC236}">
              <a16:creationId xmlns:a16="http://schemas.microsoft.com/office/drawing/2014/main" id="{C1C87C35-6FD5-90D6-D547-05A86473B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">
            <a:extLst>
              <a:ext uri="{FF2B5EF4-FFF2-40B4-BE49-F238E27FC236}">
                <a16:creationId xmlns:a16="http://schemas.microsoft.com/office/drawing/2014/main" id="{2E1B865E-69E5-AFFA-87B4-0A6AFF1B55C2}"/>
              </a:ext>
            </a:extLst>
          </p:cNvPr>
          <p:cNvSpPr/>
          <p:nvPr/>
        </p:nvSpPr>
        <p:spPr>
          <a:xfrm>
            <a:off x="14435272" y="8779403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9" name="Google Shape;249;p9">
            <a:extLst>
              <a:ext uri="{FF2B5EF4-FFF2-40B4-BE49-F238E27FC236}">
                <a16:creationId xmlns:a16="http://schemas.microsoft.com/office/drawing/2014/main" id="{75643B00-9301-F772-739D-376F84826264}"/>
              </a:ext>
            </a:extLst>
          </p:cNvPr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250" name="Google Shape;250;p9">
              <a:extLst>
                <a:ext uri="{FF2B5EF4-FFF2-40B4-BE49-F238E27FC236}">
                  <a16:creationId xmlns:a16="http://schemas.microsoft.com/office/drawing/2014/main" id="{518B6D48-ADAA-4480-26AB-24592B62321C}"/>
                </a:ext>
              </a:extLst>
            </p:cNvPr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9">
              <a:extLst>
                <a:ext uri="{FF2B5EF4-FFF2-40B4-BE49-F238E27FC236}">
                  <a16:creationId xmlns:a16="http://schemas.microsoft.com/office/drawing/2014/main" id="{CE3E17CC-0284-A269-2691-D86FB4E40EC3}"/>
                </a:ext>
              </a:extLst>
            </p:cNvPr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2" name="Google Shape;252;p9">
            <a:extLst>
              <a:ext uri="{FF2B5EF4-FFF2-40B4-BE49-F238E27FC236}">
                <a16:creationId xmlns:a16="http://schemas.microsoft.com/office/drawing/2014/main" id="{99F308AD-1A68-453C-E55A-09A8BF8DF223}"/>
              </a:ext>
            </a:extLst>
          </p:cNvPr>
          <p:cNvSpPr/>
          <p:nvPr/>
        </p:nvSpPr>
        <p:spPr>
          <a:xfrm>
            <a:off x="-557919" y="7437895"/>
            <a:ext cx="4495490" cy="4495490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9">
            <a:extLst>
              <a:ext uri="{FF2B5EF4-FFF2-40B4-BE49-F238E27FC236}">
                <a16:creationId xmlns:a16="http://schemas.microsoft.com/office/drawing/2014/main" id="{FF06F35F-F287-CB64-0000-38A88CFA811A}"/>
              </a:ext>
            </a:extLst>
          </p:cNvPr>
          <p:cNvSpPr txBox="1"/>
          <p:nvPr/>
        </p:nvSpPr>
        <p:spPr>
          <a:xfrm>
            <a:off x="1313241" y="2531657"/>
            <a:ext cx="15661518" cy="42657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6600" b="1" noProof="0" dirty="0">
                <a:solidFill>
                  <a:srgbClr val="452A74"/>
                </a:solidFill>
                <a:latin typeface="Montserrat" panose="00000500000000000000" pitchFamily="2" charset="-18"/>
                <a:ea typeface="Montserrat ExtraBold"/>
                <a:cs typeface="Montserrat ExtraBold"/>
                <a:sym typeface="Montserrat ExtraBold"/>
              </a:rPr>
              <a:t>Ο επιχειρηματικός τομέας δεν υπάρχει για να παρέχει ίσες ευκαιρίες, αλλά για να αποκομίζει κέρδη.</a:t>
            </a:r>
            <a:endParaRPr lang="en-GB" sz="6600" b="1" noProof="0" dirty="0"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95291537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>
          <a:extLst>
            <a:ext uri="{FF2B5EF4-FFF2-40B4-BE49-F238E27FC236}">
              <a16:creationId xmlns:a16="http://schemas.microsoft.com/office/drawing/2014/main" id="{6A667B90-7C6B-F927-8B96-86FE4E906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">
            <a:extLst>
              <a:ext uri="{FF2B5EF4-FFF2-40B4-BE49-F238E27FC236}">
                <a16:creationId xmlns:a16="http://schemas.microsoft.com/office/drawing/2014/main" id="{BEDDCD34-37CD-C55E-1940-7242FA16AD77}"/>
              </a:ext>
            </a:extLst>
          </p:cNvPr>
          <p:cNvSpPr/>
          <p:nvPr/>
        </p:nvSpPr>
        <p:spPr>
          <a:xfrm>
            <a:off x="14435272" y="8779403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9" name="Google Shape;249;p9">
            <a:extLst>
              <a:ext uri="{FF2B5EF4-FFF2-40B4-BE49-F238E27FC236}">
                <a16:creationId xmlns:a16="http://schemas.microsoft.com/office/drawing/2014/main" id="{E1D0104D-3956-ECF6-0B55-4ED6E1F32415}"/>
              </a:ext>
            </a:extLst>
          </p:cNvPr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250" name="Google Shape;250;p9">
              <a:extLst>
                <a:ext uri="{FF2B5EF4-FFF2-40B4-BE49-F238E27FC236}">
                  <a16:creationId xmlns:a16="http://schemas.microsoft.com/office/drawing/2014/main" id="{B1A0DD25-F2AC-1DBE-2B28-5D811D902F74}"/>
                </a:ext>
              </a:extLst>
            </p:cNvPr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9">
              <a:extLst>
                <a:ext uri="{FF2B5EF4-FFF2-40B4-BE49-F238E27FC236}">
                  <a16:creationId xmlns:a16="http://schemas.microsoft.com/office/drawing/2014/main" id="{CA6D6EEE-AA5F-ECD5-769A-547C39188F4D}"/>
                </a:ext>
              </a:extLst>
            </p:cNvPr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2" name="Google Shape;252;p9">
            <a:extLst>
              <a:ext uri="{FF2B5EF4-FFF2-40B4-BE49-F238E27FC236}">
                <a16:creationId xmlns:a16="http://schemas.microsoft.com/office/drawing/2014/main" id="{13A12825-D10B-E0C0-B3C7-381561006128}"/>
              </a:ext>
            </a:extLst>
          </p:cNvPr>
          <p:cNvSpPr/>
          <p:nvPr/>
        </p:nvSpPr>
        <p:spPr>
          <a:xfrm>
            <a:off x="-557919" y="7437895"/>
            <a:ext cx="4495490" cy="4495490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9">
            <a:extLst>
              <a:ext uri="{FF2B5EF4-FFF2-40B4-BE49-F238E27FC236}">
                <a16:creationId xmlns:a16="http://schemas.microsoft.com/office/drawing/2014/main" id="{1E2FE590-AD3F-2E7B-776A-66CC863E7E09}"/>
              </a:ext>
            </a:extLst>
          </p:cNvPr>
          <p:cNvSpPr txBox="1"/>
          <p:nvPr/>
        </p:nvSpPr>
        <p:spPr>
          <a:xfrm>
            <a:off x="1313241" y="866887"/>
            <a:ext cx="15661518" cy="7109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6600" b="1" dirty="0">
                <a:solidFill>
                  <a:srgbClr val="452A74"/>
                </a:solidFill>
                <a:latin typeface="Montserrat" panose="00000500000000000000" pitchFamily="2" charset="-18"/>
                <a:ea typeface="Montserrat ExtraBold"/>
                <a:cs typeface="Montserrat ExtraBold"/>
                <a:sym typeface="Montserrat ExtraBold"/>
              </a:rPr>
              <a:t>Η έννοια της ισορροπίας μεταξύ επαγγελματικής και προσωπικής ζωής είναι μια ψευδαίσθηση όταν πρόκειται για τη διαχείριση μιας επιχειρηματικής δραστηριότητας.</a:t>
            </a:r>
            <a:endParaRPr lang="en-US" sz="6600" b="1" dirty="0"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12616660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"/>
          <p:cNvSpPr/>
          <p:nvPr/>
        </p:nvSpPr>
        <p:spPr>
          <a:xfrm>
            <a:off x="14435272" y="8779403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9" name="Google Shape;249;p9"/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250" name="Google Shape;250;p9"/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9"/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2" name="Google Shape;252;p9"/>
          <p:cNvSpPr/>
          <p:nvPr/>
        </p:nvSpPr>
        <p:spPr>
          <a:xfrm>
            <a:off x="-557919" y="7437895"/>
            <a:ext cx="4495490" cy="4495490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9"/>
          <p:cNvSpPr txBox="1"/>
          <p:nvPr/>
        </p:nvSpPr>
        <p:spPr>
          <a:xfrm>
            <a:off x="1313241" y="2531657"/>
            <a:ext cx="15661518" cy="42657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6600" b="1" dirty="0">
                <a:solidFill>
                  <a:srgbClr val="452A74"/>
                </a:solidFill>
                <a:latin typeface="Montserrat" panose="00000500000000000000" pitchFamily="2" charset="-18"/>
                <a:ea typeface="Montserrat ExtraBold"/>
                <a:cs typeface="Montserrat ExtraBold"/>
                <a:sym typeface="Montserrat ExtraBold"/>
              </a:rPr>
              <a:t>Η επίτευξη της ισότητας των φύλων πρέπει να αποτελεί κοινή προσπάθεια όλων μας.</a:t>
            </a:r>
            <a:endParaRPr lang="en-US" sz="6600" b="1" dirty="0">
              <a:latin typeface="Montserrat" panose="00000500000000000000" pitchFamily="2" charset="-18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>
          <a:extLst>
            <a:ext uri="{FF2B5EF4-FFF2-40B4-BE49-F238E27FC236}">
              <a16:creationId xmlns:a16="http://schemas.microsoft.com/office/drawing/2014/main" id="{038FBDA3-0FFD-2CED-05E2-F2945EEE8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">
            <a:extLst>
              <a:ext uri="{FF2B5EF4-FFF2-40B4-BE49-F238E27FC236}">
                <a16:creationId xmlns:a16="http://schemas.microsoft.com/office/drawing/2014/main" id="{45A520C5-88B7-AF1D-698E-E18AF84A4C13}"/>
              </a:ext>
            </a:extLst>
          </p:cNvPr>
          <p:cNvSpPr/>
          <p:nvPr/>
        </p:nvSpPr>
        <p:spPr>
          <a:xfrm>
            <a:off x="14435272" y="8779403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9" name="Google Shape;249;p9">
            <a:extLst>
              <a:ext uri="{FF2B5EF4-FFF2-40B4-BE49-F238E27FC236}">
                <a16:creationId xmlns:a16="http://schemas.microsoft.com/office/drawing/2014/main" id="{09A8E016-8E47-3356-141B-AD19D2D6EFFA}"/>
              </a:ext>
            </a:extLst>
          </p:cNvPr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250" name="Google Shape;250;p9">
              <a:extLst>
                <a:ext uri="{FF2B5EF4-FFF2-40B4-BE49-F238E27FC236}">
                  <a16:creationId xmlns:a16="http://schemas.microsoft.com/office/drawing/2014/main" id="{E28E90AA-6B59-5C26-4CC9-FD49E8A1BB70}"/>
                </a:ext>
              </a:extLst>
            </p:cNvPr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9">
              <a:extLst>
                <a:ext uri="{FF2B5EF4-FFF2-40B4-BE49-F238E27FC236}">
                  <a16:creationId xmlns:a16="http://schemas.microsoft.com/office/drawing/2014/main" id="{944447DB-9430-0E67-6C8F-A99F6BECD7E9}"/>
                </a:ext>
              </a:extLst>
            </p:cNvPr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2" name="Google Shape;252;p9">
            <a:extLst>
              <a:ext uri="{FF2B5EF4-FFF2-40B4-BE49-F238E27FC236}">
                <a16:creationId xmlns:a16="http://schemas.microsoft.com/office/drawing/2014/main" id="{0CA0041A-CDE2-69EB-66EE-7BF2045E5F60}"/>
              </a:ext>
            </a:extLst>
          </p:cNvPr>
          <p:cNvSpPr/>
          <p:nvPr/>
        </p:nvSpPr>
        <p:spPr>
          <a:xfrm>
            <a:off x="-557919" y="7437895"/>
            <a:ext cx="4495490" cy="4495490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9">
            <a:extLst>
              <a:ext uri="{FF2B5EF4-FFF2-40B4-BE49-F238E27FC236}">
                <a16:creationId xmlns:a16="http://schemas.microsoft.com/office/drawing/2014/main" id="{31151602-5871-8BBE-8A23-C9943AE034A7}"/>
              </a:ext>
            </a:extLst>
          </p:cNvPr>
          <p:cNvSpPr txBox="1"/>
          <p:nvPr/>
        </p:nvSpPr>
        <p:spPr>
          <a:xfrm>
            <a:off x="1313241" y="2531657"/>
            <a:ext cx="15661518" cy="2843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6600" b="1" dirty="0">
                <a:solidFill>
                  <a:srgbClr val="452A74"/>
                </a:solidFill>
                <a:latin typeface="Montserrat" panose="00000500000000000000" pitchFamily="2" charset="-18"/>
                <a:ea typeface="Montserrat ExtraBold"/>
                <a:cs typeface="Montserrat ExtraBold"/>
                <a:sym typeface="Montserrat ExtraBold"/>
              </a:rPr>
              <a:t>Οι γυναίκες και οι άνδρες έχουν ίσες ευκαιρίες να γίνουν επιχειρηματίες.</a:t>
            </a:r>
            <a:endParaRPr lang="en-US" sz="6600" b="1" dirty="0"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3810055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4"/>
          <p:cNvSpPr/>
          <p:nvPr/>
        </p:nvSpPr>
        <p:spPr>
          <a:xfrm>
            <a:off x="2151792" y="643488"/>
            <a:ext cx="3226247" cy="610103"/>
          </a:xfrm>
          <a:custGeom>
            <a:avLst/>
            <a:gdLst/>
            <a:ahLst/>
            <a:cxnLst/>
            <a:rect l="l" t="t" r="r" b="b"/>
            <a:pathLst>
              <a:path w="3226247" h="610103" extrusionOk="0">
                <a:moveTo>
                  <a:pt x="0" y="0"/>
                </a:moveTo>
                <a:lnTo>
                  <a:pt x="3226247" y="0"/>
                </a:lnTo>
                <a:lnTo>
                  <a:pt x="3226247" y="610103"/>
                </a:lnTo>
                <a:lnTo>
                  <a:pt x="0" y="61010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0875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14">
            <a:hlinkClick r:id="rId4"/>
          </p:cNvPr>
          <p:cNvSpPr/>
          <p:nvPr/>
        </p:nvSpPr>
        <p:spPr>
          <a:xfrm>
            <a:off x="1301736" y="9059620"/>
            <a:ext cx="492598" cy="895633"/>
          </a:xfrm>
          <a:custGeom>
            <a:avLst/>
            <a:gdLst/>
            <a:ahLst/>
            <a:cxnLst/>
            <a:rect l="l" t="t" r="r" b="b"/>
            <a:pathLst>
              <a:path w="492598" h="895633" extrusionOk="0">
                <a:moveTo>
                  <a:pt x="0" y="0"/>
                </a:moveTo>
                <a:lnTo>
                  <a:pt x="492598" y="0"/>
                </a:lnTo>
                <a:lnTo>
                  <a:pt x="492598" y="895632"/>
                </a:lnTo>
                <a:lnTo>
                  <a:pt x="0" y="8956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14">
            <a:hlinkClick r:id="rId6"/>
          </p:cNvPr>
          <p:cNvSpPr/>
          <p:nvPr/>
        </p:nvSpPr>
        <p:spPr>
          <a:xfrm>
            <a:off x="2151792" y="9126668"/>
            <a:ext cx="814635" cy="814635"/>
          </a:xfrm>
          <a:custGeom>
            <a:avLst/>
            <a:gdLst/>
            <a:ahLst/>
            <a:cxnLst/>
            <a:rect l="l" t="t" r="r" b="b"/>
            <a:pathLst>
              <a:path w="814635" h="814635" extrusionOk="0">
                <a:moveTo>
                  <a:pt x="0" y="0"/>
                </a:moveTo>
                <a:lnTo>
                  <a:pt x="814635" y="0"/>
                </a:lnTo>
                <a:lnTo>
                  <a:pt x="814635" y="814636"/>
                </a:lnTo>
                <a:lnTo>
                  <a:pt x="0" y="8146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14">
            <a:hlinkClick r:id="rId8"/>
          </p:cNvPr>
          <p:cNvSpPr/>
          <p:nvPr/>
        </p:nvSpPr>
        <p:spPr>
          <a:xfrm>
            <a:off x="4515883" y="9046061"/>
            <a:ext cx="939499" cy="939499"/>
          </a:xfrm>
          <a:custGeom>
            <a:avLst/>
            <a:gdLst/>
            <a:ahLst/>
            <a:cxnLst/>
            <a:rect l="l" t="t" r="r" b="b"/>
            <a:pathLst>
              <a:path w="939499" h="939499" extrusionOk="0">
                <a:moveTo>
                  <a:pt x="0" y="0"/>
                </a:moveTo>
                <a:lnTo>
                  <a:pt x="939499" y="0"/>
                </a:lnTo>
                <a:lnTo>
                  <a:pt x="939499" y="939499"/>
                </a:lnTo>
                <a:lnTo>
                  <a:pt x="0" y="93949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4"/>
          <p:cNvSpPr/>
          <p:nvPr/>
        </p:nvSpPr>
        <p:spPr>
          <a:xfrm>
            <a:off x="5752478" y="9059620"/>
            <a:ext cx="948733" cy="948733"/>
          </a:xfrm>
          <a:custGeom>
            <a:avLst/>
            <a:gdLst/>
            <a:ahLst/>
            <a:cxnLst/>
            <a:rect l="l" t="t" r="r" b="b"/>
            <a:pathLst>
              <a:path w="948733" h="948733" extrusionOk="0">
                <a:moveTo>
                  <a:pt x="0" y="0"/>
                </a:moveTo>
                <a:lnTo>
                  <a:pt x="948733" y="0"/>
                </a:lnTo>
                <a:lnTo>
                  <a:pt x="948733" y="948733"/>
                </a:lnTo>
                <a:lnTo>
                  <a:pt x="0" y="94873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14">
            <a:hlinkClick r:id="rId11"/>
          </p:cNvPr>
          <p:cNvSpPr/>
          <p:nvPr/>
        </p:nvSpPr>
        <p:spPr>
          <a:xfrm>
            <a:off x="6998306" y="9023785"/>
            <a:ext cx="939794" cy="939794"/>
          </a:xfrm>
          <a:custGeom>
            <a:avLst/>
            <a:gdLst/>
            <a:ahLst/>
            <a:cxnLst/>
            <a:rect l="l" t="t" r="r" b="b"/>
            <a:pathLst>
              <a:path w="939794" h="939794" extrusionOk="0">
                <a:moveTo>
                  <a:pt x="0" y="0"/>
                </a:moveTo>
                <a:lnTo>
                  <a:pt x="939794" y="0"/>
                </a:lnTo>
                <a:lnTo>
                  <a:pt x="939794" y="939794"/>
                </a:lnTo>
                <a:lnTo>
                  <a:pt x="0" y="9397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4"/>
          <p:cNvSpPr/>
          <p:nvPr/>
        </p:nvSpPr>
        <p:spPr>
          <a:xfrm>
            <a:off x="9455762" y="-1993617"/>
            <a:ext cx="13888879" cy="13888879"/>
          </a:xfrm>
          <a:custGeom>
            <a:avLst/>
            <a:gdLst/>
            <a:ahLst/>
            <a:cxnLst/>
            <a:rect l="l" t="t" r="r" b="b"/>
            <a:pathLst>
              <a:path w="6355080" h="6355080" extrusionOk="0">
                <a:moveTo>
                  <a:pt x="3177540" y="6355080"/>
                </a:moveTo>
                <a:cubicBezTo>
                  <a:pt x="2329180" y="6355080"/>
                  <a:pt x="1530350" y="6024880"/>
                  <a:pt x="930910" y="5424170"/>
                </a:cubicBezTo>
                <a:cubicBezTo>
                  <a:pt x="330200" y="4824730"/>
                  <a:pt x="0" y="4025900"/>
                  <a:pt x="0" y="3177540"/>
                </a:cubicBezTo>
                <a:cubicBezTo>
                  <a:pt x="0" y="2329180"/>
                  <a:pt x="330200" y="1530350"/>
                  <a:pt x="930910" y="930910"/>
                </a:cubicBezTo>
                <a:cubicBezTo>
                  <a:pt x="1530350" y="330200"/>
                  <a:pt x="2329180" y="0"/>
                  <a:pt x="3177540" y="0"/>
                </a:cubicBezTo>
                <a:cubicBezTo>
                  <a:pt x="4025900" y="0"/>
                  <a:pt x="4824730" y="330200"/>
                  <a:pt x="5424170" y="930910"/>
                </a:cubicBezTo>
                <a:cubicBezTo>
                  <a:pt x="6024880" y="1531620"/>
                  <a:pt x="6355080" y="2329180"/>
                  <a:pt x="6355080" y="3177540"/>
                </a:cubicBezTo>
                <a:cubicBezTo>
                  <a:pt x="6355080" y="4025900"/>
                  <a:pt x="6024880" y="4824730"/>
                  <a:pt x="5424170" y="5424170"/>
                </a:cubicBezTo>
                <a:cubicBezTo>
                  <a:pt x="4824730" y="6024880"/>
                  <a:pt x="4025900" y="6355080"/>
                  <a:pt x="3177540" y="6355080"/>
                </a:cubicBezTo>
                <a:close/>
                <a:moveTo>
                  <a:pt x="3177540" y="190500"/>
                </a:moveTo>
                <a:cubicBezTo>
                  <a:pt x="2379980" y="190500"/>
                  <a:pt x="1629410" y="501650"/>
                  <a:pt x="1065530" y="1065530"/>
                </a:cubicBezTo>
                <a:cubicBezTo>
                  <a:pt x="501650" y="1629410"/>
                  <a:pt x="190500" y="2379980"/>
                  <a:pt x="190500" y="3177540"/>
                </a:cubicBezTo>
                <a:cubicBezTo>
                  <a:pt x="190500" y="3975100"/>
                  <a:pt x="501650" y="4725670"/>
                  <a:pt x="1065530" y="5289550"/>
                </a:cubicBezTo>
                <a:cubicBezTo>
                  <a:pt x="1629410" y="5853430"/>
                  <a:pt x="2379980" y="6164580"/>
                  <a:pt x="3177540" y="6164580"/>
                </a:cubicBezTo>
                <a:cubicBezTo>
                  <a:pt x="3975100" y="6164580"/>
                  <a:pt x="4725670" y="5853430"/>
                  <a:pt x="5289550" y="5289550"/>
                </a:cubicBezTo>
                <a:cubicBezTo>
                  <a:pt x="5853430" y="4725670"/>
                  <a:pt x="6164580" y="3975100"/>
                  <a:pt x="6164580" y="3177540"/>
                </a:cubicBezTo>
                <a:cubicBezTo>
                  <a:pt x="6164580" y="2379980"/>
                  <a:pt x="5853430" y="1629410"/>
                  <a:pt x="5289550" y="1065530"/>
                </a:cubicBezTo>
                <a:cubicBezTo>
                  <a:pt x="4725670" y="501650"/>
                  <a:pt x="3975100" y="190500"/>
                  <a:pt x="3177540" y="190500"/>
                </a:cubicBezTo>
                <a:close/>
              </a:path>
            </a:pathLst>
          </a:custGeom>
          <a:solidFill>
            <a:srgbClr val="DED5E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3" name="Google Shape;313;p14"/>
          <p:cNvGrpSpPr/>
          <p:nvPr/>
        </p:nvGrpSpPr>
        <p:grpSpPr>
          <a:xfrm>
            <a:off x="9414163" y="-1980712"/>
            <a:ext cx="13888879" cy="13888879"/>
            <a:chOff x="0" y="0"/>
            <a:chExt cx="812800" cy="812800"/>
          </a:xfrm>
        </p:grpSpPr>
        <p:sp>
          <p:nvSpPr>
            <p:cNvPr id="314" name="Google Shape;314;p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14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6" name="Google Shape;316;p14"/>
          <p:cNvGrpSpPr/>
          <p:nvPr/>
        </p:nvGrpSpPr>
        <p:grpSpPr>
          <a:xfrm>
            <a:off x="11234271" y="-303752"/>
            <a:ext cx="10331861" cy="10331861"/>
            <a:chOff x="0" y="0"/>
            <a:chExt cx="812800" cy="812800"/>
          </a:xfrm>
        </p:grpSpPr>
        <p:sp>
          <p:nvSpPr>
            <p:cNvPr id="317" name="Google Shape;317;p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52A74">
                <a:alpha val="95294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14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9" name="Google Shape;319;p14"/>
          <p:cNvGrpSpPr/>
          <p:nvPr/>
        </p:nvGrpSpPr>
        <p:grpSpPr>
          <a:xfrm>
            <a:off x="12424045" y="1006740"/>
            <a:ext cx="7869115" cy="7869115"/>
            <a:chOff x="0" y="0"/>
            <a:chExt cx="812800" cy="812800"/>
          </a:xfrm>
        </p:grpSpPr>
        <p:sp>
          <p:nvSpPr>
            <p:cNvPr id="320" name="Google Shape;320;p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DED5ED">
                <a:alpha val="40392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14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2" name="Google Shape;322;p14"/>
          <p:cNvSpPr/>
          <p:nvPr/>
        </p:nvSpPr>
        <p:spPr>
          <a:xfrm>
            <a:off x="13017668" y="1527382"/>
            <a:ext cx="6681869" cy="6681869"/>
          </a:xfrm>
          <a:custGeom>
            <a:avLst/>
            <a:gdLst/>
            <a:ahLst/>
            <a:cxnLst/>
            <a:rect l="l" t="t" r="r" b="b"/>
            <a:pathLst>
              <a:path w="6355080" h="6355080" extrusionOk="0">
                <a:moveTo>
                  <a:pt x="3177540" y="6355080"/>
                </a:moveTo>
                <a:cubicBezTo>
                  <a:pt x="2329180" y="6355080"/>
                  <a:pt x="1530350" y="6024880"/>
                  <a:pt x="930910" y="5424170"/>
                </a:cubicBezTo>
                <a:cubicBezTo>
                  <a:pt x="330200" y="4824730"/>
                  <a:pt x="0" y="4025900"/>
                  <a:pt x="0" y="3177540"/>
                </a:cubicBezTo>
                <a:cubicBezTo>
                  <a:pt x="0" y="2329180"/>
                  <a:pt x="330200" y="1530350"/>
                  <a:pt x="930910" y="930910"/>
                </a:cubicBezTo>
                <a:cubicBezTo>
                  <a:pt x="1530350" y="330200"/>
                  <a:pt x="2329180" y="0"/>
                  <a:pt x="3177540" y="0"/>
                </a:cubicBezTo>
                <a:cubicBezTo>
                  <a:pt x="4025900" y="0"/>
                  <a:pt x="4824730" y="330200"/>
                  <a:pt x="5424170" y="930910"/>
                </a:cubicBezTo>
                <a:cubicBezTo>
                  <a:pt x="6024880" y="1531620"/>
                  <a:pt x="6355080" y="2329180"/>
                  <a:pt x="6355080" y="3177540"/>
                </a:cubicBezTo>
                <a:cubicBezTo>
                  <a:pt x="6355080" y="4025900"/>
                  <a:pt x="6024880" y="4824730"/>
                  <a:pt x="5424170" y="5424170"/>
                </a:cubicBezTo>
                <a:cubicBezTo>
                  <a:pt x="4824730" y="6024880"/>
                  <a:pt x="4025900" y="6355080"/>
                  <a:pt x="3177540" y="6355080"/>
                </a:cubicBezTo>
                <a:close/>
                <a:moveTo>
                  <a:pt x="3177540" y="190500"/>
                </a:moveTo>
                <a:cubicBezTo>
                  <a:pt x="2379980" y="190500"/>
                  <a:pt x="1629410" y="501650"/>
                  <a:pt x="1065530" y="1065530"/>
                </a:cubicBezTo>
                <a:cubicBezTo>
                  <a:pt x="501650" y="1629410"/>
                  <a:pt x="190500" y="2379980"/>
                  <a:pt x="190500" y="3177540"/>
                </a:cubicBezTo>
                <a:cubicBezTo>
                  <a:pt x="190500" y="3975100"/>
                  <a:pt x="501650" y="4725670"/>
                  <a:pt x="1065530" y="5289550"/>
                </a:cubicBezTo>
                <a:cubicBezTo>
                  <a:pt x="1629410" y="5853430"/>
                  <a:pt x="2379980" y="6164580"/>
                  <a:pt x="3177540" y="6164580"/>
                </a:cubicBezTo>
                <a:cubicBezTo>
                  <a:pt x="3975100" y="6164580"/>
                  <a:pt x="4725670" y="5853430"/>
                  <a:pt x="5289550" y="5289550"/>
                </a:cubicBezTo>
                <a:cubicBezTo>
                  <a:pt x="5853430" y="4725670"/>
                  <a:pt x="6164580" y="3975100"/>
                  <a:pt x="6164580" y="3177540"/>
                </a:cubicBezTo>
                <a:cubicBezTo>
                  <a:pt x="6164580" y="2379980"/>
                  <a:pt x="5853430" y="1629410"/>
                  <a:pt x="5289550" y="1065530"/>
                </a:cubicBezTo>
                <a:cubicBezTo>
                  <a:pt x="4725670" y="501650"/>
                  <a:pt x="3975100" y="190500"/>
                  <a:pt x="3177540" y="190500"/>
                </a:cubicBezTo>
                <a:close/>
              </a:path>
            </a:pathLst>
          </a:custGeom>
          <a:solidFill>
            <a:srgbClr val="DED5E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23" name="Google Shape;323;p14"/>
          <p:cNvGrpSpPr/>
          <p:nvPr/>
        </p:nvGrpSpPr>
        <p:grpSpPr>
          <a:xfrm>
            <a:off x="-113454" y="2274850"/>
            <a:ext cx="12129562" cy="2477107"/>
            <a:chOff x="0" y="-57150"/>
            <a:chExt cx="3194617" cy="652407"/>
          </a:xfrm>
        </p:grpSpPr>
        <p:sp>
          <p:nvSpPr>
            <p:cNvPr id="324" name="Google Shape;324;p14"/>
            <p:cNvSpPr/>
            <p:nvPr/>
          </p:nvSpPr>
          <p:spPr>
            <a:xfrm>
              <a:off x="0" y="0"/>
              <a:ext cx="3194617" cy="595257"/>
            </a:xfrm>
            <a:custGeom>
              <a:avLst/>
              <a:gdLst/>
              <a:ahLst/>
              <a:cxnLst/>
              <a:rect l="l" t="t" r="r" b="b"/>
              <a:pathLst>
                <a:path w="3194617" h="595257" extrusionOk="0">
                  <a:moveTo>
                    <a:pt x="0" y="0"/>
                  </a:moveTo>
                  <a:lnTo>
                    <a:pt x="3194617" y="0"/>
                  </a:lnTo>
                  <a:lnTo>
                    <a:pt x="3194617" y="595257"/>
                  </a:lnTo>
                  <a:lnTo>
                    <a:pt x="0" y="595257"/>
                  </a:lnTo>
                  <a:close/>
                </a:path>
              </a:pathLst>
            </a:custGeom>
            <a:solidFill>
              <a:srgbClr val="452A7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14"/>
            <p:cNvSpPr txBox="1"/>
            <p:nvPr/>
          </p:nvSpPr>
          <p:spPr>
            <a:xfrm>
              <a:off x="0" y="-57150"/>
              <a:ext cx="3194617" cy="6524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6" name="Google Shape;326;p14"/>
          <p:cNvGrpSpPr/>
          <p:nvPr/>
        </p:nvGrpSpPr>
        <p:grpSpPr>
          <a:xfrm>
            <a:off x="0" y="4724306"/>
            <a:ext cx="12129562" cy="2477107"/>
            <a:chOff x="0" y="-57150"/>
            <a:chExt cx="3194617" cy="652407"/>
          </a:xfrm>
        </p:grpSpPr>
        <p:sp>
          <p:nvSpPr>
            <p:cNvPr id="327" name="Google Shape;327;p14"/>
            <p:cNvSpPr/>
            <p:nvPr/>
          </p:nvSpPr>
          <p:spPr>
            <a:xfrm>
              <a:off x="0" y="0"/>
              <a:ext cx="3194617" cy="595257"/>
            </a:xfrm>
            <a:custGeom>
              <a:avLst/>
              <a:gdLst/>
              <a:ahLst/>
              <a:cxnLst/>
              <a:rect l="l" t="t" r="r" b="b"/>
              <a:pathLst>
                <a:path w="3194617" h="595257" extrusionOk="0">
                  <a:moveTo>
                    <a:pt x="0" y="0"/>
                  </a:moveTo>
                  <a:lnTo>
                    <a:pt x="3194617" y="0"/>
                  </a:lnTo>
                  <a:lnTo>
                    <a:pt x="3194617" y="595257"/>
                  </a:lnTo>
                  <a:lnTo>
                    <a:pt x="0" y="595257"/>
                  </a:lnTo>
                  <a:close/>
                </a:path>
              </a:pathLst>
            </a:custGeom>
            <a:solidFill>
              <a:srgbClr val="452A7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14"/>
            <p:cNvSpPr txBox="1"/>
            <p:nvPr/>
          </p:nvSpPr>
          <p:spPr>
            <a:xfrm>
              <a:off x="0" y="-57150"/>
              <a:ext cx="3194617" cy="6524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9" name="Google Shape;329;p14">
            <a:hlinkClick r:id="rId13"/>
          </p:cNvPr>
          <p:cNvSpPr/>
          <p:nvPr/>
        </p:nvSpPr>
        <p:spPr>
          <a:xfrm>
            <a:off x="3372879" y="9126668"/>
            <a:ext cx="818778" cy="836911"/>
          </a:xfrm>
          <a:custGeom>
            <a:avLst/>
            <a:gdLst/>
            <a:ahLst/>
            <a:cxnLst/>
            <a:rect l="l" t="t" r="r" b="b"/>
            <a:pathLst>
              <a:path w="818778" h="836911" extrusionOk="0">
                <a:moveTo>
                  <a:pt x="0" y="0"/>
                </a:moveTo>
                <a:lnTo>
                  <a:pt x="818777" y="0"/>
                </a:lnTo>
                <a:lnTo>
                  <a:pt x="818777" y="836911"/>
                </a:lnTo>
                <a:lnTo>
                  <a:pt x="0" y="83691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4"/>
          <p:cNvSpPr/>
          <p:nvPr/>
        </p:nvSpPr>
        <p:spPr>
          <a:xfrm>
            <a:off x="0" y="36493"/>
            <a:ext cx="1695139" cy="1940494"/>
          </a:xfrm>
          <a:custGeom>
            <a:avLst/>
            <a:gdLst/>
            <a:ahLst/>
            <a:cxnLst/>
            <a:rect l="l" t="t" r="r" b="b"/>
            <a:pathLst>
              <a:path w="1695139" h="1940494" extrusionOk="0">
                <a:moveTo>
                  <a:pt x="0" y="0"/>
                </a:moveTo>
                <a:lnTo>
                  <a:pt x="1695139" y="0"/>
                </a:lnTo>
                <a:lnTo>
                  <a:pt x="1695139" y="1940494"/>
                </a:lnTo>
                <a:lnTo>
                  <a:pt x="0" y="19404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5">
              <a:alphaModFix/>
            </a:blip>
            <a:stretch>
              <a:fillRect l="-8950" r="-5520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4"/>
          <p:cNvSpPr txBox="1"/>
          <p:nvPr/>
        </p:nvSpPr>
        <p:spPr>
          <a:xfrm>
            <a:off x="2484570" y="7774133"/>
            <a:ext cx="4062626" cy="618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75">
                <a:solidFill>
                  <a:srgbClr val="452A7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Where to find us</a:t>
            </a:r>
            <a:endParaRPr/>
          </a:p>
        </p:txBody>
      </p:sp>
      <p:sp>
        <p:nvSpPr>
          <p:cNvPr id="332" name="Google Shape;332;p14"/>
          <p:cNvSpPr txBox="1"/>
          <p:nvPr/>
        </p:nvSpPr>
        <p:spPr>
          <a:xfrm>
            <a:off x="1130752" y="2506010"/>
            <a:ext cx="8494574" cy="2326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5400" b="1">
                <a:solidFill>
                  <a:srgbClr val="DED5ED"/>
                </a:solidFill>
                <a:latin typeface="Montserrat"/>
                <a:ea typeface="Montserrat"/>
                <a:cs typeface="Montserrat"/>
                <a:sym typeface="Montserrat"/>
              </a:rPr>
              <a:t>Ευχαριστούμε για την προσοχή σας!</a:t>
            </a:r>
            <a:endParaRPr lang="en-US" sz="5400" dirty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c36add6-739a-4c29-8ed6-2686751d2714">
      <Terms xmlns="http://schemas.microsoft.com/office/infopath/2007/PartnerControls"/>
    </lcf76f155ced4ddcb4097134ff3c332f>
    <TaxCatchAll xmlns="53e6ffbd-972d-40fb-8ec6-5b8d7933621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3A06DED289E437438E8CDF0E0C275B1A" ma:contentTypeVersion="15" ma:contentTypeDescription="Δημιουργία νέου εγγράφου" ma:contentTypeScope="" ma:versionID="38e14e14d5e2c6cfd314d68d142740c1">
  <xsd:schema xmlns:xsd="http://www.w3.org/2001/XMLSchema" xmlns:xs="http://www.w3.org/2001/XMLSchema" xmlns:p="http://schemas.microsoft.com/office/2006/metadata/properties" xmlns:ns2="9c36add6-739a-4c29-8ed6-2686751d2714" xmlns:ns3="53e6ffbd-972d-40fb-8ec6-5b8d79336218" targetNamespace="http://schemas.microsoft.com/office/2006/metadata/properties" ma:root="true" ma:fieldsID="e9210b91e53bcc7469b0330654620da9" ns2:_="" ns3:_="">
    <xsd:import namespace="9c36add6-739a-4c29-8ed6-2686751d2714"/>
    <xsd:import namespace="53e6ffbd-972d-40fb-8ec6-5b8d793362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36add6-739a-4c29-8ed6-2686751d27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Ετικέτες εικόνας" ma:readOnly="false" ma:fieldId="{5cf76f15-5ced-4ddc-b409-7134ff3c332f}" ma:taxonomyMulti="true" ma:sspId="3e678972-7616-4b67-973f-c669a8ffd4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e6ffbd-972d-40fb-8ec6-5b8d7933621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4d93c0d-a02c-4b5e-987f-b2f8bdaad71e}" ma:internalName="TaxCatchAll" ma:showField="CatchAllData" ma:web="53e6ffbd-972d-40fb-8ec6-5b8d793362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Κοινή χρήση με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Κοινή χρήση με λεπτομέρειες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F863E5-8DE7-4794-82B1-2CE42CA8D8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8A348B-1BA4-4C5E-AA36-EB008321E37F}">
  <ds:schemaRefs>
    <ds:schemaRef ds:uri="http://schemas.microsoft.com/office/2006/metadata/properties"/>
    <ds:schemaRef ds:uri="http://schemas.microsoft.com/office/infopath/2007/PartnerControls"/>
    <ds:schemaRef ds:uri="9c36add6-739a-4c29-8ed6-2686751d2714"/>
    <ds:schemaRef ds:uri="53e6ffbd-972d-40fb-8ec6-5b8d79336218"/>
  </ds:schemaRefs>
</ds:datastoreItem>
</file>

<file path=customXml/itemProps3.xml><?xml version="1.0" encoding="utf-8"?>
<ds:datastoreItem xmlns:ds="http://schemas.openxmlformats.org/officeDocument/2006/customXml" ds:itemID="{58D73491-E14E-49CA-BD73-F3BCDEB0EF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36add6-739a-4c29-8ed6-2686751d2714"/>
    <ds:schemaRef ds:uri="53e6ffbd-972d-40fb-8ec6-5b8d793362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110</Words>
  <Application>Microsoft Office PowerPoint</Application>
  <PresentationFormat>Προσαρμογή</PresentationFormat>
  <Paragraphs>13</Paragraphs>
  <Slides>7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3" baseType="lpstr">
      <vt:lpstr>Noto Sans</vt:lpstr>
      <vt:lpstr>Montserrat</vt:lpstr>
      <vt:lpstr>Montserrat ExtraBold</vt:lpstr>
      <vt:lpstr>Calibri</vt:lpstr>
      <vt:lpstr>Arial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Chrysa Georgiadou</cp:lastModifiedBy>
  <cp:revision>5</cp:revision>
  <dcterms:created xsi:type="dcterms:W3CDTF">2006-08-16T00:00:00Z</dcterms:created>
  <dcterms:modified xsi:type="dcterms:W3CDTF">2025-06-04T09:53:29Z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0x0101003A06DED289E437438E8CDF0E0C275B1A</vt:lpwstr>
  </property>
</Properties>
</file>