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77" r:id="rId6"/>
    <p:sldId id="282" r:id="rId7"/>
    <p:sldId id="285" r:id="rId8"/>
    <p:sldId id="270" r:id="rId9"/>
    <p:sldId id="284" r:id="rId10"/>
    <p:sldId id="283" r:id="rId11"/>
    <p:sldId id="279" r:id="rId12"/>
    <p:sldId id="266" r:id="rId13"/>
    <p:sldId id="271" r:id="rId14"/>
    <p:sldId id="287" r:id="rId15"/>
    <p:sldId id="288" r:id="rId16"/>
    <p:sldId id="286" r:id="rId17"/>
    <p:sldId id="269" r:id="rId18"/>
  </p:sldIdLst>
  <p:sldSz cx="18288000" cy="10287000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ExtraBold" panose="00000900000000000000" pitchFamily="2" charset="0"/>
      <p:bold r:id="rId24"/>
      <p:italic r:id="rId25"/>
      <p:boldItalic r:id="rId26"/>
    </p:embeddedFont>
    <p:embeddedFont>
      <p:font typeface="Noto Sans" panose="020B0502040504020204" pitchFamily="34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960WQAXNz4QBwB5P/vHUIvk8R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28C35-4026-4C81-B320-0B3299960927}">
  <a:tblStyle styleId="{8A928C35-4026-4C81-B320-0B32999609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45" d="100"/>
          <a:sy n="45" d="100"/>
        </p:scale>
        <p:origin x="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47E68AA1-7EBD-2FCA-5640-A4B2A444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A831888E-7993-24B5-51F3-71B56F4B0B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FAA63C31-83D8-6063-4F67-51E12B81FE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123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50096CFE-A6BD-2BAB-F391-9F5E89400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AA5F4CAF-8382-7E9E-9D29-0169C4325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F2D292F7-8241-58D7-C9AF-50E005395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728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AC4252C2-D9F5-F086-A35A-AA094F1D8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A6F3478C-4B23-89F0-DCC2-FB454E8955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9E6F9F53-1D69-EDD6-2C5D-568826C054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081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>
          <a:extLst>
            <a:ext uri="{FF2B5EF4-FFF2-40B4-BE49-F238E27FC236}">
              <a16:creationId xmlns:a16="http://schemas.microsoft.com/office/drawing/2014/main" id="{C8B48E23-11AB-27A2-8DCB-83C73AE0E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>
            <a:extLst>
              <a:ext uri="{FF2B5EF4-FFF2-40B4-BE49-F238E27FC236}">
                <a16:creationId xmlns:a16="http://schemas.microsoft.com/office/drawing/2014/main" id="{2A1092B9-B612-BB27-27EB-AA96AF809C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>
            <a:extLst>
              <a:ext uri="{FF2B5EF4-FFF2-40B4-BE49-F238E27FC236}">
                <a16:creationId xmlns:a16="http://schemas.microsoft.com/office/drawing/2014/main" id="{651A12FF-2B56-21A9-051E-9A7D6445E7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444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>
          <a:extLst>
            <a:ext uri="{FF2B5EF4-FFF2-40B4-BE49-F238E27FC236}">
              <a16:creationId xmlns:a16="http://schemas.microsoft.com/office/drawing/2014/main" id="{7DF48466-2108-1674-4D2C-0D52E9414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:notes">
            <a:extLst>
              <a:ext uri="{FF2B5EF4-FFF2-40B4-BE49-F238E27FC236}">
                <a16:creationId xmlns:a16="http://schemas.microsoft.com/office/drawing/2014/main" id="{D8C44F8A-EB88-51BC-6AB5-9CCD77A4D2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13:notes">
            <a:extLst>
              <a:ext uri="{FF2B5EF4-FFF2-40B4-BE49-F238E27FC236}">
                <a16:creationId xmlns:a16="http://schemas.microsoft.com/office/drawing/2014/main" id="{1E423E89-A90A-4705-E563-7A2A56D675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468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5793858E-FBCC-F05F-E4DD-8B609A612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99CB38D7-E5F6-10E6-6352-D484BDDEDE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7ADA919A-EA6A-993B-A49B-BC92DA1CB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9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AC023388-EB7C-B267-F902-5C832D635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F1CDE0CA-6B67-2FCD-1014-62E92D833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1D57A20B-DA87-D7C7-6A3F-54D7E77108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247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FE5D3402-A391-E382-4515-C924553C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B4816E1B-D95B-7623-97A8-A714D177B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E6C9FE14-EF2B-6F0E-E818-FCCEA4DBB0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9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C845C517-8AF1-8CB5-90EE-04F9EEA0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725B8A8B-C5D4-DE37-1193-B559FFA00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2D95BC17-62A6-B99F-CE4C-5D98D75E88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12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6C364395-AAD8-F04B-8954-1851B4BD6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06743DB4-ACB9-3A07-9227-D5D98FD146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D537BD9F-1472-FB45-B7DD-5C330187D4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984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>
          <a:extLst>
            <a:ext uri="{FF2B5EF4-FFF2-40B4-BE49-F238E27FC236}">
              <a16:creationId xmlns:a16="http://schemas.microsoft.com/office/drawing/2014/main" id="{DE5DEDEB-8985-EB3F-8D43-E43A20D6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>
            <a:extLst>
              <a:ext uri="{FF2B5EF4-FFF2-40B4-BE49-F238E27FC236}">
                <a16:creationId xmlns:a16="http://schemas.microsoft.com/office/drawing/2014/main" id="{652B87F6-E8A6-C058-6D7D-558A538B07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:notes">
            <a:extLst>
              <a:ext uri="{FF2B5EF4-FFF2-40B4-BE49-F238E27FC236}">
                <a16:creationId xmlns:a16="http://schemas.microsoft.com/office/drawing/2014/main" id="{26C834F9-8796-8810-7128-FC871E0DB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76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atro.io/blog/two-truths-and-a-lie-icebreaker/" TargetMode="Externa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ertechventure/?viewAsMember=true" TargetMode="External"/><Relationship Id="rId13" Type="http://schemas.openxmlformats.org/officeDocument/2006/relationships/hyperlink" Target="https://x.com/hertechventur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hertechventure.eu/" TargetMode="External"/><Relationship Id="rId11" Type="http://schemas.openxmlformats.org/officeDocument/2006/relationships/hyperlink" Target="https://www.hertechventure.eu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hyperlink" Target="https://www.facebook.com/profile.php?id=61557217807689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eatro.io/blog/two-truths-and-a-lie-icebreaker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34119" y="3456230"/>
            <a:ext cx="12360879" cy="1666456"/>
            <a:chOff x="0" y="-57150"/>
            <a:chExt cx="3255540" cy="43890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3255540" cy="381752"/>
            </a:xfrm>
            <a:custGeom>
              <a:avLst/>
              <a:gdLst/>
              <a:ahLst/>
              <a:cxnLst/>
              <a:rect l="l" t="t" r="r" b="b"/>
              <a:pathLst>
                <a:path w="3255540" h="381752" extrusionOk="0">
                  <a:moveTo>
                    <a:pt x="0" y="0"/>
                  </a:moveTo>
                  <a:lnTo>
                    <a:pt x="3255540" y="0"/>
                  </a:lnTo>
                  <a:lnTo>
                    <a:pt x="3255540" y="381752"/>
                  </a:lnTo>
                  <a:lnTo>
                    <a:pt x="0" y="381752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57150"/>
              <a:ext cx="3255540" cy="438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"/>
          <p:cNvGrpSpPr/>
          <p:nvPr/>
        </p:nvGrpSpPr>
        <p:grpSpPr>
          <a:xfrm>
            <a:off x="-41707" y="5161695"/>
            <a:ext cx="12436705" cy="1767558"/>
            <a:chOff x="0" y="-57150"/>
            <a:chExt cx="3275511" cy="465529"/>
          </a:xfrm>
        </p:grpSpPr>
        <p:sp>
          <p:nvSpPr>
            <p:cNvPr id="88" name="Google Shape;88;p1"/>
            <p:cNvSpPr/>
            <p:nvPr/>
          </p:nvSpPr>
          <p:spPr>
            <a:xfrm>
              <a:off x="0" y="0"/>
              <a:ext cx="3275511" cy="408379"/>
            </a:xfrm>
            <a:custGeom>
              <a:avLst/>
              <a:gdLst/>
              <a:ahLst/>
              <a:cxnLst/>
              <a:rect l="l" t="t" r="r" b="b"/>
              <a:pathLst>
                <a:path w="3275511" h="408379" extrusionOk="0">
                  <a:moveTo>
                    <a:pt x="0" y="0"/>
                  </a:moveTo>
                  <a:lnTo>
                    <a:pt x="3275511" y="0"/>
                  </a:lnTo>
                  <a:lnTo>
                    <a:pt x="3275511" y="408379"/>
                  </a:lnTo>
                  <a:lnTo>
                    <a:pt x="0" y="408379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-57150"/>
              <a:ext cx="3275511" cy="465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735395" y="9214555"/>
            <a:ext cx="3230131" cy="677285"/>
          </a:xfrm>
          <a:custGeom>
            <a:avLst/>
            <a:gdLst/>
            <a:ahLst/>
            <a:cxnLst/>
            <a:rect l="l" t="t" r="r" b="b"/>
            <a:pathLst>
              <a:path w="3230131" h="677285" extrusionOk="0">
                <a:moveTo>
                  <a:pt x="0" y="0"/>
                </a:moveTo>
                <a:lnTo>
                  <a:pt x="3230131" y="0"/>
                </a:lnTo>
                <a:lnTo>
                  <a:pt x="3230131" y="677286"/>
                </a:lnTo>
                <a:lnTo>
                  <a:pt x="0" y="67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1064191">
            <a:off x="14281957" y="-46093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1586488">
            <a:off x="14281957" y="488317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0901220" y="7202168"/>
            <a:ext cx="4938626" cy="4938626"/>
          </a:xfrm>
          <a:custGeom>
            <a:avLst/>
            <a:gdLst/>
            <a:ahLst/>
            <a:cxnLst/>
            <a:rect l="l" t="t" r="r" b="b"/>
            <a:pathLst>
              <a:path w="4938626" h="4938626" extrusionOk="0">
                <a:moveTo>
                  <a:pt x="0" y="0"/>
                </a:moveTo>
                <a:lnTo>
                  <a:pt x="4938626" y="0"/>
                </a:lnTo>
                <a:lnTo>
                  <a:pt x="4938626" y="4938625"/>
                </a:lnTo>
                <a:lnTo>
                  <a:pt x="0" y="4938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19120" y="2311824"/>
            <a:ext cx="9279245" cy="114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62" b="1">
                <a:solidFill>
                  <a:srgbClr val="DED5ED"/>
                </a:solidFill>
                <a:latin typeface="Montserrat"/>
                <a:ea typeface="Montserrat"/>
                <a:cs typeface="Montserrat"/>
                <a:sym typeface="Montserrat"/>
              </a:rPr>
              <a:t>HerTechVenture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34119" y="3890323"/>
            <a:ext cx="1215125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b="1" noProof="0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Ice-breaker: </a:t>
            </a:r>
            <a:r>
              <a:rPr lang="el-GR" sz="5000" b="1" noProof="0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Δύο ψέματα, μια αλήθεια</a:t>
            </a:r>
            <a:endParaRPr lang="en-GB" sz="5000" noProof="0"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1139801" y="5782506"/>
            <a:ext cx="8958356" cy="73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99" b="1" dirty="0">
                <a:solidFill>
                  <a:srgbClr val="452A74"/>
                </a:solidFill>
                <a:latin typeface="Noto Sans"/>
                <a:ea typeface="Noto Sans"/>
                <a:cs typeface="Noto Sans"/>
                <a:sym typeface="Noto Sans"/>
              </a:rPr>
              <a:t>University of Salamanca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6077346" y="9101770"/>
            <a:ext cx="3366980" cy="119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566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9" b="1">
                <a:solidFill>
                  <a:srgbClr val="DED5ED"/>
                </a:solidFill>
                <a:latin typeface="Noto Sans"/>
                <a:ea typeface="Noto Sans"/>
                <a:cs typeface="Noto Sans"/>
                <a:sym typeface="Noto Sans"/>
              </a:rPr>
              <a:t>Project Number 2023-1-PL01-KA220-HED-000156803</a:t>
            </a:r>
            <a:endParaRPr/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ctr" rtl="0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9" b="1">
              <a:solidFill>
                <a:srgbClr val="DED5ED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4BD441B7-C442-2C29-5DEC-1B4BA5178D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665" y="7490757"/>
            <a:ext cx="3965526" cy="109531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A8AE7A1B-3B21-7C24-B91D-2234D1ADD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471" y="7498665"/>
            <a:ext cx="4533900" cy="1079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7288DCFD-C37A-76AC-B4F3-DCB5D62B8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1ED662E5-3E6E-0AF1-880E-C8E242C3EA3A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AB6E0C70-47C2-097A-FAB9-F7C86B9E15E0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C8D9BC16-8F77-1A16-8A0E-00D5449F89F8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59972549-FC4D-8EDE-B6A7-CC3B9A5E5FBF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1226EA4F-7F10-0676-45C5-6D73EF7954E6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1970C76C-20CB-5480-851C-DCEFD6167DBE}"/>
              </a:ext>
            </a:extLst>
          </p:cNvPr>
          <p:cNvSpPr txBox="1"/>
          <p:nvPr/>
        </p:nvSpPr>
        <p:spPr>
          <a:xfrm>
            <a:off x="1313241" y="4195548"/>
            <a:ext cx="15661518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b="1" dirty="0">
                <a:solidFill>
                  <a:srgbClr val="452A74"/>
                </a:solidFill>
                <a:latin typeface="+mj-lt"/>
                <a:sym typeface="Montserrat ExtraBold"/>
              </a:rPr>
              <a:t>Διαδικτυακή δραστηριότητα</a:t>
            </a:r>
            <a:endParaRPr lang="en-US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7507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2B25EB5D-30D4-AC55-DAEC-5752069A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18F0803D-3BD0-7B7F-2F27-A50D99F00928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9028673A-4F3B-CD43-C1EB-40931E5C3E34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0401E521-C0FF-DEA8-57A4-B596F66D67A5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AD0DDC21-C77D-9207-D950-FAB6FDAB790E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968ADD07-F19B-0198-2FA5-E242F7F0D000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19A05310-95CE-08BB-F719-00668DA8EFA0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solidFill>
                  <a:srgbClr val="452A74"/>
                </a:solidFill>
                <a:latin typeface="+mj-lt"/>
                <a:ea typeface="Montserrat ExtraBold"/>
                <a:cs typeface="Montserrat ExtraBold"/>
                <a:sym typeface="Montserrat ExtraBold"/>
              </a:rPr>
              <a:t>Οδηγίες</a:t>
            </a:r>
            <a:endParaRPr lang="el-GR" sz="1800" b="1" dirty="0">
              <a:latin typeface="+mj-lt"/>
            </a:endParaRPr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E60E1F84-7B44-9A19-A16A-C2DE5F57C640}"/>
              </a:ext>
            </a:extLst>
          </p:cNvPr>
          <p:cNvSpPr txBox="1"/>
          <p:nvPr/>
        </p:nvSpPr>
        <p:spPr>
          <a:xfrm>
            <a:off x="719684" y="1664235"/>
            <a:ext cx="16650840" cy="618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l-GR" sz="2400" b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ΒΗΜΑ 1: </a:t>
            </a:r>
            <a:r>
              <a:rPr lang="el-GR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Δώστε στην ομάδα σας 3-5 λεπτά ώστε κάθε μέλος να γράψει δύο αλήθειες και ένα ψέμα για τον εαυτό του.</a:t>
            </a: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ct val="150000"/>
              </a:lnSpc>
              <a:spcBef>
                <a:spcPts val="360"/>
              </a:spcBef>
              <a:buSzPts val="2400"/>
            </a:pPr>
            <a:r>
              <a:rPr lang="el-GR" sz="2400" b="1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ΒΗΜΑ 2: </a:t>
            </a:r>
            <a:r>
              <a:rPr lang="el-GR" sz="240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Ανάλογα με τον αριθμό των συμμετεχόντων και τον διαθέσιμο χρόνο:</a:t>
            </a:r>
          </a:p>
          <a:p>
            <a:pPr algn="just">
              <a:lnSpc>
                <a:spcPct val="150000"/>
              </a:lnSpc>
              <a:spcBef>
                <a:spcPts val="360"/>
              </a:spcBef>
              <a:buSzPts val="2400"/>
            </a:pPr>
            <a:r>
              <a:rPr lang="el-GR" sz="2400" b="1" i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Έως 10 συμμετέχοντες και συνολικά περισσότερο από 20 λεπτά: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Ζητήστε από έναν τυχαίο συμμετέχοντα να αποκαλύψει τις τρεις δηλώσεις του.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Δώστε στην ομάδα σας 30 δευτερόλεπτα για να αποφασίσει ποιο είναι το ψέμα. Όλοι αποκαλύπτουν τη γνώμη τους.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Μόλις μιλήσουν όλοι, καλέστε το άτομο που έχει οριστεί να πει ποιο ήταν το ψέμα.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Επαναλάβετε αυτόν τον κύκλο μέχρι να αποκαλύψουν όλα τα μέλη της ομάδας τις 2 αλήθειες και το 1 ψέμα τους.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Πίνακας βαθμολογίας: Όσοι βρουν τα ψέματα κερδίζουν έναν βαθμό για κάθε ανακάλυψη. Δίνετε επίσης έναν βαθμό στους «καλούς ψεύτες» που κατάφεραν να εξαπατήσουν όλους.</a:t>
            </a:r>
          </a:p>
        </p:txBody>
      </p:sp>
    </p:spTree>
    <p:extLst>
      <p:ext uri="{BB962C8B-B14F-4D97-AF65-F5344CB8AC3E}">
        <p14:creationId xmlns:p14="http://schemas.microsoft.com/office/powerpoint/2010/main" val="7410145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36B64E12-F708-2A16-E60E-2D1205B8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BEB5BB64-D932-2EE0-927E-54D89B5E5672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C0A5F9D9-4317-D5A3-2C37-2C5CBC063FA5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A135CDAD-009F-43B2-0E2A-13455B909ED8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78CCA18A-2F8E-22A7-D868-0318459D0D9B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675B26F2-7577-9E1B-7D38-F724D147A28E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FBC6BAB3-94BE-A69B-6306-1DE9AD7AA5FF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solidFill>
                  <a:srgbClr val="452A74"/>
                </a:solidFill>
                <a:latin typeface="+mj-lt"/>
                <a:ea typeface="Montserrat ExtraBold"/>
                <a:cs typeface="Montserrat ExtraBold"/>
                <a:sym typeface="Montserrat ExtraBold"/>
              </a:rPr>
              <a:t>Οδηγίες</a:t>
            </a:r>
            <a:endParaRPr sz="1800" b="1" dirty="0">
              <a:latin typeface="+mj-lt"/>
            </a:endParaRPr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B0DB2148-D50D-BEC7-2800-93FB992A6684}"/>
              </a:ext>
            </a:extLst>
          </p:cNvPr>
          <p:cNvSpPr txBox="1"/>
          <p:nvPr/>
        </p:nvSpPr>
        <p:spPr>
          <a:xfrm>
            <a:off x="719684" y="1664235"/>
            <a:ext cx="16650840" cy="4319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l-GR" sz="2400" b="1" i="1" noProof="0" dirty="0">
                <a:solidFill>
                  <a:srgbClr val="452A74"/>
                </a:solidFill>
                <a:latin typeface="Montserrat"/>
                <a:sym typeface="Montserrat"/>
              </a:rPr>
              <a:t>Περισσότεροι από 10 συμμετέχοντες/</a:t>
            </a:r>
            <a:r>
              <a:rPr lang="el-GR" sz="2400" b="1" i="1" noProof="0" dirty="0" err="1">
                <a:solidFill>
                  <a:srgbClr val="452A74"/>
                </a:solidFill>
                <a:latin typeface="Montserrat"/>
                <a:sym typeface="Montserrat"/>
              </a:rPr>
              <a:t>ουσες</a:t>
            </a:r>
            <a:r>
              <a:rPr lang="el-GR" sz="2400" b="1" i="1" noProof="0" dirty="0">
                <a:solidFill>
                  <a:srgbClr val="452A74"/>
                </a:solidFill>
                <a:latin typeface="Montserrat"/>
                <a:sym typeface="Montserrat"/>
              </a:rPr>
              <a:t> (η διάρκεια μπορεί να προσαρμοστεί ανάλογα με το πρόγραμμά σας):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</a:rPr>
              <a:t>Ψηφίστε ποια είναι τα ψέματα κάθε συμμετέχοντα.</a:t>
            </a:r>
          </a:p>
          <a:p>
            <a:pPr marL="457200" marR="0" lvl="0" indent="-45720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</a:rPr>
              <a:t>Πίνακας βαθμολογίας: Όσοι βρουν τα ψέματα κερδίζουν έναν πόντο για κάθε ανακάλυψη. Δίνετε επίσης έναν πόντο στους «καλούς ψεύτες» που κατάφεραν να ξεγελάσουν όλους τους άλλους.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l-GR" sz="2400" b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ΒΗΜΑ 3: </a:t>
            </a:r>
            <a:r>
              <a:rPr lang="el-GR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Μοιραστείτε με όλους τους/τις εκπαιδευόμενους/</a:t>
            </a:r>
            <a:r>
              <a:rPr lang="el-GR" sz="2400" noProof="0" dirty="0" err="1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ες</a:t>
            </a:r>
            <a:r>
              <a:rPr lang="el-GR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ποιος είναι ο «ανιχνευτής ψεμάτων» και ποιος είναι ο «καλός ψεύτης».</a:t>
            </a: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274270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267">
          <a:extLst>
            <a:ext uri="{FF2B5EF4-FFF2-40B4-BE49-F238E27FC236}">
              <a16:creationId xmlns:a16="http://schemas.microsoft.com/office/drawing/2014/main" id="{F6F03BC8-8E7C-077E-55AB-F5DB0D715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>
            <a:extLst>
              <a:ext uri="{FF2B5EF4-FFF2-40B4-BE49-F238E27FC236}">
                <a16:creationId xmlns:a16="http://schemas.microsoft.com/office/drawing/2014/main" id="{AE2DD1AD-3825-2D8D-B4D2-DD940A055C84}"/>
              </a:ext>
            </a:extLst>
          </p:cNvPr>
          <p:cNvSpPr/>
          <p:nvPr/>
        </p:nvSpPr>
        <p:spPr>
          <a:xfrm>
            <a:off x="14742167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>
            <a:extLst>
              <a:ext uri="{FF2B5EF4-FFF2-40B4-BE49-F238E27FC236}">
                <a16:creationId xmlns:a16="http://schemas.microsoft.com/office/drawing/2014/main" id="{6ECB622A-FFBC-1C84-43C0-56B724749319}"/>
              </a:ext>
            </a:extLst>
          </p:cNvPr>
          <p:cNvSpPr/>
          <p:nvPr/>
        </p:nvSpPr>
        <p:spPr>
          <a:xfrm>
            <a:off x="15937540" y="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>
            <a:extLst>
              <a:ext uri="{FF2B5EF4-FFF2-40B4-BE49-F238E27FC236}">
                <a16:creationId xmlns:a16="http://schemas.microsoft.com/office/drawing/2014/main" id="{1CDDD064-13EF-9EC7-ECE1-E034326DF1D9}"/>
              </a:ext>
            </a:extLst>
          </p:cNvPr>
          <p:cNvSpPr txBox="1"/>
          <p:nvPr/>
        </p:nvSpPr>
        <p:spPr>
          <a:xfrm>
            <a:off x="1028700" y="599956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505" b="1" dirty="0">
                <a:solidFill>
                  <a:srgbClr val="DED5ED"/>
                </a:solidFill>
                <a:latin typeface="+mj-lt"/>
                <a:ea typeface="Montserrat ExtraBold"/>
                <a:cs typeface="Montserrat ExtraBold"/>
                <a:sym typeface="Montserrat ExtraBold"/>
              </a:rPr>
              <a:t>Προετοιμασία</a:t>
            </a:r>
            <a:endParaRPr lang="el-GR" sz="4800" b="1" dirty="0">
              <a:latin typeface="+mj-lt"/>
            </a:endParaRPr>
          </a:p>
        </p:txBody>
      </p:sp>
      <p:sp>
        <p:nvSpPr>
          <p:cNvPr id="5" name="Google Shape;351;p11">
            <a:extLst>
              <a:ext uri="{FF2B5EF4-FFF2-40B4-BE49-F238E27FC236}">
                <a16:creationId xmlns:a16="http://schemas.microsoft.com/office/drawing/2014/main" id="{3567B6B7-CA55-0139-0121-8B78F0EF1E48}"/>
              </a:ext>
            </a:extLst>
          </p:cNvPr>
          <p:cNvSpPr txBox="1"/>
          <p:nvPr/>
        </p:nvSpPr>
        <p:spPr>
          <a:xfrm>
            <a:off x="8598830" y="4525716"/>
            <a:ext cx="58368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Εργαλεία συνεδρίων όπως Zoom, </a:t>
            </a:r>
            <a:r>
              <a:rPr lang="el-GR" sz="2400" noProof="0" dirty="0" err="1">
                <a:solidFill>
                  <a:srgbClr val="DED5ED"/>
                </a:solidFill>
                <a:latin typeface="Montserrat"/>
              </a:rPr>
              <a:t>Teams</a:t>
            </a: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, </a:t>
            </a:r>
            <a:r>
              <a:rPr lang="el-GR" sz="2400" noProof="0" dirty="0" err="1">
                <a:solidFill>
                  <a:srgbClr val="DED5ED"/>
                </a:solidFill>
                <a:latin typeface="Montserrat"/>
              </a:rPr>
              <a:t>Meets</a:t>
            </a: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 ή άλλα</a:t>
            </a:r>
            <a:endParaRPr lang="en-GB" sz="2400" noProof="0" dirty="0">
              <a:solidFill>
                <a:srgbClr val="DED5ED"/>
              </a:solidFill>
              <a:latin typeface="Montserrat"/>
            </a:endParaRPr>
          </a:p>
        </p:txBody>
      </p:sp>
      <p:sp>
        <p:nvSpPr>
          <p:cNvPr id="6" name="Google Shape;352;p11">
            <a:extLst>
              <a:ext uri="{FF2B5EF4-FFF2-40B4-BE49-F238E27FC236}">
                <a16:creationId xmlns:a16="http://schemas.microsoft.com/office/drawing/2014/main" id="{8A15F359-8B2B-FFE9-1E10-12897B916F72}"/>
              </a:ext>
            </a:extLst>
          </p:cNvPr>
          <p:cNvSpPr txBox="1"/>
          <p:nvPr/>
        </p:nvSpPr>
        <p:spPr>
          <a:xfrm>
            <a:off x="8859459" y="2772117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l-GR" sz="4505" b="1" i="0" u="none" strike="noStrike" cap="none" dirty="0">
                <a:solidFill>
                  <a:srgbClr val="DED5ED"/>
                </a:solidFill>
                <a:latin typeface="Arial"/>
                <a:ea typeface="Arial"/>
                <a:cs typeface="Arial"/>
                <a:sym typeface="Montserrat"/>
              </a:rPr>
              <a:t>Υλικά</a:t>
            </a:r>
            <a:endParaRPr lang="el-GR" sz="1400" b="0" i="0" u="none" strike="noStrike" cap="none" dirty="0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42;p11">
            <a:extLst>
              <a:ext uri="{FF2B5EF4-FFF2-40B4-BE49-F238E27FC236}">
                <a16:creationId xmlns:a16="http://schemas.microsoft.com/office/drawing/2014/main" id="{AFAEE23D-F838-0E08-0634-28C867032ED4}"/>
              </a:ext>
            </a:extLst>
          </p:cNvPr>
          <p:cNvGrpSpPr/>
          <p:nvPr/>
        </p:nvGrpSpPr>
        <p:grpSpPr>
          <a:xfrm>
            <a:off x="1028700" y="2564102"/>
            <a:ext cx="6992375" cy="7003415"/>
            <a:chOff x="0" y="-38100"/>
            <a:chExt cx="1841613" cy="1844521"/>
          </a:xfrm>
        </p:grpSpPr>
        <p:sp>
          <p:nvSpPr>
            <p:cNvPr id="8" name="Google Shape;343;p11">
              <a:extLst>
                <a:ext uri="{FF2B5EF4-FFF2-40B4-BE49-F238E27FC236}">
                  <a16:creationId xmlns:a16="http://schemas.microsoft.com/office/drawing/2014/main" id="{AF0390F0-0F72-DC2B-C997-37D81B3701D2}"/>
                </a:ext>
              </a:extLst>
            </p:cNvPr>
            <p:cNvSpPr/>
            <p:nvPr/>
          </p:nvSpPr>
          <p:spPr>
            <a:xfrm>
              <a:off x="0" y="0"/>
              <a:ext cx="1841613" cy="1806421"/>
            </a:xfrm>
            <a:custGeom>
              <a:avLst/>
              <a:gdLst/>
              <a:ahLst/>
              <a:cxnLst/>
              <a:rect l="l" t="t" r="r" b="b"/>
              <a:pathLst>
                <a:path w="1841613" h="1806421" extrusionOk="0">
                  <a:moveTo>
                    <a:pt x="0" y="0"/>
                  </a:moveTo>
                  <a:lnTo>
                    <a:pt x="1841613" y="0"/>
                  </a:lnTo>
                  <a:lnTo>
                    <a:pt x="1841613" y="1806421"/>
                  </a:lnTo>
                  <a:lnTo>
                    <a:pt x="0" y="1806421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44;p11">
              <a:extLst>
                <a:ext uri="{FF2B5EF4-FFF2-40B4-BE49-F238E27FC236}">
                  <a16:creationId xmlns:a16="http://schemas.microsoft.com/office/drawing/2014/main" id="{1BFC6925-ED62-C307-4756-77CA1D9D3607}"/>
                </a:ext>
              </a:extLst>
            </p:cNvPr>
            <p:cNvSpPr txBox="1"/>
            <p:nvPr/>
          </p:nvSpPr>
          <p:spPr>
            <a:xfrm>
              <a:off x="0" y="-38100"/>
              <a:ext cx="1841613" cy="184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49;p11">
            <a:extLst>
              <a:ext uri="{FF2B5EF4-FFF2-40B4-BE49-F238E27FC236}">
                <a16:creationId xmlns:a16="http://schemas.microsoft.com/office/drawing/2014/main" id="{16C3CA57-C4CE-50B3-C5D8-976A5AF65852}"/>
              </a:ext>
            </a:extLst>
          </p:cNvPr>
          <p:cNvSpPr txBox="1"/>
          <p:nvPr/>
        </p:nvSpPr>
        <p:spPr>
          <a:xfrm>
            <a:off x="1606456" y="2886959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l-GR" sz="4505" b="1" i="0" u="none" strike="noStrike" cap="none" dirty="0">
                <a:solidFill>
                  <a:srgbClr val="452A74"/>
                </a:solidFill>
                <a:latin typeface="+mj-lt"/>
                <a:ea typeface="Montserrat"/>
                <a:cs typeface="Montserrat"/>
                <a:sym typeface="Montserrat"/>
              </a:rPr>
              <a:t>Πηγές</a:t>
            </a:r>
            <a:endParaRPr lang="el-GR"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0;p11">
            <a:extLst>
              <a:ext uri="{FF2B5EF4-FFF2-40B4-BE49-F238E27FC236}">
                <a16:creationId xmlns:a16="http://schemas.microsoft.com/office/drawing/2014/main" id="{CE404F67-2C51-9082-A1E5-3B5186786833}"/>
              </a:ext>
            </a:extLst>
          </p:cNvPr>
          <p:cNvSpPr txBox="1"/>
          <p:nvPr/>
        </p:nvSpPr>
        <p:spPr>
          <a:xfrm>
            <a:off x="1606455" y="4505981"/>
            <a:ext cx="5836863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  <a:hlinkClick r:id="rId5"/>
              </a:rPr>
              <a:t>https://www.neatro.io/blog/two-truths-and-a-lie-icebreaker/</a:t>
            </a: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</a:rPr>
              <a:t> </a:t>
            </a:r>
          </a:p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endParaRPr lang="en-US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51296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5ED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4"/>
          <p:cNvSpPr/>
          <p:nvPr/>
        </p:nvSpPr>
        <p:spPr>
          <a:xfrm>
            <a:off x="2151792" y="643488"/>
            <a:ext cx="3226247" cy="610103"/>
          </a:xfrm>
          <a:custGeom>
            <a:avLst/>
            <a:gdLst/>
            <a:ahLst/>
            <a:cxnLst/>
            <a:rect l="l" t="t" r="r" b="b"/>
            <a:pathLst>
              <a:path w="3226247" h="610103" extrusionOk="0">
                <a:moveTo>
                  <a:pt x="0" y="0"/>
                </a:moveTo>
                <a:lnTo>
                  <a:pt x="3226247" y="0"/>
                </a:lnTo>
                <a:lnTo>
                  <a:pt x="3226247" y="610103"/>
                </a:lnTo>
                <a:lnTo>
                  <a:pt x="0" y="61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87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4">
            <a:hlinkClick r:id="rId4"/>
          </p:cNvPr>
          <p:cNvSpPr/>
          <p:nvPr/>
        </p:nvSpPr>
        <p:spPr>
          <a:xfrm>
            <a:off x="1301736" y="9059620"/>
            <a:ext cx="492598" cy="895633"/>
          </a:xfrm>
          <a:custGeom>
            <a:avLst/>
            <a:gdLst/>
            <a:ahLst/>
            <a:cxnLst/>
            <a:rect l="l" t="t" r="r" b="b"/>
            <a:pathLst>
              <a:path w="492598" h="895633" extrusionOk="0">
                <a:moveTo>
                  <a:pt x="0" y="0"/>
                </a:moveTo>
                <a:lnTo>
                  <a:pt x="492598" y="0"/>
                </a:lnTo>
                <a:lnTo>
                  <a:pt x="492598" y="895632"/>
                </a:lnTo>
                <a:lnTo>
                  <a:pt x="0" y="89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4">
            <a:hlinkClick r:id="rId6"/>
          </p:cNvPr>
          <p:cNvSpPr/>
          <p:nvPr/>
        </p:nvSpPr>
        <p:spPr>
          <a:xfrm>
            <a:off x="2151792" y="9126668"/>
            <a:ext cx="814635" cy="814635"/>
          </a:xfrm>
          <a:custGeom>
            <a:avLst/>
            <a:gdLst/>
            <a:ahLst/>
            <a:cxnLst/>
            <a:rect l="l" t="t" r="r" b="b"/>
            <a:pathLst>
              <a:path w="814635" h="814635" extrusionOk="0">
                <a:moveTo>
                  <a:pt x="0" y="0"/>
                </a:moveTo>
                <a:lnTo>
                  <a:pt x="814635" y="0"/>
                </a:lnTo>
                <a:lnTo>
                  <a:pt x="814635" y="814636"/>
                </a:lnTo>
                <a:lnTo>
                  <a:pt x="0" y="814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4">
            <a:hlinkClick r:id="rId8"/>
          </p:cNvPr>
          <p:cNvSpPr/>
          <p:nvPr/>
        </p:nvSpPr>
        <p:spPr>
          <a:xfrm>
            <a:off x="4515883" y="9046061"/>
            <a:ext cx="939499" cy="939499"/>
          </a:xfrm>
          <a:custGeom>
            <a:avLst/>
            <a:gdLst/>
            <a:ahLst/>
            <a:cxnLst/>
            <a:rect l="l" t="t" r="r" b="b"/>
            <a:pathLst>
              <a:path w="939499" h="939499" extrusionOk="0">
                <a:moveTo>
                  <a:pt x="0" y="0"/>
                </a:moveTo>
                <a:lnTo>
                  <a:pt x="939499" y="0"/>
                </a:lnTo>
                <a:lnTo>
                  <a:pt x="939499" y="939499"/>
                </a:lnTo>
                <a:lnTo>
                  <a:pt x="0" y="939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4"/>
          <p:cNvSpPr/>
          <p:nvPr/>
        </p:nvSpPr>
        <p:spPr>
          <a:xfrm>
            <a:off x="5752478" y="9059620"/>
            <a:ext cx="948733" cy="948733"/>
          </a:xfrm>
          <a:custGeom>
            <a:avLst/>
            <a:gdLst/>
            <a:ahLst/>
            <a:cxnLst/>
            <a:rect l="l" t="t" r="r" b="b"/>
            <a:pathLst>
              <a:path w="948733" h="948733" extrusionOk="0">
                <a:moveTo>
                  <a:pt x="0" y="0"/>
                </a:moveTo>
                <a:lnTo>
                  <a:pt x="948733" y="0"/>
                </a:lnTo>
                <a:lnTo>
                  <a:pt x="948733" y="948733"/>
                </a:lnTo>
                <a:lnTo>
                  <a:pt x="0" y="9487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4">
            <a:hlinkClick r:id="rId11"/>
          </p:cNvPr>
          <p:cNvSpPr/>
          <p:nvPr/>
        </p:nvSpPr>
        <p:spPr>
          <a:xfrm>
            <a:off x="6998306" y="9023785"/>
            <a:ext cx="939794" cy="939794"/>
          </a:xfrm>
          <a:custGeom>
            <a:avLst/>
            <a:gdLst/>
            <a:ahLst/>
            <a:cxnLst/>
            <a:rect l="l" t="t" r="r" b="b"/>
            <a:pathLst>
              <a:path w="939794" h="939794" extrusionOk="0">
                <a:moveTo>
                  <a:pt x="0" y="0"/>
                </a:moveTo>
                <a:lnTo>
                  <a:pt x="939794" y="0"/>
                </a:lnTo>
                <a:lnTo>
                  <a:pt x="939794" y="939794"/>
                </a:lnTo>
                <a:lnTo>
                  <a:pt x="0" y="93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9455762" y="-1993617"/>
            <a:ext cx="13888879" cy="1388887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14"/>
          <p:cNvGrpSpPr/>
          <p:nvPr/>
        </p:nvGrpSpPr>
        <p:grpSpPr>
          <a:xfrm>
            <a:off x="9414163" y="-1980712"/>
            <a:ext cx="13888879" cy="13888879"/>
            <a:chOff x="0" y="0"/>
            <a:chExt cx="812800" cy="812800"/>
          </a:xfrm>
        </p:grpSpPr>
        <p:sp>
          <p:nvSpPr>
            <p:cNvPr id="314" name="Google Shape;314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14"/>
          <p:cNvGrpSpPr/>
          <p:nvPr/>
        </p:nvGrpSpPr>
        <p:grpSpPr>
          <a:xfrm>
            <a:off x="11234271" y="-303752"/>
            <a:ext cx="10331861" cy="10331861"/>
            <a:chOff x="0" y="0"/>
            <a:chExt cx="812800" cy="812800"/>
          </a:xfrm>
        </p:grpSpPr>
        <p:sp>
          <p:nvSpPr>
            <p:cNvPr id="317" name="Google Shape;317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52A74">
                <a:alpha val="9529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4"/>
          <p:cNvGrpSpPr/>
          <p:nvPr/>
        </p:nvGrpSpPr>
        <p:grpSpPr>
          <a:xfrm>
            <a:off x="12424045" y="1006740"/>
            <a:ext cx="7869115" cy="7869115"/>
            <a:chOff x="0" y="0"/>
            <a:chExt cx="812800" cy="812800"/>
          </a:xfrm>
        </p:grpSpPr>
        <p:sp>
          <p:nvSpPr>
            <p:cNvPr id="320" name="Google Shape;320;p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D5ED">
                <a:alpha val="4039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2" name="Google Shape;322;p14"/>
          <p:cNvSpPr/>
          <p:nvPr/>
        </p:nvSpPr>
        <p:spPr>
          <a:xfrm>
            <a:off x="13017668" y="1527382"/>
            <a:ext cx="6681869" cy="6681869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DED5E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3" name="Google Shape;323;p14"/>
          <p:cNvGrpSpPr/>
          <p:nvPr/>
        </p:nvGrpSpPr>
        <p:grpSpPr>
          <a:xfrm>
            <a:off x="-113454" y="2274850"/>
            <a:ext cx="12129562" cy="2477107"/>
            <a:chOff x="0" y="-57150"/>
            <a:chExt cx="3194617" cy="652407"/>
          </a:xfrm>
        </p:grpSpPr>
        <p:sp>
          <p:nvSpPr>
            <p:cNvPr id="324" name="Google Shape;324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4"/>
          <p:cNvGrpSpPr/>
          <p:nvPr/>
        </p:nvGrpSpPr>
        <p:grpSpPr>
          <a:xfrm>
            <a:off x="0" y="4724306"/>
            <a:ext cx="12129562" cy="2477107"/>
            <a:chOff x="0" y="-57150"/>
            <a:chExt cx="3194617" cy="652407"/>
          </a:xfrm>
        </p:grpSpPr>
        <p:sp>
          <p:nvSpPr>
            <p:cNvPr id="327" name="Google Shape;327;p14"/>
            <p:cNvSpPr/>
            <p:nvPr/>
          </p:nvSpPr>
          <p:spPr>
            <a:xfrm>
              <a:off x="0" y="0"/>
              <a:ext cx="3194617" cy="595257"/>
            </a:xfrm>
            <a:custGeom>
              <a:avLst/>
              <a:gdLst/>
              <a:ahLst/>
              <a:cxnLst/>
              <a:rect l="l" t="t" r="r" b="b"/>
              <a:pathLst>
                <a:path w="3194617" h="595257" extrusionOk="0">
                  <a:moveTo>
                    <a:pt x="0" y="0"/>
                  </a:moveTo>
                  <a:lnTo>
                    <a:pt x="3194617" y="0"/>
                  </a:lnTo>
                  <a:lnTo>
                    <a:pt x="3194617" y="595257"/>
                  </a:lnTo>
                  <a:lnTo>
                    <a:pt x="0" y="595257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4"/>
            <p:cNvSpPr txBox="1"/>
            <p:nvPr/>
          </p:nvSpPr>
          <p:spPr>
            <a:xfrm>
              <a:off x="0" y="-57150"/>
              <a:ext cx="3194617" cy="65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4">
            <a:hlinkClick r:id="rId13"/>
          </p:cNvPr>
          <p:cNvSpPr/>
          <p:nvPr/>
        </p:nvSpPr>
        <p:spPr>
          <a:xfrm>
            <a:off x="3372879" y="9126668"/>
            <a:ext cx="818778" cy="836911"/>
          </a:xfrm>
          <a:custGeom>
            <a:avLst/>
            <a:gdLst/>
            <a:ahLst/>
            <a:cxnLst/>
            <a:rect l="l" t="t" r="r" b="b"/>
            <a:pathLst>
              <a:path w="818778" h="836911" extrusionOk="0">
                <a:moveTo>
                  <a:pt x="0" y="0"/>
                </a:moveTo>
                <a:lnTo>
                  <a:pt x="818777" y="0"/>
                </a:lnTo>
                <a:lnTo>
                  <a:pt x="818777" y="836911"/>
                </a:lnTo>
                <a:lnTo>
                  <a:pt x="0" y="836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4"/>
          <p:cNvSpPr/>
          <p:nvPr/>
        </p:nvSpPr>
        <p:spPr>
          <a:xfrm>
            <a:off x="0" y="36493"/>
            <a:ext cx="1695139" cy="1940494"/>
          </a:xfrm>
          <a:custGeom>
            <a:avLst/>
            <a:gdLst/>
            <a:ahLst/>
            <a:cxnLst/>
            <a:rect l="l" t="t" r="r" b="b"/>
            <a:pathLst>
              <a:path w="1695139" h="1940494" extrusionOk="0">
                <a:moveTo>
                  <a:pt x="0" y="0"/>
                </a:moveTo>
                <a:lnTo>
                  <a:pt x="1695139" y="0"/>
                </a:lnTo>
                <a:lnTo>
                  <a:pt x="1695139" y="1940494"/>
                </a:lnTo>
                <a:lnTo>
                  <a:pt x="0" y="19404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l="-8950" r="-55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4"/>
          <p:cNvSpPr txBox="1"/>
          <p:nvPr/>
        </p:nvSpPr>
        <p:spPr>
          <a:xfrm>
            <a:off x="2484570" y="7774133"/>
            <a:ext cx="4062626" cy="61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75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Where to find us</a:t>
            </a:r>
            <a:endParaRPr/>
          </a:p>
        </p:txBody>
      </p:sp>
      <p:sp>
        <p:nvSpPr>
          <p:cNvPr id="332" name="Google Shape;332;p14"/>
          <p:cNvSpPr txBox="1"/>
          <p:nvPr/>
        </p:nvSpPr>
        <p:spPr>
          <a:xfrm>
            <a:off x="-72265" y="2355617"/>
            <a:ext cx="11047523" cy="254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899" b="1" dirty="0">
                <a:solidFill>
                  <a:srgbClr val="DED5ED"/>
                </a:solidFill>
                <a:sym typeface="Montserrat"/>
              </a:rPr>
              <a:t>Για περισσότερες πληροφορίες</a:t>
            </a:r>
            <a:endParaRPr dirty="0"/>
          </a:p>
        </p:txBody>
      </p:sp>
      <p:sp>
        <p:nvSpPr>
          <p:cNvPr id="333" name="Google Shape;333;p14"/>
          <p:cNvSpPr txBox="1"/>
          <p:nvPr/>
        </p:nvSpPr>
        <p:spPr>
          <a:xfrm>
            <a:off x="1028700" y="5163332"/>
            <a:ext cx="9631235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https://www.hertechventure.eu</a:t>
            </a:r>
            <a:r>
              <a:rPr lang="en-US" sz="440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>
          <a:extLst>
            <a:ext uri="{FF2B5EF4-FFF2-40B4-BE49-F238E27FC236}">
              <a16:creationId xmlns:a16="http://schemas.microsoft.com/office/drawing/2014/main" id="{882D7CD2-52FD-C3B2-6F15-EB87EA996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13">
            <a:extLst>
              <a:ext uri="{FF2B5EF4-FFF2-40B4-BE49-F238E27FC236}">
                <a16:creationId xmlns:a16="http://schemas.microsoft.com/office/drawing/2014/main" id="{82A10BD7-9624-E68D-A921-C444F38B8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444440"/>
              </p:ext>
            </p:extLst>
          </p:nvPr>
        </p:nvGraphicFramePr>
        <p:xfrm>
          <a:off x="2563837" y="2456921"/>
          <a:ext cx="13160325" cy="55918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8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42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199" b="1" u="none" strike="noStrike" cap="none" noProof="0" dirty="0">
                          <a:solidFill>
                            <a:srgbClr val="DED5ED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ΣΤΌΧΟΣ</a:t>
                      </a:r>
                      <a:endParaRPr lang="en-GB" sz="1100" b="1" u="none" strike="noStrike" cap="none" noProof="0" dirty="0">
                        <a:latin typeface="+mj-lt"/>
                      </a:endParaRPr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l-GR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Ο στόχος είναι να ‘’σπάσει ο πάγος’’, να δημιουργηθεί μια φιλική και χαλαρή ατμόσφαιρα και να ενθαρρυνθούν οι συμμετέχοντες να αλληλεπιδράσουν μεταξύ τους.</a:t>
                      </a:r>
                      <a:endParaRPr lang="en-GB" sz="2400" b="0" i="0" u="none" strike="noStrike" cap="none" noProof="0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104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199" b="1" u="none" strike="noStrike" cap="none" noProof="0" dirty="0">
                          <a:solidFill>
                            <a:srgbClr val="DED5ED"/>
                          </a:solidFill>
                          <a:latin typeface="+mj-lt"/>
                          <a:sym typeface="Montserrat"/>
                        </a:rPr>
                        <a:t>ΣΎΝΤΟΜΗ ΠΕΡΙΓΡΑΦΉ</a:t>
                      </a:r>
                      <a:endParaRPr lang="en-GB" sz="1100" b="1" u="none" strike="noStrike" cap="none" noProof="0" dirty="0">
                        <a:latin typeface="+mj-lt"/>
                      </a:endParaRPr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l-GR" sz="240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Κάθε άτομο μοιράζεται τρια πράγματα για τον εαυτό του (δύο εκ των οποίων είναι ψευδείς), και οι υπόλοιποι προσπαθούν να εντοπίσουν ποια είναι η αλήθεια.</a:t>
                      </a: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4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  <a:tabLst/>
                        <a:defRPr/>
                      </a:pPr>
                      <a:r>
                        <a:rPr kumimoji="0" lang="el-GR" sz="2199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ED5ED"/>
                          </a:solidFill>
                          <a:effectLst/>
                          <a:uLnTx/>
                          <a:uFillTx/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ΔΙΑΡΚΕΙΑ</a:t>
                      </a:r>
                      <a:endParaRPr kumimoji="0" lang="en-GB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lang="en-GB" sz="1100" u="none" strike="noStrike" cap="none" noProof="0" dirty="0"/>
                    </a:p>
                  </a:txBody>
                  <a:tcPr marL="190500" marR="190500" marT="190500" marB="190500">
                    <a:lnL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C145B"/>
                    </a:solidFill>
                  </a:tcPr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l-GR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Ελάχιστη: 15 λεπτά</a:t>
                      </a:r>
                    </a:p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l-GR" sz="2400" b="0" i="0" u="none" strike="noStrike" cap="none" noProof="0" dirty="0">
                          <a:solidFill>
                            <a:srgbClr val="2C145B"/>
                          </a:solidFill>
                          <a:latin typeface="Montserrat"/>
                          <a:sym typeface="Arial"/>
                        </a:rPr>
                        <a:t>Η διάρκεια μπορεί να παραταθεί ανάλογα με τον αριθμό των συμμετεχόντων.</a:t>
                      </a:r>
                    </a:p>
                  </a:txBody>
                  <a:tcPr marL="190500" marR="190500" marT="190500" marB="190500">
                    <a:lnL w="28575" cap="flat" cmpd="sng" algn="ctr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896CB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E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61602"/>
                  </a:ext>
                </a:extLst>
              </a:tr>
            </a:tbl>
          </a:graphicData>
        </a:graphic>
      </p:graphicFrame>
      <p:sp>
        <p:nvSpPr>
          <p:cNvPr id="369" name="Google Shape;369;p13">
            <a:extLst>
              <a:ext uri="{FF2B5EF4-FFF2-40B4-BE49-F238E27FC236}">
                <a16:creationId xmlns:a16="http://schemas.microsoft.com/office/drawing/2014/main" id="{374B71D5-9840-A699-ADCC-E9760F5481F1}"/>
              </a:ext>
            </a:extLst>
          </p:cNvPr>
          <p:cNvSpPr/>
          <p:nvPr/>
        </p:nvSpPr>
        <p:spPr>
          <a:xfrm>
            <a:off x="14935664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0" name="Google Shape;370;p13">
            <a:extLst>
              <a:ext uri="{FF2B5EF4-FFF2-40B4-BE49-F238E27FC236}">
                <a16:creationId xmlns:a16="http://schemas.microsoft.com/office/drawing/2014/main" id="{3CF35887-D98F-E532-3A6F-8D92573CE66E}"/>
              </a:ext>
            </a:extLst>
          </p:cNvPr>
          <p:cNvGrpSpPr/>
          <p:nvPr/>
        </p:nvGrpSpPr>
        <p:grpSpPr>
          <a:xfrm rot="5400000">
            <a:off x="-8778964" y="7661753"/>
            <a:ext cx="18965831" cy="1407904"/>
            <a:chOff x="0" y="-38100"/>
            <a:chExt cx="4995116" cy="370806"/>
          </a:xfrm>
        </p:grpSpPr>
        <p:sp>
          <p:nvSpPr>
            <p:cNvPr id="371" name="Google Shape;371;p13">
              <a:extLst>
                <a:ext uri="{FF2B5EF4-FFF2-40B4-BE49-F238E27FC236}">
                  <a16:creationId xmlns:a16="http://schemas.microsoft.com/office/drawing/2014/main" id="{81F16D96-2E13-F5BF-4C9F-1074B8D19173}"/>
                </a:ext>
              </a:extLst>
            </p:cNvPr>
            <p:cNvSpPr/>
            <p:nvPr/>
          </p:nvSpPr>
          <p:spPr>
            <a:xfrm>
              <a:off x="0" y="0"/>
              <a:ext cx="4995116" cy="332706"/>
            </a:xfrm>
            <a:custGeom>
              <a:avLst/>
              <a:gdLst/>
              <a:ahLst/>
              <a:cxnLst/>
              <a:rect l="l" t="t" r="r" b="b"/>
              <a:pathLst>
                <a:path w="4995116" h="332706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332706"/>
                  </a:lnTo>
                  <a:lnTo>
                    <a:pt x="0" y="332706"/>
                  </a:lnTo>
                  <a:close/>
                </a:path>
              </a:pathLst>
            </a:custGeom>
            <a:solidFill>
              <a:srgbClr val="452A7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>
              <a:extLst>
                <a:ext uri="{FF2B5EF4-FFF2-40B4-BE49-F238E27FC236}">
                  <a16:creationId xmlns:a16="http://schemas.microsoft.com/office/drawing/2014/main" id="{6B75E7C3-D43C-DBF9-5C08-C91B8EE69398}"/>
                </a:ext>
              </a:extLst>
            </p:cNvPr>
            <p:cNvSpPr txBox="1"/>
            <p:nvPr/>
          </p:nvSpPr>
          <p:spPr>
            <a:xfrm>
              <a:off x="0" y="-38100"/>
              <a:ext cx="4995116" cy="3708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3">
            <a:extLst>
              <a:ext uri="{FF2B5EF4-FFF2-40B4-BE49-F238E27FC236}">
                <a16:creationId xmlns:a16="http://schemas.microsoft.com/office/drawing/2014/main" id="{80E3DDB4-959E-B1C1-8E9A-8A8282663809}"/>
              </a:ext>
            </a:extLst>
          </p:cNvPr>
          <p:cNvSpPr/>
          <p:nvPr/>
        </p:nvSpPr>
        <p:spPr>
          <a:xfrm>
            <a:off x="16084070" y="-14653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13">
            <a:extLst>
              <a:ext uri="{FF2B5EF4-FFF2-40B4-BE49-F238E27FC236}">
                <a16:creationId xmlns:a16="http://schemas.microsoft.com/office/drawing/2014/main" id="{C23A3D42-739A-2C0B-7D68-65F76093A5BB}"/>
              </a:ext>
            </a:extLst>
          </p:cNvPr>
          <p:cNvSpPr txBox="1"/>
          <p:nvPr/>
        </p:nvSpPr>
        <p:spPr>
          <a:xfrm>
            <a:off x="2339764" y="1028700"/>
            <a:ext cx="5850034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el-GR" sz="5100" b="1" dirty="0">
                <a:solidFill>
                  <a:srgbClr val="452A74"/>
                </a:solidFill>
                <a:sym typeface="Montserrat ExtraBold"/>
              </a:rPr>
              <a:t>Περιγραφή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515106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110BCF06-646E-0164-729C-43903ABB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FAD6E7B7-4BF5-A1C0-8B11-371443E2F46A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54F1AAB9-B1A8-1DCB-BB5E-89387883B274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152DAC30-5937-655F-6A36-99C10FB1C54F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69ED44D4-14A2-A5E8-7F3E-A62C05B3F983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698AECAD-57CC-0B1E-FC02-BE95F372F41F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800764D4-ABE4-20CA-8A0B-D0AA671122BC}"/>
              </a:ext>
            </a:extLst>
          </p:cNvPr>
          <p:cNvSpPr txBox="1"/>
          <p:nvPr/>
        </p:nvSpPr>
        <p:spPr>
          <a:xfrm>
            <a:off x="719684" y="2422385"/>
            <a:ext cx="1665084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l-GR" sz="28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Είναι μια σύντομη και διασκεδαστική δραστηριότητα που βοηθά στην ενίσχυση της ομάδας μέσω ενός απλού παιχνιδιού: να μαντέψουν οι συμμετέχοντες/</a:t>
            </a:r>
            <a:r>
              <a:rPr lang="el-GR" sz="2800" noProof="0" dirty="0" err="1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ουσες</a:t>
            </a:r>
            <a:r>
              <a:rPr lang="el-GR" sz="28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 ποια από τις τρεις δηλώσεις είναι η αλήθεια.</a:t>
            </a:r>
          </a:p>
          <a:p>
            <a:pPr marR="0" lvl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800" noProof="0" dirty="0">
              <a:solidFill>
                <a:srgbClr val="452A74"/>
              </a:solidFill>
              <a:latin typeface="Montserrat"/>
              <a:sym typeface="Montserrat"/>
            </a:endParaRPr>
          </a:p>
          <a:p>
            <a:pPr marR="0" lvl="0" algn="ctr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l-GR" sz="2800" noProof="0" dirty="0">
                <a:solidFill>
                  <a:srgbClr val="452A74"/>
                </a:solidFill>
                <a:latin typeface="Montserrat"/>
              </a:rPr>
              <a:t>Ένα επιπλέον πλεονέκτημα αυτής της δραστηριότητας είναι η ευελιξία της—μπορεί να πραγματοποιηθεί προφορικά, είτε με φυσική παρουσία σε μια αίθουσα είτε εξ αποστάσεως.</a:t>
            </a:r>
            <a:endParaRPr lang="en-GB" sz="28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253;p9">
            <a:extLst>
              <a:ext uri="{FF2B5EF4-FFF2-40B4-BE49-F238E27FC236}">
                <a16:creationId xmlns:a16="http://schemas.microsoft.com/office/drawing/2014/main" id="{C11C11DE-CAA6-EA71-AE34-39A105D14571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dirty="0">
                <a:solidFill>
                  <a:srgbClr val="452A7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Εισαγωγή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591908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4677AC46-3D67-1A95-FAC6-447D5A3EE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43BFB2D8-541E-5B13-202A-EB4045E55B13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F52A9B7A-CEA1-4BF9-4162-DA8F3B2EA5A8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6877E03C-A527-C818-06E6-DC10DFD0A4C1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CFF6D5FC-6B7D-C755-A5E9-AB1458A0357A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E3EB3E64-4D21-5A31-67B9-5CD312170E8B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A72F3F84-D94E-1F27-4DDC-FD7ABF8876BA}"/>
              </a:ext>
            </a:extLst>
          </p:cNvPr>
          <p:cNvSpPr txBox="1"/>
          <p:nvPr/>
        </p:nvSpPr>
        <p:spPr>
          <a:xfrm>
            <a:off x="719684" y="279807"/>
            <a:ext cx="1636515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22"/>
              </a:lnSpc>
            </a:pPr>
            <a:r>
              <a:rPr lang="el-GR" sz="5200" b="1" noProof="0" dirty="0">
                <a:solidFill>
                  <a:srgbClr val="452A74"/>
                </a:solidFill>
                <a:latin typeface="+mj-lt"/>
                <a:cs typeface="Montserrat ExtraBold"/>
              </a:rPr>
              <a:t>Μερικές συμβουλές για να ξεγελάσετε τους πάντες</a:t>
            </a:r>
            <a:r>
              <a:rPr lang="en-GB" sz="5200" b="1" noProof="0" dirty="0">
                <a:solidFill>
                  <a:srgbClr val="452A74"/>
                </a:solidFill>
                <a:latin typeface="+mj-lt"/>
                <a:cs typeface="Montserrat ExtraBold"/>
              </a:rPr>
              <a:t>!</a:t>
            </a:r>
          </a:p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A4BE4281-7DD4-A8A4-6F7E-3CEDD922D3BE}"/>
              </a:ext>
            </a:extLst>
          </p:cNvPr>
          <p:cNvSpPr txBox="1"/>
          <p:nvPr/>
        </p:nvSpPr>
        <p:spPr>
          <a:xfrm>
            <a:off x="719684" y="1664235"/>
            <a:ext cx="16650840" cy="700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noProof="0" dirty="0">
              <a:solidFill>
                <a:srgbClr val="452A74"/>
              </a:solidFill>
              <a:latin typeface="Montserrat" panose="00000500000000000000" pitchFamily="2" charset="0"/>
            </a:endParaRPr>
          </a:p>
          <a:p>
            <a:pPr algn="l">
              <a:lnSpc>
                <a:spcPct val="150000"/>
              </a:lnSpc>
            </a:pPr>
            <a:r>
              <a:rPr lang="el-GR" sz="2400" noProof="0" dirty="0">
                <a:solidFill>
                  <a:srgbClr val="452A74"/>
                </a:solidFill>
                <a:latin typeface="+mj-lt"/>
              </a:rPr>
              <a:t>Η πραγματική πρόκληση του παιχνιδιού είναι να πει κανείς ένα ψέμα που να ακούγεται πειστικό στους άλλους. Μερικές συμβουλές:</a:t>
            </a:r>
          </a:p>
          <a:p>
            <a:pPr algn="l">
              <a:lnSpc>
                <a:spcPct val="150000"/>
              </a:lnSpc>
            </a:pPr>
            <a:endParaRPr lang="el-GR" sz="2400" noProof="0" dirty="0">
              <a:solidFill>
                <a:srgbClr val="452A74"/>
              </a:solidFill>
              <a:latin typeface="+mj-lt"/>
            </a:endParaRP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452A74"/>
                </a:solidFill>
                <a:latin typeface="+mj-lt"/>
              </a:rPr>
              <a:t>Δώστε την ίδια ποσότητα λεπτομερειών και στις τρεις δηλώσεις σας.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452A74"/>
                </a:solidFill>
                <a:latin typeface="+mj-lt"/>
              </a:rPr>
              <a:t>Ανακατέψτε τη σειρά των αληθινών και ψεύτικων δηλώσεων.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452A74"/>
                </a:solidFill>
                <a:latin typeface="+mj-lt"/>
              </a:rPr>
              <a:t>Αποφύγετε υπερβολές – επιλέξτε ένα ψέμα που να μοιάζει εξίσου πιθανό με τις αλήθειες σας.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452A74"/>
                </a:solidFill>
                <a:latin typeface="+mj-lt"/>
              </a:rPr>
              <a:t>Χρησιμοποιήστε τον ίδιο τόνο και τρόπο έκφρασης για όλες τις δηλώσεις.</a:t>
            </a:r>
          </a:p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452A74"/>
                </a:solidFill>
                <a:latin typeface="+mj-lt"/>
              </a:rPr>
              <a:t>Μην διστάσετε να χρησιμοποιήσετε ή να καμουφλάρετε μια ασυνήθιστη αλήθεια ώστε να μοιάζει με ψέμα.</a:t>
            </a: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3200" u="none" strike="noStrike" cap="none" noProof="0" dirty="0">
              <a:solidFill>
                <a:srgbClr val="292833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895164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5706D1E0-987F-27B4-3D62-8835C44F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1FF45603-6B4D-8C78-78E6-A01B65A52CB4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CC9C830F-C09B-FF6F-0FDD-7675861E97AD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0BD05AB1-96B3-FDD1-34D7-C7B6ABF52E52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9969263C-F666-7D50-A2F0-E5932D15F8D8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7F6C83E9-AAB5-308B-5C40-8C5E292FB8B5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9C86F0FF-4C74-2A90-3BC0-C2E07995B47C}"/>
              </a:ext>
            </a:extLst>
          </p:cNvPr>
          <p:cNvSpPr txBox="1"/>
          <p:nvPr/>
        </p:nvSpPr>
        <p:spPr>
          <a:xfrm>
            <a:off x="1313241" y="3247596"/>
            <a:ext cx="15661518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800" b="1" dirty="0">
                <a:solidFill>
                  <a:srgbClr val="452A74"/>
                </a:solidFill>
                <a:sym typeface="Montserrat ExtraBold"/>
              </a:rPr>
              <a:t>Δραστηριότητα δια ζώσης 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15609633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9D17C6AB-3F38-F10B-452B-88F54BF7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763F302B-2B4E-B987-3C67-CC2DE948C4A7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4DAC2B64-FCDD-7C3D-5F77-5AECD8D734AF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A2F21E9E-9303-75F5-FCB1-B9A59749C9F7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4624D650-3079-F2C9-8881-D4B2DAB0D638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7113DD60-FBB9-8FB8-36FC-43C777DCC21E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FD153EC4-DBF6-381E-3DB3-921E2CD5694D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solidFill>
                  <a:srgbClr val="452A74"/>
                </a:solidFill>
                <a:latin typeface="+mj-lt"/>
                <a:ea typeface="Montserrat ExtraBold"/>
                <a:cs typeface="Montserrat ExtraBold"/>
                <a:sym typeface="Montserrat ExtraBold"/>
              </a:rPr>
              <a:t>Οδηγίες</a:t>
            </a:r>
            <a:endParaRPr sz="180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C0F1ED41-8ADD-6F35-1ADD-AFC572671237}"/>
              </a:ext>
            </a:extLst>
          </p:cNvPr>
          <p:cNvSpPr txBox="1"/>
          <p:nvPr/>
        </p:nvSpPr>
        <p:spPr>
          <a:xfrm>
            <a:off x="719684" y="1664235"/>
            <a:ext cx="16650840" cy="618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l-GR" sz="2400" b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Βήμα 1: </a:t>
            </a:r>
            <a:r>
              <a:rPr lang="el-GR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Δώστε σε όλους 3-5 λεπτά για να γράψουν δύο αλήθειες και ένα ψέμα για τον εαυτό τους.</a:t>
            </a:r>
          </a:p>
          <a:p>
            <a:pPr marR="0" lvl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Βήμα 2: </a:t>
            </a:r>
            <a:r>
              <a:rPr lang="el-GR" sz="2400" i="0" u="none" strike="noStrike" cap="none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Ανάλογα με τον αριθμό συμμετεχόντων και τον διαθέσιμο χρόνο: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l-GR" sz="2400" b="1" i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Για έως 10 συμμετέχοντες και διαθέσιμο χρόνο άνω των 20 λεπτών: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Κάλεσε έναν τυχαίο συμμετέχοντα να μοιραστεί τις τρεις δηλώσεις του.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Δώσε στην ομάδα 30 δευτερόλεπτα για να σκεφτεί ποια είναι το ψέμα. Όλοι αποκαλύπτουν τι πιστεύουν.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Αφού μιλήσουν όλοι, ο συμμετέχων αποκαλύπτει ποια ήταν η ψεύτικη δήλωση.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Επανέλαβε τη διαδικασία μέχρι να έχουν παίξει όλοι.</a:t>
            </a:r>
          </a:p>
          <a:p>
            <a:pPr marL="457200" lvl="8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  <a:sym typeface="Montserrat"/>
              </a:rPr>
              <a:t>Βαθμολογία: Όσοι βρίσκουν σωστά τα ψέματα κερδίζουν 1 βαθμό ανά επιτυχία. Δίνεται επίσης 1 βαθμός στους “καλούς ψεύτες” που κατάφεραν να ξεγελάσουν τους υπόλοιπους.</a:t>
            </a:r>
          </a:p>
        </p:txBody>
      </p:sp>
    </p:spTree>
    <p:extLst>
      <p:ext uri="{BB962C8B-B14F-4D97-AF65-F5344CB8AC3E}">
        <p14:creationId xmlns:p14="http://schemas.microsoft.com/office/powerpoint/2010/main" val="42252651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403E43B6-417C-4D2C-7FFF-F4A4F12EB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B19C085C-F2BC-475A-6EF8-6D18843E8035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B4DEE15D-7698-168D-4C94-CAC6EC8BFCBC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3A7AE850-6F07-D0F2-32F5-480DE9E6E5A9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32712F8B-65BF-1A8E-1C85-24526ECA1E92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34071E87-CEB4-9BF3-ABA8-5F363D52A39E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>
            <a:extLst>
              <a:ext uri="{FF2B5EF4-FFF2-40B4-BE49-F238E27FC236}">
                <a16:creationId xmlns:a16="http://schemas.microsoft.com/office/drawing/2014/main" id="{F7B23344-DF2A-ED1C-A51A-A3E3F89EB93C}"/>
              </a:ext>
            </a:extLst>
          </p:cNvPr>
          <p:cNvSpPr txBox="1"/>
          <p:nvPr/>
        </p:nvSpPr>
        <p:spPr>
          <a:xfrm>
            <a:off x="719684" y="279807"/>
            <a:ext cx="15661518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5400" b="1" dirty="0">
                <a:solidFill>
                  <a:srgbClr val="452A74"/>
                </a:solidFill>
                <a:latin typeface="+mj-lt"/>
                <a:ea typeface="Montserrat ExtraBold"/>
                <a:cs typeface="Montserrat ExtraBold"/>
                <a:sym typeface="Montserrat ExtraBold"/>
              </a:rPr>
              <a:t>Οδηγίες</a:t>
            </a:r>
            <a:endParaRPr sz="1800" dirty="0"/>
          </a:p>
        </p:txBody>
      </p:sp>
      <p:sp>
        <p:nvSpPr>
          <p:cNvPr id="2" name="Google Shape;115;g308d2ad0890_0_0">
            <a:extLst>
              <a:ext uri="{FF2B5EF4-FFF2-40B4-BE49-F238E27FC236}">
                <a16:creationId xmlns:a16="http://schemas.microsoft.com/office/drawing/2014/main" id="{FE9E4A37-B069-580B-83AC-BD384865B7ED}"/>
              </a:ext>
            </a:extLst>
          </p:cNvPr>
          <p:cNvSpPr txBox="1"/>
          <p:nvPr/>
        </p:nvSpPr>
        <p:spPr>
          <a:xfrm>
            <a:off x="719684" y="1664235"/>
            <a:ext cx="16650840" cy="442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2" indent="-342900" algn="just">
              <a:lnSpc>
                <a:spcPct val="150000"/>
              </a:lnSpc>
              <a:spcBef>
                <a:spcPts val="360"/>
              </a:spcBef>
              <a:buSzPts val="2400"/>
              <a:buFont typeface="Arial" panose="020B0604020202020204" pitchFamily="34" charset="0"/>
              <a:buChar char="•"/>
            </a:pPr>
            <a:r>
              <a:rPr lang="el-GR" sz="2400" b="1" i="1" noProof="0" dirty="0">
                <a:solidFill>
                  <a:srgbClr val="452A74"/>
                </a:solidFill>
                <a:latin typeface="Montserrat"/>
                <a:sym typeface="Montserrat"/>
              </a:rPr>
              <a:t>Για πάνω από 10 συμμετέχοντες (η διάρκεια προσαρμόζεται ανάλογα με το πρόγραμμα): </a:t>
            </a:r>
          </a:p>
          <a:p>
            <a:pPr marL="457200" lvl="2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</a:rPr>
              <a:t>Ζήτησε από όλους να σηκωθούν και να συνεργαστούν με ένα άτομο που δεν γνωρίζουν καλά.</a:t>
            </a:r>
          </a:p>
          <a:p>
            <a:pPr marL="457200" lvl="2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</a:rPr>
              <a:t>Ο καθένας μοιράζεται τις τρεις του δηλώσεις και ο άλλος προσπαθεί να εντοπίσει το ψέμα.</a:t>
            </a:r>
          </a:p>
          <a:p>
            <a:pPr marL="457200" lvl="2" indent="-457200" algn="just">
              <a:lnSpc>
                <a:spcPct val="150000"/>
              </a:lnSpc>
              <a:spcBef>
                <a:spcPts val="360"/>
              </a:spcBef>
              <a:buSzPts val="2400"/>
              <a:buFont typeface="+mj-lt"/>
              <a:buAutoNum type="arabicPeriod"/>
            </a:pPr>
            <a:r>
              <a:rPr lang="el-GR" sz="2400" noProof="0" dirty="0">
                <a:solidFill>
                  <a:srgbClr val="452A74"/>
                </a:solidFill>
                <a:latin typeface="Montserrat"/>
              </a:rPr>
              <a:t>Βαθμολογία: 1 βαθμός για κάθε σωστό εντοπισμό ψέματος και 1 βαθμός στον “καλό ψεύτη” αν ο άλλος δεν το μαντέψει.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GB" sz="2400" b="0" i="0" u="none" strike="noStrike" cap="none" noProof="0" dirty="0">
              <a:solidFill>
                <a:srgbClr val="452A7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R="0" lvl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l-GR" sz="2400" b="1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Βήμα 3: </a:t>
            </a:r>
            <a:r>
              <a:rPr lang="el-GR" sz="2400" noProof="0" dirty="0">
                <a:solidFill>
                  <a:srgbClr val="452A74"/>
                </a:solidFill>
                <a:latin typeface="Montserrat"/>
                <a:ea typeface="Montserrat"/>
                <a:cs typeface="Montserrat"/>
                <a:sym typeface="Montserrat"/>
              </a:rPr>
              <a:t>Στο τέλος της δραστηριότητας, μοιράσου με όλη την ομάδα: Ποιος ήταν ο καλύτερος "Ανιχνευτής Ψεμάτων". Ποιος κατάφερε να ξεγελάσει τους περισσότερους ως "Καλός Ψεύτης".</a:t>
            </a:r>
            <a:endParaRPr lang="en-GB" sz="2400" noProof="0" dirty="0">
              <a:solidFill>
                <a:srgbClr val="452A74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117044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>
          <a:extLst>
            <a:ext uri="{FF2B5EF4-FFF2-40B4-BE49-F238E27FC236}">
              <a16:creationId xmlns:a16="http://schemas.microsoft.com/office/drawing/2014/main" id="{097DAEBF-4A9A-8A96-D247-97DF2055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66388220-7DAD-47A8-D109-03960B74FD4C}"/>
              </a:ext>
            </a:extLst>
          </p:cNvPr>
          <p:cNvSpPr/>
          <p:nvPr/>
        </p:nvSpPr>
        <p:spPr>
          <a:xfrm>
            <a:off x="14435272" y="8779403"/>
            <a:ext cx="3055693" cy="640710"/>
          </a:xfrm>
          <a:custGeom>
            <a:avLst/>
            <a:gdLst/>
            <a:ahLst/>
            <a:cxnLst/>
            <a:rect l="l" t="t" r="r" b="b"/>
            <a:pathLst>
              <a:path w="3055693" h="640710" extrusionOk="0">
                <a:moveTo>
                  <a:pt x="0" y="0"/>
                </a:moveTo>
                <a:lnTo>
                  <a:pt x="3055693" y="0"/>
                </a:lnTo>
                <a:lnTo>
                  <a:pt x="3055693" y="640710"/>
                </a:lnTo>
                <a:lnTo>
                  <a:pt x="0" y="640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p9">
            <a:extLst>
              <a:ext uri="{FF2B5EF4-FFF2-40B4-BE49-F238E27FC236}">
                <a16:creationId xmlns:a16="http://schemas.microsoft.com/office/drawing/2014/main" id="{5B9EA918-7B00-93F4-35C6-6F039DAA86B7}"/>
              </a:ext>
            </a:extLst>
          </p:cNvPr>
          <p:cNvGrpSpPr/>
          <p:nvPr/>
        </p:nvGrpSpPr>
        <p:grpSpPr>
          <a:xfrm>
            <a:off x="-281955" y="9721187"/>
            <a:ext cx="18965831" cy="883574"/>
            <a:chOff x="0" y="-38100"/>
            <a:chExt cx="4995116" cy="232711"/>
          </a:xfrm>
        </p:grpSpPr>
        <p:sp>
          <p:nvSpPr>
            <p:cNvPr id="250" name="Google Shape;250;p9">
              <a:extLst>
                <a:ext uri="{FF2B5EF4-FFF2-40B4-BE49-F238E27FC236}">
                  <a16:creationId xmlns:a16="http://schemas.microsoft.com/office/drawing/2014/main" id="{48C6BDAB-F117-9CFF-AF5D-BE6B8319058C}"/>
                </a:ext>
              </a:extLst>
            </p:cNvPr>
            <p:cNvSpPr/>
            <p:nvPr/>
          </p:nvSpPr>
          <p:spPr>
            <a:xfrm>
              <a:off x="0" y="0"/>
              <a:ext cx="4995116" cy="194611"/>
            </a:xfrm>
            <a:custGeom>
              <a:avLst/>
              <a:gdLst/>
              <a:ahLst/>
              <a:cxnLst/>
              <a:rect l="l" t="t" r="r" b="b"/>
              <a:pathLst>
                <a:path w="4995116" h="194611" extrusionOk="0">
                  <a:moveTo>
                    <a:pt x="0" y="0"/>
                  </a:moveTo>
                  <a:lnTo>
                    <a:pt x="4995116" y="0"/>
                  </a:lnTo>
                  <a:lnTo>
                    <a:pt x="4995116" y="194611"/>
                  </a:lnTo>
                  <a:lnTo>
                    <a:pt x="0" y="194611"/>
                  </a:lnTo>
                  <a:close/>
                </a:path>
              </a:pathLst>
            </a:custGeom>
            <a:solidFill>
              <a:srgbClr val="896C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9">
              <a:extLst>
                <a:ext uri="{FF2B5EF4-FFF2-40B4-BE49-F238E27FC236}">
                  <a16:creationId xmlns:a16="http://schemas.microsoft.com/office/drawing/2014/main" id="{6A2E3277-AEFC-4AF0-E57F-23111AC690DD}"/>
                </a:ext>
              </a:extLst>
            </p:cNvPr>
            <p:cNvSpPr txBox="1"/>
            <p:nvPr/>
          </p:nvSpPr>
          <p:spPr>
            <a:xfrm>
              <a:off x="0" y="-38100"/>
              <a:ext cx="4995116" cy="232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74C1A804-B9C8-4D4F-8A01-8B1BCFF61C15}"/>
              </a:ext>
            </a:extLst>
          </p:cNvPr>
          <p:cNvSpPr/>
          <p:nvPr/>
        </p:nvSpPr>
        <p:spPr>
          <a:xfrm>
            <a:off x="-557919" y="7437895"/>
            <a:ext cx="4495490" cy="4495490"/>
          </a:xfrm>
          <a:custGeom>
            <a:avLst/>
            <a:gdLst/>
            <a:ahLst/>
            <a:cxnLst/>
            <a:rect l="l" t="t" r="r" b="b"/>
            <a:pathLst>
              <a:path w="4495490" h="4495490" extrusionOk="0">
                <a:moveTo>
                  <a:pt x="0" y="0"/>
                </a:moveTo>
                <a:lnTo>
                  <a:pt x="4495490" y="0"/>
                </a:lnTo>
                <a:lnTo>
                  <a:pt x="4495490" y="4495490"/>
                </a:lnTo>
                <a:lnTo>
                  <a:pt x="0" y="4495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Google Shape;368;p13">
            <a:extLst>
              <a:ext uri="{FF2B5EF4-FFF2-40B4-BE49-F238E27FC236}">
                <a16:creationId xmlns:a16="http://schemas.microsoft.com/office/drawing/2014/main" id="{CA6BED85-4BD5-02F6-5053-8433C5890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942063"/>
              </p:ext>
            </p:extLst>
          </p:nvPr>
        </p:nvGraphicFramePr>
        <p:xfrm>
          <a:off x="349124" y="259282"/>
          <a:ext cx="17569908" cy="8219048"/>
        </p:xfrm>
        <a:graphic>
          <a:graphicData uri="http://schemas.openxmlformats.org/drawingml/2006/table">
            <a:tbl>
              <a:tblPr>
                <a:tableStyleId>{8A928C35-4026-4C81-B320-0B3299960927}</a:tableStyleId>
              </a:tblPr>
              <a:tblGrid>
                <a:gridCol w="608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3669">
                  <a:extLst>
                    <a:ext uri="{9D8B030D-6E8A-4147-A177-3AD203B41FA5}">
                      <a16:colId xmlns:a16="http://schemas.microsoft.com/office/drawing/2014/main" val="1321072359"/>
                    </a:ext>
                  </a:extLst>
                </a:gridCol>
                <a:gridCol w="5741285">
                  <a:extLst>
                    <a:ext uri="{9D8B030D-6E8A-4147-A177-3AD203B41FA5}">
                      <a16:colId xmlns:a16="http://schemas.microsoft.com/office/drawing/2014/main" val="1227262050"/>
                    </a:ext>
                  </a:extLst>
                </a:gridCol>
              </a:tblGrid>
              <a:tr h="84318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400" b="1" u="none" strike="noStrike" cap="none" dirty="0">
                          <a:solidFill>
                            <a:schemeClr val="bg1"/>
                          </a:solidFill>
                        </a:rPr>
                        <a:t>1 πράγμα για σένα</a:t>
                      </a: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400" b="1" u="none" strike="noStrike" cap="none" dirty="0">
                          <a:solidFill>
                            <a:schemeClr val="bg1"/>
                          </a:solidFill>
                        </a:rPr>
                        <a:t>1 πράγμα για σένα</a:t>
                      </a: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400" b="1" u="none" strike="noStrike" cap="none" dirty="0">
                          <a:solidFill>
                            <a:schemeClr val="bg1"/>
                          </a:solidFill>
                        </a:rPr>
                        <a:t>1 πράγμα για σένα</a:t>
                      </a: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86022"/>
                  </a:ext>
                </a:extLst>
              </a:tr>
              <a:tr h="334345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/>
                </a:tc>
                <a:tc gridSpan="2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89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400" b="1" u="none" strike="noStrike" cap="none" dirty="0">
                          <a:solidFill>
                            <a:schemeClr val="bg1"/>
                          </a:solidFill>
                        </a:rPr>
                        <a:t>Πίνακας Βαθμολογίας</a:t>
                      </a:r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757547"/>
                  </a:ext>
                </a:extLst>
              </a:tr>
              <a:tr h="8431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400" b="1" u="none" strike="noStrike" cap="none" dirty="0">
                          <a:solidFill>
                            <a:schemeClr val="tx1"/>
                          </a:solidFill>
                        </a:rPr>
                        <a:t>Ανιχνευτής Ψέματος</a:t>
                      </a:r>
                    </a:p>
                  </a:txBody>
                  <a:tcPr marL="190500" marR="190500" marT="190500" marB="1905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1100" u="none" strike="noStrike" cap="none" dirty="0"/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r>
                        <a:rPr lang="el-GR" sz="2400" b="1" i="0" u="none" strike="noStrike" cap="none" dirty="0">
                          <a:solidFill>
                            <a:schemeClr val="tx1"/>
                          </a:solidFill>
                          <a:latin typeface="Arial"/>
                          <a:cs typeface="Arial"/>
                          <a:sym typeface="Arial"/>
                        </a:rPr>
                        <a:t>Καλός Ψεύτης</a:t>
                      </a:r>
                    </a:p>
                  </a:txBody>
                  <a:tcPr marL="190500" marR="190500" marT="190500" marB="19050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1100" u="none" strike="noStrike" cap="none" dirty="0"/>
                    </a:p>
                  </a:txBody>
                  <a:tcPr marL="190500" marR="190500" marT="190500" marB="19050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027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/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99"/>
                        <a:buFont typeface="Arial"/>
                        <a:buNone/>
                      </a:pPr>
                      <a:endParaRPr sz="1100" u="none" strike="noStrike" cap="none" dirty="0"/>
                    </a:p>
                  </a:txBody>
                  <a:tcPr marL="190500" marR="190500" marT="190500" marB="190500"/>
                </a:tc>
                <a:tc hMerge="1">
                  <a:txBody>
                    <a:bodyPr/>
                    <a:lstStyle/>
                    <a:p>
                      <a:pPr marL="518160" marR="0" lvl="1" indent="-259079" algn="l" rtl="0">
                        <a:lnSpc>
                          <a:spcPct val="13995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C145B"/>
                        </a:buClr>
                        <a:buSzPts val="2400"/>
                        <a:buFont typeface="Arial"/>
                        <a:buChar char="•"/>
                      </a:pPr>
                      <a:endParaRPr sz="2400" b="0" i="0" u="none" strike="noStrike" cap="none" dirty="0">
                        <a:solidFill>
                          <a:srgbClr val="2C145B"/>
                        </a:solidFill>
                        <a:latin typeface="Montserrat"/>
                        <a:sym typeface="Arial"/>
                      </a:endParaRPr>
                    </a:p>
                  </a:txBody>
                  <a:tcPr marL="190500" marR="190500" marT="190500" marB="190500"/>
                </a:tc>
                <a:extLst>
                  <a:ext uri="{0D108BD9-81ED-4DB2-BD59-A6C34878D82A}">
                    <a16:rowId xmlns:a16="http://schemas.microsoft.com/office/drawing/2014/main" val="98276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3065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6CB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"/>
          <p:cNvSpPr/>
          <p:nvPr/>
        </p:nvSpPr>
        <p:spPr>
          <a:xfrm>
            <a:off x="14742167" y="9258300"/>
            <a:ext cx="3069119" cy="618435"/>
          </a:xfrm>
          <a:custGeom>
            <a:avLst/>
            <a:gdLst/>
            <a:ahLst/>
            <a:cxnLst/>
            <a:rect l="l" t="t" r="r" b="b"/>
            <a:pathLst>
              <a:path w="3069119" h="618435" extrusionOk="0">
                <a:moveTo>
                  <a:pt x="0" y="0"/>
                </a:moveTo>
                <a:lnTo>
                  <a:pt x="3069119" y="0"/>
                </a:lnTo>
                <a:lnTo>
                  <a:pt x="3069119" y="618435"/>
                </a:lnTo>
                <a:lnTo>
                  <a:pt x="0" y="6184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05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15937540" y="0"/>
            <a:ext cx="2350460" cy="2350460"/>
          </a:xfrm>
          <a:custGeom>
            <a:avLst/>
            <a:gdLst/>
            <a:ahLst/>
            <a:cxnLst/>
            <a:rect l="l" t="t" r="r" b="b"/>
            <a:pathLst>
              <a:path w="2350460" h="2350460" extrusionOk="0">
                <a:moveTo>
                  <a:pt x="0" y="0"/>
                </a:moveTo>
                <a:lnTo>
                  <a:pt x="2350460" y="0"/>
                </a:lnTo>
                <a:lnTo>
                  <a:pt x="2350460" y="2350460"/>
                </a:lnTo>
                <a:lnTo>
                  <a:pt x="0" y="2350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1028700" y="599956"/>
            <a:ext cx="15661518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505" b="1" dirty="0">
                <a:solidFill>
                  <a:srgbClr val="DED5ED"/>
                </a:solidFill>
                <a:latin typeface="+mj-lt"/>
                <a:ea typeface="Montserrat ExtraBold"/>
                <a:cs typeface="Montserrat ExtraBold"/>
                <a:sym typeface="Montserrat ExtraBold"/>
              </a:rPr>
              <a:t>Προετοιμασία</a:t>
            </a:r>
            <a:endParaRPr b="1" dirty="0">
              <a:latin typeface="+mj-lt"/>
            </a:endParaRPr>
          </a:p>
        </p:txBody>
      </p:sp>
      <p:sp>
        <p:nvSpPr>
          <p:cNvPr id="5" name="Google Shape;351;p11">
            <a:extLst>
              <a:ext uri="{FF2B5EF4-FFF2-40B4-BE49-F238E27FC236}">
                <a16:creationId xmlns:a16="http://schemas.microsoft.com/office/drawing/2014/main" id="{4E0CC6C9-A82C-1C86-5EF9-7AC488CBC8E9}"/>
              </a:ext>
            </a:extLst>
          </p:cNvPr>
          <p:cNvSpPr txBox="1"/>
          <p:nvPr/>
        </p:nvSpPr>
        <p:spPr>
          <a:xfrm>
            <a:off x="8598830" y="4219662"/>
            <a:ext cx="7810036" cy="207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Εκτυπώστε το πρότυπο A.1. για να γράψετε τις δύο αλήθειες και ένα ψέμα - ένα ανά άτομο.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Στυλό και μολύβια.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Post-</a:t>
            </a:r>
            <a:r>
              <a:rPr lang="el-GR" sz="2400" noProof="0" dirty="0" err="1">
                <a:solidFill>
                  <a:srgbClr val="DED5ED"/>
                </a:solidFill>
                <a:latin typeface="Montserrat"/>
              </a:rPr>
              <a:t>it</a:t>
            </a:r>
            <a:r>
              <a:rPr lang="el-GR" sz="2400" noProof="0" dirty="0">
                <a:solidFill>
                  <a:srgbClr val="DED5ED"/>
                </a:solidFill>
                <a:latin typeface="Montserrat"/>
              </a:rPr>
              <a:t> χαρτάκια σημειώσεων - τουλάχιστον δύο ανά άτομο</a:t>
            </a:r>
          </a:p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endParaRPr lang="en-GB" sz="1050" b="0" i="0" u="none" strike="noStrike" cap="none" noProof="0" dirty="0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52;p11">
            <a:extLst>
              <a:ext uri="{FF2B5EF4-FFF2-40B4-BE49-F238E27FC236}">
                <a16:creationId xmlns:a16="http://schemas.microsoft.com/office/drawing/2014/main" id="{E338B7C7-0AD9-B5C8-CC19-78BB291F8A53}"/>
              </a:ext>
            </a:extLst>
          </p:cNvPr>
          <p:cNvSpPr txBox="1"/>
          <p:nvPr/>
        </p:nvSpPr>
        <p:spPr>
          <a:xfrm>
            <a:off x="8859459" y="2772117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l-GR" sz="4505" b="1" i="0" u="none" strike="noStrike" cap="none" dirty="0">
                <a:solidFill>
                  <a:srgbClr val="DED5ED"/>
                </a:solidFill>
                <a:latin typeface="Arial"/>
                <a:ea typeface="Arial"/>
                <a:cs typeface="Arial"/>
                <a:sym typeface="Montserrat"/>
              </a:rPr>
              <a:t>Υλικά</a:t>
            </a:r>
            <a:endParaRPr sz="1400" b="0" i="0" u="none" strike="noStrike" cap="none" dirty="0">
              <a:solidFill>
                <a:srgbClr val="DED5E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342;p11">
            <a:extLst>
              <a:ext uri="{FF2B5EF4-FFF2-40B4-BE49-F238E27FC236}">
                <a16:creationId xmlns:a16="http://schemas.microsoft.com/office/drawing/2014/main" id="{99F4A51B-3F84-6441-E249-9D6D888D6830}"/>
              </a:ext>
            </a:extLst>
          </p:cNvPr>
          <p:cNvGrpSpPr/>
          <p:nvPr/>
        </p:nvGrpSpPr>
        <p:grpSpPr>
          <a:xfrm>
            <a:off x="1028700" y="2564102"/>
            <a:ext cx="6992375" cy="7003415"/>
            <a:chOff x="0" y="-38100"/>
            <a:chExt cx="1841613" cy="1844521"/>
          </a:xfrm>
        </p:grpSpPr>
        <p:sp>
          <p:nvSpPr>
            <p:cNvPr id="8" name="Google Shape;343;p11">
              <a:extLst>
                <a:ext uri="{FF2B5EF4-FFF2-40B4-BE49-F238E27FC236}">
                  <a16:creationId xmlns:a16="http://schemas.microsoft.com/office/drawing/2014/main" id="{8CCB44F6-C89D-1703-46B3-8A9A4FC94E81}"/>
                </a:ext>
              </a:extLst>
            </p:cNvPr>
            <p:cNvSpPr/>
            <p:nvPr/>
          </p:nvSpPr>
          <p:spPr>
            <a:xfrm>
              <a:off x="0" y="0"/>
              <a:ext cx="1841613" cy="1806421"/>
            </a:xfrm>
            <a:custGeom>
              <a:avLst/>
              <a:gdLst/>
              <a:ahLst/>
              <a:cxnLst/>
              <a:rect l="l" t="t" r="r" b="b"/>
              <a:pathLst>
                <a:path w="1841613" h="1806421" extrusionOk="0">
                  <a:moveTo>
                    <a:pt x="0" y="0"/>
                  </a:moveTo>
                  <a:lnTo>
                    <a:pt x="1841613" y="0"/>
                  </a:lnTo>
                  <a:lnTo>
                    <a:pt x="1841613" y="1806421"/>
                  </a:lnTo>
                  <a:lnTo>
                    <a:pt x="0" y="1806421"/>
                  </a:lnTo>
                  <a:close/>
                </a:path>
              </a:pathLst>
            </a:custGeom>
            <a:solidFill>
              <a:srgbClr val="DED5E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344;p11">
              <a:extLst>
                <a:ext uri="{FF2B5EF4-FFF2-40B4-BE49-F238E27FC236}">
                  <a16:creationId xmlns:a16="http://schemas.microsoft.com/office/drawing/2014/main" id="{F1012F29-5831-1349-ADA5-EACFE045DDAD}"/>
                </a:ext>
              </a:extLst>
            </p:cNvPr>
            <p:cNvSpPr txBox="1"/>
            <p:nvPr/>
          </p:nvSpPr>
          <p:spPr>
            <a:xfrm>
              <a:off x="0" y="-38100"/>
              <a:ext cx="1841613" cy="1844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349;p11">
            <a:extLst>
              <a:ext uri="{FF2B5EF4-FFF2-40B4-BE49-F238E27FC236}">
                <a16:creationId xmlns:a16="http://schemas.microsoft.com/office/drawing/2014/main" id="{3E2BA8B8-0158-78B2-CECE-6E31C10466D8}"/>
              </a:ext>
            </a:extLst>
          </p:cNvPr>
          <p:cNvSpPr txBox="1"/>
          <p:nvPr/>
        </p:nvSpPr>
        <p:spPr>
          <a:xfrm>
            <a:off x="1606456" y="2886959"/>
            <a:ext cx="5836863" cy="970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5"/>
              <a:buFont typeface="Arial"/>
              <a:buNone/>
            </a:pPr>
            <a:r>
              <a:rPr lang="el-GR" sz="4505" b="1" i="0" u="none" strike="noStrike" cap="none" dirty="0">
                <a:solidFill>
                  <a:srgbClr val="452A74"/>
                </a:solidFill>
                <a:latin typeface="+mj-lt"/>
                <a:ea typeface="Montserrat"/>
                <a:cs typeface="Montserrat"/>
                <a:sym typeface="Montserrat"/>
              </a:rPr>
              <a:t>Πηγές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50;p11">
            <a:extLst>
              <a:ext uri="{FF2B5EF4-FFF2-40B4-BE49-F238E27FC236}">
                <a16:creationId xmlns:a16="http://schemas.microsoft.com/office/drawing/2014/main" id="{0CA59A48-B58E-9ACF-CDA5-37A4806BE403}"/>
              </a:ext>
            </a:extLst>
          </p:cNvPr>
          <p:cNvSpPr txBox="1"/>
          <p:nvPr/>
        </p:nvSpPr>
        <p:spPr>
          <a:xfrm>
            <a:off x="1606455" y="4505981"/>
            <a:ext cx="5836863" cy="12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  <a:hlinkClick r:id="rId5"/>
              </a:rPr>
              <a:t>https://www.neatro.io/blog/two-truths-and-a-lie-icebreaker/</a:t>
            </a:r>
            <a:r>
              <a:rPr lang="en-US" sz="2400" dirty="0">
                <a:solidFill>
                  <a:srgbClr val="452A74"/>
                </a:solidFill>
                <a:latin typeface="Montserrat"/>
                <a:sym typeface="Montserrat"/>
              </a:rPr>
              <a:t> </a:t>
            </a:r>
          </a:p>
          <a:p>
            <a:pPr marL="342900" marR="0" lvl="0" indent="-342900" algn="l" rtl="0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3"/>
              <a:buFont typeface="Arial" panose="020B0604020202020204" pitchFamily="34" charset="0"/>
              <a:buChar char="•"/>
            </a:pPr>
            <a:endParaRPr lang="en-US"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3A06DED289E437438E8CDF0E0C275B1A" ma:contentTypeVersion="15" ma:contentTypeDescription="Δημιουργία νέου εγγράφου" ma:contentTypeScope="" ma:versionID="38e14e14d5e2c6cfd314d68d142740c1">
  <xsd:schema xmlns:xsd="http://www.w3.org/2001/XMLSchema" xmlns:xs="http://www.w3.org/2001/XMLSchema" xmlns:p="http://schemas.microsoft.com/office/2006/metadata/properties" xmlns:ns2="9c36add6-739a-4c29-8ed6-2686751d2714" xmlns:ns3="53e6ffbd-972d-40fb-8ec6-5b8d79336218" targetNamespace="http://schemas.microsoft.com/office/2006/metadata/properties" ma:root="true" ma:fieldsID="e9210b91e53bcc7469b0330654620da9" ns2:_="" ns3:_="">
    <xsd:import namespace="9c36add6-739a-4c29-8ed6-2686751d2714"/>
    <xsd:import namespace="53e6ffbd-972d-40fb-8ec6-5b8d793362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36add6-739a-4c29-8ed6-2686751d2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3e678972-7616-4b67-973f-c669a8ffd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6ffbd-972d-40fb-8ec6-5b8d7933621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4d93c0d-a02c-4b5e-987f-b2f8bdaad71e}" ma:internalName="TaxCatchAll" ma:showField="CatchAllData" ma:web="53e6ffbd-972d-40fb-8ec6-5b8d793362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36add6-739a-4c29-8ed6-2686751d2714">
      <Terms xmlns="http://schemas.microsoft.com/office/infopath/2007/PartnerControls"/>
    </lcf76f155ced4ddcb4097134ff3c332f>
    <TaxCatchAll xmlns="53e6ffbd-972d-40fb-8ec6-5b8d79336218" xsi:nil="true"/>
  </documentManagement>
</p:properties>
</file>

<file path=customXml/itemProps1.xml><?xml version="1.0" encoding="utf-8"?>
<ds:datastoreItem xmlns:ds="http://schemas.openxmlformats.org/officeDocument/2006/customXml" ds:itemID="{8520CC43-68E1-4288-BFD4-880924317D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46A739-DCDC-4C3B-8310-C9C4E077C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36add6-739a-4c29-8ed6-2686751d2714"/>
    <ds:schemaRef ds:uri="53e6ffbd-972d-40fb-8ec6-5b8d793362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5CD8FA-28FF-43DF-B100-7020AF763FCE}">
  <ds:schemaRefs>
    <ds:schemaRef ds:uri="http://schemas.microsoft.com/office/2006/metadata/properties"/>
    <ds:schemaRef ds:uri="http://schemas.microsoft.com/office/infopath/2007/PartnerControls"/>
    <ds:schemaRef ds:uri="9c36add6-739a-4c29-8ed6-2686751d2714"/>
    <ds:schemaRef ds:uri="53e6ffbd-972d-40fb-8ec6-5b8d7933621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816</Words>
  <Application>Microsoft Office PowerPoint</Application>
  <PresentationFormat>Προσαρμογή</PresentationFormat>
  <Paragraphs>82</Paragraphs>
  <Slides>14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20" baseType="lpstr">
      <vt:lpstr>Noto Sans</vt:lpstr>
      <vt:lpstr>Montserrat</vt:lpstr>
      <vt:lpstr>Montserrat ExtraBold</vt:lpstr>
      <vt:lpstr>Calibri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Chrysa Georgiadou</cp:lastModifiedBy>
  <cp:revision>14</cp:revision>
  <dcterms:created xsi:type="dcterms:W3CDTF">2006-08-16T00:00:00Z</dcterms:created>
  <dcterms:modified xsi:type="dcterms:W3CDTF">2025-06-04T13:20:01Z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