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s/comment1.xml" ContentType="application/vnd.openxmlformats-officedocument.presentationml.comment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layout2.xml" ContentType="application/vnd.openxmlformats-officedocument.drawingml.diagramLayout+xml"/>
  <Override PartName="/ppt/diagrams/data2.xml" ContentType="application/vnd.openxmlformats-officedocument.drawingml.diagramData+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s/comment2.xml" ContentType="application/vnd.openxmlformats-officedocument.presentationml.comments+xml"/>
  <Override PartName="/ppt/slides/slide25.xml" ContentType="application/vnd.openxmlformats-officedocument.presentationml.slide+xml"/>
  <Override PartName="/ppt/slides/slide26.xml" ContentType="application/vnd.openxmlformats-officedocument.presentationml.slide+xml"/>
  <Override PartName="/ppt/notesSlides/notesSlide1.xml" ContentType="application/vnd.openxmlformats-officedocument.presentationml.notes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xmlns:r="http://schemas.openxmlformats.org/officeDocument/2006/relationships" xmlns:a="http://schemas.openxmlformats.org/drawingml/2006/main">
  <p:cmAuthor id="1" name="Petros Golitsis" initials="PG" lastIdx="3" clrIdx="0"/>
</p:cmAuthorLst>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3793" autoAdjust="0"/>
    <p:restoredTop sz="95806" autoAdjust="0"/>
  </p:normalViewPr>
  <p:slideViewPr>
    <p:cSldViewPr>
      <p:cViewPr>
        <p:scale>
          <a:sx n="119" d="100"/>
          <a:sy n="119" d="100"/>
        </p:scale>
        <p:origin x="-148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tableStyles" Target="tableStyle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commentAuthors" Target="commentAuthors.xml"/></Relationships>
</file>

<file path=ppt/comments/comment1.xml><?xml version="1.0" encoding="utf-8"?>
<p:cmLst xmlns:p="http://schemas.openxmlformats.org/presentationml/2006/main" xmlns:r="http://schemas.openxmlformats.org/officeDocument/2006/relationships" xmlns:a="http://schemas.openxmlformats.org/drawingml/2006/main">
  <p:cm authorId="1" dt="2025-05-10T08:18:29.097" idx="1">
    <p:pos x="5340" y="358"/>
    <p:text>Οι τέσσερις λέξεις ("δυϊκός", "διπλός", "δυαδικός", "διττός") αναφέρονται όλες σε έννοιες που σχετίζονται με τον αριθμό δύο, αλλά έχουν λεπτές διαφορές στη χρήση και στις αποχρώσεις τους στην ελληνική γλώσσα:
Δυϊκός:
Αναφέρεται σε κάτι που αποτελείται από δύο μέρη που αλληλοσυμπληρώνονται
Χρησιμοποιείται για να δηλώσει φιλοσοφικά ή εννοιολογικά συστήματα που βασίζονται σε δύο αρχές
Παραδείγματα: δυϊκός χαρακτήρας (σώμα-πνεύμα), δυϊκή φύση
Διπλός:
Δηλώνει κάτι που είναι διπλάσιο σε ποσότητα, μέγεθος ή αξία
Αναφέρεται σε κάτι που έχει διπλωθεί ή επαναλαμβάνεται
Είναι πιο κυριολεκτικός όρος
Παραδείγματα: διπλή δόση, διπλό κρεβάτι, διπλή χρέωση
Δυαδικός:
Έχει πιο τεχνική και επιστημονική χρήση
Αναφέρεται σε συστήματα που βασίζονται σε δύο καταστάσεις ή στοιχεία
Χρησιμοποιείται κυρίως στα μαθηματικά, στην πληροφορική και σε άλλες επιστήμες
Παραδείγματα: δυαδικό σύστημα (0-1), δυαδική λογική (αληθές-ψευδές)
Διττός:
Δηλώνει κάτι που έχει δύο διαφορετικές όψεις, πλευρές ή ερμηνείες
Συχνά υπονοεί αντίθεση ή αμφισημία
Χρησιμοποιείται για πιο αφηρημένες έννοιες
Παραδείγματα: διττή σημασία, διττός ρόλος, διττή ερμηνεία
Οι λέξεις αυτές, αν και συγγενικές εννοιολογικά, χρησιμοποιούνται σε διαφορετικά περιβάλλοντα και συμφραζόμενα ανάλογα με το ακριβές νόημα που θέλουμε να αποδώσουμε.</p:text>
  </p:cm>
</p:cmLst>
</file>

<file path=ppt/comments/comment2.xml><?xml version="1.0" encoding="utf-8"?>
<p:cmLst xmlns:p="http://schemas.openxmlformats.org/presentationml/2006/main" xmlns:r="http://schemas.openxmlformats.org/officeDocument/2006/relationships" xmlns:a="http://schemas.openxmlformats.org/drawingml/2006/main">
  <p:cm authorId="1" dt="2025-05-10T09:51:25.664" idx="2">
    <p:pos x="5044" y="57"/>
    <p:text>Lewis Turning Point (Σημείο Καμπής του Lewis)
Πρόκειται για το κρίσιμο σημείο μετάβασης όπου εξαντλείται το πλεονάζον εργατικό δυναμικό του παραδοσιακού τομέα
Η καμπύλη προσφοράς εργασίας αλλάζει μορφή από οριζόντια σε ανοδική (μειωμένη ελαστικότητα)
Οι μισθοί αρχίζουν να αυξάνονται και στους δύο τομείς
Η οικονομία μεταβαίνει από την αφθονία εργασίας στη σπανιότητα εργασίας.</p:text>
  </p:cm>
  <p:cm authorId="1" dt="2025-05-10T09:52:32.357" idx="3">
    <p:pos x="3025" y="2636"/>
    <p:text>Φάση περιορισμένης προσφοράς εργασίας
Μετά το σημείο καμπής, η προσφορά εργασίας αποκτά τη συνηθισμένη ανοδική κλίση
Οι μισθοί αυξάνονται με την αύξηση της ζήτησης εργασίας
Η παραγωγικότητα στον αγροτικό τομέα αυξάνεται καθώς αυτός εκσυγχρονίζεται
Η οικονομία σταδιακά συγκλίνει προς ένα πιο ομοιογενές μοντέλο. Το σημείο καμπής του Lewis (Lewis turning point) είναι καθοριστικό για την αναπτυξιακή διαδικασία, καθώς σηματοδοτεί τη μετάβαση από ένα μοντέλο ανάπτυξης βασισμένο στην αφθονία φθηνής εργασίας σε ένα μοντέλο που απαιτεί αύξηση της παραγωγικότητας και τεχνολογική πρόοδο για τη συνέχιση της οικονομικής μεγέθυνσης.</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715CA-E2BE-43A3-9ADF-9001E40F0B00}"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en-IN"/>
        </a:p>
      </dgm:t>
    </dgm:pt>
    <dgm:pt modelId="{D618EA5F-6BCC-4BFA-A7D1-1DD229ECB516}">
      <dgm:prSet phldrT="[Text]" custT="1"/>
      <dgm:spPr/>
      <dgm:t>
        <a:bodyPr/>
        <a:lstStyle/>
        <a:p>
          <a:r>
            <a:rPr lang="en-GB" sz="2400" dirty="0">
              <a:latin typeface="+mj-lt"/>
            </a:rPr>
            <a:t>DUAL ECONOMY</a:t>
          </a:r>
        </a:p>
        <a:p>
          <a:r>
            <a:rPr lang="en-GB" sz="2500" dirty="0">
              <a:latin typeface="+mj-lt"/>
            </a:rPr>
            <a:t>(Lewis model)</a:t>
          </a:r>
          <a:endParaRPr lang="el-GR" sz="2500" dirty="0">
            <a:latin typeface="+mj-lt"/>
          </a:endParaRPr>
        </a:p>
        <a:p>
          <a:r>
            <a:rPr lang="el-GR" sz="2400" b="1" i="0" dirty="0">
              <a:solidFill>
                <a:srgbClr val="404040"/>
              </a:solidFill>
              <a:effectLst/>
              <a:latin typeface="+mj-lt"/>
            </a:rPr>
            <a:t>Διττή οικονομία</a:t>
          </a:r>
          <a:endParaRPr lang="en-IN" sz="2400" dirty="0">
            <a:latin typeface="+mj-lt"/>
          </a:endParaRPr>
        </a:p>
      </dgm:t>
    </dgm:pt>
    <dgm:pt modelId="{90F8DC2B-5FE1-4A64-AB55-FAD5CDDF8915}" type="parTrans" cxnId="{9DA2BFE4-5DC9-494D-AEF9-7336383F1243}">
      <dgm:prSet/>
      <dgm:spPr/>
      <dgm:t>
        <a:bodyPr/>
        <a:lstStyle/>
        <a:p>
          <a:endParaRPr lang="en-IN"/>
        </a:p>
      </dgm:t>
    </dgm:pt>
    <dgm:pt modelId="{C15DAAF8-5962-4D18-A732-44AC71147750}" type="sibTrans" cxnId="{9DA2BFE4-5DC9-494D-AEF9-7336383F1243}">
      <dgm:prSet/>
      <dgm:spPr/>
      <dgm:t>
        <a:bodyPr/>
        <a:lstStyle/>
        <a:p>
          <a:endParaRPr lang="en-IN"/>
        </a:p>
      </dgm:t>
    </dgm:pt>
    <dgm:pt modelId="{37619A1F-FD78-4319-94F6-378BC0D23A63}">
      <dgm:prSet phldrT="[Text]"/>
      <dgm:spPr/>
      <dgm:t>
        <a:bodyPr/>
        <a:lstStyle/>
        <a:p>
          <a:r>
            <a:rPr lang="el-GR" dirty="0">
              <a:latin typeface="+mj-lt"/>
            </a:rPr>
            <a:t>Η</a:t>
          </a:r>
          <a:r>
            <a:rPr lang="el-GR" b="1" i="0" dirty="0">
              <a:solidFill>
                <a:srgbClr val="404040"/>
              </a:solidFill>
              <a:effectLst/>
              <a:latin typeface="+mj-lt"/>
            </a:rPr>
            <a:t>ΚΛΕΙΣΤΗ ΟΙΚΟΝΟΜΙΑ</a:t>
          </a:r>
          <a:r>
            <a:rPr lang="el-GR" b="0" i="0" dirty="0">
              <a:solidFill>
                <a:srgbClr val="404040"/>
              </a:solidFill>
              <a:effectLst/>
              <a:latin typeface="+mj-lt"/>
            </a:rPr>
            <a:t> </a:t>
          </a:r>
          <a:endParaRPr lang="en-IN" dirty="0">
            <a:latin typeface="+mj-lt"/>
          </a:endParaRPr>
        </a:p>
      </dgm:t>
    </dgm:pt>
    <dgm:pt modelId="{E49493D8-2891-4257-B7B1-4377420D4D4D}" type="parTrans" cxnId="{0D485DA1-0316-4C38-8349-F0246CBEFF2B}">
      <dgm:prSet/>
      <dgm:spPr/>
      <dgm:t>
        <a:bodyPr/>
        <a:lstStyle/>
        <a:p>
          <a:endParaRPr lang="en-IN"/>
        </a:p>
      </dgm:t>
    </dgm:pt>
    <dgm:pt modelId="{F01994C3-E5C8-487E-8FCD-3BD1B4F34F82}" type="sibTrans" cxnId="{0D485DA1-0316-4C38-8349-F0246CBEFF2B}">
      <dgm:prSet/>
      <dgm:spPr/>
      <dgm:t>
        <a:bodyPr/>
        <a:lstStyle/>
        <a:p>
          <a:endParaRPr lang="en-IN"/>
        </a:p>
      </dgm:t>
    </dgm:pt>
    <dgm:pt modelId="{F839BCC5-C6FB-42DC-A1A3-B5F459BA34F3}">
      <dgm:prSet phldrT="[Text]"/>
      <dgm:spPr/>
      <dgm:t>
        <a:bodyPr/>
        <a:lstStyle/>
        <a:p>
          <a:r>
            <a:rPr lang="el-GR" b="1" i="0" dirty="0">
              <a:solidFill>
                <a:srgbClr val="404040"/>
              </a:solidFill>
              <a:effectLst/>
              <a:latin typeface="+mj-lt"/>
            </a:rPr>
            <a:t>Η ΑΝΟΙΚΤΗ ΟΙΚΟΝΟΜΙΑ</a:t>
          </a:r>
          <a:endParaRPr lang="en-IN" dirty="0">
            <a:latin typeface="+mj-lt"/>
          </a:endParaRPr>
        </a:p>
      </dgm:t>
    </dgm:pt>
    <dgm:pt modelId="{83971E93-F447-47E6-814D-BD9E06D7E9F5}" type="parTrans" cxnId="{FFF97656-DFC7-42BB-8F89-E7D83FFC15FE}">
      <dgm:prSet/>
      <dgm:spPr/>
      <dgm:t>
        <a:bodyPr/>
        <a:lstStyle/>
        <a:p>
          <a:endParaRPr lang="en-IN"/>
        </a:p>
      </dgm:t>
    </dgm:pt>
    <dgm:pt modelId="{21FDEAC5-DB26-42B6-9610-F86B1298E2F7}" type="sibTrans" cxnId="{FFF97656-DFC7-42BB-8F89-E7D83FFC15FE}">
      <dgm:prSet/>
      <dgm:spPr/>
      <dgm:t>
        <a:bodyPr/>
        <a:lstStyle/>
        <a:p>
          <a:endParaRPr lang="en-IN"/>
        </a:p>
      </dgm:t>
    </dgm:pt>
    <dgm:pt modelId="{D92BBD7D-36BA-4D3B-9584-DBAEE8915709}">
      <dgm:prSet/>
      <dgm:spPr/>
      <dgm:t>
        <a:bodyPr/>
        <a:lstStyle/>
        <a:p>
          <a:r>
            <a:rPr lang="en-GB" dirty="0">
              <a:latin typeface="+mj-lt"/>
            </a:rPr>
            <a:t>SUBSISTENCE SECTOR</a:t>
          </a:r>
          <a:endParaRPr lang="el-GR" dirty="0">
            <a:latin typeface="+mj-lt"/>
          </a:endParaRPr>
        </a:p>
        <a:p>
          <a:r>
            <a:rPr lang="el-GR" b="0" i="0" dirty="0">
              <a:latin typeface="+mj-lt"/>
            </a:rPr>
            <a:t>«</a:t>
          </a:r>
          <a:r>
            <a:rPr lang="el-GR" b="1" i="0" dirty="0">
              <a:latin typeface="+mj-lt"/>
            </a:rPr>
            <a:t>ΤΟΜΕΑΣ ΑΥΤΑΡΚΕΙΑΣ</a:t>
          </a:r>
          <a:r>
            <a:rPr lang="el-GR" b="0" i="0" dirty="0"/>
            <a:t>»</a:t>
          </a:r>
          <a:endParaRPr lang="en-IN" dirty="0">
            <a:latin typeface="Agency FB" panose="020B0503020202020204" pitchFamily="34" charset="0"/>
          </a:endParaRPr>
        </a:p>
      </dgm:t>
    </dgm:pt>
    <dgm:pt modelId="{87C451DA-7E8C-4A4D-BC79-9F41B240A728}" type="parTrans" cxnId="{A9B67BA8-6914-45E7-AB70-DE136C77642D}">
      <dgm:prSet/>
      <dgm:spPr/>
      <dgm:t>
        <a:bodyPr/>
        <a:lstStyle/>
        <a:p>
          <a:endParaRPr lang="en-IN"/>
        </a:p>
      </dgm:t>
    </dgm:pt>
    <dgm:pt modelId="{8D64578D-E204-49C5-85C8-88D292ED9F6F}" type="sibTrans" cxnId="{A9B67BA8-6914-45E7-AB70-DE136C77642D}">
      <dgm:prSet/>
      <dgm:spPr/>
      <dgm:t>
        <a:bodyPr/>
        <a:lstStyle/>
        <a:p>
          <a:endParaRPr lang="en-IN"/>
        </a:p>
      </dgm:t>
    </dgm:pt>
    <dgm:pt modelId="{BBB6D0CA-55CB-4C8A-AE05-03DCCEE5EF15}">
      <dgm:prSet/>
      <dgm:spPr/>
      <dgm:t>
        <a:bodyPr/>
        <a:lstStyle/>
        <a:p>
          <a:r>
            <a:rPr lang="en-GB" dirty="0">
              <a:latin typeface="+mj-lt"/>
            </a:rPr>
            <a:t>CAPITALIST SECTOR</a:t>
          </a:r>
          <a:endParaRPr lang="el-GR" dirty="0">
            <a:latin typeface="+mj-lt"/>
          </a:endParaRPr>
        </a:p>
        <a:p>
          <a:r>
            <a:rPr lang="el-GR" b="0" i="0" dirty="0">
              <a:latin typeface="+mj-lt"/>
            </a:rPr>
            <a:t>«</a:t>
          </a:r>
          <a:r>
            <a:rPr lang="el-GR" b="1" i="0" dirty="0">
              <a:latin typeface="+mj-lt"/>
            </a:rPr>
            <a:t>ΚΑΠΙΤΑΛΙΣΤΙΚΟΣ ΤΟΜΕΑΣ</a:t>
          </a:r>
          <a:r>
            <a:rPr lang="el-GR" b="0" i="0" dirty="0">
              <a:latin typeface="+mj-lt"/>
            </a:rPr>
            <a:t>»</a:t>
          </a:r>
          <a:endParaRPr lang="en-IN" dirty="0">
            <a:latin typeface="+mj-lt"/>
          </a:endParaRPr>
        </a:p>
      </dgm:t>
    </dgm:pt>
    <dgm:pt modelId="{71E49AF2-134F-4C2F-9692-991C327D7E45}" type="parTrans" cxnId="{7F7583C1-313D-47D5-8ECB-F10A22E1A105}">
      <dgm:prSet/>
      <dgm:spPr/>
      <dgm:t>
        <a:bodyPr/>
        <a:lstStyle/>
        <a:p>
          <a:endParaRPr lang="en-IN"/>
        </a:p>
      </dgm:t>
    </dgm:pt>
    <dgm:pt modelId="{9441316C-A5BB-4178-AA88-008D0DACDB4D}" type="sibTrans" cxnId="{7F7583C1-313D-47D5-8ECB-F10A22E1A105}">
      <dgm:prSet/>
      <dgm:spPr/>
      <dgm:t>
        <a:bodyPr/>
        <a:lstStyle/>
        <a:p>
          <a:endParaRPr lang="en-IN"/>
        </a:p>
      </dgm:t>
    </dgm:pt>
    <dgm:pt modelId="{05D7C305-9837-4928-A470-9A5331AC74B8}">
      <dgm:prSet/>
      <dgm:spPr/>
      <dgm:t>
        <a:bodyPr/>
        <a:lstStyle/>
        <a:p>
          <a:r>
            <a:rPr lang="en-GB" dirty="0">
              <a:latin typeface="+mj-lt"/>
            </a:rPr>
            <a:t>IMMIGRATION</a:t>
          </a:r>
          <a:endParaRPr lang="el-GR" dirty="0">
            <a:latin typeface="+mj-lt"/>
          </a:endParaRPr>
        </a:p>
        <a:p>
          <a:r>
            <a:rPr lang="el-GR" b="0" i="0" dirty="0"/>
            <a:t>«</a:t>
          </a:r>
          <a:r>
            <a:rPr lang="el-GR" b="1" i="0" dirty="0"/>
            <a:t>ΜΕΤΑΝΑΣΤΕΥΣΗ</a:t>
          </a:r>
          <a:r>
            <a:rPr lang="el-GR" b="0" i="0" dirty="0"/>
            <a:t>»</a:t>
          </a:r>
          <a:endParaRPr lang="en-IN" dirty="0">
            <a:latin typeface="Agency FB" panose="020B0503020202020204" pitchFamily="34" charset="0"/>
          </a:endParaRPr>
        </a:p>
      </dgm:t>
    </dgm:pt>
    <dgm:pt modelId="{3CDDF71E-F626-424D-80BA-7BF7CC5BD8A2}" type="parTrans" cxnId="{E0A0F3D9-3C34-40FD-A453-2DAE653AFCDB}">
      <dgm:prSet/>
      <dgm:spPr/>
      <dgm:t>
        <a:bodyPr/>
        <a:lstStyle/>
        <a:p>
          <a:endParaRPr lang="en-IN"/>
        </a:p>
      </dgm:t>
    </dgm:pt>
    <dgm:pt modelId="{67AFD3CC-F8ED-43A8-B18F-EF3FD379058A}" type="sibTrans" cxnId="{E0A0F3D9-3C34-40FD-A453-2DAE653AFCDB}">
      <dgm:prSet/>
      <dgm:spPr/>
      <dgm:t>
        <a:bodyPr/>
        <a:lstStyle/>
        <a:p>
          <a:endParaRPr lang="en-IN"/>
        </a:p>
      </dgm:t>
    </dgm:pt>
    <dgm:pt modelId="{6974763E-8E57-457F-B808-1B531FDA6228}">
      <dgm:prSet custT="1"/>
      <dgm:spPr/>
      <dgm:t>
        <a:bodyPr/>
        <a:lstStyle/>
        <a:p>
          <a:r>
            <a:rPr lang="en-GB" sz="1900" kern="1200" dirty="0">
              <a:latin typeface="+mj-lt"/>
            </a:rPr>
            <a:t>EXPORT OF CAPITAL</a:t>
          </a:r>
          <a:endParaRPr lang="el-GR" sz="1900" kern="1200" dirty="0">
            <a:latin typeface="+mj-lt"/>
          </a:endParaRPr>
        </a:p>
        <a:p>
          <a:r>
            <a:rPr lang="el-GR" sz="1900" b="1" i="0" kern="1200" dirty="0">
              <a:solidFill>
                <a:prstClr val="black">
                  <a:hueOff val="0"/>
                  <a:satOff val="0"/>
                  <a:lumOff val="0"/>
                  <a:alphaOff val="0"/>
                </a:prstClr>
              </a:solidFill>
              <a:latin typeface="+mj-lt"/>
              <a:ea typeface="+mn-ea"/>
              <a:cs typeface="+mn-cs"/>
            </a:rPr>
            <a:t>«ΕΞΑΓΩΓΗ ΚΕΦΑΛΑΙΟΥ»</a:t>
          </a:r>
          <a:endParaRPr lang="en-IN" sz="1900" b="1" i="0" kern="1200" dirty="0">
            <a:solidFill>
              <a:prstClr val="black">
                <a:hueOff val="0"/>
                <a:satOff val="0"/>
                <a:lumOff val="0"/>
                <a:alphaOff val="0"/>
              </a:prstClr>
            </a:solidFill>
            <a:latin typeface="+mj-lt"/>
            <a:ea typeface="+mn-ea"/>
            <a:cs typeface="+mn-cs"/>
          </a:endParaRPr>
        </a:p>
      </dgm:t>
    </dgm:pt>
    <dgm:pt modelId="{53D86868-3546-41B9-BEB7-C5F72DC31CC3}" type="parTrans" cxnId="{AC11FEE2-08BD-4026-A733-0253536FEA27}">
      <dgm:prSet/>
      <dgm:spPr/>
      <dgm:t>
        <a:bodyPr/>
        <a:lstStyle/>
        <a:p>
          <a:endParaRPr lang="en-IN"/>
        </a:p>
      </dgm:t>
    </dgm:pt>
    <dgm:pt modelId="{A2B70E0C-250F-4447-A7EC-B05A129D2DBE}" type="sibTrans" cxnId="{AC11FEE2-08BD-4026-A733-0253536FEA27}">
      <dgm:prSet/>
      <dgm:spPr/>
      <dgm:t>
        <a:bodyPr/>
        <a:lstStyle/>
        <a:p>
          <a:endParaRPr lang="en-IN"/>
        </a:p>
      </dgm:t>
    </dgm:pt>
    <dgm:pt modelId="{1690B76A-C33E-4806-A9A0-56942694216B}" type="pres">
      <dgm:prSet presAssocID="{A51715CA-E2BE-43A3-9ADF-9001E40F0B00}" presName="vert0" presStyleCnt="0">
        <dgm:presLayoutVars>
          <dgm:dir/>
          <dgm:animOne val="branch"/>
          <dgm:animLvl val="lvl"/>
        </dgm:presLayoutVars>
      </dgm:prSet>
      <dgm:spPr/>
      <dgm:t>
        <a:bodyPr/>
        <a:lstStyle/>
        <a:p>
          <a:endParaRPr lang="en-US"/>
        </a:p>
      </dgm:t>
    </dgm:pt>
    <dgm:pt modelId="{F22CC061-3590-49C7-9058-6A6E0C0BB66F}" type="pres">
      <dgm:prSet presAssocID="{D618EA5F-6BCC-4BFA-A7D1-1DD229ECB516}" presName="thickLine" presStyleLbl="alignNode1" presStyleIdx="0" presStyleCnt="1"/>
      <dgm:spPr/>
    </dgm:pt>
    <dgm:pt modelId="{C8C55A9F-E63C-4A87-9C53-D8F607EAAE8F}" type="pres">
      <dgm:prSet presAssocID="{D618EA5F-6BCC-4BFA-A7D1-1DD229ECB516}" presName="horz1" presStyleCnt="0"/>
      <dgm:spPr/>
    </dgm:pt>
    <dgm:pt modelId="{D7C120DC-B5E6-42AF-B839-6C39F69D89BE}" type="pres">
      <dgm:prSet presAssocID="{D618EA5F-6BCC-4BFA-A7D1-1DD229ECB516}" presName="tx1" presStyleLbl="revTx" presStyleIdx="0" presStyleCnt="7"/>
      <dgm:spPr/>
      <dgm:t>
        <a:bodyPr/>
        <a:lstStyle/>
        <a:p>
          <a:endParaRPr lang="en-US"/>
        </a:p>
      </dgm:t>
    </dgm:pt>
    <dgm:pt modelId="{F327C39C-5957-43D2-8D74-1D9DABB54CB8}" type="pres">
      <dgm:prSet presAssocID="{D618EA5F-6BCC-4BFA-A7D1-1DD229ECB516}" presName="vert1" presStyleCnt="0"/>
      <dgm:spPr/>
    </dgm:pt>
    <dgm:pt modelId="{C1DA8306-0E4C-47C5-AB5A-BBCEB808282B}" type="pres">
      <dgm:prSet presAssocID="{37619A1F-FD78-4319-94F6-378BC0D23A63}" presName="vertSpace2a" presStyleCnt="0"/>
      <dgm:spPr/>
    </dgm:pt>
    <dgm:pt modelId="{D1A76A81-80CB-432C-88DA-1C0684AA8308}" type="pres">
      <dgm:prSet presAssocID="{37619A1F-FD78-4319-94F6-378BC0D23A63}" presName="horz2" presStyleCnt="0"/>
      <dgm:spPr/>
    </dgm:pt>
    <dgm:pt modelId="{0CAFB609-5FA0-455F-A630-93DEB3AB3A76}" type="pres">
      <dgm:prSet presAssocID="{37619A1F-FD78-4319-94F6-378BC0D23A63}" presName="horzSpace2" presStyleCnt="0"/>
      <dgm:spPr/>
    </dgm:pt>
    <dgm:pt modelId="{F80FE9D9-A2F0-4808-A1FE-8EF370B55456}" type="pres">
      <dgm:prSet presAssocID="{37619A1F-FD78-4319-94F6-378BC0D23A63}" presName="tx2" presStyleLbl="revTx" presStyleIdx="1" presStyleCnt="7" custLinFactNeighborX="-12" custLinFactNeighborY="-1329"/>
      <dgm:spPr/>
      <dgm:t>
        <a:bodyPr/>
        <a:lstStyle/>
        <a:p>
          <a:endParaRPr lang="en-US"/>
        </a:p>
      </dgm:t>
    </dgm:pt>
    <dgm:pt modelId="{7C76A1D8-DB5C-452E-B641-5EA635C61572}" type="pres">
      <dgm:prSet presAssocID="{37619A1F-FD78-4319-94F6-378BC0D23A63}" presName="vert2" presStyleCnt="0"/>
      <dgm:spPr/>
    </dgm:pt>
    <dgm:pt modelId="{2ABEA458-8CED-448B-B1F3-53F34ACDA336}" type="pres">
      <dgm:prSet presAssocID="{D92BBD7D-36BA-4D3B-9584-DBAEE8915709}" presName="horz3" presStyleCnt="0"/>
      <dgm:spPr/>
    </dgm:pt>
    <dgm:pt modelId="{C847AF04-0C18-48E3-B111-8F7D4FED8520}" type="pres">
      <dgm:prSet presAssocID="{D92BBD7D-36BA-4D3B-9584-DBAEE8915709}" presName="horzSpace3" presStyleCnt="0"/>
      <dgm:spPr/>
    </dgm:pt>
    <dgm:pt modelId="{41CBEBBA-A3F7-4A0F-A571-89914EE20A14}" type="pres">
      <dgm:prSet presAssocID="{D92BBD7D-36BA-4D3B-9584-DBAEE8915709}" presName="tx3" presStyleLbl="revTx" presStyleIdx="2" presStyleCnt="7"/>
      <dgm:spPr/>
      <dgm:t>
        <a:bodyPr/>
        <a:lstStyle/>
        <a:p>
          <a:endParaRPr lang="en-US"/>
        </a:p>
      </dgm:t>
    </dgm:pt>
    <dgm:pt modelId="{79708892-859F-4BE8-B44D-D5CEFFAB6418}" type="pres">
      <dgm:prSet presAssocID="{D92BBD7D-36BA-4D3B-9584-DBAEE8915709}" presName="vert3" presStyleCnt="0"/>
      <dgm:spPr/>
    </dgm:pt>
    <dgm:pt modelId="{8645D32B-749D-4E52-97E7-C87C1C0D8F11}" type="pres">
      <dgm:prSet presAssocID="{8D64578D-E204-49C5-85C8-88D292ED9F6F}" presName="thinLine3" presStyleLbl="callout" presStyleIdx="0" presStyleCnt="4"/>
      <dgm:spPr/>
    </dgm:pt>
    <dgm:pt modelId="{8CBCC698-B478-4DA6-A757-8F95DC92CCAE}" type="pres">
      <dgm:prSet presAssocID="{BBB6D0CA-55CB-4C8A-AE05-03DCCEE5EF15}" presName="horz3" presStyleCnt="0"/>
      <dgm:spPr/>
    </dgm:pt>
    <dgm:pt modelId="{5FF2593E-54D5-4988-B801-F572174822C5}" type="pres">
      <dgm:prSet presAssocID="{BBB6D0CA-55CB-4C8A-AE05-03DCCEE5EF15}" presName="horzSpace3" presStyleCnt="0"/>
      <dgm:spPr/>
    </dgm:pt>
    <dgm:pt modelId="{9FE26571-4C09-4289-8FF9-82DC945B6E79}" type="pres">
      <dgm:prSet presAssocID="{BBB6D0CA-55CB-4C8A-AE05-03DCCEE5EF15}" presName="tx3" presStyleLbl="revTx" presStyleIdx="3" presStyleCnt="7"/>
      <dgm:spPr/>
      <dgm:t>
        <a:bodyPr/>
        <a:lstStyle/>
        <a:p>
          <a:endParaRPr lang="en-US"/>
        </a:p>
      </dgm:t>
    </dgm:pt>
    <dgm:pt modelId="{A7B4CBD3-69F2-42F8-8B2D-73E43E917538}" type="pres">
      <dgm:prSet presAssocID="{BBB6D0CA-55CB-4C8A-AE05-03DCCEE5EF15}" presName="vert3" presStyleCnt="0"/>
      <dgm:spPr/>
    </dgm:pt>
    <dgm:pt modelId="{C177A350-FD35-4D1E-9584-5F2B315EF3AF}" type="pres">
      <dgm:prSet presAssocID="{37619A1F-FD78-4319-94F6-378BC0D23A63}" presName="thinLine2b" presStyleLbl="callout" presStyleIdx="1" presStyleCnt="4"/>
      <dgm:spPr/>
    </dgm:pt>
    <dgm:pt modelId="{73BFB417-A14E-4D50-AD63-98ACB28213F2}" type="pres">
      <dgm:prSet presAssocID="{37619A1F-FD78-4319-94F6-378BC0D23A63}" presName="vertSpace2b" presStyleCnt="0"/>
      <dgm:spPr/>
    </dgm:pt>
    <dgm:pt modelId="{841DB018-62F2-4F05-AB73-92723AD70684}" type="pres">
      <dgm:prSet presAssocID="{F839BCC5-C6FB-42DC-A1A3-B5F459BA34F3}" presName="horz2" presStyleCnt="0"/>
      <dgm:spPr/>
    </dgm:pt>
    <dgm:pt modelId="{E71E7BCA-861D-4F01-9735-BD2B7A16A129}" type="pres">
      <dgm:prSet presAssocID="{F839BCC5-C6FB-42DC-A1A3-B5F459BA34F3}" presName="horzSpace2" presStyleCnt="0"/>
      <dgm:spPr/>
    </dgm:pt>
    <dgm:pt modelId="{1C256BB2-A664-4BC4-81B0-2FAF32CEA76A}" type="pres">
      <dgm:prSet presAssocID="{F839BCC5-C6FB-42DC-A1A3-B5F459BA34F3}" presName="tx2" presStyleLbl="revTx" presStyleIdx="4" presStyleCnt="7"/>
      <dgm:spPr/>
      <dgm:t>
        <a:bodyPr/>
        <a:lstStyle/>
        <a:p>
          <a:endParaRPr lang="en-US"/>
        </a:p>
      </dgm:t>
    </dgm:pt>
    <dgm:pt modelId="{7ACCDEC2-E9DC-4CEE-B267-540E5DC5C24A}" type="pres">
      <dgm:prSet presAssocID="{F839BCC5-C6FB-42DC-A1A3-B5F459BA34F3}" presName="vert2" presStyleCnt="0"/>
      <dgm:spPr/>
    </dgm:pt>
    <dgm:pt modelId="{18D47541-2D9B-4EA7-BE4F-85B66BF44DD7}" type="pres">
      <dgm:prSet presAssocID="{05D7C305-9837-4928-A470-9A5331AC74B8}" presName="horz3" presStyleCnt="0"/>
      <dgm:spPr/>
    </dgm:pt>
    <dgm:pt modelId="{0D8106ED-2B98-44CF-9926-41C6D8D9CE73}" type="pres">
      <dgm:prSet presAssocID="{05D7C305-9837-4928-A470-9A5331AC74B8}" presName="horzSpace3" presStyleCnt="0"/>
      <dgm:spPr/>
    </dgm:pt>
    <dgm:pt modelId="{1E4E4FA3-52A1-4D2B-B149-05F6A0AA6D69}" type="pres">
      <dgm:prSet presAssocID="{05D7C305-9837-4928-A470-9A5331AC74B8}" presName="tx3" presStyleLbl="revTx" presStyleIdx="5" presStyleCnt="7"/>
      <dgm:spPr/>
      <dgm:t>
        <a:bodyPr/>
        <a:lstStyle/>
        <a:p>
          <a:endParaRPr lang="en-US"/>
        </a:p>
      </dgm:t>
    </dgm:pt>
    <dgm:pt modelId="{40DA8CAA-0B9B-4292-979F-212CB654FBB2}" type="pres">
      <dgm:prSet presAssocID="{05D7C305-9837-4928-A470-9A5331AC74B8}" presName="vert3" presStyleCnt="0"/>
      <dgm:spPr/>
    </dgm:pt>
    <dgm:pt modelId="{5304DCED-6A4A-46A8-817D-F5925977CF3B}" type="pres">
      <dgm:prSet presAssocID="{67AFD3CC-F8ED-43A8-B18F-EF3FD379058A}" presName="thinLine3" presStyleLbl="callout" presStyleIdx="2" presStyleCnt="4"/>
      <dgm:spPr/>
    </dgm:pt>
    <dgm:pt modelId="{174B965C-E64B-4C38-BC18-B83A2994A52D}" type="pres">
      <dgm:prSet presAssocID="{6974763E-8E57-457F-B808-1B531FDA6228}" presName="horz3" presStyleCnt="0"/>
      <dgm:spPr/>
    </dgm:pt>
    <dgm:pt modelId="{7642BBC8-99BC-4399-8B8E-4FC772EE803C}" type="pres">
      <dgm:prSet presAssocID="{6974763E-8E57-457F-B808-1B531FDA6228}" presName="horzSpace3" presStyleCnt="0"/>
      <dgm:spPr/>
    </dgm:pt>
    <dgm:pt modelId="{955E020A-D9DA-4C52-B2F0-CE356DA7E251}" type="pres">
      <dgm:prSet presAssocID="{6974763E-8E57-457F-B808-1B531FDA6228}" presName="tx3" presStyleLbl="revTx" presStyleIdx="6" presStyleCnt="7"/>
      <dgm:spPr/>
      <dgm:t>
        <a:bodyPr/>
        <a:lstStyle/>
        <a:p>
          <a:endParaRPr lang="en-US"/>
        </a:p>
      </dgm:t>
    </dgm:pt>
    <dgm:pt modelId="{F9DCB20D-FEFC-47B6-90DA-F1098AB3D480}" type="pres">
      <dgm:prSet presAssocID="{6974763E-8E57-457F-B808-1B531FDA6228}" presName="vert3" presStyleCnt="0"/>
      <dgm:spPr/>
    </dgm:pt>
    <dgm:pt modelId="{50C572BF-E44C-40FB-88F2-7CFD0132B67B}" type="pres">
      <dgm:prSet presAssocID="{F839BCC5-C6FB-42DC-A1A3-B5F459BA34F3}" presName="thinLine2b" presStyleLbl="callout" presStyleIdx="3" presStyleCnt="4"/>
      <dgm:spPr/>
    </dgm:pt>
    <dgm:pt modelId="{5FF1DAA8-9E34-40AC-B118-EF977328270F}" type="pres">
      <dgm:prSet presAssocID="{F839BCC5-C6FB-42DC-A1A3-B5F459BA34F3}" presName="vertSpace2b" presStyleCnt="0"/>
      <dgm:spPr/>
    </dgm:pt>
  </dgm:ptLst>
  <dgm:cxnLst>
    <dgm:cxn modelId="{55084259-5E37-49CB-BDAA-4E45BEBA45B3}" type="presOf" srcId="{37619A1F-FD78-4319-94F6-378BC0D23A63}" destId="{F80FE9D9-A2F0-4808-A1FE-8EF370B55456}" srcOrd="0" destOrd="0" presId="urn:microsoft.com/office/officeart/2008/layout/LinedList"/>
    <dgm:cxn modelId="{7153E2AF-1930-4878-9A3D-F272375C8432}" type="presOf" srcId="{6974763E-8E57-457F-B808-1B531FDA6228}" destId="{955E020A-D9DA-4C52-B2F0-CE356DA7E251}" srcOrd="0" destOrd="0" presId="urn:microsoft.com/office/officeart/2008/layout/LinedList"/>
    <dgm:cxn modelId="{7CFEE878-C853-446D-889C-96E576E29BA1}" type="presOf" srcId="{05D7C305-9837-4928-A470-9A5331AC74B8}" destId="{1E4E4FA3-52A1-4D2B-B149-05F6A0AA6D69}" srcOrd="0" destOrd="0" presId="urn:microsoft.com/office/officeart/2008/layout/LinedList"/>
    <dgm:cxn modelId="{AC11FEE2-08BD-4026-A733-0253536FEA27}" srcId="{F839BCC5-C6FB-42DC-A1A3-B5F459BA34F3}" destId="{6974763E-8E57-457F-B808-1B531FDA6228}" srcOrd="1" destOrd="0" parTransId="{53D86868-3546-41B9-BEB7-C5F72DC31CC3}" sibTransId="{A2B70E0C-250F-4447-A7EC-B05A129D2DBE}"/>
    <dgm:cxn modelId="{0D485DA1-0316-4C38-8349-F0246CBEFF2B}" srcId="{D618EA5F-6BCC-4BFA-A7D1-1DD229ECB516}" destId="{37619A1F-FD78-4319-94F6-378BC0D23A63}" srcOrd="0" destOrd="0" parTransId="{E49493D8-2891-4257-B7B1-4377420D4D4D}" sibTransId="{F01994C3-E5C8-487E-8FCD-3BD1B4F34F82}"/>
    <dgm:cxn modelId="{A079BA87-CD92-4B6A-B3D7-B4544764E7A2}" type="presOf" srcId="{D618EA5F-6BCC-4BFA-A7D1-1DD229ECB516}" destId="{D7C120DC-B5E6-42AF-B839-6C39F69D89BE}" srcOrd="0" destOrd="0" presId="urn:microsoft.com/office/officeart/2008/layout/LinedList"/>
    <dgm:cxn modelId="{306C9E00-5351-4DAC-B59A-578F856F8E00}" type="presOf" srcId="{A51715CA-E2BE-43A3-9ADF-9001E40F0B00}" destId="{1690B76A-C33E-4806-A9A0-56942694216B}" srcOrd="0" destOrd="0" presId="urn:microsoft.com/office/officeart/2008/layout/LinedList"/>
    <dgm:cxn modelId="{FFF97656-DFC7-42BB-8F89-E7D83FFC15FE}" srcId="{D618EA5F-6BCC-4BFA-A7D1-1DD229ECB516}" destId="{F839BCC5-C6FB-42DC-A1A3-B5F459BA34F3}" srcOrd="1" destOrd="0" parTransId="{83971E93-F447-47E6-814D-BD9E06D7E9F5}" sibTransId="{21FDEAC5-DB26-42B6-9610-F86B1298E2F7}"/>
    <dgm:cxn modelId="{CA62A8BC-0E06-490D-8EAD-5394C9F42B6E}" type="presOf" srcId="{BBB6D0CA-55CB-4C8A-AE05-03DCCEE5EF15}" destId="{9FE26571-4C09-4289-8FF9-82DC945B6E79}" srcOrd="0" destOrd="0" presId="urn:microsoft.com/office/officeart/2008/layout/LinedList"/>
    <dgm:cxn modelId="{D089AA89-C9B1-428D-8A6C-63D29B7DF263}" type="presOf" srcId="{F839BCC5-C6FB-42DC-A1A3-B5F459BA34F3}" destId="{1C256BB2-A664-4BC4-81B0-2FAF32CEA76A}" srcOrd="0" destOrd="0" presId="urn:microsoft.com/office/officeart/2008/layout/LinedList"/>
    <dgm:cxn modelId="{A9B67BA8-6914-45E7-AB70-DE136C77642D}" srcId="{37619A1F-FD78-4319-94F6-378BC0D23A63}" destId="{D92BBD7D-36BA-4D3B-9584-DBAEE8915709}" srcOrd="0" destOrd="0" parTransId="{87C451DA-7E8C-4A4D-BC79-9F41B240A728}" sibTransId="{8D64578D-E204-49C5-85C8-88D292ED9F6F}"/>
    <dgm:cxn modelId="{C542C14E-84C4-4DDF-B8B6-BE0EB7F48F62}" type="presOf" srcId="{D92BBD7D-36BA-4D3B-9584-DBAEE8915709}" destId="{41CBEBBA-A3F7-4A0F-A571-89914EE20A14}" srcOrd="0" destOrd="0" presId="urn:microsoft.com/office/officeart/2008/layout/LinedList"/>
    <dgm:cxn modelId="{7F7583C1-313D-47D5-8ECB-F10A22E1A105}" srcId="{37619A1F-FD78-4319-94F6-378BC0D23A63}" destId="{BBB6D0CA-55CB-4C8A-AE05-03DCCEE5EF15}" srcOrd="1" destOrd="0" parTransId="{71E49AF2-134F-4C2F-9692-991C327D7E45}" sibTransId="{9441316C-A5BB-4178-AA88-008D0DACDB4D}"/>
    <dgm:cxn modelId="{E0A0F3D9-3C34-40FD-A453-2DAE653AFCDB}" srcId="{F839BCC5-C6FB-42DC-A1A3-B5F459BA34F3}" destId="{05D7C305-9837-4928-A470-9A5331AC74B8}" srcOrd="0" destOrd="0" parTransId="{3CDDF71E-F626-424D-80BA-7BF7CC5BD8A2}" sibTransId="{67AFD3CC-F8ED-43A8-B18F-EF3FD379058A}"/>
    <dgm:cxn modelId="{9DA2BFE4-5DC9-494D-AEF9-7336383F1243}" srcId="{A51715CA-E2BE-43A3-9ADF-9001E40F0B00}" destId="{D618EA5F-6BCC-4BFA-A7D1-1DD229ECB516}" srcOrd="0" destOrd="0" parTransId="{90F8DC2B-5FE1-4A64-AB55-FAD5CDDF8915}" sibTransId="{C15DAAF8-5962-4D18-A732-44AC71147750}"/>
    <dgm:cxn modelId="{3EEA7CA7-D3E8-4171-82D5-499752941754}" type="presParOf" srcId="{1690B76A-C33E-4806-A9A0-56942694216B}" destId="{F22CC061-3590-49C7-9058-6A6E0C0BB66F}" srcOrd="0" destOrd="0" presId="urn:microsoft.com/office/officeart/2008/layout/LinedList"/>
    <dgm:cxn modelId="{071F5C81-6FB2-47A1-957D-279F70810E14}" type="presParOf" srcId="{1690B76A-C33E-4806-A9A0-56942694216B}" destId="{C8C55A9F-E63C-4A87-9C53-D8F607EAAE8F}" srcOrd="1" destOrd="0" presId="urn:microsoft.com/office/officeart/2008/layout/LinedList"/>
    <dgm:cxn modelId="{8F2C8990-282F-41A5-9366-63B36C2770CE}" type="presParOf" srcId="{C8C55A9F-E63C-4A87-9C53-D8F607EAAE8F}" destId="{D7C120DC-B5E6-42AF-B839-6C39F69D89BE}" srcOrd="0" destOrd="0" presId="urn:microsoft.com/office/officeart/2008/layout/LinedList"/>
    <dgm:cxn modelId="{87BDE0F4-017A-4CE4-BFF7-CEF820F40E1A}" type="presParOf" srcId="{C8C55A9F-E63C-4A87-9C53-D8F607EAAE8F}" destId="{F327C39C-5957-43D2-8D74-1D9DABB54CB8}" srcOrd="1" destOrd="0" presId="urn:microsoft.com/office/officeart/2008/layout/LinedList"/>
    <dgm:cxn modelId="{C451AC61-4A6F-4733-A378-EC73AD1A54DD}" type="presParOf" srcId="{F327C39C-5957-43D2-8D74-1D9DABB54CB8}" destId="{C1DA8306-0E4C-47C5-AB5A-BBCEB808282B}" srcOrd="0" destOrd="0" presId="urn:microsoft.com/office/officeart/2008/layout/LinedList"/>
    <dgm:cxn modelId="{2AF01C24-44A3-4087-9013-D64DA6430070}" type="presParOf" srcId="{F327C39C-5957-43D2-8D74-1D9DABB54CB8}" destId="{D1A76A81-80CB-432C-88DA-1C0684AA8308}" srcOrd="1" destOrd="0" presId="urn:microsoft.com/office/officeart/2008/layout/LinedList"/>
    <dgm:cxn modelId="{7C41A3F7-ED86-465F-BD29-3A90ABA80E7B}" type="presParOf" srcId="{D1A76A81-80CB-432C-88DA-1C0684AA8308}" destId="{0CAFB609-5FA0-455F-A630-93DEB3AB3A76}" srcOrd="0" destOrd="0" presId="urn:microsoft.com/office/officeart/2008/layout/LinedList"/>
    <dgm:cxn modelId="{66820740-0B58-45E1-9622-CC6F152F624E}" type="presParOf" srcId="{D1A76A81-80CB-432C-88DA-1C0684AA8308}" destId="{F80FE9D9-A2F0-4808-A1FE-8EF370B55456}" srcOrd="1" destOrd="0" presId="urn:microsoft.com/office/officeart/2008/layout/LinedList"/>
    <dgm:cxn modelId="{A518DA78-D7BC-4161-87AD-4A5BCEB8A3A3}" type="presParOf" srcId="{D1A76A81-80CB-432C-88DA-1C0684AA8308}" destId="{7C76A1D8-DB5C-452E-B641-5EA635C61572}" srcOrd="2" destOrd="0" presId="urn:microsoft.com/office/officeart/2008/layout/LinedList"/>
    <dgm:cxn modelId="{35B21004-3F27-4750-93A3-7E05451A8402}" type="presParOf" srcId="{7C76A1D8-DB5C-452E-B641-5EA635C61572}" destId="{2ABEA458-8CED-448B-B1F3-53F34ACDA336}" srcOrd="0" destOrd="0" presId="urn:microsoft.com/office/officeart/2008/layout/LinedList"/>
    <dgm:cxn modelId="{0476377A-20C8-46F8-BB8B-3534F59E81AF}" type="presParOf" srcId="{2ABEA458-8CED-448B-B1F3-53F34ACDA336}" destId="{C847AF04-0C18-48E3-B111-8F7D4FED8520}" srcOrd="0" destOrd="0" presId="urn:microsoft.com/office/officeart/2008/layout/LinedList"/>
    <dgm:cxn modelId="{C1D33989-9538-40E8-999A-D798261028D3}" type="presParOf" srcId="{2ABEA458-8CED-448B-B1F3-53F34ACDA336}" destId="{41CBEBBA-A3F7-4A0F-A571-89914EE20A14}" srcOrd="1" destOrd="0" presId="urn:microsoft.com/office/officeart/2008/layout/LinedList"/>
    <dgm:cxn modelId="{8B49AC09-1B7C-432A-BE25-7C38451DACF6}" type="presParOf" srcId="{2ABEA458-8CED-448B-B1F3-53F34ACDA336}" destId="{79708892-859F-4BE8-B44D-D5CEFFAB6418}" srcOrd="2" destOrd="0" presId="urn:microsoft.com/office/officeart/2008/layout/LinedList"/>
    <dgm:cxn modelId="{FF55C306-9D00-4B39-B14B-8AF6B07939C0}" type="presParOf" srcId="{7C76A1D8-DB5C-452E-B641-5EA635C61572}" destId="{8645D32B-749D-4E52-97E7-C87C1C0D8F11}" srcOrd="1" destOrd="0" presId="urn:microsoft.com/office/officeart/2008/layout/LinedList"/>
    <dgm:cxn modelId="{80089637-F8CC-47C1-997F-766A7A45557B}" type="presParOf" srcId="{7C76A1D8-DB5C-452E-B641-5EA635C61572}" destId="{8CBCC698-B478-4DA6-A757-8F95DC92CCAE}" srcOrd="2" destOrd="0" presId="urn:microsoft.com/office/officeart/2008/layout/LinedList"/>
    <dgm:cxn modelId="{CD9438B3-15AD-4A4C-8A17-69D74097B7F0}" type="presParOf" srcId="{8CBCC698-B478-4DA6-A757-8F95DC92CCAE}" destId="{5FF2593E-54D5-4988-B801-F572174822C5}" srcOrd="0" destOrd="0" presId="urn:microsoft.com/office/officeart/2008/layout/LinedList"/>
    <dgm:cxn modelId="{D82BAC14-CB06-4682-8D3C-D9197B448881}" type="presParOf" srcId="{8CBCC698-B478-4DA6-A757-8F95DC92CCAE}" destId="{9FE26571-4C09-4289-8FF9-82DC945B6E79}" srcOrd="1" destOrd="0" presId="urn:microsoft.com/office/officeart/2008/layout/LinedList"/>
    <dgm:cxn modelId="{3555071C-F592-4F30-9600-D39EE04FEE1E}" type="presParOf" srcId="{8CBCC698-B478-4DA6-A757-8F95DC92CCAE}" destId="{A7B4CBD3-69F2-42F8-8B2D-73E43E917538}" srcOrd="2" destOrd="0" presId="urn:microsoft.com/office/officeart/2008/layout/LinedList"/>
    <dgm:cxn modelId="{45B00572-5AF8-4824-9E3C-0780EA5F5DAE}" type="presParOf" srcId="{F327C39C-5957-43D2-8D74-1D9DABB54CB8}" destId="{C177A350-FD35-4D1E-9584-5F2B315EF3AF}" srcOrd="2" destOrd="0" presId="urn:microsoft.com/office/officeart/2008/layout/LinedList"/>
    <dgm:cxn modelId="{3836481C-55B5-4AEE-850F-5BF016F76AD6}" type="presParOf" srcId="{F327C39C-5957-43D2-8D74-1D9DABB54CB8}" destId="{73BFB417-A14E-4D50-AD63-98ACB28213F2}" srcOrd="3" destOrd="0" presId="urn:microsoft.com/office/officeart/2008/layout/LinedList"/>
    <dgm:cxn modelId="{BBEAEEBD-11D2-41B3-A2A0-EF2B2AC4DDDC}" type="presParOf" srcId="{F327C39C-5957-43D2-8D74-1D9DABB54CB8}" destId="{841DB018-62F2-4F05-AB73-92723AD70684}" srcOrd="4" destOrd="0" presId="urn:microsoft.com/office/officeart/2008/layout/LinedList"/>
    <dgm:cxn modelId="{82711120-A5F5-43E6-81F4-370B875B7254}" type="presParOf" srcId="{841DB018-62F2-4F05-AB73-92723AD70684}" destId="{E71E7BCA-861D-4F01-9735-BD2B7A16A129}" srcOrd="0" destOrd="0" presId="urn:microsoft.com/office/officeart/2008/layout/LinedList"/>
    <dgm:cxn modelId="{8DB2B1A5-315F-4ECD-956C-80E09FFFFEBE}" type="presParOf" srcId="{841DB018-62F2-4F05-AB73-92723AD70684}" destId="{1C256BB2-A664-4BC4-81B0-2FAF32CEA76A}" srcOrd="1" destOrd="0" presId="urn:microsoft.com/office/officeart/2008/layout/LinedList"/>
    <dgm:cxn modelId="{6E540F61-56CF-4760-B5DC-4DAF366EF688}" type="presParOf" srcId="{841DB018-62F2-4F05-AB73-92723AD70684}" destId="{7ACCDEC2-E9DC-4CEE-B267-540E5DC5C24A}" srcOrd="2" destOrd="0" presId="urn:microsoft.com/office/officeart/2008/layout/LinedList"/>
    <dgm:cxn modelId="{B4342895-70FF-441D-A169-60CE0BBFA3E3}" type="presParOf" srcId="{7ACCDEC2-E9DC-4CEE-B267-540E5DC5C24A}" destId="{18D47541-2D9B-4EA7-BE4F-85B66BF44DD7}" srcOrd="0" destOrd="0" presId="urn:microsoft.com/office/officeart/2008/layout/LinedList"/>
    <dgm:cxn modelId="{059658D5-F7AF-4822-A258-15A2FBF75A46}" type="presParOf" srcId="{18D47541-2D9B-4EA7-BE4F-85B66BF44DD7}" destId="{0D8106ED-2B98-44CF-9926-41C6D8D9CE73}" srcOrd="0" destOrd="0" presId="urn:microsoft.com/office/officeart/2008/layout/LinedList"/>
    <dgm:cxn modelId="{812BFE3D-8AFD-4712-8210-37096FF3A6AA}" type="presParOf" srcId="{18D47541-2D9B-4EA7-BE4F-85B66BF44DD7}" destId="{1E4E4FA3-52A1-4D2B-B149-05F6A0AA6D69}" srcOrd="1" destOrd="0" presId="urn:microsoft.com/office/officeart/2008/layout/LinedList"/>
    <dgm:cxn modelId="{24674646-33EF-4C6C-9274-B114B56BCE16}" type="presParOf" srcId="{18D47541-2D9B-4EA7-BE4F-85B66BF44DD7}" destId="{40DA8CAA-0B9B-4292-979F-212CB654FBB2}" srcOrd="2" destOrd="0" presId="urn:microsoft.com/office/officeart/2008/layout/LinedList"/>
    <dgm:cxn modelId="{8CE99A1B-3FBE-465E-9B44-56E7058F471C}" type="presParOf" srcId="{7ACCDEC2-E9DC-4CEE-B267-540E5DC5C24A}" destId="{5304DCED-6A4A-46A8-817D-F5925977CF3B}" srcOrd="1" destOrd="0" presId="urn:microsoft.com/office/officeart/2008/layout/LinedList"/>
    <dgm:cxn modelId="{DE159A48-95C1-455F-A0A7-8C8F795C05C7}" type="presParOf" srcId="{7ACCDEC2-E9DC-4CEE-B267-540E5DC5C24A}" destId="{174B965C-E64B-4C38-BC18-B83A2994A52D}" srcOrd="2" destOrd="0" presId="urn:microsoft.com/office/officeart/2008/layout/LinedList"/>
    <dgm:cxn modelId="{D26CEDD8-8865-4E98-9C6B-8FE967FF73E2}" type="presParOf" srcId="{174B965C-E64B-4C38-BC18-B83A2994A52D}" destId="{7642BBC8-99BC-4399-8B8E-4FC772EE803C}" srcOrd="0" destOrd="0" presId="urn:microsoft.com/office/officeart/2008/layout/LinedList"/>
    <dgm:cxn modelId="{06FB5945-A0A8-4D18-9EEE-F5626FF700DE}" type="presParOf" srcId="{174B965C-E64B-4C38-BC18-B83A2994A52D}" destId="{955E020A-D9DA-4C52-B2F0-CE356DA7E251}" srcOrd="1" destOrd="0" presId="urn:microsoft.com/office/officeart/2008/layout/LinedList"/>
    <dgm:cxn modelId="{2095CA16-62E0-4789-A5C2-FC6B97AC72C0}" type="presParOf" srcId="{174B965C-E64B-4C38-BC18-B83A2994A52D}" destId="{F9DCB20D-FEFC-47B6-90DA-F1098AB3D480}" srcOrd="2" destOrd="0" presId="urn:microsoft.com/office/officeart/2008/layout/LinedList"/>
    <dgm:cxn modelId="{76EBB429-F96C-4F9A-B106-CA8AC93AF70A}" type="presParOf" srcId="{F327C39C-5957-43D2-8D74-1D9DABB54CB8}" destId="{50C572BF-E44C-40FB-88F2-7CFD0132B67B}" srcOrd="5" destOrd="0" presId="urn:microsoft.com/office/officeart/2008/layout/LinedList"/>
    <dgm:cxn modelId="{94FDA277-B114-4199-B4CE-1573F1123E9C}" type="presParOf" srcId="{F327C39C-5957-43D2-8D74-1D9DABB54CB8}" destId="{5FF1DAA8-9E34-40AC-B118-EF977328270F}" srcOrd="6" destOrd="0" presId="urn:microsoft.com/office/officeart/2008/layout/LinedList"/>
  </dgm:cxnLst>
  <dgm:bg/>
  <dgm:whole/>
  <dgm:extLst>
    <a:ext uri="http://schemas.microsoft.com/office/drawing/2008/diagram">
      <dsp:dataModelExt xmlns:dsp="http://schemas.microsoft.com/office/drawing/2008/diagram" relId="rId3"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342A372-4109-4775-9041-407B7149DC69}"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IN"/>
        </a:p>
      </dgm:t>
    </dgm:pt>
    <dgm:pt modelId="{8C0DD663-8833-4F48-B281-0706533E1DAD}">
      <dgm:prSet phldrT="[Text]" custT="1"/>
      <dgm:spPr/>
      <dgm:t>
        <a:bodyPr/>
        <a:lstStyle/>
        <a:p>
          <a:r>
            <a:rPr lang="el-GR" sz="1800" dirty="0">
              <a:latin typeface="Times New Roman" panose="02020603050405020304" pitchFamily="18" charset="0"/>
              <a:cs typeface="Times New Roman" panose="02020603050405020304" pitchFamily="18" charset="0"/>
            </a:rPr>
            <a:t>Πλεόνασμα εργασίας
(από τον αγροτικό τομέα)</a:t>
          </a:r>
          <a:endParaRPr lang="en-IN" sz="1800" dirty="0">
            <a:latin typeface="Times New Roman" panose="02020603050405020304" pitchFamily="18" charset="0"/>
            <a:cs typeface="Times New Roman" panose="02020603050405020304" pitchFamily="18" charset="0"/>
          </a:endParaRPr>
        </a:p>
      </dgm:t>
    </dgm:pt>
    <dgm:pt modelId="{EB2ADD92-C334-4E1B-B226-D98D96CFB615}" type="parTrans" cxnId="{2807A7FB-41D9-45E3-943B-0C6D3EDB983D}">
      <dgm:prSet/>
      <dgm:spPr/>
      <dgm:t>
        <a:bodyPr/>
        <a:lstStyle/>
        <a:p>
          <a:endParaRPr lang="en-IN"/>
        </a:p>
      </dgm:t>
    </dgm:pt>
    <dgm:pt modelId="{8155E230-6B8F-427D-BC8D-BC46BBB1FA60}" type="sibTrans" cxnId="{2807A7FB-41D9-45E3-943B-0C6D3EDB983D}">
      <dgm:prSet/>
      <dgm:spPr/>
      <dgm:t>
        <a:bodyPr/>
        <a:lstStyle/>
        <a:p>
          <a:endParaRPr lang="en-IN" sz="1800">
            <a:latin typeface="Times New Roman" panose="02020603050405020304" pitchFamily="18" charset="0"/>
            <a:cs typeface="Times New Roman" panose="02020603050405020304" pitchFamily="18" charset="0"/>
          </a:endParaRPr>
        </a:p>
      </dgm:t>
    </dgm:pt>
    <dgm:pt modelId="{2A41D786-5117-45EC-9E41-AB6224BCB36F}">
      <dgm:prSet phldrT="[Text]" custT="1"/>
      <dgm:spPr/>
      <dgm:t>
        <a:bodyPr/>
        <a:lstStyle/>
        <a:p>
          <a:r>
            <a:rPr lang="el-GR" sz="1800" dirty="0">
              <a:latin typeface="Times New Roman" panose="02020603050405020304" pitchFamily="18" charset="0"/>
              <a:cs typeface="Times New Roman" panose="02020603050405020304" pitchFamily="18" charset="0"/>
            </a:rPr>
            <a:t>Προσελκύεται από τον μεταποιητικό τομέα</a:t>
          </a:r>
          <a:endParaRPr lang="en-IN" sz="1800" dirty="0">
            <a:latin typeface="Times New Roman" panose="02020603050405020304" pitchFamily="18" charset="0"/>
            <a:cs typeface="Times New Roman" panose="02020603050405020304" pitchFamily="18" charset="0"/>
          </a:endParaRPr>
        </a:p>
      </dgm:t>
    </dgm:pt>
    <dgm:pt modelId="{660CB896-0D9E-47E1-ABF7-AAB3F4F2735C}" type="parTrans" cxnId="{44EAB126-F8FA-4DB2-AD8C-5A68E02BC5AA}">
      <dgm:prSet/>
      <dgm:spPr/>
      <dgm:t>
        <a:bodyPr/>
        <a:lstStyle/>
        <a:p>
          <a:endParaRPr lang="en-IN"/>
        </a:p>
      </dgm:t>
    </dgm:pt>
    <dgm:pt modelId="{2917C748-792C-4A17-826E-D4A4129385DB}" type="sibTrans" cxnId="{44EAB126-F8FA-4DB2-AD8C-5A68E02BC5AA}">
      <dgm:prSet/>
      <dgm:spPr/>
      <dgm:t>
        <a:bodyPr/>
        <a:lstStyle/>
        <a:p>
          <a:endParaRPr lang="en-IN" sz="1800">
            <a:latin typeface="Times New Roman" panose="02020603050405020304" pitchFamily="18" charset="0"/>
            <a:cs typeface="Times New Roman" panose="02020603050405020304" pitchFamily="18" charset="0"/>
          </a:endParaRPr>
        </a:p>
      </dgm:t>
    </dgm:pt>
    <dgm:pt modelId="{F08511AA-2EC6-41F0-8646-D8022EB45422}">
      <dgm:prSet phldrT="[Text]" custT="1"/>
      <dgm:spPr/>
      <dgm:t>
        <a:bodyPr/>
        <a:lstStyle/>
        <a:p>
          <a:r>
            <a:rPr lang="el-GR" sz="1800" dirty="0">
              <a:latin typeface="Times New Roman" panose="02020603050405020304" pitchFamily="18" charset="0"/>
              <a:cs typeface="Times New Roman" panose="02020603050405020304" pitchFamily="18" charset="0"/>
            </a:rPr>
            <a:t>Υψηλοί/σταθεροί μισθοί</a:t>
          </a:r>
          <a:endParaRPr lang="en-IN" sz="1800" dirty="0">
            <a:latin typeface="Times New Roman" panose="02020603050405020304" pitchFamily="18" charset="0"/>
            <a:cs typeface="Times New Roman" panose="02020603050405020304" pitchFamily="18" charset="0"/>
          </a:endParaRPr>
        </a:p>
      </dgm:t>
    </dgm:pt>
    <dgm:pt modelId="{178BD47F-2016-4DA3-A907-DFF3A3070F62}" type="parTrans" cxnId="{2929F3B6-1AF0-4194-A41F-B3AF0FE61C06}">
      <dgm:prSet/>
      <dgm:spPr/>
      <dgm:t>
        <a:bodyPr/>
        <a:lstStyle/>
        <a:p>
          <a:endParaRPr lang="en-IN"/>
        </a:p>
      </dgm:t>
    </dgm:pt>
    <dgm:pt modelId="{C5AF9D50-26FD-4D30-848F-9C3407727C29}" type="sibTrans" cxnId="{2929F3B6-1AF0-4194-A41F-B3AF0FE61C06}">
      <dgm:prSet/>
      <dgm:spPr/>
      <dgm:t>
        <a:bodyPr/>
        <a:lstStyle/>
        <a:p>
          <a:endParaRPr lang="en-IN" sz="1800">
            <a:latin typeface="Times New Roman" panose="02020603050405020304" pitchFamily="18" charset="0"/>
            <a:cs typeface="Times New Roman" panose="02020603050405020304" pitchFamily="18" charset="0"/>
          </a:endParaRPr>
        </a:p>
      </dgm:t>
    </dgm:pt>
    <dgm:pt modelId="{D4A7B1DE-A2F8-43DC-B5E5-033968E70861}">
      <dgm:prSet phldrT="[Text]" custT="1"/>
      <dgm:spPr/>
      <dgm:t>
        <a:bodyPr/>
        <a:lstStyle/>
        <a:p>
          <a:r>
            <a:rPr lang="el-GR" sz="1800" dirty="0">
              <a:latin typeface="Times New Roman" panose="02020603050405020304" pitchFamily="18" charset="0"/>
              <a:cs typeface="Times New Roman" panose="02020603050405020304" pitchFamily="18" charset="0"/>
            </a:rPr>
            <a:t>Κέρδος
(για τον επιχειρηματία</a:t>
          </a:r>
          <a:r>
            <a:rPr lang="en-GB" sz="1800" dirty="0">
              <a:latin typeface="Times New Roman" panose="02020603050405020304" pitchFamily="18" charset="0"/>
              <a:cs typeface="Times New Roman" panose="02020603050405020304" pitchFamily="18" charset="0"/>
            </a:rPr>
            <a:t>)</a:t>
          </a:r>
          <a:endParaRPr lang="en-IN" sz="1800" dirty="0">
            <a:latin typeface="Times New Roman" panose="02020603050405020304" pitchFamily="18" charset="0"/>
            <a:cs typeface="Times New Roman" panose="02020603050405020304" pitchFamily="18" charset="0"/>
          </a:endParaRPr>
        </a:p>
      </dgm:t>
    </dgm:pt>
    <dgm:pt modelId="{A6978419-3956-4F13-A2AB-DEA9AB032B42}" type="parTrans" cxnId="{F5E0F50F-C53A-433B-9703-B7ADA6207077}">
      <dgm:prSet/>
      <dgm:spPr/>
      <dgm:t>
        <a:bodyPr/>
        <a:lstStyle/>
        <a:p>
          <a:endParaRPr lang="en-IN"/>
        </a:p>
      </dgm:t>
    </dgm:pt>
    <dgm:pt modelId="{32FAE6B8-6067-49DF-92E9-E1D3BDBF17DC}" type="sibTrans" cxnId="{F5E0F50F-C53A-433B-9703-B7ADA6207077}">
      <dgm:prSet/>
      <dgm:spPr/>
      <dgm:t>
        <a:bodyPr/>
        <a:lstStyle/>
        <a:p>
          <a:endParaRPr lang="en-IN" sz="1800">
            <a:latin typeface="Times New Roman" panose="02020603050405020304" pitchFamily="18" charset="0"/>
            <a:cs typeface="Times New Roman" panose="02020603050405020304" pitchFamily="18" charset="0"/>
          </a:endParaRPr>
        </a:p>
      </dgm:t>
    </dgm:pt>
    <dgm:pt modelId="{697142F9-E34A-4ACB-8EA0-C72875B3DFE1}">
      <dgm:prSet phldrT="[Text]" custT="1"/>
      <dgm:spPr/>
      <dgm:t>
        <a:bodyPr/>
        <a:lstStyle/>
        <a:p>
          <a:r>
            <a:rPr lang="el-GR" sz="1800" dirty="0">
              <a:latin typeface="Times New Roman" panose="02020603050405020304" pitchFamily="18" charset="0"/>
              <a:cs typeface="Times New Roman" panose="02020603050405020304" pitchFamily="18" charset="0"/>
            </a:rPr>
            <a:t>Επανεπένδυση του κέρδους ως κεφάλαιο</a:t>
          </a:r>
          <a:endParaRPr lang="en-IN" sz="1800" dirty="0">
            <a:latin typeface="Times New Roman" panose="02020603050405020304" pitchFamily="18" charset="0"/>
            <a:cs typeface="Times New Roman" panose="02020603050405020304" pitchFamily="18" charset="0"/>
          </a:endParaRPr>
        </a:p>
      </dgm:t>
    </dgm:pt>
    <dgm:pt modelId="{895FEC1E-8125-41EF-A4ED-1E00FC096C79}" type="parTrans" cxnId="{E04C5195-E508-4188-9AD1-9172417A585A}">
      <dgm:prSet/>
      <dgm:spPr/>
      <dgm:t>
        <a:bodyPr/>
        <a:lstStyle/>
        <a:p>
          <a:endParaRPr lang="en-IN"/>
        </a:p>
      </dgm:t>
    </dgm:pt>
    <dgm:pt modelId="{49535ECF-1E68-42BD-A33B-C9F4EABD2C1E}" type="sibTrans" cxnId="{E04C5195-E508-4188-9AD1-9172417A585A}">
      <dgm:prSet/>
      <dgm:spPr/>
      <dgm:t>
        <a:bodyPr/>
        <a:lstStyle/>
        <a:p>
          <a:endParaRPr lang="en-IN" sz="1800">
            <a:latin typeface="Times New Roman" panose="02020603050405020304" pitchFamily="18" charset="0"/>
            <a:cs typeface="Times New Roman" panose="02020603050405020304" pitchFamily="18" charset="0"/>
          </a:endParaRPr>
        </a:p>
      </dgm:t>
    </dgm:pt>
    <dgm:pt modelId="{17671D14-6767-4822-A6D6-68873D3D07E4}" type="pres">
      <dgm:prSet presAssocID="{4342A372-4109-4775-9041-407B7149DC69}" presName="cycle" presStyleCnt="0">
        <dgm:presLayoutVars>
          <dgm:dir/>
          <dgm:resizeHandles val="exact"/>
        </dgm:presLayoutVars>
      </dgm:prSet>
      <dgm:spPr/>
      <dgm:t>
        <a:bodyPr/>
        <a:lstStyle/>
        <a:p>
          <a:endParaRPr lang="en-US"/>
        </a:p>
      </dgm:t>
    </dgm:pt>
    <dgm:pt modelId="{EF1E79C3-10E4-4C4E-842D-78DD35FBEA9D}" type="pres">
      <dgm:prSet presAssocID="{8C0DD663-8833-4F48-B281-0706533E1DAD}" presName="dummy" presStyleCnt="0"/>
      <dgm:spPr/>
    </dgm:pt>
    <dgm:pt modelId="{F70BEFBF-7416-4DDC-B510-6F46451CD21F}" type="pres">
      <dgm:prSet presAssocID="{8C0DD663-8833-4F48-B281-0706533E1DAD}" presName="node" presStyleLbl="revTx" presStyleIdx="0" presStyleCnt="5">
        <dgm:presLayoutVars>
          <dgm:bulletEnabled val="1"/>
        </dgm:presLayoutVars>
      </dgm:prSet>
      <dgm:spPr/>
      <dgm:t>
        <a:bodyPr/>
        <a:lstStyle/>
        <a:p>
          <a:endParaRPr lang="en-US"/>
        </a:p>
      </dgm:t>
    </dgm:pt>
    <dgm:pt modelId="{3B2E0AD6-1FE4-4021-A1C6-1157800D6201}" type="pres">
      <dgm:prSet presAssocID="{8155E230-6B8F-427D-BC8D-BC46BBB1FA60}" presName="sibTrans" presStyleLbl="node1" presStyleIdx="0" presStyleCnt="5"/>
      <dgm:spPr/>
      <dgm:t>
        <a:bodyPr/>
        <a:lstStyle/>
        <a:p>
          <a:endParaRPr lang="en-US"/>
        </a:p>
      </dgm:t>
    </dgm:pt>
    <dgm:pt modelId="{3459FC5E-ED16-49E5-A14E-186502BE8B8E}" type="pres">
      <dgm:prSet presAssocID="{2A41D786-5117-45EC-9E41-AB6224BCB36F}" presName="dummy" presStyleCnt="0"/>
      <dgm:spPr/>
    </dgm:pt>
    <dgm:pt modelId="{7EF933F4-03E5-4D31-B44E-53BD2E1D33FE}" type="pres">
      <dgm:prSet presAssocID="{2A41D786-5117-45EC-9E41-AB6224BCB36F}" presName="node" presStyleLbl="revTx" presStyleIdx="1" presStyleCnt="5">
        <dgm:presLayoutVars>
          <dgm:bulletEnabled val="1"/>
        </dgm:presLayoutVars>
      </dgm:prSet>
      <dgm:spPr/>
      <dgm:t>
        <a:bodyPr/>
        <a:lstStyle/>
        <a:p>
          <a:endParaRPr lang="en-US"/>
        </a:p>
      </dgm:t>
    </dgm:pt>
    <dgm:pt modelId="{3F453B51-5E8C-4D38-B5F8-0FD6975B8B35}" type="pres">
      <dgm:prSet presAssocID="{2917C748-792C-4A17-826E-D4A4129385DB}" presName="sibTrans" presStyleLbl="node1" presStyleIdx="1" presStyleCnt="5"/>
      <dgm:spPr/>
      <dgm:t>
        <a:bodyPr/>
        <a:lstStyle/>
        <a:p>
          <a:endParaRPr lang="en-US"/>
        </a:p>
      </dgm:t>
    </dgm:pt>
    <dgm:pt modelId="{096F83E8-4D89-4F63-B50F-BBE4773685E0}" type="pres">
      <dgm:prSet presAssocID="{F08511AA-2EC6-41F0-8646-D8022EB45422}" presName="dummy" presStyleCnt="0"/>
      <dgm:spPr/>
    </dgm:pt>
    <dgm:pt modelId="{B8A4EE75-3B62-4594-A324-F326E72A6854}" type="pres">
      <dgm:prSet presAssocID="{F08511AA-2EC6-41F0-8646-D8022EB45422}" presName="node" presStyleLbl="revTx" presStyleIdx="2" presStyleCnt="5">
        <dgm:presLayoutVars>
          <dgm:bulletEnabled val="1"/>
        </dgm:presLayoutVars>
      </dgm:prSet>
      <dgm:spPr/>
      <dgm:t>
        <a:bodyPr/>
        <a:lstStyle/>
        <a:p>
          <a:endParaRPr lang="en-US"/>
        </a:p>
      </dgm:t>
    </dgm:pt>
    <dgm:pt modelId="{69F1EA8C-FB26-4BED-BEE9-CBAB69512619}" type="pres">
      <dgm:prSet presAssocID="{C5AF9D50-26FD-4D30-848F-9C3407727C29}" presName="sibTrans" presStyleLbl="node1" presStyleIdx="2" presStyleCnt="5"/>
      <dgm:spPr/>
      <dgm:t>
        <a:bodyPr/>
        <a:lstStyle/>
        <a:p>
          <a:endParaRPr lang="en-US"/>
        </a:p>
      </dgm:t>
    </dgm:pt>
    <dgm:pt modelId="{35C159E9-91EA-4177-A873-7D0C0894B1D5}" type="pres">
      <dgm:prSet presAssocID="{D4A7B1DE-A2F8-43DC-B5E5-033968E70861}" presName="dummy" presStyleCnt="0"/>
      <dgm:spPr/>
    </dgm:pt>
    <dgm:pt modelId="{B9D3E29A-9456-4D73-961E-94FE90511D5F}" type="pres">
      <dgm:prSet presAssocID="{D4A7B1DE-A2F8-43DC-B5E5-033968E70861}" presName="node" presStyleLbl="revTx" presStyleIdx="3" presStyleCnt="5">
        <dgm:presLayoutVars>
          <dgm:bulletEnabled val="1"/>
        </dgm:presLayoutVars>
      </dgm:prSet>
      <dgm:spPr/>
      <dgm:t>
        <a:bodyPr/>
        <a:lstStyle/>
        <a:p>
          <a:endParaRPr lang="en-US"/>
        </a:p>
      </dgm:t>
    </dgm:pt>
    <dgm:pt modelId="{3CD3DB74-624B-4567-B795-8754D04C1FD8}" type="pres">
      <dgm:prSet presAssocID="{32FAE6B8-6067-49DF-92E9-E1D3BDBF17DC}" presName="sibTrans" presStyleLbl="node1" presStyleIdx="3" presStyleCnt="5" custLinFactNeighborX="1772" custLinFactNeighborY="-1437"/>
      <dgm:spPr/>
      <dgm:t>
        <a:bodyPr/>
        <a:lstStyle/>
        <a:p>
          <a:endParaRPr lang="en-US"/>
        </a:p>
      </dgm:t>
    </dgm:pt>
    <dgm:pt modelId="{E4C05EAD-0EFA-4033-B9D3-D10368BDA2A6}" type="pres">
      <dgm:prSet presAssocID="{697142F9-E34A-4ACB-8EA0-C72875B3DFE1}" presName="dummy" presStyleCnt="0"/>
      <dgm:spPr/>
    </dgm:pt>
    <dgm:pt modelId="{0CAF85C2-4C53-4BCE-A1FB-A363B5975ACE}" type="pres">
      <dgm:prSet presAssocID="{697142F9-E34A-4ACB-8EA0-C72875B3DFE1}" presName="node" presStyleLbl="revTx" presStyleIdx="4" presStyleCnt="5">
        <dgm:presLayoutVars>
          <dgm:bulletEnabled val="1"/>
        </dgm:presLayoutVars>
      </dgm:prSet>
      <dgm:spPr/>
      <dgm:t>
        <a:bodyPr/>
        <a:lstStyle/>
        <a:p>
          <a:endParaRPr lang="en-US"/>
        </a:p>
      </dgm:t>
    </dgm:pt>
    <dgm:pt modelId="{A9DA9C0E-64D9-46C4-B525-F9F652887104}" type="pres">
      <dgm:prSet presAssocID="{49535ECF-1E68-42BD-A33B-C9F4EABD2C1E}" presName="sibTrans" presStyleLbl="node1" presStyleIdx="4" presStyleCnt="5"/>
      <dgm:spPr/>
      <dgm:t>
        <a:bodyPr/>
        <a:lstStyle/>
        <a:p>
          <a:endParaRPr lang="en-US"/>
        </a:p>
      </dgm:t>
    </dgm:pt>
  </dgm:ptLst>
  <dgm:cxnLst>
    <dgm:cxn modelId="{E04C5195-E508-4188-9AD1-9172417A585A}" srcId="{4342A372-4109-4775-9041-407B7149DC69}" destId="{697142F9-E34A-4ACB-8EA0-C72875B3DFE1}" srcOrd="4" destOrd="0" parTransId="{895FEC1E-8125-41EF-A4ED-1E00FC096C79}" sibTransId="{49535ECF-1E68-42BD-A33B-C9F4EABD2C1E}"/>
    <dgm:cxn modelId="{2929F3B6-1AF0-4194-A41F-B3AF0FE61C06}" srcId="{4342A372-4109-4775-9041-407B7149DC69}" destId="{F08511AA-2EC6-41F0-8646-D8022EB45422}" srcOrd="2" destOrd="0" parTransId="{178BD47F-2016-4DA3-A907-DFF3A3070F62}" sibTransId="{C5AF9D50-26FD-4D30-848F-9C3407727C29}"/>
    <dgm:cxn modelId="{F96605E2-A1EF-4A5C-B9F1-4B1C31984674}" type="presOf" srcId="{8C0DD663-8833-4F48-B281-0706533E1DAD}" destId="{F70BEFBF-7416-4DDC-B510-6F46451CD21F}" srcOrd="0" destOrd="0" presId="urn:microsoft.com/office/officeart/2005/8/layout/cycle1"/>
    <dgm:cxn modelId="{F5E0F50F-C53A-433B-9703-B7ADA6207077}" srcId="{4342A372-4109-4775-9041-407B7149DC69}" destId="{D4A7B1DE-A2F8-43DC-B5E5-033968E70861}" srcOrd="3" destOrd="0" parTransId="{A6978419-3956-4F13-A2AB-DEA9AB032B42}" sibTransId="{32FAE6B8-6067-49DF-92E9-E1D3BDBF17DC}"/>
    <dgm:cxn modelId="{2807A7FB-41D9-45E3-943B-0C6D3EDB983D}" srcId="{4342A372-4109-4775-9041-407B7149DC69}" destId="{8C0DD663-8833-4F48-B281-0706533E1DAD}" srcOrd="0" destOrd="0" parTransId="{EB2ADD92-C334-4E1B-B226-D98D96CFB615}" sibTransId="{8155E230-6B8F-427D-BC8D-BC46BBB1FA60}"/>
    <dgm:cxn modelId="{4911410F-2C54-43C8-89BF-D57261C5BFD0}" type="presOf" srcId="{2917C748-792C-4A17-826E-D4A4129385DB}" destId="{3F453B51-5E8C-4D38-B5F8-0FD6975B8B35}" srcOrd="0" destOrd="0" presId="urn:microsoft.com/office/officeart/2005/8/layout/cycle1"/>
    <dgm:cxn modelId="{6B221507-2D69-4FBD-B3BF-79AEDEDDB658}" type="presOf" srcId="{697142F9-E34A-4ACB-8EA0-C72875B3DFE1}" destId="{0CAF85C2-4C53-4BCE-A1FB-A363B5975ACE}" srcOrd="0" destOrd="0" presId="urn:microsoft.com/office/officeart/2005/8/layout/cycle1"/>
    <dgm:cxn modelId="{E9C64DB0-515E-441F-816B-089DE27A2249}" type="presOf" srcId="{49535ECF-1E68-42BD-A33B-C9F4EABD2C1E}" destId="{A9DA9C0E-64D9-46C4-B525-F9F652887104}" srcOrd="0" destOrd="0" presId="urn:microsoft.com/office/officeart/2005/8/layout/cycle1"/>
    <dgm:cxn modelId="{A79A04ED-9D79-47D6-8794-BE150327C4F6}" type="presOf" srcId="{C5AF9D50-26FD-4D30-848F-9C3407727C29}" destId="{69F1EA8C-FB26-4BED-BEE9-CBAB69512619}" srcOrd="0" destOrd="0" presId="urn:microsoft.com/office/officeart/2005/8/layout/cycle1"/>
    <dgm:cxn modelId="{68910928-A4F3-4005-B441-DD157F8CC1E3}" type="presOf" srcId="{8155E230-6B8F-427D-BC8D-BC46BBB1FA60}" destId="{3B2E0AD6-1FE4-4021-A1C6-1157800D6201}" srcOrd="0" destOrd="0" presId="urn:microsoft.com/office/officeart/2005/8/layout/cycle1"/>
    <dgm:cxn modelId="{A07F3355-AC5D-4E5A-B6F1-05FC56173863}" type="presOf" srcId="{32FAE6B8-6067-49DF-92E9-E1D3BDBF17DC}" destId="{3CD3DB74-624B-4567-B795-8754D04C1FD8}" srcOrd="0" destOrd="0" presId="urn:microsoft.com/office/officeart/2005/8/layout/cycle1"/>
    <dgm:cxn modelId="{372AFE24-2486-4689-A8ED-A9BEE3D3EB95}" type="presOf" srcId="{D4A7B1DE-A2F8-43DC-B5E5-033968E70861}" destId="{B9D3E29A-9456-4D73-961E-94FE90511D5F}" srcOrd="0" destOrd="0" presId="urn:microsoft.com/office/officeart/2005/8/layout/cycle1"/>
    <dgm:cxn modelId="{935158C6-999C-4999-B019-B4029B0D1C30}" type="presOf" srcId="{F08511AA-2EC6-41F0-8646-D8022EB45422}" destId="{B8A4EE75-3B62-4594-A324-F326E72A6854}" srcOrd="0" destOrd="0" presId="urn:microsoft.com/office/officeart/2005/8/layout/cycle1"/>
    <dgm:cxn modelId="{44EAB126-F8FA-4DB2-AD8C-5A68E02BC5AA}" srcId="{4342A372-4109-4775-9041-407B7149DC69}" destId="{2A41D786-5117-45EC-9E41-AB6224BCB36F}" srcOrd="1" destOrd="0" parTransId="{660CB896-0D9E-47E1-ABF7-AAB3F4F2735C}" sibTransId="{2917C748-792C-4A17-826E-D4A4129385DB}"/>
    <dgm:cxn modelId="{A421E3F8-6862-44A2-B94B-CE680356BD56}" type="presOf" srcId="{2A41D786-5117-45EC-9E41-AB6224BCB36F}" destId="{7EF933F4-03E5-4D31-B44E-53BD2E1D33FE}" srcOrd="0" destOrd="0" presId="urn:microsoft.com/office/officeart/2005/8/layout/cycle1"/>
    <dgm:cxn modelId="{163CE223-5CB9-448A-BEC1-1A66C4849E01}" type="presOf" srcId="{4342A372-4109-4775-9041-407B7149DC69}" destId="{17671D14-6767-4822-A6D6-68873D3D07E4}" srcOrd="0" destOrd="0" presId="urn:microsoft.com/office/officeart/2005/8/layout/cycle1"/>
    <dgm:cxn modelId="{46770904-8043-45B5-8E03-90F15E1464F7}" type="presParOf" srcId="{17671D14-6767-4822-A6D6-68873D3D07E4}" destId="{EF1E79C3-10E4-4C4E-842D-78DD35FBEA9D}" srcOrd="0" destOrd="0" presId="urn:microsoft.com/office/officeart/2005/8/layout/cycle1"/>
    <dgm:cxn modelId="{B9C82761-6AC0-4828-8319-4CD3A1CC579E}" type="presParOf" srcId="{17671D14-6767-4822-A6D6-68873D3D07E4}" destId="{F70BEFBF-7416-4DDC-B510-6F46451CD21F}" srcOrd="1" destOrd="0" presId="urn:microsoft.com/office/officeart/2005/8/layout/cycle1"/>
    <dgm:cxn modelId="{8685947C-4DA6-41F4-975B-304C6A9C42E5}" type="presParOf" srcId="{17671D14-6767-4822-A6D6-68873D3D07E4}" destId="{3B2E0AD6-1FE4-4021-A1C6-1157800D6201}" srcOrd="2" destOrd="0" presId="urn:microsoft.com/office/officeart/2005/8/layout/cycle1"/>
    <dgm:cxn modelId="{E23045DA-31C8-4B9D-907D-6AFF422AC0D6}" type="presParOf" srcId="{17671D14-6767-4822-A6D6-68873D3D07E4}" destId="{3459FC5E-ED16-49E5-A14E-186502BE8B8E}" srcOrd="3" destOrd="0" presId="urn:microsoft.com/office/officeart/2005/8/layout/cycle1"/>
    <dgm:cxn modelId="{C0A30DA2-B584-433A-BE23-91C4962FCFE7}" type="presParOf" srcId="{17671D14-6767-4822-A6D6-68873D3D07E4}" destId="{7EF933F4-03E5-4D31-B44E-53BD2E1D33FE}" srcOrd="4" destOrd="0" presId="urn:microsoft.com/office/officeart/2005/8/layout/cycle1"/>
    <dgm:cxn modelId="{8753508F-FE4E-41D3-B83D-FA538DAEFA02}" type="presParOf" srcId="{17671D14-6767-4822-A6D6-68873D3D07E4}" destId="{3F453B51-5E8C-4D38-B5F8-0FD6975B8B35}" srcOrd="5" destOrd="0" presId="urn:microsoft.com/office/officeart/2005/8/layout/cycle1"/>
    <dgm:cxn modelId="{967D7923-7894-402B-8421-BC22C31EBA1B}" type="presParOf" srcId="{17671D14-6767-4822-A6D6-68873D3D07E4}" destId="{096F83E8-4D89-4F63-B50F-BBE4773685E0}" srcOrd="6" destOrd="0" presId="urn:microsoft.com/office/officeart/2005/8/layout/cycle1"/>
    <dgm:cxn modelId="{64B85FEA-D060-4D11-BFE3-5F5C2F3C1EF8}" type="presParOf" srcId="{17671D14-6767-4822-A6D6-68873D3D07E4}" destId="{B8A4EE75-3B62-4594-A324-F326E72A6854}" srcOrd="7" destOrd="0" presId="urn:microsoft.com/office/officeart/2005/8/layout/cycle1"/>
    <dgm:cxn modelId="{6B73DB4C-A7A1-433B-AD06-036BBCAA446E}" type="presParOf" srcId="{17671D14-6767-4822-A6D6-68873D3D07E4}" destId="{69F1EA8C-FB26-4BED-BEE9-CBAB69512619}" srcOrd="8" destOrd="0" presId="urn:microsoft.com/office/officeart/2005/8/layout/cycle1"/>
    <dgm:cxn modelId="{E06D685A-BF8D-4DD3-9206-21B265B86A2F}" type="presParOf" srcId="{17671D14-6767-4822-A6D6-68873D3D07E4}" destId="{35C159E9-91EA-4177-A873-7D0C0894B1D5}" srcOrd="9" destOrd="0" presId="urn:microsoft.com/office/officeart/2005/8/layout/cycle1"/>
    <dgm:cxn modelId="{35654B82-BCB4-412A-A842-39AD0A2A75A1}" type="presParOf" srcId="{17671D14-6767-4822-A6D6-68873D3D07E4}" destId="{B9D3E29A-9456-4D73-961E-94FE90511D5F}" srcOrd="10" destOrd="0" presId="urn:microsoft.com/office/officeart/2005/8/layout/cycle1"/>
    <dgm:cxn modelId="{5A295FA3-9FBD-4922-A9F7-BDC8D734FF97}" type="presParOf" srcId="{17671D14-6767-4822-A6D6-68873D3D07E4}" destId="{3CD3DB74-624B-4567-B795-8754D04C1FD8}" srcOrd="11" destOrd="0" presId="urn:microsoft.com/office/officeart/2005/8/layout/cycle1"/>
    <dgm:cxn modelId="{03AED5FA-DEED-4D1C-8B2C-373855888B3D}" type="presParOf" srcId="{17671D14-6767-4822-A6D6-68873D3D07E4}" destId="{E4C05EAD-0EFA-4033-B9D3-D10368BDA2A6}" srcOrd="12" destOrd="0" presId="urn:microsoft.com/office/officeart/2005/8/layout/cycle1"/>
    <dgm:cxn modelId="{673D4B98-0014-4E2D-8900-196985054D6C}" type="presParOf" srcId="{17671D14-6767-4822-A6D6-68873D3D07E4}" destId="{0CAF85C2-4C53-4BCE-A1FB-A363B5975ACE}" srcOrd="13" destOrd="0" presId="urn:microsoft.com/office/officeart/2005/8/layout/cycle1"/>
    <dgm:cxn modelId="{9331CAA7-81AB-4E4B-8CD8-E07E0F8A947F}" type="presParOf" srcId="{17671D14-6767-4822-A6D6-68873D3D07E4}" destId="{A9DA9C0E-64D9-46C4-B525-F9F652887104}" srcOrd="14" destOrd="0" presId="urn:microsoft.com/office/officeart/2005/8/layout/cycle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CC061-3590-49C7-9058-6A6E0C0BB66F}">
      <dsp:nvSpPr>
        <dsp:cNvPr id="0" name=""/>
        <dsp:cNvSpPr/>
      </dsp:nvSpPr>
      <dsp:spPr>
        <a:xfrm>
          <a:off x="0" y="0"/>
          <a:ext cx="77048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C120DC-B5E6-42AF-B839-6C39F69D89BE}">
      <dsp:nvSpPr>
        <dsp:cNvPr id="0" name=""/>
        <dsp:cNvSpPr/>
      </dsp:nvSpPr>
      <dsp:spPr>
        <a:xfrm>
          <a:off x="0" y="0"/>
          <a:ext cx="1540971" cy="422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GB" sz="2400" kern="1200" dirty="0">
              <a:latin typeface="+mj-lt"/>
            </a:rPr>
            <a:t>DUAL ECONOMY</a:t>
          </a:r>
        </a:p>
        <a:p>
          <a:pPr lvl="0" algn="l" defTabSz="1066800">
            <a:lnSpc>
              <a:spcPct val="90000"/>
            </a:lnSpc>
            <a:spcBef>
              <a:spcPct val="0"/>
            </a:spcBef>
            <a:spcAft>
              <a:spcPct val="35000"/>
            </a:spcAft>
          </a:pPr>
          <a:r>
            <a:rPr lang="en-GB" sz="2500" kern="1200" dirty="0">
              <a:latin typeface="+mj-lt"/>
            </a:rPr>
            <a:t>(Lewis model)</a:t>
          </a:r>
          <a:endParaRPr lang="el-GR" sz="2500" kern="1200" dirty="0">
            <a:latin typeface="+mj-lt"/>
          </a:endParaRPr>
        </a:p>
        <a:p>
          <a:pPr lvl="0" algn="l" defTabSz="1066800">
            <a:lnSpc>
              <a:spcPct val="90000"/>
            </a:lnSpc>
            <a:spcBef>
              <a:spcPct val="0"/>
            </a:spcBef>
            <a:spcAft>
              <a:spcPct val="35000"/>
            </a:spcAft>
          </a:pPr>
          <a:r>
            <a:rPr lang="el-GR" sz="2400" b="1" i="0" kern="1200" dirty="0">
              <a:solidFill>
                <a:srgbClr val="404040"/>
              </a:solidFill>
              <a:effectLst/>
              <a:latin typeface="+mj-lt"/>
            </a:rPr>
            <a:t>Διττή οικονομία</a:t>
          </a:r>
          <a:endParaRPr lang="en-IN" sz="2400" kern="1200" dirty="0">
            <a:latin typeface="+mj-lt"/>
          </a:endParaRPr>
        </a:p>
      </dsp:txBody>
      <dsp:txXfrm>
        <a:off x="0" y="0"/>
        <a:ext cx="1540971" cy="4220016"/>
      </dsp:txXfrm>
    </dsp:sp>
    <dsp:sp modelId="{F80FE9D9-A2F0-4808-A1FE-8EF370B55456}">
      <dsp:nvSpPr>
        <dsp:cNvPr id="0" name=""/>
        <dsp:cNvSpPr/>
      </dsp:nvSpPr>
      <dsp:spPr>
        <a:xfrm>
          <a:off x="1656174" y="72012"/>
          <a:ext cx="2966369" cy="196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l-GR" sz="3800" kern="1200" dirty="0">
              <a:latin typeface="+mj-lt"/>
            </a:rPr>
            <a:t>Η </a:t>
          </a:r>
          <a:r>
            <a:rPr lang="el-GR" sz="3800" b="1" i="0" kern="1200" dirty="0">
              <a:solidFill>
                <a:srgbClr val="404040"/>
              </a:solidFill>
              <a:effectLst/>
              <a:latin typeface="+mj-lt"/>
            </a:rPr>
            <a:t>ΚΛΕΙΣΤΗ ΟΙΚΟΝΟΜΙΑ</a:t>
          </a:r>
          <a:r>
            <a:rPr lang="el-GR" sz="3800" b="0" i="0" kern="1200" dirty="0">
              <a:solidFill>
                <a:srgbClr val="404040"/>
              </a:solidFill>
              <a:effectLst/>
              <a:latin typeface="+mj-lt"/>
            </a:rPr>
            <a:t> </a:t>
          </a:r>
          <a:endParaRPr lang="en-IN" sz="3800" kern="1200" dirty="0">
            <a:latin typeface="+mj-lt"/>
          </a:endParaRPr>
        </a:p>
      </dsp:txBody>
      <dsp:txXfrm>
        <a:off x="1656174" y="72012"/>
        <a:ext cx="2966369" cy="1961648"/>
      </dsp:txXfrm>
    </dsp:sp>
    <dsp:sp modelId="{41CBEBBA-A3F7-4A0F-A571-89914EE20A14}">
      <dsp:nvSpPr>
        <dsp:cNvPr id="0" name=""/>
        <dsp:cNvSpPr/>
      </dsp:nvSpPr>
      <dsp:spPr>
        <a:xfrm>
          <a:off x="4738486" y="98082"/>
          <a:ext cx="2966369" cy="98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latin typeface="+mj-lt"/>
            </a:rPr>
            <a:t>SUBSISTENCE SECTOR</a:t>
          </a:r>
          <a:endParaRPr lang="el-GR" sz="1900" kern="1200" dirty="0">
            <a:latin typeface="+mj-lt"/>
          </a:endParaRPr>
        </a:p>
        <a:p>
          <a:pPr lvl="0" algn="l" defTabSz="844550">
            <a:lnSpc>
              <a:spcPct val="90000"/>
            </a:lnSpc>
            <a:spcBef>
              <a:spcPct val="0"/>
            </a:spcBef>
            <a:spcAft>
              <a:spcPct val="35000"/>
            </a:spcAft>
          </a:pPr>
          <a:r>
            <a:rPr lang="el-GR" sz="1900" b="0" i="0" kern="1200" dirty="0">
              <a:latin typeface="+mj-lt"/>
            </a:rPr>
            <a:t>«</a:t>
          </a:r>
          <a:r>
            <a:rPr lang="el-GR" sz="1900" b="1" i="0" kern="1200" dirty="0">
              <a:latin typeface="+mj-lt"/>
            </a:rPr>
            <a:t>ΤΟΜΕΑΣ ΑΥΤΑΡΚΕΙΑΣ</a:t>
          </a:r>
          <a:r>
            <a:rPr lang="el-GR" sz="1900" b="0" i="0" kern="1200" dirty="0"/>
            <a:t>»</a:t>
          </a:r>
          <a:endParaRPr lang="en-IN" sz="1900" kern="1200" dirty="0">
            <a:latin typeface="Agency FB" panose="020B0503020202020204" pitchFamily="34" charset="0"/>
          </a:endParaRPr>
        </a:p>
      </dsp:txBody>
      <dsp:txXfrm>
        <a:off x="4738486" y="98082"/>
        <a:ext cx="2966369" cy="980824"/>
      </dsp:txXfrm>
    </dsp:sp>
    <dsp:sp modelId="{8645D32B-749D-4E52-97E7-C87C1C0D8F11}">
      <dsp:nvSpPr>
        <dsp:cNvPr id="0" name=""/>
        <dsp:cNvSpPr/>
      </dsp:nvSpPr>
      <dsp:spPr>
        <a:xfrm>
          <a:off x="4622913" y="1078906"/>
          <a:ext cx="296636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26571-4C09-4289-8FF9-82DC945B6E79}">
      <dsp:nvSpPr>
        <dsp:cNvPr id="0" name=""/>
        <dsp:cNvSpPr/>
      </dsp:nvSpPr>
      <dsp:spPr>
        <a:xfrm>
          <a:off x="4738486" y="1078906"/>
          <a:ext cx="2966369" cy="98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latin typeface="+mj-lt"/>
            </a:rPr>
            <a:t>CAPITALIST SECTOR</a:t>
          </a:r>
          <a:endParaRPr lang="el-GR" sz="1900" kern="1200" dirty="0">
            <a:latin typeface="+mj-lt"/>
          </a:endParaRPr>
        </a:p>
        <a:p>
          <a:pPr lvl="0" algn="l" defTabSz="844550">
            <a:lnSpc>
              <a:spcPct val="90000"/>
            </a:lnSpc>
            <a:spcBef>
              <a:spcPct val="0"/>
            </a:spcBef>
            <a:spcAft>
              <a:spcPct val="35000"/>
            </a:spcAft>
          </a:pPr>
          <a:r>
            <a:rPr lang="el-GR" sz="1900" b="0" i="0" kern="1200" dirty="0">
              <a:latin typeface="+mj-lt"/>
            </a:rPr>
            <a:t>«</a:t>
          </a:r>
          <a:r>
            <a:rPr lang="el-GR" sz="1900" b="1" i="0" kern="1200" dirty="0">
              <a:latin typeface="+mj-lt"/>
            </a:rPr>
            <a:t>ΚΑΠΙΤΑΛΙΣΤΙΚΟΣ ΤΟΜΕΑΣ</a:t>
          </a:r>
          <a:r>
            <a:rPr lang="el-GR" sz="1900" b="0" i="0" kern="1200" dirty="0">
              <a:latin typeface="+mj-lt"/>
            </a:rPr>
            <a:t>»</a:t>
          </a:r>
          <a:endParaRPr lang="en-IN" sz="1900" kern="1200" dirty="0">
            <a:latin typeface="+mj-lt"/>
          </a:endParaRPr>
        </a:p>
      </dsp:txBody>
      <dsp:txXfrm>
        <a:off x="4738486" y="1078906"/>
        <a:ext cx="2966369" cy="980824"/>
      </dsp:txXfrm>
    </dsp:sp>
    <dsp:sp modelId="{C177A350-FD35-4D1E-9584-5F2B315EF3AF}">
      <dsp:nvSpPr>
        <dsp:cNvPr id="0" name=""/>
        <dsp:cNvSpPr/>
      </dsp:nvSpPr>
      <dsp:spPr>
        <a:xfrm>
          <a:off x="1540971" y="2059730"/>
          <a:ext cx="616388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256BB2-A664-4BC4-81B0-2FAF32CEA76A}">
      <dsp:nvSpPr>
        <dsp:cNvPr id="0" name=""/>
        <dsp:cNvSpPr/>
      </dsp:nvSpPr>
      <dsp:spPr>
        <a:xfrm>
          <a:off x="1656544" y="2157812"/>
          <a:ext cx="2966369" cy="196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l-GR" sz="3800" b="1" i="0" kern="1200" dirty="0">
              <a:solidFill>
                <a:srgbClr val="404040"/>
              </a:solidFill>
              <a:effectLst/>
              <a:latin typeface="+mj-lt"/>
            </a:rPr>
            <a:t>Η ΑΝΟΙΚΤΗ ΟΙΚΟΝΟΜΙΑ</a:t>
          </a:r>
          <a:endParaRPr lang="en-IN" sz="3800" kern="1200" dirty="0">
            <a:latin typeface="+mj-lt"/>
          </a:endParaRPr>
        </a:p>
      </dsp:txBody>
      <dsp:txXfrm>
        <a:off x="1656544" y="2157812"/>
        <a:ext cx="2966369" cy="1961648"/>
      </dsp:txXfrm>
    </dsp:sp>
    <dsp:sp modelId="{1E4E4FA3-52A1-4D2B-B149-05F6A0AA6D69}">
      <dsp:nvSpPr>
        <dsp:cNvPr id="0" name=""/>
        <dsp:cNvSpPr/>
      </dsp:nvSpPr>
      <dsp:spPr>
        <a:xfrm>
          <a:off x="4738486" y="2157812"/>
          <a:ext cx="2966369" cy="98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latin typeface="+mj-lt"/>
            </a:rPr>
            <a:t>IMMIGRATION</a:t>
          </a:r>
          <a:endParaRPr lang="el-GR" sz="1900" kern="1200" dirty="0">
            <a:latin typeface="+mj-lt"/>
          </a:endParaRPr>
        </a:p>
        <a:p>
          <a:pPr lvl="0" algn="l" defTabSz="844550">
            <a:lnSpc>
              <a:spcPct val="90000"/>
            </a:lnSpc>
            <a:spcBef>
              <a:spcPct val="0"/>
            </a:spcBef>
            <a:spcAft>
              <a:spcPct val="35000"/>
            </a:spcAft>
          </a:pPr>
          <a:r>
            <a:rPr lang="el-GR" sz="1900" b="0" i="0" kern="1200" dirty="0"/>
            <a:t>«</a:t>
          </a:r>
          <a:r>
            <a:rPr lang="el-GR" sz="1900" b="1" i="0" kern="1200" dirty="0"/>
            <a:t>ΜΕΤΑΝΑΣΤΕΥΣΗ</a:t>
          </a:r>
          <a:r>
            <a:rPr lang="el-GR" sz="1900" b="0" i="0" kern="1200" dirty="0"/>
            <a:t>»</a:t>
          </a:r>
          <a:endParaRPr lang="en-IN" sz="1900" kern="1200" dirty="0">
            <a:latin typeface="Agency FB" panose="020B0503020202020204" pitchFamily="34" charset="0"/>
          </a:endParaRPr>
        </a:p>
      </dsp:txBody>
      <dsp:txXfrm>
        <a:off x="4738486" y="2157812"/>
        <a:ext cx="2966369" cy="980824"/>
      </dsp:txXfrm>
    </dsp:sp>
    <dsp:sp modelId="{5304DCED-6A4A-46A8-817D-F5925977CF3B}">
      <dsp:nvSpPr>
        <dsp:cNvPr id="0" name=""/>
        <dsp:cNvSpPr/>
      </dsp:nvSpPr>
      <dsp:spPr>
        <a:xfrm>
          <a:off x="4622913" y="3138636"/>
          <a:ext cx="2966369"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E020A-D9DA-4C52-B2F0-CE356DA7E251}">
      <dsp:nvSpPr>
        <dsp:cNvPr id="0" name=""/>
        <dsp:cNvSpPr/>
      </dsp:nvSpPr>
      <dsp:spPr>
        <a:xfrm>
          <a:off x="4738486" y="3138636"/>
          <a:ext cx="2966369" cy="980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a:latin typeface="+mj-lt"/>
            </a:rPr>
            <a:t>EXPORT OF CAPITAL</a:t>
          </a:r>
          <a:endParaRPr lang="el-GR" sz="1900" kern="1200" dirty="0">
            <a:latin typeface="+mj-lt"/>
          </a:endParaRPr>
        </a:p>
        <a:p>
          <a:pPr lvl="0" algn="l" defTabSz="844550">
            <a:lnSpc>
              <a:spcPct val="90000"/>
            </a:lnSpc>
            <a:spcBef>
              <a:spcPct val="0"/>
            </a:spcBef>
            <a:spcAft>
              <a:spcPct val="35000"/>
            </a:spcAft>
          </a:pPr>
          <a:r>
            <a:rPr lang="el-GR" sz="1900" b="1" i="0" kern="1200" dirty="0">
              <a:solidFill>
                <a:prstClr val="black">
                  <a:hueOff val="0"/>
                  <a:satOff val="0"/>
                  <a:lumOff val="0"/>
                  <a:alphaOff val="0"/>
                </a:prstClr>
              </a:solidFill>
              <a:latin typeface="+mj-lt"/>
              <a:ea typeface="+mn-ea"/>
              <a:cs typeface="+mn-cs"/>
            </a:rPr>
            <a:t>«ΕΞΑΓΩΓΗ ΚΕΦΑΛΑΙΟΥ»</a:t>
          </a:r>
          <a:endParaRPr lang="en-IN" sz="1900" b="1" i="0" kern="1200" dirty="0">
            <a:solidFill>
              <a:prstClr val="black">
                <a:hueOff val="0"/>
                <a:satOff val="0"/>
                <a:lumOff val="0"/>
                <a:alphaOff val="0"/>
              </a:prstClr>
            </a:solidFill>
            <a:latin typeface="+mj-lt"/>
            <a:ea typeface="+mn-ea"/>
            <a:cs typeface="+mn-cs"/>
          </a:endParaRPr>
        </a:p>
      </dsp:txBody>
      <dsp:txXfrm>
        <a:off x="4738486" y="3138636"/>
        <a:ext cx="2966369" cy="980824"/>
      </dsp:txXfrm>
    </dsp:sp>
    <dsp:sp modelId="{50C572BF-E44C-40FB-88F2-7CFD0132B67B}">
      <dsp:nvSpPr>
        <dsp:cNvPr id="0" name=""/>
        <dsp:cNvSpPr/>
      </dsp:nvSpPr>
      <dsp:spPr>
        <a:xfrm>
          <a:off x="1540971" y="4119460"/>
          <a:ext cx="616388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BEFBF-7416-4DDC-B510-6F46451CD21F}">
      <dsp:nvSpPr>
        <dsp:cNvPr id="0" name=""/>
        <dsp:cNvSpPr/>
      </dsp:nvSpPr>
      <dsp:spPr>
        <a:xfrm>
          <a:off x="5353858" y="40662"/>
          <a:ext cx="1407812" cy="140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latin typeface="Times New Roman" panose="02020603050405020304" pitchFamily="18" charset="0"/>
              <a:cs typeface="Times New Roman" panose="02020603050405020304" pitchFamily="18" charset="0"/>
            </a:rPr>
            <a:t>Πλεόνασμα εργασίας
(από τον αγροτικό τομέα)</a:t>
          </a:r>
          <a:endParaRPr lang="en-IN" sz="1800" kern="1200" dirty="0">
            <a:latin typeface="Times New Roman" panose="02020603050405020304" pitchFamily="18" charset="0"/>
            <a:cs typeface="Times New Roman" panose="02020603050405020304" pitchFamily="18" charset="0"/>
          </a:endParaRPr>
        </a:p>
      </dsp:txBody>
      <dsp:txXfrm>
        <a:off x="5353858" y="40662"/>
        <a:ext cx="1407812" cy="1407812"/>
      </dsp:txXfrm>
    </dsp:sp>
    <dsp:sp modelId="{3B2E0AD6-1FE4-4021-A1C6-1157800D6201}">
      <dsp:nvSpPr>
        <dsp:cNvPr id="0" name=""/>
        <dsp:cNvSpPr/>
      </dsp:nvSpPr>
      <dsp:spPr>
        <a:xfrm>
          <a:off x="2040011" y="-325"/>
          <a:ext cx="5281017" cy="5281017"/>
        </a:xfrm>
        <a:prstGeom prst="circularArrow">
          <a:avLst>
            <a:gd name="adj1" fmla="val 5198"/>
            <a:gd name="adj2" fmla="val 335778"/>
            <a:gd name="adj3" fmla="val 21293792"/>
            <a:gd name="adj4" fmla="val 19765757"/>
            <a:gd name="adj5" fmla="val 606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F933F4-03E5-4D31-B44E-53BD2E1D33FE}">
      <dsp:nvSpPr>
        <dsp:cNvPr id="0" name=""/>
        <dsp:cNvSpPr/>
      </dsp:nvSpPr>
      <dsp:spPr>
        <a:xfrm>
          <a:off x="6205042" y="2660337"/>
          <a:ext cx="1407812" cy="140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latin typeface="Times New Roman" panose="02020603050405020304" pitchFamily="18" charset="0"/>
              <a:cs typeface="Times New Roman" panose="02020603050405020304" pitchFamily="18" charset="0"/>
            </a:rPr>
            <a:t>Προσελκύεται από τον μεταποιητικό τομέα</a:t>
          </a:r>
          <a:endParaRPr lang="en-IN" sz="1800" kern="1200" dirty="0">
            <a:latin typeface="Times New Roman" panose="02020603050405020304" pitchFamily="18" charset="0"/>
            <a:cs typeface="Times New Roman" panose="02020603050405020304" pitchFamily="18" charset="0"/>
          </a:endParaRPr>
        </a:p>
      </dsp:txBody>
      <dsp:txXfrm>
        <a:off x="6205042" y="2660337"/>
        <a:ext cx="1407812" cy="1407812"/>
      </dsp:txXfrm>
    </dsp:sp>
    <dsp:sp modelId="{3F453B51-5E8C-4D38-B5F8-0FD6975B8B35}">
      <dsp:nvSpPr>
        <dsp:cNvPr id="0" name=""/>
        <dsp:cNvSpPr/>
      </dsp:nvSpPr>
      <dsp:spPr>
        <a:xfrm>
          <a:off x="2040011" y="-325"/>
          <a:ext cx="5281017" cy="5281017"/>
        </a:xfrm>
        <a:prstGeom prst="circularArrow">
          <a:avLst>
            <a:gd name="adj1" fmla="val 5198"/>
            <a:gd name="adj2" fmla="val 335778"/>
            <a:gd name="adj3" fmla="val 4015268"/>
            <a:gd name="adj4" fmla="val 2252909"/>
            <a:gd name="adj5" fmla="val 606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4EE75-3B62-4594-A324-F326E72A6854}">
      <dsp:nvSpPr>
        <dsp:cNvPr id="0" name=""/>
        <dsp:cNvSpPr/>
      </dsp:nvSpPr>
      <dsp:spPr>
        <a:xfrm>
          <a:off x="3976613" y="4279385"/>
          <a:ext cx="1407812" cy="140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latin typeface="Times New Roman" panose="02020603050405020304" pitchFamily="18" charset="0"/>
              <a:cs typeface="Times New Roman" panose="02020603050405020304" pitchFamily="18" charset="0"/>
            </a:rPr>
            <a:t>Υψηλοί/σταθεροί μισθοί</a:t>
          </a:r>
          <a:endParaRPr lang="en-IN" sz="1800" kern="1200" dirty="0">
            <a:latin typeface="Times New Roman" panose="02020603050405020304" pitchFamily="18" charset="0"/>
            <a:cs typeface="Times New Roman" panose="02020603050405020304" pitchFamily="18" charset="0"/>
          </a:endParaRPr>
        </a:p>
      </dsp:txBody>
      <dsp:txXfrm>
        <a:off x="3976613" y="4279385"/>
        <a:ext cx="1407812" cy="1407812"/>
      </dsp:txXfrm>
    </dsp:sp>
    <dsp:sp modelId="{69F1EA8C-FB26-4BED-BEE9-CBAB69512619}">
      <dsp:nvSpPr>
        <dsp:cNvPr id="0" name=""/>
        <dsp:cNvSpPr/>
      </dsp:nvSpPr>
      <dsp:spPr>
        <a:xfrm>
          <a:off x="2040011" y="-325"/>
          <a:ext cx="5281017" cy="5281017"/>
        </a:xfrm>
        <a:prstGeom prst="circularArrow">
          <a:avLst>
            <a:gd name="adj1" fmla="val 5198"/>
            <a:gd name="adj2" fmla="val 335778"/>
            <a:gd name="adj3" fmla="val 8211313"/>
            <a:gd name="adj4" fmla="val 6448954"/>
            <a:gd name="adj5" fmla="val 606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3E29A-9456-4D73-961E-94FE90511D5F}">
      <dsp:nvSpPr>
        <dsp:cNvPr id="0" name=""/>
        <dsp:cNvSpPr/>
      </dsp:nvSpPr>
      <dsp:spPr>
        <a:xfrm>
          <a:off x="1748185" y="2660337"/>
          <a:ext cx="1407812" cy="140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latin typeface="Times New Roman" panose="02020603050405020304" pitchFamily="18" charset="0"/>
              <a:cs typeface="Times New Roman" panose="02020603050405020304" pitchFamily="18" charset="0"/>
            </a:rPr>
            <a:t>Κέρδος
(για τον επιχειρηματία</a:t>
          </a:r>
          <a:r>
            <a:rPr lang="en-GB" sz="1800" kern="1200" dirty="0">
              <a:latin typeface="Times New Roman" panose="02020603050405020304" pitchFamily="18" charset="0"/>
              <a:cs typeface="Times New Roman" panose="02020603050405020304" pitchFamily="18" charset="0"/>
            </a:rPr>
            <a:t>)</a:t>
          </a:r>
          <a:endParaRPr lang="en-IN" sz="1800" kern="1200" dirty="0">
            <a:latin typeface="Times New Roman" panose="02020603050405020304" pitchFamily="18" charset="0"/>
            <a:cs typeface="Times New Roman" panose="02020603050405020304" pitchFamily="18" charset="0"/>
          </a:endParaRPr>
        </a:p>
      </dsp:txBody>
      <dsp:txXfrm>
        <a:off x="1748185" y="2660337"/>
        <a:ext cx="1407812" cy="1407812"/>
      </dsp:txXfrm>
    </dsp:sp>
    <dsp:sp modelId="{3CD3DB74-624B-4567-B795-8754D04C1FD8}">
      <dsp:nvSpPr>
        <dsp:cNvPr id="0" name=""/>
        <dsp:cNvSpPr/>
      </dsp:nvSpPr>
      <dsp:spPr>
        <a:xfrm>
          <a:off x="2133590" y="-76213"/>
          <a:ext cx="5281017" cy="5281017"/>
        </a:xfrm>
        <a:prstGeom prst="circularArrow">
          <a:avLst>
            <a:gd name="adj1" fmla="val 5198"/>
            <a:gd name="adj2" fmla="val 335778"/>
            <a:gd name="adj3" fmla="val 12298465"/>
            <a:gd name="adj4" fmla="val 10770430"/>
            <a:gd name="adj5" fmla="val 606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F85C2-4C53-4BCE-A1FB-A363B5975ACE}">
      <dsp:nvSpPr>
        <dsp:cNvPr id="0" name=""/>
        <dsp:cNvSpPr/>
      </dsp:nvSpPr>
      <dsp:spPr>
        <a:xfrm>
          <a:off x="2599369" y="40662"/>
          <a:ext cx="1407812" cy="140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a:latin typeface="Times New Roman" panose="02020603050405020304" pitchFamily="18" charset="0"/>
              <a:cs typeface="Times New Roman" panose="02020603050405020304" pitchFamily="18" charset="0"/>
            </a:rPr>
            <a:t>Επανεπένδυση του κέρδους ως κεφάλαιο</a:t>
          </a:r>
          <a:endParaRPr lang="en-IN" sz="1800" kern="1200" dirty="0">
            <a:latin typeface="Times New Roman" panose="02020603050405020304" pitchFamily="18" charset="0"/>
            <a:cs typeface="Times New Roman" panose="02020603050405020304" pitchFamily="18" charset="0"/>
          </a:endParaRPr>
        </a:p>
      </dsp:txBody>
      <dsp:txXfrm>
        <a:off x="2599369" y="40662"/>
        <a:ext cx="1407812" cy="1407812"/>
      </dsp:txXfrm>
    </dsp:sp>
    <dsp:sp modelId="{A9DA9C0E-64D9-46C4-B525-F9F652887104}">
      <dsp:nvSpPr>
        <dsp:cNvPr id="0" name=""/>
        <dsp:cNvSpPr/>
      </dsp:nvSpPr>
      <dsp:spPr>
        <a:xfrm>
          <a:off x="2040011" y="-325"/>
          <a:ext cx="5281017" cy="5281017"/>
        </a:xfrm>
        <a:prstGeom prst="circularArrow">
          <a:avLst>
            <a:gd name="adj1" fmla="val 5198"/>
            <a:gd name="adj2" fmla="val 335778"/>
            <a:gd name="adj3" fmla="val 16866255"/>
            <a:gd name="adj4" fmla="val 15197967"/>
            <a:gd name="adj5" fmla="val 6065"/>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03" name=""/>
        <p:cNvGrpSpPr/>
        <p:nvPr/>
      </p:nvGrpSpPr>
      <p:grpSpPr>
        <a:xfrm>
          <a:off x="0" y="0"/>
          <a:ext cx="0" cy="0"/>
          <a:chOff x="0" y="0"/>
          <a:chExt cx="0" cy="0"/>
        </a:xfrm>
      </p:grpSpPr>
      <p:sp>
        <p:nvSpPr>
          <p:cNvPr id="1048724" name="Header Placeholder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lang="en-US"/>
          </a:p>
        </p:txBody>
      </p:sp>
      <p:sp>
        <p:nvSpPr>
          <p:cNvPr id="1048725" name="Date Placeholder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B8CD5776-AA01-4A12-872E-A7EE64BF5AA8}" type="datetimeFigureOut">
              <a:rPr lang="en-US" smtClean="0"/>
            </a:fld>
            <a:endParaRPr lang="en-US"/>
          </a:p>
        </p:txBody>
      </p:sp>
      <p:sp>
        <p:nvSpPr>
          <p:cNvPr id="1048726" name="Slide Image Placeholder 3"/>
          <p:cNvSpPr>
            <a:spLocks noChangeAspect="1" noRot="1" noGrp="1"/>
          </p:cNvSpPr>
          <p:nvPr>
            <p:ph type="sldImg" idx="2"/>
          </p:nvPr>
        </p:nvSpPr>
        <p:spPr>
          <a:xfrm>
            <a:off x="1143000" y="685800"/>
            <a:ext cx="4572000" cy="3429000"/>
          </a:xfrm>
          <a:prstGeom prst="rect"/>
          <a:noFill/>
          <a:ln w="12700">
            <a:solidFill>
              <a:prstClr val="black"/>
            </a:solidFill>
          </a:ln>
        </p:spPr>
        <p:txBody>
          <a:bodyPr anchor="ctr" bIns="45720" lIns="91440" rIns="91440" rtlCol="0" tIns="45720" vert="horz"/>
          <a:p>
            <a:endParaRPr lang="en-US"/>
          </a:p>
        </p:txBody>
      </p:sp>
      <p:sp>
        <p:nvSpPr>
          <p:cNvPr id="1048727" name="Notes Placeholder 4"/>
          <p:cNvSpPr>
            <a:spLocks noGrp="1"/>
          </p:cNvSpPr>
          <p:nvPr>
            <p:ph type="body" sz="quarter" idx="3"/>
          </p:nvPr>
        </p:nvSpPr>
        <p:spPr>
          <a:xfrm>
            <a:off x="685800" y="4343400"/>
            <a:ext cx="5486400" cy="411480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8" name="Footer Placeholder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lang="en-US"/>
          </a:p>
        </p:txBody>
      </p:sp>
      <p:sp>
        <p:nvSpPr>
          <p:cNvPr id="1048729" name="Slide Number Placeholder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C4C79293-1BE4-4170-AFE7-FFB4A1069E04}" type="slidenum">
              <a:rPr lang="en-US" smtClean="0"/>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661" name="Θέση εικόνας διαφάνειας 1"/>
          <p:cNvSpPr>
            <a:spLocks noChangeAspect="1" noRot="1" noGrp="1"/>
          </p:cNvSpPr>
          <p:nvPr>
            <p:ph type="sldImg"/>
          </p:nvPr>
        </p:nvSpPr>
        <p:spPr/>
      </p:sp>
      <p:sp>
        <p:nvSpPr>
          <p:cNvPr id="1048662" name="Θέση σημειώσεων 2"/>
          <p:cNvSpPr>
            <a:spLocks noGrp="1"/>
          </p:cNvSpPr>
          <p:nvPr>
            <p:ph type="body" idx="1"/>
          </p:nvPr>
        </p:nvSpPr>
        <p:spPr/>
        <p:txBody>
          <a:bodyPr/>
          <a:p>
            <a:endParaRPr dirty="0" lang="el-GR"/>
          </a:p>
        </p:txBody>
      </p:sp>
      <p:sp>
        <p:nvSpPr>
          <p:cNvPr id="1048663" name="Θέση αριθμού διαφάνειας 3"/>
          <p:cNvSpPr>
            <a:spLocks noGrp="1"/>
          </p:cNvSpPr>
          <p:nvPr>
            <p:ph type="sldNum" sz="quarter" idx="5"/>
          </p:nvPr>
        </p:nvSpPr>
        <p:spPr/>
        <p:txBody>
          <a:bodyPr/>
          <a:p>
            <a:fld id="{C4C79293-1BE4-4170-AFE7-FFB4A1069E0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57" name=""/>
        <p:cNvGrpSpPr/>
        <p:nvPr/>
      </p:nvGrpSpPr>
      <p:grpSpPr>
        <a:xfrm>
          <a:off x="0" y="0"/>
          <a:ext cx="0" cy="0"/>
          <a:chOff x="0" y="0"/>
          <a:chExt cx="0" cy="0"/>
        </a:xfrm>
      </p:grpSpPr>
      <p:sp>
        <p:nvSpPr>
          <p:cNvPr id="1048593" name="Title 1"/>
          <p:cNvSpPr>
            <a:spLocks noGrp="1"/>
          </p:cNvSpPr>
          <p:nvPr>
            <p:ph type="ctrTitle"/>
          </p:nvPr>
        </p:nvSpPr>
        <p:spPr>
          <a:xfrm>
            <a:off x="685800" y="2130425"/>
            <a:ext cx="7772400" cy="1470025"/>
          </a:xfrm>
        </p:spPr>
        <p:txBody>
          <a:bodyPr/>
          <a:p>
            <a:r>
              <a:rPr lang="en-US"/>
              <a:t>Click to edit Master title style</a:t>
            </a:r>
          </a:p>
        </p:txBody>
      </p:sp>
      <p:sp>
        <p:nvSpPr>
          <p:cNvPr id="1048594"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p>
        </p:txBody>
      </p:sp>
      <p:sp>
        <p:nvSpPr>
          <p:cNvPr id="1048595" name="Date Placeholder 3"/>
          <p:cNvSpPr>
            <a:spLocks noGrp="1"/>
          </p:cNvSpPr>
          <p:nvPr>
            <p:ph type="dt" sz="half" idx="10"/>
          </p:nvPr>
        </p:nvSpPr>
        <p:spPr/>
        <p:txBody>
          <a:bodyPr/>
          <a:p>
            <a:fld id="{BF2AEA26-0DBF-41E1-A803-69E9436237E8}" type="datetimeFigureOut">
              <a:rPr lang="en-US" smtClean="0"/>
            </a:fld>
            <a:endParaRPr lang="en-US"/>
          </a:p>
        </p:txBody>
      </p:sp>
      <p:sp>
        <p:nvSpPr>
          <p:cNvPr id="1048596" name="Footer Placeholder 4"/>
          <p:cNvSpPr>
            <a:spLocks noGrp="1"/>
          </p:cNvSpPr>
          <p:nvPr>
            <p:ph type="ftr" sz="quarter" idx="11"/>
          </p:nvPr>
        </p:nvSpPr>
        <p:spPr/>
        <p:txBody>
          <a:bodyPr/>
          <a:p>
            <a:endParaRPr lang="en-US"/>
          </a:p>
        </p:txBody>
      </p:sp>
      <p:sp>
        <p:nvSpPr>
          <p:cNvPr id="1048597" name="Slide Number Placeholder 5"/>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98" name=""/>
        <p:cNvGrpSpPr/>
        <p:nvPr/>
      </p:nvGrpSpPr>
      <p:grpSpPr>
        <a:xfrm>
          <a:off x="0" y="0"/>
          <a:ext cx="0" cy="0"/>
          <a:chOff x="0" y="0"/>
          <a:chExt cx="0" cy="0"/>
        </a:xfrm>
      </p:grpSpPr>
      <p:sp>
        <p:nvSpPr>
          <p:cNvPr id="1048694" name="Title 1"/>
          <p:cNvSpPr>
            <a:spLocks noGrp="1"/>
          </p:cNvSpPr>
          <p:nvPr>
            <p:ph type="title"/>
          </p:nvPr>
        </p:nvSpPr>
        <p:spPr/>
        <p:txBody>
          <a:bodyPr/>
          <a:p>
            <a:r>
              <a:rPr lang="en-US"/>
              <a:t>Click to edit Master title style</a:t>
            </a:r>
          </a:p>
        </p:txBody>
      </p:sp>
      <p:sp>
        <p:nvSpPr>
          <p:cNvPr id="1048695"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6" name="Date Placeholder 3"/>
          <p:cNvSpPr>
            <a:spLocks noGrp="1"/>
          </p:cNvSpPr>
          <p:nvPr>
            <p:ph type="dt" sz="half" idx="10"/>
          </p:nvPr>
        </p:nvSpPr>
        <p:spPr/>
        <p:txBody>
          <a:bodyPr/>
          <a:p>
            <a:fld id="{BF2AEA26-0DBF-41E1-A803-69E9436237E8}" type="datetimeFigureOut">
              <a:rPr lang="en-US" smtClean="0"/>
            </a:fld>
            <a:endParaRPr lang="en-US"/>
          </a:p>
        </p:txBody>
      </p:sp>
      <p:sp>
        <p:nvSpPr>
          <p:cNvPr id="1048697" name="Footer Placeholder 4"/>
          <p:cNvSpPr>
            <a:spLocks noGrp="1"/>
          </p:cNvSpPr>
          <p:nvPr>
            <p:ph type="ftr" sz="quarter" idx="11"/>
          </p:nvPr>
        </p:nvSpPr>
        <p:spPr/>
        <p:txBody>
          <a:bodyPr/>
          <a:p>
            <a:endParaRPr lang="en-US"/>
          </a:p>
        </p:txBody>
      </p:sp>
      <p:sp>
        <p:nvSpPr>
          <p:cNvPr id="1048698" name="Slide Number Placeholder 5"/>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96" name=""/>
        <p:cNvGrpSpPr/>
        <p:nvPr/>
      </p:nvGrpSpPr>
      <p:grpSpPr>
        <a:xfrm>
          <a:off x="0" y="0"/>
          <a:ext cx="0" cy="0"/>
          <a:chOff x="0" y="0"/>
          <a:chExt cx="0" cy="0"/>
        </a:xfrm>
      </p:grpSpPr>
      <p:sp>
        <p:nvSpPr>
          <p:cNvPr id="1048683" name="Vertical Title 1"/>
          <p:cNvSpPr>
            <a:spLocks noGrp="1"/>
          </p:cNvSpPr>
          <p:nvPr>
            <p:ph type="title" orient="vert"/>
          </p:nvPr>
        </p:nvSpPr>
        <p:spPr>
          <a:xfrm>
            <a:off x="6629400" y="274638"/>
            <a:ext cx="2057400" cy="5851525"/>
          </a:xfrm>
        </p:spPr>
        <p:txBody>
          <a:bodyPr vert="eaVert"/>
          <a:p>
            <a:r>
              <a:rPr lang="en-US"/>
              <a:t>Click to edit Master title style</a:t>
            </a:r>
          </a:p>
        </p:txBody>
      </p:sp>
      <p:sp>
        <p:nvSpPr>
          <p:cNvPr id="1048684" name="Vertical Text Placeholder 2"/>
          <p:cNvSpPr>
            <a:spLocks noGrp="1"/>
          </p:cNvSpPr>
          <p:nvPr>
            <p:ph type="body" orient="vert" idx="1"/>
          </p:nvPr>
        </p:nvSpPr>
        <p:spPr>
          <a:xfrm>
            <a:off x="457200" y="274638"/>
            <a:ext cx="6019800" cy="5851525"/>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5" name="Date Placeholder 3"/>
          <p:cNvSpPr>
            <a:spLocks noGrp="1"/>
          </p:cNvSpPr>
          <p:nvPr>
            <p:ph type="dt" sz="half" idx="10"/>
          </p:nvPr>
        </p:nvSpPr>
        <p:spPr/>
        <p:txBody>
          <a:bodyPr/>
          <a:p>
            <a:fld id="{BF2AEA26-0DBF-41E1-A803-69E9436237E8}" type="datetimeFigureOut">
              <a:rPr lang="en-US" smtClean="0"/>
            </a:fld>
            <a:endParaRPr lang="en-US"/>
          </a:p>
        </p:txBody>
      </p:sp>
      <p:sp>
        <p:nvSpPr>
          <p:cNvPr id="1048686" name="Footer Placeholder 4"/>
          <p:cNvSpPr>
            <a:spLocks noGrp="1"/>
          </p:cNvSpPr>
          <p:nvPr>
            <p:ph type="ftr" sz="quarter" idx="11"/>
          </p:nvPr>
        </p:nvSpPr>
        <p:spPr/>
        <p:txBody>
          <a:bodyPr/>
          <a:p>
            <a:endParaRPr lang="en-US"/>
          </a:p>
        </p:txBody>
      </p:sp>
      <p:sp>
        <p:nvSpPr>
          <p:cNvPr id="1048687" name="Slide Number Placeholder 5"/>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2"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p>
        </p:txBody>
      </p:sp>
      <p:sp>
        <p:nvSpPr>
          <p:cNvPr id="104858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p>
            <a:fld id="{BF2AEA26-0DBF-41E1-A803-69E9436237E8}" type="datetimeFigureOut">
              <a:rPr lang="en-US" smtClean="0"/>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99" name=""/>
        <p:cNvGrpSpPr/>
        <p:nvPr/>
      </p:nvGrpSpPr>
      <p:grpSpPr>
        <a:xfrm>
          <a:off x="0" y="0"/>
          <a:ext cx="0" cy="0"/>
          <a:chOff x="0" y="0"/>
          <a:chExt cx="0" cy="0"/>
        </a:xfrm>
      </p:grpSpPr>
      <p:sp>
        <p:nvSpPr>
          <p:cNvPr id="1048699" name="Title 1"/>
          <p:cNvSpPr>
            <a:spLocks noGrp="1"/>
          </p:cNvSpPr>
          <p:nvPr>
            <p:ph type="title"/>
          </p:nvPr>
        </p:nvSpPr>
        <p:spPr>
          <a:xfrm>
            <a:off x="722313" y="4406900"/>
            <a:ext cx="7772400" cy="1362075"/>
          </a:xfrm>
        </p:spPr>
        <p:txBody>
          <a:bodyPr anchor="t"/>
          <a:lstStyle>
            <a:lvl1pPr algn="l">
              <a:defRPr b="1" cap="all" sz="4000"/>
            </a:lvl1pPr>
          </a:lstStyle>
          <a:p>
            <a:r>
              <a:rPr lang="en-US"/>
              <a:t>Click to edit Master title style</a:t>
            </a:r>
          </a:p>
        </p:txBody>
      </p:sp>
      <p:sp>
        <p:nvSpPr>
          <p:cNvPr id="1048700"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701" name="Date Placeholder 3"/>
          <p:cNvSpPr>
            <a:spLocks noGrp="1"/>
          </p:cNvSpPr>
          <p:nvPr>
            <p:ph type="dt" sz="half" idx="10"/>
          </p:nvPr>
        </p:nvSpPr>
        <p:spPr/>
        <p:txBody>
          <a:bodyPr/>
          <a:p>
            <a:fld id="{BF2AEA26-0DBF-41E1-A803-69E9436237E8}" type="datetimeFigureOut">
              <a:rPr lang="en-US" smtClean="0"/>
            </a:fld>
            <a:endParaRPr lang="en-US"/>
          </a:p>
        </p:txBody>
      </p:sp>
      <p:sp>
        <p:nvSpPr>
          <p:cNvPr id="1048702" name="Footer Placeholder 4"/>
          <p:cNvSpPr>
            <a:spLocks noGrp="1"/>
          </p:cNvSpPr>
          <p:nvPr>
            <p:ph type="ftr" sz="quarter" idx="11"/>
          </p:nvPr>
        </p:nvSpPr>
        <p:spPr/>
        <p:txBody>
          <a:bodyPr/>
          <a:p>
            <a:endParaRPr lang="en-US"/>
          </a:p>
        </p:txBody>
      </p:sp>
      <p:sp>
        <p:nvSpPr>
          <p:cNvPr id="1048703" name="Slide Number Placeholder 5"/>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00" name=""/>
        <p:cNvGrpSpPr/>
        <p:nvPr/>
      </p:nvGrpSpPr>
      <p:grpSpPr>
        <a:xfrm>
          <a:off x="0" y="0"/>
          <a:ext cx="0" cy="0"/>
          <a:chOff x="0" y="0"/>
          <a:chExt cx="0" cy="0"/>
        </a:xfrm>
      </p:grpSpPr>
      <p:sp>
        <p:nvSpPr>
          <p:cNvPr id="1048704" name="Title 1"/>
          <p:cNvSpPr>
            <a:spLocks noGrp="1"/>
          </p:cNvSpPr>
          <p:nvPr>
            <p:ph type="title"/>
          </p:nvPr>
        </p:nvSpPr>
        <p:spPr/>
        <p:txBody>
          <a:bodyPr/>
          <a:p>
            <a:r>
              <a:rPr lang="en-US"/>
              <a:t>Click to edit Master title style</a:t>
            </a:r>
          </a:p>
        </p:txBody>
      </p:sp>
      <p:sp>
        <p:nvSpPr>
          <p:cNvPr id="1048705"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6"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7" name="Date Placeholder 4"/>
          <p:cNvSpPr>
            <a:spLocks noGrp="1"/>
          </p:cNvSpPr>
          <p:nvPr>
            <p:ph type="dt" sz="half" idx="10"/>
          </p:nvPr>
        </p:nvSpPr>
        <p:spPr/>
        <p:txBody>
          <a:bodyPr/>
          <a:p>
            <a:fld id="{BF2AEA26-0DBF-41E1-A803-69E9436237E8}" type="datetimeFigureOut">
              <a:rPr lang="en-US" smtClean="0"/>
            </a:fld>
            <a:endParaRPr lang="en-US"/>
          </a:p>
        </p:txBody>
      </p:sp>
      <p:sp>
        <p:nvSpPr>
          <p:cNvPr id="1048708" name="Footer Placeholder 5"/>
          <p:cNvSpPr>
            <a:spLocks noGrp="1"/>
          </p:cNvSpPr>
          <p:nvPr>
            <p:ph type="ftr" sz="quarter" idx="11"/>
          </p:nvPr>
        </p:nvSpPr>
        <p:spPr/>
        <p:txBody>
          <a:bodyPr/>
          <a:p>
            <a:endParaRPr lang="en-US"/>
          </a:p>
        </p:txBody>
      </p:sp>
      <p:sp>
        <p:nvSpPr>
          <p:cNvPr id="1048709" name="Slide Number Placeholder 6"/>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01" name=""/>
        <p:cNvGrpSpPr/>
        <p:nvPr/>
      </p:nvGrpSpPr>
      <p:grpSpPr>
        <a:xfrm>
          <a:off x="0" y="0"/>
          <a:ext cx="0" cy="0"/>
          <a:chOff x="0" y="0"/>
          <a:chExt cx="0" cy="0"/>
        </a:xfrm>
      </p:grpSpPr>
      <p:sp>
        <p:nvSpPr>
          <p:cNvPr id="1048710" name="Title 1"/>
          <p:cNvSpPr>
            <a:spLocks noGrp="1"/>
          </p:cNvSpPr>
          <p:nvPr>
            <p:ph type="title"/>
          </p:nvPr>
        </p:nvSpPr>
        <p:spPr/>
        <p:txBody>
          <a:bodyPr/>
          <a:p>
            <a:r>
              <a:rPr lang="en-US"/>
              <a:t>Click to edit Master title style</a:t>
            </a:r>
          </a:p>
        </p:txBody>
      </p:sp>
      <p:sp>
        <p:nvSpPr>
          <p:cNvPr id="1048711"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1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3"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1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5" name="Date Placeholder 6"/>
          <p:cNvSpPr>
            <a:spLocks noGrp="1"/>
          </p:cNvSpPr>
          <p:nvPr>
            <p:ph type="dt" sz="half" idx="10"/>
          </p:nvPr>
        </p:nvSpPr>
        <p:spPr/>
        <p:txBody>
          <a:bodyPr/>
          <a:p>
            <a:fld id="{BF2AEA26-0DBF-41E1-A803-69E9436237E8}" type="datetimeFigureOut">
              <a:rPr lang="en-US" smtClean="0"/>
            </a:fld>
            <a:endParaRPr lang="en-US"/>
          </a:p>
        </p:txBody>
      </p:sp>
      <p:sp>
        <p:nvSpPr>
          <p:cNvPr id="1048716" name="Footer Placeholder 7"/>
          <p:cNvSpPr>
            <a:spLocks noGrp="1"/>
          </p:cNvSpPr>
          <p:nvPr>
            <p:ph type="ftr" sz="quarter" idx="11"/>
          </p:nvPr>
        </p:nvSpPr>
        <p:spPr/>
        <p:txBody>
          <a:bodyPr/>
          <a:p>
            <a:endParaRPr lang="en-US"/>
          </a:p>
        </p:txBody>
      </p:sp>
      <p:sp>
        <p:nvSpPr>
          <p:cNvPr id="1048717" name="Slide Number Placeholder 8"/>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5" name=""/>
        <p:cNvGrpSpPr/>
        <p:nvPr/>
      </p:nvGrpSpPr>
      <p:grpSpPr>
        <a:xfrm>
          <a:off x="0" y="0"/>
          <a:ext cx="0" cy="0"/>
          <a:chOff x="0" y="0"/>
          <a:chExt cx="0" cy="0"/>
        </a:xfrm>
      </p:grpSpPr>
      <p:sp>
        <p:nvSpPr>
          <p:cNvPr id="1048679" name="Title 1"/>
          <p:cNvSpPr>
            <a:spLocks noGrp="1"/>
          </p:cNvSpPr>
          <p:nvPr>
            <p:ph type="title"/>
          </p:nvPr>
        </p:nvSpPr>
        <p:spPr/>
        <p:txBody>
          <a:bodyPr/>
          <a:p>
            <a:r>
              <a:rPr lang="en-US"/>
              <a:t>Click to edit Master title style</a:t>
            </a:r>
          </a:p>
        </p:txBody>
      </p:sp>
      <p:sp>
        <p:nvSpPr>
          <p:cNvPr id="1048680" name="Date Placeholder 2"/>
          <p:cNvSpPr>
            <a:spLocks noGrp="1"/>
          </p:cNvSpPr>
          <p:nvPr>
            <p:ph type="dt" sz="half" idx="10"/>
          </p:nvPr>
        </p:nvSpPr>
        <p:spPr/>
        <p:txBody>
          <a:bodyPr/>
          <a:p>
            <a:fld id="{BF2AEA26-0DBF-41E1-A803-69E9436237E8}" type="datetimeFigureOut">
              <a:rPr lang="en-US" smtClean="0"/>
            </a:fld>
            <a:endParaRPr lang="en-US"/>
          </a:p>
        </p:txBody>
      </p:sp>
      <p:sp>
        <p:nvSpPr>
          <p:cNvPr id="1048681" name="Footer Placeholder 3"/>
          <p:cNvSpPr>
            <a:spLocks noGrp="1"/>
          </p:cNvSpPr>
          <p:nvPr>
            <p:ph type="ftr" sz="quarter" idx="11"/>
          </p:nvPr>
        </p:nvSpPr>
        <p:spPr/>
        <p:txBody>
          <a:bodyPr/>
          <a:p>
            <a:endParaRPr lang="en-US"/>
          </a:p>
        </p:txBody>
      </p:sp>
      <p:sp>
        <p:nvSpPr>
          <p:cNvPr id="1048682" name="Slide Number Placeholder 4"/>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72" name=""/>
        <p:cNvGrpSpPr/>
        <p:nvPr/>
      </p:nvGrpSpPr>
      <p:grpSpPr>
        <a:xfrm>
          <a:off x="0" y="0"/>
          <a:ext cx="0" cy="0"/>
          <a:chOff x="0" y="0"/>
          <a:chExt cx="0" cy="0"/>
        </a:xfrm>
      </p:grpSpPr>
      <p:sp>
        <p:nvSpPr>
          <p:cNvPr id="1048622" name="Date Placeholder 1"/>
          <p:cNvSpPr>
            <a:spLocks noGrp="1"/>
          </p:cNvSpPr>
          <p:nvPr>
            <p:ph type="dt" sz="half" idx="10"/>
          </p:nvPr>
        </p:nvSpPr>
        <p:spPr/>
        <p:txBody>
          <a:bodyPr/>
          <a:p>
            <a:fld id="{BF2AEA26-0DBF-41E1-A803-69E9436237E8}" type="datetimeFigureOut">
              <a:rPr lang="en-US" smtClean="0"/>
            </a:fld>
            <a:endParaRPr lang="en-US"/>
          </a:p>
        </p:txBody>
      </p:sp>
      <p:sp>
        <p:nvSpPr>
          <p:cNvPr id="1048623" name="Footer Placeholder 2"/>
          <p:cNvSpPr>
            <a:spLocks noGrp="1"/>
          </p:cNvSpPr>
          <p:nvPr>
            <p:ph type="ftr" sz="quarter" idx="11"/>
          </p:nvPr>
        </p:nvSpPr>
        <p:spPr/>
        <p:txBody>
          <a:bodyPr/>
          <a:p>
            <a:endParaRPr lang="en-US"/>
          </a:p>
        </p:txBody>
      </p:sp>
      <p:sp>
        <p:nvSpPr>
          <p:cNvPr id="1048624" name="Slide Number Placeholder 3"/>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2" name=""/>
        <p:cNvGrpSpPr/>
        <p:nvPr/>
      </p:nvGrpSpPr>
      <p:grpSpPr>
        <a:xfrm>
          <a:off x="0" y="0"/>
          <a:ext cx="0" cy="0"/>
          <a:chOff x="0" y="0"/>
          <a:chExt cx="0" cy="0"/>
        </a:xfrm>
      </p:grpSpPr>
      <p:sp>
        <p:nvSpPr>
          <p:cNvPr id="1048718" name="Title 1"/>
          <p:cNvSpPr>
            <a:spLocks noGrp="1"/>
          </p:cNvSpPr>
          <p:nvPr>
            <p:ph type="title"/>
          </p:nvPr>
        </p:nvSpPr>
        <p:spPr>
          <a:xfrm>
            <a:off x="457200" y="273050"/>
            <a:ext cx="3008313" cy="1162050"/>
          </a:xfrm>
        </p:spPr>
        <p:txBody>
          <a:bodyPr anchor="b"/>
          <a:lstStyle>
            <a:lvl1pPr algn="l">
              <a:defRPr b="1" sz="2000"/>
            </a:lvl1pPr>
          </a:lstStyle>
          <a:p>
            <a:r>
              <a:rPr lang="en-US"/>
              <a:t>Click to edit Master title style</a:t>
            </a:r>
          </a:p>
        </p:txBody>
      </p:sp>
      <p:sp>
        <p:nvSpPr>
          <p:cNvPr id="104871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0"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21" name="Date Placeholder 4"/>
          <p:cNvSpPr>
            <a:spLocks noGrp="1"/>
          </p:cNvSpPr>
          <p:nvPr>
            <p:ph type="dt" sz="half" idx="10"/>
          </p:nvPr>
        </p:nvSpPr>
        <p:spPr/>
        <p:txBody>
          <a:bodyPr/>
          <a:p>
            <a:fld id="{BF2AEA26-0DBF-41E1-A803-69E9436237E8}" type="datetimeFigureOut">
              <a:rPr lang="en-US" smtClean="0"/>
            </a:fld>
            <a:endParaRPr lang="en-US"/>
          </a:p>
        </p:txBody>
      </p:sp>
      <p:sp>
        <p:nvSpPr>
          <p:cNvPr id="1048722" name="Footer Placeholder 5"/>
          <p:cNvSpPr>
            <a:spLocks noGrp="1"/>
          </p:cNvSpPr>
          <p:nvPr>
            <p:ph type="ftr" sz="quarter" idx="11"/>
          </p:nvPr>
        </p:nvSpPr>
        <p:spPr/>
        <p:txBody>
          <a:bodyPr/>
          <a:p>
            <a:endParaRPr lang="en-US"/>
          </a:p>
        </p:txBody>
      </p:sp>
      <p:sp>
        <p:nvSpPr>
          <p:cNvPr id="1048723" name="Slide Number Placeholder 6"/>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97" name=""/>
        <p:cNvGrpSpPr/>
        <p:nvPr/>
      </p:nvGrpSpPr>
      <p:grpSpPr>
        <a:xfrm>
          <a:off x="0" y="0"/>
          <a:ext cx="0" cy="0"/>
          <a:chOff x="0" y="0"/>
          <a:chExt cx="0" cy="0"/>
        </a:xfrm>
      </p:grpSpPr>
      <p:sp>
        <p:nvSpPr>
          <p:cNvPr id="1048688" name="Title 1"/>
          <p:cNvSpPr>
            <a:spLocks noGrp="1"/>
          </p:cNvSpPr>
          <p:nvPr>
            <p:ph type="title"/>
          </p:nvPr>
        </p:nvSpPr>
        <p:spPr>
          <a:xfrm>
            <a:off x="1792288" y="4800600"/>
            <a:ext cx="5486400" cy="566738"/>
          </a:xfrm>
        </p:spPr>
        <p:txBody>
          <a:bodyPr anchor="b"/>
          <a:lstStyle>
            <a:lvl1pPr algn="l">
              <a:defRPr b="1" sz="2000"/>
            </a:lvl1pPr>
          </a:lstStyle>
          <a:p>
            <a:r>
              <a:rPr lang="en-US"/>
              <a:t>Click to edit Master title style</a:t>
            </a:r>
          </a:p>
        </p:txBody>
      </p:sp>
      <p:sp>
        <p:nvSpPr>
          <p:cNvPr id="1048689"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90"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91" name="Date Placeholder 4"/>
          <p:cNvSpPr>
            <a:spLocks noGrp="1"/>
          </p:cNvSpPr>
          <p:nvPr>
            <p:ph type="dt" sz="half" idx="10"/>
          </p:nvPr>
        </p:nvSpPr>
        <p:spPr/>
        <p:txBody>
          <a:bodyPr/>
          <a:p>
            <a:fld id="{BF2AEA26-0DBF-41E1-A803-69E9436237E8}" type="datetimeFigureOut">
              <a:rPr lang="en-US" smtClean="0"/>
            </a:fld>
            <a:endParaRPr lang="en-US"/>
          </a:p>
        </p:txBody>
      </p:sp>
      <p:sp>
        <p:nvSpPr>
          <p:cNvPr id="1048692" name="Footer Placeholder 5"/>
          <p:cNvSpPr>
            <a:spLocks noGrp="1"/>
          </p:cNvSpPr>
          <p:nvPr>
            <p:ph type="ftr" sz="quarter" idx="11"/>
          </p:nvPr>
        </p:nvSpPr>
        <p:spPr/>
        <p:txBody>
          <a:bodyPr/>
          <a:p>
            <a:endParaRPr lang="en-US"/>
          </a:p>
        </p:txBody>
      </p:sp>
      <p:sp>
        <p:nvSpPr>
          <p:cNvPr id="1048693" name="Slide Number Placeholder 6"/>
          <p:cNvSpPr>
            <a:spLocks noGrp="1"/>
          </p:cNvSpPr>
          <p:nvPr>
            <p:ph type="sldNum" sz="quarter" idx="12"/>
          </p:nvPr>
        </p:nvSpPr>
        <p:spPr/>
        <p:txBody>
          <a:bodyPr/>
          <a:p>
            <a:fld id="{1F854E95-95EF-4DB5-9FED-B70B0D375C1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40"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BF2AEA26-0DBF-41E1-A803-69E9436237E8}" type="datetimeFigureOut">
              <a:rPr lang="en-US" smtClean="0"/>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1F854E95-95EF-4DB5-9FED-B70B0D375C15}" type="slidenum">
              <a:rPr lang="en-US" smtClean="0"/>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anose="020B0604020202020204"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anose="020B0604020202020204"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anose="020B0604020202020204"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anose="020B0604020202020204"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anose="020B0604020202020204"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anose="020B0604020202020204"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anose="020B0604020202020204"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anose="020B0604020202020204"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diagramLayout" Target="../diagrams/layout2.xml"/><Relationship Id="rId2" Type="http://schemas.openxmlformats.org/officeDocument/2006/relationships/diagramData" Target="../diagrams/data2.xml"/><Relationship Id="rId3" Type="http://schemas.microsoft.com/office/2007/relationships/diagramDrawing" Target="../diagrams/drawing2.xml"/><Relationship Id="rId4" Type="http://schemas.openxmlformats.org/officeDocument/2006/relationships/diagramColors" Target="../diagrams/colors2.xml"/><Relationship Id="rId5" Type="http://schemas.openxmlformats.org/officeDocument/2006/relationships/diagramQuickStyle" Target="../diagrams/quickStyle2.xml"/><Relationship Id="rId6" Type="http://schemas.openxmlformats.org/officeDocument/2006/relationships/image" Target="../media/image1.png"/><Relationship Id="rId7"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8.png"/><Relationship Id="rId3"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png"/><Relationship Id="rId3"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diagramLayout" Target="../diagrams/layout1.xml"/><Relationship Id="rId2" Type="http://schemas.openxmlformats.org/officeDocument/2006/relationships/diagramData" Target="../diagrams/data1.xml"/><Relationship Id="rId3" Type="http://schemas.microsoft.com/office/2007/relationships/diagramDrawing" Target="../diagrams/drawing1.xml"/><Relationship Id="rId4" Type="http://schemas.openxmlformats.org/officeDocument/2006/relationships/diagramColors" Target="../diagrams/colors1.xml"/><Relationship Id="rId5" Type="http://schemas.openxmlformats.org/officeDocument/2006/relationships/diagramQuickStyle" Target="../diagrams/quickStyle1.xml"/><Relationship Id="rId6" Type="http://schemas.openxmlformats.org/officeDocument/2006/relationships/image" Target="../media/image5.png"/><Relationship Id="rId7"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598" name="Title 1"/>
          <p:cNvSpPr>
            <a:spLocks noGrp="1"/>
          </p:cNvSpPr>
          <p:nvPr>
            <p:ph type="ctrTitle"/>
          </p:nvPr>
        </p:nvSpPr>
        <p:spPr>
          <a:xfrm>
            <a:off x="685800" y="1860187"/>
            <a:ext cx="7772400" cy="1470025"/>
          </a:xfrm>
        </p:spPr>
        <p:txBody>
          <a:bodyPr>
            <a:normAutofit/>
          </a:bodyPr>
          <a:p>
            <a:r>
              <a:rPr b="1" dirty="0" lang="el-GR"/>
              <a:t>Οικονομική Ανάπτυξη</a:t>
            </a:r>
            <a:r>
              <a:rPr dirty="0" lang="el-GR"/>
              <a:t/>
            </a:r>
            <a:br>
              <a:rPr dirty="0" lang="el-GR"/>
            </a:br>
            <a:endParaRPr dirty="0" sz="3600"/>
          </a:p>
        </p:txBody>
      </p:sp>
      <p:sp>
        <p:nvSpPr>
          <p:cNvPr id="1048599" name="Subtitle 2"/>
          <p:cNvSpPr>
            <a:spLocks noGrp="1"/>
          </p:cNvSpPr>
          <p:nvPr>
            <p:ph type="subTitle" idx="1"/>
          </p:nvPr>
        </p:nvSpPr>
        <p:spPr>
          <a:xfrm>
            <a:off x="1371600" y="4153237"/>
            <a:ext cx="6400800" cy="1752600"/>
          </a:xfrm>
          <a:solidFill>
            <a:schemeClr val="accent2"/>
          </a:solidFill>
        </p:spPr>
        <p:txBody>
          <a:bodyPr>
            <a:normAutofit fontScale="71875" lnSpcReduction="20000"/>
          </a:bodyPr>
          <a:p>
            <a:endParaRPr dirty="0" lang="en-US"/>
          </a:p>
          <a:p>
            <a:r>
              <a:rPr b="1" dirty="0" lang="el-GR">
                <a:solidFill>
                  <a:schemeClr val="tx1"/>
                </a:solidFill>
              </a:rPr>
              <a:t>Τμήμα Οικονομικών Επιστημών</a:t>
            </a:r>
          </a:p>
          <a:p>
            <a:r>
              <a:rPr dirty="0" lang="el-GR">
                <a:solidFill>
                  <a:schemeClr val="tx1"/>
                </a:solidFill>
              </a:rPr>
              <a:t>Πανεπιστημίου Μακεδονίας</a:t>
            </a:r>
          </a:p>
          <a:p>
            <a:r>
              <a:rPr dirty="0" lang="el-GR">
                <a:solidFill>
                  <a:schemeClr val="tx1"/>
                </a:solidFill>
              </a:rPr>
              <a:t>Δρ. Πέτρου </a:t>
            </a:r>
            <a:r>
              <a:rPr dirty="0" lang="el-GR" err="1">
                <a:solidFill>
                  <a:schemeClr val="tx1"/>
                </a:solidFill>
              </a:rPr>
              <a:t>Γκολίτση</a:t>
            </a:r>
            <a:r>
              <a:rPr dirty="0" lang="el-GR">
                <a:solidFill>
                  <a:schemeClr val="tx1"/>
                </a:solidFill>
              </a:rPr>
              <a:t> </a:t>
            </a:r>
          </a:p>
          <a:p>
            <a:r>
              <a:rPr dirty="0" lang="el-GR"/>
              <a:t>Εαρινό Εξάμηνο </a:t>
            </a:r>
            <a:r>
              <a:rPr dirty="0" lang="el-GR" smtClean="0"/>
              <a:t>202</a:t>
            </a:r>
            <a:r>
              <a:rPr dirty="0" lang="en-US" smtClean="0"/>
              <a:t>6</a:t>
            </a:r>
            <a:endParaRPr dirty="0"/>
          </a:p>
        </p:txBody>
      </p:sp>
      <p:pic>
        <p:nvPicPr>
          <p:cNvPr id="2097153" name="Picture 3"/>
          <p:cNvPicPr>
            <a:picLocks noChangeAspect="1"/>
          </p:cNvPicPr>
          <p:nvPr/>
        </p:nvPicPr>
        <p:blipFill>
          <a:blip xmlns:r="http://schemas.openxmlformats.org/officeDocument/2006/relationships" r:embed="rId1" cstate="print"/>
          <a:stretch>
            <a:fillRect/>
          </a:stretch>
        </p:blipFill>
        <p:spPr>
          <a:xfrm>
            <a:off x="3617139" y="97131"/>
            <a:ext cx="2033294" cy="2033294"/>
          </a:xfrm>
          <a:prstGeom prst="rect"/>
        </p:spPr>
      </p:pic>
      <p:sp>
        <p:nvSpPr>
          <p:cNvPr id="1048600" name="TextBox 5"/>
          <p:cNvSpPr txBox="1"/>
          <p:nvPr/>
        </p:nvSpPr>
        <p:spPr>
          <a:xfrm>
            <a:off x="1143000" y="3075057"/>
            <a:ext cx="7467600" cy="1285239"/>
          </a:xfrm>
          <a:prstGeom prst="rect"/>
          <a:noFill/>
        </p:spPr>
        <p:txBody>
          <a:bodyPr wrap="square">
            <a:spAutoFit/>
          </a:bodyPr>
          <a:p>
            <a:r>
              <a:rPr b="1" dirty="0" sz="4000" lang="el-GR"/>
              <a:t>Το Διαρθρωτικό Μοντέλο (</a:t>
            </a:r>
            <a:r>
              <a:rPr b="1" dirty="0" sz="4000" lang="el-GR" err="1"/>
              <a:t>Lewis</a:t>
            </a:r>
            <a:r>
              <a:rPr b="1" dirty="0" sz="4000" lang="el-G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12" name="Τίτλος 1"/>
          <p:cNvSpPr>
            <a:spLocks noGrp="1"/>
          </p:cNvSpPr>
          <p:nvPr>
            <p:ph type="title"/>
          </p:nvPr>
        </p:nvSpPr>
        <p:spPr/>
        <p:txBody>
          <a:bodyPr>
            <a:normAutofit fontScale="90000"/>
          </a:bodyPr>
          <a:p>
            <a:r>
              <a:rPr b="1" dirty="0" i="0" lang="el-GR">
                <a:solidFill>
                  <a:srgbClr val="404040"/>
                </a:solidFill>
                <a:effectLst/>
              </a:rPr>
              <a:t>Βασικές Υποθέσεις</a:t>
            </a:r>
            <a:r>
              <a:rPr b="0" dirty="0" i="0" lang="el-GR">
                <a:solidFill>
                  <a:srgbClr val="404040"/>
                </a:solidFill>
                <a:effectLst/>
              </a:rPr>
              <a:t/>
            </a:r>
            <a:br>
              <a:rPr b="0" dirty="0" i="0" lang="el-GR">
                <a:solidFill>
                  <a:srgbClr val="404040"/>
                </a:solidFill>
                <a:effectLst/>
              </a:rPr>
            </a:br>
            <a:endParaRPr dirty="0" lang="el-GR"/>
          </a:p>
        </p:txBody>
      </p:sp>
      <p:sp>
        <p:nvSpPr>
          <p:cNvPr id="1048613" name="Θέση περιεχομένου 2"/>
          <p:cNvSpPr>
            <a:spLocks noGrp="1"/>
          </p:cNvSpPr>
          <p:nvPr>
            <p:ph idx="1"/>
          </p:nvPr>
        </p:nvSpPr>
        <p:spPr>
          <a:xfrm>
            <a:off x="533400" y="1219200"/>
            <a:ext cx="8229600" cy="6553200"/>
          </a:xfrm>
        </p:spPr>
        <p:txBody>
          <a:bodyPr>
            <a:normAutofit fontScale="96875" lnSpcReduction="20000"/>
          </a:bodyPr>
          <a:p>
            <a:pPr algn="l">
              <a:spcBef>
                <a:spcPts val="1029"/>
              </a:spcBef>
              <a:spcAft>
                <a:spcPts val="1029"/>
              </a:spcAft>
              <a:buFont typeface="+mj-lt"/>
              <a:buAutoNum type="arabicPeriod"/>
            </a:pPr>
            <a:r>
              <a:rPr b="1" dirty="0" i="0" lang="el-GR">
                <a:solidFill>
                  <a:srgbClr val="404040"/>
                </a:solidFill>
                <a:effectLst/>
                <a:latin typeface="+mj-lt"/>
              </a:rPr>
              <a:t>Δομική </a:t>
            </a:r>
            <a:r>
              <a:rPr b="1" dirty="0" i="0" lang="el-GR" err="1">
                <a:solidFill>
                  <a:srgbClr val="404040"/>
                </a:solidFill>
                <a:effectLst/>
                <a:latin typeface="+mj-lt"/>
              </a:rPr>
              <a:t>Δυικότητα</a:t>
            </a:r>
            <a:r>
              <a:rPr b="0" dirty="0" i="0" lang="el-GR">
                <a:solidFill>
                  <a:srgbClr val="404040"/>
                </a:solidFill>
                <a:effectLst/>
                <a:latin typeface="+mj-lt"/>
              </a:rPr>
              <a:t>: Η οικονομία χωρίζεται σε δύο ανεξάρτητους τομείς.</a:t>
            </a:r>
          </a:p>
          <a:p>
            <a:pPr algn="l">
              <a:spcBef>
                <a:spcPts val="300"/>
              </a:spcBef>
              <a:spcAft>
                <a:spcPts val="1029"/>
              </a:spcAft>
              <a:buFont typeface="+mj-lt"/>
              <a:buAutoNum type="arabicPeriod"/>
            </a:pPr>
            <a:r>
              <a:rPr b="1" dirty="0" i="0" lang="el-GR">
                <a:solidFill>
                  <a:srgbClr val="404040"/>
                </a:solidFill>
                <a:effectLst/>
                <a:latin typeface="+mj-lt"/>
              </a:rPr>
              <a:t>Πλεόνασμα Εργατικού Δυναμικού</a:t>
            </a:r>
            <a:r>
              <a:rPr b="0" dirty="0" i="0" lang="el-GR">
                <a:solidFill>
                  <a:srgbClr val="404040"/>
                </a:solidFill>
                <a:effectLst/>
                <a:latin typeface="+mj-lt"/>
              </a:rPr>
              <a:t>: Ο γεωργικός τομέας έχει "μηδενική οριακή παραγωγικότητα" εργασίας (οι εργάτες μπορούν να μετακινηθούν χωρίς απώλεια παραγωγής).</a:t>
            </a:r>
          </a:p>
          <a:p>
            <a:pPr algn="l">
              <a:spcBef>
                <a:spcPts val="300"/>
              </a:spcBef>
              <a:spcAft>
                <a:spcPts val="1029"/>
              </a:spcAft>
              <a:buFont typeface="+mj-lt"/>
              <a:buAutoNum type="arabicPeriod"/>
            </a:pPr>
            <a:r>
              <a:rPr b="1" dirty="0" i="0" lang="el-GR">
                <a:solidFill>
                  <a:srgbClr val="404040"/>
                </a:solidFill>
                <a:effectLst/>
                <a:latin typeface="+mj-lt"/>
              </a:rPr>
              <a:t>Μισθοί στο Βιομηχανικό Τομέα</a:t>
            </a:r>
            <a:r>
              <a:rPr b="0" dirty="0" i="0" lang="el-GR">
                <a:solidFill>
                  <a:srgbClr val="404040"/>
                </a:solidFill>
                <a:effectLst/>
                <a:latin typeface="+mj-lt"/>
              </a:rPr>
              <a:t>: Προσδιορίζονται ελάχιστα πάνω από το βιοτικό επίπεδο του γεωργικού τομέα (π.χ., </a:t>
            </a:r>
            <a:r>
              <a:rPr b="1" dirty="0" i="0" lang="el-GR">
                <a:solidFill>
                  <a:srgbClr val="404040"/>
                </a:solidFill>
                <a:effectLst/>
                <a:latin typeface="+mj-lt"/>
              </a:rPr>
              <a:t>μισθός υποδιαίρεσης</a:t>
            </a:r>
            <a:r>
              <a:rPr b="0" dirty="0" i="0" lang="el-GR">
                <a:solidFill>
                  <a:srgbClr val="404040"/>
                </a:solidFill>
                <a:effectLst/>
                <a:latin typeface="+mj-lt"/>
              </a:rPr>
              <a:t>).</a:t>
            </a:r>
          </a:p>
          <a:p>
            <a:pPr algn="l">
              <a:spcBef>
                <a:spcPts val="300"/>
              </a:spcBef>
              <a:spcAft>
                <a:spcPts val="1029"/>
              </a:spcAft>
              <a:buFont typeface="+mj-lt"/>
              <a:buAutoNum type="arabicPeriod"/>
            </a:pPr>
            <a:r>
              <a:rPr b="1" dirty="0" i="0" lang="el-GR">
                <a:solidFill>
                  <a:srgbClr val="404040"/>
                </a:solidFill>
                <a:effectLst/>
                <a:latin typeface="+mj-lt"/>
              </a:rPr>
              <a:t>Επανεπένδυση Κέρδους</a:t>
            </a:r>
            <a:r>
              <a:rPr b="0" dirty="0" i="0" lang="el-GR">
                <a:solidFill>
                  <a:srgbClr val="404040"/>
                </a:solidFill>
                <a:effectLst/>
                <a:latin typeface="+mj-lt"/>
              </a:rPr>
              <a:t>: Τα κέρδη των επιχειρηματιών </a:t>
            </a:r>
            <a:r>
              <a:rPr b="0" dirty="0" i="0" lang="el-GR" err="1">
                <a:solidFill>
                  <a:srgbClr val="404040"/>
                </a:solidFill>
                <a:effectLst/>
                <a:latin typeface="+mj-lt"/>
              </a:rPr>
              <a:t>επανεπενδύονται</a:t>
            </a:r>
            <a:r>
              <a:rPr b="0" dirty="0" i="0" lang="el-GR">
                <a:solidFill>
                  <a:srgbClr val="404040"/>
                </a:solidFill>
                <a:effectLst/>
                <a:latin typeface="+mj-lt"/>
              </a:rPr>
              <a:t> για διαρκή ανάπτυξη.</a:t>
            </a:r>
          </a:p>
          <a:p>
            <a:pPr>
              <a:buNone/>
            </a:pPr>
            <a:r>
              <a:rPr dirty="0" lang="el-GR">
                <a:latin typeface="+mj-lt"/>
              </a:rPr>
              <a:t/>
            </a:r>
            <a:br>
              <a:rPr dirty="0" lang="el-GR">
                <a:latin typeface="+mj-lt"/>
              </a:rPr>
            </a:br>
            <a:endParaRPr dirty="0" lang="el-GR">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14" name="Τίτλος 1"/>
          <p:cNvSpPr>
            <a:spLocks noGrp="1"/>
          </p:cNvSpPr>
          <p:nvPr>
            <p:ph type="title"/>
          </p:nvPr>
        </p:nvSpPr>
        <p:spPr>
          <a:xfrm>
            <a:off x="432486" y="-76200"/>
            <a:ext cx="8229600" cy="1143000"/>
          </a:xfrm>
        </p:spPr>
        <p:txBody>
          <a:bodyPr/>
          <a:p>
            <a:r>
              <a:rPr dirty="0" lang="el-GR"/>
              <a:t>ΥΠΟΘΕΣΕΙΣ (αναλυτικότερα)</a:t>
            </a:r>
          </a:p>
        </p:txBody>
      </p:sp>
      <p:sp>
        <p:nvSpPr>
          <p:cNvPr id="1048615" name="Θέση περιεχομένου 2"/>
          <p:cNvSpPr>
            <a:spLocks noGrp="1"/>
          </p:cNvSpPr>
          <p:nvPr>
            <p:ph idx="1"/>
          </p:nvPr>
        </p:nvSpPr>
        <p:spPr>
          <a:xfrm>
            <a:off x="0" y="914400"/>
            <a:ext cx="9144000" cy="6553200"/>
          </a:xfrm>
        </p:spPr>
        <p:txBody>
          <a:bodyPr>
            <a:normAutofit/>
          </a:bodyPr>
          <a:p>
            <a:pPr>
              <a:lnSpc>
                <a:spcPts val="2143"/>
              </a:lnSpc>
              <a:buNone/>
            </a:pPr>
            <a:r>
              <a:rPr dirty="0" lang="el-GR">
                <a:solidFill>
                  <a:srgbClr val="404040"/>
                </a:solidFill>
                <a:effectLst/>
              </a:rPr>
              <a:t>Το μοντέλο υποθέτει ότι μια αναπτυσσόμενη οικονομία διαθέτει </a:t>
            </a:r>
            <a:r>
              <a:rPr b="1" dirty="0" lang="el-GR">
                <a:solidFill>
                  <a:srgbClr val="404040"/>
                </a:solidFill>
                <a:effectLst/>
              </a:rPr>
              <a:t>πλεόνασμα </a:t>
            </a:r>
            <a:r>
              <a:rPr dirty="0" lang="el-GR">
                <a:solidFill>
                  <a:srgbClr val="404040"/>
                </a:solidFill>
                <a:effectLst/>
              </a:rPr>
              <a:t>απασχολούμενου εργατικού δυναμικού στον αγροτικό τομέα.</a:t>
            </a:r>
          </a:p>
          <a:p>
            <a:pPr>
              <a:lnSpc>
                <a:spcPts val="2143"/>
              </a:lnSpc>
              <a:buNone/>
            </a:pPr>
            <a:r>
              <a:rPr dirty="0" lang="el-GR">
                <a:solidFill>
                  <a:srgbClr val="404040"/>
                </a:solidFill>
                <a:effectLst/>
              </a:rPr>
              <a:t>Αυτοί οι εργαζόμενοι </a:t>
            </a:r>
            <a:r>
              <a:rPr b="1" dirty="0" lang="el-GR">
                <a:solidFill>
                  <a:srgbClr val="404040"/>
                </a:solidFill>
                <a:effectLst/>
              </a:rPr>
              <a:t>προσελκύονται </a:t>
            </a:r>
            <a:r>
              <a:rPr dirty="0" lang="el-GR">
                <a:solidFill>
                  <a:srgbClr val="404040"/>
                </a:solidFill>
                <a:effectLst/>
              </a:rPr>
              <a:t>από τον αναπτυσσόμενο βιομηχανικό τομέα, όπου προσφέρονται υψηλότεροι μισθοί.</a:t>
            </a:r>
          </a:p>
          <a:p>
            <a:pPr>
              <a:lnSpc>
                <a:spcPts val="2143"/>
              </a:lnSpc>
              <a:buNone/>
            </a:pPr>
            <a:r>
              <a:rPr dirty="0" lang="el-GR">
                <a:solidFill>
                  <a:srgbClr val="404040"/>
                </a:solidFill>
                <a:effectLst/>
              </a:rPr>
              <a:t>Επίσης, υποθέτει ότι οι μισθοί στον βιομηχανικό τομέα παραμένουν σχετικά </a:t>
            </a:r>
            <a:r>
              <a:rPr b="1" dirty="0" lang="el-GR">
                <a:solidFill>
                  <a:srgbClr val="404040"/>
                </a:solidFill>
                <a:effectLst/>
              </a:rPr>
              <a:t>σταθεροί</a:t>
            </a:r>
            <a:r>
              <a:rPr dirty="0" lang="el-GR">
                <a:solidFill>
                  <a:srgbClr val="404040"/>
                </a:solidFill>
                <a:effectLst/>
              </a:rPr>
              <a:t>.</a:t>
            </a:r>
            <a:endParaRPr dirty="0" lang="el-GR">
              <a:solidFill>
                <a:srgbClr val="404040"/>
              </a:solidFill>
            </a:endParaRPr>
          </a:p>
          <a:p>
            <a:pPr>
              <a:lnSpc>
                <a:spcPts val="2143"/>
              </a:lnSpc>
              <a:buNone/>
            </a:pPr>
            <a:r>
              <a:rPr dirty="0" lang="el-GR">
                <a:solidFill>
                  <a:srgbClr val="404040"/>
                </a:solidFill>
                <a:effectLst/>
              </a:rPr>
              <a:t>Οι επιχειρηματίες στον βιομηχανικό τομέα αποκομίζουν κέρδη, καθώς χρεώνουν μια τιμή υψηλότερη από το σταθερό μισθολογικό ποσοστό.</a:t>
            </a:r>
          </a:p>
          <a:p>
            <a:pPr>
              <a:lnSpc>
                <a:spcPts val="2143"/>
              </a:lnSpc>
              <a:buNone/>
            </a:pPr>
            <a:r>
              <a:rPr dirty="0" lang="el-GR">
                <a:solidFill>
                  <a:srgbClr val="404040"/>
                </a:solidFill>
                <a:effectLst/>
              </a:rPr>
              <a:t>Το μοντέλο προϋποθέτει ότι αυτά τα κέρδη θα </a:t>
            </a:r>
            <a:r>
              <a:rPr b="1" dirty="0" lang="el-GR" err="1">
                <a:solidFill>
                  <a:srgbClr val="404040"/>
                </a:solidFill>
                <a:effectLst/>
              </a:rPr>
              <a:t>επανεπενδυθούν</a:t>
            </a:r>
            <a:r>
              <a:rPr b="1" dirty="0" lang="el-GR">
                <a:solidFill>
                  <a:srgbClr val="404040"/>
                </a:solidFill>
                <a:effectLst/>
              </a:rPr>
              <a:t> </a:t>
            </a:r>
            <a:r>
              <a:rPr dirty="0" lang="el-GR">
                <a:solidFill>
                  <a:srgbClr val="404040"/>
                </a:solidFill>
                <a:effectLst/>
              </a:rPr>
              <a:t>στην επιχείρηση με τη μορφή πάγιου κεφαλαίου.</a:t>
            </a:r>
          </a:p>
          <a:p>
            <a:pPr>
              <a:lnSpc>
                <a:spcPts val="2143"/>
              </a:lnSpc>
              <a:buNone/>
            </a:pPr>
            <a:r>
              <a:rPr dirty="0" lang="el-GR">
                <a:solidFill>
                  <a:srgbClr val="404040"/>
                </a:solidFill>
                <a:effectLst/>
              </a:rPr>
              <a:t>Ένας προηγμένος βιομηχανικός τομέας σημαίνει ότι μια οικονομία έχει μετακινηθεί από μια παραδοσιακή σε μια βιομηχανική κατάσταση.</a:t>
            </a:r>
          </a:p>
          <a:p>
            <a:pPr>
              <a:buNone/>
            </a:pPr>
            <a:r>
              <a:rPr dirty="0" lang="el-GR">
                <a:solidFill>
                  <a:srgbClr val="4D6BFE"/>
                </a:solidFill>
                <a:effectLst/>
              </a:rPr>
              <a:t/>
            </a:r>
            <a:br>
              <a:rPr dirty="0" lang="el-GR">
                <a:solidFill>
                  <a:srgbClr val="4D6BFE"/>
                </a:solidFill>
                <a:effectLst/>
              </a:rPr>
            </a:br>
            <a:endParaRPr dirty="0"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16" name="Θέση περιεχομένου 2"/>
          <p:cNvSpPr>
            <a:spLocks noGrp="1"/>
          </p:cNvSpPr>
          <p:nvPr>
            <p:ph idx="1"/>
          </p:nvPr>
        </p:nvSpPr>
        <p:spPr>
          <a:xfrm>
            <a:off x="-76200" y="76200"/>
            <a:ext cx="9220200" cy="7162800"/>
          </a:xfrm>
        </p:spPr>
        <p:txBody>
          <a:bodyPr>
            <a:normAutofit fontScale="93750" lnSpcReduction="10000"/>
          </a:bodyPr>
          <a:p>
            <a:r>
              <a:rPr dirty="0" lang="el-GR"/>
              <a:t>Η κύρια εστίαση του μοντέλου είναι τόσο στη διαδικασία </a:t>
            </a:r>
            <a:r>
              <a:rPr b="1" dirty="0" lang="el-GR"/>
              <a:t>μεταφοράς </a:t>
            </a:r>
            <a:r>
              <a:rPr dirty="0" lang="el-GR"/>
              <a:t>εργασίας όσο και στην αύξηση της παραγωγής και της απασχόλησης στο </a:t>
            </a:r>
            <a:r>
              <a:rPr b="1" dirty="0" lang="el-GR"/>
              <a:t>σύγχρονο</a:t>
            </a:r>
            <a:r>
              <a:rPr dirty="0" lang="el-GR"/>
              <a:t> τομέα. Τόσο η μεταφορά εργασίας όσο και η αύξηση της απασχόλησης στο σύγχρονο τομέα πραγματοποιούνται μέσω της επέκτασης της παραγωγής σε αυτόν τον τομέα. </a:t>
            </a:r>
          </a:p>
          <a:p>
            <a:r>
              <a:rPr dirty="0" lang="el-GR"/>
              <a:t>Η </a:t>
            </a:r>
            <a:r>
              <a:rPr b="1" dirty="0" lang="el-GR"/>
              <a:t>ταχύτητα</a:t>
            </a:r>
            <a:r>
              <a:rPr dirty="0" lang="el-GR"/>
              <a:t> με την οποία συντελείται αυτή η επέκταση καθορίζεται από το </a:t>
            </a:r>
            <a:r>
              <a:rPr b="1" dirty="0" lang="el-GR"/>
              <a:t>ρυθμό βιομηχανικών επενδύσεων </a:t>
            </a:r>
            <a:r>
              <a:rPr dirty="0" lang="el-GR"/>
              <a:t>και </a:t>
            </a:r>
            <a:r>
              <a:rPr b="1" dirty="0" lang="el-GR"/>
              <a:t>συσσώρευσης κεφαλαίου </a:t>
            </a:r>
            <a:r>
              <a:rPr dirty="0" lang="el-GR"/>
              <a:t>στο σύγχρονο τομέα. Αυτές οι επενδύσεις καθίστανται εφικτές από την </a:t>
            </a:r>
            <a:r>
              <a:rPr b="1" dirty="0" lang="el-GR"/>
              <a:t>υπεροχή</a:t>
            </a:r>
            <a:r>
              <a:rPr dirty="0" lang="el-GR"/>
              <a:t> των κερδών του σύγχρονου τομέα έναντι των μισθών, με την προϋπόθεση ότι οι καπιταλιστές </a:t>
            </a:r>
            <a:r>
              <a:rPr dirty="0" lang="el-GR" err="1"/>
              <a:t>επανεπενδύουν</a:t>
            </a:r>
            <a:r>
              <a:rPr dirty="0" lang="el-GR"/>
              <a:t> όλα τους τα κέρδη.</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17" name="Θέση περιεχομένου 2"/>
          <p:cNvSpPr>
            <a:spLocks noGrp="1"/>
          </p:cNvSpPr>
          <p:nvPr>
            <p:ph idx="1"/>
          </p:nvPr>
        </p:nvSpPr>
        <p:spPr>
          <a:xfrm>
            <a:off x="-94735" y="457200"/>
            <a:ext cx="9220200" cy="7162800"/>
          </a:xfrm>
        </p:spPr>
        <p:txBody>
          <a:bodyPr>
            <a:normAutofit/>
          </a:bodyPr>
          <a:p>
            <a:r>
              <a:rPr dirty="0" lang="el-GR"/>
              <a:t>Τέλος, γίνεται η υπόθεση ότι το επίπεδο των μισθών στον </a:t>
            </a:r>
            <a:r>
              <a:rPr b="1" dirty="0" lang="el-GR"/>
              <a:t>αστικό</a:t>
            </a:r>
            <a:r>
              <a:rPr dirty="0" lang="el-GR"/>
              <a:t> βιομηχανικό τομέα παραμένει σταθερό, καθοριζόμενο ως ένα δεδομένο «</a:t>
            </a:r>
            <a:r>
              <a:rPr b="1" dirty="0" lang="el-GR"/>
              <a:t>προνόμιο» (κίνητρο) </a:t>
            </a:r>
            <a:r>
              <a:rPr dirty="0" lang="el-GR"/>
              <a:t>πάνω από το σταθερό μέσο επίπεδο μισθών αυτοσυντήρησης στον παραδοσιακό γεωργικό τομέα.</a:t>
            </a:r>
          </a:p>
          <a:p>
            <a:r>
              <a:rPr dirty="0" lang="el-GR"/>
              <a:t>Με αυτόν το σταθερό αστικό μισθό, η καμπύλη προσφοράς αγροτικής εργασίας προς το σύγχρονο τομέα θεωρείται τέλεια </a:t>
            </a:r>
            <a:r>
              <a:rPr b="1" dirty="0" lang="el-GR"/>
              <a:t>ελαστική </a:t>
            </a:r>
            <a:r>
              <a:rPr dirty="0" lang="el-GR"/>
              <a:t>(βλ. την σχετική καμπύλη στον </a:t>
            </a:r>
            <a:r>
              <a:rPr b="1" dirty="0" lang="el-GR"/>
              <a:t>Κ</a:t>
            </a:r>
            <a:r>
              <a:rPr b="1" dirty="0" lang="de-DE"/>
              <a:t>e</a:t>
            </a:r>
            <a:r>
              <a:rPr b="1" dirty="0" lang="en-US" err="1"/>
              <a:t>ynes</a:t>
            </a:r>
            <a:r>
              <a:rPr b="1" dirty="0" lang="el-GR"/>
              <a:t> </a:t>
            </a:r>
            <a:r>
              <a:rPr dirty="0" lang="el-GR"/>
              <a:t>(1936)</a:t>
            </a:r>
            <a:r>
              <a:rPr dirty="0" lang="en-US"/>
              <a:t>)</a:t>
            </a:r>
            <a:r>
              <a:rPr dirty="0" lang="el-GR"/>
              <a:t>.</a:t>
            </a:r>
          </a:p>
        </p:txBody>
      </p:sp>
      <p:pic>
        <p:nvPicPr>
          <p:cNvPr id="2097159" name="Picture 3"/>
          <p:cNvPicPr>
            <a:picLocks noChangeAspect="1"/>
          </p:cNvPicPr>
          <p:nvPr/>
        </p:nvPicPr>
        <p:blipFill>
          <a:blip xmlns:r="http://schemas.openxmlformats.org/officeDocument/2006/relationships" r:embed="rId1" cstate="print"/>
          <a:stretch>
            <a:fillRect/>
          </a:stretch>
        </p:blipFill>
        <p:spPr>
          <a:xfrm>
            <a:off x="3733800" y="5029200"/>
            <a:ext cx="2033294" cy="2033294"/>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1" name=""/>
        <p:cNvGrpSpPr/>
        <p:nvPr/>
      </p:nvGrpSpPr>
      <p:grpSpPr>
        <a:xfrm>
          <a:off x="0" y="0"/>
          <a:ext cx="0" cy="0"/>
          <a:chOff x="0" y="0"/>
          <a:chExt cx="0" cy="0"/>
        </a:xfrm>
      </p:grpSpPr>
      <p:sp>
        <p:nvSpPr>
          <p:cNvPr id="1048618" name="Τίτλος 1"/>
          <p:cNvSpPr>
            <a:spLocks noGrp="1"/>
          </p:cNvSpPr>
          <p:nvPr>
            <p:ph type="title"/>
          </p:nvPr>
        </p:nvSpPr>
        <p:spPr>
          <a:xfrm>
            <a:off x="-1238250" y="381000"/>
            <a:ext cx="11620500" cy="1143000"/>
          </a:xfrm>
        </p:spPr>
        <p:txBody>
          <a:bodyPr>
            <a:noAutofit/>
          </a:bodyPr>
          <a:p>
            <a:r>
              <a:rPr b="1" dirty="0" sz="3200" i="0" lang="el-GR">
                <a:solidFill>
                  <a:srgbClr val="404040"/>
                </a:solidFill>
                <a:effectLst/>
              </a:rPr>
              <a:t>Η ΚΛΕΙΣΤΗ ΟΙΚΟΝΟΜΙΑ</a:t>
            </a:r>
            <a:r>
              <a:rPr dirty="0" sz="3200" lang="el-GR"/>
              <a:t/>
            </a:r>
            <a:br>
              <a:rPr dirty="0" sz="3200" lang="el-GR"/>
            </a:br>
            <a:r>
              <a:rPr b="0" dirty="0" sz="3200" i="0" lang="el-GR">
                <a:solidFill>
                  <a:srgbClr val="404040"/>
                </a:solidFill>
                <a:effectLst/>
              </a:rPr>
              <a:t>Ο </a:t>
            </a:r>
            <a:r>
              <a:rPr b="0" dirty="0" sz="3200" i="0" lang="el-GR" err="1">
                <a:solidFill>
                  <a:srgbClr val="404040"/>
                </a:solidFill>
                <a:effectLst/>
              </a:rPr>
              <a:t>Lewis</a:t>
            </a:r>
            <a:r>
              <a:rPr b="0" dirty="0" sz="3200" i="0" lang="el-GR">
                <a:solidFill>
                  <a:srgbClr val="404040"/>
                </a:solidFill>
                <a:effectLst/>
              </a:rPr>
              <a:t> διαιρεί την οικονομία μιας υπανάπτυκτης</a:t>
            </a:r>
            <a:br>
              <a:rPr b="0" dirty="0" sz="3200" i="0" lang="el-GR">
                <a:solidFill>
                  <a:srgbClr val="404040"/>
                </a:solidFill>
                <a:effectLst/>
              </a:rPr>
            </a:br>
            <a:r>
              <a:rPr b="0" dirty="0" sz="3200" i="0" lang="el-GR">
                <a:solidFill>
                  <a:srgbClr val="404040"/>
                </a:solidFill>
                <a:effectLst/>
              </a:rPr>
              <a:t> χώρας σε δύο τομείς: τον «</a:t>
            </a:r>
            <a:r>
              <a:rPr b="1" dirty="0" sz="3200" i="0" lang="el-GR">
                <a:solidFill>
                  <a:srgbClr val="404040"/>
                </a:solidFill>
                <a:effectLst/>
              </a:rPr>
              <a:t>Καπιταλιστικό Τομέα</a:t>
            </a:r>
            <a:r>
              <a:rPr b="0" dirty="0" sz="3200" i="0" lang="el-GR">
                <a:solidFill>
                  <a:srgbClr val="404040"/>
                </a:solidFill>
                <a:effectLst/>
              </a:rPr>
              <a:t>» </a:t>
            </a:r>
            <a:br>
              <a:rPr b="0" dirty="0" sz="3200" i="0" lang="el-GR">
                <a:solidFill>
                  <a:srgbClr val="404040"/>
                </a:solidFill>
                <a:effectLst/>
              </a:rPr>
            </a:br>
            <a:r>
              <a:rPr b="0" dirty="0" sz="3200" i="0" lang="el-GR">
                <a:solidFill>
                  <a:srgbClr val="404040"/>
                </a:solidFill>
                <a:effectLst/>
              </a:rPr>
              <a:t>και τον «</a:t>
            </a:r>
            <a:r>
              <a:rPr b="1" dirty="0" sz="3200" i="0" lang="el-GR">
                <a:solidFill>
                  <a:srgbClr val="404040"/>
                </a:solidFill>
                <a:effectLst/>
              </a:rPr>
              <a:t>Τομέα Αυτάρκειας</a:t>
            </a:r>
            <a:r>
              <a:rPr b="0" dirty="0" sz="3200" i="0" lang="el-GR">
                <a:solidFill>
                  <a:srgbClr val="404040"/>
                </a:solidFill>
                <a:effectLst/>
              </a:rPr>
              <a:t>»</a:t>
            </a:r>
            <a:endParaRPr dirty="0" sz="3200" lang="el-GR"/>
          </a:p>
        </p:txBody>
      </p:sp>
      <p:graphicFrame>
        <p:nvGraphicFramePr>
          <p:cNvPr id="4194305" name="Θέση περιεχομένου 3"/>
          <p:cNvGraphicFramePr>
            <a:graphicFrameLocks noGrp="1"/>
          </p:cNvGraphicFramePr>
          <p:nvPr>
            <p:ph idx="1"/>
          </p:nvPr>
        </p:nvGraphicFramePr>
        <p:xfrm>
          <a:off x="228600" y="1981200"/>
          <a:ext cx="8839200" cy="3230880"/>
        </p:xfrm>
        <a:graphic>
          <a:graphicData uri="http://schemas.openxmlformats.org/drawingml/2006/table">
            <a:tbl>
              <a:tblPr/>
              <a:tblGrid>
                <a:gridCol w="4724400"/>
                <a:gridCol w="4114800"/>
              </a:tblGrid>
              <a:tr h="0">
                <a:tc>
                  <a:txBody>
                    <a:bodyPr/>
                    <a:p>
                      <a:pPr algn="l"/>
                      <a:r>
                        <a:rPr b="1" dirty="0" lang="el-GR">
                          <a:solidFill>
                            <a:srgbClr val="404040"/>
                          </a:solidFill>
                          <a:effectLst/>
                        </a:rPr>
                        <a:t>ΚΑΠΙΤΑΛΙΣΤΙΚΟΣ ΤΟΜΕΑΣ</a:t>
                      </a:r>
                    </a:p>
                    <a:p>
                      <a:pPr algn="l"/>
                      <a:endParaRPr b="1" dirty="0" lang="el-GR">
                        <a:solidFill>
                          <a:srgbClr val="404040"/>
                        </a:solidFill>
                        <a:effectLst/>
                      </a:endParaRPr>
                    </a:p>
                    <a:p>
                      <a:pPr algn="l"/>
                      <a:r>
                        <a:rPr b="1" dirty="0" lang="el-GR">
                          <a:solidFill>
                            <a:srgbClr val="404040"/>
                          </a:solidFill>
                          <a:effectLst/>
                        </a:rPr>
                        <a:t>Χρησιμοποιεί </a:t>
                      </a:r>
                      <a:r>
                        <a:rPr b="1" dirty="0" lang="el-GR" err="1" smtClean="0">
                          <a:solidFill>
                            <a:srgbClr val="404040"/>
                          </a:solidFill>
                          <a:effectLst/>
                        </a:rPr>
                        <a:t>αναπαραγώγιμο</a:t>
                      </a:r>
                      <a:r>
                        <a:rPr b="1" dirty="0" lang="en-US" smtClean="0">
                          <a:solidFill>
                            <a:srgbClr val="404040"/>
                          </a:solidFill>
                          <a:effectLst/>
                        </a:rPr>
                        <a:t>*</a:t>
                      </a:r>
                      <a:r>
                        <a:rPr b="1" dirty="0" lang="el-GR" smtClean="0">
                          <a:solidFill>
                            <a:srgbClr val="404040"/>
                          </a:solidFill>
                          <a:effectLst/>
                        </a:rPr>
                        <a:t> </a:t>
                      </a:r>
                      <a:r>
                        <a:rPr b="1" dirty="0" lang="el-GR">
                          <a:solidFill>
                            <a:srgbClr val="404040"/>
                          </a:solidFill>
                          <a:effectLst/>
                        </a:rPr>
                        <a:t>κεφάλαιο</a:t>
                      </a:r>
                    </a:p>
                  </a:txBody>
                  <a:tcPr marR="76200" marT="76200" marB="76200" anchor="ctr">
                    <a:lnL>
                      <a:noFill/>
                    </a:lnL>
                    <a:lnR>
                      <a:noFill/>
                    </a:lnR>
                    <a:lnT>
                      <a:noFill/>
                    </a:lnT>
                    <a:lnB w="6096" cap="flat" cmpd="sng" algn="ctr">
                      <a:solidFill>
                        <a:srgbClr val="BBBBBB"/>
                      </a:solidFill>
                      <a:prstDash val="solid"/>
                      <a:round/>
                      <a:headEnd type="none" w="med" len="med"/>
                      <a:tailEnd type="none" w="med" len="med"/>
                    </a:lnB>
                    <a:noFill/>
                  </a:tcPr>
                </a:tc>
                <a:tc>
                  <a:txBody>
                    <a:bodyPr/>
                    <a:p>
                      <a:pPr algn="l"/>
                      <a:r>
                        <a:rPr b="1" dirty="0" lang="el-GR">
                          <a:solidFill>
                            <a:srgbClr val="404040"/>
                          </a:solidFill>
                          <a:effectLst/>
                        </a:rPr>
                        <a:t>ΤΟΜΕΑΣ ΑΥΤΑΡΚΕΙΑΣ</a:t>
                      </a:r>
                    </a:p>
                    <a:p>
                      <a:pPr algn="l"/>
                      <a:endParaRPr b="1" dirty="0" lang="el-GR">
                        <a:solidFill>
                          <a:srgbClr val="404040"/>
                        </a:solidFill>
                        <a:effectLst/>
                      </a:endParaRPr>
                    </a:p>
                    <a:p>
                      <a:pPr algn="l"/>
                      <a:r>
                        <a:rPr b="1" dirty="0" lang="el-GR">
                          <a:solidFill>
                            <a:srgbClr val="404040"/>
                          </a:solidFill>
                          <a:effectLst/>
                        </a:rPr>
                        <a:t>Δεν χρησιμοποιεί </a:t>
                      </a:r>
                      <a:r>
                        <a:rPr b="1" dirty="0" lang="el-GR" err="1">
                          <a:solidFill>
                            <a:srgbClr val="404040"/>
                          </a:solidFill>
                          <a:effectLst/>
                        </a:rPr>
                        <a:t>αναπαραγώγιμο</a:t>
                      </a:r>
                      <a:r>
                        <a:rPr b="1" dirty="0" lang="el-GR">
                          <a:solidFill>
                            <a:srgbClr val="404040"/>
                          </a:solidFill>
                          <a:effectLst/>
                        </a:rPr>
                        <a:t> κεφάλαιο</a:t>
                      </a:r>
                    </a:p>
                  </a:txBody>
                  <a:tcPr marL="76200" marR="76200" marT="76200" marB="76200" anchor="ctr">
                    <a:lnL>
                      <a:noFill/>
                    </a:lnL>
                    <a:lnR>
                      <a:noFill/>
                    </a:lnR>
                    <a:lnT>
                      <a:noFill/>
                    </a:lnT>
                    <a:lnB w="6096" cap="flat" cmpd="sng" algn="ctr">
                      <a:solidFill>
                        <a:srgbClr val="BBBBBB"/>
                      </a:solidFill>
                      <a:prstDash val="solid"/>
                      <a:round/>
                      <a:headEnd type="none" w="med" len="med"/>
                      <a:tailEnd type="none" w="med" len="med"/>
                    </a:lnB>
                    <a:noFill/>
                  </a:tcPr>
                </a:tc>
              </a:tr>
              <a:tr h="0">
                <a:tc>
                  <a:txBody>
                    <a:bodyPr/>
                    <a:p>
                      <a:r>
                        <a:rPr dirty="0" lang="el-GR">
                          <a:effectLst/>
                        </a:rPr>
                        <a:t>Περιλαμβάνει βιομηχανία, φυτείες και ορυχεία</a:t>
                      </a:r>
                    </a:p>
                  </a:txBody>
                  <a:tcPr marR="76200" marT="76200" marB="76200" anchor="ctr">
                    <a:lnL>
                      <a:noFill/>
                    </a:lnL>
                    <a:lnR>
                      <a:noFill/>
                    </a:lnR>
                    <a:lnT w="6096" cap="flat" cmpd="sng" algn="ctr">
                      <a:solidFill>
                        <a:srgbClr val="BBBBBB"/>
                      </a:solidFill>
                      <a:prstDash val="solid"/>
                      <a:round/>
                      <a:headEnd type="none" w="med" len="med"/>
                      <a:tailEnd type="none" w="med" len="med"/>
                    </a:lnT>
                    <a:lnB w="6096" cap="flat" cmpd="sng" algn="ctr">
                      <a:solidFill>
                        <a:srgbClr val="E5E5E5"/>
                      </a:solidFill>
                      <a:prstDash val="solid"/>
                      <a:round/>
                      <a:headEnd type="none" w="med" len="med"/>
                      <a:tailEnd type="none" w="med" len="med"/>
                    </a:lnB>
                    <a:noFill/>
                  </a:tcPr>
                </a:tc>
                <a:tc>
                  <a:txBody>
                    <a:bodyPr/>
                    <a:p>
                      <a:r>
                        <a:rPr lang="el-GR">
                          <a:effectLst/>
                        </a:rPr>
                        <a:t>Περιλαμβάνει αγροτική παραγωγή</a:t>
                      </a:r>
                    </a:p>
                  </a:txBody>
                  <a:tcPr marL="76200" marR="76200" marT="76200" marB="76200" anchor="ctr">
                    <a:lnL>
                      <a:noFill/>
                    </a:lnL>
                    <a:lnR>
                      <a:noFill/>
                    </a:lnR>
                    <a:lnT w="6096" cap="flat" cmpd="sng" algn="ctr">
                      <a:solidFill>
                        <a:srgbClr val="BBBBBB"/>
                      </a:solidFill>
                      <a:prstDash val="solid"/>
                      <a:round/>
                      <a:headEnd type="none" w="med" len="med"/>
                      <a:tailEnd type="none" w="med" len="med"/>
                    </a:lnT>
                    <a:lnB w="6096" cap="flat" cmpd="sng" algn="ctr">
                      <a:solidFill>
                        <a:srgbClr val="E5E5E5"/>
                      </a:solidFill>
                      <a:prstDash val="solid"/>
                      <a:round/>
                      <a:headEnd type="none" w="med" len="med"/>
                      <a:tailEnd type="none" w="med" len="med"/>
                    </a:lnB>
                    <a:noFill/>
                  </a:tcPr>
                </a:tc>
              </a:tr>
              <a:tr h="0">
                <a:tc>
                  <a:txBody>
                    <a:bodyPr/>
                    <a:p>
                      <a:r>
                        <a:rPr dirty="0" lang="el-GR">
                          <a:effectLst/>
                        </a:rPr>
                        <a:t>Υψηλοί μισθοί</a:t>
                      </a:r>
                    </a:p>
                  </a:txBody>
                  <a:tcPr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noFill/>
                  </a:tcPr>
                </a:tc>
                <a:tc>
                  <a:txBody>
                    <a:bodyPr/>
                    <a:p>
                      <a:r>
                        <a:rPr lang="el-GR">
                          <a:effectLst/>
                        </a:rPr>
                        <a:t>Χαμηλοί μισθοί</a:t>
                      </a:r>
                    </a:p>
                  </a:txBody>
                  <a:tcPr marL="76200"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noFill/>
                  </a:tcPr>
                </a:tc>
              </a:tr>
              <a:tr h="0">
                <a:tc>
                  <a:txBody>
                    <a:bodyPr/>
                    <a:p>
                      <a:r>
                        <a:rPr dirty="0" lang="el-GR">
                          <a:effectLst/>
                        </a:rPr>
                        <a:t>Υψηλή οριακή παραγωγικότητα</a:t>
                      </a:r>
                    </a:p>
                  </a:txBody>
                  <a:tcPr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noFill/>
                  </a:tcPr>
                </a:tc>
                <a:tc>
                  <a:txBody>
                    <a:bodyPr/>
                    <a:p>
                      <a:r>
                        <a:rPr lang="el-GR">
                          <a:effectLst/>
                        </a:rPr>
                        <a:t>Χαμηλή παραγωγικότητα</a:t>
                      </a:r>
                    </a:p>
                  </a:txBody>
                  <a:tcPr marL="76200"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noFill/>
                  </a:tcPr>
                </a:tc>
              </a:tr>
              <a:tr h="670560">
                <a:tc>
                  <a:txBody>
                    <a:bodyPr/>
                    <a:p>
                      <a:r>
                        <a:rPr dirty="0" lang="el-GR">
                          <a:effectLst/>
                        </a:rPr>
                        <a:t>Μεγαλύτερη ζήτηση για εργαζόμενους</a:t>
                      </a:r>
                    </a:p>
                  </a:txBody>
                  <a:tcPr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noFill/>
                  </a:tcPr>
                </a:tc>
                <a:tc>
                  <a:txBody>
                    <a:bodyPr/>
                    <a:p>
                      <a:r>
                        <a:rPr dirty="0" lang="el-GR">
                          <a:effectLst/>
                        </a:rPr>
                        <a:t>Αφθονία εργατικού δυναμικού/εργαζομένων</a:t>
                      </a:r>
                    </a:p>
                  </a:txBody>
                  <a:tcPr marL="76200" marR="76200" marT="76200" marB="76200" anchor="ctr">
                    <a:lnL>
                      <a:noFill/>
                    </a:lnL>
                    <a:lnR>
                      <a:noFill/>
                    </a:lnR>
                    <a:lnT w="6096" cap="flat" cmpd="sng" algn="ctr">
                      <a:solidFill>
                        <a:srgbClr val="E5E5E5"/>
                      </a:solidFill>
                      <a:prstDash val="solid"/>
                      <a:round/>
                      <a:headEnd type="none" w="med" len="med"/>
                      <a:tailEnd type="none" w="med" len="med"/>
                    </a:lnT>
                    <a:lnB w="6096" cap="flat" cmpd="sng" algn="ctr">
                      <a:solidFill>
                        <a:srgbClr val="E5E5E5"/>
                      </a:solidFill>
                      <a:prstDash val="solid"/>
                      <a:round/>
                      <a:headEnd type="none" w="med" len="med"/>
                      <a:tailEnd type="none" w="med" len="med"/>
                    </a:lnB>
                    <a:noFill/>
                  </a:tcPr>
                </a:tc>
              </a:tr>
            </a:tbl>
          </a:graphicData>
        </a:graphic>
      </p:graphicFrame>
      <p:sp>
        <p:nvSpPr>
          <p:cNvPr id="1048619" name="Rectangle 1"/>
          <p:cNvSpPr>
            <a:spLocks noChangeArrowheads="1"/>
          </p:cNvSpPr>
          <p:nvPr/>
        </p:nvSpPr>
        <p:spPr bwMode="auto">
          <a:xfrm>
            <a:off x="-567267" y="-604500"/>
            <a:ext cx="9821334" cy="553998"/>
          </a:xfrm>
          <a:prstGeom prst="rect"/>
          <a:noFill/>
          <a:ln>
            <a:noFill/>
          </a:ln>
          <a:effectLst/>
        </p:spPr>
        <p:txBody>
          <a:bodyPr anchor="ctr" anchorCtr="0" bIns="45720" compatLnSpc="1" lIns="91440" numCol="1" rIns="91440" tIns="45720" vert="horz" wrap="square">
            <a:prstTxWarp prst="textNoShap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defTabSz="914400" eaLnBrk="0" fontAlgn="base" hangingPunct="0" indent="0" latinLnBrk="0" lvl="0" marL="0" marR="0" rtl="0">
              <a:lnSpc>
                <a:spcPct val="100000"/>
              </a:lnSpc>
              <a:spcBef>
                <a:spcPct val="0"/>
              </a:spcBef>
              <a:spcAft>
                <a:spcPct val="0"/>
              </a:spcAft>
              <a:buClrTx/>
              <a:buSzTx/>
              <a:buFontTx/>
              <a:buNone/>
            </a:pPr>
            <a:r>
              <a:rPr altLang="el-GR" baseline="0" b="1" cap="none" sz="1200" i="0" kumimoji="0" lang="el-GR" normalizeH="0" strike="noStrike" u="none">
                <a:ln>
                  <a:noFill/>
                </a:ln>
                <a:solidFill>
                  <a:srgbClr val="404040"/>
                </a:solidFill>
                <a:effectLst/>
                <a:latin typeface="DeepSeek-CJK-patch"/>
              </a:rPr>
              <a:t>Καπιταλιστικός Τομέας</a:t>
            </a:r>
            <a:endParaRPr altLang="el-GR" baseline="0" b="0" cap="none" sz="600" i="0" kumimoji="0" lang="el-GR" normalizeH="0" strike="noStrike" u="none">
              <a:ln>
                <a:noFill/>
              </a:ln>
              <a:solidFill>
                <a:schemeClr val="tx1"/>
              </a:solidFill>
              <a:effectLst/>
            </a:endParaRPr>
          </a:p>
          <a:p>
            <a:pPr algn="l" defTabSz="914400" eaLnBrk="0" fontAlgn="base" hangingPunct="0" indent="0" latinLnBrk="0" lvl="0" marL="0" marR="0" rtl="0">
              <a:lnSpc>
                <a:spcPct val="100000"/>
              </a:lnSpc>
              <a:spcBef>
                <a:spcPct val="0"/>
              </a:spcBef>
              <a:spcAft>
                <a:spcPct val="0"/>
              </a:spcAft>
              <a:buClrTx/>
              <a:buSzTx/>
              <a:buFontTx/>
              <a:buNone/>
            </a:pPr>
            <a:endParaRPr altLang="el-GR" baseline="0" b="0" cap="none" sz="1800" i="0" kumimoji="0" lang="el-GR" normalizeH="0" strike="noStrike" u="none">
              <a:ln>
                <a:noFill/>
              </a:ln>
              <a:solidFill>
                <a:schemeClr val="tx1"/>
              </a:solidFill>
              <a:effectLst/>
              <a:latin typeface="Arial" panose="020B0604020202020204" pitchFamily="34" charset="0"/>
            </a:endParaRPr>
          </a:p>
        </p:txBody>
      </p:sp>
      <p:pic>
        <p:nvPicPr>
          <p:cNvPr id="2097160" name="Picture 3"/>
          <p:cNvPicPr>
            <a:picLocks noChangeAspect="1"/>
          </p:cNvPicPr>
          <p:nvPr/>
        </p:nvPicPr>
        <p:blipFill>
          <a:blip xmlns:r="http://schemas.openxmlformats.org/officeDocument/2006/relationships" r:embed="rId1" cstate="print"/>
          <a:stretch>
            <a:fillRect/>
          </a:stretch>
        </p:blipFill>
        <p:spPr>
          <a:xfrm>
            <a:off x="7569689" y="3886200"/>
            <a:ext cx="1652294" cy="1652294"/>
          </a:xfrm>
          <a:prstGeom prst="rect"/>
        </p:spPr>
      </p:pic>
      <p:sp>
        <p:nvSpPr>
          <p:cNvPr id="1048620" name="Rectangle 2"/>
          <p:cNvSpPr/>
          <p:nvPr/>
        </p:nvSpPr>
        <p:spPr>
          <a:xfrm>
            <a:off x="140368" y="5193225"/>
            <a:ext cx="1497205" cy="369332"/>
          </a:xfrm>
          <a:prstGeom prst="rect"/>
        </p:spPr>
        <p:txBody>
          <a:bodyPr wrap="none">
            <a:spAutoFit/>
          </a:bodyPr>
          <a:p>
            <a:r>
              <a:rPr dirty="0" lang="en-US" smtClean="0"/>
              <a:t>*reproducible</a:t>
            </a:r>
            <a:endParaRPr dirty="0" lang="en-US"/>
          </a:p>
        </p:txBody>
      </p:sp>
      <p:sp>
        <p:nvSpPr>
          <p:cNvPr id="1048621" name="Rectangle 5"/>
          <p:cNvSpPr/>
          <p:nvPr/>
        </p:nvSpPr>
        <p:spPr>
          <a:xfrm>
            <a:off x="140368" y="5674258"/>
            <a:ext cx="9372600" cy="1200329"/>
          </a:xfrm>
          <a:prstGeom prst="rect"/>
        </p:spPr>
        <p:txBody>
          <a:bodyPr wrap="square">
            <a:spAutoFit/>
          </a:bodyPr>
          <a:p>
            <a:r>
              <a:rPr dirty="0" lang="el-GR"/>
              <a:t>Ο </a:t>
            </a:r>
            <a:r>
              <a:rPr dirty="0" lang="el-GR" err="1"/>
              <a:t>Lewis</a:t>
            </a:r>
            <a:r>
              <a:rPr dirty="0" lang="el-GR"/>
              <a:t> διαχωρίζει τους πόρους σε αυτούς που είναι στατικοί (όπως η γη) και σε αυτούς που μπορούν να αναπαραχθούν και να αυξηθούν (όπως τα μηχανήματα, τα εργοστάσια και ο εξοπλισμός). Η οικονομική ανάπτυξη επιτυγχάνεται όταν ένα αυξανόμενο μέρος του εθνικού εισοδήματος επενδύεται σε </a:t>
            </a:r>
            <a:r>
              <a:rPr b="1" dirty="0" lang="el-GR" err="1"/>
              <a:t>αναπαραγώγιμο</a:t>
            </a:r>
            <a:r>
              <a:rPr b="1" dirty="0" lang="el-GR"/>
              <a:t> κεφάλαιο</a:t>
            </a:r>
            <a:r>
              <a:rPr dirty="0" lang="el-GR"/>
              <a:t>.</a:t>
            </a:r>
            <a:endParaRPr dirty="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3" name=""/>
        <p:cNvGrpSpPr/>
        <p:nvPr/>
      </p:nvGrpSpPr>
      <p:grpSpPr>
        <a:xfrm>
          <a:off x="0" y="0"/>
          <a:ext cx="0" cy="0"/>
          <a:chOff x="0" y="0"/>
          <a:chExt cx="0" cy="0"/>
        </a:xfrm>
      </p:grpSpPr>
      <p:sp>
        <p:nvSpPr>
          <p:cNvPr id="1048625" name="TextBox 1"/>
          <p:cNvSpPr txBox="1"/>
          <p:nvPr/>
        </p:nvSpPr>
        <p:spPr>
          <a:xfrm>
            <a:off x="947789" y="238411"/>
            <a:ext cx="7128792" cy="1846659"/>
          </a:xfrm>
          <a:prstGeom prst="rect"/>
          <a:noFill/>
        </p:spPr>
        <p:txBody>
          <a:bodyPr rtlCol="0" wrap="square">
            <a:spAutoFit/>
          </a:bodyPr>
          <a:p>
            <a:pPr algn="ctr"/>
            <a:r>
              <a:rPr b="1" dirty="0" sz="3200" lang="en-US">
                <a:latin typeface="+mj-lt"/>
                <a:cs typeface="Times New Roman" panose="02020603050405020304" pitchFamily="18" charset="0"/>
              </a:rPr>
              <a:t>H </a:t>
            </a:r>
            <a:r>
              <a:rPr b="1" dirty="0" sz="3200" lang="el-GR">
                <a:latin typeface="+mj-lt"/>
                <a:cs typeface="Times New Roman" panose="02020603050405020304" pitchFamily="18" charset="0"/>
              </a:rPr>
              <a:t>ΣΧΕΣΗ ΜΕΤΑΞΥ ΤΩΝ</a:t>
            </a:r>
            <a:br>
              <a:rPr b="1" dirty="0" sz="3200" lang="el-GR">
                <a:latin typeface="+mj-lt"/>
                <a:cs typeface="Times New Roman" panose="02020603050405020304" pitchFamily="18" charset="0"/>
              </a:rPr>
            </a:br>
            <a:r>
              <a:rPr b="1" dirty="0" sz="3200" lang="el-GR">
                <a:latin typeface="+mj-lt"/>
                <a:cs typeface="Times New Roman" panose="02020603050405020304" pitchFamily="18" charset="0"/>
              </a:rPr>
              <a:t>ΔΥΟ ΤΟΜΕΩΝ:</a:t>
            </a:r>
            <a:r>
              <a:rPr b="1" dirty="0" sz="3200" lang="en-GB">
                <a:latin typeface="+mj-lt"/>
                <a:cs typeface="Times New Roman" panose="02020603050405020304" pitchFamily="18" charset="0"/>
              </a:rPr>
              <a:t/>
            </a:r>
            <a:br>
              <a:rPr b="1" dirty="0" sz="3200" lang="en-GB">
                <a:latin typeface="+mj-lt"/>
                <a:cs typeface="Times New Roman" panose="02020603050405020304" pitchFamily="18" charset="0"/>
              </a:rPr>
            </a:br>
            <a:endParaRPr b="1" dirty="0" sz="3200" lang="en-GB">
              <a:latin typeface="+mj-lt"/>
              <a:cs typeface="Times New Roman" panose="02020603050405020304" pitchFamily="18" charset="0"/>
            </a:endParaRPr>
          </a:p>
          <a:p>
            <a:pPr algn="ctr"/>
            <a:endParaRPr b="1" dirty="0" lang="en-IN">
              <a:latin typeface="Times New Roman" panose="02020603050405020304" pitchFamily="18" charset="0"/>
              <a:cs typeface="Times New Roman" panose="02020603050405020304" pitchFamily="18" charset="0"/>
            </a:endParaRPr>
          </a:p>
        </p:txBody>
      </p:sp>
      <p:sp>
        <p:nvSpPr>
          <p:cNvPr id="1048626" name="Oval 2"/>
          <p:cNvSpPr/>
          <p:nvPr/>
        </p:nvSpPr>
        <p:spPr>
          <a:xfrm>
            <a:off x="1763688" y="2780928"/>
            <a:ext cx="2160240" cy="2160240"/>
          </a:xfrm>
          <a:prstGeom prst="ellipse"/>
          <a:no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el-GR">
                <a:solidFill>
                  <a:srgbClr val="FF0000"/>
                </a:solidFill>
                <a:latin typeface="Times New Roman" panose="02020603050405020304" pitchFamily="18" charset="0"/>
                <a:cs typeface="Times New Roman" panose="02020603050405020304" pitchFamily="18" charset="0"/>
              </a:rPr>
              <a:t>Πρωτογενής τομέας</a:t>
            </a:r>
            <a:r>
              <a:rPr dirty="0" lang="en-GB">
                <a:latin typeface="Times New Roman" panose="02020603050405020304" pitchFamily="18" charset="0"/>
                <a:cs typeface="Times New Roman" panose="02020603050405020304" pitchFamily="18" charset="0"/>
              </a:rPr>
              <a:t>sector</a:t>
            </a:r>
            <a:endParaRPr dirty="0" lang="en-IN">
              <a:latin typeface="Times New Roman" panose="02020603050405020304" pitchFamily="18" charset="0"/>
              <a:cs typeface="Times New Roman" panose="02020603050405020304" pitchFamily="18" charset="0"/>
            </a:endParaRPr>
          </a:p>
        </p:txBody>
      </p:sp>
      <p:sp>
        <p:nvSpPr>
          <p:cNvPr id="1048627" name="Oval 3"/>
          <p:cNvSpPr/>
          <p:nvPr/>
        </p:nvSpPr>
        <p:spPr>
          <a:xfrm>
            <a:off x="4932040" y="2852936"/>
            <a:ext cx="2160240" cy="2160240"/>
          </a:xfrm>
          <a:prstGeom prst="ellipse"/>
          <a:no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el-GR">
                <a:solidFill>
                  <a:srgbClr val="FF0000"/>
                </a:solidFill>
                <a:latin typeface="Times New Roman" panose="02020603050405020304" pitchFamily="18" charset="0"/>
                <a:cs typeface="Times New Roman" panose="02020603050405020304" pitchFamily="18" charset="0"/>
              </a:rPr>
              <a:t>Δευτερογενής τομέας</a:t>
            </a:r>
            <a:r>
              <a:rPr dirty="0" lang="en-GB">
                <a:latin typeface="Times New Roman" panose="02020603050405020304" pitchFamily="18" charset="0"/>
                <a:cs typeface="Times New Roman" panose="02020603050405020304" pitchFamily="18" charset="0"/>
              </a:rPr>
              <a:t>sector</a:t>
            </a:r>
            <a:endParaRPr dirty="0" lang="en-IN">
              <a:latin typeface="Times New Roman" panose="02020603050405020304" pitchFamily="18" charset="0"/>
              <a:cs typeface="Times New Roman" panose="02020603050405020304" pitchFamily="18" charset="0"/>
            </a:endParaRPr>
          </a:p>
          <a:p>
            <a:pPr algn="ctr"/>
            <a:r>
              <a:rPr dirty="0" lang="en-GB">
                <a:latin typeface="Times New Roman" panose="02020603050405020304" pitchFamily="18" charset="0"/>
                <a:cs typeface="Times New Roman" panose="02020603050405020304" pitchFamily="18" charset="0"/>
              </a:rPr>
              <a:t>or</a:t>
            </a:r>
            <a:endParaRPr dirty="0" lang="en-IN">
              <a:latin typeface="Times New Roman" panose="02020603050405020304" pitchFamily="18" charset="0"/>
              <a:cs typeface="Times New Roman" panose="02020603050405020304" pitchFamily="18" charset="0"/>
            </a:endParaRPr>
          </a:p>
        </p:txBody>
      </p:sp>
      <p:sp>
        <p:nvSpPr>
          <p:cNvPr id="1048628" name="Arc 5"/>
          <p:cNvSpPr/>
          <p:nvPr/>
        </p:nvSpPr>
        <p:spPr>
          <a:xfrm>
            <a:off x="2411760" y="2636912"/>
            <a:ext cx="3960440" cy="1440160"/>
          </a:xfrm>
          <a:prstGeom prst="arc">
            <a:avLst>
              <a:gd name="adj1" fmla="val 12171797"/>
              <a:gd name="adj2" fmla="val 20456787"/>
            </a:avLst>
          </a:prstGeom>
        </p:spPr>
        <p:style>
          <a:lnRef idx="1">
            <a:schemeClr val="accent1"/>
          </a:lnRef>
          <a:fillRef idx="0">
            <a:schemeClr val="accent1"/>
          </a:fillRef>
          <a:effectRef idx="0">
            <a:schemeClr val="accent1"/>
          </a:effectRef>
          <a:fontRef idx="minor">
            <a:schemeClr val="tx1"/>
          </a:fontRef>
        </p:style>
        <p:txBody>
          <a:bodyPr anchor="ctr" rtlCol="0"/>
          <a:p>
            <a:pPr algn="ctr"/>
            <a:endParaRPr lang="en-IN">
              <a:latin typeface="Times New Roman" panose="02020603050405020304" pitchFamily="18" charset="0"/>
              <a:cs typeface="Times New Roman" panose="02020603050405020304" pitchFamily="18" charset="0"/>
            </a:endParaRPr>
          </a:p>
        </p:txBody>
      </p:sp>
      <p:cxnSp>
        <p:nvCxnSpPr>
          <p:cNvPr id="3145728" name="Straight Connector 7"/>
          <p:cNvCxnSpPr>
            <a:cxnSpLocks/>
          </p:cNvCxnSpPr>
          <p:nvPr/>
        </p:nvCxnSpPr>
        <p:spPr>
          <a:xfrm>
            <a:off x="4247964" y="2348880"/>
            <a:ext cx="324036" cy="288032"/>
          </a:xfrm>
          <a:prstGeom prst="line"/>
        </p:spPr>
        <p:style>
          <a:lnRef idx="1">
            <a:schemeClr val="accent1"/>
          </a:lnRef>
          <a:fillRef idx="0">
            <a:schemeClr val="accent1"/>
          </a:fillRef>
          <a:effectRef idx="0">
            <a:schemeClr val="accent1"/>
          </a:effectRef>
          <a:fontRef idx="minor">
            <a:schemeClr val="tx1"/>
          </a:fontRef>
        </p:style>
      </p:cxnSp>
      <p:cxnSp>
        <p:nvCxnSpPr>
          <p:cNvPr id="3145729" name="Straight Connector 12"/>
          <p:cNvCxnSpPr>
            <a:cxnSpLocks/>
          </p:cNvCxnSpPr>
          <p:nvPr/>
        </p:nvCxnSpPr>
        <p:spPr>
          <a:xfrm flipH="1">
            <a:off x="4247964" y="2636912"/>
            <a:ext cx="324036" cy="288032"/>
          </a:xfrm>
          <a:prstGeom prst="line"/>
        </p:spPr>
        <p:style>
          <a:lnRef idx="1">
            <a:schemeClr val="accent1"/>
          </a:lnRef>
          <a:fillRef idx="0">
            <a:schemeClr val="accent1"/>
          </a:fillRef>
          <a:effectRef idx="0">
            <a:schemeClr val="accent1"/>
          </a:effectRef>
          <a:fontRef idx="minor">
            <a:schemeClr val="tx1"/>
          </a:fontRef>
        </p:style>
      </p:cxnSp>
      <p:cxnSp>
        <p:nvCxnSpPr>
          <p:cNvPr id="3145730" name="Straight Arrow Connector 19"/>
          <p:cNvCxnSpPr>
            <a:cxnSpLocks/>
            <a:stCxn id="1048627" idx="7"/>
          </p:cNvCxnSpPr>
          <p:nvPr/>
        </p:nvCxnSpPr>
        <p:spPr>
          <a:xfrm flipV="1">
            <a:off x="6775920" y="2924944"/>
            <a:ext cx="748408" cy="244352"/>
          </a:xfrm>
          <a:prstGeom prst="straightConnector1"/>
          <a:ln>
            <a:tailEnd type="arrow"/>
          </a:ln>
        </p:spPr>
        <p:style>
          <a:lnRef idx="1">
            <a:schemeClr val="accent1"/>
          </a:lnRef>
          <a:fillRef idx="0">
            <a:schemeClr val="accent1"/>
          </a:fillRef>
          <a:effectRef idx="0">
            <a:schemeClr val="accent1"/>
          </a:effectRef>
          <a:fontRef idx="minor">
            <a:schemeClr val="tx1"/>
          </a:fontRef>
        </p:style>
      </p:cxnSp>
      <p:cxnSp>
        <p:nvCxnSpPr>
          <p:cNvPr id="3145731" name="Straight Arrow Connector 21"/>
          <p:cNvCxnSpPr>
            <a:cxnSpLocks/>
            <a:stCxn id="1048626" idx="1"/>
          </p:cNvCxnSpPr>
          <p:nvPr/>
        </p:nvCxnSpPr>
        <p:spPr>
          <a:xfrm flipH="1" flipV="1">
            <a:off x="1259632" y="2780928"/>
            <a:ext cx="820416" cy="316360"/>
          </a:xfrm>
          <a:prstGeom prst="straightConnector1"/>
          <a:ln>
            <a:tailEnd type="arrow"/>
          </a:ln>
        </p:spPr>
        <p:style>
          <a:lnRef idx="1">
            <a:schemeClr val="accent1"/>
          </a:lnRef>
          <a:fillRef idx="0">
            <a:schemeClr val="accent1"/>
          </a:fillRef>
          <a:effectRef idx="0">
            <a:schemeClr val="accent1"/>
          </a:effectRef>
          <a:fontRef idx="minor">
            <a:schemeClr val="tx1"/>
          </a:fontRef>
        </p:style>
      </p:cxnSp>
      <p:sp>
        <p:nvSpPr>
          <p:cNvPr id="1048629" name="TextBox 28"/>
          <p:cNvSpPr txBox="1"/>
          <p:nvPr/>
        </p:nvSpPr>
        <p:spPr>
          <a:xfrm>
            <a:off x="251520" y="2348880"/>
            <a:ext cx="2880276" cy="369332"/>
          </a:xfrm>
          <a:prstGeom prst="rect"/>
          <a:noFill/>
        </p:spPr>
        <p:txBody>
          <a:bodyPr rtlCol="0" wrap="none">
            <a:spAutoFit/>
          </a:bodyPr>
          <a:p>
            <a:r>
              <a:rPr dirty="0" lang="el-GR">
                <a:latin typeface="Times New Roman" panose="02020603050405020304" pitchFamily="18" charset="0"/>
                <a:cs typeface="Times New Roman" panose="02020603050405020304" pitchFamily="18" charset="0"/>
              </a:rPr>
              <a:t>ΠΛΕΟΝΑΖΟΥΣΑ ΕΡΓΑΣΙΑ</a:t>
            </a:r>
            <a:endParaRPr dirty="0" lang="en-IN">
              <a:latin typeface="Times New Roman" panose="02020603050405020304" pitchFamily="18" charset="0"/>
              <a:cs typeface="Times New Roman" panose="02020603050405020304" pitchFamily="18" charset="0"/>
            </a:endParaRPr>
          </a:p>
        </p:txBody>
      </p:sp>
      <p:sp>
        <p:nvSpPr>
          <p:cNvPr id="1048630" name="TextBox 29"/>
          <p:cNvSpPr txBox="1"/>
          <p:nvPr/>
        </p:nvSpPr>
        <p:spPr>
          <a:xfrm>
            <a:off x="7315200" y="2292777"/>
            <a:ext cx="2013520" cy="646331"/>
          </a:xfrm>
          <a:prstGeom prst="rect"/>
          <a:noFill/>
        </p:spPr>
        <p:txBody>
          <a:bodyPr rtlCol="0" wrap="square">
            <a:spAutoFit/>
          </a:bodyPr>
          <a:p>
            <a:r>
              <a:rPr dirty="0" lang="el-GR">
                <a:latin typeface="Times New Roman" panose="02020603050405020304" pitchFamily="18" charset="0"/>
                <a:cs typeface="Times New Roman" panose="02020603050405020304" pitchFamily="18" charset="0"/>
              </a:rPr>
              <a:t>ΔΗΜΙΟΥΡΓΙΑ ΑΠΑΣΧΟΛΗΣΗΣ</a:t>
            </a:r>
            <a:endParaRPr dirty="0" lang="en-GB">
              <a:latin typeface="Times New Roman" panose="02020603050405020304" pitchFamily="18" charset="0"/>
              <a:cs typeface="Times New Roman" panose="02020603050405020304" pitchFamily="18" charset="0"/>
            </a:endParaRPr>
          </a:p>
        </p:txBody>
      </p:sp>
      <p:sp>
        <p:nvSpPr>
          <p:cNvPr id="1048631" name="TextBox 30"/>
          <p:cNvSpPr txBox="1"/>
          <p:nvPr/>
        </p:nvSpPr>
        <p:spPr>
          <a:xfrm>
            <a:off x="3621557" y="1844824"/>
            <a:ext cx="2029723" cy="369332"/>
          </a:xfrm>
          <a:prstGeom prst="rect"/>
          <a:noFill/>
        </p:spPr>
        <p:txBody>
          <a:bodyPr rtlCol="0" wrap="none">
            <a:spAutoFit/>
          </a:bodyPr>
          <a:p>
            <a:r>
              <a:rPr dirty="0" lang="el-GR">
                <a:latin typeface="+mj-lt"/>
                <a:cs typeface="Times New Roman" panose="02020603050405020304" pitchFamily="18" charset="0"/>
              </a:rPr>
              <a:t>Εργατική μετάβαση</a:t>
            </a:r>
            <a:endParaRPr dirty="0" lang="en-IN">
              <a:latin typeface="+mj-lt"/>
              <a:cs typeface="Times New Roman" panose="02020603050405020304" pitchFamily="18" charset="0"/>
            </a:endParaRPr>
          </a:p>
        </p:txBody>
      </p:sp>
      <p:pic>
        <p:nvPicPr>
          <p:cNvPr id="2097161" name="Picture 3"/>
          <p:cNvPicPr>
            <a:picLocks noChangeAspect="1"/>
          </p:cNvPicPr>
          <p:nvPr/>
        </p:nvPicPr>
        <p:blipFill>
          <a:blip xmlns:r="http://schemas.openxmlformats.org/officeDocument/2006/relationships" r:embed="rId1" cstate="print"/>
          <a:stretch>
            <a:fillRect/>
          </a:stretch>
        </p:blipFill>
        <p:spPr>
          <a:xfrm>
            <a:off x="81765" y="-202886"/>
            <a:ext cx="1975635" cy="1975635"/>
          </a:xfrm>
          <a:prstGeom prst="rec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4" name=""/>
        <p:cNvGrpSpPr/>
        <p:nvPr/>
      </p:nvGrpSpPr>
      <p:grpSpPr>
        <a:xfrm>
          <a:off x="0" y="0"/>
          <a:ext cx="0" cy="0"/>
          <a:chOff x="0" y="0"/>
          <a:chExt cx="0" cy="0"/>
        </a:xfrm>
      </p:grpSpPr>
      <p:sp>
        <p:nvSpPr>
          <p:cNvPr id="1048632" name="TextBox 2"/>
          <p:cNvSpPr txBox="1"/>
          <p:nvPr/>
        </p:nvSpPr>
        <p:spPr>
          <a:xfrm>
            <a:off x="0" y="0"/>
            <a:ext cx="9144000" cy="6555641"/>
          </a:xfrm>
          <a:prstGeom prst="rect"/>
          <a:noFill/>
        </p:spPr>
        <p:txBody>
          <a:bodyPr wrap="square">
            <a:spAutoFit/>
          </a:bodyPr>
          <a:p>
            <a:pPr>
              <a:buNone/>
            </a:pPr>
            <a:r>
              <a:rPr b="1" dirty="0" sz="2800" lang="el-GR"/>
              <a:t>Διαδικασία Ανάπτυξης:</a:t>
            </a:r>
            <a:endParaRPr dirty="0" sz="2800" lang="el-GR"/>
          </a:p>
          <a:p>
            <a:pPr>
              <a:buFont typeface="Arial" panose="020B0604020202020204" pitchFamily="34" charset="0"/>
              <a:buChar char="•"/>
            </a:pPr>
            <a:r>
              <a:rPr dirty="0" sz="2800" lang="el-GR"/>
              <a:t>Η διαδικασία αυτοσυντηρούμενης ανάπτυξης του σύγχρονου τομέα και επέκτασης της απασχόλησης συνεχίζεται μέχρι να απορροφηθεί όλο το πλεονάζον εργατικό δυναμικό στο νέο βιομηχανικό τομέα.</a:t>
            </a:r>
          </a:p>
          <a:p>
            <a:pPr>
              <a:buFont typeface="Arial" panose="020B0604020202020204" pitchFamily="34" charset="0"/>
              <a:buChar char="•"/>
            </a:pPr>
            <a:r>
              <a:rPr dirty="0" sz="2800" lang="el-GR"/>
              <a:t>Στις υποανάπτυκτες χώρες υπάρχουν μεγάλες δεξαμενές εργατικού δυναμικού των οποίων η οριακή παραγωγικότητα είναι σχεδόν μηδενική ή αρνητική.</a:t>
            </a:r>
          </a:p>
          <a:p>
            <a:pPr>
              <a:buFont typeface="Arial" panose="020B0604020202020204" pitchFamily="34" charset="0"/>
              <a:buChar char="•"/>
            </a:pPr>
            <a:r>
              <a:rPr dirty="0" sz="2800" lang="el-GR"/>
              <a:t>Αυτό το εργατικό δυναμικό είναι διαθέσιμο σε απεριόριστες ποσότητες με μισθό ίσο με τα επίπεδα διαβίωσης αυτοσυντήρησης συν ένα περιθώριο επαρκές για να ξεπεραστεί η </a:t>
            </a:r>
            <a:r>
              <a:rPr b="1" dirty="0" sz="2800" lang="el-GR"/>
              <a:t>τριβή</a:t>
            </a:r>
            <a:r>
              <a:rPr dirty="0" sz="2800" lang="el-GR"/>
              <a:t> της μετακίνησης από τον 'Τομέα Αυτοσυντήρησης' στον 'Καπιταλιστικό Τομέα', που μπορεί να ονομαστεί μισθός 'Αυτοσυντήρησης-</a:t>
            </a:r>
            <a:r>
              <a:rPr b="1" dirty="0" sz="2800" lang="el-GR"/>
              <a:t>συν</a:t>
            </a:r>
            <a:r>
              <a:rPr dirty="0" sz="2800" lang="el-GR"/>
              <a:t>’ (</a:t>
            </a:r>
            <a:r>
              <a:rPr dirty="0" sz="2800" lang="en-US"/>
              <a:t>Subsistence wage</a:t>
            </a:r>
            <a:r>
              <a:rPr dirty="0" sz="2800" lang="el-GR"/>
              <a:t>-</a:t>
            </a:r>
            <a:r>
              <a:rPr dirty="0" sz="2800" lang="en-US"/>
              <a:t> </a:t>
            </a:r>
            <a:r>
              <a:rPr dirty="0" sz="2800" lang="de-DE"/>
              <a:t>plus</a:t>
            </a:r>
            <a:r>
              <a:rPr dirty="0" sz="2800" lang="en-US" smtClean="0"/>
              <a:t>)</a:t>
            </a:r>
            <a:endParaRPr dirty="0" sz="2800" lang="el-GR"/>
          </a:p>
        </p:txBody>
      </p:sp>
      <p:pic>
        <p:nvPicPr>
          <p:cNvPr id="2097162" name="Picture 3"/>
          <p:cNvPicPr>
            <a:picLocks noChangeAspect="1"/>
          </p:cNvPicPr>
          <p:nvPr/>
        </p:nvPicPr>
        <p:blipFill>
          <a:blip xmlns:r="http://schemas.openxmlformats.org/officeDocument/2006/relationships" r:embed="rId1" cstate="print"/>
          <a:stretch>
            <a:fillRect/>
          </a:stretch>
        </p:blipFill>
        <p:spPr>
          <a:xfrm>
            <a:off x="7569563" y="-239092"/>
            <a:ext cx="1578439" cy="1578439"/>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graphicFrame>
        <p:nvGraphicFramePr>
          <p:cNvPr id="4194306" name="Diagram 1"/>
          <p:cNvGraphicFramePr>
            <a:graphicFrameLocks/>
          </p:cNvGraphicFramePr>
          <p:nvPr/>
        </p:nvGraphicFramePr>
        <p:xfrm>
          <a:off x="0" y="685800"/>
          <a:ext cx="9361040" cy="5688632"/>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pic>
        <p:nvPicPr>
          <p:cNvPr id="2097163" name="Picture 3"/>
          <p:cNvPicPr>
            <a:picLocks noChangeAspect="1"/>
          </p:cNvPicPr>
          <p:nvPr/>
        </p:nvPicPr>
        <p:blipFill>
          <a:blip xmlns:r="http://schemas.openxmlformats.org/officeDocument/2006/relationships" r:embed="rId6" cstate="print"/>
          <a:stretch>
            <a:fillRect/>
          </a:stretch>
        </p:blipFill>
        <p:spPr>
          <a:xfrm>
            <a:off x="76200" y="-76200"/>
            <a:ext cx="2033294" cy="2033294"/>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33" name="TextBox 2"/>
          <p:cNvSpPr txBox="1"/>
          <p:nvPr/>
        </p:nvSpPr>
        <p:spPr>
          <a:xfrm>
            <a:off x="152400" y="152400"/>
            <a:ext cx="9144000" cy="7070397"/>
          </a:xfrm>
          <a:prstGeom prst="rect"/>
          <a:noFill/>
        </p:spPr>
        <p:txBody>
          <a:bodyPr wrap="square">
            <a:spAutoFit/>
          </a:bodyPr>
          <a:p>
            <a:pPr algn="l">
              <a:lnSpc>
                <a:spcPts val="2143"/>
              </a:lnSpc>
              <a:spcAft>
                <a:spcPts val="1029"/>
              </a:spcAft>
              <a:buNone/>
            </a:pPr>
            <a:r>
              <a:rPr b="0" dirty="0" sz="2800" i="0" lang="el-GR">
                <a:solidFill>
                  <a:srgbClr val="404040"/>
                </a:solidFill>
                <a:effectLst/>
                <a:latin typeface="+mj-lt"/>
              </a:rPr>
              <a:t>Ο καπιταλιστικός τομέας χρειάζεται ειδικευμένους εργαζόμενους. Ωστόσο, ο </a:t>
            </a:r>
            <a:r>
              <a:rPr b="0" dirty="0" sz="2800" i="0" lang="el-GR" err="1">
                <a:solidFill>
                  <a:srgbClr val="404040"/>
                </a:solidFill>
                <a:effectLst/>
                <a:latin typeface="+mj-lt"/>
              </a:rPr>
              <a:t>Lewis</a:t>
            </a:r>
            <a:r>
              <a:rPr b="0" dirty="0" sz="2800" i="0" lang="el-GR">
                <a:solidFill>
                  <a:srgbClr val="404040"/>
                </a:solidFill>
                <a:effectLst/>
                <a:latin typeface="+mj-lt"/>
              </a:rPr>
              <a:t> υποστηρίζει ότι η έλλειψη ειδικευμένης εργασίας είναι </a:t>
            </a:r>
            <a:r>
              <a:rPr b="1" dirty="0" sz="2800" i="0" lang="el-GR">
                <a:solidFill>
                  <a:srgbClr val="404040"/>
                </a:solidFill>
                <a:effectLst/>
                <a:latin typeface="+mj-lt"/>
              </a:rPr>
              <a:t>προσωρινό εμπόδιο</a:t>
            </a:r>
            <a:r>
              <a:rPr b="0" dirty="0" sz="2800" i="0" lang="el-GR">
                <a:solidFill>
                  <a:srgbClr val="404040"/>
                </a:solidFill>
                <a:effectLst/>
                <a:latin typeface="+mj-lt"/>
              </a:rPr>
              <a:t> και μπορεί να ξεπεραστεί </a:t>
            </a:r>
            <a:r>
              <a:rPr b="1" dirty="0" sz="2800" i="0" lang="el-GR">
                <a:solidFill>
                  <a:srgbClr val="404040"/>
                </a:solidFill>
                <a:effectLst/>
                <a:latin typeface="+mj-lt"/>
              </a:rPr>
              <a:t>παρέχοντας δυνατότητες εκπαίδευσης</a:t>
            </a:r>
            <a:r>
              <a:rPr b="0" dirty="0" sz="2800" i="0" lang="el-GR">
                <a:solidFill>
                  <a:srgbClr val="404040"/>
                </a:solidFill>
                <a:effectLst/>
                <a:latin typeface="+mj-lt"/>
              </a:rPr>
              <a:t> στους μη ειδικευμένους εργάτες.</a:t>
            </a:r>
          </a:p>
          <a:p>
            <a:pPr algn="l" indent="0" marL="0">
              <a:lnSpc>
                <a:spcPts val="2143"/>
              </a:lnSpc>
              <a:spcBef>
                <a:spcPts val="1029"/>
              </a:spcBef>
              <a:buNone/>
            </a:pPr>
            <a:r>
              <a:rPr b="0" dirty="0" sz="2800" i="0" lang="el-GR">
                <a:solidFill>
                  <a:srgbClr val="404040"/>
                </a:solidFill>
                <a:effectLst/>
                <a:latin typeface="+mj-lt"/>
              </a:rPr>
              <a:t>Στη συνέχεια, η μετακίνηση πρόσθετων εργαζομένων από τον αγροτικό τομέα γίνεται μόνο με </a:t>
            </a:r>
            <a:r>
              <a:rPr b="1" dirty="0" sz="2800" i="0" lang="el-GR">
                <a:solidFill>
                  <a:srgbClr val="404040"/>
                </a:solidFill>
                <a:effectLst/>
                <a:latin typeface="+mj-lt"/>
              </a:rPr>
              <a:t>υψηλότερο κόστος απώλειας τροφίμων</a:t>
            </a:r>
            <a:r>
              <a:rPr b="0" dirty="0" sz="2800" i="0" lang="el-GR">
                <a:solidFill>
                  <a:srgbClr val="404040"/>
                </a:solidFill>
                <a:effectLst/>
                <a:latin typeface="+mj-lt"/>
              </a:rPr>
              <a:t>, καθώς η φθίνουσα αναλογία εργασίας-γης σημαίνει ότι το </a:t>
            </a:r>
            <a:r>
              <a:rPr b="1" dirty="0" sz="2800" i="0" lang="el-GR">
                <a:solidFill>
                  <a:srgbClr val="404040"/>
                </a:solidFill>
                <a:effectLst/>
                <a:latin typeface="+mj-lt"/>
              </a:rPr>
              <a:t>οριακό προϊόν</a:t>
            </a:r>
            <a:r>
              <a:rPr b="0" dirty="0" sz="2800" i="0" lang="el-GR">
                <a:solidFill>
                  <a:srgbClr val="404040"/>
                </a:solidFill>
                <a:effectLst/>
                <a:latin typeface="+mj-lt"/>
              </a:rPr>
              <a:t> της αγροτικής εργασίας </a:t>
            </a:r>
            <a:r>
              <a:rPr b="1" dirty="0" sz="2800" i="0" lang="el-GR">
                <a:solidFill>
                  <a:srgbClr val="404040"/>
                </a:solidFill>
                <a:effectLst/>
                <a:latin typeface="+mj-lt"/>
              </a:rPr>
              <a:t>δεν είναι πλέον μηδενικό</a:t>
            </a:r>
            <a:r>
              <a:rPr b="0" dirty="0" sz="2800" i="0" lang="el-GR">
                <a:solidFill>
                  <a:srgbClr val="404040"/>
                </a:solidFill>
                <a:effectLst/>
                <a:latin typeface="+mj-lt"/>
              </a:rPr>
              <a:t>.</a:t>
            </a:r>
          </a:p>
          <a:p>
            <a:pPr algn="l" indent="0" marL="0">
              <a:lnSpc>
                <a:spcPts val="2143"/>
              </a:lnSpc>
              <a:spcBef>
                <a:spcPts val="1029"/>
              </a:spcBef>
              <a:buNone/>
            </a:pPr>
            <a:endParaRPr b="0" dirty="0" sz="2800" i="0" lang="el-GR">
              <a:solidFill>
                <a:srgbClr val="404040"/>
              </a:solidFill>
              <a:effectLst/>
              <a:latin typeface="+mj-lt"/>
            </a:endParaRPr>
          </a:p>
          <a:p>
            <a:pPr algn="l">
              <a:lnSpc>
                <a:spcPts val="2143"/>
              </a:lnSpc>
              <a:spcAft>
                <a:spcPts val="1029"/>
              </a:spcAft>
              <a:buNone/>
            </a:pPr>
            <a:r>
              <a:rPr b="0" dirty="0" sz="2800" i="0" lang="el-GR">
                <a:solidFill>
                  <a:srgbClr val="404040"/>
                </a:solidFill>
                <a:effectLst/>
                <a:latin typeface="+mj-lt"/>
              </a:rPr>
              <a:t>Έτσι, η </a:t>
            </a:r>
            <a:r>
              <a:rPr b="1" dirty="0" sz="2800" i="0" lang="el-GR">
                <a:solidFill>
                  <a:srgbClr val="404040"/>
                </a:solidFill>
                <a:effectLst/>
                <a:latin typeface="+mj-lt"/>
              </a:rPr>
              <a:t>καμπύλη προσφοράς εργασίας</a:t>
            </a:r>
            <a:r>
              <a:rPr b="0" dirty="0" sz="2800" i="0" lang="el-GR">
                <a:solidFill>
                  <a:srgbClr val="404040"/>
                </a:solidFill>
                <a:effectLst/>
                <a:latin typeface="+mj-lt"/>
              </a:rPr>
              <a:t> αποκτά </a:t>
            </a:r>
            <a:r>
              <a:rPr b="1" dirty="0" sz="2800" i="0" lang="el-GR">
                <a:solidFill>
                  <a:srgbClr val="404040"/>
                </a:solidFill>
                <a:effectLst/>
                <a:latin typeface="+mj-lt"/>
              </a:rPr>
              <a:t>θετική κλίση</a:t>
            </a:r>
            <a:r>
              <a:rPr b="0" dirty="0" sz="2800" i="0" lang="el-GR">
                <a:solidFill>
                  <a:srgbClr val="404040"/>
                </a:solidFill>
                <a:effectLst/>
                <a:latin typeface="+mj-lt"/>
              </a:rPr>
              <a:t>, καθώς οι μισθοί και η απασχόληση στον σύγχρονο τομέα συνεχίζουν να αυξάνονται.</a:t>
            </a:r>
          </a:p>
          <a:p>
            <a:pPr algn="l">
              <a:lnSpc>
                <a:spcPts val="2143"/>
              </a:lnSpc>
              <a:spcAft>
                <a:spcPts val="1029"/>
              </a:spcAft>
              <a:buNone/>
            </a:pPr>
            <a:r>
              <a:rPr b="0" dirty="0" sz="2800" i="0" lang="el-GR">
                <a:solidFill>
                  <a:srgbClr val="404040"/>
                </a:solidFill>
                <a:effectLst/>
                <a:latin typeface="+mj-lt"/>
              </a:rPr>
              <a:t/>
            </a:r>
            <a:br>
              <a:rPr b="0" dirty="0" sz="2800" i="0" lang="el-GR">
                <a:solidFill>
                  <a:srgbClr val="404040"/>
                </a:solidFill>
                <a:effectLst/>
                <a:latin typeface="+mj-lt"/>
              </a:rPr>
            </a:br>
            <a:r>
              <a:rPr b="0" dirty="0" sz="2800" i="0" lang="el-GR">
                <a:solidFill>
                  <a:srgbClr val="404040"/>
                </a:solidFill>
                <a:effectLst/>
                <a:latin typeface="+mj-lt"/>
              </a:rPr>
              <a:t>Η </a:t>
            </a:r>
            <a:r>
              <a:rPr b="1" dirty="0" sz="2800" i="0" lang="el-GR">
                <a:solidFill>
                  <a:srgbClr val="404040"/>
                </a:solidFill>
                <a:effectLst/>
                <a:latin typeface="+mj-lt"/>
              </a:rPr>
              <a:t>δομική μεταμόρφωση</a:t>
            </a:r>
            <a:r>
              <a:rPr b="0" dirty="0" sz="2800" i="0" lang="el-GR">
                <a:solidFill>
                  <a:srgbClr val="404040"/>
                </a:solidFill>
                <a:effectLst/>
                <a:latin typeface="+mj-lt"/>
              </a:rPr>
              <a:t> της οικονομίας θα έχει πραγματοποιηθεί, με την ισορροπία των οικονομικών δραστηριοτήτων να μετατοπίζεται από την παραδοσιακή αγροτική παραγωγή προς τη σύγχρονη αστική βιομηχανία.</a:t>
            </a:r>
          </a:p>
          <a:p>
            <a:pPr algn="l">
              <a:lnSpc>
                <a:spcPts val="2143"/>
              </a:lnSpc>
              <a:spcBef>
                <a:spcPts val="1029"/>
              </a:spcBef>
              <a:spcAft>
                <a:spcPts val="1029"/>
              </a:spcAft>
            </a:pPr>
            <a:r>
              <a:rPr b="0" dirty="0" sz="2800" i="0" lang="el-GR">
                <a:solidFill>
                  <a:srgbClr val="404040"/>
                </a:solidFill>
                <a:effectLst/>
                <a:latin typeface="+mj-lt"/>
              </a:rPr>
              <a:t>Το μοντέλο ανάπτυξης μπορεί να εξηγηθεί με τη βοήθεια ενός </a:t>
            </a:r>
            <a:r>
              <a:rPr b="1" dirty="0" sz="2800" i="0" lang="el-GR">
                <a:solidFill>
                  <a:srgbClr val="404040"/>
                </a:solidFill>
                <a:effectLst/>
                <a:latin typeface="+mj-lt"/>
              </a:rPr>
              <a:t>διαγράμματος</a:t>
            </a:r>
            <a:r>
              <a:rPr b="0" dirty="0" sz="2800" i="0" lang="el-GR">
                <a:solidFill>
                  <a:srgbClr val="404040"/>
                </a:solidFill>
                <a:effectLst/>
                <a:latin typeface="+mj-lt"/>
              </a:rPr>
              <a:t>, όπως παρακάτω:</a:t>
            </a:r>
          </a:p>
          <a:p>
            <a:pPr algn="l" indent="0" marL="0">
              <a:lnSpc>
                <a:spcPts val="2143"/>
              </a:lnSpc>
              <a:spcBef>
                <a:spcPts val="1029"/>
              </a:spcBef>
              <a:buNone/>
            </a:pPr>
            <a:endParaRPr b="0" dirty="0" sz="2800" i="0" lang="el-GR">
              <a:solidFill>
                <a:srgbClr val="404040"/>
              </a:solidFill>
              <a:effectLst/>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7" name=""/>
        <p:cNvGrpSpPr/>
        <p:nvPr/>
      </p:nvGrpSpPr>
      <p:grpSpPr>
        <a:xfrm>
          <a:off x="0" y="0"/>
          <a:ext cx="0" cy="0"/>
          <a:chOff x="0" y="0"/>
          <a:chExt cx="0" cy="0"/>
        </a:xfrm>
      </p:grpSpPr>
      <p:pic>
        <p:nvPicPr>
          <p:cNvPr id="2097164" name="Picture 2"/>
          <p:cNvPicPr>
            <a:picLocks noChangeAspect="1" noChangeArrowheads="1"/>
          </p:cNvPicPr>
          <p:nvPr/>
        </p:nvPicPr>
        <p:blipFill rotWithShape="1">
          <a:blip xmlns:r="http://schemas.openxmlformats.org/officeDocument/2006/relationships" r:embed="rId1"/>
          <a:srcRect l="26478" t="33540" r="46418" b="30034"/>
          <a:stretch>
            <a:fillRect/>
          </a:stretch>
        </p:blipFill>
        <p:spPr bwMode="auto">
          <a:xfrm>
            <a:off x="1197864" y="1052736"/>
            <a:ext cx="6398472" cy="4608512"/>
          </a:xfrm>
          <a:prstGeom prst="rect"/>
          <a:noFill/>
          <a:ln>
            <a:noFill/>
          </a:ln>
        </p:spPr>
      </p:pic>
      <p:sp>
        <p:nvSpPr>
          <p:cNvPr id="1048634" name="TextBox 1"/>
          <p:cNvSpPr txBox="1"/>
          <p:nvPr/>
        </p:nvSpPr>
        <p:spPr>
          <a:xfrm>
            <a:off x="3033480" y="261803"/>
            <a:ext cx="2487989" cy="4247317"/>
          </a:xfrm>
          <a:prstGeom prst="rect"/>
          <a:noFill/>
        </p:spPr>
        <p:txBody>
          <a:bodyPr rtlCol="0" wrap="none">
            <a:spAutoFit/>
          </a:bodyPr>
          <a:p>
            <a:pPr algn="ctr"/>
            <a:r>
              <a:rPr b="1" dirty="0" lang="el-GR">
                <a:latin typeface="Times New Roman" panose="02020603050405020304" pitchFamily="18" charset="0"/>
                <a:cs typeface="Times New Roman" panose="02020603050405020304" pitchFamily="18" charset="0"/>
              </a:rPr>
              <a:t>ΔΙΑΓΡΑΜΜΑ </a:t>
            </a:r>
            <a:r>
              <a:rPr b="1" dirty="0" lang="en-GB">
                <a:latin typeface="Times New Roman" panose="02020603050405020304" pitchFamily="18" charset="0"/>
                <a:cs typeface="Times New Roman" panose="02020603050405020304" pitchFamily="18" charset="0"/>
              </a:rPr>
              <a:t>LEWIS:</a:t>
            </a: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a:p>
            <a:pPr algn="ctr"/>
            <a:endParaRPr b="1" dirty="0" lang="en-GB">
              <a:latin typeface="Times New Roman" panose="02020603050405020304" pitchFamily="18" charset="0"/>
              <a:cs typeface="Times New Roman" panose="02020603050405020304" pitchFamily="18" charset="0"/>
            </a:endParaRPr>
          </a:p>
        </p:txBody>
      </p:sp>
      <p:sp>
        <p:nvSpPr>
          <p:cNvPr id="1048635" name="TextBox 2"/>
          <p:cNvSpPr txBox="1"/>
          <p:nvPr/>
        </p:nvSpPr>
        <p:spPr>
          <a:xfrm>
            <a:off x="5220072" y="3284984"/>
            <a:ext cx="351378" cy="369332"/>
          </a:xfrm>
          <a:prstGeom prst="rect"/>
          <a:solidFill>
            <a:schemeClr val="bg1"/>
          </a:solidFill>
        </p:spPr>
        <p:txBody>
          <a:bodyPr rtlCol="0" wrap="none">
            <a:spAutoFit/>
          </a:bodyPr>
          <a:p>
            <a:r>
              <a:rPr dirty="0" lang="en-GB">
                <a:latin typeface="Times New Roman" panose="02020603050405020304" pitchFamily="18" charset="0"/>
                <a:cs typeface="Times New Roman" panose="02020603050405020304" pitchFamily="18" charset="0"/>
              </a:rPr>
              <a:t>K</a:t>
            </a:r>
            <a:endParaRPr dirty="0" lang="en-IN">
              <a:latin typeface="Times New Roman" panose="02020603050405020304" pitchFamily="18" charset="0"/>
              <a:cs typeface="Times New Roman" panose="02020603050405020304" pitchFamily="18" charset="0"/>
            </a:endParaRPr>
          </a:p>
        </p:txBody>
      </p:sp>
      <p:sp>
        <p:nvSpPr>
          <p:cNvPr id="1048636" name="TextBox 4"/>
          <p:cNvSpPr txBox="1"/>
          <p:nvPr/>
        </p:nvSpPr>
        <p:spPr>
          <a:xfrm>
            <a:off x="1475656" y="3284984"/>
            <a:ext cx="402674" cy="369332"/>
          </a:xfrm>
          <a:prstGeom prst="rect"/>
          <a:solidFill>
            <a:schemeClr val="bg1"/>
          </a:solidFill>
        </p:spPr>
        <p:txBody>
          <a:bodyPr rtlCol="0" wrap="none">
            <a:spAutoFit/>
          </a:bodyPr>
          <a:p>
            <a:r>
              <a:rPr dirty="0" lang="en-GB">
                <a:latin typeface="Times New Roman" panose="02020603050405020304" pitchFamily="18" charset="0"/>
                <a:cs typeface="Times New Roman" panose="02020603050405020304" pitchFamily="18" charset="0"/>
              </a:rPr>
              <a:t>W</a:t>
            </a:r>
            <a:endParaRPr dirty="0" lang="en-IN">
              <a:latin typeface="Times New Roman" panose="02020603050405020304" pitchFamily="18" charset="0"/>
              <a:cs typeface="Times New Roman" panose="02020603050405020304" pitchFamily="18" charset="0"/>
            </a:endParaRPr>
          </a:p>
        </p:txBody>
      </p:sp>
      <p:sp>
        <p:nvSpPr>
          <p:cNvPr id="1048637" name="TextBox 5"/>
          <p:cNvSpPr txBox="1"/>
          <p:nvPr/>
        </p:nvSpPr>
        <p:spPr>
          <a:xfrm>
            <a:off x="1475656" y="2555612"/>
            <a:ext cx="505267" cy="369332"/>
          </a:xfrm>
          <a:prstGeom prst="rect"/>
          <a:solidFill>
            <a:schemeClr val="bg1"/>
          </a:solidFill>
        </p:spPr>
        <p:txBody>
          <a:bodyPr rtlCol="0" wrap="none">
            <a:spAutoFit/>
          </a:bodyPr>
          <a:p>
            <a:r>
              <a:rPr dirty="0" lang="el-GR">
                <a:latin typeface="Times New Roman" panose="02020603050405020304" pitchFamily="18" charset="0"/>
                <a:cs typeface="Times New Roman" panose="02020603050405020304" pitchFamily="18" charset="0"/>
              </a:rPr>
              <a:t>Μ</a:t>
            </a:r>
            <a:r>
              <a:rPr dirty="0" lang="en-GB">
                <a:latin typeface="Times New Roman" panose="02020603050405020304" pitchFamily="18" charset="0"/>
                <a:cs typeface="Times New Roman" panose="02020603050405020304" pitchFamily="18" charset="0"/>
              </a:rPr>
              <a:t>1</a:t>
            </a:r>
            <a:endParaRPr dirty="0" lang="en-IN">
              <a:latin typeface="Times New Roman" panose="02020603050405020304" pitchFamily="18" charset="0"/>
              <a:cs typeface="Times New Roman" panose="02020603050405020304" pitchFamily="18" charset="0"/>
            </a:endParaRPr>
          </a:p>
        </p:txBody>
      </p:sp>
      <p:sp>
        <p:nvSpPr>
          <p:cNvPr id="1048638" name="TextBox 6"/>
          <p:cNvSpPr txBox="1"/>
          <p:nvPr/>
        </p:nvSpPr>
        <p:spPr>
          <a:xfrm>
            <a:off x="1475656" y="1916832"/>
            <a:ext cx="505267" cy="369332"/>
          </a:xfrm>
          <a:prstGeom prst="rect"/>
          <a:solidFill>
            <a:schemeClr val="bg1"/>
          </a:solidFill>
        </p:spPr>
        <p:txBody>
          <a:bodyPr rtlCol="0" wrap="none">
            <a:spAutoFit/>
          </a:bodyPr>
          <a:p>
            <a:r>
              <a:rPr dirty="0" lang="el-GR">
                <a:latin typeface="Times New Roman" panose="02020603050405020304" pitchFamily="18" charset="0"/>
                <a:cs typeface="Times New Roman" panose="02020603050405020304" pitchFamily="18" charset="0"/>
              </a:rPr>
              <a:t>Μ</a:t>
            </a:r>
            <a:r>
              <a:rPr dirty="0" lang="en-GB">
                <a:latin typeface="Times New Roman" panose="02020603050405020304" pitchFamily="18" charset="0"/>
                <a:cs typeface="Times New Roman" panose="02020603050405020304" pitchFamily="18" charset="0"/>
              </a:rPr>
              <a:t>2</a:t>
            </a:r>
            <a:endParaRPr dirty="0" lang="en-IN">
              <a:latin typeface="Times New Roman" panose="02020603050405020304" pitchFamily="18" charset="0"/>
              <a:cs typeface="Times New Roman" panose="02020603050405020304" pitchFamily="18" charset="0"/>
            </a:endParaRPr>
          </a:p>
        </p:txBody>
      </p:sp>
      <p:sp>
        <p:nvSpPr>
          <p:cNvPr id="1048639" name="TextBox 12"/>
          <p:cNvSpPr txBox="1"/>
          <p:nvPr/>
        </p:nvSpPr>
        <p:spPr>
          <a:xfrm>
            <a:off x="3252584" y="2996952"/>
            <a:ext cx="428322" cy="369332"/>
          </a:xfrm>
          <a:prstGeom prst="rect"/>
          <a:solidFill>
            <a:schemeClr val="bg1"/>
          </a:solidFill>
        </p:spPr>
        <p:txBody>
          <a:bodyPr rtlCol="0" wrap="none">
            <a:spAutoFit/>
          </a:bodyPr>
          <a:p>
            <a:r>
              <a:rPr dirty="0" lang="en-GB">
                <a:latin typeface="Times New Roman" panose="02020603050405020304" pitchFamily="18" charset="0"/>
                <a:cs typeface="Times New Roman" panose="02020603050405020304" pitchFamily="18" charset="0"/>
              </a:rPr>
              <a:t>P1</a:t>
            </a:r>
          </a:p>
        </p:txBody>
      </p:sp>
      <p:sp>
        <p:nvSpPr>
          <p:cNvPr id="1048640" name="TextBox 13"/>
          <p:cNvSpPr txBox="1"/>
          <p:nvPr/>
        </p:nvSpPr>
        <p:spPr>
          <a:xfrm>
            <a:off x="4211960" y="2996952"/>
            <a:ext cx="428322" cy="369332"/>
          </a:xfrm>
          <a:prstGeom prst="rect"/>
          <a:solidFill>
            <a:schemeClr val="bg1"/>
          </a:solidFill>
        </p:spPr>
        <p:txBody>
          <a:bodyPr rtlCol="0" wrap="none">
            <a:spAutoFit/>
          </a:bodyPr>
          <a:p>
            <a:r>
              <a:rPr dirty="0" lang="en-GB">
                <a:latin typeface="Times New Roman" panose="02020603050405020304" pitchFamily="18" charset="0"/>
                <a:cs typeface="Times New Roman" panose="02020603050405020304" pitchFamily="18" charset="0"/>
              </a:rPr>
              <a:t>P2</a:t>
            </a:r>
            <a:endParaRPr dirty="0" lang="en-IN">
              <a:latin typeface="Times New Roman" panose="02020603050405020304" pitchFamily="18" charset="0"/>
              <a:cs typeface="Times New Roman" panose="02020603050405020304" pitchFamily="18" charset="0"/>
            </a:endParaRPr>
          </a:p>
        </p:txBody>
      </p:sp>
      <p:sp>
        <p:nvSpPr>
          <p:cNvPr id="1048641" name="TextBox 14"/>
          <p:cNvSpPr txBox="1"/>
          <p:nvPr/>
        </p:nvSpPr>
        <p:spPr>
          <a:xfrm>
            <a:off x="3180576" y="5157192"/>
            <a:ext cx="466794" cy="369332"/>
          </a:xfrm>
          <a:prstGeom prst="rect"/>
          <a:solidFill>
            <a:schemeClr val="bg1"/>
          </a:solidFill>
        </p:spPr>
        <p:txBody>
          <a:bodyPr rtlCol="0" wrap="none">
            <a:spAutoFit/>
          </a:bodyPr>
          <a:p>
            <a:r>
              <a:rPr dirty="0" lang="el-GR">
                <a:latin typeface="Times New Roman" panose="02020603050405020304" pitchFamily="18" charset="0"/>
                <a:cs typeface="Times New Roman" panose="02020603050405020304" pitchFamily="18" charset="0"/>
              </a:rPr>
              <a:t>Ν</a:t>
            </a:r>
            <a:r>
              <a:rPr dirty="0" lang="en-GB">
                <a:latin typeface="Times New Roman" panose="02020603050405020304" pitchFamily="18" charset="0"/>
                <a:cs typeface="Times New Roman" panose="02020603050405020304" pitchFamily="18" charset="0"/>
              </a:rPr>
              <a:t>1</a:t>
            </a:r>
            <a:endParaRPr dirty="0" lang="en-IN">
              <a:latin typeface="Times New Roman" panose="02020603050405020304" pitchFamily="18" charset="0"/>
              <a:cs typeface="Times New Roman" panose="02020603050405020304" pitchFamily="18" charset="0"/>
            </a:endParaRPr>
          </a:p>
        </p:txBody>
      </p:sp>
      <p:sp>
        <p:nvSpPr>
          <p:cNvPr id="1048642" name="TextBox 15"/>
          <p:cNvSpPr txBox="1"/>
          <p:nvPr/>
        </p:nvSpPr>
        <p:spPr>
          <a:xfrm>
            <a:off x="3995936" y="5157192"/>
            <a:ext cx="466794" cy="369332"/>
          </a:xfrm>
          <a:prstGeom prst="rect"/>
          <a:solidFill>
            <a:schemeClr val="bg1"/>
          </a:solidFill>
        </p:spPr>
        <p:txBody>
          <a:bodyPr rtlCol="0" wrap="none">
            <a:spAutoFit/>
          </a:bodyPr>
          <a:p>
            <a:r>
              <a:rPr dirty="0" lang="el-GR">
                <a:latin typeface="Times New Roman" panose="02020603050405020304" pitchFamily="18" charset="0"/>
                <a:cs typeface="Times New Roman" panose="02020603050405020304" pitchFamily="18" charset="0"/>
              </a:rPr>
              <a:t>Ν</a:t>
            </a:r>
            <a:r>
              <a:rPr dirty="0" lang="en-GB">
                <a:latin typeface="Times New Roman" panose="02020603050405020304" pitchFamily="18" charset="0"/>
                <a:cs typeface="Times New Roman" panose="02020603050405020304" pitchFamily="18" charset="0"/>
              </a:rPr>
              <a:t>2</a:t>
            </a:r>
            <a:endParaRPr dirty="0" lang="en-IN">
              <a:latin typeface="Times New Roman" panose="02020603050405020304" pitchFamily="18" charset="0"/>
              <a:cs typeface="Times New Roman" panose="02020603050405020304" pitchFamily="18" charset="0"/>
            </a:endParaRPr>
          </a:p>
        </p:txBody>
      </p:sp>
      <p:sp>
        <p:nvSpPr>
          <p:cNvPr id="1048643" name="TextBox 16"/>
          <p:cNvSpPr txBox="1"/>
          <p:nvPr/>
        </p:nvSpPr>
        <p:spPr>
          <a:xfrm>
            <a:off x="1547664" y="4293096"/>
            <a:ext cx="311304" cy="369332"/>
          </a:xfrm>
          <a:prstGeom prst="rect"/>
          <a:solidFill>
            <a:schemeClr val="bg1"/>
          </a:solidFill>
        </p:spPr>
        <p:txBody>
          <a:bodyPr rtlCol="0" wrap="none">
            <a:spAutoFit/>
          </a:bodyPr>
          <a:p>
            <a:r>
              <a:rPr dirty="0" lang="en-GB">
                <a:latin typeface="Times New Roman" panose="02020603050405020304" pitchFamily="18" charset="0"/>
                <a:cs typeface="Times New Roman" panose="02020603050405020304" pitchFamily="18" charset="0"/>
              </a:rPr>
              <a:t>S</a:t>
            </a:r>
            <a:endParaRPr dirty="0" lang="en-IN">
              <a:latin typeface="Times New Roman" panose="02020603050405020304" pitchFamily="18" charset="0"/>
              <a:cs typeface="Times New Roman" panose="02020603050405020304" pitchFamily="18" charset="0"/>
            </a:endParaRPr>
          </a:p>
        </p:txBody>
      </p:sp>
      <p:sp>
        <p:nvSpPr>
          <p:cNvPr id="1048644" name="TextBox 17"/>
          <p:cNvSpPr txBox="1"/>
          <p:nvPr/>
        </p:nvSpPr>
        <p:spPr>
          <a:xfrm>
            <a:off x="5004048" y="5229200"/>
            <a:ext cx="2507802" cy="369332"/>
          </a:xfrm>
          <a:prstGeom prst="rect"/>
          <a:solidFill>
            <a:schemeClr val="bg1"/>
          </a:solidFill>
        </p:spPr>
        <p:txBody>
          <a:bodyPr rtlCol="0" wrap="none">
            <a:spAutoFit/>
          </a:bodyPr>
          <a:p>
            <a:r>
              <a:rPr dirty="0" lang="el-GR">
                <a:latin typeface="Times New Roman" panose="02020603050405020304" pitchFamily="18" charset="0"/>
                <a:cs typeface="Times New Roman" panose="02020603050405020304" pitchFamily="18" charset="0"/>
              </a:rPr>
              <a:t>ΠΟΣΟΤΗΤΑ ΕΡΓΑΣΙΑΣ</a:t>
            </a:r>
            <a:endParaRPr dirty="0" lang="en-IN">
              <a:latin typeface="Times New Roman" panose="02020603050405020304" pitchFamily="18" charset="0"/>
              <a:cs typeface="Times New Roman" panose="02020603050405020304" pitchFamily="18" charset="0"/>
            </a:endParaRPr>
          </a:p>
        </p:txBody>
      </p:sp>
      <p:sp>
        <p:nvSpPr>
          <p:cNvPr id="1048645" name="TextBox 18"/>
          <p:cNvSpPr txBox="1"/>
          <p:nvPr/>
        </p:nvSpPr>
        <p:spPr>
          <a:xfrm>
            <a:off x="714002" y="550128"/>
            <a:ext cx="344966" cy="5262979"/>
          </a:xfrm>
          <a:prstGeom prst="rect"/>
          <a:solidFill>
            <a:schemeClr val="bg1"/>
          </a:solidFill>
        </p:spPr>
        <p:txBody>
          <a:bodyPr rtlCol="0" wrap="none">
            <a:spAutoFit/>
          </a:bodyPr>
          <a:p>
            <a:pPr algn="ctr"/>
            <a:r>
              <a:rPr dirty="0" sz="1400" lang="el-GR">
                <a:latin typeface="Times New Roman" panose="02020603050405020304" pitchFamily="18" charset="0"/>
                <a:cs typeface="Times New Roman" panose="02020603050405020304" pitchFamily="18" charset="0"/>
              </a:rPr>
              <a:t>Μ</a:t>
            </a:r>
            <a:endParaRPr dirty="0" sz="1400" lang="en-GB">
              <a:latin typeface="Times New Roman" panose="02020603050405020304" pitchFamily="18" charset="0"/>
              <a:cs typeface="Times New Roman" panose="02020603050405020304" pitchFamily="18" charset="0"/>
            </a:endParaRPr>
          </a:p>
          <a:p>
            <a:pPr algn="ctr"/>
            <a:r>
              <a:rPr dirty="0" sz="1400" lang="el-GR">
                <a:latin typeface="Times New Roman" panose="02020603050405020304" pitchFamily="18" charset="0"/>
                <a:cs typeface="Times New Roman" panose="02020603050405020304" pitchFamily="18" charset="0"/>
              </a:rPr>
              <a:t>Ι</a:t>
            </a:r>
            <a:endParaRPr dirty="0" sz="1400" lang="en-GB">
              <a:latin typeface="Times New Roman" panose="02020603050405020304" pitchFamily="18" charset="0"/>
              <a:cs typeface="Times New Roman" panose="02020603050405020304" pitchFamily="18" charset="0"/>
            </a:endParaRPr>
          </a:p>
          <a:p>
            <a:pPr algn="ctr"/>
            <a:r>
              <a:rPr dirty="0" sz="1400" lang="el-GR">
                <a:latin typeface="Times New Roman" panose="02020603050405020304" pitchFamily="18" charset="0"/>
                <a:cs typeface="Times New Roman" panose="02020603050405020304" pitchFamily="18" charset="0"/>
              </a:rPr>
              <a:t>Σ</a:t>
            </a:r>
            <a:endParaRPr dirty="0" sz="1400" lang="en-GB">
              <a:latin typeface="Times New Roman" panose="02020603050405020304" pitchFamily="18" charset="0"/>
              <a:cs typeface="Times New Roman" panose="02020603050405020304" pitchFamily="18" charset="0"/>
            </a:endParaRPr>
          </a:p>
          <a:p>
            <a:pPr algn="ctr"/>
            <a:r>
              <a:rPr dirty="0" sz="1400" lang="el-GR">
                <a:latin typeface="Times New Roman" panose="02020603050405020304" pitchFamily="18" charset="0"/>
                <a:cs typeface="Times New Roman" panose="02020603050405020304" pitchFamily="18" charset="0"/>
              </a:rPr>
              <a:t>Θ</a:t>
            </a:r>
          </a:p>
          <a:p>
            <a:pPr algn="ctr"/>
            <a:r>
              <a:rPr dirty="0" sz="1400" lang="el-GR">
                <a:latin typeface="Times New Roman" panose="02020603050405020304" pitchFamily="18" charset="0"/>
                <a:cs typeface="Times New Roman" panose="02020603050405020304" pitchFamily="18" charset="0"/>
              </a:rPr>
              <a:t>Ο</a:t>
            </a:r>
          </a:p>
          <a:p>
            <a:pPr algn="ctr"/>
            <a:r>
              <a:rPr dirty="0" sz="1400" lang="el-GR">
                <a:latin typeface="Times New Roman" panose="02020603050405020304" pitchFamily="18" charset="0"/>
                <a:cs typeface="Times New Roman" panose="02020603050405020304" pitchFamily="18" charset="0"/>
              </a:rPr>
              <a:t>Σ </a:t>
            </a:r>
          </a:p>
          <a:p>
            <a:pPr algn="ctr"/>
            <a:endParaRPr dirty="0" sz="1400" lang="el-GR">
              <a:latin typeface="Times New Roman" panose="02020603050405020304" pitchFamily="18" charset="0"/>
              <a:cs typeface="Times New Roman" panose="02020603050405020304" pitchFamily="18" charset="0"/>
            </a:endParaRPr>
          </a:p>
          <a:p>
            <a:pPr algn="ctr"/>
            <a:r>
              <a:rPr dirty="0" sz="1400" lang="el-GR">
                <a:latin typeface="Times New Roman" panose="02020603050405020304" pitchFamily="18" charset="0"/>
                <a:cs typeface="Times New Roman" panose="02020603050405020304" pitchFamily="18" charset="0"/>
              </a:rPr>
              <a:t>Κ</a:t>
            </a:r>
          </a:p>
          <a:p>
            <a:pPr algn="ctr"/>
            <a:r>
              <a:rPr dirty="0" sz="1400" lang="el-GR">
                <a:latin typeface="Times New Roman" panose="02020603050405020304" pitchFamily="18" charset="0"/>
                <a:cs typeface="Times New Roman" panose="02020603050405020304" pitchFamily="18" charset="0"/>
              </a:rPr>
              <a:t>Α</a:t>
            </a:r>
          </a:p>
          <a:p>
            <a:pPr algn="ctr"/>
            <a:r>
              <a:rPr dirty="0" sz="1400" lang="el-GR">
                <a:latin typeface="Times New Roman" panose="02020603050405020304" pitchFamily="18" charset="0"/>
                <a:cs typeface="Times New Roman" panose="02020603050405020304" pitchFamily="18" charset="0"/>
              </a:rPr>
              <a:t>Ι</a:t>
            </a:r>
            <a:endParaRPr dirty="0" sz="1400" lang="en-GB">
              <a:latin typeface="Times New Roman" panose="02020603050405020304" pitchFamily="18" charset="0"/>
              <a:cs typeface="Times New Roman" panose="02020603050405020304" pitchFamily="18" charset="0"/>
            </a:endParaRPr>
          </a:p>
          <a:p>
            <a:pPr algn="ctr"/>
            <a:endParaRPr dirty="0" sz="1400" lang="en-GB">
              <a:latin typeface="Times New Roman" panose="02020603050405020304" pitchFamily="18" charset="0"/>
              <a:cs typeface="Times New Roman" panose="02020603050405020304" pitchFamily="18" charset="0"/>
            </a:endParaRPr>
          </a:p>
          <a:p>
            <a:pPr algn="ctr"/>
            <a:r>
              <a:rPr dirty="0" sz="1400" lang="el-GR">
                <a:latin typeface="Times New Roman" panose="02020603050405020304" pitchFamily="18" charset="0"/>
                <a:cs typeface="Times New Roman" panose="02020603050405020304" pitchFamily="18" charset="0"/>
              </a:rPr>
              <a:t>Ο</a:t>
            </a:r>
          </a:p>
          <a:p>
            <a:pPr algn="ctr"/>
            <a:r>
              <a:rPr dirty="0" sz="1400" lang="el-GR">
                <a:latin typeface="Times New Roman" panose="02020603050405020304" pitchFamily="18" charset="0"/>
                <a:cs typeface="Times New Roman" panose="02020603050405020304" pitchFamily="18" charset="0"/>
              </a:rPr>
              <a:t>Ρ</a:t>
            </a:r>
          </a:p>
          <a:p>
            <a:pPr algn="ctr"/>
            <a:r>
              <a:rPr dirty="0" sz="1400" lang="el-GR">
                <a:latin typeface="Times New Roman" panose="02020603050405020304" pitchFamily="18" charset="0"/>
                <a:cs typeface="Times New Roman" panose="02020603050405020304" pitchFamily="18" charset="0"/>
              </a:rPr>
              <a:t>Ι</a:t>
            </a:r>
          </a:p>
          <a:p>
            <a:pPr algn="ctr"/>
            <a:r>
              <a:rPr dirty="0" sz="1400" lang="el-GR">
                <a:latin typeface="Times New Roman" panose="02020603050405020304" pitchFamily="18" charset="0"/>
                <a:cs typeface="Times New Roman" panose="02020603050405020304" pitchFamily="18" charset="0"/>
              </a:rPr>
              <a:t>Α</a:t>
            </a:r>
          </a:p>
          <a:p>
            <a:pPr algn="ctr"/>
            <a:r>
              <a:rPr dirty="0" sz="1400" lang="el-GR">
                <a:latin typeface="Times New Roman" panose="02020603050405020304" pitchFamily="18" charset="0"/>
                <a:cs typeface="Times New Roman" panose="02020603050405020304" pitchFamily="18" charset="0"/>
              </a:rPr>
              <a:t>Κ</a:t>
            </a:r>
          </a:p>
          <a:p>
            <a:pPr algn="ctr"/>
            <a:r>
              <a:rPr dirty="0" sz="1400" lang="el-GR">
                <a:latin typeface="Times New Roman" panose="02020603050405020304" pitchFamily="18" charset="0"/>
                <a:cs typeface="Times New Roman" panose="02020603050405020304" pitchFamily="18" charset="0"/>
              </a:rPr>
              <a:t>Ο</a:t>
            </a:r>
          </a:p>
          <a:p>
            <a:pPr algn="ctr"/>
            <a:endParaRPr dirty="0" sz="1400" lang="el-GR">
              <a:latin typeface="Times New Roman" panose="02020603050405020304" pitchFamily="18" charset="0"/>
              <a:cs typeface="Times New Roman" panose="02020603050405020304" pitchFamily="18" charset="0"/>
            </a:endParaRPr>
          </a:p>
          <a:p>
            <a:pPr algn="ctr"/>
            <a:r>
              <a:rPr dirty="0" sz="1400" lang="el-GR">
                <a:latin typeface="Times New Roman" panose="02020603050405020304" pitchFamily="18" charset="0"/>
                <a:cs typeface="Times New Roman" panose="02020603050405020304" pitchFamily="18" charset="0"/>
              </a:rPr>
              <a:t>Π</a:t>
            </a:r>
          </a:p>
          <a:p>
            <a:pPr algn="ctr"/>
            <a:r>
              <a:rPr dirty="0" sz="1400" lang="el-GR">
                <a:latin typeface="Times New Roman" panose="02020603050405020304" pitchFamily="18" charset="0"/>
                <a:cs typeface="Times New Roman" panose="02020603050405020304" pitchFamily="18" charset="0"/>
              </a:rPr>
              <a:t>Ρ</a:t>
            </a:r>
          </a:p>
          <a:p>
            <a:pPr algn="ctr"/>
            <a:r>
              <a:rPr dirty="0" sz="1400" lang="el-GR">
                <a:latin typeface="Times New Roman" panose="02020603050405020304" pitchFamily="18" charset="0"/>
                <a:cs typeface="Times New Roman" panose="02020603050405020304" pitchFamily="18" charset="0"/>
              </a:rPr>
              <a:t>Ο</a:t>
            </a:r>
          </a:p>
          <a:p>
            <a:pPr algn="ctr"/>
            <a:r>
              <a:rPr dirty="0" sz="1400" lang="el-GR">
                <a:latin typeface="Times New Roman" panose="02020603050405020304" pitchFamily="18" charset="0"/>
                <a:cs typeface="Times New Roman" panose="02020603050405020304" pitchFamily="18" charset="0"/>
              </a:rPr>
              <a:t>Ϊ</a:t>
            </a:r>
          </a:p>
          <a:p>
            <a:pPr algn="ctr"/>
            <a:r>
              <a:rPr dirty="0" sz="1400" lang="el-GR">
                <a:latin typeface="Times New Roman" panose="02020603050405020304" pitchFamily="18" charset="0"/>
                <a:cs typeface="Times New Roman" panose="02020603050405020304" pitchFamily="18" charset="0"/>
              </a:rPr>
              <a:t>Ο</a:t>
            </a:r>
          </a:p>
          <a:p>
            <a:pPr algn="ctr"/>
            <a:r>
              <a:rPr dirty="0" sz="1400" lang="el-GR">
                <a:latin typeface="Times New Roman" panose="02020603050405020304" pitchFamily="18" charset="0"/>
                <a:cs typeface="Times New Roman" panose="02020603050405020304" pitchFamily="18" charset="0"/>
              </a:rPr>
              <a:t>Ν</a:t>
            </a:r>
            <a:endParaRPr dirty="0" sz="1400" lang="en-GB">
              <a:latin typeface="Times New Roman" panose="02020603050405020304" pitchFamily="18" charset="0"/>
              <a:cs typeface="Times New Roman" panose="02020603050405020304" pitchFamily="18" charset="0"/>
            </a:endParaRPr>
          </a:p>
        </p:txBody>
      </p:sp>
      <p:sp>
        <p:nvSpPr>
          <p:cNvPr id="1048646" name="TextBox 19"/>
          <p:cNvSpPr txBox="1"/>
          <p:nvPr/>
        </p:nvSpPr>
        <p:spPr>
          <a:xfrm>
            <a:off x="5595058" y="3284984"/>
            <a:ext cx="3472874" cy="307777"/>
          </a:xfrm>
          <a:prstGeom prst="rect"/>
          <a:solidFill>
            <a:schemeClr val="tx1">
              <a:lumMod val="50000"/>
            </a:schemeClr>
          </a:solidFill>
        </p:spPr>
        <p:txBody>
          <a:bodyPr rtlCol="0" wrap="none">
            <a:spAutoFit/>
          </a:bodyPr>
          <a:p>
            <a:r>
              <a:rPr dirty="0" sz="1400" lang="el-GR">
                <a:solidFill>
                  <a:srgbClr val="FF0000"/>
                </a:solidFill>
                <a:latin typeface="Times New Roman" panose="02020603050405020304" pitchFamily="18" charset="0"/>
                <a:cs typeface="Times New Roman" panose="02020603050405020304" pitchFamily="18" charset="0"/>
              </a:rPr>
              <a:t>ΒΙΟΜΗΧΑΝΙΚΟΣ ΜΙΣΘΟΣ</a:t>
            </a:r>
            <a:r>
              <a:rPr dirty="0" sz="1400" lang="en-GB">
                <a:latin typeface="Times New Roman" panose="02020603050405020304" pitchFamily="18" charset="0"/>
                <a:cs typeface="Times New Roman" panose="02020603050405020304" pitchFamily="18" charset="0"/>
              </a:rPr>
              <a:t> WAGE RATE</a:t>
            </a:r>
          </a:p>
        </p:txBody>
      </p:sp>
      <p:sp>
        <p:nvSpPr>
          <p:cNvPr id="1048647" name="TextBox 20"/>
          <p:cNvSpPr txBox="1"/>
          <p:nvPr/>
        </p:nvSpPr>
        <p:spPr>
          <a:xfrm>
            <a:off x="5364088" y="4345359"/>
            <a:ext cx="3268908" cy="307777"/>
          </a:xfrm>
          <a:prstGeom prst="rect"/>
          <a:solidFill>
            <a:schemeClr val="tx1">
              <a:lumMod val="50000"/>
            </a:schemeClr>
          </a:solidFill>
        </p:spPr>
        <p:txBody>
          <a:bodyPr rtlCol="0" wrap="none">
            <a:spAutoFit/>
          </a:bodyPr>
          <a:p>
            <a:r>
              <a:rPr dirty="0" sz="1400" lang="en-GB">
                <a:latin typeface="Times New Roman" panose="02020603050405020304" pitchFamily="18" charset="0"/>
                <a:cs typeface="Times New Roman" panose="02020603050405020304" pitchFamily="18" charset="0"/>
              </a:rPr>
              <a:t>SUB</a:t>
            </a:r>
            <a:r>
              <a:rPr dirty="0" sz="1400" lang="el-GR">
                <a:solidFill>
                  <a:srgbClr val="FF0000"/>
                </a:solidFill>
                <a:latin typeface="Times New Roman" panose="02020603050405020304" pitchFamily="18" charset="0"/>
                <a:cs typeface="Times New Roman" panose="02020603050405020304" pitchFamily="18" charset="0"/>
              </a:rPr>
              <a:t> ΜΙΣΘΟΣ ΔΙΑΒΙΩΣΗΣ</a:t>
            </a:r>
            <a:r>
              <a:rPr dirty="0" sz="1400" lang="en-GB">
                <a:latin typeface="Times New Roman" panose="02020603050405020304" pitchFamily="18" charset="0"/>
                <a:cs typeface="Times New Roman" panose="02020603050405020304" pitchFamily="18" charset="0"/>
              </a:rPr>
              <a:t>WAGE RATE</a:t>
            </a:r>
          </a:p>
        </p:txBody>
      </p:sp>
      <p:sp>
        <p:nvSpPr>
          <p:cNvPr id="1048648" name="TextBox 7"/>
          <p:cNvSpPr txBox="1"/>
          <p:nvPr/>
        </p:nvSpPr>
        <p:spPr>
          <a:xfrm>
            <a:off x="228600" y="5683192"/>
            <a:ext cx="9906000" cy="1233671"/>
          </a:xfrm>
          <a:prstGeom prst="rect"/>
          <a:noFill/>
        </p:spPr>
        <p:txBody>
          <a:bodyPr wrap="square">
            <a:spAutoFit/>
          </a:bodyPr>
          <a:p>
            <a:pPr algn="l">
              <a:lnSpc>
                <a:spcPts val="2143"/>
              </a:lnSpc>
              <a:spcBef>
                <a:spcPts val="1029"/>
              </a:spcBef>
              <a:spcAft>
                <a:spcPts val="1029"/>
              </a:spcAft>
              <a:buFont typeface="Arial" panose="020B0604020202020204" pitchFamily="34" charset="0"/>
              <a:buChar char="•"/>
            </a:pPr>
            <a:r>
              <a:rPr b="1" dirty="0" sz="1800" i="0" lang="el-GR">
                <a:solidFill>
                  <a:srgbClr val="404040"/>
                </a:solidFill>
                <a:effectLst/>
                <a:latin typeface="+mj-lt"/>
              </a:rPr>
              <a:t>Άξονας Y</a:t>
            </a:r>
            <a:r>
              <a:rPr b="0" dirty="0" sz="1800" i="0" lang="el-GR">
                <a:solidFill>
                  <a:srgbClr val="404040"/>
                </a:solidFill>
                <a:effectLst/>
                <a:latin typeface="+mj-lt"/>
              </a:rPr>
              <a:t>: Παραγωγικότητα/Μισθοί. </a:t>
            </a:r>
            <a:r>
              <a:rPr b="1" dirty="0" sz="1800" i="0" lang="el-GR">
                <a:solidFill>
                  <a:srgbClr val="404040"/>
                </a:solidFill>
                <a:effectLst/>
                <a:latin typeface="+mj-lt"/>
              </a:rPr>
              <a:t>Άξονας X</a:t>
            </a:r>
            <a:r>
              <a:rPr b="0" dirty="0" sz="1800" i="0" lang="el-GR">
                <a:solidFill>
                  <a:srgbClr val="404040"/>
                </a:solidFill>
                <a:effectLst/>
                <a:latin typeface="+mj-lt"/>
              </a:rPr>
              <a:t>: Εργατικό Δυναμικό.</a:t>
            </a:r>
          </a:p>
          <a:p>
            <a:pPr algn="l">
              <a:lnSpc>
                <a:spcPts val="2143"/>
              </a:lnSpc>
              <a:spcBef>
                <a:spcPts val="300"/>
              </a:spcBef>
              <a:spcAft>
                <a:spcPts val="1029"/>
              </a:spcAft>
              <a:buFont typeface="Arial" panose="020B0604020202020204" pitchFamily="34" charset="0"/>
              <a:buChar char="•"/>
            </a:pPr>
            <a:r>
              <a:rPr b="1" dirty="0" sz="1800" i="0" lang="el-GR">
                <a:solidFill>
                  <a:srgbClr val="404040"/>
                </a:solidFill>
                <a:effectLst/>
                <a:latin typeface="DeepSeek-CJK-patch"/>
              </a:rPr>
              <a:t>Καμπύλη 1</a:t>
            </a:r>
            <a:r>
              <a:rPr b="0" dirty="0" sz="1800" i="0" lang="el-GR">
                <a:solidFill>
                  <a:srgbClr val="404040"/>
                </a:solidFill>
                <a:effectLst/>
                <a:latin typeface="DeepSeek-CJK-patch"/>
              </a:rPr>
              <a:t>: Ζήτηση εργασίας στον βιομηχανικό τομέα (αρνητική κλίση).  </a:t>
            </a:r>
          </a:p>
          <a:p>
            <a:pPr algn="l">
              <a:lnSpc>
                <a:spcPts val="2143"/>
              </a:lnSpc>
              <a:spcBef>
                <a:spcPts val="300"/>
              </a:spcBef>
              <a:spcAft>
                <a:spcPts val="1029"/>
              </a:spcAft>
              <a:buFont typeface="Arial" panose="020B0604020202020204" pitchFamily="34" charset="0"/>
              <a:buChar char="•"/>
            </a:pPr>
            <a:r>
              <a:rPr b="1" dirty="0" sz="1800" i="0" lang="el-GR">
                <a:solidFill>
                  <a:srgbClr val="404040"/>
                </a:solidFill>
                <a:effectLst/>
                <a:latin typeface="+mj-lt"/>
              </a:rPr>
              <a:t>Καμπύλη 2</a:t>
            </a:r>
            <a:r>
              <a:rPr b="0" dirty="0" sz="1800" i="0" lang="el-GR">
                <a:solidFill>
                  <a:srgbClr val="404040"/>
                </a:solidFill>
                <a:effectLst/>
                <a:latin typeface="+mj-lt"/>
              </a:rPr>
              <a:t>: Προσφορά εργασίας (οριζόντια έως το σημείο καμπής).</a:t>
            </a:r>
          </a:p>
        </p:txBody>
      </p:sp>
      <p:pic>
        <p:nvPicPr>
          <p:cNvPr id="2097165" name="Picture 3"/>
          <p:cNvPicPr>
            <a:picLocks noChangeAspect="1"/>
          </p:cNvPicPr>
          <p:nvPr/>
        </p:nvPicPr>
        <p:blipFill>
          <a:blip xmlns:r="http://schemas.openxmlformats.org/officeDocument/2006/relationships" r:embed="rId2" cstate="print"/>
          <a:stretch>
            <a:fillRect/>
          </a:stretch>
        </p:blipFill>
        <p:spPr>
          <a:xfrm>
            <a:off x="7569563" y="-239092"/>
            <a:ext cx="1578439" cy="1578439"/>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01" name="Title 1"/>
          <p:cNvSpPr>
            <a:spLocks noGrp="1"/>
          </p:cNvSpPr>
          <p:nvPr>
            <p:ph type="title"/>
          </p:nvPr>
        </p:nvSpPr>
        <p:spPr/>
        <p:txBody>
          <a:bodyPr>
            <a:normAutofit fontScale="90000"/>
          </a:bodyPr>
          <a:p>
            <a:r>
              <a:rPr dirty="0" lang="el-GR"/>
              <a:t>Τα κύρια θεωρητικά μοντέλα ανάπτυξης</a:t>
            </a:r>
            <a:endParaRPr dirty="0"/>
          </a:p>
        </p:txBody>
      </p:sp>
      <p:sp>
        <p:nvSpPr>
          <p:cNvPr id="1048602" name="Content Placeholder 2"/>
          <p:cNvSpPr>
            <a:spLocks noGrp="1"/>
          </p:cNvSpPr>
          <p:nvPr>
            <p:ph idx="1"/>
          </p:nvPr>
        </p:nvSpPr>
        <p:spPr/>
        <p:txBody>
          <a:bodyPr/>
          <a:p>
            <a:r>
              <a:rPr altLang="ko-KR" dirty="0" lang="el-GR"/>
              <a:t>Το μοντέλο </a:t>
            </a:r>
            <a:r>
              <a:rPr altLang="ko-KR" dirty="0" lang="en-US"/>
              <a:t>Harrod-Domar</a:t>
            </a:r>
            <a:endParaRPr dirty="0" lang="el-GR"/>
          </a:p>
          <a:p>
            <a:r>
              <a:rPr dirty="0" lang="el-GR"/>
              <a:t>Το Νεοκλασικό Μοντέλο </a:t>
            </a:r>
            <a:r>
              <a:rPr dirty="0" lang="el-GR" err="1"/>
              <a:t>Solow</a:t>
            </a:r>
            <a:endParaRPr dirty="0" lang="el-GR"/>
          </a:p>
          <a:p>
            <a:r>
              <a:rPr dirty="0" lang="el-GR"/>
              <a:t>Τα Ενδογενή Μοντέλα Ανάπτυξης (</a:t>
            </a:r>
            <a:r>
              <a:rPr dirty="0" lang="el-GR" err="1"/>
              <a:t>Romer</a:t>
            </a:r>
            <a:r>
              <a:rPr dirty="0" lang="el-GR"/>
              <a:t>, </a:t>
            </a:r>
            <a:r>
              <a:rPr dirty="0" lang="el-GR" err="1"/>
              <a:t>Lucas</a:t>
            </a:r>
            <a:r>
              <a:rPr dirty="0" lang="el-GR"/>
              <a:t>)</a:t>
            </a:r>
          </a:p>
          <a:p>
            <a:r>
              <a:rPr b="1" dirty="0" lang="el-GR"/>
              <a:t>Το Διαρθρωτικό Μοντέλο (</a:t>
            </a:r>
            <a:r>
              <a:rPr b="1" dirty="0" lang="el-GR" err="1"/>
              <a:t>Lewis</a:t>
            </a:r>
            <a:r>
              <a:rPr b="1" dirty="0" lang="el-GR"/>
              <a:t>, </a:t>
            </a:r>
            <a:r>
              <a:rPr dirty="0" lang="el-GR" err="1"/>
              <a:t>Kuznets</a:t>
            </a:r>
            <a:r>
              <a:rPr b="1" dirty="0" lang="el-GR"/>
              <a:t>)</a:t>
            </a:r>
          </a:p>
          <a:p>
            <a:r>
              <a:rPr dirty="0" lang="el-GR"/>
              <a:t>Το Μοντέλο Εξαρτημένης Ανάπτυξης</a:t>
            </a:r>
          </a:p>
          <a:p>
            <a:r>
              <a:rPr dirty="0" lang="el-GR"/>
              <a:t>Θεσμικές &amp; </a:t>
            </a:r>
            <a:r>
              <a:rPr dirty="0" lang="el-GR" err="1"/>
              <a:t>Νεο-Σμιθιανές</a:t>
            </a:r>
            <a:r>
              <a:rPr dirty="0" lang="el-GR"/>
              <a:t> προσεγγίσεις</a:t>
            </a:r>
          </a:p>
          <a:p>
            <a:endParaRPr dirty="0"/>
          </a:p>
        </p:txBody>
      </p:sp>
      <p:pic>
        <p:nvPicPr>
          <p:cNvPr id="2097154" name="Picture 3"/>
          <p:cNvPicPr>
            <a:picLocks noChangeAspect="1"/>
          </p:cNvPicPr>
          <p:nvPr/>
        </p:nvPicPr>
        <p:blipFill>
          <a:blip xmlns:r="http://schemas.openxmlformats.org/officeDocument/2006/relationships" r:embed="rId1" cstate="print"/>
          <a:stretch>
            <a:fillRect/>
          </a:stretch>
        </p:blipFill>
        <p:spPr>
          <a:xfrm>
            <a:off x="7420396" y="5043192"/>
            <a:ext cx="1814808" cy="1814808"/>
          </a:xfrm>
          <a:prstGeom prst="rec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649" name="TextBox 2"/>
          <p:cNvSpPr txBox="1"/>
          <p:nvPr/>
        </p:nvSpPr>
        <p:spPr>
          <a:xfrm>
            <a:off x="152400" y="152400"/>
            <a:ext cx="9144000" cy="6704528"/>
          </a:xfrm>
          <a:prstGeom prst="rect"/>
          <a:noFill/>
        </p:spPr>
        <p:txBody>
          <a:bodyPr wrap="square">
            <a:spAutoFit/>
          </a:bodyPr>
          <a:p>
            <a:pPr algn="l">
              <a:lnSpc>
                <a:spcPts val="2143"/>
              </a:lnSpc>
              <a:spcAft>
                <a:spcPts val="1029"/>
              </a:spcAft>
              <a:buNone/>
            </a:pPr>
            <a:r>
              <a:rPr b="0" dirty="0" sz="2600" i="0" lang="el-GR">
                <a:solidFill>
                  <a:srgbClr val="404040"/>
                </a:solidFill>
                <a:effectLst/>
                <a:latin typeface="+mj-lt"/>
              </a:rPr>
              <a:t>Στο σχήμα, η </a:t>
            </a:r>
            <a:r>
              <a:rPr b="1" dirty="0" sz="2600" i="0" lang="el-GR">
                <a:solidFill>
                  <a:srgbClr val="404040"/>
                </a:solidFill>
                <a:effectLst/>
                <a:latin typeface="+mj-lt"/>
              </a:rPr>
              <a:t>ποσότητα απασχολούμενης εργασίας</a:t>
            </a:r>
            <a:r>
              <a:rPr b="0" dirty="0" sz="2600" i="0" lang="el-GR">
                <a:solidFill>
                  <a:srgbClr val="404040"/>
                </a:solidFill>
                <a:effectLst/>
                <a:latin typeface="+mj-lt"/>
              </a:rPr>
              <a:t> </a:t>
            </a:r>
            <a:r>
              <a:rPr b="0" dirty="0" sz="2600" i="0" lang="el-GR" err="1">
                <a:solidFill>
                  <a:srgbClr val="404040"/>
                </a:solidFill>
                <a:effectLst/>
                <a:latin typeface="+mj-lt"/>
              </a:rPr>
              <a:t>μετράται</a:t>
            </a:r>
            <a:r>
              <a:rPr b="0" dirty="0" sz="2600" i="0" lang="el-GR">
                <a:solidFill>
                  <a:srgbClr val="404040"/>
                </a:solidFill>
                <a:effectLst/>
                <a:latin typeface="+mj-lt"/>
              </a:rPr>
              <a:t> στον </a:t>
            </a:r>
            <a:r>
              <a:rPr b="1" dirty="0" sz="2600" i="0" lang="el-GR">
                <a:solidFill>
                  <a:srgbClr val="404040"/>
                </a:solidFill>
                <a:effectLst/>
                <a:latin typeface="+mj-lt"/>
              </a:rPr>
              <a:t>οριζόντιο άξονα</a:t>
            </a:r>
            <a:r>
              <a:rPr b="0" dirty="0" sz="2600" i="0" lang="el-GR">
                <a:solidFill>
                  <a:srgbClr val="404040"/>
                </a:solidFill>
                <a:effectLst/>
                <a:latin typeface="+mj-lt"/>
              </a:rPr>
              <a:t>, ενώ οι </a:t>
            </a:r>
            <a:r>
              <a:rPr b="1" dirty="0" sz="2600" i="0" lang="el-GR">
                <a:solidFill>
                  <a:srgbClr val="404040"/>
                </a:solidFill>
                <a:effectLst/>
                <a:latin typeface="+mj-lt"/>
              </a:rPr>
              <a:t>μισθοί και το οριακό προϊόν</a:t>
            </a:r>
            <a:r>
              <a:rPr b="0" dirty="0" sz="2600" i="0" lang="el-GR">
                <a:solidFill>
                  <a:srgbClr val="404040"/>
                </a:solidFill>
                <a:effectLst/>
                <a:latin typeface="+mj-lt"/>
              </a:rPr>
              <a:t> στον </a:t>
            </a:r>
            <a:r>
              <a:rPr b="1" dirty="0" sz="2600" i="0" lang="el-GR">
                <a:solidFill>
                  <a:srgbClr val="404040"/>
                </a:solidFill>
                <a:effectLst/>
                <a:latin typeface="+mj-lt"/>
              </a:rPr>
              <a:t>κατακόρυφο άξονα</a:t>
            </a:r>
            <a:r>
              <a:rPr b="0" dirty="0" sz="2600" i="0" lang="el-GR">
                <a:solidFill>
                  <a:srgbClr val="404040"/>
                </a:solidFill>
                <a:effectLst/>
                <a:latin typeface="+mj-lt"/>
              </a:rPr>
              <a:t>.</a:t>
            </a:r>
          </a:p>
          <a:p>
            <a:pPr algn="l">
              <a:lnSpc>
                <a:spcPts val="2143"/>
              </a:lnSpc>
              <a:spcBef>
                <a:spcPts val="1029"/>
              </a:spcBef>
              <a:spcAft>
                <a:spcPts val="1029"/>
              </a:spcAft>
              <a:buFont typeface="Arial" panose="020B0604020202020204" pitchFamily="34" charset="0"/>
              <a:buChar char="•"/>
            </a:pPr>
            <a:r>
              <a:rPr b="1" dirty="0" sz="2600" i="0" lang="el-GR">
                <a:solidFill>
                  <a:srgbClr val="404040"/>
                </a:solidFill>
                <a:effectLst/>
                <a:latin typeface="+mj-lt"/>
              </a:rPr>
              <a:t>OW</a:t>
            </a:r>
            <a:r>
              <a:rPr b="0" dirty="0" sz="2600" i="0" lang="el-GR">
                <a:solidFill>
                  <a:srgbClr val="404040"/>
                </a:solidFill>
                <a:effectLst/>
                <a:latin typeface="+mj-lt"/>
              </a:rPr>
              <a:t> αντιπροσωπεύει τον </a:t>
            </a:r>
            <a:r>
              <a:rPr b="1" dirty="0" sz="2600" i="0" lang="el-GR">
                <a:solidFill>
                  <a:srgbClr val="404040"/>
                </a:solidFill>
                <a:effectLst/>
                <a:latin typeface="+mj-lt"/>
              </a:rPr>
              <a:t>καπιταλιστικό μισθό</a:t>
            </a:r>
            <a:r>
              <a:rPr b="0" dirty="0" sz="2600" i="0" lang="el-GR">
                <a:solidFill>
                  <a:srgbClr val="404040"/>
                </a:solidFill>
                <a:effectLst/>
                <a:latin typeface="+mj-lt"/>
              </a:rPr>
              <a:t>.</a:t>
            </a:r>
          </a:p>
          <a:p>
            <a:pPr algn="l">
              <a:lnSpc>
                <a:spcPts val="2143"/>
              </a:lnSpc>
              <a:spcBef>
                <a:spcPts val="300"/>
              </a:spcBef>
              <a:spcAft>
                <a:spcPts val="1029"/>
              </a:spcAft>
              <a:buFont typeface="Arial" panose="020B0604020202020204" pitchFamily="34" charset="0"/>
              <a:buChar char="•"/>
            </a:pPr>
            <a:r>
              <a:rPr b="1" dirty="0" sz="2600" i="0" lang="el-GR">
                <a:solidFill>
                  <a:srgbClr val="404040"/>
                </a:solidFill>
                <a:effectLst/>
                <a:latin typeface="+mj-lt"/>
              </a:rPr>
              <a:t>OS</a:t>
            </a:r>
            <a:r>
              <a:rPr b="0" dirty="0" sz="2600" i="0" lang="el-GR">
                <a:solidFill>
                  <a:srgbClr val="404040"/>
                </a:solidFill>
                <a:effectLst/>
                <a:latin typeface="+mj-lt"/>
              </a:rPr>
              <a:t> αντιπροσωπεύει τον </a:t>
            </a:r>
            <a:r>
              <a:rPr b="1" dirty="0" sz="2600" i="0" lang="el-GR">
                <a:solidFill>
                  <a:srgbClr val="404040"/>
                </a:solidFill>
                <a:effectLst/>
                <a:latin typeface="+mj-lt"/>
              </a:rPr>
              <a:t>μέσο μισθό αυτάρκειας</a:t>
            </a:r>
            <a:r>
              <a:rPr b="0" dirty="0" sz="2600" i="0" lang="el-GR">
                <a:solidFill>
                  <a:srgbClr val="404040"/>
                </a:solidFill>
                <a:effectLst/>
                <a:latin typeface="+mj-lt"/>
              </a:rPr>
              <a:t> στον τομέα αυτάρκειας.</a:t>
            </a:r>
          </a:p>
          <a:p>
            <a:pPr algn="l">
              <a:lnSpc>
                <a:spcPts val="2143"/>
              </a:lnSpc>
              <a:spcBef>
                <a:spcPts val="1029"/>
              </a:spcBef>
              <a:spcAft>
                <a:spcPts val="1029"/>
              </a:spcAft>
              <a:buNone/>
            </a:pPr>
            <a:r>
              <a:rPr b="0" dirty="0" sz="2600" i="0" lang="el-GR">
                <a:solidFill>
                  <a:srgbClr val="404040"/>
                </a:solidFill>
                <a:effectLst/>
                <a:latin typeface="+mj-lt"/>
              </a:rPr>
              <a:t>Στο επίπεδο μισθού </a:t>
            </a:r>
            <a:r>
              <a:rPr b="1" dirty="0" sz="2600" i="0" lang="el-GR">
                <a:solidFill>
                  <a:srgbClr val="404040"/>
                </a:solidFill>
                <a:effectLst/>
                <a:latin typeface="+mj-lt"/>
              </a:rPr>
              <a:t>OW</a:t>
            </a:r>
            <a:r>
              <a:rPr b="0" dirty="0" sz="2600" i="0" lang="el-GR">
                <a:solidFill>
                  <a:srgbClr val="404040"/>
                </a:solidFill>
                <a:effectLst/>
                <a:latin typeface="+mj-lt"/>
              </a:rPr>
              <a:t> στον καπιταλιστικό τομέα, η </a:t>
            </a:r>
            <a:r>
              <a:rPr b="1" dirty="0" sz="2600" i="0" lang="el-GR">
                <a:solidFill>
                  <a:srgbClr val="404040"/>
                </a:solidFill>
                <a:effectLst/>
                <a:latin typeface="+mj-lt"/>
              </a:rPr>
              <a:t>προσφορά εργασίας είναι απεριόριστη</a:t>
            </a:r>
            <a:r>
              <a:rPr b="0" dirty="0" sz="2600" i="0" lang="el-GR">
                <a:solidFill>
                  <a:srgbClr val="404040"/>
                </a:solidFill>
                <a:effectLst/>
                <a:latin typeface="+mj-lt"/>
              </a:rPr>
              <a:t>, όπως φαίνεται από την </a:t>
            </a:r>
            <a:r>
              <a:rPr b="1" dirty="0" sz="2600" i="0" lang="el-GR">
                <a:solidFill>
                  <a:srgbClr val="404040"/>
                </a:solidFill>
                <a:effectLst/>
                <a:latin typeface="+mj-lt"/>
              </a:rPr>
              <a:t>οριζόντια καμπύλη προσφοράς εργασίας WΚ</a:t>
            </a:r>
            <a:r>
              <a:rPr b="0" dirty="0" sz="2600" i="0" lang="el-GR">
                <a:solidFill>
                  <a:srgbClr val="404040"/>
                </a:solidFill>
                <a:effectLst/>
                <a:latin typeface="+mj-lt"/>
              </a:rPr>
              <a:t>.</a:t>
            </a:r>
          </a:p>
          <a:p>
            <a:pPr algn="l">
              <a:lnSpc>
                <a:spcPts val="2143"/>
              </a:lnSpc>
              <a:spcBef>
                <a:spcPts val="1029"/>
              </a:spcBef>
              <a:spcAft>
                <a:spcPts val="1029"/>
              </a:spcAft>
              <a:buNone/>
            </a:pPr>
            <a:r>
              <a:rPr b="1" dirty="0" sz="2600" i="0" lang="el-GR">
                <a:solidFill>
                  <a:srgbClr val="404040"/>
                </a:solidFill>
                <a:effectLst/>
                <a:latin typeface="+mj-lt"/>
              </a:rPr>
              <a:t>Στην αρχική φάση</a:t>
            </a:r>
            <a:r>
              <a:rPr b="0" dirty="0" sz="2600" i="0" lang="el-GR">
                <a:solidFill>
                  <a:srgbClr val="404040"/>
                </a:solidFill>
                <a:effectLst/>
                <a:latin typeface="+mj-lt"/>
              </a:rPr>
              <a:t>, όταν απασχολούνται </a:t>
            </a:r>
            <a:r>
              <a:rPr b="1" dirty="0" sz="2600" i="0" lang="el-GR">
                <a:solidFill>
                  <a:srgbClr val="404040"/>
                </a:solidFill>
                <a:effectLst/>
                <a:latin typeface="+mj-lt"/>
              </a:rPr>
              <a:t>ON₁ εργάτες</a:t>
            </a:r>
            <a:r>
              <a:rPr b="0" dirty="0" sz="2600" i="0" lang="el-GR">
                <a:solidFill>
                  <a:srgbClr val="404040"/>
                </a:solidFill>
                <a:effectLst/>
                <a:latin typeface="+mj-lt"/>
              </a:rPr>
              <a:t> στον καπιταλιστικό τομέα:</a:t>
            </a:r>
          </a:p>
          <a:p>
            <a:pPr algn="l">
              <a:lnSpc>
                <a:spcPts val="2143"/>
              </a:lnSpc>
              <a:spcBef>
                <a:spcPts val="1029"/>
              </a:spcBef>
              <a:buFont typeface="Arial" panose="020B0604020202020204" pitchFamily="34" charset="0"/>
              <a:buChar char="•"/>
            </a:pPr>
            <a:r>
              <a:rPr b="0" dirty="0" sz="2600" i="0" lang="el-GR">
                <a:solidFill>
                  <a:srgbClr val="404040"/>
                </a:solidFill>
                <a:effectLst/>
                <a:latin typeface="+mj-lt"/>
              </a:rPr>
              <a:t>Η </a:t>
            </a:r>
            <a:r>
              <a:rPr b="1" dirty="0" sz="2600" i="0" lang="el-GR">
                <a:solidFill>
                  <a:srgbClr val="404040"/>
                </a:solidFill>
                <a:effectLst/>
                <a:latin typeface="+mj-lt"/>
              </a:rPr>
              <a:t>M₁</a:t>
            </a:r>
            <a:r>
              <a:rPr b="1" dirty="0" sz="2600" lang="de-DE">
                <a:solidFill>
                  <a:srgbClr val="404040"/>
                </a:solidFill>
                <a:latin typeface="+mj-lt"/>
              </a:rPr>
              <a:t>P</a:t>
            </a:r>
            <a:r>
              <a:rPr b="1" dirty="0" sz="2600" i="0" lang="el-GR">
                <a:solidFill>
                  <a:srgbClr val="404040"/>
                </a:solidFill>
                <a:effectLst/>
                <a:latin typeface="+mj-lt"/>
              </a:rPr>
              <a:t>₁</a:t>
            </a:r>
            <a:r>
              <a:rPr b="0" dirty="0" sz="2600" i="0" lang="el-GR">
                <a:solidFill>
                  <a:srgbClr val="404040"/>
                </a:solidFill>
                <a:effectLst/>
                <a:latin typeface="+mj-lt"/>
              </a:rPr>
              <a:t> είναι η </a:t>
            </a:r>
            <a:r>
              <a:rPr b="1" dirty="0" sz="2600" i="0" lang="el-GR">
                <a:solidFill>
                  <a:srgbClr val="404040"/>
                </a:solidFill>
                <a:effectLst/>
                <a:latin typeface="+mj-lt"/>
              </a:rPr>
              <a:t>καμπύλη οριακής παραγωγικότητας</a:t>
            </a:r>
            <a:r>
              <a:rPr b="0" dirty="0" sz="2600" i="0" lang="el-GR">
                <a:solidFill>
                  <a:srgbClr val="404040"/>
                </a:solidFill>
                <a:effectLst/>
                <a:latin typeface="+mj-lt"/>
              </a:rPr>
              <a:t>.</a:t>
            </a:r>
          </a:p>
          <a:p>
            <a:pPr algn="l">
              <a:lnSpc>
                <a:spcPts val="2143"/>
              </a:lnSpc>
              <a:spcBef>
                <a:spcPts val="300"/>
              </a:spcBef>
              <a:spcAft>
                <a:spcPts val="300"/>
              </a:spcAft>
              <a:buFont typeface="Arial" panose="020B0604020202020204" pitchFamily="34" charset="0"/>
              <a:buChar char="•"/>
            </a:pPr>
            <a:r>
              <a:rPr b="0" dirty="0" sz="2600" i="0" lang="el-GR">
                <a:solidFill>
                  <a:srgbClr val="404040"/>
                </a:solidFill>
                <a:effectLst/>
                <a:latin typeface="+mj-lt"/>
              </a:rPr>
              <a:t>Η </a:t>
            </a:r>
            <a:r>
              <a:rPr b="1" dirty="0" sz="2600" i="0" lang="el-GR">
                <a:solidFill>
                  <a:srgbClr val="404040"/>
                </a:solidFill>
                <a:effectLst/>
                <a:latin typeface="+mj-lt"/>
              </a:rPr>
              <a:t>συνολική παραγωγή</a:t>
            </a:r>
            <a:r>
              <a:rPr b="0" dirty="0" sz="2600" i="0" lang="el-GR">
                <a:solidFill>
                  <a:srgbClr val="404040"/>
                </a:solidFill>
                <a:effectLst/>
                <a:latin typeface="+mj-lt"/>
              </a:rPr>
              <a:t> αυτού του τομέα είναι </a:t>
            </a:r>
            <a:r>
              <a:rPr b="1" dirty="0" sz="2600" i="0" lang="el-GR">
                <a:solidFill>
                  <a:srgbClr val="404040"/>
                </a:solidFill>
                <a:effectLst/>
                <a:latin typeface="+mj-lt"/>
              </a:rPr>
              <a:t>OM₁</a:t>
            </a:r>
            <a:r>
              <a:rPr b="1" dirty="0" sz="2600" i="0" lang="de-DE">
                <a:solidFill>
                  <a:srgbClr val="404040"/>
                </a:solidFill>
                <a:effectLst/>
                <a:latin typeface="+mj-lt"/>
              </a:rPr>
              <a:t>P</a:t>
            </a:r>
            <a:r>
              <a:rPr b="1" dirty="0" sz="2600" i="0" lang="el-GR">
                <a:solidFill>
                  <a:srgbClr val="404040"/>
                </a:solidFill>
                <a:effectLst/>
                <a:latin typeface="+mj-lt"/>
              </a:rPr>
              <a:t>₁N₁</a:t>
            </a:r>
            <a:r>
              <a:rPr b="0" dirty="0" sz="2600" i="0" lang="el-GR">
                <a:solidFill>
                  <a:srgbClr val="404040"/>
                </a:solidFill>
                <a:effectLst/>
                <a:latin typeface="+mj-lt"/>
              </a:rPr>
              <a:t>.</a:t>
            </a:r>
          </a:p>
          <a:p>
            <a:pPr algn="l" indent="-285750" lvl="1" marL="742950">
              <a:lnSpc>
                <a:spcPts val="2143"/>
              </a:lnSpc>
              <a:spcBef>
                <a:spcPts val="300"/>
              </a:spcBef>
              <a:buFont typeface="Arial" panose="020B0604020202020204" pitchFamily="34" charset="0"/>
              <a:buChar char="•"/>
            </a:pPr>
            <a:r>
              <a:rPr b="0" dirty="0" sz="2600" i="0" lang="el-GR">
                <a:solidFill>
                  <a:srgbClr val="404040"/>
                </a:solidFill>
                <a:effectLst/>
                <a:latin typeface="+mj-lt"/>
              </a:rPr>
              <a:t>Από αυτήν, η περιοχή </a:t>
            </a:r>
            <a:r>
              <a:rPr b="1" dirty="0" sz="2600" i="0" lang="el-GR">
                <a:solidFill>
                  <a:srgbClr val="404040"/>
                </a:solidFill>
                <a:effectLst/>
                <a:latin typeface="+mj-lt"/>
              </a:rPr>
              <a:t>OW</a:t>
            </a:r>
            <a:r>
              <a:rPr b="1" dirty="0" sz="2600" i="0" lang="de-DE">
                <a:solidFill>
                  <a:srgbClr val="404040"/>
                </a:solidFill>
                <a:effectLst/>
                <a:latin typeface="+mj-lt"/>
              </a:rPr>
              <a:t>P</a:t>
            </a:r>
            <a:r>
              <a:rPr b="1" dirty="0" sz="2600" i="0" lang="el-GR">
                <a:solidFill>
                  <a:srgbClr val="404040"/>
                </a:solidFill>
                <a:effectLst/>
                <a:latin typeface="+mj-lt"/>
              </a:rPr>
              <a:t>₁N₁</a:t>
            </a:r>
            <a:r>
              <a:rPr b="0" dirty="0" sz="2600" i="0" lang="el-GR">
                <a:solidFill>
                  <a:srgbClr val="404040"/>
                </a:solidFill>
                <a:effectLst/>
                <a:latin typeface="+mj-lt"/>
              </a:rPr>
              <a:t> αντιστοιχεί στους </a:t>
            </a:r>
            <a:r>
              <a:rPr b="1" dirty="0" sz="2600" i="0" lang="el-GR">
                <a:solidFill>
                  <a:srgbClr val="404040"/>
                </a:solidFill>
                <a:effectLst/>
                <a:latin typeface="+mj-lt"/>
              </a:rPr>
              <a:t>μισθούς</a:t>
            </a:r>
            <a:r>
              <a:rPr b="0" dirty="0" sz="2600" i="0" lang="el-GR">
                <a:solidFill>
                  <a:srgbClr val="404040"/>
                </a:solidFill>
                <a:effectLst/>
                <a:latin typeface="+mj-lt"/>
              </a:rPr>
              <a:t> που πληρώνονται στους εργάτες.</a:t>
            </a:r>
          </a:p>
          <a:p>
            <a:pPr algn="l" indent="-285750" lvl="1" marL="742950">
              <a:lnSpc>
                <a:spcPts val="2143"/>
              </a:lnSpc>
              <a:spcBef>
                <a:spcPts val="300"/>
              </a:spcBef>
              <a:buFont typeface="Arial" panose="020B0604020202020204" pitchFamily="34" charset="0"/>
              <a:buChar char="•"/>
            </a:pPr>
            <a:r>
              <a:rPr b="0" dirty="0" sz="2600" i="0" lang="el-GR">
                <a:solidFill>
                  <a:srgbClr val="404040"/>
                </a:solidFill>
                <a:effectLst/>
                <a:latin typeface="+mj-lt"/>
              </a:rPr>
              <a:t>Η υπόλοιπη περιοχή </a:t>
            </a:r>
            <a:r>
              <a:rPr b="1" dirty="0" sz="2600" i="0" lang="el-GR">
                <a:solidFill>
                  <a:srgbClr val="404040"/>
                </a:solidFill>
                <a:effectLst/>
                <a:latin typeface="+mj-lt"/>
              </a:rPr>
              <a:t>W</a:t>
            </a:r>
            <a:r>
              <a:rPr b="1" dirty="0" sz="2600" i="0" lang="de-DE">
                <a:solidFill>
                  <a:srgbClr val="404040"/>
                </a:solidFill>
                <a:effectLst/>
                <a:latin typeface="+mj-lt"/>
              </a:rPr>
              <a:t>P</a:t>
            </a:r>
            <a:r>
              <a:rPr b="1" dirty="0" sz="2600" i="0" lang="el-GR">
                <a:solidFill>
                  <a:srgbClr val="404040"/>
                </a:solidFill>
                <a:effectLst/>
                <a:latin typeface="+mj-lt"/>
              </a:rPr>
              <a:t>₁M₁</a:t>
            </a:r>
            <a:r>
              <a:rPr b="0" dirty="0" sz="2600" i="0" lang="el-GR">
                <a:solidFill>
                  <a:srgbClr val="404040"/>
                </a:solidFill>
                <a:effectLst/>
                <a:latin typeface="+mj-lt"/>
              </a:rPr>
              <a:t> δείχνει το </a:t>
            </a:r>
            <a:r>
              <a:rPr b="1" dirty="0" sz="2600" i="0" lang="el-GR">
                <a:solidFill>
                  <a:srgbClr val="404040"/>
                </a:solidFill>
                <a:effectLst/>
                <a:latin typeface="+mj-lt"/>
              </a:rPr>
              <a:t>πλεόνασμα παραγωγής</a:t>
            </a:r>
            <a:r>
              <a:rPr b="0" dirty="0" sz="2600" i="0" lang="el-GR">
                <a:solidFill>
                  <a:srgbClr val="404040"/>
                </a:solidFill>
                <a:effectLst/>
                <a:latin typeface="+mj-lt"/>
              </a:rPr>
              <a:t>. Αυτό είναι το </a:t>
            </a:r>
            <a:r>
              <a:rPr b="1" dirty="0" sz="2600" i="0" lang="el-GR">
                <a:solidFill>
                  <a:srgbClr val="404040"/>
                </a:solidFill>
                <a:effectLst/>
                <a:latin typeface="+mj-lt"/>
              </a:rPr>
              <a:t>καπιταλιστικό πλεόνασμα</a:t>
            </a:r>
            <a:r>
              <a:rPr b="0" dirty="0" sz="2600" i="0" lang="el-GR">
                <a:solidFill>
                  <a:srgbClr val="404040"/>
                </a:solidFill>
                <a:effectLst/>
                <a:latin typeface="+mj-lt"/>
              </a:rPr>
              <a:t> ή το </a:t>
            </a:r>
            <a:r>
              <a:rPr b="1" dirty="0" sz="2600" i="0" lang="el-GR">
                <a:solidFill>
                  <a:srgbClr val="404040"/>
                </a:solidFill>
                <a:effectLst/>
                <a:latin typeface="+mj-lt"/>
              </a:rPr>
              <a:t>συνολικό κέρδος</a:t>
            </a:r>
            <a:r>
              <a:rPr b="0" dirty="0" sz="2600" i="0" lang="el-GR">
                <a:solidFill>
                  <a:srgbClr val="404040"/>
                </a:solidFill>
                <a:effectLst/>
                <a:latin typeface="+mj-lt"/>
              </a:rPr>
              <a:t> του καπιταλιστικού τομέα.</a:t>
            </a:r>
          </a:p>
          <a:p>
            <a:pPr algn="l" indent="0" marL="0">
              <a:lnSpc>
                <a:spcPts val="2143"/>
              </a:lnSpc>
              <a:spcBef>
                <a:spcPts val="1029"/>
              </a:spcBef>
              <a:buNone/>
            </a:pPr>
            <a:endParaRPr b="0" dirty="0" sz="2600" i="0" lang="el-GR">
              <a:solidFill>
                <a:srgbClr val="404040"/>
              </a:solidFill>
              <a:effectLst/>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650" name="TextBox 2"/>
          <p:cNvSpPr txBox="1"/>
          <p:nvPr/>
        </p:nvSpPr>
        <p:spPr>
          <a:xfrm>
            <a:off x="0" y="461249"/>
            <a:ext cx="9144000" cy="6396751"/>
          </a:xfrm>
          <a:prstGeom prst="rect"/>
          <a:noFill/>
        </p:spPr>
        <p:txBody>
          <a:bodyPr wrap="square">
            <a:spAutoFit/>
          </a:bodyPr>
          <a:p>
            <a:pPr algn="l">
              <a:lnSpc>
                <a:spcPts val="2143"/>
              </a:lnSpc>
              <a:spcAft>
                <a:spcPts val="1029"/>
              </a:spcAft>
              <a:buNone/>
            </a:pPr>
            <a:r>
              <a:rPr b="0" dirty="0" sz="3200" i="0" lang="el-GR">
                <a:solidFill>
                  <a:srgbClr val="404040"/>
                </a:solidFill>
                <a:effectLst/>
                <a:latin typeface="+mj-lt"/>
              </a:rPr>
              <a:t>Όταν αυτό το πλεόνασμα </a:t>
            </a:r>
            <a:r>
              <a:rPr b="1" dirty="0" sz="3200" i="0" lang="el-GR" err="1">
                <a:solidFill>
                  <a:srgbClr val="404040"/>
                </a:solidFill>
                <a:effectLst/>
                <a:latin typeface="+mj-lt"/>
              </a:rPr>
              <a:t>επανεπενδύεται</a:t>
            </a:r>
            <a:r>
              <a:rPr b="0" dirty="0" sz="3200" i="0" lang="el-GR">
                <a:solidFill>
                  <a:srgbClr val="404040"/>
                </a:solidFill>
                <a:effectLst/>
                <a:latin typeface="+mj-lt"/>
              </a:rPr>
              <a:t>, η </a:t>
            </a:r>
            <a:r>
              <a:rPr b="1" dirty="0" sz="3200" i="0" lang="el-GR">
                <a:solidFill>
                  <a:srgbClr val="404040"/>
                </a:solidFill>
                <a:effectLst/>
                <a:latin typeface="+mj-lt"/>
              </a:rPr>
              <a:t>καμπύλη οριακής παραγωγικότητας</a:t>
            </a:r>
            <a:r>
              <a:rPr b="0" dirty="0" sz="3200" i="0" lang="el-GR">
                <a:solidFill>
                  <a:srgbClr val="404040"/>
                </a:solidFill>
                <a:effectLst/>
                <a:latin typeface="+mj-lt"/>
              </a:rPr>
              <a:t> μετατοπίζεται προς τα πάνω στη θέση </a:t>
            </a:r>
            <a:r>
              <a:rPr b="1" dirty="0" sz="3200" i="0" lang="el-GR">
                <a:solidFill>
                  <a:srgbClr val="404040"/>
                </a:solidFill>
                <a:effectLst/>
                <a:latin typeface="+mj-lt"/>
              </a:rPr>
              <a:t>M₂</a:t>
            </a:r>
            <a:r>
              <a:rPr b="1" dirty="0" sz="3200" i="0" lang="de-DE">
                <a:solidFill>
                  <a:srgbClr val="404040"/>
                </a:solidFill>
                <a:effectLst/>
                <a:latin typeface="+mj-lt"/>
              </a:rPr>
              <a:t>P</a:t>
            </a:r>
            <a:r>
              <a:rPr b="1" dirty="0" sz="3200" i="0" lang="el-GR">
                <a:solidFill>
                  <a:srgbClr val="404040"/>
                </a:solidFill>
                <a:effectLst/>
                <a:latin typeface="+mj-lt"/>
              </a:rPr>
              <a:t>₂</a:t>
            </a:r>
            <a:r>
              <a:rPr b="0" dirty="0" sz="3200" i="0" lang="el-GR">
                <a:solidFill>
                  <a:srgbClr val="404040"/>
                </a:solidFill>
                <a:effectLst/>
                <a:latin typeface="+mj-lt"/>
              </a:rPr>
              <a:t>.</a:t>
            </a:r>
            <a:endParaRPr b="0" dirty="0" sz="3200" i="0" lang="de-DE">
              <a:solidFill>
                <a:srgbClr val="404040"/>
              </a:solidFill>
              <a:effectLst/>
              <a:latin typeface="+mj-lt"/>
            </a:endParaRPr>
          </a:p>
          <a:p>
            <a:pPr algn="l">
              <a:lnSpc>
                <a:spcPts val="2143"/>
              </a:lnSpc>
              <a:spcAft>
                <a:spcPts val="1029"/>
              </a:spcAft>
              <a:buNone/>
            </a:pPr>
            <a:r>
              <a:rPr b="0" dirty="0" sz="3200" i="0" lang="el-GR">
                <a:solidFill>
                  <a:srgbClr val="404040"/>
                </a:solidFill>
                <a:effectLst/>
                <a:latin typeface="+mj-lt"/>
              </a:rPr>
              <a:t/>
            </a:r>
            <a:br>
              <a:rPr b="0" dirty="0" sz="3200" i="0" lang="el-GR">
                <a:solidFill>
                  <a:srgbClr val="404040"/>
                </a:solidFill>
                <a:effectLst/>
                <a:latin typeface="+mj-lt"/>
              </a:rPr>
            </a:br>
            <a:r>
              <a:rPr b="0" dirty="0" sz="3200" i="0" lang="el-GR">
                <a:solidFill>
                  <a:srgbClr val="404040"/>
                </a:solidFill>
                <a:effectLst/>
                <a:latin typeface="+mj-lt"/>
              </a:rPr>
              <a:t>Το </a:t>
            </a:r>
            <a:r>
              <a:rPr b="1" dirty="0" sz="3200" i="0" lang="el-GR">
                <a:solidFill>
                  <a:srgbClr val="404040"/>
                </a:solidFill>
                <a:effectLst/>
                <a:latin typeface="+mj-lt"/>
              </a:rPr>
              <a:t>καπιταλιστικό πλεόνασμα</a:t>
            </a:r>
            <a:r>
              <a:rPr b="0" dirty="0" sz="3200" i="0" lang="el-GR">
                <a:solidFill>
                  <a:srgbClr val="404040"/>
                </a:solidFill>
                <a:effectLst/>
                <a:latin typeface="+mj-lt"/>
              </a:rPr>
              <a:t> και η απασχόληση γίνονται μεγαλύτερα από πριν, με τα </a:t>
            </a:r>
            <a:r>
              <a:rPr b="1" dirty="0" sz="3200" i="0" lang="el-GR">
                <a:solidFill>
                  <a:srgbClr val="404040"/>
                </a:solidFill>
                <a:effectLst/>
                <a:latin typeface="+mj-lt"/>
              </a:rPr>
              <a:t>WM₂</a:t>
            </a:r>
            <a:r>
              <a:rPr b="1" dirty="0" sz="3200" i="0" lang="de-DE">
                <a:solidFill>
                  <a:srgbClr val="404040"/>
                </a:solidFill>
                <a:effectLst/>
                <a:latin typeface="+mj-lt"/>
              </a:rPr>
              <a:t>P</a:t>
            </a:r>
            <a:r>
              <a:rPr b="1" dirty="0" sz="3200" i="0" lang="el-GR">
                <a:solidFill>
                  <a:srgbClr val="404040"/>
                </a:solidFill>
                <a:effectLst/>
                <a:latin typeface="+mj-lt"/>
              </a:rPr>
              <a:t>₂</a:t>
            </a:r>
            <a:r>
              <a:rPr b="0" dirty="0" sz="3200" i="0" lang="el-GR">
                <a:solidFill>
                  <a:srgbClr val="404040"/>
                </a:solidFill>
                <a:effectLst/>
                <a:latin typeface="+mj-lt"/>
              </a:rPr>
              <a:t> και </a:t>
            </a:r>
            <a:r>
              <a:rPr b="1" dirty="0" sz="3200" i="0" lang="el-GR">
                <a:solidFill>
                  <a:srgbClr val="404040"/>
                </a:solidFill>
                <a:effectLst/>
                <a:latin typeface="+mj-lt"/>
              </a:rPr>
              <a:t>ON₂</a:t>
            </a:r>
            <a:r>
              <a:rPr b="0" dirty="0" sz="3200" i="0" lang="el-GR">
                <a:solidFill>
                  <a:srgbClr val="404040"/>
                </a:solidFill>
                <a:effectLst/>
                <a:latin typeface="+mj-lt"/>
              </a:rPr>
              <a:t> αντίστοιχα. Η καμπύλη οριακής παραγωγικότητας συνεχίζει να ανεβαίνει λόγω επανεπένδυσης, και το επίπεδο απασχόλησης φτάνει στα </a:t>
            </a:r>
            <a:r>
              <a:rPr b="1" dirty="0" sz="3200" i="0" lang="el-GR">
                <a:solidFill>
                  <a:srgbClr val="404040"/>
                </a:solidFill>
                <a:effectLst/>
                <a:latin typeface="+mj-lt"/>
              </a:rPr>
              <a:t>M₃</a:t>
            </a:r>
            <a:r>
              <a:rPr b="1" dirty="0" sz="3200" i="0" lang="de-DE">
                <a:solidFill>
                  <a:srgbClr val="404040"/>
                </a:solidFill>
                <a:effectLst/>
                <a:latin typeface="+mj-lt"/>
              </a:rPr>
              <a:t>P</a:t>
            </a:r>
            <a:r>
              <a:rPr b="1" dirty="0" sz="3200" i="0" lang="el-GR">
                <a:solidFill>
                  <a:srgbClr val="404040"/>
                </a:solidFill>
                <a:effectLst/>
                <a:latin typeface="+mj-lt"/>
              </a:rPr>
              <a:t>₃</a:t>
            </a:r>
            <a:r>
              <a:rPr b="0" dirty="0" sz="3200" i="0" lang="el-GR">
                <a:solidFill>
                  <a:srgbClr val="404040"/>
                </a:solidFill>
                <a:effectLst/>
                <a:latin typeface="+mj-lt"/>
              </a:rPr>
              <a:t> και </a:t>
            </a:r>
            <a:r>
              <a:rPr b="1" dirty="0" sz="3200" i="0" lang="el-GR">
                <a:solidFill>
                  <a:srgbClr val="404040"/>
                </a:solidFill>
                <a:effectLst/>
                <a:latin typeface="+mj-lt"/>
              </a:rPr>
              <a:t>ON₃</a:t>
            </a:r>
            <a:r>
              <a:rPr b="0" dirty="0" sz="3200" i="0" lang="el-GR">
                <a:solidFill>
                  <a:srgbClr val="404040"/>
                </a:solidFill>
                <a:effectLst/>
                <a:latin typeface="+mj-lt"/>
              </a:rPr>
              <a:t>, και ούτω καθεξής, </a:t>
            </a:r>
            <a:r>
              <a:rPr b="1" dirty="0" sz="3200" i="0" lang="el-GR">
                <a:solidFill>
                  <a:srgbClr val="404040"/>
                </a:solidFill>
                <a:effectLst/>
                <a:latin typeface="+mj-lt"/>
              </a:rPr>
              <a:t>μέχρι να </a:t>
            </a:r>
            <a:r>
              <a:rPr b="1" dirty="0" sz="3200" i="0" lang="el-GR" err="1">
                <a:solidFill>
                  <a:srgbClr val="404040"/>
                </a:solidFill>
                <a:effectLst/>
                <a:latin typeface="+mj-lt"/>
              </a:rPr>
              <a:t>απορροφηθεί</a:t>
            </a:r>
            <a:r>
              <a:rPr b="1" dirty="0" sz="3200" i="0" lang="el-GR">
                <a:solidFill>
                  <a:srgbClr val="404040"/>
                </a:solidFill>
                <a:effectLst/>
                <a:latin typeface="+mj-lt"/>
              </a:rPr>
              <a:t> όλο το πλεόνασμα εργατικού δυναμικού</a:t>
            </a:r>
            <a:r>
              <a:rPr b="0" dirty="0" sz="3200" i="0" lang="el-GR">
                <a:solidFill>
                  <a:srgbClr val="404040"/>
                </a:solidFill>
                <a:effectLst/>
                <a:latin typeface="+mj-lt"/>
              </a:rPr>
              <a:t> στον καπιταλιστικό τομέα.</a:t>
            </a:r>
          </a:p>
          <a:p>
            <a:pPr algn="l">
              <a:lnSpc>
                <a:spcPts val="2143"/>
              </a:lnSpc>
              <a:spcBef>
                <a:spcPts val="1029"/>
              </a:spcBef>
              <a:spcAft>
                <a:spcPts val="1029"/>
              </a:spcAft>
            </a:pPr>
            <a:r>
              <a:rPr b="0" dirty="0" sz="3200" i="0" lang="el-GR">
                <a:solidFill>
                  <a:srgbClr val="404040"/>
                </a:solidFill>
                <a:effectLst/>
                <a:latin typeface="+mj-lt"/>
              </a:rPr>
              <a:t>Μετά από αυτό, η </a:t>
            </a:r>
            <a:r>
              <a:rPr b="1" dirty="0" sz="3200" i="0" lang="el-GR">
                <a:solidFill>
                  <a:srgbClr val="404040"/>
                </a:solidFill>
                <a:effectLst/>
                <a:latin typeface="+mj-lt"/>
              </a:rPr>
              <a:t>κλίση της καμπύλης προσφοράς W</a:t>
            </a:r>
            <a:r>
              <a:rPr b="1" dirty="0" sz="3200" i="0" lang="de-DE">
                <a:solidFill>
                  <a:srgbClr val="404040"/>
                </a:solidFill>
                <a:effectLst/>
                <a:latin typeface="+mj-lt"/>
              </a:rPr>
              <a:t>K</a:t>
            </a:r>
            <a:r>
              <a:rPr b="0" dirty="0" sz="3200" i="0" lang="el-GR">
                <a:solidFill>
                  <a:srgbClr val="404040"/>
                </a:solidFill>
                <a:effectLst/>
                <a:latin typeface="+mj-lt"/>
              </a:rPr>
              <a:t> αλλάζει, κινούμενη αντίθετα από τη φορά των δεικτών του ρολογιού </a:t>
            </a:r>
            <a:r>
              <a:rPr b="0" dirty="0" sz="3200" i="0" lang="en-US">
                <a:solidFill>
                  <a:srgbClr val="404040"/>
                </a:solidFill>
                <a:effectLst/>
                <a:latin typeface="+mj-lt"/>
              </a:rPr>
              <a:t>(counter</a:t>
            </a:r>
            <a:r>
              <a:rPr b="0" dirty="0" sz="3200" i="0" lang="el-GR">
                <a:solidFill>
                  <a:srgbClr val="404040"/>
                </a:solidFill>
                <a:effectLst/>
                <a:latin typeface="+mj-lt"/>
              </a:rPr>
              <a:t>-</a:t>
            </a:r>
            <a:r>
              <a:rPr b="0" dirty="0" sz="3200" i="0" lang="en-US">
                <a:solidFill>
                  <a:srgbClr val="404040"/>
                </a:solidFill>
                <a:effectLst/>
                <a:latin typeface="+mj-lt"/>
              </a:rPr>
              <a:t>clockwise) </a:t>
            </a:r>
            <a:r>
              <a:rPr b="1" dirty="0" sz="3200" i="0" lang="el-GR">
                <a:solidFill>
                  <a:srgbClr val="404040"/>
                </a:solidFill>
                <a:effectLst/>
                <a:latin typeface="+mj-lt"/>
              </a:rPr>
              <a:t>με ανοδική τάση</a:t>
            </a:r>
            <a:r>
              <a:rPr b="0" dirty="0" sz="3200" i="0" lang="el-GR">
                <a:solidFill>
                  <a:srgbClr val="404040"/>
                </a:solidFill>
                <a:effectLst/>
                <a:latin typeface="+mj-lt"/>
              </a:rPr>
              <a:t>, όπως μια συμβατική καμπύλη προσφοράς.</a:t>
            </a:r>
            <a:endParaRPr b="0" dirty="0" sz="3200" i="0" lang="de-DE">
              <a:solidFill>
                <a:srgbClr val="404040"/>
              </a:solidFill>
              <a:effectLst/>
              <a:latin typeface="+mj-lt"/>
            </a:endParaRPr>
          </a:p>
          <a:p>
            <a:pPr algn="l">
              <a:lnSpc>
                <a:spcPts val="2143"/>
              </a:lnSpc>
              <a:spcBef>
                <a:spcPts val="1029"/>
              </a:spcBef>
              <a:spcAft>
                <a:spcPts val="1029"/>
              </a:spcAft>
            </a:pPr>
            <a:r>
              <a:rPr b="0" dirty="0" sz="3200" i="0" lang="el-GR">
                <a:solidFill>
                  <a:srgbClr val="404040"/>
                </a:solidFill>
                <a:effectLst/>
                <a:latin typeface="+mj-lt"/>
              </a:rPr>
              <a:t/>
            </a:r>
            <a:br>
              <a:rPr b="0" dirty="0" sz="3200" i="0" lang="el-GR">
                <a:solidFill>
                  <a:srgbClr val="404040"/>
                </a:solidFill>
                <a:effectLst/>
                <a:latin typeface="+mj-lt"/>
              </a:rPr>
            </a:br>
            <a:r>
              <a:rPr b="0" dirty="0" sz="3200" i="0" lang="el-GR">
                <a:solidFill>
                  <a:srgbClr val="404040"/>
                </a:solidFill>
                <a:effectLst/>
                <a:latin typeface="+mj-lt"/>
              </a:rPr>
              <a:t>Οι </a:t>
            </a:r>
            <a:r>
              <a:rPr b="1" dirty="0" sz="3200" i="0" lang="el-GR">
                <a:solidFill>
                  <a:srgbClr val="404040"/>
                </a:solidFill>
                <a:effectLst/>
                <a:latin typeface="+mj-lt"/>
              </a:rPr>
              <a:t>μισθοί</a:t>
            </a:r>
            <a:r>
              <a:rPr b="0" dirty="0" sz="3200" i="0" lang="el-GR">
                <a:solidFill>
                  <a:srgbClr val="404040"/>
                </a:solidFill>
                <a:effectLst/>
                <a:latin typeface="+mj-lt"/>
              </a:rPr>
              <a:t> και η </a:t>
            </a:r>
            <a:r>
              <a:rPr b="1" dirty="0" sz="3200" i="0" lang="el-GR">
                <a:solidFill>
                  <a:srgbClr val="404040"/>
                </a:solidFill>
                <a:effectLst/>
                <a:latin typeface="+mj-lt"/>
              </a:rPr>
              <a:t>απασχόληση</a:t>
            </a:r>
            <a:r>
              <a:rPr b="0" dirty="0" sz="3200" i="0" lang="el-GR">
                <a:solidFill>
                  <a:srgbClr val="404040"/>
                </a:solidFill>
                <a:effectLst/>
                <a:latin typeface="+mj-lt"/>
              </a:rPr>
              <a:t> θα συνεχίσουν να αυξάνονται με την εξέλιξη της οικονομίας.</a:t>
            </a:r>
          </a:p>
          <a:p>
            <a:pPr algn="l" indent="0" marL="0">
              <a:lnSpc>
                <a:spcPts val="2143"/>
              </a:lnSpc>
              <a:spcBef>
                <a:spcPts val="1029"/>
              </a:spcBef>
              <a:buNone/>
            </a:pPr>
            <a:endParaRPr b="0" dirty="0" sz="2600" i="0" lang="el-GR">
              <a:solidFill>
                <a:srgbClr val="404040"/>
              </a:solidFill>
              <a:effectLst/>
              <a:latin typeface="+mj-lt"/>
            </a:endParaRPr>
          </a:p>
        </p:txBody>
      </p:sp>
      <p:pic>
        <p:nvPicPr>
          <p:cNvPr id="2097166" name="Picture 3"/>
          <p:cNvPicPr>
            <a:picLocks noChangeAspect="1"/>
          </p:cNvPicPr>
          <p:nvPr/>
        </p:nvPicPr>
        <p:blipFill>
          <a:blip xmlns:r="http://schemas.openxmlformats.org/officeDocument/2006/relationships" r:embed="rId1" cstate="print"/>
          <a:stretch>
            <a:fillRect/>
          </a:stretch>
        </p:blipFill>
        <p:spPr>
          <a:xfrm>
            <a:off x="7467600" y="5562600"/>
            <a:ext cx="1578439" cy="1578439"/>
          </a:xfrm>
          <a:prstGeom prst="rec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651" name="Τίτλος 1"/>
          <p:cNvSpPr>
            <a:spLocks noGrp="1"/>
          </p:cNvSpPr>
          <p:nvPr>
            <p:ph type="title"/>
          </p:nvPr>
        </p:nvSpPr>
        <p:spPr>
          <a:xfrm>
            <a:off x="457200" y="152400"/>
            <a:ext cx="8229600" cy="1143000"/>
          </a:xfrm>
        </p:spPr>
        <p:txBody>
          <a:bodyPr>
            <a:normAutofit fontScale="90000"/>
          </a:bodyPr>
          <a:p>
            <a:r>
              <a:rPr b="1" dirty="0" i="0" lang="el-GR">
                <a:solidFill>
                  <a:srgbClr val="404040"/>
                </a:solidFill>
                <a:effectLst/>
              </a:rPr>
              <a:t>Φάσεις </a:t>
            </a:r>
            <a:r>
              <a:rPr b="1" dirty="0" i="0" lang="el-GR" smtClean="0">
                <a:solidFill>
                  <a:srgbClr val="404040"/>
                </a:solidFill>
                <a:effectLst/>
              </a:rPr>
              <a:t>Ανάπτυξης</a:t>
            </a:r>
            <a:r>
              <a:rPr b="1" dirty="0" i="0" lang="en-US" smtClean="0">
                <a:solidFill>
                  <a:srgbClr val="404040"/>
                </a:solidFill>
                <a:effectLst/>
              </a:rPr>
              <a:t> </a:t>
            </a:r>
            <a:r>
              <a:rPr b="1" dirty="0" i="0" lang="el-GR" smtClean="0">
                <a:solidFill>
                  <a:srgbClr val="404040"/>
                </a:solidFill>
                <a:effectLst/>
              </a:rPr>
              <a:t>(επανάληψ</a:t>
            </a:r>
            <a:r>
              <a:rPr b="1" dirty="0" lang="el-GR" smtClean="0">
                <a:solidFill>
                  <a:srgbClr val="404040"/>
                </a:solidFill>
              </a:rPr>
              <a:t>η)</a:t>
            </a:r>
            <a:r>
              <a:rPr b="0" dirty="0" i="0" lang="el-GR">
                <a:solidFill>
                  <a:srgbClr val="404040"/>
                </a:solidFill>
                <a:effectLst/>
              </a:rPr>
              <a:t/>
            </a:r>
            <a:br>
              <a:rPr b="0" dirty="0" i="0" lang="el-GR">
                <a:solidFill>
                  <a:srgbClr val="404040"/>
                </a:solidFill>
                <a:effectLst/>
              </a:rPr>
            </a:br>
            <a:endParaRPr dirty="0" lang="el-GR"/>
          </a:p>
        </p:txBody>
      </p:sp>
      <p:sp>
        <p:nvSpPr>
          <p:cNvPr id="1048652" name="Θέση περιεχομένου 2"/>
          <p:cNvSpPr>
            <a:spLocks noGrp="1"/>
          </p:cNvSpPr>
          <p:nvPr>
            <p:ph idx="1"/>
          </p:nvPr>
        </p:nvSpPr>
        <p:spPr>
          <a:xfrm>
            <a:off x="228600" y="793256"/>
            <a:ext cx="8915400" cy="5920582"/>
          </a:xfrm>
        </p:spPr>
        <p:txBody>
          <a:bodyPr>
            <a:normAutofit/>
          </a:bodyPr>
          <a:p>
            <a:pPr algn="l">
              <a:lnSpc>
                <a:spcPts val="2143"/>
              </a:lnSpc>
              <a:spcBef>
                <a:spcPts val="1029"/>
              </a:spcBef>
              <a:spcAft>
                <a:spcPts val="300"/>
              </a:spcAft>
              <a:buFont typeface="+mj-lt"/>
              <a:buAutoNum type="arabicPeriod"/>
            </a:pPr>
            <a:r>
              <a:rPr b="1" dirty="0" i="0" lang="el-GR">
                <a:solidFill>
                  <a:srgbClr val="404040"/>
                </a:solidFill>
                <a:effectLst/>
                <a:latin typeface="+mj-lt"/>
              </a:rPr>
              <a:t> Φάση Απεριόριστης Εργατικής Προσφοράς</a:t>
            </a:r>
            <a:r>
              <a:rPr b="0" dirty="0" i="0" lang="el-GR">
                <a:solidFill>
                  <a:srgbClr val="404040"/>
                </a:solidFill>
                <a:effectLst/>
                <a:latin typeface="+mj-lt"/>
              </a:rPr>
              <a:t>:</a:t>
            </a:r>
          </a:p>
          <a:p>
            <a:pPr algn="l" indent="0" lvl="1" marL="457200">
              <a:lnSpc>
                <a:spcPts val="2143"/>
              </a:lnSpc>
              <a:spcBef>
                <a:spcPts val="300"/>
              </a:spcBef>
              <a:spcAft>
                <a:spcPts val="1029"/>
              </a:spcAft>
              <a:buNone/>
            </a:pPr>
            <a:r>
              <a:rPr b="0" dirty="0" i="0" lang="el-GR">
                <a:solidFill>
                  <a:srgbClr val="404040"/>
                </a:solidFill>
                <a:effectLst/>
                <a:latin typeface="+mj-lt"/>
              </a:rPr>
              <a:t>Μετακίνηση εργατικού δυναμικού από τον γεωργικό στον βιομηχανικό τομέα </a:t>
            </a:r>
            <a:r>
              <a:rPr b="1" dirty="0" i="0" lang="el-GR">
                <a:solidFill>
                  <a:srgbClr val="404040"/>
                </a:solidFill>
                <a:effectLst/>
                <a:latin typeface="+mj-lt"/>
              </a:rPr>
              <a:t>χωρίς αύξηση μισθών</a:t>
            </a:r>
            <a:r>
              <a:rPr b="0" dirty="0" i="0" lang="el-GR">
                <a:solidFill>
                  <a:srgbClr val="404040"/>
                </a:solidFill>
                <a:effectLst/>
                <a:latin typeface="+mj-lt"/>
              </a:rPr>
              <a:t>.</a:t>
            </a:r>
          </a:p>
          <a:p>
            <a:pPr algn="l" indent="0" lvl="1" marL="457200">
              <a:lnSpc>
                <a:spcPts val="2143"/>
              </a:lnSpc>
              <a:spcBef>
                <a:spcPts val="300"/>
              </a:spcBef>
              <a:spcAft>
                <a:spcPts val="1029"/>
              </a:spcAft>
              <a:buNone/>
            </a:pPr>
            <a:r>
              <a:rPr b="0" dirty="0" i="0" lang="el-GR">
                <a:solidFill>
                  <a:srgbClr val="404040"/>
                </a:solidFill>
                <a:effectLst/>
                <a:latin typeface="+mj-lt"/>
              </a:rPr>
              <a:t>Αύξηση κερδών των κεφαλαιοκρατών (ιδιωτών ή κρατικών) λόγω των σταθερών μισθών και της αυξανόμενης παραγωγικότητας.</a:t>
            </a:r>
          </a:p>
          <a:p>
            <a:pPr algn="l" indent="0" lvl="1" marL="457200">
              <a:lnSpc>
                <a:spcPts val="2143"/>
              </a:lnSpc>
              <a:spcBef>
                <a:spcPts val="300"/>
              </a:spcBef>
              <a:spcAft>
                <a:spcPts val="1029"/>
              </a:spcAft>
              <a:buNone/>
            </a:pPr>
            <a:r>
              <a:rPr b="1" dirty="0" i="0" lang="el-GR">
                <a:solidFill>
                  <a:srgbClr val="404040"/>
                </a:solidFill>
                <a:effectLst/>
                <a:latin typeface="+mj-lt"/>
              </a:rPr>
              <a:t>Συσσώρευση κεφαλαίου</a:t>
            </a:r>
            <a:r>
              <a:rPr b="0" dirty="0" i="0" lang="el-GR">
                <a:solidFill>
                  <a:srgbClr val="404040"/>
                </a:solidFill>
                <a:effectLst/>
                <a:latin typeface="+mj-lt"/>
              </a:rPr>
              <a:t> μέσω επανεπένδυσης.</a:t>
            </a:r>
          </a:p>
          <a:p>
            <a:pPr algn="l">
              <a:lnSpc>
                <a:spcPts val="2143"/>
              </a:lnSpc>
              <a:spcBef>
                <a:spcPts val="300"/>
              </a:spcBef>
              <a:spcAft>
                <a:spcPts val="300"/>
              </a:spcAft>
              <a:buFont typeface="+mj-lt"/>
              <a:buAutoNum type="arabicPeriod"/>
            </a:pPr>
            <a:r>
              <a:rPr b="1" dirty="0" i="0" lang="el-GR">
                <a:solidFill>
                  <a:srgbClr val="404040"/>
                </a:solidFill>
                <a:effectLst/>
                <a:latin typeface="+mj-lt"/>
              </a:rPr>
              <a:t> Σημείο Καμπής (</a:t>
            </a:r>
            <a:r>
              <a:rPr b="1" dirty="0" i="0" lang="el-GR" err="1">
                <a:solidFill>
                  <a:srgbClr val="404040"/>
                </a:solidFill>
                <a:effectLst/>
                <a:latin typeface="+mj-lt"/>
              </a:rPr>
              <a:t>Lewis</a:t>
            </a:r>
            <a:r>
              <a:rPr b="1" dirty="0" i="0" lang="el-GR">
                <a:solidFill>
                  <a:srgbClr val="404040"/>
                </a:solidFill>
                <a:effectLst/>
                <a:latin typeface="+mj-lt"/>
              </a:rPr>
              <a:t> </a:t>
            </a:r>
            <a:r>
              <a:rPr b="1" dirty="0" i="0" lang="el-GR" err="1">
                <a:solidFill>
                  <a:srgbClr val="404040"/>
                </a:solidFill>
                <a:effectLst/>
                <a:latin typeface="+mj-lt"/>
              </a:rPr>
              <a:t>Turning</a:t>
            </a:r>
            <a:r>
              <a:rPr b="1" dirty="0" i="0" lang="el-GR">
                <a:solidFill>
                  <a:srgbClr val="404040"/>
                </a:solidFill>
                <a:effectLst/>
                <a:latin typeface="+mj-lt"/>
              </a:rPr>
              <a:t> </a:t>
            </a:r>
            <a:r>
              <a:rPr b="1" dirty="0" i="0" lang="el-GR" err="1">
                <a:solidFill>
                  <a:srgbClr val="404040"/>
                </a:solidFill>
                <a:effectLst/>
                <a:latin typeface="+mj-lt"/>
              </a:rPr>
              <a:t>Point</a:t>
            </a:r>
            <a:r>
              <a:rPr b="1" dirty="0" i="0" lang="el-GR">
                <a:solidFill>
                  <a:srgbClr val="404040"/>
                </a:solidFill>
                <a:effectLst/>
                <a:latin typeface="+mj-lt"/>
              </a:rPr>
              <a:t>)</a:t>
            </a:r>
            <a:r>
              <a:rPr b="0" dirty="0" i="0" lang="el-GR">
                <a:solidFill>
                  <a:srgbClr val="404040"/>
                </a:solidFill>
                <a:effectLst/>
                <a:latin typeface="+mj-lt"/>
              </a:rPr>
              <a:t>:</a:t>
            </a:r>
          </a:p>
          <a:p>
            <a:pPr algn="l" indent="0" lvl="1" marL="457200">
              <a:lnSpc>
                <a:spcPts val="2143"/>
              </a:lnSpc>
              <a:spcBef>
                <a:spcPts val="300"/>
              </a:spcBef>
              <a:spcAft>
                <a:spcPts val="1029"/>
              </a:spcAft>
              <a:buNone/>
            </a:pPr>
            <a:r>
              <a:rPr b="0" dirty="0" i="0" lang="el-GR">
                <a:solidFill>
                  <a:srgbClr val="404040"/>
                </a:solidFill>
                <a:effectLst/>
                <a:latin typeface="+mj-lt"/>
              </a:rPr>
              <a:t>Εξάντληση του πλεονάζοντος εργατικού δυναμικού στον γεωργικό τομέα.</a:t>
            </a:r>
          </a:p>
          <a:p>
            <a:pPr algn="l" indent="0" lvl="1" marL="457200">
              <a:lnSpc>
                <a:spcPts val="2143"/>
              </a:lnSpc>
              <a:spcBef>
                <a:spcPts val="300"/>
              </a:spcBef>
              <a:spcAft>
                <a:spcPts val="1029"/>
              </a:spcAft>
              <a:buNone/>
            </a:pPr>
            <a:r>
              <a:rPr b="1" dirty="0" i="0" lang="el-GR">
                <a:solidFill>
                  <a:srgbClr val="404040"/>
                </a:solidFill>
                <a:effectLst/>
                <a:latin typeface="+mj-lt"/>
              </a:rPr>
              <a:t>Αύξηση μισθών</a:t>
            </a:r>
            <a:r>
              <a:rPr b="0" dirty="0" i="0" lang="el-GR">
                <a:solidFill>
                  <a:srgbClr val="404040"/>
                </a:solidFill>
                <a:effectLst/>
                <a:latin typeface="+mj-lt"/>
              </a:rPr>
              <a:t> και πίεση για τεχνολογική καινοτομία.</a:t>
            </a:r>
          </a:p>
          <a:p>
            <a:pPr algn="l">
              <a:lnSpc>
                <a:spcPts val="2143"/>
              </a:lnSpc>
              <a:spcBef>
                <a:spcPts val="300"/>
              </a:spcBef>
              <a:spcAft>
                <a:spcPts val="300"/>
              </a:spcAft>
              <a:buFont typeface="+mj-lt"/>
              <a:buAutoNum type="arabicPeriod"/>
            </a:pPr>
            <a:r>
              <a:rPr b="1" dirty="0" i="0" lang="el-GR">
                <a:solidFill>
                  <a:srgbClr val="404040"/>
                </a:solidFill>
                <a:effectLst/>
                <a:latin typeface="+mj-lt"/>
              </a:rPr>
              <a:t> Εμπορευματοποίηση της Οικονομίας</a:t>
            </a:r>
            <a:r>
              <a:rPr b="0" dirty="0" i="0" lang="el-GR">
                <a:solidFill>
                  <a:srgbClr val="404040"/>
                </a:solidFill>
                <a:effectLst/>
                <a:latin typeface="+mj-lt"/>
              </a:rPr>
              <a:t>:</a:t>
            </a:r>
          </a:p>
          <a:p>
            <a:pPr algn="l" indent="0" lvl="1" marL="457200">
              <a:lnSpc>
                <a:spcPts val="2143"/>
              </a:lnSpc>
              <a:spcBef>
                <a:spcPts val="300"/>
              </a:spcBef>
              <a:spcAft>
                <a:spcPts val="1029"/>
              </a:spcAft>
              <a:buNone/>
            </a:pPr>
            <a:r>
              <a:rPr b="0" dirty="0" i="0" lang="el-GR">
                <a:solidFill>
                  <a:srgbClr val="404040"/>
                </a:solidFill>
                <a:effectLst/>
                <a:latin typeface="+mj-lt"/>
              </a:rPr>
              <a:t>Κατάργηση της </a:t>
            </a:r>
            <a:r>
              <a:rPr b="0" dirty="0" i="0" lang="el-GR" err="1">
                <a:solidFill>
                  <a:srgbClr val="404040"/>
                </a:solidFill>
                <a:effectLst/>
                <a:latin typeface="+mj-lt"/>
              </a:rPr>
              <a:t>δυικότητας</a:t>
            </a:r>
            <a:r>
              <a:rPr b="0" dirty="0" i="0" lang="el-GR">
                <a:solidFill>
                  <a:srgbClr val="404040"/>
                </a:solidFill>
                <a:effectLst/>
                <a:latin typeface="+mj-lt"/>
              </a:rPr>
              <a:t>.</a:t>
            </a:r>
          </a:p>
          <a:p>
            <a:pPr algn="l" indent="0" lvl="1" marL="457200">
              <a:lnSpc>
                <a:spcPts val="2143"/>
              </a:lnSpc>
              <a:spcBef>
                <a:spcPts val="300"/>
              </a:spcBef>
              <a:spcAft>
                <a:spcPts val="1029"/>
              </a:spcAft>
              <a:buNone/>
            </a:pPr>
            <a:r>
              <a:rPr b="0" dirty="0" i="0" lang="el-GR">
                <a:solidFill>
                  <a:srgbClr val="404040"/>
                </a:solidFill>
                <a:effectLst/>
                <a:latin typeface="+mj-lt"/>
              </a:rPr>
              <a:t>Ο γεωργικός τομέας γίνεται κερδοσκοπικός με σύγχρονες τεχνικές.</a:t>
            </a:r>
          </a:p>
          <a:p>
            <a:endParaRPr dirty="0" lang="el-GR">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653" name="Τίτλος 1"/>
          <p:cNvSpPr>
            <a:spLocks noGrp="1"/>
          </p:cNvSpPr>
          <p:nvPr>
            <p:ph type="title"/>
          </p:nvPr>
        </p:nvSpPr>
        <p:spPr>
          <a:xfrm>
            <a:off x="-304800" y="399535"/>
            <a:ext cx="9791700" cy="1143000"/>
          </a:xfrm>
        </p:spPr>
        <p:txBody>
          <a:bodyPr>
            <a:noAutofit/>
          </a:bodyPr>
          <a:p>
            <a:pPr>
              <a:spcBef>
                <a:spcPts val="1372"/>
              </a:spcBef>
              <a:spcAft>
                <a:spcPts val="1029"/>
              </a:spcAft>
            </a:pPr>
            <a:r>
              <a:rPr b="1" dirty="0" sz="3600" i="0" lang="el-GR">
                <a:solidFill>
                  <a:srgbClr val="404040"/>
                </a:solidFill>
                <a:effectLst/>
              </a:rPr>
              <a:t>Διάγραμμα Φάσεων </a:t>
            </a:r>
            <a:r>
              <a:rPr b="1" dirty="0" sz="3600" i="0" lang="el-GR" err="1">
                <a:solidFill>
                  <a:srgbClr val="404040"/>
                </a:solidFill>
                <a:effectLst/>
              </a:rPr>
              <a:t>Lewis</a:t>
            </a:r>
            <a:r>
              <a:rPr b="0" dirty="0" sz="3600" i="0" lang="el-GR">
                <a:solidFill>
                  <a:srgbClr val="404040"/>
                </a:solidFill>
                <a:effectLst/>
              </a:rPr>
              <a:t/>
            </a:r>
            <a:br>
              <a:rPr b="0" dirty="0" sz="3600" i="0" lang="el-GR">
                <a:solidFill>
                  <a:srgbClr val="404040"/>
                </a:solidFill>
                <a:effectLst/>
              </a:rPr>
            </a:br>
            <a:r>
              <a:rPr b="1" dirty="0" sz="3600" i="0" lang="el-GR">
                <a:solidFill>
                  <a:srgbClr val="404040"/>
                </a:solidFill>
                <a:effectLst/>
              </a:rPr>
              <a:t>(Μετάβαση από τον Παραδοσιακό </a:t>
            </a:r>
            <a:br>
              <a:rPr b="1" dirty="0" sz="3600" i="0" lang="el-GR">
                <a:solidFill>
                  <a:srgbClr val="404040"/>
                </a:solidFill>
                <a:effectLst/>
              </a:rPr>
            </a:br>
            <a:r>
              <a:rPr b="1" dirty="0" sz="3600" i="0" lang="el-GR">
                <a:solidFill>
                  <a:srgbClr val="404040"/>
                </a:solidFill>
                <a:effectLst/>
              </a:rPr>
              <a:t>στον Σύγχρονο Τομέα)</a:t>
            </a:r>
            <a:r>
              <a:rPr b="0" dirty="0" sz="3600" i="0" lang="el-GR">
                <a:solidFill>
                  <a:srgbClr val="404040"/>
                </a:solidFill>
                <a:effectLst/>
              </a:rPr>
              <a:t/>
            </a:r>
            <a:br>
              <a:rPr b="0" dirty="0" sz="3600" i="0" lang="el-GR">
                <a:solidFill>
                  <a:srgbClr val="404040"/>
                </a:solidFill>
                <a:effectLst/>
              </a:rPr>
            </a:br>
            <a:endParaRPr dirty="0" sz="3600" lang="el-GR"/>
          </a:p>
        </p:txBody>
      </p:sp>
      <p:sp>
        <p:nvSpPr>
          <p:cNvPr id="1048654" name="Θέση περιεχομένου 2"/>
          <p:cNvSpPr>
            <a:spLocks noGrp="1"/>
          </p:cNvSpPr>
          <p:nvPr>
            <p:ph idx="1"/>
          </p:nvPr>
        </p:nvSpPr>
        <p:spPr>
          <a:xfrm>
            <a:off x="0" y="1524000"/>
            <a:ext cx="9220200" cy="5867400"/>
          </a:xfrm>
        </p:spPr>
        <p:txBody>
          <a:bodyPr>
            <a:normAutofit fontScale="76471" lnSpcReduction="20000"/>
          </a:bodyPr>
          <a:p>
            <a:pPr indent="-514350" marL="514350">
              <a:spcBef>
                <a:spcPts val="1372"/>
              </a:spcBef>
              <a:spcAft>
                <a:spcPts val="1029"/>
              </a:spcAft>
              <a:buAutoNum type="arabicPeriod"/>
            </a:pPr>
            <a:r>
              <a:rPr b="1" dirty="0" sz="4700" i="0" lang="el-GR">
                <a:solidFill>
                  <a:srgbClr val="404040"/>
                </a:solidFill>
                <a:effectLst/>
                <a:latin typeface="+mj-lt"/>
              </a:rPr>
              <a:t>Φάση Απεριόριστης Εργατικής Προσφοράς</a:t>
            </a:r>
          </a:p>
          <a:p>
            <a:pPr algn="l">
              <a:spcBef>
                <a:spcPts val="1029"/>
              </a:spcBef>
              <a:spcAft>
                <a:spcPts val="300"/>
              </a:spcAft>
              <a:buFont typeface="Arial" panose="020B0604020202020204" pitchFamily="34" charset="0"/>
              <a:buChar char="•"/>
            </a:pPr>
            <a:r>
              <a:rPr b="1" dirty="0" sz="3300" i="0" lang="el-GR">
                <a:solidFill>
                  <a:srgbClr val="404040"/>
                </a:solidFill>
                <a:effectLst/>
                <a:latin typeface="+mj-lt"/>
              </a:rPr>
              <a:t>Καμπύλη Προσφοράς Εργασίας</a:t>
            </a:r>
            <a:r>
              <a:rPr b="0" dirty="0" sz="3300" i="0" lang="el-GR">
                <a:solidFill>
                  <a:srgbClr val="404040"/>
                </a:solidFill>
                <a:effectLst/>
                <a:latin typeface="+mj-lt"/>
              </a:rPr>
              <a:t>: </a:t>
            </a:r>
            <a:r>
              <a:rPr b="1" dirty="0" sz="3300" i="0" lang="el-GR">
                <a:solidFill>
                  <a:srgbClr val="404040"/>
                </a:solidFill>
                <a:effectLst/>
                <a:latin typeface="+mj-lt"/>
              </a:rPr>
              <a:t>Οριζόντια γραμμή</a:t>
            </a:r>
            <a:r>
              <a:rPr b="0" dirty="0" sz="3300" i="0" lang="el-GR">
                <a:solidFill>
                  <a:srgbClr val="404040"/>
                </a:solidFill>
                <a:effectLst/>
                <a:latin typeface="+mj-lt"/>
              </a:rPr>
              <a:t> στο επίπεδο του </a:t>
            </a:r>
            <a:r>
              <a:rPr b="1" dirty="0" sz="3300" i="0" lang="el-GR">
                <a:solidFill>
                  <a:srgbClr val="404040"/>
                </a:solidFill>
                <a:effectLst/>
                <a:latin typeface="+mj-lt"/>
              </a:rPr>
              <a:t>μισθού υποδιαίρεσης</a:t>
            </a:r>
            <a:r>
              <a:rPr b="0" dirty="0" sz="3300" i="0" lang="el-GR">
                <a:solidFill>
                  <a:srgbClr val="404040"/>
                </a:solidFill>
                <a:effectLst/>
                <a:latin typeface="+mj-lt"/>
              </a:rPr>
              <a:t> (W₁).</a:t>
            </a:r>
          </a:p>
          <a:p>
            <a:pPr algn="l" indent="0" lvl="1" marL="457200">
              <a:spcBef>
                <a:spcPts val="300"/>
              </a:spcBef>
              <a:spcAft>
                <a:spcPts val="1029"/>
              </a:spcAft>
              <a:buNone/>
            </a:pPr>
            <a:r>
              <a:rPr b="1" dirty="0" sz="3300" i="0" lang="el-GR">
                <a:solidFill>
                  <a:srgbClr val="404040"/>
                </a:solidFill>
                <a:effectLst/>
                <a:latin typeface="+mj-lt"/>
              </a:rPr>
              <a:t>Σημείο Α</a:t>
            </a:r>
            <a:r>
              <a:rPr b="0" dirty="0" sz="3300" i="0" lang="el-GR">
                <a:solidFill>
                  <a:srgbClr val="404040"/>
                </a:solidFill>
                <a:effectLst/>
                <a:latin typeface="+mj-lt"/>
              </a:rPr>
              <a:t>: Αρχική ζήτηση εργασίας στον βιομηχανικό τομέα (L₁).</a:t>
            </a:r>
          </a:p>
          <a:p>
            <a:pPr algn="l" indent="0" lvl="1" marL="457200">
              <a:spcBef>
                <a:spcPts val="300"/>
              </a:spcBef>
              <a:spcAft>
                <a:spcPts val="1029"/>
              </a:spcAft>
              <a:buNone/>
            </a:pPr>
            <a:r>
              <a:rPr b="1" dirty="0" sz="3300" i="0" lang="el-GR">
                <a:solidFill>
                  <a:srgbClr val="404040"/>
                </a:solidFill>
                <a:effectLst/>
                <a:latin typeface="+mj-lt"/>
              </a:rPr>
              <a:t>Σημείο Β</a:t>
            </a:r>
            <a:r>
              <a:rPr b="0" dirty="0" sz="3300" i="0" lang="el-GR">
                <a:solidFill>
                  <a:srgbClr val="404040"/>
                </a:solidFill>
                <a:effectLst/>
                <a:latin typeface="+mj-lt"/>
              </a:rPr>
              <a:t>: Αύξηση ζήτησης λόγω επένδυσης σε κεφάλαιο (L₂).</a:t>
            </a:r>
          </a:p>
          <a:p>
            <a:pPr algn="l" indent="0" lvl="1" marL="457200">
              <a:spcBef>
                <a:spcPts val="300"/>
              </a:spcBef>
              <a:spcAft>
                <a:spcPts val="1029"/>
              </a:spcAft>
              <a:buNone/>
            </a:pPr>
            <a:r>
              <a:rPr b="1" dirty="0" sz="3300" i="0" lang="el-GR">
                <a:solidFill>
                  <a:srgbClr val="404040"/>
                </a:solidFill>
                <a:effectLst/>
                <a:latin typeface="+mj-lt"/>
              </a:rPr>
              <a:t>Γιατί οριζόντια;</a:t>
            </a:r>
            <a:r>
              <a:rPr b="0" dirty="0" sz="3300" i="0" lang="el-GR">
                <a:solidFill>
                  <a:srgbClr val="404040"/>
                </a:solidFill>
                <a:effectLst/>
                <a:latin typeface="+mj-lt"/>
              </a:rPr>
              <a:t> Η γεωργία έχει άφθονο εργατικό δυναμικό, οπότε οι μισθοί δεν ανεβαίνουν παρά την αύξηση της μετακίνησης.</a:t>
            </a:r>
          </a:p>
          <a:p>
            <a:pPr algn="l">
              <a:spcBef>
                <a:spcPts val="300"/>
              </a:spcBef>
              <a:spcAft>
                <a:spcPts val="300"/>
              </a:spcAft>
              <a:buFont typeface="Arial" panose="020B0604020202020204" pitchFamily="34" charset="0"/>
              <a:buChar char="•"/>
            </a:pPr>
            <a:r>
              <a:rPr b="1" dirty="0" sz="3300" i="0" lang="el-GR">
                <a:solidFill>
                  <a:srgbClr val="404040"/>
                </a:solidFill>
                <a:effectLst/>
                <a:latin typeface="+mj-lt"/>
              </a:rPr>
              <a:t>Καμπύλη Ζήτησης Εργασίας</a:t>
            </a:r>
            <a:r>
              <a:rPr b="0" dirty="0" sz="3300" i="0" lang="el-GR">
                <a:solidFill>
                  <a:srgbClr val="404040"/>
                </a:solidFill>
                <a:effectLst/>
                <a:latin typeface="+mj-lt"/>
              </a:rPr>
              <a:t>: </a:t>
            </a:r>
            <a:r>
              <a:rPr b="1" dirty="0" sz="3300" i="0" lang="el-GR">
                <a:solidFill>
                  <a:srgbClr val="404040"/>
                </a:solidFill>
                <a:effectLst/>
                <a:latin typeface="+mj-lt"/>
              </a:rPr>
              <a:t>Αρνητική κλίση</a:t>
            </a:r>
            <a:r>
              <a:rPr b="0" dirty="0" sz="3300" i="0" lang="el-GR">
                <a:solidFill>
                  <a:srgbClr val="404040"/>
                </a:solidFill>
                <a:effectLst/>
                <a:latin typeface="+mj-lt"/>
              </a:rPr>
              <a:t> (Η MP</a:t>
            </a:r>
            <a:r>
              <a:rPr b="0" dirty="0" sz="1700" i="0" lang="el-GR">
                <a:solidFill>
                  <a:srgbClr val="404040"/>
                </a:solidFill>
                <a:effectLst/>
                <a:latin typeface="+mj-lt"/>
              </a:rPr>
              <a:t>L</a:t>
            </a:r>
            <a:r>
              <a:rPr b="0" dirty="0" sz="3300" i="0" lang="el-GR">
                <a:solidFill>
                  <a:srgbClr val="404040"/>
                </a:solidFill>
                <a:effectLst/>
                <a:latin typeface="+mj-lt"/>
              </a:rPr>
              <a:t> = Οριακή Παραγωγικότητα Εργασίας είναι θετική, λόγω κεφαλαιουχικών επενδύσεων, </a:t>
            </a:r>
            <a:r>
              <a:rPr b="0" dirty="0" sz="3300" i="0" lang="el-GR" err="1">
                <a:solidFill>
                  <a:srgbClr val="404040"/>
                </a:solidFill>
                <a:effectLst/>
                <a:latin typeface="+mj-lt"/>
              </a:rPr>
              <a:t>μεταπίζοντας</a:t>
            </a:r>
            <a:r>
              <a:rPr b="0" dirty="0" sz="3300" i="0" lang="el-GR">
                <a:solidFill>
                  <a:srgbClr val="404040"/>
                </a:solidFill>
                <a:effectLst/>
                <a:latin typeface="+mj-lt"/>
              </a:rPr>
              <a:t> την καμπύλη προς τα πάνω/δεξιά.</a:t>
            </a:r>
          </a:p>
          <a:p>
            <a:endParaRPr dirty="0" lang="el-GR">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sp>
        <p:nvSpPr>
          <p:cNvPr id="1048655" name="Τίτλος 1"/>
          <p:cNvSpPr>
            <a:spLocks noGrp="1"/>
          </p:cNvSpPr>
          <p:nvPr>
            <p:ph type="title"/>
          </p:nvPr>
        </p:nvSpPr>
        <p:spPr>
          <a:xfrm>
            <a:off x="-152400" y="76200"/>
            <a:ext cx="8915400" cy="1143000"/>
          </a:xfrm>
        </p:spPr>
        <p:txBody>
          <a:bodyPr>
            <a:noAutofit/>
          </a:bodyPr>
          <a:p>
            <a:r>
              <a:rPr b="1" dirty="0" sz="3600" i="0" lang="en-US">
                <a:solidFill>
                  <a:srgbClr val="404040"/>
                </a:solidFill>
                <a:effectLst/>
              </a:rPr>
              <a:t>2. </a:t>
            </a:r>
            <a:r>
              <a:rPr b="1" dirty="0" sz="3600" i="0" lang="en-US" err="1">
                <a:solidFill>
                  <a:srgbClr val="404040"/>
                </a:solidFill>
                <a:effectLst/>
              </a:rPr>
              <a:t>Σημείο</a:t>
            </a:r>
            <a:r>
              <a:rPr b="1" dirty="0" sz="3600" i="0" lang="en-US">
                <a:solidFill>
                  <a:srgbClr val="404040"/>
                </a:solidFill>
                <a:effectLst/>
              </a:rPr>
              <a:t> Καμπ</a:t>
            </a:r>
            <a:r>
              <a:rPr b="1" dirty="0" sz="3600" i="0" lang="en-US" err="1">
                <a:solidFill>
                  <a:srgbClr val="404040"/>
                </a:solidFill>
                <a:effectLst/>
              </a:rPr>
              <a:t>ής</a:t>
            </a:r>
            <a:r>
              <a:rPr b="1" dirty="0" sz="3600" i="0" lang="en-US">
                <a:solidFill>
                  <a:srgbClr val="404040"/>
                </a:solidFill>
                <a:effectLst/>
              </a:rPr>
              <a:t> (Lewis Turning Point)</a:t>
            </a:r>
            <a:r>
              <a:rPr b="0" dirty="0" sz="3600" i="0" lang="en-US">
                <a:solidFill>
                  <a:srgbClr val="404040"/>
                </a:solidFill>
                <a:effectLst/>
              </a:rPr>
              <a:t/>
            </a:r>
            <a:br>
              <a:rPr b="0" dirty="0" sz="3600" i="0" lang="en-US">
                <a:solidFill>
                  <a:srgbClr val="404040"/>
                </a:solidFill>
                <a:effectLst/>
              </a:rPr>
            </a:br>
            <a:endParaRPr dirty="0" sz="3600" lang="el-GR"/>
          </a:p>
        </p:txBody>
      </p:sp>
      <p:sp>
        <p:nvSpPr>
          <p:cNvPr id="1048656" name="Θέση περιεχομένου 2"/>
          <p:cNvSpPr>
            <a:spLocks noGrp="1"/>
          </p:cNvSpPr>
          <p:nvPr>
            <p:ph idx="1"/>
          </p:nvPr>
        </p:nvSpPr>
        <p:spPr>
          <a:xfrm>
            <a:off x="457200" y="762000"/>
            <a:ext cx="8229600" cy="5791200"/>
          </a:xfrm>
        </p:spPr>
        <p:txBody>
          <a:bodyPr>
            <a:normAutofit fontScale="96429" lnSpcReduction="20000"/>
          </a:bodyPr>
          <a:p>
            <a:pPr algn="l" indent="0" marL="0">
              <a:lnSpc>
                <a:spcPts val="2143"/>
              </a:lnSpc>
              <a:spcBef>
                <a:spcPts val="1029"/>
              </a:spcBef>
              <a:spcAft>
                <a:spcPts val="300"/>
              </a:spcAft>
              <a:buNone/>
            </a:pPr>
            <a:r>
              <a:rPr b="1" dirty="0" i="0" lang="el-GR">
                <a:solidFill>
                  <a:srgbClr val="404040"/>
                </a:solidFill>
                <a:effectLst/>
                <a:latin typeface="+mj-lt"/>
              </a:rPr>
              <a:t>Σημείο Γ</a:t>
            </a:r>
            <a:r>
              <a:rPr b="0" dirty="0" i="0" lang="el-GR">
                <a:solidFill>
                  <a:srgbClr val="404040"/>
                </a:solidFill>
                <a:effectLst/>
                <a:latin typeface="+mj-lt"/>
              </a:rPr>
              <a:t>: Η προσφορά εργασίας γίνεται </a:t>
            </a:r>
            <a:r>
              <a:rPr b="1" dirty="0" i="0" lang="el-GR">
                <a:solidFill>
                  <a:srgbClr val="404040"/>
                </a:solidFill>
                <a:effectLst/>
                <a:latin typeface="+mj-lt"/>
              </a:rPr>
              <a:t>κατακόρυφη</a:t>
            </a:r>
            <a:r>
              <a:rPr b="0" dirty="0" i="0" lang="el-GR">
                <a:solidFill>
                  <a:srgbClr val="404040"/>
                </a:solidFill>
                <a:effectLst/>
                <a:latin typeface="+mj-lt"/>
              </a:rPr>
              <a:t> (L₃).</a:t>
            </a:r>
          </a:p>
          <a:p>
            <a:pPr algn="l" indent="0" lvl="1" marL="457200">
              <a:lnSpc>
                <a:spcPts val="2143"/>
              </a:lnSpc>
              <a:spcBef>
                <a:spcPts val="300"/>
              </a:spcBef>
              <a:spcAft>
                <a:spcPts val="1029"/>
              </a:spcAft>
              <a:buNone/>
            </a:pPr>
            <a:r>
              <a:rPr b="1" dirty="0" i="0" lang="el-GR">
                <a:solidFill>
                  <a:srgbClr val="404040"/>
                </a:solidFill>
                <a:effectLst/>
                <a:latin typeface="+mj-lt"/>
              </a:rPr>
              <a:t>Γιατί;</a:t>
            </a:r>
            <a:r>
              <a:rPr b="0" dirty="0" i="0" lang="el-GR">
                <a:solidFill>
                  <a:srgbClr val="404040"/>
                </a:solidFill>
                <a:effectLst/>
                <a:latin typeface="+mj-lt"/>
              </a:rPr>
              <a:t> Το πλεόνασμα εργατικού δυναμικού στον γεωργικό τομέα </a:t>
            </a:r>
            <a:r>
              <a:rPr b="1" dirty="0" i="0" lang="el-GR">
                <a:solidFill>
                  <a:srgbClr val="404040"/>
                </a:solidFill>
                <a:effectLst/>
                <a:latin typeface="+mj-lt"/>
              </a:rPr>
              <a:t>εξαντλείται</a:t>
            </a:r>
            <a:r>
              <a:rPr b="0" dirty="0" i="0" lang="el-GR">
                <a:solidFill>
                  <a:srgbClr val="404040"/>
                </a:solidFill>
                <a:effectLst/>
                <a:latin typeface="+mj-lt"/>
              </a:rPr>
              <a:t>.</a:t>
            </a:r>
          </a:p>
          <a:p>
            <a:pPr algn="l" indent="0" lvl="1" marL="457200">
              <a:lnSpc>
                <a:spcPts val="2143"/>
              </a:lnSpc>
              <a:spcBef>
                <a:spcPts val="300"/>
              </a:spcBef>
              <a:spcAft>
                <a:spcPts val="1029"/>
              </a:spcAft>
              <a:buNone/>
            </a:pPr>
            <a:r>
              <a:rPr b="0" dirty="0" i="0" lang="el-GR">
                <a:solidFill>
                  <a:srgbClr val="404040"/>
                </a:solidFill>
                <a:effectLst/>
                <a:latin typeface="+mj-lt"/>
              </a:rPr>
              <a:t>Οι μισθοί αρχίζουν να αυξάνονται (από W₁ σε W₂).</a:t>
            </a:r>
          </a:p>
          <a:p>
            <a:pPr algn="l" indent="0" lvl="1" marL="457200">
              <a:lnSpc>
                <a:spcPts val="2143"/>
              </a:lnSpc>
              <a:spcBef>
                <a:spcPts val="300"/>
              </a:spcBef>
              <a:spcAft>
                <a:spcPts val="1029"/>
              </a:spcAft>
              <a:buNone/>
            </a:pPr>
            <a:r>
              <a:rPr b="0" dirty="0" i="0" lang="el-GR">
                <a:solidFill>
                  <a:srgbClr val="404040"/>
                </a:solidFill>
                <a:effectLst/>
                <a:latin typeface="+mj-lt"/>
              </a:rPr>
              <a:t>Πίεση για </a:t>
            </a:r>
            <a:r>
              <a:rPr b="1" dirty="0" i="0" lang="el-GR">
                <a:solidFill>
                  <a:srgbClr val="404040"/>
                </a:solidFill>
                <a:effectLst/>
                <a:latin typeface="+mj-lt"/>
              </a:rPr>
              <a:t>τεχνολογική καινοτομία</a:t>
            </a:r>
            <a:r>
              <a:rPr b="0" dirty="0" i="0" lang="el-GR">
                <a:solidFill>
                  <a:srgbClr val="404040"/>
                </a:solidFill>
                <a:effectLst/>
                <a:latin typeface="+mj-lt"/>
              </a:rPr>
              <a:t> (για να αντισταθμιστεί το κόστος εργασίας).</a:t>
            </a:r>
          </a:p>
          <a:p>
            <a:pPr indent="0" marL="0">
              <a:buNone/>
            </a:pPr>
            <a:r>
              <a:rPr b="1" dirty="0" i="0" lang="el-GR">
                <a:solidFill>
                  <a:srgbClr val="404040"/>
                </a:solidFill>
                <a:effectLst/>
                <a:latin typeface="+mj-lt"/>
              </a:rPr>
              <a:t>3. Μετά το Σημείο Καμπής</a:t>
            </a:r>
          </a:p>
          <a:p>
            <a:pPr algn="l">
              <a:lnSpc>
                <a:spcPts val="2143"/>
              </a:lnSpc>
              <a:spcBef>
                <a:spcPts val="1029"/>
              </a:spcBef>
              <a:spcAft>
                <a:spcPts val="1029"/>
              </a:spcAft>
              <a:buFont typeface="Arial" panose="020B0604020202020204" pitchFamily="34" charset="0"/>
              <a:buChar char="•"/>
            </a:pPr>
            <a:r>
              <a:rPr b="1" dirty="0" i="0" lang="el-GR">
                <a:solidFill>
                  <a:srgbClr val="404040"/>
                </a:solidFill>
                <a:effectLst/>
                <a:latin typeface="+mj-lt"/>
              </a:rPr>
              <a:t>Καμπύλη Προσφοράς Εργασίας</a:t>
            </a:r>
            <a:r>
              <a:rPr b="0" dirty="0" i="0" lang="el-GR">
                <a:solidFill>
                  <a:srgbClr val="404040"/>
                </a:solidFill>
                <a:effectLst/>
                <a:latin typeface="+mj-lt"/>
              </a:rPr>
              <a:t>: </a:t>
            </a:r>
            <a:r>
              <a:rPr b="1" dirty="0" i="0" lang="el-GR">
                <a:solidFill>
                  <a:srgbClr val="404040"/>
                </a:solidFill>
                <a:effectLst/>
                <a:latin typeface="+mj-lt"/>
              </a:rPr>
              <a:t>Ανοδική κλίση</a:t>
            </a:r>
            <a:r>
              <a:rPr b="0" dirty="0" i="0" lang="el-GR">
                <a:solidFill>
                  <a:srgbClr val="404040"/>
                </a:solidFill>
                <a:effectLst/>
                <a:latin typeface="+mj-lt"/>
              </a:rPr>
              <a:t> (W↑ καθώς L↑).</a:t>
            </a:r>
          </a:p>
          <a:p>
            <a:pPr algn="l">
              <a:lnSpc>
                <a:spcPts val="2143"/>
              </a:lnSpc>
              <a:spcBef>
                <a:spcPts val="300"/>
              </a:spcBef>
              <a:spcAft>
                <a:spcPts val="300"/>
              </a:spcAft>
              <a:buFont typeface="Arial" panose="020B0604020202020204" pitchFamily="34" charset="0"/>
              <a:buChar char="•"/>
            </a:pPr>
            <a:r>
              <a:rPr b="1" dirty="0" i="0" lang="el-GR">
                <a:solidFill>
                  <a:srgbClr val="404040"/>
                </a:solidFill>
                <a:effectLst/>
                <a:latin typeface="+mj-lt"/>
              </a:rPr>
              <a:t>Ο γεωργικός τομέας εμπορευματοποιείται</a:t>
            </a:r>
            <a:r>
              <a:rPr b="0" dirty="0" i="0" lang="el-GR">
                <a:solidFill>
                  <a:srgbClr val="404040"/>
                </a:solidFill>
                <a:effectLst/>
                <a:latin typeface="+mj-lt"/>
              </a:rPr>
              <a:t>:</a:t>
            </a:r>
          </a:p>
          <a:p>
            <a:pPr algn="l" indent="-285750" lvl="1" marL="742950">
              <a:lnSpc>
                <a:spcPts val="2143"/>
              </a:lnSpc>
              <a:spcBef>
                <a:spcPts val="300"/>
              </a:spcBef>
              <a:spcAft>
                <a:spcPts val="1029"/>
              </a:spcAft>
              <a:buFont typeface="Arial" panose="020B0604020202020204" pitchFamily="34" charset="0"/>
              <a:buChar char="•"/>
            </a:pPr>
            <a:r>
              <a:rPr b="0" dirty="0" i="0" lang="el-GR">
                <a:solidFill>
                  <a:srgbClr val="404040"/>
                </a:solidFill>
                <a:effectLst/>
                <a:latin typeface="+mj-lt"/>
              </a:rPr>
              <a:t>Απαιτεί υψηλότερους μισθούς για να κρατήσει εργάτες.</a:t>
            </a:r>
          </a:p>
          <a:p>
            <a:pPr algn="l" indent="-285750" lvl="1" marL="742950">
              <a:lnSpc>
                <a:spcPts val="2143"/>
              </a:lnSpc>
              <a:spcBef>
                <a:spcPts val="300"/>
              </a:spcBef>
              <a:spcAft>
                <a:spcPts val="1029"/>
              </a:spcAft>
              <a:buFont typeface="Arial" panose="020B0604020202020204" pitchFamily="34" charset="0"/>
              <a:buChar char="•"/>
            </a:pPr>
            <a:r>
              <a:rPr b="0" dirty="0" i="0" lang="el-GR">
                <a:solidFill>
                  <a:srgbClr val="404040"/>
                </a:solidFill>
                <a:effectLst/>
                <a:latin typeface="+mj-lt"/>
              </a:rPr>
              <a:t>Εφαρμόζονται σύγχρονες τεχνικές (μηχανήματα, λιπάσματα κ.ά.).</a:t>
            </a:r>
          </a:p>
          <a:p>
            <a:pPr indent="0" marL="0">
              <a:buNone/>
            </a:pPr>
            <a:endParaRPr b="0" dirty="0" i="0" lang="el-GR">
              <a:solidFill>
                <a:srgbClr val="404040"/>
              </a:solidFill>
              <a:effectLst/>
              <a:latin typeface="+mj-lt"/>
            </a:endParaRPr>
          </a:p>
          <a:p>
            <a:pPr indent="0" marL="0">
              <a:buNone/>
            </a:pPr>
            <a:endParaRPr dirty="0" lang="el-GR">
              <a:latin typeface="+mj-lt"/>
            </a:endParaRPr>
          </a:p>
        </p:txBody>
      </p:sp>
      <p:pic>
        <p:nvPicPr>
          <p:cNvPr id="2097167" name="Picture 3"/>
          <p:cNvPicPr>
            <a:picLocks noChangeAspect="1"/>
          </p:cNvPicPr>
          <p:nvPr/>
        </p:nvPicPr>
        <p:blipFill>
          <a:blip xmlns:r="http://schemas.openxmlformats.org/officeDocument/2006/relationships" r:embed="rId1" cstate="print"/>
          <a:stretch>
            <a:fillRect/>
          </a:stretch>
        </p:blipFill>
        <p:spPr>
          <a:xfrm>
            <a:off x="7696200" y="5638800"/>
            <a:ext cx="1576094" cy="1576094"/>
          </a:xfrm>
          <a:prstGeom prst="rec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1048657" name="Τίτλος 1"/>
          <p:cNvSpPr>
            <a:spLocks noGrp="1"/>
          </p:cNvSpPr>
          <p:nvPr>
            <p:ph type="title"/>
          </p:nvPr>
        </p:nvSpPr>
        <p:spPr>
          <a:xfrm>
            <a:off x="459259" y="457200"/>
            <a:ext cx="8229600" cy="1143000"/>
          </a:xfrm>
        </p:spPr>
        <p:txBody>
          <a:bodyPr>
            <a:normAutofit fontScale="90000"/>
          </a:bodyPr>
          <a:p>
            <a:pPr>
              <a:spcBef>
                <a:spcPts val="1372"/>
              </a:spcBef>
              <a:spcAft>
                <a:spcPts val="1029"/>
              </a:spcAft>
            </a:pPr>
            <a:r>
              <a:rPr b="1" dirty="0" i="0" lang="el-GR">
                <a:solidFill>
                  <a:srgbClr val="404040"/>
                </a:solidFill>
                <a:effectLst/>
              </a:rPr>
              <a:t>Επεξήγηση Σημείων Κλειδιών</a:t>
            </a:r>
            <a:r>
              <a:rPr b="0" dirty="0" i="0" lang="el-GR">
                <a:solidFill>
                  <a:srgbClr val="404040"/>
                </a:solidFill>
                <a:effectLst/>
              </a:rPr>
              <a:t/>
            </a:r>
            <a:br>
              <a:rPr b="0" dirty="0" i="0" lang="el-GR">
                <a:solidFill>
                  <a:srgbClr val="404040"/>
                </a:solidFill>
                <a:effectLst/>
              </a:rPr>
            </a:br>
            <a:r>
              <a:rPr b="0" dirty="0" i="0" lang="el-GR">
                <a:solidFill>
                  <a:srgbClr val="404040"/>
                </a:solidFill>
                <a:effectLst/>
              </a:rPr>
              <a:t/>
            </a:r>
            <a:br>
              <a:rPr b="0" dirty="0" i="0" lang="el-GR">
                <a:solidFill>
                  <a:srgbClr val="404040"/>
                </a:solidFill>
                <a:effectLst/>
              </a:rPr>
            </a:br>
            <a:endParaRPr dirty="0" lang="el-GR"/>
          </a:p>
        </p:txBody>
      </p:sp>
      <p:sp>
        <p:nvSpPr>
          <p:cNvPr id="1048658" name="Θέση περιεχομένου 2"/>
          <p:cNvSpPr>
            <a:spLocks noGrp="1"/>
          </p:cNvSpPr>
          <p:nvPr>
            <p:ph idx="1"/>
          </p:nvPr>
        </p:nvSpPr>
        <p:spPr>
          <a:xfrm>
            <a:off x="533400" y="1295400"/>
            <a:ext cx="8229600" cy="4525963"/>
          </a:xfrm>
        </p:spPr>
        <p:txBody>
          <a:bodyPr>
            <a:normAutofit fontScale="96875" lnSpcReduction="20000"/>
          </a:bodyPr>
          <a:p>
            <a:pPr algn="l">
              <a:spcBef>
                <a:spcPts val="1029"/>
              </a:spcBef>
              <a:spcAft>
                <a:spcPts val="1029"/>
              </a:spcAft>
              <a:buFont typeface="Arial" panose="020B0604020202020204" pitchFamily="34" charset="0"/>
              <a:buChar char="•"/>
            </a:pPr>
            <a:r>
              <a:rPr b="1" dirty="0" i="0" lang="el-GR">
                <a:solidFill>
                  <a:srgbClr val="404040"/>
                </a:solidFill>
                <a:effectLst/>
                <a:latin typeface="+mj-lt"/>
              </a:rPr>
              <a:t>Μισθός Υποδιαίρεσης (W₁)</a:t>
            </a:r>
            <a:r>
              <a:rPr b="0" dirty="0" i="0" lang="el-GR">
                <a:solidFill>
                  <a:srgbClr val="404040"/>
                </a:solidFill>
                <a:effectLst/>
                <a:latin typeface="+mj-lt"/>
              </a:rPr>
              <a:t>: Ελάχιστο επίπεδο για να τραβηχτεί εργασία από τη γεωργία.</a:t>
            </a:r>
          </a:p>
          <a:p>
            <a:pPr algn="l">
              <a:spcBef>
                <a:spcPts val="300"/>
              </a:spcBef>
              <a:spcAft>
                <a:spcPts val="1029"/>
              </a:spcAft>
              <a:buFont typeface="Arial" panose="020B0604020202020204" pitchFamily="34" charset="0"/>
              <a:buChar char="•"/>
            </a:pPr>
            <a:r>
              <a:rPr b="1" dirty="0" i="0" lang="el-GR">
                <a:solidFill>
                  <a:srgbClr val="404040"/>
                </a:solidFill>
                <a:effectLst/>
                <a:latin typeface="+mj-lt"/>
              </a:rPr>
              <a:t>Συσσώρευση Κεφαλαίου</a:t>
            </a:r>
            <a:r>
              <a:rPr b="0" dirty="0" i="0" lang="el-GR">
                <a:solidFill>
                  <a:srgbClr val="404040"/>
                </a:solidFill>
                <a:effectLst/>
                <a:latin typeface="+mj-lt"/>
              </a:rPr>
              <a:t>: Η επένδυση των κερδών μετατοπίζει την καμπύλη ζήτησης εργασίας προς τα δεξιά (από Α σε Β).</a:t>
            </a:r>
          </a:p>
          <a:p>
            <a:pPr algn="l">
              <a:spcBef>
                <a:spcPts val="300"/>
              </a:spcBef>
              <a:spcAft>
                <a:spcPts val="1029"/>
              </a:spcAft>
              <a:buFont typeface="Arial" panose="020B0604020202020204" pitchFamily="34" charset="0"/>
              <a:buChar char="•"/>
            </a:pPr>
            <a:r>
              <a:rPr b="1" dirty="0" i="0" lang="el-GR">
                <a:solidFill>
                  <a:srgbClr val="404040"/>
                </a:solidFill>
                <a:effectLst/>
                <a:latin typeface="+mj-lt"/>
              </a:rPr>
              <a:t>Σημείο Καμπής</a:t>
            </a:r>
            <a:r>
              <a:rPr b="0" dirty="0" i="0" lang="el-GR">
                <a:solidFill>
                  <a:srgbClr val="404040"/>
                </a:solidFill>
                <a:effectLst/>
                <a:latin typeface="+mj-lt"/>
              </a:rPr>
              <a:t>: Στιγμή που η οικονομία γίνεται "ενιαία" (δεν υπάρχει πλέον </a:t>
            </a:r>
            <a:r>
              <a:rPr b="0" dirty="0" i="0" lang="el-GR" err="1">
                <a:solidFill>
                  <a:srgbClr val="404040"/>
                </a:solidFill>
                <a:effectLst/>
                <a:latin typeface="+mj-lt"/>
              </a:rPr>
              <a:t>δυικότητα</a:t>
            </a:r>
            <a:r>
              <a:rPr b="0" dirty="0" i="0" lang="el-GR">
                <a:solidFill>
                  <a:srgbClr val="404040"/>
                </a:solidFill>
                <a:effectLst/>
                <a:latin typeface="+mj-lt"/>
              </a:rPr>
              <a:t>).</a:t>
            </a:r>
          </a:p>
          <a:p>
            <a:endParaRPr b="1" dirty="0" lang="el-GR">
              <a:solidFill>
                <a:srgbClr val="404040"/>
              </a:solidFill>
              <a:latin typeface="+mj-lt"/>
            </a:endParaRPr>
          </a:p>
        </p:txBody>
      </p:sp>
      <p:pic>
        <p:nvPicPr>
          <p:cNvPr id="2097168" name="Picture 3"/>
          <p:cNvPicPr>
            <a:picLocks noChangeAspect="1"/>
          </p:cNvPicPr>
          <p:nvPr/>
        </p:nvPicPr>
        <p:blipFill>
          <a:blip xmlns:r="http://schemas.openxmlformats.org/officeDocument/2006/relationships" r:embed="rId1" cstate="print"/>
          <a:stretch>
            <a:fillRect/>
          </a:stretch>
        </p:blipFill>
        <p:spPr>
          <a:xfrm>
            <a:off x="3525220" y="5029200"/>
            <a:ext cx="2033294" cy="2033294"/>
          </a:xfrm>
          <a:prstGeom prst="rec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sp>
        <p:nvSpPr>
          <p:cNvPr id="1048659" name="Τίτλος 1"/>
          <p:cNvSpPr>
            <a:spLocks noGrp="1"/>
          </p:cNvSpPr>
          <p:nvPr>
            <p:ph type="title"/>
          </p:nvPr>
        </p:nvSpPr>
        <p:spPr>
          <a:xfrm>
            <a:off x="381000" y="-152400"/>
            <a:ext cx="8229600" cy="1143000"/>
          </a:xfrm>
        </p:spPr>
        <p:txBody>
          <a:bodyPr/>
          <a:p>
            <a:r>
              <a:rPr b="1" dirty="0" i="0" lang="el-GR">
                <a:solidFill>
                  <a:srgbClr val="404040"/>
                </a:solidFill>
                <a:effectLst/>
              </a:rPr>
              <a:t>Η ΑΝΟΙΚΤΗ ΟΙΚΟΝΟΜΙΑ</a:t>
            </a:r>
            <a:endParaRPr dirty="0" lang="el-GR"/>
          </a:p>
        </p:txBody>
      </p:sp>
      <p:sp>
        <p:nvSpPr>
          <p:cNvPr id="1048660" name="Θέση περιεχομένου 2"/>
          <p:cNvSpPr>
            <a:spLocks noGrp="1"/>
          </p:cNvSpPr>
          <p:nvPr>
            <p:ph idx="1"/>
          </p:nvPr>
        </p:nvSpPr>
        <p:spPr>
          <a:xfrm>
            <a:off x="162697" y="1143000"/>
            <a:ext cx="8991600" cy="5791200"/>
          </a:xfrm>
        </p:spPr>
        <p:txBody>
          <a:bodyPr>
            <a:normAutofit fontScale="90625" lnSpcReduction="20000"/>
          </a:bodyPr>
          <a:p>
            <a:pPr>
              <a:buNone/>
            </a:pPr>
            <a:r>
              <a:rPr dirty="0" lang="el-GR"/>
              <a:t>Στην κλειστή οικονομία, έχουμε καταλήξει ότι όταν η συσσώρευση κεφαλαίου φτάνει την προσφορά εργασίας, οι μισθοί αρχίζουν να αυξάνονται πάνω από το επίπεδο αυτάρκειας, και το καπιταλιστικό </a:t>
            </a:r>
            <a:r>
              <a:rPr b="1" dirty="0" lang="el-GR"/>
              <a:t>πλεόνασμα</a:t>
            </a:r>
            <a:r>
              <a:rPr dirty="0" lang="el-GR"/>
              <a:t> επηρεάζεται δυσμενώς. Εάν υπάρχει πλεόνασμα εργατικού δυναμικού σε άλλες χώρες, οι καπιταλιστές μπορούν να αποφύγουν αυτήν την κατάσταση καταφεύγοντας σε </a:t>
            </a:r>
            <a:r>
              <a:rPr b="1" dirty="0" lang="el-GR"/>
              <a:t>έναν από τους δύο ακόλουθους τρόπους</a:t>
            </a:r>
            <a:r>
              <a:rPr dirty="0" lang="el-GR"/>
              <a:t> (είτε ξεχωριστά είτε συνδυαστικά):</a:t>
            </a:r>
          </a:p>
          <a:p>
            <a:pPr>
              <a:buFont typeface="+mj-lt"/>
              <a:buAutoNum type="arabicPeriod"/>
            </a:pPr>
            <a:r>
              <a:rPr b="1" dirty="0" lang="el-GR"/>
              <a:t>Ενθαρρύνοντας τη μετανάστευση εργατικού δυναμικού</a:t>
            </a:r>
            <a:endParaRPr dirty="0" lang="el-GR"/>
          </a:p>
          <a:p>
            <a:pPr>
              <a:buFont typeface="+mj-lt"/>
              <a:buAutoNum type="arabicPeriod"/>
            </a:pPr>
            <a:r>
              <a:rPr b="1" dirty="0" lang="el-GR"/>
              <a:t>Εξάγοντας κεφάλαιο σε χώρες όπου εξακολουθεί να υπάρχει άφθονη εργασία με μισθό επιπέδου αυτάρκειας</a:t>
            </a:r>
            <a:endParaRPr dirty="0" lang="el-GR"/>
          </a:p>
          <a:p>
            <a:endParaRPr dirty="0" 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64" name="Τίτλος 1"/>
          <p:cNvSpPr>
            <a:spLocks noGrp="1"/>
          </p:cNvSpPr>
          <p:nvPr>
            <p:ph type="title"/>
          </p:nvPr>
        </p:nvSpPr>
        <p:spPr/>
        <p:txBody>
          <a:bodyPr>
            <a:normAutofit fontScale="90000"/>
          </a:bodyPr>
          <a:p>
            <a:r>
              <a:rPr b="1" dirty="0" i="0" lang="el-GR">
                <a:solidFill>
                  <a:srgbClr val="404040"/>
                </a:solidFill>
                <a:effectLst/>
              </a:rPr>
              <a:t>Πολιτικές και Πρακτικές Συνέπειες</a:t>
            </a:r>
            <a:r>
              <a:rPr b="0" dirty="0" i="0" lang="el-GR">
                <a:solidFill>
                  <a:srgbClr val="404040"/>
                </a:solidFill>
                <a:effectLst/>
              </a:rPr>
              <a:t/>
            </a:r>
            <a:br>
              <a:rPr b="0" dirty="0" i="0" lang="el-GR">
                <a:solidFill>
                  <a:srgbClr val="404040"/>
                </a:solidFill>
                <a:effectLst/>
              </a:rPr>
            </a:br>
            <a:endParaRPr dirty="0" lang="el-GR"/>
          </a:p>
        </p:txBody>
      </p:sp>
      <p:sp>
        <p:nvSpPr>
          <p:cNvPr id="1048665" name="Θέση περιεχομένου 2"/>
          <p:cNvSpPr>
            <a:spLocks noGrp="1"/>
          </p:cNvSpPr>
          <p:nvPr>
            <p:ph idx="1"/>
          </p:nvPr>
        </p:nvSpPr>
        <p:spPr>
          <a:xfrm>
            <a:off x="436605" y="1166018"/>
            <a:ext cx="8229600" cy="4525963"/>
          </a:xfrm>
        </p:spPr>
        <p:txBody>
          <a:bodyPr>
            <a:normAutofit fontScale="96875" lnSpcReduction="20000"/>
          </a:bodyPr>
          <a:p>
            <a:pPr algn="l">
              <a:spcBef>
                <a:spcPts val="1029"/>
              </a:spcBef>
              <a:spcAft>
                <a:spcPts val="1029"/>
              </a:spcAft>
              <a:buFont typeface="Arial" panose="020B0604020202020204" pitchFamily="34" charset="0"/>
              <a:buChar char="•"/>
            </a:pPr>
            <a:r>
              <a:rPr b="1" dirty="0" i="0" lang="el-GR">
                <a:solidFill>
                  <a:srgbClr val="404040"/>
                </a:solidFill>
                <a:effectLst/>
                <a:latin typeface="+mj-lt"/>
              </a:rPr>
              <a:t>Δομική Μεταρρύθμιση</a:t>
            </a:r>
            <a:r>
              <a:rPr b="0" dirty="0" i="0" lang="el-GR">
                <a:solidFill>
                  <a:srgbClr val="404040"/>
                </a:solidFill>
                <a:effectLst/>
                <a:latin typeface="+mj-lt"/>
              </a:rPr>
              <a:t>: Επένδυση σε βιομηχανία και υποδομές.</a:t>
            </a:r>
          </a:p>
          <a:p>
            <a:pPr algn="l">
              <a:spcBef>
                <a:spcPts val="300"/>
              </a:spcBef>
              <a:spcAft>
                <a:spcPts val="1029"/>
              </a:spcAft>
              <a:buFont typeface="Arial" panose="020B0604020202020204" pitchFamily="34" charset="0"/>
              <a:buChar char="•"/>
            </a:pPr>
            <a:r>
              <a:rPr b="1" dirty="0" i="0" lang="el-GR">
                <a:solidFill>
                  <a:srgbClr val="404040"/>
                </a:solidFill>
                <a:effectLst/>
                <a:latin typeface="+mj-lt"/>
              </a:rPr>
              <a:t>Ανισότητες</a:t>
            </a:r>
            <a:r>
              <a:rPr b="0" dirty="0" i="0" lang="el-GR">
                <a:solidFill>
                  <a:srgbClr val="404040"/>
                </a:solidFill>
                <a:effectLst/>
                <a:latin typeface="+mj-lt"/>
              </a:rPr>
              <a:t>: Οι εργάτες στον βιομηχανικό τομέα ωφελούνται πρώτοι, ενώ οι γεωργικοί εργάτες παραμένουν σε χαμηλά εισοδήματα.</a:t>
            </a:r>
          </a:p>
          <a:p>
            <a:pPr algn="l">
              <a:spcBef>
                <a:spcPts val="300"/>
              </a:spcBef>
              <a:spcAft>
                <a:spcPts val="1029"/>
              </a:spcAft>
              <a:buFont typeface="Arial" panose="020B0604020202020204" pitchFamily="34" charset="0"/>
              <a:buChar char="•"/>
            </a:pPr>
            <a:r>
              <a:rPr b="1" dirty="0" i="0" lang="el-GR">
                <a:solidFill>
                  <a:srgbClr val="404040"/>
                </a:solidFill>
                <a:effectLst/>
                <a:latin typeface="+mj-lt"/>
              </a:rPr>
              <a:t>Σημασία της Επανεπένδυσης</a:t>
            </a:r>
            <a:r>
              <a:rPr b="0" dirty="0" i="0" lang="el-GR">
                <a:solidFill>
                  <a:srgbClr val="404040"/>
                </a:solidFill>
                <a:effectLst/>
                <a:latin typeface="+mj-lt"/>
              </a:rPr>
              <a:t>: Κράτος και ιδιώτες πρέπει να αποφεύγουν τις καταναλωτικές δαπάνες.</a:t>
            </a:r>
          </a:p>
          <a:p>
            <a:endParaRPr dirty="0" lang="el-GR">
              <a:latin typeface="+mj-lt"/>
            </a:endParaRPr>
          </a:p>
        </p:txBody>
      </p:sp>
      <p:pic>
        <p:nvPicPr>
          <p:cNvPr id="2097169" name="Picture 3"/>
          <p:cNvPicPr>
            <a:picLocks noChangeAspect="1"/>
          </p:cNvPicPr>
          <p:nvPr/>
        </p:nvPicPr>
        <p:blipFill>
          <a:blip xmlns:r="http://schemas.openxmlformats.org/officeDocument/2006/relationships" r:embed="rId1" cstate="print"/>
          <a:stretch>
            <a:fillRect/>
          </a:stretch>
        </p:blipFill>
        <p:spPr>
          <a:xfrm>
            <a:off x="3810000" y="5181600"/>
            <a:ext cx="2033294" cy="2033294"/>
          </a:xfrm>
          <a:prstGeom prst="rec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666" name="Τίτλος 1"/>
          <p:cNvSpPr>
            <a:spLocks noGrp="1"/>
          </p:cNvSpPr>
          <p:nvPr>
            <p:ph type="title"/>
          </p:nvPr>
        </p:nvSpPr>
        <p:spPr>
          <a:xfrm>
            <a:off x="-10297" y="457200"/>
            <a:ext cx="9220200" cy="1143000"/>
          </a:xfrm>
        </p:spPr>
        <p:txBody>
          <a:bodyPr>
            <a:normAutofit fontScale="90000"/>
          </a:bodyPr>
          <a:p>
            <a:r>
              <a:rPr b="1" dirty="0" lang="el-GR"/>
              <a:t>Η "Τάξη των Αποταμιευτών" </a:t>
            </a:r>
            <a:r>
              <a:rPr b="1" dirty="0" lang="el-GR" err="1"/>
              <a:t>vs</a:t>
            </a:r>
            <a:r>
              <a:rPr b="1" dirty="0" lang="el-GR"/>
              <a:t> "Μισθωτή Τάξη" στο Μοντέλο του </a:t>
            </a:r>
            <a:r>
              <a:rPr b="1" dirty="0" lang="el-GR" err="1"/>
              <a:t>Lewis</a:t>
            </a:r>
            <a:r>
              <a:rPr b="1" dirty="0" lang="el-GR"/>
              <a:t/>
            </a:r>
            <a:br>
              <a:rPr b="1" dirty="0" lang="el-GR"/>
            </a:br>
            <a:endParaRPr dirty="0" lang="el-GR"/>
          </a:p>
        </p:txBody>
      </p:sp>
      <p:sp>
        <p:nvSpPr>
          <p:cNvPr id="1048667" name="Θέση περιεχομένου 2"/>
          <p:cNvSpPr>
            <a:spLocks noGrp="1"/>
          </p:cNvSpPr>
          <p:nvPr>
            <p:ph idx="1"/>
          </p:nvPr>
        </p:nvSpPr>
        <p:spPr>
          <a:xfrm>
            <a:off x="-1" y="1600200"/>
            <a:ext cx="9209903" cy="5334000"/>
          </a:xfrm>
        </p:spPr>
        <p:txBody>
          <a:bodyPr>
            <a:normAutofit fontScale="93750" lnSpcReduction="10000"/>
          </a:bodyPr>
          <a:p>
            <a:r>
              <a:rPr dirty="0" lang="el-GR"/>
              <a:t>Στο μοντέλο </a:t>
            </a:r>
            <a:r>
              <a:rPr dirty="0" lang="el-GR" err="1"/>
              <a:t>δυϊκής</a:t>
            </a:r>
            <a:r>
              <a:rPr dirty="0" lang="el-GR"/>
              <a:t> οικονομίας του W.A. </a:t>
            </a:r>
            <a:r>
              <a:rPr dirty="0" lang="el-GR" err="1"/>
              <a:t>Lewis</a:t>
            </a:r>
            <a:r>
              <a:rPr dirty="0" lang="el-GR"/>
              <a:t>, η διάκριση μεταξύ της "τάξης των αποταμιευτών" (</a:t>
            </a:r>
            <a:r>
              <a:rPr dirty="0" lang="el-GR" err="1"/>
              <a:t>saving</a:t>
            </a:r>
            <a:r>
              <a:rPr dirty="0" lang="el-GR"/>
              <a:t> </a:t>
            </a:r>
            <a:r>
              <a:rPr dirty="0" lang="el-GR" err="1"/>
              <a:t>class</a:t>
            </a:r>
            <a:r>
              <a:rPr dirty="0" lang="el-GR"/>
              <a:t>) και της "μισθωτής τάξης" (</a:t>
            </a:r>
            <a:r>
              <a:rPr dirty="0" lang="el-GR" err="1"/>
              <a:t>wage</a:t>
            </a:r>
            <a:r>
              <a:rPr dirty="0" lang="el-GR"/>
              <a:t> </a:t>
            </a:r>
            <a:r>
              <a:rPr dirty="0" lang="el-GR" err="1"/>
              <a:t>class</a:t>
            </a:r>
            <a:r>
              <a:rPr dirty="0" lang="el-GR"/>
              <a:t>) είναι </a:t>
            </a:r>
            <a:r>
              <a:rPr b="1" dirty="0" lang="el-GR"/>
              <a:t>θεμελιώδης</a:t>
            </a:r>
            <a:r>
              <a:rPr dirty="0" lang="el-GR"/>
              <a:t> για την κατανόηση της διαδικασίας συσσώρευσης κεφαλαίου και οικονομικής ανάπτυξης.</a:t>
            </a:r>
          </a:p>
          <a:p>
            <a:r>
              <a:rPr dirty="0" lang="el-GR"/>
              <a:t>Η διάκριση αυτή αντανακλά την κλασική οικονομική άποψη ότι η οικονομική ανάπτυξη απαιτεί συσσώρευση κεφαλαίου, η οποία εξαρτάται από την ύπαρξη μιας τάξης με υψηλή ροπή προς αποταμίευση και επανεπένδυση, σε αντίθεση με την τάξη που καταναλώνει το μεγαλύτερο μέρος του εισοδήματός της.</a:t>
            </a:r>
          </a:p>
          <a:p>
            <a:endParaRPr dirty="0" lang="el-G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668" name="Τίτλος 1"/>
          <p:cNvSpPr>
            <a:spLocks noGrp="1"/>
          </p:cNvSpPr>
          <p:nvPr>
            <p:ph type="title"/>
          </p:nvPr>
        </p:nvSpPr>
        <p:spPr>
          <a:xfrm>
            <a:off x="381000" y="76200"/>
            <a:ext cx="8229600" cy="1143000"/>
          </a:xfrm>
        </p:spPr>
        <p:txBody>
          <a:bodyPr>
            <a:normAutofit fontScale="90000"/>
          </a:bodyPr>
          <a:p>
            <a:r>
              <a:rPr dirty="0" lang="el-GR"/>
              <a:t>Τάξη των Αποταμιευτών (</a:t>
            </a:r>
            <a:r>
              <a:rPr dirty="0" lang="el-GR" err="1"/>
              <a:t>Saving</a:t>
            </a:r>
            <a:r>
              <a:rPr dirty="0" lang="el-GR"/>
              <a:t> </a:t>
            </a:r>
            <a:r>
              <a:rPr dirty="0" lang="el-GR" err="1"/>
              <a:t>Class</a:t>
            </a:r>
            <a:r>
              <a:rPr dirty="0" lang="el-GR"/>
              <a:t>)</a:t>
            </a:r>
          </a:p>
        </p:txBody>
      </p:sp>
      <p:sp>
        <p:nvSpPr>
          <p:cNvPr id="1048669" name="Θέση περιεχομένου 2"/>
          <p:cNvSpPr>
            <a:spLocks noGrp="1"/>
          </p:cNvSpPr>
          <p:nvPr>
            <p:ph idx="1"/>
          </p:nvPr>
        </p:nvSpPr>
        <p:spPr>
          <a:xfrm>
            <a:off x="304800" y="1166018"/>
            <a:ext cx="8229600" cy="5463382"/>
          </a:xfrm>
        </p:spPr>
        <p:txBody>
          <a:bodyPr>
            <a:normAutofit fontScale="81250" lnSpcReduction="10000"/>
          </a:bodyPr>
          <a:p>
            <a:r>
              <a:rPr dirty="0" lang="el-GR"/>
              <a:t>Αποτελείται από καπιταλιστές/επιχειρηματίες στον σύγχρονο τομέα</a:t>
            </a:r>
          </a:p>
          <a:p>
            <a:r>
              <a:rPr dirty="0" lang="el-GR"/>
              <a:t>Έχει υψηλή ροπή προς αποταμίευση και επανεπένδυση των κερδών</a:t>
            </a:r>
          </a:p>
          <a:p>
            <a:r>
              <a:rPr dirty="0" lang="el-GR"/>
              <a:t>Λαμβάνει το πλεόνασμα (</a:t>
            </a:r>
            <a:r>
              <a:rPr dirty="0" lang="el-GR" err="1"/>
              <a:t>surplus</a:t>
            </a:r>
            <a:r>
              <a:rPr dirty="0" lang="el-GR"/>
              <a:t>) που παράγεται στην οικονομία</a:t>
            </a:r>
          </a:p>
          <a:p>
            <a:r>
              <a:rPr dirty="0" lang="el-GR"/>
              <a:t>Τα μέλη της </a:t>
            </a:r>
            <a:r>
              <a:rPr dirty="0" lang="el-GR" err="1"/>
              <a:t>επανεπενδύουν</a:t>
            </a:r>
            <a:r>
              <a:rPr dirty="0" lang="el-GR"/>
              <a:t> σημαντικό μέρος των κερδών τους στον σύγχρονο τομέα</a:t>
            </a:r>
          </a:p>
          <a:p>
            <a:r>
              <a:rPr dirty="0" lang="el-GR"/>
              <a:t>Η συμπεριφορά τους είναι καθοριστική για τη συσσώρευση κεφαλαίου και την οικονομική ανάπτυξη</a:t>
            </a:r>
          </a:p>
          <a:p>
            <a:r>
              <a:rPr dirty="0" lang="el-GR"/>
              <a:t>Μπορεί να περιλαμβάνει ιδιώτες καπιταλιστές ή το κράτος (στην περίπτωση κρατικού καπιταλισμού)</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03" name="Τίτλος 1"/>
          <p:cNvSpPr>
            <a:spLocks noGrp="1"/>
          </p:cNvSpPr>
          <p:nvPr>
            <p:ph type="title"/>
          </p:nvPr>
        </p:nvSpPr>
        <p:spPr>
          <a:xfrm>
            <a:off x="-342900" y="609600"/>
            <a:ext cx="9829799" cy="1143000"/>
          </a:xfrm>
        </p:spPr>
        <p:txBody>
          <a:bodyPr>
            <a:noAutofit/>
          </a:bodyPr>
          <a:p>
            <a:r>
              <a:rPr b="1" dirty="0" sz="3600" lang="el-GR">
                <a:solidFill>
                  <a:srgbClr val="404040"/>
                </a:solidFill>
              </a:rPr>
              <a:t>Το μ</a:t>
            </a:r>
            <a:r>
              <a:rPr b="1" dirty="0" sz="3600" i="0" lang="el-GR">
                <a:solidFill>
                  <a:srgbClr val="404040"/>
                </a:solidFill>
                <a:effectLst/>
              </a:rPr>
              <a:t>οντέλο Οικονομικής Ανάπτυξης του </a:t>
            </a:r>
            <a:r>
              <a:rPr b="1" dirty="0" sz="3600" i="0" lang="de-DE">
                <a:solidFill>
                  <a:srgbClr val="404040"/>
                </a:solidFill>
                <a:effectLst/>
              </a:rPr>
              <a:t/>
            </a:r>
            <a:br>
              <a:rPr b="1" dirty="0" sz="3600" i="0" lang="de-DE">
                <a:solidFill>
                  <a:srgbClr val="404040"/>
                </a:solidFill>
                <a:effectLst/>
              </a:rPr>
            </a:br>
            <a:r>
              <a:rPr b="1" dirty="0" sz="3600" i="0" lang="el-GR">
                <a:solidFill>
                  <a:srgbClr val="404040"/>
                </a:solidFill>
                <a:effectLst/>
              </a:rPr>
              <a:t>W.</a:t>
            </a:r>
            <a:r>
              <a:rPr b="1" dirty="0" sz="3600" i="0" lang="en-US">
                <a:solidFill>
                  <a:srgbClr val="404040"/>
                </a:solidFill>
                <a:effectLst/>
              </a:rPr>
              <a:t> </a:t>
            </a:r>
            <a:r>
              <a:rPr b="1" dirty="0" sz="3600" i="0" lang="el-GR" err="1">
                <a:solidFill>
                  <a:srgbClr val="404040"/>
                </a:solidFill>
                <a:effectLst/>
              </a:rPr>
              <a:t>Arthur</a:t>
            </a:r>
            <a:r>
              <a:rPr b="1" dirty="0" sz="3600" i="0" lang="el-GR">
                <a:solidFill>
                  <a:srgbClr val="404040"/>
                </a:solidFill>
                <a:effectLst/>
              </a:rPr>
              <a:t> </a:t>
            </a:r>
            <a:r>
              <a:rPr b="1" dirty="0" sz="3600" i="0" lang="el-GR" err="1">
                <a:solidFill>
                  <a:srgbClr val="404040"/>
                </a:solidFill>
                <a:effectLst/>
              </a:rPr>
              <a:t>Lewis</a:t>
            </a:r>
            <a:r>
              <a:rPr b="1" dirty="0" sz="3600" i="0" lang="el-GR">
                <a:solidFill>
                  <a:srgbClr val="404040"/>
                </a:solidFill>
                <a:effectLst/>
              </a:rPr>
              <a:t>: Το </a:t>
            </a:r>
            <a:r>
              <a:rPr b="1" dirty="0" sz="3600" lang="el-GR">
                <a:solidFill>
                  <a:srgbClr val="404040"/>
                </a:solidFill>
              </a:rPr>
              <a:t>μ</a:t>
            </a:r>
            <a:r>
              <a:rPr b="1" dirty="0" sz="3600" i="0" lang="el-GR">
                <a:solidFill>
                  <a:srgbClr val="404040"/>
                </a:solidFill>
                <a:effectLst/>
              </a:rPr>
              <a:t>οντέλο </a:t>
            </a:r>
            <a:r>
              <a:rPr b="1" dirty="0" sz="3600" lang="el-GR">
                <a:solidFill>
                  <a:srgbClr val="404040"/>
                </a:solidFill>
              </a:rPr>
              <a:t>δ</a:t>
            </a:r>
            <a:r>
              <a:rPr b="1" dirty="0" sz="3600" i="0" lang="el-GR">
                <a:solidFill>
                  <a:srgbClr val="404040"/>
                </a:solidFill>
                <a:effectLst/>
              </a:rPr>
              <a:t>υικής </a:t>
            </a:r>
            <a:r>
              <a:rPr b="1" dirty="0" sz="3600" lang="el-GR">
                <a:solidFill>
                  <a:srgbClr val="404040"/>
                </a:solidFill>
              </a:rPr>
              <a:t>ο</a:t>
            </a:r>
            <a:r>
              <a:rPr b="1" dirty="0" sz="3600" i="0" lang="el-GR">
                <a:solidFill>
                  <a:srgbClr val="404040"/>
                </a:solidFill>
                <a:effectLst/>
              </a:rPr>
              <a:t>ικονομίας</a:t>
            </a:r>
            <a:r>
              <a:rPr b="1" dirty="0" sz="3600" lang="el-GR">
                <a:solidFill>
                  <a:srgbClr val="404040"/>
                </a:solidFill>
              </a:rPr>
              <a:t> </a:t>
            </a:r>
            <a:r>
              <a:rPr b="1" dirty="0" sz="3600" lang="en-US" smtClean="0">
                <a:solidFill>
                  <a:srgbClr val="404040"/>
                </a:solidFill>
              </a:rPr>
              <a:t/>
            </a:r>
            <a:br>
              <a:rPr b="1" dirty="0" sz="3600" lang="en-US" smtClean="0">
                <a:solidFill>
                  <a:srgbClr val="404040"/>
                </a:solidFill>
              </a:rPr>
            </a:br>
            <a:r>
              <a:rPr b="1" dirty="0" sz="3600" lang="el-GR" smtClean="0">
                <a:solidFill>
                  <a:srgbClr val="404040"/>
                </a:solidFill>
              </a:rPr>
              <a:t>ή </a:t>
            </a:r>
            <a:r>
              <a:rPr b="1" dirty="0" sz="3600" lang="el-GR">
                <a:solidFill>
                  <a:srgbClr val="404040"/>
                </a:solidFill>
              </a:rPr>
              <a:t>των δύο τ</a:t>
            </a:r>
            <a:r>
              <a:rPr b="1" dirty="0" sz="3600" i="0" lang="el-GR">
                <a:solidFill>
                  <a:srgbClr val="404040"/>
                </a:solidFill>
                <a:effectLst/>
              </a:rPr>
              <a:t>ομέων </a:t>
            </a:r>
            <a:r>
              <a:rPr b="1" dirty="0" sz="3600" i="0" lang="el-GR" smtClean="0">
                <a:solidFill>
                  <a:srgbClr val="404040"/>
                </a:solidFill>
                <a:effectLst/>
              </a:rPr>
              <a:t>(</a:t>
            </a:r>
            <a:r>
              <a:rPr b="1" dirty="0" sz="3600" i="0" lang="en-US">
                <a:solidFill>
                  <a:srgbClr val="404040"/>
                </a:solidFill>
                <a:effectLst/>
              </a:rPr>
              <a:t>dual-secto</a:t>
            </a:r>
            <a:r>
              <a:rPr b="1" dirty="0" sz="3600" lang="en-US">
                <a:solidFill>
                  <a:srgbClr val="404040"/>
                </a:solidFill>
              </a:rPr>
              <a:t>r Model</a:t>
            </a:r>
            <a:r>
              <a:rPr b="1" dirty="0" sz="3600" i="0" lang="el-GR">
                <a:solidFill>
                  <a:srgbClr val="404040"/>
                </a:solidFill>
                <a:effectLst/>
              </a:rPr>
              <a:t>)</a:t>
            </a:r>
            <a:endParaRPr dirty="0" sz="3600" lang="el-GR"/>
          </a:p>
        </p:txBody>
      </p:sp>
      <p:sp>
        <p:nvSpPr>
          <p:cNvPr id="1048604" name="Θέση περιεχομένου 2"/>
          <p:cNvSpPr>
            <a:spLocks noGrp="1"/>
          </p:cNvSpPr>
          <p:nvPr>
            <p:ph idx="1"/>
          </p:nvPr>
        </p:nvSpPr>
        <p:spPr>
          <a:xfrm>
            <a:off x="228600" y="2133600"/>
            <a:ext cx="8229600" cy="4876800"/>
          </a:xfrm>
        </p:spPr>
        <p:txBody>
          <a:bodyPr>
            <a:normAutofit/>
          </a:bodyPr>
          <a:p>
            <a:pPr algn="l">
              <a:spcBef>
                <a:spcPts val="1372"/>
              </a:spcBef>
              <a:spcAft>
                <a:spcPts val="1029"/>
              </a:spcAft>
              <a:buNone/>
            </a:pPr>
            <a:r>
              <a:rPr b="1" dirty="0" i="0" lang="el-GR">
                <a:solidFill>
                  <a:srgbClr val="404040"/>
                </a:solidFill>
                <a:effectLst/>
                <a:latin typeface="+mj-lt"/>
              </a:rPr>
              <a:t>Εισαγωγή</a:t>
            </a:r>
            <a:endParaRPr b="0" dirty="0" i="0" lang="el-GR">
              <a:solidFill>
                <a:srgbClr val="404040"/>
              </a:solidFill>
              <a:effectLst/>
              <a:latin typeface="+mj-lt"/>
            </a:endParaRPr>
          </a:p>
          <a:p>
            <a:pPr algn="l">
              <a:lnSpc>
                <a:spcPts val="2143"/>
              </a:lnSpc>
              <a:spcBef>
                <a:spcPts val="1029"/>
              </a:spcBef>
              <a:spcAft>
                <a:spcPts val="1029"/>
              </a:spcAft>
              <a:buNone/>
            </a:pPr>
            <a:r>
              <a:rPr b="0" dirty="0" i="0" lang="el-GR">
                <a:solidFill>
                  <a:srgbClr val="404040"/>
                </a:solidFill>
                <a:effectLst/>
                <a:latin typeface="+mj-lt"/>
              </a:rPr>
              <a:t>Το μοντέλο του </a:t>
            </a:r>
            <a:r>
              <a:rPr b="0" dirty="0" i="0" lang="el-GR" err="1">
                <a:solidFill>
                  <a:srgbClr val="404040"/>
                </a:solidFill>
                <a:effectLst/>
                <a:latin typeface="+mj-lt"/>
              </a:rPr>
              <a:t>Lewis</a:t>
            </a:r>
            <a:r>
              <a:rPr b="0" dirty="0" i="0" lang="el-GR">
                <a:solidFill>
                  <a:srgbClr val="404040"/>
                </a:solidFill>
                <a:effectLst/>
                <a:latin typeface="+mj-lt"/>
              </a:rPr>
              <a:t> (1954) περιγράφει μια </a:t>
            </a:r>
            <a:r>
              <a:rPr b="1" dirty="0" i="0" lang="el-GR">
                <a:solidFill>
                  <a:srgbClr val="404040"/>
                </a:solidFill>
                <a:effectLst/>
                <a:latin typeface="+mj-lt"/>
              </a:rPr>
              <a:t>οικονομία δύο τομέων</a:t>
            </a:r>
            <a:r>
              <a:rPr b="0" dirty="0" i="0" lang="el-GR">
                <a:solidFill>
                  <a:srgbClr val="404040"/>
                </a:solidFill>
                <a:effectLst/>
                <a:latin typeface="+mj-lt"/>
              </a:rPr>
              <a:t>:</a:t>
            </a:r>
          </a:p>
          <a:p>
            <a:pPr algn="l">
              <a:lnSpc>
                <a:spcPts val="2143"/>
              </a:lnSpc>
              <a:spcBef>
                <a:spcPts val="1029"/>
              </a:spcBef>
              <a:spcAft>
                <a:spcPts val="1029"/>
              </a:spcAft>
              <a:buFont typeface="Arial" panose="020B0604020202020204" pitchFamily="34" charset="0"/>
              <a:buChar char="•"/>
            </a:pPr>
            <a:r>
              <a:rPr b="1" dirty="0" i="0" lang="el-GR">
                <a:solidFill>
                  <a:srgbClr val="404040"/>
                </a:solidFill>
                <a:effectLst/>
                <a:latin typeface="+mj-lt"/>
              </a:rPr>
              <a:t>Παραδοσιακός Γεωργικός Τομέας</a:t>
            </a:r>
            <a:r>
              <a:rPr b="0" dirty="0" i="0" lang="el-GR">
                <a:solidFill>
                  <a:srgbClr val="404040"/>
                </a:solidFill>
                <a:effectLst/>
                <a:latin typeface="+mj-lt"/>
              </a:rPr>
              <a:t>: Χαμηλή παραγωγικότητα, πλεόνασμα εργατικού δυναμικού, </a:t>
            </a:r>
            <a:r>
              <a:rPr b="0" dirty="0" i="0" lang="el-GR" smtClean="0">
                <a:solidFill>
                  <a:srgbClr val="404040"/>
                </a:solidFill>
                <a:effectLst/>
                <a:latin typeface="+mj-lt"/>
              </a:rPr>
              <a:t>υποαπασχόληση</a:t>
            </a:r>
            <a:endParaRPr b="0" dirty="0" i="0" lang="el-GR">
              <a:solidFill>
                <a:srgbClr val="404040"/>
              </a:solidFill>
              <a:effectLst/>
              <a:latin typeface="+mj-lt"/>
            </a:endParaRPr>
          </a:p>
          <a:p>
            <a:pPr algn="l">
              <a:lnSpc>
                <a:spcPts val="2143"/>
              </a:lnSpc>
              <a:spcBef>
                <a:spcPts val="300"/>
              </a:spcBef>
              <a:spcAft>
                <a:spcPts val="1029"/>
              </a:spcAft>
              <a:buFont typeface="Arial" panose="020B0604020202020204" pitchFamily="34" charset="0"/>
              <a:buChar char="•"/>
            </a:pPr>
            <a:r>
              <a:rPr b="1" dirty="0" i="0" lang="el-GR">
                <a:solidFill>
                  <a:srgbClr val="404040"/>
                </a:solidFill>
                <a:effectLst/>
                <a:latin typeface="+mj-lt"/>
              </a:rPr>
              <a:t>Σύγχρονος Βιομηχανικός Τομέας</a:t>
            </a:r>
            <a:r>
              <a:rPr b="0" dirty="0" i="0" lang="el-GR">
                <a:solidFill>
                  <a:srgbClr val="404040"/>
                </a:solidFill>
                <a:effectLst/>
                <a:latin typeface="+mj-lt"/>
              </a:rPr>
              <a:t>: Υψηλή παραγωγικότητα, συσσώρευση κεφαλαίου, τεχνολογική </a:t>
            </a:r>
            <a:r>
              <a:rPr b="0" dirty="0" i="0" lang="el-GR" smtClean="0">
                <a:solidFill>
                  <a:srgbClr val="404040"/>
                </a:solidFill>
                <a:effectLst/>
                <a:latin typeface="+mj-lt"/>
              </a:rPr>
              <a:t>πρόοδος</a:t>
            </a:r>
            <a:r>
              <a:rPr b="0" dirty="0" i="0" lang="el-GR">
                <a:solidFill>
                  <a:srgbClr val="404040"/>
                </a:solidFill>
                <a:effectLst/>
                <a:latin typeface="+mj-lt"/>
              </a:rPr>
              <a:t/>
            </a:r>
            <a:br>
              <a:rPr b="0" dirty="0" i="0" lang="el-GR">
                <a:solidFill>
                  <a:srgbClr val="404040"/>
                </a:solidFill>
                <a:effectLst/>
                <a:latin typeface="+mj-lt"/>
              </a:rPr>
            </a:br>
            <a:endParaRPr b="0" dirty="0" i="0" lang="el-GR">
              <a:solidFill>
                <a:srgbClr val="404040"/>
              </a:solidFill>
              <a:effectLst/>
              <a:latin typeface="+mj-lt"/>
            </a:endParaRPr>
          </a:p>
          <a:p>
            <a:pPr algn="l">
              <a:lnSpc>
                <a:spcPts val="2143"/>
              </a:lnSpc>
              <a:spcBef>
                <a:spcPts val="300"/>
              </a:spcBef>
              <a:spcAft>
                <a:spcPts val="1029"/>
              </a:spcAft>
              <a:buFont typeface="Arial" panose="020B0604020202020204" pitchFamily="34" charset="0"/>
              <a:buChar char="•"/>
            </a:pPr>
            <a:r>
              <a:rPr b="1" dirty="0" i="0" lang="el-GR">
                <a:solidFill>
                  <a:srgbClr val="404040"/>
                </a:solidFill>
                <a:effectLst/>
                <a:latin typeface="+mj-lt"/>
              </a:rPr>
              <a:t>Κύρια ιδέα</a:t>
            </a:r>
            <a:r>
              <a:rPr b="0" dirty="0" i="0" lang="el-GR">
                <a:solidFill>
                  <a:srgbClr val="404040"/>
                </a:solidFill>
                <a:effectLst/>
                <a:latin typeface="+mj-lt"/>
              </a:rPr>
              <a:t>: Η μετανάστευση εργατικού δυναμικού από τον γεωργικό στον βιομηχανικό τομέα οδηγεί σε </a:t>
            </a:r>
            <a:r>
              <a:rPr b="0" dirty="0" i="0" lang="el-GR" smtClean="0">
                <a:solidFill>
                  <a:srgbClr val="404040"/>
                </a:solidFill>
                <a:effectLst/>
                <a:latin typeface="+mj-lt"/>
              </a:rPr>
              <a:t>ανάπτυξη</a:t>
            </a:r>
            <a:endParaRPr b="0" dirty="0" i="0" lang="el-GR">
              <a:solidFill>
                <a:srgbClr val="404040"/>
              </a:solidFill>
              <a:effectLst/>
              <a:latin typeface="+mj-lt"/>
            </a:endParaRPr>
          </a:p>
          <a:p>
            <a:endParaRPr dirty="0" lang="el-GR">
              <a:latin typeface="+mj-lt"/>
            </a:endParaRPr>
          </a:p>
        </p:txBody>
      </p:sp>
      <p:pic>
        <p:nvPicPr>
          <p:cNvPr id="2097155" name="Picture 3"/>
          <p:cNvPicPr>
            <a:picLocks noChangeAspect="1"/>
          </p:cNvPicPr>
          <p:nvPr/>
        </p:nvPicPr>
        <p:blipFill>
          <a:blip xmlns:r="http://schemas.openxmlformats.org/officeDocument/2006/relationships" r:embed="rId1" cstate="print"/>
          <a:stretch>
            <a:fillRect/>
          </a:stretch>
        </p:blipFill>
        <p:spPr>
          <a:xfrm>
            <a:off x="7696200" y="5638800"/>
            <a:ext cx="1576094" cy="1576094"/>
          </a:xfrm>
          <a:prstGeom prst="rec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70" name="Τίτλος 1"/>
          <p:cNvSpPr>
            <a:spLocks noGrp="1"/>
          </p:cNvSpPr>
          <p:nvPr>
            <p:ph type="title"/>
          </p:nvPr>
        </p:nvSpPr>
        <p:spPr>
          <a:xfrm>
            <a:off x="457200" y="24714"/>
            <a:ext cx="8229600" cy="1143000"/>
          </a:xfrm>
        </p:spPr>
        <p:txBody>
          <a:bodyPr/>
          <a:p>
            <a:r>
              <a:rPr dirty="0" lang="el-GR"/>
              <a:t>Μισθωτή Τάξη (</a:t>
            </a:r>
            <a:r>
              <a:rPr dirty="0" lang="en-US"/>
              <a:t>Wage Class)</a:t>
            </a:r>
            <a:endParaRPr dirty="0" lang="el-GR"/>
          </a:p>
        </p:txBody>
      </p:sp>
      <p:sp>
        <p:nvSpPr>
          <p:cNvPr id="1048671" name="Θέση περιεχομένου 2"/>
          <p:cNvSpPr>
            <a:spLocks noGrp="1"/>
          </p:cNvSpPr>
          <p:nvPr>
            <p:ph idx="1"/>
          </p:nvPr>
        </p:nvSpPr>
        <p:spPr>
          <a:xfrm>
            <a:off x="457200" y="1295400"/>
            <a:ext cx="8229600" cy="5257800"/>
          </a:xfrm>
        </p:spPr>
        <p:txBody>
          <a:bodyPr>
            <a:normAutofit fontScale="96875" lnSpcReduction="20000"/>
          </a:bodyPr>
          <a:p>
            <a:r>
              <a:rPr dirty="0" lang="el-GR"/>
              <a:t>Αποτελείται από εργάτες τόσο στον παραδοσιακό όσο και στον σύγχρονο τομέα</a:t>
            </a:r>
          </a:p>
          <a:p>
            <a:r>
              <a:rPr dirty="0" lang="el-GR"/>
              <a:t>Αμείβεται με μισθούς στο επίπεδο αυτοσυντήρησης ή ελαφρώς υψηλότερα</a:t>
            </a:r>
          </a:p>
          <a:p>
            <a:r>
              <a:rPr dirty="0" lang="el-GR"/>
              <a:t>Έχει χαμηλή ή μηδενική ροπή προς αποταμίευση</a:t>
            </a:r>
          </a:p>
          <a:p>
            <a:r>
              <a:rPr dirty="0" lang="el-GR"/>
              <a:t>Καταναλώνει το μεγαλύτερο μέρος του εισοδήματός της για κάλυψη βασικών αναγκών</a:t>
            </a:r>
          </a:p>
          <a:p>
            <a:r>
              <a:rPr dirty="0" lang="el-GR"/>
              <a:t>Δεν συνεισφέρει σημαντικά στη συσσώρευση κεφαλαίου</a:t>
            </a:r>
          </a:p>
        </p:txBody>
      </p:sp>
      <p:pic>
        <p:nvPicPr>
          <p:cNvPr id="2097170" name="Picture 3"/>
          <p:cNvPicPr>
            <a:picLocks noChangeAspect="1"/>
          </p:cNvPicPr>
          <p:nvPr/>
        </p:nvPicPr>
        <p:blipFill>
          <a:blip xmlns:r="http://schemas.openxmlformats.org/officeDocument/2006/relationships" r:embed="rId1" cstate="print"/>
          <a:stretch>
            <a:fillRect/>
          </a:stretch>
        </p:blipFill>
        <p:spPr>
          <a:xfrm>
            <a:off x="7696200" y="5638800"/>
            <a:ext cx="1576094" cy="1576094"/>
          </a:xfrm>
          <a:prstGeom prst="rec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sp>
        <p:nvSpPr>
          <p:cNvPr id="1048672" name="Τίτλος 1"/>
          <p:cNvSpPr>
            <a:spLocks noGrp="1"/>
          </p:cNvSpPr>
          <p:nvPr>
            <p:ph type="title"/>
          </p:nvPr>
        </p:nvSpPr>
        <p:spPr>
          <a:xfrm>
            <a:off x="304800" y="-32951"/>
            <a:ext cx="8382000" cy="1143000"/>
          </a:xfrm>
        </p:spPr>
        <p:txBody>
          <a:bodyPr>
            <a:normAutofit fontScale="90000"/>
          </a:bodyPr>
          <a:p>
            <a:r>
              <a:rPr dirty="0" lang="el-GR"/>
              <a:t>Σημασία για το Μοντέλο και την Οικονομική Ανάπτυξη</a:t>
            </a:r>
          </a:p>
        </p:txBody>
      </p:sp>
      <p:sp>
        <p:nvSpPr>
          <p:cNvPr id="1048673" name="Θέση περιεχομένου 2"/>
          <p:cNvSpPr>
            <a:spLocks noGrp="1"/>
          </p:cNvSpPr>
          <p:nvPr>
            <p:ph idx="1"/>
          </p:nvPr>
        </p:nvSpPr>
        <p:spPr>
          <a:xfrm>
            <a:off x="0" y="1075039"/>
            <a:ext cx="9296400" cy="5410200"/>
          </a:xfrm>
        </p:spPr>
        <p:txBody>
          <a:bodyPr>
            <a:noAutofit/>
          </a:bodyPr>
          <a:p>
            <a:r>
              <a:rPr dirty="0" sz="2600" lang="el-GR"/>
              <a:t>Μηχανισμός Ανάπτυξης: Η οικονομική ανάπτυξη στο μοντέλο του </a:t>
            </a:r>
            <a:r>
              <a:rPr dirty="0" sz="2600" lang="el-GR" err="1"/>
              <a:t>Lewis</a:t>
            </a:r>
            <a:r>
              <a:rPr dirty="0" sz="2600" lang="el-GR"/>
              <a:t> εξαρτάται από το ποσοστό του πλεονάσματος που </a:t>
            </a:r>
            <a:r>
              <a:rPr dirty="0" sz="2600" lang="el-GR" err="1"/>
              <a:t>επανεπενδύεται</a:t>
            </a:r>
            <a:r>
              <a:rPr dirty="0" sz="2600" lang="el-GR"/>
              <a:t> από την τάξη των αποταμιευτών.</a:t>
            </a:r>
          </a:p>
          <a:p>
            <a:r>
              <a:rPr dirty="0" sz="2600" lang="el-GR"/>
              <a:t>Κατανομή Εισοδήματος: Το μοντέλο υποθέτει άνιση κατανομή εισοδήματος υπέρ της τάξης των αποταμιευτών ως απαραίτητη προϋπόθεση για τη συσσώρευση κεφαλαίου.</a:t>
            </a:r>
          </a:p>
          <a:p>
            <a:r>
              <a:rPr dirty="0" sz="2600" lang="el-GR"/>
              <a:t>Διεύρυνση του Σύγχρονου Τομέα: Η επανεπένδυση των κερδών από την τάξη των αποταμιευτών οδηγεί σε επέκταση του σύγχρονου τομέα και απορρόφηση περισσότερων εργατών από τον παραδοσιακό τομέα.</a:t>
            </a:r>
          </a:p>
          <a:p>
            <a:r>
              <a:rPr dirty="0" sz="2600" lang="el-GR"/>
              <a:t>Μετατόπιση </a:t>
            </a:r>
            <a:r>
              <a:rPr b="1" dirty="0" sz="2600" lang="el-GR"/>
              <a:t>Μετά</a:t>
            </a:r>
            <a:r>
              <a:rPr dirty="0" sz="2600" lang="el-GR"/>
              <a:t> το Σημείο Καμπής: Μετά το σημείο καμπής του </a:t>
            </a:r>
            <a:r>
              <a:rPr dirty="0" sz="2600" lang="el-GR" err="1"/>
              <a:t>Lewis</a:t>
            </a:r>
            <a:r>
              <a:rPr dirty="0" sz="2600" lang="el-GR"/>
              <a:t>, η αύξηση των μισθών μπορεί να οδηγήσει σε μεγαλύτερη </a:t>
            </a:r>
            <a:r>
              <a:rPr b="1" dirty="0" sz="2600" lang="el-GR"/>
              <a:t>αποταμίευση</a:t>
            </a:r>
            <a:r>
              <a:rPr dirty="0" sz="2600" lang="el-GR"/>
              <a:t> και από τη </a:t>
            </a:r>
            <a:r>
              <a:rPr b="1" dirty="0" sz="2600" lang="el-GR"/>
              <a:t>μισθωτή</a:t>
            </a:r>
            <a:r>
              <a:rPr dirty="0" sz="2600" lang="el-GR"/>
              <a:t> τάξη, αλλάζοντας τη </a:t>
            </a:r>
            <a:r>
              <a:rPr b="1" dirty="0" sz="2600" lang="el-GR"/>
              <a:t>δυναμική</a:t>
            </a:r>
            <a:r>
              <a:rPr dirty="0" sz="2600" lang="el-GR"/>
              <a:t> του μοντέλου.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74" name="Τίτλος 1"/>
          <p:cNvSpPr>
            <a:spLocks noGrp="1"/>
          </p:cNvSpPr>
          <p:nvPr>
            <p:ph type="title"/>
          </p:nvPr>
        </p:nvSpPr>
        <p:spPr>
          <a:xfrm>
            <a:off x="-381000" y="-228600"/>
            <a:ext cx="9525000" cy="1143000"/>
          </a:xfrm>
        </p:spPr>
        <p:txBody>
          <a:bodyPr>
            <a:normAutofit fontScale="90000"/>
          </a:bodyPr>
          <a:p>
            <a:r>
              <a:rPr dirty="0" lang="el-GR"/>
              <a:t>Κριτική στο μοντέλο ανάπτυξης του </a:t>
            </a:r>
            <a:r>
              <a:rPr dirty="0" lang="el-GR" err="1"/>
              <a:t>Lewis</a:t>
            </a:r>
            <a:r>
              <a:rPr dirty="0" lang="el-GR"/>
              <a:t>:</a:t>
            </a:r>
          </a:p>
        </p:txBody>
      </p:sp>
      <p:sp>
        <p:nvSpPr>
          <p:cNvPr id="1048675" name="TextBox 9"/>
          <p:cNvSpPr txBox="1"/>
          <p:nvPr/>
        </p:nvSpPr>
        <p:spPr>
          <a:xfrm>
            <a:off x="114300" y="816746"/>
            <a:ext cx="8915400" cy="4876591"/>
          </a:xfrm>
          <a:prstGeom prst="rect"/>
          <a:noFill/>
        </p:spPr>
        <p:txBody>
          <a:bodyPr wrap="square">
            <a:spAutoFit/>
          </a:bodyPr>
          <a:p>
            <a:pPr indent="-342900" marL="342900">
              <a:lnSpc>
                <a:spcPts val="2143"/>
              </a:lnSpc>
              <a:spcBef>
                <a:spcPct val="20000"/>
              </a:spcBef>
              <a:spcAft>
                <a:spcPts val="1029"/>
              </a:spcAft>
              <a:buFont typeface="Arial" panose="020B0604020202020204" pitchFamily="34" charset="0"/>
              <a:buChar char="•"/>
            </a:pPr>
            <a:r>
              <a:rPr dirty="0" sz="3000" lang="el-GR"/>
              <a:t>Παρόλο που το διττό μοντέλο ανάπτυξης του </a:t>
            </a:r>
            <a:r>
              <a:rPr dirty="0" sz="3000" lang="el-GR" err="1"/>
              <a:t>Lewis</a:t>
            </a:r>
            <a:r>
              <a:rPr dirty="0" sz="3000" lang="el-GR"/>
              <a:t> είναι απλό και αντανακλά κατά προσέγγιση την ιστορική εμπειρία της οικονομικής ανάπτυξης της Δύσης (βιομηχανική Αγγλία, Σιγκαπούρη), ορισμένες από τις βασικές του υποθέσεις δεν ταιριάζουν με τις θεσμικές και οικονομικές πραγματικότητες των περισσότερων σύγχρονων αναπτυσσόμενων χωρών.</a:t>
            </a:r>
          </a:p>
          <a:p>
            <a:pPr indent="-342900" marL="342900">
              <a:lnSpc>
                <a:spcPts val="2143"/>
              </a:lnSpc>
              <a:spcBef>
                <a:spcPct val="20000"/>
              </a:spcBef>
              <a:spcAft>
                <a:spcPts val="1029"/>
              </a:spcAft>
              <a:buFont typeface="Arial" panose="020B0604020202020204" pitchFamily="34" charset="0"/>
              <a:buChar char="•"/>
            </a:pPr>
            <a:r>
              <a:rPr dirty="0" sz="3000" lang="el-GR"/>
              <a:t>Το μοντέλο υπονοεί ότι ο ρυθμός μεταφοράς εργασίας και δημιουργίας θέσεων εργασίας στον καπιταλιστικό τομέα είναι ανάλογος με τον ρυθμό συσσώρευσης κεφαλαίου στον καπιταλιστικό τομέα. </a:t>
            </a:r>
          </a:p>
          <a:p>
            <a:pPr indent="-342900" marL="342900">
              <a:lnSpc>
                <a:spcPts val="2143"/>
              </a:lnSpc>
              <a:spcBef>
                <a:spcPct val="20000"/>
              </a:spcBef>
              <a:spcAft>
                <a:spcPts val="1029"/>
              </a:spcAft>
              <a:buFont typeface="Arial" panose="020B0604020202020204" pitchFamily="34" charset="0"/>
              <a:buChar char="•"/>
            </a:pPr>
            <a:r>
              <a:rPr dirty="0" sz="3000" lang="el-GR"/>
              <a:t>Δηλαδή, όσο πιο γρήγορος είναι ο ρυθμός συσσώρευσης κεφαλαίου, τόσο υψηλότερη είναι η ανάπτυξη του σύγχρονου τομέα και τόσο πιο γρήγορος είναι ο ρυθμός δημιουργίας νέων θέσεων εργασίας.</a:t>
            </a:r>
          </a:p>
        </p:txBody>
      </p:sp>
      <p:pic>
        <p:nvPicPr>
          <p:cNvPr id="2097171" name="Picture 3"/>
          <p:cNvPicPr>
            <a:picLocks noChangeAspect="1"/>
          </p:cNvPicPr>
          <p:nvPr/>
        </p:nvPicPr>
        <p:blipFill>
          <a:blip xmlns:r="http://schemas.openxmlformats.org/officeDocument/2006/relationships" r:embed="rId1" cstate="print"/>
          <a:stretch>
            <a:fillRect/>
          </a:stretch>
        </p:blipFill>
        <p:spPr>
          <a:xfrm>
            <a:off x="7696200" y="5638800"/>
            <a:ext cx="1576094" cy="1576094"/>
          </a:xfrm>
          <a:prstGeom prst="rec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sp>
        <p:nvSpPr>
          <p:cNvPr id="1048676" name="Τίτλος 1"/>
          <p:cNvSpPr>
            <a:spLocks noGrp="1"/>
          </p:cNvSpPr>
          <p:nvPr>
            <p:ph type="title"/>
          </p:nvPr>
        </p:nvSpPr>
        <p:spPr>
          <a:xfrm>
            <a:off x="-190500" y="-304800"/>
            <a:ext cx="9525000" cy="1143000"/>
          </a:xfrm>
        </p:spPr>
        <p:txBody>
          <a:bodyPr>
            <a:normAutofit fontScale="90000"/>
          </a:bodyPr>
          <a:p>
            <a:r>
              <a:rPr dirty="0" lang="el-GR"/>
              <a:t>Κριτική στο μοντέλο ανάπτυξης του </a:t>
            </a:r>
            <a:r>
              <a:rPr dirty="0" lang="el-GR" err="1"/>
              <a:t>Lewis</a:t>
            </a:r>
            <a:r>
              <a:rPr dirty="0" lang="el-GR"/>
              <a:t>:</a:t>
            </a:r>
          </a:p>
        </p:txBody>
      </p:sp>
      <p:sp>
        <p:nvSpPr>
          <p:cNvPr id="1048677" name="TextBox 9"/>
          <p:cNvSpPr txBox="1"/>
          <p:nvPr/>
        </p:nvSpPr>
        <p:spPr>
          <a:xfrm>
            <a:off x="114300" y="609600"/>
            <a:ext cx="8915400" cy="5736699"/>
          </a:xfrm>
          <a:prstGeom prst="rect"/>
          <a:noFill/>
        </p:spPr>
        <p:txBody>
          <a:bodyPr wrap="square">
            <a:spAutoFit/>
          </a:bodyPr>
          <a:p>
            <a:pPr algn="l">
              <a:lnSpc>
                <a:spcPts val="2143"/>
              </a:lnSpc>
              <a:spcAft>
                <a:spcPts val="1029"/>
              </a:spcAft>
              <a:buNone/>
            </a:pPr>
            <a:r>
              <a:rPr b="0" dirty="0" sz="2800" i="0" lang="el-GR">
                <a:solidFill>
                  <a:srgbClr val="404040"/>
                </a:solidFill>
                <a:effectLst/>
                <a:latin typeface="+mj-lt"/>
              </a:rPr>
              <a:t>Αλλά τι γίνεται αν τα καπιταλιστικά κέρδη </a:t>
            </a:r>
            <a:r>
              <a:rPr b="0" dirty="0" sz="2800" i="0" lang="el-GR" err="1">
                <a:solidFill>
                  <a:srgbClr val="404040"/>
                </a:solidFill>
                <a:effectLst/>
                <a:latin typeface="+mj-lt"/>
              </a:rPr>
              <a:t>επανεπενδύονται</a:t>
            </a:r>
            <a:r>
              <a:rPr b="0" dirty="0" sz="2800" i="0" lang="el-GR">
                <a:solidFill>
                  <a:srgbClr val="404040"/>
                </a:solidFill>
                <a:effectLst/>
                <a:latin typeface="+mj-lt"/>
              </a:rPr>
              <a:t> σε </a:t>
            </a:r>
            <a:r>
              <a:rPr b="1" dirty="0" sz="2800" i="0" lang="el-GR">
                <a:solidFill>
                  <a:srgbClr val="404040"/>
                </a:solidFill>
                <a:effectLst/>
                <a:latin typeface="+mj-lt"/>
              </a:rPr>
              <a:t>πιο εξελιγμένο </a:t>
            </a:r>
            <a:r>
              <a:rPr b="1" dirty="0" sz="2800" i="0" lang="el-GR" err="1">
                <a:solidFill>
                  <a:srgbClr val="404040"/>
                </a:solidFill>
                <a:effectLst/>
                <a:latin typeface="+mj-lt"/>
              </a:rPr>
              <a:t>εξοικονομητικό</a:t>
            </a:r>
            <a:r>
              <a:rPr b="1" dirty="0" sz="2800" i="0" lang="el-GR">
                <a:solidFill>
                  <a:srgbClr val="404040"/>
                </a:solidFill>
                <a:effectLst/>
                <a:latin typeface="+mj-lt"/>
              </a:rPr>
              <a:t> κεφάλαιο</a:t>
            </a:r>
            <a:r>
              <a:rPr b="0" dirty="0" sz="2800" i="0" lang="el-GR">
                <a:solidFill>
                  <a:srgbClr val="404040"/>
                </a:solidFill>
                <a:effectLst/>
                <a:latin typeface="+mj-lt"/>
              </a:rPr>
              <a:t> (εξοικονόμησης εργασίας) αντί να αντιγράφουν απλώς το υπάρχον κεφάλαιο, όπως σιωπηρά υποθέτει το μοντέλο </a:t>
            </a:r>
            <a:r>
              <a:rPr b="0" dirty="0" sz="2800" i="0" lang="el-GR" err="1">
                <a:solidFill>
                  <a:srgbClr val="404040"/>
                </a:solidFill>
                <a:effectLst/>
                <a:latin typeface="+mj-lt"/>
              </a:rPr>
              <a:t>Lewis</a:t>
            </a:r>
            <a:r>
              <a:rPr b="0" dirty="0" sz="2800" i="0" lang="el-GR">
                <a:solidFill>
                  <a:srgbClr val="404040"/>
                </a:solidFill>
                <a:effectLst/>
                <a:latin typeface="+mj-lt"/>
              </a:rPr>
              <a:t>;</a:t>
            </a:r>
          </a:p>
          <a:p>
            <a:pPr algn="l">
              <a:lnSpc>
                <a:spcPts val="2143"/>
              </a:lnSpc>
              <a:spcBef>
                <a:spcPts val="1029"/>
              </a:spcBef>
              <a:spcAft>
                <a:spcPts val="1029"/>
              </a:spcAft>
              <a:buNone/>
            </a:pPr>
            <a:r>
              <a:rPr b="0" dirty="0" sz="2800" i="0" lang="el-GR">
                <a:solidFill>
                  <a:srgbClr val="404040"/>
                </a:solidFill>
                <a:effectLst/>
                <a:latin typeface="+mj-lt"/>
              </a:rPr>
              <a:t>Μια υπόθεση του μοντέλου είναι ότι τα καπιταλιστικά κέρδη </a:t>
            </a:r>
            <a:r>
              <a:rPr b="1" dirty="0" sz="2800" i="0" lang="el-GR" err="1">
                <a:solidFill>
                  <a:srgbClr val="404040"/>
                </a:solidFill>
                <a:effectLst/>
                <a:latin typeface="+mj-lt"/>
              </a:rPr>
              <a:t>επανεπενδύονται</a:t>
            </a:r>
            <a:r>
              <a:rPr b="1" dirty="0" sz="2800" i="0" lang="el-GR">
                <a:solidFill>
                  <a:srgbClr val="404040"/>
                </a:solidFill>
                <a:effectLst/>
                <a:latin typeface="+mj-lt"/>
              </a:rPr>
              <a:t> στην τοπική οικονομία</a:t>
            </a:r>
            <a:r>
              <a:rPr b="0" dirty="0" sz="2800" i="0" lang="el-GR">
                <a:solidFill>
                  <a:srgbClr val="404040"/>
                </a:solidFill>
                <a:effectLst/>
                <a:latin typeface="+mj-lt"/>
              </a:rPr>
              <a:t> και δεν αποστέλλονται στο εξωτερικό ως «φυγή κεφαλαίων». Εάν όμως συμβεί αυτό, η κατάσταση αλλάζει δραματικά.</a:t>
            </a:r>
          </a:p>
          <a:p>
            <a:pPr>
              <a:lnSpc>
                <a:spcPts val="2143"/>
              </a:lnSpc>
              <a:spcBef>
                <a:spcPts val="1029"/>
              </a:spcBef>
              <a:spcAft>
                <a:spcPts val="1029"/>
              </a:spcAft>
            </a:pPr>
            <a:r>
              <a:rPr b="0" dirty="0" sz="2800" i="0" lang="el-GR">
                <a:solidFill>
                  <a:srgbClr val="404040"/>
                </a:solidFill>
                <a:effectLst/>
                <a:latin typeface="+mj-lt"/>
              </a:rPr>
              <a:t>Όταν λαμβάνουμε υπόψη: Την </a:t>
            </a:r>
            <a:r>
              <a:rPr b="1" dirty="0" sz="2800" i="0" lang="el-GR">
                <a:solidFill>
                  <a:srgbClr val="404040"/>
                </a:solidFill>
                <a:effectLst/>
                <a:latin typeface="+mj-lt"/>
              </a:rPr>
              <a:t>προκατάληψη εξοικονόμησης εργασίας</a:t>
            </a:r>
            <a:r>
              <a:rPr b="0" dirty="0" sz="2800" i="0" lang="el-GR">
                <a:solidFill>
                  <a:srgbClr val="404040"/>
                </a:solidFill>
                <a:effectLst/>
                <a:latin typeface="+mj-lt"/>
              </a:rPr>
              <a:t> στη σύγχρονη τεχνολογική μεταβίβαση, την ύπαρξη </a:t>
            </a:r>
            <a:r>
              <a:rPr b="1" dirty="0" sz="2800" i="0" lang="el-GR">
                <a:solidFill>
                  <a:srgbClr val="404040"/>
                </a:solidFill>
                <a:effectLst/>
                <a:latin typeface="+mj-lt"/>
              </a:rPr>
              <a:t>σημαντικής φυγής κεφαλαίων</a:t>
            </a:r>
            <a:r>
              <a:rPr b="0" dirty="0" sz="2800" i="0" lang="el-GR">
                <a:solidFill>
                  <a:srgbClr val="404040"/>
                </a:solidFill>
                <a:effectLst/>
                <a:latin typeface="+mj-lt"/>
              </a:rPr>
              <a:t>, την </a:t>
            </a:r>
            <a:r>
              <a:rPr b="1" dirty="0" sz="2800" i="0" lang="el-GR">
                <a:solidFill>
                  <a:srgbClr val="404040"/>
                </a:solidFill>
                <a:effectLst/>
                <a:latin typeface="+mj-lt"/>
              </a:rPr>
              <a:t>απουσία αγροτικού πλεονάσματος εργατικού δυναμικού</a:t>
            </a:r>
            <a:r>
              <a:rPr b="0" dirty="0" sz="2800" i="0" lang="el-GR">
                <a:solidFill>
                  <a:srgbClr val="404040"/>
                </a:solidFill>
                <a:effectLst/>
                <a:latin typeface="+mj-lt"/>
              </a:rPr>
              <a:t> σε πολλές περιπτώσεις, το </a:t>
            </a:r>
            <a:r>
              <a:rPr b="1" dirty="0" sz="2800" i="0" lang="el-GR">
                <a:solidFill>
                  <a:srgbClr val="404040"/>
                </a:solidFill>
                <a:effectLst/>
                <a:latin typeface="+mj-lt"/>
              </a:rPr>
              <a:t>αυξανόμενο αστικό πλεόνασμα εργατικού δυναμικού</a:t>
            </a:r>
            <a:r>
              <a:rPr b="0" dirty="0" sz="2800" i="0" lang="el-GR">
                <a:solidFill>
                  <a:srgbClr val="404040"/>
                </a:solidFill>
                <a:effectLst/>
                <a:latin typeface="+mj-lt"/>
              </a:rPr>
              <a:t>, και την </a:t>
            </a:r>
            <a:r>
              <a:rPr b="1" dirty="0" sz="2800" i="0" lang="el-GR">
                <a:solidFill>
                  <a:srgbClr val="404040"/>
                </a:solidFill>
                <a:effectLst/>
                <a:latin typeface="+mj-lt"/>
              </a:rPr>
              <a:t>τάση των μισθών στον σύγχρονο τομέα να αυξάνονται ραγδαία</a:t>
            </a:r>
            <a:r>
              <a:rPr b="0" dirty="0" sz="2800" i="0" lang="el-GR">
                <a:solidFill>
                  <a:srgbClr val="404040"/>
                </a:solidFill>
                <a:effectLst/>
                <a:latin typeface="+mj-lt"/>
              </a:rPr>
              <a:t>, ακόμη και όταν υπάρχει μαζική ανεργία, </a:t>
            </a:r>
            <a:r>
              <a:rPr dirty="0" sz="2800" lang="el-GR">
                <a:solidFill>
                  <a:srgbClr val="404040"/>
                </a:solidFill>
                <a:latin typeface="+mj-lt"/>
              </a:rPr>
              <a:t>τ</a:t>
            </a:r>
            <a:r>
              <a:rPr b="0" dirty="0" sz="2800" i="0" lang="el-GR">
                <a:solidFill>
                  <a:srgbClr val="404040"/>
                </a:solidFill>
                <a:effectLst/>
                <a:latin typeface="+mj-lt"/>
              </a:rPr>
              <a:t>ότε -&gt;</a:t>
            </a:r>
          </a:p>
          <a:p>
            <a:pPr algn="l">
              <a:lnSpc>
                <a:spcPts val="2143"/>
              </a:lnSpc>
              <a:spcBef>
                <a:spcPts val="1029"/>
              </a:spcBef>
              <a:spcAft>
                <a:spcPts val="1029"/>
              </a:spcAft>
              <a:buNone/>
            </a:pPr>
            <a:endParaRPr b="0" dirty="0" sz="2800" i="0" lang="el-GR">
              <a:solidFill>
                <a:srgbClr val="404040"/>
              </a:solidFill>
              <a:effectLst/>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678" name="Θέση περιεχομένου 2"/>
          <p:cNvSpPr>
            <a:spLocks noGrp="1"/>
          </p:cNvSpPr>
          <p:nvPr>
            <p:ph idx="1"/>
          </p:nvPr>
        </p:nvSpPr>
        <p:spPr>
          <a:xfrm>
            <a:off x="457200" y="533400"/>
            <a:ext cx="8229600" cy="4525963"/>
          </a:xfrm>
        </p:spPr>
        <p:txBody>
          <a:bodyPr>
            <a:normAutofit fontScale="96875" lnSpcReduction="20000"/>
          </a:bodyPr>
          <a:p>
            <a:r>
              <a:rPr dirty="0" lang="el-GR"/>
              <a:t>Πρέπει να αναγνωρίσουμε ότι το διττό μοντέλο του </a:t>
            </a:r>
            <a:r>
              <a:rPr dirty="0" lang="el-GR" err="1"/>
              <a:t>Lewis</a:t>
            </a:r>
            <a:r>
              <a:rPr dirty="0" lang="el-GR"/>
              <a:t> — παρόλο που έχει αξία ως μια απεικόνιση της διαδικασίας ανάπτυξης, της </a:t>
            </a:r>
            <a:r>
              <a:rPr dirty="0" lang="el-GR" err="1"/>
              <a:t>διατομεακής</a:t>
            </a:r>
            <a:r>
              <a:rPr dirty="0" lang="el-GR"/>
              <a:t> αλληλεπίδρασης και της δομικής αλλαγής — </a:t>
            </a:r>
            <a:r>
              <a:rPr b="1" dirty="0" lang="el-GR"/>
              <a:t>απαιτεί σημαντικές τροποποιήσεις</a:t>
            </a:r>
            <a:r>
              <a:rPr dirty="0" lang="el-GR"/>
              <a:t> στις υποθέσεις και την ανάλυσή του, ώστε να ταιριάζει με την πραγματικότητα των σύγχρονων αναπτυσσόμενων χωρών.</a:t>
            </a:r>
          </a:p>
        </p:txBody>
      </p:sp>
      <p:pic>
        <p:nvPicPr>
          <p:cNvPr id="2097172" name="Picture 3"/>
          <p:cNvPicPr>
            <a:picLocks noChangeAspect="1"/>
          </p:cNvPicPr>
          <p:nvPr/>
        </p:nvPicPr>
        <p:blipFill>
          <a:blip xmlns:r="http://schemas.openxmlformats.org/officeDocument/2006/relationships" r:embed="rId1" cstate="print"/>
          <a:stretch>
            <a:fillRect/>
          </a:stretch>
        </p:blipFill>
        <p:spPr>
          <a:xfrm>
            <a:off x="3657600" y="5059363"/>
            <a:ext cx="2033294" cy="2033294"/>
          </a:xfrm>
          <a:prstGeom prst="rec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591" name="Τίτλος 1"/>
          <p:cNvSpPr>
            <a:spLocks noGrp="1"/>
          </p:cNvSpPr>
          <p:nvPr>
            <p:ph type="title"/>
          </p:nvPr>
        </p:nvSpPr>
        <p:spPr>
          <a:xfrm>
            <a:off x="-228600" y="-228600"/>
            <a:ext cx="9525000" cy="1143000"/>
          </a:xfrm>
        </p:spPr>
        <p:txBody>
          <a:bodyPr>
            <a:normAutofit fontScale="90000"/>
          </a:bodyPr>
          <a:p>
            <a:r>
              <a:rPr b="1" dirty="0" lang="el-GR"/>
              <a:t>Κριτική στο μοντέλο ανάπτυξης του </a:t>
            </a:r>
            <a:r>
              <a:rPr b="1" dirty="0" lang="el-GR" err="1"/>
              <a:t>Lewis</a:t>
            </a:r>
            <a:r>
              <a:rPr b="1" dirty="0" lang="el-GR"/>
              <a:t>:</a:t>
            </a:r>
          </a:p>
        </p:txBody>
      </p:sp>
      <p:sp>
        <p:nvSpPr>
          <p:cNvPr id="1048592" name="Rectangle 5"/>
          <p:cNvSpPr>
            <a:spLocks noGrp="1" noChangeArrowheads="1"/>
          </p:cNvSpPr>
          <p:nvPr>
            <p:ph idx="1"/>
          </p:nvPr>
        </p:nvSpPr>
        <p:spPr bwMode="auto">
          <a:xfrm>
            <a:off x="76200" y="721618"/>
            <a:ext cx="10558780" cy="5869940"/>
          </a:xfrm>
          <a:prstGeom prst="rect"/>
          <a:noFill/>
          <a:ln>
            <a:noFill/>
          </a:ln>
          <a:effectLst/>
        </p:spPr>
        <p:txBody>
          <a:bodyPr anchor="ctr" anchorCtr="0" bIns="45720" compatLnSpc="1" lIns="91440" numCol="1" rIns="91440" tIns="45720" vert="horz" wrap="none">
            <a:prstTxWarp prst="textNoShape"/>
            <a:spAutoFit/>
          </a:bodyPr>
          <a:p>
            <a:pPr algn="l" defTabSz="914400" eaLnBrk="0" fontAlgn="base" hangingPunct="0" indent="0" latinLnBrk="0" lvl="0" marL="0" marR="0" rtl="0">
              <a:lnSpc>
                <a:spcPct val="100000"/>
              </a:lnSpc>
              <a:spcBef>
                <a:spcPct val="0"/>
              </a:spcBef>
              <a:spcAft>
                <a:spcPct val="0"/>
              </a:spcAft>
              <a:buClrTx/>
              <a:buSzTx/>
              <a:buFontTx/>
              <a:buChar char="•"/>
            </a:pPr>
            <a:r>
              <a:rPr altLang="el-GR" dirty="0" sz="3000" lang="el-GR"/>
              <a:t>Η προσφορά του εργατικού δυναμικού δεν είναι </a:t>
            </a:r>
            <a:endParaRPr altLang="el-GR" dirty="0" sz="3000" lang="en-US"/>
          </a:p>
          <a:p>
            <a:pPr algn="l" defTabSz="914400" eaLnBrk="0" fontAlgn="base" hangingPunct="0" indent="0" latinLnBrk="0" lvl="0" marL="0" marR="0" rtl="0">
              <a:lnSpc>
                <a:spcPct val="100000"/>
              </a:lnSpc>
              <a:spcBef>
                <a:spcPct val="0"/>
              </a:spcBef>
              <a:spcAft>
                <a:spcPct val="0"/>
              </a:spcAft>
              <a:buClrTx/>
              <a:buSzTx/>
              <a:buNone/>
            </a:pPr>
            <a:r>
              <a:rPr altLang="el-GR" dirty="0" sz="3000" lang="el-GR"/>
              <a:t>απεριόριστη σε όλες τις χώρες. </a:t>
            </a:r>
          </a:p>
          <a:p>
            <a:pPr algn="l" defTabSz="914400" eaLnBrk="0" fontAlgn="base" hangingPunct="0" indent="0" latinLnBrk="0" lvl="0" marL="0" marR="0" rtl="0">
              <a:lnSpc>
                <a:spcPct val="100000"/>
              </a:lnSpc>
              <a:spcBef>
                <a:spcPct val="0"/>
              </a:spcBef>
              <a:spcAft>
                <a:spcPct val="0"/>
              </a:spcAft>
              <a:buClrTx/>
              <a:buSzTx/>
              <a:buFontTx/>
              <a:buChar char="•"/>
            </a:pPr>
            <a:r>
              <a:rPr altLang="el-GR" dirty="0" sz="3000" lang="el-GR"/>
              <a:t>Το μοντέλο προβλέπει απότομο τέλος στη διαδικασία </a:t>
            </a:r>
            <a:endParaRPr altLang="el-GR" dirty="0" sz="3000" lang="en-US"/>
          </a:p>
          <a:p>
            <a:pPr algn="l" defTabSz="914400" eaLnBrk="0" fontAlgn="base" hangingPunct="0" indent="0" latinLnBrk="0" lvl="0" marL="0" marR="0" rtl="0">
              <a:lnSpc>
                <a:spcPct val="100000"/>
              </a:lnSpc>
              <a:spcBef>
                <a:spcPct val="0"/>
              </a:spcBef>
              <a:spcAft>
                <a:spcPct val="0"/>
              </a:spcAft>
              <a:buClrTx/>
              <a:buSzTx/>
              <a:buNone/>
            </a:pPr>
            <a:r>
              <a:rPr altLang="el-GR" dirty="0" sz="3000" lang="el-GR"/>
              <a:t>εξάντλησης του πλεονάζοντος εργατικού δυναμικού, </a:t>
            </a:r>
            <a:endParaRPr altLang="el-GR" dirty="0" sz="3000" lang="en-US"/>
          </a:p>
          <a:p>
            <a:pPr algn="l" defTabSz="914400" eaLnBrk="0" fontAlgn="base" hangingPunct="0" indent="0" latinLnBrk="0" lvl="0" marL="0" marR="0" rtl="0">
              <a:lnSpc>
                <a:spcPct val="100000"/>
              </a:lnSpc>
              <a:spcBef>
                <a:spcPct val="0"/>
              </a:spcBef>
              <a:spcAft>
                <a:spcPct val="0"/>
              </a:spcAft>
              <a:buClrTx/>
              <a:buSzTx/>
              <a:buNone/>
            </a:pPr>
            <a:r>
              <a:rPr altLang="el-GR" dirty="0" sz="3000" lang="el-GR"/>
              <a:t>κάτι που δεν επιβεβαιώνεται στην πράξη. </a:t>
            </a:r>
          </a:p>
          <a:p>
            <a:pPr algn="l" defTabSz="914400" eaLnBrk="0" fontAlgn="base" hangingPunct="0" indent="0" latinLnBrk="0" lvl="0" marL="0" marR="0" rtl="0">
              <a:lnSpc>
                <a:spcPct val="100000"/>
              </a:lnSpc>
              <a:spcBef>
                <a:spcPct val="0"/>
              </a:spcBef>
              <a:spcAft>
                <a:spcPct val="0"/>
              </a:spcAft>
              <a:buClrTx/>
              <a:buSzTx/>
              <a:buFontTx/>
              <a:buChar char="•"/>
            </a:pPr>
            <a:r>
              <a:rPr altLang="el-GR" dirty="0" sz="3000" lang="el-GR"/>
              <a:t>Το μοντέλο δεν λαμβάνει υπόψη την υιοθέτηση τεχνικών </a:t>
            </a:r>
            <a:endParaRPr altLang="el-GR" dirty="0" sz="3000" lang="en-US"/>
          </a:p>
          <a:p>
            <a:pPr algn="l" defTabSz="914400" eaLnBrk="0" fontAlgn="base" hangingPunct="0" indent="0" latinLnBrk="0" lvl="0" marL="0" marR="0" rtl="0">
              <a:lnSpc>
                <a:spcPct val="100000"/>
              </a:lnSpc>
              <a:spcBef>
                <a:spcPct val="0"/>
              </a:spcBef>
              <a:spcAft>
                <a:spcPct val="0"/>
              </a:spcAft>
              <a:buClrTx/>
              <a:buSzTx/>
              <a:buNone/>
            </a:pPr>
            <a:r>
              <a:rPr altLang="el-GR" dirty="0" sz="3000" lang="el-GR"/>
              <a:t>έντασης κεφαλαίου αντί για τεχνικές έντασης εργασίας. </a:t>
            </a:r>
          </a:p>
          <a:p>
            <a:pPr algn="l" defTabSz="914400" eaLnBrk="0" fontAlgn="base" hangingPunct="0" indent="0" latinLnBrk="0" lvl="0" marL="0" marR="0" rtl="0">
              <a:lnSpc>
                <a:spcPct val="100000"/>
              </a:lnSpc>
              <a:spcBef>
                <a:spcPct val="0"/>
              </a:spcBef>
              <a:spcAft>
                <a:spcPct val="0"/>
              </a:spcAft>
              <a:buClrTx/>
              <a:buSzTx/>
              <a:buFontTx/>
              <a:buChar char="•"/>
            </a:pPr>
            <a:r>
              <a:rPr altLang="el-GR" dirty="0" sz="3000" lang="el-GR"/>
              <a:t>Δεν αναγνωρίζει τους περιορισμούς στην προσφορά </a:t>
            </a:r>
            <a:endParaRPr altLang="el-GR" dirty="0" sz="3000" lang="en-US"/>
          </a:p>
          <a:p>
            <a:pPr algn="l" defTabSz="914400" eaLnBrk="0" fontAlgn="base" hangingPunct="0" indent="0" latinLnBrk="0" lvl="0" marL="0" marR="0" rtl="0">
              <a:lnSpc>
                <a:spcPct val="100000"/>
              </a:lnSpc>
              <a:spcBef>
                <a:spcPct val="0"/>
              </a:spcBef>
              <a:spcAft>
                <a:spcPct val="0"/>
              </a:spcAft>
              <a:buClrTx/>
              <a:buSzTx/>
              <a:buNone/>
            </a:pPr>
            <a:r>
              <a:rPr altLang="el-GR" dirty="0" sz="3000" lang="el-GR"/>
              <a:t>εξειδικευμένου εργατικού δυναμικού. </a:t>
            </a:r>
          </a:p>
          <a:p>
            <a:pPr algn="l" defTabSz="914400" eaLnBrk="0" fontAlgn="base" hangingPunct="0" indent="0" latinLnBrk="0" lvl="0" marL="0" marR="0" rtl="0">
              <a:lnSpc>
                <a:spcPct val="100000"/>
              </a:lnSpc>
              <a:spcBef>
                <a:spcPct val="0"/>
              </a:spcBef>
              <a:spcAft>
                <a:spcPct val="0"/>
              </a:spcAft>
              <a:buClrTx/>
              <a:buSzTx/>
              <a:buFontTx/>
              <a:buChar char="•"/>
            </a:pPr>
            <a:r>
              <a:rPr altLang="el-GR" dirty="0" sz="3000" lang="el-GR"/>
              <a:t>Παραβλέπει την έλλειψη επιχειρηματιών στις </a:t>
            </a:r>
            <a:endParaRPr altLang="el-GR" dirty="0" sz="3000" lang="en-US"/>
          </a:p>
          <a:p>
            <a:pPr algn="l" defTabSz="914400" eaLnBrk="0" fontAlgn="base" hangingPunct="0" indent="0" latinLnBrk="0" lvl="0" marL="0" marR="0" rtl="0">
              <a:lnSpc>
                <a:spcPct val="100000"/>
              </a:lnSpc>
              <a:spcBef>
                <a:spcPct val="0"/>
              </a:spcBef>
              <a:spcAft>
                <a:spcPct val="0"/>
              </a:spcAft>
              <a:buClrTx/>
              <a:buSzTx/>
              <a:buNone/>
            </a:pPr>
            <a:r>
              <a:rPr altLang="el-GR" dirty="0" sz="3000" lang="el-GR"/>
              <a:t>αναπτυσσόμενες οικονομίες (ιδιώτες </a:t>
            </a:r>
            <a:r>
              <a:rPr altLang="el-GR" dirty="0" sz="3000" lang="de-DE" err="1"/>
              <a:t>vs</a:t>
            </a:r>
            <a:r>
              <a:rPr altLang="el-GR" dirty="0" sz="3000" lang="de-DE"/>
              <a:t> </a:t>
            </a:r>
            <a:r>
              <a:rPr altLang="el-GR" dirty="0" sz="3000" lang="el-GR"/>
              <a:t>κρατικοί </a:t>
            </a:r>
            <a:r>
              <a:rPr altLang="el-GR" dirty="0" sz="3000" lang="el-GR" err="1"/>
              <a:t>καπιταλ</a:t>
            </a:r>
            <a:r>
              <a:rPr altLang="el-GR" dirty="0" sz="3000" lang="el-GR"/>
              <a:t>). </a:t>
            </a:r>
          </a:p>
          <a:p>
            <a:pPr algn="l" defTabSz="914400" eaLnBrk="0" fontAlgn="base" hangingPunct="0" indent="0" latinLnBrk="0" lvl="0" marL="0" marR="0" rtl="0">
              <a:lnSpc>
                <a:spcPct val="100000"/>
              </a:lnSpc>
              <a:spcBef>
                <a:spcPct val="0"/>
              </a:spcBef>
              <a:spcAft>
                <a:spcPct val="0"/>
              </a:spcAft>
              <a:buClrTx/>
              <a:buSzTx/>
              <a:buFontTx/>
              <a:buChar char="•"/>
            </a:pPr>
            <a:r>
              <a:rPr altLang="el-GR" dirty="0" sz="3000" lang="el-GR"/>
              <a:t>Παραμελεί το ρόλο της συνολικής ζήτησης </a:t>
            </a:r>
          </a:p>
          <a:p>
            <a:pPr algn="l" defTabSz="914400" eaLnBrk="0" fontAlgn="base" hangingPunct="0" indent="0" latinLnBrk="0" lvl="0" marL="0" marR="0" rtl="0">
              <a:lnSpc>
                <a:spcPct val="100000"/>
              </a:lnSpc>
              <a:spcBef>
                <a:spcPct val="0"/>
              </a:spcBef>
              <a:spcAft>
                <a:spcPct val="0"/>
              </a:spcAft>
              <a:buClrTx/>
              <a:buSzTx/>
              <a:buNone/>
            </a:pPr>
            <a:r>
              <a:rPr altLang="el-GR" dirty="0" sz="3000" lang="el-GR"/>
              <a:t>στην αναπτυξιακή διαδικασία.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589" name="Τίτλος 1"/>
          <p:cNvSpPr>
            <a:spLocks noGrp="1"/>
          </p:cNvSpPr>
          <p:nvPr>
            <p:ph type="title"/>
          </p:nvPr>
        </p:nvSpPr>
        <p:spPr/>
        <p:txBody>
          <a:bodyPr>
            <a:normAutofit fontScale="90000"/>
          </a:bodyPr>
          <a:p>
            <a:r>
              <a:rPr b="1" dirty="0" i="0" lang="el-GR">
                <a:solidFill>
                  <a:srgbClr val="404040"/>
                </a:solidFill>
                <a:effectLst/>
              </a:rPr>
              <a:t>Κριτική και Σύγχρονη Σχετικότητα</a:t>
            </a:r>
            <a:r>
              <a:rPr b="0" dirty="0" i="0" lang="el-GR">
                <a:solidFill>
                  <a:srgbClr val="404040"/>
                </a:solidFill>
                <a:effectLst/>
              </a:rPr>
              <a:t/>
            </a:r>
            <a:br>
              <a:rPr b="0" dirty="0" i="0" lang="el-GR">
                <a:solidFill>
                  <a:srgbClr val="404040"/>
                </a:solidFill>
                <a:effectLst/>
              </a:rPr>
            </a:br>
            <a:endParaRPr dirty="0" lang="el-GR"/>
          </a:p>
        </p:txBody>
      </p:sp>
      <p:sp>
        <p:nvSpPr>
          <p:cNvPr id="1048590" name="Θέση περιεχομένου 2"/>
          <p:cNvSpPr>
            <a:spLocks noGrp="1"/>
          </p:cNvSpPr>
          <p:nvPr>
            <p:ph idx="1"/>
          </p:nvPr>
        </p:nvSpPr>
        <p:spPr>
          <a:xfrm>
            <a:off x="457200" y="1143000"/>
            <a:ext cx="8229600" cy="5181600"/>
          </a:xfrm>
        </p:spPr>
        <p:txBody>
          <a:bodyPr>
            <a:normAutofit fontScale="90625" lnSpcReduction="20000"/>
          </a:bodyPr>
          <a:p>
            <a:pPr algn="l">
              <a:lnSpc>
                <a:spcPts val="2143"/>
              </a:lnSpc>
              <a:spcBef>
                <a:spcPts val="1029"/>
              </a:spcBef>
              <a:spcAft>
                <a:spcPts val="1029"/>
              </a:spcAft>
              <a:buNone/>
            </a:pPr>
            <a:r>
              <a:rPr b="1" dirty="0" i="0" lang="el-GR">
                <a:solidFill>
                  <a:srgbClr val="404040"/>
                </a:solidFill>
                <a:effectLst/>
                <a:latin typeface="+mj-lt"/>
              </a:rPr>
              <a:t>Αδυναμίες</a:t>
            </a:r>
            <a:r>
              <a:rPr b="0" dirty="0" i="0" lang="el-GR">
                <a:solidFill>
                  <a:srgbClr val="404040"/>
                </a:solidFill>
                <a:effectLst/>
                <a:latin typeface="+mj-lt"/>
              </a:rPr>
              <a:t>:</a:t>
            </a:r>
          </a:p>
          <a:p>
            <a:pPr algn="l">
              <a:lnSpc>
                <a:spcPts val="2143"/>
              </a:lnSpc>
              <a:spcBef>
                <a:spcPts val="1029"/>
              </a:spcBef>
              <a:spcAft>
                <a:spcPts val="1029"/>
              </a:spcAft>
              <a:buFont typeface="Arial" panose="020B0604020202020204" pitchFamily="34" charset="0"/>
              <a:buChar char="•"/>
            </a:pPr>
            <a:r>
              <a:rPr b="0" dirty="0" i="0" lang="el-GR">
                <a:solidFill>
                  <a:srgbClr val="404040"/>
                </a:solidFill>
                <a:effectLst/>
                <a:latin typeface="+mj-lt"/>
              </a:rPr>
              <a:t>Υποεκτίμηση του ρόλου των </a:t>
            </a:r>
            <a:r>
              <a:rPr b="1" dirty="0" i="0" lang="el-GR">
                <a:solidFill>
                  <a:srgbClr val="404040"/>
                </a:solidFill>
                <a:effectLst/>
                <a:latin typeface="+mj-lt"/>
              </a:rPr>
              <a:t>θεσμών</a:t>
            </a:r>
            <a:r>
              <a:rPr b="0" dirty="0" i="0" lang="el-GR">
                <a:solidFill>
                  <a:srgbClr val="404040"/>
                </a:solidFill>
                <a:effectLst/>
                <a:latin typeface="+mj-lt"/>
              </a:rPr>
              <a:t> (π.χ., έλλειψη γης, διακρίσεις).</a:t>
            </a:r>
          </a:p>
          <a:p>
            <a:pPr algn="l">
              <a:lnSpc>
                <a:spcPts val="2143"/>
              </a:lnSpc>
              <a:spcBef>
                <a:spcPts val="300"/>
              </a:spcBef>
              <a:spcAft>
                <a:spcPts val="1029"/>
              </a:spcAft>
              <a:buFont typeface="Arial" panose="020B0604020202020204" pitchFamily="34" charset="0"/>
              <a:buChar char="•"/>
            </a:pPr>
            <a:r>
              <a:rPr b="0" dirty="0" i="0" lang="el-GR">
                <a:solidFill>
                  <a:srgbClr val="404040"/>
                </a:solidFill>
                <a:effectLst/>
                <a:latin typeface="+mj-lt"/>
              </a:rPr>
              <a:t>Παράβλεψη </a:t>
            </a:r>
            <a:r>
              <a:rPr b="1" dirty="0" i="0" lang="el-GR">
                <a:solidFill>
                  <a:srgbClr val="404040"/>
                </a:solidFill>
                <a:effectLst/>
                <a:latin typeface="+mj-lt"/>
              </a:rPr>
              <a:t>κοινωνικού κόστους</a:t>
            </a:r>
            <a:r>
              <a:rPr b="0" dirty="0" i="0" lang="el-GR">
                <a:solidFill>
                  <a:srgbClr val="404040"/>
                </a:solidFill>
                <a:effectLst/>
                <a:latin typeface="+mj-lt"/>
              </a:rPr>
              <a:t> μετανάστευσης (αστικοποίηση, υποδομές).</a:t>
            </a:r>
          </a:p>
          <a:p>
            <a:pPr algn="l">
              <a:lnSpc>
                <a:spcPts val="2143"/>
              </a:lnSpc>
              <a:spcBef>
                <a:spcPts val="300"/>
              </a:spcBef>
              <a:spcAft>
                <a:spcPts val="1029"/>
              </a:spcAft>
              <a:buFont typeface="Arial" panose="020B0604020202020204" pitchFamily="34" charset="0"/>
              <a:buChar char="•"/>
            </a:pPr>
            <a:r>
              <a:rPr b="0" dirty="0" i="0" lang="el-GR">
                <a:solidFill>
                  <a:srgbClr val="404040"/>
                </a:solidFill>
                <a:effectLst/>
                <a:latin typeface="+mj-lt"/>
              </a:rPr>
              <a:t>Η υπόθεση της </a:t>
            </a:r>
            <a:r>
              <a:rPr b="1" dirty="0" i="0" lang="el-GR">
                <a:solidFill>
                  <a:srgbClr val="404040"/>
                </a:solidFill>
                <a:effectLst/>
                <a:latin typeface="+mj-lt"/>
              </a:rPr>
              <a:t>σταθερότητας μισθών</a:t>
            </a:r>
            <a:r>
              <a:rPr b="0" dirty="0" i="0" lang="el-GR">
                <a:solidFill>
                  <a:srgbClr val="404040"/>
                </a:solidFill>
                <a:effectLst/>
                <a:latin typeface="+mj-lt"/>
              </a:rPr>
              <a:t> αγνοεί συνδικαλισμούς ή νόμους ελάχιστου μισθού.</a:t>
            </a:r>
          </a:p>
          <a:p>
            <a:pPr algn="l">
              <a:lnSpc>
                <a:spcPts val="2143"/>
              </a:lnSpc>
              <a:spcBef>
                <a:spcPts val="1029"/>
              </a:spcBef>
              <a:spcAft>
                <a:spcPts val="1029"/>
              </a:spcAft>
              <a:buNone/>
            </a:pPr>
            <a:r>
              <a:rPr b="1" dirty="0" i="0" lang="el-GR">
                <a:solidFill>
                  <a:srgbClr val="404040"/>
                </a:solidFill>
                <a:effectLst/>
                <a:latin typeface="+mj-lt"/>
              </a:rPr>
              <a:t>Σύγχρονη Εφαρμογή</a:t>
            </a:r>
            <a:r>
              <a:rPr b="0" dirty="0" i="0" lang="el-GR">
                <a:solidFill>
                  <a:srgbClr val="404040"/>
                </a:solidFill>
                <a:effectLst/>
                <a:latin typeface="+mj-lt"/>
              </a:rPr>
              <a:t>:</a:t>
            </a:r>
          </a:p>
          <a:p>
            <a:pPr algn="l">
              <a:lnSpc>
                <a:spcPts val="2143"/>
              </a:lnSpc>
              <a:spcBef>
                <a:spcPts val="1029"/>
              </a:spcBef>
              <a:spcAft>
                <a:spcPts val="1029"/>
              </a:spcAft>
              <a:buFont typeface="Arial" panose="020B0604020202020204" pitchFamily="34" charset="0"/>
              <a:buChar char="•"/>
            </a:pPr>
            <a:r>
              <a:rPr b="0" dirty="0" i="0" lang="el-GR">
                <a:solidFill>
                  <a:srgbClr val="404040"/>
                </a:solidFill>
                <a:effectLst/>
                <a:latin typeface="+mj-lt"/>
              </a:rPr>
              <a:t>Χρήση σε οικονομίες με </a:t>
            </a:r>
            <a:r>
              <a:rPr b="1" dirty="0" i="0" lang="el-GR">
                <a:solidFill>
                  <a:srgbClr val="404040"/>
                </a:solidFill>
                <a:effectLst/>
                <a:latin typeface="+mj-lt"/>
              </a:rPr>
              <a:t>υψηλή ανεργία</a:t>
            </a:r>
            <a:r>
              <a:rPr b="0" dirty="0" i="0" lang="el-GR">
                <a:solidFill>
                  <a:srgbClr val="404040"/>
                </a:solidFill>
                <a:effectLst/>
                <a:latin typeface="+mj-lt"/>
              </a:rPr>
              <a:t> ή </a:t>
            </a:r>
            <a:r>
              <a:rPr b="1" dirty="0" i="0" lang="el-GR">
                <a:solidFill>
                  <a:srgbClr val="404040"/>
                </a:solidFill>
                <a:effectLst/>
                <a:latin typeface="+mj-lt"/>
              </a:rPr>
              <a:t>ανεπίσημη αγορά</a:t>
            </a:r>
            <a:r>
              <a:rPr b="0" dirty="0" i="0" lang="el-GR">
                <a:solidFill>
                  <a:srgbClr val="404040"/>
                </a:solidFill>
                <a:effectLst/>
                <a:latin typeface="+mj-lt"/>
              </a:rPr>
              <a:t> (π.χ., χώρες της Αφρικής/Νοτιοανατολικής Ασίας).</a:t>
            </a:r>
          </a:p>
          <a:p>
            <a:pPr algn="l">
              <a:lnSpc>
                <a:spcPts val="2143"/>
              </a:lnSpc>
              <a:spcBef>
                <a:spcPts val="300"/>
              </a:spcBef>
              <a:spcAft>
                <a:spcPts val="1029"/>
              </a:spcAft>
              <a:buFont typeface="Arial" panose="020B0604020202020204" pitchFamily="34" charset="0"/>
              <a:buChar char="•"/>
            </a:pPr>
            <a:r>
              <a:rPr b="0" dirty="0" i="0" lang="el-GR">
                <a:solidFill>
                  <a:srgbClr val="404040"/>
                </a:solidFill>
                <a:effectLst/>
                <a:latin typeface="+mj-lt"/>
              </a:rPr>
              <a:t>Παράδειγμα: </a:t>
            </a:r>
            <a:r>
              <a:rPr b="1" dirty="0" i="0" lang="el-GR">
                <a:solidFill>
                  <a:srgbClr val="404040"/>
                </a:solidFill>
                <a:effectLst/>
                <a:latin typeface="+mj-lt"/>
              </a:rPr>
              <a:t>Κίνα</a:t>
            </a:r>
            <a:r>
              <a:rPr b="0" dirty="0" i="0" lang="el-GR">
                <a:solidFill>
                  <a:srgbClr val="404040"/>
                </a:solidFill>
                <a:effectLst/>
                <a:latin typeface="+mj-lt"/>
              </a:rPr>
              <a:t> (1978-2010) με μετανάστευση 250 εκατ. αγροτών σε πόλεις.</a:t>
            </a:r>
          </a:p>
          <a:p>
            <a:endParaRPr dirty="0" lang="el-GR">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587" name="Τίτλος 1"/>
          <p:cNvSpPr>
            <a:spLocks noGrp="1"/>
          </p:cNvSpPr>
          <p:nvPr>
            <p:ph type="title"/>
          </p:nvPr>
        </p:nvSpPr>
        <p:spPr/>
        <p:txBody>
          <a:bodyPr>
            <a:normAutofit fontScale="90000"/>
          </a:bodyPr>
          <a:p>
            <a:r>
              <a:rPr b="1" dirty="0" i="0" lang="el-GR">
                <a:solidFill>
                  <a:srgbClr val="404040"/>
                </a:solidFill>
                <a:effectLst/>
              </a:rPr>
              <a:t>Συμπέρασμα</a:t>
            </a:r>
            <a:r>
              <a:rPr b="0" dirty="0" i="0" lang="el-GR">
                <a:solidFill>
                  <a:srgbClr val="404040"/>
                </a:solidFill>
                <a:effectLst/>
              </a:rPr>
              <a:t/>
            </a:r>
            <a:br>
              <a:rPr b="0" dirty="0" i="0" lang="el-GR">
                <a:solidFill>
                  <a:srgbClr val="404040"/>
                </a:solidFill>
                <a:effectLst/>
              </a:rPr>
            </a:br>
            <a:endParaRPr dirty="0" lang="el-GR"/>
          </a:p>
        </p:txBody>
      </p:sp>
      <p:sp>
        <p:nvSpPr>
          <p:cNvPr id="1048588" name="Θέση περιεχομένου 2"/>
          <p:cNvSpPr>
            <a:spLocks noGrp="1"/>
          </p:cNvSpPr>
          <p:nvPr>
            <p:ph idx="1"/>
          </p:nvPr>
        </p:nvSpPr>
        <p:spPr>
          <a:xfrm>
            <a:off x="457200" y="1600200"/>
            <a:ext cx="8686800" cy="4525963"/>
          </a:xfrm>
        </p:spPr>
        <p:txBody>
          <a:bodyPr/>
          <a:p>
            <a:r>
              <a:rPr b="0" dirty="0" i="0" lang="el-GR">
                <a:solidFill>
                  <a:srgbClr val="404040"/>
                </a:solidFill>
                <a:effectLst/>
                <a:latin typeface="+mj-lt"/>
              </a:rPr>
              <a:t>Το μοντέλο </a:t>
            </a:r>
            <a:r>
              <a:rPr b="0" dirty="0" i="0" lang="el-GR" err="1">
                <a:solidFill>
                  <a:srgbClr val="404040"/>
                </a:solidFill>
                <a:effectLst/>
                <a:latin typeface="+mj-lt"/>
              </a:rPr>
              <a:t>Lewis</a:t>
            </a:r>
            <a:r>
              <a:rPr b="0" dirty="0" i="0" lang="el-GR">
                <a:solidFill>
                  <a:srgbClr val="404040"/>
                </a:solidFill>
                <a:effectLst/>
                <a:latin typeface="+mj-lt"/>
              </a:rPr>
              <a:t> προσφέρει μια </a:t>
            </a:r>
            <a:r>
              <a:rPr b="1" dirty="0" i="0" lang="el-GR">
                <a:solidFill>
                  <a:srgbClr val="404040"/>
                </a:solidFill>
                <a:effectLst/>
                <a:latin typeface="+mj-lt"/>
              </a:rPr>
              <a:t>δυναμική θεώρηση της ανάπτυξης</a:t>
            </a:r>
            <a:r>
              <a:rPr b="0" dirty="0" i="0" lang="el-GR">
                <a:solidFill>
                  <a:srgbClr val="404040"/>
                </a:solidFill>
                <a:effectLst/>
                <a:latin typeface="+mj-lt"/>
              </a:rPr>
              <a:t> μέσω δομικών μεταβολών. Παρά τις κριτικές, παραμένει θεμέλιο για την κατανόηση της  </a:t>
            </a:r>
            <a:r>
              <a:rPr b="1" dirty="0" i="0" lang="el-GR">
                <a:solidFill>
                  <a:srgbClr val="404040"/>
                </a:solidFill>
                <a:effectLst/>
                <a:latin typeface="+mj-lt"/>
              </a:rPr>
              <a:t>αστικοποίησης</a:t>
            </a:r>
            <a:r>
              <a:rPr b="0" dirty="0" i="0" lang="el-GR">
                <a:solidFill>
                  <a:srgbClr val="404040"/>
                </a:solidFill>
                <a:effectLst/>
                <a:latin typeface="+mj-lt"/>
              </a:rPr>
              <a:t> και της </a:t>
            </a:r>
            <a:r>
              <a:rPr b="1" dirty="0" i="0" lang="el-GR">
                <a:solidFill>
                  <a:srgbClr val="404040"/>
                </a:solidFill>
                <a:effectLst/>
                <a:latin typeface="+mj-lt"/>
              </a:rPr>
              <a:t>βιομηχανοποίησης</a:t>
            </a:r>
            <a:r>
              <a:rPr b="0" dirty="0" i="0" lang="el-GR">
                <a:solidFill>
                  <a:srgbClr val="404040"/>
                </a:solidFill>
                <a:effectLst/>
                <a:latin typeface="+mj-lt"/>
              </a:rPr>
              <a:t> σε αναπτυσσόμενες οικονομίες.</a:t>
            </a:r>
            <a:r>
              <a:rPr dirty="0" lang="el-GR">
                <a:latin typeface="+mj-lt"/>
              </a:rPr>
              <a:t/>
            </a:r>
            <a:br>
              <a:rPr dirty="0" lang="el-GR">
                <a:latin typeface="+mj-lt"/>
              </a:rPr>
            </a:br>
            <a:endParaRPr dirty="0" lang="el-GR">
              <a:latin typeface="+mj-lt"/>
            </a:endParaRPr>
          </a:p>
        </p:txBody>
      </p:sp>
      <p:pic>
        <p:nvPicPr>
          <p:cNvPr id="2097152" name="Picture 3"/>
          <p:cNvPicPr>
            <a:picLocks noChangeAspect="1"/>
          </p:cNvPicPr>
          <p:nvPr/>
        </p:nvPicPr>
        <p:blipFill>
          <a:blip xmlns:r="http://schemas.openxmlformats.org/officeDocument/2006/relationships" r:embed="rId1" cstate="print"/>
          <a:stretch>
            <a:fillRect/>
          </a:stretch>
        </p:blipFill>
        <p:spPr>
          <a:xfrm>
            <a:off x="3783953" y="4648200"/>
            <a:ext cx="2033294" cy="2033294"/>
          </a:xfrm>
          <a:prstGeom prst="rec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586" name="TextBox 3"/>
          <p:cNvSpPr txBox="1"/>
          <p:nvPr/>
        </p:nvSpPr>
        <p:spPr>
          <a:xfrm>
            <a:off x="152400" y="-76200"/>
            <a:ext cx="8991600" cy="6860540"/>
          </a:xfrm>
          <a:prstGeom prst="rect"/>
          <a:noFill/>
        </p:spPr>
        <p:txBody>
          <a:bodyPr rtlCol="0" wrap="square">
            <a:spAutoFit/>
          </a:bodyPr>
          <a:p>
            <a:r>
              <a:rPr dirty="0" sz="2800" lang="el-GR">
                <a:solidFill>
                  <a:schemeClr val="accent2">
                    <a:lumMod val="75000"/>
                  </a:schemeClr>
                </a:solidFill>
                <a:latin typeface="+mj-lt"/>
              </a:rPr>
              <a:t>Πηγές και προτεινόμενη </a:t>
            </a:r>
            <a:r>
              <a:rPr dirty="0" sz="2800" lang="el-GR" smtClean="0">
                <a:solidFill>
                  <a:schemeClr val="accent2">
                    <a:lumMod val="75000"/>
                  </a:schemeClr>
                </a:solidFill>
                <a:latin typeface="+mj-lt"/>
              </a:rPr>
              <a:t>βιβλιογραφία</a:t>
            </a:r>
            <a:r>
              <a:rPr dirty="0" sz="2800" lang="en-IN">
                <a:solidFill>
                  <a:schemeClr val="accent2">
                    <a:lumMod val="75000"/>
                  </a:schemeClr>
                </a:solidFill>
                <a:latin typeface="+mj-lt"/>
              </a:rPr>
              <a:t>:</a:t>
            </a:r>
          </a:p>
          <a:p>
            <a:r>
              <a:rPr dirty="0" sz="2200" lang="en-US">
                <a:latin typeface="+mj-lt"/>
              </a:rPr>
              <a:t>Lewis, W. A. (1954). </a:t>
            </a:r>
            <a:r>
              <a:rPr dirty="0" sz="2200" i="1" lang="en-US">
                <a:latin typeface="+mj-lt"/>
              </a:rPr>
              <a:t>Economic development with unlimited supplies of </a:t>
            </a:r>
            <a:r>
              <a:rPr dirty="0" sz="2200" i="1" lang="en-US" err="1">
                <a:latin typeface="+mj-lt"/>
              </a:rPr>
              <a:t>labour</a:t>
            </a:r>
            <a:r>
              <a:rPr dirty="0" sz="2200" i="1" lang="en-US">
                <a:latin typeface="+mj-lt"/>
              </a:rPr>
              <a:t>.</a:t>
            </a:r>
            <a:r>
              <a:rPr dirty="0" sz="2200" lang="en-US">
                <a:latin typeface="+mj-lt"/>
              </a:rPr>
              <a:t> The Manchester School (May)</a:t>
            </a:r>
          </a:p>
          <a:p>
            <a:r>
              <a:rPr b="0" dirty="0" sz="2200" i="0" lang="en-US">
                <a:solidFill>
                  <a:srgbClr val="222222"/>
                </a:solidFill>
                <a:effectLst/>
                <a:latin typeface="+mj-lt"/>
              </a:rPr>
              <a:t>Lewis, W. A. (1965). A review of economic development. </a:t>
            </a:r>
            <a:r>
              <a:rPr b="0" dirty="0" sz="2200" i="1" lang="en-US">
                <a:solidFill>
                  <a:srgbClr val="222222"/>
                </a:solidFill>
                <a:effectLst/>
                <a:latin typeface="+mj-lt"/>
              </a:rPr>
              <a:t>The American Economic Review</a:t>
            </a:r>
            <a:r>
              <a:rPr b="0" dirty="0" sz="2200" i="0" lang="en-US">
                <a:solidFill>
                  <a:srgbClr val="222222"/>
                </a:solidFill>
                <a:effectLst/>
                <a:latin typeface="+mj-lt"/>
              </a:rPr>
              <a:t>, </a:t>
            </a:r>
            <a:r>
              <a:rPr b="0" dirty="0" sz="2200" i="1" lang="en-US">
                <a:solidFill>
                  <a:srgbClr val="222222"/>
                </a:solidFill>
                <a:effectLst/>
                <a:latin typeface="+mj-lt"/>
              </a:rPr>
              <a:t>55</a:t>
            </a:r>
            <a:r>
              <a:rPr b="0" dirty="0" sz="2200" i="0" lang="en-US">
                <a:solidFill>
                  <a:srgbClr val="222222"/>
                </a:solidFill>
                <a:effectLst/>
                <a:latin typeface="+mj-lt"/>
              </a:rPr>
              <a:t>(1/2), 1-16.</a:t>
            </a:r>
          </a:p>
          <a:p>
            <a:r>
              <a:rPr b="0" dirty="0" sz="2200" i="0" lang="en-US">
                <a:solidFill>
                  <a:srgbClr val="222222"/>
                </a:solidFill>
                <a:effectLst/>
                <a:latin typeface="+mj-lt"/>
              </a:rPr>
              <a:t>Lewis, W. A. (2013). </a:t>
            </a:r>
            <a:r>
              <a:rPr b="0" dirty="0" sz="2200" i="1" lang="en-US">
                <a:solidFill>
                  <a:srgbClr val="222222"/>
                </a:solidFill>
                <a:effectLst/>
                <a:latin typeface="+mj-lt"/>
              </a:rPr>
              <a:t>Theory of economic growth</a:t>
            </a:r>
            <a:r>
              <a:rPr b="0" dirty="0" sz="2200" i="0" lang="en-US">
                <a:solidFill>
                  <a:srgbClr val="222222"/>
                </a:solidFill>
                <a:effectLst/>
                <a:latin typeface="+mj-lt"/>
              </a:rPr>
              <a:t>. Routledge.</a:t>
            </a:r>
          </a:p>
          <a:p>
            <a:r>
              <a:rPr b="0" dirty="0" sz="2200" i="0" lang="en-US">
                <a:solidFill>
                  <a:srgbClr val="222222"/>
                </a:solidFill>
                <a:effectLst/>
                <a:latin typeface="+mj-lt"/>
              </a:rPr>
              <a:t>Knight, J. (2021). A tale of two countries and two stages: South Africa, China and the Lewis model. </a:t>
            </a:r>
            <a:r>
              <a:rPr b="0" dirty="0" sz="2200" i="1" lang="en-US">
                <a:solidFill>
                  <a:srgbClr val="222222"/>
                </a:solidFill>
                <a:effectLst/>
                <a:latin typeface="+mj-lt"/>
              </a:rPr>
              <a:t>South African Journal of Economics</a:t>
            </a:r>
            <a:r>
              <a:rPr b="0" dirty="0" sz="2200" i="0" lang="en-US">
                <a:solidFill>
                  <a:srgbClr val="222222"/>
                </a:solidFill>
                <a:effectLst/>
                <a:latin typeface="+mj-lt"/>
              </a:rPr>
              <a:t>, </a:t>
            </a:r>
            <a:r>
              <a:rPr b="0" dirty="0" sz="2200" i="1" lang="en-US">
                <a:solidFill>
                  <a:srgbClr val="222222"/>
                </a:solidFill>
                <a:effectLst/>
                <a:latin typeface="+mj-lt"/>
              </a:rPr>
              <a:t>89</a:t>
            </a:r>
            <a:r>
              <a:rPr b="0" dirty="0" sz="2200" i="0" lang="en-US">
                <a:solidFill>
                  <a:srgbClr val="222222"/>
                </a:solidFill>
                <a:effectLst/>
                <a:latin typeface="+mj-lt"/>
              </a:rPr>
              <a:t>(2), 143-172.</a:t>
            </a:r>
          </a:p>
          <a:p>
            <a:r>
              <a:rPr dirty="0" sz="2200" lang="en-US">
                <a:solidFill>
                  <a:srgbClr val="222222"/>
                </a:solidFill>
                <a:latin typeface="+mj-lt"/>
              </a:rPr>
              <a:t>Chan, K. W., &amp; Wei, Y. (2021). Two systems in one country: The origin, functions, and mechanisms of the rural-urban dual system in China. In </a:t>
            </a:r>
            <a:r>
              <a:rPr dirty="0" sz="2200" i="1" lang="en-US">
                <a:solidFill>
                  <a:srgbClr val="222222"/>
                </a:solidFill>
                <a:latin typeface="+mj-lt"/>
              </a:rPr>
              <a:t>Urban China Reframed </a:t>
            </a:r>
            <a:r>
              <a:rPr dirty="0" sz="2200" lang="en-US">
                <a:solidFill>
                  <a:srgbClr val="222222"/>
                </a:solidFill>
                <a:latin typeface="+mj-lt"/>
              </a:rPr>
              <a:t>(pp. 82-114). Routledge.</a:t>
            </a:r>
          </a:p>
          <a:p>
            <a:r>
              <a:rPr dirty="0" sz="2200" lang="en-US">
                <a:solidFill>
                  <a:srgbClr val="222222"/>
                </a:solidFill>
                <a:latin typeface="+mj-lt"/>
              </a:rPr>
              <a:t>Chand, R. (2025). Reimagining Agriculture for Growth, Poverty, Nutrition, and Sustainability. </a:t>
            </a:r>
            <a:r>
              <a:rPr dirty="0" sz="2200" i="1" lang="en-US">
                <a:solidFill>
                  <a:srgbClr val="222222"/>
                </a:solidFill>
                <a:latin typeface="+mj-lt"/>
              </a:rPr>
              <a:t>Agricultural Economics</a:t>
            </a:r>
            <a:r>
              <a:rPr dirty="0" sz="2200" lang="en-US">
                <a:solidFill>
                  <a:srgbClr val="222222"/>
                </a:solidFill>
                <a:latin typeface="+mj-lt"/>
              </a:rPr>
              <a:t>, e70015.</a:t>
            </a:r>
            <a:endParaRPr dirty="0" sz="2200" lang="en-IN">
              <a:solidFill>
                <a:srgbClr val="222222"/>
              </a:solidFill>
              <a:latin typeface="+mj-lt"/>
            </a:endParaRPr>
          </a:p>
          <a:p>
            <a:pPr>
              <a:buFont typeface="Arial" charset="0"/>
              <a:buChar char="•"/>
            </a:pPr>
            <a:r>
              <a:rPr dirty="0" sz="2200" lang="en-IN">
                <a:latin typeface="+mj-lt"/>
              </a:rPr>
              <a:t>Todaro, Michael P</a:t>
            </a:r>
            <a:r>
              <a:rPr dirty="0" sz="2200" lang="el-GR">
                <a:latin typeface="+mj-lt"/>
              </a:rPr>
              <a:t>.</a:t>
            </a:r>
            <a:r>
              <a:rPr dirty="0" sz="2200" lang="en-IN">
                <a:latin typeface="+mj-lt"/>
              </a:rPr>
              <a:t> and Smith,</a:t>
            </a:r>
            <a:r>
              <a:rPr dirty="0" sz="2200" lang="el-GR">
                <a:latin typeface="+mj-lt"/>
              </a:rPr>
              <a:t> </a:t>
            </a:r>
            <a:r>
              <a:rPr dirty="0" sz="2200" lang="en-IN">
                <a:latin typeface="+mj-lt"/>
              </a:rPr>
              <a:t>Stephen C. (2012). </a:t>
            </a:r>
            <a:r>
              <a:rPr dirty="0" sz="2200" i="1" lang="en-IN">
                <a:latin typeface="+mj-lt"/>
              </a:rPr>
              <a:t>Economic Development</a:t>
            </a:r>
            <a:r>
              <a:rPr dirty="0" sz="2200" lang="en-IN">
                <a:latin typeface="+mj-lt"/>
              </a:rPr>
              <a:t>, Pearson Education, Delhi</a:t>
            </a:r>
          </a:p>
          <a:p>
            <a:pPr>
              <a:buFont typeface="Arial" charset="0"/>
              <a:buChar char="•"/>
            </a:pPr>
            <a:r>
              <a:rPr dirty="0" sz="2200" lang="en-IN">
                <a:latin typeface="+mj-lt"/>
              </a:rPr>
              <a:t>Taneja, M.L and Mayer, R.M.(2013). </a:t>
            </a:r>
            <a:r>
              <a:rPr dirty="0" sz="2200" i="1" lang="en-IN">
                <a:latin typeface="+mj-lt"/>
              </a:rPr>
              <a:t>Economics of Development &amp; Planning</a:t>
            </a:r>
            <a:r>
              <a:rPr dirty="0" sz="2200" lang="en-IN">
                <a:latin typeface="+mj-lt"/>
              </a:rPr>
              <a:t>, Vishal Publishing Co. Jalandhar</a:t>
            </a:r>
          </a:p>
          <a:p>
            <a:pPr>
              <a:buFont typeface="Arial" charset="0"/>
              <a:buChar char="•"/>
            </a:pPr>
            <a:r>
              <a:rPr dirty="0" sz="2200" lang="el-GR">
                <a:latin typeface="+mj-lt"/>
              </a:rPr>
              <a:t> </a:t>
            </a:r>
            <a:r>
              <a:rPr dirty="0" sz="2200" lang="en-IN">
                <a:latin typeface="+mj-lt"/>
              </a:rPr>
              <a:t>Mishra, S.K. and Puri, V.K.(2012). </a:t>
            </a:r>
            <a:r>
              <a:rPr dirty="0" sz="2200" i="1" lang="en-IN">
                <a:latin typeface="+mj-lt"/>
              </a:rPr>
              <a:t>Economics of Development and Planning</a:t>
            </a:r>
            <a:r>
              <a:rPr dirty="0" sz="2200" lang="en-IN">
                <a:latin typeface="+mj-lt"/>
              </a:rPr>
              <a:t>, Himalya Publishing House, New Delhi.</a:t>
            </a:r>
          </a:p>
          <a:p>
            <a:r>
              <a:rPr dirty="0" sz="2200" lang="en-IN">
                <a:latin typeface="+mj-lt"/>
              </a:rPr>
              <a:t> </a:t>
            </a:r>
            <a:endParaRPr dirty="0" sz="2200" lang="en-US">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pic>
        <p:nvPicPr>
          <p:cNvPr id="2097156" name="Picture 2" descr="Arthur Lewis (Nobel photo).jpg"/>
          <p:cNvPicPr>
            <a:picLocks noChangeAspect="1" noGrp="1" noChangeArrowheads="1"/>
          </p:cNvPicPr>
          <p:nvPr>
            <p:ph idx="1"/>
          </p:nvPr>
        </p:nvPicPr>
        <p:blipFill>
          <a:blip xmlns:r="http://schemas.openxmlformats.org/officeDocument/2006/relationships" r:embed="rId1"/>
          <a:srcRect/>
          <a:stretch>
            <a:fillRect/>
          </a:stretch>
        </p:blipFill>
        <p:spPr bwMode="auto">
          <a:xfrm>
            <a:off x="6400800" y="304800"/>
            <a:ext cx="2524125" cy="3562350"/>
          </a:xfrm>
          <a:prstGeom prst="rect"/>
          <a:noFill/>
        </p:spPr>
      </p:pic>
      <p:sp>
        <p:nvSpPr>
          <p:cNvPr id="1048605" name="TextBox 5"/>
          <p:cNvSpPr txBox="1"/>
          <p:nvPr/>
        </p:nvSpPr>
        <p:spPr>
          <a:xfrm>
            <a:off x="219075" y="152400"/>
            <a:ext cx="6019800" cy="6555641"/>
          </a:xfrm>
          <a:prstGeom prst="rect"/>
          <a:noFill/>
        </p:spPr>
        <p:txBody>
          <a:bodyPr wrap="square">
            <a:spAutoFit/>
          </a:bodyPr>
          <a:p>
            <a:r>
              <a:rPr dirty="0" sz="2800" lang="el-GR"/>
              <a:t>Αρχικά, το μοντέλο του </a:t>
            </a:r>
            <a:r>
              <a:rPr dirty="0" sz="2800" lang="el-GR" err="1"/>
              <a:t>δυϊκού</a:t>
            </a:r>
            <a:r>
              <a:rPr dirty="0" sz="2800" lang="el-GR"/>
              <a:t> τομέα, όπως αναπτύχθηκε από τον W. </a:t>
            </a:r>
            <a:r>
              <a:rPr dirty="0" sz="2800" lang="el-GR" err="1"/>
              <a:t>Arthur</a:t>
            </a:r>
            <a:r>
              <a:rPr dirty="0" sz="2800" lang="el-GR"/>
              <a:t> </a:t>
            </a:r>
            <a:r>
              <a:rPr dirty="0" sz="2800" lang="el-GR" err="1"/>
              <a:t>Lewis</a:t>
            </a:r>
            <a:r>
              <a:rPr dirty="0" sz="2800" lang="el-GR"/>
              <a:t>, παρουσιάστηκε στο άρθρο του με τίτλο «Οικονομική Ανάπτυξη με </a:t>
            </a:r>
            <a:r>
              <a:rPr dirty="0" sz="2800" lang="el-GR" u="sng"/>
              <a:t>Απεριόριστες Προσφορές Εργασίας</a:t>
            </a:r>
            <a:r>
              <a:rPr dirty="0" sz="2800" lang="el-GR"/>
              <a:t>» (</a:t>
            </a:r>
            <a:r>
              <a:rPr b="1" dirty="0" sz="2800" lang="el-GR"/>
              <a:t>"Economic Development </a:t>
            </a:r>
            <a:r>
              <a:rPr b="1" dirty="0" sz="2800" lang="el-GR" err="1"/>
              <a:t>with</a:t>
            </a:r>
            <a:r>
              <a:rPr b="1" dirty="0" sz="2800" lang="el-GR"/>
              <a:t> </a:t>
            </a:r>
            <a:r>
              <a:rPr b="1" dirty="0" sz="2800" lang="el-GR" err="1"/>
              <a:t>Unlimited</a:t>
            </a:r>
            <a:r>
              <a:rPr b="1" dirty="0" sz="2800" lang="el-GR"/>
              <a:t> </a:t>
            </a:r>
            <a:r>
              <a:rPr b="1" dirty="0" sz="2800" lang="el-GR" err="1"/>
              <a:t>Supplies</a:t>
            </a:r>
            <a:r>
              <a:rPr b="1" dirty="0" sz="2800" lang="el-GR"/>
              <a:t> of Labour"</a:t>
            </a:r>
            <a:r>
              <a:rPr dirty="0" sz="2800" lang="el-GR"/>
              <a:t>), που δημοσιεύθηκε το 1954. Το μοντέλο πήρε το όνομά του από τον ίδιο τον </a:t>
            </a:r>
            <a:r>
              <a:rPr dirty="0" sz="2800" lang="el-GR" err="1"/>
              <a:t>Lewis</a:t>
            </a:r>
            <a:r>
              <a:rPr dirty="0" sz="2800" lang="el-GR"/>
              <a:t>. Δημοσιευμένο για πρώτη φορά στο περιοδικό </a:t>
            </a:r>
            <a:r>
              <a:rPr dirty="0" sz="2800" i="1" lang="el-GR"/>
              <a:t>The </a:t>
            </a:r>
            <a:r>
              <a:rPr dirty="0" sz="2800" i="1" lang="el-GR" err="1"/>
              <a:t>Manchester</a:t>
            </a:r>
            <a:r>
              <a:rPr dirty="0" sz="2800" i="1" lang="el-GR"/>
              <a:t> </a:t>
            </a:r>
            <a:r>
              <a:rPr dirty="0" sz="2800" i="1" lang="el-GR" err="1"/>
              <a:t>School</a:t>
            </a:r>
            <a:r>
              <a:rPr dirty="0" sz="2800" i="1" lang="el-GR"/>
              <a:t> </a:t>
            </a:r>
            <a:r>
              <a:rPr dirty="0" sz="2800" lang="el-GR"/>
              <a:t>τον Μάιο του 1954, το άρθρο και το μοντέλο που εισήγαγε έπαιξαν καθοριστικό ρόλο στη θεμελίωση του πεδίου της αναπτυξιακής οικονομικής.</a:t>
            </a:r>
          </a:p>
        </p:txBody>
      </p:sp>
      <p:pic>
        <p:nvPicPr>
          <p:cNvPr id="2097157" name="Picture 4"/>
          <p:cNvPicPr>
            <a:picLocks noChangeAspect="1"/>
          </p:cNvPicPr>
          <p:nvPr/>
        </p:nvPicPr>
        <p:blipFill>
          <a:blip xmlns:r="http://schemas.openxmlformats.org/officeDocument/2006/relationships" r:embed="rId2" cstate="print"/>
          <a:stretch>
            <a:fillRect/>
          </a:stretch>
        </p:blipFill>
        <p:spPr>
          <a:xfrm>
            <a:off x="7420396" y="5043192"/>
            <a:ext cx="1814808" cy="1814808"/>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62" name=""/>
        <p:cNvGrpSpPr/>
        <p:nvPr/>
      </p:nvGrpSpPr>
      <p:grpSpPr>
        <a:xfrm>
          <a:off x="0" y="0"/>
          <a:ext cx="0" cy="0"/>
          <a:chOff x="0" y="0"/>
          <a:chExt cx="0" cy="0"/>
        </a:xfrm>
      </p:grpSpPr>
      <p:sp>
        <p:nvSpPr>
          <p:cNvPr id="1048606" name="Θέση περιεχομένου 2"/>
          <p:cNvSpPr>
            <a:spLocks noGrp="1"/>
          </p:cNvSpPr>
          <p:nvPr>
            <p:ph idx="1"/>
          </p:nvPr>
        </p:nvSpPr>
        <p:spPr>
          <a:xfrm>
            <a:off x="-158578" y="152400"/>
            <a:ext cx="9296400" cy="6553200"/>
          </a:xfrm>
        </p:spPr>
        <p:txBody>
          <a:bodyPr>
            <a:normAutofit fontScale="87500" lnSpcReduction="10000"/>
          </a:bodyPr>
          <a:p>
            <a:r>
              <a:rPr dirty="0" lang="el-GR"/>
              <a:t>Το θεωρητικό αυτό μοντέλο ανάπτυξης επικεντρώθηκε στον διαρθρωτικό </a:t>
            </a:r>
            <a:r>
              <a:rPr b="1" dirty="0" lang="el-GR"/>
              <a:t>μετασχηματισμό </a:t>
            </a:r>
            <a:r>
              <a:rPr dirty="0" lang="el-GR"/>
              <a:t>μιας οικονομίας </a:t>
            </a:r>
            <a:r>
              <a:rPr b="1" dirty="0" lang="el-GR"/>
              <a:t>αυτοσυντήρησης</a:t>
            </a:r>
            <a:r>
              <a:rPr dirty="0" lang="el-GR"/>
              <a:t> διατυπώθηκε από τον βραβευμένο με Νόμπελ W. </a:t>
            </a:r>
            <a:r>
              <a:rPr dirty="0" lang="el-GR" err="1"/>
              <a:t>Arthur</a:t>
            </a:r>
            <a:r>
              <a:rPr dirty="0" lang="el-GR"/>
              <a:t> </a:t>
            </a:r>
            <a:r>
              <a:rPr dirty="0" lang="el-GR" err="1"/>
              <a:t>Lewis</a:t>
            </a:r>
            <a:r>
              <a:rPr dirty="0" lang="el-GR"/>
              <a:t> (1979) στα μέσα της δεκαετίας του 1950 και αργότερα τροποποιήθηκε και επεκτάθηκε από τους </a:t>
            </a:r>
            <a:r>
              <a:rPr dirty="0" lang="el-GR" err="1"/>
              <a:t>John</a:t>
            </a:r>
            <a:r>
              <a:rPr dirty="0" lang="el-GR"/>
              <a:t> </a:t>
            </a:r>
            <a:r>
              <a:rPr dirty="0" lang="el-GR" err="1"/>
              <a:t>Fei</a:t>
            </a:r>
            <a:r>
              <a:rPr dirty="0" lang="el-GR"/>
              <a:t> και </a:t>
            </a:r>
            <a:r>
              <a:rPr dirty="0" lang="el-GR" err="1"/>
              <a:t>Gustav</a:t>
            </a:r>
            <a:r>
              <a:rPr dirty="0" lang="el-GR"/>
              <a:t> </a:t>
            </a:r>
            <a:r>
              <a:rPr dirty="0" lang="el-GR" err="1" smtClean="0"/>
              <a:t>Ranis</a:t>
            </a:r>
            <a:r>
              <a:rPr dirty="0" lang="en-US" smtClean="0"/>
              <a:t> </a:t>
            </a:r>
          </a:p>
          <a:p>
            <a:pPr indent="0" marL="0">
              <a:buNone/>
            </a:pPr>
            <a:r>
              <a:rPr dirty="0" lang="en-US" smtClean="0"/>
              <a:t>   (Ranis</a:t>
            </a:r>
            <a:r>
              <a:rPr dirty="0" lang="en-US"/>
              <a:t>, G., &amp; </a:t>
            </a:r>
            <a:r>
              <a:rPr dirty="0" lang="en-US" err="1"/>
              <a:t>Fei</a:t>
            </a:r>
            <a:r>
              <a:rPr dirty="0" lang="en-US"/>
              <a:t>, J. C. (1961). A theory of economic </a:t>
            </a:r>
            <a:r>
              <a:rPr dirty="0" lang="en-US" smtClean="0"/>
              <a:t> </a:t>
            </a:r>
          </a:p>
          <a:p>
            <a:pPr indent="0" marL="0">
              <a:buNone/>
            </a:pPr>
            <a:r>
              <a:rPr dirty="0" lang="en-US"/>
              <a:t> </a:t>
            </a:r>
            <a:r>
              <a:rPr dirty="0" lang="en-US" smtClean="0"/>
              <a:t>  development</a:t>
            </a:r>
            <a:r>
              <a:rPr dirty="0" lang="en-US"/>
              <a:t>. </a:t>
            </a:r>
            <a:r>
              <a:rPr dirty="0" i="1" lang="en-US"/>
              <a:t>The American economic review</a:t>
            </a:r>
            <a:r>
              <a:rPr dirty="0" lang="en-US"/>
              <a:t>, </a:t>
            </a:r>
            <a:r>
              <a:rPr dirty="0" lang="en-US" smtClean="0"/>
              <a:t>533-565).</a:t>
            </a:r>
            <a:r>
              <a:rPr dirty="0" lang="el-GR" smtClean="0"/>
              <a:t> </a:t>
            </a:r>
            <a:endParaRPr dirty="0" lang="el-GR"/>
          </a:p>
          <a:p>
            <a:r>
              <a:rPr dirty="0" lang="el-GR"/>
              <a:t>Το μοντέλο δύο τομέων του </a:t>
            </a:r>
            <a:r>
              <a:rPr dirty="0" lang="el-GR" err="1"/>
              <a:t>Lewis</a:t>
            </a:r>
            <a:r>
              <a:rPr dirty="0" lang="el-GR"/>
              <a:t> εξελίχθηκε στη </a:t>
            </a:r>
            <a:r>
              <a:rPr b="1" dirty="0" lang="el-GR"/>
              <a:t>γενική</a:t>
            </a:r>
            <a:r>
              <a:rPr dirty="0" lang="el-GR"/>
              <a:t> θεωρία της αναπτυξιακής διαδικασίας στις χώρες του Τρίτου Κόσμου με </a:t>
            </a:r>
            <a:r>
              <a:rPr b="1" dirty="0" lang="el-GR"/>
              <a:t>πλεονάζον</a:t>
            </a:r>
            <a:r>
              <a:rPr dirty="0" lang="el-GR"/>
              <a:t> εργατικό δυναμικό κατά το μεγαλύτερο μέρος της δεκαετίας του 1960 και στις αρχές της δεκαετίας του 1970. Εξακολουθεί να έχει πολλούς υποστηρικτές μέχρι σήμερα.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07" name="Θέση περιεχομένου 2"/>
          <p:cNvSpPr>
            <a:spLocks noGrp="1"/>
          </p:cNvSpPr>
          <p:nvPr>
            <p:ph idx="1"/>
          </p:nvPr>
        </p:nvSpPr>
        <p:spPr>
          <a:xfrm>
            <a:off x="0" y="76200"/>
            <a:ext cx="9067800" cy="7162800"/>
          </a:xfrm>
        </p:spPr>
        <p:txBody>
          <a:bodyPr>
            <a:normAutofit fontScale="96875" lnSpcReduction="10000"/>
          </a:bodyPr>
          <a:p>
            <a:r>
              <a:rPr dirty="0" lang="el-GR"/>
              <a:t>Το </a:t>
            </a:r>
            <a:r>
              <a:rPr dirty="0" i="1" lang="el-GR"/>
              <a:t>δοκίμιό</a:t>
            </a:r>
            <a:r>
              <a:rPr dirty="0" lang="el-GR"/>
              <a:t> του είναι γραμμένο στα πλαίσια της κλασικής παράδοσης. Οι κλασικοί, από τον </a:t>
            </a:r>
            <a:r>
              <a:rPr dirty="0" lang="el-GR" err="1"/>
              <a:t>Smith</a:t>
            </a:r>
            <a:r>
              <a:rPr dirty="0" lang="el-GR"/>
              <a:t> μέχρι τον </a:t>
            </a:r>
            <a:r>
              <a:rPr dirty="0" lang="el-GR" err="1"/>
              <a:t>Marx</a:t>
            </a:r>
            <a:r>
              <a:rPr dirty="0" lang="el-GR"/>
              <a:t>, όλοι υπέθεταν ή υποστήριζαν ότι υπήρχε </a:t>
            </a:r>
            <a:r>
              <a:rPr b="1" dirty="0" lang="el-GR"/>
              <a:t>απεριόριστη</a:t>
            </a:r>
            <a:r>
              <a:rPr dirty="0" lang="el-GR"/>
              <a:t> προσφορά εργασίας σε μισθούς επιπέδου αυτοσυντήρησης. Στη συνέχεια διερευνούσαν πώς αυξάνεται η παραγωγή με την πάροδο του χρόνου. </a:t>
            </a:r>
          </a:p>
          <a:p>
            <a:r>
              <a:rPr dirty="0" lang="el-GR"/>
              <a:t>Βρήκαν την απάντηση στη </a:t>
            </a:r>
            <a:r>
              <a:rPr b="1" dirty="0" lang="el-GR"/>
              <a:t>συσσώρευση</a:t>
            </a:r>
            <a:r>
              <a:rPr dirty="0" lang="el-GR"/>
              <a:t> κεφαλαίου, την οποία εξηγούσαν με βάση την ανάλυσή τους για τη </a:t>
            </a:r>
            <a:r>
              <a:rPr b="1" dirty="0" lang="el-GR"/>
              <a:t>διανομή</a:t>
            </a:r>
            <a:r>
              <a:rPr dirty="0" lang="el-GR"/>
              <a:t> του εισοδήματος. Τα κλασικά συστήματα, επομένως, προσδιόριζαν ταυτόχρονα τη διανομή του εισοδήματος και την οικονομική μεγέθυνση, με τις </a:t>
            </a:r>
            <a:r>
              <a:rPr b="1" dirty="0" lang="el-GR"/>
              <a:t>σχετικές τιμές </a:t>
            </a:r>
            <a:r>
              <a:rPr dirty="0" lang="el-GR"/>
              <a:t>των </a:t>
            </a:r>
            <a:r>
              <a:rPr b="1" dirty="0" lang="el-GR"/>
              <a:t>εμπορευμάτων</a:t>
            </a:r>
            <a:r>
              <a:rPr dirty="0" lang="el-GR"/>
              <a:t> ως σημαντικό παραπροϊόν της ανάλυσης.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64" name=""/>
        <p:cNvGrpSpPr/>
        <p:nvPr/>
      </p:nvGrpSpPr>
      <p:grpSpPr>
        <a:xfrm>
          <a:off x="0" y="0"/>
          <a:ext cx="0" cy="0"/>
          <a:chOff x="0" y="0"/>
          <a:chExt cx="0" cy="0"/>
        </a:xfrm>
      </p:grpSpPr>
      <p:sp>
        <p:nvSpPr>
          <p:cNvPr id="1048608" name="Θέση περιεχομένου 2"/>
          <p:cNvSpPr>
            <a:spLocks noGrp="1"/>
          </p:cNvSpPr>
          <p:nvPr>
            <p:ph idx="1"/>
          </p:nvPr>
        </p:nvSpPr>
        <p:spPr>
          <a:xfrm>
            <a:off x="-228600" y="18535"/>
            <a:ext cx="9296400" cy="6915665"/>
          </a:xfrm>
        </p:spPr>
        <p:txBody>
          <a:bodyPr>
            <a:normAutofit fontScale="90625" lnSpcReduction="10000"/>
          </a:bodyPr>
          <a:p>
            <a:r>
              <a:rPr dirty="0" lang="el-GR"/>
              <a:t>Ο σκοπός του δοκιμίου "Οικονομική Ανάπτυξη με Απεριόριστες Προσφορές Εργασίας" είναι να διερευνήσει τι μπορεί να αξιοποιηθεί από το κλασικό πλαίσιο στην επίλυση προβλημάτων </a:t>
            </a:r>
            <a:r>
              <a:rPr b="1" dirty="0" i="1" lang="el-GR"/>
              <a:t>διανομής, συσσώρευσης</a:t>
            </a:r>
            <a:r>
              <a:rPr dirty="0" i="1" lang="el-GR"/>
              <a:t> </a:t>
            </a:r>
            <a:r>
              <a:rPr dirty="0" lang="el-GR"/>
              <a:t>και</a:t>
            </a:r>
            <a:r>
              <a:rPr dirty="0" i="1" lang="el-GR"/>
              <a:t> </a:t>
            </a:r>
            <a:r>
              <a:rPr b="1" dirty="0" i="1" lang="el-GR"/>
              <a:t>ανάπτυξης</a:t>
            </a:r>
            <a:r>
              <a:rPr dirty="0" lang="el-GR"/>
              <a:t>, πρώτα σε κλειστή και έπειτα σε ανοικτή οικονομία. </a:t>
            </a:r>
          </a:p>
          <a:p>
            <a:r>
              <a:rPr dirty="0" lang="el-GR"/>
              <a:t>Αυτή η θεωρία των δύο </a:t>
            </a:r>
            <a:r>
              <a:rPr dirty="0" lang="el-GR" smtClean="0"/>
              <a:t>τομέων</a:t>
            </a:r>
            <a:r>
              <a:rPr dirty="0" lang="en-US" smtClean="0"/>
              <a:t> </a:t>
            </a:r>
            <a:r>
              <a:rPr dirty="0" lang="el-GR" smtClean="0"/>
              <a:t>—</a:t>
            </a:r>
            <a:r>
              <a:rPr dirty="0" lang="el-GR"/>
              <a:t>τομέας αυτοσυντήρησης και καπιταλιστικός </a:t>
            </a:r>
            <a:r>
              <a:rPr dirty="0" lang="el-GR" smtClean="0"/>
              <a:t>τομέας—</a:t>
            </a:r>
            <a:r>
              <a:rPr dirty="0" lang="en-US" smtClean="0"/>
              <a:t> </a:t>
            </a:r>
            <a:r>
              <a:rPr dirty="0" lang="el-GR" smtClean="0"/>
              <a:t>έχει </a:t>
            </a:r>
            <a:r>
              <a:rPr dirty="0" lang="el-GR" smtClean="0"/>
              <a:t>σημαντική</a:t>
            </a:r>
            <a:r>
              <a:rPr dirty="0" lang="el-GR" smtClean="0"/>
              <a:t> </a:t>
            </a:r>
            <a:r>
              <a:rPr dirty="0" lang="el-GR"/>
              <a:t>αναλυτική αξία. Εξηγεί πώς πραγματοποιείται </a:t>
            </a:r>
            <a:r>
              <a:rPr b="1" dirty="0" lang="el-GR"/>
              <a:t>χαμηλός</a:t>
            </a:r>
            <a:r>
              <a:rPr dirty="0" lang="el-GR"/>
              <a:t> σχηματισμός κεφαλαίου στις υποανάπτυκτες χώρες που χαρακτηρίζονται από </a:t>
            </a:r>
            <a:r>
              <a:rPr b="1" dirty="0" lang="el-GR"/>
              <a:t>αφθονία</a:t>
            </a:r>
            <a:r>
              <a:rPr dirty="0" lang="el-GR"/>
              <a:t> εργασίας και </a:t>
            </a:r>
            <a:r>
              <a:rPr b="1" dirty="0" lang="el-GR"/>
              <a:t>έλλειψη</a:t>
            </a:r>
            <a:r>
              <a:rPr dirty="0" lang="el-GR"/>
              <a:t> κεφαλαίου. </a:t>
            </a:r>
          </a:p>
          <a:p>
            <a:r>
              <a:rPr dirty="0" lang="el-GR"/>
              <a:t>Η ανάλυση των ζητημάτων </a:t>
            </a:r>
            <a:r>
              <a:rPr dirty="0" i="1" lang="el-GR"/>
              <a:t>πίστωσης, πληθωρισμού, πληθυσμιακής αύξησης, τεχνολογικής προόδου </a:t>
            </a:r>
            <a:r>
              <a:rPr dirty="0" lang="el-GR"/>
              <a:t>και </a:t>
            </a:r>
            <a:r>
              <a:rPr dirty="0" i="1" lang="el-GR"/>
              <a:t>διεθνούς εμπορίου </a:t>
            </a:r>
            <a:r>
              <a:rPr dirty="0" lang="el-GR"/>
              <a:t>προσδίδει στη θεωρία μια πτυχή </a:t>
            </a:r>
            <a:r>
              <a:rPr b="1" dirty="0" lang="el-GR"/>
              <a:t>ρεαλισμού</a:t>
            </a:r>
            <a:r>
              <a:rPr dirty="0" lang="el-G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09" name="Τίτλος 1"/>
          <p:cNvSpPr>
            <a:spLocks noGrp="1"/>
          </p:cNvSpPr>
          <p:nvPr>
            <p:ph type="title"/>
          </p:nvPr>
        </p:nvSpPr>
        <p:spPr>
          <a:xfrm>
            <a:off x="457200" y="-304800"/>
            <a:ext cx="8229600" cy="1143000"/>
          </a:xfrm>
        </p:spPr>
        <p:txBody>
          <a:bodyPr/>
          <a:p>
            <a:r>
              <a:rPr b="0" dirty="0" i="0" lang="el-GR">
                <a:solidFill>
                  <a:srgbClr val="404040"/>
                </a:solidFill>
                <a:effectLst/>
              </a:rPr>
              <a:t>ΘΕΩΡΙΑ:</a:t>
            </a:r>
            <a:endParaRPr dirty="0" lang="el-GR"/>
          </a:p>
        </p:txBody>
      </p:sp>
      <p:sp>
        <p:nvSpPr>
          <p:cNvPr id="1048610" name="Θέση περιεχομένου 2"/>
          <p:cNvSpPr>
            <a:spLocks noGrp="1"/>
          </p:cNvSpPr>
          <p:nvPr>
            <p:ph idx="1"/>
          </p:nvPr>
        </p:nvSpPr>
        <p:spPr>
          <a:xfrm>
            <a:off x="-76200" y="441993"/>
            <a:ext cx="9220200" cy="4525963"/>
          </a:xfrm>
        </p:spPr>
        <p:txBody>
          <a:bodyPr/>
          <a:p>
            <a:r>
              <a:rPr b="0" dirty="0" i="0" lang="el-GR">
                <a:solidFill>
                  <a:srgbClr val="404040"/>
                </a:solidFill>
                <a:effectLst/>
                <a:latin typeface="+mj-lt"/>
              </a:rPr>
              <a:t>Το μοντέλο οικονομικής ανάπτυξης του </a:t>
            </a:r>
            <a:r>
              <a:rPr b="0" dirty="0" i="0" lang="el-GR" err="1">
                <a:solidFill>
                  <a:srgbClr val="404040"/>
                </a:solidFill>
                <a:effectLst/>
                <a:latin typeface="+mj-lt"/>
              </a:rPr>
              <a:t>Lewis</a:t>
            </a:r>
            <a:r>
              <a:rPr b="0" dirty="0" i="0" lang="el-GR">
                <a:solidFill>
                  <a:srgbClr val="404040"/>
                </a:solidFill>
                <a:effectLst/>
                <a:latin typeface="+mj-lt"/>
              </a:rPr>
              <a:t> αναλύει τη διαδικασία οικονομικής επέκτασης σε μια </a:t>
            </a:r>
            <a:r>
              <a:rPr b="1" dirty="0" i="0" lang="el-GR">
                <a:solidFill>
                  <a:srgbClr val="404040"/>
                </a:solidFill>
                <a:effectLst/>
                <a:latin typeface="+mj-lt"/>
              </a:rPr>
              <a:t>διττή οικονομία</a:t>
            </a:r>
            <a:r>
              <a:rPr b="0" dirty="0" i="0" lang="el-GR">
                <a:solidFill>
                  <a:srgbClr val="404040"/>
                </a:solidFill>
                <a:effectLst/>
                <a:latin typeface="+mj-lt"/>
              </a:rPr>
              <a:t>, την </a:t>
            </a:r>
            <a:r>
              <a:rPr b="1" dirty="0" i="0" lang="el-GR">
                <a:solidFill>
                  <a:srgbClr val="404040"/>
                </a:solidFill>
                <a:effectLst/>
                <a:latin typeface="+mj-lt"/>
              </a:rPr>
              <a:t>ΚΛΕΙΣΤΗ ΟΙΚΟΝΟΜΙΑ</a:t>
            </a:r>
            <a:r>
              <a:rPr b="0" dirty="0" i="0" lang="el-GR">
                <a:solidFill>
                  <a:srgbClr val="404040"/>
                </a:solidFill>
                <a:effectLst/>
                <a:latin typeface="+mj-lt"/>
              </a:rPr>
              <a:t> και την </a:t>
            </a:r>
            <a:r>
              <a:rPr b="1" dirty="0" i="0" lang="el-GR">
                <a:solidFill>
                  <a:srgbClr val="404040"/>
                </a:solidFill>
                <a:effectLst/>
                <a:latin typeface="+mj-lt"/>
              </a:rPr>
              <a:t>ΑΝΟΙΚΤΗ ΟΙΚΟΝΟΜΙΑ</a:t>
            </a:r>
            <a:endParaRPr dirty="0" lang="el-GR">
              <a:latin typeface="+mj-lt"/>
            </a:endParaRPr>
          </a:p>
        </p:txBody>
      </p:sp>
      <p:graphicFrame>
        <p:nvGraphicFramePr>
          <p:cNvPr id="4194304" name="Diagram 2"/>
          <p:cNvGraphicFramePr>
            <a:graphicFrameLocks/>
          </p:cNvGraphicFramePr>
          <p:nvPr/>
        </p:nvGraphicFramePr>
        <p:xfrm>
          <a:off x="762000" y="2668876"/>
          <a:ext cx="7704856" cy="4220016"/>
        </p:xfrm>
        <a:graphic>
          <a:graphicData uri="http://schemas.openxmlformats.org/drawingml/2006/diagram">
            <dgm:relIds xmlns:dgm="http://schemas.openxmlformats.org/drawingml/2006/diagram" xmlns:r="http://schemas.openxmlformats.org/officeDocument/2006/relationships" r:dm="rId2" r:lo="rId1" r:qs="rId5" r:cs="rId4"/>
          </a:graphicData>
        </a:graphic>
      </p:graphicFrame>
      <p:pic>
        <p:nvPicPr>
          <p:cNvPr id="2097158" name="Picture 3"/>
          <p:cNvPicPr>
            <a:picLocks noChangeAspect="1"/>
          </p:cNvPicPr>
          <p:nvPr/>
        </p:nvPicPr>
        <p:blipFill>
          <a:blip xmlns:r="http://schemas.openxmlformats.org/officeDocument/2006/relationships" r:embed="rId6" cstate="print"/>
          <a:stretch>
            <a:fillRect/>
          </a:stretch>
        </p:blipFill>
        <p:spPr>
          <a:xfrm>
            <a:off x="58083" y="5133625"/>
            <a:ext cx="1728494" cy="1728494"/>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sp>
        <p:nvSpPr>
          <p:cNvPr id="1048611" name="Θέση περιεχομένου 2"/>
          <p:cNvSpPr>
            <a:spLocks noGrp="1"/>
          </p:cNvSpPr>
          <p:nvPr>
            <p:ph idx="1"/>
          </p:nvPr>
        </p:nvSpPr>
        <p:spPr>
          <a:xfrm>
            <a:off x="-32951" y="0"/>
            <a:ext cx="9362304" cy="7239000"/>
          </a:xfrm>
        </p:spPr>
        <p:txBody>
          <a:bodyPr>
            <a:normAutofit fontScale="96875" lnSpcReduction="20000"/>
          </a:bodyPr>
          <a:p>
            <a:r>
              <a:rPr dirty="0" lang="el-GR"/>
              <a:t>Στο μοντέλο του </a:t>
            </a:r>
            <a:r>
              <a:rPr dirty="0" lang="el-GR" err="1"/>
              <a:t>Lewis</a:t>
            </a:r>
            <a:r>
              <a:rPr dirty="0" lang="el-GR"/>
              <a:t>, η υποανάπτυκτη οικονομία αποτελείται από δύο τομείς: </a:t>
            </a:r>
          </a:p>
          <a:p>
            <a:pPr indent="0" marL="0">
              <a:buNone/>
            </a:pPr>
            <a:r>
              <a:rPr dirty="0" lang="el-GR"/>
              <a:t>i. Έναν παραδοσιακό, </a:t>
            </a:r>
            <a:r>
              <a:rPr dirty="0" lang="el-GR" err="1"/>
              <a:t>υπερπληθυσμιακό</a:t>
            </a:r>
            <a:r>
              <a:rPr dirty="0" lang="el-GR"/>
              <a:t> αγροτικό </a:t>
            </a:r>
            <a:r>
              <a:rPr b="1" dirty="0" lang="el-GR"/>
              <a:t>τομέα αυτοσυντήρησης </a:t>
            </a:r>
            <a:r>
              <a:rPr dirty="0" lang="el-GR"/>
              <a:t>που χαρακτηρίζεται από μηδενική οριακή παραγωγικότητα εργασίας – μια κατάσταση που επιτρέπει στον </a:t>
            </a:r>
            <a:r>
              <a:rPr dirty="0" lang="el-GR" err="1"/>
              <a:t>Lewis</a:t>
            </a:r>
            <a:r>
              <a:rPr dirty="0" lang="el-GR"/>
              <a:t> να κατατάξει αυτό το εργατικό δυναμικό ως πλεονάζον, με την έννοια ότι μπορεί να αποσυρθεί από τον παραδοσιακό γεωργικό τομέα χωρίς καμία απώλεια παραγωγής.</a:t>
            </a:r>
          </a:p>
          <a:p>
            <a:pPr indent="0" marL="0">
              <a:buNone/>
            </a:pPr>
            <a:r>
              <a:rPr dirty="0" lang="el-GR" err="1"/>
              <a:t>ii</a:t>
            </a:r>
            <a:r>
              <a:rPr dirty="0" lang="el-GR"/>
              <a:t>. Έναν σύγχρονο αστικό βιομηχανικό τομέα υψηλής παραγωγικότητας, δηλαδή τον </a:t>
            </a:r>
            <a:r>
              <a:rPr b="1" dirty="0" lang="el-GR"/>
              <a:t>Καπιταλιστικό τομέα</a:t>
            </a:r>
            <a:r>
              <a:rPr dirty="0" lang="el-GR"/>
              <a:t>, προς τον οποίο μεταφέρεται σταδιακά το εργατικό δυναμικό από τον τομέα αυτοσυντήρησης.</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Οικονομική Ανάπτυξη Εισαγωγή στην Οικονομική Ανάπτυξη</dc:title>
  <dc:creator>PETROS GOLITSIS</dc:creator>
  <cp:lastModifiedBy>PETROS GOLITSIS</cp:lastModifiedBy>
  <dcterms:created xsi:type="dcterms:W3CDTF">2025-02-10T07:31:52Z</dcterms:created>
  <dcterms:modified xsi:type="dcterms:W3CDTF">2026-05-09T07:12:12Z</dcterms:modified>
</cp:coreProperties>
</file>