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68" r:id="rId4"/>
    <p:sldId id="278" r:id="rId5"/>
    <p:sldId id="279" r:id="rId6"/>
    <p:sldId id="269" r:id="rId7"/>
    <p:sldId id="272" r:id="rId8"/>
    <p:sldId id="273" r:id="rId9"/>
    <p:sldId id="274" r:id="rId10"/>
    <p:sldId id="275" r:id="rId11"/>
    <p:sldId id="276" r:id="rId12"/>
    <p:sldId id="277" r:id="rId13"/>
    <p:sldId id="281" r:id="rId14"/>
    <p:sldId id="282" r:id="rId15"/>
    <p:sldId id="283" r:id="rId16"/>
    <p:sldId id="271" r:id="rId17"/>
    <p:sldId id="284" r:id="rId18"/>
    <p:sldId id="285" r:id="rId19"/>
    <p:sldId id="286" r:id="rId20"/>
    <p:sldId id="287" r:id="rId21"/>
    <p:sldId id="288" r:id="rId22"/>
    <p:sldId id="314" r:id="rId23"/>
    <p:sldId id="289" r:id="rId24"/>
    <p:sldId id="290" r:id="rId25"/>
    <p:sldId id="315" r:id="rId26"/>
    <p:sldId id="291" r:id="rId27"/>
    <p:sldId id="292" r:id="rId28"/>
    <p:sldId id="293" r:id="rId29"/>
    <p:sldId id="303" r:id="rId30"/>
    <p:sldId id="304" r:id="rId31"/>
    <p:sldId id="294" r:id="rId32"/>
    <p:sldId id="295" r:id="rId33"/>
    <p:sldId id="316" r:id="rId34"/>
    <p:sldId id="297" r:id="rId35"/>
    <p:sldId id="298" r:id="rId36"/>
    <p:sldId id="317" r:id="rId37"/>
    <p:sldId id="299" r:id="rId38"/>
    <p:sldId id="300" r:id="rId39"/>
    <p:sldId id="306" r:id="rId40"/>
    <p:sldId id="301" r:id="rId41"/>
    <p:sldId id="307" r:id="rId42"/>
    <p:sldId id="308" r:id="rId43"/>
    <p:sldId id="309" r:id="rId44"/>
    <p:sldId id="310" r:id="rId45"/>
    <p:sldId id="311" r:id="rId46"/>
    <p:sldId id="312" r:id="rId47"/>
    <p:sldId id="313" r:id="rId48"/>
    <p:sldId id="399" r:id="rId49"/>
    <p:sldId id="40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os Golitsis" initials="PG" lastIdx="17" clrIdx="0">
    <p:extLst>
      <p:ext uri="{19B8F6BF-5375-455C-9EA6-DF929625EA0E}">
        <p15:presenceInfo xmlns:p15="http://schemas.microsoft.com/office/powerpoint/2012/main" userId="707cb24bff1d0c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3" autoAdjust="0"/>
    <p:restoredTop sz="95806" autoAdjust="0"/>
  </p:normalViewPr>
  <p:slideViewPr>
    <p:cSldViewPr>
      <p:cViewPr varScale="1">
        <p:scale>
          <a:sx n="93" d="100"/>
          <a:sy n="93" d="100"/>
        </p:scale>
        <p:origin x="1128"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5-06T11:49:56.245" idx="9">
    <p:pos x="4068" y="962"/>
    <p:text>Η εξίσωση ορίζει μία ισορροπία διανομής και συσσώρευσης:
Πλευρά-Σημασία r(L):
r(L), Κατανομή: το κέρδος που απομένει μετά τους μισθούς
s/v−δ, Συσσώρευση: ο καθαρός εγγυημένος ρυθμός ανάπτυξης
Η τιμή L*που λύνει την εξίσωση είναι το επίπεδο απασχόλησης (ή μισθών) που συμβιβάζει κέρδη και ανάπτυξη.</p:text>
    <p:extLst>
      <p:ext uri="{C676402C-5697-4E1C-873F-D02D1690AC5C}">
        <p15:threadingInfo xmlns:p15="http://schemas.microsoft.com/office/powerpoint/2012/main" timeZoneBias="-180"/>
      </p:ext>
    </p:extLst>
  </p:cm>
  <p:cm authorId="1" dt="2026-05-06T12:02:07.225" idx="11">
    <p:pos x="4068" y="1154"/>
    <p:text>Ερμηνεία ανά σχολή
Κλασική (Ricardo/Marx): το r(L) εκφράζει την αντίθεση κεφαλαίου-εργασίας — υψηλότερο L  σημαίνει υψηλότερους μισθούς, χαμηλότερα κέρδη, χαμηλότερη συσσώρευση.
Cambridge UK (Kaldor/Pasinetti): η διανομή προσδιορίζεται από την ανάγκη χρηματοδότησης της επένδυσης — το r είναι "αποτέλεσμα", όχι δεδομένο.
Solow (νεοκλασική απάντηση): r=MPK=f′(k) άρα το δεν εξαρτάται από την κατανομή αλλά από την τεχνολογία και την κεφαλαιακή ένταση — η σύγκρουση Ricardo εξαφανίζεται.Το 
Το r(L) λοιπόν είναι το σημείο όπου πολιτική οικονομία και μακροοικονομική ανάπτυξη τέμνονται.</p:text>
    <p:extLst>
      <p:ext uri="{C676402C-5697-4E1C-873F-D02D1690AC5C}">
        <p15:threadingInfo xmlns:p15="http://schemas.microsoft.com/office/powerpoint/2012/main" timeZoneBias="-180">
          <p15:parentCm authorId="1" idx="9"/>
        </p15:threadingInfo>
      </p:ext>
    </p:extLst>
  </p:cm>
  <p:cm authorId="1" dt="2026-05-06T12:16:07.463" idx="15">
    <p:pos x="4068" y="1538"/>
    <p:text>Κάθε μοντέλο ανάπτυξης ενσωματώνει υποθέσεις που δεν είναι ουδέτερες — είναι επιλογές. Το r=MPK του Solow και το r=r(L) του Ricardo και του Kaldor δεν είναι απλώς διαφορετικές εξισώσεις· είναι διαφορετικοί τρόποι να δει κανείς τον κόσμο — και διαφορετικές απαντήσεις στο ερώτημα "τι είναι οικονομία".
Ο Solow αντικαθιστά την πολιτική οικονομία με τεχνολογία: το κέρδος γίνεται «δίκαιο» εκ κατασκευής*, αντανακλά οριακή παραγωγικότητα, και η σύγκρουση εξαφανίζεται από την ανάλυση. Ο Ricardo επιμένει ότι η διανομή είναι το κεντρικό πρόβλημα — ποιος παίρνει τι και γιατί — και ότι η αντίθεση κεφαλαίου-εργασίας είναι δομικό χαρακτηριστικό του συστήματος, όχι παρεπόμενο. Ο Kaldor μεταφράζει αυτή την αντίθεση σε μακροοικονομική δυναμική: η διανομή δεν είναι αποτέλεσμα της ανάπτυξης — είναι ο μηχανισμός μέσω του οποίου το σύστημα ισορροπεί.
Και οι τρεις έχουν κάτι ουσιώδες να πουν. Και οι τρεις έχουν τυφλά σημεία που απορρέουν από τις ίδιες τους τις υποθέσεις. Το ερώτημα δεν είναι ποιος έχει δίκαιο — αλλά τι θέλουμε να δούμε, τι είμαστε διατεθειμένοι να αφήσουμε εκτός μοντέλου, και τελικά: ποια πραγματικότητα θέλει να εξηγήσει το κάθε μοντέλο και για ποιον.
*(Γλωσσική — Βιτγκενσταϊνική παρατήρηση: η επιλογή της λέξης "«δίκαιο» εκ κατασκευής" δεν είναι αδιάφορη. Αν πούμε «εκ κατασκευής» εννοούμε ότι το αποτέλεσμα είναι προϊόν της μαθηματικής δομής. Αν πούμε «εξ ορισμού» εννοούμε ότι είναι λογική αναγκαιότητα. Αν πούμε «αυτομάτως» εννοούμε ότι συμβαίνει χωρίς παρέμβαση ή διαπραγμάτευση. Αν πούμε «a priori» εννοούμε ότι προηγείται κάθε εμπειρικής επαλήθευσης. Καμία από αυτές τις επιλογές δεν είναι ουδέτερη — κάθε μία εκφράζει μια στάση, βασισμένη σε θέσεις, προϋποθέσεις και υποθέσεις που συνήθως παραμένουν αδήλωτες. Η γλώσσα του μοντέλου δεν περιγράφει απλώς την πραγματικότητα — τη διαμορφώνει.)</p:text>
    <p:extLst>
      <p:ext uri="{C676402C-5697-4E1C-873F-D02D1690AC5C}">
        <p15:threadingInfo xmlns:p15="http://schemas.microsoft.com/office/powerpoint/2012/main" timeZoneBias="-180">
          <p15:parentCm authorId="1" idx="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5-03T18:13:46.452" idx="1">
    <p:pos x="5302" y="3480"/>
    <p:text>Μαθηματική σημασία:
•	Όταν Pressure(t)=0 (κανονική λειτουργία):
e^0=1 → Rj^eff=Rj (καμία απώλεια)
•	Όταν Pressure(t)&gt;0 (π.χ. 0.5, 1.0, 2.0):
e^(−η⋅Pressure) γίνεται μικρότερο του 1 → η πραγματικά διαθέσιμη ποσότητα μειώνεται εκθετικά.
Οικονομική ερμηνεία του η:
•	Μεγάλο η (π.χ. η=2):
Ακόμα και μικρή πίεση προκαλεί τεράστια απώλεια. Χαρακτηρίζει εύθραυστες αλυσίδες (π.χ. μικροτσίπ, ειδικά αέρια).
•	Μικρό η (π.χ. η=0.1):
Το σύστημα αντέχει πιέσεις. Χαρακτηρίζει ανθεκτικές αλυσίδες (π.χ. σιτάρι, τσιμέντο)</p:text>
    <p:extLst>
      <p:ext uri="{C676402C-5697-4E1C-873F-D02D1690AC5C}">
        <p15:threadingInfo xmlns:p15="http://schemas.microsoft.com/office/powerpoint/2012/main" timeZoneBias="-180"/>
      </p:ext>
    </p:extLst>
  </p:cm>
  <p:cm authorId="1" dt="2026-05-03T18:19:46.742" idx="2">
    <p:pos x="1278" y="1706"/>
    <p:text>Τι είναι το Pressure(t);
Είναι ένας δείκτης πίεσης στην εφοδιαστική αλυσίδα, που μπορεί να κυμαίνεται από 0 (κανονική λειτουργία) έως 2 ή 3 (σοβαρή κρίση). Μπορεί να οριστεί ως:
Pressure(t)=α⋅(λιμενική συμφόρηση)+β⋅(έλλειψη εμπορευματοκιβωτίων)+γ⋅(γεωπολιτικός δείκτης)</p:text>
    <p:extLst>
      <p:ext uri="{C676402C-5697-4E1C-873F-D02D1690AC5C}">
        <p15:threadingInfo xmlns:p15="http://schemas.microsoft.com/office/powerpoint/2012/main" timeZoneBias="-180"/>
      </p:ext>
    </p:extLst>
  </p:cm>
  <p:cm authorId="1" dt="2026-05-03T22:16:33.473" idx="7">
    <p:pos x="4260" y="1686"/>
    <p:text>Tabata, M., &amp; Eshima, N. (2009). The Kramers–Moyal expansion of the master equation that describes human migration in a bounded domain. Nonlinear Analysis: Real World Applications, 10(2), 639-664. (Μη γραμμικά μαθηματικά μοντέλα μετανάστευσης)</p:text>
    <p:extLst>
      <p:ext uri="{C676402C-5697-4E1C-873F-D02D1690AC5C}">
        <p15:threadingInfo xmlns:p15="http://schemas.microsoft.com/office/powerpoint/2012/main" timeZoneBias="-180"/>
      </p:ext>
    </p:extLst>
  </p:cm>
  <p:cm authorId="1" dt="2026-05-03T22:20:39.333" idx="8">
    <p:pos x="4260" y="1782"/>
    <p:text>Πηγή για το brain drain: Labrianidis, L., &amp; Vogiatzis, N. (2013). Highly skilled migration: what differentiates the ‘brains’ who are drained from those who return in the case of Greece?. Population, Space and Place, 19(5), 472-486.</p:text>
    <p:extLst>
      <p:ext uri="{C676402C-5697-4E1C-873F-D02D1690AC5C}">
        <p15:threadingInfo xmlns:p15="http://schemas.microsoft.com/office/powerpoint/2012/main" timeZoneBias="-180">
          <p15:parentCm authorId="1" idx="7"/>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6-05-03T21:43:31.318" idx="3">
    <p:pos x="5298" y="2823"/>
    <p:text>Πολιτικά εμπόδια (βίζες, τείχη), Κοινωνικά εμπόδια (γλώσσα, ρατσισμός), Οικονομικά εμπόδια (κόστος μετακίνησης). Στην πράξη, η μετανάστευση μειώνει αλλά δεν εξαλείφει πλήρως την αστάθεια.</p:text>
    <p:extLst>
      <p:ext uri="{C676402C-5697-4E1C-873F-D02D1690AC5C}">
        <p15:threadingInfo xmlns:p15="http://schemas.microsoft.com/office/powerpoint/2012/main" timeZoneBias="-180"/>
      </p:ext>
    </p:extLst>
  </p:cm>
  <p:cm authorId="1" dt="2026-05-03T21:46:49.475" idx="4">
    <p:pos x="4592" y="701"/>
    <p:text>Τροποποίηση (όχι αυθεντικό Harrod) με απλοποιητικές υποθέσεις (γραμμικότητα, άπειρη ελαστικότητα, απουσία πολιτικών εμποδίων)</p:text>
    <p:extLst>
      <p:ext uri="{C676402C-5697-4E1C-873F-D02D1690AC5C}">
        <p15:threadingInfo xmlns:p15="http://schemas.microsoft.com/office/powerpoint/2012/main" timeZoneBias="-180"/>
      </p:ext>
    </p:extLst>
  </p:cm>
  <p:cm authorId="1" dt="2026-05-03T21:58:50.915" idx="5">
    <p:pos x="4670" y="1884"/>
    <p:text>Θεωρητικό πλαίσιο — Schmitt-Rink, G. (1983). Migration und Einkommensverteilung. In Nationale Entwicklung und Internationale Zusammenarbeit: Herausforderung ökonomischer Forschung Festschrift zum 65. Geburtstag von Willy Kraus (pp. 54-64). Berlin, Heidelberg: Springer Berlin Heidelberg.
Μαθηματικά μοντέλα μετανάστευσης — Griffith, D. A., &amp; Lea, A. C. (Eds.). (2012). Evolving geographical structures: mathematical models and theories for space-time processes. Springer Science &amp; Business Media.
Gastarbeiter (Γερμανία) — Plamper, J. (2023). We are all migrants: A history of multicultural Germany. Cambridge University Press.
Brain drain (Ελλάδα) Bartolini, L., Triandafyllidou, A., &amp; Gropas, R. (2015). Escaping the crisis and emancipating oneself: Highly skilled mobility from Southern Europe. Altreitalie, 51, 36-52.</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6-05-03T22:10:17.519" idx="6">
    <p:pos x="4364" y="1618"/>
    <p:text>Δυναμική αποθεμάτων με γεωπολιτικό κίνδυνο
Για κάθε Rj:
•	IRj: επένδυση σε εξόρυξη/ανακύκλωση/στρατηγικά αποθέματα
•	δRj: φυσική απόσβεση ή εξάντληση
•	Riskj(t): δείκτης γεωπολιτικού κινδύνου (π.χ. Herfindahl &gt; 0,25)
•	ϕj&gt;0: ευαισθησία</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D5776-AA01-4A12-872E-A7EE64BF5AA8}" type="datetimeFigureOut">
              <a:rPr lang="en-US" smtClean="0"/>
              <a:t>5/6/2026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79293-1BE4-4170-AFE7-FFB4A1069E04}" type="slidenum">
              <a:rPr lang="en-US" smtClean="0"/>
              <a:t>‹#›</a:t>
            </a:fld>
            <a:endParaRPr lang="en-US"/>
          </a:p>
        </p:txBody>
      </p:sp>
    </p:spTree>
    <p:extLst>
      <p:ext uri="{BB962C8B-B14F-4D97-AF65-F5344CB8AC3E}">
        <p14:creationId xmlns:p14="http://schemas.microsoft.com/office/powerpoint/2010/main" val="8574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2AEA26-0DBF-41E1-A803-69E9436237E8}"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62600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AEA26-0DBF-41E1-A803-69E9436237E8}"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1545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AEA26-0DBF-41E1-A803-69E9436237E8}"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228321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AEA26-0DBF-41E1-A803-69E9436237E8}"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256360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2AEA26-0DBF-41E1-A803-69E9436237E8}"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49248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AEA26-0DBF-41E1-A803-69E9436237E8}"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243057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AEA26-0DBF-41E1-A803-69E9436237E8}" type="datetimeFigureOut">
              <a:rPr lang="en-US" smtClean="0"/>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31312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2AEA26-0DBF-41E1-A803-69E9436237E8}" type="datetimeFigureOut">
              <a:rPr lang="en-US" smtClean="0"/>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140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AEA26-0DBF-41E1-A803-69E9436237E8}" type="datetimeFigureOut">
              <a:rPr lang="en-US" smtClean="0"/>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20632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AEA26-0DBF-41E1-A803-69E9436237E8}"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112156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AEA26-0DBF-41E1-A803-69E9436237E8}"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54E95-95EF-4DB5-9FED-B70B0D375C15}" type="slidenum">
              <a:rPr lang="en-US" smtClean="0"/>
              <a:t>‹#›</a:t>
            </a:fld>
            <a:endParaRPr lang="en-US"/>
          </a:p>
        </p:txBody>
      </p:sp>
    </p:spTree>
    <p:extLst>
      <p:ext uri="{BB962C8B-B14F-4D97-AF65-F5344CB8AC3E}">
        <p14:creationId xmlns:p14="http://schemas.microsoft.com/office/powerpoint/2010/main" val="2133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AEA26-0DBF-41E1-A803-69E9436237E8}" type="datetimeFigureOut">
              <a:rPr lang="en-US" smtClean="0"/>
              <a:t>5/6/2026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54E95-95EF-4DB5-9FED-B70B0D375C15}" type="slidenum">
              <a:rPr lang="en-US" smtClean="0"/>
              <a:t>‹#›</a:t>
            </a:fld>
            <a:endParaRPr lang="en-US"/>
          </a:p>
        </p:txBody>
      </p:sp>
    </p:spTree>
    <p:extLst>
      <p:ext uri="{BB962C8B-B14F-4D97-AF65-F5344CB8AC3E}">
        <p14:creationId xmlns:p14="http://schemas.microsoft.com/office/powerpoint/2010/main" val="367893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iea.org/reports/critical-minerals-market-review-202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t>Οικονομική Ανάπτυξη</a:t>
            </a:r>
            <a:br>
              <a:rPr lang="el-GR" dirty="0"/>
            </a:br>
            <a:endParaRPr sz="3600" dirty="0"/>
          </a:p>
        </p:txBody>
      </p:sp>
      <p:sp>
        <p:nvSpPr>
          <p:cNvPr id="3" name="Subtitle 2"/>
          <p:cNvSpPr>
            <a:spLocks noGrp="1"/>
          </p:cNvSpPr>
          <p:nvPr>
            <p:ph type="subTitle" idx="1"/>
          </p:nvPr>
        </p:nvSpPr>
        <p:spPr>
          <a:xfrm>
            <a:off x="1371600" y="4153237"/>
            <a:ext cx="6400800" cy="1752600"/>
          </a:xfrm>
          <a:solidFill>
            <a:schemeClr val="accent2"/>
          </a:solidFill>
        </p:spPr>
        <p:txBody>
          <a:bodyPr>
            <a:normAutofit fontScale="70000" lnSpcReduction="20000"/>
          </a:bodyPr>
          <a:lstStyle/>
          <a:p>
            <a:endParaRPr lang="en-US" dirty="0"/>
          </a:p>
          <a:p>
            <a:r>
              <a:rPr lang="el-GR" b="1" dirty="0">
                <a:solidFill>
                  <a:schemeClr val="tx1"/>
                </a:solidFill>
              </a:rPr>
              <a:t>Τμήμα Οικονομικών Επιστημών</a:t>
            </a:r>
          </a:p>
          <a:p>
            <a:r>
              <a:rPr lang="el-GR" dirty="0">
                <a:solidFill>
                  <a:schemeClr val="tx1"/>
                </a:solidFill>
              </a:rPr>
              <a:t>Πανεπιστημίου Μακεδονίας</a:t>
            </a:r>
          </a:p>
          <a:p>
            <a:r>
              <a:rPr lang="el-GR" dirty="0">
                <a:solidFill>
                  <a:schemeClr val="tx1"/>
                </a:solidFill>
              </a:rPr>
              <a:t>Δρ. Πέτρου </a:t>
            </a:r>
            <a:r>
              <a:rPr lang="el-GR" dirty="0" err="1">
                <a:solidFill>
                  <a:schemeClr val="tx1"/>
                </a:solidFill>
              </a:rPr>
              <a:t>Γκολίτση</a:t>
            </a:r>
            <a:r>
              <a:rPr lang="el-GR" dirty="0">
                <a:solidFill>
                  <a:schemeClr val="tx1"/>
                </a:solidFill>
              </a:rPr>
              <a:t> </a:t>
            </a:r>
          </a:p>
          <a:p>
            <a:r>
              <a:rPr lang="el-GR" dirty="0"/>
              <a:t>Εαρινό Εξάμηνο 202</a:t>
            </a:r>
            <a:r>
              <a:rPr lang="en-US"/>
              <a:t>6</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139" y="97131"/>
            <a:ext cx="2033294" cy="2033294"/>
          </a:xfrm>
          <a:prstGeom prst="rect">
            <a:avLst/>
          </a:prstGeom>
        </p:spPr>
      </p:pic>
    </p:spTree>
    <p:extLst>
      <p:ext uri="{BB962C8B-B14F-4D97-AF65-F5344CB8AC3E}">
        <p14:creationId xmlns:p14="http://schemas.microsoft.com/office/powerpoint/2010/main" val="214932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D38765-A599-F365-DC44-821164329DD6}"/>
              </a:ext>
            </a:extLst>
          </p:cNvPr>
          <p:cNvSpPr>
            <a:spLocks noGrp="1"/>
          </p:cNvSpPr>
          <p:nvPr>
            <p:ph type="title"/>
          </p:nvPr>
        </p:nvSpPr>
        <p:spPr/>
        <p:txBody>
          <a:bodyPr>
            <a:normAutofit fontScale="90000"/>
          </a:bodyPr>
          <a:lstStyle/>
          <a:p>
            <a:r>
              <a:rPr lang="el-GR" b="1" i="0" dirty="0">
                <a:solidFill>
                  <a:srgbClr val="404040"/>
                </a:solidFill>
                <a:effectLst/>
              </a:rPr>
              <a:t>Σημασία Θεσμών</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40134861-E046-B01F-E567-576CE35436EA}"/>
              </a:ext>
            </a:extLst>
          </p:cNvPr>
          <p:cNvSpPr>
            <a:spLocks noGrp="1"/>
          </p:cNvSpPr>
          <p:nvPr>
            <p:ph idx="1"/>
          </p:nvPr>
        </p:nvSpPr>
        <p:spPr>
          <a:xfrm>
            <a:off x="457200" y="914400"/>
            <a:ext cx="8229600" cy="6248400"/>
          </a:xfrm>
        </p:spPr>
        <p:txBody>
          <a:bodyPr>
            <a:normAutofit lnSpcReduction="10000"/>
          </a:bodyPr>
          <a:lstStyle/>
          <a:p>
            <a:pPr algn="l">
              <a:spcBef>
                <a:spcPts val="1029"/>
              </a:spcBef>
              <a:spcAft>
                <a:spcPts val="1029"/>
              </a:spcAft>
              <a:buNone/>
            </a:pPr>
            <a:r>
              <a:rPr lang="el-GR" b="1" i="0" dirty="0">
                <a:solidFill>
                  <a:srgbClr val="404040"/>
                </a:solidFill>
                <a:effectLst/>
                <a:latin typeface="+mj-lt"/>
              </a:rPr>
              <a:t>Γιατί οι θεσμοί έχουν σημασία;</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0" i="0" dirty="0">
                <a:solidFill>
                  <a:srgbClr val="404040"/>
                </a:solidFill>
                <a:effectLst/>
                <a:latin typeface="+mj-lt"/>
              </a:rPr>
              <a:t>Επηρεάζουν την </a:t>
            </a:r>
            <a:r>
              <a:rPr lang="el-GR" b="1" i="0" dirty="0">
                <a:solidFill>
                  <a:srgbClr val="404040"/>
                </a:solidFill>
                <a:effectLst/>
                <a:latin typeface="+mj-lt"/>
              </a:rPr>
              <a:t>αποτελεσματικότητα</a:t>
            </a:r>
            <a:r>
              <a:rPr lang="el-GR" b="0" i="0" dirty="0">
                <a:solidFill>
                  <a:srgbClr val="404040"/>
                </a:solidFill>
                <a:effectLst/>
                <a:latin typeface="+mj-lt"/>
              </a:rPr>
              <a:t> της συσσώρευσης κεφαλαίου (π.χ., φορολογικές πολιτικές).</a:t>
            </a:r>
          </a:p>
          <a:p>
            <a:pPr algn="l">
              <a:spcBef>
                <a:spcPts val="300"/>
              </a:spcBef>
              <a:spcAft>
                <a:spcPts val="1029"/>
              </a:spcAft>
              <a:buFont typeface="Arial" panose="020B0604020202020204" pitchFamily="34" charset="0"/>
              <a:buChar char="•"/>
            </a:pPr>
            <a:r>
              <a:rPr lang="el-GR" b="0" i="0" dirty="0">
                <a:solidFill>
                  <a:srgbClr val="404040"/>
                </a:solidFill>
                <a:effectLst/>
                <a:latin typeface="+mj-lt"/>
              </a:rPr>
              <a:t>Καθορίζουν την </a:t>
            </a:r>
            <a:r>
              <a:rPr lang="el-GR" b="1" i="0" dirty="0">
                <a:solidFill>
                  <a:srgbClr val="404040"/>
                </a:solidFill>
                <a:effectLst/>
                <a:latin typeface="+mj-lt"/>
              </a:rPr>
              <a:t>αποδοτικότητα</a:t>
            </a:r>
            <a:r>
              <a:rPr lang="el-GR" b="0" i="0" dirty="0">
                <a:solidFill>
                  <a:srgbClr val="404040"/>
                </a:solidFill>
                <a:effectLst/>
                <a:latin typeface="+mj-lt"/>
              </a:rPr>
              <a:t> </a:t>
            </a:r>
            <a:r>
              <a:rPr lang="el-GR" dirty="0">
                <a:solidFill>
                  <a:srgbClr val="404040"/>
                </a:solidFill>
                <a:latin typeface="+mj-lt"/>
              </a:rPr>
              <a:t>της </a:t>
            </a:r>
            <a:r>
              <a:rPr lang="el-GR" b="0" i="0" dirty="0">
                <a:solidFill>
                  <a:srgbClr val="404040"/>
                </a:solidFill>
                <a:effectLst/>
                <a:latin typeface="+mj-lt"/>
              </a:rPr>
              <a:t>χρήσης κεφαλαίου (π.χ., δικαιοσύνη, διαφάνεια).</a:t>
            </a:r>
          </a:p>
          <a:p>
            <a:pPr algn="l">
              <a:spcBef>
                <a:spcPts val="1029"/>
              </a:spcBef>
              <a:spcAft>
                <a:spcPts val="1029"/>
              </a:spcAft>
              <a:buNone/>
            </a:pPr>
            <a:r>
              <a:rPr lang="el-GR" b="1" i="0" dirty="0">
                <a:solidFill>
                  <a:srgbClr val="404040"/>
                </a:solidFill>
                <a:effectLst/>
                <a:latin typeface="+mj-lt"/>
              </a:rPr>
              <a:t>Παραδείγματα Θεσμών:</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0" i="0" dirty="0">
                <a:solidFill>
                  <a:srgbClr val="404040"/>
                </a:solidFill>
                <a:effectLst/>
                <a:latin typeface="+mj-lt"/>
              </a:rPr>
              <a:t>Χρηματοπιστωτικό σύστημα</a:t>
            </a:r>
          </a:p>
          <a:p>
            <a:pPr algn="l">
              <a:spcBef>
                <a:spcPts val="300"/>
              </a:spcBef>
              <a:spcAft>
                <a:spcPts val="1029"/>
              </a:spcAft>
              <a:buFont typeface="Arial" panose="020B0604020202020204" pitchFamily="34" charset="0"/>
              <a:buChar char="•"/>
            </a:pPr>
            <a:r>
              <a:rPr lang="el-GR" b="0" i="0" dirty="0">
                <a:solidFill>
                  <a:srgbClr val="404040"/>
                </a:solidFill>
                <a:effectLst/>
                <a:latin typeface="+mj-lt"/>
              </a:rPr>
              <a:t>Δικαίωμα ιδιοκτησίας</a:t>
            </a:r>
          </a:p>
          <a:p>
            <a:pPr algn="l">
              <a:spcBef>
                <a:spcPts val="300"/>
              </a:spcBef>
              <a:spcAft>
                <a:spcPts val="1029"/>
              </a:spcAft>
              <a:buFont typeface="Arial" panose="020B0604020202020204" pitchFamily="34" charset="0"/>
              <a:buChar char="•"/>
            </a:pPr>
            <a:r>
              <a:rPr lang="el-GR" b="0" i="0" dirty="0">
                <a:solidFill>
                  <a:srgbClr val="404040"/>
                </a:solidFill>
                <a:effectLst/>
                <a:latin typeface="+mj-lt"/>
              </a:rPr>
              <a:t>Εκπαίδευση και καινοτομία</a:t>
            </a:r>
          </a:p>
          <a:p>
            <a:endParaRPr lang="el-GR" dirty="0">
              <a:latin typeface="+mj-lt"/>
            </a:endParaRPr>
          </a:p>
        </p:txBody>
      </p:sp>
      <p:pic>
        <p:nvPicPr>
          <p:cNvPr id="4" name="Picture 3">
            <a:extLst>
              <a:ext uri="{FF2B5EF4-FFF2-40B4-BE49-F238E27FC236}">
                <a16:creationId xmlns:a16="http://schemas.microsoft.com/office/drawing/2014/main" id="{7DB5159B-29C1-552C-DA70-A441FEB0FF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70509"/>
            <a:ext cx="2033294" cy="2033294"/>
          </a:xfrm>
          <a:prstGeom prst="rect">
            <a:avLst/>
          </a:prstGeom>
        </p:spPr>
      </p:pic>
    </p:spTree>
    <p:extLst>
      <p:ext uri="{BB962C8B-B14F-4D97-AF65-F5344CB8AC3E}">
        <p14:creationId xmlns:p14="http://schemas.microsoft.com/office/powerpoint/2010/main" val="81555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F1158E-1A25-053F-79D7-AF13EBD7D929}"/>
              </a:ext>
            </a:extLst>
          </p:cNvPr>
          <p:cNvSpPr>
            <a:spLocks noGrp="1"/>
          </p:cNvSpPr>
          <p:nvPr>
            <p:ph type="title"/>
          </p:nvPr>
        </p:nvSpPr>
        <p:spPr/>
        <p:txBody>
          <a:bodyPr>
            <a:normAutofit fontScale="90000"/>
          </a:bodyPr>
          <a:lstStyle/>
          <a:p>
            <a:r>
              <a:rPr lang="el-GR" b="1" i="0" dirty="0">
                <a:solidFill>
                  <a:srgbClr val="404040"/>
                </a:solidFill>
                <a:effectLst/>
              </a:rPr>
              <a:t>Περιορισμοί του Μοντέλου</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F7B3E5B1-E0ED-C556-F8F6-4542121AD236}"/>
              </a:ext>
            </a:extLst>
          </p:cNvPr>
          <p:cNvSpPr>
            <a:spLocks noGrp="1"/>
          </p:cNvSpPr>
          <p:nvPr>
            <p:ph idx="1"/>
          </p:nvPr>
        </p:nvSpPr>
        <p:spPr>
          <a:xfrm>
            <a:off x="-76200" y="1166018"/>
            <a:ext cx="9448800" cy="4525963"/>
          </a:xfrm>
        </p:spPr>
        <p:txBody>
          <a:bodyPr>
            <a:noAutofit/>
          </a:bodyPr>
          <a:lstStyle/>
          <a:p>
            <a:pPr algn="l">
              <a:spcBef>
                <a:spcPts val="1029"/>
              </a:spcBef>
              <a:spcAft>
                <a:spcPts val="1029"/>
              </a:spcAft>
              <a:buFont typeface="+mj-lt"/>
              <a:buAutoNum type="arabicPeriod"/>
            </a:pPr>
            <a:r>
              <a:rPr lang="el-GR" sz="3600" b="1" i="0" dirty="0">
                <a:solidFill>
                  <a:srgbClr val="404040"/>
                </a:solidFill>
                <a:effectLst/>
                <a:latin typeface="+mj-lt"/>
              </a:rPr>
              <a:t>Υποθέτει σταθερά s και v</a:t>
            </a:r>
            <a:r>
              <a:rPr lang="el-GR" sz="3600" b="0" i="0" dirty="0">
                <a:solidFill>
                  <a:srgbClr val="404040"/>
                </a:solidFill>
                <a:effectLst/>
                <a:latin typeface="+mj-lt"/>
              </a:rPr>
              <a:t>, αγνοώντας την τεχνολογική πρόοδο</a:t>
            </a:r>
          </a:p>
          <a:p>
            <a:pPr algn="l">
              <a:spcBef>
                <a:spcPts val="300"/>
              </a:spcBef>
              <a:spcAft>
                <a:spcPts val="1029"/>
              </a:spcAft>
              <a:buFont typeface="+mj-lt"/>
              <a:buAutoNum type="arabicPeriod"/>
            </a:pPr>
            <a:r>
              <a:rPr lang="el-GR" sz="3600" b="1" i="0" dirty="0">
                <a:solidFill>
                  <a:srgbClr val="404040"/>
                </a:solidFill>
                <a:effectLst/>
                <a:latin typeface="+mj-lt"/>
              </a:rPr>
              <a:t>Καθόλου ευελιξία</a:t>
            </a:r>
            <a:r>
              <a:rPr lang="el-GR" sz="3600" b="0" i="0" dirty="0">
                <a:solidFill>
                  <a:srgbClr val="404040"/>
                </a:solidFill>
                <a:effectLst/>
                <a:latin typeface="+mj-lt"/>
              </a:rPr>
              <a:t>: Η απόκλιση από </a:t>
            </a:r>
            <a:r>
              <a:rPr lang="el-GR" sz="3600" b="0" i="0" dirty="0" err="1">
                <a:solidFill>
                  <a:srgbClr val="404040"/>
                </a:solidFill>
                <a:effectLst/>
                <a:latin typeface="+mj-lt"/>
              </a:rPr>
              <a:t>G</a:t>
            </a:r>
            <a:r>
              <a:rPr lang="el-GR" sz="2800" b="0" i="0" dirty="0" err="1">
                <a:solidFill>
                  <a:srgbClr val="404040"/>
                </a:solidFill>
                <a:effectLst/>
                <a:latin typeface="+mj-lt"/>
              </a:rPr>
              <a:t>w</a:t>
            </a:r>
            <a:r>
              <a:rPr lang="el-GR" sz="3600" b="0" i="0" dirty="0">
                <a:solidFill>
                  <a:srgbClr val="404040"/>
                </a:solidFill>
                <a:effectLst/>
                <a:latin typeface="+mj-lt"/>
              </a:rPr>
              <a:t>​ οδηγεί σε χρονική αστάθεια (π.χ., πληθωρισμός ή ύφεση)</a:t>
            </a:r>
          </a:p>
          <a:p>
            <a:pPr algn="l">
              <a:spcBef>
                <a:spcPts val="300"/>
              </a:spcBef>
              <a:spcAft>
                <a:spcPts val="1029"/>
              </a:spcAft>
              <a:buFont typeface="+mj-lt"/>
              <a:buAutoNum type="arabicPeriod"/>
            </a:pPr>
            <a:r>
              <a:rPr lang="el-GR" sz="3600" b="1" i="0" dirty="0">
                <a:solidFill>
                  <a:srgbClr val="404040"/>
                </a:solidFill>
                <a:effectLst/>
                <a:latin typeface="+mj-lt"/>
              </a:rPr>
              <a:t>Αγνοεί/μειώνει τον ρόλο της ανθρώπινης εργασίας</a:t>
            </a:r>
            <a:r>
              <a:rPr lang="el-GR" sz="3600" b="0" i="0" dirty="0">
                <a:solidFill>
                  <a:srgbClr val="404040"/>
                </a:solidFill>
                <a:effectLst/>
                <a:latin typeface="+mj-lt"/>
              </a:rPr>
              <a:t> και άλλων παραγωγικών συντελεστών και παραγόντων</a:t>
            </a:r>
          </a:p>
          <a:p>
            <a:pPr>
              <a:buNone/>
            </a:pPr>
            <a:br>
              <a:rPr lang="el-GR" sz="3600" dirty="0">
                <a:latin typeface="+mj-lt"/>
              </a:rPr>
            </a:br>
            <a:endParaRPr lang="el-GR" sz="3600" dirty="0">
              <a:latin typeface="+mj-lt"/>
            </a:endParaRPr>
          </a:p>
        </p:txBody>
      </p:sp>
    </p:spTree>
    <p:extLst>
      <p:ext uri="{BB962C8B-B14F-4D97-AF65-F5344CB8AC3E}">
        <p14:creationId xmlns:p14="http://schemas.microsoft.com/office/powerpoint/2010/main" val="202354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1C2EA-21E3-DA35-966D-F766FC199EEF}"/>
              </a:ext>
            </a:extLst>
          </p:cNvPr>
          <p:cNvSpPr>
            <a:spLocks noGrp="1"/>
          </p:cNvSpPr>
          <p:nvPr>
            <p:ph type="title"/>
          </p:nvPr>
        </p:nvSpPr>
        <p:spPr/>
        <p:txBody>
          <a:bodyPr>
            <a:normAutofit fontScale="90000"/>
          </a:bodyPr>
          <a:lstStyle/>
          <a:p>
            <a:r>
              <a:rPr lang="el-GR" dirty="0"/>
              <a:t>Σύντομη σύγκριση Η</a:t>
            </a:r>
            <a:r>
              <a:rPr lang="de-DE" dirty="0" err="1"/>
              <a:t>arrod</a:t>
            </a:r>
            <a:r>
              <a:rPr lang="de-DE" dirty="0"/>
              <a:t> and </a:t>
            </a:r>
            <a:r>
              <a:rPr lang="de-DE" dirty="0" err="1"/>
              <a:t>Domar</a:t>
            </a:r>
            <a:endParaRPr lang="el-GR" dirty="0"/>
          </a:p>
        </p:txBody>
      </p:sp>
      <p:graphicFrame>
        <p:nvGraphicFramePr>
          <p:cNvPr id="4" name="Θέση περιεχομένου 3">
            <a:extLst>
              <a:ext uri="{FF2B5EF4-FFF2-40B4-BE49-F238E27FC236}">
                <a16:creationId xmlns:a16="http://schemas.microsoft.com/office/drawing/2014/main" id="{C800AD12-3A76-E675-6EA0-D890FBEF2D27}"/>
              </a:ext>
            </a:extLst>
          </p:cNvPr>
          <p:cNvGraphicFramePr>
            <a:graphicFrameLocks noGrp="1"/>
          </p:cNvGraphicFramePr>
          <p:nvPr>
            <p:ph idx="1"/>
            <p:extLst>
              <p:ext uri="{D42A27DB-BD31-4B8C-83A1-F6EECF244321}">
                <p14:modId xmlns:p14="http://schemas.microsoft.com/office/powerpoint/2010/main" val="4165607323"/>
              </p:ext>
            </p:extLst>
          </p:nvPr>
        </p:nvGraphicFramePr>
        <p:xfrm>
          <a:off x="304800" y="1447800"/>
          <a:ext cx="8763000" cy="3476473"/>
        </p:xfrm>
        <a:graphic>
          <a:graphicData uri="http://schemas.openxmlformats.org/drawingml/2006/table">
            <a:tbl>
              <a:tblPr/>
              <a:tblGrid>
                <a:gridCol w="4561562">
                  <a:extLst>
                    <a:ext uri="{9D8B030D-6E8A-4147-A177-3AD203B41FA5}">
                      <a16:colId xmlns:a16="http://schemas.microsoft.com/office/drawing/2014/main" val="2478494664"/>
                    </a:ext>
                  </a:extLst>
                </a:gridCol>
                <a:gridCol w="4201438">
                  <a:extLst>
                    <a:ext uri="{9D8B030D-6E8A-4147-A177-3AD203B41FA5}">
                      <a16:colId xmlns:a16="http://schemas.microsoft.com/office/drawing/2014/main" val="4221347180"/>
                    </a:ext>
                  </a:extLst>
                </a:gridCol>
              </a:tblGrid>
              <a:tr h="611353">
                <a:tc>
                  <a:txBody>
                    <a:bodyPr/>
                    <a:lstStyle/>
                    <a:p>
                      <a:pPr algn="l"/>
                      <a:r>
                        <a:rPr lang="en-US" sz="2800" b="1" dirty="0">
                          <a:solidFill>
                            <a:srgbClr val="404040"/>
                          </a:solidFill>
                          <a:effectLst/>
                          <a:latin typeface="+mj-lt"/>
                        </a:rPr>
                        <a:t>Harrod</a:t>
                      </a:r>
                    </a:p>
                  </a:txBody>
                  <a:tcPr marR="76200" marT="76200" marB="76200" anchor="ctr">
                    <a:lnL>
                      <a:noFill/>
                    </a:lnL>
                    <a:lnR>
                      <a:noFill/>
                    </a:lnR>
                    <a:lnT>
                      <a:noFill/>
                    </a:lnT>
                    <a:lnB w="6096" cap="flat" cmpd="sng" algn="ctr">
                      <a:solidFill>
                        <a:srgbClr val="BBBBBB"/>
                      </a:solidFill>
                      <a:prstDash val="solid"/>
                      <a:round/>
                      <a:headEnd type="none" w="med" len="med"/>
                      <a:tailEnd type="none" w="med" len="med"/>
                    </a:lnB>
                    <a:solidFill>
                      <a:srgbClr val="FFFFFF"/>
                    </a:solidFill>
                  </a:tcPr>
                </a:tc>
                <a:tc>
                  <a:txBody>
                    <a:bodyPr/>
                    <a:lstStyle/>
                    <a:p>
                      <a:pPr algn="l"/>
                      <a:r>
                        <a:rPr lang="en-US" sz="2800" b="1" dirty="0">
                          <a:solidFill>
                            <a:srgbClr val="404040"/>
                          </a:solidFill>
                          <a:effectLst/>
                          <a:latin typeface="+mj-lt"/>
                        </a:rPr>
                        <a:t>Domar</a:t>
                      </a:r>
                    </a:p>
                  </a:txBody>
                  <a:tcPr marL="76200" marR="76200" marT="76200" marB="76200" anchor="ctr">
                    <a:lnL>
                      <a:noFill/>
                    </a:lnL>
                    <a:lnR>
                      <a:noFill/>
                    </a:lnR>
                    <a:lnT>
                      <a:noFill/>
                    </a:lnT>
                    <a:lnB w="6096"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124785284"/>
                  </a:ext>
                </a:extLst>
              </a:tr>
              <a:tr h="996577">
                <a:tc>
                  <a:txBody>
                    <a:bodyPr/>
                    <a:lstStyle/>
                    <a:p>
                      <a:r>
                        <a:rPr lang="el-GR" sz="2800" dirty="0">
                          <a:effectLst/>
                          <a:latin typeface="+mj-lt"/>
                        </a:rPr>
                        <a:t>Εστιάζει στην </a:t>
                      </a:r>
                      <a:r>
                        <a:rPr lang="el-GR" sz="2800" b="1" dirty="0">
                          <a:effectLst/>
                          <a:latin typeface="+mj-lt"/>
                        </a:rPr>
                        <a:t>ισορροπία αποταμιεύσεων-επενδύσεων</a:t>
                      </a:r>
                      <a:endParaRPr lang="el-GR" sz="2400" dirty="0">
                        <a:effectLst/>
                        <a:latin typeface="+mj-lt"/>
                      </a:endParaRPr>
                    </a:p>
                  </a:txBody>
                  <a:tcPr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a:effectLst/>
                          <a:latin typeface="+mj-lt"/>
                        </a:rPr>
                        <a:t>Επισημαίνει τη </a:t>
                      </a:r>
                      <a:r>
                        <a:rPr lang="el-GR" sz="2800" b="1">
                          <a:effectLst/>
                          <a:latin typeface="+mj-lt"/>
                        </a:rPr>
                        <a:t>δυαδική επίδραση της επένδυσης</a:t>
                      </a:r>
                      <a:r>
                        <a:rPr lang="el-GR" sz="2800">
                          <a:effectLst/>
                          <a:latin typeface="+mj-lt"/>
                        </a:rPr>
                        <a:t> (ζήτηση &amp; προσφορά)</a:t>
                      </a:r>
                    </a:p>
                  </a:txBody>
                  <a:tcPr marL="76200"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56154784"/>
                  </a:ext>
                </a:extLst>
              </a:tr>
              <a:tr h="606611">
                <a:tc>
                  <a:txBody>
                    <a:bodyPr/>
                    <a:lstStyle/>
                    <a:p>
                      <a:r>
                        <a:rPr lang="el-GR" sz="2800">
                          <a:effectLst/>
                          <a:latin typeface="+mj-lt"/>
                        </a:rPr>
                        <a:t>Χρησιμοποιεί </a:t>
                      </a:r>
                      <a:r>
                        <a:rPr lang="el-GR" sz="2800" b="1">
                          <a:effectLst/>
                          <a:latin typeface="+mj-lt"/>
                        </a:rPr>
                        <a:t>τρεις ρυθμούς ανάπτυξης</a:t>
                      </a:r>
                      <a:endParaRPr lang="el-GR" sz="2400">
                        <a:effectLst/>
                        <a:latin typeface="+mj-lt"/>
                      </a:endParaRP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dirty="0">
                          <a:effectLst/>
                          <a:latin typeface="+mj-lt"/>
                        </a:rPr>
                        <a:t>Βασίζεται σε </a:t>
                      </a:r>
                      <a:r>
                        <a:rPr lang="el-GR" sz="2800" b="1" dirty="0">
                          <a:effectLst/>
                          <a:latin typeface="+mj-lt"/>
                        </a:rPr>
                        <a:t>έναν ρυθμό (</a:t>
                      </a:r>
                      <a:r>
                        <a:rPr lang="el-GR" sz="2800" b="1" dirty="0" err="1">
                          <a:effectLst/>
                          <a:latin typeface="+mj-lt"/>
                        </a:rPr>
                        <a:t>ασ</a:t>
                      </a:r>
                      <a:r>
                        <a:rPr lang="el-GR" sz="2800" b="1" dirty="0">
                          <a:effectLst/>
                          <a:latin typeface="+mj-lt"/>
                        </a:rPr>
                        <a:t>)</a:t>
                      </a:r>
                      <a:endParaRPr lang="el-GR" sz="2400" dirty="0">
                        <a:effectLst/>
                        <a:latin typeface="+mj-lt"/>
                      </a:endParaRP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503216623"/>
                  </a:ext>
                </a:extLst>
              </a:tr>
            </a:tbl>
          </a:graphicData>
        </a:graphic>
      </p:graphicFrame>
      <p:sp>
        <p:nvSpPr>
          <p:cNvPr id="5" name="Rectangle 1">
            <a:extLst>
              <a:ext uri="{FF2B5EF4-FFF2-40B4-BE49-F238E27FC236}">
                <a16:creationId xmlns:a16="http://schemas.microsoft.com/office/drawing/2014/main" id="{5A08E044-389C-7229-2ADF-7D34F07A249E}"/>
              </a:ext>
            </a:extLst>
          </p:cNvPr>
          <p:cNvSpPr>
            <a:spLocks noChangeArrowheads="1"/>
          </p:cNvSpPr>
          <p:nvPr/>
        </p:nvSpPr>
        <p:spPr bwMode="auto">
          <a:xfrm>
            <a:off x="-76200" y="-10285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2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3" name="Picture 3">
            <a:extLst>
              <a:ext uri="{FF2B5EF4-FFF2-40B4-BE49-F238E27FC236}">
                <a16:creationId xmlns:a16="http://schemas.microsoft.com/office/drawing/2014/main" id="{6B9978DF-EA82-599C-68D8-D6E101DA1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182" y="5029200"/>
            <a:ext cx="2033294" cy="2033294"/>
          </a:xfrm>
          <a:prstGeom prst="rect">
            <a:avLst/>
          </a:prstGeom>
        </p:spPr>
      </p:pic>
    </p:spTree>
    <p:extLst>
      <p:ext uri="{BB962C8B-B14F-4D97-AF65-F5344CB8AC3E}">
        <p14:creationId xmlns:p14="http://schemas.microsoft.com/office/powerpoint/2010/main" val="128906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50F563-FF20-E418-4DA2-CFA7AE4A6B21}"/>
              </a:ext>
            </a:extLst>
          </p:cNvPr>
          <p:cNvSpPr>
            <a:spLocks noGrp="1"/>
          </p:cNvSpPr>
          <p:nvPr>
            <p:ph type="title"/>
          </p:nvPr>
        </p:nvSpPr>
        <p:spPr>
          <a:xfrm>
            <a:off x="457200" y="274638"/>
            <a:ext cx="8534400" cy="1143000"/>
          </a:xfrm>
        </p:spPr>
        <p:txBody>
          <a:bodyPr>
            <a:normAutofit fontScale="90000"/>
          </a:bodyPr>
          <a:lstStyle/>
          <a:p>
            <a:r>
              <a:rPr lang="el-GR" b="0" i="0" dirty="0">
                <a:solidFill>
                  <a:srgbClr val="404040"/>
                </a:solidFill>
                <a:effectLst/>
              </a:rPr>
              <a:t>Ο ρυθμός ανάπτυξης (ΔY/Υ​) στο </a:t>
            </a:r>
            <a:r>
              <a:rPr lang="el-GR" b="1" i="0" dirty="0" err="1">
                <a:solidFill>
                  <a:srgbClr val="404040"/>
                </a:solidFill>
                <a:effectLst/>
              </a:rPr>
              <a:t>Domar</a:t>
            </a:r>
            <a:r>
              <a:rPr lang="el-GR" b="0" i="0" dirty="0">
                <a:solidFill>
                  <a:srgbClr val="404040"/>
                </a:solidFill>
                <a:effectLst/>
              </a:rPr>
              <a:t> ΔY/Y=</a:t>
            </a:r>
            <a:r>
              <a:rPr lang="el-GR" b="0" i="0" dirty="0" err="1">
                <a:solidFill>
                  <a:srgbClr val="404040"/>
                </a:solidFill>
                <a:effectLst/>
              </a:rPr>
              <a:t>α⋅σ</a:t>
            </a:r>
            <a:endParaRPr lang="el-GR" dirty="0"/>
          </a:p>
        </p:txBody>
      </p:sp>
      <p:sp>
        <p:nvSpPr>
          <p:cNvPr id="3" name="Θέση περιεχομένου 2">
            <a:extLst>
              <a:ext uri="{FF2B5EF4-FFF2-40B4-BE49-F238E27FC236}">
                <a16:creationId xmlns:a16="http://schemas.microsoft.com/office/drawing/2014/main" id="{C55DE3CF-8BCC-2EAA-A0D4-187F6FDD3255}"/>
              </a:ext>
            </a:extLst>
          </p:cNvPr>
          <p:cNvSpPr>
            <a:spLocks noGrp="1"/>
          </p:cNvSpPr>
          <p:nvPr>
            <p:ph idx="1"/>
          </p:nvPr>
        </p:nvSpPr>
        <p:spPr>
          <a:xfrm>
            <a:off x="457200" y="1600200"/>
            <a:ext cx="8229600" cy="4525963"/>
          </a:xfrm>
        </p:spPr>
        <p:txBody>
          <a:bodyPr/>
          <a:lstStyle/>
          <a:p>
            <a:pPr algn="l">
              <a:lnSpc>
                <a:spcPts val="2143"/>
              </a:lnSpc>
              <a:spcBef>
                <a:spcPts val="1372"/>
              </a:spcBef>
              <a:spcAft>
                <a:spcPts val="1029"/>
              </a:spcAft>
              <a:buNone/>
            </a:pPr>
            <a:r>
              <a:rPr lang="el-GR" b="1" i="0" dirty="0">
                <a:solidFill>
                  <a:srgbClr val="404040"/>
                </a:solidFill>
                <a:effectLst/>
                <a:latin typeface="+mj-lt"/>
              </a:rPr>
              <a:t>Παράδειγμα:</a:t>
            </a:r>
            <a:endParaRPr lang="el-GR" b="0" i="0" dirty="0">
              <a:solidFill>
                <a:srgbClr val="404040"/>
              </a:solidFill>
              <a:effectLst/>
              <a:latin typeface="+mj-lt"/>
            </a:endParaRPr>
          </a:p>
          <a:p>
            <a:pPr algn="l">
              <a:lnSpc>
                <a:spcPts val="2143"/>
              </a:lnSpc>
              <a:spcBef>
                <a:spcPts val="1029"/>
              </a:spcBef>
              <a:spcAft>
                <a:spcPts val="1029"/>
              </a:spcAft>
              <a:buNone/>
            </a:pPr>
            <a:r>
              <a:rPr lang="el-GR" b="0" i="0" dirty="0">
                <a:solidFill>
                  <a:srgbClr val="404040"/>
                </a:solidFill>
                <a:effectLst/>
                <a:latin typeface="+mj-lt"/>
              </a:rPr>
              <a:t>Αν α=0.2 (20% του εισοδήματος αποταμιεύεται) </a:t>
            </a:r>
          </a:p>
          <a:p>
            <a:pPr algn="l">
              <a:lnSpc>
                <a:spcPts val="2143"/>
              </a:lnSpc>
              <a:spcBef>
                <a:spcPts val="1029"/>
              </a:spcBef>
              <a:spcAft>
                <a:spcPts val="1029"/>
              </a:spcAft>
              <a:buNone/>
            </a:pPr>
            <a:r>
              <a:rPr lang="el-GR" b="0" i="0" dirty="0">
                <a:solidFill>
                  <a:srgbClr val="404040"/>
                </a:solidFill>
                <a:effectLst/>
                <a:latin typeface="+mj-lt"/>
              </a:rPr>
              <a:t>και σ=0.3 (κάθε €1 κεφαλαίου παράγει €0.3 </a:t>
            </a:r>
          </a:p>
          <a:p>
            <a:pPr algn="l">
              <a:lnSpc>
                <a:spcPts val="2143"/>
              </a:lnSpc>
              <a:spcBef>
                <a:spcPts val="1029"/>
              </a:spcBef>
              <a:spcAft>
                <a:spcPts val="1029"/>
              </a:spcAft>
              <a:buNone/>
            </a:pPr>
            <a:r>
              <a:rPr lang="el-GR" b="0" i="0" dirty="0">
                <a:solidFill>
                  <a:srgbClr val="404040"/>
                </a:solidFill>
                <a:effectLst/>
                <a:latin typeface="+mj-lt"/>
              </a:rPr>
              <a:t>παραγωγής), τότε:</a:t>
            </a:r>
          </a:p>
          <a:p>
            <a:pPr>
              <a:buNone/>
            </a:pPr>
            <a:endParaRPr lang="el-GR" b="0" i="0" dirty="0">
              <a:solidFill>
                <a:srgbClr val="404040"/>
              </a:solidFill>
              <a:effectLst/>
              <a:latin typeface="+mj-lt"/>
            </a:endParaRPr>
          </a:p>
          <a:p>
            <a:pPr algn="ctr">
              <a:buNone/>
            </a:pPr>
            <a:r>
              <a:rPr lang="el-GR" b="0" i="0" dirty="0">
                <a:solidFill>
                  <a:srgbClr val="404040"/>
                </a:solidFill>
                <a:effectLst/>
                <a:latin typeface="+mj-lt"/>
              </a:rPr>
              <a:t>ΔY/Y=0.2×0.3=0.06 </a:t>
            </a:r>
          </a:p>
          <a:p>
            <a:pPr algn="ctr">
              <a:buNone/>
            </a:pPr>
            <a:r>
              <a:rPr lang="el-GR" b="0" i="0" dirty="0">
                <a:solidFill>
                  <a:srgbClr val="404040"/>
                </a:solidFill>
                <a:effectLst/>
                <a:latin typeface="+mj-lt"/>
              </a:rPr>
              <a:t>ή 6% ετήσια ανάπτυξη.</a:t>
            </a:r>
            <a:endParaRPr lang="el-GR" dirty="0">
              <a:latin typeface="+mj-lt"/>
            </a:endParaRPr>
          </a:p>
        </p:txBody>
      </p:sp>
    </p:spTree>
    <p:extLst>
      <p:ext uri="{BB962C8B-B14F-4D97-AF65-F5344CB8AC3E}">
        <p14:creationId xmlns:p14="http://schemas.microsoft.com/office/powerpoint/2010/main" val="26808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24312-C1A2-60AA-2588-BBF00093636F}"/>
              </a:ext>
            </a:extLst>
          </p:cNvPr>
          <p:cNvSpPr>
            <a:spLocks noGrp="1"/>
          </p:cNvSpPr>
          <p:nvPr>
            <p:ph type="title"/>
          </p:nvPr>
        </p:nvSpPr>
        <p:spPr>
          <a:xfrm>
            <a:off x="444694" y="274638"/>
            <a:ext cx="8229600" cy="1143000"/>
          </a:xfrm>
        </p:spPr>
        <p:txBody>
          <a:bodyPr>
            <a:normAutofit fontScale="90000"/>
          </a:bodyPr>
          <a:lstStyle/>
          <a:p>
            <a:r>
              <a:rPr lang="el-GR" b="1" i="0" dirty="0">
                <a:solidFill>
                  <a:srgbClr val="404040"/>
                </a:solidFill>
                <a:effectLst/>
              </a:rPr>
              <a:t>Σύγκριση </a:t>
            </a:r>
            <a:r>
              <a:rPr lang="en-US" b="1" i="0" dirty="0">
                <a:solidFill>
                  <a:srgbClr val="404040"/>
                </a:solidFill>
                <a:effectLst/>
              </a:rPr>
              <a:t>ICOR vs. </a:t>
            </a:r>
            <a:r>
              <a:rPr lang="el-GR" b="1" i="0" dirty="0" err="1">
                <a:solidFill>
                  <a:srgbClr val="404040"/>
                </a:solidFill>
                <a:effectLst/>
              </a:rPr>
              <a:t>ασ</a:t>
            </a:r>
            <a:br>
              <a:rPr lang="el-GR" b="0" i="0" dirty="0">
                <a:solidFill>
                  <a:srgbClr val="404040"/>
                </a:solidFill>
                <a:effectLst/>
              </a:rPr>
            </a:br>
            <a:endParaRPr lang="el-GR" dirty="0"/>
          </a:p>
        </p:txBody>
      </p:sp>
      <p:graphicFrame>
        <p:nvGraphicFramePr>
          <p:cNvPr id="4" name="Θέση περιεχομένου 3">
            <a:extLst>
              <a:ext uri="{FF2B5EF4-FFF2-40B4-BE49-F238E27FC236}">
                <a16:creationId xmlns:a16="http://schemas.microsoft.com/office/drawing/2014/main" id="{CF456652-E625-8C42-A6A8-F64F16249768}"/>
              </a:ext>
            </a:extLst>
          </p:cNvPr>
          <p:cNvGraphicFramePr>
            <a:graphicFrameLocks noGrp="1"/>
          </p:cNvGraphicFramePr>
          <p:nvPr>
            <p:ph idx="1"/>
            <p:extLst>
              <p:ext uri="{D42A27DB-BD31-4B8C-83A1-F6EECF244321}">
                <p14:modId xmlns:p14="http://schemas.microsoft.com/office/powerpoint/2010/main" val="1324502043"/>
              </p:ext>
            </p:extLst>
          </p:nvPr>
        </p:nvGraphicFramePr>
        <p:xfrm>
          <a:off x="4120" y="1066800"/>
          <a:ext cx="9143999" cy="5730240"/>
        </p:xfrm>
        <a:graphic>
          <a:graphicData uri="http://schemas.openxmlformats.org/drawingml/2006/table">
            <a:tbl>
              <a:tblPr/>
              <a:tblGrid>
                <a:gridCol w="3217333">
                  <a:extLst>
                    <a:ext uri="{9D8B030D-6E8A-4147-A177-3AD203B41FA5}">
                      <a16:colId xmlns:a16="http://schemas.microsoft.com/office/drawing/2014/main" val="4026952425"/>
                    </a:ext>
                  </a:extLst>
                </a:gridCol>
                <a:gridCol w="2963333">
                  <a:extLst>
                    <a:ext uri="{9D8B030D-6E8A-4147-A177-3AD203B41FA5}">
                      <a16:colId xmlns:a16="http://schemas.microsoft.com/office/drawing/2014/main" val="3018123873"/>
                    </a:ext>
                  </a:extLst>
                </a:gridCol>
                <a:gridCol w="2963333">
                  <a:extLst>
                    <a:ext uri="{9D8B030D-6E8A-4147-A177-3AD203B41FA5}">
                      <a16:colId xmlns:a16="http://schemas.microsoft.com/office/drawing/2014/main" val="4091673635"/>
                    </a:ext>
                  </a:extLst>
                </a:gridCol>
              </a:tblGrid>
              <a:tr h="0">
                <a:tc>
                  <a:txBody>
                    <a:bodyPr/>
                    <a:lstStyle/>
                    <a:p>
                      <a:pPr algn="l"/>
                      <a:r>
                        <a:rPr lang="el-GR" sz="2800" b="1" dirty="0">
                          <a:solidFill>
                            <a:srgbClr val="404040"/>
                          </a:solidFill>
                          <a:effectLst/>
                          <a:latin typeface="+mj-lt"/>
                        </a:rPr>
                        <a:t>Παράμετρος</a:t>
                      </a:r>
                    </a:p>
                  </a:txBody>
                  <a:tcPr marR="76200" marT="76200" marB="76200" anchor="ctr">
                    <a:lnL>
                      <a:noFill/>
                    </a:lnL>
                    <a:lnR>
                      <a:noFill/>
                    </a:lnR>
                    <a:lnT>
                      <a:noFill/>
                    </a:lnT>
                    <a:lnB w="6096" cap="flat" cmpd="sng" algn="ctr">
                      <a:solidFill>
                        <a:srgbClr val="BBBBBB"/>
                      </a:solidFill>
                      <a:prstDash val="solid"/>
                      <a:round/>
                      <a:headEnd type="none" w="med" len="med"/>
                      <a:tailEnd type="none" w="med" len="med"/>
                    </a:lnB>
                    <a:solidFill>
                      <a:srgbClr val="FFFFFF"/>
                    </a:solidFill>
                  </a:tcPr>
                </a:tc>
                <a:tc>
                  <a:txBody>
                    <a:bodyPr/>
                    <a:lstStyle/>
                    <a:p>
                      <a:pPr algn="l"/>
                      <a:r>
                        <a:rPr lang="en-US" sz="2800" b="1">
                          <a:solidFill>
                            <a:srgbClr val="404040"/>
                          </a:solidFill>
                          <a:effectLst/>
                          <a:latin typeface="+mj-lt"/>
                        </a:rPr>
                        <a:t>ICOR (Harrod-Domar)</a:t>
                      </a:r>
                    </a:p>
                  </a:txBody>
                  <a:tcPr marL="76200" marR="76200" marT="76200" marB="76200" anchor="ctr">
                    <a:lnL>
                      <a:noFill/>
                    </a:lnL>
                    <a:lnR>
                      <a:noFill/>
                    </a:lnR>
                    <a:lnT>
                      <a:noFill/>
                    </a:lnT>
                    <a:lnB w="6096" cap="flat" cmpd="sng" algn="ctr">
                      <a:solidFill>
                        <a:srgbClr val="BBBBBB"/>
                      </a:solidFill>
                      <a:prstDash val="solid"/>
                      <a:round/>
                      <a:headEnd type="none" w="med" len="med"/>
                      <a:tailEnd type="none" w="med" len="med"/>
                    </a:lnB>
                    <a:solidFill>
                      <a:srgbClr val="FFFFFF"/>
                    </a:solidFill>
                  </a:tcPr>
                </a:tc>
                <a:tc>
                  <a:txBody>
                    <a:bodyPr/>
                    <a:lstStyle/>
                    <a:p>
                      <a:pPr algn="l"/>
                      <a:r>
                        <a:rPr lang="el-GR" sz="2800" b="1" dirty="0" err="1">
                          <a:solidFill>
                            <a:srgbClr val="404040"/>
                          </a:solidFill>
                          <a:effectLst/>
                          <a:latin typeface="+mj-lt"/>
                        </a:rPr>
                        <a:t>ασ</a:t>
                      </a:r>
                      <a:r>
                        <a:rPr lang="el-GR" sz="2800" b="1" dirty="0">
                          <a:solidFill>
                            <a:srgbClr val="404040"/>
                          </a:solidFill>
                          <a:effectLst/>
                          <a:latin typeface="+mj-lt"/>
                        </a:rPr>
                        <a:t> (</a:t>
                      </a:r>
                      <a:r>
                        <a:rPr lang="en-US" sz="2800" b="1" dirty="0">
                          <a:solidFill>
                            <a:srgbClr val="404040"/>
                          </a:solidFill>
                          <a:effectLst/>
                          <a:latin typeface="+mj-lt"/>
                        </a:rPr>
                        <a:t>Domar)</a:t>
                      </a:r>
                    </a:p>
                  </a:txBody>
                  <a:tcPr marL="76200" marR="76200" marT="76200" marB="76200" anchor="ctr">
                    <a:lnL>
                      <a:noFill/>
                    </a:lnL>
                    <a:lnR>
                      <a:noFill/>
                    </a:lnR>
                    <a:lnT>
                      <a:noFill/>
                    </a:lnT>
                    <a:lnB w="6096"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3680673241"/>
                  </a:ext>
                </a:extLst>
              </a:tr>
              <a:tr h="0">
                <a:tc>
                  <a:txBody>
                    <a:bodyPr/>
                    <a:lstStyle/>
                    <a:p>
                      <a:r>
                        <a:rPr lang="el-GR" sz="2800" b="1" dirty="0">
                          <a:effectLst/>
                          <a:latin typeface="+mj-lt"/>
                        </a:rPr>
                        <a:t>Ορισμός</a:t>
                      </a:r>
                      <a:endParaRPr lang="el-GR" sz="2400" dirty="0">
                        <a:effectLst/>
                        <a:latin typeface="+mj-lt"/>
                      </a:endParaRPr>
                    </a:p>
                  </a:txBody>
                  <a:tcPr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dirty="0">
                          <a:effectLst/>
                          <a:latin typeface="+mj-lt"/>
                        </a:rPr>
                        <a:t>Αναλογία κεφαλαίου/αύξησης παραγωγής</a:t>
                      </a:r>
                    </a:p>
                  </a:txBody>
                  <a:tcPr marL="76200"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dirty="0">
                          <a:effectLst/>
                          <a:latin typeface="+mj-lt"/>
                        </a:rPr>
                        <a:t>Γινόμενο αποταμιεύσεων × παραγωγικότητας κεφαλαίου</a:t>
                      </a:r>
                    </a:p>
                  </a:txBody>
                  <a:tcPr marL="76200"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451637934"/>
                  </a:ext>
                </a:extLst>
              </a:tr>
              <a:tr h="0">
                <a:tc>
                  <a:txBody>
                    <a:bodyPr/>
                    <a:lstStyle/>
                    <a:p>
                      <a:r>
                        <a:rPr lang="el-GR" sz="2800" b="1">
                          <a:effectLst/>
                          <a:latin typeface="+mj-lt"/>
                        </a:rPr>
                        <a:t>Σχέση με Ανάπτυξη</a:t>
                      </a:r>
                      <a:endParaRPr lang="el-GR" sz="2400">
                        <a:effectLst/>
                        <a:latin typeface="+mj-lt"/>
                      </a:endParaRP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n-US" sz="2800" dirty="0">
                          <a:effectLst/>
                          <a:latin typeface="+mj-lt"/>
                        </a:rPr>
                        <a:t>G=s</a:t>
                      </a:r>
                      <a:r>
                        <a:rPr lang="el-GR" sz="2800" dirty="0">
                          <a:effectLst/>
                          <a:latin typeface="+mj-lt"/>
                        </a:rPr>
                        <a:t>/</a:t>
                      </a:r>
                      <a:r>
                        <a:rPr lang="en-US" sz="2800" dirty="0">
                          <a:effectLst/>
                          <a:latin typeface="+mj-lt"/>
                        </a:rPr>
                        <a:t>ICOR​</a:t>
                      </a:r>
                      <a:endParaRPr lang="en-US" sz="2400" dirty="0">
                        <a:effectLst/>
                        <a:latin typeface="+mj-lt"/>
                      </a:endParaRP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n-US" sz="2800" dirty="0">
                          <a:effectLst/>
                          <a:latin typeface="+mj-lt"/>
                        </a:rPr>
                        <a:t>G=</a:t>
                      </a:r>
                      <a:r>
                        <a:rPr lang="el-GR" sz="2800" dirty="0" err="1">
                          <a:effectLst/>
                          <a:latin typeface="+mj-lt"/>
                        </a:rPr>
                        <a:t>ασ</a:t>
                      </a:r>
                      <a:endParaRPr lang="el-GR" sz="2400" dirty="0">
                        <a:effectLst/>
                        <a:latin typeface="+mj-lt"/>
                      </a:endParaRP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144953927"/>
                  </a:ext>
                </a:extLst>
              </a:tr>
              <a:tr h="0">
                <a:tc>
                  <a:txBody>
                    <a:bodyPr/>
                    <a:lstStyle/>
                    <a:p>
                      <a:r>
                        <a:rPr lang="el-GR" sz="2800" b="1" dirty="0">
                          <a:effectLst/>
                          <a:latin typeface="+mj-lt"/>
                        </a:rPr>
                        <a:t>Χρήση</a:t>
                      </a:r>
                      <a:endParaRPr lang="el-GR" sz="2400" dirty="0">
                        <a:effectLst/>
                        <a:latin typeface="+mj-lt"/>
                      </a:endParaRP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dirty="0">
                          <a:effectLst/>
                          <a:latin typeface="+mj-lt"/>
                        </a:rPr>
                        <a:t>Μετρά την </a:t>
                      </a:r>
                      <a:r>
                        <a:rPr lang="el-GR" sz="2800" b="1" dirty="0">
                          <a:effectLst/>
                          <a:latin typeface="+mj-lt"/>
                        </a:rPr>
                        <a:t>αποδοτικότητα κεφαλαίου</a:t>
                      </a:r>
                      <a:endParaRPr lang="el-GR" sz="2400" dirty="0">
                        <a:effectLst/>
                        <a:latin typeface="+mj-lt"/>
                      </a:endParaRP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tc>
                  <a:txBody>
                    <a:bodyPr/>
                    <a:lstStyle/>
                    <a:p>
                      <a:r>
                        <a:rPr lang="el-GR" sz="2800" dirty="0">
                          <a:effectLst/>
                          <a:latin typeface="+mj-lt"/>
                        </a:rPr>
                        <a:t>Μετρά τον </a:t>
                      </a:r>
                      <a:r>
                        <a:rPr lang="el-GR" sz="2800" b="1" dirty="0">
                          <a:effectLst/>
                          <a:latin typeface="+mj-lt"/>
                        </a:rPr>
                        <a:t>συνδυασμό αποταμιεύσεων και παραγωγικότητας</a:t>
                      </a:r>
                      <a:endParaRPr lang="el-GR" sz="2400" dirty="0">
                        <a:effectLst/>
                        <a:latin typeface="+mj-lt"/>
                      </a:endParaRP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44702475"/>
                  </a:ext>
                </a:extLst>
              </a:tr>
            </a:tbl>
          </a:graphicData>
        </a:graphic>
      </p:graphicFrame>
    </p:spTree>
    <p:extLst>
      <p:ext uri="{BB962C8B-B14F-4D97-AF65-F5344CB8AC3E}">
        <p14:creationId xmlns:p14="http://schemas.microsoft.com/office/powerpoint/2010/main" val="214655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7D93-62B6-1457-4189-3F6CFF351908}"/>
              </a:ext>
            </a:extLst>
          </p:cNvPr>
          <p:cNvSpPr>
            <a:spLocks noGrp="1"/>
          </p:cNvSpPr>
          <p:nvPr>
            <p:ph type="title"/>
          </p:nvPr>
        </p:nvSpPr>
        <p:spPr>
          <a:xfrm>
            <a:off x="381000" y="304800"/>
            <a:ext cx="8229600" cy="1143000"/>
          </a:xfrm>
        </p:spPr>
        <p:txBody>
          <a:bodyPr>
            <a:normAutofit fontScale="90000"/>
          </a:bodyPr>
          <a:lstStyle/>
          <a:p>
            <a:r>
              <a:rPr lang="el-GR" b="1" i="0" dirty="0">
                <a:solidFill>
                  <a:srgbClr val="404040"/>
                </a:solidFill>
                <a:effectLst/>
              </a:rPr>
              <a:t>Πρακτική Σημασία</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23557270-D48D-2B95-E67D-9F1CE17677D7}"/>
              </a:ext>
            </a:extLst>
          </p:cNvPr>
          <p:cNvSpPr>
            <a:spLocks noGrp="1"/>
          </p:cNvSpPr>
          <p:nvPr>
            <p:ph idx="1"/>
          </p:nvPr>
        </p:nvSpPr>
        <p:spPr>
          <a:xfrm>
            <a:off x="152400" y="1066800"/>
            <a:ext cx="8915400" cy="6248400"/>
          </a:xfrm>
        </p:spPr>
        <p:txBody>
          <a:bodyPr>
            <a:normAutofit fontScale="92500" lnSpcReduction="20000"/>
          </a:bodyPr>
          <a:lstStyle/>
          <a:p>
            <a:pPr algn="l">
              <a:spcBef>
                <a:spcPts val="1029"/>
              </a:spcBef>
              <a:spcAft>
                <a:spcPts val="1029"/>
              </a:spcAft>
              <a:buFont typeface="Arial" panose="020B0604020202020204" pitchFamily="34" charset="0"/>
              <a:buChar char="•"/>
            </a:pPr>
            <a:r>
              <a:rPr lang="el-GR" b="1" i="0" dirty="0">
                <a:solidFill>
                  <a:srgbClr val="404040"/>
                </a:solidFill>
                <a:effectLst/>
                <a:latin typeface="+mj-lt"/>
              </a:rPr>
              <a:t>ICOR</a:t>
            </a:r>
            <a:r>
              <a:rPr lang="el-GR" b="0" i="0" dirty="0">
                <a:solidFill>
                  <a:srgbClr val="404040"/>
                </a:solidFill>
                <a:effectLst/>
                <a:latin typeface="+mj-lt"/>
              </a:rPr>
              <a:t>: Χρησιμοποιείται για </a:t>
            </a:r>
            <a:r>
              <a:rPr lang="el-GR" b="1" i="0" dirty="0">
                <a:solidFill>
                  <a:srgbClr val="404040"/>
                </a:solidFill>
                <a:effectLst/>
                <a:latin typeface="+mj-lt"/>
              </a:rPr>
              <a:t>αξιολόγηση πολιτικών</a:t>
            </a:r>
            <a:r>
              <a:rPr lang="el-GR" b="0" i="0" dirty="0">
                <a:solidFill>
                  <a:srgbClr val="404040"/>
                </a:solidFill>
                <a:effectLst/>
                <a:latin typeface="+mj-lt"/>
              </a:rPr>
              <a:t> (π.χ., πόσο κεφάλαιο χρειάζεται μια αναπτυσσόμενη χώρα για να επιτύχει στόχους ανάπτυξης)</a:t>
            </a:r>
          </a:p>
          <a:p>
            <a:pPr algn="l">
              <a:spcBef>
                <a:spcPts val="300"/>
              </a:spcBef>
              <a:spcAft>
                <a:spcPts val="1029"/>
              </a:spcAft>
              <a:buFont typeface="Arial" panose="020B0604020202020204" pitchFamily="34" charset="0"/>
              <a:buChar char="•"/>
            </a:pPr>
            <a:r>
              <a:rPr lang="el-GR" b="1" i="0" dirty="0" err="1">
                <a:solidFill>
                  <a:srgbClr val="404040"/>
                </a:solidFill>
                <a:effectLst/>
                <a:latin typeface="+mj-lt"/>
              </a:rPr>
              <a:t>ασ</a:t>
            </a:r>
            <a:r>
              <a:rPr lang="el-GR" b="0" i="0" dirty="0">
                <a:solidFill>
                  <a:srgbClr val="404040"/>
                </a:solidFill>
                <a:effectLst/>
                <a:latin typeface="+mj-lt"/>
              </a:rPr>
              <a:t>: Δείχνει πώς </a:t>
            </a:r>
            <a:r>
              <a:rPr lang="el-GR" b="1" i="0" dirty="0">
                <a:solidFill>
                  <a:srgbClr val="404040"/>
                </a:solidFill>
                <a:effectLst/>
                <a:latin typeface="+mj-lt"/>
              </a:rPr>
              <a:t>η αποταμίευση και η τεχνολογία</a:t>
            </a:r>
            <a:r>
              <a:rPr lang="el-GR" b="0" i="0" dirty="0">
                <a:solidFill>
                  <a:srgbClr val="404040"/>
                </a:solidFill>
                <a:effectLst/>
                <a:latin typeface="+mj-lt"/>
              </a:rPr>
              <a:t> συνεργάζονται για μακροπρόθεσμη ανάπτυξη</a:t>
            </a:r>
          </a:p>
          <a:p>
            <a:pPr algn="l">
              <a:spcBef>
                <a:spcPts val="1029"/>
              </a:spcBef>
              <a:spcAft>
                <a:spcPts val="1029"/>
              </a:spcAft>
              <a:buNone/>
            </a:pPr>
            <a:r>
              <a:rPr lang="el-GR" b="1" i="0" dirty="0">
                <a:solidFill>
                  <a:srgbClr val="404040"/>
                </a:solidFill>
                <a:effectLst/>
                <a:latin typeface="+mj-lt"/>
              </a:rPr>
              <a:t>Παρατήρηση:</a:t>
            </a:r>
            <a:br>
              <a:rPr lang="el-GR" b="0" i="0" dirty="0">
                <a:solidFill>
                  <a:srgbClr val="404040"/>
                </a:solidFill>
                <a:effectLst/>
                <a:latin typeface="+mj-lt"/>
              </a:rPr>
            </a:br>
            <a:r>
              <a:rPr lang="el-GR" b="0" i="0" dirty="0">
                <a:solidFill>
                  <a:srgbClr val="404040"/>
                </a:solidFill>
                <a:effectLst/>
                <a:latin typeface="+mj-lt"/>
              </a:rPr>
              <a:t>Στο μοντέλο </a:t>
            </a:r>
            <a:r>
              <a:rPr lang="el-GR" b="0" i="0" dirty="0" err="1">
                <a:solidFill>
                  <a:srgbClr val="404040"/>
                </a:solidFill>
                <a:effectLst/>
                <a:latin typeface="+mj-lt"/>
              </a:rPr>
              <a:t>Domar</a:t>
            </a:r>
            <a:r>
              <a:rPr lang="el-GR" b="0" i="0" dirty="0">
                <a:solidFill>
                  <a:srgbClr val="404040"/>
                </a:solidFill>
                <a:effectLst/>
                <a:latin typeface="+mj-lt"/>
              </a:rPr>
              <a:t>, αν το «</a:t>
            </a:r>
            <a:r>
              <a:rPr lang="el-GR" b="0" i="0" dirty="0" err="1">
                <a:solidFill>
                  <a:srgbClr val="404040"/>
                </a:solidFill>
                <a:effectLst/>
                <a:latin typeface="+mj-lt"/>
              </a:rPr>
              <a:t>ασ</a:t>
            </a:r>
            <a:r>
              <a:rPr lang="el-GR" dirty="0">
                <a:solidFill>
                  <a:srgbClr val="404040"/>
                </a:solidFill>
                <a:latin typeface="+mj-lt"/>
              </a:rPr>
              <a:t>»</a:t>
            </a:r>
            <a:r>
              <a:rPr lang="el-GR" b="0" i="0" dirty="0">
                <a:solidFill>
                  <a:srgbClr val="404040"/>
                </a:solidFill>
                <a:effectLst/>
                <a:latin typeface="+mj-lt"/>
              </a:rPr>
              <a:t> δεν ισούται με τον ρυθμό επένδυσης, η οικονομία αντιμετωπίζει </a:t>
            </a:r>
            <a:r>
              <a:rPr lang="el-GR" b="1" i="0" dirty="0">
                <a:solidFill>
                  <a:srgbClr val="404040"/>
                </a:solidFill>
                <a:effectLst/>
                <a:latin typeface="+mj-lt"/>
              </a:rPr>
              <a:t>πληθωρισμό ή ύφεση</a:t>
            </a:r>
            <a:r>
              <a:rPr lang="el-GR" b="0" i="0" dirty="0">
                <a:solidFill>
                  <a:srgbClr val="404040"/>
                </a:solidFill>
                <a:effectLst/>
                <a:latin typeface="+mj-lt"/>
              </a:rPr>
              <a:t> (π.χ., αν ΔI/I&gt;</a:t>
            </a:r>
            <a:r>
              <a:rPr lang="el-GR" b="0" i="0" dirty="0" err="1">
                <a:solidFill>
                  <a:srgbClr val="404040"/>
                </a:solidFill>
                <a:effectLst/>
                <a:latin typeface="+mj-lt"/>
              </a:rPr>
              <a:t>ασ</a:t>
            </a:r>
            <a:r>
              <a:rPr lang="el-GR" b="0" i="0" dirty="0">
                <a:solidFill>
                  <a:srgbClr val="404040"/>
                </a:solidFill>
                <a:effectLst/>
                <a:latin typeface="+mj-lt"/>
              </a:rPr>
              <a:t>, τότε υπάρχει υπερθέρμανση)</a:t>
            </a:r>
          </a:p>
          <a:p>
            <a:pPr algn="l">
              <a:spcBef>
                <a:spcPts val="1029"/>
              </a:spcBef>
            </a:pPr>
            <a:r>
              <a:rPr lang="el-GR" b="0" i="0" dirty="0">
                <a:solidFill>
                  <a:srgbClr val="404040"/>
                </a:solidFill>
                <a:effectLst/>
                <a:latin typeface="+mj-lt"/>
              </a:rPr>
              <a:t>Βλ. ICOR με τον ρυθμό ανάπτυξης σε διάφορες χώρες (π.χ., Ασία </a:t>
            </a:r>
            <a:r>
              <a:rPr lang="el-GR" b="0" i="0" dirty="0" err="1">
                <a:solidFill>
                  <a:srgbClr val="404040"/>
                </a:solidFill>
                <a:effectLst/>
                <a:latin typeface="+mj-lt"/>
              </a:rPr>
              <a:t>vs</a:t>
            </a:r>
            <a:r>
              <a:rPr lang="el-GR" b="0" i="0" dirty="0">
                <a:solidFill>
                  <a:srgbClr val="404040"/>
                </a:solidFill>
                <a:effectLst/>
                <a:latin typeface="+mj-lt"/>
              </a:rPr>
              <a:t>. Αφρική)</a:t>
            </a:r>
          </a:p>
          <a:p>
            <a:endParaRPr lang="el-GR" dirty="0">
              <a:latin typeface="+mj-lt"/>
            </a:endParaRPr>
          </a:p>
        </p:txBody>
      </p:sp>
    </p:spTree>
    <p:extLst>
      <p:ext uri="{BB962C8B-B14F-4D97-AF65-F5344CB8AC3E}">
        <p14:creationId xmlns:p14="http://schemas.microsoft.com/office/powerpoint/2010/main" val="408965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BADABED-2C00-5A7E-C2FE-209A1AA471FA}"/>
              </a:ext>
            </a:extLst>
          </p:cNvPr>
          <p:cNvSpPr>
            <a:spLocks noGrp="1"/>
          </p:cNvSpPr>
          <p:nvPr>
            <p:ph idx="1"/>
          </p:nvPr>
        </p:nvSpPr>
        <p:spPr>
          <a:xfrm>
            <a:off x="457200" y="152400"/>
            <a:ext cx="8229600" cy="6629400"/>
          </a:xfrm>
        </p:spPr>
        <p:txBody>
          <a:bodyPr>
            <a:normAutofit fontScale="62500" lnSpcReduction="20000"/>
          </a:bodyPr>
          <a:lstStyle/>
          <a:p>
            <a:pPr algn="ctr">
              <a:lnSpc>
                <a:spcPts val="2143"/>
              </a:lnSpc>
              <a:spcBef>
                <a:spcPts val="1029"/>
              </a:spcBef>
              <a:spcAft>
                <a:spcPts val="1029"/>
              </a:spcAft>
              <a:buNone/>
            </a:pPr>
            <a:endParaRPr lang="el-GR" sz="4600" b="1" i="0" dirty="0">
              <a:solidFill>
                <a:srgbClr val="404040"/>
              </a:solidFill>
              <a:effectLst/>
              <a:latin typeface="+mj-lt"/>
            </a:endParaRPr>
          </a:p>
          <a:p>
            <a:pPr algn="ctr">
              <a:lnSpc>
                <a:spcPts val="2143"/>
              </a:lnSpc>
              <a:spcBef>
                <a:spcPts val="1029"/>
              </a:spcBef>
              <a:spcAft>
                <a:spcPts val="1029"/>
              </a:spcAft>
              <a:buNone/>
            </a:pPr>
            <a:r>
              <a:rPr lang="el-GR" sz="5500" b="1" i="0" dirty="0">
                <a:solidFill>
                  <a:srgbClr val="404040"/>
                </a:solidFill>
                <a:effectLst/>
                <a:latin typeface="+mj-lt"/>
              </a:rPr>
              <a:t>ΜΙΑ ΠΡΩΤΗ ΣΥΝΟΨΗ</a:t>
            </a:r>
          </a:p>
          <a:p>
            <a:pPr>
              <a:spcBef>
                <a:spcPts val="300"/>
              </a:spcBef>
              <a:spcAft>
                <a:spcPts val="1029"/>
              </a:spcAft>
            </a:pPr>
            <a:r>
              <a:rPr lang="el-GR" sz="5500" dirty="0">
                <a:solidFill>
                  <a:srgbClr val="404040"/>
                </a:solidFill>
                <a:latin typeface="+mj-lt"/>
              </a:rPr>
              <a:t>Ο </a:t>
            </a:r>
            <a:r>
              <a:rPr lang="el-GR" sz="5500" dirty="0" err="1">
                <a:solidFill>
                  <a:srgbClr val="404040"/>
                </a:solidFill>
                <a:latin typeface="+mj-lt"/>
              </a:rPr>
              <a:t>Harrod</a:t>
            </a:r>
            <a:r>
              <a:rPr lang="el-GR" sz="5500" dirty="0">
                <a:solidFill>
                  <a:srgbClr val="404040"/>
                </a:solidFill>
                <a:latin typeface="+mj-lt"/>
              </a:rPr>
              <a:t> εντοπίζει τους πραγματικούς, εγγυημένους και φυσικούς ρυθμούς ανάπτυξης και υποστηρίζει ότι η σταθερότητα απαιτεί ισότητα μεταξύ αυτών των ρυθμών</a:t>
            </a:r>
          </a:p>
          <a:p>
            <a:pPr>
              <a:spcBef>
                <a:spcPts val="300"/>
              </a:spcBef>
              <a:spcAft>
                <a:spcPts val="1029"/>
              </a:spcAft>
            </a:pPr>
            <a:r>
              <a:rPr lang="el-GR" sz="5500" dirty="0">
                <a:solidFill>
                  <a:srgbClr val="404040"/>
                </a:solidFill>
                <a:latin typeface="+mj-lt"/>
              </a:rPr>
              <a:t>Ο εγγυημένος ρυθμός εξαρτάται από την αναλογία κεφαλαίου-παραγωγής και το ποσοστό αποταμίευσης που ταιριάζει με τη ζήτηση και την προσφορά κεφαλαίου</a:t>
            </a:r>
          </a:p>
          <a:p>
            <a:pPr>
              <a:spcBef>
                <a:spcPts val="300"/>
              </a:spcBef>
              <a:spcAft>
                <a:spcPts val="1029"/>
              </a:spcAft>
            </a:pPr>
            <a:r>
              <a:rPr lang="el-GR" sz="5500" dirty="0">
                <a:solidFill>
                  <a:srgbClr val="404040"/>
                </a:solidFill>
                <a:latin typeface="+mj-lt"/>
              </a:rPr>
              <a:t>Ο φυσικός ρυθμός καθορίζεται από μακροπρόθεσμους παράγοντες, όπως ο πληθυσμός και η τεχνολογία</a:t>
            </a:r>
          </a:p>
          <a:p>
            <a:endParaRPr lang="el-GR" sz="5500" dirty="0">
              <a:latin typeface="+mj-lt"/>
            </a:endParaRPr>
          </a:p>
          <a:p>
            <a:endParaRPr lang="el-GR" dirty="0">
              <a:latin typeface="+mj-lt"/>
            </a:endParaRPr>
          </a:p>
        </p:txBody>
      </p:sp>
      <p:pic>
        <p:nvPicPr>
          <p:cNvPr id="2" name="Picture 3">
            <a:extLst>
              <a:ext uri="{FF2B5EF4-FFF2-40B4-BE49-F238E27FC236}">
                <a16:creationId xmlns:a16="http://schemas.microsoft.com/office/drawing/2014/main" id="{7B0628E5-634C-AB77-E497-F69ED4DCB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457200"/>
            <a:ext cx="2033294" cy="2033294"/>
          </a:xfrm>
          <a:prstGeom prst="rect">
            <a:avLst/>
          </a:prstGeom>
        </p:spPr>
      </p:pic>
    </p:spTree>
    <p:extLst>
      <p:ext uri="{BB962C8B-B14F-4D97-AF65-F5344CB8AC3E}">
        <p14:creationId xmlns:p14="http://schemas.microsoft.com/office/powerpoint/2010/main" val="295998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A4B555-F767-E755-4CC8-8437211E763D}"/>
              </a:ext>
            </a:extLst>
          </p:cNvPr>
          <p:cNvSpPr>
            <a:spLocks noGrp="1"/>
          </p:cNvSpPr>
          <p:nvPr>
            <p:ph type="title"/>
          </p:nvPr>
        </p:nvSpPr>
        <p:spPr>
          <a:xfrm>
            <a:off x="228600" y="381000"/>
            <a:ext cx="8686800" cy="1143000"/>
          </a:xfrm>
        </p:spPr>
        <p:txBody>
          <a:bodyPr>
            <a:normAutofit fontScale="90000"/>
          </a:bodyPr>
          <a:lstStyle/>
          <a:p>
            <a:r>
              <a:rPr lang="el-GR" b="0" i="0" dirty="0">
                <a:solidFill>
                  <a:srgbClr val="404040"/>
                </a:solidFill>
                <a:effectLst/>
              </a:rPr>
              <a:t>Υποθέσεις, επιπτώσεις, κριτική από τον </a:t>
            </a:r>
            <a:r>
              <a:rPr lang="el-GR" b="0" i="0" dirty="0" err="1">
                <a:solidFill>
                  <a:srgbClr val="404040"/>
                </a:solidFill>
                <a:effectLst/>
              </a:rPr>
              <a:t>Solow</a:t>
            </a:r>
            <a:r>
              <a:rPr lang="el-GR" b="0" i="0" dirty="0">
                <a:solidFill>
                  <a:srgbClr val="404040"/>
                </a:solidFill>
                <a:effectLst/>
              </a:rPr>
              <a:t> του μοντέλου </a:t>
            </a:r>
            <a:r>
              <a:rPr lang="el-GR" b="0" i="0" dirty="0" err="1">
                <a:solidFill>
                  <a:srgbClr val="404040"/>
                </a:solidFill>
                <a:effectLst/>
              </a:rPr>
              <a:t>Harrod-Domar</a:t>
            </a:r>
            <a:r>
              <a:rPr lang="el-GR" b="0" i="0" dirty="0">
                <a:solidFill>
                  <a:srgbClr val="404040"/>
                </a:solidFill>
                <a:effectLst/>
              </a:rPr>
              <a:t> (αναλυτικότερη προσέγγιση)</a:t>
            </a:r>
            <a:endParaRPr lang="el-GR" dirty="0"/>
          </a:p>
        </p:txBody>
      </p:sp>
      <p:sp>
        <p:nvSpPr>
          <p:cNvPr id="3" name="Θέση περιεχομένου 2">
            <a:extLst>
              <a:ext uri="{FF2B5EF4-FFF2-40B4-BE49-F238E27FC236}">
                <a16:creationId xmlns:a16="http://schemas.microsoft.com/office/drawing/2014/main" id="{04223496-F187-99B5-0BB6-E199946F63E0}"/>
              </a:ext>
            </a:extLst>
          </p:cNvPr>
          <p:cNvSpPr>
            <a:spLocks noGrp="1"/>
          </p:cNvSpPr>
          <p:nvPr>
            <p:ph idx="1"/>
          </p:nvPr>
        </p:nvSpPr>
        <p:spPr>
          <a:xfrm>
            <a:off x="76200" y="2057400"/>
            <a:ext cx="9144000" cy="5181600"/>
          </a:xfrm>
        </p:spPr>
        <p:txBody>
          <a:bodyPr>
            <a:normAutofit fontScale="92500"/>
          </a:bodyPr>
          <a:lstStyle/>
          <a:p>
            <a:pPr algn="l">
              <a:spcBef>
                <a:spcPts val="1372"/>
              </a:spcBef>
              <a:spcAft>
                <a:spcPts val="1029"/>
              </a:spcAft>
              <a:buNone/>
            </a:pPr>
            <a:r>
              <a:rPr lang="el-GR" b="0" i="0" dirty="0">
                <a:solidFill>
                  <a:srgbClr val="404040"/>
                </a:solidFill>
                <a:effectLst/>
                <a:latin typeface="+mj-lt"/>
              </a:rPr>
              <a:t>Το μοντέλο </a:t>
            </a:r>
            <a:r>
              <a:rPr lang="el-GR" b="0" i="0" dirty="0" err="1">
                <a:solidFill>
                  <a:srgbClr val="404040"/>
                </a:solidFill>
                <a:effectLst/>
                <a:latin typeface="+mj-lt"/>
              </a:rPr>
              <a:t>Harrod-Domar</a:t>
            </a:r>
            <a:r>
              <a:rPr lang="el-GR" b="0" i="0" dirty="0">
                <a:solidFill>
                  <a:srgbClr val="404040"/>
                </a:solidFill>
                <a:effectLst/>
                <a:latin typeface="+mj-lt"/>
              </a:rPr>
              <a:t> και η κριτική από τον </a:t>
            </a:r>
            <a:r>
              <a:rPr lang="el-GR" b="0" i="0" dirty="0" err="1">
                <a:solidFill>
                  <a:srgbClr val="404040"/>
                </a:solidFill>
                <a:effectLst/>
                <a:latin typeface="+mj-lt"/>
              </a:rPr>
              <a:t>Solow</a:t>
            </a:r>
            <a:endParaRPr lang="el-GR" b="0" i="0" dirty="0">
              <a:solidFill>
                <a:srgbClr val="404040"/>
              </a:solidFill>
              <a:effectLst/>
              <a:latin typeface="+mj-lt"/>
            </a:endParaRPr>
          </a:p>
          <a:p>
            <a:pPr algn="l">
              <a:lnSpc>
                <a:spcPts val="2143"/>
              </a:lnSpc>
              <a:spcBef>
                <a:spcPts val="1029"/>
              </a:spcBef>
              <a:spcAft>
                <a:spcPts val="1029"/>
              </a:spcAft>
              <a:buFont typeface="Arial" panose="020B0604020202020204" pitchFamily="34" charset="0"/>
              <a:buChar char="•"/>
            </a:pPr>
            <a:r>
              <a:rPr lang="el-GR" b="0" i="0" dirty="0">
                <a:solidFill>
                  <a:srgbClr val="404040"/>
                </a:solidFill>
                <a:effectLst/>
                <a:latin typeface="+mj-lt"/>
              </a:rPr>
              <a:t>Οι υποθέσεις του μοντέλου </a:t>
            </a:r>
            <a:r>
              <a:rPr lang="el-GR" b="0" i="0" dirty="0" err="1">
                <a:solidFill>
                  <a:srgbClr val="404040"/>
                </a:solidFill>
                <a:effectLst/>
                <a:latin typeface="+mj-lt"/>
              </a:rPr>
              <a:t>Harrod-Domar</a:t>
            </a:r>
            <a:r>
              <a:rPr lang="el-GR" b="0" i="0" dirty="0">
                <a:solidFill>
                  <a:srgbClr val="404040"/>
                </a:solidFill>
                <a:effectLst/>
                <a:latin typeface="+mj-lt"/>
              </a:rPr>
              <a:t> (H-D)</a:t>
            </a:r>
          </a:p>
          <a:p>
            <a:pPr algn="l">
              <a:lnSpc>
                <a:spcPts val="2143"/>
              </a:lnSpc>
              <a:spcBef>
                <a:spcPts val="300"/>
              </a:spcBef>
              <a:spcAft>
                <a:spcPts val="1029"/>
              </a:spcAft>
              <a:buFont typeface="Arial" panose="020B0604020202020204" pitchFamily="34" charset="0"/>
              <a:buChar char="•"/>
            </a:pPr>
            <a:r>
              <a:rPr lang="el-GR" b="0" i="0" dirty="0">
                <a:solidFill>
                  <a:srgbClr val="404040"/>
                </a:solidFill>
                <a:effectLst/>
                <a:latin typeface="+mj-lt"/>
              </a:rPr>
              <a:t>Το μοντέλο H-D: ορισμός, συμπεριφορά και εξίσωση</a:t>
            </a:r>
          </a:p>
          <a:p>
            <a:pPr algn="l">
              <a:lnSpc>
                <a:spcPts val="2143"/>
              </a:lnSpc>
              <a:spcBef>
                <a:spcPts val="300"/>
              </a:spcBef>
              <a:spcAft>
                <a:spcPts val="1029"/>
              </a:spcAft>
              <a:buFont typeface="Arial" panose="020B0604020202020204" pitchFamily="34" charset="0"/>
              <a:buChar char="•"/>
            </a:pPr>
            <a:r>
              <a:rPr lang="el-GR" b="0" i="0" dirty="0">
                <a:solidFill>
                  <a:srgbClr val="404040"/>
                </a:solidFill>
                <a:effectLst/>
                <a:latin typeface="+mj-lt"/>
              </a:rPr>
              <a:t>Κριτικές στις υποθέσεις και την ασταθή ισορροπία του μοντέλου H-D</a:t>
            </a:r>
          </a:p>
          <a:p>
            <a:pPr algn="l">
              <a:lnSpc>
                <a:spcPts val="2143"/>
              </a:lnSpc>
              <a:spcBef>
                <a:spcPts val="300"/>
              </a:spcBef>
              <a:spcAft>
                <a:spcPts val="1029"/>
              </a:spcAft>
              <a:buFont typeface="Arial" panose="020B0604020202020204" pitchFamily="34" charset="0"/>
              <a:buChar char="•"/>
            </a:pPr>
            <a:r>
              <a:rPr lang="el-GR" b="0" i="0" dirty="0">
                <a:solidFill>
                  <a:srgbClr val="404040"/>
                </a:solidFill>
                <a:effectLst/>
                <a:latin typeface="+mj-lt"/>
              </a:rPr>
              <a:t>Αντιδράσεις και λύσεις από τον R. </a:t>
            </a:r>
            <a:r>
              <a:rPr lang="el-GR" b="0" i="0" dirty="0" err="1">
                <a:solidFill>
                  <a:srgbClr val="404040"/>
                </a:solidFill>
                <a:effectLst/>
                <a:latin typeface="+mj-lt"/>
              </a:rPr>
              <a:t>Solow</a:t>
            </a:r>
            <a:endParaRPr lang="el-GR" b="0" i="0" dirty="0">
              <a:solidFill>
                <a:srgbClr val="404040"/>
              </a:solidFill>
              <a:effectLst/>
              <a:latin typeface="+mj-lt"/>
            </a:endParaRPr>
          </a:p>
          <a:p>
            <a:pPr algn="l">
              <a:lnSpc>
                <a:spcPts val="2143"/>
              </a:lnSpc>
              <a:spcBef>
                <a:spcPts val="1372"/>
              </a:spcBef>
              <a:spcAft>
                <a:spcPts val="1029"/>
              </a:spcAft>
              <a:buNone/>
            </a:pPr>
            <a:r>
              <a:rPr lang="el-GR" b="0" i="0" dirty="0">
                <a:solidFill>
                  <a:srgbClr val="404040"/>
                </a:solidFill>
                <a:effectLst/>
                <a:latin typeface="+mj-lt"/>
              </a:rPr>
              <a:t>Αναγνώσεις:</a:t>
            </a:r>
          </a:p>
          <a:p>
            <a:pPr algn="l">
              <a:lnSpc>
                <a:spcPts val="2143"/>
              </a:lnSpc>
              <a:spcBef>
                <a:spcPts val="1029"/>
              </a:spcBef>
              <a:spcAft>
                <a:spcPts val="1029"/>
              </a:spcAft>
            </a:pPr>
            <a:r>
              <a:rPr lang="el-GR" sz="2800" b="0" i="0" dirty="0" err="1">
                <a:solidFill>
                  <a:srgbClr val="404040"/>
                </a:solidFill>
                <a:effectLst/>
                <a:latin typeface="+mj-lt"/>
              </a:rPr>
              <a:t>Harrod</a:t>
            </a:r>
            <a:r>
              <a:rPr lang="el-GR" sz="2800" b="0" i="0" dirty="0">
                <a:solidFill>
                  <a:srgbClr val="404040"/>
                </a:solidFill>
                <a:effectLst/>
                <a:latin typeface="+mj-lt"/>
              </a:rPr>
              <a:t>, R.F. (1939), </a:t>
            </a:r>
            <a:r>
              <a:rPr lang="el-GR" sz="2800" b="0" i="0" dirty="0" err="1">
                <a:solidFill>
                  <a:srgbClr val="404040"/>
                </a:solidFill>
                <a:effectLst/>
                <a:latin typeface="+mj-lt"/>
              </a:rPr>
              <a:t>An</a:t>
            </a:r>
            <a:r>
              <a:rPr lang="el-GR" sz="2800" b="0" i="0" dirty="0">
                <a:solidFill>
                  <a:srgbClr val="404040"/>
                </a:solidFill>
                <a:effectLst/>
                <a:latin typeface="+mj-lt"/>
              </a:rPr>
              <a:t> </a:t>
            </a:r>
            <a:r>
              <a:rPr lang="el-GR" sz="2800" b="0" i="0" dirty="0" err="1">
                <a:solidFill>
                  <a:srgbClr val="404040"/>
                </a:solidFill>
                <a:effectLst/>
                <a:latin typeface="+mj-lt"/>
              </a:rPr>
              <a:t>Essay</a:t>
            </a:r>
            <a:r>
              <a:rPr lang="el-GR" sz="2800" b="0" i="0" dirty="0">
                <a:solidFill>
                  <a:srgbClr val="404040"/>
                </a:solidFill>
                <a:effectLst/>
                <a:latin typeface="+mj-lt"/>
              </a:rPr>
              <a:t> in </a:t>
            </a:r>
            <a:r>
              <a:rPr lang="el-GR" sz="2800" b="0" i="0" dirty="0" err="1">
                <a:solidFill>
                  <a:srgbClr val="404040"/>
                </a:solidFill>
                <a:effectLst/>
                <a:latin typeface="+mj-lt"/>
              </a:rPr>
              <a:t>Dynamic</a:t>
            </a:r>
            <a:r>
              <a:rPr lang="el-GR" sz="2800" b="0" i="0" dirty="0">
                <a:solidFill>
                  <a:srgbClr val="404040"/>
                </a:solidFill>
                <a:effectLst/>
                <a:latin typeface="+mj-lt"/>
              </a:rPr>
              <a:t> </a:t>
            </a:r>
            <a:r>
              <a:rPr lang="el-GR" sz="2800" b="0" i="0" dirty="0" err="1">
                <a:solidFill>
                  <a:srgbClr val="404040"/>
                </a:solidFill>
                <a:effectLst/>
                <a:latin typeface="+mj-lt"/>
              </a:rPr>
              <a:t>Theory</a:t>
            </a:r>
            <a:r>
              <a:rPr lang="el-GR" sz="2800" b="0" i="0" dirty="0">
                <a:solidFill>
                  <a:srgbClr val="404040"/>
                </a:solidFill>
                <a:effectLst/>
                <a:latin typeface="+mj-lt"/>
              </a:rPr>
              <a:t>, </a:t>
            </a:r>
            <a:r>
              <a:rPr lang="el-GR" sz="2800" b="0" i="1" dirty="0">
                <a:solidFill>
                  <a:srgbClr val="404040"/>
                </a:solidFill>
                <a:effectLst/>
                <a:latin typeface="+mj-lt"/>
              </a:rPr>
              <a:t>The Economic Journal</a:t>
            </a:r>
            <a:r>
              <a:rPr lang="el-GR" sz="2800" b="0" i="0" dirty="0">
                <a:solidFill>
                  <a:srgbClr val="404040"/>
                </a:solidFill>
                <a:effectLst/>
                <a:latin typeface="+mj-lt"/>
              </a:rPr>
              <a:t>, </a:t>
            </a:r>
            <a:r>
              <a:rPr lang="el-GR" sz="2800" b="0" i="0" dirty="0" err="1">
                <a:solidFill>
                  <a:srgbClr val="404040"/>
                </a:solidFill>
                <a:effectLst/>
                <a:latin typeface="+mj-lt"/>
              </a:rPr>
              <a:t>τόμ</a:t>
            </a:r>
            <a:r>
              <a:rPr lang="el-GR" sz="2800" b="0" i="0" dirty="0">
                <a:solidFill>
                  <a:srgbClr val="404040"/>
                </a:solidFill>
                <a:effectLst/>
                <a:latin typeface="+mj-lt"/>
              </a:rPr>
              <a:t>. 49, </a:t>
            </a:r>
            <a:r>
              <a:rPr lang="el-GR" sz="2800" b="0" i="0" dirty="0" err="1">
                <a:solidFill>
                  <a:srgbClr val="404040"/>
                </a:solidFill>
                <a:effectLst/>
                <a:latin typeface="+mj-lt"/>
              </a:rPr>
              <a:t>αρ</a:t>
            </a:r>
            <a:r>
              <a:rPr lang="el-GR" sz="2800" b="0" i="0" dirty="0">
                <a:solidFill>
                  <a:srgbClr val="404040"/>
                </a:solidFill>
                <a:effectLst/>
                <a:latin typeface="+mj-lt"/>
              </a:rPr>
              <a:t>. 193, </a:t>
            </a:r>
            <a:r>
              <a:rPr lang="el-GR" sz="2800" b="0" i="0" dirty="0" err="1">
                <a:solidFill>
                  <a:srgbClr val="404040"/>
                </a:solidFill>
                <a:effectLst/>
                <a:latin typeface="+mj-lt"/>
              </a:rPr>
              <a:t>σσ</a:t>
            </a:r>
            <a:r>
              <a:rPr lang="el-GR" sz="2800" b="0" i="0" dirty="0">
                <a:solidFill>
                  <a:srgbClr val="404040"/>
                </a:solidFill>
                <a:effectLst/>
                <a:latin typeface="+mj-lt"/>
              </a:rPr>
              <a:t>. 14-33</a:t>
            </a:r>
          </a:p>
          <a:p>
            <a:pPr algn="l">
              <a:lnSpc>
                <a:spcPts val="2143"/>
              </a:lnSpc>
              <a:spcBef>
                <a:spcPts val="1029"/>
              </a:spcBef>
              <a:spcAft>
                <a:spcPts val="1029"/>
              </a:spcAft>
            </a:pPr>
            <a:r>
              <a:rPr lang="el-GR" sz="2800" b="0" i="0" dirty="0" err="1">
                <a:solidFill>
                  <a:srgbClr val="404040"/>
                </a:solidFill>
                <a:effectLst/>
                <a:latin typeface="+mj-lt"/>
              </a:rPr>
              <a:t>Louçã</a:t>
            </a:r>
            <a:r>
              <a:rPr lang="el-GR" sz="2800" b="0" i="0" dirty="0">
                <a:solidFill>
                  <a:srgbClr val="404040"/>
                </a:solidFill>
                <a:effectLst/>
                <a:latin typeface="+mj-lt"/>
              </a:rPr>
              <a:t> &amp; </a:t>
            </a:r>
            <a:r>
              <a:rPr lang="el-GR" sz="2800" b="0" i="0" dirty="0" err="1">
                <a:solidFill>
                  <a:srgbClr val="404040"/>
                </a:solidFill>
                <a:effectLst/>
                <a:latin typeface="+mj-lt"/>
              </a:rPr>
              <a:t>Mortágua</a:t>
            </a:r>
            <a:r>
              <a:rPr lang="el-GR" sz="2800" b="0" i="0" dirty="0">
                <a:solidFill>
                  <a:srgbClr val="404040"/>
                </a:solidFill>
                <a:effectLst/>
                <a:latin typeface="+mj-lt"/>
              </a:rPr>
              <a:t> (2021), </a:t>
            </a:r>
            <a:r>
              <a:rPr lang="en-US" sz="2800" dirty="0">
                <a:solidFill>
                  <a:srgbClr val="404040"/>
                </a:solidFill>
                <a:latin typeface="+mj-lt"/>
              </a:rPr>
              <a:t>Manual de Economia Política, </a:t>
            </a:r>
            <a:r>
              <a:rPr lang="el-GR" sz="2800" dirty="0" err="1">
                <a:solidFill>
                  <a:srgbClr val="404040"/>
                </a:solidFill>
                <a:latin typeface="+mj-lt"/>
              </a:rPr>
              <a:t>Κεφ</a:t>
            </a:r>
            <a:r>
              <a:rPr lang="en-US" sz="2800" dirty="0">
                <a:solidFill>
                  <a:srgbClr val="404040"/>
                </a:solidFill>
                <a:latin typeface="+mj-lt"/>
              </a:rPr>
              <a:t>.</a:t>
            </a:r>
            <a:r>
              <a:rPr lang="el-GR" sz="2800" dirty="0">
                <a:solidFill>
                  <a:srgbClr val="404040"/>
                </a:solidFill>
                <a:latin typeface="+mj-lt"/>
              </a:rPr>
              <a:t> 12</a:t>
            </a:r>
          </a:p>
          <a:p>
            <a:endParaRPr lang="el-GR" dirty="0">
              <a:latin typeface="+mj-lt"/>
            </a:endParaRPr>
          </a:p>
        </p:txBody>
      </p:sp>
    </p:spTree>
    <p:extLst>
      <p:ext uri="{BB962C8B-B14F-4D97-AF65-F5344CB8AC3E}">
        <p14:creationId xmlns:p14="http://schemas.microsoft.com/office/powerpoint/2010/main" val="27407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033B267-0F45-A804-C0A2-FB304A6117A2}"/>
              </a:ext>
            </a:extLst>
          </p:cNvPr>
          <p:cNvPicPr>
            <a:picLocks noGrp="1" noChangeAspect="1"/>
          </p:cNvPicPr>
          <p:nvPr>
            <p:ph idx="1"/>
          </p:nvPr>
        </p:nvPicPr>
        <p:blipFill>
          <a:blip r:embed="rId2"/>
          <a:stretch>
            <a:fillRect/>
          </a:stretch>
        </p:blipFill>
        <p:spPr>
          <a:xfrm>
            <a:off x="152400" y="76200"/>
            <a:ext cx="2526112" cy="2743200"/>
          </a:xfrm>
        </p:spPr>
      </p:pic>
      <p:sp>
        <p:nvSpPr>
          <p:cNvPr id="9" name="TextBox 8">
            <a:extLst>
              <a:ext uri="{FF2B5EF4-FFF2-40B4-BE49-F238E27FC236}">
                <a16:creationId xmlns:a16="http://schemas.microsoft.com/office/drawing/2014/main" id="{5AD810F9-F389-CB07-4FAB-C0D6E8766965}"/>
              </a:ext>
            </a:extLst>
          </p:cNvPr>
          <p:cNvSpPr txBox="1"/>
          <p:nvPr/>
        </p:nvSpPr>
        <p:spPr>
          <a:xfrm>
            <a:off x="3587156" y="405825"/>
            <a:ext cx="4572000" cy="584775"/>
          </a:xfrm>
          <a:prstGeom prst="rect">
            <a:avLst/>
          </a:prstGeom>
          <a:noFill/>
        </p:spPr>
        <p:txBody>
          <a:bodyPr wrap="square">
            <a:spAutoFit/>
          </a:bodyPr>
          <a:lstStyle/>
          <a:p>
            <a:r>
              <a:rPr lang="en-US" sz="3200" b="0" i="0" u="none" strike="noStrike" baseline="0" dirty="0">
                <a:solidFill>
                  <a:srgbClr val="000000"/>
                </a:solidFill>
                <a:latin typeface="Calibri" panose="020F0502020204030204" pitchFamily="34" charset="0"/>
              </a:rPr>
              <a:t>Roy </a:t>
            </a:r>
            <a:r>
              <a:rPr lang="en-US" sz="3200" b="1" i="0" u="none" strike="noStrike" baseline="0" dirty="0">
                <a:solidFill>
                  <a:srgbClr val="000000"/>
                </a:solidFill>
                <a:latin typeface="Calibri" panose="020F0502020204030204" pitchFamily="34" charset="0"/>
              </a:rPr>
              <a:t>Harrod</a:t>
            </a:r>
            <a:r>
              <a:rPr lang="en-US" sz="3200" b="0" i="0" u="none" strike="noStrike" baseline="0" dirty="0">
                <a:solidFill>
                  <a:srgbClr val="000000"/>
                </a:solidFill>
                <a:latin typeface="Calibri" panose="020F0502020204030204" pitchFamily="34" charset="0"/>
              </a:rPr>
              <a:t>(1900 – 1978)</a:t>
            </a:r>
            <a:endParaRPr lang="el-GR" sz="3200" dirty="0"/>
          </a:p>
        </p:txBody>
      </p:sp>
      <p:sp>
        <p:nvSpPr>
          <p:cNvPr id="13" name="TextBox 12">
            <a:extLst>
              <a:ext uri="{FF2B5EF4-FFF2-40B4-BE49-F238E27FC236}">
                <a16:creationId xmlns:a16="http://schemas.microsoft.com/office/drawing/2014/main" id="{5EA83D91-C441-8180-EE61-14D24A3FFC47}"/>
              </a:ext>
            </a:extLst>
          </p:cNvPr>
          <p:cNvSpPr txBox="1"/>
          <p:nvPr/>
        </p:nvSpPr>
        <p:spPr>
          <a:xfrm>
            <a:off x="-76200" y="1905000"/>
            <a:ext cx="9144000" cy="5016758"/>
          </a:xfrm>
          <a:prstGeom prst="rect">
            <a:avLst/>
          </a:prstGeom>
          <a:noFill/>
        </p:spPr>
        <p:txBody>
          <a:bodyPr wrap="square">
            <a:spAutoFit/>
          </a:bodyPr>
          <a:lstStyle/>
          <a:p>
            <a:r>
              <a:rPr lang="el-GR" b="1" i="0" dirty="0">
                <a:solidFill>
                  <a:srgbClr val="404040"/>
                </a:solidFill>
                <a:effectLst/>
                <a:latin typeface="+mj-lt"/>
              </a:rPr>
              <a:t>                                                       </a:t>
            </a:r>
            <a:r>
              <a:rPr lang="el-GR" sz="3200" b="0" i="0" dirty="0">
                <a:solidFill>
                  <a:srgbClr val="404040"/>
                </a:solidFill>
                <a:effectLst/>
                <a:latin typeface="+mj-lt"/>
              </a:rPr>
              <a:t>Άγγλος οικονομολόγος, γεννημένος </a:t>
            </a:r>
          </a:p>
          <a:p>
            <a:r>
              <a:rPr lang="el-GR" sz="3200" dirty="0">
                <a:solidFill>
                  <a:srgbClr val="404040"/>
                </a:solidFill>
                <a:latin typeface="+mj-lt"/>
              </a:rPr>
              <a:t>                               </a:t>
            </a:r>
            <a:r>
              <a:rPr lang="el-GR" sz="3200" b="0" i="0" dirty="0">
                <a:solidFill>
                  <a:srgbClr val="404040"/>
                </a:solidFill>
                <a:effectLst/>
                <a:latin typeface="+mj-lt"/>
              </a:rPr>
              <a:t>στο Λονδίνο. Σπούδασε στην Οξφόρδη και, εκτός από μια σύντομη διακοπή για υπηρεσία στον Β' Παγκόσμιο Πόλεμο, παρέμεινε εκεί ως σύμβουλος του Διεθνούς Νομισματικού Ταμείου στις αρχές της δεκαετίας του 1950. Έγραψε την επίσημη βιογραφία του </a:t>
            </a:r>
            <a:r>
              <a:rPr lang="el-GR" sz="3200" b="0" i="0" dirty="0" err="1">
                <a:solidFill>
                  <a:srgbClr val="404040"/>
                </a:solidFill>
                <a:effectLst/>
                <a:latin typeface="+mj-lt"/>
              </a:rPr>
              <a:t>Keynes</a:t>
            </a:r>
            <a:r>
              <a:rPr lang="el-GR" sz="3200" b="0" i="0" dirty="0">
                <a:solidFill>
                  <a:srgbClr val="404040"/>
                </a:solidFill>
                <a:effectLst/>
                <a:latin typeface="+mj-lt"/>
              </a:rPr>
              <a:t> (1951) και συνέβαλε σε πολλούς τομείς, όπως η φιλοσοφία και η λογική. Το μοντέλο ανάπτυξης που ανέπτυξε παράλληλα με τον </a:t>
            </a:r>
            <a:r>
              <a:rPr lang="el-GR" sz="3200" b="0" i="0" dirty="0" err="1">
                <a:solidFill>
                  <a:srgbClr val="404040"/>
                </a:solidFill>
                <a:effectLst/>
                <a:latin typeface="+mj-lt"/>
              </a:rPr>
              <a:t>Domar</a:t>
            </a:r>
            <a:r>
              <a:rPr lang="el-GR" sz="3200" b="0" i="0" dirty="0">
                <a:solidFill>
                  <a:srgbClr val="404040"/>
                </a:solidFill>
                <a:effectLst/>
                <a:latin typeface="+mj-lt"/>
              </a:rPr>
              <a:t> του χάρισε αναγνώριση.</a:t>
            </a:r>
            <a:endParaRPr lang="el-GR" sz="3200" dirty="0">
              <a:latin typeface="+mj-lt"/>
            </a:endParaRPr>
          </a:p>
        </p:txBody>
      </p:sp>
    </p:spTree>
    <p:extLst>
      <p:ext uri="{BB962C8B-B14F-4D97-AF65-F5344CB8AC3E}">
        <p14:creationId xmlns:p14="http://schemas.microsoft.com/office/powerpoint/2010/main" val="46682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306250-6B4B-9A92-D07B-3FC094CFF710}"/>
              </a:ext>
            </a:extLst>
          </p:cNvPr>
          <p:cNvSpPr>
            <a:spLocks noGrp="1"/>
          </p:cNvSpPr>
          <p:nvPr>
            <p:ph idx="1"/>
          </p:nvPr>
        </p:nvSpPr>
        <p:spPr>
          <a:xfrm>
            <a:off x="228600" y="304800"/>
            <a:ext cx="8229600" cy="6781800"/>
          </a:xfrm>
        </p:spPr>
        <p:txBody>
          <a:bodyPr>
            <a:normAutofit fontScale="92500" lnSpcReduction="20000"/>
          </a:bodyPr>
          <a:lstStyle/>
          <a:p>
            <a:pPr algn="l">
              <a:lnSpc>
                <a:spcPts val="2143"/>
              </a:lnSpc>
              <a:spcBef>
                <a:spcPts val="1029"/>
              </a:spcBef>
              <a:spcAft>
                <a:spcPts val="1029"/>
              </a:spcAft>
            </a:pPr>
            <a:endParaRPr lang="el-GR" b="1" i="0" dirty="0">
              <a:solidFill>
                <a:srgbClr val="404040"/>
              </a:solidFill>
              <a:effectLst/>
              <a:latin typeface="+mj-lt"/>
            </a:endParaRPr>
          </a:p>
          <a:p>
            <a:pPr algn="l">
              <a:lnSpc>
                <a:spcPts val="2143"/>
              </a:lnSpc>
              <a:spcBef>
                <a:spcPts val="1029"/>
              </a:spcBef>
              <a:spcAft>
                <a:spcPts val="1029"/>
              </a:spcAft>
            </a:pPr>
            <a:endParaRPr lang="el-GR" b="1" dirty="0">
              <a:solidFill>
                <a:srgbClr val="404040"/>
              </a:solidFill>
              <a:latin typeface="+mj-lt"/>
            </a:endParaRPr>
          </a:p>
          <a:p>
            <a:pPr algn="l">
              <a:lnSpc>
                <a:spcPts val="2143"/>
              </a:lnSpc>
              <a:spcBef>
                <a:spcPts val="1029"/>
              </a:spcBef>
              <a:spcAft>
                <a:spcPts val="1029"/>
              </a:spcAft>
            </a:pPr>
            <a:endParaRPr lang="el-GR" b="1" i="0" dirty="0">
              <a:solidFill>
                <a:srgbClr val="404040"/>
              </a:solidFill>
              <a:effectLst/>
              <a:latin typeface="+mj-lt"/>
            </a:endParaRPr>
          </a:p>
          <a:p>
            <a:pPr algn="l">
              <a:lnSpc>
                <a:spcPts val="2143"/>
              </a:lnSpc>
              <a:spcBef>
                <a:spcPts val="1029"/>
              </a:spcBef>
              <a:spcAft>
                <a:spcPts val="1029"/>
              </a:spcAft>
            </a:pPr>
            <a:endParaRPr lang="el-GR" b="1" dirty="0">
              <a:solidFill>
                <a:srgbClr val="404040"/>
              </a:solidFill>
              <a:latin typeface="+mj-lt"/>
            </a:endParaRPr>
          </a:p>
          <a:p>
            <a:pPr algn="l">
              <a:lnSpc>
                <a:spcPts val="2143"/>
              </a:lnSpc>
              <a:spcBef>
                <a:spcPts val="1029"/>
              </a:spcBef>
              <a:spcAft>
                <a:spcPts val="1029"/>
              </a:spcAft>
            </a:pPr>
            <a:endParaRPr lang="en-US" b="1" i="0" dirty="0">
              <a:solidFill>
                <a:srgbClr val="404040"/>
              </a:solidFill>
              <a:effectLst/>
              <a:latin typeface="+mj-lt"/>
            </a:endParaRPr>
          </a:p>
          <a:p>
            <a:pPr algn="l">
              <a:lnSpc>
                <a:spcPts val="2143"/>
              </a:lnSpc>
              <a:spcBef>
                <a:spcPts val="1029"/>
              </a:spcBef>
              <a:spcAft>
                <a:spcPts val="1029"/>
              </a:spcAft>
            </a:pPr>
            <a:endParaRPr lang="el-GR" b="1" i="0" dirty="0">
              <a:solidFill>
                <a:srgbClr val="404040"/>
              </a:solidFill>
              <a:effectLst/>
              <a:latin typeface="+mj-lt"/>
            </a:endParaRPr>
          </a:p>
          <a:p>
            <a:pPr algn="l">
              <a:spcBef>
                <a:spcPts val="1029"/>
              </a:spcBef>
              <a:spcAft>
                <a:spcPts val="1029"/>
              </a:spcAft>
            </a:pPr>
            <a:r>
              <a:rPr lang="el-GR" sz="3500" b="0" i="0" dirty="0" err="1">
                <a:solidFill>
                  <a:srgbClr val="404040"/>
                </a:solidFill>
                <a:effectLst/>
                <a:latin typeface="+mj-lt"/>
              </a:rPr>
              <a:t>Ρωσο</a:t>
            </a:r>
            <a:r>
              <a:rPr lang="el-GR" sz="3500" b="0" i="0" dirty="0">
                <a:solidFill>
                  <a:srgbClr val="404040"/>
                </a:solidFill>
                <a:effectLst/>
                <a:latin typeface="+mj-lt"/>
              </a:rPr>
              <a:t>-Αμερικανός οικονομολόγος, γεννημένος στην Πολωνία. Μετανάστευσε μόνιμα στις ΗΠΑ το 1936 και ολοκλήρωσε τις σπουδές του στο </a:t>
            </a:r>
            <a:r>
              <a:rPr lang="el-GR" sz="3500" b="0" i="0" dirty="0" err="1">
                <a:solidFill>
                  <a:srgbClr val="404040"/>
                </a:solidFill>
                <a:effectLst/>
                <a:latin typeface="+mj-lt"/>
              </a:rPr>
              <a:t>Harvard</a:t>
            </a:r>
            <a:r>
              <a:rPr lang="el-GR" sz="3500" b="0" i="0" dirty="0">
                <a:solidFill>
                  <a:srgbClr val="404040"/>
                </a:solidFill>
                <a:effectLst/>
                <a:latin typeface="+mj-lt"/>
              </a:rPr>
              <a:t>. Το έργο του επικεντρώθηκε στην οικονομική ανάπτυξη, τη συγκριτική οικονομία και την οικονομική ιστορία. Ανέπτυξε ένα μοντέλο ανάπτυξης παρόμοιο με αυτό του </a:t>
            </a:r>
            <a:r>
              <a:rPr lang="el-GR" sz="3500" b="0" i="0" dirty="0" err="1">
                <a:solidFill>
                  <a:srgbClr val="404040"/>
                </a:solidFill>
                <a:effectLst/>
                <a:latin typeface="+mj-lt"/>
              </a:rPr>
              <a:t>Harrod</a:t>
            </a:r>
            <a:r>
              <a:rPr lang="el-GR" sz="3500" b="0" i="0" dirty="0">
                <a:solidFill>
                  <a:srgbClr val="404040"/>
                </a:solidFill>
                <a:effectLst/>
                <a:latin typeface="+mj-lt"/>
              </a:rPr>
              <a:t>.</a:t>
            </a:r>
          </a:p>
          <a:p>
            <a:endParaRPr lang="el-GR" dirty="0">
              <a:latin typeface="+mj-lt"/>
            </a:endParaRPr>
          </a:p>
        </p:txBody>
      </p:sp>
      <p:pic>
        <p:nvPicPr>
          <p:cNvPr id="7" name="Εικόνα 6">
            <a:extLst>
              <a:ext uri="{FF2B5EF4-FFF2-40B4-BE49-F238E27FC236}">
                <a16:creationId xmlns:a16="http://schemas.microsoft.com/office/drawing/2014/main" id="{62CEE20B-5EF7-6CDD-0648-394BEA5CEA9B}"/>
              </a:ext>
            </a:extLst>
          </p:cNvPr>
          <p:cNvPicPr>
            <a:picLocks noChangeAspect="1"/>
          </p:cNvPicPr>
          <p:nvPr/>
        </p:nvPicPr>
        <p:blipFill>
          <a:blip r:embed="rId2"/>
          <a:stretch>
            <a:fillRect/>
          </a:stretch>
        </p:blipFill>
        <p:spPr>
          <a:xfrm>
            <a:off x="6172199" y="468505"/>
            <a:ext cx="2004753" cy="2423123"/>
          </a:xfrm>
          <a:prstGeom prst="rect">
            <a:avLst/>
          </a:prstGeom>
        </p:spPr>
      </p:pic>
      <p:sp>
        <p:nvSpPr>
          <p:cNvPr id="11" name="TextBox 10">
            <a:extLst>
              <a:ext uri="{FF2B5EF4-FFF2-40B4-BE49-F238E27FC236}">
                <a16:creationId xmlns:a16="http://schemas.microsoft.com/office/drawing/2014/main" id="{A485054F-286F-0C91-E066-764590B3E141}"/>
              </a:ext>
            </a:extLst>
          </p:cNvPr>
          <p:cNvSpPr txBox="1"/>
          <p:nvPr/>
        </p:nvSpPr>
        <p:spPr>
          <a:xfrm>
            <a:off x="838200" y="381000"/>
            <a:ext cx="4876801" cy="584775"/>
          </a:xfrm>
          <a:prstGeom prst="rect">
            <a:avLst/>
          </a:prstGeom>
          <a:noFill/>
        </p:spPr>
        <p:txBody>
          <a:bodyPr wrap="square">
            <a:spAutoFit/>
          </a:bodyPr>
          <a:lstStyle/>
          <a:p>
            <a:r>
              <a:rPr lang="el-GR" sz="3200" i="0" dirty="0" err="1">
                <a:solidFill>
                  <a:srgbClr val="404040"/>
                </a:solidFill>
                <a:effectLst/>
                <a:latin typeface="+mj-lt"/>
              </a:rPr>
              <a:t>Evsey</a:t>
            </a:r>
            <a:r>
              <a:rPr lang="el-GR" sz="3200" b="1" i="0" dirty="0">
                <a:solidFill>
                  <a:srgbClr val="404040"/>
                </a:solidFill>
                <a:effectLst/>
                <a:latin typeface="+mj-lt"/>
              </a:rPr>
              <a:t> </a:t>
            </a:r>
            <a:r>
              <a:rPr lang="el-GR" sz="3200" b="1" i="0" dirty="0" err="1">
                <a:solidFill>
                  <a:srgbClr val="404040"/>
                </a:solidFill>
                <a:effectLst/>
                <a:latin typeface="+mj-lt"/>
              </a:rPr>
              <a:t>Domar</a:t>
            </a:r>
            <a:r>
              <a:rPr lang="en-US" sz="3200" b="0" i="0" u="none" strike="noStrike" baseline="0" dirty="0">
                <a:solidFill>
                  <a:srgbClr val="000000"/>
                </a:solidFill>
                <a:latin typeface="+mj-lt"/>
              </a:rPr>
              <a:t>(1914 ‒ 1997)</a:t>
            </a:r>
            <a:endParaRPr lang="el-GR" sz="3200" dirty="0">
              <a:latin typeface="+mj-lt"/>
            </a:endParaRPr>
          </a:p>
        </p:txBody>
      </p:sp>
    </p:spTree>
    <p:extLst>
      <p:ext uri="{BB962C8B-B14F-4D97-AF65-F5344CB8AC3E}">
        <p14:creationId xmlns:p14="http://schemas.microsoft.com/office/powerpoint/2010/main" val="103133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κύρια θεωρητικά μοντέλα ανάπτυξης</a:t>
            </a:r>
            <a:endParaRPr dirty="0"/>
          </a:p>
        </p:txBody>
      </p:sp>
      <p:sp>
        <p:nvSpPr>
          <p:cNvPr id="3" name="Content Placeholder 2"/>
          <p:cNvSpPr>
            <a:spLocks noGrp="1"/>
          </p:cNvSpPr>
          <p:nvPr>
            <p:ph idx="1"/>
          </p:nvPr>
        </p:nvSpPr>
        <p:spPr/>
        <p:txBody>
          <a:bodyPr/>
          <a:lstStyle/>
          <a:p>
            <a:r>
              <a:rPr lang="el-GR" altLang="ko-KR" dirty="0"/>
              <a:t>Το μοντέλο </a:t>
            </a:r>
            <a:r>
              <a:rPr lang="en-US" altLang="ko-KR" b="1" dirty="0"/>
              <a:t>Harrod-Domar</a:t>
            </a:r>
            <a:endParaRPr lang="el-GR" b="1" dirty="0"/>
          </a:p>
          <a:p>
            <a:r>
              <a:rPr lang="el-GR" dirty="0"/>
              <a:t>Το Νεοκλασικό Μοντέλο </a:t>
            </a:r>
            <a:r>
              <a:rPr lang="el-GR" dirty="0" err="1"/>
              <a:t>Solow</a:t>
            </a:r>
            <a:endParaRPr lang="el-GR" dirty="0"/>
          </a:p>
          <a:p>
            <a:r>
              <a:rPr lang="el-GR" dirty="0"/>
              <a:t>Τα Ενδογενή Μοντέλα Ανάπτυξης (</a:t>
            </a:r>
            <a:r>
              <a:rPr lang="el-GR" dirty="0" err="1"/>
              <a:t>Romer</a:t>
            </a:r>
            <a:r>
              <a:rPr lang="el-GR" dirty="0"/>
              <a:t>, </a:t>
            </a:r>
            <a:r>
              <a:rPr lang="el-GR" dirty="0" err="1"/>
              <a:t>Lucas</a:t>
            </a:r>
            <a:r>
              <a:rPr lang="el-GR" dirty="0"/>
              <a:t>)</a:t>
            </a:r>
          </a:p>
          <a:p>
            <a:r>
              <a:rPr lang="el-GR" dirty="0"/>
              <a:t>Το Διαρθρωτικό Μοντέλο (</a:t>
            </a:r>
            <a:r>
              <a:rPr lang="el-GR" dirty="0" err="1"/>
              <a:t>Lewis</a:t>
            </a:r>
            <a:r>
              <a:rPr lang="el-GR" dirty="0"/>
              <a:t>, </a:t>
            </a:r>
            <a:r>
              <a:rPr lang="el-GR" dirty="0" err="1"/>
              <a:t>Kuznets</a:t>
            </a:r>
            <a:r>
              <a:rPr lang="el-GR" dirty="0"/>
              <a:t>)</a:t>
            </a:r>
          </a:p>
          <a:p>
            <a:r>
              <a:rPr lang="el-GR" dirty="0"/>
              <a:t>Το Μοντέλο Εξαρτημένης Ανάπτυξης</a:t>
            </a:r>
          </a:p>
          <a:p>
            <a:r>
              <a:rPr lang="el-GR" dirty="0"/>
              <a:t>Θεσμικές &amp; </a:t>
            </a:r>
            <a:r>
              <a:rPr lang="el-GR" dirty="0" err="1"/>
              <a:t>Νεο-Σμιθιανές</a:t>
            </a:r>
            <a:r>
              <a:rPr lang="el-GR" dirty="0"/>
              <a:t> προσεγγίσεις</a:t>
            </a:r>
          </a:p>
          <a:p>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0396" y="5043192"/>
            <a:ext cx="1814808" cy="1814808"/>
          </a:xfrm>
          <a:prstGeom prst="rect">
            <a:avLst/>
          </a:prstGeom>
        </p:spPr>
      </p:pic>
    </p:spTree>
    <p:extLst>
      <p:ext uri="{BB962C8B-B14F-4D97-AF65-F5344CB8AC3E}">
        <p14:creationId xmlns:p14="http://schemas.microsoft.com/office/powerpoint/2010/main" val="413533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A41200-D0C4-5851-1C38-9FA7487A42A1}"/>
              </a:ext>
            </a:extLst>
          </p:cNvPr>
          <p:cNvSpPr>
            <a:spLocks noGrp="1"/>
          </p:cNvSpPr>
          <p:nvPr>
            <p:ph idx="1"/>
          </p:nvPr>
        </p:nvSpPr>
        <p:spPr>
          <a:xfrm>
            <a:off x="76200" y="1676400"/>
            <a:ext cx="8686800" cy="5943600"/>
          </a:xfrm>
        </p:spPr>
        <p:txBody>
          <a:bodyPr>
            <a:normAutofit/>
          </a:bodyPr>
          <a:lstStyle/>
          <a:p>
            <a:pPr algn="l">
              <a:lnSpc>
                <a:spcPts val="2143"/>
              </a:lnSpc>
              <a:spcBef>
                <a:spcPts val="1029"/>
              </a:spcBef>
              <a:spcAft>
                <a:spcPts val="1029"/>
              </a:spcAft>
              <a:buNone/>
            </a:pPr>
            <a:r>
              <a:rPr lang="el-GR" b="1" i="0" dirty="0" err="1">
                <a:solidFill>
                  <a:srgbClr val="404040"/>
                </a:solidFill>
                <a:effectLst/>
                <a:latin typeface="+mj-lt"/>
              </a:rPr>
              <a:t>Roy</a:t>
            </a:r>
            <a:r>
              <a:rPr lang="el-GR" b="1" i="0" dirty="0">
                <a:solidFill>
                  <a:srgbClr val="404040"/>
                </a:solidFill>
                <a:effectLst/>
                <a:latin typeface="+mj-lt"/>
              </a:rPr>
              <a:t> </a:t>
            </a:r>
            <a:r>
              <a:rPr lang="el-GR" b="1" i="0" dirty="0" err="1">
                <a:solidFill>
                  <a:srgbClr val="404040"/>
                </a:solidFill>
                <a:effectLst/>
                <a:latin typeface="+mj-lt"/>
              </a:rPr>
              <a:t>Harrod</a:t>
            </a:r>
            <a:r>
              <a:rPr lang="el-GR" b="1" i="0" dirty="0">
                <a:solidFill>
                  <a:srgbClr val="404040"/>
                </a:solidFill>
                <a:effectLst/>
                <a:latin typeface="+mj-lt"/>
              </a:rPr>
              <a:t> (1939) και </a:t>
            </a:r>
            <a:r>
              <a:rPr lang="el-GR" b="1" i="0" dirty="0" err="1">
                <a:solidFill>
                  <a:srgbClr val="404040"/>
                </a:solidFill>
                <a:effectLst/>
                <a:latin typeface="+mj-lt"/>
              </a:rPr>
              <a:t>Evsey</a:t>
            </a:r>
            <a:r>
              <a:rPr lang="el-GR" b="1" i="0" dirty="0">
                <a:solidFill>
                  <a:srgbClr val="404040"/>
                </a:solidFill>
                <a:effectLst/>
                <a:latin typeface="+mj-lt"/>
              </a:rPr>
              <a:t> </a:t>
            </a:r>
            <a:r>
              <a:rPr lang="el-GR" b="1" i="0" dirty="0" err="1">
                <a:solidFill>
                  <a:srgbClr val="404040"/>
                </a:solidFill>
                <a:effectLst/>
                <a:latin typeface="+mj-lt"/>
              </a:rPr>
              <a:t>Domar</a:t>
            </a:r>
            <a:r>
              <a:rPr lang="el-GR" b="1" i="0" dirty="0">
                <a:solidFill>
                  <a:srgbClr val="404040"/>
                </a:solidFill>
                <a:effectLst/>
                <a:latin typeface="+mj-lt"/>
              </a:rPr>
              <a:t> (1946)</a:t>
            </a:r>
            <a:endParaRPr lang="el-GR" b="0" i="0" dirty="0">
              <a:solidFill>
                <a:srgbClr val="404040"/>
              </a:solidFill>
              <a:effectLst/>
              <a:latin typeface="+mj-lt"/>
            </a:endParaRPr>
          </a:p>
          <a:p>
            <a:pPr algn="l">
              <a:lnSpc>
                <a:spcPts val="2143"/>
              </a:lnSpc>
              <a:spcBef>
                <a:spcPts val="1029"/>
              </a:spcBef>
              <a:spcAft>
                <a:spcPts val="1029"/>
              </a:spcAft>
              <a:buNone/>
            </a:pPr>
            <a:r>
              <a:rPr lang="el-GR" b="0" i="0" dirty="0">
                <a:solidFill>
                  <a:srgbClr val="404040"/>
                </a:solidFill>
                <a:effectLst/>
                <a:latin typeface="+mj-lt"/>
              </a:rPr>
              <a:t>"Οι </a:t>
            </a:r>
            <a:r>
              <a:rPr lang="el-GR" b="0" i="0" dirty="0" err="1">
                <a:solidFill>
                  <a:srgbClr val="404040"/>
                </a:solidFill>
                <a:effectLst/>
                <a:latin typeface="+mj-lt"/>
              </a:rPr>
              <a:t>Harrod</a:t>
            </a:r>
            <a:r>
              <a:rPr lang="el-GR" b="0" i="0" dirty="0">
                <a:solidFill>
                  <a:srgbClr val="404040"/>
                </a:solidFill>
                <a:effectLst/>
                <a:latin typeface="+mj-lt"/>
              </a:rPr>
              <a:t> και </a:t>
            </a:r>
            <a:r>
              <a:rPr lang="el-GR" b="0" i="0" dirty="0" err="1">
                <a:solidFill>
                  <a:srgbClr val="404040"/>
                </a:solidFill>
                <a:effectLst/>
                <a:latin typeface="+mj-lt"/>
              </a:rPr>
              <a:t>Domar</a:t>
            </a:r>
            <a:r>
              <a:rPr lang="el-GR" b="0" i="0" dirty="0">
                <a:solidFill>
                  <a:srgbClr val="404040"/>
                </a:solidFill>
                <a:effectLst/>
                <a:latin typeface="+mj-lt"/>
              </a:rPr>
              <a:t> εξέφρασαν τη δυναμική σχέση (</a:t>
            </a:r>
            <a:r>
              <a:rPr lang="el-GR" b="0" i="1" dirty="0">
                <a:solidFill>
                  <a:srgbClr val="404040"/>
                </a:solidFill>
                <a:effectLst/>
                <a:latin typeface="+mj-lt"/>
              </a:rPr>
              <a:t>η επίδραση της συσσώρευσης κεφαλαίου στην ανάπτυξη</a:t>
            </a:r>
            <a:r>
              <a:rPr lang="el-GR" b="0" i="0" dirty="0">
                <a:solidFill>
                  <a:srgbClr val="404040"/>
                </a:solidFill>
                <a:effectLst/>
                <a:latin typeface="+mj-lt"/>
              </a:rPr>
              <a:t>) σε μια απλή εξίσωση, η οποία τυποποίησε και συνόψισε την ουσία σχεδόν 200 ετών </a:t>
            </a:r>
            <a:r>
              <a:rPr lang="el-GR" b="0" i="0" dirty="0" err="1">
                <a:solidFill>
                  <a:srgbClr val="404040"/>
                </a:solidFill>
                <a:effectLst/>
                <a:latin typeface="+mj-lt"/>
              </a:rPr>
              <a:t>θεωρητικοποίησης</a:t>
            </a:r>
            <a:r>
              <a:rPr lang="el-GR" b="0" i="0" dirty="0">
                <a:solidFill>
                  <a:srgbClr val="404040"/>
                </a:solidFill>
                <a:effectLst/>
                <a:latin typeface="+mj-lt"/>
              </a:rPr>
              <a:t> για την οικονομική ανάπτυξη" (</a:t>
            </a:r>
            <a:r>
              <a:rPr lang="el-GR" b="0" i="0" dirty="0" err="1">
                <a:solidFill>
                  <a:srgbClr val="404040"/>
                </a:solidFill>
                <a:effectLst/>
                <a:latin typeface="+mj-lt"/>
              </a:rPr>
              <a:t>Gylfason</a:t>
            </a:r>
            <a:r>
              <a:rPr lang="el-GR" b="0" i="0" dirty="0">
                <a:solidFill>
                  <a:srgbClr val="404040"/>
                </a:solidFill>
                <a:effectLst/>
                <a:latin typeface="+mj-lt"/>
              </a:rPr>
              <a:t>, 2003, σ. 25).</a:t>
            </a:r>
          </a:p>
          <a:p>
            <a:pPr algn="l">
              <a:lnSpc>
                <a:spcPts val="2143"/>
              </a:lnSpc>
              <a:spcBef>
                <a:spcPts val="1029"/>
              </a:spcBef>
              <a:spcAft>
                <a:spcPts val="1029"/>
              </a:spcAft>
              <a:buNone/>
            </a:pPr>
            <a:r>
              <a:rPr lang="el-GR" b="0" i="0" dirty="0">
                <a:solidFill>
                  <a:srgbClr val="404040"/>
                </a:solidFill>
                <a:effectLst/>
                <a:latin typeface="+mj-lt"/>
              </a:rPr>
              <a:t>Η οικονομική ανάπτυξη εξαρτάται από τρεις παράγοντες:</a:t>
            </a:r>
          </a:p>
          <a:p>
            <a:pPr algn="l">
              <a:lnSpc>
                <a:spcPts val="2143"/>
              </a:lnSpc>
              <a:spcBef>
                <a:spcPts val="1029"/>
              </a:spcBef>
              <a:spcAft>
                <a:spcPts val="1029"/>
              </a:spcAft>
              <a:buFont typeface="Arial" panose="020B0604020202020204" pitchFamily="34" charset="0"/>
              <a:buChar char="•"/>
            </a:pPr>
            <a:r>
              <a:rPr lang="el-GR" b="1" i="0" dirty="0">
                <a:solidFill>
                  <a:srgbClr val="404040"/>
                </a:solidFill>
                <a:effectLst/>
                <a:latin typeface="+mj-lt"/>
              </a:rPr>
              <a:t>Ποσοστό αποταμίευσης των νοικοκυριών (S=</a:t>
            </a:r>
            <a:r>
              <a:rPr lang="el-GR" b="1" i="0" dirty="0" err="1">
                <a:solidFill>
                  <a:srgbClr val="404040"/>
                </a:solidFill>
                <a:effectLst/>
                <a:latin typeface="+mj-lt"/>
              </a:rPr>
              <a:t>s.Y</a:t>
            </a:r>
            <a:r>
              <a:rPr lang="el-GR" b="1" i="0" dirty="0">
                <a:solidFill>
                  <a:srgbClr val="404040"/>
                </a:solidFill>
                <a:effectLst/>
                <a:latin typeface="+mj-lt"/>
              </a:rPr>
              <a:t>)</a:t>
            </a:r>
            <a:endParaRPr lang="el-GR" b="0" i="0" dirty="0">
              <a:solidFill>
                <a:srgbClr val="404040"/>
              </a:solidFill>
              <a:effectLst/>
              <a:latin typeface="+mj-lt"/>
            </a:endParaRPr>
          </a:p>
          <a:p>
            <a:pPr algn="l">
              <a:lnSpc>
                <a:spcPts val="2143"/>
              </a:lnSpc>
              <a:spcBef>
                <a:spcPts val="300"/>
              </a:spcBef>
              <a:spcAft>
                <a:spcPts val="1029"/>
              </a:spcAft>
              <a:buFont typeface="Arial" panose="020B0604020202020204" pitchFamily="34" charset="0"/>
              <a:buChar char="•"/>
            </a:pPr>
            <a:r>
              <a:rPr lang="el-GR" b="1" i="0" dirty="0">
                <a:solidFill>
                  <a:srgbClr val="404040"/>
                </a:solidFill>
                <a:effectLst/>
                <a:latin typeface="+mj-lt"/>
              </a:rPr>
              <a:t>Λόγος κεφαλαίου-παραγωγής (v=K/Y=ΔK/ΔY)</a:t>
            </a:r>
            <a:endParaRPr lang="el-GR" b="0" i="0" dirty="0">
              <a:solidFill>
                <a:srgbClr val="404040"/>
              </a:solidFill>
              <a:effectLst/>
              <a:latin typeface="+mj-lt"/>
            </a:endParaRPr>
          </a:p>
          <a:p>
            <a:pPr algn="l">
              <a:lnSpc>
                <a:spcPts val="2143"/>
              </a:lnSpc>
              <a:spcBef>
                <a:spcPts val="300"/>
              </a:spcBef>
              <a:spcAft>
                <a:spcPts val="1029"/>
              </a:spcAft>
              <a:buFont typeface="Arial" panose="020B0604020202020204" pitchFamily="34" charset="0"/>
              <a:buChar char="•"/>
            </a:pPr>
            <a:r>
              <a:rPr lang="el-GR" b="1" i="0" dirty="0">
                <a:solidFill>
                  <a:srgbClr val="404040"/>
                </a:solidFill>
                <a:effectLst/>
                <a:latin typeface="+mj-lt"/>
              </a:rPr>
              <a:t>Ποσοστό απόσβεσης (δ)</a:t>
            </a:r>
            <a:endParaRPr lang="el-GR" b="0" i="0" dirty="0">
              <a:solidFill>
                <a:srgbClr val="404040"/>
              </a:solidFill>
              <a:effectLst/>
              <a:latin typeface="+mj-lt"/>
            </a:endParaRPr>
          </a:p>
          <a:p>
            <a:endParaRPr lang="el-GR" dirty="0">
              <a:latin typeface="+mj-lt"/>
            </a:endParaRPr>
          </a:p>
        </p:txBody>
      </p:sp>
      <p:sp>
        <p:nvSpPr>
          <p:cNvPr id="4" name="Τίτλος 1">
            <a:extLst>
              <a:ext uri="{FF2B5EF4-FFF2-40B4-BE49-F238E27FC236}">
                <a16:creationId xmlns:a16="http://schemas.microsoft.com/office/drawing/2014/main" id="{9A3623FA-B7EE-62B5-E0AD-B4267D6C4151}"/>
              </a:ext>
            </a:extLst>
          </p:cNvPr>
          <p:cNvSpPr>
            <a:spLocks noGrp="1"/>
          </p:cNvSpPr>
          <p:nvPr>
            <p:ph type="title"/>
          </p:nvPr>
        </p:nvSpPr>
        <p:spPr>
          <a:xfrm>
            <a:off x="304800" y="152400"/>
            <a:ext cx="8229600" cy="1143000"/>
          </a:xfrm>
        </p:spPr>
        <p:txBody>
          <a:bodyPr>
            <a:normAutofit fontScale="90000"/>
          </a:bodyPr>
          <a:lstStyle/>
          <a:p>
            <a:pPr algn="l">
              <a:spcBef>
                <a:spcPts val="1372"/>
              </a:spcBef>
              <a:spcAft>
                <a:spcPts val="1029"/>
              </a:spcAft>
              <a:buNone/>
            </a:pPr>
            <a:r>
              <a:rPr lang="el-GR" b="0" i="0" dirty="0">
                <a:solidFill>
                  <a:srgbClr val="404040"/>
                </a:solidFill>
                <a:effectLst/>
              </a:rPr>
              <a:t>Μια </a:t>
            </a:r>
            <a:r>
              <a:rPr lang="el-GR" b="0" i="0" dirty="0" err="1">
                <a:solidFill>
                  <a:srgbClr val="404040"/>
                </a:solidFill>
                <a:effectLst/>
              </a:rPr>
              <a:t>Κεϋνσιανή</a:t>
            </a:r>
            <a:r>
              <a:rPr lang="el-GR" b="0" i="0" dirty="0">
                <a:solidFill>
                  <a:srgbClr val="404040"/>
                </a:solidFill>
                <a:effectLst/>
              </a:rPr>
              <a:t> ανάλυση στα μοντέλα οικονομικής ανάπτυξης</a:t>
            </a:r>
          </a:p>
        </p:txBody>
      </p:sp>
    </p:spTree>
    <p:extLst>
      <p:ext uri="{BB962C8B-B14F-4D97-AF65-F5344CB8AC3E}">
        <p14:creationId xmlns:p14="http://schemas.microsoft.com/office/powerpoint/2010/main" val="54604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462BB-0CE5-351F-180D-B2925E09AFA4}"/>
              </a:ext>
            </a:extLst>
          </p:cNvPr>
          <p:cNvSpPr>
            <a:spLocks noGrp="1"/>
          </p:cNvSpPr>
          <p:nvPr>
            <p:ph type="title"/>
          </p:nvPr>
        </p:nvSpPr>
        <p:spPr>
          <a:xfrm>
            <a:off x="457200" y="457200"/>
            <a:ext cx="8229600" cy="1143000"/>
          </a:xfrm>
        </p:spPr>
        <p:txBody>
          <a:bodyPr>
            <a:normAutofit/>
          </a:bodyPr>
          <a:lstStyle/>
          <a:p>
            <a:r>
              <a:rPr lang="el-GR" dirty="0">
                <a:solidFill>
                  <a:srgbClr val="404040"/>
                </a:solidFill>
                <a:latin typeface="Calibri"/>
              </a:rPr>
              <a:t>Υπόθεση H-D: Τεχνολογία </a:t>
            </a:r>
            <a:r>
              <a:rPr lang="el-GR" dirty="0" err="1">
                <a:solidFill>
                  <a:srgbClr val="404040"/>
                </a:solidFill>
                <a:latin typeface="Calibri"/>
              </a:rPr>
              <a:t>Leontief</a:t>
            </a:r>
            <a:r>
              <a:rPr lang="el-GR" dirty="0">
                <a:solidFill>
                  <a:srgbClr val="404040"/>
                </a:solidFill>
                <a:latin typeface="Calibri"/>
              </a:rPr>
              <a:t> </a:t>
            </a:r>
          </a:p>
        </p:txBody>
      </p:sp>
      <p:sp>
        <p:nvSpPr>
          <p:cNvPr id="3" name="Θέση περιεχομένου 2">
            <a:extLst>
              <a:ext uri="{FF2B5EF4-FFF2-40B4-BE49-F238E27FC236}">
                <a16:creationId xmlns:a16="http://schemas.microsoft.com/office/drawing/2014/main" id="{55757398-558A-C10E-3C57-2DA5EBED7EFE}"/>
              </a:ext>
            </a:extLst>
          </p:cNvPr>
          <p:cNvSpPr>
            <a:spLocks noGrp="1"/>
          </p:cNvSpPr>
          <p:nvPr>
            <p:ph idx="1"/>
          </p:nvPr>
        </p:nvSpPr>
        <p:spPr>
          <a:xfrm>
            <a:off x="228600" y="1371600"/>
            <a:ext cx="8686800" cy="5659582"/>
          </a:xfrm>
        </p:spPr>
        <p:txBody>
          <a:bodyPr>
            <a:normAutofit/>
          </a:bodyPr>
          <a:lstStyle/>
          <a:p>
            <a:pPr algn="l">
              <a:lnSpc>
                <a:spcPts val="2200"/>
              </a:lnSpc>
              <a:spcBef>
                <a:spcPts val="500"/>
              </a:spcBef>
              <a:spcAft>
                <a:spcPts val="300"/>
              </a:spcAft>
              <a:buNone/>
            </a:pPr>
            <a:r>
              <a:rPr lang="el-GR" sz="2900" b="1" dirty="0">
                <a:solidFill>
                  <a:srgbClr val="404040"/>
                </a:solidFill>
                <a:latin typeface="Calibri"/>
              </a:rPr>
              <a:t>1. Η τεχνολογία — Συνάρτηση παραγωγής Leontief</a:t>
            </a:r>
          </a:p>
          <a:p>
            <a:pPr algn="l">
              <a:lnSpc>
                <a:spcPts val="2200"/>
              </a:lnSpc>
              <a:spcBef>
                <a:spcPts val="300"/>
              </a:spcBef>
              <a:spcAft>
                <a:spcPts val="300"/>
              </a:spcAft>
              <a:buNone/>
            </a:pPr>
            <a:r>
              <a:rPr lang="el-GR" sz="2800" b="0" dirty="0">
                <a:solidFill>
                  <a:srgbClr val="404040"/>
                </a:solidFill>
                <a:latin typeface="Calibri"/>
              </a:rPr>
              <a:t>Συνάρτηση παραγωγής με συμπληρωματικούς παράγοντες: κεφάλαιο (K) και εργασία (L) συνδυάζονται σε αυστηρά, τεχνολογικά προκαθορισμένες αναλογίες — χωρίς δυνατότητα αντικατάστασης.</a:t>
            </a:r>
          </a:p>
          <a:p>
            <a:pPr algn="ctr">
              <a:lnSpc>
                <a:spcPts val="2200"/>
              </a:lnSpc>
              <a:spcBef>
                <a:spcPts val="500"/>
              </a:spcBef>
              <a:spcAft>
                <a:spcPts val="400"/>
              </a:spcAft>
              <a:buNone/>
            </a:pPr>
            <a:r>
              <a:rPr lang="el-GR" sz="3200" b="1" dirty="0">
                <a:solidFill>
                  <a:srgbClr val="1F4E79"/>
                </a:solidFill>
                <a:latin typeface="Calibri"/>
              </a:rPr>
              <a:t>q = min { K/a ,  L/b }</a:t>
            </a:r>
          </a:p>
          <a:p>
            <a:pPr algn="l">
              <a:lnSpc>
                <a:spcPts val="2200"/>
              </a:lnSpc>
              <a:spcBef>
                <a:spcPts val="300"/>
              </a:spcBef>
              <a:spcAft>
                <a:spcPts val="200"/>
              </a:spcAft>
              <a:buFont typeface="Arial"/>
              <a:buChar char="•"/>
            </a:pPr>
            <a:r>
              <a:rPr lang="el-GR" sz="2700" b="0" dirty="0">
                <a:solidFill>
                  <a:srgbClr val="404040"/>
                </a:solidFill>
                <a:latin typeface="Calibri"/>
              </a:rPr>
              <a:t>a = κεφάλαιο ανά μονάδα παραγωγής (π.χ. a=3: χρειάζονται 3 μον. κεφαλαίου ανά μον. προϊόντος — αντιστοιχεί στον λόγο v=K/Y του H-D)</a:t>
            </a:r>
          </a:p>
          <a:p>
            <a:pPr algn="l">
              <a:lnSpc>
                <a:spcPts val="2200"/>
              </a:lnSpc>
              <a:spcBef>
                <a:spcPts val="150"/>
              </a:spcBef>
              <a:spcAft>
                <a:spcPts val="200"/>
              </a:spcAft>
              <a:buFont typeface="Arial"/>
              <a:buChar char="•"/>
            </a:pPr>
            <a:r>
              <a:rPr lang="el-GR" sz="2700" b="0" dirty="0">
                <a:solidFill>
                  <a:srgbClr val="404040"/>
                </a:solidFill>
                <a:latin typeface="Calibri"/>
              </a:rPr>
              <a:t>b = εργασία ανά μονάδα παραγωγής</a:t>
            </a:r>
          </a:p>
          <a:p>
            <a:pPr algn="l">
              <a:lnSpc>
                <a:spcPts val="2200"/>
              </a:lnSpc>
              <a:spcBef>
                <a:spcPts val="300"/>
              </a:spcBef>
              <a:spcAft>
                <a:spcPts val="200"/>
              </a:spcAft>
              <a:buNone/>
            </a:pPr>
            <a:r>
              <a:rPr lang="el-GR" sz="2700" b="0" dirty="0">
                <a:solidFill>
                  <a:srgbClr val="404040"/>
                </a:solidFill>
                <a:latin typeface="Calibri"/>
              </a:rPr>
              <a:t>Βασική ιδιότητα: η παραγωγή ορίζεται από τον πιο σπάνιο συντελεστή. Πλεονάζουσα ποσότητα οποιασδήποτε εισροής παραμένει αχρησιμοποίητη</a:t>
            </a:r>
          </a:p>
          <a:p>
            <a:endParaRPr lang="el-GR" dirty="0"/>
          </a:p>
        </p:txBody>
      </p:sp>
    </p:spTree>
    <p:extLst>
      <p:ext uri="{BB962C8B-B14F-4D97-AF65-F5344CB8AC3E}">
        <p14:creationId xmlns:p14="http://schemas.microsoft.com/office/powerpoint/2010/main" val="221792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462BB-0CE5-351F-180D-B2925E09AFA4}"/>
              </a:ext>
            </a:extLst>
          </p:cNvPr>
          <p:cNvSpPr>
            <a:spLocks noGrp="1"/>
          </p:cNvSpPr>
          <p:nvPr>
            <p:ph type="title"/>
          </p:nvPr>
        </p:nvSpPr>
        <p:spPr>
          <a:xfrm>
            <a:off x="457200" y="457200"/>
            <a:ext cx="8229600" cy="1143000"/>
          </a:xfrm>
        </p:spPr>
        <p:txBody>
          <a:bodyPr>
            <a:normAutofit/>
          </a:bodyPr>
          <a:lstStyle/>
          <a:p>
            <a:r>
              <a:rPr lang="el-GR" dirty="0">
                <a:solidFill>
                  <a:srgbClr val="404040"/>
                </a:solidFill>
                <a:latin typeface="Calibri"/>
              </a:rPr>
              <a:t>Υπόθεση H-D: Τεχνολογία </a:t>
            </a:r>
            <a:r>
              <a:rPr lang="el-GR" dirty="0" err="1">
                <a:solidFill>
                  <a:srgbClr val="404040"/>
                </a:solidFill>
                <a:latin typeface="Calibri"/>
              </a:rPr>
              <a:t>Leontief</a:t>
            </a:r>
            <a:endParaRPr lang="el-GR" dirty="0">
              <a:solidFill>
                <a:srgbClr val="404040"/>
              </a:solidFill>
              <a:latin typeface="Calibri"/>
            </a:endParaRPr>
          </a:p>
        </p:txBody>
      </p:sp>
      <p:sp>
        <p:nvSpPr>
          <p:cNvPr id="3" name="Θέση περιεχομένου 2">
            <a:extLst>
              <a:ext uri="{FF2B5EF4-FFF2-40B4-BE49-F238E27FC236}">
                <a16:creationId xmlns:a16="http://schemas.microsoft.com/office/drawing/2014/main" id="{55757398-558A-C10E-3C57-2DA5EBED7EFE}"/>
              </a:ext>
            </a:extLst>
          </p:cNvPr>
          <p:cNvSpPr>
            <a:spLocks noGrp="1"/>
          </p:cNvSpPr>
          <p:nvPr>
            <p:ph idx="1"/>
          </p:nvPr>
        </p:nvSpPr>
        <p:spPr>
          <a:xfrm>
            <a:off x="228600" y="1371600"/>
            <a:ext cx="8686800" cy="5659582"/>
          </a:xfrm>
        </p:spPr>
        <p:txBody>
          <a:bodyPr>
            <a:normAutofit/>
          </a:bodyPr>
          <a:lstStyle/>
          <a:p>
            <a:pPr algn="l">
              <a:spcBef>
                <a:spcPts val="500"/>
              </a:spcBef>
              <a:spcAft>
                <a:spcPts val="300"/>
              </a:spcAft>
              <a:buNone/>
            </a:pPr>
            <a:r>
              <a:rPr lang="el-GR" sz="2900" b="1" dirty="0">
                <a:solidFill>
                  <a:srgbClr val="404040"/>
                </a:solidFill>
                <a:latin typeface="Calibri"/>
              </a:rPr>
              <a:t>Εφαρμογή στο μοντέλο Harrod-Domar:</a:t>
            </a:r>
          </a:p>
          <a:p>
            <a:pPr algn="ctr">
              <a:spcBef>
                <a:spcPts val="400"/>
              </a:spcBef>
              <a:spcAft>
                <a:spcPts val="400"/>
              </a:spcAft>
              <a:buNone/>
            </a:pPr>
            <a:r>
              <a:rPr lang="el-GR" sz="2900" b="1" dirty="0">
                <a:solidFill>
                  <a:srgbClr val="1F4E79"/>
                </a:solidFill>
                <a:latin typeface="Calibri"/>
              </a:rPr>
              <a:t>Y = A·K = (1/v)·K,   όπου v = K/Y (σταθερός) = a της Leontief,   A = 1/v</a:t>
            </a:r>
          </a:p>
          <a:p>
            <a:pPr algn="l">
              <a:spcBef>
                <a:spcPts val="300"/>
              </a:spcBef>
              <a:spcAft>
                <a:spcPts val="200"/>
              </a:spcAft>
              <a:buFont typeface="Arial"/>
              <a:buChar char="•"/>
            </a:pPr>
            <a:r>
              <a:rPr lang="el-GR" sz="2700" b="0" dirty="0">
                <a:solidFill>
                  <a:srgbClr val="404040"/>
                </a:solidFill>
                <a:latin typeface="Calibri"/>
              </a:rPr>
              <a:t>K: κεφαλαιακό απόθεμα (ευρώ) — Υ: ροή παραγωγής (ευρώ/έτος)</a:t>
            </a:r>
          </a:p>
          <a:p>
            <a:pPr algn="l">
              <a:spcBef>
                <a:spcPts val="150"/>
              </a:spcBef>
              <a:spcAft>
                <a:spcPts val="200"/>
              </a:spcAft>
              <a:buFont typeface="Arial"/>
              <a:buChar char="•"/>
            </a:pPr>
            <a:r>
              <a:rPr lang="el-GR" sz="2700" b="0" dirty="0">
                <a:solidFill>
                  <a:srgbClr val="404040"/>
                </a:solidFill>
                <a:latin typeface="Calibri"/>
              </a:rPr>
              <a:t>K/L σταθερό: η εργασία δεν εμφανίζεται ρητά στο μοντέλο — K και L αναπτύσσονται με τον ίδιο ρυθμό.</a:t>
            </a:r>
          </a:p>
          <a:p>
            <a:pPr algn="l">
              <a:spcBef>
                <a:spcPts val="150"/>
              </a:spcBef>
              <a:spcAft>
                <a:spcPts val="200"/>
              </a:spcAft>
              <a:buFont typeface="Arial"/>
              <a:buChar char="•"/>
            </a:pPr>
            <a:r>
              <a:rPr lang="el-GR" sz="2700" b="0" dirty="0">
                <a:solidFill>
                  <a:srgbClr val="404040"/>
                </a:solidFill>
                <a:latin typeface="Calibri"/>
              </a:rPr>
              <a:t>Y/L σταθερό: μηδενικός ρυθμός αύξησης παραγωγικότητας εργασίας</a:t>
            </a:r>
          </a:p>
          <a:p>
            <a:pPr algn="l">
              <a:spcBef>
                <a:spcPts val="150"/>
              </a:spcBef>
              <a:spcAft>
                <a:spcPts val="200"/>
              </a:spcAft>
              <a:buFont typeface="Arial"/>
              <a:buChar char="•"/>
            </a:pPr>
            <a:r>
              <a:rPr lang="el-GR" sz="2700" b="1" dirty="0">
                <a:solidFill>
                  <a:srgbClr val="404040"/>
                </a:solidFill>
                <a:latin typeface="Calibri"/>
              </a:rPr>
              <a:t>Δεν υπάρχει τεχνολογική πρόοδος</a:t>
            </a:r>
          </a:p>
          <a:p>
            <a:endParaRPr lang="el-GR" dirty="0"/>
          </a:p>
        </p:txBody>
      </p:sp>
    </p:spTree>
    <p:extLst>
      <p:ext uri="{BB962C8B-B14F-4D97-AF65-F5344CB8AC3E}">
        <p14:creationId xmlns:p14="http://schemas.microsoft.com/office/powerpoint/2010/main" val="221792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0DBDD2-9B77-EA70-C520-590F287AEC9A}"/>
              </a:ext>
            </a:extLst>
          </p:cNvPr>
          <p:cNvSpPr>
            <a:spLocks noGrp="1"/>
          </p:cNvSpPr>
          <p:nvPr>
            <p:ph type="title"/>
          </p:nvPr>
        </p:nvSpPr>
        <p:spPr/>
        <p:txBody>
          <a:bodyPr>
            <a:normAutofit fontScale="90000"/>
          </a:bodyPr>
          <a:lstStyle/>
          <a:p>
            <a:r>
              <a:rPr lang="el-GR" b="0" i="0" dirty="0">
                <a:solidFill>
                  <a:srgbClr val="404040"/>
                </a:solidFill>
                <a:effectLst/>
              </a:rPr>
              <a:t>Οι υποθέσεις του μοντέλου </a:t>
            </a:r>
            <a:r>
              <a:rPr lang="el-GR" b="0" i="0" dirty="0" err="1">
                <a:solidFill>
                  <a:srgbClr val="404040"/>
                </a:solidFill>
                <a:effectLst/>
              </a:rPr>
              <a:t>Harrod-Domar</a:t>
            </a:r>
            <a:r>
              <a:rPr lang="el-GR" b="0" i="0" dirty="0">
                <a:solidFill>
                  <a:srgbClr val="404040"/>
                </a:solidFill>
                <a:effectLst/>
              </a:rPr>
              <a:t> (H-D)</a:t>
            </a:r>
            <a:r>
              <a:rPr lang="en-US" b="0" i="0" dirty="0">
                <a:solidFill>
                  <a:srgbClr val="404040"/>
                </a:solidFill>
                <a:effectLst/>
              </a:rPr>
              <a:t> (</a:t>
            </a:r>
            <a:r>
              <a:rPr lang="el-GR" b="0" i="0" dirty="0">
                <a:solidFill>
                  <a:srgbClr val="404040"/>
                </a:solidFill>
                <a:effectLst/>
              </a:rPr>
              <a:t>συνέχεια)</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98A8B4C6-3866-70AC-5B09-D517724AD435}"/>
              </a:ext>
            </a:extLst>
          </p:cNvPr>
          <p:cNvSpPr>
            <a:spLocks noGrp="1"/>
          </p:cNvSpPr>
          <p:nvPr>
            <p:ph idx="1"/>
          </p:nvPr>
        </p:nvSpPr>
        <p:spPr>
          <a:xfrm>
            <a:off x="0" y="1219200"/>
            <a:ext cx="9372600" cy="5638800"/>
          </a:xfrm>
        </p:spPr>
        <p:txBody>
          <a:bodyPr>
            <a:normAutofit/>
          </a:bodyPr>
          <a:lstStyle/>
          <a:p>
            <a:pPr algn="l">
              <a:lnSpc>
                <a:spcPts val="2143"/>
              </a:lnSpc>
              <a:spcBef>
                <a:spcPts val="1372"/>
              </a:spcBef>
              <a:spcAft>
                <a:spcPts val="1029"/>
              </a:spcAft>
              <a:buNone/>
            </a:pPr>
            <a:r>
              <a:rPr lang="el-GR" b="0" i="0" dirty="0">
                <a:solidFill>
                  <a:srgbClr val="404040"/>
                </a:solidFill>
                <a:effectLst/>
                <a:latin typeface="+mj-lt"/>
              </a:rPr>
              <a:t>2. Πλήρης απασχόληση</a:t>
            </a:r>
          </a:p>
          <a:p>
            <a:pPr algn="l">
              <a:lnSpc>
                <a:spcPts val="2143"/>
              </a:lnSpc>
              <a:spcBef>
                <a:spcPts val="1029"/>
              </a:spcBef>
              <a:spcAft>
                <a:spcPts val="1029"/>
              </a:spcAft>
              <a:buNone/>
            </a:pPr>
            <a:r>
              <a:rPr lang="el-GR" b="0" i="0" dirty="0">
                <a:solidFill>
                  <a:srgbClr val="404040"/>
                </a:solidFill>
                <a:effectLst/>
                <a:latin typeface="+mj-lt"/>
              </a:rPr>
              <a:t>Η παραγωγική ικανότητα της οικονομίας χρησιμοποιείται πλήρως, για ένα δοσμένο Κ:</a:t>
            </a:r>
          </a:p>
          <a:p>
            <a:pPr algn="l">
              <a:lnSpc>
                <a:spcPts val="2143"/>
              </a:lnSpc>
              <a:spcBef>
                <a:spcPts val="1372"/>
              </a:spcBef>
              <a:spcAft>
                <a:spcPts val="1029"/>
              </a:spcAft>
              <a:buNone/>
            </a:pPr>
            <a:r>
              <a:rPr lang="el-GR" b="0" i="0" dirty="0">
                <a:solidFill>
                  <a:srgbClr val="404040"/>
                </a:solidFill>
                <a:effectLst/>
                <a:latin typeface="+mj-lt"/>
              </a:rPr>
              <a:t>Y=(1/v).K      Είναι το μέγιστο δυνατό ΑΕΠ (δυνητική παραγωγή) που μπορεί να δημιουργήσει η οικονομία, δεδομένων των υποθέσεων και υπό την προϋπόθεση ότι η τεχνολογία είναι επαρκής (ο απαιτούμενος λόγος κεφαλαίου-παραγωγής) - διαφορετικά, δεν επιτυγχάνεται πλήρης απασχόληση</a:t>
            </a:r>
          </a:p>
          <a:p>
            <a:pPr algn="l">
              <a:lnSpc>
                <a:spcPts val="2143"/>
              </a:lnSpc>
              <a:spcBef>
                <a:spcPts val="1372"/>
              </a:spcBef>
              <a:spcAft>
                <a:spcPts val="1029"/>
              </a:spcAft>
              <a:buNone/>
            </a:pPr>
            <a:r>
              <a:rPr lang="el-GR" b="0" i="0" dirty="0">
                <a:solidFill>
                  <a:srgbClr val="404040"/>
                </a:solidFill>
                <a:effectLst/>
                <a:latin typeface="+mj-lt"/>
              </a:rPr>
              <a:t>3. Κλειστή οικονομία (οδηγεί στο 5. Βλ. παρακάτω)</a:t>
            </a:r>
          </a:p>
          <a:p>
            <a:pPr algn="l">
              <a:lnSpc>
                <a:spcPts val="2143"/>
              </a:lnSpc>
              <a:spcBef>
                <a:spcPts val="1372"/>
              </a:spcBef>
              <a:spcAft>
                <a:spcPts val="1029"/>
              </a:spcAft>
              <a:buNone/>
            </a:pPr>
            <a:r>
              <a:rPr lang="el-GR" b="0" i="0" dirty="0">
                <a:solidFill>
                  <a:srgbClr val="404040"/>
                </a:solidFill>
                <a:effectLst/>
                <a:latin typeface="+mj-lt"/>
              </a:rPr>
              <a:t>4. Αποταμίευση</a:t>
            </a:r>
          </a:p>
          <a:p>
            <a:pPr algn="l">
              <a:lnSpc>
                <a:spcPts val="2143"/>
              </a:lnSpc>
              <a:spcBef>
                <a:spcPts val="1029"/>
              </a:spcBef>
              <a:spcAft>
                <a:spcPts val="1029"/>
              </a:spcAft>
              <a:buNone/>
            </a:pPr>
            <a:r>
              <a:rPr lang="el-GR" b="0" i="0" dirty="0">
                <a:solidFill>
                  <a:srgbClr val="404040"/>
                </a:solidFill>
                <a:effectLst/>
                <a:latin typeface="+mj-lt"/>
              </a:rPr>
              <a:t>Η συνολική αποταμίευση είναι σταθερό ποσοστό του ΑΕΠ:  S=</a:t>
            </a:r>
            <a:r>
              <a:rPr lang="el-GR" b="0" i="0" dirty="0" err="1">
                <a:solidFill>
                  <a:srgbClr val="404040"/>
                </a:solidFill>
                <a:effectLst/>
                <a:latin typeface="+mj-lt"/>
              </a:rPr>
              <a:t>sY</a:t>
            </a:r>
            <a:endParaRPr lang="el-GR" b="0" i="1" dirty="0">
              <a:solidFill>
                <a:srgbClr val="404040"/>
              </a:solidFill>
              <a:effectLst/>
              <a:latin typeface="+mj-lt"/>
            </a:endParaRPr>
          </a:p>
          <a:p>
            <a:pPr algn="l">
              <a:lnSpc>
                <a:spcPts val="2143"/>
              </a:lnSpc>
              <a:spcBef>
                <a:spcPts val="1372"/>
              </a:spcBef>
              <a:spcAft>
                <a:spcPts val="1029"/>
              </a:spcAft>
              <a:buNone/>
            </a:pPr>
            <a:r>
              <a:rPr lang="el-GR" b="0" i="0" dirty="0">
                <a:solidFill>
                  <a:srgbClr val="404040"/>
                </a:solidFill>
                <a:effectLst/>
                <a:latin typeface="+mj-lt"/>
              </a:rPr>
              <a:t>5. Ισότητα αποταμίευσης και επένδυσης: I=S (βλ. 3)</a:t>
            </a:r>
            <a:endParaRPr lang="el-GR" dirty="0">
              <a:latin typeface="+mj-lt"/>
            </a:endParaRPr>
          </a:p>
        </p:txBody>
      </p:sp>
    </p:spTree>
    <p:extLst>
      <p:ext uri="{BB962C8B-B14F-4D97-AF65-F5344CB8AC3E}">
        <p14:creationId xmlns:p14="http://schemas.microsoft.com/office/powerpoint/2010/main" val="1313572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0EB1D-5A6F-7DEE-5948-C668A50EC296}"/>
              </a:ext>
            </a:extLst>
          </p:cNvPr>
          <p:cNvSpPr>
            <a:spLocks noGrp="1"/>
          </p:cNvSpPr>
          <p:nvPr>
            <p:ph type="title"/>
          </p:nvPr>
        </p:nvSpPr>
        <p:spPr>
          <a:xfrm>
            <a:off x="457200" y="274638"/>
            <a:ext cx="8686800" cy="1143000"/>
          </a:xfrm>
        </p:spPr>
        <p:txBody>
          <a:bodyPr>
            <a:normAutofit fontScale="90000"/>
          </a:bodyPr>
          <a:lstStyle/>
          <a:p>
            <a:r>
              <a:rPr lang="el-GR" dirty="0">
                <a:solidFill>
                  <a:srgbClr val="404040"/>
                </a:solidFill>
                <a:latin typeface="Calibri"/>
              </a:rPr>
              <a:t>H-D: Τέσσερις εξισώσεις </a:t>
            </a:r>
            <a:br>
              <a:rPr lang="el-GR" dirty="0">
                <a:solidFill>
                  <a:srgbClr val="404040"/>
                </a:solidFill>
                <a:latin typeface="Calibri"/>
              </a:rPr>
            </a:br>
            <a:r>
              <a:rPr lang="el-GR" dirty="0">
                <a:solidFill>
                  <a:srgbClr val="404040"/>
                </a:solidFill>
                <a:latin typeface="Calibri"/>
              </a:rPr>
              <a:t>S=sY &amp; K=vY</a:t>
            </a:r>
          </a:p>
        </p:txBody>
      </p:sp>
      <p:sp>
        <p:nvSpPr>
          <p:cNvPr id="3" name="Θέση περιεχομένου 2">
            <a:extLst>
              <a:ext uri="{FF2B5EF4-FFF2-40B4-BE49-F238E27FC236}">
                <a16:creationId xmlns:a16="http://schemas.microsoft.com/office/drawing/2014/main" id="{E7F90731-5E43-88E2-16B5-0FB2ED96D7D4}"/>
              </a:ext>
            </a:extLst>
          </p:cNvPr>
          <p:cNvSpPr>
            <a:spLocks noGrp="1"/>
          </p:cNvSpPr>
          <p:nvPr>
            <p:ph idx="1"/>
          </p:nvPr>
        </p:nvSpPr>
        <p:spPr>
          <a:xfrm>
            <a:off x="117389" y="1676400"/>
            <a:ext cx="8991600" cy="5943600"/>
          </a:xfrm>
        </p:spPr>
        <p:txBody>
          <a:bodyPr>
            <a:normAutofit/>
          </a:bodyPr>
          <a:lstStyle/>
          <a:p>
            <a:pPr algn="l">
              <a:lnSpc>
                <a:spcPts val="2200"/>
              </a:lnSpc>
              <a:spcBef>
                <a:spcPts val="400"/>
              </a:spcBef>
              <a:spcAft>
                <a:spcPts val="200"/>
              </a:spcAft>
              <a:buNone/>
            </a:pPr>
            <a:r>
              <a:rPr lang="el-GR" sz="2900" b="1" dirty="0">
                <a:solidFill>
                  <a:srgbClr val="404040"/>
                </a:solidFill>
                <a:latin typeface="Calibri"/>
              </a:rPr>
              <a:t>① Νοικοκυριά/καταναλωτές:</a:t>
            </a:r>
          </a:p>
          <a:p>
            <a:pPr algn="ctr">
              <a:lnSpc>
                <a:spcPts val="2200"/>
              </a:lnSpc>
              <a:spcBef>
                <a:spcPts val="200"/>
              </a:spcBef>
              <a:spcAft>
                <a:spcPts val="200"/>
              </a:spcAft>
              <a:buNone/>
            </a:pPr>
            <a:r>
              <a:rPr lang="el-GR" sz="3200" b="1" dirty="0">
                <a:solidFill>
                  <a:srgbClr val="1F4E79"/>
                </a:solidFill>
                <a:latin typeface="Calibri"/>
              </a:rPr>
              <a:t>S = s · Y</a:t>
            </a:r>
          </a:p>
          <a:p>
            <a:pPr algn="l">
              <a:lnSpc>
                <a:spcPts val="2200"/>
              </a:lnSpc>
              <a:spcBef>
                <a:spcPts val="150"/>
              </a:spcBef>
              <a:spcAft>
                <a:spcPts val="500"/>
              </a:spcAft>
              <a:buNone/>
            </a:pPr>
            <a:r>
              <a:rPr lang="el-GR" sz="2700" b="0" dirty="0">
                <a:solidFill>
                  <a:srgbClr val="404040"/>
                </a:solidFill>
                <a:latin typeface="Calibri"/>
              </a:rPr>
              <a:t>Η αποταμίευση (S) = ποσοστό αποταμίευσης (s) × εισόδημα (Y). Το s είναι εξωγενές και σταθερό</a:t>
            </a:r>
          </a:p>
          <a:p>
            <a:pPr algn="l">
              <a:lnSpc>
                <a:spcPts val="2200"/>
              </a:lnSpc>
              <a:spcBef>
                <a:spcPts val="150"/>
              </a:spcBef>
              <a:spcAft>
                <a:spcPts val="500"/>
              </a:spcAft>
              <a:buNone/>
            </a:pPr>
            <a:endParaRPr lang="el-GR" sz="2700" b="0" dirty="0">
              <a:solidFill>
                <a:srgbClr val="404040"/>
              </a:solidFill>
              <a:latin typeface="Calibri"/>
            </a:endParaRPr>
          </a:p>
          <a:p>
            <a:pPr algn="l">
              <a:lnSpc>
                <a:spcPts val="2200"/>
              </a:lnSpc>
              <a:spcBef>
                <a:spcPts val="400"/>
              </a:spcBef>
              <a:spcAft>
                <a:spcPts val="200"/>
              </a:spcAft>
              <a:buNone/>
            </a:pPr>
            <a:r>
              <a:rPr lang="el-GR" sz="2900" b="1" dirty="0">
                <a:solidFill>
                  <a:srgbClr val="404040"/>
                </a:solidFill>
                <a:latin typeface="Calibri"/>
              </a:rPr>
              <a:t>② Επιχειρήσεις/παραγωγοί:</a:t>
            </a:r>
          </a:p>
          <a:p>
            <a:pPr algn="ctr">
              <a:lnSpc>
                <a:spcPts val="2200"/>
              </a:lnSpc>
              <a:spcBef>
                <a:spcPts val="200"/>
              </a:spcBef>
              <a:spcAft>
                <a:spcPts val="200"/>
              </a:spcAft>
              <a:buNone/>
            </a:pPr>
            <a:r>
              <a:rPr lang="el-GR" sz="3200" b="1" dirty="0">
                <a:solidFill>
                  <a:srgbClr val="1F4E79"/>
                </a:solidFill>
                <a:latin typeface="Calibri"/>
              </a:rPr>
              <a:t>K = v · Y</a:t>
            </a:r>
          </a:p>
          <a:p>
            <a:pPr algn="l">
              <a:lnSpc>
                <a:spcPts val="2200"/>
              </a:lnSpc>
              <a:spcBef>
                <a:spcPts val="150"/>
              </a:spcBef>
              <a:spcAft>
                <a:spcPts val="300"/>
              </a:spcAft>
              <a:buNone/>
            </a:pPr>
            <a:r>
              <a:rPr lang="el-GR" sz="2700" b="0" dirty="0">
                <a:solidFill>
                  <a:srgbClr val="404040"/>
                </a:solidFill>
                <a:latin typeface="Calibri"/>
              </a:rPr>
              <a:t>Σταθερός τεχνικός λόγος κεφαλαίου-παραγωγής (v). Ο αντίστροφος 1/v είναι η παραγωγικότητα κεφαλαίου</a:t>
            </a:r>
          </a:p>
          <a:p>
            <a:endParaRPr lang="el-GR" dirty="0"/>
          </a:p>
        </p:txBody>
      </p:sp>
    </p:spTree>
    <p:extLst>
      <p:ext uri="{BB962C8B-B14F-4D97-AF65-F5344CB8AC3E}">
        <p14:creationId xmlns:p14="http://schemas.microsoft.com/office/powerpoint/2010/main" val="156261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0EB1D-5A6F-7DEE-5948-C668A50EC296}"/>
              </a:ext>
            </a:extLst>
          </p:cNvPr>
          <p:cNvSpPr>
            <a:spLocks noGrp="1"/>
          </p:cNvSpPr>
          <p:nvPr>
            <p:ph type="title"/>
          </p:nvPr>
        </p:nvSpPr>
        <p:spPr>
          <a:xfrm>
            <a:off x="457200" y="274638"/>
            <a:ext cx="8686800" cy="1143000"/>
          </a:xfrm>
        </p:spPr>
        <p:txBody>
          <a:bodyPr>
            <a:normAutofit fontScale="90000"/>
          </a:bodyPr>
          <a:lstStyle/>
          <a:p>
            <a:r>
              <a:rPr lang="el-GR" dirty="0">
                <a:solidFill>
                  <a:srgbClr val="404040"/>
                </a:solidFill>
                <a:latin typeface="Calibri"/>
              </a:rPr>
              <a:t>H-D: Τέσσερις εξισώσεις </a:t>
            </a:r>
            <a:br>
              <a:rPr lang="el-GR" dirty="0">
                <a:solidFill>
                  <a:srgbClr val="404040"/>
                </a:solidFill>
                <a:latin typeface="Calibri"/>
              </a:rPr>
            </a:br>
            <a:r>
              <a:rPr lang="el-GR" dirty="0">
                <a:solidFill>
                  <a:srgbClr val="404040"/>
                </a:solidFill>
                <a:latin typeface="Calibri"/>
              </a:rPr>
              <a:t>ΔK &amp; S=I</a:t>
            </a:r>
          </a:p>
        </p:txBody>
      </p:sp>
      <p:sp>
        <p:nvSpPr>
          <p:cNvPr id="3" name="Θέση περιεχομένου 2">
            <a:extLst>
              <a:ext uri="{FF2B5EF4-FFF2-40B4-BE49-F238E27FC236}">
                <a16:creationId xmlns:a16="http://schemas.microsoft.com/office/drawing/2014/main" id="{E7F90731-5E43-88E2-16B5-0FB2ED96D7D4}"/>
              </a:ext>
            </a:extLst>
          </p:cNvPr>
          <p:cNvSpPr>
            <a:spLocks noGrp="1"/>
          </p:cNvSpPr>
          <p:nvPr>
            <p:ph idx="1"/>
          </p:nvPr>
        </p:nvSpPr>
        <p:spPr>
          <a:xfrm>
            <a:off x="20595" y="1828800"/>
            <a:ext cx="8991600" cy="5943600"/>
          </a:xfrm>
        </p:spPr>
        <p:txBody>
          <a:bodyPr>
            <a:normAutofit/>
          </a:bodyPr>
          <a:lstStyle/>
          <a:p>
            <a:pPr algn="l">
              <a:lnSpc>
                <a:spcPts val="2200"/>
              </a:lnSpc>
              <a:spcBef>
                <a:spcPts val="400"/>
              </a:spcBef>
              <a:spcAft>
                <a:spcPts val="200"/>
              </a:spcAft>
              <a:buNone/>
            </a:pPr>
            <a:r>
              <a:rPr lang="el-GR" sz="2900" b="1" dirty="0">
                <a:solidFill>
                  <a:srgbClr val="404040"/>
                </a:solidFill>
                <a:latin typeface="Calibri"/>
              </a:rPr>
              <a:t>③ Ορισμός επενδύσεων:</a:t>
            </a:r>
          </a:p>
          <a:p>
            <a:pPr algn="ctr">
              <a:lnSpc>
                <a:spcPts val="2200"/>
              </a:lnSpc>
              <a:spcBef>
                <a:spcPts val="200"/>
              </a:spcBef>
              <a:spcAft>
                <a:spcPts val="200"/>
              </a:spcAft>
              <a:buNone/>
            </a:pPr>
            <a:r>
              <a:rPr lang="el-GR" sz="3000" b="1" dirty="0">
                <a:solidFill>
                  <a:srgbClr val="1F4E79"/>
                </a:solidFill>
                <a:latin typeface="Calibri"/>
              </a:rPr>
              <a:t>I = ΔK + δK   ⟺   ΔK = I − δK</a:t>
            </a:r>
          </a:p>
          <a:p>
            <a:pPr algn="l">
              <a:lnSpc>
                <a:spcPts val="2200"/>
              </a:lnSpc>
              <a:spcBef>
                <a:spcPts val="150"/>
              </a:spcBef>
              <a:spcAft>
                <a:spcPts val="500"/>
              </a:spcAft>
              <a:buNone/>
            </a:pPr>
            <a:r>
              <a:rPr lang="el-GR" sz="2700" b="0" dirty="0">
                <a:solidFill>
                  <a:srgbClr val="404040"/>
                </a:solidFill>
                <a:latin typeface="Calibri"/>
              </a:rPr>
              <a:t>Η μεταβολή κεφαλαίου (ΔK) = ακαθάριστες επενδύσεις (I) μείον απόσβεση (</a:t>
            </a:r>
            <a:r>
              <a:rPr lang="el-GR" sz="2700" b="0" dirty="0" err="1">
                <a:solidFill>
                  <a:srgbClr val="404040"/>
                </a:solidFill>
                <a:latin typeface="Calibri"/>
              </a:rPr>
              <a:t>δK</a:t>
            </a:r>
            <a:r>
              <a:rPr lang="el-GR" sz="2700" b="0" dirty="0">
                <a:solidFill>
                  <a:srgbClr val="404040"/>
                </a:solidFill>
                <a:latin typeface="Calibri"/>
              </a:rPr>
              <a:t>)</a:t>
            </a:r>
          </a:p>
          <a:p>
            <a:pPr algn="l">
              <a:lnSpc>
                <a:spcPts val="2200"/>
              </a:lnSpc>
              <a:spcBef>
                <a:spcPts val="150"/>
              </a:spcBef>
              <a:spcAft>
                <a:spcPts val="500"/>
              </a:spcAft>
              <a:buNone/>
            </a:pPr>
            <a:endParaRPr lang="el-GR" sz="2700" b="0" dirty="0">
              <a:solidFill>
                <a:srgbClr val="404040"/>
              </a:solidFill>
              <a:latin typeface="Calibri"/>
            </a:endParaRPr>
          </a:p>
          <a:p>
            <a:pPr algn="l">
              <a:lnSpc>
                <a:spcPts val="2200"/>
              </a:lnSpc>
              <a:spcBef>
                <a:spcPts val="400"/>
              </a:spcBef>
              <a:spcAft>
                <a:spcPts val="200"/>
              </a:spcAft>
              <a:buNone/>
            </a:pPr>
            <a:r>
              <a:rPr lang="el-GR" sz="2900" b="1" dirty="0">
                <a:solidFill>
                  <a:srgbClr val="404040"/>
                </a:solidFill>
                <a:latin typeface="Calibri"/>
              </a:rPr>
              <a:t>④ Συνθήκη ισορροπίας κλειστής οικονομίας:</a:t>
            </a:r>
          </a:p>
          <a:p>
            <a:pPr algn="ctr">
              <a:lnSpc>
                <a:spcPts val="2200"/>
              </a:lnSpc>
              <a:spcBef>
                <a:spcPts val="200"/>
              </a:spcBef>
              <a:spcAft>
                <a:spcPts val="200"/>
              </a:spcAft>
              <a:buNone/>
            </a:pPr>
            <a:r>
              <a:rPr lang="el-GR" sz="3200" b="1" dirty="0">
                <a:solidFill>
                  <a:srgbClr val="1F4E79"/>
                </a:solidFill>
                <a:latin typeface="Calibri"/>
              </a:rPr>
              <a:t>S = I</a:t>
            </a:r>
          </a:p>
          <a:p>
            <a:pPr algn="l">
              <a:lnSpc>
                <a:spcPts val="2200"/>
              </a:lnSpc>
              <a:spcBef>
                <a:spcPts val="150"/>
              </a:spcBef>
              <a:spcAft>
                <a:spcPts val="300"/>
              </a:spcAft>
              <a:buNone/>
            </a:pPr>
            <a:r>
              <a:rPr lang="el-GR" sz="2700" b="0" dirty="0">
                <a:solidFill>
                  <a:srgbClr val="404040"/>
                </a:solidFill>
                <a:latin typeface="Calibri"/>
              </a:rPr>
              <a:t>Ό,τι αποταμιεύεται επενδύεται πλήρως — ο σύνδεσμος αποταμίευσης και κεφαλαιακής συσσώρευσης</a:t>
            </a:r>
          </a:p>
          <a:p>
            <a:endParaRPr lang="el-GR" dirty="0"/>
          </a:p>
        </p:txBody>
      </p:sp>
    </p:spTree>
    <p:extLst>
      <p:ext uri="{BB962C8B-B14F-4D97-AF65-F5344CB8AC3E}">
        <p14:creationId xmlns:p14="http://schemas.microsoft.com/office/powerpoint/2010/main" val="156261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0EF9E9-0E2D-044D-9EF2-C1AEC7CD0D8B}"/>
              </a:ext>
            </a:extLst>
          </p:cNvPr>
          <p:cNvSpPr>
            <a:spLocks noGrp="1"/>
          </p:cNvSpPr>
          <p:nvPr>
            <p:ph type="title"/>
          </p:nvPr>
        </p:nvSpPr>
        <p:spPr>
          <a:xfrm>
            <a:off x="457200" y="274638"/>
            <a:ext cx="8305800" cy="1143000"/>
          </a:xfrm>
        </p:spPr>
        <p:txBody>
          <a:bodyPr>
            <a:normAutofit fontScale="90000"/>
          </a:bodyPr>
          <a:lstStyle/>
          <a:p>
            <a:r>
              <a:rPr lang="el-GR" b="0" i="0" dirty="0">
                <a:solidFill>
                  <a:srgbClr val="404040"/>
                </a:solidFill>
                <a:effectLst/>
              </a:rPr>
              <a:t>Το μοντέλο </a:t>
            </a:r>
            <a:r>
              <a:rPr lang="el-GR" b="0" i="0" dirty="0" err="1">
                <a:solidFill>
                  <a:srgbClr val="404040"/>
                </a:solidFill>
                <a:effectLst/>
              </a:rPr>
              <a:t>Harrod-Domar</a:t>
            </a:r>
            <a:r>
              <a:rPr lang="el-GR" b="0" i="0" dirty="0">
                <a:solidFill>
                  <a:srgbClr val="404040"/>
                </a:solidFill>
                <a:effectLst/>
              </a:rPr>
              <a:t>: μια κυκλική λογική ("επίδραση επιταχυντή")</a:t>
            </a:r>
            <a:br>
              <a:rPr lang="el-GR" b="0" i="0" dirty="0">
                <a:solidFill>
                  <a:srgbClr val="404040"/>
                </a:solidFill>
                <a:effectLst/>
              </a:rPr>
            </a:br>
            <a:endParaRPr lang="el-GR" dirty="0"/>
          </a:p>
        </p:txBody>
      </p:sp>
      <p:pic>
        <p:nvPicPr>
          <p:cNvPr id="5" name="Θέση περιεχομένου 4">
            <a:extLst>
              <a:ext uri="{FF2B5EF4-FFF2-40B4-BE49-F238E27FC236}">
                <a16:creationId xmlns:a16="http://schemas.microsoft.com/office/drawing/2014/main" id="{457EF9B3-F1AF-B713-3C84-0B15EB11A397}"/>
              </a:ext>
            </a:extLst>
          </p:cNvPr>
          <p:cNvPicPr>
            <a:picLocks noGrp="1" noChangeAspect="1"/>
          </p:cNvPicPr>
          <p:nvPr>
            <p:ph idx="1"/>
          </p:nvPr>
        </p:nvPicPr>
        <p:blipFill>
          <a:blip r:embed="rId2"/>
          <a:stretch>
            <a:fillRect/>
          </a:stretch>
        </p:blipFill>
        <p:spPr>
          <a:xfrm>
            <a:off x="1143000" y="1417638"/>
            <a:ext cx="6747691" cy="5343606"/>
          </a:xfrm>
        </p:spPr>
      </p:pic>
    </p:spTree>
    <p:extLst>
      <p:ext uri="{BB962C8B-B14F-4D97-AF65-F5344CB8AC3E}">
        <p14:creationId xmlns:p14="http://schemas.microsoft.com/office/powerpoint/2010/main" val="164891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C7EF3F-349E-03F7-C2D0-D9EAD8C3D39A}"/>
              </a:ext>
            </a:extLst>
          </p:cNvPr>
          <p:cNvSpPr>
            <a:spLocks noGrp="1"/>
          </p:cNvSpPr>
          <p:nvPr>
            <p:ph type="title"/>
          </p:nvPr>
        </p:nvSpPr>
        <p:spPr>
          <a:xfrm>
            <a:off x="304800" y="274638"/>
            <a:ext cx="8763000" cy="1143000"/>
          </a:xfrm>
        </p:spPr>
        <p:txBody>
          <a:bodyPr>
            <a:normAutofit fontScale="90000"/>
          </a:bodyPr>
          <a:lstStyle/>
          <a:p>
            <a:r>
              <a:rPr lang="el-GR" b="0" i="0" dirty="0">
                <a:solidFill>
                  <a:srgbClr val="404040"/>
                </a:solidFill>
                <a:effectLst/>
              </a:rPr>
              <a:t>Το μοντέλο </a:t>
            </a:r>
            <a:r>
              <a:rPr lang="el-GR" b="0" i="0" dirty="0" err="1">
                <a:solidFill>
                  <a:srgbClr val="404040"/>
                </a:solidFill>
                <a:effectLst/>
              </a:rPr>
              <a:t>Harrod-Domar</a:t>
            </a:r>
            <a:r>
              <a:rPr lang="el-GR" b="0" i="0" dirty="0">
                <a:solidFill>
                  <a:srgbClr val="404040"/>
                </a:solidFill>
                <a:effectLst/>
              </a:rPr>
              <a:t>: η εξαγωγή της εξίσωσης</a:t>
            </a:r>
            <a:r>
              <a:rPr lang="de-DE" b="0" i="0" dirty="0">
                <a:solidFill>
                  <a:srgbClr val="404040"/>
                </a:solidFill>
                <a:effectLst/>
              </a:rPr>
              <a:t> </a:t>
            </a:r>
            <a:r>
              <a:rPr lang="en-US" sz="3800" b="1" i="0" u="none" strike="noStrike" baseline="0" dirty="0">
                <a:solidFill>
                  <a:srgbClr val="4471C4"/>
                </a:solidFill>
              </a:rPr>
              <a:t>(</a:t>
            </a:r>
            <a:r>
              <a:rPr lang="en-US" sz="3800" b="1" dirty="0">
                <a:solidFill>
                  <a:srgbClr val="4471C4"/>
                </a:solidFill>
              </a:rPr>
              <a:t>t</a:t>
            </a:r>
            <a:r>
              <a:rPr lang="en-US" sz="3800" b="1" i="0" u="none" strike="noStrike" baseline="0" dirty="0">
                <a:solidFill>
                  <a:srgbClr val="4471C4"/>
                </a:solidFill>
              </a:rPr>
              <a:t>he reduced-form* equation)</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B0BBEC22-FC2F-71C5-8840-80415495C3F7}"/>
              </a:ext>
            </a:extLst>
          </p:cNvPr>
          <p:cNvSpPr>
            <a:spLocks noGrp="1"/>
          </p:cNvSpPr>
          <p:nvPr>
            <p:ph idx="1"/>
          </p:nvPr>
        </p:nvSpPr>
        <p:spPr>
          <a:xfrm>
            <a:off x="5181600" y="1295400"/>
            <a:ext cx="3657600" cy="5410200"/>
          </a:xfrm>
        </p:spPr>
        <p:txBody>
          <a:bodyPr/>
          <a:lstStyle/>
          <a:p>
            <a:pPr algn="l">
              <a:lnSpc>
                <a:spcPts val="2143"/>
              </a:lnSpc>
              <a:spcBef>
                <a:spcPts val="1029"/>
              </a:spcBef>
              <a:spcAft>
                <a:spcPts val="1029"/>
              </a:spcAft>
              <a:buNone/>
            </a:pPr>
            <a:r>
              <a:rPr lang="el-GR" b="0" i="0" dirty="0">
                <a:solidFill>
                  <a:srgbClr val="404040"/>
                </a:solidFill>
                <a:effectLst/>
                <a:latin typeface="+mj-lt"/>
              </a:rPr>
              <a:t>Από τις εξισώσεις </a:t>
            </a:r>
            <a:endParaRPr lang="de-DE" b="0" i="0" dirty="0">
              <a:solidFill>
                <a:srgbClr val="404040"/>
              </a:solidFill>
              <a:effectLst/>
              <a:latin typeface="+mj-lt"/>
            </a:endParaRPr>
          </a:p>
          <a:p>
            <a:pPr algn="l">
              <a:lnSpc>
                <a:spcPts val="2143"/>
              </a:lnSpc>
              <a:spcBef>
                <a:spcPts val="1029"/>
              </a:spcBef>
              <a:spcAft>
                <a:spcPts val="1029"/>
              </a:spcAft>
              <a:buNone/>
            </a:pPr>
            <a:r>
              <a:rPr lang="el-GR" b="0" i="0" dirty="0">
                <a:solidFill>
                  <a:srgbClr val="404040"/>
                </a:solidFill>
                <a:effectLst/>
                <a:latin typeface="+mj-lt"/>
              </a:rPr>
              <a:t>1-4, προκύπτει:</a:t>
            </a:r>
            <a:endParaRPr lang="de-DE" b="0" i="0" dirty="0">
              <a:solidFill>
                <a:srgbClr val="404040"/>
              </a:solidFill>
              <a:effectLst/>
              <a:latin typeface="+mj-lt"/>
            </a:endParaRPr>
          </a:p>
          <a:p>
            <a:pPr algn="l">
              <a:lnSpc>
                <a:spcPts val="2143"/>
              </a:lnSpc>
              <a:spcBef>
                <a:spcPts val="1029"/>
              </a:spcBef>
              <a:spcAft>
                <a:spcPts val="1029"/>
              </a:spcAft>
              <a:buNone/>
            </a:pPr>
            <a:endParaRPr lang="de-DE" b="0" i="0" dirty="0">
              <a:solidFill>
                <a:srgbClr val="404040"/>
              </a:solidFill>
              <a:effectLst/>
              <a:latin typeface="DeepSeek-CJK-patch"/>
            </a:endParaRPr>
          </a:p>
          <a:p>
            <a:pPr algn="l">
              <a:lnSpc>
                <a:spcPts val="2143"/>
              </a:lnSpc>
              <a:spcBef>
                <a:spcPts val="1029"/>
              </a:spcBef>
              <a:spcAft>
                <a:spcPts val="1029"/>
              </a:spcAft>
              <a:buNone/>
            </a:pPr>
            <a:r>
              <a:rPr lang="el-GR" sz="4400" b="0" i="0" dirty="0" err="1">
                <a:solidFill>
                  <a:srgbClr val="FF0000"/>
                </a:solidFill>
                <a:effectLst/>
                <a:latin typeface="KaTeX_Main"/>
              </a:rPr>
              <a:t>g</a:t>
            </a:r>
            <a:r>
              <a:rPr lang="el-GR" sz="2800" b="0" i="0" dirty="0" err="1">
                <a:solidFill>
                  <a:srgbClr val="FF0000"/>
                </a:solidFill>
                <a:effectLst/>
                <a:latin typeface="KaTeX_Main"/>
              </a:rPr>
              <a:t>w</a:t>
            </a:r>
            <a:r>
              <a:rPr lang="el-GR" sz="4400" b="0" i="0" dirty="0">
                <a:solidFill>
                  <a:srgbClr val="FF0000"/>
                </a:solidFill>
                <a:effectLst/>
                <a:latin typeface="KaTeX_Main"/>
              </a:rPr>
              <a:t>=(s/v)−δ</a:t>
            </a:r>
            <a:endParaRPr lang="de-DE" sz="4400" b="0" i="0" dirty="0">
              <a:solidFill>
                <a:srgbClr val="FF0000"/>
              </a:solidFill>
              <a:effectLst/>
              <a:latin typeface="KaTeX_Main"/>
            </a:endParaRPr>
          </a:p>
          <a:p>
            <a:pPr algn="l">
              <a:lnSpc>
                <a:spcPts val="2143"/>
              </a:lnSpc>
              <a:spcBef>
                <a:spcPts val="1029"/>
              </a:spcBef>
              <a:spcAft>
                <a:spcPts val="1029"/>
              </a:spcAft>
              <a:buNone/>
            </a:pPr>
            <a:endParaRPr lang="de-DE" sz="4400" b="0" i="1" dirty="0">
              <a:solidFill>
                <a:srgbClr val="FF0000"/>
              </a:solidFill>
              <a:effectLst/>
              <a:latin typeface="KaTeX_Math"/>
            </a:endParaRPr>
          </a:p>
          <a:p>
            <a:pPr algn="l">
              <a:lnSpc>
                <a:spcPts val="2143"/>
              </a:lnSpc>
              <a:spcBef>
                <a:spcPts val="1029"/>
              </a:spcBef>
              <a:spcAft>
                <a:spcPts val="1029"/>
              </a:spcAft>
              <a:buNone/>
            </a:pPr>
            <a:r>
              <a:rPr lang="el-GR" b="0" i="0" dirty="0">
                <a:solidFill>
                  <a:srgbClr val="404040"/>
                </a:solidFill>
                <a:effectLst/>
                <a:latin typeface="+mj-lt"/>
              </a:rPr>
              <a:t>όπου </a:t>
            </a:r>
            <a:r>
              <a:rPr lang="el-GR" b="0" i="0" dirty="0" err="1">
                <a:solidFill>
                  <a:srgbClr val="404040"/>
                </a:solidFill>
                <a:effectLst/>
                <a:latin typeface="+mj-lt"/>
              </a:rPr>
              <a:t>g</a:t>
            </a:r>
            <a:r>
              <a:rPr lang="el-GR" sz="2800" b="0" i="0" dirty="0" err="1">
                <a:solidFill>
                  <a:srgbClr val="404040"/>
                </a:solidFill>
                <a:effectLst/>
                <a:latin typeface="+mj-lt"/>
              </a:rPr>
              <a:t>w</a:t>
            </a:r>
            <a:r>
              <a:rPr lang="el-GR" b="0" i="0" dirty="0">
                <a:solidFill>
                  <a:srgbClr val="404040"/>
                </a:solidFill>
                <a:effectLst/>
                <a:latin typeface="+mj-lt"/>
              </a:rPr>
              <a:t> είναι </a:t>
            </a:r>
            <a:endParaRPr lang="de-DE" b="0" i="0" dirty="0">
              <a:solidFill>
                <a:srgbClr val="404040"/>
              </a:solidFill>
              <a:effectLst/>
              <a:latin typeface="+mj-lt"/>
            </a:endParaRPr>
          </a:p>
          <a:p>
            <a:pPr algn="l">
              <a:lnSpc>
                <a:spcPts val="2143"/>
              </a:lnSpc>
              <a:spcBef>
                <a:spcPts val="1029"/>
              </a:spcBef>
              <a:spcAft>
                <a:spcPts val="1029"/>
              </a:spcAft>
              <a:buNone/>
            </a:pPr>
            <a:r>
              <a:rPr lang="el-GR" b="0" i="0" dirty="0">
                <a:solidFill>
                  <a:srgbClr val="404040"/>
                </a:solidFill>
                <a:effectLst/>
                <a:latin typeface="+mj-lt"/>
              </a:rPr>
              <a:t>ο "εγγυημένος" </a:t>
            </a:r>
            <a:endParaRPr lang="de-DE" b="0" i="0" dirty="0">
              <a:solidFill>
                <a:srgbClr val="404040"/>
              </a:solidFill>
              <a:effectLst/>
              <a:latin typeface="+mj-lt"/>
            </a:endParaRPr>
          </a:p>
          <a:p>
            <a:pPr algn="l">
              <a:lnSpc>
                <a:spcPts val="2143"/>
              </a:lnSpc>
              <a:spcBef>
                <a:spcPts val="1029"/>
              </a:spcBef>
              <a:spcAft>
                <a:spcPts val="1029"/>
              </a:spcAft>
              <a:buNone/>
            </a:pPr>
            <a:r>
              <a:rPr lang="el-GR" b="0" i="0" dirty="0">
                <a:solidFill>
                  <a:srgbClr val="404040"/>
                </a:solidFill>
                <a:effectLst/>
                <a:latin typeface="+mj-lt"/>
              </a:rPr>
              <a:t>ρυθμός ανάπτυξης.</a:t>
            </a:r>
          </a:p>
          <a:p>
            <a:endParaRPr lang="el-GR" dirty="0"/>
          </a:p>
        </p:txBody>
      </p:sp>
      <p:pic>
        <p:nvPicPr>
          <p:cNvPr id="5" name="Εικόνα 4">
            <a:extLst>
              <a:ext uri="{FF2B5EF4-FFF2-40B4-BE49-F238E27FC236}">
                <a16:creationId xmlns:a16="http://schemas.microsoft.com/office/drawing/2014/main" id="{E717F15C-7E0F-E6EA-B851-26558D17E713}"/>
              </a:ext>
            </a:extLst>
          </p:cNvPr>
          <p:cNvPicPr>
            <a:picLocks noChangeAspect="1"/>
          </p:cNvPicPr>
          <p:nvPr/>
        </p:nvPicPr>
        <p:blipFill>
          <a:blip r:embed="rId2"/>
          <a:stretch>
            <a:fillRect/>
          </a:stretch>
        </p:blipFill>
        <p:spPr>
          <a:xfrm>
            <a:off x="228600" y="1295400"/>
            <a:ext cx="4889369" cy="4876800"/>
          </a:xfrm>
          <a:prstGeom prst="rect">
            <a:avLst/>
          </a:prstGeom>
        </p:spPr>
      </p:pic>
      <p:sp>
        <p:nvSpPr>
          <p:cNvPr id="7" name="TextBox 6">
            <a:extLst>
              <a:ext uri="{FF2B5EF4-FFF2-40B4-BE49-F238E27FC236}">
                <a16:creationId xmlns:a16="http://schemas.microsoft.com/office/drawing/2014/main" id="{1C1E9B03-07CF-89BF-1C15-587DBE6F28BB}"/>
              </a:ext>
            </a:extLst>
          </p:cNvPr>
          <p:cNvSpPr txBox="1"/>
          <p:nvPr/>
        </p:nvSpPr>
        <p:spPr>
          <a:xfrm>
            <a:off x="457200" y="5952271"/>
            <a:ext cx="8991600" cy="707886"/>
          </a:xfrm>
          <a:prstGeom prst="rect">
            <a:avLst/>
          </a:prstGeom>
          <a:noFill/>
        </p:spPr>
        <p:txBody>
          <a:bodyPr wrap="square">
            <a:spAutoFit/>
          </a:bodyPr>
          <a:lstStyle/>
          <a:p>
            <a:r>
              <a:rPr lang="en-US" sz="2000" b="0" i="0" dirty="0">
                <a:solidFill>
                  <a:srgbClr val="474747"/>
                </a:solidFill>
                <a:effectLst/>
                <a:latin typeface="+mj-lt"/>
              </a:rPr>
              <a:t>*</a:t>
            </a:r>
            <a:r>
              <a:rPr lang="el-GR" sz="2000" b="0" i="0" dirty="0">
                <a:solidFill>
                  <a:srgbClr val="474747"/>
                </a:solidFill>
                <a:effectLst/>
                <a:latin typeface="+mj-lt"/>
              </a:rPr>
              <a:t>Κάθε </a:t>
            </a:r>
            <a:r>
              <a:rPr lang="el-GR" sz="2000" b="1" i="0" dirty="0">
                <a:solidFill>
                  <a:srgbClr val="767676"/>
                </a:solidFill>
                <a:effectLst/>
                <a:latin typeface="+mj-lt"/>
              </a:rPr>
              <a:t>εξίσωση</a:t>
            </a:r>
            <a:r>
              <a:rPr lang="el-GR" sz="2000" b="0" i="0" dirty="0">
                <a:solidFill>
                  <a:srgbClr val="474747"/>
                </a:solidFill>
                <a:effectLst/>
                <a:latin typeface="+mj-lt"/>
              </a:rPr>
              <a:t> </a:t>
            </a:r>
            <a:r>
              <a:rPr lang="el-GR" sz="2000" b="0" i="0" dirty="0" err="1">
                <a:solidFill>
                  <a:srgbClr val="474747"/>
                </a:solidFill>
                <a:effectLst/>
                <a:latin typeface="+mj-lt"/>
              </a:rPr>
              <a:t>ανηγμένης</a:t>
            </a:r>
            <a:r>
              <a:rPr lang="el-GR" sz="2000" b="0" i="0" dirty="0">
                <a:solidFill>
                  <a:srgbClr val="474747"/>
                </a:solidFill>
                <a:effectLst/>
                <a:latin typeface="+mj-lt"/>
              </a:rPr>
              <a:t> </a:t>
            </a:r>
            <a:r>
              <a:rPr lang="el-GR" sz="2000" b="1" i="0" dirty="0">
                <a:solidFill>
                  <a:srgbClr val="767676"/>
                </a:solidFill>
                <a:effectLst/>
                <a:latin typeface="+mj-lt"/>
              </a:rPr>
              <a:t>μορφής</a:t>
            </a:r>
            <a:r>
              <a:rPr lang="el-GR" sz="2000" b="0" i="0" dirty="0">
                <a:solidFill>
                  <a:srgbClr val="474747"/>
                </a:solidFill>
                <a:effectLst/>
                <a:latin typeface="+mj-lt"/>
              </a:rPr>
              <a:t> (</a:t>
            </a:r>
            <a:r>
              <a:rPr lang="de-DE" sz="2000" dirty="0" err="1">
                <a:solidFill>
                  <a:srgbClr val="474747"/>
                </a:solidFill>
                <a:latin typeface="+mj-lt"/>
              </a:rPr>
              <a:t>reduced</a:t>
            </a:r>
            <a:r>
              <a:rPr lang="en-US" sz="2000" dirty="0">
                <a:solidFill>
                  <a:srgbClr val="474747"/>
                </a:solidFill>
                <a:latin typeface="+mj-lt"/>
              </a:rPr>
              <a:t>-form) </a:t>
            </a:r>
            <a:r>
              <a:rPr lang="el-GR" sz="2000" b="0" i="0" dirty="0">
                <a:solidFill>
                  <a:srgbClr val="474747"/>
                </a:solidFill>
                <a:effectLst/>
                <a:latin typeface="+mj-lt"/>
              </a:rPr>
              <a:t>αντιστοιχεί σε μια ενδογενή μεταβλητή η οποία εκφράζεται ως συνάρτηση εξωγενών μεταβλητών μόνο</a:t>
            </a:r>
            <a:endParaRPr lang="el-GR" sz="2000" dirty="0">
              <a:latin typeface="+mj-lt"/>
            </a:endParaRPr>
          </a:p>
        </p:txBody>
      </p:sp>
    </p:spTree>
    <p:extLst>
      <p:ext uri="{BB962C8B-B14F-4D97-AF65-F5344CB8AC3E}">
        <p14:creationId xmlns:p14="http://schemas.microsoft.com/office/powerpoint/2010/main" val="317766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2B6F0E-A9B3-19BC-30D4-D9F8B17B3DCA}"/>
              </a:ext>
            </a:extLst>
          </p:cNvPr>
          <p:cNvSpPr>
            <a:spLocks noGrp="1"/>
          </p:cNvSpPr>
          <p:nvPr>
            <p:ph type="title"/>
          </p:nvPr>
        </p:nvSpPr>
        <p:spPr>
          <a:xfrm>
            <a:off x="-304800" y="533400"/>
            <a:ext cx="9906000" cy="1143000"/>
          </a:xfrm>
        </p:spPr>
        <p:txBody>
          <a:bodyPr>
            <a:normAutofit fontScale="90000"/>
          </a:bodyPr>
          <a:lstStyle/>
          <a:p>
            <a:r>
              <a:rPr lang="el-GR" sz="4200" b="0" i="0" dirty="0">
                <a:solidFill>
                  <a:srgbClr val="404040"/>
                </a:solidFill>
                <a:effectLst/>
              </a:rPr>
              <a:t>Επιπτώσεις της εξίσωσης </a:t>
            </a:r>
            <a:r>
              <a:rPr lang="el-GR" sz="4200" b="0" i="0" dirty="0" err="1">
                <a:solidFill>
                  <a:schemeClr val="accent1"/>
                </a:solidFill>
                <a:effectLst/>
              </a:rPr>
              <a:t>ανηγμένης</a:t>
            </a:r>
            <a:r>
              <a:rPr lang="el-GR" sz="4200" dirty="0">
                <a:solidFill>
                  <a:srgbClr val="404040"/>
                </a:solidFill>
              </a:rPr>
              <a:t> </a:t>
            </a:r>
            <a:r>
              <a:rPr lang="el-GR" sz="4200" b="0" i="0" dirty="0">
                <a:solidFill>
                  <a:srgbClr val="404040"/>
                </a:solidFill>
                <a:effectLst/>
              </a:rPr>
              <a:t>μορφής (1/3)</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E1C07DB7-BED2-397B-0D84-C7AADF909333}"/>
              </a:ext>
            </a:extLst>
          </p:cNvPr>
          <p:cNvSpPr>
            <a:spLocks noGrp="1"/>
          </p:cNvSpPr>
          <p:nvPr>
            <p:ph idx="1"/>
          </p:nvPr>
        </p:nvSpPr>
        <p:spPr>
          <a:xfrm>
            <a:off x="0" y="1828800"/>
            <a:ext cx="9296400" cy="6743700"/>
          </a:xfrm>
        </p:spPr>
        <p:txBody>
          <a:bodyPr>
            <a:normAutofit/>
          </a:bodyPr>
          <a:lstStyle/>
          <a:p>
            <a:pPr marL="0" indent="0" algn="ctr">
              <a:buNone/>
            </a:pPr>
            <a:r>
              <a:rPr lang="el-GR" sz="3800" b="0" i="0" dirty="0" err="1">
                <a:solidFill>
                  <a:srgbClr val="FF0000"/>
                </a:solidFill>
                <a:effectLst/>
                <a:latin typeface="+mj-lt"/>
              </a:rPr>
              <a:t>g</a:t>
            </a:r>
            <a:r>
              <a:rPr lang="el-GR" sz="2800" b="0" i="0" dirty="0" err="1">
                <a:solidFill>
                  <a:srgbClr val="FF0000"/>
                </a:solidFill>
                <a:effectLst/>
                <a:latin typeface="+mj-lt"/>
              </a:rPr>
              <a:t>w</a:t>
            </a:r>
            <a:r>
              <a:rPr lang="el-GR" sz="3800" b="0" i="0" dirty="0">
                <a:solidFill>
                  <a:srgbClr val="FF0000"/>
                </a:solidFill>
                <a:effectLst/>
                <a:latin typeface="+mj-lt"/>
              </a:rPr>
              <a:t>=(s/v)−δ</a:t>
            </a:r>
            <a:endParaRPr lang="de-DE" sz="3800" b="0" i="0" dirty="0">
              <a:solidFill>
                <a:srgbClr val="FF0000"/>
              </a:solidFill>
              <a:effectLst/>
              <a:latin typeface="+mj-lt"/>
            </a:endParaRPr>
          </a:p>
          <a:p>
            <a:pPr marL="0" indent="0" algn="ctr">
              <a:buNone/>
            </a:pPr>
            <a:endParaRPr lang="en-US" sz="3800" b="0" i="0" dirty="0">
              <a:solidFill>
                <a:srgbClr val="FF0000"/>
              </a:solidFill>
              <a:effectLst/>
              <a:latin typeface="+mj-lt"/>
            </a:endParaRPr>
          </a:p>
          <a:p>
            <a:pPr algn="l">
              <a:spcBef>
                <a:spcPts val="1029"/>
              </a:spcBef>
              <a:spcAft>
                <a:spcPts val="1029"/>
              </a:spcAft>
              <a:buFont typeface="Arial" panose="020B0604020202020204" pitchFamily="34" charset="0"/>
              <a:buChar char="•"/>
            </a:pPr>
            <a:r>
              <a:rPr lang="el-GR" b="0" i="0" dirty="0">
                <a:solidFill>
                  <a:srgbClr val="404040"/>
                </a:solidFill>
                <a:effectLst/>
                <a:latin typeface="+mj-lt"/>
              </a:rPr>
              <a:t>Ο ρυθμός ανάπτυξης αυξάνεται με το ποσοστό αποταμίευσης (s) και μειώνεται με το λόγο κεφαλαίου-παραγωγής (v) και το ποσοστό απόσβεσης (</a:t>
            </a:r>
            <a:r>
              <a:rPr lang="el-GR" b="0" dirty="0">
                <a:solidFill>
                  <a:srgbClr val="404040"/>
                </a:solidFill>
                <a:effectLst/>
                <a:latin typeface="+mj-lt"/>
              </a:rPr>
              <a:t>δ</a:t>
            </a:r>
            <a:r>
              <a:rPr lang="el-GR" b="0" i="0" dirty="0">
                <a:solidFill>
                  <a:srgbClr val="404040"/>
                </a:solidFill>
                <a:effectLst/>
                <a:latin typeface="+mj-lt"/>
              </a:rPr>
              <a:t>)</a:t>
            </a:r>
            <a:r>
              <a:rPr lang="en-US" b="0" i="0" dirty="0">
                <a:solidFill>
                  <a:srgbClr val="404040"/>
                </a:solidFill>
                <a:effectLst/>
                <a:latin typeface="+mj-lt"/>
              </a:rPr>
              <a:t> </a:t>
            </a:r>
            <a:r>
              <a:rPr lang="en-US" dirty="0">
                <a:solidFill>
                  <a:srgbClr val="404040"/>
                </a:solidFill>
                <a:latin typeface="+mj-lt"/>
              </a:rPr>
              <a:t>(</a:t>
            </a:r>
            <a:r>
              <a:rPr lang="el-GR" dirty="0">
                <a:solidFill>
                  <a:srgbClr val="404040"/>
                </a:solidFill>
                <a:latin typeface="+mj-lt"/>
              </a:rPr>
              <a:t>όπου τα </a:t>
            </a:r>
            <a:r>
              <a:rPr lang="en-US" dirty="0">
                <a:solidFill>
                  <a:srgbClr val="404040"/>
                </a:solidFill>
                <a:latin typeface="+mj-lt"/>
              </a:rPr>
              <a:t>s, v </a:t>
            </a:r>
            <a:r>
              <a:rPr lang="el-GR" dirty="0">
                <a:solidFill>
                  <a:srgbClr val="404040"/>
                </a:solidFill>
                <a:latin typeface="+mj-lt"/>
              </a:rPr>
              <a:t>και </a:t>
            </a:r>
            <a:r>
              <a:rPr lang="en-US" dirty="0">
                <a:solidFill>
                  <a:srgbClr val="404040"/>
                </a:solidFill>
                <a:latin typeface="+mj-lt"/>
              </a:rPr>
              <a:t>δ </a:t>
            </a:r>
            <a:r>
              <a:rPr lang="el-GR" dirty="0">
                <a:solidFill>
                  <a:srgbClr val="404040"/>
                </a:solidFill>
                <a:latin typeface="+mj-lt"/>
              </a:rPr>
              <a:t>είναι όλα εξωγενή στο μοντέλο</a:t>
            </a:r>
            <a:r>
              <a:rPr lang="en-US" dirty="0">
                <a:solidFill>
                  <a:srgbClr val="404040"/>
                </a:solidFill>
                <a:latin typeface="+mj-lt"/>
              </a:rPr>
              <a:t>)</a:t>
            </a:r>
          </a:p>
        </p:txBody>
      </p:sp>
    </p:spTree>
    <p:extLst>
      <p:ext uri="{BB962C8B-B14F-4D97-AF65-F5344CB8AC3E}">
        <p14:creationId xmlns:p14="http://schemas.microsoft.com/office/powerpoint/2010/main" val="191309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2B6F0E-A9B3-19BC-30D4-D9F8B17B3DCA}"/>
              </a:ext>
            </a:extLst>
          </p:cNvPr>
          <p:cNvSpPr>
            <a:spLocks noGrp="1"/>
          </p:cNvSpPr>
          <p:nvPr>
            <p:ph type="title"/>
          </p:nvPr>
        </p:nvSpPr>
        <p:spPr>
          <a:xfrm>
            <a:off x="-381000" y="304800"/>
            <a:ext cx="9906000" cy="1143000"/>
          </a:xfrm>
        </p:spPr>
        <p:txBody>
          <a:bodyPr>
            <a:normAutofit fontScale="90000"/>
          </a:bodyPr>
          <a:lstStyle/>
          <a:p>
            <a:r>
              <a:rPr lang="el-GR" sz="4200" b="0" i="0" dirty="0">
                <a:solidFill>
                  <a:srgbClr val="404040"/>
                </a:solidFill>
                <a:effectLst/>
              </a:rPr>
              <a:t>Επιπτώσεις της εξίσωσης </a:t>
            </a:r>
            <a:r>
              <a:rPr lang="el-GR" sz="4200" b="0" i="0" dirty="0" err="1">
                <a:solidFill>
                  <a:schemeClr val="accent1"/>
                </a:solidFill>
                <a:effectLst/>
              </a:rPr>
              <a:t>ανηγμένης</a:t>
            </a:r>
            <a:r>
              <a:rPr lang="el-GR" sz="4200" dirty="0">
                <a:solidFill>
                  <a:srgbClr val="404040"/>
                </a:solidFill>
              </a:rPr>
              <a:t> </a:t>
            </a:r>
            <a:r>
              <a:rPr lang="el-GR" sz="4200" b="0" i="0" dirty="0">
                <a:solidFill>
                  <a:srgbClr val="404040"/>
                </a:solidFill>
                <a:effectLst/>
              </a:rPr>
              <a:t>μορφής </a:t>
            </a:r>
            <a:r>
              <a:rPr lang="de-DE" sz="4200" b="0" i="0" dirty="0">
                <a:solidFill>
                  <a:srgbClr val="404040"/>
                </a:solidFill>
                <a:effectLst/>
              </a:rPr>
              <a:t>								</a:t>
            </a:r>
            <a:r>
              <a:rPr lang="el-GR" sz="4200" b="0" i="0" dirty="0">
                <a:solidFill>
                  <a:srgbClr val="404040"/>
                </a:solidFill>
                <a:effectLst/>
              </a:rPr>
              <a:t>(2/3)</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E1C07DB7-BED2-397B-0D84-C7AADF909333}"/>
              </a:ext>
            </a:extLst>
          </p:cNvPr>
          <p:cNvSpPr>
            <a:spLocks noGrp="1"/>
          </p:cNvSpPr>
          <p:nvPr>
            <p:ph idx="1"/>
          </p:nvPr>
        </p:nvSpPr>
        <p:spPr>
          <a:xfrm>
            <a:off x="-24714" y="762000"/>
            <a:ext cx="9296400" cy="6743700"/>
          </a:xfrm>
        </p:spPr>
        <p:txBody>
          <a:bodyPr>
            <a:normAutofit/>
          </a:bodyPr>
          <a:lstStyle/>
          <a:p>
            <a:pPr marL="0" indent="0" algn="ctr">
              <a:buNone/>
            </a:pPr>
            <a:r>
              <a:rPr lang="el-GR" sz="3800" b="0" i="0" dirty="0" err="1">
                <a:solidFill>
                  <a:srgbClr val="FF0000"/>
                </a:solidFill>
                <a:effectLst/>
                <a:latin typeface="KaTeX_Main"/>
              </a:rPr>
              <a:t>g</a:t>
            </a:r>
            <a:r>
              <a:rPr lang="el-GR" sz="2800" b="0" i="0" dirty="0" err="1">
                <a:solidFill>
                  <a:srgbClr val="FF0000"/>
                </a:solidFill>
                <a:effectLst/>
                <a:latin typeface="KaTeX_Main"/>
              </a:rPr>
              <a:t>w</a:t>
            </a:r>
            <a:r>
              <a:rPr lang="el-GR" sz="3800" b="0" i="0" dirty="0">
                <a:solidFill>
                  <a:srgbClr val="FF0000"/>
                </a:solidFill>
                <a:effectLst/>
                <a:latin typeface="KaTeX_Main"/>
              </a:rPr>
              <a:t>=(s/v)−δ</a:t>
            </a:r>
            <a:endParaRPr lang="en-US" sz="3800" b="0" i="0" dirty="0">
              <a:solidFill>
                <a:srgbClr val="FF0000"/>
              </a:solidFill>
              <a:effectLst/>
              <a:latin typeface="KaTeX_Main"/>
            </a:endParaRPr>
          </a:p>
          <a:p>
            <a:pPr algn="l">
              <a:spcBef>
                <a:spcPts val="300"/>
              </a:spcBef>
              <a:spcAft>
                <a:spcPts val="1029"/>
              </a:spcAft>
              <a:buFont typeface="Arial" panose="020B0604020202020204" pitchFamily="34" charset="0"/>
              <a:buChar char="•"/>
            </a:pPr>
            <a:r>
              <a:rPr lang="el-GR" b="0" i="0" dirty="0">
                <a:solidFill>
                  <a:srgbClr val="404040"/>
                </a:solidFill>
                <a:effectLst/>
                <a:latin typeface="+mj-lt"/>
              </a:rPr>
              <a:t>Το ποσοστό αποταμίευσης, ως </a:t>
            </a:r>
            <a:r>
              <a:rPr lang="el-GR" b="1" i="0" dirty="0" err="1">
                <a:solidFill>
                  <a:srgbClr val="404040"/>
                </a:solidFill>
                <a:effectLst/>
                <a:latin typeface="+mj-lt"/>
              </a:rPr>
              <a:t>συμπεριφορική</a:t>
            </a:r>
            <a:r>
              <a:rPr lang="el-GR" b="0" i="0" dirty="0">
                <a:solidFill>
                  <a:srgbClr val="404040"/>
                </a:solidFill>
                <a:effectLst/>
                <a:latin typeface="+mj-lt"/>
              </a:rPr>
              <a:t> μεταβλητή, αποτελεί το πιο προφανές εργαλείο πολιτικής σε αυτό το μοντέλο: για να αναπτυχθούν ταχύτερα, οι οικονομίες πρέπει να αποταμιεύουν περισσότερο (ένα πολύ μη-</a:t>
            </a:r>
            <a:r>
              <a:rPr lang="el-GR" b="0" i="0" dirty="0" err="1">
                <a:solidFill>
                  <a:srgbClr val="404040"/>
                </a:solidFill>
                <a:effectLst/>
                <a:latin typeface="+mj-lt"/>
              </a:rPr>
              <a:t>Keynesian</a:t>
            </a:r>
            <a:r>
              <a:rPr lang="el-GR" b="0" i="0" dirty="0">
                <a:solidFill>
                  <a:srgbClr val="404040"/>
                </a:solidFill>
                <a:effectLst/>
                <a:latin typeface="+mj-lt"/>
              </a:rPr>
              <a:t> συμπέρασμα, παρεμπιπτόντως). Ο λόγος κεφαλαίου-παραγωγής και το ποσοστό απόσβεσης είναι </a:t>
            </a:r>
            <a:r>
              <a:rPr lang="el-GR" b="1" i="0" dirty="0">
                <a:solidFill>
                  <a:srgbClr val="404040"/>
                </a:solidFill>
                <a:effectLst/>
                <a:latin typeface="+mj-lt"/>
              </a:rPr>
              <a:t>τεχνικές </a:t>
            </a:r>
            <a:r>
              <a:rPr lang="el-GR" b="0" i="0" dirty="0">
                <a:solidFill>
                  <a:srgbClr val="404040"/>
                </a:solidFill>
                <a:effectLst/>
                <a:latin typeface="+mj-lt"/>
              </a:rPr>
              <a:t>μεταβλητές και κάπως λιγότερο επιρρεπείς σε πολιτικές επεμβάσεις, αν και οι κυβερνήσεις μπορούν και θα έπρεπε να προσπαθούν να προωθήσουν την τεχνολογική πρόοδο (μικρότερο v)</a:t>
            </a:r>
          </a:p>
        </p:txBody>
      </p:sp>
    </p:spTree>
    <p:extLst>
      <p:ext uri="{BB962C8B-B14F-4D97-AF65-F5344CB8AC3E}">
        <p14:creationId xmlns:p14="http://schemas.microsoft.com/office/powerpoint/2010/main" val="191309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CCB10A-09AD-B148-382E-091170CE69B0}"/>
              </a:ext>
            </a:extLst>
          </p:cNvPr>
          <p:cNvSpPr>
            <a:spLocks noGrp="1"/>
          </p:cNvSpPr>
          <p:nvPr>
            <p:ph type="title"/>
          </p:nvPr>
        </p:nvSpPr>
        <p:spPr>
          <a:xfrm>
            <a:off x="457200" y="152400"/>
            <a:ext cx="8229600" cy="1143000"/>
          </a:xfrm>
        </p:spPr>
        <p:txBody>
          <a:bodyPr>
            <a:normAutofit fontScale="90000"/>
          </a:bodyPr>
          <a:lstStyle/>
          <a:p>
            <a:r>
              <a:rPr lang="el-GR" altLang="ko-KR" dirty="0"/>
              <a:t>Το μοντέλο</a:t>
            </a:r>
            <a:r>
              <a:rPr lang="de-DE" altLang="ko-KR" dirty="0"/>
              <a:t> </a:t>
            </a:r>
            <a:r>
              <a:rPr lang="el-GR" i="0" dirty="0">
                <a:solidFill>
                  <a:srgbClr val="404040"/>
                </a:solidFill>
                <a:effectLst/>
              </a:rPr>
              <a:t>οικονομικής ανάπτυξης</a:t>
            </a:r>
            <a:r>
              <a:rPr lang="el-GR" altLang="ko-KR" dirty="0"/>
              <a:t> </a:t>
            </a:r>
            <a:r>
              <a:rPr lang="en-US" altLang="ko-KR" b="1" dirty="0"/>
              <a:t>Harrod-Domar</a:t>
            </a:r>
            <a:br>
              <a:rPr lang="el-GR" sz="2800" dirty="0"/>
            </a:br>
            <a:endParaRPr lang="el-GR" sz="2200" dirty="0"/>
          </a:p>
        </p:txBody>
      </p:sp>
      <p:sp>
        <p:nvSpPr>
          <p:cNvPr id="3" name="Θέση περιεχομένου 2">
            <a:extLst>
              <a:ext uri="{FF2B5EF4-FFF2-40B4-BE49-F238E27FC236}">
                <a16:creationId xmlns:a16="http://schemas.microsoft.com/office/drawing/2014/main" id="{8E5A906E-DE4E-A537-47D9-DDEC6BBB4CD2}"/>
              </a:ext>
            </a:extLst>
          </p:cNvPr>
          <p:cNvSpPr>
            <a:spLocks noGrp="1"/>
          </p:cNvSpPr>
          <p:nvPr>
            <p:ph idx="1"/>
          </p:nvPr>
        </p:nvSpPr>
        <p:spPr>
          <a:xfrm>
            <a:off x="0" y="838200"/>
            <a:ext cx="9220200" cy="6324600"/>
          </a:xfrm>
        </p:spPr>
        <p:txBody>
          <a:bodyPr>
            <a:normAutofit lnSpcReduction="10000"/>
          </a:bodyPr>
          <a:lstStyle/>
          <a:p>
            <a:pPr algn="l">
              <a:lnSpc>
                <a:spcPts val="2143"/>
              </a:lnSpc>
              <a:spcBef>
                <a:spcPts val="1029"/>
              </a:spcBef>
              <a:spcAft>
                <a:spcPts val="1029"/>
              </a:spcAft>
              <a:buNone/>
            </a:pPr>
            <a:endParaRPr lang="el-GR" i="0" dirty="0">
              <a:solidFill>
                <a:srgbClr val="404040"/>
              </a:solidFill>
              <a:effectLst/>
              <a:latin typeface="+mj-lt"/>
            </a:endParaRPr>
          </a:p>
          <a:p>
            <a:pPr algn="l">
              <a:spcBef>
                <a:spcPts val="1029"/>
              </a:spcBef>
              <a:spcAft>
                <a:spcPts val="1029"/>
              </a:spcAft>
              <a:buNone/>
            </a:pPr>
            <a:r>
              <a:rPr lang="el-GR" i="0" dirty="0">
                <a:solidFill>
                  <a:srgbClr val="404040"/>
                </a:solidFill>
                <a:effectLst/>
                <a:latin typeface="+mj-lt"/>
              </a:rPr>
              <a:t>Αναπτύχθηκε από τους </a:t>
            </a:r>
            <a:r>
              <a:rPr lang="el-GR" i="0" dirty="0" err="1">
                <a:solidFill>
                  <a:srgbClr val="404040"/>
                </a:solidFill>
                <a:effectLst/>
                <a:latin typeface="+mj-lt"/>
              </a:rPr>
              <a:t>Roy</a:t>
            </a:r>
            <a:r>
              <a:rPr lang="el-GR" i="0" dirty="0">
                <a:solidFill>
                  <a:srgbClr val="404040"/>
                </a:solidFill>
                <a:effectLst/>
                <a:latin typeface="+mj-lt"/>
              </a:rPr>
              <a:t> </a:t>
            </a:r>
            <a:r>
              <a:rPr lang="el-GR" i="0" dirty="0" err="1">
                <a:solidFill>
                  <a:srgbClr val="404040"/>
                </a:solidFill>
                <a:effectLst/>
                <a:latin typeface="+mj-lt"/>
              </a:rPr>
              <a:t>Harrod</a:t>
            </a:r>
            <a:r>
              <a:rPr lang="el-GR" i="0" dirty="0">
                <a:solidFill>
                  <a:srgbClr val="404040"/>
                </a:solidFill>
                <a:effectLst/>
                <a:latin typeface="+mj-lt"/>
              </a:rPr>
              <a:t> (1939)και </a:t>
            </a:r>
            <a:r>
              <a:rPr lang="el-GR" i="0" dirty="0" err="1">
                <a:solidFill>
                  <a:srgbClr val="404040"/>
                </a:solidFill>
                <a:effectLst/>
                <a:latin typeface="+mj-lt"/>
              </a:rPr>
              <a:t>Evsey</a:t>
            </a:r>
            <a:r>
              <a:rPr lang="el-GR" i="0" dirty="0">
                <a:solidFill>
                  <a:srgbClr val="404040"/>
                </a:solidFill>
                <a:effectLst/>
                <a:latin typeface="+mj-lt"/>
              </a:rPr>
              <a:t> </a:t>
            </a:r>
            <a:r>
              <a:rPr lang="el-GR" i="0" dirty="0" err="1">
                <a:solidFill>
                  <a:srgbClr val="404040"/>
                </a:solidFill>
                <a:effectLst/>
                <a:latin typeface="+mj-lt"/>
              </a:rPr>
              <a:t>Domar</a:t>
            </a:r>
            <a:r>
              <a:rPr lang="el-GR" i="0" dirty="0">
                <a:solidFill>
                  <a:srgbClr val="404040"/>
                </a:solidFill>
                <a:effectLst/>
                <a:latin typeface="+mj-lt"/>
              </a:rPr>
              <a:t> (1946) ξεχωριστά </a:t>
            </a:r>
          </a:p>
          <a:p>
            <a:pPr algn="l">
              <a:spcBef>
                <a:spcPts val="1029"/>
              </a:spcBef>
              <a:spcAft>
                <a:spcPts val="1029"/>
              </a:spcAft>
              <a:buNone/>
            </a:pPr>
            <a:r>
              <a:rPr lang="el-GR" b="1" i="0" dirty="0">
                <a:solidFill>
                  <a:srgbClr val="404040"/>
                </a:solidFill>
                <a:effectLst/>
                <a:latin typeface="+mj-lt"/>
              </a:rPr>
              <a:t>Κεντρική Ιδέα:</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0" i="0" dirty="0">
                <a:solidFill>
                  <a:srgbClr val="404040"/>
                </a:solidFill>
                <a:effectLst/>
                <a:latin typeface="+mj-lt"/>
              </a:rPr>
              <a:t>Το μοντέλο εστιάζει στον </a:t>
            </a:r>
            <a:r>
              <a:rPr lang="el-GR" b="1" i="0" dirty="0">
                <a:solidFill>
                  <a:srgbClr val="404040"/>
                </a:solidFill>
                <a:effectLst/>
                <a:latin typeface="+mj-lt"/>
              </a:rPr>
              <a:t>ρόλο της συσσώρευσης κεφαλαίου</a:t>
            </a:r>
            <a:r>
              <a:rPr lang="el-GR" b="0" i="0" dirty="0">
                <a:solidFill>
                  <a:srgbClr val="404040"/>
                </a:solidFill>
                <a:effectLst/>
                <a:latin typeface="+mj-lt"/>
              </a:rPr>
              <a:t> (μέσω των αποταμιεύσεων και των επενδύσεων) για τη μακροπρόθεσμη ανάπτυξη</a:t>
            </a:r>
          </a:p>
          <a:p>
            <a:pPr algn="l">
              <a:spcBef>
                <a:spcPts val="300"/>
              </a:spcBef>
              <a:spcAft>
                <a:spcPts val="300"/>
              </a:spcAft>
              <a:buFont typeface="Arial" panose="020B0604020202020204" pitchFamily="34" charset="0"/>
              <a:buChar char="•"/>
            </a:pPr>
            <a:r>
              <a:rPr lang="el-GR" b="1" i="0" dirty="0">
                <a:solidFill>
                  <a:srgbClr val="404040"/>
                </a:solidFill>
                <a:effectLst/>
                <a:latin typeface="+mj-lt"/>
              </a:rPr>
              <a:t>Βασικές Παράμετροι:</a:t>
            </a:r>
            <a:endParaRPr lang="el-GR" b="0" i="0" dirty="0">
              <a:solidFill>
                <a:srgbClr val="404040"/>
              </a:solidFill>
              <a:effectLst/>
              <a:latin typeface="+mj-lt"/>
            </a:endParaRPr>
          </a:p>
          <a:p>
            <a:pPr marL="742950" lvl="1" indent="-285750" algn="l">
              <a:spcBef>
                <a:spcPts val="300"/>
              </a:spcBef>
              <a:spcAft>
                <a:spcPts val="1029"/>
              </a:spcAft>
              <a:buFont typeface="Arial" panose="020B0604020202020204" pitchFamily="34" charset="0"/>
              <a:buChar char="•"/>
            </a:pPr>
            <a:r>
              <a:rPr lang="el-GR" b="1" i="0" dirty="0">
                <a:solidFill>
                  <a:srgbClr val="404040"/>
                </a:solidFill>
                <a:effectLst/>
                <a:latin typeface="+mj-lt"/>
              </a:rPr>
              <a:t>Αναλογία Κεφαλαίου-Παραγωγής</a:t>
            </a:r>
            <a:r>
              <a:rPr lang="de-DE" b="1" i="0" dirty="0">
                <a:solidFill>
                  <a:srgbClr val="404040"/>
                </a:solidFill>
                <a:effectLst/>
                <a:latin typeface="+mj-lt"/>
              </a:rPr>
              <a:t> </a:t>
            </a:r>
            <a:r>
              <a:rPr lang="en-US" b="1" i="0" dirty="0">
                <a:solidFill>
                  <a:srgbClr val="404040"/>
                </a:solidFill>
                <a:effectLst/>
                <a:latin typeface="+mj-lt"/>
              </a:rPr>
              <a:t>(</a:t>
            </a:r>
            <a:r>
              <a:rPr lang="de-DE" b="1" i="0" dirty="0">
                <a:solidFill>
                  <a:srgbClr val="404040"/>
                </a:solidFill>
                <a:effectLst/>
                <a:latin typeface="+mj-lt"/>
              </a:rPr>
              <a:t>I</a:t>
            </a:r>
            <a:r>
              <a:rPr lang="el-GR" b="1" i="0" dirty="0">
                <a:solidFill>
                  <a:srgbClr val="404040"/>
                </a:solidFill>
                <a:effectLst/>
                <a:latin typeface="+mj-lt"/>
              </a:rPr>
              <a:t>COR)</a:t>
            </a:r>
            <a:r>
              <a:rPr lang="el-GR" b="0" i="0" dirty="0">
                <a:solidFill>
                  <a:srgbClr val="404040"/>
                </a:solidFill>
                <a:effectLst/>
                <a:latin typeface="+mj-lt"/>
              </a:rPr>
              <a:t> = ΔK/ΔY​</a:t>
            </a:r>
          </a:p>
          <a:p>
            <a:pPr lvl="1">
              <a:spcBef>
                <a:spcPts val="300"/>
              </a:spcBef>
              <a:spcAft>
                <a:spcPts val="1029"/>
              </a:spcAft>
              <a:buFont typeface="Arial" panose="020B0604020202020204" pitchFamily="34" charset="0"/>
              <a:buChar char="•"/>
            </a:pPr>
            <a:r>
              <a:rPr lang="el-GR" b="1" i="0" dirty="0">
                <a:solidFill>
                  <a:srgbClr val="404040"/>
                </a:solidFill>
                <a:effectLst/>
                <a:latin typeface="+mj-lt"/>
              </a:rPr>
              <a:t>Ποσοστό Αποταμίευσης (s)</a:t>
            </a:r>
            <a:r>
              <a:rPr lang="el-GR" b="0" i="0" dirty="0">
                <a:solidFill>
                  <a:srgbClr val="404040"/>
                </a:solidFill>
                <a:effectLst/>
                <a:latin typeface="+mj-lt"/>
              </a:rPr>
              <a:t> </a:t>
            </a:r>
            <a:r>
              <a:rPr lang="el-GR" dirty="0">
                <a:solidFill>
                  <a:srgbClr val="404040"/>
                </a:solidFill>
                <a:latin typeface="+mj-lt"/>
              </a:rPr>
              <a:t>από το S </a:t>
            </a:r>
            <a:r>
              <a:rPr lang="el-GR" b="0" i="0" dirty="0">
                <a:solidFill>
                  <a:srgbClr val="404040"/>
                </a:solidFill>
                <a:effectLst/>
                <a:latin typeface="+mj-lt"/>
              </a:rPr>
              <a:t>=</a:t>
            </a:r>
            <a:r>
              <a:rPr lang="el-GR" b="1" dirty="0">
                <a:solidFill>
                  <a:srgbClr val="404040"/>
                </a:solidFill>
                <a:latin typeface="+mj-lt"/>
              </a:rPr>
              <a:t> </a:t>
            </a:r>
            <a:r>
              <a:rPr lang="el-GR" dirty="0" err="1">
                <a:solidFill>
                  <a:srgbClr val="404040"/>
                </a:solidFill>
                <a:latin typeface="+mj-lt"/>
              </a:rPr>
              <a:t>s</a:t>
            </a:r>
            <a:r>
              <a:rPr lang="el-GR" b="0" i="0" dirty="0" err="1">
                <a:solidFill>
                  <a:srgbClr val="404040"/>
                </a:solidFill>
                <a:effectLst/>
                <a:latin typeface="+mj-lt"/>
              </a:rPr>
              <a:t>Y</a:t>
            </a:r>
            <a:r>
              <a:rPr lang="el-GR" b="0" i="0" dirty="0">
                <a:solidFill>
                  <a:srgbClr val="404040"/>
                </a:solidFill>
                <a:effectLst/>
                <a:latin typeface="+mj-lt"/>
              </a:rPr>
              <a:t>​</a:t>
            </a:r>
          </a:p>
          <a:p>
            <a:pPr marL="0" indent="0" algn="l">
              <a:spcBef>
                <a:spcPts val="300"/>
              </a:spcBef>
              <a:spcAft>
                <a:spcPts val="1029"/>
              </a:spcAft>
              <a:buNone/>
            </a:pPr>
            <a:r>
              <a:rPr lang="el-GR" b="1" dirty="0">
                <a:solidFill>
                  <a:srgbClr val="404040"/>
                </a:solidFill>
                <a:latin typeface="+mj-lt"/>
              </a:rPr>
              <a:t> </a:t>
            </a:r>
            <a:endParaRPr lang="el-GR" i="0" dirty="0">
              <a:solidFill>
                <a:srgbClr val="404040"/>
              </a:solidFill>
              <a:effectLst/>
              <a:latin typeface="+mj-lt"/>
            </a:endParaRPr>
          </a:p>
        </p:txBody>
      </p:sp>
    </p:spTree>
    <p:extLst>
      <p:ext uri="{BB962C8B-B14F-4D97-AF65-F5344CB8AC3E}">
        <p14:creationId xmlns:p14="http://schemas.microsoft.com/office/powerpoint/2010/main" val="214668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2B6F0E-A9B3-19BC-30D4-D9F8B17B3DCA}"/>
              </a:ext>
            </a:extLst>
          </p:cNvPr>
          <p:cNvSpPr>
            <a:spLocks noGrp="1"/>
          </p:cNvSpPr>
          <p:nvPr>
            <p:ph type="title"/>
          </p:nvPr>
        </p:nvSpPr>
        <p:spPr>
          <a:xfrm>
            <a:off x="-461319" y="381000"/>
            <a:ext cx="9906000" cy="1143000"/>
          </a:xfrm>
        </p:spPr>
        <p:txBody>
          <a:bodyPr>
            <a:normAutofit fontScale="90000"/>
          </a:bodyPr>
          <a:lstStyle/>
          <a:p>
            <a:r>
              <a:rPr lang="el-GR" sz="4200" b="0" i="0" dirty="0">
                <a:solidFill>
                  <a:srgbClr val="404040"/>
                </a:solidFill>
                <a:effectLst/>
              </a:rPr>
              <a:t>Επιπτώσεις της εξίσωσης </a:t>
            </a:r>
            <a:r>
              <a:rPr lang="el-GR" sz="4200" b="0" i="0" dirty="0" err="1">
                <a:solidFill>
                  <a:schemeClr val="accent1"/>
                </a:solidFill>
                <a:effectLst/>
              </a:rPr>
              <a:t>ανηγμένης</a:t>
            </a:r>
            <a:r>
              <a:rPr lang="el-GR" sz="4200" dirty="0">
                <a:solidFill>
                  <a:srgbClr val="404040"/>
                </a:solidFill>
              </a:rPr>
              <a:t> </a:t>
            </a:r>
            <a:r>
              <a:rPr lang="el-GR" sz="4200" b="0" i="0" dirty="0">
                <a:solidFill>
                  <a:srgbClr val="404040"/>
                </a:solidFill>
                <a:effectLst/>
              </a:rPr>
              <a:t>μορφής (3/3)</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E1C07DB7-BED2-397B-0D84-C7AADF909333}"/>
              </a:ext>
            </a:extLst>
          </p:cNvPr>
          <p:cNvSpPr>
            <a:spLocks noGrp="1"/>
          </p:cNvSpPr>
          <p:nvPr>
            <p:ph idx="1"/>
          </p:nvPr>
        </p:nvSpPr>
        <p:spPr>
          <a:xfrm>
            <a:off x="-156519" y="1295400"/>
            <a:ext cx="9296400" cy="6743700"/>
          </a:xfrm>
        </p:spPr>
        <p:txBody>
          <a:bodyPr>
            <a:normAutofit/>
          </a:bodyPr>
          <a:lstStyle/>
          <a:p>
            <a:pPr marL="0" indent="0" algn="ctr">
              <a:buNone/>
            </a:pPr>
            <a:r>
              <a:rPr lang="el-GR" sz="3800" b="0" i="0" dirty="0" err="1">
                <a:solidFill>
                  <a:srgbClr val="FF0000"/>
                </a:solidFill>
                <a:effectLst/>
                <a:latin typeface="+mj-lt"/>
              </a:rPr>
              <a:t>g</a:t>
            </a:r>
            <a:r>
              <a:rPr lang="el-GR" sz="2800" b="0" i="0" dirty="0" err="1">
                <a:solidFill>
                  <a:srgbClr val="FF0000"/>
                </a:solidFill>
                <a:effectLst/>
                <a:latin typeface="+mj-lt"/>
              </a:rPr>
              <a:t>w</a:t>
            </a:r>
            <a:r>
              <a:rPr lang="el-GR" sz="3800" b="0" i="0" dirty="0">
                <a:solidFill>
                  <a:srgbClr val="FF0000"/>
                </a:solidFill>
                <a:effectLst/>
                <a:latin typeface="+mj-lt"/>
              </a:rPr>
              <a:t>=(s/v)−δ</a:t>
            </a:r>
            <a:endParaRPr lang="en-US" sz="3800" b="0" i="0" dirty="0">
              <a:solidFill>
                <a:srgbClr val="FF0000"/>
              </a:solidFill>
              <a:effectLst/>
              <a:latin typeface="+mj-lt"/>
            </a:endParaRPr>
          </a:p>
          <a:p>
            <a:pPr algn="l">
              <a:spcBef>
                <a:spcPts val="300"/>
              </a:spcBef>
              <a:spcAft>
                <a:spcPts val="1029"/>
              </a:spcAft>
              <a:buFont typeface="Arial" panose="020B0604020202020204" pitchFamily="34" charset="0"/>
              <a:buChar char="•"/>
            </a:pPr>
            <a:r>
              <a:rPr lang="el-GR" b="0" i="0" dirty="0">
                <a:solidFill>
                  <a:srgbClr val="404040"/>
                </a:solidFill>
                <a:effectLst/>
                <a:latin typeface="+mj-lt"/>
              </a:rPr>
              <a:t>Οι φτωχές χώρες παγιδεύονται σε μια «παγίδα φτώχειας»: το εισόδημά τους είναι χαμηλό, επομένως και οι αποταμιεύσεις είναι χαμηλές, το απόθεμα κεφαλαίου αυξάνεται αργά κ.λπ. Η υπέρβαση αυτής της παγίδας απαιτεί σημαντική αύξηση του ποσοστού αποταμίευσης (δύσκολο να επιτευχθεί σε φτωχή οικονομία) ή πρόσβαση σε ξένες αποταμιεύσεις (μέσω δανεισμού, ξένης βοήθειας ή ξένων επενδύσεων)</a:t>
            </a:r>
            <a:endParaRPr lang="el-GR" dirty="0">
              <a:latin typeface="+mj-lt"/>
            </a:endParaRPr>
          </a:p>
        </p:txBody>
      </p:sp>
    </p:spTree>
    <p:extLst>
      <p:ext uri="{BB962C8B-B14F-4D97-AF65-F5344CB8AC3E}">
        <p14:creationId xmlns:p14="http://schemas.microsoft.com/office/powerpoint/2010/main" val="191309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B7DA6-4C19-CD30-4D40-CD058D6FF382}"/>
              </a:ext>
            </a:extLst>
          </p:cNvPr>
          <p:cNvSpPr>
            <a:spLocks noGrp="1"/>
          </p:cNvSpPr>
          <p:nvPr>
            <p:ph type="title"/>
          </p:nvPr>
        </p:nvSpPr>
        <p:spPr>
          <a:xfrm>
            <a:off x="0" y="838200"/>
            <a:ext cx="9067800" cy="1143000"/>
          </a:xfrm>
        </p:spPr>
        <p:txBody>
          <a:bodyPr>
            <a:normAutofit fontScale="90000"/>
          </a:bodyPr>
          <a:lstStyle/>
          <a:p>
            <a:r>
              <a:rPr lang="el-GR" b="0" i="0" dirty="0">
                <a:solidFill>
                  <a:srgbClr val="404040"/>
                </a:solidFill>
                <a:effectLst/>
              </a:rPr>
              <a:t>Το μοντέλο </a:t>
            </a:r>
            <a:r>
              <a:rPr lang="el-GR" b="0" i="0" dirty="0" err="1">
                <a:solidFill>
                  <a:srgbClr val="404040"/>
                </a:solidFill>
                <a:effectLst/>
              </a:rPr>
              <a:t>Harrod-Domar</a:t>
            </a:r>
            <a:r>
              <a:rPr lang="el-GR" dirty="0">
                <a:solidFill>
                  <a:srgbClr val="404040"/>
                </a:solidFill>
              </a:rPr>
              <a:t>: </a:t>
            </a:r>
            <a:br>
              <a:rPr lang="el-GR" dirty="0">
                <a:solidFill>
                  <a:srgbClr val="404040"/>
                </a:solidFill>
              </a:rPr>
            </a:br>
            <a:r>
              <a:rPr lang="el-GR" dirty="0">
                <a:solidFill>
                  <a:srgbClr val="404040"/>
                </a:solidFill>
              </a:rPr>
              <a:t>Μια α</a:t>
            </a:r>
            <a:r>
              <a:rPr lang="el-GR" b="0" i="0" dirty="0">
                <a:solidFill>
                  <a:srgbClr val="404040"/>
                </a:solidFill>
                <a:effectLst/>
              </a:rPr>
              <a:t>σταθής ισορροπία </a:t>
            </a:r>
            <a:br>
              <a:rPr lang="el-GR" b="0" i="0" dirty="0">
                <a:solidFill>
                  <a:srgbClr val="404040"/>
                </a:solidFill>
                <a:effectLst/>
              </a:rPr>
            </a:br>
            <a:r>
              <a:rPr lang="el-GR" sz="4400" b="0" i="0" dirty="0" err="1">
                <a:solidFill>
                  <a:srgbClr val="FF0000"/>
                </a:solidFill>
                <a:effectLst/>
              </a:rPr>
              <a:t>g</a:t>
            </a:r>
            <a:r>
              <a:rPr lang="el-GR" sz="2800" b="0" i="0" dirty="0" err="1">
                <a:solidFill>
                  <a:srgbClr val="FF0000"/>
                </a:solidFill>
                <a:effectLst/>
              </a:rPr>
              <a:t>w</a:t>
            </a:r>
            <a:r>
              <a:rPr lang="el-GR" sz="4400" b="0" i="0" dirty="0">
                <a:solidFill>
                  <a:srgbClr val="FF0000"/>
                </a:solidFill>
                <a:effectLst/>
              </a:rPr>
              <a:t>=(s/v)−δ          </a:t>
            </a:r>
            <a:r>
              <a:rPr lang="el-GR" sz="4400" b="0" i="0" dirty="0">
                <a:solidFill>
                  <a:srgbClr val="FF0000"/>
                </a:solidFill>
                <a:effectLst/>
                <a:sym typeface="Wingdings" panose="05000000000000000000" pitchFamily="2" charset="2"/>
              </a:rPr>
              <a:t></a:t>
            </a:r>
            <a:r>
              <a:rPr lang="el-GR" sz="4400" b="0" i="0" dirty="0">
                <a:solidFill>
                  <a:srgbClr val="FF0000"/>
                </a:solidFill>
                <a:effectLst/>
              </a:rPr>
              <a:t>           Γιατί </a:t>
            </a:r>
            <a:r>
              <a:rPr lang="el-GR" sz="4400" b="0" i="0" dirty="0" err="1">
                <a:solidFill>
                  <a:srgbClr val="FF0000"/>
                </a:solidFill>
                <a:effectLst/>
              </a:rPr>
              <a:t>g</a:t>
            </a:r>
            <a:r>
              <a:rPr lang="el-GR" sz="2800" b="0" i="0" dirty="0" err="1">
                <a:solidFill>
                  <a:srgbClr val="FF0000"/>
                </a:solidFill>
                <a:effectLst/>
              </a:rPr>
              <a:t>w</a:t>
            </a:r>
            <a:r>
              <a:rPr lang="el-GR" b="0" i="0" dirty="0">
                <a:solidFill>
                  <a:srgbClr val="FF0000"/>
                </a:solidFill>
                <a:effectLst/>
              </a:rPr>
              <a:t>;</a:t>
            </a:r>
            <a:br>
              <a:rPr lang="en-US" sz="4400" b="0" i="0" dirty="0">
                <a:solidFill>
                  <a:srgbClr val="FF0000"/>
                </a:solidFill>
                <a:effectLst/>
              </a:rPr>
            </a:b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0A7A9659-A7AD-5836-39F6-AE1254943093}"/>
              </a:ext>
            </a:extLst>
          </p:cNvPr>
          <p:cNvSpPr>
            <a:spLocks noGrp="1"/>
          </p:cNvSpPr>
          <p:nvPr>
            <p:ph idx="1"/>
          </p:nvPr>
        </p:nvSpPr>
        <p:spPr>
          <a:xfrm>
            <a:off x="76200" y="1828800"/>
            <a:ext cx="9067800" cy="5181600"/>
          </a:xfrm>
        </p:spPr>
        <p:txBody>
          <a:bodyPr>
            <a:normAutofit fontScale="92500"/>
          </a:bodyPr>
          <a:lstStyle/>
          <a:p>
            <a:pPr algn="l">
              <a:lnSpc>
                <a:spcPts val="2143"/>
              </a:lnSpc>
              <a:spcAft>
                <a:spcPts val="1029"/>
              </a:spcAft>
              <a:buNone/>
            </a:pPr>
            <a:br>
              <a:rPr lang="el-GR" dirty="0">
                <a:latin typeface="+mj-lt"/>
              </a:rPr>
            </a:br>
            <a:r>
              <a:rPr lang="el-GR" b="0" i="0" dirty="0">
                <a:solidFill>
                  <a:srgbClr val="404040"/>
                </a:solidFill>
                <a:effectLst/>
                <a:latin typeface="+mj-lt"/>
              </a:rPr>
              <a:t>Το "w" στο "</a:t>
            </a:r>
            <a:r>
              <a:rPr lang="el-GR" b="0" i="0" dirty="0" err="1">
                <a:solidFill>
                  <a:srgbClr val="404040"/>
                </a:solidFill>
                <a:effectLst/>
                <a:latin typeface="+mj-lt"/>
              </a:rPr>
              <a:t>g</a:t>
            </a:r>
            <a:r>
              <a:rPr lang="el-GR" sz="2800" b="0" i="0" dirty="0" err="1">
                <a:solidFill>
                  <a:srgbClr val="404040"/>
                </a:solidFill>
                <a:effectLst/>
                <a:latin typeface="+mj-lt"/>
              </a:rPr>
              <a:t>w</a:t>
            </a:r>
            <a:r>
              <a:rPr lang="el-GR" b="0" i="0" dirty="0">
                <a:solidFill>
                  <a:srgbClr val="404040"/>
                </a:solidFill>
                <a:effectLst/>
                <a:latin typeface="+mj-lt"/>
              </a:rPr>
              <a:t>" σημαίνει "εγγυημένος" ("</a:t>
            </a:r>
            <a:r>
              <a:rPr lang="el-GR" b="0" i="0" dirty="0" err="1">
                <a:solidFill>
                  <a:srgbClr val="404040"/>
                </a:solidFill>
                <a:effectLst/>
                <a:latin typeface="+mj-lt"/>
              </a:rPr>
              <a:t>warranted</a:t>
            </a:r>
            <a:r>
              <a:rPr lang="el-GR" b="0" i="0" dirty="0">
                <a:solidFill>
                  <a:srgbClr val="404040"/>
                </a:solidFill>
                <a:effectLst/>
                <a:latin typeface="+mj-lt"/>
              </a:rPr>
              <a:t>").</a:t>
            </a:r>
          </a:p>
          <a:p>
            <a:pPr algn="l">
              <a:lnSpc>
                <a:spcPts val="2143"/>
              </a:lnSpc>
              <a:spcBef>
                <a:spcPts val="1029"/>
              </a:spcBef>
              <a:spcAft>
                <a:spcPts val="1029"/>
              </a:spcAft>
              <a:buNone/>
            </a:pPr>
            <a:r>
              <a:rPr lang="el-GR" b="0" i="0" dirty="0">
                <a:solidFill>
                  <a:srgbClr val="404040"/>
                </a:solidFill>
                <a:effectLst/>
                <a:latin typeface="+mj-lt"/>
              </a:rPr>
              <a:t>Αυτός είναι ο ρυθμός ανάπτυξης που καθίσταται δυνατός από τις δεδομένες τιμές των s, v και δ, εφόσον ισχύουν διαρκώς όλες οι υποθέσεις - ειδικότερα:</a:t>
            </a:r>
          </a:p>
          <a:p>
            <a:pPr algn="l">
              <a:lnSpc>
                <a:spcPts val="2143"/>
              </a:lnSpc>
              <a:spcBef>
                <a:spcPts val="1029"/>
              </a:spcBef>
              <a:spcAft>
                <a:spcPts val="1029"/>
              </a:spcAft>
              <a:buFont typeface="+mj-lt"/>
              <a:buAutoNum type="arabicPeriod"/>
            </a:pPr>
            <a:r>
              <a:rPr lang="el-GR" b="0" i="0" dirty="0">
                <a:solidFill>
                  <a:srgbClr val="404040"/>
                </a:solidFill>
                <a:effectLst/>
                <a:latin typeface="+mj-lt"/>
              </a:rPr>
              <a:t>Η παραγωγική ικανότητα χρησιμοποιείται πλήρως</a:t>
            </a:r>
          </a:p>
          <a:p>
            <a:pPr algn="l">
              <a:lnSpc>
                <a:spcPts val="2143"/>
              </a:lnSpc>
              <a:spcBef>
                <a:spcPts val="300"/>
              </a:spcBef>
              <a:spcAft>
                <a:spcPts val="1029"/>
              </a:spcAft>
              <a:buFont typeface="+mj-lt"/>
              <a:buAutoNum type="arabicPeriod"/>
            </a:pPr>
            <a:r>
              <a:rPr lang="el-GR" b="0" i="0" dirty="0">
                <a:solidFill>
                  <a:srgbClr val="404040"/>
                </a:solidFill>
                <a:effectLst/>
                <a:latin typeface="+mj-lt"/>
              </a:rPr>
              <a:t>Οι αποταμιεύσεις επενδύονται ολοκληρωτικά</a:t>
            </a:r>
          </a:p>
          <a:p>
            <a:pPr algn="l">
              <a:lnSpc>
                <a:spcPts val="2143"/>
              </a:lnSpc>
              <a:spcBef>
                <a:spcPts val="300"/>
              </a:spcBef>
              <a:spcAft>
                <a:spcPts val="1029"/>
              </a:spcAft>
              <a:buFont typeface="+mj-lt"/>
              <a:buAutoNum type="arabicPeriod"/>
            </a:pPr>
            <a:r>
              <a:rPr lang="el-GR" i="0" dirty="0">
                <a:solidFill>
                  <a:srgbClr val="404040"/>
                </a:solidFill>
                <a:effectLst/>
                <a:latin typeface="+mj-lt"/>
              </a:rPr>
              <a:t>Η τεχνολογία που απαιτείται για τη μετατροπή του Κ (κεφαλαίου) σε Y = (1/v)K (παραγωγή) ισχύει διαρκώς.</a:t>
            </a:r>
          </a:p>
          <a:p>
            <a:pPr marL="0" indent="0" algn="l">
              <a:lnSpc>
                <a:spcPts val="2143"/>
              </a:lnSpc>
              <a:spcBef>
                <a:spcPts val="300"/>
              </a:spcBef>
              <a:spcAft>
                <a:spcPts val="1029"/>
              </a:spcAft>
              <a:buNone/>
            </a:pPr>
            <a:r>
              <a:rPr lang="el-GR" b="0" i="0" dirty="0">
                <a:solidFill>
                  <a:srgbClr val="404040"/>
                </a:solidFill>
                <a:effectLst/>
                <a:latin typeface="+mj-lt"/>
              </a:rPr>
              <a:t>Τι συμβαίνει όταν, για οποιονδήποτε λόγο (επιχειρηματικό κύκλο, έλλειψη ή περίσσεια εμπιστοσύνη, άλλα εξωγενή σοκ, κλπ.) δεν ισχύουν αυτές οι υποθέσεις;</a:t>
            </a:r>
          </a:p>
          <a:p>
            <a:pPr>
              <a:buNone/>
            </a:pPr>
            <a:endParaRPr lang="el-GR" dirty="0">
              <a:latin typeface="+mj-lt"/>
            </a:endParaRPr>
          </a:p>
        </p:txBody>
      </p:sp>
    </p:spTree>
    <p:extLst>
      <p:ext uri="{BB962C8B-B14F-4D97-AF65-F5344CB8AC3E}">
        <p14:creationId xmlns:p14="http://schemas.microsoft.com/office/powerpoint/2010/main" val="325914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91FCD-C7DB-7A7A-A664-4B7B8C3187EE}"/>
              </a:ext>
            </a:extLst>
          </p:cNvPr>
          <p:cNvSpPr>
            <a:spLocks noGrp="1"/>
          </p:cNvSpPr>
          <p:nvPr>
            <p:ph type="title"/>
          </p:nvPr>
        </p:nvSpPr>
        <p:spPr>
          <a:xfrm>
            <a:off x="-914400" y="274638"/>
            <a:ext cx="11125200" cy="1143000"/>
          </a:xfrm>
        </p:spPr>
        <p:txBody>
          <a:bodyPr>
            <a:normAutofit/>
          </a:bodyPr>
          <a:lstStyle/>
          <a:p>
            <a:r>
              <a:rPr lang="el-GR" sz="3800" dirty="0">
                <a:solidFill>
                  <a:srgbClr val="404040"/>
                </a:solidFill>
                <a:latin typeface="Calibri"/>
              </a:rPr>
              <a:t>Ασταθής Ισορροπία: Ανισορροπία Ύφεσης</a:t>
            </a:r>
          </a:p>
        </p:txBody>
      </p:sp>
      <p:sp>
        <p:nvSpPr>
          <p:cNvPr id="3" name="Θέση περιεχομένου 2">
            <a:extLst>
              <a:ext uri="{FF2B5EF4-FFF2-40B4-BE49-F238E27FC236}">
                <a16:creationId xmlns:a16="http://schemas.microsoft.com/office/drawing/2014/main" id="{0DCCD8AC-F07E-0DD9-2D71-1EF478D6396F}"/>
              </a:ext>
            </a:extLst>
          </p:cNvPr>
          <p:cNvSpPr>
            <a:spLocks noGrp="1"/>
          </p:cNvSpPr>
          <p:nvPr>
            <p:ph idx="1"/>
          </p:nvPr>
        </p:nvSpPr>
        <p:spPr>
          <a:xfrm>
            <a:off x="76200" y="1524000"/>
            <a:ext cx="9296400" cy="5410200"/>
          </a:xfrm>
        </p:spPr>
        <p:txBody>
          <a:bodyPr>
            <a:normAutofit/>
          </a:bodyPr>
          <a:lstStyle/>
          <a:p>
            <a:pPr algn="l">
              <a:lnSpc>
                <a:spcPts val="2200"/>
              </a:lnSpc>
              <a:spcBef>
                <a:spcPts val="300"/>
              </a:spcBef>
              <a:spcAft>
                <a:spcPts val="400"/>
              </a:spcAft>
              <a:buNone/>
            </a:pPr>
            <a:r>
              <a:rPr lang="el-GR" sz="2800" b="0" dirty="0">
                <a:solidFill>
                  <a:srgbClr val="404040"/>
                </a:solidFill>
                <a:latin typeface="Calibri"/>
              </a:rPr>
              <a:t>Το H-D δεν διαθέτει μηχανισμούς αυτοδιόρθωσης. Οποιαδήποτε απόκλιση αυτοενισχύεται.</a:t>
            </a:r>
          </a:p>
          <a:p>
            <a:pPr algn="l">
              <a:lnSpc>
                <a:spcPts val="2200"/>
              </a:lnSpc>
              <a:spcBef>
                <a:spcPts val="300"/>
              </a:spcBef>
              <a:spcAft>
                <a:spcPts val="200"/>
              </a:spcAft>
              <a:buNone/>
            </a:pPr>
            <a:r>
              <a:rPr lang="el-GR" sz="3000" b="1" dirty="0">
                <a:solidFill>
                  <a:srgbClr val="CC0000"/>
                </a:solidFill>
                <a:latin typeface="Calibri"/>
              </a:rPr>
              <a:t>1. Ανισορροπία ύφεσης</a:t>
            </a:r>
          </a:p>
          <a:p>
            <a:pPr algn="l">
              <a:lnSpc>
                <a:spcPts val="2200"/>
              </a:lnSpc>
              <a:spcBef>
                <a:spcPts val="200"/>
              </a:spcBef>
              <a:spcAft>
                <a:spcPts val="250"/>
              </a:spcAft>
              <a:buNone/>
            </a:pPr>
            <a:r>
              <a:rPr lang="el-GR" sz="2800" b="0" dirty="0">
                <a:solidFill>
                  <a:srgbClr val="404040"/>
                </a:solidFill>
                <a:latin typeface="Calibri"/>
              </a:rPr>
              <a:t>Οι αποφάσεις παραγωγής υπολείπονται της δυνατής παραγωγής με το υπάρχον K:</a:t>
            </a:r>
          </a:p>
          <a:p>
            <a:pPr>
              <a:lnSpc>
                <a:spcPts val="2200"/>
              </a:lnSpc>
              <a:spcBef>
                <a:spcPts val="250"/>
              </a:spcBef>
              <a:spcAft>
                <a:spcPts val="150"/>
              </a:spcAft>
              <a:buFont typeface="Arial"/>
              <a:buChar char="•"/>
            </a:pPr>
            <a:r>
              <a:rPr lang="en-US" sz="2800" b="1" dirty="0">
                <a:solidFill>
                  <a:srgbClr val="404040"/>
                </a:solidFill>
                <a:latin typeface="DeepSeek-CJK-patch"/>
              </a:rPr>
              <a:t>V</a:t>
            </a:r>
            <a:r>
              <a:rPr lang="el-GR" sz="1400" b="1" dirty="0" err="1">
                <a:solidFill>
                  <a:srgbClr val="404040"/>
                </a:solidFill>
                <a:latin typeface="DeepSeek-CJK-patch"/>
              </a:rPr>
              <a:t>ef</a:t>
            </a:r>
            <a:r>
              <a:rPr lang="el-GR" sz="2800" b="1" dirty="0">
                <a:solidFill>
                  <a:srgbClr val="404040"/>
                </a:solidFill>
                <a:latin typeface="Menlo"/>
              </a:rPr>
              <a:t> </a:t>
            </a:r>
            <a:r>
              <a:rPr lang="el-GR" sz="2800" b="1" dirty="0">
                <a:solidFill>
                  <a:srgbClr val="404040"/>
                </a:solidFill>
                <a:latin typeface="DeepSeek-CJK-patch"/>
              </a:rPr>
              <a:t>&gt; v</a:t>
            </a:r>
            <a:r>
              <a:rPr lang="el-GR" sz="2800" dirty="0">
                <a:solidFill>
                  <a:srgbClr val="404040"/>
                </a:solidFill>
                <a:latin typeface="DeepSeek-CJK-patch"/>
              </a:rPr>
              <a:t> </a:t>
            </a:r>
            <a:r>
              <a:rPr lang="el-GR" sz="2800" b="1" dirty="0">
                <a:solidFill>
                  <a:srgbClr val="1F4E79"/>
                </a:solidFill>
                <a:latin typeface="Calibri"/>
              </a:rPr>
              <a:t>→  μειωμένη αποτελεσματικότητα κεφαλαίου</a:t>
            </a:r>
          </a:p>
          <a:p>
            <a:pPr>
              <a:lnSpc>
                <a:spcPts val="2200"/>
              </a:lnSpc>
              <a:spcBef>
                <a:spcPts val="150"/>
              </a:spcBef>
              <a:spcAft>
                <a:spcPts val="250"/>
              </a:spcAft>
              <a:buFont typeface="Arial"/>
              <a:buChar char="•"/>
            </a:pPr>
            <a:r>
              <a:rPr lang="el-GR" sz="2800" b="1" dirty="0">
                <a:solidFill>
                  <a:srgbClr val="404040"/>
                </a:solidFill>
                <a:latin typeface="DeepSeek-CJK-patch"/>
              </a:rPr>
              <a:t>r(</a:t>
            </a:r>
            <a:r>
              <a:rPr lang="en-US" sz="2800" b="1" dirty="0">
                <a:solidFill>
                  <a:srgbClr val="404040"/>
                </a:solidFill>
                <a:latin typeface="DeepSeek-CJK-patch"/>
              </a:rPr>
              <a:t>Yᵉ</a:t>
            </a:r>
            <a:r>
              <a:rPr lang="el-GR" sz="2800" b="1" dirty="0">
                <a:solidFill>
                  <a:srgbClr val="404040"/>
                </a:solidFill>
                <a:latin typeface="DeepSeek-CJK-patch"/>
              </a:rPr>
              <a:t>)</a:t>
            </a:r>
            <a:r>
              <a:rPr lang="el-GR" sz="2800" b="1" dirty="0">
                <a:solidFill>
                  <a:srgbClr val="404040"/>
                </a:solidFill>
                <a:latin typeface="Menlo"/>
              </a:rPr>
              <a:t>&lt;</a:t>
            </a:r>
            <a:r>
              <a:rPr lang="en-US" sz="2800" b="1" dirty="0">
                <a:solidFill>
                  <a:srgbClr val="404040"/>
                </a:solidFill>
                <a:latin typeface="DeepSeek-CJK-patch"/>
              </a:rPr>
              <a:t> </a:t>
            </a:r>
            <a:r>
              <a:rPr lang="en-US" sz="2800" b="1" dirty="0" err="1">
                <a:solidFill>
                  <a:srgbClr val="404040"/>
                </a:solidFill>
                <a:latin typeface="DeepSeek-CJK-patch"/>
              </a:rPr>
              <a:t>rʷ</a:t>
            </a:r>
            <a:r>
              <a:rPr lang="el-GR" sz="2800" b="1" dirty="0">
                <a:solidFill>
                  <a:srgbClr val="404040"/>
                </a:solidFill>
                <a:latin typeface="DeepSeek-CJK-patch"/>
              </a:rPr>
              <a:t>(Y)</a:t>
            </a:r>
            <a:r>
              <a:rPr lang="el-GR" sz="2800" dirty="0">
                <a:solidFill>
                  <a:srgbClr val="404040"/>
                </a:solidFill>
                <a:latin typeface="DeepSeek-CJK-patch"/>
              </a:rPr>
              <a:t> </a:t>
            </a:r>
            <a:r>
              <a:rPr lang="el-GR" sz="2800" b="0" dirty="0">
                <a:solidFill>
                  <a:srgbClr val="404040"/>
                </a:solidFill>
                <a:latin typeface="Calibri"/>
              </a:rPr>
              <a:t>  →  πραγματικός ρυθμός ανάπτυξης </a:t>
            </a:r>
            <a:r>
              <a:rPr lang="en-US" sz="2800" dirty="0">
                <a:solidFill>
                  <a:srgbClr val="404040"/>
                </a:solidFill>
                <a:latin typeface="Calibri"/>
              </a:rPr>
              <a:t>&lt;</a:t>
            </a:r>
            <a:r>
              <a:rPr lang="el-GR" sz="2800" b="0" dirty="0">
                <a:solidFill>
                  <a:srgbClr val="404040"/>
                </a:solidFill>
                <a:latin typeface="Calibri"/>
              </a:rPr>
              <a:t> εγγυημένο</a:t>
            </a:r>
            <a:r>
              <a:rPr lang="en-US" sz="2800" b="0" dirty="0">
                <a:solidFill>
                  <a:srgbClr val="404040"/>
                </a:solidFill>
                <a:latin typeface="Calibri"/>
              </a:rPr>
              <a:t> (</a:t>
            </a:r>
            <a:r>
              <a:rPr lang="de-DE" sz="2800" dirty="0">
                <a:solidFill>
                  <a:srgbClr val="404040"/>
                </a:solidFill>
                <a:latin typeface="DeepSeek-CJK-patch"/>
              </a:rPr>
              <a:t>e</a:t>
            </a:r>
            <a:r>
              <a:rPr lang="el-GR" sz="2800" dirty="0">
                <a:solidFill>
                  <a:srgbClr val="404040"/>
                </a:solidFill>
                <a:latin typeface="DeepSeek-CJK-patch"/>
              </a:rPr>
              <a:t>: </a:t>
            </a:r>
            <a:r>
              <a:rPr lang="de-DE" sz="2800" dirty="0" err="1">
                <a:solidFill>
                  <a:srgbClr val="404040"/>
                </a:solidFill>
                <a:latin typeface="DeepSeek-CJK-patch"/>
              </a:rPr>
              <a:t>effective</a:t>
            </a:r>
            <a:r>
              <a:rPr lang="de-DE" sz="2800" dirty="0">
                <a:solidFill>
                  <a:srgbClr val="404040"/>
                </a:solidFill>
                <a:latin typeface="DeepSeek-CJK-patch"/>
              </a:rPr>
              <a:t> </a:t>
            </a:r>
            <a:r>
              <a:rPr lang="en-US" sz="2800" dirty="0">
                <a:solidFill>
                  <a:srgbClr val="404040"/>
                </a:solidFill>
                <a:latin typeface="DeepSeek-CJK-patch"/>
              </a:rPr>
              <a:t>(</a:t>
            </a:r>
            <a:r>
              <a:rPr lang="el-GR" sz="2800" dirty="0">
                <a:solidFill>
                  <a:srgbClr val="404040"/>
                </a:solidFill>
                <a:latin typeface="DeepSeek-CJK-patch"/>
              </a:rPr>
              <a:t>πραγματικό</a:t>
            </a:r>
            <a:r>
              <a:rPr lang="en-US" sz="2800" dirty="0">
                <a:solidFill>
                  <a:srgbClr val="404040"/>
                </a:solidFill>
                <a:latin typeface="DeepSeek-CJK-patch"/>
              </a:rPr>
              <a:t>))</a:t>
            </a:r>
            <a:endParaRPr lang="el-GR" sz="2800" b="0" dirty="0">
              <a:solidFill>
                <a:srgbClr val="404040"/>
              </a:solidFill>
              <a:latin typeface="Calibri"/>
            </a:endParaRPr>
          </a:p>
          <a:p>
            <a:pPr algn="l">
              <a:lnSpc>
                <a:spcPts val="2200"/>
              </a:lnSpc>
              <a:spcBef>
                <a:spcPts val="200"/>
              </a:spcBef>
              <a:spcAft>
                <a:spcPts val="200"/>
              </a:spcAft>
              <a:buNone/>
            </a:pPr>
            <a:r>
              <a:rPr lang="el-GR" sz="2700" b="0" dirty="0">
                <a:solidFill>
                  <a:srgbClr val="404040"/>
                </a:solidFill>
                <a:latin typeface="Calibri"/>
              </a:rPr>
              <a:t>Συνέπεια: Πλεόνασμα κεφαλαιακών αγαθών → εισόδημα αυξάνεται πιο αργά από την παραγωγική ικανότητα → αυξανόμενη ανεργία. Η απόκλιση δεν διορθώνεται — αντίθετα </a:t>
            </a:r>
            <a:r>
              <a:rPr lang="el-GR" sz="2700" b="0" dirty="0" err="1">
                <a:solidFill>
                  <a:srgbClr val="404040"/>
                </a:solidFill>
                <a:latin typeface="Calibri"/>
              </a:rPr>
              <a:t>αυτοενισχύεται</a:t>
            </a:r>
            <a:endParaRPr lang="el-GR" sz="2700" b="0" dirty="0">
              <a:solidFill>
                <a:srgbClr val="404040"/>
              </a:solidFill>
              <a:latin typeface="Calibri"/>
            </a:endParaRPr>
          </a:p>
          <a:p>
            <a:endParaRPr lang="el-GR" dirty="0"/>
          </a:p>
        </p:txBody>
      </p:sp>
    </p:spTree>
    <p:extLst>
      <p:ext uri="{BB962C8B-B14F-4D97-AF65-F5344CB8AC3E}">
        <p14:creationId xmlns:p14="http://schemas.microsoft.com/office/powerpoint/2010/main" val="2808714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91FCD-C7DB-7A7A-A664-4B7B8C3187EE}"/>
              </a:ext>
            </a:extLst>
          </p:cNvPr>
          <p:cNvSpPr>
            <a:spLocks noGrp="1"/>
          </p:cNvSpPr>
          <p:nvPr>
            <p:ph type="title"/>
          </p:nvPr>
        </p:nvSpPr>
        <p:spPr>
          <a:xfrm>
            <a:off x="-914400" y="274638"/>
            <a:ext cx="11125200" cy="1143000"/>
          </a:xfrm>
        </p:spPr>
        <p:txBody>
          <a:bodyPr>
            <a:normAutofit/>
          </a:bodyPr>
          <a:lstStyle/>
          <a:p>
            <a:r>
              <a:rPr lang="el-GR" sz="3400" dirty="0">
                <a:solidFill>
                  <a:srgbClr val="404040"/>
                </a:solidFill>
                <a:latin typeface="Calibri"/>
              </a:rPr>
              <a:t>Ασταθής Ισορροπία: Πληθωριστική Ανισορροπία</a:t>
            </a:r>
          </a:p>
        </p:txBody>
      </p:sp>
      <p:sp>
        <p:nvSpPr>
          <p:cNvPr id="3" name="Θέση περιεχομένου 2">
            <a:extLst>
              <a:ext uri="{FF2B5EF4-FFF2-40B4-BE49-F238E27FC236}">
                <a16:creationId xmlns:a16="http://schemas.microsoft.com/office/drawing/2014/main" id="{0DCCD8AC-F07E-0DD9-2D71-1EF478D6396F}"/>
              </a:ext>
            </a:extLst>
          </p:cNvPr>
          <p:cNvSpPr>
            <a:spLocks noGrp="1"/>
          </p:cNvSpPr>
          <p:nvPr>
            <p:ph idx="1"/>
          </p:nvPr>
        </p:nvSpPr>
        <p:spPr>
          <a:xfrm>
            <a:off x="0" y="1752600"/>
            <a:ext cx="9296400" cy="5410200"/>
          </a:xfrm>
        </p:spPr>
        <p:txBody>
          <a:bodyPr>
            <a:normAutofit/>
          </a:bodyPr>
          <a:lstStyle/>
          <a:p>
            <a:pPr algn="l">
              <a:lnSpc>
                <a:spcPts val="2200"/>
              </a:lnSpc>
              <a:spcBef>
                <a:spcPts val="400"/>
              </a:spcBef>
              <a:spcAft>
                <a:spcPts val="200"/>
              </a:spcAft>
              <a:buNone/>
            </a:pPr>
            <a:r>
              <a:rPr lang="el-GR" sz="3000" b="1" dirty="0">
                <a:solidFill>
                  <a:srgbClr val="CC0000"/>
                </a:solidFill>
                <a:latin typeface="Calibri"/>
              </a:rPr>
              <a:t>2. Πληθωριστική ανισορροπία</a:t>
            </a:r>
          </a:p>
          <a:p>
            <a:pPr algn="l">
              <a:lnSpc>
                <a:spcPts val="2200"/>
              </a:lnSpc>
              <a:spcBef>
                <a:spcPts val="200"/>
              </a:spcBef>
              <a:spcAft>
                <a:spcPts val="250"/>
              </a:spcAft>
              <a:buNone/>
            </a:pPr>
            <a:r>
              <a:rPr lang="el-GR" sz="2800" b="0" dirty="0">
                <a:solidFill>
                  <a:srgbClr val="404040"/>
                </a:solidFill>
                <a:latin typeface="Calibri"/>
              </a:rPr>
              <a:t>Οι αποφάσεις παραγωγής υπερβαίνουν τη δυνατή παραγωγή με το υπάρχον K:</a:t>
            </a:r>
          </a:p>
          <a:p>
            <a:pPr>
              <a:lnSpc>
                <a:spcPts val="2200"/>
              </a:lnSpc>
              <a:spcBef>
                <a:spcPts val="250"/>
              </a:spcBef>
              <a:spcAft>
                <a:spcPts val="150"/>
              </a:spcAft>
              <a:buFont typeface="Arial"/>
              <a:buChar char="•"/>
            </a:pPr>
            <a:r>
              <a:rPr lang="el-GR" sz="2800" b="1" dirty="0" err="1">
                <a:solidFill>
                  <a:srgbClr val="404040"/>
                </a:solidFill>
                <a:latin typeface="DeepSeek-CJK-patch"/>
              </a:rPr>
              <a:t>v</a:t>
            </a:r>
            <a:r>
              <a:rPr lang="el-GR" sz="1400" b="1" dirty="0" err="1">
                <a:solidFill>
                  <a:srgbClr val="404040"/>
                </a:solidFill>
                <a:latin typeface="DeepSeek-CJK-patch"/>
              </a:rPr>
              <a:t>ef</a:t>
            </a:r>
            <a:r>
              <a:rPr lang="el-GR" sz="2800" b="1" dirty="0">
                <a:solidFill>
                  <a:srgbClr val="404040"/>
                </a:solidFill>
                <a:latin typeface="Menlo"/>
              </a:rPr>
              <a:t>&lt;</a:t>
            </a:r>
            <a:r>
              <a:rPr lang="el-GR" sz="2800" b="1" dirty="0">
                <a:solidFill>
                  <a:srgbClr val="404040"/>
                </a:solidFill>
                <a:latin typeface="DeepSeek-CJK-patch"/>
              </a:rPr>
              <a:t> v</a:t>
            </a:r>
            <a:r>
              <a:rPr lang="el-GR" sz="2800" dirty="0">
                <a:solidFill>
                  <a:srgbClr val="404040"/>
                </a:solidFill>
                <a:latin typeface="DeepSeek-CJK-patch"/>
              </a:rPr>
              <a:t> </a:t>
            </a:r>
            <a:r>
              <a:rPr lang="el-GR" sz="2800" b="1" dirty="0">
                <a:solidFill>
                  <a:srgbClr val="1F4E79"/>
                </a:solidFill>
                <a:latin typeface="Calibri"/>
              </a:rPr>
              <a:t>→  αυξημένη αποδοτικότητα κεφαλαίου</a:t>
            </a:r>
          </a:p>
          <a:p>
            <a:pPr>
              <a:lnSpc>
                <a:spcPts val="2200"/>
              </a:lnSpc>
              <a:spcBef>
                <a:spcPts val="150"/>
              </a:spcBef>
              <a:spcAft>
                <a:spcPts val="250"/>
              </a:spcAft>
              <a:buFont typeface="Arial"/>
              <a:buChar char="•"/>
            </a:pPr>
            <a:r>
              <a:rPr lang="el-GR" sz="2800" b="1" dirty="0">
                <a:solidFill>
                  <a:srgbClr val="404040"/>
                </a:solidFill>
                <a:latin typeface="DeepSeek-CJK-patch"/>
              </a:rPr>
              <a:t>r(</a:t>
            </a:r>
            <a:r>
              <a:rPr lang="en-US" sz="2800" b="1" dirty="0">
                <a:solidFill>
                  <a:srgbClr val="404040"/>
                </a:solidFill>
                <a:latin typeface="DeepSeek-CJK-patch"/>
              </a:rPr>
              <a:t>Yᵉ</a:t>
            </a:r>
            <a:r>
              <a:rPr lang="el-GR" sz="2800" b="1" dirty="0">
                <a:solidFill>
                  <a:srgbClr val="404040"/>
                </a:solidFill>
                <a:latin typeface="DeepSeek-CJK-patch"/>
              </a:rPr>
              <a:t>)</a:t>
            </a:r>
            <a:r>
              <a:rPr lang="el-GR" sz="2800" b="1" dirty="0">
                <a:solidFill>
                  <a:srgbClr val="404040"/>
                </a:solidFill>
                <a:latin typeface="Menlo"/>
              </a:rPr>
              <a:t> &gt;</a:t>
            </a:r>
            <a:r>
              <a:rPr lang="en-US" sz="2800" b="1" dirty="0">
                <a:solidFill>
                  <a:srgbClr val="404040"/>
                </a:solidFill>
                <a:latin typeface="DeepSeek-CJK-patch"/>
              </a:rPr>
              <a:t> </a:t>
            </a:r>
            <a:r>
              <a:rPr lang="en-US" sz="2800" b="1" dirty="0" err="1">
                <a:solidFill>
                  <a:srgbClr val="404040"/>
                </a:solidFill>
                <a:latin typeface="DeepSeek-CJK-patch"/>
              </a:rPr>
              <a:t>rʷ</a:t>
            </a:r>
            <a:r>
              <a:rPr lang="el-GR" sz="2800" b="1" dirty="0">
                <a:solidFill>
                  <a:srgbClr val="404040"/>
                </a:solidFill>
                <a:latin typeface="DeepSeek-CJK-patch"/>
              </a:rPr>
              <a:t>(Y)</a:t>
            </a:r>
            <a:r>
              <a:rPr lang="el-GR" sz="2800" dirty="0">
                <a:solidFill>
                  <a:srgbClr val="404040"/>
                </a:solidFill>
                <a:latin typeface="DeepSeek-CJK-patch"/>
              </a:rPr>
              <a:t> </a:t>
            </a:r>
            <a:r>
              <a:rPr lang="el-GR" sz="2800" b="0" dirty="0">
                <a:solidFill>
                  <a:srgbClr val="404040"/>
                </a:solidFill>
                <a:latin typeface="Calibri"/>
              </a:rPr>
              <a:t>→  πραγματικός ρυθμός ανάπτυξης </a:t>
            </a:r>
            <a:r>
              <a:rPr lang="en-US" sz="2800" b="0" dirty="0">
                <a:solidFill>
                  <a:srgbClr val="404040"/>
                </a:solidFill>
                <a:latin typeface="Calibri"/>
              </a:rPr>
              <a:t>&gt; </a:t>
            </a:r>
            <a:r>
              <a:rPr lang="el-GR" sz="2800" b="0" dirty="0">
                <a:solidFill>
                  <a:srgbClr val="404040"/>
                </a:solidFill>
                <a:latin typeface="Calibri"/>
              </a:rPr>
              <a:t>εγγυημένο</a:t>
            </a:r>
          </a:p>
          <a:p>
            <a:pPr algn="l">
              <a:lnSpc>
                <a:spcPts val="2200"/>
              </a:lnSpc>
              <a:spcBef>
                <a:spcPts val="200"/>
              </a:spcBef>
              <a:spcAft>
                <a:spcPts val="400"/>
              </a:spcAft>
              <a:buNone/>
            </a:pPr>
            <a:r>
              <a:rPr lang="el-GR" sz="2700" b="0" dirty="0">
                <a:solidFill>
                  <a:srgbClr val="404040"/>
                </a:solidFill>
                <a:latin typeface="Calibri"/>
              </a:rPr>
              <a:t>Συνέπεια: Ελλείψεις κεφαλαιακών αγαθών → εισόδημα αυξάνεται γρηγορότερα από την παραγωγική ικανότητα → πληθωρισμός. Και εδώ η απόκλιση </a:t>
            </a:r>
            <a:r>
              <a:rPr lang="el-GR" sz="2700" b="0" dirty="0" err="1">
                <a:solidFill>
                  <a:srgbClr val="404040"/>
                </a:solidFill>
                <a:latin typeface="Calibri"/>
              </a:rPr>
              <a:t>αυτοενισχύεται</a:t>
            </a:r>
            <a:endParaRPr lang="en-US" sz="2700" b="0" dirty="0">
              <a:solidFill>
                <a:srgbClr val="404040"/>
              </a:solidFill>
              <a:latin typeface="Calibri"/>
            </a:endParaRPr>
          </a:p>
          <a:p>
            <a:pPr algn="l">
              <a:lnSpc>
                <a:spcPts val="2200"/>
              </a:lnSpc>
              <a:spcBef>
                <a:spcPts val="200"/>
              </a:spcBef>
              <a:spcAft>
                <a:spcPts val="400"/>
              </a:spcAft>
              <a:buNone/>
            </a:pPr>
            <a:endParaRPr lang="el-GR" sz="2700" b="0" dirty="0">
              <a:solidFill>
                <a:srgbClr val="404040"/>
              </a:solidFill>
              <a:latin typeface="Calibri"/>
            </a:endParaRPr>
          </a:p>
          <a:p>
            <a:pPr algn="ctr">
              <a:lnSpc>
                <a:spcPts val="2200"/>
              </a:lnSpc>
              <a:spcBef>
                <a:spcPts val="300"/>
              </a:spcBef>
              <a:spcAft>
                <a:spcPts val="200"/>
              </a:spcAft>
              <a:buNone/>
            </a:pPr>
            <a:r>
              <a:rPr lang="el-GR" sz="2800" b="1" i="1" dirty="0">
                <a:solidFill>
                  <a:srgbClr val="404040"/>
                </a:solidFill>
                <a:latin typeface="Calibri"/>
              </a:rPr>
              <a:t>«Ισορροπία στην κόψη του ξυραφιού» (knife-edge): ελάχιστη απόκλιση → μόνιμη αστάθεια</a:t>
            </a:r>
          </a:p>
          <a:p>
            <a:endParaRPr lang="el-GR" dirty="0"/>
          </a:p>
        </p:txBody>
      </p:sp>
    </p:spTree>
    <p:extLst>
      <p:ext uri="{BB962C8B-B14F-4D97-AF65-F5344CB8AC3E}">
        <p14:creationId xmlns:p14="http://schemas.microsoft.com/office/powerpoint/2010/main" val="280871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5573D5-BCAB-DF06-F647-99DA33C56E8D}"/>
              </a:ext>
            </a:extLst>
          </p:cNvPr>
          <p:cNvSpPr>
            <a:spLocks noGrp="1"/>
          </p:cNvSpPr>
          <p:nvPr>
            <p:ph type="title"/>
          </p:nvPr>
        </p:nvSpPr>
        <p:spPr>
          <a:xfrm>
            <a:off x="457200" y="30480"/>
            <a:ext cx="8229600" cy="1143000"/>
          </a:xfrm>
        </p:spPr>
        <p:txBody>
          <a:bodyPr>
            <a:normAutofit fontScale="90000"/>
          </a:bodyPr>
          <a:lstStyle/>
          <a:p>
            <a:r>
              <a:rPr lang="el-GR" b="0" i="0" dirty="0">
                <a:solidFill>
                  <a:srgbClr val="404040"/>
                </a:solidFill>
                <a:effectLst/>
              </a:rPr>
              <a:t>Το μοντέλο </a:t>
            </a:r>
            <a:r>
              <a:rPr lang="el-GR" b="0" i="0" dirty="0" err="1">
                <a:solidFill>
                  <a:srgbClr val="404040"/>
                </a:solidFill>
                <a:effectLst/>
              </a:rPr>
              <a:t>Harrod-Domar</a:t>
            </a:r>
            <a:r>
              <a:rPr lang="el-GR" dirty="0">
                <a:solidFill>
                  <a:srgbClr val="404040"/>
                </a:solidFill>
              </a:rPr>
              <a:t>: </a:t>
            </a:r>
            <a:br>
              <a:rPr lang="el-GR" dirty="0">
                <a:solidFill>
                  <a:srgbClr val="404040"/>
                </a:solidFill>
              </a:rPr>
            </a:br>
            <a:r>
              <a:rPr lang="el-GR" dirty="0">
                <a:solidFill>
                  <a:srgbClr val="404040"/>
                </a:solidFill>
              </a:rPr>
              <a:t>Μια α</a:t>
            </a:r>
            <a:r>
              <a:rPr lang="el-GR" b="0" i="0" dirty="0">
                <a:solidFill>
                  <a:srgbClr val="404040"/>
                </a:solidFill>
                <a:effectLst/>
              </a:rPr>
              <a:t>σταθής ισορροπία (συνέχεια)</a:t>
            </a:r>
            <a:endParaRPr lang="el-GR" dirty="0"/>
          </a:p>
        </p:txBody>
      </p:sp>
      <p:sp>
        <p:nvSpPr>
          <p:cNvPr id="3" name="Θέση περιεχομένου 2">
            <a:extLst>
              <a:ext uri="{FF2B5EF4-FFF2-40B4-BE49-F238E27FC236}">
                <a16:creationId xmlns:a16="http://schemas.microsoft.com/office/drawing/2014/main" id="{D47F0B60-C003-2A9D-197E-26804199AD7A}"/>
              </a:ext>
            </a:extLst>
          </p:cNvPr>
          <p:cNvSpPr>
            <a:spLocks noGrp="1"/>
          </p:cNvSpPr>
          <p:nvPr>
            <p:ph idx="1"/>
          </p:nvPr>
        </p:nvSpPr>
        <p:spPr>
          <a:xfrm>
            <a:off x="26324" y="1166018"/>
            <a:ext cx="9144000" cy="4525963"/>
          </a:xfrm>
        </p:spPr>
        <p:txBody>
          <a:bodyPr/>
          <a:lstStyle/>
          <a:p>
            <a:r>
              <a:rPr lang="el-GR" b="1" i="0" dirty="0">
                <a:solidFill>
                  <a:srgbClr val="404040"/>
                </a:solidFill>
                <a:effectLst/>
                <a:latin typeface="+mj-lt"/>
              </a:rPr>
              <a:t>Κύριο πρόβλημα: </a:t>
            </a:r>
            <a:r>
              <a:rPr lang="el-GR" b="0" i="0" dirty="0">
                <a:solidFill>
                  <a:srgbClr val="404040"/>
                </a:solidFill>
                <a:effectLst/>
                <a:latin typeface="+mj-lt"/>
              </a:rPr>
              <a:t>Δεν υπάρχει μηχανισμός </a:t>
            </a:r>
            <a:r>
              <a:rPr lang="el-GR" b="0" i="0" dirty="0" err="1">
                <a:solidFill>
                  <a:srgbClr val="404040"/>
                </a:solidFill>
                <a:effectLst/>
                <a:latin typeface="+mj-lt"/>
              </a:rPr>
              <a:t>αυτοδιόρθωσης</a:t>
            </a:r>
            <a:r>
              <a:rPr lang="el-GR" b="0" i="0" dirty="0">
                <a:solidFill>
                  <a:srgbClr val="404040"/>
                </a:solidFill>
                <a:effectLst/>
                <a:latin typeface="+mj-lt"/>
              </a:rPr>
              <a:t> σε περίπτωση προσωρινής απόκλισης (ισορροπία "στην κόψη του ξυραφιού")</a:t>
            </a:r>
            <a:endParaRPr lang="el-GR" dirty="0">
              <a:latin typeface="+mj-lt"/>
            </a:endParaRPr>
          </a:p>
        </p:txBody>
      </p:sp>
      <p:pic>
        <p:nvPicPr>
          <p:cNvPr id="7" name="Εικόνα 6">
            <a:extLst>
              <a:ext uri="{FF2B5EF4-FFF2-40B4-BE49-F238E27FC236}">
                <a16:creationId xmlns:a16="http://schemas.microsoft.com/office/drawing/2014/main" id="{FD1C77A1-4847-8B37-ACA3-C4C4076E0997}"/>
              </a:ext>
            </a:extLst>
          </p:cNvPr>
          <p:cNvPicPr>
            <a:picLocks noChangeAspect="1"/>
          </p:cNvPicPr>
          <p:nvPr/>
        </p:nvPicPr>
        <p:blipFill>
          <a:blip r:embed="rId2"/>
          <a:stretch>
            <a:fillRect/>
          </a:stretch>
        </p:blipFill>
        <p:spPr>
          <a:xfrm>
            <a:off x="475211" y="2669358"/>
            <a:ext cx="8030696" cy="4201111"/>
          </a:xfrm>
          <a:prstGeom prst="rect">
            <a:avLst/>
          </a:prstGeom>
        </p:spPr>
      </p:pic>
    </p:spTree>
    <p:extLst>
      <p:ext uri="{BB962C8B-B14F-4D97-AF65-F5344CB8AC3E}">
        <p14:creationId xmlns:p14="http://schemas.microsoft.com/office/powerpoint/2010/main" val="385724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713EA0-9C08-FB65-F45B-22EA58BB425E}"/>
              </a:ext>
            </a:extLst>
          </p:cNvPr>
          <p:cNvSpPr>
            <a:spLocks noGrp="1"/>
          </p:cNvSpPr>
          <p:nvPr>
            <p:ph type="title"/>
          </p:nvPr>
        </p:nvSpPr>
        <p:spPr>
          <a:xfrm>
            <a:off x="476596" y="-152400"/>
            <a:ext cx="8229600" cy="1143000"/>
          </a:xfrm>
        </p:spPr>
        <p:txBody>
          <a:bodyPr>
            <a:normAutofit fontScale="90000"/>
          </a:bodyPr>
          <a:lstStyle/>
          <a:p>
            <a:r>
              <a:rPr lang="el-GR" dirty="0">
                <a:solidFill>
                  <a:srgbClr val="404040"/>
                </a:solidFill>
                <a:latin typeface="Calibri"/>
              </a:rPr>
              <a:t>Η Κριτική Ερμηνεία του R. Solow (α)</a:t>
            </a:r>
          </a:p>
        </p:txBody>
      </p:sp>
      <p:sp>
        <p:nvSpPr>
          <p:cNvPr id="3" name="Θέση περιεχομένου 2">
            <a:extLst>
              <a:ext uri="{FF2B5EF4-FFF2-40B4-BE49-F238E27FC236}">
                <a16:creationId xmlns:a16="http://schemas.microsoft.com/office/drawing/2014/main" id="{FF30ACD4-6AEE-8DE8-843F-8135A01106D6}"/>
              </a:ext>
            </a:extLst>
          </p:cNvPr>
          <p:cNvSpPr>
            <a:spLocks noGrp="1"/>
          </p:cNvSpPr>
          <p:nvPr>
            <p:ph idx="1"/>
          </p:nvPr>
        </p:nvSpPr>
        <p:spPr>
          <a:xfrm>
            <a:off x="-120336" y="796637"/>
            <a:ext cx="7010400" cy="6781800"/>
          </a:xfrm>
        </p:spPr>
        <p:txBody>
          <a:bodyPr>
            <a:normAutofit/>
          </a:bodyPr>
          <a:lstStyle/>
          <a:p>
            <a:pPr algn="l">
              <a:lnSpc>
                <a:spcPts val="2200"/>
              </a:lnSpc>
              <a:spcBef>
                <a:spcPts val="300"/>
              </a:spcBef>
              <a:spcAft>
                <a:spcPts val="300"/>
              </a:spcAft>
              <a:buNone/>
            </a:pPr>
            <a:r>
              <a:rPr lang="el-GR" sz="2800" b="0" i="1" dirty="0">
                <a:solidFill>
                  <a:srgbClr val="404040"/>
                </a:solidFill>
                <a:latin typeface="Calibri"/>
              </a:rPr>
              <a:t>«Μια συγκεκριμένη δυσφορία που αισθάνθηκα για το έργο τους. (...) Οι Harrod και Domar φαίνεται να απαντούσαν σε μια απλή ερώτηση: πότε είναι μια οικονομία ικανή για σταθερή ανάπτυξη με σταθερό ρυθμό;»</a:t>
            </a:r>
          </a:p>
          <a:p>
            <a:pPr algn="l">
              <a:lnSpc>
                <a:spcPts val="2200"/>
              </a:lnSpc>
              <a:spcBef>
                <a:spcPts val="200"/>
              </a:spcBef>
              <a:spcAft>
                <a:spcPts val="300"/>
              </a:spcAft>
              <a:buNone/>
            </a:pPr>
            <a:r>
              <a:rPr lang="el-GR" sz="2800" b="0" i="1" dirty="0">
                <a:solidFill>
                  <a:srgbClr val="404040"/>
                </a:solidFill>
                <a:latin typeface="Calibri"/>
              </a:rPr>
              <a:t>«Έφτασαν, μέσα από αξιοσημείωτους δρόμους, σε μια κλασική απλή απάντηση: το εθνικό ποσοστό αποταμίευσης πρέπει να ισούται με το γινόμενο του λόγου κεφαλαίου-παραγωγής και του ρυθμού ανάπτυξης του εργατικού δυναμικού.»</a:t>
            </a:r>
          </a:p>
          <a:p>
            <a:pPr algn="l">
              <a:lnSpc>
                <a:spcPts val="2200"/>
              </a:lnSpc>
              <a:spcBef>
                <a:spcPts val="200"/>
              </a:spcBef>
              <a:spcAft>
                <a:spcPts val="300"/>
              </a:spcAft>
              <a:buNone/>
            </a:pPr>
            <a:r>
              <a:rPr lang="el-GR" sz="2800" b="0" i="1" dirty="0">
                <a:solidFill>
                  <a:srgbClr val="404040"/>
                </a:solidFill>
                <a:latin typeface="Calibri"/>
              </a:rPr>
              <a:t>«Μόνο τότε η οικονομία θα μπορούσε να διατηρήσει ισορροπία μεταξύ κεφαλαιουχικού εξοπλισμού και προσφοράς εργασίας — χωρίς έλλειμμα εργατικού δυναμικού ή πλεόνασμα και αυξανόμενη ανεργία.»</a:t>
            </a:r>
          </a:p>
          <a:p>
            <a:pPr algn="ctr">
              <a:lnSpc>
                <a:spcPts val="2200"/>
              </a:lnSpc>
              <a:spcBef>
                <a:spcPts val="400"/>
              </a:spcBef>
              <a:spcAft>
                <a:spcPts val="200"/>
              </a:spcAft>
              <a:buNone/>
            </a:pPr>
            <a:r>
              <a:rPr lang="el-GR" sz="3000" b="1" i="1" dirty="0">
                <a:solidFill>
                  <a:srgbClr val="1F4E79"/>
                </a:solidFill>
                <a:latin typeface="Calibri"/>
              </a:rPr>
              <a:t>«Είχαν δίκιο σε αυτό το γενικό συμπέρασμα. Αλλά...»</a:t>
            </a:r>
          </a:p>
          <a:p>
            <a:endParaRPr lang="el-GR" dirty="0"/>
          </a:p>
        </p:txBody>
      </p:sp>
      <p:pic>
        <p:nvPicPr>
          <p:cNvPr id="5" name="Εικόνα 4">
            <a:extLst>
              <a:ext uri="{FF2B5EF4-FFF2-40B4-BE49-F238E27FC236}">
                <a16:creationId xmlns:a16="http://schemas.microsoft.com/office/drawing/2014/main" id="{1CE74CAF-3E3E-D948-5538-783A9FCBBC1F}"/>
              </a:ext>
            </a:extLst>
          </p:cNvPr>
          <p:cNvPicPr>
            <a:picLocks noChangeAspect="1"/>
          </p:cNvPicPr>
          <p:nvPr/>
        </p:nvPicPr>
        <p:blipFill>
          <a:blip r:embed="rId2"/>
          <a:stretch>
            <a:fillRect/>
          </a:stretch>
        </p:blipFill>
        <p:spPr>
          <a:xfrm>
            <a:off x="6861232" y="796637"/>
            <a:ext cx="2281383" cy="2251364"/>
          </a:xfrm>
          <a:prstGeom prst="rect">
            <a:avLst/>
          </a:prstGeom>
        </p:spPr>
      </p:pic>
    </p:spTree>
    <p:extLst>
      <p:ext uri="{BB962C8B-B14F-4D97-AF65-F5344CB8AC3E}">
        <p14:creationId xmlns:p14="http://schemas.microsoft.com/office/powerpoint/2010/main" val="271853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713EA0-9C08-FB65-F45B-22EA58BB425E}"/>
              </a:ext>
            </a:extLst>
          </p:cNvPr>
          <p:cNvSpPr>
            <a:spLocks noGrp="1"/>
          </p:cNvSpPr>
          <p:nvPr>
            <p:ph type="title"/>
          </p:nvPr>
        </p:nvSpPr>
        <p:spPr>
          <a:xfrm>
            <a:off x="476596" y="-152400"/>
            <a:ext cx="8229600" cy="1143000"/>
          </a:xfrm>
        </p:spPr>
        <p:txBody>
          <a:bodyPr>
            <a:normAutofit fontScale="90000"/>
          </a:bodyPr>
          <a:lstStyle/>
          <a:p>
            <a:r>
              <a:rPr lang="el-GR" dirty="0">
                <a:solidFill>
                  <a:srgbClr val="404040"/>
                </a:solidFill>
                <a:latin typeface="Calibri"/>
              </a:rPr>
              <a:t>Η Κριτική Ερμηνεία του R. Solow (β)</a:t>
            </a:r>
          </a:p>
        </p:txBody>
      </p:sp>
      <p:sp>
        <p:nvSpPr>
          <p:cNvPr id="3" name="Θέση περιεχομένου 2">
            <a:extLst>
              <a:ext uri="{FF2B5EF4-FFF2-40B4-BE49-F238E27FC236}">
                <a16:creationId xmlns:a16="http://schemas.microsoft.com/office/drawing/2014/main" id="{FF30ACD4-6AEE-8DE8-843F-8135A01106D6}"/>
              </a:ext>
            </a:extLst>
          </p:cNvPr>
          <p:cNvSpPr>
            <a:spLocks noGrp="1"/>
          </p:cNvSpPr>
          <p:nvPr>
            <p:ph idx="1"/>
          </p:nvPr>
        </p:nvSpPr>
        <p:spPr>
          <a:xfrm>
            <a:off x="304800" y="1219200"/>
            <a:ext cx="8686800" cy="6781800"/>
          </a:xfrm>
        </p:spPr>
        <p:txBody>
          <a:bodyPr>
            <a:normAutofit/>
          </a:bodyPr>
          <a:lstStyle/>
          <a:p>
            <a:pPr algn="l">
              <a:spcBef>
                <a:spcPts val="400"/>
              </a:spcBef>
              <a:spcAft>
                <a:spcPts val="300"/>
              </a:spcAft>
              <a:buNone/>
            </a:pPr>
            <a:r>
              <a:rPr lang="el-GR" sz="2900" b="1" dirty="0">
                <a:solidFill>
                  <a:srgbClr val="404040"/>
                </a:solidFill>
                <a:latin typeface="Calibri"/>
              </a:rPr>
              <a:t>Το πρόβλημα: η ισορροπία ως «θαυματουργή σύμπτωση»</a:t>
            </a:r>
          </a:p>
          <a:p>
            <a:pPr algn="l">
              <a:spcBef>
                <a:spcPts val="200"/>
              </a:spcBef>
              <a:spcAft>
                <a:spcPts val="200"/>
              </a:spcAft>
              <a:buNone/>
            </a:pPr>
            <a:r>
              <a:rPr lang="el-GR" sz="2800" b="0" dirty="0">
                <a:solidFill>
                  <a:srgbClr val="404040"/>
                </a:solidFill>
                <a:latin typeface="Calibri"/>
              </a:rPr>
              <a:t>Στο H-D, τρεις εντελώς ανεξάρτητες παράμετροι πρέπει να συμπίπτουν ακριβώς:</a:t>
            </a:r>
          </a:p>
          <a:p>
            <a:pPr algn="l">
              <a:spcBef>
                <a:spcPts val="200"/>
              </a:spcBef>
              <a:spcAft>
                <a:spcPts val="150"/>
              </a:spcAft>
              <a:buFont typeface="Arial"/>
              <a:buChar char="•"/>
            </a:pPr>
            <a:r>
              <a:rPr lang="el-GR" sz="2800" b="0" dirty="0">
                <a:solidFill>
                  <a:srgbClr val="404040"/>
                </a:solidFill>
                <a:latin typeface="Calibri"/>
              </a:rPr>
              <a:t>s: ποσοστό αποταμίευσης (προτιμήσεις νοικοκυριών)</a:t>
            </a:r>
          </a:p>
          <a:p>
            <a:pPr algn="l">
              <a:spcBef>
                <a:spcPts val="100"/>
              </a:spcBef>
              <a:spcAft>
                <a:spcPts val="150"/>
              </a:spcAft>
              <a:buFont typeface="Arial"/>
              <a:buChar char="•"/>
            </a:pPr>
            <a:r>
              <a:rPr lang="el-GR" sz="2800" b="0" dirty="0">
                <a:solidFill>
                  <a:srgbClr val="404040"/>
                </a:solidFill>
                <a:latin typeface="Calibri"/>
              </a:rPr>
              <a:t>n: ρυθμός αύξησης εργατικού δυναμικού (δημογραφία)</a:t>
            </a:r>
          </a:p>
          <a:p>
            <a:pPr algn="l">
              <a:spcBef>
                <a:spcPts val="100"/>
              </a:spcBef>
              <a:spcAft>
                <a:spcPts val="300"/>
              </a:spcAft>
              <a:buFont typeface="Arial"/>
              <a:buChar char="•"/>
            </a:pPr>
            <a:r>
              <a:rPr lang="el-GR" sz="2800" b="0" dirty="0">
                <a:solidFill>
                  <a:srgbClr val="404040"/>
                </a:solidFill>
                <a:latin typeface="Calibri"/>
              </a:rPr>
              <a:t>v: λόγος κεφαλαίου-παραγωγής (τεχνολογία)</a:t>
            </a:r>
            <a:endParaRPr lang="en-US" sz="2800" b="0" dirty="0">
              <a:solidFill>
                <a:srgbClr val="404040"/>
              </a:solidFill>
              <a:latin typeface="Calibri"/>
            </a:endParaRPr>
          </a:p>
          <a:p>
            <a:pPr algn="l">
              <a:spcBef>
                <a:spcPts val="100"/>
              </a:spcBef>
              <a:spcAft>
                <a:spcPts val="300"/>
              </a:spcAft>
              <a:buFont typeface="Arial"/>
              <a:buChar char="•"/>
            </a:pPr>
            <a:endParaRPr lang="el-GR" sz="2800" b="0" dirty="0">
              <a:solidFill>
                <a:srgbClr val="404040"/>
              </a:solidFill>
              <a:latin typeface="Calibri"/>
            </a:endParaRPr>
          </a:p>
          <a:p>
            <a:pPr algn="ctr">
              <a:spcBef>
                <a:spcPts val="300"/>
              </a:spcBef>
              <a:spcAft>
                <a:spcPts val="200"/>
              </a:spcAft>
              <a:buNone/>
            </a:pPr>
            <a:r>
              <a:rPr lang="el-GR" sz="2800" b="0" i="1" dirty="0">
                <a:solidFill>
                  <a:srgbClr val="1F4E79"/>
                </a:solidFill>
                <a:latin typeface="Calibri"/>
              </a:rPr>
              <a:t>«Στην περίπτωση αυτή, η πιθανότητα σταθερής ανάπτυξης θα ήταν μια θαυματουργή σύμπτωση.»  — Solow</a:t>
            </a:r>
          </a:p>
          <a:p>
            <a:endParaRPr lang="el-GR" dirty="0"/>
          </a:p>
        </p:txBody>
      </p:sp>
    </p:spTree>
    <p:extLst>
      <p:ext uri="{BB962C8B-B14F-4D97-AF65-F5344CB8AC3E}">
        <p14:creationId xmlns:p14="http://schemas.microsoft.com/office/powerpoint/2010/main" val="2718530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0F3914-B0B3-E7CB-2721-E81B22556C48}"/>
              </a:ext>
            </a:extLst>
          </p:cNvPr>
          <p:cNvSpPr>
            <a:spLocks noGrp="1"/>
          </p:cNvSpPr>
          <p:nvPr>
            <p:ph type="title"/>
          </p:nvPr>
        </p:nvSpPr>
        <p:spPr>
          <a:xfrm>
            <a:off x="457200" y="-76200"/>
            <a:ext cx="8229600" cy="1143000"/>
          </a:xfrm>
        </p:spPr>
        <p:txBody>
          <a:bodyPr>
            <a:normAutofit fontScale="90000"/>
          </a:bodyPr>
          <a:lstStyle/>
          <a:p>
            <a:r>
              <a:rPr lang="el-GR" b="1" i="0" dirty="0">
                <a:solidFill>
                  <a:srgbClr val="404040"/>
                </a:solidFill>
                <a:effectLst/>
              </a:rPr>
              <a:t>Οι κριτικές του </a:t>
            </a:r>
            <a:r>
              <a:rPr lang="el-GR" b="1" i="0" dirty="0" err="1">
                <a:solidFill>
                  <a:srgbClr val="404040"/>
                </a:solidFill>
                <a:effectLst/>
              </a:rPr>
              <a:t>Solow</a:t>
            </a:r>
            <a:r>
              <a:rPr lang="el-GR" b="1" i="0" dirty="0">
                <a:solidFill>
                  <a:srgbClr val="404040"/>
                </a:solidFill>
                <a:effectLst/>
              </a:rPr>
              <a:t> για τις υποθέσεις του μοντέλου H-D</a:t>
            </a:r>
            <a:endParaRPr lang="el-GR" dirty="0"/>
          </a:p>
        </p:txBody>
      </p:sp>
      <p:sp>
        <p:nvSpPr>
          <p:cNvPr id="3" name="Θέση περιεχομένου 2">
            <a:extLst>
              <a:ext uri="{FF2B5EF4-FFF2-40B4-BE49-F238E27FC236}">
                <a16:creationId xmlns:a16="http://schemas.microsoft.com/office/drawing/2014/main" id="{285FC866-DB42-1F04-296B-E7CA048DF684}"/>
              </a:ext>
            </a:extLst>
          </p:cNvPr>
          <p:cNvSpPr>
            <a:spLocks noGrp="1"/>
          </p:cNvSpPr>
          <p:nvPr>
            <p:ph idx="1"/>
          </p:nvPr>
        </p:nvSpPr>
        <p:spPr>
          <a:xfrm>
            <a:off x="76200" y="990600"/>
            <a:ext cx="9220200" cy="6172200"/>
          </a:xfrm>
        </p:spPr>
        <p:txBody>
          <a:bodyPr>
            <a:normAutofit/>
          </a:bodyPr>
          <a:lstStyle/>
          <a:p>
            <a:pPr algn="ctr">
              <a:spcBef>
                <a:spcPts val="1029"/>
              </a:spcBef>
              <a:spcAft>
                <a:spcPts val="1029"/>
              </a:spcAft>
              <a:buNone/>
            </a:pPr>
            <a:r>
              <a:rPr lang="el-GR" b="0" i="0" dirty="0">
                <a:solidFill>
                  <a:srgbClr val="404040"/>
                </a:solidFill>
                <a:effectLst/>
                <a:latin typeface="+mj-lt"/>
              </a:rPr>
              <a:t>Για να επικρατεί διαρκώς πλήρης απασχόληση,</a:t>
            </a:r>
            <a:br>
              <a:rPr lang="el-GR" b="0" i="0" dirty="0">
                <a:solidFill>
                  <a:srgbClr val="404040"/>
                </a:solidFill>
                <a:effectLst/>
                <a:latin typeface="+mj-lt"/>
              </a:rPr>
            </a:br>
            <a:r>
              <a:rPr lang="el-GR" b="0" i="0" dirty="0">
                <a:solidFill>
                  <a:srgbClr val="FF0000"/>
                </a:solidFill>
                <a:effectLst/>
                <a:latin typeface="+mj-lt"/>
              </a:rPr>
              <a:t>r(L) = </a:t>
            </a:r>
            <a:r>
              <a:rPr lang="el-GR" b="0" i="0" dirty="0" err="1">
                <a:solidFill>
                  <a:srgbClr val="FF0000"/>
                </a:solidFill>
                <a:effectLst/>
                <a:latin typeface="+mj-lt"/>
              </a:rPr>
              <a:t>g</a:t>
            </a:r>
            <a:r>
              <a:rPr lang="el-GR" b="0" i="0" baseline="-25000" dirty="0" err="1">
                <a:solidFill>
                  <a:srgbClr val="FF0000"/>
                </a:solidFill>
                <a:effectLst/>
                <a:latin typeface="+mj-lt"/>
              </a:rPr>
              <a:t>ʷ</a:t>
            </a:r>
            <a:r>
              <a:rPr lang="el-GR" b="0" i="0" dirty="0">
                <a:solidFill>
                  <a:srgbClr val="FF0000"/>
                </a:solidFill>
                <a:effectLst/>
                <a:latin typeface="+mj-lt"/>
              </a:rPr>
              <a:t> = (s/v) - δ</a:t>
            </a:r>
          </a:p>
          <a:p>
            <a:pPr>
              <a:lnSpc>
                <a:spcPts val="2143"/>
              </a:lnSpc>
              <a:spcBef>
                <a:spcPts val="1029"/>
              </a:spcBef>
              <a:spcAft>
                <a:spcPts val="1029"/>
              </a:spcAft>
              <a:buNone/>
            </a:pPr>
            <a:r>
              <a:rPr lang="el-GR" dirty="0">
                <a:solidFill>
                  <a:srgbClr val="404040"/>
                </a:solidFill>
                <a:latin typeface="+mj-lt"/>
              </a:rPr>
              <a:t>Ωστόσο, στο μοντέλο H-D:</a:t>
            </a:r>
          </a:p>
          <a:p>
            <a:pPr>
              <a:lnSpc>
                <a:spcPts val="2143"/>
              </a:lnSpc>
              <a:spcBef>
                <a:spcPts val="1029"/>
              </a:spcBef>
              <a:spcAft>
                <a:spcPts val="1029"/>
              </a:spcAft>
            </a:pPr>
            <a:r>
              <a:rPr lang="el-GR" b="1" dirty="0">
                <a:solidFill>
                  <a:srgbClr val="404040"/>
                </a:solidFill>
                <a:latin typeface="+mj-lt"/>
              </a:rPr>
              <a:t>Το ποσοστό αποταμίευσης</a:t>
            </a:r>
            <a:r>
              <a:rPr lang="el-GR" dirty="0">
                <a:solidFill>
                  <a:srgbClr val="404040"/>
                </a:solidFill>
                <a:latin typeface="+mj-lt"/>
              </a:rPr>
              <a:t> (προτιμήσεις)</a:t>
            </a:r>
          </a:p>
          <a:p>
            <a:pPr>
              <a:lnSpc>
                <a:spcPts val="2143"/>
              </a:lnSpc>
              <a:spcBef>
                <a:spcPts val="300"/>
              </a:spcBef>
              <a:spcAft>
                <a:spcPts val="1029"/>
              </a:spcAft>
            </a:pPr>
            <a:r>
              <a:rPr lang="el-GR" b="1" dirty="0">
                <a:solidFill>
                  <a:srgbClr val="404040"/>
                </a:solidFill>
                <a:latin typeface="+mj-lt"/>
              </a:rPr>
              <a:t>Ο ρυθμός αύξησης της προσφοράς εργασίας</a:t>
            </a:r>
            <a:r>
              <a:rPr lang="el-GR" dirty="0">
                <a:solidFill>
                  <a:srgbClr val="404040"/>
                </a:solidFill>
                <a:latin typeface="+mj-lt"/>
              </a:rPr>
              <a:t> (δημογραφικά και κοινωνιολογικά στοιχεία)</a:t>
            </a:r>
          </a:p>
          <a:p>
            <a:pPr>
              <a:lnSpc>
                <a:spcPts val="2143"/>
              </a:lnSpc>
              <a:spcBef>
                <a:spcPts val="300"/>
              </a:spcBef>
              <a:spcAft>
                <a:spcPts val="1029"/>
              </a:spcAft>
            </a:pPr>
            <a:r>
              <a:rPr lang="el-GR" b="1" dirty="0">
                <a:solidFill>
                  <a:srgbClr val="404040"/>
                </a:solidFill>
                <a:latin typeface="+mj-lt"/>
              </a:rPr>
              <a:t>Ο λόγος κεφαλαίου-παραγωγής</a:t>
            </a:r>
            <a:r>
              <a:rPr lang="el-GR" dirty="0">
                <a:solidFill>
                  <a:srgbClr val="404040"/>
                </a:solidFill>
                <a:latin typeface="+mj-lt"/>
              </a:rPr>
              <a:t> (τεχνολογία)</a:t>
            </a:r>
          </a:p>
          <a:p>
            <a:pPr>
              <a:lnSpc>
                <a:spcPts val="2143"/>
              </a:lnSpc>
              <a:spcBef>
                <a:spcPts val="1029"/>
              </a:spcBef>
              <a:spcAft>
                <a:spcPts val="1029"/>
              </a:spcAft>
              <a:buNone/>
            </a:pPr>
            <a:r>
              <a:rPr lang="el-GR" dirty="0">
                <a:solidFill>
                  <a:srgbClr val="404040"/>
                </a:solidFill>
                <a:latin typeface="+mj-lt"/>
              </a:rPr>
              <a:t>είναι </a:t>
            </a:r>
            <a:r>
              <a:rPr lang="el-GR" b="1" dirty="0">
                <a:solidFill>
                  <a:srgbClr val="404040"/>
                </a:solidFill>
                <a:latin typeface="+mj-lt"/>
              </a:rPr>
              <a:t>εξωγενείς</a:t>
            </a:r>
            <a:r>
              <a:rPr lang="el-GR" dirty="0">
                <a:solidFill>
                  <a:srgbClr val="404040"/>
                </a:solidFill>
                <a:latin typeface="+mj-lt"/>
              </a:rPr>
              <a:t> και</a:t>
            </a:r>
            <a:r>
              <a:rPr lang="en-US" dirty="0">
                <a:solidFill>
                  <a:srgbClr val="404040"/>
                </a:solidFill>
                <a:latin typeface="+mj-lt"/>
              </a:rPr>
              <a:t> </a:t>
            </a:r>
            <a:r>
              <a:rPr lang="el-GR" dirty="0">
                <a:solidFill>
                  <a:srgbClr val="404040"/>
                </a:solidFill>
                <a:latin typeface="+mj-lt"/>
              </a:rPr>
              <a:t>μάλιστα </a:t>
            </a:r>
            <a:r>
              <a:rPr lang="el-GR" b="1" dirty="0">
                <a:solidFill>
                  <a:srgbClr val="404040"/>
                </a:solidFill>
                <a:latin typeface="+mj-lt"/>
              </a:rPr>
              <a:t>ανεξάρτητες</a:t>
            </a:r>
            <a:r>
              <a:rPr lang="el-GR" dirty="0">
                <a:solidFill>
                  <a:srgbClr val="404040"/>
                </a:solidFill>
                <a:latin typeface="+mj-lt"/>
              </a:rPr>
              <a:t> μεταβλητές. Μπορεί να μεταβάλλονται, αλλά </a:t>
            </a:r>
            <a:r>
              <a:rPr lang="el-GR" b="1" dirty="0">
                <a:solidFill>
                  <a:srgbClr val="404040"/>
                </a:solidFill>
                <a:latin typeface="+mj-lt"/>
              </a:rPr>
              <a:t>χωρίς συσχέτιση</a:t>
            </a:r>
            <a:r>
              <a:rPr lang="el-GR" dirty="0">
                <a:solidFill>
                  <a:srgbClr val="404040"/>
                </a:solidFill>
                <a:latin typeface="+mj-lt"/>
              </a:rPr>
              <a:t> μεταξύ τους.</a:t>
            </a:r>
          </a:p>
          <a:p>
            <a:pPr>
              <a:lnSpc>
                <a:spcPts val="2143"/>
              </a:lnSpc>
              <a:spcBef>
                <a:spcPts val="1029"/>
              </a:spcBef>
              <a:spcAft>
                <a:spcPts val="1029"/>
              </a:spcAft>
            </a:pPr>
            <a:r>
              <a:rPr lang="el-GR" i="1" dirty="0">
                <a:solidFill>
                  <a:srgbClr val="404040"/>
                </a:solidFill>
                <a:latin typeface="+mj-lt"/>
              </a:rPr>
              <a:t>«Στην περίπτωση αυτή (...) η πιθανότητα σταθερής ανάπτυξης θα ήταν μια θαυματουργή σύμπτωση»</a:t>
            </a:r>
            <a:r>
              <a:rPr lang="el-GR" dirty="0">
                <a:solidFill>
                  <a:srgbClr val="404040"/>
                </a:solidFill>
                <a:latin typeface="+mj-lt"/>
              </a:rPr>
              <a:t> (</a:t>
            </a:r>
            <a:r>
              <a:rPr lang="el-GR" dirty="0" err="1">
                <a:solidFill>
                  <a:srgbClr val="404040"/>
                </a:solidFill>
                <a:latin typeface="+mj-lt"/>
              </a:rPr>
              <a:t>Solow</a:t>
            </a:r>
            <a:r>
              <a:rPr lang="el-GR" dirty="0">
                <a:solidFill>
                  <a:srgbClr val="404040"/>
                </a:solidFill>
                <a:latin typeface="+mj-lt"/>
              </a:rPr>
              <a:t>)</a:t>
            </a:r>
          </a:p>
          <a:p>
            <a:endParaRPr lang="el-GR" dirty="0">
              <a:latin typeface="+mj-lt"/>
            </a:endParaRPr>
          </a:p>
        </p:txBody>
      </p:sp>
      <p:sp>
        <p:nvSpPr>
          <p:cNvPr id="4" name="Τίτλος 1">
            <a:extLst>
              <a:ext uri="{FF2B5EF4-FFF2-40B4-BE49-F238E27FC236}">
                <a16:creationId xmlns:a16="http://schemas.microsoft.com/office/drawing/2014/main" id="{54F432B1-BDF2-B54E-01CF-D838E21DEB58}"/>
              </a:ext>
            </a:extLst>
          </p:cNvPr>
          <p:cNvSpPr txBox="1">
            <a:spLocks/>
          </p:cNvSpPr>
          <p:nvPr/>
        </p:nvSpPr>
        <p:spPr>
          <a:xfrm>
            <a:off x="457200" y="1603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a:p>
        </p:txBody>
      </p:sp>
    </p:spTree>
    <p:extLst>
      <p:ext uri="{BB962C8B-B14F-4D97-AF65-F5344CB8AC3E}">
        <p14:creationId xmlns:p14="http://schemas.microsoft.com/office/powerpoint/2010/main" val="850837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8B1E12-00A1-1843-04EC-97C42BF759F1}"/>
              </a:ext>
            </a:extLst>
          </p:cNvPr>
          <p:cNvSpPr>
            <a:spLocks noGrp="1"/>
          </p:cNvSpPr>
          <p:nvPr>
            <p:ph type="title"/>
          </p:nvPr>
        </p:nvSpPr>
        <p:spPr>
          <a:xfrm>
            <a:off x="-228600" y="-4156"/>
            <a:ext cx="8229600" cy="1143000"/>
          </a:xfrm>
        </p:spPr>
        <p:txBody>
          <a:bodyPr>
            <a:normAutofit fontScale="90000"/>
          </a:bodyPr>
          <a:lstStyle/>
          <a:p>
            <a:r>
              <a:rPr lang="el-GR" b="1" i="0" dirty="0">
                <a:solidFill>
                  <a:srgbClr val="404040"/>
                </a:solidFill>
                <a:effectLst/>
              </a:rPr>
              <a:t>Συμπέρασμα Solow (1/2) </a:t>
            </a:r>
            <a:r>
              <a:rPr lang="en-US" b="1" i="0" dirty="0">
                <a:solidFill>
                  <a:srgbClr val="404040"/>
                </a:solidFill>
                <a:effectLst/>
              </a:rPr>
              <a:t>R. Solow:</a:t>
            </a:r>
            <a:endParaRPr lang="el-GR" dirty="0"/>
          </a:p>
        </p:txBody>
      </p:sp>
      <p:sp>
        <p:nvSpPr>
          <p:cNvPr id="3" name="Θέση περιεχομένου 2">
            <a:extLst>
              <a:ext uri="{FF2B5EF4-FFF2-40B4-BE49-F238E27FC236}">
                <a16:creationId xmlns:a16="http://schemas.microsoft.com/office/drawing/2014/main" id="{A8CDED05-40DA-6D9A-E243-796BF790D3FE}"/>
              </a:ext>
            </a:extLst>
          </p:cNvPr>
          <p:cNvSpPr>
            <a:spLocks noGrp="1"/>
          </p:cNvSpPr>
          <p:nvPr>
            <p:ph idx="1"/>
          </p:nvPr>
        </p:nvSpPr>
        <p:spPr>
          <a:xfrm>
            <a:off x="76200" y="1219200"/>
            <a:ext cx="9296400" cy="5410200"/>
          </a:xfrm>
        </p:spPr>
        <p:txBody>
          <a:bodyPr>
            <a:normAutofit/>
          </a:bodyPr>
          <a:lstStyle/>
          <a:p>
            <a:pPr algn="l">
              <a:spcBef>
                <a:spcPts val="1029"/>
              </a:spcBef>
              <a:spcAft>
                <a:spcPts val="1029"/>
              </a:spcAft>
              <a:buNone/>
            </a:pPr>
            <a:r>
              <a:rPr lang="el-GR" b="0" i="0" dirty="0">
                <a:solidFill>
                  <a:srgbClr val="404040"/>
                </a:solidFill>
                <a:effectLst/>
                <a:latin typeface="DeepSeek-CJK-patch"/>
              </a:rPr>
              <a:t>"</a:t>
            </a:r>
            <a:r>
              <a:rPr lang="el-GR" sz="3000" b="0" i="0" dirty="0">
                <a:solidFill>
                  <a:srgbClr val="404040"/>
                </a:solidFill>
                <a:effectLst/>
                <a:latin typeface="+mj-lt"/>
              </a:rPr>
              <a:t>Με αυτό το πνεύμα ξεκίνησα να πειραματίζομαι με τη θεωρία της οικονομικής ανάπτυξης, προσπαθώντας να βελτιώσω το μοντέλο </a:t>
            </a:r>
            <a:r>
              <a:rPr lang="el-GR" sz="3000" b="0" i="0" dirty="0" err="1">
                <a:solidFill>
                  <a:srgbClr val="404040"/>
                </a:solidFill>
                <a:effectLst/>
                <a:latin typeface="+mj-lt"/>
              </a:rPr>
              <a:t>Harrod-Domar</a:t>
            </a:r>
            <a:r>
              <a:rPr lang="el-GR" sz="3000" b="0" i="0" dirty="0">
                <a:solidFill>
                  <a:srgbClr val="404040"/>
                </a:solidFill>
                <a:effectLst/>
                <a:latin typeface="+mj-lt"/>
              </a:rPr>
              <a:t>. Δεν μπορώ να σας πω γιατί πρώτα σκέφτηκα να αντικαταστήσω τον σταθερό λόγο κεφαλαίου-παραγωγής (και εργασίας-παραγωγής) με μια πιο ολοκληρωμένη και ρεαλιστική αναπαράσταση της τεχνολογίας:</a:t>
            </a:r>
          </a:p>
          <a:p>
            <a:pPr algn="l">
              <a:spcBef>
                <a:spcPts val="1029"/>
              </a:spcBef>
              <a:spcAft>
                <a:spcPts val="1029"/>
              </a:spcAft>
              <a:buNone/>
            </a:pPr>
            <a:r>
              <a:rPr lang="el-GR" sz="3000" b="0" i="0" dirty="0">
                <a:solidFill>
                  <a:srgbClr val="404040"/>
                </a:solidFill>
                <a:effectLst/>
                <a:latin typeface="+mj-lt"/>
              </a:rPr>
              <a:t>• </a:t>
            </a:r>
            <a:r>
              <a:rPr lang="el-GR" sz="3000" b="1" i="0" dirty="0">
                <a:solidFill>
                  <a:srgbClr val="404040"/>
                </a:solidFill>
                <a:effectLst/>
                <a:latin typeface="+mj-lt"/>
              </a:rPr>
              <a:t>Προτείνοντας μια εναλλακτική:</a:t>
            </a:r>
            <a:r>
              <a:rPr lang="el-GR" sz="3000" b="0" i="0" dirty="0">
                <a:solidFill>
                  <a:srgbClr val="404040"/>
                </a:solidFill>
                <a:effectLst/>
                <a:latin typeface="+mj-lt"/>
              </a:rPr>
              <a:t> τη νεοκλασική συνάρτηση παραγωγής (με τεχνολογική ευελιξία και φθίνουσες αποδόσεις του κεφαλαίου)</a:t>
            </a:r>
          </a:p>
          <a:p>
            <a:endParaRPr lang="el-GR" dirty="0"/>
          </a:p>
        </p:txBody>
      </p:sp>
    </p:spTree>
    <p:extLst>
      <p:ext uri="{BB962C8B-B14F-4D97-AF65-F5344CB8AC3E}">
        <p14:creationId xmlns:p14="http://schemas.microsoft.com/office/powerpoint/2010/main" val="2132339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8B1E12-00A1-1843-04EC-97C42BF759F1}"/>
              </a:ext>
            </a:extLst>
          </p:cNvPr>
          <p:cNvSpPr>
            <a:spLocks noGrp="1"/>
          </p:cNvSpPr>
          <p:nvPr>
            <p:ph type="title"/>
          </p:nvPr>
        </p:nvSpPr>
        <p:spPr>
          <a:xfrm>
            <a:off x="-228600" y="-4156"/>
            <a:ext cx="8229600" cy="1143000"/>
          </a:xfrm>
        </p:spPr>
        <p:txBody>
          <a:bodyPr>
            <a:normAutofit fontScale="90000"/>
          </a:bodyPr>
          <a:lstStyle/>
          <a:p>
            <a:r>
              <a:rPr lang="el-GR" b="1" i="0" dirty="0">
                <a:solidFill>
                  <a:srgbClr val="404040"/>
                </a:solidFill>
                <a:effectLst/>
              </a:rPr>
              <a:t>Συμπέρασμα Solow (2/2) </a:t>
            </a:r>
            <a:r>
              <a:rPr lang="en-US" b="1" i="0" dirty="0">
                <a:solidFill>
                  <a:srgbClr val="404040"/>
                </a:solidFill>
                <a:effectLst/>
              </a:rPr>
              <a:t>R. Solow:</a:t>
            </a:r>
            <a:endParaRPr lang="el-GR" dirty="0"/>
          </a:p>
        </p:txBody>
      </p:sp>
      <p:sp>
        <p:nvSpPr>
          <p:cNvPr id="3" name="Θέση περιεχομένου 2">
            <a:extLst>
              <a:ext uri="{FF2B5EF4-FFF2-40B4-BE49-F238E27FC236}">
                <a16:creationId xmlns:a16="http://schemas.microsoft.com/office/drawing/2014/main" id="{A8CDED05-40DA-6D9A-E243-796BF790D3FE}"/>
              </a:ext>
            </a:extLst>
          </p:cNvPr>
          <p:cNvSpPr>
            <a:spLocks noGrp="1"/>
          </p:cNvSpPr>
          <p:nvPr>
            <p:ph idx="1"/>
          </p:nvPr>
        </p:nvSpPr>
        <p:spPr>
          <a:xfrm>
            <a:off x="0" y="1462216"/>
            <a:ext cx="9296400" cy="5410200"/>
          </a:xfrm>
        </p:spPr>
        <p:txBody>
          <a:bodyPr>
            <a:normAutofit/>
          </a:bodyPr>
          <a:lstStyle/>
          <a:p>
            <a:pPr algn="l">
              <a:spcBef>
                <a:spcPts val="1029"/>
              </a:spcBef>
              <a:spcAft>
                <a:spcPts val="1029"/>
              </a:spcAft>
              <a:buNone/>
            </a:pPr>
            <a:r>
              <a:rPr lang="el-GR" b="0" i="0" dirty="0">
                <a:solidFill>
                  <a:srgbClr val="404040"/>
                </a:solidFill>
                <a:effectLst/>
                <a:latin typeface="DeepSeek-CJK-patch"/>
              </a:rPr>
              <a:t>• </a:t>
            </a:r>
            <a:r>
              <a:rPr lang="el-GR" b="1" i="0" dirty="0">
                <a:solidFill>
                  <a:srgbClr val="404040"/>
                </a:solidFill>
                <a:effectLst/>
                <a:latin typeface="+mj-lt"/>
              </a:rPr>
              <a:t>Επιτρέποντας ένα μεταβλητό λόγο κεφαλαίου-παραγωγής</a:t>
            </a:r>
            <a:r>
              <a:rPr lang="el-GR" b="0" i="0" dirty="0">
                <a:solidFill>
                  <a:srgbClr val="404040"/>
                </a:solidFill>
                <a:effectLst/>
                <a:latin typeface="+mj-lt"/>
              </a:rPr>
              <a:t> (παραγωγικότητα) που εξαρτάται τόσο από τον πληθυσμό όσο και από το απόθεμα κεφαλαίου</a:t>
            </a:r>
          </a:p>
          <a:p>
            <a:pPr algn="l">
              <a:spcBef>
                <a:spcPts val="1029"/>
              </a:spcBef>
              <a:spcAft>
                <a:spcPts val="1029"/>
              </a:spcAft>
            </a:pPr>
            <a:r>
              <a:rPr lang="el-GR" b="1" i="0" dirty="0">
                <a:solidFill>
                  <a:srgbClr val="404040"/>
                </a:solidFill>
                <a:effectLst/>
                <a:latin typeface="+mj-lt"/>
              </a:rPr>
              <a:t>Και ενσωματώνοντας μηχανισμούς εσωτερικής προσαρμογής</a:t>
            </a:r>
            <a:r>
              <a:rPr lang="el-GR" b="0" i="0" dirty="0">
                <a:solidFill>
                  <a:srgbClr val="404040"/>
                </a:solidFill>
                <a:effectLst/>
                <a:latin typeface="+mj-lt"/>
              </a:rPr>
              <a:t> που επαναφέρουν την οικονομία σε ισορροπία μετά από εξωγενείς διαταραχές</a:t>
            </a:r>
          </a:p>
          <a:p>
            <a:endParaRPr lang="el-GR" dirty="0"/>
          </a:p>
        </p:txBody>
      </p:sp>
    </p:spTree>
    <p:extLst>
      <p:ext uri="{BB962C8B-B14F-4D97-AF65-F5344CB8AC3E}">
        <p14:creationId xmlns:p14="http://schemas.microsoft.com/office/powerpoint/2010/main" val="213233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7064A-DC1B-4A21-E5BD-A1F8DF8F581A}"/>
              </a:ext>
            </a:extLst>
          </p:cNvPr>
          <p:cNvSpPr>
            <a:spLocks noGrp="1"/>
          </p:cNvSpPr>
          <p:nvPr>
            <p:ph type="title"/>
          </p:nvPr>
        </p:nvSpPr>
        <p:spPr/>
        <p:txBody>
          <a:bodyPr>
            <a:normAutofit fontScale="90000"/>
          </a:bodyPr>
          <a:lstStyle/>
          <a:p>
            <a:r>
              <a:rPr lang="el-GR" altLang="ko-KR" dirty="0"/>
              <a:t>Το μοντέλο</a:t>
            </a:r>
            <a:r>
              <a:rPr lang="de-DE" altLang="ko-KR" dirty="0"/>
              <a:t> </a:t>
            </a:r>
            <a:r>
              <a:rPr lang="el-GR" i="0" dirty="0">
                <a:solidFill>
                  <a:srgbClr val="404040"/>
                </a:solidFill>
                <a:effectLst/>
              </a:rPr>
              <a:t>οικονομικής ανάπτυξης</a:t>
            </a:r>
            <a:r>
              <a:rPr lang="el-GR" altLang="ko-KR" dirty="0"/>
              <a:t> </a:t>
            </a:r>
            <a:r>
              <a:rPr lang="en-US" altLang="ko-KR" b="1" dirty="0"/>
              <a:t>Harrod-Domar</a:t>
            </a:r>
            <a:endParaRPr lang="el-GR" dirty="0"/>
          </a:p>
        </p:txBody>
      </p:sp>
      <p:sp>
        <p:nvSpPr>
          <p:cNvPr id="3" name="Θέση περιεχομένου 2">
            <a:extLst>
              <a:ext uri="{FF2B5EF4-FFF2-40B4-BE49-F238E27FC236}">
                <a16:creationId xmlns:a16="http://schemas.microsoft.com/office/drawing/2014/main" id="{8071E90E-9382-242E-C131-3FB7CA230C8D}"/>
              </a:ext>
            </a:extLst>
          </p:cNvPr>
          <p:cNvSpPr>
            <a:spLocks noGrp="1"/>
          </p:cNvSpPr>
          <p:nvPr>
            <p:ph idx="1"/>
          </p:nvPr>
        </p:nvSpPr>
        <p:spPr>
          <a:xfrm>
            <a:off x="457200" y="1447800"/>
            <a:ext cx="8229600" cy="5638800"/>
          </a:xfrm>
        </p:spPr>
        <p:txBody>
          <a:bodyPr>
            <a:normAutofit fontScale="85000" lnSpcReduction="10000"/>
          </a:bodyPr>
          <a:lstStyle/>
          <a:p>
            <a:pPr>
              <a:lnSpc>
                <a:spcPct val="110000"/>
              </a:lnSpc>
            </a:pPr>
            <a:r>
              <a:rPr lang="en-US" b="1" i="0" dirty="0">
                <a:solidFill>
                  <a:srgbClr val="404040"/>
                </a:solidFill>
                <a:effectLst/>
                <a:latin typeface="+mj-lt"/>
              </a:rPr>
              <a:t>ICOR (Incremental Capital-Output Ratio)</a:t>
            </a:r>
            <a:endParaRPr lang="en-US" b="0" i="0" dirty="0">
              <a:solidFill>
                <a:srgbClr val="404040"/>
              </a:solidFill>
              <a:effectLst/>
              <a:latin typeface="+mj-lt"/>
            </a:endParaRPr>
          </a:p>
          <a:p>
            <a:pPr algn="l">
              <a:lnSpc>
                <a:spcPct val="110000"/>
              </a:lnSpc>
              <a:spcBef>
                <a:spcPts val="1029"/>
              </a:spcBef>
              <a:spcAft>
                <a:spcPts val="1029"/>
              </a:spcAft>
              <a:buNone/>
            </a:pPr>
            <a:r>
              <a:rPr lang="el-GR" b="0" i="0" dirty="0">
                <a:solidFill>
                  <a:srgbClr val="404040"/>
                </a:solidFill>
                <a:effectLst/>
                <a:latin typeface="+mj-lt"/>
              </a:rPr>
              <a:t>Το </a:t>
            </a:r>
            <a:r>
              <a:rPr lang="el-GR" b="1" i="0" dirty="0">
                <a:solidFill>
                  <a:srgbClr val="404040"/>
                </a:solidFill>
                <a:effectLst/>
                <a:latin typeface="+mj-lt"/>
              </a:rPr>
              <a:t>ICOR</a:t>
            </a:r>
            <a:r>
              <a:rPr lang="el-GR" b="0" i="0" dirty="0">
                <a:solidFill>
                  <a:srgbClr val="404040"/>
                </a:solidFill>
                <a:effectLst/>
                <a:latin typeface="+mj-lt"/>
              </a:rPr>
              <a:t> (αναλογία αύξησης κεφαλαίου-παραγωγής) μετρά </a:t>
            </a:r>
            <a:r>
              <a:rPr lang="el-GR" b="1" i="0" dirty="0">
                <a:solidFill>
                  <a:srgbClr val="404040"/>
                </a:solidFill>
                <a:effectLst/>
                <a:latin typeface="+mj-lt"/>
              </a:rPr>
              <a:t>πόσο κεφάλαιο απαιτείται για να παραχθεί μια μονάδα επιπλέον προϊόντος</a:t>
            </a:r>
            <a:r>
              <a:rPr lang="el-GR" b="0" i="0" dirty="0">
                <a:solidFill>
                  <a:srgbClr val="404040"/>
                </a:solidFill>
                <a:effectLst/>
                <a:latin typeface="+mj-lt"/>
              </a:rPr>
              <a:t>. Είναι κεντρική παράμετρος στο μοντέλο </a:t>
            </a:r>
            <a:r>
              <a:rPr lang="el-GR" b="0" i="0" dirty="0" err="1">
                <a:solidFill>
                  <a:srgbClr val="404040"/>
                </a:solidFill>
                <a:effectLst/>
                <a:latin typeface="+mj-lt"/>
              </a:rPr>
              <a:t>Harrod-Domar</a:t>
            </a:r>
            <a:r>
              <a:rPr lang="el-GR" b="0" i="0" dirty="0">
                <a:solidFill>
                  <a:srgbClr val="404040"/>
                </a:solidFill>
                <a:effectLst/>
                <a:latin typeface="+mj-lt"/>
              </a:rPr>
              <a:t> και δείχνει </a:t>
            </a:r>
            <a:r>
              <a:rPr lang="el-GR" b="1" i="0" dirty="0">
                <a:solidFill>
                  <a:srgbClr val="404040"/>
                </a:solidFill>
                <a:effectLst/>
                <a:latin typeface="+mj-lt"/>
              </a:rPr>
              <a:t>την αποδοτικότητα του κεφαλαίου</a:t>
            </a:r>
            <a:r>
              <a:rPr lang="el-GR" b="0" i="0" dirty="0">
                <a:solidFill>
                  <a:srgbClr val="404040"/>
                </a:solidFill>
                <a:effectLst/>
                <a:latin typeface="+mj-lt"/>
              </a:rPr>
              <a:t>.</a:t>
            </a:r>
          </a:p>
          <a:p>
            <a:pPr algn="l">
              <a:lnSpc>
                <a:spcPct val="110000"/>
              </a:lnSpc>
              <a:spcBef>
                <a:spcPts val="1372"/>
              </a:spcBef>
              <a:spcAft>
                <a:spcPts val="1029"/>
              </a:spcAft>
              <a:buNone/>
            </a:pPr>
            <a:r>
              <a:rPr lang="el-GR" b="1" i="0" dirty="0">
                <a:solidFill>
                  <a:srgbClr val="404040"/>
                </a:solidFill>
                <a:effectLst/>
                <a:latin typeface="+mj-lt"/>
              </a:rPr>
              <a:t>Μαθηματική Έκφραση:</a:t>
            </a:r>
            <a:endParaRPr lang="el-GR" b="0" i="0" dirty="0">
              <a:solidFill>
                <a:srgbClr val="404040"/>
              </a:solidFill>
              <a:effectLst/>
              <a:latin typeface="+mj-lt"/>
            </a:endParaRPr>
          </a:p>
          <a:p>
            <a:pPr algn="l">
              <a:lnSpc>
                <a:spcPct val="110000"/>
              </a:lnSpc>
              <a:spcBef>
                <a:spcPts val="1029"/>
              </a:spcBef>
              <a:spcAft>
                <a:spcPts val="1029"/>
              </a:spcAft>
              <a:buFont typeface="Arial" panose="020B0604020202020204" pitchFamily="34" charset="0"/>
              <a:buChar char="•"/>
            </a:pPr>
            <a:r>
              <a:rPr lang="el-GR" b="0" i="0" dirty="0">
                <a:solidFill>
                  <a:srgbClr val="404040"/>
                </a:solidFill>
                <a:effectLst/>
                <a:latin typeface="+mj-lt"/>
              </a:rPr>
              <a:t>ICOR=ΔK/ΔY= I/ΔY</a:t>
            </a:r>
          </a:p>
          <a:p>
            <a:pPr marL="0" indent="0" algn="l">
              <a:lnSpc>
                <a:spcPct val="110000"/>
              </a:lnSpc>
              <a:spcBef>
                <a:spcPts val="1029"/>
              </a:spcBef>
              <a:spcAft>
                <a:spcPts val="1029"/>
              </a:spcAft>
              <a:buNone/>
            </a:pPr>
            <a:r>
              <a:rPr lang="el-GR" b="0" i="0" dirty="0">
                <a:solidFill>
                  <a:srgbClr val="404040"/>
                </a:solidFill>
                <a:effectLst/>
                <a:latin typeface="+mj-lt"/>
              </a:rPr>
              <a:t>ΔΚ: Αύξηση του κεφαλαίου (ίση με τις επενδύσεις, I).</a:t>
            </a:r>
          </a:p>
          <a:p>
            <a:pPr marL="0" indent="0" algn="l">
              <a:lnSpc>
                <a:spcPct val="110000"/>
              </a:lnSpc>
              <a:spcBef>
                <a:spcPts val="300"/>
              </a:spcBef>
              <a:spcAft>
                <a:spcPts val="1029"/>
              </a:spcAft>
              <a:buNone/>
            </a:pPr>
            <a:r>
              <a:rPr lang="el-GR" b="0" i="0" dirty="0">
                <a:solidFill>
                  <a:srgbClr val="404040"/>
                </a:solidFill>
                <a:effectLst/>
                <a:latin typeface="+mj-lt"/>
              </a:rPr>
              <a:t>ΔY: Αύξηση της παραγωγής (ΑΕΠ).</a:t>
            </a:r>
          </a:p>
          <a:p>
            <a:endParaRPr lang="el-GR" dirty="0">
              <a:latin typeface="+mj-lt"/>
            </a:endParaRPr>
          </a:p>
        </p:txBody>
      </p:sp>
    </p:spTree>
    <p:extLst>
      <p:ext uri="{BB962C8B-B14F-4D97-AF65-F5344CB8AC3E}">
        <p14:creationId xmlns:p14="http://schemas.microsoft.com/office/powerpoint/2010/main" val="2206287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p:txBody>
          <a:bodyPr/>
          <a:lstStyle/>
          <a:p>
            <a:r>
              <a:rPr lang="el-GR" b="1" i="0" dirty="0">
                <a:solidFill>
                  <a:srgbClr val="404040"/>
                </a:solidFill>
                <a:effectLst/>
                <a:latin typeface="DeepSeek-CJK-patch"/>
              </a:rPr>
              <a:t>...και οι λύσεις του R. </a:t>
            </a:r>
            <a:r>
              <a:rPr lang="el-GR" b="1" i="0" dirty="0" err="1">
                <a:solidFill>
                  <a:srgbClr val="404040"/>
                </a:solidFill>
                <a:effectLst/>
                <a:latin typeface="DeepSeek-CJK-patch"/>
              </a:rPr>
              <a:t>Solow</a:t>
            </a:r>
            <a:endParaRPr lang="el-GR" dirty="0"/>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p:txBody>
          <a:bodyPr>
            <a:normAutofit fontScale="92500"/>
          </a:bodyPr>
          <a:lstStyle/>
          <a:p>
            <a:pPr algn="l">
              <a:spcBef>
                <a:spcPts val="1029"/>
              </a:spcBef>
              <a:spcAft>
                <a:spcPts val="1029"/>
              </a:spcAft>
              <a:buFont typeface="Arial" panose="020B0604020202020204" pitchFamily="34" charset="0"/>
              <a:buChar char="•"/>
            </a:pPr>
            <a:r>
              <a:rPr lang="el-GR" b="1" i="0" dirty="0">
                <a:solidFill>
                  <a:srgbClr val="404040"/>
                </a:solidFill>
                <a:effectLst/>
                <a:latin typeface="DeepSeek-CJK-patch"/>
              </a:rPr>
              <a:t>Τεχνολογική ευελιξία</a:t>
            </a:r>
            <a:r>
              <a:rPr lang="el-GR" b="0" i="0" dirty="0">
                <a:solidFill>
                  <a:srgbClr val="404040"/>
                </a:solidFill>
                <a:effectLst/>
                <a:latin typeface="DeepSeek-CJK-patch"/>
              </a:rPr>
              <a:t> μέσω της </a:t>
            </a:r>
            <a:r>
              <a:rPr lang="el-GR" b="1" i="0" dirty="0">
                <a:solidFill>
                  <a:srgbClr val="404040"/>
                </a:solidFill>
                <a:effectLst/>
                <a:latin typeface="DeepSeek-CJK-patch"/>
              </a:rPr>
              <a:t>δυνατότητας αντικατάστασης</a:t>
            </a:r>
            <a:r>
              <a:rPr lang="el-GR" b="0" i="0" dirty="0">
                <a:solidFill>
                  <a:srgbClr val="404040"/>
                </a:solidFill>
                <a:effectLst/>
                <a:latin typeface="DeepSeek-CJK-patch"/>
              </a:rPr>
              <a:t> των παραγωγικών συντελεστών (όχι συμπληρωματικότητας)· έτσι, η προσαρμογή γίνεται </a:t>
            </a:r>
            <a:r>
              <a:rPr lang="el-GR" b="1" i="0" dirty="0">
                <a:solidFill>
                  <a:srgbClr val="404040"/>
                </a:solidFill>
                <a:effectLst/>
                <a:latin typeface="DeepSeek-CJK-patch"/>
              </a:rPr>
              <a:t>μέσα στην ίδια τη διαδικασία παραγωγή</a:t>
            </a:r>
            <a:endParaRPr lang="el-GR" b="0" i="0" dirty="0">
              <a:solidFill>
                <a:srgbClr val="404040"/>
              </a:solidFill>
              <a:effectLst/>
              <a:latin typeface="DeepSeek-CJK-patch"/>
            </a:endParaRPr>
          </a:p>
          <a:p>
            <a:pPr algn="l">
              <a:spcBef>
                <a:spcPts val="300"/>
              </a:spcBef>
              <a:spcAft>
                <a:spcPts val="1029"/>
              </a:spcAft>
              <a:buFont typeface="Arial" panose="020B0604020202020204" pitchFamily="34" charset="0"/>
              <a:buChar char="•"/>
            </a:pPr>
            <a:r>
              <a:rPr lang="el-GR" b="0" i="0" dirty="0">
                <a:solidFill>
                  <a:srgbClr val="404040"/>
                </a:solidFill>
                <a:effectLst/>
                <a:latin typeface="DeepSeek-CJK-patch"/>
              </a:rPr>
              <a:t>Ο </a:t>
            </a:r>
            <a:r>
              <a:rPr lang="el-GR" b="1" i="0" dirty="0">
                <a:solidFill>
                  <a:srgbClr val="404040"/>
                </a:solidFill>
                <a:effectLst/>
                <a:latin typeface="DeepSeek-CJK-patch"/>
              </a:rPr>
              <a:t>v (λόγος κεφαλαίου-παραγωγής)</a:t>
            </a:r>
            <a:r>
              <a:rPr lang="el-GR" b="0" i="0" dirty="0">
                <a:solidFill>
                  <a:srgbClr val="404040"/>
                </a:solidFill>
                <a:effectLst/>
                <a:latin typeface="DeepSeek-CJK-patch"/>
              </a:rPr>
              <a:t> δεν είναι σταθερός, αλλά μεταβλητός (</a:t>
            </a:r>
            <a:r>
              <a:rPr lang="el-GR" b="1" i="0" dirty="0">
                <a:solidFill>
                  <a:srgbClr val="404040"/>
                </a:solidFill>
                <a:effectLst/>
                <a:latin typeface="DeepSeek-CJK-patch"/>
              </a:rPr>
              <a:t>εσωτερική προσαρμογή</a:t>
            </a:r>
            <a:r>
              <a:rPr lang="el-GR" b="0" i="0" dirty="0">
                <a:solidFill>
                  <a:srgbClr val="404040"/>
                </a:solidFill>
                <a:effectLst/>
                <a:latin typeface="DeepSeek-CJK-patch"/>
              </a:rPr>
              <a:t>)</a:t>
            </a:r>
          </a:p>
          <a:p>
            <a:pPr algn="l">
              <a:lnSpc>
                <a:spcPts val="2143"/>
              </a:lnSpc>
              <a:spcBef>
                <a:spcPts val="300"/>
              </a:spcBef>
              <a:spcAft>
                <a:spcPts val="1029"/>
              </a:spcAft>
              <a:buFont typeface="Arial" panose="020B0604020202020204" pitchFamily="34" charset="0"/>
              <a:buChar char="•"/>
            </a:pPr>
            <a:endParaRPr lang="el-GR" dirty="0">
              <a:solidFill>
                <a:srgbClr val="404040"/>
              </a:solidFill>
              <a:latin typeface="DeepSeek-CJK-patch"/>
            </a:endParaRPr>
          </a:p>
          <a:p>
            <a:pPr marL="0" indent="0" algn="l">
              <a:lnSpc>
                <a:spcPts val="2143"/>
              </a:lnSpc>
              <a:spcBef>
                <a:spcPts val="300"/>
              </a:spcBef>
              <a:spcAft>
                <a:spcPts val="1029"/>
              </a:spcAft>
              <a:buNone/>
            </a:pPr>
            <a:r>
              <a:rPr lang="el-GR" b="1" i="0" dirty="0">
                <a:solidFill>
                  <a:srgbClr val="404040"/>
                </a:solidFill>
                <a:effectLst/>
                <a:latin typeface="DeepSeek-CJK-patch"/>
              </a:rPr>
              <a:t> </a:t>
            </a:r>
            <a:r>
              <a:rPr lang="el-GR" sz="3200" b="0" i="0" dirty="0">
                <a:solidFill>
                  <a:srgbClr val="FF0000"/>
                </a:solidFill>
                <a:effectLst/>
                <a:latin typeface="KaTeX_Main"/>
                <a:sym typeface="Wingdings" panose="05000000000000000000" pitchFamily="2" charset="2"/>
              </a:rPr>
              <a:t> </a:t>
            </a:r>
            <a:r>
              <a:rPr lang="el-GR" b="1" i="0" dirty="0">
                <a:solidFill>
                  <a:srgbClr val="404040"/>
                </a:solidFill>
                <a:effectLst/>
                <a:latin typeface="DeepSeek-CJK-patch"/>
              </a:rPr>
              <a:t>Το μοντέλο </a:t>
            </a:r>
            <a:r>
              <a:rPr lang="el-GR" b="1" i="0" dirty="0" err="1">
                <a:solidFill>
                  <a:srgbClr val="404040"/>
                </a:solidFill>
                <a:effectLst/>
                <a:latin typeface="DeepSeek-CJK-patch"/>
              </a:rPr>
              <a:t>Solow-Swan</a:t>
            </a:r>
            <a:endParaRPr lang="el-GR" b="0" i="0" dirty="0">
              <a:solidFill>
                <a:srgbClr val="404040"/>
              </a:solidFill>
              <a:effectLst/>
              <a:latin typeface="DeepSeek-CJK-patch"/>
            </a:endParaRPr>
          </a:p>
          <a:p>
            <a:endParaRPr lang="el-GR" dirty="0"/>
          </a:p>
        </p:txBody>
      </p:sp>
      <p:pic>
        <p:nvPicPr>
          <p:cNvPr id="4" name="Picture 3">
            <a:extLst>
              <a:ext uri="{FF2B5EF4-FFF2-40B4-BE49-F238E27FC236}">
                <a16:creationId xmlns:a16="http://schemas.microsoft.com/office/drawing/2014/main" id="{913E647E-52A0-6409-3D55-D520CA243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4787636"/>
            <a:ext cx="2033294" cy="2033294"/>
          </a:xfrm>
          <a:prstGeom prst="rect">
            <a:avLst/>
          </a:prstGeom>
        </p:spPr>
      </p:pic>
    </p:spTree>
    <p:extLst>
      <p:ext uri="{BB962C8B-B14F-4D97-AF65-F5344CB8AC3E}">
        <p14:creationId xmlns:p14="http://schemas.microsoft.com/office/powerpoint/2010/main" val="2187991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685800" y="-69504"/>
            <a:ext cx="8229600" cy="1143000"/>
          </a:xfrm>
        </p:spPr>
        <p:txBody>
          <a:bodyPr/>
          <a:lstStyle/>
          <a:p>
            <a:r>
              <a:rPr lang="el-GR" dirty="0">
                <a:solidFill>
                  <a:srgbClr val="404040"/>
                </a:solidFill>
                <a:latin typeface="Calibri"/>
              </a:rPr>
              <a:t>Η κριτική της Joan Robinson</a:t>
            </a:r>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0" y="1087912"/>
            <a:ext cx="8458200" cy="4525963"/>
          </a:xfrm>
        </p:spPr>
        <p:txBody>
          <a:bodyPr>
            <a:normAutofit fontScale="92500"/>
          </a:bodyPr>
          <a:lstStyle/>
          <a:p>
            <a:pPr algn="l">
              <a:lnSpc>
                <a:spcPts val="2200"/>
              </a:lnSpc>
              <a:spcBef>
                <a:spcPts val="400"/>
              </a:spcBef>
              <a:spcAft>
                <a:spcPts val="300"/>
              </a:spcAft>
              <a:buNone/>
            </a:pPr>
            <a:r>
              <a:rPr lang="el-GR" sz="2800" b="0" i="0" dirty="0">
                <a:solidFill>
                  <a:srgbClr val="404040"/>
                </a:solidFill>
                <a:latin typeface="Calibri"/>
              </a:rPr>
              <a:t>Joan Robinson (1903–1983): Αγγλ</a:t>
            </a:r>
            <a:r>
              <a:rPr lang="el-GR" sz="2800" dirty="0">
                <a:solidFill>
                  <a:srgbClr val="404040"/>
                </a:solidFill>
                <a:latin typeface="Calibri"/>
              </a:rPr>
              <a:t>ί</a:t>
            </a:r>
            <a:r>
              <a:rPr lang="el-GR" sz="2800" b="0" i="0" dirty="0">
                <a:solidFill>
                  <a:srgbClr val="404040"/>
                </a:solidFill>
                <a:latin typeface="Calibri"/>
              </a:rPr>
              <a:t>δα οικονομολόγος, καθηγήτρια στο Cambridge. Μία από τις σημαντικότερες μετα-Κεϋνσιανές οικονομολόγους του 20ού αιώνα</a:t>
            </a:r>
            <a:r>
              <a:rPr lang="en-US" sz="2800" b="0" i="0" dirty="0">
                <a:solidFill>
                  <a:srgbClr val="404040"/>
                </a:solidFill>
                <a:latin typeface="Calibri"/>
              </a:rPr>
              <a:t>. </a:t>
            </a:r>
            <a:r>
              <a:rPr lang="el-GR" sz="2800" dirty="0">
                <a:solidFill>
                  <a:srgbClr val="404040"/>
                </a:solidFill>
                <a:latin typeface="Calibri"/>
              </a:rPr>
              <a:t>Π</a:t>
            </a:r>
            <a:r>
              <a:rPr lang="el-GR" sz="2800" b="0" i="0" dirty="0">
                <a:solidFill>
                  <a:srgbClr val="404040"/>
                </a:solidFill>
                <a:latin typeface="Calibri"/>
              </a:rPr>
              <a:t>ρωτοπόρος στη θεωρία του ατελούς ανταγωνισμού, τη θεωρία κεφαλαίου και την οικονομία της ανάπτυξης.</a:t>
            </a:r>
          </a:p>
          <a:p>
            <a:pPr algn="l">
              <a:lnSpc>
                <a:spcPts val="2200"/>
              </a:lnSpc>
              <a:spcBef>
                <a:spcPts val="300"/>
              </a:spcBef>
              <a:spcAft>
                <a:spcPts val="300"/>
              </a:spcAft>
              <a:buNone/>
            </a:pPr>
            <a:r>
              <a:rPr lang="el-GR" sz="2800" b="1" i="0" dirty="0">
                <a:solidFill>
                  <a:srgbClr val="404040"/>
                </a:solidFill>
                <a:latin typeface="Calibri"/>
              </a:rPr>
              <a:t>Κύριο έργο: </a:t>
            </a:r>
            <a:r>
              <a:rPr lang="el-GR" sz="2800" b="1" i="1" dirty="0">
                <a:solidFill>
                  <a:srgbClr val="404040"/>
                </a:solidFill>
                <a:latin typeface="Calibri"/>
              </a:rPr>
              <a:t>The Accumulation of Capital</a:t>
            </a:r>
            <a:r>
              <a:rPr lang="el-GR" sz="2800" b="1" i="0" dirty="0">
                <a:solidFill>
                  <a:srgbClr val="404040"/>
                </a:solidFill>
                <a:latin typeface="Calibri"/>
              </a:rPr>
              <a:t> (1956)</a:t>
            </a:r>
          </a:p>
          <a:p>
            <a:pPr algn="ctr">
              <a:lnSpc>
                <a:spcPts val="2200"/>
              </a:lnSpc>
              <a:spcBef>
                <a:spcPts val="500"/>
              </a:spcBef>
              <a:spcAft>
                <a:spcPts val="400"/>
              </a:spcAft>
              <a:buNone/>
            </a:pPr>
            <a:r>
              <a:rPr lang="el-GR" sz="2800" b="0" i="1" dirty="0">
                <a:solidFill>
                  <a:srgbClr val="1F4E79"/>
                </a:solidFill>
                <a:latin typeface="Calibri"/>
              </a:rPr>
              <a:t>«Το μοντέλο Harrod είναι χρήσιμο για να δείξει γιατί ο καπιταλισμός είναι ασταθής, αλλά όχι για να προβλέψει ανάπτυξη».</a:t>
            </a:r>
          </a:p>
          <a:p>
            <a:pPr algn="l">
              <a:lnSpc>
                <a:spcPts val="2200"/>
              </a:lnSpc>
              <a:spcBef>
                <a:spcPts val="300"/>
              </a:spcBef>
              <a:spcAft>
                <a:spcPts val="150"/>
              </a:spcAft>
              <a:buNone/>
            </a:pPr>
            <a:r>
              <a:rPr lang="el-GR" sz="2800" b="0" i="0" dirty="0">
                <a:solidFill>
                  <a:srgbClr val="404040"/>
                </a:solidFill>
                <a:latin typeface="Calibri"/>
              </a:rPr>
              <a:t>Η κριτική της επικεντρώνεται σε τρεις κεντρικές</a:t>
            </a:r>
          </a:p>
          <a:p>
            <a:pPr algn="l">
              <a:lnSpc>
                <a:spcPts val="2200"/>
              </a:lnSpc>
              <a:spcBef>
                <a:spcPts val="300"/>
              </a:spcBef>
              <a:spcAft>
                <a:spcPts val="150"/>
              </a:spcAft>
              <a:buNone/>
            </a:pPr>
            <a:r>
              <a:rPr lang="el-GR" sz="2800" b="0" i="0" dirty="0">
                <a:solidFill>
                  <a:srgbClr val="404040"/>
                </a:solidFill>
                <a:latin typeface="Calibri"/>
              </a:rPr>
              <a:t>αδυναμίες του μοντέλου H-D:</a:t>
            </a:r>
          </a:p>
          <a:p>
            <a:pPr marL="0" indent="0" algn="l">
              <a:lnSpc>
                <a:spcPts val="2200"/>
              </a:lnSpc>
              <a:spcBef>
                <a:spcPts val="150"/>
              </a:spcBef>
              <a:spcAft>
                <a:spcPts val="100"/>
              </a:spcAft>
              <a:buNone/>
            </a:pPr>
            <a:r>
              <a:rPr lang="el-GR" sz="2800" b="0" i="0" dirty="0">
                <a:solidFill>
                  <a:srgbClr val="404040"/>
                </a:solidFill>
                <a:latin typeface="Calibri"/>
              </a:rPr>
              <a:t>Σταθεροί συντελεστές vs. πραγματική υποκατάσταση</a:t>
            </a:r>
          </a:p>
          <a:p>
            <a:pPr marL="0" indent="0" algn="l">
              <a:lnSpc>
                <a:spcPts val="2200"/>
              </a:lnSpc>
              <a:spcBef>
                <a:spcPts val="100"/>
              </a:spcBef>
              <a:spcAft>
                <a:spcPts val="100"/>
              </a:spcAft>
              <a:buNone/>
            </a:pPr>
            <a:r>
              <a:rPr lang="el-GR" sz="2800" b="0" i="0" dirty="0">
                <a:solidFill>
                  <a:srgbClr val="404040"/>
                </a:solidFill>
                <a:latin typeface="Calibri"/>
              </a:rPr>
              <a:t>Αγνόηση της διανομής εισοδήματος (μισθοί vs. κέρδη)</a:t>
            </a:r>
          </a:p>
          <a:p>
            <a:pPr marL="0" indent="0" algn="l">
              <a:lnSpc>
                <a:spcPts val="2200"/>
              </a:lnSpc>
              <a:spcBef>
                <a:spcPts val="100"/>
              </a:spcBef>
              <a:spcAft>
                <a:spcPts val="200"/>
              </a:spcAft>
              <a:buNone/>
            </a:pPr>
            <a:r>
              <a:rPr lang="el-GR" sz="2800" b="0" i="0" dirty="0">
                <a:solidFill>
                  <a:srgbClr val="404040"/>
                </a:solidFill>
                <a:latin typeface="Calibri"/>
              </a:rPr>
              <a:t>Εξωγενής (παθητική) αντιμετώπιση της εργασίας</a:t>
            </a:r>
          </a:p>
          <a:p>
            <a:endParaRPr lang="el-GR" dirty="0"/>
          </a:p>
        </p:txBody>
      </p:sp>
      <p:pic>
        <p:nvPicPr>
          <p:cNvPr id="4" name="Picture 3">
            <a:extLst>
              <a:ext uri="{FF2B5EF4-FFF2-40B4-BE49-F238E27FC236}">
                <a16:creationId xmlns:a16="http://schemas.microsoft.com/office/drawing/2014/main" id="{913E647E-52A0-6409-3D55-D520CA243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381000"/>
            <a:ext cx="2033294" cy="2033294"/>
          </a:xfrm>
          <a:prstGeom prst="rect">
            <a:avLst/>
          </a:prstGeom>
        </p:spPr>
      </p:pic>
      <p:pic>
        <p:nvPicPr>
          <p:cNvPr id="6" name="Εικόνα 5">
            <a:extLst>
              <a:ext uri="{FF2B5EF4-FFF2-40B4-BE49-F238E27FC236}">
                <a16:creationId xmlns:a16="http://schemas.microsoft.com/office/drawing/2014/main" id="{7548F8EB-A547-3296-02A3-7500020E0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0006" y="4648199"/>
            <a:ext cx="1632114" cy="2176849"/>
          </a:xfrm>
          <a:prstGeom prst="rect">
            <a:avLst/>
          </a:prstGeom>
        </p:spPr>
      </p:pic>
    </p:spTree>
    <p:extLst>
      <p:ext uri="{BB962C8B-B14F-4D97-AF65-F5344CB8AC3E}">
        <p14:creationId xmlns:p14="http://schemas.microsoft.com/office/powerpoint/2010/main" val="218799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252706" y="-194796"/>
            <a:ext cx="9525000" cy="1143000"/>
          </a:xfrm>
        </p:spPr>
        <p:txBody>
          <a:bodyPr>
            <a:normAutofit fontScale="90000"/>
          </a:bodyPr>
          <a:lstStyle/>
          <a:p>
            <a:r>
              <a:rPr lang="el-GR" dirty="0">
                <a:solidFill>
                  <a:srgbClr val="404040"/>
                </a:solidFill>
                <a:latin typeface="Calibri"/>
              </a:rPr>
              <a:t>Robinson: Σταθεροί Συντελεστές &amp; Διανομή</a:t>
            </a:r>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37070" y="695432"/>
            <a:ext cx="9181070" cy="6695968"/>
          </a:xfrm>
        </p:spPr>
        <p:txBody>
          <a:bodyPr>
            <a:normAutofit/>
          </a:bodyPr>
          <a:lstStyle/>
          <a:p>
            <a:pPr algn="l">
              <a:lnSpc>
                <a:spcPts val="2200"/>
              </a:lnSpc>
              <a:spcBef>
                <a:spcPts val="400"/>
              </a:spcBef>
              <a:spcAft>
                <a:spcPts val="250"/>
              </a:spcAft>
              <a:buNone/>
            </a:pPr>
            <a:r>
              <a:rPr lang="el-GR" sz="2800" b="1" i="0" dirty="0">
                <a:solidFill>
                  <a:srgbClr val="404040"/>
                </a:solidFill>
                <a:latin typeface="Calibri"/>
              </a:rPr>
              <a:t>1. Σταθεροί συντελεστές vs. υποκατάσταση</a:t>
            </a:r>
          </a:p>
          <a:p>
            <a:pPr algn="l">
              <a:lnSpc>
                <a:spcPts val="2200"/>
              </a:lnSpc>
              <a:spcBef>
                <a:spcPts val="200"/>
              </a:spcBef>
              <a:spcAft>
                <a:spcPts val="400"/>
              </a:spcAft>
              <a:buNone/>
            </a:pPr>
            <a:r>
              <a:rPr lang="el-GR" sz="2800" b="0" i="0" dirty="0">
                <a:solidFill>
                  <a:srgbClr val="404040"/>
                </a:solidFill>
                <a:latin typeface="Calibri"/>
              </a:rPr>
              <a:t>Η Robinson υποστήριξε ότι η υπόθεση σταθερού v (λόγος κεφαλαίου-παραγωγής) είναι τεχνητή. Στην πραγματικότητα, οι επιχειρήσεις υποκαθιστούν κεφάλαιο με εργασία ανάλογα με τις σχετικές τιμές. Η αστάθεια του Harrod είναι αποτέλεσμα υπόθεσης — όχι αναγκαιότητας</a:t>
            </a:r>
          </a:p>
          <a:p>
            <a:pPr algn="l">
              <a:lnSpc>
                <a:spcPts val="2200"/>
              </a:lnSpc>
              <a:spcBef>
                <a:spcPts val="400"/>
              </a:spcBef>
              <a:spcAft>
                <a:spcPts val="250"/>
              </a:spcAft>
              <a:buNone/>
            </a:pPr>
            <a:r>
              <a:rPr lang="el-GR" sz="2800" b="1" i="0" dirty="0">
                <a:solidFill>
                  <a:srgbClr val="404040"/>
                </a:solidFill>
                <a:latin typeface="Calibri"/>
              </a:rPr>
              <a:t>2. Αγνόηση της διανομής εισοδήματος</a:t>
            </a:r>
          </a:p>
          <a:p>
            <a:pPr algn="l">
              <a:lnSpc>
                <a:spcPts val="2200"/>
              </a:lnSpc>
              <a:spcBef>
                <a:spcPts val="200"/>
              </a:spcBef>
              <a:spcAft>
                <a:spcPts val="200"/>
              </a:spcAft>
              <a:buNone/>
            </a:pPr>
            <a:r>
              <a:rPr lang="el-GR" sz="2800" b="0" i="0" dirty="0">
                <a:solidFill>
                  <a:srgbClr val="404040"/>
                </a:solidFill>
                <a:latin typeface="Calibri"/>
              </a:rPr>
              <a:t>Το H-D δεν διακρίνει μισθούς από κέρδη. Η Robinson, με τον Kaldor, ανέπτυξε μοντέλα όπου το μερίδιο των κερδών καθορίζει την αποταμίευση:</a:t>
            </a:r>
          </a:p>
          <a:p>
            <a:pPr algn="l">
              <a:lnSpc>
                <a:spcPts val="2200"/>
              </a:lnSpc>
              <a:spcBef>
                <a:spcPts val="200"/>
              </a:spcBef>
              <a:spcAft>
                <a:spcPts val="200"/>
              </a:spcAft>
              <a:buNone/>
            </a:pPr>
            <a:endParaRPr lang="el-GR" sz="2800" b="0" i="0" dirty="0">
              <a:solidFill>
                <a:srgbClr val="404040"/>
              </a:solidFill>
              <a:latin typeface="Calibri"/>
            </a:endParaRPr>
          </a:p>
          <a:p>
            <a:pPr algn="ctr">
              <a:lnSpc>
                <a:spcPts val="2200"/>
              </a:lnSpc>
              <a:spcBef>
                <a:spcPts val="300"/>
              </a:spcBef>
              <a:spcAft>
                <a:spcPts val="200"/>
              </a:spcAft>
              <a:buNone/>
            </a:pPr>
            <a:r>
              <a:rPr lang="el-GR" sz="2800" b="1" i="0" dirty="0">
                <a:solidFill>
                  <a:srgbClr val="1F4E79"/>
                </a:solidFill>
                <a:latin typeface="Calibri"/>
              </a:rPr>
              <a:t>s = </a:t>
            </a:r>
            <a:r>
              <a:rPr lang="el-GR" sz="2800" b="1" i="0" dirty="0" err="1">
                <a:solidFill>
                  <a:srgbClr val="1F4E79"/>
                </a:solidFill>
                <a:latin typeface="Calibri"/>
              </a:rPr>
              <a:t>s</a:t>
            </a:r>
            <a:r>
              <a:rPr lang="el-GR" sz="2000" b="1" i="0" dirty="0" err="1">
                <a:solidFill>
                  <a:srgbClr val="1F4E79"/>
                </a:solidFill>
                <a:latin typeface="Calibri"/>
              </a:rPr>
              <a:t>p</a:t>
            </a:r>
            <a:r>
              <a:rPr lang="el-GR" sz="2800" b="1" i="0" dirty="0">
                <a:solidFill>
                  <a:srgbClr val="1F4E79"/>
                </a:solidFill>
                <a:latin typeface="Calibri"/>
              </a:rPr>
              <a:t> · (Π/Y) + </a:t>
            </a:r>
            <a:r>
              <a:rPr lang="el-GR" sz="2800" b="1" i="0" dirty="0" err="1">
                <a:solidFill>
                  <a:srgbClr val="1F4E79"/>
                </a:solidFill>
                <a:latin typeface="Calibri"/>
              </a:rPr>
              <a:t>s</a:t>
            </a:r>
            <a:r>
              <a:rPr lang="el-GR" sz="2000" b="1" i="0" dirty="0" err="1">
                <a:solidFill>
                  <a:srgbClr val="1F4E79"/>
                </a:solidFill>
                <a:latin typeface="Calibri"/>
              </a:rPr>
              <a:t>w</a:t>
            </a:r>
            <a:r>
              <a:rPr lang="el-GR" sz="2800" b="1" i="0" dirty="0">
                <a:solidFill>
                  <a:srgbClr val="1F4E79"/>
                </a:solidFill>
                <a:latin typeface="Calibri"/>
              </a:rPr>
              <a:t> · (W/Y),   με </a:t>
            </a:r>
            <a:r>
              <a:rPr lang="el-GR" sz="2800" b="1" i="0" dirty="0" err="1">
                <a:solidFill>
                  <a:srgbClr val="1F4E79"/>
                </a:solidFill>
                <a:latin typeface="Calibri"/>
              </a:rPr>
              <a:t>s</a:t>
            </a:r>
            <a:r>
              <a:rPr lang="el-GR" sz="2000" b="1" i="0" dirty="0" err="1">
                <a:solidFill>
                  <a:srgbClr val="1F4E79"/>
                </a:solidFill>
                <a:latin typeface="Calibri"/>
              </a:rPr>
              <a:t>p</a:t>
            </a:r>
            <a:r>
              <a:rPr lang="el-GR" sz="2800" b="1" i="0" dirty="0">
                <a:solidFill>
                  <a:srgbClr val="1F4E79"/>
                </a:solidFill>
                <a:latin typeface="Calibri"/>
              </a:rPr>
              <a:t> </a:t>
            </a:r>
            <a:r>
              <a:rPr lang="en-US" sz="2800" b="1" dirty="0">
                <a:solidFill>
                  <a:srgbClr val="1F4E79"/>
                </a:solidFill>
                <a:latin typeface="Calibri"/>
              </a:rPr>
              <a:t>&gt; </a:t>
            </a:r>
            <a:r>
              <a:rPr lang="el-GR" sz="2800" b="1" i="0" dirty="0" err="1">
                <a:solidFill>
                  <a:srgbClr val="1F4E79"/>
                </a:solidFill>
                <a:latin typeface="Calibri"/>
              </a:rPr>
              <a:t>s</a:t>
            </a:r>
            <a:r>
              <a:rPr lang="el-GR" sz="2000" b="1" i="0" dirty="0" err="1">
                <a:solidFill>
                  <a:srgbClr val="1F4E79"/>
                </a:solidFill>
                <a:latin typeface="Calibri"/>
              </a:rPr>
              <a:t>w</a:t>
            </a:r>
            <a:endParaRPr lang="el-GR" sz="2000" b="1" i="0" dirty="0">
              <a:solidFill>
                <a:srgbClr val="1F4E79"/>
              </a:solidFill>
              <a:latin typeface="Calibri"/>
            </a:endParaRPr>
          </a:p>
          <a:p>
            <a:pPr>
              <a:lnSpc>
                <a:spcPts val="2200"/>
              </a:lnSpc>
              <a:spcBef>
                <a:spcPts val="100"/>
              </a:spcBef>
              <a:spcAft>
                <a:spcPts val="200"/>
              </a:spcAft>
              <a:buNone/>
            </a:pPr>
            <a:endParaRPr lang="el-GR" sz="2800" b="0" i="0" dirty="0">
              <a:solidFill>
                <a:srgbClr val="404040"/>
              </a:solidFill>
              <a:latin typeface="Calibri"/>
            </a:endParaRPr>
          </a:p>
          <a:p>
            <a:pPr>
              <a:lnSpc>
                <a:spcPts val="2200"/>
              </a:lnSpc>
              <a:spcBef>
                <a:spcPts val="100"/>
              </a:spcBef>
              <a:spcAft>
                <a:spcPts val="200"/>
              </a:spcAft>
              <a:buNone/>
            </a:pPr>
            <a:r>
              <a:rPr lang="el-GR" sz="2800" b="0" i="0" dirty="0">
                <a:solidFill>
                  <a:srgbClr val="404040"/>
                </a:solidFill>
                <a:latin typeface="Calibri"/>
              </a:rPr>
              <a:t>όπου Π = κέρδη, W = μισθοί, </a:t>
            </a:r>
            <a:r>
              <a:rPr lang="el-GR" sz="2800" b="0" i="0" dirty="0" err="1">
                <a:solidFill>
                  <a:srgbClr val="404040"/>
                </a:solidFill>
                <a:latin typeface="Calibri"/>
              </a:rPr>
              <a:t>s</a:t>
            </a:r>
            <a:r>
              <a:rPr lang="el-GR" sz="1800" b="0" i="0" dirty="0" err="1">
                <a:solidFill>
                  <a:srgbClr val="404040"/>
                </a:solidFill>
                <a:latin typeface="Calibri"/>
              </a:rPr>
              <a:t>p</a:t>
            </a:r>
            <a:r>
              <a:rPr lang="el-GR" sz="2800" b="0" i="0" dirty="0">
                <a:solidFill>
                  <a:srgbClr val="404040"/>
                </a:solidFill>
                <a:latin typeface="Calibri"/>
              </a:rPr>
              <a:t> = ροπή αποταμίευσης</a:t>
            </a:r>
          </a:p>
          <a:p>
            <a:pPr>
              <a:lnSpc>
                <a:spcPts val="2200"/>
              </a:lnSpc>
              <a:spcBef>
                <a:spcPts val="100"/>
              </a:spcBef>
              <a:spcAft>
                <a:spcPts val="200"/>
              </a:spcAft>
              <a:buNone/>
            </a:pPr>
            <a:r>
              <a:rPr lang="el-GR" sz="2800" b="0" i="0" dirty="0">
                <a:solidFill>
                  <a:srgbClr val="404040"/>
                </a:solidFill>
                <a:latin typeface="Calibri"/>
              </a:rPr>
              <a:t>κεφαλαιούχων, </a:t>
            </a:r>
            <a:r>
              <a:rPr lang="el-GR" sz="2800" b="0" i="0" dirty="0" err="1">
                <a:solidFill>
                  <a:srgbClr val="404040"/>
                </a:solidFill>
                <a:latin typeface="Calibri"/>
              </a:rPr>
              <a:t>s</a:t>
            </a:r>
            <a:r>
              <a:rPr lang="el-GR" sz="1800" b="0" i="0" dirty="0" err="1">
                <a:solidFill>
                  <a:srgbClr val="404040"/>
                </a:solidFill>
                <a:latin typeface="Calibri"/>
              </a:rPr>
              <a:t>w</a:t>
            </a:r>
            <a:r>
              <a:rPr lang="el-GR" sz="2800" b="0" i="0" dirty="0">
                <a:solidFill>
                  <a:srgbClr val="404040"/>
                </a:solidFill>
                <a:latin typeface="Calibri"/>
              </a:rPr>
              <a:t> = ροπή αποταμίευσης εργαζομένων. Η</a:t>
            </a:r>
          </a:p>
          <a:p>
            <a:pPr>
              <a:lnSpc>
                <a:spcPts val="2200"/>
              </a:lnSpc>
              <a:spcBef>
                <a:spcPts val="100"/>
              </a:spcBef>
              <a:spcAft>
                <a:spcPts val="200"/>
              </a:spcAft>
              <a:buNone/>
            </a:pPr>
            <a:r>
              <a:rPr lang="el-GR" sz="2800" b="0" i="0" dirty="0">
                <a:solidFill>
                  <a:srgbClr val="404040"/>
                </a:solidFill>
                <a:latin typeface="Calibri"/>
              </a:rPr>
              <a:t>αποταμίευση δεν είναι εξωγενής σταθερά — εξαρτάται από</a:t>
            </a:r>
          </a:p>
          <a:p>
            <a:pPr>
              <a:lnSpc>
                <a:spcPts val="2200"/>
              </a:lnSpc>
              <a:spcBef>
                <a:spcPts val="100"/>
              </a:spcBef>
              <a:spcAft>
                <a:spcPts val="200"/>
              </a:spcAft>
              <a:buNone/>
            </a:pPr>
            <a:r>
              <a:rPr lang="el-GR" sz="2800" b="0" i="0" dirty="0">
                <a:solidFill>
                  <a:srgbClr val="404040"/>
                </a:solidFill>
                <a:latin typeface="Calibri"/>
              </a:rPr>
              <a:t>τη διανομή</a:t>
            </a:r>
            <a:r>
              <a:rPr lang="en-US" sz="2800" b="0" i="0" dirty="0">
                <a:solidFill>
                  <a:srgbClr val="404040"/>
                </a:solidFill>
                <a:latin typeface="Calibri"/>
              </a:rPr>
              <a:t>, </a:t>
            </a:r>
            <a:r>
              <a:rPr lang="el-GR" sz="2800" b="0" i="0" dirty="0">
                <a:solidFill>
                  <a:srgbClr val="404040"/>
                </a:solidFill>
                <a:latin typeface="Calibri"/>
              </a:rPr>
              <a:t>δηλ. η</a:t>
            </a:r>
            <a:r>
              <a:rPr lang="el-GR" sz="2800" dirty="0">
                <a:solidFill>
                  <a:srgbClr val="404040"/>
                </a:solidFill>
                <a:latin typeface="Calibri"/>
              </a:rPr>
              <a:t> ανάπτυξη εξαρτάται από την </a:t>
            </a:r>
          </a:p>
          <a:p>
            <a:pPr>
              <a:lnSpc>
                <a:spcPts val="2200"/>
              </a:lnSpc>
              <a:spcBef>
                <a:spcPts val="100"/>
              </a:spcBef>
              <a:spcAft>
                <a:spcPts val="200"/>
              </a:spcAft>
              <a:buNone/>
            </a:pPr>
            <a:r>
              <a:rPr lang="el-GR" sz="2800" dirty="0">
                <a:solidFill>
                  <a:srgbClr val="404040"/>
                </a:solidFill>
                <a:latin typeface="Calibri"/>
              </a:rPr>
              <a:t>ταξική κατανομή.</a:t>
            </a:r>
          </a:p>
          <a:p>
            <a:endParaRPr lang="el-GR" dirty="0"/>
          </a:p>
        </p:txBody>
      </p:sp>
      <p:pic>
        <p:nvPicPr>
          <p:cNvPr id="4" name="Picture 3">
            <a:extLst>
              <a:ext uri="{FF2B5EF4-FFF2-40B4-BE49-F238E27FC236}">
                <a16:creationId xmlns:a16="http://schemas.microsoft.com/office/drawing/2014/main" id="{913E647E-52A0-6409-3D55-D520CA243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5257800"/>
            <a:ext cx="2033294" cy="2033294"/>
          </a:xfrm>
          <a:prstGeom prst="rect">
            <a:avLst/>
          </a:prstGeom>
        </p:spPr>
      </p:pic>
    </p:spTree>
    <p:extLst>
      <p:ext uri="{BB962C8B-B14F-4D97-AF65-F5344CB8AC3E}">
        <p14:creationId xmlns:p14="http://schemas.microsoft.com/office/powerpoint/2010/main" val="218799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304800" y="-152400"/>
            <a:ext cx="9906000" cy="1143000"/>
          </a:xfrm>
        </p:spPr>
        <p:txBody>
          <a:bodyPr>
            <a:normAutofit fontScale="90000"/>
          </a:bodyPr>
          <a:lstStyle/>
          <a:p>
            <a:r>
              <a:rPr lang="el-GR" dirty="0">
                <a:solidFill>
                  <a:srgbClr val="404040"/>
                </a:solidFill>
                <a:latin typeface="Calibri"/>
              </a:rPr>
              <a:t>Robinson: Εργασία, Διανομή &amp; Αξιολόγηση</a:t>
            </a:r>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76200" y="762000"/>
            <a:ext cx="8839200" cy="6172200"/>
          </a:xfrm>
        </p:spPr>
        <p:txBody>
          <a:bodyPr>
            <a:normAutofit/>
          </a:bodyPr>
          <a:lstStyle/>
          <a:p>
            <a:pPr algn="l">
              <a:lnSpc>
                <a:spcPts val="2200"/>
              </a:lnSpc>
              <a:spcBef>
                <a:spcPts val="400"/>
              </a:spcBef>
              <a:spcAft>
                <a:spcPts val="250"/>
              </a:spcAft>
              <a:buNone/>
            </a:pPr>
            <a:r>
              <a:rPr lang="el-GR" sz="2800" b="1" i="0" dirty="0">
                <a:solidFill>
                  <a:srgbClr val="404040"/>
                </a:solidFill>
                <a:latin typeface="Calibri"/>
              </a:rPr>
              <a:t>3</a:t>
            </a:r>
            <a:r>
              <a:rPr lang="el-GR" sz="3000" b="1" i="0" dirty="0">
                <a:solidFill>
                  <a:srgbClr val="404040"/>
                </a:solidFill>
                <a:latin typeface="Calibri"/>
              </a:rPr>
              <a:t>. Η εργασία δεν είναι απλά εξωγενής</a:t>
            </a:r>
          </a:p>
          <a:p>
            <a:pPr algn="l">
              <a:lnSpc>
                <a:spcPts val="2200"/>
              </a:lnSpc>
              <a:spcBef>
                <a:spcPts val="200"/>
              </a:spcBef>
              <a:spcAft>
                <a:spcPts val="400"/>
              </a:spcAft>
              <a:buNone/>
            </a:pPr>
            <a:r>
              <a:rPr lang="el-GR" sz="3000" b="0" i="0" dirty="0">
                <a:solidFill>
                  <a:srgbClr val="404040"/>
                </a:solidFill>
                <a:latin typeface="Calibri"/>
              </a:rPr>
              <a:t>Για τη Robinson, η απασχόληση και οι μισθοί είναι ενδογενή μεγέθη — διαμορφώνονται από ταξικές σχέσεις, διαπραγματευτική δύναμη εργαζομένων και θεσμικά πλαίσια. Η απλή εξωγενής παραδοχή </a:t>
            </a:r>
            <a:r>
              <a:rPr lang="el-GR" sz="3000" b="1" i="0" dirty="0">
                <a:solidFill>
                  <a:srgbClr val="404040"/>
                </a:solidFill>
                <a:latin typeface="Calibri"/>
              </a:rPr>
              <a:t>n</a:t>
            </a:r>
            <a:r>
              <a:rPr lang="el-GR" sz="3000" b="0" i="0" dirty="0">
                <a:solidFill>
                  <a:srgbClr val="404040"/>
                </a:solidFill>
                <a:latin typeface="Calibri"/>
              </a:rPr>
              <a:t> (ρυθμός αύξησης εργατικού δυναμικού) αποκρύπτει τις κοινωνικές συγκρούσεις ή εντάσεις</a:t>
            </a:r>
          </a:p>
          <a:p>
            <a:pPr algn="l">
              <a:lnSpc>
                <a:spcPts val="2200"/>
              </a:lnSpc>
              <a:spcBef>
                <a:spcPts val="400"/>
              </a:spcBef>
              <a:spcAft>
                <a:spcPts val="250"/>
              </a:spcAft>
              <a:buNone/>
            </a:pPr>
            <a:r>
              <a:rPr lang="el-GR" sz="3000" b="1" i="0" dirty="0">
                <a:solidFill>
                  <a:srgbClr val="404040"/>
                </a:solidFill>
                <a:latin typeface="Calibri"/>
              </a:rPr>
              <a:t>Σύγκριση H-D vs. Solow vs. Robinson</a:t>
            </a:r>
          </a:p>
          <a:p>
            <a:pPr algn="l">
              <a:lnSpc>
                <a:spcPts val="2200"/>
              </a:lnSpc>
              <a:spcBef>
                <a:spcPts val="200"/>
              </a:spcBef>
              <a:spcAft>
                <a:spcPts val="150"/>
              </a:spcAft>
              <a:buFont typeface="Arial"/>
              <a:buChar char="•"/>
            </a:pPr>
            <a:r>
              <a:rPr lang="el-GR" sz="3000" b="0" i="0" dirty="0">
                <a:solidFill>
                  <a:srgbClr val="404040"/>
                </a:solidFill>
                <a:latin typeface="Calibri"/>
              </a:rPr>
              <a:t>H-D: εργασία εξωγενής, παθητική — εμφανίζεται μόνο στον </a:t>
            </a:r>
            <a:r>
              <a:rPr lang="el-GR" sz="3000" b="0" i="0" dirty="0" err="1">
                <a:solidFill>
                  <a:srgbClr val="404040"/>
                </a:solidFill>
                <a:latin typeface="Calibri"/>
              </a:rPr>
              <a:t>G</a:t>
            </a:r>
            <a:r>
              <a:rPr lang="el-GR" sz="2000" b="0" i="0" dirty="0" err="1">
                <a:solidFill>
                  <a:srgbClr val="404040"/>
                </a:solidFill>
                <a:latin typeface="Calibri"/>
              </a:rPr>
              <a:t>n</a:t>
            </a:r>
            <a:endParaRPr lang="el-GR" sz="2000" b="0" i="0" dirty="0">
              <a:solidFill>
                <a:srgbClr val="404040"/>
              </a:solidFill>
              <a:latin typeface="Calibri"/>
            </a:endParaRPr>
          </a:p>
          <a:p>
            <a:pPr algn="l">
              <a:lnSpc>
                <a:spcPts val="2200"/>
              </a:lnSpc>
              <a:spcBef>
                <a:spcPts val="150"/>
              </a:spcBef>
              <a:spcAft>
                <a:spcPts val="150"/>
              </a:spcAft>
              <a:buFont typeface="Arial"/>
              <a:buChar char="•"/>
            </a:pPr>
            <a:r>
              <a:rPr lang="el-GR" sz="3000" b="0" i="0" dirty="0">
                <a:solidFill>
                  <a:srgbClr val="404040"/>
                </a:solidFill>
                <a:latin typeface="Calibri"/>
              </a:rPr>
              <a:t>Solow: εργασία ρητή στην παραγωγική συνάρτηση Y=F(K,AL) — υποκατάσταση με κεφάλαιο</a:t>
            </a:r>
          </a:p>
          <a:p>
            <a:pPr algn="l">
              <a:lnSpc>
                <a:spcPts val="2200"/>
              </a:lnSpc>
              <a:spcBef>
                <a:spcPts val="150"/>
              </a:spcBef>
              <a:spcAft>
                <a:spcPts val="300"/>
              </a:spcAft>
              <a:buFont typeface="Arial"/>
              <a:buChar char="•"/>
            </a:pPr>
            <a:r>
              <a:rPr lang="el-GR" sz="3000" b="0" i="0" dirty="0">
                <a:solidFill>
                  <a:srgbClr val="404040"/>
                </a:solidFill>
                <a:latin typeface="Calibri"/>
              </a:rPr>
              <a:t>Robinson: εργασία ενδογενής — οι μισθοί, τα κέρδη και η αποταμίευση αλληλεπιδρούν σε ένα πολιτικοοικονομικό πλαίσιο</a:t>
            </a:r>
          </a:p>
          <a:p>
            <a:pPr algn="l">
              <a:lnSpc>
                <a:spcPts val="2200"/>
              </a:lnSpc>
              <a:spcBef>
                <a:spcPts val="300"/>
              </a:spcBef>
              <a:spcAft>
                <a:spcPts val="200"/>
              </a:spcAft>
              <a:buNone/>
            </a:pPr>
            <a:r>
              <a:rPr lang="el-GR" sz="3000" b="0" i="1" dirty="0">
                <a:solidFill>
                  <a:srgbClr val="555555"/>
                </a:solidFill>
                <a:latin typeface="Calibri"/>
              </a:rPr>
              <a:t>Κληρονομιά: η κριτική </a:t>
            </a:r>
            <a:r>
              <a:rPr lang="el-GR" sz="3000" i="1" dirty="0">
                <a:solidFill>
                  <a:srgbClr val="555555"/>
                </a:solidFill>
                <a:latin typeface="Calibri"/>
              </a:rPr>
              <a:t>της </a:t>
            </a:r>
            <a:r>
              <a:rPr lang="el-GR" sz="3000" b="0" i="1" dirty="0" err="1">
                <a:solidFill>
                  <a:srgbClr val="555555"/>
                </a:solidFill>
                <a:latin typeface="Calibri"/>
              </a:rPr>
              <a:t>Robinson</a:t>
            </a:r>
            <a:r>
              <a:rPr lang="el-GR" sz="3000" b="0" i="1" dirty="0">
                <a:solidFill>
                  <a:srgbClr val="555555"/>
                </a:solidFill>
                <a:latin typeface="Calibri"/>
              </a:rPr>
              <a:t> άνοιξε τον δρόμο για τα μετα-Κεϋνσιανά μοντέλα ανάπτυξης (Kaldor, </a:t>
            </a:r>
            <a:r>
              <a:rPr lang="el-GR" sz="3000" b="0" i="1" dirty="0" err="1">
                <a:solidFill>
                  <a:srgbClr val="555555"/>
                </a:solidFill>
                <a:latin typeface="Calibri"/>
              </a:rPr>
              <a:t>Pasinetti</a:t>
            </a:r>
            <a:r>
              <a:rPr lang="el-GR" sz="3000" b="0" i="1" dirty="0">
                <a:solidFill>
                  <a:srgbClr val="555555"/>
                </a:solidFill>
                <a:latin typeface="Calibri"/>
              </a:rPr>
              <a:t>, 1962) και τη σύγχρονη ανάλυση ανισότητας-ανάπτυξης.</a:t>
            </a:r>
          </a:p>
          <a:p>
            <a:endParaRPr lang="el-GR" dirty="0"/>
          </a:p>
        </p:txBody>
      </p:sp>
      <p:pic>
        <p:nvPicPr>
          <p:cNvPr id="4" name="Picture 3">
            <a:extLst>
              <a:ext uri="{FF2B5EF4-FFF2-40B4-BE49-F238E27FC236}">
                <a16:creationId xmlns:a16="http://schemas.microsoft.com/office/drawing/2014/main" id="{913E647E-52A0-6409-3D55-D520CA243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199" y="5519958"/>
            <a:ext cx="1771135" cy="1771135"/>
          </a:xfrm>
          <a:prstGeom prst="rect">
            <a:avLst/>
          </a:prstGeom>
        </p:spPr>
      </p:pic>
    </p:spTree>
    <p:extLst>
      <p:ext uri="{BB962C8B-B14F-4D97-AF65-F5344CB8AC3E}">
        <p14:creationId xmlns:p14="http://schemas.microsoft.com/office/powerpoint/2010/main" val="2187991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190500" y="-152400"/>
            <a:ext cx="8763000" cy="1143000"/>
          </a:xfrm>
        </p:spPr>
        <p:txBody>
          <a:bodyPr>
            <a:normAutofit fontScale="90000"/>
          </a:bodyPr>
          <a:lstStyle/>
          <a:p>
            <a:r>
              <a:rPr lang="el-GR" dirty="0">
                <a:solidFill>
                  <a:srgbClr val="404040"/>
                </a:solidFill>
                <a:latin typeface="Calibri"/>
              </a:rPr>
              <a:t>Σύγχρονες Επεκτάσεις του Harrod-Domar</a:t>
            </a:r>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28831" y="990600"/>
            <a:ext cx="9140912" cy="5334000"/>
          </a:xfrm>
        </p:spPr>
        <p:txBody>
          <a:bodyPr>
            <a:normAutofit fontScale="70000" lnSpcReduction="20000"/>
          </a:bodyPr>
          <a:lstStyle/>
          <a:p>
            <a:pPr algn="l">
              <a:lnSpc>
                <a:spcPts val="2200"/>
              </a:lnSpc>
              <a:spcBef>
                <a:spcPts val="400"/>
              </a:spcBef>
              <a:spcAft>
                <a:spcPts val="400"/>
              </a:spcAft>
              <a:buNone/>
            </a:pPr>
            <a:r>
              <a:rPr lang="el-GR" sz="4300" b="1" i="0" dirty="0">
                <a:solidFill>
                  <a:srgbClr val="404040"/>
                </a:solidFill>
                <a:latin typeface="Calibri"/>
              </a:rPr>
              <a:t>Το H-D ως «ζωντανό» πλαίσιο ανάλυσης</a:t>
            </a:r>
          </a:p>
          <a:p>
            <a:pPr algn="l">
              <a:lnSpc>
                <a:spcPts val="2200"/>
              </a:lnSpc>
              <a:spcBef>
                <a:spcPts val="200"/>
              </a:spcBef>
              <a:spcAft>
                <a:spcPts val="400"/>
              </a:spcAft>
              <a:buNone/>
            </a:pPr>
            <a:r>
              <a:rPr lang="el-GR" sz="4300" b="0" i="0" dirty="0">
                <a:solidFill>
                  <a:srgbClr val="404040"/>
                </a:solidFill>
                <a:latin typeface="Calibri"/>
              </a:rPr>
              <a:t>Ο περιοριστικός συντελεστής ανάπτυξης είναι ιστορικά μεταβαλλόμενος: άλλοτε το κεφάλαιο, άλλοτε η εργασία — σήμερα κρίσιμες πρώτες ύλες, εύθραυστες αλυσίδες εφοδιασμού και γεωπολιτικοί κίνδυνοι</a:t>
            </a:r>
          </a:p>
          <a:p>
            <a:pPr algn="l">
              <a:lnSpc>
                <a:spcPts val="2200"/>
              </a:lnSpc>
              <a:spcBef>
                <a:spcPts val="300"/>
              </a:spcBef>
              <a:spcAft>
                <a:spcPts val="250"/>
              </a:spcAft>
              <a:buNone/>
            </a:pPr>
            <a:r>
              <a:rPr lang="el-GR" sz="4300" b="1" i="0" dirty="0">
                <a:solidFill>
                  <a:srgbClr val="404040"/>
                </a:solidFill>
                <a:latin typeface="Calibri"/>
              </a:rPr>
              <a:t>Τρεις σύγχρονες επεκτάσεις του μοντέλου:</a:t>
            </a:r>
          </a:p>
          <a:p>
            <a:pPr>
              <a:lnSpc>
                <a:spcPts val="2200"/>
              </a:lnSpc>
              <a:spcBef>
                <a:spcPts val="200"/>
              </a:spcBef>
              <a:spcAft>
                <a:spcPts val="200"/>
              </a:spcAft>
              <a:buFont typeface="Arial"/>
              <a:buChar char="•"/>
            </a:pPr>
            <a:r>
              <a:rPr lang="el-GR" sz="4300" b="0" i="0" dirty="0">
                <a:solidFill>
                  <a:srgbClr val="404040"/>
                </a:solidFill>
                <a:latin typeface="Calibri"/>
              </a:rPr>
              <a:t>Σπάνιες γαίες &amp; supply chain pressures — η Leontief γίνεται </a:t>
            </a:r>
            <a:r>
              <a:rPr lang="el-GR" sz="4300" dirty="0">
                <a:solidFill>
                  <a:srgbClr val="404040"/>
                </a:solidFill>
                <a:latin typeface="Calibri"/>
              </a:rPr>
              <a:t>«πολλαπλών εισροών»</a:t>
            </a:r>
          </a:p>
          <a:p>
            <a:pPr>
              <a:lnSpc>
                <a:spcPts val="2200"/>
              </a:lnSpc>
              <a:spcBef>
                <a:spcPts val="150"/>
              </a:spcBef>
              <a:spcAft>
                <a:spcPts val="200"/>
              </a:spcAft>
              <a:buFont typeface="Arial"/>
              <a:buChar char="•"/>
            </a:pPr>
            <a:r>
              <a:rPr lang="el-GR" sz="4300" dirty="0">
                <a:solidFill>
                  <a:srgbClr val="404040"/>
                </a:solidFill>
                <a:latin typeface="Calibri"/>
              </a:rPr>
              <a:t>Ενδογενείς μεταναστευτικές </a:t>
            </a:r>
            <a:r>
              <a:rPr lang="el-GR" sz="4300" b="0" i="0" dirty="0">
                <a:solidFill>
                  <a:srgbClr val="404040"/>
                </a:solidFill>
                <a:latin typeface="Calibri"/>
              </a:rPr>
              <a:t>ροές — ο φυσικός ρυθμός </a:t>
            </a:r>
            <a:r>
              <a:rPr lang="el-GR" sz="4300" b="0" i="0" dirty="0" err="1">
                <a:solidFill>
                  <a:srgbClr val="404040"/>
                </a:solidFill>
                <a:latin typeface="Calibri"/>
              </a:rPr>
              <a:t>G</a:t>
            </a:r>
            <a:r>
              <a:rPr lang="el-GR" sz="2900" b="0" i="0" dirty="0" err="1">
                <a:solidFill>
                  <a:srgbClr val="404040"/>
                </a:solidFill>
                <a:latin typeface="Calibri"/>
              </a:rPr>
              <a:t>n</a:t>
            </a:r>
            <a:r>
              <a:rPr lang="el-GR" sz="4300" b="0" i="0" dirty="0">
                <a:solidFill>
                  <a:srgbClr val="404040"/>
                </a:solidFill>
                <a:latin typeface="Calibri"/>
              </a:rPr>
              <a:t> γίνεται </a:t>
            </a:r>
            <a:r>
              <a:rPr lang="el-GR" sz="4300" dirty="0">
                <a:solidFill>
                  <a:srgbClr val="404040"/>
                </a:solidFill>
                <a:latin typeface="Calibri"/>
              </a:rPr>
              <a:t>ενδογενής </a:t>
            </a:r>
            <a:r>
              <a:rPr lang="en-US" sz="4300" dirty="0">
                <a:solidFill>
                  <a:srgbClr val="404040"/>
                </a:solidFill>
                <a:latin typeface="Calibri"/>
              </a:rPr>
              <a:t>(n-input Leontief generalization)</a:t>
            </a:r>
            <a:endParaRPr lang="el-GR" sz="4300" dirty="0">
              <a:solidFill>
                <a:srgbClr val="404040"/>
              </a:solidFill>
              <a:latin typeface="Calibri"/>
            </a:endParaRPr>
          </a:p>
          <a:p>
            <a:pPr algn="l">
              <a:lnSpc>
                <a:spcPts val="2200"/>
              </a:lnSpc>
              <a:spcBef>
                <a:spcPts val="150"/>
              </a:spcBef>
              <a:spcAft>
                <a:spcPts val="300"/>
              </a:spcAft>
              <a:buFont typeface="Arial"/>
              <a:buChar char="•"/>
            </a:pPr>
            <a:r>
              <a:rPr lang="el-GR" sz="4300" b="0" i="0" dirty="0">
                <a:solidFill>
                  <a:srgbClr val="404040"/>
                </a:solidFill>
                <a:latin typeface="Calibri"/>
              </a:rPr>
              <a:t>Γεωπολιτικός κίνδυνος — εξωτερικά σοκ στη διαθεσιμότητα κρίσιμων εισροών</a:t>
            </a:r>
          </a:p>
          <a:p>
            <a:pPr algn="ctr">
              <a:lnSpc>
                <a:spcPts val="2200"/>
              </a:lnSpc>
              <a:spcBef>
                <a:spcPts val="400"/>
              </a:spcBef>
              <a:spcAft>
                <a:spcPts val="200"/>
              </a:spcAft>
              <a:buNone/>
            </a:pPr>
            <a:endParaRPr lang="el-GR" sz="4300" b="0" i="1" dirty="0">
              <a:solidFill>
                <a:srgbClr val="1F4E79"/>
              </a:solidFill>
              <a:latin typeface="Calibri"/>
            </a:endParaRPr>
          </a:p>
          <a:p>
            <a:pPr algn="ctr">
              <a:lnSpc>
                <a:spcPts val="2200"/>
              </a:lnSpc>
              <a:spcBef>
                <a:spcPts val="400"/>
              </a:spcBef>
              <a:spcAft>
                <a:spcPts val="200"/>
              </a:spcAft>
              <a:buNone/>
            </a:pPr>
            <a:r>
              <a:rPr lang="el-GR" sz="4300" b="0" i="1" dirty="0">
                <a:solidFill>
                  <a:srgbClr val="1F4E79"/>
                </a:solidFill>
                <a:latin typeface="Calibri"/>
              </a:rPr>
              <a:t>Η λογική παραμένει Leontief: η παραγωγή περιορίζεται από τον πιο σπάνιο συντελεστή — αλλά το ποιος είναι «πιο σπάνιος» αλλάζει ανά εποχή</a:t>
            </a:r>
          </a:p>
          <a:p>
            <a:endParaRPr lang="el-GR" dirty="0"/>
          </a:p>
        </p:txBody>
      </p:sp>
    </p:spTree>
    <p:extLst>
      <p:ext uri="{BB962C8B-B14F-4D97-AF65-F5344CB8AC3E}">
        <p14:creationId xmlns:p14="http://schemas.microsoft.com/office/powerpoint/2010/main" val="218799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78260" y="-237567"/>
            <a:ext cx="9193427" cy="1143000"/>
          </a:xfrm>
        </p:spPr>
        <p:txBody>
          <a:bodyPr>
            <a:normAutofit fontScale="90000"/>
          </a:bodyPr>
          <a:lstStyle/>
          <a:p>
            <a:r>
              <a:rPr lang="el-GR" dirty="0">
                <a:solidFill>
                  <a:srgbClr val="404040"/>
                </a:solidFill>
                <a:latin typeface="Calibri"/>
              </a:rPr>
              <a:t>Επέκταση I: Σπάνιες Γαίες &amp; </a:t>
            </a:r>
            <a:r>
              <a:rPr lang="el-GR" dirty="0" err="1">
                <a:solidFill>
                  <a:srgbClr val="404040"/>
                </a:solidFill>
                <a:latin typeface="Calibri"/>
              </a:rPr>
              <a:t>Supply</a:t>
            </a:r>
            <a:r>
              <a:rPr lang="el-GR" dirty="0">
                <a:solidFill>
                  <a:srgbClr val="404040"/>
                </a:solidFill>
                <a:latin typeface="Calibri"/>
              </a:rPr>
              <a:t> </a:t>
            </a:r>
            <a:r>
              <a:rPr lang="el-GR" dirty="0" err="1">
                <a:solidFill>
                  <a:srgbClr val="404040"/>
                </a:solidFill>
                <a:latin typeface="Calibri"/>
              </a:rPr>
              <a:t>Chain</a:t>
            </a:r>
            <a:r>
              <a:rPr lang="el-GR" dirty="0">
                <a:solidFill>
                  <a:srgbClr val="404040"/>
                </a:solidFill>
                <a:latin typeface="Calibri"/>
              </a:rPr>
              <a:t>*</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14416" y="333932"/>
                <a:ext cx="9193427" cy="7438467"/>
              </a:xfrm>
            </p:spPr>
            <p:txBody>
              <a:bodyPr>
                <a:normAutofit fontScale="77500" lnSpcReduction="20000"/>
              </a:bodyPr>
              <a:lstStyle/>
              <a:p>
                <a:pPr algn="l">
                  <a:lnSpc>
                    <a:spcPts val="2200"/>
                  </a:lnSpc>
                  <a:spcBef>
                    <a:spcPts val="200"/>
                  </a:spcBef>
                  <a:spcAft>
                    <a:spcPts val="200"/>
                  </a:spcAft>
                  <a:buNone/>
                </a:pPr>
                <a:endParaRPr lang="el-GR" sz="3000" b="0" i="0" dirty="0">
                  <a:solidFill>
                    <a:srgbClr val="404040"/>
                  </a:solidFill>
                  <a:latin typeface="Calibri"/>
                </a:endParaRPr>
              </a:p>
              <a:p>
                <a:pPr algn="l">
                  <a:lnSpc>
                    <a:spcPts val="2200"/>
                  </a:lnSpc>
                  <a:spcBef>
                    <a:spcPts val="200"/>
                  </a:spcBef>
                  <a:spcAft>
                    <a:spcPts val="200"/>
                  </a:spcAft>
                  <a:buNone/>
                </a:pPr>
                <a:r>
                  <a:rPr lang="el-GR" sz="3000" b="0" i="0" dirty="0">
                    <a:solidFill>
                      <a:srgbClr val="404040"/>
                    </a:solidFill>
                    <a:latin typeface="Calibri"/>
                  </a:rPr>
                  <a:t>Η γενικευμένη συνάρτηση Leontief πολλαπλών εισροών:</a:t>
                </a:r>
              </a:p>
              <a:p>
                <a:pPr algn="ctr">
                  <a:lnSpc>
                    <a:spcPts val="2200"/>
                  </a:lnSpc>
                  <a:spcBef>
                    <a:spcPts val="300"/>
                  </a:spcBef>
                  <a:spcAft>
                    <a:spcPts val="300"/>
                  </a:spcAft>
                  <a:buNone/>
                </a:pPr>
                <a:r>
                  <a:rPr lang="el-GR" sz="3000" b="1" i="0" dirty="0" err="1">
                    <a:solidFill>
                      <a:srgbClr val="1F4E79"/>
                    </a:solidFill>
                    <a:latin typeface="Calibri"/>
                  </a:rPr>
                  <a:t>Y</a:t>
                </a:r>
                <a:r>
                  <a:rPr lang="el-GR" sz="3000" b="1" i="0" baseline="-25000" dirty="0" err="1">
                    <a:solidFill>
                      <a:srgbClr val="1F4E79"/>
                    </a:solidFill>
                    <a:latin typeface="Calibri"/>
                  </a:rPr>
                  <a:t>t</a:t>
                </a:r>
                <a:r>
                  <a:rPr lang="el-GR" sz="3000" b="1" i="0" dirty="0">
                    <a:solidFill>
                      <a:srgbClr val="1F4E79"/>
                    </a:solidFill>
                    <a:latin typeface="Calibri"/>
                  </a:rPr>
                  <a:t> = min( </a:t>
                </a:r>
                <a:r>
                  <a:rPr lang="el-GR" sz="3000" b="1" i="0" dirty="0" err="1">
                    <a:solidFill>
                      <a:srgbClr val="1F4E79"/>
                    </a:solidFill>
                    <a:latin typeface="Calibri"/>
                  </a:rPr>
                  <a:t>K</a:t>
                </a:r>
                <a:r>
                  <a:rPr lang="el-GR" sz="3000" b="1" i="0" baseline="-25000" dirty="0" err="1">
                    <a:solidFill>
                      <a:srgbClr val="1F4E79"/>
                    </a:solidFill>
                    <a:latin typeface="Calibri"/>
                  </a:rPr>
                  <a:t>t</a:t>
                </a:r>
                <a:r>
                  <a:rPr lang="el-GR" sz="3000" b="1" i="0" dirty="0">
                    <a:solidFill>
                      <a:srgbClr val="1F4E79"/>
                    </a:solidFill>
                    <a:latin typeface="Calibri"/>
                  </a:rPr>
                  <a:t>/</a:t>
                </a:r>
                <a:r>
                  <a:rPr lang="el-GR" sz="3000" b="1" i="0" dirty="0" err="1">
                    <a:solidFill>
                      <a:srgbClr val="1F4E79"/>
                    </a:solidFill>
                    <a:latin typeface="Calibri"/>
                  </a:rPr>
                  <a:t>v</a:t>
                </a:r>
                <a:r>
                  <a:rPr lang="el-GR" sz="3000" b="1" i="0" baseline="-25000" dirty="0" err="1">
                    <a:solidFill>
                      <a:srgbClr val="1F4E79"/>
                    </a:solidFill>
                    <a:latin typeface="Calibri"/>
                  </a:rPr>
                  <a:t>K</a:t>
                </a:r>
                <a:r>
                  <a:rPr lang="el-GR" sz="3000" b="1" i="0" dirty="0">
                    <a:solidFill>
                      <a:srgbClr val="1F4E79"/>
                    </a:solidFill>
                    <a:latin typeface="Calibri"/>
                  </a:rPr>
                  <a:t> , </a:t>
                </a:r>
                <a:r>
                  <a:rPr lang="el-GR" sz="3000" b="1" i="0" dirty="0" err="1">
                    <a:solidFill>
                      <a:srgbClr val="1F4E79"/>
                    </a:solidFill>
                    <a:latin typeface="Calibri"/>
                  </a:rPr>
                  <a:t>L</a:t>
                </a:r>
                <a:r>
                  <a:rPr lang="el-GR" sz="3000" b="1" i="0" baseline="-25000" dirty="0" err="1">
                    <a:solidFill>
                      <a:srgbClr val="1F4E79"/>
                    </a:solidFill>
                    <a:latin typeface="Calibri"/>
                  </a:rPr>
                  <a:t>t</a:t>
                </a:r>
                <a:r>
                  <a:rPr lang="el-GR" sz="3000" b="1" i="0" dirty="0">
                    <a:solidFill>
                      <a:srgbClr val="1F4E79"/>
                    </a:solidFill>
                    <a:latin typeface="Calibri"/>
                  </a:rPr>
                  <a:t>/</a:t>
                </a:r>
                <a:r>
                  <a:rPr lang="el-GR" sz="3000" b="1" i="0" dirty="0" err="1">
                    <a:solidFill>
                      <a:srgbClr val="1F4E79"/>
                    </a:solidFill>
                    <a:latin typeface="Calibri"/>
                  </a:rPr>
                  <a:t>v</a:t>
                </a:r>
                <a:r>
                  <a:rPr lang="el-GR" sz="3000" b="1" i="0" baseline="-25000" dirty="0" err="1">
                    <a:solidFill>
                      <a:srgbClr val="1F4E79"/>
                    </a:solidFill>
                    <a:latin typeface="Calibri"/>
                  </a:rPr>
                  <a:t>L</a:t>
                </a:r>
                <a:r>
                  <a:rPr lang="el-GR" sz="3000" b="1" i="0" dirty="0">
                    <a:solidFill>
                      <a:srgbClr val="1F4E79"/>
                    </a:solidFill>
                    <a:latin typeface="Calibri"/>
                  </a:rPr>
                  <a:t> , R</a:t>
                </a:r>
                <a:r>
                  <a:rPr lang="el-GR" sz="3000" b="1" i="0" baseline="-25000" dirty="0">
                    <a:solidFill>
                      <a:srgbClr val="1F4E79"/>
                    </a:solidFill>
                    <a:latin typeface="Calibri"/>
                  </a:rPr>
                  <a:t>1t</a:t>
                </a:r>
                <a:r>
                  <a:rPr lang="el-GR" sz="3000" b="1" i="0" dirty="0">
                    <a:solidFill>
                      <a:srgbClr val="1F4E79"/>
                    </a:solidFill>
                    <a:latin typeface="Calibri"/>
                  </a:rPr>
                  <a:t>/v</a:t>
                </a:r>
                <a:r>
                  <a:rPr lang="el-GR" sz="3000" b="1" i="0" baseline="-25000" dirty="0">
                    <a:solidFill>
                      <a:srgbClr val="1F4E79"/>
                    </a:solidFill>
                    <a:latin typeface="Calibri"/>
                  </a:rPr>
                  <a:t>R1</a:t>
                </a:r>
                <a:r>
                  <a:rPr lang="el-GR" sz="3000" b="1" i="0" dirty="0">
                    <a:solidFill>
                      <a:srgbClr val="1F4E79"/>
                    </a:solidFill>
                    <a:latin typeface="Calibri"/>
                  </a:rPr>
                  <a:t>, R</a:t>
                </a:r>
                <a:r>
                  <a:rPr lang="el-GR" sz="3000" b="1" i="0" baseline="-25000" dirty="0">
                    <a:solidFill>
                      <a:srgbClr val="1F4E79"/>
                    </a:solidFill>
                    <a:latin typeface="Calibri"/>
                  </a:rPr>
                  <a:t>2t</a:t>
                </a:r>
                <a:r>
                  <a:rPr lang="el-GR" sz="3000" b="1" i="0" dirty="0">
                    <a:solidFill>
                      <a:srgbClr val="1F4E79"/>
                    </a:solidFill>
                    <a:latin typeface="Calibri"/>
                  </a:rPr>
                  <a:t>/v</a:t>
                </a:r>
                <a:r>
                  <a:rPr lang="el-GR" sz="3000" b="1" i="0" baseline="-25000" dirty="0">
                    <a:solidFill>
                      <a:srgbClr val="1F4E79"/>
                    </a:solidFill>
                    <a:latin typeface="Calibri"/>
                  </a:rPr>
                  <a:t>R2</a:t>
                </a:r>
                <a:r>
                  <a:rPr lang="el-GR" sz="3000" b="1" i="0" dirty="0">
                    <a:solidFill>
                      <a:srgbClr val="1F4E79"/>
                    </a:solidFill>
                    <a:latin typeface="Calibri"/>
                  </a:rPr>
                  <a:t> , ... )</a:t>
                </a:r>
                <a:endParaRPr lang="el-GR" sz="3000" b="1" dirty="0">
                  <a:solidFill>
                    <a:srgbClr val="1F4E79"/>
                  </a:solidFill>
                  <a:latin typeface="Calibri"/>
                </a:endParaRPr>
              </a:p>
              <a:p>
                <a:pPr algn="ctr">
                  <a:lnSpc>
                    <a:spcPts val="2200"/>
                  </a:lnSpc>
                  <a:spcBef>
                    <a:spcPts val="300"/>
                  </a:spcBef>
                  <a:spcAft>
                    <a:spcPts val="300"/>
                  </a:spcAft>
                  <a:buNone/>
                </a:pPr>
                <a:endParaRPr lang="el-GR" sz="3000" b="1" i="0" dirty="0">
                  <a:solidFill>
                    <a:srgbClr val="1F4E79"/>
                  </a:solidFill>
                  <a:latin typeface="Calibri"/>
                </a:endParaRPr>
              </a:p>
              <a:p>
                <a:pPr algn="l">
                  <a:lnSpc>
                    <a:spcPts val="2200"/>
                  </a:lnSpc>
                  <a:spcBef>
                    <a:spcPts val="100"/>
                  </a:spcBef>
                  <a:spcAft>
                    <a:spcPts val="400"/>
                  </a:spcAft>
                  <a:buNone/>
                </a:pPr>
                <a:r>
                  <a:rPr lang="el-GR" sz="3000" b="0" i="0" dirty="0">
                    <a:solidFill>
                      <a:srgbClr val="404040"/>
                    </a:solidFill>
                    <a:latin typeface="Calibri"/>
                  </a:rPr>
                  <a:t>R</a:t>
                </a:r>
                <a:r>
                  <a:rPr lang="el-GR" sz="3000" b="0" i="0" baseline="-25000" dirty="0">
                    <a:solidFill>
                      <a:srgbClr val="404040"/>
                    </a:solidFill>
                    <a:latin typeface="Calibri"/>
                  </a:rPr>
                  <a:t>1</a:t>
                </a:r>
                <a:r>
                  <a:rPr lang="el-GR" sz="3000" b="0" i="0" dirty="0">
                    <a:solidFill>
                      <a:srgbClr val="404040"/>
                    </a:solidFill>
                    <a:latin typeface="Calibri"/>
                  </a:rPr>
                  <a:t>, R</a:t>
                </a:r>
                <a:r>
                  <a:rPr lang="el-GR" sz="3000" b="0" i="0" baseline="-25000" dirty="0">
                    <a:solidFill>
                      <a:srgbClr val="404040"/>
                    </a:solidFill>
                    <a:latin typeface="Calibri"/>
                  </a:rPr>
                  <a:t>2</a:t>
                </a:r>
                <a:r>
                  <a:rPr lang="el-GR" sz="3000" b="0" i="0" dirty="0">
                    <a:solidFill>
                      <a:srgbClr val="404040"/>
                    </a:solidFill>
                    <a:latin typeface="Calibri"/>
                  </a:rPr>
                  <a:t>, ...: κρίσιμα υλικά (ήλιο, νεοδύμιο, κοβάλτιο). Η ίδια λογική: η παραγωγή δεσμεύεται από τον πιο σπάνιο</a:t>
                </a:r>
                <a:r>
                  <a:rPr lang="el-GR" sz="3000" dirty="0">
                    <a:solidFill>
                      <a:srgbClr val="404040"/>
                    </a:solidFill>
                    <a:latin typeface="Calibri"/>
                  </a:rPr>
                  <a:t> </a:t>
                </a:r>
                <a:r>
                  <a:rPr lang="el-GR" sz="3000" b="0" i="0" dirty="0">
                    <a:solidFill>
                      <a:srgbClr val="404040"/>
                    </a:solidFill>
                    <a:latin typeface="Calibri"/>
                  </a:rPr>
                  <a:t>συντελεστή</a:t>
                </a:r>
              </a:p>
              <a:p>
                <a:pPr algn="l">
                  <a:lnSpc>
                    <a:spcPts val="2200"/>
                  </a:lnSpc>
                  <a:spcBef>
                    <a:spcPts val="200"/>
                  </a:spcBef>
                  <a:spcAft>
                    <a:spcPts val="200"/>
                  </a:spcAft>
                  <a:buNone/>
                </a:pPr>
                <a:r>
                  <a:rPr lang="el-GR" sz="3000" b="0" i="0" dirty="0">
                    <a:solidFill>
                      <a:srgbClr val="404040"/>
                    </a:solidFill>
                    <a:latin typeface="Calibri"/>
                  </a:rPr>
                  <a:t>Supply </a:t>
                </a:r>
                <a:r>
                  <a:rPr lang="el-GR" sz="3000" b="0" i="0" dirty="0" err="1">
                    <a:solidFill>
                      <a:srgbClr val="404040"/>
                    </a:solidFill>
                    <a:latin typeface="Calibri"/>
                  </a:rPr>
                  <a:t>chain</a:t>
                </a:r>
                <a:r>
                  <a:rPr lang="el-GR" sz="3000" b="0" i="0" dirty="0">
                    <a:solidFill>
                      <a:srgbClr val="404040"/>
                    </a:solidFill>
                    <a:latin typeface="Calibri"/>
                  </a:rPr>
                  <a:t> </a:t>
                </a:r>
                <a:r>
                  <a:rPr lang="el-GR" sz="3000" b="0" i="0" dirty="0" err="1">
                    <a:solidFill>
                      <a:srgbClr val="404040"/>
                    </a:solidFill>
                    <a:latin typeface="Calibri"/>
                  </a:rPr>
                  <a:t>fragility</a:t>
                </a:r>
                <a:r>
                  <a:rPr lang="el-GR" sz="3000" b="0" i="0" dirty="0">
                    <a:solidFill>
                      <a:srgbClr val="404040"/>
                    </a:solidFill>
                    <a:latin typeface="Calibri"/>
                  </a:rPr>
                  <a:t>* — η πραγματικά διαθέσιμη εισροή:</a:t>
                </a:r>
              </a:p>
              <a:p>
                <a:pPr algn="ctr">
                  <a:lnSpc>
                    <a:spcPts val="2200"/>
                  </a:lnSpc>
                  <a:spcBef>
                    <a:spcPts val="200"/>
                  </a:spcBef>
                  <a:spcAft>
                    <a:spcPts val="200"/>
                  </a:spcAft>
                  <a:buNone/>
                </a:pPr>
                <a:r>
                  <a:rPr lang="el-GR" sz="3000" b="1" i="0" dirty="0" err="1">
                    <a:solidFill>
                      <a:srgbClr val="1F4E79"/>
                    </a:solidFill>
                    <a:latin typeface="Calibri"/>
                  </a:rPr>
                  <a:t>R</a:t>
                </a:r>
                <a:r>
                  <a:rPr lang="el-GR" sz="3000" b="1" i="0" baseline="-25000" dirty="0" err="1">
                    <a:solidFill>
                      <a:srgbClr val="1F4E79"/>
                    </a:solidFill>
                    <a:latin typeface="Calibri"/>
                  </a:rPr>
                  <a:t>j</a:t>
                </a:r>
                <a:r>
                  <a:rPr lang="el-GR" sz="3000" b="1" i="0" dirty="0" err="1">
                    <a:solidFill>
                      <a:srgbClr val="1F4E79"/>
                    </a:solidFill>
                    <a:latin typeface="Calibri"/>
                  </a:rPr>
                  <a:t>^eff</a:t>
                </a:r>
                <a:r>
                  <a:rPr lang="el-GR" sz="3000" b="1" i="0" baseline="-25000" dirty="0">
                    <a:solidFill>
                      <a:srgbClr val="1F4E79"/>
                    </a:solidFill>
                    <a:latin typeface="Calibri"/>
                  </a:rPr>
                  <a:t>(t)</a:t>
                </a:r>
                <a:r>
                  <a:rPr lang="el-GR" sz="3000" b="1" i="0" dirty="0">
                    <a:solidFill>
                      <a:srgbClr val="1F4E79"/>
                    </a:solidFill>
                    <a:latin typeface="Calibri"/>
                  </a:rPr>
                  <a:t> = </a:t>
                </a:r>
                <a:r>
                  <a:rPr lang="el-GR" sz="3000" b="1" i="0" dirty="0" err="1">
                    <a:solidFill>
                      <a:srgbClr val="1F4E79"/>
                    </a:solidFill>
                    <a:latin typeface="Calibri"/>
                  </a:rPr>
                  <a:t>R</a:t>
                </a:r>
                <a:r>
                  <a:rPr lang="el-GR" sz="3000" b="1" i="0" baseline="-25000" dirty="0" err="1">
                    <a:solidFill>
                      <a:srgbClr val="1F4E79"/>
                    </a:solidFill>
                    <a:latin typeface="Calibri"/>
                  </a:rPr>
                  <a:t>j</a:t>
                </a:r>
                <a:r>
                  <a:rPr lang="el-GR" sz="3000" b="1" i="0" dirty="0">
                    <a:solidFill>
                      <a:srgbClr val="1F4E79"/>
                    </a:solidFill>
                    <a:latin typeface="Calibri"/>
                  </a:rPr>
                  <a:t>(t) · e^(–η · Pressure(t))</a:t>
                </a:r>
              </a:p>
              <a:p>
                <a:pPr>
                  <a:lnSpc>
                    <a:spcPts val="2200"/>
                  </a:lnSpc>
                  <a:spcBef>
                    <a:spcPts val="100"/>
                  </a:spcBef>
                  <a:spcAft>
                    <a:spcPts val="200"/>
                  </a:spcAft>
                  <a:buNone/>
                </a:pPr>
                <a:r>
                  <a:rPr lang="el-GR" sz="3000" dirty="0">
                    <a:solidFill>
                      <a:srgbClr val="404040"/>
                    </a:solidFill>
                    <a:latin typeface="Calibri"/>
                  </a:rPr>
                  <a:t>ό</a:t>
                </a:r>
                <a:r>
                  <a:rPr lang="el-GR" sz="3000" b="0" i="0" dirty="0">
                    <a:solidFill>
                      <a:srgbClr val="404040"/>
                    </a:solidFill>
                    <a:latin typeface="Calibri"/>
                  </a:rPr>
                  <a:t>που </a:t>
                </a:r>
                <a:r>
                  <a:rPr lang="de-DE" sz="3000" b="0" i="0" dirty="0">
                    <a:solidFill>
                      <a:srgbClr val="404040"/>
                    </a:solidFill>
                    <a:latin typeface="Calibri"/>
                  </a:rPr>
                  <a:t>p</a:t>
                </a:r>
                <a:r>
                  <a:rPr lang="el-GR" sz="3000" b="0" i="0" dirty="0" err="1">
                    <a:solidFill>
                      <a:srgbClr val="404040"/>
                    </a:solidFill>
                    <a:latin typeface="Calibri"/>
                  </a:rPr>
                  <a:t>ressure</a:t>
                </a:r>
                <a:r>
                  <a:rPr lang="el-GR" sz="3000" b="0" i="0" dirty="0">
                    <a:solidFill>
                      <a:srgbClr val="404040"/>
                    </a:solidFill>
                    <a:latin typeface="Calibri"/>
                  </a:rPr>
                  <a:t>(t): συμφόρηση λιμανιών, ελλείψεις εμπορευματοκιβωτίων,</a:t>
                </a:r>
              </a:p>
              <a:p>
                <a:pPr>
                  <a:lnSpc>
                    <a:spcPts val="2200"/>
                  </a:lnSpc>
                  <a:spcBef>
                    <a:spcPts val="100"/>
                  </a:spcBef>
                  <a:spcAft>
                    <a:spcPts val="200"/>
                  </a:spcAft>
                  <a:buNone/>
                </a:pPr>
                <a:r>
                  <a:rPr lang="el-GR" sz="3000" b="0" i="0" dirty="0">
                    <a:solidFill>
                      <a:srgbClr val="404040"/>
                    </a:solidFill>
                    <a:latin typeface="Calibri"/>
                  </a:rPr>
                  <a:t>γεωπολιτικός κίνδυνος. Αυτή είναι η σύγχρονη εκδοχή του «μαχαιριού στην</a:t>
                </a:r>
              </a:p>
              <a:p>
                <a:pPr>
                  <a:lnSpc>
                    <a:spcPts val="2200"/>
                  </a:lnSpc>
                  <a:spcBef>
                    <a:spcPts val="100"/>
                  </a:spcBef>
                  <a:spcAft>
                    <a:spcPts val="200"/>
                  </a:spcAft>
                  <a:buNone/>
                </a:pPr>
                <a:r>
                  <a:rPr lang="el-GR" sz="3000" b="0" i="0" dirty="0">
                    <a:solidFill>
                      <a:srgbClr val="404040"/>
                    </a:solidFill>
                    <a:latin typeface="Calibri"/>
                  </a:rPr>
                  <a:t>κόψη»: αν </a:t>
                </a:r>
                <a:r>
                  <a:rPr lang="el-GR" sz="3000" b="0" i="0" dirty="0" err="1">
                    <a:solidFill>
                      <a:srgbClr val="404040"/>
                    </a:solidFill>
                    <a:latin typeface="Calibri"/>
                  </a:rPr>
                  <a:t>Y</a:t>
                </a:r>
                <a:r>
                  <a:rPr lang="el-GR" sz="3000" b="0" i="0" baseline="-25000" dirty="0" err="1">
                    <a:solidFill>
                      <a:srgbClr val="404040"/>
                    </a:solidFill>
                    <a:latin typeface="Calibri"/>
                  </a:rPr>
                  <a:t>t</a:t>
                </a:r>
                <a:r>
                  <a:rPr lang="el-GR" sz="3000" b="0" i="0" dirty="0">
                    <a:solidFill>
                      <a:srgbClr val="404040"/>
                    </a:solidFill>
                    <a:latin typeface="Calibri"/>
                  </a:rPr>
                  <a:t>/</a:t>
                </a:r>
                <a:r>
                  <a:rPr lang="el-GR" sz="3000" b="0" i="0" dirty="0" err="1">
                    <a:solidFill>
                      <a:srgbClr val="404040"/>
                    </a:solidFill>
                    <a:latin typeface="Calibri"/>
                  </a:rPr>
                  <a:t>v</a:t>
                </a:r>
                <a:r>
                  <a:rPr lang="el-GR" sz="3000" b="0" i="0" baseline="-25000" dirty="0" err="1">
                    <a:solidFill>
                      <a:srgbClr val="404040"/>
                    </a:solidFill>
                    <a:latin typeface="Calibri"/>
                  </a:rPr>
                  <a:t>Rj</a:t>
                </a:r>
                <a:r>
                  <a:rPr lang="el-GR" sz="3000" b="0" i="0" dirty="0">
                    <a:solidFill>
                      <a:srgbClr val="404040"/>
                    </a:solidFill>
                    <a:latin typeface="Calibri"/>
                  </a:rPr>
                  <a:t> &gt; </a:t>
                </a:r>
                <a:r>
                  <a:rPr lang="el-GR" sz="3000" b="0" i="0" dirty="0" err="1">
                    <a:solidFill>
                      <a:srgbClr val="404040"/>
                    </a:solidFill>
                    <a:latin typeface="Calibri"/>
                  </a:rPr>
                  <a:t>Rj^eff</a:t>
                </a:r>
                <a:r>
                  <a:rPr lang="el-GR" sz="3000" b="0" i="0" baseline="-25000" dirty="0">
                    <a:solidFill>
                      <a:srgbClr val="404040"/>
                    </a:solidFill>
                    <a:latin typeface="Calibri"/>
                  </a:rPr>
                  <a:t>(t)</a:t>
                </a:r>
                <a:r>
                  <a:rPr lang="el-GR" sz="3000" b="0" i="0" dirty="0">
                    <a:solidFill>
                      <a:srgbClr val="404040"/>
                    </a:solidFill>
                    <a:latin typeface="Calibri"/>
                  </a:rPr>
                  <a:t> (ζήτηση για </a:t>
                </a:r>
                <a:r>
                  <a:rPr lang="de-DE" sz="3000" b="0" i="0" dirty="0" err="1">
                    <a:solidFill>
                      <a:srgbClr val="404040"/>
                    </a:solidFill>
                    <a:latin typeface="Calibri"/>
                  </a:rPr>
                  <a:t>R</a:t>
                </a:r>
                <a:r>
                  <a:rPr lang="de-DE" sz="3100" b="0" i="0" baseline="-25000" dirty="0" err="1">
                    <a:solidFill>
                      <a:srgbClr val="404040"/>
                    </a:solidFill>
                    <a:latin typeface="Calibri"/>
                  </a:rPr>
                  <a:t>j</a:t>
                </a:r>
                <a:r>
                  <a:rPr lang="el-GR" sz="3000" b="0" i="0" dirty="0">
                    <a:solidFill>
                      <a:srgbClr val="404040"/>
                    </a:solidFill>
                    <a:latin typeface="Calibri"/>
                  </a:rPr>
                  <a:t> υπερβαίνει την προσφορά) →</a:t>
                </a:r>
                <a:endParaRPr lang="de-DE" sz="3000" b="0" i="0" dirty="0">
                  <a:solidFill>
                    <a:srgbClr val="404040"/>
                  </a:solidFill>
                  <a:latin typeface="Calibri"/>
                </a:endParaRPr>
              </a:p>
              <a:p>
                <a:pPr>
                  <a:lnSpc>
                    <a:spcPts val="2200"/>
                  </a:lnSpc>
                  <a:spcBef>
                    <a:spcPts val="100"/>
                  </a:spcBef>
                  <a:spcAft>
                    <a:spcPts val="200"/>
                  </a:spcAft>
                  <a:buNone/>
                </a:pPr>
                <a:r>
                  <a:rPr lang="el-GR" sz="3000" b="0" i="0" dirty="0">
                    <a:solidFill>
                      <a:srgbClr val="404040"/>
                    </a:solidFill>
                    <a:latin typeface="Calibri"/>
                  </a:rPr>
                  <a:t>έλλειψη → πτώση Y, δηλ. </a:t>
                </a:r>
                <a:r>
                  <a:rPr lang="el-GR" sz="3000" dirty="0">
                    <a:solidFill>
                      <a:srgbClr val="404040"/>
                    </a:solidFill>
                    <a:latin typeface="Calibri"/>
                  </a:rPr>
                  <a:t>ακόμα κι</a:t>
                </a:r>
                <a:r>
                  <a:rPr lang="de-DE" sz="3000" dirty="0">
                    <a:solidFill>
                      <a:srgbClr val="404040"/>
                    </a:solidFill>
                    <a:latin typeface="Calibri"/>
                  </a:rPr>
                  <a:t> </a:t>
                </a:r>
                <a:r>
                  <a:rPr lang="el-GR" sz="3000" dirty="0">
                    <a:solidFill>
                      <a:srgbClr val="404040"/>
                    </a:solidFill>
                    <a:latin typeface="Calibri"/>
                  </a:rPr>
                  <a:t>αν </a:t>
                </a:r>
                <a14:m>
                  <m:oMath xmlns:m="http://schemas.openxmlformats.org/officeDocument/2006/math">
                    <m:sSub>
                      <m:sSubPr>
                        <m:ctrlPr>
                          <a:rPr lang="ar-AE" sz="3000" i="1">
                            <a:solidFill>
                              <a:srgbClr val="404040"/>
                            </a:solidFill>
                            <a:latin typeface="Cambria Math" panose="02040503050406030204" pitchFamily="18" charset="0"/>
                          </a:rPr>
                        </m:ctrlPr>
                      </m:sSubPr>
                      <m:e>
                        <m:r>
                          <a:rPr lang="ar-AE" sz="3000">
                            <a:solidFill>
                              <a:srgbClr val="404040"/>
                            </a:solidFill>
                            <a:latin typeface="Cambria Math" panose="02040503050406030204" pitchFamily="18" charset="0"/>
                          </a:rPr>
                          <m:t>𝑅</m:t>
                        </m:r>
                      </m:e>
                      <m:sub>
                        <m:r>
                          <a:rPr lang="ar-AE" sz="3000">
                            <a:solidFill>
                              <a:srgbClr val="404040"/>
                            </a:solidFill>
                            <a:latin typeface="Cambria Math" panose="02040503050406030204" pitchFamily="18" charset="0"/>
                          </a:rPr>
                          <m:t>𝑗</m:t>
                        </m:r>
                      </m:sub>
                    </m:sSub>
                    <m:d>
                      <m:dPr>
                        <m:ctrlPr>
                          <a:rPr lang="ar-AE" sz="3000" i="1">
                            <a:solidFill>
                              <a:srgbClr val="404040"/>
                            </a:solidFill>
                            <a:latin typeface="Cambria Math" panose="02040503050406030204" pitchFamily="18" charset="0"/>
                          </a:rPr>
                        </m:ctrlPr>
                      </m:dPr>
                      <m:e>
                        <m:r>
                          <a:rPr lang="ar-AE" sz="3000">
                            <a:solidFill>
                              <a:srgbClr val="404040"/>
                            </a:solidFill>
                            <a:latin typeface="Cambria Math" panose="02040503050406030204" pitchFamily="18" charset="0"/>
                          </a:rPr>
                          <m:t>𝑡</m:t>
                        </m:r>
                      </m:e>
                    </m:d>
                  </m:oMath>
                </a14:m>
                <a:r>
                  <a:rPr lang="ar-AE" sz="3000" dirty="0">
                    <a:solidFill>
                      <a:srgbClr val="404040"/>
                    </a:solidFill>
                    <a:latin typeface="Calibri"/>
                  </a:rPr>
                  <a:t> </a:t>
                </a:r>
                <a:r>
                  <a:rPr lang="el-GR" sz="3000" dirty="0">
                    <a:solidFill>
                      <a:srgbClr val="404040"/>
                    </a:solidFill>
                    <a:latin typeface="Calibri"/>
                  </a:rPr>
                  <a:t>είναι επαρκές, μια </a:t>
                </a:r>
                <a:endParaRPr lang="de-DE" sz="3000" dirty="0">
                  <a:solidFill>
                    <a:srgbClr val="404040"/>
                  </a:solidFill>
                  <a:latin typeface="Calibri"/>
                </a:endParaRPr>
              </a:p>
              <a:p>
                <a:pPr>
                  <a:lnSpc>
                    <a:spcPts val="2200"/>
                  </a:lnSpc>
                  <a:spcBef>
                    <a:spcPts val="100"/>
                  </a:spcBef>
                  <a:spcAft>
                    <a:spcPts val="200"/>
                  </a:spcAft>
                  <a:buNone/>
                </a:pPr>
                <a:r>
                  <a:rPr lang="el-GR" sz="3000" dirty="0">
                    <a:solidFill>
                      <a:srgbClr val="404040"/>
                    </a:solidFill>
                    <a:latin typeface="Calibri"/>
                  </a:rPr>
                  <a:t>διαταραχή </a:t>
                </a:r>
                <a14:m>
                  <m:oMath xmlns:m="http://schemas.openxmlformats.org/officeDocument/2006/math">
                    <m:r>
                      <a:rPr lang="el-GR" sz="3000">
                        <a:solidFill>
                          <a:srgbClr val="404040"/>
                        </a:solidFill>
                        <a:latin typeface="Cambria Math" panose="02040503050406030204" pitchFamily="18" charset="0"/>
                      </a:rPr>
                      <m:t>𝜖</m:t>
                    </m:r>
                    <m:d>
                      <m:dPr>
                        <m:ctrlPr>
                          <a:rPr lang="ar-AE" sz="3000" i="1">
                            <a:solidFill>
                              <a:srgbClr val="404040"/>
                            </a:solidFill>
                            <a:latin typeface="Cambria Math" panose="02040503050406030204" pitchFamily="18" charset="0"/>
                          </a:rPr>
                        </m:ctrlPr>
                      </m:dPr>
                      <m:e>
                        <m:r>
                          <a:rPr lang="ar-AE" sz="3000">
                            <a:solidFill>
                              <a:srgbClr val="404040"/>
                            </a:solidFill>
                            <a:latin typeface="Cambria Math" panose="02040503050406030204" pitchFamily="18" charset="0"/>
                          </a:rPr>
                          <m:t>𝑡</m:t>
                        </m:r>
                      </m:e>
                    </m:d>
                  </m:oMath>
                </a14:m>
                <a:r>
                  <a:rPr lang="ar-AE" sz="3000" dirty="0">
                    <a:solidFill>
                      <a:srgbClr val="404040"/>
                    </a:solidFill>
                    <a:latin typeface="Calibri"/>
                  </a:rPr>
                  <a:t> </a:t>
                </a:r>
                <a:r>
                  <a:rPr lang="el-GR" sz="3000" dirty="0">
                    <a:solidFill>
                      <a:srgbClr val="404040"/>
                    </a:solidFill>
                    <a:latin typeface="Calibri"/>
                  </a:rPr>
                  <a:t>στην αλυσίδα εφοδιασμού μπορεί να μειώσει την</a:t>
                </a:r>
              </a:p>
              <a:p>
                <a:pPr>
                  <a:lnSpc>
                    <a:spcPts val="2200"/>
                  </a:lnSpc>
                  <a:spcBef>
                    <a:spcPts val="100"/>
                  </a:spcBef>
                  <a:spcAft>
                    <a:spcPts val="200"/>
                  </a:spcAft>
                  <a:buNone/>
                </a:pPr>
                <a:r>
                  <a:rPr lang="el-GR" sz="3000" dirty="0">
                    <a:solidFill>
                      <a:srgbClr val="404040"/>
                    </a:solidFill>
                    <a:latin typeface="Calibri"/>
                  </a:rPr>
                  <a:t>πραγματικά διαθέσιμη εισροή (</a:t>
                </a:r>
                <a:r>
                  <a:rPr lang="de-DE" sz="3000" dirty="0" err="1">
                    <a:solidFill>
                      <a:srgbClr val="404040"/>
                    </a:solidFill>
                    <a:latin typeface="Calibri"/>
                  </a:rPr>
                  <a:t>eff</a:t>
                </a:r>
                <a:r>
                  <a:rPr lang="en-US" sz="3000" dirty="0">
                    <a:solidFill>
                      <a:srgbClr val="404040"/>
                    </a:solidFill>
                    <a:latin typeface="Calibri"/>
                  </a:rPr>
                  <a:t>: effective</a:t>
                </a:r>
                <a:r>
                  <a:rPr lang="el-GR" sz="3000" dirty="0">
                    <a:solidFill>
                      <a:srgbClr val="404040"/>
                    </a:solidFill>
                    <a:latin typeface="Calibri"/>
                  </a:rPr>
                  <a:t> (αποτελεσματικό/</a:t>
                </a:r>
                <a:r>
                  <a:rPr lang="el-GR" sz="3000" b="1" dirty="0">
                    <a:solidFill>
                      <a:srgbClr val="404040"/>
                    </a:solidFill>
                    <a:latin typeface="Calibri"/>
                  </a:rPr>
                  <a:t>πραγματικά</a:t>
                </a:r>
              </a:p>
              <a:p>
                <a:pPr>
                  <a:lnSpc>
                    <a:spcPts val="2200"/>
                  </a:lnSpc>
                  <a:spcBef>
                    <a:spcPts val="100"/>
                  </a:spcBef>
                  <a:spcAft>
                    <a:spcPts val="200"/>
                  </a:spcAft>
                  <a:buNone/>
                </a:pPr>
                <a:r>
                  <a:rPr lang="el-GR" sz="3000" dirty="0">
                    <a:solidFill>
                      <a:srgbClr val="404040"/>
                    </a:solidFill>
                    <a:latin typeface="Calibri"/>
                  </a:rPr>
                  <a:t>διαθέσιμο, </a:t>
                </a:r>
                <a:r>
                  <a:rPr lang="el-GR" sz="3000" dirty="0" err="1">
                    <a:solidFill>
                      <a:srgbClr val="404040"/>
                    </a:solidFill>
                    <a:latin typeface="Calibri"/>
                  </a:rPr>
                  <a:t>R</a:t>
                </a:r>
                <a:r>
                  <a:rPr lang="el-GR" sz="3000" baseline="-25000" dirty="0" err="1">
                    <a:solidFill>
                      <a:srgbClr val="404040"/>
                    </a:solidFill>
                    <a:latin typeface="Calibri"/>
                  </a:rPr>
                  <a:t>j</a:t>
                </a:r>
                <a:r>
                  <a:rPr lang="el-GR" sz="3000" dirty="0">
                    <a:solidFill>
                      <a:srgbClr val="404040"/>
                    </a:solidFill>
                    <a:latin typeface="Calibri"/>
                  </a:rPr>
                  <a:t>​(t) = </a:t>
                </a:r>
                <a:r>
                  <a:rPr lang="el-GR" sz="3000" b="1" dirty="0">
                    <a:solidFill>
                      <a:srgbClr val="404040"/>
                    </a:solidFill>
                    <a:latin typeface="Calibri"/>
                  </a:rPr>
                  <a:t>ονομαστικό</a:t>
                </a:r>
                <a:r>
                  <a:rPr lang="el-GR" sz="3000" dirty="0">
                    <a:solidFill>
                      <a:srgbClr val="404040"/>
                    </a:solidFill>
                    <a:latin typeface="Calibri"/>
                  </a:rPr>
                  <a:t> απόθεμα του υλικού </a:t>
                </a:r>
                <a14:m>
                  <m:oMath xmlns:m="http://schemas.openxmlformats.org/officeDocument/2006/math">
                    <m:r>
                      <a:rPr lang="el-GR" sz="3000">
                        <a:solidFill>
                          <a:srgbClr val="404040"/>
                        </a:solidFill>
                        <a:latin typeface="Cambria Math" panose="02040503050406030204" pitchFamily="18" charset="0"/>
                      </a:rPr>
                      <m:t>𝑗</m:t>
                    </m:r>
                  </m:oMath>
                </a14:m>
                <a:r>
                  <a:rPr lang="el-GR" sz="3000" dirty="0">
                    <a:solidFill>
                      <a:srgbClr val="404040"/>
                    </a:solidFill>
                    <a:latin typeface="Calibri"/>
                  </a:rPr>
                  <a:t> (π.χ. τόνοι ηλίου που</a:t>
                </a:r>
              </a:p>
              <a:p>
                <a:pPr>
                  <a:lnSpc>
                    <a:spcPts val="2200"/>
                  </a:lnSpc>
                  <a:spcBef>
                    <a:spcPts val="100"/>
                  </a:spcBef>
                  <a:spcAft>
                    <a:spcPts val="200"/>
                  </a:spcAft>
                  <a:buNone/>
                </a:pPr>
                <a:r>
                  <a:rPr lang="el-GR" sz="3000" dirty="0">
                    <a:solidFill>
                      <a:srgbClr val="404040"/>
                    </a:solidFill>
                    <a:latin typeface="Calibri"/>
                  </a:rPr>
                  <a:t>υπάρχουν σε αποθήκες + ορυχεία, «η» παράμετρος ευαισθησίας της αλυσίδας εφοδιασμό, </a:t>
                </a:r>
                <a:r>
                  <a:rPr lang="en-US" sz="3000" dirty="0">
                    <a:solidFill>
                      <a:srgbClr val="404040"/>
                    </a:solidFill>
                    <a:latin typeface="Calibri"/>
                  </a:rPr>
                  <a:t>fragility parameter</a:t>
                </a:r>
                <a:r>
                  <a:rPr lang="el-GR" sz="3000" dirty="0">
                    <a:solidFill>
                      <a:srgbClr val="404040"/>
                    </a:solidFill>
                    <a:latin typeface="Calibri"/>
                  </a:rPr>
                  <a:t>,</a:t>
                </a:r>
                <a:r>
                  <a:rPr lang="en-US" sz="3000" dirty="0">
                    <a:solidFill>
                      <a:srgbClr val="404040"/>
                    </a:solidFill>
                    <a:latin typeface="Calibri"/>
                  </a:rPr>
                  <a:t> </a:t>
                </a:r>
                <a:r>
                  <a:rPr lang="el-GR" sz="3000" dirty="0">
                    <a:solidFill>
                      <a:srgbClr val="404040"/>
                    </a:solidFill>
                    <a:latin typeface="Calibri"/>
                  </a:rPr>
                  <a:t>η&gt;0)</a:t>
                </a:r>
              </a:p>
              <a:p>
                <a:pPr algn="l">
                  <a:lnSpc>
                    <a:spcPts val="2200"/>
                  </a:lnSpc>
                  <a:spcBef>
                    <a:spcPts val="300"/>
                  </a:spcBef>
                  <a:spcAft>
                    <a:spcPts val="150"/>
                  </a:spcAft>
                  <a:buNone/>
                </a:pPr>
                <a:r>
                  <a:rPr lang="el-GR" sz="3000" b="0" i="1" dirty="0">
                    <a:solidFill>
                      <a:srgbClr val="555555"/>
                    </a:solidFill>
                    <a:latin typeface="Calibri"/>
                  </a:rPr>
                  <a:t>Παράδειγμα: η κρίση ημιαγωγών 2020 ‒ 2022 οδήγησε σε στασιμότητα της αυτοκινητοβιομηχανίας παρά το επαρκές κεφάλαιο και επαρκή εργασία</a:t>
                </a:r>
              </a:p>
              <a:p>
                <a:pPr marL="0" indent="0">
                  <a:buNone/>
                </a:pPr>
                <a:r>
                  <a:rPr lang="el-GR" sz="3000" i="1" dirty="0">
                    <a:solidFill>
                      <a:srgbClr val="555555"/>
                    </a:solidFill>
                    <a:latin typeface="Calibri"/>
                  </a:rPr>
                  <a:t>*Εύθραυστες Αλυσίδες Εφοδιασμού</a:t>
                </a:r>
              </a:p>
              <a:p>
                <a:endParaRPr lang="el-GR" dirty="0"/>
              </a:p>
            </p:txBody>
          </p:sp>
        </mc:Choice>
        <mc:Fallback xmlns="">
          <p:sp>
            <p:nvSpPr>
              <p:cNvPr id="3" name="Θέση περιεχομένου 2">
                <a:extLst>
                  <a:ext uri="{FF2B5EF4-FFF2-40B4-BE49-F238E27FC236}">
                    <a16:creationId xmlns:a16="http://schemas.microsoft.com/office/drawing/2014/main" id="{9E823B74-670F-F2B4-AB18-60C1AF8BD055}"/>
                  </a:ext>
                </a:extLst>
              </p:cNvPr>
              <p:cNvSpPr>
                <a:spLocks noGrp="1" noRot="1" noChangeAspect="1" noMove="1" noResize="1" noEditPoints="1" noAdjustHandles="1" noChangeArrowheads="1" noChangeShapeType="1" noTextEdit="1"/>
              </p:cNvSpPr>
              <p:nvPr>
                <p:ph idx="1"/>
              </p:nvPr>
            </p:nvSpPr>
            <p:spPr>
              <a:xfrm>
                <a:off x="14416" y="333932"/>
                <a:ext cx="9193427" cy="7438467"/>
              </a:xfrm>
              <a:blipFill>
                <a:blip r:embed="rId2"/>
                <a:stretch>
                  <a:fillRect l="-928" r="-995"/>
                </a:stretch>
              </a:blipFill>
            </p:spPr>
            <p:txBody>
              <a:bodyPr/>
              <a:lstStyle/>
              <a:p>
                <a:r>
                  <a:rPr lang="el-GR">
                    <a:noFill/>
                  </a:rPr>
                  <a:t> </a:t>
                </a:r>
              </a:p>
            </p:txBody>
          </p:sp>
        </mc:Fallback>
      </mc:AlternateContent>
    </p:spTree>
    <p:extLst>
      <p:ext uri="{BB962C8B-B14F-4D97-AF65-F5344CB8AC3E}">
        <p14:creationId xmlns:p14="http://schemas.microsoft.com/office/powerpoint/2010/main" val="2187991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10998" y="58280"/>
            <a:ext cx="9296400" cy="1143000"/>
          </a:xfrm>
        </p:spPr>
        <p:txBody>
          <a:bodyPr>
            <a:normAutofit/>
          </a:bodyPr>
          <a:lstStyle/>
          <a:p>
            <a:r>
              <a:rPr lang="el-GR" dirty="0">
                <a:solidFill>
                  <a:srgbClr val="404040"/>
                </a:solidFill>
                <a:latin typeface="Calibri"/>
              </a:rPr>
              <a:t>Επέκταση II: Ενδογενής Μετανάστευση</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0" y="1066800"/>
                <a:ext cx="9144000" cy="5732920"/>
              </a:xfrm>
            </p:spPr>
            <p:txBody>
              <a:bodyPr>
                <a:normAutofit fontScale="92500"/>
              </a:bodyPr>
              <a:lstStyle/>
              <a:p>
                <a:pPr algn="l">
                  <a:lnSpc>
                    <a:spcPts val="2200"/>
                  </a:lnSpc>
                  <a:spcBef>
                    <a:spcPts val="400"/>
                  </a:spcBef>
                  <a:spcAft>
                    <a:spcPts val="300"/>
                  </a:spcAft>
                  <a:buNone/>
                </a:pPr>
                <a:r>
                  <a:rPr lang="el-GR" sz="2800" b="1" i="0" dirty="0">
                    <a:solidFill>
                      <a:srgbClr val="404040"/>
                    </a:solidFill>
                    <a:latin typeface="Calibri"/>
                  </a:rPr>
                  <a:t>Επέκταση </a:t>
                </a:r>
                <a:r>
                  <a:rPr lang="de-DE" sz="2800" b="1" dirty="0">
                    <a:solidFill>
                      <a:srgbClr val="404040"/>
                    </a:solidFill>
                    <a:latin typeface="Calibri"/>
                  </a:rPr>
                  <a:t>H-D </a:t>
                </a:r>
                <a:r>
                  <a:rPr lang="el-GR" sz="2800" b="1" dirty="0">
                    <a:solidFill>
                      <a:srgbClr val="404040"/>
                    </a:solidFill>
                    <a:latin typeface="Calibri"/>
                  </a:rPr>
                  <a:t>με </a:t>
                </a:r>
                <a:r>
                  <a:rPr lang="el-GR" sz="2800" b="1" i="0" dirty="0">
                    <a:solidFill>
                      <a:srgbClr val="404040"/>
                    </a:solidFill>
                    <a:latin typeface="Calibri"/>
                  </a:rPr>
                  <a:t>Ενδογενείς Μεταναστευτικές Ροές</a:t>
                </a:r>
              </a:p>
              <a:p>
                <a:pPr>
                  <a:lnSpc>
                    <a:spcPts val="2200"/>
                  </a:lnSpc>
                  <a:spcBef>
                    <a:spcPts val="200"/>
                  </a:spcBef>
                  <a:spcAft>
                    <a:spcPts val="200"/>
                  </a:spcAft>
                  <a:buNone/>
                </a:pPr>
                <a:r>
                  <a:rPr lang="el-GR" sz="2800" b="0" i="0" dirty="0">
                    <a:solidFill>
                      <a:srgbClr val="404040"/>
                    </a:solidFill>
                    <a:latin typeface="Calibri"/>
                  </a:rPr>
                  <a:t>Στο κλασικό H-D, ο φυσικός ρυθμός </a:t>
                </a:r>
                <a:r>
                  <a:rPr lang="el-GR" sz="2800" b="0" i="0" dirty="0" err="1">
                    <a:solidFill>
                      <a:srgbClr val="404040"/>
                    </a:solidFill>
                    <a:latin typeface="Calibri"/>
                  </a:rPr>
                  <a:t>G</a:t>
                </a:r>
                <a:r>
                  <a:rPr lang="el-GR" sz="2000" b="0" i="0" dirty="0" err="1">
                    <a:solidFill>
                      <a:srgbClr val="404040"/>
                    </a:solidFill>
                    <a:latin typeface="Calibri"/>
                  </a:rPr>
                  <a:t>n</a:t>
                </a:r>
                <a:r>
                  <a:rPr lang="el-GR" sz="2800" b="0" i="0" dirty="0">
                    <a:solidFill>
                      <a:srgbClr val="404040"/>
                    </a:solidFill>
                    <a:latin typeface="Calibri"/>
                  </a:rPr>
                  <a:t> = n είναι εξωγενής. Αν επιτρέψουμε (ενδογενή) μετανάστευση m(t),</a:t>
                </a:r>
                <a:r>
                  <a:rPr lang="ar-AE" sz="2800" dirty="0">
                    <a:solidFill>
                      <a:srgbClr val="404040"/>
                    </a:solidFill>
                    <a:latin typeface="Calibri"/>
                  </a:rPr>
                  <a:t> </a:t>
                </a:r>
                <a:r>
                  <a:rPr lang="el-GR" sz="2800" dirty="0">
                    <a:solidFill>
                      <a:srgbClr val="404040"/>
                    </a:solidFill>
                    <a:latin typeface="Calibri"/>
                  </a:rPr>
                  <a:t>δηλ. καθαρή μεταναστευτική ροή ως ποσοστό του </a:t>
                </a:r>
                <a14:m>
                  <m:oMath xmlns:m="http://schemas.openxmlformats.org/officeDocument/2006/math">
                    <m:r>
                      <a:rPr lang="el-GR" sz="2800">
                        <a:solidFill>
                          <a:srgbClr val="404040"/>
                        </a:solidFill>
                        <a:latin typeface="Cambria Math" panose="02040503050406030204" pitchFamily="18" charset="0"/>
                      </a:rPr>
                      <m:t>𝐿</m:t>
                    </m:r>
                  </m:oMath>
                </a14:m>
                <a:r>
                  <a:rPr lang="el-GR" sz="2800" dirty="0">
                    <a:solidFill>
                      <a:srgbClr val="404040"/>
                    </a:solidFill>
                    <a:latin typeface="Calibri"/>
                  </a:rPr>
                  <a:t>:</a:t>
                </a:r>
              </a:p>
              <a:p>
                <a:pPr algn="ctr">
                  <a:lnSpc>
                    <a:spcPts val="2200"/>
                  </a:lnSpc>
                  <a:spcBef>
                    <a:spcPts val="250"/>
                  </a:spcBef>
                  <a:spcAft>
                    <a:spcPts val="200"/>
                  </a:spcAft>
                  <a:buNone/>
                </a:pPr>
                <a:r>
                  <a:rPr lang="el-GR" sz="2800" b="1" i="0" dirty="0">
                    <a:solidFill>
                      <a:srgbClr val="1F4E79"/>
                    </a:solidFill>
                    <a:latin typeface="Calibri"/>
                  </a:rPr>
                  <a:t>(</a:t>
                </a:r>
                <a:r>
                  <a:rPr lang="el-GR" sz="2800" b="1" i="0" dirty="0" err="1">
                    <a:solidFill>
                      <a:srgbClr val="1F4E79"/>
                    </a:solidFill>
                    <a:latin typeface="Calibri"/>
                  </a:rPr>
                  <a:t>dL</a:t>
                </a:r>
                <a:r>
                  <a:rPr lang="el-GR" sz="2800" b="1" i="0" dirty="0">
                    <a:solidFill>
                      <a:srgbClr val="1F4E79"/>
                    </a:solidFill>
                    <a:latin typeface="Calibri"/>
                  </a:rPr>
                  <a:t>/</a:t>
                </a:r>
                <a:r>
                  <a:rPr lang="el-GR" sz="2800" b="1" i="0" dirty="0" err="1">
                    <a:solidFill>
                      <a:srgbClr val="1F4E79"/>
                    </a:solidFill>
                    <a:latin typeface="Calibri"/>
                  </a:rPr>
                  <a:t>dt</a:t>
                </a:r>
                <a:r>
                  <a:rPr lang="el-GR" sz="2800" b="1" i="0" dirty="0">
                    <a:solidFill>
                      <a:srgbClr val="1F4E79"/>
                    </a:solidFill>
                    <a:latin typeface="Calibri"/>
                  </a:rPr>
                  <a:t>) / L = n + m(t) </a:t>
                </a:r>
                <a:r>
                  <a:rPr lang="el-GR" sz="2800" i="0" dirty="0">
                    <a:solidFill>
                      <a:srgbClr val="1F4E79"/>
                    </a:solidFill>
                    <a:latin typeface="Calibri"/>
                  </a:rPr>
                  <a:t>(</a:t>
                </a:r>
                <a:r>
                  <a:rPr lang="el-GR" sz="2800" i="0" dirty="0" err="1">
                    <a:solidFill>
                      <a:srgbClr val="1F4E79"/>
                    </a:solidFill>
                    <a:latin typeface="Calibri"/>
                  </a:rPr>
                  <a:t>εξισ</a:t>
                </a:r>
                <a:r>
                  <a:rPr lang="el-GR" sz="2800" i="0" dirty="0">
                    <a:solidFill>
                      <a:srgbClr val="1F4E79"/>
                    </a:solidFill>
                    <a:latin typeface="Calibri"/>
                  </a:rPr>
                  <a:t>. πληθ. δυναμικής)</a:t>
                </a:r>
                <a:r>
                  <a:rPr lang="en-US" sz="2800" i="0" dirty="0">
                    <a:solidFill>
                      <a:srgbClr val="1F4E79"/>
                    </a:solidFill>
                    <a:latin typeface="Calibri"/>
                  </a:rPr>
                  <a:t>,</a:t>
                </a:r>
                <a:endParaRPr lang="el-GR" sz="2800" i="0" dirty="0">
                  <a:solidFill>
                    <a:srgbClr val="1F4E79"/>
                  </a:solidFill>
                  <a:latin typeface="Calibri"/>
                </a:endParaRPr>
              </a:p>
              <a:p>
                <a:pPr algn="ctr">
                  <a:lnSpc>
                    <a:spcPts val="2200"/>
                  </a:lnSpc>
                  <a:spcBef>
                    <a:spcPts val="100"/>
                  </a:spcBef>
                  <a:spcAft>
                    <a:spcPts val="300"/>
                  </a:spcAft>
                  <a:buNone/>
                </a:pPr>
                <a:r>
                  <a:rPr lang="el-GR" sz="2800" b="0" i="0" dirty="0">
                    <a:solidFill>
                      <a:srgbClr val="1F4E79"/>
                    </a:solidFill>
                    <a:latin typeface="Calibri"/>
                  </a:rPr>
                  <a:t>m(t) = </a:t>
                </a:r>
                <a:r>
                  <a:rPr lang="el-GR" sz="2800" b="0" i="0" dirty="0" err="1">
                    <a:solidFill>
                      <a:srgbClr val="1F4E79"/>
                    </a:solidFill>
                    <a:latin typeface="Calibri"/>
                  </a:rPr>
                  <a:t>γ·max</a:t>
                </a:r>
                <a:r>
                  <a:rPr lang="el-GR" sz="2800" b="0" i="0" dirty="0">
                    <a:solidFill>
                      <a:srgbClr val="1F4E79"/>
                    </a:solidFill>
                    <a:latin typeface="Calibri"/>
                  </a:rPr>
                  <a:t>(0, </a:t>
                </a:r>
                <a:r>
                  <a:rPr lang="el-GR" sz="2800" b="0" i="0" dirty="0" err="1">
                    <a:solidFill>
                      <a:srgbClr val="1F4E79"/>
                    </a:solidFill>
                    <a:latin typeface="Calibri"/>
                  </a:rPr>
                  <a:t>G</a:t>
                </a:r>
                <a:r>
                  <a:rPr lang="el-GR" sz="2000" b="0" i="0" dirty="0" err="1">
                    <a:solidFill>
                      <a:srgbClr val="1F4E79"/>
                    </a:solidFill>
                    <a:latin typeface="Calibri"/>
                  </a:rPr>
                  <a:t>w</a:t>
                </a:r>
                <a:r>
                  <a:rPr lang="el-GR" sz="2000" b="0" i="0" dirty="0">
                    <a:solidFill>
                      <a:srgbClr val="1F4E79"/>
                    </a:solidFill>
                    <a:latin typeface="Calibri"/>
                  </a:rPr>
                  <a:t> </a:t>
                </a:r>
                <a:r>
                  <a:rPr lang="el-GR" sz="2800" b="0" i="0" dirty="0">
                    <a:solidFill>
                      <a:srgbClr val="1F4E79"/>
                    </a:solidFill>
                    <a:latin typeface="Calibri"/>
                  </a:rPr>
                  <a:t>– </a:t>
                </a:r>
                <a:r>
                  <a:rPr lang="el-GR" sz="2800" dirty="0">
                    <a:solidFill>
                      <a:srgbClr val="1F4E79"/>
                    </a:solidFill>
                  </a:rPr>
                  <a:t>G</a:t>
                </a:r>
                <a:r>
                  <a:rPr lang="en-US" sz="2000" dirty="0">
                    <a:solidFill>
                      <a:srgbClr val="1F4E79"/>
                    </a:solidFill>
                  </a:rPr>
                  <a:t>n</a:t>
                </a:r>
                <a:r>
                  <a:rPr lang="el-GR" sz="2800" b="0" i="0" dirty="0">
                    <a:solidFill>
                      <a:srgbClr val="1F4E79"/>
                    </a:solidFill>
                    <a:latin typeface="Calibri"/>
                  </a:rPr>
                  <a:t>) – </a:t>
                </a:r>
                <a:r>
                  <a:rPr lang="el-GR" sz="2800" b="0" i="0" dirty="0" err="1">
                    <a:solidFill>
                      <a:srgbClr val="1F4E79"/>
                    </a:solidFill>
                    <a:latin typeface="Calibri"/>
                  </a:rPr>
                  <a:t>β·max</a:t>
                </a:r>
                <a:r>
                  <a:rPr lang="el-GR" sz="2800" b="0" i="0" dirty="0">
                    <a:solidFill>
                      <a:srgbClr val="1F4E79"/>
                    </a:solidFill>
                    <a:latin typeface="Calibri"/>
                  </a:rPr>
                  <a:t>(0, </a:t>
                </a:r>
                <a:r>
                  <a:rPr lang="el-GR" sz="2800" dirty="0">
                    <a:solidFill>
                      <a:srgbClr val="1F4E79"/>
                    </a:solidFill>
                  </a:rPr>
                  <a:t>G</a:t>
                </a:r>
                <a:r>
                  <a:rPr lang="en-US" sz="2000" dirty="0">
                    <a:solidFill>
                      <a:srgbClr val="1F4E79"/>
                    </a:solidFill>
                  </a:rPr>
                  <a:t>n</a:t>
                </a:r>
                <a:r>
                  <a:rPr lang="el-GR" sz="2000" dirty="0">
                    <a:solidFill>
                      <a:srgbClr val="1F4E79"/>
                    </a:solidFill>
                  </a:rPr>
                  <a:t> </a:t>
                </a:r>
                <a:r>
                  <a:rPr lang="el-GR" sz="2800" b="0" i="0" dirty="0">
                    <a:solidFill>
                      <a:srgbClr val="1F4E79"/>
                    </a:solidFill>
                    <a:latin typeface="Calibri"/>
                  </a:rPr>
                  <a:t>– </a:t>
                </a:r>
                <a:r>
                  <a:rPr lang="el-GR" sz="2800" b="0" i="0" dirty="0" err="1">
                    <a:solidFill>
                      <a:srgbClr val="1F4E79"/>
                    </a:solidFill>
                    <a:latin typeface="Calibri"/>
                  </a:rPr>
                  <a:t>G</a:t>
                </a:r>
                <a:r>
                  <a:rPr lang="el-GR" sz="2000" b="0" i="0" dirty="0" err="1">
                    <a:solidFill>
                      <a:srgbClr val="1F4E79"/>
                    </a:solidFill>
                    <a:latin typeface="Calibri"/>
                  </a:rPr>
                  <a:t>w</a:t>
                </a:r>
                <a:r>
                  <a:rPr lang="el-GR" sz="2800" b="0" i="0" dirty="0">
                    <a:solidFill>
                      <a:srgbClr val="1F4E79"/>
                    </a:solidFill>
                    <a:latin typeface="Calibri"/>
                  </a:rPr>
                  <a:t>) </a:t>
                </a:r>
                <a:r>
                  <a:rPr lang="en-US" sz="2800" b="0" i="0" dirty="0">
                    <a:solidFill>
                      <a:srgbClr val="1F4E79"/>
                    </a:solidFill>
                    <a:latin typeface="Calibri"/>
                  </a:rPr>
                  <a:t>+ </a:t>
                </a:r>
                <a:r>
                  <a:rPr lang="el-GR" sz="2800" b="0" i="0" dirty="0">
                    <a:solidFill>
                      <a:srgbClr val="1F4E79"/>
                    </a:solidFill>
                    <a:latin typeface="Calibri"/>
                  </a:rPr>
                  <a:t>σοκ </a:t>
                </a:r>
              </a:p>
              <a:p>
                <a:pPr algn="ctr">
                  <a:lnSpc>
                    <a:spcPts val="2200"/>
                  </a:lnSpc>
                  <a:spcBef>
                    <a:spcPts val="100"/>
                  </a:spcBef>
                  <a:spcAft>
                    <a:spcPts val="300"/>
                  </a:spcAft>
                  <a:buNone/>
                </a:pPr>
                <a:r>
                  <a:rPr lang="el-GR" sz="2800" b="0" i="0" dirty="0">
                    <a:solidFill>
                      <a:srgbClr val="1F4E79"/>
                    </a:solidFill>
                    <a:latin typeface="Calibri"/>
                  </a:rPr>
                  <a:t>(συνάρτηση αντίδρασης μετανάστευσης)</a:t>
                </a:r>
              </a:p>
              <a:p>
                <a:pPr>
                  <a:lnSpc>
                    <a:spcPts val="2200"/>
                  </a:lnSpc>
                  <a:spcBef>
                    <a:spcPts val="150"/>
                  </a:spcBef>
                  <a:spcAft>
                    <a:spcPts val="350"/>
                  </a:spcAft>
                  <a:buNone/>
                </a:pPr>
                <a:r>
                  <a:rPr lang="el-GR" sz="2800" b="0" i="0" dirty="0">
                    <a:solidFill>
                      <a:srgbClr val="404040"/>
                    </a:solidFill>
                    <a:latin typeface="Calibri"/>
                  </a:rPr>
                  <a:t>γ &gt; 0: ευαισθησία εισροής σε </a:t>
                </a:r>
                <a:r>
                  <a:rPr lang="el-GR" sz="2800" dirty="0">
                    <a:solidFill>
                      <a:srgbClr val="404040"/>
                    </a:solidFill>
                  </a:rPr>
                  <a:t>έλλειψη </a:t>
                </a:r>
                <a:r>
                  <a:rPr lang="el-GR" sz="2800" b="0" i="0" dirty="0">
                    <a:solidFill>
                      <a:srgbClr val="404040"/>
                    </a:solidFill>
                    <a:latin typeface="Calibri"/>
                  </a:rPr>
                  <a:t>εργατών όταν </a:t>
                </a:r>
                <a:r>
                  <a:rPr lang="el-GR" sz="2800" b="0" i="0" dirty="0" err="1">
                    <a:solidFill>
                      <a:srgbClr val="404040"/>
                    </a:solidFill>
                    <a:latin typeface="Calibri"/>
                  </a:rPr>
                  <a:t>G</a:t>
                </a:r>
                <a:r>
                  <a:rPr lang="el-GR" sz="2000" b="0" i="0" dirty="0" err="1">
                    <a:solidFill>
                      <a:srgbClr val="404040"/>
                    </a:solidFill>
                    <a:latin typeface="Calibri"/>
                  </a:rPr>
                  <a:t>w</a:t>
                </a:r>
                <a:r>
                  <a:rPr lang="el-GR" sz="2800" b="0" i="0" dirty="0">
                    <a:solidFill>
                      <a:srgbClr val="404040"/>
                    </a:solidFill>
                    <a:latin typeface="Calibri"/>
                  </a:rPr>
                  <a:t> &gt; </a:t>
                </a:r>
                <a:r>
                  <a:rPr lang="el-GR" sz="2800" b="0" i="0" dirty="0" err="1">
                    <a:solidFill>
                      <a:srgbClr val="404040"/>
                    </a:solidFill>
                    <a:latin typeface="Calibri"/>
                  </a:rPr>
                  <a:t>G</a:t>
                </a:r>
                <a:r>
                  <a:rPr lang="el-GR" sz="2000" b="0" i="0" dirty="0" err="1">
                    <a:solidFill>
                      <a:srgbClr val="404040"/>
                    </a:solidFill>
                    <a:latin typeface="Calibri"/>
                  </a:rPr>
                  <a:t>n</a:t>
                </a:r>
                <a:r>
                  <a:rPr lang="el-GR" sz="2800" b="0" i="0" dirty="0">
                    <a:solidFill>
                      <a:srgbClr val="404040"/>
                    </a:solidFill>
                    <a:latin typeface="Calibri"/>
                  </a:rPr>
                  <a:t>  </a:t>
                </a:r>
              </a:p>
              <a:p>
                <a:pPr>
                  <a:lnSpc>
                    <a:spcPts val="2200"/>
                  </a:lnSpc>
                  <a:spcBef>
                    <a:spcPts val="150"/>
                  </a:spcBef>
                  <a:spcAft>
                    <a:spcPts val="350"/>
                  </a:spcAft>
                  <a:buNone/>
                </a:pPr>
                <a:r>
                  <a:rPr lang="el-GR" sz="2800" b="0" i="0" dirty="0">
                    <a:solidFill>
                      <a:srgbClr val="404040"/>
                    </a:solidFill>
                    <a:latin typeface="Calibri"/>
                  </a:rPr>
                  <a:t>β </a:t>
                </a:r>
                <a:r>
                  <a:rPr lang="el-GR" sz="2800" dirty="0">
                    <a:solidFill>
                      <a:srgbClr val="404040"/>
                    </a:solidFill>
                    <a:latin typeface="Calibri"/>
                  </a:rPr>
                  <a:t>&gt;</a:t>
                </a:r>
                <a:r>
                  <a:rPr lang="el-GR" sz="2800" b="0" i="0" dirty="0">
                    <a:solidFill>
                      <a:srgbClr val="404040"/>
                    </a:solidFill>
                    <a:latin typeface="Calibri"/>
                  </a:rPr>
                  <a:t> 0: ευαισθησία εκροής σε ανεργία όταν </a:t>
                </a:r>
                <a:r>
                  <a:rPr lang="el-GR" sz="2800" dirty="0" err="1">
                    <a:solidFill>
                      <a:srgbClr val="404040"/>
                    </a:solidFill>
                    <a:latin typeface="Calibri"/>
                  </a:rPr>
                  <a:t>G</a:t>
                </a:r>
                <a:r>
                  <a:rPr lang="el-GR" sz="2000" dirty="0" err="1">
                    <a:solidFill>
                      <a:srgbClr val="404040"/>
                    </a:solidFill>
                    <a:latin typeface="Calibri"/>
                  </a:rPr>
                  <a:t>n</a:t>
                </a:r>
                <a:r>
                  <a:rPr lang="el-GR" sz="2800" dirty="0">
                    <a:solidFill>
                      <a:srgbClr val="404040"/>
                    </a:solidFill>
                    <a:latin typeface="Calibri"/>
                  </a:rPr>
                  <a:t> &gt; </a:t>
                </a:r>
                <a:r>
                  <a:rPr lang="el-GR" sz="2800" dirty="0" err="1">
                    <a:solidFill>
                      <a:srgbClr val="404040"/>
                    </a:solidFill>
                    <a:latin typeface="Calibri"/>
                  </a:rPr>
                  <a:t>G</a:t>
                </a:r>
                <a:r>
                  <a:rPr lang="el-GR" sz="2000" dirty="0" err="1">
                    <a:solidFill>
                      <a:srgbClr val="404040"/>
                    </a:solidFill>
                    <a:latin typeface="Calibri"/>
                  </a:rPr>
                  <a:t>w</a:t>
                </a:r>
                <a:endParaRPr lang="el-GR" sz="2000" dirty="0">
                  <a:solidFill>
                    <a:srgbClr val="404040"/>
                  </a:solidFill>
                  <a:latin typeface="Calibri"/>
                </a:endParaRPr>
              </a:p>
              <a:p>
                <a:pPr algn="l">
                  <a:lnSpc>
                    <a:spcPts val="2200"/>
                  </a:lnSpc>
                  <a:spcBef>
                    <a:spcPts val="150"/>
                  </a:spcBef>
                  <a:spcAft>
                    <a:spcPts val="350"/>
                  </a:spcAft>
                  <a:buNone/>
                </a:pPr>
                <a:endParaRPr lang="el-GR" sz="2800" b="0" i="0" dirty="0">
                  <a:solidFill>
                    <a:srgbClr val="404040"/>
                  </a:solidFill>
                  <a:latin typeface="Calibri"/>
                </a:endParaRPr>
              </a:p>
              <a:p>
                <a:pPr algn="l">
                  <a:lnSpc>
                    <a:spcPts val="2200"/>
                  </a:lnSpc>
                  <a:spcBef>
                    <a:spcPts val="150"/>
                  </a:spcBef>
                  <a:spcAft>
                    <a:spcPts val="350"/>
                  </a:spcAft>
                  <a:buNone/>
                </a:pPr>
                <a:r>
                  <a:rPr lang="el-GR" sz="2800" b="0" i="0" dirty="0">
                    <a:solidFill>
                      <a:srgbClr val="404040"/>
                    </a:solidFill>
                    <a:latin typeface="Calibri"/>
                  </a:rPr>
                  <a:t>Μακροχρόνια ισορροπία σε μετανάστευση:</a:t>
                </a:r>
              </a:p>
              <a:p>
                <a:pPr algn="l">
                  <a:lnSpc>
                    <a:spcPts val="2200"/>
                  </a:lnSpc>
                  <a:spcBef>
                    <a:spcPts val="200"/>
                  </a:spcBef>
                  <a:spcAft>
                    <a:spcPts val="300"/>
                  </a:spcAft>
                  <a:buNone/>
                </a:pPr>
                <a:r>
                  <a:rPr lang="el-GR" sz="2800" b="1" i="0" dirty="0">
                    <a:solidFill>
                      <a:srgbClr val="404040"/>
                    </a:solidFill>
                    <a:latin typeface="Calibri"/>
                  </a:rPr>
                  <a:t>Αν γ, β → ∞ </a:t>
                </a:r>
                <a:r>
                  <a:rPr lang="el-GR" sz="2800" i="0" dirty="0">
                    <a:solidFill>
                      <a:srgbClr val="404040"/>
                    </a:solidFill>
                    <a:latin typeface="Calibri"/>
                  </a:rPr>
                  <a:t>(πλήρως ευέλικτη-άπειρα </a:t>
                </a:r>
                <a:r>
                  <a:rPr lang="el-GR" sz="2800" i="0" dirty="0" err="1">
                    <a:solidFill>
                      <a:srgbClr val="404040"/>
                    </a:solidFill>
                    <a:latin typeface="Calibri"/>
                  </a:rPr>
                  <a:t>ελαστ</a:t>
                </a:r>
                <a:r>
                  <a:rPr lang="el-GR" sz="2800" i="0" dirty="0">
                    <a:solidFill>
                      <a:srgbClr val="404040"/>
                    </a:solidFill>
                    <a:latin typeface="Calibri"/>
                  </a:rPr>
                  <a:t>. μετανάστευση): </a:t>
                </a:r>
              </a:p>
              <a:p>
                <a:pPr algn="l">
                  <a:lnSpc>
                    <a:spcPts val="2200"/>
                  </a:lnSpc>
                  <a:spcBef>
                    <a:spcPts val="200"/>
                  </a:spcBef>
                  <a:spcAft>
                    <a:spcPts val="300"/>
                  </a:spcAft>
                  <a:buNone/>
                </a:pPr>
                <a:r>
                  <a:rPr lang="el-GR" sz="2800" b="1" i="0" dirty="0" err="1">
                    <a:solidFill>
                      <a:srgbClr val="404040"/>
                    </a:solidFill>
                    <a:latin typeface="Calibri"/>
                  </a:rPr>
                  <a:t>G</a:t>
                </a:r>
                <a:r>
                  <a:rPr lang="el-GR" sz="2000" b="1" i="0" dirty="0" err="1">
                    <a:solidFill>
                      <a:srgbClr val="404040"/>
                    </a:solidFill>
                    <a:latin typeface="Calibri"/>
                  </a:rPr>
                  <a:t>w</a:t>
                </a:r>
                <a:r>
                  <a:rPr lang="el-GR" sz="2800" b="1" i="0" dirty="0">
                    <a:solidFill>
                      <a:srgbClr val="404040"/>
                    </a:solidFill>
                    <a:latin typeface="Calibri"/>
                  </a:rPr>
                  <a:t> = n + m → m = </a:t>
                </a:r>
                <a:r>
                  <a:rPr lang="el-GR" sz="2800" b="1" i="0" dirty="0" err="1">
                    <a:solidFill>
                      <a:srgbClr val="404040"/>
                    </a:solidFill>
                    <a:latin typeface="Calibri"/>
                  </a:rPr>
                  <a:t>G</a:t>
                </a:r>
                <a:r>
                  <a:rPr lang="el-GR" sz="2000" b="1" i="0" dirty="0" err="1">
                    <a:solidFill>
                      <a:srgbClr val="404040"/>
                    </a:solidFill>
                    <a:latin typeface="Calibri"/>
                  </a:rPr>
                  <a:t>w</a:t>
                </a:r>
                <a:r>
                  <a:rPr lang="el-GR" sz="2800" b="1" i="0" dirty="0">
                    <a:solidFill>
                      <a:srgbClr val="404040"/>
                    </a:solidFill>
                    <a:latin typeface="Calibri"/>
                  </a:rPr>
                  <a:t> – n. </a:t>
                </a:r>
                <a:r>
                  <a:rPr lang="el-GR" sz="2800" i="0" dirty="0">
                    <a:solidFill>
                      <a:srgbClr val="404040"/>
                    </a:solidFill>
                    <a:latin typeface="Calibri"/>
                  </a:rPr>
                  <a:t>Η αστάθεια εξαλείφεται.</a:t>
                </a:r>
              </a:p>
              <a:p>
                <a:pPr marL="0" indent="0" algn="l">
                  <a:lnSpc>
                    <a:spcPts val="2200"/>
                  </a:lnSpc>
                  <a:spcBef>
                    <a:spcPts val="200"/>
                  </a:spcBef>
                  <a:spcAft>
                    <a:spcPts val="150"/>
                  </a:spcAft>
                  <a:buNone/>
                </a:pPr>
                <a:endParaRPr lang="el-GR" sz="2800" b="0" i="0" dirty="0">
                  <a:solidFill>
                    <a:srgbClr val="404040"/>
                  </a:solidFill>
                  <a:latin typeface="Calibri"/>
                </a:endParaRPr>
              </a:p>
              <a:p>
                <a:pPr marL="0" indent="0" algn="l">
                  <a:lnSpc>
                    <a:spcPts val="2200"/>
                  </a:lnSpc>
                  <a:spcBef>
                    <a:spcPts val="200"/>
                  </a:spcBef>
                  <a:spcAft>
                    <a:spcPts val="150"/>
                  </a:spcAft>
                  <a:buNone/>
                </a:pPr>
                <a:r>
                  <a:rPr lang="el-GR" sz="2800" b="0" i="0" dirty="0">
                    <a:solidFill>
                      <a:srgbClr val="404040"/>
                    </a:solidFill>
                    <a:latin typeface="Calibri"/>
                  </a:rPr>
                  <a:t>Π.χ. Δυτική Γερμανία 1950–60: </a:t>
                </a:r>
                <a:r>
                  <a:rPr lang="el-GR" sz="2800" b="0" i="0" dirty="0" err="1">
                    <a:solidFill>
                      <a:srgbClr val="404040"/>
                    </a:solidFill>
                    <a:latin typeface="Calibri"/>
                  </a:rPr>
                  <a:t>G</a:t>
                </a:r>
                <a:r>
                  <a:rPr lang="el-GR" sz="2000" b="0" i="0" dirty="0" err="1">
                    <a:solidFill>
                      <a:srgbClr val="404040"/>
                    </a:solidFill>
                    <a:latin typeface="Calibri"/>
                  </a:rPr>
                  <a:t>w</a:t>
                </a:r>
                <a:r>
                  <a:rPr lang="el-GR" sz="2800" b="0" i="0" dirty="0">
                    <a:solidFill>
                      <a:srgbClr val="404040"/>
                    </a:solidFill>
                    <a:latin typeface="Calibri"/>
                  </a:rPr>
                  <a:t> &gt; </a:t>
                </a:r>
                <a:r>
                  <a:rPr lang="el-GR" sz="2800" b="0" i="0" dirty="0" err="1">
                    <a:solidFill>
                      <a:srgbClr val="404040"/>
                    </a:solidFill>
                    <a:latin typeface="Calibri"/>
                  </a:rPr>
                  <a:t>G</a:t>
                </a:r>
                <a:r>
                  <a:rPr lang="el-GR" sz="2000" b="0" i="0" dirty="0" err="1">
                    <a:solidFill>
                      <a:srgbClr val="404040"/>
                    </a:solidFill>
                    <a:latin typeface="Calibri"/>
                  </a:rPr>
                  <a:t>n</a:t>
                </a:r>
                <a:r>
                  <a:rPr lang="el-GR" sz="2000" b="0" i="0" dirty="0">
                    <a:solidFill>
                      <a:srgbClr val="404040"/>
                    </a:solidFill>
                    <a:latin typeface="Calibri"/>
                  </a:rPr>
                  <a:t> </a:t>
                </a:r>
                <a:r>
                  <a:rPr lang="el-GR" sz="2800" b="0" i="0" dirty="0">
                    <a:solidFill>
                      <a:srgbClr val="404040"/>
                    </a:solidFill>
                    <a:latin typeface="Calibri"/>
                  </a:rPr>
                  <a:t>→ εισροή Gastarbeiter</a:t>
                </a:r>
              </a:p>
              <a:p>
                <a:pPr marL="0" indent="0">
                  <a:lnSpc>
                    <a:spcPts val="2200"/>
                  </a:lnSpc>
                  <a:spcBef>
                    <a:spcPts val="150"/>
                  </a:spcBef>
                  <a:spcAft>
                    <a:spcPts val="150"/>
                  </a:spcAft>
                  <a:buNone/>
                </a:pPr>
                <a:r>
                  <a:rPr lang="el-GR" sz="2800" b="0" i="0" dirty="0">
                    <a:solidFill>
                      <a:srgbClr val="404040"/>
                    </a:solidFill>
                    <a:latin typeface="Calibri"/>
                  </a:rPr>
                  <a:t>Ελλάδα/Ισπανία 2010–15: </a:t>
                </a:r>
                <a:r>
                  <a:rPr lang="el-GR" sz="2800" dirty="0" err="1">
                    <a:solidFill>
                      <a:srgbClr val="404040"/>
                    </a:solidFill>
                  </a:rPr>
                  <a:t>G</a:t>
                </a:r>
                <a:r>
                  <a:rPr lang="el-GR" sz="2000" dirty="0" err="1">
                    <a:solidFill>
                      <a:srgbClr val="404040"/>
                    </a:solidFill>
                  </a:rPr>
                  <a:t>n</a:t>
                </a:r>
                <a:r>
                  <a:rPr lang="el-GR" sz="2800" dirty="0">
                    <a:solidFill>
                      <a:srgbClr val="404040"/>
                    </a:solidFill>
                  </a:rPr>
                  <a:t> &gt; </a:t>
                </a:r>
                <a:r>
                  <a:rPr lang="el-GR" sz="2800" dirty="0" err="1">
                    <a:solidFill>
                      <a:srgbClr val="404040"/>
                    </a:solidFill>
                  </a:rPr>
                  <a:t>G</a:t>
                </a:r>
                <a:r>
                  <a:rPr lang="el-GR" sz="2000" dirty="0" err="1">
                    <a:solidFill>
                      <a:srgbClr val="404040"/>
                    </a:solidFill>
                  </a:rPr>
                  <a:t>w</a:t>
                </a:r>
                <a:r>
                  <a:rPr lang="el-GR" sz="2000" dirty="0">
                    <a:solidFill>
                      <a:srgbClr val="404040"/>
                    </a:solidFill>
                  </a:rPr>
                  <a:t> </a:t>
                </a:r>
                <a:r>
                  <a:rPr lang="el-GR" sz="2800" b="0" i="0" dirty="0">
                    <a:solidFill>
                      <a:srgbClr val="404040"/>
                    </a:solidFill>
                    <a:latin typeface="Calibri"/>
                  </a:rPr>
                  <a:t>→ εκροή νέων επιστημόνων</a:t>
                </a:r>
              </a:p>
              <a:p>
                <a:endParaRPr lang="el-GR" dirty="0"/>
              </a:p>
            </p:txBody>
          </p:sp>
        </mc:Choice>
        <mc:Fallback xmlns="">
          <p:sp>
            <p:nvSpPr>
              <p:cNvPr id="3" name="Θέση περιεχομένου 2">
                <a:extLst>
                  <a:ext uri="{FF2B5EF4-FFF2-40B4-BE49-F238E27FC236}">
                    <a16:creationId xmlns:a16="http://schemas.microsoft.com/office/drawing/2014/main" id="{9E823B74-670F-F2B4-AB18-60C1AF8BD055}"/>
                  </a:ext>
                </a:extLst>
              </p:cNvPr>
              <p:cNvSpPr>
                <a:spLocks noGrp="1" noRot="1" noChangeAspect="1" noMove="1" noResize="1" noEditPoints="1" noAdjustHandles="1" noChangeArrowheads="1" noChangeShapeType="1" noTextEdit="1"/>
              </p:cNvSpPr>
              <p:nvPr>
                <p:ph idx="1"/>
              </p:nvPr>
            </p:nvSpPr>
            <p:spPr>
              <a:xfrm>
                <a:off x="0" y="1066800"/>
                <a:ext cx="9144000" cy="5732920"/>
              </a:xfrm>
              <a:blipFill>
                <a:blip r:embed="rId2"/>
                <a:stretch>
                  <a:fillRect l="-1200" t="-2660"/>
                </a:stretch>
              </a:blipFill>
            </p:spPr>
            <p:txBody>
              <a:bodyPr/>
              <a:lstStyle/>
              <a:p>
                <a:r>
                  <a:rPr lang="el-GR">
                    <a:noFill/>
                  </a:rPr>
                  <a:t> </a:t>
                </a:r>
              </a:p>
            </p:txBody>
          </p:sp>
        </mc:Fallback>
      </mc:AlternateContent>
    </p:spTree>
    <p:extLst>
      <p:ext uri="{BB962C8B-B14F-4D97-AF65-F5344CB8AC3E}">
        <p14:creationId xmlns:p14="http://schemas.microsoft.com/office/powerpoint/2010/main" val="2187991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6629E-087B-4E44-0C6C-97379D3667E3}"/>
              </a:ext>
            </a:extLst>
          </p:cNvPr>
          <p:cNvSpPr>
            <a:spLocks noGrp="1"/>
          </p:cNvSpPr>
          <p:nvPr>
            <p:ph type="title"/>
          </p:nvPr>
        </p:nvSpPr>
        <p:spPr>
          <a:xfrm>
            <a:off x="76200" y="0"/>
            <a:ext cx="9067800" cy="1143000"/>
          </a:xfrm>
        </p:spPr>
        <p:txBody>
          <a:bodyPr>
            <a:normAutofit fontScale="90000"/>
          </a:bodyPr>
          <a:lstStyle/>
          <a:p>
            <a:r>
              <a:rPr lang="el-GR" dirty="0">
                <a:solidFill>
                  <a:srgbClr val="404040"/>
                </a:solidFill>
                <a:latin typeface="Calibri"/>
              </a:rPr>
              <a:t>Ενοποιημένο Υπόδειγμα &amp; Συμπεράσματα</a:t>
            </a:r>
          </a:p>
        </p:txBody>
      </p:sp>
      <p:sp>
        <p:nvSpPr>
          <p:cNvPr id="3" name="Θέση περιεχομένου 2">
            <a:extLst>
              <a:ext uri="{FF2B5EF4-FFF2-40B4-BE49-F238E27FC236}">
                <a16:creationId xmlns:a16="http://schemas.microsoft.com/office/drawing/2014/main" id="{9E823B74-670F-F2B4-AB18-60C1AF8BD055}"/>
              </a:ext>
            </a:extLst>
          </p:cNvPr>
          <p:cNvSpPr>
            <a:spLocks noGrp="1"/>
          </p:cNvSpPr>
          <p:nvPr>
            <p:ph idx="1"/>
          </p:nvPr>
        </p:nvSpPr>
        <p:spPr>
          <a:xfrm>
            <a:off x="-8641" y="990600"/>
            <a:ext cx="9067800" cy="4953000"/>
          </a:xfrm>
        </p:spPr>
        <p:txBody>
          <a:bodyPr>
            <a:noAutofit/>
          </a:bodyPr>
          <a:lstStyle/>
          <a:p>
            <a:pPr algn="l">
              <a:lnSpc>
                <a:spcPts val="2200"/>
              </a:lnSpc>
              <a:spcBef>
                <a:spcPts val="300"/>
              </a:spcBef>
              <a:spcAft>
                <a:spcPts val="250"/>
              </a:spcAft>
              <a:buNone/>
            </a:pPr>
            <a:r>
              <a:rPr lang="el-GR" sz="2800" b="1" i="0" dirty="0">
                <a:solidFill>
                  <a:srgbClr val="404040"/>
                </a:solidFill>
                <a:latin typeface="Calibri"/>
              </a:rPr>
              <a:t>Π</a:t>
            </a:r>
            <a:r>
              <a:rPr lang="el-GR" sz="2800" b="1" dirty="0">
                <a:solidFill>
                  <a:srgbClr val="404040"/>
                </a:solidFill>
                <a:latin typeface="Calibri"/>
              </a:rPr>
              <a:t>ρος ένα</a:t>
            </a:r>
            <a:r>
              <a:rPr lang="el-GR" sz="2800" b="1" i="0" dirty="0">
                <a:solidFill>
                  <a:srgbClr val="404040"/>
                </a:solidFill>
                <a:latin typeface="Calibri"/>
              </a:rPr>
              <a:t> ενοποιημένο υπόδειγμα του 21ου αιώνα</a:t>
            </a:r>
          </a:p>
          <a:p>
            <a:pPr algn="ctr">
              <a:lnSpc>
                <a:spcPts val="2200"/>
              </a:lnSpc>
              <a:spcBef>
                <a:spcPts val="300"/>
              </a:spcBef>
              <a:spcAft>
                <a:spcPts val="300"/>
              </a:spcAft>
              <a:buNone/>
            </a:pPr>
            <a:r>
              <a:rPr lang="el-GR" sz="2800" b="1" dirty="0" err="1">
                <a:solidFill>
                  <a:srgbClr val="1F4E79"/>
                </a:solidFill>
              </a:rPr>
              <a:t>Y</a:t>
            </a:r>
            <a:r>
              <a:rPr lang="el-GR" sz="2800" b="1" baseline="-25000" dirty="0" err="1">
                <a:solidFill>
                  <a:srgbClr val="1F4E79"/>
                </a:solidFill>
              </a:rPr>
              <a:t>t</a:t>
            </a:r>
            <a:r>
              <a:rPr lang="el-GR" sz="2800" b="1" dirty="0">
                <a:solidFill>
                  <a:srgbClr val="1F4E79"/>
                </a:solidFill>
              </a:rPr>
              <a:t> = </a:t>
            </a:r>
            <a:r>
              <a:rPr lang="el-GR" sz="2800" b="1" dirty="0" err="1">
                <a:solidFill>
                  <a:srgbClr val="1F4E79"/>
                </a:solidFill>
              </a:rPr>
              <a:t>min</a:t>
            </a:r>
            <a:r>
              <a:rPr lang="el-GR" sz="2800" b="1" dirty="0">
                <a:solidFill>
                  <a:srgbClr val="1F4E79"/>
                </a:solidFill>
              </a:rPr>
              <a:t>( </a:t>
            </a:r>
            <a:r>
              <a:rPr lang="el-GR" sz="2800" b="1" dirty="0" err="1">
                <a:solidFill>
                  <a:srgbClr val="1F4E79"/>
                </a:solidFill>
              </a:rPr>
              <a:t>K</a:t>
            </a:r>
            <a:r>
              <a:rPr lang="el-GR" sz="2800" b="1" baseline="-25000" dirty="0" err="1">
                <a:solidFill>
                  <a:srgbClr val="1F4E79"/>
                </a:solidFill>
              </a:rPr>
              <a:t>t</a:t>
            </a:r>
            <a:r>
              <a:rPr lang="el-GR" sz="2800" b="1" dirty="0">
                <a:solidFill>
                  <a:srgbClr val="1F4E79"/>
                </a:solidFill>
              </a:rPr>
              <a:t>/</a:t>
            </a:r>
            <a:r>
              <a:rPr lang="el-GR" sz="2800" b="1" dirty="0" err="1">
                <a:solidFill>
                  <a:srgbClr val="1F4E79"/>
                </a:solidFill>
              </a:rPr>
              <a:t>v</a:t>
            </a:r>
            <a:r>
              <a:rPr lang="el-GR" sz="2800" b="1" baseline="-25000" dirty="0" err="1">
                <a:solidFill>
                  <a:srgbClr val="1F4E79"/>
                </a:solidFill>
              </a:rPr>
              <a:t>K</a:t>
            </a:r>
            <a:r>
              <a:rPr lang="el-GR" sz="2800" b="1" dirty="0">
                <a:solidFill>
                  <a:srgbClr val="1F4E79"/>
                </a:solidFill>
              </a:rPr>
              <a:t> , </a:t>
            </a:r>
            <a:r>
              <a:rPr lang="el-GR" sz="2800" b="1" dirty="0" err="1">
                <a:solidFill>
                  <a:srgbClr val="1F4E79"/>
                </a:solidFill>
              </a:rPr>
              <a:t>L</a:t>
            </a:r>
            <a:r>
              <a:rPr lang="el-GR" sz="2800" b="1" baseline="-25000" dirty="0" err="1">
                <a:solidFill>
                  <a:srgbClr val="1F4E79"/>
                </a:solidFill>
              </a:rPr>
              <a:t>t</a:t>
            </a:r>
            <a:r>
              <a:rPr lang="el-GR" sz="2800" b="1" dirty="0">
                <a:solidFill>
                  <a:srgbClr val="1F4E79"/>
                </a:solidFill>
              </a:rPr>
              <a:t>/</a:t>
            </a:r>
            <a:r>
              <a:rPr lang="el-GR" sz="2800" b="1" dirty="0" err="1">
                <a:solidFill>
                  <a:srgbClr val="1F4E79"/>
                </a:solidFill>
              </a:rPr>
              <a:t>v</a:t>
            </a:r>
            <a:r>
              <a:rPr lang="el-GR" sz="2800" b="1" baseline="-25000" dirty="0" err="1">
                <a:solidFill>
                  <a:srgbClr val="1F4E79"/>
                </a:solidFill>
              </a:rPr>
              <a:t>L</a:t>
            </a:r>
            <a:r>
              <a:rPr lang="el-GR" sz="2800" b="1" dirty="0">
                <a:solidFill>
                  <a:srgbClr val="1F4E79"/>
                </a:solidFill>
              </a:rPr>
              <a:t> , R</a:t>
            </a:r>
            <a:r>
              <a:rPr lang="el-GR" sz="2800" b="1" baseline="-25000" dirty="0">
                <a:solidFill>
                  <a:srgbClr val="1F4E79"/>
                </a:solidFill>
              </a:rPr>
              <a:t>1t</a:t>
            </a:r>
            <a:r>
              <a:rPr lang="el-GR" sz="2800" b="1" dirty="0">
                <a:solidFill>
                  <a:srgbClr val="1F4E79"/>
                </a:solidFill>
              </a:rPr>
              <a:t>/v</a:t>
            </a:r>
            <a:r>
              <a:rPr lang="el-GR" sz="2800" b="1" baseline="-25000" dirty="0">
                <a:solidFill>
                  <a:srgbClr val="1F4E79"/>
                </a:solidFill>
              </a:rPr>
              <a:t>R1</a:t>
            </a:r>
            <a:r>
              <a:rPr lang="el-GR" sz="2800" b="1" dirty="0">
                <a:solidFill>
                  <a:srgbClr val="1F4E79"/>
                </a:solidFill>
              </a:rPr>
              <a:t>, R</a:t>
            </a:r>
            <a:r>
              <a:rPr lang="el-GR" sz="2800" b="1" baseline="-25000" dirty="0">
                <a:solidFill>
                  <a:srgbClr val="1F4E79"/>
                </a:solidFill>
              </a:rPr>
              <a:t>2t</a:t>
            </a:r>
            <a:r>
              <a:rPr lang="el-GR" sz="2800" b="1" dirty="0">
                <a:solidFill>
                  <a:srgbClr val="1F4E79"/>
                </a:solidFill>
              </a:rPr>
              <a:t>/v</a:t>
            </a:r>
            <a:r>
              <a:rPr lang="el-GR" sz="2800" b="1" baseline="-25000" dirty="0">
                <a:solidFill>
                  <a:srgbClr val="1F4E79"/>
                </a:solidFill>
              </a:rPr>
              <a:t>R2</a:t>
            </a:r>
            <a:r>
              <a:rPr lang="el-GR" sz="2800" b="1" dirty="0">
                <a:solidFill>
                  <a:srgbClr val="1F4E79"/>
                </a:solidFill>
              </a:rPr>
              <a:t> , ... )</a:t>
            </a:r>
          </a:p>
          <a:p>
            <a:pPr algn="ctr">
              <a:lnSpc>
                <a:spcPts val="2200"/>
              </a:lnSpc>
              <a:spcBef>
                <a:spcPts val="300"/>
              </a:spcBef>
              <a:spcAft>
                <a:spcPts val="300"/>
              </a:spcAft>
              <a:buNone/>
            </a:pPr>
            <a:endParaRPr lang="el-GR" sz="2800" b="1" dirty="0">
              <a:solidFill>
                <a:srgbClr val="1F4E79"/>
              </a:solidFill>
            </a:endParaRPr>
          </a:p>
          <a:p>
            <a:pPr algn="ctr">
              <a:lnSpc>
                <a:spcPts val="2200"/>
              </a:lnSpc>
              <a:spcBef>
                <a:spcPts val="100"/>
              </a:spcBef>
              <a:spcAft>
                <a:spcPts val="300"/>
              </a:spcAft>
              <a:buNone/>
            </a:pPr>
            <a:r>
              <a:rPr lang="el-GR" sz="2800" b="0" i="0" dirty="0" err="1">
                <a:solidFill>
                  <a:srgbClr val="404040"/>
                </a:solidFill>
                <a:latin typeface="Calibri"/>
              </a:rPr>
              <a:t>dK</a:t>
            </a:r>
            <a:r>
              <a:rPr lang="el-GR" sz="2800" b="0" i="0" dirty="0">
                <a:solidFill>
                  <a:srgbClr val="404040"/>
                </a:solidFill>
                <a:latin typeface="Calibri"/>
              </a:rPr>
              <a:t>/dt = </a:t>
            </a:r>
            <a:r>
              <a:rPr lang="el-GR" sz="2800" b="0" i="0" dirty="0" err="1">
                <a:solidFill>
                  <a:srgbClr val="404040"/>
                </a:solidFill>
                <a:latin typeface="Calibri"/>
              </a:rPr>
              <a:t>s·Y</a:t>
            </a:r>
            <a:r>
              <a:rPr lang="el-GR" sz="2000" b="0" i="0" dirty="0" err="1">
                <a:solidFill>
                  <a:srgbClr val="404040"/>
                </a:solidFill>
                <a:latin typeface="Calibri"/>
              </a:rPr>
              <a:t>t</a:t>
            </a:r>
            <a:r>
              <a:rPr lang="el-GR" sz="2800" b="0" i="0" dirty="0">
                <a:solidFill>
                  <a:srgbClr val="404040"/>
                </a:solidFill>
                <a:latin typeface="Calibri"/>
              </a:rPr>
              <a:t> – </a:t>
            </a:r>
            <a:r>
              <a:rPr lang="el-GR" sz="2800" b="0" i="0" dirty="0" err="1">
                <a:solidFill>
                  <a:srgbClr val="404040"/>
                </a:solidFill>
                <a:latin typeface="Calibri"/>
              </a:rPr>
              <a:t>δ</a:t>
            </a:r>
            <a:r>
              <a:rPr lang="el-GR" sz="1600" b="0" i="0" dirty="0" err="1">
                <a:solidFill>
                  <a:srgbClr val="404040"/>
                </a:solidFill>
                <a:latin typeface="Calibri"/>
              </a:rPr>
              <a:t>K</a:t>
            </a:r>
            <a:r>
              <a:rPr lang="el-GR" sz="2800" b="0" i="0" dirty="0" err="1">
                <a:solidFill>
                  <a:srgbClr val="404040"/>
                </a:solidFill>
                <a:latin typeface="Calibri"/>
              </a:rPr>
              <a:t>·K</a:t>
            </a:r>
            <a:r>
              <a:rPr lang="el-GR" sz="2000" b="0" i="0" dirty="0" err="1">
                <a:solidFill>
                  <a:srgbClr val="404040"/>
                </a:solidFill>
                <a:latin typeface="Calibri"/>
              </a:rPr>
              <a:t>t</a:t>
            </a:r>
            <a:r>
              <a:rPr lang="el-GR" sz="2800" b="0" i="0" dirty="0">
                <a:solidFill>
                  <a:srgbClr val="404040"/>
                </a:solidFill>
                <a:latin typeface="Calibri"/>
              </a:rPr>
              <a:t>     |     dL/dt = (n</a:t>
            </a:r>
            <a:r>
              <a:rPr lang="el-GR" sz="2800" dirty="0">
                <a:solidFill>
                  <a:srgbClr val="404040"/>
                </a:solidFill>
                <a:latin typeface="Calibri"/>
              </a:rPr>
              <a:t> </a:t>
            </a:r>
            <a:r>
              <a:rPr lang="el-GR" sz="2800" b="0" i="0" dirty="0">
                <a:solidFill>
                  <a:srgbClr val="404040"/>
                </a:solidFill>
                <a:latin typeface="Calibri"/>
              </a:rPr>
              <a:t>+ </a:t>
            </a:r>
            <a:r>
              <a:rPr lang="el-GR" sz="2800" b="0" i="0" dirty="0" err="1">
                <a:solidFill>
                  <a:srgbClr val="404040"/>
                </a:solidFill>
                <a:latin typeface="Calibri"/>
              </a:rPr>
              <a:t>m</a:t>
            </a:r>
            <a:r>
              <a:rPr lang="el-GR" sz="2000" b="0" i="0" dirty="0" err="1">
                <a:solidFill>
                  <a:srgbClr val="404040"/>
                </a:solidFill>
                <a:latin typeface="Calibri"/>
              </a:rPr>
              <a:t>t</a:t>
            </a:r>
            <a:r>
              <a:rPr lang="el-GR" sz="2800" b="0" i="0" dirty="0">
                <a:solidFill>
                  <a:srgbClr val="404040"/>
                </a:solidFill>
                <a:latin typeface="Calibri"/>
              </a:rPr>
              <a:t>)·</a:t>
            </a:r>
            <a:r>
              <a:rPr lang="el-GR" sz="2800" b="0" i="0" dirty="0" err="1">
                <a:solidFill>
                  <a:srgbClr val="404040"/>
                </a:solidFill>
                <a:latin typeface="Calibri"/>
              </a:rPr>
              <a:t>L</a:t>
            </a:r>
            <a:r>
              <a:rPr lang="el-GR" sz="2000" b="0" i="0" dirty="0" err="1">
                <a:solidFill>
                  <a:srgbClr val="404040"/>
                </a:solidFill>
                <a:latin typeface="Calibri"/>
              </a:rPr>
              <a:t>t</a:t>
            </a:r>
            <a:r>
              <a:rPr lang="el-GR" sz="2800" b="0" i="0" dirty="0">
                <a:solidFill>
                  <a:srgbClr val="404040"/>
                </a:solidFill>
                <a:latin typeface="Calibri"/>
              </a:rPr>
              <a:t>     </a:t>
            </a:r>
          </a:p>
          <a:p>
            <a:pPr algn="ctr">
              <a:lnSpc>
                <a:spcPts val="2200"/>
              </a:lnSpc>
              <a:spcBef>
                <a:spcPts val="100"/>
              </a:spcBef>
              <a:spcAft>
                <a:spcPts val="300"/>
              </a:spcAft>
              <a:buNone/>
            </a:pPr>
            <a:endParaRPr lang="el-GR" sz="2800" dirty="0">
              <a:solidFill>
                <a:srgbClr val="404040"/>
              </a:solidFill>
              <a:latin typeface="Calibri"/>
            </a:endParaRPr>
          </a:p>
          <a:p>
            <a:pPr algn="ctr">
              <a:lnSpc>
                <a:spcPts val="2200"/>
              </a:lnSpc>
              <a:spcBef>
                <a:spcPts val="100"/>
              </a:spcBef>
              <a:spcAft>
                <a:spcPts val="300"/>
              </a:spcAft>
              <a:buNone/>
            </a:pPr>
            <a:r>
              <a:rPr lang="el-GR" sz="2800" b="0" i="0" dirty="0">
                <a:solidFill>
                  <a:srgbClr val="404040"/>
                </a:solidFill>
                <a:latin typeface="Calibri"/>
              </a:rPr>
              <a:t>     </a:t>
            </a:r>
            <a:r>
              <a:rPr lang="el-GR" sz="2800" b="0" i="0" dirty="0" err="1">
                <a:solidFill>
                  <a:srgbClr val="404040"/>
                </a:solidFill>
                <a:latin typeface="Calibri"/>
              </a:rPr>
              <a:t>dR</a:t>
            </a:r>
            <a:r>
              <a:rPr lang="el-GR" sz="2800" b="0" i="0" baseline="-25000" dirty="0" err="1">
                <a:solidFill>
                  <a:srgbClr val="404040"/>
                </a:solidFill>
                <a:latin typeface="Calibri"/>
              </a:rPr>
              <a:t>j</a:t>
            </a:r>
            <a:r>
              <a:rPr lang="el-GR" sz="2800" b="0" i="0" dirty="0">
                <a:solidFill>
                  <a:srgbClr val="404040"/>
                </a:solidFill>
                <a:latin typeface="Calibri"/>
              </a:rPr>
              <a:t>/dt = </a:t>
            </a:r>
            <a:r>
              <a:rPr lang="el-GR" sz="2800" b="0" i="0" dirty="0" err="1">
                <a:solidFill>
                  <a:srgbClr val="404040"/>
                </a:solidFill>
                <a:latin typeface="Calibri"/>
              </a:rPr>
              <a:t>I</a:t>
            </a:r>
            <a:r>
              <a:rPr lang="el-GR" sz="2800" b="0" i="0" baseline="-25000" dirty="0" err="1">
                <a:solidFill>
                  <a:srgbClr val="404040"/>
                </a:solidFill>
                <a:latin typeface="Calibri"/>
              </a:rPr>
              <a:t>Rj</a:t>
            </a:r>
            <a:r>
              <a:rPr lang="el-GR" sz="2000" b="0" i="0" dirty="0">
                <a:solidFill>
                  <a:srgbClr val="404040"/>
                </a:solidFill>
                <a:latin typeface="Calibri"/>
              </a:rPr>
              <a:t> </a:t>
            </a:r>
            <a:r>
              <a:rPr lang="el-GR" sz="2800" b="0" i="0" dirty="0">
                <a:solidFill>
                  <a:srgbClr val="404040"/>
                </a:solidFill>
                <a:latin typeface="Calibri"/>
              </a:rPr>
              <a:t>– </a:t>
            </a:r>
            <a:r>
              <a:rPr lang="el-GR" sz="2800" dirty="0" err="1">
                <a:solidFill>
                  <a:srgbClr val="404040"/>
                </a:solidFill>
                <a:latin typeface="Calibri"/>
              </a:rPr>
              <a:t>δ</a:t>
            </a:r>
            <a:r>
              <a:rPr lang="el-GR" sz="2800" baseline="-25000" dirty="0" err="1">
                <a:solidFill>
                  <a:srgbClr val="404040"/>
                </a:solidFill>
              </a:rPr>
              <a:t>Rj</a:t>
            </a:r>
            <a:r>
              <a:rPr lang="el-GR" sz="2800" b="0" i="0" dirty="0" err="1">
                <a:solidFill>
                  <a:srgbClr val="404040"/>
                </a:solidFill>
                <a:latin typeface="Calibri"/>
              </a:rPr>
              <a:t>R</a:t>
            </a:r>
            <a:r>
              <a:rPr lang="el-GR" sz="2800" b="0" i="0" baseline="-25000" dirty="0" err="1">
                <a:solidFill>
                  <a:srgbClr val="404040"/>
                </a:solidFill>
                <a:latin typeface="Calibri"/>
              </a:rPr>
              <a:t>j</a:t>
            </a:r>
            <a:r>
              <a:rPr lang="de-DE" sz="2800" baseline="-25000" dirty="0">
                <a:solidFill>
                  <a:srgbClr val="404040"/>
                </a:solidFill>
                <a:latin typeface="Calibri"/>
              </a:rPr>
              <a:t>t</a:t>
            </a:r>
            <a:r>
              <a:rPr lang="el-GR" sz="2800" b="0" i="0" dirty="0">
                <a:solidFill>
                  <a:srgbClr val="404040"/>
                </a:solidFill>
                <a:latin typeface="Calibri"/>
              </a:rPr>
              <a:t> – </a:t>
            </a:r>
            <a:r>
              <a:rPr lang="el-GR" sz="2800" b="0" i="0" dirty="0" err="1">
                <a:solidFill>
                  <a:srgbClr val="404040"/>
                </a:solidFill>
                <a:latin typeface="Calibri"/>
              </a:rPr>
              <a:t>φ</a:t>
            </a:r>
            <a:r>
              <a:rPr lang="el-GR" sz="2800" b="0" i="0" baseline="-25000" dirty="0" err="1">
                <a:solidFill>
                  <a:srgbClr val="404040"/>
                </a:solidFill>
                <a:latin typeface="Calibri"/>
              </a:rPr>
              <a:t>j</a:t>
            </a:r>
            <a:r>
              <a:rPr lang="el-GR" sz="2800" b="0" i="0" dirty="0" err="1">
                <a:solidFill>
                  <a:srgbClr val="404040"/>
                </a:solidFill>
                <a:latin typeface="Calibri"/>
              </a:rPr>
              <a:t>·Risk</a:t>
            </a:r>
            <a:r>
              <a:rPr lang="el-GR" sz="2800" b="0" i="0" baseline="-25000" dirty="0" err="1">
                <a:solidFill>
                  <a:srgbClr val="404040"/>
                </a:solidFill>
                <a:latin typeface="Calibri"/>
              </a:rPr>
              <a:t>j</a:t>
            </a:r>
            <a:r>
              <a:rPr lang="el-GR" sz="2800" b="0" i="0" dirty="0">
                <a:solidFill>
                  <a:srgbClr val="404040"/>
                </a:solidFill>
                <a:latin typeface="Calibri"/>
              </a:rPr>
              <a:t>(t)</a:t>
            </a:r>
          </a:p>
          <a:p>
            <a:pPr algn="l">
              <a:lnSpc>
                <a:spcPts val="2200"/>
              </a:lnSpc>
              <a:spcBef>
                <a:spcPts val="300"/>
              </a:spcBef>
              <a:spcAft>
                <a:spcPts val="200"/>
              </a:spcAft>
              <a:buNone/>
            </a:pPr>
            <a:r>
              <a:rPr lang="el-GR" sz="2800" b="1" i="0" dirty="0">
                <a:solidFill>
                  <a:srgbClr val="404040"/>
                </a:solidFill>
                <a:latin typeface="Calibri"/>
              </a:rPr>
              <a:t>Συμπεράσματα</a:t>
            </a:r>
          </a:p>
          <a:p>
            <a:pPr algn="l">
              <a:lnSpc>
                <a:spcPts val="2200"/>
              </a:lnSpc>
              <a:spcBef>
                <a:spcPts val="200"/>
              </a:spcBef>
              <a:spcAft>
                <a:spcPts val="150"/>
              </a:spcAft>
              <a:buFont typeface="Arial"/>
              <a:buChar char="•"/>
            </a:pPr>
            <a:r>
              <a:rPr lang="el-GR" sz="2800" b="0" i="0" dirty="0">
                <a:solidFill>
                  <a:srgbClr val="404040"/>
                </a:solidFill>
                <a:latin typeface="Calibri"/>
              </a:rPr>
              <a:t>Εργασία: απούσα από τον </a:t>
            </a:r>
            <a:r>
              <a:rPr lang="de-DE" sz="2800" b="0" i="0" dirty="0">
                <a:solidFill>
                  <a:srgbClr val="404040"/>
                </a:solidFill>
                <a:latin typeface="Calibri"/>
              </a:rPr>
              <a:t>H</a:t>
            </a:r>
            <a:r>
              <a:rPr lang="en-US" sz="2800" b="0" i="0" dirty="0">
                <a:solidFill>
                  <a:srgbClr val="404040"/>
                </a:solidFill>
                <a:latin typeface="Calibri"/>
              </a:rPr>
              <a:t>-D </a:t>
            </a:r>
            <a:r>
              <a:rPr lang="el-GR" sz="2800" b="0" i="0" dirty="0">
                <a:solidFill>
                  <a:srgbClr val="404040"/>
                </a:solidFill>
                <a:latin typeface="Calibri"/>
              </a:rPr>
              <a:t>τύπο, δεσμευτική όταν </a:t>
            </a:r>
            <a:endParaRPr lang="en-US" sz="2800" b="0" i="0" dirty="0">
              <a:solidFill>
                <a:srgbClr val="404040"/>
              </a:solidFill>
              <a:latin typeface="Calibri"/>
            </a:endParaRPr>
          </a:p>
          <a:p>
            <a:pPr marL="0" indent="0" algn="l">
              <a:lnSpc>
                <a:spcPts val="2200"/>
              </a:lnSpc>
              <a:spcBef>
                <a:spcPts val="200"/>
              </a:spcBef>
              <a:spcAft>
                <a:spcPts val="150"/>
              </a:spcAft>
              <a:buNone/>
            </a:pPr>
            <a:r>
              <a:rPr lang="en-US" sz="2800" dirty="0">
                <a:solidFill>
                  <a:srgbClr val="404040"/>
                </a:solidFill>
                <a:latin typeface="Calibri"/>
              </a:rPr>
              <a:t>    </a:t>
            </a:r>
            <a:r>
              <a:rPr lang="el-GR" sz="2800" b="0" i="0" dirty="0" err="1">
                <a:solidFill>
                  <a:srgbClr val="404040"/>
                </a:solidFill>
                <a:latin typeface="Calibri"/>
              </a:rPr>
              <a:t>Gw</a:t>
            </a:r>
            <a:r>
              <a:rPr lang="el-GR" sz="2800" b="0" i="0" dirty="0">
                <a:solidFill>
                  <a:srgbClr val="404040"/>
                </a:solidFill>
                <a:latin typeface="Calibri"/>
              </a:rPr>
              <a:t> &gt; </a:t>
            </a:r>
            <a:r>
              <a:rPr lang="el-GR" sz="2800" b="0" i="0" dirty="0" err="1">
                <a:solidFill>
                  <a:srgbClr val="404040"/>
                </a:solidFill>
                <a:latin typeface="Calibri"/>
              </a:rPr>
              <a:t>Gn</a:t>
            </a:r>
            <a:r>
              <a:rPr lang="el-GR" sz="2800" b="0" i="0" dirty="0">
                <a:solidFill>
                  <a:srgbClr val="404040"/>
                </a:solidFill>
                <a:latin typeface="Calibri"/>
              </a:rPr>
              <a:t> — η Robinson το έδειξε καθαρά</a:t>
            </a:r>
          </a:p>
          <a:p>
            <a:pPr algn="l">
              <a:lnSpc>
                <a:spcPts val="2200"/>
              </a:lnSpc>
              <a:spcBef>
                <a:spcPts val="150"/>
              </a:spcBef>
              <a:spcAft>
                <a:spcPts val="150"/>
              </a:spcAft>
              <a:buFont typeface="Arial"/>
              <a:buChar char="•"/>
            </a:pPr>
            <a:r>
              <a:rPr lang="el-GR" sz="2800" b="0" i="0" dirty="0">
                <a:solidFill>
                  <a:srgbClr val="404040"/>
                </a:solidFill>
                <a:latin typeface="Calibri"/>
              </a:rPr>
              <a:t>Σήμερα: σπάνιες γαίες, ήλιο, κοβάλτιο παίζουν τον ρόλο που έπαιζε το κεφάλαιο στον </a:t>
            </a:r>
            <a:r>
              <a:rPr lang="el-GR" sz="2800" b="0" i="0" dirty="0" err="1">
                <a:solidFill>
                  <a:srgbClr val="404040"/>
                </a:solidFill>
                <a:latin typeface="Calibri"/>
              </a:rPr>
              <a:t>Harrod</a:t>
            </a:r>
            <a:endParaRPr lang="el-GR" sz="2800" b="0" i="0" dirty="0">
              <a:solidFill>
                <a:srgbClr val="404040"/>
              </a:solidFill>
              <a:latin typeface="Calibri"/>
            </a:endParaRPr>
          </a:p>
          <a:p>
            <a:pPr algn="l">
              <a:lnSpc>
                <a:spcPts val="2200"/>
              </a:lnSpc>
              <a:spcBef>
                <a:spcPts val="150"/>
              </a:spcBef>
              <a:spcAft>
                <a:spcPts val="150"/>
              </a:spcAft>
              <a:buFont typeface="Arial"/>
              <a:buChar char="•"/>
            </a:pPr>
            <a:r>
              <a:rPr lang="el-GR" sz="2800" b="0" i="0" dirty="0">
                <a:solidFill>
                  <a:srgbClr val="404040"/>
                </a:solidFill>
                <a:latin typeface="Calibri"/>
              </a:rPr>
              <a:t>Μετανάστευση ως stabilizer: υψηλή κινητικότητα εργασίας μειώνει την αστάθεια </a:t>
            </a:r>
            <a:r>
              <a:rPr lang="el-GR" sz="2800" b="0" i="0" dirty="0" err="1">
                <a:solidFill>
                  <a:srgbClr val="404040"/>
                </a:solidFill>
                <a:latin typeface="Calibri"/>
              </a:rPr>
              <a:t>knife-edge</a:t>
            </a:r>
            <a:endParaRPr lang="el-GR" sz="2800" b="0" i="0" dirty="0">
              <a:solidFill>
                <a:srgbClr val="404040"/>
              </a:solidFill>
              <a:latin typeface="Calibri"/>
            </a:endParaRPr>
          </a:p>
          <a:p>
            <a:pPr algn="l">
              <a:lnSpc>
                <a:spcPts val="2200"/>
              </a:lnSpc>
              <a:spcBef>
                <a:spcPts val="150"/>
              </a:spcBef>
              <a:spcAft>
                <a:spcPts val="200"/>
              </a:spcAft>
              <a:buFont typeface="Arial"/>
              <a:buChar char="•"/>
            </a:pPr>
            <a:r>
              <a:rPr lang="el-GR" sz="2800" b="0" i="0" dirty="0">
                <a:solidFill>
                  <a:srgbClr val="404040"/>
                </a:solidFill>
                <a:latin typeface="Calibri"/>
              </a:rPr>
              <a:t>Γεωπολιτικός κίνδυνος: νέα πηγή εξωγενών σοκ που το κλασικό H-D δεν είχε προβλέψει</a:t>
            </a:r>
            <a:endParaRPr lang="el-GR" sz="2800" i="1" dirty="0">
              <a:solidFill>
                <a:srgbClr val="777777"/>
              </a:solidFill>
              <a:latin typeface="Calibri"/>
            </a:endParaRPr>
          </a:p>
          <a:p>
            <a:pPr algn="l">
              <a:lnSpc>
                <a:spcPts val="2200"/>
              </a:lnSpc>
              <a:spcBef>
                <a:spcPts val="300"/>
              </a:spcBef>
              <a:spcAft>
                <a:spcPts val="100"/>
              </a:spcAft>
              <a:buNone/>
            </a:pPr>
            <a:endParaRPr lang="el-GR" sz="2400" b="0" i="1" dirty="0">
              <a:solidFill>
                <a:srgbClr val="777777"/>
              </a:solidFill>
              <a:latin typeface="Calibri"/>
            </a:endParaRPr>
          </a:p>
          <a:p>
            <a:pPr>
              <a:lnSpc>
                <a:spcPts val="2200"/>
              </a:lnSpc>
              <a:spcBef>
                <a:spcPts val="300"/>
              </a:spcBef>
              <a:spcAft>
                <a:spcPts val="100"/>
              </a:spcAft>
              <a:buNone/>
            </a:pPr>
            <a:r>
              <a:rPr lang="el-GR" sz="2400" b="0" i="1" dirty="0">
                <a:solidFill>
                  <a:srgbClr val="777777"/>
                </a:solidFill>
                <a:latin typeface="Calibri"/>
              </a:rPr>
              <a:t>Πηγές: Robinson (1956), Kaldor (1961), </a:t>
            </a:r>
            <a:r>
              <a:rPr lang="en-US" sz="2400" i="1" dirty="0">
                <a:solidFill>
                  <a:srgbClr val="777777"/>
                </a:solidFill>
              </a:rPr>
              <a:t>Tabata &amp; Eshima (2009), </a:t>
            </a:r>
            <a:r>
              <a:rPr lang="el-GR" sz="2400" b="0" i="1" dirty="0" err="1">
                <a:solidFill>
                  <a:srgbClr val="777777"/>
                </a:solidFill>
                <a:latin typeface="Calibri"/>
              </a:rPr>
              <a:t>Yergin</a:t>
            </a:r>
            <a:r>
              <a:rPr lang="el-GR" sz="2400" b="0" i="1" dirty="0">
                <a:solidFill>
                  <a:srgbClr val="777777"/>
                </a:solidFill>
                <a:latin typeface="Calibri"/>
              </a:rPr>
              <a:t> (2020</a:t>
            </a:r>
            <a:r>
              <a:rPr lang="en-US" sz="2400" i="1" dirty="0">
                <a:solidFill>
                  <a:srgbClr val="777777"/>
                </a:solidFill>
                <a:latin typeface="Calibri"/>
              </a:rPr>
              <a:t>)</a:t>
            </a:r>
            <a:r>
              <a:rPr lang="el-GR" sz="2400" b="0" i="1" dirty="0">
                <a:solidFill>
                  <a:srgbClr val="777777"/>
                </a:solidFill>
                <a:latin typeface="Calibri"/>
              </a:rPr>
              <a:t> The </a:t>
            </a:r>
            <a:r>
              <a:rPr lang="el-GR" sz="2400" b="0" i="1" dirty="0" err="1">
                <a:solidFill>
                  <a:srgbClr val="777777"/>
                </a:solidFill>
                <a:latin typeface="Calibri"/>
              </a:rPr>
              <a:t>New</a:t>
            </a:r>
            <a:r>
              <a:rPr lang="el-GR" sz="2400" b="0" i="1" dirty="0">
                <a:solidFill>
                  <a:srgbClr val="777777"/>
                </a:solidFill>
                <a:latin typeface="Calibri"/>
              </a:rPr>
              <a:t> </a:t>
            </a:r>
            <a:r>
              <a:rPr lang="el-GR" sz="2400" b="0" i="1" dirty="0" err="1">
                <a:solidFill>
                  <a:srgbClr val="777777"/>
                </a:solidFill>
                <a:latin typeface="Calibri"/>
              </a:rPr>
              <a:t>Map</a:t>
            </a:r>
            <a:r>
              <a:rPr lang="en-US" sz="2400" b="0" i="1" dirty="0">
                <a:solidFill>
                  <a:srgbClr val="777777"/>
                </a:solidFill>
                <a:latin typeface="Calibri"/>
              </a:rPr>
              <a:t>,</a:t>
            </a:r>
            <a:r>
              <a:rPr lang="el-GR" sz="2400" b="0" i="1" dirty="0">
                <a:solidFill>
                  <a:srgbClr val="777777"/>
                </a:solidFill>
                <a:latin typeface="Calibri"/>
              </a:rPr>
              <a:t> IEA Critical Minerals Market Review </a:t>
            </a:r>
            <a:r>
              <a:rPr lang="en-US" sz="2400" b="0" i="1" dirty="0">
                <a:solidFill>
                  <a:srgbClr val="777777"/>
                </a:solidFill>
                <a:latin typeface="Calibri"/>
              </a:rPr>
              <a:t>(</a:t>
            </a:r>
            <a:r>
              <a:rPr lang="el-GR" sz="2400" b="0" i="1" dirty="0">
                <a:solidFill>
                  <a:srgbClr val="777777"/>
                </a:solidFill>
                <a:latin typeface="Calibri"/>
              </a:rPr>
              <a:t>2023</a:t>
            </a:r>
            <a:r>
              <a:rPr lang="en-US" sz="2400" b="0" i="1" dirty="0">
                <a:solidFill>
                  <a:srgbClr val="777777"/>
                </a:solidFill>
                <a:latin typeface="Calibri"/>
              </a:rPr>
              <a:t>)</a:t>
            </a:r>
            <a:endParaRPr lang="el-GR" sz="2400" b="0" i="1" dirty="0">
              <a:solidFill>
                <a:srgbClr val="777777"/>
              </a:solidFill>
              <a:latin typeface="Calibri"/>
            </a:endParaRPr>
          </a:p>
          <a:p>
            <a:endParaRPr lang="el-GR" sz="2800" dirty="0"/>
          </a:p>
        </p:txBody>
      </p:sp>
    </p:spTree>
    <p:extLst>
      <p:ext uri="{BB962C8B-B14F-4D97-AF65-F5344CB8AC3E}">
        <p14:creationId xmlns:p14="http://schemas.microsoft.com/office/powerpoint/2010/main" val="2187991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99B18-74B3-0E2C-DB66-D6AEBD491E2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B8FAC02-63AD-133C-F56E-CE77EBB1BDF0}"/>
              </a:ext>
            </a:extLst>
          </p:cNvPr>
          <p:cNvSpPr>
            <a:spLocks noGrp="1"/>
          </p:cNvSpPr>
          <p:nvPr>
            <p:ph type="title"/>
          </p:nvPr>
        </p:nvSpPr>
        <p:spPr>
          <a:xfrm>
            <a:off x="457200" y="-304800"/>
            <a:ext cx="8229600" cy="1143000"/>
          </a:xfrm>
        </p:spPr>
        <p:txBody>
          <a:bodyPr>
            <a:normAutofit/>
          </a:bodyPr>
          <a:lstStyle/>
          <a:p>
            <a:r>
              <a:rPr lang="el-GR" sz="3000" b="1" i="0" dirty="0">
                <a:solidFill>
                  <a:srgbClr val="404040"/>
                </a:solidFill>
                <a:effectLst/>
                <a:latin typeface="DeepSeek-CJK-patch"/>
              </a:rPr>
              <a:t>Πηγές</a:t>
            </a:r>
            <a:r>
              <a:rPr lang="de-DE" sz="3000" b="1" i="0" dirty="0">
                <a:solidFill>
                  <a:srgbClr val="404040"/>
                </a:solidFill>
                <a:effectLst/>
                <a:latin typeface="DeepSeek-CJK-patch"/>
              </a:rPr>
              <a:t> </a:t>
            </a:r>
            <a:r>
              <a:rPr lang="el-GR" sz="3000" b="1" dirty="0">
                <a:solidFill>
                  <a:srgbClr val="404040"/>
                </a:solidFill>
                <a:latin typeface="DeepSeek-CJK-patch"/>
              </a:rPr>
              <a:t>και αναφορές</a:t>
            </a:r>
            <a:endParaRPr lang="el-GR" sz="3000" dirty="0"/>
          </a:p>
        </p:txBody>
      </p:sp>
      <p:sp>
        <p:nvSpPr>
          <p:cNvPr id="3" name="Θέση περιεχομένου 2">
            <a:extLst>
              <a:ext uri="{FF2B5EF4-FFF2-40B4-BE49-F238E27FC236}">
                <a16:creationId xmlns:a16="http://schemas.microsoft.com/office/drawing/2014/main" id="{79D872DD-4339-43A5-2F8D-08CA3BCFDD79}"/>
              </a:ext>
            </a:extLst>
          </p:cNvPr>
          <p:cNvSpPr>
            <a:spLocks noGrp="1"/>
          </p:cNvSpPr>
          <p:nvPr>
            <p:ph idx="1"/>
          </p:nvPr>
        </p:nvSpPr>
        <p:spPr>
          <a:xfrm>
            <a:off x="-38100" y="533400"/>
            <a:ext cx="9220200" cy="6172200"/>
          </a:xfrm>
        </p:spPr>
        <p:txBody>
          <a:bodyPr>
            <a:noAutofit/>
          </a:bodyPr>
          <a:lstStyle/>
          <a:p>
            <a:r>
              <a:rPr lang="en-US" sz="1800" dirty="0"/>
              <a:t>Acemoglu, D. (2008). </a:t>
            </a:r>
            <a:r>
              <a:rPr lang="en-US" sz="1800" i="1" dirty="0"/>
              <a:t>Introduction to modern economic growth</a:t>
            </a:r>
            <a:r>
              <a:rPr lang="en-US" sz="1800" dirty="0"/>
              <a:t>. Princeton University Press.</a:t>
            </a:r>
          </a:p>
          <a:p>
            <a:r>
              <a:rPr lang="en-US" sz="1800" dirty="0"/>
              <a:t>Acemoglu, D., &amp; Robinson, J. A. (2013). </a:t>
            </a:r>
            <a:r>
              <a:rPr lang="en-US" sz="1800" i="1" dirty="0"/>
              <a:t>Why nations fail: The origins of power, prosperity, and poverty</a:t>
            </a:r>
            <a:r>
              <a:rPr lang="en-US" sz="1800" dirty="0"/>
              <a:t>. Crown Currency.</a:t>
            </a:r>
          </a:p>
          <a:p>
            <a:r>
              <a:rPr lang="en-US" sz="1800" dirty="0"/>
              <a:t>Bartolini, L., </a:t>
            </a:r>
            <a:r>
              <a:rPr lang="en-US" sz="1800" dirty="0" err="1"/>
              <a:t>Triandafyllidou</a:t>
            </a:r>
            <a:r>
              <a:rPr lang="en-US" sz="1800" dirty="0"/>
              <a:t>, A., &amp; </a:t>
            </a:r>
            <a:r>
              <a:rPr lang="en-US" sz="1800" dirty="0" err="1"/>
              <a:t>Gropas</a:t>
            </a:r>
            <a:r>
              <a:rPr lang="en-US" sz="1800" dirty="0"/>
              <a:t>, R. (2015). Escaping the crisis and emancipating oneself: Highly skilled mobility from Southern Europe. </a:t>
            </a:r>
            <a:r>
              <a:rPr lang="en-US" sz="1800" i="1" dirty="0" err="1"/>
              <a:t>Altreitalie</a:t>
            </a:r>
            <a:r>
              <a:rPr lang="en-US" sz="1800" dirty="0"/>
              <a:t>, </a:t>
            </a:r>
            <a:r>
              <a:rPr lang="en-US" sz="1800" i="1" dirty="0"/>
              <a:t>51</a:t>
            </a:r>
            <a:r>
              <a:rPr lang="en-US" sz="1800" dirty="0"/>
              <a:t>, 36–52.</a:t>
            </a:r>
          </a:p>
          <a:p>
            <a:r>
              <a:rPr lang="en-US" sz="1800" dirty="0"/>
              <a:t>Domar, E. D. (1946). Capital expansion, rate of growth, and employment. </a:t>
            </a:r>
            <a:r>
              <a:rPr lang="en-US" sz="1800" i="1" dirty="0" err="1"/>
              <a:t>Econometrica</a:t>
            </a:r>
            <a:r>
              <a:rPr lang="en-US" sz="1800" dirty="0"/>
              <a:t>, </a:t>
            </a:r>
            <a:r>
              <a:rPr lang="en-US" sz="1800" i="1" dirty="0"/>
              <a:t>14</a:t>
            </a:r>
            <a:r>
              <a:rPr lang="en-US" sz="1800" dirty="0"/>
              <a:t>(2), 137–147.</a:t>
            </a:r>
          </a:p>
          <a:p>
            <a:r>
              <a:rPr lang="en-US" sz="1800" dirty="0"/>
              <a:t>Griffith, D. A., &amp; Lea, A. C. (Eds.). (2012). </a:t>
            </a:r>
            <a:r>
              <a:rPr lang="en-US" sz="1800" i="1" dirty="0"/>
              <a:t>Evolving geographical structures: Mathematical models and theories for space-time processes</a:t>
            </a:r>
            <a:r>
              <a:rPr lang="en-US" sz="1800" dirty="0"/>
              <a:t>. Springer Science &amp; Business Media.</a:t>
            </a:r>
          </a:p>
          <a:p>
            <a:r>
              <a:rPr lang="en-US" sz="1800" dirty="0"/>
              <a:t>Harrod, R. F. (1939). An essay in dynamic theory. </a:t>
            </a:r>
            <a:r>
              <a:rPr lang="en-US" sz="1800" i="1" dirty="0"/>
              <a:t>Economic Journal</a:t>
            </a:r>
            <a:r>
              <a:rPr lang="en-US" sz="1800" dirty="0"/>
              <a:t>, </a:t>
            </a:r>
            <a:r>
              <a:rPr lang="en-US" sz="1800" i="1" dirty="0"/>
              <a:t>49</a:t>
            </a:r>
            <a:r>
              <a:rPr lang="en-US" sz="1800" dirty="0"/>
              <a:t>(193), 14–33.</a:t>
            </a:r>
            <a:endParaRPr lang="el-GR" sz="1800" dirty="0"/>
          </a:p>
          <a:p>
            <a:r>
              <a:rPr lang="en-US" sz="1800" dirty="0"/>
              <a:t>International Energy Agency. (2023). </a:t>
            </a:r>
            <a:r>
              <a:rPr lang="en-US" sz="1800" i="1" dirty="0"/>
              <a:t>Critical minerals market review 2023</a:t>
            </a:r>
            <a:r>
              <a:rPr lang="en-US" sz="1800" dirty="0"/>
              <a:t>. IEA. </a:t>
            </a:r>
            <a:r>
              <a:rPr lang="en-US" sz="1800" dirty="0">
                <a:hlinkClick r:id="rId2"/>
              </a:rPr>
              <a:t>https://www.iea.org/reports/critical-minerals-market-review-2023</a:t>
            </a:r>
            <a:endParaRPr lang="en-US" sz="1800" dirty="0"/>
          </a:p>
          <a:p>
            <a:r>
              <a:rPr lang="en-US" sz="1800" dirty="0"/>
              <a:t>Kaldor, N. (1961). Capital accumulation and economic growth. In F. A. Lutz &amp; D. C. Hague (Eds.), </a:t>
            </a:r>
            <a:r>
              <a:rPr lang="en-US" sz="1800" i="1" dirty="0"/>
              <a:t>The theory of capital</a:t>
            </a:r>
            <a:r>
              <a:rPr lang="en-US" sz="1800" dirty="0"/>
              <a:t> (pp. 177–222). Macmillan.</a:t>
            </a:r>
          </a:p>
          <a:p>
            <a:r>
              <a:rPr lang="en-US" sz="1800" dirty="0" err="1"/>
              <a:t>Labrianidis</a:t>
            </a:r>
            <a:r>
              <a:rPr lang="en-US" sz="1800" dirty="0"/>
              <a:t>, L., &amp; Vogiatzis, N. (2013). Highly skilled migration: What differentiates the 'brains' who are drained from those who return in the case of Greece? </a:t>
            </a:r>
            <a:r>
              <a:rPr lang="en-US" sz="1800" i="1" dirty="0"/>
              <a:t>Population, Space and Place</a:t>
            </a:r>
            <a:r>
              <a:rPr lang="en-US" sz="1800" dirty="0"/>
              <a:t>, </a:t>
            </a:r>
            <a:r>
              <a:rPr lang="en-US" sz="1800" i="1" dirty="0"/>
              <a:t>19</a:t>
            </a:r>
            <a:r>
              <a:rPr lang="en-US" sz="1800" dirty="0"/>
              <a:t>(5), 472–486.</a:t>
            </a:r>
          </a:p>
          <a:p>
            <a:r>
              <a:rPr lang="en-US" sz="1800" dirty="0"/>
              <a:t>Leontief, W. W. (1951). </a:t>
            </a:r>
            <a:r>
              <a:rPr lang="en-US" sz="1800" i="1" dirty="0"/>
              <a:t>The structure of American economy, 1919–1939: An empirical application of equilibrium analysis</a:t>
            </a:r>
            <a:r>
              <a:rPr lang="en-US" sz="1800" dirty="0"/>
              <a:t> (2nd ed.). Oxford University Press.</a:t>
            </a:r>
          </a:p>
          <a:p>
            <a:r>
              <a:rPr lang="en-US" sz="1800" dirty="0" err="1"/>
              <a:t>Louçã</a:t>
            </a:r>
            <a:r>
              <a:rPr lang="en-US" sz="1800" dirty="0"/>
              <a:t>, F., &amp; Mortágua, M. (2021). </a:t>
            </a:r>
            <a:r>
              <a:rPr lang="en-US" sz="1800" i="1" dirty="0"/>
              <a:t>Manual de </a:t>
            </a:r>
            <a:r>
              <a:rPr lang="en-US" sz="1800" i="1" dirty="0" err="1"/>
              <a:t>economia</a:t>
            </a:r>
            <a:r>
              <a:rPr lang="en-US" sz="1800" i="1" dirty="0"/>
              <a:t> </a:t>
            </a:r>
            <a:r>
              <a:rPr lang="en-US" sz="1800" i="1" dirty="0" err="1"/>
              <a:t>política</a:t>
            </a:r>
            <a:r>
              <a:rPr lang="en-US" sz="1800" dirty="0"/>
              <a:t> (</a:t>
            </a:r>
            <a:r>
              <a:rPr lang="el-GR" sz="1800" dirty="0"/>
              <a:t>Κεφ. 12)</a:t>
            </a:r>
            <a:r>
              <a:rPr lang="de-DE" sz="1800" dirty="0"/>
              <a:t>, </a:t>
            </a:r>
            <a:r>
              <a:rPr lang="en-US" sz="1800" dirty="0"/>
              <a:t>Bertrand Editora</a:t>
            </a:r>
            <a:endParaRPr lang="el-GR" sz="1800" dirty="0"/>
          </a:p>
          <a:p>
            <a:endParaRPr lang="en-US" sz="1400" b="1" i="0" dirty="0">
              <a:solidFill>
                <a:srgbClr val="40404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04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C1D757-E710-13A3-BAF0-83D0723C66D9}"/>
              </a:ext>
            </a:extLst>
          </p:cNvPr>
          <p:cNvSpPr>
            <a:spLocks noGrp="1"/>
          </p:cNvSpPr>
          <p:nvPr>
            <p:ph type="title"/>
          </p:nvPr>
        </p:nvSpPr>
        <p:spPr>
          <a:xfrm>
            <a:off x="-190500" y="-304800"/>
            <a:ext cx="9525000" cy="1143000"/>
          </a:xfrm>
        </p:spPr>
        <p:txBody>
          <a:bodyPr>
            <a:normAutofit/>
          </a:bodyPr>
          <a:lstStyle/>
          <a:p>
            <a:r>
              <a:rPr lang="el-GR" sz="2600" b="1" dirty="0">
                <a:solidFill>
                  <a:srgbClr val="404040"/>
                </a:solidFill>
                <a:latin typeface="DeepSeek-CJK-patch"/>
              </a:rPr>
              <a:t>Πηγές και δύο βιβλία για π</a:t>
            </a:r>
            <a:r>
              <a:rPr lang="el-GR" sz="2600" b="1" dirty="0"/>
              <a:t>εραιτέρω μελέτη/προετοιμασία </a:t>
            </a:r>
          </a:p>
        </p:txBody>
      </p:sp>
      <p:sp>
        <p:nvSpPr>
          <p:cNvPr id="3" name="Θέση περιεχομένου 2">
            <a:extLst>
              <a:ext uri="{FF2B5EF4-FFF2-40B4-BE49-F238E27FC236}">
                <a16:creationId xmlns:a16="http://schemas.microsoft.com/office/drawing/2014/main" id="{12EF9428-318E-3613-B8FE-C60BE7216F4F}"/>
              </a:ext>
            </a:extLst>
          </p:cNvPr>
          <p:cNvSpPr>
            <a:spLocks noGrp="1"/>
          </p:cNvSpPr>
          <p:nvPr>
            <p:ph idx="1"/>
          </p:nvPr>
        </p:nvSpPr>
        <p:spPr>
          <a:xfrm>
            <a:off x="0" y="381000"/>
            <a:ext cx="9334500" cy="4525963"/>
          </a:xfrm>
        </p:spPr>
        <p:txBody>
          <a:bodyPr>
            <a:noAutofit/>
          </a:bodyPr>
          <a:lstStyle/>
          <a:p>
            <a:r>
              <a:rPr lang="en-US" sz="2000" dirty="0"/>
              <a:t>Pasinetti, L. L. (1962). Rate of profit and income distribution in relation to the rate of economic growth. </a:t>
            </a:r>
            <a:r>
              <a:rPr lang="en-US" sz="2000" i="1" dirty="0"/>
              <a:t>Review of Economic Studies</a:t>
            </a:r>
            <a:r>
              <a:rPr lang="en-US" sz="2000" dirty="0"/>
              <a:t>, </a:t>
            </a:r>
            <a:r>
              <a:rPr lang="en-US" sz="2000" i="1" dirty="0"/>
              <a:t>29</a:t>
            </a:r>
            <a:r>
              <a:rPr lang="en-US" sz="2000" dirty="0"/>
              <a:t>(4), 267–279.</a:t>
            </a:r>
          </a:p>
          <a:p>
            <a:r>
              <a:rPr lang="en-US" sz="2000" dirty="0" err="1"/>
              <a:t>Plamper</a:t>
            </a:r>
            <a:r>
              <a:rPr lang="en-US" sz="2000" dirty="0"/>
              <a:t>, J. (2023). </a:t>
            </a:r>
            <a:r>
              <a:rPr lang="en-US" sz="2000" i="1" dirty="0"/>
              <a:t>We are all migrants: A history of multicultural Germany</a:t>
            </a:r>
            <a:r>
              <a:rPr lang="en-US" sz="2000" dirty="0"/>
              <a:t>. Cambridge University Press.</a:t>
            </a:r>
          </a:p>
          <a:p>
            <a:r>
              <a:rPr lang="en-US" sz="1900" dirty="0"/>
              <a:t>Ricardo, D. (1951). </a:t>
            </a:r>
            <a:r>
              <a:rPr lang="en-US" sz="1900" i="1" dirty="0"/>
              <a:t>On the principles of political economy and taxation</a:t>
            </a:r>
            <a:r>
              <a:rPr lang="en-US" sz="1900" dirty="0"/>
              <a:t> (P. Sraffa, Ed.). Cambridge University Press. (</a:t>
            </a:r>
            <a:r>
              <a:rPr lang="el-GR" sz="1900" dirty="0"/>
              <a:t>Πρωτότυπο έργο εκδόθηκε 1817)</a:t>
            </a:r>
          </a:p>
          <a:p>
            <a:r>
              <a:rPr lang="en-US" sz="1900" dirty="0"/>
              <a:t>Schmitt-Rink, G. (1983). Migration und </a:t>
            </a:r>
            <a:r>
              <a:rPr lang="en-US" sz="1900" dirty="0" err="1"/>
              <a:t>Einkommensverteilung</a:t>
            </a:r>
            <a:r>
              <a:rPr lang="en-US" sz="1900" dirty="0"/>
              <a:t>. In </a:t>
            </a:r>
            <a:r>
              <a:rPr lang="en-US" sz="1900" i="1" dirty="0"/>
              <a:t>Nationale </a:t>
            </a:r>
            <a:r>
              <a:rPr lang="en-US" sz="1900" i="1" dirty="0" err="1"/>
              <a:t>Entwicklung</a:t>
            </a:r>
            <a:r>
              <a:rPr lang="en-US" sz="1900" i="1" dirty="0"/>
              <a:t> und </a:t>
            </a:r>
            <a:r>
              <a:rPr lang="en-US" sz="1900" i="1" dirty="0" err="1"/>
              <a:t>Internationale</a:t>
            </a:r>
            <a:r>
              <a:rPr lang="en-US" sz="1900" i="1" dirty="0"/>
              <a:t> Zusammenarbeit: </a:t>
            </a:r>
            <a:r>
              <a:rPr lang="en-US" sz="1900" i="1" dirty="0" err="1"/>
              <a:t>Herausforderung</a:t>
            </a:r>
            <a:r>
              <a:rPr lang="en-US" sz="1900" i="1" dirty="0"/>
              <a:t> </a:t>
            </a:r>
            <a:r>
              <a:rPr lang="en-US" sz="1900" i="1" dirty="0" err="1"/>
              <a:t>ökonomischer</a:t>
            </a:r>
            <a:r>
              <a:rPr lang="en-US" sz="1900" i="1" dirty="0"/>
              <a:t> Forschung. Festschrift </a:t>
            </a:r>
            <a:r>
              <a:rPr lang="en-US" sz="1900" i="1" dirty="0" err="1"/>
              <a:t>zum</a:t>
            </a:r>
            <a:r>
              <a:rPr lang="en-US" sz="1900" i="1" dirty="0"/>
              <a:t> 65. </a:t>
            </a:r>
            <a:r>
              <a:rPr lang="en-US" sz="1900" i="1" dirty="0" err="1"/>
              <a:t>Geburtstag</a:t>
            </a:r>
            <a:r>
              <a:rPr lang="en-US" sz="1900" i="1" dirty="0"/>
              <a:t> von Willy Kraus</a:t>
            </a:r>
            <a:r>
              <a:rPr lang="en-US" sz="1900" dirty="0"/>
              <a:t> (pp. 54–64). Springer.</a:t>
            </a:r>
          </a:p>
          <a:p>
            <a:r>
              <a:rPr lang="en-US" sz="1900" dirty="0"/>
              <a:t>Solow, R. M. (1956). A contribution to the theory of economic growth. </a:t>
            </a:r>
            <a:r>
              <a:rPr lang="en-US" sz="1900" i="1" dirty="0"/>
              <a:t>Quarterly Journal of Economics</a:t>
            </a:r>
            <a:r>
              <a:rPr lang="en-US" sz="1900" dirty="0"/>
              <a:t>, </a:t>
            </a:r>
            <a:r>
              <a:rPr lang="en-US" sz="1900" i="1" dirty="0"/>
              <a:t>70</a:t>
            </a:r>
            <a:r>
              <a:rPr lang="en-US" sz="1900" dirty="0"/>
              <a:t>(1), 65–94.</a:t>
            </a:r>
          </a:p>
          <a:p>
            <a:r>
              <a:rPr lang="en-US" sz="1900" dirty="0"/>
              <a:t>Tabata, M., &amp; Eshima, N. (2009). The </a:t>
            </a:r>
            <a:r>
              <a:rPr lang="en-US" sz="1900" dirty="0" err="1"/>
              <a:t>Kramers</a:t>
            </a:r>
            <a:r>
              <a:rPr lang="en-US" sz="1900" dirty="0"/>
              <a:t>–Moyal expansion of the master equation that describes human migration in a bounded domain. </a:t>
            </a:r>
            <a:r>
              <a:rPr lang="en-US" sz="1900" i="1" dirty="0"/>
              <a:t>Nonlinear Analysis: Real World Applications</a:t>
            </a:r>
            <a:r>
              <a:rPr lang="en-US" sz="1900" dirty="0"/>
              <a:t>, </a:t>
            </a:r>
            <a:r>
              <a:rPr lang="en-US" sz="1900" i="1" dirty="0"/>
              <a:t>10</a:t>
            </a:r>
            <a:r>
              <a:rPr lang="en-US" sz="1900" dirty="0"/>
              <a:t>(2), 639–664.</a:t>
            </a:r>
          </a:p>
          <a:p>
            <a:r>
              <a:rPr lang="en-US" sz="1900" dirty="0"/>
              <a:t>Weil, D. N. (2013). </a:t>
            </a:r>
            <a:r>
              <a:rPr lang="en-US" sz="1900" i="1" dirty="0"/>
              <a:t>Economic growth</a:t>
            </a:r>
            <a:r>
              <a:rPr lang="en-US" sz="1900" dirty="0"/>
              <a:t> (3rd ed.). Pearson.</a:t>
            </a:r>
          </a:p>
          <a:p>
            <a:r>
              <a:rPr lang="en-US" sz="1900" dirty="0"/>
              <a:t>Yergin, D. (2020). </a:t>
            </a:r>
            <a:r>
              <a:rPr lang="en-US" sz="1900" i="1" dirty="0"/>
              <a:t>The new map: Energy, climate, and the clash of nations</a:t>
            </a:r>
            <a:r>
              <a:rPr lang="en-US" sz="1900" dirty="0"/>
              <a:t>. Penguin Press.</a:t>
            </a:r>
            <a:endParaRPr lang="el-GR" sz="1900" dirty="0"/>
          </a:p>
          <a:p>
            <a:pPr marL="0" indent="0">
              <a:buNone/>
            </a:pPr>
            <a:r>
              <a:rPr lang="el-GR" sz="1900" b="1" dirty="0"/>
              <a:t>Πηγές για περαιτέρω μελέτη</a:t>
            </a:r>
            <a:r>
              <a:rPr lang="el-GR" sz="1900" dirty="0"/>
              <a:t>: </a:t>
            </a:r>
            <a:endParaRPr lang="en-US" sz="1900" dirty="0"/>
          </a:p>
          <a:p>
            <a:pPr marL="0" indent="0">
              <a:buNone/>
            </a:pPr>
            <a:r>
              <a:rPr lang="el-GR" sz="1900" dirty="0" err="1"/>
              <a:t>Todaro</a:t>
            </a:r>
            <a:r>
              <a:rPr lang="el-GR" sz="1900" dirty="0"/>
              <a:t>, M., &amp; </a:t>
            </a:r>
            <a:r>
              <a:rPr lang="el-GR" sz="1900" dirty="0" err="1"/>
              <a:t>Smith</a:t>
            </a:r>
            <a:r>
              <a:rPr lang="el-GR" sz="1900" dirty="0"/>
              <a:t>, S. (2025, 2022). </a:t>
            </a:r>
            <a:r>
              <a:rPr lang="el-GR" sz="1900" i="1" dirty="0"/>
              <a:t>Οικονομική Ανάπτυξη</a:t>
            </a:r>
            <a:r>
              <a:rPr lang="el-GR" sz="1900" dirty="0"/>
              <a:t>. </a:t>
            </a:r>
            <a:r>
              <a:rPr lang="el-GR" sz="1900" i="1" dirty="0" err="1"/>
              <a:t>εκδ</a:t>
            </a:r>
            <a:r>
              <a:rPr lang="el-GR" sz="1900" i="1" dirty="0"/>
              <a:t>. </a:t>
            </a:r>
            <a:r>
              <a:rPr lang="el-GR" sz="1900" i="1" dirty="0" err="1"/>
              <a:t>Τζιόλα</a:t>
            </a:r>
            <a:r>
              <a:rPr lang="el-GR" sz="1900" dirty="0"/>
              <a:t>, </a:t>
            </a:r>
            <a:r>
              <a:rPr lang="el-GR" sz="1900" b="1" dirty="0"/>
              <a:t>κεφ. 3</a:t>
            </a:r>
          </a:p>
          <a:p>
            <a:pPr marL="0" indent="0">
              <a:buNone/>
            </a:pPr>
            <a:r>
              <a:rPr lang="el-GR" sz="1900" dirty="0" err="1"/>
              <a:t>Rima</a:t>
            </a:r>
            <a:r>
              <a:rPr lang="el-GR" sz="1900" dirty="0"/>
              <a:t>, I. H. (1999). </a:t>
            </a:r>
            <a:r>
              <a:rPr lang="el-GR" sz="1900" i="1" dirty="0"/>
              <a:t>Ιστορία της οικονομικής ανάλυσης</a:t>
            </a:r>
            <a:r>
              <a:rPr lang="el-GR" sz="1900" dirty="0"/>
              <a:t>, </a:t>
            </a:r>
            <a:r>
              <a:rPr lang="el-GR" sz="1900" dirty="0" err="1"/>
              <a:t>επιμ</a:t>
            </a:r>
            <a:r>
              <a:rPr lang="el-GR" sz="1900" dirty="0"/>
              <a:t>: </a:t>
            </a:r>
            <a:r>
              <a:rPr lang="el-GR" sz="1900" dirty="0" err="1"/>
              <a:t>Χατζηπροκοπίου</a:t>
            </a:r>
            <a:r>
              <a:rPr lang="el-GR" sz="1900" dirty="0"/>
              <a:t> Μ., </a:t>
            </a:r>
            <a:r>
              <a:rPr lang="el-GR" sz="1900" dirty="0" err="1"/>
              <a:t>μετ</a:t>
            </a:r>
            <a:r>
              <a:rPr lang="el-GR" sz="1900" dirty="0"/>
              <a:t>: Σταματάκη Ν., </a:t>
            </a:r>
            <a:r>
              <a:rPr lang="el-GR" sz="1900" i="1" dirty="0"/>
              <a:t>Αθήνα: </a:t>
            </a:r>
            <a:r>
              <a:rPr lang="el-GR" sz="1900" i="1" dirty="0" err="1"/>
              <a:t>Gutenberg</a:t>
            </a:r>
            <a:r>
              <a:rPr lang="el-GR" sz="1900" dirty="0"/>
              <a:t>. </a:t>
            </a:r>
            <a:r>
              <a:rPr lang="el-GR" sz="1900" b="1" dirty="0"/>
              <a:t>Τόμος ΙΙ, κεφ. 17</a:t>
            </a:r>
          </a:p>
        </p:txBody>
      </p:sp>
      <p:pic>
        <p:nvPicPr>
          <p:cNvPr id="4" name="Picture 3">
            <a:extLst>
              <a:ext uri="{FF2B5EF4-FFF2-40B4-BE49-F238E27FC236}">
                <a16:creationId xmlns:a16="http://schemas.microsoft.com/office/drawing/2014/main" id="{6BCDB2D8-CF4C-632B-9037-1C632AFCB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5181600"/>
            <a:ext cx="1433808" cy="1433808"/>
          </a:xfrm>
          <a:prstGeom prst="rect">
            <a:avLst/>
          </a:prstGeom>
        </p:spPr>
      </p:pic>
    </p:spTree>
    <p:extLst>
      <p:ext uri="{BB962C8B-B14F-4D97-AF65-F5344CB8AC3E}">
        <p14:creationId xmlns:p14="http://schemas.microsoft.com/office/powerpoint/2010/main" val="94294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3B886-A14D-E2C9-0F62-31339E250C23}"/>
              </a:ext>
            </a:extLst>
          </p:cNvPr>
          <p:cNvSpPr>
            <a:spLocks noGrp="1"/>
          </p:cNvSpPr>
          <p:nvPr>
            <p:ph type="title"/>
          </p:nvPr>
        </p:nvSpPr>
        <p:spPr>
          <a:xfrm>
            <a:off x="428105" y="533400"/>
            <a:ext cx="8229600" cy="1143000"/>
          </a:xfrm>
        </p:spPr>
        <p:txBody>
          <a:bodyPr>
            <a:normAutofit fontScale="90000"/>
          </a:bodyPr>
          <a:lstStyle/>
          <a:p>
            <a:r>
              <a:rPr lang="en-US" b="1" i="0" dirty="0">
                <a:solidFill>
                  <a:srgbClr val="404040"/>
                </a:solidFill>
                <a:effectLst/>
              </a:rPr>
              <a:t>Incremental Capital-Output Ratio </a:t>
            </a:r>
            <a:r>
              <a:rPr lang="el-GR" b="0" i="0" dirty="0">
                <a:solidFill>
                  <a:srgbClr val="404040"/>
                </a:solidFill>
                <a:effectLst/>
              </a:rPr>
              <a:t>ICOR=ΔK/ΔY= I/ΔY</a:t>
            </a:r>
            <a:br>
              <a:rPr lang="el-GR"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0FAB8B9E-9AA4-DC03-EE39-7731C475A6F5}"/>
              </a:ext>
            </a:extLst>
          </p:cNvPr>
          <p:cNvSpPr>
            <a:spLocks noGrp="1"/>
          </p:cNvSpPr>
          <p:nvPr>
            <p:ph idx="1"/>
          </p:nvPr>
        </p:nvSpPr>
        <p:spPr>
          <a:xfrm>
            <a:off x="457200" y="1447800"/>
            <a:ext cx="8229600" cy="5486400"/>
          </a:xfrm>
        </p:spPr>
        <p:txBody>
          <a:bodyPr>
            <a:normAutofit fontScale="92500" lnSpcReduction="20000"/>
          </a:bodyPr>
          <a:lstStyle/>
          <a:p>
            <a:pPr algn="l">
              <a:spcBef>
                <a:spcPts val="1372"/>
              </a:spcBef>
              <a:spcAft>
                <a:spcPts val="1029"/>
              </a:spcAft>
              <a:buNone/>
            </a:pPr>
            <a:r>
              <a:rPr lang="el-GR" b="1" i="0" dirty="0">
                <a:solidFill>
                  <a:srgbClr val="404040"/>
                </a:solidFill>
                <a:effectLst/>
                <a:latin typeface="+mj-lt"/>
              </a:rPr>
              <a:t>Ερμηνεία:</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1" i="0" dirty="0">
                <a:solidFill>
                  <a:srgbClr val="404040"/>
                </a:solidFill>
                <a:effectLst/>
                <a:latin typeface="+mj-lt"/>
              </a:rPr>
              <a:t>Χαμηλό ICOR</a:t>
            </a:r>
            <a:r>
              <a:rPr lang="el-GR" b="0" i="0" dirty="0">
                <a:solidFill>
                  <a:srgbClr val="404040"/>
                </a:solidFill>
                <a:effectLst/>
                <a:latin typeface="+mj-lt"/>
              </a:rPr>
              <a:t> (π.χ., 2): Η οικονομία χρησιμοποιεί το κεφάλαιο </a:t>
            </a:r>
            <a:r>
              <a:rPr lang="el-GR" b="1" i="0" dirty="0">
                <a:solidFill>
                  <a:srgbClr val="404040"/>
                </a:solidFill>
                <a:effectLst/>
                <a:latin typeface="+mj-lt"/>
              </a:rPr>
              <a:t>αποδοτικά</a:t>
            </a:r>
            <a:r>
              <a:rPr lang="el-GR" b="0" i="0" dirty="0">
                <a:solidFill>
                  <a:srgbClr val="404040"/>
                </a:solidFill>
                <a:effectLst/>
                <a:latin typeface="+mj-lt"/>
              </a:rPr>
              <a:t> (λίγο κεφάλαιο για κάθε μονάδα παραγωγής)</a:t>
            </a:r>
          </a:p>
          <a:p>
            <a:pPr algn="l">
              <a:spcBef>
                <a:spcPts val="300"/>
              </a:spcBef>
              <a:spcAft>
                <a:spcPts val="1029"/>
              </a:spcAft>
              <a:buFont typeface="Arial" panose="020B0604020202020204" pitchFamily="34" charset="0"/>
              <a:buChar char="•"/>
            </a:pPr>
            <a:r>
              <a:rPr lang="el-GR" b="1" i="0" dirty="0">
                <a:solidFill>
                  <a:srgbClr val="404040"/>
                </a:solidFill>
                <a:effectLst/>
                <a:latin typeface="+mj-lt"/>
              </a:rPr>
              <a:t>Υψηλό ICOR</a:t>
            </a:r>
            <a:r>
              <a:rPr lang="el-GR" b="0" i="0" dirty="0">
                <a:solidFill>
                  <a:srgbClr val="404040"/>
                </a:solidFill>
                <a:effectLst/>
                <a:latin typeface="+mj-lt"/>
              </a:rPr>
              <a:t> (π.χ., 5): Η οικονομία είναι </a:t>
            </a:r>
            <a:r>
              <a:rPr lang="el-GR" b="1" i="0" dirty="0">
                <a:solidFill>
                  <a:srgbClr val="404040"/>
                </a:solidFill>
                <a:effectLst/>
                <a:latin typeface="+mj-lt"/>
              </a:rPr>
              <a:t>λιγότερο αποδοτική</a:t>
            </a:r>
            <a:r>
              <a:rPr lang="el-GR" b="0" i="0" dirty="0">
                <a:solidFill>
                  <a:srgbClr val="404040"/>
                </a:solidFill>
                <a:effectLst/>
                <a:latin typeface="+mj-lt"/>
              </a:rPr>
              <a:t> (απαιτείται περισσότερο κεφάλαιο για την ίδια αύξηση της παραγωγής)</a:t>
            </a:r>
          </a:p>
          <a:p>
            <a:pPr algn="l">
              <a:spcBef>
                <a:spcPts val="1372"/>
              </a:spcBef>
              <a:spcAft>
                <a:spcPts val="1029"/>
              </a:spcAft>
              <a:buNone/>
            </a:pPr>
            <a:r>
              <a:rPr lang="el-GR" b="1" i="0" dirty="0">
                <a:solidFill>
                  <a:srgbClr val="404040"/>
                </a:solidFill>
                <a:effectLst/>
                <a:latin typeface="+mj-lt"/>
              </a:rPr>
              <a:t>Παράδειγμα:</a:t>
            </a:r>
            <a:endParaRPr lang="el-GR" b="0" i="0" dirty="0">
              <a:solidFill>
                <a:srgbClr val="404040"/>
              </a:solidFill>
              <a:effectLst/>
              <a:latin typeface="+mj-lt"/>
            </a:endParaRPr>
          </a:p>
          <a:p>
            <a:pPr algn="l">
              <a:spcBef>
                <a:spcPts val="1029"/>
              </a:spcBef>
              <a:spcAft>
                <a:spcPts val="1029"/>
              </a:spcAft>
              <a:buNone/>
            </a:pPr>
            <a:r>
              <a:rPr lang="el-GR" b="0" i="0" dirty="0">
                <a:solidFill>
                  <a:srgbClr val="404040"/>
                </a:solidFill>
                <a:effectLst/>
                <a:latin typeface="+mj-lt"/>
              </a:rPr>
              <a:t>Αν μια χώρα έχει ICOR=3 και επενδύσει €300 εκατ., η αύξηση του ΑΕΠ θα είναι:</a:t>
            </a:r>
          </a:p>
          <a:p>
            <a:pPr algn="ctr">
              <a:buNone/>
            </a:pPr>
            <a:r>
              <a:rPr lang="el-GR" b="0" i="0" dirty="0">
                <a:solidFill>
                  <a:srgbClr val="404040"/>
                </a:solidFill>
                <a:effectLst/>
                <a:latin typeface="+mj-lt"/>
              </a:rPr>
              <a:t>ΔY=I/ICOR=300/3=100 εκατ. </a:t>
            </a:r>
            <a:endParaRPr lang="el-GR" dirty="0">
              <a:latin typeface="+mj-lt"/>
            </a:endParaRPr>
          </a:p>
        </p:txBody>
      </p:sp>
    </p:spTree>
    <p:extLst>
      <p:ext uri="{BB962C8B-B14F-4D97-AF65-F5344CB8AC3E}">
        <p14:creationId xmlns:p14="http://schemas.microsoft.com/office/powerpoint/2010/main" val="270696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32E726-F9FB-95A6-5111-6F7C89EEBD20}"/>
              </a:ext>
            </a:extLst>
          </p:cNvPr>
          <p:cNvSpPr>
            <a:spLocks noGrp="1"/>
          </p:cNvSpPr>
          <p:nvPr>
            <p:ph idx="1"/>
          </p:nvPr>
        </p:nvSpPr>
        <p:spPr>
          <a:xfrm>
            <a:off x="228600" y="304800"/>
            <a:ext cx="8534400" cy="5410200"/>
          </a:xfrm>
        </p:spPr>
        <p:txBody>
          <a:bodyPr>
            <a:normAutofit fontScale="77500" lnSpcReduction="20000"/>
          </a:bodyPr>
          <a:lstStyle/>
          <a:p>
            <a:pPr algn="l">
              <a:spcBef>
                <a:spcPts val="1029"/>
              </a:spcBef>
              <a:spcAft>
                <a:spcPts val="1029"/>
              </a:spcAft>
              <a:buNone/>
            </a:pPr>
            <a:r>
              <a:rPr lang="el-GR" b="1" i="0" dirty="0">
                <a:solidFill>
                  <a:srgbClr val="404040"/>
                </a:solidFill>
                <a:effectLst/>
                <a:latin typeface="+mj-lt"/>
              </a:rPr>
              <a:t>Κεντρικές θέσεις του μοντέλου </a:t>
            </a:r>
            <a:r>
              <a:rPr lang="en-US" altLang="ko-KR" b="1" dirty="0">
                <a:latin typeface="+mj-lt"/>
              </a:rPr>
              <a:t>Harrod-Domar</a:t>
            </a:r>
            <a:r>
              <a:rPr lang="el-GR" b="1" i="0" dirty="0">
                <a:solidFill>
                  <a:srgbClr val="404040"/>
                </a:solidFill>
                <a:effectLst/>
                <a:latin typeface="+mj-lt"/>
              </a:rPr>
              <a:t>:</a:t>
            </a:r>
            <a:endParaRPr lang="el-GR" b="0" i="0" dirty="0">
              <a:solidFill>
                <a:srgbClr val="404040"/>
              </a:solidFill>
              <a:effectLst/>
              <a:latin typeface="+mj-lt"/>
            </a:endParaRPr>
          </a:p>
          <a:p>
            <a:pPr algn="l">
              <a:spcBef>
                <a:spcPts val="1029"/>
              </a:spcBef>
              <a:spcAft>
                <a:spcPts val="1029"/>
              </a:spcAft>
              <a:buFont typeface="+mj-lt"/>
              <a:buAutoNum type="arabicPeriod"/>
            </a:pPr>
            <a:r>
              <a:rPr lang="el-GR" b="0" i="0" dirty="0">
                <a:solidFill>
                  <a:srgbClr val="404040"/>
                </a:solidFill>
                <a:effectLst/>
                <a:latin typeface="+mj-lt"/>
              </a:rPr>
              <a:t>Εστιάζει στη </a:t>
            </a:r>
            <a:r>
              <a:rPr lang="el-GR" b="1" i="0" dirty="0">
                <a:solidFill>
                  <a:srgbClr val="404040"/>
                </a:solidFill>
                <a:effectLst/>
                <a:latin typeface="+mj-lt"/>
              </a:rPr>
              <a:t>συσσώρευση κεφαλαίου</a:t>
            </a:r>
            <a:r>
              <a:rPr lang="el-GR" b="0" i="0" dirty="0">
                <a:solidFill>
                  <a:srgbClr val="404040"/>
                </a:solidFill>
                <a:effectLst/>
                <a:latin typeface="+mj-lt"/>
              </a:rPr>
              <a:t> και στις </a:t>
            </a:r>
            <a:r>
              <a:rPr lang="el-GR" b="1" i="0" dirty="0">
                <a:solidFill>
                  <a:srgbClr val="404040"/>
                </a:solidFill>
                <a:effectLst/>
                <a:latin typeface="+mj-lt"/>
              </a:rPr>
              <a:t>επενδύσεις</a:t>
            </a:r>
            <a:r>
              <a:rPr lang="el-GR" b="0" i="0" dirty="0">
                <a:solidFill>
                  <a:srgbClr val="404040"/>
                </a:solidFill>
                <a:effectLst/>
                <a:latin typeface="+mj-lt"/>
              </a:rPr>
              <a:t> ως κινητήρες ανάπτυξης</a:t>
            </a:r>
          </a:p>
          <a:p>
            <a:pPr algn="l">
              <a:spcBef>
                <a:spcPts val="300"/>
              </a:spcBef>
              <a:spcAft>
                <a:spcPts val="300"/>
              </a:spcAft>
              <a:buFont typeface="+mj-lt"/>
              <a:buAutoNum type="arabicPeriod"/>
            </a:pPr>
            <a:r>
              <a:rPr lang="el-GR" b="0" i="0" dirty="0">
                <a:solidFill>
                  <a:srgbClr val="404040"/>
                </a:solidFill>
                <a:effectLst/>
                <a:latin typeface="+mj-lt"/>
              </a:rPr>
              <a:t>Βασικές παράμετροι:</a:t>
            </a:r>
          </a:p>
          <a:p>
            <a:pPr marL="457200" lvl="1" indent="0" algn="l">
              <a:spcBef>
                <a:spcPts val="300"/>
              </a:spcBef>
              <a:spcAft>
                <a:spcPts val="1029"/>
              </a:spcAft>
              <a:buNone/>
            </a:pPr>
            <a:r>
              <a:rPr lang="el-GR" b="1" i="0" dirty="0">
                <a:solidFill>
                  <a:srgbClr val="404040"/>
                </a:solidFill>
                <a:effectLst/>
                <a:latin typeface="+mj-lt"/>
              </a:rPr>
              <a:t>Αναλογία κεφαλαίου-παραγωγής</a:t>
            </a:r>
            <a:r>
              <a:rPr lang="el-GR" b="0" i="0" dirty="0">
                <a:solidFill>
                  <a:srgbClr val="404040"/>
                </a:solidFill>
                <a:effectLst/>
                <a:latin typeface="+mj-lt"/>
              </a:rPr>
              <a:t> (</a:t>
            </a:r>
            <a:r>
              <a:rPr lang="el-GR" b="0" i="0" dirty="0" err="1">
                <a:solidFill>
                  <a:srgbClr val="404040"/>
                </a:solidFill>
                <a:effectLst/>
                <a:latin typeface="+mj-lt"/>
              </a:rPr>
              <a:t>capital-output</a:t>
            </a:r>
            <a:r>
              <a:rPr lang="el-GR" b="0" i="0" dirty="0">
                <a:solidFill>
                  <a:srgbClr val="404040"/>
                </a:solidFill>
                <a:effectLst/>
                <a:latin typeface="+mj-lt"/>
              </a:rPr>
              <a:t> </a:t>
            </a:r>
            <a:r>
              <a:rPr lang="el-GR" b="0" i="0" dirty="0" err="1">
                <a:solidFill>
                  <a:srgbClr val="404040"/>
                </a:solidFill>
                <a:effectLst/>
                <a:latin typeface="+mj-lt"/>
              </a:rPr>
              <a:t>ratio</a:t>
            </a:r>
            <a:r>
              <a:rPr lang="el-GR" b="0" i="0" dirty="0">
                <a:solidFill>
                  <a:srgbClr val="404040"/>
                </a:solidFill>
                <a:effectLst/>
                <a:latin typeface="+mj-lt"/>
              </a:rPr>
              <a:t>, K/Y​)</a:t>
            </a:r>
          </a:p>
          <a:p>
            <a:pPr marL="457200" lvl="1" indent="0" algn="l">
              <a:spcBef>
                <a:spcPts val="300"/>
              </a:spcBef>
              <a:spcAft>
                <a:spcPts val="1029"/>
              </a:spcAft>
              <a:buNone/>
            </a:pPr>
            <a:r>
              <a:rPr lang="el-GR" b="1" i="0" dirty="0">
                <a:solidFill>
                  <a:srgbClr val="404040"/>
                </a:solidFill>
                <a:effectLst/>
                <a:latin typeface="+mj-lt"/>
              </a:rPr>
              <a:t>Ποσοστό αποταμίευσης</a:t>
            </a:r>
            <a:r>
              <a:rPr lang="el-GR" b="0" i="0" dirty="0">
                <a:solidFill>
                  <a:srgbClr val="404040"/>
                </a:solidFill>
                <a:effectLst/>
                <a:latin typeface="+mj-lt"/>
              </a:rPr>
              <a:t> (</a:t>
            </a:r>
            <a:r>
              <a:rPr lang="el-GR" b="0" i="0" dirty="0" err="1">
                <a:solidFill>
                  <a:srgbClr val="404040"/>
                </a:solidFill>
                <a:effectLst/>
                <a:latin typeface="+mj-lt"/>
              </a:rPr>
              <a:t>savings</a:t>
            </a:r>
            <a:r>
              <a:rPr lang="el-GR" b="0" i="0" dirty="0">
                <a:solidFill>
                  <a:srgbClr val="404040"/>
                </a:solidFill>
                <a:effectLst/>
                <a:latin typeface="+mj-lt"/>
              </a:rPr>
              <a:t> </a:t>
            </a:r>
            <a:r>
              <a:rPr lang="el-GR" b="0" i="0" dirty="0" err="1">
                <a:solidFill>
                  <a:srgbClr val="404040"/>
                </a:solidFill>
                <a:effectLst/>
                <a:latin typeface="+mj-lt"/>
              </a:rPr>
              <a:t>ratio</a:t>
            </a:r>
            <a:r>
              <a:rPr lang="el-GR" b="0" i="0" dirty="0">
                <a:solidFill>
                  <a:srgbClr val="404040"/>
                </a:solidFill>
                <a:effectLst/>
                <a:latin typeface="+mj-lt"/>
              </a:rPr>
              <a:t>, s)</a:t>
            </a:r>
          </a:p>
          <a:p>
            <a:pPr algn="l">
              <a:spcBef>
                <a:spcPts val="300"/>
              </a:spcBef>
              <a:spcAft>
                <a:spcPts val="300"/>
              </a:spcAft>
              <a:buFont typeface="+mj-lt"/>
              <a:buAutoNum type="arabicPeriod"/>
            </a:pPr>
            <a:r>
              <a:rPr lang="el-GR" b="1" i="0" dirty="0">
                <a:solidFill>
                  <a:srgbClr val="404040"/>
                </a:solidFill>
                <a:effectLst/>
                <a:latin typeface="+mj-lt"/>
              </a:rPr>
              <a:t>Τρεις ρυθμοί ανάπτυξης</a:t>
            </a:r>
            <a:r>
              <a:rPr lang="el-GR" b="0" i="0" dirty="0">
                <a:solidFill>
                  <a:srgbClr val="404040"/>
                </a:solidFill>
                <a:effectLst/>
                <a:latin typeface="+mj-lt"/>
              </a:rPr>
              <a:t> (</a:t>
            </a:r>
            <a:r>
              <a:rPr lang="el-GR" b="0" i="0" dirty="0" err="1">
                <a:solidFill>
                  <a:srgbClr val="404040"/>
                </a:solidFill>
                <a:effectLst/>
                <a:latin typeface="+mj-lt"/>
              </a:rPr>
              <a:t>Harrod</a:t>
            </a:r>
            <a:r>
              <a:rPr lang="el-GR" b="0" i="0" dirty="0">
                <a:solidFill>
                  <a:srgbClr val="404040"/>
                </a:solidFill>
                <a:effectLst/>
                <a:latin typeface="+mj-lt"/>
              </a:rPr>
              <a:t>):</a:t>
            </a:r>
          </a:p>
          <a:p>
            <a:pPr marL="457200" lvl="1" indent="0" algn="l">
              <a:spcBef>
                <a:spcPts val="300"/>
              </a:spcBef>
              <a:spcAft>
                <a:spcPts val="1029"/>
              </a:spcAft>
              <a:buNone/>
            </a:pPr>
            <a:r>
              <a:rPr lang="el-GR" b="1" i="0" dirty="0">
                <a:solidFill>
                  <a:srgbClr val="404040"/>
                </a:solidFill>
                <a:effectLst/>
                <a:latin typeface="+mj-lt"/>
              </a:rPr>
              <a:t>Πραγματικός</a:t>
            </a:r>
            <a:r>
              <a:rPr lang="el-GR" b="0" i="0" dirty="0">
                <a:solidFill>
                  <a:srgbClr val="404040"/>
                </a:solidFill>
                <a:effectLst/>
                <a:latin typeface="+mj-lt"/>
              </a:rPr>
              <a:t> (</a:t>
            </a:r>
            <a:r>
              <a:rPr lang="el-GR" b="0" i="0" dirty="0" err="1">
                <a:solidFill>
                  <a:srgbClr val="404040"/>
                </a:solidFill>
                <a:effectLst/>
                <a:latin typeface="+mj-lt"/>
              </a:rPr>
              <a:t>actual</a:t>
            </a:r>
            <a:r>
              <a:rPr lang="el-GR" b="0" i="0" dirty="0">
                <a:solidFill>
                  <a:srgbClr val="404040"/>
                </a:solidFill>
                <a:effectLst/>
                <a:latin typeface="+mj-lt"/>
              </a:rPr>
              <a:t> </a:t>
            </a:r>
            <a:r>
              <a:rPr lang="el-GR" b="0" i="0" dirty="0" err="1">
                <a:solidFill>
                  <a:srgbClr val="404040"/>
                </a:solidFill>
                <a:effectLst/>
                <a:latin typeface="+mj-lt"/>
              </a:rPr>
              <a:t>rate</a:t>
            </a:r>
            <a:r>
              <a:rPr lang="el-GR" b="0" i="0" dirty="0">
                <a:solidFill>
                  <a:srgbClr val="404040"/>
                </a:solidFill>
                <a:effectLst/>
                <a:latin typeface="+mj-lt"/>
              </a:rPr>
              <a:t>, G</a:t>
            </a:r>
            <a:r>
              <a:rPr lang="el-GR" sz="2100" b="0" i="0" dirty="0">
                <a:solidFill>
                  <a:srgbClr val="404040"/>
                </a:solidFill>
                <a:effectLst/>
                <a:latin typeface="+mj-lt"/>
              </a:rPr>
              <a:t>A</a:t>
            </a:r>
            <a:r>
              <a:rPr lang="el-GR" b="0" i="0" dirty="0">
                <a:solidFill>
                  <a:srgbClr val="404040"/>
                </a:solidFill>
                <a:effectLst/>
                <a:latin typeface="+mj-lt"/>
              </a:rPr>
              <a:t>​)</a:t>
            </a:r>
          </a:p>
          <a:p>
            <a:pPr marL="457200" lvl="1" indent="0" algn="l">
              <a:spcBef>
                <a:spcPts val="300"/>
              </a:spcBef>
              <a:spcAft>
                <a:spcPts val="300"/>
              </a:spcAft>
              <a:buNone/>
            </a:pPr>
            <a:r>
              <a:rPr lang="el-GR" b="1" i="0" dirty="0">
                <a:solidFill>
                  <a:srgbClr val="404040"/>
                </a:solidFill>
                <a:effectLst/>
                <a:latin typeface="+mj-lt"/>
              </a:rPr>
              <a:t>Εγγυημένος</a:t>
            </a:r>
            <a:r>
              <a:rPr lang="el-GR" b="0" i="0" dirty="0">
                <a:solidFill>
                  <a:srgbClr val="404040"/>
                </a:solidFill>
                <a:effectLst/>
                <a:latin typeface="+mj-lt"/>
              </a:rPr>
              <a:t> (</a:t>
            </a:r>
            <a:r>
              <a:rPr lang="el-GR" b="0" i="0" dirty="0" err="1">
                <a:solidFill>
                  <a:srgbClr val="404040"/>
                </a:solidFill>
                <a:effectLst/>
                <a:latin typeface="+mj-lt"/>
              </a:rPr>
              <a:t>warranted</a:t>
            </a:r>
            <a:r>
              <a:rPr lang="el-GR" b="0" i="0" dirty="0">
                <a:solidFill>
                  <a:srgbClr val="404040"/>
                </a:solidFill>
                <a:effectLst/>
                <a:latin typeface="+mj-lt"/>
              </a:rPr>
              <a:t> </a:t>
            </a:r>
            <a:r>
              <a:rPr lang="el-GR" b="0" i="0" dirty="0" err="1">
                <a:solidFill>
                  <a:srgbClr val="404040"/>
                </a:solidFill>
                <a:effectLst/>
                <a:latin typeface="+mj-lt"/>
              </a:rPr>
              <a:t>rate</a:t>
            </a:r>
            <a:r>
              <a:rPr lang="el-GR" b="0" i="0" dirty="0">
                <a:solidFill>
                  <a:srgbClr val="404040"/>
                </a:solidFill>
                <a:effectLst/>
                <a:latin typeface="+mj-lt"/>
              </a:rPr>
              <a:t>, G</a:t>
            </a:r>
            <a:r>
              <a:rPr lang="el-GR" sz="2100" b="0" i="0" dirty="0">
                <a:solidFill>
                  <a:srgbClr val="404040"/>
                </a:solidFill>
                <a:effectLst/>
                <a:latin typeface="+mj-lt"/>
              </a:rPr>
              <a:t>W</a:t>
            </a:r>
            <a:r>
              <a:rPr lang="el-GR" b="0" i="0" dirty="0">
                <a:solidFill>
                  <a:srgbClr val="404040"/>
                </a:solidFill>
                <a:effectLst/>
                <a:latin typeface="+mj-lt"/>
              </a:rPr>
              <a:t>​):</a:t>
            </a:r>
          </a:p>
          <a:p>
            <a:pPr marL="457200" lvl="1" indent="0" algn="l">
              <a:spcBef>
                <a:spcPts val="300"/>
              </a:spcBef>
              <a:spcAft>
                <a:spcPts val="1029"/>
              </a:spcAft>
              <a:buNone/>
            </a:pPr>
            <a:r>
              <a:rPr lang="el-GR" b="0" i="0" dirty="0">
                <a:solidFill>
                  <a:srgbClr val="404040"/>
                </a:solidFill>
                <a:effectLst/>
                <a:latin typeface="+mj-lt"/>
              </a:rPr>
              <a:t>G</a:t>
            </a:r>
            <a:r>
              <a:rPr lang="el-GR" sz="2100" b="0" i="0" dirty="0">
                <a:solidFill>
                  <a:srgbClr val="404040"/>
                </a:solidFill>
                <a:effectLst/>
                <a:latin typeface="+mj-lt"/>
              </a:rPr>
              <a:t>W</a:t>
            </a:r>
            <a:r>
              <a:rPr lang="el-GR" b="0" i="0" dirty="0">
                <a:solidFill>
                  <a:srgbClr val="404040"/>
                </a:solidFill>
                <a:effectLst/>
                <a:latin typeface="+mj-lt"/>
              </a:rPr>
              <a:t>=s/v, όπου v=K/Υ​</a:t>
            </a:r>
          </a:p>
          <a:p>
            <a:pPr marL="457200" lvl="1" indent="0" algn="l">
              <a:spcBef>
                <a:spcPts val="300"/>
              </a:spcBef>
              <a:spcAft>
                <a:spcPts val="1029"/>
              </a:spcAft>
              <a:buNone/>
            </a:pPr>
            <a:r>
              <a:rPr lang="el-GR" b="1" i="0" dirty="0">
                <a:solidFill>
                  <a:srgbClr val="404040"/>
                </a:solidFill>
                <a:effectLst/>
                <a:latin typeface="+mj-lt"/>
              </a:rPr>
              <a:t>Φυσικός</a:t>
            </a:r>
            <a:r>
              <a:rPr lang="el-GR" b="0" i="0" dirty="0">
                <a:solidFill>
                  <a:srgbClr val="404040"/>
                </a:solidFill>
                <a:effectLst/>
                <a:latin typeface="+mj-lt"/>
              </a:rPr>
              <a:t> (</a:t>
            </a:r>
            <a:r>
              <a:rPr lang="el-GR" b="0" i="0" dirty="0" err="1">
                <a:solidFill>
                  <a:srgbClr val="404040"/>
                </a:solidFill>
                <a:effectLst/>
                <a:latin typeface="+mj-lt"/>
              </a:rPr>
              <a:t>natural</a:t>
            </a:r>
            <a:r>
              <a:rPr lang="el-GR" b="0" i="0" dirty="0">
                <a:solidFill>
                  <a:srgbClr val="404040"/>
                </a:solidFill>
                <a:effectLst/>
                <a:latin typeface="+mj-lt"/>
              </a:rPr>
              <a:t> </a:t>
            </a:r>
            <a:r>
              <a:rPr lang="el-GR" b="0" i="0" dirty="0" err="1">
                <a:solidFill>
                  <a:srgbClr val="404040"/>
                </a:solidFill>
                <a:effectLst/>
                <a:latin typeface="+mj-lt"/>
              </a:rPr>
              <a:t>rate</a:t>
            </a:r>
            <a:r>
              <a:rPr lang="el-GR" b="0" i="0" dirty="0">
                <a:solidFill>
                  <a:srgbClr val="404040"/>
                </a:solidFill>
                <a:effectLst/>
                <a:latin typeface="+mj-lt"/>
              </a:rPr>
              <a:t>, G</a:t>
            </a:r>
            <a:r>
              <a:rPr lang="el-GR" sz="2100" b="0" i="0" dirty="0">
                <a:solidFill>
                  <a:srgbClr val="404040"/>
                </a:solidFill>
                <a:effectLst/>
                <a:latin typeface="+mj-lt"/>
              </a:rPr>
              <a:t>N</a:t>
            </a:r>
            <a:r>
              <a:rPr lang="el-GR" b="0" i="0" dirty="0">
                <a:solidFill>
                  <a:srgbClr val="404040"/>
                </a:solidFill>
                <a:effectLst/>
                <a:latin typeface="+mj-lt"/>
              </a:rPr>
              <a:t>​): Καθορίζεται από πληθυσμιακούς παράγοντες και τεχνολογική πρόοδο</a:t>
            </a:r>
          </a:p>
          <a:p>
            <a:pPr algn="l">
              <a:spcBef>
                <a:spcPts val="300"/>
              </a:spcBef>
              <a:spcAft>
                <a:spcPts val="1029"/>
              </a:spcAft>
              <a:buFont typeface="+mj-lt"/>
              <a:buAutoNum type="arabicPeriod"/>
            </a:pPr>
            <a:r>
              <a:rPr lang="el-GR" b="1" i="0" dirty="0">
                <a:solidFill>
                  <a:srgbClr val="404040"/>
                </a:solidFill>
                <a:effectLst/>
                <a:latin typeface="+mj-lt"/>
              </a:rPr>
              <a:t>Συνθήκη σταθερότητας</a:t>
            </a:r>
            <a:r>
              <a:rPr lang="el-GR" b="0" i="0" dirty="0">
                <a:solidFill>
                  <a:srgbClr val="404040"/>
                </a:solidFill>
                <a:effectLst/>
                <a:latin typeface="+mj-lt"/>
              </a:rPr>
              <a:t>: G</a:t>
            </a:r>
            <a:r>
              <a:rPr lang="el-GR" sz="2100" b="0" i="0" dirty="0">
                <a:solidFill>
                  <a:srgbClr val="404040"/>
                </a:solidFill>
                <a:effectLst/>
                <a:latin typeface="+mj-lt"/>
              </a:rPr>
              <a:t>A</a:t>
            </a:r>
            <a:r>
              <a:rPr lang="el-GR" b="0" i="0" dirty="0">
                <a:solidFill>
                  <a:srgbClr val="404040"/>
                </a:solidFill>
                <a:effectLst/>
                <a:latin typeface="+mj-lt"/>
              </a:rPr>
              <a:t>=G</a:t>
            </a:r>
            <a:r>
              <a:rPr lang="el-GR" sz="2100" b="0" i="0" dirty="0">
                <a:solidFill>
                  <a:srgbClr val="404040"/>
                </a:solidFill>
                <a:effectLst/>
                <a:latin typeface="+mj-lt"/>
              </a:rPr>
              <a:t>W</a:t>
            </a:r>
            <a:r>
              <a:rPr lang="el-GR" b="0" i="0" dirty="0">
                <a:solidFill>
                  <a:srgbClr val="404040"/>
                </a:solidFill>
                <a:effectLst/>
                <a:latin typeface="+mj-lt"/>
              </a:rPr>
              <a:t>=G</a:t>
            </a:r>
            <a:r>
              <a:rPr lang="el-GR" sz="2100" b="0" i="0" dirty="0">
                <a:solidFill>
                  <a:srgbClr val="404040"/>
                </a:solidFill>
                <a:effectLst/>
                <a:latin typeface="+mj-lt"/>
              </a:rPr>
              <a:t>N​</a:t>
            </a:r>
          </a:p>
          <a:p>
            <a:endParaRPr lang="el-GR" dirty="0">
              <a:latin typeface="+mj-lt"/>
            </a:endParaRPr>
          </a:p>
        </p:txBody>
      </p:sp>
      <p:pic>
        <p:nvPicPr>
          <p:cNvPr id="5" name="Picture 3">
            <a:extLst>
              <a:ext uri="{FF2B5EF4-FFF2-40B4-BE49-F238E27FC236}">
                <a16:creationId xmlns:a16="http://schemas.microsoft.com/office/drawing/2014/main" id="{38A070E4-8475-7765-8C87-6CB21DE2E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76200"/>
            <a:ext cx="2033294" cy="2033294"/>
          </a:xfrm>
          <a:prstGeom prst="rect">
            <a:avLst/>
          </a:prstGeom>
        </p:spPr>
      </p:pic>
    </p:spTree>
    <p:extLst>
      <p:ext uri="{BB962C8B-B14F-4D97-AF65-F5344CB8AC3E}">
        <p14:creationId xmlns:p14="http://schemas.microsoft.com/office/powerpoint/2010/main" val="230586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A747D5-42FE-C5BE-2823-739981197CDA}"/>
              </a:ext>
            </a:extLst>
          </p:cNvPr>
          <p:cNvSpPr>
            <a:spLocks noGrp="1"/>
          </p:cNvSpPr>
          <p:nvPr>
            <p:ph type="title"/>
          </p:nvPr>
        </p:nvSpPr>
        <p:spPr/>
        <p:txBody>
          <a:bodyPr>
            <a:normAutofit fontScale="90000"/>
          </a:bodyPr>
          <a:lstStyle/>
          <a:p>
            <a:r>
              <a:rPr lang="el-GR" b="1" i="0" dirty="0">
                <a:solidFill>
                  <a:srgbClr val="404040"/>
                </a:solidFill>
                <a:effectLst/>
              </a:rPr>
              <a:t>Μαθηματική Παράσταση</a:t>
            </a:r>
            <a:br>
              <a:rPr lang="el-GR" b="0" i="0" dirty="0">
                <a:solidFill>
                  <a:srgbClr val="404040"/>
                </a:solidFill>
                <a:effectLst/>
              </a:rPr>
            </a:br>
            <a:r>
              <a:rPr lang="el-GR" sz="3600" b="1" i="0" dirty="0">
                <a:solidFill>
                  <a:srgbClr val="404040"/>
                </a:solidFill>
                <a:effectLst/>
              </a:rPr>
              <a:t>Βασική Εξίσωση Ανάπτυξης:</a:t>
            </a:r>
            <a:endParaRPr lang="el-GR" sz="3600" dirty="0"/>
          </a:p>
        </p:txBody>
      </p:sp>
      <p:sp>
        <p:nvSpPr>
          <p:cNvPr id="3" name="Θέση περιεχομένου 2">
            <a:extLst>
              <a:ext uri="{FF2B5EF4-FFF2-40B4-BE49-F238E27FC236}">
                <a16:creationId xmlns:a16="http://schemas.microsoft.com/office/drawing/2014/main" id="{9D937407-1443-7304-3BD4-C31B7DFB89B4}"/>
              </a:ext>
            </a:extLst>
          </p:cNvPr>
          <p:cNvSpPr>
            <a:spLocks noGrp="1"/>
          </p:cNvSpPr>
          <p:nvPr>
            <p:ph idx="1"/>
          </p:nvPr>
        </p:nvSpPr>
        <p:spPr/>
        <p:txBody>
          <a:bodyPr/>
          <a:lstStyle/>
          <a:p>
            <a:pPr algn="ctr">
              <a:lnSpc>
                <a:spcPts val="2143"/>
              </a:lnSpc>
              <a:spcBef>
                <a:spcPts val="1029"/>
              </a:spcBef>
              <a:spcAft>
                <a:spcPts val="1029"/>
              </a:spcAft>
              <a:buNone/>
            </a:pPr>
            <a:r>
              <a:rPr lang="el-GR" b="0" i="1" dirty="0">
                <a:solidFill>
                  <a:srgbClr val="404040"/>
                </a:solidFill>
                <a:effectLst/>
                <a:latin typeface="+mj-lt"/>
              </a:rPr>
              <a:t>G</a:t>
            </a:r>
            <a:r>
              <a:rPr lang="el-GR" b="0" i="0" dirty="0">
                <a:solidFill>
                  <a:srgbClr val="404040"/>
                </a:solidFill>
                <a:effectLst/>
                <a:latin typeface="+mj-lt"/>
              </a:rPr>
              <a:t>=</a:t>
            </a:r>
            <a:r>
              <a:rPr lang="en-US" b="0" i="0" dirty="0">
                <a:solidFill>
                  <a:srgbClr val="404040"/>
                </a:solidFill>
                <a:effectLst/>
                <a:latin typeface="+mj-lt"/>
              </a:rPr>
              <a:t> </a:t>
            </a:r>
            <a:r>
              <a:rPr lang="el-GR" b="0" i="1" dirty="0">
                <a:solidFill>
                  <a:srgbClr val="404040"/>
                </a:solidFill>
                <a:effectLst/>
                <a:latin typeface="+mj-lt"/>
              </a:rPr>
              <a:t>s</a:t>
            </a:r>
            <a:r>
              <a:rPr lang="en-US" b="0" i="1" dirty="0">
                <a:solidFill>
                  <a:srgbClr val="404040"/>
                </a:solidFill>
                <a:effectLst/>
                <a:latin typeface="+mj-lt"/>
              </a:rPr>
              <a:t>/</a:t>
            </a:r>
            <a:r>
              <a:rPr lang="el-GR" b="0" i="1" dirty="0">
                <a:solidFill>
                  <a:srgbClr val="404040"/>
                </a:solidFill>
                <a:effectLst/>
                <a:latin typeface="+mj-lt"/>
              </a:rPr>
              <a:t>v</a:t>
            </a:r>
            <a:endParaRPr lang="en-US" b="0" i="1" dirty="0">
              <a:solidFill>
                <a:srgbClr val="404040"/>
              </a:solidFill>
              <a:effectLst/>
              <a:latin typeface="+mj-lt"/>
            </a:endParaRPr>
          </a:p>
          <a:p>
            <a:pPr algn="l">
              <a:lnSpc>
                <a:spcPts val="2143"/>
              </a:lnSpc>
              <a:spcBef>
                <a:spcPts val="1029"/>
              </a:spcBef>
              <a:spcAft>
                <a:spcPts val="1029"/>
              </a:spcAft>
              <a:buNone/>
            </a:pPr>
            <a:r>
              <a:rPr lang="el-GR" sz="2800" b="0" i="0" dirty="0">
                <a:solidFill>
                  <a:srgbClr val="404040"/>
                </a:solidFill>
                <a:effectLst/>
                <a:latin typeface="+mj-lt"/>
              </a:rPr>
              <a:t>​όπου:</a:t>
            </a:r>
          </a:p>
          <a:p>
            <a:pPr algn="l">
              <a:lnSpc>
                <a:spcPts val="2143"/>
              </a:lnSpc>
              <a:spcBef>
                <a:spcPts val="1029"/>
              </a:spcBef>
              <a:spcAft>
                <a:spcPts val="1029"/>
              </a:spcAft>
              <a:buFont typeface="Arial" panose="020B0604020202020204" pitchFamily="34" charset="0"/>
              <a:buChar char="•"/>
            </a:pPr>
            <a:r>
              <a:rPr lang="el-GR" b="0" i="0" dirty="0">
                <a:solidFill>
                  <a:srgbClr val="404040"/>
                </a:solidFill>
                <a:effectLst/>
                <a:latin typeface="+mj-lt"/>
              </a:rPr>
              <a:t>G: Ρυθμός ανάπτυξης εισοδήματος (ΔY</a:t>
            </a:r>
            <a:r>
              <a:rPr lang="en-US" b="0" i="0" dirty="0">
                <a:solidFill>
                  <a:srgbClr val="404040"/>
                </a:solidFill>
                <a:effectLst/>
                <a:latin typeface="+mj-lt"/>
              </a:rPr>
              <a:t>/</a:t>
            </a:r>
            <a:r>
              <a:rPr lang="el-GR" b="0" i="0" dirty="0">
                <a:solidFill>
                  <a:srgbClr val="404040"/>
                </a:solidFill>
                <a:effectLst/>
                <a:latin typeface="+mj-lt"/>
              </a:rPr>
              <a:t>Y​).</a:t>
            </a:r>
          </a:p>
          <a:p>
            <a:pPr algn="l">
              <a:lnSpc>
                <a:spcPts val="2143"/>
              </a:lnSpc>
              <a:spcBef>
                <a:spcPts val="300"/>
              </a:spcBef>
              <a:spcAft>
                <a:spcPts val="1029"/>
              </a:spcAft>
              <a:buFont typeface="Arial" panose="020B0604020202020204" pitchFamily="34" charset="0"/>
              <a:buChar char="•"/>
            </a:pPr>
            <a:r>
              <a:rPr lang="el-GR" b="0" i="0" dirty="0">
                <a:solidFill>
                  <a:srgbClr val="404040"/>
                </a:solidFill>
                <a:effectLst/>
                <a:latin typeface="+mj-lt"/>
              </a:rPr>
              <a:t>s: Ποσοστό αποταμίευσης.</a:t>
            </a:r>
          </a:p>
          <a:p>
            <a:pPr algn="l">
              <a:lnSpc>
                <a:spcPts val="2143"/>
              </a:lnSpc>
              <a:spcBef>
                <a:spcPts val="300"/>
              </a:spcBef>
              <a:spcAft>
                <a:spcPts val="1029"/>
              </a:spcAft>
              <a:buFont typeface="Arial" panose="020B0604020202020204" pitchFamily="34" charset="0"/>
              <a:buChar char="•"/>
            </a:pPr>
            <a:r>
              <a:rPr lang="el-GR" b="0" i="0" dirty="0">
                <a:solidFill>
                  <a:srgbClr val="404040"/>
                </a:solidFill>
                <a:effectLst/>
                <a:latin typeface="+mj-lt"/>
              </a:rPr>
              <a:t>v: Αναλογία κεφαλαίου-παραγωγής (ICOR).</a:t>
            </a:r>
          </a:p>
          <a:p>
            <a:pPr marL="0" indent="0" algn="l">
              <a:lnSpc>
                <a:spcPts val="2143"/>
              </a:lnSpc>
              <a:spcBef>
                <a:spcPts val="1029"/>
              </a:spcBef>
              <a:spcAft>
                <a:spcPts val="1029"/>
              </a:spcAft>
              <a:buNone/>
            </a:pPr>
            <a:endParaRPr lang="en-US" b="1" i="0" dirty="0">
              <a:solidFill>
                <a:srgbClr val="404040"/>
              </a:solidFill>
              <a:effectLst/>
              <a:latin typeface="+mj-lt"/>
            </a:endParaRPr>
          </a:p>
          <a:p>
            <a:pPr marL="0" indent="0" algn="l">
              <a:lnSpc>
                <a:spcPts val="2143"/>
              </a:lnSpc>
              <a:spcBef>
                <a:spcPts val="1029"/>
              </a:spcBef>
              <a:spcAft>
                <a:spcPts val="1029"/>
              </a:spcAft>
              <a:buNone/>
            </a:pPr>
            <a:r>
              <a:rPr lang="el-GR" b="1" i="0" dirty="0">
                <a:solidFill>
                  <a:srgbClr val="404040"/>
                </a:solidFill>
                <a:effectLst/>
                <a:latin typeface="+mj-lt"/>
              </a:rPr>
              <a:t>Παράδειγμα:</a:t>
            </a:r>
            <a:br>
              <a:rPr lang="el-GR" b="0" i="0" dirty="0">
                <a:solidFill>
                  <a:srgbClr val="404040"/>
                </a:solidFill>
                <a:effectLst/>
                <a:latin typeface="+mj-lt"/>
              </a:rPr>
            </a:br>
            <a:endParaRPr lang="en-US" b="0" i="0" dirty="0">
              <a:solidFill>
                <a:srgbClr val="404040"/>
              </a:solidFill>
              <a:effectLst/>
              <a:latin typeface="+mj-lt"/>
            </a:endParaRPr>
          </a:p>
          <a:p>
            <a:pPr algn="l">
              <a:lnSpc>
                <a:spcPts val="2143"/>
              </a:lnSpc>
              <a:spcBef>
                <a:spcPts val="1029"/>
              </a:spcBef>
              <a:spcAft>
                <a:spcPts val="1029"/>
              </a:spcAft>
            </a:pPr>
            <a:r>
              <a:rPr lang="el-GR" b="0" i="0" dirty="0">
                <a:solidFill>
                  <a:srgbClr val="404040"/>
                </a:solidFill>
                <a:effectLst/>
                <a:latin typeface="+mj-lt"/>
              </a:rPr>
              <a:t>Αν s=20%</a:t>
            </a:r>
            <a:r>
              <a:rPr lang="en-US" b="0" i="0" dirty="0">
                <a:solidFill>
                  <a:srgbClr val="404040"/>
                </a:solidFill>
                <a:effectLst/>
                <a:latin typeface="+mj-lt"/>
              </a:rPr>
              <a:t> </a:t>
            </a:r>
            <a:r>
              <a:rPr lang="el-GR" b="0" i="0" dirty="0">
                <a:solidFill>
                  <a:srgbClr val="404040"/>
                </a:solidFill>
                <a:effectLst/>
                <a:latin typeface="+mj-lt"/>
              </a:rPr>
              <a:t>και v=4, τότε G=5%</a:t>
            </a:r>
          </a:p>
          <a:p>
            <a:endParaRPr lang="el-GR" dirty="0">
              <a:latin typeface="+mj-lt"/>
            </a:endParaRPr>
          </a:p>
        </p:txBody>
      </p:sp>
    </p:spTree>
    <p:extLst>
      <p:ext uri="{BB962C8B-B14F-4D97-AF65-F5344CB8AC3E}">
        <p14:creationId xmlns:p14="http://schemas.microsoft.com/office/powerpoint/2010/main" val="323953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33E04-DDBD-0BC7-E715-4518DE2FF2BE}"/>
              </a:ext>
            </a:extLst>
          </p:cNvPr>
          <p:cNvSpPr>
            <a:spLocks noGrp="1"/>
          </p:cNvSpPr>
          <p:nvPr>
            <p:ph type="title"/>
          </p:nvPr>
        </p:nvSpPr>
        <p:spPr/>
        <p:txBody>
          <a:bodyPr>
            <a:normAutofit fontScale="90000"/>
          </a:bodyPr>
          <a:lstStyle/>
          <a:p>
            <a:r>
              <a:rPr lang="en-US" b="1" i="0" dirty="0">
                <a:solidFill>
                  <a:srgbClr val="404040"/>
                </a:solidFill>
                <a:effectLst/>
              </a:rPr>
              <a:t>T</a:t>
            </a:r>
            <a:r>
              <a:rPr lang="el-GR" b="1" i="0" dirty="0" err="1">
                <a:solidFill>
                  <a:srgbClr val="404040"/>
                </a:solidFill>
                <a:effectLst/>
              </a:rPr>
              <a:t>ρεις</a:t>
            </a:r>
            <a:r>
              <a:rPr lang="el-GR" b="1" i="0" dirty="0">
                <a:solidFill>
                  <a:srgbClr val="404040"/>
                </a:solidFill>
                <a:effectLst/>
              </a:rPr>
              <a:t> Ρυθμοί Ανάπτυξης (</a:t>
            </a:r>
            <a:r>
              <a:rPr lang="en-US" b="1" i="0" dirty="0">
                <a:solidFill>
                  <a:srgbClr val="404040"/>
                </a:solidFill>
                <a:effectLst/>
              </a:rPr>
              <a:t>Harrod)</a:t>
            </a:r>
            <a:br>
              <a:rPr lang="en-US" b="0" i="0" dirty="0">
                <a:solidFill>
                  <a:srgbClr val="404040"/>
                </a:solidFill>
                <a:effectLst/>
              </a:rPr>
            </a:br>
            <a:endParaRPr lang="el-GR" dirty="0"/>
          </a:p>
        </p:txBody>
      </p:sp>
      <p:sp>
        <p:nvSpPr>
          <p:cNvPr id="3" name="Θέση περιεχομένου 2">
            <a:extLst>
              <a:ext uri="{FF2B5EF4-FFF2-40B4-BE49-F238E27FC236}">
                <a16:creationId xmlns:a16="http://schemas.microsoft.com/office/drawing/2014/main" id="{F75F08FD-E7D6-C3E0-55F1-FB40EA27303A}"/>
              </a:ext>
            </a:extLst>
          </p:cNvPr>
          <p:cNvSpPr>
            <a:spLocks noGrp="1"/>
          </p:cNvSpPr>
          <p:nvPr>
            <p:ph idx="1"/>
          </p:nvPr>
        </p:nvSpPr>
        <p:spPr>
          <a:xfrm>
            <a:off x="457200" y="990600"/>
            <a:ext cx="8229600" cy="5715000"/>
          </a:xfrm>
        </p:spPr>
        <p:txBody>
          <a:bodyPr>
            <a:normAutofit fontScale="92500" lnSpcReduction="20000"/>
          </a:bodyPr>
          <a:lstStyle/>
          <a:p>
            <a:pPr algn="l">
              <a:spcBef>
                <a:spcPts val="1029"/>
              </a:spcBef>
              <a:spcAft>
                <a:spcPts val="1029"/>
              </a:spcAft>
              <a:buFont typeface="+mj-lt"/>
              <a:buAutoNum type="arabicPeriod"/>
            </a:pPr>
            <a:r>
              <a:rPr lang="el-GR" b="1" i="0" dirty="0">
                <a:solidFill>
                  <a:srgbClr val="404040"/>
                </a:solidFill>
                <a:effectLst/>
                <a:latin typeface="+mj-lt"/>
              </a:rPr>
              <a:t>Πραγματικός Ρυθμός (G</a:t>
            </a:r>
            <a:r>
              <a:rPr lang="en-US" b="1" i="0" dirty="0">
                <a:solidFill>
                  <a:srgbClr val="404040"/>
                </a:solidFill>
                <a:effectLst/>
                <a:latin typeface="+mj-lt"/>
              </a:rPr>
              <a:t> </a:t>
            </a:r>
            <a:r>
              <a:rPr lang="el-GR" b="1" i="0" dirty="0">
                <a:solidFill>
                  <a:srgbClr val="404040"/>
                </a:solidFill>
                <a:effectLst/>
                <a:latin typeface="+mj-lt"/>
              </a:rPr>
              <a:t>ή </a:t>
            </a:r>
            <a:r>
              <a:rPr lang="de-DE" b="1" i="0" dirty="0">
                <a:solidFill>
                  <a:srgbClr val="404040"/>
                </a:solidFill>
                <a:effectLst/>
                <a:latin typeface="+mj-lt"/>
              </a:rPr>
              <a:t>G</a:t>
            </a:r>
            <a:r>
              <a:rPr lang="en-US" sz="2200" b="1" dirty="0">
                <a:solidFill>
                  <a:srgbClr val="404040"/>
                </a:solidFill>
                <a:latin typeface="+mj-lt"/>
              </a:rPr>
              <a:t>A</a:t>
            </a:r>
            <a:r>
              <a:rPr lang="el-GR" b="1" i="0" dirty="0">
                <a:solidFill>
                  <a:srgbClr val="404040"/>
                </a:solidFill>
                <a:effectLst/>
                <a:latin typeface="+mj-lt"/>
              </a:rPr>
              <a:t>)</a:t>
            </a:r>
            <a:r>
              <a:rPr lang="el-GR" b="0" i="0" dirty="0">
                <a:solidFill>
                  <a:srgbClr val="404040"/>
                </a:solidFill>
                <a:effectLst/>
                <a:latin typeface="+mj-lt"/>
              </a:rPr>
              <a:t>: Πραγματική ποσοστιαία αύξηση του ΑΕΠ.</a:t>
            </a:r>
          </a:p>
          <a:p>
            <a:pPr algn="l">
              <a:spcBef>
                <a:spcPts val="300"/>
              </a:spcBef>
              <a:spcAft>
                <a:spcPts val="300"/>
              </a:spcAft>
              <a:buFont typeface="+mj-lt"/>
              <a:buAutoNum type="arabicPeriod"/>
            </a:pPr>
            <a:r>
              <a:rPr lang="el-GR" b="1" i="0" dirty="0">
                <a:solidFill>
                  <a:srgbClr val="404040"/>
                </a:solidFill>
                <a:effectLst/>
                <a:latin typeface="+mj-lt"/>
              </a:rPr>
              <a:t>Εγγυημένος Ρυθμός (</a:t>
            </a:r>
            <a:r>
              <a:rPr lang="el-GR" b="1" i="0" dirty="0" err="1">
                <a:solidFill>
                  <a:srgbClr val="404040"/>
                </a:solidFill>
                <a:effectLst/>
                <a:latin typeface="+mj-lt"/>
              </a:rPr>
              <a:t>Gw</a:t>
            </a:r>
            <a:r>
              <a:rPr lang="el-GR" b="1" i="0" dirty="0">
                <a:solidFill>
                  <a:srgbClr val="404040"/>
                </a:solidFill>
                <a:effectLst/>
                <a:latin typeface="+mj-lt"/>
              </a:rPr>
              <a:t>​)</a:t>
            </a:r>
            <a:r>
              <a:rPr lang="el-GR" b="0" i="0" dirty="0">
                <a:solidFill>
                  <a:srgbClr val="404040"/>
                </a:solidFill>
                <a:effectLst/>
                <a:latin typeface="+mj-lt"/>
              </a:rPr>
              <a:t>:</a:t>
            </a:r>
          </a:p>
          <a:p>
            <a:pPr marL="0" indent="0" algn="ctr">
              <a:spcBef>
                <a:spcPts val="300"/>
              </a:spcBef>
              <a:spcAft>
                <a:spcPts val="1029"/>
              </a:spcAft>
              <a:buNone/>
            </a:pPr>
            <a:r>
              <a:rPr lang="el-GR" b="0" i="0" dirty="0" err="1">
                <a:solidFill>
                  <a:srgbClr val="404040"/>
                </a:solidFill>
                <a:effectLst/>
                <a:latin typeface="+mj-lt"/>
              </a:rPr>
              <a:t>G</a:t>
            </a:r>
            <a:r>
              <a:rPr lang="el-GR" sz="2200" b="0" i="0" dirty="0" err="1">
                <a:solidFill>
                  <a:srgbClr val="404040"/>
                </a:solidFill>
                <a:effectLst/>
                <a:latin typeface="+mj-lt"/>
              </a:rPr>
              <a:t>w</a:t>
            </a:r>
            <a:r>
              <a:rPr lang="el-GR" b="0" i="0" dirty="0">
                <a:solidFill>
                  <a:srgbClr val="404040"/>
                </a:solidFill>
                <a:effectLst/>
                <a:latin typeface="+mj-lt"/>
              </a:rPr>
              <a:t>=s</a:t>
            </a:r>
            <a:r>
              <a:rPr lang="en-US" b="0" i="0" dirty="0">
                <a:solidFill>
                  <a:srgbClr val="404040"/>
                </a:solidFill>
                <a:effectLst/>
                <a:latin typeface="+mj-lt"/>
              </a:rPr>
              <a:t>/</a:t>
            </a:r>
            <a:r>
              <a:rPr lang="el-GR" b="0" i="0" dirty="0" err="1">
                <a:solidFill>
                  <a:srgbClr val="404040"/>
                </a:solidFill>
                <a:effectLst/>
                <a:latin typeface="+mj-lt"/>
              </a:rPr>
              <a:t>v</a:t>
            </a:r>
            <a:r>
              <a:rPr lang="el-GR" sz="1700" b="0" i="0" dirty="0" err="1">
                <a:solidFill>
                  <a:srgbClr val="404040"/>
                </a:solidFill>
                <a:effectLst/>
                <a:latin typeface="+mj-lt"/>
              </a:rPr>
              <a:t>r</a:t>
            </a:r>
            <a:endParaRPr lang="en-US" sz="1700" b="0" i="0" dirty="0">
              <a:solidFill>
                <a:srgbClr val="404040"/>
              </a:solidFill>
              <a:effectLst/>
              <a:latin typeface="+mj-lt"/>
            </a:endParaRPr>
          </a:p>
          <a:p>
            <a:pPr marL="0" indent="0" algn="l">
              <a:spcBef>
                <a:spcPts val="300"/>
              </a:spcBef>
              <a:spcAft>
                <a:spcPts val="1029"/>
              </a:spcAft>
              <a:buNone/>
            </a:pPr>
            <a:r>
              <a:rPr lang="el-GR" b="0" i="0" dirty="0">
                <a:solidFill>
                  <a:srgbClr val="404040"/>
                </a:solidFill>
                <a:effectLst/>
                <a:latin typeface="+mj-lt"/>
              </a:rPr>
              <a:t>​όπου </a:t>
            </a:r>
            <a:r>
              <a:rPr lang="el-GR" b="0" i="0" dirty="0" err="1">
                <a:solidFill>
                  <a:srgbClr val="404040"/>
                </a:solidFill>
                <a:effectLst/>
                <a:latin typeface="+mj-lt"/>
              </a:rPr>
              <a:t>v</a:t>
            </a:r>
            <a:r>
              <a:rPr lang="el-GR" sz="2800" b="0" i="1" dirty="0" err="1">
                <a:solidFill>
                  <a:srgbClr val="404040"/>
                </a:solidFill>
                <a:effectLst/>
                <a:latin typeface="+mj-lt"/>
              </a:rPr>
              <a:t>r</a:t>
            </a:r>
            <a:r>
              <a:rPr lang="el-GR" b="0" i="0" dirty="0">
                <a:solidFill>
                  <a:srgbClr val="404040"/>
                </a:solidFill>
                <a:effectLst/>
                <a:latin typeface="+mj-lt"/>
              </a:rPr>
              <a:t>​ είναι η </a:t>
            </a:r>
            <a:r>
              <a:rPr lang="el-GR" b="0" i="1" dirty="0">
                <a:solidFill>
                  <a:srgbClr val="404040"/>
                </a:solidFill>
                <a:effectLst/>
                <a:latin typeface="+mj-lt"/>
              </a:rPr>
              <a:t>επιθυμητή</a:t>
            </a:r>
            <a:r>
              <a:rPr lang="el-GR" b="0" i="0" dirty="0">
                <a:solidFill>
                  <a:srgbClr val="404040"/>
                </a:solidFill>
                <a:effectLst/>
                <a:latin typeface="+mj-lt"/>
              </a:rPr>
              <a:t> αναλογία κεφαλαίου-παραγωγής (</a:t>
            </a:r>
            <a:r>
              <a:rPr lang="de-DE" b="0" i="0" dirty="0">
                <a:solidFill>
                  <a:srgbClr val="404040"/>
                </a:solidFill>
                <a:effectLst/>
                <a:latin typeface="+mj-lt"/>
              </a:rPr>
              <a:t>r=</a:t>
            </a:r>
            <a:r>
              <a:rPr lang="de-DE" b="0" i="0" dirty="0" err="1">
                <a:solidFill>
                  <a:srgbClr val="404040"/>
                </a:solidFill>
                <a:effectLst/>
                <a:latin typeface="+mj-lt"/>
              </a:rPr>
              <a:t>required</a:t>
            </a:r>
            <a:r>
              <a:rPr lang="de-DE" b="0" i="0" dirty="0">
                <a:solidFill>
                  <a:srgbClr val="404040"/>
                </a:solidFill>
                <a:effectLst/>
                <a:latin typeface="+mj-lt"/>
              </a:rPr>
              <a:t> (</a:t>
            </a:r>
            <a:r>
              <a:rPr lang="el-GR" b="0" i="0" dirty="0">
                <a:solidFill>
                  <a:srgbClr val="404040"/>
                </a:solidFill>
                <a:effectLst/>
                <a:latin typeface="+mj-lt"/>
              </a:rPr>
              <a:t>απαιτούμενη</a:t>
            </a:r>
            <a:r>
              <a:rPr lang="de-DE" b="0" i="0" dirty="0">
                <a:solidFill>
                  <a:srgbClr val="404040"/>
                </a:solidFill>
                <a:effectLst/>
                <a:latin typeface="+mj-lt"/>
              </a:rPr>
              <a:t>))</a:t>
            </a:r>
            <a:r>
              <a:rPr lang="el-GR" b="0" i="0" dirty="0">
                <a:solidFill>
                  <a:srgbClr val="404040"/>
                </a:solidFill>
                <a:effectLst/>
                <a:latin typeface="+mj-lt"/>
              </a:rPr>
              <a:t>.</a:t>
            </a:r>
          </a:p>
          <a:p>
            <a:pPr marL="0" indent="0" algn="l">
              <a:spcBef>
                <a:spcPts val="300"/>
              </a:spcBef>
              <a:spcAft>
                <a:spcPts val="1029"/>
              </a:spcAft>
              <a:buNone/>
            </a:pPr>
            <a:r>
              <a:rPr lang="en-US" b="1" i="0" dirty="0">
                <a:solidFill>
                  <a:srgbClr val="404040"/>
                </a:solidFill>
                <a:effectLst/>
                <a:latin typeface="+mj-lt"/>
              </a:rPr>
              <a:t>3. </a:t>
            </a:r>
            <a:r>
              <a:rPr lang="el-GR" b="1" i="0" dirty="0">
                <a:solidFill>
                  <a:srgbClr val="404040"/>
                </a:solidFill>
                <a:effectLst/>
                <a:latin typeface="+mj-lt"/>
              </a:rPr>
              <a:t>Φυσικός Ρυθμός (</a:t>
            </a:r>
            <a:r>
              <a:rPr lang="el-GR" b="1" i="0" dirty="0" err="1">
                <a:solidFill>
                  <a:srgbClr val="404040"/>
                </a:solidFill>
                <a:effectLst/>
                <a:latin typeface="+mj-lt"/>
              </a:rPr>
              <a:t>G</a:t>
            </a:r>
            <a:r>
              <a:rPr lang="el-GR" sz="2200" b="1" i="0" dirty="0" err="1">
                <a:solidFill>
                  <a:srgbClr val="404040"/>
                </a:solidFill>
                <a:effectLst/>
                <a:latin typeface="+mj-lt"/>
              </a:rPr>
              <a:t>n</a:t>
            </a:r>
            <a:r>
              <a:rPr lang="el-GR" b="1" i="0" dirty="0">
                <a:solidFill>
                  <a:srgbClr val="404040"/>
                </a:solidFill>
                <a:effectLst/>
                <a:latin typeface="+mj-lt"/>
              </a:rPr>
              <a:t>)</a:t>
            </a:r>
            <a:r>
              <a:rPr lang="el-GR" b="0" i="0" dirty="0">
                <a:solidFill>
                  <a:srgbClr val="404040"/>
                </a:solidFill>
                <a:effectLst/>
                <a:latin typeface="+mj-lt"/>
              </a:rPr>
              <a:t>: Μέγιστος ρυθμός με δεδομένους πόρους (εργασία, τεχνολογία).</a:t>
            </a:r>
          </a:p>
          <a:p>
            <a:pPr algn="l">
              <a:spcBef>
                <a:spcPts val="1029"/>
              </a:spcBef>
              <a:spcAft>
                <a:spcPts val="1029"/>
              </a:spcAft>
              <a:buNone/>
            </a:pPr>
            <a:r>
              <a:rPr lang="el-GR" b="1" i="0" dirty="0">
                <a:solidFill>
                  <a:srgbClr val="404040"/>
                </a:solidFill>
                <a:effectLst/>
                <a:latin typeface="+mj-lt"/>
              </a:rPr>
              <a:t>Συνθήκη Σταθερότητας:</a:t>
            </a:r>
            <a:endParaRPr lang="el-GR" b="0" i="0" dirty="0">
              <a:solidFill>
                <a:srgbClr val="404040"/>
              </a:solidFill>
              <a:effectLst/>
              <a:latin typeface="+mj-lt"/>
            </a:endParaRPr>
          </a:p>
          <a:p>
            <a:pPr algn="l">
              <a:spcBef>
                <a:spcPts val="1029"/>
              </a:spcBef>
              <a:spcAft>
                <a:spcPts val="1029"/>
              </a:spcAft>
            </a:pPr>
            <a:r>
              <a:rPr lang="el-GR" b="0" i="0" dirty="0">
                <a:solidFill>
                  <a:srgbClr val="404040"/>
                </a:solidFill>
                <a:effectLst/>
                <a:latin typeface="+mj-lt"/>
              </a:rPr>
              <a:t>G=</a:t>
            </a:r>
            <a:r>
              <a:rPr lang="el-GR" b="0" i="0" dirty="0" err="1">
                <a:solidFill>
                  <a:srgbClr val="404040"/>
                </a:solidFill>
                <a:effectLst/>
                <a:latin typeface="+mj-lt"/>
              </a:rPr>
              <a:t>G</a:t>
            </a:r>
            <a:r>
              <a:rPr lang="el-GR" sz="2200" b="0" i="0" dirty="0" err="1">
                <a:solidFill>
                  <a:srgbClr val="404040"/>
                </a:solidFill>
                <a:effectLst/>
                <a:latin typeface="+mj-lt"/>
              </a:rPr>
              <a:t>w</a:t>
            </a:r>
            <a:r>
              <a:rPr lang="el-GR" b="0" i="0" dirty="0">
                <a:solidFill>
                  <a:srgbClr val="404040"/>
                </a:solidFill>
                <a:effectLst/>
                <a:latin typeface="+mj-lt"/>
              </a:rPr>
              <a:t>=</a:t>
            </a:r>
            <a:r>
              <a:rPr lang="el-GR" b="0" i="0" dirty="0" err="1">
                <a:solidFill>
                  <a:srgbClr val="404040"/>
                </a:solidFill>
                <a:effectLst/>
                <a:latin typeface="+mj-lt"/>
              </a:rPr>
              <a:t>G</a:t>
            </a:r>
            <a:r>
              <a:rPr lang="el-GR" sz="2200" b="0" i="0" dirty="0" err="1">
                <a:solidFill>
                  <a:srgbClr val="404040"/>
                </a:solidFill>
                <a:effectLst/>
                <a:latin typeface="+mj-lt"/>
              </a:rPr>
              <a:t>n</a:t>
            </a:r>
            <a:endParaRPr lang="en-US" sz="2200" i="1" dirty="0">
              <a:solidFill>
                <a:srgbClr val="404040"/>
              </a:solidFill>
              <a:latin typeface="+mj-lt"/>
            </a:endParaRPr>
          </a:p>
          <a:p>
            <a:pPr marL="0" indent="0" algn="l">
              <a:spcBef>
                <a:spcPts val="1029"/>
              </a:spcBef>
              <a:spcAft>
                <a:spcPts val="1029"/>
              </a:spcAft>
              <a:buNone/>
            </a:pPr>
            <a:r>
              <a:rPr lang="el-GR" b="0" dirty="0">
                <a:solidFill>
                  <a:srgbClr val="404040"/>
                </a:solidFill>
                <a:effectLst/>
                <a:latin typeface="+mj-lt"/>
              </a:rPr>
              <a:t>(«Ισορροπία σε μαχαίρι» - </a:t>
            </a:r>
            <a:r>
              <a:rPr lang="el-GR" b="0" dirty="0" err="1">
                <a:solidFill>
                  <a:srgbClr val="404040"/>
                </a:solidFill>
                <a:effectLst/>
                <a:latin typeface="+mj-lt"/>
              </a:rPr>
              <a:t>Knife-edge</a:t>
            </a:r>
            <a:r>
              <a:rPr lang="el-GR" b="0" dirty="0">
                <a:solidFill>
                  <a:srgbClr val="404040"/>
                </a:solidFill>
                <a:effectLst/>
                <a:latin typeface="+mj-lt"/>
              </a:rPr>
              <a:t> </a:t>
            </a:r>
            <a:r>
              <a:rPr lang="el-GR" b="0" dirty="0" err="1">
                <a:solidFill>
                  <a:srgbClr val="404040"/>
                </a:solidFill>
                <a:effectLst/>
                <a:latin typeface="+mj-lt"/>
              </a:rPr>
              <a:t>Equilibrium</a:t>
            </a:r>
            <a:r>
              <a:rPr lang="el-GR" b="0" i="1" dirty="0">
                <a:solidFill>
                  <a:srgbClr val="404040"/>
                </a:solidFill>
                <a:effectLst/>
                <a:latin typeface="+mj-lt"/>
              </a:rPr>
              <a:t>)</a:t>
            </a:r>
            <a:endParaRPr lang="el-GR" b="0" i="0" dirty="0">
              <a:solidFill>
                <a:srgbClr val="404040"/>
              </a:solidFill>
              <a:effectLst/>
              <a:latin typeface="+mj-lt"/>
            </a:endParaRPr>
          </a:p>
          <a:p>
            <a:endParaRPr lang="el-GR" dirty="0">
              <a:latin typeface="+mj-lt"/>
            </a:endParaRPr>
          </a:p>
        </p:txBody>
      </p:sp>
    </p:spTree>
    <p:extLst>
      <p:ext uri="{BB962C8B-B14F-4D97-AF65-F5344CB8AC3E}">
        <p14:creationId xmlns:p14="http://schemas.microsoft.com/office/powerpoint/2010/main" val="183213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8D0B2F-1C0B-F3EA-4F74-4F002D74839E}"/>
              </a:ext>
            </a:extLst>
          </p:cNvPr>
          <p:cNvSpPr>
            <a:spLocks noGrp="1"/>
          </p:cNvSpPr>
          <p:nvPr>
            <p:ph type="title"/>
          </p:nvPr>
        </p:nvSpPr>
        <p:spPr>
          <a:xfrm>
            <a:off x="482138" y="160337"/>
            <a:ext cx="8229600" cy="1143000"/>
          </a:xfrm>
        </p:spPr>
        <p:txBody>
          <a:bodyPr/>
          <a:lstStyle/>
          <a:p>
            <a:r>
              <a:rPr lang="el-GR" dirty="0"/>
              <a:t>Εφαρμογές &amp; Παραδείγματα</a:t>
            </a:r>
          </a:p>
        </p:txBody>
      </p:sp>
      <p:sp>
        <p:nvSpPr>
          <p:cNvPr id="3" name="Θέση περιεχομένου 2">
            <a:extLst>
              <a:ext uri="{FF2B5EF4-FFF2-40B4-BE49-F238E27FC236}">
                <a16:creationId xmlns:a16="http://schemas.microsoft.com/office/drawing/2014/main" id="{8DF08D01-90A9-65EB-58CB-BF9A45FA19E3}"/>
              </a:ext>
            </a:extLst>
          </p:cNvPr>
          <p:cNvSpPr>
            <a:spLocks noGrp="1"/>
          </p:cNvSpPr>
          <p:nvPr>
            <p:ph idx="1"/>
          </p:nvPr>
        </p:nvSpPr>
        <p:spPr>
          <a:xfrm>
            <a:off x="457200" y="1600200"/>
            <a:ext cx="8229600" cy="5257800"/>
          </a:xfrm>
        </p:spPr>
        <p:txBody>
          <a:bodyPr>
            <a:normAutofit fontScale="92500" lnSpcReduction="20000"/>
          </a:bodyPr>
          <a:lstStyle/>
          <a:p>
            <a:pPr algn="l">
              <a:spcBef>
                <a:spcPts val="1029"/>
              </a:spcBef>
              <a:spcAft>
                <a:spcPts val="1029"/>
              </a:spcAft>
              <a:buNone/>
            </a:pPr>
            <a:r>
              <a:rPr lang="el-GR" b="1" i="0" dirty="0">
                <a:solidFill>
                  <a:srgbClr val="404040"/>
                </a:solidFill>
                <a:effectLst/>
                <a:latin typeface="+mj-lt"/>
              </a:rPr>
              <a:t>Ασιατικές Οικονομίες (Ιαπωνία, Ν. Κορέα):</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1" i="0" dirty="0">
                <a:solidFill>
                  <a:srgbClr val="404040"/>
                </a:solidFill>
                <a:effectLst/>
                <a:latin typeface="+mj-lt"/>
              </a:rPr>
              <a:t>Υψηλές αποταμιεύσεις</a:t>
            </a:r>
            <a:r>
              <a:rPr lang="el-GR" b="0" i="0" dirty="0">
                <a:solidFill>
                  <a:srgbClr val="404040"/>
                </a:solidFill>
                <a:effectLst/>
                <a:latin typeface="+mj-lt"/>
              </a:rPr>
              <a:t> (s ↑) και </a:t>
            </a:r>
            <a:r>
              <a:rPr lang="el-GR" b="1" i="0" dirty="0">
                <a:solidFill>
                  <a:srgbClr val="404040"/>
                </a:solidFill>
                <a:effectLst/>
                <a:latin typeface="+mj-lt"/>
              </a:rPr>
              <a:t>χαμηλό ICOR</a:t>
            </a:r>
            <a:r>
              <a:rPr lang="el-GR" b="0" i="0" dirty="0">
                <a:solidFill>
                  <a:srgbClr val="404040"/>
                </a:solidFill>
                <a:effectLst/>
                <a:latin typeface="+mj-lt"/>
              </a:rPr>
              <a:t> (v ↓) → Ταχεία ανάπτυξη.</a:t>
            </a:r>
          </a:p>
          <a:p>
            <a:pPr algn="l">
              <a:spcBef>
                <a:spcPts val="300"/>
              </a:spcBef>
              <a:spcAft>
                <a:spcPts val="300"/>
              </a:spcAft>
              <a:buFont typeface="Arial" panose="020B0604020202020204" pitchFamily="34" charset="0"/>
              <a:buChar char="•"/>
            </a:pPr>
            <a:r>
              <a:rPr lang="el-GR" b="1" i="0" dirty="0">
                <a:solidFill>
                  <a:srgbClr val="404040"/>
                </a:solidFill>
                <a:effectLst/>
                <a:latin typeface="+mj-lt"/>
              </a:rPr>
              <a:t>Κρίσιμοι Θεσμοί:</a:t>
            </a:r>
            <a:endParaRPr lang="el-GR" b="0" i="0" dirty="0">
              <a:solidFill>
                <a:srgbClr val="404040"/>
              </a:solidFill>
              <a:effectLst/>
              <a:latin typeface="+mj-lt"/>
            </a:endParaRPr>
          </a:p>
          <a:p>
            <a:pPr marL="742950" lvl="1" indent="-285750" algn="l">
              <a:spcBef>
                <a:spcPts val="300"/>
              </a:spcBef>
              <a:spcAft>
                <a:spcPts val="1029"/>
              </a:spcAft>
              <a:buFont typeface="Arial" panose="020B0604020202020204" pitchFamily="34" charset="0"/>
              <a:buChar char="•"/>
            </a:pPr>
            <a:r>
              <a:rPr lang="el-GR" b="0" i="0" dirty="0">
                <a:solidFill>
                  <a:srgbClr val="404040"/>
                </a:solidFill>
                <a:effectLst/>
                <a:latin typeface="+mj-lt"/>
              </a:rPr>
              <a:t>Κυβερνητικές πολιτικές βιομηχαν</a:t>
            </a:r>
            <a:r>
              <a:rPr lang="el-GR" dirty="0">
                <a:solidFill>
                  <a:srgbClr val="404040"/>
                </a:solidFill>
                <a:latin typeface="+mj-lt"/>
              </a:rPr>
              <a:t>ο</a:t>
            </a:r>
            <a:r>
              <a:rPr lang="el-GR" b="0" i="0" dirty="0">
                <a:solidFill>
                  <a:srgbClr val="404040"/>
                </a:solidFill>
                <a:effectLst/>
                <a:latin typeface="+mj-lt"/>
              </a:rPr>
              <a:t>ποίησης.</a:t>
            </a:r>
          </a:p>
          <a:p>
            <a:pPr marL="742950" lvl="1" indent="-285750" algn="l">
              <a:spcBef>
                <a:spcPts val="300"/>
              </a:spcBef>
              <a:spcAft>
                <a:spcPts val="1029"/>
              </a:spcAft>
              <a:buFont typeface="Arial" panose="020B0604020202020204" pitchFamily="34" charset="0"/>
              <a:buChar char="•"/>
            </a:pPr>
            <a:r>
              <a:rPr lang="el-GR" b="0" i="0" dirty="0">
                <a:solidFill>
                  <a:srgbClr val="404040"/>
                </a:solidFill>
                <a:effectLst/>
                <a:latin typeface="+mj-lt"/>
              </a:rPr>
              <a:t>Εταιρικές δομές (π.χ., συστήματα εργασίας για όλη τη ζωή).</a:t>
            </a:r>
          </a:p>
          <a:p>
            <a:pPr algn="l">
              <a:spcBef>
                <a:spcPts val="1029"/>
              </a:spcBef>
              <a:spcAft>
                <a:spcPts val="1029"/>
              </a:spcAft>
              <a:buNone/>
            </a:pPr>
            <a:r>
              <a:rPr lang="el-GR" b="1" i="0" dirty="0">
                <a:solidFill>
                  <a:srgbClr val="404040"/>
                </a:solidFill>
                <a:effectLst/>
                <a:latin typeface="+mj-lt"/>
              </a:rPr>
              <a:t>Αποτυχίες (Σοβιετική Ένωση, Β. Κορέα):</a:t>
            </a:r>
            <a:endParaRPr lang="el-GR" b="0" i="0" dirty="0">
              <a:solidFill>
                <a:srgbClr val="404040"/>
              </a:solidFill>
              <a:effectLst/>
              <a:latin typeface="+mj-lt"/>
            </a:endParaRPr>
          </a:p>
          <a:p>
            <a:pPr algn="l">
              <a:spcBef>
                <a:spcPts val="1029"/>
              </a:spcBef>
              <a:spcAft>
                <a:spcPts val="1029"/>
              </a:spcAft>
              <a:buFont typeface="Arial" panose="020B0604020202020204" pitchFamily="34" charset="0"/>
              <a:buChar char="•"/>
            </a:pPr>
            <a:r>
              <a:rPr lang="el-GR" b="0" i="0" dirty="0">
                <a:solidFill>
                  <a:srgbClr val="404040"/>
                </a:solidFill>
                <a:effectLst/>
                <a:latin typeface="+mj-lt"/>
              </a:rPr>
              <a:t>Κεντρικός σχεδιασμός → Αναποτελεσματική χρήση κεφαλαίου (ICOR ↑).</a:t>
            </a:r>
          </a:p>
          <a:p>
            <a:endParaRPr lang="el-GR" dirty="0">
              <a:latin typeface="+mj-lt"/>
            </a:endParaRPr>
          </a:p>
        </p:txBody>
      </p:sp>
    </p:spTree>
    <p:extLst>
      <p:ext uri="{BB962C8B-B14F-4D97-AF65-F5344CB8AC3E}">
        <p14:creationId xmlns:p14="http://schemas.microsoft.com/office/powerpoint/2010/main" val="3092702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4656</Words>
  <Application>Microsoft Office PowerPoint</Application>
  <PresentationFormat>Προβολή στην οθόνη (4:3)</PresentationFormat>
  <Paragraphs>378</Paragraphs>
  <Slides>49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49</vt:i4>
      </vt:variant>
    </vt:vector>
  </HeadingPairs>
  <TitlesOfParts>
    <vt:vector size="58" baseType="lpstr">
      <vt:lpstr>Arial</vt:lpstr>
      <vt:lpstr>Calibri</vt:lpstr>
      <vt:lpstr>Cambria Math</vt:lpstr>
      <vt:lpstr>DeepSeek-CJK-patch</vt:lpstr>
      <vt:lpstr>KaTeX_Main</vt:lpstr>
      <vt:lpstr>KaTeX_Math</vt:lpstr>
      <vt:lpstr>Menlo</vt:lpstr>
      <vt:lpstr>Wingdings</vt:lpstr>
      <vt:lpstr>Office Theme</vt:lpstr>
      <vt:lpstr>Οικονομική Ανάπτυξη </vt:lpstr>
      <vt:lpstr>Τα κύρια θεωρητικά μοντέλα ανάπτυξης</vt:lpstr>
      <vt:lpstr>Το μοντέλο οικονομικής ανάπτυξης Harrod-Domar </vt:lpstr>
      <vt:lpstr>Το μοντέλο οικονομικής ανάπτυξης Harrod-Domar</vt:lpstr>
      <vt:lpstr>Incremental Capital-Output Ratio ICOR=ΔK/ΔY= I/ΔY </vt:lpstr>
      <vt:lpstr>Παρουσίαση του PowerPoint</vt:lpstr>
      <vt:lpstr>Μαθηματική Παράσταση Βασική Εξίσωση Ανάπτυξης:</vt:lpstr>
      <vt:lpstr>Tρεις Ρυθμοί Ανάπτυξης (Harrod) </vt:lpstr>
      <vt:lpstr>Εφαρμογές &amp; Παραδείγματα</vt:lpstr>
      <vt:lpstr>Σημασία Θεσμών </vt:lpstr>
      <vt:lpstr>Περιορισμοί του Μοντέλου </vt:lpstr>
      <vt:lpstr>Σύντομη σύγκριση Ηarrod and Domar</vt:lpstr>
      <vt:lpstr>Ο ρυθμός ανάπτυξης (ΔY/Υ​) στο Domar ΔY/Y=α⋅σ</vt:lpstr>
      <vt:lpstr>Σύγκριση ICOR vs. ασ </vt:lpstr>
      <vt:lpstr>Πρακτική Σημασία </vt:lpstr>
      <vt:lpstr>Παρουσίαση του PowerPoint</vt:lpstr>
      <vt:lpstr>Υποθέσεις, επιπτώσεις, κριτική από τον Solow του μοντέλου Harrod-Domar (αναλυτικότερη προσέγγιση)</vt:lpstr>
      <vt:lpstr>Παρουσίαση του PowerPoint</vt:lpstr>
      <vt:lpstr>Παρουσίαση του PowerPoint</vt:lpstr>
      <vt:lpstr>Μια Κεϋνσιανή ανάλυση στα μοντέλα οικονομικής ανάπτυξης</vt:lpstr>
      <vt:lpstr>Υπόθεση H-D: Τεχνολογία Leontief </vt:lpstr>
      <vt:lpstr>Υπόθεση H-D: Τεχνολογία Leontief</vt:lpstr>
      <vt:lpstr>Οι υποθέσεις του μοντέλου Harrod-Domar (H-D) (συνέχεια) </vt:lpstr>
      <vt:lpstr>H-D: Τέσσερις εξισώσεις  S=sY &amp; K=vY</vt:lpstr>
      <vt:lpstr>H-D: Τέσσερις εξισώσεις  ΔK &amp; S=I</vt:lpstr>
      <vt:lpstr>Το μοντέλο Harrod-Domar: μια κυκλική λογική ("επίδραση επιταχυντή") </vt:lpstr>
      <vt:lpstr>Το μοντέλο Harrod-Domar: η εξαγωγή της εξίσωσης (the reduced-form* equation) </vt:lpstr>
      <vt:lpstr>Επιπτώσεις της εξίσωσης ανηγμένης μορφής (1/3) </vt:lpstr>
      <vt:lpstr>Επιπτώσεις της εξίσωσης ανηγμένης μορφής         (2/3) </vt:lpstr>
      <vt:lpstr>Επιπτώσεις της εξίσωσης ανηγμένης μορφής (3/3) </vt:lpstr>
      <vt:lpstr>Το μοντέλο Harrod-Domar:  Μια ασταθής ισορροπία  gw=(s/v)−δ                     Γιατί gw;  </vt:lpstr>
      <vt:lpstr>Ασταθής Ισορροπία: Ανισορροπία Ύφεσης</vt:lpstr>
      <vt:lpstr>Ασταθής Ισορροπία: Πληθωριστική Ανισορροπία</vt:lpstr>
      <vt:lpstr>Το μοντέλο Harrod-Domar:  Μια ασταθής ισορροπία (συνέχεια)</vt:lpstr>
      <vt:lpstr>Η Κριτική Ερμηνεία του R. Solow (α)</vt:lpstr>
      <vt:lpstr>Η Κριτική Ερμηνεία του R. Solow (β)</vt:lpstr>
      <vt:lpstr>Οι κριτικές του Solow για τις υποθέσεις του μοντέλου H-D</vt:lpstr>
      <vt:lpstr>Συμπέρασμα Solow (1/2) R. Solow:</vt:lpstr>
      <vt:lpstr>Συμπέρασμα Solow (2/2) R. Solow:</vt:lpstr>
      <vt:lpstr>...και οι λύσεις του R. Solow</vt:lpstr>
      <vt:lpstr>Η κριτική της Joan Robinson</vt:lpstr>
      <vt:lpstr>Robinson: Σταθεροί Συντελεστές &amp; Διανομή</vt:lpstr>
      <vt:lpstr>Robinson: Εργασία, Διανομή &amp; Αξιολόγηση</vt:lpstr>
      <vt:lpstr>Σύγχρονες Επεκτάσεις του Harrod-Domar</vt:lpstr>
      <vt:lpstr>Επέκταση I: Σπάνιες Γαίες &amp; Supply Chain*</vt:lpstr>
      <vt:lpstr>Επέκταση II: Ενδογενής Μετανάστευση</vt:lpstr>
      <vt:lpstr>Ενοποιημένο Υπόδειγμα &amp; Συμπεράσματα</vt:lpstr>
      <vt:lpstr>Πηγές και αναφορές</vt:lpstr>
      <vt:lpstr>Πηγές και δύο βιβλία για περαιτέρω μελέτη/προετοιμασία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Οικονομική Ανάπτυξη Εισαγωγή στην Οικονομική Ανάπτυξη</dc:title>
  <dc:creator>PETROS GOLITSIS</dc:creator>
  <cp:lastModifiedBy>Petros Golitsis</cp:lastModifiedBy>
  <cp:revision>453</cp:revision>
  <dcterms:created xsi:type="dcterms:W3CDTF">2025-02-10T11:31:52Z</dcterms:created>
  <dcterms:modified xsi:type="dcterms:W3CDTF">2026-05-06T09:45:28Z</dcterms:modified>
</cp:coreProperties>
</file>