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0" r:id="rId4"/>
    <p:sldId id="271" r:id="rId5"/>
    <p:sldId id="268" r:id="rId6"/>
    <p:sldId id="283" r:id="rId7"/>
    <p:sldId id="269" r:id="rId8"/>
    <p:sldId id="274" r:id="rId9"/>
    <p:sldId id="273" r:id="rId10"/>
    <p:sldId id="275" r:id="rId11"/>
    <p:sldId id="277" r:id="rId12"/>
    <p:sldId id="278" r:id="rId13"/>
    <p:sldId id="276" r:id="rId14"/>
    <p:sldId id="266" r:id="rId15"/>
    <p:sldId id="279" r:id="rId16"/>
    <p:sldId id="258" r:id="rId17"/>
    <p:sldId id="267" r:id="rId18"/>
    <p:sldId id="259" r:id="rId19"/>
    <p:sldId id="260" r:id="rId20"/>
    <p:sldId id="281" r:id="rId21"/>
    <p:sldId id="282" r:id="rId22"/>
    <p:sldId id="261" r:id="rId23"/>
    <p:sldId id="262" r:id="rId24"/>
    <p:sldId id="263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CSVXo8ZUiA" TargetMode="External"/><Relationship Id="rId2" Type="http://schemas.openxmlformats.org/officeDocument/2006/relationships/hyperlink" Target="https://www.youtube.com/watch?v=uHa53Uy3H78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IElJbtTYtuM" TargetMode="External"/><Relationship Id="rId2" Type="http://schemas.openxmlformats.org/officeDocument/2006/relationships/hyperlink" Target="https://www.youtube.com/watch?v=1ScfqaCp2Ho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Οικονομική Ανάπτυξη</a:t>
            </a:r>
            <a:br>
              <a:rPr lang="el-GR" dirty="0"/>
            </a:br>
            <a:r>
              <a:rPr sz="3600" dirty="0" err="1"/>
              <a:t>Εισ</a:t>
            </a:r>
            <a:r>
              <a:rPr sz="3600" dirty="0"/>
              <a:t>αγωγή στην Οικονομική Ανάπτυξη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53237"/>
            <a:ext cx="6400800" cy="1752600"/>
          </a:xfrm>
          <a:solidFill>
            <a:schemeClr val="accent2"/>
          </a:solidFill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el-GR" b="1" dirty="0">
                <a:solidFill>
                  <a:schemeClr val="tx1"/>
                </a:solidFill>
              </a:rPr>
              <a:t>Τμήμα Οικονομικών Επιστημών</a:t>
            </a:r>
          </a:p>
          <a:p>
            <a:r>
              <a:rPr lang="el-GR" dirty="0">
                <a:solidFill>
                  <a:schemeClr val="tx1"/>
                </a:solidFill>
              </a:rPr>
              <a:t>Πανεπιστημίου Μακεδονίας</a:t>
            </a:r>
          </a:p>
          <a:p>
            <a:r>
              <a:rPr lang="el-GR" dirty="0">
                <a:solidFill>
                  <a:schemeClr val="tx1"/>
                </a:solidFill>
              </a:rPr>
              <a:t>Δρ. Πέτρου </a:t>
            </a:r>
            <a:r>
              <a:rPr lang="el-GR" dirty="0" err="1">
                <a:solidFill>
                  <a:schemeClr val="tx1"/>
                </a:solidFill>
              </a:rPr>
              <a:t>Γκολίτση</a:t>
            </a:r>
            <a:r>
              <a:rPr lang="el-GR" dirty="0">
                <a:solidFill>
                  <a:schemeClr val="tx1"/>
                </a:solidFill>
              </a:rPr>
              <a:t> </a:t>
            </a:r>
          </a:p>
          <a:p>
            <a:r>
              <a:rPr lang="el-GR" dirty="0"/>
              <a:t>Εαρινό Εξάμηνο 2026</a:t>
            </a:r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139" y="97131"/>
            <a:ext cx="2033294" cy="203329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9473" y="959917"/>
            <a:ext cx="9192553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Παραδείγματα Χωρών (I)</a:t>
            </a:r>
            <a:r>
              <a:rPr lang="el-GR" dirty="0"/>
              <a:t> </a:t>
            </a:r>
            <a:br>
              <a:rPr lang="en-US" dirty="0"/>
            </a:br>
            <a:r>
              <a:rPr lang="el-GR" dirty="0"/>
              <a:t>Χώρες με Υψηλή Οικονομική Μεγέθυνση αλλά Χαμηλή Ανάπτυξη</a:t>
            </a:r>
            <a:br>
              <a:rPr lang="el-GR" dirty="0"/>
            </a:b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29473" y="1450497"/>
            <a:ext cx="9419129" cy="5326582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l-GR" b="1" dirty="0"/>
              <a:t>Κίνα</a:t>
            </a:r>
            <a:r>
              <a:rPr lang="el-GR" dirty="0"/>
              <a:t>: Έχει επιτύχει υψηλούς ρυθμούς μεγέθυνσης, αλλά εξακολουθούν να υπάρχουν κοινωνικές ανισότητες, περιβαλλοντικά προβλήματα και περιορισμοί στις ελευθερίες.</a:t>
            </a:r>
            <a:endParaRPr lang="en-US" dirty="0"/>
          </a:p>
          <a:p>
            <a:endParaRPr lang="en-US" dirty="0"/>
          </a:p>
          <a:p>
            <a:r>
              <a:rPr lang="el-GR" b="1" dirty="0"/>
              <a:t>Ινδία</a:t>
            </a:r>
            <a:r>
              <a:rPr lang="el-GR" dirty="0"/>
              <a:t>: Ραγδαία αύξηση του ΑΕΠ, όμως θέματα όπως η ανισότητα εισοδήματος και η πρόσβαση σε βασικές υπηρεσίες επιμένουν.</a:t>
            </a:r>
            <a:endParaRPr lang="en-US" dirty="0"/>
          </a:p>
          <a:p>
            <a:pPr marL="0" indent="0">
              <a:buNone/>
            </a:pPr>
            <a:br>
              <a:rPr lang="el-GR" dirty="0"/>
            </a:br>
            <a:endParaRPr lang="el-GR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313" y="5486400"/>
            <a:ext cx="1814808" cy="1814808"/>
          </a:xfrm>
          <a:prstGeom prst="rect">
            <a:avLst/>
          </a:prstGeom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200" y="28273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517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9473" y="959917"/>
            <a:ext cx="9192553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Παραδείγματα Χωρών (IΙ)</a:t>
            </a:r>
            <a:r>
              <a:rPr lang="el-GR" dirty="0"/>
              <a:t> </a:t>
            </a:r>
            <a:br>
              <a:rPr lang="en-US" dirty="0"/>
            </a:br>
            <a:r>
              <a:rPr lang="el-GR" dirty="0"/>
              <a:t>Χώρες με Ισορροπημένη Ανάπτυξη και Μεγέθυνση</a:t>
            </a:r>
            <a:br>
              <a:rPr lang="el-GR" dirty="0"/>
            </a:b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29473" y="1450497"/>
            <a:ext cx="9419129" cy="532658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l-GR" b="1" dirty="0"/>
              <a:t>Σουηδία</a:t>
            </a:r>
            <a:r>
              <a:rPr lang="el-GR" dirty="0"/>
              <a:t>: Υψηλό ΑΕΠ και παράλληλα υψηλό επίπεδο κοινωνικής πρόνοιας, εκπαίδευσης και περιβαλλοντικής βιωσιμότητας.</a:t>
            </a:r>
          </a:p>
          <a:p>
            <a:endParaRPr lang="el-GR" dirty="0"/>
          </a:p>
          <a:p>
            <a:r>
              <a:rPr lang="el-GR" b="1" dirty="0"/>
              <a:t>Καναδάς</a:t>
            </a:r>
            <a:r>
              <a:rPr lang="el-GR" dirty="0"/>
              <a:t>: Επιτυχημένος συνδυασμός οικονομικής μεγέθυνσης και ποιοτικών κοινωνικών παροχών.</a:t>
            </a:r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313" y="5437848"/>
            <a:ext cx="1814808" cy="1814808"/>
          </a:xfrm>
          <a:prstGeom prst="rect">
            <a:avLst/>
          </a:prstGeom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200" y="28273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08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29473" y="1218862"/>
            <a:ext cx="9192553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Παραδείγματα Χωρών (ΙIΙ)</a:t>
            </a:r>
            <a:r>
              <a:rPr lang="el-GR" dirty="0"/>
              <a:t> </a:t>
            </a:r>
            <a:br>
              <a:rPr lang="en-US" dirty="0"/>
            </a:br>
            <a:r>
              <a:rPr lang="el-GR" dirty="0"/>
              <a:t>Χώρες με Χαμηλή Μεγέθυνση αλλά Σημαντική Ανάπτυξη</a:t>
            </a:r>
            <a:br>
              <a:rPr lang="el-GR" dirty="0"/>
            </a:br>
            <a:br>
              <a:rPr lang="el-GR" dirty="0"/>
            </a:b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29473" y="1450497"/>
            <a:ext cx="9419129" cy="5326582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l-GR" b="1" dirty="0"/>
              <a:t>Κούβα</a:t>
            </a:r>
            <a:r>
              <a:rPr lang="el-GR" dirty="0"/>
              <a:t>: Χαμηλό ΑΕΠ αλλά υψηλό επίπεδο εκπαίδευσης και υγειονομικής περίθαλψης.</a:t>
            </a:r>
          </a:p>
          <a:p>
            <a:endParaRPr lang="el-GR" dirty="0"/>
          </a:p>
          <a:p>
            <a:r>
              <a:rPr lang="el-GR" b="1" dirty="0"/>
              <a:t>Κόστα Ρίκα</a:t>
            </a:r>
            <a:r>
              <a:rPr lang="el-GR" dirty="0"/>
              <a:t>: Περιορισμένη οικονομική μεγέθυνση, αλλά ισχυρό περιβαλλοντικό και κοινωνικό προφίλ.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313" y="5437848"/>
            <a:ext cx="1814808" cy="1814808"/>
          </a:xfrm>
          <a:prstGeom prst="rect">
            <a:avLst/>
          </a:prstGeom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200" y="28273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52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Συμπεράσματα: </a:t>
            </a:r>
            <a:br>
              <a:rPr lang="el-GR" b="1" dirty="0"/>
            </a:br>
            <a:r>
              <a:rPr lang="el-GR" b="1" dirty="0"/>
              <a:t>Μεγέθυνση </a:t>
            </a:r>
            <a:r>
              <a:rPr lang="en-US" b="1" dirty="0" err="1"/>
              <a:t>vs</a:t>
            </a:r>
            <a:r>
              <a:rPr lang="el-GR" b="1" dirty="0"/>
              <a:t> Ανάπτυξη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1" dirty="0"/>
              <a:t>Οικονομική Ανάπτυξη (</a:t>
            </a:r>
            <a:r>
              <a:rPr lang="el-GR" b="1" dirty="0" err="1"/>
              <a:t>Economic</a:t>
            </a:r>
            <a:r>
              <a:rPr lang="el-GR" b="1" dirty="0"/>
              <a:t> </a:t>
            </a:r>
            <a:r>
              <a:rPr lang="el-GR" b="1" dirty="0" err="1"/>
              <a:t>Development</a:t>
            </a:r>
            <a:r>
              <a:rPr lang="el-GR" b="1" dirty="0"/>
              <a:t>)</a:t>
            </a:r>
          </a:p>
          <a:p>
            <a:r>
              <a:rPr lang="el-GR" dirty="0"/>
              <a:t>Είναι ένας </a:t>
            </a:r>
            <a:r>
              <a:rPr lang="el-GR" b="1" dirty="0"/>
              <a:t>ευρύτερος και ποιοτικός όρος</a:t>
            </a:r>
            <a:r>
              <a:rPr lang="el-GR" dirty="0"/>
              <a:t>, που αφορά τη </a:t>
            </a:r>
            <a:r>
              <a:rPr lang="el-GR" b="1" dirty="0"/>
              <a:t>βελτίωση του βιοτικού επιπέδου</a:t>
            </a:r>
            <a:r>
              <a:rPr lang="el-GR" dirty="0"/>
              <a:t> και την </a:t>
            </a:r>
            <a:r>
              <a:rPr lang="el-GR" b="1" dirty="0"/>
              <a:t>οικονομική και κοινωνική πρόοδο</a:t>
            </a:r>
            <a:r>
              <a:rPr lang="el-GR" dirty="0"/>
              <a:t>.</a:t>
            </a:r>
          </a:p>
          <a:p>
            <a:r>
              <a:rPr lang="el-GR" dirty="0"/>
              <a:t>Περιλαμβάνει δείκτες όπως </a:t>
            </a:r>
            <a:r>
              <a:rPr lang="el-GR" b="1" dirty="0"/>
              <a:t>ανθρώπινη ανάπτυξη, εισοδηματική ανισότητα, εκπαίδευση, υγεία, θεσμική ποιότητα</a:t>
            </a:r>
            <a:r>
              <a:rPr lang="el-GR" dirty="0"/>
              <a:t>.</a:t>
            </a:r>
          </a:p>
          <a:p>
            <a:r>
              <a:rPr lang="el-GR" dirty="0"/>
              <a:t>Είναι πιο </a:t>
            </a:r>
            <a:r>
              <a:rPr lang="el-GR" b="1" dirty="0"/>
              <a:t>δια</a:t>
            </a:r>
            <a:r>
              <a:rPr lang="en-US" b="1" dirty="0"/>
              <a:t>-</a:t>
            </a:r>
            <a:r>
              <a:rPr lang="el-GR" b="1" dirty="0"/>
              <a:t>τομεακή</a:t>
            </a:r>
            <a:r>
              <a:rPr lang="el-GR" dirty="0"/>
              <a:t> και σχετίζεται με πολιτικές που επηρεάζουν τη διατηρήσιμη ανάπτυξη.</a:t>
            </a:r>
          </a:p>
          <a:p>
            <a:r>
              <a:rPr lang="el-GR" dirty="0"/>
              <a:t>Σπουδάζεται σε κλάδους όπως </a:t>
            </a:r>
            <a:r>
              <a:rPr lang="el-GR" b="1" dirty="0"/>
              <a:t>Αναπτυξιακή Οικονομική, Πολιτική Οικονομία, Οικονομικά Θεσμών και Διακυβέρνησης</a:t>
            </a:r>
            <a:r>
              <a:rPr lang="el-GR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673" y="5210667"/>
            <a:ext cx="1814808" cy="181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656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Συμπεράσματα: </a:t>
            </a:r>
            <a:br>
              <a:rPr lang="el-GR" b="1" dirty="0"/>
            </a:br>
            <a:r>
              <a:rPr lang="el-GR" b="1" dirty="0"/>
              <a:t>Μεγέθυνση </a:t>
            </a:r>
            <a:r>
              <a:rPr lang="en-US" b="1" dirty="0" err="1"/>
              <a:t>vs</a:t>
            </a:r>
            <a:r>
              <a:rPr lang="el-GR" b="1" dirty="0"/>
              <a:t> Ανάπτυξη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b="1" dirty="0"/>
              <a:t>   </a:t>
            </a:r>
            <a:r>
              <a:rPr lang="en-US" b="1" dirty="0"/>
              <a:t> </a:t>
            </a:r>
            <a:r>
              <a:rPr lang="el-GR" b="1" dirty="0"/>
              <a:t>Βασική Διαφορά:</a:t>
            </a:r>
          </a:p>
          <a:p>
            <a:r>
              <a:rPr lang="el-GR" b="1" dirty="0"/>
              <a:t>Η οικονομική μεγέθυνση είναι απαραίτητη για την ανάπτυξη αλλά δεν την εγγυάται</a:t>
            </a:r>
            <a:r>
              <a:rPr lang="el-GR" dirty="0"/>
              <a:t>. Π.χ., ένα κράτος μπορεί να έχει υψηλή μεγέθυνση αλλά να παρουσιάζει ανισότητες και φτωχή θεσμική ποιότητα.</a:t>
            </a:r>
          </a:p>
          <a:p>
            <a:r>
              <a:rPr lang="el-GR" dirty="0"/>
              <a:t>Η </a:t>
            </a:r>
            <a:r>
              <a:rPr lang="el-GR" b="1" dirty="0"/>
              <a:t>οικονομική ανάπτυξη έχει μακροχρόνια διάσταση</a:t>
            </a:r>
            <a:r>
              <a:rPr lang="el-GR" dirty="0"/>
              <a:t> και εστιάζει σε </a:t>
            </a:r>
            <a:r>
              <a:rPr lang="el-GR" b="1" dirty="0"/>
              <a:t>βιώσιμες μεταρρυθμίσεις και κοινωνική ευημερία</a:t>
            </a:r>
            <a:r>
              <a:rPr lang="el-GR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737" y="-214608"/>
            <a:ext cx="1814808" cy="181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045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Κύρια Συμπεράσματα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 </a:t>
            </a:r>
            <a:r>
              <a:rPr lang="el-GR" dirty="0"/>
              <a:t>Η οικονομική μεγέθυνση είναι απαραίτητη αλλά όχι επαρκής για την οικονομική ανάπτυξη.</a:t>
            </a:r>
          </a:p>
          <a:p>
            <a:r>
              <a:rPr lang="el-GR" dirty="0"/>
              <a:t>Η ανάπτυξη απαιτεί κοινωνικές και θεσμικές βελτιώσεις, όχι μόνο αύξηση παραγωγής.</a:t>
            </a:r>
          </a:p>
          <a:p>
            <a:r>
              <a:rPr lang="el-GR" dirty="0"/>
              <a:t>Οι κυβερνητικές πολιτικές πρέπει να στοχεύουν τόσο στη μεγέθυνση όσο και στην ανάπτυξη.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96" y="-214608"/>
            <a:ext cx="1814808" cy="181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274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 κύρια θεωρητικά μοντέλα ανάπτυξης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 </a:t>
            </a:r>
            <a:r>
              <a:rPr lang="el-GR" b="1" dirty="0"/>
              <a:t>Νεοκλασικό Μοντέλο </a:t>
            </a:r>
            <a:r>
              <a:rPr lang="el-GR" b="1" dirty="0" err="1"/>
              <a:t>Solow</a:t>
            </a:r>
            <a:endParaRPr lang="el-GR" dirty="0"/>
          </a:p>
          <a:p>
            <a:r>
              <a:rPr lang="el-GR" dirty="0"/>
              <a:t>Τα </a:t>
            </a:r>
            <a:r>
              <a:rPr lang="el-GR" b="1" dirty="0"/>
              <a:t>Ενδογενή Μοντέλα Ανάπτυξης (</a:t>
            </a:r>
            <a:r>
              <a:rPr lang="el-GR" b="1" dirty="0" err="1"/>
              <a:t>Romer</a:t>
            </a:r>
            <a:r>
              <a:rPr lang="el-GR" b="1" dirty="0"/>
              <a:t>, </a:t>
            </a:r>
            <a:r>
              <a:rPr lang="el-GR" b="1" dirty="0" err="1"/>
              <a:t>Lucas</a:t>
            </a:r>
            <a:r>
              <a:rPr lang="el-GR" b="1" dirty="0"/>
              <a:t>)</a:t>
            </a:r>
            <a:endParaRPr lang="el-GR" dirty="0"/>
          </a:p>
          <a:p>
            <a:r>
              <a:rPr lang="el-GR" dirty="0"/>
              <a:t>Το </a:t>
            </a:r>
            <a:r>
              <a:rPr lang="el-GR" b="1" dirty="0"/>
              <a:t>Διαρθρωτικό Μοντέλο (</a:t>
            </a:r>
            <a:r>
              <a:rPr lang="el-GR" b="1" dirty="0" err="1"/>
              <a:t>Lewis</a:t>
            </a:r>
            <a:r>
              <a:rPr lang="el-GR" b="1" dirty="0"/>
              <a:t>, </a:t>
            </a:r>
            <a:r>
              <a:rPr lang="el-GR" b="1" dirty="0" err="1"/>
              <a:t>Kuznets</a:t>
            </a:r>
            <a:r>
              <a:rPr lang="el-GR" b="1" dirty="0"/>
              <a:t>)</a:t>
            </a:r>
            <a:endParaRPr lang="el-GR" dirty="0"/>
          </a:p>
          <a:p>
            <a:r>
              <a:rPr lang="el-GR" dirty="0"/>
              <a:t>Το </a:t>
            </a:r>
            <a:r>
              <a:rPr lang="el-GR" b="1" dirty="0"/>
              <a:t>Μοντέλο Εξαρτημένης Ανάπτυξης</a:t>
            </a:r>
            <a:endParaRPr lang="el-GR" dirty="0"/>
          </a:p>
          <a:p>
            <a:r>
              <a:rPr lang="el-GR" dirty="0"/>
              <a:t>Θεσμικές &amp; </a:t>
            </a:r>
            <a:r>
              <a:rPr lang="el-GR" dirty="0" err="1"/>
              <a:t>Νεο</a:t>
            </a:r>
            <a:r>
              <a:rPr lang="el-GR" dirty="0"/>
              <a:t>-</a:t>
            </a:r>
            <a:r>
              <a:rPr lang="el-GR" dirty="0" err="1"/>
              <a:t>Σμιθιανές</a:t>
            </a:r>
            <a:r>
              <a:rPr lang="el-GR" dirty="0"/>
              <a:t> προσεγγίσεις</a:t>
            </a:r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96" y="5043192"/>
            <a:ext cx="1814808" cy="181480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Νεοκλασικό Μοντέλο Ανάπτυξης (Solow-Swan)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/>
              <a:t>Γνωστό ως Μοντέλο </a:t>
            </a:r>
            <a:r>
              <a:rPr lang="el-GR" b="1" dirty="0" err="1"/>
              <a:t>Solow</a:t>
            </a:r>
            <a:r>
              <a:rPr lang="el-GR" dirty="0"/>
              <a:t> – Εξηγεί την ανάπτυξη μέσω της συσσώρευσης κεφαλαίου, εργασίας και τεχνολογικής προόδου. </a:t>
            </a:r>
          </a:p>
          <a:p>
            <a:r>
              <a:rPr lang="el-GR" dirty="0"/>
              <a:t>Βασίζεται στην κεφαλαιακή συσσώρευση και τεχνολογική πρόοδο.</a:t>
            </a:r>
          </a:p>
          <a:p>
            <a:r>
              <a:rPr lang="el-GR" dirty="0"/>
              <a:t>Υποθέτει σύγκλιση των οικονομιών προς μια κατάσταση ισορροπίας.</a:t>
            </a:r>
          </a:p>
          <a:p>
            <a:r>
              <a:rPr lang="el-GR" dirty="0"/>
              <a:t>Η τεχνολογία θεωρείται</a:t>
            </a:r>
            <a:r>
              <a:rPr lang="el-GR" b="1" dirty="0"/>
              <a:t> εξωγενής</a:t>
            </a:r>
            <a:r>
              <a:rPr lang="el-GR" dirty="0"/>
              <a:t>.</a:t>
            </a:r>
          </a:p>
          <a:p>
            <a:r>
              <a:rPr lang="el-GR" dirty="0"/>
              <a:t>Ο ρυθμός αποταμίευσης και η παραγωγικότητα καθορίζουν την ανάπτυξη.</a:t>
            </a:r>
          </a:p>
          <a:p>
            <a:endParaRPr lang="el-GR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262" y="5708762"/>
            <a:ext cx="1460781" cy="146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7396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Ενδογενή</a:t>
            </a:r>
            <a:r>
              <a:rPr dirty="0"/>
              <a:t> </a:t>
            </a:r>
            <a:r>
              <a:rPr dirty="0" err="1"/>
              <a:t>Μοντέλ</a:t>
            </a:r>
            <a:r>
              <a:rPr dirty="0"/>
              <a:t>α Ανάπτυξης </a:t>
            </a:r>
            <a:br>
              <a:rPr lang="el-GR" dirty="0"/>
            </a:br>
            <a:r>
              <a:rPr dirty="0"/>
              <a:t>(Romer, Lucas)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l-GR" dirty="0"/>
              <a:t>    Βασικοί παράγοντες ανάπτυξης:</a:t>
            </a:r>
          </a:p>
          <a:p>
            <a:r>
              <a:rPr dirty="0" err="1"/>
              <a:t>Έμφ</a:t>
            </a:r>
            <a:r>
              <a:rPr dirty="0"/>
              <a:t>αση σε ανθρώπινο κεφάλαιο</a:t>
            </a:r>
            <a:r>
              <a:rPr lang="el-GR" dirty="0"/>
              <a:t> ((εκπαίδευση, δεξιότητες)</a:t>
            </a:r>
            <a:r>
              <a:rPr dirty="0"/>
              <a:t>, </a:t>
            </a:r>
            <a:r>
              <a:rPr lang="el-GR" dirty="0"/>
              <a:t>Έρευνα και Ανάπτυξη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n-US" dirty="0"/>
              <a:t>R&amp;D</a:t>
            </a:r>
            <a:r>
              <a:rPr lang="el-GR" dirty="0"/>
              <a:t>) </a:t>
            </a:r>
            <a:r>
              <a:rPr dirty="0"/>
              <a:t>&amp; </a:t>
            </a:r>
            <a:r>
              <a:rPr lang="el-GR" dirty="0"/>
              <a:t>τεχνολογικές καινοτομίες.</a:t>
            </a:r>
          </a:p>
          <a:p>
            <a:r>
              <a:rPr lang="el-GR" b="1" dirty="0" err="1"/>
              <a:t>Romer</a:t>
            </a:r>
            <a:r>
              <a:rPr lang="el-GR" b="1" dirty="0"/>
              <a:t>:</a:t>
            </a:r>
            <a:r>
              <a:rPr lang="el-GR" dirty="0"/>
              <a:t> Ο ρόλος της γνώσης και της καινοτομίας.</a:t>
            </a:r>
          </a:p>
          <a:p>
            <a:r>
              <a:rPr lang="el-GR" b="1" dirty="0" err="1"/>
              <a:t>Lucas</a:t>
            </a:r>
            <a:r>
              <a:rPr lang="el-GR" b="1" dirty="0"/>
              <a:t>: </a:t>
            </a:r>
            <a:r>
              <a:rPr lang="el-GR" dirty="0"/>
              <a:t>Ανθρώπινο κεφάλαιο ως μοχλός ανάπτυξης.</a:t>
            </a:r>
          </a:p>
          <a:p>
            <a:r>
              <a:rPr lang="el-GR" dirty="0"/>
              <a:t>Οικονομική ανάπτυξη που δημιουργείται από την ίδια την οικονομία.</a:t>
            </a:r>
          </a:p>
          <a:p>
            <a:endParaRPr lang="el-GR" dirty="0"/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l-GR" b="1" dirty="0"/>
              <a:t>Παράδειγμα:</a:t>
            </a:r>
            <a:r>
              <a:rPr lang="en-US" dirty="0"/>
              <a:t> </a:t>
            </a:r>
            <a:r>
              <a:rPr lang="el-GR" dirty="0"/>
              <a:t>Ο ρόλος των </a:t>
            </a:r>
            <a:r>
              <a:rPr lang="en-US" dirty="0"/>
              <a:t>startups </a:t>
            </a:r>
            <a:r>
              <a:rPr lang="el-GR" dirty="0"/>
              <a:t>στην τεχνολογική ανάπτυξη</a:t>
            </a:r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262" y="5708762"/>
            <a:ext cx="1460781" cy="1460781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Διαρθρωτικό Μοντέλο Ανάπτυξης (Lewis, Kuznets)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Αναφέρεται στη μετακίνηση από τον αγροτικό τομέα στη βιομηχανική οικονομία. </a:t>
            </a:r>
          </a:p>
          <a:p>
            <a:r>
              <a:rPr lang="el-GR" dirty="0" err="1"/>
              <a:t>Kuznets</a:t>
            </a:r>
            <a:r>
              <a:rPr lang="el-GR" dirty="0"/>
              <a:t>: Η καμπύλη </a:t>
            </a:r>
            <a:r>
              <a:rPr lang="en-US" dirty="0"/>
              <a:t>Kuznets </a:t>
            </a:r>
            <a:r>
              <a:rPr lang="el-GR" dirty="0"/>
              <a:t>δείχνει τη σχέση μεταξύ ανισοτήτων και ανάπτυξης.</a:t>
            </a:r>
            <a:r>
              <a:rPr lang="en-US" dirty="0"/>
              <a:t> </a:t>
            </a:r>
            <a:r>
              <a:rPr lang="el-GR" dirty="0"/>
              <a:t>(εισοδηματική ανισότητα).</a:t>
            </a:r>
          </a:p>
          <a:p>
            <a:r>
              <a:rPr lang="el-GR" dirty="0"/>
              <a:t>Οι οικονομίες αναπτύσσονται μέσω διαρθρωτικών μετασχηματισμών.</a:t>
            </a:r>
          </a:p>
          <a:p>
            <a:endParaRPr lang="en-US" b="1" dirty="0"/>
          </a:p>
          <a:p>
            <a:endParaRPr lang="el-GR" dirty="0"/>
          </a:p>
          <a:p>
            <a:endParaRPr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262" y="5708762"/>
            <a:ext cx="1460781" cy="146078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Δι</a:t>
            </a:r>
            <a:r>
              <a:rPr dirty="0"/>
              <a:t>αφορά Οικονομικής Ανάπτυξης και Οικονομικής Μεγέθυνσης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8053" y="1938042"/>
            <a:ext cx="8229600" cy="4525963"/>
          </a:xfrm>
        </p:spPr>
        <p:txBody>
          <a:bodyPr/>
          <a:lstStyle/>
          <a:p>
            <a:r>
              <a:rPr dirty="0" err="1"/>
              <a:t>Οικονομική</a:t>
            </a:r>
            <a:r>
              <a:rPr dirty="0"/>
              <a:t> </a:t>
            </a:r>
            <a:r>
              <a:rPr dirty="0" err="1"/>
              <a:t>Μεγέθυνση</a:t>
            </a:r>
            <a:r>
              <a:rPr dirty="0"/>
              <a:t>: </a:t>
            </a:r>
            <a:r>
              <a:rPr dirty="0" err="1"/>
              <a:t>Αύξηση</a:t>
            </a:r>
            <a:r>
              <a:rPr dirty="0"/>
              <a:t> ΑΕΠ, π</a:t>
            </a:r>
            <a:r>
              <a:rPr dirty="0" err="1"/>
              <a:t>οσοτική</a:t>
            </a:r>
            <a:endParaRPr dirty="0"/>
          </a:p>
          <a:p>
            <a:r>
              <a:rPr dirty="0" err="1"/>
              <a:t>Οικονομική</a:t>
            </a:r>
            <a:r>
              <a:rPr dirty="0"/>
              <a:t> </a:t>
            </a:r>
            <a:r>
              <a:rPr dirty="0" err="1"/>
              <a:t>Ανά</a:t>
            </a:r>
            <a:r>
              <a:rPr dirty="0"/>
              <a:t>πτυξη: Ποιοτική βελτίωση βιοτικού επιπέδου</a:t>
            </a:r>
            <a:endParaRPr lang="en-US" dirty="0"/>
          </a:p>
          <a:p>
            <a:endParaRPr lang="el-GR" dirty="0"/>
          </a:p>
          <a:p>
            <a:endParaRPr lang="el-GR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96" y="5043192"/>
            <a:ext cx="1814808" cy="1814808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Δι</a:t>
            </a:r>
            <a:r>
              <a:rPr dirty="0"/>
              <a:t>αρθρωτικό Μοντέλο Ανάπτυξης (Lewis, Kuznets)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Διάγραμμα:</a:t>
            </a:r>
            <a:r>
              <a:rPr lang="en-US" dirty="0"/>
              <a:t> </a:t>
            </a:r>
            <a:r>
              <a:rPr lang="el-GR" dirty="0"/>
              <a:t>Η Καμπύλη </a:t>
            </a:r>
            <a:r>
              <a:rPr lang="en-US" dirty="0"/>
              <a:t>Kuznets </a:t>
            </a:r>
            <a:r>
              <a:rPr lang="el-GR" dirty="0"/>
              <a:t>και η Ανισότητα</a:t>
            </a:r>
          </a:p>
          <a:p>
            <a:endParaRPr lang="en-US" b="1" dirty="0"/>
          </a:p>
          <a:p>
            <a:endParaRPr lang="el-GR" dirty="0"/>
          </a:p>
          <a:p>
            <a:endParaRPr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262" y="5708762"/>
            <a:ext cx="1460781" cy="14607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352" y="2813077"/>
            <a:ext cx="5405691" cy="3551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622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Καμπύλη </a:t>
            </a:r>
            <a:r>
              <a:rPr lang="en-US" dirty="0"/>
              <a:t>Kuznets </a:t>
            </a:r>
            <a:r>
              <a:rPr lang="el-GR" dirty="0"/>
              <a:t>και η Ανισότητα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="1" dirty="0"/>
          </a:p>
          <a:p>
            <a:endParaRPr lang="el-GR" dirty="0"/>
          </a:p>
          <a:p>
            <a:endParaRPr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262" y="5708762"/>
            <a:ext cx="1460781" cy="14607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7433" y="4170397"/>
            <a:ext cx="4090472" cy="268760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4736" y="1442890"/>
            <a:ext cx="90792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800" dirty="0" err="1"/>
              <a:t>Τo</a:t>
            </a:r>
            <a:r>
              <a:rPr lang="el-GR" sz="2800" dirty="0"/>
              <a:t> 1954 o </a:t>
            </a:r>
            <a:r>
              <a:rPr lang="el-GR" sz="2800" dirty="0" err="1"/>
              <a:t>Simon</a:t>
            </a:r>
            <a:r>
              <a:rPr lang="el-GR" sz="2800" dirty="0"/>
              <a:t> </a:t>
            </a:r>
            <a:r>
              <a:rPr lang="el-GR" sz="2800" dirty="0" err="1"/>
              <a:t>Kuznets</a:t>
            </a:r>
            <a:r>
              <a:rPr lang="el-GR" sz="2800" dirty="0"/>
              <a:t> στην ομιλία του στην Αμερικανική Ένωση Οικονομολόγων διατύπωσε την άποψη ότι σε μία οικονομία που αναπτύσσεται, για ένα διάστημα η ανισότητα αυξάνεται και αφού φτάσει ένα μέγιστο σημείο, έπειτα βαίνει μειούμενη, σχηματίζοντας έτσι διαγραμματικά μία καμπύλη σε σχήμα καμπάνας.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38543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Μοντέλο Εξαρτημένης Ανάπτυξης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dirty="0" err="1"/>
              <a:t>Ανά</a:t>
            </a:r>
            <a:r>
              <a:rPr dirty="0"/>
              <a:t>πτυξη υπό εξάρτηση από ανεπτυγμένες χώρες</a:t>
            </a:r>
            <a:r>
              <a:rPr lang="el-GR" dirty="0"/>
              <a:t>. Βασίζεται στη θεωρία ότι οι αναπτυσσόμενες χώρες παραμένουν εξαρτημένες από τις ανεπτυγμένες.</a:t>
            </a:r>
          </a:p>
          <a:p>
            <a:r>
              <a:rPr lang="el-GR" dirty="0"/>
              <a:t>Παγκόσμιοι οικονομικοί δεσμοί (και θεσμοί. Βλ. επόμενη διαφάνεια), εκμετάλλευση, περιφερειακή ανάπτυξη. </a:t>
            </a:r>
          </a:p>
          <a:p>
            <a:r>
              <a:rPr lang="el-GR" dirty="0"/>
              <a:t>Υποστηρίζει ότι ο παγκόσμιος καταμερισμός εργασίας διατηρεί τις οικονομικές ανισότητες.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l-GR" b="1" dirty="0"/>
              <a:t>Παράδειγμα:</a:t>
            </a:r>
            <a:r>
              <a:rPr lang="en-US" dirty="0"/>
              <a:t> </a:t>
            </a:r>
            <a:r>
              <a:rPr lang="el-GR" dirty="0"/>
              <a:t>Πώς η εξάρτηση από εξαγωγές πρώτων υλών επηρεάζει τις αναπτυσσόμενες χώρες</a:t>
            </a:r>
          </a:p>
          <a:p>
            <a:endParaRPr lang="el-GR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0262" y="5708762"/>
            <a:ext cx="1460781" cy="1460781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Θεσμικές</a:t>
            </a:r>
            <a:r>
              <a:rPr dirty="0"/>
              <a:t> &amp; </a:t>
            </a:r>
            <a:r>
              <a:rPr dirty="0" err="1"/>
              <a:t>Νεο-Σμιθι</a:t>
            </a:r>
            <a:r>
              <a:rPr dirty="0"/>
              <a:t>ανές Προσεγγίσεις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Ο ρόλος των θεσμών στην Οικονομική Ανάπτυξη. Ιστορικές εξελίξεις, κοινωνικές δομές.</a:t>
            </a:r>
          </a:p>
          <a:p>
            <a:r>
              <a:rPr lang="el-GR" dirty="0"/>
              <a:t>Οικονομική ανάπτυξη μέσω θεσμών, διακυβέρνησης και κινήτρων.</a:t>
            </a:r>
          </a:p>
          <a:p>
            <a:r>
              <a:rPr lang="el-GR" dirty="0"/>
              <a:t>Ο ρόλος της ιδιοκτησίας, των αγορών και του κράτους στη διαμόρφωση της ανάπτυξης.</a:t>
            </a:r>
          </a:p>
          <a:p>
            <a:r>
              <a:rPr lang="en-US" dirty="0" err="1"/>
              <a:t>Acemoglu</a:t>
            </a:r>
            <a:r>
              <a:rPr lang="en-US" dirty="0"/>
              <a:t> &amp; Robinson: </a:t>
            </a:r>
            <a:r>
              <a:rPr lang="el-GR" dirty="0"/>
              <a:t>Οι "καλοί" θεσμοί οδηγούν σε ανάπτυξη, οι "κακοί" θεσμοί σε στασιμότητα.</a:t>
            </a:r>
          </a:p>
          <a:p>
            <a:endParaRPr lang="el-GR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9870" y="5498370"/>
            <a:ext cx="1671174" cy="167117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66055"/>
            <a:ext cx="8229600" cy="1143000"/>
          </a:xfrm>
        </p:spPr>
        <p:txBody>
          <a:bodyPr/>
          <a:lstStyle/>
          <a:p>
            <a:r>
              <a:rPr lang="el-GR" b="1" dirty="0"/>
              <a:t>Ερωτήσεις για συζήτηση: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📌 </a:t>
            </a:r>
            <a:r>
              <a:rPr lang="el-GR" dirty="0"/>
              <a:t>Ποια είναι η πιο σημαντική διαφορά μεταξύ των δύο εννοιών;</a:t>
            </a:r>
          </a:p>
          <a:p>
            <a:pPr marL="0" indent="0">
              <a:buNone/>
            </a:pPr>
            <a:r>
              <a:rPr dirty="0"/>
              <a:t>✅ </a:t>
            </a:r>
            <a:r>
              <a:rPr dirty="0" err="1"/>
              <a:t>Οικονομική</a:t>
            </a:r>
            <a:r>
              <a:rPr dirty="0"/>
              <a:t> α</a:t>
            </a:r>
            <a:r>
              <a:rPr dirty="0" err="1"/>
              <a:t>νά</a:t>
            </a:r>
            <a:r>
              <a:rPr dirty="0"/>
              <a:t>πτυξη ≠ Οικονομική μεγέθυνση</a:t>
            </a:r>
          </a:p>
          <a:p>
            <a:pPr marL="0" indent="0">
              <a:buNone/>
            </a:pPr>
            <a:r>
              <a:rPr dirty="0"/>
              <a:t>✅ </a:t>
            </a:r>
            <a:r>
              <a:rPr dirty="0" err="1"/>
              <a:t>Κύρι</a:t>
            </a:r>
            <a:r>
              <a:rPr dirty="0"/>
              <a:t>α θεωρητικά μοντέλα</a:t>
            </a:r>
          </a:p>
          <a:p>
            <a:pPr marL="0" indent="0">
              <a:buNone/>
            </a:pPr>
            <a:r>
              <a:rPr dirty="0"/>
              <a:t>📌 </a:t>
            </a:r>
            <a:r>
              <a:rPr lang="el-GR" dirty="0"/>
              <a:t>Ποιο από τα μοντέλα πιστεύετε ότι εξηγεί καλύτερα την ανάπτυξη;</a:t>
            </a:r>
          </a:p>
          <a:p>
            <a:pPr marL="0" indent="0">
              <a:buNone/>
            </a:pPr>
            <a:r>
              <a:rPr lang="en-US" dirty="0"/>
              <a:t>📌 </a:t>
            </a:r>
            <a:r>
              <a:rPr lang="el-GR" dirty="0"/>
              <a:t>Ποιοι παράγοντες επηρεάζουν περισσότερο την ανάπτυξη στις σύγχρονες οικονομίες;</a:t>
            </a:r>
          </a:p>
          <a:p>
            <a:endParaRPr lang="en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313" y="0"/>
            <a:ext cx="1691236" cy="1691236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848" y="44861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Πρόσθετη Βιβλιογραφία:</a:t>
            </a:r>
            <a:br>
              <a:rPr lang="el-GR" b="1" dirty="0"/>
            </a:b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Todaro</a:t>
            </a:r>
            <a:r>
              <a:rPr lang="en-US" dirty="0"/>
              <a:t>, M. &amp; Smith, S. "Economic Development".</a:t>
            </a:r>
          </a:p>
          <a:p>
            <a:r>
              <a:rPr lang="en-US" dirty="0" err="1"/>
              <a:t>Acemoglu</a:t>
            </a:r>
            <a:r>
              <a:rPr lang="en-US" dirty="0"/>
              <a:t>, D. &amp; Robinson, J. "Why Nations Fail".</a:t>
            </a:r>
          </a:p>
          <a:p>
            <a:r>
              <a:rPr lang="fr-FR" dirty="0" err="1"/>
              <a:t>Romer</a:t>
            </a:r>
            <a:r>
              <a:rPr lang="fr-FR" dirty="0"/>
              <a:t>, P. "</a:t>
            </a:r>
            <a:r>
              <a:rPr lang="fr-FR" dirty="0" err="1"/>
              <a:t>Endogenous</a:t>
            </a:r>
            <a:r>
              <a:rPr lang="fr-FR" dirty="0"/>
              <a:t> </a:t>
            </a:r>
            <a:r>
              <a:rPr lang="fr-FR" dirty="0" err="1"/>
              <a:t>Technological</a:t>
            </a:r>
            <a:r>
              <a:rPr lang="fr-FR" dirty="0"/>
              <a:t> Change".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313" y="0"/>
            <a:ext cx="1691236" cy="169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058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Δι</a:t>
            </a:r>
            <a:r>
              <a:rPr dirty="0"/>
              <a:t>αφορά Οικονομικής Ανάπτυξης και Οικονομικής Μεγέθυνσης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543" y="164672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/>
              <a:t>Οικονομική Μεγέθυνση (</a:t>
            </a:r>
            <a:r>
              <a:rPr lang="el-GR" b="1" dirty="0" err="1"/>
              <a:t>Economic</a:t>
            </a:r>
            <a:r>
              <a:rPr lang="el-GR" b="1" dirty="0"/>
              <a:t> </a:t>
            </a:r>
            <a:r>
              <a:rPr lang="el-GR" b="1" dirty="0" err="1"/>
              <a:t>Growth</a:t>
            </a:r>
            <a:r>
              <a:rPr lang="el-GR" b="1" dirty="0"/>
              <a:t>):</a:t>
            </a:r>
            <a:r>
              <a:rPr lang="el-GR" dirty="0"/>
              <a:t> Η ποσοτική αύξηση της παραγωγής αγαθών και υπηρεσιών σε μια οικονομία, συνήθως μετρούμενη ως αύξηση του Ακαθάριστου Εγχώριου Προϊόντος (ΑΕΠ).</a:t>
            </a:r>
          </a:p>
          <a:p>
            <a:r>
              <a:rPr lang="el-GR" b="1" dirty="0"/>
              <a:t>Οικονομική Ανάπτυξη (</a:t>
            </a:r>
            <a:r>
              <a:rPr lang="el-GR" b="1" dirty="0" err="1"/>
              <a:t>Economic</a:t>
            </a:r>
            <a:r>
              <a:rPr lang="el-GR" b="1" dirty="0"/>
              <a:t> </a:t>
            </a:r>
            <a:r>
              <a:rPr lang="el-GR" b="1" dirty="0" err="1"/>
              <a:t>Development</a:t>
            </a:r>
            <a:r>
              <a:rPr lang="el-GR" b="1" dirty="0"/>
              <a:t>):</a:t>
            </a:r>
            <a:r>
              <a:rPr lang="el-GR" dirty="0"/>
              <a:t> Η βελτίωση της ποιότητας ζωής και των κοινωνικοοικονομικών συνθηκών, περιλαμβάνοντας την εκπαίδευση, την υγεία, και τις υποδομές.</a:t>
            </a:r>
          </a:p>
          <a:p>
            <a:endParaRPr lang="el-GR" dirty="0"/>
          </a:p>
          <a:p>
            <a:endParaRPr lang="el-GR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96" y="5265287"/>
            <a:ext cx="1814808" cy="181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4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Δι</a:t>
            </a:r>
            <a:r>
              <a:rPr dirty="0"/>
              <a:t>αφορά Οικονομικής Ανάπτυξης και Οικονομικής Μεγέθυνσης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196" y="1646728"/>
            <a:ext cx="8796043" cy="4525963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/>
              <a:t>Διαφορές στις Μετρήσεις</a:t>
            </a:r>
            <a:r>
              <a:rPr lang="el-GR" dirty="0"/>
              <a:t>: Μεθοδολογία Μέτρησης</a:t>
            </a:r>
          </a:p>
          <a:p>
            <a:r>
              <a:rPr lang="el-GR" b="1" dirty="0"/>
              <a:t>Οικονομική Μεγέθυνση</a:t>
            </a:r>
            <a:r>
              <a:rPr lang="el-GR" dirty="0"/>
              <a:t>:</a:t>
            </a:r>
          </a:p>
          <a:p>
            <a:pPr lvl="1"/>
            <a:r>
              <a:rPr lang="el-GR" dirty="0"/>
              <a:t>ΑΕΠ</a:t>
            </a:r>
          </a:p>
          <a:p>
            <a:pPr lvl="1"/>
            <a:r>
              <a:rPr lang="el-GR" dirty="0"/>
              <a:t>Κατά κεφαλήν ΑΕΠ</a:t>
            </a:r>
          </a:p>
          <a:p>
            <a:pPr lvl="1"/>
            <a:r>
              <a:rPr lang="el-GR" dirty="0"/>
              <a:t>Ρυθμός αύξησης παραγωγής</a:t>
            </a:r>
          </a:p>
          <a:p>
            <a:r>
              <a:rPr lang="el-GR" b="1" dirty="0"/>
              <a:t>Οικονομική Ανάπτυξη</a:t>
            </a:r>
            <a:r>
              <a:rPr lang="el-GR" dirty="0"/>
              <a:t>:</a:t>
            </a:r>
          </a:p>
          <a:p>
            <a:pPr lvl="1"/>
            <a:r>
              <a:rPr lang="el-GR" dirty="0"/>
              <a:t>Δείκτης Ανθρώπινης Ανάπτυξης (HDI)</a:t>
            </a:r>
          </a:p>
          <a:p>
            <a:pPr lvl="1"/>
            <a:r>
              <a:rPr lang="el-GR" dirty="0"/>
              <a:t>Επίπεδο εκπαίδευσης</a:t>
            </a:r>
          </a:p>
          <a:p>
            <a:pPr lvl="1"/>
            <a:r>
              <a:rPr lang="el-GR" dirty="0"/>
              <a:t>Προσδόκιμο ζωής</a:t>
            </a:r>
          </a:p>
          <a:p>
            <a:pPr lvl="1"/>
            <a:r>
              <a:rPr lang="el-GR" dirty="0"/>
              <a:t>Κατανομή εισοδήματος</a:t>
            </a:r>
          </a:p>
          <a:p>
            <a:endParaRPr lang="el-GR" dirty="0"/>
          </a:p>
          <a:p>
            <a:endParaRPr lang="el-GR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96" y="5043192"/>
            <a:ext cx="1814808" cy="181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942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err="1"/>
              <a:t>Οικονομική</a:t>
            </a:r>
            <a:r>
              <a:rPr dirty="0"/>
              <a:t> </a:t>
            </a:r>
            <a:r>
              <a:rPr dirty="0" err="1"/>
              <a:t>Μεγέθυνση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938042"/>
            <a:ext cx="9046896" cy="4656967"/>
          </a:xfrm>
        </p:spPr>
        <p:txBody>
          <a:bodyPr>
            <a:normAutofit fontScale="92500" lnSpcReduction="20000"/>
          </a:bodyPr>
          <a:lstStyle/>
          <a:p>
            <a:r>
              <a:rPr dirty="0" err="1"/>
              <a:t>Οικονομική</a:t>
            </a:r>
            <a:r>
              <a:rPr dirty="0"/>
              <a:t> </a:t>
            </a:r>
            <a:r>
              <a:rPr dirty="0" err="1"/>
              <a:t>Μεγέθυνση</a:t>
            </a:r>
            <a:r>
              <a:rPr dirty="0"/>
              <a:t>: </a:t>
            </a:r>
            <a:r>
              <a:rPr dirty="0" err="1"/>
              <a:t>Αύξηση</a:t>
            </a:r>
            <a:r>
              <a:rPr dirty="0"/>
              <a:t> ΑΕΠ</a:t>
            </a:r>
            <a:r>
              <a:rPr lang="el-GR" dirty="0"/>
              <a:t> ή του ΑΕΠ κατά κεφαλήν. Είναι ποσοτική μέτρηση. </a:t>
            </a:r>
          </a:p>
          <a:p>
            <a:r>
              <a:rPr lang="el-GR" dirty="0"/>
              <a:t>Βραχυχρόνια και μεσοπρόθεσμη μεταβολή στην παραγωγή και τη συσσώρευση κεφαλαίου.</a:t>
            </a:r>
          </a:p>
          <a:p>
            <a:r>
              <a:rPr lang="el-GR" dirty="0"/>
              <a:t>Σχετίζεται με την τεχνολογική πρόοδο και τις επενδύσεις.</a:t>
            </a:r>
          </a:p>
          <a:p>
            <a:endParaRPr lang="el-GR" dirty="0"/>
          </a:p>
          <a:p>
            <a:r>
              <a:rPr lang="en-US" dirty="0"/>
              <a:t>B</a:t>
            </a:r>
            <a:r>
              <a:rPr lang="el-GR" dirty="0"/>
              <a:t>λ. Ενδεικτικά:</a:t>
            </a:r>
          </a:p>
          <a:p>
            <a:r>
              <a:rPr lang="en-US" dirty="0">
                <a:hlinkClick r:id="rId2"/>
              </a:rPr>
              <a:t>https://www.youtube.com/watch?v=uHa53Uy3H78</a:t>
            </a:r>
            <a:endParaRPr lang="el-GR" dirty="0"/>
          </a:p>
          <a:p>
            <a:r>
              <a:rPr lang="en-US" dirty="0">
                <a:hlinkClick r:id="rId3"/>
              </a:rPr>
              <a:t>https://www.youtube.com/watch?v=LCSVXo8ZUiA</a:t>
            </a:r>
            <a:endParaRPr lang="en-US" dirty="0"/>
          </a:p>
          <a:p>
            <a:endParaRPr lang="el-GR" dirty="0"/>
          </a:p>
          <a:p>
            <a:endParaRPr lang="el-GR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96" y="5043192"/>
            <a:ext cx="1814808" cy="181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167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5166"/>
            <a:ext cx="8229600" cy="1143000"/>
          </a:xfrm>
        </p:spPr>
        <p:txBody>
          <a:bodyPr>
            <a:normAutofit/>
          </a:bodyPr>
          <a:lstStyle/>
          <a:p>
            <a:r>
              <a:rPr dirty="0" err="1"/>
              <a:t>Οικονομική</a:t>
            </a:r>
            <a:r>
              <a:rPr dirty="0"/>
              <a:t> </a:t>
            </a:r>
            <a:r>
              <a:rPr lang="el-GR" dirty="0"/>
              <a:t>Ανάπτυξη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04" y="1429775"/>
            <a:ext cx="9046896" cy="46569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dirty="0"/>
              <a:t>Αναφέρεται σε ποιοτικές βελτιώσεις στο βιοτικό επίπεδο.</a:t>
            </a:r>
          </a:p>
          <a:p>
            <a:pPr marL="0" indent="0">
              <a:buNone/>
            </a:pPr>
            <a:r>
              <a:rPr lang="el-GR" dirty="0"/>
              <a:t>Περιλαμβάνει:</a:t>
            </a:r>
          </a:p>
          <a:p>
            <a:r>
              <a:rPr lang="el-GR" dirty="0"/>
              <a:t>Εκπαίδευση &amp; Ανθρώπινο Κεφάλαιο.</a:t>
            </a:r>
          </a:p>
          <a:p>
            <a:r>
              <a:rPr lang="el-GR" dirty="0"/>
              <a:t>Μείωση ανισοτήτων.</a:t>
            </a:r>
          </a:p>
          <a:p>
            <a:r>
              <a:rPr lang="el-GR" dirty="0"/>
              <a:t>Ισχυρούς θεσμούς &amp; καλή διακυβέρνηση.</a:t>
            </a:r>
          </a:p>
          <a:p>
            <a:r>
              <a:rPr lang="el-GR" dirty="0"/>
              <a:t>Περιβαλλοντική βιωσιμότητα.</a:t>
            </a:r>
          </a:p>
          <a:p>
            <a:pPr marL="0" indent="0">
              <a:buNone/>
            </a:pPr>
            <a:r>
              <a:rPr lang="el-GR" dirty="0"/>
              <a:t>Μακροχρόνια εξέλιξη της κοινωνίας και της οικονομίας</a:t>
            </a:r>
          </a:p>
          <a:p>
            <a:pPr marL="0" indent="0">
              <a:buNone/>
            </a:pPr>
            <a:r>
              <a:rPr lang="en-US" dirty="0"/>
              <a:t>B</a:t>
            </a:r>
            <a:r>
              <a:rPr lang="el-GR" dirty="0"/>
              <a:t>λ. Ενδεικτικά</a:t>
            </a:r>
            <a:r>
              <a:rPr lang="en-US" dirty="0"/>
              <a:t> (HDI)</a:t>
            </a:r>
            <a:r>
              <a:rPr lang="el-GR" dirty="0"/>
              <a:t>:</a:t>
            </a:r>
          </a:p>
          <a:p>
            <a:r>
              <a:rPr lang="en-US" dirty="0">
                <a:hlinkClick r:id="rId2"/>
              </a:rPr>
              <a:t>https://www.youtube.com/watch?v=1ScfqaCp2Ho</a:t>
            </a:r>
            <a:endParaRPr lang="en-US" dirty="0"/>
          </a:p>
          <a:p>
            <a:r>
              <a:rPr lang="en-US" dirty="0">
                <a:hlinkClick r:id="rId3"/>
              </a:rPr>
              <a:t>https://www.youtube.com/watch?v=IElJbtTYtuM</a:t>
            </a:r>
            <a:endParaRPr lang="en-US" dirty="0"/>
          </a:p>
          <a:p>
            <a:endParaRPr lang="el-GR" dirty="0"/>
          </a:p>
          <a:p>
            <a:endParaRPr lang="el-GR" dirty="0"/>
          </a:p>
          <a:p>
            <a:endParaRPr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0396" y="5043192"/>
            <a:ext cx="1814808" cy="181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689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003" y="695424"/>
            <a:ext cx="8557327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Σύγκριση Οικονομικής Μεγέθυνσης </a:t>
            </a:r>
            <a:br>
              <a:rPr lang="el-GR" b="1" dirty="0"/>
            </a:br>
            <a:r>
              <a:rPr lang="el-GR" b="1" dirty="0"/>
              <a:t>και Ανάπτυξης</a:t>
            </a:r>
            <a:r>
              <a:rPr lang="el-GR" dirty="0"/>
              <a:t> 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Βασικές Διαφορές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31418"/>
            <a:ext cx="9063080" cy="5326582"/>
          </a:xfrm>
        </p:spPr>
        <p:txBody>
          <a:bodyPr>
            <a:normAutofit/>
          </a:bodyPr>
          <a:lstStyle/>
          <a:p>
            <a:endParaRPr lang="en-US" sz="2600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769" y="5486400"/>
            <a:ext cx="1814808" cy="1814808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2211810"/>
              </p:ext>
            </p:extLst>
          </p:nvPr>
        </p:nvGraphicFramePr>
        <p:xfrm>
          <a:off x="457200" y="2895600"/>
          <a:ext cx="8229600" cy="2590800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l-GR" sz="2000" b="1" dirty="0"/>
                        <a:t>Χαρακτηριστικό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Οικονομική Μεγέθυνση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b="1" dirty="0"/>
                        <a:t>Οικονομική Ανάπτυξη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sz="2000" dirty="0"/>
                        <a:t>Τύπος Μεταβολής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2000"/>
                        <a:t>Ποσοτική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2000"/>
                        <a:t>Ποιοτική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sz="2000" dirty="0"/>
                        <a:t>Εστίαση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Παραγωγή και εισόδημα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2000"/>
                        <a:t>Βιοτικό επίπεδο και θεσμοί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sz="2000" dirty="0"/>
                        <a:t>Μετρήσεις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ΑΕΠ, Παραγωγικότητα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HDI, </a:t>
                      </a:r>
                      <a:r>
                        <a:rPr lang="el-GR" sz="2000" dirty="0"/>
                        <a:t>Ανισότητες, Υγεία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l-GR" sz="2000"/>
                        <a:t>Σχέση με Ευημερία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Δεν εγγυάται ανάπτυξη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l-GR" sz="2000" dirty="0"/>
                        <a:t>Περιλαμβάνει βιωσιμότητα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3284538"/>
            <a:ext cx="9144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200" y="28273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05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753" y="274638"/>
            <a:ext cx="8557327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Σύγκριση Οικονομικής Μεγέθυνσης και Ανάπτυξης</a:t>
            </a:r>
            <a:r>
              <a:rPr lang="el-GR" dirty="0"/>
              <a:t> </a:t>
            </a:r>
            <a:r>
              <a:rPr lang="en-US" dirty="0"/>
              <a:t>(</a:t>
            </a:r>
            <a:r>
              <a:rPr lang="el-GR" dirty="0"/>
              <a:t>Βασικές Διαφορές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31418"/>
            <a:ext cx="9063080" cy="5326582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769" y="5486400"/>
            <a:ext cx="1814808" cy="181480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05753" y="1772156"/>
            <a:ext cx="834693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Η μεγέθυνση μπορεί να οδηγήσει σε ανάπτυξη, αλλά δεν είναι πάντα εγγυημένη.</a:t>
            </a:r>
            <a:endParaRPr lang="en-US" sz="3200" dirty="0"/>
          </a:p>
          <a:p>
            <a:r>
              <a:rPr lang="el-GR" sz="3200" dirty="0"/>
              <a:t>Η ανάπτυξη απαιτεί διαρθρωτικές αλλαγές, ενώ η μεγέθυνση μπορεί να συμβεί χωρίς κοινωνικές βελτιώσεις.</a:t>
            </a:r>
            <a:endParaRPr lang="en-US" sz="3200" dirty="0"/>
          </a:p>
          <a:p>
            <a:r>
              <a:rPr lang="el-GR" sz="3200" dirty="0"/>
              <a:t>Οι ανισότητες μπορεί να αυξηθούν ακόμα και όταν υπάρχει οικονομική μεγέθυνση.</a:t>
            </a:r>
          </a:p>
          <a:p>
            <a:r>
              <a:rPr lang="el-GR" sz="3200" dirty="0"/>
              <a:t>Η οικονομική ανάπτυξη επικεντρώνεται σε διατηρήσιμες και δομικές μεταρρυθμίσεις.</a:t>
            </a:r>
          </a:p>
          <a:p>
            <a:endParaRPr lang="el-GR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9536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418"/>
            <a:ext cx="8557327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Παραδείγματα Χωρών: </a:t>
            </a:r>
            <a:r>
              <a:rPr lang="el-GR" dirty="0"/>
              <a:t>Παραδείγματα από τον Πραγματικό Κόσμο</a:t>
            </a:r>
            <a:br>
              <a:rPr lang="el-GR" dirty="0"/>
            </a:b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31418"/>
            <a:ext cx="9063080" cy="5326582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l-G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313" y="5486400"/>
            <a:ext cx="1814808" cy="1814808"/>
          </a:xfrm>
          <a:prstGeom prst="rect">
            <a:avLst/>
          </a:prstGeom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57200" y="28273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6443" y="1531417"/>
            <a:ext cx="822150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b="1" dirty="0"/>
              <a:t>Χώρα Α:</a:t>
            </a:r>
            <a:r>
              <a:rPr lang="el-GR" sz="3200" dirty="0"/>
              <a:t> Υψηλή μεγέθυνση χωρίς ισχυρή ανάπτυξη (π.χ. άνιση κατανομή εισοδήματος, φτωχές υποδομές).</a:t>
            </a:r>
          </a:p>
          <a:p>
            <a:r>
              <a:rPr lang="el-GR" sz="3200" b="1" dirty="0"/>
              <a:t>Χώρα Β:</a:t>
            </a:r>
            <a:r>
              <a:rPr lang="el-GR" sz="3200" dirty="0"/>
              <a:t> Ισορροπημένη ανάπτυξη με βιώσιμη μεγέθυνση.</a:t>
            </a:r>
          </a:p>
          <a:p>
            <a:r>
              <a:rPr lang="el-GR" sz="3200" b="1" dirty="0"/>
              <a:t>Χώρα Γ:</a:t>
            </a:r>
            <a:r>
              <a:rPr lang="el-GR" sz="3200" dirty="0"/>
              <a:t> Χαμηλή μεγέθυνση αλλά βελτίωση κοινωνικών δεικτών.</a:t>
            </a:r>
            <a:endParaRPr lang="en-US" sz="3200" dirty="0"/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594487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1246</Words>
  <Application>Microsoft Office PowerPoint</Application>
  <PresentationFormat>Προβολή στην οθόνη (4:3)</PresentationFormat>
  <Paragraphs>155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8" baseType="lpstr">
      <vt:lpstr>Arial</vt:lpstr>
      <vt:lpstr>Calibri</vt:lpstr>
      <vt:lpstr>Office Theme</vt:lpstr>
      <vt:lpstr>Οικονομική Ανάπτυξη Εισαγωγή στην Οικονομική Ανάπτυξη</vt:lpstr>
      <vt:lpstr>Διαφορά Οικονομικής Ανάπτυξης και Οικονομικής Μεγέθυνσης</vt:lpstr>
      <vt:lpstr>Διαφορά Οικονομικής Ανάπτυξης και Οικονομικής Μεγέθυνσης</vt:lpstr>
      <vt:lpstr>Διαφορά Οικονομικής Ανάπτυξης και Οικονομικής Μεγέθυνσης</vt:lpstr>
      <vt:lpstr>Οικονομική Μεγέθυνση</vt:lpstr>
      <vt:lpstr>Οικονομική Ανάπτυξη</vt:lpstr>
      <vt:lpstr>Σύγκριση Οικονομικής Μεγέθυνσης  και Ανάπτυξης   Βασικές Διαφορές</vt:lpstr>
      <vt:lpstr>Σύγκριση Οικονομικής Μεγέθυνσης και Ανάπτυξης (Βασικές Διαφορές)</vt:lpstr>
      <vt:lpstr>Παραδείγματα Χωρών: Παραδείγματα από τον Πραγματικό Κόσμο </vt:lpstr>
      <vt:lpstr>Παραδείγματα Χωρών (I)  Χώρες με Υψηλή Οικονομική Μεγέθυνση αλλά Χαμηλή Ανάπτυξη  </vt:lpstr>
      <vt:lpstr>Παραδείγματα Χωρών (IΙ)  Χώρες με Ισορροπημένη Ανάπτυξη και Μεγέθυνση  </vt:lpstr>
      <vt:lpstr>Παραδείγματα Χωρών (ΙIΙ)  Χώρες με Χαμηλή Μεγέθυνση αλλά Σημαντική Ανάπτυξη   </vt:lpstr>
      <vt:lpstr>Συμπεράσματα:  Μεγέθυνση vs Ανάπτυξη</vt:lpstr>
      <vt:lpstr>Συμπεράσματα:  Μεγέθυνση vs Ανάπτυξη</vt:lpstr>
      <vt:lpstr>Κύρια Συμπεράσματα</vt:lpstr>
      <vt:lpstr>Τα κύρια θεωρητικά μοντέλα ανάπτυξης</vt:lpstr>
      <vt:lpstr>Νεοκλασικό Μοντέλο Ανάπτυξης (Solow-Swan)</vt:lpstr>
      <vt:lpstr>Ενδογενή Μοντέλα Ανάπτυξης  (Romer, Lucas)</vt:lpstr>
      <vt:lpstr>Διαρθρωτικό Μοντέλο Ανάπτυξης (Lewis, Kuznets)</vt:lpstr>
      <vt:lpstr>Διαρθρωτικό Μοντέλο Ανάπτυξης (Lewis, Kuznets)</vt:lpstr>
      <vt:lpstr>Η Καμπύλη Kuznets και η Ανισότητα</vt:lpstr>
      <vt:lpstr>Μοντέλο Εξαρτημένης Ανάπτυξης</vt:lpstr>
      <vt:lpstr>Θεσμικές &amp; Νεο-Σμιθιανές Προσεγγίσεις</vt:lpstr>
      <vt:lpstr>Ερωτήσεις για συζήτηση:</vt:lpstr>
      <vt:lpstr>Πρόσθετη Βιβλιογραφία: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στην Οικονομική Ανάπτυξη</dc:title>
  <dc:creator>PETROS GOLITSIS</dc:creator>
  <dc:description>generated using python-pptx</dc:description>
  <cp:lastModifiedBy>Petros Golitsis</cp:lastModifiedBy>
  <cp:revision>121</cp:revision>
  <dcterms:created xsi:type="dcterms:W3CDTF">2013-01-27T09:14:16Z</dcterms:created>
  <dcterms:modified xsi:type="dcterms:W3CDTF">2026-02-16T09:38:10Z</dcterms:modified>
</cp:coreProperties>
</file>