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charts/chart2.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67" r:id="rId4"/>
    <p:sldId id="268" r:id="rId5"/>
    <p:sldId id="258" r:id="rId6"/>
    <p:sldId id="259" r:id="rId7"/>
    <p:sldId id="260" r:id="rId8"/>
    <p:sldId id="261" r:id="rId9"/>
    <p:sldId id="262" r:id="rId10"/>
    <p:sldId id="263" r:id="rId11"/>
    <p:sldId id="264" r:id="rId12"/>
    <p:sldId id="269" r:id="rId13"/>
    <p:sldId id="270" r:id="rId14"/>
    <p:sldId id="265" r:id="rId15"/>
    <p:sldId id="266"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0" autoAdjust="0"/>
    <p:restoredTop sz="94610"/>
  </p:normalViewPr>
  <p:slideViewPr>
    <p:cSldViewPr snapToGrid="0" snapToObjects="1">
      <p:cViewPr>
        <p:scale>
          <a:sx n="124" d="100"/>
          <a:sy n="124" d="100"/>
        </p:scale>
        <p:origin x="211" y="1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title>
      <c:tx>
        <c:rich>
          <a:bodyPr/>
          <a:lstStyle/>
          <a:p>
            <a:pPr>
              <a:defRPr sz="1100" b="0" i="0" u="none" strike="noStrike">
                <a:solidFill>
                  <a:srgbClr val="000000"/>
                </a:solidFill>
                <a:latin typeface="Arial"/>
              </a:defRPr>
            </a:pPr>
            <a:r>
              <a:rPr lang="el-GR" sz="1100" b="0" i="0" u="none" strike="noStrike" dirty="0">
                <a:solidFill>
                  <a:srgbClr val="000000"/>
                </a:solidFill>
                <a:latin typeface="Arial"/>
              </a:rPr>
              <a:t>Ψαλίδα Μισθών (1980=100, ενδεικτικό)</a:t>
            </a:r>
          </a:p>
        </c:rich>
      </c:tx>
      <c:overlay val="0"/>
    </c:title>
    <c:autoTitleDeleted val="0"/>
    <c:plotArea>
      <c:layout/>
      <c:lineChart>
        <c:grouping val="standard"/>
        <c:varyColors val="0"/>
        <c:ser>
          <c:idx val="0"/>
          <c:order val="0"/>
          <c:tx>
            <c:strRef>
              <c:f>Sheet1!$B$1</c:f>
              <c:strCache>
                <c:ptCount val="1"/>
                <c:pt idx="0">
                  <c:v>Μισθοί Υψηλής Εξειδίκευσης (indexed)</c:v>
                </c:pt>
              </c:strCache>
            </c:strRef>
          </c:tx>
          <c:spPr>
            <a:ln w="38100" cap="flat">
              <a:solidFill>
                <a:srgbClr val="C4922A"/>
              </a:solidFill>
              <a:prstDash val="solid"/>
              <a:round/>
            </a:ln>
            <a:effectLst/>
          </c:spPr>
          <c:marker>
            <c:symbol val="circle"/>
            <c:size val="6"/>
            <c:spPr>
              <a:solidFill>
                <a:srgbClr val="C4922A"/>
              </a:solidFill>
              <a:ln w="9525" cap="flat">
                <a:solidFill>
                  <a:srgbClr val="C4922A"/>
                </a:solidFill>
                <a:prstDash val="solid"/>
                <a:round/>
              </a:ln>
              <a:effectLst/>
            </c:spPr>
          </c:marker>
          <c:cat>
            <c:strRef>
              <c:f>Sheet1!$A$2:$A$6</c:f>
              <c:strCache>
                <c:ptCount val="5"/>
                <c:pt idx="0">
                  <c:v>1980</c:v>
                </c:pt>
                <c:pt idx="1">
                  <c:v>1990</c:v>
                </c:pt>
                <c:pt idx="2">
                  <c:v>2000</c:v>
                </c:pt>
                <c:pt idx="3">
                  <c:v>2010</c:v>
                </c:pt>
                <c:pt idx="4">
                  <c:v>2020</c:v>
                </c:pt>
              </c:strCache>
            </c:strRef>
          </c:cat>
          <c:val>
            <c:numRef>
              <c:f>Sheet1!$B$2:$B$6</c:f>
              <c:numCache>
                <c:formatCode>General</c:formatCode>
                <c:ptCount val="5"/>
                <c:pt idx="0">
                  <c:v>100</c:v>
                </c:pt>
                <c:pt idx="1">
                  <c:v>115</c:v>
                </c:pt>
                <c:pt idx="2">
                  <c:v>140</c:v>
                </c:pt>
                <c:pt idx="3">
                  <c:v>160</c:v>
                </c:pt>
                <c:pt idx="4">
                  <c:v>185</c:v>
                </c:pt>
              </c:numCache>
            </c:numRef>
          </c:val>
          <c:smooth val="0"/>
          <c:extLst>
            <c:ext xmlns:c16="http://schemas.microsoft.com/office/drawing/2014/chart" uri="{C3380CC4-5D6E-409C-BE32-E72D297353CC}">
              <c16:uniqueId val="{00000000-97D4-4E0A-85EB-AAF86A0E0CF4}"/>
            </c:ext>
          </c:extLst>
        </c:ser>
        <c:ser>
          <c:idx val="1"/>
          <c:order val="1"/>
          <c:tx>
            <c:strRef>
              <c:f>Sheet1!$C$1</c:f>
              <c:strCache>
                <c:ptCount val="1"/>
                <c:pt idx="0">
                  <c:v>Μισθοί Χαμηλής Εξειδίκευσης (indexed)</c:v>
                </c:pt>
              </c:strCache>
            </c:strRef>
          </c:tx>
          <c:spPr>
            <a:ln w="38100" cap="flat">
              <a:solidFill>
                <a:srgbClr val="4A6FA5"/>
              </a:solidFill>
              <a:prstDash val="solid"/>
              <a:round/>
            </a:ln>
            <a:effectLst/>
          </c:spPr>
          <c:marker>
            <c:symbol val="circle"/>
            <c:size val="6"/>
            <c:spPr>
              <a:solidFill>
                <a:srgbClr val="4A6FA5"/>
              </a:solidFill>
              <a:ln w="9525" cap="flat">
                <a:solidFill>
                  <a:srgbClr val="4A6FA5"/>
                </a:solidFill>
                <a:prstDash val="solid"/>
                <a:round/>
              </a:ln>
              <a:effectLst/>
            </c:spPr>
          </c:marker>
          <c:cat>
            <c:strRef>
              <c:f>Sheet1!$A$2:$A$6</c:f>
              <c:strCache>
                <c:ptCount val="5"/>
                <c:pt idx="0">
                  <c:v>1980</c:v>
                </c:pt>
                <c:pt idx="1">
                  <c:v>1990</c:v>
                </c:pt>
                <c:pt idx="2">
                  <c:v>2000</c:v>
                </c:pt>
                <c:pt idx="3">
                  <c:v>2010</c:v>
                </c:pt>
                <c:pt idx="4">
                  <c:v>2020</c:v>
                </c:pt>
              </c:strCache>
            </c:strRef>
          </c:cat>
          <c:val>
            <c:numRef>
              <c:f>Sheet1!$C$2:$C$6</c:f>
              <c:numCache>
                <c:formatCode>General</c:formatCode>
                <c:ptCount val="5"/>
                <c:pt idx="0">
                  <c:v>100</c:v>
                </c:pt>
                <c:pt idx="1">
                  <c:v>100</c:v>
                </c:pt>
                <c:pt idx="2">
                  <c:v>98</c:v>
                </c:pt>
                <c:pt idx="3">
                  <c:v>95</c:v>
                </c:pt>
                <c:pt idx="4">
                  <c:v>93</c:v>
                </c:pt>
              </c:numCache>
            </c:numRef>
          </c:val>
          <c:smooth val="0"/>
          <c:extLst>
            <c:ext xmlns:c16="http://schemas.microsoft.com/office/drawing/2014/chart" uri="{C3380CC4-5D6E-409C-BE32-E72D297353CC}">
              <c16:uniqueId val="{00000001-97D4-4E0A-85EB-AAF86A0E0CF4}"/>
            </c:ext>
          </c:extLst>
        </c:ser>
        <c:dLbls>
          <c:showLegendKey val="0"/>
          <c:showVal val="0"/>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legend>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title>
      <c:tx>
        <c:rich>
          <a:bodyPr/>
          <a:lstStyle/>
          <a:p>
            <a:pPr>
              <a:defRPr sz="1000" b="0" i="0" u="none" strike="noStrike">
                <a:solidFill>
                  <a:srgbClr val="000000"/>
                </a:solidFill>
                <a:latin typeface="Arial"/>
              </a:defRPr>
            </a:pPr>
            <a:r>
              <a:rPr lang="el-GR" sz="1000" b="0" i="0" u="none" strike="noStrike" dirty="0">
                <a:solidFill>
                  <a:srgbClr val="000000"/>
                </a:solidFill>
                <a:latin typeface="Arial"/>
              </a:rPr>
              <a:t>Ελλάδα: Ρυθμός Ανάπτυξης ΑΕΠ (πηγή: </a:t>
            </a:r>
            <a:r>
              <a:rPr lang="el-GR" sz="1000" b="0" i="0" u="none" strike="noStrike" dirty="0" err="1">
                <a:solidFill>
                  <a:srgbClr val="000000"/>
                </a:solidFill>
                <a:latin typeface="Arial"/>
              </a:rPr>
              <a:t>Eurostat</a:t>
            </a:r>
            <a:r>
              <a:rPr lang="el-GR" sz="1000" b="0" i="0" u="none" strike="noStrike" dirty="0">
                <a:solidFill>
                  <a:srgbClr val="000000"/>
                </a:solidFill>
                <a:latin typeface="Arial"/>
              </a:rPr>
              <a:t>)</a:t>
            </a:r>
          </a:p>
        </c:rich>
      </c:tx>
      <c:overlay val="0"/>
    </c:title>
    <c:autoTitleDeleted val="0"/>
    <c:plotArea>
      <c:layout/>
      <c:barChart>
        <c:barDir val="col"/>
        <c:grouping val="clustered"/>
        <c:varyColors val="0"/>
        <c:ser>
          <c:idx val="0"/>
          <c:order val="0"/>
          <c:tx>
            <c:strRef>
              <c:f>Sheet1!$B$1</c:f>
              <c:strCache>
                <c:ptCount val="1"/>
                <c:pt idx="0">
                  <c:v>Ρυθμός Ανάπτυξης ΑΕΠ (%)</c:v>
                </c:pt>
              </c:strCache>
            </c:strRef>
          </c:tx>
          <c:spPr>
            <a:solidFill>
              <a:srgbClr val="C0392B"/>
            </a:solidFill>
            <a:effectLst/>
          </c:spPr>
          <c:invertIfNegative val="0"/>
          <c:dPt>
            <c:idx val="0"/>
            <c:invertIfNegative val="0"/>
            <c:bubble3D val="0"/>
            <c:extLst>
              <c:ext xmlns:c16="http://schemas.microsoft.com/office/drawing/2014/chart" uri="{C3380CC4-5D6E-409C-BE32-E72D297353CC}">
                <c16:uniqueId val="{00000001-4D3D-48F1-8A0C-54458C13784F}"/>
              </c:ext>
            </c:extLst>
          </c:dPt>
          <c:dPt>
            <c:idx val="1"/>
            <c:invertIfNegative val="0"/>
            <c:bubble3D val="0"/>
            <c:extLst>
              <c:ext xmlns:c16="http://schemas.microsoft.com/office/drawing/2014/chart" uri="{C3380CC4-5D6E-409C-BE32-E72D297353CC}">
                <c16:uniqueId val="{00000003-4D3D-48F1-8A0C-54458C13784F}"/>
              </c:ext>
            </c:extLst>
          </c:dPt>
          <c:dPt>
            <c:idx val="2"/>
            <c:invertIfNegative val="0"/>
            <c:bubble3D val="0"/>
            <c:extLst>
              <c:ext xmlns:c16="http://schemas.microsoft.com/office/drawing/2014/chart" uri="{C3380CC4-5D6E-409C-BE32-E72D297353CC}">
                <c16:uniqueId val="{00000005-4D3D-48F1-8A0C-54458C13784F}"/>
              </c:ext>
            </c:extLst>
          </c:dPt>
          <c:dPt>
            <c:idx val="3"/>
            <c:invertIfNegative val="0"/>
            <c:bubble3D val="0"/>
            <c:extLst>
              <c:ext xmlns:c16="http://schemas.microsoft.com/office/drawing/2014/chart" uri="{C3380CC4-5D6E-409C-BE32-E72D297353CC}">
                <c16:uniqueId val="{00000007-4D3D-48F1-8A0C-54458C13784F}"/>
              </c:ext>
            </c:extLst>
          </c:dPt>
          <c:dPt>
            <c:idx val="4"/>
            <c:invertIfNegative val="0"/>
            <c:bubble3D val="0"/>
            <c:extLst>
              <c:ext xmlns:c16="http://schemas.microsoft.com/office/drawing/2014/chart" uri="{C3380CC4-5D6E-409C-BE32-E72D297353CC}">
                <c16:uniqueId val="{00000009-4D3D-48F1-8A0C-54458C13784F}"/>
              </c:ext>
            </c:extLst>
          </c:dPt>
          <c:dPt>
            <c:idx val="5"/>
            <c:invertIfNegative val="0"/>
            <c:bubble3D val="0"/>
            <c:extLst>
              <c:ext xmlns:c16="http://schemas.microsoft.com/office/drawing/2014/chart" uri="{C3380CC4-5D6E-409C-BE32-E72D297353CC}">
                <c16:uniqueId val="{0000000B-4D3D-48F1-8A0C-54458C13784F}"/>
              </c:ext>
            </c:extLst>
          </c:dPt>
          <c:dPt>
            <c:idx val="6"/>
            <c:invertIfNegative val="0"/>
            <c:bubble3D val="0"/>
            <c:spPr>
              <a:solidFill>
                <a:srgbClr val="27AE60"/>
              </a:solidFill>
              <a:effectLst/>
            </c:spPr>
            <c:extLst>
              <c:ext xmlns:c16="http://schemas.microsoft.com/office/drawing/2014/chart" uri="{C3380CC4-5D6E-409C-BE32-E72D297353CC}">
                <c16:uniqueId val="{0000000D-4D3D-48F1-8A0C-54458C13784F}"/>
              </c:ext>
            </c:extLst>
          </c:dPt>
          <c:dPt>
            <c:idx val="7"/>
            <c:invertIfNegative val="0"/>
            <c:bubble3D val="0"/>
            <c:extLst>
              <c:ext xmlns:c16="http://schemas.microsoft.com/office/drawing/2014/chart" uri="{C3380CC4-5D6E-409C-BE32-E72D297353CC}">
                <c16:uniqueId val="{0000000F-4D3D-48F1-8A0C-54458C13784F}"/>
              </c:ext>
            </c:extLst>
          </c:dPt>
          <c:dPt>
            <c:idx val="8"/>
            <c:invertIfNegative val="0"/>
            <c:bubble3D val="0"/>
            <c:extLst>
              <c:ext xmlns:c16="http://schemas.microsoft.com/office/drawing/2014/chart" uri="{C3380CC4-5D6E-409C-BE32-E72D297353CC}">
                <c16:uniqueId val="{00000011-4D3D-48F1-8A0C-54458C13784F}"/>
              </c:ext>
            </c:extLst>
          </c:dPt>
          <c:dPt>
            <c:idx val="9"/>
            <c:invertIfNegative val="0"/>
            <c:bubble3D val="0"/>
            <c:spPr>
              <a:solidFill>
                <a:srgbClr val="27AE60"/>
              </a:solidFill>
              <a:effectLst/>
            </c:spPr>
            <c:extLst>
              <c:ext xmlns:c16="http://schemas.microsoft.com/office/drawing/2014/chart" uri="{C3380CC4-5D6E-409C-BE32-E72D297353CC}">
                <c16:uniqueId val="{00000013-4D3D-48F1-8A0C-54458C13784F}"/>
              </c:ext>
            </c:extLst>
          </c:dPt>
          <c:dPt>
            <c:idx val="10"/>
            <c:invertIfNegative val="0"/>
            <c:bubble3D val="0"/>
            <c:spPr>
              <a:solidFill>
                <a:srgbClr val="27AE60"/>
              </a:solidFill>
              <a:effectLst/>
            </c:spPr>
            <c:extLst>
              <c:ext xmlns:c16="http://schemas.microsoft.com/office/drawing/2014/chart" uri="{C3380CC4-5D6E-409C-BE32-E72D297353CC}">
                <c16:uniqueId val="{00000015-4D3D-48F1-8A0C-54458C13784F}"/>
              </c:ext>
            </c:extLst>
          </c:dPt>
          <c:dPt>
            <c:idx val="11"/>
            <c:invertIfNegative val="0"/>
            <c:bubble3D val="0"/>
            <c:spPr>
              <a:solidFill>
                <a:srgbClr val="27AE60"/>
              </a:solidFill>
              <a:effectLst/>
            </c:spPr>
            <c:extLst>
              <c:ext xmlns:c16="http://schemas.microsoft.com/office/drawing/2014/chart" uri="{C3380CC4-5D6E-409C-BE32-E72D297353CC}">
                <c16:uniqueId val="{00000017-4D3D-48F1-8A0C-54458C13784F}"/>
              </c:ext>
            </c:extLst>
          </c:dPt>
          <c:dLbls>
            <c:numFmt formatCode="#,##0" sourceLinked="0"/>
            <c:spPr>
              <a:noFill/>
              <a:ln>
                <a:noFill/>
              </a:ln>
              <a:effectLst/>
            </c:spPr>
            <c:txPr>
              <a:bodyPr/>
              <a:lstStyle/>
              <a:p>
                <a:pPr>
                  <a:defRPr sz="800" b="0" i="0" u="none" strike="noStrike">
                    <a:solidFill>
                      <a:srgbClr val="1E293B"/>
                    </a:solidFill>
                    <a:latin typeface="Arial"/>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strCache>
            </c:strRef>
          </c:cat>
          <c:val>
            <c:numRef>
              <c:f>Sheet1!$B$2:$B$13</c:f>
              <c:numCache>
                <c:formatCode>General</c:formatCode>
                <c:ptCount val="12"/>
                <c:pt idx="0">
                  <c:v>-0.3</c:v>
                </c:pt>
                <c:pt idx="1">
                  <c:v>-4.3</c:v>
                </c:pt>
                <c:pt idx="2">
                  <c:v>-5.5</c:v>
                </c:pt>
                <c:pt idx="3">
                  <c:v>-9.1</c:v>
                </c:pt>
                <c:pt idx="4">
                  <c:v>-7.3</c:v>
                </c:pt>
                <c:pt idx="5">
                  <c:v>-3.2</c:v>
                </c:pt>
                <c:pt idx="6">
                  <c:v>0.7</c:v>
                </c:pt>
                <c:pt idx="7">
                  <c:v>-0.4</c:v>
                </c:pt>
                <c:pt idx="8">
                  <c:v>-0.1</c:v>
                </c:pt>
                <c:pt idx="9">
                  <c:v>1.1000000000000001</c:v>
                </c:pt>
                <c:pt idx="10">
                  <c:v>1.7</c:v>
                </c:pt>
                <c:pt idx="11">
                  <c:v>1.9</c:v>
                </c:pt>
              </c:numCache>
            </c:numRef>
          </c:val>
          <c:extLst>
            <c:ext xmlns:c16="http://schemas.microsoft.com/office/drawing/2014/chart" uri="{C3380CC4-5D6E-409C-BE32-E72D297353CC}">
              <c16:uniqueId val="{00000018-4D3D-48F1-8A0C-54458C13784F}"/>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max val="4"/>
          <c:min val="-11"/>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181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3F048-92C5-E71C-E24E-E5E0E38BA2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048F7-BFB9-3EA5-B659-07BCBDBA8D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095090-C62B-B332-2D9C-53F7AC8451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857089-D0F7-0561-FF1B-4122FDD68FAF}"/>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745833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E07BB-5038-AC88-B955-86367706C6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3AB220-97DA-FCF4-24D4-DE0148540D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C303F9-1C95-40E4-2ADB-95E7D8F3CC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6B785-9156-B2E9-E216-567734AC05F8}"/>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457878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www.gov.cn/zhengce/content/2015-05/19/content_9784.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doi.org/10.1787/bdcf9685-en" TargetMode="External"/><Relationship Id="rId2" Type="http://schemas.openxmlformats.org/officeDocument/2006/relationships/hyperlink" Target="https://www.oecd.org/en/data/datasets/main-science-and-technology-indicator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4922A"/>
          </a:solidFill>
          <a:ln w="12700">
            <a:solidFill>
              <a:srgbClr val="C4922A"/>
            </a:solidFill>
            <a:prstDash val="solid"/>
          </a:ln>
        </p:spPr>
      </p:sp>
      <p:sp>
        <p:nvSpPr>
          <p:cNvPr id="4" name="Text 2"/>
          <p:cNvSpPr/>
          <p:nvPr/>
        </p:nvSpPr>
        <p:spPr>
          <a:xfrm>
            <a:off x="476794" y="1163259"/>
            <a:ext cx="8321040" cy="1635531"/>
          </a:xfrm>
          <a:prstGeom prst="rect">
            <a:avLst/>
          </a:prstGeom>
          <a:noFill/>
          <a:ln/>
        </p:spPr>
        <p:txBody>
          <a:bodyPr wrap="square" rtlCol="0" anchor="ctr"/>
          <a:lstStyle/>
          <a:p>
            <a:pPr marL="0" indent="0" algn="l">
              <a:buNone/>
            </a:pPr>
            <a:r>
              <a:rPr lang="en-US" sz="3000" i="1" dirty="0">
                <a:solidFill>
                  <a:srgbClr val="E8B84B"/>
                </a:solidFill>
                <a:latin typeface="Calibri" pitchFamily="34" charset="0"/>
                <a:ea typeface="Calibri" pitchFamily="34" charset="-122"/>
                <a:cs typeface="Calibri" pitchFamily="34" charset="-120"/>
              </a:rPr>
              <a:t>Κατανομή Εισοδήματος, Ανισότητα &amp; Μεγέθυνση</a:t>
            </a:r>
            <a:endParaRPr lang="en-US" sz="3000" dirty="0"/>
          </a:p>
        </p:txBody>
      </p:sp>
      <p:sp>
        <p:nvSpPr>
          <p:cNvPr id="5" name="Text 3"/>
          <p:cNvSpPr/>
          <p:nvPr/>
        </p:nvSpPr>
        <p:spPr>
          <a:xfrm>
            <a:off x="476794" y="4527467"/>
            <a:ext cx="8321040" cy="365760"/>
          </a:xfrm>
          <a:prstGeom prst="rect">
            <a:avLst/>
          </a:prstGeom>
          <a:noFill/>
          <a:ln/>
        </p:spPr>
        <p:txBody>
          <a:bodyPr wrap="square" rtlCol="0" anchor="ctr"/>
          <a:lstStyle/>
          <a:p>
            <a:pPr marL="0" indent="0" algn="l">
              <a:buNone/>
            </a:pPr>
            <a:r>
              <a:rPr lang="en-US" sz="1300" dirty="0">
                <a:solidFill>
                  <a:srgbClr val="8899AA"/>
                </a:solidFill>
                <a:latin typeface="Calibri" pitchFamily="34" charset="0"/>
                <a:ea typeface="Calibri" pitchFamily="34" charset="-122"/>
                <a:cs typeface="Calibri" pitchFamily="34" charset="-120"/>
              </a:rPr>
              <a:t>Μάθημα: Οικονομική Ανάπτυξη  |  Πανεπιστήμιο Μακεδονίας  |  2025–2026</a:t>
            </a:r>
            <a:endParaRPr lang="en-US" sz="1300" dirty="0"/>
          </a:p>
        </p:txBody>
      </p:sp>
      <p:sp>
        <p:nvSpPr>
          <p:cNvPr id="6" name="Shape 4"/>
          <p:cNvSpPr/>
          <p:nvPr/>
        </p:nvSpPr>
        <p:spPr>
          <a:xfrm>
            <a:off x="411480" y="3200400"/>
            <a:ext cx="1691640" cy="365760"/>
          </a:xfrm>
          <a:prstGeom prst="roundRect">
            <a:avLst>
              <a:gd name="adj" fmla="val 12500"/>
            </a:avLst>
          </a:prstGeom>
          <a:solidFill>
            <a:srgbClr val="243A60"/>
          </a:solidFill>
          <a:ln w="12700">
            <a:solidFill>
              <a:srgbClr val="4A6FA5"/>
            </a:solidFill>
            <a:prstDash val="solid"/>
          </a:ln>
        </p:spPr>
        <p:txBody>
          <a:bodyPr/>
          <a:lstStyle/>
          <a:p>
            <a:endParaRPr lang="el-GR" dirty="0"/>
          </a:p>
        </p:txBody>
      </p:sp>
      <p:sp>
        <p:nvSpPr>
          <p:cNvPr id="7" name="Text 5"/>
          <p:cNvSpPr/>
          <p:nvPr/>
        </p:nvSpPr>
        <p:spPr>
          <a:xfrm>
            <a:off x="411480" y="3200400"/>
            <a:ext cx="1691640" cy="365760"/>
          </a:xfrm>
          <a:prstGeom prst="rect">
            <a:avLst/>
          </a:prstGeom>
          <a:noFill/>
          <a:ln/>
        </p:spPr>
        <p:txBody>
          <a:bodyPr wrap="square" lIns="0" tIns="0" rIns="0" bIns="0"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Kaldor</a:t>
            </a:r>
            <a:endParaRPr lang="en-US" sz="1400" dirty="0"/>
          </a:p>
        </p:txBody>
      </p:sp>
      <p:sp>
        <p:nvSpPr>
          <p:cNvPr id="8" name="Shape 6"/>
          <p:cNvSpPr/>
          <p:nvPr/>
        </p:nvSpPr>
        <p:spPr>
          <a:xfrm>
            <a:off x="2331720" y="3182587"/>
            <a:ext cx="1691640" cy="365760"/>
          </a:xfrm>
          <a:prstGeom prst="roundRect">
            <a:avLst>
              <a:gd name="adj" fmla="val 12500"/>
            </a:avLst>
          </a:prstGeom>
          <a:solidFill>
            <a:srgbClr val="243A60"/>
          </a:solidFill>
          <a:ln w="12700">
            <a:solidFill>
              <a:srgbClr val="4A6FA5"/>
            </a:solidFill>
            <a:prstDash val="solid"/>
          </a:ln>
        </p:spPr>
        <p:txBody>
          <a:bodyPr/>
          <a:lstStyle/>
          <a:p>
            <a:endParaRPr lang="el-GR" dirty="0"/>
          </a:p>
        </p:txBody>
      </p:sp>
      <p:sp>
        <p:nvSpPr>
          <p:cNvPr id="9" name="Text 7"/>
          <p:cNvSpPr/>
          <p:nvPr/>
        </p:nvSpPr>
        <p:spPr>
          <a:xfrm>
            <a:off x="2331720" y="3200400"/>
            <a:ext cx="1691640" cy="365760"/>
          </a:xfrm>
          <a:prstGeom prst="rect">
            <a:avLst/>
          </a:prstGeom>
          <a:noFill/>
          <a:ln/>
        </p:spPr>
        <p:txBody>
          <a:bodyPr wrap="square" lIns="0" tIns="0" rIns="0" bIns="0"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Solow</a:t>
            </a:r>
            <a:endParaRPr lang="en-US" sz="1400" dirty="0"/>
          </a:p>
        </p:txBody>
      </p:sp>
      <p:sp>
        <p:nvSpPr>
          <p:cNvPr id="10" name="Shape 8"/>
          <p:cNvSpPr/>
          <p:nvPr/>
        </p:nvSpPr>
        <p:spPr>
          <a:xfrm>
            <a:off x="4251960" y="3200400"/>
            <a:ext cx="1691640" cy="365760"/>
          </a:xfrm>
          <a:prstGeom prst="roundRect">
            <a:avLst>
              <a:gd name="adj" fmla="val 12500"/>
            </a:avLst>
          </a:prstGeom>
          <a:solidFill>
            <a:srgbClr val="243A60"/>
          </a:solidFill>
          <a:ln w="12700">
            <a:solidFill>
              <a:srgbClr val="4A6FA5"/>
            </a:solidFill>
            <a:prstDash val="solid"/>
          </a:ln>
        </p:spPr>
      </p:sp>
      <p:sp>
        <p:nvSpPr>
          <p:cNvPr id="11" name="Text 9"/>
          <p:cNvSpPr/>
          <p:nvPr/>
        </p:nvSpPr>
        <p:spPr>
          <a:xfrm>
            <a:off x="4251960" y="3200400"/>
            <a:ext cx="1691640" cy="365760"/>
          </a:xfrm>
          <a:prstGeom prst="rect">
            <a:avLst/>
          </a:prstGeom>
          <a:noFill/>
          <a:ln/>
        </p:spPr>
        <p:txBody>
          <a:bodyPr wrap="square" lIns="0" tIns="0" rIns="0" bIns="0"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Piketty</a:t>
            </a:r>
            <a:endParaRPr lang="en-US" sz="1400" dirty="0"/>
          </a:p>
        </p:txBody>
      </p:sp>
      <p:sp>
        <p:nvSpPr>
          <p:cNvPr id="12" name="Shape 10"/>
          <p:cNvSpPr/>
          <p:nvPr/>
        </p:nvSpPr>
        <p:spPr>
          <a:xfrm>
            <a:off x="411480" y="3749040"/>
            <a:ext cx="1691640" cy="365760"/>
          </a:xfrm>
          <a:prstGeom prst="roundRect">
            <a:avLst>
              <a:gd name="adj" fmla="val 12500"/>
            </a:avLst>
          </a:prstGeom>
          <a:solidFill>
            <a:srgbClr val="243A60"/>
          </a:solidFill>
          <a:ln w="12700">
            <a:solidFill>
              <a:srgbClr val="4A6FA5"/>
            </a:solidFill>
            <a:prstDash val="solid"/>
          </a:ln>
        </p:spPr>
      </p:sp>
      <p:sp>
        <p:nvSpPr>
          <p:cNvPr id="13" name="Text 11"/>
          <p:cNvSpPr/>
          <p:nvPr/>
        </p:nvSpPr>
        <p:spPr>
          <a:xfrm>
            <a:off x="411480" y="3749040"/>
            <a:ext cx="1691640" cy="365760"/>
          </a:xfrm>
          <a:prstGeom prst="rect">
            <a:avLst/>
          </a:prstGeom>
          <a:noFill/>
          <a:ln/>
        </p:spPr>
        <p:txBody>
          <a:bodyPr wrap="square" lIns="0" tIns="0" rIns="0" bIns="0"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r &gt; g</a:t>
            </a:r>
            <a:endParaRPr lang="en-US" sz="1400" dirty="0"/>
          </a:p>
        </p:txBody>
      </p:sp>
      <p:sp>
        <p:nvSpPr>
          <p:cNvPr id="14" name="Shape 12"/>
          <p:cNvSpPr/>
          <p:nvPr/>
        </p:nvSpPr>
        <p:spPr>
          <a:xfrm>
            <a:off x="2331720" y="3749040"/>
            <a:ext cx="1691640" cy="365760"/>
          </a:xfrm>
          <a:prstGeom prst="roundRect">
            <a:avLst>
              <a:gd name="adj" fmla="val 12500"/>
            </a:avLst>
          </a:prstGeom>
          <a:solidFill>
            <a:srgbClr val="243A60"/>
          </a:solidFill>
          <a:ln w="12700">
            <a:solidFill>
              <a:srgbClr val="4A6FA5"/>
            </a:solidFill>
            <a:prstDash val="solid"/>
          </a:ln>
        </p:spPr>
      </p:sp>
      <p:sp>
        <p:nvSpPr>
          <p:cNvPr id="15" name="Text 13"/>
          <p:cNvSpPr/>
          <p:nvPr/>
        </p:nvSpPr>
        <p:spPr>
          <a:xfrm>
            <a:off x="2331720" y="3749040"/>
            <a:ext cx="1691640" cy="365760"/>
          </a:xfrm>
          <a:prstGeom prst="rect">
            <a:avLst/>
          </a:prstGeom>
          <a:noFill/>
          <a:ln/>
        </p:spPr>
        <p:txBody>
          <a:bodyPr wrap="square" lIns="0" tIns="0" rIns="0" bIns="0"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SBTC</a:t>
            </a:r>
            <a:endParaRPr lang="en-US" sz="1400" dirty="0"/>
          </a:p>
        </p:txBody>
      </p:sp>
      <p:sp>
        <p:nvSpPr>
          <p:cNvPr id="16" name="Shape 14"/>
          <p:cNvSpPr/>
          <p:nvPr/>
        </p:nvSpPr>
        <p:spPr>
          <a:xfrm>
            <a:off x="4251960" y="3749040"/>
            <a:ext cx="1691640" cy="365760"/>
          </a:xfrm>
          <a:prstGeom prst="roundRect">
            <a:avLst>
              <a:gd name="adj" fmla="val 12500"/>
            </a:avLst>
          </a:prstGeom>
          <a:solidFill>
            <a:srgbClr val="243A60"/>
          </a:solidFill>
          <a:ln w="12700">
            <a:solidFill>
              <a:srgbClr val="4A6FA5"/>
            </a:solidFill>
            <a:prstDash val="solid"/>
          </a:ln>
        </p:spPr>
        <p:txBody>
          <a:bodyPr/>
          <a:lstStyle/>
          <a:p>
            <a:endParaRPr lang="el-GR" dirty="0"/>
          </a:p>
        </p:txBody>
      </p:sp>
      <p:sp>
        <p:nvSpPr>
          <p:cNvPr id="17" name="Text 15"/>
          <p:cNvSpPr/>
          <p:nvPr/>
        </p:nvSpPr>
        <p:spPr>
          <a:xfrm>
            <a:off x="4251960" y="3749040"/>
            <a:ext cx="1691640" cy="365760"/>
          </a:xfrm>
          <a:prstGeom prst="rect">
            <a:avLst/>
          </a:prstGeom>
          <a:noFill/>
          <a:ln/>
        </p:spPr>
        <p:txBody>
          <a:bodyPr wrap="square" lIns="0" tIns="0" rIns="0" bIns="0"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Ελλάδα</a:t>
            </a:r>
            <a:endParaRPr lang="en-US" sz="1400" dirty="0"/>
          </a:p>
        </p:txBody>
      </p:sp>
      <p:pic>
        <p:nvPicPr>
          <p:cNvPr id="19" name="Εικόνα 18">
            <a:extLst>
              <a:ext uri="{FF2B5EF4-FFF2-40B4-BE49-F238E27FC236}">
                <a16:creationId xmlns:a16="http://schemas.microsoft.com/office/drawing/2014/main" id="{FE613009-706B-E909-E0C2-27067401A192}"/>
              </a:ext>
            </a:extLst>
          </p:cNvPr>
          <p:cNvPicPr>
            <a:picLocks noChangeAspect="1"/>
          </p:cNvPicPr>
          <p:nvPr/>
        </p:nvPicPr>
        <p:blipFill>
          <a:blip r:embed="rId3"/>
          <a:stretch>
            <a:fillRect/>
          </a:stretch>
        </p:blipFill>
        <p:spPr>
          <a:xfrm>
            <a:off x="476794" y="250273"/>
            <a:ext cx="1432325" cy="8817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Skill-Biased Technological Change (SBTC): Τεχνολογική Πόλωση</a:t>
            </a:r>
            <a:endParaRPr lang="en-US" sz="20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graphicFrame>
        <p:nvGraphicFramePr>
          <p:cNvPr id="5" name="Chart 0"/>
          <p:cNvGraphicFramePr/>
          <p:nvPr/>
        </p:nvGraphicFramePr>
        <p:xfrm>
          <a:off x="4846320" y="914400"/>
          <a:ext cx="4023360" cy="292608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274320" y="960120"/>
            <a:ext cx="4297680" cy="804672"/>
          </a:xfrm>
          <a:prstGeom prst="rect">
            <a:avLst/>
          </a:prstGeom>
          <a:solidFill>
            <a:srgbClr val="D6E4F7"/>
          </a:solidFill>
          <a:ln w="12700">
            <a:solidFill>
              <a:srgbClr val="8899AA"/>
            </a:solidFill>
            <a:prstDash val="solid"/>
          </a:ln>
          <a:effectLst>
            <a:outerShdw blurRad="50800" dist="25400" dir="8100000" algn="bl" rotWithShape="0">
              <a:srgbClr val="000000">
                <a:alpha val="12000"/>
              </a:srgbClr>
            </a:outerShdw>
          </a:effectLst>
        </p:spPr>
      </p:sp>
      <p:sp>
        <p:nvSpPr>
          <p:cNvPr id="7" name="Text 4"/>
          <p:cNvSpPr/>
          <p:nvPr/>
        </p:nvSpPr>
        <p:spPr>
          <a:xfrm>
            <a:off x="411480" y="1005840"/>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Συμπληρωματικότητα</a:t>
            </a:r>
            <a:endParaRPr lang="en-US" sz="1400" dirty="0"/>
          </a:p>
        </p:txBody>
      </p:sp>
      <p:sp>
        <p:nvSpPr>
          <p:cNvPr id="8" name="Text 5"/>
          <p:cNvSpPr/>
          <p:nvPr/>
        </p:nvSpPr>
        <p:spPr>
          <a:xfrm>
            <a:off x="365760" y="1271016"/>
            <a:ext cx="4023360" cy="457200"/>
          </a:xfrm>
          <a:prstGeom prst="rect">
            <a:avLst/>
          </a:prstGeom>
          <a:noFill/>
          <a:ln/>
        </p:spPr>
        <p:txBody>
          <a:bodyPr wrap="square" rtlCol="0" anchor="ctr"/>
          <a:lstStyle/>
          <a:p>
            <a:pPr marL="0" indent="0">
              <a:buNone/>
            </a:pPr>
            <a:r>
              <a:rPr lang="el-GR" sz="1400" dirty="0">
                <a:solidFill>
                  <a:srgbClr val="1A2535"/>
                </a:solidFill>
                <a:latin typeface="Calibri" pitchFamily="34" charset="0"/>
                <a:ea typeface="Calibri" pitchFamily="34" charset="-122"/>
                <a:cs typeface="Calibri" pitchFamily="34" charset="-120"/>
              </a:rPr>
              <a:t>Η τ</a:t>
            </a:r>
            <a:r>
              <a:rPr lang="en-US" sz="1400" dirty="0" err="1">
                <a:solidFill>
                  <a:srgbClr val="1A2535"/>
                </a:solidFill>
                <a:latin typeface="Calibri" pitchFamily="34" charset="0"/>
                <a:ea typeface="Calibri" pitchFamily="34" charset="-122"/>
                <a:cs typeface="Calibri" pitchFamily="34" charset="-120"/>
              </a:rPr>
              <a:t>εχνολογί</a:t>
            </a:r>
            <a:r>
              <a:rPr lang="en-US" sz="1400" dirty="0">
                <a:solidFill>
                  <a:srgbClr val="1A2535"/>
                </a:solidFill>
                <a:latin typeface="Calibri" pitchFamily="34" charset="0"/>
                <a:ea typeface="Calibri" pitchFamily="34" charset="-122"/>
                <a:cs typeface="Calibri" pitchFamily="34" charset="-120"/>
              </a:rPr>
              <a:t>α ενισχύει </a:t>
            </a:r>
            <a:r>
              <a:rPr lang="el-GR" sz="1400" dirty="0">
                <a:solidFill>
                  <a:srgbClr val="1A2535"/>
                </a:solidFill>
                <a:latin typeface="Calibri" pitchFamily="34" charset="0"/>
                <a:ea typeface="Calibri" pitchFamily="34" charset="-122"/>
                <a:cs typeface="Calibri" pitchFamily="34" charset="-120"/>
              </a:rPr>
              <a:t>την </a:t>
            </a:r>
            <a:r>
              <a:rPr lang="en-US" sz="1400" dirty="0">
                <a:solidFill>
                  <a:srgbClr val="1A2535"/>
                </a:solidFill>
                <a:latin typeface="Calibri" pitchFamily="34" charset="0"/>
                <a:ea typeface="Calibri" pitchFamily="34" charset="-122"/>
                <a:cs typeface="Calibri" pitchFamily="34" charset="-120"/>
              </a:rPr>
              <a:t>παρα</a:t>
            </a:r>
            <a:r>
              <a:rPr lang="en-US" sz="1400" dirty="0" err="1">
                <a:solidFill>
                  <a:srgbClr val="1A2535"/>
                </a:solidFill>
                <a:latin typeface="Calibri" pitchFamily="34" charset="0"/>
                <a:ea typeface="Calibri" pitchFamily="34" charset="-122"/>
                <a:cs typeface="Calibri" pitchFamily="34" charset="-120"/>
              </a:rPr>
              <a:t>γωγικότητ</a:t>
            </a:r>
            <a:r>
              <a:rPr lang="en-US" sz="1400" dirty="0">
                <a:solidFill>
                  <a:srgbClr val="1A2535"/>
                </a:solidFill>
                <a:latin typeface="Calibri" pitchFamily="34" charset="0"/>
                <a:ea typeface="Calibri" pitchFamily="34" charset="-122"/>
                <a:cs typeface="Calibri" pitchFamily="34" charset="-120"/>
              </a:rPr>
              <a:t>α </a:t>
            </a:r>
            <a:r>
              <a:rPr lang="el-GR" sz="1400" dirty="0">
                <a:solidFill>
                  <a:srgbClr val="1A2535"/>
                </a:solidFill>
                <a:latin typeface="Calibri" pitchFamily="34" charset="0"/>
                <a:ea typeface="Calibri" pitchFamily="34" charset="-122"/>
                <a:cs typeface="Calibri" pitchFamily="34" charset="-120"/>
              </a:rPr>
              <a:t>των </a:t>
            </a:r>
            <a:r>
              <a:rPr lang="en-US" sz="1400" dirty="0" err="1">
                <a:solidFill>
                  <a:srgbClr val="1A2535"/>
                </a:solidFill>
                <a:latin typeface="Calibri" pitchFamily="34" charset="0"/>
                <a:ea typeface="Calibri" pitchFamily="34" charset="-122"/>
                <a:cs typeface="Calibri" pitchFamily="34" charset="-120"/>
              </a:rPr>
              <a:t>υψηλά</a:t>
            </a:r>
            <a:r>
              <a:rPr lang="en-US" sz="1400" dirty="0">
                <a:solidFill>
                  <a:srgbClr val="1A2535"/>
                </a:solidFill>
                <a:latin typeface="Calibri" pitchFamily="34" charset="0"/>
                <a:ea typeface="Calibri" pitchFamily="34" charset="-122"/>
                <a:cs typeface="Calibri" pitchFamily="34" charset="-120"/>
              </a:rPr>
              <a:t> εξειδικευμένων → αύξηση skill premium</a:t>
            </a:r>
            <a:endParaRPr lang="en-US" sz="1400" dirty="0"/>
          </a:p>
        </p:txBody>
      </p:sp>
      <p:sp>
        <p:nvSpPr>
          <p:cNvPr id="9" name="Shape 6"/>
          <p:cNvSpPr/>
          <p:nvPr/>
        </p:nvSpPr>
        <p:spPr>
          <a:xfrm>
            <a:off x="274320" y="1865376"/>
            <a:ext cx="4297680" cy="804672"/>
          </a:xfrm>
          <a:prstGeom prst="rect">
            <a:avLst/>
          </a:prstGeom>
          <a:solidFill>
            <a:srgbClr val="FFFFFF"/>
          </a:solidFill>
          <a:ln w="12700">
            <a:solidFill>
              <a:srgbClr val="8899AA"/>
            </a:solidFill>
            <a:prstDash val="solid"/>
          </a:ln>
          <a:effectLst>
            <a:outerShdw blurRad="50800" dist="25400" dir="8100000" algn="bl" rotWithShape="0">
              <a:srgbClr val="000000">
                <a:alpha val="12000"/>
              </a:srgbClr>
            </a:outerShdw>
          </a:effectLst>
        </p:spPr>
      </p:sp>
      <p:sp>
        <p:nvSpPr>
          <p:cNvPr id="10" name="Text 7"/>
          <p:cNvSpPr/>
          <p:nvPr/>
        </p:nvSpPr>
        <p:spPr>
          <a:xfrm>
            <a:off x="411480" y="1854996"/>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Υποκατάσταση</a:t>
            </a:r>
            <a:endParaRPr lang="en-US" sz="1400" dirty="0"/>
          </a:p>
        </p:txBody>
      </p:sp>
      <p:sp>
        <p:nvSpPr>
          <p:cNvPr id="11" name="Text 8"/>
          <p:cNvSpPr/>
          <p:nvPr/>
        </p:nvSpPr>
        <p:spPr>
          <a:xfrm>
            <a:off x="411479" y="2144392"/>
            <a:ext cx="4080201" cy="457200"/>
          </a:xfrm>
          <a:prstGeom prst="rect">
            <a:avLst/>
          </a:prstGeom>
          <a:noFill/>
          <a:ln/>
        </p:spPr>
        <p:txBody>
          <a:bodyPr wrap="square" rtlCol="0" anchor="ctr"/>
          <a:lstStyle/>
          <a:p>
            <a:pPr marL="0" indent="0">
              <a:buNone/>
            </a:pPr>
            <a:r>
              <a:rPr lang="el-GR" sz="1400" dirty="0">
                <a:solidFill>
                  <a:srgbClr val="1A2535"/>
                </a:solidFill>
                <a:latin typeface="Calibri" pitchFamily="34" charset="0"/>
                <a:ea typeface="Calibri" pitchFamily="34" charset="-122"/>
                <a:cs typeface="Calibri" pitchFamily="34" charset="-120"/>
              </a:rPr>
              <a:t>Η α</a:t>
            </a:r>
            <a:r>
              <a:rPr lang="en-US" sz="1400" dirty="0" err="1">
                <a:solidFill>
                  <a:srgbClr val="1A2535"/>
                </a:solidFill>
                <a:latin typeface="Calibri" pitchFamily="34" charset="0"/>
                <a:ea typeface="Calibri" pitchFamily="34" charset="-122"/>
                <a:cs typeface="Calibri" pitchFamily="34" charset="-120"/>
              </a:rPr>
              <a:t>υτομ</a:t>
            </a:r>
            <a:r>
              <a:rPr lang="en-US" sz="1400" dirty="0">
                <a:solidFill>
                  <a:srgbClr val="1A2535"/>
                </a:solidFill>
                <a:latin typeface="Calibri" pitchFamily="34" charset="0"/>
                <a:ea typeface="Calibri" pitchFamily="34" charset="-122"/>
                <a:cs typeface="Calibri" pitchFamily="34" charset="-120"/>
              </a:rPr>
              <a:t>ατοποίηση αντικαθιστά </a:t>
            </a:r>
            <a:r>
              <a:rPr lang="el-GR" sz="1400" dirty="0">
                <a:solidFill>
                  <a:srgbClr val="1A2535"/>
                </a:solidFill>
                <a:latin typeface="Calibri" pitchFamily="34" charset="0"/>
                <a:ea typeface="Calibri" pitchFamily="34" charset="-122"/>
                <a:cs typeface="Calibri" pitchFamily="34" charset="-120"/>
              </a:rPr>
              <a:t>τις </a:t>
            </a:r>
            <a:r>
              <a:rPr lang="en-US" sz="1400" dirty="0" err="1">
                <a:solidFill>
                  <a:srgbClr val="1A2535"/>
                </a:solidFill>
                <a:latin typeface="Calibri" pitchFamily="34" charset="0"/>
                <a:ea typeface="Calibri" pitchFamily="34" charset="-122"/>
                <a:cs typeface="Calibri" pitchFamily="34" charset="-120"/>
              </a:rPr>
              <a:t>τυ</a:t>
            </a:r>
            <a:r>
              <a:rPr lang="en-US" sz="1400" dirty="0">
                <a:solidFill>
                  <a:srgbClr val="1A2535"/>
                </a:solidFill>
                <a:latin typeface="Calibri" pitchFamily="34" charset="0"/>
                <a:ea typeface="Calibri" pitchFamily="34" charset="-122"/>
                <a:cs typeface="Calibri" pitchFamily="34" charset="-120"/>
              </a:rPr>
              <a:t>ποποιημένες εργασίες → μισθολογική στασιμότητα χαμηλής ειδίκευσης</a:t>
            </a:r>
            <a:endParaRPr lang="en-US" sz="1400" dirty="0"/>
          </a:p>
        </p:txBody>
      </p:sp>
      <p:sp>
        <p:nvSpPr>
          <p:cNvPr id="12" name="Shape 9"/>
          <p:cNvSpPr/>
          <p:nvPr/>
        </p:nvSpPr>
        <p:spPr>
          <a:xfrm>
            <a:off x="274320" y="2770632"/>
            <a:ext cx="4297680" cy="804672"/>
          </a:xfrm>
          <a:prstGeom prst="rect">
            <a:avLst/>
          </a:prstGeom>
          <a:solidFill>
            <a:srgbClr val="D6E4F7"/>
          </a:solidFill>
          <a:ln w="12700">
            <a:solidFill>
              <a:srgbClr val="8899AA"/>
            </a:solidFill>
            <a:prstDash val="solid"/>
          </a:ln>
          <a:effectLst>
            <a:outerShdw blurRad="50800" dist="25400" dir="8100000" algn="bl" rotWithShape="0">
              <a:srgbClr val="000000">
                <a:alpha val="12000"/>
              </a:srgbClr>
            </a:outerShdw>
          </a:effectLst>
        </p:spPr>
      </p:sp>
      <p:sp>
        <p:nvSpPr>
          <p:cNvPr id="13" name="Text 10"/>
          <p:cNvSpPr/>
          <p:nvPr/>
        </p:nvSpPr>
        <p:spPr>
          <a:xfrm>
            <a:off x="411480" y="2816352"/>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GenAI — Νέα Φάση</a:t>
            </a:r>
            <a:endParaRPr lang="en-US" sz="1400" dirty="0"/>
          </a:p>
        </p:txBody>
      </p:sp>
      <p:sp>
        <p:nvSpPr>
          <p:cNvPr id="14" name="Text 11"/>
          <p:cNvSpPr/>
          <p:nvPr/>
        </p:nvSpPr>
        <p:spPr>
          <a:xfrm>
            <a:off x="411480" y="3090672"/>
            <a:ext cx="4023360" cy="457200"/>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Η </a:t>
            </a:r>
            <a:r>
              <a:rPr lang="en-US" sz="1400" dirty="0" err="1">
                <a:solidFill>
                  <a:srgbClr val="1A2535"/>
                </a:solidFill>
                <a:latin typeface="Calibri" pitchFamily="34" charset="0"/>
                <a:ea typeface="Calibri" pitchFamily="34" charset="-122"/>
                <a:cs typeface="Calibri" pitchFamily="34" charset="-120"/>
              </a:rPr>
              <a:t>Γεν</a:t>
            </a:r>
            <a:r>
              <a:rPr lang="el-GR" sz="1400" dirty="0">
                <a:solidFill>
                  <a:srgbClr val="1A2535"/>
                </a:solidFill>
                <a:latin typeface="Calibri" pitchFamily="34" charset="0"/>
                <a:ea typeface="Calibri" pitchFamily="34" charset="-122"/>
                <a:cs typeface="Calibri" pitchFamily="34" charset="-120"/>
              </a:rPr>
              <a:t>ε</a:t>
            </a:r>
            <a:r>
              <a:rPr lang="en-US" sz="1400" dirty="0" err="1">
                <a:solidFill>
                  <a:srgbClr val="1A2535"/>
                </a:solidFill>
                <a:latin typeface="Calibri" pitchFamily="34" charset="0"/>
                <a:ea typeface="Calibri" pitchFamily="34" charset="-122"/>
                <a:cs typeface="Calibri" pitchFamily="34" charset="-120"/>
              </a:rPr>
              <a:t>τική</a:t>
            </a:r>
            <a:r>
              <a:rPr lang="en-US" sz="1400" dirty="0">
                <a:solidFill>
                  <a:srgbClr val="1A2535"/>
                </a:solidFill>
                <a:latin typeface="Calibri" pitchFamily="34" charset="0"/>
                <a:ea typeface="Calibri" pitchFamily="34" charset="-122"/>
                <a:cs typeface="Calibri" pitchFamily="34" charset="-120"/>
              </a:rPr>
              <a:t> ΤΝ επεκτείνει τον κίνδυνο και σε «ασφαλή» επαγγέλματα (δημιουργικά, εκπαίδευση)</a:t>
            </a:r>
            <a:endParaRPr lang="en-US" sz="1400" dirty="0"/>
          </a:p>
        </p:txBody>
      </p:sp>
      <p:sp>
        <p:nvSpPr>
          <p:cNvPr id="15" name="Shape 12"/>
          <p:cNvSpPr/>
          <p:nvPr/>
        </p:nvSpPr>
        <p:spPr>
          <a:xfrm>
            <a:off x="274320" y="3675888"/>
            <a:ext cx="4297680" cy="804672"/>
          </a:xfrm>
          <a:prstGeom prst="rect">
            <a:avLst/>
          </a:prstGeom>
          <a:solidFill>
            <a:srgbClr val="FFFFFF"/>
          </a:solidFill>
          <a:ln w="12700">
            <a:solidFill>
              <a:srgbClr val="8899AA"/>
            </a:solidFill>
            <a:prstDash val="solid"/>
          </a:ln>
          <a:effectLst>
            <a:outerShdw blurRad="50800" dist="25400" dir="8100000" algn="bl" rotWithShape="0">
              <a:srgbClr val="000000">
                <a:alpha val="12000"/>
              </a:srgbClr>
            </a:outerShdw>
          </a:effectLst>
        </p:spPr>
      </p:sp>
      <p:sp>
        <p:nvSpPr>
          <p:cNvPr id="16" name="Text 13"/>
          <p:cNvSpPr/>
          <p:nvPr/>
        </p:nvSpPr>
        <p:spPr>
          <a:xfrm>
            <a:off x="411480" y="3721608"/>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Ελλάδα</a:t>
            </a:r>
            <a:endParaRPr lang="en-US" sz="1400" dirty="0"/>
          </a:p>
        </p:txBody>
      </p:sp>
      <p:sp>
        <p:nvSpPr>
          <p:cNvPr id="17" name="Text 14"/>
          <p:cNvSpPr/>
          <p:nvPr/>
        </p:nvSpPr>
        <p:spPr>
          <a:xfrm>
            <a:off x="411480" y="3985548"/>
            <a:ext cx="4023360" cy="457200"/>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Χωρίς επενδύσεις σε reskilling, η τεχνολογική πρόοδος κινδυνεύει να α</a:t>
            </a:r>
            <a:r>
              <a:rPr lang="en-US" sz="1400" dirty="0" err="1">
                <a:solidFill>
                  <a:srgbClr val="1A2535"/>
                </a:solidFill>
                <a:latin typeface="Calibri" pitchFamily="34" charset="0"/>
                <a:ea typeface="Calibri" pitchFamily="34" charset="-122"/>
                <a:cs typeface="Calibri" pitchFamily="34" charset="-120"/>
              </a:rPr>
              <a:t>υξήσει</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την </a:t>
            </a:r>
            <a:r>
              <a:rPr lang="en-US" sz="1400" dirty="0">
                <a:solidFill>
                  <a:srgbClr val="1A2535"/>
                </a:solidFill>
                <a:latin typeface="Calibri" pitchFamily="34" charset="0"/>
                <a:ea typeface="Calibri" pitchFamily="34" charset="-122"/>
                <a:cs typeface="Calibri" pitchFamily="34" charset="-120"/>
              </a:rPr>
              <a:t>α</a:t>
            </a:r>
            <a:r>
              <a:rPr lang="en-US" sz="1400" dirty="0" err="1">
                <a:solidFill>
                  <a:srgbClr val="1A2535"/>
                </a:solidFill>
                <a:latin typeface="Calibri" pitchFamily="34" charset="0"/>
                <a:ea typeface="Calibri" pitchFamily="34" charset="-122"/>
                <a:cs typeface="Calibri" pitchFamily="34" charset="-120"/>
              </a:rPr>
              <a:t>νισότητ</a:t>
            </a:r>
            <a:r>
              <a:rPr lang="en-US" sz="1400" dirty="0">
                <a:solidFill>
                  <a:srgbClr val="1A2535"/>
                </a:solidFill>
                <a:latin typeface="Calibri" pitchFamily="34" charset="0"/>
                <a:ea typeface="Calibri" pitchFamily="34" charset="-122"/>
                <a:cs typeface="Calibri" pitchFamily="34" charset="-120"/>
              </a:rPr>
              <a:t>α</a:t>
            </a:r>
            <a:endParaRPr lang="en-US" sz="1400" dirty="0"/>
          </a:p>
        </p:txBody>
      </p:sp>
      <p:sp>
        <p:nvSpPr>
          <p:cNvPr id="18" name="Text 15"/>
          <p:cNvSpPr/>
          <p:nvPr/>
        </p:nvSpPr>
        <p:spPr>
          <a:xfrm>
            <a:off x="274320" y="4754880"/>
            <a:ext cx="8595360" cy="228600"/>
          </a:xfrm>
          <a:prstGeom prst="rect">
            <a:avLst/>
          </a:prstGeom>
          <a:noFill/>
          <a:ln/>
        </p:spPr>
        <p:txBody>
          <a:bodyPr wrap="square" rtlCol="0" anchor="ctr"/>
          <a:lstStyle/>
          <a:p>
            <a:pPr marL="0" indent="0">
              <a:buNone/>
            </a:pPr>
            <a:r>
              <a:rPr lang="en-US" sz="1200" i="1" dirty="0">
                <a:solidFill>
                  <a:srgbClr val="8899AA"/>
                </a:solidFill>
                <a:latin typeface="Calibri" pitchFamily="34" charset="0"/>
                <a:ea typeface="Calibri" pitchFamily="34" charset="-122"/>
                <a:cs typeface="Calibri" pitchFamily="34" charset="-120"/>
              </a:rPr>
              <a:t>Σημ: Γράφημα βασισμένο σε σχετικά δεδομένα από Acemoglu &amp; Autor (2011) — ενδεικτικό.</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1900" b="1" dirty="0">
                <a:solidFill>
                  <a:srgbClr val="FFFFFF"/>
                </a:solidFill>
                <a:latin typeface="Calibri" pitchFamily="34" charset="0"/>
                <a:ea typeface="Calibri" pitchFamily="34" charset="-122"/>
                <a:cs typeface="Calibri" pitchFamily="34" charset="-120"/>
              </a:rPr>
              <a:t>Η Ελληνική Περίπτωση: Κρίση, Ακίνητα &amp; Γενεαλογική Ανισότητα</a:t>
            </a:r>
            <a:endParaRPr lang="en-US" sz="19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graphicFrame>
        <p:nvGraphicFramePr>
          <p:cNvPr id="5" name="Chart 0"/>
          <p:cNvGraphicFramePr/>
          <p:nvPr/>
        </p:nvGraphicFramePr>
        <p:xfrm>
          <a:off x="4754880" y="914400"/>
          <a:ext cx="420624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274320" y="960120"/>
            <a:ext cx="4251960" cy="804672"/>
          </a:xfrm>
          <a:prstGeom prst="rect">
            <a:avLst/>
          </a:prstGeom>
          <a:solidFill>
            <a:srgbClr val="D6E4F7"/>
          </a:solidFill>
          <a:ln w="12700">
            <a:solidFill>
              <a:srgbClr val="8899AA"/>
            </a:solidFill>
            <a:prstDash val="solid"/>
          </a:ln>
          <a:effectLst>
            <a:outerShdw blurRad="50800" dist="25400" dir="8100000" algn="bl" rotWithShape="0">
              <a:srgbClr val="000000">
                <a:alpha val="12000"/>
              </a:srgbClr>
            </a:outerShdw>
          </a:effectLst>
        </p:spPr>
      </p:sp>
      <p:sp>
        <p:nvSpPr>
          <p:cNvPr id="7" name="Text 4"/>
          <p:cNvSpPr/>
          <p:nvPr/>
        </p:nvSpPr>
        <p:spPr>
          <a:xfrm>
            <a:off x="365760" y="1005840"/>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  Ακραίο r &gt; g</a:t>
            </a:r>
            <a:endParaRPr lang="en-US" sz="1400" dirty="0"/>
          </a:p>
        </p:txBody>
      </p:sp>
      <p:sp>
        <p:nvSpPr>
          <p:cNvPr id="8" name="Text 5"/>
          <p:cNvSpPr/>
          <p:nvPr/>
        </p:nvSpPr>
        <p:spPr>
          <a:xfrm>
            <a:off x="365760" y="1256682"/>
            <a:ext cx="4160520" cy="438912"/>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Αρνητικό g κατά 2010–2014 → α</a:t>
            </a:r>
            <a:r>
              <a:rPr lang="el-GR" sz="1400" dirty="0">
                <a:solidFill>
                  <a:srgbClr val="1A2535"/>
                </a:solidFill>
                <a:latin typeface="Calibri" pitchFamily="34" charset="0"/>
                <a:ea typeface="Calibri" pitchFamily="34" charset="-122"/>
                <a:cs typeface="Calibri" pitchFamily="34" charset="-120"/>
              </a:rPr>
              <a:t>ν</a:t>
            </a:r>
            <a:r>
              <a:rPr lang="en-US" sz="1400" dirty="0">
                <a:solidFill>
                  <a:srgbClr val="1A2535"/>
                </a:solidFill>
                <a:latin typeface="Calibri" pitchFamily="34" charset="0"/>
                <a:ea typeface="Calibri" pitchFamily="34" charset="-122"/>
                <a:cs typeface="Calibri" pitchFamily="34" charset="-120"/>
              </a:rPr>
              <a:t> και μειωμένο r παρέμεινε υψηλότερο → σχετική ενίσχυση κεφαλαίου</a:t>
            </a:r>
            <a:endParaRPr lang="en-US" sz="1400" dirty="0"/>
          </a:p>
        </p:txBody>
      </p:sp>
      <p:sp>
        <p:nvSpPr>
          <p:cNvPr id="9" name="Shape 6"/>
          <p:cNvSpPr/>
          <p:nvPr/>
        </p:nvSpPr>
        <p:spPr>
          <a:xfrm>
            <a:off x="274320" y="1865376"/>
            <a:ext cx="4251960" cy="804672"/>
          </a:xfrm>
          <a:prstGeom prst="rect">
            <a:avLst/>
          </a:prstGeom>
          <a:solidFill>
            <a:srgbClr val="FFFFFF"/>
          </a:solidFill>
          <a:ln w="12700">
            <a:solidFill>
              <a:srgbClr val="8899AA"/>
            </a:solidFill>
            <a:prstDash val="solid"/>
          </a:ln>
          <a:effectLst>
            <a:outerShdw blurRad="50800" dist="25400" dir="8100000" algn="bl" rotWithShape="0">
              <a:srgbClr val="000000">
                <a:alpha val="12000"/>
              </a:srgbClr>
            </a:outerShdw>
          </a:effectLst>
        </p:spPr>
      </p:sp>
      <p:sp>
        <p:nvSpPr>
          <p:cNvPr id="10" name="Text 7"/>
          <p:cNvSpPr/>
          <p:nvPr/>
        </p:nvSpPr>
        <p:spPr>
          <a:xfrm>
            <a:off x="365760" y="1828800"/>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  Ακίνητα &amp; Airbnb</a:t>
            </a:r>
            <a:endParaRPr lang="en-US" sz="1400" dirty="0"/>
          </a:p>
        </p:txBody>
      </p:sp>
      <p:sp>
        <p:nvSpPr>
          <p:cNvPr id="11" name="Text 8"/>
          <p:cNvSpPr/>
          <p:nvPr/>
        </p:nvSpPr>
        <p:spPr>
          <a:xfrm>
            <a:off x="251460" y="2148840"/>
            <a:ext cx="4389120" cy="438912"/>
          </a:xfrm>
          <a:prstGeom prst="rect">
            <a:avLst/>
          </a:prstGeom>
          <a:noFill/>
          <a:ln/>
        </p:spPr>
        <p:txBody>
          <a:bodyPr wrap="square" rtlCol="0" anchor="ctr"/>
          <a:lstStyle/>
          <a:p>
            <a:pPr marL="0" indent="0">
              <a:buNone/>
            </a:pPr>
            <a:r>
              <a:rPr lang="el-GR" sz="1400" dirty="0">
                <a:solidFill>
                  <a:srgbClr val="1A2535"/>
                </a:solidFill>
                <a:latin typeface="Calibri" pitchFamily="34" charset="0"/>
                <a:ea typeface="Calibri" pitchFamily="34" charset="-122"/>
                <a:cs typeface="Calibri" pitchFamily="34" charset="-120"/>
              </a:rPr>
              <a:t>Η ι</a:t>
            </a:r>
            <a:r>
              <a:rPr lang="en-US" sz="1400" dirty="0" err="1">
                <a:solidFill>
                  <a:srgbClr val="1A2535"/>
                </a:solidFill>
                <a:latin typeface="Calibri" pitchFamily="34" charset="0"/>
                <a:ea typeface="Calibri" pitchFamily="34" charset="-122"/>
                <a:cs typeface="Calibri" pitchFamily="34" charset="-120"/>
              </a:rPr>
              <a:t>διοκ</a:t>
            </a:r>
            <a:r>
              <a:rPr lang="en-US" sz="1400" dirty="0">
                <a:solidFill>
                  <a:srgbClr val="1A2535"/>
                </a:solidFill>
                <a:latin typeface="Calibri" pitchFamily="34" charset="0"/>
                <a:ea typeface="Calibri" pitchFamily="34" charset="-122"/>
                <a:cs typeface="Calibri" pitchFamily="34" charset="-120"/>
              </a:rPr>
              <a:t>ατοίκηση ως «φρένο» ανισότητας πριν </a:t>
            </a:r>
            <a:r>
              <a:rPr lang="el-GR" sz="1400" dirty="0">
                <a:solidFill>
                  <a:srgbClr val="1A2535"/>
                </a:solidFill>
                <a:latin typeface="Calibri" pitchFamily="34" charset="0"/>
                <a:ea typeface="Calibri" pitchFamily="34" charset="-122"/>
                <a:cs typeface="Calibri" pitchFamily="34" charset="-120"/>
              </a:rPr>
              <a:t>την </a:t>
            </a:r>
            <a:r>
              <a:rPr lang="en-US" sz="1400" dirty="0" err="1">
                <a:solidFill>
                  <a:srgbClr val="1A2535"/>
                </a:solidFill>
                <a:latin typeface="Calibri" pitchFamily="34" charset="0"/>
                <a:ea typeface="Calibri" pitchFamily="34" charset="-122"/>
                <a:cs typeface="Calibri" pitchFamily="34" charset="-120"/>
              </a:rPr>
              <a:t>κρίση</a:t>
            </a:r>
            <a:r>
              <a:rPr lang="en-US" sz="1400" dirty="0">
                <a:solidFill>
                  <a:srgbClr val="1A2535"/>
                </a:solidFill>
                <a:latin typeface="Calibri" pitchFamily="34" charset="0"/>
                <a:ea typeface="Calibri" pitchFamily="34" charset="-122"/>
                <a:cs typeface="Calibri" pitchFamily="34" charset="-120"/>
              </a:rPr>
              <a:t>. Μετά: Airbnb/Golden Visa μεταφέρει πλούτο από ενοικιαστές (νέοι) σε ιδιοκτήτες (παλαιότεροι)</a:t>
            </a:r>
            <a:endParaRPr lang="en-US" sz="1400" dirty="0"/>
          </a:p>
        </p:txBody>
      </p:sp>
      <p:sp>
        <p:nvSpPr>
          <p:cNvPr id="12" name="Shape 9"/>
          <p:cNvSpPr/>
          <p:nvPr/>
        </p:nvSpPr>
        <p:spPr>
          <a:xfrm>
            <a:off x="274320" y="2706624"/>
            <a:ext cx="4251960" cy="804672"/>
          </a:xfrm>
          <a:prstGeom prst="rect">
            <a:avLst/>
          </a:prstGeom>
          <a:solidFill>
            <a:srgbClr val="D6E4F7"/>
          </a:solidFill>
          <a:ln w="12700">
            <a:solidFill>
              <a:srgbClr val="8899AA"/>
            </a:solidFill>
            <a:prstDash val="solid"/>
          </a:ln>
          <a:effectLst>
            <a:outerShdw blurRad="50800" dist="25400" dir="8100000" algn="bl" rotWithShape="0">
              <a:srgbClr val="000000">
                <a:alpha val="12000"/>
              </a:srgbClr>
            </a:outerShdw>
          </a:effectLst>
        </p:spPr>
      </p:sp>
      <p:sp>
        <p:nvSpPr>
          <p:cNvPr id="13" name="Text 10"/>
          <p:cNvSpPr/>
          <p:nvPr/>
        </p:nvSpPr>
        <p:spPr>
          <a:xfrm>
            <a:off x="365760" y="2692290"/>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  Φορολογική Ασυμμετρία</a:t>
            </a:r>
            <a:endParaRPr lang="en-US" sz="1400" dirty="0"/>
          </a:p>
        </p:txBody>
      </p:sp>
      <p:sp>
        <p:nvSpPr>
          <p:cNvPr id="14" name="Text 11"/>
          <p:cNvSpPr/>
          <p:nvPr/>
        </p:nvSpPr>
        <p:spPr>
          <a:xfrm>
            <a:off x="262890" y="2966487"/>
            <a:ext cx="4366260" cy="438912"/>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Υψηλή φορολογία εργασίας VS φόρος μερισμάτων 5% </a:t>
            </a:r>
            <a:r>
              <a:rPr lang="el-GR" sz="1400" dirty="0">
                <a:solidFill>
                  <a:srgbClr val="1A2535"/>
                </a:solidFill>
                <a:latin typeface="Calibri" pitchFamily="34" charset="0"/>
                <a:ea typeface="Calibri" pitchFamily="34" charset="-122"/>
                <a:cs typeface="Calibri" pitchFamily="34" charset="-120"/>
              </a:rPr>
              <a:t>(από το 2020, ήταν 15% και 10%),</a:t>
            </a:r>
            <a:r>
              <a:rPr lang="en-US" sz="1400" dirty="0">
                <a:solidFill>
                  <a:srgbClr val="1A2535"/>
                </a:solidFill>
                <a:latin typeface="Calibri" pitchFamily="34" charset="0"/>
                <a:ea typeface="Calibri" pitchFamily="34" charset="-122"/>
                <a:cs typeface="Calibri" pitchFamily="34" charset="-120"/>
              </a:rPr>
              <a:t> χαμηλοί φόροι γονικών παροχών → «κληρονομική δημοκρατία» (</a:t>
            </a:r>
            <a:r>
              <a:rPr lang="el-GR" sz="1400" dirty="0">
                <a:solidFill>
                  <a:srgbClr val="1A2535"/>
                </a:solidFill>
                <a:latin typeface="Calibri" pitchFamily="34" charset="0"/>
                <a:ea typeface="Calibri" pitchFamily="34" charset="-122"/>
                <a:cs typeface="Calibri" pitchFamily="34" charset="-120"/>
              </a:rPr>
              <a:t>κατά </a:t>
            </a:r>
            <a:r>
              <a:rPr lang="en-US" sz="1400" dirty="0">
                <a:solidFill>
                  <a:srgbClr val="1A2535"/>
                </a:solidFill>
                <a:latin typeface="Calibri" pitchFamily="34" charset="0"/>
                <a:ea typeface="Calibri" pitchFamily="34" charset="-122"/>
                <a:cs typeface="Calibri" pitchFamily="34" charset="-120"/>
              </a:rPr>
              <a:t>Piketty)</a:t>
            </a:r>
            <a:endParaRPr lang="en-US" sz="1400" dirty="0"/>
          </a:p>
        </p:txBody>
      </p:sp>
      <p:sp>
        <p:nvSpPr>
          <p:cNvPr id="15" name="Shape 12"/>
          <p:cNvSpPr/>
          <p:nvPr/>
        </p:nvSpPr>
        <p:spPr>
          <a:xfrm>
            <a:off x="274320" y="3675888"/>
            <a:ext cx="4251960" cy="804672"/>
          </a:xfrm>
          <a:prstGeom prst="rect">
            <a:avLst/>
          </a:prstGeom>
          <a:solidFill>
            <a:srgbClr val="FFFFFF"/>
          </a:solidFill>
          <a:ln w="12700">
            <a:solidFill>
              <a:srgbClr val="8899AA"/>
            </a:solidFill>
            <a:prstDash val="solid"/>
          </a:ln>
          <a:effectLst>
            <a:outerShdw blurRad="50800" dist="25400" dir="8100000" algn="bl" rotWithShape="0">
              <a:srgbClr val="000000">
                <a:alpha val="12000"/>
              </a:srgbClr>
            </a:outerShdw>
          </a:effectLst>
        </p:spPr>
      </p:sp>
      <p:sp>
        <p:nvSpPr>
          <p:cNvPr id="16" name="Text 13"/>
          <p:cNvSpPr/>
          <p:nvPr/>
        </p:nvSpPr>
        <p:spPr>
          <a:xfrm>
            <a:off x="365760" y="3657600"/>
            <a:ext cx="4023360" cy="2743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  Ελληνική Παγίδα</a:t>
            </a:r>
            <a:endParaRPr lang="en-US" sz="1400" dirty="0"/>
          </a:p>
        </p:txBody>
      </p:sp>
      <p:sp>
        <p:nvSpPr>
          <p:cNvPr id="17" name="Text 14"/>
          <p:cNvSpPr/>
          <p:nvPr/>
        </p:nvSpPr>
        <p:spPr>
          <a:xfrm>
            <a:off x="260070" y="3959352"/>
            <a:ext cx="4206240" cy="438912"/>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r ανακάμπτει, αλλά g παραμένει χαμηλό (δημογραφικό + χαμηλή παραγωγικότητα). SBTC χωρίς reskilling = αυξανόμενη ανισότητα</a:t>
            </a:r>
            <a:endParaRPr lang="en-US" sz="1400" dirty="0"/>
          </a:p>
        </p:txBody>
      </p:sp>
      <p:sp>
        <p:nvSpPr>
          <p:cNvPr id="18" name="Text 15"/>
          <p:cNvSpPr/>
          <p:nvPr/>
        </p:nvSpPr>
        <p:spPr>
          <a:xfrm>
            <a:off x="274320" y="4754880"/>
            <a:ext cx="8595360" cy="228600"/>
          </a:xfrm>
          <a:prstGeom prst="rect">
            <a:avLst/>
          </a:prstGeom>
          <a:noFill/>
          <a:ln/>
        </p:spPr>
        <p:txBody>
          <a:bodyPr wrap="square" rtlCol="0" anchor="ctr"/>
          <a:lstStyle/>
          <a:p>
            <a:pPr marL="0" indent="0">
              <a:buNone/>
            </a:pPr>
            <a:r>
              <a:rPr lang="en-US" sz="1200" i="1" dirty="0">
                <a:solidFill>
                  <a:srgbClr val="8899AA"/>
                </a:solidFill>
                <a:latin typeface="Calibri" pitchFamily="34" charset="0"/>
                <a:ea typeface="Calibri" pitchFamily="34" charset="-122"/>
                <a:cs typeface="Calibri" pitchFamily="34" charset="-120"/>
              </a:rPr>
              <a:t>Πηγή δεδομένων: Eurostat / World Bank — Πραγματικοί ρυθμοί ανάπτυξης ΑΕΠ Ελλάδας.</a:t>
            </a:r>
            <a:endParaRPr lang="en-US" sz="1200" dirty="0"/>
          </a:p>
        </p:txBody>
      </p:sp>
      <p:sp>
        <p:nvSpPr>
          <p:cNvPr id="21" name="TextBox 20">
            <a:extLst>
              <a:ext uri="{FF2B5EF4-FFF2-40B4-BE49-F238E27FC236}">
                <a16:creationId xmlns:a16="http://schemas.microsoft.com/office/drawing/2014/main" id="{3DF4382B-5871-E724-C31F-4C7129CA6D68}"/>
              </a:ext>
            </a:extLst>
          </p:cNvPr>
          <p:cNvSpPr txBox="1"/>
          <p:nvPr/>
        </p:nvSpPr>
        <p:spPr>
          <a:xfrm>
            <a:off x="4640580" y="3737096"/>
            <a:ext cx="4578178" cy="954107"/>
          </a:xfrm>
          <a:prstGeom prst="rect">
            <a:avLst/>
          </a:prstGeom>
          <a:noFill/>
        </p:spPr>
        <p:txBody>
          <a:bodyPr wrap="square">
            <a:spAutoFit/>
          </a:bodyPr>
          <a:lstStyle/>
          <a:p>
            <a:r>
              <a:rPr lang="el-GR" sz="1400" dirty="0"/>
              <a:t>*Στην Ελλάδα το </a:t>
            </a:r>
            <a:r>
              <a:rPr lang="el-GR" sz="1400" dirty="0">
                <a:solidFill>
                  <a:srgbClr val="1A2535"/>
                </a:solidFill>
                <a:latin typeface="Calibri" pitchFamily="34" charset="0"/>
                <a:ea typeface="Calibri" pitchFamily="34" charset="-122"/>
                <a:cs typeface="Calibri" pitchFamily="34" charset="-120"/>
              </a:rPr>
              <a:t>φαινόμενο των «</a:t>
            </a:r>
            <a:r>
              <a:rPr lang="el-GR" sz="1400" dirty="0" err="1">
                <a:solidFill>
                  <a:srgbClr val="1A2535"/>
                </a:solidFill>
                <a:latin typeface="Calibri" pitchFamily="34" charset="0"/>
                <a:ea typeface="Calibri" pitchFamily="34" charset="-122"/>
                <a:cs typeface="Calibri" pitchFamily="34" charset="-120"/>
              </a:rPr>
              <a:t>supermanagers</a:t>
            </a:r>
            <a:r>
              <a:rPr lang="el-GR" sz="1400" dirty="0">
                <a:solidFill>
                  <a:srgbClr val="1A2535"/>
                </a:solidFill>
                <a:latin typeface="Calibri" pitchFamily="34" charset="0"/>
                <a:ea typeface="Calibri" pitchFamily="34" charset="-122"/>
                <a:cs typeface="Calibri" pitchFamily="34" charset="-120"/>
              </a:rPr>
              <a:t>» είναι πολύ πιο περιορισμένο από τις ΗΠΑ — η εγχώρια ανισότητα οφείλεται περισσότερο στη </a:t>
            </a:r>
            <a:r>
              <a:rPr lang="el-GR" sz="1400" dirty="0" err="1">
                <a:solidFill>
                  <a:srgbClr val="1A2535"/>
                </a:solidFill>
                <a:latin typeface="Calibri" pitchFamily="34" charset="0"/>
                <a:ea typeface="Calibri" pitchFamily="34" charset="-122"/>
                <a:cs typeface="Calibri" pitchFamily="34" charset="-120"/>
              </a:rPr>
              <a:t>Pikettyan</a:t>
            </a:r>
            <a:r>
              <a:rPr lang="el-GR" sz="1400" dirty="0">
                <a:solidFill>
                  <a:srgbClr val="1A2535"/>
                </a:solidFill>
                <a:latin typeface="Calibri" pitchFamily="34" charset="0"/>
                <a:ea typeface="Calibri" pitchFamily="34" charset="-122"/>
                <a:cs typeface="Calibri" pitchFamily="34" charset="-120"/>
              </a:rPr>
              <a:t> λογική (κληρονομικός πλούτος, ακίνητα) παρά σε CEO </a:t>
            </a:r>
            <a:r>
              <a:rPr lang="el-GR" sz="1400" dirty="0" err="1">
                <a:solidFill>
                  <a:srgbClr val="1A2535"/>
                </a:solidFill>
                <a:latin typeface="Calibri" pitchFamily="34" charset="0"/>
                <a:ea typeface="Calibri" pitchFamily="34" charset="-122"/>
                <a:cs typeface="Calibri" pitchFamily="34" charset="-120"/>
              </a:rPr>
              <a:t>compensation</a:t>
            </a:r>
            <a:r>
              <a:rPr lang="de-DE" sz="1400" dirty="0">
                <a:solidFill>
                  <a:srgbClr val="1A2535"/>
                </a:solidFill>
                <a:latin typeface="Calibri" pitchFamily="34" charset="0"/>
                <a:ea typeface="Calibri" pitchFamily="34" charset="-122"/>
                <a:cs typeface="Calibri" pitchFamily="34" charset="-120"/>
              </a:rPr>
              <a:t>.</a:t>
            </a:r>
            <a:endParaRPr lang="el-GR" sz="1400" dirty="0">
              <a:solidFill>
                <a:srgbClr val="1A2535"/>
              </a:solidFill>
              <a:latin typeface="Calibri" pitchFamily="34" charset="0"/>
              <a:ea typeface="Calibri" pitchFamily="34" charset="-122"/>
              <a:cs typeface="Calibri"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243466"/>
          </a:solidFill>
          <a:ln w="12700">
            <a:solidFill>
              <a:srgbClr val="243466"/>
            </a:solidFill>
            <a:prstDash val="solid"/>
          </a:ln>
        </p:spPr>
      </p:sp>
      <p:sp>
        <p:nvSpPr>
          <p:cNvPr id="3" name="Shape 1"/>
          <p:cNvSpPr/>
          <p:nvPr/>
        </p:nvSpPr>
        <p:spPr>
          <a:xfrm>
            <a:off x="0" y="685800"/>
            <a:ext cx="9144000" cy="45720"/>
          </a:xfrm>
          <a:prstGeom prst="rect">
            <a:avLst/>
          </a:prstGeom>
          <a:solidFill>
            <a:srgbClr val="028090"/>
          </a:solidFill>
          <a:ln w="12700">
            <a:solidFill>
              <a:srgbClr val="028090"/>
            </a:solidFill>
            <a:prstDash val="solid"/>
          </a:ln>
        </p:spPr>
      </p:sp>
      <p:sp>
        <p:nvSpPr>
          <p:cNvPr id="4" name="Text 2"/>
          <p:cNvSpPr/>
          <p:nvPr/>
        </p:nvSpPr>
        <p:spPr>
          <a:xfrm>
            <a:off x="320040" y="0"/>
            <a:ext cx="850392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Kaldor &amp; Βιομηχανική Πολιτική: Η Κινεζική Εφαρμογή</a:t>
            </a:r>
            <a:endParaRPr lang="en-US" sz="2000" dirty="0"/>
          </a:p>
        </p:txBody>
      </p:sp>
      <p:sp>
        <p:nvSpPr>
          <p:cNvPr id="5" name="Text 3"/>
          <p:cNvSpPr/>
          <p:nvPr/>
        </p:nvSpPr>
        <p:spPr>
          <a:xfrm>
            <a:off x="0" y="4892040"/>
            <a:ext cx="9144000" cy="246888"/>
          </a:xfrm>
          <a:prstGeom prst="rect">
            <a:avLst/>
          </a:prstGeom>
          <a:noFill/>
          <a:ln/>
        </p:spPr>
        <p:txBody>
          <a:bodyPr wrap="square" rtlCol="0" anchor="ctr"/>
          <a:lstStyle/>
          <a:p>
            <a:pPr algn="ctr"/>
            <a:r>
              <a:rPr lang="en-US" sz="900" dirty="0"/>
              <a:t>State Council of the People's Republic of China. (2015). </a:t>
            </a:r>
            <a:r>
              <a:rPr lang="en-US" sz="900" i="1" dirty="0"/>
              <a:t>Made in China 2025</a:t>
            </a:r>
            <a:r>
              <a:rPr lang="en-US" sz="900" dirty="0"/>
              <a:t> [Government policy document]. </a:t>
            </a:r>
            <a:r>
              <a:rPr lang="en-US" sz="900" dirty="0">
                <a:hlinkClick r:id="rId2"/>
              </a:rPr>
              <a:t>http://www.gov.cn/zhengce/content/2015-05/19/content_9784.htm</a:t>
            </a:r>
            <a:endParaRPr lang="en-US" sz="900" dirty="0"/>
          </a:p>
        </p:txBody>
      </p:sp>
      <p:sp>
        <p:nvSpPr>
          <p:cNvPr id="6" name="Shape 4"/>
          <p:cNvSpPr/>
          <p:nvPr/>
        </p:nvSpPr>
        <p:spPr>
          <a:xfrm>
            <a:off x="164592" y="804672"/>
            <a:ext cx="8814816" cy="621792"/>
          </a:xfrm>
          <a:prstGeom prst="rect">
            <a:avLst/>
          </a:prstGeom>
          <a:solidFill>
            <a:srgbClr val="243466"/>
          </a:solidFill>
          <a:ln w="12700">
            <a:solidFill>
              <a:srgbClr val="E2E8F0"/>
            </a:solidFill>
            <a:prstDash val="solid"/>
          </a:ln>
          <a:effectLst>
            <a:outerShdw blurRad="63500" dist="25400" dir="8100000" algn="bl" rotWithShape="0">
              <a:srgbClr val="000000">
                <a:alpha val="12000"/>
              </a:srgbClr>
            </a:outerShdw>
          </a:effectLst>
        </p:spPr>
      </p:sp>
      <p:sp>
        <p:nvSpPr>
          <p:cNvPr id="7" name="Text 5"/>
          <p:cNvSpPr/>
          <p:nvPr/>
        </p:nvSpPr>
        <p:spPr>
          <a:xfrm>
            <a:off x="347472" y="850392"/>
            <a:ext cx="8449056" cy="53035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Η Κίνα αποτελεί την πιο συνειδητή εφαρμογή των τριών Νόμων </a:t>
            </a:r>
            <a:r>
              <a:rPr lang="el-GR" sz="1300" dirty="0">
                <a:solidFill>
                  <a:srgbClr val="FFFFFF"/>
                </a:solidFill>
                <a:latin typeface="Calibri" pitchFamily="34" charset="0"/>
                <a:ea typeface="Calibri" pitchFamily="34" charset="-122"/>
                <a:cs typeface="Calibri" pitchFamily="34" charset="-120"/>
              </a:rPr>
              <a:t>του </a:t>
            </a:r>
            <a:r>
              <a:rPr lang="en-US" sz="1300" dirty="0">
                <a:solidFill>
                  <a:srgbClr val="FFFFFF"/>
                </a:solidFill>
                <a:latin typeface="Calibri" pitchFamily="34" charset="0"/>
                <a:ea typeface="Calibri" pitchFamily="34" charset="-122"/>
                <a:cs typeface="Calibri" pitchFamily="34" charset="-120"/>
              </a:rPr>
              <a:t>Kaldor στη σύγχρονη οικονομική ιστορία — μεταποίηση ως μηχανή, Verdoorn effect σε κλίμακα, κρατική βιομηχανική πολιτική.</a:t>
            </a:r>
            <a:endParaRPr lang="en-US" sz="1300" dirty="0"/>
          </a:p>
        </p:txBody>
      </p:sp>
      <p:sp>
        <p:nvSpPr>
          <p:cNvPr id="8" name="Shape 6"/>
          <p:cNvSpPr/>
          <p:nvPr/>
        </p:nvSpPr>
        <p:spPr>
          <a:xfrm>
            <a:off x="164592" y="1536192"/>
            <a:ext cx="2834640" cy="22402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9" name="Shape 7"/>
          <p:cNvSpPr/>
          <p:nvPr/>
        </p:nvSpPr>
        <p:spPr>
          <a:xfrm>
            <a:off x="164592" y="1536192"/>
            <a:ext cx="73152" cy="2240280"/>
          </a:xfrm>
          <a:prstGeom prst="rect">
            <a:avLst/>
          </a:prstGeom>
          <a:solidFill>
            <a:srgbClr val="028090"/>
          </a:solidFill>
          <a:ln w="12700">
            <a:solidFill>
              <a:srgbClr val="028090"/>
            </a:solidFill>
            <a:prstDash val="solid"/>
          </a:ln>
        </p:spPr>
      </p:sp>
      <p:sp>
        <p:nvSpPr>
          <p:cNvPr id="10" name="Shape 8"/>
          <p:cNvSpPr/>
          <p:nvPr/>
        </p:nvSpPr>
        <p:spPr>
          <a:xfrm>
            <a:off x="228600" y="1600200"/>
            <a:ext cx="475488" cy="475488"/>
          </a:xfrm>
          <a:prstGeom prst="ellipse">
            <a:avLst/>
          </a:prstGeom>
          <a:solidFill>
            <a:srgbClr val="028090"/>
          </a:solidFill>
          <a:ln w="12700">
            <a:solidFill>
              <a:srgbClr val="028090"/>
            </a:solidFill>
            <a:prstDash val="solid"/>
          </a:ln>
        </p:spPr>
      </p:sp>
      <p:sp>
        <p:nvSpPr>
          <p:cNvPr id="11" name="Text 9"/>
          <p:cNvSpPr/>
          <p:nvPr/>
        </p:nvSpPr>
        <p:spPr>
          <a:xfrm>
            <a:off x="228600" y="1600200"/>
            <a:ext cx="475488" cy="475488"/>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12" name="Text 10"/>
          <p:cNvSpPr/>
          <p:nvPr/>
        </p:nvSpPr>
        <p:spPr>
          <a:xfrm>
            <a:off x="777240" y="1609344"/>
            <a:ext cx="2176272" cy="237744"/>
          </a:xfrm>
          <a:prstGeom prst="rect">
            <a:avLst/>
          </a:prstGeom>
          <a:noFill/>
          <a:ln/>
        </p:spPr>
        <p:txBody>
          <a:bodyPr wrap="square" rtlCol="0" anchor="ctr"/>
          <a:lstStyle/>
          <a:p>
            <a:pPr marL="0" indent="0">
              <a:buNone/>
            </a:pPr>
            <a:r>
              <a:rPr lang="en-US" sz="1000" b="1" dirty="0">
                <a:solidFill>
                  <a:srgbClr val="028090"/>
                </a:solidFill>
                <a:latin typeface="Calibri" pitchFamily="34" charset="0"/>
                <a:ea typeface="Calibri" pitchFamily="34" charset="-122"/>
                <a:cs typeface="Calibri" pitchFamily="34" charset="-120"/>
              </a:rPr>
              <a:t>1ος Νόμος</a:t>
            </a:r>
            <a:endParaRPr lang="en-US" sz="1000" dirty="0"/>
          </a:p>
        </p:txBody>
      </p:sp>
      <p:sp>
        <p:nvSpPr>
          <p:cNvPr id="13" name="Text 11"/>
          <p:cNvSpPr/>
          <p:nvPr/>
        </p:nvSpPr>
        <p:spPr>
          <a:xfrm>
            <a:off x="347472" y="1874520"/>
            <a:ext cx="2560320" cy="347472"/>
          </a:xfrm>
          <a:prstGeom prst="rect">
            <a:avLst/>
          </a:prstGeom>
          <a:noFill/>
          <a:ln/>
        </p:spPr>
        <p:txBody>
          <a:bodyPr wrap="square" rtlCol="0" anchor="ctr"/>
          <a:lstStyle/>
          <a:p>
            <a:pPr marL="0" indent="0">
              <a:buNone/>
            </a:pPr>
            <a:r>
              <a:rPr lang="en-US" sz="1200" b="1" dirty="0">
                <a:solidFill>
                  <a:srgbClr val="243466"/>
                </a:solidFill>
                <a:latin typeface="Georgia" pitchFamily="34" charset="0"/>
                <a:ea typeface="Georgia" pitchFamily="34" charset="-122"/>
                <a:cs typeface="Georgia" pitchFamily="34" charset="-120"/>
              </a:rPr>
              <a:t>Μεταποίηση ως Μηχανή ΑΕΠ</a:t>
            </a:r>
            <a:endParaRPr lang="en-US" sz="1200" dirty="0"/>
          </a:p>
        </p:txBody>
      </p:sp>
      <p:sp>
        <p:nvSpPr>
          <p:cNvPr id="14" name="Text 12"/>
          <p:cNvSpPr/>
          <p:nvPr/>
        </p:nvSpPr>
        <p:spPr>
          <a:xfrm>
            <a:off x="347472" y="2249424"/>
            <a:ext cx="2560320" cy="1481328"/>
          </a:xfrm>
          <a:prstGeom prst="rect">
            <a:avLst/>
          </a:prstGeom>
          <a:noFill/>
          <a:ln/>
        </p:spPr>
        <p:txBody>
          <a:bodyPr wrap="square" rtlCol="0" anchor="ctr"/>
          <a:lstStyle/>
          <a:p>
            <a:pPr marL="0" indent="0">
              <a:buNone/>
            </a:pPr>
            <a:r>
              <a:rPr lang="en-US" sz="1250" dirty="0">
                <a:solidFill>
                  <a:srgbClr val="334155"/>
                </a:solidFill>
                <a:latin typeface="Calibri" pitchFamily="34" charset="0"/>
                <a:ea typeface="Calibri" pitchFamily="34" charset="-122"/>
                <a:cs typeface="Calibri" pitchFamily="34" charset="-120"/>
              </a:rPr>
              <a:t>1978–2010: η βιομηχανία αναπτύχθηκε &gt;10% ετησίως, τραβώντας μαζί της ολόκληρη την οικονομία. Το μερίδιο της μεταποίησης στο ΑΕΠ έφτασε ~32% (2006) — υψηλότερο από οποιαδήποτε άλλη μεγάλη οικονομία.</a:t>
            </a:r>
            <a:endParaRPr lang="en-US" sz="1250" dirty="0"/>
          </a:p>
        </p:txBody>
      </p:sp>
      <p:sp>
        <p:nvSpPr>
          <p:cNvPr id="15" name="Shape 13"/>
          <p:cNvSpPr/>
          <p:nvPr/>
        </p:nvSpPr>
        <p:spPr>
          <a:xfrm>
            <a:off x="3145536" y="1536192"/>
            <a:ext cx="2834640" cy="22402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16" name="Shape 14"/>
          <p:cNvSpPr/>
          <p:nvPr/>
        </p:nvSpPr>
        <p:spPr>
          <a:xfrm>
            <a:off x="3145536" y="1536192"/>
            <a:ext cx="73152" cy="2240280"/>
          </a:xfrm>
          <a:prstGeom prst="rect">
            <a:avLst/>
          </a:prstGeom>
          <a:solidFill>
            <a:srgbClr val="F5A623"/>
          </a:solidFill>
          <a:ln w="12700">
            <a:solidFill>
              <a:srgbClr val="F5A623"/>
            </a:solidFill>
            <a:prstDash val="solid"/>
          </a:ln>
        </p:spPr>
      </p:sp>
      <p:sp>
        <p:nvSpPr>
          <p:cNvPr id="17" name="Shape 15"/>
          <p:cNvSpPr/>
          <p:nvPr/>
        </p:nvSpPr>
        <p:spPr>
          <a:xfrm>
            <a:off x="3209544" y="1600200"/>
            <a:ext cx="475488" cy="475488"/>
          </a:xfrm>
          <a:prstGeom prst="ellipse">
            <a:avLst/>
          </a:prstGeom>
          <a:solidFill>
            <a:srgbClr val="F5A623"/>
          </a:solidFill>
          <a:ln w="12700">
            <a:solidFill>
              <a:srgbClr val="F5A623"/>
            </a:solidFill>
            <a:prstDash val="solid"/>
          </a:ln>
        </p:spPr>
      </p:sp>
      <p:sp>
        <p:nvSpPr>
          <p:cNvPr id="18" name="Text 16"/>
          <p:cNvSpPr/>
          <p:nvPr/>
        </p:nvSpPr>
        <p:spPr>
          <a:xfrm>
            <a:off x="3209544" y="1600200"/>
            <a:ext cx="475488" cy="475488"/>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19" name="Text 17"/>
          <p:cNvSpPr/>
          <p:nvPr/>
        </p:nvSpPr>
        <p:spPr>
          <a:xfrm>
            <a:off x="3758184" y="1609344"/>
            <a:ext cx="2176272" cy="237744"/>
          </a:xfrm>
          <a:prstGeom prst="rect">
            <a:avLst/>
          </a:prstGeom>
          <a:noFill/>
          <a:ln/>
        </p:spPr>
        <p:txBody>
          <a:bodyPr wrap="square" rtlCol="0" anchor="ctr"/>
          <a:lstStyle/>
          <a:p>
            <a:pPr marL="0" indent="0">
              <a:buNone/>
            </a:pPr>
            <a:r>
              <a:rPr lang="en-US" sz="1000" b="1" dirty="0">
                <a:solidFill>
                  <a:srgbClr val="F5A623"/>
                </a:solidFill>
                <a:latin typeface="Calibri" pitchFamily="34" charset="0"/>
                <a:ea typeface="Calibri" pitchFamily="34" charset="-122"/>
                <a:cs typeface="Calibri" pitchFamily="34" charset="-120"/>
              </a:rPr>
              <a:t>2ος Νόμος</a:t>
            </a:r>
            <a:endParaRPr lang="en-US" sz="1000" dirty="0"/>
          </a:p>
        </p:txBody>
      </p:sp>
      <p:sp>
        <p:nvSpPr>
          <p:cNvPr id="20" name="Text 18"/>
          <p:cNvSpPr/>
          <p:nvPr/>
        </p:nvSpPr>
        <p:spPr>
          <a:xfrm>
            <a:off x="3328416" y="1874520"/>
            <a:ext cx="2560320" cy="347472"/>
          </a:xfrm>
          <a:prstGeom prst="rect">
            <a:avLst/>
          </a:prstGeom>
          <a:noFill/>
          <a:ln/>
        </p:spPr>
        <p:txBody>
          <a:bodyPr wrap="square" rtlCol="0" anchor="ctr"/>
          <a:lstStyle/>
          <a:p>
            <a:pPr marL="0" indent="0">
              <a:buNone/>
            </a:pPr>
            <a:r>
              <a:rPr lang="en-US" sz="1200" b="1" dirty="0">
                <a:solidFill>
                  <a:srgbClr val="243466"/>
                </a:solidFill>
                <a:latin typeface="Georgia" pitchFamily="34" charset="0"/>
                <a:ea typeface="Georgia" pitchFamily="34" charset="-122"/>
                <a:cs typeface="Georgia" pitchFamily="34" charset="-120"/>
              </a:rPr>
              <a:t>Verdoorn Effect σε Κλίμακα</a:t>
            </a:r>
            <a:endParaRPr lang="en-US" sz="1200" dirty="0"/>
          </a:p>
        </p:txBody>
      </p:sp>
      <p:sp>
        <p:nvSpPr>
          <p:cNvPr id="21" name="Text 19"/>
          <p:cNvSpPr/>
          <p:nvPr/>
        </p:nvSpPr>
        <p:spPr>
          <a:xfrm>
            <a:off x="3328416" y="2249424"/>
            <a:ext cx="2560320" cy="1481328"/>
          </a:xfrm>
          <a:prstGeom prst="rect">
            <a:avLst/>
          </a:prstGeom>
          <a:noFill/>
          <a:ln/>
        </p:spPr>
        <p:txBody>
          <a:bodyPr wrap="square" rtlCol="0" anchor="ctr"/>
          <a:lstStyle/>
          <a:p>
            <a:pPr marL="0" indent="0">
              <a:buNone/>
            </a:pPr>
            <a:r>
              <a:rPr lang="en-US" sz="1250" dirty="0">
                <a:solidFill>
                  <a:srgbClr val="334155"/>
                </a:solidFill>
                <a:latin typeface="Calibri" pitchFamily="34" charset="0"/>
                <a:ea typeface="Calibri" pitchFamily="34" charset="-122"/>
                <a:cs typeface="Calibri" pitchFamily="34" charset="-120"/>
              </a:rPr>
              <a:t>Αύξουσες αποδόσεις κλίμακας στη μεταποίηση: παραγωγικότητα εργασίας +6–8% ετησίως. Ειδικές Οικονομικές Ζώνες (SEZs) ως «εργαστήρια» learning-by-doing. Εσωτερική μετανάστευση 300 εκατ. εργαζομένων από γεωργία → βιομηχανία (3ος Νόμος).</a:t>
            </a:r>
            <a:endParaRPr lang="en-US" sz="1250" dirty="0"/>
          </a:p>
        </p:txBody>
      </p:sp>
      <p:sp>
        <p:nvSpPr>
          <p:cNvPr id="22" name="Shape 20"/>
          <p:cNvSpPr/>
          <p:nvPr/>
        </p:nvSpPr>
        <p:spPr>
          <a:xfrm>
            <a:off x="6126480" y="1536192"/>
            <a:ext cx="2834640" cy="22402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23" name="Shape 21"/>
          <p:cNvSpPr/>
          <p:nvPr/>
        </p:nvSpPr>
        <p:spPr>
          <a:xfrm>
            <a:off x="6126480" y="1536192"/>
            <a:ext cx="73152" cy="2240280"/>
          </a:xfrm>
          <a:prstGeom prst="rect">
            <a:avLst/>
          </a:prstGeom>
          <a:solidFill>
            <a:srgbClr val="7C3AED"/>
          </a:solidFill>
          <a:ln w="12700">
            <a:solidFill>
              <a:srgbClr val="7C3AED"/>
            </a:solidFill>
            <a:prstDash val="solid"/>
          </a:ln>
        </p:spPr>
      </p:sp>
      <p:sp>
        <p:nvSpPr>
          <p:cNvPr id="24" name="Shape 22"/>
          <p:cNvSpPr/>
          <p:nvPr/>
        </p:nvSpPr>
        <p:spPr>
          <a:xfrm>
            <a:off x="6190488" y="1600200"/>
            <a:ext cx="475488" cy="475488"/>
          </a:xfrm>
          <a:prstGeom prst="ellipse">
            <a:avLst/>
          </a:prstGeom>
          <a:solidFill>
            <a:srgbClr val="7C3AED"/>
          </a:solidFill>
          <a:ln w="12700">
            <a:solidFill>
              <a:srgbClr val="7C3AED"/>
            </a:solidFill>
            <a:prstDash val="solid"/>
          </a:ln>
        </p:spPr>
      </p:sp>
      <p:sp>
        <p:nvSpPr>
          <p:cNvPr id="25" name="Text 23"/>
          <p:cNvSpPr/>
          <p:nvPr/>
        </p:nvSpPr>
        <p:spPr>
          <a:xfrm>
            <a:off x="6190488" y="1600200"/>
            <a:ext cx="475488" cy="475488"/>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26" name="Text 24"/>
          <p:cNvSpPr/>
          <p:nvPr/>
        </p:nvSpPr>
        <p:spPr>
          <a:xfrm>
            <a:off x="6739128" y="1609344"/>
            <a:ext cx="2176272" cy="237744"/>
          </a:xfrm>
          <a:prstGeom prst="rect">
            <a:avLst/>
          </a:prstGeom>
          <a:noFill/>
          <a:ln/>
        </p:spPr>
        <p:txBody>
          <a:bodyPr wrap="square" rtlCol="0" anchor="ctr"/>
          <a:lstStyle/>
          <a:p>
            <a:pPr marL="0" indent="0">
              <a:buNone/>
            </a:pPr>
            <a:r>
              <a:rPr lang="en-US" sz="1000" b="1" dirty="0">
                <a:solidFill>
                  <a:srgbClr val="7C3AED"/>
                </a:solidFill>
                <a:latin typeface="Calibri" pitchFamily="34" charset="0"/>
                <a:ea typeface="Calibri" pitchFamily="34" charset="-122"/>
                <a:cs typeface="Calibri" pitchFamily="34" charset="-120"/>
              </a:rPr>
              <a:t>3ος Νόμος +</a:t>
            </a:r>
            <a:endParaRPr lang="en-US" sz="1000" dirty="0"/>
          </a:p>
          <a:p>
            <a:pPr marL="0" indent="0">
              <a:buNone/>
            </a:pPr>
            <a:r>
              <a:rPr lang="en-US" sz="1000" b="1" dirty="0">
                <a:solidFill>
                  <a:srgbClr val="7C3AED"/>
                </a:solidFill>
                <a:latin typeface="Calibri" pitchFamily="34" charset="0"/>
                <a:ea typeface="Calibri" pitchFamily="34" charset="-122"/>
                <a:cs typeface="Calibri" pitchFamily="34" charset="-120"/>
              </a:rPr>
              <a:t>Biomhχανική Πολιτική</a:t>
            </a:r>
            <a:endParaRPr lang="en-US" sz="1000" dirty="0"/>
          </a:p>
        </p:txBody>
      </p:sp>
      <p:sp>
        <p:nvSpPr>
          <p:cNvPr id="27" name="Text 25"/>
          <p:cNvSpPr/>
          <p:nvPr/>
        </p:nvSpPr>
        <p:spPr>
          <a:xfrm>
            <a:off x="6309360" y="1874520"/>
            <a:ext cx="2560320" cy="347472"/>
          </a:xfrm>
          <a:prstGeom prst="rect">
            <a:avLst/>
          </a:prstGeom>
          <a:noFill/>
          <a:ln/>
        </p:spPr>
        <p:txBody>
          <a:bodyPr wrap="square" rtlCol="0" anchor="ctr"/>
          <a:lstStyle/>
          <a:p>
            <a:pPr marL="0" indent="0">
              <a:buNone/>
            </a:pPr>
            <a:r>
              <a:rPr lang="en-US" sz="1200" b="1" dirty="0">
                <a:solidFill>
                  <a:srgbClr val="243466"/>
                </a:solidFill>
                <a:latin typeface="Georgia" pitchFamily="34" charset="0"/>
                <a:ea typeface="Georgia" pitchFamily="34" charset="-122"/>
                <a:cs typeface="Georgia" pitchFamily="34" charset="-120"/>
              </a:rPr>
              <a:t>Κρατική Κατεύθυνση: Mazzucato avant la lettre</a:t>
            </a:r>
            <a:endParaRPr lang="en-US" sz="1200" dirty="0"/>
          </a:p>
        </p:txBody>
      </p:sp>
      <p:sp>
        <p:nvSpPr>
          <p:cNvPr id="28" name="Text 26"/>
          <p:cNvSpPr/>
          <p:nvPr/>
        </p:nvSpPr>
        <p:spPr>
          <a:xfrm>
            <a:off x="6309360" y="2249424"/>
            <a:ext cx="2560320" cy="1481328"/>
          </a:xfrm>
          <a:prstGeom prst="rect">
            <a:avLst/>
          </a:prstGeom>
          <a:noFill/>
          <a:ln/>
        </p:spPr>
        <p:txBody>
          <a:bodyPr wrap="square" rtlCol="0" anchor="ctr"/>
          <a:lstStyle/>
          <a:p>
            <a:pPr marL="0" indent="0">
              <a:buNone/>
            </a:pPr>
            <a:r>
              <a:rPr lang="en-US" sz="1250" dirty="0">
                <a:solidFill>
                  <a:srgbClr val="334155"/>
                </a:solidFill>
                <a:latin typeface="Calibri" pitchFamily="34" charset="0"/>
                <a:ea typeface="Calibri" pitchFamily="34" charset="-122"/>
                <a:cs typeface="Calibri" pitchFamily="34" charset="-120"/>
              </a:rPr>
              <a:t>Made in China 2025: στόχευση σε semiconductors, AI, EVs, robotics — ακριβώς η λογική «mission-oriented» Mazzucato. Μετάβαση από labour-intensive → capital/technology-intensive για να αλλάξει </a:t>
            </a:r>
            <a:r>
              <a:rPr lang="el-GR" sz="1250" dirty="0">
                <a:solidFill>
                  <a:srgbClr val="334155"/>
                </a:solidFill>
                <a:latin typeface="Calibri" pitchFamily="34" charset="0"/>
                <a:ea typeface="Calibri" pitchFamily="34" charset="-122"/>
                <a:cs typeface="Calibri" pitchFamily="34" charset="-120"/>
              </a:rPr>
              <a:t>το </a:t>
            </a:r>
            <a:r>
              <a:rPr lang="en-US" sz="1250" dirty="0">
                <a:solidFill>
                  <a:srgbClr val="334155"/>
                </a:solidFill>
                <a:latin typeface="Calibri" pitchFamily="34" charset="0"/>
                <a:ea typeface="Calibri" pitchFamily="34" charset="-122"/>
                <a:cs typeface="Calibri" pitchFamily="34" charset="-120"/>
              </a:rPr>
              <a:t>ε (εξαγωγική ελαστικότητα) κατά Thirlwall.</a:t>
            </a:r>
            <a:endParaRPr lang="en-US" sz="1250" dirty="0"/>
          </a:p>
        </p:txBody>
      </p:sp>
      <p:sp>
        <p:nvSpPr>
          <p:cNvPr id="29" name="Shape 27"/>
          <p:cNvSpPr/>
          <p:nvPr/>
        </p:nvSpPr>
        <p:spPr>
          <a:xfrm>
            <a:off x="164592" y="3858768"/>
            <a:ext cx="8814816" cy="804672"/>
          </a:xfrm>
          <a:prstGeom prst="rect">
            <a:avLst/>
          </a:prstGeom>
          <a:solidFill>
            <a:srgbClr val="FFF7ED"/>
          </a:solidFill>
          <a:ln w="12700">
            <a:solidFill>
              <a:srgbClr val="F5A623"/>
            </a:solidFill>
            <a:prstDash val="solid"/>
          </a:ln>
          <a:effectLst>
            <a:outerShdw blurRad="63500" dist="25400" dir="8100000" algn="bl" rotWithShape="0">
              <a:srgbClr val="000000">
                <a:alpha val="12000"/>
              </a:srgbClr>
            </a:outerShdw>
          </a:effectLst>
        </p:spPr>
      </p:sp>
      <p:sp>
        <p:nvSpPr>
          <p:cNvPr id="30" name="Shape 28"/>
          <p:cNvSpPr/>
          <p:nvPr/>
        </p:nvSpPr>
        <p:spPr>
          <a:xfrm>
            <a:off x="164592" y="3858768"/>
            <a:ext cx="1874520" cy="804672"/>
          </a:xfrm>
          <a:prstGeom prst="rect">
            <a:avLst/>
          </a:prstGeom>
          <a:solidFill>
            <a:srgbClr val="F5A623"/>
          </a:solidFill>
          <a:ln w="12700">
            <a:solidFill>
              <a:srgbClr val="F5A623"/>
            </a:solidFill>
            <a:prstDash val="solid"/>
          </a:ln>
        </p:spPr>
      </p:sp>
      <p:sp>
        <p:nvSpPr>
          <p:cNvPr id="31" name="Text 29"/>
          <p:cNvSpPr/>
          <p:nvPr/>
        </p:nvSpPr>
        <p:spPr>
          <a:xfrm>
            <a:off x="201168" y="3913632"/>
            <a:ext cx="1801368" cy="694944"/>
          </a:xfrm>
          <a:prstGeom prst="rect">
            <a:avLst/>
          </a:prstGeom>
          <a:noFill/>
          <a:ln/>
        </p:spPr>
        <p:txBody>
          <a:bodyPr wrap="square"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 Σημερινή</a:t>
            </a:r>
            <a:endParaRPr lang="en-US" sz="1200" dirty="0"/>
          </a:p>
          <a:p>
            <a:pPr marL="0" indent="0" algn="ctr">
              <a:buNone/>
            </a:pPr>
            <a:r>
              <a:rPr lang="en-US" sz="1200" b="1" dirty="0">
                <a:solidFill>
                  <a:srgbClr val="FFFFFF"/>
                </a:solidFill>
                <a:latin typeface="Georgia" pitchFamily="34" charset="0"/>
                <a:ea typeface="Georgia" pitchFamily="34" charset="-122"/>
                <a:cs typeface="Georgia" pitchFamily="34" charset="-120"/>
              </a:rPr>
              <a:t>Πρόκληση</a:t>
            </a:r>
            <a:endParaRPr lang="en-US" sz="1200" dirty="0"/>
          </a:p>
        </p:txBody>
      </p:sp>
      <p:sp>
        <p:nvSpPr>
          <p:cNvPr id="32" name="Text 30"/>
          <p:cNvSpPr/>
          <p:nvPr/>
        </p:nvSpPr>
        <p:spPr>
          <a:xfrm>
            <a:off x="2121408" y="3913632"/>
            <a:ext cx="6766560" cy="694944"/>
          </a:xfrm>
          <a:prstGeom prst="rect">
            <a:avLst/>
          </a:prstGeom>
          <a:noFill/>
          <a:ln/>
        </p:spPr>
        <p:txBody>
          <a:bodyPr wrap="square" rtlCol="0" anchor="ctr"/>
          <a:lstStyle/>
          <a:p>
            <a:pPr marL="0" indent="0">
              <a:buNone/>
            </a:pPr>
            <a:r>
              <a:rPr lang="en-US" sz="1250" dirty="0">
                <a:solidFill>
                  <a:srgbClr val="334155"/>
                </a:solidFill>
                <a:latin typeface="Calibri" pitchFamily="34" charset="0"/>
                <a:ea typeface="Calibri" pitchFamily="34" charset="-122"/>
                <a:cs typeface="Calibri" pitchFamily="34" charset="-120"/>
              </a:rPr>
              <a:t>Το μερίδιο μεταποίησης μειώνεται (~27% ΑΕΠ, 2023) πριν η Κίνα γίνει πλούσια χώρα </a:t>
            </a:r>
            <a:r>
              <a:rPr lang="el-GR" sz="1250" dirty="0">
                <a:solidFill>
                  <a:srgbClr val="334155"/>
                </a:solidFill>
                <a:latin typeface="Calibri" pitchFamily="34" charset="0"/>
                <a:ea typeface="Calibri" pitchFamily="34" charset="-122"/>
                <a:cs typeface="Calibri" pitchFamily="34" charset="-120"/>
              </a:rPr>
              <a:t>-</a:t>
            </a:r>
            <a:r>
              <a:rPr lang="en-US" sz="1250" dirty="0">
                <a:solidFill>
                  <a:srgbClr val="334155"/>
                </a:solidFill>
                <a:latin typeface="Calibri" pitchFamily="34" charset="0"/>
                <a:ea typeface="Calibri" pitchFamily="34" charset="-122"/>
                <a:cs typeface="Calibri" pitchFamily="34" charset="-120"/>
              </a:rPr>
              <a:t> ο ίδιος κίνδυνος πρόωρης αποβιομηχάνισης που είδαμε στην Ελλάδα, αλλά σε ασύγκριτα μεγαλύτερη κλίμακα. Η απάντηση: επιθετική στρόφη σε R&amp;D και high-tech exports.</a:t>
            </a:r>
            <a:endParaRPr lang="en-US" sz="1250" dirty="0"/>
          </a:p>
        </p:txBody>
      </p:sp>
      <p:sp>
        <p:nvSpPr>
          <p:cNvPr id="33" name="Text 31"/>
          <p:cNvSpPr/>
          <p:nvPr/>
        </p:nvSpPr>
        <p:spPr>
          <a:xfrm>
            <a:off x="0" y="4718304"/>
            <a:ext cx="9064917" cy="210312"/>
          </a:xfrm>
          <a:prstGeom prst="rect">
            <a:avLst/>
          </a:prstGeom>
          <a:noFill/>
          <a:ln/>
        </p:spPr>
        <p:txBody>
          <a:bodyPr wrap="square" rtlCol="0" anchor="ctr"/>
          <a:lstStyle/>
          <a:p>
            <a:pPr marL="0" indent="0">
              <a:buNone/>
            </a:pPr>
            <a:r>
              <a:rPr lang="el-GR" sz="1000" i="1" dirty="0">
                <a:solidFill>
                  <a:srgbClr val="64748B"/>
                </a:solidFill>
                <a:latin typeface="Calibri" pitchFamily="34" charset="0"/>
                <a:ea typeface="Calibri" pitchFamily="34" charset="-122"/>
                <a:cs typeface="Calibri" pitchFamily="34" charset="-120"/>
              </a:rPr>
              <a:t>Πηγή: </a:t>
            </a:r>
            <a:r>
              <a:rPr lang="en-US" sz="1000" i="1" dirty="0">
                <a:solidFill>
                  <a:srgbClr val="64748B"/>
                </a:solidFill>
                <a:latin typeface="Calibri" pitchFamily="34" charset="0"/>
                <a:ea typeface="Calibri" pitchFamily="34" charset="-122"/>
                <a:cs typeface="Calibri" pitchFamily="34" charset="-120"/>
              </a:rPr>
              <a:t>Kaldor (1967). Strategic Factors in Economic Development. | Rodrik, D. (2016). Journal of Economic Growth, 21(1), 1–33. | Made in China 2025, State Council of China.</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2">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243466"/>
          </a:solidFill>
          <a:ln w="12700">
            <a:solidFill>
              <a:srgbClr val="243466"/>
            </a:solidFill>
            <a:prstDash val="solid"/>
          </a:ln>
        </p:spPr>
      </p:sp>
      <p:sp>
        <p:nvSpPr>
          <p:cNvPr id="3" name="Shape 1"/>
          <p:cNvSpPr/>
          <p:nvPr/>
        </p:nvSpPr>
        <p:spPr>
          <a:xfrm>
            <a:off x="0" y="685800"/>
            <a:ext cx="9144000" cy="45720"/>
          </a:xfrm>
          <a:prstGeom prst="rect">
            <a:avLst/>
          </a:prstGeom>
          <a:solidFill>
            <a:srgbClr val="028090"/>
          </a:solidFill>
          <a:ln w="12700">
            <a:solidFill>
              <a:srgbClr val="028090"/>
            </a:solidFill>
            <a:prstDash val="solid"/>
          </a:ln>
        </p:spPr>
      </p:sp>
      <p:sp>
        <p:nvSpPr>
          <p:cNvPr id="4" name="Text 2"/>
          <p:cNvSpPr/>
          <p:nvPr/>
        </p:nvSpPr>
        <p:spPr>
          <a:xfrm>
            <a:off x="320040" y="0"/>
            <a:ext cx="850392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Νότια Κορέα: R&amp;D ~5% ΑΕΠ &amp; ο Νόμος Thirlwall σε Δράση</a:t>
            </a:r>
            <a:endParaRPr lang="en-US" sz="2000" dirty="0"/>
          </a:p>
        </p:txBody>
      </p:sp>
      <p:sp>
        <p:nvSpPr>
          <p:cNvPr id="5" name="Text 3"/>
          <p:cNvSpPr/>
          <p:nvPr/>
        </p:nvSpPr>
        <p:spPr>
          <a:xfrm>
            <a:off x="25454" y="4896612"/>
            <a:ext cx="9249031" cy="246888"/>
          </a:xfrm>
          <a:prstGeom prst="rect">
            <a:avLst/>
          </a:prstGeom>
          <a:noFill/>
          <a:ln/>
        </p:spPr>
        <p:txBody>
          <a:bodyPr wrap="square" rtlCol="0" anchor="ctr"/>
          <a:lstStyle/>
          <a:p>
            <a:r>
              <a:rPr lang="en-US" sz="900" dirty="0"/>
              <a:t>OECD. (2024). </a:t>
            </a:r>
            <a:r>
              <a:rPr lang="en-US" sz="900" i="1" dirty="0"/>
              <a:t>Main Science and Technology Indicators</a:t>
            </a:r>
            <a:r>
              <a:rPr lang="en-US" sz="900" dirty="0"/>
              <a:t>. </a:t>
            </a:r>
            <a:r>
              <a:rPr lang="en-US" sz="900" dirty="0">
                <a:hlinkClick r:id="rId2"/>
              </a:rPr>
              <a:t>https://www.oecd.org/en/data/datasets/main-science-and-technology-indicators.html</a:t>
            </a:r>
            <a:endParaRPr lang="el-GR" sz="900" dirty="0"/>
          </a:p>
          <a:p>
            <a:r>
              <a:rPr lang="el-GR" sz="900" dirty="0"/>
              <a:t> </a:t>
            </a:r>
            <a:r>
              <a:rPr lang="en-US" sz="900" dirty="0"/>
              <a:t>OECD. (2023). </a:t>
            </a:r>
            <a:r>
              <a:rPr lang="en-US" sz="900" i="1" dirty="0"/>
              <a:t>OECD Reviews of Innovation Policy: Korea 2023</a:t>
            </a:r>
            <a:r>
              <a:rPr lang="en-US" sz="900" dirty="0"/>
              <a:t>. </a:t>
            </a:r>
            <a:r>
              <a:rPr lang="en-US" sz="900" dirty="0">
                <a:hlinkClick r:id="rId3"/>
              </a:rPr>
              <a:t>https://doi.org/10.1787/bdcf9685-en</a:t>
            </a:r>
            <a:endParaRPr lang="en-US" sz="900" dirty="0"/>
          </a:p>
        </p:txBody>
      </p:sp>
      <p:sp>
        <p:nvSpPr>
          <p:cNvPr id="6" name="Shape 4"/>
          <p:cNvSpPr/>
          <p:nvPr/>
        </p:nvSpPr>
        <p:spPr>
          <a:xfrm>
            <a:off x="164592" y="804672"/>
            <a:ext cx="2743200" cy="3913632"/>
          </a:xfrm>
          <a:prstGeom prst="rect">
            <a:avLst/>
          </a:prstGeom>
          <a:solidFill>
            <a:srgbClr val="243466"/>
          </a:solidFill>
          <a:ln w="12700">
            <a:solidFill>
              <a:srgbClr val="E2E8F0"/>
            </a:solidFill>
            <a:prstDash val="solid"/>
          </a:ln>
          <a:effectLst>
            <a:outerShdw blurRad="63500" dist="25400" dir="8100000" algn="bl" rotWithShape="0">
              <a:srgbClr val="000000">
                <a:alpha val="12000"/>
              </a:srgbClr>
            </a:outerShdw>
          </a:effectLst>
        </p:spPr>
      </p:sp>
      <p:sp>
        <p:nvSpPr>
          <p:cNvPr id="7" name="Text 5"/>
          <p:cNvSpPr/>
          <p:nvPr/>
        </p:nvSpPr>
        <p:spPr>
          <a:xfrm>
            <a:off x="256032" y="1005840"/>
            <a:ext cx="2560320" cy="1005840"/>
          </a:xfrm>
          <a:prstGeom prst="rect">
            <a:avLst/>
          </a:prstGeom>
          <a:noFill/>
          <a:ln/>
        </p:spPr>
        <p:txBody>
          <a:bodyPr wrap="square" rtlCol="0" anchor="ctr"/>
          <a:lstStyle/>
          <a:p>
            <a:pPr marL="0" indent="0" algn="ctr">
              <a:buNone/>
            </a:pPr>
            <a:r>
              <a:rPr lang="en-US" sz="6000" b="1" dirty="0">
                <a:solidFill>
                  <a:srgbClr val="F5A623"/>
                </a:solidFill>
                <a:latin typeface="Georgia" pitchFamily="34" charset="0"/>
                <a:ea typeface="Georgia" pitchFamily="34" charset="-122"/>
                <a:cs typeface="Georgia" pitchFamily="34" charset="-120"/>
              </a:rPr>
              <a:t>~5%</a:t>
            </a:r>
            <a:endParaRPr lang="en-US" sz="6000" dirty="0"/>
          </a:p>
        </p:txBody>
      </p:sp>
      <p:sp>
        <p:nvSpPr>
          <p:cNvPr id="8" name="Text 6"/>
          <p:cNvSpPr/>
          <p:nvPr/>
        </p:nvSpPr>
        <p:spPr>
          <a:xfrm>
            <a:off x="256032" y="1993392"/>
            <a:ext cx="2560320" cy="347472"/>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R&amp;D / ΑΕΠ (2023</a:t>
            </a:r>
            <a:r>
              <a:rPr lang="el-GR" sz="1300" b="1" dirty="0">
                <a:solidFill>
                  <a:srgbClr val="028090"/>
                </a:solidFill>
                <a:latin typeface="Calibri" pitchFamily="34" charset="0"/>
                <a:ea typeface="Calibri" pitchFamily="34" charset="-122"/>
                <a:cs typeface="Calibri" pitchFamily="34" charset="-120"/>
              </a:rPr>
              <a:t>‒2025</a:t>
            </a: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9" name="Text 7"/>
          <p:cNvSpPr/>
          <p:nvPr/>
        </p:nvSpPr>
        <p:spPr>
          <a:xfrm>
            <a:off x="256032" y="2377440"/>
            <a:ext cx="2560320" cy="475488"/>
          </a:xfrm>
          <a:prstGeom prst="rect">
            <a:avLst/>
          </a:prstGeom>
          <a:noFill/>
          <a:ln/>
        </p:spPr>
        <p:txBody>
          <a:bodyPr wrap="square" rtlCol="0" anchor="ctr"/>
          <a:lstStyle/>
          <a:p>
            <a:pPr marL="0" indent="0" algn="ctr">
              <a:buNone/>
            </a:pPr>
            <a:r>
              <a:rPr lang="en-US" sz="1100" dirty="0">
                <a:solidFill>
                  <a:srgbClr val="AACCFF"/>
                </a:solidFill>
                <a:latin typeface="Calibri" pitchFamily="34" charset="0"/>
                <a:ea typeface="Calibri" pitchFamily="34" charset="-122"/>
                <a:cs typeface="Calibri" pitchFamily="34" charset="-120"/>
              </a:rPr>
              <a:t>#2 παγκοσμίως</a:t>
            </a:r>
            <a:endParaRPr lang="en-US" sz="1100" dirty="0"/>
          </a:p>
          <a:p>
            <a:pPr marL="0" indent="0" algn="ctr">
              <a:buNone/>
            </a:pPr>
            <a:r>
              <a:rPr lang="en-US" sz="1100" dirty="0">
                <a:solidFill>
                  <a:srgbClr val="AACCFF"/>
                </a:solidFill>
                <a:latin typeface="Calibri" pitchFamily="34" charset="0"/>
                <a:ea typeface="Calibri" pitchFamily="34" charset="-122"/>
                <a:cs typeface="Calibri" pitchFamily="34" charset="-120"/>
              </a:rPr>
              <a:t>(μετά το Ισραήλ 6.35%)</a:t>
            </a:r>
            <a:endParaRPr lang="en-US" sz="1100" dirty="0"/>
          </a:p>
        </p:txBody>
      </p:sp>
      <p:sp>
        <p:nvSpPr>
          <p:cNvPr id="10" name="Text 8"/>
          <p:cNvSpPr/>
          <p:nvPr/>
        </p:nvSpPr>
        <p:spPr>
          <a:xfrm>
            <a:off x="256032" y="2907792"/>
            <a:ext cx="2560320" cy="256032"/>
          </a:xfrm>
          <a:prstGeom prst="rect">
            <a:avLst/>
          </a:prstGeom>
          <a:noFill/>
          <a:ln/>
        </p:spPr>
        <p:txBody>
          <a:bodyPr wrap="square" rtlCol="0" anchor="ctr"/>
          <a:lstStyle/>
          <a:p>
            <a:pPr marL="0" indent="0" algn="ctr">
              <a:buNone/>
            </a:pPr>
            <a:r>
              <a:rPr lang="en-US" sz="1000" i="1" dirty="0">
                <a:solidFill>
                  <a:srgbClr val="AACCFF"/>
                </a:solidFill>
                <a:latin typeface="Calibri" pitchFamily="34" charset="0"/>
                <a:ea typeface="Calibri" pitchFamily="34" charset="-122"/>
                <a:cs typeface="Calibri" pitchFamily="34" charset="-120"/>
              </a:rPr>
              <a:t>R&amp;D % ΑΕΠ (OECD 2023)</a:t>
            </a:r>
            <a:endParaRPr lang="en-US" sz="1000" dirty="0"/>
          </a:p>
        </p:txBody>
      </p:sp>
      <p:sp>
        <p:nvSpPr>
          <p:cNvPr id="11" name="Shape 9"/>
          <p:cNvSpPr/>
          <p:nvPr/>
        </p:nvSpPr>
        <p:spPr>
          <a:xfrm>
            <a:off x="256032" y="3218688"/>
            <a:ext cx="2073729" cy="100584"/>
          </a:xfrm>
          <a:prstGeom prst="rect">
            <a:avLst/>
          </a:prstGeom>
          <a:solidFill>
            <a:srgbClr val="F87171"/>
          </a:solidFill>
          <a:ln w="12700">
            <a:solidFill>
              <a:srgbClr val="F87171"/>
            </a:solidFill>
            <a:prstDash val="solid"/>
          </a:ln>
        </p:spPr>
      </p:sp>
      <p:sp>
        <p:nvSpPr>
          <p:cNvPr id="12" name="Text 10"/>
          <p:cNvSpPr/>
          <p:nvPr/>
        </p:nvSpPr>
        <p:spPr>
          <a:xfrm>
            <a:off x="256032" y="3218688"/>
            <a:ext cx="2560320" cy="100584"/>
          </a:xfrm>
          <a:prstGeom prst="rect">
            <a:avLst/>
          </a:prstGeom>
          <a:noFill/>
          <a:ln/>
        </p:spPr>
        <p:txBody>
          <a:bodyPr wrap="square" lIns="0" tIns="0" rIns="0" bIns="0" rtlCol="0" anchor="ctr"/>
          <a:lstStyle/>
          <a:p>
            <a:pPr marL="0" indent="0">
              <a:buNone/>
            </a:pPr>
            <a:r>
              <a:rPr lang="en-US" sz="750" dirty="0">
                <a:solidFill>
                  <a:srgbClr val="FFFFFF"/>
                </a:solidFill>
                <a:latin typeface="Calibri" pitchFamily="34" charset="0"/>
                <a:ea typeface="Calibri" pitchFamily="34" charset="-122"/>
                <a:cs typeface="Calibri" pitchFamily="34" charset="-120"/>
              </a:rPr>
              <a:t>Ισραήλ 6.35%</a:t>
            </a:r>
            <a:endParaRPr lang="en-US" sz="750" dirty="0"/>
          </a:p>
        </p:txBody>
      </p:sp>
      <p:sp>
        <p:nvSpPr>
          <p:cNvPr id="13" name="Shape 11"/>
          <p:cNvSpPr/>
          <p:nvPr/>
        </p:nvSpPr>
        <p:spPr>
          <a:xfrm>
            <a:off x="256032" y="3346704"/>
            <a:ext cx="1619794" cy="100584"/>
          </a:xfrm>
          <a:prstGeom prst="rect">
            <a:avLst/>
          </a:prstGeom>
          <a:solidFill>
            <a:srgbClr val="F5A623"/>
          </a:solidFill>
          <a:ln w="12700">
            <a:solidFill>
              <a:srgbClr val="F5A623"/>
            </a:solidFill>
            <a:prstDash val="solid"/>
          </a:ln>
        </p:spPr>
      </p:sp>
      <p:sp>
        <p:nvSpPr>
          <p:cNvPr id="14" name="Text 12"/>
          <p:cNvSpPr/>
          <p:nvPr/>
        </p:nvSpPr>
        <p:spPr>
          <a:xfrm>
            <a:off x="256032" y="3346704"/>
            <a:ext cx="2560320" cy="100584"/>
          </a:xfrm>
          <a:prstGeom prst="rect">
            <a:avLst/>
          </a:prstGeom>
          <a:noFill/>
          <a:ln/>
        </p:spPr>
        <p:txBody>
          <a:bodyPr wrap="square" lIns="0" tIns="0" rIns="0" bIns="0" rtlCol="0" anchor="ctr"/>
          <a:lstStyle/>
          <a:p>
            <a:pPr marL="0" indent="0">
              <a:buNone/>
            </a:pPr>
            <a:r>
              <a:rPr lang="en-US" sz="750" dirty="0">
                <a:solidFill>
                  <a:srgbClr val="FFFFFF"/>
                </a:solidFill>
                <a:latin typeface="Calibri" pitchFamily="34" charset="0"/>
                <a:ea typeface="Calibri" pitchFamily="34" charset="-122"/>
                <a:cs typeface="Calibri" pitchFamily="34" charset="-120"/>
              </a:rPr>
              <a:t>Ν. Κορέα 4.96%</a:t>
            </a:r>
            <a:endParaRPr lang="en-US" sz="750" dirty="0"/>
          </a:p>
        </p:txBody>
      </p:sp>
      <p:sp>
        <p:nvSpPr>
          <p:cNvPr id="15" name="Shape 13"/>
          <p:cNvSpPr/>
          <p:nvPr/>
        </p:nvSpPr>
        <p:spPr>
          <a:xfrm>
            <a:off x="256032" y="3474720"/>
            <a:ext cx="1126671" cy="100584"/>
          </a:xfrm>
          <a:prstGeom prst="rect">
            <a:avLst/>
          </a:prstGeom>
          <a:solidFill>
            <a:srgbClr val="028090"/>
          </a:solidFill>
          <a:ln w="12700">
            <a:solidFill>
              <a:srgbClr val="028090"/>
            </a:solidFill>
            <a:prstDash val="solid"/>
          </a:ln>
        </p:spPr>
      </p:sp>
      <p:sp>
        <p:nvSpPr>
          <p:cNvPr id="16" name="Text 14"/>
          <p:cNvSpPr/>
          <p:nvPr/>
        </p:nvSpPr>
        <p:spPr>
          <a:xfrm>
            <a:off x="256032" y="3474720"/>
            <a:ext cx="2560320" cy="100584"/>
          </a:xfrm>
          <a:prstGeom prst="rect">
            <a:avLst/>
          </a:prstGeom>
          <a:noFill/>
          <a:ln/>
        </p:spPr>
        <p:txBody>
          <a:bodyPr wrap="square" lIns="0" tIns="0" rIns="0" bIns="0" rtlCol="0" anchor="ctr"/>
          <a:lstStyle/>
          <a:p>
            <a:pPr marL="0" indent="0">
              <a:buNone/>
            </a:pPr>
            <a:r>
              <a:rPr lang="en-US" sz="750" dirty="0">
                <a:solidFill>
                  <a:srgbClr val="FFFFFF"/>
                </a:solidFill>
                <a:latin typeface="Calibri" pitchFamily="34" charset="0"/>
                <a:ea typeface="Calibri" pitchFamily="34" charset="-122"/>
                <a:cs typeface="Calibri" pitchFamily="34" charset="-120"/>
              </a:rPr>
              <a:t>ΗΠΑ 3.45%</a:t>
            </a:r>
            <a:endParaRPr lang="en-US" sz="750" dirty="0"/>
          </a:p>
        </p:txBody>
      </p:sp>
      <p:sp>
        <p:nvSpPr>
          <p:cNvPr id="17" name="Shape 15"/>
          <p:cNvSpPr/>
          <p:nvPr/>
        </p:nvSpPr>
        <p:spPr>
          <a:xfrm>
            <a:off x="256032" y="3602736"/>
            <a:ext cx="1123406" cy="100584"/>
          </a:xfrm>
          <a:prstGeom prst="rect">
            <a:avLst/>
          </a:prstGeom>
          <a:solidFill>
            <a:srgbClr val="94A3B8"/>
          </a:solidFill>
          <a:ln w="12700">
            <a:solidFill>
              <a:srgbClr val="94A3B8"/>
            </a:solidFill>
            <a:prstDash val="solid"/>
          </a:ln>
        </p:spPr>
      </p:sp>
      <p:sp>
        <p:nvSpPr>
          <p:cNvPr id="18" name="Text 16"/>
          <p:cNvSpPr/>
          <p:nvPr/>
        </p:nvSpPr>
        <p:spPr>
          <a:xfrm>
            <a:off x="256032" y="3602736"/>
            <a:ext cx="2560320" cy="100584"/>
          </a:xfrm>
          <a:prstGeom prst="rect">
            <a:avLst/>
          </a:prstGeom>
          <a:noFill/>
          <a:ln/>
        </p:spPr>
        <p:txBody>
          <a:bodyPr wrap="square" lIns="0" tIns="0" rIns="0" bIns="0" rtlCol="0" anchor="ctr"/>
          <a:lstStyle/>
          <a:p>
            <a:pPr marL="0" indent="0">
              <a:buNone/>
            </a:pPr>
            <a:r>
              <a:rPr lang="en-US" sz="750" dirty="0">
                <a:solidFill>
                  <a:srgbClr val="FFFFFF"/>
                </a:solidFill>
                <a:latin typeface="Calibri" pitchFamily="34" charset="0"/>
                <a:ea typeface="Calibri" pitchFamily="34" charset="-122"/>
                <a:cs typeface="Calibri" pitchFamily="34" charset="-120"/>
              </a:rPr>
              <a:t>Ιαπωνία 3.44%</a:t>
            </a:r>
            <a:endParaRPr lang="en-US" sz="750" dirty="0"/>
          </a:p>
        </p:txBody>
      </p:sp>
      <p:sp>
        <p:nvSpPr>
          <p:cNvPr id="19" name="Shape 17"/>
          <p:cNvSpPr/>
          <p:nvPr/>
        </p:nvSpPr>
        <p:spPr>
          <a:xfrm>
            <a:off x="256032" y="3730752"/>
            <a:ext cx="1022169" cy="100584"/>
          </a:xfrm>
          <a:prstGeom prst="rect">
            <a:avLst/>
          </a:prstGeom>
          <a:solidFill>
            <a:srgbClr val="94A3B8"/>
          </a:solidFill>
          <a:ln w="12700">
            <a:solidFill>
              <a:srgbClr val="94A3B8"/>
            </a:solidFill>
            <a:prstDash val="solid"/>
          </a:ln>
        </p:spPr>
      </p:sp>
      <p:sp>
        <p:nvSpPr>
          <p:cNvPr id="20" name="Text 18"/>
          <p:cNvSpPr/>
          <p:nvPr/>
        </p:nvSpPr>
        <p:spPr>
          <a:xfrm>
            <a:off x="256032" y="3730752"/>
            <a:ext cx="2560320" cy="100584"/>
          </a:xfrm>
          <a:prstGeom prst="rect">
            <a:avLst/>
          </a:prstGeom>
          <a:noFill/>
          <a:ln/>
        </p:spPr>
        <p:txBody>
          <a:bodyPr wrap="square" lIns="0" tIns="0" rIns="0" bIns="0" rtlCol="0" anchor="ctr"/>
          <a:lstStyle/>
          <a:p>
            <a:pPr marL="0" indent="0">
              <a:buNone/>
            </a:pPr>
            <a:r>
              <a:rPr lang="en-US" sz="750" dirty="0">
                <a:solidFill>
                  <a:srgbClr val="FFFFFF"/>
                </a:solidFill>
                <a:latin typeface="Calibri" pitchFamily="34" charset="0"/>
                <a:ea typeface="Calibri" pitchFamily="34" charset="-122"/>
                <a:cs typeface="Calibri" pitchFamily="34" charset="-120"/>
              </a:rPr>
              <a:t>Γερμανία 3.13%</a:t>
            </a:r>
            <a:endParaRPr lang="en-US" sz="750" dirty="0"/>
          </a:p>
        </p:txBody>
      </p:sp>
      <p:sp>
        <p:nvSpPr>
          <p:cNvPr id="21" name="Shape 19"/>
          <p:cNvSpPr/>
          <p:nvPr/>
        </p:nvSpPr>
        <p:spPr>
          <a:xfrm>
            <a:off x="256032" y="3858768"/>
            <a:ext cx="506186" cy="100584"/>
          </a:xfrm>
          <a:prstGeom prst="rect">
            <a:avLst/>
          </a:prstGeom>
          <a:solidFill>
            <a:srgbClr val="E11D48"/>
          </a:solidFill>
          <a:ln w="12700">
            <a:solidFill>
              <a:srgbClr val="E11D48"/>
            </a:solidFill>
            <a:prstDash val="solid"/>
          </a:ln>
        </p:spPr>
      </p:sp>
      <p:sp>
        <p:nvSpPr>
          <p:cNvPr id="22" name="Text 20"/>
          <p:cNvSpPr/>
          <p:nvPr/>
        </p:nvSpPr>
        <p:spPr>
          <a:xfrm>
            <a:off x="256032" y="3858768"/>
            <a:ext cx="2560320" cy="100584"/>
          </a:xfrm>
          <a:prstGeom prst="rect">
            <a:avLst/>
          </a:prstGeom>
          <a:noFill/>
          <a:ln/>
        </p:spPr>
        <p:txBody>
          <a:bodyPr wrap="square" lIns="0" tIns="0" rIns="0" bIns="0" rtlCol="0" anchor="ctr"/>
          <a:lstStyle/>
          <a:p>
            <a:pPr marL="0" indent="0">
              <a:buNone/>
            </a:pPr>
            <a:r>
              <a:rPr lang="en-US" sz="750" dirty="0">
                <a:solidFill>
                  <a:srgbClr val="FFFFFF"/>
                </a:solidFill>
                <a:latin typeface="Calibri" pitchFamily="34" charset="0"/>
                <a:ea typeface="Calibri" pitchFamily="34" charset="-122"/>
                <a:cs typeface="Calibri" pitchFamily="34" charset="-120"/>
              </a:rPr>
              <a:t>Ελλάδα 1.55%</a:t>
            </a:r>
            <a:endParaRPr lang="en-US" sz="750" dirty="0"/>
          </a:p>
        </p:txBody>
      </p:sp>
      <p:sp>
        <p:nvSpPr>
          <p:cNvPr id="23" name="Shape 21"/>
          <p:cNvSpPr/>
          <p:nvPr/>
        </p:nvSpPr>
        <p:spPr>
          <a:xfrm>
            <a:off x="3063240" y="778723"/>
            <a:ext cx="5916168" cy="1598717"/>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24" name="Shape 22"/>
          <p:cNvSpPr/>
          <p:nvPr/>
        </p:nvSpPr>
        <p:spPr>
          <a:xfrm>
            <a:off x="3063240" y="804672"/>
            <a:ext cx="73152" cy="1874520"/>
          </a:xfrm>
          <a:prstGeom prst="rect">
            <a:avLst/>
          </a:prstGeom>
          <a:solidFill>
            <a:srgbClr val="028090"/>
          </a:solidFill>
          <a:ln w="12700">
            <a:solidFill>
              <a:srgbClr val="028090"/>
            </a:solidFill>
            <a:prstDash val="solid"/>
          </a:ln>
        </p:spPr>
      </p:sp>
      <p:sp>
        <p:nvSpPr>
          <p:cNvPr id="25" name="Text 23"/>
          <p:cNvSpPr/>
          <p:nvPr/>
        </p:nvSpPr>
        <p:spPr>
          <a:xfrm>
            <a:off x="3246120" y="859536"/>
            <a:ext cx="5550408" cy="347472"/>
          </a:xfrm>
          <a:prstGeom prst="rect">
            <a:avLst/>
          </a:prstGeom>
          <a:noFill/>
          <a:ln/>
        </p:spPr>
        <p:txBody>
          <a:bodyPr wrap="square" rtlCol="0" anchor="ctr"/>
          <a:lstStyle/>
          <a:p>
            <a:pPr marL="0" indent="0">
              <a:buNone/>
            </a:pPr>
            <a:r>
              <a:rPr lang="en-US" sz="1400" b="1" dirty="0">
                <a:solidFill>
                  <a:srgbClr val="243466"/>
                </a:solidFill>
                <a:latin typeface="Georgia" pitchFamily="34" charset="0"/>
                <a:ea typeface="Georgia" pitchFamily="34" charset="-122"/>
                <a:cs typeface="Georgia" pitchFamily="34" charset="-120"/>
              </a:rPr>
              <a:t>Πώς το R&amp;D αλλάζει τον Νόμο Thirlwall</a:t>
            </a:r>
            <a:endParaRPr lang="en-US" sz="1400" dirty="0"/>
          </a:p>
        </p:txBody>
      </p:sp>
      <p:sp>
        <p:nvSpPr>
          <p:cNvPr id="26" name="Text 24"/>
          <p:cNvSpPr/>
          <p:nvPr/>
        </p:nvSpPr>
        <p:spPr>
          <a:xfrm>
            <a:off x="3246120" y="1160052"/>
            <a:ext cx="5550408" cy="1335024"/>
          </a:xfrm>
          <a:prstGeom prst="rect">
            <a:avLst/>
          </a:prstGeom>
          <a:noFill/>
          <a:ln/>
        </p:spPr>
        <p:txBody>
          <a:bodyPr wrap="square" rtlCol="0" anchor="t"/>
          <a:lstStyle/>
          <a:p>
            <a:r>
              <a:rPr lang="en-US" sz="1400" b="1" dirty="0">
                <a:solidFill>
                  <a:srgbClr val="028090"/>
                </a:solidFill>
                <a:latin typeface="Calibri" pitchFamily="34" charset="0"/>
                <a:ea typeface="Calibri" pitchFamily="34" charset="-122"/>
                <a:cs typeface="Calibri" pitchFamily="34" charset="-120"/>
              </a:rPr>
              <a:t>Υψηλό R&amp;D → </a:t>
            </a:r>
            <a:r>
              <a:rPr lang="en-US" sz="1400" dirty="0">
                <a:solidFill>
                  <a:srgbClr val="334155"/>
                </a:solidFill>
                <a:latin typeface="Calibri" pitchFamily="34" charset="0"/>
                <a:ea typeface="Calibri" pitchFamily="34" charset="-122"/>
                <a:cs typeface="Calibri" pitchFamily="34" charset="-120"/>
              </a:rPr>
              <a:t>εξαγωγές υψηλής τεχνολογίας (semiconductors, Dynamic Random-Access Memory </a:t>
            </a:r>
            <a:r>
              <a:rPr lang="el-GR" sz="1400" dirty="0">
                <a:solidFill>
                  <a:srgbClr val="334155"/>
                </a:solidFill>
                <a:latin typeface="Calibri" pitchFamily="34" charset="0"/>
                <a:ea typeface="Calibri" pitchFamily="34" charset="-122"/>
                <a:cs typeface="Calibri" pitchFamily="34" charset="-120"/>
              </a:rPr>
              <a:t>(</a:t>
            </a:r>
            <a:r>
              <a:rPr lang="en-US" sz="1400" dirty="0">
                <a:solidFill>
                  <a:srgbClr val="334155"/>
                </a:solidFill>
                <a:latin typeface="Calibri" pitchFamily="34" charset="0"/>
                <a:ea typeface="Calibri" pitchFamily="34" charset="-122"/>
                <a:cs typeface="Calibri" pitchFamily="34" charset="-120"/>
              </a:rPr>
              <a:t>DRAM</a:t>
            </a:r>
            <a:r>
              <a:rPr lang="el-GR" sz="1400" dirty="0">
                <a:solidFill>
                  <a:srgbClr val="334155"/>
                </a:solidFill>
                <a:latin typeface="Calibri" pitchFamily="34" charset="0"/>
                <a:ea typeface="Calibri" pitchFamily="34" charset="-122"/>
                <a:cs typeface="Calibri" pitchFamily="34" charset="-120"/>
              </a:rPr>
              <a:t>=μνήμες υπολογιστών)</a:t>
            </a:r>
            <a:r>
              <a:rPr lang="en-US" sz="1400" dirty="0">
                <a:solidFill>
                  <a:srgbClr val="334155"/>
                </a:solidFill>
                <a:latin typeface="Calibri" pitchFamily="34" charset="0"/>
                <a:ea typeface="Calibri" pitchFamily="34" charset="-122"/>
                <a:cs typeface="Calibri" pitchFamily="34" charset="-120"/>
              </a:rPr>
              <a:t>, EVs) → </a:t>
            </a:r>
            <a:r>
              <a:rPr lang="en-US" sz="1400" b="1" dirty="0">
                <a:solidFill>
                  <a:srgbClr val="028090"/>
                </a:solidFill>
                <a:latin typeface="Calibri" pitchFamily="34" charset="0"/>
                <a:ea typeface="Calibri" pitchFamily="34" charset="-122"/>
                <a:cs typeface="Calibri" pitchFamily="34" charset="-120"/>
              </a:rPr>
              <a:t>↑ε </a:t>
            </a:r>
            <a:r>
              <a:rPr lang="en-US" sz="1400" dirty="0">
                <a:solidFill>
                  <a:srgbClr val="334155"/>
                </a:solidFill>
                <a:latin typeface="Calibri" pitchFamily="34" charset="0"/>
                <a:ea typeface="Calibri" pitchFamily="34" charset="-122"/>
                <a:cs typeface="Calibri" pitchFamily="34" charset="-120"/>
              </a:rPr>
              <a:t>(παγκόσμια ζήτηση εξαγωγών ανεβαίνει)
</a:t>
            </a:r>
            <a:r>
              <a:rPr lang="en-US" sz="1400" b="1" dirty="0">
                <a:solidFill>
                  <a:srgbClr val="F5A623"/>
                </a:solidFill>
                <a:latin typeface="Calibri" pitchFamily="34" charset="0"/>
                <a:ea typeface="Calibri" pitchFamily="34" charset="-122"/>
                <a:cs typeface="Calibri" pitchFamily="34" charset="-120"/>
              </a:rPr>
              <a:t>Εγχώρια τεχνολογική βάση → </a:t>
            </a:r>
            <a:r>
              <a:rPr lang="en-US" sz="1400" dirty="0">
                <a:solidFill>
                  <a:srgbClr val="334155"/>
                </a:solidFill>
                <a:latin typeface="Calibri" pitchFamily="34" charset="0"/>
                <a:ea typeface="Calibri" pitchFamily="34" charset="-122"/>
                <a:cs typeface="Calibri" pitchFamily="34" charset="-120"/>
              </a:rPr>
              <a:t>λιγότερη εισαγωγή τεχνολογίας → </a:t>
            </a:r>
            <a:r>
              <a:rPr lang="en-US" sz="1400" b="1" dirty="0">
                <a:solidFill>
                  <a:srgbClr val="F5A623"/>
                </a:solidFill>
                <a:latin typeface="Calibri" pitchFamily="34" charset="0"/>
                <a:ea typeface="Calibri" pitchFamily="34" charset="-122"/>
                <a:cs typeface="Calibri" pitchFamily="34" charset="-120"/>
              </a:rPr>
              <a:t>↓π </a:t>
            </a:r>
            <a:r>
              <a:rPr lang="en-US" sz="1400" dirty="0">
                <a:solidFill>
                  <a:srgbClr val="334155"/>
                </a:solidFill>
                <a:latin typeface="Calibri" pitchFamily="34" charset="0"/>
                <a:ea typeface="Calibri" pitchFamily="34" charset="-122"/>
                <a:cs typeface="Calibri" pitchFamily="34" charset="-120"/>
              </a:rPr>
              <a:t>(εισαγωγική ελαστικότητα μειώνεται)</a:t>
            </a:r>
            <a:endParaRPr lang="en-US" sz="1400" dirty="0"/>
          </a:p>
        </p:txBody>
      </p:sp>
      <p:sp>
        <p:nvSpPr>
          <p:cNvPr id="27" name="Shape 25"/>
          <p:cNvSpPr/>
          <p:nvPr/>
        </p:nvSpPr>
        <p:spPr>
          <a:xfrm>
            <a:off x="3063240" y="2788920"/>
            <a:ext cx="2816352" cy="8686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28" name="Shape 26"/>
          <p:cNvSpPr/>
          <p:nvPr/>
        </p:nvSpPr>
        <p:spPr>
          <a:xfrm>
            <a:off x="3063240" y="2788920"/>
            <a:ext cx="73152" cy="868680"/>
          </a:xfrm>
          <a:prstGeom prst="rect">
            <a:avLst/>
          </a:prstGeom>
          <a:solidFill>
            <a:srgbClr val="028090"/>
          </a:solidFill>
          <a:ln w="12700">
            <a:solidFill>
              <a:srgbClr val="028090"/>
            </a:solidFill>
            <a:prstDash val="solid"/>
          </a:ln>
        </p:spPr>
      </p:sp>
      <p:sp>
        <p:nvSpPr>
          <p:cNvPr id="29" name="Text 27"/>
          <p:cNvSpPr/>
          <p:nvPr/>
        </p:nvSpPr>
        <p:spPr>
          <a:xfrm>
            <a:off x="3227832" y="2825496"/>
            <a:ext cx="2542032" cy="237744"/>
          </a:xfrm>
          <a:prstGeom prst="rect">
            <a:avLst/>
          </a:prstGeom>
          <a:noFill/>
          <a:ln/>
        </p:spPr>
        <p:txBody>
          <a:bodyPr wrap="square" rtlCol="0" anchor="ctr"/>
          <a:lstStyle/>
          <a:p>
            <a:pPr marL="0" indent="0">
              <a:buNone/>
            </a:pPr>
            <a:r>
              <a:rPr lang="en-US" sz="1100" b="1" dirty="0">
                <a:solidFill>
                  <a:srgbClr val="028090"/>
                </a:solidFill>
                <a:latin typeface="Calibri" pitchFamily="34" charset="0"/>
                <a:ea typeface="Calibri" pitchFamily="34" charset="-122"/>
                <a:cs typeface="Calibri" pitchFamily="34" charset="-120"/>
              </a:rPr>
              <a:t>1970s–80s</a:t>
            </a:r>
            <a:endParaRPr lang="en-US" sz="1100" dirty="0"/>
          </a:p>
        </p:txBody>
      </p:sp>
      <p:sp>
        <p:nvSpPr>
          <p:cNvPr id="30" name="Text 28"/>
          <p:cNvSpPr/>
          <p:nvPr/>
        </p:nvSpPr>
        <p:spPr>
          <a:xfrm>
            <a:off x="3227832" y="3063240"/>
            <a:ext cx="2542032" cy="566928"/>
          </a:xfrm>
          <a:prstGeom prst="rect">
            <a:avLst/>
          </a:prstGeom>
          <a:noFill/>
          <a:ln/>
        </p:spPr>
        <p:txBody>
          <a:bodyPr wrap="square" rtlCol="0" anchor="ctr"/>
          <a:lstStyle/>
          <a:p>
            <a:pPr marL="0" indent="0">
              <a:buNone/>
            </a:pPr>
            <a:r>
              <a:rPr lang="en-US" sz="1050" dirty="0">
                <a:solidFill>
                  <a:srgbClr val="334155"/>
                </a:solidFill>
                <a:latin typeface="Calibri" pitchFamily="34" charset="0"/>
                <a:ea typeface="Calibri" pitchFamily="34" charset="-122"/>
                <a:cs typeface="Calibri" pitchFamily="34" charset="-120"/>
              </a:rPr>
              <a:t>POSCO (χάλυβας) &amp; Hyundai (αυτοκίνητα): εφαρμογή 1ου &amp; 3ου Νόμου Kaldor. Κρατική χρηματοδότηση + προστατευτισμός → learning-by-doing</a:t>
            </a:r>
            <a:endParaRPr lang="en-US" sz="1050" dirty="0"/>
          </a:p>
        </p:txBody>
      </p:sp>
      <p:sp>
        <p:nvSpPr>
          <p:cNvPr id="31" name="Shape 29"/>
          <p:cNvSpPr/>
          <p:nvPr/>
        </p:nvSpPr>
        <p:spPr>
          <a:xfrm>
            <a:off x="6035040" y="2788920"/>
            <a:ext cx="2816352" cy="8686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32" name="Shape 30"/>
          <p:cNvSpPr/>
          <p:nvPr/>
        </p:nvSpPr>
        <p:spPr>
          <a:xfrm>
            <a:off x="6035040" y="2788920"/>
            <a:ext cx="73152" cy="868680"/>
          </a:xfrm>
          <a:prstGeom prst="rect">
            <a:avLst/>
          </a:prstGeom>
          <a:solidFill>
            <a:srgbClr val="028090"/>
          </a:solidFill>
          <a:ln w="12700">
            <a:solidFill>
              <a:srgbClr val="028090"/>
            </a:solidFill>
            <a:prstDash val="solid"/>
          </a:ln>
        </p:spPr>
      </p:sp>
      <p:sp>
        <p:nvSpPr>
          <p:cNvPr id="33" name="Text 31"/>
          <p:cNvSpPr/>
          <p:nvPr/>
        </p:nvSpPr>
        <p:spPr>
          <a:xfrm>
            <a:off x="6199632" y="2825496"/>
            <a:ext cx="2542032" cy="237744"/>
          </a:xfrm>
          <a:prstGeom prst="rect">
            <a:avLst/>
          </a:prstGeom>
          <a:noFill/>
          <a:ln/>
        </p:spPr>
        <p:txBody>
          <a:bodyPr wrap="square" rtlCol="0" anchor="ctr"/>
          <a:lstStyle/>
          <a:p>
            <a:pPr marL="0" indent="0">
              <a:buNone/>
            </a:pPr>
            <a:r>
              <a:rPr lang="en-US" sz="1100" b="1" dirty="0">
                <a:solidFill>
                  <a:srgbClr val="028090"/>
                </a:solidFill>
                <a:latin typeface="Calibri" pitchFamily="34" charset="0"/>
                <a:ea typeface="Calibri" pitchFamily="34" charset="-122"/>
                <a:cs typeface="Calibri" pitchFamily="34" charset="-120"/>
              </a:rPr>
              <a:t>1990s</a:t>
            </a:r>
            <a:endParaRPr lang="en-US" sz="1100" dirty="0"/>
          </a:p>
        </p:txBody>
      </p:sp>
      <p:sp>
        <p:nvSpPr>
          <p:cNvPr id="34" name="Text 32"/>
          <p:cNvSpPr/>
          <p:nvPr/>
        </p:nvSpPr>
        <p:spPr>
          <a:xfrm>
            <a:off x="6199632" y="3063240"/>
            <a:ext cx="2542032" cy="566928"/>
          </a:xfrm>
          <a:prstGeom prst="rect">
            <a:avLst/>
          </a:prstGeom>
          <a:noFill/>
          <a:ln/>
        </p:spPr>
        <p:txBody>
          <a:bodyPr wrap="square" rtlCol="0" anchor="ctr"/>
          <a:lstStyle/>
          <a:p>
            <a:pPr marL="0" indent="0">
              <a:buNone/>
            </a:pPr>
            <a:r>
              <a:rPr lang="en-US" sz="1050" dirty="0">
                <a:solidFill>
                  <a:srgbClr val="334155"/>
                </a:solidFill>
                <a:latin typeface="Calibri" pitchFamily="34" charset="0"/>
                <a:ea typeface="Calibri" pitchFamily="34" charset="-122"/>
                <a:cs typeface="Calibri" pitchFamily="34" charset="-120"/>
              </a:rPr>
              <a:t>Samsung DRAM &amp; LG: μετάβαση σε high-tech εξαγωγές. R&amp;D investment ανεβαίνει επιθετικά ως % ΑΕΠ </a:t>
            </a:r>
            <a:r>
              <a:rPr lang="el-GR" sz="1050" dirty="0">
                <a:solidFill>
                  <a:srgbClr val="334155"/>
                </a:solidFill>
                <a:latin typeface="Calibri" pitchFamily="34" charset="0"/>
                <a:ea typeface="Calibri" pitchFamily="34" charset="-122"/>
                <a:cs typeface="Calibri" pitchFamily="34" charset="-120"/>
              </a:rPr>
              <a:t>-</a:t>
            </a:r>
            <a:r>
              <a:rPr lang="en-US" sz="1050" dirty="0">
                <a:solidFill>
                  <a:srgbClr val="334155"/>
                </a:solidFill>
                <a:latin typeface="Calibri" pitchFamily="34" charset="0"/>
                <a:ea typeface="Calibri" pitchFamily="34" charset="-122"/>
                <a:cs typeface="Calibri" pitchFamily="34" charset="-120"/>
              </a:rPr>
              <a:t> σύγκλιση με Verdoorn effect σε τεχνολογία</a:t>
            </a:r>
            <a:endParaRPr lang="en-US" sz="1050" dirty="0"/>
          </a:p>
        </p:txBody>
      </p:sp>
      <p:sp>
        <p:nvSpPr>
          <p:cNvPr id="35" name="Shape 33"/>
          <p:cNvSpPr/>
          <p:nvPr/>
        </p:nvSpPr>
        <p:spPr>
          <a:xfrm>
            <a:off x="3063240" y="3749040"/>
            <a:ext cx="2816352" cy="8686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36" name="Shape 34"/>
          <p:cNvSpPr/>
          <p:nvPr/>
        </p:nvSpPr>
        <p:spPr>
          <a:xfrm>
            <a:off x="3063240" y="3749040"/>
            <a:ext cx="73152" cy="868680"/>
          </a:xfrm>
          <a:prstGeom prst="rect">
            <a:avLst/>
          </a:prstGeom>
          <a:solidFill>
            <a:srgbClr val="F5A623"/>
          </a:solidFill>
          <a:ln w="12700">
            <a:solidFill>
              <a:srgbClr val="F5A623"/>
            </a:solidFill>
            <a:prstDash val="solid"/>
          </a:ln>
        </p:spPr>
      </p:sp>
      <p:sp>
        <p:nvSpPr>
          <p:cNvPr id="37" name="Text 35"/>
          <p:cNvSpPr/>
          <p:nvPr/>
        </p:nvSpPr>
        <p:spPr>
          <a:xfrm>
            <a:off x="3227832" y="3785616"/>
            <a:ext cx="2542032" cy="237744"/>
          </a:xfrm>
          <a:prstGeom prst="rect">
            <a:avLst/>
          </a:prstGeom>
          <a:noFill/>
          <a:ln/>
        </p:spPr>
        <p:txBody>
          <a:bodyPr wrap="square" rtlCol="0" anchor="ctr"/>
          <a:lstStyle/>
          <a:p>
            <a:pPr marL="0" indent="0">
              <a:buNone/>
            </a:pPr>
            <a:r>
              <a:rPr lang="en-US" sz="1100" b="1" dirty="0">
                <a:solidFill>
                  <a:srgbClr val="F5A623"/>
                </a:solidFill>
                <a:latin typeface="Calibri" pitchFamily="34" charset="0"/>
                <a:ea typeface="Calibri" pitchFamily="34" charset="-122"/>
                <a:cs typeface="Calibri" pitchFamily="34" charset="-120"/>
              </a:rPr>
              <a:t>2000s–10s</a:t>
            </a:r>
            <a:endParaRPr lang="en-US" sz="1100" dirty="0"/>
          </a:p>
        </p:txBody>
      </p:sp>
      <p:sp>
        <p:nvSpPr>
          <p:cNvPr id="38" name="Text 36"/>
          <p:cNvSpPr/>
          <p:nvPr/>
        </p:nvSpPr>
        <p:spPr>
          <a:xfrm>
            <a:off x="3227832" y="4023360"/>
            <a:ext cx="2542032" cy="566928"/>
          </a:xfrm>
          <a:prstGeom prst="rect">
            <a:avLst/>
          </a:prstGeom>
          <a:noFill/>
          <a:ln/>
        </p:spPr>
        <p:txBody>
          <a:bodyPr wrap="square" rtlCol="0" anchor="ctr"/>
          <a:lstStyle/>
          <a:p>
            <a:pPr marL="0" indent="0">
              <a:buNone/>
            </a:pPr>
            <a:r>
              <a:rPr lang="en-US" sz="1050" dirty="0">
                <a:solidFill>
                  <a:srgbClr val="334155"/>
                </a:solidFill>
                <a:latin typeface="Calibri" pitchFamily="34" charset="0"/>
                <a:ea typeface="Calibri" pitchFamily="34" charset="-122"/>
                <a:cs typeface="Calibri" pitchFamily="34" charset="-120"/>
              </a:rPr>
              <a:t>Κορέα #2 OECD σε R&amp;D/ΑΕΠ. Εξαγωγική ελαστικότητα ε αυξάνεται δραματικά: semiconductors, smartphones, K-content, πλοία, πυρηνικοί αντιδραστήρες</a:t>
            </a:r>
            <a:endParaRPr lang="en-US" sz="1050" dirty="0"/>
          </a:p>
        </p:txBody>
      </p:sp>
      <p:sp>
        <p:nvSpPr>
          <p:cNvPr id="39" name="Shape 37"/>
          <p:cNvSpPr/>
          <p:nvPr/>
        </p:nvSpPr>
        <p:spPr>
          <a:xfrm>
            <a:off x="5925312" y="3749040"/>
            <a:ext cx="2816352" cy="868680"/>
          </a:xfrm>
          <a:prstGeom prst="rect">
            <a:avLst/>
          </a:prstGeom>
          <a:solidFill>
            <a:srgbClr val="FFFFFF"/>
          </a:solidFill>
          <a:ln w="12700">
            <a:solidFill>
              <a:srgbClr val="E2E8F0"/>
            </a:solidFill>
            <a:prstDash val="solid"/>
          </a:ln>
          <a:effectLst>
            <a:outerShdw blurRad="63500" dist="25400" dir="8100000" algn="bl" rotWithShape="0">
              <a:srgbClr val="000000">
                <a:alpha val="12000"/>
              </a:srgbClr>
            </a:outerShdw>
          </a:effectLst>
        </p:spPr>
      </p:sp>
      <p:sp>
        <p:nvSpPr>
          <p:cNvPr id="40" name="Shape 38"/>
          <p:cNvSpPr/>
          <p:nvPr/>
        </p:nvSpPr>
        <p:spPr>
          <a:xfrm>
            <a:off x="6035040" y="3749040"/>
            <a:ext cx="73152" cy="868680"/>
          </a:xfrm>
          <a:prstGeom prst="rect">
            <a:avLst/>
          </a:prstGeom>
          <a:solidFill>
            <a:srgbClr val="F5A623"/>
          </a:solidFill>
          <a:ln w="12700">
            <a:solidFill>
              <a:srgbClr val="F5A623"/>
            </a:solidFill>
            <a:prstDash val="solid"/>
          </a:ln>
        </p:spPr>
      </p:sp>
      <p:sp>
        <p:nvSpPr>
          <p:cNvPr id="41" name="Text 39"/>
          <p:cNvSpPr/>
          <p:nvPr/>
        </p:nvSpPr>
        <p:spPr>
          <a:xfrm>
            <a:off x="6172200" y="3712464"/>
            <a:ext cx="2542032" cy="237744"/>
          </a:xfrm>
          <a:prstGeom prst="rect">
            <a:avLst/>
          </a:prstGeom>
          <a:noFill/>
          <a:ln/>
        </p:spPr>
        <p:txBody>
          <a:bodyPr wrap="square" rtlCol="0" anchor="ctr"/>
          <a:lstStyle/>
          <a:p>
            <a:pPr marL="0" indent="0">
              <a:buNone/>
            </a:pPr>
            <a:r>
              <a:rPr lang="en-US" sz="1100" b="1" dirty="0">
                <a:solidFill>
                  <a:srgbClr val="F5A623"/>
                </a:solidFill>
                <a:latin typeface="Calibri" pitchFamily="34" charset="0"/>
                <a:ea typeface="Calibri" pitchFamily="34" charset="-122"/>
                <a:cs typeface="Calibri" pitchFamily="34" charset="-120"/>
              </a:rPr>
              <a:t>Σήμερα</a:t>
            </a:r>
            <a:endParaRPr lang="en-US" sz="1100" dirty="0"/>
          </a:p>
        </p:txBody>
      </p:sp>
      <p:sp>
        <p:nvSpPr>
          <p:cNvPr id="42" name="Text 40"/>
          <p:cNvSpPr/>
          <p:nvPr/>
        </p:nvSpPr>
        <p:spPr>
          <a:xfrm>
            <a:off x="6035040" y="4023360"/>
            <a:ext cx="2980944" cy="566928"/>
          </a:xfrm>
          <a:prstGeom prst="rect">
            <a:avLst/>
          </a:prstGeom>
          <a:noFill/>
          <a:ln/>
        </p:spPr>
        <p:txBody>
          <a:bodyPr wrap="square" rtlCol="0" anchor="ctr"/>
          <a:lstStyle/>
          <a:p>
            <a:r>
              <a:rPr lang="el-GR" sz="1050" dirty="0"/>
              <a:t>R&amp;D κυριαρχείται από</a:t>
            </a:r>
            <a:r>
              <a:rPr lang="en-US" sz="1050" dirty="0"/>
              <a:t> </a:t>
            </a:r>
            <a:r>
              <a:rPr lang="el-GR" sz="1050" dirty="0"/>
              <a:t>τον ιδιωτικό τομέα (80%): </a:t>
            </a:r>
            <a:r>
              <a:rPr lang="el-GR" sz="1050" dirty="0" err="1"/>
              <a:t>Samsung</a:t>
            </a:r>
            <a:r>
              <a:rPr lang="el-GR" sz="1050" dirty="0"/>
              <a:t>, SK </a:t>
            </a:r>
            <a:r>
              <a:rPr lang="el-GR" sz="1050" dirty="0" err="1"/>
              <a:t>Hynix</a:t>
            </a:r>
            <a:r>
              <a:rPr lang="el-GR" sz="1050" dirty="0"/>
              <a:t>, LG, Hyundai. Κρατικό μερίδιο ~20% — κάτω από τον OECD μέσο όρο, αλλά απόλυτα υψηλό λόγω του συνολικού μεγέθους του κορεατικού R&amp;D.</a:t>
            </a:r>
            <a:endParaRPr lang="en-US" sz="1050" dirty="0"/>
          </a:p>
        </p:txBody>
      </p:sp>
      <p:sp>
        <p:nvSpPr>
          <p:cNvPr id="43" name="Text 41"/>
          <p:cNvSpPr/>
          <p:nvPr/>
        </p:nvSpPr>
        <p:spPr>
          <a:xfrm>
            <a:off x="25454" y="4640580"/>
            <a:ext cx="9093092" cy="301752"/>
          </a:xfrm>
          <a:prstGeom prst="rect">
            <a:avLst/>
          </a:prstGeom>
          <a:noFill/>
          <a:ln/>
        </p:spPr>
        <p:txBody>
          <a:bodyPr wrap="square" rtlCol="0" anchor="ctr"/>
          <a:lstStyle/>
          <a:p>
            <a:r>
              <a:rPr lang="en-US" sz="1000" i="1" dirty="0">
                <a:solidFill>
                  <a:srgbClr val="64748B"/>
                </a:solidFill>
                <a:latin typeface="Calibri" pitchFamily="34" charset="0"/>
                <a:ea typeface="Calibri" pitchFamily="34" charset="-122"/>
                <a:cs typeface="Calibri" pitchFamily="34" charset="-120"/>
              </a:rPr>
              <a:t>OECD MSTI Database (2024). OECD avg 2.7%. | Amsden, A.H. (1989). Asia's Next Giant. South Korea and late industrialization</a:t>
            </a:r>
            <a:r>
              <a:rPr lang="el-GR" sz="1000" i="1" dirty="0">
                <a:solidFill>
                  <a:srgbClr val="64748B"/>
                </a:solidFill>
                <a:latin typeface="Calibri" pitchFamily="34" charset="0"/>
                <a:ea typeface="Calibri" pitchFamily="34" charset="-122"/>
                <a:cs typeface="Calibri" pitchFamily="34" charset="-120"/>
              </a:rPr>
              <a:t>, </a:t>
            </a:r>
            <a:r>
              <a:rPr lang="en-US" sz="1000" i="1" dirty="0">
                <a:solidFill>
                  <a:srgbClr val="64748B"/>
                </a:solidFill>
                <a:latin typeface="Calibri" pitchFamily="34" charset="0"/>
                <a:ea typeface="Calibri" pitchFamily="34" charset="-122"/>
                <a:cs typeface="Calibri" pitchFamily="34" charset="-120"/>
              </a:rPr>
              <a:t>Oxford University Press.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0">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4922A"/>
          </a:solidFill>
          <a:ln w="12700">
            <a:solidFill>
              <a:srgbClr val="C4922A"/>
            </a:solidFill>
            <a:prstDash val="solid"/>
          </a:ln>
        </p:spPr>
      </p:sp>
      <p:sp>
        <p:nvSpPr>
          <p:cNvPr id="3" name="Text 1"/>
          <p:cNvSpPr/>
          <p:nvPr/>
        </p:nvSpPr>
        <p:spPr>
          <a:xfrm>
            <a:off x="411480" y="228600"/>
            <a:ext cx="8321040" cy="594360"/>
          </a:xfrm>
          <a:prstGeom prst="rect">
            <a:avLst/>
          </a:prstGeom>
          <a:noFill/>
          <a:ln/>
        </p:spPr>
        <p:txBody>
          <a:bodyPr wrap="square"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Συμπέρασμα</a:t>
            </a:r>
            <a:endParaRPr lang="en-US" sz="2800" dirty="0"/>
          </a:p>
        </p:txBody>
      </p:sp>
      <p:sp>
        <p:nvSpPr>
          <p:cNvPr id="4" name="Shape 2"/>
          <p:cNvSpPr/>
          <p:nvPr/>
        </p:nvSpPr>
        <p:spPr>
          <a:xfrm>
            <a:off x="411480" y="822960"/>
            <a:ext cx="8321040" cy="36576"/>
          </a:xfrm>
          <a:prstGeom prst="rect">
            <a:avLst/>
          </a:prstGeom>
          <a:solidFill>
            <a:srgbClr val="C4922A"/>
          </a:solidFill>
          <a:ln w="12700">
            <a:solidFill>
              <a:srgbClr val="C4922A"/>
            </a:solidFill>
            <a:prstDash val="solid"/>
          </a:ln>
        </p:spPr>
      </p:sp>
      <p:sp>
        <p:nvSpPr>
          <p:cNvPr id="5" name="Shape 3"/>
          <p:cNvSpPr/>
          <p:nvPr/>
        </p:nvSpPr>
        <p:spPr>
          <a:xfrm>
            <a:off x="411480" y="960120"/>
            <a:ext cx="397764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txBody>
          <a:bodyPr/>
          <a:lstStyle/>
          <a:p>
            <a:endParaRPr lang="el-GR" dirty="0"/>
          </a:p>
        </p:txBody>
      </p:sp>
      <p:sp>
        <p:nvSpPr>
          <p:cNvPr id="6" name="Text 4"/>
          <p:cNvSpPr/>
          <p:nvPr/>
        </p:nvSpPr>
        <p:spPr>
          <a:xfrm>
            <a:off x="457200" y="1005840"/>
            <a:ext cx="548640" cy="502920"/>
          </a:xfrm>
          <a:prstGeom prst="rect">
            <a:avLst/>
          </a:prstGeom>
          <a:noFill/>
          <a:ln/>
        </p:spPr>
        <p:txBody>
          <a:bodyPr wrap="square" rtlCol="0" anchor="ctr"/>
          <a:lstStyle/>
          <a:p>
            <a:pPr marL="0" indent="0">
              <a:buNone/>
            </a:pPr>
            <a:r>
              <a:rPr lang="en-US" sz="2200" b="1" dirty="0">
                <a:solidFill>
                  <a:srgbClr val="C4922A"/>
                </a:solidFill>
                <a:latin typeface="Georgia" pitchFamily="34" charset="0"/>
                <a:ea typeface="Georgia" pitchFamily="34" charset="-122"/>
                <a:cs typeface="Georgia" pitchFamily="34" charset="-120"/>
              </a:rPr>
              <a:t>01</a:t>
            </a:r>
            <a:endParaRPr lang="en-US" sz="2200" dirty="0"/>
          </a:p>
        </p:txBody>
      </p:sp>
      <p:sp>
        <p:nvSpPr>
          <p:cNvPr id="7" name="Text 5"/>
          <p:cNvSpPr/>
          <p:nvPr/>
        </p:nvSpPr>
        <p:spPr>
          <a:xfrm>
            <a:off x="1005840" y="1005840"/>
            <a:ext cx="3291840" cy="411480"/>
          </a:xfrm>
          <a:prstGeom prst="rect">
            <a:avLst/>
          </a:prstGeom>
          <a:noFill/>
          <a:ln/>
        </p:spPr>
        <p:txBody>
          <a:bodyPr wrap="square"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Σταθερότητα → Ανατροπή</a:t>
            </a:r>
            <a:r>
              <a:rPr lang="el-GR" sz="1500" b="1" dirty="0">
                <a:solidFill>
                  <a:srgbClr val="E8B84B"/>
                </a:solidFill>
                <a:latin typeface="Calibri" pitchFamily="34" charset="0"/>
                <a:ea typeface="Calibri" pitchFamily="34" charset="-122"/>
                <a:cs typeface="Calibri" pitchFamily="34" charset="-120"/>
              </a:rPr>
              <a:t> (;)</a:t>
            </a:r>
            <a:endParaRPr lang="en-US" sz="1500" dirty="0"/>
          </a:p>
        </p:txBody>
      </p:sp>
      <p:sp>
        <p:nvSpPr>
          <p:cNvPr id="8" name="Text 6"/>
          <p:cNvSpPr/>
          <p:nvPr/>
        </p:nvSpPr>
        <p:spPr>
          <a:xfrm>
            <a:off x="502920" y="1316736"/>
            <a:ext cx="3749040" cy="114300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Το stylized fact Kaldor (σταθερά μερίδια) ανήκει στο παρελθόν. Η κατανομή εισοδήματος είναι δυναμική και πολιτικά ευαίσθητη.</a:t>
            </a:r>
            <a:endParaRPr lang="en-US" sz="1400" dirty="0"/>
          </a:p>
        </p:txBody>
      </p:sp>
      <p:sp>
        <p:nvSpPr>
          <p:cNvPr id="9" name="Shape 7"/>
          <p:cNvSpPr/>
          <p:nvPr/>
        </p:nvSpPr>
        <p:spPr>
          <a:xfrm>
            <a:off x="4572000" y="941832"/>
            <a:ext cx="397764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sp>
      <p:sp>
        <p:nvSpPr>
          <p:cNvPr id="10" name="Text 8"/>
          <p:cNvSpPr/>
          <p:nvPr/>
        </p:nvSpPr>
        <p:spPr>
          <a:xfrm>
            <a:off x="4709159" y="1005840"/>
            <a:ext cx="860367" cy="502920"/>
          </a:xfrm>
          <a:prstGeom prst="rect">
            <a:avLst/>
          </a:prstGeom>
          <a:noFill/>
          <a:ln/>
        </p:spPr>
        <p:txBody>
          <a:bodyPr wrap="square" rtlCol="0" anchor="ctr"/>
          <a:lstStyle/>
          <a:p>
            <a:pPr marL="0" indent="0">
              <a:buNone/>
            </a:pPr>
            <a:r>
              <a:rPr lang="en-US" sz="2200" b="1" dirty="0">
                <a:solidFill>
                  <a:srgbClr val="C4922A"/>
                </a:solidFill>
                <a:latin typeface="Georgia" pitchFamily="34" charset="0"/>
                <a:ea typeface="Georgia" pitchFamily="34" charset="-122"/>
                <a:cs typeface="Georgia" pitchFamily="34" charset="-120"/>
              </a:rPr>
              <a:t>02</a:t>
            </a:r>
            <a:endParaRPr lang="en-US" sz="2200" dirty="0"/>
          </a:p>
        </p:txBody>
      </p:sp>
      <p:sp>
        <p:nvSpPr>
          <p:cNvPr id="11" name="Text 9"/>
          <p:cNvSpPr/>
          <p:nvPr/>
        </p:nvSpPr>
        <p:spPr>
          <a:xfrm>
            <a:off x="5257800" y="1005840"/>
            <a:ext cx="3291840" cy="411480"/>
          </a:xfrm>
          <a:prstGeom prst="rect">
            <a:avLst/>
          </a:prstGeom>
          <a:noFill/>
          <a:ln/>
        </p:spPr>
        <p:txBody>
          <a:bodyPr wrap="square"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r &gt; g ως δομική τάση</a:t>
            </a:r>
            <a:endParaRPr lang="en-US" sz="1500" dirty="0"/>
          </a:p>
        </p:txBody>
      </p:sp>
      <p:sp>
        <p:nvSpPr>
          <p:cNvPr id="12" name="Text 10"/>
          <p:cNvSpPr/>
          <p:nvPr/>
        </p:nvSpPr>
        <p:spPr>
          <a:xfrm>
            <a:off x="4754880" y="1316736"/>
            <a:ext cx="3749040" cy="1143000"/>
          </a:xfrm>
          <a:prstGeom prst="rect">
            <a:avLst/>
          </a:prstGeom>
          <a:noFill/>
          <a:ln/>
        </p:spPr>
        <p:txBody>
          <a:bodyPr wrap="square" rtlCol="0" anchor="ctr"/>
          <a:lstStyle/>
          <a:p>
            <a:pPr marL="0" indent="0">
              <a:buNone/>
            </a:pPr>
            <a:r>
              <a:rPr lang="en-US" sz="1400" dirty="0" err="1">
                <a:solidFill>
                  <a:srgbClr val="D6E4F7"/>
                </a:solidFill>
                <a:latin typeface="Calibri" pitchFamily="34" charset="0"/>
                <a:ea typeface="Calibri" pitchFamily="34" charset="-122"/>
                <a:cs typeface="Calibri" pitchFamily="34" charset="-120"/>
              </a:rPr>
              <a:t>Χωρίς</a:t>
            </a:r>
            <a:r>
              <a:rPr lang="en-US" sz="1400" dirty="0">
                <a:solidFill>
                  <a:srgbClr val="D6E4F7"/>
                </a:solidFill>
                <a:latin typeface="Calibri" pitchFamily="34" charset="0"/>
                <a:ea typeface="Calibri" pitchFamily="34" charset="-122"/>
                <a:cs typeface="Calibri" pitchFamily="34" charset="-120"/>
              </a:rPr>
              <a:t> </a:t>
            </a:r>
            <a:r>
              <a:rPr lang="en-US" sz="1400" dirty="0" err="1">
                <a:solidFill>
                  <a:srgbClr val="D6E4F7"/>
                </a:solidFill>
                <a:latin typeface="Calibri" pitchFamily="34" charset="0"/>
                <a:ea typeface="Calibri" pitchFamily="34" charset="-122"/>
                <a:cs typeface="Calibri" pitchFamily="34" charset="-120"/>
              </a:rPr>
              <a:t>θεσμική</a:t>
            </a:r>
            <a:r>
              <a:rPr lang="en-US" sz="1400" dirty="0">
                <a:solidFill>
                  <a:srgbClr val="D6E4F7"/>
                </a:solidFill>
                <a:latin typeface="Calibri" pitchFamily="34" charset="0"/>
                <a:ea typeface="Calibri" pitchFamily="34" charset="-122"/>
                <a:cs typeface="Calibri" pitchFamily="34" charset="-120"/>
              </a:rPr>
              <a:t> πα</a:t>
            </a:r>
            <a:r>
              <a:rPr lang="en-US" sz="1400" dirty="0" err="1">
                <a:solidFill>
                  <a:srgbClr val="D6E4F7"/>
                </a:solidFill>
                <a:latin typeface="Calibri" pitchFamily="34" charset="0"/>
                <a:ea typeface="Calibri" pitchFamily="34" charset="-122"/>
                <a:cs typeface="Calibri" pitchFamily="34" charset="-120"/>
              </a:rPr>
              <a:t>ρέμ</a:t>
            </a:r>
            <a:r>
              <a:rPr lang="en-US" sz="1400" dirty="0">
                <a:solidFill>
                  <a:srgbClr val="D6E4F7"/>
                </a:solidFill>
                <a:latin typeface="Calibri" pitchFamily="34" charset="0"/>
                <a:ea typeface="Calibri" pitchFamily="34" charset="-122"/>
                <a:cs typeface="Calibri" pitchFamily="34" charset="-120"/>
              </a:rPr>
              <a:t>βαση, η υπεροχή</a:t>
            </a:r>
            <a:r>
              <a:rPr lang="el-GR" sz="1400" dirty="0">
                <a:solidFill>
                  <a:srgbClr val="D6E4F7"/>
                </a:solidFill>
                <a:latin typeface="Calibri" pitchFamily="34" charset="0"/>
                <a:ea typeface="Calibri" pitchFamily="34" charset="-122"/>
                <a:cs typeface="Calibri" pitchFamily="34" charset="-120"/>
              </a:rPr>
              <a:t> των</a:t>
            </a:r>
            <a:r>
              <a:rPr lang="en-US" sz="1400" dirty="0">
                <a:solidFill>
                  <a:srgbClr val="D6E4F7"/>
                </a:solidFill>
                <a:latin typeface="Calibri" pitchFamily="34" charset="0"/>
                <a:ea typeface="Calibri" pitchFamily="34" charset="-122"/>
                <a:cs typeface="Calibri" pitchFamily="34" charset="-120"/>
              </a:rPr>
              <a:t> κεφαλαιακών αποδόσεων τείνει να αυτο-ενισχύεται, συγκεντρώνοντας πλούτο στην κορυφή.</a:t>
            </a:r>
            <a:endParaRPr lang="en-US" sz="1400" dirty="0"/>
          </a:p>
        </p:txBody>
      </p:sp>
      <p:sp>
        <p:nvSpPr>
          <p:cNvPr id="13" name="Shape 11"/>
          <p:cNvSpPr/>
          <p:nvPr/>
        </p:nvSpPr>
        <p:spPr>
          <a:xfrm>
            <a:off x="411480" y="2834640"/>
            <a:ext cx="397764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sp>
      <p:sp>
        <p:nvSpPr>
          <p:cNvPr id="14" name="Text 12"/>
          <p:cNvSpPr/>
          <p:nvPr/>
        </p:nvSpPr>
        <p:spPr>
          <a:xfrm>
            <a:off x="457200" y="2880360"/>
            <a:ext cx="730332" cy="502920"/>
          </a:xfrm>
          <a:prstGeom prst="rect">
            <a:avLst/>
          </a:prstGeom>
          <a:noFill/>
          <a:ln/>
        </p:spPr>
        <p:txBody>
          <a:bodyPr wrap="square" rtlCol="0" anchor="ctr"/>
          <a:lstStyle/>
          <a:p>
            <a:pPr marL="0" indent="0">
              <a:buNone/>
            </a:pPr>
            <a:r>
              <a:rPr lang="en-US" sz="2200" b="1" dirty="0">
                <a:solidFill>
                  <a:srgbClr val="C4922A"/>
                </a:solidFill>
                <a:latin typeface="Georgia" pitchFamily="34" charset="0"/>
                <a:ea typeface="Georgia" pitchFamily="34" charset="-122"/>
                <a:cs typeface="Georgia" pitchFamily="34" charset="-120"/>
              </a:rPr>
              <a:t>03</a:t>
            </a:r>
            <a:endParaRPr lang="en-US" sz="2200" dirty="0"/>
          </a:p>
        </p:txBody>
      </p:sp>
      <p:sp>
        <p:nvSpPr>
          <p:cNvPr id="15" name="Text 13"/>
          <p:cNvSpPr/>
          <p:nvPr/>
        </p:nvSpPr>
        <p:spPr>
          <a:xfrm>
            <a:off x="1005840" y="2880360"/>
            <a:ext cx="3291840" cy="411480"/>
          </a:xfrm>
          <a:prstGeom prst="rect">
            <a:avLst/>
          </a:prstGeom>
          <a:noFill/>
          <a:ln/>
        </p:spPr>
        <p:txBody>
          <a:bodyPr wrap="square"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SBTC &amp; Παγκοσμιοποίηση</a:t>
            </a:r>
            <a:endParaRPr lang="en-US" sz="1500" dirty="0"/>
          </a:p>
        </p:txBody>
      </p:sp>
      <p:sp>
        <p:nvSpPr>
          <p:cNvPr id="16" name="Text 14"/>
          <p:cNvSpPr/>
          <p:nvPr/>
        </p:nvSpPr>
        <p:spPr>
          <a:xfrm>
            <a:off x="502920" y="3177540"/>
            <a:ext cx="3749040" cy="114300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H </a:t>
            </a:r>
            <a:r>
              <a:rPr lang="el-GR" sz="1400" dirty="0">
                <a:solidFill>
                  <a:srgbClr val="D6E4F7"/>
                </a:solidFill>
                <a:latin typeface="Calibri" pitchFamily="34" charset="0"/>
                <a:ea typeface="Calibri" pitchFamily="34" charset="-122"/>
                <a:cs typeface="Calibri" pitchFamily="34" charset="-120"/>
              </a:rPr>
              <a:t>τ</a:t>
            </a:r>
            <a:r>
              <a:rPr lang="en-US" sz="1400" dirty="0" err="1">
                <a:solidFill>
                  <a:srgbClr val="D6E4F7"/>
                </a:solidFill>
                <a:latin typeface="Calibri" pitchFamily="34" charset="0"/>
                <a:ea typeface="Calibri" pitchFamily="34" charset="-122"/>
                <a:cs typeface="Calibri" pitchFamily="34" charset="-120"/>
              </a:rPr>
              <a:t>εχνολογική</a:t>
            </a:r>
            <a:r>
              <a:rPr lang="en-US" sz="1400" dirty="0">
                <a:solidFill>
                  <a:srgbClr val="D6E4F7"/>
                </a:solidFill>
                <a:latin typeface="Calibri" pitchFamily="34" charset="0"/>
                <a:ea typeface="Calibri" pitchFamily="34" charset="-122"/>
                <a:cs typeface="Calibri" pitchFamily="34" charset="-120"/>
              </a:rPr>
              <a:t> πόλωση και </a:t>
            </a:r>
            <a:r>
              <a:rPr lang="el-GR" sz="1400" dirty="0">
                <a:solidFill>
                  <a:srgbClr val="D6E4F7"/>
                </a:solidFill>
                <a:latin typeface="Calibri" pitchFamily="34" charset="0"/>
                <a:ea typeface="Calibri" pitchFamily="34" charset="-122"/>
                <a:cs typeface="Calibri" pitchFamily="34" charset="-120"/>
              </a:rPr>
              <a:t>το </a:t>
            </a:r>
            <a:r>
              <a:rPr lang="en-US" sz="1400" dirty="0">
                <a:solidFill>
                  <a:srgbClr val="D6E4F7"/>
                </a:solidFill>
                <a:latin typeface="Calibri" pitchFamily="34" charset="0"/>
                <a:ea typeface="Calibri" pitchFamily="34" charset="-122"/>
                <a:cs typeface="Calibri" pitchFamily="34" charset="-120"/>
              </a:rPr>
              <a:t>offshoring εντείνουν το χάσμα ανεξάρτητα από το r &gt; g.</a:t>
            </a:r>
            <a:endParaRPr lang="en-US" sz="1400" dirty="0"/>
          </a:p>
        </p:txBody>
      </p:sp>
      <p:sp>
        <p:nvSpPr>
          <p:cNvPr id="17" name="Shape 15"/>
          <p:cNvSpPr/>
          <p:nvPr/>
        </p:nvSpPr>
        <p:spPr>
          <a:xfrm>
            <a:off x="4663440" y="2792874"/>
            <a:ext cx="397764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sp>
      <p:sp>
        <p:nvSpPr>
          <p:cNvPr id="18" name="Text 16"/>
          <p:cNvSpPr/>
          <p:nvPr/>
        </p:nvSpPr>
        <p:spPr>
          <a:xfrm>
            <a:off x="4709159" y="2880360"/>
            <a:ext cx="694113" cy="502920"/>
          </a:xfrm>
          <a:prstGeom prst="rect">
            <a:avLst/>
          </a:prstGeom>
          <a:noFill/>
          <a:ln/>
        </p:spPr>
        <p:txBody>
          <a:bodyPr wrap="square" rtlCol="0" anchor="ctr"/>
          <a:lstStyle/>
          <a:p>
            <a:pPr marL="0" indent="0">
              <a:buNone/>
            </a:pPr>
            <a:r>
              <a:rPr lang="en-US" sz="2200" b="1" dirty="0">
                <a:solidFill>
                  <a:srgbClr val="C4922A"/>
                </a:solidFill>
                <a:latin typeface="Georgia" pitchFamily="34" charset="0"/>
                <a:ea typeface="Georgia" pitchFamily="34" charset="-122"/>
                <a:cs typeface="Georgia" pitchFamily="34" charset="-120"/>
              </a:rPr>
              <a:t>04</a:t>
            </a:r>
            <a:endParaRPr lang="en-US" sz="2200" dirty="0"/>
          </a:p>
        </p:txBody>
      </p:sp>
      <p:sp>
        <p:nvSpPr>
          <p:cNvPr id="19" name="Text 17"/>
          <p:cNvSpPr/>
          <p:nvPr/>
        </p:nvSpPr>
        <p:spPr>
          <a:xfrm>
            <a:off x="5257800" y="2880360"/>
            <a:ext cx="3291840" cy="411480"/>
          </a:xfrm>
          <a:prstGeom prst="rect">
            <a:avLst/>
          </a:prstGeom>
          <a:noFill/>
          <a:ln/>
        </p:spPr>
        <p:txBody>
          <a:bodyPr wrap="square"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Πολιτικές Συνεπαγωγές</a:t>
            </a:r>
            <a:endParaRPr lang="en-US" sz="1500" dirty="0"/>
          </a:p>
        </p:txBody>
      </p:sp>
      <p:sp>
        <p:nvSpPr>
          <p:cNvPr id="20" name="Text 18"/>
          <p:cNvSpPr/>
          <p:nvPr/>
        </p:nvSpPr>
        <p:spPr>
          <a:xfrm>
            <a:off x="4754880" y="3263790"/>
            <a:ext cx="3749040" cy="1143000"/>
          </a:xfrm>
          <a:prstGeom prst="rect">
            <a:avLst/>
          </a:prstGeom>
          <a:noFill/>
          <a:ln/>
        </p:spPr>
        <p:txBody>
          <a:bodyPr wrap="square" rtlCol="0" anchor="ctr"/>
          <a:lstStyle/>
          <a:p>
            <a:pPr marL="0" indent="0">
              <a:buNone/>
            </a:pPr>
            <a:r>
              <a:rPr lang="el-GR" sz="1400" dirty="0">
                <a:solidFill>
                  <a:srgbClr val="D6E4F7"/>
                </a:solidFill>
                <a:latin typeface="Calibri" pitchFamily="34" charset="0"/>
                <a:ea typeface="Calibri" pitchFamily="34" charset="-122"/>
                <a:cs typeface="Calibri" pitchFamily="34" charset="-120"/>
              </a:rPr>
              <a:t>Η ε</a:t>
            </a:r>
            <a:r>
              <a:rPr lang="en-US" sz="1400" dirty="0" err="1">
                <a:solidFill>
                  <a:srgbClr val="D6E4F7"/>
                </a:solidFill>
                <a:latin typeface="Calibri" pitchFamily="34" charset="0"/>
                <a:ea typeface="Calibri" pitchFamily="34" charset="-122"/>
                <a:cs typeface="Calibri" pitchFamily="34" charset="-120"/>
              </a:rPr>
              <a:t>νδογενής</a:t>
            </a:r>
            <a:r>
              <a:rPr lang="en-US" sz="1400" dirty="0">
                <a:solidFill>
                  <a:srgbClr val="D6E4F7"/>
                </a:solidFill>
                <a:latin typeface="Calibri" pitchFamily="34" charset="0"/>
                <a:ea typeface="Calibri" pitchFamily="34" charset="-122"/>
                <a:cs typeface="Calibri" pitchFamily="34" charset="-120"/>
              </a:rPr>
              <a:t> ανάπτυξη, </a:t>
            </a:r>
            <a:r>
              <a:rPr lang="el-GR" sz="1400" dirty="0">
                <a:solidFill>
                  <a:srgbClr val="D6E4F7"/>
                </a:solidFill>
                <a:latin typeface="Calibri" pitchFamily="34" charset="0"/>
                <a:ea typeface="Calibri" pitchFamily="34" charset="-122"/>
                <a:cs typeface="Calibri" pitchFamily="34" charset="-120"/>
              </a:rPr>
              <a:t>η </a:t>
            </a:r>
            <a:r>
              <a:rPr lang="en-US" sz="1400" dirty="0">
                <a:solidFill>
                  <a:srgbClr val="D6E4F7"/>
                </a:solidFill>
                <a:latin typeface="Calibri" pitchFamily="34" charset="0"/>
                <a:ea typeface="Calibri" pitchFamily="34" charset="-122"/>
                <a:cs typeface="Calibri" pitchFamily="34" charset="-120"/>
              </a:rPr>
              <a:t>ανα</a:t>
            </a:r>
            <a:r>
              <a:rPr lang="en-US" sz="1400" dirty="0" err="1">
                <a:solidFill>
                  <a:srgbClr val="D6E4F7"/>
                </a:solidFill>
                <a:latin typeface="Calibri" pitchFamily="34" charset="0"/>
                <a:ea typeface="Calibri" pitchFamily="34" charset="-122"/>
                <a:cs typeface="Calibri" pitchFamily="34" charset="-120"/>
              </a:rPr>
              <a:t>δι</a:t>
            </a:r>
            <a:r>
              <a:rPr lang="en-US" sz="1400" dirty="0">
                <a:solidFill>
                  <a:srgbClr val="D6E4F7"/>
                </a:solidFill>
                <a:latin typeface="Calibri" pitchFamily="34" charset="0"/>
                <a:ea typeface="Calibri" pitchFamily="34" charset="-122"/>
                <a:cs typeface="Calibri" pitchFamily="34" charset="-120"/>
              </a:rPr>
              <a:t>ανεμητική φορολογία, </a:t>
            </a:r>
            <a:r>
              <a:rPr lang="el-GR" sz="1400" dirty="0">
                <a:solidFill>
                  <a:srgbClr val="D6E4F7"/>
                </a:solidFill>
                <a:latin typeface="Calibri" pitchFamily="34" charset="0"/>
                <a:ea typeface="Calibri" pitchFamily="34" charset="-122"/>
                <a:cs typeface="Calibri" pitchFamily="34" charset="-120"/>
              </a:rPr>
              <a:t>η </a:t>
            </a:r>
            <a:r>
              <a:rPr lang="en-US" sz="1400" dirty="0" err="1">
                <a:solidFill>
                  <a:srgbClr val="D6E4F7"/>
                </a:solidFill>
                <a:latin typeface="Calibri" pitchFamily="34" charset="0"/>
                <a:ea typeface="Calibri" pitchFamily="34" charset="-122"/>
                <a:cs typeface="Calibri" pitchFamily="34" charset="-120"/>
              </a:rPr>
              <a:t>ενίσχυση</a:t>
            </a:r>
            <a:r>
              <a:rPr lang="en-US" sz="1400" dirty="0">
                <a:solidFill>
                  <a:srgbClr val="D6E4F7"/>
                </a:solidFill>
                <a:latin typeface="Calibri" pitchFamily="34" charset="0"/>
                <a:ea typeface="Calibri" pitchFamily="34" charset="-122"/>
                <a:cs typeface="Calibri" pitchFamily="34" charset="-120"/>
              </a:rPr>
              <a:t> </a:t>
            </a:r>
            <a:r>
              <a:rPr lang="el-GR" sz="1400" dirty="0">
                <a:solidFill>
                  <a:srgbClr val="D6E4F7"/>
                </a:solidFill>
                <a:latin typeface="Calibri" pitchFamily="34" charset="0"/>
                <a:ea typeface="Calibri" pitchFamily="34" charset="-122"/>
                <a:cs typeface="Calibri" pitchFamily="34" charset="-120"/>
              </a:rPr>
              <a:t>των </a:t>
            </a:r>
            <a:r>
              <a:rPr lang="en-US" sz="1400" dirty="0" err="1">
                <a:solidFill>
                  <a:srgbClr val="D6E4F7"/>
                </a:solidFill>
                <a:latin typeface="Calibri" pitchFamily="34" charset="0"/>
                <a:ea typeface="Calibri" pitchFamily="34" charset="-122"/>
                <a:cs typeface="Calibri" pitchFamily="34" charset="-120"/>
              </a:rPr>
              <a:t>θεσμών</a:t>
            </a:r>
            <a:r>
              <a:rPr lang="en-US" sz="1400" dirty="0">
                <a:solidFill>
                  <a:srgbClr val="D6E4F7"/>
                </a:solidFill>
                <a:latin typeface="Calibri" pitchFamily="34" charset="0"/>
                <a:ea typeface="Calibri" pitchFamily="34" charset="-122"/>
                <a:cs typeface="Calibri" pitchFamily="34" charset="-120"/>
              </a:rPr>
              <a:t> εργασίας &amp; </a:t>
            </a:r>
            <a:r>
              <a:rPr lang="el-GR" sz="1400" dirty="0">
                <a:solidFill>
                  <a:srgbClr val="D6E4F7"/>
                </a:solidFill>
                <a:latin typeface="Calibri" pitchFamily="34" charset="0"/>
                <a:ea typeface="Calibri" pitchFamily="34" charset="-122"/>
                <a:cs typeface="Calibri" pitchFamily="34" charset="-120"/>
              </a:rPr>
              <a:t>η </a:t>
            </a:r>
            <a:r>
              <a:rPr lang="en-US" sz="1400" dirty="0">
                <a:solidFill>
                  <a:srgbClr val="D6E4F7"/>
                </a:solidFill>
                <a:latin typeface="Calibri" pitchFamily="34" charset="0"/>
                <a:ea typeface="Calibri" pitchFamily="34" charset="-122"/>
                <a:cs typeface="Calibri" pitchFamily="34" charset="-120"/>
              </a:rPr>
              <a:t>επ</a:t>
            </a:r>
            <a:r>
              <a:rPr lang="en-US" sz="1400" dirty="0" err="1">
                <a:solidFill>
                  <a:srgbClr val="D6E4F7"/>
                </a:solidFill>
                <a:latin typeface="Calibri" pitchFamily="34" charset="0"/>
                <a:ea typeface="Calibri" pitchFamily="34" charset="-122"/>
                <a:cs typeface="Calibri" pitchFamily="34" charset="-120"/>
              </a:rPr>
              <a:t>ένδυση</a:t>
            </a:r>
            <a:r>
              <a:rPr lang="en-US" sz="1400" dirty="0">
                <a:solidFill>
                  <a:srgbClr val="D6E4F7"/>
                </a:solidFill>
                <a:latin typeface="Calibri" pitchFamily="34" charset="0"/>
                <a:ea typeface="Calibri" pitchFamily="34" charset="-122"/>
                <a:cs typeface="Calibri" pitchFamily="34" charset="-120"/>
              </a:rPr>
              <a:t> σε human capital είναι αναγκαίες.</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1">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Βιβλιογραφία (APA 7th edition)</a:t>
            </a:r>
            <a:endParaRPr lang="en-US" sz="22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sp>
        <p:nvSpPr>
          <p:cNvPr id="5" name="Shape 3"/>
          <p:cNvSpPr/>
          <p:nvPr/>
        </p:nvSpPr>
        <p:spPr>
          <a:xfrm>
            <a:off x="274320" y="960120"/>
            <a:ext cx="1463040" cy="438912"/>
          </a:xfrm>
          <a:prstGeom prst="rect">
            <a:avLst/>
          </a:prstGeom>
          <a:solidFill>
            <a:srgbClr val="1B2A4A"/>
          </a:solidFill>
          <a:ln w="12700">
            <a:solidFill>
              <a:srgbClr val="1B2A4A"/>
            </a:solidFill>
            <a:prstDash val="solid"/>
          </a:ln>
        </p:spPr>
      </p:sp>
      <p:sp>
        <p:nvSpPr>
          <p:cNvPr id="6" name="Text 4"/>
          <p:cNvSpPr/>
          <p:nvPr/>
        </p:nvSpPr>
        <p:spPr>
          <a:xfrm>
            <a:off x="274320" y="96012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Bernanke &amp; Gürkaynak (2001)</a:t>
            </a:r>
            <a:endParaRPr lang="en-US" sz="950" dirty="0"/>
          </a:p>
        </p:txBody>
      </p:sp>
      <p:sp>
        <p:nvSpPr>
          <p:cNvPr id="7" name="Text 5"/>
          <p:cNvSpPr/>
          <p:nvPr/>
        </p:nvSpPr>
        <p:spPr>
          <a:xfrm>
            <a:off x="1874520" y="978408"/>
            <a:ext cx="6995160" cy="438912"/>
          </a:xfrm>
          <a:prstGeom prst="rect">
            <a:avLst/>
          </a:prstGeom>
          <a:noFill/>
          <a:ln/>
        </p:spPr>
        <p:txBody>
          <a:bodyPr wrap="square" rtlCol="0" anchor="ctr"/>
          <a:lstStyle/>
          <a:p>
            <a:pPr marL="0" indent="0">
              <a:buNone/>
            </a:pPr>
            <a:r>
              <a:rPr lang="en-US" sz="1000" dirty="0">
                <a:solidFill>
                  <a:srgbClr val="1A2535"/>
                </a:solidFill>
                <a:latin typeface="Calibri" pitchFamily="34" charset="0"/>
                <a:ea typeface="Calibri" pitchFamily="34" charset="-122"/>
                <a:cs typeface="Calibri" pitchFamily="34" charset="-120"/>
              </a:rPr>
              <a:t>Bernanke, B. S., &amp; Gürkaynak, R. S. (2001). </a:t>
            </a:r>
            <a:r>
              <a:rPr lang="en-US" sz="1000" i="1" dirty="0">
                <a:solidFill>
                  <a:srgbClr val="1A2535"/>
                </a:solidFill>
                <a:latin typeface="Calibri" pitchFamily="34" charset="0"/>
                <a:ea typeface="Calibri" pitchFamily="34" charset="-122"/>
                <a:cs typeface="Calibri" pitchFamily="34" charset="-120"/>
              </a:rPr>
              <a:t>Is growth exogenous? Taking Mankiw, Romer, and Weil seriously</a:t>
            </a:r>
            <a:r>
              <a:rPr lang="en-US" sz="1000" dirty="0">
                <a:solidFill>
                  <a:srgbClr val="1A2535"/>
                </a:solidFill>
                <a:latin typeface="Calibri" pitchFamily="34" charset="0"/>
                <a:ea typeface="Calibri" pitchFamily="34" charset="-122"/>
                <a:cs typeface="Calibri" pitchFamily="34" charset="-120"/>
              </a:rPr>
              <a:t>. NBER Macroeconomics Annual, 16, 11–57.</a:t>
            </a:r>
            <a:endParaRPr lang="en-US" sz="1000" dirty="0"/>
          </a:p>
        </p:txBody>
      </p:sp>
      <p:sp>
        <p:nvSpPr>
          <p:cNvPr id="8" name="Shape 6"/>
          <p:cNvSpPr/>
          <p:nvPr/>
        </p:nvSpPr>
        <p:spPr>
          <a:xfrm>
            <a:off x="274320" y="1508760"/>
            <a:ext cx="1463040" cy="438912"/>
          </a:xfrm>
          <a:prstGeom prst="rect">
            <a:avLst/>
          </a:prstGeom>
          <a:solidFill>
            <a:srgbClr val="1B2A4A"/>
          </a:solidFill>
          <a:ln w="12700">
            <a:solidFill>
              <a:srgbClr val="1B2A4A"/>
            </a:solidFill>
            <a:prstDash val="solid"/>
          </a:ln>
        </p:spPr>
      </p:sp>
      <p:sp>
        <p:nvSpPr>
          <p:cNvPr id="9" name="Text 7"/>
          <p:cNvSpPr/>
          <p:nvPr/>
        </p:nvSpPr>
        <p:spPr>
          <a:xfrm>
            <a:off x="274320" y="150876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Guerriero (2012)</a:t>
            </a:r>
            <a:endParaRPr lang="en-US" sz="950" dirty="0"/>
          </a:p>
        </p:txBody>
      </p:sp>
      <p:sp>
        <p:nvSpPr>
          <p:cNvPr id="10" name="Text 8"/>
          <p:cNvSpPr/>
          <p:nvPr/>
        </p:nvSpPr>
        <p:spPr>
          <a:xfrm>
            <a:off x="1874520" y="1468848"/>
            <a:ext cx="6995160" cy="438912"/>
          </a:xfrm>
          <a:prstGeom prst="rect">
            <a:avLst/>
          </a:prstGeom>
          <a:noFill/>
          <a:ln/>
        </p:spPr>
        <p:txBody>
          <a:bodyPr wrap="square" rtlCol="0" anchor="ctr"/>
          <a:lstStyle/>
          <a:p>
            <a:pPr marL="0" indent="0">
              <a:buNone/>
            </a:pPr>
            <a:r>
              <a:rPr lang="en-US" sz="1000" dirty="0">
                <a:solidFill>
                  <a:srgbClr val="1A2535"/>
                </a:solidFill>
                <a:latin typeface="Calibri" pitchFamily="34" charset="0"/>
                <a:ea typeface="Calibri" pitchFamily="34" charset="-122"/>
                <a:cs typeface="Calibri" pitchFamily="34" charset="-120"/>
              </a:rPr>
              <a:t>Guerriero, M. (2012). </a:t>
            </a:r>
            <a:r>
              <a:rPr lang="en-US" sz="1000" i="1" dirty="0">
                <a:solidFill>
                  <a:srgbClr val="1A2535"/>
                </a:solidFill>
                <a:latin typeface="Calibri" pitchFamily="34" charset="0"/>
                <a:ea typeface="Calibri" pitchFamily="34" charset="-122"/>
                <a:cs typeface="Calibri" pitchFamily="34" charset="-120"/>
              </a:rPr>
              <a:t>The labour share of income around the world: Evidence from a panel dataset</a:t>
            </a:r>
            <a:r>
              <a:rPr lang="en-US" sz="1000" dirty="0">
                <a:solidFill>
                  <a:srgbClr val="1A2535"/>
                </a:solidFill>
                <a:latin typeface="Calibri" pitchFamily="34" charset="0"/>
                <a:ea typeface="Calibri" pitchFamily="34" charset="-122"/>
                <a:cs typeface="Calibri" pitchFamily="34" charset="-120"/>
              </a:rPr>
              <a:t>. Development Economics and Public Policy Working Paper Series, No. 32/2012. University of Manchester.</a:t>
            </a:r>
            <a:endParaRPr lang="en-US" sz="1000" dirty="0"/>
          </a:p>
        </p:txBody>
      </p:sp>
      <p:sp>
        <p:nvSpPr>
          <p:cNvPr id="11" name="Shape 9"/>
          <p:cNvSpPr/>
          <p:nvPr/>
        </p:nvSpPr>
        <p:spPr>
          <a:xfrm>
            <a:off x="274320" y="2057400"/>
            <a:ext cx="1463040" cy="438912"/>
          </a:xfrm>
          <a:prstGeom prst="rect">
            <a:avLst/>
          </a:prstGeom>
          <a:solidFill>
            <a:srgbClr val="1B2A4A"/>
          </a:solidFill>
          <a:ln w="12700">
            <a:solidFill>
              <a:srgbClr val="1B2A4A"/>
            </a:solidFill>
            <a:prstDash val="solid"/>
          </a:ln>
        </p:spPr>
      </p:sp>
      <p:sp>
        <p:nvSpPr>
          <p:cNvPr id="12" name="Text 10"/>
          <p:cNvSpPr/>
          <p:nvPr/>
        </p:nvSpPr>
        <p:spPr>
          <a:xfrm>
            <a:off x="274320" y="205740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Kaldor (1961</a:t>
            </a:r>
            <a:r>
              <a:rPr lang="el-GR" sz="950" b="1" dirty="0">
                <a:solidFill>
                  <a:srgbClr val="E8B84B"/>
                </a:solidFill>
                <a:latin typeface="Calibri" pitchFamily="34" charset="0"/>
                <a:ea typeface="Calibri" pitchFamily="34" charset="-122"/>
                <a:cs typeface="Calibri" pitchFamily="34" charset="-120"/>
              </a:rPr>
              <a:t>, 1967</a:t>
            </a:r>
            <a:r>
              <a:rPr lang="en-US" sz="950" b="1" dirty="0">
                <a:solidFill>
                  <a:srgbClr val="E8B84B"/>
                </a:solidFill>
                <a:latin typeface="Calibri" pitchFamily="34" charset="0"/>
                <a:ea typeface="Calibri" pitchFamily="34" charset="-122"/>
                <a:cs typeface="Calibri" pitchFamily="34" charset="-120"/>
              </a:rPr>
              <a:t>)</a:t>
            </a:r>
            <a:endParaRPr lang="en-US" sz="950" dirty="0"/>
          </a:p>
        </p:txBody>
      </p:sp>
      <p:sp>
        <p:nvSpPr>
          <p:cNvPr id="13" name="Text 11"/>
          <p:cNvSpPr/>
          <p:nvPr/>
        </p:nvSpPr>
        <p:spPr>
          <a:xfrm>
            <a:off x="1874520" y="2075688"/>
            <a:ext cx="6995160" cy="438912"/>
          </a:xfrm>
          <a:prstGeom prst="rect">
            <a:avLst/>
          </a:prstGeom>
          <a:noFill/>
          <a:ln/>
        </p:spPr>
        <p:txBody>
          <a:bodyPr wrap="square" rtlCol="0" anchor="ctr"/>
          <a:lstStyle/>
          <a:p>
            <a:r>
              <a:rPr lang="en-US" sz="1000" dirty="0">
                <a:solidFill>
                  <a:srgbClr val="1A2535"/>
                </a:solidFill>
                <a:latin typeface="Calibri" pitchFamily="34" charset="0"/>
                <a:ea typeface="Calibri" pitchFamily="34" charset="-122"/>
                <a:cs typeface="Calibri" pitchFamily="34" charset="-120"/>
              </a:rPr>
              <a:t>Kaldor, N. (1961). </a:t>
            </a:r>
            <a:r>
              <a:rPr lang="en-US" sz="1000" i="1" dirty="0">
                <a:solidFill>
                  <a:srgbClr val="1A2535"/>
                </a:solidFill>
                <a:latin typeface="Calibri" pitchFamily="34" charset="0"/>
                <a:ea typeface="Calibri" pitchFamily="34" charset="-122"/>
                <a:cs typeface="Calibri" pitchFamily="34" charset="-120"/>
              </a:rPr>
              <a:t>Capital accumulation and economic growth. In The Theory of capital</a:t>
            </a:r>
            <a:r>
              <a:rPr lang="en-US" sz="1000" dirty="0">
                <a:solidFill>
                  <a:srgbClr val="1A2535"/>
                </a:solidFill>
                <a:latin typeface="Calibri" pitchFamily="34" charset="0"/>
                <a:ea typeface="Calibri" pitchFamily="34" charset="-122"/>
                <a:cs typeface="Calibri" pitchFamily="34" charset="-120"/>
              </a:rPr>
              <a:t>: proceedings of a conference held by the International Economic Association (pp. 177-222). London: Palgrave Macmillan UK</a:t>
            </a:r>
            <a:r>
              <a:rPr lang="el-GR" sz="1000" dirty="0">
                <a:solidFill>
                  <a:srgbClr val="1A2535"/>
                </a:solidFill>
                <a:latin typeface="Calibri" pitchFamily="34" charset="0"/>
                <a:ea typeface="Calibri" pitchFamily="34" charset="-122"/>
                <a:cs typeface="Calibri" pitchFamily="34" charset="-120"/>
              </a:rPr>
              <a:t> ; </a:t>
            </a:r>
          </a:p>
          <a:p>
            <a:r>
              <a:rPr lang="en-US" sz="1000" dirty="0">
                <a:solidFill>
                  <a:srgbClr val="1A2535"/>
                </a:solidFill>
                <a:latin typeface="Calibri" pitchFamily="34" charset="0"/>
                <a:ea typeface="Calibri" pitchFamily="34" charset="-122"/>
                <a:cs typeface="Calibri" pitchFamily="34" charset="-120"/>
              </a:rPr>
              <a:t>Kaldor (1967). </a:t>
            </a:r>
            <a:r>
              <a:rPr lang="en-US" sz="1000" i="1" dirty="0">
                <a:solidFill>
                  <a:srgbClr val="1A2535"/>
                </a:solidFill>
                <a:latin typeface="Calibri" pitchFamily="34" charset="0"/>
                <a:ea typeface="Calibri" pitchFamily="34" charset="-122"/>
                <a:cs typeface="Calibri" pitchFamily="34" charset="-120"/>
              </a:rPr>
              <a:t>Strategic Factors in Economic Development</a:t>
            </a:r>
          </a:p>
        </p:txBody>
      </p:sp>
      <p:sp>
        <p:nvSpPr>
          <p:cNvPr id="14" name="Shape 12"/>
          <p:cNvSpPr/>
          <p:nvPr/>
        </p:nvSpPr>
        <p:spPr>
          <a:xfrm>
            <a:off x="274320" y="2606040"/>
            <a:ext cx="1463040" cy="438912"/>
          </a:xfrm>
          <a:prstGeom prst="rect">
            <a:avLst/>
          </a:prstGeom>
          <a:solidFill>
            <a:srgbClr val="1B2A4A"/>
          </a:solidFill>
          <a:ln w="12700">
            <a:solidFill>
              <a:srgbClr val="1B2A4A"/>
            </a:solidFill>
            <a:prstDash val="solid"/>
          </a:ln>
        </p:spPr>
      </p:sp>
      <p:sp>
        <p:nvSpPr>
          <p:cNvPr id="15" name="Text 13"/>
          <p:cNvSpPr/>
          <p:nvPr/>
        </p:nvSpPr>
        <p:spPr>
          <a:xfrm>
            <a:off x="274320" y="260604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Mankiw (2015)</a:t>
            </a:r>
            <a:endParaRPr lang="en-US" sz="950" dirty="0"/>
          </a:p>
        </p:txBody>
      </p:sp>
      <p:sp>
        <p:nvSpPr>
          <p:cNvPr id="16" name="Text 14"/>
          <p:cNvSpPr/>
          <p:nvPr/>
        </p:nvSpPr>
        <p:spPr>
          <a:xfrm>
            <a:off x="1874520" y="2624328"/>
            <a:ext cx="6995160" cy="438912"/>
          </a:xfrm>
          <a:prstGeom prst="rect">
            <a:avLst/>
          </a:prstGeom>
          <a:noFill/>
          <a:ln/>
        </p:spPr>
        <p:txBody>
          <a:bodyPr wrap="square" rtlCol="0" anchor="ctr"/>
          <a:lstStyle/>
          <a:p>
            <a:pPr marL="0" indent="0">
              <a:buNone/>
            </a:pPr>
            <a:r>
              <a:rPr lang="en-US" sz="1000" dirty="0">
                <a:solidFill>
                  <a:srgbClr val="1A2535"/>
                </a:solidFill>
                <a:latin typeface="Calibri" pitchFamily="34" charset="0"/>
                <a:ea typeface="Calibri" pitchFamily="34" charset="-122"/>
                <a:cs typeface="Calibri" pitchFamily="34" charset="-120"/>
              </a:rPr>
              <a:t>Mankiw, N. G. (2015). Yes, r &gt; g. So what? </a:t>
            </a:r>
            <a:r>
              <a:rPr lang="en-US" sz="1000" i="1" dirty="0">
                <a:solidFill>
                  <a:srgbClr val="1A2535"/>
                </a:solidFill>
                <a:latin typeface="Calibri" pitchFamily="34" charset="0"/>
                <a:ea typeface="Calibri" pitchFamily="34" charset="-122"/>
                <a:cs typeface="Calibri" pitchFamily="34" charset="-120"/>
              </a:rPr>
              <a:t>American Economic Review</a:t>
            </a:r>
            <a:r>
              <a:rPr lang="en-US" sz="1000" dirty="0">
                <a:solidFill>
                  <a:srgbClr val="1A2535"/>
                </a:solidFill>
                <a:latin typeface="Calibri" pitchFamily="34" charset="0"/>
                <a:ea typeface="Calibri" pitchFamily="34" charset="-122"/>
                <a:cs typeface="Calibri" pitchFamily="34" charset="-120"/>
              </a:rPr>
              <a:t>: Papers &amp; Proceedings, 105(5), 43–47.</a:t>
            </a:r>
            <a:endParaRPr lang="en-US" sz="1000" dirty="0"/>
          </a:p>
        </p:txBody>
      </p:sp>
      <p:sp>
        <p:nvSpPr>
          <p:cNvPr id="17" name="Shape 15"/>
          <p:cNvSpPr/>
          <p:nvPr/>
        </p:nvSpPr>
        <p:spPr>
          <a:xfrm>
            <a:off x="274320" y="3154680"/>
            <a:ext cx="1463040" cy="438912"/>
          </a:xfrm>
          <a:prstGeom prst="rect">
            <a:avLst/>
          </a:prstGeom>
          <a:solidFill>
            <a:srgbClr val="1B2A4A"/>
          </a:solidFill>
          <a:ln w="12700">
            <a:solidFill>
              <a:srgbClr val="1B2A4A"/>
            </a:solidFill>
            <a:prstDash val="solid"/>
          </a:ln>
        </p:spPr>
      </p:sp>
      <p:sp>
        <p:nvSpPr>
          <p:cNvPr id="18" name="Text 16"/>
          <p:cNvSpPr/>
          <p:nvPr/>
        </p:nvSpPr>
        <p:spPr>
          <a:xfrm>
            <a:off x="274320" y="315468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Piketty (2014)</a:t>
            </a:r>
            <a:endParaRPr lang="en-US" sz="950" dirty="0"/>
          </a:p>
        </p:txBody>
      </p:sp>
      <p:sp>
        <p:nvSpPr>
          <p:cNvPr id="19" name="Text 17"/>
          <p:cNvSpPr/>
          <p:nvPr/>
        </p:nvSpPr>
        <p:spPr>
          <a:xfrm>
            <a:off x="1874520" y="3172968"/>
            <a:ext cx="6995160" cy="438912"/>
          </a:xfrm>
          <a:prstGeom prst="rect">
            <a:avLst/>
          </a:prstGeom>
          <a:noFill/>
          <a:ln/>
        </p:spPr>
        <p:txBody>
          <a:bodyPr wrap="square" rtlCol="0" anchor="ctr"/>
          <a:lstStyle/>
          <a:p>
            <a:pPr marL="0" indent="0">
              <a:buNone/>
            </a:pPr>
            <a:r>
              <a:rPr lang="en-US" sz="1000" dirty="0">
                <a:solidFill>
                  <a:srgbClr val="1A2535"/>
                </a:solidFill>
                <a:latin typeface="Calibri" pitchFamily="34" charset="0"/>
                <a:ea typeface="Calibri" pitchFamily="34" charset="-122"/>
                <a:cs typeface="Calibri" pitchFamily="34" charset="-120"/>
              </a:rPr>
              <a:t>Piketty, T. (2014). </a:t>
            </a:r>
            <a:r>
              <a:rPr lang="en-US" sz="1000" i="1" dirty="0">
                <a:solidFill>
                  <a:srgbClr val="1A2535"/>
                </a:solidFill>
                <a:latin typeface="Calibri" pitchFamily="34" charset="0"/>
                <a:ea typeface="Calibri" pitchFamily="34" charset="-122"/>
                <a:cs typeface="Calibri" pitchFamily="34" charset="-120"/>
              </a:rPr>
              <a:t>Capital in the twenty-first century</a:t>
            </a:r>
            <a:r>
              <a:rPr lang="en-US" sz="1000" dirty="0">
                <a:solidFill>
                  <a:srgbClr val="1A2535"/>
                </a:solidFill>
                <a:latin typeface="Calibri" pitchFamily="34" charset="0"/>
                <a:ea typeface="Calibri" pitchFamily="34" charset="-122"/>
                <a:cs typeface="Calibri" pitchFamily="34" charset="-120"/>
              </a:rPr>
              <a:t> (A. Goldhammer, Trans.). Harvard University Press. (Πρωτότυπο 2013)</a:t>
            </a:r>
            <a:endParaRPr lang="en-US" sz="1000" dirty="0"/>
          </a:p>
        </p:txBody>
      </p:sp>
      <p:sp>
        <p:nvSpPr>
          <p:cNvPr id="20" name="Shape 18"/>
          <p:cNvSpPr/>
          <p:nvPr/>
        </p:nvSpPr>
        <p:spPr>
          <a:xfrm>
            <a:off x="274320" y="3703320"/>
            <a:ext cx="1463040" cy="438912"/>
          </a:xfrm>
          <a:prstGeom prst="rect">
            <a:avLst/>
          </a:prstGeom>
          <a:solidFill>
            <a:srgbClr val="1B2A4A"/>
          </a:solidFill>
          <a:ln w="12700">
            <a:solidFill>
              <a:srgbClr val="1B2A4A"/>
            </a:solidFill>
            <a:prstDash val="solid"/>
          </a:ln>
        </p:spPr>
        <p:txBody>
          <a:bodyPr/>
          <a:lstStyle/>
          <a:p>
            <a:endParaRPr lang="el-GR"/>
          </a:p>
        </p:txBody>
      </p:sp>
      <p:sp>
        <p:nvSpPr>
          <p:cNvPr id="21" name="Text 19"/>
          <p:cNvSpPr/>
          <p:nvPr/>
        </p:nvSpPr>
        <p:spPr>
          <a:xfrm>
            <a:off x="274320" y="370332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Solow (1956)</a:t>
            </a:r>
            <a:endParaRPr lang="en-US" sz="950" dirty="0"/>
          </a:p>
        </p:txBody>
      </p:sp>
      <p:sp>
        <p:nvSpPr>
          <p:cNvPr id="22" name="Text 20"/>
          <p:cNvSpPr/>
          <p:nvPr/>
        </p:nvSpPr>
        <p:spPr>
          <a:xfrm>
            <a:off x="1874520" y="3703320"/>
            <a:ext cx="6995160" cy="438912"/>
          </a:xfrm>
          <a:prstGeom prst="rect">
            <a:avLst/>
          </a:prstGeom>
          <a:noFill/>
          <a:ln/>
        </p:spPr>
        <p:txBody>
          <a:bodyPr wrap="square" rtlCol="0" anchor="ctr"/>
          <a:lstStyle/>
          <a:p>
            <a:pPr marL="0" indent="0">
              <a:buNone/>
            </a:pPr>
            <a:r>
              <a:rPr lang="en-US" sz="1000" dirty="0">
                <a:solidFill>
                  <a:srgbClr val="1A2535"/>
                </a:solidFill>
                <a:latin typeface="Calibri" pitchFamily="34" charset="0"/>
                <a:ea typeface="Calibri" pitchFamily="34" charset="-122"/>
                <a:cs typeface="Calibri" pitchFamily="34" charset="-120"/>
              </a:rPr>
              <a:t>Solow, R. M. (1956). A contribution to the theory of economic growth. </a:t>
            </a:r>
            <a:r>
              <a:rPr lang="en-US" sz="1000" i="1" dirty="0">
                <a:solidFill>
                  <a:srgbClr val="1A2535"/>
                </a:solidFill>
                <a:latin typeface="Calibri" pitchFamily="34" charset="0"/>
                <a:ea typeface="Calibri" pitchFamily="34" charset="-122"/>
                <a:cs typeface="Calibri" pitchFamily="34" charset="-120"/>
              </a:rPr>
              <a:t>The Quarterly Journal of Economics</a:t>
            </a:r>
            <a:r>
              <a:rPr lang="en-US" sz="1000" dirty="0">
                <a:solidFill>
                  <a:srgbClr val="1A2535"/>
                </a:solidFill>
                <a:latin typeface="Calibri" pitchFamily="34" charset="0"/>
                <a:ea typeface="Calibri" pitchFamily="34" charset="-122"/>
                <a:cs typeface="Calibri" pitchFamily="34" charset="-120"/>
              </a:rPr>
              <a:t>, 70(1), 65–94.</a:t>
            </a:r>
            <a:endParaRPr lang="en-US" sz="1000" dirty="0"/>
          </a:p>
        </p:txBody>
      </p:sp>
      <p:sp>
        <p:nvSpPr>
          <p:cNvPr id="23" name="Shape 21"/>
          <p:cNvSpPr/>
          <p:nvPr/>
        </p:nvSpPr>
        <p:spPr>
          <a:xfrm>
            <a:off x="274320" y="4229225"/>
            <a:ext cx="1463040" cy="438912"/>
          </a:xfrm>
          <a:prstGeom prst="rect">
            <a:avLst/>
          </a:prstGeom>
          <a:solidFill>
            <a:srgbClr val="1B2A4A"/>
          </a:solidFill>
          <a:ln w="12700">
            <a:solidFill>
              <a:srgbClr val="1B2A4A"/>
            </a:solidFill>
            <a:prstDash val="solid"/>
          </a:ln>
        </p:spPr>
      </p:sp>
      <p:sp>
        <p:nvSpPr>
          <p:cNvPr id="24" name="Text 22"/>
          <p:cNvSpPr/>
          <p:nvPr/>
        </p:nvSpPr>
        <p:spPr>
          <a:xfrm>
            <a:off x="274320" y="4251960"/>
            <a:ext cx="1463040" cy="438912"/>
          </a:xfrm>
          <a:prstGeom prst="rect">
            <a:avLst/>
          </a:prstGeom>
          <a:noFill/>
          <a:ln/>
        </p:spPr>
        <p:txBody>
          <a:bodyPr wrap="square" lIns="50800" tIns="50800" rIns="50800" bIns="50800" rtlCol="0" anchor="ctr"/>
          <a:lstStyle/>
          <a:p>
            <a:pPr marL="0" indent="0">
              <a:buNone/>
            </a:pPr>
            <a:r>
              <a:rPr lang="en-US" sz="950" b="1" dirty="0">
                <a:solidFill>
                  <a:srgbClr val="E8B84B"/>
                </a:solidFill>
                <a:latin typeface="Calibri" pitchFamily="34" charset="0"/>
                <a:ea typeface="Calibri" pitchFamily="34" charset="-122"/>
                <a:cs typeface="Calibri" pitchFamily="34" charset="-120"/>
              </a:rPr>
              <a:t>Acemoglu &amp; Autor (2011)</a:t>
            </a:r>
            <a:endParaRPr lang="en-US" sz="950" dirty="0"/>
          </a:p>
        </p:txBody>
      </p:sp>
      <p:sp>
        <p:nvSpPr>
          <p:cNvPr id="25" name="Text 23"/>
          <p:cNvSpPr/>
          <p:nvPr/>
        </p:nvSpPr>
        <p:spPr>
          <a:xfrm>
            <a:off x="1874520" y="4270248"/>
            <a:ext cx="6995160" cy="438912"/>
          </a:xfrm>
          <a:prstGeom prst="rect">
            <a:avLst/>
          </a:prstGeom>
          <a:noFill/>
          <a:ln/>
        </p:spPr>
        <p:txBody>
          <a:bodyPr wrap="square" rtlCol="0" anchor="ctr"/>
          <a:lstStyle/>
          <a:p>
            <a:pPr marL="0" indent="0">
              <a:buNone/>
            </a:pPr>
            <a:r>
              <a:rPr lang="en-US" sz="1000" dirty="0">
                <a:solidFill>
                  <a:srgbClr val="1A2535"/>
                </a:solidFill>
                <a:latin typeface="Calibri" pitchFamily="34" charset="0"/>
                <a:ea typeface="Calibri" pitchFamily="34" charset="-122"/>
                <a:cs typeface="Calibri" pitchFamily="34" charset="-120"/>
              </a:rPr>
              <a:t>Acemoglu, D., &amp; Autor, D. (2011). </a:t>
            </a:r>
            <a:r>
              <a:rPr lang="en-US" sz="1000" i="1" dirty="0">
                <a:solidFill>
                  <a:srgbClr val="1A2535"/>
                </a:solidFill>
                <a:latin typeface="Calibri" pitchFamily="34" charset="0"/>
                <a:ea typeface="Calibri" pitchFamily="34" charset="-122"/>
                <a:cs typeface="Calibri" pitchFamily="34" charset="-120"/>
              </a:rPr>
              <a:t>Skills, tasks and technologies: Implications for employment and earnings</a:t>
            </a:r>
            <a:r>
              <a:rPr lang="en-US" sz="1000" dirty="0">
                <a:solidFill>
                  <a:srgbClr val="1A2535"/>
                </a:solidFill>
                <a:latin typeface="Calibri" pitchFamily="34" charset="0"/>
                <a:ea typeface="Calibri" pitchFamily="34" charset="-122"/>
                <a:cs typeface="Calibri" pitchFamily="34" charset="-120"/>
              </a:rPr>
              <a:t>. Handbook of Labor Economics, 4, 1043–1171.</a:t>
            </a:r>
            <a:endParaRPr lang="en-US" sz="1000" dirty="0"/>
          </a:p>
        </p:txBody>
      </p:sp>
      <p:sp>
        <p:nvSpPr>
          <p:cNvPr id="26" name="Shape 21">
            <a:extLst>
              <a:ext uri="{FF2B5EF4-FFF2-40B4-BE49-F238E27FC236}">
                <a16:creationId xmlns:a16="http://schemas.microsoft.com/office/drawing/2014/main" id="{5EC2317F-9E95-5CCB-0D32-71A624D6C30D}"/>
              </a:ext>
            </a:extLst>
          </p:cNvPr>
          <p:cNvSpPr/>
          <p:nvPr/>
        </p:nvSpPr>
        <p:spPr>
          <a:xfrm>
            <a:off x="274320" y="4713607"/>
            <a:ext cx="1463040" cy="438912"/>
          </a:xfrm>
          <a:prstGeom prst="rect">
            <a:avLst/>
          </a:prstGeom>
          <a:solidFill>
            <a:srgbClr val="1B2A4A"/>
          </a:solidFill>
          <a:ln w="12700">
            <a:solidFill>
              <a:srgbClr val="1B2A4A"/>
            </a:solidFill>
            <a:prstDash val="solid"/>
          </a:ln>
        </p:spPr>
        <p:txBody>
          <a:bodyPr/>
          <a:lstStyle/>
          <a:p>
            <a:pPr>
              <a:lnSpc>
                <a:spcPct val="150000"/>
              </a:lnSpc>
            </a:pPr>
            <a:r>
              <a:rPr lang="de-DE" sz="950" b="1" dirty="0" err="1">
                <a:solidFill>
                  <a:srgbClr val="E8B84B"/>
                </a:solidFill>
                <a:latin typeface="Calibri" pitchFamily="34" charset="0"/>
                <a:ea typeface="Calibri" pitchFamily="34" charset="-122"/>
                <a:cs typeface="Calibri" pitchFamily="34" charset="-120"/>
              </a:rPr>
              <a:t>Amsden</a:t>
            </a:r>
            <a:r>
              <a:rPr lang="de-DE" sz="950" b="1" dirty="0">
                <a:solidFill>
                  <a:srgbClr val="E8B84B"/>
                </a:solidFill>
                <a:latin typeface="Calibri" pitchFamily="34" charset="0"/>
                <a:ea typeface="Calibri" pitchFamily="34" charset="-122"/>
                <a:cs typeface="Calibri" pitchFamily="34" charset="-120"/>
              </a:rPr>
              <a:t> </a:t>
            </a:r>
            <a:r>
              <a:rPr lang="en-US" sz="950" b="1" dirty="0">
                <a:solidFill>
                  <a:srgbClr val="E8B84B"/>
                </a:solidFill>
                <a:latin typeface="Calibri" pitchFamily="34" charset="0"/>
                <a:ea typeface="Calibri" pitchFamily="34" charset="-122"/>
                <a:cs typeface="Calibri" pitchFamily="34" charset="-120"/>
              </a:rPr>
              <a:t>(1989)</a:t>
            </a:r>
            <a:endParaRPr lang="el-GR" sz="950" b="1" dirty="0">
              <a:solidFill>
                <a:srgbClr val="E8B84B"/>
              </a:solidFill>
              <a:latin typeface="Calibri" pitchFamily="34" charset="0"/>
              <a:ea typeface="Calibri" pitchFamily="34" charset="-122"/>
              <a:cs typeface="Calibri" pitchFamily="34" charset="-120"/>
            </a:endParaRPr>
          </a:p>
        </p:txBody>
      </p:sp>
      <p:sp>
        <p:nvSpPr>
          <p:cNvPr id="28" name="TextBox 27">
            <a:extLst>
              <a:ext uri="{FF2B5EF4-FFF2-40B4-BE49-F238E27FC236}">
                <a16:creationId xmlns:a16="http://schemas.microsoft.com/office/drawing/2014/main" id="{A41CF3E2-1BB4-812D-F20D-EB8D577B96AC}"/>
              </a:ext>
            </a:extLst>
          </p:cNvPr>
          <p:cNvSpPr txBox="1"/>
          <p:nvPr/>
        </p:nvSpPr>
        <p:spPr>
          <a:xfrm>
            <a:off x="1874520" y="4805505"/>
            <a:ext cx="6723929" cy="246221"/>
          </a:xfrm>
          <a:prstGeom prst="rect">
            <a:avLst/>
          </a:prstGeom>
          <a:noFill/>
        </p:spPr>
        <p:txBody>
          <a:bodyPr wrap="square">
            <a:spAutoFit/>
          </a:bodyPr>
          <a:lstStyle/>
          <a:p>
            <a:r>
              <a:rPr lang="en-US" sz="1000" dirty="0">
                <a:solidFill>
                  <a:srgbClr val="1A2535"/>
                </a:solidFill>
                <a:latin typeface="Calibri" pitchFamily="34" charset="0"/>
                <a:ea typeface="Calibri" pitchFamily="34" charset="-122"/>
                <a:cs typeface="Calibri" pitchFamily="34" charset="-120"/>
              </a:rPr>
              <a:t>Amsden, A.H. (1989). </a:t>
            </a:r>
            <a:r>
              <a:rPr lang="en-US" sz="1000" i="1" dirty="0">
                <a:solidFill>
                  <a:srgbClr val="1A2535"/>
                </a:solidFill>
                <a:latin typeface="Calibri" pitchFamily="34" charset="0"/>
                <a:ea typeface="Calibri" pitchFamily="34" charset="-122"/>
                <a:cs typeface="Calibri" pitchFamily="34" charset="-120"/>
              </a:rPr>
              <a:t>Asia's Next Giant. South Korea and late industrialization</a:t>
            </a:r>
            <a:r>
              <a:rPr lang="el-GR" sz="1000" dirty="0">
                <a:solidFill>
                  <a:srgbClr val="1A2535"/>
                </a:solidFill>
                <a:latin typeface="Calibri" pitchFamily="34" charset="0"/>
                <a:ea typeface="Calibri" pitchFamily="34" charset="-122"/>
                <a:cs typeface="Calibri" pitchFamily="34" charset="-120"/>
              </a:rPr>
              <a:t>, </a:t>
            </a:r>
            <a:r>
              <a:rPr lang="en-US" sz="1000" dirty="0">
                <a:solidFill>
                  <a:srgbClr val="1A2535"/>
                </a:solidFill>
                <a:latin typeface="Calibri" pitchFamily="34" charset="0"/>
                <a:ea typeface="Calibri" pitchFamily="34" charset="-122"/>
                <a:cs typeface="Calibri" pitchFamily="34" charset="-120"/>
              </a:rPr>
              <a:t>Oxford University Press.</a:t>
            </a:r>
            <a:endParaRPr lang="el-GR" sz="1000" dirty="0">
              <a:solidFill>
                <a:srgbClr val="1A2535"/>
              </a:solidFill>
              <a:latin typeface="Calibri" pitchFamily="34" charset="0"/>
              <a:ea typeface="Calibri" pitchFamily="34" charset="-122"/>
              <a:cs typeface="Calibri" pitchFamily="34"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Το Υπόδειγμα Ανάπτυξης του Kaldor (1961)</a:t>
            </a:r>
            <a:endParaRPr lang="en-US" sz="22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sp>
        <p:nvSpPr>
          <p:cNvPr id="5" name="Shape 3"/>
          <p:cNvSpPr/>
          <p:nvPr/>
        </p:nvSpPr>
        <p:spPr>
          <a:xfrm>
            <a:off x="274320" y="1005840"/>
            <a:ext cx="4114800" cy="347472"/>
          </a:xfrm>
          <a:prstGeom prst="rect">
            <a:avLst/>
          </a:prstGeom>
          <a:solidFill>
            <a:srgbClr val="1B2A4A"/>
          </a:solidFill>
          <a:ln w="12700">
            <a:solidFill>
              <a:srgbClr val="1B2A4A"/>
            </a:solidFill>
            <a:prstDash val="solid"/>
          </a:ln>
          <a:effectLst>
            <a:outerShdw blurRad="50800" dist="25400" dir="8100000" algn="bl" rotWithShape="0">
              <a:srgbClr val="000000">
                <a:alpha val="12000"/>
              </a:srgbClr>
            </a:outerShdw>
          </a:effectLst>
        </p:spPr>
      </p:sp>
      <p:sp>
        <p:nvSpPr>
          <p:cNvPr id="6" name="Text 4"/>
          <p:cNvSpPr/>
          <p:nvPr/>
        </p:nvSpPr>
        <p:spPr>
          <a:xfrm>
            <a:off x="274320" y="1005840"/>
            <a:ext cx="4114800" cy="347472"/>
          </a:xfrm>
          <a:prstGeom prst="rect">
            <a:avLst/>
          </a:prstGeom>
          <a:noFill/>
          <a:ln/>
        </p:spPr>
        <p:txBody>
          <a:bodyPr wrap="square" lIns="76200" tIns="76200" rIns="76200" bIns="76200" rtlCol="0" anchor="ctr"/>
          <a:lstStyle/>
          <a:p>
            <a:pPr marL="0" indent="0">
              <a:buNone/>
            </a:pPr>
            <a:r>
              <a:rPr lang="en-US" sz="1600" b="1" dirty="0">
                <a:solidFill>
                  <a:srgbClr val="E8B84B"/>
                </a:solidFill>
                <a:latin typeface="Calibri" pitchFamily="34" charset="0"/>
                <a:ea typeface="Calibri" pitchFamily="34" charset="-122"/>
                <a:cs typeface="Calibri" pitchFamily="34" charset="-120"/>
              </a:rPr>
              <a:t>Τι είναι το Υπόδειγμα Kaldor;</a:t>
            </a:r>
            <a:endParaRPr lang="en-US" sz="1600" dirty="0"/>
          </a:p>
        </p:txBody>
      </p:sp>
      <p:sp>
        <p:nvSpPr>
          <p:cNvPr id="7" name="Shape 5"/>
          <p:cNvSpPr/>
          <p:nvPr/>
        </p:nvSpPr>
        <p:spPr>
          <a:xfrm>
            <a:off x="292608" y="1481328"/>
            <a:ext cx="109728" cy="109728"/>
          </a:xfrm>
          <a:prstGeom prst="ellipse">
            <a:avLst/>
          </a:prstGeom>
          <a:solidFill>
            <a:srgbClr val="C4922A"/>
          </a:solidFill>
          <a:ln w="12700">
            <a:solidFill>
              <a:srgbClr val="C4922A"/>
            </a:solidFill>
            <a:prstDash val="solid"/>
          </a:ln>
        </p:spPr>
      </p:sp>
      <p:sp>
        <p:nvSpPr>
          <p:cNvPr id="8" name="Text 6"/>
          <p:cNvSpPr/>
          <p:nvPr/>
        </p:nvSpPr>
        <p:spPr>
          <a:xfrm>
            <a:off x="475488" y="1444752"/>
            <a:ext cx="3794760" cy="50292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Post-Keynesian πλαίσιο ανάπτυξης που </a:t>
            </a:r>
            <a:r>
              <a:rPr lang="el-GR" sz="1400" dirty="0">
                <a:solidFill>
                  <a:srgbClr val="1A2535"/>
                </a:solidFill>
                <a:latin typeface="Calibri" pitchFamily="34" charset="0"/>
                <a:ea typeface="Calibri" pitchFamily="34" charset="-122"/>
                <a:cs typeface="Calibri" pitchFamily="34" charset="-120"/>
              </a:rPr>
              <a:t>δίνει έμφαση</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στην</a:t>
            </a:r>
            <a:r>
              <a:rPr lang="en-US" sz="1400" dirty="0">
                <a:solidFill>
                  <a:srgbClr val="1A2535"/>
                </a:solidFill>
                <a:latin typeface="Calibri" pitchFamily="34" charset="0"/>
                <a:ea typeface="Calibri" pitchFamily="34" charset="-122"/>
                <a:cs typeface="Calibri" pitchFamily="34" charset="-120"/>
              </a:rPr>
              <a:t> ενδογενή τεχνολογική πρόοδο</a:t>
            </a:r>
            <a:endParaRPr lang="en-US" sz="1400" dirty="0"/>
          </a:p>
        </p:txBody>
      </p:sp>
      <p:sp>
        <p:nvSpPr>
          <p:cNvPr id="9" name="Shape 7"/>
          <p:cNvSpPr/>
          <p:nvPr/>
        </p:nvSpPr>
        <p:spPr>
          <a:xfrm>
            <a:off x="292608" y="2103120"/>
            <a:ext cx="109728" cy="109728"/>
          </a:xfrm>
          <a:prstGeom prst="ellipse">
            <a:avLst/>
          </a:prstGeom>
          <a:solidFill>
            <a:srgbClr val="C4922A"/>
          </a:solidFill>
          <a:ln w="12700">
            <a:solidFill>
              <a:srgbClr val="C4922A"/>
            </a:solidFill>
            <a:prstDash val="solid"/>
          </a:ln>
        </p:spPr>
      </p:sp>
      <p:sp>
        <p:nvSpPr>
          <p:cNvPr id="10" name="Text 8"/>
          <p:cNvSpPr/>
          <p:nvPr/>
        </p:nvSpPr>
        <p:spPr>
          <a:xfrm>
            <a:off x="475488" y="1993392"/>
            <a:ext cx="3794760" cy="50292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Η ανάπτυξη οδηγείται από τη </a:t>
            </a:r>
            <a:r>
              <a:rPr lang="el-GR" sz="1400" dirty="0">
                <a:solidFill>
                  <a:srgbClr val="1A2535"/>
                </a:solidFill>
                <a:latin typeface="Calibri" pitchFamily="34" charset="0"/>
                <a:ea typeface="Calibri" pitchFamily="34" charset="-122"/>
                <a:cs typeface="Calibri" pitchFamily="34" charset="-120"/>
              </a:rPr>
              <a:t>ενεργό ή την αποτελεσματική </a:t>
            </a:r>
            <a:r>
              <a:rPr lang="en-US" sz="1400" dirty="0" err="1">
                <a:solidFill>
                  <a:srgbClr val="1A2535"/>
                </a:solidFill>
                <a:latin typeface="Calibri" pitchFamily="34" charset="0"/>
                <a:ea typeface="Calibri" pitchFamily="34" charset="-122"/>
                <a:cs typeface="Calibri" pitchFamily="34" charset="-120"/>
              </a:rPr>
              <a:t>ζήτηση</a:t>
            </a:r>
            <a:r>
              <a:rPr lang="en-US" sz="1400" dirty="0">
                <a:solidFill>
                  <a:srgbClr val="1A2535"/>
                </a:solidFill>
                <a:latin typeface="Calibri" pitchFamily="34" charset="0"/>
                <a:ea typeface="Calibri" pitchFamily="34" charset="-122"/>
                <a:cs typeface="Calibri" pitchFamily="34" charset="-120"/>
              </a:rPr>
              <a:t> (επενδύσεις, εξαγωγές) και όχι εξωγενώς</a:t>
            </a:r>
            <a:endParaRPr lang="en-US" sz="1400" dirty="0"/>
          </a:p>
        </p:txBody>
      </p:sp>
      <p:sp>
        <p:nvSpPr>
          <p:cNvPr id="11" name="Shape 9"/>
          <p:cNvSpPr/>
          <p:nvPr/>
        </p:nvSpPr>
        <p:spPr>
          <a:xfrm>
            <a:off x="292608" y="2828583"/>
            <a:ext cx="109728" cy="109728"/>
          </a:xfrm>
          <a:prstGeom prst="ellipse">
            <a:avLst/>
          </a:prstGeom>
          <a:solidFill>
            <a:srgbClr val="C4922A"/>
          </a:solidFill>
          <a:ln w="12700">
            <a:solidFill>
              <a:srgbClr val="C4922A"/>
            </a:solidFill>
            <a:prstDash val="solid"/>
          </a:ln>
        </p:spPr>
      </p:sp>
      <p:sp>
        <p:nvSpPr>
          <p:cNvPr id="12" name="Text 10"/>
          <p:cNvSpPr/>
          <p:nvPr/>
        </p:nvSpPr>
        <p:spPr>
          <a:xfrm>
            <a:off x="475488" y="2686851"/>
            <a:ext cx="3794760" cy="50292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Η κατανομή εισοδήματος (μισθοί/κέρδη) επηρεάζει τον ρυθμό ανάπτυξης</a:t>
            </a:r>
            <a:endParaRPr lang="en-US" sz="1400" dirty="0"/>
          </a:p>
        </p:txBody>
      </p:sp>
      <p:sp>
        <p:nvSpPr>
          <p:cNvPr id="13" name="Shape 11"/>
          <p:cNvSpPr/>
          <p:nvPr/>
        </p:nvSpPr>
        <p:spPr>
          <a:xfrm>
            <a:off x="292608" y="3346704"/>
            <a:ext cx="109728" cy="109728"/>
          </a:xfrm>
          <a:prstGeom prst="ellipse">
            <a:avLst/>
          </a:prstGeom>
          <a:solidFill>
            <a:srgbClr val="C4922A"/>
          </a:solidFill>
          <a:ln w="12700">
            <a:solidFill>
              <a:srgbClr val="C4922A"/>
            </a:solidFill>
            <a:prstDash val="solid"/>
          </a:ln>
        </p:spPr>
      </p:sp>
      <p:sp>
        <p:nvSpPr>
          <p:cNvPr id="14" name="Text 12"/>
          <p:cNvSpPr/>
          <p:nvPr/>
        </p:nvSpPr>
        <p:spPr>
          <a:xfrm>
            <a:off x="475488" y="3204972"/>
            <a:ext cx="3794760" cy="50292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Η μεταποίηση είναι η «μηχανή» ανάπτυξης λόγω α</a:t>
            </a:r>
            <a:r>
              <a:rPr lang="el-GR" sz="1400" dirty="0">
                <a:solidFill>
                  <a:srgbClr val="1A2535"/>
                </a:solidFill>
                <a:latin typeface="Calibri" pitchFamily="34" charset="0"/>
                <a:ea typeface="Calibri" pitchFamily="34" charset="-122"/>
                <a:cs typeface="Calibri" pitchFamily="34" charset="-120"/>
              </a:rPr>
              <a:t>υ</a:t>
            </a:r>
            <a:r>
              <a:rPr lang="en-US" sz="1400" dirty="0" err="1">
                <a:solidFill>
                  <a:srgbClr val="1A2535"/>
                </a:solidFill>
                <a:latin typeface="Calibri" pitchFamily="34" charset="0"/>
                <a:ea typeface="Calibri" pitchFamily="34" charset="-122"/>
                <a:cs typeface="Calibri" pitchFamily="34" charset="-120"/>
              </a:rPr>
              <a:t>ξουσ</a:t>
            </a:r>
            <a:r>
              <a:rPr lang="el-GR" sz="1400" dirty="0">
                <a:solidFill>
                  <a:srgbClr val="1A2535"/>
                </a:solidFill>
                <a:latin typeface="Calibri" pitchFamily="34" charset="0"/>
                <a:ea typeface="Calibri" pitchFamily="34" charset="-122"/>
                <a:cs typeface="Calibri" pitchFamily="34" charset="-120"/>
              </a:rPr>
              <a:t>ώ</a:t>
            </a:r>
            <a:r>
              <a:rPr lang="en-US" sz="1400" dirty="0">
                <a:solidFill>
                  <a:srgbClr val="1A2535"/>
                </a:solidFill>
                <a:latin typeface="Calibri" pitchFamily="34" charset="0"/>
                <a:ea typeface="Calibri" pitchFamily="34" charset="-122"/>
                <a:cs typeface="Calibri" pitchFamily="34" charset="-120"/>
              </a:rPr>
              <a:t>ν αποδόσεων κλίμακας</a:t>
            </a:r>
            <a:endParaRPr lang="en-US" sz="1400" dirty="0"/>
          </a:p>
        </p:txBody>
      </p:sp>
      <p:sp>
        <p:nvSpPr>
          <p:cNvPr id="15" name="Shape 13"/>
          <p:cNvSpPr/>
          <p:nvPr/>
        </p:nvSpPr>
        <p:spPr>
          <a:xfrm>
            <a:off x="4754880" y="1005840"/>
            <a:ext cx="4114800" cy="347472"/>
          </a:xfrm>
          <a:prstGeom prst="rect">
            <a:avLst/>
          </a:prstGeom>
          <a:solidFill>
            <a:srgbClr val="1B2A4A"/>
          </a:solidFill>
          <a:ln w="12700">
            <a:solidFill>
              <a:srgbClr val="1B2A4A"/>
            </a:solidFill>
            <a:prstDash val="solid"/>
          </a:ln>
          <a:effectLst>
            <a:outerShdw blurRad="50800" dist="25400" dir="8100000" algn="bl" rotWithShape="0">
              <a:srgbClr val="000000">
                <a:alpha val="12000"/>
              </a:srgbClr>
            </a:outerShdw>
          </a:effectLst>
        </p:spPr>
      </p:sp>
      <p:sp>
        <p:nvSpPr>
          <p:cNvPr id="16" name="Text 14"/>
          <p:cNvSpPr/>
          <p:nvPr/>
        </p:nvSpPr>
        <p:spPr>
          <a:xfrm>
            <a:off x="4754880" y="1005840"/>
            <a:ext cx="4114800" cy="347472"/>
          </a:xfrm>
          <a:prstGeom prst="rect">
            <a:avLst/>
          </a:prstGeom>
          <a:noFill/>
          <a:ln/>
        </p:spPr>
        <p:txBody>
          <a:bodyPr wrap="square" lIns="76200" tIns="76200" rIns="76200" bIns="76200" rtlCol="0" anchor="ctr"/>
          <a:lstStyle/>
          <a:p>
            <a:pPr marL="0" indent="0">
              <a:buNone/>
            </a:pPr>
            <a:r>
              <a:rPr lang="en-US" sz="1600" b="1" dirty="0">
                <a:solidFill>
                  <a:srgbClr val="E8B84B"/>
                </a:solidFill>
                <a:latin typeface="Calibri" pitchFamily="34" charset="0"/>
                <a:ea typeface="Calibri" pitchFamily="34" charset="-122"/>
                <a:cs typeface="Calibri" pitchFamily="34" charset="-120"/>
              </a:rPr>
              <a:t>Βασικά Χαρακτηριστικά</a:t>
            </a:r>
            <a:endParaRPr lang="en-US" sz="1600" dirty="0"/>
          </a:p>
        </p:txBody>
      </p:sp>
      <p:sp>
        <p:nvSpPr>
          <p:cNvPr id="17" name="Text 15"/>
          <p:cNvSpPr/>
          <p:nvPr/>
        </p:nvSpPr>
        <p:spPr>
          <a:xfrm>
            <a:off x="4937760" y="1444752"/>
            <a:ext cx="3749040" cy="502920"/>
          </a:xfrm>
          <a:prstGeom prst="rect">
            <a:avLst/>
          </a:prstGeom>
          <a:noFill/>
          <a:ln/>
        </p:spPr>
        <p:txBody>
          <a:bodyPr wrap="square" rtlCol="0" anchor="t"/>
          <a:lstStyle/>
          <a:p>
            <a:pPr marL="0" indent="0">
              <a:buNone/>
            </a:pPr>
            <a:r>
              <a:rPr lang="en-US" sz="1400" b="1" dirty="0">
                <a:solidFill>
                  <a:srgbClr val="1B2A4A"/>
                </a:solidFill>
                <a:latin typeface="Calibri" pitchFamily="34" charset="0"/>
                <a:ea typeface="Calibri" pitchFamily="34" charset="-122"/>
                <a:cs typeface="Calibri" pitchFamily="34" charset="-120"/>
              </a:rPr>
              <a:t>Demand-Led Growth: </a:t>
            </a:r>
            <a:r>
              <a:rPr lang="en-US" sz="1400" dirty="0">
                <a:solidFill>
                  <a:srgbClr val="1A2535"/>
                </a:solidFill>
                <a:latin typeface="Calibri" pitchFamily="34" charset="0"/>
                <a:ea typeface="Calibri" pitchFamily="34" charset="-122"/>
                <a:cs typeface="Calibri" pitchFamily="34" charset="-120"/>
              </a:rPr>
              <a:t>Επενδύσεις &amp; εξαγωγές κινούν την ανάπτυξη</a:t>
            </a:r>
            <a:endParaRPr lang="en-US" sz="1400" dirty="0"/>
          </a:p>
        </p:txBody>
      </p:sp>
      <p:sp>
        <p:nvSpPr>
          <p:cNvPr id="18" name="Shape 16"/>
          <p:cNvSpPr/>
          <p:nvPr/>
        </p:nvSpPr>
        <p:spPr>
          <a:xfrm>
            <a:off x="4773168" y="1481328"/>
            <a:ext cx="109728" cy="109728"/>
          </a:xfrm>
          <a:prstGeom prst="ellipse">
            <a:avLst/>
          </a:prstGeom>
          <a:solidFill>
            <a:srgbClr val="4A6FA5"/>
          </a:solidFill>
          <a:ln w="12700">
            <a:solidFill>
              <a:srgbClr val="4A6FA5"/>
            </a:solidFill>
            <a:prstDash val="solid"/>
          </a:ln>
        </p:spPr>
      </p:sp>
      <p:sp>
        <p:nvSpPr>
          <p:cNvPr id="19" name="Text 17"/>
          <p:cNvSpPr/>
          <p:nvPr/>
        </p:nvSpPr>
        <p:spPr>
          <a:xfrm>
            <a:off x="4919472" y="1953847"/>
            <a:ext cx="3749040" cy="502920"/>
          </a:xfrm>
          <a:prstGeom prst="rect">
            <a:avLst/>
          </a:prstGeom>
          <a:noFill/>
          <a:ln/>
        </p:spPr>
        <p:txBody>
          <a:bodyPr wrap="square" rtlCol="0" anchor="t"/>
          <a:lstStyle/>
          <a:p>
            <a:pPr marL="0" indent="0">
              <a:buNone/>
            </a:pPr>
            <a:r>
              <a:rPr lang="en-US" sz="1400" b="1" dirty="0">
                <a:solidFill>
                  <a:srgbClr val="1B2A4A"/>
                </a:solidFill>
                <a:latin typeface="Calibri" pitchFamily="34" charset="0"/>
                <a:ea typeface="Calibri" pitchFamily="34" charset="-122"/>
                <a:cs typeface="Calibri" pitchFamily="34" charset="-120"/>
              </a:rPr>
              <a:t>Κατανομή Εισοδήματος: </a:t>
            </a:r>
            <a:r>
              <a:rPr lang="en-US" sz="1400" dirty="0">
                <a:solidFill>
                  <a:srgbClr val="1A2535"/>
                </a:solidFill>
                <a:latin typeface="Calibri" pitchFamily="34" charset="0"/>
                <a:ea typeface="Calibri" pitchFamily="34" charset="-122"/>
                <a:cs typeface="Calibri" pitchFamily="34" charset="-120"/>
              </a:rPr>
              <a:t>Υψηλότερα κέρδη → υψηλότερες επενδύσεις (</a:t>
            </a:r>
            <a:r>
              <a:rPr lang="el-GR" sz="1400" dirty="0">
                <a:solidFill>
                  <a:srgbClr val="1A2535"/>
                </a:solidFill>
                <a:latin typeface="Calibri" pitchFamily="34" charset="0"/>
                <a:ea typeface="Calibri" pitchFamily="34" charset="-122"/>
                <a:cs typeface="Calibri" pitchFamily="34" charset="-120"/>
              </a:rPr>
              <a:t>υ</a:t>
            </a:r>
            <a:r>
              <a:rPr lang="en-US" sz="1400" dirty="0" err="1">
                <a:solidFill>
                  <a:srgbClr val="1A2535"/>
                </a:solidFill>
                <a:latin typeface="Calibri" pitchFamily="34" charset="0"/>
                <a:ea typeface="Calibri" pitchFamily="34" charset="-122"/>
                <a:cs typeface="Calibri" pitchFamily="34" charset="-120"/>
              </a:rPr>
              <a:t>ψηλή</a:t>
            </a:r>
            <a:r>
              <a:rPr lang="en-US" sz="1400" dirty="0">
                <a:solidFill>
                  <a:srgbClr val="1A2535"/>
                </a:solidFill>
                <a:latin typeface="Calibri" pitchFamily="34" charset="0"/>
                <a:ea typeface="Calibri" pitchFamily="34" charset="-122"/>
                <a:cs typeface="Calibri" pitchFamily="34" charset="-120"/>
              </a:rPr>
              <a:t> αποταμίευση κεφαλαιούχων)</a:t>
            </a:r>
            <a:endParaRPr lang="en-US" sz="1400" dirty="0"/>
          </a:p>
        </p:txBody>
      </p:sp>
      <p:sp>
        <p:nvSpPr>
          <p:cNvPr id="20" name="Shape 18"/>
          <p:cNvSpPr/>
          <p:nvPr/>
        </p:nvSpPr>
        <p:spPr>
          <a:xfrm>
            <a:off x="4773168" y="2103120"/>
            <a:ext cx="109728" cy="109728"/>
          </a:xfrm>
          <a:prstGeom prst="ellipse">
            <a:avLst/>
          </a:prstGeom>
          <a:solidFill>
            <a:srgbClr val="4A6FA5"/>
          </a:solidFill>
          <a:ln w="12700">
            <a:solidFill>
              <a:srgbClr val="4A6FA5"/>
            </a:solidFill>
            <a:prstDash val="solid"/>
          </a:ln>
        </p:spPr>
      </p:sp>
      <p:sp>
        <p:nvSpPr>
          <p:cNvPr id="21" name="Text 19"/>
          <p:cNvSpPr/>
          <p:nvPr/>
        </p:nvSpPr>
        <p:spPr>
          <a:xfrm>
            <a:off x="4937760" y="2631987"/>
            <a:ext cx="3749040" cy="502920"/>
          </a:xfrm>
          <a:prstGeom prst="rect">
            <a:avLst/>
          </a:prstGeom>
          <a:noFill/>
          <a:ln/>
        </p:spPr>
        <p:txBody>
          <a:bodyPr wrap="square" rtlCol="0" anchor="t"/>
          <a:lstStyle/>
          <a:p>
            <a:pPr marL="0" indent="0">
              <a:buNone/>
            </a:pPr>
            <a:r>
              <a:rPr lang="en-US" sz="1400" b="1" dirty="0">
                <a:solidFill>
                  <a:srgbClr val="1B2A4A"/>
                </a:solidFill>
                <a:latin typeface="Calibri" pitchFamily="34" charset="0"/>
                <a:ea typeface="Calibri" pitchFamily="34" charset="-122"/>
                <a:cs typeface="Calibri" pitchFamily="34" charset="-120"/>
              </a:rPr>
              <a:t>Technical Progress Function: </a:t>
            </a:r>
            <a:r>
              <a:rPr lang="en-US" sz="1400" dirty="0">
                <a:solidFill>
                  <a:srgbClr val="1A2535"/>
                </a:solidFill>
                <a:latin typeface="Calibri" pitchFamily="34" charset="0"/>
                <a:ea typeface="Calibri" pitchFamily="34" charset="-122"/>
                <a:cs typeface="Calibri" pitchFamily="34" charset="-120"/>
              </a:rPr>
              <a:t>Ρυθμός παραγωγικότητας = f(ρυθμός κεφαλαιακής συσσώρευσης)</a:t>
            </a:r>
            <a:endParaRPr lang="en-US" sz="1400" dirty="0"/>
          </a:p>
        </p:txBody>
      </p:sp>
      <p:sp>
        <p:nvSpPr>
          <p:cNvPr id="22" name="Shape 20"/>
          <p:cNvSpPr/>
          <p:nvPr/>
        </p:nvSpPr>
        <p:spPr>
          <a:xfrm>
            <a:off x="4773168" y="2724912"/>
            <a:ext cx="109728" cy="109728"/>
          </a:xfrm>
          <a:prstGeom prst="ellipse">
            <a:avLst/>
          </a:prstGeom>
          <a:solidFill>
            <a:srgbClr val="4A6FA5"/>
          </a:solidFill>
          <a:ln w="12700">
            <a:solidFill>
              <a:srgbClr val="4A6FA5"/>
            </a:solidFill>
            <a:prstDash val="solid"/>
          </a:ln>
        </p:spPr>
      </p:sp>
      <p:sp>
        <p:nvSpPr>
          <p:cNvPr id="23" name="Text 21"/>
          <p:cNvSpPr/>
          <p:nvPr/>
        </p:nvSpPr>
        <p:spPr>
          <a:xfrm>
            <a:off x="4937760" y="3310128"/>
            <a:ext cx="3749040" cy="502920"/>
          </a:xfrm>
          <a:prstGeom prst="rect">
            <a:avLst/>
          </a:prstGeom>
          <a:noFill/>
          <a:ln/>
        </p:spPr>
        <p:txBody>
          <a:bodyPr wrap="square" rtlCol="0" anchor="t"/>
          <a:lstStyle/>
          <a:p>
            <a:pPr marL="0" indent="0">
              <a:buNone/>
            </a:pPr>
            <a:r>
              <a:rPr lang="en-US" sz="1400" b="1" dirty="0">
                <a:solidFill>
                  <a:srgbClr val="1B2A4A"/>
                </a:solidFill>
                <a:latin typeface="Calibri" pitchFamily="34" charset="0"/>
                <a:ea typeface="Calibri" pitchFamily="34" charset="-122"/>
                <a:cs typeface="Calibri" pitchFamily="34" charset="-120"/>
              </a:rPr>
              <a:t>Ενδογενής Ανάπτυξη: </a:t>
            </a:r>
            <a:r>
              <a:rPr lang="el-GR" sz="1400" dirty="0">
                <a:solidFill>
                  <a:srgbClr val="1B2A4A"/>
                </a:solidFill>
                <a:latin typeface="Calibri" pitchFamily="34" charset="0"/>
                <a:ea typeface="Calibri" pitchFamily="34" charset="-122"/>
                <a:cs typeface="Calibri" pitchFamily="34" charset="-120"/>
              </a:rPr>
              <a:t>Η </a:t>
            </a:r>
            <a:r>
              <a:rPr lang="el-GR" sz="1400" dirty="0">
                <a:solidFill>
                  <a:srgbClr val="1A2535"/>
                </a:solidFill>
                <a:latin typeface="Calibri" pitchFamily="34" charset="0"/>
                <a:ea typeface="Calibri" pitchFamily="34" charset="-122"/>
                <a:cs typeface="Calibri" pitchFamily="34" charset="-120"/>
              </a:rPr>
              <a:t>τ</a:t>
            </a:r>
            <a:r>
              <a:rPr lang="en-US" sz="1400" dirty="0" err="1">
                <a:solidFill>
                  <a:srgbClr val="1A2535"/>
                </a:solidFill>
                <a:latin typeface="Calibri" pitchFamily="34" charset="0"/>
                <a:ea typeface="Calibri" pitchFamily="34" charset="-122"/>
                <a:cs typeface="Calibri" pitchFamily="34" charset="-120"/>
              </a:rPr>
              <a:t>εχνολογί</a:t>
            </a:r>
            <a:r>
              <a:rPr lang="en-US" sz="1400" dirty="0">
                <a:solidFill>
                  <a:srgbClr val="1A2535"/>
                </a:solidFill>
                <a:latin typeface="Calibri" pitchFamily="34" charset="0"/>
                <a:ea typeface="Calibri" pitchFamily="34" charset="-122"/>
                <a:cs typeface="Calibri" pitchFamily="34" charset="-120"/>
              </a:rPr>
              <a:t>α δεν είναι εξωγενής — παράγεται εντός του συστήματος</a:t>
            </a:r>
            <a:endParaRPr lang="en-US" sz="1400" dirty="0"/>
          </a:p>
        </p:txBody>
      </p:sp>
      <p:sp>
        <p:nvSpPr>
          <p:cNvPr id="24" name="Shape 22"/>
          <p:cNvSpPr/>
          <p:nvPr/>
        </p:nvSpPr>
        <p:spPr>
          <a:xfrm>
            <a:off x="4773168" y="3346704"/>
            <a:ext cx="109728" cy="109728"/>
          </a:xfrm>
          <a:prstGeom prst="ellipse">
            <a:avLst/>
          </a:prstGeom>
          <a:solidFill>
            <a:srgbClr val="4A6FA5"/>
          </a:solidFill>
          <a:ln w="12700">
            <a:solidFill>
              <a:srgbClr val="4A6FA5"/>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A19422CF-5F04-1369-307F-AC4BA161B33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8EB4811-7946-A9B3-A6DF-ECDCE955566D}"/>
              </a:ext>
            </a:extLst>
          </p:cNvPr>
          <p:cNvSpPr/>
          <p:nvPr/>
        </p:nvSpPr>
        <p:spPr>
          <a:xfrm>
            <a:off x="0" y="0"/>
            <a:ext cx="9144000" cy="822960"/>
          </a:xfrm>
          <a:prstGeom prst="rect">
            <a:avLst/>
          </a:prstGeom>
          <a:solidFill>
            <a:srgbClr val="1B2A4A"/>
          </a:solidFill>
          <a:ln w="12700">
            <a:solidFill>
              <a:srgbClr val="1B2A4A"/>
            </a:solidFill>
            <a:prstDash val="solid"/>
          </a:ln>
        </p:spPr>
      </p:sp>
      <p:sp>
        <p:nvSpPr>
          <p:cNvPr id="3" name="Text 1">
            <a:extLst>
              <a:ext uri="{FF2B5EF4-FFF2-40B4-BE49-F238E27FC236}">
                <a16:creationId xmlns:a16="http://schemas.microsoft.com/office/drawing/2014/main" id="{DC98DDBB-3B3A-5750-EF1F-E7727BEFE46E}"/>
              </a:ext>
            </a:extLst>
          </p:cNvPr>
          <p:cNvSpPr/>
          <p:nvPr/>
        </p:nvSpPr>
        <p:spPr>
          <a:xfrm>
            <a:off x="365760" y="45720"/>
            <a:ext cx="8412480" cy="685800"/>
          </a:xfrm>
          <a:prstGeom prst="rect">
            <a:avLst/>
          </a:prstGeom>
          <a:noFill/>
          <a:ln/>
        </p:spPr>
        <p:txBody>
          <a:bodyPr wrap="square" rtlCol="0" anchor="ctr"/>
          <a:lstStyle/>
          <a:p>
            <a:r>
              <a:rPr lang="en-US" sz="2200" b="1" dirty="0">
                <a:solidFill>
                  <a:srgbClr val="FFFFFF"/>
                </a:solidFill>
                <a:latin typeface="Calibri" pitchFamily="34" charset="0"/>
                <a:ea typeface="Calibri" pitchFamily="34" charset="-122"/>
                <a:cs typeface="Calibri" pitchFamily="34" charset="-120"/>
              </a:rPr>
              <a:t>Το</a:t>
            </a:r>
            <a:r>
              <a:rPr lang="el-GR" sz="2200" b="1" dirty="0">
                <a:solidFill>
                  <a:srgbClr val="FFFFFF"/>
                </a:solidFill>
                <a:latin typeface="Calibri" pitchFamily="34" charset="0"/>
                <a:ea typeface="Calibri" pitchFamily="34" charset="-122"/>
                <a:cs typeface="Calibri" pitchFamily="34" charset="-120"/>
              </a:rPr>
              <a:t> </a:t>
            </a:r>
            <a:r>
              <a:rPr lang="en-US" sz="2200" b="1" dirty="0">
                <a:solidFill>
                  <a:srgbClr val="FFFFFF"/>
                </a:solidFill>
                <a:latin typeface="Calibri" pitchFamily="34" charset="0"/>
                <a:ea typeface="Calibri" pitchFamily="34" charset="-122"/>
                <a:cs typeface="Calibri" pitchFamily="34" charset="-120"/>
              </a:rPr>
              <a:t>Post-Keynesian Υπ</a:t>
            </a:r>
            <a:r>
              <a:rPr lang="en-US" sz="2200" b="1" dirty="0" err="1">
                <a:solidFill>
                  <a:srgbClr val="FFFFFF"/>
                </a:solidFill>
                <a:latin typeface="Calibri" pitchFamily="34" charset="0"/>
                <a:ea typeface="Calibri" pitchFamily="34" charset="-122"/>
                <a:cs typeface="Calibri" pitchFamily="34" charset="-120"/>
              </a:rPr>
              <a:t>όδειγμ</a:t>
            </a:r>
            <a:r>
              <a:rPr lang="en-US" sz="2200" b="1" dirty="0">
                <a:solidFill>
                  <a:srgbClr val="FFFFFF"/>
                </a:solidFill>
                <a:latin typeface="Calibri" pitchFamily="34" charset="0"/>
                <a:ea typeface="Calibri" pitchFamily="34" charset="-122"/>
                <a:cs typeface="Calibri" pitchFamily="34" charset="-120"/>
              </a:rPr>
              <a:t>α Ανάπτυξης του Kaldor (1961)</a:t>
            </a:r>
            <a:endParaRPr lang="en-US" sz="2200" dirty="0"/>
          </a:p>
        </p:txBody>
      </p:sp>
      <p:sp>
        <p:nvSpPr>
          <p:cNvPr id="4" name="Shape 2">
            <a:extLst>
              <a:ext uri="{FF2B5EF4-FFF2-40B4-BE49-F238E27FC236}">
                <a16:creationId xmlns:a16="http://schemas.microsoft.com/office/drawing/2014/main" id="{AF76E5DD-10AE-68B7-900A-03C066EB353F}"/>
              </a:ext>
            </a:extLst>
          </p:cNvPr>
          <p:cNvSpPr/>
          <p:nvPr/>
        </p:nvSpPr>
        <p:spPr>
          <a:xfrm>
            <a:off x="0" y="822960"/>
            <a:ext cx="9144000" cy="54864"/>
          </a:xfrm>
          <a:prstGeom prst="rect">
            <a:avLst/>
          </a:prstGeom>
          <a:solidFill>
            <a:srgbClr val="C4922A"/>
          </a:solidFill>
          <a:ln w="12700">
            <a:solidFill>
              <a:srgbClr val="C4922A"/>
            </a:solidFill>
            <a:prstDash val="solid"/>
          </a:ln>
        </p:spPr>
      </p:sp>
      <p:sp>
        <p:nvSpPr>
          <p:cNvPr id="8" name="Text 6">
            <a:extLst>
              <a:ext uri="{FF2B5EF4-FFF2-40B4-BE49-F238E27FC236}">
                <a16:creationId xmlns:a16="http://schemas.microsoft.com/office/drawing/2014/main" id="{FBDC1D10-3F47-8707-9DA2-EB69AFF18A39}"/>
              </a:ext>
            </a:extLst>
          </p:cNvPr>
          <p:cNvSpPr/>
          <p:nvPr/>
        </p:nvSpPr>
        <p:spPr>
          <a:xfrm>
            <a:off x="-23632" y="888363"/>
            <a:ext cx="4710703" cy="502920"/>
          </a:xfrm>
          <a:prstGeom prst="rect">
            <a:avLst/>
          </a:prstGeom>
          <a:noFill/>
          <a:ln/>
        </p:spPr>
        <p:txBody>
          <a:bodyPr wrap="square" rtlCol="0" anchor="t"/>
          <a:lstStyle/>
          <a:p>
            <a:r>
              <a:rPr lang="en-US" sz="1400" dirty="0">
                <a:solidFill>
                  <a:srgbClr val="1A2535"/>
                </a:solidFill>
                <a:ea typeface="Calibri" pitchFamily="34" charset="-122"/>
                <a:cs typeface="Calibri" pitchFamily="34" charset="-120"/>
              </a:rPr>
              <a:t>Post-Keynesian </a:t>
            </a:r>
            <a:r>
              <a:rPr lang="de-DE" sz="1400" dirty="0" err="1">
                <a:solidFill>
                  <a:srgbClr val="1A2535"/>
                </a:solidFill>
                <a:ea typeface="Calibri" pitchFamily="34" charset="-122"/>
                <a:cs typeface="Calibri" pitchFamily="34" charset="-120"/>
              </a:rPr>
              <a:t>vs</a:t>
            </a:r>
            <a:r>
              <a:rPr lang="en-US" sz="1400" dirty="0">
                <a:solidFill>
                  <a:srgbClr val="1A2535"/>
                </a:solidFill>
                <a:ea typeface="Calibri" pitchFamily="34" charset="-122"/>
                <a:cs typeface="Calibri" pitchFamily="34" charset="-120"/>
              </a:rPr>
              <a:t> </a:t>
            </a:r>
            <a:r>
              <a:rPr lang="el-GR" sz="1400" dirty="0">
                <a:solidFill>
                  <a:srgbClr val="1A2535"/>
                </a:solidFill>
                <a:ea typeface="Calibri" pitchFamily="34" charset="-122"/>
                <a:cs typeface="Calibri" pitchFamily="34" charset="-120"/>
              </a:rPr>
              <a:t>Ν</a:t>
            </a:r>
            <a:r>
              <a:rPr lang="de-DE" sz="1400" dirty="0" err="1">
                <a:solidFill>
                  <a:srgbClr val="1A2535"/>
                </a:solidFill>
                <a:ea typeface="Calibri" pitchFamily="34" charset="-122"/>
                <a:cs typeface="Calibri" pitchFamily="34" charset="-120"/>
              </a:rPr>
              <a:t>ew</a:t>
            </a:r>
            <a:r>
              <a:rPr lang="en-US" sz="1400" dirty="0">
                <a:solidFill>
                  <a:srgbClr val="1A2535"/>
                </a:solidFill>
                <a:ea typeface="Calibri" pitchFamily="34" charset="-122"/>
                <a:cs typeface="Calibri" pitchFamily="34" charset="-120"/>
              </a:rPr>
              <a:t>-Keynesian.</a:t>
            </a:r>
            <a:r>
              <a:rPr lang="el-GR" sz="1400" dirty="0">
                <a:solidFill>
                  <a:srgbClr val="1A2535"/>
                </a:solidFill>
                <a:ea typeface="Calibri" pitchFamily="34" charset="-122"/>
                <a:cs typeface="Calibri" pitchFamily="34" charset="-120"/>
              </a:rPr>
              <a:t> Τα </a:t>
            </a:r>
            <a:r>
              <a:rPr lang="el-GR" sz="1400" dirty="0" err="1">
                <a:solidFill>
                  <a:srgbClr val="1A2535"/>
                </a:solidFill>
                <a:ea typeface="Calibri" pitchFamily="34" charset="-122"/>
                <a:cs typeface="Calibri" pitchFamily="34" charset="-120"/>
              </a:rPr>
              <a:t>μετακεϋνσιανά</a:t>
            </a:r>
            <a:r>
              <a:rPr lang="el-GR" sz="1400" dirty="0">
                <a:solidFill>
                  <a:srgbClr val="1A2535"/>
                </a:solidFill>
                <a:ea typeface="Calibri" pitchFamily="34" charset="-122"/>
                <a:cs typeface="Calibri" pitchFamily="34" charset="-120"/>
              </a:rPr>
              <a:t> (PK) </a:t>
            </a:r>
            <a:r>
              <a:rPr lang="el-GR" sz="1400" dirty="0">
                <a:solidFill>
                  <a:srgbClr val="1F1F1F"/>
                </a:solidFill>
              </a:rPr>
              <a:t>και τα </a:t>
            </a:r>
            <a:r>
              <a:rPr lang="el-GR" sz="1400" dirty="0" err="1">
                <a:solidFill>
                  <a:srgbClr val="1F1F1F"/>
                </a:solidFill>
              </a:rPr>
              <a:t>παλαιοκεϋνσιανά</a:t>
            </a:r>
            <a:r>
              <a:rPr lang="el-GR" sz="1400" dirty="0">
                <a:solidFill>
                  <a:srgbClr val="1F1F1F"/>
                </a:solidFill>
              </a:rPr>
              <a:t> (Νεοκλασική Σύνθεση) υποδείγματα.</a:t>
            </a:r>
            <a:endParaRPr lang="en-US" sz="1400" dirty="0">
              <a:solidFill>
                <a:srgbClr val="1F1F1F"/>
              </a:solidFill>
            </a:endParaRPr>
          </a:p>
          <a:p>
            <a:r>
              <a:rPr lang="el-GR" sz="1400" dirty="0">
                <a:solidFill>
                  <a:srgbClr val="1F1F1F"/>
                </a:solidFill>
              </a:rPr>
              <a:t>Οι </a:t>
            </a:r>
            <a:r>
              <a:rPr lang="el-GR" sz="1400" dirty="0" err="1">
                <a:solidFill>
                  <a:srgbClr val="1F1F1F"/>
                </a:solidFill>
              </a:rPr>
              <a:t>μετακεϋνσιανοί</a:t>
            </a:r>
            <a:r>
              <a:rPr lang="el-GR" sz="1400" dirty="0">
                <a:solidFill>
                  <a:srgbClr val="1F1F1F"/>
                </a:solidFill>
              </a:rPr>
              <a:t> δίνουν έμφαση στην αβεβαιότητα, την </a:t>
            </a:r>
            <a:r>
              <a:rPr lang="el-GR" sz="1400" dirty="0" err="1">
                <a:solidFill>
                  <a:srgbClr val="1F1F1F"/>
                </a:solidFill>
              </a:rPr>
              <a:t>ενδογένεια</a:t>
            </a:r>
            <a:r>
              <a:rPr lang="el-GR" sz="1400" dirty="0">
                <a:solidFill>
                  <a:srgbClr val="1F1F1F"/>
                </a:solidFill>
              </a:rPr>
              <a:t> του χρήματος και την αποτελεσματική ζήτηση, ενώ οι </a:t>
            </a:r>
            <a:r>
              <a:rPr lang="el-GR" sz="1400" dirty="0" err="1">
                <a:solidFill>
                  <a:srgbClr val="1F1F1F"/>
                </a:solidFill>
              </a:rPr>
              <a:t>νεοκεϋνσιανοί</a:t>
            </a:r>
            <a:r>
              <a:rPr lang="el-GR" sz="1400" dirty="0">
                <a:solidFill>
                  <a:srgbClr val="1F1F1F"/>
                </a:solidFill>
              </a:rPr>
              <a:t> επικεντρώνονται στις ορθολογικές προσδοκίες που βασίζονται σε μικροοικονομικά κριτήρια και στην ακαμψία της σχέσης τιμών/μισθών. Τα NK οικονομικά ευθυγραμμίζονται με τη νεοκλασική σύνθεση (βραχυπρόθεσμες αποκλίσεις), ενώ τα PK ασκούν κριτική </a:t>
            </a:r>
          </a:p>
          <a:p>
            <a:r>
              <a:rPr lang="el-GR" sz="1400" dirty="0">
                <a:solidFill>
                  <a:srgbClr val="1F1F1F"/>
                </a:solidFill>
              </a:rPr>
              <a:t>στην παραδοσιακή ισορροπία και δίνουν έμφαση στη δομική, εξαρτώμενη από την πορεία </a:t>
            </a:r>
            <a:r>
              <a:rPr lang="en-US" sz="1400" dirty="0">
                <a:solidFill>
                  <a:srgbClr val="1F1F1F"/>
                </a:solidFill>
              </a:rPr>
              <a:t>(path-dependent) </a:t>
            </a:r>
            <a:r>
              <a:rPr lang="el-GR" sz="1400" dirty="0">
                <a:solidFill>
                  <a:srgbClr val="1F1F1F"/>
                </a:solidFill>
              </a:rPr>
              <a:t>αστάθεια.</a:t>
            </a:r>
            <a:endParaRPr lang="en-US" sz="1400" dirty="0">
              <a:solidFill>
                <a:srgbClr val="1F1F1F"/>
              </a:solidFill>
            </a:endParaRPr>
          </a:p>
        </p:txBody>
      </p:sp>
      <p:sp>
        <p:nvSpPr>
          <p:cNvPr id="16" name="Text 14">
            <a:extLst>
              <a:ext uri="{FF2B5EF4-FFF2-40B4-BE49-F238E27FC236}">
                <a16:creationId xmlns:a16="http://schemas.microsoft.com/office/drawing/2014/main" id="{6EEA1ACB-3423-E0AB-B91F-E6656DD1DEFF}"/>
              </a:ext>
            </a:extLst>
          </p:cNvPr>
          <p:cNvSpPr/>
          <p:nvPr/>
        </p:nvSpPr>
        <p:spPr>
          <a:xfrm>
            <a:off x="4754880" y="1005840"/>
            <a:ext cx="4114800" cy="347472"/>
          </a:xfrm>
          <a:prstGeom prst="rect">
            <a:avLst/>
          </a:prstGeom>
          <a:noFill/>
          <a:ln/>
        </p:spPr>
        <p:txBody>
          <a:bodyPr wrap="square" lIns="76200" tIns="76200" rIns="76200" bIns="76200" rtlCol="0" anchor="ctr"/>
          <a:lstStyle/>
          <a:p>
            <a:pPr marL="0" indent="0">
              <a:buNone/>
            </a:pPr>
            <a:endParaRPr lang="en-US" sz="1600" dirty="0"/>
          </a:p>
        </p:txBody>
      </p:sp>
      <p:pic>
        <p:nvPicPr>
          <p:cNvPr id="26" name="Εικόνα 25">
            <a:extLst>
              <a:ext uri="{FF2B5EF4-FFF2-40B4-BE49-F238E27FC236}">
                <a16:creationId xmlns:a16="http://schemas.microsoft.com/office/drawing/2014/main" id="{45FF09CD-C320-D5A4-5CC5-575E2F903F4F}"/>
              </a:ext>
            </a:extLst>
          </p:cNvPr>
          <p:cNvPicPr>
            <a:picLocks noChangeAspect="1"/>
          </p:cNvPicPr>
          <p:nvPr/>
        </p:nvPicPr>
        <p:blipFill>
          <a:blip r:embed="rId3"/>
          <a:stretch>
            <a:fillRect/>
          </a:stretch>
        </p:blipFill>
        <p:spPr>
          <a:xfrm>
            <a:off x="4573782" y="996886"/>
            <a:ext cx="4476996" cy="3563302"/>
          </a:xfrm>
          <a:prstGeom prst="rect">
            <a:avLst/>
          </a:prstGeom>
        </p:spPr>
      </p:pic>
      <p:sp>
        <p:nvSpPr>
          <p:cNvPr id="28" name="TextBox 27">
            <a:extLst>
              <a:ext uri="{FF2B5EF4-FFF2-40B4-BE49-F238E27FC236}">
                <a16:creationId xmlns:a16="http://schemas.microsoft.com/office/drawing/2014/main" id="{D3C88099-D7DD-DBAB-3915-0035665E516B}"/>
              </a:ext>
            </a:extLst>
          </p:cNvPr>
          <p:cNvSpPr txBox="1"/>
          <p:nvPr/>
        </p:nvSpPr>
        <p:spPr>
          <a:xfrm>
            <a:off x="73627" y="4419692"/>
            <a:ext cx="4577938" cy="553998"/>
          </a:xfrm>
          <a:prstGeom prst="rect">
            <a:avLst/>
          </a:prstGeom>
          <a:noFill/>
        </p:spPr>
        <p:txBody>
          <a:bodyPr wrap="square">
            <a:spAutoFit/>
          </a:bodyPr>
          <a:lstStyle/>
          <a:p>
            <a:pPr algn="l" rtl="0">
              <a:buNone/>
            </a:pPr>
            <a:r>
              <a:rPr lang="el-GR" sz="1500" b="0" i="0" dirty="0">
                <a:solidFill>
                  <a:srgbClr val="1F1F1F"/>
                </a:solidFill>
                <a:effectLst/>
              </a:rPr>
              <a:t>2. Οι μη γραμμικές συναρτήσεις I και S οδηγούν σε πολλαπλές, μεταβαλλόμενες ισορροπίες.</a:t>
            </a:r>
          </a:p>
        </p:txBody>
      </p:sp>
      <p:sp>
        <p:nvSpPr>
          <p:cNvPr id="30" name="TextBox 29">
            <a:extLst>
              <a:ext uri="{FF2B5EF4-FFF2-40B4-BE49-F238E27FC236}">
                <a16:creationId xmlns:a16="http://schemas.microsoft.com/office/drawing/2014/main" id="{1DD2F0C5-9916-8FDC-9828-D6C584D6E13F}"/>
              </a:ext>
            </a:extLst>
          </p:cNvPr>
          <p:cNvSpPr txBox="1"/>
          <p:nvPr/>
        </p:nvSpPr>
        <p:spPr>
          <a:xfrm>
            <a:off x="42751" y="3649631"/>
            <a:ext cx="4577938" cy="738664"/>
          </a:xfrm>
          <a:prstGeom prst="rect">
            <a:avLst/>
          </a:prstGeom>
          <a:noFill/>
        </p:spPr>
        <p:txBody>
          <a:bodyPr wrap="square">
            <a:spAutoFit/>
          </a:bodyPr>
          <a:lstStyle/>
          <a:p>
            <a:pPr algn="l" rtl="0">
              <a:buNone/>
            </a:pPr>
            <a:r>
              <a:rPr lang="el-GR" sz="1400" dirty="0">
                <a:solidFill>
                  <a:srgbClr val="1A2535"/>
                </a:solidFill>
                <a:latin typeface="Calibri" pitchFamily="34" charset="0"/>
                <a:ea typeface="Calibri" pitchFamily="34" charset="-122"/>
                <a:cs typeface="Calibri" pitchFamily="34" charset="-120"/>
              </a:rPr>
              <a:t>1. Οι μη γραμμικές συναρτήσεις I και S παράγονται από διαφορετική συμπεριφορά σε διαφορετικά μέρη του κύκλου</a:t>
            </a:r>
          </a:p>
        </p:txBody>
      </p:sp>
      <p:sp>
        <p:nvSpPr>
          <p:cNvPr id="31" name="TextBox 30">
            <a:extLst>
              <a:ext uri="{FF2B5EF4-FFF2-40B4-BE49-F238E27FC236}">
                <a16:creationId xmlns:a16="http://schemas.microsoft.com/office/drawing/2014/main" id="{E20E3BBB-14DA-F457-6DFC-F3C08887CC87}"/>
              </a:ext>
            </a:extLst>
          </p:cNvPr>
          <p:cNvSpPr txBox="1"/>
          <p:nvPr/>
        </p:nvSpPr>
        <p:spPr>
          <a:xfrm>
            <a:off x="4472840" y="4388295"/>
            <a:ext cx="4577938" cy="1015663"/>
          </a:xfrm>
          <a:prstGeom prst="rect">
            <a:avLst/>
          </a:prstGeom>
          <a:noFill/>
        </p:spPr>
        <p:txBody>
          <a:bodyPr wrap="square">
            <a:spAutoFit/>
          </a:bodyPr>
          <a:lstStyle/>
          <a:p>
            <a:r>
              <a:rPr lang="el-GR" sz="1500" b="0" i="0" dirty="0">
                <a:solidFill>
                  <a:srgbClr val="1F1F1F"/>
                </a:solidFill>
                <a:effectLst/>
              </a:rPr>
              <a:t>3. </a:t>
            </a:r>
            <a:r>
              <a:rPr lang="el-GR" sz="1500" dirty="0">
                <a:solidFill>
                  <a:srgbClr val="1F1F1F"/>
                </a:solidFill>
              </a:rPr>
              <a:t>Ακολουθώντας τον </a:t>
            </a:r>
            <a:r>
              <a:rPr lang="el-GR" sz="1500" dirty="0" err="1">
                <a:solidFill>
                  <a:srgbClr val="1F1F1F"/>
                </a:solidFill>
              </a:rPr>
              <a:t>Κέινς</a:t>
            </a:r>
            <a:r>
              <a:rPr lang="el-GR" sz="1500" dirty="0">
                <a:solidFill>
                  <a:srgbClr val="1F1F1F"/>
                </a:solidFill>
              </a:rPr>
              <a:t>, ο </a:t>
            </a:r>
            <a:r>
              <a:rPr lang="el-GR" sz="1500" dirty="0" err="1">
                <a:solidFill>
                  <a:srgbClr val="1F1F1F"/>
                </a:solidFill>
              </a:rPr>
              <a:t>Κάλντορ</a:t>
            </a:r>
            <a:r>
              <a:rPr lang="el-GR" sz="1500" dirty="0">
                <a:solidFill>
                  <a:srgbClr val="1F1F1F"/>
                </a:solidFill>
              </a:rPr>
              <a:t> υποστήριξε ότι οι επενδύσεις εξαρτώνται θετικά από το εισόδημα και αρνητικά από το συσσωρευμένο κεφαλαιακό απόθεμα.</a:t>
            </a:r>
          </a:p>
          <a:p>
            <a:pPr algn="l" rtl="0">
              <a:buNone/>
            </a:pPr>
            <a:endParaRPr lang="el-GR" sz="1500" dirty="0">
              <a:solidFill>
                <a:srgbClr val="1F1F1F"/>
              </a:solidFill>
            </a:endParaRPr>
          </a:p>
        </p:txBody>
      </p:sp>
    </p:spTree>
    <p:extLst>
      <p:ext uri="{BB962C8B-B14F-4D97-AF65-F5344CB8AC3E}">
        <p14:creationId xmlns:p14="http://schemas.microsoft.com/office/powerpoint/2010/main" val="26418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01453EF0-25A7-823A-830A-80AB634A89D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0FBCB0F4-076B-D28D-5DE2-03280998906A}"/>
              </a:ext>
            </a:extLst>
          </p:cNvPr>
          <p:cNvSpPr/>
          <p:nvPr/>
        </p:nvSpPr>
        <p:spPr>
          <a:xfrm>
            <a:off x="0" y="0"/>
            <a:ext cx="9144000" cy="822960"/>
          </a:xfrm>
          <a:prstGeom prst="rect">
            <a:avLst/>
          </a:prstGeom>
          <a:solidFill>
            <a:srgbClr val="1B2A4A"/>
          </a:solidFill>
          <a:ln w="12700">
            <a:solidFill>
              <a:srgbClr val="1B2A4A"/>
            </a:solidFill>
            <a:prstDash val="solid"/>
          </a:ln>
        </p:spPr>
      </p:sp>
      <p:sp>
        <p:nvSpPr>
          <p:cNvPr id="3" name="Text 1">
            <a:extLst>
              <a:ext uri="{FF2B5EF4-FFF2-40B4-BE49-F238E27FC236}">
                <a16:creationId xmlns:a16="http://schemas.microsoft.com/office/drawing/2014/main" id="{56C808A9-635C-7306-4FA6-5303F30A06D7}"/>
              </a:ext>
            </a:extLst>
          </p:cNvPr>
          <p:cNvSpPr/>
          <p:nvPr/>
        </p:nvSpPr>
        <p:spPr>
          <a:xfrm>
            <a:off x="365760" y="45720"/>
            <a:ext cx="8412480" cy="68580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Το Υπόδειγμα Ανάπτυξης του Kaldor (1961)</a:t>
            </a:r>
            <a:endParaRPr lang="en-US" sz="2200" dirty="0"/>
          </a:p>
        </p:txBody>
      </p:sp>
      <p:sp>
        <p:nvSpPr>
          <p:cNvPr id="4" name="Shape 2">
            <a:extLst>
              <a:ext uri="{FF2B5EF4-FFF2-40B4-BE49-F238E27FC236}">
                <a16:creationId xmlns:a16="http://schemas.microsoft.com/office/drawing/2014/main" id="{81E9D6A4-4A8C-EBF6-A3D3-06A2DB16F2FF}"/>
              </a:ext>
            </a:extLst>
          </p:cNvPr>
          <p:cNvSpPr/>
          <p:nvPr/>
        </p:nvSpPr>
        <p:spPr>
          <a:xfrm>
            <a:off x="0" y="822960"/>
            <a:ext cx="9144000" cy="54864"/>
          </a:xfrm>
          <a:prstGeom prst="rect">
            <a:avLst/>
          </a:prstGeom>
          <a:solidFill>
            <a:srgbClr val="C4922A"/>
          </a:solidFill>
          <a:ln w="12700">
            <a:solidFill>
              <a:srgbClr val="C4922A"/>
            </a:solidFill>
            <a:prstDash val="solid"/>
          </a:ln>
        </p:spPr>
      </p:sp>
      <p:sp>
        <p:nvSpPr>
          <p:cNvPr id="16" name="Text 14">
            <a:extLst>
              <a:ext uri="{FF2B5EF4-FFF2-40B4-BE49-F238E27FC236}">
                <a16:creationId xmlns:a16="http://schemas.microsoft.com/office/drawing/2014/main" id="{41D0F98E-163D-EAAF-9C94-91E65AE45FD4}"/>
              </a:ext>
            </a:extLst>
          </p:cNvPr>
          <p:cNvSpPr/>
          <p:nvPr/>
        </p:nvSpPr>
        <p:spPr>
          <a:xfrm>
            <a:off x="4754880" y="1005840"/>
            <a:ext cx="4114800" cy="347472"/>
          </a:xfrm>
          <a:prstGeom prst="rect">
            <a:avLst/>
          </a:prstGeom>
          <a:noFill/>
          <a:ln/>
        </p:spPr>
        <p:txBody>
          <a:bodyPr wrap="square" lIns="76200" tIns="76200" rIns="76200" bIns="76200" rtlCol="0" anchor="ctr"/>
          <a:lstStyle/>
          <a:p>
            <a:pPr marL="0" indent="0">
              <a:buNone/>
            </a:pPr>
            <a:endParaRPr lang="en-US" sz="1600" dirty="0"/>
          </a:p>
        </p:txBody>
      </p:sp>
      <p:pic>
        <p:nvPicPr>
          <p:cNvPr id="26" name="Εικόνα 25">
            <a:extLst>
              <a:ext uri="{FF2B5EF4-FFF2-40B4-BE49-F238E27FC236}">
                <a16:creationId xmlns:a16="http://schemas.microsoft.com/office/drawing/2014/main" id="{0F0B3112-7BC1-CDD1-E3A9-1CEFF08DB49D}"/>
              </a:ext>
            </a:extLst>
          </p:cNvPr>
          <p:cNvPicPr>
            <a:picLocks noChangeAspect="1"/>
          </p:cNvPicPr>
          <p:nvPr/>
        </p:nvPicPr>
        <p:blipFill>
          <a:blip r:embed="rId3"/>
          <a:stretch>
            <a:fillRect/>
          </a:stretch>
        </p:blipFill>
        <p:spPr>
          <a:xfrm>
            <a:off x="0" y="887401"/>
            <a:ext cx="3515095" cy="2962890"/>
          </a:xfrm>
          <a:prstGeom prst="rect">
            <a:avLst/>
          </a:prstGeom>
        </p:spPr>
      </p:pic>
      <p:sp>
        <p:nvSpPr>
          <p:cNvPr id="31" name="TextBox 30">
            <a:extLst>
              <a:ext uri="{FF2B5EF4-FFF2-40B4-BE49-F238E27FC236}">
                <a16:creationId xmlns:a16="http://schemas.microsoft.com/office/drawing/2014/main" id="{5F88F0A1-4FCE-7399-FBCD-16F90DA0C065}"/>
              </a:ext>
            </a:extLst>
          </p:cNvPr>
          <p:cNvSpPr txBox="1"/>
          <p:nvPr/>
        </p:nvSpPr>
        <p:spPr>
          <a:xfrm>
            <a:off x="3515095" y="813383"/>
            <a:ext cx="5159829" cy="3323987"/>
          </a:xfrm>
          <a:prstGeom prst="rect">
            <a:avLst/>
          </a:prstGeom>
          <a:noFill/>
        </p:spPr>
        <p:txBody>
          <a:bodyPr wrap="square">
            <a:spAutoFit/>
          </a:bodyPr>
          <a:lstStyle/>
          <a:p>
            <a:r>
              <a:rPr lang="el-GR" sz="1500" dirty="0">
                <a:solidFill>
                  <a:srgbClr val="1F1F1F"/>
                </a:solidFill>
              </a:rPr>
              <a:t>Ο </a:t>
            </a:r>
            <a:r>
              <a:rPr lang="el-GR" sz="1500" dirty="0" err="1">
                <a:solidFill>
                  <a:srgbClr val="1F1F1F"/>
                </a:solidFill>
              </a:rPr>
              <a:t>Κάλντορ</a:t>
            </a:r>
            <a:r>
              <a:rPr lang="el-GR" sz="1500" dirty="0">
                <a:solidFill>
                  <a:srgbClr val="1F1F1F"/>
                </a:solidFill>
              </a:rPr>
              <a:t> υποστήριξε λοιπόν ότι οι επενδύσεις εξαρτώνται αρνητικά από το συσσωρευμένο κεφαλαιακό απόθεμα (βλ. </a:t>
            </a:r>
            <a:r>
              <a:rPr lang="de-DE" sz="1500" dirty="0">
                <a:solidFill>
                  <a:srgbClr val="1F1F1F"/>
                </a:solidFill>
              </a:rPr>
              <a:t>Ro</a:t>
            </a:r>
            <a:r>
              <a:rPr lang="en-US" sz="1500" dirty="0">
                <a:solidFill>
                  <a:srgbClr val="1F1F1F"/>
                </a:solidFill>
              </a:rPr>
              <a:t>y Harrod</a:t>
            </a:r>
            <a:r>
              <a:rPr lang="el-GR" sz="1500" dirty="0">
                <a:solidFill>
                  <a:srgbClr val="1F1F1F"/>
                </a:solidFill>
              </a:rPr>
              <a:t> και την μη ισορροπημένη ανάπτυξη</a:t>
            </a:r>
            <a:r>
              <a:rPr lang="en-US" sz="1500" dirty="0">
                <a:solidFill>
                  <a:srgbClr val="1F1F1F"/>
                </a:solidFill>
              </a:rPr>
              <a:t>)</a:t>
            </a:r>
            <a:r>
              <a:rPr lang="el-GR" sz="1500" dirty="0">
                <a:solidFill>
                  <a:srgbClr val="1F1F1F"/>
                </a:solidFill>
              </a:rPr>
              <a:t>.</a:t>
            </a:r>
            <a:endParaRPr lang="en-US" sz="1500" dirty="0">
              <a:solidFill>
                <a:srgbClr val="1F1F1F"/>
              </a:solidFill>
            </a:endParaRPr>
          </a:p>
          <a:p>
            <a:r>
              <a:rPr lang="el-GR" sz="1500" dirty="0">
                <a:solidFill>
                  <a:srgbClr val="1F1F1F"/>
                </a:solidFill>
              </a:rPr>
              <a:t>Στο τυπικό μοντέλο επιταχυντή που βασιζόταν στις θεωρίες του οικονομικού κύκλου των </a:t>
            </a:r>
            <a:r>
              <a:rPr lang="el-GR" sz="1500" b="1" dirty="0" err="1">
                <a:solidFill>
                  <a:srgbClr val="1F1F1F"/>
                </a:solidFill>
              </a:rPr>
              <a:t>Samuelson</a:t>
            </a:r>
            <a:r>
              <a:rPr lang="el-GR" sz="1500" dirty="0">
                <a:solidFill>
                  <a:srgbClr val="1F1F1F"/>
                </a:solidFill>
              </a:rPr>
              <a:t> και </a:t>
            </a:r>
            <a:r>
              <a:rPr lang="el-GR" sz="1500" b="1" dirty="0" err="1">
                <a:solidFill>
                  <a:srgbClr val="1F1F1F"/>
                </a:solidFill>
              </a:rPr>
              <a:t>Hicks</a:t>
            </a:r>
            <a:r>
              <a:rPr lang="en-US" sz="1500" dirty="0">
                <a:solidFill>
                  <a:srgbClr val="1F1F1F"/>
                </a:solidFill>
              </a:rPr>
              <a:t> (</a:t>
            </a:r>
            <a:r>
              <a:rPr lang="el-GR" sz="1500" dirty="0" err="1">
                <a:solidFill>
                  <a:srgbClr val="1F1F1F"/>
                </a:solidFill>
              </a:rPr>
              <a:t>Νεοκλασικής Σύνθεσης</a:t>
            </a:r>
            <a:r>
              <a:rPr lang="el-GR" sz="1500" dirty="0">
                <a:solidFill>
                  <a:srgbClr val="1F1F1F"/>
                </a:solidFill>
              </a:rPr>
              <a:t>), η επένδυση προσδιορίστηκε ως εξής: 	</a:t>
            </a:r>
          </a:p>
          <a:p>
            <a:pPr algn="ctr"/>
            <a:r>
              <a:rPr lang="en-US" sz="1500" b="1" dirty="0">
                <a:solidFill>
                  <a:srgbClr val="1F1F1F"/>
                </a:solidFill>
              </a:rPr>
              <a:t>I</a:t>
            </a:r>
            <a:r>
              <a:rPr lang="de-DE" sz="1500" b="1" baseline="-25000" dirty="0">
                <a:solidFill>
                  <a:srgbClr val="1F1F1F"/>
                </a:solidFill>
              </a:rPr>
              <a:t>t</a:t>
            </a:r>
            <a:r>
              <a:rPr lang="de-DE" sz="1500" b="1" dirty="0">
                <a:solidFill>
                  <a:srgbClr val="1F1F1F"/>
                </a:solidFill>
              </a:rPr>
              <a:t> = </a:t>
            </a:r>
            <a:r>
              <a:rPr lang="en-US" sz="1500" b="1" dirty="0">
                <a:solidFill>
                  <a:srgbClr val="1F1F1F"/>
                </a:solidFill>
              </a:rPr>
              <a:t>I</a:t>
            </a:r>
            <a:r>
              <a:rPr lang="el-GR" sz="1500" b="1" baseline="-25000" dirty="0">
                <a:solidFill>
                  <a:srgbClr val="1F1F1F"/>
                </a:solidFill>
              </a:rPr>
              <a:t>α</a:t>
            </a:r>
            <a:r>
              <a:rPr lang="de-DE" sz="1500" b="1" baseline="-25000" dirty="0">
                <a:solidFill>
                  <a:srgbClr val="1F1F1F"/>
                </a:solidFill>
              </a:rPr>
              <a:t> </a:t>
            </a:r>
            <a:r>
              <a:rPr lang="de-DE" sz="1500" b="1" dirty="0">
                <a:solidFill>
                  <a:srgbClr val="1F1F1F"/>
                </a:solidFill>
              </a:rPr>
              <a:t>+ w(Y</a:t>
            </a:r>
            <a:r>
              <a:rPr lang="de-DE" sz="1500" b="1" baseline="-25000" dirty="0">
                <a:solidFill>
                  <a:srgbClr val="1F1F1F"/>
                </a:solidFill>
              </a:rPr>
              <a:t>t-1</a:t>
            </a:r>
            <a:r>
              <a:rPr lang="de-DE" sz="1500" b="1" dirty="0">
                <a:solidFill>
                  <a:srgbClr val="1F1F1F"/>
                </a:solidFill>
              </a:rPr>
              <a:t> – Y</a:t>
            </a:r>
            <a:r>
              <a:rPr lang="de-DE" sz="1500" b="1" baseline="-25000" dirty="0">
                <a:solidFill>
                  <a:srgbClr val="1F1F1F"/>
                </a:solidFill>
              </a:rPr>
              <a:t>t-2</a:t>
            </a:r>
            <a:r>
              <a:rPr lang="de-DE" sz="1500" b="1" dirty="0">
                <a:solidFill>
                  <a:srgbClr val="1F1F1F"/>
                </a:solidFill>
              </a:rPr>
              <a:t>)</a:t>
            </a:r>
            <a:r>
              <a:rPr lang="de-DE" sz="1500" dirty="0">
                <a:solidFill>
                  <a:srgbClr val="1F1F1F"/>
                </a:solidFill>
              </a:rPr>
              <a:t> </a:t>
            </a:r>
            <a:endParaRPr lang="el-GR" sz="1500" dirty="0">
              <a:solidFill>
                <a:srgbClr val="1F1F1F"/>
              </a:solidFill>
            </a:endParaRPr>
          </a:p>
          <a:p>
            <a:r>
              <a:rPr lang="el-GR" sz="1500" dirty="0">
                <a:solidFill>
                  <a:srgbClr val="1F1F1F"/>
                </a:solidFill>
              </a:rPr>
              <a:t>Το μοντέλο δηλώνει ότι η επένδυση καθορίζεται από εξωγενείς επενδύσεις και το υστερημένο εισόδημα πολλαπλασιασμένο με τον συντελεστή επιτάχυνσης. Το μοντέλο του </a:t>
            </a:r>
            <a:r>
              <a:rPr lang="el-GR" sz="1500" dirty="0" err="1">
                <a:solidFill>
                  <a:srgbClr val="1F1F1F"/>
                </a:solidFill>
              </a:rPr>
              <a:t>Kaldor</a:t>
            </a:r>
            <a:r>
              <a:rPr lang="el-GR" sz="1500" dirty="0">
                <a:solidFill>
                  <a:srgbClr val="1F1F1F"/>
                </a:solidFill>
              </a:rPr>
              <a:t> το τροποποίησε ώστε να συμπεριλάβει έναν αρνητικό συντελεστή για το μετοχικό ή αποθεματικό κεφάλαιο (</a:t>
            </a:r>
            <a:r>
              <a:rPr lang="de-DE" sz="1500" dirty="0" err="1">
                <a:solidFill>
                  <a:srgbClr val="1F1F1F"/>
                </a:solidFill>
              </a:rPr>
              <a:t>capital</a:t>
            </a:r>
            <a:r>
              <a:rPr lang="de-DE" sz="1500" dirty="0">
                <a:solidFill>
                  <a:srgbClr val="1F1F1F"/>
                </a:solidFill>
              </a:rPr>
              <a:t> stock</a:t>
            </a:r>
            <a:r>
              <a:rPr lang="en-US" sz="1500" dirty="0">
                <a:solidFill>
                  <a:srgbClr val="1F1F1F"/>
                </a:solidFill>
              </a:rPr>
              <a:t>)</a:t>
            </a:r>
            <a:r>
              <a:rPr lang="el-GR" sz="1500" dirty="0">
                <a:solidFill>
                  <a:srgbClr val="1F1F1F"/>
                </a:solidFill>
              </a:rPr>
              <a:t>:</a:t>
            </a:r>
          </a:p>
          <a:p>
            <a:r>
              <a:rPr lang="el-GR" sz="1500" dirty="0">
                <a:solidFill>
                  <a:srgbClr val="1F1F1F"/>
                </a:solidFill>
              </a:rPr>
              <a:t>		</a:t>
            </a:r>
            <a:r>
              <a:rPr lang="en-US" sz="1500" b="1" dirty="0">
                <a:solidFill>
                  <a:srgbClr val="1F1F1F"/>
                </a:solidFill>
              </a:rPr>
              <a:t>I</a:t>
            </a:r>
            <a:r>
              <a:rPr lang="de-DE" sz="1500" b="1" baseline="-25000" dirty="0">
                <a:solidFill>
                  <a:srgbClr val="1F1F1F"/>
                </a:solidFill>
              </a:rPr>
              <a:t>t</a:t>
            </a:r>
            <a:r>
              <a:rPr lang="de-DE" sz="1500" b="1" dirty="0">
                <a:solidFill>
                  <a:srgbClr val="1F1F1F"/>
                </a:solidFill>
              </a:rPr>
              <a:t> = </a:t>
            </a:r>
            <a:r>
              <a:rPr lang="en-US" sz="1500" b="1" dirty="0">
                <a:solidFill>
                  <a:srgbClr val="1F1F1F"/>
                </a:solidFill>
              </a:rPr>
              <a:t>I</a:t>
            </a:r>
            <a:r>
              <a:rPr lang="el-GR" sz="1500" b="1" baseline="-25000" dirty="0">
                <a:solidFill>
                  <a:srgbClr val="1F1F1F"/>
                </a:solidFill>
              </a:rPr>
              <a:t>α</a:t>
            </a:r>
            <a:r>
              <a:rPr lang="de-DE" sz="1500" b="1" baseline="-25000" dirty="0">
                <a:solidFill>
                  <a:srgbClr val="1F1F1F"/>
                </a:solidFill>
              </a:rPr>
              <a:t> </a:t>
            </a:r>
            <a:r>
              <a:rPr lang="de-DE" sz="1500" b="1" dirty="0">
                <a:solidFill>
                  <a:srgbClr val="1F1F1F"/>
                </a:solidFill>
              </a:rPr>
              <a:t>+ w(Y</a:t>
            </a:r>
            <a:r>
              <a:rPr lang="de-DE" sz="1500" b="1" baseline="-25000" dirty="0">
                <a:solidFill>
                  <a:srgbClr val="1F1F1F"/>
                </a:solidFill>
              </a:rPr>
              <a:t>t-1</a:t>
            </a:r>
            <a:r>
              <a:rPr lang="de-DE" sz="1500" b="1" dirty="0">
                <a:solidFill>
                  <a:srgbClr val="1F1F1F"/>
                </a:solidFill>
              </a:rPr>
              <a:t> – Y</a:t>
            </a:r>
            <a:r>
              <a:rPr lang="de-DE" sz="1500" b="1" baseline="-25000" dirty="0">
                <a:solidFill>
                  <a:srgbClr val="1F1F1F"/>
                </a:solidFill>
              </a:rPr>
              <a:t>t-2</a:t>
            </a:r>
            <a:r>
              <a:rPr lang="de-DE" sz="1500" b="1" dirty="0">
                <a:solidFill>
                  <a:srgbClr val="1F1F1F"/>
                </a:solidFill>
              </a:rPr>
              <a:t>)</a:t>
            </a:r>
            <a:r>
              <a:rPr lang="el-GR" sz="1500" b="1" dirty="0">
                <a:solidFill>
                  <a:srgbClr val="1F1F1F"/>
                </a:solidFill>
              </a:rPr>
              <a:t> </a:t>
            </a:r>
            <a:r>
              <a:rPr lang="de-DE" sz="1500" b="1" dirty="0">
                <a:solidFill>
                  <a:srgbClr val="1F1F1F"/>
                </a:solidFill>
              </a:rPr>
              <a:t>–</a:t>
            </a:r>
            <a:r>
              <a:rPr lang="el-GR" sz="1500" b="1" dirty="0">
                <a:solidFill>
                  <a:srgbClr val="1F1F1F"/>
                </a:solidFill>
              </a:rPr>
              <a:t> </a:t>
            </a:r>
            <a:r>
              <a:rPr lang="de-DE" sz="1500" b="1" dirty="0" err="1">
                <a:solidFill>
                  <a:srgbClr val="1F1F1F"/>
                </a:solidFill>
              </a:rPr>
              <a:t>jK</a:t>
            </a:r>
            <a:r>
              <a:rPr lang="el-GR" sz="1500" b="1" dirty="0">
                <a:solidFill>
                  <a:srgbClr val="1F1F1F"/>
                </a:solidFill>
              </a:rPr>
              <a:t> </a:t>
            </a:r>
          </a:p>
          <a:p>
            <a:pPr algn="l" rtl="0">
              <a:buNone/>
            </a:pPr>
            <a:endParaRPr lang="el-GR" sz="1500" dirty="0">
              <a:solidFill>
                <a:srgbClr val="1F1F1F"/>
              </a:solidFill>
            </a:endParaRPr>
          </a:p>
        </p:txBody>
      </p:sp>
      <p:sp>
        <p:nvSpPr>
          <p:cNvPr id="29" name="TextBox 28">
            <a:extLst>
              <a:ext uri="{FF2B5EF4-FFF2-40B4-BE49-F238E27FC236}">
                <a16:creationId xmlns:a16="http://schemas.microsoft.com/office/drawing/2014/main" id="{DE0FEE2D-1A59-4C30-772F-BBD6E7150651}"/>
              </a:ext>
            </a:extLst>
          </p:cNvPr>
          <p:cNvSpPr txBox="1"/>
          <p:nvPr/>
        </p:nvSpPr>
        <p:spPr>
          <a:xfrm>
            <a:off x="162395" y="3868146"/>
            <a:ext cx="8819210" cy="1246495"/>
          </a:xfrm>
          <a:prstGeom prst="rect">
            <a:avLst/>
          </a:prstGeom>
          <a:noFill/>
        </p:spPr>
        <p:txBody>
          <a:bodyPr wrap="square">
            <a:spAutoFit/>
          </a:bodyPr>
          <a:lstStyle/>
          <a:p>
            <a:r>
              <a:rPr lang="el-GR" sz="1500" dirty="0">
                <a:solidFill>
                  <a:srgbClr val="1F1F1F"/>
                </a:solidFill>
              </a:rPr>
              <a:t>Ο </a:t>
            </a:r>
            <a:r>
              <a:rPr lang="el-GR" sz="1500" dirty="0" err="1">
                <a:solidFill>
                  <a:srgbClr val="1F1F1F"/>
                </a:solidFill>
              </a:rPr>
              <a:t>Κάλντορ</a:t>
            </a:r>
            <a:r>
              <a:rPr lang="el-GR" sz="1500" dirty="0">
                <a:solidFill>
                  <a:srgbClr val="1F1F1F"/>
                </a:solidFill>
              </a:rPr>
              <a:t> υποστήριξε ότι οι συναρτήσεις επένδυσης και αποταμίευσης είναι μη γραμμικές και ότι στις κορυφές και στα κατώτατα σημεία του κύκλου η οριακή ροπή προς αποταμίευση μετατοπίζεται προς αντίθετες κατευθύνσεις. Η διαίσθηση πίσω από αυτό είναι ότι κατά τη διάρκεια των υφέσεων οι άνθρωποι θα μειώσουν τις αποταμιεύσεις τους για να διατηρήσουν το βιοτικό τους επίπεδο, ενώ σε υψηλά επίπεδα εισοδήματος οι άνθρωποι θα αποταμιεύσουν μεγαλύτερο ποσοστό του εισοδήματός τους.</a:t>
            </a:r>
          </a:p>
        </p:txBody>
      </p:sp>
    </p:spTree>
    <p:extLst>
      <p:ext uri="{BB962C8B-B14F-4D97-AF65-F5344CB8AC3E}">
        <p14:creationId xmlns:p14="http://schemas.microsoft.com/office/powerpoint/2010/main" val="2129745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r>
              <a:rPr lang="en-US" sz="2100" b="1" dirty="0">
                <a:solidFill>
                  <a:srgbClr val="FFFFFF"/>
                </a:solidFill>
                <a:latin typeface="Calibri" pitchFamily="34" charset="0"/>
                <a:ea typeface="Calibri" pitchFamily="34" charset="-122"/>
                <a:cs typeface="Calibri" pitchFamily="34" charset="-120"/>
              </a:rPr>
              <a:t>Kaldor (1961): Stylized Facts &amp; Νόμοι Ανάπτυξης</a:t>
            </a:r>
            <a:endParaRPr lang="en-US" sz="21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sp>
        <p:nvSpPr>
          <p:cNvPr id="5" name="Shape 3"/>
          <p:cNvSpPr/>
          <p:nvPr/>
        </p:nvSpPr>
        <p:spPr>
          <a:xfrm>
            <a:off x="274320" y="960120"/>
            <a:ext cx="4114800" cy="347472"/>
          </a:xfrm>
          <a:prstGeom prst="rect">
            <a:avLst/>
          </a:prstGeom>
          <a:solidFill>
            <a:srgbClr val="1B2A4A"/>
          </a:solidFill>
          <a:ln w="12700">
            <a:solidFill>
              <a:srgbClr val="1B2A4A"/>
            </a:solidFill>
            <a:prstDash val="solid"/>
          </a:ln>
        </p:spPr>
      </p:sp>
      <p:sp>
        <p:nvSpPr>
          <p:cNvPr id="6" name="Text 4"/>
          <p:cNvSpPr/>
          <p:nvPr/>
        </p:nvSpPr>
        <p:spPr>
          <a:xfrm>
            <a:off x="197708" y="975453"/>
            <a:ext cx="4374292" cy="347472"/>
          </a:xfrm>
          <a:prstGeom prst="rect">
            <a:avLst/>
          </a:prstGeom>
          <a:noFill/>
          <a:ln/>
        </p:spPr>
        <p:txBody>
          <a:bodyPr wrap="square" lIns="76200" tIns="76200" rIns="76200" bIns="76200" rtlCol="0" anchor="ctr"/>
          <a:lstStyle/>
          <a:p>
            <a:r>
              <a:rPr lang="en-US" sz="1200" b="1" dirty="0">
                <a:solidFill>
                  <a:srgbClr val="E8B84B"/>
                </a:solidFill>
                <a:latin typeface="Calibri" pitchFamily="34" charset="0"/>
                <a:ea typeface="Calibri" pitchFamily="34" charset="-122"/>
                <a:cs typeface="Calibri" pitchFamily="34" charset="-120"/>
              </a:rPr>
              <a:t>Stylized Facts (</a:t>
            </a:r>
            <a:r>
              <a:rPr lang="el-GR" sz="1200" b="1" dirty="0">
                <a:solidFill>
                  <a:srgbClr val="E8B84B"/>
                </a:solidFill>
                <a:latin typeface="Calibri" pitchFamily="34" charset="0"/>
                <a:ea typeface="Calibri" pitchFamily="34" charset="-122"/>
                <a:cs typeface="Calibri" pitchFamily="34" charset="-120"/>
              </a:rPr>
              <a:t>Γενικές </a:t>
            </a:r>
            <a:r>
              <a:rPr lang="en-US" sz="1200" b="1" dirty="0">
                <a:solidFill>
                  <a:srgbClr val="E8B84B"/>
                </a:solidFill>
                <a:latin typeface="Calibri" pitchFamily="34" charset="0"/>
                <a:ea typeface="Calibri" pitchFamily="34" charset="-122"/>
                <a:cs typeface="Calibri" pitchFamily="34" charset="-120"/>
              </a:rPr>
              <a:t>Παρα</a:t>
            </a:r>
            <a:r>
              <a:rPr lang="en-US" sz="1200" b="1" dirty="0" err="1">
                <a:solidFill>
                  <a:srgbClr val="E8B84B"/>
                </a:solidFill>
                <a:latin typeface="Calibri" pitchFamily="34" charset="0"/>
                <a:ea typeface="Calibri" pitchFamily="34" charset="-122"/>
                <a:cs typeface="Calibri" pitchFamily="34" charset="-120"/>
              </a:rPr>
              <a:t>τηρήσεις</a:t>
            </a:r>
            <a:r>
              <a:rPr lang="el-GR" sz="1200" b="1" dirty="0">
                <a:solidFill>
                  <a:srgbClr val="E8B84B"/>
                </a:solidFill>
                <a:latin typeface="Calibri" pitchFamily="34" charset="0"/>
                <a:ea typeface="Calibri" pitchFamily="34" charset="-122"/>
                <a:cs typeface="Calibri" pitchFamily="34" charset="-120"/>
              </a:rPr>
              <a:t>/απλοποιημένα ευρήματα</a:t>
            </a:r>
            <a:r>
              <a:rPr lang="en-US" sz="1200" b="1" dirty="0">
                <a:solidFill>
                  <a:srgbClr val="E8B84B"/>
                </a:solidFill>
                <a:latin typeface="Calibri" pitchFamily="34" charset="0"/>
                <a:ea typeface="Calibri" pitchFamily="34" charset="-122"/>
                <a:cs typeface="Calibri" pitchFamily="34" charset="-120"/>
              </a:rPr>
              <a:t>)</a:t>
            </a:r>
            <a:endParaRPr lang="en-US" sz="1200" dirty="0"/>
          </a:p>
        </p:txBody>
      </p:sp>
      <p:sp>
        <p:nvSpPr>
          <p:cNvPr id="7" name="Text 5"/>
          <p:cNvSpPr/>
          <p:nvPr/>
        </p:nvSpPr>
        <p:spPr>
          <a:xfrm>
            <a:off x="292608" y="1399032"/>
            <a:ext cx="256032" cy="438912"/>
          </a:xfrm>
          <a:prstGeom prst="rect">
            <a:avLst/>
          </a:prstGeom>
          <a:noFill/>
          <a:ln/>
        </p:spPr>
        <p:txBody>
          <a:bodyPr wrap="square" rtlCol="0" anchor="ctr"/>
          <a:lstStyle/>
          <a:p>
            <a:pPr marL="0" indent="0">
              <a:buNone/>
            </a:pPr>
            <a:r>
              <a:rPr lang="en-US" sz="1150" b="1" dirty="0">
                <a:solidFill>
                  <a:srgbClr val="C4922A"/>
                </a:solidFill>
                <a:latin typeface="Calibri" pitchFamily="34" charset="0"/>
                <a:ea typeface="Calibri" pitchFamily="34" charset="-122"/>
                <a:cs typeface="Calibri" pitchFamily="34" charset="-120"/>
              </a:rPr>
              <a:t>1</a:t>
            </a:r>
            <a:endParaRPr lang="en-US" sz="1150" dirty="0"/>
          </a:p>
        </p:txBody>
      </p:sp>
      <p:sp>
        <p:nvSpPr>
          <p:cNvPr id="8" name="Text 6"/>
          <p:cNvSpPr/>
          <p:nvPr/>
        </p:nvSpPr>
        <p:spPr>
          <a:xfrm>
            <a:off x="548640" y="1453777"/>
            <a:ext cx="3749040" cy="438912"/>
          </a:xfrm>
          <a:prstGeom prst="rect">
            <a:avLst/>
          </a:prstGeom>
          <a:noFill/>
          <a:ln/>
        </p:spPr>
        <p:txBody>
          <a:bodyPr wrap="square" rtlCol="0" anchor="ctr"/>
          <a:lstStyle/>
          <a:p>
            <a:pPr marL="0" indent="0">
              <a:buNone/>
            </a:pPr>
            <a:r>
              <a:rPr lang="el-GR" sz="1400" dirty="0">
                <a:solidFill>
                  <a:srgbClr val="1A2535"/>
                </a:solidFill>
                <a:latin typeface="Calibri" pitchFamily="34" charset="0"/>
                <a:ea typeface="Calibri" pitchFamily="34" charset="-122"/>
                <a:cs typeface="Calibri" pitchFamily="34" charset="-120"/>
              </a:rPr>
              <a:t>Η π</a:t>
            </a:r>
            <a:r>
              <a:rPr lang="en-US" sz="1400" dirty="0">
                <a:solidFill>
                  <a:srgbClr val="1A2535"/>
                </a:solidFill>
                <a:latin typeface="Calibri" pitchFamily="34" charset="0"/>
                <a:ea typeface="Calibri" pitchFamily="34" charset="-122"/>
                <a:cs typeface="Calibri" pitchFamily="34" charset="-120"/>
              </a:rPr>
              <a:t>αρα</a:t>
            </a:r>
            <a:r>
              <a:rPr lang="en-US" sz="1400" dirty="0" err="1">
                <a:solidFill>
                  <a:srgbClr val="1A2535"/>
                </a:solidFill>
                <a:latin typeface="Calibri" pitchFamily="34" charset="0"/>
                <a:ea typeface="Calibri" pitchFamily="34" charset="-122"/>
                <a:cs typeface="Calibri" pitchFamily="34" charset="-120"/>
              </a:rPr>
              <a:t>γωγή</a:t>
            </a:r>
            <a:r>
              <a:rPr lang="en-US" sz="1400" dirty="0">
                <a:solidFill>
                  <a:srgbClr val="1A2535"/>
                </a:solidFill>
                <a:latin typeface="Calibri" pitchFamily="34" charset="0"/>
                <a:ea typeface="Calibri" pitchFamily="34" charset="-122"/>
                <a:cs typeface="Calibri" pitchFamily="34" charset="-120"/>
              </a:rPr>
              <a:t> &amp; </a:t>
            </a:r>
            <a:r>
              <a:rPr lang="el-GR" sz="1400" dirty="0">
                <a:solidFill>
                  <a:srgbClr val="1A2535"/>
                </a:solidFill>
                <a:latin typeface="Calibri" pitchFamily="34" charset="0"/>
                <a:ea typeface="Calibri" pitchFamily="34" charset="-122"/>
                <a:cs typeface="Calibri" pitchFamily="34" charset="-120"/>
              </a:rPr>
              <a:t>το </a:t>
            </a:r>
            <a:r>
              <a:rPr lang="en-US" sz="1400" dirty="0" err="1">
                <a:solidFill>
                  <a:srgbClr val="1A2535"/>
                </a:solidFill>
                <a:latin typeface="Calibri" pitchFamily="34" charset="0"/>
                <a:ea typeface="Calibri" pitchFamily="34" charset="-122"/>
                <a:cs typeface="Calibri" pitchFamily="34" charset="-120"/>
              </a:rPr>
              <a:t>κεφάλ</a:t>
            </a:r>
            <a:r>
              <a:rPr lang="en-US" sz="1400" dirty="0">
                <a:solidFill>
                  <a:srgbClr val="1A2535"/>
                </a:solidFill>
                <a:latin typeface="Calibri" pitchFamily="34" charset="0"/>
                <a:ea typeface="Calibri" pitchFamily="34" charset="-122"/>
                <a:cs typeface="Calibri" pitchFamily="34" charset="-120"/>
              </a:rPr>
              <a:t>αιο ανά εργαζόμενο αυξάνονται σε σταθερό ρυθμό</a:t>
            </a:r>
            <a:endParaRPr lang="en-US" sz="1400" dirty="0"/>
          </a:p>
        </p:txBody>
      </p:sp>
      <p:sp>
        <p:nvSpPr>
          <p:cNvPr id="9" name="Text 7"/>
          <p:cNvSpPr/>
          <p:nvPr/>
        </p:nvSpPr>
        <p:spPr>
          <a:xfrm>
            <a:off x="292608" y="1956816"/>
            <a:ext cx="256032" cy="438912"/>
          </a:xfrm>
          <a:prstGeom prst="rect">
            <a:avLst/>
          </a:prstGeom>
          <a:noFill/>
          <a:ln/>
        </p:spPr>
        <p:txBody>
          <a:bodyPr wrap="square" rtlCol="0" anchor="ctr"/>
          <a:lstStyle/>
          <a:p>
            <a:pPr marL="0" indent="0">
              <a:buNone/>
            </a:pPr>
            <a:r>
              <a:rPr lang="en-US" sz="1150" b="1" dirty="0">
                <a:solidFill>
                  <a:srgbClr val="C4922A"/>
                </a:solidFill>
                <a:latin typeface="Calibri" pitchFamily="34" charset="0"/>
                <a:ea typeface="Calibri" pitchFamily="34" charset="-122"/>
                <a:cs typeface="Calibri" pitchFamily="34" charset="-120"/>
              </a:rPr>
              <a:t>2</a:t>
            </a:r>
            <a:endParaRPr lang="en-US" sz="1150" dirty="0"/>
          </a:p>
        </p:txBody>
      </p:sp>
      <p:sp>
        <p:nvSpPr>
          <p:cNvPr id="10" name="Text 8"/>
          <p:cNvSpPr/>
          <p:nvPr/>
        </p:nvSpPr>
        <p:spPr>
          <a:xfrm>
            <a:off x="548640" y="2038875"/>
            <a:ext cx="3749040" cy="438912"/>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Ο λόγος κεφαλαίου/παραγωγής (K/Y) παραμένει σταθερός</a:t>
            </a:r>
            <a:r>
              <a:rPr lang="el-GR" sz="1400" dirty="0">
                <a:solidFill>
                  <a:srgbClr val="1A2535"/>
                </a:solidFill>
                <a:latin typeface="Calibri" pitchFamily="34" charset="0"/>
                <a:ea typeface="Calibri" pitchFamily="34" charset="-122"/>
                <a:cs typeface="Calibri" pitchFamily="34" charset="-120"/>
              </a:rPr>
              <a:t> (</a:t>
            </a:r>
            <a:r>
              <a:rPr lang="de-DE" sz="1400" dirty="0" err="1">
                <a:solidFill>
                  <a:srgbClr val="1A2535"/>
                </a:solidFill>
                <a:latin typeface="Calibri" pitchFamily="34" charset="0"/>
                <a:ea typeface="Calibri" pitchFamily="34" charset="-122"/>
                <a:cs typeface="Calibri" pitchFamily="34" charset="-120"/>
              </a:rPr>
              <a:t>capital</a:t>
            </a:r>
            <a:r>
              <a:rPr lang="de-DE" sz="1400" dirty="0">
                <a:solidFill>
                  <a:srgbClr val="1A2535"/>
                </a:solidFill>
                <a:latin typeface="Calibri" pitchFamily="34" charset="0"/>
                <a:ea typeface="Calibri" pitchFamily="34" charset="-122"/>
                <a:cs typeface="Calibri" pitchFamily="34" charset="-120"/>
              </a:rPr>
              <a:t> </a:t>
            </a:r>
            <a:r>
              <a:rPr lang="de-DE" sz="1400" dirty="0" err="1">
                <a:solidFill>
                  <a:srgbClr val="1A2535"/>
                </a:solidFill>
                <a:latin typeface="Calibri" pitchFamily="34" charset="0"/>
                <a:ea typeface="Calibri" pitchFamily="34" charset="-122"/>
                <a:cs typeface="Calibri" pitchFamily="34" charset="-120"/>
              </a:rPr>
              <a:t>output</a:t>
            </a:r>
            <a:r>
              <a:rPr lang="de-DE" sz="1400" dirty="0">
                <a:solidFill>
                  <a:srgbClr val="1A2535"/>
                </a:solidFill>
                <a:latin typeface="Calibri" pitchFamily="34" charset="0"/>
                <a:ea typeface="Calibri" pitchFamily="34" charset="-122"/>
                <a:cs typeface="Calibri" pitchFamily="34" charset="-120"/>
              </a:rPr>
              <a:t> </a:t>
            </a:r>
            <a:r>
              <a:rPr lang="de-DE" sz="1400" dirty="0" err="1">
                <a:solidFill>
                  <a:srgbClr val="1A2535"/>
                </a:solidFill>
                <a:latin typeface="Calibri" pitchFamily="34" charset="0"/>
                <a:ea typeface="Calibri" pitchFamily="34" charset="-122"/>
                <a:cs typeface="Calibri" pitchFamily="34" charset="-120"/>
              </a:rPr>
              <a:t>ratio</a:t>
            </a:r>
            <a:r>
              <a:rPr lang="en-US" sz="1400" dirty="0">
                <a:solidFill>
                  <a:srgbClr val="1A2535"/>
                </a:solidFill>
                <a:latin typeface="Calibri" pitchFamily="34" charset="0"/>
                <a:ea typeface="Calibri" pitchFamily="34" charset="-122"/>
                <a:cs typeface="Calibri" pitchFamily="34" charset="-120"/>
              </a:rPr>
              <a:t>)</a:t>
            </a:r>
            <a:endParaRPr lang="en-US" sz="1400" dirty="0"/>
          </a:p>
        </p:txBody>
      </p:sp>
      <p:sp>
        <p:nvSpPr>
          <p:cNvPr id="11" name="Text 9"/>
          <p:cNvSpPr/>
          <p:nvPr/>
        </p:nvSpPr>
        <p:spPr>
          <a:xfrm>
            <a:off x="292608" y="2514600"/>
            <a:ext cx="256032" cy="438912"/>
          </a:xfrm>
          <a:prstGeom prst="rect">
            <a:avLst/>
          </a:prstGeom>
          <a:noFill/>
          <a:ln/>
        </p:spPr>
        <p:txBody>
          <a:bodyPr wrap="square" rtlCol="0" anchor="ctr"/>
          <a:lstStyle/>
          <a:p>
            <a:pPr marL="0" indent="0">
              <a:buNone/>
            </a:pPr>
            <a:r>
              <a:rPr lang="en-US" sz="1150" b="1" dirty="0">
                <a:solidFill>
                  <a:srgbClr val="C4922A"/>
                </a:solidFill>
                <a:latin typeface="Calibri" pitchFamily="34" charset="0"/>
                <a:ea typeface="Calibri" pitchFamily="34" charset="-122"/>
                <a:cs typeface="Calibri" pitchFamily="34" charset="-120"/>
              </a:rPr>
              <a:t>3</a:t>
            </a:r>
            <a:endParaRPr lang="en-US" sz="1150" dirty="0"/>
          </a:p>
        </p:txBody>
      </p:sp>
      <p:sp>
        <p:nvSpPr>
          <p:cNvPr id="12" name="Text 10"/>
          <p:cNvSpPr/>
          <p:nvPr/>
        </p:nvSpPr>
        <p:spPr>
          <a:xfrm>
            <a:off x="548640" y="2596659"/>
            <a:ext cx="3749040" cy="438912"/>
          </a:xfrm>
          <a:prstGeom prst="rect">
            <a:avLst/>
          </a:prstGeom>
          <a:noFill/>
          <a:ln/>
        </p:spPr>
        <p:txBody>
          <a:bodyPr wrap="square" rtlCol="0" anchor="ctr"/>
          <a:lstStyle/>
          <a:p>
            <a:pPr marL="0" indent="0">
              <a:buNone/>
            </a:pPr>
            <a:r>
              <a:rPr lang="el-GR" sz="1400" dirty="0">
                <a:solidFill>
                  <a:srgbClr val="1A2535"/>
                </a:solidFill>
                <a:latin typeface="Calibri" pitchFamily="34" charset="0"/>
                <a:ea typeface="Calibri" pitchFamily="34" charset="-122"/>
                <a:cs typeface="Calibri" pitchFamily="34" charset="-120"/>
              </a:rPr>
              <a:t>Τα μ</a:t>
            </a:r>
            <a:r>
              <a:rPr lang="en-US" sz="1400" dirty="0" err="1">
                <a:solidFill>
                  <a:srgbClr val="1A2535"/>
                </a:solidFill>
                <a:latin typeface="Calibri" pitchFamily="34" charset="0"/>
                <a:ea typeface="Calibri" pitchFamily="34" charset="-122"/>
                <a:cs typeface="Calibri" pitchFamily="34" charset="-120"/>
              </a:rPr>
              <a:t>ερίδι</a:t>
            </a:r>
            <a:r>
              <a:rPr lang="en-US" sz="1400" dirty="0">
                <a:solidFill>
                  <a:srgbClr val="1A2535"/>
                </a:solidFill>
                <a:latin typeface="Calibri" pitchFamily="34" charset="0"/>
                <a:ea typeface="Calibri" pitchFamily="34" charset="-122"/>
                <a:cs typeface="Calibri" pitchFamily="34" charset="-120"/>
              </a:rPr>
              <a:t>α κεφαλαίου &amp; εργασίας στο εθνικό εισόδημα είναι σταθερά</a:t>
            </a:r>
            <a:endParaRPr lang="en-US" sz="1400" dirty="0"/>
          </a:p>
        </p:txBody>
      </p:sp>
      <p:sp>
        <p:nvSpPr>
          <p:cNvPr id="13" name="Text 11"/>
          <p:cNvSpPr/>
          <p:nvPr/>
        </p:nvSpPr>
        <p:spPr>
          <a:xfrm>
            <a:off x="292608" y="3072384"/>
            <a:ext cx="256032" cy="438912"/>
          </a:xfrm>
          <a:prstGeom prst="rect">
            <a:avLst/>
          </a:prstGeom>
          <a:noFill/>
          <a:ln/>
        </p:spPr>
        <p:txBody>
          <a:bodyPr wrap="square" rtlCol="0" anchor="ctr"/>
          <a:lstStyle/>
          <a:p>
            <a:pPr marL="0" indent="0">
              <a:buNone/>
            </a:pPr>
            <a:r>
              <a:rPr lang="en-US" sz="1150" b="1" dirty="0">
                <a:solidFill>
                  <a:srgbClr val="C4922A"/>
                </a:solidFill>
                <a:latin typeface="Calibri" pitchFamily="34" charset="0"/>
                <a:ea typeface="Calibri" pitchFamily="34" charset="-122"/>
                <a:cs typeface="Calibri" pitchFamily="34" charset="-120"/>
              </a:rPr>
              <a:t>4</a:t>
            </a:r>
            <a:endParaRPr lang="en-US" sz="1150" dirty="0"/>
          </a:p>
        </p:txBody>
      </p:sp>
      <p:sp>
        <p:nvSpPr>
          <p:cNvPr id="14" name="Text 12"/>
          <p:cNvSpPr/>
          <p:nvPr/>
        </p:nvSpPr>
        <p:spPr>
          <a:xfrm>
            <a:off x="548640" y="3146902"/>
            <a:ext cx="3749040" cy="438912"/>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Το π</a:t>
            </a:r>
            <a:r>
              <a:rPr lang="en-US" sz="1400" dirty="0" err="1">
                <a:solidFill>
                  <a:srgbClr val="1A2535"/>
                </a:solidFill>
                <a:latin typeface="Calibri" pitchFamily="34" charset="0"/>
                <a:ea typeface="Calibri" pitchFamily="34" charset="-122"/>
                <a:cs typeface="Calibri" pitchFamily="34" charset="-120"/>
              </a:rPr>
              <a:t>οσοστό</a:t>
            </a:r>
            <a:r>
              <a:rPr lang="en-US" sz="1400" dirty="0">
                <a:solidFill>
                  <a:srgbClr val="1A2535"/>
                </a:solidFill>
                <a:latin typeface="Calibri" pitchFamily="34" charset="0"/>
                <a:ea typeface="Calibri" pitchFamily="34" charset="-122"/>
                <a:cs typeface="Calibri" pitchFamily="34" charset="-120"/>
              </a:rPr>
              <a:t> απ</a:t>
            </a:r>
            <a:r>
              <a:rPr lang="en-US" sz="1400" dirty="0" err="1">
                <a:solidFill>
                  <a:srgbClr val="1A2535"/>
                </a:solidFill>
                <a:latin typeface="Calibri" pitchFamily="34" charset="0"/>
                <a:ea typeface="Calibri" pitchFamily="34" charset="-122"/>
                <a:cs typeface="Calibri" pitchFamily="34" charset="-120"/>
              </a:rPr>
              <a:t>όδοσης</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του </a:t>
            </a:r>
            <a:r>
              <a:rPr lang="en-US" sz="1400" dirty="0" err="1">
                <a:solidFill>
                  <a:srgbClr val="1A2535"/>
                </a:solidFill>
                <a:latin typeface="Calibri" pitchFamily="34" charset="0"/>
                <a:ea typeface="Calibri" pitchFamily="34" charset="-122"/>
                <a:cs typeface="Calibri" pitchFamily="34" charset="-120"/>
              </a:rPr>
              <a:t>κεφ</a:t>
            </a:r>
            <a:r>
              <a:rPr lang="en-US" sz="1400" dirty="0">
                <a:solidFill>
                  <a:srgbClr val="1A2535"/>
                </a:solidFill>
                <a:latin typeface="Calibri" pitchFamily="34" charset="0"/>
                <a:ea typeface="Calibri" pitchFamily="34" charset="-122"/>
                <a:cs typeface="Calibri" pitchFamily="34" charset="-120"/>
              </a:rPr>
              <a:t>αλαίου παραμένει σχετικά σταθερό</a:t>
            </a:r>
            <a:endParaRPr lang="en-US" sz="1400" dirty="0"/>
          </a:p>
        </p:txBody>
      </p:sp>
      <p:sp>
        <p:nvSpPr>
          <p:cNvPr id="15" name="Text 13"/>
          <p:cNvSpPr/>
          <p:nvPr/>
        </p:nvSpPr>
        <p:spPr>
          <a:xfrm>
            <a:off x="292608" y="3630168"/>
            <a:ext cx="256032" cy="438912"/>
          </a:xfrm>
          <a:prstGeom prst="rect">
            <a:avLst/>
          </a:prstGeom>
          <a:noFill/>
          <a:ln/>
        </p:spPr>
        <p:txBody>
          <a:bodyPr wrap="square" rtlCol="0" anchor="ctr"/>
          <a:lstStyle/>
          <a:p>
            <a:pPr marL="0" indent="0">
              <a:buNone/>
            </a:pPr>
            <a:r>
              <a:rPr lang="en-US" sz="1150" b="1" dirty="0">
                <a:solidFill>
                  <a:srgbClr val="C4922A"/>
                </a:solidFill>
                <a:latin typeface="Calibri" pitchFamily="34" charset="0"/>
                <a:ea typeface="Calibri" pitchFamily="34" charset="-122"/>
                <a:cs typeface="Calibri" pitchFamily="34" charset="-120"/>
              </a:rPr>
              <a:t>5</a:t>
            </a:r>
            <a:endParaRPr lang="en-US" sz="1150" dirty="0"/>
          </a:p>
        </p:txBody>
      </p:sp>
      <p:sp>
        <p:nvSpPr>
          <p:cNvPr id="16" name="Text 14"/>
          <p:cNvSpPr/>
          <p:nvPr/>
        </p:nvSpPr>
        <p:spPr>
          <a:xfrm>
            <a:off x="548640" y="3704686"/>
            <a:ext cx="3749040" cy="438912"/>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Σημαντικές διαφορές στους ρυθμούς παραγωγικότητας μεταξύ χωρών</a:t>
            </a:r>
            <a:endParaRPr lang="en-US" sz="1400" dirty="0"/>
          </a:p>
        </p:txBody>
      </p:sp>
      <p:sp>
        <p:nvSpPr>
          <p:cNvPr id="17" name="Shape 15"/>
          <p:cNvSpPr/>
          <p:nvPr/>
        </p:nvSpPr>
        <p:spPr>
          <a:xfrm>
            <a:off x="4754880" y="960120"/>
            <a:ext cx="4114800" cy="347472"/>
          </a:xfrm>
          <a:prstGeom prst="rect">
            <a:avLst/>
          </a:prstGeom>
          <a:solidFill>
            <a:srgbClr val="1B2A4A"/>
          </a:solidFill>
          <a:ln w="12700">
            <a:solidFill>
              <a:srgbClr val="1B2A4A"/>
            </a:solidFill>
            <a:prstDash val="solid"/>
          </a:ln>
        </p:spPr>
      </p:sp>
      <p:sp>
        <p:nvSpPr>
          <p:cNvPr id="18" name="Text 16"/>
          <p:cNvSpPr/>
          <p:nvPr/>
        </p:nvSpPr>
        <p:spPr>
          <a:xfrm>
            <a:off x="4754880" y="960120"/>
            <a:ext cx="4114800" cy="347472"/>
          </a:xfrm>
          <a:prstGeom prst="rect">
            <a:avLst/>
          </a:prstGeom>
          <a:noFill/>
          <a:ln/>
        </p:spPr>
        <p:txBody>
          <a:bodyPr wrap="square" lIns="76200" tIns="76200" rIns="76200" bIns="76200" rtlCol="0" anchor="ctr"/>
          <a:lstStyle/>
          <a:p>
            <a:pPr marL="0" indent="0">
              <a:buNone/>
            </a:pPr>
            <a:r>
              <a:rPr lang="el-GR" sz="1300" b="1" dirty="0">
                <a:solidFill>
                  <a:srgbClr val="E8B84B"/>
                </a:solidFill>
                <a:latin typeface="Calibri" pitchFamily="34" charset="0"/>
                <a:ea typeface="Calibri" pitchFamily="34" charset="-122"/>
                <a:cs typeface="Calibri" pitchFamily="34" charset="-120"/>
              </a:rPr>
              <a:t>Τρεις</a:t>
            </a:r>
            <a:r>
              <a:rPr lang="en-US" sz="1300" b="1" dirty="0">
                <a:solidFill>
                  <a:srgbClr val="E8B84B"/>
                </a:solidFill>
                <a:latin typeface="Calibri" pitchFamily="34" charset="0"/>
                <a:ea typeface="Calibri" pitchFamily="34" charset="-122"/>
                <a:cs typeface="Calibri" pitchFamily="34" charset="-120"/>
              </a:rPr>
              <a:t> Νόμοι Ανάπτυξης (Growth Laws)</a:t>
            </a:r>
            <a:endParaRPr lang="en-US" sz="1300" dirty="0"/>
          </a:p>
        </p:txBody>
      </p:sp>
      <p:sp>
        <p:nvSpPr>
          <p:cNvPr id="19" name="Shape 17"/>
          <p:cNvSpPr/>
          <p:nvPr/>
        </p:nvSpPr>
        <p:spPr>
          <a:xfrm>
            <a:off x="4736592" y="1373738"/>
            <a:ext cx="4114800" cy="960120"/>
          </a:xfrm>
          <a:prstGeom prst="rect">
            <a:avLst/>
          </a:prstGeom>
          <a:solidFill>
            <a:srgbClr val="D6E4F7"/>
          </a:solidFill>
          <a:ln w="12700">
            <a:solidFill>
              <a:srgbClr val="4A6FA5"/>
            </a:solidFill>
            <a:prstDash val="solid"/>
          </a:ln>
          <a:effectLst>
            <a:outerShdw blurRad="50800" dist="25400" dir="8100000" algn="bl" rotWithShape="0">
              <a:srgbClr val="000000">
                <a:alpha val="12000"/>
              </a:srgbClr>
            </a:outerShdw>
          </a:effectLst>
        </p:spPr>
        <p:txBody>
          <a:bodyPr/>
          <a:lstStyle/>
          <a:p>
            <a:endParaRPr lang="el-GR" dirty="0"/>
          </a:p>
        </p:txBody>
      </p:sp>
      <p:sp>
        <p:nvSpPr>
          <p:cNvPr id="20" name="Text 18"/>
          <p:cNvSpPr/>
          <p:nvPr/>
        </p:nvSpPr>
        <p:spPr>
          <a:xfrm>
            <a:off x="4846320" y="1435608"/>
            <a:ext cx="3931920" cy="274320"/>
          </a:xfrm>
          <a:prstGeom prst="rect">
            <a:avLst/>
          </a:prstGeom>
          <a:noFill/>
          <a:ln/>
        </p:spPr>
        <p:txBody>
          <a:bodyPr wrap="square" rtlCol="0" anchor="ctr"/>
          <a:lstStyle/>
          <a:p>
            <a:pPr marL="0" indent="0">
              <a:buNone/>
            </a:pPr>
            <a:r>
              <a:rPr lang="en-US" sz="1500" b="1" dirty="0">
                <a:solidFill>
                  <a:srgbClr val="1B2A4A"/>
                </a:solidFill>
                <a:latin typeface="Calibri" pitchFamily="34" charset="0"/>
                <a:ea typeface="Calibri" pitchFamily="34" charset="-122"/>
                <a:cs typeface="Calibri" pitchFamily="34" charset="-120"/>
              </a:rPr>
              <a:t>1ος Νόμος</a:t>
            </a:r>
            <a:endParaRPr lang="en-US" sz="1500" dirty="0"/>
          </a:p>
        </p:txBody>
      </p:sp>
      <p:sp>
        <p:nvSpPr>
          <p:cNvPr id="21" name="Text 19"/>
          <p:cNvSpPr/>
          <p:nvPr/>
        </p:nvSpPr>
        <p:spPr>
          <a:xfrm>
            <a:off x="4846320" y="1709928"/>
            <a:ext cx="3931920" cy="594360"/>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Ο </a:t>
            </a:r>
            <a:r>
              <a:rPr lang="en-US" sz="1400" dirty="0" err="1">
                <a:solidFill>
                  <a:srgbClr val="1A2535"/>
                </a:solidFill>
                <a:latin typeface="Calibri" pitchFamily="34" charset="0"/>
                <a:ea typeface="Calibri" pitchFamily="34" charset="-122"/>
                <a:cs typeface="Calibri" pitchFamily="34" charset="-120"/>
              </a:rPr>
              <a:t>ρυθμός</a:t>
            </a:r>
            <a:r>
              <a:rPr lang="en-US" sz="1400" dirty="0">
                <a:solidFill>
                  <a:srgbClr val="1A2535"/>
                </a:solidFill>
                <a:latin typeface="Calibri" pitchFamily="34" charset="0"/>
                <a:ea typeface="Calibri" pitchFamily="34" charset="-122"/>
                <a:cs typeface="Calibri" pitchFamily="34" charset="-120"/>
              </a:rPr>
              <a:t> α</a:t>
            </a:r>
            <a:r>
              <a:rPr lang="en-US" sz="1400" dirty="0" err="1">
                <a:solidFill>
                  <a:srgbClr val="1A2535"/>
                </a:solidFill>
                <a:latin typeface="Calibri" pitchFamily="34" charset="0"/>
                <a:ea typeface="Calibri" pitchFamily="34" charset="-122"/>
                <a:cs typeface="Calibri" pitchFamily="34" charset="-120"/>
              </a:rPr>
              <a:t>νά</a:t>
            </a:r>
            <a:r>
              <a:rPr lang="en-US" sz="1400" dirty="0">
                <a:solidFill>
                  <a:srgbClr val="1A2535"/>
                </a:solidFill>
                <a:latin typeface="Calibri" pitchFamily="34" charset="0"/>
                <a:ea typeface="Calibri" pitchFamily="34" charset="-122"/>
                <a:cs typeface="Calibri" pitchFamily="34" charset="-120"/>
              </a:rPr>
              <a:t>πτυξης της μεταποίησης καθορίζει τον συνολικό ρυθμό ανάπτυξης </a:t>
            </a:r>
            <a:r>
              <a:rPr lang="el-GR" sz="1400" dirty="0">
                <a:solidFill>
                  <a:srgbClr val="1A2535"/>
                </a:solidFill>
                <a:latin typeface="Calibri" pitchFamily="34" charset="0"/>
                <a:ea typeface="Calibri" pitchFamily="34" charset="-122"/>
                <a:cs typeface="Calibri" pitchFamily="34" charset="-120"/>
              </a:rPr>
              <a:t>του </a:t>
            </a:r>
            <a:r>
              <a:rPr lang="en-US" sz="1400" dirty="0">
                <a:solidFill>
                  <a:srgbClr val="1A2535"/>
                </a:solidFill>
                <a:latin typeface="Calibri" pitchFamily="34" charset="0"/>
                <a:ea typeface="Calibri" pitchFamily="34" charset="-122"/>
                <a:cs typeface="Calibri" pitchFamily="34" charset="-120"/>
              </a:rPr>
              <a:t>ΑΕΠ</a:t>
            </a:r>
            <a:endParaRPr lang="en-US" sz="1400" dirty="0"/>
          </a:p>
        </p:txBody>
      </p:sp>
      <p:sp>
        <p:nvSpPr>
          <p:cNvPr id="22" name="Shape 20"/>
          <p:cNvSpPr/>
          <p:nvPr/>
        </p:nvSpPr>
        <p:spPr>
          <a:xfrm>
            <a:off x="4754880" y="2496312"/>
            <a:ext cx="4114800" cy="960120"/>
          </a:xfrm>
          <a:prstGeom prst="rect">
            <a:avLst/>
          </a:prstGeom>
          <a:solidFill>
            <a:srgbClr val="D6E4F7"/>
          </a:solidFill>
          <a:ln w="12700">
            <a:solidFill>
              <a:srgbClr val="4A6FA5"/>
            </a:solidFill>
            <a:prstDash val="solid"/>
          </a:ln>
          <a:effectLst>
            <a:outerShdw blurRad="50800" dist="25400" dir="8100000" algn="bl" rotWithShape="0">
              <a:srgbClr val="000000">
                <a:alpha val="12000"/>
              </a:srgbClr>
            </a:outerShdw>
          </a:effectLst>
        </p:spPr>
      </p:sp>
      <p:sp>
        <p:nvSpPr>
          <p:cNvPr id="23" name="Text 21"/>
          <p:cNvSpPr/>
          <p:nvPr/>
        </p:nvSpPr>
        <p:spPr>
          <a:xfrm>
            <a:off x="4846320" y="2532888"/>
            <a:ext cx="3931920" cy="274320"/>
          </a:xfrm>
          <a:prstGeom prst="rect">
            <a:avLst/>
          </a:prstGeom>
          <a:noFill/>
          <a:ln/>
        </p:spPr>
        <p:txBody>
          <a:bodyPr wrap="square" rtlCol="0" anchor="ctr"/>
          <a:lstStyle/>
          <a:p>
            <a:pPr marL="0" indent="0">
              <a:buNone/>
            </a:pPr>
            <a:r>
              <a:rPr lang="en-US" sz="1500" b="1" dirty="0">
                <a:solidFill>
                  <a:srgbClr val="1B2A4A"/>
                </a:solidFill>
                <a:latin typeface="Calibri" pitchFamily="34" charset="0"/>
                <a:ea typeface="Calibri" pitchFamily="34" charset="-122"/>
                <a:cs typeface="Calibri" pitchFamily="34" charset="-120"/>
              </a:rPr>
              <a:t>2ος </a:t>
            </a:r>
            <a:r>
              <a:rPr lang="en-US" sz="1500" b="1" dirty="0" err="1">
                <a:solidFill>
                  <a:srgbClr val="1B2A4A"/>
                </a:solidFill>
                <a:latin typeface="Calibri" pitchFamily="34" charset="0"/>
                <a:ea typeface="Calibri" pitchFamily="34" charset="-122"/>
                <a:cs typeface="Calibri" pitchFamily="34" charset="-120"/>
              </a:rPr>
              <a:t>Νόμος</a:t>
            </a:r>
            <a:r>
              <a:rPr lang="en-US" sz="1500" b="1" dirty="0">
                <a:solidFill>
                  <a:srgbClr val="1B2A4A"/>
                </a:solidFill>
                <a:latin typeface="Calibri" pitchFamily="34" charset="0"/>
                <a:ea typeface="Calibri" pitchFamily="34" charset="-122"/>
                <a:cs typeface="Calibri" pitchFamily="34" charset="-120"/>
              </a:rPr>
              <a:t> (P.</a:t>
            </a:r>
            <a:r>
              <a:rPr lang="de-DE" sz="1500" b="1" dirty="0">
                <a:solidFill>
                  <a:srgbClr val="1B2A4A"/>
                </a:solidFill>
                <a:latin typeface="Calibri" pitchFamily="34" charset="0"/>
                <a:ea typeface="Calibri" pitchFamily="34" charset="-122"/>
                <a:cs typeface="Calibri" pitchFamily="34" charset="-120"/>
              </a:rPr>
              <a:t>J. </a:t>
            </a:r>
            <a:r>
              <a:rPr lang="en-US" sz="1500" b="1" dirty="0">
                <a:solidFill>
                  <a:srgbClr val="1B2A4A"/>
                </a:solidFill>
                <a:latin typeface="Calibri" pitchFamily="34" charset="0"/>
                <a:ea typeface="Calibri" pitchFamily="34" charset="-122"/>
                <a:cs typeface="Calibri" pitchFamily="34" charset="-120"/>
              </a:rPr>
              <a:t>Verdoorn)</a:t>
            </a:r>
            <a:endParaRPr lang="en-US" sz="1500" dirty="0"/>
          </a:p>
        </p:txBody>
      </p:sp>
      <p:sp>
        <p:nvSpPr>
          <p:cNvPr id="24" name="Text 22"/>
          <p:cNvSpPr/>
          <p:nvPr/>
        </p:nvSpPr>
        <p:spPr>
          <a:xfrm>
            <a:off x="4846320" y="2807208"/>
            <a:ext cx="3931920" cy="594360"/>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Υψηλότερη μεταποιητική ανάπτυξη → υψηλότερη παραγωγικότητα εργασίας (αύξουσες αποδόσεις)</a:t>
            </a:r>
            <a:endParaRPr lang="en-US" sz="1400" dirty="0"/>
          </a:p>
        </p:txBody>
      </p:sp>
      <p:sp>
        <p:nvSpPr>
          <p:cNvPr id="25" name="Shape 23"/>
          <p:cNvSpPr/>
          <p:nvPr/>
        </p:nvSpPr>
        <p:spPr>
          <a:xfrm>
            <a:off x="4754880" y="3593592"/>
            <a:ext cx="4114800" cy="960120"/>
          </a:xfrm>
          <a:prstGeom prst="rect">
            <a:avLst/>
          </a:prstGeom>
          <a:solidFill>
            <a:srgbClr val="D6E4F7"/>
          </a:solidFill>
          <a:ln w="12700">
            <a:solidFill>
              <a:srgbClr val="4A6FA5"/>
            </a:solidFill>
            <a:prstDash val="solid"/>
          </a:ln>
          <a:effectLst>
            <a:outerShdw blurRad="50800" dist="25400" dir="8100000" algn="bl" rotWithShape="0">
              <a:srgbClr val="000000">
                <a:alpha val="12000"/>
              </a:srgbClr>
            </a:outerShdw>
          </a:effectLst>
        </p:spPr>
      </p:sp>
      <p:sp>
        <p:nvSpPr>
          <p:cNvPr id="26" name="Text 24"/>
          <p:cNvSpPr/>
          <p:nvPr/>
        </p:nvSpPr>
        <p:spPr>
          <a:xfrm>
            <a:off x="4846320" y="3630168"/>
            <a:ext cx="3931920" cy="274320"/>
          </a:xfrm>
          <a:prstGeom prst="rect">
            <a:avLst/>
          </a:prstGeom>
          <a:noFill/>
          <a:ln/>
        </p:spPr>
        <p:txBody>
          <a:bodyPr wrap="square" rtlCol="0" anchor="ctr"/>
          <a:lstStyle/>
          <a:p>
            <a:pPr marL="0" indent="0">
              <a:buNone/>
            </a:pPr>
            <a:r>
              <a:rPr lang="en-US" sz="1500" b="1" dirty="0">
                <a:solidFill>
                  <a:srgbClr val="1B2A4A"/>
                </a:solidFill>
                <a:latin typeface="Calibri" pitchFamily="34" charset="0"/>
                <a:ea typeface="Calibri" pitchFamily="34" charset="-122"/>
                <a:cs typeface="Calibri" pitchFamily="34" charset="-120"/>
              </a:rPr>
              <a:t>3ος Νόμος</a:t>
            </a:r>
            <a:endParaRPr lang="en-US" sz="1500" dirty="0"/>
          </a:p>
        </p:txBody>
      </p:sp>
      <p:sp>
        <p:nvSpPr>
          <p:cNvPr id="27" name="Text 25"/>
          <p:cNvSpPr/>
          <p:nvPr/>
        </p:nvSpPr>
        <p:spPr>
          <a:xfrm>
            <a:off x="4846320" y="3904488"/>
            <a:ext cx="3931920" cy="594360"/>
          </a:xfrm>
          <a:prstGeom prst="rect">
            <a:avLst/>
          </a:prstGeom>
          <a:noFill/>
          <a:ln/>
        </p:spPr>
        <p:txBody>
          <a:bodyPr wrap="square" rtlCol="0" anchor="ctr"/>
          <a:lstStyle/>
          <a:p>
            <a:pPr marL="0" indent="0">
              <a:buNone/>
            </a:pPr>
            <a:r>
              <a:rPr lang="en-US" sz="1400" dirty="0">
                <a:solidFill>
                  <a:srgbClr val="1A2535"/>
                </a:solidFill>
                <a:latin typeface="Calibri" pitchFamily="34" charset="0"/>
                <a:ea typeface="Calibri" pitchFamily="34" charset="-122"/>
                <a:cs typeface="Calibri" pitchFamily="34" charset="-120"/>
              </a:rPr>
              <a:t>Η γρήγορη α</a:t>
            </a:r>
            <a:r>
              <a:rPr lang="en-US" sz="1400" dirty="0" err="1">
                <a:solidFill>
                  <a:srgbClr val="1A2535"/>
                </a:solidFill>
                <a:latin typeface="Calibri" pitchFamily="34" charset="0"/>
                <a:ea typeface="Calibri" pitchFamily="34" charset="-122"/>
                <a:cs typeface="Calibri" pitchFamily="34" charset="-120"/>
              </a:rPr>
              <a:t>νά</a:t>
            </a:r>
            <a:r>
              <a:rPr lang="en-US" sz="1400" dirty="0">
                <a:solidFill>
                  <a:srgbClr val="1A2535"/>
                </a:solidFill>
                <a:latin typeface="Calibri" pitchFamily="34" charset="0"/>
                <a:ea typeface="Calibri" pitchFamily="34" charset="-122"/>
                <a:cs typeface="Calibri" pitchFamily="34" charset="-120"/>
              </a:rPr>
              <a:t>πτυξη </a:t>
            </a:r>
            <a:r>
              <a:rPr lang="el-GR" sz="1400" dirty="0">
                <a:solidFill>
                  <a:srgbClr val="1A2535"/>
                </a:solidFill>
                <a:latin typeface="Calibri" pitchFamily="34" charset="0"/>
                <a:ea typeface="Calibri" pitchFamily="34" charset="-122"/>
                <a:cs typeface="Calibri" pitchFamily="34" charset="-120"/>
              </a:rPr>
              <a:t>της </a:t>
            </a:r>
            <a:r>
              <a:rPr lang="en-US" sz="1400" dirty="0" err="1">
                <a:solidFill>
                  <a:srgbClr val="1A2535"/>
                </a:solidFill>
                <a:latin typeface="Calibri" pitchFamily="34" charset="0"/>
                <a:ea typeface="Calibri" pitchFamily="34" charset="-122"/>
                <a:cs typeface="Calibri" pitchFamily="34" charset="-120"/>
              </a:rPr>
              <a:t>μετ</a:t>
            </a:r>
            <a:r>
              <a:rPr lang="en-US" sz="1400" dirty="0">
                <a:solidFill>
                  <a:srgbClr val="1A2535"/>
                </a:solidFill>
                <a:latin typeface="Calibri" pitchFamily="34" charset="0"/>
                <a:ea typeface="Calibri" pitchFamily="34" charset="-122"/>
                <a:cs typeface="Calibri" pitchFamily="34" charset="-120"/>
              </a:rPr>
              <a:t>αποίησης απορροφά εργατικό δυναμικό από </a:t>
            </a:r>
            <a:r>
              <a:rPr lang="el-GR" sz="1400" dirty="0">
                <a:solidFill>
                  <a:srgbClr val="1A2535"/>
                </a:solidFill>
                <a:latin typeface="Calibri" pitchFamily="34" charset="0"/>
                <a:ea typeface="Calibri" pitchFamily="34" charset="-122"/>
                <a:cs typeface="Calibri" pitchFamily="34" charset="-120"/>
              </a:rPr>
              <a:t>τους </a:t>
            </a:r>
            <a:r>
              <a:rPr lang="en-US" sz="1400" dirty="0" err="1">
                <a:solidFill>
                  <a:srgbClr val="1A2535"/>
                </a:solidFill>
                <a:latin typeface="Calibri" pitchFamily="34" charset="0"/>
                <a:ea typeface="Calibri" pitchFamily="34" charset="-122"/>
                <a:cs typeface="Calibri" pitchFamily="34" charset="-120"/>
              </a:rPr>
              <a:t>τομείς</a:t>
            </a:r>
            <a:r>
              <a:rPr lang="en-US" sz="1400" dirty="0">
                <a:solidFill>
                  <a:srgbClr val="1A2535"/>
                </a:solidFill>
                <a:latin typeface="Calibri" pitchFamily="34" charset="0"/>
                <a:ea typeface="Calibri" pitchFamily="34" charset="-122"/>
                <a:cs typeface="Calibri" pitchFamily="34" charset="-120"/>
              </a:rPr>
              <a:t> με φθίνουσες αποδόσεις (π.χ. γεωργία)</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Solow (1956) &amp; Kaldor (1961): Σχέση και Διαφορές</a:t>
            </a:r>
            <a:endParaRPr lang="en-US" sz="22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sp>
        <p:nvSpPr>
          <p:cNvPr id="5" name="Shape 3"/>
          <p:cNvSpPr/>
          <p:nvPr/>
        </p:nvSpPr>
        <p:spPr>
          <a:xfrm>
            <a:off x="274320" y="960120"/>
            <a:ext cx="8595360" cy="457200"/>
          </a:xfrm>
          <a:prstGeom prst="rect">
            <a:avLst/>
          </a:prstGeom>
          <a:solidFill>
            <a:srgbClr val="D6E4F7"/>
          </a:solidFill>
          <a:ln w="12700">
            <a:solidFill>
              <a:srgbClr val="4A6FA5"/>
            </a:solidFill>
            <a:prstDash val="solid"/>
          </a:ln>
        </p:spPr>
      </p:sp>
      <p:sp>
        <p:nvSpPr>
          <p:cNvPr id="6" name="Text 4"/>
          <p:cNvSpPr/>
          <p:nvPr/>
        </p:nvSpPr>
        <p:spPr>
          <a:xfrm>
            <a:off x="320040" y="960120"/>
            <a:ext cx="8412480" cy="457200"/>
          </a:xfrm>
          <a:prstGeom prst="rect">
            <a:avLst/>
          </a:prstGeom>
          <a:noFill/>
          <a:ln/>
        </p:spPr>
        <p:txBody>
          <a:bodyPr wrap="square" rtlCol="0" anchor="ctr"/>
          <a:lstStyle/>
          <a:p>
            <a:pPr marL="0" indent="0">
              <a:buNone/>
            </a:pPr>
            <a:r>
              <a:rPr lang="en-US" sz="1500" b="1" dirty="0">
                <a:solidFill>
                  <a:srgbClr val="1B2A4A"/>
                </a:solidFill>
                <a:latin typeface="Calibri" pitchFamily="34" charset="0"/>
                <a:ea typeface="Calibri" pitchFamily="34" charset="-122"/>
                <a:cs typeface="Calibri" pitchFamily="34" charset="-120"/>
              </a:rPr>
              <a:t>⚠  Χρονολογική Σημείωση: Ο Solow (1956) ήλθε ΠΡΩΤΑ — ο Kaldor (1961) διατύπωσε τα stylized facts ΩΣ ΑΠΑΝΤΗΣΗ και ΩΣ ΚΡΙΤΙΚΗ στο εξωγενές υπόδειγμα Solow</a:t>
            </a:r>
            <a:endParaRPr lang="en-US" sz="1500" dirty="0"/>
          </a:p>
        </p:txBody>
      </p:sp>
      <p:sp>
        <p:nvSpPr>
          <p:cNvPr id="7" name="Shape 5"/>
          <p:cNvSpPr/>
          <p:nvPr/>
        </p:nvSpPr>
        <p:spPr>
          <a:xfrm>
            <a:off x="274320" y="1508760"/>
            <a:ext cx="4114800" cy="347472"/>
          </a:xfrm>
          <a:prstGeom prst="rect">
            <a:avLst/>
          </a:prstGeom>
          <a:solidFill>
            <a:srgbClr val="1B2A4A"/>
          </a:solidFill>
          <a:ln w="12700">
            <a:solidFill>
              <a:srgbClr val="1B2A4A"/>
            </a:solidFill>
            <a:prstDash val="solid"/>
          </a:ln>
        </p:spPr>
      </p:sp>
      <p:sp>
        <p:nvSpPr>
          <p:cNvPr id="8" name="Text 6"/>
          <p:cNvSpPr/>
          <p:nvPr/>
        </p:nvSpPr>
        <p:spPr>
          <a:xfrm>
            <a:off x="274320" y="1508760"/>
            <a:ext cx="4114800" cy="347472"/>
          </a:xfrm>
          <a:prstGeom prst="rect">
            <a:avLst/>
          </a:prstGeom>
          <a:noFill/>
          <a:ln/>
        </p:spPr>
        <p:txBody>
          <a:bodyPr wrap="square" lIns="76200" tIns="76200" rIns="76200" bIns="76200"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Solow (1956) — Εξωγενές Υπόδειγμα</a:t>
            </a:r>
            <a:endParaRPr lang="en-US" sz="1500" dirty="0"/>
          </a:p>
        </p:txBody>
      </p:sp>
      <p:sp>
        <p:nvSpPr>
          <p:cNvPr id="9" name="Shape 7"/>
          <p:cNvSpPr/>
          <p:nvPr/>
        </p:nvSpPr>
        <p:spPr>
          <a:xfrm>
            <a:off x="292608" y="1984248"/>
            <a:ext cx="109728" cy="109728"/>
          </a:xfrm>
          <a:prstGeom prst="ellipse">
            <a:avLst/>
          </a:prstGeom>
          <a:solidFill>
            <a:srgbClr val="4A6FA5"/>
          </a:solidFill>
          <a:ln w="12700">
            <a:solidFill>
              <a:srgbClr val="4A6FA5"/>
            </a:solidFill>
            <a:prstDash val="solid"/>
          </a:ln>
        </p:spPr>
      </p:sp>
      <p:sp>
        <p:nvSpPr>
          <p:cNvPr id="10" name="Text 8"/>
          <p:cNvSpPr/>
          <p:nvPr/>
        </p:nvSpPr>
        <p:spPr>
          <a:xfrm>
            <a:off x="475488" y="1938528"/>
            <a:ext cx="3840480" cy="475488"/>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Η τ</a:t>
            </a:r>
            <a:r>
              <a:rPr lang="en-US" sz="1400" dirty="0" err="1">
                <a:solidFill>
                  <a:srgbClr val="1A2535"/>
                </a:solidFill>
                <a:latin typeface="Calibri" pitchFamily="34" charset="0"/>
                <a:ea typeface="Calibri" pitchFamily="34" charset="-122"/>
                <a:cs typeface="Calibri" pitchFamily="34" charset="-120"/>
              </a:rPr>
              <a:t>εχνολογική</a:t>
            </a:r>
            <a:r>
              <a:rPr lang="en-US" sz="1400" dirty="0">
                <a:solidFill>
                  <a:srgbClr val="1A2535"/>
                </a:solidFill>
                <a:latin typeface="Calibri" pitchFamily="34" charset="0"/>
                <a:ea typeface="Calibri" pitchFamily="34" charset="-122"/>
                <a:cs typeface="Calibri" pitchFamily="34" charset="-120"/>
              </a:rPr>
              <a:t> πρόοδος είναι εξωγενής (πέφτει «από τον ουρανό»)</a:t>
            </a:r>
            <a:endParaRPr lang="en-US" sz="1400" dirty="0"/>
          </a:p>
        </p:txBody>
      </p:sp>
      <p:sp>
        <p:nvSpPr>
          <p:cNvPr id="11" name="Shape 9"/>
          <p:cNvSpPr/>
          <p:nvPr/>
        </p:nvSpPr>
        <p:spPr>
          <a:xfrm>
            <a:off x="292608" y="2532888"/>
            <a:ext cx="109728" cy="109728"/>
          </a:xfrm>
          <a:prstGeom prst="ellipse">
            <a:avLst/>
          </a:prstGeom>
          <a:solidFill>
            <a:srgbClr val="4A6FA5"/>
          </a:solidFill>
          <a:ln w="12700">
            <a:solidFill>
              <a:srgbClr val="4A6FA5"/>
            </a:solidFill>
            <a:prstDash val="solid"/>
          </a:ln>
        </p:spPr>
      </p:sp>
      <p:sp>
        <p:nvSpPr>
          <p:cNvPr id="12" name="Text 10"/>
          <p:cNvSpPr/>
          <p:nvPr/>
        </p:nvSpPr>
        <p:spPr>
          <a:xfrm>
            <a:off x="475488" y="2417476"/>
            <a:ext cx="3840480" cy="475488"/>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Η μ</a:t>
            </a:r>
            <a:r>
              <a:rPr lang="en-US" sz="1400" dirty="0">
                <a:solidFill>
                  <a:srgbClr val="1A2535"/>
                </a:solidFill>
                <a:latin typeface="Calibri" pitchFamily="34" charset="0"/>
                <a:ea typeface="Calibri" pitchFamily="34" charset="-122"/>
                <a:cs typeface="Calibri" pitchFamily="34" charset="-120"/>
              </a:rPr>
              <a:t>α</a:t>
            </a:r>
            <a:r>
              <a:rPr lang="en-US" sz="1400" dirty="0" err="1">
                <a:solidFill>
                  <a:srgbClr val="1A2535"/>
                </a:solidFill>
                <a:latin typeface="Calibri" pitchFamily="34" charset="0"/>
                <a:ea typeface="Calibri" pitchFamily="34" charset="-122"/>
                <a:cs typeface="Calibri" pitchFamily="34" charset="-120"/>
              </a:rPr>
              <a:t>κροχρόνι</a:t>
            </a:r>
            <a:r>
              <a:rPr lang="en-US" sz="1400" dirty="0">
                <a:solidFill>
                  <a:srgbClr val="1A2535"/>
                </a:solidFill>
                <a:latin typeface="Calibri" pitchFamily="34" charset="0"/>
                <a:ea typeface="Calibri" pitchFamily="34" charset="-122"/>
                <a:cs typeface="Calibri" pitchFamily="34" charset="-120"/>
              </a:rPr>
              <a:t>α ανάπτυξη ορίζεται μόνο από την τεχνολογία</a:t>
            </a:r>
            <a:endParaRPr lang="en-US" sz="1400" dirty="0"/>
          </a:p>
        </p:txBody>
      </p:sp>
      <p:sp>
        <p:nvSpPr>
          <p:cNvPr id="13" name="Shape 11"/>
          <p:cNvSpPr/>
          <p:nvPr/>
        </p:nvSpPr>
        <p:spPr>
          <a:xfrm>
            <a:off x="292608" y="3081528"/>
            <a:ext cx="109728" cy="109728"/>
          </a:xfrm>
          <a:prstGeom prst="ellipse">
            <a:avLst/>
          </a:prstGeom>
          <a:solidFill>
            <a:srgbClr val="4A6FA5"/>
          </a:solidFill>
          <a:ln w="12700">
            <a:solidFill>
              <a:srgbClr val="4A6FA5"/>
            </a:solidFill>
            <a:prstDash val="solid"/>
          </a:ln>
        </p:spPr>
      </p:sp>
      <p:sp>
        <p:nvSpPr>
          <p:cNvPr id="14" name="Text 12"/>
          <p:cNvSpPr/>
          <p:nvPr/>
        </p:nvSpPr>
        <p:spPr>
          <a:xfrm>
            <a:off x="475488" y="2972665"/>
            <a:ext cx="3840480" cy="475488"/>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Τα μ</a:t>
            </a:r>
            <a:r>
              <a:rPr lang="en-US" sz="1400" dirty="0" err="1">
                <a:solidFill>
                  <a:srgbClr val="1A2535"/>
                </a:solidFill>
                <a:latin typeface="Calibri" pitchFamily="34" charset="0"/>
                <a:ea typeface="Calibri" pitchFamily="34" charset="-122"/>
                <a:cs typeface="Calibri" pitchFamily="34" charset="-120"/>
              </a:rPr>
              <a:t>ερίδι</a:t>
            </a:r>
            <a:r>
              <a:rPr lang="en-US" sz="1400" dirty="0">
                <a:solidFill>
                  <a:srgbClr val="1A2535"/>
                </a:solidFill>
                <a:latin typeface="Calibri" pitchFamily="34" charset="0"/>
                <a:ea typeface="Calibri" pitchFamily="34" charset="-122"/>
                <a:cs typeface="Calibri" pitchFamily="34" charset="-120"/>
              </a:rPr>
              <a:t>α κεφαλαίου/εργασίας </a:t>
            </a:r>
            <a:r>
              <a:rPr lang="el-GR" sz="1400" dirty="0">
                <a:solidFill>
                  <a:srgbClr val="1A2535"/>
                </a:solidFill>
                <a:latin typeface="Calibri" pitchFamily="34" charset="0"/>
                <a:ea typeface="Calibri" pitchFamily="34" charset="-122"/>
                <a:cs typeface="Calibri" pitchFamily="34" charset="-120"/>
              </a:rPr>
              <a:t>είναι </a:t>
            </a:r>
            <a:r>
              <a:rPr lang="en-US" sz="1400" dirty="0" err="1">
                <a:solidFill>
                  <a:srgbClr val="1A2535"/>
                </a:solidFill>
                <a:latin typeface="Calibri" pitchFamily="34" charset="0"/>
                <a:ea typeface="Calibri" pitchFamily="34" charset="-122"/>
                <a:cs typeface="Calibri" pitchFamily="34" charset="-120"/>
              </a:rPr>
              <a:t>στ</a:t>
            </a:r>
            <a:r>
              <a:rPr lang="en-US" sz="1400" dirty="0">
                <a:solidFill>
                  <a:srgbClr val="1A2535"/>
                </a:solidFill>
                <a:latin typeface="Calibri" pitchFamily="34" charset="0"/>
                <a:ea typeface="Calibri" pitchFamily="34" charset="-122"/>
                <a:cs typeface="Calibri" pitchFamily="34" charset="-120"/>
              </a:rPr>
              <a:t>αθερά — δεδομένο ιδανικής αγοράς</a:t>
            </a:r>
            <a:endParaRPr lang="en-US" sz="1400" dirty="0"/>
          </a:p>
        </p:txBody>
      </p:sp>
      <p:sp>
        <p:nvSpPr>
          <p:cNvPr id="15" name="Shape 13"/>
          <p:cNvSpPr/>
          <p:nvPr/>
        </p:nvSpPr>
        <p:spPr>
          <a:xfrm>
            <a:off x="292608" y="3630168"/>
            <a:ext cx="109728" cy="109728"/>
          </a:xfrm>
          <a:prstGeom prst="ellipse">
            <a:avLst/>
          </a:prstGeom>
          <a:solidFill>
            <a:srgbClr val="4A6FA5"/>
          </a:solidFill>
          <a:ln w="12700">
            <a:solidFill>
              <a:srgbClr val="4A6FA5"/>
            </a:solidFill>
            <a:prstDash val="solid"/>
          </a:ln>
        </p:spPr>
      </p:sp>
      <p:sp>
        <p:nvSpPr>
          <p:cNvPr id="16" name="Text 14"/>
          <p:cNvSpPr/>
          <p:nvPr/>
        </p:nvSpPr>
        <p:spPr>
          <a:xfrm>
            <a:off x="475488" y="3527854"/>
            <a:ext cx="3966766" cy="475488"/>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Φθίνουσες απ</a:t>
            </a:r>
            <a:r>
              <a:rPr lang="en-US" sz="1400" dirty="0" err="1">
                <a:solidFill>
                  <a:srgbClr val="1A2535"/>
                </a:solidFill>
                <a:latin typeface="Calibri" pitchFamily="34" charset="0"/>
                <a:ea typeface="Calibri" pitchFamily="34" charset="-122"/>
                <a:cs typeface="Calibri" pitchFamily="34" charset="-120"/>
              </a:rPr>
              <a:t>οδόσεις</a:t>
            </a:r>
            <a:r>
              <a:rPr lang="en-US" sz="1400" dirty="0">
                <a:solidFill>
                  <a:srgbClr val="1A2535"/>
                </a:solidFill>
                <a:latin typeface="Calibri" pitchFamily="34" charset="0"/>
                <a:ea typeface="Calibri" pitchFamily="34" charset="-122"/>
                <a:cs typeface="Calibri" pitchFamily="34" charset="-120"/>
              </a:rPr>
              <a:t> </a:t>
            </a:r>
            <a:r>
              <a:rPr lang="en-US" sz="1400" dirty="0" err="1">
                <a:solidFill>
                  <a:srgbClr val="1A2535"/>
                </a:solidFill>
                <a:latin typeface="Calibri" pitchFamily="34" charset="0"/>
                <a:ea typeface="Calibri" pitchFamily="34" charset="-122"/>
                <a:cs typeface="Calibri" pitchFamily="34" charset="-120"/>
              </a:rPr>
              <a:t>κεφ</a:t>
            </a:r>
            <a:r>
              <a:rPr lang="en-US" sz="1400" dirty="0">
                <a:solidFill>
                  <a:srgbClr val="1A2535"/>
                </a:solidFill>
                <a:latin typeface="Calibri" pitchFamily="34" charset="0"/>
                <a:ea typeface="Calibri" pitchFamily="34" charset="-122"/>
                <a:cs typeface="Calibri" pitchFamily="34" charset="-120"/>
              </a:rPr>
              <a:t>αλαίου</a:t>
            </a:r>
            <a:r>
              <a:rPr lang="el-GR" sz="1400" dirty="0">
                <a:solidFill>
                  <a:srgbClr val="1A2535"/>
                </a:solidFill>
                <a:latin typeface="Calibri" pitchFamily="34" charset="0"/>
                <a:ea typeface="Calibri" pitchFamily="34" charset="-122"/>
                <a:cs typeface="Calibri" pitchFamily="34" charset="-120"/>
              </a:rPr>
              <a:t> </a:t>
            </a:r>
            <a:r>
              <a:rPr lang="en-US" sz="1400" dirty="0">
                <a:solidFill>
                  <a:srgbClr val="1A2535"/>
                </a:solidFill>
                <a:latin typeface="Calibri" pitchFamily="34" charset="0"/>
                <a:ea typeface="Calibri" pitchFamily="34" charset="-122"/>
                <a:cs typeface="Calibri" pitchFamily="34" charset="-120"/>
              </a:rPr>
              <a:t>(</a:t>
            </a:r>
            <a:r>
              <a:rPr lang="el-GR" sz="1400" dirty="0">
                <a:solidFill>
                  <a:srgbClr val="1A2535"/>
                </a:solidFill>
                <a:latin typeface="Calibri" pitchFamily="34" charset="0"/>
                <a:ea typeface="Calibri" pitchFamily="34" charset="-122"/>
                <a:cs typeface="Calibri" pitchFamily="34" charset="-120"/>
              </a:rPr>
              <a:t>συν. παραγωγής </a:t>
            </a:r>
            <a:r>
              <a:rPr lang="en-US" sz="1400" dirty="0">
                <a:solidFill>
                  <a:srgbClr val="1A2535"/>
                </a:solidFill>
                <a:latin typeface="Calibri" pitchFamily="34" charset="0"/>
                <a:ea typeface="Calibri" pitchFamily="34" charset="-122"/>
                <a:cs typeface="Calibri" pitchFamily="34" charset="-120"/>
              </a:rPr>
              <a:t>Cobb-Douglas) → σύγκλιση οικονομιών</a:t>
            </a:r>
            <a:endParaRPr lang="en-US" sz="1400" dirty="0"/>
          </a:p>
        </p:txBody>
      </p:sp>
      <p:sp>
        <p:nvSpPr>
          <p:cNvPr id="17" name="Shape 15"/>
          <p:cNvSpPr/>
          <p:nvPr/>
        </p:nvSpPr>
        <p:spPr>
          <a:xfrm>
            <a:off x="292608" y="4178808"/>
            <a:ext cx="109728" cy="109728"/>
          </a:xfrm>
          <a:prstGeom prst="ellipse">
            <a:avLst/>
          </a:prstGeom>
          <a:solidFill>
            <a:srgbClr val="4A6FA5"/>
          </a:solidFill>
          <a:ln w="12700">
            <a:solidFill>
              <a:srgbClr val="4A6FA5"/>
            </a:solidFill>
            <a:prstDash val="solid"/>
          </a:ln>
        </p:spPr>
      </p:sp>
      <p:sp>
        <p:nvSpPr>
          <p:cNvPr id="18" name="Text 16"/>
          <p:cNvSpPr/>
          <p:nvPr/>
        </p:nvSpPr>
        <p:spPr>
          <a:xfrm>
            <a:off x="475488" y="4079707"/>
            <a:ext cx="3840480" cy="475488"/>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Η α</a:t>
            </a:r>
            <a:r>
              <a:rPr lang="en-US" sz="1400" dirty="0">
                <a:solidFill>
                  <a:srgbClr val="1A2535"/>
                </a:solidFill>
                <a:latin typeface="Calibri" pitchFamily="34" charset="0"/>
                <a:ea typeface="Calibri" pitchFamily="34" charset="-122"/>
                <a:cs typeface="Calibri" pitchFamily="34" charset="-120"/>
              </a:rPr>
              <a:t>π</a:t>
            </a:r>
            <a:r>
              <a:rPr lang="en-US" sz="1400" dirty="0" err="1">
                <a:solidFill>
                  <a:srgbClr val="1A2535"/>
                </a:solidFill>
                <a:latin typeface="Calibri" pitchFamily="34" charset="0"/>
                <a:ea typeface="Calibri" pitchFamily="34" charset="-122"/>
                <a:cs typeface="Calibri" pitchFamily="34" charset="-120"/>
              </a:rPr>
              <a:t>οτ</a:t>
            </a:r>
            <a:r>
              <a:rPr lang="en-US" sz="1400" dirty="0">
                <a:solidFill>
                  <a:srgbClr val="1A2535"/>
                </a:solidFill>
                <a:latin typeface="Calibri" pitchFamily="34" charset="0"/>
                <a:ea typeface="Calibri" pitchFamily="34" charset="-122"/>
                <a:cs typeface="Calibri" pitchFamily="34" charset="-120"/>
              </a:rPr>
              <a:t>αμίευση δεν επηρεάζει τον μακροχρόνιο ρυθμό ανάπτυξης</a:t>
            </a:r>
            <a:endParaRPr lang="en-US" sz="1400" dirty="0"/>
          </a:p>
        </p:txBody>
      </p:sp>
      <p:sp>
        <p:nvSpPr>
          <p:cNvPr id="19" name="Shape 17"/>
          <p:cNvSpPr/>
          <p:nvPr/>
        </p:nvSpPr>
        <p:spPr>
          <a:xfrm>
            <a:off x="4754880" y="1508760"/>
            <a:ext cx="4114800" cy="347472"/>
          </a:xfrm>
          <a:prstGeom prst="rect">
            <a:avLst/>
          </a:prstGeom>
          <a:solidFill>
            <a:srgbClr val="1B2A4A"/>
          </a:solidFill>
          <a:ln w="12700">
            <a:solidFill>
              <a:srgbClr val="1B2A4A"/>
            </a:solidFill>
            <a:prstDash val="solid"/>
          </a:ln>
        </p:spPr>
      </p:sp>
      <p:sp>
        <p:nvSpPr>
          <p:cNvPr id="20" name="Text 18"/>
          <p:cNvSpPr/>
          <p:nvPr/>
        </p:nvSpPr>
        <p:spPr>
          <a:xfrm>
            <a:off x="4754880" y="1508760"/>
            <a:ext cx="4114800" cy="347472"/>
          </a:xfrm>
          <a:prstGeom prst="rect">
            <a:avLst/>
          </a:prstGeom>
          <a:noFill/>
          <a:ln/>
        </p:spPr>
        <p:txBody>
          <a:bodyPr wrap="square" lIns="76200" tIns="76200" rIns="76200" bIns="76200"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Kaldor (1961) — Κριτική &amp; Επέκταση</a:t>
            </a:r>
            <a:endParaRPr lang="en-US" sz="1500" dirty="0"/>
          </a:p>
        </p:txBody>
      </p:sp>
      <p:sp>
        <p:nvSpPr>
          <p:cNvPr id="21" name="Shape 19"/>
          <p:cNvSpPr/>
          <p:nvPr/>
        </p:nvSpPr>
        <p:spPr>
          <a:xfrm>
            <a:off x="4773168" y="1984248"/>
            <a:ext cx="109728" cy="109728"/>
          </a:xfrm>
          <a:prstGeom prst="ellipse">
            <a:avLst/>
          </a:prstGeom>
          <a:solidFill>
            <a:srgbClr val="C4922A"/>
          </a:solidFill>
          <a:ln w="12700">
            <a:solidFill>
              <a:srgbClr val="C4922A"/>
            </a:solidFill>
            <a:prstDash val="solid"/>
          </a:ln>
        </p:spPr>
      </p:sp>
      <p:sp>
        <p:nvSpPr>
          <p:cNvPr id="22" name="Text 20"/>
          <p:cNvSpPr/>
          <p:nvPr/>
        </p:nvSpPr>
        <p:spPr>
          <a:xfrm>
            <a:off x="4956048" y="1938528"/>
            <a:ext cx="3840480" cy="475488"/>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Η τ</a:t>
            </a:r>
            <a:r>
              <a:rPr lang="en-US" sz="1400" dirty="0" err="1">
                <a:solidFill>
                  <a:srgbClr val="1A2535"/>
                </a:solidFill>
                <a:latin typeface="Calibri" pitchFamily="34" charset="0"/>
                <a:ea typeface="Calibri" pitchFamily="34" charset="-122"/>
                <a:cs typeface="Calibri" pitchFamily="34" charset="-120"/>
              </a:rPr>
              <a:t>εχνολογί</a:t>
            </a:r>
            <a:r>
              <a:rPr lang="en-US" sz="1400" dirty="0">
                <a:solidFill>
                  <a:srgbClr val="1A2535"/>
                </a:solidFill>
                <a:latin typeface="Calibri" pitchFamily="34" charset="0"/>
                <a:ea typeface="Calibri" pitchFamily="34" charset="-122"/>
                <a:cs typeface="Calibri" pitchFamily="34" charset="-120"/>
              </a:rPr>
              <a:t>α είναι ΕΝΔΟΓΕΝΗΣ: παράγεται από την κεφαλαιακή συσσώρευση</a:t>
            </a:r>
            <a:endParaRPr lang="en-US" sz="1400" dirty="0"/>
          </a:p>
        </p:txBody>
      </p:sp>
      <p:sp>
        <p:nvSpPr>
          <p:cNvPr id="23" name="Shape 21"/>
          <p:cNvSpPr/>
          <p:nvPr/>
        </p:nvSpPr>
        <p:spPr>
          <a:xfrm>
            <a:off x="4773168" y="2532888"/>
            <a:ext cx="109728" cy="109728"/>
          </a:xfrm>
          <a:prstGeom prst="ellipse">
            <a:avLst/>
          </a:prstGeom>
          <a:solidFill>
            <a:srgbClr val="C4922A"/>
          </a:solidFill>
          <a:ln w="12700">
            <a:solidFill>
              <a:srgbClr val="C4922A"/>
            </a:solidFill>
            <a:prstDash val="solid"/>
          </a:ln>
        </p:spPr>
      </p:sp>
      <p:sp>
        <p:nvSpPr>
          <p:cNvPr id="24" name="Text 22"/>
          <p:cNvSpPr/>
          <p:nvPr/>
        </p:nvSpPr>
        <p:spPr>
          <a:xfrm>
            <a:off x="4956048" y="2414016"/>
            <a:ext cx="3840480" cy="475488"/>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Ο Solow ΔΕΝ εξηγεί </a:t>
            </a:r>
            <a:r>
              <a:rPr lang="en-US" sz="1400" dirty="0" err="1">
                <a:solidFill>
                  <a:srgbClr val="1A2535"/>
                </a:solidFill>
                <a:latin typeface="Calibri" pitchFamily="34" charset="0"/>
                <a:ea typeface="Calibri" pitchFamily="34" charset="-122"/>
                <a:cs typeface="Calibri" pitchFamily="34" charset="-120"/>
              </a:rPr>
              <a:t>γι</a:t>
            </a:r>
            <a:r>
              <a:rPr lang="en-US" sz="1400" dirty="0">
                <a:solidFill>
                  <a:srgbClr val="1A2535"/>
                </a:solidFill>
                <a:latin typeface="Calibri" pitchFamily="34" charset="0"/>
                <a:ea typeface="Calibri" pitchFamily="34" charset="-122"/>
                <a:cs typeface="Calibri" pitchFamily="34" charset="-120"/>
              </a:rPr>
              <a:t>ατί </a:t>
            </a:r>
            <a:r>
              <a:rPr lang="el-GR" sz="1400" dirty="0">
                <a:solidFill>
                  <a:srgbClr val="1A2535"/>
                </a:solidFill>
                <a:latin typeface="Calibri" pitchFamily="34" charset="0"/>
                <a:ea typeface="Calibri" pitchFamily="34" charset="-122"/>
                <a:cs typeface="Calibri" pitchFamily="34" charset="-120"/>
              </a:rPr>
              <a:t>η</a:t>
            </a:r>
            <a:r>
              <a:rPr lang="en-US" sz="1400" dirty="0">
                <a:solidFill>
                  <a:srgbClr val="1A2535"/>
                </a:solidFill>
                <a:latin typeface="Calibri" pitchFamily="34" charset="0"/>
                <a:ea typeface="Calibri" pitchFamily="34" charset="-122"/>
                <a:cs typeface="Calibri" pitchFamily="34" charset="-120"/>
              </a:rPr>
              <a:t> απ</a:t>
            </a:r>
            <a:r>
              <a:rPr lang="en-US" sz="1400" dirty="0" err="1">
                <a:solidFill>
                  <a:srgbClr val="1A2535"/>
                </a:solidFill>
                <a:latin typeface="Calibri" pitchFamily="34" charset="0"/>
                <a:ea typeface="Calibri" pitchFamily="34" charset="-122"/>
                <a:cs typeface="Calibri" pitchFamily="34" charset="-120"/>
              </a:rPr>
              <a:t>οτ</a:t>
            </a:r>
            <a:r>
              <a:rPr lang="en-US" sz="1400" dirty="0">
                <a:solidFill>
                  <a:srgbClr val="1A2535"/>
                </a:solidFill>
                <a:latin typeface="Calibri" pitchFamily="34" charset="0"/>
                <a:ea typeface="Calibri" pitchFamily="34" charset="-122"/>
                <a:cs typeface="Calibri" pitchFamily="34" charset="-120"/>
              </a:rPr>
              <a:t>αμίευση συσχετίζεται με </a:t>
            </a:r>
            <a:r>
              <a:rPr lang="el-GR" sz="1400" dirty="0">
                <a:solidFill>
                  <a:srgbClr val="1A2535"/>
                </a:solidFill>
                <a:latin typeface="Calibri" pitchFamily="34" charset="0"/>
                <a:ea typeface="Calibri" pitchFamily="34" charset="-122"/>
                <a:cs typeface="Calibri" pitchFamily="34" charset="-120"/>
              </a:rPr>
              <a:t>την </a:t>
            </a:r>
            <a:r>
              <a:rPr lang="en-US" sz="1400" dirty="0">
                <a:solidFill>
                  <a:srgbClr val="1A2535"/>
                </a:solidFill>
                <a:latin typeface="Calibri" pitchFamily="34" charset="0"/>
                <a:ea typeface="Calibri" pitchFamily="34" charset="-122"/>
                <a:cs typeface="Calibri" pitchFamily="34" charset="-120"/>
              </a:rPr>
              <a:t>α</a:t>
            </a:r>
            <a:r>
              <a:rPr lang="en-US" sz="1400" dirty="0" err="1">
                <a:solidFill>
                  <a:srgbClr val="1A2535"/>
                </a:solidFill>
                <a:latin typeface="Calibri" pitchFamily="34" charset="0"/>
                <a:ea typeface="Calibri" pitchFamily="34" charset="-122"/>
                <a:cs typeface="Calibri" pitchFamily="34" charset="-120"/>
              </a:rPr>
              <a:t>νά</a:t>
            </a:r>
            <a:r>
              <a:rPr lang="en-US" sz="1400" dirty="0">
                <a:solidFill>
                  <a:srgbClr val="1A2535"/>
                </a:solidFill>
                <a:latin typeface="Calibri" pitchFamily="34" charset="0"/>
                <a:ea typeface="Calibri" pitchFamily="34" charset="-122"/>
                <a:cs typeface="Calibri" pitchFamily="34" charset="-120"/>
              </a:rPr>
              <a:t>πτυξη (Bernanke &amp; Gürkaynak, 2002)</a:t>
            </a:r>
            <a:endParaRPr lang="en-US" sz="1400" dirty="0"/>
          </a:p>
        </p:txBody>
      </p:sp>
      <p:sp>
        <p:nvSpPr>
          <p:cNvPr id="25" name="Shape 23"/>
          <p:cNvSpPr/>
          <p:nvPr/>
        </p:nvSpPr>
        <p:spPr>
          <a:xfrm>
            <a:off x="4773168" y="3191256"/>
            <a:ext cx="109728" cy="109728"/>
          </a:xfrm>
          <a:prstGeom prst="ellipse">
            <a:avLst/>
          </a:prstGeom>
          <a:solidFill>
            <a:srgbClr val="C4922A"/>
          </a:solidFill>
          <a:ln w="12700">
            <a:solidFill>
              <a:srgbClr val="C4922A"/>
            </a:solidFill>
            <a:prstDash val="solid"/>
          </a:ln>
        </p:spPr>
      </p:sp>
      <p:sp>
        <p:nvSpPr>
          <p:cNvPr id="26" name="Text 24"/>
          <p:cNvSpPr/>
          <p:nvPr/>
        </p:nvSpPr>
        <p:spPr>
          <a:xfrm>
            <a:off x="4956048" y="3072384"/>
            <a:ext cx="3840480" cy="475488"/>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Αύξουσες αποδόσεις στη μεταποίηση — αντίθεση με </a:t>
            </a:r>
            <a:r>
              <a:rPr lang="el-GR" sz="1400" dirty="0">
                <a:solidFill>
                  <a:srgbClr val="1A2535"/>
                </a:solidFill>
                <a:latin typeface="Calibri" pitchFamily="34" charset="0"/>
                <a:ea typeface="Calibri" pitchFamily="34" charset="-122"/>
                <a:cs typeface="Calibri" pitchFamily="34" charset="-120"/>
              </a:rPr>
              <a:t>τις </a:t>
            </a:r>
            <a:r>
              <a:rPr lang="en-US" sz="1400" dirty="0" err="1">
                <a:solidFill>
                  <a:srgbClr val="1A2535"/>
                </a:solidFill>
                <a:latin typeface="Calibri" pitchFamily="34" charset="0"/>
                <a:ea typeface="Calibri" pitchFamily="34" charset="-122"/>
                <a:cs typeface="Calibri" pitchFamily="34" charset="-120"/>
              </a:rPr>
              <a:t>φθίνουσες</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αποδόσεις </a:t>
            </a:r>
            <a:r>
              <a:rPr lang="en-US" sz="1400" dirty="0" err="1">
                <a:solidFill>
                  <a:srgbClr val="1A2535"/>
                </a:solidFill>
                <a:latin typeface="Calibri" pitchFamily="34" charset="0"/>
                <a:ea typeface="Calibri" pitchFamily="34" charset="-122"/>
                <a:cs typeface="Calibri" pitchFamily="34" charset="-120"/>
              </a:rPr>
              <a:t>του</a:t>
            </a:r>
            <a:r>
              <a:rPr lang="en-US" sz="1400" dirty="0">
                <a:solidFill>
                  <a:srgbClr val="1A2535"/>
                </a:solidFill>
                <a:latin typeface="Calibri" pitchFamily="34" charset="0"/>
                <a:ea typeface="Calibri" pitchFamily="34" charset="-122"/>
                <a:cs typeface="Calibri" pitchFamily="34" charset="-120"/>
              </a:rPr>
              <a:t> Solow</a:t>
            </a:r>
            <a:endParaRPr lang="en-US" sz="1400" dirty="0"/>
          </a:p>
        </p:txBody>
      </p:sp>
      <p:sp>
        <p:nvSpPr>
          <p:cNvPr id="27" name="Shape 25"/>
          <p:cNvSpPr/>
          <p:nvPr/>
        </p:nvSpPr>
        <p:spPr>
          <a:xfrm>
            <a:off x="4767943" y="3720420"/>
            <a:ext cx="109728" cy="109728"/>
          </a:xfrm>
          <a:prstGeom prst="ellipse">
            <a:avLst/>
          </a:prstGeom>
          <a:solidFill>
            <a:srgbClr val="C4922A"/>
          </a:solidFill>
          <a:ln w="12700">
            <a:solidFill>
              <a:srgbClr val="C4922A"/>
            </a:solidFill>
            <a:prstDash val="solid"/>
          </a:ln>
        </p:spPr>
      </p:sp>
      <p:sp>
        <p:nvSpPr>
          <p:cNvPr id="28" name="Text 26"/>
          <p:cNvSpPr/>
          <p:nvPr/>
        </p:nvSpPr>
        <p:spPr>
          <a:xfrm>
            <a:off x="4956048" y="3584448"/>
            <a:ext cx="3840480" cy="475488"/>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Η κατανομή (μισθοί/κέρδη) επηρεάζει άμεσα τον ρυθμό ανάπτυξης</a:t>
            </a:r>
            <a:endParaRPr lang="en-US" sz="1400" dirty="0"/>
          </a:p>
        </p:txBody>
      </p:sp>
      <p:sp>
        <p:nvSpPr>
          <p:cNvPr id="29" name="Shape 27"/>
          <p:cNvSpPr/>
          <p:nvPr/>
        </p:nvSpPr>
        <p:spPr>
          <a:xfrm>
            <a:off x="4773168" y="4265676"/>
            <a:ext cx="109728" cy="109728"/>
          </a:xfrm>
          <a:prstGeom prst="ellipse">
            <a:avLst/>
          </a:prstGeom>
          <a:solidFill>
            <a:srgbClr val="C4922A"/>
          </a:solidFill>
          <a:ln w="12700">
            <a:solidFill>
              <a:srgbClr val="C4922A"/>
            </a:solidFill>
            <a:prstDash val="solid"/>
          </a:ln>
        </p:spPr>
      </p:sp>
      <p:sp>
        <p:nvSpPr>
          <p:cNvPr id="30" name="Text 28"/>
          <p:cNvSpPr/>
          <p:nvPr/>
        </p:nvSpPr>
        <p:spPr>
          <a:xfrm>
            <a:off x="4956048" y="4133088"/>
            <a:ext cx="3840480" cy="475488"/>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Τα 5 stylized facts ΩΣ ΑΜΦΙΣΒΗΤΗΣΗ του εξωγενούς μοντέλου</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Bernanke &amp; Gürkaynak (2001): Επανεξέταση του Solow</a:t>
            </a:r>
            <a:endParaRPr lang="en-US" sz="22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sp>
        <p:nvSpPr>
          <p:cNvPr id="5" name="Shape 3"/>
          <p:cNvSpPr/>
          <p:nvPr/>
        </p:nvSpPr>
        <p:spPr>
          <a:xfrm>
            <a:off x="274320" y="1005840"/>
            <a:ext cx="2743200" cy="3474720"/>
          </a:xfrm>
          <a:prstGeom prst="rect">
            <a:avLst/>
          </a:prstGeom>
          <a:solidFill>
            <a:srgbClr val="D6E4F7"/>
          </a:solidFill>
          <a:ln w="12700">
            <a:solidFill>
              <a:srgbClr val="8899AA"/>
            </a:solidFill>
            <a:prstDash val="solid"/>
          </a:ln>
          <a:effectLst>
            <a:outerShdw blurRad="50800" dist="25400" dir="8100000" algn="bl" rotWithShape="0">
              <a:srgbClr val="000000">
                <a:alpha val="12000"/>
              </a:srgbClr>
            </a:outerShdw>
          </a:effectLst>
        </p:spPr>
      </p:sp>
      <p:sp>
        <p:nvSpPr>
          <p:cNvPr id="6" name="Shape 4"/>
          <p:cNvSpPr/>
          <p:nvPr/>
        </p:nvSpPr>
        <p:spPr>
          <a:xfrm>
            <a:off x="1280160" y="1143000"/>
            <a:ext cx="548640" cy="548640"/>
          </a:xfrm>
          <a:prstGeom prst="ellipse">
            <a:avLst/>
          </a:prstGeom>
          <a:solidFill>
            <a:srgbClr val="1B2A4A"/>
          </a:solidFill>
          <a:ln w="12700">
            <a:solidFill>
              <a:srgbClr val="1B2A4A"/>
            </a:solidFill>
            <a:prstDash val="solid"/>
          </a:ln>
        </p:spPr>
      </p:sp>
      <p:sp>
        <p:nvSpPr>
          <p:cNvPr id="7" name="Text 5"/>
          <p:cNvSpPr/>
          <p:nvPr/>
        </p:nvSpPr>
        <p:spPr>
          <a:xfrm>
            <a:off x="1280160" y="11430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t>
            </a:r>
            <a:endParaRPr lang="en-US" sz="1600" dirty="0"/>
          </a:p>
        </p:txBody>
      </p:sp>
      <p:sp>
        <p:nvSpPr>
          <p:cNvPr id="8" name="Text 6"/>
          <p:cNvSpPr/>
          <p:nvPr/>
        </p:nvSpPr>
        <p:spPr>
          <a:xfrm>
            <a:off x="320040" y="1828800"/>
            <a:ext cx="2651760" cy="411480"/>
          </a:xfrm>
          <a:prstGeom prst="rect">
            <a:avLst/>
          </a:prstGeom>
          <a:noFill/>
          <a:ln/>
        </p:spPr>
        <p:txBody>
          <a:bodyPr wrap="square" rtlCol="0" anchor="ctr"/>
          <a:lstStyle/>
          <a:p>
            <a:pPr marL="0" indent="0" algn="ctr">
              <a:buNone/>
            </a:pPr>
            <a:r>
              <a:rPr lang="en-US" sz="1500" b="1" dirty="0">
                <a:solidFill>
                  <a:srgbClr val="1B2A4A"/>
                </a:solidFill>
                <a:latin typeface="Calibri" pitchFamily="34" charset="0"/>
                <a:ea typeface="Calibri" pitchFamily="34" charset="-122"/>
                <a:cs typeface="Calibri" pitchFamily="34" charset="-120"/>
              </a:rPr>
              <a:t>Σταθερότητα Μεριδίων</a:t>
            </a:r>
            <a:endParaRPr lang="en-US" sz="1500" dirty="0"/>
          </a:p>
        </p:txBody>
      </p:sp>
      <p:sp>
        <p:nvSpPr>
          <p:cNvPr id="9" name="Text 7"/>
          <p:cNvSpPr/>
          <p:nvPr/>
        </p:nvSpPr>
        <p:spPr>
          <a:xfrm>
            <a:off x="365760" y="2286000"/>
            <a:ext cx="2560320" cy="2011680"/>
          </a:xfrm>
          <a:prstGeom prst="rect">
            <a:avLst/>
          </a:prstGeom>
          <a:noFill/>
          <a:ln/>
        </p:spPr>
        <p:txBody>
          <a:bodyPr wrap="square" rtlCol="0" anchor="ctr"/>
          <a:lstStyle/>
          <a:p>
            <a:pPr marL="0" indent="0" algn="l">
              <a:buNone/>
            </a:pPr>
            <a:r>
              <a:rPr lang="en-US" sz="1400" dirty="0">
                <a:solidFill>
                  <a:srgbClr val="1A2535"/>
                </a:solidFill>
                <a:latin typeface="Calibri" pitchFamily="34" charset="0"/>
                <a:ea typeface="Calibri" pitchFamily="34" charset="-122"/>
                <a:cs typeface="Calibri" pitchFamily="34" charset="-120"/>
              </a:rPr>
              <a:t>Επιβεβα</a:t>
            </a:r>
            <a:r>
              <a:rPr lang="en-US" sz="1400" dirty="0" err="1">
                <a:solidFill>
                  <a:srgbClr val="1A2535"/>
                </a:solidFill>
                <a:latin typeface="Calibri" pitchFamily="34" charset="0"/>
                <a:ea typeface="Calibri" pitchFamily="34" charset="-122"/>
                <a:cs typeface="Calibri" pitchFamily="34" charset="-120"/>
              </a:rPr>
              <a:t>ιώνουν</a:t>
            </a:r>
            <a:r>
              <a:rPr lang="en-US" sz="1400" dirty="0">
                <a:solidFill>
                  <a:srgbClr val="1A2535"/>
                </a:solidFill>
                <a:latin typeface="Calibri" pitchFamily="34" charset="0"/>
                <a:ea typeface="Calibri" pitchFamily="34" charset="-122"/>
                <a:cs typeface="Calibri" pitchFamily="34" charset="-120"/>
              </a:rPr>
              <a:t> τ</a:t>
            </a:r>
            <a:r>
              <a:rPr lang="el-GR" sz="1400" dirty="0">
                <a:solidFill>
                  <a:srgbClr val="1A2535"/>
                </a:solidFill>
                <a:latin typeface="Calibri" pitchFamily="34" charset="0"/>
                <a:ea typeface="Calibri" pitchFamily="34" charset="-122"/>
                <a:cs typeface="Calibri" pitchFamily="34" charset="-120"/>
              </a:rPr>
              <a:t>α</a:t>
            </a:r>
            <a:r>
              <a:rPr lang="en-US" sz="1400" dirty="0">
                <a:solidFill>
                  <a:srgbClr val="1A2535"/>
                </a:solidFill>
                <a:latin typeface="Calibri" pitchFamily="34" charset="0"/>
                <a:ea typeface="Calibri" pitchFamily="34" charset="-122"/>
                <a:cs typeface="Calibri" pitchFamily="34" charset="-120"/>
              </a:rPr>
              <a:t> stylized fact</a:t>
            </a:r>
            <a:r>
              <a:rPr lang="el-GR" sz="1400" dirty="0">
                <a:solidFill>
                  <a:srgbClr val="1A2535"/>
                </a:solidFill>
                <a:latin typeface="Calibri" pitchFamily="34" charset="0"/>
                <a:ea typeface="Calibri" pitchFamily="34" charset="-122"/>
                <a:cs typeface="Calibri" pitchFamily="34" charset="-120"/>
              </a:rPr>
              <a:t> του</a:t>
            </a:r>
            <a:r>
              <a:rPr lang="en-US" sz="1400" dirty="0">
                <a:solidFill>
                  <a:srgbClr val="1A2535"/>
                </a:solidFill>
                <a:latin typeface="Calibri" pitchFamily="34" charset="0"/>
                <a:ea typeface="Calibri" pitchFamily="34" charset="-122"/>
                <a:cs typeface="Calibri" pitchFamily="34" charset="-120"/>
              </a:rPr>
              <a:t> Kaldor: τα μερίδια κεφαλαίου/εργασίας δεν αλλάζουν συστηματικά με το επίπεδο ανάπτυξης.</a:t>
            </a:r>
            <a:endParaRPr lang="en-US" sz="1400" dirty="0"/>
          </a:p>
        </p:txBody>
      </p:sp>
      <p:sp>
        <p:nvSpPr>
          <p:cNvPr id="10" name="Shape 8"/>
          <p:cNvSpPr/>
          <p:nvPr/>
        </p:nvSpPr>
        <p:spPr>
          <a:xfrm>
            <a:off x="3200400" y="1005840"/>
            <a:ext cx="2743200" cy="3474720"/>
          </a:xfrm>
          <a:prstGeom prst="rect">
            <a:avLst/>
          </a:prstGeom>
          <a:solidFill>
            <a:srgbClr val="FFF3CD"/>
          </a:solidFill>
          <a:ln w="12700">
            <a:solidFill>
              <a:srgbClr val="8899AA"/>
            </a:solidFill>
            <a:prstDash val="solid"/>
          </a:ln>
          <a:effectLst>
            <a:outerShdw blurRad="50800" dist="25400" dir="8100000" algn="bl" rotWithShape="0">
              <a:srgbClr val="000000">
                <a:alpha val="12000"/>
              </a:srgbClr>
            </a:outerShdw>
          </a:effectLst>
        </p:spPr>
      </p:sp>
      <p:sp>
        <p:nvSpPr>
          <p:cNvPr id="11" name="Shape 9"/>
          <p:cNvSpPr/>
          <p:nvPr/>
        </p:nvSpPr>
        <p:spPr>
          <a:xfrm>
            <a:off x="4206240" y="1143000"/>
            <a:ext cx="548640" cy="548640"/>
          </a:xfrm>
          <a:prstGeom prst="ellipse">
            <a:avLst/>
          </a:prstGeom>
          <a:solidFill>
            <a:srgbClr val="1B2A4A"/>
          </a:solidFill>
          <a:ln w="12700">
            <a:solidFill>
              <a:srgbClr val="1B2A4A"/>
            </a:solidFill>
            <a:prstDash val="solid"/>
          </a:ln>
        </p:spPr>
      </p:sp>
      <p:sp>
        <p:nvSpPr>
          <p:cNvPr id="12" name="Text 10"/>
          <p:cNvSpPr/>
          <p:nvPr/>
        </p:nvSpPr>
        <p:spPr>
          <a:xfrm>
            <a:off x="4206240" y="11430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t>
            </a:r>
            <a:endParaRPr lang="en-US" sz="1600" dirty="0"/>
          </a:p>
        </p:txBody>
      </p:sp>
      <p:sp>
        <p:nvSpPr>
          <p:cNvPr id="13" name="Text 11"/>
          <p:cNvSpPr/>
          <p:nvPr/>
        </p:nvSpPr>
        <p:spPr>
          <a:xfrm>
            <a:off x="3246120" y="1828800"/>
            <a:ext cx="2651760" cy="411480"/>
          </a:xfrm>
          <a:prstGeom prst="rect">
            <a:avLst/>
          </a:prstGeom>
          <a:noFill/>
          <a:ln/>
        </p:spPr>
        <p:txBody>
          <a:bodyPr wrap="square" rtlCol="0" anchor="ctr"/>
          <a:lstStyle/>
          <a:p>
            <a:pPr marL="0" indent="0" algn="ctr">
              <a:buNone/>
            </a:pPr>
            <a:r>
              <a:rPr lang="en-US" sz="1500" b="1" dirty="0" err="1">
                <a:solidFill>
                  <a:srgbClr val="1B2A4A"/>
                </a:solidFill>
                <a:latin typeface="Calibri" pitchFamily="34" charset="0"/>
                <a:ea typeface="Calibri" pitchFamily="34" charset="-122"/>
                <a:cs typeface="Calibri" pitchFamily="34" charset="-120"/>
              </a:rPr>
              <a:t>Πρόκληση</a:t>
            </a:r>
            <a:r>
              <a:rPr lang="en-US" sz="1500" b="1" dirty="0">
                <a:solidFill>
                  <a:srgbClr val="1B2A4A"/>
                </a:solidFill>
                <a:latin typeface="Calibri" pitchFamily="34" charset="0"/>
                <a:ea typeface="Calibri" pitchFamily="34" charset="-122"/>
                <a:cs typeface="Calibri" pitchFamily="34" charset="-120"/>
              </a:rPr>
              <a:t> Solow</a:t>
            </a:r>
            <a:endParaRPr lang="en-US" sz="1500" dirty="0"/>
          </a:p>
        </p:txBody>
      </p:sp>
      <p:sp>
        <p:nvSpPr>
          <p:cNvPr id="14" name="Text 12"/>
          <p:cNvSpPr/>
          <p:nvPr/>
        </p:nvSpPr>
        <p:spPr>
          <a:xfrm>
            <a:off x="3291840" y="2286000"/>
            <a:ext cx="2560320" cy="2011680"/>
          </a:xfrm>
          <a:prstGeom prst="rect">
            <a:avLst/>
          </a:prstGeom>
          <a:noFill/>
          <a:ln/>
        </p:spPr>
        <p:txBody>
          <a:bodyPr wrap="square" rtlCol="0" anchor="ctr"/>
          <a:lstStyle/>
          <a:p>
            <a:pPr marL="0" indent="0" algn="l">
              <a:buNone/>
            </a:pPr>
            <a:r>
              <a:rPr lang="en-US" sz="1400" dirty="0">
                <a:solidFill>
                  <a:srgbClr val="1A2535"/>
                </a:solidFill>
                <a:latin typeface="Calibri" pitchFamily="34" charset="0"/>
                <a:ea typeface="Calibri" pitchFamily="34" charset="-122"/>
                <a:cs typeface="Calibri" pitchFamily="34" charset="-120"/>
              </a:rPr>
              <a:t>Η μακροχρόνια ανάπτυξη συσχετίζεται σημαντικά με το ποσοστό αποταμίευσης - κάτι που το εξωγενές υπόδειγμα Solow αδυνατεί να εξηγήσει.</a:t>
            </a:r>
            <a:endParaRPr lang="en-US" sz="1400" dirty="0"/>
          </a:p>
        </p:txBody>
      </p:sp>
      <p:sp>
        <p:nvSpPr>
          <p:cNvPr id="15" name="Shape 13"/>
          <p:cNvSpPr/>
          <p:nvPr/>
        </p:nvSpPr>
        <p:spPr>
          <a:xfrm>
            <a:off x="6126480" y="1005840"/>
            <a:ext cx="2743200" cy="3474720"/>
          </a:xfrm>
          <a:prstGeom prst="rect">
            <a:avLst/>
          </a:prstGeom>
          <a:solidFill>
            <a:srgbClr val="D4EDDA"/>
          </a:solidFill>
          <a:ln w="12700">
            <a:solidFill>
              <a:srgbClr val="8899AA"/>
            </a:solidFill>
            <a:prstDash val="solid"/>
          </a:ln>
          <a:effectLst>
            <a:outerShdw blurRad="50800" dist="25400" dir="8100000" algn="bl" rotWithShape="0">
              <a:srgbClr val="000000">
                <a:alpha val="12000"/>
              </a:srgbClr>
            </a:outerShdw>
          </a:effectLst>
        </p:spPr>
      </p:sp>
      <p:sp>
        <p:nvSpPr>
          <p:cNvPr id="16" name="Shape 14"/>
          <p:cNvSpPr/>
          <p:nvPr/>
        </p:nvSpPr>
        <p:spPr>
          <a:xfrm>
            <a:off x="7132320" y="1143000"/>
            <a:ext cx="548640" cy="548640"/>
          </a:xfrm>
          <a:prstGeom prst="ellipse">
            <a:avLst/>
          </a:prstGeom>
          <a:solidFill>
            <a:srgbClr val="1B2A4A"/>
          </a:solidFill>
          <a:ln w="12700">
            <a:solidFill>
              <a:srgbClr val="1B2A4A"/>
            </a:solidFill>
            <a:prstDash val="solid"/>
          </a:ln>
        </p:spPr>
      </p:sp>
      <p:sp>
        <p:nvSpPr>
          <p:cNvPr id="17" name="Text 15"/>
          <p:cNvSpPr/>
          <p:nvPr/>
        </p:nvSpPr>
        <p:spPr>
          <a:xfrm>
            <a:off x="7132320" y="11430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t>
            </a:r>
            <a:endParaRPr lang="en-US" sz="1600" dirty="0"/>
          </a:p>
        </p:txBody>
      </p:sp>
      <p:sp>
        <p:nvSpPr>
          <p:cNvPr id="18" name="Text 16"/>
          <p:cNvSpPr/>
          <p:nvPr/>
        </p:nvSpPr>
        <p:spPr>
          <a:xfrm>
            <a:off x="6172200" y="1828800"/>
            <a:ext cx="2651760" cy="411480"/>
          </a:xfrm>
          <a:prstGeom prst="rect">
            <a:avLst/>
          </a:prstGeom>
          <a:noFill/>
          <a:ln/>
        </p:spPr>
        <p:txBody>
          <a:bodyPr wrap="square" rtlCol="0" anchor="ctr"/>
          <a:lstStyle/>
          <a:p>
            <a:pPr marL="0" indent="0" algn="ctr">
              <a:buNone/>
            </a:pPr>
            <a:r>
              <a:rPr lang="en-US" sz="1500" b="1" dirty="0">
                <a:solidFill>
                  <a:srgbClr val="1B2A4A"/>
                </a:solidFill>
                <a:latin typeface="Calibri" pitchFamily="34" charset="0"/>
                <a:ea typeface="Calibri" pitchFamily="34" charset="-122"/>
                <a:cs typeface="Calibri" pitchFamily="34" charset="-120"/>
              </a:rPr>
              <a:t>Ενδογενής Ανάπτυξη</a:t>
            </a:r>
            <a:endParaRPr lang="en-US" sz="1500" dirty="0"/>
          </a:p>
        </p:txBody>
      </p:sp>
      <p:sp>
        <p:nvSpPr>
          <p:cNvPr id="19" name="Text 17"/>
          <p:cNvSpPr/>
          <p:nvPr/>
        </p:nvSpPr>
        <p:spPr>
          <a:xfrm>
            <a:off x="6217920" y="2286000"/>
            <a:ext cx="2560320" cy="2011680"/>
          </a:xfrm>
          <a:prstGeom prst="rect">
            <a:avLst/>
          </a:prstGeom>
          <a:noFill/>
          <a:ln/>
        </p:spPr>
        <p:txBody>
          <a:bodyPr wrap="square" rtlCol="0" anchor="ctr"/>
          <a:lstStyle/>
          <a:p>
            <a:pPr marL="0" indent="0" algn="l">
              <a:buNone/>
            </a:pPr>
            <a:r>
              <a:rPr lang="en-US" sz="1400" dirty="0">
                <a:solidFill>
                  <a:srgbClr val="1A2535"/>
                </a:solidFill>
                <a:latin typeface="Calibri" pitchFamily="34" charset="0"/>
                <a:ea typeface="Calibri" pitchFamily="34" charset="-122"/>
                <a:cs typeface="Calibri" pitchFamily="34" charset="-120"/>
              </a:rPr>
              <a:t>Προτείνουν υποδείγματα ενδογενούς ανάπτυξης: επενδύσεις &amp; αποταμίευση καθορίζουν τον ρυθμό ανάπτυξης (δεν είναι απλώς αποτέλεσμα).</a:t>
            </a:r>
            <a:endParaRPr lang="en-US" sz="1400" dirty="0"/>
          </a:p>
        </p:txBody>
      </p:sp>
      <p:sp>
        <p:nvSpPr>
          <p:cNvPr id="20" name="Text 18"/>
          <p:cNvSpPr/>
          <p:nvPr/>
        </p:nvSpPr>
        <p:spPr>
          <a:xfrm>
            <a:off x="274320" y="4709160"/>
            <a:ext cx="8595360" cy="274320"/>
          </a:xfrm>
          <a:prstGeom prst="rect">
            <a:avLst/>
          </a:prstGeom>
          <a:noFill/>
          <a:ln/>
        </p:spPr>
        <p:txBody>
          <a:bodyPr wrap="square" rtlCol="0" anchor="ctr"/>
          <a:lstStyle/>
          <a:p>
            <a:r>
              <a:rPr lang="en-US" sz="1200" i="1" dirty="0">
                <a:solidFill>
                  <a:srgbClr val="8899AA"/>
                </a:solidFill>
                <a:latin typeface="Calibri" pitchFamily="34" charset="0"/>
                <a:ea typeface="Calibri" pitchFamily="34" charset="-122"/>
                <a:cs typeface="Calibri" pitchFamily="34" charset="-120"/>
              </a:rPr>
              <a:t>Πηγή: Bernanke, B.S. &amp; Gürkaynak, R.S. (2001). Is growth exogenous? Taking Mankiw, Romer, and Weil seriously, NBER Macroeconomics Annual, 16, 11–57.</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1B2A4A"/>
        </a:solidFill>
        <a:effectLst/>
      </p:bgPr>
    </p:bg>
    <p:spTree>
      <p:nvGrpSpPr>
        <p:cNvPr id="1" name=""/>
        <p:cNvGrpSpPr/>
        <p:nvPr/>
      </p:nvGrpSpPr>
      <p:grpSpPr>
        <a:xfrm>
          <a:off x="0" y="0"/>
          <a:ext cx="0" cy="0"/>
          <a:chOff x="0" y="0"/>
          <a:chExt cx="0" cy="0"/>
        </a:xfrm>
      </p:grpSpPr>
      <p:sp>
        <p:nvSpPr>
          <p:cNvPr id="2" name="Text 0"/>
          <p:cNvSpPr/>
          <p:nvPr/>
        </p:nvSpPr>
        <p:spPr>
          <a:xfrm>
            <a:off x="365760" y="137160"/>
            <a:ext cx="8412480" cy="594360"/>
          </a:xfrm>
          <a:prstGeom prst="rect">
            <a:avLst/>
          </a:prstGeom>
          <a:noFill/>
          <a:ln/>
        </p:spPr>
        <p:txBody>
          <a:bodyPr wrap="square" rtlCol="0" anchor="ctr"/>
          <a:lstStyle/>
          <a:p>
            <a:pPr marL="0" indent="0">
              <a:buNone/>
            </a:pPr>
            <a:r>
              <a:rPr lang="en-US" sz="2100" b="1" dirty="0">
                <a:solidFill>
                  <a:srgbClr val="FFFFFF"/>
                </a:solidFill>
                <a:latin typeface="Calibri" pitchFamily="34" charset="0"/>
                <a:ea typeface="Calibri" pitchFamily="34" charset="-122"/>
                <a:cs typeface="Calibri" pitchFamily="34" charset="-120"/>
              </a:rPr>
              <a:t>Piketty (2014): Η «Κεντρική Αντίφαση» του Καπιταλισμού</a:t>
            </a:r>
            <a:endParaRPr lang="en-US" sz="2100" dirty="0"/>
          </a:p>
        </p:txBody>
      </p:sp>
      <p:sp>
        <p:nvSpPr>
          <p:cNvPr id="3" name="Shape 1"/>
          <p:cNvSpPr/>
          <p:nvPr/>
        </p:nvSpPr>
        <p:spPr>
          <a:xfrm>
            <a:off x="365760" y="749808"/>
            <a:ext cx="8412480" cy="36576"/>
          </a:xfrm>
          <a:prstGeom prst="rect">
            <a:avLst/>
          </a:prstGeom>
          <a:solidFill>
            <a:srgbClr val="C4922A"/>
          </a:solidFill>
          <a:ln w="12700">
            <a:solidFill>
              <a:srgbClr val="C4922A"/>
            </a:solidFill>
            <a:prstDash val="solid"/>
          </a:ln>
        </p:spPr>
      </p:sp>
      <p:sp>
        <p:nvSpPr>
          <p:cNvPr id="4" name="Shape 2"/>
          <p:cNvSpPr/>
          <p:nvPr/>
        </p:nvSpPr>
        <p:spPr>
          <a:xfrm>
            <a:off x="3200400" y="914400"/>
            <a:ext cx="2743200" cy="1280160"/>
          </a:xfrm>
          <a:prstGeom prst="rect">
            <a:avLst/>
          </a:prstGeom>
          <a:solidFill>
            <a:srgbClr val="C4922A"/>
          </a:solidFill>
          <a:ln w="12700">
            <a:solidFill>
              <a:srgbClr val="C4922A"/>
            </a:solidFill>
            <a:prstDash val="solid"/>
          </a:ln>
          <a:effectLst>
            <a:outerShdw blurRad="50800" dist="25400" dir="8100000" algn="bl" rotWithShape="0">
              <a:srgbClr val="000000">
                <a:alpha val="12000"/>
              </a:srgbClr>
            </a:outerShdw>
          </a:effectLst>
        </p:spPr>
      </p:sp>
      <p:sp>
        <p:nvSpPr>
          <p:cNvPr id="5" name="Text 3"/>
          <p:cNvSpPr/>
          <p:nvPr/>
        </p:nvSpPr>
        <p:spPr>
          <a:xfrm>
            <a:off x="3200400" y="914400"/>
            <a:ext cx="2743200" cy="914400"/>
          </a:xfrm>
          <a:prstGeom prst="rect">
            <a:avLst/>
          </a:prstGeom>
          <a:noFill/>
          <a:ln/>
        </p:spPr>
        <p:txBody>
          <a:bodyPr wrap="square" lIns="0" tIns="0" rIns="0" bIns="0" rtlCol="0" anchor="ctr"/>
          <a:lstStyle/>
          <a:p>
            <a:pPr marL="0" indent="0" algn="ctr">
              <a:buNone/>
            </a:pPr>
            <a:r>
              <a:rPr lang="en-US" sz="5400" b="1" dirty="0">
                <a:solidFill>
                  <a:srgbClr val="1B2A4A"/>
                </a:solidFill>
                <a:latin typeface="Georgia" pitchFamily="34" charset="0"/>
                <a:ea typeface="Georgia" pitchFamily="34" charset="-122"/>
                <a:cs typeface="Georgia" pitchFamily="34" charset="-120"/>
              </a:rPr>
              <a:t>r &gt; g</a:t>
            </a:r>
            <a:endParaRPr lang="en-US" sz="5400" dirty="0"/>
          </a:p>
        </p:txBody>
      </p:sp>
      <p:sp>
        <p:nvSpPr>
          <p:cNvPr id="6" name="Text 4"/>
          <p:cNvSpPr/>
          <p:nvPr/>
        </p:nvSpPr>
        <p:spPr>
          <a:xfrm>
            <a:off x="3017520" y="1744010"/>
            <a:ext cx="3108960" cy="365760"/>
          </a:xfrm>
          <a:prstGeom prst="rect">
            <a:avLst/>
          </a:prstGeom>
          <a:noFill/>
          <a:ln/>
        </p:spPr>
        <p:txBody>
          <a:bodyPr wrap="square" lIns="0" tIns="0" rIns="0" bIns="0" rtlCol="0" anchor="ctr"/>
          <a:lstStyle/>
          <a:p>
            <a:pPr marL="0" indent="0" algn="ctr">
              <a:buNone/>
            </a:pPr>
            <a:r>
              <a:rPr lang="en-US" sz="1200" b="1" dirty="0">
                <a:latin typeface="Calibri" pitchFamily="34" charset="0"/>
                <a:ea typeface="Calibri" pitchFamily="34" charset="-122"/>
                <a:cs typeface="Calibri" pitchFamily="34" charset="-120"/>
              </a:rPr>
              <a:t>Απόδοση Κεφαλαίου &gt; Ρυθμός Ανάπτυξης</a:t>
            </a:r>
            <a:endParaRPr lang="en-US" sz="1200" dirty="0"/>
          </a:p>
        </p:txBody>
      </p:sp>
      <p:sp>
        <p:nvSpPr>
          <p:cNvPr id="7" name="Shape 5"/>
          <p:cNvSpPr/>
          <p:nvPr/>
        </p:nvSpPr>
        <p:spPr>
          <a:xfrm>
            <a:off x="274320" y="960120"/>
            <a:ext cx="2651760" cy="1234440"/>
          </a:xfrm>
          <a:prstGeom prst="rect">
            <a:avLst/>
          </a:prstGeom>
          <a:solidFill>
            <a:srgbClr val="243A60"/>
          </a:solidFill>
          <a:ln w="12700">
            <a:solidFill>
              <a:srgbClr val="4A6FA5"/>
            </a:solidFill>
            <a:prstDash val="solid"/>
          </a:ln>
        </p:spPr>
        <p:txBody>
          <a:bodyPr/>
          <a:lstStyle/>
          <a:p>
            <a:endParaRPr lang="el-GR" dirty="0"/>
          </a:p>
        </p:txBody>
      </p:sp>
      <p:sp>
        <p:nvSpPr>
          <p:cNvPr id="8" name="Text 6"/>
          <p:cNvSpPr/>
          <p:nvPr/>
        </p:nvSpPr>
        <p:spPr>
          <a:xfrm>
            <a:off x="365760" y="1005840"/>
            <a:ext cx="2468880" cy="274320"/>
          </a:xfrm>
          <a:prstGeom prst="rect">
            <a:avLst/>
          </a:prstGeom>
          <a:noFill/>
          <a:ln/>
        </p:spPr>
        <p:txBody>
          <a:bodyPr wrap="square"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r περιλαμβάνει:</a:t>
            </a:r>
            <a:endParaRPr lang="en-US" sz="1500" dirty="0"/>
          </a:p>
        </p:txBody>
      </p:sp>
      <p:sp>
        <p:nvSpPr>
          <p:cNvPr id="9" name="Text 7"/>
          <p:cNvSpPr/>
          <p:nvPr/>
        </p:nvSpPr>
        <p:spPr>
          <a:xfrm>
            <a:off x="365760" y="1298448"/>
            <a:ext cx="2468880" cy="18288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 Μερίσματα &amp; κέρδη</a:t>
            </a:r>
            <a:endParaRPr lang="en-US" sz="1400" dirty="0"/>
          </a:p>
        </p:txBody>
      </p:sp>
      <p:sp>
        <p:nvSpPr>
          <p:cNvPr id="10" name="Text 8"/>
          <p:cNvSpPr/>
          <p:nvPr/>
        </p:nvSpPr>
        <p:spPr>
          <a:xfrm>
            <a:off x="365760" y="1472184"/>
            <a:ext cx="2468880" cy="18288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 Τόκοι &amp; ομόλογα</a:t>
            </a:r>
            <a:endParaRPr lang="en-US" sz="1400" dirty="0"/>
          </a:p>
        </p:txBody>
      </p:sp>
      <p:sp>
        <p:nvSpPr>
          <p:cNvPr id="11" name="Text 9"/>
          <p:cNvSpPr/>
          <p:nvPr/>
        </p:nvSpPr>
        <p:spPr>
          <a:xfrm>
            <a:off x="365760" y="1645920"/>
            <a:ext cx="2468880" cy="18288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 Ενοίκια ακινήτων</a:t>
            </a:r>
            <a:endParaRPr lang="en-US" sz="1400" dirty="0"/>
          </a:p>
        </p:txBody>
      </p:sp>
      <p:sp>
        <p:nvSpPr>
          <p:cNvPr id="12" name="Text 10"/>
          <p:cNvSpPr/>
          <p:nvPr/>
        </p:nvSpPr>
        <p:spPr>
          <a:xfrm>
            <a:off x="365760" y="1819656"/>
            <a:ext cx="2468880" cy="18288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 Υπεραξία (Capital Gains)</a:t>
            </a:r>
            <a:endParaRPr lang="en-US" sz="1400" dirty="0"/>
          </a:p>
        </p:txBody>
      </p:sp>
      <p:sp>
        <p:nvSpPr>
          <p:cNvPr id="13" name="Text 11"/>
          <p:cNvSpPr/>
          <p:nvPr/>
        </p:nvSpPr>
        <p:spPr>
          <a:xfrm>
            <a:off x="365760" y="1993392"/>
            <a:ext cx="2468880" cy="18288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 Royalties</a:t>
            </a:r>
            <a:endParaRPr lang="en-US" sz="1400" dirty="0"/>
          </a:p>
        </p:txBody>
      </p:sp>
      <p:sp>
        <p:nvSpPr>
          <p:cNvPr id="14" name="Shape 12"/>
          <p:cNvSpPr/>
          <p:nvPr/>
        </p:nvSpPr>
        <p:spPr>
          <a:xfrm>
            <a:off x="6217920" y="960120"/>
            <a:ext cx="2651760" cy="1234440"/>
          </a:xfrm>
          <a:prstGeom prst="rect">
            <a:avLst/>
          </a:prstGeom>
          <a:solidFill>
            <a:srgbClr val="243A60"/>
          </a:solidFill>
          <a:ln w="12700">
            <a:solidFill>
              <a:srgbClr val="4A6FA5"/>
            </a:solidFill>
            <a:prstDash val="solid"/>
          </a:ln>
        </p:spPr>
      </p:sp>
      <p:sp>
        <p:nvSpPr>
          <p:cNvPr id="15" name="Text 13"/>
          <p:cNvSpPr/>
          <p:nvPr/>
        </p:nvSpPr>
        <p:spPr>
          <a:xfrm>
            <a:off x="6309360" y="1005840"/>
            <a:ext cx="2468880" cy="274320"/>
          </a:xfrm>
          <a:prstGeom prst="rect">
            <a:avLst/>
          </a:prstGeom>
          <a:noFill/>
          <a:ln/>
        </p:spPr>
        <p:txBody>
          <a:bodyPr wrap="square" rtlCol="0" anchor="ctr"/>
          <a:lstStyle/>
          <a:p>
            <a:pPr marL="0" indent="0">
              <a:buNone/>
            </a:pPr>
            <a:r>
              <a:rPr lang="en-US" sz="1500" b="1" dirty="0">
                <a:solidFill>
                  <a:srgbClr val="E8B84B"/>
                </a:solidFill>
                <a:latin typeface="Calibri" pitchFamily="34" charset="0"/>
                <a:ea typeface="Calibri" pitchFamily="34" charset="-122"/>
                <a:cs typeface="Calibri" pitchFamily="34" charset="-120"/>
              </a:rPr>
              <a:t>Ιστορικά δεδομένα:</a:t>
            </a:r>
            <a:endParaRPr lang="en-US" sz="1500" dirty="0"/>
          </a:p>
        </p:txBody>
      </p:sp>
      <p:sp>
        <p:nvSpPr>
          <p:cNvPr id="16" name="Text 14"/>
          <p:cNvSpPr/>
          <p:nvPr/>
        </p:nvSpPr>
        <p:spPr>
          <a:xfrm>
            <a:off x="6309360" y="1298448"/>
            <a:ext cx="2468880" cy="822960"/>
          </a:xfrm>
          <a:prstGeom prst="rect">
            <a:avLst/>
          </a:prstGeom>
          <a:noFill/>
          <a:ln/>
        </p:spPr>
        <p:txBody>
          <a:bodyPr wrap="square" rtlCol="0" anchor="ctr"/>
          <a:lstStyle/>
          <a:p>
            <a:pPr marL="0" indent="0">
              <a:buNone/>
            </a:pPr>
            <a:r>
              <a:rPr lang="en-US" sz="1400" dirty="0">
                <a:solidFill>
                  <a:srgbClr val="D6E4F7"/>
                </a:solidFill>
                <a:latin typeface="Calibri" pitchFamily="34" charset="0"/>
                <a:ea typeface="Calibri" pitchFamily="34" charset="-122"/>
                <a:cs typeface="Calibri" pitchFamily="34" charset="-120"/>
              </a:rPr>
              <a:t>r ≈ 4–5% ετησίως</a:t>
            </a:r>
            <a:endParaRPr lang="en-US" sz="1400" dirty="0"/>
          </a:p>
          <a:p>
            <a:pPr marL="0" indent="0">
              <a:buNone/>
            </a:pPr>
            <a:r>
              <a:rPr lang="en-US" sz="1400" dirty="0">
                <a:solidFill>
                  <a:srgbClr val="D6E4F7"/>
                </a:solidFill>
                <a:latin typeface="Calibri" pitchFamily="34" charset="0"/>
                <a:ea typeface="Calibri" pitchFamily="34" charset="-122"/>
                <a:cs typeface="Calibri" pitchFamily="34" charset="-120"/>
              </a:rPr>
              <a:t>g ≈ 1–2% (ανεπτυγμένες)</a:t>
            </a:r>
            <a:endParaRPr lang="en-US" sz="1400" dirty="0"/>
          </a:p>
          <a:p>
            <a:pPr marL="0" indent="0">
              <a:buNone/>
            </a:pPr>
            <a:r>
              <a:rPr lang="en-US" sz="1400" dirty="0">
                <a:solidFill>
                  <a:srgbClr val="D6E4F7"/>
                </a:solidFill>
                <a:latin typeface="Calibri" pitchFamily="34" charset="0"/>
                <a:ea typeface="Calibri" pitchFamily="34" charset="-122"/>
                <a:cs typeface="Calibri" pitchFamily="34" charset="-120"/>
              </a:rPr>
              <a:t>→ r − g &gt; 0 σχεδόν πάντα</a:t>
            </a:r>
            <a:endParaRPr lang="en-US" sz="1400" dirty="0"/>
          </a:p>
        </p:txBody>
      </p:sp>
      <p:sp>
        <p:nvSpPr>
          <p:cNvPr id="17" name="Shape 15"/>
          <p:cNvSpPr/>
          <p:nvPr/>
        </p:nvSpPr>
        <p:spPr>
          <a:xfrm>
            <a:off x="274320" y="2331720"/>
            <a:ext cx="8595360" cy="320040"/>
          </a:xfrm>
          <a:prstGeom prst="rect">
            <a:avLst/>
          </a:prstGeom>
          <a:solidFill>
            <a:srgbClr val="C4922A"/>
          </a:solidFill>
          <a:ln w="12700">
            <a:solidFill>
              <a:srgbClr val="C4922A"/>
            </a:solidFill>
            <a:prstDash val="solid"/>
          </a:ln>
        </p:spPr>
      </p:sp>
      <p:sp>
        <p:nvSpPr>
          <p:cNvPr id="18" name="Text 16"/>
          <p:cNvSpPr/>
          <p:nvPr/>
        </p:nvSpPr>
        <p:spPr>
          <a:xfrm>
            <a:off x="274319" y="2331720"/>
            <a:ext cx="8774677" cy="320040"/>
          </a:xfrm>
          <a:prstGeom prst="rect">
            <a:avLst/>
          </a:prstGeom>
          <a:noFill/>
          <a:ln/>
        </p:spPr>
        <p:txBody>
          <a:bodyPr wrap="square" lIns="63500" tIns="63500" rIns="63500" bIns="63500" rtlCol="0" anchor="ctr"/>
          <a:lstStyle/>
          <a:p>
            <a:pPr marL="0" indent="0">
              <a:buNone/>
            </a:pPr>
            <a:r>
              <a:rPr lang="en-US" sz="1300" b="1" dirty="0">
                <a:solidFill>
                  <a:srgbClr val="1B2A4A"/>
                </a:solidFill>
                <a:latin typeface="Calibri" pitchFamily="34" charset="0"/>
                <a:ea typeface="Calibri" pitchFamily="34" charset="-122"/>
                <a:cs typeface="Calibri" pitchFamily="34" charset="-120"/>
              </a:rPr>
              <a:t>Αποτέλεσμα: Ο «παλιός πλούτος» (κληρονομιές) αυξάνεται ταχύτερα από τη «νέα εργασία» → </a:t>
            </a:r>
            <a:endParaRPr lang="el-GR" sz="1300" b="1" dirty="0">
              <a:solidFill>
                <a:srgbClr val="1B2A4A"/>
              </a:solidFill>
              <a:latin typeface="Calibri" pitchFamily="34" charset="0"/>
              <a:ea typeface="Calibri" pitchFamily="34" charset="-122"/>
              <a:cs typeface="Calibri" pitchFamily="34" charset="-120"/>
            </a:endParaRPr>
          </a:p>
          <a:p>
            <a:r>
              <a:rPr lang="el-GR" sz="1300" b="1" dirty="0">
                <a:solidFill>
                  <a:srgbClr val="1B2A4A"/>
                </a:solidFill>
                <a:latin typeface="Calibri" pitchFamily="34" charset="0"/>
                <a:ea typeface="Calibri" pitchFamily="34" charset="-122"/>
                <a:cs typeface="Calibri" pitchFamily="34" charset="-120"/>
              </a:rPr>
              <a:t>                                                            </a:t>
            </a:r>
            <a:r>
              <a:rPr lang="en-US" sz="1300" b="1" dirty="0">
                <a:solidFill>
                  <a:srgbClr val="1B2A4A"/>
                </a:solidFill>
                <a:latin typeface="Calibri" pitchFamily="34" charset="0"/>
                <a:ea typeface="Calibri" pitchFamily="34" charset="-122"/>
                <a:cs typeface="Calibri" pitchFamily="34" charset="-120"/>
              </a:rPr>
              <a:t>→ </a:t>
            </a:r>
            <a:r>
              <a:rPr lang="el-GR" sz="1300" b="1" dirty="0">
                <a:solidFill>
                  <a:srgbClr val="1B2A4A"/>
                </a:solidFill>
                <a:latin typeface="Calibri" pitchFamily="34" charset="0"/>
                <a:ea typeface="Calibri" pitchFamily="34" charset="-122"/>
                <a:cs typeface="Calibri" pitchFamily="34" charset="-120"/>
              </a:rPr>
              <a:t> </a:t>
            </a:r>
            <a:r>
              <a:rPr lang="en-US" sz="1300" b="1" dirty="0" err="1">
                <a:solidFill>
                  <a:srgbClr val="1B2A4A"/>
                </a:solidFill>
                <a:latin typeface="Calibri" pitchFamily="34" charset="0"/>
                <a:ea typeface="Calibri" pitchFamily="34" charset="-122"/>
                <a:cs typeface="Calibri" pitchFamily="34" charset="-120"/>
              </a:rPr>
              <a:t>Κοινωνί</a:t>
            </a:r>
            <a:r>
              <a:rPr lang="en-US" sz="1300" b="1" dirty="0">
                <a:solidFill>
                  <a:srgbClr val="1B2A4A"/>
                </a:solidFill>
                <a:latin typeface="Calibri" pitchFamily="34" charset="0"/>
                <a:ea typeface="Calibri" pitchFamily="34" charset="-122"/>
                <a:cs typeface="Calibri" pitchFamily="34" charset="-120"/>
              </a:rPr>
              <a:t>α</a:t>
            </a:r>
            <a:r>
              <a:rPr lang="el-GR" sz="1300" b="1" dirty="0">
                <a:solidFill>
                  <a:srgbClr val="1B2A4A"/>
                </a:solidFill>
                <a:latin typeface="Calibri" pitchFamily="34" charset="0"/>
                <a:ea typeface="Calibri" pitchFamily="34" charset="-122"/>
                <a:cs typeface="Calibri" pitchFamily="34" charset="-120"/>
              </a:rPr>
              <a:t>-κοινωνίες</a:t>
            </a:r>
            <a:r>
              <a:rPr lang="en-US" sz="1300" b="1" dirty="0">
                <a:solidFill>
                  <a:srgbClr val="1B2A4A"/>
                </a:solidFill>
                <a:latin typeface="Calibri" pitchFamily="34" charset="0"/>
                <a:ea typeface="Calibri" pitchFamily="34" charset="-122"/>
                <a:cs typeface="Calibri" pitchFamily="34" charset="-120"/>
              </a:rPr>
              <a:t> κληρονομικού πλούτου</a:t>
            </a:r>
            <a:endParaRPr lang="en-US" sz="1300" dirty="0"/>
          </a:p>
        </p:txBody>
      </p:sp>
      <p:sp>
        <p:nvSpPr>
          <p:cNvPr id="19" name="Shape 17"/>
          <p:cNvSpPr/>
          <p:nvPr/>
        </p:nvSpPr>
        <p:spPr>
          <a:xfrm>
            <a:off x="274320" y="2788920"/>
            <a:ext cx="274320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sp>
      <p:sp>
        <p:nvSpPr>
          <p:cNvPr id="20" name="Text 18"/>
          <p:cNvSpPr/>
          <p:nvPr/>
        </p:nvSpPr>
        <p:spPr>
          <a:xfrm>
            <a:off x="274320" y="2834640"/>
            <a:ext cx="2743200" cy="274320"/>
          </a:xfrm>
          <a:prstGeom prst="rect">
            <a:avLst/>
          </a:prstGeom>
          <a:noFill/>
          <a:ln/>
        </p:spPr>
        <p:txBody>
          <a:bodyPr wrap="square" rtlCol="0" anchor="ctr"/>
          <a:lstStyle/>
          <a:p>
            <a:pPr marL="0" indent="0" algn="ctr">
              <a:buNone/>
            </a:pPr>
            <a:r>
              <a:rPr lang="en-US" sz="1400" b="1" dirty="0">
                <a:solidFill>
                  <a:srgbClr val="E8B84B"/>
                </a:solidFill>
                <a:latin typeface="Calibri" pitchFamily="34" charset="0"/>
                <a:ea typeface="Calibri" pitchFamily="34" charset="-122"/>
                <a:cs typeface="Calibri" pitchFamily="34" charset="-120"/>
              </a:rPr>
              <a:t>Παράδειγμα (Ελλάδα)</a:t>
            </a:r>
            <a:endParaRPr lang="en-US" sz="1400" dirty="0"/>
          </a:p>
        </p:txBody>
      </p:sp>
      <p:sp>
        <p:nvSpPr>
          <p:cNvPr id="21" name="Text 19"/>
          <p:cNvSpPr/>
          <p:nvPr/>
        </p:nvSpPr>
        <p:spPr>
          <a:xfrm>
            <a:off x="320040" y="3136392"/>
            <a:ext cx="2651760" cy="1353312"/>
          </a:xfrm>
          <a:prstGeom prst="rect">
            <a:avLst/>
          </a:prstGeom>
          <a:noFill/>
          <a:ln/>
        </p:spPr>
        <p:txBody>
          <a:bodyPr wrap="square" rtlCol="0" anchor="ctr"/>
          <a:lstStyle/>
          <a:p>
            <a:r>
              <a:rPr lang="el-GR" sz="1400" dirty="0">
                <a:solidFill>
                  <a:schemeClr val="bg2"/>
                </a:solidFill>
              </a:rPr>
              <a:t>ΑΕΠ ~200 δισ. €, μερίδιο κεφαλαίου +1 </a:t>
            </a:r>
            <a:r>
              <a:rPr lang="el-GR" sz="1400" dirty="0" err="1">
                <a:solidFill>
                  <a:schemeClr val="bg2"/>
                </a:solidFill>
              </a:rPr>
              <a:t>μον</a:t>
            </a:r>
            <a:r>
              <a:rPr lang="el-GR" sz="1400" dirty="0">
                <a:solidFill>
                  <a:schemeClr val="bg2"/>
                </a:solidFill>
              </a:rPr>
              <a:t>. (22%→23%) = +2 δισ. € επιπλέον κεφαλαιακό εισόδημα. Αν το </a:t>
            </a:r>
            <a:r>
              <a:rPr lang="el-GR" sz="1400" dirty="0" err="1">
                <a:solidFill>
                  <a:schemeClr val="bg2"/>
                </a:solidFill>
              </a:rPr>
              <a:t>top</a:t>
            </a:r>
            <a:r>
              <a:rPr lang="el-GR" sz="1400" dirty="0">
                <a:solidFill>
                  <a:schemeClr val="bg2"/>
                </a:solidFill>
              </a:rPr>
              <a:t> 5% λαμβάνει ~17% της συνολικής αύξησης → +340 εκατ. € στην κορυφή.</a:t>
            </a:r>
            <a:endParaRPr lang="en-US" sz="1400" dirty="0">
              <a:solidFill>
                <a:schemeClr val="bg2"/>
              </a:solidFill>
            </a:endParaRPr>
          </a:p>
        </p:txBody>
      </p:sp>
      <p:sp>
        <p:nvSpPr>
          <p:cNvPr id="22" name="Shape 20"/>
          <p:cNvSpPr/>
          <p:nvPr/>
        </p:nvSpPr>
        <p:spPr>
          <a:xfrm>
            <a:off x="3200400" y="2788920"/>
            <a:ext cx="274320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sp>
      <p:sp>
        <p:nvSpPr>
          <p:cNvPr id="23" name="Text 21"/>
          <p:cNvSpPr/>
          <p:nvPr/>
        </p:nvSpPr>
        <p:spPr>
          <a:xfrm>
            <a:off x="3200400" y="2880360"/>
            <a:ext cx="2743200" cy="685800"/>
          </a:xfrm>
          <a:prstGeom prst="rect">
            <a:avLst/>
          </a:prstGeom>
          <a:noFill/>
          <a:ln/>
        </p:spPr>
        <p:txBody>
          <a:bodyPr wrap="square" rtlCol="0" anchor="ctr"/>
          <a:lstStyle/>
          <a:p>
            <a:pPr marL="0" indent="0" algn="ctr">
              <a:buNone/>
            </a:pPr>
            <a:r>
              <a:rPr lang="en-US" sz="3600" b="1" dirty="0">
                <a:solidFill>
                  <a:srgbClr val="E8B84B"/>
                </a:solidFill>
                <a:latin typeface="Georgia" pitchFamily="34" charset="0"/>
                <a:ea typeface="Georgia" pitchFamily="34" charset="-122"/>
                <a:cs typeface="Georgia" pitchFamily="34" charset="-120"/>
              </a:rPr>
              <a:t>~50%</a:t>
            </a:r>
            <a:endParaRPr lang="en-US" sz="3600" dirty="0"/>
          </a:p>
        </p:txBody>
      </p:sp>
      <p:sp>
        <p:nvSpPr>
          <p:cNvPr id="24" name="Text 22"/>
          <p:cNvSpPr/>
          <p:nvPr/>
        </p:nvSpPr>
        <p:spPr>
          <a:xfrm>
            <a:off x="3246120" y="3566160"/>
            <a:ext cx="2651760" cy="868680"/>
          </a:xfrm>
          <a:prstGeom prst="rect">
            <a:avLst/>
          </a:prstGeom>
          <a:noFill/>
          <a:ln/>
        </p:spPr>
        <p:txBody>
          <a:bodyPr wrap="square" rtlCol="0" anchor="ctr"/>
          <a:lstStyle/>
          <a:p>
            <a:pPr marL="0" indent="0" algn="ctr">
              <a:buNone/>
            </a:pPr>
            <a:r>
              <a:rPr lang="en-US" sz="1400" dirty="0" err="1">
                <a:solidFill>
                  <a:srgbClr val="D6E4F7"/>
                </a:solidFill>
                <a:latin typeface="Calibri" pitchFamily="34" charset="0"/>
                <a:ea typeface="Calibri" pitchFamily="34" charset="-122"/>
                <a:cs typeface="Calibri" pitchFamily="34" charset="-120"/>
              </a:rPr>
              <a:t>της</a:t>
            </a:r>
            <a:r>
              <a:rPr lang="en-US" sz="1400" dirty="0">
                <a:solidFill>
                  <a:srgbClr val="D6E4F7"/>
                </a:solidFill>
                <a:latin typeface="Calibri" pitchFamily="34" charset="0"/>
                <a:ea typeface="Calibri" pitchFamily="34" charset="-122"/>
                <a:cs typeface="Calibri" pitchFamily="34" charset="-120"/>
              </a:rPr>
              <a:t> α</a:t>
            </a:r>
            <a:r>
              <a:rPr lang="en-US" sz="1400" dirty="0" err="1">
                <a:solidFill>
                  <a:srgbClr val="D6E4F7"/>
                </a:solidFill>
                <a:latin typeface="Calibri" pitchFamily="34" charset="0"/>
                <a:ea typeface="Calibri" pitchFamily="34" charset="-122"/>
                <a:cs typeface="Calibri" pitchFamily="34" charset="-120"/>
              </a:rPr>
              <a:t>ύξησης</a:t>
            </a:r>
            <a:r>
              <a:rPr lang="en-US" sz="1400" dirty="0">
                <a:solidFill>
                  <a:srgbClr val="D6E4F7"/>
                </a:solidFill>
                <a:latin typeface="Calibri" pitchFamily="34" charset="0"/>
                <a:ea typeface="Calibri" pitchFamily="34" charset="-122"/>
                <a:cs typeface="Calibri" pitchFamily="34" charset="-120"/>
              </a:rPr>
              <a:t> </a:t>
            </a:r>
            <a:r>
              <a:rPr lang="el-GR" sz="1400" dirty="0">
                <a:solidFill>
                  <a:srgbClr val="D6E4F7"/>
                </a:solidFill>
                <a:latin typeface="Calibri" pitchFamily="34" charset="0"/>
                <a:ea typeface="Calibri" pitchFamily="34" charset="-122"/>
                <a:cs typeface="Calibri" pitchFamily="34" charset="-120"/>
              </a:rPr>
              <a:t>της</a:t>
            </a:r>
            <a:endParaRPr lang="en-US" sz="1400" dirty="0"/>
          </a:p>
          <a:p>
            <a:pPr marL="0" indent="0" algn="ctr">
              <a:buNone/>
            </a:pPr>
            <a:r>
              <a:rPr lang="en-US" sz="1400" dirty="0">
                <a:solidFill>
                  <a:srgbClr val="D6E4F7"/>
                </a:solidFill>
                <a:latin typeface="Calibri" pitchFamily="34" charset="0"/>
                <a:ea typeface="Calibri" pitchFamily="34" charset="-122"/>
                <a:cs typeface="Calibri" pitchFamily="34" charset="-120"/>
              </a:rPr>
              <a:t>ανισότητας 4 δεκαετιών</a:t>
            </a:r>
            <a:endParaRPr lang="en-US" sz="1400" dirty="0"/>
          </a:p>
          <a:p>
            <a:pPr marL="0" indent="0" algn="ctr">
              <a:buNone/>
            </a:pPr>
            <a:r>
              <a:rPr lang="en-US" sz="1400" dirty="0">
                <a:solidFill>
                  <a:srgbClr val="D6E4F7"/>
                </a:solidFill>
                <a:latin typeface="Calibri" pitchFamily="34" charset="0"/>
                <a:ea typeface="Calibri" pitchFamily="34" charset="-122"/>
                <a:cs typeface="Calibri" pitchFamily="34" charset="-120"/>
              </a:rPr>
              <a:t>από αλλαγές μεριδίων</a:t>
            </a:r>
            <a:endParaRPr lang="en-US" sz="1400" dirty="0"/>
          </a:p>
          <a:p>
            <a:pPr marL="0" indent="0" algn="ctr">
              <a:buNone/>
            </a:pPr>
            <a:r>
              <a:rPr lang="en-US" sz="1400" dirty="0">
                <a:solidFill>
                  <a:srgbClr val="D6E4F7"/>
                </a:solidFill>
                <a:latin typeface="Calibri" pitchFamily="34" charset="0"/>
                <a:ea typeface="Calibri" pitchFamily="34" charset="-122"/>
                <a:cs typeface="Calibri" pitchFamily="34" charset="-120"/>
              </a:rPr>
              <a:t>(Guerriero, 2012)</a:t>
            </a:r>
            <a:endParaRPr lang="en-US" sz="1400" dirty="0"/>
          </a:p>
        </p:txBody>
      </p:sp>
      <p:sp>
        <p:nvSpPr>
          <p:cNvPr id="25" name="Shape 23"/>
          <p:cNvSpPr/>
          <p:nvPr/>
        </p:nvSpPr>
        <p:spPr>
          <a:xfrm>
            <a:off x="6126480" y="2752344"/>
            <a:ext cx="2743200" cy="1737360"/>
          </a:xfrm>
          <a:prstGeom prst="rect">
            <a:avLst/>
          </a:prstGeom>
          <a:solidFill>
            <a:srgbClr val="243A60"/>
          </a:solidFill>
          <a:ln w="12700">
            <a:solidFill>
              <a:srgbClr val="C4922A"/>
            </a:solidFill>
            <a:prstDash val="solid"/>
          </a:ln>
          <a:effectLst>
            <a:outerShdw blurRad="50800" dist="25400" dir="8100000" algn="bl" rotWithShape="0">
              <a:srgbClr val="000000">
                <a:alpha val="12000"/>
              </a:srgbClr>
            </a:outerShdw>
          </a:effectLst>
        </p:spPr>
      </p:sp>
      <p:sp>
        <p:nvSpPr>
          <p:cNvPr id="26" name="Text 24"/>
          <p:cNvSpPr/>
          <p:nvPr/>
        </p:nvSpPr>
        <p:spPr>
          <a:xfrm>
            <a:off x="6126480" y="2880360"/>
            <a:ext cx="2743200" cy="685800"/>
          </a:xfrm>
          <a:prstGeom prst="rect">
            <a:avLst/>
          </a:prstGeom>
          <a:noFill/>
          <a:ln/>
        </p:spPr>
        <p:txBody>
          <a:bodyPr wrap="square" rtlCol="0" anchor="ctr"/>
          <a:lstStyle/>
          <a:p>
            <a:pPr marL="0" indent="0" algn="ctr">
              <a:buNone/>
            </a:pPr>
            <a:r>
              <a:rPr lang="en-US" sz="3600" b="1" dirty="0">
                <a:solidFill>
                  <a:srgbClr val="E8B84B"/>
                </a:solidFill>
                <a:latin typeface="Georgia" pitchFamily="34" charset="0"/>
                <a:ea typeface="Georgia" pitchFamily="34" charset="-122"/>
                <a:cs typeface="Georgia" pitchFamily="34" charset="-120"/>
              </a:rPr>
              <a:t>r−g</a:t>
            </a:r>
            <a:endParaRPr lang="en-US" sz="3600" dirty="0"/>
          </a:p>
        </p:txBody>
      </p:sp>
      <p:sp>
        <p:nvSpPr>
          <p:cNvPr id="27" name="Text 25"/>
          <p:cNvSpPr/>
          <p:nvPr/>
        </p:nvSpPr>
        <p:spPr>
          <a:xfrm>
            <a:off x="6172200" y="3566160"/>
            <a:ext cx="2651760" cy="868680"/>
          </a:xfrm>
          <a:prstGeom prst="rect">
            <a:avLst/>
          </a:prstGeom>
          <a:noFill/>
          <a:ln/>
        </p:spPr>
        <p:txBody>
          <a:bodyPr wrap="square" rtlCol="0" anchor="ctr"/>
          <a:lstStyle/>
          <a:p>
            <a:pPr marL="0" indent="0" algn="ctr">
              <a:buNone/>
            </a:pPr>
            <a:r>
              <a:rPr lang="en-US" sz="1400" dirty="0">
                <a:solidFill>
                  <a:srgbClr val="D6E4F7"/>
                </a:solidFill>
                <a:latin typeface="Calibri" pitchFamily="34" charset="0"/>
                <a:ea typeface="Calibri" pitchFamily="34" charset="-122"/>
                <a:cs typeface="Calibri" pitchFamily="34" charset="-120"/>
              </a:rPr>
              <a:t>ο κύριος μοχλός</a:t>
            </a:r>
            <a:endParaRPr lang="en-US" sz="1400" dirty="0"/>
          </a:p>
          <a:p>
            <a:pPr marL="0" indent="0" algn="ctr">
              <a:buNone/>
            </a:pPr>
            <a:r>
              <a:rPr lang="el-GR" sz="1400" dirty="0">
                <a:solidFill>
                  <a:srgbClr val="D6E4F7"/>
                </a:solidFill>
                <a:latin typeface="Calibri" pitchFamily="34" charset="0"/>
                <a:ea typeface="Calibri" pitchFamily="34" charset="-122"/>
                <a:cs typeface="Calibri" pitchFamily="34" charset="-120"/>
              </a:rPr>
              <a:t>των </a:t>
            </a:r>
            <a:r>
              <a:rPr lang="en-US" sz="1400" dirty="0" err="1">
                <a:solidFill>
                  <a:srgbClr val="D6E4F7"/>
                </a:solidFill>
                <a:latin typeface="Calibri" pitchFamily="34" charset="0"/>
                <a:ea typeface="Calibri" pitchFamily="34" charset="-122"/>
                <a:cs typeface="Calibri" pitchFamily="34" charset="-120"/>
              </a:rPr>
              <a:t>μεγάλων</a:t>
            </a:r>
            <a:r>
              <a:rPr lang="en-US" sz="1400" dirty="0">
                <a:solidFill>
                  <a:srgbClr val="D6E4F7"/>
                </a:solidFill>
                <a:latin typeface="Calibri" pitchFamily="34" charset="0"/>
                <a:ea typeface="Calibri" pitchFamily="34" charset="-122"/>
                <a:cs typeface="Calibri" pitchFamily="34" charset="-120"/>
              </a:rPr>
              <a:t> </a:t>
            </a:r>
            <a:r>
              <a:rPr lang="en-US" sz="1400" dirty="0" err="1">
                <a:solidFill>
                  <a:srgbClr val="D6E4F7"/>
                </a:solidFill>
                <a:latin typeface="Calibri" pitchFamily="34" charset="0"/>
                <a:ea typeface="Calibri" pitchFamily="34" charset="-122"/>
                <a:cs typeface="Calibri" pitchFamily="34" charset="-120"/>
              </a:rPr>
              <a:t>κυμάτων</a:t>
            </a:r>
            <a:r>
              <a:rPr lang="el-GR" sz="1400" dirty="0">
                <a:solidFill>
                  <a:srgbClr val="D6E4F7"/>
                </a:solidFill>
                <a:latin typeface="Calibri" pitchFamily="34" charset="0"/>
                <a:ea typeface="Calibri" pitchFamily="34" charset="-122"/>
                <a:cs typeface="Calibri" pitchFamily="34" charset="-120"/>
              </a:rPr>
              <a:t> της</a:t>
            </a:r>
            <a:endParaRPr lang="en-US" sz="1400" dirty="0"/>
          </a:p>
          <a:p>
            <a:pPr marL="0" indent="0" algn="ctr">
              <a:buNone/>
            </a:pPr>
            <a:r>
              <a:rPr lang="en-US" sz="1400" dirty="0">
                <a:solidFill>
                  <a:srgbClr val="D6E4F7"/>
                </a:solidFill>
                <a:latin typeface="Calibri" pitchFamily="34" charset="0"/>
                <a:ea typeface="Calibri" pitchFamily="34" charset="-122"/>
                <a:cs typeface="Calibri" pitchFamily="34" charset="-120"/>
              </a:rPr>
              <a:t>ανισότητας ιστορικά</a:t>
            </a:r>
            <a:endParaRPr lang="en-US" sz="1400" dirty="0"/>
          </a:p>
        </p:txBody>
      </p:sp>
      <p:sp>
        <p:nvSpPr>
          <p:cNvPr id="28" name="Text 26"/>
          <p:cNvSpPr/>
          <p:nvPr/>
        </p:nvSpPr>
        <p:spPr>
          <a:xfrm>
            <a:off x="274320" y="4800600"/>
            <a:ext cx="8595360" cy="228600"/>
          </a:xfrm>
          <a:prstGeom prst="rect">
            <a:avLst/>
          </a:prstGeom>
          <a:noFill/>
          <a:ln/>
        </p:spPr>
        <p:txBody>
          <a:bodyPr wrap="square" rtlCol="0" anchor="ctr"/>
          <a:lstStyle/>
          <a:p>
            <a:pPr marL="0" indent="0">
              <a:buNone/>
            </a:pPr>
            <a:r>
              <a:rPr lang="en-US" sz="1200" i="1" dirty="0">
                <a:solidFill>
                  <a:srgbClr val="8899AA"/>
                </a:solidFill>
                <a:latin typeface="Calibri" pitchFamily="34" charset="0"/>
                <a:ea typeface="Calibri" pitchFamily="34" charset="-122"/>
                <a:cs typeface="Calibri" pitchFamily="34" charset="-120"/>
              </a:rPr>
              <a:t>Πηγή: Piketty, T. (2014). Capital in the Twenty-First Century, Harvard University Press.</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w="12700">
            <a:solidFill>
              <a:srgbClr val="1B2A4A"/>
            </a:solidFill>
            <a:prstDash val="solid"/>
          </a:ln>
        </p:spPr>
      </p:sp>
      <p:sp>
        <p:nvSpPr>
          <p:cNvPr id="3" name="Text 1"/>
          <p:cNvSpPr/>
          <p:nvPr/>
        </p:nvSpPr>
        <p:spPr>
          <a:xfrm>
            <a:off x="365760" y="45720"/>
            <a:ext cx="8412480" cy="68580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Η Κριτική στο r &gt; g: Mankiw, Acemoglu, Bernanke</a:t>
            </a:r>
            <a:endParaRPr lang="en-US" sz="2200" dirty="0"/>
          </a:p>
        </p:txBody>
      </p:sp>
      <p:sp>
        <p:nvSpPr>
          <p:cNvPr id="4" name="Shape 2"/>
          <p:cNvSpPr/>
          <p:nvPr/>
        </p:nvSpPr>
        <p:spPr>
          <a:xfrm>
            <a:off x="0" y="822960"/>
            <a:ext cx="9144000" cy="54864"/>
          </a:xfrm>
          <a:prstGeom prst="rect">
            <a:avLst/>
          </a:prstGeom>
          <a:solidFill>
            <a:srgbClr val="C4922A"/>
          </a:solidFill>
          <a:ln w="12700">
            <a:solidFill>
              <a:srgbClr val="C4922A"/>
            </a:solidFill>
            <a:prstDash val="solid"/>
          </a:ln>
        </p:spPr>
      </p:sp>
      <p:sp>
        <p:nvSpPr>
          <p:cNvPr id="5" name="Shape 3"/>
          <p:cNvSpPr/>
          <p:nvPr/>
        </p:nvSpPr>
        <p:spPr>
          <a:xfrm>
            <a:off x="192025" y="941832"/>
            <a:ext cx="2743200" cy="3931920"/>
          </a:xfrm>
          <a:prstGeom prst="rect">
            <a:avLst/>
          </a:prstGeom>
          <a:solidFill>
            <a:srgbClr val="FFF3CD"/>
          </a:solidFill>
          <a:ln w="12700">
            <a:solidFill>
              <a:srgbClr val="8899AA"/>
            </a:solidFill>
            <a:prstDash val="solid"/>
          </a:ln>
          <a:effectLst>
            <a:outerShdw blurRad="50800" dist="25400" dir="8100000" algn="bl" rotWithShape="0">
              <a:srgbClr val="000000">
                <a:alpha val="12000"/>
              </a:srgbClr>
            </a:outerShdw>
          </a:effectLst>
        </p:spPr>
      </p:sp>
      <p:sp>
        <p:nvSpPr>
          <p:cNvPr id="6" name="Shape 4"/>
          <p:cNvSpPr/>
          <p:nvPr/>
        </p:nvSpPr>
        <p:spPr>
          <a:xfrm>
            <a:off x="182880" y="960120"/>
            <a:ext cx="2743200" cy="502920"/>
          </a:xfrm>
          <a:prstGeom prst="rect">
            <a:avLst/>
          </a:prstGeom>
          <a:solidFill>
            <a:srgbClr val="1B2A4A"/>
          </a:solidFill>
          <a:ln w="12700">
            <a:solidFill>
              <a:srgbClr val="1B2A4A"/>
            </a:solidFill>
            <a:prstDash val="solid"/>
          </a:ln>
        </p:spPr>
        <p:txBody>
          <a:bodyPr/>
          <a:lstStyle/>
          <a:p>
            <a:endParaRPr lang="el-GR" dirty="0"/>
          </a:p>
        </p:txBody>
      </p:sp>
      <p:sp>
        <p:nvSpPr>
          <p:cNvPr id="7" name="Text 5"/>
          <p:cNvSpPr/>
          <p:nvPr/>
        </p:nvSpPr>
        <p:spPr>
          <a:xfrm>
            <a:off x="228600" y="960120"/>
            <a:ext cx="2651760" cy="274320"/>
          </a:xfrm>
          <a:prstGeom prst="rect">
            <a:avLst/>
          </a:prstGeom>
          <a:noFill/>
          <a:ln/>
        </p:spPr>
        <p:txBody>
          <a:bodyPr wrap="square" rtlCol="0" anchor="ctr"/>
          <a:lstStyle/>
          <a:p>
            <a:pPr marL="0" indent="0">
              <a:buNone/>
            </a:pPr>
            <a:r>
              <a:rPr lang="en-US" sz="1400" b="1" dirty="0">
                <a:solidFill>
                  <a:srgbClr val="E8B84B"/>
                </a:solidFill>
                <a:latin typeface="Calibri" pitchFamily="34" charset="0"/>
                <a:ea typeface="Calibri" pitchFamily="34" charset="-122"/>
                <a:cs typeface="Calibri" pitchFamily="34" charset="-120"/>
              </a:rPr>
              <a:t>N. Gregory Mankiw (2015)</a:t>
            </a:r>
            <a:endParaRPr lang="en-US" sz="1400" dirty="0"/>
          </a:p>
        </p:txBody>
      </p:sp>
      <p:sp>
        <p:nvSpPr>
          <p:cNvPr id="8" name="Text 6"/>
          <p:cNvSpPr/>
          <p:nvPr/>
        </p:nvSpPr>
        <p:spPr>
          <a:xfrm>
            <a:off x="228600" y="1234440"/>
            <a:ext cx="2651760" cy="201168"/>
          </a:xfrm>
          <a:prstGeom prst="rect">
            <a:avLst/>
          </a:prstGeom>
          <a:noFill/>
          <a:ln/>
        </p:spPr>
        <p:txBody>
          <a:bodyPr wrap="square" rtlCol="0" anchor="ctr"/>
          <a:lstStyle/>
          <a:p>
            <a:pPr marL="0" indent="0">
              <a:buNone/>
            </a:pPr>
            <a:r>
              <a:rPr lang="en-US" sz="1400" i="1" dirty="0">
                <a:solidFill>
                  <a:srgbClr val="8899AA"/>
                </a:solidFill>
                <a:latin typeface="Calibri" pitchFamily="34" charset="0"/>
                <a:ea typeface="Calibri" pitchFamily="34" charset="-122"/>
                <a:cs typeface="Calibri" pitchFamily="34" charset="-120"/>
              </a:rPr>
              <a:t>"Yes, r &gt; g. So What?"</a:t>
            </a:r>
            <a:endParaRPr lang="en-US" sz="1400" dirty="0"/>
          </a:p>
        </p:txBody>
      </p:sp>
      <p:sp>
        <p:nvSpPr>
          <p:cNvPr id="9" name="Shape 7"/>
          <p:cNvSpPr/>
          <p:nvPr/>
        </p:nvSpPr>
        <p:spPr>
          <a:xfrm>
            <a:off x="256032" y="1591056"/>
            <a:ext cx="91440" cy="91440"/>
          </a:xfrm>
          <a:prstGeom prst="ellipse">
            <a:avLst/>
          </a:prstGeom>
          <a:solidFill>
            <a:srgbClr val="1B2A4A"/>
          </a:solidFill>
          <a:ln w="12700">
            <a:solidFill>
              <a:srgbClr val="1B2A4A"/>
            </a:solidFill>
            <a:prstDash val="solid"/>
          </a:ln>
        </p:spPr>
      </p:sp>
      <p:sp>
        <p:nvSpPr>
          <p:cNvPr id="10" name="Text 8"/>
          <p:cNvSpPr/>
          <p:nvPr/>
        </p:nvSpPr>
        <p:spPr>
          <a:xfrm>
            <a:off x="420624" y="1512467"/>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Ο πλούτος δεν συσσωρεύεται επ' άπειρον: οι πλούσιοι καταναλώνουν</a:t>
            </a:r>
            <a:endParaRPr lang="en-US" sz="1400" dirty="0"/>
          </a:p>
        </p:txBody>
      </p:sp>
      <p:sp>
        <p:nvSpPr>
          <p:cNvPr id="11" name="Shape 9"/>
          <p:cNvSpPr/>
          <p:nvPr/>
        </p:nvSpPr>
        <p:spPr>
          <a:xfrm>
            <a:off x="260901" y="2316163"/>
            <a:ext cx="91440" cy="91440"/>
          </a:xfrm>
          <a:prstGeom prst="ellipse">
            <a:avLst/>
          </a:prstGeom>
          <a:solidFill>
            <a:srgbClr val="1B2A4A"/>
          </a:solidFill>
          <a:ln w="12700">
            <a:solidFill>
              <a:srgbClr val="1B2A4A"/>
            </a:solidFill>
            <a:prstDash val="solid"/>
          </a:ln>
        </p:spPr>
      </p:sp>
      <p:sp>
        <p:nvSpPr>
          <p:cNvPr id="12" name="Text 10"/>
          <p:cNvSpPr/>
          <p:nvPr/>
        </p:nvSpPr>
        <p:spPr>
          <a:xfrm>
            <a:off x="411480" y="2212848"/>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Διαίρεση κληρονομιών σε πολλούς κληρονόμους κάθε γενιά</a:t>
            </a:r>
            <a:endParaRPr lang="en-US" sz="1400" dirty="0"/>
          </a:p>
        </p:txBody>
      </p:sp>
      <p:sp>
        <p:nvSpPr>
          <p:cNvPr id="13" name="Shape 11"/>
          <p:cNvSpPr/>
          <p:nvPr/>
        </p:nvSpPr>
        <p:spPr>
          <a:xfrm>
            <a:off x="256032" y="2979103"/>
            <a:ext cx="91440" cy="91440"/>
          </a:xfrm>
          <a:prstGeom prst="ellipse">
            <a:avLst/>
          </a:prstGeom>
          <a:solidFill>
            <a:srgbClr val="1B2A4A"/>
          </a:solidFill>
          <a:ln w="12700">
            <a:solidFill>
              <a:srgbClr val="1B2A4A"/>
            </a:solidFill>
            <a:prstDash val="solid"/>
          </a:ln>
        </p:spPr>
      </p:sp>
      <p:sp>
        <p:nvSpPr>
          <p:cNvPr id="14" name="Text 12"/>
          <p:cNvSpPr/>
          <p:nvPr/>
        </p:nvSpPr>
        <p:spPr>
          <a:xfrm>
            <a:off x="411480" y="2871216"/>
            <a:ext cx="2377440" cy="594360"/>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Η φ</a:t>
            </a:r>
            <a:r>
              <a:rPr lang="en-US" sz="1400" dirty="0" err="1">
                <a:solidFill>
                  <a:srgbClr val="1A2535"/>
                </a:solidFill>
                <a:latin typeface="Calibri" pitchFamily="34" charset="0"/>
                <a:ea typeface="Calibri" pitchFamily="34" charset="-122"/>
                <a:cs typeface="Calibri" pitchFamily="34" charset="-120"/>
              </a:rPr>
              <a:t>ορολογί</a:t>
            </a:r>
            <a:r>
              <a:rPr lang="en-US" sz="1400" dirty="0">
                <a:solidFill>
                  <a:srgbClr val="1A2535"/>
                </a:solidFill>
                <a:latin typeface="Calibri" pitchFamily="34" charset="0"/>
                <a:ea typeface="Calibri" pitchFamily="34" charset="-122"/>
                <a:cs typeface="Calibri" pitchFamily="34" charset="-120"/>
              </a:rPr>
              <a:t>α εισοδήματος &amp; κληρονομιάς ήδη περιορίζει </a:t>
            </a:r>
            <a:r>
              <a:rPr lang="el-GR" sz="1400" dirty="0">
                <a:solidFill>
                  <a:srgbClr val="1A2535"/>
                </a:solidFill>
                <a:latin typeface="Calibri" pitchFamily="34" charset="0"/>
                <a:ea typeface="Calibri" pitchFamily="34" charset="-122"/>
                <a:cs typeface="Calibri" pitchFamily="34" charset="-120"/>
              </a:rPr>
              <a:t>τη </a:t>
            </a:r>
            <a:r>
              <a:rPr lang="en-US" sz="1400" dirty="0" err="1">
                <a:solidFill>
                  <a:srgbClr val="1A2535"/>
                </a:solidFill>
                <a:latin typeface="Calibri" pitchFamily="34" charset="0"/>
                <a:ea typeface="Calibri" pitchFamily="34" charset="-122"/>
                <a:cs typeface="Calibri" pitchFamily="34" charset="-120"/>
              </a:rPr>
              <a:t>συσσώρευση</a:t>
            </a:r>
            <a:endParaRPr lang="en-US" sz="1400" dirty="0"/>
          </a:p>
        </p:txBody>
      </p:sp>
      <p:sp>
        <p:nvSpPr>
          <p:cNvPr id="15" name="Shape 13"/>
          <p:cNvSpPr/>
          <p:nvPr/>
        </p:nvSpPr>
        <p:spPr>
          <a:xfrm>
            <a:off x="270520" y="3642043"/>
            <a:ext cx="91440" cy="91440"/>
          </a:xfrm>
          <a:prstGeom prst="ellipse">
            <a:avLst/>
          </a:prstGeom>
          <a:solidFill>
            <a:srgbClr val="1B2A4A"/>
          </a:solidFill>
          <a:ln w="12700">
            <a:solidFill>
              <a:srgbClr val="1B2A4A"/>
            </a:solidFill>
            <a:prstDash val="solid"/>
          </a:ln>
        </p:spPr>
      </p:sp>
      <p:sp>
        <p:nvSpPr>
          <p:cNvPr id="16" name="Text 14"/>
          <p:cNvSpPr/>
          <p:nvPr/>
        </p:nvSpPr>
        <p:spPr>
          <a:xfrm>
            <a:off x="411480" y="3529584"/>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Το r &gt; g είναι συνθήκη αποτελεσματικότητας, όχι αναπόφευκτης ολιγαρχίας</a:t>
            </a:r>
            <a:endParaRPr lang="en-US" sz="1400" dirty="0"/>
          </a:p>
        </p:txBody>
      </p:sp>
      <p:sp>
        <p:nvSpPr>
          <p:cNvPr id="17" name="Shape 15"/>
          <p:cNvSpPr/>
          <p:nvPr/>
        </p:nvSpPr>
        <p:spPr>
          <a:xfrm>
            <a:off x="3172968" y="960120"/>
            <a:ext cx="2743200" cy="3931920"/>
          </a:xfrm>
          <a:prstGeom prst="rect">
            <a:avLst/>
          </a:prstGeom>
          <a:solidFill>
            <a:srgbClr val="D4EDDA"/>
          </a:solidFill>
          <a:ln w="12700">
            <a:solidFill>
              <a:srgbClr val="8899AA"/>
            </a:solidFill>
            <a:prstDash val="solid"/>
          </a:ln>
          <a:effectLst>
            <a:outerShdw blurRad="50800" dist="25400" dir="8100000" algn="bl" rotWithShape="0">
              <a:srgbClr val="000000">
                <a:alpha val="12000"/>
              </a:srgbClr>
            </a:outerShdw>
          </a:effectLst>
        </p:spPr>
      </p:sp>
      <p:sp>
        <p:nvSpPr>
          <p:cNvPr id="18" name="Shape 16"/>
          <p:cNvSpPr/>
          <p:nvPr/>
        </p:nvSpPr>
        <p:spPr>
          <a:xfrm>
            <a:off x="3172968" y="960120"/>
            <a:ext cx="2743200" cy="502920"/>
          </a:xfrm>
          <a:prstGeom prst="rect">
            <a:avLst/>
          </a:prstGeom>
          <a:solidFill>
            <a:srgbClr val="1B2A4A"/>
          </a:solidFill>
          <a:ln w="12700">
            <a:solidFill>
              <a:srgbClr val="1B2A4A"/>
            </a:solidFill>
            <a:prstDash val="solid"/>
          </a:ln>
        </p:spPr>
      </p:sp>
      <p:sp>
        <p:nvSpPr>
          <p:cNvPr id="19" name="Text 17"/>
          <p:cNvSpPr/>
          <p:nvPr/>
        </p:nvSpPr>
        <p:spPr>
          <a:xfrm>
            <a:off x="3218688" y="960120"/>
            <a:ext cx="2651760" cy="274320"/>
          </a:xfrm>
          <a:prstGeom prst="rect">
            <a:avLst/>
          </a:prstGeom>
          <a:noFill/>
          <a:ln/>
        </p:spPr>
        <p:txBody>
          <a:bodyPr wrap="square" rtlCol="0" anchor="ctr"/>
          <a:lstStyle/>
          <a:p>
            <a:pPr marL="0" indent="0">
              <a:buNone/>
            </a:pPr>
            <a:r>
              <a:rPr lang="en-US" sz="1400" b="1" dirty="0">
                <a:solidFill>
                  <a:srgbClr val="E8B84B"/>
                </a:solidFill>
                <a:latin typeface="Calibri" pitchFamily="34" charset="0"/>
                <a:ea typeface="Calibri" pitchFamily="34" charset="-122"/>
                <a:cs typeface="Calibri" pitchFamily="34" charset="-120"/>
              </a:rPr>
              <a:t>Daron Acemoglu</a:t>
            </a:r>
            <a:endParaRPr lang="en-US" sz="1400" dirty="0"/>
          </a:p>
        </p:txBody>
      </p:sp>
      <p:sp>
        <p:nvSpPr>
          <p:cNvPr id="20" name="Text 18"/>
          <p:cNvSpPr/>
          <p:nvPr/>
        </p:nvSpPr>
        <p:spPr>
          <a:xfrm>
            <a:off x="3218688" y="1234440"/>
            <a:ext cx="2651760" cy="201168"/>
          </a:xfrm>
          <a:prstGeom prst="rect">
            <a:avLst/>
          </a:prstGeom>
          <a:noFill/>
          <a:ln/>
        </p:spPr>
        <p:txBody>
          <a:bodyPr wrap="square" rtlCol="0" anchor="ctr"/>
          <a:lstStyle/>
          <a:p>
            <a:pPr marL="0" indent="0">
              <a:buNone/>
            </a:pPr>
            <a:r>
              <a:rPr lang="en-US" sz="1400" i="1" dirty="0">
                <a:solidFill>
                  <a:srgbClr val="8899AA"/>
                </a:solidFill>
                <a:latin typeface="Calibri" pitchFamily="34" charset="0"/>
                <a:ea typeface="Calibri" pitchFamily="34" charset="-122"/>
                <a:cs typeface="Calibri" pitchFamily="34" charset="-120"/>
              </a:rPr>
              <a:t>Θεσμοί &amp; Πολιτικές</a:t>
            </a:r>
            <a:endParaRPr lang="en-US" sz="1400" dirty="0"/>
          </a:p>
        </p:txBody>
      </p:sp>
      <p:sp>
        <p:nvSpPr>
          <p:cNvPr id="21" name="Shape 19"/>
          <p:cNvSpPr/>
          <p:nvPr/>
        </p:nvSpPr>
        <p:spPr>
          <a:xfrm>
            <a:off x="3246120" y="1591056"/>
            <a:ext cx="91440" cy="91440"/>
          </a:xfrm>
          <a:prstGeom prst="ellipse">
            <a:avLst/>
          </a:prstGeom>
          <a:solidFill>
            <a:srgbClr val="1B2A4A"/>
          </a:solidFill>
          <a:ln w="12700">
            <a:solidFill>
              <a:srgbClr val="1B2A4A"/>
            </a:solidFill>
            <a:prstDash val="solid"/>
          </a:ln>
        </p:spPr>
      </p:sp>
      <p:sp>
        <p:nvSpPr>
          <p:cNvPr id="22" name="Text 20"/>
          <p:cNvSpPr/>
          <p:nvPr/>
        </p:nvSpPr>
        <p:spPr>
          <a:xfrm>
            <a:off x="3401568" y="1554480"/>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Ανισότητα ≠ «μαθηματική νομοτέλεια» — είναι αποτέλεσμα θεσμών</a:t>
            </a:r>
            <a:endParaRPr lang="en-US" sz="1400" dirty="0"/>
          </a:p>
        </p:txBody>
      </p:sp>
      <p:sp>
        <p:nvSpPr>
          <p:cNvPr id="23" name="Shape 21"/>
          <p:cNvSpPr/>
          <p:nvPr/>
        </p:nvSpPr>
        <p:spPr>
          <a:xfrm>
            <a:off x="3249861" y="2340864"/>
            <a:ext cx="91440" cy="91440"/>
          </a:xfrm>
          <a:prstGeom prst="ellipse">
            <a:avLst/>
          </a:prstGeom>
          <a:solidFill>
            <a:srgbClr val="1B2A4A"/>
          </a:solidFill>
          <a:ln w="12700">
            <a:solidFill>
              <a:srgbClr val="1B2A4A"/>
            </a:solidFill>
            <a:prstDash val="solid"/>
          </a:ln>
        </p:spPr>
      </p:sp>
      <p:sp>
        <p:nvSpPr>
          <p:cNvPr id="24" name="Text 22"/>
          <p:cNvSpPr/>
          <p:nvPr/>
        </p:nvSpPr>
        <p:spPr>
          <a:xfrm>
            <a:off x="3401568" y="2212848"/>
            <a:ext cx="2377440" cy="594360"/>
          </a:xfrm>
          <a:prstGeom prst="rect">
            <a:avLst/>
          </a:prstGeom>
          <a:noFill/>
          <a:ln/>
        </p:spPr>
        <p:txBody>
          <a:bodyPr wrap="square" rtlCol="0" anchor="t"/>
          <a:lstStyle/>
          <a:p>
            <a:pPr marL="0" indent="0">
              <a:buNone/>
            </a:pPr>
            <a:r>
              <a:rPr lang="en-US" sz="1400" dirty="0" err="1">
                <a:solidFill>
                  <a:srgbClr val="1A2535"/>
                </a:solidFill>
                <a:latin typeface="Calibri" pitchFamily="34" charset="0"/>
                <a:ea typeface="Calibri" pitchFamily="34" charset="-122"/>
                <a:cs typeface="Calibri" pitchFamily="34" charset="-120"/>
              </a:rPr>
              <a:t>Εξ</a:t>
            </a:r>
            <a:r>
              <a:rPr lang="en-US" sz="1400" dirty="0">
                <a:solidFill>
                  <a:srgbClr val="1A2535"/>
                </a:solidFill>
                <a:latin typeface="Calibri" pitchFamily="34" charset="0"/>
                <a:ea typeface="Calibri" pitchFamily="34" charset="-122"/>
                <a:cs typeface="Calibri" pitchFamily="34" charset="-120"/>
              </a:rPr>
              <a:t>ασθένηση συνδικάτων, </a:t>
            </a:r>
            <a:r>
              <a:rPr lang="en-US" sz="1400" b="1" dirty="0">
                <a:solidFill>
                  <a:srgbClr val="1A2535"/>
                </a:solidFill>
                <a:latin typeface="Calibri" pitchFamily="34" charset="0"/>
                <a:ea typeface="Calibri" pitchFamily="34" charset="-122"/>
                <a:cs typeface="Calibri" pitchFamily="34" charset="-120"/>
              </a:rPr>
              <a:t>SBTC</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η </a:t>
            </a:r>
            <a:r>
              <a:rPr lang="en-US" sz="1400" dirty="0" err="1">
                <a:solidFill>
                  <a:srgbClr val="1A2535"/>
                </a:solidFill>
                <a:latin typeface="Calibri" pitchFamily="34" charset="0"/>
                <a:ea typeface="Calibri" pitchFamily="34" charset="-122"/>
                <a:cs typeface="Calibri" pitchFamily="34" charset="-120"/>
              </a:rPr>
              <a:t>τεχνολογική</a:t>
            </a:r>
            <a:r>
              <a:rPr lang="en-US" sz="1400" dirty="0">
                <a:solidFill>
                  <a:srgbClr val="1A2535"/>
                </a:solidFill>
                <a:latin typeface="Calibri" pitchFamily="34" charset="0"/>
                <a:ea typeface="Calibri" pitchFamily="34" charset="-122"/>
                <a:cs typeface="Calibri" pitchFamily="34" charset="-120"/>
              </a:rPr>
              <a:t> αλλαγή εξηγούν καλύτερα</a:t>
            </a:r>
            <a:endParaRPr lang="en-US" sz="1400" dirty="0"/>
          </a:p>
        </p:txBody>
      </p:sp>
      <p:sp>
        <p:nvSpPr>
          <p:cNvPr id="25" name="Shape 23"/>
          <p:cNvSpPr/>
          <p:nvPr/>
        </p:nvSpPr>
        <p:spPr>
          <a:xfrm>
            <a:off x="3249861" y="2983437"/>
            <a:ext cx="91440" cy="91440"/>
          </a:xfrm>
          <a:prstGeom prst="ellipse">
            <a:avLst/>
          </a:prstGeom>
          <a:solidFill>
            <a:srgbClr val="1B2A4A"/>
          </a:solidFill>
          <a:ln w="12700">
            <a:solidFill>
              <a:srgbClr val="1B2A4A"/>
            </a:solidFill>
            <a:prstDash val="solid"/>
          </a:ln>
        </p:spPr>
      </p:sp>
      <p:sp>
        <p:nvSpPr>
          <p:cNvPr id="26" name="Text 24"/>
          <p:cNvSpPr/>
          <p:nvPr/>
        </p:nvSpPr>
        <p:spPr>
          <a:xfrm>
            <a:off x="3401568" y="2871216"/>
            <a:ext cx="2377440" cy="594360"/>
          </a:xfrm>
          <a:prstGeom prst="rect">
            <a:avLst/>
          </a:prstGeom>
          <a:noFill/>
          <a:ln/>
        </p:spPr>
        <p:txBody>
          <a:bodyPr wrap="square" rtlCol="0" anchor="t"/>
          <a:lstStyle/>
          <a:p>
            <a:pPr marL="0" indent="0">
              <a:buNone/>
            </a:pPr>
            <a:r>
              <a:rPr lang="el-GR" sz="1400" dirty="0">
                <a:solidFill>
                  <a:srgbClr val="1A2535"/>
                </a:solidFill>
                <a:latin typeface="Calibri" pitchFamily="34" charset="0"/>
                <a:ea typeface="Calibri" pitchFamily="34" charset="-122"/>
                <a:cs typeface="Calibri" pitchFamily="34" charset="-120"/>
              </a:rPr>
              <a:t>Οι ι</a:t>
            </a:r>
            <a:r>
              <a:rPr lang="en-US" sz="1400" dirty="0" err="1">
                <a:solidFill>
                  <a:srgbClr val="1A2535"/>
                </a:solidFill>
                <a:latin typeface="Calibri" pitchFamily="34" charset="0"/>
                <a:ea typeface="Calibri" pitchFamily="34" charset="-122"/>
                <a:cs typeface="Calibri" pitchFamily="34" charset="-120"/>
              </a:rPr>
              <a:t>σχυροί</a:t>
            </a:r>
            <a:r>
              <a:rPr lang="en-US" sz="1400" dirty="0">
                <a:solidFill>
                  <a:srgbClr val="1A2535"/>
                </a:solidFill>
                <a:latin typeface="Calibri" pitchFamily="34" charset="0"/>
                <a:ea typeface="Calibri" pitchFamily="34" charset="-122"/>
                <a:cs typeface="Calibri" pitchFamily="34" charset="-120"/>
              </a:rPr>
              <a:t> θεσμοί μπορούν να </a:t>
            </a:r>
            <a:r>
              <a:rPr lang="en-US" sz="1400" dirty="0" err="1">
                <a:solidFill>
                  <a:srgbClr val="1A2535"/>
                </a:solidFill>
                <a:latin typeface="Calibri" pitchFamily="34" charset="0"/>
                <a:ea typeface="Calibri" pitchFamily="34" charset="-122"/>
                <a:cs typeface="Calibri" pitchFamily="34" charset="-120"/>
              </a:rPr>
              <a:t>ελέγξουν</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την α</a:t>
            </a:r>
            <a:r>
              <a:rPr lang="en-US" sz="1400" dirty="0" err="1">
                <a:solidFill>
                  <a:srgbClr val="1A2535"/>
                </a:solidFill>
                <a:latin typeface="Calibri" pitchFamily="34" charset="0"/>
                <a:ea typeface="Calibri" pitchFamily="34" charset="-122"/>
                <a:cs typeface="Calibri" pitchFamily="34" charset="-120"/>
              </a:rPr>
              <a:t>νισότητ</a:t>
            </a:r>
            <a:r>
              <a:rPr lang="en-US" sz="1400" dirty="0">
                <a:solidFill>
                  <a:srgbClr val="1A2535"/>
                </a:solidFill>
                <a:latin typeface="Calibri" pitchFamily="34" charset="0"/>
                <a:ea typeface="Calibri" pitchFamily="34" charset="-122"/>
                <a:cs typeface="Calibri" pitchFamily="34" charset="-120"/>
              </a:rPr>
              <a:t>α ακόμα και αν r &gt; g</a:t>
            </a:r>
            <a:endParaRPr lang="en-US" sz="1400" dirty="0"/>
          </a:p>
        </p:txBody>
      </p:sp>
      <p:sp>
        <p:nvSpPr>
          <p:cNvPr id="27" name="Shape 25"/>
          <p:cNvSpPr/>
          <p:nvPr/>
        </p:nvSpPr>
        <p:spPr>
          <a:xfrm>
            <a:off x="3246120" y="3656174"/>
            <a:ext cx="91440" cy="91440"/>
          </a:xfrm>
          <a:prstGeom prst="ellipse">
            <a:avLst/>
          </a:prstGeom>
          <a:solidFill>
            <a:srgbClr val="1B2A4A"/>
          </a:solidFill>
          <a:ln w="12700">
            <a:solidFill>
              <a:srgbClr val="1B2A4A"/>
            </a:solidFill>
            <a:prstDash val="solid"/>
          </a:ln>
        </p:spPr>
      </p:sp>
      <p:sp>
        <p:nvSpPr>
          <p:cNvPr id="28" name="Text 26"/>
          <p:cNvSpPr/>
          <p:nvPr/>
        </p:nvSpPr>
        <p:spPr>
          <a:xfrm>
            <a:off x="3401568" y="3529584"/>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Εστίαση σε ενδογενείς πολιτικές αλλά και παγκόσμια θεσμικά πλαίσια</a:t>
            </a:r>
            <a:endParaRPr lang="en-US" sz="1400" dirty="0"/>
          </a:p>
        </p:txBody>
      </p:sp>
      <p:sp>
        <p:nvSpPr>
          <p:cNvPr id="29" name="Shape 27"/>
          <p:cNvSpPr/>
          <p:nvPr/>
        </p:nvSpPr>
        <p:spPr>
          <a:xfrm>
            <a:off x="6157619" y="901684"/>
            <a:ext cx="2743200" cy="3931920"/>
          </a:xfrm>
          <a:prstGeom prst="rect">
            <a:avLst/>
          </a:prstGeom>
          <a:solidFill>
            <a:srgbClr val="D6E4F7"/>
          </a:solidFill>
          <a:ln w="12700">
            <a:solidFill>
              <a:srgbClr val="8899AA"/>
            </a:solidFill>
            <a:prstDash val="solid"/>
          </a:ln>
          <a:effectLst>
            <a:outerShdw blurRad="50800" dist="25400" dir="8100000" algn="bl" rotWithShape="0">
              <a:srgbClr val="000000">
                <a:alpha val="12000"/>
              </a:srgbClr>
            </a:outerShdw>
          </a:effectLst>
        </p:spPr>
      </p:sp>
      <p:sp>
        <p:nvSpPr>
          <p:cNvPr id="30" name="Shape 28"/>
          <p:cNvSpPr/>
          <p:nvPr/>
        </p:nvSpPr>
        <p:spPr>
          <a:xfrm>
            <a:off x="6163056" y="960120"/>
            <a:ext cx="2743200" cy="502920"/>
          </a:xfrm>
          <a:prstGeom prst="rect">
            <a:avLst/>
          </a:prstGeom>
          <a:solidFill>
            <a:srgbClr val="1B2A4A"/>
          </a:solidFill>
          <a:ln w="12700">
            <a:solidFill>
              <a:srgbClr val="1B2A4A"/>
            </a:solidFill>
            <a:prstDash val="solid"/>
          </a:ln>
        </p:spPr>
        <p:txBody>
          <a:bodyPr/>
          <a:lstStyle/>
          <a:p>
            <a:endParaRPr lang="el-GR" dirty="0"/>
          </a:p>
        </p:txBody>
      </p:sp>
      <p:sp>
        <p:nvSpPr>
          <p:cNvPr id="31" name="Text 29"/>
          <p:cNvSpPr/>
          <p:nvPr/>
        </p:nvSpPr>
        <p:spPr>
          <a:xfrm>
            <a:off x="6208776" y="960120"/>
            <a:ext cx="2651760" cy="274320"/>
          </a:xfrm>
          <a:prstGeom prst="rect">
            <a:avLst/>
          </a:prstGeom>
          <a:noFill/>
          <a:ln/>
        </p:spPr>
        <p:txBody>
          <a:bodyPr wrap="square" rtlCol="0" anchor="ctr"/>
          <a:lstStyle/>
          <a:p>
            <a:pPr marL="0" indent="0">
              <a:buNone/>
            </a:pPr>
            <a:r>
              <a:rPr lang="en-US" sz="1400" b="1" dirty="0">
                <a:solidFill>
                  <a:srgbClr val="E8B84B"/>
                </a:solidFill>
                <a:latin typeface="Calibri" pitchFamily="34" charset="0"/>
                <a:ea typeface="Calibri" pitchFamily="34" charset="-122"/>
                <a:cs typeface="Calibri" pitchFamily="34" charset="-120"/>
              </a:rPr>
              <a:t>Ben Bernanke</a:t>
            </a:r>
            <a:endParaRPr lang="en-US" sz="1400" dirty="0"/>
          </a:p>
        </p:txBody>
      </p:sp>
      <p:sp>
        <p:nvSpPr>
          <p:cNvPr id="32" name="Text 30"/>
          <p:cNvSpPr/>
          <p:nvPr/>
        </p:nvSpPr>
        <p:spPr>
          <a:xfrm>
            <a:off x="6208776" y="1234440"/>
            <a:ext cx="2651760" cy="201168"/>
          </a:xfrm>
          <a:prstGeom prst="rect">
            <a:avLst/>
          </a:prstGeom>
          <a:noFill/>
          <a:ln/>
        </p:spPr>
        <p:txBody>
          <a:bodyPr wrap="square" rtlCol="0" anchor="ctr"/>
          <a:lstStyle/>
          <a:p>
            <a:pPr marL="0" indent="0">
              <a:buNone/>
            </a:pPr>
            <a:r>
              <a:rPr lang="en-US" sz="1400" i="1" dirty="0">
                <a:solidFill>
                  <a:srgbClr val="8899AA"/>
                </a:solidFill>
                <a:latin typeface="Calibri" pitchFamily="34" charset="0"/>
                <a:ea typeface="Calibri" pitchFamily="34" charset="-122"/>
                <a:cs typeface="Calibri" pitchFamily="34" charset="-120"/>
              </a:rPr>
              <a:t>Τεχνολογία &amp; Εκπαίδευση</a:t>
            </a:r>
            <a:endParaRPr lang="en-US" sz="1400" dirty="0"/>
          </a:p>
        </p:txBody>
      </p:sp>
      <p:sp>
        <p:nvSpPr>
          <p:cNvPr id="33" name="Shape 31"/>
          <p:cNvSpPr/>
          <p:nvPr/>
        </p:nvSpPr>
        <p:spPr>
          <a:xfrm>
            <a:off x="6236208" y="1591056"/>
            <a:ext cx="45719" cy="45719"/>
          </a:xfrm>
          <a:prstGeom prst="ellipse">
            <a:avLst/>
          </a:prstGeom>
          <a:solidFill>
            <a:srgbClr val="1B2A4A"/>
          </a:solidFill>
          <a:ln w="12700">
            <a:solidFill>
              <a:srgbClr val="1B2A4A"/>
            </a:solidFill>
            <a:prstDash val="solid"/>
          </a:ln>
        </p:spPr>
      </p:sp>
      <p:sp>
        <p:nvSpPr>
          <p:cNvPr id="34" name="Text 32"/>
          <p:cNvSpPr/>
          <p:nvPr/>
        </p:nvSpPr>
        <p:spPr>
          <a:xfrm>
            <a:off x="6373368" y="1429401"/>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Ανισότητα οφείλεται περισσότερο σε εκπαίδευση &amp; τεχνολογία</a:t>
            </a:r>
            <a:endParaRPr lang="en-US" sz="1400" dirty="0"/>
          </a:p>
        </p:txBody>
      </p:sp>
      <p:sp>
        <p:nvSpPr>
          <p:cNvPr id="35" name="Shape 33"/>
          <p:cNvSpPr/>
          <p:nvPr/>
        </p:nvSpPr>
        <p:spPr>
          <a:xfrm>
            <a:off x="6254496" y="2148840"/>
            <a:ext cx="91440" cy="91440"/>
          </a:xfrm>
          <a:prstGeom prst="ellipse">
            <a:avLst/>
          </a:prstGeom>
          <a:solidFill>
            <a:srgbClr val="1B2A4A"/>
          </a:solidFill>
          <a:ln w="12700">
            <a:solidFill>
              <a:srgbClr val="1B2A4A"/>
            </a:solidFill>
            <a:prstDash val="solid"/>
          </a:ln>
        </p:spPr>
      </p:sp>
      <p:sp>
        <p:nvSpPr>
          <p:cNvPr id="36" name="Text 34"/>
          <p:cNvSpPr/>
          <p:nvPr/>
        </p:nvSpPr>
        <p:spPr>
          <a:xfrm>
            <a:off x="6391656" y="2064703"/>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Η καθαρή απόδοση κεφαλαίου δεν εξηγεί από μόνη της το χάσμα</a:t>
            </a:r>
            <a:endParaRPr lang="en-US" sz="1400" dirty="0"/>
          </a:p>
        </p:txBody>
      </p:sp>
      <p:sp>
        <p:nvSpPr>
          <p:cNvPr id="37" name="Shape 35"/>
          <p:cNvSpPr/>
          <p:nvPr/>
        </p:nvSpPr>
        <p:spPr>
          <a:xfrm>
            <a:off x="6248687" y="2834640"/>
            <a:ext cx="91440" cy="91440"/>
          </a:xfrm>
          <a:prstGeom prst="ellipse">
            <a:avLst/>
          </a:prstGeom>
          <a:solidFill>
            <a:srgbClr val="1B2A4A"/>
          </a:solidFill>
          <a:ln w="12700">
            <a:solidFill>
              <a:srgbClr val="1B2A4A"/>
            </a:solidFill>
            <a:prstDash val="solid"/>
          </a:ln>
        </p:spPr>
      </p:sp>
      <p:sp>
        <p:nvSpPr>
          <p:cNvPr id="38" name="Text 36"/>
          <p:cNvSpPr/>
          <p:nvPr/>
        </p:nvSpPr>
        <p:spPr>
          <a:xfrm>
            <a:off x="6391656" y="2708777"/>
            <a:ext cx="2377440" cy="594360"/>
          </a:xfrm>
          <a:prstGeom prst="rect">
            <a:avLst/>
          </a:prstGeom>
          <a:noFill/>
          <a:ln/>
        </p:spPr>
        <p:txBody>
          <a:bodyPr wrap="square" rtlCol="0" anchor="t"/>
          <a:lstStyle/>
          <a:p>
            <a:pPr marL="0" indent="0">
              <a:buNone/>
            </a:pPr>
            <a:r>
              <a:rPr lang="en-US" sz="1400" dirty="0">
                <a:solidFill>
                  <a:srgbClr val="1A2535"/>
                </a:solidFill>
                <a:latin typeface="Calibri" pitchFamily="34" charset="0"/>
                <a:ea typeface="Calibri" pitchFamily="34" charset="-122"/>
                <a:cs typeface="Calibri" pitchFamily="34" charset="-120"/>
              </a:rPr>
              <a:t>Ο ίδιος ο Piketty παραδέχτηκε: r &gt; g ≠ ο μόνος παράγοντας</a:t>
            </a:r>
            <a:endParaRPr lang="en-US" sz="1400" dirty="0"/>
          </a:p>
        </p:txBody>
      </p:sp>
      <p:sp>
        <p:nvSpPr>
          <p:cNvPr id="39" name="Shape 37"/>
          <p:cNvSpPr/>
          <p:nvPr/>
        </p:nvSpPr>
        <p:spPr>
          <a:xfrm flipV="1">
            <a:off x="6249181" y="3438145"/>
            <a:ext cx="90946" cy="45719"/>
          </a:xfrm>
          <a:prstGeom prst="ellipse">
            <a:avLst/>
          </a:prstGeom>
          <a:solidFill>
            <a:srgbClr val="1B2A4A"/>
          </a:solidFill>
          <a:ln w="12700">
            <a:solidFill>
              <a:srgbClr val="1B2A4A"/>
            </a:solidFill>
            <a:prstDash val="solid"/>
          </a:ln>
        </p:spPr>
      </p:sp>
      <p:sp>
        <p:nvSpPr>
          <p:cNvPr id="40" name="Text 38"/>
          <p:cNvSpPr/>
          <p:nvPr/>
        </p:nvSpPr>
        <p:spPr>
          <a:xfrm>
            <a:off x="6391656" y="3326997"/>
            <a:ext cx="2377440" cy="594360"/>
          </a:xfrm>
          <a:prstGeom prst="rect">
            <a:avLst/>
          </a:prstGeom>
          <a:noFill/>
          <a:ln/>
        </p:spPr>
        <p:txBody>
          <a:bodyPr wrap="square" rtlCol="0" anchor="t"/>
          <a:lstStyle/>
          <a:p>
            <a:r>
              <a:rPr lang="en-US" sz="1400" dirty="0">
                <a:solidFill>
                  <a:srgbClr val="1A2535"/>
                </a:solidFill>
                <a:latin typeface="Calibri" pitchFamily="34" charset="0"/>
                <a:ea typeface="Calibri" pitchFamily="34" charset="-122"/>
                <a:cs typeface="Calibri" pitchFamily="34" charset="-120"/>
              </a:rPr>
              <a:t>Οι </a:t>
            </a:r>
            <a:r>
              <a:rPr lang="en-US" sz="1400" dirty="0" err="1">
                <a:solidFill>
                  <a:srgbClr val="1A2535"/>
                </a:solidFill>
                <a:latin typeface="Calibri" pitchFamily="34" charset="0"/>
                <a:ea typeface="Calibri" pitchFamily="34" charset="-122"/>
                <a:cs typeface="Calibri" pitchFamily="34" charset="-120"/>
              </a:rPr>
              <a:t>μισθοί</a:t>
            </a:r>
            <a:r>
              <a:rPr lang="en-US" sz="1400" dirty="0">
                <a:solidFill>
                  <a:srgbClr val="1A2535"/>
                </a:solidFill>
                <a:latin typeface="Calibri" pitchFamily="34" charset="0"/>
                <a:ea typeface="Calibri" pitchFamily="34" charset="-122"/>
                <a:cs typeface="Calibri" pitchFamily="34" charset="-120"/>
              </a:rPr>
              <a:t> </a:t>
            </a:r>
            <a:r>
              <a:rPr lang="el-GR" sz="1400" dirty="0">
                <a:solidFill>
                  <a:srgbClr val="1A2535"/>
                </a:solidFill>
                <a:latin typeface="Calibri" pitchFamily="34" charset="0"/>
                <a:ea typeface="Calibri" pitchFamily="34" charset="-122"/>
                <a:cs typeface="Calibri" pitchFamily="34" charset="-120"/>
              </a:rPr>
              <a:t>των </a:t>
            </a:r>
            <a:r>
              <a:rPr lang="en-US" sz="1400" dirty="0">
                <a:solidFill>
                  <a:srgbClr val="1A2535"/>
                </a:solidFill>
                <a:latin typeface="Calibri" pitchFamily="34" charset="0"/>
                <a:ea typeface="Calibri" pitchFamily="34" charset="-122"/>
                <a:cs typeface="Calibri" pitchFamily="34" charset="-120"/>
              </a:rPr>
              <a:t>CEO (</a:t>
            </a:r>
            <a:r>
              <a:rPr lang="el-GR" sz="1400" dirty="0">
                <a:solidFill>
                  <a:srgbClr val="1A2535"/>
                </a:solidFill>
                <a:latin typeface="Calibri" pitchFamily="34" charset="0"/>
                <a:ea typeface="Calibri" pitchFamily="34" charset="-122"/>
                <a:cs typeface="Calibri" pitchFamily="34" charset="-120"/>
              </a:rPr>
              <a:t>καταγράφονται ως </a:t>
            </a:r>
            <a:r>
              <a:rPr lang="en-US" sz="1400" dirty="0" err="1">
                <a:solidFill>
                  <a:srgbClr val="1A2535"/>
                </a:solidFill>
                <a:latin typeface="Calibri" pitchFamily="34" charset="0"/>
                <a:ea typeface="Calibri" pitchFamily="34" charset="-122"/>
                <a:cs typeface="Calibri" pitchFamily="34" charset="-120"/>
              </a:rPr>
              <a:t>εργ</a:t>
            </a:r>
            <a:r>
              <a:rPr lang="en-US" sz="1400" dirty="0">
                <a:solidFill>
                  <a:srgbClr val="1A2535"/>
                </a:solidFill>
                <a:latin typeface="Calibri" pitchFamily="34" charset="0"/>
                <a:ea typeface="Calibri" pitchFamily="34" charset="-122"/>
                <a:cs typeface="Calibri" pitchFamily="34" charset="-120"/>
              </a:rPr>
              <a:t>ασιακό εισόδημα) εξηγούν σημαντικό μέρος</a:t>
            </a:r>
            <a:r>
              <a:rPr lang="el-GR" sz="1400" dirty="0">
                <a:solidFill>
                  <a:srgbClr val="1A2535"/>
                </a:solidFill>
                <a:latin typeface="Calibri" pitchFamily="34" charset="0"/>
                <a:ea typeface="Calibri" pitchFamily="34" charset="-122"/>
                <a:cs typeface="Calibri" pitchFamily="34" charset="-120"/>
              </a:rPr>
              <a:t> της</a:t>
            </a:r>
            <a:r>
              <a:rPr lang="en-US" sz="1400" dirty="0">
                <a:solidFill>
                  <a:srgbClr val="1A2535"/>
                </a:solidFill>
                <a:latin typeface="Calibri" pitchFamily="34" charset="0"/>
                <a:ea typeface="Calibri" pitchFamily="34" charset="-122"/>
                <a:cs typeface="Calibri" pitchFamily="34" charset="-120"/>
              </a:rPr>
              <a:t> α</a:t>
            </a:r>
            <a:r>
              <a:rPr lang="en-US" sz="1400" dirty="0" err="1">
                <a:solidFill>
                  <a:srgbClr val="1A2535"/>
                </a:solidFill>
                <a:latin typeface="Calibri" pitchFamily="34" charset="0"/>
                <a:ea typeface="Calibri" pitchFamily="34" charset="-122"/>
                <a:cs typeface="Calibri" pitchFamily="34" charset="-120"/>
              </a:rPr>
              <a:t>νισότητ</a:t>
            </a:r>
            <a:r>
              <a:rPr lang="en-US" sz="1400" dirty="0">
                <a:solidFill>
                  <a:srgbClr val="1A2535"/>
                </a:solidFill>
                <a:latin typeface="Calibri" pitchFamily="34" charset="0"/>
                <a:ea typeface="Calibri" pitchFamily="34" charset="-122"/>
                <a:cs typeface="Calibri" pitchFamily="34" charset="-120"/>
              </a:rPr>
              <a:t>ας</a:t>
            </a:r>
            <a:r>
              <a:rPr lang="el-GR" sz="1400" dirty="0">
                <a:solidFill>
                  <a:srgbClr val="1A2535"/>
                </a:solidFill>
                <a:latin typeface="Calibri" pitchFamily="34" charset="0"/>
                <a:ea typeface="Calibri" pitchFamily="34" charset="-122"/>
                <a:cs typeface="Calibri" pitchFamily="34" charset="-120"/>
              </a:rPr>
              <a:t> (δείχνει την ανισότητα εντός της εργασίας (</a:t>
            </a:r>
            <a:r>
              <a:rPr lang="el-GR" sz="1400" dirty="0" err="1">
                <a:solidFill>
                  <a:srgbClr val="1A2535"/>
                </a:solidFill>
                <a:latin typeface="Calibri" pitchFamily="34" charset="0"/>
                <a:ea typeface="Calibri" pitchFamily="34" charset="-122"/>
                <a:cs typeface="Calibri" pitchFamily="34" charset="-120"/>
              </a:rPr>
              <a:t>intra-labor</a:t>
            </a:r>
            <a:r>
              <a:rPr lang="el-GR" sz="1400" dirty="0">
                <a:solidFill>
                  <a:srgbClr val="1A2535"/>
                </a:solidFill>
                <a:latin typeface="Calibri" pitchFamily="34" charset="0"/>
                <a:ea typeface="Calibri" pitchFamily="34" charset="-122"/>
                <a:cs typeface="Calibri" pitchFamily="34" charset="-120"/>
              </a:rPr>
              <a:t> </a:t>
            </a:r>
            <a:r>
              <a:rPr lang="el-GR" sz="1400" dirty="0" err="1">
                <a:solidFill>
                  <a:srgbClr val="1A2535"/>
                </a:solidFill>
                <a:latin typeface="Calibri" pitchFamily="34" charset="0"/>
                <a:ea typeface="Calibri" pitchFamily="34" charset="-122"/>
                <a:cs typeface="Calibri" pitchFamily="34" charset="-120"/>
              </a:rPr>
              <a:t>inequality</a:t>
            </a:r>
            <a:r>
              <a:rPr lang="el-GR" sz="1400" dirty="0">
                <a:solidFill>
                  <a:srgbClr val="1A2535"/>
                </a:solidFill>
                <a:latin typeface="Calibri" pitchFamily="34" charset="0"/>
                <a:ea typeface="Calibri" pitchFamily="34" charset="-122"/>
                <a:cs typeface="Calibri" pitchFamily="34" charset="-120"/>
              </a:rPr>
              <a:t>)* </a:t>
            </a:r>
            <a:endParaRPr lang="de-DE" sz="1400" dirty="0">
              <a:solidFill>
                <a:srgbClr val="1A2535"/>
              </a:solidFill>
              <a:latin typeface="Calibri" pitchFamily="34" charset="0"/>
              <a:ea typeface="Calibri" pitchFamily="34" charset="-122"/>
              <a:cs typeface="Calibri" pitchFamily="34" charset="-120"/>
            </a:endParaRPr>
          </a:p>
          <a:p>
            <a:r>
              <a:rPr lang="el-GR" sz="1400" dirty="0">
                <a:solidFill>
                  <a:srgbClr val="1A2535"/>
                </a:solidFill>
                <a:latin typeface="Calibri" pitchFamily="34" charset="0"/>
                <a:ea typeface="Calibri" pitchFamily="34" charset="-122"/>
                <a:cs typeface="Calibri" pitchFamily="34" charset="-120"/>
              </a:rPr>
              <a:t>(βλ. και </a:t>
            </a:r>
            <a:r>
              <a:rPr lang="de-DE" sz="1400" dirty="0" err="1">
                <a:solidFill>
                  <a:srgbClr val="1A2535"/>
                </a:solidFill>
                <a:latin typeface="Calibri" pitchFamily="34" charset="0"/>
                <a:ea typeface="Calibri" pitchFamily="34" charset="-122"/>
                <a:cs typeface="Calibri" pitchFamily="34" charset="-120"/>
              </a:rPr>
              <a:t>slide</a:t>
            </a:r>
            <a:r>
              <a:rPr lang="de-DE" sz="1400" dirty="0">
                <a:solidFill>
                  <a:srgbClr val="1A2535"/>
                </a:solidFill>
                <a:latin typeface="Calibri" pitchFamily="34" charset="0"/>
                <a:ea typeface="Calibri" pitchFamily="34" charset="-122"/>
                <a:cs typeface="Calibri" pitchFamily="34" charset="-120"/>
              </a:rPr>
              <a:t> 11</a:t>
            </a:r>
            <a:r>
              <a:rPr lang="en-US" sz="1400" dirty="0">
                <a:solidFill>
                  <a:srgbClr val="1A2535"/>
                </a:solidFill>
                <a:latin typeface="Calibri" pitchFamily="34" charset="0"/>
                <a:ea typeface="Calibri" pitchFamily="34" charset="-122"/>
                <a:cs typeface="Calibri" pitchFamily="34" charset="-120"/>
              </a:rPr>
              <a:t>)</a:t>
            </a:r>
            <a:endParaRPr lang="en-US" sz="1400" dirty="0"/>
          </a:p>
        </p:txBody>
      </p:sp>
      <p:sp>
        <p:nvSpPr>
          <p:cNvPr id="42" name="TextBox 41">
            <a:extLst>
              <a:ext uri="{FF2B5EF4-FFF2-40B4-BE49-F238E27FC236}">
                <a16:creationId xmlns:a16="http://schemas.microsoft.com/office/drawing/2014/main" id="{5430EB82-EAF3-EAB4-8C5F-50A21F6C3F4F}"/>
              </a:ext>
            </a:extLst>
          </p:cNvPr>
          <p:cNvSpPr txBox="1"/>
          <p:nvPr/>
        </p:nvSpPr>
        <p:spPr>
          <a:xfrm>
            <a:off x="365760" y="4833604"/>
            <a:ext cx="4578178" cy="307777"/>
          </a:xfrm>
          <a:prstGeom prst="rect">
            <a:avLst/>
          </a:prstGeom>
          <a:noFill/>
        </p:spPr>
        <p:txBody>
          <a:bodyPr wrap="square">
            <a:spAutoFit/>
          </a:bodyPr>
          <a:lstStyle/>
          <a:p>
            <a:r>
              <a:rPr lang="el-GR" sz="1400" dirty="0">
                <a:latin typeface="Calibri" pitchFamily="34" charset="0"/>
                <a:ea typeface="Calibri" pitchFamily="34" charset="-122"/>
                <a:cs typeface="Calibri" pitchFamily="34" charset="-120"/>
              </a:rPr>
              <a:t>Σημ.: </a:t>
            </a:r>
            <a:r>
              <a:rPr lang="en-US" sz="1400" dirty="0">
                <a:latin typeface="Calibri" pitchFamily="34" charset="0"/>
                <a:ea typeface="Calibri" pitchFamily="34" charset="-122"/>
                <a:cs typeface="Calibri" pitchFamily="34" charset="-120"/>
              </a:rPr>
              <a:t>Skill-Biased Technological Change </a:t>
            </a:r>
            <a:r>
              <a:rPr lang="en-US" sz="1400" b="1" dirty="0">
                <a:latin typeface="Calibri" pitchFamily="34" charset="0"/>
                <a:ea typeface="Calibri" pitchFamily="34" charset="-122"/>
                <a:cs typeface="Calibri" pitchFamily="34" charset="-120"/>
              </a:rPr>
              <a:t>(SBTC)</a:t>
            </a:r>
            <a:endParaRPr lang="el-GR"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TotalTime>
  <Words>2681</Words>
  <Application>Microsoft Office PowerPoint</Application>
  <PresentationFormat>Προβολή στην οθόνη (16:9)</PresentationFormat>
  <Paragraphs>237</Paragraphs>
  <Slides>15</Slides>
  <Notes>13</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Arial</vt:lpstr>
      <vt:lpstr>Calibri</vt:lpstr>
      <vt:lpstr>Georgia</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Από τη Σταθερότητα στην Ανατροπή</dc:title>
  <dc:subject>PptxGenJS Presentation</dc:subject>
  <dc:creator>PptxGenJS</dc:creator>
  <cp:lastModifiedBy>Petros Golitsis</cp:lastModifiedBy>
  <cp:revision>162</cp:revision>
  <dcterms:created xsi:type="dcterms:W3CDTF">2026-03-18T09:12:32Z</dcterms:created>
  <dcterms:modified xsi:type="dcterms:W3CDTF">2026-04-19T18:21:31Z</dcterms:modified>
</cp:coreProperties>
</file>