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3"/>
  </p:notesMasterIdLst>
  <p:sldIdLst>
    <p:sldId id="296"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70" r:id="rId42"/>
  </p:sldIdLst>
  <p:sldSz cx="14630400" cy="10972800"/>
  <p:notesSz cx="10972800" cy="14630400"/>
  <p:embeddedFontLst>
    <p:embeddedFont>
      <p:font typeface="Roboto" panose="02000000000000000000" pitchFamily="2" charset="0"/>
      <p:regular r:id="rId44"/>
      <p:bold r:id="rId45"/>
      <p:italic r:id="rId46"/>
      <p:boldItalic r:id="rId47"/>
    </p:embeddedFont>
    <p:embeddedFont>
      <p:font typeface="Roboto Slab" pitchFamily="2" charset="0"/>
      <p:regular r:id="rId48"/>
      <p:bold r:id="rId49"/>
    </p:embeddedFont>
    <p:embeddedFont>
      <p:font typeface="UB-NewsLetter" panose="020B0604020202020204"/>
      <p:regular r:id="rId50"/>
      <p:bold r:id="rId51"/>
      <p:italic r:id="rId52"/>
    </p:embeddedFont>
  </p:embeddedFont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ros Golitsis" initials="PG" lastIdx="14" clrIdx="0">
    <p:extLst>
      <p:ext uri="{19B8F6BF-5375-455C-9EA6-DF929625EA0E}">
        <p15:presenceInfo xmlns:p15="http://schemas.microsoft.com/office/powerpoint/2012/main" userId="707cb24bff1d0cc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17" autoAdjust="0"/>
    <p:restoredTop sz="94610"/>
  </p:normalViewPr>
  <p:slideViewPr>
    <p:cSldViewPr snapToGrid="0" snapToObjects="1">
      <p:cViewPr varScale="1">
        <p:scale>
          <a:sx n="54" d="100"/>
          <a:sy n="54" d="100"/>
        </p:scale>
        <p:origin x="137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3-18T14:28:11.170" idx="1">
    <p:pos x="4963" y="5010"/>
    <p:text>Η πρόταση "η διακύμανση της κατανομής του λογάριθμου του κατά κεφαλήν εισοδήματος αναμένεται να μειώνεται με τον χρόνο" αναφέρεται σε μια θεωρητική πρόβλεψη ή παρατήρηση σχετικά με την εξέλιξη της ανισότητας εισοδήματος σε μια οικονομία. Ας την αναλύσουμε βήμα-βήμα:
1. Τι σημαίνει "κατά κεφαλήν εισόδημα";
Το κατά κεφαλήν εισόδημα (per capita income) είναι το μέσο εισόδημα ανά άτομο σε μια οικονομία. Υπολογίζεται διαιρώντας το συνολικό εισόδημα της οικονομίας με τον πληθυσμό της. Είναι ένας δείκτης του μέσου βιοτικού επιπέδου.
2. Γιατί χρησιμοποιείται ο λογάριθμος του κατά κεφαλήν εισοδήματος;
Ο λογάριθμος του κατά κεφαλήν εισοδήματος χρησιμοποιείται συχνά στην οικονομική ανάλυση για διάφορους λόγους:
Κανονικοποίηση της κατανομής: Η κατανομή του εισοδήματος συνήθως έχει μια μακριά ουρά προς τα δεξιά (δηλαδή, υπάρχουν μερικοί πολύ πλούσιοι άνθρωποι). Ο λογάριθμος βοηθά στη "συμπίεση" αυτής της ουράς, καθιστώντας την κατανομή πιο συμμετρική και ευκολότερη στην ανάλυση.
Σχετική μεταβολή: Ο λογάριθμος μετατρέπει τις απόλυτες διαφορές εισοδήματος σε σχετικές διαφορές, κάτι που είναι πιο ενδιαφέρον από οικονομικής άποψης. Για παράδειγμα, μια αύξηση από 10.000€ σε 20.000€ είναι πολύ μεγαλύτερη σε σχέση με μια αύξηση από 100.000€ σε 110.000€, αν και και στις δύο περιπτώσεις η απόλυτη αύξηση είναι 10.000€.
3. Τι σημαίνει "διακύμανση της κατανομής";
Η διακύμανση (variance) είναι ένα μέτρο της διασποράς μιας κατανομής. Σε αυτήν την περίπτωση, αναφέρεται στη διασπορά του λογάριθμου του κατά κεφαλήν εισοδήματος μεταξύ των ατόμων ή των οικονομιών. Όσο μεγαλύτερη είναι η διακύμανση, τόσο μεγαλύτερη είναι η ανισότητα εισοδήματος.
4. Γιατί αναμένεται να μειώνεται η διακύμανση με τον χρόνο;
Η πρόβλεψη ότι η διακύμανση του λογάριθμου του κατά κεφαλήν εισοδήματος μειώνεται με τον χρόνο βασίζεται σε διάφορες οικονομικές θεωρίες και εμπειρικές παρατηρήσεις. Ορισμένοι λόγοι για αυτήν την πρόβλεψη είναι:
α) Σύγκλιση εισοδημάτων (Income Convergence)
Σύμφωνα με τη θεωρία της σύγκλισης, οι φτωχότερες οικονομίες τείνουν να μεγαλώνουν με γρηγορότερους ρυθμούς από τις πιο πλούσιες οικονομίες, επειδή μπορούν να υιοθετήσουν τεχνολογίες και γνώσεις από τις ανεπτυγμένες οικονομίες. Αυτό οδηγεί σε μείωση των διαφορών στο κατά κεφαλήν εισόδημα μεταξύ των οικονομιών και, κατά συνέπεια, σε μείωση της διακύμανσης.
β) Φθίνουσες οριακές αποδόσεις του κεφαλαίου
Σύμφωνα με τα νεοκλασικά μοντέλα ανάπτυξης (π.χ. το μοντέλο Solow-Swan), καθώς μια οικονομία συσσωρεύει κεφάλαιο, οι οριακές αποδόσεις του κεφαλαίου μειώνονται. Αυτό σημαίνει ότι οι φτωχότερες οικονομίες, που έχουν λιγότερο κεφάλαιο, τείνουν να έχουν υψηλότερες αποδόσεις και γρηγορότερη ανάπτυξη, οδηγώντας σε σύγκλιση εισοδημάτων.
γ) Διάδοση τεχνολογίας και γνώσης
Η διάδοση τεχνολογίας και γνώσης από τις ανεπτυγμένες στις αναπτυσσόμενες οικονομίες μειώνει τις διαφορές στην παραγωγικότητα και, κατά συνέπεια, στο κατά κεφαλήν εισόδημα.
δ) Οικονομικές πολιτικές και θεσμοί
Πολιτικές όπως η επένδυση στην εκπαίδευση, η βελτίωση των θεσμών και η μείωση των ανισοτήτων μπορούν να συμβάλουν στη μείωση της διακύμανσης του εισοδήματος.
5. Πρακτική εφαρμογή
Αυτή η πρόβλεψη έχει εμπειρική βάση. Για παράδειγμα, στο δεύτερο μισό του 20ού αιώνα, παρατηρήθηκε σύγκλιση εισοδημάτων μεταξύ ορισμένων ομάδων χωρών (π.χ. μεταξύ των ανεπτυγμένων χωρών). Ωστόσο, η σύγκλιση δεν είναι καθολική. Οι φτωχότερες χώρες δεν  συγκλίνουν πάντα με τις πλούσιες, λόγω παραγόντων όπως η κακή διακυβέρνηση, οι πολιτικές αντιθέσεις ή η έλλειψη πρόσβασης σε τεχνολογία.
6. Συμπέρασμα
Η πρόταση ότι "η διακύμανση της κατανομής του λογάριθμου του κατά κεφαλήν εισοδήματος αναμένεται να μειώνεται με τον χρόνο" βασίζεται στις θεωρίες της σύγκλισης και στις αρχές της οικονομικής ανάπτυξης. Ωστόσο, η πραγματικότητα είναι πιο πολύπλοκη, και η σύγκλιση εξαρτάται από πολλούς παράγοντες, όπως οι θεσμοί, οι πολιτικές και η πρόσβαση σε τεχνολογία.</p:text>
    <p:extLst>
      <p:ext uri="{C676402C-5697-4E1C-873F-D02D1690AC5C}">
        <p15:threadingInfo xmlns:p15="http://schemas.microsoft.com/office/powerpoint/2012/main" timeZoneBias="-120"/>
      </p:ext>
    </p:extLst>
  </p:cm>
  <p:cm authorId="1" dt="2025-03-18T14:28:20.884" idx="2">
    <p:pos x="10" y="10"/>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5-03-18T14:48:37.998" idx="13">
    <p:pos x="10" y="10"/>
    <p:text>Οι οριακές συνθήκες Inada πήραν το όνομά τους από τον Ιάπωνα οικονομολόγο Ken-Ichi Inada, ο οποίος τις διατύπωσε τη δεκαετία του 1960. Αυτές οι συνθήκες χρησιμοποιούνται στη νεοκλασική θεωρία της οικονομικής ανάπτυξης και στα μοντέλα ανάπτυξης (όπως το μοντέλο Solow-Swan) για να εξασφαλίσουν ότι η συνάρτηση παραγωγής έχει συγκεκριμένες μαθηματικές ιδιότητες, οι οποίες είναι απαραίτητες για τη συμπεριφορά του μοντέλου.
Σκοπός των οριακών συνθηκών Inada
Οι συνθήκες Inada εξασφαλίζουν ότι:
Η συνάρτηση παραγωγής έχει μια "καλή" συμπεριφορά στα άκρα (όταν ένας από τους συντελεστές παραγωγής πλησιάζει το μηδέν ή το άπειρο).
Υπάρχει μια μοναδική και σταθερή κατάσταση ισορροπίας (steady state) σε μοντέλα ανάπτυξης.
Το οριακό προϊόν των συντελεστών παραγωγής (κεφάλαιο και εργασία) συμπεριφέρεται με τρόπο που είναι συμβατός με τις βασικές οικονομικές διαισθήσεις.
Μαθηματική διατύπωση
Για μια συνάρτηση παραγωγής 
F(K,L), οι οριακές συνθήκες Inada είναι:
Όταν ένας συντελεστής παραγωγής πλησιάζει το μηδέν, το οριακό προϊόν του πλησιάζει το άπειρο:
limK→0 =∂F/∂K=∞
και
limL→0=∂F/∂L=∞
K→0
Όταν ένας συντελεστής παραγωγής πλησιάζει το άπειρο, το οριακό προϊόν του πλησιάζει το μηδέν:
limK→∞=∂F/∂K=0
και
limL→∞=∂F/∂L=0  K→∞
lim∂K/∂F =0και 
L→∞
Οικονομική ερμηνεία
Όταν το κεφάλαιο ή η εργασία είναι πολύ λίγα (πλησιάζουν το μηδέν), η προσθήκη μιας επιπλέον μονάδας του συντελεστή έχει πολύ μεγάλη επίδραση στο παραγόμενο προϊόν (οριακό προϊόν πλησιάζει το άπειρο).
Όταν το κεφάλαιο ή η εργασία είναι πολύ άφθονα (πλησιάζουν το άπειρο), η προσθήκη μιας επιπλέον μονάδας του συντελεστή έχει ελάχιστη επίδραση στο παραγόμενο προϊόν (οριακό προϊόν πλησιάζει το μηδέν).
Ιστορικό πλαίσιο
Ο Ken-Ichi Inada εισήγαγε αυτές τις συνθήκες στη δεκαετία του 1960, σε μια εποχή που η θεωρία της οικονομικής ανάπτυξης αναπτυσσόταν ραγδαία. Οι συνθήκες Inada χρησιμοποιήθηκαν για να εξασφαλίσουν ότι τα μοντέλα ανάπτυξης (όπως το μοντέλο Solow-Swan) έχουν μια σταθερή κατάσταση ισορροπίας και ότι η οικονομία συγκλίνει σε αυτήν την κατάσταση μακροπρόθεσμα.
Παράδειγμα συνάρτησης παραγωγής που ικανοποιεί τις συνθήκες Inada
Μια συνάρτηση παραγωγής που ικανοποιεί τις συνθήκες Inada είναι η Cobb-Douglas:
F
(
K
,
L
)
=
K
α
L
1
−
α
,
ο
ˊ
που 
0
&lt;
α
&lt;
1
F(K,L)=K 
α
 L 
1−α
 , 
ο
ˊ
 που 0&lt;α&lt;1
Για αυτήν τη συνάρτηση:
Το οριακό προϊόν του κεφαλαίου είναι 
∂
F
∂
K
=
α
K
α
−
1
L
1
−
α
∂K
∂F
​
 =αK 
α−1
 L 
1−α
 , που πλησιάζει το άπειρο όταν 
K
→
0
K→0 και το μηδέν όταν 
K
→
∞
K→∞.
Το οριακό προϊόν της εργασίας είναι 
∂
F
∂
L
=
(
1
−
α
)
K
α
L
−
α
∂L
∂F
​
 =(1−α)K 
α
 L 
−α
 , που πλησιάζει το άπειρο όταν 
L
→
0
L→0 και το μηδέν όταν 
L
→
∞
L→∞.
Συμπέρασμα
Οι οριακές συνθήκες Inada είναι ένα βασικό εργαλείο στη θεωρία της οικονομικής ανάπτυξης, καθώς εξασφαλίζουν ότι τα μοντέλα έχουν μια καλά ορισμένη και ρεαλιστική συμπεριφορά. Είναι στενά συνδεδεμένες με την ιδέα των φθινόντων οριακών αποδόσεων και της σταθερής κατάστασης ισορροπίας.</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451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EDF1F8"/>
          </a:solidFill>
          <a:ln/>
        </p:spPr>
      </p:sp>
      <p:sp>
        <p:nvSpPr>
          <p:cNvPr id="3" name="Shape 1"/>
          <p:cNvSpPr/>
          <p:nvPr/>
        </p:nvSpPr>
        <p:spPr>
          <a:xfrm>
            <a:off x="0" y="0"/>
            <a:ext cx="14630400" cy="10972800"/>
          </a:xfrm>
          <a:prstGeom prst="rect">
            <a:avLst/>
          </a:prstGeom>
          <a:solidFill>
            <a:srgbClr val="FBFCFE"/>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EDF1F8"/>
          </a:solidFill>
          <a:ln/>
        </p:spPr>
      </p:sp>
      <p:sp>
        <p:nvSpPr>
          <p:cNvPr id="3" name="Shape 1"/>
          <p:cNvSpPr/>
          <p:nvPr/>
        </p:nvSpPr>
        <p:spPr>
          <a:xfrm>
            <a:off x="0" y="0"/>
            <a:ext cx="14630400" cy="10972800"/>
          </a:xfrm>
          <a:prstGeom prst="rect">
            <a:avLst/>
          </a:prstGeom>
          <a:solidFill>
            <a:srgbClr val="FBFCFE"/>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EDF1F8"/>
          </a:solidFill>
          <a:ln/>
        </p:spPr>
      </p:sp>
      <p:sp>
        <p:nvSpPr>
          <p:cNvPr id="3" name="Shape 1"/>
          <p:cNvSpPr/>
          <p:nvPr/>
        </p:nvSpPr>
        <p:spPr>
          <a:xfrm>
            <a:off x="0" y="0"/>
            <a:ext cx="14630400" cy="10972800"/>
          </a:xfrm>
          <a:prstGeom prst="rect">
            <a:avLst/>
          </a:prstGeom>
          <a:solidFill>
            <a:srgbClr val="FBFCFE"/>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EDF1F8"/>
          </a:solidFill>
          <a:ln/>
        </p:spPr>
      </p:sp>
      <p:sp>
        <p:nvSpPr>
          <p:cNvPr id="3" name="Shape 1"/>
          <p:cNvSpPr/>
          <p:nvPr/>
        </p:nvSpPr>
        <p:spPr>
          <a:xfrm>
            <a:off x="0" y="0"/>
            <a:ext cx="14630400" cy="10972800"/>
          </a:xfrm>
          <a:prstGeom prst="rect">
            <a:avLst/>
          </a:prstGeom>
          <a:solidFill>
            <a:srgbClr val="FBFCFE"/>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EDF1F8"/>
          </a:solidFill>
          <a:ln/>
        </p:spPr>
      </p:sp>
      <p:sp>
        <p:nvSpPr>
          <p:cNvPr id="3" name="Shape 1"/>
          <p:cNvSpPr/>
          <p:nvPr/>
        </p:nvSpPr>
        <p:spPr>
          <a:xfrm>
            <a:off x="0" y="0"/>
            <a:ext cx="14630400" cy="10972800"/>
          </a:xfrm>
          <a:prstGeom prst="rect">
            <a:avLst/>
          </a:prstGeom>
          <a:solidFill>
            <a:srgbClr val="FBFCFE"/>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EDF1F8"/>
          </a:solidFill>
          <a:ln/>
        </p:spPr>
      </p:sp>
      <p:sp>
        <p:nvSpPr>
          <p:cNvPr id="3" name="Shape 1"/>
          <p:cNvSpPr/>
          <p:nvPr/>
        </p:nvSpPr>
        <p:spPr>
          <a:xfrm>
            <a:off x="0" y="0"/>
            <a:ext cx="14630400" cy="10972800"/>
          </a:xfrm>
          <a:prstGeom prst="rect">
            <a:avLst/>
          </a:prstGeom>
          <a:solidFill>
            <a:srgbClr val="FBFCFE"/>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EDF1F8"/>
          </a:solidFill>
          <a:ln/>
        </p:spPr>
      </p:sp>
      <p:sp>
        <p:nvSpPr>
          <p:cNvPr id="3" name="Shape 1"/>
          <p:cNvSpPr/>
          <p:nvPr/>
        </p:nvSpPr>
        <p:spPr>
          <a:xfrm>
            <a:off x="0" y="0"/>
            <a:ext cx="14630400" cy="10972800"/>
          </a:xfrm>
          <a:prstGeom prst="rect">
            <a:avLst/>
          </a:prstGeom>
          <a:solidFill>
            <a:srgbClr val="FBFCFE"/>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1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EDF1F8"/>
          </a:solidFill>
          <a:ln/>
        </p:spPr>
      </p:sp>
      <p:sp>
        <p:nvSpPr>
          <p:cNvPr id="3" name="Shape 1"/>
          <p:cNvSpPr/>
          <p:nvPr/>
        </p:nvSpPr>
        <p:spPr>
          <a:xfrm>
            <a:off x="0" y="0"/>
            <a:ext cx="14630400" cy="10972800"/>
          </a:xfrm>
          <a:prstGeom prst="rect">
            <a:avLst/>
          </a:prstGeom>
          <a:solidFill>
            <a:srgbClr val="FBFCFE"/>
          </a:solidFill>
          <a:ln/>
        </p:spPr>
      </p:sp>
    </p:spTree>
    <p:extLst>
      <p:ext uri="{BB962C8B-B14F-4D97-AF65-F5344CB8AC3E}">
        <p14:creationId xmlns:p14="http://schemas.microsoft.com/office/powerpoint/2010/main" val="3848191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1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EDF1F8"/>
          </a:solidFill>
          <a:ln/>
        </p:spPr>
      </p:sp>
      <p:sp>
        <p:nvSpPr>
          <p:cNvPr id="3" name="Shape 1"/>
          <p:cNvSpPr/>
          <p:nvPr/>
        </p:nvSpPr>
        <p:spPr>
          <a:xfrm>
            <a:off x="0" y="0"/>
            <a:ext cx="14630400" cy="10972800"/>
          </a:xfrm>
          <a:prstGeom prst="rect">
            <a:avLst/>
          </a:prstGeom>
          <a:solidFill>
            <a:srgbClr val="FBFCFE"/>
          </a:solidFill>
          <a:ln/>
        </p:spPr>
      </p:sp>
    </p:spTree>
    <p:extLst>
      <p:ext uri="{BB962C8B-B14F-4D97-AF65-F5344CB8AC3E}">
        <p14:creationId xmlns:p14="http://schemas.microsoft.com/office/powerpoint/2010/main" val="454438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1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EDF1F8"/>
          </a:solidFill>
          <a:ln/>
        </p:spPr>
      </p:sp>
      <p:sp>
        <p:nvSpPr>
          <p:cNvPr id="3" name="Shape 1"/>
          <p:cNvSpPr/>
          <p:nvPr/>
        </p:nvSpPr>
        <p:spPr>
          <a:xfrm>
            <a:off x="0" y="0"/>
            <a:ext cx="14630400" cy="10972800"/>
          </a:xfrm>
          <a:prstGeom prst="rect">
            <a:avLst/>
          </a:prstGeom>
          <a:solidFill>
            <a:srgbClr val="FBFCFE"/>
          </a:solidFill>
          <a:ln/>
        </p:spPr>
      </p:sp>
    </p:spTree>
    <p:extLst>
      <p:ext uri="{BB962C8B-B14F-4D97-AF65-F5344CB8AC3E}">
        <p14:creationId xmlns:p14="http://schemas.microsoft.com/office/powerpoint/2010/main" val="2814044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EDF1F8"/>
          </a:solidFill>
          <a:ln/>
        </p:spPr>
      </p:sp>
      <p:sp>
        <p:nvSpPr>
          <p:cNvPr id="3" name="Shape 1"/>
          <p:cNvSpPr/>
          <p:nvPr/>
        </p:nvSpPr>
        <p:spPr>
          <a:xfrm>
            <a:off x="0" y="0"/>
            <a:ext cx="14630400" cy="10972800"/>
          </a:xfrm>
          <a:prstGeom prst="rect">
            <a:avLst/>
          </a:prstGeom>
          <a:solidFill>
            <a:srgbClr val="FBFCFE"/>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1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EDF1F8"/>
          </a:solidFill>
          <a:ln/>
        </p:spPr>
      </p:sp>
      <p:sp>
        <p:nvSpPr>
          <p:cNvPr id="3" name="Shape 1"/>
          <p:cNvSpPr/>
          <p:nvPr/>
        </p:nvSpPr>
        <p:spPr>
          <a:xfrm>
            <a:off x="0" y="0"/>
            <a:ext cx="14630400" cy="10972800"/>
          </a:xfrm>
          <a:prstGeom prst="rect">
            <a:avLst/>
          </a:prstGeom>
          <a:solidFill>
            <a:srgbClr val="FBFCFE"/>
          </a:solidFill>
          <a:ln/>
        </p:spPr>
      </p:sp>
    </p:spTree>
    <p:extLst>
      <p:ext uri="{BB962C8B-B14F-4D97-AF65-F5344CB8AC3E}">
        <p14:creationId xmlns:p14="http://schemas.microsoft.com/office/powerpoint/2010/main" val="352811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2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EDF1F8"/>
          </a:solidFill>
          <a:ln/>
        </p:spPr>
      </p:sp>
      <p:sp>
        <p:nvSpPr>
          <p:cNvPr id="3" name="Shape 1"/>
          <p:cNvSpPr/>
          <p:nvPr/>
        </p:nvSpPr>
        <p:spPr>
          <a:xfrm>
            <a:off x="0" y="0"/>
            <a:ext cx="14630400" cy="10972800"/>
          </a:xfrm>
          <a:prstGeom prst="rect">
            <a:avLst/>
          </a:prstGeom>
          <a:solidFill>
            <a:srgbClr val="FBFCFE"/>
          </a:solidFill>
          <a:ln/>
        </p:spPr>
      </p:sp>
    </p:spTree>
    <p:extLst>
      <p:ext uri="{BB962C8B-B14F-4D97-AF65-F5344CB8AC3E}">
        <p14:creationId xmlns:p14="http://schemas.microsoft.com/office/powerpoint/2010/main" val="1525021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2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EDF1F8"/>
          </a:solidFill>
          <a:ln/>
        </p:spPr>
      </p:sp>
      <p:sp>
        <p:nvSpPr>
          <p:cNvPr id="3" name="Shape 1"/>
          <p:cNvSpPr/>
          <p:nvPr/>
        </p:nvSpPr>
        <p:spPr>
          <a:xfrm>
            <a:off x="0" y="0"/>
            <a:ext cx="14630400" cy="10972800"/>
          </a:xfrm>
          <a:prstGeom prst="rect">
            <a:avLst/>
          </a:prstGeom>
          <a:solidFill>
            <a:srgbClr val="FBFCFE"/>
          </a:solidFill>
          <a:ln/>
        </p:spPr>
      </p:sp>
    </p:spTree>
    <p:extLst>
      <p:ext uri="{BB962C8B-B14F-4D97-AF65-F5344CB8AC3E}">
        <p14:creationId xmlns:p14="http://schemas.microsoft.com/office/powerpoint/2010/main" val="3169713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2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EDF1F8"/>
          </a:solidFill>
          <a:ln/>
        </p:spPr>
      </p:sp>
      <p:sp>
        <p:nvSpPr>
          <p:cNvPr id="3" name="Shape 1"/>
          <p:cNvSpPr/>
          <p:nvPr/>
        </p:nvSpPr>
        <p:spPr>
          <a:xfrm>
            <a:off x="0" y="0"/>
            <a:ext cx="14630400" cy="10972800"/>
          </a:xfrm>
          <a:prstGeom prst="rect">
            <a:avLst/>
          </a:prstGeom>
          <a:solidFill>
            <a:srgbClr val="FBFCFE"/>
          </a:solidFill>
          <a:ln/>
        </p:spPr>
      </p:sp>
    </p:spTree>
    <p:extLst>
      <p:ext uri="{BB962C8B-B14F-4D97-AF65-F5344CB8AC3E}">
        <p14:creationId xmlns:p14="http://schemas.microsoft.com/office/powerpoint/2010/main" val="28794626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2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EDF1F8"/>
          </a:solidFill>
          <a:ln/>
        </p:spPr>
      </p:sp>
      <p:sp>
        <p:nvSpPr>
          <p:cNvPr id="3" name="Shape 1"/>
          <p:cNvSpPr/>
          <p:nvPr/>
        </p:nvSpPr>
        <p:spPr>
          <a:xfrm>
            <a:off x="0" y="0"/>
            <a:ext cx="14630400" cy="10972800"/>
          </a:xfrm>
          <a:prstGeom prst="rect">
            <a:avLst/>
          </a:prstGeom>
          <a:solidFill>
            <a:srgbClr val="FBFCFE"/>
          </a:solidFill>
          <a:ln/>
        </p:spPr>
      </p:sp>
    </p:spTree>
    <p:extLst>
      <p:ext uri="{BB962C8B-B14F-4D97-AF65-F5344CB8AC3E}">
        <p14:creationId xmlns:p14="http://schemas.microsoft.com/office/powerpoint/2010/main" val="3325303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2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EDF1F8"/>
          </a:solidFill>
          <a:ln/>
        </p:spPr>
      </p:sp>
      <p:sp>
        <p:nvSpPr>
          <p:cNvPr id="3" name="Shape 1"/>
          <p:cNvSpPr/>
          <p:nvPr/>
        </p:nvSpPr>
        <p:spPr>
          <a:xfrm>
            <a:off x="0" y="0"/>
            <a:ext cx="14630400" cy="10972800"/>
          </a:xfrm>
          <a:prstGeom prst="rect">
            <a:avLst/>
          </a:prstGeom>
          <a:solidFill>
            <a:srgbClr val="FBFCFE"/>
          </a:solidFill>
          <a:ln/>
        </p:spPr>
      </p:sp>
    </p:spTree>
    <p:extLst>
      <p:ext uri="{BB962C8B-B14F-4D97-AF65-F5344CB8AC3E}">
        <p14:creationId xmlns:p14="http://schemas.microsoft.com/office/powerpoint/2010/main" val="838516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2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EDF1F8"/>
          </a:solidFill>
          <a:ln/>
        </p:spPr>
      </p:sp>
      <p:sp>
        <p:nvSpPr>
          <p:cNvPr id="3" name="Shape 1"/>
          <p:cNvSpPr/>
          <p:nvPr/>
        </p:nvSpPr>
        <p:spPr>
          <a:xfrm>
            <a:off x="0" y="0"/>
            <a:ext cx="14630400" cy="10972800"/>
          </a:xfrm>
          <a:prstGeom prst="rect">
            <a:avLst/>
          </a:prstGeom>
          <a:solidFill>
            <a:srgbClr val="FBFCFE"/>
          </a:solidFill>
          <a:ln/>
        </p:spPr>
      </p:sp>
    </p:spTree>
    <p:extLst>
      <p:ext uri="{BB962C8B-B14F-4D97-AF65-F5344CB8AC3E}">
        <p14:creationId xmlns:p14="http://schemas.microsoft.com/office/powerpoint/2010/main" val="141910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EDF1F8"/>
          </a:solidFill>
          <a:ln/>
        </p:spPr>
      </p:sp>
      <p:sp>
        <p:nvSpPr>
          <p:cNvPr id="3" name="Shape 1"/>
          <p:cNvSpPr/>
          <p:nvPr/>
        </p:nvSpPr>
        <p:spPr>
          <a:xfrm>
            <a:off x="0" y="0"/>
            <a:ext cx="14630400" cy="10972800"/>
          </a:xfrm>
          <a:prstGeom prst="rect">
            <a:avLst/>
          </a:prstGeom>
          <a:solidFill>
            <a:srgbClr val="FBFCFE"/>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EDF1F8"/>
          </a:solidFill>
          <a:ln/>
        </p:spPr>
      </p:sp>
      <p:sp>
        <p:nvSpPr>
          <p:cNvPr id="3" name="Shape 1"/>
          <p:cNvSpPr/>
          <p:nvPr/>
        </p:nvSpPr>
        <p:spPr>
          <a:xfrm>
            <a:off x="0" y="0"/>
            <a:ext cx="14630400" cy="10972800"/>
          </a:xfrm>
          <a:prstGeom prst="rect">
            <a:avLst/>
          </a:prstGeom>
          <a:solidFill>
            <a:srgbClr val="FBFCFE"/>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EDF1F8"/>
          </a:solidFill>
          <a:ln/>
        </p:spPr>
      </p:sp>
      <p:sp>
        <p:nvSpPr>
          <p:cNvPr id="3" name="Shape 1"/>
          <p:cNvSpPr/>
          <p:nvPr/>
        </p:nvSpPr>
        <p:spPr>
          <a:xfrm>
            <a:off x="0" y="0"/>
            <a:ext cx="14630400" cy="10972800"/>
          </a:xfrm>
          <a:prstGeom prst="rect">
            <a:avLst/>
          </a:prstGeom>
          <a:solidFill>
            <a:srgbClr val="FBFCFE"/>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EDF1F8"/>
          </a:solidFill>
          <a:ln/>
        </p:spPr>
      </p:sp>
      <p:sp>
        <p:nvSpPr>
          <p:cNvPr id="3" name="Shape 1"/>
          <p:cNvSpPr/>
          <p:nvPr/>
        </p:nvSpPr>
        <p:spPr>
          <a:xfrm>
            <a:off x="0" y="0"/>
            <a:ext cx="14630400" cy="10972800"/>
          </a:xfrm>
          <a:prstGeom prst="rect">
            <a:avLst/>
          </a:prstGeom>
          <a:solidFill>
            <a:srgbClr val="FBFCFE"/>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EDF1F8"/>
          </a:solidFill>
          <a:ln/>
        </p:spPr>
      </p:sp>
      <p:sp>
        <p:nvSpPr>
          <p:cNvPr id="3" name="Shape 1"/>
          <p:cNvSpPr/>
          <p:nvPr/>
        </p:nvSpPr>
        <p:spPr>
          <a:xfrm>
            <a:off x="0" y="0"/>
            <a:ext cx="14630400" cy="10972800"/>
          </a:xfrm>
          <a:prstGeom prst="rect">
            <a:avLst/>
          </a:prstGeom>
          <a:solidFill>
            <a:srgbClr val="FBFCFE"/>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EDF1F8"/>
          </a:solidFill>
          <a:ln/>
        </p:spPr>
      </p:sp>
      <p:sp>
        <p:nvSpPr>
          <p:cNvPr id="3" name="Shape 1"/>
          <p:cNvSpPr/>
          <p:nvPr/>
        </p:nvSpPr>
        <p:spPr>
          <a:xfrm>
            <a:off x="0" y="0"/>
            <a:ext cx="14630400" cy="10972800"/>
          </a:xfrm>
          <a:prstGeom prst="rect">
            <a:avLst/>
          </a:prstGeom>
          <a:solidFill>
            <a:srgbClr val="FBFCFE"/>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EDF1F8"/>
          </a:solidFill>
          <a:ln/>
        </p:spPr>
      </p:sp>
      <p:sp>
        <p:nvSpPr>
          <p:cNvPr id="3" name="Shape 1"/>
          <p:cNvSpPr/>
          <p:nvPr/>
        </p:nvSpPr>
        <p:spPr>
          <a:xfrm>
            <a:off x="0" y="0"/>
            <a:ext cx="14630400" cy="10972800"/>
          </a:xfrm>
          <a:prstGeom prst="rect">
            <a:avLst/>
          </a:prstGeom>
          <a:solidFill>
            <a:srgbClr val="FBFCFE"/>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comments" Target="../comments/comment2.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jp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1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3.jpg"/><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3.jp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3.jp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3.jpg"/></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image" Target="../media/image8.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openxmlformats.org/officeDocument/2006/relationships/image" Target="../media/image3.jp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5.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6.png"/><Relationship Id="rId7"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0A4AD7C3-AF42-9A8D-32CD-EBC0A8436519}"/>
              </a:ext>
            </a:extLst>
          </p:cNvPr>
          <p:cNvPicPr>
            <a:picLocks noChangeAspect="1"/>
          </p:cNvPicPr>
          <p:nvPr/>
        </p:nvPicPr>
        <p:blipFill>
          <a:blip r:embed="rId2"/>
          <a:srcRect l="9645" r="9645"/>
          <a:stretch/>
        </p:blipFill>
        <p:spPr>
          <a:xfrm>
            <a:off x="0" y="0"/>
            <a:ext cx="14630400" cy="10972799"/>
          </a:xfrm>
          <a:prstGeom prst="rect">
            <a:avLst/>
          </a:prstGeom>
        </p:spPr>
      </p:pic>
    </p:spTree>
    <p:extLst>
      <p:ext uri="{BB962C8B-B14F-4D97-AF65-F5344CB8AC3E}">
        <p14:creationId xmlns:p14="http://schemas.microsoft.com/office/powerpoint/2010/main" val="777991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387390" y="93353"/>
            <a:ext cx="10531197" cy="708779"/>
          </a:xfrm>
          <a:prstGeom prst="rect">
            <a:avLst/>
          </a:prstGeom>
          <a:noFill/>
          <a:ln/>
        </p:spPr>
        <p:txBody>
          <a:bodyPr wrap="none" lIns="0" tIns="0" rIns="0" bIns="0" rtlCol="0" anchor="t"/>
          <a:lstStyle/>
          <a:p>
            <a:pPr marL="0" indent="0">
              <a:lnSpc>
                <a:spcPts val="5550"/>
              </a:lnSpc>
              <a:buNone/>
            </a:pPr>
            <a:r>
              <a:rPr lang="en-US" sz="4450" b="1" dirty="0">
                <a:solidFill>
                  <a:srgbClr val="3257B8"/>
                </a:solidFill>
                <a:ea typeface="Roboto Slab" pitchFamily="34" charset="-122"/>
                <a:cs typeface="Roboto Slab" pitchFamily="34" charset="-120"/>
              </a:rPr>
              <a:t>Προσφορά Παραγωγικών Συντελεστών</a:t>
            </a:r>
            <a:endParaRPr lang="en-US" sz="4450" b="1" dirty="0"/>
          </a:p>
        </p:txBody>
      </p:sp>
      <p:sp>
        <p:nvSpPr>
          <p:cNvPr id="3" name="Text 1"/>
          <p:cNvSpPr/>
          <p:nvPr/>
        </p:nvSpPr>
        <p:spPr>
          <a:xfrm>
            <a:off x="419892" y="1289551"/>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3257B8"/>
                </a:solidFill>
                <a:ea typeface="Roboto Slab" pitchFamily="34" charset="-122"/>
                <a:cs typeface="Roboto Slab" pitchFamily="34" charset="-120"/>
              </a:rPr>
              <a:t>Εργατικό Δυναμικό</a:t>
            </a:r>
            <a:endParaRPr lang="en-US" sz="4000" b="1" dirty="0"/>
          </a:p>
        </p:txBody>
      </p:sp>
      <p:sp>
        <p:nvSpPr>
          <p:cNvPr id="4" name="Text 2"/>
          <p:cNvSpPr/>
          <p:nvPr/>
        </p:nvSpPr>
        <p:spPr>
          <a:xfrm>
            <a:off x="387390" y="1891308"/>
            <a:ext cx="6244709" cy="1451610"/>
          </a:xfrm>
          <a:prstGeom prst="rect">
            <a:avLst/>
          </a:prstGeom>
          <a:noFill/>
          <a:ln/>
        </p:spPr>
        <p:txBody>
          <a:bodyPr wrap="square" lIns="0" tIns="0" rIns="0" bIns="0" rtlCol="0" anchor="t"/>
          <a:lstStyle/>
          <a:p>
            <a:pPr marL="0" indent="0">
              <a:lnSpc>
                <a:spcPct val="150000"/>
              </a:lnSpc>
              <a:buNone/>
            </a:pPr>
            <a:r>
              <a:rPr lang="en-US" sz="4000" dirty="0">
                <a:solidFill>
                  <a:srgbClr val="15213F"/>
                </a:solidFill>
                <a:ea typeface="Roboto" pitchFamily="34" charset="-122"/>
                <a:cs typeface="Roboto" pitchFamily="34" charset="-120"/>
              </a:rPr>
              <a:t>Το μέγεθος του εργατικού δυναμικού κατά την περίοδο t + 1, L</a:t>
            </a:r>
            <a:r>
              <a:rPr lang="en-US" sz="2800" dirty="0">
                <a:solidFill>
                  <a:srgbClr val="15213F"/>
                </a:solidFill>
                <a:ea typeface="Roboto" pitchFamily="34" charset="-122"/>
                <a:cs typeface="Roboto" pitchFamily="34" charset="-120"/>
              </a:rPr>
              <a:t>t+1</a:t>
            </a:r>
            <a:r>
              <a:rPr lang="en-US" sz="4000" dirty="0">
                <a:solidFill>
                  <a:srgbClr val="15213F"/>
                </a:solidFill>
                <a:ea typeface="Roboto" pitchFamily="34" charset="-122"/>
                <a:cs typeface="Roboto" pitchFamily="34" charset="-120"/>
              </a:rPr>
              <a:t>, προσδιορίζεται από το μέγεθος του εργατικού δυναμικού κατά την περίοδο t, L</a:t>
            </a:r>
            <a:r>
              <a:rPr lang="en-US" sz="2800" dirty="0">
                <a:solidFill>
                  <a:srgbClr val="15213F"/>
                </a:solidFill>
                <a:ea typeface="Roboto" pitchFamily="34" charset="-122"/>
                <a:cs typeface="Roboto" pitchFamily="34" charset="-120"/>
              </a:rPr>
              <a:t>t</a:t>
            </a:r>
            <a:r>
              <a:rPr lang="en-US" sz="4000" dirty="0">
                <a:solidFill>
                  <a:srgbClr val="15213F"/>
                </a:solidFill>
                <a:ea typeface="Roboto" pitchFamily="34" charset="-122"/>
                <a:cs typeface="Roboto" pitchFamily="34" charset="-120"/>
              </a:rPr>
              <a:t>, και την καθαρή αύξηση του πληθυσμού μεταξύ των περιόδων t και t+1.</a:t>
            </a:r>
            <a:endParaRPr lang="en-US" sz="4000" dirty="0"/>
          </a:p>
        </p:txBody>
      </p:sp>
      <p:sp>
        <p:nvSpPr>
          <p:cNvPr id="5" name="Text 3"/>
          <p:cNvSpPr/>
          <p:nvPr/>
        </p:nvSpPr>
        <p:spPr>
          <a:xfrm>
            <a:off x="7434421" y="1304315"/>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3257B8"/>
                </a:solidFill>
                <a:ea typeface="Roboto Slab" pitchFamily="34" charset="-122"/>
                <a:cs typeface="Roboto Slab" pitchFamily="34" charset="-120"/>
              </a:rPr>
              <a:t>Απόθεμα Κεφαλαίου</a:t>
            </a:r>
            <a:endParaRPr lang="en-US" sz="4000" b="1" dirty="0"/>
          </a:p>
        </p:txBody>
      </p:sp>
      <p:sp>
        <p:nvSpPr>
          <p:cNvPr id="6" name="Text 4"/>
          <p:cNvSpPr/>
          <p:nvPr/>
        </p:nvSpPr>
        <p:spPr>
          <a:xfrm>
            <a:off x="7421895" y="1853208"/>
            <a:ext cx="6244709" cy="1451610"/>
          </a:xfrm>
          <a:prstGeom prst="rect">
            <a:avLst/>
          </a:prstGeom>
          <a:noFill/>
          <a:ln/>
        </p:spPr>
        <p:txBody>
          <a:bodyPr wrap="square" lIns="0" tIns="0" rIns="0" bIns="0" rtlCol="0" anchor="t"/>
          <a:lstStyle/>
          <a:p>
            <a:pPr marL="0" indent="0">
              <a:lnSpc>
                <a:spcPct val="150000"/>
              </a:lnSpc>
              <a:buNone/>
            </a:pPr>
            <a:r>
              <a:rPr lang="en-US" sz="4000" dirty="0">
                <a:solidFill>
                  <a:srgbClr val="15213F"/>
                </a:solidFill>
                <a:ea typeface="Roboto" pitchFamily="34" charset="-122"/>
                <a:cs typeface="Roboto" pitchFamily="34" charset="-120"/>
              </a:rPr>
              <a:t>Το απόθεμα κεφαλαίου κατά την περίοδο t+1, K</a:t>
            </a:r>
            <a:r>
              <a:rPr lang="en-US" sz="2800" dirty="0">
                <a:solidFill>
                  <a:srgbClr val="15213F"/>
                </a:solidFill>
                <a:ea typeface="Roboto" pitchFamily="34" charset="-122"/>
                <a:cs typeface="Roboto" pitchFamily="34" charset="-120"/>
              </a:rPr>
              <a:t>t+1</a:t>
            </a:r>
            <a:r>
              <a:rPr lang="en-US" sz="4000" dirty="0">
                <a:solidFill>
                  <a:srgbClr val="15213F"/>
                </a:solidFill>
                <a:ea typeface="Roboto" pitchFamily="34" charset="-122"/>
                <a:cs typeface="Roboto" pitchFamily="34" charset="-120"/>
              </a:rPr>
              <a:t> προσδιορίζεται από τις συνολικές επενδύσεις κατά την περίοδο t, I</a:t>
            </a:r>
            <a:r>
              <a:rPr lang="en-US" sz="2800" dirty="0">
                <a:solidFill>
                  <a:srgbClr val="15213F"/>
                </a:solidFill>
                <a:ea typeface="Roboto" pitchFamily="34" charset="-122"/>
                <a:cs typeface="Roboto" pitchFamily="34" charset="-120"/>
              </a:rPr>
              <a:t>t</a:t>
            </a:r>
            <a:r>
              <a:rPr lang="en-US" sz="4000" dirty="0">
                <a:solidFill>
                  <a:srgbClr val="15213F"/>
                </a:solidFill>
                <a:ea typeface="Roboto" pitchFamily="34" charset="-122"/>
                <a:cs typeface="Roboto" pitchFamily="34" charset="-120"/>
              </a:rPr>
              <a:t>, και το εναπομείναν απόθεμα κεφαλαίου από την παραγωγική διαδικασία της περιόδου t, (1 – δ)K</a:t>
            </a:r>
            <a:r>
              <a:rPr lang="en-US" sz="2800" dirty="0">
                <a:solidFill>
                  <a:srgbClr val="15213F"/>
                </a:solidFill>
                <a:ea typeface="Roboto" pitchFamily="34" charset="-122"/>
                <a:cs typeface="Roboto" pitchFamily="34" charset="-120"/>
              </a:rPr>
              <a:t>t</a:t>
            </a:r>
            <a:r>
              <a:rPr lang="en-US" sz="4000" dirty="0">
                <a:solidFill>
                  <a:srgbClr val="15213F"/>
                </a:solidFill>
                <a:ea typeface="Roboto" pitchFamily="34" charset="-122"/>
                <a:cs typeface="Roboto" pitchFamily="34" charset="-120"/>
              </a:rPr>
              <a:t>.</a:t>
            </a:r>
            <a:endParaRPr lang="en-US" sz="4000" dirty="0"/>
          </a:p>
        </p:txBody>
      </p:sp>
      <p:sp>
        <p:nvSpPr>
          <p:cNvPr id="7" name="Text Placeholder 16">
            <a:extLst>
              <a:ext uri="{FF2B5EF4-FFF2-40B4-BE49-F238E27FC236}">
                <a16:creationId xmlns:a16="http://schemas.microsoft.com/office/drawing/2014/main" id="{72878D88-ECBE-82E4-C24D-44029C3351B5}"/>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8" name="Εικόνα 7">
            <a:extLst>
              <a:ext uri="{FF2B5EF4-FFF2-40B4-BE49-F238E27FC236}">
                <a16:creationId xmlns:a16="http://schemas.microsoft.com/office/drawing/2014/main" id="{E0DE470E-DA2A-7F9B-BC2D-CE61725E0FB1}"/>
              </a:ext>
            </a:extLst>
          </p:cNvPr>
          <p:cNvPicPr>
            <a:picLocks noChangeAspect="1"/>
          </p:cNvPicPr>
          <p:nvPr/>
        </p:nvPicPr>
        <p:blipFill>
          <a:blip r:embed="rId3"/>
          <a:stretch>
            <a:fillRect/>
          </a:stretch>
        </p:blipFill>
        <p:spPr>
          <a:xfrm>
            <a:off x="55026" y="10295129"/>
            <a:ext cx="1782484" cy="65682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10972800"/>
          </a:xfrm>
          <a:prstGeom prst="rect">
            <a:avLst/>
          </a:prstGeom>
        </p:spPr>
      </p:pic>
      <p:sp>
        <p:nvSpPr>
          <p:cNvPr id="3" name="Text 0"/>
          <p:cNvSpPr/>
          <p:nvPr/>
        </p:nvSpPr>
        <p:spPr>
          <a:xfrm>
            <a:off x="5724070" y="96303"/>
            <a:ext cx="7556421" cy="1417558"/>
          </a:xfrm>
          <a:prstGeom prst="rect">
            <a:avLst/>
          </a:prstGeom>
          <a:noFill/>
          <a:ln/>
        </p:spPr>
        <p:txBody>
          <a:bodyPr wrap="squar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Παραγωγή στο Υπόδειγμα Solow</a:t>
            </a:r>
            <a:endParaRPr lang="en-US" sz="4450" dirty="0"/>
          </a:p>
        </p:txBody>
      </p:sp>
      <p:sp>
        <p:nvSpPr>
          <p:cNvPr id="4" name="Shape 1"/>
          <p:cNvSpPr/>
          <p:nvPr/>
        </p:nvSpPr>
        <p:spPr>
          <a:xfrm>
            <a:off x="5766001" y="833538"/>
            <a:ext cx="510302" cy="510302"/>
          </a:xfrm>
          <a:prstGeom prst="roundRect">
            <a:avLst>
              <a:gd name="adj" fmla="val 6667"/>
            </a:avLst>
          </a:prstGeom>
          <a:solidFill>
            <a:srgbClr val="E9ECF2"/>
          </a:solidFill>
          <a:ln/>
        </p:spPr>
        <p:txBody>
          <a:bodyPr/>
          <a:lstStyle/>
          <a:p>
            <a:endParaRPr lang="el-GR"/>
          </a:p>
        </p:txBody>
      </p:sp>
      <p:sp>
        <p:nvSpPr>
          <p:cNvPr id="5" name="Text 2"/>
          <p:cNvSpPr/>
          <p:nvPr/>
        </p:nvSpPr>
        <p:spPr>
          <a:xfrm>
            <a:off x="5969080" y="1003559"/>
            <a:ext cx="140256"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1</a:t>
            </a:r>
            <a:endParaRPr lang="en-US" sz="2650" dirty="0"/>
          </a:p>
        </p:txBody>
      </p:sp>
      <p:sp>
        <p:nvSpPr>
          <p:cNvPr id="6" name="Text 3"/>
          <p:cNvSpPr/>
          <p:nvPr/>
        </p:nvSpPr>
        <p:spPr>
          <a:xfrm>
            <a:off x="6535340" y="1050410"/>
            <a:ext cx="3074551"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Συνάρτηση Παραγωγής</a:t>
            </a:r>
            <a:endParaRPr lang="en-US" sz="4000" b="1" dirty="0"/>
          </a:p>
        </p:txBody>
      </p:sp>
      <p:sp>
        <p:nvSpPr>
          <p:cNvPr id="7" name="Text 4"/>
          <p:cNvSpPr/>
          <p:nvPr/>
        </p:nvSpPr>
        <p:spPr>
          <a:xfrm>
            <a:off x="5490939" y="1443075"/>
            <a:ext cx="9207299" cy="1088708"/>
          </a:xfrm>
          <a:prstGeom prst="rect">
            <a:avLst/>
          </a:prstGeom>
          <a:noFill/>
          <a:ln/>
        </p:spPr>
        <p:txBody>
          <a:bodyPr wrap="square" lIns="0" tIns="0" rIns="0" bIns="0" rtlCol="0" anchor="t"/>
          <a:lstStyle/>
          <a:p>
            <a:pPr marL="0" indent="0">
              <a:lnSpc>
                <a:spcPct val="150000"/>
              </a:lnSpc>
              <a:buNone/>
            </a:pPr>
            <a:r>
              <a:rPr lang="el-GR" sz="4000" dirty="0">
                <a:solidFill>
                  <a:srgbClr val="15213F"/>
                </a:solidFill>
                <a:ea typeface="Roboto" pitchFamily="34" charset="-122"/>
                <a:cs typeface="Roboto" pitchFamily="34" charset="-120"/>
              </a:rPr>
              <a:t>Η παραγωγή σε μία περίοδο χαρακτηρίζεται από μια νεοκλασική συνάρτηση παραγωγής με σταθερές αποδόσεις κλίμακας, η οποία είναι αμετάβλητη στον χρόνο.</a:t>
            </a:r>
            <a:endParaRPr lang="en-US" sz="4000" dirty="0"/>
          </a:p>
        </p:txBody>
      </p:sp>
      <p:sp>
        <p:nvSpPr>
          <p:cNvPr id="8" name="Shape 5"/>
          <p:cNvSpPr/>
          <p:nvPr/>
        </p:nvSpPr>
        <p:spPr>
          <a:xfrm>
            <a:off x="6185044" y="5372308"/>
            <a:ext cx="510302" cy="510302"/>
          </a:xfrm>
          <a:prstGeom prst="roundRect">
            <a:avLst>
              <a:gd name="adj" fmla="val 6667"/>
            </a:avLst>
          </a:prstGeom>
          <a:solidFill>
            <a:srgbClr val="E9ECF2"/>
          </a:solidFill>
          <a:ln/>
        </p:spPr>
        <p:txBody>
          <a:bodyPr/>
          <a:lstStyle/>
          <a:p>
            <a:endParaRPr lang="el-GR"/>
          </a:p>
        </p:txBody>
      </p:sp>
      <p:sp>
        <p:nvSpPr>
          <p:cNvPr id="9" name="Text 6"/>
          <p:cNvSpPr/>
          <p:nvPr/>
        </p:nvSpPr>
        <p:spPr>
          <a:xfrm>
            <a:off x="6346255" y="5509490"/>
            <a:ext cx="187881"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2</a:t>
            </a:r>
            <a:endParaRPr lang="en-US" sz="2650" dirty="0"/>
          </a:p>
        </p:txBody>
      </p:sp>
      <p:sp>
        <p:nvSpPr>
          <p:cNvPr id="10" name="Text 7"/>
          <p:cNvSpPr/>
          <p:nvPr/>
        </p:nvSpPr>
        <p:spPr>
          <a:xfrm>
            <a:off x="6945116" y="5528280"/>
            <a:ext cx="2914650"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Ιδιότητες Συνάρτησης</a:t>
            </a:r>
            <a:endParaRPr lang="en-US" sz="4000" b="1" dirty="0"/>
          </a:p>
        </p:txBody>
      </p:sp>
      <p:sp>
        <p:nvSpPr>
          <p:cNvPr id="11" name="Text 8"/>
          <p:cNvSpPr/>
          <p:nvPr/>
        </p:nvSpPr>
        <p:spPr>
          <a:xfrm>
            <a:off x="5490939" y="5738538"/>
            <a:ext cx="9563100" cy="1288415"/>
          </a:xfrm>
          <a:prstGeom prst="rect">
            <a:avLst/>
          </a:prstGeom>
          <a:noFill/>
          <a:ln/>
        </p:spPr>
        <p:txBody>
          <a:bodyPr wrap="square" lIns="0" tIns="0" rIns="0" bIns="0" rtlCol="0" anchor="t"/>
          <a:lstStyle/>
          <a:p>
            <a:pPr marL="0" indent="0">
              <a:lnSpc>
                <a:spcPct val="150000"/>
              </a:lnSpc>
              <a:buNone/>
            </a:pPr>
            <a:r>
              <a:rPr lang="en-US" sz="4000" dirty="0">
                <a:solidFill>
                  <a:srgbClr val="15213F"/>
                </a:solidFill>
                <a:ea typeface="Roboto" pitchFamily="34" charset="-122"/>
                <a:cs typeface="Roboto" pitchFamily="34" charset="-120"/>
              </a:rPr>
              <a:t>Η συνάρτηση παραγωγή F(K</a:t>
            </a:r>
            <a:r>
              <a:rPr lang="en-US" sz="2800" dirty="0">
                <a:solidFill>
                  <a:srgbClr val="15213F"/>
                </a:solidFill>
                <a:ea typeface="Roboto" pitchFamily="34" charset="-122"/>
                <a:cs typeface="Roboto" pitchFamily="34" charset="-120"/>
              </a:rPr>
              <a:t>t</a:t>
            </a:r>
            <a:r>
              <a:rPr lang="en-US" sz="4000" dirty="0">
                <a:solidFill>
                  <a:srgbClr val="15213F"/>
                </a:solidFill>
                <a:ea typeface="Roboto" pitchFamily="34" charset="-122"/>
                <a:cs typeface="Roboto" pitchFamily="34" charset="-120"/>
              </a:rPr>
              <a:t>, L</a:t>
            </a:r>
            <a:r>
              <a:rPr lang="en-US" sz="2800" dirty="0">
                <a:solidFill>
                  <a:srgbClr val="15213F"/>
                </a:solidFill>
                <a:ea typeface="Roboto" pitchFamily="34" charset="-122"/>
                <a:cs typeface="Roboto" pitchFamily="34" charset="-120"/>
              </a:rPr>
              <a:t>t</a:t>
            </a:r>
            <a:r>
              <a:rPr lang="en-US" sz="4000" dirty="0">
                <a:solidFill>
                  <a:srgbClr val="15213F"/>
                </a:solidFill>
                <a:ea typeface="Roboto" pitchFamily="34" charset="-122"/>
                <a:cs typeface="Roboto" pitchFamily="34" charset="-120"/>
              </a:rPr>
              <a:t>) ικανοποιεί όλες τις νεοκλασικές ιδιότητες, όπως</a:t>
            </a:r>
            <a:r>
              <a:rPr lang="el-GR" sz="4000" dirty="0">
                <a:solidFill>
                  <a:srgbClr val="15213F"/>
                </a:solidFill>
                <a:ea typeface="Roboto" pitchFamily="34" charset="-122"/>
                <a:cs typeface="Roboto" pitchFamily="34" charset="-120"/>
              </a:rPr>
              <a:t> την</a:t>
            </a:r>
            <a:r>
              <a:rPr lang="en-US" sz="4000" dirty="0">
                <a:solidFill>
                  <a:srgbClr val="15213F"/>
                </a:solidFill>
                <a:ea typeface="Roboto" pitchFamily="34" charset="-122"/>
                <a:cs typeface="Roboto" pitchFamily="34" charset="-120"/>
              </a:rPr>
              <a:t> ομογένεια βαθμού 1, </a:t>
            </a:r>
            <a:r>
              <a:rPr lang="el-GR" sz="4000" dirty="0">
                <a:solidFill>
                  <a:srgbClr val="15213F"/>
                </a:solidFill>
                <a:ea typeface="Roboto" pitchFamily="34" charset="-122"/>
                <a:cs typeface="Roboto" pitchFamily="34" charset="-120"/>
              </a:rPr>
              <a:t>το </a:t>
            </a:r>
            <a:r>
              <a:rPr lang="en-US" sz="4000" dirty="0" err="1">
                <a:solidFill>
                  <a:srgbClr val="15213F"/>
                </a:solidFill>
                <a:ea typeface="Roboto" pitchFamily="34" charset="-122"/>
                <a:cs typeface="Roboto" pitchFamily="34" charset="-120"/>
              </a:rPr>
              <a:t>θετικό</a:t>
            </a:r>
            <a:r>
              <a:rPr lang="en-US" sz="4000" dirty="0">
                <a:solidFill>
                  <a:srgbClr val="15213F"/>
                </a:solidFill>
                <a:ea typeface="Roboto" pitchFamily="34" charset="-122"/>
                <a:cs typeface="Roboto" pitchFamily="34" charset="-120"/>
              </a:rPr>
              <a:t> και φθίνον οριακό προϊόν των συντελεστών παραγωγής, </a:t>
            </a:r>
            <a:r>
              <a:rPr lang="el-GR" sz="4000" dirty="0">
                <a:solidFill>
                  <a:srgbClr val="15213F"/>
                </a:solidFill>
                <a:ea typeface="Roboto" pitchFamily="34" charset="-122"/>
                <a:cs typeface="Roboto" pitchFamily="34" charset="-120"/>
              </a:rPr>
              <a:t>		   </a:t>
            </a:r>
            <a:r>
              <a:rPr lang="en-US" sz="4000" dirty="0">
                <a:solidFill>
                  <a:srgbClr val="15213F"/>
                </a:solidFill>
                <a:ea typeface="Roboto" pitchFamily="34" charset="-122"/>
                <a:cs typeface="Roboto" pitchFamily="34" charset="-120"/>
              </a:rPr>
              <a:t>και τις οριακές συνθήκες </a:t>
            </a:r>
            <a:r>
              <a:rPr lang="en-US" sz="4000" b="1" dirty="0">
                <a:solidFill>
                  <a:srgbClr val="15213F"/>
                </a:solidFill>
                <a:ea typeface="Roboto" pitchFamily="34" charset="-122"/>
                <a:cs typeface="Roboto" pitchFamily="34" charset="-120"/>
              </a:rPr>
              <a:t>Inada</a:t>
            </a:r>
            <a:r>
              <a:rPr lang="en-US" sz="4000" dirty="0">
                <a:solidFill>
                  <a:srgbClr val="15213F"/>
                </a:solidFill>
                <a:ea typeface="Roboto" pitchFamily="34" charset="-122"/>
                <a:cs typeface="Roboto" pitchFamily="34" charset="-120"/>
              </a:rPr>
              <a:t>.</a:t>
            </a:r>
            <a:endParaRPr lang="en-US" sz="4000" dirty="0"/>
          </a:p>
        </p:txBody>
      </p:sp>
      <p:sp>
        <p:nvSpPr>
          <p:cNvPr id="12" name="Text Placeholder 16">
            <a:extLst>
              <a:ext uri="{FF2B5EF4-FFF2-40B4-BE49-F238E27FC236}">
                <a16:creationId xmlns:a16="http://schemas.microsoft.com/office/drawing/2014/main" id="{BBC227B0-8BF3-E9B5-7B65-3FBCFDD5B7C1}"/>
              </a:ext>
            </a:extLst>
          </p:cNvPr>
          <p:cNvSpPr txBox="1">
            <a:spLocks/>
          </p:cNvSpPr>
          <p:nvPr/>
        </p:nvSpPr>
        <p:spPr>
          <a:xfrm>
            <a:off x="5724070" y="10594820"/>
            <a:ext cx="11477251" cy="365125"/>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baseline="0" dirty="0">
                <a:latin typeface="UB-NewsLetter"/>
                <a:ea typeface="Calibri"/>
                <a:cs typeface="UB-NewsLetter"/>
              </a:rPr>
              <a:t>© 2025 - BROKEN HILL PUBLISHERS LTD. </a:t>
            </a:r>
            <a:r>
              <a:rPr lang="en-US" sz="950" baseline="0" dirty="0">
                <a:ea typeface="Calibri"/>
                <a:cs typeface="Times New Roman"/>
              </a:rPr>
              <a:t>May not be scanned, copied or duplicated, or posted to a publicly accessible website, in whole or in part.</a:t>
            </a:r>
            <a:endParaRPr lang="en-US" sz="950" baseline="0" dirty="0"/>
          </a:p>
        </p:txBody>
      </p:sp>
      <p:pic>
        <p:nvPicPr>
          <p:cNvPr id="13" name="Εικόνα 12">
            <a:extLst>
              <a:ext uri="{FF2B5EF4-FFF2-40B4-BE49-F238E27FC236}">
                <a16:creationId xmlns:a16="http://schemas.microsoft.com/office/drawing/2014/main" id="{C69637E9-ECDC-BC51-8E57-34454C0276C1}"/>
              </a:ext>
            </a:extLst>
          </p:cNvPr>
          <p:cNvPicPr>
            <a:picLocks noChangeAspect="1"/>
          </p:cNvPicPr>
          <p:nvPr/>
        </p:nvPicPr>
        <p:blipFill>
          <a:blip r:embed="rId4"/>
          <a:stretch>
            <a:fillRect/>
          </a:stretch>
        </p:blipFill>
        <p:spPr>
          <a:xfrm>
            <a:off x="5750197" y="9950848"/>
            <a:ext cx="1782484" cy="65682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335989"/>
            <a:ext cx="8155305" cy="708779"/>
          </a:xfrm>
          <a:prstGeom prst="rect">
            <a:avLst/>
          </a:prstGeom>
          <a:noFill/>
          <a:ln/>
        </p:spPr>
        <p:txBody>
          <a:bodyPr wrap="non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Κατανάλωση και Αποταμίευση</a:t>
            </a:r>
            <a:endParaRPr lang="en-US" sz="4450" dirty="0"/>
          </a:p>
        </p:txBody>
      </p:sp>
      <p:sp>
        <p:nvSpPr>
          <p:cNvPr id="3" name="Text 1"/>
          <p:cNvSpPr/>
          <p:nvPr/>
        </p:nvSpPr>
        <p:spPr>
          <a:xfrm>
            <a:off x="2197418" y="3528864"/>
            <a:ext cx="2835235" cy="354330"/>
          </a:xfrm>
          <a:prstGeom prst="rect">
            <a:avLst/>
          </a:prstGeom>
          <a:noFill/>
          <a:ln/>
        </p:spPr>
        <p:txBody>
          <a:bodyPr wrap="none" lIns="0" tIns="0" rIns="0" bIns="0" rtlCol="0" anchor="t"/>
          <a:lstStyle/>
          <a:p>
            <a:pPr marL="0" indent="0" algn="r">
              <a:lnSpc>
                <a:spcPts val="2750"/>
              </a:lnSpc>
              <a:buNone/>
            </a:pPr>
            <a:r>
              <a:rPr lang="en-US" sz="4000" b="1" dirty="0">
                <a:solidFill>
                  <a:srgbClr val="15213F"/>
                </a:solidFill>
                <a:ea typeface="Roboto Slab" pitchFamily="34" charset="-122"/>
                <a:cs typeface="Roboto Slab" pitchFamily="34" charset="-120"/>
              </a:rPr>
              <a:t>Κανόνας Κατανομής</a:t>
            </a:r>
            <a:endParaRPr lang="en-US" sz="4000" b="1" dirty="0"/>
          </a:p>
        </p:txBody>
      </p:sp>
      <p:sp>
        <p:nvSpPr>
          <p:cNvPr id="4" name="Text 2"/>
          <p:cNvSpPr/>
          <p:nvPr/>
        </p:nvSpPr>
        <p:spPr>
          <a:xfrm>
            <a:off x="-278993" y="3978295"/>
            <a:ext cx="5255625" cy="1814512"/>
          </a:xfrm>
          <a:prstGeom prst="rect">
            <a:avLst/>
          </a:prstGeom>
          <a:noFill/>
          <a:ln/>
        </p:spPr>
        <p:txBody>
          <a:bodyPr wrap="square" lIns="0" tIns="0" rIns="0" bIns="0" rtlCol="0" anchor="t"/>
          <a:lstStyle/>
          <a:p>
            <a:pPr marL="0" indent="0" algn="r">
              <a:lnSpc>
                <a:spcPct val="150000"/>
              </a:lnSpc>
              <a:buNone/>
            </a:pPr>
            <a:r>
              <a:rPr lang="en-US" sz="4000" dirty="0">
                <a:solidFill>
                  <a:srgbClr val="15213F"/>
                </a:solidFill>
                <a:ea typeface="Roboto" pitchFamily="34" charset="-122"/>
                <a:cs typeface="Roboto" pitchFamily="34" charset="-120"/>
              </a:rPr>
              <a:t>Το συνολικό εισόδημα της οικονομίας κατανέμεται μεταξύ κατανάλωσης και αποταμίευσης σύμφωνα με έναν αυστηρό και σταθερό κανόνα.</a:t>
            </a:r>
            <a:endParaRPr lang="en-US" sz="4000" dirty="0"/>
          </a:p>
        </p:txBody>
      </p:sp>
      <p:pic>
        <p:nvPicPr>
          <p:cNvPr id="5" name="Image 0" descr="preencoded.png"/>
          <p:cNvPicPr>
            <a:picLocks noChangeAspect="1"/>
          </p:cNvPicPr>
          <p:nvPr/>
        </p:nvPicPr>
        <p:blipFill>
          <a:blip r:embed="rId3"/>
          <a:stretch>
            <a:fillRect/>
          </a:stretch>
        </p:blipFill>
        <p:spPr>
          <a:xfrm>
            <a:off x="5032653" y="3785116"/>
            <a:ext cx="4564975" cy="4564975"/>
          </a:xfrm>
          <a:prstGeom prst="rect">
            <a:avLst/>
          </a:prstGeom>
        </p:spPr>
      </p:pic>
      <p:sp>
        <p:nvSpPr>
          <p:cNvPr id="6" name="Text 3"/>
          <p:cNvSpPr/>
          <p:nvPr/>
        </p:nvSpPr>
        <p:spPr>
          <a:xfrm>
            <a:off x="5682615" y="5566053"/>
            <a:ext cx="116800" cy="453509"/>
          </a:xfrm>
          <a:prstGeom prst="rect">
            <a:avLst/>
          </a:prstGeom>
          <a:noFill/>
          <a:ln/>
        </p:spPr>
        <p:txBody>
          <a:bodyPr wrap="none" lIns="0" tIns="0" rIns="0" bIns="0" rtlCol="0" anchor="t"/>
          <a:lstStyle/>
          <a:p>
            <a:pPr marL="0" indent="0">
              <a:lnSpc>
                <a:spcPts val="3550"/>
              </a:lnSpc>
              <a:buNone/>
            </a:pPr>
            <a:r>
              <a:rPr lang="en-US" sz="2200" dirty="0">
                <a:solidFill>
                  <a:srgbClr val="15213F"/>
                </a:solidFill>
                <a:ea typeface="Roboto Slab" pitchFamily="34" charset="-122"/>
                <a:cs typeface="Roboto Slab" pitchFamily="34" charset="-120"/>
              </a:rPr>
              <a:t>1</a:t>
            </a:r>
            <a:endParaRPr lang="en-US" sz="2200" dirty="0"/>
          </a:p>
        </p:txBody>
      </p:sp>
      <p:sp>
        <p:nvSpPr>
          <p:cNvPr id="7" name="Text 4"/>
          <p:cNvSpPr/>
          <p:nvPr/>
        </p:nvSpPr>
        <p:spPr>
          <a:xfrm>
            <a:off x="9316567" y="3158502"/>
            <a:ext cx="3191113" cy="354330"/>
          </a:xfrm>
          <a:prstGeom prst="rect">
            <a:avLst/>
          </a:prstGeom>
          <a:noFill/>
          <a:ln/>
        </p:spPr>
        <p:txBody>
          <a:bodyPr wrap="none" lIns="0" tIns="0" rIns="0" bIns="0" rtlCol="0" anchor="t"/>
          <a:lstStyle/>
          <a:p>
            <a:pPr marL="0" indent="0" algn="l">
              <a:lnSpc>
                <a:spcPts val="2750"/>
              </a:lnSpc>
              <a:buNone/>
            </a:pPr>
            <a:r>
              <a:rPr lang="en-US" sz="4000" b="1" dirty="0">
                <a:solidFill>
                  <a:srgbClr val="15213F"/>
                </a:solidFill>
                <a:ea typeface="Roboto Slab" pitchFamily="34" charset="-122"/>
                <a:cs typeface="Roboto Slab" pitchFamily="34" charset="-120"/>
              </a:rPr>
              <a:t>Ποσοστό Αποταμίευσης</a:t>
            </a:r>
            <a:endParaRPr lang="en-US" sz="4000" b="1" dirty="0"/>
          </a:p>
        </p:txBody>
      </p:sp>
      <p:sp>
        <p:nvSpPr>
          <p:cNvPr id="8" name="Text 5"/>
          <p:cNvSpPr/>
          <p:nvPr/>
        </p:nvSpPr>
        <p:spPr>
          <a:xfrm>
            <a:off x="9499379" y="3363855"/>
            <a:ext cx="6780929" cy="1088708"/>
          </a:xfrm>
          <a:prstGeom prst="rect">
            <a:avLst/>
          </a:prstGeom>
          <a:noFill/>
          <a:ln/>
        </p:spPr>
        <p:txBody>
          <a:bodyPr wrap="square" lIns="0" tIns="0" rIns="0" bIns="0" rtlCol="0" anchor="t"/>
          <a:lstStyle/>
          <a:p>
            <a:pPr marL="0" indent="0" algn="l">
              <a:lnSpc>
                <a:spcPct val="150000"/>
              </a:lnSpc>
              <a:buNone/>
            </a:pPr>
            <a:r>
              <a:rPr lang="en-US" sz="4000" dirty="0">
                <a:solidFill>
                  <a:srgbClr val="15213F"/>
                </a:solidFill>
                <a:ea typeface="Roboto" pitchFamily="34" charset="-122"/>
                <a:cs typeface="Roboto" pitchFamily="34" charset="-120"/>
              </a:rPr>
              <a:t>Κάθε π</a:t>
            </a:r>
            <a:r>
              <a:rPr lang="en-US" sz="4000" dirty="0" err="1">
                <a:solidFill>
                  <a:srgbClr val="15213F"/>
                </a:solidFill>
                <a:ea typeface="Roboto" pitchFamily="34" charset="-122"/>
                <a:cs typeface="Roboto" pitchFamily="34" charset="-120"/>
              </a:rPr>
              <a:t>ερίοδο</a:t>
            </a:r>
            <a:r>
              <a:rPr lang="en-US" sz="4000" dirty="0">
                <a:solidFill>
                  <a:srgbClr val="15213F"/>
                </a:solidFill>
                <a:ea typeface="Roboto" pitchFamily="34" charset="-122"/>
                <a:cs typeface="Roboto" pitchFamily="34" charset="-120"/>
              </a:rPr>
              <a:t> </a:t>
            </a:r>
            <a:endParaRPr lang="el-GR" sz="4000" dirty="0">
              <a:solidFill>
                <a:srgbClr val="15213F"/>
              </a:solidFill>
              <a:ea typeface="Roboto" pitchFamily="34" charset="-122"/>
              <a:cs typeface="Roboto" pitchFamily="34" charset="-120"/>
            </a:endParaRPr>
          </a:p>
          <a:p>
            <a:pPr marL="0" indent="0" algn="l">
              <a:lnSpc>
                <a:spcPct val="150000"/>
              </a:lnSpc>
              <a:buNone/>
            </a:pPr>
            <a:r>
              <a:rPr lang="en-US" sz="4000" dirty="0">
                <a:solidFill>
                  <a:srgbClr val="15213F"/>
                </a:solidFill>
                <a:ea typeface="Roboto" pitchFamily="34" charset="-122"/>
                <a:cs typeface="Roboto" pitchFamily="34" charset="-120"/>
              </a:rPr>
              <a:t>απ</a:t>
            </a:r>
            <a:r>
              <a:rPr lang="en-US" sz="4000" dirty="0" err="1">
                <a:solidFill>
                  <a:srgbClr val="15213F"/>
                </a:solidFill>
                <a:ea typeface="Roboto" pitchFamily="34" charset="-122"/>
                <a:cs typeface="Roboto" pitchFamily="34" charset="-120"/>
              </a:rPr>
              <a:t>οτ</a:t>
            </a:r>
            <a:r>
              <a:rPr lang="en-US" sz="4000" dirty="0">
                <a:solidFill>
                  <a:srgbClr val="15213F"/>
                </a:solidFill>
                <a:ea typeface="Roboto" pitchFamily="34" charset="-122"/>
                <a:cs typeface="Roboto" pitchFamily="34" charset="-120"/>
              </a:rPr>
              <a:t>αμιεύεται ένα ποσοστό</a:t>
            </a:r>
            <a:r>
              <a:rPr lang="el-GR" sz="4000" dirty="0">
                <a:solidFill>
                  <a:srgbClr val="15213F"/>
                </a:solidFill>
                <a:ea typeface="Roboto" pitchFamily="34" charset="-122"/>
                <a:cs typeface="Roboto" pitchFamily="34" charset="-120"/>
              </a:rPr>
              <a:t> </a:t>
            </a:r>
            <a:r>
              <a:rPr lang="en-US" sz="4000" dirty="0">
                <a:solidFill>
                  <a:srgbClr val="15213F"/>
                </a:solidFill>
                <a:ea typeface="Roboto" pitchFamily="34" charset="-122"/>
                <a:cs typeface="Roboto" pitchFamily="34" charset="-120"/>
              </a:rPr>
              <a:t> </a:t>
            </a:r>
            <a:r>
              <a:rPr lang="el-GR" sz="4000" dirty="0">
                <a:solidFill>
                  <a:srgbClr val="15213F"/>
                </a:solidFill>
                <a:ea typeface="Roboto" pitchFamily="34" charset="-122"/>
                <a:cs typeface="Roboto" pitchFamily="34" charset="-120"/>
              </a:rPr>
              <a:t>   </a:t>
            </a:r>
          </a:p>
          <a:p>
            <a:pPr marL="0" indent="0" algn="l">
              <a:lnSpc>
                <a:spcPct val="150000"/>
              </a:lnSpc>
              <a:buNone/>
            </a:pPr>
            <a:r>
              <a:rPr lang="el-GR" sz="4000" dirty="0">
                <a:solidFill>
                  <a:srgbClr val="15213F"/>
                </a:solidFill>
                <a:ea typeface="Roboto" pitchFamily="34" charset="-122"/>
                <a:cs typeface="Roboto" pitchFamily="34" charset="-120"/>
              </a:rPr>
              <a:t>  </a:t>
            </a:r>
            <a:r>
              <a:rPr lang="en-US" sz="4000" dirty="0">
                <a:solidFill>
                  <a:srgbClr val="15213F"/>
                </a:solidFill>
                <a:ea typeface="Roboto" pitchFamily="34" charset="-122"/>
                <a:cs typeface="Roboto" pitchFamily="34" charset="-120"/>
              </a:rPr>
              <a:t>s∈(0</a:t>
            </a:r>
            <a:r>
              <a:rPr lang="el-GR" sz="4000" dirty="0">
                <a:solidFill>
                  <a:srgbClr val="15213F"/>
                </a:solidFill>
                <a:ea typeface="Roboto" pitchFamily="34" charset="-122"/>
                <a:cs typeface="Roboto" pitchFamily="34" charset="-120"/>
              </a:rPr>
              <a:t> , </a:t>
            </a:r>
            <a:r>
              <a:rPr lang="en-US" sz="4000" dirty="0">
                <a:solidFill>
                  <a:srgbClr val="15213F"/>
                </a:solidFill>
                <a:ea typeface="Roboto" pitchFamily="34" charset="-122"/>
                <a:cs typeface="Roboto" pitchFamily="34" charset="-120"/>
              </a:rPr>
              <a:t>1) </a:t>
            </a:r>
            <a:r>
              <a:rPr lang="en-US" sz="4000" dirty="0" err="1">
                <a:solidFill>
                  <a:srgbClr val="15213F"/>
                </a:solidFill>
                <a:ea typeface="Roboto" pitchFamily="34" charset="-122"/>
                <a:cs typeface="Roboto" pitchFamily="34" charset="-120"/>
              </a:rPr>
              <a:t>του</a:t>
            </a:r>
            <a:r>
              <a:rPr lang="el-GR" sz="4000" dirty="0">
                <a:solidFill>
                  <a:srgbClr val="15213F"/>
                </a:solidFill>
                <a:ea typeface="Roboto" pitchFamily="34" charset="-122"/>
                <a:cs typeface="Roboto" pitchFamily="34" charset="-120"/>
              </a:rPr>
              <a:t> </a:t>
            </a:r>
            <a:r>
              <a:rPr lang="en-US" sz="4000" dirty="0" err="1">
                <a:solidFill>
                  <a:srgbClr val="15213F"/>
                </a:solidFill>
                <a:ea typeface="Roboto" pitchFamily="34" charset="-122"/>
                <a:cs typeface="Roboto" pitchFamily="34" charset="-120"/>
              </a:rPr>
              <a:t>συνολικού</a:t>
            </a:r>
            <a:r>
              <a:rPr lang="en-US" sz="4000" dirty="0">
                <a:solidFill>
                  <a:srgbClr val="15213F"/>
                </a:solidFill>
                <a:ea typeface="Roboto" pitchFamily="34" charset="-122"/>
                <a:cs typeface="Roboto" pitchFamily="34" charset="-120"/>
              </a:rPr>
              <a:t> προϊόντος.</a:t>
            </a:r>
            <a:endParaRPr lang="en-US" sz="4000" dirty="0"/>
          </a:p>
        </p:txBody>
      </p:sp>
      <p:pic>
        <p:nvPicPr>
          <p:cNvPr id="9" name="Image 1" descr="preencoded.png"/>
          <p:cNvPicPr>
            <a:picLocks noChangeAspect="1"/>
          </p:cNvPicPr>
          <p:nvPr/>
        </p:nvPicPr>
        <p:blipFill>
          <a:blip r:embed="rId4"/>
          <a:stretch>
            <a:fillRect/>
          </a:stretch>
        </p:blipFill>
        <p:spPr>
          <a:xfrm>
            <a:off x="5032653" y="3785116"/>
            <a:ext cx="4564975" cy="4564975"/>
          </a:xfrm>
          <a:prstGeom prst="rect">
            <a:avLst/>
          </a:prstGeom>
        </p:spPr>
      </p:pic>
      <p:sp>
        <p:nvSpPr>
          <p:cNvPr id="10" name="Text 6"/>
          <p:cNvSpPr/>
          <p:nvPr/>
        </p:nvSpPr>
        <p:spPr>
          <a:xfrm>
            <a:off x="8261628" y="4614982"/>
            <a:ext cx="156567" cy="453509"/>
          </a:xfrm>
          <a:prstGeom prst="rect">
            <a:avLst/>
          </a:prstGeom>
          <a:noFill/>
          <a:ln/>
        </p:spPr>
        <p:txBody>
          <a:bodyPr wrap="none" lIns="0" tIns="0" rIns="0" bIns="0" rtlCol="0" anchor="t"/>
          <a:lstStyle/>
          <a:p>
            <a:pPr marL="0" indent="0">
              <a:lnSpc>
                <a:spcPts val="3550"/>
              </a:lnSpc>
              <a:buNone/>
            </a:pPr>
            <a:r>
              <a:rPr lang="en-US" sz="2200" dirty="0">
                <a:solidFill>
                  <a:srgbClr val="15213F"/>
                </a:solidFill>
                <a:ea typeface="Roboto Slab" pitchFamily="34" charset="-122"/>
                <a:cs typeface="Roboto Slab" pitchFamily="34" charset="-120"/>
              </a:rPr>
              <a:t>2</a:t>
            </a:r>
            <a:endParaRPr lang="en-US" sz="2200" dirty="0"/>
          </a:p>
        </p:txBody>
      </p:sp>
      <p:sp>
        <p:nvSpPr>
          <p:cNvPr id="11" name="Text 7"/>
          <p:cNvSpPr/>
          <p:nvPr/>
        </p:nvSpPr>
        <p:spPr>
          <a:xfrm>
            <a:off x="9377646" y="7382172"/>
            <a:ext cx="3130034" cy="354330"/>
          </a:xfrm>
          <a:prstGeom prst="rect">
            <a:avLst/>
          </a:prstGeom>
          <a:noFill/>
          <a:ln/>
        </p:spPr>
        <p:txBody>
          <a:bodyPr wrap="none" lIns="0" tIns="0" rIns="0" bIns="0" rtlCol="0" anchor="t"/>
          <a:lstStyle/>
          <a:p>
            <a:pPr marL="0" indent="0" algn="l">
              <a:lnSpc>
                <a:spcPts val="2750"/>
              </a:lnSpc>
              <a:buNone/>
            </a:pPr>
            <a:r>
              <a:rPr lang="en-US" sz="4000" b="1" dirty="0">
                <a:solidFill>
                  <a:srgbClr val="15213F"/>
                </a:solidFill>
                <a:ea typeface="Roboto Slab" pitchFamily="34" charset="-122"/>
                <a:cs typeface="Roboto Slab" pitchFamily="34" charset="-120"/>
              </a:rPr>
              <a:t>Ποσοστό Κατανάλωσης</a:t>
            </a:r>
            <a:endParaRPr lang="en-US" sz="4000" b="1" dirty="0"/>
          </a:p>
        </p:txBody>
      </p:sp>
      <p:sp>
        <p:nvSpPr>
          <p:cNvPr id="12" name="Text 8"/>
          <p:cNvSpPr/>
          <p:nvPr/>
        </p:nvSpPr>
        <p:spPr>
          <a:xfrm>
            <a:off x="9612153" y="7759779"/>
            <a:ext cx="3898821" cy="725805"/>
          </a:xfrm>
          <a:prstGeom prst="rect">
            <a:avLst/>
          </a:prstGeom>
          <a:noFill/>
          <a:ln/>
        </p:spPr>
        <p:txBody>
          <a:bodyPr wrap="square" lIns="0" tIns="0" rIns="0" bIns="0" rtlCol="0" anchor="t"/>
          <a:lstStyle/>
          <a:p>
            <a:pPr marL="0" indent="0" algn="l">
              <a:lnSpc>
                <a:spcPct val="150000"/>
              </a:lnSpc>
              <a:buNone/>
            </a:pPr>
            <a:r>
              <a:rPr lang="en-US" sz="4000" dirty="0">
                <a:solidFill>
                  <a:srgbClr val="15213F"/>
                </a:solidFill>
                <a:ea typeface="Roboto" pitchFamily="34" charset="-122"/>
                <a:cs typeface="Roboto" pitchFamily="34" charset="-120"/>
              </a:rPr>
              <a:t>Το υπολειπόμενο ποσοστό, (1 – s), καταναλώνεται.</a:t>
            </a:r>
            <a:endParaRPr lang="en-US" sz="4000" dirty="0"/>
          </a:p>
        </p:txBody>
      </p:sp>
      <p:pic>
        <p:nvPicPr>
          <p:cNvPr id="13" name="Image 2" descr="preencoded.png"/>
          <p:cNvPicPr>
            <a:picLocks noChangeAspect="1"/>
          </p:cNvPicPr>
          <p:nvPr/>
        </p:nvPicPr>
        <p:blipFill>
          <a:blip r:embed="rId5"/>
          <a:stretch>
            <a:fillRect/>
          </a:stretch>
        </p:blipFill>
        <p:spPr>
          <a:xfrm>
            <a:off x="4976632" y="3788093"/>
            <a:ext cx="4564975" cy="4564975"/>
          </a:xfrm>
          <a:prstGeom prst="rect">
            <a:avLst/>
          </a:prstGeom>
        </p:spPr>
      </p:pic>
      <p:sp>
        <p:nvSpPr>
          <p:cNvPr id="14" name="Text 9"/>
          <p:cNvSpPr/>
          <p:nvPr/>
        </p:nvSpPr>
        <p:spPr>
          <a:xfrm>
            <a:off x="7787640" y="7341156"/>
            <a:ext cx="153114" cy="453509"/>
          </a:xfrm>
          <a:prstGeom prst="rect">
            <a:avLst/>
          </a:prstGeom>
          <a:noFill/>
          <a:ln/>
        </p:spPr>
        <p:txBody>
          <a:bodyPr wrap="none" lIns="0" tIns="0" rIns="0" bIns="0" rtlCol="0" anchor="t"/>
          <a:lstStyle/>
          <a:p>
            <a:pPr marL="0" indent="0">
              <a:lnSpc>
                <a:spcPts val="3550"/>
              </a:lnSpc>
              <a:buNone/>
            </a:pPr>
            <a:r>
              <a:rPr lang="en-US" sz="2200" dirty="0">
                <a:solidFill>
                  <a:srgbClr val="15213F"/>
                </a:solidFill>
                <a:ea typeface="Roboto Slab" pitchFamily="34" charset="-122"/>
                <a:cs typeface="Roboto Slab" pitchFamily="34" charset="-120"/>
              </a:rPr>
              <a:t>3</a:t>
            </a:r>
            <a:endParaRPr lang="en-US" sz="2200" dirty="0"/>
          </a:p>
        </p:txBody>
      </p:sp>
      <p:sp>
        <p:nvSpPr>
          <p:cNvPr id="15" name="Text Placeholder 16">
            <a:extLst>
              <a:ext uri="{FF2B5EF4-FFF2-40B4-BE49-F238E27FC236}">
                <a16:creationId xmlns:a16="http://schemas.microsoft.com/office/drawing/2014/main" id="{E95FE54D-A1D2-BAF5-A6E9-8EB1545A0C47}"/>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16" name="Εικόνα 15">
            <a:extLst>
              <a:ext uri="{FF2B5EF4-FFF2-40B4-BE49-F238E27FC236}">
                <a16:creationId xmlns:a16="http://schemas.microsoft.com/office/drawing/2014/main" id="{D15EB3EA-CE03-5D3A-85B1-CBEC0E4EA095}"/>
              </a:ext>
            </a:extLst>
          </p:cNvPr>
          <p:cNvPicPr>
            <a:picLocks noChangeAspect="1"/>
          </p:cNvPicPr>
          <p:nvPr/>
        </p:nvPicPr>
        <p:blipFill>
          <a:blip r:embed="rId6"/>
          <a:stretch>
            <a:fillRect/>
          </a:stretch>
        </p:blipFill>
        <p:spPr>
          <a:xfrm>
            <a:off x="55026" y="10295129"/>
            <a:ext cx="1782484" cy="65682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10972800"/>
          </a:xfrm>
          <a:prstGeom prst="rect">
            <a:avLst/>
          </a:prstGeom>
        </p:spPr>
      </p:pic>
      <p:sp>
        <p:nvSpPr>
          <p:cNvPr id="3" name="Text 0"/>
          <p:cNvSpPr/>
          <p:nvPr/>
        </p:nvSpPr>
        <p:spPr>
          <a:xfrm>
            <a:off x="6062186" y="267812"/>
            <a:ext cx="6850261" cy="708779"/>
          </a:xfrm>
          <a:prstGeom prst="rect">
            <a:avLst/>
          </a:prstGeom>
          <a:noFill/>
          <a:ln/>
        </p:spPr>
        <p:txBody>
          <a:bodyPr wrap="non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Η Εξέλιξη της Οικονομίας</a:t>
            </a:r>
            <a:endParaRPr lang="en-US" sz="4450" dirty="0"/>
          </a:p>
        </p:txBody>
      </p:sp>
      <p:pic>
        <p:nvPicPr>
          <p:cNvPr id="4" name="Image 1" descr="preencoded.png"/>
          <p:cNvPicPr>
            <a:picLocks noChangeAspect="1"/>
          </p:cNvPicPr>
          <p:nvPr/>
        </p:nvPicPr>
        <p:blipFill>
          <a:blip r:embed="rId4"/>
          <a:stretch>
            <a:fillRect/>
          </a:stretch>
        </p:blipFill>
        <p:spPr>
          <a:xfrm>
            <a:off x="6074404" y="1663124"/>
            <a:ext cx="1134070" cy="2032754"/>
          </a:xfrm>
          <a:prstGeom prst="rect">
            <a:avLst/>
          </a:prstGeom>
        </p:spPr>
      </p:pic>
      <p:sp>
        <p:nvSpPr>
          <p:cNvPr id="5" name="Text 1"/>
          <p:cNvSpPr/>
          <p:nvPr/>
        </p:nvSpPr>
        <p:spPr>
          <a:xfrm>
            <a:off x="7439144" y="1485959"/>
            <a:ext cx="3465790" cy="354330"/>
          </a:xfrm>
          <a:prstGeom prst="rect">
            <a:avLst/>
          </a:prstGeom>
          <a:noFill/>
          <a:ln/>
        </p:spPr>
        <p:txBody>
          <a:bodyPr wrap="none" lIns="0" tIns="0" rIns="0" bIns="0" rtlCol="0" anchor="t"/>
          <a:lstStyle/>
          <a:p>
            <a:pPr marL="0" indent="0" algn="l">
              <a:lnSpc>
                <a:spcPts val="2750"/>
              </a:lnSpc>
              <a:buNone/>
            </a:pPr>
            <a:r>
              <a:rPr lang="en-US" sz="4000" b="1" dirty="0">
                <a:solidFill>
                  <a:srgbClr val="15213F"/>
                </a:solidFill>
                <a:ea typeface="Roboto Slab" pitchFamily="34" charset="-122"/>
                <a:cs typeface="Roboto Slab" pitchFamily="34" charset="-120"/>
              </a:rPr>
              <a:t>Καθοριστικοί Παράγοντες</a:t>
            </a:r>
            <a:endParaRPr lang="en-US" sz="4000" b="1" dirty="0"/>
          </a:p>
        </p:txBody>
      </p:sp>
      <p:sp>
        <p:nvSpPr>
          <p:cNvPr id="6" name="Text 2"/>
          <p:cNvSpPr/>
          <p:nvPr/>
        </p:nvSpPr>
        <p:spPr>
          <a:xfrm>
            <a:off x="7439144" y="2100778"/>
            <a:ext cx="6637984" cy="1569347"/>
          </a:xfrm>
          <a:prstGeom prst="rect">
            <a:avLst/>
          </a:prstGeom>
          <a:noFill/>
          <a:ln/>
        </p:spPr>
        <p:txBody>
          <a:bodyPr wrap="square" lIns="0" tIns="0" rIns="0" bIns="0" rtlCol="0" anchor="t"/>
          <a:lstStyle/>
          <a:p>
            <a:pPr marL="0" indent="0" algn="l">
              <a:lnSpc>
                <a:spcPts val="2850"/>
              </a:lnSpc>
              <a:buNone/>
            </a:pPr>
            <a:r>
              <a:rPr lang="en-US" sz="4000" dirty="0">
                <a:solidFill>
                  <a:srgbClr val="15213F"/>
                </a:solidFill>
                <a:ea typeface="Roboto" pitchFamily="34" charset="-122"/>
                <a:cs typeface="Roboto" pitchFamily="34" charset="-120"/>
              </a:rPr>
              <a:t>Η εξέλιξη της οικονομίας, χωρίς την παρουσία τεχνολογικής προόδου, προσδιορίζεται από τις πορείες του αποθέματος κεφαλαίου και του εργατικού δυναμικού.</a:t>
            </a:r>
            <a:endParaRPr lang="en-US" sz="4000" dirty="0"/>
          </a:p>
        </p:txBody>
      </p:sp>
      <p:pic>
        <p:nvPicPr>
          <p:cNvPr id="7" name="Image 2" descr="preencoded.png"/>
          <p:cNvPicPr>
            <a:picLocks noChangeAspect="1"/>
          </p:cNvPicPr>
          <p:nvPr/>
        </p:nvPicPr>
        <p:blipFill>
          <a:blip r:embed="rId5"/>
          <a:stretch>
            <a:fillRect/>
          </a:stretch>
        </p:blipFill>
        <p:spPr>
          <a:xfrm>
            <a:off x="6280190" y="5249756"/>
            <a:ext cx="1134070" cy="3121462"/>
          </a:xfrm>
          <a:prstGeom prst="rect">
            <a:avLst/>
          </a:prstGeom>
        </p:spPr>
      </p:pic>
      <p:sp>
        <p:nvSpPr>
          <p:cNvPr id="8" name="Text 3"/>
          <p:cNvSpPr/>
          <p:nvPr/>
        </p:nvSpPr>
        <p:spPr>
          <a:xfrm>
            <a:off x="7585942" y="5309235"/>
            <a:ext cx="2835235" cy="354330"/>
          </a:xfrm>
          <a:prstGeom prst="rect">
            <a:avLst/>
          </a:prstGeom>
          <a:noFill/>
          <a:ln/>
        </p:spPr>
        <p:txBody>
          <a:bodyPr wrap="none" lIns="0" tIns="0" rIns="0" bIns="0" rtlCol="0" anchor="t"/>
          <a:lstStyle/>
          <a:p>
            <a:pPr marL="0" indent="0" algn="l">
              <a:lnSpc>
                <a:spcPts val="2750"/>
              </a:lnSpc>
              <a:buNone/>
            </a:pPr>
            <a:r>
              <a:rPr lang="en-US" sz="4000" b="1" dirty="0">
                <a:solidFill>
                  <a:srgbClr val="15213F"/>
                </a:solidFill>
                <a:ea typeface="Roboto Slab" pitchFamily="34" charset="-122"/>
                <a:cs typeface="Roboto Slab" pitchFamily="34" charset="-120"/>
              </a:rPr>
              <a:t>Ρόλος Πληθυσμού</a:t>
            </a:r>
            <a:endParaRPr lang="en-US" sz="4000" b="1" dirty="0"/>
          </a:p>
        </p:txBody>
      </p:sp>
      <p:sp>
        <p:nvSpPr>
          <p:cNvPr id="9" name="Text 4"/>
          <p:cNvSpPr/>
          <p:nvPr/>
        </p:nvSpPr>
        <p:spPr>
          <a:xfrm>
            <a:off x="7585942" y="5869027"/>
            <a:ext cx="6637984" cy="2177415"/>
          </a:xfrm>
          <a:prstGeom prst="rect">
            <a:avLst/>
          </a:prstGeom>
          <a:noFill/>
          <a:ln/>
        </p:spPr>
        <p:txBody>
          <a:bodyPr wrap="square" lIns="0" tIns="0" rIns="0" bIns="0" rtlCol="0" anchor="t"/>
          <a:lstStyle/>
          <a:p>
            <a:pPr marL="0" indent="0" algn="l">
              <a:lnSpc>
                <a:spcPts val="2850"/>
              </a:lnSpc>
              <a:buNone/>
            </a:pPr>
            <a:r>
              <a:rPr lang="en-US" sz="4000" dirty="0">
                <a:solidFill>
                  <a:srgbClr val="15213F"/>
                </a:solidFill>
                <a:ea typeface="Roboto" pitchFamily="34" charset="-122"/>
                <a:cs typeface="Roboto" pitchFamily="34" charset="-120"/>
              </a:rPr>
              <a:t>Εφόσον ο πληθυσμός και, επομένως, </a:t>
            </a:r>
            <a:r>
              <a:rPr lang="en-US" sz="4000" dirty="0" err="1">
                <a:solidFill>
                  <a:srgbClr val="15213F"/>
                </a:solidFill>
                <a:ea typeface="Roboto" pitchFamily="34" charset="-122"/>
                <a:cs typeface="Roboto" pitchFamily="34" charset="-120"/>
              </a:rPr>
              <a:t>το</a:t>
            </a:r>
            <a:r>
              <a:rPr lang="en-US" sz="4000" dirty="0">
                <a:solidFill>
                  <a:srgbClr val="15213F"/>
                </a:solidFill>
                <a:ea typeface="Roboto" pitchFamily="34" charset="-122"/>
                <a:cs typeface="Roboto" pitchFamily="34" charset="-120"/>
              </a:rPr>
              <a:t> εργατικό δυναμικό μεγεθύνεται με έναν εξωγενώς καθορισμένο ρυθμό, n, η ενδογενής μεγέθυνση του αποθέματος κεφαλαίου προσδιορίζει τη χρονική εξέλιξη του επιπέδου παραγωγής, του λόγου κεφαλαίου-εργασίας και του κατά κεφαλήν προϊόντος.</a:t>
            </a:r>
            <a:endParaRPr lang="en-US" sz="4000" dirty="0"/>
          </a:p>
        </p:txBody>
      </p:sp>
      <p:sp>
        <p:nvSpPr>
          <p:cNvPr id="10" name="Text Placeholder 16">
            <a:extLst>
              <a:ext uri="{FF2B5EF4-FFF2-40B4-BE49-F238E27FC236}">
                <a16:creationId xmlns:a16="http://schemas.microsoft.com/office/drawing/2014/main" id="{66B29DFD-702E-58E2-7285-EED26C839A9B}"/>
              </a:ext>
            </a:extLst>
          </p:cNvPr>
          <p:cNvSpPr txBox="1">
            <a:spLocks/>
          </p:cNvSpPr>
          <p:nvPr/>
        </p:nvSpPr>
        <p:spPr>
          <a:xfrm>
            <a:off x="5724070" y="10607675"/>
            <a:ext cx="11477251" cy="365125"/>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baseline="0" dirty="0">
                <a:latin typeface="UB-NewsLetter"/>
                <a:ea typeface="Calibri"/>
                <a:cs typeface="UB-NewsLetter"/>
              </a:rPr>
              <a:t>© 2025 - BROKEN HILL PUBLISHERS LTD. </a:t>
            </a:r>
            <a:r>
              <a:rPr lang="en-US" sz="950" baseline="0" dirty="0">
                <a:ea typeface="Calibri"/>
                <a:cs typeface="Times New Roman"/>
              </a:rPr>
              <a:t>May not be scanned, copied or duplicated, or posted to a publicly accessible website, in whole or in part.</a:t>
            </a:r>
            <a:endParaRPr lang="en-US" sz="950" baseline="0" dirty="0"/>
          </a:p>
        </p:txBody>
      </p:sp>
      <p:pic>
        <p:nvPicPr>
          <p:cNvPr id="11" name="Εικόνα 10">
            <a:extLst>
              <a:ext uri="{FF2B5EF4-FFF2-40B4-BE49-F238E27FC236}">
                <a16:creationId xmlns:a16="http://schemas.microsoft.com/office/drawing/2014/main" id="{9DFEC905-9F2A-49F6-3E4B-A1EB961481E6}"/>
              </a:ext>
            </a:extLst>
          </p:cNvPr>
          <p:cNvPicPr>
            <a:picLocks noChangeAspect="1"/>
          </p:cNvPicPr>
          <p:nvPr/>
        </p:nvPicPr>
        <p:blipFill>
          <a:blip r:embed="rId6"/>
          <a:stretch>
            <a:fillRect/>
          </a:stretch>
        </p:blipFill>
        <p:spPr>
          <a:xfrm>
            <a:off x="5750197" y="9950848"/>
            <a:ext cx="1782484" cy="65682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10972800"/>
          </a:xfrm>
          <a:prstGeom prst="rect">
            <a:avLst/>
          </a:prstGeom>
        </p:spPr>
      </p:pic>
      <p:sp>
        <p:nvSpPr>
          <p:cNvPr id="3" name="Text 0"/>
          <p:cNvSpPr/>
          <p:nvPr/>
        </p:nvSpPr>
        <p:spPr>
          <a:xfrm>
            <a:off x="5855613" y="231834"/>
            <a:ext cx="5847040" cy="708779"/>
          </a:xfrm>
          <a:prstGeom prst="rect">
            <a:avLst/>
          </a:prstGeom>
          <a:noFill/>
          <a:ln/>
        </p:spPr>
        <p:txBody>
          <a:bodyPr wrap="non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Το Δυναμικό Σύστημα</a:t>
            </a:r>
            <a:endParaRPr lang="en-US" sz="4450" dirty="0"/>
          </a:p>
        </p:txBody>
      </p:sp>
      <p:sp>
        <p:nvSpPr>
          <p:cNvPr id="4" name="Shape 1"/>
          <p:cNvSpPr/>
          <p:nvPr/>
        </p:nvSpPr>
        <p:spPr>
          <a:xfrm>
            <a:off x="5720655" y="1075764"/>
            <a:ext cx="510302" cy="510302"/>
          </a:xfrm>
          <a:prstGeom prst="roundRect">
            <a:avLst>
              <a:gd name="adj" fmla="val 6667"/>
            </a:avLst>
          </a:prstGeom>
          <a:solidFill>
            <a:srgbClr val="E9ECF2"/>
          </a:solidFill>
          <a:ln/>
        </p:spPr>
        <p:txBody>
          <a:bodyPr/>
          <a:lstStyle/>
          <a:p>
            <a:endParaRPr lang="el-GR"/>
          </a:p>
        </p:txBody>
      </p:sp>
      <p:sp>
        <p:nvSpPr>
          <p:cNvPr id="5" name="Text 2"/>
          <p:cNvSpPr/>
          <p:nvPr/>
        </p:nvSpPr>
        <p:spPr>
          <a:xfrm>
            <a:off x="5835550" y="1160774"/>
            <a:ext cx="140256"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1</a:t>
            </a:r>
            <a:endParaRPr lang="en-US" sz="2650" dirty="0"/>
          </a:p>
        </p:txBody>
      </p:sp>
      <p:sp>
        <p:nvSpPr>
          <p:cNvPr id="6" name="Text 3"/>
          <p:cNvSpPr/>
          <p:nvPr/>
        </p:nvSpPr>
        <p:spPr>
          <a:xfrm>
            <a:off x="6308767" y="1243110"/>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Εξίσωση Διαφορών</a:t>
            </a:r>
            <a:endParaRPr lang="en-US" sz="4000" b="1" dirty="0"/>
          </a:p>
        </p:txBody>
      </p:sp>
      <p:sp>
        <p:nvSpPr>
          <p:cNvPr id="7" name="Text 4"/>
          <p:cNvSpPr/>
          <p:nvPr/>
        </p:nvSpPr>
        <p:spPr>
          <a:xfrm>
            <a:off x="6259711" y="1811532"/>
            <a:ext cx="3862557" cy="2177415"/>
          </a:xfrm>
          <a:prstGeom prst="rect">
            <a:avLst/>
          </a:prstGeom>
          <a:noFill/>
          <a:ln/>
        </p:spPr>
        <p:txBody>
          <a:bodyPr wrap="square" lIns="0" tIns="0" rIns="0" bIns="0" rtlCol="0" anchor="t"/>
          <a:lstStyle/>
          <a:p>
            <a:pPr marL="0" indent="0">
              <a:lnSpc>
                <a:spcPts val="2850"/>
              </a:lnSpc>
              <a:buNone/>
            </a:pPr>
            <a:r>
              <a:rPr lang="en-US" sz="3600" dirty="0">
                <a:solidFill>
                  <a:srgbClr val="15213F"/>
                </a:solidFill>
                <a:ea typeface="Roboto" pitchFamily="34" charset="-122"/>
                <a:cs typeface="Roboto" pitchFamily="34" charset="-120"/>
              </a:rPr>
              <a:t>Η εξέλιξη της οικονομίας προσδιορίζεται από μία ακολουθία (k</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)∞t=0 που σε κάθε περίοδο επαληθεύει τη παρακάτω εξίσωση διαφορών: k</a:t>
            </a:r>
            <a:r>
              <a:rPr lang="en-US" sz="2800" dirty="0">
                <a:solidFill>
                  <a:srgbClr val="15213F"/>
                </a:solidFill>
                <a:ea typeface="Roboto" pitchFamily="34" charset="-122"/>
                <a:cs typeface="Roboto" pitchFamily="34" charset="-120"/>
              </a:rPr>
              <a:t>t+1</a:t>
            </a:r>
            <a:r>
              <a:rPr lang="en-US" sz="3600" dirty="0">
                <a:solidFill>
                  <a:srgbClr val="15213F"/>
                </a:solidFill>
                <a:ea typeface="Roboto" pitchFamily="34" charset="-122"/>
                <a:cs typeface="Roboto" pitchFamily="34" charset="-120"/>
              </a:rPr>
              <a:t> = φ(k</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a:t>
            </a:r>
            <a:endParaRPr lang="en-US" sz="3600" dirty="0"/>
          </a:p>
        </p:txBody>
      </p:sp>
      <p:sp>
        <p:nvSpPr>
          <p:cNvPr id="8" name="Shape 5"/>
          <p:cNvSpPr/>
          <p:nvPr/>
        </p:nvSpPr>
        <p:spPr>
          <a:xfrm>
            <a:off x="10171807" y="2260855"/>
            <a:ext cx="510302" cy="510302"/>
          </a:xfrm>
          <a:prstGeom prst="roundRect">
            <a:avLst>
              <a:gd name="adj" fmla="val 6667"/>
            </a:avLst>
          </a:prstGeom>
          <a:solidFill>
            <a:srgbClr val="E9ECF2"/>
          </a:solidFill>
          <a:ln/>
        </p:spPr>
        <p:txBody>
          <a:bodyPr/>
          <a:lstStyle/>
          <a:p>
            <a:endParaRPr lang="el-GR"/>
          </a:p>
        </p:txBody>
      </p:sp>
      <p:sp>
        <p:nvSpPr>
          <p:cNvPr id="9" name="Text 6"/>
          <p:cNvSpPr/>
          <p:nvPr/>
        </p:nvSpPr>
        <p:spPr>
          <a:xfrm>
            <a:off x="10353080" y="2325925"/>
            <a:ext cx="187881"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2</a:t>
            </a:r>
            <a:endParaRPr lang="en-US" sz="2650" dirty="0"/>
          </a:p>
        </p:txBody>
      </p:sp>
      <p:sp>
        <p:nvSpPr>
          <p:cNvPr id="10" name="Text 7"/>
          <p:cNvSpPr/>
          <p:nvPr/>
        </p:nvSpPr>
        <p:spPr>
          <a:xfrm>
            <a:off x="10722234" y="2388990"/>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Αρχικές Συνθήκες</a:t>
            </a:r>
            <a:endParaRPr lang="en-US" sz="4000" b="1" dirty="0"/>
          </a:p>
        </p:txBody>
      </p:sp>
      <p:sp>
        <p:nvSpPr>
          <p:cNvPr id="11" name="Text 8"/>
          <p:cNvSpPr/>
          <p:nvPr/>
        </p:nvSpPr>
        <p:spPr>
          <a:xfrm>
            <a:off x="10682109" y="2874886"/>
            <a:ext cx="3862557" cy="1451610"/>
          </a:xfrm>
          <a:prstGeom prst="rect">
            <a:avLst/>
          </a:prstGeom>
          <a:noFill/>
          <a:ln/>
        </p:spPr>
        <p:txBody>
          <a:bodyPr wrap="square" lIns="0" tIns="0" rIns="0" bIns="0" rtlCol="0" anchor="t"/>
          <a:lstStyle/>
          <a:p>
            <a:pPr marL="0" indent="0">
              <a:lnSpc>
                <a:spcPts val="2850"/>
              </a:lnSpc>
              <a:buNone/>
            </a:pPr>
            <a:r>
              <a:rPr lang="en-US" sz="3600" dirty="0">
                <a:solidFill>
                  <a:srgbClr val="15213F"/>
                </a:solidFill>
                <a:ea typeface="Roboto" pitchFamily="34" charset="-122"/>
                <a:cs typeface="Roboto" pitchFamily="34" charset="-120"/>
              </a:rPr>
              <a:t>Το αρχικό επίπεδο του λόγου κεφαλαίου εργασίας, k</a:t>
            </a:r>
            <a:r>
              <a:rPr lang="en-US" sz="2800" dirty="0">
                <a:solidFill>
                  <a:srgbClr val="15213F"/>
                </a:solidFill>
                <a:ea typeface="Roboto" pitchFamily="34" charset="-122"/>
                <a:cs typeface="Roboto" pitchFamily="34" charset="-120"/>
              </a:rPr>
              <a:t>0</a:t>
            </a:r>
            <a:r>
              <a:rPr lang="en-US" sz="3600" dirty="0">
                <a:solidFill>
                  <a:srgbClr val="15213F"/>
                </a:solidFill>
                <a:ea typeface="Roboto" pitchFamily="34" charset="-122"/>
                <a:cs typeface="Roboto" pitchFamily="34" charset="-120"/>
              </a:rPr>
              <a:t> = K</a:t>
            </a:r>
            <a:r>
              <a:rPr lang="en-US" sz="2800" dirty="0">
                <a:solidFill>
                  <a:srgbClr val="15213F"/>
                </a:solidFill>
                <a:ea typeface="Roboto" pitchFamily="34" charset="-122"/>
                <a:cs typeface="Roboto" pitchFamily="34" charset="-120"/>
              </a:rPr>
              <a:t>0</a:t>
            </a:r>
            <a:r>
              <a:rPr lang="en-US" sz="3600" dirty="0">
                <a:solidFill>
                  <a:srgbClr val="15213F"/>
                </a:solidFill>
                <a:ea typeface="Roboto" pitchFamily="34" charset="-122"/>
                <a:cs typeface="Roboto" pitchFamily="34" charset="-120"/>
              </a:rPr>
              <a:t>/L</a:t>
            </a:r>
            <a:r>
              <a:rPr lang="en-US" sz="2800" dirty="0">
                <a:solidFill>
                  <a:srgbClr val="15213F"/>
                </a:solidFill>
                <a:ea typeface="Roboto" pitchFamily="34" charset="-122"/>
                <a:cs typeface="Roboto" pitchFamily="34" charset="-120"/>
              </a:rPr>
              <a:t>0</a:t>
            </a:r>
            <a:r>
              <a:rPr lang="en-US" sz="3600" dirty="0">
                <a:solidFill>
                  <a:srgbClr val="15213F"/>
                </a:solidFill>
                <a:ea typeface="Roboto" pitchFamily="34" charset="-122"/>
                <a:cs typeface="Roboto" pitchFamily="34" charset="-120"/>
              </a:rPr>
              <a:t>, είναι εξωγενώς καθορισμένο.</a:t>
            </a:r>
            <a:endParaRPr lang="en-US" sz="3600" dirty="0"/>
          </a:p>
        </p:txBody>
      </p:sp>
      <p:sp>
        <p:nvSpPr>
          <p:cNvPr id="12" name="Shape 9"/>
          <p:cNvSpPr/>
          <p:nvPr/>
        </p:nvSpPr>
        <p:spPr>
          <a:xfrm>
            <a:off x="6096416" y="5814441"/>
            <a:ext cx="510302" cy="510302"/>
          </a:xfrm>
          <a:prstGeom prst="roundRect">
            <a:avLst>
              <a:gd name="adj" fmla="val 6667"/>
            </a:avLst>
          </a:prstGeom>
          <a:solidFill>
            <a:srgbClr val="E9ECF2"/>
          </a:solidFill>
          <a:ln/>
        </p:spPr>
        <p:txBody>
          <a:bodyPr/>
          <a:lstStyle/>
          <a:p>
            <a:endParaRPr lang="el-GR"/>
          </a:p>
        </p:txBody>
      </p:sp>
      <p:sp>
        <p:nvSpPr>
          <p:cNvPr id="13" name="Text 10"/>
          <p:cNvSpPr/>
          <p:nvPr/>
        </p:nvSpPr>
        <p:spPr>
          <a:xfrm>
            <a:off x="6245185" y="5899451"/>
            <a:ext cx="183713"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3</a:t>
            </a:r>
            <a:endParaRPr lang="en-US" sz="2650" dirty="0"/>
          </a:p>
        </p:txBody>
      </p:sp>
      <p:sp>
        <p:nvSpPr>
          <p:cNvPr id="14" name="Text 11"/>
          <p:cNvSpPr/>
          <p:nvPr/>
        </p:nvSpPr>
        <p:spPr>
          <a:xfrm>
            <a:off x="6769121" y="5970413"/>
            <a:ext cx="3523655"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Προσδιορισμός Προϊόντος</a:t>
            </a:r>
            <a:endParaRPr lang="en-US" sz="4000" b="1" dirty="0"/>
          </a:p>
        </p:txBody>
      </p:sp>
      <p:sp>
        <p:nvSpPr>
          <p:cNvPr id="15" name="Text 12"/>
          <p:cNvSpPr/>
          <p:nvPr/>
        </p:nvSpPr>
        <p:spPr>
          <a:xfrm>
            <a:off x="5750197" y="6040828"/>
            <a:ext cx="9415463" cy="1088708"/>
          </a:xfrm>
          <a:prstGeom prst="rect">
            <a:avLst/>
          </a:prstGeom>
          <a:noFill/>
          <a:ln/>
        </p:spPr>
        <p:txBody>
          <a:bodyPr wrap="square" lIns="0" tIns="0" rIns="0" bIns="0" rtlCol="0" anchor="t"/>
          <a:lstStyle/>
          <a:p>
            <a:pPr marL="0" indent="0">
              <a:lnSpc>
                <a:spcPct val="150000"/>
              </a:lnSpc>
              <a:buNone/>
            </a:pPr>
            <a:r>
              <a:rPr lang="en-US" sz="4000" dirty="0">
                <a:solidFill>
                  <a:srgbClr val="15213F"/>
                </a:solidFill>
                <a:ea typeface="Roboto" pitchFamily="34" charset="-122"/>
                <a:cs typeface="Roboto" pitchFamily="34" charset="-120"/>
              </a:rPr>
              <a:t>Η διαχρονική εξέλιξη του λόγου κεφαλαίου εργασίας, {k</a:t>
            </a:r>
            <a:r>
              <a:rPr lang="en-US" sz="2800" dirty="0">
                <a:solidFill>
                  <a:srgbClr val="15213F"/>
                </a:solidFill>
                <a:ea typeface="Roboto" pitchFamily="34" charset="-122"/>
                <a:cs typeface="Roboto" pitchFamily="34" charset="-120"/>
              </a:rPr>
              <a:t>t</a:t>
            </a:r>
            <a:r>
              <a:rPr lang="en-US" sz="4000" dirty="0">
                <a:solidFill>
                  <a:srgbClr val="15213F"/>
                </a:solidFill>
                <a:ea typeface="Roboto" pitchFamily="34" charset="-122"/>
                <a:cs typeface="Roboto" pitchFamily="34" charset="-120"/>
              </a:rPr>
              <a:t>}∞t=0, προσδιορίζει τη διαχρονική εξέλιξη του προϊόντος ανά εργαζόμενο, {y</a:t>
            </a:r>
            <a:r>
              <a:rPr lang="en-US" sz="2800" dirty="0">
                <a:solidFill>
                  <a:srgbClr val="15213F"/>
                </a:solidFill>
                <a:ea typeface="Roboto" pitchFamily="34" charset="-122"/>
                <a:cs typeface="Roboto" pitchFamily="34" charset="-120"/>
              </a:rPr>
              <a:t>t</a:t>
            </a:r>
            <a:r>
              <a:rPr lang="en-US" sz="4000" dirty="0">
                <a:solidFill>
                  <a:srgbClr val="15213F"/>
                </a:solidFill>
                <a:ea typeface="Roboto" pitchFamily="34" charset="-122"/>
                <a:cs typeface="Roboto" pitchFamily="34" charset="-120"/>
              </a:rPr>
              <a:t>}∞t=0, σύμφωνα με τη</a:t>
            </a:r>
            <a:endParaRPr lang="el-GR" sz="4000" dirty="0">
              <a:solidFill>
                <a:srgbClr val="15213F"/>
              </a:solidFill>
              <a:ea typeface="Roboto" pitchFamily="34" charset="-122"/>
              <a:cs typeface="Roboto" pitchFamily="34" charset="-120"/>
            </a:endParaRPr>
          </a:p>
          <a:p>
            <a:pPr marL="0" indent="0">
              <a:lnSpc>
                <a:spcPct val="150000"/>
              </a:lnSpc>
              <a:buNone/>
            </a:pPr>
            <a:r>
              <a:rPr lang="el-GR" sz="4000" dirty="0">
                <a:solidFill>
                  <a:srgbClr val="15213F"/>
                </a:solidFill>
                <a:ea typeface="Roboto" pitchFamily="34" charset="-122"/>
                <a:cs typeface="Roboto" pitchFamily="34" charset="-120"/>
              </a:rPr>
              <a:t>                    </a:t>
            </a:r>
            <a:r>
              <a:rPr lang="en-US" sz="4000" dirty="0">
                <a:solidFill>
                  <a:srgbClr val="15213F"/>
                </a:solidFill>
                <a:ea typeface="Roboto" pitchFamily="34" charset="-122"/>
                <a:cs typeface="Roboto" pitchFamily="34" charset="-120"/>
              </a:rPr>
              <a:t> σχέση y</a:t>
            </a:r>
            <a:r>
              <a:rPr lang="en-US" sz="2800" dirty="0">
                <a:solidFill>
                  <a:srgbClr val="15213F"/>
                </a:solidFill>
                <a:ea typeface="Roboto" pitchFamily="34" charset="-122"/>
                <a:cs typeface="Roboto" pitchFamily="34" charset="-120"/>
              </a:rPr>
              <a:t>t</a:t>
            </a:r>
            <a:r>
              <a:rPr lang="en-US" sz="4000" dirty="0">
                <a:solidFill>
                  <a:srgbClr val="15213F"/>
                </a:solidFill>
                <a:ea typeface="Roboto" pitchFamily="34" charset="-122"/>
                <a:cs typeface="Roboto" pitchFamily="34" charset="-120"/>
              </a:rPr>
              <a:t> = Y</a:t>
            </a:r>
            <a:r>
              <a:rPr lang="en-US" sz="2800" dirty="0">
                <a:solidFill>
                  <a:srgbClr val="15213F"/>
                </a:solidFill>
                <a:ea typeface="Roboto" pitchFamily="34" charset="-122"/>
                <a:cs typeface="Roboto" pitchFamily="34" charset="-120"/>
              </a:rPr>
              <a:t>t</a:t>
            </a:r>
            <a:r>
              <a:rPr lang="en-US" sz="4000" dirty="0">
                <a:solidFill>
                  <a:srgbClr val="15213F"/>
                </a:solidFill>
                <a:ea typeface="Roboto" pitchFamily="34" charset="-122"/>
                <a:cs typeface="Roboto" pitchFamily="34" charset="-120"/>
              </a:rPr>
              <a:t>/L</a:t>
            </a:r>
            <a:r>
              <a:rPr lang="en-US" sz="2800" dirty="0">
                <a:solidFill>
                  <a:srgbClr val="15213F"/>
                </a:solidFill>
                <a:ea typeface="Roboto" pitchFamily="34" charset="-122"/>
                <a:cs typeface="Roboto" pitchFamily="34" charset="-120"/>
              </a:rPr>
              <a:t>t</a:t>
            </a:r>
            <a:r>
              <a:rPr lang="en-US" sz="4000" dirty="0">
                <a:solidFill>
                  <a:srgbClr val="15213F"/>
                </a:solidFill>
                <a:ea typeface="Roboto" pitchFamily="34" charset="-122"/>
                <a:cs typeface="Roboto" pitchFamily="34" charset="-120"/>
              </a:rPr>
              <a:t> = f(k</a:t>
            </a:r>
            <a:r>
              <a:rPr lang="en-US" sz="2800" dirty="0">
                <a:solidFill>
                  <a:srgbClr val="15213F"/>
                </a:solidFill>
                <a:ea typeface="Roboto" pitchFamily="34" charset="-122"/>
                <a:cs typeface="Roboto" pitchFamily="34" charset="-120"/>
              </a:rPr>
              <a:t>t</a:t>
            </a:r>
            <a:r>
              <a:rPr lang="en-US" sz="4000" dirty="0">
                <a:solidFill>
                  <a:srgbClr val="15213F"/>
                </a:solidFill>
                <a:ea typeface="Roboto" pitchFamily="34" charset="-122"/>
                <a:cs typeface="Roboto" pitchFamily="34" charset="-120"/>
              </a:rPr>
              <a:t>).</a:t>
            </a:r>
            <a:endParaRPr lang="en-US" sz="4000" dirty="0"/>
          </a:p>
        </p:txBody>
      </p:sp>
      <p:sp>
        <p:nvSpPr>
          <p:cNvPr id="16" name="Text Placeholder 16">
            <a:extLst>
              <a:ext uri="{FF2B5EF4-FFF2-40B4-BE49-F238E27FC236}">
                <a16:creationId xmlns:a16="http://schemas.microsoft.com/office/drawing/2014/main" id="{8EB31957-F52B-1DF8-1185-6C89ADF4F549}"/>
              </a:ext>
            </a:extLst>
          </p:cNvPr>
          <p:cNvSpPr txBox="1">
            <a:spLocks/>
          </p:cNvSpPr>
          <p:nvPr/>
        </p:nvSpPr>
        <p:spPr>
          <a:xfrm>
            <a:off x="5724070" y="10607675"/>
            <a:ext cx="11477251" cy="365125"/>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baseline="0" dirty="0">
                <a:latin typeface="UB-NewsLetter"/>
                <a:ea typeface="Calibri"/>
                <a:cs typeface="UB-NewsLetter"/>
              </a:rPr>
              <a:t>© 2025 - BROKEN HILL PUBLISHERS LTD. </a:t>
            </a:r>
            <a:r>
              <a:rPr lang="en-US" sz="950" baseline="0" dirty="0">
                <a:ea typeface="Calibri"/>
                <a:cs typeface="Times New Roman"/>
              </a:rPr>
              <a:t>May not be scanned, copied or duplicated, or posted to a publicly accessible website, in whole or in part.</a:t>
            </a:r>
            <a:endParaRPr lang="en-US" sz="950" baseline="0" dirty="0"/>
          </a:p>
        </p:txBody>
      </p:sp>
      <p:pic>
        <p:nvPicPr>
          <p:cNvPr id="17" name="Εικόνα 16">
            <a:extLst>
              <a:ext uri="{FF2B5EF4-FFF2-40B4-BE49-F238E27FC236}">
                <a16:creationId xmlns:a16="http://schemas.microsoft.com/office/drawing/2014/main" id="{7DBF3DA6-65D3-3502-D0AA-3AF81BA03FBE}"/>
              </a:ext>
            </a:extLst>
          </p:cNvPr>
          <p:cNvPicPr>
            <a:picLocks noChangeAspect="1"/>
          </p:cNvPicPr>
          <p:nvPr/>
        </p:nvPicPr>
        <p:blipFill>
          <a:blip r:embed="rId4"/>
          <a:stretch>
            <a:fillRect/>
          </a:stretch>
        </p:blipFill>
        <p:spPr>
          <a:xfrm>
            <a:off x="5750197" y="9950848"/>
            <a:ext cx="1782484" cy="65682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337833" y="210295"/>
            <a:ext cx="8771334" cy="708779"/>
          </a:xfrm>
          <a:prstGeom prst="rect">
            <a:avLst/>
          </a:prstGeom>
          <a:noFill/>
          <a:ln/>
        </p:spPr>
        <p:txBody>
          <a:bodyPr wrap="none" lIns="0" tIns="0" rIns="0" bIns="0" rtlCol="0" anchor="t"/>
          <a:lstStyle/>
          <a:p>
            <a:pPr marL="0" indent="0">
              <a:lnSpc>
                <a:spcPts val="5550"/>
              </a:lnSpc>
              <a:buNone/>
            </a:pPr>
            <a:r>
              <a:rPr lang="en-US" sz="4450" b="1" dirty="0">
                <a:solidFill>
                  <a:srgbClr val="3257B8"/>
                </a:solidFill>
                <a:ea typeface="Roboto Slab" pitchFamily="34" charset="-122"/>
                <a:cs typeface="Roboto Slab" pitchFamily="34" charset="-120"/>
              </a:rPr>
              <a:t>Ισορροπία Σταθερής Κατάστασης</a:t>
            </a:r>
            <a:endParaRPr lang="en-US" sz="4450" b="1" dirty="0"/>
          </a:p>
        </p:txBody>
      </p:sp>
      <p:sp>
        <p:nvSpPr>
          <p:cNvPr id="3" name="Text 1"/>
          <p:cNvSpPr/>
          <p:nvPr/>
        </p:nvSpPr>
        <p:spPr>
          <a:xfrm>
            <a:off x="312117" y="1359038"/>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3257B8"/>
                </a:solidFill>
                <a:ea typeface="Roboto Slab" pitchFamily="34" charset="-122"/>
                <a:cs typeface="Roboto Slab" pitchFamily="34" charset="-120"/>
              </a:rPr>
              <a:t>Ορισμός</a:t>
            </a:r>
            <a:endParaRPr lang="en-US" sz="4000" b="1" dirty="0"/>
          </a:p>
        </p:txBody>
      </p:sp>
      <p:sp>
        <p:nvSpPr>
          <p:cNvPr id="4" name="Text 2"/>
          <p:cNvSpPr/>
          <p:nvPr/>
        </p:nvSpPr>
        <p:spPr>
          <a:xfrm>
            <a:off x="312117" y="1791486"/>
            <a:ext cx="6564008" cy="1451610"/>
          </a:xfrm>
          <a:prstGeom prst="rect">
            <a:avLst/>
          </a:prstGeom>
          <a:noFill/>
          <a:ln/>
        </p:spPr>
        <p:txBody>
          <a:bodyPr wrap="square" lIns="0" tIns="0" rIns="0" bIns="0" rtlCol="0" anchor="t"/>
          <a:lstStyle/>
          <a:p>
            <a:pPr marL="0" indent="0">
              <a:lnSpc>
                <a:spcPct val="150000"/>
              </a:lnSpc>
              <a:buNone/>
            </a:pPr>
            <a:r>
              <a:rPr lang="en-US" sz="4000" dirty="0">
                <a:solidFill>
                  <a:srgbClr val="15213F"/>
                </a:solidFill>
                <a:ea typeface="Roboto" pitchFamily="34" charset="-122"/>
                <a:cs typeface="Roboto" pitchFamily="34" charset="-120"/>
              </a:rPr>
              <a:t>Μία ισορροπία σταθερής κατάστασης στο δυναμικό σύστημα k</a:t>
            </a:r>
            <a:r>
              <a:rPr lang="en-US" sz="2800" dirty="0">
                <a:solidFill>
                  <a:srgbClr val="15213F"/>
                </a:solidFill>
                <a:ea typeface="Roboto" pitchFamily="34" charset="-122"/>
                <a:cs typeface="Roboto" pitchFamily="34" charset="-120"/>
              </a:rPr>
              <a:t>t+1</a:t>
            </a:r>
            <a:r>
              <a:rPr lang="en-US" sz="4000" dirty="0">
                <a:solidFill>
                  <a:srgbClr val="15213F"/>
                </a:solidFill>
                <a:ea typeface="Roboto" pitchFamily="34" charset="-122"/>
                <a:cs typeface="Roboto" pitchFamily="34" charset="-120"/>
              </a:rPr>
              <a:t> = φ(k</a:t>
            </a:r>
            <a:r>
              <a:rPr lang="en-US" sz="2800" dirty="0">
                <a:solidFill>
                  <a:srgbClr val="15213F"/>
                </a:solidFill>
                <a:ea typeface="Roboto" pitchFamily="34" charset="-122"/>
                <a:cs typeface="Roboto" pitchFamily="34" charset="-120"/>
              </a:rPr>
              <a:t>t</a:t>
            </a:r>
            <a:r>
              <a:rPr lang="en-US" sz="4000" dirty="0">
                <a:solidFill>
                  <a:srgbClr val="15213F"/>
                </a:solidFill>
                <a:ea typeface="Roboto" pitchFamily="34" charset="-122"/>
                <a:cs typeface="Roboto" pitchFamily="34" charset="-120"/>
              </a:rPr>
              <a:t>) είναι ένα επίπεδο του λόγου κεφαλαίου-εργασίας, έτσι ώστε k⎺ = φ(k⎺), ή </a:t>
            </a:r>
          </a:p>
          <a:p>
            <a:pPr marL="0" indent="0">
              <a:lnSpc>
                <a:spcPct val="150000"/>
              </a:lnSpc>
              <a:buNone/>
            </a:pPr>
            <a:r>
              <a:rPr lang="en-US" sz="4000" dirty="0" err="1">
                <a:solidFill>
                  <a:srgbClr val="15213F"/>
                </a:solidFill>
                <a:ea typeface="Roboto" pitchFamily="34" charset="-122"/>
                <a:cs typeface="Roboto" pitchFamily="34" charset="-120"/>
              </a:rPr>
              <a:t>Δk</a:t>
            </a:r>
            <a:r>
              <a:rPr lang="en-US" sz="2800" dirty="0" err="1">
                <a:solidFill>
                  <a:srgbClr val="15213F"/>
                </a:solidFill>
                <a:ea typeface="Roboto" pitchFamily="34" charset="-122"/>
                <a:cs typeface="Roboto" pitchFamily="34" charset="-120"/>
              </a:rPr>
              <a:t>t</a:t>
            </a:r>
            <a:r>
              <a:rPr lang="en-US" sz="4000" dirty="0">
                <a:solidFill>
                  <a:srgbClr val="15213F"/>
                </a:solidFill>
                <a:ea typeface="Roboto" pitchFamily="34" charset="-122"/>
                <a:cs typeface="Roboto" pitchFamily="34" charset="-120"/>
              </a:rPr>
              <a:t> ≡ k</a:t>
            </a:r>
            <a:r>
              <a:rPr lang="en-US" sz="2800" dirty="0">
                <a:solidFill>
                  <a:srgbClr val="15213F"/>
                </a:solidFill>
                <a:ea typeface="Roboto" pitchFamily="34" charset="-122"/>
                <a:cs typeface="Roboto" pitchFamily="34" charset="-120"/>
              </a:rPr>
              <a:t>t+1</a:t>
            </a:r>
            <a:r>
              <a:rPr lang="en-US" sz="4000" dirty="0">
                <a:solidFill>
                  <a:srgbClr val="15213F"/>
                </a:solidFill>
                <a:ea typeface="Roboto" pitchFamily="34" charset="-122"/>
                <a:cs typeface="Roboto" pitchFamily="34" charset="-120"/>
              </a:rPr>
              <a:t> – k</a:t>
            </a:r>
            <a:r>
              <a:rPr lang="en-US" sz="2800" dirty="0">
                <a:solidFill>
                  <a:srgbClr val="15213F"/>
                </a:solidFill>
                <a:ea typeface="Roboto" pitchFamily="34" charset="-122"/>
                <a:cs typeface="Roboto" pitchFamily="34" charset="-120"/>
              </a:rPr>
              <a:t>t</a:t>
            </a:r>
            <a:r>
              <a:rPr lang="en-US" sz="4000" dirty="0">
                <a:solidFill>
                  <a:srgbClr val="15213F"/>
                </a:solidFill>
                <a:ea typeface="Roboto" pitchFamily="34" charset="-122"/>
                <a:cs typeface="Roboto" pitchFamily="34" charset="-120"/>
              </a:rPr>
              <a:t> = φ (k⎺) – k⎺ = 0</a:t>
            </a:r>
            <a:endParaRPr lang="en-US" sz="4000" dirty="0"/>
          </a:p>
        </p:txBody>
      </p:sp>
      <p:sp>
        <p:nvSpPr>
          <p:cNvPr id="5" name="Text 3"/>
          <p:cNvSpPr/>
          <p:nvPr/>
        </p:nvSpPr>
        <p:spPr>
          <a:xfrm>
            <a:off x="7691549" y="1335488"/>
            <a:ext cx="2835235" cy="401430"/>
          </a:xfrm>
          <a:prstGeom prst="rect">
            <a:avLst/>
          </a:prstGeom>
          <a:noFill/>
          <a:ln/>
        </p:spPr>
        <p:txBody>
          <a:bodyPr wrap="none" lIns="0" tIns="0" rIns="0" bIns="0" rtlCol="0" anchor="t"/>
          <a:lstStyle/>
          <a:p>
            <a:pPr marL="0" indent="0">
              <a:lnSpc>
                <a:spcPts val="2750"/>
              </a:lnSpc>
              <a:buNone/>
            </a:pPr>
            <a:r>
              <a:rPr lang="en-US" sz="4000" b="1" dirty="0">
                <a:solidFill>
                  <a:srgbClr val="3257B8"/>
                </a:solidFill>
                <a:ea typeface="Roboto Slab" pitchFamily="34" charset="-122"/>
                <a:cs typeface="Roboto Slab" pitchFamily="34" charset="-120"/>
              </a:rPr>
              <a:t>Χαρακτηριστικά</a:t>
            </a:r>
            <a:endParaRPr lang="en-US" sz="4000" b="1" dirty="0"/>
          </a:p>
        </p:txBody>
      </p:sp>
      <p:sp>
        <p:nvSpPr>
          <p:cNvPr id="6" name="Text 4"/>
          <p:cNvSpPr/>
          <p:nvPr/>
        </p:nvSpPr>
        <p:spPr>
          <a:xfrm>
            <a:off x="7691549" y="1811931"/>
            <a:ext cx="6244709" cy="1451610"/>
          </a:xfrm>
          <a:prstGeom prst="rect">
            <a:avLst/>
          </a:prstGeom>
          <a:noFill/>
          <a:ln/>
        </p:spPr>
        <p:txBody>
          <a:bodyPr wrap="square" lIns="0" tIns="0" rIns="0" bIns="0" rtlCol="0" anchor="t"/>
          <a:lstStyle/>
          <a:p>
            <a:pPr marL="0" indent="0">
              <a:lnSpc>
                <a:spcPct val="150000"/>
              </a:lnSpc>
              <a:buNone/>
            </a:pPr>
            <a:r>
              <a:rPr lang="en-US" sz="4000" dirty="0">
                <a:solidFill>
                  <a:srgbClr val="15213F"/>
                </a:solidFill>
                <a:ea typeface="Roboto" pitchFamily="34" charset="-122"/>
                <a:cs typeface="Roboto" pitchFamily="34" charset="-120"/>
              </a:rPr>
              <a:t>Εφόσον δεν υπάρχει τεχνολογική πρόοδος σε αυτό </a:t>
            </a:r>
            <a:r>
              <a:rPr lang="en-US" sz="4000" dirty="0" err="1">
                <a:solidFill>
                  <a:srgbClr val="15213F"/>
                </a:solidFill>
                <a:ea typeface="Roboto" pitchFamily="34" charset="-122"/>
                <a:cs typeface="Roboto" pitchFamily="34" charset="-120"/>
              </a:rPr>
              <a:t>το</a:t>
            </a:r>
            <a:r>
              <a:rPr lang="en-US" sz="4000" dirty="0">
                <a:solidFill>
                  <a:srgbClr val="15213F"/>
                </a:solidFill>
                <a:ea typeface="Roboto" pitchFamily="34" charset="-122"/>
                <a:cs typeface="Roboto" pitchFamily="34" charset="-120"/>
              </a:rPr>
              <a:t> θεωρητικό πλαίσιο, αυτή η ισορροπία σταθερής κατάστασης χαρακτηρίζεται από ένα σταθερό επίπεδο κατά κεφαλήν εισοδήματος, y⎺= f(k⎺).</a:t>
            </a:r>
            <a:endParaRPr lang="en-US" sz="4000" dirty="0"/>
          </a:p>
        </p:txBody>
      </p:sp>
      <p:sp>
        <p:nvSpPr>
          <p:cNvPr id="7" name="Text Placeholder 16">
            <a:extLst>
              <a:ext uri="{FF2B5EF4-FFF2-40B4-BE49-F238E27FC236}">
                <a16:creationId xmlns:a16="http://schemas.microsoft.com/office/drawing/2014/main" id="{7403ADF0-88EF-65E4-4AE5-744D4A3BBF6F}"/>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8" name="Εικόνα 7">
            <a:extLst>
              <a:ext uri="{FF2B5EF4-FFF2-40B4-BE49-F238E27FC236}">
                <a16:creationId xmlns:a16="http://schemas.microsoft.com/office/drawing/2014/main" id="{82890FA1-DD3D-0E73-FE8C-CEA5BCBF7C6C}"/>
              </a:ext>
            </a:extLst>
          </p:cNvPr>
          <p:cNvPicPr>
            <a:picLocks noChangeAspect="1"/>
          </p:cNvPicPr>
          <p:nvPr/>
        </p:nvPicPr>
        <p:blipFill>
          <a:blip r:embed="rId3"/>
          <a:stretch>
            <a:fillRect/>
          </a:stretch>
        </p:blipFill>
        <p:spPr>
          <a:xfrm>
            <a:off x="55026" y="10295129"/>
            <a:ext cx="1782484" cy="65682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10972800"/>
          </a:xfrm>
          <a:prstGeom prst="rect">
            <a:avLst/>
          </a:prstGeom>
        </p:spPr>
      </p:pic>
      <p:sp>
        <p:nvSpPr>
          <p:cNvPr id="3" name="Text 0"/>
          <p:cNvSpPr/>
          <p:nvPr/>
        </p:nvSpPr>
        <p:spPr>
          <a:xfrm>
            <a:off x="593373" y="113511"/>
            <a:ext cx="7556421" cy="2126337"/>
          </a:xfrm>
          <a:prstGeom prst="rect">
            <a:avLst/>
          </a:prstGeom>
          <a:noFill/>
          <a:ln/>
        </p:spPr>
        <p:txBody>
          <a:bodyPr wrap="squar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Εξωγενής Τεχνολογική Πρόοδος και Οικονομική Μεγέθυνση</a:t>
            </a:r>
            <a:endParaRPr lang="en-US" sz="4450" dirty="0"/>
          </a:p>
        </p:txBody>
      </p:sp>
      <p:sp>
        <p:nvSpPr>
          <p:cNvPr id="4" name="Text 1"/>
          <p:cNvSpPr/>
          <p:nvPr/>
        </p:nvSpPr>
        <p:spPr>
          <a:xfrm>
            <a:off x="609838" y="2111908"/>
            <a:ext cx="8037059" cy="1088708"/>
          </a:xfrm>
          <a:prstGeom prst="rect">
            <a:avLst/>
          </a:prstGeom>
          <a:noFill/>
          <a:ln/>
        </p:spPr>
        <p:txBody>
          <a:bodyPr wrap="square" lIns="0" tIns="0" rIns="0" bIns="0" rtlCol="0" anchor="t"/>
          <a:lstStyle/>
          <a:p>
            <a:pPr marL="0" indent="0">
              <a:lnSpc>
                <a:spcPct val="150000"/>
              </a:lnSpc>
              <a:buNone/>
            </a:pPr>
            <a:r>
              <a:rPr lang="en-US" sz="4000" dirty="0">
                <a:solidFill>
                  <a:srgbClr val="15213F"/>
                </a:solidFill>
                <a:ea typeface="Roboto" pitchFamily="34" charset="-122"/>
                <a:cs typeface="Roboto" pitchFamily="34" charset="-120"/>
              </a:rPr>
              <a:t>Το υπόδειγμα οικονομικής μεγέθυνσης του Solow επεκτείνεται για να συμπεριλάβει την εξωγενή τεχνολογική πρόοδο, επιτρέποντας τη συνεχή οικονομική μεγέθυνση στη μακροχρόνια περίοδο.</a:t>
            </a:r>
            <a:endParaRPr lang="en-US" sz="4000" dirty="0"/>
          </a:p>
        </p:txBody>
      </p:sp>
      <p:sp>
        <p:nvSpPr>
          <p:cNvPr id="5" name="Text Placeholder 16">
            <a:extLst>
              <a:ext uri="{FF2B5EF4-FFF2-40B4-BE49-F238E27FC236}">
                <a16:creationId xmlns:a16="http://schemas.microsoft.com/office/drawing/2014/main" id="{4E818561-578E-0A6C-912A-7219CF72B3F8}"/>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6" name="Εικόνα 5">
            <a:extLst>
              <a:ext uri="{FF2B5EF4-FFF2-40B4-BE49-F238E27FC236}">
                <a16:creationId xmlns:a16="http://schemas.microsoft.com/office/drawing/2014/main" id="{F8AF76CF-3FC5-0E34-F04E-96D5C60A7C56}"/>
              </a:ext>
            </a:extLst>
          </p:cNvPr>
          <p:cNvPicPr>
            <a:picLocks noChangeAspect="1"/>
          </p:cNvPicPr>
          <p:nvPr/>
        </p:nvPicPr>
        <p:blipFill>
          <a:blip r:embed="rId4"/>
          <a:stretch>
            <a:fillRect/>
          </a:stretch>
        </p:blipFill>
        <p:spPr>
          <a:xfrm>
            <a:off x="55026" y="10295129"/>
            <a:ext cx="1782484" cy="65682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10972800"/>
          </a:xfrm>
          <a:prstGeom prst="rect">
            <a:avLst/>
          </a:prstGeom>
        </p:spPr>
      </p:pic>
      <p:sp>
        <p:nvSpPr>
          <p:cNvPr id="3" name="Text 0"/>
          <p:cNvSpPr/>
          <p:nvPr/>
        </p:nvSpPr>
        <p:spPr>
          <a:xfrm>
            <a:off x="5486400" y="37504"/>
            <a:ext cx="9144000" cy="1417558"/>
          </a:xfrm>
          <a:prstGeom prst="rect">
            <a:avLst/>
          </a:prstGeom>
          <a:noFill/>
          <a:ln/>
        </p:spPr>
        <p:txBody>
          <a:bodyPr wrap="squar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Εμπειρικά Δεδομένα Οικονομικής Μεγέθυνσης</a:t>
            </a:r>
            <a:endParaRPr lang="en-US" sz="4450" dirty="0"/>
          </a:p>
        </p:txBody>
      </p:sp>
      <p:sp>
        <p:nvSpPr>
          <p:cNvPr id="4" name="Shape 1"/>
          <p:cNvSpPr/>
          <p:nvPr/>
        </p:nvSpPr>
        <p:spPr>
          <a:xfrm>
            <a:off x="5658917" y="1607064"/>
            <a:ext cx="510302" cy="510302"/>
          </a:xfrm>
          <a:prstGeom prst="roundRect">
            <a:avLst>
              <a:gd name="adj" fmla="val 6667"/>
            </a:avLst>
          </a:prstGeom>
          <a:solidFill>
            <a:srgbClr val="E9ECF2"/>
          </a:solidFill>
          <a:ln/>
        </p:spPr>
        <p:txBody>
          <a:bodyPr/>
          <a:lstStyle/>
          <a:p>
            <a:endParaRPr lang="el-GR"/>
          </a:p>
        </p:txBody>
      </p:sp>
      <p:sp>
        <p:nvSpPr>
          <p:cNvPr id="5" name="Text 2"/>
          <p:cNvSpPr/>
          <p:nvPr/>
        </p:nvSpPr>
        <p:spPr>
          <a:xfrm>
            <a:off x="5914068" y="1692074"/>
            <a:ext cx="140256"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1</a:t>
            </a:r>
            <a:endParaRPr lang="en-US" sz="2650" dirty="0"/>
          </a:p>
        </p:txBody>
      </p:sp>
      <p:sp>
        <p:nvSpPr>
          <p:cNvPr id="6" name="Text 3"/>
          <p:cNvSpPr/>
          <p:nvPr/>
        </p:nvSpPr>
        <p:spPr>
          <a:xfrm>
            <a:off x="6388052" y="1193241"/>
            <a:ext cx="7856586" cy="725805"/>
          </a:xfrm>
          <a:prstGeom prst="rect">
            <a:avLst/>
          </a:prstGeom>
          <a:noFill/>
          <a:ln/>
        </p:spPr>
        <p:txBody>
          <a:bodyPr wrap="square" lIns="0" tIns="0" rIns="0" bIns="0" rtlCol="0" anchor="t"/>
          <a:lstStyle/>
          <a:p>
            <a:pPr marL="0" indent="0">
              <a:lnSpc>
                <a:spcPct val="150000"/>
              </a:lnSpc>
              <a:buNone/>
            </a:pPr>
            <a:r>
              <a:rPr lang="en-US" sz="4000" dirty="0">
                <a:solidFill>
                  <a:srgbClr val="15213F"/>
                </a:solidFill>
                <a:ea typeface="Roboto" pitchFamily="34" charset="-122"/>
                <a:cs typeface="Roboto" pitchFamily="34" charset="-120"/>
              </a:rPr>
              <a:t>Πολλές ανεπτυγμένες οικονομίες μεγεθύνονται με ένα σταθερό ετήσιο ρυθμό της τάξης του 2% κατά τα τελευταία 140 χρόνια.</a:t>
            </a:r>
            <a:endParaRPr lang="en-US" sz="4000" dirty="0"/>
          </a:p>
        </p:txBody>
      </p:sp>
      <p:sp>
        <p:nvSpPr>
          <p:cNvPr id="7" name="Shape 4"/>
          <p:cNvSpPr/>
          <p:nvPr/>
        </p:nvSpPr>
        <p:spPr>
          <a:xfrm>
            <a:off x="5710489" y="4934763"/>
            <a:ext cx="510302" cy="510302"/>
          </a:xfrm>
          <a:prstGeom prst="roundRect">
            <a:avLst>
              <a:gd name="adj" fmla="val 6667"/>
            </a:avLst>
          </a:prstGeom>
          <a:solidFill>
            <a:srgbClr val="E9ECF2"/>
          </a:solidFill>
          <a:ln/>
        </p:spPr>
        <p:txBody>
          <a:bodyPr/>
          <a:lstStyle/>
          <a:p>
            <a:endParaRPr lang="el-GR"/>
          </a:p>
        </p:txBody>
      </p:sp>
      <p:sp>
        <p:nvSpPr>
          <p:cNvPr id="8" name="Text 5"/>
          <p:cNvSpPr/>
          <p:nvPr/>
        </p:nvSpPr>
        <p:spPr>
          <a:xfrm>
            <a:off x="5829352" y="5106154"/>
            <a:ext cx="187881"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2</a:t>
            </a:r>
            <a:endParaRPr lang="en-US" sz="2650" dirty="0"/>
          </a:p>
        </p:txBody>
      </p:sp>
      <p:sp>
        <p:nvSpPr>
          <p:cNvPr id="9" name="Text 6"/>
          <p:cNvSpPr/>
          <p:nvPr/>
        </p:nvSpPr>
        <p:spPr>
          <a:xfrm>
            <a:off x="6419652" y="4639167"/>
            <a:ext cx="7680895" cy="1088708"/>
          </a:xfrm>
          <a:prstGeom prst="rect">
            <a:avLst/>
          </a:prstGeom>
          <a:noFill/>
          <a:ln/>
        </p:spPr>
        <p:txBody>
          <a:bodyPr wrap="square" lIns="0" tIns="0" rIns="0" bIns="0" rtlCol="0" anchor="t"/>
          <a:lstStyle/>
          <a:p>
            <a:pPr marL="0" indent="0">
              <a:lnSpc>
                <a:spcPct val="150000"/>
              </a:lnSpc>
              <a:buNone/>
            </a:pPr>
            <a:r>
              <a:rPr lang="en-US" sz="4000" dirty="0">
                <a:solidFill>
                  <a:srgbClr val="15213F"/>
                </a:solidFill>
                <a:ea typeface="Roboto" pitchFamily="34" charset="-122"/>
                <a:cs typeface="Roboto" pitchFamily="34" charset="-120"/>
              </a:rPr>
              <a:t>Άλλες περιοχές του κόσμου φαίνεται να έχουν μηδενικό ρυθμό μεγέθυνσης του κατά κεφαλήν εισοδήματος και να μη συγκλίνουν σε μία ισορροπία σταθερής κατάστασης.</a:t>
            </a:r>
            <a:endParaRPr lang="en-US" sz="4000" dirty="0"/>
          </a:p>
        </p:txBody>
      </p:sp>
      <p:sp>
        <p:nvSpPr>
          <p:cNvPr id="10" name="Text Placeholder 16">
            <a:extLst>
              <a:ext uri="{FF2B5EF4-FFF2-40B4-BE49-F238E27FC236}">
                <a16:creationId xmlns:a16="http://schemas.microsoft.com/office/drawing/2014/main" id="{B4B69677-05E4-CBDA-D85D-4493D1F78D0F}"/>
              </a:ext>
            </a:extLst>
          </p:cNvPr>
          <p:cNvSpPr txBox="1">
            <a:spLocks/>
          </p:cNvSpPr>
          <p:nvPr/>
        </p:nvSpPr>
        <p:spPr>
          <a:xfrm>
            <a:off x="5724070" y="10607675"/>
            <a:ext cx="11477251" cy="365125"/>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baseline="0" dirty="0">
                <a:latin typeface="UB-NewsLetter"/>
                <a:ea typeface="Calibri"/>
                <a:cs typeface="UB-NewsLetter"/>
              </a:rPr>
              <a:t>© 2025 - BROKEN HILL PUBLISHERS LTD. </a:t>
            </a:r>
            <a:r>
              <a:rPr lang="en-US" sz="950" baseline="0" dirty="0">
                <a:ea typeface="Calibri"/>
                <a:cs typeface="Times New Roman"/>
              </a:rPr>
              <a:t>May not be scanned, copied or duplicated, or posted to a publicly accessible website, in whole or in part.</a:t>
            </a:r>
            <a:endParaRPr lang="en-US" sz="950" baseline="0" dirty="0"/>
          </a:p>
        </p:txBody>
      </p:sp>
      <p:pic>
        <p:nvPicPr>
          <p:cNvPr id="11" name="Εικόνα 10">
            <a:extLst>
              <a:ext uri="{FF2B5EF4-FFF2-40B4-BE49-F238E27FC236}">
                <a16:creationId xmlns:a16="http://schemas.microsoft.com/office/drawing/2014/main" id="{94EE042B-CC81-EF9F-DA7C-6986EB5F7186}"/>
              </a:ext>
            </a:extLst>
          </p:cNvPr>
          <p:cNvPicPr>
            <a:picLocks noChangeAspect="1"/>
          </p:cNvPicPr>
          <p:nvPr/>
        </p:nvPicPr>
        <p:blipFill>
          <a:blip r:embed="rId4"/>
          <a:stretch>
            <a:fillRect/>
          </a:stretch>
        </p:blipFill>
        <p:spPr>
          <a:xfrm>
            <a:off x="5750197" y="9950848"/>
            <a:ext cx="1782484" cy="65682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10972800"/>
          </a:xfrm>
          <a:prstGeom prst="rect">
            <a:avLst/>
          </a:prstGeom>
        </p:spPr>
      </p:pic>
      <p:sp>
        <p:nvSpPr>
          <p:cNvPr id="3" name="Text 0"/>
          <p:cNvSpPr/>
          <p:nvPr/>
        </p:nvSpPr>
        <p:spPr>
          <a:xfrm>
            <a:off x="70243" y="122311"/>
            <a:ext cx="9329199" cy="1417558"/>
          </a:xfrm>
          <a:prstGeom prst="rect">
            <a:avLst/>
          </a:prstGeom>
          <a:noFill/>
          <a:ln/>
        </p:spPr>
        <p:txBody>
          <a:bodyPr wrap="squar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Περιορισμοί του Βασικού Υποδείγματος</a:t>
            </a:r>
            <a:endParaRPr lang="en-US" sz="4450" dirty="0"/>
          </a:p>
        </p:txBody>
      </p:sp>
      <p:sp>
        <p:nvSpPr>
          <p:cNvPr id="4" name="Shape 1"/>
          <p:cNvSpPr/>
          <p:nvPr/>
        </p:nvSpPr>
        <p:spPr>
          <a:xfrm>
            <a:off x="70243" y="1065745"/>
            <a:ext cx="4842038" cy="6361253"/>
          </a:xfrm>
          <a:prstGeom prst="roundRect">
            <a:avLst>
              <a:gd name="adj" fmla="val 928"/>
            </a:avLst>
          </a:prstGeom>
          <a:solidFill>
            <a:srgbClr val="E9ECF2"/>
          </a:solidFill>
          <a:ln/>
        </p:spPr>
        <p:txBody>
          <a:bodyPr/>
          <a:lstStyle/>
          <a:p>
            <a:endParaRPr lang="el-GR"/>
          </a:p>
        </p:txBody>
      </p:sp>
      <p:sp>
        <p:nvSpPr>
          <p:cNvPr id="5" name="Text 2"/>
          <p:cNvSpPr/>
          <p:nvPr/>
        </p:nvSpPr>
        <p:spPr>
          <a:xfrm>
            <a:off x="231893" y="1373524"/>
            <a:ext cx="3211235" cy="708660"/>
          </a:xfrm>
          <a:prstGeom prst="rect">
            <a:avLst/>
          </a:prstGeom>
          <a:noFill/>
          <a:ln/>
        </p:spPr>
        <p:txBody>
          <a:bodyPr wrap="squar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Μηδενικός Ρυθμός Μεγέθυνσης</a:t>
            </a:r>
            <a:endParaRPr lang="en-US" sz="4000" b="1" dirty="0"/>
          </a:p>
        </p:txBody>
      </p:sp>
      <p:sp>
        <p:nvSpPr>
          <p:cNvPr id="6" name="Text 3"/>
          <p:cNvSpPr/>
          <p:nvPr/>
        </p:nvSpPr>
        <p:spPr>
          <a:xfrm>
            <a:off x="315759" y="2567555"/>
            <a:ext cx="3211235" cy="2540318"/>
          </a:xfrm>
          <a:prstGeom prst="rect">
            <a:avLst/>
          </a:prstGeom>
          <a:noFill/>
          <a:ln/>
        </p:spPr>
        <p:txBody>
          <a:bodyPr wrap="square" lIns="0" tIns="0" rIns="0" bIns="0" rtlCol="0" anchor="t"/>
          <a:lstStyle/>
          <a:p>
            <a:pPr marL="0" indent="0">
              <a:lnSpc>
                <a:spcPts val="2850"/>
              </a:lnSpc>
              <a:buNone/>
            </a:pPr>
            <a:r>
              <a:rPr lang="en-US" sz="3600" dirty="0">
                <a:solidFill>
                  <a:srgbClr val="15213F"/>
                </a:solidFill>
                <a:ea typeface="Roboto" pitchFamily="34" charset="-122"/>
                <a:cs typeface="Roboto" pitchFamily="34" charset="-120"/>
              </a:rPr>
              <a:t>Το βασικό υπόδειγμα προβλέπει ρυθμούς οικονομικής μεγέθυνσης που τείνουν στο μηδέν καθώς οι οικονομίες συγκλίνουν στην ισορροπία σταθερής κατάστασης.</a:t>
            </a:r>
            <a:endParaRPr lang="en-US" sz="3600" dirty="0"/>
          </a:p>
        </p:txBody>
      </p:sp>
      <p:sp>
        <p:nvSpPr>
          <p:cNvPr id="7" name="Shape 4"/>
          <p:cNvSpPr/>
          <p:nvPr/>
        </p:nvSpPr>
        <p:spPr>
          <a:xfrm>
            <a:off x="4779472" y="1065745"/>
            <a:ext cx="4423700" cy="6429298"/>
          </a:xfrm>
          <a:prstGeom prst="roundRect">
            <a:avLst>
              <a:gd name="adj" fmla="val 1777"/>
            </a:avLst>
          </a:prstGeom>
          <a:solidFill>
            <a:srgbClr val="E9ECF2"/>
          </a:solidFill>
          <a:ln/>
        </p:spPr>
        <p:txBody>
          <a:bodyPr/>
          <a:lstStyle/>
          <a:p>
            <a:endParaRPr lang="el-GR" dirty="0"/>
          </a:p>
        </p:txBody>
      </p:sp>
      <p:sp>
        <p:nvSpPr>
          <p:cNvPr id="8" name="Text 5"/>
          <p:cNvSpPr/>
          <p:nvPr/>
        </p:nvSpPr>
        <p:spPr>
          <a:xfrm>
            <a:off x="4734842" y="1498439"/>
            <a:ext cx="3211235" cy="708660"/>
          </a:xfrm>
          <a:prstGeom prst="rect">
            <a:avLst/>
          </a:prstGeom>
          <a:noFill/>
          <a:ln/>
        </p:spPr>
        <p:txBody>
          <a:bodyPr wrap="squar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Ασυνέπεια με Εμπειρικά Δεδομένα</a:t>
            </a:r>
            <a:endParaRPr lang="en-US" sz="4000" b="1" dirty="0"/>
          </a:p>
        </p:txBody>
      </p:sp>
      <p:sp>
        <p:nvSpPr>
          <p:cNvPr id="9" name="Text 6"/>
          <p:cNvSpPr/>
          <p:nvPr/>
        </p:nvSpPr>
        <p:spPr>
          <a:xfrm>
            <a:off x="4818708" y="2649462"/>
            <a:ext cx="3211235" cy="1814512"/>
          </a:xfrm>
          <a:prstGeom prst="rect">
            <a:avLst/>
          </a:prstGeom>
          <a:noFill/>
          <a:ln/>
        </p:spPr>
        <p:txBody>
          <a:bodyPr wrap="square" lIns="0" tIns="0" rIns="0" bIns="0" rtlCol="0" anchor="t"/>
          <a:lstStyle/>
          <a:p>
            <a:pPr marL="0" indent="0">
              <a:lnSpc>
                <a:spcPts val="2850"/>
              </a:lnSpc>
              <a:buNone/>
            </a:pPr>
            <a:r>
              <a:rPr lang="en-US" sz="3600" dirty="0">
                <a:solidFill>
                  <a:srgbClr val="15213F"/>
                </a:solidFill>
                <a:ea typeface="Roboto" pitchFamily="34" charset="-122"/>
                <a:cs typeface="Roboto" pitchFamily="34" charset="-120"/>
              </a:rPr>
              <a:t>Αυτό </a:t>
            </a:r>
            <a:r>
              <a:rPr lang="en-US" sz="3600" dirty="0" err="1">
                <a:solidFill>
                  <a:srgbClr val="15213F"/>
                </a:solidFill>
                <a:ea typeface="Roboto" pitchFamily="34" charset="-122"/>
                <a:cs typeface="Roboto" pitchFamily="34" charset="-120"/>
              </a:rPr>
              <a:t>το</a:t>
            </a:r>
            <a:r>
              <a:rPr lang="en-US" sz="3600" dirty="0">
                <a:solidFill>
                  <a:srgbClr val="15213F"/>
                </a:solidFill>
                <a:ea typeface="Roboto" pitchFamily="34" charset="-122"/>
                <a:cs typeface="Roboto" pitchFamily="34" charset="-120"/>
              </a:rPr>
              <a:t> χαρακτηριστικό της ισορροπίας σταθερής κατάστασης φαίνεται ασυνεπές με τα εμπειρικά δεδομένα</a:t>
            </a:r>
            <a:r>
              <a:rPr lang="en-US" sz="1750" dirty="0">
                <a:solidFill>
                  <a:srgbClr val="15213F"/>
                </a:solidFill>
                <a:ea typeface="Roboto" pitchFamily="34" charset="-122"/>
                <a:cs typeface="Roboto" pitchFamily="34" charset="-120"/>
              </a:rPr>
              <a:t>.</a:t>
            </a:r>
            <a:endParaRPr lang="en-US" sz="1750" dirty="0"/>
          </a:p>
        </p:txBody>
      </p:sp>
      <p:sp>
        <p:nvSpPr>
          <p:cNvPr id="10" name="Shape 7"/>
          <p:cNvSpPr/>
          <p:nvPr/>
        </p:nvSpPr>
        <p:spPr>
          <a:xfrm>
            <a:off x="793790" y="7495043"/>
            <a:ext cx="7556421" cy="2082852"/>
          </a:xfrm>
          <a:prstGeom prst="roundRect">
            <a:avLst>
              <a:gd name="adj" fmla="val 2038"/>
            </a:avLst>
          </a:prstGeom>
          <a:solidFill>
            <a:srgbClr val="E9ECF2"/>
          </a:solidFill>
          <a:ln/>
        </p:spPr>
        <p:txBody>
          <a:bodyPr/>
          <a:lstStyle/>
          <a:p>
            <a:endParaRPr lang="el-GR"/>
          </a:p>
        </p:txBody>
      </p:sp>
      <p:sp>
        <p:nvSpPr>
          <p:cNvPr id="11" name="Text 8"/>
          <p:cNvSpPr/>
          <p:nvPr/>
        </p:nvSpPr>
        <p:spPr>
          <a:xfrm>
            <a:off x="1020604" y="7789902"/>
            <a:ext cx="4334351"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Απουσία Τεχνολογικής Προόδου</a:t>
            </a:r>
            <a:endParaRPr lang="en-US" sz="4000" b="1" dirty="0"/>
          </a:p>
        </p:txBody>
      </p:sp>
      <p:sp>
        <p:nvSpPr>
          <p:cNvPr id="12" name="Text 9"/>
          <p:cNvSpPr/>
          <p:nvPr/>
        </p:nvSpPr>
        <p:spPr>
          <a:xfrm>
            <a:off x="1020604" y="8280321"/>
            <a:ext cx="7102793" cy="926100"/>
          </a:xfrm>
          <a:prstGeom prst="rect">
            <a:avLst/>
          </a:prstGeom>
          <a:noFill/>
          <a:ln/>
        </p:spPr>
        <p:txBody>
          <a:bodyPr wrap="square" lIns="0" tIns="0" rIns="0" bIns="0" rtlCol="0" anchor="t"/>
          <a:lstStyle/>
          <a:p>
            <a:pPr marL="0" indent="0">
              <a:lnSpc>
                <a:spcPts val="2850"/>
              </a:lnSpc>
              <a:buNone/>
            </a:pPr>
            <a:r>
              <a:rPr lang="en-US" sz="3600" dirty="0">
                <a:solidFill>
                  <a:srgbClr val="15213F"/>
                </a:solidFill>
                <a:ea typeface="Roboto" pitchFamily="34" charset="-122"/>
                <a:cs typeface="Roboto" pitchFamily="34" charset="-120"/>
              </a:rPr>
              <a:t>Αντικατοπτρίζει την απουσία τεχνολογικής προόδου στο βασικό υπόδειγμα.</a:t>
            </a:r>
            <a:endParaRPr lang="en-US" sz="3600" dirty="0"/>
          </a:p>
        </p:txBody>
      </p:sp>
      <p:sp>
        <p:nvSpPr>
          <p:cNvPr id="13" name="Text Placeholder 16">
            <a:extLst>
              <a:ext uri="{FF2B5EF4-FFF2-40B4-BE49-F238E27FC236}">
                <a16:creationId xmlns:a16="http://schemas.microsoft.com/office/drawing/2014/main" id="{0408D505-7032-599F-79C0-7C7DC4B319F0}"/>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14" name="Εικόνα 13">
            <a:extLst>
              <a:ext uri="{FF2B5EF4-FFF2-40B4-BE49-F238E27FC236}">
                <a16:creationId xmlns:a16="http://schemas.microsoft.com/office/drawing/2014/main" id="{87852456-71D2-0D67-20E5-917B2129BA64}"/>
              </a:ext>
            </a:extLst>
          </p:cNvPr>
          <p:cNvPicPr>
            <a:picLocks noChangeAspect="1"/>
          </p:cNvPicPr>
          <p:nvPr/>
        </p:nvPicPr>
        <p:blipFill>
          <a:blip r:embed="rId4"/>
          <a:stretch>
            <a:fillRect/>
          </a:stretch>
        </p:blipFill>
        <p:spPr>
          <a:xfrm>
            <a:off x="55026" y="10295129"/>
            <a:ext cx="1782484" cy="65682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538638" y="3020335"/>
            <a:ext cx="13042821" cy="1417558"/>
          </a:xfrm>
          <a:prstGeom prst="rect">
            <a:avLst/>
          </a:prstGeom>
          <a:noFill/>
          <a:ln/>
        </p:spPr>
        <p:txBody>
          <a:bodyPr wrap="squar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Ενσωμάτωση Εξωγενούς Τεχνολογικής Προόδου</a:t>
            </a:r>
            <a:endParaRPr lang="en-US" sz="4450" dirty="0"/>
          </a:p>
        </p:txBody>
      </p:sp>
      <p:sp>
        <p:nvSpPr>
          <p:cNvPr id="4" name="Shape 1"/>
          <p:cNvSpPr/>
          <p:nvPr/>
        </p:nvSpPr>
        <p:spPr>
          <a:xfrm>
            <a:off x="7299960" y="5362337"/>
            <a:ext cx="30480" cy="4840962"/>
          </a:xfrm>
          <a:prstGeom prst="roundRect">
            <a:avLst>
              <a:gd name="adj" fmla="val 111628"/>
            </a:avLst>
          </a:prstGeom>
          <a:solidFill>
            <a:srgbClr val="CFD2D8"/>
          </a:solidFill>
          <a:ln/>
        </p:spPr>
        <p:txBody>
          <a:bodyPr/>
          <a:lstStyle/>
          <a:p>
            <a:endParaRPr lang="el-GR"/>
          </a:p>
        </p:txBody>
      </p:sp>
      <p:sp>
        <p:nvSpPr>
          <p:cNvPr id="5" name="Shape 2"/>
          <p:cNvSpPr/>
          <p:nvPr/>
        </p:nvSpPr>
        <p:spPr>
          <a:xfrm>
            <a:off x="6296739" y="5857399"/>
            <a:ext cx="793790" cy="30480"/>
          </a:xfrm>
          <a:prstGeom prst="roundRect">
            <a:avLst>
              <a:gd name="adj" fmla="val 111628"/>
            </a:avLst>
          </a:prstGeom>
          <a:solidFill>
            <a:srgbClr val="CFD2D8"/>
          </a:solidFill>
          <a:ln/>
        </p:spPr>
        <p:txBody>
          <a:bodyPr/>
          <a:lstStyle/>
          <a:p>
            <a:endParaRPr lang="el-GR"/>
          </a:p>
        </p:txBody>
      </p:sp>
      <p:sp>
        <p:nvSpPr>
          <p:cNvPr id="6" name="Shape 3"/>
          <p:cNvSpPr/>
          <p:nvPr/>
        </p:nvSpPr>
        <p:spPr>
          <a:xfrm>
            <a:off x="7060049" y="5617488"/>
            <a:ext cx="510302" cy="510302"/>
          </a:xfrm>
          <a:prstGeom prst="roundRect">
            <a:avLst>
              <a:gd name="adj" fmla="val 6667"/>
            </a:avLst>
          </a:prstGeom>
          <a:solidFill>
            <a:srgbClr val="E9ECF2"/>
          </a:solidFill>
          <a:ln/>
        </p:spPr>
        <p:txBody>
          <a:bodyPr/>
          <a:lstStyle/>
          <a:p>
            <a:endParaRPr lang="el-GR"/>
          </a:p>
        </p:txBody>
      </p:sp>
      <p:sp>
        <p:nvSpPr>
          <p:cNvPr id="7" name="Text 4"/>
          <p:cNvSpPr/>
          <p:nvPr/>
        </p:nvSpPr>
        <p:spPr>
          <a:xfrm>
            <a:off x="7245072" y="5702498"/>
            <a:ext cx="140256"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1</a:t>
            </a:r>
            <a:endParaRPr lang="en-US" sz="2650" dirty="0"/>
          </a:p>
        </p:txBody>
      </p:sp>
      <p:sp>
        <p:nvSpPr>
          <p:cNvPr id="8" name="Text 5"/>
          <p:cNvSpPr/>
          <p:nvPr/>
        </p:nvSpPr>
        <p:spPr>
          <a:xfrm>
            <a:off x="3615630" y="4993720"/>
            <a:ext cx="3078004" cy="354330"/>
          </a:xfrm>
          <a:prstGeom prst="rect">
            <a:avLst/>
          </a:prstGeom>
          <a:noFill/>
          <a:ln/>
        </p:spPr>
        <p:txBody>
          <a:bodyPr wrap="none" lIns="0" tIns="0" rIns="0" bIns="0" rtlCol="0" anchor="t"/>
          <a:lstStyle/>
          <a:p>
            <a:pPr marL="0" indent="0" algn="r">
              <a:lnSpc>
                <a:spcPts val="2750"/>
              </a:lnSpc>
              <a:buNone/>
            </a:pPr>
            <a:r>
              <a:rPr lang="en-US" sz="4000" b="1" dirty="0">
                <a:solidFill>
                  <a:srgbClr val="15213F"/>
                </a:solidFill>
                <a:ea typeface="Roboto Slab" pitchFamily="34" charset="-122"/>
                <a:cs typeface="Roboto Slab" pitchFamily="34" charset="-120"/>
              </a:rPr>
              <a:t>Εισαγωγή Μηχανισμού</a:t>
            </a:r>
            <a:endParaRPr lang="en-US" sz="4000" b="1" dirty="0"/>
          </a:p>
        </p:txBody>
      </p:sp>
      <p:sp>
        <p:nvSpPr>
          <p:cNvPr id="9" name="Text 6"/>
          <p:cNvSpPr/>
          <p:nvPr/>
        </p:nvSpPr>
        <p:spPr>
          <a:xfrm>
            <a:off x="-359078" y="5535215"/>
            <a:ext cx="7157427" cy="1088708"/>
          </a:xfrm>
          <a:prstGeom prst="rect">
            <a:avLst/>
          </a:prstGeom>
          <a:noFill/>
          <a:ln/>
        </p:spPr>
        <p:txBody>
          <a:bodyPr wrap="square" lIns="0" tIns="0" rIns="0" bIns="0" rtlCol="0" anchor="t"/>
          <a:lstStyle/>
          <a:p>
            <a:pPr marL="0" indent="0" algn="r">
              <a:lnSpc>
                <a:spcPts val="2850"/>
              </a:lnSpc>
              <a:buNone/>
            </a:pPr>
            <a:r>
              <a:rPr lang="en-US" sz="3600" dirty="0">
                <a:solidFill>
                  <a:srgbClr val="15213F"/>
                </a:solidFill>
                <a:ea typeface="Roboto" pitchFamily="34" charset="-122"/>
                <a:cs typeface="Roboto" pitchFamily="34" charset="-120"/>
              </a:rPr>
              <a:t>Ενσωματώνεται στο βασικό υπόδειγμα οικονομικής μεγέθυνσης ένας απλός μηχανισμός εξωγενούς τεχνολογικής προόδου.</a:t>
            </a:r>
            <a:endParaRPr lang="en-US" sz="3600" dirty="0"/>
          </a:p>
        </p:txBody>
      </p:sp>
      <p:sp>
        <p:nvSpPr>
          <p:cNvPr id="10" name="Shape 7"/>
          <p:cNvSpPr/>
          <p:nvPr/>
        </p:nvSpPr>
        <p:spPr>
          <a:xfrm>
            <a:off x="7539871" y="6991469"/>
            <a:ext cx="793790" cy="30480"/>
          </a:xfrm>
          <a:prstGeom prst="roundRect">
            <a:avLst>
              <a:gd name="adj" fmla="val 111628"/>
            </a:avLst>
          </a:prstGeom>
          <a:solidFill>
            <a:srgbClr val="CFD2D8"/>
          </a:solidFill>
          <a:ln/>
        </p:spPr>
        <p:txBody>
          <a:bodyPr/>
          <a:lstStyle/>
          <a:p>
            <a:endParaRPr lang="el-GR"/>
          </a:p>
        </p:txBody>
      </p:sp>
      <p:sp>
        <p:nvSpPr>
          <p:cNvPr id="11" name="Shape 8"/>
          <p:cNvSpPr/>
          <p:nvPr/>
        </p:nvSpPr>
        <p:spPr>
          <a:xfrm>
            <a:off x="7060049" y="6751558"/>
            <a:ext cx="510302" cy="510302"/>
          </a:xfrm>
          <a:prstGeom prst="roundRect">
            <a:avLst>
              <a:gd name="adj" fmla="val 6667"/>
            </a:avLst>
          </a:prstGeom>
          <a:solidFill>
            <a:srgbClr val="E9ECF2"/>
          </a:solidFill>
          <a:ln/>
        </p:spPr>
        <p:txBody>
          <a:bodyPr/>
          <a:lstStyle/>
          <a:p>
            <a:endParaRPr lang="el-GR"/>
          </a:p>
        </p:txBody>
      </p:sp>
      <p:sp>
        <p:nvSpPr>
          <p:cNvPr id="12" name="Text 9"/>
          <p:cNvSpPr/>
          <p:nvPr/>
        </p:nvSpPr>
        <p:spPr>
          <a:xfrm>
            <a:off x="7221260" y="6836569"/>
            <a:ext cx="187881"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2</a:t>
            </a:r>
            <a:endParaRPr lang="en-US" sz="2650" dirty="0"/>
          </a:p>
        </p:txBody>
      </p:sp>
      <p:sp>
        <p:nvSpPr>
          <p:cNvPr id="13" name="Text 10"/>
          <p:cNvSpPr/>
          <p:nvPr/>
        </p:nvSpPr>
        <p:spPr>
          <a:xfrm>
            <a:off x="8333661" y="6251767"/>
            <a:ext cx="3911441" cy="354330"/>
          </a:xfrm>
          <a:prstGeom prst="rect">
            <a:avLst/>
          </a:prstGeom>
          <a:noFill/>
          <a:ln/>
        </p:spPr>
        <p:txBody>
          <a:bodyPr wrap="none" lIns="0" tIns="0" rIns="0" bIns="0" rtlCol="0" anchor="t"/>
          <a:lstStyle/>
          <a:p>
            <a:pPr marL="0" indent="0" algn="l">
              <a:lnSpc>
                <a:spcPts val="2750"/>
              </a:lnSpc>
              <a:buNone/>
            </a:pPr>
            <a:r>
              <a:rPr lang="en-US" sz="4000" b="1" dirty="0">
                <a:solidFill>
                  <a:srgbClr val="15213F"/>
                </a:solidFill>
                <a:ea typeface="Roboto Slab" pitchFamily="34" charset="-122"/>
                <a:cs typeface="Roboto Slab" pitchFamily="34" charset="-120"/>
              </a:rPr>
              <a:t>Θετικός Ρυθμός Μεγέθυνσης</a:t>
            </a:r>
            <a:endParaRPr lang="en-US" sz="4000" b="1" dirty="0"/>
          </a:p>
        </p:txBody>
      </p:sp>
      <p:sp>
        <p:nvSpPr>
          <p:cNvPr id="14" name="Text 11"/>
          <p:cNvSpPr/>
          <p:nvPr/>
        </p:nvSpPr>
        <p:spPr>
          <a:xfrm>
            <a:off x="8542973" y="6770961"/>
            <a:ext cx="5273873" cy="1451610"/>
          </a:xfrm>
          <a:prstGeom prst="rect">
            <a:avLst/>
          </a:prstGeom>
          <a:noFill/>
          <a:ln/>
        </p:spPr>
        <p:txBody>
          <a:bodyPr wrap="square" lIns="0" tIns="0" rIns="0" bIns="0" rtlCol="0" anchor="t"/>
          <a:lstStyle/>
          <a:p>
            <a:pPr marL="0" indent="0" algn="l">
              <a:lnSpc>
                <a:spcPts val="2850"/>
              </a:lnSpc>
              <a:buNone/>
            </a:pPr>
            <a:r>
              <a:rPr lang="en-US" sz="3600" dirty="0">
                <a:solidFill>
                  <a:srgbClr val="15213F"/>
                </a:solidFill>
                <a:ea typeface="Roboto" pitchFamily="34" charset="-122"/>
                <a:cs typeface="Roboto" pitchFamily="34" charset="-120"/>
              </a:rPr>
              <a:t>Επιτρέπει στην οικονομία να φτάσει σε μία ισορροπία σταθερής κατάστασης η οποία χαρακτηρίζεται από θετικό ρυθμό μεγέθυνσης του κατά κεφαλήν εισοδήματος.</a:t>
            </a:r>
            <a:endParaRPr lang="en-US" sz="3600" dirty="0"/>
          </a:p>
        </p:txBody>
      </p:sp>
      <p:sp>
        <p:nvSpPr>
          <p:cNvPr id="15" name="Shape 12"/>
          <p:cNvSpPr/>
          <p:nvPr/>
        </p:nvSpPr>
        <p:spPr>
          <a:xfrm>
            <a:off x="6296739" y="8302704"/>
            <a:ext cx="793790" cy="30480"/>
          </a:xfrm>
          <a:prstGeom prst="roundRect">
            <a:avLst>
              <a:gd name="adj" fmla="val 111628"/>
            </a:avLst>
          </a:prstGeom>
          <a:solidFill>
            <a:srgbClr val="CFD2D8"/>
          </a:solidFill>
          <a:ln/>
        </p:spPr>
        <p:txBody>
          <a:bodyPr/>
          <a:lstStyle/>
          <a:p>
            <a:endParaRPr lang="el-GR"/>
          </a:p>
        </p:txBody>
      </p:sp>
      <p:sp>
        <p:nvSpPr>
          <p:cNvPr id="16" name="Shape 13"/>
          <p:cNvSpPr/>
          <p:nvPr/>
        </p:nvSpPr>
        <p:spPr>
          <a:xfrm>
            <a:off x="7060049" y="8062793"/>
            <a:ext cx="510302" cy="510302"/>
          </a:xfrm>
          <a:prstGeom prst="roundRect">
            <a:avLst>
              <a:gd name="adj" fmla="val 6667"/>
            </a:avLst>
          </a:prstGeom>
          <a:solidFill>
            <a:srgbClr val="E9ECF2"/>
          </a:solidFill>
          <a:ln/>
        </p:spPr>
        <p:txBody>
          <a:bodyPr/>
          <a:lstStyle/>
          <a:p>
            <a:endParaRPr lang="el-GR"/>
          </a:p>
        </p:txBody>
      </p:sp>
      <p:sp>
        <p:nvSpPr>
          <p:cNvPr id="17" name="Text 14"/>
          <p:cNvSpPr/>
          <p:nvPr/>
        </p:nvSpPr>
        <p:spPr>
          <a:xfrm>
            <a:off x="7223284" y="8147804"/>
            <a:ext cx="183713"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3</a:t>
            </a:r>
            <a:endParaRPr lang="en-US" sz="2650" dirty="0"/>
          </a:p>
        </p:txBody>
      </p:sp>
      <p:sp>
        <p:nvSpPr>
          <p:cNvPr id="18" name="Text 15"/>
          <p:cNvSpPr/>
          <p:nvPr/>
        </p:nvSpPr>
        <p:spPr>
          <a:xfrm>
            <a:off x="3219635" y="8034776"/>
            <a:ext cx="2835235" cy="354330"/>
          </a:xfrm>
          <a:prstGeom prst="rect">
            <a:avLst/>
          </a:prstGeom>
          <a:noFill/>
          <a:ln/>
        </p:spPr>
        <p:txBody>
          <a:bodyPr wrap="none" lIns="0" tIns="0" rIns="0" bIns="0" rtlCol="0" anchor="t"/>
          <a:lstStyle/>
          <a:p>
            <a:pPr marL="0" indent="0" algn="r">
              <a:lnSpc>
                <a:spcPts val="2750"/>
              </a:lnSpc>
              <a:buNone/>
            </a:pPr>
            <a:r>
              <a:rPr lang="en-US" sz="3600" b="1" dirty="0">
                <a:solidFill>
                  <a:srgbClr val="15213F"/>
                </a:solidFill>
                <a:ea typeface="Roboto Slab" pitchFamily="34" charset="-122"/>
                <a:cs typeface="Roboto Slab" pitchFamily="34" charset="-120"/>
              </a:rPr>
              <a:t>Περιορισμοί</a:t>
            </a:r>
            <a:endParaRPr lang="en-US" sz="3600" b="1" dirty="0"/>
          </a:p>
        </p:txBody>
      </p:sp>
      <p:sp>
        <p:nvSpPr>
          <p:cNvPr id="19" name="Text 16"/>
          <p:cNvSpPr/>
          <p:nvPr/>
        </p:nvSpPr>
        <p:spPr>
          <a:xfrm>
            <a:off x="0" y="8445027"/>
            <a:ext cx="7005023" cy="1451610"/>
          </a:xfrm>
          <a:prstGeom prst="rect">
            <a:avLst/>
          </a:prstGeom>
          <a:noFill/>
          <a:ln/>
        </p:spPr>
        <p:txBody>
          <a:bodyPr wrap="square" lIns="0" tIns="0" rIns="0" bIns="0" rtlCol="0" anchor="t"/>
          <a:lstStyle/>
          <a:p>
            <a:pPr marL="0" indent="0" algn="r">
              <a:lnSpc>
                <a:spcPts val="2850"/>
              </a:lnSpc>
              <a:buNone/>
            </a:pPr>
            <a:r>
              <a:rPr lang="en-US" sz="3600" dirty="0">
                <a:solidFill>
                  <a:srgbClr val="15213F"/>
                </a:solidFill>
                <a:ea typeface="Roboto" pitchFamily="34" charset="-122"/>
                <a:cs typeface="Roboto" pitchFamily="34" charset="-120"/>
              </a:rPr>
              <a:t>Η εξωγενής φύση της τεχνολογικής προόδου δεν επιτρέπει την εξέταση των παραγόντων που επηρεάζουν το ρυθμό οικονομικής μεγέθυνσης στην ισορροπία σταθερής κατάστασης.</a:t>
            </a:r>
            <a:endParaRPr lang="en-US" sz="3600" dirty="0"/>
          </a:p>
        </p:txBody>
      </p:sp>
      <p:sp>
        <p:nvSpPr>
          <p:cNvPr id="20" name="Text Placeholder 16">
            <a:extLst>
              <a:ext uri="{FF2B5EF4-FFF2-40B4-BE49-F238E27FC236}">
                <a16:creationId xmlns:a16="http://schemas.microsoft.com/office/drawing/2014/main" id="{2634EC42-CDDA-5AD3-D7CD-FEEC1A7B57D0}"/>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21" name="Εικόνα 20">
            <a:extLst>
              <a:ext uri="{FF2B5EF4-FFF2-40B4-BE49-F238E27FC236}">
                <a16:creationId xmlns:a16="http://schemas.microsoft.com/office/drawing/2014/main" id="{B752ABAF-D4C2-EE22-3090-9FBADEA2F69A}"/>
              </a:ext>
            </a:extLst>
          </p:cNvPr>
          <p:cNvPicPr>
            <a:picLocks noChangeAspect="1"/>
          </p:cNvPicPr>
          <p:nvPr/>
        </p:nvPicPr>
        <p:blipFill>
          <a:blip r:embed="rId4"/>
          <a:stretch>
            <a:fillRect/>
          </a:stretch>
        </p:blipFill>
        <p:spPr>
          <a:xfrm>
            <a:off x="55026" y="10295129"/>
            <a:ext cx="1782484" cy="65682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10972800"/>
          </a:xfrm>
          <a:prstGeom prst="rect">
            <a:avLst/>
          </a:prstGeom>
        </p:spPr>
      </p:pic>
      <p:sp>
        <p:nvSpPr>
          <p:cNvPr id="3" name="Text 0"/>
          <p:cNvSpPr/>
          <p:nvPr/>
        </p:nvSpPr>
        <p:spPr>
          <a:xfrm>
            <a:off x="180975" y="745436"/>
            <a:ext cx="9153525" cy="1417558"/>
          </a:xfrm>
          <a:prstGeom prst="rect">
            <a:avLst/>
          </a:prstGeom>
          <a:noFill/>
          <a:ln/>
        </p:spPr>
        <p:txBody>
          <a:bodyPr wrap="square" lIns="0" tIns="0" rIns="0" bIns="0" rtlCol="0" anchor="t"/>
          <a:lstStyle/>
          <a:p>
            <a:pPr marL="0" indent="0">
              <a:lnSpc>
                <a:spcPts val="5550"/>
              </a:lnSpc>
              <a:buNone/>
            </a:pPr>
            <a:r>
              <a:rPr lang="el-GR" sz="4800" dirty="0">
                <a:solidFill>
                  <a:srgbClr val="3257B8"/>
                </a:solidFill>
                <a:ea typeface="Roboto Slab" pitchFamily="34" charset="-122"/>
                <a:cs typeface="Roboto Slab" pitchFamily="34" charset="-120"/>
              </a:rPr>
              <a:t>ΚΕΦ 8</a:t>
            </a:r>
            <a:r>
              <a:rPr lang="el-GR" sz="4800" baseline="30000" dirty="0">
                <a:solidFill>
                  <a:srgbClr val="3257B8"/>
                </a:solidFill>
                <a:ea typeface="Roboto Slab" pitchFamily="34" charset="-122"/>
                <a:cs typeface="Roboto Slab" pitchFamily="34" charset="-120"/>
              </a:rPr>
              <a:t>ο</a:t>
            </a:r>
            <a:r>
              <a:rPr lang="el-GR" sz="4800" dirty="0">
                <a:solidFill>
                  <a:srgbClr val="3257B8"/>
                </a:solidFill>
                <a:ea typeface="Roboto Slab" pitchFamily="34" charset="-122"/>
                <a:cs typeface="Roboto Slab" pitchFamily="34" charset="-120"/>
              </a:rPr>
              <a:t>: </a:t>
            </a:r>
            <a:r>
              <a:rPr lang="en-US" sz="4800" dirty="0">
                <a:solidFill>
                  <a:srgbClr val="3257B8"/>
                </a:solidFill>
                <a:ea typeface="Roboto Slab" pitchFamily="34" charset="-122"/>
                <a:cs typeface="Roboto Slab" pitchFamily="34" charset="-120"/>
              </a:rPr>
              <a:t>Το Υπόδειγμα Οικονομικής Μεγέθυνσης του </a:t>
            </a:r>
            <a:r>
              <a:rPr lang="en-US" sz="4800" b="1" dirty="0">
                <a:solidFill>
                  <a:srgbClr val="3257B8"/>
                </a:solidFill>
                <a:ea typeface="Roboto Slab" pitchFamily="34" charset="-122"/>
                <a:cs typeface="Roboto Slab" pitchFamily="34" charset="-120"/>
              </a:rPr>
              <a:t>Solow</a:t>
            </a:r>
            <a:endParaRPr lang="en-US" sz="4800" b="1" dirty="0"/>
          </a:p>
        </p:txBody>
      </p:sp>
      <p:sp>
        <p:nvSpPr>
          <p:cNvPr id="4" name="Text 1"/>
          <p:cNvSpPr/>
          <p:nvPr/>
        </p:nvSpPr>
        <p:spPr>
          <a:xfrm>
            <a:off x="447675" y="2318619"/>
            <a:ext cx="8696325" cy="5092910"/>
          </a:xfrm>
          <a:prstGeom prst="rect">
            <a:avLst/>
          </a:prstGeom>
          <a:noFill/>
          <a:ln/>
        </p:spPr>
        <p:txBody>
          <a:bodyPr wrap="square" lIns="0" tIns="0" rIns="0" bIns="0" rtlCol="0" anchor="t"/>
          <a:lstStyle/>
          <a:p>
            <a:pPr marL="0" indent="0">
              <a:lnSpc>
                <a:spcPct val="150000"/>
              </a:lnSpc>
              <a:buNone/>
            </a:pPr>
            <a:r>
              <a:rPr lang="en-US" sz="4000" dirty="0">
                <a:solidFill>
                  <a:srgbClr val="15213F"/>
                </a:solidFill>
                <a:ea typeface="Roboto" pitchFamily="34" charset="-122"/>
                <a:cs typeface="Roboto" pitchFamily="34" charset="-120"/>
              </a:rPr>
              <a:t>Το παρόν κεφάλαιο παρουσιάζει τα θεωρητικά θεμέλια του υποδείγματος οικονομικής μεγέθυνσης του Solow </a:t>
            </a:r>
            <a:endParaRPr lang="el-GR" sz="4000" dirty="0">
              <a:solidFill>
                <a:srgbClr val="15213F"/>
              </a:solidFill>
              <a:ea typeface="Roboto" pitchFamily="34" charset="-122"/>
              <a:cs typeface="Roboto" pitchFamily="34" charset="-120"/>
            </a:endParaRPr>
          </a:p>
          <a:p>
            <a:pPr marL="0" indent="0">
              <a:lnSpc>
                <a:spcPct val="150000"/>
              </a:lnSpc>
              <a:buNone/>
            </a:pPr>
            <a:r>
              <a:rPr lang="en-US" sz="4000" dirty="0" err="1">
                <a:solidFill>
                  <a:srgbClr val="15213F"/>
                </a:solidFill>
                <a:ea typeface="Roboto" pitchFamily="34" charset="-122"/>
                <a:cs typeface="Roboto" pitchFamily="34" charset="-120"/>
              </a:rPr>
              <a:t>το</a:t>
            </a:r>
            <a:r>
              <a:rPr lang="en-US" sz="4000" dirty="0">
                <a:solidFill>
                  <a:srgbClr val="15213F"/>
                </a:solidFill>
                <a:ea typeface="Roboto" pitchFamily="34" charset="-122"/>
                <a:cs typeface="Roboto" pitchFamily="34" charset="-120"/>
              </a:rPr>
              <a:t> οποίο έχει συμβάλει καθοριστικά στην κατανόηση του ρόλου της συσσώρευσης </a:t>
            </a:r>
            <a:r>
              <a:rPr lang="el-GR" sz="4000" dirty="0">
                <a:solidFill>
                  <a:srgbClr val="15213F"/>
                </a:solidFill>
                <a:ea typeface="Roboto" pitchFamily="34" charset="-122"/>
                <a:cs typeface="Roboto" pitchFamily="34" charset="-120"/>
              </a:rPr>
              <a:t>των </a:t>
            </a:r>
            <a:r>
              <a:rPr lang="en-US" sz="4000" dirty="0">
                <a:solidFill>
                  <a:srgbClr val="15213F"/>
                </a:solidFill>
                <a:ea typeface="Roboto" pitchFamily="34" charset="-122"/>
                <a:cs typeface="Roboto" pitchFamily="34" charset="-120"/>
              </a:rPr>
              <a:t>παρα</a:t>
            </a:r>
            <a:r>
              <a:rPr lang="el-GR" sz="4000" dirty="0" err="1">
                <a:solidFill>
                  <a:srgbClr val="15213F"/>
                </a:solidFill>
                <a:ea typeface="Roboto" pitchFamily="34" charset="-122"/>
                <a:cs typeface="Roboto" pitchFamily="34" charset="-120"/>
              </a:rPr>
              <a:t>γωγικών</a:t>
            </a:r>
            <a:r>
              <a:rPr lang="en-US" sz="4000" dirty="0">
                <a:solidFill>
                  <a:srgbClr val="15213F"/>
                </a:solidFill>
                <a:ea typeface="Roboto" pitchFamily="34" charset="-122"/>
                <a:cs typeface="Roboto" pitchFamily="34" charset="-120"/>
              </a:rPr>
              <a:t> συντελεστών και της τεχνολογικής προόδου στη διαδικασία της οικονομικής μεγέθυνσης.</a:t>
            </a:r>
            <a:endParaRPr lang="en-US" sz="4000" dirty="0"/>
          </a:p>
        </p:txBody>
      </p:sp>
      <p:sp>
        <p:nvSpPr>
          <p:cNvPr id="5" name="Text Placeholder 16">
            <a:extLst>
              <a:ext uri="{FF2B5EF4-FFF2-40B4-BE49-F238E27FC236}">
                <a16:creationId xmlns:a16="http://schemas.microsoft.com/office/drawing/2014/main" id="{125DE8EA-A571-0391-B1A9-8DD4795E6310}"/>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6" name="Εικόνα 5">
            <a:extLst>
              <a:ext uri="{FF2B5EF4-FFF2-40B4-BE49-F238E27FC236}">
                <a16:creationId xmlns:a16="http://schemas.microsoft.com/office/drawing/2014/main" id="{D706522E-D402-050D-1549-617B4319C67C}"/>
              </a:ext>
            </a:extLst>
          </p:cNvPr>
          <p:cNvPicPr>
            <a:picLocks noChangeAspect="1"/>
          </p:cNvPicPr>
          <p:nvPr/>
        </p:nvPicPr>
        <p:blipFill>
          <a:blip r:embed="rId4"/>
          <a:stretch>
            <a:fillRect/>
          </a:stretch>
        </p:blipFill>
        <p:spPr>
          <a:xfrm>
            <a:off x="55026" y="10295129"/>
            <a:ext cx="1782484" cy="65682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106941" y="615646"/>
            <a:ext cx="9883973" cy="708779"/>
          </a:xfrm>
          <a:prstGeom prst="rect">
            <a:avLst/>
          </a:prstGeom>
          <a:noFill/>
          <a:ln/>
        </p:spPr>
        <p:txBody>
          <a:bodyPr wrap="none" lIns="0" tIns="0" rIns="0" bIns="0" rtlCol="0" anchor="t"/>
          <a:lstStyle/>
          <a:p>
            <a:pPr marL="0" indent="0">
              <a:lnSpc>
                <a:spcPts val="5550"/>
              </a:lnSpc>
              <a:buNone/>
            </a:pPr>
            <a:r>
              <a:rPr lang="en-US" sz="4450" b="1" dirty="0">
                <a:solidFill>
                  <a:srgbClr val="3257B8"/>
                </a:solidFill>
                <a:ea typeface="Roboto Slab" pitchFamily="34" charset="-122"/>
                <a:cs typeface="Roboto Slab" pitchFamily="34" charset="-120"/>
              </a:rPr>
              <a:t>Παραγωγή και Τεχνολογική Πρόοδος</a:t>
            </a:r>
            <a:endParaRPr lang="en-US" sz="4450" b="1" dirty="0"/>
          </a:p>
        </p:txBody>
      </p:sp>
      <p:sp>
        <p:nvSpPr>
          <p:cNvPr id="3" name="Text 1"/>
          <p:cNvSpPr/>
          <p:nvPr/>
        </p:nvSpPr>
        <p:spPr>
          <a:xfrm>
            <a:off x="605899" y="1993178"/>
            <a:ext cx="3684151" cy="354330"/>
          </a:xfrm>
          <a:prstGeom prst="rect">
            <a:avLst/>
          </a:prstGeom>
          <a:noFill/>
          <a:ln/>
        </p:spPr>
        <p:txBody>
          <a:bodyPr wrap="none" lIns="0" tIns="0" rIns="0" bIns="0" rtlCol="0" anchor="t"/>
          <a:lstStyle/>
          <a:p>
            <a:pPr marL="0" indent="0">
              <a:lnSpc>
                <a:spcPts val="2750"/>
              </a:lnSpc>
              <a:buNone/>
            </a:pPr>
            <a:r>
              <a:rPr lang="en-US" sz="4000" b="1" dirty="0">
                <a:solidFill>
                  <a:srgbClr val="3257B8"/>
                </a:solidFill>
                <a:ea typeface="Roboto Slab" pitchFamily="34" charset="-122"/>
                <a:cs typeface="Roboto Slab" pitchFamily="34" charset="-120"/>
              </a:rPr>
              <a:t>Νέα Συνάρτηση Παραγωγής</a:t>
            </a:r>
            <a:endParaRPr lang="en-US" sz="4000" b="1" dirty="0"/>
          </a:p>
        </p:txBody>
      </p:sp>
      <p:sp>
        <p:nvSpPr>
          <p:cNvPr id="4" name="Text 2"/>
          <p:cNvSpPr/>
          <p:nvPr/>
        </p:nvSpPr>
        <p:spPr>
          <a:xfrm>
            <a:off x="605899" y="2586847"/>
            <a:ext cx="6521410" cy="1621897"/>
          </a:xfrm>
          <a:prstGeom prst="rect">
            <a:avLst/>
          </a:prstGeom>
          <a:noFill/>
          <a:ln/>
        </p:spPr>
        <p:txBody>
          <a:bodyPr wrap="square" lIns="0" tIns="0" rIns="0" bIns="0" rtlCol="0" anchor="t"/>
          <a:lstStyle/>
          <a:p>
            <a:pPr marL="0" indent="0">
              <a:lnSpc>
                <a:spcPct val="150000"/>
              </a:lnSpc>
              <a:buNone/>
            </a:pPr>
            <a:r>
              <a:rPr lang="en-US" sz="3600" dirty="0">
                <a:solidFill>
                  <a:srgbClr val="15213F"/>
                </a:solidFill>
                <a:ea typeface="Roboto" pitchFamily="34" charset="-122"/>
                <a:cs typeface="Roboto" pitchFamily="34" charset="-120"/>
              </a:rPr>
              <a:t>Y</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 = F(K</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 A</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L</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 όπου A</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 είναι το επίπεδο της τεχνολογίας κατά την περίοδο t και A</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L</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 είναι ο αριθμός των μονάδων αποτελεσματικής εργασίας.</a:t>
            </a:r>
            <a:endParaRPr lang="en-US" sz="3600" dirty="0"/>
          </a:p>
        </p:txBody>
      </p:sp>
      <p:sp>
        <p:nvSpPr>
          <p:cNvPr id="5" name="Text 3"/>
          <p:cNvSpPr/>
          <p:nvPr/>
        </p:nvSpPr>
        <p:spPr>
          <a:xfrm>
            <a:off x="7886640" y="1985565"/>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3257B8"/>
                </a:solidFill>
                <a:ea typeface="Roboto Slab" pitchFamily="34" charset="-122"/>
                <a:cs typeface="Roboto Slab" pitchFamily="34" charset="-120"/>
              </a:rPr>
              <a:t>Εξέλιξη Τεχνολογίας</a:t>
            </a:r>
            <a:endParaRPr lang="en-US" sz="4000" b="1" dirty="0"/>
          </a:p>
        </p:txBody>
      </p:sp>
      <p:sp>
        <p:nvSpPr>
          <p:cNvPr id="6" name="Text 4"/>
          <p:cNvSpPr/>
          <p:nvPr/>
        </p:nvSpPr>
        <p:spPr>
          <a:xfrm>
            <a:off x="7779792" y="2671990"/>
            <a:ext cx="6244709" cy="725805"/>
          </a:xfrm>
          <a:prstGeom prst="rect">
            <a:avLst/>
          </a:prstGeom>
          <a:noFill/>
          <a:ln/>
        </p:spPr>
        <p:txBody>
          <a:bodyPr wrap="square" lIns="0" tIns="0" rIns="0" bIns="0" rtlCol="0" anchor="t"/>
          <a:lstStyle/>
          <a:p>
            <a:pPr marL="0" indent="0">
              <a:lnSpc>
                <a:spcPct val="150000"/>
              </a:lnSpc>
              <a:buNone/>
            </a:pPr>
            <a:r>
              <a:rPr lang="en-US" sz="3600" dirty="0">
                <a:solidFill>
                  <a:srgbClr val="15213F"/>
                </a:solidFill>
                <a:ea typeface="Roboto" pitchFamily="34" charset="-122"/>
                <a:cs typeface="Roboto" pitchFamily="34" charset="-120"/>
              </a:rPr>
              <a:t>A</a:t>
            </a:r>
            <a:r>
              <a:rPr lang="en-US" sz="2800" dirty="0">
                <a:solidFill>
                  <a:srgbClr val="15213F"/>
                </a:solidFill>
                <a:ea typeface="Roboto" pitchFamily="34" charset="-122"/>
                <a:cs typeface="Roboto" pitchFamily="34" charset="-120"/>
              </a:rPr>
              <a:t>t+1</a:t>
            </a:r>
            <a:r>
              <a:rPr lang="en-US" sz="3600" dirty="0">
                <a:solidFill>
                  <a:srgbClr val="15213F"/>
                </a:solidFill>
                <a:ea typeface="Roboto" pitchFamily="34" charset="-122"/>
                <a:cs typeface="Roboto" pitchFamily="34" charset="-120"/>
              </a:rPr>
              <a:t> = (1+λ)A</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 όπου λ &gt; 0 </a:t>
            </a:r>
          </a:p>
          <a:p>
            <a:pPr marL="0" indent="0">
              <a:lnSpc>
                <a:spcPct val="150000"/>
              </a:lnSpc>
              <a:buNone/>
            </a:pPr>
            <a:r>
              <a:rPr lang="en-US" sz="3600" dirty="0" err="1">
                <a:solidFill>
                  <a:srgbClr val="15213F"/>
                </a:solidFill>
                <a:ea typeface="Roboto" pitchFamily="34" charset="-122"/>
                <a:cs typeface="Roboto" pitchFamily="34" charset="-120"/>
              </a:rPr>
              <a:t>είν</a:t>
            </a:r>
            <a:r>
              <a:rPr lang="en-US" sz="3600" dirty="0">
                <a:solidFill>
                  <a:srgbClr val="15213F"/>
                </a:solidFill>
                <a:ea typeface="Roboto" pitchFamily="34" charset="-122"/>
                <a:cs typeface="Roboto" pitchFamily="34" charset="-120"/>
              </a:rPr>
              <a:t>αι ο ρυθμός της τεχνολογικής προόδου.</a:t>
            </a:r>
            <a:endParaRPr lang="en-US" sz="3600" dirty="0"/>
          </a:p>
        </p:txBody>
      </p:sp>
      <p:sp>
        <p:nvSpPr>
          <p:cNvPr id="7" name="Text Placeholder 16">
            <a:extLst>
              <a:ext uri="{FF2B5EF4-FFF2-40B4-BE49-F238E27FC236}">
                <a16:creationId xmlns:a16="http://schemas.microsoft.com/office/drawing/2014/main" id="{E49A6236-752E-0169-50D6-695C72F652D5}"/>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8" name="Εικόνα 7">
            <a:extLst>
              <a:ext uri="{FF2B5EF4-FFF2-40B4-BE49-F238E27FC236}">
                <a16:creationId xmlns:a16="http://schemas.microsoft.com/office/drawing/2014/main" id="{E4F25E31-7BDA-675A-301C-2A6AD4636D09}"/>
              </a:ext>
            </a:extLst>
          </p:cNvPr>
          <p:cNvPicPr>
            <a:picLocks noChangeAspect="1"/>
          </p:cNvPicPr>
          <p:nvPr/>
        </p:nvPicPr>
        <p:blipFill>
          <a:blip r:embed="rId3"/>
          <a:stretch>
            <a:fillRect/>
          </a:stretch>
        </p:blipFill>
        <p:spPr>
          <a:xfrm>
            <a:off x="55026" y="10295129"/>
            <a:ext cx="1782484" cy="65682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10972800"/>
          </a:xfrm>
          <a:prstGeom prst="rect">
            <a:avLst/>
          </a:prstGeom>
        </p:spPr>
      </p:pic>
      <p:sp>
        <p:nvSpPr>
          <p:cNvPr id="3" name="Text 0"/>
          <p:cNvSpPr/>
          <p:nvPr/>
        </p:nvSpPr>
        <p:spPr>
          <a:xfrm>
            <a:off x="6029669" y="478473"/>
            <a:ext cx="5847040" cy="708779"/>
          </a:xfrm>
          <a:prstGeom prst="rect">
            <a:avLst/>
          </a:prstGeom>
          <a:noFill/>
          <a:ln/>
        </p:spPr>
        <p:txBody>
          <a:bodyPr wrap="non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Το Δυναμικό Σύστημα</a:t>
            </a:r>
            <a:endParaRPr lang="en-US" sz="4450" dirty="0"/>
          </a:p>
        </p:txBody>
      </p:sp>
      <p:pic>
        <p:nvPicPr>
          <p:cNvPr id="4" name="Image 1" descr="preencoded.png"/>
          <p:cNvPicPr>
            <a:picLocks noChangeAspect="1"/>
          </p:cNvPicPr>
          <p:nvPr/>
        </p:nvPicPr>
        <p:blipFill>
          <a:blip r:embed="rId4"/>
          <a:stretch>
            <a:fillRect/>
          </a:stretch>
        </p:blipFill>
        <p:spPr>
          <a:xfrm>
            <a:off x="6263152" y="1488728"/>
            <a:ext cx="1134070" cy="1360884"/>
          </a:xfrm>
          <a:prstGeom prst="rect">
            <a:avLst/>
          </a:prstGeom>
        </p:spPr>
      </p:pic>
      <p:sp>
        <p:nvSpPr>
          <p:cNvPr id="5" name="Text 1"/>
          <p:cNvSpPr/>
          <p:nvPr/>
        </p:nvSpPr>
        <p:spPr>
          <a:xfrm>
            <a:off x="7432656" y="1904484"/>
            <a:ext cx="4308038" cy="354330"/>
          </a:xfrm>
          <a:prstGeom prst="rect">
            <a:avLst/>
          </a:prstGeom>
          <a:noFill/>
          <a:ln/>
        </p:spPr>
        <p:txBody>
          <a:bodyPr wrap="none" lIns="0" tIns="0" rIns="0" bIns="0" rtlCol="0" anchor="t"/>
          <a:lstStyle/>
          <a:p>
            <a:pPr marL="0" indent="0" algn="l">
              <a:lnSpc>
                <a:spcPts val="2750"/>
              </a:lnSpc>
              <a:buNone/>
            </a:pPr>
            <a:r>
              <a:rPr lang="en-US" sz="4000" b="1" dirty="0">
                <a:solidFill>
                  <a:srgbClr val="15213F"/>
                </a:solidFill>
                <a:ea typeface="Roboto Slab" pitchFamily="34" charset="-122"/>
                <a:cs typeface="Roboto Slab" pitchFamily="34" charset="-120"/>
              </a:rPr>
              <a:t>Εξέλιξη Αποθέματος Κεφαλαίου</a:t>
            </a:r>
            <a:endParaRPr lang="en-US" sz="4000" b="1" dirty="0"/>
          </a:p>
        </p:txBody>
      </p:sp>
      <p:sp>
        <p:nvSpPr>
          <p:cNvPr id="6" name="Text 2"/>
          <p:cNvSpPr/>
          <p:nvPr/>
        </p:nvSpPr>
        <p:spPr>
          <a:xfrm>
            <a:off x="7532681" y="2572656"/>
            <a:ext cx="6082189" cy="362903"/>
          </a:xfrm>
          <a:prstGeom prst="rect">
            <a:avLst/>
          </a:prstGeom>
          <a:noFill/>
          <a:ln/>
        </p:spPr>
        <p:txBody>
          <a:bodyPr wrap="none" lIns="0" tIns="0" rIns="0" bIns="0" rtlCol="0" anchor="t"/>
          <a:lstStyle/>
          <a:p>
            <a:pPr marL="0" indent="0" algn="l">
              <a:lnSpc>
                <a:spcPts val="2850"/>
              </a:lnSpc>
              <a:buNone/>
            </a:pPr>
            <a:r>
              <a:rPr lang="en-US" sz="3600" dirty="0">
                <a:solidFill>
                  <a:srgbClr val="15213F"/>
                </a:solidFill>
                <a:ea typeface="Roboto" pitchFamily="34" charset="-122"/>
                <a:cs typeface="Roboto" pitchFamily="34" charset="-120"/>
              </a:rPr>
              <a:t>K</a:t>
            </a:r>
            <a:r>
              <a:rPr lang="en-US" sz="2800" dirty="0">
                <a:solidFill>
                  <a:srgbClr val="15213F"/>
                </a:solidFill>
                <a:ea typeface="Roboto" pitchFamily="34" charset="-122"/>
                <a:cs typeface="Roboto" pitchFamily="34" charset="-120"/>
              </a:rPr>
              <a:t>t+1</a:t>
            </a:r>
            <a:r>
              <a:rPr lang="en-US" sz="3600" dirty="0">
                <a:solidFill>
                  <a:srgbClr val="15213F"/>
                </a:solidFill>
                <a:ea typeface="Roboto" pitchFamily="34" charset="-122"/>
                <a:cs typeface="Roboto" pitchFamily="34" charset="-120"/>
              </a:rPr>
              <a:t> = </a:t>
            </a:r>
            <a:r>
              <a:rPr lang="en-US" sz="3600" dirty="0" err="1">
                <a:solidFill>
                  <a:srgbClr val="15213F"/>
                </a:solidFill>
                <a:ea typeface="Roboto" pitchFamily="34" charset="-122"/>
                <a:cs typeface="Roboto" pitchFamily="34" charset="-120"/>
              </a:rPr>
              <a:t>sL</a:t>
            </a:r>
            <a:r>
              <a:rPr lang="en-US" sz="2800" dirty="0" err="1">
                <a:solidFill>
                  <a:srgbClr val="15213F"/>
                </a:solidFill>
                <a:ea typeface="Roboto" pitchFamily="34" charset="-122"/>
                <a:cs typeface="Roboto" pitchFamily="34" charset="-120"/>
              </a:rPr>
              <a:t>t</a:t>
            </a:r>
            <a:r>
              <a:rPr lang="en-US" sz="3600" dirty="0" err="1">
                <a:solidFill>
                  <a:srgbClr val="15213F"/>
                </a:solidFill>
                <a:ea typeface="Roboto" pitchFamily="34" charset="-122"/>
                <a:cs typeface="Roboto" pitchFamily="34" charset="-120"/>
              </a:rPr>
              <a:t>A</a:t>
            </a:r>
            <a:r>
              <a:rPr lang="en-US" sz="2800" dirty="0" err="1">
                <a:solidFill>
                  <a:srgbClr val="15213F"/>
                </a:solidFill>
                <a:ea typeface="Roboto" pitchFamily="34" charset="-122"/>
                <a:cs typeface="Roboto" pitchFamily="34" charset="-120"/>
              </a:rPr>
              <a:t>t</a:t>
            </a:r>
            <a:r>
              <a:rPr lang="en-US" sz="3600" dirty="0" err="1">
                <a:solidFill>
                  <a:srgbClr val="15213F"/>
                </a:solidFill>
                <a:ea typeface="Roboto" pitchFamily="34" charset="-122"/>
                <a:cs typeface="Roboto" pitchFamily="34" charset="-120"/>
              </a:rPr>
              <a:t>f</a:t>
            </a:r>
            <a:r>
              <a:rPr lang="en-US" sz="3600" dirty="0">
                <a:solidFill>
                  <a:srgbClr val="15213F"/>
                </a:solidFill>
                <a:ea typeface="Roboto" pitchFamily="34" charset="-122"/>
                <a:cs typeface="Roboto" pitchFamily="34" charset="-120"/>
              </a:rPr>
              <a:t>(k</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a:t>
            </a:r>
            <a:r>
              <a:rPr lang="el-GR" sz="3600" dirty="0">
                <a:solidFill>
                  <a:srgbClr val="15213F"/>
                </a:solidFill>
                <a:ea typeface="Roboto" pitchFamily="34" charset="-122"/>
                <a:cs typeface="Roboto" pitchFamily="34" charset="-120"/>
              </a:rPr>
              <a:t> </a:t>
            </a:r>
            <a:r>
              <a:rPr lang="en-US" sz="3600" dirty="0">
                <a:solidFill>
                  <a:srgbClr val="15213F"/>
                </a:solidFill>
                <a:ea typeface="Roboto" pitchFamily="34" charset="-122"/>
                <a:cs typeface="Roboto" pitchFamily="34" charset="-120"/>
              </a:rPr>
              <a:t>+</a:t>
            </a:r>
            <a:r>
              <a:rPr lang="el-GR" sz="3600" dirty="0">
                <a:solidFill>
                  <a:srgbClr val="15213F"/>
                </a:solidFill>
                <a:ea typeface="Roboto" pitchFamily="34" charset="-122"/>
                <a:cs typeface="Roboto" pitchFamily="34" charset="-120"/>
              </a:rPr>
              <a:t> </a:t>
            </a:r>
            <a:r>
              <a:rPr lang="en-US" sz="3600" dirty="0">
                <a:solidFill>
                  <a:srgbClr val="15213F"/>
                </a:solidFill>
                <a:ea typeface="Roboto" pitchFamily="34" charset="-122"/>
                <a:cs typeface="Roboto" pitchFamily="34" charset="-120"/>
              </a:rPr>
              <a:t>(1–δ)K</a:t>
            </a:r>
            <a:r>
              <a:rPr lang="en-US" sz="2800" dirty="0">
                <a:solidFill>
                  <a:srgbClr val="15213F"/>
                </a:solidFill>
                <a:ea typeface="Roboto" pitchFamily="34" charset="-122"/>
                <a:cs typeface="Roboto" pitchFamily="34" charset="-120"/>
              </a:rPr>
              <a:t>t</a:t>
            </a:r>
            <a:endParaRPr lang="en-US" sz="2800" dirty="0"/>
          </a:p>
        </p:txBody>
      </p:sp>
      <p:pic>
        <p:nvPicPr>
          <p:cNvPr id="7" name="Image 2" descr="preencoded.png"/>
          <p:cNvPicPr>
            <a:picLocks noChangeAspect="1"/>
          </p:cNvPicPr>
          <p:nvPr/>
        </p:nvPicPr>
        <p:blipFill>
          <a:blip r:embed="rId5"/>
          <a:stretch>
            <a:fillRect/>
          </a:stretch>
        </p:blipFill>
        <p:spPr>
          <a:xfrm>
            <a:off x="6263152" y="3244958"/>
            <a:ext cx="1134070" cy="1661279"/>
          </a:xfrm>
          <a:prstGeom prst="rect">
            <a:avLst/>
          </a:prstGeom>
        </p:spPr>
      </p:pic>
      <p:sp>
        <p:nvSpPr>
          <p:cNvPr id="8" name="Text 3"/>
          <p:cNvSpPr/>
          <p:nvPr/>
        </p:nvSpPr>
        <p:spPr>
          <a:xfrm>
            <a:off x="7532681" y="3727569"/>
            <a:ext cx="6082189" cy="708660"/>
          </a:xfrm>
          <a:prstGeom prst="rect">
            <a:avLst/>
          </a:prstGeom>
          <a:noFill/>
          <a:ln/>
        </p:spPr>
        <p:txBody>
          <a:bodyPr wrap="square" lIns="0" tIns="0" rIns="0" bIns="0" rtlCol="0" anchor="t"/>
          <a:lstStyle/>
          <a:p>
            <a:pPr marL="0" indent="0" algn="l">
              <a:lnSpc>
                <a:spcPts val="2750"/>
              </a:lnSpc>
              <a:buNone/>
            </a:pPr>
            <a:r>
              <a:rPr lang="en-US" sz="4000" b="1" dirty="0">
                <a:solidFill>
                  <a:srgbClr val="15213F"/>
                </a:solidFill>
                <a:ea typeface="Roboto Slab" pitchFamily="34" charset="-122"/>
                <a:cs typeface="Roboto Slab" pitchFamily="34" charset="-120"/>
              </a:rPr>
              <a:t>Λόγος Κεφαλαίου-Αποτελεσματικής Εργασίας</a:t>
            </a:r>
            <a:endParaRPr lang="en-US" sz="4000" b="1" dirty="0"/>
          </a:p>
        </p:txBody>
      </p:sp>
      <p:sp>
        <p:nvSpPr>
          <p:cNvPr id="9" name="Text 4"/>
          <p:cNvSpPr/>
          <p:nvPr/>
        </p:nvSpPr>
        <p:spPr>
          <a:xfrm>
            <a:off x="7754422" y="4745196"/>
            <a:ext cx="6082189" cy="362903"/>
          </a:xfrm>
          <a:prstGeom prst="rect">
            <a:avLst/>
          </a:prstGeom>
          <a:noFill/>
          <a:ln/>
        </p:spPr>
        <p:txBody>
          <a:bodyPr wrap="none" lIns="0" tIns="0" rIns="0" bIns="0" rtlCol="0" anchor="t"/>
          <a:lstStyle/>
          <a:p>
            <a:pPr marL="0" indent="0" algn="l">
              <a:lnSpc>
                <a:spcPts val="2850"/>
              </a:lnSpc>
              <a:buNone/>
            </a:pPr>
            <a:r>
              <a:rPr lang="en-US" sz="3600" dirty="0">
                <a:solidFill>
                  <a:srgbClr val="15213F"/>
                </a:solidFill>
                <a:ea typeface="Roboto" pitchFamily="34" charset="-122"/>
                <a:cs typeface="Roboto" pitchFamily="34" charset="-120"/>
              </a:rPr>
              <a:t>k</a:t>
            </a:r>
            <a:r>
              <a:rPr lang="en-US" sz="2800" dirty="0">
                <a:solidFill>
                  <a:srgbClr val="15213F"/>
                </a:solidFill>
                <a:ea typeface="Roboto" pitchFamily="34" charset="-122"/>
                <a:cs typeface="Roboto" pitchFamily="34" charset="-120"/>
              </a:rPr>
              <a:t>t+1</a:t>
            </a:r>
            <a:r>
              <a:rPr lang="en-US" sz="3600" dirty="0">
                <a:solidFill>
                  <a:srgbClr val="15213F"/>
                </a:solidFill>
                <a:ea typeface="Roboto" pitchFamily="34" charset="-122"/>
                <a:cs typeface="Roboto" pitchFamily="34" charset="-120"/>
              </a:rPr>
              <a:t> = sf(k</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 – (1–δ)k</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 ≡ψ(k</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a:t>
            </a:r>
            <a:endParaRPr lang="en-US" sz="3600" dirty="0"/>
          </a:p>
        </p:txBody>
      </p:sp>
      <p:pic>
        <p:nvPicPr>
          <p:cNvPr id="10" name="Image 3" descr="preencoded.png"/>
          <p:cNvPicPr>
            <a:picLocks noChangeAspect="1"/>
          </p:cNvPicPr>
          <p:nvPr/>
        </p:nvPicPr>
        <p:blipFill>
          <a:blip r:embed="rId6"/>
          <a:stretch>
            <a:fillRect/>
          </a:stretch>
        </p:blipFill>
        <p:spPr>
          <a:xfrm>
            <a:off x="6181130" y="5231638"/>
            <a:ext cx="1134070" cy="1669852"/>
          </a:xfrm>
          <a:prstGeom prst="rect">
            <a:avLst/>
          </a:prstGeom>
        </p:spPr>
      </p:pic>
      <p:sp>
        <p:nvSpPr>
          <p:cNvPr id="11" name="Text 5"/>
          <p:cNvSpPr/>
          <p:nvPr/>
        </p:nvSpPr>
        <p:spPr>
          <a:xfrm>
            <a:off x="7654214" y="5864702"/>
            <a:ext cx="3664506" cy="354330"/>
          </a:xfrm>
          <a:prstGeom prst="rect">
            <a:avLst/>
          </a:prstGeom>
          <a:noFill/>
          <a:ln/>
        </p:spPr>
        <p:txBody>
          <a:bodyPr wrap="none" lIns="0" tIns="0" rIns="0" bIns="0" rtlCol="0" anchor="t"/>
          <a:lstStyle/>
          <a:p>
            <a:pPr marL="0" indent="0" algn="l">
              <a:lnSpc>
                <a:spcPts val="2750"/>
              </a:lnSpc>
              <a:buNone/>
            </a:pPr>
            <a:r>
              <a:rPr lang="en-US" sz="4000" b="1" dirty="0">
                <a:solidFill>
                  <a:srgbClr val="15213F"/>
                </a:solidFill>
                <a:ea typeface="Roboto Slab" pitchFamily="34" charset="-122"/>
                <a:cs typeface="Roboto Slab" pitchFamily="34" charset="-120"/>
              </a:rPr>
              <a:t>Ιδιότητες Συνάρτησης ψ(k</a:t>
            </a:r>
            <a:r>
              <a:rPr lang="en-US" sz="2800" b="1" dirty="0">
                <a:solidFill>
                  <a:srgbClr val="15213F"/>
                </a:solidFill>
                <a:ea typeface="Roboto Slab" pitchFamily="34" charset="-122"/>
                <a:cs typeface="Roboto Slab" pitchFamily="34" charset="-120"/>
              </a:rPr>
              <a:t>t</a:t>
            </a:r>
            <a:r>
              <a:rPr lang="en-US" sz="4000" b="1" dirty="0">
                <a:solidFill>
                  <a:srgbClr val="15213F"/>
                </a:solidFill>
                <a:ea typeface="Roboto Slab" pitchFamily="34" charset="-122"/>
                <a:cs typeface="Roboto Slab" pitchFamily="34" charset="-120"/>
              </a:rPr>
              <a:t>)</a:t>
            </a:r>
            <a:endParaRPr lang="en-US" sz="4000" b="1" dirty="0"/>
          </a:p>
        </p:txBody>
      </p:sp>
      <p:sp>
        <p:nvSpPr>
          <p:cNvPr id="12" name="Text 6"/>
          <p:cNvSpPr/>
          <p:nvPr/>
        </p:nvSpPr>
        <p:spPr>
          <a:xfrm>
            <a:off x="7708582" y="6632893"/>
            <a:ext cx="6082189" cy="725805"/>
          </a:xfrm>
          <a:prstGeom prst="rect">
            <a:avLst/>
          </a:prstGeom>
          <a:noFill/>
          <a:ln/>
        </p:spPr>
        <p:txBody>
          <a:bodyPr wrap="square" lIns="0" tIns="0" rIns="0" bIns="0" rtlCol="0" anchor="t"/>
          <a:lstStyle/>
          <a:p>
            <a:pPr marL="0" indent="0" algn="l">
              <a:lnSpc>
                <a:spcPts val="2850"/>
              </a:lnSpc>
              <a:buNone/>
            </a:pPr>
            <a:r>
              <a:rPr lang="en-US" sz="3600" dirty="0">
                <a:solidFill>
                  <a:srgbClr val="15213F"/>
                </a:solidFill>
                <a:ea typeface="Roboto" pitchFamily="34" charset="-122"/>
                <a:cs typeface="Roboto" pitchFamily="34" charset="-120"/>
              </a:rPr>
              <a:t>Αύξουσα, αυστηρά κοίλη, ξεκινά από την αρχή των αξόνων με άπειρη κλίση</a:t>
            </a:r>
            <a:endParaRPr lang="en-US" sz="3600" dirty="0"/>
          </a:p>
        </p:txBody>
      </p:sp>
      <p:sp>
        <p:nvSpPr>
          <p:cNvPr id="13" name="Text Placeholder 16">
            <a:extLst>
              <a:ext uri="{FF2B5EF4-FFF2-40B4-BE49-F238E27FC236}">
                <a16:creationId xmlns:a16="http://schemas.microsoft.com/office/drawing/2014/main" id="{000C7FCC-3536-7AD5-8658-BF4BCD8A933D}"/>
              </a:ext>
            </a:extLst>
          </p:cNvPr>
          <p:cNvSpPr txBox="1">
            <a:spLocks/>
          </p:cNvSpPr>
          <p:nvPr/>
        </p:nvSpPr>
        <p:spPr>
          <a:xfrm>
            <a:off x="5724070" y="10607675"/>
            <a:ext cx="11477251" cy="365125"/>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baseline="0" dirty="0">
                <a:latin typeface="UB-NewsLetter"/>
                <a:ea typeface="Calibri"/>
                <a:cs typeface="UB-NewsLetter"/>
              </a:rPr>
              <a:t>© 2025 - BROKEN HILL PUBLISHERS LTD. </a:t>
            </a:r>
            <a:r>
              <a:rPr lang="en-US" sz="950" baseline="0" dirty="0">
                <a:ea typeface="Calibri"/>
                <a:cs typeface="Times New Roman"/>
              </a:rPr>
              <a:t>May not be scanned, copied or duplicated, or posted to a publicly accessible website, in whole or in part.</a:t>
            </a:r>
            <a:endParaRPr lang="en-US" sz="950" baseline="0" dirty="0"/>
          </a:p>
        </p:txBody>
      </p:sp>
      <p:pic>
        <p:nvPicPr>
          <p:cNvPr id="14" name="Εικόνα 13">
            <a:extLst>
              <a:ext uri="{FF2B5EF4-FFF2-40B4-BE49-F238E27FC236}">
                <a16:creationId xmlns:a16="http://schemas.microsoft.com/office/drawing/2014/main" id="{395C30C0-9F8D-8A57-5965-DEC8D1347AB3}"/>
              </a:ext>
            </a:extLst>
          </p:cNvPr>
          <p:cNvPicPr>
            <a:picLocks noChangeAspect="1"/>
          </p:cNvPicPr>
          <p:nvPr/>
        </p:nvPicPr>
        <p:blipFill>
          <a:blip r:embed="rId7"/>
          <a:stretch>
            <a:fillRect/>
          </a:stretch>
        </p:blipFill>
        <p:spPr>
          <a:xfrm>
            <a:off x="5750197" y="9950848"/>
            <a:ext cx="1782484" cy="65682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349903"/>
            <a:ext cx="8771334" cy="708779"/>
          </a:xfrm>
          <a:prstGeom prst="rect">
            <a:avLst/>
          </a:prstGeom>
          <a:noFill/>
          <a:ln/>
        </p:spPr>
        <p:txBody>
          <a:bodyPr wrap="non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Ισορροπία Σταθερής Κατάστασης</a:t>
            </a:r>
            <a:endParaRPr lang="en-US" sz="4450" dirty="0"/>
          </a:p>
        </p:txBody>
      </p:sp>
      <p:sp>
        <p:nvSpPr>
          <p:cNvPr id="3" name="Text 1"/>
          <p:cNvSpPr/>
          <p:nvPr/>
        </p:nvSpPr>
        <p:spPr>
          <a:xfrm>
            <a:off x="793790" y="5463778"/>
            <a:ext cx="3785235" cy="708660"/>
          </a:xfrm>
          <a:prstGeom prst="rect">
            <a:avLst/>
          </a:prstGeom>
          <a:noFill/>
          <a:ln/>
        </p:spPr>
        <p:txBody>
          <a:bodyPr wrap="square" lIns="0" tIns="0" rIns="0" bIns="0" rtlCol="0" anchor="t"/>
          <a:lstStyle/>
          <a:p>
            <a:pPr marL="0" indent="0" algn="r">
              <a:lnSpc>
                <a:spcPts val="2750"/>
              </a:lnSpc>
              <a:buNone/>
            </a:pPr>
            <a:r>
              <a:rPr lang="en-US" sz="4000" b="1" dirty="0">
                <a:solidFill>
                  <a:srgbClr val="15213F"/>
                </a:solidFill>
                <a:ea typeface="Roboto Slab" pitchFamily="34" charset="-122"/>
                <a:cs typeface="Roboto Slab" pitchFamily="34" charset="-120"/>
              </a:rPr>
              <a:t>Ασταθής Τετριμμένη Ισορροπία</a:t>
            </a:r>
            <a:endParaRPr lang="en-US" sz="4000" b="1" dirty="0"/>
          </a:p>
        </p:txBody>
      </p:sp>
      <p:sp>
        <p:nvSpPr>
          <p:cNvPr id="4" name="Text 2"/>
          <p:cNvSpPr/>
          <p:nvPr/>
        </p:nvSpPr>
        <p:spPr>
          <a:xfrm>
            <a:off x="605900" y="6951755"/>
            <a:ext cx="3785235" cy="362903"/>
          </a:xfrm>
          <a:prstGeom prst="rect">
            <a:avLst/>
          </a:prstGeom>
          <a:noFill/>
          <a:ln/>
        </p:spPr>
        <p:txBody>
          <a:bodyPr wrap="none" lIns="0" tIns="0" rIns="0" bIns="0" rtlCol="0" anchor="t"/>
          <a:lstStyle/>
          <a:p>
            <a:pPr marL="0" indent="0" algn="r">
              <a:lnSpc>
                <a:spcPts val="2850"/>
              </a:lnSpc>
              <a:buNone/>
            </a:pPr>
            <a:r>
              <a:rPr lang="en-US" sz="3600" dirty="0">
                <a:solidFill>
                  <a:srgbClr val="15213F"/>
                </a:solidFill>
                <a:ea typeface="Roboto" pitchFamily="34" charset="-122"/>
                <a:cs typeface="Roboto" pitchFamily="34" charset="-120"/>
              </a:rPr>
              <a:t>k⎺ = 0</a:t>
            </a:r>
            <a:endParaRPr lang="en-US" sz="3600" dirty="0"/>
          </a:p>
        </p:txBody>
      </p:sp>
      <p:pic>
        <p:nvPicPr>
          <p:cNvPr id="5" name="Image 0" descr="preencoded.png"/>
          <p:cNvPicPr>
            <a:picLocks noChangeAspect="1"/>
          </p:cNvPicPr>
          <p:nvPr/>
        </p:nvPicPr>
        <p:blipFill>
          <a:blip r:embed="rId3"/>
          <a:stretch>
            <a:fillRect/>
          </a:stretch>
        </p:blipFill>
        <p:spPr>
          <a:xfrm>
            <a:off x="5032653" y="3785116"/>
            <a:ext cx="4564975" cy="4564975"/>
          </a:xfrm>
          <a:prstGeom prst="rect">
            <a:avLst/>
          </a:prstGeom>
        </p:spPr>
      </p:pic>
      <p:sp>
        <p:nvSpPr>
          <p:cNvPr id="6" name="Text 3"/>
          <p:cNvSpPr/>
          <p:nvPr/>
        </p:nvSpPr>
        <p:spPr>
          <a:xfrm>
            <a:off x="5682615" y="5566053"/>
            <a:ext cx="116800" cy="453509"/>
          </a:xfrm>
          <a:prstGeom prst="rect">
            <a:avLst/>
          </a:prstGeom>
          <a:noFill/>
          <a:ln/>
        </p:spPr>
        <p:txBody>
          <a:bodyPr wrap="none" lIns="0" tIns="0" rIns="0" bIns="0" rtlCol="0" anchor="t"/>
          <a:lstStyle/>
          <a:p>
            <a:pPr marL="0" indent="0">
              <a:lnSpc>
                <a:spcPts val="3550"/>
              </a:lnSpc>
              <a:buNone/>
            </a:pPr>
            <a:r>
              <a:rPr lang="en-US" sz="2200" dirty="0">
                <a:solidFill>
                  <a:srgbClr val="15213F"/>
                </a:solidFill>
                <a:ea typeface="Roboto Slab" pitchFamily="34" charset="-122"/>
                <a:cs typeface="Roboto Slab" pitchFamily="34" charset="-120"/>
              </a:rPr>
              <a:t>1</a:t>
            </a:r>
            <a:endParaRPr lang="en-US" sz="2200" dirty="0"/>
          </a:p>
        </p:txBody>
      </p:sp>
      <p:sp>
        <p:nvSpPr>
          <p:cNvPr id="7" name="Text 4"/>
          <p:cNvSpPr/>
          <p:nvPr/>
        </p:nvSpPr>
        <p:spPr>
          <a:xfrm>
            <a:off x="8810447" y="3819369"/>
            <a:ext cx="3497461" cy="354330"/>
          </a:xfrm>
          <a:prstGeom prst="rect">
            <a:avLst/>
          </a:prstGeom>
          <a:noFill/>
          <a:ln/>
        </p:spPr>
        <p:txBody>
          <a:bodyPr wrap="none" lIns="0" tIns="0" rIns="0" bIns="0" rtlCol="0" anchor="t"/>
          <a:lstStyle/>
          <a:p>
            <a:pPr marL="0" indent="0" algn="l">
              <a:lnSpc>
                <a:spcPts val="2750"/>
              </a:lnSpc>
              <a:buNone/>
            </a:pPr>
            <a:r>
              <a:rPr lang="en-US" sz="4000" b="1" dirty="0">
                <a:solidFill>
                  <a:srgbClr val="15213F"/>
                </a:solidFill>
                <a:ea typeface="Roboto Slab" pitchFamily="34" charset="-122"/>
                <a:cs typeface="Roboto Slab" pitchFamily="34" charset="-120"/>
              </a:rPr>
              <a:t>Μη Τετριμμένη Ισορροπία</a:t>
            </a:r>
            <a:endParaRPr lang="en-US" sz="4000" b="1" dirty="0"/>
          </a:p>
        </p:txBody>
      </p:sp>
      <p:sp>
        <p:nvSpPr>
          <p:cNvPr id="8" name="Text 5"/>
          <p:cNvSpPr/>
          <p:nvPr/>
        </p:nvSpPr>
        <p:spPr>
          <a:xfrm>
            <a:off x="9697759" y="4723566"/>
            <a:ext cx="3898821" cy="362903"/>
          </a:xfrm>
          <a:prstGeom prst="rect">
            <a:avLst/>
          </a:prstGeom>
          <a:noFill/>
          <a:ln/>
        </p:spPr>
        <p:txBody>
          <a:bodyPr wrap="none" lIns="0" tIns="0" rIns="0" bIns="0" rtlCol="0" anchor="t"/>
          <a:lstStyle/>
          <a:p>
            <a:pPr marL="0" indent="0" algn="l">
              <a:lnSpc>
                <a:spcPts val="2850"/>
              </a:lnSpc>
              <a:buNone/>
            </a:pPr>
            <a:r>
              <a:rPr lang="en-US" sz="3600" dirty="0">
                <a:solidFill>
                  <a:srgbClr val="15213F"/>
                </a:solidFill>
                <a:ea typeface="Roboto" pitchFamily="34" charset="-122"/>
                <a:cs typeface="Roboto" pitchFamily="34" charset="-120"/>
              </a:rPr>
              <a:t>k⎺ &gt; 0</a:t>
            </a:r>
            <a:endParaRPr lang="en-US" sz="3600" dirty="0"/>
          </a:p>
        </p:txBody>
      </p:sp>
      <p:pic>
        <p:nvPicPr>
          <p:cNvPr id="9" name="Image 1" descr="preencoded.png"/>
          <p:cNvPicPr>
            <a:picLocks noChangeAspect="1"/>
          </p:cNvPicPr>
          <p:nvPr/>
        </p:nvPicPr>
        <p:blipFill>
          <a:blip r:embed="rId4"/>
          <a:stretch>
            <a:fillRect/>
          </a:stretch>
        </p:blipFill>
        <p:spPr>
          <a:xfrm>
            <a:off x="5032653" y="3785116"/>
            <a:ext cx="4564975" cy="4564975"/>
          </a:xfrm>
          <a:prstGeom prst="rect">
            <a:avLst/>
          </a:prstGeom>
        </p:spPr>
      </p:pic>
      <p:sp>
        <p:nvSpPr>
          <p:cNvPr id="10" name="Text 6"/>
          <p:cNvSpPr/>
          <p:nvPr/>
        </p:nvSpPr>
        <p:spPr>
          <a:xfrm>
            <a:off x="8261628" y="4614982"/>
            <a:ext cx="156567" cy="453509"/>
          </a:xfrm>
          <a:prstGeom prst="rect">
            <a:avLst/>
          </a:prstGeom>
          <a:noFill/>
          <a:ln/>
        </p:spPr>
        <p:txBody>
          <a:bodyPr wrap="none" lIns="0" tIns="0" rIns="0" bIns="0" rtlCol="0" anchor="t"/>
          <a:lstStyle/>
          <a:p>
            <a:pPr marL="0" indent="0">
              <a:lnSpc>
                <a:spcPts val="3550"/>
              </a:lnSpc>
              <a:buNone/>
            </a:pPr>
            <a:r>
              <a:rPr lang="en-US" sz="2200" dirty="0">
                <a:solidFill>
                  <a:srgbClr val="15213F"/>
                </a:solidFill>
                <a:ea typeface="Roboto Slab" pitchFamily="34" charset="-122"/>
                <a:cs typeface="Roboto Slab" pitchFamily="34" charset="-120"/>
              </a:rPr>
              <a:t>2</a:t>
            </a:r>
            <a:endParaRPr lang="en-US" sz="2200" dirty="0"/>
          </a:p>
        </p:txBody>
      </p:sp>
      <p:sp>
        <p:nvSpPr>
          <p:cNvPr id="11" name="Text 7"/>
          <p:cNvSpPr/>
          <p:nvPr/>
        </p:nvSpPr>
        <p:spPr>
          <a:xfrm>
            <a:off x="9937790" y="6785734"/>
            <a:ext cx="2835235" cy="354330"/>
          </a:xfrm>
          <a:prstGeom prst="rect">
            <a:avLst/>
          </a:prstGeom>
          <a:noFill/>
          <a:ln/>
        </p:spPr>
        <p:txBody>
          <a:bodyPr wrap="none" lIns="0" tIns="0" rIns="0" bIns="0" rtlCol="0" anchor="t"/>
          <a:lstStyle/>
          <a:p>
            <a:pPr marL="0" indent="0" algn="l">
              <a:lnSpc>
                <a:spcPts val="2750"/>
              </a:lnSpc>
              <a:buNone/>
            </a:pPr>
            <a:r>
              <a:rPr lang="en-US" sz="4000" b="1" dirty="0">
                <a:solidFill>
                  <a:srgbClr val="15213F"/>
                </a:solidFill>
                <a:ea typeface="Roboto Slab" pitchFamily="34" charset="-122"/>
                <a:cs typeface="Roboto Slab" pitchFamily="34" charset="-120"/>
              </a:rPr>
              <a:t>Συνθήκη Ισορροπίας</a:t>
            </a:r>
            <a:endParaRPr lang="en-US" sz="4000" b="1" dirty="0"/>
          </a:p>
        </p:txBody>
      </p:sp>
      <p:sp>
        <p:nvSpPr>
          <p:cNvPr id="12" name="Text 8"/>
          <p:cNvSpPr/>
          <p:nvPr/>
        </p:nvSpPr>
        <p:spPr>
          <a:xfrm>
            <a:off x="9697758" y="7473796"/>
            <a:ext cx="3898821" cy="362903"/>
          </a:xfrm>
          <a:prstGeom prst="rect">
            <a:avLst/>
          </a:prstGeom>
          <a:noFill/>
          <a:ln/>
        </p:spPr>
        <p:txBody>
          <a:bodyPr wrap="none" lIns="0" tIns="0" rIns="0" bIns="0" rtlCol="0" anchor="t"/>
          <a:lstStyle/>
          <a:p>
            <a:pPr marL="0" indent="0" algn="l">
              <a:lnSpc>
                <a:spcPts val="2850"/>
              </a:lnSpc>
              <a:buNone/>
            </a:pPr>
            <a:r>
              <a:rPr lang="en-US" sz="3600" dirty="0">
                <a:solidFill>
                  <a:srgbClr val="15213F"/>
                </a:solidFill>
                <a:ea typeface="Roboto" pitchFamily="34" charset="-122"/>
                <a:cs typeface="Roboto" pitchFamily="34" charset="-120"/>
              </a:rPr>
              <a:t>s</a:t>
            </a:r>
            <a:r>
              <a:rPr lang="el-GR" sz="3600" dirty="0">
                <a:solidFill>
                  <a:srgbClr val="15213F"/>
                </a:solidFill>
                <a:ea typeface="Roboto" pitchFamily="34" charset="-122"/>
                <a:cs typeface="Roboto" pitchFamily="34" charset="-120"/>
              </a:rPr>
              <a:t> </a:t>
            </a:r>
            <a:r>
              <a:rPr lang="en-US" sz="3600" dirty="0">
                <a:solidFill>
                  <a:srgbClr val="15213F"/>
                </a:solidFill>
                <a:ea typeface="Roboto" pitchFamily="34" charset="-122"/>
                <a:cs typeface="Roboto" pitchFamily="34" charset="-120"/>
              </a:rPr>
              <a:t>f(k⎺) = [n+δ+λ(1+n)]</a:t>
            </a:r>
            <a:r>
              <a:rPr lang="el-GR" sz="3600" dirty="0">
                <a:solidFill>
                  <a:srgbClr val="15213F"/>
                </a:solidFill>
                <a:ea typeface="Roboto" pitchFamily="34" charset="-122"/>
                <a:cs typeface="Roboto" pitchFamily="34" charset="-120"/>
              </a:rPr>
              <a:t> </a:t>
            </a:r>
            <a:r>
              <a:rPr lang="en-US" sz="3600" dirty="0">
                <a:solidFill>
                  <a:srgbClr val="15213F"/>
                </a:solidFill>
                <a:ea typeface="Roboto" pitchFamily="34" charset="-122"/>
                <a:cs typeface="Roboto" pitchFamily="34" charset="-120"/>
              </a:rPr>
              <a:t>k⎺</a:t>
            </a:r>
            <a:endParaRPr lang="en-US" sz="3600" dirty="0"/>
          </a:p>
        </p:txBody>
      </p:sp>
      <p:pic>
        <p:nvPicPr>
          <p:cNvPr id="13" name="Image 2" descr="preencoded.png"/>
          <p:cNvPicPr>
            <a:picLocks noChangeAspect="1"/>
          </p:cNvPicPr>
          <p:nvPr/>
        </p:nvPicPr>
        <p:blipFill>
          <a:blip r:embed="rId5"/>
          <a:stretch>
            <a:fillRect/>
          </a:stretch>
        </p:blipFill>
        <p:spPr>
          <a:xfrm>
            <a:off x="5032653" y="3785116"/>
            <a:ext cx="4564975" cy="4564975"/>
          </a:xfrm>
          <a:prstGeom prst="rect">
            <a:avLst/>
          </a:prstGeom>
        </p:spPr>
      </p:pic>
      <p:sp>
        <p:nvSpPr>
          <p:cNvPr id="14" name="Text 9"/>
          <p:cNvSpPr/>
          <p:nvPr/>
        </p:nvSpPr>
        <p:spPr>
          <a:xfrm>
            <a:off x="7787640" y="7341156"/>
            <a:ext cx="153114" cy="453509"/>
          </a:xfrm>
          <a:prstGeom prst="rect">
            <a:avLst/>
          </a:prstGeom>
          <a:noFill/>
          <a:ln/>
        </p:spPr>
        <p:txBody>
          <a:bodyPr wrap="none" lIns="0" tIns="0" rIns="0" bIns="0" rtlCol="0" anchor="t"/>
          <a:lstStyle/>
          <a:p>
            <a:pPr marL="0" indent="0">
              <a:lnSpc>
                <a:spcPts val="3550"/>
              </a:lnSpc>
              <a:buNone/>
            </a:pPr>
            <a:r>
              <a:rPr lang="en-US" sz="2200" dirty="0">
                <a:solidFill>
                  <a:srgbClr val="15213F"/>
                </a:solidFill>
                <a:ea typeface="Roboto Slab" pitchFamily="34" charset="-122"/>
                <a:cs typeface="Roboto Slab" pitchFamily="34" charset="-120"/>
              </a:rPr>
              <a:t>3</a:t>
            </a:r>
            <a:endParaRPr lang="en-US" sz="2200" dirty="0"/>
          </a:p>
        </p:txBody>
      </p:sp>
      <p:sp>
        <p:nvSpPr>
          <p:cNvPr id="15" name="Text Placeholder 16">
            <a:extLst>
              <a:ext uri="{FF2B5EF4-FFF2-40B4-BE49-F238E27FC236}">
                <a16:creationId xmlns:a16="http://schemas.microsoft.com/office/drawing/2014/main" id="{F4BA8C19-428D-60EC-15C5-6E5B4E8945B4}"/>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16" name="Εικόνα 15">
            <a:extLst>
              <a:ext uri="{FF2B5EF4-FFF2-40B4-BE49-F238E27FC236}">
                <a16:creationId xmlns:a16="http://schemas.microsoft.com/office/drawing/2014/main" id="{1221BA9E-7915-8BED-EB29-5FF637D945BD}"/>
              </a:ext>
            </a:extLst>
          </p:cNvPr>
          <p:cNvPicPr>
            <a:picLocks noChangeAspect="1"/>
          </p:cNvPicPr>
          <p:nvPr/>
        </p:nvPicPr>
        <p:blipFill>
          <a:blip r:embed="rId6"/>
          <a:stretch>
            <a:fillRect/>
          </a:stretch>
        </p:blipFill>
        <p:spPr>
          <a:xfrm>
            <a:off x="55026" y="10295129"/>
            <a:ext cx="1782484" cy="65682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10972800"/>
          </a:xfrm>
          <a:prstGeom prst="rect">
            <a:avLst/>
          </a:prstGeom>
        </p:spPr>
      </p:pic>
      <p:sp>
        <p:nvSpPr>
          <p:cNvPr id="3" name="Text 0"/>
          <p:cNvSpPr/>
          <p:nvPr/>
        </p:nvSpPr>
        <p:spPr>
          <a:xfrm>
            <a:off x="455588" y="289577"/>
            <a:ext cx="7556421" cy="1417558"/>
          </a:xfrm>
          <a:prstGeom prst="rect">
            <a:avLst/>
          </a:prstGeom>
          <a:noFill/>
          <a:ln/>
        </p:spPr>
        <p:txBody>
          <a:bodyPr wrap="squar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Συνεχής Μεγέθυνση του Κατά Κεφαλήν Προϊόντος</a:t>
            </a:r>
            <a:endParaRPr lang="en-US" sz="4450" dirty="0"/>
          </a:p>
        </p:txBody>
      </p:sp>
      <p:pic>
        <p:nvPicPr>
          <p:cNvPr id="4" name="Image 1" descr="preencoded.png"/>
          <p:cNvPicPr>
            <a:picLocks noChangeAspect="1"/>
          </p:cNvPicPr>
          <p:nvPr/>
        </p:nvPicPr>
        <p:blipFill>
          <a:blip r:embed="rId4"/>
          <a:stretch>
            <a:fillRect/>
          </a:stretch>
        </p:blipFill>
        <p:spPr>
          <a:xfrm>
            <a:off x="680692" y="2050477"/>
            <a:ext cx="1134070" cy="1661279"/>
          </a:xfrm>
          <a:prstGeom prst="rect">
            <a:avLst/>
          </a:prstGeom>
        </p:spPr>
      </p:pic>
      <p:sp>
        <p:nvSpPr>
          <p:cNvPr id="5" name="Text 1"/>
          <p:cNvSpPr/>
          <p:nvPr/>
        </p:nvSpPr>
        <p:spPr>
          <a:xfrm>
            <a:off x="2287190" y="2384743"/>
            <a:ext cx="6082189" cy="708660"/>
          </a:xfrm>
          <a:prstGeom prst="rect">
            <a:avLst/>
          </a:prstGeom>
          <a:noFill/>
          <a:ln/>
        </p:spPr>
        <p:txBody>
          <a:bodyPr wrap="square" lIns="0" tIns="0" rIns="0" bIns="0" rtlCol="0" anchor="t"/>
          <a:lstStyle/>
          <a:p>
            <a:pPr marL="0" indent="0" algn="l">
              <a:lnSpc>
                <a:spcPts val="2750"/>
              </a:lnSpc>
              <a:buNone/>
            </a:pPr>
            <a:r>
              <a:rPr lang="en-US" sz="4000" b="1" dirty="0">
                <a:solidFill>
                  <a:srgbClr val="15213F"/>
                </a:solidFill>
                <a:ea typeface="Roboto Slab" pitchFamily="34" charset="-122"/>
                <a:cs typeface="Roboto Slab" pitchFamily="34" charset="-120"/>
              </a:rPr>
              <a:t>Σταθερός Λόγος Κεφαλαίου-Αποτελεσματικής Εργασίας</a:t>
            </a:r>
            <a:endParaRPr lang="en-US" sz="4000" b="1" dirty="0"/>
          </a:p>
        </p:txBody>
      </p:sp>
      <p:sp>
        <p:nvSpPr>
          <p:cNvPr id="6" name="Text 2"/>
          <p:cNvSpPr/>
          <p:nvPr/>
        </p:nvSpPr>
        <p:spPr>
          <a:xfrm>
            <a:off x="2230445" y="3328365"/>
            <a:ext cx="6082189" cy="362903"/>
          </a:xfrm>
          <a:prstGeom prst="rect">
            <a:avLst/>
          </a:prstGeom>
          <a:noFill/>
          <a:ln/>
        </p:spPr>
        <p:txBody>
          <a:bodyPr wrap="none" lIns="0" tIns="0" rIns="0" bIns="0" rtlCol="0" anchor="t"/>
          <a:lstStyle/>
          <a:p>
            <a:pPr marL="0" indent="0" algn="l">
              <a:lnSpc>
                <a:spcPts val="2850"/>
              </a:lnSpc>
              <a:buNone/>
            </a:pPr>
            <a:r>
              <a:rPr lang="en-US" sz="3600" dirty="0">
                <a:solidFill>
                  <a:srgbClr val="15213F"/>
                </a:solidFill>
                <a:ea typeface="Roboto" pitchFamily="34" charset="-122"/>
                <a:cs typeface="Roboto" pitchFamily="34" charset="-120"/>
              </a:rPr>
              <a:t>k⎺ </a:t>
            </a:r>
            <a:r>
              <a:rPr lang="en-US" sz="3600" dirty="0" err="1">
                <a:solidFill>
                  <a:srgbClr val="15213F"/>
                </a:solidFill>
                <a:ea typeface="Roboto" pitchFamily="34" charset="-122"/>
                <a:cs typeface="Roboto" pitchFamily="34" charset="-120"/>
              </a:rPr>
              <a:t>είν</a:t>
            </a:r>
            <a:r>
              <a:rPr lang="en-US" sz="3600" dirty="0">
                <a:solidFill>
                  <a:srgbClr val="15213F"/>
                </a:solidFill>
                <a:ea typeface="Roboto" pitchFamily="34" charset="-122"/>
                <a:cs typeface="Roboto" pitchFamily="34" charset="-120"/>
              </a:rPr>
              <a:t>αι σταθερό στην ισορροπία</a:t>
            </a:r>
          </a:p>
          <a:p>
            <a:pPr marL="0" indent="0" algn="l">
              <a:lnSpc>
                <a:spcPts val="2850"/>
              </a:lnSpc>
              <a:buNone/>
            </a:pPr>
            <a:r>
              <a:rPr lang="en-US" sz="3600" dirty="0">
                <a:solidFill>
                  <a:srgbClr val="15213F"/>
                </a:solidFill>
                <a:ea typeface="Roboto" pitchFamily="34" charset="-122"/>
                <a:cs typeface="Roboto" pitchFamily="34" charset="-120"/>
              </a:rPr>
              <a:t>     </a:t>
            </a:r>
            <a:r>
              <a:rPr lang="en-US" sz="3600" dirty="0" err="1">
                <a:solidFill>
                  <a:srgbClr val="15213F"/>
                </a:solidFill>
                <a:ea typeface="Roboto" pitchFamily="34" charset="-122"/>
                <a:cs typeface="Roboto" pitchFamily="34" charset="-120"/>
              </a:rPr>
              <a:t>στ</a:t>
            </a:r>
            <a:r>
              <a:rPr lang="en-US" sz="3600" dirty="0">
                <a:solidFill>
                  <a:srgbClr val="15213F"/>
                </a:solidFill>
                <a:ea typeface="Roboto" pitchFamily="34" charset="-122"/>
                <a:cs typeface="Roboto" pitchFamily="34" charset="-120"/>
              </a:rPr>
              <a:t>αθερής κατάστασης</a:t>
            </a:r>
            <a:endParaRPr lang="en-US" sz="3600" dirty="0"/>
          </a:p>
        </p:txBody>
      </p:sp>
      <p:pic>
        <p:nvPicPr>
          <p:cNvPr id="7" name="Image 2" descr="preencoded.png"/>
          <p:cNvPicPr>
            <a:picLocks noChangeAspect="1"/>
          </p:cNvPicPr>
          <p:nvPr/>
        </p:nvPicPr>
        <p:blipFill>
          <a:blip r:embed="rId5"/>
          <a:stretch>
            <a:fillRect/>
          </a:stretch>
        </p:blipFill>
        <p:spPr>
          <a:xfrm>
            <a:off x="455588" y="4805958"/>
            <a:ext cx="1134070" cy="1360884"/>
          </a:xfrm>
          <a:prstGeom prst="rect">
            <a:avLst/>
          </a:prstGeom>
        </p:spPr>
      </p:pic>
      <p:sp>
        <p:nvSpPr>
          <p:cNvPr id="8" name="Text 3"/>
          <p:cNvSpPr/>
          <p:nvPr/>
        </p:nvSpPr>
        <p:spPr>
          <a:xfrm>
            <a:off x="1904963" y="5175824"/>
            <a:ext cx="5326737" cy="354330"/>
          </a:xfrm>
          <a:prstGeom prst="rect">
            <a:avLst/>
          </a:prstGeom>
          <a:noFill/>
          <a:ln/>
        </p:spPr>
        <p:txBody>
          <a:bodyPr wrap="none" lIns="0" tIns="0" rIns="0" bIns="0" rtlCol="0" anchor="t"/>
          <a:lstStyle/>
          <a:p>
            <a:pPr marL="0" indent="0" algn="l">
              <a:lnSpc>
                <a:spcPts val="2750"/>
              </a:lnSpc>
              <a:buNone/>
            </a:pPr>
            <a:r>
              <a:rPr lang="en-US" sz="4000" b="1" dirty="0">
                <a:solidFill>
                  <a:srgbClr val="15213F"/>
                </a:solidFill>
                <a:ea typeface="Roboto Slab" pitchFamily="34" charset="-122"/>
                <a:cs typeface="Roboto Slab" pitchFamily="34" charset="-120"/>
              </a:rPr>
              <a:t>Μεγέθυνση Κεφαλαίου ανά </a:t>
            </a:r>
          </a:p>
          <a:p>
            <a:pPr marL="0" indent="0" algn="l">
              <a:lnSpc>
                <a:spcPts val="2750"/>
              </a:lnSpc>
              <a:buNone/>
            </a:pPr>
            <a:r>
              <a:rPr lang="en-US" sz="4000" b="1" dirty="0" err="1">
                <a:solidFill>
                  <a:srgbClr val="15213F"/>
                </a:solidFill>
                <a:ea typeface="Roboto Slab" pitchFamily="34" charset="-122"/>
                <a:cs typeface="Roboto Slab" pitchFamily="34" charset="-120"/>
              </a:rPr>
              <a:t>Εργ</a:t>
            </a:r>
            <a:r>
              <a:rPr lang="en-US" sz="4000" b="1" dirty="0">
                <a:solidFill>
                  <a:srgbClr val="15213F"/>
                </a:solidFill>
                <a:ea typeface="Roboto Slab" pitchFamily="34" charset="-122"/>
                <a:cs typeface="Roboto Slab" pitchFamily="34" charset="-120"/>
              </a:rPr>
              <a:t>αζόμενο</a:t>
            </a:r>
            <a:endParaRPr lang="en-US" sz="4000" b="1" dirty="0"/>
          </a:p>
        </p:txBody>
      </p:sp>
      <p:sp>
        <p:nvSpPr>
          <p:cNvPr id="9" name="Text 4"/>
          <p:cNvSpPr/>
          <p:nvPr/>
        </p:nvSpPr>
        <p:spPr>
          <a:xfrm>
            <a:off x="1527236" y="6166842"/>
            <a:ext cx="6082189" cy="362903"/>
          </a:xfrm>
          <a:prstGeom prst="rect">
            <a:avLst/>
          </a:prstGeom>
          <a:noFill/>
          <a:ln/>
        </p:spPr>
        <p:txBody>
          <a:bodyPr wrap="none" lIns="0" tIns="0" rIns="0" bIns="0" rtlCol="0" anchor="t"/>
          <a:lstStyle/>
          <a:p>
            <a:pPr marL="0" indent="0" algn="l">
              <a:lnSpc>
                <a:spcPts val="2850"/>
              </a:lnSpc>
              <a:buNone/>
            </a:pPr>
            <a:r>
              <a:rPr lang="en-US" sz="3600" dirty="0">
                <a:solidFill>
                  <a:srgbClr val="15213F"/>
                </a:solidFill>
                <a:ea typeface="Roboto" pitchFamily="34" charset="-122"/>
                <a:cs typeface="Roboto" pitchFamily="34" charset="-120"/>
              </a:rPr>
              <a:t>K</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/L</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 μεγεθύνεται με σταθερό ρυθμό λ</a:t>
            </a:r>
            <a:endParaRPr lang="en-US" sz="3600" dirty="0"/>
          </a:p>
        </p:txBody>
      </p:sp>
      <p:pic>
        <p:nvPicPr>
          <p:cNvPr id="10" name="Image 3" descr="preencoded.png"/>
          <p:cNvPicPr>
            <a:picLocks noChangeAspect="1"/>
          </p:cNvPicPr>
          <p:nvPr/>
        </p:nvPicPr>
        <p:blipFill>
          <a:blip r:embed="rId6"/>
          <a:stretch>
            <a:fillRect/>
          </a:stretch>
        </p:blipFill>
        <p:spPr>
          <a:xfrm>
            <a:off x="571920" y="6859040"/>
            <a:ext cx="1134070" cy="1360884"/>
          </a:xfrm>
          <a:prstGeom prst="rect">
            <a:avLst/>
          </a:prstGeom>
        </p:spPr>
      </p:pic>
      <p:sp>
        <p:nvSpPr>
          <p:cNvPr id="11" name="Text 5"/>
          <p:cNvSpPr/>
          <p:nvPr/>
        </p:nvSpPr>
        <p:spPr>
          <a:xfrm>
            <a:off x="1879879" y="7185152"/>
            <a:ext cx="5247323" cy="354330"/>
          </a:xfrm>
          <a:prstGeom prst="rect">
            <a:avLst/>
          </a:prstGeom>
          <a:noFill/>
          <a:ln/>
        </p:spPr>
        <p:txBody>
          <a:bodyPr wrap="none" lIns="0" tIns="0" rIns="0" bIns="0" rtlCol="0" anchor="t"/>
          <a:lstStyle/>
          <a:p>
            <a:pPr marL="0" indent="0" algn="l">
              <a:lnSpc>
                <a:spcPts val="2750"/>
              </a:lnSpc>
              <a:buNone/>
            </a:pPr>
            <a:r>
              <a:rPr lang="en-US" sz="4000" b="1" dirty="0">
                <a:solidFill>
                  <a:srgbClr val="15213F"/>
                </a:solidFill>
                <a:ea typeface="Roboto Slab" pitchFamily="34" charset="-122"/>
                <a:cs typeface="Roboto Slab" pitchFamily="34" charset="-120"/>
              </a:rPr>
              <a:t>Μεγέθυνση </a:t>
            </a:r>
            <a:r>
              <a:rPr lang="en-US" sz="4000" b="1" dirty="0" err="1">
                <a:solidFill>
                  <a:srgbClr val="15213F"/>
                </a:solidFill>
                <a:ea typeface="Roboto Slab" pitchFamily="34" charset="-122"/>
                <a:cs typeface="Roboto Slab" pitchFamily="34" charset="-120"/>
              </a:rPr>
              <a:t>Προϊόντος</a:t>
            </a:r>
            <a:r>
              <a:rPr lang="en-US" sz="4000" b="1" dirty="0">
                <a:solidFill>
                  <a:srgbClr val="15213F"/>
                </a:solidFill>
                <a:ea typeface="Roboto Slab" pitchFamily="34" charset="-122"/>
                <a:cs typeface="Roboto Slab" pitchFamily="34" charset="-120"/>
              </a:rPr>
              <a:t> </a:t>
            </a:r>
          </a:p>
          <a:p>
            <a:pPr marL="0" indent="0" algn="l">
              <a:lnSpc>
                <a:spcPts val="2750"/>
              </a:lnSpc>
              <a:buNone/>
            </a:pPr>
            <a:r>
              <a:rPr lang="en-US" sz="4000" b="1" dirty="0">
                <a:solidFill>
                  <a:srgbClr val="15213F"/>
                </a:solidFill>
                <a:ea typeface="Roboto Slab" pitchFamily="34" charset="-122"/>
                <a:cs typeface="Roboto Slab" pitchFamily="34" charset="-120"/>
              </a:rPr>
              <a:t>α</a:t>
            </a:r>
            <a:r>
              <a:rPr lang="en-US" sz="4000" b="1" dirty="0" err="1">
                <a:solidFill>
                  <a:srgbClr val="15213F"/>
                </a:solidFill>
                <a:ea typeface="Roboto Slab" pitchFamily="34" charset="-122"/>
                <a:cs typeface="Roboto Slab" pitchFamily="34" charset="-120"/>
              </a:rPr>
              <a:t>νά</a:t>
            </a:r>
            <a:r>
              <a:rPr lang="en-US" sz="4000" b="1" dirty="0">
                <a:solidFill>
                  <a:srgbClr val="15213F"/>
                </a:solidFill>
                <a:ea typeface="Roboto Slab" pitchFamily="34" charset="-122"/>
                <a:cs typeface="Roboto Slab" pitchFamily="34" charset="-120"/>
              </a:rPr>
              <a:t> Εργαζόμενο</a:t>
            </a:r>
            <a:endParaRPr lang="en-US" sz="4000" b="1" dirty="0"/>
          </a:p>
        </p:txBody>
      </p:sp>
      <p:sp>
        <p:nvSpPr>
          <p:cNvPr id="12" name="Text 6"/>
          <p:cNvSpPr/>
          <p:nvPr/>
        </p:nvSpPr>
        <p:spPr>
          <a:xfrm>
            <a:off x="1929820" y="8153825"/>
            <a:ext cx="6082189" cy="362903"/>
          </a:xfrm>
          <a:prstGeom prst="rect">
            <a:avLst/>
          </a:prstGeom>
          <a:noFill/>
          <a:ln/>
        </p:spPr>
        <p:txBody>
          <a:bodyPr wrap="none" lIns="0" tIns="0" rIns="0" bIns="0" rtlCol="0" anchor="t"/>
          <a:lstStyle/>
          <a:p>
            <a:pPr marL="0" indent="0" algn="l">
              <a:lnSpc>
                <a:spcPts val="2850"/>
              </a:lnSpc>
              <a:buNone/>
            </a:pPr>
            <a:r>
              <a:rPr lang="en-US" sz="4000" dirty="0">
                <a:solidFill>
                  <a:srgbClr val="15213F"/>
                </a:solidFill>
                <a:ea typeface="Roboto" pitchFamily="34" charset="-122"/>
                <a:cs typeface="Roboto" pitchFamily="34" charset="-120"/>
              </a:rPr>
              <a:t>Y</a:t>
            </a:r>
            <a:r>
              <a:rPr lang="en-US" sz="2800" dirty="0">
                <a:solidFill>
                  <a:srgbClr val="15213F"/>
                </a:solidFill>
                <a:ea typeface="Roboto" pitchFamily="34" charset="-122"/>
                <a:cs typeface="Roboto" pitchFamily="34" charset="-120"/>
              </a:rPr>
              <a:t>t</a:t>
            </a:r>
            <a:r>
              <a:rPr lang="en-US" sz="4000" dirty="0">
                <a:solidFill>
                  <a:srgbClr val="15213F"/>
                </a:solidFill>
                <a:ea typeface="Roboto" pitchFamily="34" charset="-122"/>
                <a:cs typeface="Roboto" pitchFamily="34" charset="-120"/>
              </a:rPr>
              <a:t>/L</a:t>
            </a:r>
            <a:r>
              <a:rPr lang="en-US" sz="2800" dirty="0">
                <a:solidFill>
                  <a:srgbClr val="15213F"/>
                </a:solidFill>
                <a:ea typeface="Roboto" pitchFamily="34" charset="-122"/>
                <a:cs typeface="Roboto" pitchFamily="34" charset="-120"/>
              </a:rPr>
              <a:t>t</a:t>
            </a:r>
            <a:r>
              <a:rPr lang="en-US" sz="4000" dirty="0">
                <a:solidFill>
                  <a:srgbClr val="15213F"/>
                </a:solidFill>
                <a:ea typeface="Roboto" pitchFamily="34" charset="-122"/>
                <a:cs typeface="Roboto" pitchFamily="34" charset="-120"/>
              </a:rPr>
              <a:t> μεγεθύνεται με σταθερό </a:t>
            </a:r>
          </a:p>
          <a:p>
            <a:pPr marL="0" indent="0" algn="l">
              <a:lnSpc>
                <a:spcPts val="2850"/>
              </a:lnSpc>
              <a:buNone/>
            </a:pPr>
            <a:r>
              <a:rPr lang="en-US" sz="4000" dirty="0" err="1">
                <a:solidFill>
                  <a:srgbClr val="15213F"/>
                </a:solidFill>
                <a:ea typeface="Roboto" pitchFamily="34" charset="-122"/>
                <a:cs typeface="Roboto" pitchFamily="34" charset="-120"/>
              </a:rPr>
              <a:t>ρυθμό</a:t>
            </a:r>
            <a:r>
              <a:rPr lang="en-US" sz="4000" dirty="0">
                <a:solidFill>
                  <a:srgbClr val="15213F"/>
                </a:solidFill>
                <a:ea typeface="Roboto" pitchFamily="34" charset="-122"/>
                <a:cs typeface="Roboto" pitchFamily="34" charset="-120"/>
              </a:rPr>
              <a:t> λ</a:t>
            </a:r>
            <a:endParaRPr lang="en-US" sz="4000" dirty="0"/>
          </a:p>
        </p:txBody>
      </p:sp>
      <p:sp>
        <p:nvSpPr>
          <p:cNvPr id="13" name="Text Placeholder 16">
            <a:extLst>
              <a:ext uri="{FF2B5EF4-FFF2-40B4-BE49-F238E27FC236}">
                <a16:creationId xmlns:a16="http://schemas.microsoft.com/office/drawing/2014/main" id="{509D7EB9-C9C7-D8B8-FFA0-7BC93B65307D}"/>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14" name="Εικόνα 13">
            <a:extLst>
              <a:ext uri="{FF2B5EF4-FFF2-40B4-BE49-F238E27FC236}">
                <a16:creationId xmlns:a16="http://schemas.microsoft.com/office/drawing/2014/main" id="{9FF905F4-6DD3-7E75-7EC6-39E3D5A58C39}"/>
              </a:ext>
            </a:extLst>
          </p:cNvPr>
          <p:cNvPicPr>
            <a:picLocks noChangeAspect="1"/>
          </p:cNvPicPr>
          <p:nvPr/>
        </p:nvPicPr>
        <p:blipFill>
          <a:blip r:embed="rId7"/>
          <a:stretch>
            <a:fillRect/>
          </a:stretch>
        </p:blipFill>
        <p:spPr>
          <a:xfrm>
            <a:off x="55026" y="10295129"/>
            <a:ext cx="1782484" cy="65682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455587" y="2936439"/>
            <a:ext cx="14317688" cy="1417558"/>
          </a:xfrm>
          <a:prstGeom prst="rect">
            <a:avLst/>
          </a:prstGeom>
          <a:noFill/>
          <a:ln/>
        </p:spPr>
        <p:txBody>
          <a:bodyPr wrap="squar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Ρυθμός Μεγέθυνσης στην Ισορροπία Σταθερής Κατάστασης</a:t>
            </a:r>
            <a:endParaRPr lang="en-US" sz="4450" dirty="0"/>
          </a:p>
        </p:txBody>
      </p:sp>
      <p:sp>
        <p:nvSpPr>
          <p:cNvPr id="4" name="Text 1"/>
          <p:cNvSpPr/>
          <p:nvPr/>
        </p:nvSpPr>
        <p:spPr>
          <a:xfrm>
            <a:off x="455587" y="4146940"/>
            <a:ext cx="13042821" cy="748427"/>
          </a:xfrm>
          <a:prstGeom prst="rect">
            <a:avLst/>
          </a:prstGeom>
          <a:noFill/>
          <a:ln/>
        </p:spPr>
        <p:txBody>
          <a:bodyPr wrap="none" lIns="0" tIns="0" rIns="0" bIns="0" rtlCol="0" anchor="t"/>
          <a:lstStyle/>
          <a:p>
            <a:pPr marL="0" indent="0" algn="ctr">
              <a:lnSpc>
                <a:spcPts val="5850"/>
              </a:lnSpc>
              <a:buNone/>
            </a:pPr>
            <a:r>
              <a:rPr lang="en-US" sz="5850" dirty="0">
                <a:solidFill>
                  <a:srgbClr val="15213F"/>
                </a:solidFill>
                <a:ea typeface="Roboto Slab" pitchFamily="34" charset="-122"/>
                <a:cs typeface="Roboto Slab" pitchFamily="34" charset="-120"/>
              </a:rPr>
              <a:t>—</a:t>
            </a:r>
            <a:endParaRPr lang="en-US" sz="5850" dirty="0"/>
          </a:p>
        </p:txBody>
      </p:sp>
      <p:sp>
        <p:nvSpPr>
          <p:cNvPr id="5" name="Text 2"/>
          <p:cNvSpPr/>
          <p:nvPr/>
        </p:nvSpPr>
        <p:spPr>
          <a:xfrm>
            <a:off x="5734684" y="4812911"/>
            <a:ext cx="2835235" cy="354330"/>
          </a:xfrm>
          <a:prstGeom prst="rect">
            <a:avLst/>
          </a:prstGeom>
          <a:noFill/>
          <a:ln/>
        </p:spPr>
        <p:txBody>
          <a:bodyPr wrap="none" lIns="0" tIns="0" rIns="0" bIns="0" rtlCol="0" anchor="t"/>
          <a:lstStyle/>
          <a:p>
            <a:pPr marL="0" indent="0" algn="ctr">
              <a:lnSpc>
                <a:spcPts val="2750"/>
              </a:lnSpc>
              <a:buNone/>
            </a:pPr>
            <a:r>
              <a:rPr lang="en-US" sz="4000" b="1" dirty="0">
                <a:solidFill>
                  <a:srgbClr val="15213F"/>
                </a:solidFill>
                <a:ea typeface="Roboto Slab" pitchFamily="34" charset="-122"/>
                <a:cs typeface="Roboto Slab" pitchFamily="34" charset="-120"/>
              </a:rPr>
              <a:t>Ρυθμός Μεγέθυνσης</a:t>
            </a:r>
            <a:endParaRPr lang="en-US" sz="4000" b="1" dirty="0"/>
          </a:p>
        </p:txBody>
      </p:sp>
      <p:sp>
        <p:nvSpPr>
          <p:cNvPr id="6" name="Text 3"/>
          <p:cNvSpPr/>
          <p:nvPr/>
        </p:nvSpPr>
        <p:spPr>
          <a:xfrm>
            <a:off x="-87337" y="5276929"/>
            <a:ext cx="14630400" cy="725805"/>
          </a:xfrm>
          <a:prstGeom prst="rect">
            <a:avLst/>
          </a:prstGeom>
          <a:noFill/>
          <a:ln/>
        </p:spPr>
        <p:txBody>
          <a:bodyPr wrap="square" lIns="0" tIns="0" rIns="0" bIns="0" rtlCol="0" anchor="t"/>
          <a:lstStyle/>
          <a:p>
            <a:pPr marL="0" indent="0" algn="ctr">
              <a:lnSpc>
                <a:spcPct val="150000"/>
              </a:lnSpc>
              <a:buNone/>
            </a:pPr>
            <a:r>
              <a:rPr lang="en-US" sz="3600" dirty="0">
                <a:solidFill>
                  <a:srgbClr val="15213F"/>
                </a:solidFill>
                <a:ea typeface="Roboto" pitchFamily="34" charset="-122"/>
                <a:cs typeface="Roboto" pitchFamily="34" charset="-120"/>
              </a:rPr>
              <a:t>Ο ρυθμός μεγέθυνσης του κατά κεφαλήν προϊόντος στην ισορροπία σταθερής κατάστασης, </a:t>
            </a:r>
            <a:r>
              <a:rPr lang="en-US" sz="4000" dirty="0">
                <a:solidFill>
                  <a:srgbClr val="15213F"/>
                </a:solidFill>
                <a:ea typeface="Roboto" pitchFamily="34" charset="-122"/>
                <a:cs typeface="Roboto" pitchFamily="34" charset="-120"/>
              </a:rPr>
              <a:t>γ</a:t>
            </a:r>
            <a:r>
              <a:rPr lang="en-US" sz="3600" dirty="0">
                <a:solidFill>
                  <a:srgbClr val="15213F"/>
                </a:solidFill>
                <a:ea typeface="Roboto" pitchFamily="34" charset="-122"/>
                <a:cs typeface="Roboto" pitchFamily="34" charset="-120"/>
              </a:rPr>
              <a:t>⎺y</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 είναι ίσος με το ρυθμό τεχνολογικής προόδου λ.</a:t>
            </a:r>
            <a:endParaRPr lang="en-US" sz="3600" dirty="0"/>
          </a:p>
        </p:txBody>
      </p:sp>
      <p:sp>
        <p:nvSpPr>
          <p:cNvPr id="7" name="Text 4"/>
          <p:cNvSpPr/>
          <p:nvPr/>
        </p:nvSpPr>
        <p:spPr>
          <a:xfrm>
            <a:off x="455587" y="7423126"/>
            <a:ext cx="14593849" cy="725805"/>
          </a:xfrm>
          <a:prstGeom prst="rect">
            <a:avLst/>
          </a:prstGeom>
          <a:noFill/>
          <a:ln/>
        </p:spPr>
        <p:txBody>
          <a:bodyPr wrap="square" lIns="0" tIns="0" rIns="0" bIns="0" rtlCol="0" anchor="t"/>
          <a:lstStyle/>
          <a:p>
            <a:pPr marL="0" indent="0">
              <a:lnSpc>
                <a:spcPct val="150000"/>
              </a:lnSpc>
              <a:buNone/>
            </a:pPr>
            <a:r>
              <a:rPr lang="en-US" sz="3600" dirty="0">
                <a:solidFill>
                  <a:srgbClr val="15213F"/>
                </a:solidFill>
                <a:ea typeface="Roboto" pitchFamily="34" charset="-122"/>
                <a:cs typeface="Roboto" pitchFamily="34" charset="-120"/>
              </a:rPr>
              <a:t>Αυτό επιτρέπει στην οικονομία να επιτύχει έναν θετικό ρυθμό μεγέθυνσης του κατά κεφαλήν προϊόντος μακροχρόνια, σε αντίθεση με το βασικό υπόδειγμα.</a:t>
            </a:r>
            <a:endParaRPr lang="en-US" sz="3600" dirty="0"/>
          </a:p>
        </p:txBody>
      </p:sp>
      <p:sp>
        <p:nvSpPr>
          <p:cNvPr id="8" name="Text Placeholder 16">
            <a:extLst>
              <a:ext uri="{FF2B5EF4-FFF2-40B4-BE49-F238E27FC236}">
                <a16:creationId xmlns:a16="http://schemas.microsoft.com/office/drawing/2014/main" id="{97103D5B-BD92-F206-BB60-3018A7FF8996}"/>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9" name="Εικόνα 8">
            <a:extLst>
              <a:ext uri="{FF2B5EF4-FFF2-40B4-BE49-F238E27FC236}">
                <a16:creationId xmlns:a16="http://schemas.microsoft.com/office/drawing/2014/main" id="{03FE284C-B197-CA63-D836-68094F21A804}"/>
              </a:ext>
            </a:extLst>
          </p:cNvPr>
          <p:cNvPicPr>
            <a:picLocks noChangeAspect="1"/>
          </p:cNvPicPr>
          <p:nvPr/>
        </p:nvPicPr>
        <p:blipFill>
          <a:blip r:embed="rId4"/>
          <a:stretch>
            <a:fillRect/>
          </a:stretch>
        </p:blipFill>
        <p:spPr>
          <a:xfrm>
            <a:off x="55026" y="10295129"/>
            <a:ext cx="1782484" cy="65682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057228"/>
            <a:ext cx="8149828" cy="708779"/>
          </a:xfrm>
          <a:prstGeom prst="rect">
            <a:avLst/>
          </a:prstGeom>
          <a:noFill/>
          <a:ln/>
        </p:spPr>
        <p:txBody>
          <a:bodyPr wrap="non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Συγκριτική Δυναμική Ανάλυση</a:t>
            </a:r>
            <a:endParaRPr lang="en-US" sz="4450" dirty="0"/>
          </a:p>
        </p:txBody>
      </p:sp>
      <p:sp>
        <p:nvSpPr>
          <p:cNvPr id="4" name="Shape 1"/>
          <p:cNvSpPr/>
          <p:nvPr/>
        </p:nvSpPr>
        <p:spPr>
          <a:xfrm>
            <a:off x="515370" y="4299315"/>
            <a:ext cx="510302" cy="510302"/>
          </a:xfrm>
          <a:prstGeom prst="roundRect">
            <a:avLst>
              <a:gd name="adj" fmla="val 6667"/>
            </a:avLst>
          </a:prstGeom>
          <a:solidFill>
            <a:srgbClr val="E9ECF2"/>
          </a:solidFill>
          <a:ln/>
        </p:spPr>
        <p:txBody>
          <a:bodyPr/>
          <a:lstStyle/>
          <a:p>
            <a:endParaRPr lang="el-GR"/>
          </a:p>
        </p:txBody>
      </p:sp>
      <p:sp>
        <p:nvSpPr>
          <p:cNvPr id="5" name="Text 2"/>
          <p:cNvSpPr/>
          <p:nvPr/>
        </p:nvSpPr>
        <p:spPr>
          <a:xfrm>
            <a:off x="670313" y="4384325"/>
            <a:ext cx="140256"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1</a:t>
            </a:r>
            <a:endParaRPr lang="en-US" sz="2650" dirty="0"/>
          </a:p>
        </p:txBody>
      </p:sp>
      <p:sp>
        <p:nvSpPr>
          <p:cNvPr id="6" name="Text 3"/>
          <p:cNvSpPr/>
          <p:nvPr/>
        </p:nvSpPr>
        <p:spPr>
          <a:xfrm>
            <a:off x="1305436" y="4358329"/>
            <a:ext cx="3563267" cy="708660"/>
          </a:xfrm>
          <a:prstGeom prst="rect">
            <a:avLst/>
          </a:prstGeom>
          <a:noFill/>
          <a:ln/>
        </p:spPr>
        <p:txBody>
          <a:bodyPr wrap="squar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Διατήρηση Βασικών Συμπερασμάτων</a:t>
            </a:r>
            <a:endParaRPr lang="en-US" sz="4000" b="1" dirty="0"/>
          </a:p>
        </p:txBody>
      </p:sp>
      <p:sp>
        <p:nvSpPr>
          <p:cNvPr id="7" name="Text 4"/>
          <p:cNvSpPr/>
          <p:nvPr/>
        </p:nvSpPr>
        <p:spPr>
          <a:xfrm>
            <a:off x="289199" y="5659311"/>
            <a:ext cx="4802258" cy="2177415"/>
          </a:xfrm>
          <a:prstGeom prst="rect">
            <a:avLst/>
          </a:prstGeom>
          <a:noFill/>
          <a:ln/>
        </p:spPr>
        <p:txBody>
          <a:bodyPr wrap="square" lIns="0" tIns="0" rIns="0" bIns="0" rtlCol="0" anchor="t"/>
          <a:lstStyle/>
          <a:p>
            <a:pPr marL="0" indent="0">
              <a:lnSpc>
                <a:spcPts val="2850"/>
              </a:lnSpc>
              <a:buNone/>
            </a:pPr>
            <a:r>
              <a:rPr lang="en-US" sz="3600" dirty="0">
                <a:solidFill>
                  <a:srgbClr val="15213F"/>
                </a:solidFill>
                <a:ea typeface="Roboto" pitchFamily="34" charset="-122"/>
                <a:cs typeface="Roboto" pitchFamily="34" charset="-120"/>
              </a:rPr>
              <a:t>Τα ελέγξιμα συμπεράσματα που εξάγονται από το βασικό θεωρητικό πλαίσιο βάσει της συγκριτικής στατικής και της δυναμικής ανάλυσης παραμένουν ακέραια.</a:t>
            </a:r>
            <a:endParaRPr lang="en-US" sz="3600" dirty="0"/>
          </a:p>
        </p:txBody>
      </p:sp>
      <p:sp>
        <p:nvSpPr>
          <p:cNvPr id="8" name="Shape 5"/>
          <p:cNvSpPr/>
          <p:nvPr/>
        </p:nvSpPr>
        <p:spPr>
          <a:xfrm>
            <a:off x="5213010" y="4338926"/>
            <a:ext cx="510302" cy="510302"/>
          </a:xfrm>
          <a:prstGeom prst="roundRect">
            <a:avLst>
              <a:gd name="adj" fmla="val 6667"/>
            </a:avLst>
          </a:prstGeom>
          <a:solidFill>
            <a:srgbClr val="E9ECF2"/>
          </a:solidFill>
          <a:ln/>
        </p:spPr>
        <p:txBody>
          <a:bodyPr/>
          <a:lstStyle/>
          <a:p>
            <a:endParaRPr lang="el-GR" dirty="0"/>
          </a:p>
        </p:txBody>
      </p:sp>
      <p:sp>
        <p:nvSpPr>
          <p:cNvPr id="9" name="Text 6"/>
          <p:cNvSpPr/>
          <p:nvPr/>
        </p:nvSpPr>
        <p:spPr>
          <a:xfrm>
            <a:off x="5374219" y="4426782"/>
            <a:ext cx="187881"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2</a:t>
            </a:r>
            <a:endParaRPr lang="en-US" sz="2650" dirty="0"/>
          </a:p>
        </p:txBody>
      </p:sp>
      <p:sp>
        <p:nvSpPr>
          <p:cNvPr id="10" name="Text 7"/>
          <p:cNvSpPr/>
          <p:nvPr/>
        </p:nvSpPr>
        <p:spPr>
          <a:xfrm>
            <a:off x="5906143" y="4554465"/>
            <a:ext cx="3459242" cy="708660"/>
          </a:xfrm>
          <a:prstGeom prst="rect">
            <a:avLst/>
          </a:prstGeom>
          <a:noFill/>
          <a:ln/>
        </p:spPr>
        <p:txBody>
          <a:bodyPr wrap="squar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Επίδραση Τεχνολογικής Προόδου</a:t>
            </a:r>
            <a:endParaRPr lang="en-US" sz="4000" b="1" dirty="0"/>
          </a:p>
        </p:txBody>
      </p:sp>
      <p:sp>
        <p:nvSpPr>
          <p:cNvPr id="11" name="Text 8"/>
          <p:cNvSpPr/>
          <p:nvPr/>
        </p:nvSpPr>
        <p:spPr>
          <a:xfrm>
            <a:off x="5723312" y="5803513"/>
            <a:ext cx="4196357" cy="1920532"/>
          </a:xfrm>
          <a:prstGeom prst="rect">
            <a:avLst/>
          </a:prstGeom>
          <a:noFill/>
          <a:ln/>
        </p:spPr>
        <p:txBody>
          <a:bodyPr wrap="square" lIns="0" tIns="0" rIns="0" bIns="0" rtlCol="0" anchor="t"/>
          <a:lstStyle/>
          <a:p>
            <a:pPr marL="0" indent="0">
              <a:lnSpc>
                <a:spcPts val="2850"/>
              </a:lnSpc>
              <a:buNone/>
            </a:pPr>
            <a:r>
              <a:rPr lang="en-US" sz="3600" dirty="0">
                <a:solidFill>
                  <a:srgbClr val="15213F"/>
                </a:solidFill>
                <a:ea typeface="Roboto" pitchFamily="34" charset="-122"/>
                <a:cs typeface="Roboto" pitchFamily="34" charset="-120"/>
              </a:rPr>
              <a:t>Ο ρυθμός της τεχνολογικής προόδου, λ, επιδρά αρνητικά στο k⎺.</a:t>
            </a:r>
            <a:endParaRPr lang="en-US" sz="3600" dirty="0"/>
          </a:p>
        </p:txBody>
      </p:sp>
      <p:sp>
        <p:nvSpPr>
          <p:cNvPr id="12" name="Shape 9"/>
          <p:cNvSpPr/>
          <p:nvPr/>
        </p:nvSpPr>
        <p:spPr>
          <a:xfrm>
            <a:off x="9548217" y="4565753"/>
            <a:ext cx="510302" cy="510302"/>
          </a:xfrm>
          <a:prstGeom prst="roundRect">
            <a:avLst>
              <a:gd name="adj" fmla="val 6667"/>
            </a:avLst>
          </a:prstGeom>
          <a:solidFill>
            <a:srgbClr val="E9ECF2"/>
          </a:solidFill>
          <a:ln/>
        </p:spPr>
        <p:txBody>
          <a:bodyPr/>
          <a:lstStyle/>
          <a:p>
            <a:endParaRPr lang="el-GR"/>
          </a:p>
        </p:txBody>
      </p:sp>
      <p:sp>
        <p:nvSpPr>
          <p:cNvPr id="13" name="Text 10"/>
          <p:cNvSpPr/>
          <p:nvPr/>
        </p:nvSpPr>
        <p:spPr>
          <a:xfrm>
            <a:off x="9711511" y="4672628"/>
            <a:ext cx="183713"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3</a:t>
            </a:r>
            <a:endParaRPr lang="en-US" sz="2650" dirty="0"/>
          </a:p>
        </p:txBody>
      </p:sp>
      <p:sp>
        <p:nvSpPr>
          <p:cNvPr id="14" name="Text 11"/>
          <p:cNvSpPr/>
          <p:nvPr/>
        </p:nvSpPr>
        <p:spPr>
          <a:xfrm>
            <a:off x="10377249" y="4658579"/>
            <a:ext cx="3459242" cy="708660"/>
          </a:xfrm>
          <a:prstGeom prst="rect">
            <a:avLst/>
          </a:prstGeom>
          <a:noFill/>
          <a:ln/>
        </p:spPr>
        <p:txBody>
          <a:bodyPr wrap="squar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Σύγκλιση σε Μονοπάτι Μεγέθυνσης</a:t>
            </a:r>
            <a:endParaRPr lang="en-US" sz="4000" b="1" dirty="0"/>
          </a:p>
        </p:txBody>
      </p:sp>
      <p:sp>
        <p:nvSpPr>
          <p:cNvPr id="15" name="Text 12"/>
          <p:cNvSpPr/>
          <p:nvPr/>
        </p:nvSpPr>
        <p:spPr>
          <a:xfrm>
            <a:off x="10377249" y="5955105"/>
            <a:ext cx="4253151" cy="1814512"/>
          </a:xfrm>
          <a:prstGeom prst="rect">
            <a:avLst/>
          </a:prstGeom>
          <a:noFill/>
          <a:ln/>
        </p:spPr>
        <p:txBody>
          <a:bodyPr wrap="square" lIns="0" tIns="0" rIns="0" bIns="0" rtlCol="0" anchor="t"/>
          <a:lstStyle/>
          <a:p>
            <a:pPr marL="0" indent="0">
              <a:lnSpc>
                <a:spcPts val="2850"/>
              </a:lnSpc>
              <a:buNone/>
            </a:pPr>
            <a:r>
              <a:rPr lang="en-US" sz="3600" dirty="0">
                <a:solidFill>
                  <a:srgbClr val="15213F"/>
                </a:solidFill>
                <a:ea typeface="Roboto" pitchFamily="34" charset="-122"/>
                <a:cs typeface="Roboto" pitchFamily="34" charset="-120"/>
              </a:rPr>
              <a:t>Οι χώρες συγκλίνουν μακροχρόνια σε ένα μονοπάτι μεγέθυνσης με εξωγενή, σταθερό ρυθμό μεγέθυνσης του κατά κεφαλήν προϊόντος.</a:t>
            </a:r>
            <a:endParaRPr lang="en-US" sz="3600" dirty="0"/>
          </a:p>
        </p:txBody>
      </p:sp>
      <p:sp>
        <p:nvSpPr>
          <p:cNvPr id="16" name="Text Placeholder 16">
            <a:extLst>
              <a:ext uri="{FF2B5EF4-FFF2-40B4-BE49-F238E27FC236}">
                <a16:creationId xmlns:a16="http://schemas.microsoft.com/office/drawing/2014/main" id="{C06CE5E1-1E59-5502-51A1-1B625B3A01DD}"/>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17" name="Εικόνα 16">
            <a:extLst>
              <a:ext uri="{FF2B5EF4-FFF2-40B4-BE49-F238E27FC236}">
                <a16:creationId xmlns:a16="http://schemas.microsoft.com/office/drawing/2014/main" id="{6D7D89C3-829F-96E2-E297-E31EA371C89E}"/>
              </a:ext>
            </a:extLst>
          </p:cNvPr>
          <p:cNvPicPr>
            <a:picLocks noChangeAspect="1"/>
          </p:cNvPicPr>
          <p:nvPr/>
        </p:nvPicPr>
        <p:blipFill>
          <a:blip r:embed="rId4"/>
          <a:stretch>
            <a:fillRect/>
          </a:stretch>
        </p:blipFill>
        <p:spPr>
          <a:xfrm>
            <a:off x="55026" y="10295129"/>
            <a:ext cx="1782484" cy="65682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670" y="3089434"/>
            <a:ext cx="13042821" cy="1417558"/>
          </a:xfrm>
          <a:prstGeom prst="rect">
            <a:avLst/>
          </a:prstGeom>
          <a:noFill/>
          <a:ln/>
        </p:spPr>
        <p:txBody>
          <a:bodyPr wrap="squar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Ο Χρυσός Κανόνας σε μία Οικονομία που Μεγεθύνεται</a:t>
            </a:r>
            <a:endParaRPr lang="en-US" sz="4450" dirty="0"/>
          </a:p>
        </p:txBody>
      </p:sp>
      <p:pic>
        <p:nvPicPr>
          <p:cNvPr id="4" name="Image 1" descr="preencoded.png"/>
          <p:cNvPicPr>
            <a:picLocks noChangeAspect="1"/>
          </p:cNvPicPr>
          <p:nvPr/>
        </p:nvPicPr>
        <p:blipFill>
          <a:blip r:embed="rId4"/>
          <a:stretch>
            <a:fillRect/>
          </a:stretch>
        </p:blipFill>
        <p:spPr>
          <a:xfrm>
            <a:off x="243990" y="4228544"/>
            <a:ext cx="4347567" cy="907256"/>
          </a:xfrm>
          <a:prstGeom prst="rect">
            <a:avLst/>
          </a:prstGeom>
        </p:spPr>
      </p:pic>
      <p:sp>
        <p:nvSpPr>
          <p:cNvPr id="5" name="Text 1"/>
          <p:cNvSpPr/>
          <p:nvPr/>
        </p:nvSpPr>
        <p:spPr>
          <a:xfrm>
            <a:off x="509728" y="5523728"/>
            <a:ext cx="3893939" cy="1062990"/>
          </a:xfrm>
          <a:prstGeom prst="rect">
            <a:avLst/>
          </a:prstGeom>
          <a:noFill/>
          <a:ln/>
        </p:spPr>
        <p:txBody>
          <a:bodyPr wrap="square" lIns="0" tIns="0" rIns="0" bIns="0" rtlCol="0" anchor="t"/>
          <a:lstStyle/>
          <a:p>
            <a:pPr marL="0" indent="0" algn="l">
              <a:lnSpc>
                <a:spcPts val="2750"/>
              </a:lnSpc>
              <a:buNone/>
            </a:pPr>
            <a:r>
              <a:rPr lang="en-US" sz="4000" b="1" dirty="0">
                <a:solidFill>
                  <a:srgbClr val="15213F"/>
                </a:solidFill>
                <a:ea typeface="Roboto Slab" pitchFamily="34" charset="-122"/>
                <a:cs typeface="Roboto Slab" pitchFamily="34" charset="-120"/>
              </a:rPr>
              <a:t>Κατανάλωση ανά Αποτελεσματική Μονάδα Εργασίας</a:t>
            </a:r>
            <a:endParaRPr lang="en-US" sz="4000" b="1" dirty="0"/>
          </a:p>
        </p:txBody>
      </p:sp>
      <p:sp>
        <p:nvSpPr>
          <p:cNvPr id="6" name="Text 2"/>
          <p:cNvSpPr/>
          <p:nvPr/>
        </p:nvSpPr>
        <p:spPr>
          <a:xfrm>
            <a:off x="55026" y="7087632"/>
            <a:ext cx="3893939" cy="362903"/>
          </a:xfrm>
          <a:prstGeom prst="rect">
            <a:avLst/>
          </a:prstGeom>
          <a:noFill/>
          <a:ln/>
        </p:spPr>
        <p:txBody>
          <a:bodyPr wrap="none" lIns="0" tIns="0" rIns="0" bIns="0" rtlCol="0" anchor="t"/>
          <a:lstStyle/>
          <a:p>
            <a:pPr marL="0" indent="0" algn="l">
              <a:lnSpc>
                <a:spcPts val="2850"/>
              </a:lnSpc>
              <a:buNone/>
            </a:pPr>
            <a:r>
              <a:rPr lang="en-US" sz="3600" dirty="0">
                <a:solidFill>
                  <a:srgbClr val="15213F"/>
                </a:solidFill>
                <a:ea typeface="Roboto" pitchFamily="34" charset="-122"/>
                <a:cs typeface="Roboto" pitchFamily="34" charset="-120"/>
              </a:rPr>
              <a:t>cˆ</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 = f(k</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)+(1–δ)k</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 –</a:t>
            </a:r>
            <a:r>
              <a:rPr lang="el-GR" sz="3600" dirty="0">
                <a:solidFill>
                  <a:srgbClr val="15213F"/>
                </a:solidFill>
                <a:ea typeface="Roboto" pitchFamily="34" charset="-122"/>
                <a:cs typeface="Roboto" pitchFamily="34" charset="-120"/>
              </a:rPr>
              <a:t> </a:t>
            </a:r>
          </a:p>
          <a:p>
            <a:pPr marL="0" indent="0" algn="l">
              <a:lnSpc>
                <a:spcPts val="2850"/>
              </a:lnSpc>
              <a:buNone/>
            </a:pPr>
            <a:r>
              <a:rPr lang="el-GR" sz="3600" dirty="0">
                <a:solidFill>
                  <a:srgbClr val="15213F"/>
                </a:solidFill>
                <a:ea typeface="Roboto" pitchFamily="34" charset="-122"/>
                <a:cs typeface="Roboto" pitchFamily="34" charset="-120"/>
              </a:rPr>
              <a:t>            </a:t>
            </a:r>
            <a:r>
              <a:rPr lang="en-US" sz="3600" dirty="0">
                <a:solidFill>
                  <a:srgbClr val="15213F"/>
                </a:solidFill>
                <a:ea typeface="Roboto" pitchFamily="34" charset="-122"/>
                <a:cs typeface="Roboto" pitchFamily="34" charset="-120"/>
              </a:rPr>
              <a:t>(1+n)(1+λ)kt+1</a:t>
            </a:r>
            <a:endParaRPr lang="en-US" sz="3600" dirty="0"/>
          </a:p>
        </p:txBody>
      </p:sp>
      <p:pic>
        <p:nvPicPr>
          <p:cNvPr id="7" name="Image 2" descr="preencoded.png"/>
          <p:cNvPicPr>
            <a:picLocks noChangeAspect="1"/>
          </p:cNvPicPr>
          <p:nvPr/>
        </p:nvPicPr>
        <p:blipFill>
          <a:blip r:embed="rId5"/>
          <a:stretch>
            <a:fillRect/>
          </a:stretch>
        </p:blipFill>
        <p:spPr>
          <a:xfrm>
            <a:off x="4761600" y="4251352"/>
            <a:ext cx="4347567" cy="907256"/>
          </a:xfrm>
          <a:prstGeom prst="rect">
            <a:avLst/>
          </a:prstGeom>
        </p:spPr>
      </p:pic>
      <p:sp>
        <p:nvSpPr>
          <p:cNvPr id="8" name="Text 3"/>
          <p:cNvSpPr/>
          <p:nvPr/>
        </p:nvSpPr>
        <p:spPr>
          <a:xfrm>
            <a:off x="4761600" y="5637028"/>
            <a:ext cx="3262432" cy="354330"/>
          </a:xfrm>
          <a:prstGeom prst="rect">
            <a:avLst/>
          </a:prstGeom>
          <a:noFill/>
          <a:ln/>
        </p:spPr>
        <p:txBody>
          <a:bodyPr wrap="none" lIns="0" tIns="0" rIns="0" bIns="0" rtlCol="0" anchor="t"/>
          <a:lstStyle/>
          <a:p>
            <a:pPr marL="0" indent="0" algn="l">
              <a:lnSpc>
                <a:spcPts val="2750"/>
              </a:lnSpc>
              <a:buNone/>
            </a:pPr>
            <a:r>
              <a:rPr lang="en-US" sz="4000" b="1" dirty="0">
                <a:solidFill>
                  <a:srgbClr val="15213F"/>
                </a:solidFill>
                <a:ea typeface="Roboto Slab" pitchFamily="34" charset="-122"/>
                <a:cs typeface="Roboto Slab" pitchFamily="34" charset="-120"/>
              </a:rPr>
              <a:t>Επίπεδο </a:t>
            </a:r>
            <a:r>
              <a:rPr lang="en-US" sz="4000" b="1" dirty="0" err="1">
                <a:solidFill>
                  <a:srgbClr val="15213F"/>
                </a:solidFill>
                <a:ea typeface="Roboto Slab" pitchFamily="34" charset="-122"/>
                <a:cs typeface="Roboto Slab" pitchFamily="34" charset="-120"/>
              </a:rPr>
              <a:t>Χρυσού</a:t>
            </a:r>
            <a:r>
              <a:rPr lang="en-US" sz="4000" b="1" dirty="0">
                <a:solidFill>
                  <a:srgbClr val="15213F"/>
                </a:solidFill>
                <a:ea typeface="Roboto Slab" pitchFamily="34" charset="-122"/>
                <a:cs typeface="Roboto Slab" pitchFamily="34" charset="-120"/>
              </a:rPr>
              <a:t> </a:t>
            </a:r>
          </a:p>
          <a:p>
            <a:pPr marL="0" indent="0" algn="l">
              <a:lnSpc>
                <a:spcPts val="2750"/>
              </a:lnSpc>
              <a:buNone/>
            </a:pPr>
            <a:r>
              <a:rPr lang="en-US" sz="4000" b="1" dirty="0">
                <a:solidFill>
                  <a:srgbClr val="15213F"/>
                </a:solidFill>
                <a:ea typeface="Roboto Slab" pitchFamily="34" charset="-122"/>
                <a:cs typeface="Roboto Slab" pitchFamily="34" charset="-120"/>
              </a:rPr>
              <a:t>Κα</a:t>
            </a:r>
            <a:r>
              <a:rPr lang="en-US" sz="4000" b="1" dirty="0" err="1">
                <a:solidFill>
                  <a:srgbClr val="15213F"/>
                </a:solidFill>
                <a:ea typeface="Roboto Slab" pitchFamily="34" charset="-122"/>
                <a:cs typeface="Roboto Slab" pitchFamily="34" charset="-120"/>
              </a:rPr>
              <a:t>νόν</a:t>
            </a:r>
            <a:r>
              <a:rPr lang="en-US" sz="4000" b="1" dirty="0">
                <a:solidFill>
                  <a:srgbClr val="15213F"/>
                </a:solidFill>
                <a:ea typeface="Roboto Slab" pitchFamily="34" charset="-122"/>
                <a:cs typeface="Roboto Slab" pitchFamily="34" charset="-120"/>
              </a:rPr>
              <a:t>α</a:t>
            </a:r>
            <a:endParaRPr lang="en-US" sz="4000" b="1" dirty="0"/>
          </a:p>
        </p:txBody>
      </p:sp>
      <p:sp>
        <p:nvSpPr>
          <p:cNvPr id="9" name="Text 4"/>
          <p:cNvSpPr/>
          <p:nvPr/>
        </p:nvSpPr>
        <p:spPr>
          <a:xfrm>
            <a:off x="4761600" y="6667646"/>
            <a:ext cx="3994267" cy="199438"/>
          </a:xfrm>
          <a:prstGeom prst="rect">
            <a:avLst/>
          </a:prstGeom>
          <a:noFill/>
          <a:ln/>
        </p:spPr>
        <p:txBody>
          <a:bodyPr wrap="none" lIns="0" tIns="0" rIns="0" bIns="0" rtlCol="0" anchor="t"/>
          <a:lstStyle/>
          <a:p>
            <a:pPr marL="0" indent="0" algn="l">
              <a:lnSpc>
                <a:spcPts val="2850"/>
              </a:lnSpc>
              <a:buNone/>
            </a:pPr>
            <a:r>
              <a:rPr lang="en-US" sz="3600" dirty="0">
                <a:solidFill>
                  <a:srgbClr val="15213F"/>
                </a:solidFill>
                <a:ea typeface="Roboto" pitchFamily="34" charset="-122"/>
                <a:cs typeface="Roboto" pitchFamily="34" charset="-120"/>
              </a:rPr>
              <a:t>kGR = arg max {f(k) – </a:t>
            </a:r>
            <a:endParaRPr lang="el-GR" sz="3600" dirty="0">
              <a:solidFill>
                <a:srgbClr val="15213F"/>
              </a:solidFill>
              <a:ea typeface="Roboto" pitchFamily="34" charset="-122"/>
              <a:cs typeface="Roboto" pitchFamily="34" charset="-120"/>
            </a:endParaRPr>
          </a:p>
          <a:p>
            <a:pPr marL="0" indent="0" algn="l">
              <a:lnSpc>
                <a:spcPts val="2850"/>
              </a:lnSpc>
              <a:buNone/>
            </a:pPr>
            <a:r>
              <a:rPr lang="en-US" sz="3600" dirty="0">
                <a:solidFill>
                  <a:srgbClr val="15213F"/>
                </a:solidFill>
                <a:ea typeface="Roboto" pitchFamily="34" charset="-122"/>
                <a:cs typeface="Roboto" pitchFamily="34" charset="-120"/>
              </a:rPr>
              <a:t>[n+δ+λ(1+n)]k}</a:t>
            </a:r>
            <a:endParaRPr lang="en-US" sz="3600" dirty="0"/>
          </a:p>
        </p:txBody>
      </p:sp>
      <p:pic>
        <p:nvPicPr>
          <p:cNvPr id="10" name="Image 3" descr="preencoded.png"/>
          <p:cNvPicPr>
            <a:picLocks noChangeAspect="1"/>
          </p:cNvPicPr>
          <p:nvPr/>
        </p:nvPicPr>
        <p:blipFill>
          <a:blip r:embed="rId6"/>
          <a:stretch>
            <a:fillRect/>
          </a:stretch>
        </p:blipFill>
        <p:spPr>
          <a:xfrm>
            <a:off x="9431791" y="4284519"/>
            <a:ext cx="4347567" cy="907256"/>
          </a:xfrm>
          <a:prstGeom prst="rect">
            <a:avLst/>
          </a:prstGeom>
        </p:spPr>
      </p:pic>
      <p:sp>
        <p:nvSpPr>
          <p:cNvPr id="11" name="Text 5"/>
          <p:cNvSpPr/>
          <p:nvPr/>
        </p:nvSpPr>
        <p:spPr>
          <a:xfrm>
            <a:off x="9238403" y="5639558"/>
            <a:ext cx="3316605" cy="354330"/>
          </a:xfrm>
          <a:prstGeom prst="rect">
            <a:avLst/>
          </a:prstGeom>
          <a:noFill/>
          <a:ln/>
        </p:spPr>
        <p:txBody>
          <a:bodyPr wrap="none" lIns="0" tIns="0" rIns="0" bIns="0" rtlCol="0" anchor="t"/>
          <a:lstStyle/>
          <a:p>
            <a:pPr marL="0" indent="0" algn="l">
              <a:lnSpc>
                <a:spcPts val="2750"/>
              </a:lnSpc>
              <a:buNone/>
            </a:pPr>
            <a:r>
              <a:rPr lang="en-US" sz="4000" b="1" dirty="0">
                <a:solidFill>
                  <a:srgbClr val="15213F"/>
                </a:solidFill>
                <a:ea typeface="Roboto Slab" pitchFamily="34" charset="-122"/>
                <a:cs typeface="Roboto Slab" pitchFamily="34" charset="-120"/>
              </a:rPr>
              <a:t>Συνθήκη Χρυσού Κανόνα</a:t>
            </a:r>
            <a:endParaRPr lang="en-US" sz="4000" b="1" dirty="0"/>
          </a:p>
        </p:txBody>
      </p:sp>
      <p:sp>
        <p:nvSpPr>
          <p:cNvPr id="12" name="Text 6"/>
          <p:cNvSpPr/>
          <p:nvPr/>
        </p:nvSpPr>
        <p:spPr>
          <a:xfrm>
            <a:off x="9764497" y="6945002"/>
            <a:ext cx="3893939" cy="362903"/>
          </a:xfrm>
          <a:prstGeom prst="rect">
            <a:avLst/>
          </a:prstGeom>
          <a:noFill/>
          <a:ln/>
        </p:spPr>
        <p:txBody>
          <a:bodyPr wrap="none" lIns="0" tIns="0" rIns="0" bIns="0" rtlCol="0" anchor="t"/>
          <a:lstStyle/>
          <a:p>
            <a:pPr marL="0" indent="0" algn="l">
              <a:lnSpc>
                <a:spcPts val="2850"/>
              </a:lnSpc>
              <a:buNone/>
            </a:pPr>
            <a:r>
              <a:rPr lang="en-US" sz="3600" dirty="0">
                <a:solidFill>
                  <a:srgbClr val="15213F"/>
                </a:solidFill>
                <a:ea typeface="Roboto" pitchFamily="34" charset="-122"/>
                <a:cs typeface="Roboto" pitchFamily="34" charset="-120"/>
              </a:rPr>
              <a:t>f΄(kGR) = n+δ+λ(1+n)</a:t>
            </a:r>
            <a:endParaRPr lang="en-US" sz="3600" dirty="0"/>
          </a:p>
        </p:txBody>
      </p:sp>
      <p:sp>
        <p:nvSpPr>
          <p:cNvPr id="13" name="Text Placeholder 16">
            <a:extLst>
              <a:ext uri="{FF2B5EF4-FFF2-40B4-BE49-F238E27FC236}">
                <a16:creationId xmlns:a16="http://schemas.microsoft.com/office/drawing/2014/main" id="{B97B820C-2CFB-0215-C712-4FDB95DE9196}"/>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14" name="Εικόνα 13">
            <a:extLst>
              <a:ext uri="{FF2B5EF4-FFF2-40B4-BE49-F238E27FC236}">
                <a16:creationId xmlns:a16="http://schemas.microsoft.com/office/drawing/2014/main" id="{54C81AF6-3F36-F665-2C85-27E52EFA0D8D}"/>
              </a:ext>
            </a:extLst>
          </p:cNvPr>
          <p:cNvPicPr>
            <a:picLocks noChangeAspect="1"/>
          </p:cNvPicPr>
          <p:nvPr/>
        </p:nvPicPr>
        <p:blipFill>
          <a:blip r:embed="rId7"/>
          <a:stretch>
            <a:fillRect/>
          </a:stretch>
        </p:blipFill>
        <p:spPr>
          <a:xfrm>
            <a:off x="55026" y="10295129"/>
            <a:ext cx="1782484" cy="65682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96120" y="615647"/>
            <a:ext cx="6925866" cy="708779"/>
          </a:xfrm>
          <a:prstGeom prst="rect">
            <a:avLst/>
          </a:prstGeom>
          <a:noFill/>
          <a:ln/>
        </p:spPr>
        <p:txBody>
          <a:bodyPr wrap="non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Η Υπόθεση της Σύγκλισης</a:t>
            </a:r>
            <a:endParaRPr lang="en-US" sz="4450" dirty="0"/>
          </a:p>
        </p:txBody>
      </p:sp>
      <p:sp>
        <p:nvSpPr>
          <p:cNvPr id="3" name="Text 1"/>
          <p:cNvSpPr/>
          <p:nvPr/>
        </p:nvSpPr>
        <p:spPr>
          <a:xfrm>
            <a:off x="419893" y="2153332"/>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3257B8"/>
                </a:solidFill>
                <a:ea typeface="Roboto Slab" pitchFamily="34" charset="-122"/>
                <a:cs typeface="Roboto Slab" pitchFamily="34" charset="-120"/>
              </a:rPr>
              <a:t>Ισχυρή Πρόβλεψη</a:t>
            </a:r>
            <a:endParaRPr lang="en-US" sz="4000" b="1" dirty="0"/>
          </a:p>
        </p:txBody>
      </p:sp>
      <p:sp>
        <p:nvSpPr>
          <p:cNvPr id="4" name="Text 2"/>
          <p:cNvSpPr/>
          <p:nvPr/>
        </p:nvSpPr>
        <p:spPr>
          <a:xfrm>
            <a:off x="396120" y="2729912"/>
            <a:ext cx="3978116" cy="1451610"/>
          </a:xfrm>
          <a:prstGeom prst="rect">
            <a:avLst/>
          </a:prstGeom>
          <a:noFill/>
          <a:ln/>
        </p:spPr>
        <p:txBody>
          <a:bodyPr wrap="square" lIns="0" tIns="0" rIns="0" bIns="0" rtlCol="0" anchor="t"/>
          <a:lstStyle/>
          <a:p>
            <a:pPr marL="0" indent="0">
              <a:lnSpc>
                <a:spcPct val="150000"/>
              </a:lnSpc>
              <a:buNone/>
            </a:pPr>
            <a:r>
              <a:rPr lang="en-US" sz="3600" dirty="0">
                <a:solidFill>
                  <a:srgbClr val="15213F"/>
                </a:solidFill>
                <a:ea typeface="Roboto" pitchFamily="34" charset="-122"/>
                <a:cs typeface="Roboto" pitchFamily="34" charset="-120"/>
              </a:rPr>
              <a:t>Η πιο ισχυρή και σημαντική πρόβλεψη του υποδείγματος οικονομικής μεγέθυνσης είναι η υπόθεση της σύγκλισης.</a:t>
            </a:r>
            <a:endParaRPr lang="en-US" sz="3600" dirty="0"/>
          </a:p>
        </p:txBody>
      </p:sp>
      <p:sp>
        <p:nvSpPr>
          <p:cNvPr id="5" name="Text 3"/>
          <p:cNvSpPr/>
          <p:nvPr/>
        </p:nvSpPr>
        <p:spPr>
          <a:xfrm>
            <a:off x="5019777" y="2153332"/>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3257B8"/>
                </a:solidFill>
                <a:ea typeface="Roboto Slab" pitchFamily="34" charset="-122"/>
                <a:cs typeface="Roboto Slab" pitchFamily="34" charset="-120"/>
              </a:rPr>
              <a:t>Αρνητική Συσχέτιση</a:t>
            </a:r>
            <a:endParaRPr lang="en-US" sz="4000" b="1" dirty="0"/>
          </a:p>
        </p:txBody>
      </p:sp>
      <p:sp>
        <p:nvSpPr>
          <p:cNvPr id="6" name="Text 4"/>
          <p:cNvSpPr/>
          <p:nvPr/>
        </p:nvSpPr>
        <p:spPr>
          <a:xfrm>
            <a:off x="5077726" y="2766375"/>
            <a:ext cx="3978116" cy="1088708"/>
          </a:xfrm>
          <a:prstGeom prst="rect">
            <a:avLst/>
          </a:prstGeom>
          <a:noFill/>
          <a:ln/>
        </p:spPr>
        <p:txBody>
          <a:bodyPr wrap="square" lIns="0" tIns="0" rIns="0" bIns="0" rtlCol="0" anchor="t"/>
          <a:lstStyle/>
          <a:p>
            <a:pPr marL="0" indent="0">
              <a:lnSpc>
                <a:spcPct val="150000"/>
              </a:lnSpc>
              <a:buNone/>
            </a:pPr>
            <a:r>
              <a:rPr lang="en-US" sz="3600" dirty="0">
                <a:solidFill>
                  <a:srgbClr val="15213F"/>
                </a:solidFill>
                <a:ea typeface="Roboto" pitchFamily="34" charset="-122"/>
                <a:cs typeface="Roboto" pitchFamily="34" charset="-120"/>
              </a:rPr>
              <a:t>Ο ρυθμός μεγέθυνσης μίας οικονομίας συνδέεται αρνητικά με το αρχικό επίπεδο κατά κεφαλήν προϊόντος της.</a:t>
            </a:r>
            <a:endParaRPr lang="en-US" sz="3600" dirty="0"/>
          </a:p>
        </p:txBody>
      </p:sp>
      <p:sp>
        <p:nvSpPr>
          <p:cNvPr id="7" name="Text 5"/>
          <p:cNvSpPr/>
          <p:nvPr/>
        </p:nvSpPr>
        <p:spPr>
          <a:xfrm>
            <a:off x="9759333" y="2153332"/>
            <a:ext cx="3978116" cy="708660"/>
          </a:xfrm>
          <a:prstGeom prst="rect">
            <a:avLst/>
          </a:prstGeom>
          <a:noFill/>
          <a:ln/>
        </p:spPr>
        <p:txBody>
          <a:bodyPr wrap="square" lIns="0" tIns="0" rIns="0" bIns="0" rtlCol="0" anchor="t"/>
          <a:lstStyle/>
          <a:p>
            <a:pPr marL="0" indent="0">
              <a:lnSpc>
                <a:spcPts val="2750"/>
              </a:lnSpc>
              <a:buNone/>
            </a:pPr>
            <a:r>
              <a:rPr lang="en-US" sz="4000" b="1" dirty="0">
                <a:solidFill>
                  <a:srgbClr val="3257B8"/>
                </a:solidFill>
                <a:ea typeface="Roboto Slab" pitchFamily="34" charset="-122"/>
                <a:cs typeface="Roboto Slab" pitchFamily="34" charset="-120"/>
              </a:rPr>
              <a:t>Ανεξαρτησία από Αρχικές Συνθήκες</a:t>
            </a:r>
            <a:endParaRPr lang="en-US" sz="4000" b="1" dirty="0"/>
          </a:p>
        </p:txBody>
      </p:sp>
      <p:sp>
        <p:nvSpPr>
          <p:cNvPr id="8" name="Text 6"/>
          <p:cNvSpPr/>
          <p:nvPr/>
        </p:nvSpPr>
        <p:spPr>
          <a:xfrm>
            <a:off x="9872067" y="3080288"/>
            <a:ext cx="3978116" cy="1088708"/>
          </a:xfrm>
          <a:prstGeom prst="rect">
            <a:avLst/>
          </a:prstGeom>
          <a:noFill/>
          <a:ln/>
        </p:spPr>
        <p:txBody>
          <a:bodyPr wrap="square" lIns="0" tIns="0" rIns="0" bIns="0" rtlCol="0" anchor="t"/>
          <a:lstStyle/>
          <a:p>
            <a:pPr marL="0" indent="0">
              <a:lnSpc>
                <a:spcPct val="150000"/>
              </a:lnSpc>
              <a:buNone/>
            </a:pPr>
            <a:r>
              <a:rPr lang="en-US" sz="3600" dirty="0">
                <a:solidFill>
                  <a:srgbClr val="15213F"/>
                </a:solidFill>
                <a:ea typeface="Roboto" pitchFamily="34" charset="-122"/>
                <a:cs typeface="Roboto" pitchFamily="34" charset="-120"/>
              </a:rPr>
              <a:t>Η μακροχρόνια ισορροπία της είναι ανεξάρτητη από τις αρχικές συνθήκες.</a:t>
            </a:r>
            <a:endParaRPr lang="en-US" sz="3600" dirty="0"/>
          </a:p>
        </p:txBody>
      </p:sp>
      <p:sp>
        <p:nvSpPr>
          <p:cNvPr id="9" name="Text Placeholder 16">
            <a:extLst>
              <a:ext uri="{FF2B5EF4-FFF2-40B4-BE49-F238E27FC236}">
                <a16:creationId xmlns:a16="http://schemas.microsoft.com/office/drawing/2014/main" id="{7A6E4870-E5DC-F0AA-9EA7-9165F95ED434}"/>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10" name="Εικόνα 9">
            <a:extLst>
              <a:ext uri="{FF2B5EF4-FFF2-40B4-BE49-F238E27FC236}">
                <a16:creationId xmlns:a16="http://schemas.microsoft.com/office/drawing/2014/main" id="{097FED55-BE12-9F30-693E-051E8D234703}"/>
              </a:ext>
            </a:extLst>
          </p:cNvPr>
          <p:cNvPicPr>
            <a:picLocks noChangeAspect="1"/>
          </p:cNvPicPr>
          <p:nvPr/>
        </p:nvPicPr>
        <p:blipFill>
          <a:blip r:embed="rId3"/>
          <a:stretch>
            <a:fillRect/>
          </a:stretch>
        </p:blipFill>
        <p:spPr>
          <a:xfrm>
            <a:off x="55026" y="10295129"/>
            <a:ext cx="1782484" cy="65682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10972800"/>
          </a:xfrm>
          <a:prstGeom prst="rect">
            <a:avLst/>
          </a:prstGeom>
        </p:spPr>
      </p:pic>
      <p:sp>
        <p:nvSpPr>
          <p:cNvPr id="3" name="Text 0"/>
          <p:cNvSpPr/>
          <p:nvPr/>
        </p:nvSpPr>
        <p:spPr>
          <a:xfrm>
            <a:off x="620699" y="370988"/>
            <a:ext cx="5670590" cy="708779"/>
          </a:xfrm>
          <a:prstGeom prst="rect">
            <a:avLst/>
          </a:prstGeom>
          <a:noFill/>
          <a:ln/>
        </p:spPr>
        <p:txBody>
          <a:bodyPr wrap="non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Απόλυτη Σύγκλιση</a:t>
            </a:r>
            <a:endParaRPr lang="en-US" sz="4450" dirty="0"/>
          </a:p>
        </p:txBody>
      </p:sp>
      <p:sp>
        <p:nvSpPr>
          <p:cNvPr id="4" name="Shape 1"/>
          <p:cNvSpPr/>
          <p:nvPr/>
        </p:nvSpPr>
        <p:spPr>
          <a:xfrm>
            <a:off x="620699" y="1509707"/>
            <a:ext cx="510302" cy="510302"/>
          </a:xfrm>
          <a:prstGeom prst="roundRect">
            <a:avLst>
              <a:gd name="adj" fmla="val 6667"/>
            </a:avLst>
          </a:prstGeom>
          <a:solidFill>
            <a:srgbClr val="E9ECF2"/>
          </a:solidFill>
          <a:ln/>
        </p:spPr>
        <p:txBody>
          <a:bodyPr/>
          <a:lstStyle/>
          <a:p>
            <a:endParaRPr lang="el-GR"/>
          </a:p>
        </p:txBody>
      </p:sp>
      <p:sp>
        <p:nvSpPr>
          <p:cNvPr id="5" name="Text 2"/>
          <p:cNvSpPr/>
          <p:nvPr/>
        </p:nvSpPr>
        <p:spPr>
          <a:xfrm>
            <a:off x="781213" y="1594717"/>
            <a:ext cx="140256"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1</a:t>
            </a:r>
            <a:endParaRPr lang="en-US" sz="2650" dirty="0"/>
          </a:p>
        </p:txBody>
      </p:sp>
      <p:sp>
        <p:nvSpPr>
          <p:cNvPr id="6" name="Text 3"/>
          <p:cNvSpPr/>
          <p:nvPr/>
        </p:nvSpPr>
        <p:spPr>
          <a:xfrm>
            <a:off x="1392641" y="1665679"/>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Σύγκλιση β</a:t>
            </a:r>
            <a:endParaRPr lang="en-US" sz="4000" b="1" dirty="0"/>
          </a:p>
        </p:txBody>
      </p:sp>
      <p:sp>
        <p:nvSpPr>
          <p:cNvPr id="7" name="Text 4"/>
          <p:cNvSpPr/>
          <p:nvPr/>
        </p:nvSpPr>
        <p:spPr>
          <a:xfrm>
            <a:off x="526093" y="1965515"/>
            <a:ext cx="8379767" cy="1088708"/>
          </a:xfrm>
          <a:prstGeom prst="rect">
            <a:avLst/>
          </a:prstGeom>
          <a:noFill/>
          <a:ln/>
        </p:spPr>
        <p:txBody>
          <a:bodyPr wrap="square" lIns="0" tIns="0" rIns="0" bIns="0" rtlCol="0" anchor="t"/>
          <a:lstStyle/>
          <a:p>
            <a:pPr marL="0" indent="0">
              <a:lnSpc>
                <a:spcPct val="150000"/>
              </a:lnSpc>
              <a:buNone/>
            </a:pPr>
            <a:r>
              <a:rPr lang="en-US" sz="3600" dirty="0">
                <a:solidFill>
                  <a:srgbClr val="15213F"/>
                </a:solidFill>
                <a:ea typeface="Roboto" pitchFamily="34" charset="-122"/>
                <a:cs typeface="Roboto" pitchFamily="34" charset="-120"/>
              </a:rPr>
              <a:t>Όσο χαμηλότερο είναι το επίπεδο του κατά κεφαλήν εισοδήματος, τόσο υψηλότερος είναι ο ρυθμός της μεγέθυνσης του κατά κεφαλήν εισοδήματος.</a:t>
            </a:r>
            <a:endParaRPr lang="en-US" sz="3600" dirty="0"/>
          </a:p>
        </p:txBody>
      </p:sp>
      <p:sp>
        <p:nvSpPr>
          <p:cNvPr id="8" name="Shape 5"/>
          <p:cNvSpPr/>
          <p:nvPr/>
        </p:nvSpPr>
        <p:spPr>
          <a:xfrm>
            <a:off x="858839" y="6148516"/>
            <a:ext cx="510302" cy="510302"/>
          </a:xfrm>
          <a:prstGeom prst="roundRect">
            <a:avLst>
              <a:gd name="adj" fmla="val 6667"/>
            </a:avLst>
          </a:prstGeom>
          <a:solidFill>
            <a:srgbClr val="E9ECF2"/>
          </a:solidFill>
          <a:ln/>
        </p:spPr>
        <p:txBody>
          <a:bodyPr/>
          <a:lstStyle/>
          <a:p>
            <a:endParaRPr lang="el-GR"/>
          </a:p>
        </p:txBody>
      </p:sp>
      <p:sp>
        <p:nvSpPr>
          <p:cNvPr id="9" name="Text 6"/>
          <p:cNvSpPr/>
          <p:nvPr/>
        </p:nvSpPr>
        <p:spPr>
          <a:xfrm>
            <a:off x="1058621" y="6203837"/>
            <a:ext cx="187881"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2</a:t>
            </a:r>
            <a:endParaRPr lang="en-US" sz="2650" dirty="0"/>
          </a:p>
        </p:txBody>
      </p:sp>
      <p:sp>
        <p:nvSpPr>
          <p:cNvPr id="10" name="Text 7"/>
          <p:cNvSpPr/>
          <p:nvPr/>
        </p:nvSpPr>
        <p:spPr>
          <a:xfrm>
            <a:off x="1618588" y="6203837"/>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Σύγκλιση σ</a:t>
            </a:r>
            <a:endParaRPr lang="en-US" sz="4000" b="1" dirty="0"/>
          </a:p>
        </p:txBody>
      </p:sp>
      <p:sp>
        <p:nvSpPr>
          <p:cNvPr id="11" name="Text 8"/>
          <p:cNvSpPr/>
          <p:nvPr/>
        </p:nvSpPr>
        <p:spPr>
          <a:xfrm>
            <a:off x="100134" y="6437888"/>
            <a:ext cx="9231683" cy="1893172"/>
          </a:xfrm>
          <a:prstGeom prst="rect">
            <a:avLst/>
          </a:prstGeom>
          <a:noFill/>
          <a:ln/>
        </p:spPr>
        <p:txBody>
          <a:bodyPr wrap="square" lIns="0" tIns="0" rIns="0" bIns="0" rtlCol="0" anchor="t"/>
          <a:lstStyle/>
          <a:p>
            <a:pPr marL="0" indent="0">
              <a:lnSpc>
                <a:spcPct val="150000"/>
              </a:lnSpc>
              <a:buNone/>
            </a:pPr>
            <a:r>
              <a:rPr lang="en-US" sz="3600" dirty="0">
                <a:solidFill>
                  <a:srgbClr val="15213F"/>
                </a:solidFill>
                <a:ea typeface="Roboto" pitchFamily="34" charset="-122"/>
                <a:cs typeface="Roboto" pitchFamily="34" charset="-120"/>
              </a:rPr>
              <a:t>Οι ρυθμοί μεγέθυνσης συγκλίνουν με τον χρόνο (δηλαδή, η κατανομή του λογαριθμημένου κατά κεφαλήν εισοδήματος μεταξύ των χωρών γίνεται όλο και πιο συγκεντρωμένη με τον χρόνο).</a:t>
            </a:r>
            <a:endParaRPr lang="en-US" sz="3600" dirty="0"/>
          </a:p>
        </p:txBody>
      </p:sp>
      <p:sp>
        <p:nvSpPr>
          <p:cNvPr id="12" name="Text Placeholder 16">
            <a:extLst>
              <a:ext uri="{FF2B5EF4-FFF2-40B4-BE49-F238E27FC236}">
                <a16:creationId xmlns:a16="http://schemas.microsoft.com/office/drawing/2014/main" id="{3F17B021-95C7-0598-1953-317ED6CEF002}"/>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13" name="Εικόνα 12">
            <a:extLst>
              <a:ext uri="{FF2B5EF4-FFF2-40B4-BE49-F238E27FC236}">
                <a16:creationId xmlns:a16="http://schemas.microsoft.com/office/drawing/2014/main" id="{D4E10FAA-9807-0E3F-96D3-C262C622E4BB}"/>
              </a:ext>
            </a:extLst>
          </p:cNvPr>
          <p:cNvPicPr>
            <a:picLocks noChangeAspect="1"/>
          </p:cNvPicPr>
          <p:nvPr/>
        </p:nvPicPr>
        <p:blipFill>
          <a:blip r:embed="rId4"/>
          <a:stretch>
            <a:fillRect/>
          </a:stretch>
        </p:blipFill>
        <p:spPr>
          <a:xfrm>
            <a:off x="55026" y="10295129"/>
            <a:ext cx="1782484" cy="65682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610083"/>
            <a:ext cx="12298323" cy="708779"/>
          </a:xfrm>
          <a:prstGeom prst="rect">
            <a:avLst/>
          </a:prstGeom>
          <a:noFill/>
          <a:ln/>
        </p:spPr>
        <p:txBody>
          <a:bodyPr wrap="non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Εμπειρικά Στοιχεία για την Απόλυτη Σύγκλιση</a:t>
            </a:r>
            <a:endParaRPr lang="en-US" sz="4450" dirty="0"/>
          </a:p>
        </p:txBody>
      </p:sp>
      <p:pic>
        <p:nvPicPr>
          <p:cNvPr id="3" name="Image 0" descr="preencoded.png"/>
          <p:cNvPicPr>
            <a:picLocks noChangeAspect="1"/>
          </p:cNvPicPr>
          <p:nvPr/>
        </p:nvPicPr>
        <p:blipFill>
          <a:blip r:embed="rId3"/>
          <a:stretch>
            <a:fillRect/>
          </a:stretch>
        </p:blipFill>
        <p:spPr>
          <a:xfrm>
            <a:off x="793790" y="1925122"/>
            <a:ext cx="13042821" cy="7303889"/>
          </a:xfrm>
          <a:prstGeom prst="rect">
            <a:avLst/>
          </a:prstGeom>
        </p:spPr>
      </p:pic>
      <p:sp>
        <p:nvSpPr>
          <p:cNvPr id="4" name="Text 1"/>
          <p:cNvSpPr/>
          <p:nvPr/>
        </p:nvSpPr>
        <p:spPr>
          <a:xfrm>
            <a:off x="555795" y="9282522"/>
            <a:ext cx="13836610" cy="725805"/>
          </a:xfrm>
          <a:prstGeom prst="rect">
            <a:avLst/>
          </a:prstGeom>
          <a:noFill/>
          <a:ln/>
        </p:spPr>
        <p:txBody>
          <a:bodyPr wrap="square" lIns="0" tIns="0" rIns="0" bIns="0" rtlCol="0" anchor="t"/>
          <a:lstStyle/>
          <a:p>
            <a:pPr marL="0" indent="0">
              <a:lnSpc>
                <a:spcPts val="2850"/>
              </a:lnSpc>
              <a:buNone/>
            </a:pPr>
            <a:r>
              <a:rPr lang="en-US" sz="3600" dirty="0">
                <a:solidFill>
                  <a:srgbClr val="15213F"/>
                </a:solidFill>
                <a:ea typeface="Roboto" pitchFamily="34" charset="-122"/>
                <a:cs typeface="Roboto" pitchFamily="34" charset="-120"/>
              </a:rPr>
              <a:t>Τα εμπειρικά στοιχεία δεν επαληθεύουν την υπόθεση της απόλυτης σύγκλισης, υποδεικνύοντας ότι ο συντελεστής β είναι ελαφρώς θετικός και στατιστικά σημαντικός.</a:t>
            </a:r>
            <a:endParaRPr lang="en-US" sz="3600" dirty="0"/>
          </a:p>
        </p:txBody>
      </p:sp>
      <p:sp>
        <p:nvSpPr>
          <p:cNvPr id="5" name="Text Placeholder 16">
            <a:extLst>
              <a:ext uri="{FF2B5EF4-FFF2-40B4-BE49-F238E27FC236}">
                <a16:creationId xmlns:a16="http://schemas.microsoft.com/office/drawing/2014/main" id="{7C720B6C-010E-1C5C-6498-82D6572CF760}"/>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6" name="Εικόνα 5">
            <a:extLst>
              <a:ext uri="{FF2B5EF4-FFF2-40B4-BE49-F238E27FC236}">
                <a16:creationId xmlns:a16="http://schemas.microsoft.com/office/drawing/2014/main" id="{F2C97F4F-6E24-C83F-34D1-DACAF2D485E5}"/>
              </a:ext>
            </a:extLst>
          </p:cNvPr>
          <p:cNvPicPr>
            <a:picLocks noChangeAspect="1"/>
          </p:cNvPicPr>
          <p:nvPr/>
        </p:nvPicPr>
        <p:blipFill>
          <a:blip r:embed="rId4"/>
          <a:stretch>
            <a:fillRect/>
          </a:stretch>
        </p:blipFill>
        <p:spPr>
          <a:xfrm>
            <a:off x="55026" y="10295129"/>
            <a:ext cx="1782484" cy="65682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1837511" y="-62092"/>
            <a:ext cx="11070431" cy="708779"/>
          </a:xfrm>
          <a:prstGeom prst="rect">
            <a:avLst/>
          </a:prstGeom>
          <a:noFill/>
          <a:ln/>
        </p:spPr>
        <p:txBody>
          <a:bodyPr wrap="none" lIns="0" tIns="0" rIns="0" bIns="0" rtlCol="0" anchor="t"/>
          <a:lstStyle/>
          <a:p>
            <a:pPr marL="0" indent="0">
              <a:lnSpc>
                <a:spcPts val="5550"/>
              </a:lnSpc>
              <a:buNone/>
            </a:pPr>
            <a:r>
              <a:rPr lang="en-US" sz="4800" dirty="0">
                <a:solidFill>
                  <a:srgbClr val="3257B8"/>
                </a:solidFill>
                <a:ea typeface="Roboto Slab" pitchFamily="34" charset="-122"/>
                <a:cs typeface="Roboto Slab" pitchFamily="34" charset="-120"/>
              </a:rPr>
              <a:t>Βασικά Στοιχεία του Υποδείγματος Solow</a:t>
            </a:r>
            <a:endParaRPr lang="en-US" sz="4800" dirty="0"/>
          </a:p>
        </p:txBody>
      </p:sp>
      <p:sp>
        <p:nvSpPr>
          <p:cNvPr id="3" name="Text 1"/>
          <p:cNvSpPr/>
          <p:nvPr/>
        </p:nvSpPr>
        <p:spPr>
          <a:xfrm>
            <a:off x="808497" y="1064850"/>
            <a:ext cx="2835235" cy="354330"/>
          </a:xfrm>
          <a:prstGeom prst="rect">
            <a:avLst/>
          </a:prstGeom>
          <a:noFill/>
          <a:ln/>
        </p:spPr>
        <p:txBody>
          <a:bodyPr wrap="none" lIns="0" tIns="0" rIns="0" bIns="0" rtlCol="0" anchor="t"/>
          <a:lstStyle/>
          <a:p>
            <a:pPr marL="0" indent="0">
              <a:lnSpc>
                <a:spcPts val="2750"/>
              </a:lnSpc>
              <a:buNone/>
            </a:pPr>
            <a:r>
              <a:rPr lang="en-US" sz="4800" dirty="0">
                <a:solidFill>
                  <a:srgbClr val="3257B8"/>
                </a:solidFill>
                <a:ea typeface="Roboto Slab" pitchFamily="34" charset="-122"/>
                <a:cs typeface="Roboto Slab" pitchFamily="34" charset="-120"/>
              </a:rPr>
              <a:t>Θεωρητικό Πλαίσιο</a:t>
            </a:r>
            <a:endParaRPr lang="en-US" sz="4800" dirty="0"/>
          </a:p>
        </p:txBody>
      </p:sp>
      <p:sp>
        <p:nvSpPr>
          <p:cNvPr id="4" name="Text 2"/>
          <p:cNvSpPr/>
          <p:nvPr/>
        </p:nvSpPr>
        <p:spPr>
          <a:xfrm>
            <a:off x="603368" y="1352152"/>
            <a:ext cx="6584832" cy="1814512"/>
          </a:xfrm>
          <a:prstGeom prst="rect">
            <a:avLst/>
          </a:prstGeom>
          <a:noFill/>
          <a:ln/>
        </p:spPr>
        <p:txBody>
          <a:bodyPr wrap="square" lIns="0" tIns="0" rIns="0" bIns="0" rtlCol="0" anchor="t"/>
          <a:lstStyle/>
          <a:p>
            <a:pPr marL="0" indent="0">
              <a:lnSpc>
                <a:spcPct val="150000"/>
              </a:lnSpc>
              <a:buNone/>
            </a:pPr>
            <a:r>
              <a:rPr lang="en-US" sz="4000" dirty="0">
                <a:solidFill>
                  <a:srgbClr val="15213F"/>
                </a:solidFill>
                <a:ea typeface="Roboto" pitchFamily="34" charset="-122"/>
                <a:cs typeface="Roboto" pitchFamily="34" charset="-120"/>
              </a:rPr>
              <a:t>Το υπόδειγμα οικονομικής μεγέθυνσης, όπως αναπτύχθηκε από την εργασία του Robert Solow το 1956, παρέχει ένα θεωρητικό πλαίσιο ανάλυσης που έχει καταστεί σημείο αναφορά</a:t>
            </a:r>
            <a:r>
              <a:rPr lang="el-GR" sz="4000" dirty="0">
                <a:solidFill>
                  <a:srgbClr val="15213F"/>
                </a:solidFill>
                <a:ea typeface="Roboto" pitchFamily="34" charset="-122"/>
                <a:cs typeface="Roboto" pitchFamily="34" charset="-120"/>
              </a:rPr>
              <a:t>ς</a:t>
            </a:r>
            <a:r>
              <a:rPr lang="en-US" sz="4000" dirty="0">
                <a:solidFill>
                  <a:srgbClr val="15213F"/>
                </a:solidFill>
                <a:ea typeface="Roboto" pitchFamily="34" charset="-122"/>
                <a:cs typeface="Roboto" pitchFamily="34" charset="-120"/>
              </a:rPr>
              <a:t> στις περιοχές της οικονομικών μεγέθυνσης και της δυναμικής μακροοικονομικής.</a:t>
            </a:r>
            <a:endParaRPr lang="en-US" sz="4000" dirty="0"/>
          </a:p>
        </p:txBody>
      </p:sp>
      <p:sp>
        <p:nvSpPr>
          <p:cNvPr id="5" name="Text 3"/>
          <p:cNvSpPr/>
          <p:nvPr/>
        </p:nvSpPr>
        <p:spPr>
          <a:xfrm>
            <a:off x="7210442" y="1033808"/>
            <a:ext cx="3522226" cy="354330"/>
          </a:xfrm>
          <a:prstGeom prst="rect">
            <a:avLst/>
          </a:prstGeom>
          <a:noFill/>
          <a:ln/>
        </p:spPr>
        <p:txBody>
          <a:bodyPr wrap="none" lIns="0" tIns="0" rIns="0" bIns="0" rtlCol="0" anchor="t"/>
          <a:lstStyle/>
          <a:p>
            <a:pPr marL="0" indent="0">
              <a:lnSpc>
                <a:spcPts val="2750"/>
              </a:lnSpc>
              <a:buNone/>
            </a:pPr>
            <a:r>
              <a:rPr lang="en-US" sz="4800" dirty="0">
                <a:solidFill>
                  <a:srgbClr val="3257B8"/>
                </a:solidFill>
                <a:ea typeface="Roboto Slab" pitchFamily="34" charset="-122"/>
                <a:cs typeface="Roboto Slab" pitchFamily="34" charset="-120"/>
              </a:rPr>
              <a:t>Εξέλιξη του Υποδείγματος</a:t>
            </a:r>
            <a:endParaRPr lang="en-US" sz="4800" dirty="0"/>
          </a:p>
        </p:txBody>
      </p:sp>
      <p:sp>
        <p:nvSpPr>
          <p:cNvPr id="6" name="Text 4"/>
          <p:cNvSpPr/>
          <p:nvPr/>
        </p:nvSpPr>
        <p:spPr>
          <a:xfrm>
            <a:off x="6992496" y="1673189"/>
            <a:ext cx="7637904" cy="2177415"/>
          </a:xfrm>
          <a:prstGeom prst="rect">
            <a:avLst/>
          </a:prstGeom>
          <a:noFill/>
          <a:ln/>
        </p:spPr>
        <p:txBody>
          <a:bodyPr wrap="square" lIns="0" tIns="0" rIns="0" bIns="0" rtlCol="0" anchor="t"/>
          <a:lstStyle/>
          <a:p>
            <a:pPr marL="0" indent="0">
              <a:lnSpc>
                <a:spcPct val="150000"/>
              </a:lnSpc>
              <a:buNone/>
            </a:pPr>
            <a:r>
              <a:rPr lang="en-US" sz="4000" dirty="0">
                <a:solidFill>
                  <a:srgbClr val="15213F"/>
                </a:solidFill>
                <a:ea typeface="Roboto" pitchFamily="34" charset="-122"/>
                <a:cs typeface="Roboto" pitchFamily="34" charset="-120"/>
              </a:rPr>
              <a:t>Ένα μεγάλο μέρος των μεταγενέστερων προόδων στη θεωρία της μεγέθυνσης, συμπεριλαμβανομένου του νεοκλασικού υποδείγματος οικονομικής μεγέθυνσης και των υποδειγμάτων ενδογενούς οικονομικής μεγέθυνσης, μπορούν να θεωρηθούν ως βελτιώσεις αυτού του βασικού θεωρητικού πλαισίου.</a:t>
            </a:r>
            <a:endParaRPr lang="en-US" sz="4000" dirty="0"/>
          </a:p>
        </p:txBody>
      </p:sp>
      <p:sp>
        <p:nvSpPr>
          <p:cNvPr id="7" name="Text Placeholder 16">
            <a:extLst>
              <a:ext uri="{FF2B5EF4-FFF2-40B4-BE49-F238E27FC236}">
                <a16:creationId xmlns:a16="http://schemas.microsoft.com/office/drawing/2014/main" id="{AB345C01-B37F-AF0D-52EB-0D824C2BB765}"/>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8" name="Εικόνα 7">
            <a:extLst>
              <a:ext uri="{FF2B5EF4-FFF2-40B4-BE49-F238E27FC236}">
                <a16:creationId xmlns:a16="http://schemas.microsoft.com/office/drawing/2014/main" id="{4EB03FD5-915F-6F63-55AC-E096A630E18F}"/>
              </a:ext>
            </a:extLst>
          </p:cNvPr>
          <p:cNvPicPr>
            <a:picLocks noChangeAspect="1"/>
          </p:cNvPicPr>
          <p:nvPr/>
        </p:nvPicPr>
        <p:blipFill>
          <a:blip r:embed="rId3"/>
          <a:stretch>
            <a:fillRect/>
          </a:stretch>
        </p:blipFill>
        <p:spPr>
          <a:xfrm>
            <a:off x="55026" y="10295129"/>
            <a:ext cx="1782484" cy="65682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10972800"/>
          </a:xfrm>
          <a:prstGeom prst="rect">
            <a:avLst/>
          </a:prstGeom>
        </p:spPr>
      </p:pic>
      <p:sp>
        <p:nvSpPr>
          <p:cNvPr id="3" name="Text 0"/>
          <p:cNvSpPr/>
          <p:nvPr/>
        </p:nvSpPr>
        <p:spPr>
          <a:xfrm>
            <a:off x="611803" y="204041"/>
            <a:ext cx="6143268" cy="708779"/>
          </a:xfrm>
          <a:prstGeom prst="rect">
            <a:avLst/>
          </a:prstGeom>
          <a:noFill/>
          <a:ln/>
        </p:spPr>
        <p:txBody>
          <a:bodyPr wrap="non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Υπό Συνθήκη Σύγκλιση</a:t>
            </a:r>
            <a:endParaRPr lang="en-US" sz="4450" dirty="0"/>
          </a:p>
        </p:txBody>
      </p:sp>
      <p:sp>
        <p:nvSpPr>
          <p:cNvPr id="4" name="Shape 1"/>
          <p:cNvSpPr/>
          <p:nvPr/>
        </p:nvSpPr>
        <p:spPr>
          <a:xfrm>
            <a:off x="887730" y="1368928"/>
            <a:ext cx="510302" cy="510302"/>
          </a:xfrm>
          <a:prstGeom prst="roundRect">
            <a:avLst>
              <a:gd name="adj" fmla="val 6667"/>
            </a:avLst>
          </a:prstGeom>
          <a:solidFill>
            <a:srgbClr val="E9ECF2"/>
          </a:solidFill>
          <a:ln/>
        </p:spPr>
        <p:txBody>
          <a:bodyPr/>
          <a:lstStyle/>
          <a:p>
            <a:endParaRPr lang="el-GR"/>
          </a:p>
        </p:txBody>
      </p:sp>
      <p:sp>
        <p:nvSpPr>
          <p:cNvPr id="5" name="Text 2"/>
          <p:cNvSpPr/>
          <p:nvPr/>
        </p:nvSpPr>
        <p:spPr>
          <a:xfrm>
            <a:off x="955000" y="1414973"/>
            <a:ext cx="140256"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1</a:t>
            </a:r>
            <a:endParaRPr lang="en-US" sz="2650" dirty="0"/>
          </a:p>
        </p:txBody>
      </p:sp>
      <p:sp>
        <p:nvSpPr>
          <p:cNvPr id="6" name="Text 3"/>
          <p:cNvSpPr/>
          <p:nvPr/>
        </p:nvSpPr>
        <p:spPr>
          <a:xfrm>
            <a:off x="1837510" y="1563837"/>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Ορισμός</a:t>
            </a:r>
            <a:endParaRPr lang="en-US" sz="4000" b="1" dirty="0"/>
          </a:p>
        </p:txBody>
      </p:sp>
      <p:sp>
        <p:nvSpPr>
          <p:cNvPr id="7" name="Text 4"/>
          <p:cNvSpPr/>
          <p:nvPr/>
        </p:nvSpPr>
        <p:spPr>
          <a:xfrm>
            <a:off x="1530906" y="1918167"/>
            <a:ext cx="6819305" cy="725805"/>
          </a:xfrm>
          <a:prstGeom prst="rect">
            <a:avLst/>
          </a:prstGeom>
          <a:noFill/>
          <a:ln/>
        </p:spPr>
        <p:txBody>
          <a:bodyPr wrap="square" lIns="0" tIns="0" rIns="0" bIns="0" rtlCol="0" anchor="t"/>
          <a:lstStyle/>
          <a:p>
            <a:pPr marL="0" indent="0">
              <a:lnSpc>
                <a:spcPct val="150000"/>
              </a:lnSpc>
              <a:buNone/>
            </a:pPr>
            <a:r>
              <a:rPr lang="en-US" sz="3600" dirty="0">
                <a:solidFill>
                  <a:srgbClr val="15213F"/>
                </a:solidFill>
                <a:ea typeface="Roboto" pitchFamily="34" charset="-122"/>
                <a:cs typeface="Roboto" pitchFamily="34" charset="-120"/>
              </a:rPr>
              <a:t>Μεταξύ χωρών με όμοια διαρθρωτικά χαρακτηριστικά, παρατηρείται σύγκλιση β και σ.</a:t>
            </a:r>
            <a:endParaRPr lang="en-US" sz="3600" dirty="0"/>
          </a:p>
        </p:txBody>
      </p:sp>
      <p:sp>
        <p:nvSpPr>
          <p:cNvPr id="8" name="Shape 5"/>
          <p:cNvSpPr/>
          <p:nvPr/>
        </p:nvSpPr>
        <p:spPr>
          <a:xfrm>
            <a:off x="769976" y="4733479"/>
            <a:ext cx="510302" cy="510302"/>
          </a:xfrm>
          <a:prstGeom prst="roundRect">
            <a:avLst>
              <a:gd name="adj" fmla="val 6667"/>
            </a:avLst>
          </a:prstGeom>
          <a:solidFill>
            <a:srgbClr val="E9ECF2"/>
          </a:solidFill>
          <a:ln/>
        </p:spPr>
        <p:txBody>
          <a:bodyPr/>
          <a:lstStyle/>
          <a:p>
            <a:endParaRPr lang="el-GR"/>
          </a:p>
        </p:txBody>
      </p:sp>
      <p:sp>
        <p:nvSpPr>
          <p:cNvPr id="9" name="Text 6"/>
          <p:cNvSpPr/>
          <p:nvPr/>
        </p:nvSpPr>
        <p:spPr>
          <a:xfrm>
            <a:off x="931187" y="4964160"/>
            <a:ext cx="187881"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2</a:t>
            </a:r>
            <a:endParaRPr lang="en-US" sz="2650" dirty="0"/>
          </a:p>
        </p:txBody>
      </p:sp>
      <p:sp>
        <p:nvSpPr>
          <p:cNvPr id="10" name="Text 7"/>
          <p:cNvSpPr/>
          <p:nvPr/>
        </p:nvSpPr>
        <p:spPr>
          <a:xfrm>
            <a:off x="1530906" y="4988630"/>
            <a:ext cx="3980259"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Διαρθρωτικά Χαρακτηριστικά</a:t>
            </a:r>
            <a:endParaRPr lang="en-US" sz="4000" b="1" dirty="0"/>
          </a:p>
        </p:txBody>
      </p:sp>
      <p:sp>
        <p:nvSpPr>
          <p:cNvPr id="11" name="Text 8"/>
          <p:cNvSpPr/>
          <p:nvPr/>
        </p:nvSpPr>
        <p:spPr>
          <a:xfrm>
            <a:off x="1119068" y="5449623"/>
            <a:ext cx="8517698" cy="1088708"/>
          </a:xfrm>
          <a:prstGeom prst="rect">
            <a:avLst/>
          </a:prstGeom>
          <a:noFill/>
          <a:ln/>
        </p:spPr>
        <p:txBody>
          <a:bodyPr wrap="square" lIns="0" tIns="0" rIns="0" bIns="0" rtlCol="0" anchor="t"/>
          <a:lstStyle/>
          <a:p>
            <a:pPr marL="0" indent="0">
              <a:lnSpc>
                <a:spcPct val="150000"/>
              </a:lnSpc>
              <a:buNone/>
            </a:pPr>
            <a:r>
              <a:rPr lang="en-US" sz="3600" dirty="0">
                <a:solidFill>
                  <a:srgbClr val="15213F"/>
                </a:solidFill>
                <a:ea typeface="Roboto" pitchFamily="34" charset="-122"/>
                <a:cs typeface="Roboto" pitchFamily="34" charset="-120"/>
              </a:rPr>
              <a:t>Περιλαμβάνουν τεχνολογία παραγωγής, ρυθμό τεχνολογικής προόδου, ποσοστό απόσβεσης κεφαλαίου, ρυθμό μεγέθυνσης πληθυσμού, ποσοστό αποταμίευσης, θεσμούς</a:t>
            </a:r>
            <a:r>
              <a:rPr lang="el-GR" sz="3600" dirty="0">
                <a:solidFill>
                  <a:srgbClr val="15213F"/>
                </a:solidFill>
                <a:ea typeface="Roboto" pitchFamily="34" charset="-122"/>
                <a:cs typeface="Roboto" pitchFamily="34" charset="-120"/>
              </a:rPr>
              <a:t>,</a:t>
            </a:r>
            <a:r>
              <a:rPr lang="en-US" sz="3600" dirty="0">
                <a:solidFill>
                  <a:srgbClr val="15213F"/>
                </a:solidFill>
                <a:ea typeface="Roboto" pitchFamily="34" charset="-122"/>
                <a:cs typeface="Roboto" pitchFamily="34" charset="-120"/>
              </a:rPr>
              <a:t> κλπ.</a:t>
            </a:r>
            <a:endParaRPr lang="en-US" sz="3600" dirty="0"/>
          </a:p>
        </p:txBody>
      </p:sp>
      <p:sp>
        <p:nvSpPr>
          <p:cNvPr id="12" name="Text Placeholder 16">
            <a:extLst>
              <a:ext uri="{FF2B5EF4-FFF2-40B4-BE49-F238E27FC236}">
                <a16:creationId xmlns:a16="http://schemas.microsoft.com/office/drawing/2014/main" id="{7712CCE4-6D96-C88B-A940-BDD6C64D9622}"/>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13" name="Εικόνα 12">
            <a:extLst>
              <a:ext uri="{FF2B5EF4-FFF2-40B4-BE49-F238E27FC236}">
                <a16:creationId xmlns:a16="http://schemas.microsoft.com/office/drawing/2014/main" id="{B0B85B1E-B21B-F057-A0C3-C64D5B7FAAD1}"/>
              </a:ext>
            </a:extLst>
          </p:cNvPr>
          <p:cNvPicPr>
            <a:picLocks noChangeAspect="1"/>
          </p:cNvPicPr>
          <p:nvPr/>
        </p:nvPicPr>
        <p:blipFill>
          <a:blip r:embed="rId4"/>
          <a:stretch>
            <a:fillRect/>
          </a:stretch>
        </p:blipFill>
        <p:spPr>
          <a:xfrm>
            <a:off x="55026" y="10295129"/>
            <a:ext cx="1782484" cy="65682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43477" y="479429"/>
            <a:ext cx="12072938" cy="708779"/>
          </a:xfrm>
          <a:prstGeom prst="rect">
            <a:avLst/>
          </a:prstGeom>
          <a:noFill/>
          <a:ln/>
        </p:spPr>
        <p:txBody>
          <a:bodyPr wrap="none" lIns="0" tIns="0" rIns="0" bIns="0" rtlCol="0" anchor="t"/>
          <a:lstStyle/>
          <a:p>
            <a:pPr marL="0" indent="0">
              <a:lnSpc>
                <a:spcPts val="5550"/>
              </a:lnSpc>
              <a:buNone/>
            </a:pPr>
            <a:r>
              <a:rPr lang="en-US" sz="4450" b="1" dirty="0">
                <a:solidFill>
                  <a:srgbClr val="3257B8"/>
                </a:solidFill>
                <a:ea typeface="Roboto Slab" pitchFamily="34" charset="-122"/>
                <a:cs typeface="Roboto Slab" pitchFamily="34" charset="-120"/>
              </a:rPr>
              <a:t>Εμπειρικός Έλεγχος Υπό Συνθήκη Σύγκλισης</a:t>
            </a:r>
            <a:endParaRPr lang="en-US" sz="4450" b="1" dirty="0"/>
          </a:p>
        </p:txBody>
      </p:sp>
      <p:sp>
        <p:nvSpPr>
          <p:cNvPr id="3" name="Text 1"/>
          <p:cNvSpPr/>
          <p:nvPr/>
        </p:nvSpPr>
        <p:spPr>
          <a:xfrm>
            <a:off x="643477" y="1914083"/>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3257B8"/>
                </a:solidFill>
                <a:ea typeface="Roboto Slab" pitchFamily="34" charset="-122"/>
                <a:cs typeface="Roboto Slab" pitchFamily="34" charset="-120"/>
              </a:rPr>
              <a:t>Μεθοδολογία</a:t>
            </a:r>
            <a:endParaRPr lang="en-US" sz="4000" b="1" dirty="0"/>
          </a:p>
        </p:txBody>
      </p:sp>
      <p:sp>
        <p:nvSpPr>
          <p:cNvPr id="4" name="Text 2"/>
          <p:cNvSpPr/>
          <p:nvPr/>
        </p:nvSpPr>
        <p:spPr>
          <a:xfrm>
            <a:off x="643477" y="2449934"/>
            <a:ext cx="6244709" cy="1088708"/>
          </a:xfrm>
          <a:prstGeom prst="rect">
            <a:avLst/>
          </a:prstGeom>
          <a:noFill/>
          <a:ln/>
        </p:spPr>
        <p:txBody>
          <a:bodyPr wrap="square" lIns="0" tIns="0" rIns="0" bIns="0" rtlCol="0" anchor="t"/>
          <a:lstStyle/>
          <a:p>
            <a:pPr marL="0" indent="0">
              <a:lnSpc>
                <a:spcPct val="150000"/>
              </a:lnSpc>
              <a:buNone/>
            </a:pPr>
            <a:r>
              <a:rPr lang="en-US" sz="4000" dirty="0">
                <a:solidFill>
                  <a:srgbClr val="15213F"/>
                </a:solidFill>
                <a:ea typeface="Roboto" pitchFamily="34" charset="-122"/>
                <a:cs typeface="Roboto" pitchFamily="34" charset="-120"/>
              </a:rPr>
              <a:t>Χρήση γραμμικής παλινδρόμησης με εξαρτημένη μεταβλητή το μέσο ετήσιο ρυθμό μεγέθυνσης και ανεξάρτητες το αρχικό εισόδημα και άλλους παράγοντες.</a:t>
            </a:r>
            <a:endParaRPr lang="en-US" sz="4000" dirty="0"/>
          </a:p>
        </p:txBody>
      </p:sp>
      <p:sp>
        <p:nvSpPr>
          <p:cNvPr id="5" name="Text 3"/>
          <p:cNvSpPr/>
          <p:nvPr/>
        </p:nvSpPr>
        <p:spPr>
          <a:xfrm>
            <a:off x="7499313" y="1970426"/>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3257B8"/>
                </a:solidFill>
                <a:ea typeface="Roboto Slab" pitchFamily="34" charset="-122"/>
                <a:cs typeface="Roboto Slab" pitchFamily="34" charset="-120"/>
              </a:rPr>
              <a:t>Αποτελέσματα</a:t>
            </a:r>
            <a:endParaRPr lang="en-US" sz="4000" b="1" dirty="0"/>
          </a:p>
        </p:txBody>
      </p:sp>
      <p:sp>
        <p:nvSpPr>
          <p:cNvPr id="6" name="Text 4"/>
          <p:cNvSpPr/>
          <p:nvPr/>
        </p:nvSpPr>
        <p:spPr>
          <a:xfrm>
            <a:off x="7599521" y="2748473"/>
            <a:ext cx="6244709" cy="1088708"/>
          </a:xfrm>
          <a:prstGeom prst="rect">
            <a:avLst/>
          </a:prstGeom>
          <a:noFill/>
          <a:ln/>
        </p:spPr>
        <p:txBody>
          <a:bodyPr wrap="square" lIns="0" tIns="0" rIns="0" bIns="0" rtlCol="0" anchor="t"/>
          <a:lstStyle/>
          <a:p>
            <a:pPr marL="0" indent="0">
              <a:lnSpc>
                <a:spcPct val="150000"/>
              </a:lnSpc>
              <a:buNone/>
            </a:pPr>
            <a:r>
              <a:rPr lang="en-US" sz="3600" dirty="0">
                <a:solidFill>
                  <a:srgbClr val="15213F"/>
                </a:solidFill>
                <a:ea typeface="Roboto" pitchFamily="34" charset="-122"/>
                <a:cs typeface="Roboto" pitchFamily="34" charset="-120"/>
              </a:rPr>
              <a:t>Τα αποτελέσματα παρέχουν αποδεικτικά στοιχεία υπέρ της υπόθεσης της υπό συνθήκη σύγκλισης, με αρνητικό και στατιστικά σημαντικό συντελεστή β.</a:t>
            </a:r>
            <a:endParaRPr lang="en-US" sz="3600" dirty="0"/>
          </a:p>
        </p:txBody>
      </p:sp>
      <p:sp>
        <p:nvSpPr>
          <p:cNvPr id="7" name="Text Placeholder 16">
            <a:extLst>
              <a:ext uri="{FF2B5EF4-FFF2-40B4-BE49-F238E27FC236}">
                <a16:creationId xmlns:a16="http://schemas.microsoft.com/office/drawing/2014/main" id="{164F2C7F-066E-D447-738C-4FB98FA9657B}"/>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8" name="Εικόνα 7">
            <a:extLst>
              <a:ext uri="{FF2B5EF4-FFF2-40B4-BE49-F238E27FC236}">
                <a16:creationId xmlns:a16="http://schemas.microsoft.com/office/drawing/2014/main" id="{6C959A07-7DE4-B1ED-8881-F4F027F6F83B}"/>
              </a:ext>
            </a:extLst>
          </p:cNvPr>
          <p:cNvPicPr>
            <a:picLocks noChangeAspect="1"/>
          </p:cNvPicPr>
          <p:nvPr/>
        </p:nvPicPr>
        <p:blipFill>
          <a:blip r:embed="rId3"/>
          <a:stretch>
            <a:fillRect/>
          </a:stretch>
        </p:blipFill>
        <p:spPr>
          <a:xfrm>
            <a:off x="55026" y="10295129"/>
            <a:ext cx="1782484" cy="65682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10972800"/>
          </a:xfrm>
          <a:prstGeom prst="rect">
            <a:avLst/>
          </a:prstGeom>
        </p:spPr>
      </p:pic>
      <p:sp>
        <p:nvSpPr>
          <p:cNvPr id="3" name="Text 0"/>
          <p:cNvSpPr/>
          <p:nvPr/>
        </p:nvSpPr>
        <p:spPr>
          <a:xfrm>
            <a:off x="6103146" y="471070"/>
            <a:ext cx="6081712" cy="708779"/>
          </a:xfrm>
          <a:prstGeom prst="rect">
            <a:avLst/>
          </a:prstGeom>
          <a:noFill/>
          <a:ln/>
        </p:spPr>
        <p:txBody>
          <a:bodyPr wrap="non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Ενδογενής Μεγέθυνση</a:t>
            </a:r>
            <a:endParaRPr lang="en-US" sz="4450" dirty="0"/>
          </a:p>
        </p:txBody>
      </p:sp>
      <p:sp>
        <p:nvSpPr>
          <p:cNvPr id="4" name="Shape 1"/>
          <p:cNvSpPr/>
          <p:nvPr/>
        </p:nvSpPr>
        <p:spPr>
          <a:xfrm>
            <a:off x="6095167" y="1901526"/>
            <a:ext cx="510302" cy="510302"/>
          </a:xfrm>
          <a:prstGeom prst="roundRect">
            <a:avLst>
              <a:gd name="adj" fmla="val 6667"/>
            </a:avLst>
          </a:prstGeom>
          <a:solidFill>
            <a:srgbClr val="E9ECF2"/>
          </a:solidFill>
          <a:ln/>
        </p:spPr>
        <p:txBody>
          <a:bodyPr/>
          <a:lstStyle/>
          <a:p>
            <a:endParaRPr lang="el-GR"/>
          </a:p>
        </p:txBody>
      </p:sp>
      <p:sp>
        <p:nvSpPr>
          <p:cNvPr id="5" name="Text 2"/>
          <p:cNvSpPr/>
          <p:nvPr/>
        </p:nvSpPr>
        <p:spPr>
          <a:xfrm>
            <a:off x="6281500" y="2004731"/>
            <a:ext cx="140256"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1</a:t>
            </a:r>
            <a:endParaRPr lang="en-US" sz="2650" dirty="0"/>
          </a:p>
        </p:txBody>
      </p:sp>
      <p:sp>
        <p:nvSpPr>
          <p:cNvPr id="6" name="Text 3"/>
          <p:cNvSpPr/>
          <p:nvPr/>
        </p:nvSpPr>
        <p:spPr>
          <a:xfrm>
            <a:off x="6876791" y="2061421"/>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Στόχος</a:t>
            </a:r>
            <a:endParaRPr lang="en-US" sz="4000" b="1" dirty="0"/>
          </a:p>
        </p:txBody>
      </p:sp>
      <p:sp>
        <p:nvSpPr>
          <p:cNvPr id="7" name="Text 4"/>
          <p:cNvSpPr/>
          <p:nvPr/>
        </p:nvSpPr>
        <p:spPr>
          <a:xfrm>
            <a:off x="6464635" y="2775952"/>
            <a:ext cx="3247391" cy="2177415"/>
          </a:xfrm>
          <a:prstGeom prst="rect">
            <a:avLst/>
          </a:prstGeom>
          <a:noFill/>
          <a:ln/>
        </p:spPr>
        <p:txBody>
          <a:bodyPr wrap="square" lIns="0" tIns="0" rIns="0" bIns="0" rtlCol="0" anchor="t"/>
          <a:lstStyle/>
          <a:p>
            <a:pPr marL="0" indent="0">
              <a:lnSpc>
                <a:spcPts val="2850"/>
              </a:lnSpc>
              <a:buNone/>
            </a:pPr>
            <a:r>
              <a:rPr lang="en-US" sz="3600" dirty="0">
                <a:solidFill>
                  <a:srgbClr val="15213F"/>
                </a:solidFill>
                <a:ea typeface="Roboto" pitchFamily="34" charset="-122"/>
                <a:cs typeface="Roboto" pitchFamily="34" charset="-120"/>
              </a:rPr>
              <a:t>Διερεύνηση των οικονομικών χαρακτηριστικών που επηρεάζουν τον ρυθμό μεγέθυνσης της οικονομίας μακροχρόνια.</a:t>
            </a:r>
            <a:endParaRPr lang="en-US" sz="3600" dirty="0"/>
          </a:p>
        </p:txBody>
      </p:sp>
      <p:sp>
        <p:nvSpPr>
          <p:cNvPr id="8" name="Shape 5"/>
          <p:cNvSpPr/>
          <p:nvPr/>
        </p:nvSpPr>
        <p:spPr>
          <a:xfrm>
            <a:off x="10077925" y="2000906"/>
            <a:ext cx="510302" cy="510302"/>
          </a:xfrm>
          <a:prstGeom prst="roundRect">
            <a:avLst>
              <a:gd name="adj" fmla="val 6667"/>
            </a:avLst>
          </a:prstGeom>
          <a:solidFill>
            <a:srgbClr val="E9ECF2"/>
          </a:solidFill>
          <a:ln/>
        </p:spPr>
        <p:txBody>
          <a:bodyPr/>
          <a:lstStyle/>
          <a:p>
            <a:endParaRPr lang="el-GR"/>
          </a:p>
        </p:txBody>
      </p:sp>
      <p:sp>
        <p:nvSpPr>
          <p:cNvPr id="9" name="Text 6"/>
          <p:cNvSpPr/>
          <p:nvPr/>
        </p:nvSpPr>
        <p:spPr>
          <a:xfrm>
            <a:off x="10239136" y="2085917"/>
            <a:ext cx="187881"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2</a:t>
            </a:r>
            <a:endParaRPr lang="en-US" sz="2650" dirty="0"/>
          </a:p>
        </p:txBody>
      </p:sp>
      <p:sp>
        <p:nvSpPr>
          <p:cNvPr id="10" name="Text 7"/>
          <p:cNvSpPr/>
          <p:nvPr/>
        </p:nvSpPr>
        <p:spPr>
          <a:xfrm>
            <a:off x="10767240" y="2156677"/>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Προσέγγιση</a:t>
            </a:r>
            <a:endParaRPr lang="en-US" sz="4000" b="1" dirty="0"/>
          </a:p>
        </p:txBody>
      </p:sp>
      <p:sp>
        <p:nvSpPr>
          <p:cNvPr id="11" name="Text 8"/>
          <p:cNvSpPr/>
          <p:nvPr/>
        </p:nvSpPr>
        <p:spPr>
          <a:xfrm>
            <a:off x="10703819" y="2864385"/>
            <a:ext cx="3247391" cy="1451610"/>
          </a:xfrm>
          <a:prstGeom prst="rect">
            <a:avLst/>
          </a:prstGeom>
          <a:noFill/>
          <a:ln/>
        </p:spPr>
        <p:txBody>
          <a:bodyPr wrap="square" lIns="0" tIns="0" rIns="0" bIns="0" rtlCol="0" anchor="t"/>
          <a:lstStyle/>
          <a:p>
            <a:pPr marL="0" indent="0">
              <a:lnSpc>
                <a:spcPts val="2850"/>
              </a:lnSpc>
              <a:buNone/>
            </a:pPr>
            <a:r>
              <a:rPr lang="en-US" sz="3600" dirty="0">
                <a:solidFill>
                  <a:srgbClr val="15213F"/>
                </a:solidFill>
                <a:ea typeface="Roboto" pitchFamily="34" charset="-122"/>
                <a:cs typeface="Roboto" pitchFamily="34" charset="-120"/>
              </a:rPr>
              <a:t>Εμπλουτισμός του βασικού υποδείγματος με μηχανισμούς ενδογενούς οικονομικής μεγέθυνσης.</a:t>
            </a:r>
            <a:endParaRPr lang="en-US" sz="3600" dirty="0"/>
          </a:p>
        </p:txBody>
      </p:sp>
      <p:sp>
        <p:nvSpPr>
          <p:cNvPr id="12" name="Shape 9"/>
          <p:cNvSpPr/>
          <p:nvPr/>
        </p:nvSpPr>
        <p:spPr>
          <a:xfrm>
            <a:off x="6166605" y="7005246"/>
            <a:ext cx="510302" cy="510302"/>
          </a:xfrm>
          <a:prstGeom prst="roundRect">
            <a:avLst>
              <a:gd name="adj" fmla="val 6667"/>
            </a:avLst>
          </a:prstGeom>
          <a:solidFill>
            <a:srgbClr val="E9ECF2"/>
          </a:solidFill>
          <a:ln/>
        </p:spPr>
        <p:txBody>
          <a:bodyPr/>
          <a:lstStyle/>
          <a:p>
            <a:endParaRPr lang="el-GR"/>
          </a:p>
        </p:txBody>
      </p:sp>
      <p:sp>
        <p:nvSpPr>
          <p:cNvPr id="13" name="Text 10"/>
          <p:cNvSpPr/>
          <p:nvPr/>
        </p:nvSpPr>
        <p:spPr>
          <a:xfrm>
            <a:off x="6304926" y="7120377"/>
            <a:ext cx="183713"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3</a:t>
            </a:r>
            <a:endParaRPr lang="en-US" sz="2650" dirty="0"/>
          </a:p>
        </p:txBody>
      </p:sp>
      <p:sp>
        <p:nvSpPr>
          <p:cNvPr id="14" name="Text 11"/>
          <p:cNvSpPr/>
          <p:nvPr/>
        </p:nvSpPr>
        <p:spPr>
          <a:xfrm>
            <a:off x="6790492" y="7130636"/>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Αποτέλεσμα</a:t>
            </a:r>
            <a:endParaRPr lang="en-US" sz="4000" b="1" dirty="0"/>
          </a:p>
        </p:txBody>
      </p:sp>
      <p:sp>
        <p:nvSpPr>
          <p:cNvPr id="15" name="Text 12"/>
          <p:cNvSpPr/>
          <p:nvPr/>
        </p:nvSpPr>
        <p:spPr>
          <a:xfrm>
            <a:off x="6829483" y="7778890"/>
            <a:ext cx="6819305" cy="725805"/>
          </a:xfrm>
          <a:prstGeom prst="rect">
            <a:avLst/>
          </a:prstGeom>
          <a:noFill/>
          <a:ln/>
        </p:spPr>
        <p:txBody>
          <a:bodyPr wrap="square" lIns="0" tIns="0" rIns="0" bIns="0" rtlCol="0" anchor="t"/>
          <a:lstStyle/>
          <a:p>
            <a:pPr marL="0" indent="0">
              <a:lnSpc>
                <a:spcPts val="2850"/>
              </a:lnSpc>
              <a:buNone/>
            </a:pPr>
            <a:r>
              <a:rPr lang="en-US" sz="3600" dirty="0">
                <a:solidFill>
                  <a:srgbClr val="15213F"/>
                </a:solidFill>
                <a:ea typeface="Roboto" pitchFamily="34" charset="-122"/>
                <a:cs typeface="Roboto" pitchFamily="34" charset="-120"/>
              </a:rPr>
              <a:t>Διαρκής οικονομική μεγέθυνση που συνδέεται ενδογενώς με τα δομικά χαρακτηριστικά του υποδείγματος.</a:t>
            </a:r>
            <a:endParaRPr lang="en-US" sz="3600" dirty="0"/>
          </a:p>
        </p:txBody>
      </p:sp>
      <p:sp>
        <p:nvSpPr>
          <p:cNvPr id="16" name="Text Placeholder 16">
            <a:extLst>
              <a:ext uri="{FF2B5EF4-FFF2-40B4-BE49-F238E27FC236}">
                <a16:creationId xmlns:a16="http://schemas.microsoft.com/office/drawing/2014/main" id="{03E111F7-A6FB-CCF0-9EA0-82572DAF7671}"/>
              </a:ext>
            </a:extLst>
          </p:cNvPr>
          <p:cNvSpPr txBox="1">
            <a:spLocks/>
          </p:cNvSpPr>
          <p:nvPr/>
        </p:nvSpPr>
        <p:spPr>
          <a:xfrm>
            <a:off x="5724070" y="10607675"/>
            <a:ext cx="11477251" cy="365125"/>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baseline="0" dirty="0">
                <a:latin typeface="UB-NewsLetter"/>
                <a:ea typeface="Calibri"/>
                <a:cs typeface="UB-NewsLetter"/>
              </a:rPr>
              <a:t>© 2025 - BROKEN HILL PUBLISHERS LTD. </a:t>
            </a:r>
            <a:r>
              <a:rPr lang="en-US" sz="950" baseline="0" dirty="0">
                <a:ea typeface="Calibri"/>
                <a:cs typeface="Times New Roman"/>
              </a:rPr>
              <a:t>May not be scanned, copied or duplicated, or posted to a publicly accessible website, in whole or in part.</a:t>
            </a:r>
            <a:endParaRPr lang="en-US" sz="950" baseline="0" dirty="0"/>
          </a:p>
        </p:txBody>
      </p:sp>
      <p:pic>
        <p:nvPicPr>
          <p:cNvPr id="17" name="Εικόνα 16">
            <a:extLst>
              <a:ext uri="{FF2B5EF4-FFF2-40B4-BE49-F238E27FC236}">
                <a16:creationId xmlns:a16="http://schemas.microsoft.com/office/drawing/2014/main" id="{D7444D3F-DDD5-EFFD-8B48-58AC33E70C24}"/>
              </a:ext>
            </a:extLst>
          </p:cNvPr>
          <p:cNvPicPr>
            <a:picLocks noChangeAspect="1"/>
          </p:cNvPicPr>
          <p:nvPr/>
        </p:nvPicPr>
        <p:blipFill>
          <a:blip r:embed="rId4"/>
          <a:stretch>
            <a:fillRect/>
          </a:stretch>
        </p:blipFill>
        <p:spPr>
          <a:xfrm>
            <a:off x="5750197" y="9950848"/>
            <a:ext cx="1782484" cy="65682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46268" y="429325"/>
            <a:ext cx="5670590" cy="708779"/>
          </a:xfrm>
          <a:prstGeom prst="rect">
            <a:avLst/>
          </a:prstGeom>
          <a:noFill/>
          <a:ln/>
        </p:spPr>
        <p:txBody>
          <a:bodyPr wrap="non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Το Υπόδειγμα AK</a:t>
            </a:r>
            <a:endParaRPr lang="en-US" sz="4450" dirty="0"/>
          </a:p>
        </p:txBody>
      </p:sp>
      <p:sp>
        <p:nvSpPr>
          <p:cNvPr id="3" name="Text 1"/>
          <p:cNvSpPr/>
          <p:nvPr/>
        </p:nvSpPr>
        <p:spPr>
          <a:xfrm>
            <a:off x="668529" y="1914083"/>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3257B8"/>
                </a:solidFill>
                <a:ea typeface="Roboto Slab" pitchFamily="34" charset="-122"/>
                <a:cs typeface="Roboto Slab" pitchFamily="34" charset="-120"/>
              </a:rPr>
              <a:t>Βασική</a:t>
            </a:r>
            <a:r>
              <a:rPr lang="en-US" sz="2200" b="1" dirty="0">
                <a:solidFill>
                  <a:srgbClr val="3257B8"/>
                </a:solidFill>
                <a:ea typeface="Roboto Slab" pitchFamily="34" charset="-122"/>
                <a:cs typeface="Roboto Slab" pitchFamily="34" charset="-120"/>
              </a:rPr>
              <a:t> </a:t>
            </a:r>
            <a:r>
              <a:rPr lang="en-US" sz="4000" b="1" dirty="0">
                <a:solidFill>
                  <a:srgbClr val="3257B8"/>
                </a:solidFill>
                <a:ea typeface="Roboto Slab" pitchFamily="34" charset="-122"/>
                <a:cs typeface="Roboto Slab" pitchFamily="34" charset="-120"/>
              </a:rPr>
              <a:t>Ιδέα</a:t>
            </a:r>
            <a:endParaRPr lang="en-US" sz="4000" b="1" dirty="0"/>
          </a:p>
        </p:txBody>
      </p:sp>
      <p:sp>
        <p:nvSpPr>
          <p:cNvPr id="4" name="Text 2"/>
          <p:cNvSpPr/>
          <p:nvPr/>
        </p:nvSpPr>
        <p:spPr>
          <a:xfrm>
            <a:off x="668529" y="2618355"/>
            <a:ext cx="3978116" cy="1088708"/>
          </a:xfrm>
          <a:prstGeom prst="rect">
            <a:avLst/>
          </a:prstGeom>
          <a:noFill/>
          <a:ln/>
        </p:spPr>
        <p:txBody>
          <a:bodyPr wrap="square" lIns="0" tIns="0" rIns="0" bIns="0" rtlCol="0" anchor="t"/>
          <a:lstStyle/>
          <a:p>
            <a:pPr marL="0" indent="0">
              <a:lnSpc>
                <a:spcPct val="150000"/>
              </a:lnSpc>
              <a:buNone/>
            </a:pPr>
            <a:r>
              <a:rPr lang="en-US" sz="3600" dirty="0">
                <a:solidFill>
                  <a:srgbClr val="15213F"/>
                </a:solidFill>
                <a:ea typeface="Roboto" pitchFamily="34" charset="-122"/>
                <a:cs typeface="Roboto" pitchFamily="34" charset="-120"/>
              </a:rPr>
              <a:t>Η παραγωγή θεωρείται γραμμική συνάρτηση του αποθέματος κεφαλαίου.</a:t>
            </a:r>
            <a:endParaRPr lang="en-US" sz="3600" dirty="0"/>
          </a:p>
        </p:txBody>
      </p:sp>
      <p:sp>
        <p:nvSpPr>
          <p:cNvPr id="5" name="Text 3"/>
          <p:cNvSpPr/>
          <p:nvPr/>
        </p:nvSpPr>
        <p:spPr>
          <a:xfrm>
            <a:off x="4819361" y="1736918"/>
            <a:ext cx="3074551" cy="354330"/>
          </a:xfrm>
          <a:prstGeom prst="rect">
            <a:avLst/>
          </a:prstGeom>
          <a:noFill/>
          <a:ln/>
        </p:spPr>
        <p:txBody>
          <a:bodyPr wrap="none" lIns="0" tIns="0" rIns="0" bIns="0" rtlCol="0" anchor="t"/>
          <a:lstStyle/>
          <a:p>
            <a:pPr marL="0" indent="0">
              <a:lnSpc>
                <a:spcPts val="2750"/>
              </a:lnSpc>
              <a:buNone/>
            </a:pPr>
            <a:r>
              <a:rPr lang="en-US" sz="4000" b="1" dirty="0">
                <a:solidFill>
                  <a:srgbClr val="3257B8"/>
                </a:solidFill>
                <a:ea typeface="Roboto Slab" pitchFamily="34" charset="-122"/>
                <a:cs typeface="Roboto Slab" pitchFamily="34" charset="-120"/>
              </a:rPr>
              <a:t>Συνάρτηση Παραγωγής</a:t>
            </a:r>
            <a:endParaRPr lang="en-US" sz="4000" b="1" dirty="0"/>
          </a:p>
        </p:txBody>
      </p:sp>
      <p:sp>
        <p:nvSpPr>
          <p:cNvPr id="6" name="Text 4"/>
          <p:cNvSpPr/>
          <p:nvPr/>
        </p:nvSpPr>
        <p:spPr>
          <a:xfrm>
            <a:off x="5131051" y="2645864"/>
            <a:ext cx="3978116" cy="725805"/>
          </a:xfrm>
          <a:prstGeom prst="rect">
            <a:avLst/>
          </a:prstGeom>
          <a:noFill/>
          <a:ln/>
        </p:spPr>
        <p:txBody>
          <a:bodyPr wrap="square" lIns="0" tIns="0" rIns="0" bIns="0" rtlCol="0" anchor="t"/>
          <a:lstStyle/>
          <a:p>
            <a:pPr marL="0" indent="0">
              <a:lnSpc>
                <a:spcPct val="150000"/>
              </a:lnSpc>
              <a:buNone/>
            </a:pPr>
            <a:r>
              <a:rPr lang="en-US" sz="3600" dirty="0">
                <a:solidFill>
                  <a:srgbClr val="15213F"/>
                </a:solidFill>
                <a:ea typeface="Roboto" pitchFamily="34" charset="-122"/>
                <a:cs typeface="Roboto" pitchFamily="34" charset="-120"/>
              </a:rPr>
              <a:t>y</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 = Ak</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 </a:t>
            </a:r>
            <a:endParaRPr lang="el-GR" sz="3600" dirty="0">
              <a:solidFill>
                <a:srgbClr val="15213F"/>
              </a:solidFill>
              <a:ea typeface="Roboto" pitchFamily="34" charset="-122"/>
              <a:cs typeface="Roboto" pitchFamily="34" charset="-120"/>
            </a:endParaRPr>
          </a:p>
          <a:p>
            <a:pPr marL="0" indent="0">
              <a:lnSpc>
                <a:spcPct val="150000"/>
              </a:lnSpc>
              <a:buNone/>
            </a:pPr>
            <a:r>
              <a:rPr lang="en-US" sz="3600" dirty="0">
                <a:solidFill>
                  <a:srgbClr val="15213F"/>
                </a:solidFill>
                <a:ea typeface="Roboto" pitchFamily="34" charset="-122"/>
                <a:cs typeface="Roboto" pitchFamily="34" charset="-120"/>
              </a:rPr>
              <a:t>όπ</a:t>
            </a:r>
            <a:r>
              <a:rPr lang="en-US" sz="3600" dirty="0" err="1">
                <a:solidFill>
                  <a:srgbClr val="15213F"/>
                </a:solidFill>
                <a:ea typeface="Roboto" pitchFamily="34" charset="-122"/>
                <a:cs typeface="Roboto" pitchFamily="34" charset="-120"/>
              </a:rPr>
              <a:t>ου</a:t>
            </a:r>
            <a:r>
              <a:rPr lang="en-US" sz="3600" dirty="0">
                <a:solidFill>
                  <a:srgbClr val="15213F"/>
                </a:solidFill>
                <a:ea typeface="Roboto" pitchFamily="34" charset="-122"/>
                <a:cs typeface="Roboto" pitchFamily="34" charset="-120"/>
              </a:rPr>
              <a:t> A είναι μία σταθερή τεχνολογική παράμετρος.</a:t>
            </a:r>
            <a:endParaRPr lang="en-US" sz="3600" dirty="0"/>
          </a:p>
        </p:txBody>
      </p:sp>
      <p:sp>
        <p:nvSpPr>
          <p:cNvPr id="7" name="Text 5"/>
          <p:cNvSpPr/>
          <p:nvPr/>
        </p:nvSpPr>
        <p:spPr>
          <a:xfrm>
            <a:off x="10410685" y="1734672"/>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3257B8"/>
                </a:solidFill>
                <a:ea typeface="Roboto Slab" pitchFamily="34" charset="-122"/>
                <a:cs typeface="Roboto Slab" pitchFamily="34" charset="-120"/>
              </a:rPr>
              <a:t>Πλεονέκτημα</a:t>
            </a:r>
            <a:endParaRPr lang="en-US" sz="4000" b="1" dirty="0"/>
          </a:p>
        </p:txBody>
      </p:sp>
      <p:sp>
        <p:nvSpPr>
          <p:cNvPr id="8" name="Text 6"/>
          <p:cNvSpPr/>
          <p:nvPr/>
        </p:nvSpPr>
        <p:spPr>
          <a:xfrm>
            <a:off x="10310478" y="2618355"/>
            <a:ext cx="3978116" cy="1088708"/>
          </a:xfrm>
          <a:prstGeom prst="rect">
            <a:avLst/>
          </a:prstGeom>
          <a:noFill/>
          <a:ln/>
        </p:spPr>
        <p:txBody>
          <a:bodyPr wrap="square" lIns="0" tIns="0" rIns="0" bIns="0" rtlCol="0" anchor="t"/>
          <a:lstStyle/>
          <a:p>
            <a:pPr marL="0" indent="0">
              <a:lnSpc>
                <a:spcPct val="150000"/>
              </a:lnSpc>
              <a:buNone/>
            </a:pPr>
            <a:r>
              <a:rPr lang="en-US" sz="3600" dirty="0">
                <a:solidFill>
                  <a:srgbClr val="15213F"/>
                </a:solidFill>
                <a:ea typeface="Roboto" pitchFamily="34" charset="-122"/>
                <a:cs typeface="Roboto" pitchFamily="34" charset="-120"/>
              </a:rPr>
              <a:t>Επιτρέπει διαρκή οικονομική μεγέθυνση του κατά κεφαλήν εισοδήματος.</a:t>
            </a:r>
            <a:endParaRPr lang="en-US" sz="3600" dirty="0"/>
          </a:p>
        </p:txBody>
      </p:sp>
      <p:sp>
        <p:nvSpPr>
          <p:cNvPr id="9" name="Text Placeholder 16">
            <a:extLst>
              <a:ext uri="{FF2B5EF4-FFF2-40B4-BE49-F238E27FC236}">
                <a16:creationId xmlns:a16="http://schemas.microsoft.com/office/drawing/2014/main" id="{F10776ED-7EA8-01EA-3558-70802F92E44C}"/>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10" name="Εικόνα 9">
            <a:extLst>
              <a:ext uri="{FF2B5EF4-FFF2-40B4-BE49-F238E27FC236}">
                <a16:creationId xmlns:a16="http://schemas.microsoft.com/office/drawing/2014/main" id="{00505A3F-3BC9-961E-9425-3EC5841813E3}"/>
              </a:ext>
            </a:extLst>
          </p:cNvPr>
          <p:cNvPicPr>
            <a:picLocks noChangeAspect="1"/>
          </p:cNvPicPr>
          <p:nvPr/>
        </p:nvPicPr>
        <p:blipFill>
          <a:blip r:embed="rId3"/>
          <a:stretch>
            <a:fillRect/>
          </a:stretch>
        </p:blipFill>
        <p:spPr>
          <a:xfrm>
            <a:off x="55026" y="10295129"/>
            <a:ext cx="1782484" cy="65682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10972800"/>
          </a:xfrm>
          <a:prstGeom prst="rect">
            <a:avLst/>
          </a:prstGeom>
        </p:spPr>
      </p:pic>
      <p:sp>
        <p:nvSpPr>
          <p:cNvPr id="3" name="Text 0"/>
          <p:cNvSpPr/>
          <p:nvPr/>
        </p:nvSpPr>
        <p:spPr>
          <a:xfrm>
            <a:off x="587930" y="315073"/>
            <a:ext cx="7556421" cy="1417558"/>
          </a:xfrm>
          <a:prstGeom prst="rect">
            <a:avLst/>
          </a:prstGeom>
          <a:noFill/>
          <a:ln/>
        </p:spPr>
        <p:txBody>
          <a:bodyPr wrap="squar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Χαρακτηριστικά του Υποδείγματος AK</a:t>
            </a:r>
            <a:endParaRPr lang="en-US" sz="4450" dirty="0"/>
          </a:p>
        </p:txBody>
      </p:sp>
      <p:sp>
        <p:nvSpPr>
          <p:cNvPr id="4" name="Shape 1"/>
          <p:cNvSpPr/>
          <p:nvPr/>
        </p:nvSpPr>
        <p:spPr>
          <a:xfrm>
            <a:off x="328354" y="2445779"/>
            <a:ext cx="510302" cy="510302"/>
          </a:xfrm>
          <a:prstGeom prst="roundRect">
            <a:avLst>
              <a:gd name="adj" fmla="val 6667"/>
            </a:avLst>
          </a:prstGeom>
          <a:solidFill>
            <a:srgbClr val="E9ECF2"/>
          </a:solidFill>
          <a:ln/>
        </p:spPr>
        <p:txBody>
          <a:bodyPr/>
          <a:lstStyle/>
          <a:p>
            <a:endParaRPr lang="el-GR"/>
          </a:p>
        </p:txBody>
      </p:sp>
      <p:sp>
        <p:nvSpPr>
          <p:cNvPr id="5" name="Text 2"/>
          <p:cNvSpPr/>
          <p:nvPr/>
        </p:nvSpPr>
        <p:spPr>
          <a:xfrm>
            <a:off x="513377" y="2499743"/>
            <a:ext cx="140256"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1</a:t>
            </a:r>
            <a:endParaRPr lang="en-US" sz="2650" dirty="0"/>
          </a:p>
        </p:txBody>
      </p:sp>
      <p:sp>
        <p:nvSpPr>
          <p:cNvPr id="6" name="Text 3"/>
          <p:cNvSpPr/>
          <p:nvPr/>
        </p:nvSpPr>
        <p:spPr>
          <a:xfrm>
            <a:off x="1012648" y="2523765"/>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Διαρκής Μεγέθυνση</a:t>
            </a:r>
            <a:endParaRPr lang="en-US" sz="4000" b="1" dirty="0"/>
          </a:p>
        </p:txBody>
      </p:sp>
      <p:sp>
        <p:nvSpPr>
          <p:cNvPr id="7" name="Text 4"/>
          <p:cNvSpPr/>
          <p:nvPr/>
        </p:nvSpPr>
        <p:spPr>
          <a:xfrm>
            <a:off x="973045" y="3012715"/>
            <a:ext cx="2927747" cy="1814512"/>
          </a:xfrm>
          <a:prstGeom prst="rect">
            <a:avLst/>
          </a:prstGeom>
          <a:noFill/>
          <a:ln/>
        </p:spPr>
        <p:txBody>
          <a:bodyPr wrap="square" lIns="0" tIns="0" rIns="0" bIns="0" rtlCol="0" anchor="t"/>
          <a:lstStyle/>
          <a:p>
            <a:pPr marL="0" indent="0">
              <a:lnSpc>
                <a:spcPts val="2850"/>
              </a:lnSpc>
              <a:buNone/>
            </a:pPr>
            <a:r>
              <a:rPr lang="en-US" sz="3600" dirty="0">
                <a:solidFill>
                  <a:srgbClr val="15213F"/>
                </a:solidFill>
                <a:ea typeface="Roboto" pitchFamily="34" charset="-122"/>
                <a:cs typeface="Roboto" pitchFamily="34" charset="-120"/>
              </a:rPr>
              <a:t>Το υπόδειγμα παράγει διαρκή οικονομική ανάπτυξη συνδεδεμένη με τις παραμέτρους του υποδείγματος.</a:t>
            </a:r>
            <a:endParaRPr lang="en-US" sz="3600" dirty="0"/>
          </a:p>
        </p:txBody>
      </p:sp>
      <p:sp>
        <p:nvSpPr>
          <p:cNvPr id="8" name="Shape 5"/>
          <p:cNvSpPr/>
          <p:nvPr/>
        </p:nvSpPr>
        <p:spPr>
          <a:xfrm>
            <a:off x="4724610" y="3761161"/>
            <a:ext cx="510302" cy="510302"/>
          </a:xfrm>
          <a:prstGeom prst="roundRect">
            <a:avLst>
              <a:gd name="adj" fmla="val 6667"/>
            </a:avLst>
          </a:prstGeom>
          <a:solidFill>
            <a:srgbClr val="E9ECF2"/>
          </a:solidFill>
          <a:ln/>
        </p:spPr>
        <p:txBody>
          <a:bodyPr/>
          <a:lstStyle/>
          <a:p>
            <a:endParaRPr lang="el-GR"/>
          </a:p>
        </p:txBody>
      </p:sp>
      <p:sp>
        <p:nvSpPr>
          <p:cNvPr id="9" name="Text 6"/>
          <p:cNvSpPr/>
          <p:nvPr/>
        </p:nvSpPr>
        <p:spPr>
          <a:xfrm>
            <a:off x="4866204" y="3803666"/>
            <a:ext cx="187881"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2</a:t>
            </a:r>
            <a:endParaRPr lang="en-US" sz="2650" dirty="0"/>
          </a:p>
        </p:txBody>
      </p:sp>
      <p:sp>
        <p:nvSpPr>
          <p:cNvPr id="10" name="Text 7"/>
          <p:cNvSpPr/>
          <p:nvPr/>
        </p:nvSpPr>
        <p:spPr>
          <a:xfrm>
            <a:off x="5356979" y="3694618"/>
            <a:ext cx="2927747" cy="708660"/>
          </a:xfrm>
          <a:prstGeom prst="rect">
            <a:avLst/>
          </a:prstGeom>
          <a:noFill/>
          <a:ln/>
        </p:spPr>
        <p:txBody>
          <a:bodyPr wrap="squar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Επίδραση Παραμέτρων</a:t>
            </a:r>
            <a:endParaRPr lang="en-US" sz="4000" b="1" dirty="0"/>
          </a:p>
        </p:txBody>
      </p:sp>
      <p:sp>
        <p:nvSpPr>
          <p:cNvPr id="11" name="Text 8"/>
          <p:cNvSpPr/>
          <p:nvPr/>
        </p:nvSpPr>
        <p:spPr>
          <a:xfrm>
            <a:off x="5308047" y="4587688"/>
            <a:ext cx="3336905" cy="2177415"/>
          </a:xfrm>
          <a:prstGeom prst="rect">
            <a:avLst/>
          </a:prstGeom>
          <a:noFill/>
          <a:ln/>
        </p:spPr>
        <p:txBody>
          <a:bodyPr wrap="square" lIns="0" tIns="0" rIns="0" bIns="0" rtlCol="0" anchor="t"/>
          <a:lstStyle/>
          <a:p>
            <a:pPr marL="0" indent="0">
              <a:lnSpc>
                <a:spcPts val="2850"/>
              </a:lnSpc>
              <a:buNone/>
            </a:pPr>
            <a:r>
              <a:rPr lang="en-US" sz="3600" dirty="0">
                <a:solidFill>
                  <a:srgbClr val="15213F"/>
                </a:solidFill>
                <a:ea typeface="Roboto" pitchFamily="34" charset="-122"/>
                <a:cs typeface="Roboto" pitchFamily="34" charset="-120"/>
              </a:rPr>
              <a:t>Οι πα</a:t>
            </a:r>
            <a:r>
              <a:rPr lang="en-US" sz="3600" dirty="0" err="1">
                <a:solidFill>
                  <a:srgbClr val="15213F"/>
                </a:solidFill>
                <a:ea typeface="Roboto" pitchFamily="34" charset="-122"/>
                <a:cs typeface="Roboto" pitchFamily="34" charset="-120"/>
              </a:rPr>
              <a:t>ράμετροι</a:t>
            </a:r>
            <a:r>
              <a:rPr lang="en-US" sz="3600" dirty="0">
                <a:solidFill>
                  <a:srgbClr val="15213F"/>
                </a:solidFill>
                <a:ea typeface="Roboto" pitchFamily="34" charset="-122"/>
                <a:cs typeface="Roboto" pitchFamily="34" charset="-120"/>
              </a:rPr>
              <a:t> </a:t>
            </a:r>
            <a:r>
              <a:rPr lang="en-US" sz="3600" dirty="0" err="1">
                <a:solidFill>
                  <a:srgbClr val="15213F"/>
                </a:solidFill>
                <a:ea typeface="Roboto" pitchFamily="34" charset="-122"/>
                <a:cs typeface="Roboto" pitchFamily="34" charset="-120"/>
              </a:rPr>
              <a:t>τουυ</a:t>
            </a:r>
            <a:r>
              <a:rPr lang="en-US" sz="3600" dirty="0">
                <a:solidFill>
                  <a:srgbClr val="15213F"/>
                </a:solidFill>
                <a:ea typeface="Roboto" pitchFamily="34" charset="-122"/>
                <a:cs typeface="Roboto" pitchFamily="34" charset="-120"/>
              </a:rPr>
              <a:t>ποδείγματος (n, s, δ) επηρεάζουν τον ρυθμό οικονομικής μεγέθυνσης στην ισορροπία σταθερής κατάστασης.</a:t>
            </a:r>
            <a:endParaRPr lang="en-US" sz="3600" dirty="0"/>
          </a:p>
        </p:txBody>
      </p:sp>
      <p:sp>
        <p:nvSpPr>
          <p:cNvPr id="12" name="Shape 9"/>
          <p:cNvSpPr/>
          <p:nvPr/>
        </p:nvSpPr>
        <p:spPr>
          <a:xfrm>
            <a:off x="838656" y="8483731"/>
            <a:ext cx="510302" cy="510302"/>
          </a:xfrm>
          <a:prstGeom prst="roundRect">
            <a:avLst>
              <a:gd name="adj" fmla="val 6667"/>
            </a:avLst>
          </a:prstGeom>
          <a:solidFill>
            <a:srgbClr val="E9ECF2"/>
          </a:solidFill>
          <a:ln/>
        </p:spPr>
        <p:txBody>
          <a:bodyPr/>
          <a:lstStyle/>
          <a:p>
            <a:endParaRPr lang="el-GR"/>
          </a:p>
        </p:txBody>
      </p:sp>
      <p:sp>
        <p:nvSpPr>
          <p:cNvPr id="13" name="Text 10"/>
          <p:cNvSpPr/>
          <p:nvPr/>
        </p:nvSpPr>
        <p:spPr>
          <a:xfrm>
            <a:off x="1001950" y="8568741"/>
            <a:ext cx="183713"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3</a:t>
            </a:r>
            <a:endParaRPr lang="en-US" sz="2650" dirty="0"/>
          </a:p>
        </p:txBody>
      </p:sp>
      <p:sp>
        <p:nvSpPr>
          <p:cNvPr id="14" name="Text 11"/>
          <p:cNvSpPr/>
          <p:nvPr/>
        </p:nvSpPr>
        <p:spPr>
          <a:xfrm>
            <a:off x="1564605" y="8669579"/>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Περιορισμοί</a:t>
            </a:r>
            <a:endParaRPr lang="en-US" sz="4000" b="1" dirty="0"/>
          </a:p>
        </p:txBody>
      </p:sp>
      <p:sp>
        <p:nvSpPr>
          <p:cNvPr id="15" name="Text 12"/>
          <p:cNvSpPr/>
          <p:nvPr/>
        </p:nvSpPr>
        <p:spPr>
          <a:xfrm>
            <a:off x="795215" y="9306764"/>
            <a:ext cx="6819305" cy="362903"/>
          </a:xfrm>
          <a:prstGeom prst="rect">
            <a:avLst/>
          </a:prstGeom>
          <a:noFill/>
          <a:ln/>
        </p:spPr>
        <p:txBody>
          <a:bodyPr wrap="none" lIns="0" tIns="0" rIns="0" bIns="0" rtlCol="0" anchor="t"/>
          <a:lstStyle/>
          <a:p>
            <a:pPr marL="0" indent="0">
              <a:lnSpc>
                <a:spcPts val="2850"/>
              </a:lnSpc>
              <a:buNone/>
            </a:pPr>
            <a:r>
              <a:rPr lang="en-US" sz="3600" dirty="0">
                <a:solidFill>
                  <a:srgbClr val="15213F"/>
                </a:solidFill>
                <a:ea typeface="Roboto" pitchFamily="34" charset="-122"/>
                <a:cs typeface="Roboto" pitchFamily="34" charset="-120"/>
              </a:rPr>
              <a:t>Δεν είναι συνεπές με την υπόθεση </a:t>
            </a:r>
          </a:p>
          <a:p>
            <a:pPr marL="0" indent="0">
              <a:lnSpc>
                <a:spcPts val="2850"/>
              </a:lnSpc>
              <a:buNone/>
            </a:pPr>
            <a:r>
              <a:rPr lang="en-US" sz="3600" dirty="0" err="1">
                <a:solidFill>
                  <a:srgbClr val="15213F"/>
                </a:solidFill>
                <a:ea typeface="Roboto" pitchFamily="34" charset="-122"/>
                <a:cs typeface="Roboto" pitchFamily="34" charset="-120"/>
              </a:rPr>
              <a:t>της</a:t>
            </a:r>
            <a:r>
              <a:rPr lang="en-US" sz="3600" dirty="0">
                <a:solidFill>
                  <a:srgbClr val="15213F"/>
                </a:solidFill>
                <a:ea typeface="Roboto" pitchFamily="34" charset="-122"/>
                <a:cs typeface="Roboto" pitchFamily="34" charset="-120"/>
              </a:rPr>
              <a:t> υπό συνθήκη σύγκλισης.</a:t>
            </a:r>
            <a:endParaRPr lang="en-US" sz="3600" dirty="0"/>
          </a:p>
        </p:txBody>
      </p:sp>
      <p:sp>
        <p:nvSpPr>
          <p:cNvPr id="16" name="Text Placeholder 16">
            <a:extLst>
              <a:ext uri="{FF2B5EF4-FFF2-40B4-BE49-F238E27FC236}">
                <a16:creationId xmlns:a16="http://schemas.microsoft.com/office/drawing/2014/main" id="{9502F3F0-147C-3281-8690-2C67B4EE25E8}"/>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17" name="Εικόνα 16">
            <a:extLst>
              <a:ext uri="{FF2B5EF4-FFF2-40B4-BE49-F238E27FC236}">
                <a16:creationId xmlns:a16="http://schemas.microsoft.com/office/drawing/2014/main" id="{BC6D591A-BFB1-ACE8-DBFF-1F29C132F5DB}"/>
              </a:ext>
            </a:extLst>
          </p:cNvPr>
          <p:cNvPicPr>
            <a:picLocks noChangeAspect="1"/>
          </p:cNvPicPr>
          <p:nvPr/>
        </p:nvPicPr>
        <p:blipFill>
          <a:blip r:embed="rId4"/>
          <a:stretch>
            <a:fillRect/>
          </a:stretch>
        </p:blipFill>
        <p:spPr>
          <a:xfrm>
            <a:off x="55026" y="10295129"/>
            <a:ext cx="1782484" cy="65682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93374" y="979916"/>
            <a:ext cx="11388804" cy="708779"/>
          </a:xfrm>
          <a:prstGeom prst="rect">
            <a:avLst/>
          </a:prstGeom>
          <a:noFill/>
          <a:ln/>
        </p:spPr>
        <p:txBody>
          <a:bodyPr wrap="non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Τροποποίηση της Συνθήκης του Άνω Ορίου</a:t>
            </a:r>
            <a:endParaRPr lang="en-US" sz="4450" dirty="0"/>
          </a:p>
        </p:txBody>
      </p:sp>
      <p:sp>
        <p:nvSpPr>
          <p:cNvPr id="3" name="Text 1"/>
          <p:cNvSpPr/>
          <p:nvPr/>
        </p:nvSpPr>
        <p:spPr>
          <a:xfrm>
            <a:off x="793790" y="2557004"/>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3257B8"/>
                </a:solidFill>
                <a:ea typeface="Roboto Slab" pitchFamily="34" charset="-122"/>
                <a:cs typeface="Roboto Slab" pitchFamily="34" charset="-120"/>
              </a:rPr>
              <a:t>Στόχος</a:t>
            </a:r>
            <a:endParaRPr lang="en-US" sz="4000" b="1" dirty="0"/>
          </a:p>
        </p:txBody>
      </p:sp>
      <p:sp>
        <p:nvSpPr>
          <p:cNvPr id="4" name="Text 2"/>
          <p:cNvSpPr/>
          <p:nvPr/>
        </p:nvSpPr>
        <p:spPr>
          <a:xfrm>
            <a:off x="681056" y="3081371"/>
            <a:ext cx="3978116" cy="1088708"/>
          </a:xfrm>
          <a:prstGeom prst="rect">
            <a:avLst/>
          </a:prstGeom>
          <a:noFill/>
          <a:ln/>
        </p:spPr>
        <p:txBody>
          <a:bodyPr wrap="square" lIns="0" tIns="0" rIns="0" bIns="0" rtlCol="0" anchor="t"/>
          <a:lstStyle/>
          <a:p>
            <a:pPr marL="0" indent="0">
              <a:lnSpc>
                <a:spcPct val="150000"/>
              </a:lnSpc>
              <a:buNone/>
            </a:pPr>
            <a:r>
              <a:rPr lang="en-US" sz="3600" dirty="0">
                <a:solidFill>
                  <a:srgbClr val="15213F"/>
                </a:solidFill>
                <a:ea typeface="Roboto" pitchFamily="34" charset="-122"/>
                <a:cs typeface="Roboto" pitchFamily="34" charset="-120"/>
              </a:rPr>
              <a:t>Ενοποίηση των πλεονεκτημάτων του υποδείγματος οικονομικής ανάπτυξης με εκείνα του υποδείγματος AK.</a:t>
            </a:r>
            <a:endParaRPr lang="en-US" sz="3600" dirty="0"/>
          </a:p>
        </p:txBody>
      </p:sp>
      <p:sp>
        <p:nvSpPr>
          <p:cNvPr id="5" name="Text 3"/>
          <p:cNvSpPr/>
          <p:nvPr/>
        </p:nvSpPr>
        <p:spPr>
          <a:xfrm>
            <a:off x="5473339" y="2557004"/>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3257B8"/>
                </a:solidFill>
                <a:ea typeface="Roboto Slab" pitchFamily="34" charset="-122"/>
                <a:cs typeface="Roboto Slab" pitchFamily="34" charset="-120"/>
              </a:rPr>
              <a:t>Προσέγγιση</a:t>
            </a:r>
            <a:endParaRPr lang="en-US" sz="4000" b="1" dirty="0"/>
          </a:p>
        </p:txBody>
      </p:sp>
      <p:sp>
        <p:nvSpPr>
          <p:cNvPr id="6" name="Text 4"/>
          <p:cNvSpPr/>
          <p:nvPr/>
        </p:nvSpPr>
        <p:spPr>
          <a:xfrm>
            <a:off x="5473339" y="3081371"/>
            <a:ext cx="3978116" cy="1451610"/>
          </a:xfrm>
          <a:prstGeom prst="rect">
            <a:avLst/>
          </a:prstGeom>
          <a:noFill/>
          <a:ln/>
        </p:spPr>
        <p:txBody>
          <a:bodyPr wrap="square" lIns="0" tIns="0" rIns="0" bIns="0" rtlCol="0" anchor="t"/>
          <a:lstStyle/>
          <a:p>
            <a:pPr marL="0" indent="0">
              <a:lnSpc>
                <a:spcPct val="150000"/>
              </a:lnSpc>
              <a:buNone/>
            </a:pPr>
            <a:r>
              <a:rPr lang="en-US" sz="3600" dirty="0">
                <a:solidFill>
                  <a:srgbClr val="15213F"/>
                </a:solidFill>
                <a:ea typeface="Roboto" pitchFamily="34" charset="-122"/>
                <a:cs typeface="Roboto" pitchFamily="34" charset="-120"/>
              </a:rPr>
              <a:t>Τροποποίηση της νεοκλασικής τεχνολογίας παραγωγής ώστε να ικανοποιεί τις οριακές ιδιότητες του υποδείγματος AK.</a:t>
            </a:r>
            <a:endParaRPr lang="en-US" sz="3600" dirty="0"/>
          </a:p>
        </p:txBody>
      </p:sp>
      <p:sp>
        <p:nvSpPr>
          <p:cNvPr id="7" name="Text 5"/>
          <p:cNvSpPr/>
          <p:nvPr/>
        </p:nvSpPr>
        <p:spPr>
          <a:xfrm>
            <a:off x="9872067" y="2539931"/>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3257B8"/>
                </a:solidFill>
                <a:ea typeface="Roboto Slab" pitchFamily="34" charset="-122"/>
                <a:cs typeface="Roboto Slab" pitchFamily="34" charset="-120"/>
              </a:rPr>
              <a:t>Αποτέλεσμα</a:t>
            </a:r>
            <a:endParaRPr lang="en-US" sz="4000" b="1" dirty="0"/>
          </a:p>
        </p:txBody>
      </p:sp>
      <p:sp>
        <p:nvSpPr>
          <p:cNvPr id="8" name="Text 6"/>
          <p:cNvSpPr/>
          <p:nvPr/>
        </p:nvSpPr>
        <p:spPr>
          <a:xfrm>
            <a:off x="9872067" y="3081371"/>
            <a:ext cx="3978116" cy="1088708"/>
          </a:xfrm>
          <a:prstGeom prst="rect">
            <a:avLst/>
          </a:prstGeom>
          <a:noFill/>
          <a:ln/>
        </p:spPr>
        <p:txBody>
          <a:bodyPr wrap="square" lIns="0" tIns="0" rIns="0" bIns="0" rtlCol="0" anchor="t"/>
          <a:lstStyle/>
          <a:p>
            <a:pPr marL="0" indent="0">
              <a:lnSpc>
                <a:spcPct val="150000"/>
              </a:lnSpc>
              <a:buNone/>
            </a:pPr>
            <a:r>
              <a:rPr lang="en-US" sz="3600" dirty="0">
                <a:solidFill>
                  <a:srgbClr val="15213F"/>
                </a:solidFill>
                <a:ea typeface="Roboto" pitchFamily="34" charset="-122"/>
                <a:cs typeface="Roboto" pitchFamily="34" charset="-120"/>
              </a:rPr>
              <a:t>Συμβατότητα με υπό συνθήκη σύγκλιση και διαρκή οικονομική μεγέθυνση.</a:t>
            </a:r>
            <a:endParaRPr lang="en-US" sz="3600" dirty="0"/>
          </a:p>
        </p:txBody>
      </p:sp>
      <p:sp>
        <p:nvSpPr>
          <p:cNvPr id="9" name="Text Placeholder 16">
            <a:extLst>
              <a:ext uri="{FF2B5EF4-FFF2-40B4-BE49-F238E27FC236}">
                <a16:creationId xmlns:a16="http://schemas.microsoft.com/office/drawing/2014/main" id="{00D31FFD-A148-0C2E-5A5F-E93B55D12591}"/>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10" name="Εικόνα 9">
            <a:extLst>
              <a:ext uri="{FF2B5EF4-FFF2-40B4-BE49-F238E27FC236}">
                <a16:creationId xmlns:a16="http://schemas.microsoft.com/office/drawing/2014/main" id="{C6CC4807-E168-ACEE-D5C2-67AAC41C470A}"/>
              </a:ext>
            </a:extLst>
          </p:cNvPr>
          <p:cNvPicPr>
            <a:picLocks noChangeAspect="1"/>
          </p:cNvPicPr>
          <p:nvPr/>
        </p:nvPicPr>
        <p:blipFill>
          <a:blip r:embed="rId3"/>
          <a:stretch>
            <a:fillRect/>
          </a:stretch>
        </p:blipFill>
        <p:spPr>
          <a:xfrm>
            <a:off x="55026" y="10295129"/>
            <a:ext cx="1782484" cy="65682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10972800"/>
          </a:xfrm>
          <a:prstGeom prst="rect">
            <a:avLst/>
          </a:prstGeom>
        </p:spPr>
      </p:pic>
      <p:sp>
        <p:nvSpPr>
          <p:cNvPr id="3" name="Text 0"/>
          <p:cNvSpPr/>
          <p:nvPr/>
        </p:nvSpPr>
        <p:spPr>
          <a:xfrm>
            <a:off x="6092299" y="167250"/>
            <a:ext cx="7556421" cy="1417558"/>
          </a:xfrm>
          <a:prstGeom prst="rect">
            <a:avLst/>
          </a:prstGeom>
          <a:noFill/>
          <a:ln/>
        </p:spPr>
        <p:txBody>
          <a:bodyPr wrap="squar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Ενδογενής Τεχνολογική Πρόοδος</a:t>
            </a:r>
            <a:endParaRPr lang="en-US" sz="4450" dirty="0"/>
          </a:p>
        </p:txBody>
      </p:sp>
      <p:pic>
        <p:nvPicPr>
          <p:cNvPr id="4" name="Image 1" descr="preencoded.png"/>
          <p:cNvPicPr>
            <a:picLocks noChangeAspect="1"/>
          </p:cNvPicPr>
          <p:nvPr/>
        </p:nvPicPr>
        <p:blipFill>
          <a:blip r:embed="rId4"/>
          <a:stretch>
            <a:fillRect/>
          </a:stretch>
        </p:blipFill>
        <p:spPr>
          <a:xfrm>
            <a:off x="6280190" y="2241635"/>
            <a:ext cx="1134070" cy="1669852"/>
          </a:xfrm>
          <a:prstGeom prst="rect">
            <a:avLst/>
          </a:prstGeom>
        </p:spPr>
      </p:pic>
      <p:sp>
        <p:nvSpPr>
          <p:cNvPr id="5" name="Text 1"/>
          <p:cNvSpPr/>
          <p:nvPr/>
        </p:nvSpPr>
        <p:spPr>
          <a:xfrm>
            <a:off x="7532681" y="2696392"/>
            <a:ext cx="3488055" cy="354330"/>
          </a:xfrm>
          <a:prstGeom prst="rect">
            <a:avLst/>
          </a:prstGeom>
          <a:noFill/>
          <a:ln/>
        </p:spPr>
        <p:txBody>
          <a:bodyPr wrap="none" lIns="0" tIns="0" rIns="0" bIns="0" rtlCol="0" anchor="t"/>
          <a:lstStyle/>
          <a:p>
            <a:pPr marL="0" indent="0" algn="l">
              <a:lnSpc>
                <a:spcPts val="2750"/>
              </a:lnSpc>
              <a:buNone/>
            </a:pPr>
            <a:r>
              <a:rPr lang="en-US" sz="4000" b="1" dirty="0">
                <a:solidFill>
                  <a:srgbClr val="15213F"/>
                </a:solidFill>
                <a:ea typeface="Roboto Slab" pitchFamily="34" charset="-122"/>
                <a:cs typeface="Roboto Slab" pitchFamily="34" charset="-120"/>
              </a:rPr>
              <a:t>Αναζήτηση Εναλλακτικών</a:t>
            </a:r>
            <a:endParaRPr lang="en-US" sz="4000" b="1" dirty="0"/>
          </a:p>
        </p:txBody>
      </p:sp>
      <p:sp>
        <p:nvSpPr>
          <p:cNvPr id="6" name="Text 2"/>
          <p:cNvSpPr/>
          <p:nvPr/>
        </p:nvSpPr>
        <p:spPr>
          <a:xfrm>
            <a:off x="7616636" y="3338313"/>
            <a:ext cx="7013764" cy="725805"/>
          </a:xfrm>
          <a:prstGeom prst="rect">
            <a:avLst/>
          </a:prstGeom>
          <a:noFill/>
          <a:ln/>
        </p:spPr>
        <p:txBody>
          <a:bodyPr wrap="square" lIns="0" tIns="0" rIns="0" bIns="0" rtlCol="0" anchor="t"/>
          <a:lstStyle/>
          <a:p>
            <a:pPr marL="0" indent="0" algn="l">
              <a:lnSpc>
                <a:spcPts val="2850"/>
              </a:lnSpc>
              <a:buNone/>
            </a:pPr>
            <a:r>
              <a:rPr lang="en-US" sz="3600" dirty="0">
                <a:solidFill>
                  <a:srgbClr val="15213F"/>
                </a:solidFill>
                <a:ea typeface="Roboto" pitchFamily="34" charset="-122"/>
                <a:cs typeface="Roboto" pitchFamily="34" charset="-120"/>
              </a:rPr>
              <a:t>Λόγω των αδυναμιών του υποδείγματος AK, αναζητούνται καταλληλότερες τροποποιήσεις.</a:t>
            </a:r>
            <a:endParaRPr lang="en-US" sz="3600" dirty="0"/>
          </a:p>
        </p:txBody>
      </p:sp>
      <p:pic>
        <p:nvPicPr>
          <p:cNvPr id="7" name="Image 2" descr="preencoded.png"/>
          <p:cNvPicPr>
            <a:picLocks noChangeAspect="1"/>
          </p:cNvPicPr>
          <p:nvPr/>
        </p:nvPicPr>
        <p:blipFill>
          <a:blip r:embed="rId5"/>
          <a:stretch>
            <a:fillRect/>
          </a:stretch>
        </p:blipFill>
        <p:spPr>
          <a:xfrm>
            <a:off x="6280190" y="4823009"/>
            <a:ext cx="1134070" cy="1669852"/>
          </a:xfrm>
          <a:prstGeom prst="rect">
            <a:avLst/>
          </a:prstGeom>
        </p:spPr>
      </p:pic>
      <p:sp>
        <p:nvSpPr>
          <p:cNvPr id="8" name="Text 3"/>
          <p:cNvSpPr/>
          <p:nvPr/>
        </p:nvSpPr>
        <p:spPr>
          <a:xfrm>
            <a:off x="7754422" y="4957715"/>
            <a:ext cx="2835235" cy="354330"/>
          </a:xfrm>
          <a:prstGeom prst="rect">
            <a:avLst/>
          </a:prstGeom>
          <a:noFill/>
          <a:ln/>
        </p:spPr>
        <p:txBody>
          <a:bodyPr wrap="none" lIns="0" tIns="0" rIns="0" bIns="0" rtlCol="0" anchor="t"/>
          <a:lstStyle/>
          <a:p>
            <a:pPr marL="0" indent="0" algn="l">
              <a:lnSpc>
                <a:spcPts val="2750"/>
              </a:lnSpc>
              <a:buNone/>
            </a:pPr>
            <a:r>
              <a:rPr lang="en-US" sz="4000" b="1" dirty="0">
                <a:solidFill>
                  <a:srgbClr val="15213F"/>
                </a:solidFill>
                <a:ea typeface="Roboto Slab" pitchFamily="34" charset="-122"/>
                <a:cs typeface="Roboto Slab" pitchFamily="34" charset="-120"/>
              </a:rPr>
              <a:t>Στόχος</a:t>
            </a:r>
            <a:endParaRPr lang="en-US" sz="4000" b="1" dirty="0"/>
          </a:p>
        </p:txBody>
      </p:sp>
      <p:sp>
        <p:nvSpPr>
          <p:cNvPr id="9" name="Text 4"/>
          <p:cNvSpPr/>
          <p:nvPr/>
        </p:nvSpPr>
        <p:spPr>
          <a:xfrm>
            <a:off x="7754422" y="5584736"/>
            <a:ext cx="6082189" cy="725805"/>
          </a:xfrm>
          <a:prstGeom prst="rect">
            <a:avLst/>
          </a:prstGeom>
          <a:noFill/>
          <a:ln/>
        </p:spPr>
        <p:txBody>
          <a:bodyPr wrap="square" lIns="0" tIns="0" rIns="0" bIns="0" rtlCol="0" anchor="t"/>
          <a:lstStyle/>
          <a:p>
            <a:pPr marL="0" indent="0" algn="l">
              <a:lnSpc>
                <a:spcPts val="2850"/>
              </a:lnSpc>
              <a:buNone/>
            </a:pPr>
            <a:r>
              <a:rPr lang="en-US" sz="3600" dirty="0">
                <a:solidFill>
                  <a:srgbClr val="15213F"/>
                </a:solidFill>
                <a:ea typeface="Roboto" pitchFamily="34" charset="-122"/>
                <a:cs typeface="Roboto" pitchFamily="34" charset="-120"/>
              </a:rPr>
              <a:t>Προσέγγιση του φαινομένου της συνεχούς οικονομικής μεγέθυνσης και της υπό συνθήκη σύγκλισης.</a:t>
            </a:r>
            <a:endParaRPr lang="en-US" sz="3600" dirty="0"/>
          </a:p>
        </p:txBody>
      </p:sp>
      <p:pic>
        <p:nvPicPr>
          <p:cNvPr id="10" name="Image 3" descr="preencoded.png"/>
          <p:cNvPicPr>
            <a:picLocks noChangeAspect="1"/>
          </p:cNvPicPr>
          <p:nvPr/>
        </p:nvPicPr>
        <p:blipFill>
          <a:blip r:embed="rId6"/>
          <a:stretch>
            <a:fillRect/>
          </a:stretch>
        </p:blipFill>
        <p:spPr>
          <a:xfrm>
            <a:off x="6280190" y="7200186"/>
            <a:ext cx="1134070" cy="1669852"/>
          </a:xfrm>
          <a:prstGeom prst="rect">
            <a:avLst/>
          </a:prstGeom>
        </p:spPr>
      </p:pic>
      <p:sp>
        <p:nvSpPr>
          <p:cNvPr id="11" name="Text 5"/>
          <p:cNvSpPr/>
          <p:nvPr/>
        </p:nvSpPr>
        <p:spPr>
          <a:xfrm>
            <a:off x="7770449" y="7788137"/>
            <a:ext cx="2835235" cy="354330"/>
          </a:xfrm>
          <a:prstGeom prst="rect">
            <a:avLst/>
          </a:prstGeom>
          <a:noFill/>
          <a:ln/>
        </p:spPr>
        <p:txBody>
          <a:bodyPr wrap="none" lIns="0" tIns="0" rIns="0" bIns="0" rtlCol="0" anchor="t"/>
          <a:lstStyle/>
          <a:p>
            <a:pPr marL="0" indent="0" algn="l">
              <a:lnSpc>
                <a:spcPts val="2750"/>
              </a:lnSpc>
              <a:buNone/>
            </a:pPr>
            <a:r>
              <a:rPr lang="en-US" sz="4000" b="1" dirty="0">
                <a:solidFill>
                  <a:srgbClr val="15213F"/>
                </a:solidFill>
                <a:ea typeface="Roboto Slab" pitchFamily="34" charset="-122"/>
                <a:cs typeface="Roboto Slab" pitchFamily="34" charset="-120"/>
              </a:rPr>
              <a:t>Μέθοδος</a:t>
            </a:r>
            <a:endParaRPr lang="en-US" sz="4000" b="1" dirty="0"/>
          </a:p>
        </p:txBody>
      </p:sp>
      <p:sp>
        <p:nvSpPr>
          <p:cNvPr id="12" name="Text 6"/>
          <p:cNvSpPr/>
          <p:nvPr/>
        </p:nvSpPr>
        <p:spPr>
          <a:xfrm>
            <a:off x="7770449" y="8403694"/>
            <a:ext cx="6082189" cy="725805"/>
          </a:xfrm>
          <a:prstGeom prst="rect">
            <a:avLst/>
          </a:prstGeom>
          <a:noFill/>
          <a:ln/>
        </p:spPr>
        <p:txBody>
          <a:bodyPr wrap="square" lIns="0" tIns="0" rIns="0" bIns="0" rtlCol="0" anchor="t"/>
          <a:lstStyle/>
          <a:p>
            <a:pPr marL="0" indent="0" algn="l">
              <a:lnSpc>
                <a:spcPts val="2850"/>
              </a:lnSpc>
              <a:buNone/>
            </a:pPr>
            <a:r>
              <a:rPr lang="en-US" sz="3600" dirty="0">
                <a:solidFill>
                  <a:srgbClr val="15213F"/>
                </a:solidFill>
                <a:ea typeface="Roboto" pitchFamily="34" charset="-122"/>
                <a:cs typeface="Roboto" pitchFamily="34" charset="-120"/>
              </a:rPr>
              <a:t>Ενσωμάτωση μηχανισμών ενδογενούς τεχνολογικής προόδου.</a:t>
            </a:r>
            <a:endParaRPr lang="en-US" sz="3600" dirty="0"/>
          </a:p>
        </p:txBody>
      </p:sp>
      <p:sp>
        <p:nvSpPr>
          <p:cNvPr id="13" name="Text Placeholder 16">
            <a:extLst>
              <a:ext uri="{FF2B5EF4-FFF2-40B4-BE49-F238E27FC236}">
                <a16:creationId xmlns:a16="http://schemas.microsoft.com/office/drawing/2014/main" id="{68E16E34-ECBC-CCCC-1793-5F9B17C2BBE1}"/>
              </a:ext>
            </a:extLst>
          </p:cNvPr>
          <p:cNvSpPr txBox="1">
            <a:spLocks/>
          </p:cNvSpPr>
          <p:nvPr/>
        </p:nvSpPr>
        <p:spPr>
          <a:xfrm>
            <a:off x="5724070" y="10607675"/>
            <a:ext cx="11477251" cy="365125"/>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baseline="0" dirty="0">
                <a:latin typeface="UB-NewsLetter"/>
                <a:ea typeface="Calibri"/>
                <a:cs typeface="UB-NewsLetter"/>
              </a:rPr>
              <a:t>© 2025 - BROKEN HILL PUBLISHERS LTD. </a:t>
            </a:r>
            <a:r>
              <a:rPr lang="en-US" sz="950" baseline="0" dirty="0">
                <a:ea typeface="Calibri"/>
                <a:cs typeface="Times New Roman"/>
              </a:rPr>
              <a:t>May not be scanned, copied or duplicated, or posted to a publicly accessible website, in whole or in part.</a:t>
            </a:r>
            <a:endParaRPr lang="en-US" sz="950" baseline="0" dirty="0"/>
          </a:p>
        </p:txBody>
      </p:sp>
      <p:pic>
        <p:nvPicPr>
          <p:cNvPr id="14" name="Εικόνα 13">
            <a:extLst>
              <a:ext uri="{FF2B5EF4-FFF2-40B4-BE49-F238E27FC236}">
                <a16:creationId xmlns:a16="http://schemas.microsoft.com/office/drawing/2014/main" id="{3857993C-14F6-9136-B56D-D82EB511F0BB}"/>
              </a:ext>
            </a:extLst>
          </p:cNvPr>
          <p:cNvPicPr>
            <a:picLocks noChangeAspect="1"/>
          </p:cNvPicPr>
          <p:nvPr/>
        </p:nvPicPr>
        <p:blipFill>
          <a:blip r:embed="rId7"/>
          <a:stretch>
            <a:fillRect/>
          </a:stretch>
        </p:blipFill>
        <p:spPr>
          <a:xfrm>
            <a:off x="5750197" y="9950848"/>
            <a:ext cx="1782484" cy="65682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17088" y="624041"/>
            <a:ext cx="13042821" cy="1417558"/>
          </a:xfrm>
          <a:prstGeom prst="rect">
            <a:avLst/>
          </a:prstGeom>
          <a:noFill/>
          <a:ln/>
        </p:spPr>
        <p:txBody>
          <a:bodyPr wrap="squar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Παγίδες Φτώχειας και Τοπική υπό Συνθήκη Σύγκλιση</a:t>
            </a:r>
            <a:endParaRPr lang="en-US" sz="4450" dirty="0"/>
          </a:p>
        </p:txBody>
      </p:sp>
      <p:sp>
        <p:nvSpPr>
          <p:cNvPr id="3" name="Text 1"/>
          <p:cNvSpPr/>
          <p:nvPr/>
        </p:nvSpPr>
        <p:spPr>
          <a:xfrm>
            <a:off x="656003" y="2041599"/>
            <a:ext cx="3051453" cy="354330"/>
          </a:xfrm>
          <a:prstGeom prst="rect">
            <a:avLst/>
          </a:prstGeom>
          <a:noFill/>
          <a:ln/>
        </p:spPr>
        <p:txBody>
          <a:bodyPr wrap="none" lIns="0" tIns="0" rIns="0" bIns="0" rtlCol="0" anchor="t"/>
          <a:lstStyle/>
          <a:p>
            <a:pPr marL="0" indent="0">
              <a:lnSpc>
                <a:spcPts val="2750"/>
              </a:lnSpc>
              <a:buNone/>
            </a:pPr>
            <a:r>
              <a:rPr lang="en-US" sz="4000" b="1" dirty="0">
                <a:solidFill>
                  <a:srgbClr val="3257B8"/>
                </a:solidFill>
                <a:ea typeface="Roboto Slab" pitchFamily="34" charset="-122"/>
                <a:cs typeface="Roboto Slab" pitchFamily="34" charset="-120"/>
              </a:rPr>
              <a:t>Πολλαπλές Ισορροπίες</a:t>
            </a:r>
            <a:endParaRPr lang="en-US" sz="4000" b="1" dirty="0"/>
          </a:p>
        </p:txBody>
      </p:sp>
      <p:sp>
        <p:nvSpPr>
          <p:cNvPr id="4" name="Text 2"/>
          <p:cNvSpPr/>
          <p:nvPr/>
        </p:nvSpPr>
        <p:spPr>
          <a:xfrm>
            <a:off x="585101" y="2914803"/>
            <a:ext cx="6244709" cy="1088708"/>
          </a:xfrm>
          <a:prstGeom prst="rect">
            <a:avLst/>
          </a:prstGeom>
          <a:noFill/>
          <a:ln/>
        </p:spPr>
        <p:txBody>
          <a:bodyPr wrap="square" lIns="0" tIns="0" rIns="0" bIns="0" rtlCol="0" anchor="t"/>
          <a:lstStyle/>
          <a:p>
            <a:pPr marL="0" indent="0">
              <a:lnSpc>
                <a:spcPct val="150000"/>
              </a:lnSpc>
              <a:buNone/>
            </a:pPr>
            <a:r>
              <a:rPr lang="en-US" sz="3600" dirty="0">
                <a:solidFill>
                  <a:srgbClr val="15213F"/>
                </a:solidFill>
                <a:ea typeface="Roboto" pitchFamily="34" charset="-122"/>
                <a:cs typeface="Roboto" pitchFamily="34" charset="-120"/>
              </a:rPr>
              <a:t>Εξετάζεται η περίπτωση όπου το δυναμικό σύστημα χαρακτηρίζεται από πολλαπλές τοπικά ευσταθείς ισορροπίες σταθερής κατάστασης.</a:t>
            </a:r>
            <a:endParaRPr lang="en-US" sz="3600" dirty="0"/>
          </a:p>
        </p:txBody>
      </p:sp>
      <p:sp>
        <p:nvSpPr>
          <p:cNvPr id="5" name="Text 3"/>
          <p:cNvSpPr/>
          <p:nvPr/>
        </p:nvSpPr>
        <p:spPr>
          <a:xfrm>
            <a:off x="7216065" y="2079177"/>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3257B8"/>
                </a:solidFill>
                <a:ea typeface="Roboto Slab" pitchFamily="34" charset="-122"/>
                <a:cs typeface="Roboto Slab" pitchFamily="34" charset="-120"/>
              </a:rPr>
              <a:t>Τοπική Σύγκλιση</a:t>
            </a:r>
            <a:endParaRPr lang="en-US" sz="4000" b="1" dirty="0"/>
          </a:p>
        </p:txBody>
      </p:sp>
      <p:sp>
        <p:nvSpPr>
          <p:cNvPr id="6" name="Text 4"/>
          <p:cNvSpPr/>
          <p:nvPr/>
        </p:nvSpPr>
        <p:spPr>
          <a:xfrm>
            <a:off x="7315200" y="2934788"/>
            <a:ext cx="6244709" cy="1088708"/>
          </a:xfrm>
          <a:prstGeom prst="rect">
            <a:avLst/>
          </a:prstGeom>
          <a:noFill/>
          <a:ln/>
        </p:spPr>
        <p:txBody>
          <a:bodyPr wrap="square" lIns="0" tIns="0" rIns="0" bIns="0" rtlCol="0" anchor="t"/>
          <a:lstStyle/>
          <a:p>
            <a:pPr marL="0" indent="0">
              <a:lnSpc>
                <a:spcPct val="150000"/>
              </a:lnSpc>
              <a:buNone/>
            </a:pPr>
            <a:r>
              <a:rPr lang="en-US" sz="3600" dirty="0">
                <a:solidFill>
                  <a:srgbClr val="15213F"/>
                </a:solidFill>
                <a:ea typeface="Roboto" pitchFamily="34" charset="-122"/>
                <a:cs typeface="Roboto" pitchFamily="34" charset="-120"/>
              </a:rPr>
              <a:t>Χώρες με όμοια διαρθρωτικά χαρακτηριστικά συγκλίνουν στην ίδια ισορροπία σταθερής κατάστασης αν τα επίπεδα των κατά κεφαλήν εισοδημάτων τους είναι επίσης όμοια.</a:t>
            </a:r>
            <a:endParaRPr lang="en-US" sz="3600" dirty="0"/>
          </a:p>
        </p:txBody>
      </p:sp>
      <p:sp>
        <p:nvSpPr>
          <p:cNvPr id="7" name="Text Placeholder 16">
            <a:extLst>
              <a:ext uri="{FF2B5EF4-FFF2-40B4-BE49-F238E27FC236}">
                <a16:creationId xmlns:a16="http://schemas.microsoft.com/office/drawing/2014/main" id="{3EEDD1E3-852A-C923-BB4C-A493CADFFFE6}"/>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8" name="Εικόνα 7">
            <a:extLst>
              <a:ext uri="{FF2B5EF4-FFF2-40B4-BE49-F238E27FC236}">
                <a16:creationId xmlns:a16="http://schemas.microsoft.com/office/drawing/2014/main" id="{24A3A531-22B8-DD73-A77B-3CF0AC96252B}"/>
              </a:ext>
            </a:extLst>
          </p:cNvPr>
          <p:cNvPicPr>
            <a:picLocks noChangeAspect="1"/>
          </p:cNvPicPr>
          <p:nvPr/>
        </p:nvPicPr>
        <p:blipFill>
          <a:blip r:embed="rId3"/>
          <a:stretch>
            <a:fillRect/>
          </a:stretch>
        </p:blipFill>
        <p:spPr>
          <a:xfrm>
            <a:off x="55026" y="10295129"/>
            <a:ext cx="1782484" cy="656827"/>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39550" y="0"/>
            <a:ext cx="5486400" cy="10972800"/>
          </a:xfrm>
          <a:prstGeom prst="rect">
            <a:avLst/>
          </a:prstGeom>
        </p:spPr>
      </p:pic>
      <p:sp>
        <p:nvSpPr>
          <p:cNvPr id="3" name="Text 0"/>
          <p:cNvSpPr/>
          <p:nvPr/>
        </p:nvSpPr>
        <p:spPr>
          <a:xfrm>
            <a:off x="6326221" y="794981"/>
            <a:ext cx="7556421" cy="2126337"/>
          </a:xfrm>
          <a:prstGeom prst="rect">
            <a:avLst/>
          </a:prstGeom>
          <a:noFill/>
          <a:ln/>
        </p:spPr>
        <p:txBody>
          <a:bodyPr wrap="squar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Η Μετάβαση από μία Παλιά σε μία Σύγχρονη Βιομηχανική Τεχνολογία</a:t>
            </a:r>
            <a:endParaRPr lang="en-US" sz="4450" dirty="0"/>
          </a:p>
        </p:txBody>
      </p:sp>
      <p:sp>
        <p:nvSpPr>
          <p:cNvPr id="4" name="Shape 1"/>
          <p:cNvSpPr/>
          <p:nvPr/>
        </p:nvSpPr>
        <p:spPr>
          <a:xfrm>
            <a:off x="6605111" y="4169450"/>
            <a:ext cx="30480" cy="5100280"/>
          </a:xfrm>
          <a:prstGeom prst="roundRect">
            <a:avLst>
              <a:gd name="adj" fmla="val 111628"/>
            </a:avLst>
          </a:prstGeom>
          <a:solidFill>
            <a:srgbClr val="CFD2D8"/>
          </a:solidFill>
          <a:ln/>
        </p:spPr>
        <p:txBody>
          <a:bodyPr/>
          <a:lstStyle/>
          <a:p>
            <a:endParaRPr lang="el-GR"/>
          </a:p>
        </p:txBody>
      </p:sp>
      <p:sp>
        <p:nvSpPr>
          <p:cNvPr id="5" name="Shape 2"/>
          <p:cNvSpPr/>
          <p:nvPr/>
        </p:nvSpPr>
        <p:spPr>
          <a:xfrm>
            <a:off x="6845022" y="4664512"/>
            <a:ext cx="793790" cy="30480"/>
          </a:xfrm>
          <a:prstGeom prst="roundRect">
            <a:avLst>
              <a:gd name="adj" fmla="val 111628"/>
            </a:avLst>
          </a:prstGeom>
          <a:solidFill>
            <a:srgbClr val="CFD2D8"/>
          </a:solidFill>
          <a:ln/>
        </p:spPr>
        <p:txBody>
          <a:bodyPr/>
          <a:lstStyle/>
          <a:p>
            <a:endParaRPr lang="el-GR"/>
          </a:p>
        </p:txBody>
      </p:sp>
      <p:sp>
        <p:nvSpPr>
          <p:cNvPr id="6" name="Shape 3"/>
          <p:cNvSpPr/>
          <p:nvPr/>
        </p:nvSpPr>
        <p:spPr>
          <a:xfrm>
            <a:off x="6365200" y="4424601"/>
            <a:ext cx="510302" cy="510302"/>
          </a:xfrm>
          <a:prstGeom prst="roundRect">
            <a:avLst>
              <a:gd name="adj" fmla="val 6667"/>
            </a:avLst>
          </a:prstGeom>
          <a:solidFill>
            <a:srgbClr val="E9ECF2"/>
          </a:solidFill>
          <a:ln/>
        </p:spPr>
        <p:txBody>
          <a:bodyPr/>
          <a:lstStyle/>
          <a:p>
            <a:endParaRPr lang="el-GR"/>
          </a:p>
        </p:txBody>
      </p:sp>
      <p:sp>
        <p:nvSpPr>
          <p:cNvPr id="7" name="Text 4"/>
          <p:cNvSpPr/>
          <p:nvPr/>
        </p:nvSpPr>
        <p:spPr>
          <a:xfrm>
            <a:off x="6550223" y="4509611"/>
            <a:ext cx="140256"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1</a:t>
            </a:r>
            <a:endParaRPr lang="en-US" sz="2650" dirty="0"/>
          </a:p>
        </p:txBody>
      </p:sp>
      <p:sp>
        <p:nvSpPr>
          <p:cNvPr id="8" name="Text 5"/>
          <p:cNvSpPr/>
          <p:nvPr/>
        </p:nvSpPr>
        <p:spPr>
          <a:xfrm>
            <a:off x="7867888" y="4396264"/>
            <a:ext cx="2835235" cy="354330"/>
          </a:xfrm>
          <a:prstGeom prst="rect">
            <a:avLst/>
          </a:prstGeom>
          <a:noFill/>
          <a:ln/>
        </p:spPr>
        <p:txBody>
          <a:bodyPr wrap="none" lIns="0" tIns="0" rIns="0" bIns="0" rtlCol="0" anchor="t"/>
          <a:lstStyle/>
          <a:p>
            <a:pPr marL="0" indent="0" algn="l">
              <a:lnSpc>
                <a:spcPts val="2750"/>
              </a:lnSpc>
              <a:buNone/>
            </a:pPr>
            <a:r>
              <a:rPr lang="en-US" sz="4000" b="1" dirty="0">
                <a:solidFill>
                  <a:srgbClr val="15213F"/>
                </a:solidFill>
                <a:ea typeface="Roboto Slab" pitchFamily="34" charset="-122"/>
                <a:cs typeface="Roboto Slab" pitchFamily="34" charset="-120"/>
              </a:rPr>
              <a:t>Παλιός Τομέας</a:t>
            </a:r>
            <a:endParaRPr lang="en-US" sz="4000" b="1" dirty="0"/>
          </a:p>
        </p:txBody>
      </p:sp>
      <p:sp>
        <p:nvSpPr>
          <p:cNvPr id="9" name="Text 6"/>
          <p:cNvSpPr/>
          <p:nvPr/>
        </p:nvSpPr>
        <p:spPr>
          <a:xfrm>
            <a:off x="7867888" y="4886682"/>
            <a:ext cx="5968722" cy="725805"/>
          </a:xfrm>
          <a:prstGeom prst="rect">
            <a:avLst/>
          </a:prstGeom>
          <a:noFill/>
          <a:ln/>
        </p:spPr>
        <p:txBody>
          <a:bodyPr wrap="square" lIns="0" tIns="0" rIns="0" bIns="0" rtlCol="0" anchor="t"/>
          <a:lstStyle/>
          <a:p>
            <a:pPr marL="0" indent="0" algn="l">
              <a:lnSpc>
                <a:spcPts val="2850"/>
              </a:lnSpc>
              <a:buNone/>
            </a:pPr>
            <a:r>
              <a:rPr lang="en-US" sz="3600" dirty="0" err="1">
                <a:solidFill>
                  <a:srgbClr val="15213F"/>
                </a:solidFill>
                <a:ea typeface="Roboto" pitchFamily="34" charset="-122"/>
                <a:cs typeface="Roboto" pitchFamily="34" charset="-120"/>
              </a:rPr>
              <a:t>Y</a:t>
            </a:r>
            <a:r>
              <a:rPr lang="en-US" sz="2800" dirty="0" err="1">
                <a:solidFill>
                  <a:srgbClr val="15213F"/>
                </a:solidFill>
                <a:ea typeface="Roboto" pitchFamily="34" charset="-122"/>
                <a:cs typeface="Roboto" pitchFamily="34" charset="-120"/>
              </a:rPr>
              <a:t>Ot</a:t>
            </a:r>
            <a:r>
              <a:rPr lang="en-US" sz="3600" dirty="0">
                <a:solidFill>
                  <a:srgbClr val="15213F"/>
                </a:solidFill>
                <a:ea typeface="Roboto" pitchFamily="34" charset="-122"/>
                <a:cs typeface="Roboto" pitchFamily="34" charset="-120"/>
              </a:rPr>
              <a:t> = A</a:t>
            </a:r>
            <a:r>
              <a:rPr lang="en-US" sz="2800" dirty="0">
                <a:solidFill>
                  <a:srgbClr val="15213F"/>
                </a:solidFill>
                <a:ea typeface="Roboto" pitchFamily="34" charset="-122"/>
                <a:cs typeface="Roboto" pitchFamily="34" charset="-120"/>
              </a:rPr>
              <a:t>O</a:t>
            </a:r>
            <a:r>
              <a:rPr lang="en-US" sz="3600" dirty="0">
                <a:solidFill>
                  <a:srgbClr val="15213F"/>
                </a:solidFill>
                <a:ea typeface="Roboto" pitchFamily="34" charset="-122"/>
                <a:cs typeface="Roboto" pitchFamily="34" charset="-120"/>
              </a:rPr>
              <a:t>F(K</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 L</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 όπου F(K</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 L</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 είναι μία νεοκλασική τεχνολογία παραγωγής.</a:t>
            </a:r>
            <a:endParaRPr lang="en-US" sz="3600" dirty="0"/>
          </a:p>
        </p:txBody>
      </p:sp>
      <p:sp>
        <p:nvSpPr>
          <p:cNvPr id="10" name="Shape 7"/>
          <p:cNvSpPr/>
          <p:nvPr/>
        </p:nvSpPr>
        <p:spPr>
          <a:xfrm>
            <a:off x="6845022" y="6561177"/>
            <a:ext cx="793790" cy="30480"/>
          </a:xfrm>
          <a:prstGeom prst="roundRect">
            <a:avLst>
              <a:gd name="adj" fmla="val 111628"/>
            </a:avLst>
          </a:prstGeom>
          <a:solidFill>
            <a:srgbClr val="CFD2D8"/>
          </a:solidFill>
          <a:ln/>
        </p:spPr>
        <p:txBody>
          <a:bodyPr/>
          <a:lstStyle/>
          <a:p>
            <a:endParaRPr lang="el-GR"/>
          </a:p>
        </p:txBody>
      </p:sp>
      <p:sp>
        <p:nvSpPr>
          <p:cNvPr id="11" name="Shape 8"/>
          <p:cNvSpPr/>
          <p:nvPr/>
        </p:nvSpPr>
        <p:spPr>
          <a:xfrm>
            <a:off x="6365200" y="6321266"/>
            <a:ext cx="510302" cy="510302"/>
          </a:xfrm>
          <a:prstGeom prst="roundRect">
            <a:avLst>
              <a:gd name="adj" fmla="val 6667"/>
            </a:avLst>
          </a:prstGeom>
          <a:solidFill>
            <a:srgbClr val="E9ECF2"/>
          </a:solidFill>
          <a:ln/>
        </p:spPr>
        <p:txBody>
          <a:bodyPr/>
          <a:lstStyle/>
          <a:p>
            <a:endParaRPr lang="el-GR"/>
          </a:p>
        </p:txBody>
      </p:sp>
      <p:sp>
        <p:nvSpPr>
          <p:cNvPr id="12" name="Text 9"/>
          <p:cNvSpPr/>
          <p:nvPr/>
        </p:nvSpPr>
        <p:spPr>
          <a:xfrm>
            <a:off x="6526411" y="6406277"/>
            <a:ext cx="187881"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2</a:t>
            </a:r>
            <a:endParaRPr lang="en-US" sz="2650" dirty="0"/>
          </a:p>
        </p:txBody>
      </p:sp>
      <p:sp>
        <p:nvSpPr>
          <p:cNvPr id="13" name="Text 10"/>
          <p:cNvSpPr/>
          <p:nvPr/>
        </p:nvSpPr>
        <p:spPr>
          <a:xfrm>
            <a:off x="7867888" y="6292929"/>
            <a:ext cx="2835235" cy="354330"/>
          </a:xfrm>
          <a:prstGeom prst="rect">
            <a:avLst/>
          </a:prstGeom>
          <a:noFill/>
          <a:ln/>
        </p:spPr>
        <p:txBody>
          <a:bodyPr wrap="none" lIns="0" tIns="0" rIns="0" bIns="0" rtlCol="0" anchor="t"/>
          <a:lstStyle/>
          <a:p>
            <a:pPr marL="0" indent="0" algn="l">
              <a:lnSpc>
                <a:spcPts val="2750"/>
              </a:lnSpc>
              <a:buNone/>
            </a:pPr>
            <a:r>
              <a:rPr lang="en-US" sz="4000" b="1" dirty="0">
                <a:solidFill>
                  <a:srgbClr val="15213F"/>
                </a:solidFill>
                <a:ea typeface="Roboto Slab" pitchFamily="34" charset="-122"/>
                <a:cs typeface="Roboto Slab" pitchFamily="34" charset="-120"/>
              </a:rPr>
              <a:t>Σύγχρονος</a:t>
            </a:r>
            <a:r>
              <a:rPr lang="en-US" sz="4000" dirty="0">
                <a:solidFill>
                  <a:srgbClr val="15213F"/>
                </a:solidFill>
                <a:ea typeface="Roboto Slab" pitchFamily="34" charset="-122"/>
                <a:cs typeface="Roboto Slab" pitchFamily="34" charset="-120"/>
              </a:rPr>
              <a:t> </a:t>
            </a:r>
            <a:r>
              <a:rPr lang="en-US" sz="4000" b="1" dirty="0">
                <a:solidFill>
                  <a:srgbClr val="15213F"/>
                </a:solidFill>
                <a:ea typeface="Roboto Slab" pitchFamily="34" charset="-122"/>
                <a:cs typeface="Roboto Slab" pitchFamily="34" charset="-120"/>
              </a:rPr>
              <a:t>Τομέας</a:t>
            </a:r>
            <a:endParaRPr lang="en-US" sz="4000" b="1" dirty="0"/>
          </a:p>
        </p:txBody>
      </p:sp>
      <p:sp>
        <p:nvSpPr>
          <p:cNvPr id="14" name="Text 11"/>
          <p:cNvSpPr/>
          <p:nvPr/>
        </p:nvSpPr>
        <p:spPr>
          <a:xfrm>
            <a:off x="7867888" y="6783348"/>
            <a:ext cx="5968722" cy="362903"/>
          </a:xfrm>
          <a:prstGeom prst="rect">
            <a:avLst/>
          </a:prstGeom>
          <a:noFill/>
          <a:ln/>
        </p:spPr>
        <p:txBody>
          <a:bodyPr wrap="none" lIns="0" tIns="0" rIns="0" bIns="0" rtlCol="0" anchor="t"/>
          <a:lstStyle/>
          <a:p>
            <a:pPr marL="0" indent="0" algn="l">
              <a:lnSpc>
                <a:spcPts val="2850"/>
              </a:lnSpc>
              <a:buNone/>
            </a:pPr>
            <a:r>
              <a:rPr lang="en-US" sz="3600" dirty="0" err="1">
                <a:solidFill>
                  <a:srgbClr val="15213F"/>
                </a:solidFill>
                <a:ea typeface="Roboto" pitchFamily="34" charset="-122"/>
                <a:cs typeface="Roboto" pitchFamily="34" charset="-120"/>
              </a:rPr>
              <a:t>Y</a:t>
            </a:r>
            <a:r>
              <a:rPr lang="en-US" sz="2800" dirty="0" err="1">
                <a:solidFill>
                  <a:srgbClr val="15213F"/>
                </a:solidFill>
                <a:ea typeface="Roboto" pitchFamily="34" charset="-122"/>
                <a:cs typeface="Roboto" pitchFamily="34" charset="-120"/>
              </a:rPr>
              <a:t>Mt</a:t>
            </a:r>
            <a:r>
              <a:rPr lang="en-US" sz="3600" dirty="0">
                <a:solidFill>
                  <a:srgbClr val="15213F"/>
                </a:solidFill>
                <a:ea typeface="Roboto" pitchFamily="34" charset="-122"/>
                <a:cs typeface="Roboto" pitchFamily="34" charset="-120"/>
              </a:rPr>
              <a:t> = A</a:t>
            </a:r>
            <a:r>
              <a:rPr lang="en-US" sz="2800" dirty="0">
                <a:solidFill>
                  <a:srgbClr val="15213F"/>
                </a:solidFill>
                <a:ea typeface="Roboto" pitchFamily="34" charset="-122"/>
                <a:cs typeface="Roboto" pitchFamily="34" charset="-120"/>
              </a:rPr>
              <a:t>M</a:t>
            </a:r>
            <a:r>
              <a:rPr lang="en-US" sz="3600" dirty="0">
                <a:solidFill>
                  <a:srgbClr val="15213F"/>
                </a:solidFill>
                <a:ea typeface="Roboto" pitchFamily="34" charset="-122"/>
                <a:cs typeface="Roboto" pitchFamily="34" charset="-120"/>
              </a:rPr>
              <a:t>F(K</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 L</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 όπου A</a:t>
            </a:r>
            <a:r>
              <a:rPr lang="en-US" sz="2800" dirty="0">
                <a:solidFill>
                  <a:srgbClr val="15213F"/>
                </a:solidFill>
                <a:ea typeface="Roboto" pitchFamily="34" charset="-122"/>
                <a:cs typeface="Roboto" pitchFamily="34" charset="-120"/>
              </a:rPr>
              <a:t>M</a:t>
            </a:r>
            <a:r>
              <a:rPr lang="en-US" sz="3600" dirty="0">
                <a:solidFill>
                  <a:srgbClr val="15213F"/>
                </a:solidFill>
                <a:ea typeface="Roboto" pitchFamily="34" charset="-122"/>
                <a:cs typeface="Roboto" pitchFamily="34" charset="-120"/>
              </a:rPr>
              <a:t> &gt; A</a:t>
            </a:r>
            <a:r>
              <a:rPr lang="en-US" sz="2800" dirty="0">
                <a:solidFill>
                  <a:srgbClr val="15213F"/>
                </a:solidFill>
                <a:ea typeface="Roboto" pitchFamily="34" charset="-122"/>
                <a:cs typeface="Roboto" pitchFamily="34" charset="-120"/>
              </a:rPr>
              <a:t>O</a:t>
            </a:r>
            <a:r>
              <a:rPr lang="en-US" sz="3600" dirty="0">
                <a:solidFill>
                  <a:srgbClr val="15213F"/>
                </a:solidFill>
                <a:ea typeface="Roboto" pitchFamily="34" charset="-122"/>
                <a:cs typeface="Roboto" pitchFamily="34" charset="-120"/>
              </a:rPr>
              <a:t>.</a:t>
            </a:r>
            <a:endParaRPr lang="en-US" sz="3600" dirty="0"/>
          </a:p>
        </p:txBody>
      </p:sp>
      <p:sp>
        <p:nvSpPr>
          <p:cNvPr id="15" name="Shape 12"/>
          <p:cNvSpPr/>
          <p:nvPr/>
        </p:nvSpPr>
        <p:spPr>
          <a:xfrm>
            <a:off x="6845022" y="8094940"/>
            <a:ext cx="793790" cy="30480"/>
          </a:xfrm>
          <a:prstGeom prst="roundRect">
            <a:avLst>
              <a:gd name="adj" fmla="val 111628"/>
            </a:avLst>
          </a:prstGeom>
          <a:solidFill>
            <a:srgbClr val="CFD2D8"/>
          </a:solidFill>
          <a:ln/>
        </p:spPr>
        <p:txBody>
          <a:bodyPr/>
          <a:lstStyle/>
          <a:p>
            <a:endParaRPr lang="el-GR"/>
          </a:p>
        </p:txBody>
      </p:sp>
      <p:sp>
        <p:nvSpPr>
          <p:cNvPr id="16" name="Shape 13"/>
          <p:cNvSpPr/>
          <p:nvPr/>
        </p:nvSpPr>
        <p:spPr>
          <a:xfrm>
            <a:off x="6365200" y="7855029"/>
            <a:ext cx="510302" cy="510302"/>
          </a:xfrm>
          <a:prstGeom prst="roundRect">
            <a:avLst>
              <a:gd name="adj" fmla="val 6667"/>
            </a:avLst>
          </a:prstGeom>
          <a:solidFill>
            <a:srgbClr val="E9ECF2"/>
          </a:solidFill>
          <a:ln/>
        </p:spPr>
        <p:txBody>
          <a:bodyPr/>
          <a:lstStyle/>
          <a:p>
            <a:endParaRPr lang="el-GR"/>
          </a:p>
        </p:txBody>
      </p:sp>
      <p:sp>
        <p:nvSpPr>
          <p:cNvPr id="17" name="Text 14"/>
          <p:cNvSpPr/>
          <p:nvPr/>
        </p:nvSpPr>
        <p:spPr>
          <a:xfrm>
            <a:off x="6528435" y="7940040"/>
            <a:ext cx="183713"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3</a:t>
            </a:r>
            <a:endParaRPr lang="en-US" sz="2650" dirty="0"/>
          </a:p>
        </p:txBody>
      </p:sp>
      <p:sp>
        <p:nvSpPr>
          <p:cNvPr id="18" name="Text 15"/>
          <p:cNvSpPr/>
          <p:nvPr/>
        </p:nvSpPr>
        <p:spPr>
          <a:xfrm>
            <a:off x="7867888" y="7826693"/>
            <a:ext cx="2835235" cy="354330"/>
          </a:xfrm>
          <a:prstGeom prst="rect">
            <a:avLst/>
          </a:prstGeom>
          <a:noFill/>
          <a:ln/>
        </p:spPr>
        <p:txBody>
          <a:bodyPr wrap="none" lIns="0" tIns="0" rIns="0" bIns="0" rtlCol="0" anchor="t"/>
          <a:lstStyle/>
          <a:p>
            <a:pPr marL="0" indent="0" algn="l">
              <a:lnSpc>
                <a:spcPts val="2750"/>
              </a:lnSpc>
              <a:buNone/>
            </a:pPr>
            <a:r>
              <a:rPr lang="en-US" sz="4000" b="1" dirty="0">
                <a:solidFill>
                  <a:srgbClr val="15213F"/>
                </a:solidFill>
                <a:ea typeface="Roboto Slab" pitchFamily="34" charset="-122"/>
                <a:cs typeface="Roboto Slab" pitchFamily="34" charset="-120"/>
              </a:rPr>
              <a:t>Μετάβαση</a:t>
            </a:r>
            <a:endParaRPr lang="en-US" sz="4000" b="1" dirty="0"/>
          </a:p>
        </p:txBody>
      </p:sp>
      <p:sp>
        <p:nvSpPr>
          <p:cNvPr id="19" name="Text 16"/>
          <p:cNvSpPr/>
          <p:nvPr/>
        </p:nvSpPr>
        <p:spPr>
          <a:xfrm>
            <a:off x="7954663" y="8277840"/>
            <a:ext cx="5968722" cy="725805"/>
          </a:xfrm>
          <a:prstGeom prst="rect">
            <a:avLst/>
          </a:prstGeom>
          <a:noFill/>
          <a:ln/>
        </p:spPr>
        <p:txBody>
          <a:bodyPr wrap="square" lIns="0" tIns="0" rIns="0" bIns="0" rtlCol="0" anchor="t"/>
          <a:lstStyle/>
          <a:p>
            <a:pPr marL="0" indent="0" algn="l">
              <a:lnSpc>
                <a:spcPts val="2850"/>
              </a:lnSpc>
              <a:buNone/>
            </a:pPr>
            <a:r>
              <a:rPr lang="en-US" sz="3600" dirty="0">
                <a:solidFill>
                  <a:srgbClr val="15213F"/>
                </a:solidFill>
                <a:ea typeface="Roboto" pitchFamily="34" charset="-122"/>
                <a:cs typeface="Roboto" pitchFamily="34" charset="-120"/>
              </a:rPr>
              <a:t>Η παραγωγή στρέφεται στον σύγχρονο τομέα όταν </a:t>
            </a:r>
            <a:endParaRPr lang="el-GR" sz="3600" dirty="0">
              <a:solidFill>
                <a:srgbClr val="15213F"/>
              </a:solidFill>
              <a:ea typeface="Roboto" pitchFamily="34" charset="-122"/>
              <a:cs typeface="Roboto" pitchFamily="34" charset="-120"/>
            </a:endParaRPr>
          </a:p>
          <a:p>
            <a:pPr marL="0" indent="0" algn="l">
              <a:lnSpc>
                <a:spcPts val="2850"/>
              </a:lnSpc>
              <a:buNone/>
            </a:pPr>
            <a:r>
              <a:rPr lang="en-US" sz="3600" dirty="0" err="1">
                <a:solidFill>
                  <a:srgbClr val="15213F"/>
                </a:solidFill>
                <a:ea typeface="Roboto" pitchFamily="34" charset="-122"/>
                <a:cs typeface="Roboto" pitchFamily="34" charset="-120"/>
              </a:rPr>
              <a:t>A</a:t>
            </a:r>
            <a:r>
              <a:rPr lang="en-US" sz="2800" dirty="0" err="1">
                <a:solidFill>
                  <a:srgbClr val="15213F"/>
                </a:solidFill>
                <a:ea typeface="Roboto" pitchFamily="34" charset="-122"/>
                <a:cs typeface="Roboto" pitchFamily="34" charset="-120"/>
              </a:rPr>
              <a:t>M</a:t>
            </a:r>
            <a:r>
              <a:rPr lang="en-US" sz="3600" dirty="0" err="1">
                <a:solidFill>
                  <a:srgbClr val="15213F"/>
                </a:solidFill>
                <a:ea typeface="Roboto" pitchFamily="34" charset="-122"/>
                <a:cs typeface="Roboto" pitchFamily="34" charset="-120"/>
              </a:rPr>
              <a:t>f</a:t>
            </a:r>
            <a:r>
              <a:rPr lang="en-US" sz="3600" dirty="0">
                <a:solidFill>
                  <a:srgbClr val="15213F"/>
                </a:solidFill>
                <a:ea typeface="Roboto" pitchFamily="34" charset="-122"/>
                <a:cs typeface="Roboto" pitchFamily="34" charset="-120"/>
              </a:rPr>
              <a:t>(k</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 – μ &gt; Α</a:t>
            </a:r>
            <a:r>
              <a:rPr lang="en-US" sz="2800" dirty="0">
                <a:solidFill>
                  <a:srgbClr val="15213F"/>
                </a:solidFill>
                <a:ea typeface="Roboto" pitchFamily="34" charset="-122"/>
                <a:cs typeface="Roboto" pitchFamily="34" charset="-120"/>
              </a:rPr>
              <a:t>Ο</a:t>
            </a:r>
            <a:r>
              <a:rPr lang="en-US" sz="3600" dirty="0">
                <a:solidFill>
                  <a:srgbClr val="15213F"/>
                </a:solidFill>
                <a:ea typeface="Roboto" pitchFamily="34" charset="-122"/>
                <a:cs typeface="Roboto" pitchFamily="34" charset="-120"/>
              </a:rPr>
              <a:t>f(k</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a:t>
            </a:r>
            <a:endParaRPr lang="en-US" sz="3600" dirty="0"/>
          </a:p>
        </p:txBody>
      </p:sp>
      <p:sp>
        <p:nvSpPr>
          <p:cNvPr id="20" name="Text Placeholder 16">
            <a:extLst>
              <a:ext uri="{FF2B5EF4-FFF2-40B4-BE49-F238E27FC236}">
                <a16:creationId xmlns:a16="http://schemas.microsoft.com/office/drawing/2014/main" id="{9BC6A80F-7F3A-DCF6-7F3F-C090DA1B69B9}"/>
              </a:ext>
            </a:extLst>
          </p:cNvPr>
          <p:cNvSpPr txBox="1">
            <a:spLocks/>
          </p:cNvSpPr>
          <p:nvPr/>
        </p:nvSpPr>
        <p:spPr>
          <a:xfrm>
            <a:off x="5724070" y="10607675"/>
            <a:ext cx="11477251" cy="365125"/>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baseline="0" dirty="0">
                <a:latin typeface="UB-NewsLetter"/>
                <a:ea typeface="Calibri"/>
                <a:cs typeface="UB-NewsLetter"/>
              </a:rPr>
              <a:t>© 2025 - BROKEN HILL PUBLISHERS LTD. </a:t>
            </a:r>
            <a:r>
              <a:rPr lang="en-US" sz="950" baseline="0" dirty="0">
                <a:ea typeface="Calibri"/>
                <a:cs typeface="Times New Roman"/>
              </a:rPr>
              <a:t>May not be scanned, copied or duplicated, or posted to a publicly accessible website, in whole or in part.</a:t>
            </a:r>
            <a:endParaRPr lang="en-US" sz="950" baseline="0" dirty="0"/>
          </a:p>
        </p:txBody>
      </p:sp>
      <p:pic>
        <p:nvPicPr>
          <p:cNvPr id="21" name="Εικόνα 20">
            <a:extLst>
              <a:ext uri="{FF2B5EF4-FFF2-40B4-BE49-F238E27FC236}">
                <a16:creationId xmlns:a16="http://schemas.microsoft.com/office/drawing/2014/main" id="{45B2BEAA-2CCC-0926-8592-6ABA78CAA8D5}"/>
              </a:ext>
            </a:extLst>
          </p:cNvPr>
          <p:cNvPicPr>
            <a:picLocks noChangeAspect="1"/>
          </p:cNvPicPr>
          <p:nvPr/>
        </p:nvPicPr>
        <p:blipFill>
          <a:blip r:embed="rId4"/>
          <a:stretch>
            <a:fillRect/>
          </a:stretch>
        </p:blipFill>
        <p:spPr>
          <a:xfrm>
            <a:off x="5750197" y="9950848"/>
            <a:ext cx="1782484" cy="656827"/>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10972800"/>
          </a:xfrm>
          <a:prstGeom prst="rect">
            <a:avLst/>
          </a:prstGeom>
        </p:spPr>
      </p:pic>
      <p:sp>
        <p:nvSpPr>
          <p:cNvPr id="3" name="Text 0"/>
          <p:cNvSpPr/>
          <p:nvPr/>
        </p:nvSpPr>
        <p:spPr>
          <a:xfrm>
            <a:off x="587930" y="408225"/>
            <a:ext cx="7556421" cy="1417558"/>
          </a:xfrm>
          <a:prstGeom prst="rect">
            <a:avLst/>
          </a:prstGeom>
          <a:noFill/>
          <a:ln/>
        </p:spPr>
        <p:txBody>
          <a:bodyPr wrap="squar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Η Υπόθεση Σύγκλισης κατά Ομάδες</a:t>
            </a:r>
            <a:endParaRPr lang="en-US" sz="4450" dirty="0"/>
          </a:p>
        </p:txBody>
      </p:sp>
      <p:sp>
        <p:nvSpPr>
          <p:cNvPr id="4" name="Shape 1"/>
          <p:cNvSpPr/>
          <p:nvPr/>
        </p:nvSpPr>
        <p:spPr>
          <a:xfrm>
            <a:off x="630435" y="2036305"/>
            <a:ext cx="510302" cy="510302"/>
          </a:xfrm>
          <a:prstGeom prst="roundRect">
            <a:avLst>
              <a:gd name="adj" fmla="val 6667"/>
            </a:avLst>
          </a:prstGeom>
          <a:solidFill>
            <a:srgbClr val="E9ECF2"/>
          </a:solidFill>
          <a:ln/>
        </p:spPr>
        <p:txBody>
          <a:bodyPr/>
          <a:lstStyle/>
          <a:p>
            <a:endParaRPr lang="el-GR"/>
          </a:p>
        </p:txBody>
      </p:sp>
      <p:sp>
        <p:nvSpPr>
          <p:cNvPr id="5" name="Text 2"/>
          <p:cNvSpPr/>
          <p:nvPr/>
        </p:nvSpPr>
        <p:spPr>
          <a:xfrm>
            <a:off x="846073" y="2121315"/>
            <a:ext cx="140256"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1</a:t>
            </a:r>
            <a:endParaRPr lang="en-US" sz="2650" dirty="0"/>
          </a:p>
        </p:txBody>
      </p:sp>
      <p:sp>
        <p:nvSpPr>
          <p:cNvPr id="6" name="Text 3"/>
          <p:cNvSpPr/>
          <p:nvPr/>
        </p:nvSpPr>
        <p:spPr>
          <a:xfrm>
            <a:off x="1239722" y="2159437"/>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Ορισμός</a:t>
            </a:r>
            <a:endParaRPr lang="en-US" sz="4000" b="1" dirty="0"/>
          </a:p>
        </p:txBody>
      </p:sp>
      <p:sp>
        <p:nvSpPr>
          <p:cNvPr id="7" name="Text 4"/>
          <p:cNvSpPr/>
          <p:nvPr/>
        </p:nvSpPr>
        <p:spPr>
          <a:xfrm>
            <a:off x="1239722" y="2691586"/>
            <a:ext cx="3126419" cy="2540318"/>
          </a:xfrm>
          <a:prstGeom prst="rect">
            <a:avLst/>
          </a:prstGeom>
          <a:noFill/>
          <a:ln/>
        </p:spPr>
        <p:txBody>
          <a:bodyPr wrap="square" lIns="0" tIns="0" rIns="0" bIns="0" rtlCol="0" anchor="t"/>
          <a:lstStyle/>
          <a:p>
            <a:pPr marL="0" indent="0">
              <a:lnSpc>
                <a:spcPts val="2850"/>
              </a:lnSpc>
              <a:buNone/>
            </a:pPr>
            <a:r>
              <a:rPr lang="en-US" sz="3600" dirty="0">
                <a:solidFill>
                  <a:srgbClr val="15213F"/>
                </a:solidFill>
                <a:ea typeface="Roboto" pitchFamily="34" charset="-122"/>
                <a:cs typeface="Roboto" pitchFamily="34" charset="-120"/>
              </a:rPr>
              <a:t>Μεταξύ χωρών με όμοια διαρθρωτικά χαρακτηριστικά και όμοιο τρέχον επίπεδο κατά κεφαλήν εισοδήματος, παρατηρείται σύγκλιση β και σ.</a:t>
            </a:r>
            <a:endParaRPr lang="en-US" sz="3600" dirty="0"/>
          </a:p>
        </p:txBody>
      </p:sp>
      <p:sp>
        <p:nvSpPr>
          <p:cNvPr id="8" name="Shape 5"/>
          <p:cNvSpPr/>
          <p:nvPr/>
        </p:nvSpPr>
        <p:spPr>
          <a:xfrm>
            <a:off x="4725302" y="1932544"/>
            <a:ext cx="510302" cy="510302"/>
          </a:xfrm>
          <a:prstGeom prst="roundRect">
            <a:avLst>
              <a:gd name="adj" fmla="val 6667"/>
            </a:avLst>
          </a:prstGeom>
          <a:solidFill>
            <a:srgbClr val="E9ECF2"/>
          </a:solidFill>
          <a:ln/>
        </p:spPr>
        <p:txBody>
          <a:bodyPr/>
          <a:lstStyle/>
          <a:p>
            <a:endParaRPr lang="el-GR"/>
          </a:p>
        </p:txBody>
      </p:sp>
      <p:sp>
        <p:nvSpPr>
          <p:cNvPr id="9" name="Text 6"/>
          <p:cNvSpPr/>
          <p:nvPr/>
        </p:nvSpPr>
        <p:spPr>
          <a:xfrm>
            <a:off x="4882092" y="2017554"/>
            <a:ext cx="187881"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2</a:t>
            </a:r>
            <a:endParaRPr lang="en-US" sz="2650" dirty="0"/>
          </a:p>
        </p:txBody>
      </p:sp>
      <p:sp>
        <p:nvSpPr>
          <p:cNvPr id="10" name="Text 7"/>
          <p:cNvSpPr/>
          <p:nvPr/>
        </p:nvSpPr>
        <p:spPr>
          <a:xfrm>
            <a:off x="5235604" y="1961871"/>
            <a:ext cx="2835235" cy="354330"/>
          </a:xfrm>
          <a:prstGeom prst="rect">
            <a:avLst/>
          </a:prstGeom>
          <a:noFill/>
          <a:ln/>
        </p:spPr>
        <p:txBody>
          <a:bodyPr wrap="none" lIns="0" tIns="0" rIns="0" bIns="0" rtlCol="0" anchor="t"/>
          <a:lstStyle/>
          <a:p>
            <a:pPr marL="0" indent="0">
              <a:lnSpc>
                <a:spcPts val="2750"/>
              </a:lnSpc>
              <a:buNone/>
            </a:pPr>
            <a:r>
              <a:rPr lang="en-US" sz="4000" b="1" dirty="0" err="1">
                <a:solidFill>
                  <a:srgbClr val="15213F"/>
                </a:solidFill>
                <a:ea typeface="Roboto Slab" pitchFamily="34" charset="-122"/>
                <a:cs typeface="Roboto Slab" pitchFamily="34" charset="-120"/>
              </a:rPr>
              <a:t>Εμ</a:t>
            </a:r>
            <a:r>
              <a:rPr lang="en-US" sz="4000" b="1" dirty="0">
                <a:solidFill>
                  <a:srgbClr val="15213F"/>
                </a:solidFill>
                <a:ea typeface="Roboto Slab" pitchFamily="34" charset="-122"/>
                <a:cs typeface="Roboto Slab" pitchFamily="34" charset="-120"/>
              </a:rPr>
              <a:t>πειρικά</a:t>
            </a:r>
          </a:p>
          <a:p>
            <a:pPr marL="0" indent="0">
              <a:lnSpc>
                <a:spcPts val="2750"/>
              </a:lnSpc>
              <a:buNone/>
            </a:pPr>
            <a:r>
              <a:rPr lang="en-US" sz="4000" b="1" dirty="0" err="1">
                <a:solidFill>
                  <a:srgbClr val="15213F"/>
                </a:solidFill>
                <a:ea typeface="Roboto Slab" pitchFamily="34" charset="-122"/>
                <a:cs typeface="Roboto Slab" pitchFamily="34" charset="-120"/>
              </a:rPr>
              <a:t>Στοιχεί</a:t>
            </a:r>
            <a:r>
              <a:rPr lang="en-US" sz="4000" b="1" dirty="0">
                <a:solidFill>
                  <a:srgbClr val="15213F"/>
                </a:solidFill>
                <a:ea typeface="Roboto Slab" pitchFamily="34" charset="-122"/>
                <a:cs typeface="Roboto Slab" pitchFamily="34" charset="-120"/>
              </a:rPr>
              <a:t>α</a:t>
            </a:r>
            <a:endParaRPr lang="en-US" sz="4000" b="1" dirty="0"/>
          </a:p>
        </p:txBody>
      </p:sp>
      <p:sp>
        <p:nvSpPr>
          <p:cNvPr id="11" name="Text 8"/>
          <p:cNvSpPr/>
          <p:nvPr/>
        </p:nvSpPr>
        <p:spPr>
          <a:xfrm>
            <a:off x="5148118" y="3048458"/>
            <a:ext cx="2927747" cy="2177415"/>
          </a:xfrm>
          <a:prstGeom prst="rect">
            <a:avLst/>
          </a:prstGeom>
          <a:noFill/>
          <a:ln/>
        </p:spPr>
        <p:txBody>
          <a:bodyPr wrap="square" lIns="0" tIns="0" rIns="0" bIns="0" rtlCol="0" anchor="t"/>
          <a:lstStyle/>
          <a:p>
            <a:pPr marL="0" indent="0">
              <a:lnSpc>
                <a:spcPts val="2850"/>
              </a:lnSpc>
              <a:buNone/>
            </a:pPr>
            <a:r>
              <a:rPr lang="en-US" sz="3600" dirty="0">
                <a:solidFill>
                  <a:srgbClr val="15213F"/>
                </a:solidFill>
                <a:ea typeface="Roboto" pitchFamily="34" charset="-122"/>
                <a:cs typeface="Roboto" pitchFamily="34" charset="-120"/>
              </a:rPr>
              <a:t>Μελέτες υποστηρίζουν την υπόθεση της σύγκλισης κατά ομάδες, ενώ η υπόθεση της (ολικής) υπό συνθήκη σύγκλισης απορρίπτεται.</a:t>
            </a:r>
            <a:endParaRPr lang="en-US" sz="3600" dirty="0"/>
          </a:p>
        </p:txBody>
      </p:sp>
      <p:sp>
        <p:nvSpPr>
          <p:cNvPr id="12" name="Shape 9"/>
          <p:cNvSpPr/>
          <p:nvPr/>
        </p:nvSpPr>
        <p:spPr>
          <a:xfrm>
            <a:off x="793790" y="7459623"/>
            <a:ext cx="510302" cy="510302"/>
          </a:xfrm>
          <a:prstGeom prst="roundRect">
            <a:avLst>
              <a:gd name="adj" fmla="val 6667"/>
            </a:avLst>
          </a:prstGeom>
          <a:solidFill>
            <a:srgbClr val="E9ECF2"/>
          </a:solidFill>
          <a:ln/>
        </p:spPr>
        <p:txBody>
          <a:bodyPr/>
          <a:lstStyle/>
          <a:p>
            <a:endParaRPr lang="el-GR"/>
          </a:p>
        </p:txBody>
      </p:sp>
      <p:sp>
        <p:nvSpPr>
          <p:cNvPr id="13" name="Text 10"/>
          <p:cNvSpPr/>
          <p:nvPr/>
        </p:nvSpPr>
        <p:spPr>
          <a:xfrm>
            <a:off x="957024" y="7544633"/>
            <a:ext cx="183713"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3</a:t>
            </a:r>
            <a:endParaRPr lang="en-US" sz="2650" dirty="0"/>
          </a:p>
        </p:txBody>
      </p:sp>
      <p:sp>
        <p:nvSpPr>
          <p:cNvPr id="14" name="Text 11"/>
          <p:cNvSpPr/>
          <p:nvPr/>
        </p:nvSpPr>
        <p:spPr>
          <a:xfrm>
            <a:off x="1530906" y="7459623"/>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Προκλήσεις</a:t>
            </a:r>
            <a:endParaRPr lang="en-US" sz="4000" b="1" dirty="0"/>
          </a:p>
        </p:txBody>
      </p:sp>
      <p:sp>
        <p:nvSpPr>
          <p:cNvPr id="15" name="Text 12"/>
          <p:cNvSpPr/>
          <p:nvPr/>
        </p:nvSpPr>
        <p:spPr>
          <a:xfrm>
            <a:off x="1530906" y="7950041"/>
            <a:ext cx="6819305" cy="1088708"/>
          </a:xfrm>
          <a:prstGeom prst="rect">
            <a:avLst/>
          </a:prstGeom>
          <a:noFill/>
          <a:ln/>
        </p:spPr>
        <p:txBody>
          <a:bodyPr wrap="square" lIns="0" tIns="0" rIns="0" bIns="0" rtlCol="0" anchor="t"/>
          <a:lstStyle/>
          <a:p>
            <a:pPr marL="0" indent="0">
              <a:lnSpc>
                <a:spcPts val="2850"/>
              </a:lnSpc>
              <a:buNone/>
            </a:pPr>
            <a:r>
              <a:rPr lang="en-US" sz="3600" dirty="0">
                <a:solidFill>
                  <a:srgbClr val="15213F"/>
                </a:solidFill>
                <a:ea typeface="Roboto" pitchFamily="34" charset="-122"/>
                <a:cs typeface="Roboto" pitchFamily="34" charset="-120"/>
              </a:rPr>
              <a:t>Δυσκολία στον εμπειρικό προσδιορισμό των δυνάμεων που οδηγούν στη δημιουργία διαφορετικών καθεστώτων οικονομικής μεγέθυνσης.</a:t>
            </a:r>
            <a:endParaRPr lang="en-US" sz="3600" dirty="0"/>
          </a:p>
        </p:txBody>
      </p:sp>
      <p:sp>
        <p:nvSpPr>
          <p:cNvPr id="16" name="Text Placeholder 16">
            <a:extLst>
              <a:ext uri="{FF2B5EF4-FFF2-40B4-BE49-F238E27FC236}">
                <a16:creationId xmlns:a16="http://schemas.microsoft.com/office/drawing/2014/main" id="{189A2037-B6CA-97A4-488F-763FAFEFD5FC}"/>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17" name="Εικόνα 16">
            <a:extLst>
              <a:ext uri="{FF2B5EF4-FFF2-40B4-BE49-F238E27FC236}">
                <a16:creationId xmlns:a16="http://schemas.microsoft.com/office/drawing/2014/main" id="{B80ECBDA-BAB3-157D-3549-D312B3FFB635}"/>
              </a:ext>
            </a:extLst>
          </p:cNvPr>
          <p:cNvPicPr>
            <a:picLocks noChangeAspect="1"/>
          </p:cNvPicPr>
          <p:nvPr/>
        </p:nvPicPr>
        <p:blipFill>
          <a:blip r:embed="rId4"/>
          <a:stretch>
            <a:fillRect/>
          </a:stretch>
        </p:blipFill>
        <p:spPr>
          <a:xfrm>
            <a:off x="55026" y="10295129"/>
            <a:ext cx="1782484" cy="65682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10972800"/>
          </a:xfrm>
          <a:prstGeom prst="rect">
            <a:avLst/>
          </a:prstGeom>
        </p:spPr>
      </p:pic>
      <p:sp>
        <p:nvSpPr>
          <p:cNvPr id="3" name="Text 0"/>
          <p:cNvSpPr/>
          <p:nvPr/>
        </p:nvSpPr>
        <p:spPr>
          <a:xfrm>
            <a:off x="55026" y="-73537"/>
            <a:ext cx="9673174" cy="1417558"/>
          </a:xfrm>
          <a:prstGeom prst="rect">
            <a:avLst/>
          </a:prstGeom>
          <a:noFill/>
          <a:ln/>
        </p:spPr>
        <p:txBody>
          <a:bodyPr wrap="square" lIns="0" tIns="0" rIns="0" bIns="0" rtlCol="0" anchor="t"/>
          <a:lstStyle/>
          <a:p>
            <a:pPr marL="0" indent="0">
              <a:lnSpc>
                <a:spcPts val="5550"/>
              </a:lnSpc>
              <a:buNone/>
            </a:pPr>
            <a:r>
              <a:rPr lang="en-US" sz="4400" dirty="0">
                <a:solidFill>
                  <a:srgbClr val="3257B8"/>
                </a:solidFill>
                <a:ea typeface="Roboto Slab" pitchFamily="34" charset="-122"/>
                <a:cs typeface="Roboto Slab" pitchFamily="34" charset="-120"/>
              </a:rPr>
              <a:t>Βασικές Υποθέσεις του Υποδείγματος</a:t>
            </a:r>
            <a:endParaRPr lang="en-US" sz="4400" dirty="0"/>
          </a:p>
        </p:txBody>
      </p:sp>
      <p:sp>
        <p:nvSpPr>
          <p:cNvPr id="4" name="Shape 1"/>
          <p:cNvSpPr/>
          <p:nvPr/>
        </p:nvSpPr>
        <p:spPr>
          <a:xfrm>
            <a:off x="284927" y="700144"/>
            <a:ext cx="510302" cy="510302"/>
          </a:xfrm>
          <a:prstGeom prst="roundRect">
            <a:avLst>
              <a:gd name="adj" fmla="val 6667"/>
            </a:avLst>
          </a:prstGeom>
          <a:solidFill>
            <a:srgbClr val="E9ECF2"/>
          </a:solidFill>
          <a:ln/>
        </p:spPr>
        <p:txBody>
          <a:bodyPr/>
          <a:lstStyle/>
          <a:p>
            <a:endParaRPr lang="el-GR"/>
          </a:p>
        </p:txBody>
      </p:sp>
      <p:sp>
        <p:nvSpPr>
          <p:cNvPr id="5" name="Text 2"/>
          <p:cNvSpPr/>
          <p:nvPr/>
        </p:nvSpPr>
        <p:spPr>
          <a:xfrm>
            <a:off x="399822" y="823903"/>
            <a:ext cx="140256"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1</a:t>
            </a:r>
            <a:endParaRPr lang="en-US" sz="2650" dirty="0"/>
          </a:p>
        </p:txBody>
      </p:sp>
      <p:sp>
        <p:nvSpPr>
          <p:cNvPr id="6" name="Text 3"/>
          <p:cNvSpPr/>
          <p:nvPr/>
        </p:nvSpPr>
        <p:spPr>
          <a:xfrm>
            <a:off x="830062" y="856373"/>
            <a:ext cx="5143500"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Παράγοντες Οικονομικής Μεγέθυνσης</a:t>
            </a:r>
            <a:endParaRPr lang="en-US" sz="4000" b="1" dirty="0"/>
          </a:p>
        </p:txBody>
      </p:sp>
      <p:sp>
        <p:nvSpPr>
          <p:cNvPr id="7" name="Text 4"/>
          <p:cNvSpPr/>
          <p:nvPr/>
        </p:nvSpPr>
        <p:spPr>
          <a:xfrm>
            <a:off x="190499" y="1437652"/>
            <a:ext cx="8918667" cy="4814202"/>
          </a:xfrm>
          <a:prstGeom prst="rect">
            <a:avLst/>
          </a:prstGeom>
          <a:noFill/>
          <a:ln/>
        </p:spPr>
        <p:txBody>
          <a:bodyPr wrap="square" lIns="0" tIns="0" rIns="0" bIns="0" rtlCol="0" anchor="t"/>
          <a:lstStyle/>
          <a:p>
            <a:pPr marL="0" indent="0">
              <a:lnSpc>
                <a:spcPts val="2850"/>
              </a:lnSpc>
              <a:buNone/>
            </a:pPr>
            <a:r>
              <a:rPr lang="en-US" sz="4000" dirty="0">
                <a:solidFill>
                  <a:srgbClr val="15213F"/>
                </a:solidFill>
                <a:ea typeface="Roboto" pitchFamily="34" charset="-122"/>
                <a:cs typeface="Roboto" pitchFamily="34" charset="-120"/>
              </a:rPr>
              <a:t>Το υπόδειγμα οικονομικής μεγέθυνσης εξετάζει τους παράγοντες που προσδιορίζουν την εξέλιξη μίας οικονομίας στην οποία η οικονομική μεγέθυνση εξαρτάται από την συσσώρευση κεφαλαίου (που καθορίζεται ενδογενώς) και από μία σειρά εξωγενείς παράγοντες όπως είναι</a:t>
            </a:r>
            <a:endParaRPr lang="el-GR" sz="4000" dirty="0">
              <a:solidFill>
                <a:srgbClr val="15213F"/>
              </a:solidFill>
              <a:ea typeface="Roboto" pitchFamily="34" charset="-122"/>
              <a:cs typeface="Roboto" pitchFamily="34" charset="-120"/>
            </a:endParaRPr>
          </a:p>
          <a:p>
            <a:pPr marL="0" indent="0">
              <a:lnSpc>
                <a:spcPts val="2850"/>
              </a:lnSpc>
              <a:buNone/>
            </a:pPr>
            <a:r>
              <a:rPr lang="en-US" sz="4000" dirty="0">
                <a:solidFill>
                  <a:srgbClr val="15213F"/>
                </a:solidFill>
                <a:ea typeface="Roboto" pitchFamily="34" charset="-122"/>
                <a:cs typeface="Roboto" pitchFamily="34" charset="-120"/>
              </a:rPr>
              <a:t>η </a:t>
            </a:r>
            <a:r>
              <a:rPr lang="en-US" sz="4000" b="1" dirty="0">
                <a:solidFill>
                  <a:srgbClr val="15213F"/>
                </a:solidFill>
                <a:ea typeface="Roboto" pitchFamily="34" charset="-122"/>
                <a:cs typeface="Roboto" pitchFamily="34" charset="-120"/>
              </a:rPr>
              <a:t>μεγέθυνση</a:t>
            </a:r>
            <a:r>
              <a:rPr lang="en-US" sz="4000" dirty="0">
                <a:solidFill>
                  <a:srgbClr val="15213F"/>
                </a:solidFill>
                <a:ea typeface="Roboto" pitchFamily="34" charset="-122"/>
                <a:cs typeface="Roboto" pitchFamily="34" charset="-120"/>
              </a:rPr>
              <a:t> του π</a:t>
            </a:r>
            <a:r>
              <a:rPr lang="en-US" sz="4000" dirty="0" err="1">
                <a:solidFill>
                  <a:srgbClr val="15213F"/>
                </a:solidFill>
                <a:ea typeface="Roboto" pitchFamily="34" charset="-122"/>
                <a:cs typeface="Roboto" pitchFamily="34" charset="-120"/>
              </a:rPr>
              <a:t>ληθυσμού</a:t>
            </a:r>
            <a:r>
              <a:rPr lang="en-US" sz="4000" dirty="0">
                <a:solidFill>
                  <a:srgbClr val="15213F"/>
                </a:solidFill>
                <a:ea typeface="Roboto" pitchFamily="34" charset="-122"/>
                <a:cs typeface="Roboto" pitchFamily="34" charset="-120"/>
              </a:rPr>
              <a:t> και η </a:t>
            </a:r>
            <a:r>
              <a:rPr lang="en-US" sz="4000" b="1" dirty="0">
                <a:solidFill>
                  <a:srgbClr val="15213F"/>
                </a:solidFill>
                <a:ea typeface="Roboto" pitchFamily="34" charset="-122"/>
                <a:cs typeface="Roboto" pitchFamily="34" charset="-120"/>
              </a:rPr>
              <a:t>τεχνολογική</a:t>
            </a:r>
            <a:r>
              <a:rPr lang="en-US" sz="4000" dirty="0">
                <a:solidFill>
                  <a:srgbClr val="15213F"/>
                </a:solidFill>
                <a:ea typeface="Roboto" pitchFamily="34" charset="-122"/>
                <a:cs typeface="Roboto" pitchFamily="34" charset="-120"/>
              </a:rPr>
              <a:t> πρόοδος.</a:t>
            </a:r>
            <a:endParaRPr lang="en-US" sz="4000" dirty="0"/>
          </a:p>
        </p:txBody>
      </p:sp>
      <p:sp>
        <p:nvSpPr>
          <p:cNvPr id="8" name="Shape 5"/>
          <p:cNvSpPr/>
          <p:nvPr/>
        </p:nvSpPr>
        <p:spPr>
          <a:xfrm>
            <a:off x="584598" y="5564424"/>
            <a:ext cx="510302" cy="510302"/>
          </a:xfrm>
          <a:prstGeom prst="roundRect">
            <a:avLst>
              <a:gd name="adj" fmla="val 6667"/>
            </a:avLst>
          </a:prstGeom>
          <a:solidFill>
            <a:srgbClr val="E9ECF2"/>
          </a:solidFill>
          <a:ln/>
        </p:spPr>
        <p:txBody>
          <a:bodyPr/>
          <a:lstStyle/>
          <a:p>
            <a:endParaRPr lang="el-GR"/>
          </a:p>
        </p:txBody>
      </p:sp>
      <p:sp>
        <p:nvSpPr>
          <p:cNvPr id="9" name="Text 6"/>
          <p:cNvSpPr/>
          <p:nvPr/>
        </p:nvSpPr>
        <p:spPr>
          <a:xfrm flipH="1">
            <a:off x="814745" y="5727700"/>
            <a:ext cx="140256" cy="1431409"/>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2</a:t>
            </a:r>
            <a:endParaRPr lang="en-US" sz="2650" dirty="0"/>
          </a:p>
        </p:txBody>
      </p:sp>
      <p:sp>
        <p:nvSpPr>
          <p:cNvPr id="10" name="Text 7"/>
          <p:cNvSpPr/>
          <p:nvPr/>
        </p:nvSpPr>
        <p:spPr>
          <a:xfrm>
            <a:off x="1380936" y="5737179"/>
            <a:ext cx="3510677"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Απλότητα και Προβλέψεις</a:t>
            </a:r>
            <a:endParaRPr lang="en-US" sz="4000" b="1" dirty="0"/>
          </a:p>
        </p:txBody>
      </p:sp>
      <p:sp>
        <p:nvSpPr>
          <p:cNvPr id="11" name="Text 8"/>
          <p:cNvSpPr/>
          <p:nvPr/>
        </p:nvSpPr>
        <p:spPr>
          <a:xfrm>
            <a:off x="101600" y="6448908"/>
            <a:ext cx="9042400" cy="2643386"/>
          </a:xfrm>
          <a:prstGeom prst="rect">
            <a:avLst/>
          </a:prstGeom>
          <a:noFill/>
          <a:ln/>
        </p:spPr>
        <p:txBody>
          <a:bodyPr wrap="square" lIns="0" tIns="0" rIns="0" bIns="0" rtlCol="0" anchor="t"/>
          <a:lstStyle/>
          <a:p>
            <a:pPr marL="0" indent="0">
              <a:lnSpc>
                <a:spcPts val="2850"/>
              </a:lnSpc>
              <a:buNone/>
            </a:pPr>
            <a:r>
              <a:rPr lang="en-US" sz="4000" dirty="0">
                <a:solidFill>
                  <a:srgbClr val="15213F"/>
                </a:solidFill>
                <a:ea typeface="Roboto" pitchFamily="34" charset="-122"/>
                <a:cs typeface="Roboto" pitchFamily="34" charset="-120"/>
              </a:rPr>
              <a:t>Το υπόδειγμα παρά το ότι είναι εξαιρετικά απλό σε πολύ ενδιαφέρουσες προβλέψεις αναφορικά με τον ρόλο της συσσώρευσης κεφαλαίου και της τεχνολογικής προόδου στην οικονομική μεγέθυνση</a:t>
            </a:r>
            <a:r>
              <a:rPr lang="el-GR" sz="4000" dirty="0">
                <a:solidFill>
                  <a:srgbClr val="15213F"/>
                </a:solidFill>
                <a:ea typeface="Roboto" pitchFamily="34" charset="-122"/>
                <a:cs typeface="Roboto" pitchFamily="34" charset="-120"/>
              </a:rPr>
              <a:t>, οι π</a:t>
            </a:r>
            <a:r>
              <a:rPr lang="en-US" sz="4000" dirty="0" err="1">
                <a:solidFill>
                  <a:srgbClr val="15213F"/>
                </a:solidFill>
                <a:ea typeface="Roboto" pitchFamily="34" charset="-122"/>
                <a:cs typeface="Roboto" pitchFamily="34" charset="-120"/>
              </a:rPr>
              <a:t>ρο</a:t>
            </a:r>
            <a:r>
              <a:rPr lang="en-US" sz="4000" dirty="0">
                <a:solidFill>
                  <a:srgbClr val="15213F"/>
                </a:solidFill>
                <a:ea typeface="Roboto" pitchFamily="34" charset="-122"/>
                <a:cs typeface="Roboto" pitchFamily="34" charset="-120"/>
              </a:rPr>
              <a:t>βλέψεις </a:t>
            </a:r>
            <a:r>
              <a:rPr lang="el-GR" sz="4000" dirty="0">
                <a:solidFill>
                  <a:srgbClr val="15213F"/>
                </a:solidFill>
                <a:ea typeface="Roboto" pitchFamily="34" charset="-122"/>
                <a:cs typeface="Roboto" pitchFamily="34" charset="-120"/>
              </a:rPr>
              <a:t>τ</a:t>
            </a:r>
            <a:r>
              <a:rPr lang="en-US" sz="4000" dirty="0" err="1">
                <a:solidFill>
                  <a:srgbClr val="15213F"/>
                </a:solidFill>
                <a:ea typeface="Roboto" pitchFamily="34" charset="-122"/>
                <a:cs typeface="Roboto" pitchFamily="34" charset="-120"/>
              </a:rPr>
              <a:t>ου</a:t>
            </a:r>
            <a:r>
              <a:rPr lang="en-US" sz="4000" dirty="0">
                <a:solidFill>
                  <a:srgbClr val="15213F"/>
                </a:solidFill>
                <a:ea typeface="Roboto" pitchFamily="34" charset="-122"/>
                <a:cs typeface="Roboto" pitchFamily="34" charset="-120"/>
              </a:rPr>
              <a:t> </a:t>
            </a:r>
            <a:r>
              <a:rPr lang="en-US" sz="4000" dirty="0" err="1">
                <a:solidFill>
                  <a:srgbClr val="15213F"/>
                </a:solidFill>
                <a:ea typeface="Roboto" pitchFamily="34" charset="-122"/>
                <a:cs typeface="Roboto" pitchFamily="34" charset="-120"/>
              </a:rPr>
              <a:t>είν</a:t>
            </a:r>
            <a:r>
              <a:rPr lang="en-US" sz="4000" dirty="0">
                <a:solidFill>
                  <a:srgbClr val="15213F"/>
                </a:solidFill>
                <a:ea typeface="Roboto" pitchFamily="34" charset="-122"/>
                <a:cs typeface="Roboto" pitchFamily="34" charset="-120"/>
              </a:rPr>
              <a:t>αι </a:t>
            </a:r>
            <a:r>
              <a:rPr lang="el-GR" sz="4000" dirty="0">
                <a:solidFill>
                  <a:srgbClr val="15213F"/>
                </a:solidFill>
                <a:ea typeface="Roboto" pitchFamily="34" charset="-122"/>
                <a:cs typeface="Roboto" pitchFamily="34" charset="-120"/>
              </a:rPr>
              <a:t>«</a:t>
            </a:r>
            <a:r>
              <a:rPr lang="en-US" sz="4000" dirty="0">
                <a:solidFill>
                  <a:srgbClr val="15213F"/>
                </a:solidFill>
                <a:ea typeface="Roboto" pitchFamily="34" charset="-122"/>
                <a:cs typeface="Roboto" pitchFamily="34" charset="-120"/>
              </a:rPr>
              <a:t>απ</a:t>
            </a:r>
            <a:r>
              <a:rPr lang="en-US" sz="4000" dirty="0" err="1">
                <a:solidFill>
                  <a:srgbClr val="15213F"/>
                </a:solidFill>
                <a:ea typeface="Roboto" pitchFamily="34" charset="-122"/>
                <a:cs typeface="Roboto" pitchFamily="34" charset="-120"/>
              </a:rPr>
              <a:t>ολύτως</a:t>
            </a:r>
            <a:r>
              <a:rPr lang="el-GR" sz="4000" dirty="0">
                <a:solidFill>
                  <a:srgbClr val="15213F"/>
                </a:solidFill>
                <a:ea typeface="Roboto" pitchFamily="34" charset="-122"/>
                <a:cs typeface="Roboto" pitchFamily="34" charset="-120"/>
              </a:rPr>
              <a:t>»</a:t>
            </a:r>
            <a:r>
              <a:rPr lang="en-US" sz="4000" dirty="0">
                <a:solidFill>
                  <a:srgbClr val="15213F"/>
                </a:solidFill>
                <a:ea typeface="Roboto" pitchFamily="34" charset="-122"/>
                <a:cs typeface="Roboto" pitchFamily="34" charset="-120"/>
              </a:rPr>
              <a:t> </a:t>
            </a:r>
            <a:r>
              <a:rPr lang="en-US" sz="4000" dirty="0" err="1">
                <a:solidFill>
                  <a:srgbClr val="15213F"/>
                </a:solidFill>
                <a:ea typeface="Roboto" pitchFamily="34" charset="-122"/>
                <a:cs typeface="Roboto" pitchFamily="34" charset="-120"/>
              </a:rPr>
              <a:t>συνε</a:t>
            </a:r>
            <a:r>
              <a:rPr lang="en-US" sz="4000" dirty="0">
                <a:solidFill>
                  <a:srgbClr val="15213F"/>
                </a:solidFill>
                <a:ea typeface="Roboto" pitchFamily="34" charset="-122"/>
                <a:cs typeface="Roboto" pitchFamily="34" charset="-120"/>
              </a:rPr>
              <a:t>πείς με τα εμπειρικά δεδομένα σε πολλές χώρες κατά τον περασμένο αιώνα.</a:t>
            </a:r>
            <a:endParaRPr lang="en-US" sz="4000" dirty="0"/>
          </a:p>
        </p:txBody>
      </p:sp>
      <p:sp>
        <p:nvSpPr>
          <p:cNvPr id="12" name="Text Placeholder 16">
            <a:extLst>
              <a:ext uri="{FF2B5EF4-FFF2-40B4-BE49-F238E27FC236}">
                <a16:creationId xmlns:a16="http://schemas.microsoft.com/office/drawing/2014/main" id="{68397661-9DDB-E810-054D-F0BDDAD8181C}"/>
              </a:ext>
            </a:extLst>
          </p:cNvPr>
          <p:cNvSpPr txBox="1">
            <a:spLocks/>
          </p:cNvSpPr>
          <p:nvPr/>
        </p:nvSpPr>
        <p:spPr>
          <a:xfrm>
            <a:off x="1837511" y="106834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13" name="Εικόνα 12">
            <a:extLst>
              <a:ext uri="{FF2B5EF4-FFF2-40B4-BE49-F238E27FC236}">
                <a16:creationId xmlns:a16="http://schemas.microsoft.com/office/drawing/2014/main" id="{57635E59-E820-BA4E-8B9A-7E3B3EF57F76}"/>
              </a:ext>
            </a:extLst>
          </p:cNvPr>
          <p:cNvPicPr>
            <a:picLocks noChangeAspect="1"/>
          </p:cNvPicPr>
          <p:nvPr/>
        </p:nvPicPr>
        <p:blipFill>
          <a:blip r:embed="rId4"/>
          <a:stretch>
            <a:fillRect/>
          </a:stretch>
        </p:blipFill>
        <p:spPr>
          <a:xfrm>
            <a:off x="55026" y="10295129"/>
            <a:ext cx="1782484" cy="65682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68114" y="244113"/>
            <a:ext cx="13042821" cy="1417558"/>
          </a:xfrm>
          <a:prstGeom prst="rect">
            <a:avLst/>
          </a:prstGeom>
          <a:noFill/>
          <a:ln/>
        </p:spPr>
        <p:txBody>
          <a:bodyPr wrap="squar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Διαφορές στα Ποσοστά Αποταμίευσης μεταξύ Εισοδήματος της Εργασίας και του Κεφαλαίου</a:t>
            </a:r>
            <a:endParaRPr lang="en-US" sz="4450" dirty="0"/>
          </a:p>
        </p:txBody>
      </p:sp>
      <p:sp>
        <p:nvSpPr>
          <p:cNvPr id="3" name="Text 1"/>
          <p:cNvSpPr/>
          <p:nvPr/>
        </p:nvSpPr>
        <p:spPr>
          <a:xfrm>
            <a:off x="618425" y="2121157"/>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3257B8"/>
                </a:solidFill>
                <a:ea typeface="Roboto Slab" pitchFamily="34" charset="-122"/>
                <a:cs typeface="Roboto Slab" pitchFamily="34" charset="-120"/>
              </a:rPr>
              <a:t>Νέα Υπόθεση</a:t>
            </a:r>
            <a:endParaRPr lang="en-US" sz="4000" b="1" dirty="0"/>
          </a:p>
        </p:txBody>
      </p:sp>
      <p:sp>
        <p:nvSpPr>
          <p:cNvPr id="4" name="Text 2"/>
          <p:cNvSpPr/>
          <p:nvPr/>
        </p:nvSpPr>
        <p:spPr>
          <a:xfrm>
            <a:off x="267697" y="2285239"/>
            <a:ext cx="3978116" cy="1814512"/>
          </a:xfrm>
          <a:prstGeom prst="rect">
            <a:avLst/>
          </a:prstGeom>
          <a:noFill/>
          <a:ln/>
        </p:spPr>
        <p:txBody>
          <a:bodyPr wrap="square" lIns="0" tIns="0" rIns="0" bIns="0" rtlCol="0" anchor="t"/>
          <a:lstStyle/>
          <a:p>
            <a:pPr marL="0" indent="0">
              <a:lnSpc>
                <a:spcPct val="150000"/>
              </a:lnSpc>
              <a:buNone/>
            </a:pPr>
            <a:r>
              <a:rPr lang="en-US" sz="3600" dirty="0">
                <a:solidFill>
                  <a:srgbClr val="15213F"/>
                </a:solidFill>
                <a:ea typeface="Roboto" pitchFamily="34" charset="-122"/>
                <a:cs typeface="Roboto" pitchFamily="34" charset="-120"/>
              </a:rPr>
              <a:t>Το ποσοστό αποταμίευσης του εισοδήματος από εργασία (sw) διαφέρει από το ποσοστό αποταμίευσης του εισοδήματος από κεφάλαιο (sr).</a:t>
            </a:r>
            <a:endParaRPr lang="en-US" sz="3600" dirty="0"/>
          </a:p>
        </p:txBody>
      </p:sp>
      <p:sp>
        <p:nvSpPr>
          <p:cNvPr id="5" name="Text 3"/>
          <p:cNvSpPr/>
          <p:nvPr/>
        </p:nvSpPr>
        <p:spPr>
          <a:xfrm>
            <a:off x="4709786" y="2132436"/>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3257B8"/>
                </a:solidFill>
                <a:ea typeface="Roboto Slab" pitchFamily="34" charset="-122"/>
                <a:cs typeface="Roboto Slab" pitchFamily="34" charset="-120"/>
              </a:rPr>
              <a:t>Δυναμικό Σύστημα</a:t>
            </a:r>
            <a:endParaRPr lang="en-US" sz="4000" b="1" dirty="0"/>
          </a:p>
        </p:txBody>
      </p:sp>
      <p:sp>
        <p:nvSpPr>
          <p:cNvPr id="6" name="Text 4"/>
          <p:cNvSpPr/>
          <p:nvPr/>
        </p:nvSpPr>
        <p:spPr>
          <a:xfrm>
            <a:off x="4587271" y="2663931"/>
            <a:ext cx="5145452" cy="725805"/>
          </a:xfrm>
          <a:prstGeom prst="rect">
            <a:avLst/>
          </a:prstGeom>
          <a:noFill/>
          <a:ln/>
        </p:spPr>
        <p:txBody>
          <a:bodyPr wrap="square" lIns="0" tIns="0" rIns="0" bIns="0" rtlCol="0" anchor="t"/>
          <a:lstStyle/>
          <a:p>
            <a:pPr marL="0" indent="0">
              <a:lnSpc>
                <a:spcPts val="2850"/>
              </a:lnSpc>
              <a:buNone/>
            </a:pPr>
            <a:r>
              <a:rPr lang="en-US" sz="3600" dirty="0">
                <a:solidFill>
                  <a:srgbClr val="15213F"/>
                </a:solidFill>
                <a:ea typeface="Roboto" pitchFamily="34" charset="-122"/>
                <a:cs typeface="Roboto" pitchFamily="34" charset="-120"/>
              </a:rPr>
              <a:t>k</a:t>
            </a:r>
            <a:r>
              <a:rPr lang="en-US" sz="2800" dirty="0">
                <a:solidFill>
                  <a:srgbClr val="15213F"/>
                </a:solidFill>
                <a:ea typeface="Roboto" pitchFamily="34" charset="-122"/>
                <a:cs typeface="Roboto" pitchFamily="34" charset="-120"/>
              </a:rPr>
              <a:t>t+1</a:t>
            </a:r>
            <a:r>
              <a:rPr lang="en-US" sz="3600" dirty="0">
                <a:solidFill>
                  <a:srgbClr val="15213F"/>
                </a:solidFill>
                <a:ea typeface="Roboto" pitchFamily="34" charset="-122"/>
                <a:cs typeface="Roboto" pitchFamily="34" charset="-120"/>
              </a:rPr>
              <a:t> = </a:t>
            </a:r>
          </a:p>
          <a:p>
            <a:pPr marL="0" indent="0">
              <a:lnSpc>
                <a:spcPts val="2850"/>
              </a:lnSpc>
              <a:buNone/>
            </a:pPr>
            <a:endParaRPr lang="en-US" sz="3600" dirty="0">
              <a:solidFill>
                <a:srgbClr val="15213F"/>
              </a:solidFill>
              <a:ea typeface="Roboto" pitchFamily="34" charset="-122"/>
              <a:cs typeface="Roboto" pitchFamily="34" charset="-120"/>
            </a:endParaRPr>
          </a:p>
          <a:p>
            <a:pPr marL="0" indent="0">
              <a:lnSpc>
                <a:spcPts val="2850"/>
              </a:lnSpc>
              <a:buNone/>
            </a:pPr>
            <a:r>
              <a:rPr lang="en-US" sz="3600" dirty="0" err="1">
                <a:solidFill>
                  <a:srgbClr val="15213F"/>
                </a:solidFill>
                <a:ea typeface="Roboto" pitchFamily="34" charset="-122"/>
                <a:cs typeface="Roboto" pitchFamily="34" charset="-120"/>
              </a:rPr>
              <a:t>swf</a:t>
            </a:r>
            <a:r>
              <a:rPr lang="en-US" sz="3600" dirty="0">
                <a:solidFill>
                  <a:srgbClr val="15213F"/>
                </a:solidFill>
                <a:ea typeface="Roboto" pitchFamily="34" charset="-122"/>
                <a:cs typeface="Roboto" pitchFamily="34" charset="-120"/>
              </a:rPr>
              <a:t>(k</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 + (</a:t>
            </a:r>
            <a:r>
              <a:rPr lang="en-US" sz="3600" dirty="0" err="1">
                <a:solidFill>
                  <a:srgbClr val="15213F"/>
                </a:solidFill>
                <a:ea typeface="Roboto" pitchFamily="34" charset="-122"/>
                <a:cs typeface="Roboto" pitchFamily="34" charset="-120"/>
              </a:rPr>
              <a:t>sr</a:t>
            </a:r>
            <a:r>
              <a:rPr lang="en-US" sz="3600" dirty="0">
                <a:solidFill>
                  <a:srgbClr val="15213F"/>
                </a:solidFill>
                <a:ea typeface="Roboto" pitchFamily="34" charset="-122"/>
                <a:cs typeface="Roboto" pitchFamily="34" charset="-120"/>
              </a:rPr>
              <a:t>–</a:t>
            </a:r>
            <a:r>
              <a:rPr lang="en-US" sz="3600" dirty="0" err="1">
                <a:solidFill>
                  <a:srgbClr val="15213F"/>
                </a:solidFill>
                <a:ea typeface="Roboto" pitchFamily="34" charset="-122"/>
                <a:cs typeface="Roboto" pitchFamily="34" charset="-120"/>
              </a:rPr>
              <a:t>sw</a:t>
            </a:r>
            <a:r>
              <a:rPr lang="en-US" sz="3600" dirty="0">
                <a:solidFill>
                  <a:srgbClr val="15213F"/>
                </a:solidFill>
                <a:ea typeface="Roboto" pitchFamily="34" charset="-122"/>
                <a:cs typeface="Roboto" pitchFamily="34" charset="-120"/>
              </a:rPr>
              <a:t>)f΄(k</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)k</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 +</a:t>
            </a:r>
            <a:endParaRPr lang="el-GR" sz="3600" dirty="0">
              <a:solidFill>
                <a:srgbClr val="15213F"/>
              </a:solidFill>
              <a:ea typeface="Roboto" pitchFamily="34" charset="-122"/>
              <a:cs typeface="Roboto" pitchFamily="34" charset="-120"/>
            </a:endParaRPr>
          </a:p>
          <a:p>
            <a:pPr marL="0" indent="0">
              <a:lnSpc>
                <a:spcPts val="2850"/>
              </a:lnSpc>
              <a:buNone/>
            </a:pPr>
            <a:endParaRPr lang="el-GR" sz="3600" dirty="0">
              <a:solidFill>
                <a:srgbClr val="15213F"/>
              </a:solidFill>
              <a:ea typeface="Roboto" pitchFamily="34" charset="-122"/>
              <a:cs typeface="Roboto" pitchFamily="34" charset="-120"/>
            </a:endParaRPr>
          </a:p>
          <a:p>
            <a:pPr marL="0" indent="0">
              <a:lnSpc>
                <a:spcPts val="2850"/>
              </a:lnSpc>
              <a:buNone/>
            </a:pPr>
            <a:r>
              <a:rPr lang="en-US" sz="3600" dirty="0">
                <a:solidFill>
                  <a:srgbClr val="15213F"/>
                </a:solidFill>
                <a:ea typeface="Roboto" pitchFamily="34" charset="-122"/>
                <a:cs typeface="Roboto" pitchFamily="34" charset="-120"/>
              </a:rPr>
              <a:t>(1–δ)k</a:t>
            </a:r>
            <a:r>
              <a:rPr lang="en-US" sz="28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 ≡ φ(k</a:t>
            </a:r>
            <a:r>
              <a:rPr lang="en-US" sz="2400" dirty="0">
                <a:solidFill>
                  <a:srgbClr val="15213F"/>
                </a:solidFill>
                <a:ea typeface="Roboto" pitchFamily="34" charset="-122"/>
                <a:cs typeface="Roboto" pitchFamily="34" charset="-120"/>
              </a:rPr>
              <a:t>t</a:t>
            </a:r>
            <a:r>
              <a:rPr lang="en-US" sz="3600" dirty="0">
                <a:solidFill>
                  <a:srgbClr val="15213F"/>
                </a:solidFill>
                <a:ea typeface="Roboto" pitchFamily="34" charset="-122"/>
                <a:cs typeface="Roboto" pitchFamily="34" charset="-120"/>
              </a:rPr>
              <a:t>)</a:t>
            </a:r>
            <a:endParaRPr lang="en-US" sz="3600" dirty="0"/>
          </a:p>
        </p:txBody>
      </p:sp>
      <p:sp>
        <p:nvSpPr>
          <p:cNvPr id="7" name="Text 5"/>
          <p:cNvSpPr/>
          <p:nvPr/>
        </p:nvSpPr>
        <p:spPr>
          <a:xfrm>
            <a:off x="9872067" y="2132436"/>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3257B8"/>
                </a:solidFill>
                <a:ea typeface="Roboto Slab" pitchFamily="34" charset="-122"/>
                <a:cs typeface="Roboto Slab" pitchFamily="34" charset="-120"/>
              </a:rPr>
              <a:t>Αποτέλεσμα</a:t>
            </a:r>
            <a:endParaRPr lang="en-US" sz="4000" b="1" dirty="0"/>
          </a:p>
        </p:txBody>
      </p:sp>
      <p:sp>
        <p:nvSpPr>
          <p:cNvPr id="8" name="Text 6"/>
          <p:cNvSpPr/>
          <p:nvPr/>
        </p:nvSpPr>
        <p:spPr>
          <a:xfrm>
            <a:off x="9658079" y="2309601"/>
            <a:ext cx="3978116" cy="1814512"/>
          </a:xfrm>
          <a:prstGeom prst="rect">
            <a:avLst/>
          </a:prstGeom>
          <a:noFill/>
          <a:ln/>
        </p:spPr>
        <p:txBody>
          <a:bodyPr wrap="square" lIns="0" tIns="0" rIns="0" bIns="0" rtlCol="0" anchor="t"/>
          <a:lstStyle/>
          <a:p>
            <a:pPr marL="0" indent="0">
              <a:lnSpc>
                <a:spcPct val="150000"/>
              </a:lnSpc>
              <a:buNone/>
            </a:pPr>
            <a:r>
              <a:rPr lang="en-US" sz="3600" dirty="0">
                <a:solidFill>
                  <a:srgbClr val="15213F"/>
                </a:solidFill>
                <a:ea typeface="Roboto" pitchFamily="34" charset="-122"/>
                <a:cs typeface="Roboto" pitchFamily="34" charset="-120"/>
              </a:rPr>
              <a:t>Το </a:t>
            </a:r>
            <a:r>
              <a:rPr lang="en-US" sz="3600" dirty="0" err="1">
                <a:solidFill>
                  <a:srgbClr val="15213F"/>
                </a:solidFill>
                <a:ea typeface="Roboto" pitchFamily="34" charset="-122"/>
                <a:cs typeface="Roboto" pitchFamily="34" charset="-120"/>
              </a:rPr>
              <a:t>σύστημ</a:t>
            </a:r>
            <a:r>
              <a:rPr lang="en-US" sz="3600" dirty="0">
                <a:solidFill>
                  <a:srgbClr val="15213F"/>
                </a:solidFill>
                <a:ea typeface="Roboto" pitchFamily="34" charset="-122"/>
                <a:cs typeface="Roboto" pitchFamily="34" charset="-120"/>
              </a:rPr>
              <a:t>α μπορεί να οδηγήσει σε πολλαπλές τοπικά ευσταθείς ισορροπίες σταθερής κατάστασης ή </a:t>
            </a:r>
            <a:r>
              <a:rPr lang="el-GR" sz="3600" dirty="0">
                <a:solidFill>
                  <a:srgbClr val="15213F"/>
                </a:solidFill>
                <a:ea typeface="Roboto" pitchFamily="34" charset="-122"/>
                <a:cs typeface="Roboto" pitchFamily="34" charset="-120"/>
              </a:rPr>
              <a:t>σε </a:t>
            </a:r>
            <a:r>
              <a:rPr lang="en-US" sz="3600" dirty="0" err="1">
                <a:solidFill>
                  <a:srgbClr val="15213F"/>
                </a:solidFill>
                <a:ea typeface="Roboto" pitchFamily="34" charset="-122"/>
                <a:cs typeface="Roboto" pitchFamily="34" charset="-120"/>
              </a:rPr>
              <a:t>μη</a:t>
            </a:r>
            <a:r>
              <a:rPr lang="en-US" sz="3600" dirty="0">
                <a:solidFill>
                  <a:srgbClr val="15213F"/>
                </a:solidFill>
                <a:ea typeface="Roboto" pitchFamily="34" charset="-122"/>
                <a:cs typeface="Roboto" pitchFamily="34" charset="-120"/>
              </a:rPr>
              <a:t> μονοτονική εξέλιξη των ρυθμών μεγέθυνσης.</a:t>
            </a:r>
            <a:endParaRPr lang="en-US" sz="3600" dirty="0"/>
          </a:p>
        </p:txBody>
      </p:sp>
      <p:sp>
        <p:nvSpPr>
          <p:cNvPr id="9" name="Text Placeholder 16">
            <a:extLst>
              <a:ext uri="{FF2B5EF4-FFF2-40B4-BE49-F238E27FC236}">
                <a16:creationId xmlns:a16="http://schemas.microsoft.com/office/drawing/2014/main" id="{4D0E7F87-82AE-23FF-54A1-3557A4DBC601}"/>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10" name="Εικόνα 9">
            <a:extLst>
              <a:ext uri="{FF2B5EF4-FFF2-40B4-BE49-F238E27FC236}">
                <a16:creationId xmlns:a16="http://schemas.microsoft.com/office/drawing/2014/main" id="{E504A817-F2E5-C1D2-34B7-2D6B0F893DD2}"/>
              </a:ext>
            </a:extLst>
          </p:cNvPr>
          <p:cNvPicPr>
            <a:picLocks noChangeAspect="1"/>
          </p:cNvPicPr>
          <p:nvPr/>
        </p:nvPicPr>
        <p:blipFill>
          <a:blip r:embed="rId3"/>
          <a:stretch>
            <a:fillRect/>
          </a:stretch>
        </p:blipFill>
        <p:spPr>
          <a:xfrm>
            <a:off x="55026" y="10295129"/>
            <a:ext cx="1782484" cy="65682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10972800"/>
          </a:xfrm>
          <a:prstGeom prst="rect">
            <a:avLst/>
          </a:prstGeom>
        </p:spPr>
      </p:pic>
      <p:sp>
        <p:nvSpPr>
          <p:cNvPr id="3" name="Text 0"/>
          <p:cNvSpPr/>
          <p:nvPr/>
        </p:nvSpPr>
        <p:spPr>
          <a:xfrm>
            <a:off x="5984184" y="270540"/>
            <a:ext cx="9232007" cy="1417558"/>
          </a:xfrm>
          <a:prstGeom prst="rect">
            <a:avLst/>
          </a:prstGeom>
          <a:noFill/>
          <a:ln/>
        </p:spPr>
        <p:txBody>
          <a:bodyPr wrap="squar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Συμπεράσματα και Ελέγξιμες Προβλέψεις</a:t>
            </a:r>
            <a:endParaRPr lang="en-US" sz="4450" dirty="0"/>
          </a:p>
        </p:txBody>
      </p:sp>
      <p:sp>
        <p:nvSpPr>
          <p:cNvPr id="4" name="Shape 1"/>
          <p:cNvSpPr/>
          <p:nvPr/>
        </p:nvSpPr>
        <p:spPr>
          <a:xfrm>
            <a:off x="5987418" y="2097524"/>
            <a:ext cx="510302" cy="510302"/>
          </a:xfrm>
          <a:prstGeom prst="roundRect">
            <a:avLst>
              <a:gd name="adj" fmla="val 4212"/>
            </a:avLst>
          </a:prstGeom>
          <a:solidFill>
            <a:srgbClr val="E9ECF2"/>
          </a:solidFill>
          <a:ln/>
        </p:spPr>
        <p:txBody>
          <a:bodyPr/>
          <a:lstStyle/>
          <a:p>
            <a:endParaRPr lang="el-GR"/>
          </a:p>
        </p:txBody>
      </p:sp>
      <p:sp>
        <p:nvSpPr>
          <p:cNvPr id="5" name="Text 2"/>
          <p:cNvSpPr/>
          <p:nvPr/>
        </p:nvSpPr>
        <p:spPr>
          <a:xfrm>
            <a:off x="6218466" y="2178625"/>
            <a:ext cx="140256"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1</a:t>
            </a:r>
            <a:endParaRPr lang="en-US" sz="2650" dirty="0"/>
          </a:p>
        </p:txBody>
      </p:sp>
      <p:sp>
        <p:nvSpPr>
          <p:cNvPr id="6" name="Text 3"/>
          <p:cNvSpPr/>
          <p:nvPr/>
        </p:nvSpPr>
        <p:spPr>
          <a:xfrm>
            <a:off x="6521532" y="2150763"/>
            <a:ext cx="5004554"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Επίδραση Πληθυσμού και Απόσβεσης</a:t>
            </a:r>
            <a:endParaRPr lang="en-US" sz="4000" b="1" dirty="0"/>
          </a:p>
        </p:txBody>
      </p:sp>
      <p:sp>
        <p:nvSpPr>
          <p:cNvPr id="7" name="Text 4"/>
          <p:cNvSpPr/>
          <p:nvPr/>
        </p:nvSpPr>
        <p:spPr>
          <a:xfrm>
            <a:off x="5830703" y="2704791"/>
            <a:ext cx="9018739" cy="1088708"/>
          </a:xfrm>
          <a:prstGeom prst="rect">
            <a:avLst/>
          </a:prstGeom>
          <a:noFill/>
          <a:ln/>
        </p:spPr>
        <p:txBody>
          <a:bodyPr wrap="square" lIns="0" tIns="0" rIns="0" bIns="0" rtlCol="0" anchor="t"/>
          <a:lstStyle/>
          <a:p>
            <a:pPr marL="0" indent="0">
              <a:lnSpc>
                <a:spcPts val="2850"/>
              </a:lnSpc>
              <a:buNone/>
            </a:pPr>
            <a:r>
              <a:rPr lang="en-US" sz="3600" dirty="0">
                <a:solidFill>
                  <a:srgbClr val="15213F"/>
                </a:solidFill>
                <a:ea typeface="Roboto" pitchFamily="34" charset="-122"/>
                <a:cs typeface="Roboto" pitchFamily="34" charset="-120"/>
              </a:rPr>
              <a:t>Ο ρυθμός μεγέθυνσης του πληθυσμού και </a:t>
            </a:r>
            <a:r>
              <a:rPr lang="en-US" sz="3600" dirty="0" err="1">
                <a:solidFill>
                  <a:srgbClr val="15213F"/>
                </a:solidFill>
                <a:ea typeface="Roboto" pitchFamily="34" charset="-122"/>
                <a:cs typeface="Roboto" pitchFamily="34" charset="-120"/>
              </a:rPr>
              <a:t>το</a:t>
            </a:r>
            <a:r>
              <a:rPr lang="en-US" sz="3600" dirty="0">
                <a:solidFill>
                  <a:srgbClr val="15213F"/>
                </a:solidFill>
                <a:ea typeface="Roboto" pitchFamily="34" charset="-122"/>
                <a:cs typeface="Roboto" pitchFamily="34" charset="-120"/>
              </a:rPr>
              <a:t> ποσοστό απόσβεσης κεφαλαίου επιδρούν αρνητικά στον ρυθμό μεγέθυνσης του κατά κεφαλήν εισοδήματος.</a:t>
            </a:r>
            <a:endParaRPr lang="en-US" sz="3600" dirty="0"/>
          </a:p>
        </p:txBody>
      </p:sp>
      <p:sp>
        <p:nvSpPr>
          <p:cNvPr id="8" name="Shape 5"/>
          <p:cNvSpPr/>
          <p:nvPr/>
        </p:nvSpPr>
        <p:spPr>
          <a:xfrm>
            <a:off x="6140375" y="4390760"/>
            <a:ext cx="510302" cy="544220"/>
          </a:xfrm>
          <a:prstGeom prst="roundRect">
            <a:avLst>
              <a:gd name="adj" fmla="val 6667"/>
            </a:avLst>
          </a:prstGeom>
          <a:solidFill>
            <a:srgbClr val="E9ECF2"/>
          </a:solidFill>
          <a:ln/>
        </p:spPr>
        <p:txBody>
          <a:bodyPr/>
          <a:lstStyle/>
          <a:p>
            <a:endParaRPr lang="el-GR"/>
          </a:p>
        </p:txBody>
      </p:sp>
      <p:sp>
        <p:nvSpPr>
          <p:cNvPr id="9" name="Text 6"/>
          <p:cNvSpPr/>
          <p:nvPr/>
        </p:nvSpPr>
        <p:spPr>
          <a:xfrm>
            <a:off x="6288594" y="4540200"/>
            <a:ext cx="187881"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2</a:t>
            </a:r>
            <a:endParaRPr lang="en-US" sz="2650" dirty="0"/>
          </a:p>
        </p:txBody>
      </p:sp>
      <p:sp>
        <p:nvSpPr>
          <p:cNvPr id="10" name="Text 7"/>
          <p:cNvSpPr/>
          <p:nvPr/>
        </p:nvSpPr>
        <p:spPr>
          <a:xfrm>
            <a:off x="6822222" y="4562610"/>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Ρόλος Αποταμίευσης</a:t>
            </a:r>
            <a:endParaRPr lang="en-US" sz="4000" b="1" dirty="0"/>
          </a:p>
        </p:txBody>
      </p:sp>
      <p:sp>
        <p:nvSpPr>
          <p:cNvPr id="11" name="Text 8"/>
          <p:cNvSpPr/>
          <p:nvPr/>
        </p:nvSpPr>
        <p:spPr>
          <a:xfrm>
            <a:off x="5724070" y="4995203"/>
            <a:ext cx="9232006" cy="725805"/>
          </a:xfrm>
          <a:prstGeom prst="rect">
            <a:avLst/>
          </a:prstGeom>
          <a:noFill/>
          <a:ln/>
        </p:spPr>
        <p:txBody>
          <a:bodyPr wrap="square" lIns="0" tIns="0" rIns="0" bIns="0" rtlCol="0" anchor="t"/>
          <a:lstStyle/>
          <a:p>
            <a:pPr marL="0" indent="0">
              <a:lnSpc>
                <a:spcPts val="2850"/>
              </a:lnSpc>
              <a:buNone/>
            </a:pPr>
            <a:r>
              <a:rPr lang="en-US" sz="3600" dirty="0">
                <a:solidFill>
                  <a:srgbClr val="15213F"/>
                </a:solidFill>
                <a:ea typeface="Roboto" pitchFamily="34" charset="-122"/>
                <a:cs typeface="Roboto" pitchFamily="34" charset="-120"/>
              </a:rPr>
              <a:t>Το ποσοστό αποταμίευσης επιδρά θετικά στον ρυθμό μεγέθυνσης του κατά κεφαλήν εισοδήματος.</a:t>
            </a:r>
            <a:endParaRPr lang="en-US" sz="3600" dirty="0"/>
          </a:p>
        </p:txBody>
      </p:sp>
      <p:sp>
        <p:nvSpPr>
          <p:cNvPr id="12" name="Shape 9"/>
          <p:cNvSpPr/>
          <p:nvPr/>
        </p:nvSpPr>
        <p:spPr>
          <a:xfrm>
            <a:off x="5961581" y="6170522"/>
            <a:ext cx="510302" cy="510302"/>
          </a:xfrm>
          <a:prstGeom prst="roundRect">
            <a:avLst>
              <a:gd name="adj" fmla="val 6667"/>
            </a:avLst>
          </a:prstGeom>
          <a:solidFill>
            <a:srgbClr val="E9ECF2"/>
          </a:solidFill>
          <a:ln/>
        </p:spPr>
        <p:txBody>
          <a:bodyPr/>
          <a:lstStyle/>
          <a:p>
            <a:endParaRPr lang="el-GR"/>
          </a:p>
        </p:txBody>
      </p:sp>
      <p:sp>
        <p:nvSpPr>
          <p:cNvPr id="13" name="Text 10"/>
          <p:cNvSpPr/>
          <p:nvPr/>
        </p:nvSpPr>
        <p:spPr>
          <a:xfrm>
            <a:off x="6152443" y="6330662"/>
            <a:ext cx="183713"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3</a:t>
            </a:r>
            <a:endParaRPr lang="en-US" sz="2650" dirty="0"/>
          </a:p>
        </p:txBody>
      </p:sp>
      <p:sp>
        <p:nvSpPr>
          <p:cNvPr id="14" name="Text 11"/>
          <p:cNvSpPr/>
          <p:nvPr/>
        </p:nvSpPr>
        <p:spPr>
          <a:xfrm>
            <a:off x="6607610" y="6326494"/>
            <a:ext cx="3662958"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Ανεξαρτησία από Παρελθόν</a:t>
            </a:r>
            <a:endParaRPr lang="en-US" sz="4000" b="1" dirty="0"/>
          </a:p>
        </p:txBody>
      </p:sp>
      <p:sp>
        <p:nvSpPr>
          <p:cNvPr id="15" name="Text 12"/>
          <p:cNvSpPr/>
          <p:nvPr/>
        </p:nvSpPr>
        <p:spPr>
          <a:xfrm>
            <a:off x="5654565" y="6816684"/>
            <a:ext cx="9232006" cy="725805"/>
          </a:xfrm>
          <a:prstGeom prst="rect">
            <a:avLst/>
          </a:prstGeom>
          <a:noFill/>
          <a:ln/>
        </p:spPr>
        <p:txBody>
          <a:bodyPr wrap="square" lIns="0" tIns="0" rIns="0" bIns="0" rtlCol="0" anchor="t"/>
          <a:lstStyle/>
          <a:p>
            <a:pPr marL="0" indent="0">
              <a:lnSpc>
                <a:spcPts val="2850"/>
              </a:lnSpc>
              <a:buNone/>
            </a:pPr>
            <a:r>
              <a:rPr lang="en-US" sz="3600" dirty="0">
                <a:solidFill>
                  <a:srgbClr val="15213F"/>
                </a:solidFill>
                <a:ea typeface="Roboto" pitchFamily="34" charset="-122"/>
                <a:cs typeface="Roboto" pitchFamily="34" charset="-120"/>
              </a:rPr>
              <a:t>Τα παρελθοντικά επίπεδα του κατά κεφαλήν εισοδήματος δεν επηρεάζουν τη μακροχρόνια επίδοση της οικονομίας.</a:t>
            </a:r>
            <a:endParaRPr lang="en-US" sz="3600" dirty="0"/>
          </a:p>
        </p:txBody>
      </p:sp>
      <p:sp>
        <p:nvSpPr>
          <p:cNvPr id="16" name="Shape 13"/>
          <p:cNvSpPr/>
          <p:nvPr/>
        </p:nvSpPr>
        <p:spPr>
          <a:xfrm>
            <a:off x="5686400" y="8054323"/>
            <a:ext cx="510302" cy="510302"/>
          </a:xfrm>
          <a:prstGeom prst="roundRect">
            <a:avLst>
              <a:gd name="adj" fmla="val 6667"/>
            </a:avLst>
          </a:prstGeom>
          <a:solidFill>
            <a:srgbClr val="E9ECF2"/>
          </a:solidFill>
          <a:ln/>
        </p:spPr>
        <p:txBody>
          <a:bodyPr/>
          <a:lstStyle/>
          <a:p>
            <a:endParaRPr lang="el-GR"/>
          </a:p>
        </p:txBody>
      </p:sp>
      <p:sp>
        <p:nvSpPr>
          <p:cNvPr id="17" name="Text 14"/>
          <p:cNvSpPr/>
          <p:nvPr/>
        </p:nvSpPr>
        <p:spPr>
          <a:xfrm>
            <a:off x="5842694" y="8139333"/>
            <a:ext cx="197168"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4</a:t>
            </a:r>
            <a:endParaRPr lang="en-US" sz="2650" dirty="0"/>
          </a:p>
        </p:txBody>
      </p:sp>
      <p:sp>
        <p:nvSpPr>
          <p:cNvPr id="18" name="Text 15"/>
          <p:cNvSpPr/>
          <p:nvPr/>
        </p:nvSpPr>
        <p:spPr>
          <a:xfrm>
            <a:off x="6244300" y="8029767"/>
            <a:ext cx="8711777" cy="708660"/>
          </a:xfrm>
          <a:prstGeom prst="rect">
            <a:avLst/>
          </a:prstGeom>
          <a:noFill/>
          <a:ln/>
        </p:spPr>
        <p:txBody>
          <a:bodyPr wrap="squar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Αρνητική Σχέση Τρέχοντος Εισοδήματος και Μεγέθυνσης</a:t>
            </a:r>
            <a:endParaRPr lang="en-US" sz="4000" b="1" dirty="0"/>
          </a:p>
        </p:txBody>
      </p:sp>
      <p:sp>
        <p:nvSpPr>
          <p:cNvPr id="19" name="Text 16"/>
          <p:cNvSpPr/>
          <p:nvPr/>
        </p:nvSpPr>
        <p:spPr>
          <a:xfrm>
            <a:off x="5486400" y="8783877"/>
            <a:ext cx="9858306" cy="1088708"/>
          </a:xfrm>
          <a:prstGeom prst="rect">
            <a:avLst/>
          </a:prstGeom>
          <a:noFill/>
          <a:ln/>
        </p:spPr>
        <p:txBody>
          <a:bodyPr wrap="square" lIns="0" tIns="0" rIns="0" bIns="0" rtlCol="0" anchor="t"/>
          <a:lstStyle/>
          <a:p>
            <a:pPr marL="0" indent="0">
              <a:lnSpc>
                <a:spcPts val="2850"/>
              </a:lnSpc>
              <a:buNone/>
            </a:pPr>
            <a:r>
              <a:rPr lang="en-US" sz="3600" dirty="0">
                <a:solidFill>
                  <a:srgbClr val="15213F"/>
                </a:solidFill>
                <a:ea typeface="Roboto" pitchFamily="34" charset="-122"/>
                <a:cs typeface="Roboto" pitchFamily="34" charset="-120"/>
              </a:rPr>
              <a:t>Το τρέχον επίπεδο του κατά </a:t>
            </a:r>
            <a:r>
              <a:rPr lang="en-US" sz="3600" dirty="0" err="1">
                <a:solidFill>
                  <a:srgbClr val="15213F"/>
                </a:solidFill>
                <a:ea typeface="Roboto" pitchFamily="34" charset="-122"/>
                <a:cs typeface="Roboto" pitchFamily="34" charset="-120"/>
              </a:rPr>
              <a:t>κεφ</a:t>
            </a:r>
            <a:r>
              <a:rPr lang="en-US" sz="3600" dirty="0">
                <a:solidFill>
                  <a:srgbClr val="15213F"/>
                </a:solidFill>
                <a:ea typeface="Roboto" pitchFamily="34" charset="-122"/>
                <a:cs typeface="Roboto" pitchFamily="34" charset="-120"/>
              </a:rPr>
              <a:t>αλήν εισοδήματος επιδρά αρνητικά στον ρυθμό μεγέθυνσης του </a:t>
            </a:r>
          </a:p>
          <a:p>
            <a:pPr marL="0" indent="0">
              <a:lnSpc>
                <a:spcPts val="2850"/>
              </a:lnSpc>
              <a:buNone/>
            </a:pPr>
            <a:r>
              <a:rPr lang="en-US" sz="3600" dirty="0">
                <a:solidFill>
                  <a:srgbClr val="15213F"/>
                </a:solidFill>
                <a:ea typeface="Roboto" pitchFamily="34" charset="-122"/>
                <a:cs typeface="Roboto" pitchFamily="34" charset="-120"/>
              </a:rPr>
              <a:t>κα</a:t>
            </a:r>
            <a:r>
              <a:rPr lang="en-US" sz="3600" dirty="0" err="1">
                <a:solidFill>
                  <a:srgbClr val="15213F"/>
                </a:solidFill>
                <a:ea typeface="Roboto" pitchFamily="34" charset="-122"/>
                <a:cs typeface="Roboto" pitchFamily="34" charset="-120"/>
              </a:rPr>
              <a:t>τά</a:t>
            </a:r>
            <a:r>
              <a:rPr lang="en-US" sz="3600" dirty="0">
                <a:solidFill>
                  <a:srgbClr val="15213F"/>
                </a:solidFill>
                <a:ea typeface="Roboto" pitchFamily="34" charset="-122"/>
                <a:cs typeface="Roboto" pitchFamily="34" charset="-120"/>
              </a:rPr>
              <a:t> κεφαλήν εισοδήματος.</a:t>
            </a:r>
            <a:endParaRPr lang="en-US" sz="3600" dirty="0"/>
          </a:p>
        </p:txBody>
      </p:sp>
      <p:sp>
        <p:nvSpPr>
          <p:cNvPr id="20" name="Text Placeholder 16">
            <a:extLst>
              <a:ext uri="{FF2B5EF4-FFF2-40B4-BE49-F238E27FC236}">
                <a16:creationId xmlns:a16="http://schemas.microsoft.com/office/drawing/2014/main" id="{00A8F75E-E01B-C877-F3D3-53B5F571DDFC}"/>
              </a:ext>
            </a:extLst>
          </p:cNvPr>
          <p:cNvSpPr txBox="1">
            <a:spLocks/>
          </p:cNvSpPr>
          <p:nvPr/>
        </p:nvSpPr>
        <p:spPr>
          <a:xfrm>
            <a:off x="5724070" y="10607675"/>
            <a:ext cx="11477251" cy="365125"/>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baseline="0" dirty="0">
                <a:latin typeface="UB-NewsLetter"/>
                <a:ea typeface="Calibri"/>
                <a:cs typeface="UB-NewsLetter"/>
              </a:rPr>
              <a:t>© 2025 - BROKEN HILL PUBLISHERS LTD. </a:t>
            </a:r>
            <a:r>
              <a:rPr lang="en-US" sz="950" baseline="0" dirty="0">
                <a:ea typeface="Calibri"/>
                <a:cs typeface="Times New Roman"/>
              </a:rPr>
              <a:t>May not be scanned, copied or duplicated, or posted to a publicly accessible website, in whole or in part.</a:t>
            </a:r>
            <a:endParaRPr lang="en-US" sz="950" baseline="0" dirty="0"/>
          </a:p>
        </p:txBody>
      </p:sp>
      <p:pic>
        <p:nvPicPr>
          <p:cNvPr id="21" name="Εικόνα 20">
            <a:extLst>
              <a:ext uri="{FF2B5EF4-FFF2-40B4-BE49-F238E27FC236}">
                <a16:creationId xmlns:a16="http://schemas.microsoft.com/office/drawing/2014/main" id="{138A07F3-B26D-1363-70D1-572CD83CB90A}"/>
              </a:ext>
            </a:extLst>
          </p:cNvPr>
          <p:cNvPicPr>
            <a:picLocks noChangeAspect="1"/>
          </p:cNvPicPr>
          <p:nvPr/>
        </p:nvPicPr>
        <p:blipFill>
          <a:blip r:embed="rId4"/>
          <a:stretch>
            <a:fillRect/>
          </a:stretch>
        </p:blipFill>
        <p:spPr>
          <a:xfrm>
            <a:off x="5750197" y="9950848"/>
            <a:ext cx="1782484" cy="65682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10972800"/>
          </a:xfrm>
          <a:prstGeom prst="rect">
            <a:avLst/>
          </a:prstGeom>
        </p:spPr>
      </p:pic>
      <p:sp>
        <p:nvSpPr>
          <p:cNvPr id="3" name="Text 0"/>
          <p:cNvSpPr/>
          <p:nvPr/>
        </p:nvSpPr>
        <p:spPr>
          <a:xfrm>
            <a:off x="5458096" y="-48560"/>
            <a:ext cx="9629503" cy="1417558"/>
          </a:xfrm>
          <a:prstGeom prst="rect">
            <a:avLst/>
          </a:prstGeom>
          <a:noFill/>
          <a:ln/>
        </p:spPr>
        <p:txBody>
          <a:bodyPr wrap="squar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Κύριες </a:t>
            </a:r>
            <a:r>
              <a:rPr lang="en-US" sz="4450" dirty="0" err="1">
                <a:solidFill>
                  <a:srgbClr val="3257B8"/>
                </a:solidFill>
                <a:ea typeface="Roboto Slab" pitchFamily="34" charset="-122"/>
                <a:cs typeface="Roboto Slab" pitchFamily="34" charset="-120"/>
              </a:rPr>
              <a:t>Προ</a:t>
            </a:r>
            <a:r>
              <a:rPr lang="en-US" sz="4450" dirty="0">
                <a:solidFill>
                  <a:srgbClr val="3257B8"/>
                </a:solidFill>
                <a:ea typeface="Roboto Slab" pitchFamily="34" charset="-122"/>
                <a:cs typeface="Roboto Slab" pitchFamily="34" charset="-120"/>
              </a:rPr>
              <a:t>βλέψεις του Υποδείγματος Solow</a:t>
            </a:r>
            <a:endParaRPr lang="en-US" sz="4450" dirty="0"/>
          </a:p>
        </p:txBody>
      </p:sp>
      <p:sp>
        <p:nvSpPr>
          <p:cNvPr id="4" name="Text 1"/>
          <p:cNvSpPr/>
          <p:nvPr/>
        </p:nvSpPr>
        <p:spPr>
          <a:xfrm>
            <a:off x="6216967" y="1254045"/>
            <a:ext cx="7556421" cy="748427"/>
          </a:xfrm>
          <a:prstGeom prst="rect">
            <a:avLst/>
          </a:prstGeom>
          <a:noFill/>
          <a:ln/>
        </p:spPr>
        <p:txBody>
          <a:bodyPr wrap="none" lIns="0" tIns="0" rIns="0" bIns="0" rtlCol="0" anchor="t"/>
          <a:lstStyle/>
          <a:p>
            <a:pPr marL="0" indent="0" algn="ctr">
              <a:lnSpc>
                <a:spcPts val="5850"/>
              </a:lnSpc>
              <a:buNone/>
            </a:pPr>
            <a:r>
              <a:rPr lang="en-US" sz="5850" dirty="0">
                <a:solidFill>
                  <a:srgbClr val="15213F"/>
                </a:solidFill>
                <a:ea typeface="Roboto Slab" pitchFamily="34" charset="-122"/>
                <a:cs typeface="Roboto Slab" pitchFamily="34" charset="-120"/>
              </a:rPr>
              <a:t>1</a:t>
            </a:r>
            <a:endParaRPr lang="en-US" sz="5850" dirty="0"/>
          </a:p>
        </p:txBody>
      </p:sp>
      <p:sp>
        <p:nvSpPr>
          <p:cNvPr id="5" name="Text 2"/>
          <p:cNvSpPr/>
          <p:nvPr/>
        </p:nvSpPr>
        <p:spPr>
          <a:xfrm>
            <a:off x="6127393" y="1931510"/>
            <a:ext cx="7430095" cy="354330"/>
          </a:xfrm>
          <a:prstGeom prst="rect">
            <a:avLst/>
          </a:prstGeom>
          <a:noFill/>
          <a:ln/>
        </p:spPr>
        <p:txBody>
          <a:bodyPr wrap="none" lIns="0" tIns="0" rIns="0" bIns="0" rtlCol="0" anchor="t"/>
          <a:lstStyle/>
          <a:p>
            <a:pPr marL="0" indent="0" algn="ctr">
              <a:lnSpc>
                <a:spcPts val="2750"/>
              </a:lnSpc>
              <a:buNone/>
            </a:pPr>
            <a:r>
              <a:rPr lang="en-US" sz="4000" b="1" dirty="0">
                <a:solidFill>
                  <a:srgbClr val="15213F"/>
                </a:solidFill>
                <a:ea typeface="Roboto Slab" pitchFamily="34" charset="-122"/>
                <a:cs typeface="Roboto Slab" pitchFamily="34" charset="-120"/>
              </a:rPr>
              <a:t>Αρνητική Σχέση </a:t>
            </a:r>
            <a:r>
              <a:rPr lang="en-US" sz="4000" b="1" dirty="0" err="1">
                <a:solidFill>
                  <a:srgbClr val="15213F"/>
                </a:solidFill>
                <a:ea typeface="Roboto Slab" pitchFamily="34" charset="-122"/>
                <a:cs typeface="Roboto Slab" pitchFamily="34" charset="-120"/>
              </a:rPr>
              <a:t>Μεγέθυνσης</a:t>
            </a:r>
            <a:r>
              <a:rPr lang="en-US" sz="4000" b="1" dirty="0">
                <a:solidFill>
                  <a:srgbClr val="15213F"/>
                </a:solidFill>
                <a:ea typeface="Roboto Slab" pitchFamily="34" charset="-122"/>
                <a:cs typeface="Roboto Slab" pitchFamily="34" charset="-120"/>
              </a:rPr>
              <a:t> </a:t>
            </a:r>
            <a:endParaRPr lang="el-GR" sz="4000" b="1" dirty="0">
              <a:solidFill>
                <a:srgbClr val="15213F"/>
              </a:solidFill>
              <a:ea typeface="Roboto Slab" pitchFamily="34" charset="-122"/>
              <a:cs typeface="Roboto Slab" pitchFamily="34" charset="-120"/>
            </a:endParaRPr>
          </a:p>
          <a:p>
            <a:pPr marL="0" indent="0" algn="ctr">
              <a:lnSpc>
                <a:spcPts val="2750"/>
              </a:lnSpc>
              <a:buNone/>
            </a:pPr>
            <a:r>
              <a:rPr lang="en-US" sz="4000" b="1" dirty="0">
                <a:solidFill>
                  <a:srgbClr val="15213F"/>
                </a:solidFill>
                <a:ea typeface="Roboto Slab" pitchFamily="34" charset="-122"/>
                <a:cs typeface="Roboto Slab" pitchFamily="34" charset="-120"/>
              </a:rPr>
              <a:t>και Αρχικού Εισοδήματος</a:t>
            </a:r>
            <a:endParaRPr lang="en-US" sz="4000" b="1" dirty="0"/>
          </a:p>
        </p:txBody>
      </p:sp>
      <p:sp>
        <p:nvSpPr>
          <p:cNvPr id="6" name="Text 3"/>
          <p:cNvSpPr/>
          <p:nvPr/>
        </p:nvSpPr>
        <p:spPr>
          <a:xfrm>
            <a:off x="6216967" y="2770732"/>
            <a:ext cx="7556421" cy="1088708"/>
          </a:xfrm>
          <a:prstGeom prst="rect">
            <a:avLst/>
          </a:prstGeom>
          <a:noFill/>
          <a:ln/>
        </p:spPr>
        <p:txBody>
          <a:bodyPr wrap="square" lIns="0" tIns="0" rIns="0" bIns="0" rtlCol="0" anchor="t"/>
          <a:lstStyle/>
          <a:p>
            <a:pPr marL="0" indent="0" algn="ctr">
              <a:lnSpc>
                <a:spcPts val="2850"/>
              </a:lnSpc>
              <a:buNone/>
            </a:pPr>
            <a:r>
              <a:rPr lang="en-US" sz="4000" dirty="0">
                <a:solidFill>
                  <a:srgbClr val="15213F"/>
                </a:solidFill>
                <a:ea typeface="Roboto" pitchFamily="34" charset="-122"/>
                <a:cs typeface="Roboto" pitchFamily="34" charset="-120"/>
              </a:rPr>
              <a:t>Λόγω της φθίνουσας παραγωγικότητας του κεφαλαίου, ο ρυθμός μεγέθυνσης μίας οικονομίας συνδέεται </a:t>
            </a:r>
            <a:r>
              <a:rPr lang="en-US" sz="4000" b="1" dirty="0">
                <a:solidFill>
                  <a:srgbClr val="15213F"/>
                </a:solidFill>
                <a:ea typeface="Roboto" pitchFamily="34" charset="-122"/>
                <a:cs typeface="Roboto" pitchFamily="34" charset="-120"/>
              </a:rPr>
              <a:t>αρνητικά</a:t>
            </a:r>
            <a:r>
              <a:rPr lang="en-US" sz="4000" dirty="0">
                <a:solidFill>
                  <a:srgbClr val="15213F"/>
                </a:solidFill>
                <a:ea typeface="Roboto" pitchFamily="34" charset="-122"/>
                <a:cs typeface="Roboto" pitchFamily="34" charset="-120"/>
              </a:rPr>
              <a:t> </a:t>
            </a:r>
            <a:endParaRPr lang="el-GR" sz="4000" dirty="0">
              <a:solidFill>
                <a:srgbClr val="15213F"/>
              </a:solidFill>
              <a:ea typeface="Roboto" pitchFamily="34" charset="-122"/>
              <a:cs typeface="Roboto" pitchFamily="34" charset="-120"/>
            </a:endParaRPr>
          </a:p>
          <a:p>
            <a:pPr marL="0" indent="0" algn="ctr">
              <a:lnSpc>
                <a:spcPts val="2850"/>
              </a:lnSpc>
              <a:buNone/>
            </a:pPr>
            <a:r>
              <a:rPr lang="en-US" sz="4000" dirty="0" err="1">
                <a:solidFill>
                  <a:srgbClr val="15213F"/>
                </a:solidFill>
                <a:ea typeface="Roboto" pitchFamily="34" charset="-122"/>
                <a:cs typeface="Roboto" pitchFamily="34" charset="-120"/>
              </a:rPr>
              <a:t>με</a:t>
            </a:r>
            <a:r>
              <a:rPr lang="en-US" sz="4000" dirty="0">
                <a:solidFill>
                  <a:srgbClr val="15213F"/>
                </a:solidFill>
                <a:ea typeface="Roboto" pitchFamily="34" charset="-122"/>
                <a:cs typeface="Roboto" pitchFamily="34" charset="-120"/>
              </a:rPr>
              <a:t> το αρχικό επίπ</a:t>
            </a:r>
            <a:r>
              <a:rPr lang="en-US" sz="4000" dirty="0" err="1">
                <a:solidFill>
                  <a:srgbClr val="15213F"/>
                </a:solidFill>
                <a:ea typeface="Roboto" pitchFamily="34" charset="-122"/>
                <a:cs typeface="Roboto" pitchFamily="34" charset="-120"/>
              </a:rPr>
              <a:t>εδο</a:t>
            </a:r>
            <a:r>
              <a:rPr lang="en-US" sz="4000" dirty="0">
                <a:solidFill>
                  <a:srgbClr val="15213F"/>
                </a:solidFill>
                <a:ea typeface="Roboto" pitchFamily="34" charset="-122"/>
                <a:cs typeface="Roboto" pitchFamily="34" charset="-120"/>
              </a:rPr>
              <a:t> </a:t>
            </a:r>
            <a:endParaRPr lang="el-GR" sz="4000" dirty="0">
              <a:solidFill>
                <a:srgbClr val="15213F"/>
              </a:solidFill>
              <a:ea typeface="Roboto" pitchFamily="34" charset="-122"/>
              <a:cs typeface="Roboto" pitchFamily="34" charset="-120"/>
            </a:endParaRPr>
          </a:p>
          <a:p>
            <a:pPr marL="0" indent="0" algn="ctr">
              <a:lnSpc>
                <a:spcPts val="2850"/>
              </a:lnSpc>
              <a:buNone/>
            </a:pPr>
            <a:r>
              <a:rPr lang="en-US" sz="4000" dirty="0" err="1">
                <a:solidFill>
                  <a:srgbClr val="15213F"/>
                </a:solidFill>
                <a:ea typeface="Roboto" pitchFamily="34" charset="-122"/>
                <a:cs typeface="Roboto" pitchFamily="34" charset="-120"/>
              </a:rPr>
              <a:t>του</a:t>
            </a:r>
            <a:r>
              <a:rPr lang="en-US" sz="4000" dirty="0">
                <a:solidFill>
                  <a:srgbClr val="15213F"/>
                </a:solidFill>
                <a:ea typeface="Roboto" pitchFamily="34" charset="-122"/>
                <a:cs typeface="Roboto" pitchFamily="34" charset="-120"/>
              </a:rPr>
              <a:t> κατά κεφαλήν εισοδήματος </a:t>
            </a:r>
            <a:endParaRPr lang="el-GR" sz="4000" dirty="0">
              <a:solidFill>
                <a:srgbClr val="15213F"/>
              </a:solidFill>
              <a:ea typeface="Roboto" pitchFamily="34" charset="-122"/>
              <a:cs typeface="Roboto" pitchFamily="34" charset="-120"/>
            </a:endParaRPr>
          </a:p>
          <a:p>
            <a:pPr marL="0" indent="0" algn="ctr">
              <a:lnSpc>
                <a:spcPts val="2850"/>
              </a:lnSpc>
              <a:buNone/>
            </a:pPr>
            <a:r>
              <a:rPr lang="en-US" sz="4000" dirty="0" err="1">
                <a:solidFill>
                  <a:srgbClr val="15213F"/>
                </a:solidFill>
                <a:ea typeface="Roboto" pitchFamily="34" charset="-122"/>
                <a:cs typeface="Roboto" pitchFamily="34" charset="-120"/>
              </a:rPr>
              <a:t>της</a:t>
            </a:r>
            <a:r>
              <a:rPr lang="en-US" sz="4000" dirty="0">
                <a:solidFill>
                  <a:srgbClr val="15213F"/>
                </a:solidFill>
                <a:ea typeface="Roboto" pitchFamily="34" charset="-122"/>
                <a:cs typeface="Roboto" pitchFamily="34" charset="-120"/>
              </a:rPr>
              <a:t> οικονομίας.</a:t>
            </a:r>
            <a:endParaRPr lang="en-US" sz="4000" dirty="0"/>
          </a:p>
        </p:txBody>
      </p:sp>
      <p:sp>
        <p:nvSpPr>
          <p:cNvPr id="7" name="Text 4"/>
          <p:cNvSpPr/>
          <p:nvPr/>
        </p:nvSpPr>
        <p:spPr>
          <a:xfrm>
            <a:off x="6216967" y="5715922"/>
            <a:ext cx="7556421" cy="748427"/>
          </a:xfrm>
          <a:prstGeom prst="rect">
            <a:avLst/>
          </a:prstGeom>
          <a:noFill/>
          <a:ln/>
        </p:spPr>
        <p:txBody>
          <a:bodyPr wrap="none" lIns="0" tIns="0" rIns="0" bIns="0" rtlCol="0" anchor="t"/>
          <a:lstStyle/>
          <a:p>
            <a:pPr marL="0" indent="0" algn="ctr">
              <a:lnSpc>
                <a:spcPts val="5850"/>
              </a:lnSpc>
              <a:buNone/>
            </a:pPr>
            <a:r>
              <a:rPr lang="en-US" sz="5850" dirty="0">
                <a:solidFill>
                  <a:srgbClr val="15213F"/>
                </a:solidFill>
                <a:ea typeface="Roboto Slab" pitchFamily="34" charset="-122"/>
                <a:cs typeface="Roboto Slab" pitchFamily="34" charset="-120"/>
              </a:rPr>
              <a:t>2</a:t>
            </a:r>
            <a:endParaRPr lang="en-US" sz="5850" dirty="0"/>
          </a:p>
        </p:txBody>
      </p:sp>
      <p:sp>
        <p:nvSpPr>
          <p:cNvPr id="8" name="Text 5"/>
          <p:cNvSpPr/>
          <p:nvPr/>
        </p:nvSpPr>
        <p:spPr>
          <a:xfrm>
            <a:off x="7532681" y="6550814"/>
            <a:ext cx="5324713" cy="354330"/>
          </a:xfrm>
          <a:prstGeom prst="rect">
            <a:avLst/>
          </a:prstGeom>
          <a:noFill/>
          <a:ln/>
        </p:spPr>
        <p:txBody>
          <a:bodyPr wrap="none" lIns="0" tIns="0" rIns="0" bIns="0" rtlCol="0" anchor="t"/>
          <a:lstStyle/>
          <a:p>
            <a:pPr marL="0" indent="0" algn="ctr">
              <a:lnSpc>
                <a:spcPts val="2750"/>
              </a:lnSpc>
              <a:buNone/>
            </a:pPr>
            <a:r>
              <a:rPr lang="en-US" sz="4000" b="1" dirty="0">
                <a:solidFill>
                  <a:srgbClr val="15213F"/>
                </a:solidFill>
                <a:ea typeface="Roboto Slab" pitchFamily="34" charset="-122"/>
                <a:cs typeface="Roboto Slab" pitchFamily="34" charset="-120"/>
              </a:rPr>
              <a:t>Ανεξαρτησία Μακροχρόνιας Ισορροπίας</a:t>
            </a:r>
            <a:endParaRPr lang="en-US" sz="4000" b="1" dirty="0"/>
          </a:p>
        </p:txBody>
      </p:sp>
      <p:sp>
        <p:nvSpPr>
          <p:cNvPr id="9" name="Text 6"/>
          <p:cNvSpPr/>
          <p:nvPr/>
        </p:nvSpPr>
        <p:spPr>
          <a:xfrm>
            <a:off x="6461184" y="7339288"/>
            <a:ext cx="7556421" cy="725805"/>
          </a:xfrm>
          <a:prstGeom prst="rect">
            <a:avLst/>
          </a:prstGeom>
          <a:noFill/>
          <a:ln/>
        </p:spPr>
        <p:txBody>
          <a:bodyPr wrap="square" lIns="0" tIns="0" rIns="0" bIns="0" rtlCol="0" anchor="t"/>
          <a:lstStyle/>
          <a:p>
            <a:pPr marL="0" indent="0" algn="ctr">
              <a:lnSpc>
                <a:spcPts val="2850"/>
              </a:lnSpc>
              <a:buNone/>
            </a:pPr>
            <a:r>
              <a:rPr lang="en-US" sz="4000" dirty="0">
                <a:solidFill>
                  <a:srgbClr val="15213F"/>
                </a:solidFill>
                <a:ea typeface="Roboto" pitchFamily="34" charset="-122"/>
                <a:cs typeface="Roboto" pitchFamily="34" charset="-120"/>
              </a:rPr>
              <a:t>Το υπόδειγμα καταλήγει ότι η μακροχρόνια ισορροπία σε μία οικονομία </a:t>
            </a:r>
            <a:r>
              <a:rPr lang="en-US" sz="4000" b="1" dirty="0">
                <a:solidFill>
                  <a:srgbClr val="15213F"/>
                </a:solidFill>
                <a:ea typeface="Roboto" pitchFamily="34" charset="-122"/>
                <a:cs typeface="Roboto" pitchFamily="34" charset="-120"/>
              </a:rPr>
              <a:t>δεν</a:t>
            </a:r>
            <a:r>
              <a:rPr lang="en-US" sz="4000" dirty="0">
                <a:solidFill>
                  <a:srgbClr val="15213F"/>
                </a:solidFill>
                <a:ea typeface="Roboto" pitchFamily="34" charset="-122"/>
                <a:cs typeface="Roboto" pitchFamily="34" charset="-120"/>
              </a:rPr>
              <a:t> εξαρτάται από τις αρχικές συνθήκες που επικρατούν σε αυτή.</a:t>
            </a:r>
            <a:endParaRPr lang="en-US" sz="4000" dirty="0"/>
          </a:p>
        </p:txBody>
      </p:sp>
      <p:sp>
        <p:nvSpPr>
          <p:cNvPr id="10" name="Text Placeholder 16">
            <a:extLst>
              <a:ext uri="{FF2B5EF4-FFF2-40B4-BE49-F238E27FC236}">
                <a16:creationId xmlns:a16="http://schemas.microsoft.com/office/drawing/2014/main" id="{9721F2FB-221A-D830-0DD8-F3AD2AEA824B}"/>
              </a:ext>
            </a:extLst>
          </p:cNvPr>
          <p:cNvSpPr txBox="1">
            <a:spLocks/>
          </p:cNvSpPr>
          <p:nvPr/>
        </p:nvSpPr>
        <p:spPr>
          <a:xfrm>
            <a:off x="5724070" y="10607675"/>
            <a:ext cx="11477251" cy="365125"/>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baseline="0" dirty="0">
                <a:latin typeface="UB-NewsLetter"/>
                <a:ea typeface="Calibri"/>
                <a:cs typeface="UB-NewsLetter"/>
              </a:rPr>
              <a:t>© 2025 - BROKEN HILL PUBLISHERS LTD. </a:t>
            </a:r>
            <a:r>
              <a:rPr lang="en-US" sz="950" baseline="0" dirty="0">
                <a:ea typeface="Calibri"/>
                <a:cs typeface="Times New Roman"/>
              </a:rPr>
              <a:t>May not be scanned, copied or duplicated, or posted to a publicly accessible website, in whole or in part.</a:t>
            </a:r>
            <a:endParaRPr lang="en-US" sz="950" baseline="0" dirty="0"/>
          </a:p>
        </p:txBody>
      </p:sp>
      <p:pic>
        <p:nvPicPr>
          <p:cNvPr id="11" name="Εικόνα 10">
            <a:extLst>
              <a:ext uri="{FF2B5EF4-FFF2-40B4-BE49-F238E27FC236}">
                <a16:creationId xmlns:a16="http://schemas.microsoft.com/office/drawing/2014/main" id="{62DF8B29-4767-852B-CF6C-69BF7D3E71AA}"/>
              </a:ext>
            </a:extLst>
          </p:cNvPr>
          <p:cNvPicPr>
            <a:picLocks noChangeAspect="1"/>
          </p:cNvPicPr>
          <p:nvPr/>
        </p:nvPicPr>
        <p:blipFill>
          <a:blip r:embed="rId4"/>
          <a:stretch>
            <a:fillRect/>
          </a:stretch>
        </p:blipFill>
        <p:spPr>
          <a:xfrm>
            <a:off x="5750197" y="9950848"/>
            <a:ext cx="1782484" cy="65682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10972800"/>
          </a:xfrm>
          <a:prstGeom prst="rect">
            <a:avLst/>
          </a:prstGeom>
        </p:spPr>
      </p:pic>
      <p:sp>
        <p:nvSpPr>
          <p:cNvPr id="3" name="Text 0"/>
          <p:cNvSpPr/>
          <p:nvPr/>
        </p:nvSpPr>
        <p:spPr>
          <a:xfrm>
            <a:off x="842069" y="306047"/>
            <a:ext cx="5796915" cy="708779"/>
          </a:xfrm>
          <a:prstGeom prst="rect">
            <a:avLst/>
          </a:prstGeom>
          <a:noFill/>
          <a:ln/>
        </p:spPr>
        <p:txBody>
          <a:bodyPr wrap="none" lIns="0" tIns="0" rIns="0" bIns="0" rtlCol="0" anchor="t"/>
          <a:lstStyle/>
          <a:p>
            <a:pPr marL="0" indent="0">
              <a:lnSpc>
                <a:spcPts val="5550"/>
              </a:lnSpc>
              <a:buNone/>
            </a:pPr>
            <a:r>
              <a:rPr lang="en-US" sz="4450" b="1" dirty="0">
                <a:solidFill>
                  <a:srgbClr val="3257B8"/>
                </a:solidFill>
                <a:ea typeface="Roboto Slab" pitchFamily="34" charset="-122"/>
                <a:cs typeface="Roboto Slab" pitchFamily="34" charset="-120"/>
              </a:rPr>
              <a:t>Σύγκλιση Οικονομιών</a:t>
            </a:r>
            <a:endParaRPr lang="en-US" sz="4450" b="1" dirty="0"/>
          </a:p>
        </p:txBody>
      </p:sp>
      <p:pic>
        <p:nvPicPr>
          <p:cNvPr id="4" name="Image 1" descr="preencoded.png"/>
          <p:cNvPicPr>
            <a:picLocks noChangeAspect="1"/>
          </p:cNvPicPr>
          <p:nvPr/>
        </p:nvPicPr>
        <p:blipFill>
          <a:blip r:embed="rId4"/>
          <a:stretch>
            <a:fillRect/>
          </a:stretch>
        </p:blipFill>
        <p:spPr>
          <a:xfrm>
            <a:off x="703441" y="981002"/>
            <a:ext cx="1134070" cy="2032754"/>
          </a:xfrm>
          <a:prstGeom prst="rect">
            <a:avLst/>
          </a:prstGeom>
        </p:spPr>
      </p:pic>
      <p:sp>
        <p:nvSpPr>
          <p:cNvPr id="5" name="Text 1"/>
          <p:cNvSpPr/>
          <p:nvPr/>
        </p:nvSpPr>
        <p:spPr>
          <a:xfrm>
            <a:off x="1944955" y="1254075"/>
            <a:ext cx="3545800" cy="354330"/>
          </a:xfrm>
          <a:prstGeom prst="rect">
            <a:avLst/>
          </a:prstGeom>
          <a:noFill/>
          <a:ln/>
        </p:spPr>
        <p:txBody>
          <a:bodyPr wrap="none" lIns="0" tIns="0" rIns="0" bIns="0" rtlCol="0" anchor="t"/>
          <a:lstStyle/>
          <a:p>
            <a:pPr marL="0" indent="0" algn="l">
              <a:lnSpc>
                <a:spcPts val="2750"/>
              </a:lnSpc>
              <a:buNone/>
            </a:pPr>
            <a:r>
              <a:rPr lang="en-US" sz="4000" b="1" dirty="0">
                <a:solidFill>
                  <a:srgbClr val="15213F"/>
                </a:solidFill>
                <a:ea typeface="Roboto Slab" pitchFamily="34" charset="-122"/>
                <a:cs typeface="Roboto Slab" pitchFamily="34" charset="-120"/>
              </a:rPr>
              <a:t>Πα</a:t>
            </a:r>
            <a:r>
              <a:rPr lang="en-US" sz="4000" b="1" dirty="0" err="1">
                <a:solidFill>
                  <a:srgbClr val="15213F"/>
                </a:solidFill>
                <a:ea typeface="Roboto Slab" pitchFamily="34" charset="-122"/>
                <a:cs typeface="Roboto Slab" pitchFamily="34" charset="-120"/>
              </a:rPr>
              <a:t>ρόμοι</a:t>
            </a:r>
            <a:r>
              <a:rPr lang="en-US" sz="4000" b="1" dirty="0">
                <a:solidFill>
                  <a:srgbClr val="15213F"/>
                </a:solidFill>
                <a:ea typeface="Roboto Slab" pitchFamily="34" charset="-122"/>
                <a:cs typeface="Roboto Slab" pitchFamily="34" charset="-120"/>
              </a:rPr>
              <a:t>α Χαρακτηριστικά</a:t>
            </a:r>
            <a:endParaRPr lang="en-US" sz="4000" b="1" dirty="0"/>
          </a:p>
        </p:txBody>
      </p:sp>
      <p:sp>
        <p:nvSpPr>
          <p:cNvPr id="6" name="Text 2"/>
          <p:cNvSpPr/>
          <p:nvPr/>
        </p:nvSpPr>
        <p:spPr>
          <a:xfrm>
            <a:off x="2062162" y="1776769"/>
            <a:ext cx="6806265" cy="1088708"/>
          </a:xfrm>
          <a:prstGeom prst="rect">
            <a:avLst/>
          </a:prstGeom>
          <a:noFill/>
          <a:ln/>
        </p:spPr>
        <p:txBody>
          <a:bodyPr wrap="square" lIns="0" tIns="0" rIns="0" bIns="0" rtlCol="0" anchor="t"/>
          <a:lstStyle/>
          <a:p>
            <a:pPr marL="0" indent="0" algn="l">
              <a:lnSpc>
                <a:spcPts val="2850"/>
              </a:lnSpc>
              <a:buNone/>
            </a:pPr>
            <a:r>
              <a:rPr lang="en-US" sz="4000" dirty="0">
                <a:solidFill>
                  <a:srgbClr val="15213F"/>
                </a:solidFill>
                <a:ea typeface="Roboto" pitchFamily="34" charset="-122"/>
                <a:cs typeface="Roboto" pitchFamily="34" charset="-120"/>
              </a:rPr>
              <a:t>Αν δύο οικονομίες έχουν παρόμοια διαρθρωτικά χαρακτηριστικά, αλλά διαφέρουν ως προς τα αρχικά επίπεδα</a:t>
            </a:r>
            <a:r>
              <a:rPr lang="el-GR" sz="4000" dirty="0">
                <a:solidFill>
                  <a:srgbClr val="15213F"/>
                </a:solidFill>
                <a:ea typeface="Roboto" pitchFamily="34" charset="-122"/>
                <a:cs typeface="Roboto" pitchFamily="34" charset="-120"/>
              </a:rPr>
              <a:t> του </a:t>
            </a:r>
            <a:r>
              <a:rPr lang="en-US" sz="4000" dirty="0">
                <a:solidFill>
                  <a:srgbClr val="15213F"/>
                </a:solidFill>
                <a:ea typeface="Roboto" pitchFamily="34" charset="-122"/>
                <a:cs typeface="Roboto" pitchFamily="34" charset="-120"/>
              </a:rPr>
              <a:t>κα</a:t>
            </a:r>
            <a:r>
              <a:rPr lang="en-US" sz="4000" dirty="0" err="1">
                <a:solidFill>
                  <a:srgbClr val="15213F"/>
                </a:solidFill>
                <a:ea typeface="Roboto" pitchFamily="34" charset="-122"/>
                <a:cs typeface="Roboto" pitchFamily="34" charset="-120"/>
              </a:rPr>
              <a:t>τά</a:t>
            </a:r>
            <a:r>
              <a:rPr lang="en-US" sz="4000" dirty="0">
                <a:solidFill>
                  <a:srgbClr val="15213F"/>
                </a:solidFill>
                <a:ea typeface="Roboto" pitchFamily="34" charset="-122"/>
                <a:cs typeface="Roboto" pitchFamily="34" charset="-120"/>
              </a:rPr>
              <a:t> κεφαλήν εισοδήματος...</a:t>
            </a:r>
            <a:endParaRPr lang="en-US" sz="4000" dirty="0"/>
          </a:p>
        </p:txBody>
      </p:sp>
      <p:pic>
        <p:nvPicPr>
          <p:cNvPr id="7" name="Image 2" descr="preencoded.png"/>
          <p:cNvPicPr>
            <a:picLocks noChangeAspect="1"/>
          </p:cNvPicPr>
          <p:nvPr/>
        </p:nvPicPr>
        <p:blipFill>
          <a:blip r:embed="rId5"/>
          <a:stretch>
            <a:fillRect/>
          </a:stretch>
        </p:blipFill>
        <p:spPr>
          <a:xfrm>
            <a:off x="703440" y="4132752"/>
            <a:ext cx="1134070" cy="1669852"/>
          </a:xfrm>
          <a:prstGeom prst="rect">
            <a:avLst/>
          </a:prstGeom>
        </p:spPr>
      </p:pic>
      <p:sp>
        <p:nvSpPr>
          <p:cNvPr id="8" name="Text 3"/>
          <p:cNvSpPr/>
          <p:nvPr/>
        </p:nvSpPr>
        <p:spPr>
          <a:xfrm>
            <a:off x="2062162" y="4420422"/>
            <a:ext cx="2835235" cy="354330"/>
          </a:xfrm>
          <a:prstGeom prst="rect">
            <a:avLst/>
          </a:prstGeom>
          <a:noFill/>
          <a:ln/>
        </p:spPr>
        <p:txBody>
          <a:bodyPr wrap="none" lIns="0" tIns="0" rIns="0" bIns="0" rtlCol="0" anchor="t"/>
          <a:lstStyle/>
          <a:p>
            <a:pPr marL="0" indent="0" algn="l">
              <a:lnSpc>
                <a:spcPts val="2750"/>
              </a:lnSpc>
              <a:buNone/>
            </a:pPr>
            <a:r>
              <a:rPr lang="en-US" sz="4000" b="1" dirty="0">
                <a:solidFill>
                  <a:srgbClr val="15213F"/>
                </a:solidFill>
                <a:ea typeface="Roboto Slab" pitchFamily="34" charset="-122"/>
                <a:cs typeface="Roboto Slab" pitchFamily="34" charset="-120"/>
              </a:rPr>
              <a:t>Μείωση Διαφορών</a:t>
            </a:r>
            <a:endParaRPr lang="en-US" sz="4000" b="1" dirty="0"/>
          </a:p>
        </p:txBody>
      </p:sp>
      <p:sp>
        <p:nvSpPr>
          <p:cNvPr id="9" name="Text 4"/>
          <p:cNvSpPr/>
          <p:nvPr/>
        </p:nvSpPr>
        <p:spPr>
          <a:xfrm>
            <a:off x="2113083" y="5061862"/>
            <a:ext cx="6806265" cy="725805"/>
          </a:xfrm>
          <a:prstGeom prst="rect">
            <a:avLst/>
          </a:prstGeom>
          <a:noFill/>
          <a:ln/>
        </p:spPr>
        <p:txBody>
          <a:bodyPr wrap="square" lIns="0" tIns="0" rIns="0" bIns="0" rtlCol="0" anchor="t"/>
          <a:lstStyle/>
          <a:p>
            <a:pPr marL="0" indent="0" algn="l">
              <a:lnSpc>
                <a:spcPts val="2850"/>
              </a:lnSpc>
              <a:buNone/>
            </a:pPr>
            <a:r>
              <a:rPr lang="el-GR" sz="4000" dirty="0">
                <a:solidFill>
                  <a:srgbClr val="15213F"/>
                </a:solidFill>
                <a:ea typeface="Roboto" pitchFamily="34" charset="-122"/>
                <a:cs typeface="Roboto" pitchFamily="34" charset="-120"/>
              </a:rPr>
              <a:t>αν</a:t>
            </a:r>
            <a:r>
              <a:rPr lang="en-US" sz="4000" dirty="0">
                <a:solidFill>
                  <a:srgbClr val="15213F"/>
                </a:solidFill>
                <a:ea typeface="Roboto" pitchFamily="34" charset="-122"/>
                <a:cs typeface="Roboto" pitchFamily="34" charset="-120"/>
              </a:rPr>
              <a:t>α</a:t>
            </a:r>
            <a:r>
              <a:rPr lang="en-US" sz="4000" dirty="0" err="1">
                <a:solidFill>
                  <a:srgbClr val="15213F"/>
                </a:solidFill>
                <a:ea typeface="Roboto" pitchFamily="34" charset="-122"/>
                <a:cs typeface="Roboto" pitchFamily="34" charset="-120"/>
              </a:rPr>
              <a:t>μένετ</a:t>
            </a:r>
            <a:r>
              <a:rPr lang="en-US" sz="4000" dirty="0">
                <a:solidFill>
                  <a:srgbClr val="15213F"/>
                </a:solidFill>
                <a:ea typeface="Roboto" pitchFamily="34" charset="-122"/>
                <a:cs typeface="Roboto" pitchFamily="34" charset="-120"/>
              </a:rPr>
              <a:t>αι η διαφορά των κατά κεφαλήν εισοδημάτων τους </a:t>
            </a:r>
            <a:endParaRPr lang="el-GR" sz="4000" dirty="0">
              <a:solidFill>
                <a:srgbClr val="15213F"/>
              </a:solidFill>
              <a:ea typeface="Roboto" pitchFamily="34" charset="-122"/>
              <a:cs typeface="Roboto" pitchFamily="34" charset="-120"/>
            </a:endParaRPr>
          </a:p>
          <a:p>
            <a:pPr marL="0" indent="0" algn="l">
              <a:lnSpc>
                <a:spcPts val="2850"/>
              </a:lnSpc>
              <a:buNone/>
            </a:pPr>
            <a:r>
              <a:rPr lang="en-US" sz="4000" dirty="0">
                <a:solidFill>
                  <a:srgbClr val="15213F"/>
                </a:solidFill>
                <a:ea typeface="Roboto" pitchFamily="34" charset="-122"/>
                <a:cs typeface="Roboto" pitchFamily="34" charset="-120"/>
              </a:rPr>
              <a:t>να μειώνεται με τον χρόνο...</a:t>
            </a:r>
            <a:endParaRPr lang="en-US" sz="4000" dirty="0"/>
          </a:p>
        </p:txBody>
      </p:sp>
      <p:pic>
        <p:nvPicPr>
          <p:cNvPr id="10" name="Image 3" descr="preencoded.png"/>
          <p:cNvPicPr>
            <a:picLocks noChangeAspect="1"/>
          </p:cNvPicPr>
          <p:nvPr/>
        </p:nvPicPr>
        <p:blipFill>
          <a:blip r:embed="rId6"/>
          <a:stretch>
            <a:fillRect/>
          </a:stretch>
        </p:blipFill>
        <p:spPr>
          <a:xfrm>
            <a:off x="703440" y="6689748"/>
            <a:ext cx="1134070" cy="2032754"/>
          </a:xfrm>
          <a:prstGeom prst="rect">
            <a:avLst/>
          </a:prstGeom>
        </p:spPr>
      </p:pic>
      <p:sp>
        <p:nvSpPr>
          <p:cNvPr id="11" name="Text 5"/>
          <p:cNvSpPr/>
          <p:nvPr/>
        </p:nvSpPr>
        <p:spPr>
          <a:xfrm>
            <a:off x="2062162" y="7000432"/>
            <a:ext cx="2945011" cy="354330"/>
          </a:xfrm>
          <a:prstGeom prst="rect">
            <a:avLst/>
          </a:prstGeom>
          <a:noFill/>
          <a:ln/>
        </p:spPr>
        <p:txBody>
          <a:bodyPr wrap="none" lIns="0" tIns="0" rIns="0" bIns="0" rtlCol="0" anchor="t"/>
          <a:lstStyle/>
          <a:p>
            <a:pPr marL="0" indent="0" algn="l">
              <a:lnSpc>
                <a:spcPts val="2750"/>
              </a:lnSpc>
              <a:buNone/>
            </a:pPr>
            <a:r>
              <a:rPr lang="en-US" sz="4000" b="1" dirty="0">
                <a:solidFill>
                  <a:srgbClr val="15213F"/>
                </a:solidFill>
                <a:ea typeface="Roboto Slab" pitchFamily="34" charset="-122"/>
                <a:cs typeface="Roboto Slab" pitchFamily="34" charset="-120"/>
              </a:rPr>
              <a:t>Μείωση Διακύμανσης</a:t>
            </a:r>
            <a:endParaRPr lang="en-US" sz="4000" b="1" dirty="0"/>
          </a:p>
        </p:txBody>
      </p:sp>
      <p:sp>
        <p:nvSpPr>
          <p:cNvPr id="12" name="Text 6"/>
          <p:cNvSpPr/>
          <p:nvPr/>
        </p:nvSpPr>
        <p:spPr>
          <a:xfrm>
            <a:off x="2062162" y="7586770"/>
            <a:ext cx="6082189" cy="1088708"/>
          </a:xfrm>
          <a:prstGeom prst="rect">
            <a:avLst/>
          </a:prstGeom>
          <a:noFill/>
          <a:ln/>
        </p:spPr>
        <p:txBody>
          <a:bodyPr wrap="square" lIns="0" tIns="0" rIns="0" bIns="0" rtlCol="0" anchor="t"/>
          <a:lstStyle/>
          <a:p>
            <a:pPr marL="0" indent="0" algn="l">
              <a:lnSpc>
                <a:spcPts val="2850"/>
              </a:lnSpc>
              <a:buNone/>
            </a:pPr>
            <a:r>
              <a:rPr lang="el-GR" sz="4000" dirty="0">
                <a:solidFill>
                  <a:srgbClr val="15213F"/>
                </a:solidFill>
                <a:ea typeface="Roboto" pitchFamily="34" charset="-122"/>
                <a:cs typeface="Roboto" pitchFamily="34" charset="-120"/>
              </a:rPr>
              <a:t>κ</a:t>
            </a:r>
            <a:r>
              <a:rPr lang="en-US" sz="4000" dirty="0">
                <a:solidFill>
                  <a:srgbClr val="15213F"/>
                </a:solidFill>
                <a:ea typeface="Roboto" pitchFamily="34" charset="-122"/>
                <a:cs typeface="Roboto" pitchFamily="34" charset="-120"/>
              </a:rPr>
              <a:t>αι επ</a:t>
            </a:r>
            <a:r>
              <a:rPr lang="en-US" sz="4000" dirty="0" err="1">
                <a:solidFill>
                  <a:srgbClr val="15213F"/>
                </a:solidFill>
                <a:ea typeface="Roboto" pitchFamily="34" charset="-122"/>
                <a:cs typeface="Roboto" pitchFamily="34" charset="-120"/>
              </a:rPr>
              <a:t>ίσης</a:t>
            </a:r>
            <a:r>
              <a:rPr lang="en-US" sz="4000" dirty="0">
                <a:solidFill>
                  <a:srgbClr val="15213F"/>
                </a:solidFill>
                <a:ea typeface="Roboto" pitchFamily="34" charset="-122"/>
                <a:cs typeface="Roboto" pitchFamily="34" charset="-120"/>
              </a:rPr>
              <a:t> η </a:t>
            </a:r>
            <a:r>
              <a:rPr lang="en-US" sz="4000" dirty="0" err="1">
                <a:solidFill>
                  <a:srgbClr val="15213F"/>
                </a:solidFill>
                <a:ea typeface="Roboto" pitchFamily="34" charset="-122"/>
                <a:cs typeface="Roboto" pitchFamily="34" charset="-120"/>
              </a:rPr>
              <a:t>δι</a:t>
            </a:r>
            <a:r>
              <a:rPr lang="en-US" sz="4000" dirty="0">
                <a:solidFill>
                  <a:srgbClr val="15213F"/>
                </a:solidFill>
                <a:ea typeface="Roboto" pitchFamily="34" charset="-122"/>
                <a:cs typeface="Roboto" pitchFamily="34" charset="-120"/>
              </a:rPr>
              <a:t>ακύμανση της κατανομής του λογάριθμου του κατά κεφαλήν εισοδήματος αναμένεται να μειώνεται με τον χρόνο.</a:t>
            </a:r>
            <a:endParaRPr lang="en-US" sz="4000" dirty="0"/>
          </a:p>
        </p:txBody>
      </p:sp>
      <p:sp>
        <p:nvSpPr>
          <p:cNvPr id="13" name="Text Placeholder 16">
            <a:extLst>
              <a:ext uri="{FF2B5EF4-FFF2-40B4-BE49-F238E27FC236}">
                <a16:creationId xmlns:a16="http://schemas.microsoft.com/office/drawing/2014/main" id="{6AA5294B-0560-FFBF-1139-2141E9FA8331}"/>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14" name="Εικόνα 13">
            <a:extLst>
              <a:ext uri="{FF2B5EF4-FFF2-40B4-BE49-F238E27FC236}">
                <a16:creationId xmlns:a16="http://schemas.microsoft.com/office/drawing/2014/main" id="{CDD34E1D-87E0-B555-BA8E-F6F65B294594}"/>
              </a:ext>
            </a:extLst>
          </p:cNvPr>
          <p:cNvPicPr>
            <a:picLocks noChangeAspect="1"/>
          </p:cNvPicPr>
          <p:nvPr/>
        </p:nvPicPr>
        <p:blipFill>
          <a:blip r:embed="rId7"/>
          <a:stretch>
            <a:fillRect/>
          </a:stretch>
        </p:blipFill>
        <p:spPr>
          <a:xfrm>
            <a:off x="55026" y="10295129"/>
            <a:ext cx="1782484" cy="65682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10972800"/>
          </a:xfrm>
          <a:prstGeom prst="rect">
            <a:avLst/>
          </a:prstGeom>
        </p:spPr>
      </p:pic>
      <p:sp>
        <p:nvSpPr>
          <p:cNvPr id="3" name="Text 0"/>
          <p:cNvSpPr/>
          <p:nvPr/>
        </p:nvSpPr>
        <p:spPr>
          <a:xfrm>
            <a:off x="5767599" y="63006"/>
            <a:ext cx="8862801" cy="1417558"/>
          </a:xfrm>
          <a:prstGeom prst="rect">
            <a:avLst/>
          </a:prstGeom>
          <a:noFill/>
          <a:ln/>
        </p:spPr>
        <p:txBody>
          <a:bodyPr wrap="squar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Περιορισμοί του Υποδείγματος Solow</a:t>
            </a:r>
            <a:endParaRPr lang="en-US" sz="4450" dirty="0"/>
          </a:p>
        </p:txBody>
      </p:sp>
      <p:sp>
        <p:nvSpPr>
          <p:cNvPr id="4" name="Shape 1"/>
          <p:cNvSpPr/>
          <p:nvPr/>
        </p:nvSpPr>
        <p:spPr>
          <a:xfrm>
            <a:off x="6270206" y="1152825"/>
            <a:ext cx="510302" cy="510302"/>
          </a:xfrm>
          <a:prstGeom prst="roundRect">
            <a:avLst>
              <a:gd name="adj" fmla="val 6667"/>
            </a:avLst>
          </a:prstGeom>
          <a:solidFill>
            <a:srgbClr val="E9ECF2"/>
          </a:solidFill>
          <a:ln/>
        </p:spPr>
        <p:txBody>
          <a:bodyPr/>
          <a:lstStyle/>
          <a:p>
            <a:endParaRPr lang="el-GR"/>
          </a:p>
        </p:txBody>
      </p:sp>
      <p:sp>
        <p:nvSpPr>
          <p:cNvPr id="5" name="Text 2"/>
          <p:cNvSpPr/>
          <p:nvPr/>
        </p:nvSpPr>
        <p:spPr>
          <a:xfrm>
            <a:off x="6371272" y="1253829"/>
            <a:ext cx="140256"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1</a:t>
            </a:r>
            <a:endParaRPr lang="en-US" sz="2650" dirty="0"/>
          </a:p>
        </p:txBody>
      </p:sp>
      <p:sp>
        <p:nvSpPr>
          <p:cNvPr id="6" name="Text 3"/>
          <p:cNvSpPr/>
          <p:nvPr/>
        </p:nvSpPr>
        <p:spPr>
          <a:xfrm>
            <a:off x="6908246" y="1395037"/>
            <a:ext cx="4471511"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Ασυνέπεια με Ιστορικά Δεδομένα</a:t>
            </a:r>
            <a:endParaRPr lang="en-US" sz="4000" b="1" dirty="0"/>
          </a:p>
        </p:txBody>
      </p:sp>
      <p:sp>
        <p:nvSpPr>
          <p:cNvPr id="7" name="Text 4"/>
          <p:cNvSpPr/>
          <p:nvPr/>
        </p:nvSpPr>
        <p:spPr>
          <a:xfrm>
            <a:off x="5892800" y="2087563"/>
            <a:ext cx="8737600" cy="3762652"/>
          </a:xfrm>
          <a:prstGeom prst="rect">
            <a:avLst/>
          </a:prstGeom>
          <a:noFill/>
          <a:ln/>
        </p:spPr>
        <p:txBody>
          <a:bodyPr wrap="square" lIns="0" tIns="0" rIns="0" bIns="0" rtlCol="0" anchor="t"/>
          <a:lstStyle/>
          <a:p>
            <a:pPr marL="0" indent="0">
              <a:lnSpc>
                <a:spcPts val="2850"/>
              </a:lnSpc>
              <a:buNone/>
            </a:pPr>
            <a:r>
              <a:rPr lang="en-US" sz="4000" dirty="0">
                <a:solidFill>
                  <a:srgbClr val="15213F"/>
                </a:solidFill>
                <a:ea typeface="Roboto" pitchFamily="34" charset="-122"/>
                <a:cs typeface="Roboto" pitchFamily="34" charset="-120"/>
              </a:rPr>
              <a:t>Αυτή η αισιόδοξη πρόβλεψη του υποδείγματος μεγέθυνσης σχετικά με τη σταδιακή εξάλειψη των μεγάλων ανισοτήτων στην παγκόσμια οικονομία λόγω των δυνάμεων της οικονομικής σύγκλισης, φαίνεται να είναι ασυνεπής με ορισμένες πτυχές της διαδικασίας της μεγέθυνσης κατά τους δύο τελευταίους αιώνες.</a:t>
            </a:r>
            <a:endParaRPr lang="en-US" sz="4000" dirty="0"/>
          </a:p>
        </p:txBody>
      </p:sp>
      <p:sp>
        <p:nvSpPr>
          <p:cNvPr id="8" name="Shape 5"/>
          <p:cNvSpPr/>
          <p:nvPr/>
        </p:nvSpPr>
        <p:spPr>
          <a:xfrm>
            <a:off x="6131137" y="5777627"/>
            <a:ext cx="510302" cy="510302"/>
          </a:xfrm>
          <a:prstGeom prst="roundRect">
            <a:avLst>
              <a:gd name="adj" fmla="val 6667"/>
            </a:avLst>
          </a:prstGeom>
          <a:solidFill>
            <a:srgbClr val="E9ECF2"/>
          </a:solidFill>
          <a:ln/>
        </p:spPr>
        <p:txBody>
          <a:bodyPr/>
          <a:lstStyle/>
          <a:p>
            <a:endParaRPr lang="el-GR"/>
          </a:p>
        </p:txBody>
      </p:sp>
      <p:sp>
        <p:nvSpPr>
          <p:cNvPr id="9" name="Text 6"/>
          <p:cNvSpPr/>
          <p:nvPr/>
        </p:nvSpPr>
        <p:spPr>
          <a:xfrm>
            <a:off x="6277331" y="5887561"/>
            <a:ext cx="187881"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2</a:t>
            </a:r>
            <a:endParaRPr lang="en-US" sz="2650" dirty="0"/>
          </a:p>
        </p:txBody>
      </p:sp>
      <p:sp>
        <p:nvSpPr>
          <p:cNvPr id="10" name="Text 7"/>
          <p:cNvSpPr/>
          <p:nvPr/>
        </p:nvSpPr>
        <p:spPr>
          <a:xfrm>
            <a:off x="6780508" y="5906570"/>
            <a:ext cx="3095268"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Διατήρηση Ανισοτήτων</a:t>
            </a:r>
            <a:endParaRPr lang="en-US" sz="4000" b="1" dirty="0"/>
          </a:p>
        </p:txBody>
      </p:sp>
      <p:sp>
        <p:nvSpPr>
          <p:cNvPr id="11" name="Text 8"/>
          <p:cNvSpPr/>
          <p:nvPr/>
        </p:nvSpPr>
        <p:spPr>
          <a:xfrm>
            <a:off x="5750197" y="6420587"/>
            <a:ext cx="8737600" cy="2651801"/>
          </a:xfrm>
          <a:prstGeom prst="rect">
            <a:avLst/>
          </a:prstGeom>
          <a:noFill/>
          <a:ln/>
        </p:spPr>
        <p:txBody>
          <a:bodyPr wrap="square" lIns="0" tIns="0" rIns="0" bIns="0" rtlCol="0" anchor="t"/>
          <a:lstStyle/>
          <a:p>
            <a:pPr marL="0" indent="0">
              <a:lnSpc>
                <a:spcPts val="2850"/>
              </a:lnSpc>
              <a:buNone/>
            </a:pPr>
            <a:r>
              <a:rPr lang="en-US" sz="4000" dirty="0">
                <a:solidFill>
                  <a:srgbClr val="15213F"/>
                </a:solidFill>
                <a:ea typeface="Roboto" pitchFamily="34" charset="-122"/>
                <a:cs typeface="Roboto" pitchFamily="34" charset="-120"/>
              </a:rPr>
              <a:t>Συγκεκριμένα, η διατήρηση της ανισότητας σε ορισμένες χώρες, παρά την εμφανή σύγκλιση των διαρθρωτικών τους χαρακτηριστικών, δείχνει ότι οι υποκείμενες υποθέσεις που οδηγούν σε αυτή την ισχυρή πρόβλεψη του υποδείγματος οικονομικής μεγέθυνσης θα πρέπει να εξετάζονται λεπτομερώς.</a:t>
            </a:r>
            <a:endParaRPr lang="en-US" sz="4000" dirty="0"/>
          </a:p>
        </p:txBody>
      </p:sp>
      <p:sp>
        <p:nvSpPr>
          <p:cNvPr id="12" name="Text Placeholder 16">
            <a:extLst>
              <a:ext uri="{FF2B5EF4-FFF2-40B4-BE49-F238E27FC236}">
                <a16:creationId xmlns:a16="http://schemas.microsoft.com/office/drawing/2014/main" id="{9F1C73CA-9906-2E47-EF9A-6042729136C9}"/>
              </a:ext>
            </a:extLst>
          </p:cNvPr>
          <p:cNvSpPr txBox="1">
            <a:spLocks/>
          </p:cNvSpPr>
          <p:nvPr/>
        </p:nvSpPr>
        <p:spPr>
          <a:xfrm>
            <a:off x="5724070" y="10607675"/>
            <a:ext cx="11477251" cy="365125"/>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baseline="0" dirty="0">
                <a:latin typeface="UB-NewsLetter"/>
                <a:ea typeface="Calibri"/>
                <a:cs typeface="UB-NewsLetter"/>
              </a:rPr>
              <a:t>© 2025 - BROKEN HILL PUBLISHERS LTD. </a:t>
            </a:r>
            <a:r>
              <a:rPr lang="en-US" sz="950" baseline="0" dirty="0">
                <a:ea typeface="Calibri"/>
                <a:cs typeface="Times New Roman"/>
              </a:rPr>
              <a:t>May not be scanned, copied or duplicated, or posted to a publicly accessible website, in whole or in part.</a:t>
            </a:r>
            <a:endParaRPr lang="en-US" sz="950" baseline="0" dirty="0"/>
          </a:p>
        </p:txBody>
      </p:sp>
      <p:pic>
        <p:nvPicPr>
          <p:cNvPr id="13" name="Εικόνα 12">
            <a:extLst>
              <a:ext uri="{FF2B5EF4-FFF2-40B4-BE49-F238E27FC236}">
                <a16:creationId xmlns:a16="http://schemas.microsoft.com/office/drawing/2014/main" id="{55058749-B78E-65BB-7ACB-20DCBCB0C522}"/>
              </a:ext>
            </a:extLst>
          </p:cNvPr>
          <p:cNvPicPr>
            <a:picLocks noChangeAspect="1"/>
          </p:cNvPicPr>
          <p:nvPr/>
        </p:nvPicPr>
        <p:blipFill>
          <a:blip r:embed="rId4"/>
          <a:stretch>
            <a:fillRect/>
          </a:stretch>
        </p:blipFill>
        <p:spPr>
          <a:xfrm>
            <a:off x="5750197" y="9950848"/>
            <a:ext cx="1782484" cy="65682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10972800"/>
          </a:xfrm>
          <a:prstGeom prst="rect">
            <a:avLst/>
          </a:prstGeom>
        </p:spPr>
      </p:pic>
      <p:sp>
        <p:nvSpPr>
          <p:cNvPr id="3" name="Text 0"/>
          <p:cNvSpPr/>
          <p:nvPr/>
        </p:nvSpPr>
        <p:spPr>
          <a:xfrm>
            <a:off x="247690" y="101604"/>
            <a:ext cx="8861477" cy="1417558"/>
          </a:xfrm>
          <a:prstGeom prst="rect">
            <a:avLst/>
          </a:prstGeom>
          <a:noFill/>
          <a:ln/>
        </p:spPr>
        <p:txBody>
          <a:bodyPr wrap="squar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Αδυναμίες του Υποδείγματος Solow</a:t>
            </a:r>
            <a:endParaRPr lang="en-US" sz="4450" dirty="0"/>
          </a:p>
        </p:txBody>
      </p:sp>
      <p:sp>
        <p:nvSpPr>
          <p:cNvPr id="4" name="Shape 1"/>
          <p:cNvSpPr/>
          <p:nvPr/>
        </p:nvSpPr>
        <p:spPr>
          <a:xfrm>
            <a:off x="212857" y="774962"/>
            <a:ext cx="4437777" cy="6329111"/>
          </a:xfrm>
          <a:prstGeom prst="roundRect">
            <a:avLst>
              <a:gd name="adj" fmla="val 928"/>
            </a:avLst>
          </a:prstGeom>
          <a:solidFill>
            <a:srgbClr val="E9ECF2"/>
          </a:solidFill>
          <a:ln/>
        </p:spPr>
        <p:txBody>
          <a:bodyPr/>
          <a:lstStyle/>
          <a:p>
            <a:endParaRPr lang="el-GR"/>
          </a:p>
        </p:txBody>
      </p:sp>
      <p:sp>
        <p:nvSpPr>
          <p:cNvPr id="5" name="Text 2"/>
          <p:cNvSpPr/>
          <p:nvPr/>
        </p:nvSpPr>
        <p:spPr>
          <a:xfrm>
            <a:off x="256213" y="946591"/>
            <a:ext cx="4282559" cy="708660"/>
          </a:xfrm>
          <a:prstGeom prst="rect">
            <a:avLst/>
          </a:prstGeom>
          <a:noFill/>
          <a:ln/>
        </p:spPr>
        <p:txBody>
          <a:bodyPr wrap="squar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Ασυνέπεια με Ιστορική Ανάπτυξη</a:t>
            </a:r>
            <a:endParaRPr lang="en-US" sz="4000" b="1" dirty="0"/>
          </a:p>
        </p:txBody>
      </p:sp>
      <p:sp>
        <p:nvSpPr>
          <p:cNvPr id="6" name="Text 3"/>
          <p:cNvSpPr/>
          <p:nvPr/>
        </p:nvSpPr>
        <p:spPr>
          <a:xfrm>
            <a:off x="231893" y="1791340"/>
            <a:ext cx="4453574" cy="3266123"/>
          </a:xfrm>
          <a:prstGeom prst="rect">
            <a:avLst/>
          </a:prstGeom>
          <a:noFill/>
          <a:ln/>
        </p:spPr>
        <p:txBody>
          <a:bodyPr wrap="square" lIns="0" tIns="0" rIns="0" bIns="0" rtlCol="0" anchor="t"/>
          <a:lstStyle/>
          <a:p>
            <a:pPr marL="0" indent="0">
              <a:lnSpc>
                <a:spcPts val="2850"/>
              </a:lnSpc>
              <a:buNone/>
            </a:pPr>
            <a:r>
              <a:rPr lang="en-US" sz="4000" dirty="0">
                <a:solidFill>
                  <a:srgbClr val="15213F"/>
                </a:solidFill>
                <a:ea typeface="Roboto" pitchFamily="34" charset="-122"/>
                <a:cs typeface="Roboto" pitchFamily="34" charset="-120"/>
              </a:rPr>
              <a:t>Το υπόδειγμα δεν είναι συνεπές με την πορεία της οικονομικής ανάπτυξης κατά το μεγαλύτερο μέρος της ανθρώπινης ιστορίας και αδυνατεί να φωτίσει τα αίτια πίσω από την εισοδηματική ανισότητα μεταξύ των χωρών σε όλο τον κόσμο.</a:t>
            </a:r>
            <a:endParaRPr lang="en-US" sz="4000" dirty="0"/>
          </a:p>
        </p:txBody>
      </p:sp>
      <p:sp>
        <p:nvSpPr>
          <p:cNvPr id="7" name="Shape 4"/>
          <p:cNvSpPr/>
          <p:nvPr/>
        </p:nvSpPr>
        <p:spPr>
          <a:xfrm>
            <a:off x="4685467" y="808289"/>
            <a:ext cx="4115633" cy="6329111"/>
          </a:xfrm>
          <a:prstGeom prst="roundRect">
            <a:avLst>
              <a:gd name="adj" fmla="val 928"/>
            </a:avLst>
          </a:prstGeom>
          <a:solidFill>
            <a:srgbClr val="E9ECF2"/>
          </a:solidFill>
          <a:ln/>
        </p:spPr>
        <p:txBody>
          <a:bodyPr/>
          <a:lstStyle/>
          <a:p>
            <a:endParaRPr lang="el-GR"/>
          </a:p>
        </p:txBody>
      </p:sp>
      <p:sp>
        <p:nvSpPr>
          <p:cNvPr id="8" name="Text 5"/>
          <p:cNvSpPr/>
          <p:nvPr/>
        </p:nvSpPr>
        <p:spPr>
          <a:xfrm>
            <a:off x="4728823" y="978694"/>
            <a:ext cx="3211235" cy="708660"/>
          </a:xfrm>
          <a:prstGeom prst="rect">
            <a:avLst/>
          </a:prstGeom>
          <a:noFill/>
          <a:ln/>
        </p:spPr>
        <p:txBody>
          <a:bodyPr wrap="squar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Αντίθεση με Εμπειρικά Δεδομένα</a:t>
            </a:r>
            <a:endParaRPr lang="en-US" sz="4000" b="1" dirty="0"/>
          </a:p>
        </p:txBody>
      </p:sp>
      <p:sp>
        <p:nvSpPr>
          <p:cNvPr id="9" name="Text 6"/>
          <p:cNvSpPr/>
          <p:nvPr/>
        </p:nvSpPr>
        <p:spPr>
          <a:xfrm>
            <a:off x="4720300" y="2170639"/>
            <a:ext cx="4115633" cy="2903220"/>
          </a:xfrm>
          <a:prstGeom prst="rect">
            <a:avLst/>
          </a:prstGeom>
          <a:noFill/>
          <a:ln/>
        </p:spPr>
        <p:txBody>
          <a:bodyPr wrap="square" lIns="0" tIns="0" rIns="0" bIns="0" rtlCol="0" anchor="t"/>
          <a:lstStyle/>
          <a:p>
            <a:pPr marL="0" indent="0">
              <a:lnSpc>
                <a:spcPts val="2850"/>
              </a:lnSpc>
              <a:buNone/>
            </a:pPr>
            <a:r>
              <a:rPr lang="en-US" sz="4000" dirty="0">
                <a:solidFill>
                  <a:srgbClr val="15213F"/>
                </a:solidFill>
                <a:ea typeface="Roboto" pitchFamily="34" charset="-122"/>
                <a:cs typeface="Roboto" pitchFamily="34" charset="-120"/>
              </a:rPr>
              <a:t>Σε αντίθεση με τη βασική πρόβλεψη του υποδείγματος, στις περισσότερες ανεπτυγμένες οικονομίες οι ρυθμοί μεγέθυνσης του κατά κεφαλήν εισοδήματος έχουν αυξηθεί κατά τη διάρκεια της διαδικασίας της ανάπτυξης.</a:t>
            </a:r>
            <a:endParaRPr lang="en-US" sz="4000" dirty="0"/>
          </a:p>
        </p:txBody>
      </p:sp>
      <p:sp>
        <p:nvSpPr>
          <p:cNvPr id="10" name="Shape 7"/>
          <p:cNvSpPr/>
          <p:nvPr/>
        </p:nvSpPr>
        <p:spPr>
          <a:xfrm>
            <a:off x="130123" y="7149744"/>
            <a:ext cx="8861477" cy="2863786"/>
          </a:xfrm>
          <a:prstGeom prst="roundRect">
            <a:avLst>
              <a:gd name="adj" fmla="val 0"/>
            </a:avLst>
          </a:prstGeom>
          <a:solidFill>
            <a:srgbClr val="E9ECF2"/>
          </a:solidFill>
          <a:ln/>
        </p:spPr>
        <p:txBody>
          <a:bodyPr/>
          <a:lstStyle/>
          <a:p>
            <a:endParaRPr lang="el-GR"/>
          </a:p>
        </p:txBody>
      </p:sp>
      <p:sp>
        <p:nvSpPr>
          <p:cNvPr id="11" name="Text 8"/>
          <p:cNvSpPr/>
          <p:nvPr/>
        </p:nvSpPr>
        <p:spPr>
          <a:xfrm>
            <a:off x="1020604" y="7529976"/>
            <a:ext cx="4282559"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Αδυναμία Εξήγησης Μετάβασης</a:t>
            </a:r>
            <a:endParaRPr lang="en-US" sz="4000" b="1" dirty="0"/>
          </a:p>
        </p:txBody>
      </p:sp>
      <p:sp>
        <p:nvSpPr>
          <p:cNvPr id="12" name="Text 9"/>
          <p:cNvSpPr/>
          <p:nvPr/>
        </p:nvSpPr>
        <p:spPr>
          <a:xfrm>
            <a:off x="230273" y="8120451"/>
            <a:ext cx="8896310" cy="1451610"/>
          </a:xfrm>
          <a:prstGeom prst="rect">
            <a:avLst/>
          </a:prstGeom>
          <a:noFill/>
          <a:ln/>
        </p:spPr>
        <p:txBody>
          <a:bodyPr wrap="square" lIns="0" tIns="0" rIns="0" bIns="0" rtlCol="0" anchor="t"/>
          <a:lstStyle/>
          <a:p>
            <a:pPr marL="0" indent="0">
              <a:lnSpc>
                <a:spcPts val="2850"/>
              </a:lnSpc>
              <a:buNone/>
            </a:pPr>
            <a:r>
              <a:rPr lang="en-US" sz="4000" dirty="0">
                <a:solidFill>
                  <a:srgbClr val="15213F"/>
                </a:solidFill>
                <a:ea typeface="Roboto" pitchFamily="34" charset="-122"/>
                <a:cs typeface="Roboto" pitchFamily="34" charset="-120"/>
              </a:rPr>
              <a:t>Το υπόδειγμα δεν προσδιορίζει τις δυνάμεις που οδηγούν μία οικονομία από την στασιμότητα στην διαρκή οικονομική μεγέθυνση και τη σχετική απόκλιση των κατά κεφαλήν εισοδημάτων των χωρών.</a:t>
            </a:r>
            <a:endParaRPr lang="en-US" sz="4000" dirty="0"/>
          </a:p>
        </p:txBody>
      </p:sp>
      <p:sp>
        <p:nvSpPr>
          <p:cNvPr id="13" name="Text Placeholder 16">
            <a:extLst>
              <a:ext uri="{FF2B5EF4-FFF2-40B4-BE49-F238E27FC236}">
                <a16:creationId xmlns:a16="http://schemas.microsoft.com/office/drawing/2014/main" id="{FBC8C42F-73E6-0D37-B679-67B280041DB3}"/>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14" name="Εικόνα 13">
            <a:extLst>
              <a:ext uri="{FF2B5EF4-FFF2-40B4-BE49-F238E27FC236}">
                <a16:creationId xmlns:a16="http://schemas.microsoft.com/office/drawing/2014/main" id="{891AE776-E2A7-78D3-FEAD-7812BDE67D65}"/>
              </a:ext>
            </a:extLst>
          </p:cNvPr>
          <p:cNvPicPr>
            <a:picLocks noChangeAspect="1"/>
          </p:cNvPicPr>
          <p:nvPr/>
        </p:nvPicPr>
        <p:blipFill>
          <a:blip r:embed="rId4"/>
          <a:stretch>
            <a:fillRect/>
          </a:stretch>
        </p:blipFill>
        <p:spPr>
          <a:xfrm>
            <a:off x="55026" y="10295129"/>
            <a:ext cx="1782484" cy="65682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10972800"/>
          </a:xfrm>
          <a:prstGeom prst="rect">
            <a:avLst/>
          </a:prstGeom>
        </p:spPr>
      </p:pic>
      <p:sp>
        <p:nvSpPr>
          <p:cNvPr id="3" name="Text 0"/>
          <p:cNvSpPr/>
          <p:nvPr/>
        </p:nvSpPr>
        <p:spPr>
          <a:xfrm>
            <a:off x="55026" y="139700"/>
            <a:ext cx="8295185" cy="2239526"/>
          </a:xfrm>
          <a:prstGeom prst="rect">
            <a:avLst/>
          </a:prstGeom>
          <a:noFill/>
          <a:ln/>
        </p:spPr>
        <p:txBody>
          <a:bodyPr wrap="square" lIns="0" tIns="0" rIns="0" bIns="0" rtlCol="0" anchor="t"/>
          <a:lstStyle/>
          <a:p>
            <a:pPr marL="0" indent="0">
              <a:lnSpc>
                <a:spcPts val="5550"/>
              </a:lnSpc>
              <a:buNone/>
            </a:pPr>
            <a:r>
              <a:rPr lang="en-US" sz="4450" dirty="0">
                <a:solidFill>
                  <a:srgbClr val="3257B8"/>
                </a:solidFill>
                <a:ea typeface="Roboto Slab" pitchFamily="34" charset="-122"/>
                <a:cs typeface="Roboto Slab" pitchFamily="34" charset="-120"/>
              </a:rPr>
              <a:t>Η Βασική Δομή του Υποδείγματος</a:t>
            </a:r>
            <a:endParaRPr lang="en-US" sz="4450" dirty="0"/>
          </a:p>
        </p:txBody>
      </p:sp>
      <p:sp>
        <p:nvSpPr>
          <p:cNvPr id="4" name="Shape 1"/>
          <p:cNvSpPr/>
          <p:nvPr/>
        </p:nvSpPr>
        <p:spPr>
          <a:xfrm>
            <a:off x="251778" y="1004312"/>
            <a:ext cx="510302" cy="510302"/>
          </a:xfrm>
          <a:prstGeom prst="roundRect">
            <a:avLst>
              <a:gd name="adj" fmla="val 6667"/>
            </a:avLst>
          </a:prstGeom>
          <a:solidFill>
            <a:srgbClr val="E9ECF2"/>
          </a:solidFill>
          <a:ln/>
        </p:spPr>
        <p:txBody>
          <a:bodyPr/>
          <a:lstStyle/>
          <a:p>
            <a:endParaRPr lang="el-GR"/>
          </a:p>
        </p:txBody>
      </p:sp>
      <p:sp>
        <p:nvSpPr>
          <p:cNvPr id="5" name="Text 2"/>
          <p:cNvSpPr/>
          <p:nvPr/>
        </p:nvSpPr>
        <p:spPr>
          <a:xfrm>
            <a:off x="436801" y="1174333"/>
            <a:ext cx="140256"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1</a:t>
            </a:r>
            <a:endParaRPr lang="en-US" sz="2650" dirty="0"/>
          </a:p>
        </p:txBody>
      </p:sp>
      <p:sp>
        <p:nvSpPr>
          <p:cNvPr id="6" name="Text 3"/>
          <p:cNvSpPr/>
          <p:nvPr/>
        </p:nvSpPr>
        <p:spPr>
          <a:xfrm>
            <a:off x="1008061" y="1100259"/>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Χρονικό Πλαίσιο</a:t>
            </a:r>
            <a:endParaRPr lang="en-US" sz="4000" b="1" dirty="0"/>
          </a:p>
        </p:txBody>
      </p:sp>
      <p:sp>
        <p:nvSpPr>
          <p:cNvPr id="7" name="Text 4"/>
          <p:cNvSpPr/>
          <p:nvPr/>
        </p:nvSpPr>
        <p:spPr>
          <a:xfrm>
            <a:off x="1033471" y="1535625"/>
            <a:ext cx="7602529" cy="725805"/>
          </a:xfrm>
          <a:prstGeom prst="rect">
            <a:avLst/>
          </a:prstGeom>
          <a:noFill/>
          <a:ln/>
        </p:spPr>
        <p:txBody>
          <a:bodyPr wrap="square" lIns="0" tIns="0" rIns="0" bIns="0" rtlCol="0" anchor="t"/>
          <a:lstStyle/>
          <a:p>
            <a:pPr marL="0" indent="0">
              <a:lnSpc>
                <a:spcPts val="2850"/>
              </a:lnSpc>
              <a:buNone/>
            </a:pPr>
            <a:r>
              <a:rPr lang="en-US" sz="4000" dirty="0">
                <a:solidFill>
                  <a:srgbClr val="15213F"/>
                </a:solidFill>
                <a:ea typeface="Roboto" pitchFamily="34" charset="-122"/>
                <a:cs typeface="Roboto" pitchFamily="34" charset="-120"/>
              </a:rPr>
              <a:t>Υποθέστε ότι η οικονομική δραστηριότητα σε μία οικονομία λαμβάνει χώρα σε άπειρες χρονικές περιόδους, t = 0, 1, 2, ...</a:t>
            </a:r>
            <a:endParaRPr lang="en-US" sz="4000" dirty="0"/>
          </a:p>
        </p:txBody>
      </p:sp>
      <p:sp>
        <p:nvSpPr>
          <p:cNvPr id="8" name="Shape 5"/>
          <p:cNvSpPr/>
          <p:nvPr/>
        </p:nvSpPr>
        <p:spPr>
          <a:xfrm>
            <a:off x="227965" y="3239988"/>
            <a:ext cx="510302" cy="510302"/>
          </a:xfrm>
          <a:prstGeom prst="roundRect">
            <a:avLst>
              <a:gd name="adj" fmla="val 6667"/>
            </a:avLst>
          </a:prstGeom>
          <a:solidFill>
            <a:srgbClr val="E9ECF2"/>
          </a:solidFill>
          <a:ln/>
        </p:spPr>
        <p:txBody>
          <a:bodyPr/>
          <a:lstStyle/>
          <a:p>
            <a:endParaRPr lang="el-GR"/>
          </a:p>
        </p:txBody>
      </p:sp>
      <p:sp>
        <p:nvSpPr>
          <p:cNvPr id="9" name="Text 6"/>
          <p:cNvSpPr/>
          <p:nvPr/>
        </p:nvSpPr>
        <p:spPr>
          <a:xfrm>
            <a:off x="389176" y="3351986"/>
            <a:ext cx="187881"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2</a:t>
            </a:r>
            <a:endParaRPr lang="en-US" sz="2650" dirty="0"/>
          </a:p>
        </p:txBody>
      </p:sp>
      <p:sp>
        <p:nvSpPr>
          <p:cNvPr id="10" name="Text 7"/>
          <p:cNvSpPr/>
          <p:nvPr/>
        </p:nvSpPr>
        <p:spPr>
          <a:xfrm>
            <a:off x="884435" y="3280154"/>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Παραγωγή</a:t>
            </a:r>
            <a:endParaRPr lang="en-US" sz="4000" b="1" dirty="0"/>
          </a:p>
        </p:txBody>
      </p:sp>
      <p:sp>
        <p:nvSpPr>
          <p:cNvPr id="11" name="Text 8"/>
          <p:cNvSpPr/>
          <p:nvPr/>
        </p:nvSpPr>
        <p:spPr>
          <a:xfrm>
            <a:off x="957024" y="3775151"/>
            <a:ext cx="7945676" cy="725805"/>
          </a:xfrm>
          <a:prstGeom prst="rect">
            <a:avLst/>
          </a:prstGeom>
          <a:noFill/>
          <a:ln/>
        </p:spPr>
        <p:txBody>
          <a:bodyPr wrap="square" lIns="0" tIns="0" rIns="0" bIns="0" rtlCol="0" anchor="t"/>
          <a:lstStyle/>
          <a:p>
            <a:pPr marL="0" indent="0">
              <a:lnSpc>
                <a:spcPts val="2850"/>
              </a:lnSpc>
              <a:buNone/>
            </a:pPr>
            <a:r>
              <a:rPr lang="en-US" sz="4000" dirty="0">
                <a:solidFill>
                  <a:srgbClr val="15213F"/>
                </a:solidFill>
                <a:ea typeface="Roboto" pitchFamily="34" charset="-122"/>
                <a:cs typeface="Roboto" pitchFamily="34" charset="-120"/>
              </a:rPr>
              <a:t>Σε κάθε περίοδο, παράγεται ένα ομοιογενές αγαθό με τη χρήση δύο συντελεστών παραγωγής, του κεφαλαίου και της εργασίας.</a:t>
            </a:r>
            <a:endParaRPr lang="en-US" sz="4000" dirty="0"/>
          </a:p>
        </p:txBody>
      </p:sp>
      <p:sp>
        <p:nvSpPr>
          <p:cNvPr id="12" name="Shape 9"/>
          <p:cNvSpPr/>
          <p:nvPr/>
        </p:nvSpPr>
        <p:spPr>
          <a:xfrm>
            <a:off x="289045" y="5326670"/>
            <a:ext cx="510302" cy="510302"/>
          </a:xfrm>
          <a:prstGeom prst="roundRect">
            <a:avLst>
              <a:gd name="adj" fmla="val 6667"/>
            </a:avLst>
          </a:prstGeom>
          <a:solidFill>
            <a:srgbClr val="E9ECF2"/>
          </a:solidFill>
          <a:ln/>
        </p:spPr>
        <p:txBody>
          <a:bodyPr/>
          <a:lstStyle/>
          <a:p>
            <a:endParaRPr lang="el-GR"/>
          </a:p>
        </p:txBody>
      </p:sp>
      <p:sp>
        <p:nvSpPr>
          <p:cNvPr id="13" name="Text 10"/>
          <p:cNvSpPr/>
          <p:nvPr/>
        </p:nvSpPr>
        <p:spPr>
          <a:xfrm>
            <a:off x="344944" y="5376640"/>
            <a:ext cx="183713"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3</a:t>
            </a:r>
            <a:endParaRPr lang="en-US" sz="2650" dirty="0"/>
          </a:p>
        </p:txBody>
      </p:sp>
      <p:sp>
        <p:nvSpPr>
          <p:cNvPr id="14" name="Text 11"/>
          <p:cNvSpPr/>
          <p:nvPr/>
        </p:nvSpPr>
        <p:spPr>
          <a:xfrm>
            <a:off x="855246" y="5415449"/>
            <a:ext cx="2835235" cy="354330"/>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Κατανομή Προϊόντος</a:t>
            </a:r>
            <a:endParaRPr lang="en-US" sz="4000" b="1" dirty="0"/>
          </a:p>
        </p:txBody>
      </p:sp>
      <p:sp>
        <p:nvSpPr>
          <p:cNvPr id="15" name="Text 12"/>
          <p:cNvSpPr/>
          <p:nvPr/>
        </p:nvSpPr>
        <p:spPr>
          <a:xfrm>
            <a:off x="832208" y="5945923"/>
            <a:ext cx="8755043" cy="725805"/>
          </a:xfrm>
          <a:prstGeom prst="rect">
            <a:avLst/>
          </a:prstGeom>
          <a:noFill/>
          <a:ln/>
        </p:spPr>
        <p:txBody>
          <a:bodyPr wrap="square" lIns="0" tIns="0" rIns="0" bIns="0" rtlCol="0" anchor="t"/>
          <a:lstStyle/>
          <a:p>
            <a:pPr marL="0" indent="0">
              <a:lnSpc>
                <a:spcPts val="2850"/>
              </a:lnSpc>
              <a:buNone/>
            </a:pPr>
            <a:r>
              <a:rPr lang="en-US" sz="4000" dirty="0">
                <a:solidFill>
                  <a:srgbClr val="15213F"/>
                </a:solidFill>
                <a:ea typeface="Roboto" pitchFamily="34" charset="-122"/>
                <a:cs typeface="Roboto" pitchFamily="34" charset="-120"/>
              </a:rPr>
              <a:t>Το προϊόν μπορεί είτε να καταναλωθεί είτε να αποταμιευθεί για μελλοντική κατανάλωση.</a:t>
            </a:r>
            <a:endParaRPr lang="en-US" sz="4000" dirty="0"/>
          </a:p>
        </p:txBody>
      </p:sp>
      <p:sp>
        <p:nvSpPr>
          <p:cNvPr id="16" name="Shape 13"/>
          <p:cNvSpPr/>
          <p:nvPr/>
        </p:nvSpPr>
        <p:spPr>
          <a:xfrm>
            <a:off x="321906" y="7204602"/>
            <a:ext cx="510302" cy="510302"/>
          </a:xfrm>
          <a:prstGeom prst="roundRect">
            <a:avLst>
              <a:gd name="adj" fmla="val 6667"/>
            </a:avLst>
          </a:prstGeom>
          <a:solidFill>
            <a:srgbClr val="E9ECF2"/>
          </a:solidFill>
          <a:ln/>
        </p:spPr>
        <p:txBody>
          <a:bodyPr/>
          <a:lstStyle/>
          <a:p>
            <a:endParaRPr lang="el-GR"/>
          </a:p>
        </p:txBody>
      </p:sp>
      <p:sp>
        <p:nvSpPr>
          <p:cNvPr id="17" name="Text 14"/>
          <p:cNvSpPr/>
          <p:nvPr/>
        </p:nvSpPr>
        <p:spPr>
          <a:xfrm>
            <a:off x="408345" y="7309496"/>
            <a:ext cx="197168" cy="340281"/>
          </a:xfrm>
          <a:prstGeom prst="rect">
            <a:avLst/>
          </a:prstGeom>
          <a:noFill/>
          <a:ln/>
        </p:spPr>
        <p:txBody>
          <a:bodyPr wrap="none" lIns="0" tIns="0" rIns="0" bIns="0" rtlCol="0" anchor="t"/>
          <a:lstStyle/>
          <a:p>
            <a:pPr marL="0" indent="0" algn="ctr">
              <a:lnSpc>
                <a:spcPts val="2650"/>
              </a:lnSpc>
              <a:buNone/>
            </a:pPr>
            <a:r>
              <a:rPr lang="en-US" sz="2650" dirty="0">
                <a:solidFill>
                  <a:srgbClr val="15213F"/>
                </a:solidFill>
                <a:ea typeface="Roboto Slab" pitchFamily="34" charset="-122"/>
                <a:cs typeface="Roboto Slab" pitchFamily="34" charset="-120"/>
              </a:rPr>
              <a:t>4</a:t>
            </a:r>
            <a:endParaRPr lang="en-US" sz="2650" dirty="0"/>
          </a:p>
        </p:txBody>
      </p:sp>
      <p:sp>
        <p:nvSpPr>
          <p:cNvPr id="18" name="Text 15"/>
          <p:cNvSpPr/>
          <p:nvPr/>
        </p:nvSpPr>
        <p:spPr>
          <a:xfrm>
            <a:off x="918647" y="7320487"/>
            <a:ext cx="3014065" cy="318298"/>
          </a:xfrm>
          <a:prstGeom prst="rect">
            <a:avLst/>
          </a:prstGeom>
          <a:noFill/>
          <a:ln/>
        </p:spPr>
        <p:txBody>
          <a:bodyPr wrap="none" lIns="0" tIns="0" rIns="0" bIns="0" rtlCol="0" anchor="t"/>
          <a:lstStyle/>
          <a:p>
            <a:pPr marL="0" indent="0">
              <a:lnSpc>
                <a:spcPts val="2750"/>
              </a:lnSpc>
              <a:buNone/>
            </a:pPr>
            <a:r>
              <a:rPr lang="en-US" sz="4000" b="1" dirty="0">
                <a:solidFill>
                  <a:srgbClr val="15213F"/>
                </a:solidFill>
                <a:ea typeface="Roboto Slab" pitchFamily="34" charset="-122"/>
                <a:cs typeface="Roboto Slab" pitchFamily="34" charset="-120"/>
              </a:rPr>
              <a:t>Κλειστή Οικονομία</a:t>
            </a:r>
            <a:endParaRPr lang="en-US" sz="4000" b="1" dirty="0"/>
          </a:p>
        </p:txBody>
      </p:sp>
      <p:sp>
        <p:nvSpPr>
          <p:cNvPr id="19" name="Text 16"/>
          <p:cNvSpPr/>
          <p:nvPr/>
        </p:nvSpPr>
        <p:spPr>
          <a:xfrm>
            <a:off x="874301" y="7782912"/>
            <a:ext cx="9198075" cy="2520327"/>
          </a:xfrm>
          <a:prstGeom prst="rect">
            <a:avLst/>
          </a:prstGeom>
          <a:noFill/>
          <a:ln/>
        </p:spPr>
        <p:txBody>
          <a:bodyPr wrap="square" lIns="0" tIns="0" rIns="0" bIns="0" rtlCol="0" anchor="t"/>
          <a:lstStyle/>
          <a:p>
            <a:pPr marL="0" indent="0">
              <a:lnSpc>
                <a:spcPts val="2850"/>
              </a:lnSpc>
              <a:buNone/>
            </a:pPr>
            <a:r>
              <a:rPr lang="en-US" sz="4000" dirty="0">
                <a:solidFill>
                  <a:srgbClr val="15213F"/>
                </a:solidFill>
                <a:ea typeface="Roboto" pitchFamily="34" charset="-122"/>
                <a:cs typeface="Roboto" pitchFamily="34" charset="-120"/>
              </a:rPr>
              <a:t>Η οικονομία είναι κλειστή (δηλαδή αυτάρκης) και, έτσι, οι συνολικές επενδύσεις στην οικονομία αντικατοπτρίζουν τις συνολικές αποταμιεύσεις, ενώ η συνολική κατανάλωση ισούται με την εγχώρια παραγωγή μείον τις αποταμιεύσεις.</a:t>
            </a:r>
            <a:endParaRPr lang="en-US" sz="4000" dirty="0"/>
          </a:p>
        </p:txBody>
      </p:sp>
      <p:sp>
        <p:nvSpPr>
          <p:cNvPr id="20" name="Text Placeholder 16">
            <a:extLst>
              <a:ext uri="{FF2B5EF4-FFF2-40B4-BE49-F238E27FC236}">
                <a16:creationId xmlns:a16="http://schemas.microsoft.com/office/drawing/2014/main" id="{DD961B5B-85D0-B514-3670-597A6126B53B}"/>
              </a:ext>
            </a:extLst>
          </p:cNvPr>
          <p:cNvSpPr txBox="1">
            <a:spLocks/>
          </p:cNvSpPr>
          <p:nvPr/>
        </p:nvSpPr>
        <p:spPr>
          <a:xfrm>
            <a:off x="1837511" y="10711543"/>
            <a:ext cx="7271656" cy="261256"/>
          </a:xfrm>
          <a:prstGeom prst="rect">
            <a:avLst/>
          </a:prstGeom>
        </p:spPr>
        <p:txBody>
          <a:bodyPr/>
          <a:lstStyle>
            <a:lvl1pPr marL="114300" indent="0" algn="r" defTabSz="914400" rtl="0" eaLnBrk="1" latinLnBrk="0" hangingPunct="1">
              <a:lnSpc>
                <a:spcPct val="90000"/>
              </a:lnSpc>
              <a:spcBef>
                <a:spcPts val="1000"/>
              </a:spcBef>
              <a:buFont typeface="Arial" panose="020B0604020202020204" pitchFamily="34" charset="0"/>
              <a:buNone/>
              <a:defRPr lang="en-US" sz="10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lnSpc>
                <a:spcPct val="100000"/>
              </a:lnSpc>
              <a:spcBef>
                <a:spcPts val="0"/>
              </a:spcBef>
              <a:spcAft>
                <a:spcPts val="0"/>
              </a:spcAft>
            </a:pPr>
            <a:r>
              <a:rPr lang="en-US" sz="950" dirty="0">
                <a:latin typeface="UB-NewsLetter"/>
                <a:ea typeface="Calibri"/>
                <a:cs typeface="UB-NewsLetter"/>
              </a:rPr>
              <a:t>© 2025 - BROKEN HILL PUBLISHERS LTD. </a:t>
            </a:r>
            <a:r>
              <a:rPr lang="en-US" sz="950" dirty="0">
                <a:ea typeface="Calibri"/>
                <a:cs typeface="Times New Roman"/>
              </a:rPr>
              <a:t>May not be scanned, copied or duplicated, or posted to a publicly accessible website, in whole or in part.</a:t>
            </a:r>
            <a:endParaRPr lang="en-US" sz="950" dirty="0"/>
          </a:p>
        </p:txBody>
      </p:sp>
      <p:pic>
        <p:nvPicPr>
          <p:cNvPr id="21" name="Εικόνα 20">
            <a:extLst>
              <a:ext uri="{FF2B5EF4-FFF2-40B4-BE49-F238E27FC236}">
                <a16:creationId xmlns:a16="http://schemas.microsoft.com/office/drawing/2014/main" id="{E46E19E4-5422-7AAD-297B-B4EF2D0C4970}"/>
              </a:ext>
            </a:extLst>
          </p:cNvPr>
          <p:cNvPicPr>
            <a:picLocks noChangeAspect="1"/>
          </p:cNvPicPr>
          <p:nvPr/>
        </p:nvPicPr>
        <p:blipFill>
          <a:blip r:embed="rId4"/>
          <a:stretch>
            <a:fillRect/>
          </a:stretch>
        </p:blipFill>
        <p:spPr>
          <a:xfrm>
            <a:off x="55026" y="10295129"/>
            <a:ext cx="1782484" cy="65682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244</TotalTime>
  <Words>3908</Words>
  <Application>Microsoft Office PowerPoint</Application>
  <PresentationFormat>Προσαρμογή</PresentationFormat>
  <Paragraphs>394</Paragraphs>
  <Slides>41</Slides>
  <Notes>40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41</vt:i4>
      </vt:variant>
    </vt:vector>
  </HeadingPairs>
  <TitlesOfParts>
    <vt:vector size="47" baseType="lpstr">
      <vt:lpstr>Calibri</vt:lpstr>
      <vt:lpstr>Roboto</vt:lpstr>
      <vt:lpstr>UB-NewsLetter</vt:lpstr>
      <vt:lpstr>Arial</vt:lpstr>
      <vt:lpstr>Roboto Slab</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Petros Golitsis</cp:lastModifiedBy>
  <cp:revision>123</cp:revision>
  <dcterms:created xsi:type="dcterms:W3CDTF">2025-02-25T19:10:54Z</dcterms:created>
  <dcterms:modified xsi:type="dcterms:W3CDTF">2025-04-06T17:33:57Z</dcterms:modified>
</cp:coreProperties>
</file>