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9" d="100"/>
          <a:sy n="129" d="100"/>
        </p:scale>
        <p:origin x="1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605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75488"/>
            <a:ext cx="78638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Θεωρίες Ανάπτυξης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Επιταχυντής · Harrod-Domar · Wage/Profit-Led · Thirlwall · Mazzucato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40080" y="1956816"/>
            <a:ext cx="786384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4498848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2542032"/>
            <a:ext cx="2662733" cy="384048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2542032"/>
            <a:ext cx="2571293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vs Post-Keynesian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439973" y="2542032"/>
            <a:ext cx="2885846" cy="384048"/>
          </a:xfrm>
          <a:prstGeom prst="rect">
            <a:avLst/>
          </a:prstGeom>
          <a:solidFill>
            <a:srgbClr val="F5A623">
              <a:alpha val="8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13125" y="2542032"/>
            <a:ext cx="279440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Επιταχυντής (Samuelson)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62979" y="2542032"/>
            <a:ext cx="1658722" cy="384048"/>
          </a:xfrm>
          <a:prstGeom prst="rect">
            <a:avLst/>
          </a:prstGeom>
          <a:solidFill>
            <a:srgbClr val="1C7293">
              <a:alpha val="8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36131" y="2542032"/>
            <a:ext cx="156728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Harrod-Domar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3044952"/>
            <a:ext cx="2662733" cy="384048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3044952"/>
            <a:ext cx="2571293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Wage-led / Profit-led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439973" y="3044952"/>
            <a:ext cx="1993392" cy="384048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13125" y="3044952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Thirlwall's Law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570525" y="3044952"/>
            <a:ext cx="1324051" cy="384048"/>
          </a:xfrm>
          <a:prstGeom prst="rect">
            <a:avLst/>
          </a:prstGeom>
          <a:solidFill>
            <a:srgbClr val="7C3AED">
              <a:alpha val="8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43677" y="3044952"/>
            <a:ext cx="1232611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Mazzucato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031736" y="3044952"/>
            <a:ext cx="1658722" cy="384048"/>
          </a:xfrm>
          <a:prstGeom prst="rect">
            <a:avLst/>
          </a:prstGeom>
          <a:solidFill>
            <a:srgbClr val="D97706">
              <a:alpha val="80000"/>
            </a:srgbClr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04888" y="3044952"/>
            <a:ext cx="156728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Ελλάδα &amp; ΟΝΕ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pic>
        <p:nvPicPr>
          <p:cNvPr id="23" name="Εικόνα 22">
            <a:extLst>
              <a:ext uri="{FF2B5EF4-FFF2-40B4-BE49-F238E27FC236}">
                <a16:creationId xmlns:a16="http://schemas.microsoft.com/office/drawing/2014/main" id="{09076278-1FAB-464D-2E7C-A65C69222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06" y="354330"/>
            <a:ext cx="1310773" cy="80695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Mazzucato (2011, 2018): Το Επιχειρηματικό Κράτος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713232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" y="850392"/>
            <a:ext cx="8449056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κράτος δεν πρέπει απλώς να «διορθώνει αποτυχίες αγοράς» — πρέπει να είναι ίδιο επιχειρηματίας: να θέτει κατευθύνσεις, να αναλαμβάνει ρίσκο, να καθοδηγεί επενδύσεις.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64592" y="1627632"/>
            <a:ext cx="4325112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64592" y="1627632"/>
            <a:ext cx="73152" cy="129844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682496"/>
            <a:ext cx="3959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Missions (Αποστολές)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7472" y="2066544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Φιλόδοξοι κοινωνικοί στόχοι (π.χ. «μηδενικές εκπομπές 2050») που κατευθύνουν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την 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τεχνολογί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&amp;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την 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ιδιωτική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επένδυση προς συγκεκριμένες κατευθύνσεις.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54296" y="1627632"/>
            <a:ext cx="4325112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54296" y="1627632"/>
            <a:ext cx="73152" cy="129844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37176" y="1682496"/>
            <a:ext cx="3959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Entrepreneurial State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37176" y="2066544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Κρατική επένδυση σε R&amp;D και νέες τεχνολογίες πριν αναλάβει ρίσκο ο ιδιωτικός τομέας. Ιστορικά: internet, GPS, smartphone, mRNA εμβόλια.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64592" y="3044952"/>
            <a:ext cx="4325112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64592" y="3044952"/>
            <a:ext cx="73152" cy="129844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7472" y="3099816"/>
            <a:ext cx="3959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💹  Socializing Risk &amp; Return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47472" y="3483864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το κράτος αναλαμβάνει ρίσκο, πρέπει να συμμετέχει και στα οφέλη — όχι μόνο να κοινωνικοποιεί τις ζημίες και να ιδιωτικοποιεί τα κέρδη.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54296" y="3044952"/>
            <a:ext cx="4325112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54296" y="3044952"/>
            <a:ext cx="73152" cy="129844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37176" y="3099816"/>
            <a:ext cx="3959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Ecosystem Thinking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37176" y="3483864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Δεν αρκεί μία επιχείρηση ή τεχνολογία. Χρειάζεται σύστημα: πανεπιστήμια, κρατική χρηματοδότηση, ρυθμιστικό πλαίσιο, εκπαίδευση.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64592" y="472744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Mazzucato, M. (2011). The Entrepreneurial State. Demos.  |  Mazzucato, M. (2018). Mission-Oriented Research &amp; Innovation. European Commission.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Mazzucato × Thirlwall: Εφαρμογή στην Ελλάδα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621792"/>
          </a:xfrm>
          <a:prstGeom prst="rect">
            <a:avLst/>
          </a:prstGeom>
          <a:solidFill>
            <a:srgbClr val="FFF7ED"/>
          </a:solidFill>
          <a:ln w="12700">
            <a:solidFill>
              <a:srgbClr val="F5A623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" y="850392"/>
            <a:ext cx="8449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</a:t>
            </a:r>
            <a:r>
              <a:rPr lang="en-US" sz="1300" b="1" dirty="0" err="1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Ερώτημ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l-GR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του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Thirlwall: Πώς α</a:t>
            </a:r>
            <a:r>
              <a:rPr lang="en-US" sz="1300" b="1" dirty="0" err="1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υξάνουμε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 (εξαγωγική ελαστικότητα) &amp; μειώνουμε </a:t>
            </a:r>
            <a:r>
              <a:rPr lang="el-GR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 (εισαγωγική ροπή); </a:t>
            </a:r>
            <a:endParaRPr lang="el-GR" sz="1300" b="1" dirty="0">
              <a:solidFill>
                <a:srgbClr val="2434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300" b="1" dirty="0" err="1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Πώς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αλλάζουμε τη δομή ώστε ο επιταχυντής να «πιάνει» </a:t>
            </a:r>
            <a:r>
              <a:rPr lang="el-GR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τόπο </a:t>
            </a:r>
            <a:r>
              <a:rPr lang="en-US" sz="1300" b="1" dirty="0" err="1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εγχώρι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α;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536192"/>
            <a:ext cx="4297680" cy="3090672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7472" y="15910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Απάντηση Mazzucato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47472" y="202996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Αποστολή-στόχος: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47472" y="2304288"/>
            <a:ext cx="393192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«Κέντρο παραγωγής &amp; συντήρησης πράσινης ενέργειας για τη Μεσόγειο έως 2035» → εγχώρια εφοδιαστική αλυσίδα → ↑ε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7472" y="2926080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Στρατηγική R&amp;D: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7472" y="3200400"/>
            <a:ext cx="393192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Κρατική επένδυση σε τομείς εξαγωγήσιμης παραγωγής υψηλής τεχνολογίας → ↓π εισαγόμενης τεχνολογίας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47472" y="3822192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Αντί για επιδοτήσεις: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7472" y="4096512"/>
            <a:ext cx="393192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Επένδυση σε εκπαίδευση, reskilling, ψηφιακές υποδομές που βελτιώνουν ε μακροχρόνια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617720" y="1536192"/>
            <a:ext cx="4361688" cy="3090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17720" y="1536192"/>
            <a:ext cx="73152" cy="3090672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591056"/>
            <a:ext cx="399592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Τα Εμπόδια στην Πράξη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800600" y="2029968"/>
            <a:ext cx="399592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Θεσμική ικανότητα: Μπορεί η δημόσια διοίκηση να σχεδιάσει «αποστολές» χωρίς να τις μετατρέψει σε πελατειακή διανομή χρήματος;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00600" y="2926080"/>
            <a:ext cx="399592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💶  Χρηματοδοτικοί κανόνες ΟΝΕ: Οι δημοσιονομικοί περιορισμοί της Ευρωζώνης τιμωρούν ακριβώς τις μακροχρόνιες κρατικές επενδύσεις που απαιτεί η Mazzucato.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00600" y="3822192"/>
            <a:ext cx="399592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⏳  Βραχυπρόθεσμος ορίζοντας: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ολιτικοί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κύκλοι 4 ετών είναι ασύμβατοι με επενδύσεις 10–15 ετών που απαιτεί η μεταμόρφωση της παραγωγικής βάσης.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64592" y="477316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Mazzucato (2018) | Thirlwall (1979) | Rodrik, D. (2016). </a:t>
            </a: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Premature deindustrialization,</a:t>
            </a: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Journal of Economic Growth, </a:t>
            </a: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21(1), 1–33.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Ελλάδα: Πρόωρη Αποβιομηχάνιση &amp; Παγίδα ΟΝΕ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621792"/>
          </a:xfrm>
          <a:prstGeom prst="rect">
            <a:avLst/>
          </a:prstGeom>
          <a:solidFill>
            <a:srgbClr val="FFF7ED"/>
          </a:solidFill>
          <a:ln w="12700">
            <a:solidFill>
              <a:srgbClr val="F5A623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" y="850392"/>
            <a:ext cx="8449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Κλασική περίπτωση οικονομίας «ενδιάμεσ</a:t>
            </a:r>
            <a:r>
              <a:rPr lang="el-GR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ης</a:t>
            </a: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και παγιδευμένης»: ούτε wage-led ούτε profit-led — πρόωρη αποβιομηχάνιση + είσοδος στην ΟΝΕ χωρίς βιομηχανική βάση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536192"/>
            <a:ext cx="2834640" cy="3145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64592" y="1536192"/>
            <a:ext cx="73152" cy="31455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59105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🏚  Πρόωρη Αποβιομηχάνιση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7472" y="206654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Μετάβαση σε υπηρεσίες (τουρισμός, εμπόριο) πριν ωριμάσει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ιομηχ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ανική βάση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7472" y="293522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επιταχυντής w «διαρρέει» εξωτερικά — η ζήτηση ενεργοποιεί εισαγωγές, όχι εγχώρια παραγωγή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47472" y="380390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πολλαπλασιαστής ωφελεί τις χώρες-προμηθευτές, όχι την ελληνική οικονομία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145536" y="1536192"/>
            <a:ext cx="2834640" cy="3145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145536" y="1536192"/>
            <a:ext cx="73152" cy="314553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28416" y="159105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💶  Παγίδα ΟΝΕ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28416" y="206654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Απώλεια εργαλείου υποτίμησης → μόνη επιλογή: «εσωτερική υποτίμηση» (↓μισθοί)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28416" y="293522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Μείωση μισθών 2010–14: ↓εσωτερική ζήτηση χωρίς ανάλογη ↑εξαγωγών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328416" y="380390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Δημοσιονομικοί κανόνες ΟΝΕ 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εμ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ποδίζουν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τις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κροχρόνιες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κρατικές επενδύσεις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26480" y="1536192"/>
            <a:ext cx="2834640" cy="3145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126480" y="1536192"/>
            <a:ext cx="73152" cy="3145536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09360" y="159105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 Ταμείο Ανάκαμψης &amp; Thirlwall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309360" y="206654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Υψηλό π: κάθε ανάπτυξη → αύξηση εισαγωγών → νέο έλλειμμα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309360" y="293522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Κίνδυνος: κεφάλαια σε κατασκευές / εισαγόμενο εξοπλισμό → υψηλές διαρροές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309360" y="3803904"/>
            <a:ext cx="256032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Απαιτείται στόχευση σε τομείς που ↑ε &amp; ↓π — όχι απλή αύξηση </a:t>
            </a:r>
            <a:r>
              <a:rPr lang="el-GR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της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δαπ</a:t>
            </a:r>
            <a:r>
              <a:rPr lang="en-US" sz="13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άνης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64592" y="477316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Rodrik (2016) | Thirlwall (1979) | Bhaduri &amp; Marglin (1990)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19472"/>
            <a:ext cx="9144000" cy="224028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Συμ</a:t>
            </a: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</a:t>
            </a:r>
            <a:r>
              <a:rPr lang="el-GR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</a:t>
            </a: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ρ</a:t>
            </a:r>
            <a:r>
              <a:rPr lang="el-GR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ά</a:t>
            </a:r>
            <a:r>
              <a:rPr lang="en-US" sz="28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σμ</a:t>
            </a: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</a:t>
            </a:r>
            <a:r>
              <a:rPr lang="el-GR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τα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768096"/>
            <a:ext cx="822960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14400"/>
            <a:ext cx="4224528" cy="1874520"/>
          </a:xfrm>
          <a:prstGeom prst="rect">
            <a:avLst/>
          </a:prstGeom>
          <a:solidFill>
            <a:srgbClr val="1E3A6E"/>
          </a:solidFill>
          <a:ln w="12700">
            <a:solidFill>
              <a:srgbClr val="2D4F8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42416"/>
            <a:ext cx="530352" cy="53035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04241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42416" y="1042416"/>
            <a:ext cx="33192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Επιταχυντής ως Ενισχυτής Κύκλων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1499616"/>
            <a:ext cx="3950208" cy="1225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Samuelson έδειξε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ότι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μια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μικρή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αβολή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της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ζήτησης παράγει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μεγάλες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ακυμάνσεις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στην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επ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ένδυση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Ο Kaldor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ενσωμάτωσε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στο υπόδειγμα το 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αρνητικό κεφαλαιακό απόθεμα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μια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μη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γραμμική δυναμική.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914400"/>
            <a:ext cx="4224528" cy="1874520"/>
          </a:xfrm>
          <a:prstGeom prst="rect">
            <a:avLst/>
          </a:prstGeom>
          <a:solidFill>
            <a:srgbClr val="1E3A6E"/>
          </a:solidFill>
          <a:ln w="12700">
            <a:solidFill>
              <a:srgbClr val="2D4F8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92040" y="1042416"/>
            <a:ext cx="530352" cy="53035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92040" y="104241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522976" y="1042416"/>
            <a:ext cx="33192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Harrod: Δομική Αστάθεια ≠ Αυτοδιόρθωση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92040" y="1499616"/>
            <a:ext cx="3950208" cy="1225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knife-edge ανατρέπει τη νεοκλασική αισιοδοξία. Η κατανομή εισοδήματος (Kaldor) είναι η μόνη ενδογενής «βαλβίδα» σταθεροποίησης.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74320" y="2879512"/>
            <a:ext cx="4224528" cy="1874520"/>
          </a:xfrm>
          <a:prstGeom prst="rect">
            <a:avLst/>
          </a:prstGeom>
          <a:solidFill>
            <a:srgbClr val="1E3A6E"/>
          </a:solidFill>
          <a:ln w="12700">
            <a:solidFill>
              <a:srgbClr val="2D4F8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11480" y="3035808"/>
            <a:ext cx="530352" cy="53035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0358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42416" y="3035808"/>
            <a:ext cx="33192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Thirlwall: Η Δομή Παραγωγής Καθορίζει το Μέλλον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11480" y="3493008"/>
            <a:ext cx="3950208" cy="1225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μέγιστος βιώσιμος ρυθμός g</a:t>
            </a:r>
            <a:r>
              <a:rPr lang="en-US" sz="8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ορίζεται από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ε/π. Η Ελλάδα έχει χαμηλό ε και υψηλό π —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μια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δομική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παγίδα που δεν λύνεται με λιτότητα.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754880" y="2907792"/>
            <a:ext cx="4224528" cy="1874520"/>
          </a:xfrm>
          <a:prstGeom prst="rect">
            <a:avLst/>
          </a:prstGeom>
          <a:solidFill>
            <a:srgbClr val="1E3A6E"/>
          </a:solidFill>
          <a:ln w="12700">
            <a:solidFill>
              <a:srgbClr val="2D4F8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92040" y="3035808"/>
            <a:ext cx="530352" cy="53035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30358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522976" y="3035808"/>
            <a:ext cx="33192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Mazzucato: Αλλαγή Δομής με «Αποστολές»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92040" y="3493008"/>
            <a:ext cx="3950208" cy="1225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Μόνο η στρατηγική κρατική επένδυση σε τομείς υψηλής ε αλλάζει τον λόγο g</a:t>
            </a:r>
            <a:r>
              <a:rPr lang="en-US" sz="1400" baseline="-250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Η πολιτική πρέπει να αλλάζει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την 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γωγική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δομή, όχι απλώς να «σπρώχνει» </a:t>
            </a:r>
            <a:r>
              <a:rPr lang="el-GR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 </a:t>
            </a:r>
            <a:r>
              <a:rPr lang="en-US" sz="1400" dirty="0" err="1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ζήτηση</a:t>
            </a: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Βιβλιογραφία (APA 7th edition)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946722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745236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804672"/>
            <a:ext cx="73152" cy="7040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41248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Samuelson (1939)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47472" y="1133856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Samuelson, P. A. (1939). Interactions between the multiplier analysis and the principle of acceleration. The Review of Economics and Statistics, 21(2), 75–78.</a:t>
            </a:r>
            <a:endParaRPr lang="el-GR" sz="850" i="1" dirty="0">
              <a:solidFill>
                <a:srgbClr val="64748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164592" y="1572768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572768"/>
            <a:ext cx="73152" cy="7040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" y="1609344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Harrod (1939)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" y="1883664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Harrod, R. F. (1939). An essay in dynamic economics. The Economic Journal, 49(193), 14–33.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164592" y="2340864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340864"/>
            <a:ext cx="73152" cy="7040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2377440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Domar (1946)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47472" y="2651760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Domar, E. D. (1946). Capital expansion, rate of growth, and employment. Econometrica, 14(2), 137–147.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64592" y="3108960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108960"/>
            <a:ext cx="73152" cy="7040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3145536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Hicks (1950)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47472" y="3419856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Hicks, J. R. (1950). A contribution to the theory of the trade cycle. </a:t>
            </a: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Clarendon </a:t>
            </a: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64592" y="3877056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64592" y="3877056"/>
            <a:ext cx="73152" cy="7040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7472" y="3913632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Thirlwall (1979)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47472" y="4187952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Thirlwall, A. P. (1979). The balance of payments constraint as an explanation of international growth rate differences. PSL Quarterly Review, 32(128), 45–53.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736592" y="804672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36592" y="804672"/>
            <a:ext cx="73152" cy="70408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19472" y="841248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Bhaduri &amp; Marglin (1990)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919472" y="1115568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Bhaduri, A., &amp; Marglin, S. (1990). Unemployment and the real wage: The economic basis for contesting political ideologies. Cambridge Journal of Economics, 14(4), 375–393.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736592" y="1572768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36592" y="1572768"/>
            <a:ext cx="73152" cy="70408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19472" y="1609344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Mazzucato (2011)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919472" y="1883664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Mazzucato, M. (2011). The entrepreneurial state</a:t>
            </a:r>
            <a:r>
              <a:rPr lang="el-GR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Demos.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736592" y="2340864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36592" y="2340864"/>
            <a:ext cx="73152" cy="70408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19472" y="2377440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Mazzucato (2018)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919472" y="2651760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Mazzucato, M. (2018). Mission-oriented research and innovation in the European Union. European Commission</a:t>
            </a:r>
            <a:r>
              <a:rPr lang="el-GR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36, 36546</a:t>
            </a: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</p:txBody>
      </p:sp>
      <p:sp>
        <p:nvSpPr>
          <p:cNvPr id="38" name="Shape 36"/>
          <p:cNvSpPr/>
          <p:nvPr/>
        </p:nvSpPr>
        <p:spPr>
          <a:xfrm>
            <a:off x="4736592" y="3108960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736592" y="3108960"/>
            <a:ext cx="73152" cy="70408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919472" y="3145536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Lavoie (2014)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919472" y="3419856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Lavoie, M. (2014). Post-Keynesian economics: new foundations. In Post-Keynesian Economics. Edward Elgar Publishing.</a:t>
            </a:r>
          </a:p>
        </p:txBody>
      </p:sp>
      <p:sp>
        <p:nvSpPr>
          <p:cNvPr id="42" name="Shape 40"/>
          <p:cNvSpPr/>
          <p:nvPr/>
        </p:nvSpPr>
        <p:spPr>
          <a:xfrm>
            <a:off x="4736592" y="3877056"/>
            <a:ext cx="4361688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736592" y="3877056"/>
            <a:ext cx="73152" cy="70408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3913632"/>
            <a:ext cx="3995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Rodrik (2016)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4187952"/>
            <a:ext cx="39959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Rodrik, D. (2016). Premature deindustrialization. Journal of Economic Growth, 21(1), 1–33.</a:t>
            </a:r>
            <a:endParaRPr lang="en-US" sz="85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7F6962-49E1-C504-1F9A-D6E631F75E7B}"/>
              </a:ext>
            </a:extLst>
          </p:cNvPr>
          <p:cNvSpPr txBox="1"/>
          <p:nvPr/>
        </p:nvSpPr>
        <p:spPr>
          <a:xfrm>
            <a:off x="237744" y="4574967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Kaldor, N. (1961). </a:t>
            </a:r>
            <a:r>
              <a:rPr lang="en-US" sz="1200" i="1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accumulation and economic growth. In The Theory of capital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proceedings of a conference held by the International Economic Association (pp. 177-222). London: Palgrave Macmillan UK.</a:t>
            </a:r>
            <a:endParaRPr lang="el-GR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Keynesian vs Post-Keynesian: Θεωρητική Βάση &amp; Αιτία Ανεργίας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64592" y="76809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Χαρακτηριστικό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783080" y="768096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Keynesian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230368" y="76809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Post-Keynesian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64592" y="1024128"/>
            <a:ext cx="1554480" cy="1572768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01168" y="1115568"/>
            <a:ext cx="1481328" cy="1389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Θεωρητική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Βάση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783080" y="1024128"/>
            <a:ext cx="338328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783080" y="1024128"/>
            <a:ext cx="73152" cy="15727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65960" y="1161288"/>
            <a:ext cx="310896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Mainstream — μικροοικονομικά θεμέλια, ορθολογικές προσδοκίες.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α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γορές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αποτυγχάνουν λόγω ατελειών, αλλά τείνουν σε ισορροπία.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230368" y="1024128"/>
            <a:ext cx="37490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230368" y="1024128"/>
            <a:ext cx="73152" cy="15727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13248" y="1161288"/>
            <a:ext cx="347472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Ετερόδοξη — απ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ορρί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πτει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 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νεοκλ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ασική σύνθεση. Δίνει β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άρος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σ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δομική αβεβαιότητα και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στην 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ιστορική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εξάρτηση (path-dependency).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64592" y="2761488"/>
            <a:ext cx="1554480" cy="1572768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01168" y="2852928"/>
            <a:ext cx="1481328" cy="1389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Αιτία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Ανεργίας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783080" y="2761488"/>
            <a:ext cx="338328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783080" y="2761488"/>
            <a:ext cx="73152" cy="15727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965960" y="2898648"/>
            <a:ext cx="310896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«Κολλώδεις» τιμές &amp; μισθοί (sticky prices/wages) — βραχυπρόθεσμες δυσκαμψίες που εμποδίζουν την εκκαθάριση της αγοράς.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230368" y="2761488"/>
            <a:ext cx="37490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230368" y="2761488"/>
            <a:ext cx="73152" cy="15727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13248" y="2898648"/>
            <a:ext cx="347472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Έλλειψη ενεργού ζήτησης &amp; θεμελιώδης αβεβαιότητα — οι επιχειρήσεις δεν επενδύουν γιατί το μέλλον είναι άγνωστο (Keynes).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64592" y="477316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Lavoie, M. (2014). Post-Keynesian Economics: New Foundations. Edward Elgar publishing.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Keynesian vs Post-Keynesian: Χρήμα &amp; Πολιτική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64592" y="76809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Χαρακτηριστικό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783080" y="768096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Keynesian (NK)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230368" y="76809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Post-Keynesian (PK)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64592" y="1024128"/>
            <a:ext cx="1554480" cy="1572768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01168" y="1115568"/>
            <a:ext cx="1481328" cy="1389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Ρόλος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Χρήματος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783080" y="1024128"/>
            <a:ext cx="338328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783080" y="1024128"/>
            <a:ext cx="73152" cy="157276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65960" y="1161288"/>
            <a:ext cx="310896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Ουδέτερο μακροπρόθεσμα — επηρεάζει μόνο ονομαστικές μεταβλητές (πληθωρισμό), όχι πραγματική παραγωγή.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230368" y="1024128"/>
            <a:ext cx="37490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230368" y="1024128"/>
            <a:ext cx="73152" cy="157276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13248" y="1161288"/>
            <a:ext cx="347472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Ενδογενές — οι τράπεζες δημιουργούν χρήμα μέσω δανεισμού για να καλύψουν ανάγκες παραγωγής. Ποτέ «ουδέτερο».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64592" y="2761488"/>
            <a:ext cx="1554480" cy="1572768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01168" y="2852928"/>
            <a:ext cx="1481328" cy="1389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Κύριο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Εργαλείο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Πολιτικής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783080" y="2761488"/>
            <a:ext cx="338328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783080" y="2761488"/>
            <a:ext cx="73152" cy="15727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965960" y="2898648"/>
            <a:ext cx="310896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Νομισματική πολιτική (επιτόκια) — fine-tuning γύρω από μακροχρόνια τάση. Δημοσιονομική πολιτική δευτερεύουσα.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230368" y="2761488"/>
            <a:ext cx="37490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230368" y="2761488"/>
            <a:ext cx="73152" cy="15727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13248" y="2898648"/>
            <a:ext cx="3474720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Δημοσιονομική πολιτική (δαπάνες) &amp; βιομηχανική πολιτική. Δεν υπάρχει «φυσικό» επίπεδο παραγωγής που να επαναφέρει η αγορά.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64592" y="477316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Lavoie, M. (2014). Post-Keynesian Economics: New Foundations. Edward Elgar.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Επιταχυντής (Accelerator): Samuelson </a:t>
            </a:r>
            <a:r>
              <a:rPr lang="en-US" sz="2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Hicks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13816"/>
            <a:ext cx="5029200" cy="3913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804672"/>
            <a:ext cx="73152" cy="391363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59536"/>
            <a:ext cx="4663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Εξίσωση Επένδυσης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47472" y="1261872"/>
            <a:ext cx="4663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Iₜ = I</a:t>
            </a:r>
            <a:r>
              <a:rPr lang="en-US" sz="2400" b="1" baseline="-250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2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+ w(Yₜ₋₁ – Yₜ₋₂)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320040" y="1993392"/>
            <a:ext cx="420624" cy="420624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99339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Iα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920240"/>
            <a:ext cx="4251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Αυτόνομη επένδυση — ανεξάρτητη από το εισόδημα (π.χ. 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τεχνολογία, μακροχρόνιο σχεδιασμό)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20040" y="2770632"/>
            <a:ext cx="420624" cy="420624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277063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22960" y="2697480"/>
            <a:ext cx="4251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Κεφαλαιακός συντελεστής (capital-output ratio) — πόσο κεφάλαιο απαιτείται για 1€ παραγωγής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20040" y="3547872"/>
            <a:ext cx="420624" cy="420624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5478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474720"/>
            <a:ext cx="4251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Μεταβολή εισοδήματος / ζήτησης της προηγούμενης περιόδου (Yₜ₋₁ – Yₜ₋₂)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164592" y="3419856"/>
            <a:ext cx="5029200" cy="1170432"/>
          </a:xfrm>
          <a:prstGeom prst="rect">
            <a:avLst/>
          </a:prstGeom>
          <a:solidFill>
            <a:srgbClr val="EFF6FF"/>
          </a:solidFill>
          <a:ln w="12700">
            <a:solidFill>
              <a:srgbClr val="F5A623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47472" y="3465576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Επέκταση Kaldor: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47472" y="3758184"/>
            <a:ext cx="4663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Iₜ = I</a:t>
            </a:r>
            <a:r>
              <a:rPr lang="en-US" sz="1600" b="1" baseline="-25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+ w(Yₜ₋₁ – Yₜ₋₂) – jK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47472" y="4114800"/>
            <a:ext cx="46634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Αρνητικός όρος jK: </a:t>
            </a:r>
            <a:r>
              <a:rPr lang="el-GR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</a:t>
            </a:r>
            <a:r>
              <a:rPr lang="en-US" sz="12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μεγάλο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κεφαλαιακό απόθεμα K μειώνει </a:t>
            </a:r>
            <a:r>
              <a:rPr lang="el-GR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τις </a:t>
            </a:r>
            <a:r>
              <a:rPr lang="en-US" sz="12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νέες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επενδύσεις.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349240" y="804672"/>
            <a:ext cx="3630168" cy="3913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349240" y="804672"/>
            <a:ext cx="73152" cy="391363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32120" y="859536"/>
            <a:ext cx="32644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Γιατί «Επιταχυντής»;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532120" y="1261872"/>
            <a:ext cx="32644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Μια μικρή μεταβολή στη ζήτηση προκαλεί πολύ μεγαλύτερη μεταβολή στις επενδύσεις, λόγω του υψηλού λόγου κεφαλαίου/προϊόντος (w &gt; 1).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349240" y="2157984"/>
            <a:ext cx="3630168" cy="2560320"/>
          </a:xfrm>
          <a:prstGeom prst="rect">
            <a:avLst/>
          </a:prstGeom>
          <a:solidFill>
            <a:srgbClr val="F0FDF4"/>
          </a:solidFill>
          <a:ln w="12700">
            <a:solidFill>
              <a:srgbClr val="86EFA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0" y="2212848"/>
            <a:ext cx="335584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Παράδειγμα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486400" y="2578608"/>
            <a:ext cx="3355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μηχανήματα → 1.000 παπούτσια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486400" y="2980944"/>
            <a:ext cx="3355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Κάθε χρόνο: 1 μηχάνημα φθείρεται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486400" y="3383280"/>
            <a:ext cx="3355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Ζήτηση +10% → χρειάζονται 11 μηχ.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0" y="3785616"/>
            <a:ext cx="3355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Επένδυση: 1 αντικατ. + 1 νέο = 2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86400" y="4187952"/>
            <a:ext cx="3355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Ζήτηση +10%  →  Επένδυση +100% ✓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64592" y="4800600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Samuelson, P.A. (1939). Interactions between the multiplier analysis and the principle of acceleration. Review of Economics and Statistics, 21(2), 75–78.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Πολλαπλασιαστής × Επιταχυντής: Οικονομικοί Κύκλοι Samuelson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960120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56032" y="850392"/>
            <a:ext cx="43891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Yₜ = c(1+w)Y</a:t>
            </a:r>
            <a:r>
              <a:rPr lang="en-US" sz="2200" b="1" baseline="-25000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t-1</a:t>
            </a:r>
            <a:r>
              <a:rPr lang="en-US" sz="22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– cwY</a:t>
            </a:r>
            <a:r>
              <a:rPr lang="en-US" sz="2200" b="1" baseline="-25000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t-2</a:t>
            </a:r>
            <a:r>
              <a:rPr lang="en-US" sz="22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+ G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754880" y="850392"/>
            <a:ext cx="413308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r>
              <a:rPr lang="en-US" sz="130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οριακή ροπή κατανάλωσης  |  </a:t>
            </a: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30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συντελεστής επιτάχυνσης  |  </a:t>
            </a:r>
            <a:r>
              <a:rPr lang="en-US" sz="1300" b="1" dirty="0">
                <a:solidFill>
                  <a:srgbClr val="86EF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r>
              <a:rPr lang="en-US" sz="130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αυτόνομες δαπάνες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64592" y="1874520"/>
            <a:ext cx="416052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64592" y="1874520"/>
            <a:ext cx="73152" cy="246888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929384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34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Πολλαπλασιαστής ≠ Επιταχυντής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274320" y="2377440"/>
            <a:ext cx="1463040" cy="6583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377440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Πολλαπλασιαστής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783080" y="2423160"/>
            <a:ext cx="640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↑Ι → ↑Υ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487168" y="246888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Επένδυση → Εισόδημα (μέσω κατανάλωσης)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74320" y="3337560"/>
            <a:ext cx="1463040" cy="6583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3337560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Επιταχυντής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783080" y="3383280"/>
            <a:ext cx="640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↑Υ → ↑Ι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2487168" y="342900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Εισόδημα → Επένδυση (λόγω κεφαλαιακής ανάγκης)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480560" y="1874520"/>
            <a:ext cx="4498848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480560" y="1874520"/>
            <a:ext cx="73152" cy="246888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63440" y="1929384"/>
            <a:ext cx="41330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34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Τρία Σενάρια: c × w καθορίζει τον κύκλο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663440" y="2350008"/>
            <a:ext cx="4133088" cy="59436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773168" y="2386584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📉  Φθίνουσα Ταλάντωση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73168" y="2660904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cw &lt; 1  —  Κύκλοι αποσβένονται — επιστροφή σε ισορροπία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663440" y="3017520"/>
            <a:ext cx="4133088" cy="594360"/>
          </a:xfrm>
          <a:prstGeom prst="rect">
            <a:avLst/>
          </a:prstGeom>
          <a:solidFill>
            <a:srgbClr val="EFF6FF"/>
          </a:solidFill>
          <a:ln w="12700">
            <a:solidFill>
              <a:srgbClr val="EFF6FF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773168" y="3054096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40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  Σταθερή Ταλάντωση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773168" y="3328416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cw = 1  —  Σταθερό πλάτος κύκλου — χωρίς σύγκλιση ή απόκλιση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663440" y="3685032"/>
            <a:ext cx="4133088" cy="594360"/>
          </a:xfrm>
          <a:prstGeom prst="rect">
            <a:avLst/>
          </a:prstGeom>
          <a:solidFill>
            <a:srgbClr val="FFF1F2"/>
          </a:solidFill>
          <a:ln w="12700">
            <a:solidFill>
              <a:srgbClr val="FFF1F2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773168" y="372160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💥  Εκρηκτική Ταλάντωση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773168" y="399592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cw &gt; 1  —  Κύκλος ενισχύεται — «κόψη ξυραφιού» Harrod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64592" y="462074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Samuelson (1939); Hicks, J.R. (1950). A Contribution to the Theory of the Trade Cycle. Clarendon Press.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Harrod (1939) &amp; Domar (1946): Ο «Εγγυημένος» Ρυθμός Ανάπτυξης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952723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960120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56032" y="850392"/>
            <a:ext cx="41148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</a:t>
            </a:r>
            <a:r>
              <a:rPr lang="en-US" sz="20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r>
              <a:rPr lang="en-US" sz="30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= s / w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480560" y="850392"/>
            <a:ext cx="440740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r>
              <a:rPr lang="en-US" sz="1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30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Warranted Rate of Growth (εγγυημένος ρυθμός)
</a:t>
            </a: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r>
              <a:rPr lang="en-US" sz="130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οριακή ροπή αποταμίευσης  |  </a:t>
            </a: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30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κεφαλαιακός συντελεστής (= Επιταχυντής)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64592" y="1883664"/>
            <a:ext cx="2834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64592" y="1883664"/>
            <a:ext cx="73152" cy="15727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938528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Φυσικός Ρυθμός (g</a:t>
            </a:r>
            <a:r>
              <a:rPr lang="en-US" sz="1300" b="1" baseline="-250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7472" y="2350008"/>
            <a:ext cx="2560320" cy="10607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μέγιστος ρυθμός ανάπτυξης που επιτρέπει ο πληθυσμός + η τεχνολογία. Ανώτατο δυνητικό όριο μακροχρόνιας ανάπτυξης.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63349" y="1883664"/>
            <a:ext cx="2834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45536" y="1883664"/>
            <a:ext cx="73152" cy="15727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28416" y="1938528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Εγγυημένος Ρυθμός (g</a:t>
            </a:r>
            <a:r>
              <a:rPr lang="en-US" sz="1300" b="1" baseline="-25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28416" y="2350008"/>
            <a:ext cx="2560320" cy="10607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ρυθμός κατά τον οποίο η οικονομία αναπτύσσεται ακριβώς όσο χρειάζεται ώστε οι επιχειρήσεις να είναι ικανοποιημένες.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126480" y="1883664"/>
            <a:ext cx="2834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1883664"/>
            <a:ext cx="73152" cy="1572768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09360" y="1938528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Πραγματικός Ρυθμός (g)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309360" y="2350008"/>
            <a:ext cx="2560320" cy="10607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παρατηρούμενος ρυθμός. Αν g ≠ g</a:t>
            </a:r>
            <a:r>
              <a:rPr lang="en-US" sz="1400" baseline="-25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ο επιταχυντής ωθεί την οικονομία σε εκτροχιασμό — δεν υπάρχει αυτόματη επιστροφή!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164592" y="3566160"/>
            <a:ext cx="8814816" cy="1115568"/>
          </a:xfrm>
          <a:prstGeom prst="rect">
            <a:avLst/>
          </a:prstGeom>
          <a:solidFill>
            <a:srgbClr val="FFF7ED"/>
          </a:solidFill>
          <a:ln w="12700">
            <a:solidFill>
              <a:srgbClr val="F5A623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64592" y="3566160"/>
            <a:ext cx="2194560" cy="11155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01168" y="3621024"/>
            <a:ext cx="21214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 Knife-Edge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Ισορροπία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2487168" y="3621024"/>
            <a:ext cx="6400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g &gt; g</a:t>
            </a:r>
            <a:r>
              <a:rPr lang="en-US" sz="1400" baseline="-25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Επιχειρήσεις επενδύουν πλεονασματικά → g επιταχύνεται → αποκλίνει ακόμα περισσότερο (πληθωρισμός)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g &lt; g</a:t>
            </a:r>
            <a:r>
              <a:rPr lang="en-US" sz="1400" baseline="-25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Επενδύσεις κάτω από προσδοκίες → g επιβραδύνεται → κατάρρευση ζήτησης (ύφεση). ΔΕΝ υπάρχει αυτόματη επιστροφή!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91202" y="4773168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Harrod, R.F. (1939). An essay in dynamic economics, The Economic Journal, 49(193), 14–33.  |  Domar, E. (1946). Capital expansion, rate of growth, and employment. </a:t>
            </a:r>
            <a:r>
              <a:rPr lang="en-US" sz="1200" i="1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Econometrica</a:t>
            </a: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14(2), 137–147.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Kaldor &amp; Bhaduri-Marglin: Wage-Led Μεγέθυνση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658368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" y="850392"/>
            <a:ext cx="844905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«Οι καπιταλιστές κερδίζουν όσα ξοδεύουν — οι εργάτες ξοδεύουν όσα κερδίζουν»  (Kaldor)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64592" y="1572768"/>
            <a:ext cx="4160520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64592" y="1572768"/>
            <a:ext cx="73152" cy="28163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627632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34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Μηχανισμός Σταθεροποίησης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7472" y="2066544"/>
            <a:ext cx="379476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Οικονομία αναπτύσσεται αργά → τιμές πέφτουν έναντι μισθών → μερίδιο μισθών ↑ → αποταμίευση ↓ → ζήτηση τονώνεται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7472" y="2816352"/>
            <a:ext cx="379476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Οικονομία υπερθερμαίνεται → τιμές ανεβαίνουν ταχύτερα → κέρδη ↑ → αποταμίευση ↑ → ζήτηση φρενάρεται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7472" y="3566160"/>
            <a:ext cx="379476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Αποτέλεσμα: η κατανομή εισοδήματος λειτουργεί ως «βαλβίδα ασφαλείας» — λύει την αστάθεια Harrod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480560" y="1572768"/>
            <a:ext cx="4498848" cy="2816352"/>
          </a:xfrm>
          <a:prstGeom prst="rect">
            <a:avLst/>
          </a:prstGeom>
          <a:solidFill>
            <a:srgbClr val="F0FD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80560" y="1572768"/>
            <a:ext cx="73152" cy="28163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63440" y="1627632"/>
            <a:ext cx="4133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👷  Wage-Led Growth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663440" y="2121408"/>
            <a:ext cx="413308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Αυξάνοντ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αι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μισθοί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 α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υξάνετ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αι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κατα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νάλωση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663440" y="2688336"/>
            <a:ext cx="413308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Ζ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ήτηση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τονώνεται → ενεργοποιείται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εγχώριος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επιταχυντής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663440" y="3255264"/>
            <a:ext cx="413308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l-GR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Ε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</a:t>
            </a:r>
            <a:r>
              <a:rPr lang="en-US" sz="14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ιχειρήσεις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επενδύουν παρά το υψηλότερο κόστος εργασίας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663440" y="3822192"/>
            <a:ext cx="413308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Χαρακτηριστικό μεγάλων εσωτερικών αγορών (ΗΠΑ, ΕΕ ως σύνολο)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64592" y="4599432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Kaldor, N. (1961). Capital accumulation and economic growth. In The Theory of capital; </a:t>
            </a:r>
            <a:r>
              <a:rPr lang="el-GR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και</a:t>
            </a: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Bhaduri, A. &amp; Marglin, S. (1990). Unemployment and the real wage: The economic basis for contesting political ideologies, Cambridge Journal of Economics, 14(4), 375–393.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Profit-Led Μεγέθυνση &amp; Το Παράδοξο Κόστους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4160520" cy="2816352"/>
          </a:xfrm>
          <a:prstGeom prst="rect">
            <a:avLst/>
          </a:prstGeom>
          <a:solidFill>
            <a:srgbClr val="FFFBEB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804672"/>
            <a:ext cx="73152" cy="28163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59536"/>
            <a:ext cx="37947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🏭  Profit-Led Growth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47472" y="1371600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Αυξάνονται κέρδη → αυξάνεται ιδιωτική επένδυση/αποταμίευση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47472" y="1938528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Χαμηλό εργατικό κόστος → ανταγωνιστικότητα εξαγωγών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7472" y="2505456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Εξαγωγές καλύπτουν την ελλιπή εσωτερική κατανάλωση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7472" y="3072384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Χαρακτηριστικό μικρών εξωστρεφών οικονομιών (Γερμανία, Ν. Κορέα)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480560" y="804672"/>
            <a:ext cx="4498848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480560" y="804672"/>
            <a:ext cx="73152" cy="2816352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859536"/>
            <a:ext cx="4133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 Το Παράδοξο Κόστους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663440" y="1335024"/>
            <a:ext cx="41330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μισθός έχει δύο ταυτόχρονες ιδιότητες: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663440" y="1755648"/>
            <a:ext cx="4133088" cy="749808"/>
          </a:xfrm>
          <a:prstGeom prst="rect">
            <a:avLst/>
          </a:prstGeom>
          <a:solidFill>
            <a:srgbClr val="FFF1F2"/>
          </a:solidFill>
          <a:ln w="12700">
            <a:solidFill>
              <a:srgbClr val="FECDD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792224"/>
            <a:ext cx="38587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 την επιχείρηση: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00600" y="2103120"/>
            <a:ext cx="3858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Κόστος — θέλει να τον μειώσει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63440" y="2578608"/>
            <a:ext cx="4133088" cy="749808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2615184"/>
            <a:ext cx="38587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 την οικονομία: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00600" y="2926080"/>
            <a:ext cx="3858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Ζήτηση — πρέπει να είναι υψηλός για να αγοραστούν τα προϊόντα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663440" y="3438144"/>
            <a:ext cx="4133088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μια wage-led οικονομία μειώσει μισθούς (εσωτερική υποτίμηση), η ζήτηση καταρρέει — και ο επιταχυντής λειτουργεί ανάποδα.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09728" y="4082796"/>
            <a:ext cx="8814816" cy="749808"/>
          </a:xfrm>
          <a:prstGeom prst="rect">
            <a:avLst/>
          </a:prstGeom>
          <a:solidFill>
            <a:srgbClr val="EFF6FF"/>
          </a:solidFill>
          <a:ln w="12700">
            <a:solidFill>
              <a:srgbClr val="02809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347472" y="3767328"/>
            <a:ext cx="84490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l-GR" sz="1400" dirty="0">
              <a:solidFill>
                <a:srgbClr val="2434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l-GR" sz="1400" dirty="0">
              <a:solidFill>
                <a:srgbClr val="2434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l-GR" sz="1400" dirty="0">
              <a:solidFill>
                <a:srgbClr val="2434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400" dirty="0" err="1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Ποιο</a:t>
            </a:r>
            <a:r>
              <a:rPr lang="en-US" sz="1400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μοντέλο ταιριάζει σε ποια οικονομία εξαρτάται από τη δομή της — μέγεθος εσωτερικής αγοράς, βαθμό εξωστρέφειας, εξειδίκευση εξαγωγών. Δεν υπάρχει «καθολική» απάντηση.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20040" y="4661005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Bhaduri, A. &amp; Marglin, S. (1990). Cambridge Journal of Economics, 14(4), 375–393.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466"/>
          </a:solidFill>
          <a:ln w="12700">
            <a:solidFill>
              <a:srgbClr val="2434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Thirlwall's Law (1979): </a:t>
            </a:r>
            <a:r>
              <a:rPr lang="el-GR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Ισοζύγιο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Πληρωμών ως «Φρένο» Ανάπτυξης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Μάθημα: Οικονομική Ανάπτυξη  |  Πανεπιστήμιο Μακεδονίας  |  2025–2026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64592" y="804672"/>
            <a:ext cx="8814816" cy="960120"/>
          </a:xfrm>
          <a:prstGeom prst="rect">
            <a:avLst/>
          </a:prstGeom>
          <a:solidFill>
            <a:srgbClr val="243466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56032" y="850392"/>
            <a:ext cx="41148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</a:t>
            </a:r>
            <a:r>
              <a:rPr lang="en-US" sz="14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r>
              <a:rPr lang="en-US" sz="2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= (ε · g</a:t>
            </a:r>
            <a:r>
              <a:rPr lang="en-US" sz="14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r>
              <a:rPr lang="en-US" sz="2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) / π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480560" y="850392"/>
            <a:ext cx="440740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μέγιστος ρυθμός ανάπτυξης συμβατός με 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την </a:t>
            </a:r>
            <a:r>
              <a:rPr lang="en-US" sz="1250" dirty="0" err="1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ισορρο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πία 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του </a:t>
            </a:r>
            <a:r>
              <a:rPr lang="en-US" sz="1250" dirty="0" err="1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ισοζυγίου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π</a:t>
            </a:r>
            <a:r>
              <a:rPr lang="en-US" sz="1250" dirty="0" err="1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ληρωμών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 </a:t>
            </a:r>
            <a:r>
              <a:rPr lang="en-US" sz="12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r>
              <a:rPr lang="de-DE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growth (</a:t>
            </a:r>
            <a:r>
              <a:rPr lang="el-GR" sz="1250" dirty="0" err="1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παγκ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l-GR" sz="1250" dirty="0" err="1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ρυθ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ανάπτυξης)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2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ελαστικότητα εξαγωγών ως προς </a:t>
            </a:r>
            <a:r>
              <a:rPr lang="el-GR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</a:t>
            </a:r>
            <a:r>
              <a:rPr lang="en-US" sz="1250" dirty="0" err="1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γκόσμιο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εισόδημα  |  </a:t>
            </a:r>
            <a:r>
              <a:rPr lang="en-US" sz="125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</a:t>
            </a:r>
            <a:r>
              <a:rPr lang="en-US" sz="12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ελαστικότητα εισαγωγών ως προς εγχώριο εισόδημα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164592" y="1883664"/>
            <a:ext cx="28346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64592" y="1883664"/>
            <a:ext cx="73152" cy="23774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938528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📊  Υψηλό ε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7472" y="235915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Εξαγωγική Δύναμη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" y="2670048"/>
            <a:ext cx="2560320" cy="1536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Εξαγωγές υψηλής τεχνολογίας που η παγκόσμια αγορά ζητά έντονα. Παράδειγμα: Γερμανία (μηχανήματα), Ιαπωνία (ηλεκτρονικά). → Υψηλό g</a:t>
            </a:r>
            <a:r>
              <a:rPr lang="en-US" sz="1400" baseline="-25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145536" y="1883664"/>
            <a:ext cx="28346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145536" y="1883664"/>
            <a:ext cx="73152" cy="23774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28416" y="1938528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🏗  Χαμηλό π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28416" y="235915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Εγχώρια Παραγωγική Βάση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28416" y="2670048"/>
            <a:ext cx="2560320" cy="1536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Ισχυρή βιομηχανία — η αύξηση εισοδήματος δεν «εισάγει» ανάπτυξη αλλά την παράγει εντός. Ο επιταχυντής λειτουργεί εγχώρια.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126480" y="1883664"/>
            <a:ext cx="28346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1883664"/>
            <a:ext cx="73152" cy="2377440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09360" y="1938528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🇬🇷  Ελλάδα: χαμηλό ε, </a:t>
            </a:r>
            <a:endParaRPr lang="el-GR" sz="1300" b="1" dirty="0">
              <a:solidFill>
                <a:srgbClr val="E11D48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>
              <a:buNone/>
            </a:pPr>
            <a:r>
              <a:rPr lang="el-GR" sz="1300" b="1" dirty="0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	 </a:t>
            </a:r>
            <a:r>
              <a:rPr lang="en-US" sz="1300" b="1" dirty="0" err="1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υψηλό</a:t>
            </a:r>
            <a:r>
              <a:rPr lang="en-US" sz="1300" b="1" dirty="0">
                <a:solidFill>
                  <a:srgbClr val="E11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π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09360" y="235915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Διπλή Παγίδα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09360" y="2670048"/>
            <a:ext cx="2560320" cy="1536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Εξάγουμε τουρισμό &amp; αγροτικά (χαμηλό ε). Εισάγουμε μηχανήματα, ενέργεια, τεχνολογία (υψηλό π). Κάθε ανάπτυξη πνίγεται σε έλλειμμα.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64592" y="4279392"/>
            <a:ext cx="8814816" cy="457200"/>
          </a:xfrm>
          <a:prstGeom prst="rect">
            <a:avLst/>
          </a:prstGeom>
          <a:solidFill>
            <a:srgbClr val="EFF6FF"/>
          </a:solidFill>
          <a:ln w="12700">
            <a:solidFill>
              <a:srgbClr val="02809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347472" y="4362876"/>
            <a:ext cx="844905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Συνεπαγωγή: Η χαμηλή ανάπτυξη δεν είναι «κακοδιαχείριση» — είναι δομικό αποτέλεσμα. Η λύση απαιτεί αλλαγή παραγωγικής δομής, όχι απλώς δημοσιονομική πειθαρχία.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55448" y="4855464"/>
            <a:ext cx="8814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Πηγή: Thirlwall, A.P. (1979). The balance of payments constraint as an explanation of international growth rate differences, PSL Quarterly Review, 32(128), 45–53.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2553</Words>
  <Application>Microsoft Office PowerPoint</Application>
  <PresentationFormat>Προβολή στην οθόνη (16:9)</PresentationFormat>
  <Paragraphs>237</Paragraphs>
  <Slides>14</Slides>
  <Notes>14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Θεωρίες Ανάπτυξης: Επιταχυντής, Harrod-Domar, Thirlwall</dc:title>
  <dc:subject>PptxGenJS Presentation</dc:subject>
  <dc:creator>PptxGenJS</dc:creator>
  <cp:lastModifiedBy>Petros Golitsis</cp:lastModifiedBy>
  <cp:revision>85</cp:revision>
  <dcterms:created xsi:type="dcterms:W3CDTF">2026-04-19T14:40:01Z</dcterms:created>
  <dcterms:modified xsi:type="dcterms:W3CDTF">2026-04-19T18:24:10Z</dcterms:modified>
</cp:coreProperties>
</file>