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sldIdLst>
    <p:sldId id="292" r:id="rId2"/>
    <p:sldId id="293" r:id="rId3"/>
    <p:sldId id="263" r:id="rId4"/>
    <p:sldId id="264" r:id="rId5"/>
    <p:sldId id="289" r:id="rId6"/>
    <p:sldId id="291" r:id="rId7"/>
    <p:sldId id="295" r:id="rId8"/>
    <p:sldId id="296" r:id="rId9"/>
    <p:sldId id="294" r:id="rId10"/>
    <p:sldId id="290" r:id="rId11"/>
    <p:sldId id="265" r:id="rId12"/>
    <p:sldId id="266" r:id="rId13"/>
    <p:sldId id="267" r:id="rId14"/>
    <p:sldId id="268" r:id="rId15"/>
    <p:sldId id="269" r:id="rId16"/>
    <p:sldId id="270" r:id="rId17"/>
    <p:sldId id="271" r:id="rId18"/>
    <p:sldId id="272" r:id="rId19"/>
    <p:sldId id="273" r:id="rId20"/>
    <p:sldId id="274" r:id="rId21"/>
    <p:sldId id="279" r:id="rId22"/>
    <p:sldId id="276" r:id="rId23"/>
    <p:sldId id="277" r:id="rId24"/>
    <p:sldId id="281" r:id="rId25"/>
    <p:sldId id="282" r:id="rId26"/>
    <p:sldId id="283" r:id="rId27"/>
    <p:sldId id="284" r:id="rId28"/>
    <p:sldId id="285" r:id="rId29"/>
    <p:sldId id="286" r:id="rId30"/>
    <p:sldId id="287" r:id="rId31"/>
    <p:sldId id="288"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116" d="100"/>
          <a:sy n="116" d="100"/>
        </p:scale>
        <p:origin x="-390"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l-GR" smtClean="0"/>
              <a:t>Στυλ κύριου τίτλου</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151248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Date Placeholder 2"/>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938949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622218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l-GR" smtClean="0"/>
              <a:t>Στυλ κύριου τίτλου</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1568058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6424425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l-GR" smtClean="0"/>
              <a:t>Στυλ κύριου τίτλου</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smtClean="0"/>
              <a:t>Επεξεργασία στυλ υποδείγματος κειμένου</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12752718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l-GR" smtClean="0"/>
              <a:t>Στυλ κύριου τίτλου</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smtClean="0"/>
              <a:t>Επεξεργασία στυλ υποδείγματος κειμένου</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63211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8099098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831378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nchor="ct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282171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43475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641915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134246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591282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23489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659603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l-GR" smtClean="0"/>
              <a:t>Στυλ κύριου τίτλου</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smtClean="0"/>
              <a:pPr/>
              <a:t>10/1/2024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72413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10/1/2024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258572866"/>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investopedia.com/terms/b/bond-rating-agencies.as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studysmarter.co.uk/explanations/microeconomics/consumer-choice/consumer-preferenc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n-US" dirty="0" smtClean="0"/>
              <a:t>FIRMS VERSUS MARKETS</a:t>
            </a:r>
            <a:endParaRPr lang="el-GR" dirty="0"/>
          </a:p>
        </p:txBody>
      </p:sp>
      <p:sp>
        <p:nvSpPr>
          <p:cNvPr id="3" name="Υπότιτλος 2"/>
          <p:cNvSpPr>
            <a:spLocks noGrp="1"/>
          </p:cNvSpPr>
          <p:nvPr>
            <p:ph type="subTitle" idx="1"/>
          </p:nvPr>
        </p:nvSpPr>
        <p:spPr/>
        <p:txBody>
          <a:bodyPr/>
          <a:lstStyle/>
          <a:p>
            <a:r>
              <a:rPr lang="en-US" dirty="0" smtClean="0"/>
              <a:t>Dimitris Kyrkilis</a:t>
            </a:r>
          </a:p>
          <a:p>
            <a:r>
              <a:rPr lang="en-US" dirty="0" smtClean="0"/>
              <a:t>University of Macedonia</a:t>
            </a:r>
            <a:endParaRPr lang="el-GR" dirty="0"/>
          </a:p>
        </p:txBody>
      </p:sp>
    </p:spTree>
    <p:extLst>
      <p:ext uri="{BB962C8B-B14F-4D97-AF65-F5344CB8AC3E}">
        <p14:creationId xmlns:p14="http://schemas.microsoft.com/office/powerpoint/2010/main" xmlns="" val="579686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Markets as transactions between economic agents</a:t>
            </a:r>
            <a:endParaRPr lang="el-GR" dirty="0"/>
          </a:p>
        </p:txBody>
      </p:sp>
      <p:sp>
        <p:nvSpPr>
          <p:cNvPr id="3" name="Θέση περιεχομένου 2"/>
          <p:cNvSpPr>
            <a:spLocks noGrp="1"/>
          </p:cNvSpPr>
          <p:nvPr>
            <p:ph idx="1"/>
          </p:nvPr>
        </p:nvSpPr>
        <p:spPr>
          <a:xfrm>
            <a:off x="701630" y="685800"/>
            <a:ext cx="8534400" cy="3615267"/>
          </a:xfrm>
        </p:spPr>
        <p:txBody>
          <a:bodyPr>
            <a:normAutofit fontScale="92500" lnSpcReduction="10000"/>
          </a:bodyPr>
          <a:lstStyle/>
          <a:p>
            <a:pPr algn="just"/>
            <a:r>
              <a:rPr lang="en-US" dirty="0" smtClean="0"/>
              <a:t>Markets should be seen not as a simple supply and demand incident around a single product or service, but as transactions between economic agents, and rather as a series of transactions. Even the simplest every day purchasing action, e.g. to buy bread from the local shop requires a series of transactions between a significant number of producers and service providers in order to </a:t>
            </a:r>
            <a:r>
              <a:rPr lang="en-US" dirty="0"/>
              <a:t>be realized. </a:t>
            </a:r>
            <a:r>
              <a:rPr lang="en-US" dirty="0" smtClean="0"/>
              <a:t>Each actor along this chain of transactions should make decisions about purchasing stock and </a:t>
            </a:r>
            <a:r>
              <a:rPr lang="en-US" dirty="0"/>
              <a:t>selling, production scheduling and investment into </a:t>
            </a:r>
            <a:r>
              <a:rPr lang="en-US" dirty="0" smtClean="0"/>
              <a:t>their business.  </a:t>
            </a:r>
          </a:p>
          <a:p>
            <a:pPr algn="just"/>
            <a:r>
              <a:rPr lang="en-US" dirty="0" smtClean="0"/>
              <a:t>It is important to realize that this chain of markets (transactions) is coordinated through decentralized decision making that in many cases take place within firms the other form of organizing transactions.  </a:t>
            </a:r>
            <a:endParaRPr lang="el-GR" dirty="0"/>
          </a:p>
        </p:txBody>
      </p:sp>
    </p:spTree>
    <p:extLst>
      <p:ext uri="{BB962C8B-B14F-4D97-AF65-F5344CB8AC3E}">
        <p14:creationId xmlns:p14="http://schemas.microsoft.com/office/powerpoint/2010/main" xmlns="" val="2483420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Failure of neoclassical economics</a:t>
            </a:r>
            <a:endParaRPr lang="el-GR" dirty="0"/>
          </a:p>
        </p:txBody>
      </p:sp>
      <p:sp>
        <p:nvSpPr>
          <p:cNvPr id="3" name="Θέση περιεχομένου 2"/>
          <p:cNvSpPr>
            <a:spLocks noGrp="1"/>
          </p:cNvSpPr>
          <p:nvPr>
            <p:ph idx="1"/>
          </p:nvPr>
        </p:nvSpPr>
        <p:spPr/>
        <p:txBody>
          <a:bodyPr>
            <a:normAutofit fontScale="70000" lnSpcReduction="20000"/>
          </a:bodyPr>
          <a:lstStyle/>
          <a:p>
            <a:pPr algn="just"/>
            <a:r>
              <a:rPr lang="en-US" dirty="0" smtClean="0"/>
              <a:t>However, neoclassical economics is unable understand the internalization of markets (transactions) and the consequent growth of firms</a:t>
            </a:r>
            <a:r>
              <a:rPr lang="el-GR" dirty="0" smtClean="0"/>
              <a:t>.  </a:t>
            </a:r>
            <a:r>
              <a:rPr lang="en-US" dirty="0" smtClean="0"/>
              <a:t>The latter organize not only production but a series of transactions complementary to production both tangible and intangible in nature and necessary for the successful materialization of production and its sale, e.g. R&amp;D activities, marketing, management, financial management, logistics management, Human Resources management, etc. while they diversify production and internationalize their activities becoming MNEs organizing international transactions within their global networks.  </a:t>
            </a:r>
          </a:p>
          <a:p>
            <a:pPr algn="just"/>
            <a:r>
              <a:rPr lang="en-US" dirty="0" smtClean="0"/>
              <a:t>These other activities may be undertaken via markets.  When firms undertake themselves such activities avoiding to buy them out via markets at arm length prices, in reality develop internal (intrafirm quasi markets) delegating the regulation of the relevant transaction to their internal management structure which manages the transaction through fiat rather than the typical market interaction mechanism. </a:t>
            </a:r>
          </a:p>
          <a:p>
            <a:pPr algn="just"/>
            <a:r>
              <a:rPr lang="en-US" dirty="0" smtClean="0"/>
              <a:t>The choice of the firm’s internal administrative fiat instead of the regular market mechanism for completing specific transactions means that internal transaction organization is more efficient than regular markets.</a:t>
            </a:r>
          </a:p>
        </p:txBody>
      </p:sp>
    </p:spTree>
    <p:extLst>
      <p:ext uri="{BB962C8B-B14F-4D97-AF65-F5344CB8AC3E}">
        <p14:creationId xmlns:p14="http://schemas.microsoft.com/office/powerpoint/2010/main" xmlns="" val="2047614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smtClean="0"/>
              <a:t>Markets under perfect competition lead to optimal solutions.</a:t>
            </a:r>
            <a:endParaRPr lang="el-GR" dirty="0"/>
          </a:p>
        </p:txBody>
      </p:sp>
      <p:sp>
        <p:nvSpPr>
          <p:cNvPr id="3" name="Θέση περιεχομένου 2"/>
          <p:cNvSpPr>
            <a:spLocks noGrp="1"/>
          </p:cNvSpPr>
          <p:nvPr>
            <p:ph idx="1"/>
          </p:nvPr>
        </p:nvSpPr>
        <p:spPr>
          <a:xfrm>
            <a:off x="684212" y="435430"/>
            <a:ext cx="8534400" cy="3865638"/>
          </a:xfrm>
        </p:spPr>
        <p:txBody>
          <a:bodyPr>
            <a:normAutofit fontScale="85000" lnSpcReduction="20000"/>
          </a:bodyPr>
          <a:lstStyle/>
          <a:p>
            <a:r>
              <a:rPr lang="en-US" dirty="0"/>
              <a:t>The superiority of firm internal markets vis a vis regular markets is beyond the understating of neoclassical economics which states </a:t>
            </a:r>
            <a:r>
              <a:rPr lang="en-US" dirty="0" smtClean="0"/>
              <a:t>that, under perfectly competitive markets </a:t>
            </a:r>
            <a:r>
              <a:rPr lang="en-US" dirty="0"/>
              <a:t>firms  determine output quantities at a level that maximizes profits at the given market price (price takers</a:t>
            </a:r>
            <a:r>
              <a:rPr lang="en-US" dirty="0" smtClean="0"/>
              <a:t>). At profit maximization point marginal cost equals price (efficient price) Firms undertake only production and grow up to the optimum level determined by the minimum long run average cost occurring when economies of scale are exhausted.</a:t>
            </a:r>
          </a:p>
          <a:p>
            <a:r>
              <a:rPr lang="en-US" dirty="0" smtClean="0"/>
              <a:t>Consumers reveal their preferences through the market price mechanism at perfectly competitive markets.  Consumers determine quantities that maximize their utility given their budget constrain and the prices prevailed in the market.  At utility maximization prices are equal to marginal utility.</a:t>
            </a:r>
          </a:p>
          <a:p>
            <a:r>
              <a:rPr lang="en-US" dirty="0" smtClean="0"/>
              <a:t>At a general equilibrium framework and in perfect competitive markets prices are equal to marginal costs and equal to marginal utilities and the economy maximizes social welfare.  In that sense , perfectly competitive markets are optimal.  </a:t>
            </a:r>
            <a:endParaRPr lang="en-US" dirty="0"/>
          </a:p>
          <a:p>
            <a:endParaRPr lang="el-GR" dirty="0"/>
          </a:p>
        </p:txBody>
      </p:sp>
    </p:spTree>
    <p:extLst>
      <p:ext uri="{BB962C8B-B14F-4D97-AF65-F5344CB8AC3E}">
        <p14:creationId xmlns:p14="http://schemas.microsoft.com/office/powerpoint/2010/main" xmlns="" val="3338553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MARKET FAILURE</a:t>
            </a:r>
            <a:endParaRPr lang="el-GR" dirty="0"/>
          </a:p>
        </p:txBody>
      </p:sp>
      <p:sp>
        <p:nvSpPr>
          <p:cNvPr id="3" name="Θέση περιεχομένου 2"/>
          <p:cNvSpPr>
            <a:spLocks noGrp="1"/>
          </p:cNvSpPr>
          <p:nvPr>
            <p:ph idx="1"/>
          </p:nvPr>
        </p:nvSpPr>
        <p:spPr/>
        <p:txBody>
          <a:bodyPr>
            <a:normAutofit fontScale="92500" lnSpcReduction="10000"/>
          </a:bodyPr>
          <a:lstStyle/>
          <a:p>
            <a:r>
              <a:rPr lang="en-US" dirty="0" smtClean="0"/>
              <a:t>Markets fail to produce optimal solutions in many occasions.  </a:t>
            </a:r>
          </a:p>
          <a:p>
            <a:pPr>
              <a:buFont typeface="Wingdings" panose="05000000000000000000" pitchFamily="2" charset="2"/>
              <a:buChar char="ü"/>
            </a:pPr>
            <a:r>
              <a:rPr lang="en-US" dirty="0" smtClean="0"/>
              <a:t>In the case of public goods and services.  A public good or service is defined as such when there is no rivalry in its consumption.  Once a public good or service is produced is equally available to all potential consumers.  There is also inability</a:t>
            </a:r>
            <a:r>
              <a:rPr lang="el-GR" dirty="0" smtClean="0"/>
              <a:t> </a:t>
            </a:r>
            <a:r>
              <a:rPr lang="en-US" dirty="0" smtClean="0"/>
              <a:t>of the producer to exclude from consumption any consumer who is not willing to pay a price.  The phenomenon of someone not willing to pay a price for a good or service although this good or services offers him/her a positive utility by obscuring his/her preferences and under the conviction that he/she would enjoy its consumption because there is no efficient way to exclude him/her from consuming it  is called free riding.  Private actors have little or no incentive at all to organize via markets transactions referring to public goods and services. </a:t>
            </a:r>
            <a:endParaRPr lang="el-GR" dirty="0"/>
          </a:p>
        </p:txBody>
      </p:sp>
    </p:spTree>
    <p:extLst>
      <p:ext uri="{BB962C8B-B14F-4D97-AF65-F5344CB8AC3E}">
        <p14:creationId xmlns:p14="http://schemas.microsoft.com/office/powerpoint/2010/main" xmlns="" val="1063064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Public good and services</a:t>
            </a:r>
            <a:endParaRPr lang="el-GR" dirty="0"/>
          </a:p>
        </p:txBody>
      </p:sp>
      <p:sp>
        <p:nvSpPr>
          <p:cNvPr id="3" name="Θέση περιεχομένου 2"/>
          <p:cNvSpPr>
            <a:spLocks noGrp="1"/>
          </p:cNvSpPr>
          <p:nvPr>
            <p:ph idx="1"/>
          </p:nvPr>
        </p:nvSpPr>
        <p:spPr/>
        <p:txBody>
          <a:bodyPr>
            <a:normAutofit fontScale="92500" lnSpcReduction="10000"/>
          </a:bodyPr>
          <a:lstStyle/>
          <a:p>
            <a:r>
              <a:rPr lang="en-US" dirty="0"/>
              <a:t>Yet, other institutional arrangements for organizing such transactions are required. The state may undertake the provision of public goods and services or subsidize their production while using taxation to allocate the cost and governments' fiat to  procure tax revenues from the public.  State’s intervention, the public sector and its administration, and the tax system are alternative institutional arrangements for remedying market failure in the case of public goods</a:t>
            </a:r>
            <a:r>
              <a:rPr lang="en-US" dirty="0" smtClean="0"/>
              <a:t>.  At the same time, the allocation of public resources to the provision of public goods and services (which and how much) is decided via the public choice mechanism (democratic voting system) that reveals the public’s preferences on prioritizing the provision of public goods and services.  In this </a:t>
            </a:r>
            <a:r>
              <a:rPr lang="en-US" smtClean="0"/>
              <a:t>case it </a:t>
            </a:r>
            <a:r>
              <a:rPr lang="en-US" dirty="0" smtClean="0"/>
              <a:t>is the political market that substitutes the inefficient </a:t>
            </a:r>
            <a:r>
              <a:rPr lang="en-US" smtClean="0"/>
              <a:t>private market.</a:t>
            </a:r>
            <a:endParaRPr lang="el-GR" dirty="0"/>
          </a:p>
        </p:txBody>
      </p:sp>
    </p:spTree>
    <p:extLst>
      <p:ext uri="{BB962C8B-B14F-4D97-AF65-F5344CB8AC3E}">
        <p14:creationId xmlns:p14="http://schemas.microsoft.com/office/powerpoint/2010/main" xmlns="" val="3918873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Private actor solutions to free riding.</a:t>
            </a:r>
            <a:endParaRPr lang="el-GR" dirty="0"/>
          </a:p>
        </p:txBody>
      </p:sp>
      <p:sp>
        <p:nvSpPr>
          <p:cNvPr id="3" name="Θέση περιεχομένου 2"/>
          <p:cNvSpPr>
            <a:spLocks noGrp="1"/>
          </p:cNvSpPr>
          <p:nvPr>
            <p:ph idx="1"/>
          </p:nvPr>
        </p:nvSpPr>
        <p:spPr/>
        <p:txBody>
          <a:bodyPr/>
          <a:lstStyle/>
          <a:p>
            <a:r>
              <a:rPr lang="en-US" dirty="0" smtClean="0"/>
              <a:t>However, private actors may find solutions for correcting the non excludability problem.  The radio and/or television broadcasting is a good case in point.  Radio waves and television bands are pure public goods.  Governments issue licenses for a fee to private actors for providing radio/and television free broadcasting assigning specific bands and waves to each provider.  Providers pay the licensing fee through paid advertisements.  State’s institutional intervention, nevertheless is yet a necessary condition even in the case of private actor arrangements for solving the non excludability problem and the provision of goods and services.</a:t>
            </a:r>
            <a:endParaRPr lang="el-GR" dirty="0"/>
          </a:p>
        </p:txBody>
      </p:sp>
    </p:spTree>
    <p:extLst>
      <p:ext uri="{BB962C8B-B14F-4D97-AF65-F5344CB8AC3E}">
        <p14:creationId xmlns:p14="http://schemas.microsoft.com/office/powerpoint/2010/main" xmlns="" val="3791489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Firm resources</a:t>
            </a:r>
            <a:endParaRPr lang="el-GR" dirty="0"/>
          </a:p>
        </p:txBody>
      </p:sp>
      <p:sp>
        <p:nvSpPr>
          <p:cNvPr id="3" name="Θέση περιεχομένου 2"/>
          <p:cNvSpPr>
            <a:spLocks noGrp="1"/>
          </p:cNvSpPr>
          <p:nvPr>
            <p:ph idx="1"/>
          </p:nvPr>
        </p:nvSpPr>
        <p:spPr/>
        <p:txBody>
          <a:bodyPr>
            <a:normAutofit fontScale="85000" lnSpcReduction="20000"/>
          </a:bodyPr>
          <a:lstStyle/>
          <a:p>
            <a:pPr algn="just"/>
            <a:r>
              <a:rPr lang="en-US" dirty="0" smtClean="0"/>
              <a:t>Firms provide a series of activities, such as R&amp;D, management, marketing, financial management, etc. complementary to production in the sense that they are necessary for realizing both production of output and its sale.  These activities are related to goods and services, i.e. technology and know How which are resources for the firm and constitute firm competitive advantages.  Once they are generated and the cost is paid they are similar to public goods and services.  They may be reused several times without suffering from rivalry.  No additional cost needs to be paid (marginal cost is zero)while each additional use may offer revenues to the firm (marginal revenue is positive)  The firm, for that reason has an incentive to reuse the resource excluding any competitor or non competitor from using it.  An independent state authority through the intellectual propert</a:t>
            </a:r>
            <a:r>
              <a:rPr lang="en-US" dirty="0"/>
              <a:t>y</a:t>
            </a:r>
            <a:r>
              <a:rPr lang="en-US" dirty="0" smtClean="0"/>
              <a:t> rights legislation issues exclusive patents to the resource generating firm which for that reason is considered the owner of the patented resource and exploits it for a number of years, e.g. pharmaceutical products are usually patented for fifteen years.  When patents expire other firms produce generic products that imitate the original.  </a:t>
            </a:r>
            <a:endParaRPr lang="el-GR" dirty="0"/>
          </a:p>
        </p:txBody>
      </p:sp>
    </p:spTree>
    <p:extLst>
      <p:ext uri="{BB962C8B-B14F-4D97-AF65-F5344CB8AC3E}">
        <p14:creationId xmlns:p14="http://schemas.microsoft.com/office/powerpoint/2010/main" xmlns="" val="473765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ASYMETRIC INFORMATION</a:t>
            </a:r>
            <a:endParaRPr lang="el-GR" dirty="0"/>
          </a:p>
        </p:txBody>
      </p:sp>
      <p:sp>
        <p:nvSpPr>
          <p:cNvPr id="3" name="Θέση περιεχομένου 2"/>
          <p:cNvSpPr>
            <a:spLocks noGrp="1"/>
          </p:cNvSpPr>
          <p:nvPr>
            <p:ph idx="1"/>
          </p:nvPr>
        </p:nvSpPr>
        <p:spPr/>
        <p:txBody>
          <a:bodyPr>
            <a:normAutofit fontScale="77500" lnSpcReduction="20000"/>
          </a:bodyPr>
          <a:lstStyle/>
          <a:p>
            <a:pPr algn="just"/>
            <a:r>
              <a:rPr lang="en-US" dirty="0" smtClean="0"/>
              <a:t>Patented resources may be exploited via alternative modes including the market.  However, markets are inefficient transaction modes in many occasions.  In most of the cases, mainly when resources are intangible and they are knowledge/information intensive. In such cases, e.g. skills, knowledge, experience embodied in human capital, there is asymmetric information between buyers and sellers. In a market transaction both parties (demand and supply) should posses exactly the same information about the product under transaction, its characteristics, its abilities, its appropriateness for specific uses, etc.  in order to determine the fair price.  The seller has certainly all the information required but efficient pricing dictates price to be set equal to marginal cost.  Given the public good character of the resource the cost is sunk and the marginal cost is zero.  The seller has no incentive to accept zero price and he uses the average cost plus a profit margin method for pricing the product.  There is no objective function for defining this profit margin and the seller has an incentive to achieve high rents by overstating the products’ abilities. In addition, he has an incentive to obscure information about the product because if he/she reveals the exact information the seller loses the ownership of the resource because any rival may imitate the product (the appropriability problem)   </a:t>
            </a:r>
            <a:endParaRPr lang="el-GR" dirty="0"/>
          </a:p>
        </p:txBody>
      </p:sp>
    </p:spTree>
    <p:extLst>
      <p:ext uri="{BB962C8B-B14F-4D97-AF65-F5344CB8AC3E}">
        <p14:creationId xmlns:p14="http://schemas.microsoft.com/office/powerpoint/2010/main" xmlns="" val="516314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ASYMETRIC INFORMATION AND MARKET FAILURE</a:t>
            </a:r>
            <a:endParaRPr lang="el-GR" dirty="0"/>
          </a:p>
        </p:txBody>
      </p:sp>
      <p:sp>
        <p:nvSpPr>
          <p:cNvPr id="3" name="Θέση περιεχομένου 2"/>
          <p:cNvSpPr>
            <a:spLocks noGrp="1"/>
          </p:cNvSpPr>
          <p:nvPr>
            <p:ph idx="1"/>
          </p:nvPr>
        </p:nvSpPr>
        <p:spPr>
          <a:xfrm>
            <a:off x="684212" y="470264"/>
            <a:ext cx="8534400" cy="3830804"/>
          </a:xfrm>
        </p:spPr>
        <p:txBody>
          <a:bodyPr>
            <a:normAutofit fontScale="92500" lnSpcReduction="10000"/>
          </a:bodyPr>
          <a:lstStyle/>
          <a:p>
            <a:pPr algn="just"/>
            <a:r>
              <a:rPr lang="en-US" dirty="0" smtClean="0"/>
              <a:t>On the other hand the perspective buyer needs all information concerning the product in order to form his/her utility and estimate the price (equal to marginal utility) which is willing to pay.  Nevertheless, the potential buyer has an incentive, in cases of asymmetrical information to understate its utility, i.e. to not reveal his/her real preferences in order to lower the price.  In other words, the buyer acts as a free rider.</a:t>
            </a:r>
          </a:p>
          <a:p>
            <a:pPr algn="just"/>
            <a:r>
              <a:rPr lang="en-US" dirty="0" smtClean="0"/>
              <a:t>Both parties act strategically (opportunistic behavior)  When opportunism is present the market fails to establish a fair price in a transaction, and prices are set via negotiations.  In negotiations the more mighty party prevails, but there is strong possibility the seller not to receive the full rent expected and/or the buyer the full benefit expected from the transaction. </a:t>
            </a:r>
          </a:p>
          <a:p>
            <a:endParaRPr lang="el-GR" dirty="0"/>
          </a:p>
        </p:txBody>
      </p:sp>
    </p:spTree>
    <p:extLst>
      <p:ext uri="{BB962C8B-B14F-4D97-AF65-F5344CB8AC3E}">
        <p14:creationId xmlns:p14="http://schemas.microsoft.com/office/powerpoint/2010/main" xmlns="" val="3904627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Market internalization</a:t>
            </a:r>
            <a:endParaRPr lang="el-GR" dirty="0"/>
          </a:p>
        </p:txBody>
      </p:sp>
      <p:sp>
        <p:nvSpPr>
          <p:cNvPr id="3" name="Θέση περιεχομένου 2"/>
          <p:cNvSpPr>
            <a:spLocks noGrp="1"/>
          </p:cNvSpPr>
          <p:nvPr>
            <p:ph idx="1"/>
          </p:nvPr>
        </p:nvSpPr>
        <p:spPr/>
        <p:txBody>
          <a:bodyPr>
            <a:normAutofit fontScale="85000" lnSpcReduction="10000"/>
          </a:bodyPr>
          <a:lstStyle/>
          <a:p>
            <a:pPr algn="just"/>
            <a:r>
              <a:rPr lang="en-US" dirty="0" smtClean="0"/>
              <a:t>In cases of asymmetric information  firms may avoid the cost of market failure via internalizing the relevant market.  The transaction, i.e. resource exploitation is organized via the internal administrative fiat of the firm.  Internal management structures, regulations, decision making procedures, channels of information analysis and diffusion, delegation of authority, and other micro institutional setting are the key factors for undertaking resource exploitation.</a:t>
            </a:r>
          </a:p>
          <a:p>
            <a:pPr algn="just"/>
            <a:r>
              <a:rPr lang="en-US" dirty="0" smtClean="0"/>
              <a:t>Firms further exploit exclusively owned resources either diversifying production, or differentiating existing products or entering foreign markets via firm internationalization.  Management takes the relevant decision and uses R&amp;D skills, marketing skills, organizational skills, etc. for effectively extracting full rents for exclusively owned resources.</a:t>
            </a:r>
          </a:p>
          <a:p>
            <a:pPr algn="just"/>
            <a:r>
              <a:rPr lang="en-US" dirty="0" smtClean="0"/>
              <a:t>In any case firms grow under the authority of the bounded rationality of managers.    </a:t>
            </a:r>
            <a:endParaRPr lang="el-GR" dirty="0"/>
          </a:p>
        </p:txBody>
      </p:sp>
    </p:spTree>
    <p:extLst>
      <p:ext uri="{BB962C8B-B14F-4D97-AF65-F5344CB8AC3E}">
        <p14:creationId xmlns:p14="http://schemas.microsoft.com/office/powerpoint/2010/main" xmlns="" val="1724140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The role of markets</a:t>
            </a:r>
            <a:endParaRPr lang="el-GR" dirty="0"/>
          </a:p>
        </p:txBody>
      </p:sp>
      <p:sp>
        <p:nvSpPr>
          <p:cNvPr id="3" name="Θέση περιεχομένου 2"/>
          <p:cNvSpPr>
            <a:spLocks noGrp="1"/>
          </p:cNvSpPr>
          <p:nvPr>
            <p:ph idx="1"/>
          </p:nvPr>
        </p:nvSpPr>
        <p:spPr/>
        <p:txBody>
          <a:bodyPr>
            <a:normAutofit lnSpcReduction="10000"/>
          </a:bodyPr>
          <a:lstStyle/>
          <a:p>
            <a:pPr algn="just"/>
            <a:r>
              <a:rPr lang="en-US" dirty="0" smtClean="0"/>
              <a:t>Neoclassical economic theory considers markets and the price mechanism as the most efficient form of </a:t>
            </a:r>
            <a:r>
              <a:rPr lang="en-US" dirty="0" smtClean="0"/>
              <a:t>organizing the allocation of resources, production, and the </a:t>
            </a:r>
            <a:r>
              <a:rPr lang="en-US" dirty="0" smtClean="0"/>
              <a:t>exchange of goods and services, if certain conditions asserting perfect competition, perfect knowledge, and certainty are fulfilled.  Prices are set at the junction of market demand and supply, while market supply is the horizontal aggregation of individual firm supply curves.  The latter coincides with the marginal cost curve, therefore prices are equal to marginal costs (efficient prices)  Demand curves reflect individual preferences (utilities) and marginal utility curves.  At equilibrium, prices are equal not only to marginal cost but to marginal utility also, thus both profits and utility are maximized. </a:t>
            </a:r>
            <a:endParaRPr lang="el-GR" dirty="0"/>
          </a:p>
        </p:txBody>
      </p:sp>
    </p:spTree>
    <p:extLst>
      <p:ext uri="{BB962C8B-B14F-4D97-AF65-F5344CB8AC3E}">
        <p14:creationId xmlns:p14="http://schemas.microsoft.com/office/powerpoint/2010/main" xmlns="" val="1198307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Market failure and private solutions</a:t>
            </a:r>
            <a:endParaRPr lang="el-GR" dirty="0"/>
          </a:p>
        </p:txBody>
      </p:sp>
      <p:sp>
        <p:nvSpPr>
          <p:cNvPr id="3" name="Θέση περιεχομένου 2"/>
          <p:cNvSpPr>
            <a:spLocks noGrp="1"/>
          </p:cNvSpPr>
          <p:nvPr>
            <p:ph idx="1"/>
          </p:nvPr>
        </p:nvSpPr>
        <p:spPr/>
        <p:txBody>
          <a:bodyPr>
            <a:normAutofit fontScale="92500"/>
          </a:bodyPr>
          <a:lstStyle/>
          <a:p>
            <a:pPr algn="just"/>
            <a:r>
              <a:rPr lang="en-US" dirty="0" smtClean="0"/>
              <a:t>Market failure due to asymmetrical information may be eased </a:t>
            </a:r>
            <a:r>
              <a:rPr lang="en-US" dirty="0"/>
              <a:t>by intermediaries or </a:t>
            </a:r>
            <a:r>
              <a:rPr lang="en-US" dirty="0">
                <a:hlinkClick r:id="rId2"/>
              </a:rPr>
              <a:t>rating agencies</a:t>
            </a:r>
            <a:r>
              <a:rPr lang="en-US" dirty="0"/>
              <a:t> such as Moody's and Standard &amp; Poor's informing market participants about securities risk. Underwriters Laboratories LLC performs the same task for electronics</a:t>
            </a:r>
            <a:r>
              <a:rPr lang="en-US" dirty="0" smtClean="0"/>
              <a:t>. </a:t>
            </a:r>
          </a:p>
          <a:p>
            <a:pPr algn="just"/>
            <a:r>
              <a:rPr lang="en-US" dirty="0" smtClean="0"/>
              <a:t>In turn intermediaries are </a:t>
            </a:r>
            <a:r>
              <a:rPr lang="en-US" dirty="0"/>
              <a:t>subject to different regulatory </a:t>
            </a:r>
            <a:r>
              <a:rPr lang="en-US" dirty="0" smtClean="0"/>
              <a:t>(institutional) frameworks</a:t>
            </a:r>
            <a:r>
              <a:rPr lang="en-US" dirty="0"/>
              <a:t>. At the top, the Securities and Exchange Commission (SEC) is the principal regulatory body in charge of regulating rating agencies in the United States. The SEC has the authority to register, regulate, and oversee nationally recognized statistical rating organizations (NRSROs) which are the rating agencies recognized by the SEC as credible and influential in the U.S. market</a:t>
            </a:r>
            <a:r>
              <a:rPr lang="en-US" dirty="0" smtClean="0"/>
              <a:t>.</a:t>
            </a:r>
            <a:endParaRPr lang="en-US" dirty="0"/>
          </a:p>
        </p:txBody>
      </p:sp>
    </p:spTree>
    <p:extLst>
      <p:ext uri="{BB962C8B-B14F-4D97-AF65-F5344CB8AC3E}">
        <p14:creationId xmlns:p14="http://schemas.microsoft.com/office/powerpoint/2010/main" xmlns="" val="1177218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smtClean="0"/>
              <a:t>INSTITUTIONAL REGULATION OF PRIVATE SOLUTIONS FOR ASYMETRICAL INFORMATION</a:t>
            </a:r>
            <a:endParaRPr lang="el-GR" dirty="0"/>
          </a:p>
        </p:txBody>
      </p:sp>
      <p:sp>
        <p:nvSpPr>
          <p:cNvPr id="3" name="Θέση περιεχομένου 2"/>
          <p:cNvSpPr>
            <a:spLocks noGrp="1"/>
          </p:cNvSpPr>
          <p:nvPr>
            <p:ph idx="1"/>
          </p:nvPr>
        </p:nvSpPr>
        <p:spPr/>
        <p:txBody>
          <a:bodyPr>
            <a:normAutofit fontScale="92500" lnSpcReduction="10000"/>
          </a:bodyPr>
          <a:lstStyle/>
          <a:p>
            <a:pPr algn="just"/>
            <a:r>
              <a:rPr lang="en-US" dirty="0"/>
              <a:t>The SEC has established a code of conduct that NRSROs must follow. The code of conduct places a strong emphasis on the necessity for independence, avoiding conflicts of interest, and giving ratings that are fair and truthful. Additionally, it requires that techniques, rating results, and any conflicts of interest be disclosed.</a:t>
            </a:r>
          </a:p>
          <a:p>
            <a:pPr algn="just"/>
            <a:r>
              <a:rPr lang="en-US" dirty="0"/>
              <a:t>In addition to local laws, there may be international regulatory frameworks that apply to rating agencies. For instance, the International Organization of Securities Commissions (IOSCO) has produced a Code of Conduct Fundamentals for Credit Rating Agencies that outlines international standards and principles for the operations of rating agencies.</a:t>
            </a:r>
            <a:br>
              <a:rPr lang="en-US" dirty="0"/>
            </a:br>
            <a:endParaRPr lang="el-GR" dirty="0"/>
          </a:p>
          <a:p>
            <a:pPr marL="0" indent="0">
              <a:buNone/>
            </a:pPr>
            <a:endParaRPr lang="el-GR" dirty="0"/>
          </a:p>
        </p:txBody>
      </p:sp>
    </p:spTree>
    <p:extLst>
      <p:ext uri="{BB962C8B-B14F-4D97-AF65-F5344CB8AC3E}">
        <p14:creationId xmlns:p14="http://schemas.microsoft.com/office/powerpoint/2010/main" xmlns="" val="352207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EXTERNALITIES</a:t>
            </a:r>
            <a:endParaRPr lang="el-GR" dirty="0"/>
          </a:p>
        </p:txBody>
      </p:sp>
      <p:sp>
        <p:nvSpPr>
          <p:cNvPr id="3" name="Θέση περιεχομένου 2"/>
          <p:cNvSpPr>
            <a:spLocks noGrp="1"/>
          </p:cNvSpPr>
          <p:nvPr>
            <p:ph idx="1"/>
          </p:nvPr>
        </p:nvSpPr>
        <p:spPr/>
        <p:txBody>
          <a:bodyPr>
            <a:normAutofit lnSpcReduction="10000"/>
          </a:bodyPr>
          <a:lstStyle/>
          <a:p>
            <a:r>
              <a:rPr lang="en-US" dirty="0" smtClean="0"/>
              <a:t>Another cause of market failure is the existence of externalities.  Externalities occur </a:t>
            </a:r>
            <a:r>
              <a:rPr lang="en-US" dirty="0"/>
              <a:t>when the </a:t>
            </a:r>
            <a:r>
              <a:rPr lang="en-US" dirty="0" smtClean="0"/>
              <a:t>production and/or consumption </a:t>
            </a:r>
            <a:r>
              <a:rPr lang="en-US" dirty="0"/>
              <a:t>of a good or service benefits or harms a third party. </a:t>
            </a:r>
            <a:r>
              <a:rPr lang="en-US" dirty="0" smtClean="0"/>
              <a:t>Private costs do not take into account existing social costs thus leading to overproduction above socially desirable levels.  Private benefits do not take into account existing social benefits thus leading to lower production/consumption than socially desirable levels.</a:t>
            </a:r>
          </a:p>
          <a:p>
            <a:r>
              <a:rPr lang="en-US" dirty="0" smtClean="0"/>
              <a:t> Pollution </a:t>
            </a:r>
            <a:r>
              <a:rPr lang="en-US" dirty="0"/>
              <a:t>resulting from the production of certain goods is an example of a negative externality that can hurt individuals and communities. The collateral damage caused by negative externalities may lead to market </a:t>
            </a:r>
            <a:r>
              <a:rPr lang="en-US" dirty="0" smtClean="0"/>
              <a:t>failure, i.e. markets fail to produce socially desirable output levels.</a:t>
            </a:r>
            <a:endParaRPr lang="el-GR" dirty="0"/>
          </a:p>
        </p:txBody>
      </p:sp>
    </p:spTree>
    <p:extLst>
      <p:ext uri="{BB962C8B-B14F-4D97-AF65-F5344CB8AC3E}">
        <p14:creationId xmlns:p14="http://schemas.microsoft.com/office/powerpoint/2010/main" xmlns="" val="2771491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Externalities</a:t>
            </a:r>
            <a:endParaRPr lang="el-GR" dirty="0"/>
          </a:p>
        </p:txBody>
      </p:sp>
      <p:sp>
        <p:nvSpPr>
          <p:cNvPr id="3" name="Θέση περιεχομένου 2"/>
          <p:cNvSpPr>
            <a:spLocks noGrp="1"/>
          </p:cNvSpPr>
          <p:nvPr>
            <p:ph idx="1"/>
          </p:nvPr>
        </p:nvSpPr>
        <p:spPr/>
        <p:txBody>
          <a:bodyPr>
            <a:normAutofit lnSpcReduction="10000"/>
          </a:bodyPr>
          <a:lstStyle/>
          <a:p>
            <a:pPr algn="just"/>
            <a:r>
              <a:rPr lang="en-US" dirty="0" smtClean="0"/>
              <a:t>Education generates social benefits more than private ones improving labor productivity, skill availability, etc.  This is a case of positive externality.  Private markets take into account private education demand which does not incorporate social benefits and it is constrained by education costs which are usually high.  Private demand lies at lower than social demand levels for the same price leading to lower production output than society would prefer.  State intervenes with the purpose of achieving social desirability either through public provision of education and compulsory certain years of education and/or improving access to private education systems distributing vouchers to the population or via other institutional arrangements.</a:t>
            </a:r>
            <a:endParaRPr lang="el-GR" dirty="0"/>
          </a:p>
        </p:txBody>
      </p:sp>
    </p:spTree>
    <p:extLst>
      <p:ext uri="{BB962C8B-B14F-4D97-AF65-F5344CB8AC3E}">
        <p14:creationId xmlns:p14="http://schemas.microsoft.com/office/powerpoint/2010/main" xmlns="" val="29598432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MARKET IMPERFECTIONS</a:t>
            </a:r>
            <a:endParaRPr lang="el-GR" dirty="0"/>
          </a:p>
        </p:txBody>
      </p:sp>
      <p:sp>
        <p:nvSpPr>
          <p:cNvPr id="3" name="Θέση περιεχομένου 2"/>
          <p:cNvSpPr>
            <a:spLocks noGrp="1"/>
          </p:cNvSpPr>
          <p:nvPr>
            <p:ph idx="1"/>
          </p:nvPr>
        </p:nvSpPr>
        <p:spPr/>
        <p:txBody>
          <a:bodyPr>
            <a:normAutofit/>
          </a:bodyPr>
          <a:lstStyle/>
          <a:p>
            <a:pPr algn="just"/>
            <a:r>
              <a:rPr lang="en-US" dirty="0" smtClean="0"/>
              <a:t>Firms act strategically generating exclusively owned competitive advantages.  They aim at excluding existing but less efficient firms from the market and/or raising disincentives to de novo firms from entering the market (barriers to entry) In either case successful firms acquire the market shares of those firms leaving or becoming marginal to the market and securing long run profits.  Competition changes character from perfect to monopolistic and/or oligopolistic competition and that leads to market failure since the efficient price rule is not applied.  In imperfect markets prices are higher and outputs are lower than those in cases of perfect markets with similar demand and cost conditions. </a:t>
            </a:r>
            <a:endParaRPr lang="el-GR" dirty="0"/>
          </a:p>
        </p:txBody>
      </p:sp>
    </p:spTree>
    <p:extLst>
      <p:ext uri="{BB962C8B-B14F-4D97-AF65-F5344CB8AC3E}">
        <p14:creationId xmlns:p14="http://schemas.microsoft.com/office/powerpoint/2010/main" xmlns="" val="3743666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smtClean="0"/>
              <a:t>Product differentiation</a:t>
            </a:r>
            <a:br>
              <a:rPr lang="en-US" dirty="0" smtClean="0"/>
            </a:br>
            <a:r>
              <a:rPr lang="en-US" dirty="0" smtClean="0"/>
              <a:t>vertical and horizontal integration</a:t>
            </a:r>
            <a:endParaRPr lang="el-GR" dirty="0"/>
          </a:p>
        </p:txBody>
      </p:sp>
      <p:sp>
        <p:nvSpPr>
          <p:cNvPr id="3" name="Θέση περιεχομένου 2"/>
          <p:cNvSpPr>
            <a:spLocks noGrp="1"/>
          </p:cNvSpPr>
          <p:nvPr>
            <p:ph idx="1"/>
          </p:nvPr>
        </p:nvSpPr>
        <p:spPr/>
        <p:txBody>
          <a:bodyPr>
            <a:normAutofit fontScale="92500" lnSpcReduction="10000"/>
          </a:bodyPr>
          <a:lstStyle/>
          <a:p>
            <a:pPr algn="just"/>
            <a:r>
              <a:rPr lang="en-US" dirty="0" smtClean="0"/>
              <a:t>Firms using R&amp;D skills differentiate their products, acquire patents on them and their brands, and promote sales of differentiated products through marketing and sales organization skills initially in domestic markets, later exporting and in cases they may combine with economies of scale producing them directly in foreign markets (horizontal FDIs) </a:t>
            </a:r>
          </a:p>
          <a:p>
            <a:pPr algn="just"/>
            <a:r>
              <a:rPr lang="en-US" dirty="0" smtClean="0"/>
              <a:t>Firms acquire the production of raw materials and/or intermediate products for improving logistics efficiency, standardizing quality, reducing costs through taking advantage form quasi economies of scale and scope.  Vertical integration may occur within the domestic market or in a series of foreign markets (vertical FDIs)   Vertical FDIs generate international or regional networks, give rise to intrafirm trade, and </a:t>
            </a:r>
            <a:r>
              <a:rPr lang="en-US" smtClean="0"/>
              <a:t>market internalization. </a:t>
            </a:r>
            <a:endParaRPr lang="el-GR" dirty="0"/>
          </a:p>
        </p:txBody>
      </p:sp>
    </p:spTree>
    <p:extLst>
      <p:ext uri="{BB962C8B-B14F-4D97-AF65-F5344CB8AC3E}">
        <p14:creationId xmlns:p14="http://schemas.microsoft.com/office/powerpoint/2010/main" xmlns="" val="15545902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Market internalization and firm growth</a:t>
            </a:r>
            <a:endParaRPr lang="el-GR" dirty="0"/>
          </a:p>
        </p:txBody>
      </p:sp>
      <p:sp>
        <p:nvSpPr>
          <p:cNvPr id="3" name="Θέση περιεχομένου 2"/>
          <p:cNvSpPr>
            <a:spLocks noGrp="1"/>
          </p:cNvSpPr>
          <p:nvPr>
            <p:ph idx="1"/>
          </p:nvPr>
        </p:nvSpPr>
        <p:spPr/>
        <p:txBody>
          <a:bodyPr/>
          <a:lstStyle/>
          <a:p>
            <a:r>
              <a:rPr lang="en-US" dirty="0" smtClean="0"/>
              <a:t>In both types of firm expansion, horizontal and vertical firms the prerequisite is the generation of resources tangible and intangible in nature the exploitation of which 	is realized through the creation of quasi firm internal markets organized via the firm administrative fiat and the internal management and organization institutions.  </a:t>
            </a:r>
          </a:p>
          <a:p>
            <a:r>
              <a:rPr lang="en-US" dirty="0" smtClean="0"/>
              <a:t>Market internalization at home and/or abroad lead firms to grow.</a:t>
            </a:r>
            <a:endParaRPr lang="el-GR" dirty="0"/>
          </a:p>
        </p:txBody>
      </p:sp>
    </p:spTree>
    <p:extLst>
      <p:ext uri="{BB962C8B-B14F-4D97-AF65-F5344CB8AC3E}">
        <p14:creationId xmlns:p14="http://schemas.microsoft.com/office/powerpoint/2010/main" xmlns="" val="19475037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Market failure and institutions</a:t>
            </a:r>
            <a:endParaRPr lang="el-GR" dirty="0"/>
          </a:p>
        </p:txBody>
      </p:sp>
      <p:sp>
        <p:nvSpPr>
          <p:cNvPr id="3" name="Θέση περιεχομένου 2"/>
          <p:cNvSpPr>
            <a:spLocks noGrp="1"/>
          </p:cNvSpPr>
          <p:nvPr>
            <p:ph idx="1"/>
          </p:nvPr>
        </p:nvSpPr>
        <p:spPr/>
        <p:txBody>
          <a:bodyPr/>
          <a:lstStyle/>
          <a:p>
            <a:pPr algn="just"/>
            <a:r>
              <a:rPr lang="en-US" altLang="el-GR" dirty="0"/>
              <a:t>Market imperfections are also due to state intervention related to market entry and </a:t>
            </a:r>
            <a:r>
              <a:rPr lang="en-US" altLang="el-GR" dirty="0" smtClean="0"/>
              <a:t>competition institutional rules, </a:t>
            </a:r>
            <a:r>
              <a:rPr lang="en-US" altLang="el-GR" dirty="0"/>
              <a:t>e.g. expediency licenses, volume of </a:t>
            </a:r>
            <a:r>
              <a:rPr lang="en-US" altLang="el-GR" dirty="0" smtClean="0"/>
              <a:t>output, issuance of exclusive </a:t>
            </a:r>
            <a:r>
              <a:rPr lang="en-US" altLang="el-GR" dirty="0"/>
              <a:t>rights, etc</a:t>
            </a:r>
            <a:r>
              <a:rPr lang="en-US" altLang="el-GR" dirty="0" smtClean="0"/>
              <a:t>. </a:t>
            </a:r>
          </a:p>
          <a:p>
            <a:pPr algn="just"/>
            <a:r>
              <a:rPr lang="en-US" altLang="el-GR" dirty="0" smtClean="0"/>
              <a:t> G</a:t>
            </a:r>
            <a:r>
              <a:rPr lang="en-US" dirty="0" smtClean="0"/>
              <a:t>overnments pass </a:t>
            </a:r>
            <a:r>
              <a:rPr lang="en-US" dirty="0"/>
              <a:t>legislation such as </a:t>
            </a:r>
            <a:r>
              <a:rPr lang="en-US" dirty="0" smtClean="0"/>
              <a:t>antitrust</a:t>
            </a:r>
            <a:r>
              <a:rPr lang="en-US" dirty="0"/>
              <a:t> </a:t>
            </a:r>
            <a:r>
              <a:rPr lang="en-US" dirty="0" smtClean="0"/>
              <a:t>policies targeting at</a:t>
            </a:r>
            <a:r>
              <a:rPr lang="en-US" dirty="0"/>
              <a:t> </a:t>
            </a:r>
            <a:r>
              <a:rPr lang="en-US" dirty="0" smtClean="0"/>
              <a:t>preventing firms from acquiring monopoly market power and increasing market concentration.  In such conditions competition is curtailed substantially and one or two giant firms control the market raising market failure.  Antitrust legislation aims at restoring competitive conditions and avoid monopolies and/or oligopolies</a:t>
            </a:r>
            <a:endParaRPr lang="en-US" altLang="el-GR" dirty="0"/>
          </a:p>
        </p:txBody>
      </p:sp>
    </p:spTree>
    <p:extLst>
      <p:ext uri="{BB962C8B-B14F-4D97-AF65-F5344CB8AC3E}">
        <p14:creationId xmlns:p14="http://schemas.microsoft.com/office/powerpoint/2010/main" xmlns="" val="27808044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Private collective solutions to market failure</a:t>
            </a:r>
            <a:endParaRPr lang="el-GR" dirty="0"/>
          </a:p>
        </p:txBody>
      </p:sp>
      <p:sp>
        <p:nvSpPr>
          <p:cNvPr id="3" name="Θέση περιεχομένου 2"/>
          <p:cNvSpPr>
            <a:spLocks noGrp="1"/>
          </p:cNvSpPr>
          <p:nvPr>
            <p:ph idx="1"/>
          </p:nvPr>
        </p:nvSpPr>
        <p:spPr/>
        <p:txBody>
          <a:bodyPr>
            <a:normAutofit lnSpcReduction="10000"/>
          </a:bodyPr>
          <a:lstStyle/>
          <a:p>
            <a:pPr algn="just"/>
            <a:r>
              <a:rPr lang="en-US" dirty="0" smtClean="0"/>
              <a:t>Government induced institutional solutions to market failure may be complemented by private collective action solutions. </a:t>
            </a:r>
            <a:r>
              <a:rPr lang="en-US" dirty="0"/>
              <a:t>Consumers and producers can band together to form co-ops to provide services that otherwise might be underprovided in a pure market, such as a utility co-op for electric service to rural homes or a co-operatively held refrigerated storage facility for a group of dairy farmers to chill their milk at an efficient scale</a:t>
            </a:r>
            <a:r>
              <a:rPr lang="en-US" dirty="0" smtClean="0"/>
              <a:t>.</a:t>
            </a:r>
            <a:r>
              <a:rPr lang="en-US" dirty="0"/>
              <a:t> Consumers and producers can band together to form co-ops to provide services that otherwise might be underprovided in a pure market, such as a utility co-op for electric service to rural homes or a co-operatively held refrigerated storage facility for a group of dairy farmers to chill their milk at an efficient scale</a:t>
            </a:r>
            <a:r>
              <a:rPr lang="en-US" dirty="0" smtClean="0"/>
              <a:t>.</a:t>
            </a:r>
            <a:r>
              <a:rPr lang="en-US" dirty="0"/>
              <a:t> </a:t>
            </a:r>
            <a:endParaRPr lang="el-GR" dirty="0"/>
          </a:p>
        </p:txBody>
      </p:sp>
    </p:spTree>
    <p:extLst>
      <p:ext uri="{BB962C8B-B14F-4D97-AF65-F5344CB8AC3E}">
        <p14:creationId xmlns:p14="http://schemas.microsoft.com/office/powerpoint/2010/main" xmlns="" val="3078744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Private collective solutions to market failure</a:t>
            </a:r>
            <a:endParaRPr lang="el-GR" dirty="0"/>
          </a:p>
        </p:txBody>
      </p:sp>
      <p:sp>
        <p:nvSpPr>
          <p:cNvPr id="3" name="Θέση περιεχομένου 2"/>
          <p:cNvSpPr>
            <a:spLocks noGrp="1"/>
          </p:cNvSpPr>
          <p:nvPr>
            <p:ph idx="1"/>
          </p:nvPr>
        </p:nvSpPr>
        <p:spPr/>
        <p:txBody>
          <a:bodyPr>
            <a:normAutofit fontScale="92500" lnSpcReduction="20000"/>
          </a:bodyPr>
          <a:lstStyle/>
          <a:p>
            <a:pPr algn="just"/>
            <a:r>
              <a:rPr lang="en-US" dirty="0"/>
              <a:t>Parties can privately agree to limit consumption and enforce rules among themselves to overcome the market failure of the </a:t>
            </a:r>
            <a:r>
              <a:rPr lang="en-US" dirty="0" smtClean="0"/>
              <a:t>tragedy of the commons. </a:t>
            </a:r>
            <a:r>
              <a:rPr lang="en-US" dirty="0"/>
              <a:t>A common resource or "commons" is any resource, such as water or land, that provides users with tangible benefits but which nobody has an exclusive claim. The tragedy of the </a:t>
            </a:r>
            <a:r>
              <a:rPr lang="en-US" dirty="0" smtClean="0"/>
              <a:t>commons</a:t>
            </a:r>
            <a:r>
              <a:rPr lang="en-US" dirty="0"/>
              <a:t> is an economic problem where </a:t>
            </a:r>
            <a:r>
              <a:rPr lang="en-US" dirty="0" smtClean="0"/>
              <a:t>individuals consume </a:t>
            </a:r>
            <a:r>
              <a:rPr lang="en-US" dirty="0"/>
              <a:t>a resource at the expense of society</a:t>
            </a:r>
            <a:r>
              <a:rPr lang="en-US" dirty="0" smtClean="0"/>
              <a:t>. </a:t>
            </a:r>
            <a:r>
              <a:rPr lang="en-US" dirty="0"/>
              <a:t>If an individual acts in their best interest, it can result in harmful over-consumption to the detriment of all. This phenomenon may result in under-investment and total </a:t>
            </a:r>
            <a:r>
              <a:rPr lang="en-US" dirty="0" smtClean="0"/>
              <a:t>depletion</a:t>
            </a:r>
            <a:r>
              <a:rPr lang="en-US" dirty="0"/>
              <a:t> of a shared resource</a:t>
            </a:r>
            <a:r>
              <a:rPr lang="en-US" dirty="0" smtClean="0"/>
              <a:t>.</a:t>
            </a:r>
          </a:p>
          <a:p>
            <a:pPr algn="just"/>
            <a:r>
              <a:rPr lang="en-US" dirty="0"/>
              <a:t>The tragedy of the commons occurs when </a:t>
            </a:r>
            <a:r>
              <a:rPr lang="en-US" dirty="0" smtClean="0"/>
              <a:t>there is rivalry </a:t>
            </a:r>
            <a:r>
              <a:rPr lang="en-US" dirty="0"/>
              <a:t>in </a:t>
            </a:r>
            <a:r>
              <a:rPr lang="en-US" dirty="0" smtClean="0"/>
              <a:t>consumption of a </a:t>
            </a:r>
            <a:r>
              <a:rPr lang="en-US" dirty="0"/>
              <a:t>non-excludable, scarce, and a common-pool resource.</a:t>
            </a:r>
          </a:p>
          <a:p>
            <a:endParaRPr lang="el-GR" dirty="0"/>
          </a:p>
        </p:txBody>
      </p:sp>
    </p:spTree>
    <p:extLst>
      <p:ext uri="{BB962C8B-B14F-4D97-AF65-F5344CB8AC3E}">
        <p14:creationId xmlns:p14="http://schemas.microsoft.com/office/powerpoint/2010/main" xmlns="" val="1938364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The role of firms</a:t>
            </a:r>
            <a:endParaRPr lang="el-GR" dirty="0"/>
          </a:p>
        </p:txBody>
      </p:sp>
      <p:sp>
        <p:nvSpPr>
          <p:cNvPr id="3" name="Θέση περιεχομένου 2"/>
          <p:cNvSpPr>
            <a:spLocks noGrp="1"/>
          </p:cNvSpPr>
          <p:nvPr>
            <p:ph idx="1"/>
          </p:nvPr>
        </p:nvSpPr>
        <p:spPr/>
        <p:txBody>
          <a:bodyPr>
            <a:normAutofit fontScale="92500" lnSpcReduction="20000"/>
          </a:bodyPr>
          <a:lstStyle/>
          <a:p>
            <a:pPr algn="just"/>
            <a:r>
              <a:rPr lang="en-US" dirty="0" smtClean="0"/>
              <a:t>In such a perfect environment </a:t>
            </a:r>
            <a:r>
              <a:rPr lang="en-US" dirty="0" smtClean="0"/>
              <a:t>firms have </a:t>
            </a:r>
            <a:r>
              <a:rPr lang="en-US" dirty="0" smtClean="0"/>
              <a:t>the role </a:t>
            </a:r>
            <a:r>
              <a:rPr lang="en-US" dirty="0" smtClean="0"/>
              <a:t>to undertake production and they </a:t>
            </a:r>
            <a:r>
              <a:rPr lang="en-US" dirty="0" smtClean="0"/>
              <a:t>exist </a:t>
            </a:r>
            <a:r>
              <a:rPr lang="en-US" dirty="0" smtClean="0"/>
              <a:t>in order </a:t>
            </a:r>
            <a:r>
              <a:rPr lang="en-US" dirty="0" smtClean="0"/>
              <a:t>to exploit </a:t>
            </a:r>
            <a:r>
              <a:rPr lang="en-US" dirty="0" smtClean="0"/>
              <a:t>advantages accruing from the division </a:t>
            </a:r>
            <a:r>
              <a:rPr lang="en-US" dirty="0" smtClean="0"/>
              <a:t>of </a:t>
            </a:r>
            <a:r>
              <a:rPr lang="en-US" dirty="0" smtClean="0"/>
              <a:t>labor.  The main advantage is </a:t>
            </a:r>
            <a:r>
              <a:rPr lang="en-US" dirty="0" smtClean="0"/>
              <a:t>that as division of labor </a:t>
            </a:r>
            <a:r>
              <a:rPr lang="en-US" dirty="0" smtClean="0"/>
              <a:t>advances is followed by increasing </a:t>
            </a:r>
            <a:r>
              <a:rPr lang="en-US" dirty="0" smtClean="0"/>
              <a:t>labor productivity.  Advancements of the division of labor become effective after capital investments in new </a:t>
            </a:r>
            <a:r>
              <a:rPr lang="en-US" dirty="0" smtClean="0"/>
              <a:t>machinery </a:t>
            </a:r>
            <a:r>
              <a:rPr lang="en-US" dirty="0" smtClean="0"/>
              <a:t>embodying  </a:t>
            </a:r>
            <a:r>
              <a:rPr lang="en-US" dirty="0" smtClean="0"/>
              <a:t>technological improvements.  Fixed capital investments increase capital </a:t>
            </a:r>
            <a:r>
              <a:rPr lang="en-US" dirty="0" smtClean="0"/>
              <a:t>intensity of production that leads to increasing </a:t>
            </a:r>
            <a:r>
              <a:rPr lang="en-US" dirty="0" smtClean="0"/>
              <a:t>technological </a:t>
            </a:r>
            <a:r>
              <a:rPr lang="en-US" dirty="0" smtClean="0"/>
              <a:t>indivisibilities which in turn generates increasing </a:t>
            </a:r>
            <a:r>
              <a:rPr lang="en-US" dirty="0" smtClean="0"/>
              <a:t>economies of scale.  Firms exploit economies of scale up to the point that long run average cost reach its minimum level.  The output that corresponds to the minimum long run minimum average cost </a:t>
            </a:r>
            <a:r>
              <a:rPr lang="en-US" dirty="0" smtClean="0"/>
              <a:t>determines </a:t>
            </a:r>
            <a:r>
              <a:rPr lang="en-US" dirty="0" smtClean="0"/>
              <a:t>the size of the firm.  Firms stop growing at this level because if they continue to expand output suffer from diseconomies of scale   </a:t>
            </a:r>
            <a:r>
              <a:rPr lang="en-US" dirty="0" smtClean="0"/>
              <a:t>that accrue from </a:t>
            </a:r>
            <a:r>
              <a:rPr lang="en-US" dirty="0" smtClean="0"/>
              <a:t>increasing production coordination costs. </a:t>
            </a:r>
            <a:endParaRPr lang="el-GR" dirty="0"/>
          </a:p>
        </p:txBody>
      </p:sp>
    </p:spTree>
    <p:extLst>
      <p:ext uri="{BB962C8B-B14F-4D97-AF65-F5344CB8AC3E}">
        <p14:creationId xmlns:p14="http://schemas.microsoft.com/office/powerpoint/2010/main" xmlns="" val="1324252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Private collective solutions to market failure</a:t>
            </a:r>
            <a:endParaRPr lang="el-GR" dirty="0"/>
          </a:p>
        </p:txBody>
      </p:sp>
      <p:sp>
        <p:nvSpPr>
          <p:cNvPr id="3" name="Θέση περιεχομένου 2"/>
          <p:cNvSpPr>
            <a:spLocks noGrp="1"/>
          </p:cNvSpPr>
          <p:nvPr>
            <p:ph idx="1"/>
          </p:nvPr>
        </p:nvSpPr>
        <p:spPr/>
        <p:txBody>
          <a:bodyPr>
            <a:normAutofit/>
          </a:bodyPr>
          <a:lstStyle/>
          <a:p>
            <a:r>
              <a:rPr lang="en-US" dirty="0" smtClean="0"/>
              <a:t>Government </a:t>
            </a:r>
            <a:r>
              <a:rPr lang="en-US" dirty="0"/>
              <a:t>regulation or direct control of a </a:t>
            </a:r>
            <a:r>
              <a:rPr lang="en-US" dirty="0" smtClean="0"/>
              <a:t>common </a:t>
            </a:r>
            <a:r>
              <a:rPr lang="en-US" dirty="0"/>
              <a:t>resource can reduce over-consumption, and government investment in the conservation and renewal of the resource can help prevent its depletion. Government regulation can limit how many cattle may graze on government lands or issue fish catch quotas.</a:t>
            </a:r>
          </a:p>
          <a:p>
            <a:r>
              <a:rPr lang="en-US" dirty="0"/>
              <a:t>Assigning private property rights over resources to individuals can convert a </a:t>
            </a:r>
            <a:r>
              <a:rPr lang="en-US" dirty="0" smtClean="0"/>
              <a:t>common </a:t>
            </a:r>
            <a:r>
              <a:rPr lang="en-US" dirty="0"/>
              <a:t>resource into a </a:t>
            </a:r>
            <a:r>
              <a:rPr lang="en-US" dirty="0" smtClean="0"/>
              <a:t>private good. </a:t>
            </a:r>
            <a:r>
              <a:rPr lang="en-US" dirty="0"/>
              <a:t>Technologically it may mean developing a way to identify, measure, and mark units or parcels of the common </a:t>
            </a:r>
            <a:r>
              <a:rPr lang="en-US" dirty="0" smtClean="0"/>
              <a:t>resource </a:t>
            </a:r>
            <a:r>
              <a:rPr lang="en-US" dirty="0"/>
              <a:t>into private holdings, such as branding cattle</a:t>
            </a:r>
          </a:p>
          <a:p>
            <a:endParaRPr lang="el-GR" dirty="0"/>
          </a:p>
        </p:txBody>
      </p:sp>
    </p:spTree>
    <p:extLst>
      <p:ext uri="{BB962C8B-B14F-4D97-AF65-F5344CB8AC3E}">
        <p14:creationId xmlns:p14="http://schemas.microsoft.com/office/powerpoint/2010/main" xmlns="" val="28848968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Private collective solutions to market failure</a:t>
            </a:r>
            <a:endParaRPr lang="el-GR" dirty="0"/>
          </a:p>
        </p:txBody>
      </p:sp>
      <p:sp>
        <p:nvSpPr>
          <p:cNvPr id="3" name="Θέση περιεχομένου 2"/>
          <p:cNvSpPr>
            <a:spLocks noGrp="1"/>
          </p:cNvSpPr>
          <p:nvPr>
            <p:ph idx="1"/>
          </p:nvPr>
        </p:nvSpPr>
        <p:spPr/>
        <p:txBody>
          <a:bodyPr/>
          <a:lstStyle/>
          <a:p>
            <a:pPr algn="just"/>
            <a:r>
              <a:rPr lang="en-US" dirty="0" smtClean="0"/>
              <a:t>Private collective actions may include customary </a:t>
            </a:r>
            <a:r>
              <a:rPr lang="en-US" dirty="0"/>
              <a:t>arrangements among </a:t>
            </a:r>
            <a:r>
              <a:rPr lang="en-US" dirty="0" smtClean="0"/>
              <a:t>users of the common good, e.g. rural </a:t>
            </a:r>
            <a:r>
              <a:rPr lang="en-US" dirty="0"/>
              <a:t>villagers and aristocratic lords, including common access to most grazing and farmlands and managing their use and conservation</a:t>
            </a:r>
            <a:r>
              <a:rPr lang="en-US" dirty="0" smtClean="0"/>
              <a:t>.</a:t>
            </a:r>
            <a:r>
              <a:rPr lang="en-US" dirty="0"/>
              <a:t> Practices such as crop rotation, seasonal grazing, and enforceable sanctions against overuse and abuse of the resource meant collective action arrangements readily overcame the tragedy of the commons.</a:t>
            </a:r>
            <a:endParaRPr lang="el-GR" dirty="0"/>
          </a:p>
        </p:txBody>
      </p:sp>
    </p:spTree>
    <p:extLst>
      <p:ext uri="{BB962C8B-B14F-4D97-AF65-F5344CB8AC3E}">
        <p14:creationId xmlns:p14="http://schemas.microsoft.com/office/powerpoint/2010/main" xmlns="" val="2586239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Markets </a:t>
            </a:r>
            <a:r>
              <a:rPr lang="en-US" cap="none" dirty="0" smtClean="0"/>
              <a:t>vs.</a:t>
            </a:r>
            <a:r>
              <a:rPr lang="en-US" dirty="0" smtClean="0"/>
              <a:t> firms</a:t>
            </a:r>
            <a:endParaRPr lang="el-GR" dirty="0"/>
          </a:p>
        </p:txBody>
      </p:sp>
      <p:sp>
        <p:nvSpPr>
          <p:cNvPr id="3" name="Θέση περιεχομένου 2"/>
          <p:cNvSpPr>
            <a:spLocks noGrp="1"/>
          </p:cNvSpPr>
          <p:nvPr>
            <p:ph idx="1"/>
          </p:nvPr>
        </p:nvSpPr>
        <p:spPr/>
        <p:txBody>
          <a:bodyPr/>
          <a:lstStyle/>
          <a:p>
            <a:pPr algn="just"/>
            <a:r>
              <a:rPr lang="en-US" dirty="0" smtClean="0"/>
              <a:t>Neoclassical theory considers markets and firms as the two modes of organizing economic activity under the perfect competition, perfect knowledge and certainty institutional setting with costless and frictionless markets organizing transactions and firms undertaking production up to the point that under given technologies both economies of scale and division of labor advantages are fully exhausted. </a:t>
            </a:r>
            <a:endParaRPr lang="el-GR" dirty="0"/>
          </a:p>
        </p:txBody>
      </p:sp>
    </p:spTree>
    <p:extLst>
      <p:ext uri="{BB962C8B-B14F-4D97-AF65-F5344CB8AC3E}">
        <p14:creationId xmlns:p14="http://schemas.microsoft.com/office/powerpoint/2010/main" xmlns="" val="747047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smtClean="0"/>
              <a:t>Markets as a medium of exchange and a price  setting mechanism</a:t>
            </a:r>
            <a:endParaRPr lang="el-GR" dirty="0"/>
          </a:p>
        </p:txBody>
      </p:sp>
      <p:sp>
        <p:nvSpPr>
          <p:cNvPr id="3" name="Θέση περιεχομένου 2"/>
          <p:cNvSpPr>
            <a:spLocks noGrp="1"/>
          </p:cNvSpPr>
          <p:nvPr>
            <p:ph idx="1"/>
          </p:nvPr>
        </p:nvSpPr>
        <p:spPr/>
        <p:txBody>
          <a:bodyPr>
            <a:normAutofit fontScale="77500" lnSpcReduction="20000"/>
          </a:bodyPr>
          <a:lstStyle/>
          <a:p>
            <a:pPr algn="just"/>
            <a:r>
              <a:rPr lang="en-US" dirty="0" smtClean="0"/>
              <a:t>A flea market or a bazaar resembles a simple physical spot market.  In such a market the basic prerequisite is the existence of demand and supply.  However, next to demand and supply a number of other conditions coexist.  Rules and customs, negotiations, search and transaction costs, price comparisons, competition between suppliers.</a:t>
            </a:r>
          </a:p>
          <a:p>
            <a:pPr algn="just"/>
            <a:r>
              <a:rPr lang="en-US" dirty="0" smtClean="0"/>
              <a:t>Demand functions reflect the relationship between quantities demanded at specific prices revealing the consumer utility function, i.e. the utility consumers receive from specific products.  Consumer utility functions are influenced by their preferences, which in turn are determined by individuals</a:t>
            </a:r>
            <a:r>
              <a:rPr lang="en-US" dirty="0"/>
              <a:t>' tastes, habits, and circumstances. They are shaped by socio-cultural factors, individual personality traits, income level, and marketing influences</a:t>
            </a:r>
            <a:r>
              <a:rPr lang="en-US" dirty="0" smtClean="0"/>
              <a:t>.  At the same time supply is determined by  </a:t>
            </a:r>
            <a:r>
              <a:rPr lang="en-US" dirty="0"/>
              <a:t>prices of </a:t>
            </a:r>
            <a:r>
              <a:rPr lang="en-US" dirty="0" smtClean="0"/>
              <a:t>production factors and inputs in general, returns </a:t>
            </a:r>
            <a:r>
              <a:rPr lang="en-US" dirty="0"/>
              <a:t>from alternative activities, </a:t>
            </a:r>
            <a:r>
              <a:rPr lang="en-US" dirty="0" smtClean="0"/>
              <a:t>technology</a:t>
            </a:r>
            <a:r>
              <a:rPr lang="en-US" dirty="0"/>
              <a:t>, </a:t>
            </a:r>
            <a:r>
              <a:rPr lang="en-US" dirty="0" smtClean="0"/>
              <a:t>seller </a:t>
            </a:r>
            <a:r>
              <a:rPr lang="en-US" dirty="0"/>
              <a:t>expectations, </a:t>
            </a:r>
            <a:r>
              <a:rPr lang="en-US" dirty="0" smtClean="0"/>
              <a:t>natural </a:t>
            </a:r>
            <a:r>
              <a:rPr lang="en-US" dirty="0"/>
              <a:t>events, and </a:t>
            </a:r>
            <a:r>
              <a:rPr lang="en-US" dirty="0" smtClean="0"/>
              <a:t>the </a:t>
            </a:r>
            <a:r>
              <a:rPr lang="en-US" dirty="0"/>
              <a:t>number of sellers</a:t>
            </a:r>
            <a:r>
              <a:rPr lang="en-US" dirty="0" smtClean="0"/>
              <a:t>.  The latter indicates the market structure and the competition conditions prevailing in the market.  Market structure is a basic determinant of prices and quantities supplied.  Yet, they are determined by firm strategic behavior and at the same time they influence firm behavior.</a:t>
            </a:r>
          </a:p>
        </p:txBody>
      </p:sp>
    </p:spTree>
    <p:extLst>
      <p:ext uri="{BB962C8B-B14F-4D97-AF65-F5344CB8AC3E}">
        <p14:creationId xmlns:p14="http://schemas.microsoft.com/office/powerpoint/2010/main" xmlns="" val="3806324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Market structure</a:t>
            </a:r>
            <a:endParaRPr lang="el-GR" dirty="0"/>
          </a:p>
        </p:txBody>
      </p:sp>
      <p:sp>
        <p:nvSpPr>
          <p:cNvPr id="3" name="Θέση περιεχομένου 2"/>
          <p:cNvSpPr>
            <a:spLocks noGrp="1"/>
          </p:cNvSpPr>
          <p:nvPr>
            <p:ph idx="1"/>
          </p:nvPr>
        </p:nvSpPr>
        <p:spPr>
          <a:xfrm>
            <a:off x="684212" y="400594"/>
            <a:ext cx="8534400" cy="3900473"/>
          </a:xfrm>
        </p:spPr>
        <p:txBody>
          <a:bodyPr>
            <a:normAutofit fontScale="85000" lnSpcReduction="10000"/>
          </a:bodyPr>
          <a:lstStyle/>
          <a:p>
            <a:pPr algn="just"/>
            <a:r>
              <a:rPr lang="en-US" dirty="0"/>
              <a:t>Market structures are the perfectly competitive market and concentrated </a:t>
            </a:r>
            <a:r>
              <a:rPr lang="en-US" dirty="0" smtClean="0"/>
              <a:t>markets (imperfect markets) </a:t>
            </a:r>
            <a:r>
              <a:rPr lang="en-US" dirty="0"/>
              <a:t>ranking from pure monopoly to oligopoly and monopolistic competition. Strategic behavior of firms influence critically market structure.  Firms in an effort to sustain profits in the long run try to control and curtail competition and acquire large market shares.  Competition in its pure form erode profits in the long run allowing firms to earn only </a:t>
            </a:r>
            <a:r>
              <a:rPr lang="en-US" dirty="0" smtClean="0"/>
              <a:t>compensations of opportunity cost.  </a:t>
            </a:r>
            <a:r>
              <a:rPr lang="en-US" dirty="0"/>
              <a:t>Firms develop weapons that make them prevail restricting competitor through marginalizing and/ or excluding firms from the market. </a:t>
            </a:r>
            <a:r>
              <a:rPr lang="en-US" dirty="0" smtClean="0"/>
              <a:t>The number </a:t>
            </a:r>
            <a:r>
              <a:rPr lang="en-US" dirty="0"/>
              <a:t>of firms operating in the market is reduced, and market shares of the not surviving firms are acquired by the succes</a:t>
            </a:r>
            <a:r>
              <a:rPr lang="en-US" dirty="0">
                <a:hlinkClick r:id="rId2"/>
              </a:rPr>
              <a:t>s</a:t>
            </a:r>
            <a:r>
              <a:rPr lang="en-US" dirty="0"/>
              <a:t>ful ones that grow and dominate </a:t>
            </a:r>
            <a:r>
              <a:rPr lang="en-US" dirty="0" smtClean="0"/>
              <a:t>the </a:t>
            </a:r>
            <a:r>
              <a:rPr lang="en-US" dirty="0"/>
              <a:t>market.  Markets become concentrated.  Innovation and product differentiation are two of the main weapons used in this process</a:t>
            </a:r>
            <a:r>
              <a:rPr lang="en-US" dirty="0" smtClean="0"/>
              <a:t>.</a:t>
            </a:r>
          </a:p>
          <a:p>
            <a:pPr algn="just"/>
            <a:r>
              <a:rPr lang="en-US" dirty="0">
                <a:hlinkClick r:id="rId2"/>
              </a:rPr>
              <a:t/>
            </a:r>
            <a:br>
              <a:rPr lang="en-US" dirty="0">
                <a:hlinkClick r:id="rId2"/>
              </a:rPr>
            </a:br>
            <a:endParaRPr lang="en-US" dirty="0"/>
          </a:p>
          <a:p>
            <a:endParaRPr lang="el-GR" dirty="0"/>
          </a:p>
        </p:txBody>
      </p:sp>
    </p:spTree>
    <p:extLst>
      <p:ext uri="{BB962C8B-B14F-4D97-AF65-F5344CB8AC3E}">
        <p14:creationId xmlns:p14="http://schemas.microsoft.com/office/powerpoint/2010/main" xmlns="" val="2118969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Natural monopolies</a:t>
            </a:r>
            <a:endParaRPr lang="el-GR" dirty="0"/>
          </a:p>
        </p:txBody>
      </p:sp>
      <p:sp>
        <p:nvSpPr>
          <p:cNvPr id="3" name="Θέση περιεχομένου 2"/>
          <p:cNvSpPr>
            <a:spLocks noGrp="1"/>
          </p:cNvSpPr>
          <p:nvPr>
            <p:ph idx="1"/>
          </p:nvPr>
        </p:nvSpPr>
        <p:spPr/>
        <p:txBody>
          <a:bodyPr>
            <a:normAutofit fontScale="92500" lnSpcReduction="20000"/>
          </a:bodyPr>
          <a:lstStyle/>
          <a:p>
            <a:pPr algn="just"/>
            <a:r>
              <a:rPr lang="en-US" dirty="0"/>
              <a:t>Technological indivisibilities in some cases lead to very high levels of economies of scale, the materialization of which require extremely high levels of fixed investments and thus to extremely high efficient average firm size.  Such average firm size allows for the existence of only one firm in the market.  Sectors with this characteristic are called natural monopolies.  Typical examples of the latter are: distribution networks of water and electricity, gas, etc.  In the past telecommunications was a natural monopoly sector but technological innovations allow for the coexistence through inter modality of more than one telecommunication networks.  Although natural monopolies are not due to firm opportunistic behavior </a:t>
            </a:r>
            <a:r>
              <a:rPr lang="en-US" dirty="0" smtClean="0"/>
              <a:t>they produce similar results with typical monopolies, i.e. limit output and charge high prices, thus government intervention is required, </a:t>
            </a:r>
            <a:r>
              <a:rPr lang="en-US" dirty="0"/>
              <a:t>i.e. institutional regulation in order to restore consumer welfare.</a:t>
            </a:r>
          </a:p>
          <a:p>
            <a:endParaRPr lang="el-GR" dirty="0"/>
          </a:p>
        </p:txBody>
      </p:sp>
    </p:spTree>
    <p:extLst>
      <p:ext uri="{BB962C8B-B14F-4D97-AF65-F5344CB8AC3E}">
        <p14:creationId xmlns:p14="http://schemas.microsoft.com/office/powerpoint/2010/main" xmlns="" val="1625997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Anti trust legislation</a:t>
            </a:r>
            <a:endParaRPr lang="el-GR" dirty="0"/>
          </a:p>
        </p:txBody>
      </p:sp>
      <p:sp>
        <p:nvSpPr>
          <p:cNvPr id="3" name="Θέση περιεχομένου 2"/>
          <p:cNvSpPr>
            <a:spLocks noGrp="1"/>
          </p:cNvSpPr>
          <p:nvPr>
            <p:ph idx="1"/>
          </p:nvPr>
        </p:nvSpPr>
        <p:spPr/>
        <p:txBody>
          <a:bodyPr/>
          <a:lstStyle/>
          <a:p>
            <a:pPr algn="just"/>
            <a:r>
              <a:rPr lang="en-US" dirty="0" smtClean="0"/>
              <a:t>Institutional regulation is required in any situation characterized by market concentration and acquisition of monopoly power by large dominant firms mainly through anti trust legislation that safeguards competition.</a:t>
            </a:r>
            <a:endParaRPr lang="el-GR" dirty="0"/>
          </a:p>
        </p:txBody>
      </p:sp>
    </p:spTree>
    <p:extLst>
      <p:ext uri="{BB962C8B-B14F-4D97-AF65-F5344CB8AC3E}">
        <p14:creationId xmlns:p14="http://schemas.microsoft.com/office/powerpoint/2010/main" xmlns="" val="3869710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Non market actors</a:t>
            </a:r>
            <a:endParaRPr lang="el-GR" dirty="0"/>
          </a:p>
        </p:txBody>
      </p:sp>
      <p:sp>
        <p:nvSpPr>
          <p:cNvPr id="3" name="Θέση περιεχομένου 2"/>
          <p:cNvSpPr>
            <a:spLocks noGrp="1"/>
          </p:cNvSpPr>
          <p:nvPr>
            <p:ph idx="1"/>
          </p:nvPr>
        </p:nvSpPr>
        <p:spPr/>
        <p:txBody>
          <a:bodyPr/>
          <a:lstStyle/>
          <a:p>
            <a:r>
              <a:rPr lang="en-US" dirty="0" smtClean="0"/>
              <a:t>Besides market actors there are non </a:t>
            </a:r>
            <a:r>
              <a:rPr lang="en-US" dirty="0"/>
              <a:t>market actors such as law and order enforcement (police) and the judiciary system for resolving disputes,  property owners, credit providers,  anti trust legislation for restraining firms from acquiring monopoly market power and restoring competition, intellectual property legislation for regulating the emergence of innovations, etc</a:t>
            </a:r>
            <a:r>
              <a:rPr lang="en-US" dirty="0" smtClean="0"/>
              <a:t>.</a:t>
            </a:r>
          </a:p>
          <a:p>
            <a:r>
              <a:rPr lang="en-US" dirty="0"/>
              <a:t>Markets should be seen within their social context.  The latter assist societies to deal with failures and complexities of the market system.</a:t>
            </a:r>
            <a:r>
              <a:rPr lang="el-GR" dirty="0"/>
              <a:t> </a:t>
            </a:r>
            <a:endParaRPr lang="en-US" dirty="0"/>
          </a:p>
          <a:p>
            <a:r>
              <a:rPr lang="en-US" dirty="0" smtClean="0"/>
              <a:t> </a:t>
            </a:r>
            <a:endParaRPr lang="el-GR" dirty="0"/>
          </a:p>
          <a:p>
            <a:endParaRPr lang="el-GR" dirty="0"/>
          </a:p>
        </p:txBody>
      </p:sp>
    </p:spTree>
    <p:extLst>
      <p:ext uri="{BB962C8B-B14F-4D97-AF65-F5344CB8AC3E}">
        <p14:creationId xmlns:p14="http://schemas.microsoft.com/office/powerpoint/2010/main" xmlns="" val="2005322525"/>
      </p:ext>
    </p:extLst>
  </p:cSld>
  <p:clrMapOvr>
    <a:masterClrMapping/>
  </p:clrMapOvr>
</p:sld>
</file>

<file path=ppt/theme/theme1.xml><?xml version="1.0" encoding="utf-8"?>
<a:theme xmlns:a="http://schemas.openxmlformats.org/drawingml/2006/main" name="Κομμάτι">
  <a:themeElements>
    <a:clrScheme name="Κομμάτι">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Κομμάτι">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ομμάτ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Ion</Template>
  <TotalTime>69196</TotalTime>
  <Words>3499</Words>
  <Application>Microsoft Office PowerPoint</Application>
  <PresentationFormat>Προσαρμογή</PresentationFormat>
  <Paragraphs>84</Paragraphs>
  <Slides>31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Κομμάτι</vt:lpstr>
      <vt:lpstr>FIRMS VERSUS MARKETS</vt:lpstr>
      <vt:lpstr>The role of markets</vt:lpstr>
      <vt:lpstr>The role of firms</vt:lpstr>
      <vt:lpstr>Markets vs. firms</vt:lpstr>
      <vt:lpstr>Markets as a medium of exchange and a price  setting mechanism</vt:lpstr>
      <vt:lpstr>Market structure</vt:lpstr>
      <vt:lpstr>Natural monopolies</vt:lpstr>
      <vt:lpstr>Anti trust legislation</vt:lpstr>
      <vt:lpstr>Non market actors</vt:lpstr>
      <vt:lpstr>Markets as transactions between economic agents</vt:lpstr>
      <vt:lpstr>Failure of neoclassical economics</vt:lpstr>
      <vt:lpstr>Markets under perfect competition lead to optimal solutions.</vt:lpstr>
      <vt:lpstr>MARKET FAILURE</vt:lpstr>
      <vt:lpstr>Public good and services</vt:lpstr>
      <vt:lpstr>Private actor solutions to free riding.</vt:lpstr>
      <vt:lpstr>Firm resources</vt:lpstr>
      <vt:lpstr>ASYMETRIC INFORMATION</vt:lpstr>
      <vt:lpstr>ASYMETRIC INFORMATION AND MARKET FAILURE</vt:lpstr>
      <vt:lpstr>Market internalization</vt:lpstr>
      <vt:lpstr>Market failure and private solutions</vt:lpstr>
      <vt:lpstr>INSTITUTIONAL REGULATION OF PRIVATE SOLUTIONS FOR ASYMETRICAL INFORMATION</vt:lpstr>
      <vt:lpstr>EXTERNALITIES</vt:lpstr>
      <vt:lpstr>Externalities</vt:lpstr>
      <vt:lpstr>MARKET IMPERFECTIONS</vt:lpstr>
      <vt:lpstr>Product differentiation vertical and horizontal integration</vt:lpstr>
      <vt:lpstr>Market internalization and firm growth</vt:lpstr>
      <vt:lpstr>Market failure and institutions</vt:lpstr>
      <vt:lpstr>Private collective solutions to market failure</vt:lpstr>
      <vt:lpstr>Private collective solutions to market failure</vt:lpstr>
      <vt:lpstr>Private collective solutions to market failure</vt:lpstr>
      <vt:lpstr>Private collective solutions to market failure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business</dc:title>
  <dc:creator>user</dc:creator>
  <cp:lastModifiedBy>user</cp:lastModifiedBy>
  <cp:revision>107</cp:revision>
  <dcterms:created xsi:type="dcterms:W3CDTF">2024-01-17T12:08:26Z</dcterms:created>
  <dcterms:modified xsi:type="dcterms:W3CDTF">2024-10-01T12:01:11Z</dcterms:modified>
</cp:coreProperties>
</file>