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0" r:id="rId9"/>
    <p:sldId id="263" r:id="rId10"/>
    <p:sldId id="264" r:id="rId11"/>
    <p:sldId id="265" r:id="rId12"/>
    <p:sldId id="266" r:id="rId13"/>
    <p:sldId id="267" r:id="rId14"/>
    <p:sldId id="268" r:id="rId15"/>
    <p:sldId id="269"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04767850-4964-4F02-A69E-84150E1BDA42}" type="datetimeFigureOut">
              <a:rPr lang="el-GR" smtClean="0"/>
              <a:t>18/4/2024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EF5064D-6381-4148-84F4-C8B4FDAE5C8E}"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4767850-4964-4F02-A69E-84150E1BDA42}" type="datetimeFigureOut">
              <a:rPr lang="el-GR" smtClean="0"/>
              <a:t>18/4/2024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EF5064D-6381-4148-84F4-C8B4FDAE5C8E}"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4767850-4964-4F02-A69E-84150E1BDA42}" type="datetimeFigureOut">
              <a:rPr lang="el-GR" smtClean="0"/>
              <a:t>18/4/2024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EF5064D-6381-4148-84F4-C8B4FDAE5C8E}"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4767850-4964-4F02-A69E-84150E1BDA42}" type="datetimeFigureOut">
              <a:rPr lang="el-GR" smtClean="0"/>
              <a:t>18/4/2024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EF5064D-6381-4148-84F4-C8B4FDAE5C8E}"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04767850-4964-4F02-A69E-84150E1BDA42}" type="datetimeFigureOut">
              <a:rPr lang="el-GR" smtClean="0"/>
              <a:t>18/4/2024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EF5064D-6381-4148-84F4-C8B4FDAE5C8E}"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04767850-4964-4F02-A69E-84150E1BDA42}" type="datetimeFigureOut">
              <a:rPr lang="el-GR" smtClean="0"/>
              <a:t>18/4/2024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EF5064D-6381-4148-84F4-C8B4FDAE5C8E}"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04767850-4964-4F02-A69E-84150E1BDA42}" type="datetimeFigureOut">
              <a:rPr lang="el-GR" smtClean="0"/>
              <a:t>18/4/2024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BEF5064D-6381-4148-84F4-C8B4FDAE5C8E}"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04767850-4964-4F02-A69E-84150E1BDA42}" type="datetimeFigureOut">
              <a:rPr lang="el-GR" smtClean="0"/>
              <a:t>18/4/2024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BEF5064D-6381-4148-84F4-C8B4FDAE5C8E}"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04767850-4964-4F02-A69E-84150E1BDA42}" type="datetimeFigureOut">
              <a:rPr lang="el-GR" smtClean="0"/>
              <a:t>18/4/2024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BEF5064D-6381-4148-84F4-C8B4FDAE5C8E}"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4767850-4964-4F02-A69E-84150E1BDA42}" type="datetimeFigureOut">
              <a:rPr lang="el-GR" smtClean="0"/>
              <a:t>18/4/2024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EF5064D-6381-4148-84F4-C8B4FDAE5C8E}"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4767850-4964-4F02-A69E-84150E1BDA42}" type="datetimeFigureOut">
              <a:rPr lang="el-GR" smtClean="0"/>
              <a:t>18/4/2024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EF5064D-6381-4148-84F4-C8B4FDAE5C8E}"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767850-4964-4F02-A69E-84150E1BDA42}" type="datetimeFigureOut">
              <a:rPr lang="el-GR" smtClean="0"/>
              <a:t>18/4/2024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F5064D-6381-4148-84F4-C8B4FDAE5C8E}"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n-US" dirty="0" smtClean="0"/>
              <a:t>INTERNALISATION THEORY OF INTERNATIONAL BUSINESS</a:t>
            </a:r>
            <a:endParaRPr lang="el-GR" dirty="0"/>
          </a:p>
        </p:txBody>
      </p:sp>
      <p:sp>
        <p:nvSpPr>
          <p:cNvPr id="3" name="2 - Υπότιτλος"/>
          <p:cNvSpPr>
            <a:spLocks noGrp="1"/>
          </p:cNvSpPr>
          <p:nvPr>
            <p:ph type="subTitle" idx="1"/>
          </p:nvPr>
        </p:nvSpPr>
        <p:spPr/>
        <p:txBody>
          <a:bodyPr/>
          <a:lstStyle/>
          <a:p>
            <a:r>
              <a:rPr lang="en-US" dirty="0" err="1" smtClean="0"/>
              <a:t>Dimitris</a:t>
            </a:r>
            <a:r>
              <a:rPr lang="en-US" dirty="0" smtClean="0"/>
              <a:t> </a:t>
            </a:r>
            <a:r>
              <a:rPr lang="en-US" dirty="0" err="1" smtClean="0"/>
              <a:t>Kyrkilis</a:t>
            </a:r>
            <a:endParaRPr lang="en-US" dirty="0" smtClean="0"/>
          </a:p>
          <a:p>
            <a:r>
              <a:rPr lang="en-US" dirty="0" smtClean="0"/>
              <a:t>University of Macedonia</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pPr eaLnBrk="1" hangingPunct="1"/>
            <a:r>
              <a:rPr lang="en-US" altLang="el-GR" dirty="0" smtClean="0"/>
              <a:t>Internalization Advantages</a:t>
            </a:r>
            <a:endParaRPr lang="en-US" altLang="el-GR" dirty="0" smtClean="0"/>
          </a:p>
        </p:txBody>
      </p:sp>
      <p:sp>
        <p:nvSpPr>
          <p:cNvPr id="47107" name="Content Placeholder 2"/>
          <p:cNvSpPr>
            <a:spLocks noGrp="1"/>
          </p:cNvSpPr>
          <p:nvPr>
            <p:ph idx="1"/>
          </p:nvPr>
        </p:nvSpPr>
        <p:spPr/>
        <p:txBody>
          <a:bodyPr/>
          <a:lstStyle/>
          <a:p>
            <a:pPr algn="just" eaLnBrk="1" hangingPunct="1"/>
            <a:r>
              <a:rPr lang="en-US" altLang="el-GR" sz="2800" smtClean="0"/>
              <a:t>Second, internalization (I) advantages that describe the extent to which it is advantageous for the owning firm to utilize its resources either via a contractual mode of international production, e.g. licensing, franchising, etc. or via undertaking international trade and/or creating an internal market, i.e. establishing a subsidiary abroad, which means via undertaking FDI.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pPr eaLnBrk="1" hangingPunct="1"/>
            <a:r>
              <a:rPr lang="en-US" altLang="el-GR" dirty="0" smtClean="0"/>
              <a:t>Location Advantages</a:t>
            </a:r>
            <a:endParaRPr lang="en-US" altLang="el-GR" dirty="0" smtClean="0"/>
          </a:p>
        </p:txBody>
      </p:sp>
      <p:sp>
        <p:nvSpPr>
          <p:cNvPr id="48131" name="Content Placeholder 2"/>
          <p:cNvSpPr>
            <a:spLocks noGrp="1"/>
          </p:cNvSpPr>
          <p:nvPr>
            <p:ph idx="1"/>
          </p:nvPr>
        </p:nvSpPr>
        <p:spPr/>
        <p:txBody>
          <a:bodyPr/>
          <a:lstStyle/>
          <a:p>
            <a:pPr algn="just" eaLnBrk="1" hangingPunct="1"/>
            <a:r>
              <a:rPr lang="en-US" altLang="el-GR" sz="2400" smtClean="0"/>
              <a:t>Third, location (L) advantages, which include natural resources and/or created endowments, existed in foreign locations that complement the firm’s (O) advantages.  </a:t>
            </a:r>
          </a:p>
          <a:p>
            <a:pPr algn="just" eaLnBrk="1" hangingPunct="1"/>
            <a:endParaRPr lang="en-US" altLang="el-GR" sz="2400" smtClean="0"/>
          </a:p>
          <a:p>
            <a:pPr algn="just" eaLnBrk="1" hangingPunct="1"/>
            <a:r>
              <a:rPr lang="en-US" altLang="el-GR" sz="2400" smtClean="0"/>
              <a:t>The combination of (L) and (O) advantages via local production at the foreign site, given that the (I) advantages do exist generates value added to the firm greater than the one generated via international trade, and, hence, the configuration of specific OLI advantages proves FDI more beneficial than any other mode of international production.</a:t>
            </a:r>
          </a:p>
          <a:p>
            <a:pPr eaLnBrk="1" hangingPunct="1"/>
            <a:endParaRPr lang="en-US" altLang="el-GR"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pPr eaLnBrk="1" hangingPunct="1"/>
            <a:r>
              <a:rPr lang="en-US" altLang="el-GR" smtClean="0"/>
              <a:t>Location Advantages</a:t>
            </a:r>
          </a:p>
        </p:txBody>
      </p:sp>
      <p:sp>
        <p:nvSpPr>
          <p:cNvPr id="49155" name="Content Placeholder 2"/>
          <p:cNvSpPr>
            <a:spLocks noGrp="1"/>
          </p:cNvSpPr>
          <p:nvPr>
            <p:ph idx="1"/>
          </p:nvPr>
        </p:nvSpPr>
        <p:spPr/>
        <p:txBody>
          <a:bodyPr/>
          <a:lstStyle/>
          <a:p>
            <a:pPr algn="just" eaLnBrk="1" hangingPunct="1">
              <a:buFontTx/>
              <a:buNone/>
            </a:pPr>
            <a:r>
              <a:rPr lang="en-US" altLang="el-GR" sz="2400" smtClean="0"/>
              <a:t>    Economic theory suggests a number of factors that may constitute location advantages.  </a:t>
            </a:r>
            <a:r>
              <a:rPr lang="en-GB" altLang="el-GR" sz="2400" smtClean="0"/>
              <a:t>Such factors are:</a:t>
            </a:r>
          </a:p>
          <a:p>
            <a:pPr algn="just" eaLnBrk="1" hangingPunct="1"/>
            <a:r>
              <a:rPr lang="en-GB" altLang="el-GR" sz="2400" smtClean="0"/>
              <a:t>market size and growth, </a:t>
            </a:r>
          </a:p>
          <a:p>
            <a:pPr algn="just" eaLnBrk="1" hangingPunct="1"/>
            <a:r>
              <a:rPr lang="en-GB" altLang="el-GR" sz="2400" smtClean="0"/>
              <a:t>production costs,</a:t>
            </a:r>
          </a:p>
          <a:p>
            <a:pPr algn="just" eaLnBrk="1" hangingPunct="1"/>
            <a:r>
              <a:rPr lang="en-GB" altLang="el-GR" sz="2400" smtClean="0"/>
              <a:t> availability of natural resources,</a:t>
            </a:r>
          </a:p>
          <a:p>
            <a:pPr algn="just" eaLnBrk="1" hangingPunct="1"/>
            <a:r>
              <a:rPr lang="en-GB" altLang="el-GR" sz="2400" smtClean="0"/>
              <a:t> availability of an educated and trained labour force with adequate skills and specialisations, </a:t>
            </a:r>
          </a:p>
          <a:p>
            <a:pPr algn="just" eaLnBrk="1" hangingPunct="1"/>
            <a:r>
              <a:rPr lang="en-GB" altLang="el-GR" sz="2400" smtClean="0"/>
              <a:t>an institutional framework that guarantees a pro business climate, </a:t>
            </a:r>
          </a:p>
          <a:p>
            <a:pPr algn="just" eaLnBrk="1" hangingPunct="1"/>
            <a:r>
              <a:rPr lang="en-GB" altLang="el-GR" sz="2400" smtClean="0"/>
              <a:t>well organised money and credit markets, </a:t>
            </a:r>
            <a:endParaRPr lang="en-US" altLang="el-GR"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pPr eaLnBrk="1" hangingPunct="1"/>
            <a:r>
              <a:rPr lang="en-US" altLang="el-GR" dirty="0" smtClean="0"/>
              <a:t>Location Advantages</a:t>
            </a:r>
            <a:endParaRPr lang="en-US" altLang="el-GR" dirty="0" smtClean="0"/>
          </a:p>
        </p:txBody>
      </p:sp>
      <p:sp>
        <p:nvSpPr>
          <p:cNvPr id="50179" name="Content Placeholder 2"/>
          <p:cNvSpPr>
            <a:spLocks noGrp="1"/>
          </p:cNvSpPr>
          <p:nvPr>
            <p:ph idx="1"/>
          </p:nvPr>
        </p:nvSpPr>
        <p:spPr/>
        <p:txBody>
          <a:bodyPr/>
          <a:lstStyle/>
          <a:p>
            <a:pPr eaLnBrk="1" hangingPunct="1"/>
            <a:r>
              <a:rPr lang="en-GB" altLang="el-GR" smtClean="0"/>
              <a:t>well defined property rights, </a:t>
            </a:r>
          </a:p>
          <a:p>
            <a:pPr eaLnBrk="1" hangingPunct="1"/>
            <a:r>
              <a:rPr lang="en-GB" altLang="el-GR" smtClean="0"/>
              <a:t>low transaction costs, </a:t>
            </a:r>
          </a:p>
          <a:p>
            <a:pPr eaLnBrk="1" hangingPunct="1"/>
            <a:r>
              <a:rPr lang="en-GB" altLang="el-GR" smtClean="0"/>
              <a:t>factors related to geography, history and culture, political stability and attitudes.</a:t>
            </a:r>
            <a:endParaRPr lang="en-US" altLang="el-GR"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pPr eaLnBrk="1" hangingPunct="1"/>
            <a:r>
              <a:rPr lang="en-US" altLang="el-GR" dirty="0" smtClean="0"/>
              <a:t>Market Imperfections</a:t>
            </a:r>
            <a:endParaRPr lang="en-US" altLang="el-GR" dirty="0" smtClean="0"/>
          </a:p>
        </p:txBody>
      </p:sp>
      <p:sp>
        <p:nvSpPr>
          <p:cNvPr id="51203" name="Content Placeholder 2"/>
          <p:cNvSpPr>
            <a:spLocks noGrp="1"/>
          </p:cNvSpPr>
          <p:nvPr>
            <p:ph idx="1"/>
          </p:nvPr>
        </p:nvSpPr>
        <p:spPr/>
        <p:txBody>
          <a:bodyPr/>
          <a:lstStyle/>
          <a:p>
            <a:pPr algn="just" eaLnBrk="1" hangingPunct="1"/>
            <a:r>
              <a:rPr lang="en-GB" altLang="el-GR" sz="2400" smtClean="0"/>
              <a:t>Empirical research consolidates a consensus over the significance of market size and growth in motivating FDI.</a:t>
            </a:r>
          </a:p>
          <a:p>
            <a:pPr algn="just" eaLnBrk="1" hangingPunct="1">
              <a:buFontTx/>
              <a:buNone/>
            </a:pPr>
            <a:r>
              <a:rPr lang="en-GB" altLang="el-GR" sz="2400" smtClean="0"/>
              <a:t> </a:t>
            </a:r>
          </a:p>
          <a:p>
            <a:pPr algn="just" eaLnBrk="1" hangingPunct="1"/>
            <a:r>
              <a:rPr lang="en-GB" altLang="el-GR" sz="2400" smtClean="0"/>
              <a:t>FDI takes place in imperfect markets that give rise to (O) advantages as means of coping with competition through raising barriers to entry.  In turn, the markets of (O) advantages are imperfect preventing the possessing firm from receiving the full rent of the utilisation of these resources via an arm’s length market transaction, thus raising (I) advantages and leading to the choice of FDI as the mode of foreign engagement. of FDI.</a:t>
            </a:r>
            <a:endParaRPr lang="en-US" altLang="el-GR" sz="240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pPr eaLnBrk="1" hangingPunct="1"/>
            <a:r>
              <a:rPr lang="en-US" altLang="el-GR" dirty="0" smtClean="0"/>
              <a:t>Product Differentiation</a:t>
            </a:r>
            <a:endParaRPr lang="en-US" altLang="el-GR" dirty="0" smtClean="0"/>
          </a:p>
        </p:txBody>
      </p:sp>
      <p:sp>
        <p:nvSpPr>
          <p:cNvPr id="52227" name="Content Placeholder 2"/>
          <p:cNvSpPr>
            <a:spLocks noGrp="1"/>
          </p:cNvSpPr>
          <p:nvPr>
            <p:ph idx="1"/>
          </p:nvPr>
        </p:nvSpPr>
        <p:spPr/>
        <p:txBody>
          <a:bodyPr/>
          <a:lstStyle/>
          <a:p>
            <a:pPr algn="just" eaLnBrk="1" hangingPunct="1"/>
            <a:r>
              <a:rPr lang="en-GB" altLang="el-GR" sz="2000" smtClean="0"/>
              <a:t>Product differentiation through the application of extensive R&amp;D is the main form of (O) advantages, and it may be effectively undertaken by firms that possess able financial and human resources, i.e. large firms operating in developed markets.   Differentiated products are sold on the basis of high income elasticity of demand, pertaining to developed markets of high average incomes and of highly differentiated demand patterns.  Product differentiation becomes efficient by the co-existence of cost competitiveness based on the exploitation of economies of scale mainly pertained to large markets.  Therefore, large markets of increasing per capita purchasing power are both the source and host countries</a:t>
            </a:r>
            <a:endParaRPr lang="en-US" altLang="el-GR" sz="20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Network MNE</a:t>
            </a:r>
            <a:endParaRPr lang="el-GR" dirty="0"/>
          </a:p>
        </p:txBody>
      </p:sp>
      <p:sp>
        <p:nvSpPr>
          <p:cNvPr id="3" name="2 - Θέση περιεχομένου"/>
          <p:cNvSpPr>
            <a:spLocks noGrp="1"/>
          </p:cNvSpPr>
          <p:nvPr>
            <p:ph idx="1"/>
          </p:nvPr>
        </p:nvSpPr>
        <p:spPr/>
        <p:txBody>
          <a:bodyPr>
            <a:normAutofit fontScale="85000" lnSpcReduction="20000"/>
          </a:bodyPr>
          <a:lstStyle/>
          <a:p>
            <a:pPr algn="just"/>
            <a:r>
              <a:rPr lang="en-US" dirty="0" smtClean="0"/>
              <a:t>Dunning views the network MNE as a coordinated system of value added activities, the structure of which is determined by the hierarchical costs of production, the market costs of exchange, and the interdependence of production and exchange relations and the institutions—both firm and country specific—which control or influence its objectives and behavior. While </a:t>
            </a:r>
            <a:r>
              <a:rPr lang="en-US" dirty="0"/>
              <a:t>i</a:t>
            </a:r>
            <a:r>
              <a:rPr lang="en-US" dirty="0" smtClean="0"/>
              <a:t>t is accepted that transaction costs can be used to explain these boundaries in a static framework, it is believe that in order to explain dynamic growth, some reference to path-dependent resources and firm-specific capabilities is necessary.</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Governance Systems</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n-US" dirty="0" smtClean="0"/>
              <a:t>Indeed, if one views the MNE as a system of interrelated activities, both internal and external to the ownership boundaries of the firm, then internalization becomes a matter of degree rather than a binary choice and involves the governance of both the assets owned by the MNE, as well as those that are accessed by it. Furthermore, it is not only the failures in the market for technology, but also in other markets along the value chain, which determine the governance options available to the MNE.</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Resource Based Approach</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n-US" dirty="0" smtClean="0"/>
              <a:t>The resource-based view has helped to bring into a new light the contributions made by Edith Penrose on the endogenous growth of the firm.  Extending this approach, the MNE emerges as the result of a growth process that extends the boundaries of the firm beyond nation states. The resource-based argument focuses on the isolating mechanisms that help to ensure the uniqueness of a particular firm’s resources, capabilities and access to markets (RCM for short) and thus its competitive position vis-à-vis other firms. </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Institutional </a:t>
            </a:r>
            <a:r>
              <a:rPr lang="en-US" dirty="0" err="1" smtClean="0"/>
              <a:t>Perspetive</a:t>
            </a:r>
            <a:endParaRPr lang="el-GR" dirty="0"/>
          </a:p>
        </p:txBody>
      </p:sp>
      <p:sp>
        <p:nvSpPr>
          <p:cNvPr id="3" name="2 - Θέση περιεχομένου"/>
          <p:cNvSpPr>
            <a:spLocks noGrp="1"/>
          </p:cNvSpPr>
          <p:nvPr>
            <p:ph idx="1"/>
          </p:nvPr>
        </p:nvSpPr>
        <p:spPr/>
        <p:txBody>
          <a:bodyPr>
            <a:normAutofit fontScale="70000" lnSpcReduction="20000"/>
          </a:bodyPr>
          <a:lstStyle/>
          <a:p>
            <a:pPr algn="just"/>
            <a:r>
              <a:rPr lang="en-US" dirty="0" smtClean="0"/>
              <a:t>By ‘Institutional Perspective’, we mean both the formal national rules – such as those from a country’s constitution, its legal framework and regulations – coupled with the informal country factors – such as norms of behavior, unwritten conventions and self-imposed rules of conduct – that determine and deliver activities in each country. Such institutional arrangements impact on organizations and individuals in indirect but influential ways. The decision-making of both organizations and individuals is consequently impacted by such institutions. Thus, the fundamental concepts of the Institutional Perspective include, ‘The beliefs, codes, cultures and knowledge that support rules and routines’.  In addition, institutions also deliver results, performance, outcomes and purposefulness. The institutional perspective covers policy perspectives, leadership, management and professionalism at both the country and company level</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el-GR" smtClean="0"/>
              <a:t>Coase theorem</a:t>
            </a:r>
            <a:endParaRPr lang="el-GR" altLang="el-GR" smtClean="0"/>
          </a:p>
        </p:txBody>
      </p:sp>
      <p:sp>
        <p:nvSpPr>
          <p:cNvPr id="39939" name="Rectangle 3"/>
          <p:cNvSpPr>
            <a:spLocks noGrp="1" noChangeArrowheads="1"/>
          </p:cNvSpPr>
          <p:nvPr>
            <p:ph type="body" idx="1"/>
          </p:nvPr>
        </p:nvSpPr>
        <p:spPr/>
        <p:txBody>
          <a:bodyPr/>
          <a:lstStyle/>
          <a:p>
            <a:pPr eaLnBrk="1" hangingPunct="1">
              <a:lnSpc>
                <a:spcPct val="90000"/>
              </a:lnSpc>
            </a:pPr>
            <a:r>
              <a:rPr lang="en-US" altLang="el-GR" sz="2400" smtClean="0"/>
              <a:t>Market transactions are costly.</a:t>
            </a:r>
          </a:p>
          <a:p>
            <a:pPr eaLnBrk="1" hangingPunct="1">
              <a:lnSpc>
                <a:spcPct val="90000"/>
              </a:lnSpc>
            </a:pPr>
            <a:r>
              <a:rPr lang="en-US" altLang="el-GR" sz="2400" smtClean="0"/>
              <a:t>Transaction cost is due to: </a:t>
            </a:r>
          </a:p>
          <a:p>
            <a:pPr eaLnBrk="1" hangingPunct="1">
              <a:lnSpc>
                <a:spcPct val="90000"/>
              </a:lnSpc>
              <a:buFont typeface="Wingdings" pitchFamily="2" charset="2"/>
              <a:buChar char="Ø"/>
            </a:pPr>
            <a:r>
              <a:rPr lang="en-US" altLang="el-GR" sz="2400" smtClean="0"/>
              <a:t>Determination of an efficient price, i.e. price at the point MC=MR. </a:t>
            </a:r>
          </a:p>
          <a:p>
            <a:pPr eaLnBrk="1" hangingPunct="1">
              <a:lnSpc>
                <a:spcPct val="90000"/>
              </a:lnSpc>
              <a:buFont typeface="Wingdings" pitchFamily="2" charset="2"/>
              <a:buChar char="Ø"/>
            </a:pPr>
            <a:r>
              <a:rPr lang="en-US" altLang="el-GR" sz="2400" smtClean="0"/>
              <a:t>Determination of the obligations and rights of the transaction partners, especially when a contract extents in future time (it implies uncertainty) and there is need to draw a number of contracts concerning interdependent transactions.</a:t>
            </a:r>
          </a:p>
          <a:p>
            <a:pPr eaLnBrk="1" hangingPunct="1">
              <a:lnSpc>
                <a:spcPct val="90000"/>
              </a:lnSpc>
              <a:buFont typeface="Wingdings" pitchFamily="2" charset="2"/>
              <a:buChar char="Ø"/>
            </a:pPr>
            <a:r>
              <a:rPr lang="en-US" altLang="el-GR" sz="2400" smtClean="0"/>
              <a:t>Uncertainty about the cost and availability of production inputs in the future.</a:t>
            </a:r>
          </a:p>
          <a:p>
            <a:pPr eaLnBrk="1" hangingPunct="1">
              <a:lnSpc>
                <a:spcPct val="90000"/>
              </a:lnSpc>
              <a:buFont typeface="Wingdings" pitchFamily="2" charset="2"/>
              <a:buChar char="Ø"/>
            </a:pPr>
            <a:r>
              <a:rPr lang="en-US" altLang="el-GR" sz="2400" smtClean="0"/>
              <a:t>Indirect taxation.  </a:t>
            </a:r>
            <a:endParaRPr lang="el-GR" altLang="el-GR" sz="240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Transaction Governance Structures</a:t>
            </a:r>
            <a:endParaRPr lang="el-GR" dirty="0"/>
          </a:p>
        </p:txBody>
      </p:sp>
      <p:sp>
        <p:nvSpPr>
          <p:cNvPr id="3" name="2 - Θέση περιεχομένου"/>
          <p:cNvSpPr>
            <a:spLocks noGrp="1"/>
          </p:cNvSpPr>
          <p:nvPr>
            <p:ph idx="1"/>
          </p:nvPr>
        </p:nvSpPr>
        <p:spPr/>
        <p:txBody>
          <a:bodyPr>
            <a:normAutofit fontScale="85000" lnSpcReduction="20000"/>
          </a:bodyPr>
          <a:lstStyle/>
          <a:p>
            <a:pPr algn="just"/>
            <a:r>
              <a:rPr lang="en-US" dirty="0" smtClean="0"/>
              <a:t>Governance structures safeguard transactions through contract provisions, credible commitments and dispute resolution. Contract provisions are promises about how parties behave during economic exchange. Due to bounded rationality and asymmetric information, contract provisions are incomplete, which means contracts are designed before both the behavior of the parties and all future events are known. To safeguard transacting, exchange partners rely on ex post contract renegotiation to re-design incentive and enforcement mechanisms and resolve disputes. This is the concept of relational contracting.</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Transaction Governance Structures</a:t>
            </a:r>
            <a:endParaRPr lang="el-GR" dirty="0"/>
          </a:p>
        </p:txBody>
      </p:sp>
      <p:sp>
        <p:nvSpPr>
          <p:cNvPr id="3" name="2 - Θέση περιεχομένου"/>
          <p:cNvSpPr>
            <a:spLocks noGrp="1"/>
          </p:cNvSpPr>
          <p:nvPr>
            <p:ph idx="1"/>
          </p:nvPr>
        </p:nvSpPr>
        <p:spPr/>
        <p:txBody>
          <a:bodyPr>
            <a:normAutofit fontScale="55000" lnSpcReduction="20000"/>
          </a:bodyPr>
          <a:lstStyle/>
          <a:p>
            <a:pPr algn="just"/>
            <a:r>
              <a:rPr lang="en-US" dirty="0" smtClean="0"/>
              <a:t>Credible commitments are those tangible or intangible investments that bond transactors, safeguarding exchange from opportunistic behavior.  Credible commitments take two forms: transaction-specific assets required to support exchange and relation-specific assets that bond one or both parties to the exchange relationship, but are not necessary for transacting. Not all assets owned by contracting parties are credible commitments. Only assets with a low return on second-best use or with scrap value make the owner ‘hostage’ to the transaction and/or the contractual relationship, acting as a credible commitment. Like contract provisions, credible commitments can be either formal contractual terms or informal contractual understandings implicit in the contract. While encouraging contract compliance, credible commitments are themselves vulnerable to opportunistic behavior when rent-seeking partners in a transaction appropriate the rents from each others’ relation and transaction-specific investments. Being ‘hostage to the hostage’ is mediated through the (in)formal contract and contract renegotiation. </a:t>
            </a:r>
          </a:p>
          <a:p>
            <a:pPr algn="just"/>
            <a:r>
              <a:rPr lang="en-US" dirty="0" smtClean="0"/>
              <a:t>Finally, governance structures safeguard transaction by dispute resolution, which may involve contract termination, contract renegotiation or third part enforcement of the contract. </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Transaction Governance Structures</a:t>
            </a:r>
            <a:endParaRPr lang="el-GR" dirty="0"/>
          </a:p>
        </p:txBody>
      </p:sp>
      <p:sp>
        <p:nvSpPr>
          <p:cNvPr id="3" name="2 - Θέση περιεχομένου"/>
          <p:cNvSpPr>
            <a:spLocks noGrp="1"/>
          </p:cNvSpPr>
          <p:nvPr>
            <p:ph idx="1"/>
          </p:nvPr>
        </p:nvSpPr>
        <p:spPr/>
        <p:txBody>
          <a:bodyPr>
            <a:normAutofit fontScale="70000" lnSpcReduction="20000"/>
          </a:bodyPr>
          <a:lstStyle/>
          <a:p>
            <a:pPr algn="just"/>
            <a:r>
              <a:rPr lang="en-US" dirty="0" smtClean="0"/>
              <a:t>Given imperfect knowledge, uncertainty, bounded rationality and opportunism, </a:t>
            </a:r>
            <a:r>
              <a:rPr lang="en-US" dirty="0" smtClean="0"/>
              <a:t>governance structures comprise a spectrum of contractual arrangements for organizing transactions, including markets, short-term forward contracts, long term intermediate contracts, equity joint ventures and firms. </a:t>
            </a:r>
          </a:p>
          <a:p>
            <a:pPr algn="just"/>
            <a:r>
              <a:rPr lang="en-US" dirty="0" smtClean="0"/>
              <a:t>The differences between forms depend on: </a:t>
            </a:r>
          </a:p>
          <a:p>
            <a:pPr algn="just">
              <a:buFont typeface="Wingdings" pitchFamily="2" charset="2"/>
              <a:buChar char="ü"/>
            </a:pPr>
            <a:r>
              <a:rPr lang="en-US" dirty="0" smtClean="0"/>
              <a:t>the bundle or set of property rights transferred from one party to the other,</a:t>
            </a:r>
          </a:p>
          <a:p>
            <a:pPr algn="just">
              <a:buFont typeface="Wingdings" pitchFamily="2" charset="2"/>
              <a:buChar char="ü"/>
            </a:pPr>
            <a:r>
              <a:rPr lang="en-US" dirty="0" smtClean="0"/>
              <a:t>the duration of the arrangements and, therefore, the potential for divergence of goals over time,</a:t>
            </a:r>
          </a:p>
          <a:p>
            <a:pPr algn="just">
              <a:buFont typeface="Wingdings" pitchFamily="2" charset="2"/>
              <a:buChar char="ü"/>
            </a:pPr>
            <a:r>
              <a:rPr lang="en-US" dirty="0" smtClean="0"/>
              <a:t>the degree of relations between the parties, to mediate the effect of the time element on the protection of property rights from incursion by the other party.</a:t>
            </a: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Transaction Governance Structures</a:t>
            </a:r>
            <a:endParaRPr lang="el-GR" dirty="0"/>
          </a:p>
        </p:txBody>
      </p:sp>
      <p:sp>
        <p:nvSpPr>
          <p:cNvPr id="3" name="2 - Θέση περιεχομένου"/>
          <p:cNvSpPr>
            <a:spLocks noGrp="1"/>
          </p:cNvSpPr>
          <p:nvPr>
            <p:ph idx="1"/>
          </p:nvPr>
        </p:nvSpPr>
        <p:spPr/>
        <p:txBody>
          <a:bodyPr>
            <a:normAutofit fontScale="70000" lnSpcReduction="20000"/>
          </a:bodyPr>
          <a:lstStyle/>
          <a:p>
            <a:pPr algn="just"/>
            <a:r>
              <a:rPr lang="en-US" dirty="0"/>
              <a:t>O</a:t>
            </a:r>
            <a:r>
              <a:rPr lang="en-US" dirty="0" smtClean="0"/>
              <a:t>ne of the contractual poles, pure spot market transactions represent the permanent transfer of property rights in the asset from the seller to the buyer, with no future relation between the two.</a:t>
            </a:r>
          </a:p>
          <a:p>
            <a:pPr algn="just"/>
            <a:r>
              <a:rPr lang="en-US" dirty="0" smtClean="0"/>
              <a:t>Movement along the spectrum is distinguished by increasing interaction, or relations, between parties, increasing duration of the arrangement, and the delegation, rather than transfer, of property rights. For example, in licensing agreements, the licensor delegates only partial rights to use a patented technology and earn income from it, by withholding, for example, the rights to transfer the technology to third parties and to transform it (without transferring technical improvements back to the licensing company). All delegated rights are subject to a period of expiry.</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Transaction Governance Structures</a:t>
            </a:r>
            <a:endParaRPr lang="el-GR" dirty="0"/>
          </a:p>
        </p:txBody>
      </p:sp>
      <p:sp>
        <p:nvSpPr>
          <p:cNvPr id="3" name="2 - Θέση περιεχομένου"/>
          <p:cNvSpPr>
            <a:spLocks noGrp="1"/>
          </p:cNvSpPr>
          <p:nvPr>
            <p:ph idx="1"/>
          </p:nvPr>
        </p:nvSpPr>
        <p:spPr/>
        <p:txBody>
          <a:bodyPr>
            <a:normAutofit fontScale="70000" lnSpcReduction="20000"/>
          </a:bodyPr>
          <a:lstStyle/>
          <a:p>
            <a:pPr algn="just"/>
            <a:r>
              <a:rPr lang="en-US" dirty="0" smtClean="0"/>
              <a:t>Intermediate and hierarchical arrangements, rest on the concept of bilateral governance or self-enforcing relational contracts, whereby the parties to the agreement create an incentive structure for performance.</a:t>
            </a:r>
          </a:p>
          <a:p>
            <a:pPr algn="just"/>
            <a:r>
              <a:rPr lang="en-US" dirty="0" smtClean="0"/>
              <a:t>Moving away from market exchange, the effect of the time element becomes critical. Once exchange is of an extended and potentially undefined duration, ex ante planning cannot be fully binding on the parties. Flexibility is required to enable adaptation at some future point to events that could not have been foreseen. The task is to write or create an incentive contract that inhibits potential opportunism, while recognizing the constraints imposed by cognitive limitations and the excessive time and, hence, costs of specifying a contract covering all possible future contingencies. To operate successfully, the incentives need to be such that at any stage during the life of the contract the ongoing relationship makes the parties better off than breaching.</a:t>
            </a: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Transaction Governance Structures</a:t>
            </a:r>
            <a:endParaRPr lang="el-GR" dirty="0"/>
          </a:p>
        </p:txBody>
      </p:sp>
      <p:sp>
        <p:nvSpPr>
          <p:cNvPr id="3" name="2 - Θέση περιεχομένου"/>
          <p:cNvSpPr>
            <a:spLocks noGrp="1"/>
          </p:cNvSpPr>
          <p:nvPr>
            <p:ph idx="1"/>
          </p:nvPr>
        </p:nvSpPr>
        <p:spPr/>
        <p:txBody>
          <a:bodyPr>
            <a:normAutofit fontScale="85000" lnSpcReduction="20000"/>
          </a:bodyPr>
          <a:lstStyle/>
          <a:p>
            <a:pPr algn="just"/>
            <a:r>
              <a:rPr lang="en-US" dirty="0" smtClean="0"/>
              <a:t>When elaborate incentive contracts are necessary to protect against potential opportunism, the firm is the most efficient contractual choice. The hierarchical structure of the firm is a series of structured agency relations designed to constrain opportunism and economize on bounded rationality, through promoting incentives and information flows among members of the firm. In place of the market’s price mechanism, the firm relies on behavioral constraints.  Governance structures closer to hierarchy than pure-spot market exchange, rely on rich information flows, achieved through high degrees of interaction, to ensure cooperation. </a:t>
            </a: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47500" lnSpcReduction="20000"/>
          </a:bodyPr>
          <a:lstStyle/>
          <a:p>
            <a:r>
              <a:rPr lang="en-US" dirty="0" smtClean="0"/>
              <a:t>The creation of the property rights system is a key focus of research, drawing a link between the political structure of a society and the system of rights to wealth-creating assets. Analysis encompasses models that consider, for example, representative government, military dictatorship, collective choice, corruption, voting systems, and social welfare.</a:t>
            </a:r>
          </a:p>
          <a:p>
            <a:endParaRPr lang="en-US" dirty="0" smtClean="0"/>
          </a:p>
          <a:p>
            <a:r>
              <a:rPr lang="en-US" dirty="0" smtClean="0"/>
              <a:t>Social exchange takes place through organizations, such as marriage, religion and family. These organizations affect economic and political exchange through, for example, religious values on the rights of women to work; environmental activitism on the use and ownership of resources, such as air, old-growth forests and rivers; and ideology on the rights of the state to tax and compel military service. Informal ordering within social groups may also substitute for costly and possibly ineffective enforcement of economic contracts through the courts.</a:t>
            </a:r>
          </a:p>
          <a:p>
            <a:endParaRPr lang="en-US" dirty="0" smtClean="0"/>
          </a:p>
          <a:p>
            <a:r>
              <a:rPr lang="en-US" dirty="0" smtClean="0"/>
              <a:t>Economic exchange  is the necessary counterpart to the specialization of labor, including corresponding innovations in technology, which facilitates improvements in living standards. The property rights system provides the incentives for economic activity and the allocation of productive effort. For example, when an innovator cannot secure rights to new knowledge, due to weaknesses in the legal system, individuals and organizations shift their efforts away from innovation. Similarly, competition policy, deregulation, privatization and the introduction of market-based pricing in socialist economies affect economic choices .</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0000" lnSpcReduction="20000"/>
          </a:bodyPr>
          <a:lstStyle/>
          <a:p>
            <a:r>
              <a:rPr lang="en-US" dirty="0" smtClean="0"/>
              <a:t>Institutions are designed to decrease the costs and safeguard exchange. A common language or means of communication, </a:t>
            </a:r>
            <a:r>
              <a:rPr lang="en-US" dirty="0" err="1" smtClean="0"/>
              <a:t>standardised</a:t>
            </a:r>
            <a:r>
              <a:rPr lang="en-US" dirty="0" smtClean="0"/>
              <a:t> units of money and measurement, 13 and a system of order inhibiting violence are basic institutions that decrease transaction costs. In developed economies, contract law is a crucial, formal institution facilitating economic exchange. It reduces transaction costs by supplying contracting parties with a set of standard terms that, in the absence of law, the parties would have to negotiate for themselves, as well as supplying information concerning unforeseen contingencies that may stymie exchange. Transaction costs are further </a:t>
            </a:r>
            <a:r>
              <a:rPr lang="en-US" dirty="0" err="1" smtClean="0"/>
              <a:t>economised</a:t>
            </a:r>
            <a:r>
              <a:rPr lang="en-US" dirty="0" smtClean="0"/>
              <a:t> by the state imposing sanctions for breach of contractual commitments through the courts. Formal and informal institutions are designed by society to decrease the costs of all types of exchange – political, social, and economic. Dynamics: Interaction of Institutions and Governance Structure</a:t>
            </a: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62500" lnSpcReduction="20000"/>
          </a:bodyPr>
          <a:lstStyle/>
          <a:p>
            <a:r>
              <a:rPr lang="en-US" dirty="0" smtClean="0"/>
              <a:t>Asset mobility can be identified by the extent to which property rights can be defined, separated and appropriated. Perfectly immobile assets are those for which the potential rent on any alternative use by another party is zero; imperfectly mobile assets are characterized by appropriable quasi-rents, or an excess value to the firm of an asset over its value to the second highest valuing use or user. The degree of asset mobility is determined by the technical attributes of the asset – whether it is tangible or tacit, or co-specialized with other assets – and the institutional setting.</a:t>
            </a:r>
          </a:p>
          <a:p>
            <a:r>
              <a:rPr lang="en-US" dirty="0" smtClean="0"/>
              <a:t>The institutional context may prevent the separation of property rights in an asset from the firm, such as a government granted monopoly prohibited by statute from transfer to a third party. Institutional weaknesses may render a firm-specific asset perfectly immobile simply because a patent or copyright is unenforceable through legal means. In transitional economies, the intellectual property rights regime is often underdeveloped a deficiency exacerbated by an inexperienced, incompetent and, possibly corrupt, judiciary.</a:t>
            </a:r>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439718"/>
          </a:xfrm>
        </p:spPr>
        <p:txBody>
          <a:bodyPr>
            <a:normAutofit fontScale="90000"/>
          </a:bodyPr>
          <a:lstStyle/>
          <a:p>
            <a:r>
              <a:rPr lang="en-US" dirty="0" smtClean="0"/>
              <a:t>Transaction Governance Structures</a:t>
            </a:r>
            <a:endParaRPr lang="el-GR" dirty="0"/>
          </a:p>
        </p:txBody>
      </p:sp>
      <p:sp>
        <p:nvSpPr>
          <p:cNvPr id="3" name="2 - Θέση περιεχομένου"/>
          <p:cNvSpPr>
            <a:spLocks noGrp="1"/>
          </p:cNvSpPr>
          <p:nvPr>
            <p:ph idx="1"/>
          </p:nvPr>
        </p:nvSpPr>
        <p:spPr>
          <a:xfrm>
            <a:off x="457200" y="714356"/>
            <a:ext cx="8229600" cy="5929354"/>
          </a:xfrm>
        </p:spPr>
        <p:txBody>
          <a:bodyPr>
            <a:noAutofit/>
          </a:bodyPr>
          <a:lstStyle/>
          <a:p>
            <a:pPr algn="just">
              <a:lnSpc>
                <a:spcPct val="170000"/>
              </a:lnSpc>
            </a:pPr>
            <a:r>
              <a:rPr lang="en-US" sz="1000" dirty="0" smtClean="0"/>
              <a:t>Asset mobility is also affected by its technical attributes. Highly tacit and/or idiosyncratic know-how creates distinct property rights problems for owners. For example, when know-how is embedded in the firm’s human capital, it is difficult to separate the firm’s rights to the knowledge from the person or team of people, in which it resides, inhibiting market sale as a method for maximizing rents on the know -how. Similarly, firm-specific know-how may have strong public good characteristic is affecting disclosure. The more innovative the know-how, the greater the cost of verifying assertions regarding its characteristics and, hence, the greater uncertainty surrounding its application. Under such conditions transfer from the firm to another party, through sale or licensing, may be prohibitively costly. Even where knowledge can be codified into a form that can be patented, trademarked or copyrighted, weaknesses in the intellectual property rights regime may render know-how perfectly immobile. </a:t>
            </a:r>
          </a:p>
          <a:p>
            <a:pPr algn="just">
              <a:lnSpc>
                <a:spcPct val="170000"/>
              </a:lnSpc>
            </a:pPr>
            <a:endParaRPr lang="en-US" sz="1000" dirty="0"/>
          </a:p>
          <a:p>
            <a:pPr algn="just">
              <a:lnSpc>
                <a:spcPct val="170000"/>
              </a:lnSpc>
            </a:pPr>
            <a:r>
              <a:rPr lang="en-US" sz="1000" dirty="0" smtClean="0"/>
              <a:t>Exploiting firm-specific know-how also turns on consideration of co-specialization of assets.   Codified knowledge may not convey all necessary know-how. Specialist skill may be required to interpret and implement codified knowledge and may not exist outside the firm, limiting transfer when divorced from the accompanying tacit skill of firm employees. Co-specialization, or the presence of transaction-specific investment, also extends to physical assets . In the presence of co-specialized assets, the firm faces a potential hold-up problem, in which, for example, suppliers or distributors opportunistically force ex post re-</a:t>
            </a:r>
            <a:r>
              <a:rPr lang="en-US" sz="1000" dirty="0" err="1" smtClean="0"/>
              <a:t>distibutory</a:t>
            </a:r>
            <a:r>
              <a:rPr lang="en-US" sz="1000" dirty="0" smtClean="0"/>
              <a:t> negotiations . To avoid hold-up, the firm can internalize the transaction or, in certain institutional settings, rely on relational norms, such as reputation, to constrain opportunism .</a:t>
            </a:r>
          </a:p>
          <a:p>
            <a:pPr algn="just">
              <a:lnSpc>
                <a:spcPct val="170000"/>
              </a:lnSpc>
            </a:pPr>
            <a:endParaRPr lang="en-US" sz="1000" dirty="0"/>
          </a:p>
          <a:p>
            <a:pPr algn="just">
              <a:lnSpc>
                <a:spcPct val="170000"/>
              </a:lnSpc>
            </a:pPr>
            <a:r>
              <a:rPr lang="en-US" sz="1000" dirty="0" smtClean="0"/>
              <a:t> The institutional context shapes not only the </a:t>
            </a:r>
            <a:r>
              <a:rPr lang="en-US" sz="1000" dirty="0" err="1" smtClean="0"/>
              <a:t>appropriability</a:t>
            </a:r>
            <a:r>
              <a:rPr lang="en-US" sz="1000" dirty="0" smtClean="0"/>
              <a:t> of rents, it also conditions the nature of the firm’s knowledge base and innovative capacity. Learning is not only specific to the firm (or to its accumulated stock of knowledge) but also to the institutional context, in which learning and innovation takes place. Paths of 16 development are generated both internally and externally, with external paths shaped by, for example, shifts in scientific knowledge, government competition policy and consumer preferences. This means that differentiation between firms also occurs because of different institutional environments, such that Australian firms are different from American, and computer firms are different from steel firms. Clearly, international expansion represents an opportunity for exploiting existing advantages and developing new capabilities because the institutional environments in which firms operate and grow are different.</a:t>
            </a:r>
            <a:endParaRPr lang="el-GR"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ltLang="el-GR" dirty="0" err="1" smtClean="0"/>
              <a:t>Coase</a:t>
            </a:r>
            <a:r>
              <a:rPr lang="en-US" altLang="el-GR" dirty="0" smtClean="0"/>
              <a:t> theorem</a:t>
            </a:r>
            <a:endParaRPr lang="en-US" altLang="el-GR" dirty="0" smtClean="0"/>
          </a:p>
        </p:txBody>
      </p:sp>
      <p:sp>
        <p:nvSpPr>
          <p:cNvPr id="40963" name="Rectangle 3"/>
          <p:cNvSpPr>
            <a:spLocks noGrp="1" noChangeArrowheads="1"/>
          </p:cNvSpPr>
          <p:nvPr>
            <p:ph type="body" idx="1"/>
          </p:nvPr>
        </p:nvSpPr>
        <p:spPr/>
        <p:txBody>
          <a:bodyPr/>
          <a:lstStyle/>
          <a:p>
            <a:pPr eaLnBrk="1" hangingPunct="1"/>
            <a:r>
              <a:rPr lang="en-US" altLang="el-GR" smtClean="0"/>
              <a:t>Firms in order to avoid transaction cost internalise the relevant markets, and transactions are administered not by market forces but by the firm’s internal administrative fiat.</a:t>
            </a:r>
          </a:p>
          <a:p>
            <a:pPr eaLnBrk="1" hangingPunct="1"/>
            <a:r>
              <a:rPr lang="en-US" altLang="el-GR" smtClean="0"/>
              <a:t>Firms grow until the point the marginal revenue of internalising transactions becomes equal to the marginal cost.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Transaction Governance Structures</a:t>
            </a:r>
            <a:endParaRPr lang="el-GR" dirty="0"/>
          </a:p>
        </p:txBody>
      </p:sp>
      <p:sp>
        <p:nvSpPr>
          <p:cNvPr id="3" name="2 - Θέση περιεχομένου"/>
          <p:cNvSpPr>
            <a:spLocks noGrp="1"/>
          </p:cNvSpPr>
          <p:nvPr>
            <p:ph idx="1"/>
          </p:nvPr>
        </p:nvSpPr>
        <p:spPr/>
        <p:txBody>
          <a:bodyPr>
            <a:normAutofit fontScale="47500" lnSpcReduction="20000"/>
          </a:bodyPr>
          <a:lstStyle/>
          <a:p>
            <a:pPr algn="just"/>
            <a:r>
              <a:rPr lang="en-US" dirty="0" smtClean="0"/>
              <a:t>Different combinations of transactions, resources and patterns of governance are possible, firms do not necessarily organize similar transactions in the same way; and to this extent at least, transaction costs may be specific to the firm. For example, while for one firm, an inter-firm collaborative arrangement might make economic sense, for another in the same sector, a similar agreement might be prohibitively costly in terms of monitoring costs. Thus, the content and structure of the O-specific advantages of a particular firm, including those which are country specific, may critically affect how particular resources and competences are created, accessed or deployed.</a:t>
            </a:r>
          </a:p>
          <a:p>
            <a:pPr algn="just"/>
            <a:endParaRPr lang="en-US" dirty="0" smtClean="0"/>
          </a:p>
          <a:p>
            <a:pPr algn="just"/>
            <a:r>
              <a:rPr lang="en-US" dirty="0" smtClean="0"/>
              <a:t>This implies that in order to explain the growth of the MNE, reconciliation between two separate theoretical viewpoints is required. Specifically, while we think that transaction cost and resource-based reasoning can be used to explain the act of internalization and asset accumulation over time, the knowledge-based theory of the firm is needed to account for the formation and implementation of an effective incentive structure within the firm.  MNEs may be conceived  as “social communities that specialize in the creation and transfer of knowledge”. Subsequent studies by the authors further developed the idea that organizational identity is the basis on which knowledge is shared within the firm, which itself is perceived to consist of communities of practice within which the rules and normative boundaries that guide the process of learning are set. </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a:t>I</a:t>
            </a:r>
            <a:r>
              <a:rPr lang="en-US" dirty="0" smtClean="0"/>
              <a:t>nstitutional </a:t>
            </a:r>
            <a:r>
              <a:rPr lang="en-US" dirty="0"/>
              <a:t>F</a:t>
            </a:r>
            <a:r>
              <a:rPr lang="en-US" dirty="0" smtClean="0"/>
              <a:t>ramework</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n-US" dirty="0" smtClean="0"/>
              <a:t>The institutional framework is critical in devising and implementing the formal and informal rules and incentives that guide the process of how knowledge generation and transfer are formed and implemented. In addition to the attributes of the knowledge being transferred, we also believe that the success of knowledge generation and transfer depends on the cognition and motivation of both the transferor and the transferee, both of which are likely to be strongly influenced by the incentives that are part of the institutional matrix of a firm.</a:t>
            </a:r>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a:t>I</a:t>
            </a:r>
            <a:r>
              <a:rPr lang="en-US" dirty="0" smtClean="0"/>
              <a:t>nstitutional Framework</a:t>
            </a:r>
            <a:endParaRPr lang="el-GR" dirty="0"/>
          </a:p>
        </p:txBody>
      </p:sp>
      <p:sp>
        <p:nvSpPr>
          <p:cNvPr id="3" name="2 - Θέση περιεχομένου"/>
          <p:cNvSpPr>
            <a:spLocks noGrp="1"/>
          </p:cNvSpPr>
          <p:nvPr>
            <p:ph idx="1"/>
          </p:nvPr>
        </p:nvSpPr>
        <p:spPr/>
        <p:txBody>
          <a:bodyPr>
            <a:normAutofit fontScale="40000" lnSpcReduction="20000"/>
          </a:bodyPr>
          <a:lstStyle/>
          <a:p>
            <a:pPr algn="just"/>
            <a:r>
              <a:rPr lang="en-US" dirty="0" smtClean="0"/>
              <a:t>The design and implementation of incentive structures and enforcement mechanisms may be seen to affect all three parts of the eclectic paradigm. The most direct link is between the burgeoning literature in economics of the importance of institutions in explaining economic growth at the national level, and the location-based (L) advantages in the OLI paradigm. The internalization factor (I) is already institutionalized at the micro level, although it largely confines its attention to comparing the static (or comparative static) efficiency of different forms of organizing transactions. </a:t>
            </a:r>
          </a:p>
          <a:p>
            <a:pPr algn="just"/>
            <a:endParaRPr lang="en-US" dirty="0"/>
          </a:p>
          <a:p>
            <a:pPr algn="just"/>
            <a:r>
              <a:rPr lang="en-US" dirty="0" smtClean="0"/>
              <a:t>Of the three components of the OLI paradigm requiring attention, the ownership specific advantages are perhaps the most difficult to deal with. The O-advantages require the examination of the extent to which it is possible to identify institutions (formal and informal) at the level of the firm, and the advantages derived from them (</a:t>
            </a:r>
            <a:r>
              <a:rPr lang="en-US" dirty="0" err="1" smtClean="0"/>
              <a:t>Oi</a:t>
            </a:r>
            <a:r>
              <a:rPr lang="en-US" dirty="0" smtClean="0"/>
              <a:t>), and then to distinguish these from the asset (</a:t>
            </a:r>
            <a:r>
              <a:rPr lang="en-US" dirty="0" err="1" smtClean="0"/>
              <a:t>Oa</a:t>
            </a:r>
            <a:r>
              <a:rPr lang="en-US" dirty="0" smtClean="0"/>
              <a:t>) and transaction (</a:t>
            </a:r>
            <a:r>
              <a:rPr lang="en-US" dirty="0" err="1" smtClean="0"/>
              <a:t>Ot</a:t>
            </a:r>
            <a:r>
              <a:rPr lang="en-US" dirty="0" smtClean="0"/>
              <a:t>) based advantages . </a:t>
            </a:r>
          </a:p>
          <a:p>
            <a:pPr algn="just">
              <a:buNone/>
            </a:pPr>
            <a:endParaRPr lang="en-US" dirty="0" smtClean="0"/>
          </a:p>
          <a:p>
            <a:pPr algn="just"/>
            <a:r>
              <a:rPr lang="en-US" dirty="0" smtClean="0"/>
              <a:t>The traditional asset advantages (</a:t>
            </a:r>
            <a:r>
              <a:rPr lang="en-US" dirty="0" err="1" smtClean="0"/>
              <a:t>Oa</a:t>
            </a:r>
            <a:r>
              <a:rPr lang="en-US" dirty="0" smtClean="0"/>
              <a:t>) of a firm can be enhanced and regenerated by the R&amp;D function, acquisitions, or network alliances.  The </a:t>
            </a:r>
            <a:r>
              <a:rPr lang="en-US" dirty="0" err="1" smtClean="0"/>
              <a:t>Oi</a:t>
            </a:r>
            <a:r>
              <a:rPr lang="en-US" dirty="0"/>
              <a:t> </a:t>
            </a:r>
            <a:r>
              <a:rPr lang="en-US" dirty="0" smtClean="0"/>
              <a:t>advantages  comprises the institutional infrastructure which is specific to a particular firm. At any given moment of time, such an infrastructure comprises a galaxy of internally generated and externally imposed incentives, regulations and norms, each of which may affect all areas of managerial decision-taking, the attitudes and behavior of the firm’s stakeholders, and of how each of these relates to the goals and aspirations of other economic and political actors in the wealth creating process. It may be made up of both formal or informal institutions, and by the firm’s own enforcement mechanisms.</a:t>
            </a:r>
          </a:p>
          <a:p>
            <a:pPr algn="just"/>
            <a:endParaRPr lang="en-US" dirty="0"/>
          </a:p>
          <a:p>
            <a:pPr algn="just"/>
            <a:r>
              <a:rPr lang="en-US" dirty="0" smtClean="0"/>
              <a:t>Finally, all three factors will need to be considered in a developing or dynamic setting. Thus, for example, we might expect the </a:t>
            </a:r>
            <a:r>
              <a:rPr lang="en-US" dirty="0" err="1" smtClean="0"/>
              <a:t>Oa</a:t>
            </a:r>
            <a:r>
              <a:rPr lang="en-US" dirty="0" smtClean="0"/>
              <a:t> and </a:t>
            </a:r>
            <a:r>
              <a:rPr lang="en-US" dirty="0" err="1" smtClean="0"/>
              <a:t>Oi</a:t>
            </a:r>
            <a:r>
              <a:rPr lang="en-US" dirty="0" smtClean="0"/>
              <a:t> in time “t” to influence the I, or mode of asset exploitation or asset augmenting, and the L advantages of alternative locations in time “t+1”. Similarly, the L advantages of the operating locations in time “t” might influence the O or I advantages of the investing MNEs in time “t+1”</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altLang="el-GR" dirty="0" err="1" smtClean="0"/>
              <a:t>Coase</a:t>
            </a:r>
            <a:r>
              <a:rPr lang="en-US" altLang="el-GR" dirty="0" smtClean="0"/>
              <a:t> theorem</a:t>
            </a:r>
            <a:endParaRPr lang="en-US" altLang="el-GR" dirty="0" smtClean="0"/>
          </a:p>
        </p:txBody>
      </p:sp>
      <p:sp>
        <p:nvSpPr>
          <p:cNvPr id="41987" name="Rectangle 3"/>
          <p:cNvSpPr>
            <a:spLocks noGrp="1" noChangeArrowheads="1"/>
          </p:cNvSpPr>
          <p:nvPr>
            <p:ph type="body" idx="1"/>
          </p:nvPr>
        </p:nvSpPr>
        <p:spPr/>
        <p:txBody>
          <a:bodyPr/>
          <a:lstStyle/>
          <a:p>
            <a:pPr eaLnBrk="1" hangingPunct="1">
              <a:lnSpc>
                <a:spcPct val="80000"/>
              </a:lnSpc>
            </a:pPr>
            <a:r>
              <a:rPr lang="en-US" altLang="el-GR" sz="2400" smtClean="0"/>
              <a:t>Internalisation cost stems from:</a:t>
            </a:r>
          </a:p>
          <a:p>
            <a:pPr eaLnBrk="1" hangingPunct="1">
              <a:lnSpc>
                <a:spcPct val="80000"/>
              </a:lnSpc>
              <a:buFont typeface="Wingdings" pitchFamily="2" charset="2"/>
              <a:buChar char="Ø"/>
            </a:pPr>
            <a:r>
              <a:rPr lang="en-US" altLang="el-GR" sz="2400" smtClean="0"/>
              <a:t>Diminishing returns on entrepreneurial (managerial) function.</a:t>
            </a:r>
          </a:p>
          <a:p>
            <a:pPr eaLnBrk="1" hangingPunct="1">
              <a:lnSpc>
                <a:spcPct val="80000"/>
              </a:lnSpc>
              <a:buFont typeface="Wingdings" pitchFamily="2" charset="2"/>
              <a:buChar char="Ø"/>
            </a:pPr>
            <a:r>
              <a:rPr lang="en-US" altLang="el-GR" sz="2400" smtClean="0"/>
              <a:t>Increasing failure to employ resources at maximum efficiency internally.</a:t>
            </a:r>
          </a:p>
          <a:p>
            <a:pPr eaLnBrk="1" hangingPunct="1">
              <a:lnSpc>
                <a:spcPct val="80000"/>
              </a:lnSpc>
              <a:buFont typeface="Wingdings" pitchFamily="2" charset="2"/>
              <a:buChar char="Ø"/>
            </a:pPr>
            <a:r>
              <a:rPr lang="en-US" altLang="el-GR" sz="2400" smtClean="0"/>
              <a:t>Possible supply cost increase of production factors due to increasing firm size.</a:t>
            </a:r>
          </a:p>
          <a:p>
            <a:pPr eaLnBrk="1" hangingPunct="1">
              <a:lnSpc>
                <a:spcPct val="80000"/>
              </a:lnSpc>
              <a:buFont typeface="Wingdings" pitchFamily="2" charset="2"/>
              <a:buChar char="Ø"/>
            </a:pPr>
            <a:r>
              <a:rPr lang="en-US" altLang="el-GR" sz="2400" smtClean="0"/>
              <a:t>Increasing failure to internally organise diverse including geography wise transactions efficiently.</a:t>
            </a:r>
          </a:p>
          <a:p>
            <a:pPr eaLnBrk="1" hangingPunct="1">
              <a:lnSpc>
                <a:spcPct val="80000"/>
              </a:lnSpc>
              <a:buFont typeface="Wingdings" pitchFamily="2" charset="2"/>
              <a:buNone/>
            </a:pPr>
            <a:r>
              <a:rPr lang="en-US" altLang="el-GR" sz="2400" smtClean="0"/>
              <a:t>    Improvement of organisation, managerial, communication methods reduces internalisation cost, therefore increase the firm size.   </a:t>
            </a:r>
          </a:p>
          <a:p>
            <a:pPr eaLnBrk="1" hangingPunct="1">
              <a:lnSpc>
                <a:spcPct val="80000"/>
              </a:lnSpc>
              <a:buFontTx/>
              <a:buNone/>
            </a:pPr>
            <a:r>
              <a:rPr lang="en-US" altLang="el-GR" sz="2400" smtClean="0"/>
              <a:t> </a:t>
            </a:r>
            <a:endParaRPr lang="el-GR" altLang="el-GR" sz="2400" smtClean="0"/>
          </a:p>
          <a:p>
            <a:pPr eaLnBrk="1" hangingPunct="1">
              <a:lnSpc>
                <a:spcPct val="80000"/>
              </a:lnSpc>
            </a:pPr>
            <a:endParaRPr lang="el-GR" altLang="el-GR" sz="24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normAutofit fontScale="90000"/>
          </a:bodyPr>
          <a:lstStyle/>
          <a:p>
            <a:pPr eaLnBrk="1" hangingPunct="1"/>
            <a:r>
              <a:rPr lang="en-US" altLang="el-GR" sz="4000" smtClean="0"/>
              <a:t>Williamson (1975, 1981): Markets vs. hierarchies hypothesis</a:t>
            </a:r>
            <a:endParaRPr lang="el-GR" altLang="el-GR" sz="4000" smtClean="0"/>
          </a:p>
        </p:txBody>
      </p:sp>
      <p:sp>
        <p:nvSpPr>
          <p:cNvPr id="43011" name="Rectangle 3"/>
          <p:cNvSpPr>
            <a:spLocks noGrp="1" noChangeArrowheads="1"/>
          </p:cNvSpPr>
          <p:nvPr>
            <p:ph type="body" idx="1"/>
          </p:nvPr>
        </p:nvSpPr>
        <p:spPr/>
        <p:txBody>
          <a:bodyPr/>
          <a:lstStyle/>
          <a:p>
            <a:pPr eaLnBrk="1" hangingPunct="1">
              <a:lnSpc>
                <a:spcPct val="80000"/>
              </a:lnSpc>
            </a:pPr>
            <a:r>
              <a:rPr lang="en-US" altLang="el-GR" sz="2400" smtClean="0"/>
              <a:t>Neoclassical economic theory argues that the enterprise and the market are the two polar modes of organising production and allocating resources. The enterprise exist due to the economies accruing from both technological indivisibilities and labour specialisation.  Exhaustion of these economies leads to markets, which are frictionless and costless.</a:t>
            </a:r>
          </a:p>
          <a:p>
            <a:pPr eaLnBrk="1" hangingPunct="1">
              <a:lnSpc>
                <a:spcPct val="80000"/>
              </a:lnSpc>
            </a:pPr>
            <a:r>
              <a:rPr lang="en-US" altLang="el-GR" sz="2400" smtClean="0"/>
              <a:t>Modern enterprises undertake production and a number of complementary activities, R&amp;D, marketing, management, marketing, finance, etc.</a:t>
            </a:r>
          </a:p>
          <a:p>
            <a:pPr eaLnBrk="1" hangingPunct="1">
              <a:lnSpc>
                <a:spcPct val="80000"/>
              </a:lnSpc>
            </a:pPr>
            <a:r>
              <a:rPr lang="en-US" altLang="el-GR" sz="2400" smtClean="0"/>
              <a:t>These complementary activities are related to products and services with a public good nature.  Once they are created the owing firm may reuse them with MC=O, and acquire revenues.</a:t>
            </a:r>
            <a:endParaRPr lang="el-GR" altLang="el-GR" sz="24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altLang="el-GR" dirty="0" smtClean="0"/>
              <a:t>Markets vs. Hierarchies</a:t>
            </a:r>
            <a:endParaRPr lang="en-US" altLang="el-GR" dirty="0" smtClean="0"/>
          </a:p>
        </p:txBody>
      </p:sp>
      <p:sp>
        <p:nvSpPr>
          <p:cNvPr id="44035" name="Rectangle 3"/>
          <p:cNvSpPr>
            <a:spLocks noGrp="1" noChangeArrowheads="1"/>
          </p:cNvSpPr>
          <p:nvPr>
            <p:ph type="body" idx="1"/>
          </p:nvPr>
        </p:nvSpPr>
        <p:spPr/>
        <p:txBody>
          <a:bodyPr/>
          <a:lstStyle/>
          <a:p>
            <a:pPr eaLnBrk="1" hangingPunct="1"/>
            <a:r>
              <a:rPr lang="en-US" altLang="el-GR" smtClean="0"/>
              <a:t>These transactions may be undertaken via market.  But the relevant markets fail to optimise due to: </a:t>
            </a:r>
          </a:p>
          <a:p>
            <a:pPr eaLnBrk="1" hangingPunct="1">
              <a:buFont typeface="Wingdings" pitchFamily="2" charset="2"/>
              <a:buChar char="Ø"/>
            </a:pPr>
            <a:r>
              <a:rPr lang="en-US" altLang="el-GR" smtClean="0"/>
              <a:t> Strategic and/or opportunistic behaviour.</a:t>
            </a:r>
          </a:p>
          <a:p>
            <a:pPr eaLnBrk="1" hangingPunct="1">
              <a:buFont typeface="Wingdings" pitchFamily="2" charset="2"/>
              <a:buChar char="Ø"/>
            </a:pPr>
            <a:r>
              <a:rPr lang="en-US" altLang="el-GR" smtClean="0"/>
              <a:t>Inaccurate definition of products and services.</a:t>
            </a:r>
          </a:p>
          <a:p>
            <a:pPr eaLnBrk="1" hangingPunct="1">
              <a:buFont typeface="Wingdings" pitchFamily="2" charset="2"/>
              <a:buChar char="Ø"/>
            </a:pPr>
            <a:r>
              <a:rPr lang="en-US" altLang="el-GR" smtClean="0"/>
              <a:t>Contracts extent in future time.</a:t>
            </a:r>
          </a:p>
          <a:p>
            <a:pPr eaLnBrk="1" hangingPunct="1">
              <a:buFont typeface="Wingdings" pitchFamily="2" charset="2"/>
              <a:buNone/>
            </a:pPr>
            <a:endParaRPr lang="el-GR" altLang="el-GR" smtClean="0"/>
          </a:p>
          <a:p>
            <a:pPr eaLnBrk="1" hangingPunct="1"/>
            <a:endParaRPr lang="el-GR" altLang="el-GR"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altLang="el-GR" dirty="0" smtClean="0"/>
              <a:t>Market Failure</a:t>
            </a:r>
            <a:endParaRPr lang="en-US" altLang="el-GR" dirty="0" smtClean="0"/>
          </a:p>
        </p:txBody>
      </p:sp>
      <p:sp>
        <p:nvSpPr>
          <p:cNvPr id="45059" name="Rectangle 3"/>
          <p:cNvSpPr>
            <a:spLocks noGrp="1" noChangeArrowheads="1"/>
          </p:cNvSpPr>
          <p:nvPr>
            <p:ph type="body" idx="1"/>
          </p:nvPr>
        </p:nvSpPr>
        <p:spPr>
          <a:xfrm>
            <a:off x="457200" y="1600200"/>
            <a:ext cx="8229600" cy="4757758"/>
          </a:xfrm>
        </p:spPr>
        <p:txBody>
          <a:bodyPr>
            <a:normAutofit fontScale="25000" lnSpcReduction="20000"/>
          </a:bodyPr>
          <a:lstStyle/>
          <a:p>
            <a:pPr algn="just" eaLnBrk="1" hangingPunct="1">
              <a:lnSpc>
                <a:spcPct val="170000"/>
              </a:lnSpc>
              <a:buFont typeface="Wingdings" pitchFamily="2" charset="2"/>
              <a:buChar char="Ø"/>
            </a:pPr>
            <a:r>
              <a:rPr lang="en-US" altLang="el-GR" sz="6400" dirty="0" smtClean="0"/>
              <a:t> </a:t>
            </a:r>
            <a:r>
              <a:rPr lang="en-US" altLang="el-GR" sz="6400" dirty="0" smtClean="0"/>
              <a:t>The </a:t>
            </a:r>
            <a:r>
              <a:rPr lang="en-US" altLang="el-GR" sz="6400" dirty="0" smtClean="0"/>
              <a:t>owning firm fails to capture the full economic rent of selling such product via an external market because the latter is unable to define an efficient price, i.e. fails to define the MC and the marginal utility of the buyer.  The latter may behave as a free rider trying to reduce the cost of the purchase and the seller overvalues the product trying to increase its benefit. Opportunistic an/or strategic </a:t>
            </a:r>
            <a:r>
              <a:rPr lang="en-US" altLang="el-GR" sz="6400" dirty="0" smtClean="0"/>
              <a:t>behavior </a:t>
            </a:r>
            <a:r>
              <a:rPr lang="en-US" altLang="el-GR" sz="6400" dirty="0" smtClean="0"/>
              <a:t>is more possible when the product/ service embodies information, which needs to be revealed in order to accurately value the product.  But if the owner of the product reveals the information embodied diminishes its property rights.  The problem becomes more potent when the information is related to human capital, e.g. skills, experience, knowledge, etc.  </a:t>
            </a:r>
          </a:p>
          <a:p>
            <a:pPr algn="just" eaLnBrk="1" hangingPunct="1">
              <a:lnSpc>
                <a:spcPct val="170000"/>
              </a:lnSpc>
              <a:buFont typeface="Wingdings" pitchFamily="2" charset="2"/>
              <a:buChar char="Ø"/>
            </a:pPr>
            <a:endParaRPr lang="en-US" altLang="el-GR" sz="6400" dirty="0" smtClean="0"/>
          </a:p>
          <a:p>
            <a:pPr algn="just" eaLnBrk="1" hangingPunct="1">
              <a:lnSpc>
                <a:spcPct val="170000"/>
              </a:lnSpc>
              <a:buFont typeface="Wingdings" pitchFamily="2" charset="2"/>
              <a:buChar char="Ø"/>
            </a:pPr>
            <a:r>
              <a:rPr lang="en-US" altLang="el-GR" sz="6400" dirty="0" smtClean="0"/>
              <a:t>Market failure makes internal markets more efficient than external ones.</a:t>
            </a:r>
          </a:p>
          <a:p>
            <a:pPr algn="just" eaLnBrk="1" hangingPunct="1">
              <a:lnSpc>
                <a:spcPct val="170000"/>
              </a:lnSpc>
              <a:buFont typeface="Wingdings" pitchFamily="2" charset="2"/>
              <a:buChar char="Ø"/>
            </a:pPr>
            <a:r>
              <a:rPr lang="en-US" altLang="el-GR" sz="6400" dirty="0" smtClean="0"/>
              <a:t>Internalization </a:t>
            </a:r>
            <a:r>
              <a:rPr lang="en-US" altLang="el-GR" sz="6400" dirty="0" smtClean="0"/>
              <a:t>of markets across boundaries generates FDI.</a:t>
            </a:r>
          </a:p>
          <a:p>
            <a:pPr eaLnBrk="1" hangingPunct="1">
              <a:lnSpc>
                <a:spcPct val="80000"/>
              </a:lnSpc>
              <a:buFont typeface="Wingdings" pitchFamily="2" charset="2"/>
              <a:buChar char="Ø"/>
            </a:pPr>
            <a:endParaRPr lang="en-US" altLang="el-GR" sz="2000" dirty="0" smtClean="0"/>
          </a:p>
          <a:p>
            <a:pPr eaLnBrk="1" hangingPunct="1">
              <a:lnSpc>
                <a:spcPct val="80000"/>
              </a:lnSpc>
              <a:buFont typeface="Wingdings" pitchFamily="2" charset="2"/>
              <a:buChar char="Ø"/>
            </a:pPr>
            <a:endParaRPr lang="en-US" altLang="el-GR" sz="2000" dirty="0" smtClean="0"/>
          </a:p>
          <a:p>
            <a:pPr eaLnBrk="1" hangingPunct="1">
              <a:lnSpc>
                <a:spcPct val="80000"/>
              </a:lnSpc>
              <a:buFont typeface="Wingdings" pitchFamily="2" charset="2"/>
              <a:buChar char="Ø"/>
            </a:pPr>
            <a:endParaRPr lang="en-US" altLang="el-GR" sz="2000" dirty="0" smtClean="0"/>
          </a:p>
          <a:p>
            <a:pPr eaLnBrk="1" hangingPunct="1">
              <a:lnSpc>
                <a:spcPct val="80000"/>
              </a:lnSpc>
              <a:buFont typeface="Wingdings" pitchFamily="2" charset="2"/>
              <a:buChar char="Ø"/>
            </a:pPr>
            <a:endParaRPr lang="en-US" altLang="el-GR" sz="2000" dirty="0" smtClean="0"/>
          </a:p>
          <a:p>
            <a:pPr eaLnBrk="1" hangingPunct="1">
              <a:lnSpc>
                <a:spcPct val="80000"/>
              </a:lnSpc>
              <a:buFont typeface="Wingdings" pitchFamily="2" charset="2"/>
              <a:buChar char="Ø"/>
            </a:pPr>
            <a:endParaRPr lang="en-US" altLang="el-GR" sz="2000" dirty="0" smtClean="0"/>
          </a:p>
          <a:p>
            <a:pPr eaLnBrk="1" hangingPunct="1">
              <a:lnSpc>
                <a:spcPct val="80000"/>
              </a:lnSpc>
              <a:buFont typeface="Wingdings" pitchFamily="2" charset="2"/>
              <a:buNone/>
            </a:pPr>
            <a:r>
              <a:rPr lang="en-US" altLang="el-GR" sz="2000" dirty="0" smtClean="0"/>
              <a:t>   </a:t>
            </a:r>
            <a:endParaRPr lang="el-GR" altLang="el-GR" sz="20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n-US" altLang="el-GR" dirty="0" smtClean="0"/>
              <a:t>Dunning’s Eclectic Paradigm</a:t>
            </a:r>
            <a:endParaRPr lang="el-GR" dirty="0"/>
          </a:p>
        </p:txBody>
      </p:sp>
      <p:sp>
        <p:nvSpPr>
          <p:cNvPr id="3" name="2 - Υπότιτλος"/>
          <p:cNvSpPr>
            <a:spLocks noGrp="1"/>
          </p:cNvSpPr>
          <p:nvPr>
            <p:ph type="subTitle" idx="1"/>
          </p:nvPr>
        </p:nvSpPr>
        <p:spPr/>
        <p:txBody>
          <a:bodyPr/>
          <a:lstStyle/>
          <a:p>
            <a:endParaRPr lang="el-G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pPr eaLnBrk="1" hangingPunct="1"/>
            <a:r>
              <a:rPr lang="en-US" altLang="el-GR" dirty="0" smtClean="0"/>
              <a:t>Ownership Specific Advantages</a:t>
            </a:r>
            <a:endParaRPr lang="en-US" altLang="el-GR" dirty="0" smtClean="0"/>
          </a:p>
        </p:txBody>
      </p:sp>
      <p:sp>
        <p:nvSpPr>
          <p:cNvPr id="46083" name="Content Placeholder 2"/>
          <p:cNvSpPr>
            <a:spLocks noGrp="1"/>
          </p:cNvSpPr>
          <p:nvPr>
            <p:ph idx="1"/>
          </p:nvPr>
        </p:nvSpPr>
        <p:spPr/>
        <p:txBody>
          <a:bodyPr/>
          <a:lstStyle/>
          <a:p>
            <a:pPr algn="just" eaLnBrk="1" hangingPunct="1">
              <a:buFontTx/>
              <a:buNone/>
            </a:pPr>
            <a:r>
              <a:rPr lang="en-US" altLang="el-GR" smtClean="0"/>
              <a:t>   </a:t>
            </a:r>
            <a:r>
              <a:rPr lang="en-US" altLang="el-GR" sz="2400" smtClean="0"/>
              <a:t>At a certain point in time a firm’s decision to engage in international production is taken upon the configuration of three types of determinants. </a:t>
            </a:r>
          </a:p>
          <a:p>
            <a:pPr algn="just" eaLnBrk="1" hangingPunct="1">
              <a:buFontTx/>
              <a:buNone/>
            </a:pPr>
            <a:r>
              <a:rPr lang="en-US" altLang="el-GR" sz="2400" smtClean="0"/>
              <a:t> </a:t>
            </a:r>
          </a:p>
          <a:p>
            <a:pPr algn="just" eaLnBrk="1" hangingPunct="1"/>
            <a:r>
              <a:rPr lang="en-US" altLang="el-GR" sz="2400" smtClean="0"/>
              <a:t>    First, ownership specific (O) advantages, name under which they are classified technology, know-how, and other tangible and intangible resources exclusively possessed by the firm and able to generate a flow of income.  International production includes activities such as international trade, licensing, and FDI.</a:t>
            </a:r>
          </a:p>
          <a:p>
            <a:pPr eaLnBrk="1" hangingPunct="1"/>
            <a:endParaRPr lang="en-US" altLang="el-GR" smtClean="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255</TotalTime>
  <Words>4107</Words>
  <Application>Microsoft Office PowerPoint</Application>
  <PresentationFormat>Προβολή στην οθόνη (4:3)</PresentationFormat>
  <Paragraphs>125</Paragraphs>
  <Slides>32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32</vt:i4>
      </vt:variant>
    </vt:vector>
  </HeadingPairs>
  <TitlesOfParts>
    <vt:vector size="33" baseType="lpstr">
      <vt:lpstr>Θέμα του Office</vt:lpstr>
      <vt:lpstr>INTERNALISATION THEORY OF INTERNATIONAL BUSINESS</vt:lpstr>
      <vt:lpstr>Coase theorem</vt:lpstr>
      <vt:lpstr>Coase theorem</vt:lpstr>
      <vt:lpstr>Coase theorem</vt:lpstr>
      <vt:lpstr>Williamson (1975, 1981): Markets vs. hierarchies hypothesis</vt:lpstr>
      <vt:lpstr>Markets vs. Hierarchies</vt:lpstr>
      <vt:lpstr>Market Failure</vt:lpstr>
      <vt:lpstr>Dunning’s Eclectic Paradigm</vt:lpstr>
      <vt:lpstr>Ownership Specific Advantages</vt:lpstr>
      <vt:lpstr>Internalization Advantages</vt:lpstr>
      <vt:lpstr>Location Advantages</vt:lpstr>
      <vt:lpstr>Location Advantages</vt:lpstr>
      <vt:lpstr>Location Advantages</vt:lpstr>
      <vt:lpstr>Market Imperfections</vt:lpstr>
      <vt:lpstr>Product Differentiation</vt:lpstr>
      <vt:lpstr>Network MNE</vt:lpstr>
      <vt:lpstr>Governance Systems</vt:lpstr>
      <vt:lpstr>Resource Based Approach</vt:lpstr>
      <vt:lpstr>Institutional Perspetive</vt:lpstr>
      <vt:lpstr>Transaction Governance Structures</vt:lpstr>
      <vt:lpstr>Transaction Governance Structures</vt:lpstr>
      <vt:lpstr>Transaction Governance Structures</vt:lpstr>
      <vt:lpstr>Transaction Governance Structures</vt:lpstr>
      <vt:lpstr>Transaction Governance Structures</vt:lpstr>
      <vt:lpstr>Transaction Governance Structures</vt:lpstr>
      <vt:lpstr>Διαφάνεια 26</vt:lpstr>
      <vt:lpstr>Διαφάνεια 27</vt:lpstr>
      <vt:lpstr>Διαφάνεια 28</vt:lpstr>
      <vt:lpstr>Transaction Governance Structures</vt:lpstr>
      <vt:lpstr>Transaction Governance Structures</vt:lpstr>
      <vt:lpstr>Institutional Framework</vt:lpstr>
      <vt:lpstr>Institutional Framework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INTERNALISATION THEORY OF INTERNATIONAL BUSINESS</dc:title>
  <dc:creator>user</dc:creator>
  <cp:lastModifiedBy>user</cp:lastModifiedBy>
  <cp:revision>18</cp:revision>
  <dcterms:created xsi:type="dcterms:W3CDTF">2024-04-18T11:04:28Z</dcterms:created>
  <dcterms:modified xsi:type="dcterms:W3CDTF">2024-04-18T15:20:07Z</dcterms:modified>
</cp:coreProperties>
</file>