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8" r:id="rId13"/>
    <p:sldId id="269" r:id="rId14"/>
    <p:sldId id="270" r:id="rId15"/>
    <p:sldId id="267"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906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9693967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88324811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5623340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49340386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7699027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7462496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25742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4257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F070A7B3-6521-4DCA-87E5-044747A908C1}"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74797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1160EA64-D806-43AC-9DF2-F8C432F32B4C}" type="datetimeFigureOut">
              <a:rPr lang="en-US" smtClean="0"/>
              <a:t>3/21/2024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238821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62087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4F7D4976-E339-4826-83B7-FBD03F55ECF8}" type="datetimeFigureOut">
              <a:rPr lang="en-US" smtClean="0"/>
              <a:t>3/21/2024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21317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E1037C31-9E7A-4F99-8774-A0E530DE1A42}" type="datetimeFigureOut">
              <a:rPr lang="en-US" smtClean="0"/>
              <a:t>3/21/2024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81695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278504F-A551-4DE0-9316-4DCD1D8CC752}" type="datetimeFigureOut">
              <a:rPr lang="en-US" smtClean="0"/>
              <a:t>3/21/2024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240015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D1BE4249-C0D0-4B06-8692-E8BB871AF643}" type="datetimeFigureOut">
              <a:rPr lang="en-US" smtClean="0"/>
              <a:t>3/21/2024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030084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042B0DB6-F5C7-45FB-8CF3-31B45F9C2DAC}" type="datetimeFigureOut">
              <a:rPr lang="en-US" smtClean="0"/>
              <a:t>3/21/2024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1340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3"/>
          </a:fgClr>
          <a:bgClr>
            <a:schemeClr val="bg1"/>
          </a:bgClr>
        </a:patt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160EA64-D806-43AC-9DF2-F8C432F32B4C}" type="datetimeFigureOut">
              <a:rPr lang="en-US" smtClean="0"/>
              <a:t>3/21/2024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3513902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ctr"/>
            <a:r>
              <a:rPr lang="en-US" b="1" dirty="0" smtClean="0"/>
              <a:t>INSTITUTIONS</a:t>
            </a:r>
            <a:endParaRPr lang="el-GR" b="1" dirty="0"/>
          </a:p>
        </p:txBody>
      </p:sp>
      <p:sp>
        <p:nvSpPr>
          <p:cNvPr id="3" name="Υπότιτλος 2"/>
          <p:cNvSpPr>
            <a:spLocks noGrp="1"/>
          </p:cNvSpPr>
          <p:nvPr>
            <p:ph type="subTitle" idx="1"/>
          </p:nvPr>
        </p:nvSpPr>
        <p:spPr/>
        <p:txBody>
          <a:bodyPr/>
          <a:lstStyle/>
          <a:p>
            <a:r>
              <a:rPr lang="en-US" dirty="0" smtClean="0"/>
              <a:t>Dimitris Kyrkilis</a:t>
            </a:r>
          </a:p>
          <a:p>
            <a:r>
              <a:rPr lang="en-US" dirty="0" smtClean="0"/>
              <a:t>University of Macedonia</a:t>
            </a:r>
            <a:endParaRPr lang="el-GR" dirty="0"/>
          </a:p>
        </p:txBody>
      </p:sp>
    </p:spTree>
    <p:extLst>
      <p:ext uri="{BB962C8B-B14F-4D97-AF65-F5344CB8AC3E}">
        <p14:creationId xmlns:p14="http://schemas.microsoft.com/office/powerpoint/2010/main" val="1344918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Social Norms</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smtClean="0"/>
              <a:t>Such equilibria are called norms, or conventions, or social institutions.  In any case they represent regularities arising over time as agents interact repeatedly.  Social interaction which is dynamic in nature leads to the establishment (choice) of a particular equilibrium out of various possible equilibriums.  Social norms as “customary law” are either self-policed </a:t>
            </a:r>
            <a:r>
              <a:rPr lang="en-US" dirty="0"/>
              <a:t>or policed by </a:t>
            </a:r>
            <a:r>
              <a:rPr lang="en-US" dirty="0" smtClean="0"/>
              <a:t>some external authority. </a:t>
            </a:r>
          </a:p>
          <a:p>
            <a:pPr algn="just"/>
            <a:r>
              <a:rPr lang="en-US" dirty="0" smtClean="0"/>
              <a:t>Customary law in many instances is superior </a:t>
            </a:r>
            <a:r>
              <a:rPr lang="en-US" dirty="0"/>
              <a:t>to administrative or judicial dispute resolution among people </a:t>
            </a:r>
            <a:r>
              <a:rPr lang="en-US" dirty="0" smtClean="0"/>
              <a:t>with close </a:t>
            </a:r>
            <a:r>
              <a:rPr lang="en-US" dirty="0"/>
              <a:t>social ties</a:t>
            </a:r>
            <a:r>
              <a:rPr lang="en-US" dirty="0" smtClean="0"/>
              <a:t>.  When there are disputes in a social group where members are in close relationship (interaction)  agents resolve these disputes by appealing in generally accepted social rules developed through repeatedly playing the same game instead of bargaining over legal rights.</a:t>
            </a:r>
            <a:endParaRPr lang="el-GR" dirty="0"/>
          </a:p>
        </p:txBody>
      </p:sp>
    </p:spTree>
    <p:extLst>
      <p:ext uri="{BB962C8B-B14F-4D97-AF65-F5344CB8AC3E}">
        <p14:creationId xmlns:p14="http://schemas.microsoft.com/office/powerpoint/2010/main" val="2511324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Norms Shape Laws</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smtClean="0"/>
              <a:t>Norms and law are not necessarily substitutes.  Resolution of conflicts in courts may serve to form the threat function in private bargaining.</a:t>
            </a:r>
          </a:p>
          <a:p>
            <a:pPr algn="just"/>
            <a:r>
              <a:rPr lang="en-US" dirty="0" smtClean="0"/>
              <a:t>Norms may also assist the shape of the law. Judges </a:t>
            </a:r>
            <a:r>
              <a:rPr lang="en-US" dirty="0"/>
              <a:t>look to social norms as guidelines for </a:t>
            </a:r>
            <a:r>
              <a:rPr lang="en-US" dirty="0" smtClean="0"/>
              <a:t>legal decisions</a:t>
            </a:r>
            <a:r>
              <a:rPr lang="en-US" dirty="0"/>
              <a:t>. </a:t>
            </a:r>
            <a:endParaRPr lang="en-US" dirty="0" smtClean="0"/>
          </a:p>
          <a:p>
            <a:pPr algn="just"/>
            <a:r>
              <a:rPr lang="en-US" dirty="0" smtClean="0"/>
              <a:t>The traditional account to this is the establishment of the British Common Law.  Merchants in the medieval centuries developed </a:t>
            </a:r>
            <a:r>
              <a:rPr lang="en-US" dirty="0"/>
              <a:t>a </a:t>
            </a:r>
            <a:r>
              <a:rPr lang="en-US" dirty="0" smtClean="0"/>
              <a:t>system of </a:t>
            </a:r>
            <a:r>
              <a:rPr lang="en-US" dirty="0"/>
              <a:t>private courts to resolve disputes among themselves. The rules of </a:t>
            </a:r>
            <a:r>
              <a:rPr lang="en-US" dirty="0" smtClean="0"/>
              <a:t>these courts </a:t>
            </a:r>
            <a:r>
              <a:rPr lang="en-US" dirty="0"/>
              <a:t>became general merchant practice, enforced by the threat of </a:t>
            </a:r>
            <a:r>
              <a:rPr lang="en-US" dirty="0" smtClean="0"/>
              <a:t>ostracism.  As </a:t>
            </a:r>
            <a:r>
              <a:rPr lang="en-US" dirty="0"/>
              <a:t>the English legal system developed, judges began to hear </a:t>
            </a:r>
            <a:r>
              <a:rPr lang="en-US" dirty="0" smtClean="0"/>
              <a:t>commercial disputes </a:t>
            </a:r>
            <a:r>
              <a:rPr lang="en-US" dirty="0"/>
              <a:t>once handled privately. In resolving these disputes, </a:t>
            </a:r>
            <a:r>
              <a:rPr lang="en-US" dirty="0" smtClean="0"/>
              <a:t>English common-law </a:t>
            </a:r>
            <a:r>
              <a:rPr lang="en-US" dirty="0"/>
              <a:t>judges tended to enforce the merchant customs already in </a:t>
            </a:r>
            <a:r>
              <a:rPr lang="en-US" dirty="0" smtClean="0"/>
              <a:t>place.  In </a:t>
            </a:r>
            <a:r>
              <a:rPr lang="en-US" dirty="0"/>
              <a:t>this way the common law came to embody the principles </a:t>
            </a:r>
            <a:r>
              <a:rPr lang="en-US" dirty="0" smtClean="0"/>
              <a:t>already </a:t>
            </a:r>
            <a:r>
              <a:rPr lang="en-US" dirty="0"/>
              <a:t>developed through private interaction among merchants.</a:t>
            </a:r>
            <a:r>
              <a:rPr lang="en-US" dirty="0" smtClean="0"/>
              <a:t> </a:t>
            </a:r>
            <a:endParaRPr lang="el-GR" dirty="0"/>
          </a:p>
        </p:txBody>
      </p:sp>
    </p:spTree>
    <p:extLst>
      <p:ext uri="{BB962C8B-B14F-4D97-AF65-F5344CB8AC3E}">
        <p14:creationId xmlns:p14="http://schemas.microsoft.com/office/powerpoint/2010/main" val="371269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t>Political </a:t>
            </a:r>
            <a:r>
              <a:rPr lang="en-US" dirty="0" smtClean="0"/>
              <a:t>Institutions</a:t>
            </a:r>
            <a:endParaRPr lang="el-GR" dirty="0"/>
          </a:p>
        </p:txBody>
      </p:sp>
      <p:sp>
        <p:nvSpPr>
          <p:cNvPr id="3" name="Θέση περιεχομένου 2"/>
          <p:cNvSpPr>
            <a:spLocks noGrp="1"/>
          </p:cNvSpPr>
          <p:nvPr>
            <p:ph idx="1"/>
          </p:nvPr>
        </p:nvSpPr>
        <p:spPr/>
        <p:txBody>
          <a:bodyPr>
            <a:normAutofit/>
          </a:bodyPr>
          <a:lstStyle/>
          <a:p>
            <a:pPr algn="just"/>
            <a:r>
              <a:rPr lang="en-US" dirty="0" smtClean="0"/>
              <a:t>Political institutions are formed under a rational-choice approach, as </a:t>
            </a:r>
            <a:r>
              <a:rPr lang="en-US" dirty="0"/>
              <a:t>outlined in public </a:t>
            </a:r>
            <a:r>
              <a:rPr lang="en-US" dirty="0" smtClean="0"/>
              <a:t>choice. </a:t>
            </a:r>
            <a:r>
              <a:rPr lang="en-US" dirty="0"/>
              <a:t>This framework </a:t>
            </a:r>
            <a:r>
              <a:rPr lang="en-US" dirty="0" smtClean="0"/>
              <a:t>has been </a:t>
            </a:r>
            <a:r>
              <a:rPr lang="en-US" dirty="0"/>
              <a:t>applied to constitutions, legislatures, executives, bureaucracies, courts </a:t>
            </a:r>
            <a:r>
              <a:rPr lang="en-US" dirty="0" smtClean="0"/>
              <a:t>and elections. </a:t>
            </a:r>
            <a:r>
              <a:rPr lang="en-US" dirty="0"/>
              <a:t>The </a:t>
            </a:r>
            <a:r>
              <a:rPr lang="en-US" dirty="0" smtClean="0"/>
              <a:t>rational-choice perspective </a:t>
            </a:r>
            <a:r>
              <a:rPr lang="en-US" dirty="0"/>
              <a:t>is also used to explain the effects of political institutions on </a:t>
            </a:r>
            <a:r>
              <a:rPr lang="en-US" dirty="0" smtClean="0"/>
              <a:t>public policy</a:t>
            </a:r>
            <a:r>
              <a:rPr lang="en-US" dirty="0"/>
              <a:t>, including macroeconomic policy, welfare policy, budgets, </a:t>
            </a:r>
            <a:r>
              <a:rPr lang="en-US" dirty="0" smtClean="0"/>
              <a:t>regulation and </a:t>
            </a:r>
            <a:r>
              <a:rPr lang="en-US" dirty="0"/>
              <a:t>technology </a:t>
            </a:r>
            <a:r>
              <a:rPr lang="en-US" dirty="0" smtClean="0"/>
              <a:t>policy.</a:t>
            </a:r>
          </a:p>
          <a:p>
            <a:pPr algn="just"/>
            <a:r>
              <a:rPr lang="en-US" dirty="0" smtClean="0"/>
              <a:t>Political institutions may be self-perpetuating, meaning </a:t>
            </a:r>
            <a:r>
              <a:rPr lang="en-US" dirty="0"/>
              <a:t>that </a:t>
            </a:r>
            <a:r>
              <a:rPr lang="en-US" dirty="0" smtClean="0"/>
              <a:t>either those </a:t>
            </a:r>
            <a:r>
              <a:rPr lang="en-US" dirty="0"/>
              <a:t>individuals or groups which can modify the institution </a:t>
            </a:r>
            <a:r>
              <a:rPr lang="en-US" dirty="0" smtClean="0"/>
              <a:t>have no </a:t>
            </a:r>
            <a:r>
              <a:rPr lang="en-US" dirty="0"/>
              <a:t>incentive to do </a:t>
            </a:r>
            <a:r>
              <a:rPr lang="en-US" dirty="0" smtClean="0"/>
              <a:t>so.  Or institutions allow </a:t>
            </a:r>
            <a:r>
              <a:rPr lang="en-US" dirty="0"/>
              <a:t>bureaucrats to make their policy choices last beyond </a:t>
            </a:r>
            <a:r>
              <a:rPr lang="en-US" dirty="0" smtClean="0"/>
              <a:t>their own tenures.</a:t>
            </a:r>
            <a:endParaRPr lang="el-GR" dirty="0"/>
          </a:p>
        </p:txBody>
      </p:sp>
    </p:spTree>
    <p:extLst>
      <p:ext uri="{BB962C8B-B14F-4D97-AF65-F5344CB8AC3E}">
        <p14:creationId xmlns:p14="http://schemas.microsoft.com/office/powerpoint/2010/main" val="620894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Cognitive systems</a:t>
            </a:r>
            <a:endParaRPr lang="el-GR" dirty="0"/>
          </a:p>
        </p:txBody>
      </p:sp>
      <p:sp>
        <p:nvSpPr>
          <p:cNvPr id="3" name="Θέση περιεχομένου 2"/>
          <p:cNvSpPr>
            <a:spLocks noGrp="1"/>
          </p:cNvSpPr>
          <p:nvPr>
            <p:ph idx="1"/>
          </p:nvPr>
        </p:nvSpPr>
        <p:spPr/>
        <p:txBody>
          <a:bodyPr>
            <a:normAutofit fontScale="92500" lnSpcReduction="10000"/>
          </a:bodyPr>
          <a:lstStyle/>
          <a:p>
            <a:pPr algn="just"/>
            <a:r>
              <a:rPr lang="en-US" dirty="0" smtClean="0"/>
              <a:t>Agents make decisions under uncertainty and complexity using institutions along a cognitive process system.   Individual cognitive systems are based on ideology. </a:t>
            </a:r>
            <a:r>
              <a:rPr lang="en-US" dirty="0"/>
              <a:t>The latter may be defined as a shared set of mental models possessed by groups of individuals. These mental models </a:t>
            </a:r>
            <a:r>
              <a:rPr lang="en-US" dirty="0" smtClean="0"/>
              <a:t>are the internal  representations created by individual cognitive systems for interpreting the environment.</a:t>
            </a:r>
          </a:p>
          <a:p>
            <a:pPr algn="just"/>
            <a:r>
              <a:rPr lang="en-US" dirty="0"/>
              <a:t>I</a:t>
            </a:r>
            <a:r>
              <a:rPr lang="en-US" dirty="0" smtClean="0"/>
              <a:t>nstitutions </a:t>
            </a:r>
            <a:r>
              <a:rPr lang="en-US" dirty="0"/>
              <a:t>are ‘the external (to the mind) </a:t>
            </a:r>
            <a:r>
              <a:rPr lang="en-US" dirty="0" smtClean="0"/>
              <a:t>mechanisms individuals </a:t>
            </a:r>
            <a:r>
              <a:rPr lang="en-US" dirty="0"/>
              <a:t>create to structure and order the </a:t>
            </a:r>
            <a:r>
              <a:rPr lang="en-US" dirty="0" smtClean="0"/>
              <a:t>environment.</a:t>
            </a:r>
          </a:p>
          <a:p>
            <a:pPr algn="just"/>
            <a:r>
              <a:rPr lang="en-US" dirty="0" smtClean="0"/>
              <a:t> </a:t>
            </a:r>
            <a:r>
              <a:rPr lang="en-US" dirty="0"/>
              <a:t>Together, ideology and institutions form a framework for </a:t>
            </a:r>
            <a:r>
              <a:rPr lang="en-US" dirty="0" smtClean="0"/>
              <a:t>economic activity </a:t>
            </a:r>
            <a:r>
              <a:rPr lang="en-US" dirty="0"/>
              <a:t>under conditions of uncertainty. </a:t>
            </a:r>
            <a:endParaRPr lang="en-US" dirty="0" smtClean="0"/>
          </a:p>
          <a:p>
            <a:pPr algn="just"/>
            <a:r>
              <a:rPr lang="en-US" dirty="0" smtClean="0"/>
              <a:t>If </a:t>
            </a:r>
            <a:r>
              <a:rPr lang="en-US" dirty="0"/>
              <a:t>social learning is </a:t>
            </a:r>
            <a:r>
              <a:rPr lang="en-US" dirty="0" smtClean="0"/>
              <a:t>path-dependent, </a:t>
            </a:r>
            <a:r>
              <a:rPr lang="en-US" dirty="0"/>
              <a:t>then economic development will be gradual and uneven. </a:t>
            </a:r>
            <a:r>
              <a:rPr lang="en-US" dirty="0" smtClean="0"/>
              <a:t>This may </a:t>
            </a:r>
            <a:r>
              <a:rPr lang="en-US" dirty="0"/>
              <a:t>explain why some economies continue to perform poorly for long periods.</a:t>
            </a:r>
            <a:endParaRPr lang="el-GR" dirty="0"/>
          </a:p>
        </p:txBody>
      </p:sp>
    </p:spTree>
    <p:extLst>
      <p:ext uri="{BB962C8B-B14F-4D97-AF65-F5344CB8AC3E}">
        <p14:creationId xmlns:p14="http://schemas.microsoft.com/office/powerpoint/2010/main" val="3792400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Institutions of Governance</a:t>
            </a:r>
            <a:endParaRPr lang="el-GR" dirty="0"/>
          </a:p>
        </p:txBody>
      </p:sp>
      <p:sp>
        <p:nvSpPr>
          <p:cNvPr id="3" name="Θέση περιεχομένου 2"/>
          <p:cNvSpPr>
            <a:spLocks noGrp="1"/>
          </p:cNvSpPr>
          <p:nvPr>
            <p:ph idx="1"/>
          </p:nvPr>
        </p:nvSpPr>
        <p:spPr/>
        <p:txBody>
          <a:bodyPr/>
          <a:lstStyle/>
          <a:p>
            <a:pPr algn="just"/>
            <a:endParaRPr lang="en-US" dirty="0" smtClean="0"/>
          </a:p>
          <a:p>
            <a:pPr algn="just"/>
            <a:r>
              <a:rPr lang="en-US" dirty="0" smtClean="0"/>
              <a:t>Specific institutional arrangements are institutions </a:t>
            </a:r>
            <a:r>
              <a:rPr lang="en-US" dirty="0"/>
              <a:t>of </a:t>
            </a:r>
            <a:r>
              <a:rPr lang="en-US" dirty="0" smtClean="0"/>
              <a:t>governance and they </a:t>
            </a:r>
            <a:r>
              <a:rPr lang="en-US" dirty="0"/>
              <a:t>include contracts and </a:t>
            </a:r>
            <a:r>
              <a:rPr lang="en-US" dirty="0" smtClean="0"/>
              <a:t>organizations , </a:t>
            </a:r>
            <a:r>
              <a:rPr lang="en-US" dirty="0"/>
              <a:t>the business </a:t>
            </a:r>
            <a:r>
              <a:rPr lang="en-US" dirty="0" smtClean="0"/>
              <a:t>firm in particular.  Production, trade, and commercial decisions, in general concern governance involving decisions over organization modes. </a:t>
            </a:r>
          </a:p>
          <a:p>
            <a:pPr algn="just"/>
            <a:r>
              <a:rPr lang="en-US" dirty="0" smtClean="0"/>
              <a:t>Economic growth </a:t>
            </a:r>
            <a:r>
              <a:rPr lang="en-US" dirty="0"/>
              <a:t>and income distribution </a:t>
            </a:r>
            <a:r>
              <a:rPr lang="en-US" dirty="0" smtClean="0"/>
              <a:t>are interests of the </a:t>
            </a:r>
            <a:r>
              <a:rPr lang="en-US" dirty="0"/>
              <a:t>institutional </a:t>
            </a:r>
            <a:r>
              <a:rPr lang="en-US" dirty="0" smtClean="0"/>
              <a:t>environment.</a:t>
            </a:r>
            <a:endParaRPr lang="el-GR" dirty="0"/>
          </a:p>
        </p:txBody>
      </p:sp>
    </p:spTree>
    <p:extLst>
      <p:ext uri="{BB962C8B-B14F-4D97-AF65-F5344CB8AC3E}">
        <p14:creationId xmlns:p14="http://schemas.microsoft.com/office/powerpoint/2010/main" val="2443770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smtClean="0"/>
              <a:t>Institutions and Economic Development</a:t>
            </a:r>
            <a:endParaRPr lang="el-GR" dirty="0"/>
          </a:p>
        </p:txBody>
      </p:sp>
      <p:sp>
        <p:nvSpPr>
          <p:cNvPr id="3" name="Θέση περιεχομένου 2"/>
          <p:cNvSpPr>
            <a:spLocks noGrp="1"/>
          </p:cNvSpPr>
          <p:nvPr>
            <p:ph idx="1"/>
          </p:nvPr>
        </p:nvSpPr>
        <p:spPr/>
        <p:txBody>
          <a:bodyPr>
            <a:normAutofit/>
          </a:bodyPr>
          <a:lstStyle/>
          <a:p>
            <a:pPr algn="just"/>
            <a:r>
              <a:rPr lang="en-US" dirty="0"/>
              <a:t>Economic development is </a:t>
            </a:r>
            <a:r>
              <a:rPr lang="en-US" dirty="0" smtClean="0"/>
              <a:t>not a gradual</a:t>
            </a:r>
            <a:r>
              <a:rPr lang="en-US" dirty="0"/>
              <a:t>, inevitable transformation from local autarky to specialization and </a:t>
            </a:r>
            <a:r>
              <a:rPr lang="en-US" dirty="0" smtClean="0"/>
              <a:t>the division </a:t>
            </a:r>
            <a:r>
              <a:rPr lang="en-US" dirty="0"/>
              <a:t>of labor. Instead, development is seen as a response to the evolution </a:t>
            </a:r>
            <a:r>
              <a:rPr lang="en-US" dirty="0" smtClean="0"/>
              <a:t>of institutions </a:t>
            </a:r>
            <a:r>
              <a:rPr lang="en-US" dirty="0"/>
              <a:t>that support social and commercial relationships. Economic </a:t>
            </a:r>
            <a:r>
              <a:rPr lang="en-US" dirty="0" smtClean="0"/>
              <a:t>growth thus </a:t>
            </a:r>
            <a:r>
              <a:rPr lang="en-US" dirty="0"/>
              <a:t>depends on the degree to which the potential hazards of trade </a:t>
            </a:r>
            <a:r>
              <a:rPr lang="en-US" dirty="0" smtClean="0"/>
              <a:t>can </a:t>
            </a:r>
            <a:r>
              <a:rPr lang="en-US" dirty="0"/>
              <a:t>be controlled by institutions, which </a:t>
            </a:r>
            <a:r>
              <a:rPr lang="en-US" dirty="0" smtClean="0"/>
              <a:t>reduce information </a:t>
            </a:r>
            <a:r>
              <a:rPr lang="en-US" dirty="0"/>
              <a:t>costs, encourage capital formation and capital mobility, allow </a:t>
            </a:r>
            <a:r>
              <a:rPr lang="en-US" dirty="0" smtClean="0"/>
              <a:t>risks to </a:t>
            </a:r>
            <a:r>
              <a:rPr lang="en-US" dirty="0"/>
              <a:t>be priced and shared and otherwise facilitate cooperation.</a:t>
            </a:r>
          </a:p>
          <a:p>
            <a:pPr algn="just"/>
            <a:r>
              <a:rPr lang="en-US" dirty="0"/>
              <a:t>In early societies, agency problems were typically solved </a:t>
            </a:r>
            <a:r>
              <a:rPr lang="en-US" dirty="0" smtClean="0"/>
              <a:t>through kinship or close social ties.</a:t>
            </a:r>
            <a:endParaRPr lang="el-GR" dirty="0"/>
          </a:p>
        </p:txBody>
      </p:sp>
    </p:spTree>
    <p:extLst>
      <p:ext uri="{BB962C8B-B14F-4D97-AF65-F5344CB8AC3E}">
        <p14:creationId xmlns:p14="http://schemas.microsoft.com/office/powerpoint/2010/main" val="2559646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sz="4000" dirty="0"/>
              <a:t>Institutions and </a:t>
            </a:r>
            <a:r>
              <a:rPr lang="en-US" sz="4000" dirty="0" smtClean="0"/>
              <a:t>Economic Development</a:t>
            </a:r>
            <a:endParaRPr lang="el-GR" sz="4000" dirty="0"/>
          </a:p>
        </p:txBody>
      </p:sp>
      <p:sp>
        <p:nvSpPr>
          <p:cNvPr id="3" name="Θέση περιεχομένου 2"/>
          <p:cNvSpPr>
            <a:spLocks noGrp="1"/>
          </p:cNvSpPr>
          <p:nvPr>
            <p:ph idx="1"/>
          </p:nvPr>
        </p:nvSpPr>
        <p:spPr/>
        <p:txBody>
          <a:bodyPr>
            <a:normAutofit/>
          </a:bodyPr>
          <a:lstStyle/>
          <a:p>
            <a:pPr algn="just"/>
            <a:r>
              <a:rPr lang="en-US" dirty="0" smtClean="0"/>
              <a:t>The expansion of trade was facilitated by </a:t>
            </a:r>
            <a:r>
              <a:rPr lang="en-US" dirty="0"/>
              <a:t>t</a:t>
            </a:r>
            <a:r>
              <a:rPr lang="en-US" dirty="0" smtClean="0"/>
              <a:t>he introduction of </a:t>
            </a:r>
            <a:r>
              <a:rPr lang="en-US" dirty="0"/>
              <a:t>standardized weights and measures, units </a:t>
            </a:r>
            <a:r>
              <a:rPr lang="en-US" dirty="0" smtClean="0"/>
              <a:t>of account</a:t>
            </a:r>
            <a:r>
              <a:rPr lang="en-US" dirty="0"/>
              <a:t>, media of exchange and procedures to resolve </a:t>
            </a:r>
            <a:r>
              <a:rPr lang="en-US" dirty="0" smtClean="0"/>
              <a:t>disputes, e.g. merchant courts development that  lowered information costs</a:t>
            </a:r>
            <a:r>
              <a:rPr lang="en-US" dirty="0"/>
              <a:t>. </a:t>
            </a:r>
            <a:endParaRPr lang="en-US" dirty="0" smtClean="0"/>
          </a:p>
          <a:p>
            <a:pPr algn="just"/>
            <a:r>
              <a:rPr lang="en-US" dirty="0" smtClean="0"/>
              <a:t>Capital </a:t>
            </a:r>
            <a:r>
              <a:rPr lang="en-US" dirty="0"/>
              <a:t>markets </a:t>
            </a:r>
            <a:r>
              <a:rPr lang="en-US" dirty="0" smtClean="0"/>
              <a:t>flourished </a:t>
            </a:r>
            <a:r>
              <a:rPr lang="en-US" dirty="0"/>
              <a:t>in societies where rulers </a:t>
            </a:r>
            <a:r>
              <a:rPr lang="en-US" dirty="0" err="1" smtClean="0"/>
              <a:t>couldcredibly</a:t>
            </a:r>
            <a:r>
              <a:rPr lang="en-US" dirty="0" smtClean="0"/>
              <a:t> </a:t>
            </a:r>
            <a:r>
              <a:rPr lang="en-US" dirty="0"/>
              <a:t>commit not to expropriate private </a:t>
            </a:r>
            <a:r>
              <a:rPr lang="en-US" dirty="0" smtClean="0"/>
              <a:t>wealth. </a:t>
            </a:r>
          </a:p>
          <a:p>
            <a:pPr algn="just"/>
            <a:r>
              <a:rPr lang="en-US" dirty="0" smtClean="0"/>
              <a:t>The establishment of secure property rights, allow the  </a:t>
            </a:r>
            <a:r>
              <a:rPr lang="en-US" dirty="0"/>
              <a:t>growth </a:t>
            </a:r>
            <a:r>
              <a:rPr lang="en-US" dirty="0" smtClean="0"/>
              <a:t>of product </a:t>
            </a:r>
            <a:r>
              <a:rPr lang="en-US" dirty="0"/>
              <a:t>and factor </a:t>
            </a:r>
            <a:r>
              <a:rPr lang="en-US" dirty="0" smtClean="0"/>
              <a:t>markets.</a:t>
            </a:r>
          </a:p>
          <a:p>
            <a:pPr algn="just"/>
            <a:r>
              <a:rPr lang="en-US" dirty="0" smtClean="0"/>
              <a:t>Industrialization involves increasing commercial transactions, i.e. </a:t>
            </a:r>
            <a:r>
              <a:rPr lang="en-US" dirty="0"/>
              <a:t>trade, finance, banking, insurance </a:t>
            </a:r>
            <a:r>
              <a:rPr lang="en-US" dirty="0" smtClean="0"/>
              <a:t>and management. Institutions mitigating the costs </a:t>
            </a:r>
            <a:r>
              <a:rPr lang="en-US" dirty="0"/>
              <a:t>associated with these </a:t>
            </a:r>
            <a:r>
              <a:rPr lang="en-US" dirty="0" smtClean="0"/>
              <a:t>transactions support industrialization.</a:t>
            </a:r>
            <a:endParaRPr lang="el-GR" dirty="0"/>
          </a:p>
        </p:txBody>
      </p:sp>
    </p:spTree>
    <p:extLst>
      <p:ext uri="{BB962C8B-B14F-4D97-AF65-F5344CB8AC3E}">
        <p14:creationId xmlns:p14="http://schemas.microsoft.com/office/powerpoint/2010/main" val="372036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7"/>
            <a:ext cx="9404723" cy="1842807"/>
          </a:xfrm>
        </p:spPr>
        <p:txBody>
          <a:bodyPr>
            <a:normAutofit fontScale="90000"/>
          </a:bodyPr>
          <a:lstStyle/>
          <a:p>
            <a:r>
              <a:rPr lang="en-US" dirty="0" smtClean="0"/>
              <a:t>Douglass </a:t>
            </a:r>
            <a:r>
              <a:rPr lang="en-US" dirty="0"/>
              <a:t>N</a:t>
            </a:r>
            <a:r>
              <a:rPr lang="en-US" dirty="0" smtClean="0"/>
              <a:t>orth, 1991, Institutions, Journal of </a:t>
            </a:r>
            <a:r>
              <a:rPr lang="en-US" dirty="0"/>
              <a:t>E</a:t>
            </a:r>
            <a:r>
              <a:rPr lang="en-US" dirty="0" smtClean="0"/>
              <a:t>conomic Perspectives, Vol. 4, no. 1, winter, pp. 97-112.</a:t>
            </a:r>
            <a:endParaRPr lang="el-GR" dirty="0"/>
          </a:p>
        </p:txBody>
      </p:sp>
      <p:sp>
        <p:nvSpPr>
          <p:cNvPr id="3" name="Θέση περιεχομένου 2"/>
          <p:cNvSpPr>
            <a:spLocks noGrp="1"/>
          </p:cNvSpPr>
          <p:nvPr>
            <p:ph idx="1"/>
          </p:nvPr>
        </p:nvSpPr>
        <p:spPr>
          <a:xfrm>
            <a:off x="1103312" y="2019300"/>
            <a:ext cx="8946541" cy="4229099"/>
          </a:xfrm>
        </p:spPr>
        <p:txBody>
          <a:bodyPr/>
          <a:lstStyle/>
          <a:p>
            <a:pPr algn="just"/>
            <a:endParaRPr lang="el-GR" dirty="0" smtClean="0"/>
          </a:p>
          <a:p>
            <a:pPr algn="just"/>
            <a:endParaRPr lang="el-GR" dirty="0"/>
          </a:p>
          <a:p>
            <a:pPr algn="just"/>
            <a:r>
              <a:rPr lang="en-US" dirty="0" smtClean="0"/>
              <a:t>“Institutions </a:t>
            </a:r>
            <a:r>
              <a:rPr lang="en-US" dirty="0"/>
              <a:t>are the humanly devised constraints that structure political, economic and social interaction. They consist of both informal constraints (sanctions, taboos, customs, traditions, and codes of conduct), and formal rules (constitutions, laws, property rights). Throughout history, institutions have been devised by human beings to create order and reduce uncertainty in exchange. Together with the standard constraints of economics they define the choice set and therefore determine transaction and production costs and hence the profitability and feasibility of engaging in economic activity</a:t>
            </a:r>
            <a:r>
              <a:rPr lang="en-US" dirty="0" smtClean="0"/>
              <a:t>.” </a:t>
            </a:r>
            <a:endParaRPr lang="el-GR" dirty="0"/>
          </a:p>
        </p:txBody>
      </p:sp>
    </p:spTree>
    <p:extLst>
      <p:ext uri="{BB962C8B-B14F-4D97-AF65-F5344CB8AC3E}">
        <p14:creationId xmlns:p14="http://schemas.microsoft.com/office/powerpoint/2010/main" val="216482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Rules of social interaction</a:t>
            </a:r>
            <a:endParaRPr lang="el-GR" dirty="0"/>
          </a:p>
        </p:txBody>
      </p:sp>
      <p:sp>
        <p:nvSpPr>
          <p:cNvPr id="3" name="Θέση περιεχομένου 2"/>
          <p:cNvSpPr>
            <a:spLocks noGrp="1"/>
          </p:cNvSpPr>
          <p:nvPr>
            <p:ph idx="1"/>
          </p:nvPr>
        </p:nvSpPr>
        <p:spPr/>
        <p:txBody>
          <a:bodyPr>
            <a:normAutofit/>
          </a:bodyPr>
          <a:lstStyle/>
          <a:p>
            <a:pPr algn="just"/>
            <a:r>
              <a:rPr lang="en-US" dirty="0" smtClean="0"/>
              <a:t>Institutions define </a:t>
            </a:r>
            <a:r>
              <a:rPr lang="en-US" dirty="0"/>
              <a:t>social interactions </a:t>
            </a:r>
            <a:r>
              <a:rPr lang="en-US" dirty="0" smtClean="0"/>
              <a:t>and to the extend they are durable </a:t>
            </a:r>
            <a:r>
              <a:rPr lang="en-US" dirty="0"/>
              <a:t>they </a:t>
            </a:r>
            <a:r>
              <a:rPr lang="en-US" dirty="0" smtClean="0"/>
              <a:t>may create expectations </a:t>
            </a:r>
            <a:r>
              <a:rPr lang="en-US" dirty="0"/>
              <a:t>of the behavior of others. </a:t>
            </a:r>
            <a:r>
              <a:rPr lang="en-US" dirty="0" smtClean="0"/>
              <a:t>These expectations stem from the fact that institutions impose forms </a:t>
            </a:r>
            <a:r>
              <a:rPr lang="en-US" dirty="0"/>
              <a:t>and consistency on human </a:t>
            </a:r>
            <a:r>
              <a:rPr lang="en-US" dirty="0" smtClean="0"/>
              <a:t>activities in the sense that institutions involve rules both constraining and enabling behavior. The </a:t>
            </a:r>
            <a:r>
              <a:rPr lang="en-US" dirty="0"/>
              <a:t>existence of rules implies constraints. However, such a constraint can open up possibilities: it may enable choices and actions that otherwise would not exist. For example: the rules of language allow us to communicate; traffic rules help traffic to flow more easily and safely; the rule of law can increase personal safety. Regulation is not always the antithesis of freedom; it can be its ally. </a:t>
            </a:r>
            <a:endParaRPr lang="el-GR" dirty="0"/>
          </a:p>
        </p:txBody>
      </p:sp>
    </p:spTree>
    <p:extLst>
      <p:ext uri="{BB962C8B-B14F-4D97-AF65-F5344CB8AC3E}">
        <p14:creationId xmlns:p14="http://schemas.microsoft.com/office/powerpoint/2010/main" val="58458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US" dirty="0" smtClean="0"/>
              <a:t>Institutions are sets of rules</a:t>
            </a:r>
            <a:br>
              <a:rPr lang="en-US" dirty="0" smtClean="0"/>
            </a:br>
            <a:r>
              <a:rPr lang="en-US" dirty="0" smtClean="0"/>
              <a:t>Organizations are special institutions</a:t>
            </a:r>
            <a:endParaRPr lang="el-GR" dirty="0"/>
          </a:p>
        </p:txBody>
      </p:sp>
      <p:sp>
        <p:nvSpPr>
          <p:cNvPr id="3" name="Θέση περιεχομένου 2"/>
          <p:cNvSpPr>
            <a:spLocks noGrp="1"/>
          </p:cNvSpPr>
          <p:nvPr>
            <p:ph idx="1"/>
          </p:nvPr>
        </p:nvSpPr>
        <p:spPr/>
        <p:txBody>
          <a:bodyPr>
            <a:normAutofit fontScale="92500" lnSpcReduction="10000"/>
          </a:bodyPr>
          <a:lstStyle/>
          <a:p>
            <a:pPr algn="just"/>
            <a:r>
              <a:rPr lang="en-US" dirty="0"/>
              <a:t>Institutions are systems of established and embedded social rules that structure social interactions. </a:t>
            </a:r>
          </a:p>
          <a:p>
            <a:pPr algn="just"/>
            <a:r>
              <a:rPr lang="en-US" dirty="0" smtClean="0"/>
              <a:t>Rules </a:t>
            </a:r>
            <a:r>
              <a:rPr lang="en-US" dirty="0"/>
              <a:t>in this context are understood as socially transmitted and customary normative injunctions or immanently normative dispositions, that in circumstances X do Y. </a:t>
            </a:r>
            <a:endParaRPr lang="en-US" dirty="0" smtClean="0"/>
          </a:p>
          <a:p>
            <a:pPr algn="just"/>
            <a:r>
              <a:rPr lang="en-US" dirty="0" smtClean="0"/>
              <a:t>Conventions </a:t>
            </a:r>
            <a:r>
              <a:rPr lang="en-US" dirty="0"/>
              <a:t>are particular instances of institutional rules. </a:t>
            </a:r>
            <a:endParaRPr lang="en-US" dirty="0" smtClean="0"/>
          </a:p>
          <a:p>
            <a:pPr algn="just"/>
            <a:r>
              <a:rPr lang="en-US" dirty="0" smtClean="0"/>
              <a:t> </a:t>
            </a:r>
            <a:r>
              <a:rPr lang="en-US" dirty="0"/>
              <a:t>Organizations are special institutions that involve (a) criteria to establish their boundaries and to distinguish their members from nonmembers, (b) principles of sovereignty concerning who is in charge, and (c) chains of command delineating responsibilities within the organization. </a:t>
            </a:r>
            <a:endParaRPr lang="en-US" dirty="0" smtClean="0"/>
          </a:p>
          <a:p>
            <a:pPr algn="just"/>
            <a:r>
              <a:rPr lang="en-US" dirty="0" smtClean="0"/>
              <a:t> </a:t>
            </a:r>
            <a:r>
              <a:rPr lang="en-US" dirty="0"/>
              <a:t>Habituation is the psychological mechanism by which individuals acquire dispositions to engage in previously adopted or acquired (rule-like) behavior. </a:t>
            </a:r>
            <a:endParaRPr lang="el-GR" dirty="0"/>
          </a:p>
        </p:txBody>
      </p:sp>
    </p:spTree>
    <p:extLst>
      <p:ext uri="{BB962C8B-B14F-4D97-AF65-F5344CB8AC3E}">
        <p14:creationId xmlns:p14="http://schemas.microsoft.com/office/powerpoint/2010/main" val="2370715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14107"/>
          </a:xfrm>
        </p:spPr>
        <p:txBody>
          <a:bodyPr/>
          <a:lstStyle/>
          <a:p>
            <a:r>
              <a:rPr lang="en-US" sz="2000" dirty="0"/>
              <a:t>North, Douglass C. (1990), </a:t>
            </a:r>
            <a:r>
              <a:rPr lang="en-US" sz="2000" i="1" dirty="0"/>
              <a:t>Institutions, Institutional Change and Economic Performance</a:t>
            </a:r>
            <a:r>
              <a:rPr lang="en-US" sz="2000" dirty="0" smtClean="0"/>
              <a:t>, Cambridge</a:t>
            </a:r>
            <a:r>
              <a:rPr lang="en-US" sz="2000" dirty="0"/>
              <a:t>, Cambridge University Press.</a:t>
            </a:r>
            <a:br>
              <a:rPr lang="en-US" sz="2000" dirty="0"/>
            </a:br>
            <a:endParaRPr lang="el-GR" dirty="0"/>
          </a:p>
        </p:txBody>
      </p:sp>
      <p:sp>
        <p:nvSpPr>
          <p:cNvPr id="3" name="Θέση περιεχομένου 2"/>
          <p:cNvSpPr>
            <a:spLocks noGrp="1"/>
          </p:cNvSpPr>
          <p:nvPr>
            <p:ph idx="1"/>
          </p:nvPr>
        </p:nvSpPr>
        <p:spPr/>
        <p:txBody>
          <a:bodyPr>
            <a:normAutofit/>
          </a:bodyPr>
          <a:lstStyle/>
          <a:p>
            <a:endParaRPr lang="en-US" dirty="0" smtClean="0"/>
          </a:p>
          <a:p>
            <a:r>
              <a:rPr lang="en-US" dirty="0" smtClean="0"/>
              <a:t>The </a:t>
            </a:r>
            <a:r>
              <a:rPr lang="en-US" dirty="0"/>
              <a:t>institutional environment forms the framework in which human </a:t>
            </a:r>
            <a:r>
              <a:rPr lang="en-US" dirty="0" smtClean="0"/>
              <a:t>action takes </a:t>
            </a:r>
            <a:r>
              <a:rPr lang="en-US" dirty="0"/>
              <a:t>place. ‘Institutions reduce uncertainty by providing a structure </a:t>
            </a:r>
            <a:r>
              <a:rPr lang="en-US" dirty="0" smtClean="0"/>
              <a:t>to everyday </a:t>
            </a:r>
            <a:r>
              <a:rPr lang="en-US" dirty="0"/>
              <a:t>life’, </a:t>
            </a:r>
            <a:r>
              <a:rPr lang="en-US" dirty="0" smtClean="0"/>
              <a:t> </a:t>
            </a:r>
            <a:r>
              <a:rPr lang="en-US" dirty="0"/>
              <a:t>North (1990, p. 3). </a:t>
            </a:r>
            <a:endParaRPr lang="en-US" dirty="0" smtClean="0"/>
          </a:p>
          <a:p>
            <a:r>
              <a:rPr lang="en-US" dirty="0" smtClean="0"/>
              <a:t>‘</a:t>
            </a:r>
            <a:r>
              <a:rPr lang="en-US" dirty="0"/>
              <a:t>In the jargon of the </a:t>
            </a:r>
            <a:r>
              <a:rPr lang="en-US" dirty="0" smtClean="0"/>
              <a:t>economist, institutions </a:t>
            </a:r>
            <a:r>
              <a:rPr lang="en-US" dirty="0"/>
              <a:t>define and limit the set of choices of individuals. </a:t>
            </a:r>
            <a:r>
              <a:rPr lang="en-US" dirty="0" smtClean="0"/>
              <a:t>Institutional constraints </a:t>
            </a:r>
            <a:r>
              <a:rPr lang="en-US" dirty="0"/>
              <a:t>include both what individuals are prohibited from doing and</a:t>
            </a:r>
            <a:r>
              <a:rPr lang="en-US" dirty="0" smtClean="0"/>
              <a:t>, sometimes</a:t>
            </a:r>
            <a:r>
              <a:rPr lang="en-US" dirty="0"/>
              <a:t>, under what conditions some individuals are permitted to </a:t>
            </a:r>
            <a:r>
              <a:rPr lang="en-US" dirty="0" smtClean="0"/>
              <a:t>undertake certain </a:t>
            </a:r>
            <a:r>
              <a:rPr lang="en-US" dirty="0"/>
              <a:t>activities. ... They are perfectly analogous to the rules of the game in </a:t>
            </a:r>
            <a:r>
              <a:rPr lang="en-US" dirty="0" smtClean="0"/>
              <a:t>a competitive </a:t>
            </a:r>
            <a:r>
              <a:rPr lang="en-US" dirty="0"/>
              <a:t>team sport’ (North, 1990, pp. 3-4).</a:t>
            </a:r>
            <a:endParaRPr lang="el-GR" dirty="0"/>
          </a:p>
        </p:txBody>
      </p:sp>
    </p:spTree>
    <p:extLst>
      <p:ext uri="{BB962C8B-B14F-4D97-AF65-F5344CB8AC3E}">
        <p14:creationId xmlns:p14="http://schemas.microsoft.com/office/powerpoint/2010/main" val="376667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i="1" dirty="0"/>
              <a:t>The Legal Environment and Property Rights</a:t>
            </a:r>
            <a:br>
              <a:rPr lang="en-US" i="1" dirty="0"/>
            </a:br>
            <a:endParaRPr lang="el-GR" dirty="0"/>
          </a:p>
        </p:txBody>
      </p:sp>
      <p:sp>
        <p:nvSpPr>
          <p:cNvPr id="3" name="Θέση περιεχομένου 2"/>
          <p:cNvSpPr>
            <a:spLocks noGrp="1"/>
          </p:cNvSpPr>
          <p:nvPr>
            <p:ph idx="1"/>
          </p:nvPr>
        </p:nvSpPr>
        <p:spPr/>
        <p:txBody>
          <a:bodyPr>
            <a:normAutofit/>
          </a:bodyPr>
          <a:lstStyle/>
          <a:p>
            <a:pPr algn="just"/>
            <a:endParaRPr lang="en-US" dirty="0" smtClean="0"/>
          </a:p>
          <a:p>
            <a:pPr algn="just"/>
            <a:r>
              <a:rPr lang="en-US" dirty="0" smtClean="0"/>
              <a:t>Economists </a:t>
            </a:r>
            <a:r>
              <a:rPr lang="en-US" dirty="0"/>
              <a:t>have long been interested in the economic effects of </a:t>
            </a:r>
            <a:r>
              <a:rPr lang="en-US" dirty="0" smtClean="0"/>
              <a:t>laws.  For instance</a:t>
            </a:r>
            <a:r>
              <a:rPr lang="en-US" dirty="0"/>
              <a:t>, the effects of a price ceiling on </a:t>
            </a:r>
            <a:r>
              <a:rPr lang="en-US" dirty="0" smtClean="0"/>
              <a:t>the function of the market, i.e. determination of equilibrium price </a:t>
            </a:r>
            <a:r>
              <a:rPr lang="en-US" dirty="0"/>
              <a:t>and </a:t>
            </a:r>
            <a:r>
              <a:rPr lang="en-US" dirty="0" smtClean="0"/>
              <a:t>quantity.  More recently economics has </a:t>
            </a:r>
            <a:r>
              <a:rPr lang="en-US" dirty="0"/>
              <a:t>been applied to the design of </a:t>
            </a:r>
            <a:r>
              <a:rPr lang="en-US" dirty="0" smtClean="0"/>
              <a:t>legal rules </a:t>
            </a:r>
            <a:r>
              <a:rPr lang="en-US" dirty="0"/>
              <a:t>and the legal system </a:t>
            </a:r>
            <a:r>
              <a:rPr lang="en-US" dirty="0" smtClean="0"/>
              <a:t>itself.  Starting with the examination of the efficiency </a:t>
            </a:r>
            <a:r>
              <a:rPr lang="en-US" dirty="0"/>
              <a:t>of the common law </a:t>
            </a:r>
            <a:r>
              <a:rPr lang="en-US" dirty="0" smtClean="0"/>
              <a:t>economics </a:t>
            </a:r>
            <a:r>
              <a:rPr lang="en-US" dirty="0"/>
              <a:t>has </a:t>
            </a:r>
            <a:r>
              <a:rPr lang="en-US" dirty="0" smtClean="0"/>
              <a:t>been extended to the study of </a:t>
            </a:r>
            <a:r>
              <a:rPr lang="en-US" dirty="0"/>
              <a:t>the character and effects of law </a:t>
            </a:r>
            <a:r>
              <a:rPr lang="en-US" dirty="0" smtClean="0"/>
              <a:t>and  </a:t>
            </a:r>
            <a:r>
              <a:rPr lang="en-US" dirty="0"/>
              <a:t>the mechanisms </a:t>
            </a:r>
            <a:r>
              <a:rPr lang="en-US" dirty="0" smtClean="0"/>
              <a:t>by which </a:t>
            </a:r>
            <a:r>
              <a:rPr lang="en-US" dirty="0"/>
              <a:t>legal rules change</a:t>
            </a:r>
            <a:r>
              <a:rPr lang="en-US" dirty="0" smtClean="0"/>
              <a:t>.</a:t>
            </a:r>
          </a:p>
        </p:txBody>
      </p:sp>
    </p:spTree>
    <p:extLst>
      <p:ext uri="{BB962C8B-B14F-4D97-AF65-F5344CB8AC3E}">
        <p14:creationId xmlns:p14="http://schemas.microsoft.com/office/powerpoint/2010/main" val="337188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1090332"/>
          </a:xfrm>
        </p:spPr>
        <p:txBody>
          <a:bodyPr/>
          <a:lstStyle/>
          <a:p>
            <a:r>
              <a:rPr lang="en-US" sz="2000" dirty="0"/>
              <a:t>Galanter, Marc (1981), ‘Justice in Many Rooms: Courts, Private Ordering, and Indigenous Law’, </a:t>
            </a:r>
            <a:r>
              <a:rPr lang="en-US" sz="2000" i="1" dirty="0" smtClean="0"/>
              <a:t>Journal </a:t>
            </a:r>
            <a:r>
              <a:rPr lang="en-US" sz="2000" i="1" dirty="0"/>
              <a:t>of Legal </a:t>
            </a:r>
            <a:r>
              <a:rPr lang="en-US" sz="2000" i="1" dirty="0" smtClean="0"/>
              <a:t>Pluralism</a:t>
            </a:r>
            <a:r>
              <a:rPr lang="en-US" sz="2000" dirty="0" smtClean="0"/>
              <a:t>,19, pp. </a:t>
            </a:r>
            <a:r>
              <a:rPr lang="en-US" sz="2000" dirty="0"/>
              <a:t>1-47.</a:t>
            </a:r>
            <a:br>
              <a:rPr lang="en-US" sz="2000" dirty="0"/>
            </a:br>
            <a:endParaRPr lang="el-GR" sz="2000" dirty="0"/>
          </a:p>
        </p:txBody>
      </p:sp>
      <p:sp>
        <p:nvSpPr>
          <p:cNvPr id="3" name="Θέση περιεχομένου 2"/>
          <p:cNvSpPr>
            <a:spLocks noGrp="1"/>
          </p:cNvSpPr>
          <p:nvPr>
            <p:ph idx="1"/>
          </p:nvPr>
        </p:nvSpPr>
        <p:spPr/>
        <p:txBody>
          <a:bodyPr>
            <a:normAutofit/>
          </a:bodyPr>
          <a:lstStyle/>
          <a:p>
            <a:endParaRPr lang="en-US" dirty="0" smtClean="0"/>
          </a:p>
          <a:p>
            <a:pPr algn="just"/>
            <a:r>
              <a:rPr lang="en-US" dirty="0" smtClean="0"/>
              <a:t>Economics are particularly interested in </a:t>
            </a:r>
            <a:r>
              <a:rPr lang="en-US" dirty="0"/>
              <a:t>contract law </a:t>
            </a:r>
            <a:r>
              <a:rPr lang="en-US" dirty="0" smtClean="0"/>
              <a:t>and </a:t>
            </a:r>
            <a:r>
              <a:rPr lang="en-US" dirty="0"/>
              <a:t>property </a:t>
            </a:r>
            <a:r>
              <a:rPr lang="en-US" dirty="0" smtClean="0"/>
              <a:t>law.  Following </a:t>
            </a:r>
            <a:r>
              <a:rPr lang="en-US" dirty="0"/>
              <a:t>the ‘legal centralism’ tradition, </a:t>
            </a:r>
            <a:r>
              <a:rPr lang="en-US" dirty="0" smtClean="0"/>
              <a:t>disputes </a:t>
            </a:r>
            <a:r>
              <a:rPr lang="en-US" dirty="0"/>
              <a:t>are primarily settled by the courts as official agents of the </a:t>
            </a:r>
            <a:r>
              <a:rPr lang="en-US" dirty="0" smtClean="0"/>
              <a:t>state.  </a:t>
            </a:r>
          </a:p>
          <a:p>
            <a:pPr algn="just"/>
            <a:r>
              <a:rPr lang="en-US" dirty="0" smtClean="0"/>
              <a:t>However, Economics has developed </a:t>
            </a:r>
            <a:r>
              <a:rPr lang="en-US" dirty="0"/>
              <a:t> a ‘private ordering’ tradition leading to the evolution of decentralized </a:t>
            </a:r>
            <a:r>
              <a:rPr lang="en-US" dirty="0" smtClean="0"/>
              <a:t>law.  This tradition focuses </a:t>
            </a:r>
            <a:r>
              <a:rPr lang="en-US" dirty="0"/>
              <a:t>on private solutions, holding that ‘in many instances </a:t>
            </a:r>
            <a:r>
              <a:rPr lang="en-US" dirty="0" smtClean="0"/>
              <a:t>the participants </a:t>
            </a:r>
            <a:r>
              <a:rPr lang="en-US" dirty="0"/>
              <a:t>can devise more satisfactory solutions to their disputes than </a:t>
            </a:r>
            <a:r>
              <a:rPr lang="en-US" dirty="0" smtClean="0"/>
              <a:t>can professionals </a:t>
            </a:r>
            <a:r>
              <a:rPr lang="en-US" dirty="0"/>
              <a:t>constrained to apply general rules on the basis of </a:t>
            </a:r>
            <a:r>
              <a:rPr lang="en-US" dirty="0" smtClean="0"/>
              <a:t>limited knowledge </a:t>
            </a:r>
            <a:r>
              <a:rPr lang="en-US" dirty="0"/>
              <a:t>of the dispute</a:t>
            </a:r>
            <a:r>
              <a:rPr lang="en-US" dirty="0" smtClean="0"/>
              <a:t>’.</a:t>
            </a:r>
            <a:endParaRPr lang="el-GR" dirty="0"/>
          </a:p>
        </p:txBody>
      </p:sp>
    </p:spTree>
    <p:extLst>
      <p:ext uri="{BB962C8B-B14F-4D97-AF65-F5344CB8AC3E}">
        <p14:creationId xmlns:p14="http://schemas.microsoft.com/office/powerpoint/2010/main" val="282092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i="1" dirty="0"/>
              <a:t>Norms and Social Conventions</a:t>
            </a:r>
            <a:br>
              <a:rPr lang="en-US" i="1" dirty="0"/>
            </a:br>
            <a:endParaRPr lang="el-GR" dirty="0"/>
          </a:p>
        </p:txBody>
      </p:sp>
      <p:sp>
        <p:nvSpPr>
          <p:cNvPr id="3" name="Θέση περιεχομένου 2"/>
          <p:cNvSpPr>
            <a:spLocks noGrp="1"/>
          </p:cNvSpPr>
          <p:nvPr>
            <p:ph idx="1"/>
          </p:nvPr>
        </p:nvSpPr>
        <p:spPr/>
        <p:txBody>
          <a:bodyPr/>
          <a:lstStyle/>
          <a:p>
            <a:pPr algn="just"/>
            <a:r>
              <a:rPr lang="en-US" dirty="0" smtClean="0"/>
              <a:t>Equally </a:t>
            </a:r>
            <a:r>
              <a:rPr lang="en-US" dirty="0"/>
              <a:t>important are the informal and often tacit, rules that structure </a:t>
            </a:r>
            <a:r>
              <a:rPr lang="en-US" dirty="0" smtClean="0"/>
              <a:t>social conduct and form </a:t>
            </a:r>
            <a:r>
              <a:rPr lang="en-US" dirty="0"/>
              <a:t>constraints for individual actors. </a:t>
            </a:r>
            <a:endParaRPr lang="el-GR" dirty="0"/>
          </a:p>
          <a:p>
            <a:pPr algn="just"/>
            <a:r>
              <a:rPr lang="en-US" dirty="0" smtClean="0"/>
              <a:t> “[</a:t>
            </a:r>
            <a:r>
              <a:rPr lang="en-US" dirty="0"/>
              <a:t>F]</a:t>
            </a:r>
            <a:r>
              <a:rPr lang="en-US" dirty="0" err="1"/>
              <a:t>ormal</a:t>
            </a:r>
            <a:r>
              <a:rPr lang="en-US" dirty="0"/>
              <a:t> rules ... make up a small ... part of the sum of </a:t>
            </a:r>
            <a:r>
              <a:rPr lang="en-US" dirty="0" smtClean="0"/>
              <a:t>constraints that </a:t>
            </a:r>
            <a:r>
              <a:rPr lang="en-US" dirty="0"/>
              <a:t>shape choices; ... the governing structure is overwhelmingly defined </a:t>
            </a:r>
            <a:r>
              <a:rPr lang="en-US" dirty="0" smtClean="0"/>
              <a:t>by codes </a:t>
            </a:r>
            <a:r>
              <a:rPr lang="en-US" dirty="0"/>
              <a:t>of conduct, norms of behavior and conventions’ (North, 1990, p. 36</a:t>
            </a:r>
            <a:r>
              <a:rPr lang="en-US" dirty="0" smtClean="0"/>
              <a:t>).</a:t>
            </a:r>
          </a:p>
          <a:p>
            <a:pPr algn="just"/>
            <a:r>
              <a:rPr lang="en-US" dirty="0" smtClean="0"/>
              <a:t>The question is how these rules come to existence.  One answer is as a no cooperative Nash-equilibrium solution </a:t>
            </a:r>
            <a:r>
              <a:rPr lang="en-US" dirty="0"/>
              <a:t>to a variety of repeated games </a:t>
            </a:r>
            <a:r>
              <a:rPr lang="en-US" dirty="0" smtClean="0"/>
              <a:t>(‘super games’) faced by </a:t>
            </a:r>
            <a:r>
              <a:rPr lang="en-US" dirty="0"/>
              <a:t>individuals in social settings.</a:t>
            </a:r>
            <a:r>
              <a:rPr lang="en-US" dirty="0" smtClean="0"/>
              <a:t> </a:t>
            </a:r>
            <a:endParaRPr lang="en-US" dirty="0"/>
          </a:p>
          <a:p>
            <a:endParaRPr lang="el-GR" dirty="0"/>
          </a:p>
        </p:txBody>
      </p:sp>
    </p:spTree>
    <p:extLst>
      <p:ext uri="{BB962C8B-B14F-4D97-AF65-F5344CB8AC3E}">
        <p14:creationId xmlns:p14="http://schemas.microsoft.com/office/powerpoint/2010/main" val="4293811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sz="1800" dirty="0"/>
              <a:t>Schelling, Thomas C. (1960), </a:t>
            </a:r>
            <a:r>
              <a:rPr lang="en-US" sz="1800" i="1" dirty="0"/>
              <a:t>The Strategy of Conflict</a:t>
            </a:r>
            <a:r>
              <a:rPr lang="en-US" sz="1800" dirty="0"/>
              <a:t>, Cambridge, MA, Harvard University Press</a:t>
            </a:r>
            <a:r>
              <a:rPr lang="en-US" sz="1800" dirty="0" smtClean="0"/>
              <a:t>.</a:t>
            </a:r>
            <a:br>
              <a:rPr lang="en-US" sz="1800" dirty="0" smtClean="0"/>
            </a:br>
            <a:r>
              <a:rPr lang="en-US" sz="1800" dirty="0" smtClean="0"/>
              <a:t>Coordination Game: An Example</a:t>
            </a:r>
            <a:br>
              <a:rPr lang="en-US" sz="1800" dirty="0" smtClean="0"/>
            </a:br>
            <a:endParaRPr lang="el-GR" sz="1800" dirty="0"/>
          </a:p>
        </p:txBody>
      </p:sp>
      <p:sp>
        <p:nvSpPr>
          <p:cNvPr id="3" name="Θέση περιεχομένου 2"/>
          <p:cNvSpPr>
            <a:spLocks noGrp="1"/>
          </p:cNvSpPr>
          <p:nvPr>
            <p:ph idx="1"/>
          </p:nvPr>
        </p:nvSpPr>
        <p:spPr/>
        <p:txBody>
          <a:bodyPr>
            <a:normAutofit lnSpcReduction="10000"/>
          </a:bodyPr>
          <a:lstStyle/>
          <a:p>
            <a:pPr algn="just"/>
            <a:r>
              <a:rPr lang="en-US" dirty="0"/>
              <a:t>Two friends arrange to meet one day at 5:00 </a:t>
            </a:r>
            <a:r>
              <a:rPr lang="en-US" dirty="0" smtClean="0"/>
              <a:t>p.m. in </a:t>
            </a:r>
            <a:r>
              <a:rPr lang="en-US" dirty="0"/>
              <a:t>New York City. As the time of the meeting approaches, however, neither </a:t>
            </a:r>
            <a:r>
              <a:rPr lang="en-US" dirty="0" smtClean="0"/>
              <a:t>can remember </a:t>
            </a:r>
            <a:r>
              <a:rPr lang="en-US" dirty="0"/>
              <a:t>where the meeting was to take place. Furthermore, the friends </a:t>
            </a:r>
            <a:r>
              <a:rPr lang="en-US" dirty="0" smtClean="0"/>
              <a:t>cannot contact </a:t>
            </a:r>
            <a:r>
              <a:rPr lang="en-US" dirty="0"/>
              <a:t>each other to verify the location of the meeting; each must guess</a:t>
            </a:r>
            <a:r>
              <a:rPr lang="en-US" dirty="0" smtClean="0"/>
              <a:t>, independently</a:t>
            </a:r>
            <a:r>
              <a:rPr lang="en-US" dirty="0"/>
              <a:t>, a likely meeting place. What can they do? Obviously, this </a:t>
            </a:r>
            <a:r>
              <a:rPr lang="en-US" dirty="0" smtClean="0"/>
              <a:t>game has </a:t>
            </a:r>
            <a:r>
              <a:rPr lang="en-US" dirty="0"/>
              <a:t>multiple Nash equilibria: any outcome in which both friends choose </a:t>
            </a:r>
            <a:r>
              <a:rPr lang="en-US" dirty="0" smtClean="0"/>
              <a:t>the  same </a:t>
            </a:r>
            <a:r>
              <a:rPr lang="en-US" dirty="0"/>
              <a:t>location </a:t>
            </a:r>
            <a:r>
              <a:rPr lang="en-US" dirty="0" smtClean="0"/>
              <a:t>is </a:t>
            </a:r>
            <a:r>
              <a:rPr lang="en-US" dirty="0"/>
              <a:t>a </a:t>
            </a:r>
            <a:r>
              <a:rPr lang="en-US" dirty="0" smtClean="0"/>
              <a:t>Nash equilibrium </a:t>
            </a:r>
            <a:r>
              <a:rPr lang="en-US" dirty="0"/>
              <a:t>to the game. </a:t>
            </a:r>
            <a:r>
              <a:rPr lang="en-US" dirty="0" smtClean="0"/>
              <a:t>Agents facing this kind of problem </a:t>
            </a:r>
            <a:r>
              <a:rPr lang="en-US" dirty="0"/>
              <a:t>rely on cultural information outside the structure of the </a:t>
            </a:r>
            <a:r>
              <a:rPr lang="en-US" dirty="0" smtClean="0"/>
              <a:t>game.  Everyone </a:t>
            </a:r>
            <a:r>
              <a:rPr lang="en-US" dirty="0"/>
              <a:t>simply </a:t>
            </a:r>
            <a:r>
              <a:rPr lang="en-US" i="1" dirty="0"/>
              <a:t>knows</a:t>
            </a:r>
            <a:r>
              <a:rPr lang="en-US" dirty="0"/>
              <a:t>, for example, that the logical place to meet in </a:t>
            </a:r>
            <a:r>
              <a:rPr lang="en-US" dirty="0" smtClean="0"/>
              <a:t>New York </a:t>
            </a:r>
            <a:r>
              <a:rPr lang="en-US" dirty="0"/>
              <a:t>City is beneath the clock in the main terminal of Grand Central Station</a:t>
            </a:r>
            <a:r>
              <a:rPr lang="en-US" dirty="0" smtClean="0"/>
              <a:t>. This </a:t>
            </a:r>
            <a:r>
              <a:rPr lang="en-US" dirty="0"/>
              <a:t>equilibrium is </a:t>
            </a:r>
            <a:r>
              <a:rPr lang="en-US" dirty="0" smtClean="0"/>
              <a:t>called </a:t>
            </a:r>
            <a:r>
              <a:rPr lang="en-US" dirty="0"/>
              <a:t>a ‘focal point</a:t>
            </a:r>
            <a:r>
              <a:rPr lang="en-US" dirty="0" smtClean="0"/>
              <a:t>.’  Behavioral </a:t>
            </a:r>
            <a:r>
              <a:rPr lang="en-US" dirty="0"/>
              <a:t>regularities develop so agents can solve these kinds of </a:t>
            </a:r>
            <a:r>
              <a:rPr lang="en-US" dirty="0" smtClean="0"/>
              <a:t>coordination problems.</a:t>
            </a:r>
          </a:p>
          <a:p>
            <a:pPr algn="just"/>
            <a:endParaRPr lang="el-GR" dirty="0"/>
          </a:p>
        </p:txBody>
      </p:sp>
    </p:spTree>
    <p:extLst>
      <p:ext uri="{BB962C8B-B14F-4D97-AF65-F5344CB8AC3E}">
        <p14:creationId xmlns:p14="http://schemas.microsoft.com/office/powerpoint/2010/main" val="11487404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2906</TotalTime>
  <Words>1792</Words>
  <Application>Microsoft Office PowerPoint</Application>
  <PresentationFormat>Ευρεία οθόνη</PresentationFormat>
  <Paragraphs>59</Paragraphs>
  <Slides>16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16</vt:i4>
      </vt:variant>
    </vt:vector>
  </HeadingPairs>
  <TitlesOfParts>
    <vt:vector size="20" baseType="lpstr">
      <vt:lpstr>Arial</vt:lpstr>
      <vt:lpstr>Century Gothic</vt:lpstr>
      <vt:lpstr>Wingdings 3</vt:lpstr>
      <vt:lpstr>Ιόν</vt:lpstr>
      <vt:lpstr>INSTITUTIONS</vt:lpstr>
      <vt:lpstr>Douglass North, 1991, Institutions, Journal of Economic Perspectives, Vol. 4, no. 1, winter, pp. 97-112.</vt:lpstr>
      <vt:lpstr>Rules of social interaction</vt:lpstr>
      <vt:lpstr>Institutions are sets of rules Organizations are special institutions</vt:lpstr>
      <vt:lpstr>North, Douglass C. (1990), Institutions, Institutional Change and Economic Performance, Cambridge, Cambridge University Press. </vt:lpstr>
      <vt:lpstr>The Legal Environment and Property Rights </vt:lpstr>
      <vt:lpstr>Galanter, Marc (1981), ‘Justice in Many Rooms: Courts, Private Ordering, and Indigenous Law’, Journal of Legal Pluralism,19, pp. 1-47. </vt:lpstr>
      <vt:lpstr>Norms and Social Conventions </vt:lpstr>
      <vt:lpstr>Schelling, Thomas C. (1960), The Strategy of Conflict, Cambridge, MA, Harvard University Press. Coordination Game: An Example </vt:lpstr>
      <vt:lpstr>Social Norms</vt:lpstr>
      <vt:lpstr>Norms Shape Laws</vt:lpstr>
      <vt:lpstr>Political Institutions</vt:lpstr>
      <vt:lpstr>Cognitive systems</vt:lpstr>
      <vt:lpstr>Institutions of Governance</vt:lpstr>
      <vt:lpstr>Institutions and Economic Development</vt:lpstr>
      <vt:lpstr>Institutions and Economic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INSTITUTIONS</dc:title>
  <dc:creator>user</dc:creator>
  <cp:lastModifiedBy>user</cp:lastModifiedBy>
  <cp:revision>25</cp:revision>
  <dcterms:created xsi:type="dcterms:W3CDTF">2024-03-08T19:53:23Z</dcterms:created>
  <dcterms:modified xsi:type="dcterms:W3CDTF">2024-03-21T11:27:34Z</dcterms:modified>
</cp:coreProperties>
</file>