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10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7783E59-C23D-0B4A-8B7D-3F2307480427}" type="datetimeFigureOut">
              <a:rPr lang="el-GR" smtClean="0"/>
              <a:t>3/3/25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07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3E59-C23D-0B4A-8B7D-3F2307480427}" type="datetimeFigureOut">
              <a:rPr lang="el-GR" smtClean="0"/>
              <a:t>3/3/25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20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7783E59-C23D-0B4A-8B7D-3F2307480427}" type="datetimeFigureOut">
              <a:rPr lang="el-GR" smtClean="0"/>
              <a:t>3/3/25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980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3E59-C23D-0B4A-8B7D-3F2307480427}" type="datetimeFigureOut">
              <a:rPr lang="el-GR" smtClean="0"/>
              <a:t>3/3/25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83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7783E59-C23D-0B4A-8B7D-3F2307480427}" type="datetimeFigureOut">
              <a:rPr lang="el-GR" smtClean="0"/>
              <a:t>3/3/25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54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7783E59-C23D-0B4A-8B7D-3F2307480427}" type="datetimeFigureOut">
              <a:rPr lang="el-GR" smtClean="0"/>
              <a:t>3/3/25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505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7783E59-C23D-0B4A-8B7D-3F2307480427}" type="datetimeFigureOut">
              <a:rPr lang="el-GR" smtClean="0"/>
              <a:t>3/3/25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339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3E59-C23D-0B4A-8B7D-3F2307480427}" type="datetimeFigureOut">
              <a:rPr lang="el-GR" smtClean="0"/>
              <a:t>3/3/25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65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7783E59-C23D-0B4A-8B7D-3F2307480427}" type="datetimeFigureOut">
              <a:rPr lang="el-GR" smtClean="0"/>
              <a:t>3/3/25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13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3E59-C23D-0B4A-8B7D-3F2307480427}" type="datetimeFigureOut">
              <a:rPr lang="el-GR" smtClean="0"/>
              <a:t>3/3/25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051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7783E59-C23D-0B4A-8B7D-3F2307480427}" type="datetimeFigureOut">
              <a:rPr lang="el-GR" smtClean="0"/>
              <a:t>3/3/25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23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83E59-C23D-0B4A-8B7D-3F2307480427}" type="datetimeFigureOut">
              <a:rPr lang="el-GR" smtClean="0"/>
              <a:t>3/3/25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45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99CFFE-DA0E-4054-A98E-637FEB1FA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B720E2-8A02-4886-B3F3-2C28F0DB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889A47C-D4C0-4050-9FD7-C6E68BB2A1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96A917C-4FB7-4EE0-B2AF-5B424C921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AD042BA0-4DD8-41BC-8B1B-82E7C21B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B5FD66D-A2C4-4D2F-A79D-F9A85F1E7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81BA58D-9E68-4371-96FD-F7FA84B86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945C143-4385-4ECD-AEC8-E2B950C08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47EA07A-986C-4416-8274-40317A00B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DF9F493-715E-4E94-BC84-2D3AAED6A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EC1E6687-33C1-4307-80DD-B44908DB3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A9831A9-B617-427A-BDC1-D2C0DFD03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F861664D-E779-4577-9079-2A5159145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F5BBF32-13D4-43E4-A8B1-D6EF5958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EE320952-217D-46F1-9268-CA37990B8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F3932B73-1A86-4337-8615-5F7BCC061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4D47F6-8F19-461F-BC0F-462182EC1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E7FF1EC-DD12-49F9-AF1B-8DA881C24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0F80CCAF-5784-404C-8A6C-39854025A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B9609D2-E1D2-4E95-920F-6B1D45B2A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F2EEBF02-66CE-459B-8536-D7C4D498C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EDA27B9-3726-4A21-8FF8-A3B93EAA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34" name="Isosceles Triangle 39">
              <a:extLst>
                <a:ext uri="{FF2B5EF4-FFF2-40B4-BE49-F238E27FC236}">
                  <a16:creationId xmlns:a16="http://schemas.microsoft.com/office/drawing/2014/main" id="{E1E5536E-2CC6-444C-A432-731D58F0B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8AA722D-8306-4F4C-A2CB-382699312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E207F6A7-6E3F-CA41-BA4C-70EAF3515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982" y="4293388"/>
            <a:ext cx="8833655" cy="72774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 tale of two political systems</a:t>
            </a:r>
            <a:endParaRPr lang="el-GR" sz="40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0369A94-D5CF-8A4F-AD4B-B95E71A1A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983" y="5021137"/>
            <a:ext cx="8833654" cy="522636"/>
          </a:xfrm>
        </p:spPr>
        <p:txBody>
          <a:bodyPr>
            <a:normAutofit/>
          </a:bodyPr>
          <a:lstStyle/>
          <a:p>
            <a:r>
              <a:rPr lang="en-US" sz="1600" dirty="0"/>
              <a:t>by </a:t>
            </a:r>
            <a:r>
              <a:rPr lang="en-US" sz="1600"/>
              <a:t>Eric Li</a:t>
            </a:r>
            <a:endParaRPr lang="el-GR" sz="1600" dirty="0"/>
          </a:p>
        </p:txBody>
      </p:sp>
      <p:pic>
        <p:nvPicPr>
          <p:cNvPr id="6" name="Εικόνα 5" descr="Εικόνα που περιέχει άτομο, άνδρας, πράσινο, κουστούμι&#10;&#10;Περιγραφή που δημιουργήθηκε αυτόματα">
            <a:extLst>
              <a:ext uri="{FF2B5EF4-FFF2-40B4-BE49-F238E27FC236}">
                <a16:creationId xmlns:a16="http://schemas.microsoft.com/office/drawing/2014/main" id="{20CEEBC8-4526-E946-95BA-943457A5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38" y="296845"/>
            <a:ext cx="7039232" cy="37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82FADE97-09D8-9942-AFB2-C54C965D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  <a:endParaRPr lang="el-GR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16AF107B-06A5-AA4C-9452-2A870F46C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357" y="160638"/>
            <a:ext cx="7401697" cy="6462584"/>
          </a:xfrm>
        </p:spPr>
        <p:txBody>
          <a:bodyPr>
            <a:normAutofit/>
          </a:bodyPr>
          <a:lstStyle/>
          <a:p>
            <a:r>
              <a:rPr lang="en-US" dirty="0"/>
              <a:t>1. The ____________ (not-illusion) voters wanted an alternative to the two main parties. </a:t>
            </a:r>
            <a:endParaRPr lang="el-GR" dirty="0"/>
          </a:p>
          <a:p>
            <a:r>
              <a:rPr lang="en-US" dirty="0"/>
              <a:t>2. Field workers worked ________ (not-tire) night and day to make a living. </a:t>
            </a:r>
            <a:endParaRPr lang="el-GR" dirty="0"/>
          </a:p>
          <a:p>
            <a:r>
              <a:rPr lang="en-US" dirty="0"/>
              <a:t>3. Some political systems are __________ (operate) more flexible and ______ (adjust) than others. </a:t>
            </a:r>
            <a:endParaRPr lang="el-GR" dirty="0"/>
          </a:p>
          <a:p>
            <a:r>
              <a:rPr lang="en-US" dirty="0"/>
              <a:t>4. According to a theoretical ______ (assume), a one-party system is _____ (inherit) incapable of self ______ (correct). </a:t>
            </a:r>
            <a:endParaRPr lang="el-GR" dirty="0"/>
          </a:p>
          <a:p>
            <a:r>
              <a:rPr lang="en-US" dirty="0"/>
              <a:t>5. Many economic and political reforms of the present were  __________ (not-imagine) in the past. </a:t>
            </a:r>
            <a:endParaRPr lang="el-GR" dirty="0"/>
          </a:p>
          <a:p>
            <a:r>
              <a:rPr lang="en-US" dirty="0"/>
              <a:t>6. The ________ (enact) of new rules aimed at correcting previous ________ (not-function)</a:t>
            </a:r>
            <a:endParaRPr lang="el-GR" dirty="0"/>
          </a:p>
          <a:p>
            <a:endParaRPr lang="el-GR" dirty="0"/>
          </a:p>
        </p:txBody>
      </p:sp>
      <p:sp>
        <p:nvSpPr>
          <p:cNvPr id="9" name="Θέση κειμένου 8">
            <a:extLst>
              <a:ext uri="{FF2B5EF4-FFF2-40B4-BE49-F238E27FC236}">
                <a16:creationId xmlns:a16="http://schemas.microsoft.com/office/drawing/2014/main" id="{2159C07B-7F40-094A-B746-9BA1AA25E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Put the word into the correct derivative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693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2C029D-2EC8-4849-A21B-FD4CD9D8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 cont.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2B886C-4F57-9A4F-970B-88A0F325C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7. It is difficult to find _________ (merit) political institutions nowadays. </a:t>
            </a:r>
            <a:endParaRPr lang="el-GR" dirty="0"/>
          </a:p>
          <a:p>
            <a:r>
              <a:rPr lang="en-US" dirty="0"/>
              <a:t>8. ________ (Corrupt) is widespread and undermines the system and its moral ___________ (legitimate).</a:t>
            </a:r>
            <a:endParaRPr lang="el-GR" dirty="0"/>
          </a:p>
          <a:p>
            <a:r>
              <a:rPr lang="en-US" dirty="0"/>
              <a:t>9. Telling people there is only one type of governance is _________ (not respond)</a:t>
            </a:r>
            <a:endParaRPr lang="el-GR" dirty="0"/>
          </a:p>
          <a:p>
            <a:r>
              <a:rPr lang="en-US" dirty="0"/>
              <a:t>10. ___________ (Universal) should make way for ____________ (plural)</a:t>
            </a:r>
            <a:endParaRPr lang="el-GR" dirty="0"/>
          </a:p>
          <a:p>
            <a:r>
              <a:rPr lang="en-US" dirty="0"/>
              <a:t>11. The first king’s _______ (succeed) managed to lift the country out of poverty. 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A62F149-647A-144C-9958-C3654D1F4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Blank completion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039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4687B-789E-453B-921F-7804CCA6B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0495A546-1866-442A-8EF9-B683FCB3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0FC9B1F-EB6E-40D2-8261-0142E732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08DB0E74-FB47-4298-AF40-FAC8939F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08813488-5B66-4FB7-A177-9B9B4658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235E4BF3-25DA-41E9-B880-A0DC6C1EF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813C1F92-ED6B-4F19-9415-BFB5B5B5A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9E40EF46-D7B9-447E-ACB4-D78972199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123CAE24-12FF-43D7-A6C0-6AA792E3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B372F5DB-BF3F-4325-85B0-CDCE7A6A68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B25A9653-2959-449B-BA93-64D5656B1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683D52E0-024E-49EA-B58E-AFCB54B9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42DB067-C8BB-4763-B3AC-A1AFC1F94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4BFADE60-883C-490B-8717-29178631E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276CDC4A-1010-43AB-BD13-E9BC487D6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E6DA892F-7AE7-4A83-9BFB-D5FDBA16D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2079130B-2394-449B-80DB-0B9946C7B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52A68-5FD2-4BD4-902A-37D580B79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1CD48066-FF17-425E-9EEC-795CD0CA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374D862B-A8E1-4CB9-8529-077C6DBA5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5A3B1A83-9C72-4407-A5BF-A9EAA5C4D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C73AF399-B36E-419F-92C0-533EFBD9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4D394554-7472-284E-B5E6-6C239749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1477651"/>
            <a:ext cx="3756774" cy="4575659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solidFill>
                  <a:schemeClr val="accent1"/>
                </a:solidFill>
              </a:rPr>
              <a:t>Core ideas</a:t>
            </a:r>
            <a:endParaRPr lang="el-GR" sz="5400" dirty="0">
              <a:solidFill>
                <a:schemeClr val="accent1"/>
              </a:solidFill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7553" y="1375241"/>
            <a:ext cx="175681" cy="1665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236436-3111-F94C-8E94-C2F52DD4E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561" y="803241"/>
            <a:ext cx="7349018" cy="5677073"/>
          </a:xfrm>
        </p:spPr>
        <p:txBody>
          <a:bodyPr anchor="t">
            <a:normAutofit/>
          </a:bodyPr>
          <a:lstStyle/>
          <a:p>
            <a:r>
              <a:rPr lang="en-US" sz="2000" dirty="0"/>
              <a:t>1. What three myths the speaker is referring to?</a:t>
            </a:r>
            <a:endParaRPr lang="el-GR" sz="2000" dirty="0"/>
          </a:p>
          <a:p>
            <a:r>
              <a:rPr lang="en-US" sz="2000" dirty="0"/>
              <a:t>2. Which 3 assumptions are made by dominant political theories of our time about a one-party state - in particular Chinese communism and what how true are they?</a:t>
            </a:r>
            <a:endParaRPr lang="el-GR" sz="2000" dirty="0"/>
          </a:p>
          <a:p>
            <a:r>
              <a:rPr lang="en-US" sz="2000" dirty="0"/>
              <a:t>3. How does the speaker counter these assumptions through the example of China? </a:t>
            </a:r>
            <a:endParaRPr lang="el-GR" sz="2000" dirty="0"/>
          </a:p>
          <a:p>
            <a:r>
              <a:rPr lang="en-US" sz="2000" dirty="0"/>
              <a:t>4. What is the Party's Organization Department and how does it operate?</a:t>
            </a:r>
            <a:endParaRPr lang="el-GR" sz="2000" dirty="0"/>
          </a:p>
          <a:p>
            <a:r>
              <a:rPr lang="en-US" sz="2000" dirty="0"/>
              <a:t>5. What role do patronage and merit play?</a:t>
            </a:r>
            <a:endParaRPr lang="el-GR" sz="2000" dirty="0"/>
          </a:p>
          <a:p>
            <a:r>
              <a:rPr lang="en-US" sz="2000" dirty="0"/>
              <a:t>6. What does he believe about corruption in communistic and democratic systems?</a:t>
            </a:r>
            <a:endParaRPr lang="el-GR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827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84687B-789E-453B-921F-7804CCA6B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495A546-1866-442A-8EF9-B683FCB3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FC9B1F-EB6E-40D2-8261-0142E732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8DB0E74-FB47-4298-AF40-FAC8939F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8813488-5B66-4FB7-A177-9B9B4658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35E4BF3-25DA-41E9-B880-A0DC6C1EF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13C1F92-ED6B-4F19-9415-BFB5B5B5A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E40EF46-D7B9-447E-ACB4-D78972199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23CAE24-12FF-43D7-A6C0-6AA792E3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372F5DB-BF3F-4325-85B0-CDCE7A6A68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25A9653-2959-449B-BA93-64D5656B1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83D52E0-024E-49EA-B58E-AFCB54B9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42DB067-C8BB-4763-B3AC-A1AFC1F94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BFADE60-883C-490B-8717-29178631E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76CDC4A-1010-43AB-BD13-E9BC487D6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6DA892F-7AE7-4A83-9BFB-D5FDBA16D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079130B-2394-449B-80DB-0B9946C7B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F852A68-5FD2-4BD4-902A-37D580B79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CD48066-FF17-425E-9EEC-795CD0CA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74D862B-A8E1-4CB9-8529-077C6DBA5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5A3B1A83-9C72-4407-A5BF-A9EAA5C4D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C73AF399-B36E-419F-92C0-533EFBD9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4D394554-7472-284E-B5E6-6C239749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1477651"/>
            <a:ext cx="3756774" cy="4575659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solidFill>
                  <a:schemeClr val="accent1"/>
                </a:solidFill>
              </a:rPr>
              <a:t>Core ideas</a:t>
            </a:r>
            <a:endParaRPr lang="el-GR" sz="5400" dirty="0">
              <a:solidFill>
                <a:schemeClr val="accent1"/>
              </a:solidFill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7553" y="1375241"/>
            <a:ext cx="175681" cy="1665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236436-3111-F94C-8E94-C2F52DD4E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18" y="1894128"/>
            <a:ext cx="6160555" cy="2254090"/>
          </a:xfrm>
        </p:spPr>
        <p:txBody>
          <a:bodyPr anchor="t">
            <a:normAutofit/>
          </a:bodyPr>
          <a:lstStyle/>
          <a:p>
            <a:r>
              <a:rPr lang="en-US" sz="2000" dirty="0"/>
              <a:t>7. What claim does he make about democracy in the end and the significance of China’ example?</a:t>
            </a:r>
            <a:endParaRPr lang="el-GR" sz="2000" dirty="0"/>
          </a:p>
          <a:p>
            <a:r>
              <a:rPr lang="en-US" sz="2000" dirty="0"/>
              <a:t>8. On the basis of the above, what do you think the purpose is in giving this speech?</a:t>
            </a:r>
            <a:endParaRPr lang="el-GR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192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5C6DBE-574A-3A49-86B1-13F3A542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Rhetorical strategies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C01801-ECCA-FC4C-A322-4A68A7236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What introductory techniques is the speaker using to draw attention?</a:t>
            </a:r>
            <a:endParaRPr lang="el-GR" dirty="0"/>
          </a:p>
          <a:p>
            <a:r>
              <a:rPr lang="en-US" dirty="0"/>
              <a:t>2. Comment on his use of presentation aids. What visual aids is he using and when. What, do you think is he trying to achieve? </a:t>
            </a:r>
            <a:endParaRPr lang="el-GR" dirty="0"/>
          </a:p>
          <a:p>
            <a:r>
              <a:rPr lang="en-US" dirty="0"/>
              <a:t>3. The speaker is referring to his theories as “tales, myths, prospectuses that people buy”, “meta-narratives”, as a story “the Chinese didn’t buy this time”, “a story that became a best seller”. What is he implying through these names and how do they contribute to the cohesion of the speech?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157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5C6DBE-574A-3A49-86B1-13F3A542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Rhetorical strategies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C01801-ECCA-FC4C-A322-4A68A7236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1578438"/>
            <a:ext cx="6281873" cy="3411005"/>
          </a:xfrm>
        </p:spPr>
        <p:txBody>
          <a:bodyPr/>
          <a:lstStyle/>
          <a:p>
            <a:r>
              <a:rPr lang="en-US" dirty="0"/>
              <a:t>4. The speaker is mainly using the ‘refutation strategy’. What is a ‘refutation strategy’ and how is it used here? </a:t>
            </a:r>
            <a:endParaRPr lang="el-GR" dirty="0"/>
          </a:p>
          <a:p>
            <a:r>
              <a:rPr lang="en-US" dirty="0"/>
              <a:t>5. What kind of support does he provide for his arguments?</a:t>
            </a:r>
            <a:endParaRPr lang="el-GR" dirty="0"/>
          </a:p>
          <a:p>
            <a:r>
              <a:rPr lang="en-US" dirty="0"/>
              <a:t>6. Give examples of strong contrast. </a:t>
            </a:r>
            <a:endParaRPr lang="el-GR" dirty="0"/>
          </a:p>
          <a:p>
            <a:r>
              <a:rPr lang="en-US" dirty="0"/>
              <a:t>7. How does he establish credibility?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732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215F44-CA12-554E-8B1E-F2AC2E50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055D8EA7-D18C-BA42-B2AB-BB995BFD5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132776"/>
              </p:ext>
            </p:extLst>
          </p:nvPr>
        </p:nvGraphicFramePr>
        <p:xfrm>
          <a:off x="4648200" y="187140"/>
          <a:ext cx="7543800" cy="6420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895">
                  <a:extLst>
                    <a:ext uri="{9D8B030D-6E8A-4147-A177-3AD203B41FA5}">
                      <a16:colId xmlns:a16="http://schemas.microsoft.com/office/drawing/2014/main" val="832051267"/>
                    </a:ext>
                  </a:extLst>
                </a:gridCol>
                <a:gridCol w="5893905">
                  <a:extLst>
                    <a:ext uri="{9D8B030D-6E8A-4147-A177-3AD203B41FA5}">
                      <a16:colId xmlns:a16="http://schemas.microsoft.com/office/drawing/2014/main" val="3377102516"/>
                    </a:ext>
                  </a:extLst>
                </a:gridCol>
              </a:tblGrid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1. Meritocracy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A. 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Appointing persons to government positions on the basis of political support and work</a:t>
                      </a:r>
                      <a:r>
                        <a:rPr lang="el-GR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385680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2. Sovereign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B. Replace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025982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3. Feudalism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C.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Self-governing, independent, exercising supreme permanent authority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49111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4. Cadre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The outlook/ behavior of officials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584962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5. Officialdom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The right or privilege of voting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797486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6. Patronage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G. Praiseworthy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7937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7. Suffrage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Political system of the 9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century, in which vassals held land from a feudal lord and received protection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9351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8. Indictment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 A nucleus of trained personnel around which a larger organization can be built and trained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498157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9. Supplant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J. A system in which advancement in based on individual ability or achievement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452326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10. Laudable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K. A person who provides capital for new/innovative commercial enterprises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701179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11. To vet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Formal accusation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094677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12. Venture capitalist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M. To subject to thorough examination/evaluation </a:t>
                      </a:r>
                      <a:endParaRPr lang="el-GR" sz="1400" dirty="0"/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890604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13. Meta-narrative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 A big story, a grand story usually an explanation about what happens in society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94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50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7A837D-1905-204C-A319-2A9008F9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3E1168-E2CB-CD49-8E22-E7583E3CC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Hunky dory: </a:t>
            </a:r>
            <a:r>
              <a:rPr lang="en-US" dirty="0"/>
              <a:t>perfectly satisfactory</a:t>
            </a:r>
            <a:endParaRPr lang="el-GR" dirty="0"/>
          </a:p>
          <a:p>
            <a:r>
              <a:rPr lang="en-US" b="1" dirty="0"/>
              <a:t>mind-boggling</a:t>
            </a:r>
            <a:r>
              <a:rPr lang="en-US" dirty="0"/>
              <a:t>: intellectually/emotionally overwhelming, astonishing, bewildering</a:t>
            </a:r>
            <a:endParaRPr lang="el-GR" dirty="0"/>
          </a:p>
          <a:p>
            <a:r>
              <a:rPr lang="en-US" b="1" dirty="0"/>
              <a:t>Hubris:</a:t>
            </a:r>
            <a:r>
              <a:rPr lang="en-US" dirty="0"/>
              <a:t> arrogance, overbearing pride	</a:t>
            </a:r>
            <a:endParaRPr lang="el-GR" dirty="0"/>
          </a:p>
          <a:p>
            <a:r>
              <a:rPr lang="en-US" b="1" dirty="0"/>
              <a:t>Wrench</a:t>
            </a:r>
            <a:r>
              <a:rPr lang="en-US" dirty="0"/>
              <a:t>: to twist/distort/break/extract, to pull at the feelings of emotions, distress</a:t>
            </a:r>
            <a:endParaRPr lang="el-GR" dirty="0"/>
          </a:p>
          <a:p>
            <a:r>
              <a:rPr lang="en-US" b="1" dirty="0"/>
              <a:t>Leaps and bounds</a:t>
            </a:r>
            <a:r>
              <a:rPr lang="en-US" dirty="0"/>
              <a:t> (for progress): with unexpectedly rapid progress. </a:t>
            </a:r>
            <a:endParaRPr lang="el-GR" dirty="0"/>
          </a:p>
          <a:p>
            <a:r>
              <a:rPr lang="en-US" b="1" dirty="0"/>
              <a:t>Mire:</a:t>
            </a:r>
            <a:r>
              <a:rPr lang="en-US" dirty="0"/>
              <a:t> a disadvantageous/difficult position Literally</a:t>
            </a:r>
            <a:r>
              <a:rPr lang="en-US" b="1" dirty="0"/>
              <a:t>:</a:t>
            </a:r>
            <a:r>
              <a:rPr lang="en-US" dirty="0"/>
              <a:t> wet soggy soil or mud</a:t>
            </a:r>
            <a:endParaRPr lang="el-GR" dirty="0"/>
          </a:p>
          <a:p>
            <a:r>
              <a:rPr lang="en-US" b="1" dirty="0"/>
              <a:t>To mire</a:t>
            </a:r>
            <a:r>
              <a:rPr lang="en-US" dirty="0"/>
              <a:t>: to hinder, entrap, to cause to become stuck</a:t>
            </a:r>
            <a:endParaRPr lang="el-GR" dirty="0"/>
          </a:p>
          <a:p>
            <a:r>
              <a:rPr lang="en-US" b="1" dirty="0"/>
              <a:t>Whopping:</a:t>
            </a:r>
            <a:r>
              <a:rPr lang="en-US" dirty="0"/>
              <a:t> exceptionally large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468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E62E15B-1E02-FC44-A401-72502CE1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blanks </a:t>
            </a:r>
            <a:r>
              <a:rPr lang="en-US" dirty="0" err="1"/>
              <a:t>th</a:t>
            </a:r>
            <a:r>
              <a:rPr lang="en-US" dirty="0"/>
              <a:t> the words given</a:t>
            </a: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73FE050E-D7CC-FF44-AE91-8C1A08F60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9644" y="210064"/>
            <a:ext cx="7463480" cy="1112110"/>
          </a:xfrm>
        </p:spPr>
        <p:txBody>
          <a:bodyPr/>
          <a:lstStyle/>
          <a:p>
            <a:r>
              <a:rPr lang="en-US" b="1" dirty="0"/>
              <a:t>mind-boggling, curb, dismal, put downs, dusk, leaps and bounds, hubris, wrenching, polls, recruit, unprecedented, mire, 	mandatory, alleviation, panacea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F684989-DFB5-FA42-8684-85C0F982F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496" y="1482812"/>
            <a:ext cx="7364627" cy="5165124"/>
          </a:xfrm>
        </p:spPr>
        <p:txBody>
          <a:bodyPr/>
          <a:lstStyle/>
          <a:p>
            <a:r>
              <a:rPr lang="en-US" dirty="0"/>
              <a:t>1. Governments have promised to _____ emissions to meet the target agreed for 2010. </a:t>
            </a:r>
            <a:endParaRPr lang="el-GR" dirty="0"/>
          </a:p>
          <a:p>
            <a:r>
              <a:rPr lang="en-US" dirty="0"/>
              <a:t>2. We are entering the ______ of a new era. </a:t>
            </a:r>
            <a:endParaRPr lang="el-GR" dirty="0"/>
          </a:p>
          <a:p>
            <a:r>
              <a:rPr lang="en-US" dirty="0"/>
              <a:t>3. The history of medicine shows that it can benefit from ______ changes. </a:t>
            </a:r>
            <a:endParaRPr lang="el-GR" dirty="0"/>
          </a:p>
          <a:p>
            <a:r>
              <a:rPr lang="en-US" dirty="0"/>
              <a:t>4. Initially the task seemed ________, how to sensibly integrate such a wealth of different material. </a:t>
            </a:r>
            <a:endParaRPr lang="el-GR" dirty="0"/>
          </a:p>
          <a:p>
            <a:r>
              <a:rPr lang="en-US" dirty="0"/>
              <a:t>5. ___ performance of the stock market is bad news for pension funds. </a:t>
            </a:r>
            <a:endParaRPr lang="el-GR" dirty="0"/>
          </a:p>
          <a:p>
            <a:r>
              <a:rPr lang="en-US" dirty="0"/>
              <a:t>6. We’ve conducted a number of ____ to gauge the people’s attitudes on this. </a:t>
            </a:r>
            <a:endParaRPr lang="el-GR" dirty="0"/>
          </a:p>
          <a:p>
            <a:r>
              <a:rPr lang="en-US" dirty="0"/>
              <a:t>7. Meanwhile, he continues to _______ scientists to study the case.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296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E62E15B-1E02-FC44-A401-72502CE1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blanks with the words given</a:t>
            </a: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73FE050E-D7CC-FF44-AE91-8C1A08F60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9644" y="210064"/>
            <a:ext cx="7463480" cy="111211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mind-boggling, curb, dismal, put downs, dusk, leaps and bounds, hubris, wrenching, polls, recruit, unprecedented, mire, 	mandatory, alleviation, panacea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F684989-DFB5-FA42-8684-85C0F982F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496" y="1482812"/>
            <a:ext cx="7364627" cy="51651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8. The death sentence is still ____ in various countries in the world. </a:t>
            </a:r>
            <a:endParaRPr lang="el-GR" dirty="0"/>
          </a:p>
          <a:p>
            <a:r>
              <a:rPr lang="en-US" dirty="0"/>
              <a:t>9. The _____ of the suffering of the poor should remain our main target in the future.</a:t>
            </a:r>
            <a:endParaRPr lang="el-GR" dirty="0"/>
          </a:p>
          <a:p>
            <a:r>
              <a:rPr lang="en-US" dirty="0"/>
              <a:t>10. The judges are here to help so they will not be offering any sarcastic ______ to the contestants, like the ones in TV shows. </a:t>
            </a:r>
            <a:endParaRPr lang="el-GR" dirty="0"/>
          </a:p>
          <a:p>
            <a:r>
              <a:rPr lang="en-US" dirty="0"/>
              <a:t>11. Her ____ prevented her from asking for help on the project, so it was late. </a:t>
            </a:r>
            <a:endParaRPr lang="el-GR" dirty="0"/>
          </a:p>
          <a:p>
            <a:r>
              <a:rPr lang="en-US" dirty="0"/>
              <a:t>12. There is no single ______ for this country’s economic ills. </a:t>
            </a:r>
            <a:endParaRPr lang="el-GR" dirty="0"/>
          </a:p>
          <a:p>
            <a:r>
              <a:rPr lang="en-US" dirty="0"/>
              <a:t>13. After years of troubles and wars, their economy is growing by _________. </a:t>
            </a:r>
            <a:endParaRPr lang="el-GR" dirty="0"/>
          </a:p>
          <a:p>
            <a:r>
              <a:rPr lang="en-US" dirty="0"/>
              <a:t>14. The level of ambition is exceptional is not ________. </a:t>
            </a:r>
            <a:endParaRPr lang="el-GR" dirty="0"/>
          </a:p>
          <a:p>
            <a:r>
              <a:rPr lang="en-US" dirty="0"/>
              <a:t>15. They slowly climbed out of the ______ through a little sacrifice and a lot of planning.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698402"/>
      </p:ext>
    </p:extLst>
  </p:cSld>
  <p:clrMapOvr>
    <a:masterClrMapping/>
  </p:clrMapOvr>
</p:sld>
</file>

<file path=ppt/theme/theme1.xml><?xml version="1.0" encoding="utf-8"?>
<a:theme xmlns:a="http://schemas.openxmlformats.org/drawingml/2006/main" name="Άτλαντας">
  <a:themeElements>
    <a:clrScheme name="Άτλαντας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Άτλαντας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Άτλαντας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{0496A6CD-0C52-6547-9F30-127E624C7FAC}tf16401369</Template>
  <TotalTime>35</TotalTime>
  <Words>1119</Words>
  <Application>Microsoft Macintosh PowerPoint</Application>
  <PresentationFormat>Ευρεία οθόνη</PresentationFormat>
  <Paragraphs>91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Calibri Light</vt:lpstr>
      <vt:lpstr>Rockwell</vt:lpstr>
      <vt:lpstr>Wingdings</vt:lpstr>
      <vt:lpstr>Άτλαντας</vt:lpstr>
      <vt:lpstr>A tale of two political systems</vt:lpstr>
      <vt:lpstr>Core ideas</vt:lpstr>
      <vt:lpstr>Core ideas</vt:lpstr>
      <vt:lpstr>Rhetorical strategies</vt:lpstr>
      <vt:lpstr>Rhetorical strategies</vt:lpstr>
      <vt:lpstr>Vocabulary</vt:lpstr>
      <vt:lpstr>Vocabulary</vt:lpstr>
      <vt:lpstr>Complete the blanks th the words given</vt:lpstr>
      <vt:lpstr>Complete the blanks with the words given</vt:lpstr>
      <vt:lpstr>Derivatives</vt:lpstr>
      <vt:lpstr>Derivatives cont.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tale of two political systems</dc:title>
  <dc:creator>Ifigeneia Machili</dc:creator>
  <cp:lastModifiedBy>Microsoft Office User</cp:lastModifiedBy>
  <cp:revision>6</cp:revision>
  <dcterms:created xsi:type="dcterms:W3CDTF">2022-02-28T05:34:12Z</dcterms:created>
  <dcterms:modified xsi:type="dcterms:W3CDTF">2025-03-03T18:05:14Z</dcterms:modified>
</cp:coreProperties>
</file>