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3" r:id="rId1"/>
  </p:sldMasterIdLst>
  <p:notesMasterIdLst>
    <p:notesMasterId r:id="rId15"/>
  </p:notesMasterIdLst>
  <p:sldIdLst>
    <p:sldId id="256" r:id="rId2"/>
    <p:sldId id="289" r:id="rId3"/>
    <p:sldId id="340" r:id="rId4"/>
    <p:sldId id="342" r:id="rId5"/>
    <p:sldId id="308" r:id="rId6"/>
    <p:sldId id="343" r:id="rId7"/>
    <p:sldId id="344" r:id="rId8"/>
    <p:sldId id="345" r:id="rId9"/>
    <p:sldId id="333" r:id="rId10"/>
    <p:sldId id="334" r:id="rId11"/>
    <p:sldId id="336" r:id="rId12"/>
    <p:sldId id="337" r:id="rId13"/>
    <p:sldId id="335"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Φωτεινό στυλ 1 - Έμφαση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708"/>
    <p:restoredTop sz="94694"/>
  </p:normalViewPr>
  <p:slideViewPr>
    <p:cSldViewPr>
      <p:cViewPr varScale="1">
        <p:scale>
          <a:sx n="107" d="100"/>
          <a:sy n="107" d="100"/>
        </p:scale>
        <p:origin x="2872" y="4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2355BD-0B96-4639-BA61-0A2F30D96A05}" type="datetimeFigureOut">
              <a:rPr lang="el-GR" smtClean="0"/>
              <a:t>10/3/26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DE9DD4-122A-490E-80AE-9C1D967999B1}" type="slidenum">
              <a:rPr lang="el-GR" smtClean="0"/>
              <a:t>‹#›</a:t>
            </a:fld>
            <a:endParaRPr lang="el-GR"/>
          </a:p>
        </p:txBody>
      </p:sp>
    </p:spTree>
    <p:extLst>
      <p:ext uri="{BB962C8B-B14F-4D97-AF65-F5344CB8AC3E}">
        <p14:creationId xmlns:p14="http://schemas.microsoft.com/office/powerpoint/2010/main" val="104682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txBody>
          <a:bodyPr/>
          <a:lstStyle/>
          <a:p>
            <a:endParaRPr lang="el-GR"/>
          </a:p>
        </p:txBody>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fld id="{7CF41922-0954-4E7E-94FD-92F7E23BD17D}" type="datetimeFigureOut">
              <a:rPr lang="el-GR" smtClean="0"/>
              <a:t>10/3/26</a:t>
            </a:fld>
            <a:endParaRPr lang="el-GR"/>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endParaRPr lang="el-GR"/>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fld id="{FAC73F16-A4CE-4001-A226-BE1667CAE723}" type="slidenum">
              <a:rPr lang="el-GR" smtClean="0"/>
              <a:t>‹#›</a:t>
            </a:fld>
            <a:endParaRPr lang="el-GR"/>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527503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CF41922-0954-4E7E-94FD-92F7E23BD17D}" type="datetimeFigureOut">
              <a:rPr lang="el-GR" smtClean="0"/>
              <a:t>10/3/26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AC73F16-A4CE-4001-A226-BE1667CAE723}" type="slidenum">
              <a:rPr lang="el-GR" smtClean="0"/>
              <a:t>‹#›</a:t>
            </a:fld>
            <a:endParaRPr lang="el-GR"/>
          </a:p>
        </p:txBody>
      </p:sp>
    </p:spTree>
    <p:extLst>
      <p:ext uri="{BB962C8B-B14F-4D97-AF65-F5344CB8AC3E}">
        <p14:creationId xmlns:p14="http://schemas.microsoft.com/office/powerpoint/2010/main" val="1266318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CF41922-0954-4E7E-94FD-92F7E23BD17D}" type="datetimeFigureOut">
              <a:rPr lang="el-GR" smtClean="0"/>
              <a:t>10/3/26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AC73F16-A4CE-4001-A226-BE1667CAE723}" type="slidenum">
              <a:rPr lang="el-GR" smtClean="0"/>
              <a:t>‹#›</a:t>
            </a:fld>
            <a:endParaRPr lang="el-GR"/>
          </a:p>
        </p:txBody>
      </p:sp>
    </p:spTree>
    <p:extLst>
      <p:ext uri="{BB962C8B-B14F-4D97-AF65-F5344CB8AC3E}">
        <p14:creationId xmlns:p14="http://schemas.microsoft.com/office/powerpoint/2010/main" val="3226916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CF41922-0954-4E7E-94FD-92F7E23BD17D}" type="datetimeFigureOut">
              <a:rPr lang="el-GR" smtClean="0"/>
              <a:t>10/3/26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AC73F16-A4CE-4001-A226-BE1667CAE723}" type="slidenum">
              <a:rPr lang="el-GR" smtClean="0"/>
              <a:t>‹#›</a:t>
            </a:fld>
            <a:endParaRPr lang="el-GR"/>
          </a:p>
        </p:txBody>
      </p:sp>
    </p:spTree>
    <p:extLst>
      <p:ext uri="{BB962C8B-B14F-4D97-AF65-F5344CB8AC3E}">
        <p14:creationId xmlns:p14="http://schemas.microsoft.com/office/powerpoint/2010/main" val="4075165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fld id="{7CF41922-0954-4E7E-94FD-92F7E23BD17D}" type="datetimeFigureOut">
              <a:rPr lang="el-GR" smtClean="0"/>
              <a:t>10/3/26</a:t>
            </a:fld>
            <a:endParaRPr lang="el-GR"/>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endParaRPr lang="el-GR"/>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fld id="{FAC73F16-A4CE-4001-A226-BE1667CAE723}" type="slidenum">
              <a:rPr lang="el-GR" smtClean="0"/>
              <a:t>‹#›</a:t>
            </a:fld>
            <a:endParaRPr lang="el-GR"/>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86036077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7CF41922-0954-4E7E-94FD-92F7E23BD17D}" type="datetimeFigureOut">
              <a:rPr lang="el-GR" smtClean="0"/>
              <a:t>10/3/26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AC73F16-A4CE-4001-A226-BE1667CAE723}" type="slidenum">
              <a:rPr lang="el-GR" smtClean="0"/>
              <a:t>‹#›</a:t>
            </a:fld>
            <a:endParaRPr lang="el-GR"/>
          </a:p>
        </p:txBody>
      </p:sp>
    </p:spTree>
    <p:extLst>
      <p:ext uri="{BB962C8B-B14F-4D97-AF65-F5344CB8AC3E}">
        <p14:creationId xmlns:p14="http://schemas.microsoft.com/office/powerpoint/2010/main" val="15761566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κειμένου υποδείγματος</a:t>
            </a:r>
          </a:p>
        </p:txBody>
      </p:sp>
      <p:sp>
        <p:nvSpPr>
          <p:cNvPr id="4" name="Content Placeholder 3"/>
          <p:cNvSpPr>
            <a:spLocks noGrp="1"/>
          </p:cNvSpPr>
          <p:nvPr>
            <p:ph sz="half" idx="2"/>
          </p:nvPr>
        </p:nvSpPr>
        <p:spPr>
          <a:xfrm>
            <a:off x="941832" y="2909102"/>
            <a:ext cx="3611880" cy="299639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κειμένου υποδείγματος</a:t>
            </a:r>
          </a:p>
        </p:txBody>
      </p:sp>
      <p:sp>
        <p:nvSpPr>
          <p:cNvPr id="6" name="Content Placeholder 5"/>
          <p:cNvSpPr>
            <a:spLocks noGrp="1"/>
          </p:cNvSpPr>
          <p:nvPr>
            <p:ph sz="quarter" idx="4"/>
          </p:nvPr>
        </p:nvSpPr>
        <p:spPr>
          <a:xfrm>
            <a:off x="4975398" y="2909102"/>
            <a:ext cx="3611880" cy="299639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7CF41922-0954-4E7E-94FD-92F7E23BD17D}" type="datetimeFigureOut">
              <a:rPr lang="el-GR" smtClean="0"/>
              <a:t>10/3/26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FAC73F16-A4CE-4001-A226-BE1667CAE723}" type="slidenum">
              <a:rPr lang="el-GR" smtClean="0"/>
              <a:t>‹#›</a:t>
            </a:fld>
            <a:endParaRPr lang="el-GR"/>
          </a:p>
        </p:txBody>
      </p:sp>
    </p:spTree>
    <p:extLst>
      <p:ext uri="{BB962C8B-B14F-4D97-AF65-F5344CB8AC3E}">
        <p14:creationId xmlns:p14="http://schemas.microsoft.com/office/powerpoint/2010/main" val="378807683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7CF41922-0954-4E7E-94FD-92F7E23BD17D}" type="datetimeFigureOut">
              <a:rPr lang="el-GR" smtClean="0"/>
              <a:t>10/3/26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FAC73F16-A4CE-4001-A226-BE1667CAE723}" type="slidenum">
              <a:rPr lang="el-GR" smtClean="0"/>
              <a:t>‹#›</a:t>
            </a:fld>
            <a:endParaRPr lang="el-GR"/>
          </a:p>
        </p:txBody>
      </p:sp>
    </p:spTree>
    <p:extLst>
      <p:ext uri="{BB962C8B-B14F-4D97-AF65-F5344CB8AC3E}">
        <p14:creationId xmlns:p14="http://schemas.microsoft.com/office/powerpoint/2010/main" val="2600544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F41922-0954-4E7E-94FD-92F7E23BD17D}" type="datetimeFigureOut">
              <a:rPr lang="el-GR" smtClean="0"/>
              <a:t>10/3/26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FAC73F16-A4CE-4001-A226-BE1667CAE723}" type="slidenum">
              <a:rPr lang="el-GR" smtClean="0"/>
              <a:t>‹#›</a:t>
            </a:fld>
            <a:endParaRPr lang="el-GR"/>
          </a:p>
        </p:txBody>
      </p:sp>
    </p:spTree>
    <p:extLst>
      <p:ext uri="{BB962C8B-B14F-4D97-AF65-F5344CB8AC3E}">
        <p14:creationId xmlns:p14="http://schemas.microsoft.com/office/powerpoint/2010/main" val="1387618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κειμένου υποδείγματος</a:t>
            </a:r>
          </a:p>
        </p:txBody>
      </p:sp>
      <p:sp>
        <p:nvSpPr>
          <p:cNvPr id="5" name="Date Placeholder 4"/>
          <p:cNvSpPr>
            <a:spLocks noGrp="1"/>
          </p:cNvSpPr>
          <p:nvPr>
            <p:ph type="dt" sz="half" idx="10"/>
          </p:nvPr>
        </p:nvSpPr>
        <p:spPr>
          <a:xfrm>
            <a:off x="573789" y="6375679"/>
            <a:ext cx="925016" cy="348462"/>
          </a:xfrm>
        </p:spPr>
        <p:txBody>
          <a:bodyPr/>
          <a:lstStyle/>
          <a:p>
            <a:fld id="{7CF41922-0954-4E7E-94FD-92F7E23BD17D}" type="datetimeFigureOut">
              <a:rPr lang="el-GR" smtClean="0"/>
              <a:t>10/3/26</a:t>
            </a:fld>
            <a:endParaRPr lang="el-GR"/>
          </a:p>
        </p:txBody>
      </p:sp>
      <p:sp>
        <p:nvSpPr>
          <p:cNvPr id="6" name="Footer Placeholder 5"/>
          <p:cNvSpPr>
            <a:spLocks noGrp="1"/>
          </p:cNvSpPr>
          <p:nvPr>
            <p:ph type="ftr" sz="quarter" idx="11"/>
          </p:nvPr>
        </p:nvSpPr>
        <p:spPr>
          <a:xfrm>
            <a:off x="1577716" y="6375679"/>
            <a:ext cx="2611634" cy="345796"/>
          </a:xfrm>
        </p:spPr>
        <p:txBody>
          <a:bodyPr/>
          <a:lstStyle/>
          <a:p>
            <a:endParaRPr lang="el-GR"/>
          </a:p>
        </p:txBody>
      </p:sp>
      <p:sp>
        <p:nvSpPr>
          <p:cNvPr id="7" name="Slide Number Placeholder 6"/>
          <p:cNvSpPr>
            <a:spLocks noGrp="1"/>
          </p:cNvSpPr>
          <p:nvPr>
            <p:ph type="sldNum" sz="quarter" idx="12"/>
          </p:nvPr>
        </p:nvSpPr>
        <p:spPr>
          <a:xfrm>
            <a:off x="4268261" y="6375679"/>
            <a:ext cx="924342" cy="345796"/>
          </a:xfrm>
        </p:spPr>
        <p:txBody>
          <a:bodyPr/>
          <a:lstStyle/>
          <a:p>
            <a:fld id="{FAC73F16-A4CE-4001-A226-BE1667CAE723}" type="slidenum">
              <a:rPr lang="el-GR" smtClean="0"/>
              <a:t>‹#›</a:t>
            </a:fld>
            <a:endParaRPr lang="el-GR"/>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38017170"/>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l-GR"/>
              <a:t>Κάντε κλικ στο εικονίδιο για να προσθέσετε εικόνα</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κειμένου υποδείγματος</a:t>
            </a:r>
          </a:p>
        </p:txBody>
      </p:sp>
      <p:sp>
        <p:nvSpPr>
          <p:cNvPr id="5" name="Date Placeholder 4"/>
          <p:cNvSpPr>
            <a:spLocks noGrp="1"/>
          </p:cNvSpPr>
          <p:nvPr>
            <p:ph type="dt" sz="half" idx="10"/>
          </p:nvPr>
        </p:nvSpPr>
        <p:spPr>
          <a:xfrm>
            <a:off x="574463" y="6375679"/>
            <a:ext cx="924342" cy="348462"/>
          </a:xfrm>
        </p:spPr>
        <p:txBody>
          <a:bodyPr/>
          <a:lstStyle/>
          <a:p>
            <a:fld id="{7CF41922-0954-4E7E-94FD-92F7E23BD17D}" type="datetimeFigureOut">
              <a:rPr lang="el-GR" smtClean="0"/>
              <a:t>10/3/26</a:t>
            </a:fld>
            <a:endParaRPr lang="el-GR"/>
          </a:p>
        </p:txBody>
      </p:sp>
      <p:sp>
        <p:nvSpPr>
          <p:cNvPr id="6" name="Footer Placeholder 5"/>
          <p:cNvSpPr>
            <a:spLocks noGrp="1"/>
          </p:cNvSpPr>
          <p:nvPr>
            <p:ph type="ftr" sz="quarter" idx="11"/>
          </p:nvPr>
        </p:nvSpPr>
        <p:spPr>
          <a:xfrm>
            <a:off x="1577716" y="6375679"/>
            <a:ext cx="2611634" cy="345796"/>
          </a:xfrm>
        </p:spPr>
        <p:txBody>
          <a:bodyPr/>
          <a:lstStyle/>
          <a:p>
            <a:endParaRPr lang="el-GR"/>
          </a:p>
        </p:txBody>
      </p:sp>
      <p:sp>
        <p:nvSpPr>
          <p:cNvPr id="7" name="Slide Number Placeholder 6"/>
          <p:cNvSpPr>
            <a:spLocks noGrp="1"/>
          </p:cNvSpPr>
          <p:nvPr>
            <p:ph type="sldNum" sz="quarter" idx="12"/>
          </p:nvPr>
        </p:nvSpPr>
        <p:spPr>
          <a:xfrm>
            <a:off x="4256153" y="6375679"/>
            <a:ext cx="947460" cy="345796"/>
          </a:xfrm>
        </p:spPr>
        <p:txBody>
          <a:bodyPr/>
          <a:lstStyle/>
          <a:p>
            <a:fld id="{FAC73F16-A4CE-4001-A226-BE1667CAE723}" type="slidenum">
              <a:rPr lang="el-GR" smtClean="0"/>
              <a:t>‹#›</a:t>
            </a:fld>
            <a:endParaRPr lang="el-GR"/>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30833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fld id="{7CF41922-0954-4E7E-94FD-92F7E23BD17D}" type="datetimeFigureOut">
              <a:rPr lang="el-GR" smtClean="0"/>
              <a:t>10/3/26</a:t>
            </a:fld>
            <a:endParaRPr lang="el-GR"/>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endParaRPr lang="el-GR"/>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FAC73F16-A4CE-4001-A226-BE1667CAE723}" type="slidenum">
              <a:rPr lang="el-GR" smtClean="0"/>
              <a:t>‹#›</a:t>
            </a:fld>
            <a:endParaRPr lang="el-GR"/>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txBody>
          <a:bodyPr/>
          <a:lstStyle/>
          <a:p>
            <a:endParaRPr lang="el-GR"/>
          </a:p>
        </p:txBody>
      </p:sp>
    </p:spTree>
    <p:extLst>
      <p:ext uri="{BB962C8B-B14F-4D97-AF65-F5344CB8AC3E}">
        <p14:creationId xmlns:p14="http://schemas.microsoft.com/office/powerpoint/2010/main" val="2682627063"/>
      </p:ext>
    </p:extLst>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594">
          <p15:clr>
            <a:srgbClr val="F26B43"/>
          </p15:clr>
        </p15:guide>
        <p15:guide id="1" pos="792">
          <p15:clr>
            <a:srgbClr val="F26B43"/>
          </p15:clr>
        </p15:guide>
        <p15:guide id="2" pos="7200">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en.wikipedia.org/wiki/Subsistence_farming" TargetMode="External"/><Relationship Id="rId13" Type="http://schemas.openxmlformats.org/officeDocument/2006/relationships/hyperlink" Target="https://en.wikipedia.org/wiki/Digital_economy" TargetMode="External"/><Relationship Id="rId3" Type="http://schemas.openxmlformats.org/officeDocument/2006/relationships/hyperlink" Target="https://en.wikipedia.org/wiki/Skilled_worker" TargetMode="External"/><Relationship Id="rId7" Type="http://schemas.openxmlformats.org/officeDocument/2006/relationships/hyperlink" Target="https://en.wikipedia.org/wiki/Knowledge_worker" TargetMode="External"/><Relationship Id="rId12" Type="http://schemas.openxmlformats.org/officeDocument/2006/relationships/hyperlink" Target="https://en.wikipedia.org/wiki/Information_economy" TargetMode="External"/><Relationship Id="rId17" Type="http://schemas.openxmlformats.org/officeDocument/2006/relationships/hyperlink" Target="https://en.wikipedia.org/wiki/Patent" TargetMode="External"/><Relationship Id="rId2" Type="http://schemas.openxmlformats.org/officeDocument/2006/relationships/hyperlink" Target="https://en.wikipedia.org/wiki/Agrarian_economy" TargetMode="External"/><Relationship Id="rId16" Type="http://schemas.openxmlformats.org/officeDocument/2006/relationships/hyperlink" Target="https://en.wikipedia.org/wiki/Copyright" TargetMode="External"/><Relationship Id="rId1" Type="http://schemas.openxmlformats.org/officeDocument/2006/relationships/slideLayout" Target="../slideLayouts/slideLayout2.xml"/><Relationship Id="rId6" Type="http://schemas.openxmlformats.org/officeDocument/2006/relationships/hyperlink" Target="https://en.wikipedia.org/wiki/Skill_(labor)" TargetMode="External"/><Relationship Id="rId11" Type="http://schemas.openxmlformats.org/officeDocument/2006/relationships/hyperlink" Target="https://en.wikipedia.org/wiki/Post-industrial_economy" TargetMode="External"/><Relationship Id="rId5" Type="http://schemas.openxmlformats.org/officeDocument/2006/relationships/hyperlink" Target="https://en.wikipedia.org/wiki/Mass_production" TargetMode="External"/><Relationship Id="rId15" Type="http://schemas.openxmlformats.org/officeDocument/2006/relationships/hyperlink" Target="https://en.wikipedia.org/wiki/Trade_secret" TargetMode="External"/><Relationship Id="rId10" Type="http://schemas.openxmlformats.org/officeDocument/2006/relationships/hyperlink" Target="https://en.wikipedia.org/wiki/Service_economy" TargetMode="External"/><Relationship Id="rId4" Type="http://schemas.openxmlformats.org/officeDocument/2006/relationships/hyperlink" Target="https://en.wikipedia.org/wiki/Intellectual_property" TargetMode="External"/><Relationship Id="rId9" Type="http://schemas.openxmlformats.org/officeDocument/2006/relationships/hyperlink" Target="https://en.wikipedia.org/wiki/Industrialized_economy" TargetMode="External"/><Relationship Id="rId14" Type="http://schemas.openxmlformats.org/officeDocument/2006/relationships/hyperlink" Target="https://en.wikipedia.org/wiki/Information_technology"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en.wikipedia.org/wiki/Mass_production" TargetMode="External"/><Relationship Id="rId13" Type="http://schemas.openxmlformats.org/officeDocument/2006/relationships/hyperlink" Target="https://en.wikipedia.org/wiki/Information_technology" TargetMode="External"/><Relationship Id="rId3" Type="http://schemas.openxmlformats.org/officeDocument/2006/relationships/hyperlink" Target="https://en.wikipedia.org/wiki/Skill_(labor)" TargetMode="External"/><Relationship Id="rId7" Type="http://schemas.openxmlformats.org/officeDocument/2006/relationships/hyperlink" Target="https://en.wikipedia.org/wiki/Industrialized_economy" TargetMode="External"/><Relationship Id="rId12" Type="http://schemas.openxmlformats.org/officeDocument/2006/relationships/hyperlink" Target="https://en.wikipedia.org/wiki/Digital_economy" TargetMode="External"/><Relationship Id="rId17" Type="http://schemas.openxmlformats.org/officeDocument/2006/relationships/hyperlink" Target="https://en.wikipedia.org/wiki/Patent" TargetMode="External"/><Relationship Id="rId2" Type="http://schemas.openxmlformats.org/officeDocument/2006/relationships/hyperlink" Target="https://en.wikipedia.org/wiki/Skilled_worker" TargetMode="External"/><Relationship Id="rId16" Type="http://schemas.openxmlformats.org/officeDocument/2006/relationships/hyperlink" Target="https://en.wikipedia.org/wiki/Copyright" TargetMode="External"/><Relationship Id="rId1" Type="http://schemas.openxmlformats.org/officeDocument/2006/relationships/slideLayout" Target="../slideLayouts/slideLayout2.xml"/><Relationship Id="rId6" Type="http://schemas.openxmlformats.org/officeDocument/2006/relationships/hyperlink" Target="https://en.wikipedia.org/wiki/Subsistence_farming" TargetMode="External"/><Relationship Id="rId11" Type="http://schemas.openxmlformats.org/officeDocument/2006/relationships/hyperlink" Target="https://en.wikipedia.org/wiki/Information_economy" TargetMode="External"/><Relationship Id="rId5" Type="http://schemas.openxmlformats.org/officeDocument/2006/relationships/hyperlink" Target="https://en.wikipedia.org/wiki/Agrarian_economy" TargetMode="External"/><Relationship Id="rId15" Type="http://schemas.openxmlformats.org/officeDocument/2006/relationships/hyperlink" Target="https://en.wikipedia.org/wiki/Trade_secret" TargetMode="External"/><Relationship Id="rId10" Type="http://schemas.openxmlformats.org/officeDocument/2006/relationships/hyperlink" Target="https://en.wikipedia.org/wiki/Post-industrial_economy" TargetMode="External"/><Relationship Id="rId4" Type="http://schemas.openxmlformats.org/officeDocument/2006/relationships/hyperlink" Target="https://en.wikipedia.org/wiki/Knowledge_worker" TargetMode="External"/><Relationship Id="rId9" Type="http://schemas.openxmlformats.org/officeDocument/2006/relationships/hyperlink" Target="https://en.wikipedia.org/wiki/Service_economy" TargetMode="External"/><Relationship Id="rId14" Type="http://schemas.openxmlformats.org/officeDocument/2006/relationships/hyperlink" Target="https://en.wikipedia.org/wiki/Intellectual_property"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ted.com/talks/dan_ariely_what_makes_us_feel_good_about_our_work/discussion#t-7067"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2051720" y="1916832"/>
            <a:ext cx="5418981" cy="1671013"/>
          </a:xfrm>
        </p:spPr>
        <p:txBody>
          <a:bodyPr/>
          <a:lstStyle/>
          <a:p>
            <a:br>
              <a:rPr lang="en-US" dirty="0"/>
            </a:br>
            <a:r>
              <a:rPr lang="en-US" sz="3600" b="0" dirty="0"/>
              <a:t>Human motivation</a:t>
            </a:r>
            <a:endParaRPr lang="el-GR" sz="3600" b="0" dirty="0"/>
          </a:p>
        </p:txBody>
      </p:sp>
      <p:sp>
        <p:nvSpPr>
          <p:cNvPr id="3" name="2 - Υπότιτλος"/>
          <p:cNvSpPr>
            <a:spLocks noGrp="1"/>
          </p:cNvSpPr>
          <p:nvPr>
            <p:ph type="subTitle" idx="1"/>
          </p:nvPr>
        </p:nvSpPr>
        <p:spPr/>
        <p:txBody>
          <a:bodyPr>
            <a:normAutofit/>
          </a:bodyPr>
          <a:lstStyle/>
          <a:p>
            <a:r>
              <a:rPr lang="en-US" dirty="0"/>
              <a:t>Synthesizing strategies</a:t>
            </a:r>
          </a:p>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E0B295-DB67-8A49-B532-206A0A2CCBC9}"/>
              </a:ext>
            </a:extLst>
          </p:cNvPr>
          <p:cNvSpPr>
            <a:spLocks noGrp="1"/>
          </p:cNvSpPr>
          <p:nvPr>
            <p:ph type="title"/>
          </p:nvPr>
        </p:nvSpPr>
        <p:spPr>
          <a:xfrm>
            <a:off x="1043608" y="279125"/>
            <a:ext cx="7467600" cy="490066"/>
          </a:xfrm>
        </p:spPr>
        <p:txBody>
          <a:bodyPr>
            <a:normAutofit/>
          </a:bodyPr>
          <a:lstStyle/>
          <a:p>
            <a:r>
              <a:rPr lang="en-US" sz="2400" dirty="0"/>
              <a:t>Maslow &amp; </a:t>
            </a:r>
            <a:r>
              <a:rPr lang="en-US" sz="2400" dirty="0" err="1"/>
              <a:t>ariely</a:t>
            </a:r>
            <a:r>
              <a:rPr lang="en-US" sz="2400" dirty="0"/>
              <a:t> important terms</a:t>
            </a:r>
            <a:endParaRPr lang="el-GR" sz="2400" dirty="0"/>
          </a:p>
        </p:txBody>
      </p:sp>
      <p:graphicFrame>
        <p:nvGraphicFramePr>
          <p:cNvPr id="4" name="Θέση περιεχομένου 3">
            <a:extLst>
              <a:ext uri="{FF2B5EF4-FFF2-40B4-BE49-F238E27FC236}">
                <a16:creationId xmlns:a16="http://schemas.microsoft.com/office/drawing/2014/main" id="{933F49C5-87A7-6947-82E6-8F7F4D6CA785}"/>
              </a:ext>
            </a:extLst>
          </p:cNvPr>
          <p:cNvGraphicFramePr>
            <a:graphicFrameLocks noGrp="1"/>
          </p:cNvGraphicFramePr>
          <p:nvPr>
            <p:ph idx="1"/>
            <p:extLst>
              <p:ext uri="{D42A27DB-BD31-4B8C-83A1-F6EECF244321}">
                <p14:modId xmlns:p14="http://schemas.microsoft.com/office/powerpoint/2010/main" val="2069236675"/>
              </p:ext>
            </p:extLst>
          </p:nvPr>
        </p:nvGraphicFramePr>
        <p:xfrm>
          <a:off x="490934" y="974442"/>
          <a:ext cx="7931224" cy="5359400"/>
        </p:xfrm>
        <a:graphic>
          <a:graphicData uri="http://schemas.openxmlformats.org/drawingml/2006/table">
            <a:tbl>
              <a:tblPr firstRow="1" bandRow="1">
                <a:tableStyleId>{5C22544A-7EE6-4342-B048-85BDC9FD1C3A}</a:tableStyleId>
              </a:tblPr>
              <a:tblGrid>
                <a:gridCol w="1982522">
                  <a:extLst>
                    <a:ext uri="{9D8B030D-6E8A-4147-A177-3AD203B41FA5}">
                      <a16:colId xmlns:a16="http://schemas.microsoft.com/office/drawing/2014/main" val="519353565"/>
                    </a:ext>
                  </a:extLst>
                </a:gridCol>
                <a:gridCol w="5948702">
                  <a:extLst>
                    <a:ext uri="{9D8B030D-6E8A-4147-A177-3AD203B41FA5}">
                      <a16:colId xmlns:a16="http://schemas.microsoft.com/office/drawing/2014/main" val="1656066220"/>
                    </a:ext>
                  </a:extLst>
                </a:gridCol>
              </a:tblGrid>
              <a:tr h="216024">
                <a:tc gridSpan="2">
                  <a:txBody>
                    <a:bodyPr/>
                    <a:lstStyle/>
                    <a:p>
                      <a:r>
                        <a:rPr lang="en-US" sz="1800" dirty="0"/>
                        <a:t>Match the words with their definitions</a:t>
                      </a:r>
                      <a:endParaRPr lang="el-GR" dirty="0"/>
                    </a:p>
                  </a:txBody>
                  <a:tcPr/>
                </a:tc>
                <a:tc hMerge="1">
                  <a:txBody>
                    <a:bodyPr/>
                    <a:lstStyle/>
                    <a:p>
                      <a:endParaRPr lang="el-GR" dirty="0"/>
                    </a:p>
                  </a:txBody>
                  <a:tcPr/>
                </a:tc>
                <a:extLst>
                  <a:ext uri="{0D108BD9-81ED-4DB2-BD59-A6C34878D82A}">
                    <a16:rowId xmlns:a16="http://schemas.microsoft.com/office/drawing/2014/main" val="3846788377"/>
                  </a:ext>
                </a:extLst>
              </a:tr>
              <a:tr h="370840">
                <a:tc>
                  <a:txBody>
                    <a:bodyPr/>
                    <a:lstStyle/>
                    <a:p>
                      <a:r>
                        <a:rPr lang="en-US" sz="1600" dirty="0"/>
                        <a:t>1. </a:t>
                      </a:r>
                      <a:r>
                        <a:rPr lang="en-US" sz="1600"/>
                        <a:t>Deficit  </a:t>
                      </a:r>
                      <a:r>
                        <a:rPr lang="en-US" sz="1600" dirty="0">
                          <a:solidFill>
                            <a:srgbClr val="FF0000"/>
                          </a:solidFill>
                        </a:rPr>
                        <a:t>D</a:t>
                      </a:r>
                      <a:endParaRPr lang="el-GR" sz="1600" dirty="0">
                        <a:solidFill>
                          <a:srgbClr val="FF0000"/>
                        </a:solidFill>
                      </a:endParaRPr>
                    </a:p>
                  </a:txBody>
                  <a:tcPr/>
                </a:tc>
                <a:tc>
                  <a:txBody>
                    <a:bodyPr/>
                    <a:lstStyle/>
                    <a:p>
                      <a:r>
                        <a:rPr lang="en-US" sz="1600" dirty="0"/>
                        <a:t>A. priority</a:t>
                      </a:r>
                      <a:endParaRPr lang="el-GR" sz="1600" dirty="0"/>
                    </a:p>
                  </a:txBody>
                  <a:tcPr/>
                </a:tc>
                <a:extLst>
                  <a:ext uri="{0D108BD9-81ED-4DB2-BD59-A6C34878D82A}">
                    <a16:rowId xmlns:a16="http://schemas.microsoft.com/office/drawing/2014/main" val="1626964002"/>
                  </a:ext>
                </a:extLst>
              </a:tr>
              <a:tr h="370840">
                <a:tc>
                  <a:txBody>
                    <a:bodyPr/>
                    <a:lstStyle/>
                    <a:p>
                      <a:r>
                        <a:rPr lang="en-US" sz="1600" dirty="0"/>
                        <a:t>2. Salient </a:t>
                      </a:r>
                      <a:r>
                        <a:rPr lang="en-US" sz="1600" dirty="0">
                          <a:solidFill>
                            <a:srgbClr val="FF0000"/>
                          </a:solidFill>
                        </a:rPr>
                        <a:t>E</a:t>
                      </a:r>
                      <a:endParaRPr lang="el-GR" sz="1600" dirty="0">
                        <a:solidFill>
                          <a:srgbClr val="FF0000"/>
                        </a:solidFill>
                      </a:endParaRPr>
                    </a:p>
                  </a:txBody>
                  <a:tcPr/>
                </a:tc>
                <a:tc>
                  <a:txBody>
                    <a:bodyPr/>
                    <a:lstStyle/>
                    <a:p>
                      <a:r>
                        <a:rPr lang="en-US" sz="1600" dirty="0"/>
                        <a:t>B. Latent abilities that can develop in the future</a:t>
                      </a:r>
                      <a:endParaRPr lang="el-GR" sz="1600" dirty="0"/>
                    </a:p>
                  </a:txBody>
                  <a:tcPr/>
                </a:tc>
                <a:extLst>
                  <a:ext uri="{0D108BD9-81ED-4DB2-BD59-A6C34878D82A}">
                    <a16:rowId xmlns:a16="http://schemas.microsoft.com/office/drawing/2014/main" val="3632606143"/>
                  </a:ext>
                </a:extLst>
              </a:tr>
              <a:tr h="370840">
                <a:tc>
                  <a:txBody>
                    <a:bodyPr/>
                    <a:lstStyle/>
                    <a:p>
                      <a:r>
                        <a:rPr lang="en-US" sz="1600" dirty="0"/>
                        <a:t>3. Tier </a:t>
                      </a:r>
                      <a:r>
                        <a:rPr lang="en-US" sz="1600" dirty="0">
                          <a:solidFill>
                            <a:srgbClr val="FF0000"/>
                          </a:solidFill>
                        </a:rPr>
                        <a:t>F</a:t>
                      </a:r>
                      <a:endParaRPr lang="el-GR" sz="1600" dirty="0">
                        <a:solidFill>
                          <a:srgbClr val="FF0000"/>
                        </a:solidFill>
                      </a:endParaRPr>
                    </a:p>
                  </a:txBody>
                  <a:tcPr/>
                </a:tc>
                <a:tc>
                  <a:txBody>
                    <a:bodyPr/>
                    <a:lstStyle/>
                    <a:p>
                      <a:r>
                        <a:rPr lang="en-US" sz="1600" dirty="0"/>
                        <a:t>C. Period of transition to new manufacturing processes, the rise of mechanized factory system</a:t>
                      </a:r>
                      <a:endParaRPr lang="el-GR" sz="1600" dirty="0"/>
                    </a:p>
                  </a:txBody>
                  <a:tcPr/>
                </a:tc>
                <a:extLst>
                  <a:ext uri="{0D108BD9-81ED-4DB2-BD59-A6C34878D82A}">
                    <a16:rowId xmlns:a16="http://schemas.microsoft.com/office/drawing/2014/main" val="3255697860"/>
                  </a:ext>
                </a:extLst>
              </a:tr>
              <a:tr h="370840">
                <a:tc>
                  <a:txBody>
                    <a:bodyPr/>
                    <a:lstStyle/>
                    <a:p>
                      <a:r>
                        <a:rPr lang="en-US" sz="1600" dirty="0"/>
                        <a:t>4. Precedence </a:t>
                      </a:r>
                      <a:r>
                        <a:rPr lang="en-US" sz="1600" dirty="0">
                          <a:solidFill>
                            <a:srgbClr val="FF0000"/>
                          </a:solidFill>
                        </a:rPr>
                        <a:t>A</a:t>
                      </a:r>
                      <a:endParaRPr lang="el-GR" sz="1600" dirty="0">
                        <a:solidFill>
                          <a:srgbClr val="FF0000"/>
                        </a:solidFill>
                      </a:endParaRPr>
                    </a:p>
                  </a:txBody>
                  <a:tcPr/>
                </a:tc>
                <a:tc>
                  <a:txBody>
                    <a:bodyPr/>
                    <a:lstStyle/>
                    <a:p>
                      <a:r>
                        <a:rPr lang="en-US" sz="1600" dirty="0"/>
                        <a:t>D. A lack, shortage – an economic term (</a:t>
                      </a:r>
                      <a:r>
                        <a:rPr kumimoji="0" lang="en-US" sz="1600" b="0" i="0" kern="1200" dirty="0">
                          <a:solidFill>
                            <a:schemeClr val="dk1"/>
                          </a:solidFill>
                          <a:effectLst/>
                          <a:latin typeface="+mn-lt"/>
                          <a:ea typeface="+mn-ea"/>
                          <a:cs typeface="+mn-cs"/>
                        </a:rPr>
                        <a:t>an excess of expenditure or liabilities over income or assets in a given period)</a:t>
                      </a:r>
                      <a:endParaRPr lang="el-GR" sz="1600" dirty="0"/>
                    </a:p>
                  </a:txBody>
                  <a:tcPr/>
                </a:tc>
                <a:extLst>
                  <a:ext uri="{0D108BD9-81ED-4DB2-BD59-A6C34878D82A}">
                    <a16:rowId xmlns:a16="http://schemas.microsoft.com/office/drawing/2014/main" val="2248844377"/>
                  </a:ext>
                </a:extLst>
              </a:tr>
              <a:tr h="370840">
                <a:tc>
                  <a:txBody>
                    <a:bodyPr/>
                    <a:lstStyle/>
                    <a:p>
                      <a:r>
                        <a:rPr lang="en-US" sz="1600" dirty="0"/>
                        <a:t>5. Correlation </a:t>
                      </a:r>
                      <a:r>
                        <a:rPr lang="en-US" sz="1600" dirty="0">
                          <a:solidFill>
                            <a:srgbClr val="FF0000"/>
                          </a:solidFill>
                        </a:rPr>
                        <a:t>G</a:t>
                      </a:r>
                      <a:endParaRPr lang="el-GR" sz="1600" dirty="0">
                        <a:solidFill>
                          <a:srgbClr val="FF0000"/>
                        </a:solidFill>
                      </a:endParaRPr>
                    </a:p>
                  </a:txBody>
                  <a:tcPr/>
                </a:tc>
                <a:tc>
                  <a:txBody>
                    <a:bodyPr/>
                    <a:lstStyle/>
                    <a:p>
                      <a:r>
                        <a:rPr lang="en-US" sz="1600" dirty="0"/>
                        <a:t>E. Most noticeable, important</a:t>
                      </a:r>
                      <a:endParaRPr lang="el-GR" sz="1600" dirty="0"/>
                    </a:p>
                  </a:txBody>
                  <a:tcPr/>
                </a:tc>
                <a:extLst>
                  <a:ext uri="{0D108BD9-81ED-4DB2-BD59-A6C34878D82A}">
                    <a16:rowId xmlns:a16="http://schemas.microsoft.com/office/drawing/2014/main" val="116865976"/>
                  </a:ext>
                </a:extLst>
              </a:tr>
              <a:tr h="370840">
                <a:tc>
                  <a:txBody>
                    <a:bodyPr/>
                    <a:lstStyle/>
                    <a:p>
                      <a:r>
                        <a:rPr lang="en-US" sz="1600" dirty="0"/>
                        <a:t>6. Knowledge </a:t>
                      </a:r>
                      <a:r>
                        <a:rPr lang="en-US" sz="1600" dirty="0">
                          <a:solidFill>
                            <a:srgbClr val="FF0000"/>
                          </a:solidFill>
                        </a:rPr>
                        <a:t>J</a:t>
                      </a:r>
                      <a:r>
                        <a:rPr lang="en-US" sz="1600" dirty="0"/>
                        <a:t> economy</a:t>
                      </a:r>
                      <a:endParaRPr lang="el-GR" sz="1600" dirty="0"/>
                    </a:p>
                  </a:txBody>
                  <a:tcPr/>
                </a:tc>
                <a:tc>
                  <a:txBody>
                    <a:bodyPr/>
                    <a:lstStyle/>
                    <a:p>
                      <a:r>
                        <a:rPr lang="en-US" sz="1600" dirty="0"/>
                        <a:t>F. A level or grade, a series of rows</a:t>
                      </a:r>
                      <a:endParaRPr lang="el-GR" sz="1600" dirty="0"/>
                    </a:p>
                  </a:txBody>
                  <a:tcPr/>
                </a:tc>
                <a:extLst>
                  <a:ext uri="{0D108BD9-81ED-4DB2-BD59-A6C34878D82A}">
                    <a16:rowId xmlns:a16="http://schemas.microsoft.com/office/drawing/2014/main" val="241291940"/>
                  </a:ext>
                </a:extLst>
              </a:tr>
              <a:tr h="370840">
                <a:tc>
                  <a:txBody>
                    <a:bodyPr/>
                    <a:lstStyle/>
                    <a:p>
                      <a:r>
                        <a:rPr lang="en-US" sz="1600" dirty="0"/>
                        <a:t>7. Potential </a:t>
                      </a:r>
                      <a:r>
                        <a:rPr lang="en-US" sz="1600" dirty="0">
                          <a:solidFill>
                            <a:srgbClr val="FF0000"/>
                          </a:solidFill>
                        </a:rPr>
                        <a:t>B</a:t>
                      </a:r>
                      <a:endParaRPr lang="el-GR" sz="1600" dirty="0">
                        <a:solidFill>
                          <a:srgbClr val="FF0000"/>
                        </a:solidFill>
                      </a:endParaRPr>
                    </a:p>
                  </a:txBody>
                  <a:tcPr/>
                </a:tc>
                <a:tc>
                  <a:txBody>
                    <a:bodyPr/>
                    <a:lstStyle/>
                    <a:p>
                      <a:r>
                        <a:rPr lang="en-US" sz="1600" dirty="0"/>
                        <a:t>G. Statistical relation</a:t>
                      </a:r>
                      <a:endParaRPr lang="el-GR" sz="1600" dirty="0"/>
                    </a:p>
                  </a:txBody>
                  <a:tcPr/>
                </a:tc>
                <a:extLst>
                  <a:ext uri="{0D108BD9-81ED-4DB2-BD59-A6C34878D82A}">
                    <a16:rowId xmlns:a16="http://schemas.microsoft.com/office/drawing/2014/main" val="3020515030"/>
                  </a:ext>
                </a:extLst>
              </a:tr>
              <a:tr h="370840">
                <a:tc>
                  <a:txBody>
                    <a:bodyPr/>
                    <a:lstStyle/>
                    <a:p>
                      <a:r>
                        <a:rPr lang="en-US" sz="1600" dirty="0"/>
                        <a:t>8. Industrial revolution </a:t>
                      </a:r>
                      <a:r>
                        <a:rPr lang="en-US" sz="1600" dirty="0">
                          <a:solidFill>
                            <a:srgbClr val="FF0000"/>
                          </a:solidFill>
                        </a:rPr>
                        <a:t>C</a:t>
                      </a:r>
                      <a:endParaRPr lang="el-GR" sz="1600" dirty="0">
                        <a:solidFill>
                          <a:srgbClr val="FF0000"/>
                        </a:solidFill>
                      </a:endParaRPr>
                    </a:p>
                  </a:txBody>
                  <a:tcPr/>
                </a:tc>
                <a:tc>
                  <a:txBody>
                    <a:bodyPr/>
                    <a:lstStyle/>
                    <a:p>
                      <a:r>
                        <a:rPr lang="en-US" sz="1600" dirty="0"/>
                        <a:t>H. Completely destroy and make disappear</a:t>
                      </a:r>
                      <a:endParaRPr lang="el-GR" sz="1600" dirty="0"/>
                    </a:p>
                  </a:txBody>
                  <a:tcPr/>
                </a:tc>
                <a:extLst>
                  <a:ext uri="{0D108BD9-81ED-4DB2-BD59-A6C34878D82A}">
                    <a16:rowId xmlns:a16="http://schemas.microsoft.com/office/drawing/2014/main" val="3106029159"/>
                  </a:ext>
                </a:extLst>
              </a:tr>
              <a:tr h="370840">
                <a:tc>
                  <a:txBody>
                    <a:bodyPr/>
                    <a:lstStyle/>
                    <a:p>
                      <a:r>
                        <a:rPr lang="en-US" sz="1600" dirty="0"/>
                        <a:t>9. Eliminate </a:t>
                      </a:r>
                      <a:r>
                        <a:rPr lang="en-US" sz="1600" dirty="0">
                          <a:solidFill>
                            <a:srgbClr val="FF0000"/>
                          </a:solidFill>
                        </a:rPr>
                        <a:t>H</a:t>
                      </a:r>
                      <a:endParaRPr lang="el-GR" sz="1600" dirty="0">
                        <a:solidFill>
                          <a:srgbClr val="FF0000"/>
                        </a:solidFill>
                      </a:endParaRPr>
                    </a:p>
                  </a:txBody>
                  <a:tcPr/>
                </a:tc>
                <a:tc>
                  <a:txBody>
                    <a:bodyPr/>
                    <a:lstStyle/>
                    <a:p>
                      <a:r>
                        <a:rPr lang="en-US" sz="1600" dirty="0"/>
                        <a:t>I. Relating to the way a living organism functions (biology)</a:t>
                      </a:r>
                      <a:endParaRPr lang="el-GR" sz="1600" dirty="0"/>
                    </a:p>
                  </a:txBody>
                  <a:tcPr/>
                </a:tc>
                <a:extLst>
                  <a:ext uri="{0D108BD9-81ED-4DB2-BD59-A6C34878D82A}">
                    <a16:rowId xmlns:a16="http://schemas.microsoft.com/office/drawing/2014/main" val="632224797"/>
                  </a:ext>
                </a:extLst>
              </a:tr>
              <a:tr h="370840">
                <a:tc>
                  <a:txBody>
                    <a:bodyPr/>
                    <a:lstStyle/>
                    <a:p>
                      <a:r>
                        <a:rPr lang="en-US" sz="1600" dirty="0"/>
                        <a:t>10. Physiological </a:t>
                      </a:r>
                      <a:r>
                        <a:rPr lang="en-US" sz="1600" dirty="0">
                          <a:solidFill>
                            <a:srgbClr val="FF0000"/>
                          </a:solidFill>
                        </a:rPr>
                        <a:t>I</a:t>
                      </a:r>
                      <a:endParaRPr lang="el-GR" sz="1600" dirty="0">
                        <a:solidFill>
                          <a:srgbClr val="FF0000"/>
                        </a:solidFill>
                      </a:endParaRPr>
                    </a:p>
                  </a:txBody>
                  <a:tcPr/>
                </a:tc>
                <a:tc>
                  <a:txBody>
                    <a:bodyPr/>
                    <a:lstStyle/>
                    <a:p>
                      <a:r>
                        <a:rPr lang="en-US" sz="1600" dirty="0"/>
                        <a:t>J. It emphasizes the importance of skills in a service economy in contrast to industrialized economy and its emphasis on mass production &amp; relatively unskilled jobs</a:t>
                      </a:r>
                      <a:endParaRPr lang="el-GR" sz="1600" dirty="0"/>
                    </a:p>
                  </a:txBody>
                  <a:tcPr/>
                </a:tc>
                <a:extLst>
                  <a:ext uri="{0D108BD9-81ED-4DB2-BD59-A6C34878D82A}">
                    <a16:rowId xmlns:a16="http://schemas.microsoft.com/office/drawing/2014/main" val="2641487415"/>
                  </a:ext>
                </a:extLst>
              </a:tr>
            </a:tbl>
          </a:graphicData>
        </a:graphic>
      </p:graphicFrame>
    </p:spTree>
    <p:extLst>
      <p:ext uri="{BB962C8B-B14F-4D97-AF65-F5344CB8AC3E}">
        <p14:creationId xmlns:p14="http://schemas.microsoft.com/office/powerpoint/2010/main" val="3066069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1CBB2F-7689-E84E-9F2C-367BCB9F17F0}"/>
              </a:ext>
            </a:extLst>
          </p:cNvPr>
          <p:cNvSpPr>
            <a:spLocks noGrp="1"/>
          </p:cNvSpPr>
          <p:nvPr>
            <p:ph type="title"/>
          </p:nvPr>
        </p:nvSpPr>
        <p:spPr>
          <a:xfrm>
            <a:off x="1115616" y="339651"/>
            <a:ext cx="7467600" cy="418058"/>
          </a:xfrm>
        </p:spPr>
        <p:txBody>
          <a:bodyPr>
            <a:normAutofit fontScale="90000"/>
          </a:bodyPr>
          <a:lstStyle/>
          <a:p>
            <a:r>
              <a:rPr lang="en-US" dirty="0"/>
              <a:t>A knowledge economy</a:t>
            </a:r>
            <a:endParaRPr lang="el-GR" dirty="0"/>
          </a:p>
        </p:txBody>
      </p:sp>
      <p:sp>
        <p:nvSpPr>
          <p:cNvPr id="3" name="Θέση περιεχομένου 2">
            <a:extLst>
              <a:ext uri="{FF2B5EF4-FFF2-40B4-BE49-F238E27FC236}">
                <a16:creationId xmlns:a16="http://schemas.microsoft.com/office/drawing/2014/main" id="{0DFBAFA9-0392-4D48-B9BD-1650FF3616E6}"/>
              </a:ext>
            </a:extLst>
          </p:cNvPr>
          <p:cNvSpPr>
            <a:spLocks noGrp="1"/>
          </p:cNvSpPr>
          <p:nvPr>
            <p:ph idx="1"/>
          </p:nvPr>
        </p:nvSpPr>
        <p:spPr>
          <a:xfrm>
            <a:off x="838200" y="757709"/>
            <a:ext cx="7467600" cy="5925272"/>
          </a:xfrm>
        </p:spPr>
        <p:txBody>
          <a:bodyPr>
            <a:normAutofit fontScale="85000" lnSpcReduction="10000"/>
          </a:bodyPr>
          <a:lstStyle/>
          <a:p>
            <a:endParaRPr lang="en-US" dirty="0"/>
          </a:p>
          <a:p>
            <a:r>
              <a:rPr lang="en-US" dirty="0">
                <a:hlinkClick r:id="rId2" tooltip="Agrarian economy"/>
              </a:rPr>
              <a:t>agrarian economy</a:t>
            </a:r>
            <a:r>
              <a:rPr lang="en-US" dirty="0"/>
              <a:t>	</a:t>
            </a:r>
            <a:r>
              <a:rPr lang="en-US" dirty="0">
                <a:hlinkClick r:id="rId3" tooltip="Skilled worker"/>
              </a:rPr>
              <a:t>skilled workers</a:t>
            </a:r>
            <a:r>
              <a:rPr lang="en-US" dirty="0"/>
              <a:t>  	</a:t>
            </a:r>
            <a:r>
              <a:rPr lang="en-US" dirty="0">
                <a:hlinkClick r:id="rId4" tooltip="Intellectual property"/>
              </a:rPr>
              <a:t>intellectual property</a:t>
            </a:r>
            <a:r>
              <a:rPr lang="en-US" dirty="0"/>
              <a:t> </a:t>
            </a:r>
          </a:p>
          <a:p>
            <a:r>
              <a:rPr lang="en-US" dirty="0">
                <a:hlinkClick r:id="rId5" tooltip="Mass production"/>
              </a:rPr>
              <a:t>mass production</a:t>
            </a:r>
            <a:r>
              <a:rPr lang="en-US" dirty="0"/>
              <a:t> 	knowledge	non-physical capital 	</a:t>
            </a:r>
          </a:p>
          <a:p>
            <a:endParaRPr lang="en-US" dirty="0"/>
          </a:p>
          <a:p>
            <a:pPr algn="just"/>
            <a:r>
              <a:rPr lang="en-US" dirty="0"/>
              <a:t>The </a:t>
            </a:r>
            <a:r>
              <a:rPr lang="en-US" b="1" dirty="0"/>
              <a:t>knowledge economy</a:t>
            </a:r>
            <a:r>
              <a:rPr lang="en-US" dirty="0"/>
              <a:t> (or the knowledge-based economy) is the use of knowledge to create goods and services. In particular, it refers to a high portion of _____ in the economy of a locality, country, or the world, and the idea that most jobs require specialized </a:t>
            </a:r>
            <a:r>
              <a:rPr lang="en-US" dirty="0">
                <a:hlinkClick r:id="rId6" tooltip="Skill (labor)"/>
              </a:rPr>
              <a:t>skills</a:t>
            </a:r>
            <a:r>
              <a:rPr lang="en-US" dirty="0"/>
              <a:t>. In particular, the main personal capital of </a:t>
            </a:r>
            <a:r>
              <a:rPr lang="en-US" dirty="0">
                <a:hlinkClick r:id="rId7" tooltip="Knowledge worker"/>
              </a:rPr>
              <a:t>knowledge workers</a:t>
            </a:r>
            <a:r>
              <a:rPr lang="en-US" dirty="0"/>
              <a:t> is______ , and many knowledge worker jobs require a lot of thinking and manipulating information as opposed to moving or crafting physical objects. It stands in contrast to an _____ (where the primary activity is </a:t>
            </a:r>
            <a:r>
              <a:rPr lang="en-US" dirty="0">
                <a:hlinkClick r:id="rId8" tooltip="Subsistence farming"/>
              </a:rPr>
              <a:t>subsistence farming</a:t>
            </a:r>
            <a:r>
              <a:rPr lang="en-US" dirty="0"/>
              <a:t> for which the main requirement is manual labor) or an </a:t>
            </a:r>
            <a:r>
              <a:rPr lang="en-US" dirty="0">
                <a:hlinkClick r:id="rId9" tooltip="Industrialized economy"/>
              </a:rPr>
              <a:t>industrialized economy</a:t>
            </a:r>
            <a:r>
              <a:rPr lang="en-US" dirty="0"/>
              <a:t> (which has _____ but where most jobs are relatively unskilled). Knowledge economy emphasizes the importance of skills in a </a:t>
            </a:r>
            <a:r>
              <a:rPr lang="en-US" dirty="0">
                <a:hlinkClick r:id="rId10" tooltip="Service economy"/>
              </a:rPr>
              <a:t>service economy</a:t>
            </a:r>
            <a:r>
              <a:rPr lang="en-US" dirty="0"/>
              <a:t>, the third phase of economic development, also called a </a:t>
            </a:r>
            <a:r>
              <a:rPr lang="en-US" dirty="0">
                <a:hlinkClick r:id="rId11" tooltip="Post-industrial economy"/>
              </a:rPr>
              <a:t>post-industrial economy</a:t>
            </a:r>
            <a:r>
              <a:rPr lang="en-US" dirty="0"/>
              <a:t>. It is related to the terms </a:t>
            </a:r>
            <a:r>
              <a:rPr lang="en-US" dirty="0">
                <a:hlinkClick r:id="rId12" tooltip="Information economy"/>
              </a:rPr>
              <a:t>information economy</a:t>
            </a:r>
            <a:r>
              <a:rPr lang="en-US" dirty="0"/>
              <a:t>, which emphasizes the importance of information as_____ , and </a:t>
            </a:r>
            <a:r>
              <a:rPr lang="en-US" dirty="0">
                <a:hlinkClick r:id="rId13" tooltip="Digital economy"/>
              </a:rPr>
              <a:t>digital economy</a:t>
            </a:r>
            <a:r>
              <a:rPr lang="en-US" dirty="0"/>
              <a:t>, which emphasize the degree to which </a:t>
            </a:r>
            <a:r>
              <a:rPr lang="en-US" dirty="0">
                <a:hlinkClick r:id="rId14" tooltip="Information technology"/>
              </a:rPr>
              <a:t>information technology</a:t>
            </a:r>
            <a:r>
              <a:rPr lang="en-US" dirty="0"/>
              <a:t> facilitates trade. For companies,_____  such as </a:t>
            </a:r>
            <a:r>
              <a:rPr lang="en-US" dirty="0">
                <a:hlinkClick r:id="rId15" tooltip="Trade secret"/>
              </a:rPr>
              <a:t>trade secrets</a:t>
            </a:r>
            <a:r>
              <a:rPr lang="en-US" dirty="0"/>
              <a:t>, </a:t>
            </a:r>
            <a:r>
              <a:rPr lang="en-US" dirty="0">
                <a:hlinkClick r:id="rId16" tooltip="Copyright"/>
              </a:rPr>
              <a:t>copyrighted</a:t>
            </a:r>
            <a:r>
              <a:rPr lang="en-US" dirty="0"/>
              <a:t> material, and </a:t>
            </a:r>
            <a:r>
              <a:rPr lang="en-US" dirty="0">
                <a:hlinkClick r:id="rId17" tooltip="Patent"/>
              </a:rPr>
              <a:t>patented</a:t>
            </a:r>
            <a:r>
              <a:rPr lang="en-US" dirty="0"/>
              <a:t> processes become more valuable in a knowledge economy than in earlier eras,</a:t>
            </a:r>
            <a:endParaRPr lang="el-GR" dirty="0"/>
          </a:p>
        </p:txBody>
      </p:sp>
    </p:spTree>
    <p:extLst>
      <p:ext uri="{BB962C8B-B14F-4D97-AF65-F5344CB8AC3E}">
        <p14:creationId xmlns:p14="http://schemas.microsoft.com/office/powerpoint/2010/main" val="1468720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FA9D79-B949-1E42-8A73-B9A518A5CB72}"/>
              </a:ext>
            </a:extLst>
          </p:cNvPr>
          <p:cNvSpPr>
            <a:spLocks noGrp="1"/>
          </p:cNvSpPr>
          <p:nvPr>
            <p:ph type="title"/>
          </p:nvPr>
        </p:nvSpPr>
        <p:spPr>
          <a:xfrm>
            <a:off x="1104900" y="332656"/>
            <a:ext cx="7467600" cy="850106"/>
          </a:xfrm>
        </p:spPr>
        <p:txBody>
          <a:bodyPr/>
          <a:lstStyle/>
          <a:p>
            <a:r>
              <a:rPr lang="en-US" dirty="0"/>
              <a:t>A knowledge economy</a:t>
            </a:r>
            <a:endParaRPr lang="el-GR" dirty="0"/>
          </a:p>
        </p:txBody>
      </p:sp>
      <p:sp>
        <p:nvSpPr>
          <p:cNvPr id="3" name="Θέση περιεχομένου 2">
            <a:extLst>
              <a:ext uri="{FF2B5EF4-FFF2-40B4-BE49-F238E27FC236}">
                <a16:creationId xmlns:a16="http://schemas.microsoft.com/office/drawing/2014/main" id="{BC15F44C-118D-0B4F-9F3A-00D3DAFD04B3}"/>
              </a:ext>
            </a:extLst>
          </p:cNvPr>
          <p:cNvSpPr>
            <a:spLocks noGrp="1"/>
          </p:cNvSpPr>
          <p:nvPr>
            <p:ph idx="1"/>
          </p:nvPr>
        </p:nvSpPr>
        <p:spPr/>
        <p:txBody>
          <a:bodyPr>
            <a:normAutofit fontScale="70000" lnSpcReduction="20000"/>
          </a:bodyPr>
          <a:lstStyle/>
          <a:p>
            <a:r>
              <a:rPr lang="en-US" dirty="0"/>
              <a:t>The </a:t>
            </a:r>
            <a:r>
              <a:rPr lang="en-US" b="1" dirty="0"/>
              <a:t>knowledge economy</a:t>
            </a:r>
            <a:r>
              <a:rPr lang="en-US" dirty="0"/>
              <a:t> (or the knowledge-based economy) is the use of knowledge to create goods and services. In particular, it refers to a high portion of </a:t>
            </a:r>
            <a:r>
              <a:rPr lang="en-US" dirty="0">
                <a:hlinkClick r:id="rId2" tooltip="Skilled worker"/>
              </a:rPr>
              <a:t>skilled workers</a:t>
            </a:r>
            <a:r>
              <a:rPr lang="en-US" dirty="0"/>
              <a:t> in the economy of a locality, country, or the world, and the idea that most jobs require specialized </a:t>
            </a:r>
            <a:r>
              <a:rPr lang="en-US" dirty="0">
                <a:hlinkClick r:id="rId3" tooltip="Skill (labor)"/>
              </a:rPr>
              <a:t>skills</a:t>
            </a:r>
            <a:r>
              <a:rPr lang="en-US" dirty="0"/>
              <a:t>. In particular, the main personal capital of </a:t>
            </a:r>
            <a:r>
              <a:rPr lang="en-US" dirty="0">
                <a:hlinkClick r:id="rId4" tooltip="Knowledge worker"/>
              </a:rPr>
              <a:t>knowledge workers</a:t>
            </a:r>
            <a:r>
              <a:rPr lang="en-US" dirty="0"/>
              <a:t> is knowledge, and many knowledge worker jobs require a lot of thinking and manipulating information as opposed to moving or crafting physical objects. It stands in contrast to an </a:t>
            </a:r>
            <a:r>
              <a:rPr lang="en-US" dirty="0">
                <a:hlinkClick r:id="rId5" tooltip="Agrarian economy"/>
              </a:rPr>
              <a:t>agrarian economy</a:t>
            </a:r>
            <a:r>
              <a:rPr lang="en-US" dirty="0"/>
              <a:t> (where the primary activity is </a:t>
            </a:r>
            <a:r>
              <a:rPr lang="en-US" dirty="0">
                <a:hlinkClick r:id="rId6" tooltip="Subsistence farming"/>
              </a:rPr>
              <a:t>subsistence farming</a:t>
            </a:r>
            <a:r>
              <a:rPr lang="en-US" dirty="0"/>
              <a:t> for which the main requirement is manual labor) or an </a:t>
            </a:r>
            <a:r>
              <a:rPr lang="en-US" dirty="0">
                <a:hlinkClick r:id="rId7" tooltip="Industrialized economy"/>
              </a:rPr>
              <a:t>industrialized economy</a:t>
            </a:r>
            <a:r>
              <a:rPr lang="en-US" dirty="0"/>
              <a:t> (which has </a:t>
            </a:r>
            <a:r>
              <a:rPr lang="en-US" dirty="0">
                <a:hlinkClick r:id="rId8" tooltip="Mass production"/>
              </a:rPr>
              <a:t>mass production</a:t>
            </a:r>
            <a:r>
              <a:rPr lang="en-US" dirty="0"/>
              <a:t> but where most jobs are relatively unskilled). Knowledge economy emphasizes the importance of skills in a </a:t>
            </a:r>
            <a:r>
              <a:rPr lang="en-US" dirty="0">
                <a:hlinkClick r:id="rId9" tooltip="Service economy"/>
              </a:rPr>
              <a:t>service economy</a:t>
            </a:r>
            <a:r>
              <a:rPr lang="en-US" dirty="0"/>
              <a:t>, the third phase of economic development, also called a </a:t>
            </a:r>
            <a:r>
              <a:rPr lang="en-US" dirty="0">
                <a:hlinkClick r:id="rId10" tooltip="Post-industrial economy"/>
              </a:rPr>
              <a:t>post-industrial economy</a:t>
            </a:r>
            <a:r>
              <a:rPr lang="en-US" dirty="0"/>
              <a:t>. It is related to the terms </a:t>
            </a:r>
            <a:r>
              <a:rPr lang="en-US" dirty="0">
                <a:hlinkClick r:id="rId11" tooltip="Information economy"/>
              </a:rPr>
              <a:t>information economy</a:t>
            </a:r>
            <a:r>
              <a:rPr lang="en-US" dirty="0"/>
              <a:t>, which emphasizes the importance of information as non-physical capital, and </a:t>
            </a:r>
            <a:r>
              <a:rPr lang="en-US" dirty="0">
                <a:hlinkClick r:id="rId12" tooltip="Digital economy"/>
              </a:rPr>
              <a:t>digital economy</a:t>
            </a:r>
            <a:r>
              <a:rPr lang="en-US" dirty="0"/>
              <a:t>, which emphasize the degree to which </a:t>
            </a:r>
            <a:r>
              <a:rPr lang="en-US" dirty="0">
                <a:hlinkClick r:id="rId13" tooltip="Information technology"/>
              </a:rPr>
              <a:t>information technology</a:t>
            </a:r>
            <a:r>
              <a:rPr lang="en-US" dirty="0"/>
              <a:t> facilitates trade. For companies, </a:t>
            </a:r>
            <a:r>
              <a:rPr lang="en-US" dirty="0">
                <a:hlinkClick r:id="rId14" tooltip="Intellectual property"/>
              </a:rPr>
              <a:t>intellectual property</a:t>
            </a:r>
            <a:r>
              <a:rPr lang="en-US" dirty="0"/>
              <a:t> such as </a:t>
            </a:r>
            <a:r>
              <a:rPr lang="en-US" dirty="0">
                <a:hlinkClick r:id="rId15" tooltip="Trade secret"/>
              </a:rPr>
              <a:t>trade secrets</a:t>
            </a:r>
            <a:r>
              <a:rPr lang="en-US" dirty="0"/>
              <a:t>, </a:t>
            </a:r>
            <a:r>
              <a:rPr lang="en-US" dirty="0">
                <a:hlinkClick r:id="rId16" tooltip="Copyright"/>
              </a:rPr>
              <a:t>copyrighted</a:t>
            </a:r>
            <a:r>
              <a:rPr lang="en-US" dirty="0"/>
              <a:t> material, and </a:t>
            </a:r>
            <a:r>
              <a:rPr lang="en-US" dirty="0">
                <a:hlinkClick r:id="rId17" tooltip="Patent"/>
              </a:rPr>
              <a:t>patented</a:t>
            </a:r>
            <a:r>
              <a:rPr lang="en-US" dirty="0"/>
              <a:t> processes become more valuable in a knowledge economy than in earlier eras</a:t>
            </a:r>
            <a:endParaRPr lang="el-GR" dirty="0"/>
          </a:p>
        </p:txBody>
      </p:sp>
    </p:spTree>
    <p:extLst>
      <p:ext uri="{BB962C8B-B14F-4D97-AF65-F5344CB8AC3E}">
        <p14:creationId xmlns:p14="http://schemas.microsoft.com/office/powerpoint/2010/main" val="19875573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7F3AB0-4CBD-D646-8CD8-49F6FA64C6B3}"/>
              </a:ext>
            </a:extLst>
          </p:cNvPr>
          <p:cNvSpPr>
            <a:spLocks noGrp="1"/>
          </p:cNvSpPr>
          <p:nvPr>
            <p:ph type="title"/>
          </p:nvPr>
        </p:nvSpPr>
        <p:spPr>
          <a:xfrm>
            <a:off x="1331640" y="153414"/>
            <a:ext cx="7467600" cy="562074"/>
          </a:xfrm>
        </p:spPr>
        <p:txBody>
          <a:bodyPr>
            <a:normAutofit fontScale="90000"/>
          </a:bodyPr>
          <a:lstStyle/>
          <a:p>
            <a:r>
              <a:rPr lang="en-US" dirty="0"/>
              <a:t>Derivatives</a:t>
            </a:r>
            <a:endParaRPr lang="el-GR" dirty="0"/>
          </a:p>
        </p:txBody>
      </p:sp>
      <p:sp>
        <p:nvSpPr>
          <p:cNvPr id="3" name="Θέση περιεχομένου 2">
            <a:extLst>
              <a:ext uri="{FF2B5EF4-FFF2-40B4-BE49-F238E27FC236}">
                <a16:creationId xmlns:a16="http://schemas.microsoft.com/office/drawing/2014/main" id="{76B142C5-D214-6846-987F-D2578FC37021}"/>
              </a:ext>
            </a:extLst>
          </p:cNvPr>
          <p:cNvSpPr>
            <a:spLocks noGrp="1"/>
          </p:cNvSpPr>
          <p:nvPr>
            <p:ph idx="1"/>
          </p:nvPr>
        </p:nvSpPr>
        <p:spPr>
          <a:xfrm>
            <a:off x="838200" y="1268760"/>
            <a:ext cx="7467600" cy="4873752"/>
          </a:xfrm>
        </p:spPr>
        <p:txBody>
          <a:bodyPr>
            <a:normAutofit fontScale="92500" lnSpcReduction="20000"/>
          </a:bodyPr>
          <a:lstStyle/>
          <a:p>
            <a:pPr algn="just"/>
            <a:r>
              <a:rPr lang="en-US" sz="2000" dirty="0"/>
              <a:t>Karl Marx said that the ____ (alienate) of labor is ___ (credible) important in how people think about the ____ (connect) to what they are doing.</a:t>
            </a:r>
          </a:p>
          <a:p>
            <a:pPr algn="just"/>
            <a:r>
              <a:rPr lang="en-US" sz="2000" dirty="0"/>
              <a:t>In the ___ (Industry) Revolution, Adam Smith was more correct than Karl Marx. But the reality is that we've switched, and now we're in the ____(know) economy. But what happens in such an economy? Is ___ (efficient) still more important than ___ (mean)?</a:t>
            </a:r>
          </a:p>
          <a:p>
            <a:pPr algn="just"/>
            <a:r>
              <a:rPr lang="en-US" sz="2000" dirty="0"/>
              <a:t>Dan </a:t>
            </a:r>
            <a:r>
              <a:rPr lang="en-US" sz="2000" dirty="0" err="1"/>
              <a:t>Ariely</a:t>
            </a:r>
            <a:r>
              <a:rPr lang="en-US" sz="2000" dirty="0"/>
              <a:t> is a __ (behave) economist who studied ___ (correlate) between ___ (eliminate) of joy of work with actual work produced. </a:t>
            </a:r>
          </a:p>
          <a:p>
            <a:pPr algn="just"/>
            <a:r>
              <a:rPr lang="en-US" sz="2000" dirty="0"/>
              <a:t>Maslow suggested a ___ (motivate) theory of needs, where some ___ (need) take ____ (precede) over others. His five-stage model can be divided into ___ (opposite meaning – efficient) needs and ___ (grow) needs.</a:t>
            </a:r>
          </a:p>
          <a:p>
            <a:pPr algn="just"/>
            <a:r>
              <a:rPr lang="en-US" sz="2000" dirty="0"/>
              <a:t>When a deficit need has been satisfied it will go away, and our ___ (act) become ___ (habit) directed towards meeting the next set of ___ (need). </a:t>
            </a:r>
            <a:endParaRPr lang="el-GR" sz="2000" dirty="0"/>
          </a:p>
        </p:txBody>
      </p:sp>
    </p:spTree>
    <p:extLst>
      <p:ext uri="{BB962C8B-B14F-4D97-AF65-F5344CB8AC3E}">
        <p14:creationId xmlns:p14="http://schemas.microsoft.com/office/powerpoint/2010/main" val="468638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watching the </a:t>
            </a:r>
            <a:r>
              <a:rPr lang="en-US" dirty="0" err="1"/>
              <a:t>viedo</a:t>
            </a:r>
            <a:endParaRPr lang="en-US" dirty="0"/>
          </a:p>
        </p:txBody>
      </p:sp>
      <p:sp>
        <p:nvSpPr>
          <p:cNvPr id="3" name="Content Placeholder 2"/>
          <p:cNvSpPr>
            <a:spLocks noGrp="1"/>
          </p:cNvSpPr>
          <p:nvPr>
            <p:ph idx="1"/>
          </p:nvPr>
        </p:nvSpPr>
        <p:spPr/>
        <p:txBody>
          <a:bodyPr>
            <a:normAutofit/>
          </a:bodyPr>
          <a:lstStyle/>
          <a:p>
            <a:pPr marL="0" indent="0">
              <a:buNone/>
            </a:pPr>
            <a:endParaRPr lang="en-US" dirty="0"/>
          </a:p>
          <a:p>
            <a:r>
              <a:rPr lang="en-US" dirty="0"/>
              <a:t>Watch the video on ‘</a:t>
            </a:r>
            <a:r>
              <a:rPr lang="en-GB" dirty="0"/>
              <a:t>What makes us feel good about our work’. Take notes as it suits you. </a:t>
            </a:r>
            <a:r>
              <a:rPr lang="en-GB" dirty="0">
                <a:hlinkClick r:id="rId2"/>
              </a:rPr>
              <a:t>https://www.ted.com/talks/dan_ariely_what_makes_us_feel_good_about_our_work/discussion#t-7067</a:t>
            </a:r>
            <a:r>
              <a:rPr lang="en-GB" dirty="0"/>
              <a:t> </a:t>
            </a:r>
          </a:p>
          <a:p>
            <a:endParaRPr lang="en-GB" dirty="0"/>
          </a:p>
          <a:p>
            <a:endParaRPr lang="en-US" dirty="0"/>
          </a:p>
        </p:txBody>
      </p:sp>
    </p:spTree>
    <p:extLst>
      <p:ext uri="{BB962C8B-B14F-4D97-AF65-F5344CB8AC3E}">
        <p14:creationId xmlns:p14="http://schemas.microsoft.com/office/powerpoint/2010/main" val="3414994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7520F84D-966A-41CD-B818-16BF32EF1E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667762" y="630936"/>
            <a:ext cx="3926681"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txBody>
          <a:bodyPr/>
          <a:lstStyle/>
          <a:p>
            <a:endParaRPr lang="el-GR"/>
          </a:p>
        </p:txBody>
      </p:sp>
      <p:sp>
        <p:nvSpPr>
          <p:cNvPr id="9" name="Rectangle 8">
            <a:extLst>
              <a:ext uri="{FF2B5EF4-FFF2-40B4-BE49-F238E27FC236}">
                <a16:creationId xmlns:a16="http://schemas.microsoft.com/office/drawing/2014/main" id="{57510D23-E323-4577-A8EA-12C6C6019B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useBgFill="1">
        <p:nvSpPr>
          <p:cNvPr id="11" name="Rectangle 10">
            <a:extLst>
              <a:ext uri="{FF2B5EF4-FFF2-40B4-BE49-F238E27FC236}">
                <a16:creationId xmlns:a16="http://schemas.microsoft.com/office/drawing/2014/main" id="{73AECD97-688D-4AE7-9838-6166202007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0DA4E07C-D8F3-8743-B493-FE681CF163D1}"/>
              </a:ext>
            </a:extLst>
          </p:cNvPr>
          <p:cNvSpPr>
            <a:spLocks noGrp="1"/>
          </p:cNvSpPr>
          <p:nvPr>
            <p:ph type="title"/>
          </p:nvPr>
        </p:nvSpPr>
        <p:spPr>
          <a:xfrm>
            <a:off x="3687188" y="1231506"/>
            <a:ext cx="4754218" cy="4394988"/>
          </a:xfrm>
        </p:spPr>
        <p:txBody>
          <a:bodyPr vert="horz" lIns="91440" tIns="45720" rIns="91440" bIns="45720" rtlCol="0" anchor="ctr">
            <a:normAutofit/>
          </a:bodyPr>
          <a:lstStyle/>
          <a:p>
            <a:pPr algn="ctr" defTabSz="914400"/>
            <a:r>
              <a:rPr lang="en-US" sz="5700" spc="800"/>
              <a:t>What is the main point of the video?</a:t>
            </a:r>
          </a:p>
        </p:txBody>
      </p:sp>
      <p:sp>
        <p:nvSpPr>
          <p:cNvPr id="13" name="Freeform: Shape 12">
            <a:extLst>
              <a:ext uri="{FF2B5EF4-FFF2-40B4-BE49-F238E27FC236}">
                <a16:creationId xmlns:a16="http://schemas.microsoft.com/office/drawing/2014/main" id="{0047FB3A-C0F9-4DD9-A4E0-B203F96AA2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3204588" cy="6858000"/>
          </a:xfrm>
          <a:custGeom>
            <a:avLst/>
            <a:gdLst>
              <a:gd name="connsiteX0" fmla="*/ 0 w 4272784"/>
              <a:gd name="connsiteY0" fmla="*/ 0 h 6858000"/>
              <a:gd name="connsiteX1" fmla="*/ 4082989 w 4272784"/>
              <a:gd name="connsiteY1" fmla="*/ 0 h 6858000"/>
              <a:gd name="connsiteX2" fmla="*/ 4088029 w 4272784"/>
              <a:gd name="connsiteY2" fmla="*/ 66675 h 6858000"/>
              <a:gd name="connsiteX3" fmla="*/ 4096426 w 4272784"/>
              <a:gd name="connsiteY3" fmla="*/ 122237 h 6858000"/>
              <a:gd name="connsiteX4" fmla="*/ 4106504 w 4272784"/>
              <a:gd name="connsiteY4" fmla="*/ 174625 h 6858000"/>
              <a:gd name="connsiteX5" fmla="*/ 4123300 w 4272784"/>
              <a:gd name="connsiteY5" fmla="*/ 217487 h 6858000"/>
              <a:gd name="connsiteX6" fmla="*/ 4140096 w 4272784"/>
              <a:gd name="connsiteY6" fmla="*/ 260350 h 6858000"/>
              <a:gd name="connsiteX7" fmla="*/ 4160251 w 4272784"/>
              <a:gd name="connsiteY7" fmla="*/ 296862 h 6858000"/>
              <a:gd name="connsiteX8" fmla="*/ 4180406 w 4272784"/>
              <a:gd name="connsiteY8" fmla="*/ 334962 h 6858000"/>
              <a:gd name="connsiteX9" fmla="*/ 4198882 w 4272784"/>
              <a:gd name="connsiteY9" fmla="*/ 369887 h 6858000"/>
              <a:gd name="connsiteX10" fmla="*/ 4217357 w 4272784"/>
              <a:gd name="connsiteY10" fmla="*/ 409575 h 6858000"/>
              <a:gd name="connsiteX11" fmla="*/ 4234153 w 4272784"/>
              <a:gd name="connsiteY11" fmla="*/ 450850 h 6858000"/>
              <a:gd name="connsiteX12" fmla="*/ 4249270 w 4272784"/>
              <a:gd name="connsiteY12" fmla="*/ 496887 h 6858000"/>
              <a:gd name="connsiteX13" fmla="*/ 4261027 w 4272784"/>
              <a:gd name="connsiteY13" fmla="*/ 546100 h 6858000"/>
              <a:gd name="connsiteX14" fmla="*/ 4269425 w 4272784"/>
              <a:gd name="connsiteY14" fmla="*/ 606425 h 6858000"/>
              <a:gd name="connsiteX15" fmla="*/ 4272784 w 4272784"/>
              <a:gd name="connsiteY15" fmla="*/ 673100 h 6858000"/>
              <a:gd name="connsiteX16" fmla="*/ 4269425 w 4272784"/>
              <a:gd name="connsiteY16" fmla="*/ 744537 h 6858000"/>
              <a:gd name="connsiteX17" fmla="*/ 4261027 w 4272784"/>
              <a:gd name="connsiteY17" fmla="*/ 801687 h 6858000"/>
              <a:gd name="connsiteX18" fmla="*/ 4249270 w 4272784"/>
              <a:gd name="connsiteY18" fmla="*/ 854075 h 6858000"/>
              <a:gd name="connsiteX19" fmla="*/ 4234153 w 4272784"/>
              <a:gd name="connsiteY19" fmla="*/ 901700 h 6858000"/>
              <a:gd name="connsiteX20" fmla="*/ 4217357 w 4272784"/>
              <a:gd name="connsiteY20" fmla="*/ 942975 h 6858000"/>
              <a:gd name="connsiteX21" fmla="*/ 4197202 w 4272784"/>
              <a:gd name="connsiteY21" fmla="*/ 981075 h 6858000"/>
              <a:gd name="connsiteX22" fmla="*/ 4177047 w 4272784"/>
              <a:gd name="connsiteY22" fmla="*/ 1017587 h 6858000"/>
              <a:gd name="connsiteX23" fmla="*/ 4156892 w 4272784"/>
              <a:gd name="connsiteY23" fmla="*/ 1055687 h 6858000"/>
              <a:gd name="connsiteX24" fmla="*/ 4138416 w 4272784"/>
              <a:gd name="connsiteY24" fmla="*/ 1095375 h 6858000"/>
              <a:gd name="connsiteX25" fmla="*/ 4119940 w 4272784"/>
              <a:gd name="connsiteY25" fmla="*/ 1136650 h 6858000"/>
              <a:gd name="connsiteX26" fmla="*/ 4104825 w 4272784"/>
              <a:gd name="connsiteY26" fmla="*/ 1182687 h 6858000"/>
              <a:gd name="connsiteX27" fmla="*/ 4094747 w 4272784"/>
              <a:gd name="connsiteY27" fmla="*/ 1235075 h 6858000"/>
              <a:gd name="connsiteX28" fmla="*/ 4084669 w 4272784"/>
              <a:gd name="connsiteY28" fmla="*/ 1295400 h 6858000"/>
              <a:gd name="connsiteX29" fmla="*/ 4082989 w 4272784"/>
              <a:gd name="connsiteY29" fmla="*/ 1363662 h 6858000"/>
              <a:gd name="connsiteX30" fmla="*/ 4084669 w 4272784"/>
              <a:gd name="connsiteY30" fmla="*/ 1431925 h 6858000"/>
              <a:gd name="connsiteX31" fmla="*/ 4094747 w 4272784"/>
              <a:gd name="connsiteY31" fmla="*/ 1492250 h 6858000"/>
              <a:gd name="connsiteX32" fmla="*/ 4104825 w 4272784"/>
              <a:gd name="connsiteY32" fmla="*/ 1544637 h 6858000"/>
              <a:gd name="connsiteX33" fmla="*/ 4119940 w 4272784"/>
              <a:gd name="connsiteY33" fmla="*/ 1589087 h 6858000"/>
              <a:gd name="connsiteX34" fmla="*/ 4138416 w 4272784"/>
              <a:gd name="connsiteY34" fmla="*/ 1631950 h 6858000"/>
              <a:gd name="connsiteX35" fmla="*/ 4156892 w 4272784"/>
              <a:gd name="connsiteY35" fmla="*/ 1671637 h 6858000"/>
              <a:gd name="connsiteX36" fmla="*/ 4177047 w 4272784"/>
              <a:gd name="connsiteY36" fmla="*/ 1708150 h 6858000"/>
              <a:gd name="connsiteX37" fmla="*/ 4197202 w 4272784"/>
              <a:gd name="connsiteY37" fmla="*/ 1743075 h 6858000"/>
              <a:gd name="connsiteX38" fmla="*/ 4217357 w 4272784"/>
              <a:gd name="connsiteY38" fmla="*/ 1782762 h 6858000"/>
              <a:gd name="connsiteX39" fmla="*/ 4234153 w 4272784"/>
              <a:gd name="connsiteY39" fmla="*/ 1824037 h 6858000"/>
              <a:gd name="connsiteX40" fmla="*/ 4249270 w 4272784"/>
              <a:gd name="connsiteY40" fmla="*/ 1870075 h 6858000"/>
              <a:gd name="connsiteX41" fmla="*/ 4261027 w 4272784"/>
              <a:gd name="connsiteY41" fmla="*/ 1922462 h 6858000"/>
              <a:gd name="connsiteX42" fmla="*/ 4269425 w 4272784"/>
              <a:gd name="connsiteY42" fmla="*/ 1982787 h 6858000"/>
              <a:gd name="connsiteX43" fmla="*/ 4272784 w 4272784"/>
              <a:gd name="connsiteY43" fmla="*/ 2051050 h 6858000"/>
              <a:gd name="connsiteX44" fmla="*/ 4269425 w 4272784"/>
              <a:gd name="connsiteY44" fmla="*/ 2119312 h 6858000"/>
              <a:gd name="connsiteX45" fmla="*/ 4261027 w 4272784"/>
              <a:gd name="connsiteY45" fmla="*/ 2179637 h 6858000"/>
              <a:gd name="connsiteX46" fmla="*/ 4249270 w 4272784"/>
              <a:gd name="connsiteY46" fmla="*/ 2232025 h 6858000"/>
              <a:gd name="connsiteX47" fmla="*/ 4234153 w 4272784"/>
              <a:gd name="connsiteY47" fmla="*/ 2278062 h 6858000"/>
              <a:gd name="connsiteX48" fmla="*/ 4217357 w 4272784"/>
              <a:gd name="connsiteY48" fmla="*/ 2319337 h 6858000"/>
              <a:gd name="connsiteX49" fmla="*/ 4197202 w 4272784"/>
              <a:gd name="connsiteY49" fmla="*/ 2359025 h 6858000"/>
              <a:gd name="connsiteX50" fmla="*/ 4177047 w 4272784"/>
              <a:gd name="connsiteY50" fmla="*/ 2395537 h 6858000"/>
              <a:gd name="connsiteX51" fmla="*/ 4156892 w 4272784"/>
              <a:gd name="connsiteY51" fmla="*/ 2433637 h 6858000"/>
              <a:gd name="connsiteX52" fmla="*/ 4138416 w 4272784"/>
              <a:gd name="connsiteY52" fmla="*/ 2471737 h 6858000"/>
              <a:gd name="connsiteX53" fmla="*/ 4119940 w 4272784"/>
              <a:gd name="connsiteY53" fmla="*/ 2513012 h 6858000"/>
              <a:gd name="connsiteX54" fmla="*/ 4104825 w 4272784"/>
              <a:gd name="connsiteY54" fmla="*/ 2560637 h 6858000"/>
              <a:gd name="connsiteX55" fmla="*/ 4094747 w 4272784"/>
              <a:gd name="connsiteY55" fmla="*/ 2613025 h 6858000"/>
              <a:gd name="connsiteX56" fmla="*/ 4084669 w 4272784"/>
              <a:gd name="connsiteY56" fmla="*/ 2671762 h 6858000"/>
              <a:gd name="connsiteX57" fmla="*/ 4082989 w 4272784"/>
              <a:gd name="connsiteY57" fmla="*/ 2741612 h 6858000"/>
              <a:gd name="connsiteX58" fmla="*/ 4084669 w 4272784"/>
              <a:gd name="connsiteY58" fmla="*/ 2809875 h 6858000"/>
              <a:gd name="connsiteX59" fmla="*/ 4094747 w 4272784"/>
              <a:gd name="connsiteY59" fmla="*/ 2868612 h 6858000"/>
              <a:gd name="connsiteX60" fmla="*/ 4104825 w 4272784"/>
              <a:gd name="connsiteY60" fmla="*/ 2922587 h 6858000"/>
              <a:gd name="connsiteX61" fmla="*/ 4119940 w 4272784"/>
              <a:gd name="connsiteY61" fmla="*/ 2967037 h 6858000"/>
              <a:gd name="connsiteX62" fmla="*/ 4138416 w 4272784"/>
              <a:gd name="connsiteY62" fmla="*/ 3009900 h 6858000"/>
              <a:gd name="connsiteX63" fmla="*/ 4156892 w 4272784"/>
              <a:gd name="connsiteY63" fmla="*/ 3046412 h 6858000"/>
              <a:gd name="connsiteX64" fmla="*/ 4177047 w 4272784"/>
              <a:gd name="connsiteY64" fmla="*/ 3084512 h 6858000"/>
              <a:gd name="connsiteX65" fmla="*/ 4197202 w 4272784"/>
              <a:gd name="connsiteY65" fmla="*/ 3121025 h 6858000"/>
              <a:gd name="connsiteX66" fmla="*/ 4217357 w 4272784"/>
              <a:gd name="connsiteY66" fmla="*/ 3160712 h 6858000"/>
              <a:gd name="connsiteX67" fmla="*/ 4234153 w 4272784"/>
              <a:gd name="connsiteY67" fmla="*/ 3201987 h 6858000"/>
              <a:gd name="connsiteX68" fmla="*/ 4249270 w 4272784"/>
              <a:gd name="connsiteY68" fmla="*/ 3248025 h 6858000"/>
              <a:gd name="connsiteX69" fmla="*/ 4261027 w 4272784"/>
              <a:gd name="connsiteY69" fmla="*/ 3300412 h 6858000"/>
              <a:gd name="connsiteX70" fmla="*/ 4269425 w 4272784"/>
              <a:gd name="connsiteY70" fmla="*/ 3360737 h 6858000"/>
              <a:gd name="connsiteX71" fmla="*/ 4272784 w 4272784"/>
              <a:gd name="connsiteY71" fmla="*/ 3427412 h 6858000"/>
              <a:gd name="connsiteX72" fmla="*/ 4269425 w 4272784"/>
              <a:gd name="connsiteY72" fmla="*/ 3497262 h 6858000"/>
              <a:gd name="connsiteX73" fmla="*/ 4261027 w 4272784"/>
              <a:gd name="connsiteY73" fmla="*/ 3557587 h 6858000"/>
              <a:gd name="connsiteX74" fmla="*/ 4249270 w 4272784"/>
              <a:gd name="connsiteY74" fmla="*/ 3609975 h 6858000"/>
              <a:gd name="connsiteX75" fmla="*/ 4234153 w 4272784"/>
              <a:gd name="connsiteY75" fmla="*/ 3656012 h 6858000"/>
              <a:gd name="connsiteX76" fmla="*/ 4217357 w 4272784"/>
              <a:gd name="connsiteY76" fmla="*/ 3697287 h 6858000"/>
              <a:gd name="connsiteX77" fmla="*/ 4197202 w 4272784"/>
              <a:gd name="connsiteY77" fmla="*/ 3736975 h 6858000"/>
              <a:gd name="connsiteX78" fmla="*/ 4156892 w 4272784"/>
              <a:gd name="connsiteY78" fmla="*/ 3811587 h 6858000"/>
              <a:gd name="connsiteX79" fmla="*/ 4138416 w 4272784"/>
              <a:gd name="connsiteY79" fmla="*/ 3848100 h 6858000"/>
              <a:gd name="connsiteX80" fmla="*/ 4119940 w 4272784"/>
              <a:gd name="connsiteY80" fmla="*/ 3890962 h 6858000"/>
              <a:gd name="connsiteX81" fmla="*/ 4104825 w 4272784"/>
              <a:gd name="connsiteY81" fmla="*/ 3935412 h 6858000"/>
              <a:gd name="connsiteX82" fmla="*/ 4094747 w 4272784"/>
              <a:gd name="connsiteY82" fmla="*/ 3987800 h 6858000"/>
              <a:gd name="connsiteX83" fmla="*/ 4084669 w 4272784"/>
              <a:gd name="connsiteY83" fmla="*/ 4048125 h 6858000"/>
              <a:gd name="connsiteX84" fmla="*/ 4082989 w 4272784"/>
              <a:gd name="connsiteY84" fmla="*/ 4116387 h 6858000"/>
              <a:gd name="connsiteX85" fmla="*/ 4084669 w 4272784"/>
              <a:gd name="connsiteY85" fmla="*/ 4186237 h 6858000"/>
              <a:gd name="connsiteX86" fmla="*/ 4094747 w 4272784"/>
              <a:gd name="connsiteY86" fmla="*/ 4244975 h 6858000"/>
              <a:gd name="connsiteX87" fmla="*/ 4104825 w 4272784"/>
              <a:gd name="connsiteY87" fmla="*/ 4297362 h 6858000"/>
              <a:gd name="connsiteX88" fmla="*/ 4119940 w 4272784"/>
              <a:gd name="connsiteY88" fmla="*/ 4343400 h 6858000"/>
              <a:gd name="connsiteX89" fmla="*/ 4138416 w 4272784"/>
              <a:gd name="connsiteY89" fmla="*/ 4386262 h 6858000"/>
              <a:gd name="connsiteX90" fmla="*/ 4156892 w 4272784"/>
              <a:gd name="connsiteY90" fmla="*/ 4424362 h 6858000"/>
              <a:gd name="connsiteX91" fmla="*/ 4197202 w 4272784"/>
              <a:gd name="connsiteY91" fmla="*/ 4498975 h 6858000"/>
              <a:gd name="connsiteX92" fmla="*/ 4217357 w 4272784"/>
              <a:gd name="connsiteY92" fmla="*/ 4537075 h 6858000"/>
              <a:gd name="connsiteX93" fmla="*/ 4234153 w 4272784"/>
              <a:gd name="connsiteY93" fmla="*/ 4579937 h 6858000"/>
              <a:gd name="connsiteX94" fmla="*/ 4249270 w 4272784"/>
              <a:gd name="connsiteY94" fmla="*/ 4625975 h 6858000"/>
              <a:gd name="connsiteX95" fmla="*/ 4261027 w 4272784"/>
              <a:gd name="connsiteY95" fmla="*/ 4678362 h 6858000"/>
              <a:gd name="connsiteX96" fmla="*/ 4269425 w 4272784"/>
              <a:gd name="connsiteY96" fmla="*/ 4738687 h 6858000"/>
              <a:gd name="connsiteX97" fmla="*/ 4272784 w 4272784"/>
              <a:gd name="connsiteY97" fmla="*/ 4806950 h 6858000"/>
              <a:gd name="connsiteX98" fmla="*/ 4269425 w 4272784"/>
              <a:gd name="connsiteY98" fmla="*/ 4875212 h 6858000"/>
              <a:gd name="connsiteX99" fmla="*/ 4261027 w 4272784"/>
              <a:gd name="connsiteY99" fmla="*/ 4935537 h 6858000"/>
              <a:gd name="connsiteX100" fmla="*/ 4249270 w 4272784"/>
              <a:gd name="connsiteY100" fmla="*/ 4987925 h 6858000"/>
              <a:gd name="connsiteX101" fmla="*/ 4234153 w 4272784"/>
              <a:gd name="connsiteY101" fmla="*/ 5033962 h 6858000"/>
              <a:gd name="connsiteX102" fmla="*/ 4217357 w 4272784"/>
              <a:gd name="connsiteY102" fmla="*/ 5075237 h 6858000"/>
              <a:gd name="connsiteX103" fmla="*/ 4197202 w 4272784"/>
              <a:gd name="connsiteY103" fmla="*/ 5114925 h 6858000"/>
              <a:gd name="connsiteX104" fmla="*/ 4177047 w 4272784"/>
              <a:gd name="connsiteY104" fmla="*/ 5149850 h 6858000"/>
              <a:gd name="connsiteX105" fmla="*/ 4156892 w 4272784"/>
              <a:gd name="connsiteY105" fmla="*/ 5186362 h 6858000"/>
              <a:gd name="connsiteX106" fmla="*/ 4138416 w 4272784"/>
              <a:gd name="connsiteY106" fmla="*/ 5226050 h 6858000"/>
              <a:gd name="connsiteX107" fmla="*/ 4119940 w 4272784"/>
              <a:gd name="connsiteY107" fmla="*/ 5268912 h 6858000"/>
              <a:gd name="connsiteX108" fmla="*/ 4104825 w 4272784"/>
              <a:gd name="connsiteY108" fmla="*/ 5313362 h 6858000"/>
              <a:gd name="connsiteX109" fmla="*/ 4094747 w 4272784"/>
              <a:gd name="connsiteY109" fmla="*/ 5365750 h 6858000"/>
              <a:gd name="connsiteX110" fmla="*/ 4084669 w 4272784"/>
              <a:gd name="connsiteY110" fmla="*/ 5426075 h 6858000"/>
              <a:gd name="connsiteX111" fmla="*/ 4082989 w 4272784"/>
              <a:gd name="connsiteY111" fmla="*/ 5494337 h 6858000"/>
              <a:gd name="connsiteX112" fmla="*/ 4084669 w 4272784"/>
              <a:gd name="connsiteY112" fmla="*/ 5562600 h 6858000"/>
              <a:gd name="connsiteX113" fmla="*/ 4094747 w 4272784"/>
              <a:gd name="connsiteY113" fmla="*/ 5622925 h 6858000"/>
              <a:gd name="connsiteX114" fmla="*/ 4104825 w 4272784"/>
              <a:gd name="connsiteY114" fmla="*/ 5675312 h 6858000"/>
              <a:gd name="connsiteX115" fmla="*/ 4119940 w 4272784"/>
              <a:gd name="connsiteY115" fmla="*/ 5721350 h 6858000"/>
              <a:gd name="connsiteX116" fmla="*/ 4138416 w 4272784"/>
              <a:gd name="connsiteY116" fmla="*/ 5762625 h 6858000"/>
              <a:gd name="connsiteX117" fmla="*/ 4156892 w 4272784"/>
              <a:gd name="connsiteY117" fmla="*/ 5802312 h 6858000"/>
              <a:gd name="connsiteX118" fmla="*/ 4177047 w 4272784"/>
              <a:gd name="connsiteY118" fmla="*/ 5840412 h 6858000"/>
              <a:gd name="connsiteX119" fmla="*/ 4197202 w 4272784"/>
              <a:gd name="connsiteY119" fmla="*/ 5876925 h 6858000"/>
              <a:gd name="connsiteX120" fmla="*/ 4217357 w 4272784"/>
              <a:gd name="connsiteY120" fmla="*/ 5915025 h 6858000"/>
              <a:gd name="connsiteX121" fmla="*/ 4234153 w 4272784"/>
              <a:gd name="connsiteY121" fmla="*/ 5956300 h 6858000"/>
              <a:gd name="connsiteX122" fmla="*/ 4249270 w 4272784"/>
              <a:gd name="connsiteY122" fmla="*/ 6003925 h 6858000"/>
              <a:gd name="connsiteX123" fmla="*/ 4261027 w 4272784"/>
              <a:gd name="connsiteY123" fmla="*/ 6056312 h 6858000"/>
              <a:gd name="connsiteX124" fmla="*/ 4269425 w 4272784"/>
              <a:gd name="connsiteY124" fmla="*/ 6113462 h 6858000"/>
              <a:gd name="connsiteX125" fmla="*/ 4272784 w 4272784"/>
              <a:gd name="connsiteY125" fmla="*/ 6183312 h 6858000"/>
              <a:gd name="connsiteX126" fmla="*/ 4269425 w 4272784"/>
              <a:gd name="connsiteY126" fmla="*/ 6251575 h 6858000"/>
              <a:gd name="connsiteX127" fmla="*/ 4261027 w 4272784"/>
              <a:gd name="connsiteY127" fmla="*/ 6311900 h 6858000"/>
              <a:gd name="connsiteX128" fmla="*/ 4249270 w 4272784"/>
              <a:gd name="connsiteY128" fmla="*/ 6361112 h 6858000"/>
              <a:gd name="connsiteX129" fmla="*/ 4234153 w 4272784"/>
              <a:gd name="connsiteY129" fmla="*/ 6407150 h 6858000"/>
              <a:gd name="connsiteX130" fmla="*/ 4217357 w 4272784"/>
              <a:gd name="connsiteY130" fmla="*/ 6448425 h 6858000"/>
              <a:gd name="connsiteX131" fmla="*/ 4198882 w 4272784"/>
              <a:gd name="connsiteY131" fmla="*/ 6488112 h 6858000"/>
              <a:gd name="connsiteX132" fmla="*/ 4180406 w 4272784"/>
              <a:gd name="connsiteY132" fmla="*/ 6523037 h 6858000"/>
              <a:gd name="connsiteX133" fmla="*/ 4160251 w 4272784"/>
              <a:gd name="connsiteY133" fmla="*/ 6561137 h 6858000"/>
              <a:gd name="connsiteX134" fmla="*/ 4140096 w 4272784"/>
              <a:gd name="connsiteY134" fmla="*/ 6597650 h 6858000"/>
              <a:gd name="connsiteX135" fmla="*/ 4123300 w 4272784"/>
              <a:gd name="connsiteY135" fmla="*/ 6640512 h 6858000"/>
              <a:gd name="connsiteX136" fmla="*/ 4106504 w 4272784"/>
              <a:gd name="connsiteY136" fmla="*/ 6683375 h 6858000"/>
              <a:gd name="connsiteX137" fmla="*/ 4096426 w 4272784"/>
              <a:gd name="connsiteY137" fmla="*/ 6735762 h 6858000"/>
              <a:gd name="connsiteX138" fmla="*/ 4088029 w 4272784"/>
              <a:gd name="connsiteY138" fmla="*/ 6791325 h 6858000"/>
              <a:gd name="connsiteX139" fmla="*/ 4082989 w 4272784"/>
              <a:gd name="connsiteY139" fmla="*/ 6858000 h 6858000"/>
              <a:gd name="connsiteX140" fmla="*/ 0 w 4272784"/>
              <a:gd name="connsiteY14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Lst>
            <a:rect l="l" t="t" r="r" b="b"/>
            <a:pathLst>
              <a:path w="4272784" h="6858000">
                <a:moveTo>
                  <a:pt x="0" y="0"/>
                </a:moveTo>
                <a:lnTo>
                  <a:pt x="4082989" y="0"/>
                </a:lnTo>
                <a:lnTo>
                  <a:pt x="4088029" y="66675"/>
                </a:lnTo>
                <a:lnTo>
                  <a:pt x="4096426" y="122237"/>
                </a:lnTo>
                <a:lnTo>
                  <a:pt x="4106504" y="174625"/>
                </a:lnTo>
                <a:lnTo>
                  <a:pt x="4123300" y="217487"/>
                </a:lnTo>
                <a:lnTo>
                  <a:pt x="4140096" y="260350"/>
                </a:lnTo>
                <a:lnTo>
                  <a:pt x="4160251" y="296862"/>
                </a:lnTo>
                <a:lnTo>
                  <a:pt x="4180406" y="334962"/>
                </a:lnTo>
                <a:lnTo>
                  <a:pt x="4198882" y="369887"/>
                </a:lnTo>
                <a:lnTo>
                  <a:pt x="4217357" y="409575"/>
                </a:lnTo>
                <a:lnTo>
                  <a:pt x="4234153" y="450850"/>
                </a:lnTo>
                <a:lnTo>
                  <a:pt x="4249270" y="496887"/>
                </a:lnTo>
                <a:lnTo>
                  <a:pt x="4261027" y="546100"/>
                </a:lnTo>
                <a:lnTo>
                  <a:pt x="4269425" y="606425"/>
                </a:lnTo>
                <a:lnTo>
                  <a:pt x="4272784" y="673100"/>
                </a:lnTo>
                <a:lnTo>
                  <a:pt x="4269425" y="744537"/>
                </a:lnTo>
                <a:lnTo>
                  <a:pt x="4261027" y="801687"/>
                </a:lnTo>
                <a:lnTo>
                  <a:pt x="4249270" y="854075"/>
                </a:lnTo>
                <a:lnTo>
                  <a:pt x="4234153" y="901700"/>
                </a:lnTo>
                <a:lnTo>
                  <a:pt x="4217357" y="942975"/>
                </a:lnTo>
                <a:lnTo>
                  <a:pt x="4197202" y="981075"/>
                </a:lnTo>
                <a:lnTo>
                  <a:pt x="4177047" y="1017587"/>
                </a:lnTo>
                <a:lnTo>
                  <a:pt x="4156892" y="1055687"/>
                </a:lnTo>
                <a:lnTo>
                  <a:pt x="4138416" y="1095375"/>
                </a:lnTo>
                <a:lnTo>
                  <a:pt x="4119940" y="1136650"/>
                </a:lnTo>
                <a:lnTo>
                  <a:pt x="4104825" y="1182687"/>
                </a:lnTo>
                <a:lnTo>
                  <a:pt x="4094747" y="1235075"/>
                </a:lnTo>
                <a:lnTo>
                  <a:pt x="4084669" y="1295400"/>
                </a:lnTo>
                <a:lnTo>
                  <a:pt x="4082989" y="1363662"/>
                </a:lnTo>
                <a:lnTo>
                  <a:pt x="4084669" y="1431925"/>
                </a:lnTo>
                <a:lnTo>
                  <a:pt x="4094747" y="1492250"/>
                </a:lnTo>
                <a:lnTo>
                  <a:pt x="4104825" y="1544637"/>
                </a:lnTo>
                <a:lnTo>
                  <a:pt x="4119940" y="1589087"/>
                </a:lnTo>
                <a:lnTo>
                  <a:pt x="4138416" y="1631950"/>
                </a:lnTo>
                <a:lnTo>
                  <a:pt x="4156892" y="1671637"/>
                </a:lnTo>
                <a:lnTo>
                  <a:pt x="4177047" y="1708150"/>
                </a:lnTo>
                <a:lnTo>
                  <a:pt x="4197202" y="1743075"/>
                </a:lnTo>
                <a:lnTo>
                  <a:pt x="4217357" y="1782762"/>
                </a:lnTo>
                <a:lnTo>
                  <a:pt x="4234153" y="1824037"/>
                </a:lnTo>
                <a:lnTo>
                  <a:pt x="4249270" y="1870075"/>
                </a:lnTo>
                <a:lnTo>
                  <a:pt x="4261027" y="1922462"/>
                </a:lnTo>
                <a:lnTo>
                  <a:pt x="4269425" y="1982787"/>
                </a:lnTo>
                <a:lnTo>
                  <a:pt x="4272784" y="2051050"/>
                </a:lnTo>
                <a:lnTo>
                  <a:pt x="4269425" y="2119312"/>
                </a:lnTo>
                <a:lnTo>
                  <a:pt x="4261027" y="2179637"/>
                </a:lnTo>
                <a:lnTo>
                  <a:pt x="4249270" y="2232025"/>
                </a:lnTo>
                <a:lnTo>
                  <a:pt x="4234153" y="2278062"/>
                </a:lnTo>
                <a:lnTo>
                  <a:pt x="4217357" y="2319337"/>
                </a:lnTo>
                <a:lnTo>
                  <a:pt x="4197202" y="2359025"/>
                </a:lnTo>
                <a:lnTo>
                  <a:pt x="4177047" y="2395537"/>
                </a:lnTo>
                <a:lnTo>
                  <a:pt x="4156892" y="2433637"/>
                </a:lnTo>
                <a:lnTo>
                  <a:pt x="4138416" y="2471737"/>
                </a:lnTo>
                <a:lnTo>
                  <a:pt x="4119940" y="2513012"/>
                </a:lnTo>
                <a:lnTo>
                  <a:pt x="4104825" y="2560637"/>
                </a:lnTo>
                <a:lnTo>
                  <a:pt x="4094747" y="2613025"/>
                </a:lnTo>
                <a:lnTo>
                  <a:pt x="4084669" y="2671762"/>
                </a:lnTo>
                <a:lnTo>
                  <a:pt x="4082989" y="2741612"/>
                </a:lnTo>
                <a:lnTo>
                  <a:pt x="4084669" y="2809875"/>
                </a:lnTo>
                <a:lnTo>
                  <a:pt x="4094747" y="2868612"/>
                </a:lnTo>
                <a:lnTo>
                  <a:pt x="4104825" y="2922587"/>
                </a:lnTo>
                <a:lnTo>
                  <a:pt x="4119940" y="2967037"/>
                </a:lnTo>
                <a:lnTo>
                  <a:pt x="4138416" y="3009900"/>
                </a:lnTo>
                <a:lnTo>
                  <a:pt x="4156892" y="3046412"/>
                </a:lnTo>
                <a:lnTo>
                  <a:pt x="4177047" y="3084512"/>
                </a:lnTo>
                <a:lnTo>
                  <a:pt x="4197202" y="3121025"/>
                </a:lnTo>
                <a:lnTo>
                  <a:pt x="4217357" y="3160712"/>
                </a:lnTo>
                <a:lnTo>
                  <a:pt x="4234153" y="3201987"/>
                </a:lnTo>
                <a:lnTo>
                  <a:pt x="4249270" y="3248025"/>
                </a:lnTo>
                <a:lnTo>
                  <a:pt x="4261027" y="3300412"/>
                </a:lnTo>
                <a:lnTo>
                  <a:pt x="4269425" y="3360737"/>
                </a:lnTo>
                <a:lnTo>
                  <a:pt x="4272784" y="3427412"/>
                </a:lnTo>
                <a:lnTo>
                  <a:pt x="4269425" y="3497262"/>
                </a:lnTo>
                <a:lnTo>
                  <a:pt x="4261027" y="3557587"/>
                </a:lnTo>
                <a:lnTo>
                  <a:pt x="4249270" y="3609975"/>
                </a:lnTo>
                <a:lnTo>
                  <a:pt x="4234153" y="3656012"/>
                </a:lnTo>
                <a:lnTo>
                  <a:pt x="4217357" y="3697287"/>
                </a:lnTo>
                <a:lnTo>
                  <a:pt x="4197202" y="3736975"/>
                </a:lnTo>
                <a:lnTo>
                  <a:pt x="4156892" y="3811587"/>
                </a:lnTo>
                <a:lnTo>
                  <a:pt x="4138416" y="3848100"/>
                </a:lnTo>
                <a:lnTo>
                  <a:pt x="4119940" y="3890962"/>
                </a:lnTo>
                <a:lnTo>
                  <a:pt x="4104825" y="3935412"/>
                </a:lnTo>
                <a:lnTo>
                  <a:pt x="4094747" y="3987800"/>
                </a:lnTo>
                <a:lnTo>
                  <a:pt x="4084669" y="4048125"/>
                </a:lnTo>
                <a:lnTo>
                  <a:pt x="4082989" y="4116387"/>
                </a:lnTo>
                <a:lnTo>
                  <a:pt x="4084669" y="4186237"/>
                </a:lnTo>
                <a:lnTo>
                  <a:pt x="4094747" y="4244975"/>
                </a:lnTo>
                <a:lnTo>
                  <a:pt x="4104825" y="4297362"/>
                </a:lnTo>
                <a:lnTo>
                  <a:pt x="4119940" y="4343400"/>
                </a:lnTo>
                <a:lnTo>
                  <a:pt x="4138416" y="4386262"/>
                </a:lnTo>
                <a:lnTo>
                  <a:pt x="4156892" y="4424362"/>
                </a:lnTo>
                <a:lnTo>
                  <a:pt x="4197202" y="4498975"/>
                </a:lnTo>
                <a:lnTo>
                  <a:pt x="4217357" y="4537075"/>
                </a:lnTo>
                <a:lnTo>
                  <a:pt x="4234153" y="4579937"/>
                </a:lnTo>
                <a:lnTo>
                  <a:pt x="4249270" y="4625975"/>
                </a:lnTo>
                <a:lnTo>
                  <a:pt x="4261027" y="4678362"/>
                </a:lnTo>
                <a:lnTo>
                  <a:pt x="4269425" y="4738687"/>
                </a:lnTo>
                <a:lnTo>
                  <a:pt x="4272784" y="4806950"/>
                </a:lnTo>
                <a:lnTo>
                  <a:pt x="4269425" y="4875212"/>
                </a:lnTo>
                <a:lnTo>
                  <a:pt x="4261027" y="4935537"/>
                </a:lnTo>
                <a:lnTo>
                  <a:pt x="4249270" y="4987925"/>
                </a:lnTo>
                <a:lnTo>
                  <a:pt x="4234153" y="5033962"/>
                </a:lnTo>
                <a:lnTo>
                  <a:pt x="4217357" y="5075237"/>
                </a:lnTo>
                <a:lnTo>
                  <a:pt x="4197202" y="5114925"/>
                </a:lnTo>
                <a:lnTo>
                  <a:pt x="4177047" y="5149850"/>
                </a:lnTo>
                <a:lnTo>
                  <a:pt x="4156892" y="5186362"/>
                </a:lnTo>
                <a:lnTo>
                  <a:pt x="4138416" y="5226050"/>
                </a:lnTo>
                <a:lnTo>
                  <a:pt x="4119940" y="5268912"/>
                </a:lnTo>
                <a:lnTo>
                  <a:pt x="4104825" y="5313362"/>
                </a:lnTo>
                <a:lnTo>
                  <a:pt x="4094747" y="5365750"/>
                </a:lnTo>
                <a:lnTo>
                  <a:pt x="4084669" y="5426075"/>
                </a:lnTo>
                <a:lnTo>
                  <a:pt x="4082989" y="5494337"/>
                </a:lnTo>
                <a:lnTo>
                  <a:pt x="4084669" y="5562600"/>
                </a:lnTo>
                <a:lnTo>
                  <a:pt x="4094747" y="5622925"/>
                </a:lnTo>
                <a:lnTo>
                  <a:pt x="4104825" y="5675312"/>
                </a:lnTo>
                <a:lnTo>
                  <a:pt x="4119940" y="5721350"/>
                </a:lnTo>
                <a:lnTo>
                  <a:pt x="4138416" y="5762625"/>
                </a:lnTo>
                <a:lnTo>
                  <a:pt x="4156892" y="5802312"/>
                </a:lnTo>
                <a:lnTo>
                  <a:pt x="4177047" y="5840412"/>
                </a:lnTo>
                <a:lnTo>
                  <a:pt x="4197202" y="5876925"/>
                </a:lnTo>
                <a:lnTo>
                  <a:pt x="4217357" y="5915025"/>
                </a:lnTo>
                <a:lnTo>
                  <a:pt x="4234153" y="5956300"/>
                </a:lnTo>
                <a:lnTo>
                  <a:pt x="4249270" y="6003925"/>
                </a:lnTo>
                <a:lnTo>
                  <a:pt x="4261027" y="6056312"/>
                </a:lnTo>
                <a:lnTo>
                  <a:pt x="4269425" y="6113462"/>
                </a:lnTo>
                <a:lnTo>
                  <a:pt x="4272784" y="6183312"/>
                </a:lnTo>
                <a:lnTo>
                  <a:pt x="4269425" y="6251575"/>
                </a:lnTo>
                <a:lnTo>
                  <a:pt x="4261027" y="6311900"/>
                </a:lnTo>
                <a:lnTo>
                  <a:pt x="4249270" y="6361112"/>
                </a:lnTo>
                <a:lnTo>
                  <a:pt x="4234153" y="6407150"/>
                </a:lnTo>
                <a:lnTo>
                  <a:pt x="4217357" y="6448425"/>
                </a:lnTo>
                <a:lnTo>
                  <a:pt x="4198882" y="6488112"/>
                </a:lnTo>
                <a:lnTo>
                  <a:pt x="4180406" y="6523037"/>
                </a:lnTo>
                <a:lnTo>
                  <a:pt x="4160251" y="6561137"/>
                </a:lnTo>
                <a:lnTo>
                  <a:pt x="4140096" y="6597650"/>
                </a:lnTo>
                <a:lnTo>
                  <a:pt x="4123300" y="6640512"/>
                </a:lnTo>
                <a:lnTo>
                  <a:pt x="4106504" y="6683375"/>
                </a:lnTo>
                <a:lnTo>
                  <a:pt x="4096426" y="6735762"/>
                </a:lnTo>
                <a:lnTo>
                  <a:pt x="4088029" y="6791325"/>
                </a:lnTo>
                <a:lnTo>
                  <a:pt x="4082989" y="6858000"/>
                </a:lnTo>
                <a:lnTo>
                  <a:pt x="0" y="6858000"/>
                </a:lnTo>
                <a:close/>
              </a:path>
            </a:pathLst>
          </a:custGeom>
          <a:solidFill>
            <a:schemeClr val="bg2"/>
          </a:solidFill>
          <a:ln w="0">
            <a:noFill/>
            <a:prstDash val="solid"/>
            <a:round/>
            <a:headEnd/>
            <a:tailEnd/>
          </a:ln>
        </p:spPr>
        <p:txBody>
          <a:bodyPr/>
          <a:lstStyle/>
          <a:p>
            <a:endParaRPr lang="el-GR"/>
          </a:p>
        </p:txBody>
      </p:sp>
      <p:sp>
        <p:nvSpPr>
          <p:cNvPr id="15" name="Rectangle 14">
            <a:extLst>
              <a:ext uri="{FF2B5EF4-FFF2-40B4-BE49-F238E27FC236}">
                <a16:creationId xmlns:a16="http://schemas.microsoft.com/office/drawing/2014/main" id="{E5FCFD1D-1E9C-4E30-A7D3-F7C247FDC6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1270238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A4E07C-D8F3-8743-B493-FE681CF163D1}"/>
              </a:ext>
            </a:extLst>
          </p:cNvPr>
          <p:cNvSpPr>
            <a:spLocks noGrp="1"/>
          </p:cNvSpPr>
          <p:nvPr>
            <p:ph type="title"/>
          </p:nvPr>
        </p:nvSpPr>
        <p:spPr/>
        <p:txBody>
          <a:bodyPr/>
          <a:lstStyle/>
          <a:p>
            <a:r>
              <a:rPr lang="en-US" dirty="0"/>
              <a:t>What is the main point of the video?</a:t>
            </a:r>
            <a:endParaRPr lang="el-GR" dirty="0"/>
          </a:p>
        </p:txBody>
      </p:sp>
      <p:sp>
        <p:nvSpPr>
          <p:cNvPr id="3" name="Θέση περιεχομένου 2">
            <a:extLst>
              <a:ext uri="{FF2B5EF4-FFF2-40B4-BE49-F238E27FC236}">
                <a16:creationId xmlns:a16="http://schemas.microsoft.com/office/drawing/2014/main" id="{6830B67F-B83D-B341-81A2-738C08E300DE}"/>
              </a:ext>
            </a:extLst>
          </p:cNvPr>
          <p:cNvSpPr>
            <a:spLocks noGrp="1"/>
          </p:cNvSpPr>
          <p:nvPr>
            <p:ph idx="1"/>
          </p:nvPr>
        </p:nvSpPr>
        <p:spPr>
          <a:xfrm>
            <a:off x="838200" y="2780928"/>
            <a:ext cx="7467600" cy="3196952"/>
          </a:xfrm>
        </p:spPr>
        <p:txBody>
          <a:bodyPr/>
          <a:lstStyle/>
          <a:p>
            <a:r>
              <a:rPr lang="en-US" dirty="0"/>
              <a:t>The basic need for money  motivates people only up to a point. Then people are motivated by the recognition of their labor, the challenge involved in their work, and their love/enjoyment for it.</a:t>
            </a:r>
            <a:endParaRPr lang="el-GR" dirty="0"/>
          </a:p>
        </p:txBody>
      </p:sp>
    </p:spTree>
    <p:extLst>
      <p:ext uri="{BB962C8B-B14F-4D97-AF65-F5344CB8AC3E}">
        <p14:creationId xmlns:p14="http://schemas.microsoft.com/office/powerpoint/2010/main" val="906003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Main points</a:t>
            </a:r>
            <a:endParaRPr lang="en-US" sz="2700" b="1" dirty="0"/>
          </a:p>
        </p:txBody>
      </p:sp>
      <p:sp>
        <p:nvSpPr>
          <p:cNvPr id="6" name="Text Placeholder 5"/>
          <p:cNvSpPr>
            <a:spLocks noGrp="1"/>
          </p:cNvSpPr>
          <p:nvPr>
            <p:ph idx="1"/>
          </p:nvPr>
        </p:nvSpPr>
        <p:spPr>
          <a:xfrm>
            <a:off x="938758" y="1628800"/>
            <a:ext cx="7633742" cy="4250793"/>
          </a:xfrm>
        </p:spPr>
        <p:txBody>
          <a:bodyPr/>
          <a:lstStyle/>
          <a:p>
            <a:r>
              <a:rPr lang="en-US" b="1" dirty="0"/>
              <a:t>Central idea</a:t>
            </a:r>
          </a:p>
          <a:p>
            <a:r>
              <a:rPr lang="en-US" dirty="0"/>
              <a:t>Motivation related to rewards &amp; unconscious desires</a:t>
            </a:r>
          </a:p>
          <a:p>
            <a:endParaRPr lang="en-US" dirty="0"/>
          </a:p>
          <a:p>
            <a:r>
              <a:rPr lang="en-US" b="1" dirty="0"/>
              <a:t>Main points</a:t>
            </a:r>
          </a:p>
          <a:p>
            <a:r>
              <a:rPr lang="en-US" dirty="0"/>
              <a:t>1. </a:t>
            </a:r>
            <a:r>
              <a:rPr lang="mr-IN" dirty="0"/>
              <a:t>…………………………………</a:t>
            </a:r>
            <a:endParaRPr lang="en-US" dirty="0"/>
          </a:p>
          <a:p>
            <a:r>
              <a:rPr lang="en-US" dirty="0"/>
              <a:t>2</a:t>
            </a:r>
            <a:r>
              <a:rPr lang="mr-IN" dirty="0"/>
              <a:t>…………………………………</a:t>
            </a:r>
            <a:r>
              <a:rPr lang="en-US" dirty="0"/>
              <a:t>..</a:t>
            </a:r>
          </a:p>
          <a:p>
            <a:r>
              <a:rPr lang="en-US" dirty="0"/>
              <a:t>3</a:t>
            </a:r>
            <a:r>
              <a:rPr lang="mr-IN" dirty="0"/>
              <a:t>…………………………………</a:t>
            </a:r>
            <a:r>
              <a:rPr lang="en-US" dirty="0"/>
              <a:t>..</a:t>
            </a:r>
          </a:p>
          <a:p>
            <a:pPr algn="ctr"/>
            <a:endParaRPr lang="en-US" dirty="0"/>
          </a:p>
        </p:txBody>
      </p:sp>
    </p:spTree>
    <p:extLst>
      <p:ext uri="{BB962C8B-B14F-4D97-AF65-F5344CB8AC3E}">
        <p14:creationId xmlns:p14="http://schemas.microsoft.com/office/powerpoint/2010/main" val="218731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8636A5-0434-91E8-7D92-C945E57A0F8E}"/>
              </a:ext>
            </a:extLst>
          </p:cNvPr>
          <p:cNvSpPr>
            <a:spLocks noGrp="1"/>
          </p:cNvSpPr>
          <p:nvPr>
            <p:ph type="title"/>
          </p:nvPr>
        </p:nvSpPr>
        <p:spPr/>
        <p:txBody>
          <a:bodyPr/>
          <a:lstStyle/>
          <a:p>
            <a:r>
              <a:rPr lang="en-US" dirty="0"/>
              <a:t>Main points key</a:t>
            </a:r>
            <a:endParaRPr lang="el-GR" dirty="0"/>
          </a:p>
        </p:txBody>
      </p:sp>
      <p:sp>
        <p:nvSpPr>
          <p:cNvPr id="3" name="Θέση περιεχομένου 2">
            <a:extLst>
              <a:ext uri="{FF2B5EF4-FFF2-40B4-BE49-F238E27FC236}">
                <a16:creationId xmlns:a16="http://schemas.microsoft.com/office/drawing/2014/main" id="{F27BEE6C-78B4-3ACB-6631-BAE88A2FC9E4}"/>
              </a:ext>
            </a:extLst>
          </p:cNvPr>
          <p:cNvSpPr>
            <a:spLocks noGrp="1"/>
          </p:cNvSpPr>
          <p:nvPr>
            <p:ph idx="1"/>
          </p:nvPr>
        </p:nvSpPr>
        <p:spPr/>
        <p:txBody>
          <a:bodyPr/>
          <a:lstStyle/>
          <a:p>
            <a:r>
              <a:rPr lang="en-US" b="1" dirty="0"/>
              <a:t>Central idea</a:t>
            </a:r>
          </a:p>
          <a:p>
            <a:r>
              <a:rPr lang="en-US" dirty="0"/>
              <a:t>Motivation related to rewards &amp; unconscious desires</a:t>
            </a:r>
          </a:p>
          <a:p>
            <a:endParaRPr lang="en-US" dirty="0"/>
          </a:p>
          <a:p>
            <a:r>
              <a:rPr lang="en-US" b="1" dirty="0"/>
              <a:t>Main points</a:t>
            </a:r>
          </a:p>
          <a:p>
            <a:r>
              <a:rPr lang="en-US" dirty="0"/>
              <a:t>1. </a:t>
            </a:r>
            <a:r>
              <a:rPr lang="mr-IN" dirty="0"/>
              <a:t>…</a:t>
            </a:r>
            <a:r>
              <a:rPr lang="en-US" dirty="0"/>
              <a:t>Recognition of the fruit of our labor</a:t>
            </a:r>
          </a:p>
          <a:p>
            <a:r>
              <a:rPr lang="en-US" dirty="0"/>
              <a:t>2.</a:t>
            </a:r>
            <a:r>
              <a:rPr lang="mr-IN" dirty="0"/>
              <a:t>…</a:t>
            </a:r>
            <a:r>
              <a:rPr lang="en-US" dirty="0"/>
              <a:t>Have a challenge</a:t>
            </a:r>
            <a:r>
              <a:rPr lang="mr-IN" dirty="0"/>
              <a:t>……………</a:t>
            </a:r>
            <a:r>
              <a:rPr lang="en-US" dirty="0"/>
              <a:t>..</a:t>
            </a:r>
          </a:p>
          <a:p>
            <a:r>
              <a:rPr lang="en-US" dirty="0"/>
              <a:t>3</a:t>
            </a:r>
            <a:r>
              <a:rPr lang="mr-IN" dirty="0"/>
              <a:t>…</a:t>
            </a:r>
            <a:r>
              <a:rPr lang="en-US" dirty="0"/>
              <a:t>Love for it/enjoyment</a:t>
            </a:r>
            <a:r>
              <a:rPr lang="mr-IN" dirty="0"/>
              <a:t>………</a:t>
            </a:r>
            <a:endParaRPr lang="el-GR" dirty="0"/>
          </a:p>
        </p:txBody>
      </p:sp>
    </p:spTree>
    <p:extLst>
      <p:ext uri="{BB962C8B-B14F-4D97-AF65-F5344CB8AC3E}">
        <p14:creationId xmlns:p14="http://schemas.microsoft.com/office/powerpoint/2010/main" val="1029229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060542-7463-34D4-1434-6CEEE5D7C3C4}"/>
              </a:ext>
            </a:extLst>
          </p:cNvPr>
          <p:cNvSpPr>
            <a:spLocks noGrp="1"/>
          </p:cNvSpPr>
          <p:nvPr>
            <p:ph type="title"/>
          </p:nvPr>
        </p:nvSpPr>
        <p:spPr>
          <a:xfrm>
            <a:off x="938758" y="188640"/>
            <a:ext cx="7633742" cy="742359"/>
          </a:xfrm>
        </p:spPr>
        <p:txBody>
          <a:bodyPr>
            <a:normAutofit fontScale="90000"/>
          </a:bodyPr>
          <a:lstStyle/>
          <a:p>
            <a:r>
              <a:rPr lang="en-US" dirty="0"/>
              <a:t>Main points</a:t>
            </a:r>
            <a:endParaRPr lang="el-GR" dirty="0"/>
          </a:p>
        </p:txBody>
      </p:sp>
      <p:sp>
        <p:nvSpPr>
          <p:cNvPr id="3" name="Θέση περιεχομένου 2">
            <a:extLst>
              <a:ext uri="{FF2B5EF4-FFF2-40B4-BE49-F238E27FC236}">
                <a16:creationId xmlns:a16="http://schemas.microsoft.com/office/drawing/2014/main" id="{FBC35145-63D2-1253-6397-B19B7167F152}"/>
              </a:ext>
            </a:extLst>
          </p:cNvPr>
          <p:cNvSpPr>
            <a:spLocks noGrp="1"/>
          </p:cNvSpPr>
          <p:nvPr>
            <p:ph idx="1"/>
          </p:nvPr>
        </p:nvSpPr>
        <p:spPr>
          <a:xfrm>
            <a:off x="938758" y="930999"/>
            <a:ext cx="7633742" cy="5738361"/>
          </a:xfrm>
        </p:spPr>
        <p:txBody>
          <a:bodyPr>
            <a:normAutofit lnSpcReduction="10000"/>
          </a:bodyPr>
          <a:lstStyle/>
          <a:p>
            <a:r>
              <a:rPr lang="en-US" dirty="0"/>
              <a:t>What is the simplistic view of labor?</a:t>
            </a:r>
          </a:p>
          <a:p>
            <a:r>
              <a:rPr lang="en-US" dirty="0"/>
              <a:t>What is the example of mountaineering and what does it show?</a:t>
            </a:r>
          </a:p>
          <a:p>
            <a:r>
              <a:rPr lang="en-US" dirty="0"/>
              <a:t>What is the example with one of his students who worked on a ppt?</a:t>
            </a:r>
          </a:p>
          <a:p>
            <a:r>
              <a:rPr lang="en-US" dirty="0"/>
              <a:t>Describe the experiment with </a:t>
            </a:r>
            <a:r>
              <a:rPr lang="en-US" dirty="0" err="1"/>
              <a:t>legos</a:t>
            </a:r>
            <a:r>
              <a:rPr lang="en-US" dirty="0"/>
              <a:t> in the two conditions (meaningful vs </a:t>
            </a:r>
            <a:r>
              <a:rPr lang="en-US" dirty="0" err="1"/>
              <a:t>siziphic</a:t>
            </a:r>
            <a:r>
              <a:rPr lang="en-US" dirty="0"/>
              <a:t> condition)?</a:t>
            </a:r>
          </a:p>
          <a:p>
            <a:r>
              <a:rPr lang="en-US" dirty="0"/>
              <a:t>Describe the experiment  where the </a:t>
            </a:r>
            <a:r>
              <a:rPr lang="en-US" dirty="0" err="1"/>
              <a:t>legos</a:t>
            </a:r>
            <a:r>
              <a:rPr lang="en-US" dirty="0"/>
              <a:t> experiment was described to people?</a:t>
            </a:r>
          </a:p>
          <a:p>
            <a:r>
              <a:rPr lang="en-US" dirty="0"/>
              <a:t>What was the example with the company CEO who canceled the merger?</a:t>
            </a:r>
          </a:p>
          <a:p>
            <a:r>
              <a:rPr lang="en-US" dirty="0"/>
              <a:t>What experiment referred to negative motivation (identical pairs of letters)</a:t>
            </a:r>
          </a:p>
          <a:p>
            <a:r>
              <a:rPr lang="en-US" dirty="0"/>
              <a:t>What experiment referred to positive motivation (IKEA effect and cake mixes)</a:t>
            </a:r>
          </a:p>
          <a:p>
            <a:r>
              <a:rPr lang="en-US" dirty="0"/>
              <a:t>What conclusion is made with regard to knowledge economy (Smith vs Marx)?</a:t>
            </a:r>
            <a:endParaRPr lang="el-GR" dirty="0"/>
          </a:p>
        </p:txBody>
      </p:sp>
    </p:spTree>
    <p:extLst>
      <p:ext uri="{BB962C8B-B14F-4D97-AF65-F5344CB8AC3E}">
        <p14:creationId xmlns:p14="http://schemas.microsoft.com/office/powerpoint/2010/main" val="2809314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21D626-5480-2675-28F4-AEE98EF1B8EA}"/>
              </a:ext>
            </a:extLst>
          </p:cNvPr>
          <p:cNvSpPr>
            <a:spLocks noGrp="1"/>
          </p:cNvSpPr>
          <p:nvPr>
            <p:ph type="title"/>
          </p:nvPr>
        </p:nvSpPr>
        <p:spPr/>
        <p:txBody>
          <a:bodyPr/>
          <a:lstStyle/>
          <a:p>
            <a:r>
              <a:rPr lang="en-US" dirty="0"/>
              <a:t>Rhetorical strategies</a:t>
            </a:r>
            <a:endParaRPr lang="el-GR" dirty="0"/>
          </a:p>
        </p:txBody>
      </p:sp>
      <p:sp>
        <p:nvSpPr>
          <p:cNvPr id="3" name="Θέση περιεχομένου 2">
            <a:extLst>
              <a:ext uri="{FF2B5EF4-FFF2-40B4-BE49-F238E27FC236}">
                <a16:creationId xmlns:a16="http://schemas.microsoft.com/office/drawing/2014/main" id="{4C583416-22CD-252E-1702-950D4D7E0ECA}"/>
              </a:ext>
            </a:extLst>
          </p:cNvPr>
          <p:cNvSpPr>
            <a:spLocks noGrp="1"/>
          </p:cNvSpPr>
          <p:nvPr>
            <p:ph idx="1"/>
          </p:nvPr>
        </p:nvSpPr>
        <p:spPr/>
        <p:txBody>
          <a:bodyPr>
            <a:normAutofit fontScale="92500" lnSpcReduction="20000"/>
          </a:bodyPr>
          <a:lstStyle/>
          <a:p>
            <a:r>
              <a:rPr lang="en-US" dirty="0"/>
              <a:t>Google the speaker. Who is he? What is his relation to his topic?</a:t>
            </a:r>
          </a:p>
          <a:p>
            <a:r>
              <a:rPr lang="en-US" dirty="0"/>
              <a:t>How does the speaker build credibility in his speech?</a:t>
            </a:r>
          </a:p>
          <a:p>
            <a:r>
              <a:rPr lang="en-US" dirty="0"/>
              <a:t>How does the speaker make himself understood?</a:t>
            </a:r>
          </a:p>
          <a:p>
            <a:r>
              <a:rPr lang="en-US" dirty="0"/>
              <a:t>He starts the speech by referring to the simplistic view of life and the example of mountaineering. What rhetorical strategies are used in these two cases?</a:t>
            </a:r>
          </a:p>
          <a:p>
            <a:r>
              <a:rPr lang="en-US" dirty="0"/>
              <a:t>He says “there are all sorts of strange behaviors. Think of mountaineering and mountain climbing. If you read books of people who climb mountains, do you think that these books are full of moments of joy and happiness? No they are full of misery. In fact, it’s all about frostbite and difficulty to walk and difficulty of breathing, cold, challenging circumstances” what strategies are used in this extract?</a:t>
            </a:r>
          </a:p>
          <a:p>
            <a:endParaRPr lang="el-GR" dirty="0"/>
          </a:p>
        </p:txBody>
      </p:sp>
    </p:spTree>
    <p:extLst>
      <p:ext uri="{BB962C8B-B14F-4D97-AF65-F5344CB8AC3E}">
        <p14:creationId xmlns:p14="http://schemas.microsoft.com/office/powerpoint/2010/main" val="3440561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E0B295-DB67-8A49-B532-206A0A2CCBC9}"/>
              </a:ext>
            </a:extLst>
          </p:cNvPr>
          <p:cNvSpPr>
            <a:spLocks noGrp="1"/>
          </p:cNvSpPr>
          <p:nvPr>
            <p:ph type="title"/>
          </p:nvPr>
        </p:nvSpPr>
        <p:spPr>
          <a:xfrm>
            <a:off x="1115616" y="279125"/>
            <a:ext cx="7467600" cy="490066"/>
          </a:xfrm>
        </p:spPr>
        <p:txBody>
          <a:bodyPr>
            <a:normAutofit/>
          </a:bodyPr>
          <a:lstStyle/>
          <a:p>
            <a:r>
              <a:rPr lang="en-US" sz="2400" dirty="0"/>
              <a:t>Maslow &amp; </a:t>
            </a:r>
            <a:r>
              <a:rPr lang="en-US" sz="2400" dirty="0" err="1"/>
              <a:t>ariely</a:t>
            </a:r>
            <a:r>
              <a:rPr lang="en-US" sz="2400" dirty="0"/>
              <a:t> important terms</a:t>
            </a:r>
            <a:endParaRPr lang="el-GR" sz="2400" dirty="0"/>
          </a:p>
        </p:txBody>
      </p:sp>
      <p:graphicFrame>
        <p:nvGraphicFramePr>
          <p:cNvPr id="4" name="Θέση περιεχομένου 3">
            <a:extLst>
              <a:ext uri="{FF2B5EF4-FFF2-40B4-BE49-F238E27FC236}">
                <a16:creationId xmlns:a16="http://schemas.microsoft.com/office/drawing/2014/main" id="{933F49C5-87A7-6947-82E6-8F7F4D6CA785}"/>
              </a:ext>
            </a:extLst>
          </p:cNvPr>
          <p:cNvGraphicFramePr>
            <a:graphicFrameLocks noGrp="1"/>
          </p:cNvGraphicFramePr>
          <p:nvPr>
            <p:ph idx="1"/>
            <p:extLst>
              <p:ext uri="{D42A27DB-BD31-4B8C-83A1-F6EECF244321}">
                <p14:modId xmlns:p14="http://schemas.microsoft.com/office/powerpoint/2010/main" val="1015519876"/>
              </p:ext>
            </p:extLst>
          </p:nvPr>
        </p:nvGraphicFramePr>
        <p:xfrm>
          <a:off x="490934" y="974442"/>
          <a:ext cx="7931224" cy="5359400"/>
        </p:xfrm>
        <a:graphic>
          <a:graphicData uri="http://schemas.openxmlformats.org/drawingml/2006/table">
            <a:tbl>
              <a:tblPr firstRow="1" bandRow="1">
                <a:tableStyleId>{5C22544A-7EE6-4342-B048-85BDC9FD1C3A}</a:tableStyleId>
              </a:tblPr>
              <a:tblGrid>
                <a:gridCol w="1982522">
                  <a:extLst>
                    <a:ext uri="{9D8B030D-6E8A-4147-A177-3AD203B41FA5}">
                      <a16:colId xmlns:a16="http://schemas.microsoft.com/office/drawing/2014/main" val="519353565"/>
                    </a:ext>
                  </a:extLst>
                </a:gridCol>
                <a:gridCol w="5948702">
                  <a:extLst>
                    <a:ext uri="{9D8B030D-6E8A-4147-A177-3AD203B41FA5}">
                      <a16:colId xmlns:a16="http://schemas.microsoft.com/office/drawing/2014/main" val="1656066220"/>
                    </a:ext>
                  </a:extLst>
                </a:gridCol>
              </a:tblGrid>
              <a:tr h="216024">
                <a:tc gridSpan="2">
                  <a:txBody>
                    <a:bodyPr/>
                    <a:lstStyle/>
                    <a:p>
                      <a:r>
                        <a:rPr lang="en-US" sz="1800" dirty="0"/>
                        <a:t>Match the words with their definitions</a:t>
                      </a:r>
                      <a:endParaRPr lang="el-GR" dirty="0"/>
                    </a:p>
                  </a:txBody>
                  <a:tcPr/>
                </a:tc>
                <a:tc hMerge="1">
                  <a:txBody>
                    <a:bodyPr/>
                    <a:lstStyle/>
                    <a:p>
                      <a:endParaRPr lang="el-GR" dirty="0"/>
                    </a:p>
                  </a:txBody>
                  <a:tcPr/>
                </a:tc>
                <a:extLst>
                  <a:ext uri="{0D108BD9-81ED-4DB2-BD59-A6C34878D82A}">
                    <a16:rowId xmlns:a16="http://schemas.microsoft.com/office/drawing/2014/main" val="3846788377"/>
                  </a:ext>
                </a:extLst>
              </a:tr>
              <a:tr h="370840">
                <a:tc>
                  <a:txBody>
                    <a:bodyPr/>
                    <a:lstStyle/>
                    <a:p>
                      <a:r>
                        <a:rPr lang="en-US" sz="1600" dirty="0"/>
                        <a:t>1. Deficit  </a:t>
                      </a:r>
                      <a:endParaRPr lang="el-GR" sz="1600" dirty="0"/>
                    </a:p>
                  </a:txBody>
                  <a:tcPr/>
                </a:tc>
                <a:tc>
                  <a:txBody>
                    <a:bodyPr/>
                    <a:lstStyle/>
                    <a:p>
                      <a:r>
                        <a:rPr lang="en-US" sz="1600" dirty="0"/>
                        <a:t>A. priority</a:t>
                      </a:r>
                      <a:endParaRPr lang="el-GR" sz="1600" dirty="0"/>
                    </a:p>
                  </a:txBody>
                  <a:tcPr/>
                </a:tc>
                <a:extLst>
                  <a:ext uri="{0D108BD9-81ED-4DB2-BD59-A6C34878D82A}">
                    <a16:rowId xmlns:a16="http://schemas.microsoft.com/office/drawing/2014/main" val="1626964002"/>
                  </a:ext>
                </a:extLst>
              </a:tr>
              <a:tr h="370840">
                <a:tc>
                  <a:txBody>
                    <a:bodyPr/>
                    <a:lstStyle/>
                    <a:p>
                      <a:r>
                        <a:rPr lang="en-US" sz="1600" dirty="0"/>
                        <a:t>2. salient</a:t>
                      </a:r>
                      <a:endParaRPr lang="el-GR" sz="1600" dirty="0"/>
                    </a:p>
                  </a:txBody>
                  <a:tcPr/>
                </a:tc>
                <a:tc>
                  <a:txBody>
                    <a:bodyPr/>
                    <a:lstStyle/>
                    <a:p>
                      <a:r>
                        <a:rPr lang="en-US" sz="1600" dirty="0"/>
                        <a:t>B. Latent abilities that can develop in the future</a:t>
                      </a:r>
                      <a:endParaRPr lang="el-GR" sz="1600" dirty="0"/>
                    </a:p>
                  </a:txBody>
                  <a:tcPr/>
                </a:tc>
                <a:extLst>
                  <a:ext uri="{0D108BD9-81ED-4DB2-BD59-A6C34878D82A}">
                    <a16:rowId xmlns:a16="http://schemas.microsoft.com/office/drawing/2014/main" val="3632606143"/>
                  </a:ext>
                </a:extLst>
              </a:tr>
              <a:tr h="370840">
                <a:tc>
                  <a:txBody>
                    <a:bodyPr/>
                    <a:lstStyle/>
                    <a:p>
                      <a:r>
                        <a:rPr lang="en-US" sz="1600" dirty="0"/>
                        <a:t>3. tier</a:t>
                      </a:r>
                      <a:endParaRPr lang="el-GR" sz="1600" dirty="0"/>
                    </a:p>
                  </a:txBody>
                  <a:tcPr/>
                </a:tc>
                <a:tc>
                  <a:txBody>
                    <a:bodyPr/>
                    <a:lstStyle/>
                    <a:p>
                      <a:r>
                        <a:rPr lang="en-US" sz="1600" dirty="0"/>
                        <a:t>C. Period of transition to new manufacturing processes, the rise of mechanized factory system</a:t>
                      </a:r>
                      <a:endParaRPr lang="el-GR" sz="1600" dirty="0"/>
                    </a:p>
                  </a:txBody>
                  <a:tcPr/>
                </a:tc>
                <a:extLst>
                  <a:ext uri="{0D108BD9-81ED-4DB2-BD59-A6C34878D82A}">
                    <a16:rowId xmlns:a16="http://schemas.microsoft.com/office/drawing/2014/main" val="3255697860"/>
                  </a:ext>
                </a:extLst>
              </a:tr>
              <a:tr h="370840">
                <a:tc>
                  <a:txBody>
                    <a:bodyPr/>
                    <a:lstStyle/>
                    <a:p>
                      <a:r>
                        <a:rPr lang="en-US" sz="1600" dirty="0"/>
                        <a:t>4. precedence</a:t>
                      </a:r>
                      <a:endParaRPr lang="el-GR" sz="1600" dirty="0"/>
                    </a:p>
                  </a:txBody>
                  <a:tcPr/>
                </a:tc>
                <a:tc>
                  <a:txBody>
                    <a:bodyPr/>
                    <a:lstStyle/>
                    <a:p>
                      <a:r>
                        <a:rPr lang="en-US" sz="1600" dirty="0"/>
                        <a:t>D. A lack, shortage – an economic term (</a:t>
                      </a:r>
                      <a:r>
                        <a:rPr kumimoji="0" lang="en-US" sz="1600" b="0" i="0" kern="1200" dirty="0">
                          <a:solidFill>
                            <a:schemeClr val="dk1"/>
                          </a:solidFill>
                          <a:effectLst/>
                          <a:latin typeface="+mn-lt"/>
                          <a:ea typeface="+mn-ea"/>
                          <a:cs typeface="+mn-cs"/>
                        </a:rPr>
                        <a:t>an excess of expenditure or liabilities over income or assets in a given period)</a:t>
                      </a:r>
                      <a:endParaRPr lang="el-GR" sz="1600" dirty="0"/>
                    </a:p>
                  </a:txBody>
                  <a:tcPr/>
                </a:tc>
                <a:extLst>
                  <a:ext uri="{0D108BD9-81ED-4DB2-BD59-A6C34878D82A}">
                    <a16:rowId xmlns:a16="http://schemas.microsoft.com/office/drawing/2014/main" val="2248844377"/>
                  </a:ext>
                </a:extLst>
              </a:tr>
              <a:tr h="370840">
                <a:tc>
                  <a:txBody>
                    <a:bodyPr/>
                    <a:lstStyle/>
                    <a:p>
                      <a:r>
                        <a:rPr lang="en-US" sz="1600" dirty="0"/>
                        <a:t>5. correlation</a:t>
                      </a:r>
                      <a:endParaRPr lang="el-GR" sz="1600" dirty="0"/>
                    </a:p>
                  </a:txBody>
                  <a:tcPr/>
                </a:tc>
                <a:tc>
                  <a:txBody>
                    <a:bodyPr/>
                    <a:lstStyle/>
                    <a:p>
                      <a:r>
                        <a:rPr lang="en-US" sz="1600" dirty="0"/>
                        <a:t>E. Most noticeable, important</a:t>
                      </a:r>
                      <a:endParaRPr lang="el-GR" sz="1600" dirty="0"/>
                    </a:p>
                  </a:txBody>
                  <a:tcPr/>
                </a:tc>
                <a:extLst>
                  <a:ext uri="{0D108BD9-81ED-4DB2-BD59-A6C34878D82A}">
                    <a16:rowId xmlns:a16="http://schemas.microsoft.com/office/drawing/2014/main" val="116865976"/>
                  </a:ext>
                </a:extLst>
              </a:tr>
              <a:tr h="370840">
                <a:tc>
                  <a:txBody>
                    <a:bodyPr/>
                    <a:lstStyle/>
                    <a:p>
                      <a:r>
                        <a:rPr lang="en-US" sz="1600" dirty="0"/>
                        <a:t>6. Knowledge economy</a:t>
                      </a:r>
                      <a:endParaRPr lang="el-GR" sz="1600" dirty="0"/>
                    </a:p>
                  </a:txBody>
                  <a:tcPr/>
                </a:tc>
                <a:tc>
                  <a:txBody>
                    <a:bodyPr/>
                    <a:lstStyle/>
                    <a:p>
                      <a:r>
                        <a:rPr lang="en-US" sz="1600" dirty="0"/>
                        <a:t>F. A level or grade, a series of rows</a:t>
                      </a:r>
                      <a:endParaRPr lang="el-GR" sz="1600" dirty="0"/>
                    </a:p>
                  </a:txBody>
                  <a:tcPr/>
                </a:tc>
                <a:extLst>
                  <a:ext uri="{0D108BD9-81ED-4DB2-BD59-A6C34878D82A}">
                    <a16:rowId xmlns:a16="http://schemas.microsoft.com/office/drawing/2014/main" val="241291940"/>
                  </a:ext>
                </a:extLst>
              </a:tr>
              <a:tr h="370840">
                <a:tc>
                  <a:txBody>
                    <a:bodyPr/>
                    <a:lstStyle/>
                    <a:p>
                      <a:r>
                        <a:rPr lang="en-US" sz="1600" dirty="0"/>
                        <a:t>7. potential</a:t>
                      </a:r>
                      <a:endParaRPr lang="el-GR" sz="1600" dirty="0"/>
                    </a:p>
                  </a:txBody>
                  <a:tcPr/>
                </a:tc>
                <a:tc>
                  <a:txBody>
                    <a:bodyPr/>
                    <a:lstStyle/>
                    <a:p>
                      <a:r>
                        <a:rPr lang="en-US" sz="1600" dirty="0"/>
                        <a:t>G. Statistical relation</a:t>
                      </a:r>
                      <a:endParaRPr lang="el-GR" sz="1600" dirty="0"/>
                    </a:p>
                  </a:txBody>
                  <a:tcPr/>
                </a:tc>
                <a:extLst>
                  <a:ext uri="{0D108BD9-81ED-4DB2-BD59-A6C34878D82A}">
                    <a16:rowId xmlns:a16="http://schemas.microsoft.com/office/drawing/2014/main" val="3020515030"/>
                  </a:ext>
                </a:extLst>
              </a:tr>
              <a:tr h="370840">
                <a:tc>
                  <a:txBody>
                    <a:bodyPr/>
                    <a:lstStyle/>
                    <a:p>
                      <a:r>
                        <a:rPr lang="en-US" sz="1600" dirty="0"/>
                        <a:t>8. Industrial revolution</a:t>
                      </a:r>
                      <a:endParaRPr lang="el-GR" sz="1600" dirty="0"/>
                    </a:p>
                  </a:txBody>
                  <a:tcPr/>
                </a:tc>
                <a:tc>
                  <a:txBody>
                    <a:bodyPr/>
                    <a:lstStyle/>
                    <a:p>
                      <a:r>
                        <a:rPr lang="en-US" sz="1600" dirty="0"/>
                        <a:t>H. Completely destroy and make disappear</a:t>
                      </a:r>
                      <a:endParaRPr lang="el-GR" sz="1600" dirty="0"/>
                    </a:p>
                  </a:txBody>
                  <a:tcPr/>
                </a:tc>
                <a:extLst>
                  <a:ext uri="{0D108BD9-81ED-4DB2-BD59-A6C34878D82A}">
                    <a16:rowId xmlns:a16="http://schemas.microsoft.com/office/drawing/2014/main" val="3106029159"/>
                  </a:ext>
                </a:extLst>
              </a:tr>
              <a:tr h="370840">
                <a:tc>
                  <a:txBody>
                    <a:bodyPr/>
                    <a:lstStyle/>
                    <a:p>
                      <a:r>
                        <a:rPr lang="en-US" sz="1600" dirty="0"/>
                        <a:t>9. eliminate</a:t>
                      </a:r>
                      <a:endParaRPr lang="el-GR" sz="1600" dirty="0"/>
                    </a:p>
                  </a:txBody>
                  <a:tcPr/>
                </a:tc>
                <a:tc>
                  <a:txBody>
                    <a:bodyPr/>
                    <a:lstStyle/>
                    <a:p>
                      <a:r>
                        <a:rPr lang="en-US" sz="1600" dirty="0"/>
                        <a:t>I. Relating to the way a living organism functions (biology)</a:t>
                      </a:r>
                      <a:endParaRPr lang="el-GR" sz="1600" dirty="0"/>
                    </a:p>
                  </a:txBody>
                  <a:tcPr/>
                </a:tc>
                <a:extLst>
                  <a:ext uri="{0D108BD9-81ED-4DB2-BD59-A6C34878D82A}">
                    <a16:rowId xmlns:a16="http://schemas.microsoft.com/office/drawing/2014/main" val="632224797"/>
                  </a:ext>
                </a:extLst>
              </a:tr>
              <a:tr h="370840">
                <a:tc>
                  <a:txBody>
                    <a:bodyPr/>
                    <a:lstStyle/>
                    <a:p>
                      <a:r>
                        <a:rPr lang="en-US" sz="1600" dirty="0"/>
                        <a:t>10. Physiological</a:t>
                      </a:r>
                      <a:endParaRPr lang="el-GR" sz="1600" dirty="0"/>
                    </a:p>
                  </a:txBody>
                  <a:tcPr/>
                </a:tc>
                <a:tc>
                  <a:txBody>
                    <a:bodyPr/>
                    <a:lstStyle/>
                    <a:p>
                      <a:r>
                        <a:rPr lang="en-US" sz="1600" dirty="0"/>
                        <a:t>J. It emphasizes the importance of skills in a service economy in contrast to industrialized economy and its emphasis on mass production &amp; relatively unskilled jobs</a:t>
                      </a:r>
                      <a:endParaRPr lang="el-GR" sz="1600" dirty="0"/>
                    </a:p>
                  </a:txBody>
                  <a:tcPr/>
                </a:tc>
                <a:extLst>
                  <a:ext uri="{0D108BD9-81ED-4DB2-BD59-A6C34878D82A}">
                    <a16:rowId xmlns:a16="http://schemas.microsoft.com/office/drawing/2014/main" val="2641487415"/>
                  </a:ext>
                </a:extLst>
              </a:tr>
            </a:tbl>
          </a:graphicData>
        </a:graphic>
      </p:graphicFrame>
    </p:spTree>
    <p:extLst>
      <p:ext uri="{BB962C8B-B14F-4D97-AF65-F5344CB8AC3E}">
        <p14:creationId xmlns:p14="http://schemas.microsoft.com/office/powerpoint/2010/main" val="2595868985"/>
      </p:ext>
    </p:extLst>
  </p:cSld>
  <p:clrMapOvr>
    <a:masterClrMapping/>
  </p:clrMapOvr>
</p:sld>
</file>

<file path=ppt/theme/theme1.xml><?xml version="1.0" encoding="utf-8"?>
<a:theme xmlns:a="http://schemas.openxmlformats.org/drawingml/2006/main" name="Κάρτα">
  <a:themeElements>
    <a:clrScheme name="Κάρτα">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Κάρτα">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Κάρτα">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1435</Words>
  <Application>Microsoft Macintosh PowerPoint</Application>
  <PresentationFormat>Προβολή στην οθόνη (4:3)</PresentationFormat>
  <Paragraphs>98</Paragraphs>
  <Slides>13</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13</vt:i4>
      </vt:variant>
    </vt:vector>
  </HeadingPairs>
  <TitlesOfParts>
    <vt:vector size="19" baseType="lpstr">
      <vt:lpstr>Arial</vt:lpstr>
      <vt:lpstr>Calibri</vt:lpstr>
      <vt:lpstr>Corbel</vt:lpstr>
      <vt:lpstr>Gill Sans MT</vt:lpstr>
      <vt:lpstr>Impact</vt:lpstr>
      <vt:lpstr>Κάρτα</vt:lpstr>
      <vt:lpstr> Human motivation</vt:lpstr>
      <vt:lpstr>watching the viedo</vt:lpstr>
      <vt:lpstr>What is the main point of the video?</vt:lpstr>
      <vt:lpstr>What is the main point of the video?</vt:lpstr>
      <vt:lpstr>Main points</vt:lpstr>
      <vt:lpstr>Main points key</vt:lpstr>
      <vt:lpstr>Main points</vt:lpstr>
      <vt:lpstr>Rhetorical strategies</vt:lpstr>
      <vt:lpstr>Maslow &amp; ariely important terms</vt:lpstr>
      <vt:lpstr>Maslow &amp; ariely important terms</vt:lpstr>
      <vt:lpstr>A knowledge economy</vt:lpstr>
      <vt:lpstr>A knowledge economy</vt:lpstr>
      <vt:lpstr>Derivatives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Human motivation</dc:title>
  <dc:creator>Ifigeneia Machili</dc:creator>
  <cp:lastModifiedBy>Microsoft Office User</cp:lastModifiedBy>
  <cp:revision>9</cp:revision>
  <dcterms:created xsi:type="dcterms:W3CDTF">2020-04-22T09:49:57Z</dcterms:created>
  <dcterms:modified xsi:type="dcterms:W3CDTF">2026-03-10T08:19:57Z</dcterms:modified>
</cp:coreProperties>
</file>