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6"/>
  </p:notesMasterIdLst>
  <p:sldIdLst>
    <p:sldId id="427" r:id="rId2"/>
    <p:sldId id="416" r:id="rId3"/>
    <p:sldId id="394" r:id="rId4"/>
    <p:sldId id="395" r:id="rId5"/>
    <p:sldId id="396" r:id="rId6"/>
    <p:sldId id="401" r:id="rId7"/>
    <p:sldId id="402" r:id="rId8"/>
    <p:sldId id="418" r:id="rId9"/>
    <p:sldId id="403" r:id="rId10"/>
    <p:sldId id="405" r:id="rId11"/>
    <p:sldId id="417" r:id="rId12"/>
    <p:sldId id="408" r:id="rId13"/>
    <p:sldId id="409" r:id="rId14"/>
    <p:sldId id="410" r:id="rId15"/>
    <p:sldId id="412" r:id="rId16"/>
    <p:sldId id="414" r:id="rId17"/>
    <p:sldId id="420" r:id="rId18"/>
    <p:sldId id="421" r:id="rId19"/>
    <p:sldId id="422" r:id="rId20"/>
    <p:sldId id="423" r:id="rId21"/>
    <p:sldId id="424" r:id="rId22"/>
    <p:sldId id="425" r:id="rId23"/>
    <p:sldId id="426" r:id="rId24"/>
    <p:sldId id="359"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9545" autoAdjust="0"/>
  </p:normalViewPr>
  <p:slideViewPr>
    <p:cSldViewPr>
      <p:cViewPr varScale="1">
        <p:scale>
          <a:sx n="83" d="100"/>
          <a:sy n="83" d="100"/>
        </p:scale>
        <p:origin x="797"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3569AA1-F9E0-4454-87D0-0FF862FF0761}"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l-GR"/>
          </a:p>
        </p:txBody>
      </p:sp>
      <p:sp>
        <p:nvSpPr>
          <p:cNvPr id="16" name="Footer Placeholder 16"/>
          <p:cNvSpPr>
            <a:spLocks noGrp="1"/>
          </p:cNvSpPr>
          <p:nvPr>
            <p:ph type="ftr" sz="quarter" idx="11"/>
          </p:nvPr>
        </p:nvSpPr>
        <p:spPr/>
        <p:txBody>
          <a:bodyPr/>
          <a:lstStyle>
            <a:lvl1pPr>
              <a:defRPr/>
            </a:lvl1pPr>
          </a:lstStyle>
          <a:p>
            <a:pPr>
              <a:defRPr/>
            </a:pPr>
            <a:endParaRPr lang="el-G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7F8359E3-5BC7-479C-9442-33586032699A}"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683D2141-06DA-43AC-9B9B-65C9B9AB8E5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0E146A34-128F-4236-9366-79C100E1E758}" type="slidenum">
              <a:rPr lang="el-GR"/>
              <a:pPr>
                <a:defRPr/>
              </a:pPr>
              <a:t>‹#›</a:t>
            </a:fld>
            <a:endParaRPr lang="el-GR"/>
          </a:p>
        </p:txBody>
      </p:sp>
      <p:sp>
        <p:nvSpPr>
          <p:cNvPr id="14" name="Date Placeholder 3"/>
          <p:cNvSpPr>
            <a:spLocks noGrp="1"/>
          </p:cNvSpPr>
          <p:nvPr>
            <p:ph type="dt" sz="half" idx="11"/>
          </p:nvPr>
        </p:nvSpPr>
        <p:spPr/>
        <p:txBody>
          <a:bodyPr/>
          <a:lstStyle>
            <a:lvl1pPr>
              <a:defRPr/>
            </a:lvl1pPr>
          </a:lstStyle>
          <a:p>
            <a:pPr>
              <a:defRPr/>
            </a:pPr>
            <a:endParaRPr lang="el-GR"/>
          </a:p>
        </p:txBody>
      </p:sp>
      <p:sp>
        <p:nvSpPr>
          <p:cNvPr id="15" name="Footer Placeholder 4"/>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5ACF1A8-473B-4E73-8291-726C3369CCC9}"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l-GR"/>
          </a:p>
        </p:txBody>
      </p:sp>
      <p:sp>
        <p:nvSpPr>
          <p:cNvPr id="16" name="Date Placeholder 3"/>
          <p:cNvSpPr>
            <a:spLocks noGrp="1"/>
          </p:cNvSpPr>
          <p:nvPr>
            <p:ph type="dt" sz="half" idx="11"/>
          </p:nvPr>
        </p:nvSpPr>
        <p:spPr/>
        <p:txBody>
          <a:bodyPr/>
          <a:lstStyle>
            <a:lvl1pPr>
              <a:defRPr/>
            </a:lvl1pPr>
          </a:lstStyle>
          <a:p>
            <a:pPr>
              <a:defRPr/>
            </a:pPr>
            <a:endParaRPr lang="el-G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8F71EF97-22CF-42DD-B198-E2DD296CA19B}"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077D6F18-E9BF-461D-A6EC-F555FE05BE12}"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l-G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l-G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8D673732-918C-485B-916A-C2FD12679EA6}"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l-GR"/>
          </a:p>
        </p:txBody>
      </p:sp>
      <p:sp>
        <p:nvSpPr>
          <p:cNvPr id="4" name="Footer Placeholder 3"/>
          <p:cNvSpPr>
            <a:spLocks noGrp="1"/>
          </p:cNvSpPr>
          <p:nvPr>
            <p:ph type="ftr" sz="quarter" idx="11"/>
          </p:nvPr>
        </p:nvSpPr>
        <p:spPr/>
        <p:txBody>
          <a:bodyPr/>
          <a:lstStyle>
            <a:lvl1pPr>
              <a:defRPr/>
            </a:lvl1pPr>
          </a:lstStyle>
          <a:p>
            <a:pPr>
              <a:defRPr/>
            </a:pPr>
            <a:endParaRPr lang="el-G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3D12DCD8-C59D-4823-BE7C-382FF93A5B1D}"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l-GR"/>
          </a:p>
        </p:txBody>
      </p:sp>
      <p:sp>
        <p:nvSpPr>
          <p:cNvPr id="9" name="Footer Placeholder 2"/>
          <p:cNvSpPr>
            <a:spLocks noGrp="1"/>
          </p:cNvSpPr>
          <p:nvPr>
            <p:ph type="ftr" sz="quarter" idx="11"/>
          </p:nvPr>
        </p:nvSpPr>
        <p:spPr/>
        <p:txBody>
          <a:bodyPr/>
          <a:lstStyle>
            <a:lvl1pPr>
              <a:defRPr/>
            </a:lvl1pPr>
          </a:lstStyle>
          <a:p>
            <a:pPr>
              <a:defRPr/>
            </a:pPr>
            <a:endParaRPr lang="el-G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67BEFF67-7907-402A-87CC-F7177E78DF9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3D63BEC9-EF9C-4CAA-9648-13225D4EAC5F}" type="slidenum">
              <a:rPr lang="el-GR"/>
              <a:pPr>
                <a:defRPr/>
              </a:pPr>
              <a:t>‹#›</a:t>
            </a:fld>
            <a:endParaRPr lang="el-GR"/>
          </a:p>
        </p:txBody>
      </p:sp>
      <p:sp>
        <p:nvSpPr>
          <p:cNvPr id="17" name="Date Placeholder 4"/>
          <p:cNvSpPr>
            <a:spLocks noGrp="1"/>
          </p:cNvSpPr>
          <p:nvPr>
            <p:ph type="dt" sz="half" idx="11"/>
          </p:nvPr>
        </p:nvSpPr>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84FD091C-252D-49B1-A07B-A436BB7BFB3E}" type="slidenum">
              <a:rPr lang="el-GR"/>
              <a:pPr>
                <a:defRPr/>
              </a:pPr>
              <a:t>‹#›</a:t>
            </a:fld>
            <a:endParaRPr lang="el-G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l-G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l-G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129BC5E4-BB83-4595-B66A-9866AB9774F2}" type="slidenum">
              <a:rPr lang="el-GR"/>
              <a:pPr>
                <a:defRPr/>
              </a:pPr>
              <a:t>‹#›</a:t>
            </a:fld>
            <a:endParaRPr lang="el-G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793" r:id="rId1"/>
    <p:sldLayoutId id="2147484794" r:id="rId2"/>
    <p:sldLayoutId id="2147484795" r:id="rId3"/>
    <p:sldLayoutId id="2147484796" r:id="rId4"/>
    <p:sldLayoutId id="2147484797" r:id="rId5"/>
    <p:sldLayoutId id="2147484798" r:id="rId6"/>
    <p:sldLayoutId id="2147484799" r:id="rId7"/>
    <p:sldLayoutId id="2147484800" r:id="rId8"/>
    <p:sldLayoutId id="2147484801" r:id="rId9"/>
    <p:sldLayoutId id="2147484802" r:id="rId10"/>
    <p:sldLayoutId id="2147484803" r:id="rId11"/>
  </p:sldLayoutIdLst>
  <p:hf hdr="0" ftr="0" dt="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class.uom.gr/"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endeley.com/guides/apa-citation-guide" TargetMode="External"/><Relationship Id="rId2" Type="http://schemas.openxmlformats.org/officeDocument/2006/relationships/hyperlink" Target="https://www.mendeley.com/guides/harvard-citation-guid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arleton.ca/socanth/wp-content/uploads/ESSAY-EVALUATION-CRITERIA-SOCI-2450-1.pdf" TargetMode="External"/><Relationship Id="rId2" Type="http://schemas.openxmlformats.org/officeDocument/2006/relationships/hyperlink" Target="https://opencourses.auth.gr/modules/document/file.php/EDLIT122/page_1.html" TargetMode="External"/><Relationship Id="rId1" Type="http://schemas.openxmlformats.org/officeDocument/2006/relationships/slideLayout" Target="../slideLayouts/slideLayout2.xml"/><Relationship Id="rId6" Type="http://schemas.openxmlformats.org/officeDocument/2006/relationships/hyperlink" Target="http://www.oecd.org/mena/competitiveness/47565444.pdf" TargetMode="External"/><Relationship Id="rId5" Type="http://schemas.openxmlformats.org/officeDocument/2006/relationships/hyperlink" Target="https://www.english.upenn.edu/graduate/resources/teachweb/kmgrades.html" TargetMode="External"/><Relationship Id="rId4" Type="http://schemas.openxmlformats.org/officeDocument/2006/relationships/hyperlink" Target="https://www.bsu.edu/-/media/WWW/DepartmentalContent/University%20College/WritingProficiency/Grading-Criteria.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ctrTitle"/>
          </p:nvPr>
        </p:nvSpPr>
        <p:spPr>
          <a:xfrm>
            <a:off x="539750" y="476671"/>
            <a:ext cx="8135938" cy="1505273"/>
          </a:xfrm>
        </p:spPr>
        <p:txBody>
          <a:bodyPr/>
          <a:lstStyle/>
          <a:p>
            <a:pPr eaLnBrk="1" hangingPunct="1"/>
            <a:r>
              <a:rPr lang="el-GR" sz="3200" b="1" dirty="0">
                <a:latin typeface="Calibri" pitchFamily="34" charset="0"/>
              </a:rPr>
              <a:t>Οδηγίες για την Συγγραφή της Εργασίας στην στη ΔΙΟΙΚΗΣΗ ΑΝΘΡΩΠΙΝΩΝ ΠΟΡΩΝ</a:t>
            </a:r>
            <a:br>
              <a:rPr lang="el-GR" sz="3200" b="1" dirty="0">
                <a:latin typeface="Calibri" pitchFamily="34" charset="0"/>
              </a:rPr>
            </a:br>
            <a:r>
              <a:rPr lang="el-GR" sz="3200" b="1" dirty="0">
                <a:latin typeface="Calibri" pitchFamily="34" charset="0"/>
              </a:rPr>
              <a:t>στον ΤΟΥΡΙΣΜΟ</a:t>
            </a:r>
          </a:p>
        </p:txBody>
      </p:sp>
      <p:sp>
        <p:nvSpPr>
          <p:cNvPr id="7" name="Slide Number Placeholder 6"/>
          <p:cNvSpPr>
            <a:spLocks noGrp="1"/>
          </p:cNvSpPr>
          <p:nvPr>
            <p:ph type="sldNum" sz="quarter" idx="12"/>
          </p:nvPr>
        </p:nvSpPr>
        <p:spPr/>
        <p:txBody>
          <a:bodyPr/>
          <a:lstStyle/>
          <a:p>
            <a:pPr>
              <a:defRPr/>
            </a:pPr>
            <a:fld id="{12DAFDA8-C8BF-4A9B-9555-D3F786C01CD5}" type="slidenum">
              <a:rPr lang="el-GR"/>
              <a:pPr>
                <a:defRPr/>
              </a:pPr>
              <a:t>1</a:t>
            </a:fld>
            <a:endParaRPr lang="el-GR"/>
          </a:p>
        </p:txBody>
      </p:sp>
      <p:sp>
        <p:nvSpPr>
          <p:cNvPr id="5" name="Title 1"/>
          <p:cNvSpPr txBox="1">
            <a:spLocks/>
          </p:cNvSpPr>
          <p:nvPr/>
        </p:nvSpPr>
        <p:spPr>
          <a:xfrm>
            <a:off x="0" y="2348880"/>
            <a:ext cx="9144000" cy="3095625"/>
          </a:xfrm>
          <a:prstGeom prst="rect">
            <a:avLst/>
          </a:prstGeom>
        </p:spPr>
        <p:txBody>
          <a:bodyPr anchor="ctr">
            <a:normAutofit fontScale="90000" lnSpcReduction="10000"/>
          </a:bodyPr>
          <a:lstStyle/>
          <a:p>
            <a:pPr marL="609600" indent="-609600" algn="ctr" fontAlgn="auto">
              <a:spcBef>
                <a:spcPts val="0"/>
              </a:spcBef>
              <a:spcAft>
                <a:spcPts val="0"/>
              </a:spcAft>
              <a:defRPr/>
            </a:pPr>
            <a:endParaRPr lang="el-GR" sz="2700" b="1" dirty="0">
              <a:latin typeface="Calibri" pitchFamily="34" charset="0"/>
            </a:endParaRPr>
          </a:p>
          <a:p>
            <a:pPr marL="609600" indent="-609600" algn="ctr" fontAlgn="auto">
              <a:spcBef>
                <a:spcPts val="0"/>
              </a:spcBef>
              <a:spcAft>
                <a:spcPts val="0"/>
              </a:spcAft>
              <a:defRPr/>
            </a:pPr>
            <a:r>
              <a:rPr lang="el-GR" sz="2700" b="1" dirty="0">
                <a:latin typeface="Calibri" pitchFamily="34" charset="0"/>
              </a:rPr>
              <a:t>ΑΝΑΣΤΑΣΙΑ Α. ΚΑΤΟΥ</a:t>
            </a:r>
            <a:endParaRPr lang="en-US" sz="2700" b="1" dirty="0">
              <a:latin typeface="Calibri" pitchFamily="34" charset="0"/>
            </a:endParaRPr>
          </a:p>
          <a:p>
            <a:pPr marL="609600" indent="-609600" algn="ctr" fontAlgn="auto">
              <a:spcBef>
                <a:spcPts val="0"/>
              </a:spcBef>
              <a:spcAft>
                <a:spcPts val="0"/>
              </a:spcAft>
              <a:defRPr/>
            </a:pPr>
            <a:r>
              <a:rPr lang="el-GR" sz="2200" i="1" dirty="0">
                <a:latin typeface="Calibri" pitchFamily="34" charset="0"/>
              </a:rPr>
              <a:t>Καθηγήτρια</a:t>
            </a:r>
          </a:p>
          <a:p>
            <a:pPr marL="609600" indent="-609600" algn="ctr" fontAlgn="auto">
              <a:spcBef>
                <a:spcPts val="0"/>
              </a:spcBef>
              <a:spcAft>
                <a:spcPts val="0"/>
              </a:spcAft>
              <a:defRPr/>
            </a:pPr>
            <a:r>
              <a:rPr lang="el-GR" sz="2200" i="1" dirty="0">
                <a:latin typeface="Calibri" pitchFamily="34" charset="0"/>
              </a:rPr>
              <a:t>Τμήμα Οργάνωσης και Διοίκησης Επιχειρήσεων</a:t>
            </a:r>
          </a:p>
          <a:p>
            <a:pPr marL="609600" indent="-609600" algn="ctr" fontAlgn="auto">
              <a:spcBef>
                <a:spcPts val="0"/>
              </a:spcBef>
              <a:spcAft>
                <a:spcPts val="0"/>
              </a:spcAft>
              <a:defRPr/>
            </a:pPr>
            <a:r>
              <a:rPr lang="el-GR" sz="2200" i="1" dirty="0">
                <a:latin typeface="Calibri" pitchFamily="34" charset="0"/>
              </a:rPr>
              <a:t>Πανεπιστήμιο Μακεδονίας</a:t>
            </a:r>
            <a:endParaRPr lang="el-GR" sz="2400" i="1" dirty="0">
              <a:latin typeface="Calibri" pitchFamily="34" charset="0"/>
            </a:endParaRPr>
          </a:p>
          <a:p>
            <a:pPr marL="609600" indent="-609600" algn="ctr" fontAlgn="auto">
              <a:spcBef>
                <a:spcPts val="0"/>
              </a:spcBef>
              <a:spcAft>
                <a:spcPts val="0"/>
              </a:spcAft>
              <a:defRPr/>
            </a:pPr>
            <a:r>
              <a:rPr lang="en-US" sz="2400" b="1" dirty="0">
                <a:latin typeface="Calibri" pitchFamily="34" charset="0"/>
              </a:rPr>
              <a:t>		</a:t>
            </a:r>
          </a:p>
          <a:p>
            <a:pPr marL="609600" indent="-609600" fontAlgn="auto">
              <a:spcBef>
                <a:spcPts val="0"/>
              </a:spcBef>
              <a:spcAft>
                <a:spcPts val="0"/>
              </a:spcAft>
              <a:defRPr/>
            </a:pPr>
            <a:r>
              <a:rPr lang="el-GR" sz="2400" b="1" dirty="0">
                <a:latin typeface="Calibri" pitchFamily="34" charset="0"/>
              </a:rPr>
              <a:t>		</a:t>
            </a:r>
            <a:r>
              <a:rPr lang="en-US" sz="2400" dirty="0">
                <a:latin typeface="Calibri" pitchFamily="34" charset="0"/>
              </a:rPr>
              <a:t>PhD, Cardiff Business School, Cardiff University</a:t>
            </a:r>
          </a:p>
          <a:p>
            <a:pPr marL="609600" indent="-609600" fontAlgn="auto">
              <a:spcBef>
                <a:spcPts val="0"/>
              </a:spcBef>
              <a:spcAft>
                <a:spcPts val="0"/>
              </a:spcAft>
              <a:defRPr/>
            </a:pPr>
            <a:r>
              <a:rPr lang="el-GR" sz="2400" dirty="0">
                <a:latin typeface="Calibri" pitchFamily="34" charset="0"/>
              </a:rPr>
              <a:t>		</a:t>
            </a:r>
            <a:r>
              <a:rPr lang="en-US" sz="2400" dirty="0" err="1">
                <a:latin typeface="Calibri" pitchFamily="34" charset="0"/>
              </a:rPr>
              <a:t>PgDip</a:t>
            </a:r>
            <a:r>
              <a:rPr lang="en-US" sz="2400" dirty="0">
                <a:latin typeface="Calibri" pitchFamily="34" charset="0"/>
              </a:rPr>
              <a:t> in Research Methodology, Cardiff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MBA-International HRM, Sunderland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BA in Business Administration, Sunderland University</a:t>
            </a:r>
            <a:endParaRPr lang="en-GB" sz="2400" dirty="0">
              <a:solidFill>
                <a:srgbClr val="0070C0"/>
              </a:solidFill>
              <a:latin typeface="Calibri" pitchFamily="34" charset="0"/>
              <a:ea typeface="+mj-ea"/>
              <a:cs typeface="+mj-cs"/>
            </a:endParaRPr>
          </a:p>
        </p:txBody>
      </p:sp>
      <p:sp>
        <p:nvSpPr>
          <p:cNvPr id="9" name="Subtitle 2"/>
          <p:cNvSpPr txBox="1">
            <a:spLocks/>
          </p:cNvSpPr>
          <p:nvPr/>
        </p:nvSpPr>
        <p:spPr bwMode="auto">
          <a:xfrm>
            <a:off x="179388" y="5661248"/>
            <a:ext cx="8785225" cy="108012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lvl="0" algn="ctr" fontAlgn="auto">
              <a:spcBef>
                <a:spcPct val="20000"/>
              </a:spcBef>
              <a:spcAft>
                <a:spcPts val="0"/>
              </a:spcAft>
              <a:buClr>
                <a:schemeClr val="accent1"/>
              </a:buClr>
              <a:buSzPct val="85000"/>
              <a:defRPr/>
            </a:pPr>
            <a:r>
              <a:rPr lang="el-GR" b="1" spc="250" dirty="0">
                <a:solidFill>
                  <a:schemeClr val="tx2"/>
                </a:solidFill>
                <a:latin typeface="Calibri" pitchFamily="34" charset="0"/>
              </a:rPr>
              <a:t>Π.Μ.Σ. στο </a:t>
            </a:r>
            <a:r>
              <a:rPr lang="el-GR" dirty="0"/>
              <a:t>ΜΑΝΑΤΖΜΕΝΤ ΤΟΥΡΙΣΤΙΚΩΝ ΕΠΙΧΕΙΡΗΣΕΩΝ ΚΑΙ ΟΡΓΑΝΙΣΜΩΝ</a:t>
            </a:r>
            <a:endParaRPr lang="el-GR" b="1" spc="250" dirty="0">
              <a:solidFill>
                <a:schemeClr val="tx2"/>
              </a:solidFill>
              <a:latin typeface="Calibri" pitchFamily="34" charset="0"/>
            </a:endParaRPr>
          </a:p>
          <a:p>
            <a:pPr lvl="0" algn="ctr" fontAlgn="auto">
              <a:spcBef>
                <a:spcPct val="20000"/>
              </a:spcBef>
              <a:spcAft>
                <a:spcPts val="0"/>
              </a:spcAft>
              <a:buClr>
                <a:schemeClr val="accent1"/>
              </a:buClr>
              <a:buSzPct val="85000"/>
              <a:defRPr/>
            </a:pPr>
            <a:r>
              <a:rPr lang="el-GR" b="1" spc="250" dirty="0">
                <a:solidFill>
                  <a:schemeClr val="tx2"/>
                </a:solidFill>
                <a:latin typeface="Calibri" pitchFamily="34" charset="0"/>
              </a:rPr>
              <a:t>Μάθημα: </a:t>
            </a:r>
            <a:r>
              <a:rPr lang="el-GR" dirty="0"/>
              <a:t>ΔΙΟΙΚΗΣΗ ΑΝΘΡΩΠΙΝΩΝ ΠΟΡΩΝ</a:t>
            </a:r>
            <a:endParaRPr lang="el-GR" b="1" spc="250" dirty="0">
              <a:solidFill>
                <a:schemeClr val="tx2"/>
              </a:solidFill>
              <a:latin typeface="Calibri" pitchFamily="34" charset="0"/>
            </a:endParaRPr>
          </a:p>
          <a:p>
            <a:pPr lvl="0" algn="ctr" fontAlgn="auto">
              <a:spcBef>
                <a:spcPct val="20000"/>
              </a:spcBef>
              <a:spcAft>
                <a:spcPts val="0"/>
              </a:spcAft>
              <a:buClr>
                <a:schemeClr val="accent1"/>
              </a:buClr>
              <a:buSzPct val="85000"/>
              <a:defRPr/>
            </a:pPr>
            <a:r>
              <a:rPr lang="en-GB" b="1" spc="250" dirty="0">
                <a:solidFill>
                  <a:schemeClr val="tx2"/>
                </a:solidFill>
                <a:latin typeface="Calibri" pitchFamily="34" charset="0"/>
              </a:rPr>
              <a:t>(Human Resource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ΣΧΕΔΙΑΣΗ ΤΗΣ ΜΕΛΕΤΗΣ ΠΕΡΙΠΤΩΣΗΣ </a:t>
            </a:r>
            <a:br>
              <a:rPr lang="el-GR" sz="2800" b="1" dirty="0">
                <a:latin typeface="Calibri" pitchFamily="34" charset="0"/>
              </a:rPr>
            </a:br>
            <a:r>
              <a:rPr lang="el-GR" sz="2800" b="1" dirty="0">
                <a:solidFill>
                  <a:srgbClr val="0070C0"/>
                </a:solidFill>
                <a:latin typeface="Calibri" pitchFamily="34" charset="0"/>
              </a:rPr>
              <a:t>Σύνοψη ενδεικτικών πτυχών: 1/2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BC93E3E-1735-44F5-97B1-842214F331C8}" type="slidenum">
              <a:rPr lang="el-GR" smtClean="0"/>
              <a:pPr>
                <a:defRPr/>
              </a:pPr>
              <a:t>10</a:t>
            </a:fld>
            <a:endParaRPr lang="el-GR"/>
          </a:p>
        </p:txBody>
      </p:sp>
      <p:sp>
        <p:nvSpPr>
          <p:cNvPr id="29700" name="Content Placeholder 2"/>
          <p:cNvSpPr>
            <a:spLocks noGrp="1"/>
          </p:cNvSpPr>
          <p:nvPr>
            <p:ph sz="quarter" idx="1"/>
          </p:nvPr>
        </p:nvSpPr>
        <p:spPr>
          <a:xfrm>
            <a:off x="179388" y="1341438"/>
            <a:ext cx="8785225" cy="5516562"/>
          </a:xfrm>
        </p:spPr>
        <p:txBody>
          <a:bodyPr/>
          <a:lstStyle/>
          <a:p>
            <a:pPr marL="514350" indent="-514350">
              <a:buFont typeface="Georgia" pitchFamily="18" charset="0"/>
              <a:buAutoNum type="arabicPeriod"/>
            </a:pPr>
            <a:r>
              <a:rPr lang="el-GR" sz="2400" dirty="0">
                <a:latin typeface="Calibri" pitchFamily="34" charset="0"/>
              </a:rPr>
              <a:t>Ποιο είναι το προς μελέτη φαινόμενο; Προσδιορίστε την περίπτωση – Ποιο είναι το πλαίσιο;</a:t>
            </a:r>
          </a:p>
          <a:p>
            <a:pPr marL="514350" indent="-514350">
              <a:buFont typeface="Georgia" pitchFamily="18" charset="0"/>
              <a:buAutoNum type="arabicPeriod"/>
            </a:pPr>
            <a:r>
              <a:rPr lang="el-GR" sz="2400" dirty="0">
                <a:latin typeface="Calibri" pitchFamily="34" charset="0"/>
              </a:rPr>
              <a:t>Ποιες είναι οι ερευνητικές ερωτήσεις; </a:t>
            </a:r>
          </a:p>
          <a:p>
            <a:pPr marL="514350" indent="-514350">
              <a:buFont typeface="Georgia" pitchFamily="18" charset="0"/>
              <a:buAutoNum type="arabicPeriod"/>
            </a:pPr>
            <a:r>
              <a:rPr lang="el-GR" sz="2400" dirty="0">
                <a:latin typeface="Calibri" pitchFamily="34" charset="0"/>
              </a:rPr>
              <a:t>Ποιοι είναι οι βασικοί συντελεστές;</a:t>
            </a:r>
          </a:p>
          <a:p>
            <a:pPr marL="514350" indent="-514350">
              <a:buFont typeface="Georgia" pitchFamily="18" charset="0"/>
              <a:buAutoNum type="arabicPeriod"/>
            </a:pPr>
            <a:r>
              <a:rPr lang="el-GR" sz="2400" dirty="0">
                <a:latin typeface="Calibri" pitchFamily="34" charset="0"/>
              </a:rPr>
              <a:t>Ποιοι είναι οι βασικοί κοινωνικοί, οικονομικοί, περιβαλλοντικοί και πολιτικοί παράγοντες; (περιγράψτε το γενικό πλαίσιο)</a:t>
            </a:r>
          </a:p>
          <a:p>
            <a:pPr marL="514350" indent="-514350">
              <a:buFont typeface="Georgia" pitchFamily="18" charset="0"/>
              <a:buAutoNum type="arabicPeriod"/>
            </a:pPr>
            <a:r>
              <a:rPr lang="el-GR" sz="2400" dirty="0">
                <a:latin typeface="Calibri" pitchFamily="34" charset="0"/>
              </a:rPr>
              <a:t>Ποια δεδομένα θα χρειαστούν;</a:t>
            </a:r>
          </a:p>
          <a:p>
            <a:pPr marL="514350" indent="-514350">
              <a:buFont typeface="Georgia" pitchFamily="18" charset="0"/>
              <a:buAutoNum type="arabicPeriod"/>
            </a:pPr>
            <a:r>
              <a:rPr lang="el-GR" sz="2400" dirty="0">
                <a:latin typeface="Calibri" pitchFamily="34" charset="0"/>
              </a:rPr>
              <a:t>Πως θα συλλεχθούν τα δεδομένα;</a:t>
            </a:r>
          </a:p>
          <a:p>
            <a:pPr marL="514350" indent="-514350">
              <a:buFont typeface="Georgia" pitchFamily="18" charset="0"/>
              <a:buAutoNum type="arabicPeriod"/>
            </a:pPr>
            <a:r>
              <a:rPr lang="el-GR" sz="2400" dirty="0">
                <a:latin typeface="Calibri" pitchFamily="34" charset="0"/>
              </a:rPr>
              <a:t>Πως θα αναλυθούν τα δεδομένα;</a:t>
            </a:r>
          </a:p>
          <a:p>
            <a:pPr marL="514350" indent="-514350">
              <a:buFont typeface="Georgia" pitchFamily="18" charset="0"/>
              <a:buAutoNum type="arabicPeriod"/>
            </a:pPr>
            <a:r>
              <a:rPr lang="el-GR" sz="2400" dirty="0">
                <a:latin typeface="Calibri" pitchFamily="34" charset="0"/>
              </a:rPr>
              <a:t>Ποια θα είναι η χρησιμότητα των αποτελεσμάτων της μελέτης; Για ποιόν;</a:t>
            </a:r>
          </a:p>
          <a:p>
            <a:pPr marL="514350" indent="-514350">
              <a:buFont typeface="Georgia" pitchFamily="18" charset="0"/>
              <a:buAutoNum type="arabicPeriod"/>
            </a:pPr>
            <a:r>
              <a:rPr lang="el-GR" sz="2400" dirty="0">
                <a:latin typeface="Calibri" pitchFamily="34" charset="0"/>
              </a:rPr>
              <a:t>Πως θα διαδοθούν τα αποτελέσματα της μελέτης;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ΣΧΕΔΙΑΣΗ ΤΗΣ ΜΕΛΕΤΗΣ ΠΕΡΙΠΤΩΣΗΣ </a:t>
            </a:r>
            <a:br>
              <a:rPr lang="el-GR" sz="2800" b="1" dirty="0">
                <a:latin typeface="Calibri" pitchFamily="34" charset="0"/>
              </a:rPr>
            </a:br>
            <a:r>
              <a:rPr lang="el-GR" sz="2800" b="1" dirty="0">
                <a:solidFill>
                  <a:srgbClr val="0070C0"/>
                </a:solidFill>
                <a:latin typeface="Calibri" pitchFamily="34" charset="0"/>
              </a:rPr>
              <a:t>Σύνοψη ενδεικτικών πτυχών: 2/2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BC93E3E-1735-44F5-97B1-842214F331C8}" type="slidenum">
              <a:rPr lang="el-GR" smtClean="0"/>
              <a:pPr>
                <a:defRPr/>
              </a:pPr>
              <a:t>11</a:t>
            </a:fld>
            <a:endParaRPr lang="el-GR"/>
          </a:p>
        </p:txBody>
      </p:sp>
      <p:sp>
        <p:nvSpPr>
          <p:cNvPr id="29700" name="Content Placeholder 2"/>
          <p:cNvSpPr>
            <a:spLocks noGrp="1"/>
          </p:cNvSpPr>
          <p:nvPr>
            <p:ph sz="quarter" idx="1"/>
          </p:nvPr>
        </p:nvSpPr>
        <p:spPr>
          <a:xfrm>
            <a:off x="179388" y="1341438"/>
            <a:ext cx="8785225" cy="5516562"/>
          </a:xfrm>
        </p:spPr>
        <p:txBody>
          <a:bodyPr/>
          <a:lstStyle/>
          <a:p>
            <a:pPr marL="514350" indent="-514350"/>
            <a:r>
              <a:rPr lang="el-GR" sz="2400" b="1" dirty="0">
                <a:solidFill>
                  <a:srgbClr val="C00000"/>
                </a:solidFill>
                <a:latin typeface="Calibri" pitchFamily="34" charset="0"/>
              </a:rPr>
              <a:t>Συλλογή δεδομένων: </a:t>
            </a:r>
            <a:r>
              <a:rPr lang="el-GR" sz="2400" dirty="0">
                <a:latin typeface="Calibri" pitchFamily="34" charset="0"/>
              </a:rPr>
              <a:t>Τα δεδομένα θα συλλεχθούν από διάφορες πηγές, όπως:</a:t>
            </a:r>
          </a:p>
          <a:p>
            <a:pPr marL="788988" lvl="1" indent="-514350"/>
            <a:r>
              <a:rPr lang="el-GR" sz="2400" dirty="0">
                <a:latin typeface="Calibri" pitchFamily="34" charset="0"/>
              </a:rPr>
              <a:t>Διαδίκτυο</a:t>
            </a:r>
          </a:p>
          <a:p>
            <a:pPr marL="788988" lvl="1" indent="-514350"/>
            <a:r>
              <a:rPr lang="el-GR" sz="2400" dirty="0">
                <a:latin typeface="Calibri" pitchFamily="34" charset="0"/>
              </a:rPr>
              <a:t>Συνεντεύξεις</a:t>
            </a:r>
          </a:p>
          <a:p>
            <a:pPr marL="788988" lvl="1" indent="-514350"/>
            <a:r>
              <a:rPr lang="el-GR" sz="2400" dirty="0">
                <a:latin typeface="Calibri" pitchFamily="34" charset="0"/>
              </a:rPr>
              <a:t>Άλλες έντυπες πηγές </a:t>
            </a:r>
          </a:p>
          <a:p>
            <a:pPr marL="514350" indent="-514350"/>
            <a:endParaRPr lang="el-GR" sz="2400" b="1" dirty="0">
              <a:solidFill>
                <a:srgbClr val="C00000"/>
              </a:solidFill>
              <a:latin typeface="Calibri" pitchFamily="34" charset="0"/>
            </a:endParaRPr>
          </a:p>
          <a:p>
            <a:pPr marL="514350" indent="-514350"/>
            <a:r>
              <a:rPr lang="el-GR" sz="2400" b="1" dirty="0">
                <a:solidFill>
                  <a:srgbClr val="C00000"/>
                </a:solidFill>
                <a:latin typeface="Calibri" pitchFamily="34" charset="0"/>
              </a:rPr>
              <a:t>Συμβουλή</a:t>
            </a:r>
            <a:r>
              <a:rPr lang="el-GR" sz="2400" dirty="0">
                <a:latin typeface="Calibri" pitchFamily="34" charset="0"/>
              </a:rPr>
              <a:t>: Αναφορικά με τις συνεντεύξεις, είναι καλό να προετοιμαστεί ένα </a:t>
            </a:r>
            <a:r>
              <a:rPr lang="el-GR" sz="2400" b="1" dirty="0">
                <a:solidFill>
                  <a:srgbClr val="0070C0"/>
                </a:solidFill>
                <a:latin typeface="Calibri" pitchFamily="34" charset="0"/>
              </a:rPr>
              <a:t>δομημένο ερωτηματολόγιο </a:t>
            </a:r>
            <a:r>
              <a:rPr lang="el-GR" sz="2400" dirty="0">
                <a:latin typeface="Calibri" pitchFamily="34" charset="0"/>
              </a:rPr>
              <a:t>που για κάθε δομή (θέμα) θα περιλαμβάνει συγκεκριμένες ερωτήσεις. Τις ερωτήσεις αυτές θα τις απαντούν διάφοροι υπάλληλοι της επιχείρησης έτσι ώστε να βλέπετε πως τις αντιλαμβάνονται τα διάφορα άτομα στην ιεραρχία της επιχείρησης. </a:t>
            </a:r>
          </a:p>
          <a:p>
            <a:pPr marL="514350" indent="-514350"/>
            <a:endParaRPr lang="el-GR" sz="2400" dirty="0">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1/3</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FCC7A06-4592-4686-AEE2-1178DF8CDD93}" type="slidenum">
              <a:rPr lang="el-GR" smtClean="0"/>
              <a:pPr>
                <a:defRPr/>
              </a:pPr>
              <a:t>12</a:t>
            </a:fld>
            <a:endParaRPr lang="el-GR"/>
          </a:p>
        </p:txBody>
      </p:sp>
      <p:sp>
        <p:nvSpPr>
          <p:cNvPr id="32772" name="Content Placeholder 2"/>
          <p:cNvSpPr>
            <a:spLocks noGrp="1"/>
          </p:cNvSpPr>
          <p:nvPr>
            <p:ph sz="quarter" idx="1"/>
          </p:nvPr>
        </p:nvSpPr>
        <p:spPr>
          <a:xfrm>
            <a:off x="107950" y="1341438"/>
            <a:ext cx="9036050" cy="5516562"/>
          </a:xfrm>
        </p:spPr>
        <p:txBody>
          <a:bodyPr/>
          <a:lstStyle/>
          <a:p>
            <a:pPr marL="514350" indent="-514350"/>
            <a:r>
              <a:rPr lang="el-GR" sz="2400" b="1" dirty="0">
                <a:solidFill>
                  <a:srgbClr val="C00000"/>
                </a:solidFill>
                <a:latin typeface="Calibri" pitchFamily="34" charset="0"/>
              </a:rPr>
              <a:t>Κερδίζοντας είσοδο</a:t>
            </a:r>
          </a:p>
          <a:p>
            <a:pPr marL="514350" indent="-514350">
              <a:buFont typeface="Georgia" pitchFamily="18" charset="0"/>
              <a:buAutoNum type="arabicPeriod"/>
            </a:pPr>
            <a:r>
              <a:rPr lang="el-GR" sz="2400" dirty="0">
                <a:latin typeface="Calibri" pitchFamily="34" charset="0"/>
              </a:rPr>
              <a:t>Η πρόσβαση εξαρτάται από τα προσωπικά χαρακτηριστικά του ερευνητή και από το πως οι άλλοι αντιλαμβάνονται τον ερευνητή</a:t>
            </a:r>
          </a:p>
          <a:p>
            <a:pPr marL="514350" indent="-514350">
              <a:buFont typeface="Georgia" pitchFamily="18" charset="0"/>
              <a:buAutoNum type="arabicPeriod"/>
            </a:pPr>
            <a:r>
              <a:rPr lang="el-GR" sz="2400" dirty="0">
                <a:latin typeface="Calibri" pitchFamily="34" charset="0"/>
              </a:rPr>
              <a:t>Μπορεί να απαιτήσει σημαντικές διαπραγματεύσεις και συμβιβασμό</a:t>
            </a:r>
          </a:p>
          <a:p>
            <a:pPr marL="514350" indent="-514350">
              <a:buFont typeface="Georgia" pitchFamily="18" charset="0"/>
              <a:buAutoNum type="arabicPeriod"/>
            </a:pPr>
            <a:r>
              <a:rPr lang="el-GR" sz="2400" dirty="0">
                <a:latin typeface="Calibri" pitchFamily="34" charset="0"/>
              </a:rPr>
              <a:t>Η εμπιστοσύνη κερδίζεται, δεν δίνεται</a:t>
            </a:r>
          </a:p>
          <a:p>
            <a:pPr marL="514350" indent="-514350">
              <a:buFont typeface="Wingdings 2" pitchFamily="18" charset="2"/>
              <a:buNone/>
            </a:pPr>
            <a:endParaRPr lang="el-GR" sz="2400" b="1" dirty="0">
              <a:solidFill>
                <a:srgbClr val="C00000"/>
              </a:solidFill>
              <a:latin typeface="Calibri" pitchFamily="34" charset="0"/>
            </a:endParaRPr>
          </a:p>
          <a:p>
            <a:pPr marL="514350" indent="-514350"/>
            <a:r>
              <a:rPr lang="el-GR" sz="2400" b="1" dirty="0">
                <a:solidFill>
                  <a:srgbClr val="C00000"/>
                </a:solidFill>
                <a:latin typeface="Calibri" pitchFamily="34" charset="0"/>
              </a:rPr>
              <a:t>Επικοινωνώντας με δυνητικούς συμμετέχοντες στην έρευνα</a:t>
            </a:r>
          </a:p>
          <a:p>
            <a:pPr marL="514350" indent="-514350">
              <a:buFont typeface="Georgia" pitchFamily="18" charset="0"/>
              <a:buAutoNum type="arabicPeriod"/>
            </a:pPr>
            <a:r>
              <a:rPr lang="el-GR" sz="2400" dirty="0">
                <a:latin typeface="Calibri" pitchFamily="34" charset="0"/>
              </a:rPr>
              <a:t>Απόκτηση πρόσβασης</a:t>
            </a:r>
          </a:p>
          <a:p>
            <a:pPr marL="514350" indent="-514350">
              <a:buFont typeface="Georgia" pitchFamily="18" charset="0"/>
              <a:buAutoNum type="arabicPeriod"/>
            </a:pPr>
            <a:r>
              <a:rPr lang="el-GR" sz="2400" dirty="0">
                <a:latin typeface="Calibri" pitchFamily="34" charset="0"/>
              </a:rPr>
              <a:t>Ζητήματα οικοδόμησης εμπιστοσύνης και διασφάλισης του απορρήτου και της ανωνυμίας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2/3</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7989D678-905C-4B22-8410-9B0F751E5EDC}" type="slidenum">
              <a:rPr lang="el-GR" smtClean="0"/>
              <a:pPr>
                <a:defRPr/>
              </a:pPr>
              <a:t>13</a:t>
            </a:fld>
            <a:endParaRPr lang="el-GR"/>
          </a:p>
        </p:txBody>
      </p:sp>
      <p:sp>
        <p:nvSpPr>
          <p:cNvPr id="33796" name="Content Placeholder 2"/>
          <p:cNvSpPr>
            <a:spLocks noGrp="1"/>
          </p:cNvSpPr>
          <p:nvPr>
            <p:ph sz="quarter" idx="1"/>
          </p:nvPr>
        </p:nvSpPr>
        <p:spPr>
          <a:xfrm>
            <a:off x="0" y="1268413"/>
            <a:ext cx="9144000" cy="5589587"/>
          </a:xfrm>
        </p:spPr>
        <p:txBody>
          <a:bodyPr/>
          <a:lstStyle/>
          <a:p>
            <a:pPr marL="514350" indent="-514350"/>
            <a:r>
              <a:rPr lang="el-GR" sz="2100" b="1" dirty="0">
                <a:solidFill>
                  <a:srgbClr val="C00000"/>
                </a:solidFill>
                <a:latin typeface="Calibri" pitchFamily="34" charset="0"/>
              </a:rPr>
              <a:t>Επιλέγοντας συμμετέχοντες</a:t>
            </a:r>
          </a:p>
          <a:p>
            <a:pPr marL="514350" indent="-514350">
              <a:buFont typeface="Georgia" pitchFamily="18" charset="0"/>
              <a:buAutoNum type="arabicPeriod"/>
            </a:pPr>
            <a:r>
              <a:rPr lang="el-GR" sz="2100" dirty="0">
                <a:latin typeface="Calibri" pitchFamily="34" charset="0"/>
              </a:rPr>
              <a:t>Ο στόχος είναι να αποκτήσετε τη βαθύτερη δυνατή κατανόηση του χώρου που μελετάτε</a:t>
            </a:r>
          </a:p>
          <a:p>
            <a:pPr marL="514350" indent="-514350">
              <a:buFont typeface="Georgia" pitchFamily="18" charset="0"/>
              <a:buAutoNum type="arabicPeriod"/>
            </a:pPr>
            <a:r>
              <a:rPr lang="el-GR" sz="2100" dirty="0">
                <a:latin typeface="Calibri" pitchFamily="34" charset="0"/>
              </a:rPr>
              <a:t>Απαιτεί τον προσδιορισμό των συμμετεχόντων οι οποίοι μπορούν να παρέχουν πληροφορίες σχετικά με το συγκεκριμένο θέμα και τον χώρο που μελετάτε</a:t>
            </a:r>
          </a:p>
          <a:p>
            <a:pPr marL="514350" indent="-514350">
              <a:buFont typeface="Georgia" pitchFamily="18" charset="0"/>
              <a:buAutoNum type="arabicPeriod"/>
            </a:pPr>
            <a:r>
              <a:rPr lang="el-GR" sz="2100" dirty="0">
                <a:latin typeface="Calibri" pitchFamily="34" charset="0"/>
              </a:rPr>
              <a:t>Είναι γεμάτη με δυσκολίες ο προσδιορισμός και η επιλογή του κατάλληλου αριθμού των συμμετεχόντων οι οποίοι μπορούν να παρέχουν χρήσιμες πληροφορίες σχετικά με το συγκεκριμένο θέμα και τον χώρο που μελετάτε</a:t>
            </a:r>
          </a:p>
          <a:p>
            <a:pPr marL="514350" indent="-514350">
              <a:buFont typeface="Georgia" pitchFamily="18" charset="0"/>
              <a:buAutoNum type="arabicPeriod"/>
            </a:pPr>
            <a:r>
              <a:rPr lang="el-GR" sz="2100" dirty="0">
                <a:latin typeface="Calibri" pitchFamily="34" charset="0"/>
              </a:rPr>
              <a:t>Χρησιμοποιεί σκόπιμη (π.χ. όχι τυχαία) δειγματοληψία</a:t>
            </a:r>
          </a:p>
          <a:p>
            <a:pPr marL="514350" indent="-514350">
              <a:buFont typeface="Georgia" pitchFamily="18" charset="0"/>
              <a:buAutoNum type="arabicPeriod"/>
            </a:pPr>
            <a:r>
              <a:rPr lang="el-GR" sz="2100" dirty="0">
                <a:latin typeface="Calibri" pitchFamily="34" charset="0"/>
              </a:rPr>
              <a:t>Ο αριθμός των συμμετεχόντων είναι αρκετός όταν:</a:t>
            </a:r>
          </a:p>
          <a:p>
            <a:pPr marL="788988" lvl="1" indent="-514350"/>
            <a:r>
              <a:rPr lang="el-GR" sz="2100" dirty="0">
                <a:latin typeface="Calibri" pitchFamily="34" charset="0"/>
              </a:rPr>
              <a:t>ο βαθμός στον οποίο οι συμμετέχοντες επιλέγονται αντιπροσωπεύουν το φάσμα των πιθανών συμμετεχόντων στον χώρο</a:t>
            </a:r>
          </a:p>
          <a:p>
            <a:pPr marL="788988" lvl="1" indent="-514350"/>
            <a:r>
              <a:rPr lang="el-GR" sz="2100" dirty="0">
                <a:latin typeface="Calibri" pitchFamily="34" charset="0"/>
              </a:rPr>
              <a:t>τα στοιχεία που συγκεντρώνονται αρχίζουν να είναι περιττά («</a:t>
            </a:r>
            <a:r>
              <a:rPr lang="el-GR" sz="2100" b="1" dirty="0">
                <a:solidFill>
                  <a:srgbClr val="0070C0"/>
                </a:solidFill>
                <a:latin typeface="Calibri" pitchFamily="34" charset="0"/>
              </a:rPr>
              <a:t>κορεσμός των δεδομένων</a:t>
            </a:r>
            <a:r>
              <a:rPr lang="el-GR" sz="2100" dirty="0">
                <a:latin typeface="Calibri" pitchFamily="34" charset="0"/>
              </a:rPr>
              <a:t>»)</a:t>
            </a:r>
          </a:p>
          <a:p>
            <a:pPr marL="514350" indent="-514350"/>
            <a:endParaRPr lang="el-GR" sz="2100" dirty="0">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3/3</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24FD66FC-3076-4091-BF25-A64CB5994C6A}" type="slidenum">
              <a:rPr lang="el-GR" smtClean="0"/>
              <a:pPr>
                <a:defRPr/>
              </a:pPr>
              <a:t>14</a:t>
            </a:fld>
            <a:endParaRPr lang="el-GR"/>
          </a:p>
        </p:txBody>
      </p:sp>
      <p:sp>
        <p:nvSpPr>
          <p:cNvPr id="29700" name="Content Placeholder 2"/>
          <p:cNvSpPr>
            <a:spLocks noGrp="1"/>
          </p:cNvSpPr>
          <p:nvPr>
            <p:ph sz="quarter" idx="1"/>
          </p:nvPr>
        </p:nvSpPr>
        <p:spPr>
          <a:xfrm>
            <a:off x="107950" y="1341438"/>
            <a:ext cx="9036050" cy="5516562"/>
          </a:xfrm>
        </p:spPr>
        <p:txBody>
          <a:bodyPr/>
          <a:lstStyle/>
          <a:p>
            <a:pPr marL="541338" indent="-541338">
              <a:defRPr/>
            </a:pPr>
            <a:r>
              <a:rPr lang="el-GR" sz="2300" b="1" dirty="0">
                <a:solidFill>
                  <a:srgbClr val="C00000"/>
                </a:solidFill>
                <a:latin typeface="Calibri" pitchFamily="34" charset="0"/>
              </a:rPr>
              <a:t>Ενισχύοντας την εγκυρότητα και τη μείωση της μεροληψίας</a:t>
            </a:r>
          </a:p>
          <a:p>
            <a:pPr marL="541338" indent="-541338">
              <a:buFont typeface="+mj-lt"/>
              <a:buAutoNum type="arabicPeriod"/>
              <a:defRPr/>
            </a:pPr>
            <a:r>
              <a:rPr lang="el-GR" sz="2300" b="1" dirty="0">
                <a:solidFill>
                  <a:srgbClr val="0070C0"/>
                </a:solidFill>
                <a:latin typeface="Calibri" pitchFamily="34" charset="0"/>
              </a:rPr>
              <a:t>Μεροληψία παρατηρητή</a:t>
            </a:r>
            <a:r>
              <a:rPr lang="el-GR" sz="2300" dirty="0">
                <a:latin typeface="Calibri" pitchFamily="34" charset="0"/>
              </a:rPr>
              <a:t>: μη έγκυρες πληροφορίες που προκύπτουν από την προοπτική που ο ερευνητής φέρνει στη μελέτη και επιβάλλει σε αυτήν</a:t>
            </a:r>
          </a:p>
          <a:p>
            <a:pPr marL="541338" indent="-541338">
              <a:buFont typeface="+mj-lt"/>
              <a:buAutoNum type="arabicPeriod"/>
              <a:defRPr/>
            </a:pPr>
            <a:r>
              <a:rPr lang="el-GR" sz="2300" b="1" dirty="0">
                <a:solidFill>
                  <a:srgbClr val="0070C0"/>
                </a:solidFill>
                <a:latin typeface="Calibri" pitchFamily="34" charset="0"/>
              </a:rPr>
              <a:t>Επιδράσεις παρατηρητή</a:t>
            </a:r>
            <a:r>
              <a:rPr lang="el-GR" sz="2300" dirty="0">
                <a:latin typeface="Calibri" pitchFamily="34" charset="0"/>
              </a:rPr>
              <a:t>: ο αντίκτυπος της συμμετοχής του παρατηρητή για το χώρο ή τους συμμετέχοντες που μελετώνται</a:t>
            </a:r>
          </a:p>
          <a:p>
            <a:pPr marL="514350" indent="-514350">
              <a:defRPr/>
            </a:pPr>
            <a:r>
              <a:rPr lang="el-GR" sz="2300" b="1" dirty="0">
                <a:solidFill>
                  <a:srgbClr val="C00000"/>
                </a:solidFill>
                <a:latin typeface="Calibri" pitchFamily="34" charset="0"/>
              </a:rPr>
              <a:t>Εγκαταλείποντας το πεδίο </a:t>
            </a:r>
          </a:p>
          <a:p>
            <a:pPr marL="514350" indent="-514350">
              <a:buFont typeface="+mj-lt"/>
              <a:buAutoNum type="arabicPeriod"/>
              <a:defRPr/>
            </a:pPr>
            <a:r>
              <a:rPr lang="el-GR" sz="2300" dirty="0">
                <a:latin typeface="Calibri" pitchFamily="34" charset="0"/>
              </a:rPr>
              <a:t>Το ερώτημα είναι πότε και πως θα αποχωρήσετε</a:t>
            </a:r>
          </a:p>
          <a:p>
            <a:pPr marL="788988" lvl="1" indent="-514350">
              <a:defRPr/>
            </a:pPr>
            <a:r>
              <a:rPr lang="el-GR" sz="2300" dirty="0">
                <a:latin typeface="Calibri" pitchFamily="34" charset="0"/>
              </a:rPr>
              <a:t>Οι δεσμοί που σχηματίζονται με τους συμμετέχοντες στην μελέτη δυσχεραίνουν την έξοδο από τον χώρο</a:t>
            </a:r>
          </a:p>
          <a:p>
            <a:pPr marL="788988" lvl="1" indent="-514350">
              <a:defRPr/>
            </a:pPr>
            <a:r>
              <a:rPr lang="el-GR" sz="2300" dirty="0">
                <a:latin typeface="Calibri" pitchFamily="34" charset="0"/>
              </a:rPr>
              <a:t>Χρονικοί περιορισμοί</a:t>
            </a:r>
          </a:p>
          <a:p>
            <a:pPr marL="788988" lvl="1" indent="-514350">
              <a:defRPr/>
            </a:pPr>
            <a:r>
              <a:rPr lang="el-GR" sz="2300" dirty="0">
                <a:latin typeface="Calibri" pitchFamily="34" charset="0"/>
              </a:rPr>
              <a:t>Όταν η ποσότητα των προσιτών δεδομένων είναι επαρκής</a:t>
            </a:r>
          </a:p>
          <a:p>
            <a:pPr marL="182563" indent="-182563">
              <a:defRPr/>
            </a:pPr>
            <a:endParaRPr lang="el-GR" sz="2300" b="1" dirty="0">
              <a:solidFill>
                <a:srgbClr val="C00000"/>
              </a:solidFill>
              <a:latin typeface="Calibri" pitchFamily="34" charset="0"/>
            </a:endParaRPr>
          </a:p>
          <a:p>
            <a:pPr marL="182563" indent="-182563">
              <a:defRPr/>
            </a:pPr>
            <a:endParaRPr lang="el-GR" sz="2300" b="1" dirty="0">
              <a:solidFill>
                <a:srgbClr val="C00000"/>
              </a:solidFill>
              <a:latin typeface="Calibri" pitchFamily="34" charset="0"/>
            </a:endParaRPr>
          </a:p>
          <a:p>
            <a:pPr marL="182563" indent="-182563">
              <a:defRPr/>
            </a:pPr>
            <a:endParaRPr lang="el-GR" sz="2300" b="1" dirty="0">
              <a:solidFill>
                <a:srgbClr val="C00000"/>
              </a:solidFill>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14958"/>
          </a:xfrm>
        </p:spPr>
        <p:txBody>
          <a:bodyPr/>
          <a:lstStyle/>
          <a:p>
            <a:pPr>
              <a:defRPr/>
            </a:pPr>
            <a:r>
              <a:rPr lang="el-GR" b="1" dirty="0">
                <a:latin typeface="Calibri" pitchFamily="34" charset="0"/>
              </a:rPr>
              <a:t>ΘΕΜΑ ΤΗΣ ΜΕΛΕΤΗΣ ΠΕΡΙΠΤΩΣΗΣ: 1/2</a:t>
            </a:r>
            <a:endParaRPr lang="el-GR"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9A3829B-45EA-4F58-A735-58747AD495AE}" type="slidenum">
              <a:rPr lang="el-GR" smtClean="0"/>
              <a:pPr>
                <a:defRPr/>
              </a:pPr>
              <a:t>15</a:t>
            </a:fld>
            <a:endParaRPr lang="el-GR"/>
          </a:p>
        </p:txBody>
      </p:sp>
      <p:sp>
        <p:nvSpPr>
          <p:cNvPr id="36868" name="Content Placeholder 2"/>
          <p:cNvSpPr>
            <a:spLocks noGrp="1"/>
          </p:cNvSpPr>
          <p:nvPr>
            <p:ph sz="quarter" idx="1"/>
          </p:nvPr>
        </p:nvSpPr>
        <p:spPr>
          <a:xfrm>
            <a:off x="0" y="1268760"/>
            <a:ext cx="9144000" cy="5517133"/>
          </a:xfrm>
        </p:spPr>
        <p:txBody>
          <a:bodyPr/>
          <a:lstStyle/>
          <a:p>
            <a:pPr marL="457200" indent="-457200"/>
            <a:r>
              <a:rPr lang="el-GR" sz="1900" b="1" dirty="0">
                <a:solidFill>
                  <a:srgbClr val="C00000"/>
                </a:solidFill>
                <a:latin typeface="Calibri" panose="020F0502020204030204" pitchFamily="34" charset="0"/>
                <a:cs typeface="Calibri" panose="020F0502020204030204" pitchFamily="34" charset="0"/>
              </a:rPr>
              <a:t>Μπορείτε να επιλέξετε οποιοδήποτε θέμα, ή συναφή θέματα σας ενδιαφέρουν, αρκεί να περιλαμβάνεται στις θεματικές ενότητες που αναπτύχθηκαν στο μάθημα της Διοίκησης Ανθρώπινων Πόρων στον Τουρισμό.</a:t>
            </a:r>
          </a:p>
          <a:p>
            <a:pPr marL="0" indent="0">
              <a:buNone/>
            </a:pPr>
            <a:endParaRPr lang="el-GR" sz="1900" b="1" dirty="0">
              <a:latin typeface="Calibri" panose="020F0502020204030204" pitchFamily="34" charset="0"/>
              <a:cs typeface="Calibri" panose="020F0502020204030204" pitchFamily="34" charset="0"/>
            </a:endParaRPr>
          </a:p>
          <a:p>
            <a:pPr marL="0" indent="0">
              <a:buNone/>
            </a:pPr>
            <a:r>
              <a:rPr lang="el-GR" sz="1900" b="1" dirty="0">
                <a:latin typeface="Calibri" panose="020F0502020204030204" pitchFamily="34" charset="0"/>
                <a:cs typeface="Calibri" panose="020F0502020204030204" pitchFamily="34" charset="0"/>
              </a:rPr>
              <a:t>Παραδείγματα</a:t>
            </a:r>
            <a:r>
              <a:rPr lang="el-GR" sz="1900" dirty="0">
                <a:latin typeface="Calibri" panose="020F0502020204030204" pitchFamily="34" charset="0"/>
                <a:cs typeface="Calibri" panose="020F0502020204030204" pitchFamily="34" charset="0"/>
              </a:rPr>
              <a:t>:</a:t>
            </a:r>
          </a:p>
          <a:p>
            <a:pPr lvl="0"/>
            <a:r>
              <a:rPr lang="el-GR" sz="1900" dirty="0">
                <a:latin typeface="Calibri" panose="020F0502020204030204" pitchFamily="34" charset="0"/>
                <a:cs typeface="Calibri" panose="020F0502020204030204" pitchFamily="34" charset="0"/>
              </a:rPr>
              <a:t>Ψυχολογικό συμβόλαιο και δέσμευση εργαζομένων στην επιχείρηση Χ.</a:t>
            </a:r>
          </a:p>
          <a:p>
            <a:pPr lvl="0"/>
            <a:r>
              <a:rPr lang="el-GR" sz="1900" dirty="0">
                <a:latin typeface="Calibri" panose="020F0502020204030204" pitchFamily="34" charset="0"/>
                <a:cs typeface="Calibri" panose="020F0502020204030204" pitchFamily="34" charset="0"/>
              </a:rPr>
              <a:t>Επωνυμία εργοδότη (</a:t>
            </a:r>
            <a:r>
              <a:rPr lang="en-US" sz="1900" dirty="0">
                <a:latin typeface="Calibri" panose="020F0502020204030204" pitchFamily="34" charset="0"/>
                <a:cs typeface="Calibri" panose="020F0502020204030204" pitchFamily="34" charset="0"/>
              </a:rPr>
              <a:t>employee branding</a:t>
            </a:r>
            <a:r>
              <a:rPr lang="el-GR" sz="1900" dirty="0">
                <a:latin typeface="Calibri" panose="020F0502020204030204" pitchFamily="34" charset="0"/>
                <a:cs typeface="Calibri" panose="020F0502020204030204" pitchFamily="34" charset="0"/>
              </a:rPr>
              <a:t>) και προσέλκυση ταλέντου στην επιχείρηση Χ.</a:t>
            </a:r>
          </a:p>
          <a:p>
            <a:pPr lvl="0"/>
            <a:r>
              <a:rPr lang="el-GR" sz="1900" dirty="0">
                <a:latin typeface="Calibri" panose="020F0502020204030204" pitchFamily="34" charset="0"/>
                <a:cs typeface="Calibri" panose="020F0502020204030204" pitchFamily="34" charset="0"/>
              </a:rPr>
              <a:t>Ηγεσία υπηρεσιών (</a:t>
            </a:r>
            <a:r>
              <a:rPr lang="en-US" sz="1900" dirty="0">
                <a:latin typeface="Calibri" panose="020F0502020204030204" pitchFamily="34" charset="0"/>
                <a:cs typeface="Calibri" panose="020F0502020204030204" pitchFamily="34" charset="0"/>
              </a:rPr>
              <a:t>service leadership</a:t>
            </a:r>
            <a:r>
              <a:rPr lang="el-GR" sz="1900" dirty="0">
                <a:latin typeface="Calibri" panose="020F0502020204030204" pitchFamily="34" charset="0"/>
                <a:cs typeface="Calibri" panose="020F0502020204030204" pitchFamily="34" charset="0"/>
              </a:rPr>
              <a:t>) και ποιότητα εξυπηρέτησης στην επιχείρηση Χ.</a:t>
            </a:r>
          </a:p>
          <a:p>
            <a:pPr lvl="0"/>
            <a:r>
              <a:rPr lang="el-GR" sz="1900" dirty="0">
                <a:latin typeface="Calibri" panose="020F0502020204030204" pitchFamily="34" charset="0"/>
                <a:cs typeface="Calibri" panose="020F0502020204030204" pitchFamily="34" charset="0"/>
              </a:rPr>
              <a:t>Εμπειρία εργαζομένου (</a:t>
            </a:r>
            <a:r>
              <a:rPr lang="en-US" sz="1900" dirty="0">
                <a:latin typeface="Calibri" panose="020F0502020204030204" pitchFamily="34" charset="0"/>
                <a:cs typeface="Calibri" panose="020F0502020204030204" pitchFamily="34" charset="0"/>
              </a:rPr>
              <a:t>Employee Experience</a:t>
            </a:r>
            <a:r>
              <a:rPr lang="el-GR" sz="1900" dirty="0">
                <a:latin typeface="Calibri" panose="020F0502020204030204" pitchFamily="34" charset="0"/>
                <a:cs typeface="Calibri" panose="020F0502020204030204" pitchFamily="34" charset="0"/>
              </a:rPr>
              <a:t>) και εμπειρία πελάτη στην επιχείρηση Χ.</a:t>
            </a:r>
          </a:p>
          <a:p>
            <a:pPr lvl="0"/>
            <a:r>
              <a:rPr lang="el-GR" sz="1900" dirty="0">
                <a:latin typeface="Calibri" panose="020F0502020204030204" pitchFamily="34" charset="0"/>
                <a:cs typeface="Calibri" panose="020F0502020204030204" pitchFamily="34" charset="0"/>
              </a:rPr>
              <a:t>Διαχείριση διαφορετικότητας και διαπολιτισμικών ομάδων στην επιχείρηση Χ.</a:t>
            </a:r>
          </a:p>
          <a:p>
            <a:pPr lvl="0"/>
            <a:r>
              <a:rPr lang="el-GR" sz="1900" dirty="0">
                <a:latin typeface="Calibri" panose="020F0502020204030204" pitchFamily="34" charset="0"/>
                <a:cs typeface="Calibri" panose="020F0502020204030204" pitchFamily="34" charset="0"/>
              </a:rPr>
              <a:t>Ψηφιακός μετασχηματισμός στη διοίκηση ανθρώπινων πόρων στην επιχείρηση Χ.</a:t>
            </a:r>
          </a:p>
          <a:p>
            <a:pPr lvl="0"/>
            <a:r>
              <a:rPr lang="el-GR" sz="1900" dirty="0" err="1">
                <a:latin typeface="Calibri" panose="020F0502020204030204" pitchFamily="34" charset="0"/>
                <a:cs typeface="Calibri" panose="020F0502020204030204" pitchFamily="34" charset="0"/>
              </a:rPr>
              <a:t>Οργανωσιακή</a:t>
            </a:r>
            <a:r>
              <a:rPr lang="el-GR" sz="1900" dirty="0">
                <a:latin typeface="Calibri" panose="020F0502020204030204" pitchFamily="34" charset="0"/>
                <a:cs typeface="Calibri" panose="020F0502020204030204" pitchFamily="34" charset="0"/>
              </a:rPr>
              <a:t> κουλτούρα και συμπεριφορά εργαζομένων στην επιχείρηση Χ.</a:t>
            </a:r>
          </a:p>
          <a:p>
            <a:pPr lvl="0"/>
            <a:r>
              <a:rPr lang="el-GR" sz="1900" dirty="0">
                <a:latin typeface="Calibri" panose="020F0502020204030204" pitchFamily="34" charset="0"/>
                <a:cs typeface="Calibri" panose="020F0502020204030204" pitchFamily="34" charset="0"/>
              </a:rPr>
              <a:t>Εκπαίδευση και ανάπτυξη ανθρώπινου δυναμικού στην επιχείρηση Χ.</a:t>
            </a:r>
          </a:p>
          <a:p>
            <a:pPr lvl="0"/>
            <a:r>
              <a:rPr lang="el-GR" sz="1900" dirty="0">
                <a:latin typeface="Calibri" panose="020F0502020204030204" pitchFamily="34" charset="0"/>
                <a:cs typeface="Calibri" panose="020F0502020204030204" pitchFamily="34" charset="0"/>
              </a:rPr>
              <a:t>Ευημερία των Εργαζομένων (</a:t>
            </a:r>
            <a:r>
              <a:rPr lang="en-US" sz="1900" dirty="0">
                <a:latin typeface="Calibri" panose="020F0502020204030204" pitchFamily="34" charset="0"/>
                <a:cs typeface="Calibri" panose="020F0502020204030204" pitchFamily="34" charset="0"/>
              </a:rPr>
              <a:t>Employee Well</a:t>
            </a:r>
            <a:r>
              <a:rPr lang="el-GR" sz="1900" dirty="0">
                <a:latin typeface="Calibri" panose="020F0502020204030204" pitchFamily="34" charset="0"/>
                <a:cs typeface="Calibri" panose="020F0502020204030204" pitchFamily="34" charset="0"/>
              </a:rPr>
              <a:t>-</a:t>
            </a:r>
            <a:r>
              <a:rPr lang="en-US" sz="1900" dirty="0">
                <a:latin typeface="Calibri" panose="020F0502020204030204" pitchFamily="34" charset="0"/>
                <a:cs typeface="Calibri" panose="020F0502020204030204" pitchFamily="34" charset="0"/>
              </a:rPr>
              <a:t>being</a:t>
            </a:r>
            <a:r>
              <a:rPr lang="el-GR" sz="1900" dirty="0">
                <a:latin typeface="Calibri" panose="020F0502020204030204" pitchFamily="34" charset="0"/>
                <a:cs typeface="Calibri" panose="020F0502020204030204" pitchFamily="34" charset="0"/>
              </a:rPr>
              <a:t>) και βιώσιμη απόδοση στην επιχείρηση Χ.</a:t>
            </a:r>
          </a:p>
          <a:p>
            <a:pPr lvl="0"/>
            <a:r>
              <a:rPr lang="el-GR" sz="1900" dirty="0">
                <a:latin typeface="Calibri" panose="020F0502020204030204" pitchFamily="34" charset="0"/>
                <a:cs typeface="Calibri" panose="020F0502020204030204" pitchFamily="34" charset="0"/>
              </a:rPr>
              <a:t>Αυθεντική ηγεσία και εμπιστοσύνη εργαζομένων στην επιχείρηση Χ.</a:t>
            </a:r>
          </a:p>
          <a:p>
            <a:pPr marL="457200" indent="-457200">
              <a:buFont typeface="+mj-lt"/>
              <a:buAutoNum type="arabicPeriod"/>
            </a:pPr>
            <a:endParaRPr lang="en-US" sz="1900" dirty="0">
              <a:latin typeface="Calibri" panose="020F0502020204030204" pitchFamily="34" charset="0"/>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0C05368-C581-420F-9557-AD227A936AB8}" type="slidenum">
              <a:rPr lang="el-GR" smtClean="0"/>
              <a:pPr>
                <a:defRPr/>
              </a:pPr>
              <a:t>16</a:t>
            </a:fld>
            <a:endParaRPr lang="el-GR"/>
          </a:p>
        </p:txBody>
      </p:sp>
      <p:sp>
        <p:nvSpPr>
          <p:cNvPr id="38916" name="Content Placeholder 2"/>
          <p:cNvSpPr>
            <a:spLocks noGrp="1"/>
          </p:cNvSpPr>
          <p:nvPr>
            <p:ph sz="quarter" idx="1"/>
          </p:nvPr>
        </p:nvSpPr>
        <p:spPr>
          <a:xfrm>
            <a:off x="0" y="1268760"/>
            <a:ext cx="9144000" cy="5589240"/>
          </a:xfrm>
        </p:spPr>
        <p:txBody>
          <a:bodyPr/>
          <a:lstStyle/>
          <a:p>
            <a:pPr marL="457200" indent="-457200"/>
            <a:r>
              <a:rPr lang="el-GR" sz="1900" b="1" dirty="0">
                <a:solidFill>
                  <a:srgbClr val="C00000"/>
                </a:solidFill>
                <a:latin typeface="Calibri" pitchFamily="34" charset="0"/>
              </a:rPr>
              <a:t>Διάρθρωση της Μελέτης</a:t>
            </a:r>
          </a:p>
          <a:p>
            <a:pPr marL="457200" indent="-457200"/>
            <a:r>
              <a:rPr lang="el-GR" sz="1900" dirty="0">
                <a:latin typeface="Calibri" pitchFamily="34" charset="0"/>
              </a:rPr>
              <a:t>Αφού επιλέξετε μια επιχείρηση που δραστηριοποιείται στην Ελλάδα, και ακολουθώντας τη «</a:t>
            </a:r>
            <a:r>
              <a:rPr lang="el-GR" sz="1900" b="1" dirty="0">
                <a:solidFill>
                  <a:srgbClr val="C00000"/>
                </a:solidFill>
                <a:latin typeface="Calibri" pitchFamily="34" charset="0"/>
              </a:rPr>
              <a:t>Μεθοδολογία Ανάλυσης Περίπτωσης</a:t>
            </a:r>
            <a:r>
              <a:rPr lang="el-GR" sz="1900" dirty="0">
                <a:latin typeface="Calibri" pitchFamily="34" charset="0"/>
              </a:rPr>
              <a:t>», καλείστε να διαμορφώσετε τα παρακάτω </a:t>
            </a:r>
            <a:r>
              <a:rPr lang="el-GR" sz="1900" u="sng" dirty="0">
                <a:latin typeface="Calibri" pitchFamily="34" charset="0"/>
              </a:rPr>
              <a:t>ενδεικτικά</a:t>
            </a:r>
            <a:r>
              <a:rPr lang="el-GR" sz="1900" dirty="0">
                <a:latin typeface="Calibri" pitchFamily="34" charset="0"/>
              </a:rPr>
              <a:t> (και όχι υποχρεωτικά) τμήματα:</a:t>
            </a:r>
          </a:p>
          <a:p>
            <a:pPr marL="457200" indent="-457200">
              <a:buFont typeface="Georgia" pitchFamily="18" charset="0"/>
              <a:buAutoNum type="arabicPeriod"/>
            </a:pPr>
            <a:r>
              <a:rPr lang="el-GR" sz="1900" dirty="0">
                <a:latin typeface="Calibri" pitchFamily="34" charset="0"/>
              </a:rPr>
              <a:t>Ιστορική αναδρομή της επιχείρησης</a:t>
            </a:r>
          </a:p>
          <a:p>
            <a:pPr marL="457200" indent="-457200">
              <a:buFont typeface="Georgia" pitchFamily="18" charset="0"/>
              <a:buAutoNum type="arabicPeriod"/>
            </a:pPr>
            <a:r>
              <a:rPr lang="el-GR" sz="1900" dirty="0">
                <a:latin typeface="Calibri" pitchFamily="34" charset="0"/>
              </a:rPr>
              <a:t>Ανάλυση και αξιολόγηση του εσωτερικού και του εξωτερικού περιβάλλοντος της επιχείρησης (περιληπτικά </a:t>
            </a:r>
            <a:r>
              <a:rPr lang="en-US" sz="1900" dirty="0">
                <a:latin typeface="Calibri" pitchFamily="34" charset="0"/>
              </a:rPr>
              <a:t>SWOT</a:t>
            </a:r>
            <a:r>
              <a:rPr lang="el-GR" sz="1900" dirty="0">
                <a:latin typeface="Calibri" pitchFamily="34" charset="0"/>
              </a:rPr>
              <a:t> και</a:t>
            </a:r>
            <a:r>
              <a:rPr lang="en-US" sz="1900" dirty="0">
                <a:latin typeface="Calibri" pitchFamily="34" charset="0"/>
              </a:rPr>
              <a:t> PEST)</a:t>
            </a:r>
            <a:endParaRPr lang="el-GR" sz="1900" dirty="0">
              <a:latin typeface="Calibri" pitchFamily="34" charset="0"/>
            </a:endParaRPr>
          </a:p>
          <a:p>
            <a:pPr marL="457200" indent="-457200">
              <a:buFont typeface="Georgia" pitchFamily="18" charset="0"/>
              <a:buAutoNum type="arabicPeriod"/>
            </a:pPr>
            <a:r>
              <a:rPr lang="el-GR" sz="1900" dirty="0">
                <a:latin typeface="Calibri" pitchFamily="34" charset="0"/>
              </a:rPr>
              <a:t>Εταιρικό προφίλ και Στρατηγικές</a:t>
            </a:r>
          </a:p>
          <a:p>
            <a:pPr marL="457200" indent="-457200">
              <a:buFont typeface="Georgia" pitchFamily="18" charset="0"/>
              <a:buAutoNum type="arabicPeriod"/>
            </a:pPr>
            <a:r>
              <a:rPr lang="el-GR" sz="1900" dirty="0">
                <a:latin typeface="Calibri" pitchFamily="34" charset="0"/>
              </a:rPr>
              <a:t>Ανάλυση δομών και συστημάτων</a:t>
            </a:r>
          </a:p>
          <a:p>
            <a:pPr marL="457200" indent="-457200">
              <a:buFont typeface="Georgia" pitchFamily="18" charset="0"/>
              <a:buAutoNum type="arabicPeriod"/>
            </a:pPr>
            <a:r>
              <a:rPr lang="el-GR" sz="1900" dirty="0">
                <a:latin typeface="Calibri" pitchFamily="34" charset="0"/>
              </a:rPr>
              <a:t>Ποιο είναι το πρόβλημα (</a:t>
            </a:r>
            <a:r>
              <a:rPr lang="el-GR" sz="1900" b="1" dirty="0">
                <a:solidFill>
                  <a:srgbClr val="C00000"/>
                </a:solidFill>
                <a:latin typeface="Calibri" pitchFamily="34" charset="0"/>
              </a:rPr>
              <a:t>θέμα</a:t>
            </a:r>
            <a:r>
              <a:rPr lang="el-GR" sz="1900" dirty="0">
                <a:latin typeface="Calibri" pitchFamily="34" charset="0"/>
              </a:rPr>
              <a:t>) που απασχολεί την επιχείρηση</a:t>
            </a:r>
          </a:p>
          <a:p>
            <a:pPr marL="457200" indent="-457200">
              <a:buFont typeface="Georgia" pitchFamily="18" charset="0"/>
              <a:buAutoNum type="arabicPeriod"/>
            </a:pPr>
            <a:r>
              <a:rPr lang="el-GR" sz="1900" dirty="0">
                <a:latin typeface="Calibri" pitchFamily="34" charset="0"/>
              </a:rPr>
              <a:t>Πώς συγκεντρώθηκαν τα απαραίτητα δεδομένα (π.χ., έγγραφα, συνεντεύξεις, διαδίκτυο)</a:t>
            </a:r>
          </a:p>
          <a:p>
            <a:pPr marL="457200" indent="-457200">
              <a:buFont typeface="Georgia" pitchFamily="18" charset="0"/>
              <a:buAutoNum type="arabicPeriod"/>
            </a:pPr>
            <a:r>
              <a:rPr lang="el-GR" sz="1900" dirty="0">
                <a:latin typeface="Calibri" pitchFamily="34" charset="0"/>
              </a:rPr>
              <a:t>Ποιοι έλαβαν μέρος στην έρευνα (π.χ., προϊστάμενοι, εργαζόμενοι)</a:t>
            </a:r>
          </a:p>
          <a:p>
            <a:pPr marL="457200" indent="-457200">
              <a:buFont typeface="Georgia" pitchFamily="18" charset="0"/>
              <a:buAutoNum type="arabicPeriod"/>
            </a:pPr>
            <a:r>
              <a:rPr lang="el-GR" sz="1900" dirty="0">
                <a:latin typeface="Calibri" pitchFamily="34" charset="0"/>
              </a:rPr>
              <a:t>Ποιες διαδικασίες ακολούθησε η επιχείρηση για την αντιμετώπιση του προβλήματος (</a:t>
            </a:r>
            <a:r>
              <a:rPr lang="el-GR" sz="1900" b="1" dirty="0">
                <a:solidFill>
                  <a:srgbClr val="C00000"/>
                </a:solidFill>
                <a:latin typeface="Calibri" pitchFamily="34" charset="0"/>
              </a:rPr>
              <a:t>θέματος</a:t>
            </a:r>
            <a:r>
              <a:rPr lang="el-GR" sz="1900" dirty="0">
                <a:latin typeface="Calibri" pitchFamily="34" charset="0"/>
              </a:rPr>
              <a:t>) που την απασχολεί</a:t>
            </a:r>
          </a:p>
          <a:p>
            <a:pPr marL="457200" indent="-457200">
              <a:buFont typeface="Georgia" pitchFamily="18" charset="0"/>
              <a:buAutoNum type="arabicPeriod"/>
            </a:pPr>
            <a:r>
              <a:rPr lang="el-GR" sz="1900" dirty="0">
                <a:latin typeface="Calibri" pitchFamily="34" charset="0"/>
              </a:rPr>
              <a:t>Προτάσεις - Συμπεράσματα   </a:t>
            </a:r>
          </a:p>
          <a:p>
            <a:pPr marL="457200" indent="-457200">
              <a:buFont typeface="Georgia" pitchFamily="18" charset="0"/>
              <a:buAutoNum type="arabicPeriod"/>
            </a:pPr>
            <a:r>
              <a:rPr lang="el-GR" sz="1900" dirty="0">
                <a:latin typeface="Calibri" pitchFamily="34" charset="0"/>
              </a:rPr>
              <a:t>Βιβλιογραφία</a:t>
            </a:r>
          </a:p>
          <a:p>
            <a:pPr marL="457200" indent="-457200">
              <a:buFont typeface="Georgia" pitchFamily="18" charset="0"/>
              <a:buAutoNum type="arabicPeriod"/>
            </a:pPr>
            <a:endParaRPr lang="el-GR" sz="1900" dirty="0">
              <a:latin typeface="Calibri" pitchFamily="34" charset="0"/>
            </a:endParaRPr>
          </a:p>
          <a:p>
            <a:pPr marL="457200" indent="-457200">
              <a:buFont typeface="Georgia" pitchFamily="18" charset="0"/>
              <a:buAutoNum type="arabicPeriod"/>
            </a:pPr>
            <a:endParaRPr lang="el-GR" sz="1900" dirty="0">
              <a:latin typeface="Calibri" pitchFamily="34" charset="0"/>
            </a:endParaRPr>
          </a:p>
          <a:p>
            <a:pPr marL="457200" indent="-457200">
              <a:buFont typeface="Georgia" pitchFamily="18" charset="0"/>
              <a:buAutoNum type="arabicPeriod"/>
            </a:pPr>
            <a:endParaRPr lang="el-GR" sz="1900" dirty="0">
              <a:latin typeface="Calibri" pitchFamily="34" charset="0"/>
            </a:endParaRPr>
          </a:p>
        </p:txBody>
      </p:sp>
      <p:sp>
        <p:nvSpPr>
          <p:cNvPr id="6" name="Title 1"/>
          <p:cNvSpPr>
            <a:spLocks noGrp="1"/>
          </p:cNvSpPr>
          <p:nvPr>
            <p:ph type="title"/>
          </p:nvPr>
        </p:nvSpPr>
        <p:spPr>
          <a:xfrm>
            <a:off x="0" y="332656"/>
            <a:ext cx="9144000" cy="614958"/>
          </a:xfrm>
        </p:spPr>
        <p:txBody>
          <a:bodyPr/>
          <a:lstStyle/>
          <a:p>
            <a:pPr>
              <a:defRPr/>
            </a:pPr>
            <a:r>
              <a:rPr lang="el-GR" b="1" dirty="0">
                <a:latin typeface="Calibri" pitchFamily="34" charset="0"/>
              </a:rPr>
              <a:t>ΘΕΜΑ ΤΗΣ ΜΕΛΕΤΗΣ ΠΕΡΙΠΤΩΣΗΣ: 2/2</a:t>
            </a:r>
            <a:endParaRPr lang="el-GR" dirty="0">
              <a:solidFill>
                <a:srgbClr val="0070C0"/>
              </a:solidFill>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1040160"/>
          </a:xfrm>
        </p:spPr>
        <p:txBody>
          <a:bodyPr/>
          <a:lstStyle/>
          <a:p>
            <a:r>
              <a:rPr lang="el-GR" b="1" dirty="0">
                <a:latin typeface="Calibri" pitchFamily="34" charset="0"/>
              </a:rPr>
              <a:t>ΑΝΑΛΥΤΙΚΕΣ ΟΔΗΓΙΕΣ ΣΥΓΓΡΑΦΗΣ ΤΩΝ ΜΕΛΕΤΩΝ: 1/3</a:t>
            </a:r>
          </a:p>
        </p:txBody>
      </p:sp>
      <p:sp>
        <p:nvSpPr>
          <p:cNvPr id="3" name="Content Placeholder 2"/>
          <p:cNvSpPr>
            <a:spLocks noGrp="1"/>
          </p:cNvSpPr>
          <p:nvPr>
            <p:ph sz="quarter" idx="1"/>
          </p:nvPr>
        </p:nvSpPr>
        <p:spPr>
          <a:xfrm>
            <a:off x="0" y="1268760"/>
            <a:ext cx="9144000" cy="5589240"/>
          </a:xfrm>
        </p:spPr>
        <p:txBody>
          <a:bodyPr/>
          <a:lstStyle/>
          <a:p>
            <a:pPr lvl="0"/>
            <a:r>
              <a:rPr lang="el-GR" sz="1800" dirty="0">
                <a:latin typeface="Calibri" pitchFamily="34" charset="0"/>
              </a:rPr>
              <a:t>Το μέγεθος της εργασίας είναι 2000 λέξεις περίπου. </a:t>
            </a:r>
          </a:p>
          <a:p>
            <a:pPr lvl="0"/>
            <a:r>
              <a:rPr lang="el-GR" sz="1800" dirty="0">
                <a:latin typeface="Calibri" pitchFamily="34" charset="0"/>
              </a:rPr>
              <a:t>Η εργασία υποβάλλεται με αρχείο μέσω της πλατφόρμας </a:t>
            </a:r>
            <a:r>
              <a:rPr lang="en-GB" sz="1800" u="sng" dirty="0">
                <a:latin typeface="Calibri" pitchFamily="34" charset="0"/>
                <a:hlinkClick r:id="rId2"/>
              </a:rPr>
              <a:t>https</a:t>
            </a:r>
            <a:r>
              <a:rPr lang="el-GR" sz="1800" u="sng" dirty="0">
                <a:latin typeface="Calibri" pitchFamily="34" charset="0"/>
                <a:hlinkClick r:id="rId2"/>
              </a:rPr>
              <a:t>://</a:t>
            </a:r>
            <a:r>
              <a:rPr lang="en-GB" sz="1800" u="sng" dirty="0" err="1">
                <a:latin typeface="Calibri" pitchFamily="34" charset="0"/>
                <a:hlinkClick r:id="rId2"/>
              </a:rPr>
              <a:t>eclass</a:t>
            </a:r>
            <a:r>
              <a:rPr lang="el-GR" sz="1800" u="sng" dirty="0">
                <a:latin typeface="Calibri" pitchFamily="34" charset="0"/>
                <a:hlinkClick r:id="rId2"/>
              </a:rPr>
              <a:t>.</a:t>
            </a:r>
            <a:r>
              <a:rPr lang="en-GB" sz="1800" u="sng" dirty="0" err="1">
                <a:latin typeface="Calibri" pitchFamily="34" charset="0"/>
                <a:hlinkClick r:id="rId2"/>
              </a:rPr>
              <a:t>uom</a:t>
            </a:r>
            <a:r>
              <a:rPr lang="el-GR" sz="1800" u="sng" dirty="0">
                <a:latin typeface="Calibri" pitchFamily="34" charset="0"/>
                <a:hlinkClick r:id="rId2"/>
              </a:rPr>
              <a:t>.</a:t>
            </a:r>
            <a:r>
              <a:rPr lang="en-GB" sz="1800" u="sng" dirty="0" err="1">
                <a:latin typeface="Calibri" pitchFamily="34" charset="0"/>
                <a:hlinkClick r:id="rId2"/>
              </a:rPr>
              <a:t>gr</a:t>
            </a:r>
            <a:r>
              <a:rPr lang="en-GB" sz="1800" dirty="0">
                <a:latin typeface="Calibri" pitchFamily="34" charset="0"/>
              </a:rPr>
              <a:t> </a:t>
            </a:r>
            <a:r>
              <a:rPr lang="el-GR" sz="1800" dirty="0">
                <a:latin typeface="Calibri" pitchFamily="34" charset="0"/>
              </a:rPr>
              <a:t>του Τμήματος. Σε περίπτωση που η εργασία δεν υποβληθεί μέσω της πλατφόρμας αυτής δεν γίνεται αποδεκτή.</a:t>
            </a:r>
          </a:p>
          <a:p>
            <a:pPr lvl="0"/>
            <a:r>
              <a:rPr lang="el-GR" sz="1800" dirty="0">
                <a:latin typeface="Calibri" pitchFamily="34" charset="0"/>
              </a:rPr>
              <a:t>Το όνομα του αρχείου υποβολής της εργασίας είναι </a:t>
            </a:r>
            <a:r>
              <a:rPr lang="el-GR" sz="1800" b="1" dirty="0">
                <a:latin typeface="Calibri" pitchFamily="34" charset="0"/>
              </a:rPr>
              <a:t>ΕΠΙΘΕΤΟ_ΟΝΟΜΑ ΦΟΙΤΗΤΗ_ΠΜΣ_ΔΑΠ_ΤΟΥΡΙΣΜΟΥ.</a:t>
            </a:r>
            <a:r>
              <a:rPr lang="el-GR" sz="1800" dirty="0">
                <a:latin typeface="Calibri" pitchFamily="34" charset="0"/>
              </a:rPr>
              <a:t> Σε περίπτωση που το όνομα του αρχείου υποβολής δεν είναι της παραπάνω μορφής η εργασία απορρίπτεται.</a:t>
            </a:r>
          </a:p>
          <a:p>
            <a:pPr lvl="0"/>
            <a:r>
              <a:rPr lang="el-GR" sz="1800" dirty="0">
                <a:latin typeface="Calibri" pitchFamily="34" charset="0"/>
              </a:rPr>
              <a:t>Η εργασία υποβάλλεται σε </a:t>
            </a:r>
            <a:r>
              <a:rPr lang="el-GR" sz="1800" b="1" dirty="0">
                <a:latin typeface="Calibri" pitchFamily="34" charset="0"/>
              </a:rPr>
              <a:t>μορφή </a:t>
            </a:r>
            <a:r>
              <a:rPr lang="en-US" sz="1800" b="1" dirty="0">
                <a:latin typeface="Calibri" pitchFamily="34" charset="0"/>
              </a:rPr>
              <a:t>doc</a:t>
            </a:r>
            <a:r>
              <a:rPr lang="el-GR" sz="1800" b="1" dirty="0">
                <a:latin typeface="Calibri" pitchFamily="34" charset="0"/>
              </a:rPr>
              <a:t>, ή </a:t>
            </a:r>
            <a:r>
              <a:rPr lang="en-US" sz="1800" b="1" dirty="0" err="1">
                <a:latin typeface="Calibri" pitchFamily="34" charset="0"/>
              </a:rPr>
              <a:t>docx</a:t>
            </a:r>
            <a:r>
              <a:rPr lang="el-GR" sz="1800" b="1" dirty="0">
                <a:latin typeface="Calibri" pitchFamily="34" charset="0"/>
              </a:rPr>
              <a:t> ή </a:t>
            </a:r>
            <a:r>
              <a:rPr lang="en-US" sz="1800" b="1" dirty="0" err="1">
                <a:latin typeface="Calibri" pitchFamily="34" charset="0"/>
              </a:rPr>
              <a:t>pdf</a:t>
            </a:r>
            <a:r>
              <a:rPr lang="el-GR" sz="1800" dirty="0">
                <a:latin typeface="Calibri" pitchFamily="34" charset="0"/>
              </a:rPr>
              <a:t>. Οποιαδήποτε άλλη μορφή δεν γίνεται αποδεκτή και η εργασία απορρίπτεται.</a:t>
            </a:r>
          </a:p>
          <a:p>
            <a:pPr lvl="0"/>
            <a:r>
              <a:rPr lang="el-GR" sz="1800" dirty="0">
                <a:latin typeface="Calibri" pitchFamily="34" charset="0"/>
              </a:rPr>
              <a:t>Όλες οι εργασίες ελέγχονται μέσω ειδικού λογισμικού (π.χ. </a:t>
            </a:r>
            <a:r>
              <a:rPr lang="en-GB" sz="1800" dirty="0" err="1">
                <a:latin typeface="Calibri" pitchFamily="34" charset="0"/>
              </a:rPr>
              <a:t>Turnitin</a:t>
            </a:r>
            <a:r>
              <a:rPr lang="el-GR" sz="1800" dirty="0">
                <a:latin typeface="Calibri" pitchFamily="34" charset="0"/>
              </a:rPr>
              <a:t>) για </a:t>
            </a:r>
            <a:r>
              <a:rPr lang="el-GR" sz="1800" b="1" u="sng" dirty="0">
                <a:latin typeface="Calibri" pitchFamily="34" charset="0"/>
              </a:rPr>
              <a:t>λογοκλοπή</a:t>
            </a:r>
            <a:r>
              <a:rPr lang="el-GR" sz="1800" dirty="0">
                <a:latin typeface="Calibri" pitchFamily="34" charset="0"/>
              </a:rPr>
              <a:t> (</a:t>
            </a:r>
            <a:r>
              <a:rPr lang="en-US" sz="1800" dirty="0">
                <a:latin typeface="Calibri" pitchFamily="34" charset="0"/>
              </a:rPr>
              <a:t>plagiarism</a:t>
            </a:r>
            <a:r>
              <a:rPr lang="el-GR" sz="1800" dirty="0">
                <a:latin typeface="Calibri" pitchFamily="34" charset="0"/>
              </a:rPr>
              <a:t>). Σε περίπτωση λογοκλοπής η εργασία απορρίπτεται.</a:t>
            </a:r>
          </a:p>
          <a:p>
            <a:pPr lvl="0"/>
            <a:r>
              <a:rPr lang="el-GR" sz="1800" b="1" dirty="0">
                <a:latin typeface="Calibri" pitchFamily="34" charset="0"/>
              </a:rPr>
              <a:t>ΠΡΟΣΟΧΗ</a:t>
            </a:r>
            <a:r>
              <a:rPr lang="el-GR" sz="1800" dirty="0">
                <a:latin typeface="Calibri" pitchFamily="34" charset="0"/>
              </a:rPr>
              <a:t>: Η εργασία πρέπει να κατατίθεται για πρώτη φορά. Στην περίπτωση που η εργασία μοιάζει με εργασία του ιδίου ή άλλου φοιτητή, που κατατέθηκε είτε κατά τη διάρκεια του μαθήματος ΔΑΠ (ή άλλου μαθήματος), ή σε εξετάσεις, ελέγχεται αυτόματα μέσω του ειδικού λογισμικού για λογοκλοπή και σε περίπτωση ομοιότητας με άλλες εργασίες, αυτό θεωρείται λογοκλοπή και η εργασία απορρίπτεται. </a:t>
            </a:r>
          </a:p>
          <a:p>
            <a:pPr lvl="0"/>
            <a:r>
              <a:rPr lang="el-GR" sz="1800" dirty="0">
                <a:latin typeface="Calibri" pitchFamily="34" charset="0"/>
              </a:rPr>
              <a:t>Μετά την ανακοίνωση του θέματος και των αναλυτικών οδηγιών για τη συγγραφή της εργασίας </a:t>
            </a:r>
            <a:r>
              <a:rPr lang="el-GR" sz="1800" b="1" u="sng" dirty="0">
                <a:latin typeface="Calibri" pitchFamily="34" charset="0"/>
              </a:rPr>
              <a:t>καμία ερώτηση δεν επιτρέπεται προς διδάσκοντα του μαθήματος</a:t>
            </a:r>
            <a:r>
              <a:rPr lang="el-GR" sz="1800" dirty="0">
                <a:latin typeface="Calibri" pitchFamily="34" charset="0"/>
              </a:rPr>
              <a:t>. Δεν θα λάβετε απάντηση.</a:t>
            </a:r>
          </a:p>
          <a:p>
            <a:endParaRPr lang="el-GR" sz="18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17</a:t>
            </a:fld>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l-GR" sz="2500" b="1" dirty="0">
                <a:solidFill>
                  <a:srgbClr val="C00000"/>
                </a:solidFill>
                <a:latin typeface="Calibri" pitchFamily="34" charset="0"/>
              </a:rPr>
              <a:t>Οδηγίες πλαισίου του κειμένου της γραπτής εργασίας:</a:t>
            </a:r>
            <a:endParaRPr lang="el-GR" sz="2500" dirty="0">
              <a:solidFill>
                <a:srgbClr val="C00000"/>
              </a:solidFill>
              <a:latin typeface="Calibri" pitchFamily="34" charset="0"/>
            </a:endParaRPr>
          </a:p>
          <a:p>
            <a:pPr lvl="0"/>
            <a:r>
              <a:rPr lang="el-GR" sz="2500" b="1" i="1" dirty="0">
                <a:latin typeface="Calibri" pitchFamily="34" charset="0"/>
              </a:rPr>
              <a:t>Διαστάσεις σελίδας</a:t>
            </a:r>
            <a:r>
              <a:rPr lang="en-US" sz="2500" dirty="0">
                <a:latin typeface="Calibri" pitchFamily="34" charset="0"/>
              </a:rPr>
              <a:t>: Normal: Top: 2,54 cm, Bottom: 2,54 cm, Left: 3,18 cm, Right: 3,18 cm</a:t>
            </a:r>
            <a:endParaRPr lang="el-GR" sz="2500" dirty="0">
              <a:latin typeface="Calibri" pitchFamily="34" charset="0"/>
            </a:endParaRPr>
          </a:p>
          <a:p>
            <a:pPr lvl="0"/>
            <a:r>
              <a:rPr lang="el-GR" sz="2500" b="1" i="1" dirty="0">
                <a:latin typeface="Calibri" pitchFamily="34" charset="0"/>
              </a:rPr>
              <a:t>Γραμματοσειρά</a:t>
            </a:r>
            <a:r>
              <a:rPr lang="el-GR" sz="2500" dirty="0">
                <a:latin typeface="Calibri" pitchFamily="34" charset="0"/>
              </a:rPr>
              <a:t>: </a:t>
            </a:r>
            <a:r>
              <a:rPr lang="en-US" sz="2500" dirty="0">
                <a:latin typeface="Calibri" pitchFamily="34" charset="0"/>
              </a:rPr>
              <a:t>Times New Roman </a:t>
            </a:r>
            <a:r>
              <a:rPr lang="el-GR" sz="2500" dirty="0">
                <a:latin typeface="Calibri" pitchFamily="34" charset="0"/>
              </a:rPr>
              <a:t>12κάρια, ή </a:t>
            </a:r>
            <a:r>
              <a:rPr lang="en-US" sz="2500" dirty="0">
                <a:latin typeface="Calibri" pitchFamily="34" charset="0"/>
              </a:rPr>
              <a:t>Calibri</a:t>
            </a:r>
            <a:r>
              <a:rPr lang="el-GR" sz="2500" dirty="0">
                <a:latin typeface="Calibri" pitchFamily="34" charset="0"/>
              </a:rPr>
              <a:t> 12κάρια</a:t>
            </a:r>
          </a:p>
          <a:p>
            <a:pPr lvl="0"/>
            <a:r>
              <a:rPr lang="el-GR" sz="2500" b="1" i="1" dirty="0">
                <a:latin typeface="Calibri" pitchFamily="34" charset="0"/>
              </a:rPr>
              <a:t>Διάστιχο</a:t>
            </a:r>
            <a:r>
              <a:rPr lang="el-GR" sz="2500" dirty="0">
                <a:latin typeface="Calibri" pitchFamily="34" charset="0"/>
              </a:rPr>
              <a:t>: 1,5 </a:t>
            </a:r>
            <a:r>
              <a:rPr lang="en-US" sz="2500" dirty="0">
                <a:latin typeface="Calibri" pitchFamily="34" charset="0"/>
              </a:rPr>
              <a:t>lines</a:t>
            </a:r>
            <a:endParaRPr lang="el-GR" sz="2500" dirty="0">
              <a:latin typeface="Calibri" pitchFamily="34" charset="0"/>
            </a:endParaRPr>
          </a:p>
          <a:p>
            <a:pPr lvl="0"/>
            <a:r>
              <a:rPr lang="en-US" sz="2500" b="1" i="1" dirty="0">
                <a:latin typeface="Calibri" pitchFamily="34" charset="0"/>
              </a:rPr>
              <a:t>Spacing </a:t>
            </a:r>
            <a:r>
              <a:rPr lang="el-GR" sz="2500" b="1" i="1" dirty="0">
                <a:latin typeface="Calibri" pitchFamily="34" charset="0"/>
              </a:rPr>
              <a:t>(παραγράφων)</a:t>
            </a:r>
            <a:r>
              <a:rPr lang="en-US" sz="2500" b="1" i="1" dirty="0">
                <a:latin typeface="Calibri" pitchFamily="34" charset="0"/>
              </a:rPr>
              <a:t>: </a:t>
            </a:r>
            <a:r>
              <a:rPr lang="en-US" sz="2500" dirty="0">
                <a:latin typeface="Calibri" pitchFamily="34" charset="0"/>
              </a:rPr>
              <a:t>Before 0, After 6</a:t>
            </a:r>
            <a:endParaRPr lang="el-GR" sz="2500" dirty="0">
              <a:latin typeface="Calibri" pitchFamily="34" charset="0"/>
            </a:endParaRPr>
          </a:p>
          <a:p>
            <a:pPr lvl="0"/>
            <a:r>
              <a:rPr lang="el-GR" sz="2500" b="1" i="1" dirty="0">
                <a:latin typeface="Calibri" pitchFamily="34" charset="0"/>
              </a:rPr>
              <a:t>Αρίθμηση σελίδων:</a:t>
            </a:r>
            <a:r>
              <a:rPr lang="el-GR" sz="2500" dirty="0">
                <a:latin typeface="Calibri" pitchFamily="34" charset="0"/>
              </a:rPr>
              <a:t> Κάτω δεξιά</a:t>
            </a:r>
          </a:p>
          <a:p>
            <a:pPr lvl="0"/>
            <a:r>
              <a:rPr lang="el-GR" sz="2500" b="1" i="1" dirty="0">
                <a:latin typeface="Calibri" pitchFamily="34" charset="0"/>
              </a:rPr>
              <a:t>Στοίχιση:</a:t>
            </a:r>
            <a:r>
              <a:rPr lang="el-GR" sz="2500" dirty="0">
                <a:latin typeface="Calibri" pitchFamily="34" charset="0"/>
              </a:rPr>
              <a:t> Αριστερά και Δεξιά</a:t>
            </a:r>
          </a:p>
          <a:p>
            <a:endParaRPr lang="el-GR" sz="25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18</a:t>
            </a:fld>
            <a:endParaRPr lang="el-GR"/>
          </a:p>
        </p:txBody>
      </p:sp>
      <p:sp>
        <p:nvSpPr>
          <p:cNvPr id="5" name="Title 1"/>
          <p:cNvSpPr>
            <a:spLocks noGrp="1"/>
          </p:cNvSpPr>
          <p:nvPr>
            <p:ph type="title"/>
          </p:nvPr>
        </p:nvSpPr>
        <p:spPr>
          <a:xfrm>
            <a:off x="301625" y="228600"/>
            <a:ext cx="8534400" cy="1040160"/>
          </a:xfrm>
        </p:spPr>
        <p:txBody>
          <a:bodyPr/>
          <a:lstStyle/>
          <a:p>
            <a:r>
              <a:rPr lang="el-GR" b="1" dirty="0">
                <a:latin typeface="Calibri" pitchFamily="34" charset="0"/>
              </a:rPr>
              <a:t>ΑΝΑΛΥΤΙΚΕΣ ΟΔΗΓΙΕΣ ΣΥΓΓΡΑΦΗΣ ΤΩΝ ΜΕΛΕΤΩΝ: 2/3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340768"/>
            <a:ext cx="9036496" cy="5400600"/>
          </a:xfrm>
        </p:spPr>
        <p:txBody>
          <a:bodyPr/>
          <a:lstStyle/>
          <a:p>
            <a:r>
              <a:rPr lang="el-GR" sz="2000" b="1" dirty="0">
                <a:solidFill>
                  <a:srgbClr val="C00000"/>
                </a:solidFill>
                <a:latin typeface="Calibri" pitchFamily="34" charset="0"/>
              </a:rPr>
              <a:t>Οδηγίες μορφής συγγραφής της μελέτης:</a:t>
            </a:r>
            <a:endParaRPr lang="el-GR" sz="2000" dirty="0">
              <a:solidFill>
                <a:srgbClr val="C00000"/>
              </a:solidFill>
              <a:latin typeface="Calibri" pitchFamily="34" charset="0"/>
            </a:endParaRPr>
          </a:p>
          <a:p>
            <a:pPr lvl="0"/>
            <a:r>
              <a:rPr lang="el-GR" sz="2000" b="1" i="1" dirty="0">
                <a:latin typeface="Calibri" pitchFamily="34" charset="0"/>
              </a:rPr>
              <a:t>Μορφή</a:t>
            </a:r>
            <a:r>
              <a:rPr lang="el-GR" sz="2000" dirty="0">
                <a:latin typeface="Calibri" pitchFamily="34" charset="0"/>
              </a:rPr>
              <a:t>: </a:t>
            </a:r>
            <a:r>
              <a:rPr lang="en-US" sz="2000" dirty="0">
                <a:latin typeface="Calibri" pitchFamily="34" charset="0"/>
              </a:rPr>
              <a:t>Report </a:t>
            </a:r>
            <a:r>
              <a:rPr lang="el-GR" sz="2000" dirty="0">
                <a:latin typeface="Calibri" pitchFamily="34" charset="0"/>
              </a:rPr>
              <a:t>(δηλαδή συνοπτική παρουσίαση με τη βοήθεια τμημάτων και συναφών </a:t>
            </a:r>
            <a:r>
              <a:rPr lang="el-GR" sz="2000" dirty="0" err="1">
                <a:latin typeface="Calibri" pitchFamily="34" charset="0"/>
              </a:rPr>
              <a:t>υπο</a:t>
            </a:r>
            <a:r>
              <a:rPr lang="el-GR" sz="2000" dirty="0">
                <a:latin typeface="Calibri" pitchFamily="34" charset="0"/>
              </a:rPr>
              <a:t>-τμημάτων)</a:t>
            </a:r>
          </a:p>
          <a:p>
            <a:pPr lvl="0"/>
            <a:r>
              <a:rPr lang="el-GR" sz="2000" b="1" i="1" dirty="0">
                <a:latin typeface="Calibri" pitchFamily="34" charset="0"/>
              </a:rPr>
              <a:t>Σελίδα 1</a:t>
            </a:r>
            <a:r>
              <a:rPr lang="el-GR" sz="2000" dirty="0">
                <a:latin typeface="Calibri" pitchFamily="34" charset="0"/>
              </a:rPr>
              <a:t>: </a:t>
            </a:r>
            <a:r>
              <a:rPr lang="el-GR" sz="2000" b="1" dirty="0">
                <a:solidFill>
                  <a:srgbClr val="C00000"/>
                </a:solidFill>
                <a:latin typeface="Calibri" pitchFamily="34" charset="0"/>
              </a:rPr>
              <a:t>Τίτλος μαθήματος </a:t>
            </a:r>
            <a:r>
              <a:rPr lang="el-GR" sz="2000" dirty="0">
                <a:latin typeface="Calibri" pitchFamily="34" charset="0"/>
              </a:rPr>
              <a:t>που εξετάζεται (</a:t>
            </a:r>
            <a:r>
              <a:rPr lang="en-US" sz="2000" dirty="0">
                <a:latin typeface="Calibri" pitchFamily="34" charset="0"/>
              </a:rPr>
              <a:t>bold </a:t>
            </a:r>
            <a:r>
              <a:rPr lang="el-GR" sz="2000" dirty="0">
                <a:latin typeface="Calibri" pitchFamily="34" charset="0"/>
              </a:rPr>
              <a:t>14άρια), </a:t>
            </a:r>
            <a:r>
              <a:rPr lang="el-GR" sz="2000" b="1" dirty="0">
                <a:solidFill>
                  <a:srgbClr val="C00000"/>
                </a:solidFill>
                <a:latin typeface="Calibri" pitchFamily="34" charset="0"/>
              </a:rPr>
              <a:t>Τίτλος θέματος </a:t>
            </a:r>
            <a:r>
              <a:rPr lang="el-GR" sz="2000" dirty="0">
                <a:latin typeface="Calibri" pitchFamily="34" charset="0"/>
              </a:rPr>
              <a:t>που επέλεξε ο φοιτητής (</a:t>
            </a:r>
            <a:r>
              <a:rPr lang="en-US" sz="2000" dirty="0">
                <a:latin typeface="Calibri" pitchFamily="34" charset="0"/>
              </a:rPr>
              <a:t>bold </a:t>
            </a:r>
            <a:r>
              <a:rPr lang="el-GR" sz="2000" dirty="0">
                <a:latin typeface="Calibri" pitchFamily="34" charset="0"/>
              </a:rPr>
              <a:t>14άρια), </a:t>
            </a:r>
            <a:r>
              <a:rPr lang="el-GR" sz="2000" b="1" dirty="0">
                <a:solidFill>
                  <a:srgbClr val="C00000"/>
                </a:solidFill>
                <a:latin typeface="Calibri" pitchFamily="34" charset="0"/>
              </a:rPr>
              <a:t>Στοιχεία φοιτητή </a:t>
            </a:r>
            <a:r>
              <a:rPr lang="el-GR" sz="2000" dirty="0">
                <a:latin typeface="Calibri" pitchFamily="34" charset="0"/>
              </a:rPr>
              <a:t>(Ονοματεπώνυμο, Αριθμός Μητρώου, </a:t>
            </a:r>
            <a:r>
              <a:rPr lang="en-US" sz="2000" dirty="0">
                <a:latin typeface="Calibri" pitchFamily="34" charset="0"/>
              </a:rPr>
              <a:t>email</a:t>
            </a:r>
            <a:r>
              <a:rPr lang="el-GR" sz="2000" dirty="0">
                <a:latin typeface="Calibri" pitchFamily="34" charset="0"/>
              </a:rPr>
              <a:t>) (</a:t>
            </a:r>
            <a:r>
              <a:rPr lang="en-US" sz="2000" dirty="0">
                <a:latin typeface="Calibri" pitchFamily="34" charset="0"/>
              </a:rPr>
              <a:t>bold </a:t>
            </a:r>
            <a:r>
              <a:rPr lang="el-GR" sz="2000" dirty="0">
                <a:latin typeface="Calibri" pitchFamily="34" charset="0"/>
              </a:rPr>
              <a:t>14άρια), </a:t>
            </a:r>
            <a:r>
              <a:rPr lang="el-GR" sz="2000" b="1" dirty="0">
                <a:solidFill>
                  <a:srgbClr val="C00000"/>
                </a:solidFill>
                <a:latin typeface="Calibri" pitchFamily="34" charset="0"/>
              </a:rPr>
              <a:t>Περίληψη</a:t>
            </a:r>
            <a:r>
              <a:rPr lang="el-GR" sz="2000" dirty="0">
                <a:latin typeface="Calibri" pitchFamily="34" charset="0"/>
              </a:rPr>
              <a:t> (γράφετε, σε 100 περίπου λέξεις, </a:t>
            </a:r>
            <a:r>
              <a:rPr lang="el-GR" sz="2000" b="1" dirty="0">
                <a:latin typeface="Calibri" pitchFamily="34" charset="0"/>
              </a:rPr>
              <a:t>τι</a:t>
            </a:r>
            <a:r>
              <a:rPr lang="el-GR" sz="2000" dirty="0">
                <a:latin typeface="Calibri" pitchFamily="34" charset="0"/>
              </a:rPr>
              <a:t> κάνατε, </a:t>
            </a:r>
            <a:r>
              <a:rPr lang="el-GR" sz="2000" b="1" dirty="0">
                <a:latin typeface="Calibri" pitchFamily="34" charset="0"/>
              </a:rPr>
              <a:t>γιατί</a:t>
            </a:r>
            <a:r>
              <a:rPr lang="el-GR" sz="2000" dirty="0">
                <a:latin typeface="Calibri" pitchFamily="34" charset="0"/>
              </a:rPr>
              <a:t> το κάνατε, </a:t>
            </a:r>
            <a:r>
              <a:rPr lang="el-GR" sz="2000" b="1" dirty="0">
                <a:latin typeface="Calibri" pitchFamily="34" charset="0"/>
              </a:rPr>
              <a:t>πως</a:t>
            </a:r>
            <a:r>
              <a:rPr lang="el-GR" sz="2000" dirty="0">
                <a:latin typeface="Calibri" pitchFamily="34" charset="0"/>
              </a:rPr>
              <a:t> το κάνατε, </a:t>
            </a:r>
            <a:r>
              <a:rPr lang="el-GR" sz="2000" b="1" dirty="0">
                <a:latin typeface="Calibri" pitchFamily="34" charset="0"/>
              </a:rPr>
              <a:t>που</a:t>
            </a:r>
            <a:r>
              <a:rPr lang="el-GR" sz="2000" dirty="0">
                <a:latin typeface="Calibri" pitchFamily="34" charset="0"/>
              </a:rPr>
              <a:t> καταλήξατε) (12άρια), </a:t>
            </a:r>
            <a:r>
              <a:rPr lang="el-GR" sz="2000" b="1" dirty="0">
                <a:solidFill>
                  <a:srgbClr val="C00000"/>
                </a:solidFill>
                <a:latin typeface="Calibri" pitchFamily="34" charset="0"/>
              </a:rPr>
              <a:t>Λέξεις κλειδιά </a:t>
            </a:r>
            <a:r>
              <a:rPr lang="el-GR" sz="2000" dirty="0">
                <a:latin typeface="Calibri" pitchFamily="34" charset="0"/>
              </a:rPr>
              <a:t>(5 στον αριθμό) (12άρια) - στην ίδια σειρά, Σημειώνετε τον ακριβή </a:t>
            </a:r>
            <a:r>
              <a:rPr lang="el-GR" sz="2000" b="1" dirty="0">
                <a:solidFill>
                  <a:srgbClr val="C00000"/>
                </a:solidFill>
                <a:latin typeface="Calibri" pitchFamily="34" charset="0"/>
              </a:rPr>
              <a:t>αριθμό λέξεων </a:t>
            </a:r>
            <a:r>
              <a:rPr lang="el-GR" sz="2000" dirty="0">
                <a:latin typeface="Calibri" pitchFamily="34" charset="0"/>
              </a:rPr>
              <a:t>της μελέτης</a:t>
            </a:r>
          </a:p>
          <a:p>
            <a:pPr lvl="0"/>
            <a:r>
              <a:rPr lang="el-GR" sz="2000" b="1" dirty="0">
                <a:latin typeface="Calibri" pitchFamily="34" charset="0"/>
              </a:rPr>
              <a:t>Επόμενες σελίδες:</a:t>
            </a:r>
            <a:r>
              <a:rPr lang="el-GR" sz="2000" dirty="0">
                <a:latin typeface="Calibri" pitchFamily="34" charset="0"/>
              </a:rPr>
              <a:t> Τίτλοι τμημάτων σε 14άρια </a:t>
            </a:r>
            <a:r>
              <a:rPr lang="en-US" sz="2000" dirty="0">
                <a:latin typeface="Calibri" pitchFamily="34" charset="0"/>
              </a:rPr>
              <a:t>bold </a:t>
            </a:r>
            <a:r>
              <a:rPr lang="el-GR" sz="2000" dirty="0">
                <a:latin typeface="Calibri" pitchFamily="34" charset="0"/>
              </a:rPr>
              <a:t>και τίτλοι </a:t>
            </a:r>
            <a:r>
              <a:rPr lang="el-GR" sz="2000" dirty="0" err="1">
                <a:latin typeface="Calibri" pitchFamily="34" charset="0"/>
              </a:rPr>
              <a:t>υπο</a:t>
            </a:r>
            <a:r>
              <a:rPr lang="el-GR" sz="2000" dirty="0">
                <a:latin typeface="Calibri" pitchFamily="34" charset="0"/>
              </a:rPr>
              <a:t>-τμημάτων σε 12άρια </a:t>
            </a:r>
            <a:r>
              <a:rPr lang="en-US" sz="2000" dirty="0">
                <a:latin typeface="Calibri" pitchFamily="34" charset="0"/>
              </a:rPr>
              <a:t>bold </a:t>
            </a:r>
            <a:r>
              <a:rPr lang="el-GR" sz="2000" dirty="0">
                <a:latin typeface="Calibri" pitchFamily="34" charset="0"/>
              </a:rPr>
              <a:t>πλάγια</a:t>
            </a:r>
          </a:p>
          <a:p>
            <a:pPr lvl="0"/>
            <a:r>
              <a:rPr lang="el-GR" sz="2000" b="1" i="1" dirty="0">
                <a:latin typeface="Calibri" pitchFamily="34" charset="0"/>
              </a:rPr>
              <a:t>Πίνακες</a:t>
            </a:r>
            <a:r>
              <a:rPr lang="el-GR" sz="2000" dirty="0">
                <a:latin typeface="Calibri" pitchFamily="34" charset="0"/>
              </a:rPr>
              <a:t>: Φέρουν τίτλο επάνω με αρίθμηση (σε </a:t>
            </a:r>
            <a:r>
              <a:rPr lang="en-US" sz="2000" dirty="0">
                <a:latin typeface="Calibri" pitchFamily="34" charset="0"/>
              </a:rPr>
              <a:t>bold</a:t>
            </a:r>
            <a:r>
              <a:rPr lang="el-GR" sz="2000" dirty="0">
                <a:latin typeface="Calibri" pitchFamily="34" charset="0"/>
              </a:rPr>
              <a:t>) και σημειώσεις και πηγές από κάτω (αν υπάρχουν)</a:t>
            </a:r>
          </a:p>
          <a:p>
            <a:pPr lvl="0"/>
            <a:r>
              <a:rPr lang="el-GR" sz="2000" b="1" i="1" dirty="0">
                <a:latin typeface="Calibri" pitchFamily="34" charset="0"/>
              </a:rPr>
              <a:t>Σχήματα ή Εικόνες</a:t>
            </a:r>
            <a:r>
              <a:rPr lang="el-GR" sz="2000" dirty="0">
                <a:latin typeface="Calibri" pitchFamily="34" charset="0"/>
              </a:rPr>
              <a:t>: Φέρουν τίτλο κάτω με αρίθμηση (σε </a:t>
            </a:r>
            <a:r>
              <a:rPr lang="en-US" sz="2000" dirty="0">
                <a:latin typeface="Calibri" pitchFamily="34" charset="0"/>
              </a:rPr>
              <a:t>bold</a:t>
            </a:r>
            <a:r>
              <a:rPr lang="el-GR" sz="2000" dirty="0">
                <a:latin typeface="Calibri" pitchFamily="34" charset="0"/>
              </a:rPr>
              <a:t>) και σημειώσεις και πηγές από κάτω (αν υπάρχουν) </a:t>
            </a:r>
          </a:p>
          <a:p>
            <a:pPr lvl="0"/>
            <a:r>
              <a:rPr lang="en-US" sz="2000" b="1" i="1" dirty="0">
                <a:latin typeface="Calibri" pitchFamily="34" charset="0"/>
              </a:rPr>
              <a:t>Bullets</a:t>
            </a:r>
            <a:r>
              <a:rPr lang="el-GR" sz="2000" dirty="0">
                <a:latin typeface="Calibri" pitchFamily="34" charset="0"/>
              </a:rPr>
              <a:t>: Μπορείτε να χρησιμοποιήσετε</a:t>
            </a:r>
          </a:p>
          <a:p>
            <a:endParaRPr lang="el-GR" sz="20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19</a:t>
            </a:fld>
            <a:endParaRPr lang="el-GR"/>
          </a:p>
        </p:txBody>
      </p:sp>
      <p:sp>
        <p:nvSpPr>
          <p:cNvPr id="5" name="Title 1"/>
          <p:cNvSpPr>
            <a:spLocks noGrp="1"/>
          </p:cNvSpPr>
          <p:nvPr>
            <p:ph type="title"/>
          </p:nvPr>
        </p:nvSpPr>
        <p:spPr>
          <a:xfrm>
            <a:off x="301625" y="228600"/>
            <a:ext cx="8534400" cy="1040160"/>
          </a:xfrm>
        </p:spPr>
        <p:txBody>
          <a:bodyPr/>
          <a:lstStyle/>
          <a:p>
            <a:r>
              <a:rPr lang="el-GR" b="1" dirty="0">
                <a:latin typeface="Calibri" pitchFamily="34" charset="0"/>
              </a:rPr>
              <a:t>ΑΝΑΛΥΤΙΚΕΣ ΟΔΗΓΙΕΣ ΣΥΓΓΡΑΦΗΣ ΤΩΝ ΜΕΛΕΤΩΝ: 3/3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Calibri" pitchFamily="34" charset="0"/>
              </a:rPr>
              <a:t>Εισαγωγή</a:t>
            </a:r>
          </a:p>
        </p:txBody>
      </p:sp>
      <p:sp>
        <p:nvSpPr>
          <p:cNvPr id="3" name="Content Placeholder 2"/>
          <p:cNvSpPr>
            <a:spLocks noGrp="1"/>
          </p:cNvSpPr>
          <p:nvPr>
            <p:ph sz="quarter" idx="1"/>
          </p:nvPr>
        </p:nvSpPr>
        <p:spPr>
          <a:xfrm>
            <a:off x="0" y="1268760"/>
            <a:ext cx="9144000" cy="5589240"/>
          </a:xfrm>
        </p:spPr>
        <p:txBody>
          <a:bodyPr/>
          <a:lstStyle/>
          <a:p>
            <a:endParaRPr lang="el-GR" sz="2200" dirty="0">
              <a:latin typeface="Calibri" pitchFamily="34" charset="0"/>
            </a:endParaRPr>
          </a:p>
          <a:p>
            <a:r>
              <a:rPr lang="el-GR" sz="2200" dirty="0">
                <a:latin typeface="Calibri" pitchFamily="34" charset="0"/>
              </a:rPr>
              <a:t>Στο μάθημα «Διοίκηση Ανθρώπινων Πόρων στον Τουρισμό» η αξιολόγηση του φοιτητή γίνεται ως εξής:</a:t>
            </a:r>
          </a:p>
          <a:p>
            <a:pPr lvl="0"/>
            <a:r>
              <a:rPr lang="el-GR" sz="2200" b="1" dirty="0">
                <a:solidFill>
                  <a:srgbClr val="C00000"/>
                </a:solidFill>
                <a:latin typeface="Calibri" pitchFamily="34" charset="0"/>
              </a:rPr>
              <a:t>Εργασία</a:t>
            </a:r>
            <a:r>
              <a:rPr lang="el-GR" sz="2200" b="1" dirty="0">
                <a:latin typeface="Calibri" pitchFamily="34" charset="0"/>
              </a:rPr>
              <a:t> </a:t>
            </a:r>
            <a:r>
              <a:rPr lang="el-GR" sz="2200" dirty="0">
                <a:latin typeface="Calibri" pitchFamily="34" charset="0"/>
              </a:rPr>
              <a:t>(βάρος 50%): </a:t>
            </a:r>
          </a:p>
          <a:p>
            <a:pPr lvl="0"/>
            <a:r>
              <a:rPr lang="el-GR" sz="2200" dirty="0">
                <a:latin typeface="Calibri" pitchFamily="34" charset="0"/>
              </a:rPr>
              <a:t>Την 10</a:t>
            </a:r>
            <a:r>
              <a:rPr lang="el-GR" sz="2200" baseline="30000" dirty="0">
                <a:latin typeface="Calibri" pitchFamily="34" charset="0"/>
              </a:rPr>
              <a:t>η</a:t>
            </a:r>
            <a:r>
              <a:rPr lang="el-GR" sz="2200" dirty="0">
                <a:latin typeface="Calibri" pitchFamily="34" charset="0"/>
              </a:rPr>
              <a:t> εβδομάδα των μαθημάτων ο φοιτητής </a:t>
            </a:r>
            <a:r>
              <a:rPr lang="el-GR" sz="2200" b="1" dirty="0">
                <a:solidFill>
                  <a:srgbClr val="C00000"/>
                </a:solidFill>
                <a:latin typeface="Calibri" pitchFamily="34" charset="0"/>
              </a:rPr>
              <a:t>αναρτά στο </a:t>
            </a:r>
            <a:r>
              <a:rPr lang="en-US" sz="2200" b="1" dirty="0" err="1">
                <a:solidFill>
                  <a:srgbClr val="C00000"/>
                </a:solidFill>
                <a:latin typeface="Calibri" pitchFamily="34" charset="0"/>
              </a:rPr>
              <a:t>eclass</a:t>
            </a:r>
            <a:r>
              <a:rPr lang="en-US" sz="2200" b="1" dirty="0">
                <a:solidFill>
                  <a:srgbClr val="C00000"/>
                </a:solidFill>
                <a:latin typeface="Calibri" pitchFamily="34" charset="0"/>
              </a:rPr>
              <a:t> </a:t>
            </a:r>
            <a:r>
              <a:rPr lang="el-GR" sz="2200" b="1" dirty="0">
                <a:solidFill>
                  <a:srgbClr val="C00000"/>
                </a:solidFill>
                <a:latin typeface="Calibri" pitchFamily="34" charset="0"/>
              </a:rPr>
              <a:t>του μαθήματος </a:t>
            </a:r>
            <a:r>
              <a:rPr lang="el-GR" sz="2200" dirty="0">
                <a:latin typeface="Calibri" pitchFamily="34" charset="0"/>
              </a:rPr>
              <a:t>εργασία του σε μορφή αναφοράς (</a:t>
            </a:r>
            <a:r>
              <a:rPr lang="en-US" sz="2200" dirty="0">
                <a:latin typeface="Calibri" pitchFamily="34" charset="0"/>
              </a:rPr>
              <a:t>Report</a:t>
            </a:r>
            <a:r>
              <a:rPr lang="el-GR" sz="2200" dirty="0">
                <a:latin typeface="Calibri" pitchFamily="34" charset="0"/>
              </a:rPr>
              <a:t>), μεγέθους 2000 περίπου λέξεων. Η εργασία αναφέρεται </a:t>
            </a:r>
            <a:r>
              <a:rPr lang="el-GR" sz="2200" b="1" dirty="0">
                <a:solidFill>
                  <a:srgbClr val="C00000"/>
                </a:solidFill>
                <a:latin typeface="Calibri" pitchFamily="34" charset="0"/>
              </a:rPr>
              <a:t>σε μελέτη περίπτωσης </a:t>
            </a:r>
            <a:r>
              <a:rPr lang="el-GR" sz="2200" dirty="0">
                <a:latin typeface="Calibri" pitchFamily="34" charset="0"/>
              </a:rPr>
              <a:t>(</a:t>
            </a:r>
            <a:r>
              <a:rPr lang="en-US" sz="2200" dirty="0">
                <a:latin typeface="Calibri" pitchFamily="34" charset="0"/>
              </a:rPr>
              <a:t>case study</a:t>
            </a:r>
            <a:r>
              <a:rPr lang="el-GR" sz="2200" dirty="0">
                <a:latin typeface="Calibri" pitchFamily="34" charset="0"/>
              </a:rPr>
              <a:t>) με πραγματικά δεδομένα. Η εργασία αυτή βαθμολογείται από 0 μέχρι 10. </a:t>
            </a:r>
          </a:p>
          <a:p>
            <a:pPr lvl="0"/>
            <a:r>
              <a:rPr lang="el-GR" sz="2200" dirty="0">
                <a:latin typeface="Calibri" pitchFamily="34" charset="0"/>
              </a:rPr>
              <a:t>Την 11</a:t>
            </a:r>
            <a:r>
              <a:rPr lang="el-GR" sz="2200" baseline="30000" dirty="0">
                <a:latin typeface="Calibri" pitchFamily="34" charset="0"/>
              </a:rPr>
              <a:t>η</a:t>
            </a:r>
            <a:r>
              <a:rPr lang="el-GR" sz="2200" dirty="0">
                <a:latin typeface="Calibri" pitchFamily="34" charset="0"/>
              </a:rPr>
              <a:t> και 12</a:t>
            </a:r>
            <a:r>
              <a:rPr lang="el-GR" sz="2200" baseline="30000" dirty="0">
                <a:latin typeface="Calibri" pitchFamily="34" charset="0"/>
              </a:rPr>
              <a:t>η</a:t>
            </a:r>
            <a:r>
              <a:rPr lang="el-GR" sz="2200" dirty="0">
                <a:latin typeface="Calibri" pitchFamily="34" charset="0"/>
              </a:rPr>
              <a:t> εβδομάδα των μαθημάτων, καλούνται οι φοιτητές να παρουσιάσουν </a:t>
            </a:r>
            <a:r>
              <a:rPr lang="el-GR" sz="2200" b="1" dirty="0">
                <a:solidFill>
                  <a:srgbClr val="C00000"/>
                </a:solidFill>
                <a:latin typeface="Calibri" pitchFamily="34" charset="0"/>
              </a:rPr>
              <a:t>προφορικά</a:t>
            </a:r>
            <a:r>
              <a:rPr lang="el-GR" sz="2200" dirty="0">
                <a:latin typeface="Calibri" pitchFamily="34" charset="0"/>
              </a:rPr>
              <a:t> τις εργασίες τους με τη βοήθεια </a:t>
            </a:r>
            <a:r>
              <a:rPr lang="en-US" sz="2200" dirty="0">
                <a:latin typeface="Calibri" pitchFamily="34" charset="0"/>
              </a:rPr>
              <a:t>Power Point (10-15 </a:t>
            </a:r>
            <a:r>
              <a:rPr lang="el-GR" sz="2200" dirty="0">
                <a:latin typeface="Calibri" pitchFamily="34" charset="0"/>
              </a:rPr>
              <a:t>διαφανειών)</a:t>
            </a:r>
            <a:r>
              <a:rPr lang="en-US" sz="2200" dirty="0">
                <a:latin typeface="Calibri" pitchFamily="34" charset="0"/>
              </a:rPr>
              <a:t>.</a:t>
            </a:r>
            <a:r>
              <a:rPr lang="el-GR" sz="2200" dirty="0">
                <a:latin typeface="Calibri" pitchFamily="34" charset="0"/>
              </a:rPr>
              <a:t> Και οι προφορικές παρουσιάσεις αναρτώνται στο </a:t>
            </a:r>
            <a:r>
              <a:rPr lang="en-US" sz="2200" dirty="0" err="1">
                <a:latin typeface="Calibri" pitchFamily="34" charset="0"/>
              </a:rPr>
              <a:t>eclass</a:t>
            </a:r>
            <a:r>
              <a:rPr lang="en-US" sz="2200" dirty="0">
                <a:latin typeface="Calibri" pitchFamily="34" charset="0"/>
              </a:rPr>
              <a:t> </a:t>
            </a:r>
            <a:r>
              <a:rPr lang="el-GR" sz="2200" dirty="0">
                <a:latin typeface="Calibri" pitchFamily="34" charset="0"/>
              </a:rPr>
              <a:t>του μαθήματος.</a:t>
            </a:r>
          </a:p>
          <a:p>
            <a:pPr lvl="0"/>
            <a:r>
              <a:rPr lang="el-GR" sz="2200" b="1" dirty="0">
                <a:solidFill>
                  <a:srgbClr val="C00000"/>
                </a:solidFill>
                <a:latin typeface="Calibri" pitchFamily="34" charset="0"/>
              </a:rPr>
              <a:t>Τελικές Γραπτές ή Προφορικές Εξετάσεις </a:t>
            </a:r>
            <a:r>
              <a:rPr lang="el-GR" sz="2200" dirty="0">
                <a:latin typeface="Calibri" pitchFamily="34" charset="0"/>
              </a:rPr>
              <a:t>(βάρος 50%): Οι τελικές γραπτές ή προφορικές εξετάσεις αναφέρονται σε όλη την ύλη του μαθήματος. </a:t>
            </a:r>
            <a:endParaRPr lang="el-GR" sz="20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latin typeface="Calibri" pitchFamily="34" charset="0"/>
              </a:rPr>
              <a:pPr>
                <a:defRPr/>
              </a:pPr>
              <a:t>2</a:t>
            </a:fld>
            <a:endParaRPr lang="el-GR">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l-GR" b="1" dirty="0">
                <a:solidFill>
                  <a:srgbClr val="C00000"/>
                </a:solidFill>
                <a:latin typeface="Calibri" pitchFamily="34" charset="0"/>
              </a:rPr>
              <a:t>Κριτήριο 1: Βαθμοί - 1</a:t>
            </a:r>
          </a:p>
          <a:p>
            <a:r>
              <a:rPr lang="el-GR" b="1" dirty="0">
                <a:latin typeface="Calibri" pitchFamily="34" charset="0"/>
              </a:rPr>
              <a:t>Γλωσσική Επάρκεια και Αισθητική Παρουσία</a:t>
            </a:r>
            <a:endParaRPr lang="el-GR" dirty="0">
              <a:latin typeface="Calibri" pitchFamily="34" charset="0"/>
            </a:endParaRPr>
          </a:p>
          <a:p>
            <a:pPr lvl="0"/>
            <a:r>
              <a:rPr lang="el-GR" dirty="0">
                <a:latin typeface="Calibri" pitchFamily="34" charset="0"/>
              </a:rPr>
              <a:t>Σαφήνεια και γλωσσική απλότητα</a:t>
            </a:r>
          </a:p>
          <a:p>
            <a:pPr lvl="0"/>
            <a:r>
              <a:rPr lang="el-GR" dirty="0">
                <a:latin typeface="Calibri" pitchFamily="34" charset="0"/>
              </a:rPr>
              <a:t>Σωστή σύνταξη, γραμματική και κατανοητός λόγος</a:t>
            </a:r>
          </a:p>
          <a:p>
            <a:pPr lvl="0"/>
            <a:r>
              <a:rPr lang="el-GR" dirty="0">
                <a:latin typeface="Calibri" pitchFamily="34" charset="0"/>
              </a:rPr>
              <a:t>Αισθητική παρουσίαση</a:t>
            </a:r>
          </a:p>
          <a:p>
            <a:r>
              <a:rPr lang="el-GR" dirty="0">
                <a:latin typeface="Calibri" pitchFamily="34" charset="0"/>
              </a:rPr>
              <a:t>Ορθά τυπωμένο κείμενο σύμφωνα με τις οδηγίες (π.χ., περιθώρια σελίδας, διάστιχα, γραμματοσειρά, τήρηση του ορίου στον αριθμό λέξεων, κλπ.)</a:t>
            </a: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20</a:t>
            </a:fld>
            <a:endParaRPr lang="el-GR"/>
          </a:p>
        </p:txBody>
      </p:sp>
      <p:sp>
        <p:nvSpPr>
          <p:cNvPr id="5" name="Title 1"/>
          <p:cNvSpPr>
            <a:spLocks noGrp="1"/>
          </p:cNvSpPr>
          <p:nvPr>
            <p:ph type="title"/>
          </p:nvPr>
        </p:nvSpPr>
        <p:spPr>
          <a:xfrm>
            <a:off x="301625" y="476672"/>
            <a:ext cx="8534400" cy="648072"/>
          </a:xfrm>
        </p:spPr>
        <p:txBody>
          <a:bodyPr/>
          <a:lstStyle/>
          <a:p>
            <a:r>
              <a:rPr lang="el-GR" b="1" dirty="0">
                <a:latin typeface="Calibri" pitchFamily="34" charset="0"/>
              </a:rPr>
              <a:t>ΚΡΙΤΗΡΙΑ ΑΞΙΟΛΟΓΗΣΗΣ ΤΩΝ ΜΕΛΕΤΩΝ: 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070304"/>
          </a:xfrm>
        </p:spPr>
        <p:txBody>
          <a:bodyPr/>
          <a:lstStyle/>
          <a:p>
            <a:r>
              <a:rPr lang="el-GR" b="1" dirty="0">
                <a:solidFill>
                  <a:srgbClr val="C00000"/>
                </a:solidFill>
                <a:latin typeface="Calibri" pitchFamily="34" charset="0"/>
              </a:rPr>
              <a:t>Κριτήριο 2: Βαθμοί - 2</a:t>
            </a:r>
          </a:p>
          <a:p>
            <a:r>
              <a:rPr lang="el-GR" b="1" dirty="0">
                <a:latin typeface="Calibri" pitchFamily="34" charset="0"/>
              </a:rPr>
              <a:t>Δομή και συνοχή της μελέτης</a:t>
            </a:r>
            <a:endParaRPr lang="el-GR" dirty="0">
              <a:latin typeface="Calibri" pitchFamily="34" charset="0"/>
            </a:endParaRPr>
          </a:p>
          <a:p>
            <a:pPr lvl="0"/>
            <a:r>
              <a:rPr lang="el-GR" dirty="0">
                <a:latin typeface="Calibri" pitchFamily="34" charset="0"/>
              </a:rPr>
              <a:t>Παρουσίαση της επιχείρησης / οργανισμού, θέμα (πρόβλημα), σκοπός</a:t>
            </a:r>
          </a:p>
          <a:p>
            <a:pPr lvl="0"/>
            <a:r>
              <a:rPr lang="el-GR" dirty="0">
                <a:latin typeface="Calibri" pitchFamily="34" charset="0"/>
              </a:rPr>
              <a:t>Παρουσίαση του κειμένου της μελέτης με τίτλους τμημάτων και υπότιτλους όπου χρειάζεται, τα τμήματα να παρουσιάζουν συνέχεια με τα προηγούμενα και σύνδεση με τα επόμενα τμήματα</a:t>
            </a:r>
          </a:p>
          <a:p>
            <a:pPr lvl="0"/>
            <a:r>
              <a:rPr lang="el-GR" dirty="0">
                <a:latin typeface="Calibri" pitchFamily="34" charset="0"/>
              </a:rPr>
              <a:t>Παρουσίαση συμπερασμάτων, πρότασης αντιμετώπισης του προβλήματος.</a:t>
            </a:r>
          </a:p>
          <a:p>
            <a:r>
              <a:rPr lang="el-GR" dirty="0">
                <a:latin typeface="Calibri" pitchFamily="34" charset="0"/>
              </a:rPr>
              <a:t>Βιβλιογραφία</a:t>
            </a: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21</a:t>
            </a:fld>
            <a:endParaRPr lang="el-GR"/>
          </a:p>
        </p:txBody>
      </p:sp>
      <p:sp>
        <p:nvSpPr>
          <p:cNvPr id="5" name="Title 1"/>
          <p:cNvSpPr>
            <a:spLocks noGrp="1"/>
          </p:cNvSpPr>
          <p:nvPr>
            <p:ph type="title"/>
          </p:nvPr>
        </p:nvSpPr>
        <p:spPr>
          <a:xfrm>
            <a:off x="301625" y="476672"/>
            <a:ext cx="8534400" cy="648072"/>
          </a:xfrm>
        </p:spPr>
        <p:txBody>
          <a:bodyPr/>
          <a:lstStyle/>
          <a:p>
            <a:r>
              <a:rPr lang="el-GR" b="1" dirty="0">
                <a:latin typeface="Calibri" pitchFamily="34" charset="0"/>
              </a:rPr>
              <a:t>ΚΡΙΤΗΡΙΑ ΑΞΙΟΛΟΓΗΣΗΣ ΤΩΝ ΜΕΛΕΤΩΝ: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340768"/>
            <a:ext cx="9144000" cy="5517232"/>
          </a:xfrm>
        </p:spPr>
        <p:txBody>
          <a:bodyPr/>
          <a:lstStyle/>
          <a:p>
            <a:r>
              <a:rPr lang="el-GR" sz="2300" b="1" dirty="0">
                <a:solidFill>
                  <a:srgbClr val="C00000"/>
                </a:solidFill>
                <a:latin typeface="Calibri" pitchFamily="34" charset="0"/>
              </a:rPr>
              <a:t>Κριτήριο 3: Βαθμοί - 5</a:t>
            </a:r>
          </a:p>
          <a:p>
            <a:r>
              <a:rPr lang="el-GR" sz="2300" b="1" dirty="0">
                <a:latin typeface="Calibri" pitchFamily="34" charset="0"/>
              </a:rPr>
              <a:t>Περιεχόμενο της μελέτης και επιχειρηματολογία</a:t>
            </a:r>
            <a:endParaRPr lang="el-GR" sz="2300" dirty="0">
              <a:latin typeface="Calibri" pitchFamily="34" charset="0"/>
            </a:endParaRPr>
          </a:p>
          <a:p>
            <a:pPr lvl="0"/>
            <a:r>
              <a:rPr lang="el-GR" sz="2300" dirty="0">
                <a:latin typeface="Calibri" pitchFamily="34" charset="0"/>
              </a:rPr>
              <a:t>Διατύπωση του θέματος (προβλήματος) με σαφήνεια </a:t>
            </a:r>
          </a:p>
          <a:p>
            <a:pPr lvl="0"/>
            <a:r>
              <a:rPr lang="el-GR" sz="2300" dirty="0">
                <a:latin typeface="Calibri" pitchFamily="34" charset="0"/>
              </a:rPr>
              <a:t>Επικέντρωση στο σκοπό της μελέτης με συνέπεια </a:t>
            </a:r>
          </a:p>
          <a:p>
            <a:pPr lvl="0"/>
            <a:r>
              <a:rPr lang="el-GR" sz="2300" dirty="0">
                <a:latin typeface="Calibri" pitchFamily="34" charset="0"/>
              </a:rPr>
              <a:t>Ανάπτυξη λογικών επιχειρημάτων και όχι επικόλληση γενικών απόψεων</a:t>
            </a:r>
          </a:p>
          <a:p>
            <a:pPr lvl="0"/>
            <a:r>
              <a:rPr lang="el-GR" sz="2300" dirty="0">
                <a:latin typeface="Calibri" pitchFamily="34" charset="0"/>
              </a:rPr>
              <a:t>Κριτική ένταξη στο κείμενο των αναφορών που χρησιμοποιήθηκαν στην εργασία</a:t>
            </a:r>
          </a:p>
          <a:p>
            <a:pPr lvl="0"/>
            <a:r>
              <a:rPr lang="el-GR" sz="2300" dirty="0">
                <a:latin typeface="Calibri" pitchFamily="34" charset="0"/>
              </a:rPr>
              <a:t>Ορθότητα όλων των πληροφοριών που χρησιμοποιήθηκαν στην εργασία</a:t>
            </a:r>
          </a:p>
          <a:p>
            <a:pPr lvl="0"/>
            <a:r>
              <a:rPr lang="el-GR" sz="2300" dirty="0">
                <a:latin typeface="Calibri" pitchFamily="34" charset="0"/>
              </a:rPr>
              <a:t>Παρουσίαση πιθανών εναλλακτικών σεναρίων για την αντιμετώπιση του θέματος (προβλήματος) </a:t>
            </a:r>
          </a:p>
          <a:p>
            <a:pPr lvl="0"/>
            <a:r>
              <a:rPr lang="el-GR" sz="2300" dirty="0">
                <a:latin typeface="Calibri" pitchFamily="34" charset="0"/>
              </a:rPr>
              <a:t>Αιτιολόγηση της απόφασης για την ορθότερη αντιμετώπιση του (θέματος) προβλήματος</a:t>
            </a:r>
          </a:p>
          <a:p>
            <a:r>
              <a:rPr lang="el-GR" sz="2300" dirty="0">
                <a:latin typeface="Calibri" pitchFamily="34" charset="0"/>
              </a:rPr>
              <a:t>Έξυπνη προσέγγιση του θέματος (προβλήματος)</a:t>
            </a: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22</a:t>
            </a:fld>
            <a:endParaRPr lang="el-GR"/>
          </a:p>
        </p:txBody>
      </p:sp>
      <p:sp>
        <p:nvSpPr>
          <p:cNvPr id="5" name="Title 1"/>
          <p:cNvSpPr>
            <a:spLocks noGrp="1"/>
          </p:cNvSpPr>
          <p:nvPr>
            <p:ph type="title"/>
          </p:nvPr>
        </p:nvSpPr>
        <p:spPr>
          <a:xfrm>
            <a:off x="301625" y="476672"/>
            <a:ext cx="8534400" cy="648072"/>
          </a:xfrm>
        </p:spPr>
        <p:txBody>
          <a:bodyPr/>
          <a:lstStyle/>
          <a:p>
            <a:r>
              <a:rPr lang="el-GR" b="1" dirty="0">
                <a:latin typeface="Calibri" pitchFamily="34" charset="0"/>
              </a:rPr>
              <a:t>ΚΡΙΤΗΡΙΑ ΑΞΙΟΛΟΓΗΣΗΣ ΤΩΝ ΜΕΛΕΤΩΝ: 3/4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l-GR" sz="2500" b="1" dirty="0">
                <a:solidFill>
                  <a:srgbClr val="C00000"/>
                </a:solidFill>
                <a:latin typeface="Calibri" pitchFamily="34" charset="0"/>
              </a:rPr>
              <a:t>Κριτήριο </a:t>
            </a:r>
            <a:r>
              <a:rPr lang="en-US" sz="2500" b="1" dirty="0">
                <a:solidFill>
                  <a:srgbClr val="C00000"/>
                </a:solidFill>
                <a:latin typeface="Calibri" pitchFamily="34" charset="0"/>
              </a:rPr>
              <a:t>4</a:t>
            </a:r>
            <a:r>
              <a:rPr lang="el-GR" sz="2500" b="1" dirty="0">
                <a:solidFill>
                  <a:srgbClr val="C00000"/>
                </a:solidFill>
                <a:latin typeface="Calibri" pitchFamily="34" charset="0"/>
              </a:rPr>
              <a:t>: Βαθμοί – 2</a:t>
            </a:r>
          </a:p>
          <a:p>
            <a:r>
              <a:rPr lang="el-GR" sz="2500" b="1" dirty="0">
                <a:latin typeface="Calibri" pitchFamily="34" charset="0"/>
              </a:rPr>
              <a:t>Παραπομπές και βιβλιογραφία</a:t>
            </a:r>
            <a:endParaRPr lang="el-GR" sz="2500" dirty="0">
              <a:latin typeface="Calibri" pitchFamily="34" charset="0"/>
            </a:endParaRPr>
          </a:p>
          <a:p>
            <a:pPr lvl="0"/>
            <a:r>
              <a:rPr lang="el-GR" sz="2500" dirty="0">
                <a:latin typeface="Calibri" pitchFamily="34" charset="0"/>
              </a:rPr>
              <a:t>Ακριβείς παραπομπές μέσα στο κείμενο</a:t>
            </a:r>
          </a:p>
          <a:p>
            <a:pPr lvl="0"/>
            <a:r>
              <a:rPr lang="el-GR" sz="2500" dirty="0">
                <a:latin typeface="Calibri" pitchFamily="34" charset="0"/>
              </a:rPr>
              <a:t>Πλήρεις βιβλιογραφικές αναφορές στο τέλος της εργασίας</a:t>
            </a:r>
          </a:p>
          <a:p>
            <a:r>
              <a:rPr lang="el-GR" sz="2500" dirty="0">
                <a:latin typeface="Calibri" pitchFamily="34" charset="0"/>
              </a:rPr>
              <a:t>Χρησιμοποίηση ενιαίας μορφής αναφορών: </a:t>
            </a:r>
          </a:p>
          <a:p>
            <a:r>
              <a:rPr lang="el-GR" sz="2500" dirty="0">
                <a:latin typeface="Calibri" pitchFamily="34" charset="0"/>
              </a:rPr>
              <a:t>π.χ. </a:t>
            </a:r>
            <a:r>
              <a:rPr lang="en-US" sz="2500" dirty="0">
                <a:latin typeface="Calibri" pitchFamily="34" charset="0"/>
              </a:rPr>
              <a:t>Harvard style</a:t>
            </a:r>
            <a:r>
              <a:rPr lang="el-GR" sz="2500" dirty="0">
                <a:latin typeface="Calibri" pitchFamily="34" charset="0"/>
              </a:rPr>
              <a:t>: </a:t>
            </a:r>
            <a:r>
              <a:rPr lang="en-GB" sz="2500" dirty="0">
                <a:latin typeface="Calibri" pitchFamily="34" charset="0"/>
                <a:hlinkClick r:id="rId2"/>
              </a:rPr>
              <a:t>https://www.mendeley.com/guides/harvard-citation-guide</a:t>
            </a:r>
            <a:endParaRPr lang="el-GR" sz="2500" dirty="0">
              <a:latin typeface="Calibri" pitchFamily="34" charset="0"/>
            </a:endParaRPr>
          </a:p>
          <a:p>
            <a:r>
              <a:rPr lang="el-GR" sz="2500" dirty="0">
                <a:latin typeface="Calibri" pitchFamily="34" charset="0"/>
              </a:rPr>
              <a:t>π.χ. </a:t>
            </a:r>
            <a:r>
              <a:rPr lang="en-US" sz="2500" dirty="0">
                <a:latin typeface="Calibri" pitchFamily="34" charset="0"/>
              </a:rPr>
              <a:t>APA style</a:t>
            </a:r>
            <a:r>
              <a:rPr lang="el-GR" sz="2500" dirty="0">
                <a:latin typeface="Calibri" pitchFamily="34" charset="0"/>
              </a:rPr>
              <a:t>:</a:t>
            </a:r>
            <a:endParaRPr lang="el-GR" sz="2500" dirty="0">
              <a:latin typeface="Calibri" pitchFamily="34" charset="0"/>
              <a:hlinkClick r:id="rId3"/>
            </a:endParaRPr>
          </a:p>
          <a:p>
            <a:r>
              <a:rPr lang="en-GB" sz="2500" dirty="0">
                <a:latin typeface="Calibri" pitchFamily="34" charset="0"/>
                <a:hlinkClick r:id="rId3"/>
              </a:rPr>
              <a:t>https://www.mendeley.com/guides/apa-citation-guide</a:t>
            </a:r>
            <a:endParaRPr lang="el-GR" sz="25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23</a:t>
            </a:fld>
            <a:endParaRPr lang="el-GR"/>
          </a:p>
        </p:txBody>
      </p:sp>
      <p:sp>
        <p:nvSpPr>
          <p:cNvPr id="5" name="Title 1"/>
          <p:cNvSpPr>
            <a:spLocks noGrp="1"/>
          </p:cNvSpPr>
          <p:nvPr>
            <p:ph type="title"/>
          </p:nvPr>
        </p:nvSpPr>
        <p:spPr>
          <a:xfrm>
            <a:off x="301625" y="476672"/>
            <a:ext cx="8534400" cy="648072"/>
          </a:xfrm>
        </p:spPr>
        <p:txBody>
          <a:bodyPr/>
          <a:lstStyle/>
          <a:p>
            <a:r>
              <a:rPr lang="el-GR" b="1" dirty="0">
                <a:latin typeface="Calibri" pitchFamily="34" charset="0"/>
              </a:rPr>
              <a:t>ΚΡΙΤΗΡΙΑ ΑΞΙΟΛΟΓΗΣΗΣ ΤΩΝ ΜΕΛΕΤΩΝ: 4/4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95288" y="333375"/>
            <a:ext cx="8229600" cy="574675"/>
          </a:xfrm>
        </p:spPr>
        <p:txBody>
          <a:bodyPr/>
          <a:lstStyle/>
          <a:p>
            <a:pPr eaLnBrk="1" hangingPunct="1"/>
            <a:r>
              <a:rPr lang="el-GR" sz="3200" b="1">
                <a:solidFill>
                  <a:srgbClr val="7B9899"/>
                </a:solidFill>
                <a:latin typeface="Calibri" pitchFamily="34" charset="0"/>
              </a:rPr>
              <a:t>Βιβλιογραφία</a:t>
            </a:r>
          </a:p>
        </p:txBody>
      </p:sp>
      <p:sp>
        <p:nvSpPr>
          <p:cNvPr id="55298" name="Slide Number Placeholder 5"/>
          <p:cNvSpPr>
            <a:spLocks noGrp="1"/>
          </p:cNvSpPr>
          <p:nvPr>
            <p:ph type="sldNum" sz="quarter" idx="12"/>
          </p:nvPr>
        </p:nvSpPr>
        <p:spPr/>
        <p:txBody>
          <a:bodyPr/>
          <a:lstStyle/>
          <a:p>
            <a:pPr>
              <a:defRPr/>
            </a:pPr>
            <a:fld id="{D142EB49-E6FF-42B8-96A1-1222D5F611CD}" type="slidenum">
              <a:rPr lang="el-GR"/>
              <a:pPr>
                <a:defRPr/>
              </a:pPr>
              <a:t>24</a:t>
            </a:fld>
            <a:endParaRPr lang="el-GR"/>
          </a:p>
        </p:txBody>
      </p:sp>
      <p:sp>
        <p:nvSpPr>
          <p:cNvPr id="40964" name="Rectangle 3"/>
          <p:cNvSpPr>
            <a:spLocks noGrp="1" noChangeArrowheads="1"/>
          </p:cNvSpPr>
          <p:nvPr>
            <p:ph sz="quarter" idx="1"/>
          </p:nvPr>
        </p:nvSpPr>
        <p:spPr>
          <a:xfrm>
            <a:off x="0" y="1268760"/>
            <a:ext cx="9144000" cy="5112991"/>
          </a:xfrm>
        </p:spPr>
        <p:txBody>
          <a:bodyPr/>
          <a:lstStyle/>
          <a:p>
            <a:pPr>
              <a:buNone/>
            </a:pPr>
            <a:r>
              <a:rPr lang="el-GR" sz="1600" dirty="0" err="1">
                <a:latin typeface="Calibri" pitchFamily="34" charset="0"/>
              </a:rPr>
              <a:t>Βακόλα</a:t>
            </a:r>
            <a:r>
              <a:rPr lang="el-GR" sz="1600" dirty="0">
                <a:latin typeface="Calibri" pitchFamily="34" charset="0"/>
              </a:rPr>
              <a:t>, Μ. (2009) Διοικώντας τις Αλλαγές. Έκδοση Β΄, Αθήνα: ΑΝΔΡΕΑΣ ΣΙΔΕΡΗΣ-ΙΩΑΝΝΗΣ ΣΙΔΕΡΗΣ &amp; ΣΙΑ Ο.Ε.</a:t>
            </a:r>
          </a:p>
          <a:p>
            <a:pPr>
              <a:buNone/>
            </a:pPr>
            <a:r>
              <a:rPr lang="el-GR" sz="1600" dirty="0">
                <a:latin typeface="Calibri" pitchFamily="34" charset="0"/>
              </a:rPr>
              <a:t>Γραπτή Εργασία (μορφή, κριτήρια αξιολόγησης), </a:t>
            </a:r>
            <a:r>
              <a:rPr lang="en-GB" sz="1600" dirty="0">
                <a:latin typeface="Calibri" pitchFamily="34" charset="0"/>
                <a:hlinkClick r:id="rId2"/>
              </a:rPr>
              <a:t>https</a:t>
            </a:r>
            <a:r>
              <a:rPr lang="el-GR" sz="1600" dirty="0">
                <a:latin typeface="Calibri" pitchFamily="34" charset="0"/>
                <a:hlinkClick r:id="rId2"/>
              </a:rPr>
              <a:t>://</a:t>
            </a:r>
            <a:r>
              <a:rPr lang="en-GB" sz="1600" dirty="0" err="1">
                <a:latin typeface="Calibri" pitchFamily="34" charset="0"/>
                <a:hlinkClick r:id="rId2"/>
              </a:rPr>
              <a:t>opencourses</a:t>
            </a:r>
            <a:r>
              <a:rPr lang="el-GR" sz="1600" dirty="0">
                <a:latin typeface="Calibri" pitchFamily="34" charset="0"/>
                <a:hlinkClick r:id="rId2"/>
              </a:rPr>
              <a:t>.</a:t>
            </a:r>
            <a:r>
              <a:rPr lang="en-GB" sz="1600" dirty="0">
                <a:latin typeface="Calibri" pitchFamily="34" charset="0"/>
                <a:hlinkClick r:id="rId2"/>
              </a:rPr>
              <a:t>auth</a:t>
            </a:r>
            <a:r>
              <a:rPr lang="en-US" sz="1600" dirty="0">
                <a:latin typeface="Calibri" pitchFamily="34" charset="0"/>
                <a:hlinkClick r:id="rId2"/>
              </a:rPr>
              <a:t>.</a:t>
            </a:r>
            <a:r>
              <a:rPr lang="en-GB" sz="1600" dirty="0" err="1">
                <a:latin typeface="Calibri" pitchFamily="34" charset="0"/>
                <a:hlinkClick r:id="rId2"/>
              </a:rPr>
              <a:t>gr</a:t>
            </a:r>
            <a:r>
              <a:rPr lang="en-US" sz="1600" dirty="0">
                <a:latin typeface="Calibri" pitchFamily="34" charset="0"/>
                <a:hlinkClick r:id="rId2"/>
              </a:rPr>
              <a:t>/</a:t>
            </a:r>
            <a:r>
              <a:rPr lang="en-GB" sz="1600" dirty="0">
                <a:latin typeface="Calibri" pitchFamily="34" charset="0"/>
                <a:hlinkClick r:id="rId2"/>
              </a:rPr>
              <a:t>modules</a:t>
            </a:r>
            <a:r>
              <a:rPr lang="en-US" sz="1600" dirty="0">
                <a:latin typeface="Calibri" pitchFamily="34" charset="0"/>
                <a:hlinkClick r:id="rId2"/>
              </a:rPr>
              <a:t>/</a:t>
            </a:r>
            <a:r>
              <a:rPr lang="en-GB" sz="1600" dirty="0">
                <a:latin typeface="Calibri" pitchFamily="34" charset="0"/>
                <a:hlinkClick r:id="rId2"/>
              </a:rPr>
              <a:t>document</a:t>
            </a:r>
            <a:r>
              <a:rPr lang="en-US" sz="1600" dirty="0">
                <a:latin typeface="Calibri" pitchFamily="34" charset="0"/>
                <a:hlinkClick r:id="rId2"/>
              </a:rPr>
              <a:t>/</a:t>
            </a:r>
            <a:r>
              <a:rPr lang="en-GB" sz="1600" dirty="0">
                <a:latin typeface="Calibri" pitchFamily="34" charset="0"/>
                <a:hlinkClick r:id="rId2"/>
              </a:rPr>
              <a:t>file</a:t>
            </a:r>
            <a:r>
              <a:rPr lang="en-US" sz="1600" dirty="0">
                <a:latin typeface="Calibri" pitchFamily="34" charset="0"/>
                <a:hlinkClick r:id="rId2"/>
              </a:rPr>
              <a:t>.</a:t>
            </a:r>
            <a:r>
              <a:rPr lang="en-GB" sz="1600" dirty="0" err="1">
                <a:latin typeface="Calibri" pitchFamily="34" charset="0"/>
                <a:hlinkClick r:id="rId2"/>
              </a:rPr>
              <a:t>php</a:t>
            </a:r>
            <a:r>
              <a:rPr lang="en-US" sz="1600" dirty="0">
                <a:latin typeface="Calibri" pitchFamily="34" charset="0"/>
                <a:hlinkClick r:id="rId2"/>
              </a:rPr>
              <a:t>/</a:t>
            </a:r>
            <a:r>
              <a:rPr lang="en-GB" sz="1600" dirty="0">
                <a:latin typeface="Calibri" pitchFamily="34" charset="0"/>
                <a:hlinkClick r:id="rId2"/>
              </a:rPr>
              <a:t>EDLIT</a:t>
            </a:r>
            <a:r>
              <a:rPr lang="en-US" sz="1600" dirty="0">
                <a:latin typeface="Calibri" pitchFamily="34" charset="0"/>
                <a:hlinkClick r:id="rId2"/>
              </a:rPr>
              <a:t>122/</a:t>
            </a:r>
            <a:r>
              <a:rPr lang="en-GB" sz="1600" dirty="0">
                <a:latin typeface="Calibri" pitchFamily="34" charset="0"/>
                <a:hlinkClick r:id="rId2"/>
              </a:rPr>
              <a:t>page</a:t>
            </a:r>
            <a:r>
              <a:rPr lang="en-US" sz="1600" dirty="0">
                <a:latin typeface="Calibri" pitchFamily="34" charset="0"/>
                <a:hlinkClick r:id="rId2"/>
              </a:rPr>
              <a:t>_1.</a:t>
            </a:r>
            <a:r>
              <a:rPr lang="en-GB" sz="1600" dirty="0">
                <a:latin typeface="Calibri" pitchFamily="34" charset="0"/>
                <a:hlinkClick r:id="rId2"/>
              </a:rPr>
              <a:t>html</a:t>
            </a:r>
            <a:r>
              <a:rPr lang="en-US" sz="1600" dirty="0">
                <a:latin typeface="Calibri" pitchFamily="34" charset="0"/>
              </a:rPr>
              <a:t> (assessed 5 June 2020) </a:t>
            </a:r>
            <a:endParaRPr lang="el-GR" sz="1600" dirty="0">
              <a:latin typeface="Calibri" pitchFamily="34" charset="0"/>
            </a:endParaRPr>
          </a:p>
          <a:p>
            <a:pPr>
              <a:buNone/>
            </a:pPr>
            <a:r>
              <a:rPr lang="en-US" sz="1600" dirty="0" err="1">
                <a:latin typeface="Calibri" pitchFamily="34" charset="0"/>
              </a:rPr>
              <a:t>Ary</a:t>
            </a:r>
            <a:r>
              <a:rPr lang="en-US" sz="1600" dirty="0">
                <a:latin typeface="Calibri" pitchFamily="34" charset="0"/>
              </a:rPr>
              <a:t>, D., Jacobs, L.C., </a:t>
            </a:r>
            <a:r>
              <a:rPr lang="en-US" sz="1600" dirty="0" err="1">
                <a:latin typeface="Calibri" pitchFamily="34" charset="0"/>
              </a:rPr>
              <a:t>Soresnen</a:t>
            </a:r>
            <a:r>
              <a:rPr lang="en-US" sz="1600" dirty="0">
                <a:latin typeface="Calibri" pitchFamily="34" charset="0"/>
              </a:rPr>
              <a:t>, C. and </a:t>
            </a:r>
            <a:r>
              <a:rPr lang="en-US" sz="1600" dirty="0" err="1">
                <a:latin typeface="Calibri" pitchFamily="34" charset="0"/>
              </a:rPr>
              <a:t>Razavieh</a:t>
            </a:r>
            <a:r>
              <a:rPr lang="en-US" sz="1600" dirty="0">
                <a:latin typeface="Calibri" pitchFamily="34" charset="0"/>
              </a:rPr>
              <a:t>, A. (2010) Introduction to research in Education. Belmont, CA: </a:t>
            </a:r>
            <a:r>
              <a:rPr lang="en-GB" sz="1600" dirty="0">
                <a:latin typeface="Calibri" pitchFamily="34" charset="0"/>
              </a:rPr>
              <a:t>Wadsworth</a:t>
            </a:r>
            <a:endParaRPr lang="el-GR" sz="1600" dirty="0">
              <a:latin typeface="Calibri" pitchFamily="34" charset="0"/>
            </a:endParaRPr>
          </a:p>
          <a:p>
            <a:pPr>
              <a:buNone/>
            </a:pPr>
            <a:r>
              <a:rPr lang="en-US" sz="1600" dirty="0">
                <a:latin typeface="Calibri" pitchFamily="34" charset="0"/>
              </a:rPr>
              <a:t>Bliss, J.C. (2007) Understanding Complex Resource Management Issues in their Real World Context: Case Study Approaches to Research. Case Study Workshop, Oregon State University</a:t>
            </a:r>
            <a:endParaRPr lang="el-GR" sz="1600" dirty="0">
              <a:latin typeface="Calibri" pitchFamily="34" charset="0"/>
            </a:endParaRPr>
          </a:p>
          <a:p>
            <a:pPr>
              <a:buNone/>
            </a:pPr>
            <a:r>
              <a:rPr lang="en-GB" sz="1600" dirty="0">
                <a:latin typeface="Calibri" pitchFamily="34" charset="0"/>
              </a:rPr>
              <a:t>Essay Evaluation Criteria – Sociology 2450, </a:t>
            </a:r>
            <a:endParaRPr lang="el-GR" sz="1600" dirty="0">
              <a:latin typeface="Calibri" pitchFamily="34" charset="0"/>
            </a:endParaRPr>
          </a:p>
          <a:p>
            <a:pPr>
              <a:buNone/>
            </a:pPr>
            <a:r>
              <a:rPr lang="en-GB" sz="1600" dirty="0">
                <a:latin typeface="Calibri" pitchFamily="34" charset="0"/>
                <a:hlinkClick r:id="rId3"/>
              </a:rPr>
              <a:t>	https://carleton.ca/socanth/wp-content/uploads/ESSAY-EVALUATION-CRITERIA-SOCI-2450-1.pdf</a:t>
            </a:r>
            <a:r>
              <a:rPr lang="en-GB" sz="1600" dirty="0">
                <a:latin typeface="Calibri" pitchFamily="34" charset="0"/>
              </a:rPr>
              <a:t>  </a:t>
            </a:r>
            <a:r>
              <a:rPr lang="en-US" sz="1600" dirty="0">
                <a:latin typeface="Calibri" pitchFamily="34" charset="0"/>
              </a:rPr>
              <a:t>(assessed 5 June 2020) </a:t>
            </a:r>
            <a:endParaRPr lang="el-GR" sz="1600" dirty="0">
              <a:latin typeface="Calibri" pitchFamily="34" charset="0"/>
            </a:endParaRPr>
          </a:p>
          <a:p>
            <a:pPr>
              <a:buNone/>
            </a:pPr>
            <a:r>
              <a:rPr lang="en-US" sz="1600" dirty="0">
                <a:latin typeface="Calibri" pitchFamily="34" charset="0"/>
              </a:rPr>
              <a:t>European Commission (2009) 30 Good Practice Case Studies In University-business Cooperation, https://www.ub-cooperation.eu/pdf/casestudyreport.pdf (assessed 4 August 2020) </a:t>
            </a:r>
            <a:endParaRPr lang="el-GR" sz="1600" dirty="0">
              <a:latin typeface="Calibri" pitchFamily="34" charset="0"/>
            </a:endParaRPr>
          </a:p>
          <a:p>
            <a:pPr>
              <a:buNone/>
            </a:pPr>
            <a:r>
              <a:rPr lang="en-US" sz="1600" dirty="0">
                <a:latin typeface="Calibri" pitchFamily="34" charset="0"/>
              </a:rPr>
              <a:t>Grading Criteria Used to Evaluate Essays Written for Writing Proficiency Program Assessments, </a:t>
            </a:r>
            <a:endParaRPr lang="el-GR" sz="1600" dirty="0">
              <a:latin typeface="Calibri" pitchFamily="34" charset="0"/>
            </a:endParaRPr>
          </a:p>
          <a:p>
            <a:pPr>
              <a:buNone/>
            </a:pPr>
            <a:r>
              <a:rPr lang="en-US" sz="1600" dirty="0">
                <a:latin typeface="Calibri" pitchFamily="34" charset="0"/>
                <a:hlinkClick r:id="rId4"/>
              </a:rPr>
              <a:t>	https://www.bsu.edu/-/media/WWW/DepartmentalContent/University%20College/WritingProficiency/Grading-Criteria.pdf</a:t>
            </a:r>
            <a:r>
              <a:rPr lang="en-US" sz="1600" dirty="0">
                <a:latin typeface="Calibri" pitchFamily="34" charset="0"/>
              </a:rPr>
              <a:t> (assessed 5 June 2020) </a:t>
            </a:r>
            <a:endParaRPr lang="el-GR" sz="1600" dirty="0">
              <a:latin typeface="Calibri" pitchFamily="34" charset="0"/>
            </a:endParaRPr>
          </a:p>
          <a:p>
            <a:pPr>
              <a:buNone/>
            </a:pPr>
            <a:r>
              <a:rPr lang="en-GB" sz="1600" dirty="0">
                <a:latin typeface="Calibri" pitchFamily="34" charset="0"/>
              </a:rPr>
              <a:t>Milligan, K. (2020) Evaluation Criteria for Formal Essays</a:t>
            </a:r>
            <a:r>
              <a:rPr lang="en-US" sz="1600" dirty="0">
                <a:latin typeface="Calibri" pitchFamily="34" charset="0"/>
              </a:rPr>
              <a:t>, </a:t>
            </a:r>
            <a:endParaRPr lang="el-GR" sz="1600" dirty="0">
              <a:latin typeface="Calibri" pitchFamily="34" charset="0"/>
            </a:endParaRPr>
          </a:p>
          <a:p>
            <a:pPr>
              <a:buNone/>
            </a:pPr>
            <a:r>
              <a:rPr lang="en-US" sz="1600" dirty="0">
                <a:latin typeface="Calibri" pitchFamily="34" charset="0"/>
                <a:hlinkClick r:id="rId5"/>
              </a:rPr>
              <a:t>	https://www.english.upenn.edu/graduate/resources/teachweb/kmgrades.html</a:t>
            </a:r>
            <a:r>
              <a:rPr lang="en-US" sz="1600" dirty="0">
                <a:latin typeface="Calibri" pitchFamily="34" charset="0"/>
              </a:rPr>
              <a:t> (assessed 5 June 2020) </a:t>
            </a:r>
            <a:endParaRPr lang="el-GR" sz="1600" dirty="0">
              <a:latin typeface="Calibri" pitchFamily="34" charset="0"/>
            </a:endParaRPr>
          </a:p>
          <a:p>
            <a:pPr>
              <a:buNone/>
            </a:pPr>
            <a:r>
              <a:rPr lang="en-US" sz="1600" dirty="0">
                <a:latin typeface="Calibri" pitchFamily="34" charset="0"/>
              </a:rPr>
              <a:t>Shannon Development, </a:t>
            </a:r>
            <a:r>
              <a:rPr lang="en-US" sz="1600" dirty="0">
                <a:latin typeface="Calibri" pitchFamily="34" charset="0"/>
                <a:hlinkClick r:id="rId6"/>
              </a:rPr>
              <a:t>http://www.oecd.org/mena/competitiveness/47565444.pdf</a:t>
            </a:r>
            <a:r>
              <a:rPr lang="en-US" sz="1600" dirty="0">
                <a:latin typeface="Calibri" pitchFamily="34" charset="0"/>
              </a:rPr>
              <a:t> (assessed  4 August 2020) </a:t>
            </a:r>
            <a:endParaRPr lang="el-GR" sz="1600"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a:t>
            </a:r>
            <a:br>
              <a:rPr lang="el-GR" sz="2800" b="1" dirty="0">
                <a:latin typeface="Calibri" pitchFamily="34" charset="0"/>
              </a:rPr>
            </a:br>
            <a:r>
              <a:rPr lang="el-GR" sz="2800" b="1" dirty="0">
                <a:solidFill>
                  <a:srgbClr val="0070C0"/>
                </a:solidFill>
                <a:latin typeface="Calibri" pitchFamily="34" charset="0"/>
              </a:rPr>
              <a:t>Βασικές έννοιες: 1/2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963ADF8-E169-4834-854D-8C066BD55AAE}" type="slidenum">
              <a:rPr lang="el-GR" smtClean="0"/>
              <a:pPr>
                <a:defRPr/>
              </a:pPr>
              <a:t>3</a:t>
            </a:fld>
            <a:endParaRPr lang="el-GR"/>
          </a:p>
        </p:txBody>
      </p:sp>
      <p:sp>
        <p:nvSpPr>
          <p:cNvPr id="19460" name="Content Placeholder 2"/>
          <p:cNvSpPr>
            <a:spLocks noGrp="1"/>
          </p:cNvSpPr>
          <p:nvPr>
            <p:ph sz="quarter" idx="1"/>
          </p:nvPr>
        </p:nvSpPr>
        <p:spPr>
          <a:xfrm>
            <a:off x="179388" y="1341438"/>
            <a:ext cx="8856662" cy="5040312"/>
          </a:xfrm>
        </p:spPr>
        <p:txBody>
          <a:bodyPr/>
          <a:lstStyle/>
          <a:p>
            <a:pPr marL="266700" indent="-266700">
              <a:tabLst>
                <a:tab pos="266700" algn="l"/>
              </a:tabLst>
            </a:pPr>
            <a:r>
              <a:rPr lang="el-GR" sz="2300" dirty="0">
                <a:latin typeface="Calibri" pitchFamily="34" charset="0"/>
              </a:rPr>
              <a:t>Μέρος της μεθοδολογίας για τη διερεύνηση θεμάτων της διοίκησης επιχειρήσεων (και όχι μόνον) είναι οι μελέτες περίπτωσης.</a:t>
            </a:r>
          </a:p>
          <a:p>
            <a:pPr marL="266700" indent="-266700">
              <a:tabLst>
                <a:tab pos="266700" algn="l"/>
              </a:tabLst>
            </a:pPr>
            <a:r>
              <a:rPr lang="el-GR" sz="2300" b="1" dirty="0">
                <a:solidFill>
                  <a:srgbClr val="C00000"/>
                </a:solidFill>
                <a:latin typeface="Calibri" pitchFamily="34" charset="0"/>
              </a:rPr>
              <a:t>Μελέτη περίπτωσης </a:t>
            </a:r>
            <a:r>
              <a:rPr lang="el-GR" sz="2300" dirty="0">
                <a:latin typeface="Calibri" pitchFamily="34" charset="0"/>
              </a:rPr>
              <a:t>(</a:t>
            </a:r>
            <a:r>
              <a:rPr lang="en-US" sz="2300" dirty="0">
                <a:latin typeface="Calibri" pitchFamily="34" charset="0"/>
              </a:rPr>
              <a:t>case study</a:t>
            </a:r>
            <a:r>
              <a:rPr lang="el-GR" sz="2300" dirty="0">
                <a:latin typeface="Calibri" pitchFamily="34" charset="0"/>
              </a:rPr>
              <a:t>) είναι η εντατική και λεπτομερής διερεύνηση ατόμων, ομάδων ενός οργανισμού, ή του οργανισμού στο σύνολό του. </a:t>
            </a:r>
          </a:p>
          <a:p>
            <a:pPr marL="266700" indent="-266700">
              <a:tabLst>
                <a:tab pos="266700" algn="l"/>
              </a:tabLst>
            </a:pPr>
            <a:r>
              <a:rPr lang="el-GR" sz="2300" dirty="0">
                <a:latin typeface="Calibri" pitchFamily="34" charset="0"/>
              </a:rPr>
              <a:t>Στόχος της μελέτης περίπτωσης είναι η συγκέντρωση πολλών και με ακρίβεια στοιχείων. Αυτά βοηθούν τον μελετητή να προσδιορίσει τη σειρά των γεγονότων στο θέμα που διερευνά, να αιτιολογήσει την αιτιώδη σχέση μεταξύ μεταβλητών και να φωτίσει έτσι το «</a:t>
            </a:r>
            <a:r>
              <a:rPr lang="el-GR" sz="2300" b="1" i="1" dirty="0">
                <a:solidFill>
                  <a:srgbClr val="C00000"/>
                </a:solidFill>
                <a:latin typeface="Calibri" pitchFamily="34" charset="0"/>
              </a:rPr>
              <a:t>μαύρο κουτί</a:t>
            </a:r>
            <a:r>
              <a:rPr lang="el-GR" sz="2300" dirty="0">
                <a:latin typeface="Calibri" pitchFamily="34" charset="0"/>
              </a:rPr>
              <a:t>» που πιθανόν υπάρχει στις σχέσεις αυτές. </a:t>
            </a:r>
          </a:p>
          <a:p>
            <a:pPr marL="266700" indent="-266700">
              <a:tabLst>
                <a:tab pos="266700" algn="l"/>
              </a:tabLst>
            </a:pPr>
            <a:r>
              <a:rPr lang="el-GR" sz="2300" dirty="0">
                <a:latin typeface="Calibri" pitchFamily="34" charset="0"/>
              </a:rPr>
              <a:t>Στις περιπτώσεις που τα στοιχεία που συλλέγονται εκτείνονται σε περισσότερες από μία χρονικές περιόδους, η όλη διαδικασία αναφέρεται ως </a:t>
            </a:r>
            <a:r>
              <a:rPr lang="el-GR" sz="2300" b="1" i="1" dirty="0">
                <a:solidFill>
                  <a:srgbClr val="C00000"/>
                </a:solidFill>
                <a:latin typeface="Calibri" pitchFamily="34" charset="0"/>
              </a:rPr>
              <a:t>διαμήκεις μελέτες</a:t>
            </a:r>
            <a:r>
              <a:rPr lang="el-GR" sz="2300" b="1" dirty="0">
                <a:solidFill>
                  <a:srgbClr val="C00000"/>
                </a:solidFill>
                <a:latin typeface="Calibri" pitchFamily="34" charset="0"/>
              </a:rPr>
              <a:t> </a:t>
            </a:r>
            <a:r>
              <a:rPr lang="el-GR" sz="2300" dirty="0">
                <a:latin typeface="Calibri" pitchFamily="34" charset="0"/>
              </a:rPr>
              <a:t>(</a:t>
            </a:r>
            <a:r>
              <a:rPr lang="en-US" sz="2300" dirty="0">
                <a:latin typeface="Calibri" pitchFamily="34" charset="0"/>
              </a:rPr>
              <a:t>longitudinal studies</a:t>
            </a:r>
            <a:r>
              <a:rPr lang="el-GR" sz="2300" dirty="0">
                <a:latin typeface="Calibri" pitchFamily="34" charset="0"/>
              </a:rPr>
              <a:t>).</a:t>
            </a:r>
          </a:p>
          <a:p>
            <a:pPr marL="266700" indent="-266700">
              <a:tabLst>
                <a:tab pos="266700" algn="l"/>
              </a:tabLst>
            </a:pPr>
            <a:endParaRPr lang="el-GR" sz="2300"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Βασικές έννοιες: 2/2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F7B4AEB-A26C-49CD-8993-6DC85D7E6682}" type="slidenum">
              <a:rPr lang="el-GR" smtClean="0"/>
              <a:pPr>
                <a:defRPr/>
              </a:pPr>
              <a:t>4</a:t>
            </a:fld>
            <a:endParaRPr lang="el-GR"/>
          </a:p>
        </p:txBody>
      </p:sp>
      <p:sp>
        <p:nvSpPr>
          <p:cNvPr id="20484" name="Content Placeholder 2"/>
          <p:cNvSpPr>
            <a:spLocks noGrp="1"/>
          </p:cNvSpPr>
          <p:nvPr>
            <p:ph sz="quarter" idx="1"/>
          </p:nvPr>
        </p:nvSpPr>
        <p:spPr>
          <a:xfrm>
            <a:off x="0" y="1341438"/>
            <a:ext cx="9144000" cy="5516562"/>
          </a:xfrm>
        </p:spPr>
        <p:txBody>
          <a:bodyPr/>
          <a:lstStyle/>
          <a:p>
            <a:r>
              <a:rPr lang="el-GR" sz="2200" dirty="0">
                <a:latin typeface="Calibri" pitchFamily="34" charset="0"/>
              </a:rPr>
              <a:t>Οι μελέτες περιπτώσεων μπορεί να είναι </a:t>
            </a:r>
            <a:r>
              <a:rPr lang="el-GR" sz="2200" i="1" dirty="0">
                <a:latin typeface="Calibri" pitchFamily="34" charset="0"/>
              </a:rPr>
              <a:t>προδρομικές</a:t>
            </a:r>
            <a:r>
              <a:rPr lang="el-GR" sz="2200" dirty="0">
                <a:latin typeface="Calibri" pitchFamily="34" charset="0"/>
              </a:rPr>
              <a:t> ή </a:t>
            </a:r>
            <a:r>
              <a:rPr lang="el-GR" sz="2200" i="1" dirty="0">
                <a:latin typeface="Calibri" pitchFamily="34" charset="0"/>
              </a:rPr>
              <a:t>αναδρομικές</a:t>
            </a:r>
            <a:r>
              <a:rPr lang="el-GR" sz="2200" dirty="0">
                <a:latin typeface="Calibri" pitchFamily="34" charset="0"/>
              </a:rPr>
              <a:t>:</a:t>
            </a:r>
          </a:p>
          <a:p>
            <a:r>
              <a:rPr lang="el-GR" sz="2200" b="1" dirty="0">
                <a:solidFill>
                  <a:srgbClr val="C00000"/>
                </a:solidFill>
                <a:latin typeface="Calibri" pitchFamily="34" charset="0"/>
              </a:rPr>
              <a:t>Προδρομικές</a:t>
            </a:r>
            <a:r>
              <a:rPr lang="el-GR" sz="2200" b="1" dirty="0">
                <a:latin typeface="Calibri" pitchFamily="34" charset="0"/>
              </a:rPr>
              <a:t> </a:t>
            </a:r>
            <a:r>
              <a:rPr lang="el-GR" sz="2200" dirty="0">
                <a:latin typeface="Calibri" pitchFamily="34" charset="0"/>
              </a:rPr>
              <a:t>(</a:t>
            </a:r>
            <a:r>
              <a:rPr lang="en-US" sz="2200" dirty="0">
                <a:latin typeface="Calibri" pitchFamily="34" charset="0"/>
              </a:rPr>
              <a:t>prospective</a:t>
            </a:r>
            <a:r>
              <a:rPr lang="el-GR" sz="2200" dirty="0">
                <a:latin typeface="Calibri" pitchFamily="34" charset="0"/>
              </a:rPr>
              <a:t>) είναι οι περιπτώσεις όπου έχουν αρχικά δομηθεί κάποια κριτήρια και στη συνέχεια οι περιπτώσεις που εμπίπτουν στα κριτήρια αυτά περιλαμβάνονται στη μελέτη, καθώς γίνονται διαθέσιμες οι περιπτώσεις αυτές. </a:t>
            </a:r>
          </a:p>
          <a:p>
            <a:r>
              <a:rPr lang="el-GR" sz="2200" b="1" dirty="0">
                <a:solidFill>
                  <a:srgbClr val="C00000"/>
                </a:solidFill>
                <a:latin typeface="Calibri" pitchFamily="34" charset="0"/>
              </a:rPr>
              <a:t>Αναδρομικές</a:t>
            </a:r>
            <a:r>
              <a:rPr lang="el-GR" sz="2200" dirty="0">
                <a:latin typeface="Calibri" pitchFamily="34" charset="0"/>
              </a:rPr>
              <a:t> (</a:t>
            </a:r>
            <a:r>
              <a:rPr lang="en-US" sz="2200" dirty="0">
                <a:latin typeface="Calibri" pitchFamily="34" charset="0"/>
              </a:rPr>
              <a:t>retrospective</a:t>
            </a:r>
            <a:r>
              <a:rPr lang="el-GR" sz="2200" dirty="0">
                <a:latin typeface="Calibri" pitchFamily="34" charset="0"/>
              </a:rPr>
              <a:t>) είναι οι περιπτώσεις όπου έχουν δομηθεί κάποια κριτήρια και στη συνέχεια περιλαμβάνονται στη μελέτη οι περιπτώσεις που εμπίπτουν στα κριτήρια αυτά, όπως προκύπτει από ιστορικά στοιχεία.</a:t>
            </a:r>
          </a:p>
          <a:p>
            <a:r>
              <a:rPr lang="el-GR" sz="2200" dirty="0">
                <a:latin typeface="Calibri" pitchFamily="34" charset="0"/>
              </a:rPr>
              <a:t>Θεωρείται ότι η μελέτη περίπτωσης δεν αποτελεί απλά μια μέθοδο μελέτης ενός φαινομένου, αλλά ότι εφαρμόζει μια ολόκληρη </a:t>
            </a:r>
            <a:r>
              <a:rPr lang="el-GR" sz="2200" b="1" i="1" dirty="0">
                <a:solidFill>
                  <a:srgbClr val="C00000"/>
                </a:solidFill>
                <a:latin typeface="Calibri" pitchFamily="34" charset="0"/>
              </a:rPr>
              <a:t>στρατηγική έρευνας</a:t>
            </a:r>
            <a:r>
              <a:rPr lang="el-GR" sz="2200" dirty="0">
                <a:latin typeface="Calibri" pitchFamily="34" charset="0"/>
              </a:rPr>
              <a:t>, η οποία βασίζεται σε πολλαπλές πηγές πληροφόρησης, σε μία ή περισσότερες μελέτες περιπτώσεων, σε συμπεράσματα και ιδιότητες προηγούμενων μελετών περιπτώσεων, και σε αριθμό μεθόδων επιστημονικής ανάλυσης.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Ενότητες πληροφόρησης: 1/5</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F3917DE-77BF-424C-B92B-8A9598915630}" type="slidenum">
              <a:rPr lang="el-GR" smtClean="0"/>
              <a:pPr>
                <a:defRPr/>
              </a:pPr>
              <a:t>5</a:t>
            </a:fld>
            <a:endParaRPr lang="el-GR"/>
          </a:p>
        </p:txBody>
      </p:sp>
      <p:sp>
        <p:nvSpPr>
          <p:cNvPr id="21508" name="Content Placeholder 2"/>
          <p:cNvSpPr>
            <a:spLocks noGrp="1"/>
          </p:cNvSpPr>
          <p:nvPr>
            <p:ph sz="quarter" idx="1"/>
          </p:nvPr>
        </p:nvSpPr>
        <p:spPr>
          <a:xfrm>
            <a:off x="0" y="1341438"/>
            <a:ext cx="9144000" cy="5516562"/>
          </a:xfrm>
        </p:spPr>
        <p:txBody>
          <a:bodyPr/>
          <a:lstStyle/>
          <a:p>
            <a:pPr marL="457200" indent="-457200">
              <a:buFont typeface="Georgia" pitchFamily="18" charset="0"/>
              <a:buAutoNum type="arabicPeriod"/>
            </a:pPr>
            <a:r>
              <a:rPr lang="el-GR" sz="2200" b="1" dirty="0">
                <a:solidFill>
                  <a:srgbClr val="C00000"/>
                </a:solidFill>
                <a:latin typeface="Calibri" pitchFamily="34" charset="0"/>
              </a:rPr>
              <a:t>Ιστορική αναδρομή</a:t>
            </a:r>
            <a:r>
              <a:rPr lang="el-GR" sz="2200" dirty="0">
                <a:latin typeface="Calibri" pitchFamily="34" charset="0"/>
              </a:rPr>
              <a:t>: έχει σκοπό να παρουσιάσει τα βασικά στοιχεία που αφορούν στη δημιουργία και την εξέλιξη της επιχείρησης καθώς και στις χρονιές – σταθμούς που επηρέασαν σημαντικά την πορεία της.</a:t>
            </a:r>
          </a:p>
          <a:p>
            <a:pPr marL="457200" indent="-457200">
              <a:buFont typeface="Georgia" pitchFamily="18" charset="0"/>
              <a:buAutoNum type="arabicPeriod"/>
            </a:pPr>
            <a:endParaRPr lang="el-GR" sz="2200" dirty="0">
              <a:latin typeface="Calibri" pitchFamily="34" charset="0"/>
            </a:endParaRPr>
          </a:p>
          <a:p>
            <a:pPr marL="457200" indent="-457200">
              <a:buFont typeface="Georgia" pitchFamily="18" charset="0"/>
              <a:buAutoNum type="arabicPeriod"/>
            </a:pPr>
            <a:r>
              <a:rPr lang="el-GR" sz="2200" b="1" dirty="0">
                <a:solidFill>
                  <a:srgbClr val="C00000"/>
                </a:solidFill>
                <a:latin typeface="Calibri" pitchFamily="34" charset="0"/>
              </a:rPr>
              <a:t>Ανάλυση και αξιολόγηση του εσωτερικού και του εξωτερικού περιβάλλοντος του οργανισμού</a:t>
            </a:r>
            <a:r>
              <a:rPr lang="el-GR" sz="2200" dirty="0">
                <a:latin typeface="Calibri" pitchFamily="34" charset="0"/>
              </a:rPr>
              <a:t>: </a:t>
            </a:r>
          </a:p>
          <a:p>
            <a:pPr marL="457200" indent="-457200"/>
            <a:r>
              <a:rPr lang="el-GR" sz="2200" dirty="0">
                <a:latin typeface="Calibri" pitchFamily="34" charset="0"/>
              </a:rPr>
              <a:t>Η ανίχνευση του </a:t>
            </a:r>
            <a:r>
              <a:rPr lang="el-GR" sz="2200" b="1" dirty="0">
                <a:solidFill>
                  <a:srgbClr val="0070C0"/>
                </a:solidFill>
                <a:latin typeface="Calibri" pitchFamily="34" charset="0"/>
              </a:rPr>
              <a:t>εσωτερικού περιβάλλοντος </a:t>
            </a:r>
            <a:r>
              <a:rPr lang="el-GR" sz="2200" dirty="0">
                <a:latin typeface="Calibri" pitchFamily="34" charset="0"/>
              </a:rPr>
              <a:t>συνήθως γίνεται με το </a:t>
            </a:r>
            <a:r>
              <a:rPr lang="el-GR" sz="2200" b="1" i="1" dirty="0">
                <a:solidFill>
                  <a:srgbClr val="C00000"/>
                </a:solidFill>
                <a:latin typeface="Calibri" pitchFamily="34" charset="0"/>
              </a:rPr>
              <a:t>πλαίσιο ΔΑΕΑ</a:t>
            </a:r>
            <a:r>
              <a:rPr lang="el-GR" sz="2200" b="1" dirty="0">
                <a:solidFill>
                  <a:srgbClr val="C00000"/>
                </a:solidFill>
                <a:latin typeface="Calibri" pitchFamily="34" charset="0"/>
              </a:rPr>
              <a:t> </a:t>
            </a:r>
            <a:r>
              <a:rPr lang="el-GR" sz="2200" dirty="0">
                <a:latin typeface="Calibri" pitchFamily="34" charset="0"/>
              </a:rPr>
              <a:t>(δυνάμεις, αδυναμίες, ευκαιρίες, απειλές), ή αλλιώς, </a:t>
            </a:r>
            <a:r>
              <a:rPr lang="en-US" sz="2200" b="1" i="1" dirty="0">
                <a:solidFill>
                  <a:srgbClr val="C00000"/>
                </a:solidFill>
                <a:latin typeface="Calibri" pitchFamily="34" charset="0"/>
              </a:rPr>
              <a:t>SWOT framework</a:t>
            </a:r>
            <a:r>
              <a:rPr lang="en-US" sz="2200" b="1" dirty="0">
                <a:solidFill>
                  <a:srgbClr val="C00000"/>
                </a:solidFill>
                <a:latin typeface="Calibri" pitchFamily="34" charset="0"/>
              </a:rPr>
              <a:t> </a:t>
            </a:r>
            <a:r>
              <a:rPr lang="el-GR" sz="2200" dirty="0">
                <a:latin typeface="Calibri" pitchFamily="34" charset="0"/>
              </a:rPr>
              <a:t>(</a:t>
            </a:r>
            <a:r>
              <a:rPr lang="en-US" sz="2200" dirty="0">
                <a:latin typeface="Calibri" pitchFamily="34" charset="0"/>
              </a:rPr>
              <a:t>strengths</a:t>
            </a:r>
            <a:r>
              <a:rPr lang="el-GR" sz="2200" dirty="0">
                <a:latin typeface="Calibri" pitchFamily="34" charset="0"/>
              </a:rPr>
              <a:t>, </a:t>
            </a:r>
            <a:r>
              <a:rPr lang="en-US" sz="2200" dirty="0">
                <a:latin typeface="Calibri" pitchFamily="34" charset="0"/>
              </a:rPr>
              <a:t>weaknesses</a:t>
            </a:r>
            <a:r>
              <a:rPr lang="el-GR" sz="2200" dirty="0">
                <a:latin typeface="Calibri" pitchFamily="34" charset="0"/>
              </a:rPr>
              <a:t>, </a:t>
            </a:r>
            <a:r>
              <a:rPr lang="en-US" sz="2200" dirty="0">
                <a:latin typeface="Calibri" pitchFamily="34" charset="0"/>
              </a:rPr>
              <a:t>opportunities</a:t>
            </a:r>
            <a:r>
              <a:rPr lang="el-GR" sz="2200" dirty="0">
                <a:latin typeface="Calibri" pitchFamily="34" charset="0"/>
              </a:rPr>
              <a:t>, </a:t>
            </a:r>
            <a:r>
              <a:rPr lang="en-US" sz="2200" dirty="0">
                <a:latin typeface="Calibri" pitchFamily="34" charset="0"/>
              </a:rPr>
              <a:t>threats</a:t>
            </a:r>
            <a:r>
              <a:rPr lang="el-GR" sz="2200" dirty="0">
                <a:latin typeface="Calibri" pitchFamily="34" charset="0"/>
              </a:rPr>
              <a:t>). </a:t>
            </a:r>
          </a:p>
          <a:p>
            <a:pPr marL="457200" indent="-457200"/>
            <a:r>
              <a:rPr lang="el-GR" sz="2200" dirty="0">
                <a:latin typeface="Calibri" pitchFamily="34" charset="0"/>
              </a:rPr>
              <a:t>Η ανίχνευση  του </a:t>
            </a:r>
            <a:r>
              <a:rPr lang="el-GR" sz="2200" b="1" dirty="0">
                <a:solidFill>
                  <a:srgbClr val="0070C0"/>
                </a:solidFill>
                <a:latin typeface="Calibri" pitchFamily="34" charset="0"/>
              </a:rPr>
              <a:t>εξωτερικού περιβάλλοντος </a:t>
            </a:r>
            <a:r>
              <a:rPr lang="el-GR" sz="2200" dirty="0">
                <a:latin typeface="Calibri" pitchFamily="34" charset="0"/>
              </a:rPr>
              <a:t>συνήθως γίνεται με το </a:t>
            </a:r>
            <a:r>
              <a:rPr lang="el-GR" sz="2200" b="1" i="1" dirty="0">
                <a:solidFill>
                  <a:srgbClr val="C00000"/>
                </a:solidFill>
                <a:latin typeface="Calibri" pitchFamily="34" charset="0"/>
              </a:rPr>
              <a:t>πλαίσιο ΠΟΚΤ_ΝΠ</a:t>
            </a:r>
            <a:r>
              <a:rPr lang="el-GR" sz="2200" b="1" dirty="0">
                <a:solidFill>
                  <a:srgbClr val="C00000"/>
                </a:solidFill>
                <a:latin typeface="Calibri" pitchFamily="34" charset="0"/>
              </a:rPr>
              <a:t> </a:t>
            </a:r>
            <a:r>
              <a:rPr lang="el-GR" sz="2200" dirty="0">
                <a:latin typeface="Calibri" pitchFamily="34" charset="0"/>
              </a:rPr>
              <a:t>που περιλαμβάνει πολιτικές, οικονομικές, κοινωνικές, τεχνολογικές, νομικές, και περιβαλλοντολογικές διαστάσεις, ή αλλιώς </a:t>
            </a:r>
            <a:r>
              <a:rPr lang="en-US" sz="2200" b="1" i="1" dirty="0">
                <a:solidFill>
                  <a:srgbClr val="C00000"/>
                </a:solidFill>
                <a:latin typeface="Calibri" pitchFamily="34" charset="0"/>
              </a:rPr>
              <a:t>PEST</a:t>
            </a:r>
            <a:r>
              <a:rPr lang="el-GR" sz="2200" b="1" i="1" dirty="0">
                <a:solidFill>
                  <a:srgbClr val="C00000"/>
                </a:solidFill>
                <a:latin typeface="Calibri" pitchFamily="34" charset="0"/>
              </a:rPr>
              <a:t>_</a:t>
            </a:r>
            <a:r>
              <a:rPr lang="en-US" sz="2200" b="1" i="1" dirty="0">
                <a:solidFill>
                  <a:srgbClr val="C00000"/>
                </a:solidFill>
                <a:latin typeface="Calibri" pitchFamily="34" charset="0"/>
              </a:rPr>
              <a:t>LE framework</a:t>
            </a:r>
            <a:r>
              <a:rPr lang="en-US" sz="2200" b="1" dirty="0">
                <a:solidFill>
                  <a:srgbClr val="C00000"/>
                </a:solidFill>
                <a:latin typeface="Calibri" pitchFamily="34" charset="0"/>
              </a:rPr>
              <a:t> </a:t>
            </a:r>
            <a:r>
              <a:rPr lang="el-GR" sz="2200" dirty="0">
                <a:latin typeface="Calibri" pitchFamily="34" charset="0"/>
              </a:rPr>
              <a:t>(</a:t>
            </a:r>
            <a:r>
              <a:rPr lang="en-US" sz="2200" dirty="0">
                <a:latin typeface="Calibri" pitchFamily="34" charset="0"/>
              </a:rPr>
              <a:t>political</a:t>
            </a:r>
            <a:r>
              <a:rPr lang="el-GR" sz="2200" dirty="0">
                <a:latin typeface="Calibri" pitchFamily="34" charset="0"/>
              </a:rPr>
              <a:t>, </a:t>
            </a:r>
            <a:r>
              <a:rPr lang="en-US" sz="2200" dirty="0">
                <a:latin typeface="Calibri" pitchFamily="34" charset="0"/>
              </a:rPr>
              <a:t>economic</a:t>
            </a:r>
            <a:r>
              <a:rPr lang="el-GR" sz="2200" dirty="0">
                <a:latin typeface="Calibri" pitchFamily="34" charset="0"/>
              </a:rPr>
              <a:t>, </a:t>
            </a:r>
            <a:r>
              <a:rPr lang="en-US" sz="2200" dirty="0">
                <a:latin typeface="Calibri" pitchFamily="34" charset="0"/>
              </a:rPr>
              <a:t>social</a:t>
            </a:r>
            <a:r>
              <a:rPr lang="el-GR" sz="2200" dirty="0">
                <a:latin typeface="Calibri" pitchFamily="34" charset="0"/>
              </a:rPr>
              <a:t>, </a:t>
            </a:r>
            <a:r>
              <a:rPr lang="en-US" sz="2200" dirty="0">
                <a:latin typeface="Calibri" pitchFamily="34" charset="0"/>
              </a:rPr>
              <a:t>technological</a:t>
            </a:r>
            <a:r>
              <a:rPr lang="el-GR" sz="2200" dirty="0">
                <a:latin typeface="Calibri" pitchFamily="34" charset="0"/>
              </a:rPr>
              <a:t>, </a:t>
            </a:r>
            <a:r>
              <a:rPr lang="en-US" sz="2200" dirty="0">
                <a:latin typeface="Calibri" pitchFamily="34" charset="0"/>
              </a:rPr>
              <a:t>legal</a:t>
            </a:r>
            <a:r>
              <a:rPr lang="el-GR" sz="2200" dirty="0">
                <a:latin typeface="Calibri" pitchFamily="34" charset="0"/>
              </a:rPr>
              <a:t>, </a:t>
            </a:r>
            <a:r>
              <a:rPr lang="en-US" sz="2200" dirty="0">
                <a:latin typeface="Calibri" pitchFamily="34" charset="0"/>
              </a:rPr>
              <a:t>environmental</a:t>
            </a:r>
            <a:r>
              <a:rPr lang="el-GR" sz="2200" dirty="0">
                <a:latin typeface="Calibri" pitchFamily="34" charset="0"/>
              </a:rPr>
              <a:t>). </a:t>
            </a:r>
          </a:p>
          <a:p>
            <a:pPr marL="457200" indent="-457200">
              <a:buFont typeface="Georgia" pitchFamily="18" charset="0"/>
              <a:buAutoNum type="arabicPeriod"/>
            </a:pPr>
            <a:endParaRPr lang="el-GR" sz="2200" dirty="0">
              <a:latin typeface="Calibri" pitchFamily="34" charset="0"/>
            </a:endParaRPr>
          </a:p>
          <a:p>
            <a:pPr marL="457200" indent="-457200">
              <a:buFont typeface="Georgia" pitchFamily="18" charset="0"/>
              <a:buAutoNum type="arabicPeriod"/>
            </a:pPr>
            <a:endParaRPr lang="el-GR" sz="2200" dirty="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Ενότητες πληροφόρησης: 2/5</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457DC11-994C-4269-A020-7346487980BB}" type="slidenum">
              <a:rPr lang="el-GR" smtClean="0"/>
              <a:pPr>
                <a:defRPr/>
              </a:pPr>
              <a:t>6</a:t>
            </a:fld>
            <a:endParaRPr lang="el-GR"/>
          </a:p>
        </p:txBody>
      </p:sp>
      <p:sp>
        <p:nvSpPr>
          <p:cNvPr id="6" name="Content Placeholder 2"/>
          <p:cNvSpPr>
            <a:spLocks noGrp="1"/>
          </p:cNvSpPr>
          <p:nvPr>
            <p:ph sz="quarter" idx="1"/>
          </p:nvPr>
        </p:nvSpPr>
        <p:spPr>
          <a:xfrm>
            <a:off x="0" y="1341438"/>
            <a:ext cx="9144000" cy="5516562"/>
          </a:xfrm>
        </p:spPr>
        <p:txBody>
          <a:bodyPr/>
          <a:lstStyle/>
          <a:p>
            <a:pPr marL="457200" indent="-457200">
              <a:buFont typeface="Georgia" pitchFamily="18" charset="0"/>
              <a:buAutoNum type="arabicPeriod" startAt="3"/>
            </a:pPr>
            <a:r>
              <a:rPr lang="el-GR" sz="2200" b="1" dirty="0">
                <a:solidFill>
                  <a:srgbClr val="C00000"/>
                </a:solidFill>
                <a:latin typeface="Calibri" pitchFamily="34" charset="0"/>
              </a:rPr>
              <a:t>Εταιρικό προφίλ και στρατηγική</a:t>
            </a:r>
            <a:r>
              <a:rPr lang="el-GR" sz="2200" dirty="0">
                <a:latin typeface="Calibri" pitchFamily="34" charset="0"/>
              </a:rPr>
              <a:t>: Επιχειρείται η παράθεση πληροφοριών σχετικών με την </a:t>
            </a:r>
            <a:r>
              <a:rPr lang="el-GR" sz="2200" b="1" dirty="0" err="1">
                <a:solidFill>
                  <a:srgbClr val="0070C0"/>
                </a:solidFill>
                <a:latin typeface="Calibri" pitchFamily="34" charset="0"/>
              </a:rPr>
              <a:t>οργανωσιακή</a:t>
            </a:r>
            <a:r>
              <a:rPr lang="el-GR" sz="2200" b="1" dirty="0">
                <a:solidFill>
                  <a:srgbClr val="0070C0"/>
                </a:solidFill>
                <a:latin typeface="Calibri" pitchFamily="34" charset="0"/>
              </a:rPr>
              <a:t> ταυτοποίηση</a:t>
            </a:r>
            <a:r>
              <a:rPr lang="el-GR" sz="2200" dirty="0">
                <a:latin typeface="Calibri" pitchFamily="34" charset="0"/>
              </a:rPr>
              <a:t>, καθώς και με το </a:t>
            </a:r>
            <a:r>
              <a:rPr lang="el-GR" sz="2200" b="1" dirty="0">
                <a:solidFill>
                  <a:srgbClr val="0070C0"/>
                </a:solidFill>
                <a:latin typeface="Calibri" pitchFamily="34" charset="0"/>
              </a:rPr>
              <a:t>είδος της στρατηγικής </a:t>
            </a:r>
            <a:r>
              <a:rPr lang="el-GR" sz="2200" dirty="0">
                <a:latin typeface="Calibri" pitchFamily="34" charset="0"/>
              </a:rPr>
              <a:t>που έχει χαράξει και ακολουθεί.</a:t>
            </a:r>
          </a:p>
          <a:p>
            <a:pPr marL="457200" indent="-457200"/>
            <a:endParaRPr lang="el-GR" sz="2200" dirty="0">
              <a:latin typeface="Calibri" pitchFamily="34" charset="0"/>
            </a:endParaRPr>
          </a:p>
          <a:p>
            <a:pPr marL="457200" indent="-457200"/>
            <a:r>
              <a:rPr lang="el-GR" sz="2200" b="1" dirty="0" err="1">
                <a:solidFill>
                  <a:srgbClr val="C00000"/>
                </a:solidFill>
                <a:latin typeface="Calibri" pitchFamily="34" charset="0"/>
              </a:rPr>
              <a:t>Οργανωσιακή</a:t>
            </a:r>
            <a:r>
              <a:rPr lang="el-GR" sz="2200" b="1" dirty="0">
                <a:solidFill>
                  <a:srgbClr val="C00000"/>
                </a:solidFill>
                <a:latin typeface="Calibri" pitchFamily="34" charset="0"/>
              </a:rPr>
              <a:t> ταυτοποίηση </a:t>
            </a:r>
            <a:r>
              <a:rPr lang="el-GR" sz="2200" dirty="0">
                <a:latin typeface="Calibri" pitchFamily="34" charset="0"/>
              </a:rPr>
              <a:t>(</a:t>
            </a:r>
            <a:r>
              <a:rPr lang="en-US" sz="2200" dirty="0" err="1">
                <a:latin typeface="Calibri" pitchFamily="34" charset="0"/>
              </a:rPr>
              <a:t>organisational</a:t>
            </a:r>
            <a:r>
              <a:rPr lang="en-US" sz="2200" dirty="0">
                <a:latin typeface="Calibri" pitchFamily="34" charset="0"/>
              </a:rPr>
              <a:t> identification</a:t>
            </a:r>
            <a:r>
              <a:rPr lang="el-GR" sz="2200" dirty="0">
                <a:latin typeface="Calibri" pitchFamily="34" charset="0"/>
              </a:rPr>
              <a:t>): </a:t>
            </a:r>
            <a:r>
              <a:rPr lang="en-US" sz="2200" dirty="0">
                <a:latin typeface="Calibri" pitchFamily="34" charset="0"/>
              </a:rPr>
              <a:t>O </a:t>
            </a:r>
            <a:r>
              <a:rPr lang="el-GR" sz="2200" dirty="0">
                <a:latin typeface="Calibri" pitchFamily="34" charset="0"/>
              </a:rPr>
              <a:t>οργανισμός προσδιορίζεται από την τρέχουσα </a:t>
            </a:r>
            <a:r>
              <a:rPr lang="el-GR" sz="2200" b="1" i="1" dirty="0">
                <a:solidFill>
                  <a:srgbClr val="0070C0"/>
                </a:solidFill>
                <a:latin typeface="Calibri" pitchFamily="34" charset="0"/>
              </a:rPr>
              <a:t>αποστολή</a:t>
            </a:r>
            <a:r>
              <a:rPr lang="el-GR" sz="2200" dirty="0">
                <a:latin typeface="Calibri" pitchFamily="34" charset="0"/>
              </a:rPr>
              <a:t> (ο λόγος ύπαρξης του οργανισμού) και </a:t>
            </a:r>
            <a:r>
              <a:rPr lang="el-GR" sz="2200" b="1" i="1" dirty="0">
                <a:solidFill>
                  <a:srgbClr val="0070C0"/>
                </a:solidFill>
                <a:latin typeface="Calibri" pitchFamily="34" charset="0"/>
              </a:rPr>
              <a:t>όραμα</a:t>
            </a:r>
            <a:r>
              <a:rPr lang="el-GR" sz="2200" dirty="0">
                <a:latin typeface="Calibri" pitchFamily="34" charset="0"/>
              </a:rPr>
              <a:t> (το μονοπάτι που επιδιώκει ο οργανισμός να ακολουθήσει προκειμένου να επιτύχει την αποστολή του), το </a:t>
            </a:r>
            <a:r>
              <a:rPr lang="el-GR" sz="2200" b="1" i="1" dirty="0">
                <a:solidFill>
                  <a:srgbClr val="0070C0"/>
                </a:solidFill>
                <a:latin typeface="Calibri" pitchFamily="34" charset="0"/>
              </a:rPr>
              <a:t>σκοπό</a:t>
            </a:r>
            <a:r>
              <a:rPr lang="el-GR" sz="2200" dirty="0">
                <a:latin typeface="Calibri" pitchFamily="34" charset="0"/>
              </a:rPr>
              <a:t> (η τελική κατάσταση στην οποία επιθυμεί να περιέλθει ο οργανισμός) και </a:t>
            </a:r>
            <a:r>
              <a:rPr lang="el-GR" sz="2200" b="1" i="1" dirty="0">
                <a:solidFill>
                  <a:srgbClr val="0070C0"/>
                </a:solidFill>
                <a:latin typeface="Calibri" pitchFamily="34" charset="0"/>
              </a:rPr>
              <a:t>στόχους</a:t>
            </a:r>
            <a:r>
              <a:rPr lang="el-GR" sz="2200" dirty="0">
                <a:latin typeface="Calibri" pitchFamily="34" charset="0"/>
              </a:rPr>
              <a:t> (τα μετρήσιμα αποτελέσματα για την αξιολόγηση της επίτευξης των στόχων), και τις </a:t>
            </a:r>
            <a:r>
              <a:rPr lang="el-GR" sz="2200" b="1" i="1" dirty="0">
                <a:solidFill>
                  <a:srgbClr val="0070C0"/>
                </a:solidFill>
                <a:latin typeface="Calibri" pitchFamily="34" charset="0"/>
              </a:rPr>
              <a:t>αξίες</a:t>
            </a:r>
            <a:r>
              <a:rPr lang="el-GR" sz="2200" dirty="0">
                <a:latin typeface="Calibri" pitchFamily="34" charset="0"/>
              </a:rPr>
              <a:t> (οι γενικές πεποιθήσεις και συμπεριφορά) και </a:t>
            </a:r>
            <a:r>
              <a:rPr lang="el-GR" sz="2200" b="1" i="1" dirty="0">
                <a:solidFill>
                  <a:srgbClr val="0070C0"/>
                </a:solidFill>
                <a:latin typeface="Calibri" pitchFamily="34" charset="0"/>
              </a:rPr>
              <a:t>κουλτούρα</a:t>
            </a:r>
            <a:r>
              <a:rPr lang="el-GR" sz="2200" dirty="0">
                <a:latin typeface="Calibri" pitchFamily="34" charset="0"/>
              </a:rPr>
              <a:t> (η συλλογική συμπεριφορά των ανθρώπων στον οργανισμό)</a:t>
            </a:r>
          </a:p>
          <a:p>
            <a:pPr marL="457200" indent="-457200"/>
            <a:endParaRPr lang="el-GR" sz="2200" dirty="0">
              <a:latin typeface="Calibri" pitchFamily="34" charset="0"/>
            </a:endParaRPr>
          </a:p>
          <a:p>
            <a:pPr marL="457200" indent="-457200"/>
            <a:endParaRPr lang="el-GR" sz="2200" dirty="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Ενότητες πληροφόρησης: 3/5</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B7A0CC0-4098-4BB0-958C-5C73CEB1790F}" type="slidenum">
              <a:rPr lang="el-GR" smtClean="0"/>
              <a:pPr>
                <a:defRPr/>
              </a:pPr>
              <a:t>7</a:t>
            </a:fld>
            <a:endParaRPr lang="el-GR"/>
          </a:p>
        </p:txBody>
      </p:sp>
      <p:sp>
        <p:nvSpPr>
          <p:cNvPr id="6" name="Content Placeholder 2"/>
          <p:cNvSpPr>
            <a:spLocks noGrp="1"/>
          </p:cNvSpPr>
          <p:nvPr>
            <p:ph sz="quarter" idx="1"/>
          </p:nvPr>
        </p:nvSpPr>
        <p:spPr>
          <a:xfrm>
            <a:off x="0" y="1196975"/>
            <a:ext cx="9144000" cy="5661025"/>
          </a:xfrm>
        </p:spPr>
        <p:txBody>
          <a:bodyPr/>
          <a:lstStyle/>
          <a:p>
            <a:pPr marL="182563" indent="-182563">
              <a:defRPr/>
            </a:pPr>
            <a:r>
              <a:rPr lang="el-GR" sz="2200" b="1" dirty="0">
                <a:solidFill>
                  <a:srgbClr val="C00000"/>
                </a:solidFill>
                <a:latin typeface="Calibri" pitchFamily="34" charset="0"/>
              </a:rPr>
              <a:t>Είδος στρατηγικής</a:t>
            </a:r>
            <a:r>
              <a:rPr lang="el-GR" sz="2200" dirty="0">
                <a:latin typeface="Calibri" pitchFamily="34" charset="0"/>
              </a:rPr>
              <a:t>:</a:t>
            </a:r>
          </a:p>
          <a:p>
            <a:pPr marL="182563" indent="-182563">
              <a:defRPr/>
            </a:pPr>
            <a:r>
              <a:rPr lang="el-GR" sz="2200" b="1" dirty="0">
                <a:solidFill>
                  <a:srgbClr val="C00000"/>
                </a:solidFill>
                <a:latin typeface="Calibri" pitchFamily="34" charset="0"/>
              </a:rPr>
              <a:t>Στρατηγική σε εταιρικό επίπεδο </a:t>
            </a:r>
            <a:r>
              <a:rPr lang="el-GR" sz="2200" dirty="0">
                <a:latin typeface="Calibri" pitchFamily="34" charset="0"/>
              </a:rPr>
              <a:t>(</a:t>
            </a:r>
            <a:r>
              <a:rPr lang="en-US" sz="2200" dirty="0">
                <a:latin typeface="Calibri" pitchFamily="34" charset="0"/>
              </a:rPr>
              <a:t>corporate</a:t>
            </a:r>
            <a:r>
              <a:rPr lang="el-GR" sz="2200" dirty="0">
                <a:latin typeface="Calibri" pitchFamily="34" charset="0"/>
              </a:rPr>
              <a:t>-</a:t>
            </a:r>
            <a:r>
              <a:rPr lang="en-US" sz="2200" dirty="0">
                <a:latin typeface="Calibri" pitchFamily="34" charset="0"/>
              </a:rPr>
              <a:t>level strategy</a:t>
            </a:r>
            <a:r>
              <a:rPr lang="el-GR" sz="2200" dirty="0">
                <a:latin typeface="Calibri" pitchFamily="34" charset="0"/>
              </a:rPr>
              <a:t>), ή </a:t>
            </a:r>
            <a:r>
              <a:rPr lang="el-GR" sz="2200" b="1" i="1" dirty="0">
                <a:solidFill>
                  <a:srgbClr val="0070C0"/>
                </a:solidFill>
                <a:latin typeface="Calibri" pitchFamily="34" charset="0"/>
              </a:rPr>
              <a:t>εταιρική</a:t>
            </a:r>
            <a:r>
              <a:rPr lang="el-GR" sz="2200" b="1" dirty="0">
                <a:solidFill>
                  <a:srgbClr val="0070C0"/>
                </a:solidFill>
                <a:latin typeface="Calibri" pitchFamily="34" charset="0"/>
              </a:rPr>
              <a:t> ή  </a:t>
            </a:r>
            <a:r>
              <a:rPr lang="el-GR" sz="2200" b="1" i="1" dirty="0">
                <a:solidFill>
                  <a:srgbClr val="0070C0"/>
                </a:solidFill>
                <a:latin typeface="Calibri" pitchFamily="34" charset="0"/>
              </a:rPr>
              <a:t>επιχειρησιακή στρατηγική</a:t>
            </a:r>
            <a:r>
              <a:rPr lang="el-GR" sz="2200" dirty="0">
                <a:latin typeface="Calibri" pitchFamily="34" charset="0"/>
              </a:rPr>
              <a:t>: αναφέρεται στη συνολική στρατηγική του οργανισμού, και ασχολείται με διοικητικές αποφάσεις και δράσεις που σχετίζονται με την αποστολή και το όραμα του οργανισμού, τη βέλτιστη κατανομή των πόρων και τη βελτίωση της συνέργειας μεταξύ των επιχειρηματικών μονάδων, και με την επέκταση των δραστηριοτήτων σε νέα ελκυστικά προϊόντα και αγορές. Διακρίνονται: </a:t>
            </a:r>
          </a:p>
          <a:p>
            <a:pPr marL="628650" lvl="1" indent="-354013">
              <a:defRPr/>
            </a:pPr>
            <a:r>
              <a:rPr lang="el-GR" b="1" dirty="0">
                <a:solidFill>
                  <a:srgbClr val="0070C0"/>
                </a:solidFill>
                <a:latin typeface="Calibri" pitchFamily="34" charset="0"/>
              </a:rPr>
              <a:t>Στρατηγικές σταθερότητας </a:t>
            </a:r>
            <a:r>
              <a:rPr lang="el-GR" dirty="0">
                <a:solidFill>
                  <a:schemeClr val="tx1"/>
                </a:solidFill>
                <a:latin typeface="Calibri" pitchFamily="34" charset="0"/>
              </a:rPr>
              <a:t>(προσπαθούν να διατηρήσουν την υπάρχουσα κατάσταση)</a:t>
            </a:r>
            <a:endParaRPr lang="el-GR" b="1" dirty="0">
              <a:solidFill>
                <a:srgbClr val="0070C0"/>
              </a:solidFill>
              <a:latin typeface="Calibri" pitchFamily="34" charset="0"/>
            </a:endParaRPr>
          </a:p>
          <a:p>
            <a:pPr marL="628650" lvl="1" indent="-354013">
              <a:defRPr/>
            </a:pPr>
            <a:r>
              <a:rPr lang="el-GR" b="1" dirty="0">
                <a:solidFill>
                  <a:srgbClr val="0070C0"/>
                </a:solidFill>
                <a:latin typeface="Calibri" pitchFamily="34" charset="0"/>
              </a:rPr>
              <a:t>Στρατηγικές ανάπτυξης </a:t>
            </a:r>
            <a:r>
              <a:rPr lang="el-GR" dirty="0">
                <a:solidFill>
                  <a:schemeClr val="tx1"/>
                </a:solidFill>
                <a:latin typeface="Calibri" pitchFamily="34" charset="0"/>
              </a:rPr>
              <a:t>(κάθετη ολοκλήρωση, οριζόντια ολοκλήρωση, διαφοροποίηση)</a:t>
            </a:r>
            <a:endParaRPr lang="el-GR" b="1" dirty="0">
              <a:solidFill>
                <a:srgbClr val="0070C0"/>
              </a:solidFill>
              <a:latin typeface="Calibri" pitchFamily="34" charset="0"/>
            </a:endParaRPr>
          </a:p>
          <a:p>
            <a:pPr marL="628650" lvl="1" indent="-354013">
              <a:defRPr/>
            </a:pPr>
            <a:r>
              <a:rPr lang="el-GR" b="1" dirty="0">
                <a:solidFill>
                  <a:srgbClr val="0070C0"/>
                </a:solidFill>
                <a:latin typeface="Calibri" pitchFamily="34" charset="0"/>
              </a:rPr>
              <a:t>Στρατηγικές εξυγίανσης</a:t>
            </a:r>
            <a:r>
              <a:rPr lang="el-GR" dirty="0">
                <a:latin typeface="Calibri" pitchFamily="34" charset="0"/>
              </a:rPr>
              <a:t> </a:t>
            </a:r>
            <a:r>
              <a:rPr lang="el-GR" dirty="0">
                <a:solidFill>
                  <a:schemeClr val="tx1"/>
                </a:solidFill>
                <a:latin typeface="Calibri" pitchFamily="34" charset="0"/>
              </a:rPr>
              <a:t>(προσπαθούν να ξεπεράσουν μια κρίση ή ένα πρόβλημα)</a:t>
            </a:r>
            <a:endParaRPr lang="el-GR" dirty="0">
              <a:latin typeface="Calibri" pitchFamily="34" charset="0"/>
            </a:endParaRPr>
          </a:p>
          <a:p>
            <a:pPr marL="457200" indent="-457200">
              <a:defRPr/>
            </a:pPr>
            <a:endParaRPr lang="el-GR" sz="2200"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5ACF1A8-473B-4E73-8291-726C3369CCC9}" type="slidenum">
              <a:rPr lang="el-GR" smtClean="0"/>
              <a:pPr>
                <a:defRPr/>
              </a:pPr>
              <a:t>8</a:t>
            </a:fld>
            <a:endParaRPr lang="el-GR"/>
          </a:p>
        </p:txBody>
      </p:sp>
      <p:sp>
        <p:nvSpPr>
          <p:cNvPr id="5"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Ενότητες πληροφόρησης: 4/5</a:t>
            </a:r>
            <a:endParaRPr lang="el-GR" sz="2800" dirty="0">
              <a:solidFill>
                <a:srgbClr val="0070C0"/>
              </a:solidFill>
              <a:latin typeface="Calibri" pitchFamily="34" charset="0"/>
            </a:endParaRPr>
          </a:p>
        </p:txBody>
      </p:sp>
      <p:sp>
        <p:nvSpPr>
          <p:cNvPr id="7" name="Content Placeholder 2"/>
          <p:cNvSpPr>
            <a:spLocks noGrp="1"/>
          </p:cNvSpPr>
          <p:nvPr>
            <p:ph sz="quarter" idx="1"/>
          </p:nvPr>
        </p:nvSpPr>
        <p:spPr>
          <a:xfrm>
            <a:off x="0" y="1412777"/>
            <a:ext cx="9144000" cy="5112567"/>
          </a:xfrm>
        </p:spPr>
        <p:txBody>
          <a:bodyPr/>
          <a:lstStyle/>
          <a:p>
            <a:pPr marL="182563" indent="-182563">
              <a:defRPr/>
            </a:pPr>
            <a:r>
              <a:rPr lang="el-GR" sz="2200" b="1" dirty="0">
                <a:solidFill>
                  <a:srgbClr val="C00000"/>
                </a:solidFill>
                <a:latin typeface="Calibri" pitchFamily="34" charset="0"/>
              </a:rPr>
              <a:t>Στρατηγική σε επίπεδο μονάδας</a:t>
            </a:r>
            <a:r>
              <a:rPr lang="el-GR" sz="2200" dirty="0">
                <a:solidFill>
                  <a:srgbClr val="C00000"/>
                </a:solidFill>
                <a:latin typeface="Calibri" pitchFamily="34" charset="0"/>
              </a:rPr>
              <a:t> </a:t>
            </a:r>
            <a:r>
              <a:rPr lang="el-GR" sz="2200" dirty="0">
                <a:latin typeface="Calibri" pitchFamily="34" charset="0"/>
              </a:rPr>
              <a:t>(</a:t>
            </a:r>
            <a:r>
              <a:rPr lang="en-US" sz="2200" dirty="0">
                <a:latin typeface="Calibri" pitchFamily="34" charset="0"/>
              </a:rPr>
              <a:t>business</a:t>
            </a:r>
            <a:r>
              <a:rPr lang="el-GR" sz="2200" dirty="0">
                <a:latin typeface="Calibri" pitchFamily="34" charset="0"/>
              </a:rPr>
              <a:t>-</a:t>
            </a:r>
            <a:r>
              <a:rPr lang="en-US" sz="2200" dirty="0">
                <a:latin typeface="Calibri" pitchFamily="34" charset="0"/>
              </a:rPr>
              <a:t>level strategy</a:t>
            </a:r>
            <a:r>
              <a:rPr lang="el-GR" sz="2200" dirty="0">
                <a:latin typeface="Calibri" pitchFamily="34" charset="0"/>
              </a:rPr>
              <a:t>), ή </a:t>
            </a:r>
            <a:r>
              <a:rPr lang="el-GR" sz="2200" b="1" i="1" dirty="0">
                <a:solidFill>
                  <a:srgbClr val="0070C0"/>
                </a:solidFill>
                <a:latin typeface="Calibri" pitchFamily="34" charset="0"/>
              </a:rPr>
              <a:t>επιχειρηματική στρατηγική</a:t>
            </a:r>
            <a:r>
              <a:rPr lang="el-GR" sz="2200" b="1" dirty="0">
                <a:solidFill>
                  <a:srgbClr val="0070C0"/>
                </a:solidFill>
                <a:latin typeface="Calibri" pitchFamily="34" charset="0"/>
              </a:rPr>
              <a:t> </a:t>
            </a:r>
            <a:r>
              <a:rPr lang="el-GR" sz="2200" dirty="0">
                <a:latin typeface="Calibri" pitchFamily="34" charset="0"/>
              </a:rPr>
              <a:t>(</a:t>
            </a:r>
            <a:r>
              <a:rPr lang="en-US" sz="2200" dirty="0">
                <a:latin typeface="Calibri" pitchFamily="34" charset="0"/>
              </a:rPr>
              <a:t>business strategy</a:t>
            </a:r>
            <a:r>
              <a:rPr lang="el-GR" sz="2200" dirty="0">
                <a:latin typeface="Calibri" pitchFamily="34" charset="0"/>
              </a:rPr>
              <a:t>): αναφέρεται στη στρατηγική μιας επιχειρηματικής μονάδας στον οργανισμό, και ασχολείται με τις αποφάσεις και δραστηριότητες που αποσκοπούν να κάνουν την επιχειρηματική αυτή μονάδα περισσότερο ανταγωνιστική. Διακρίνονται (</a:t>
            </a:r>
            <a:r>
              <a:rPr lang="el-GR" sz="2200" b="1" dirty="0">
                <a:solidFill>
                  <a:srgbClr val="C00000"/>
                </a:solidFill>
                <a:latin typeface="Calibri" pitchFamily="34" charset="0"/>
              </a:rPr>
              <a:t>κατά </a:t>
            </a:r>
            <a:r>
              <a:rPr lang="en-US" sz="2200" b="1" dirty="0">
                <a:solidFill>
                  <a:srgbClr val="C00000"/>
                </a:solidFill>
                <a:latin typeface="Calibri" pitchFamily="34" charset="0"/>
              </a:rPr>
              <a:t>Porter</a:t>
            </a:r>
            <a:r>
              <a:rPr lang="en-US" sz="2200" dirty="0">
                <a:latin typeface="Calibri" pitchFamily="34" charset="0"/>
              </a:rPr>
              <a:t>)</a:t>
            </a:r>
            <a:r>
              <a:rPr lang="el-GR" sz="2200" dirty="0">
                <a:latin typeface="Calibri" pitchFamily="34" charset="0"/>
              </a:rPr>
              <a:t>:</a:t>
            </a:r>
          </a:p>
          <a:p>
            <a:pPr marL="357188" indent="-357188">
              <a:defRPr/>
            </a:pPr>
            <a:r>
              <a:rPr lang="el-GR" sz="2200" b="1" dirty="0">
                <a:solidFill>
                  <a:srgbClr val="0070C0"/>
                </a:solidFill>
                <a:latin typeface="Calibri" pitchFamily="34" charset="0"/>
              </a:rPr>
              <a:t>Στρατηγικές χαμηλού κόστους</a:t>
            </a:r>
          </a:p>
          <a:p>
            <a:pPr marL="357188" indent="-357188">
              <a:defRPr/>
            </a:pPr>
            <a:r>
              <a:rPr lang="el-GR" sz="2200" b="1" dirty="0">
                <a:solidFill>
                  <a:srgbClr val="0070C0"/>
                </a:solidFill>
                <a:latin typeface="Calibri" pitchFamily="34" charset="0"/>
              </a:rPr>
              <a:t>Στρατηγικές καινοτομίας</a:t>
            </a:r>
          </a:p>
          <a:p>
            <a:pPr marL="357188" indent="-357188">
              <a:defRPr/>
            </a:pPr>
            <a:r>
              <a:rPr lang="el-GR" sz="2200" b="1" dirty="0">
                <a:solidFill>
                  <a:srgbClr val="0070C0"/>
                </a:solidFill>
                <a:latin typeface="Calibri" pitchFamily="34" charset="0"/>
              </a:rPr>
              <a:t>Στρατηγικές ποιότητας</a:t>
            </a:r>
            <a:endParaRPr lang="el-GR" sz="2200" dirty="0">
              <a:latin typeface="Calibri" pitchFamily="34" charset="0"/>
            </a:endParaRPr>
          </a:p>
          <a:p>
            <a:pPr marL="182563" indent="-182563">
              <a:defRPr/>
            </a:pPr>
            <a:endParaRPr lang="el-GR" sz="2200" b="1" dirty="0">
              <a:solidFill>
                <a:srgbClr val="C00000"/>
              </a:solidFill>
              <a:latin typeface="Calibri" pitchFamily="34" charset="0"/>
            </a:endParaRPr>
          </a:p>
          <a:p>
            <a:pPr marL="182563" indent="-182563">
              <a:defRPr/>
            </a:pPr>
            <a:r>
              <a:rPr lang="el-GR" sz="2200" b="1" dirty="0">
                <a:solidFill>
                  <a:srgbClr val="C00000"/>
                </a:solidFill>
                <a:latin typeface="Calibri" pitchFamily="34" charset="0"/>
              </a:rPr>
              <a:t>Στρατηγική σε λειτουργικό επίπεδο</a:t>
            </a:r>
            <a:r>
              <a:rPr lang="el-GR" sz="2200" dirty="0">
                <a:solidFill>
                  <a:srgbClr val="C00000"/>
                </a:solidFill>
                <a:latin typeface="Calibri" pitchFamily="34" charset="0"/>
              </a:rPr>
              <a:t> </a:t>
            </a:r>
            <a:r>
              <a:rPr lang="el-GR" sz="2200" dirty="0">
                <a:latin typeface="Calibri" pitchFamily="34" charset="0"/>
              </a:rPr>
              <a:t>(</a:t>
            </a:r>
            <a:r>
              <a:rPr lang="en-US" sz="2200" dirty="0">
                <a:latin typeface="Calibri" pitchFamily="34" charset="0"/>
              </a:rPr>
              <a:t>functional</a:t>
            </a:r>
            <a:r>
              <a:rPr lang="el-GR" sz="2200" dirty="0">
                <a:latin typeface="Calibri" pitchFamily="34" charset="0"/>
              </a:rPr>
              <a:t>-</a:t>
            </a:r>
            <a:r>
              <a:rPr lang="en-US" sz="2200" dirty="0">
                <a:latin typeface="Calibri" pitchFamily="34" charset="0"/>
              </a:rPr>
              <a:t>level strategy</a:t>
            </a:r>
            <a:r>
              <a:rPr lang="el-GR" sz="2200" dirty="0">
                <a:latin typeface="Calibri" pitchFamily="34" charset="0"/>
              </a:rPr>
              <a:t>): Αναφέρεται στις </a:t>
            </a:r>
            <a:r>
              <a:rPr lang="el-GR" sz="2200" b="1" dirty="0">
                <a:solidFill>
                  <a:srgbClr val="0070C0"/>
                </a:solidFill>
                <a:latin typeface="Calibri" pitchFamily="34" charset="0"/>
              </a:rPr>
              <a:t>φιλοσοφίες, πολιτικές και πρακτικές</a:t>
            </a:r>
            <a:r>
              <a:rPr lang="el-GR" sz="2200" dirty="0">
                <a:latin typeface="Calibri" pitchFamily="34" charset="0"/>
              </a:rPr>
              <a:t>, οι οποίες υποστηρίζουν τις σημαντικότερες λειτουργίες (π.χ., παραγωγή, χρηματοοικονομικά, </a:t>
            </a:r>
            <a:r>
              <a:rPr lang="el-GR" sz="2200" b="1" dirty="0">
                <a:solidFill>
                  <a:srgbClr val="C00000"/>
                </a:solidFill>
                <a:latin typeface="Calibri" pitchFamily="34" charset="0"/>
              </a:rPr>
              <a:t>ανθρώπινους πόρους</a:t>
            </a:r>
            <a:r>
              <a:rPr lang="el-GR" sz="2200" dirty="0">
                <a:latin typeface="Calibri" pitchFamily="34" charset="0"/>
              </a:rPr>
              <a:t>, μάρκετινγκ, έρευνα και ανάπτυξη) μέσα στην επιχειρηματική μονάδα. </a:t>
            </a:r>
          </a:p>
          <a:p>
            <a:pPr marL="457200" indent="-457200">
              <a:defRPr/>
            </a:pPr>
            <a:endParaRPr lang="el-GR" sz="2200"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 στη ΔΑΠ </a:t>
            </a:r>
            <a:br>
              <a:rPr lang="el-GR" sz="2800" b="1" dirty="0">
                <a:latin typeface="Calibri" pitchFamily="34" charset="0"/>
              </a:rPr>
            </a:br>
            <a:r>
              <a:rPr lang="el-GR" sz="2800" b="1" dirty="0">
                <a:solidFill>
                  <a:srgbClr val="0070C0"/>
                </a:solidFill>
                <a:latin typeface="Calibri" pitchFamily="34" charset="0"/>
              </a:rPr>
              <a:t>Ενότητες πληροφόρησης: 5/5</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07245E7-5BB0-4D93-B3D7-08323C65CC87}" type="slidenum">
              <a:rPr lang="el-GR" smtClean="0"/>
              <a:pPr>
                <a:defRPr/>
              </a:pPr>
              <a:t>9</a:t>
            </a:fld>
            <a:endParaRPr lang="el-GR"/>
          </a:p>
        </p:txBody>
      </p:sp>
      <p:sp>
        <p:nvSpPr>
          <p:cNvPr id="28676" name="Content Placeholder 2"/>
          <p:cNvSpPr>
            <a:spLocks noGrp="1"/>
          </p:cNvSpPr>
          <p:nvPr>
            <p:ph sz="quarter" idx="1"/>
          </p:nvPr>
        </p:nvSpPr>
        <p:spPr>
          <a:xfrm>
            <a:off x="179388" y="1341438"/>
            <a:ext cx="8785225" cy="5516562"/>
          </a:xfrm>
        </p:spPr>
        <p:txBody>
          <a:bodyPr/>
          <a:lstStyle/>
          <a:p>
            <a:pPr marL="457200" indent="-457200">
              <a:buFont typeface="Georgia" pitchFamily="18" charset="0"/>
              <a:buAutoNum type="arabicPeriod" startAt="4"/>
            </a:pPr>
            <a:r>
              <a:rPr lang="el-GR" sz="2600" b="1" dirty="0">
                <a:solidFill>
                  <a:srgbClr val="C00000"/>
                </a:solidFill>
                <a:latin typeface="Calibri" pitchFamily="34" charset="0"/>
              </a:rPr>
              <a:t>Ανάλυση δομών και συστημάτων</a:t>
            </a:r>
            <a:r>
              <a:rPr lang="el-GR" sz="2600" dirty="0">
                <a:latin typeface="Calibri" pitchFamily="34" charset="0"/>
              </a:rPr>
              <a:t>:</a:t>
            </a:r>
          </a:p>
          <a:p>
            <a:pPr marL="457200" indent="-457200"/>
            <a:r>
              <a:rPr lang="el-GR" sz="2600" dirty="0">
                <a:latin typeface="Calibri" pitchFamily="34" charset="0"/>
              </a:rPr>
              <a:t>Συλλέγονται πληροφορίες για τα </a:t>
            </a:r>
            <a:r>
              <a:rPr lang="el-GR" sz="2600" dirty="0" err="1">
                <a:latin typeface="Calibri" pitchFamily="34" charset="0"/>
              </a:rPr>
              <a:t>οργανωσιακά</a:t>
            </a:r>
            <a:r>
              <a:rPr lang="el-GR" sz="2600" dirty="0">
                <a:latin typeface="Calibri" pitchFamily="34" charset="0"/>
              </a:rPr>
              <a:t> χαρακτηριστικά, όπως είναι η οργανωτική δομή του οργανισμού (οργανόγραμμα). </a:t>
            </a:r>
          </a:p>
          <a:p>
            <a:pPr marL="457200" indent="-457200"/>
            <a:r>
              <a:rPr lang="el-GR" sz="2600" dirty="0">
                <a:latin typeface="Calibri" pitchFamily="34" charset="0"/>
              </a:rPr>
              <a:t>Συλλέγονται πληροφορίες για τα συστήματα που συμβάλλουν στην εφαρμογή και υλοποίηση των πολιτικών και πρακτικών της ΔΑΠ (π.χ. πληροφοριακά συστήματα).</a:t>
            </a:r>
          </a:p>
          <a:p>
            <a:pPr marL="457200" indent="-457200"/>
            <a:r>
              <a:rPr lang="el-GR" sz="2600" dirty="0">
                <a:latin typeface="Calibri" pitchFamily="34" charset="0"/>
              </a:rPr>
              <a:t>Επιχειρείται μια αξιολόγηση της καταλληλότητας των δομών και των συστημάτων.</a:t>
            </a:r>
          </a:p>
          <a:p>
            <a:pPr marL="457200" indent="-457200"/>
            <a:endParaRPr lang="el-GR" sz="2600" dirty="0">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5931</TotalTime>
  <Words>2842</Words>
  <Application>Microsoft Office PowerPoint</Application>
  <PresentationFormat>On-screen Show (4:3)</PresentationFormat>
  <Paragraphs>227</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Georgia</vt:lpstr>
      <vt:lpstr>Wingdings</vt:lpstr>
      <vt:lpstr>Wingdings 2</vt:lpstr>
      <vt:lpstr>Civic</vt:lpstr>
      <vt:lpstr>Οδηγίες για την Συγγραφή της Εργασίας στην στη ΔΙΟΙΚΗΣΗ ΑΝΘΡΩΠΙΝΩΝ ΠΟΡΩΝ στον ΤΟΥΡΙΣΜΟ</vt:lpstr>
      <vt:lpstr>Εισαγωγή</vt:lpstr>
      <vt:lpstr>ΜΕΛΕΤΗ ΠΕΡΙΠΤΩΣΗΣ στη ΔΑΠ Βασικές έννοιες: 1/2</vt:lpstr>
      <vt:lpstr>ΜΕΛΕΤΗ ΠΕΡΙΠΤΩΣΗΣ στη ΔΑΠ  Βασικές έννοιες: 2/2</vt:lpstr>
      <vt:lpstr>ΜΕΛΕΤΗ ΠΕΡΙΠΤΩΣΗΣ στη ΔΑΠ  Ενότητες πληροφόρησης: 1/5</vt:lpstr>
      <vt:lpstr>ΜΕΛΕΤΗ ΠΕΡΙΠΤΩΣΗΣ στη ΔΑΠ  Ενότητες πληροφόρησης: 2/5</vt:lpstr>
      <vt:lpstr>ΜΕΛΕΤΗ ΠΕΡΙΠΤΩΣΗΣ στη ΔΑΠ  Ενότητες πληροφόρησης: 3/5</vt:lpstr>
      <vt:lpstr>ΜΕΛΕΤΗ ΠΕΡΙΠΤΩΣΗΣ στη ΔΑΠ  Ενότητες πληροφόρησης: 4/5</vt:lpstr>
      <vt:lpstr>ΜΕΛΕΤΗ ΠΕΡΙΠΤΩΣΗΣ στη ΔΑΠ  Ενότητες πληροφόρησης: 5/5</vt:lpstr>
      <vt:lpstr>ΣΧΕΔΙΑΣΗ ΤΗΣ ΜΕΛΕΤΗΣ ΠΕΡΙΠΤΩΣΗΣ  Σύνοψη ενδεικτικών πτυχών: 1/2</vt:lpstr>
      <vt:lpstr>ΣΧΕΔΙΑΣΗ ΤΗΣ ΜΕΛΕΤΗΣ ΠΕΡΙΠΤΩΣΗΣ  Σύνοψη ενδεικτικών πτυχών: 2/2</vt:lpstr>
      <vt:lpstr>ΠΟΙΟΤΙΚΕΣ ΜΕΘΟΔΟΙ Πτυχές της ποιοτικής έρευνας: 1/3</vt:lpstr>
      <vt:lpstr>ΠΟΙΟΤΙΚΕΣ ΜΕΘΟΔΟΙ Πτυχές της ποιοτικής έρευνας: 2/3</vt:lpstr>
      <vt:lpstr>ΠΟΙΟΤΙΚΕΣ ΜΕΘΟΔΟΙ Πτυχές της ποιοτικής έρευνας: 3/3</vt:lpstr>
      <vt:lpstr>ΘΕΜΑ ΤΗΣ ΜΕΛΕΤΗΣ ΠΕΡΙΠΤΩΣΗΣ: 1/2</vt:lpstr>
      <vt:lpstr>ΘΕΜΑ ΤΗΣ ΜΕΛΕΤΗΣ ΠΕΡΙΠΤΩΣΗΣ: 2/2</vt:lpstr>
      <vt:lpstr>ΑΝΑΛΥΤΙΚΕΣ ΟΔΗΓΙΕΣ ΣΥΓΓΡΑΦΗΣ ΤΩΝ ΜΕΛΕΤΩΝ: 1/3</vt:lpstr>
      <vt:lpstr>ΑΝΑΛΥΤΙΚΕΣ ΟΔΗΓΙΕΣ ΣΥΓΓΡΑΦΗΣ ΤΩΝ ΜΕΛΕΤΩΝ: 2/3</vt:lpstr>
      <vt:lpstr>ΑΝΑΛΥΤΙΚΕΣ ΟΔΗΓΙΕΣ ΣΥΓΓΡΑΦΗΣ ΤΩΝ ΜΕΛΕΤΩΝ: 3/3</vt:lpstr>
      <vt:lpstr>ΚΡΙΤΗΡΙΑ ΑΞΙΟΛΟΓΗΣΗΣ ΤΩΝ ΜΕΛΕΤΩΝ: 1/4</vt:lpstr>
      <vt:lpstr>ΚΡΙΤΗΡΙΑ ΑΞΙΟΛΟΓΗΣΗΣ ΤΩΝ ΜΕΛΕΤΩΝ: 2/4</vt:lpstr>
      <vt:lpstr>ΚΡΙΤΗΡΙΑ ΑΞΙΟΛΟΓΗΣΗΣ ΤΩΝ ΜΕΛΕΤΩΝ: 3/4</vt:lpstr>
      <vt:lpstr>ΚΡΙΤΗΡΙΑ ΑΞΙΟΛΟΓΗΣΗΣ ΤΩΝ ΜΕΛΕΤΩΝ: 4/4</vt:lpstr>
      <vt:lpstr>Βιβλιογραφία</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826</cp:revision>
  <dcterms:created xsi:type="dcterms:W3CDTF">2011-01-29T18:06:27Z</dcterms:created>
  <dcterms:modified xsi:type="dcterms:W3CDTF">2026-03-14T07:17:40Z</dcterms:modified>
</cp:coreProperties>
</file>