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sldIdLst>
    <p:sldId id="321" r:id="rId2"/>
    <p:sldId id="532" r:id="rId3"/>
    <p:sldId id="570" r:id="rId4"/>
    <p:sldId id="571" r:id="rId5"/>
    <p:sldId id="572" r:id="rId6"/>
    <p:sldId id="573" r:id="rId7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9" autoAdjust="0"/>
    <p:restoredTop sz="99773" autoAdjust="0"/>
  </p:normalViewPr>
  <p:slideViewPr>
    <p:cSldViewPr>
      <p:cViewPr varScale="1">
        <p:scale>
          <a:sx n="83" d="100"/>
          <a:sy n="83" d="100"/>
        </p:scale>
        <p:origin x="170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3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D594C35-E50E-44A1-B864-B4E979DFC07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AEE8824-84A7-443C-8FBD-D87E9652E47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B3095-FB31-4B96-80DE-02604475C9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310C-FF8A-4B92-B11D-3AA442D9139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A15EF-DFB9-4D40-AD98-A7932FA4C59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37391EF-4757-41BE-B4AC-B8BFA1FBB9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0F745-F5BA-4B76-970A-292292EAC7C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8261E6F-0C81-45BB-8129-C7525F0980B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25371-6115-4E19-A120-DCF3C1C9584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DFE8290-DFF1-4E92-ADED-053FB6053D9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2D886B1-4C14-4693-878B-085450C5828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9F203-CA06-4B12-8101-5113FA10FBF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A28373F-0263-44DC-95C4-6E82EFABC18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025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5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3" r:id="rId1"/>
    <p:sldLayoutId id="2147485014" r:id="rId2"/>
    <p:sldLayoutId id="2147485015" r:id="rId3"/>
    <p:sldLayoutId id="2147485016" r:id="rId4"/>
    <p:sldLayoutId id="2147485017" r:id="rId5"/>
    <p:sldLayoutId id="2147485018" r:id="rId6"/>
    <p:sldLayoutId id="2147485019" r:id="rId7"/>
    <p:sldLayoutId id="2147485020" r:id="rId8"/>
    <p:sldLayoutId id="2147485021" r:id="rId9"/>
    <p:sldLayoutId id="2147485022" r:id="rId10"/>
    <p:sldLayoutId id="214748502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ctrTitle"/>
          </p:nvPr>
        </p:nvSpPr>
        <p:spPr>
          <a:xfrm>
            <a:off x="179512" y="404664"/>
            <a:ext cx="8784976" cy="1794024"/>
          </a:xfrm>
        </p:spPr>
        <p:txBody>
          <a:bodyPr/>
          <a:lstStyle/>
          <a:p>
            <a:pPr eaLnBrk="1" hangingPunct="1"/>
            <a:r>
              <a:rPr lang="en-US" sz="3300" b="1" dirty="0">
                <a:latin typeface="Calibri" pitchFamily="34" charset="0"/>
              </a:rPr>
              <a:t>BALANCED SCORECARD</a:t>
            </a:r>
            <a:br>
              <a:rPr lang="el-GR" sz="3300" b="1" dirty="0">
                <a:latin typeface="Calibri" pitchFamily="34" charset="0"/>
              </a:rPr>
            </a:br>
            <a:r>
              <a:rPr lang="el-GR" sz="3300" b="1" dirty="0">
                <a:latin typeface="Calibri" pitchFamily="34" charset="0"/>
              </a:rPr>
              <a:t>στον Τουρισμό </a:t>
            </a:r>
            <a:br>
              <a:rPr lang="el-GR" sz="3300" b="1" dirty="0">
                <a:latin typeface="Calibri" pitchFamily="34" charset="0"/>
              </a:rPr>
            </a:br>
            <a:endParaRPr lang="el-GR" sz="3300" b="1" dirty="0">
              <a:latin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4AAE6-8833-47F1-82E1-CE5298EFE6BA}" type="slidenum">
              <a:rPr lang="el-GR"/>
              <a:pPr>
                <a:defRPr/>
              </a:pPr>
              <a:t>1</a:t>
            </a:fld>
            <a:endParaRPr lang="el-GR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565400"/>
            <a:ext cx="9144000" cy="2665413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700" b="1" dirty="0">
                <a:latin typeface="Calibri" pitchFamily="34" charset="0"/>
              </a:rPr>
              <a:t>ΑΝΑΣΤΑΣΙΑ Α. ΚΑΤΟΥ</a:t>
            </a:r>
            <a:endParaRPr lang="en-US" sz="2700" b="1" dirty="0">
              <a:latin typeface="Calibri" pitchFamily="34" charset="0"/>
            </a:endParaRP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i="1" dirty="0">
                <a:latin typeface="Calibri" pitchFamily="34" charset="0"/>
              </a:rPr>
              <a:t>Καθηγήτρια</a:t>
            </a: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i="1" dirty="0">
                <a:latin typeface="Calibri" pitchFamily="34" charset="0"/>
              </a:rPr>
              <a:t>Τμήμα Οργάνωσης και Διοίκησης Επιχειρήσεων</a:t>
            </a: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200" i="1" dirty="0">
                <a:latin typeface="Calibri" pitchFamily="34" charset="0"/>
              </a:rPr>
              <a:t>Πανεπιστήμιο Μακεδονίας</a:t>
            </a:r>
            <a:endParaRPr lang="el-GR" sz="2400" i="1" dirty="0">
              <a:latin typeface="Calibri" pitchFamily="34" charset="0"/>
            </a:endParaRPr>
          </a:p>
          <a:p>
            <a:pPr marL="609600" indent="-609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libri" pitchFamily="34" charset="0"/>
              </a:rPr>
              <a:t>		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b="1" dirty="0">
                <a:latin typeface="Calibri" pitchFamily="34" charset="0"/>
              </a:rPr>
              <a:t>		</a:t>
            </a:r>
            <a:r>
              <a:rPr lang="en-US" sz="2400" dirty="0">
                <a:latin typeface="Calibri" pitchFamily="34" charset="0"/>
              </a:rPr>
              <a:t>PhD, Cardiff Business School, Cardiff University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dirty="0">
                <a:latin typeface="Calibri" pitchFamily="34" charset="0"/>
              </a:rPr>
              <a:t>		</a:t>
            </a:r>
            <a:r>
              <a:rPr lang="en-US" sz="2400" dirty="0" err="1">
                <a:latin typeface="Calibri" pitchFamily="34" charset="0"/>
              </a:rPr>
              <a:t>PgDip</a:t>
            </a:r>
            <a:r>
              <a:rPr lang="en-US" sz="2400" dirty="0">
                <a:latin typeface="Calibri" pitchFamily="34" charset="0"/>
              </a:rPr>
              <a:t> in Research Methodology, Cardiff University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dirty="0">
                <a:latin typeface="Calibri" pitchFamily="34" charset="0"/>
              </a:rPr>
              <a:t>		</a:t>
            </a:r>
            <a:r>
              <a:rPr lang="en-US" sz="2400" dirty="0">
                <a:latin typeface="Calibri" pitchFamily="34" charset="0"/>
              </a:rPr>
              <a:t>MBA-International HRM, Sunderland University</a:t>
            </a:r>
          </a:p>
          <a:p>
            <a:pPr marL="609600" indent="-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dirty="0">
                <a:latin typeface="Calibri" pitchFamily="34" charset="0"/>
              </a:rPr>
              <a:t>		</a:t>
            </a:r>
            <a:r>
              <a:rPr lang="en-US" sz="2400" dirty="0">
                <a:latin typeface="Calibri" pitchFamily="34" charset="0"/>
              </a:rPr>
              <a:t>BA in Business Administration, Sunderland University</a:t>
            </a:r>
            <a:endParaRPr lang="en-GB" sz="2400" dirty="0">
              <a:solidFill>
                <a:srgbClr val="0070C0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179388" y="5230813"/>
            <a:ext cx="8785225" cy="1222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el-GR" b="1" spc="250" dirty="0">
                <a:solidFill>
                  <a:schemeClr val="tx2"/>
                </a:solidFill>
                <a:latin typeface="Calibri" pitchFamily="34" charset="0"/>
              </a:rPr>
              <a:t>Π.Μ.Σ. στο </a:t>
            </a:r>
            <a:r>
              <a:rPr lang="el-GR" dirty="0"/>
              <a:t>ΜΑΝΑΤΖΜΕΝΤ ΤΟΥΡΙΣΤΙΚΩΝ ΕΠΙΧΕΙΡΗΣΕΩΝ ΚΑΙ ΟΡΓΑΝΙΣΜΩΝ</a:t>
            </a:r>
            <a:endParaRPr lang="el-GR" b="1" spc="250" dirty="0">
              <a:solidFill>
                <a:schemeClr val="tx2"/>
              </a:solidFill>
              <a:latin typeface="Calibri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el-GR" b="1" spc="250" dirty="0">
                <a:solidFill>
                  <a:schemeClr val="tx2"/>
                </a:solidFill>
                <a:latin typeface="Calibri" pitchFamily="34" charset="0"/>
              </a:rPr>
              <a:t>Μάθημα: </a:t>
            </a:r>
            <a:r>
              <a:rPr lang="el-GR" dirty="0"/>
              <a:t>ΔΙΟΙΚΗΣΗ ΑΝΘΡΩΠΙΝΩΝ ΠΟΡΩΝ</a:t>
            </a:r>
            <a:endParaRPr lang="el-GR" b="1" spc="250" dirty="0">
              <a:solidFill>
                <a:schemeClr val="tx2"/>
              </a:solidFill>
              <a:latin typeface="Calibri" pitchFamily="34" charset="0"/>
            </a:endParaRPr>
          </a:p>
          <a:p>
            <a:pPr lvl="0"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en-GB" b="1" spc="250" dirty="0">
                <a:solidFill>
                  <a:schemeClr val="tx2"/>
                </a:solidFill>
                <a:latin typeface="Calibri" pitchFamily="34" charset="0"/>
              </a:rPr>
              <a:t>(Human Resource Management)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690E-93D4-48E7-AB15-2C887C477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1. Οικονομική Διάσταση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Financial Perspective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8418D0-5662-4529-9734-310E8F9E7C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677816"/>
          </a:xfrm>
        </p:spPr>
        <p:txBody>
          <a:bodyPr/>
          <a:lstStyle/>
          <a:p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Αύξηση κερδοφορίας και εσόδων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5FFD8B-6ADD-4F86-A2F4-61D502C4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CAE5BE0-5BEB-4209-99E6-4F2AC91570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302961"/>
              </p:ext>
            </p:extLst>
          </p:nvPr>
        </p:nvGraphicFramePr>
        <p:xfrm>
          <a:off x="271272" y="2204864"/>
          <a:ext cx="8534400" cy="4064077"/>
        </p:xfrm>
        <a:graphic>
          <a:graphicData uri="http://schemas.openxmlformats.org/drawingml/2006/table">
            <a:tbl>
              <a:tblPr firstRow="1" firstCol="1" bandRow="1"/>
              <a:tblGrid>
                <a:gridCol w="2133600">
                  <a:extLst>
                    <a:ext uri="{9D8B030D-6E8A-4147-A177-3AD203B41FA5}">
                      <a16:colId xmlns:a16="http://schemas.microsoft.com/office/drawing/2014/main" val="403066873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88889588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187436173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114132993"/>
                    </a:ext>
                  </a:extLst>
                </a:gridCol>
              </a:tblGrid>
              <a:tr h="7122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Στόχος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Δείκτης (KPI)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Στόχος τιμής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Πρωτοβουλίες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0617750"/>
                  </a:ext>
                </a:extLst>
              </a:tr>
              <a:tr h="7122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Αύξηση εσόδων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Έσοδα ανά δωμάτιο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+10% ετησίως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Δυναμική τιμολόγηση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39856"/>
                  </a:ext>
                </a:extLst>
              </a:tr>
              <a:tr h="1391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Μείωση κόστους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Κόστος λειτουργίας/πελάτη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-5%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Αυτοματισμοί &amp; εξοικονόμηση ενέργειας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989087"/>
                  </a:ext>
                </a:extLst>
              </a:tr>
              <a:tr h="7122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Βελτίωση κερδοφορίας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Καθαρό περιθώριο κέρδους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&gt;20%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Βελτιστοποίηση προμηθειών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1953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648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AC83-9058-459B-8041-A89624997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758825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2. Πελατειακή Διάσταση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Customer Perspective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9F448-A08A-4F4B-AFC2-2A5DAFDBF0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758825"/>
          </a:xfrm>
        </p:spPr>
        <p:txBody>
          <a:bodyPr/>
          <a:lstStyle/>
          <a:p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Αύξηση ικανοποίησης και πιστότητας πελατών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CAB5CA-D891-40A6-9D59-25DAB2E11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210A19A-CA75-4A5D-8092-0A8C6F98F1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153090"/>
              </p:ext>
            </p:extLst>
          </p:nvPr>
        </p:nvGraphicFramePr>
        <p:xfrm>
          <a:off x="301625" y="2204864"/>
          <a:ext cx="8534400" cy="4677852"/>
        </p:xfrm>
        <a:graphic>
          <a:graphicData uri="http://schemas.openxmlformats.org/drawingml/2006/table">
            <a:tbl>
              <a:tblPr firstRow="1" firstCol="1" bandRow="1"/>
              <a:tblGrid>
                <a:gridCol w="2133600">
                  <a:extLst>
                    <a:ext uri="{9D8B030D-6E8A-4147-A177-3AD203B41FA5}">
                      <a16:colId xmlns:a16="http://schemas.microsoft.com/office/drawing/2014/main" val="2036034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179300783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661923787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019681243"/>
                    </a:ext>
                  </a:extLst>
                </a:gridCol>
              </a:tblGrid>
              <a:tr h="5543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Στόχος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Δείκτης (KPI)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Στόχος τιμής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Πρωτοβουλίες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6105944"/>
                  </a:ext>
                </a:extLst>
              </a:tr>
              <a:tr h="15052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Ικανοποίηση πελατών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Βαθμολογία κριτικών (π.χ. 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Booking</a:t>
                      </a: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Google</a:t>
                      </a: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&gt;4.5/5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Βελτίωση εμπειρίας φιλοξενίας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581471"/>
                  </a:ext>
                </a:extLst>
              </a:tr>
              <a:tr h="7703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Πιστότητα πελατών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% επαναλαμβανόμενων πελατών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+15%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Προγράμματα πιστότητας (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Loyalty programs</a:t>
                      </a: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7116504"/>
                  </a:ext>
                </a:extLst>
              </a:tr>
              <a:tr h="3410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Φήμη επιχείρησης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Καθαρή Βαθμολογία Διοργανωτή (</a:t>
                      </a: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Net Promoter Score</a:t>
                      </a: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-NPS)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&gt;50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Εξατομικευμένες υπηρεσίες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7130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67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4C8B5-EE91-4481-86B4-2896BA18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188641"/>
            <a:ext cx="8534400" cy="1008112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3. Εσωτερικές Διαδικασίες </a:t>
            </a:r>
            <a:b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Internal Processes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68BEC-C7C0-478E-A6C4-C2BC20083FE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893840"/>
          </a:xfrm>
        </p:spPr>
        <p:txBody>
          <a:bodyPr/>
          <a:lstStyle/>
          <a:p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Βελτιστοποίηση λειτουργίας και ποιότητας υπηρεσιών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491219-FBF5-4FE0-8049-728BB9E03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1ED4172-7885-499C-A42C-EC0BE4407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709260"/>
              </p:ext>
            </p:extLst>
          </p:nvPr>
        </p:nvGraphicFramePr>
        <p:xfrm>
          <a:off x="301625" y="2564904"/>
          <a:ext cx="8534400" cy="3600400"/>
        </p:xfrm>
        <a:graphic>
          <a:graphicData uri="http://schemas.openxmlformats.org/drawingml/2006/table">
            <a:tbl>
              <a:tblPr firstRow="1" firstCol="1" bandRow="1"/>
              <a:tblGrid>
                <a:gridCol w="2133600">
                  <a:extLst>
                    <a:ext uri="{9D8B030D-6E8A-4147-A177-3AD203B41FA5}">
                      <a16:colId xmlns:a16="http://schemas.microsoft.com/office/drawing/2014/main" val="2654570918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63734445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93366011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298439178"/>
                    </a:ext>
                  </a:extLst>
                </a:gridCol>
              </a:tblGrid>
              <a:tr h="900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Στόχος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Δείκτης (KPI)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Στόχος τιμής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Πρωτοβουλίες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14036"/>
                  </a:ext>
                </a:extLst>
              </a:tr>
              <a:tr h="900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Γρήγορη εξυπηρέτηση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Χρόνος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check</a:t>
                      </a: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-in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&lt;5 λεπτά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Ψηφιακό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check</a:t>
                      </a: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-in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8477976"/>
                  </a:ext>
                </a:extLst>
              </a:tr>
              <a:tr h="900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Ποιότητα υπηρεσιών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Αριθμός παραπόνων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-20%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Εκπαίδευση προσωπικού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666972"/>
                  </a:ext>
                </a:extLst>
              </a:tr>
              <a:tr h="9001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Αποδοτικότητα λειτουργιών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Πληρότητα δωματίων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&gt;80%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Marketing</a:t>
                      </a: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&amp; συνεργασίες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8436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825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F907C-5169-4952-812C-93A3984EF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98513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4. Μάθηση &amp; Ανάπτυξη (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Learning &amp; Growth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683E58-B03A-40F5-B600-2736E33F99A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739903"/>
          </a:xfrm>
        </p:spPr>
        <p:txBody>
          <a:bodyPr/>
          <a:lstStyle/>
          <a:p>
            <a:r>
              <a:rPr lang="el-GR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Στόχος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Ανάπτυξη προσωπικού και καινοτομία</a:t>
            </a:r>
          </a:p>
          <a:p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A8203-F9B7-43CA-A6CD-95100BF1B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67C9C5-41D2-4C5B-996A-F5C3245B88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24769"/>
              </p:ext>
            </p:extLst>
          </p:nvPr>
        </p:nvGraphicFramePr>
        <p:xfrm>
          <a:off x="301625" y="2132857"/>
          <a:ext cx="8534400" cy="4724764"/>
        </p:xfrm>
        <a:graphic>
          <a:graphicData uri="http://schemas.openxmlformats.org/drawingml/2006/table">
            <a:tbl>
              <a:tblPr firstRow="1" firstCol="1" bandRow="1"/>
              <a:tblGrid>
                <a:gridCol w="2326159">
                  <a:extLst>
                    <a:ext uri="{9D8B030D-6E8A-4147-A177-3AD203B41FA5}">
                      <a16:colId xmlns:a16="http://schemas.microsoft.com/office/drawing/2014/main" val="13344895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256583008"/>
                    </a:ext>
                  </a:extLst>
                </a:gridCol>
                <a:gridCol w="1842393">
                  <a:extLst>
                    <a:ext uri="{9D8B030D-6E8A-4147-A177-3AD203B41FA5}">
                      <a16:colId xmlns:a16="http://schemas.microsoft.com/office/drawing/2014/main" val="147176563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165525947"/>
                    </a:ext>
                  </a:extLst>
                </a:gridCol>
              </a:tblGrid>
              <a:tr h="6709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Στόχος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Δείκτης (KPI)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Στόχος τιμής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b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Πρωτοβουλίες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6148505"/>
                  </a:ext>
                </a:extLst>
              </a:tr>
              <a:tr h="1002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Εκπαίδευση προσωπικού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Ώρες εκπαίδευσης/ εργαζόμενο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 ώρες/έτος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Σεμινάρια εξυπηρέτησης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860160"/>
                  </a:ext>
                </a:extLst>
              </a:tr>
              <a:tr h="13109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Ικανοποίηση εργαζομένων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Ποσοστό ικανοποίησης εργαζομένων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&gt;80%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Βελτίωση εργασιακού περιβάλλοντος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3180989"/>
                  </a:ext>
                </a:extLst>
              </a:tr>
              <a:tr h="13361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Ψηφιακός μετασχηματισμός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% </a:t>
                      </a: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online</a:t>
                      </a: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κρατήσεων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&gt;70%</a:t>
                      </a:r>
                      <a:endParaRPr lang="el-GR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Αναβάθμιση </a:t>
                      </a:r>
                      <a:r>
                        <a:rPr lang="el-GR" sz="2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website</a:t>
                      </a:r>
                      <a:r>
                        <a:rPr lang="el-GR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&amp; Διαχείρισης σχέσεων</a:t>
                      </a:r>
                      <a:endParaRPr lang="el-G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4049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5540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07DA4-F2DC-4D88-947C-5BFFA700F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Δυναμικός Κύκλος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5978C-B7DE-4465-B115-0F0603160A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2830088" cy="110986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8EDDE9-22E1-4D94-AC52-EB975E7FF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A15EF-DFB9-4D40-AD98-A7932FA4C59D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6A79D0-335F-4E69-888E-633B7ECA7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9872" y="1451436"/>
            <a:ext cx="3574174" cy="514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4995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8693</TotalTime>
  <Words>326</Words>
  <Application>Microsoft Office PowerPoint</Application>
  <PresentationFormat>On-screen Show (4:3)</PresentationFormat>
  <Paragraphs>92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Wingdings</vt:lpstr>
      <vt:lpstr>Wingdings 2</vt:lpstr>
      <vt:lpstr>Civic</vt:lpstr>
      <vt:lpstr>BALANCED SCORECARD στον Τουρισμό  </vt:lpstr>
      <vt:lpstr>1. Οικονομική Διάσταση (Financial Perspective)</vt:lpstr>
      <vt:lpstr>2. Πελατειακή Διάσταση (Customer Perspective)</vt:lpstr>
      <vt:lpstr>3. Εσωτερικές Διαδικασίες  (Internal Processes)</vt:lpstr>
      <vt:lpstr>4. Μάθηση &amp; Ανάπτυξη (Learning &amp; Growth)</vt:lpstr>
      <vt:lpstr>Δυναμικός Κύκλος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1483</cp:revision>
  <dcterms:created xsi:type="dcterms:W3CDTF">2011-01-29T18:06:27Z</dcterms:created>
  <dcterms:modified xsi:type="dcterms:W3CDTF">2026-03-27T12:19:08Z</dcterms:modified>
</cp:coreProperties>
</file>