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5"/>
  </p:notesMasterIdLst>
  <p:sldIdLst>
    <p:sldId id="321" r:id="rId2"/>
    <p:sldId id="375" r:id="rId3"/>
    <p:sldId id="531" r:id="rId4"/>
    <p:sldId id="532" r:id="rId5"/>
    <p:sldId id="533" r:id="rId6"/>
    <p:sldId id="534" r:id="rId7"/>
    <p:sldId id="535" r:id="rId8"/>
    <p:sldId id="536" r:id="rId9"/>
    <p:sldId id="537" r:id="rId10"/>
    <p:sldId id="538" r:id="rId11"/>
    <p:sldId id="539" r:id="rId12"/>
    <p:sldId id="540" r:id="rId13"/>
    <p:sldId id="541" r:id="rId14"/>
    <p:sldId id="542" r:id="rId15"/>
    <p:sldId id="543" r:id="rId16"/>
    <p:sldId id="544" r:id="rId17"/>
    <p:sldId id="545" r:id="rId18"/>
    <p:sldId id="546" r:id="rId19"/>
    <p:sldId id="547" r:id="rId20"/>
    <p:sldId id="548" r:id="rId21"/>
    <p:sldId id="549" r:id="rId22"/>
    <p:sldId id="550" r:id="rId23"/>
    <p:sldId id="551" r:id="rId24"/>
    <p:sldId id="552" r:id="rId25"/>
    <p:sldId id="553" r:id="rId26"/>
    <p:sldId id="554" r:id="rId27"/>
    <p:sldId id="555" r:id="rId28"/>
    <p:sldId id="556" r:id="rId29"/>
    <p:sldId id="557" r:id="rId30"/>
    <p:sldId id="558" r:id="rId31"/>
    <p:sldId id="559" r:id="rId32"/>
    <p:sldId id="560" r:id="rId33"/>
    <p:sldId id="561" r:id="rId34"/>
    <p:sldId id="562" r:id="rId35"/>
    <p:sldId id="563" r:id="rId36"/>
    <p:sldId id="564" r:id="rId37"/>
    <p:sldId id="565" r:id="rId38"/>
    <p:sldId id="566" r:id="rId39"/>
    <p:sldId id="567" r:id="rId40"/>
    <p:sldId id="568" r:id="rId41"/>
    <p:sldId id="569" r:id="rId42"/>
    <p:sldId id="570" r:id="rId43"/>
    <p:sldId id="571" r:id="rId44"/>
    <p:sldId id="572" r:id="rId45"/>
    <p:sldId id="573" r:id="rId46"/>
    <p:sldId id="574" r:id="rId47"/>
    <p:sldId id="575" r:id="rId48"/>
    <p:sldId id="576" r:id="rId49"/>
    <p:sldId id="578" r:id="rId50"/>
    <p:sldId id="579" r:id="rId51"/>
    <p:sldId id="580" r:id="rId52"/>
    <p:sldId id="581" r:id="rId53"/>
    <p:sldId id="582" r:id="rId54"/>
    <p:sldId id="577" r:id="rId55"/>
    <p:sldId id="583" r:id="rId56"/>
    <p:sldId id="584" r:id="rId57"/>
    <p:sldId id="585" r:id="rId58"/>
    <p:sldId id="586" r:id="rId59"/>
    <p:sldId id="587" r:id="rId60"/>
    <p:sldId id="588" r:id="rId61"/>
    <p:sldId id="589" r:id="rId62"/>
    <p:sldId id="590" r:id="rId63"/>
    <p:sldId id="591" r:id="rId64"/>
    <p:sldId id="592" r:id="rId65"/>
    <p:sldId id="593" r:id="rId66"/>
    <p:sldId id="594" r:id="rId67"/>
    <p:sldId id="595" r:id="rId68"/>
    <p:sldId id="596" r:id="rId69"/>
    <p:sldId id="597" r:id="rId70"/>
    <p:sldId id="598" r:id="rId71"/>
    <p:sldId id="599" r:id="rId72"/>
    <p:sldId id="600" r:id="rId73"/>
    <p:sldId id="601" r:id="rId74"/>
    <p:sldId id="602" r:id="rId75"/>
    <p:sldId id="604" r:id="rId76"/>
    <p:sldId id="605" r:id="rId77"/>
    <p:sldId id="606" r:id="rId78"/>
    <p:sldId id="607" r:id="rId79"/>
    <p:sldId id="608" r:id="rId80"/>
    <p:sldId id="609" r:id="rId81"/>
    <p:sldId id="610" r:id="rId82"/>
    <p:sldId id="611" r:id="rId83"/>
    <p:sldId id="612" r:id="rId84"/>
    <p:sldId id="613" r:id="rId85"/>
    <p:sldId id="614" r:id="rId86"/>
    <p:sldId id="615" r:id="rId87"/>
    <p:sldId id="616" r:id="rId88"/>
    <p:sldId id="617" r:id="rId89"/>
    <p:sldId id="618" r:id="rId90"/>
    <p:sldId id="619" r:id="rId91"/>
    <p:sldId id="620" r:id="rId92"/>
    <p:sldId id="621" r:id="rId93"/>
    <p:sldId id="622" r:id="rId94"/>
    <p:sldId id="623" r:id="rId95"/>
    <p:sldId id="624" r:id="rId96"/>
    <p:sldId id="625" r:id="rId97"/>
    <p:sldId id="626" r:id="rId98"/>
    <p:sldId id="627" r:id="rId99"/>
    <p:sldId id="628" r:id="rId100"/>
    <p:sldId id="629" r:id="rId101"/>
    <p:sldId id="630" r:id="rId102"/>
    <p:sldId id="633" r:id="rId103"/>
    <p:sldId id="634" r:id="rId104"/>
    <p:sldId id="635" r:id="rId105"/>
    <p:sldId id="636" r:id="rId106"/>
    <p:sldId id="637" r:id="rId107"/>
    <p:sldId id="638" r:id="rId108"/>
    <p:sldId id="639" r:id="rId109"/>
    <p:sldId id="640" r:id="rId110"/>
    <p:sldId id="641" r:id="rId111"/>
    <p:sldId id="642" r:id="rId112"/>
    <p:sldId id="456" r:id="rId113"/>
    <p:sldId id="457" r:id="rId114"/>
    <p:sldId id="458" r:id="rId115"/>
    <p:sldId id="643" r:id="rId116"/>
    <p:sldId id="644" r:id="rId117"/>
    <p:sldId id="645" r:id="rId118"/>
    <p:sldId id="646" r:id="rId119"/>
    <p:sldId id="647" r:id="rId120"/>
    <p:sldId id="359" r:id="rId121"/>
    <p:sldId id="631" r:id="rId122"/>
    <p:sldId id="632" r:id="rId123"/>
    <p:sldId id="530" r:id="rId124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59" autoAdjust="0"/>
    <p:restoredTop sz="99773" autoAdjust="0"/>
  </p:normalViewPr>
  <p:slideViewPr>
    <p:cSldViewPr>
      <p:cViewPr>
        <p:scale>
          <a:sx n="90" d="100"/>
          <a:sy n="90" d="100"/>
        </p:scale>
        <p:origin x="1493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3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theme" Target="theme/theme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tableStyles" Target="tableStyle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D594C35-E50E-44A1-B864-B4E979DFC07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AEE8824-84A7-443C-8FBD-D87E9652E47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B3095-FB31-4B96-80DE-02604475C92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3310C-FF8A-4B92-B11D-3AA442D9139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A15EF-DFB9-4D40-AD98-A7932FA4C59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37391EF-4757-41BE-B4AC-B8BFA1FBB95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0F745-F5BA-4B76-970A-292292EAC7C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8261E6F-0C81-45BB-8129-C7525F0980B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25371-6115-4E19-A120-DCF3C1C9584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DFE8290-DFF1-4E92-ADED-053FB6053D9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2D886B1-4C14-4693-878B-085450C5828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9F203-CA06-4B12-8101-5113FA10FBF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A28373F-0263-44DC-95C4-6E82EFABC18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025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5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13" r:id="rId1"/>
    <p:sldLayoutId id="2147485014" r:id="rId2"/>
    <p:sldLayoutId id="2147485015" r:id="rId3"/>
    <p:sldLayoutId id="2147485016" r:id="rId4"/>
    <p:sldLayoutId id="2147485017" r:id="rId5"/>
    <p:sldLayoutId id="2147485018" r:id="rId6"/>
    <p:sldLayoutId id="2147485019" r:id="rId7"/>
    <p:sldLayoutId id="2147485020" r:id="rId8"/>
    <p:sldLayoutId id="2147485021" r:id="rId9"/>
    <p:sldLayoutId id="2147485022" r:id="rId10"/>
    <p:sldLayoutId id="214748502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ctrTitle"/>
          </p:nvPr>
        </p:nvSpPr>
        <p:spPr>
          <a:xfrm>
            <a:off x="179512" y="692696"/>
            <a:ext cx="8784976" cy="1217960"/>
          </a:xfrm>
        </p:spPr>
        <p:txBody>
          <a:bodyPr/>
          <a:lstStyle/>
          <a:p>
            <a:pPr eaLnBrk="1" hangingPunct="1"/>
            <a:r>
              <a:rPr lang="el-GR" sz="3300" b="1" dirty="0">
                <a:latin typeface="Calibri" pitchFamily="34" charset="0"/>
              </a:rPr>
              <a:t>Ψυχολογικό Συμβόλαιο και ΑΜΟ </a:t>
            </a:r>
            <a:br>
              <a:rPr lang="el-GR" sz="3300" b="1" dirty="0">
                <a:latin typeface="Calibri" pitchFamily="34" charset="0"/>
              </a:rPr>
            </a:br>
            <a:r>
              <a:rPr lang="el-GR" sz="3300" b="1" dirty="0">
                <a:latin typeface="Calibri" pitchFamily="34" charset="0"/>
              </a:rPr>
              <a:t>στον Τουρισμό και την Φιλοξενία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D4AAE6-8833-47F1-82E1-CE5298EFE6BA}" type="slidenum">
              <a:rPr lang="el-GR"/>
              <a:pPr>
                <a:defRPr/>
              </a:pPr>
              <a:t>1</a:t>
            </a:fld>
            <a:endParaRPr lang="el-GR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2565400"/>
            <a:ext cx="9144000" cy="2665413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/>
          <a:p>
            <a:pPr marL="609600" indent="-609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700" b="1" dirty="0">
                <a:latin typeface="Calibri" pitchFamily="34" charset="0"/>
              </a:rPr>
              <a:t>ΑΝΑΣΤΑΣΙΑ Α. ΚΑΤΟΥ</a:t>
            </a:r>
            <a:endParaRPr lang="en-US" sz="2700" b="1" dirty="0">
              <a:latin typeface="Calibri" pitchFamily="34" charset="0"/>
            </a:endParaRPr>
          </a:p>
          <a:p>
            <a:pPr marL="609600" indent="-609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i="1" dirty="0">
                <a:latin typeface="Calibri" pitchFamily="34" charset="0"/>
              </a:rPr>
              <a:t>Καθηγήτρια</a:t>
            </a:r>
          </a:p>
          <a:p>
            <a:pPr marL="609600" indent="-609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i="1" dirty="0">
                <a:latin typeface="Calibri" pitchFamily="34" charset="0"/>
              </a:rPr>
              <a:t>Τμήμα Οργάνωσης και Διοίκησης Επιχειρήσεων</a:t>
            </a:r>
          </a:p>
          <a:p>
            <a:pPr marL="609600" indent="-609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i="1" dirty="0">
                <a:latin typeface="Calibri" pitchFamily="34" charset="0"/>
              </a:rPr>
              <a:t>Πανεπιστήμιο Μακεδονίας</a:t>
            </a:r>
            <a:endParaRPr lang="el-GR" sz="2400" i="1" dirty="0">
              <a:latin typeface="Calibri" pitchFamily="34" charset="0"/>
            </a:endParaRPr>
          </a:p>
          <a:p>
            <a:pPr marL="609600" indent="-609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libri" pitchFamily="34" charset="0"/>
              </a:rPr>
              <a:t>		</a:t>
            </a:r>
          </a:p>
          <a:p>
            <a:pPr marL="609600" indent="-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b="1" dirty="0">
                <a:latin typeface="Calibri" pitchFamily="34" charset="0"/>
              </a:rPr>
              <a:t>		</a:t>
            </a:r>
            <a:r>
              <a:rPr lang="en-US" sz="2400" dirty="0">
                <a:latin typeface="Calibri" pitchFamily="34" charset="0"/>
              </a:rPr>
              <a:t>PhD, Cardiff Business School, Cardiff University</a:t>
            </a:r>
          </a:p>
          <a:p>
            <a:pPr marL="609600" indent="-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dirty="0">
                <a:latin typeface="Calibri" pitchFamily="34" charset="0"/>
              </a:rPr>
              <a:t>		</a:t>
            </a:r>
            <a:r>
              <a:rPr lang="en-US" sz="2400" dirty="0" err="1">
                <a:latin typeface="Calibri" pitchFamily="34" charset="0"/>
              </a:rPr>
              <a:t>PgDip</a:t>
            </a:r>
            <a:r>
              <a:rPr lang="en-US" sz="2400" dirty="0">
                <a:latin typeface="Calibri" pitchFamily="34" charset="0"/>
              </a:rPr>
              <a:t> in Research Methodology, Cardiff University</a:t>
            </a:r>
          </a:p>
          <a:p>
            <a:pPr marL="609600" indent="-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dirty="0">
                <a:latin typeface="Calibri" pitchFamily="34" charset="0"/>
              </a:rPr>
              <a:t>		</a:t>
            </a:r>
            <a:r>
              <a:rPr lang="en-US" sz="2400" dirty="0">
                <a:latin typeface="Calibri" pitchFamily="34" charset="0"/>
              </a:rPr>
              <a:t>MBA-International HRM, Sunderland University</a:t>
            </a:r>
          </a:p>
          <a:p>
            <a:pPr marL="609600" indent="-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dirty="0">
                <a:latin typeface="Calibri" pitchFamily="34" charset="0"/>
              </a:rPr>
              <a:t>		</a:t>
            </a:r>
            <a:r>
              <a:rPr lang="en-US" sz="2400" dirty="0">
                <a:latin typeface="Calibri" pitchFamily="34" charset="0"/>
              </a:rPr>
              <a:t>BA in Business Administration, Sunderland University</a:t>
            </a:r>
            <a:endParaRPr lang="en-GB" sz="2400" dirty="0">
              <a:solidFill>
                <a:srgbClr val="0070C0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179388" y="5230813"/>
            <a:ext cx="8785225" cy="1222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el-GR" b="1" spc="250" dirty="0">
                <a:solidFill>
                  <a:schemeClr val="tx2"/>
                </a:solidFill>
                <a:latin typeface="Calibri" pitchFamily="34" charset="0"/>
              </a:rPr>
              <a:t>Π.Μ.Σ. στο </a:t>
            </a:r>
            <a:r>
              <a:rPr lang="el-GR" dirty="0"/>
              <a:t>ΜΑΝΑΤΖΜΕΝΤ ΤΟΥΡΙΣΤΙΚΩΝ ΕΠΙΧΕΙΡΗΣΕΩΝ ΚΑΙ ΟΡΓΑΝΙΣΜΩΝ</a:t>
            </a:r>
            <a:endParaRPr lang="el-GR" b="1" spc="250" dirty="0">
              <a:solidFill>
                <a:schemeClr val="tx2"/>
              </a:solidFill>
              <a:latin typeface="Calibri" pitchFamily="34" charset="0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el-GR" b="1" spc="250" dirty="0">
                <a:solidFill>
                  <a:schemeClr val="tx2"/>
                </a:solidFill>
                <a:latin typeface="Calibri" pitchFamily="34" charset="0"/>
              </a:rPr>
              <a:t>Μάθημα: </a:t>
            </a:r>
            <a:r>
              <a:rPr lang="el-GR" dirty="0"/>
              <a:t>ΔΙΟΙΚΗΣΗ ΑΝΘΡΩΠΙΝΩΝ ΠΟΡΩΝ</a:t>
            </a:r>
            <a:endParaRPr lang="el-GR" b="1" spc="250" dirty="0">
              <a:solidFill>
                <a:schemeClr val="tx2"/>
              </a:solidFill>
              <a:latin typeface="Calibri" pitchFamily="34" charset="0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en-GB" b="1" spc="250" dirty="0">
                <a:solidFill>
                  <a:schemeClr val="tx2"/>
                </a:solidFill>
                <a:latin typeface="Calibri" pitchFamily="34" charset="0"/>
              </a:rPr>
              <a:t>(Human Resource Management)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CC9F3-7944-46AA-8DE6-6BAB65B0B8E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Καθημερινή επικοινωνία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Πώς δίνουν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feedback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 αναγνωρίζουν την προσπάθεια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 τηρούν τις μικρές «υποσχέσεις»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 υπάρχει σεβασμός</a:t>
            </a:r>
          </a:p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κουλτούρα του οργανισμού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κουλτούρα λειτουργεί σαν «άτυπο συμβόλαιο» από μόνη της.</a:t>
            </a:r>
          </a:p>
          <a:p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Παράδειγμα κουλτούρας φιλοξενίας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«Εδώ φερόμαστε στους πελάτες σαν καλεσμένους στο σπίτι μας.»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περιμένει το ίδιο από την εταιρεία.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1E7F2-4148-4BF0-8A26-920444529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0D8DDCE-98B6-4956-946F-174DB7C64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Πώς δημιουργείται το ψυχολογικό συμβόλαιο : 2/2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25515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C0D05-E49D-4236-8602-467E6822C72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41325"/>
          </a:xfrm>
        </p:spPr>
        <p:txBody>
          <a:bodyPr/>
          <a:lstStyle/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Σύγκριση των Ειδών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0649C1-C0D9-4EE9-BD0D-C3A1D3DC0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100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A8A44F6-EE5B-4BFE-88BB-F63AA2470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Είδη Ψυχολογικών Συμβολαίων: 2/2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2236751-08D4-424F-969A-7641EF4F94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374029"/>
              </p:ext>
            </p:extLst>
          </p:nvPr>
        </p:nvGraphicFramePr>
        <p:xfrm>
          <a:off x="179512" y="2177521"/>
          <a:ext cx="8784976" cy="3555735"/>
        </p:xfrm>
        <a:graphic>
          <a:graphicData uri="http://schemas.openxmlformats.org/drawingml/2006/table">
            <a:tbl>
              <a:tblPr/>
              <a:tblGrid>
                <a:gridCol w="2011804">
                  <a:extLst>
                    <a:ext uri="{9D8B030D-6E8A-4147-A177-3AD203B41FA5}">
                      <a16:colId xmlns:a16="http://schemas.microsoft.com/office/drawing/2014/main" val="2273684033"/>
                    </a:ext>
                  </a:extLst>
                </a:gridCol>
                <a:gridCol w="1732612">
                  <a:extLst>
                    <a:ext uri="{9D8B030D-6E8A-4147-A177-3AD203B41FA5}">
                      <a16:colId xmlns:a16="http://schemas.microsoft.com/office/drawing/2014/main" val="340625459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970574081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913686779"/>
                    </a:ext>
                  </a:extLst>
                </a:gridCol>
              </a:tblGrid>
              <a:tr h="4749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Χαρακτηριστικό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Συναλλακτικό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Σχέσης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Συμβολικό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62469"/>
                  </a:ext>
                </a:extLst>
              </a:tr>
              <a:tr h="3697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Διάρκεια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Βραχυπρόθεσμο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Μακροπρόθεσμο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Μακροπρόθεσμο/Αξιακό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0645278"/>
                  </a:ext>
                </a:extLst>
              </a:tr>
              <a:tr h="6735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Ανταλλαγές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Οικονομικές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Οικονομικές + Συναισθηματικές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Συναισθηματικές + Αξιακές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869833"/>
                  </a:ext>
                </a:extLst>
              </a:tr>
              <a:tr h="5216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Συναισθηματική φόρτιση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Χαμηλή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Μέση προς υψηλή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Υψηλή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2512"/>
                  </a:ext>
                </a:extLst>
              </a:tr>
              <a:tr h="4967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Ευθραυστότητα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Μέτρια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Υψηλή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Υψηλή αλλά πιο ανθεκτική μέσω αξιών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407443"/>
                  </a:ext>
                </a:extLst>
              </a:tr>
              <a:tr h="9402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Παραδείγματα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Βάρδιες, μισθός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Αναγνώριση, </a:t>
                      </a: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mentoring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Κουλτούρα φιλοξενίας, βιωσιμότητα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893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685031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90B7B-9C81-4E19-918A-3AF46C3C1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404664"/>
            <a:ext cx="8534400" cy="64807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Mini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Case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 “Το Μικτό Ψυχολογικό Συμβόλαιο”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95556-422D-43CA-A925-93F8596C084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Άννα, υπεύθυνη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guest relations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σε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luxury resort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Συναλλακτικό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 8ωρο και μισθός +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</a:p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Σχέσης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 Οργανισμός υπόσχεται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mentoring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και εκπαίδευση → παρακολουθεί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workshops</a:t>
            </a:r>
          </a:p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Συμβολικό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 Το ξενοδοχείο προωθεί εξαιρετική εμπειρία πελάτη → η Άννα νιώθει υπευθυνότητα και υπερηφάνεια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Ερωτήσεις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Πώς συνυπάρχουν οι τρεις τύποι συμβολαίου;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Τι συνέπειες θα είχε η παραβίαση του κάθε τύπου;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Ποιος τύπος συμβολαίου οδηγεί στη μεγαλύτερη αφοσίωση στον τουρισμό;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A26D9-969C-40F2-9B8D-28BAC7D8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101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528878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F8E1B-9698-44EA-AB7F-02FCD9E58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Ανακεφαλαίωση Τμήματος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E4017-9333-4B8D-8675-B8A03273D62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έχει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πολλαπλά επίπεδα περιεχομένου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 καθήκοντα, ανταμοιβές, ανάπτυξη, αναγνώριση, σταθερότητα, κουλτούρα.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Υπάρχουν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τρεις βασικοί τύποι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 Συναλλακτικό, Σχέσης, Συμβολικό.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Στον τουρισμό και τη φιλοξενία, οι τύποι συχνά συνυπάρχουν.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παραβίαση ενός τύπου μπορεί να επηρεάσει τη συμπεριφορά, την αφοσίωση και την απόδοση των εργαζομένων.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Κατανόηση αυτών των τύπων επιτρέπει στα HR και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management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να διαχειρίζονται καλύτερα τις προσδοκίες και τη δέσμευση.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BB7B69-FF81-4011-B62D-4418FF97C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102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4248240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2CAB2-3978-4255-B37D-DB9C6FF64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0227A-15CF-4346-AE46-231B3B0662B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ΡΗΞΗ ΚΑΙ ΠΑΡΑΒΙΑΣΗ ΨΥΧΟΛΟΓΙΚΩΝ ΣΥΜΒΟΛΑΙΩΝ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b="1" i="1" dirty="0">
                <a:latin typeface="Calibri" panose="020F0502020204030204" pitchFamily="34" charset="0"/>
                <a:cs typeface="Calibri" panose="020F0502020204030204" pitchFamily="34" charset="0"/>
              </a:rPr>
              <a:t>(Πώς και γιατί σπάνε τα ψυχολογικά συμβόλαια και ποιες είναι οι συνέπειες στον χώρο της φιλοξενίας)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ED56C4-2D42-4C8C-A4A4-CC3C48AB7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103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7694351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DB622-1839-4590-8EA1-A86C9CA7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Ορισμός Ρήξης και Παραβίασης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205EE-19C9-427D-833A-4E2C734FE5F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/>
          <a:lstStyle/>
          <a:p>
            <a:pPr lvl="0"/>
            <a:endParaRPr lang="el-G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Ρήξη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Breach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Η υποκειμενική αντίληψη του εργαζόμενου ότι ο εργοδότης δεν τήρησε όσα είχαν συμφωνηθεί.</a:t>
            </a:r>
          </a:p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Παραβίαση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Violation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Η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συναισθηματική αντίδραση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στην ρήξη. Περιλαμβάνει θυμό, απογοήτευση, δυσαρέσκεια, μείωση δέσμευσης.</a:t>
            </a:r>
          </a:p>
          <a:p>
            <a:pPr marL="0" indent="0">
              <a:buNone/>
            </a:pPr>
            <a:endParaRPr lang="el-G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Σημαντικό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ρήξη είναι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αντικειμενική ή υποκειμενική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(όπως την αντιλαμβάνεται ο εργαζόμενος).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παραβίαση είναι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συναισθηματική και επηρεάζει τη συμπεριφορά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A5FC5C-F198-4B9B-8BB8-8F63B1A5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104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053116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9F7F0-1ADA-4703-8A2E-DF5457B4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Αιτίες Παραβίασης Ψυχολογικών Συμβολαίων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841A3-AFC6-49E9-882B-43590709FBD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5496" y="1340768"/>
            <a:ext cx="9001000" cy="5688632"/>
          </a:xfrm>
        </p:spPr>
        <p:txBody>
          <a:bodyPr/>
          <a:lstStyle/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Αθέτηση Ρητών Υποσχέσεων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Π.χ. «Θα πάρεις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στο τέλος της σεζόν» → Δεν δίνεται.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Αθέτηση Άρρητων Υποσχέσεων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Π.χ. «Εδώ είμαστε οικογένεια» → Αδικία ή αδιαφορία από συναδέλφους/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Ασάφεια και Λανθασμένες Αντιλήψεις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Διαφορετική ερμηνεία υποχρεώσεων και ανταμοιβών.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Ανεπαρκής Υποστήριξη σε Κρίσεις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Εργαζόμενος υποφέρει,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δεν παρέχει βοήθεια.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Ανισότητες και Αδικία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Διαφορές στο φορτίο εργασίας,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tips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 ευκαιρίες εξέλιξης.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Αντιφατικά Μηνύματα από Ηγεσία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“Κάνε υπερωρίες αν χρειαστεί” + “Μην ξεπεράσεις τα όρια σου” → σύγχυση.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021ECD-4F37-4F99-9C45-8C7E13225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105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5731584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9C901-E9EF-498A-895E-0DB162AEE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Συνέπειες της Ρήξης / Παραβίασης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665C2-E113-4A35-96B7-427FC430378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527048"/>
            <a:ext cx="8928992" cy="5214320"/>
          </a:xfrm>
        </p:spPr>
        <p:txBody>
          <a:bodyPr/>
          <a:lstStyle/>
          <a:p>
            <a:pPr marL="0" indent="0">
              <a:buNone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Στον χώρο της φιλοξενίας, οι συνέπειες μπορεί να εμφανιστούν σε:</a:t>
            </a:r>
          </a:p>
          <a:p>
            <a:pPr marL="0" indent="0">
              <a:buNone/>
            </a:pP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(α) </a:t>
            </a: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Συναισθηματικό Επίπεδο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Θυμός, άγχος, απογοήτευση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Μειωμένη εμπιστοσύνη στο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management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Αποθάρρυνση και αίσθηση αδικίας</a:t>
            </a:r>
          </a:p>
          <a:p>
            <a:pPr marL="0" indent="0">
              <a:buNone/>
            </a:pP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(β) </a:t>
            </a:r>
            <a:r>
              <a:rPr lang="el-GR" sz="2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Συμπεριφορικό</a:t>
            </a: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Επίπεδο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Μείωση δέσμευσης (“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engagement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”)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Μείωση ποιότητας εξυπηρέτησης πελατών</a:t>
            </a:r>
          </a:p>
          <a:p>
            <a:pPr lvl="0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Silent quitting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/ μειωμένη προσπάθεια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Απουσίες,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turnover</a:t>
            </a:r>
          </a:p>
          <a:p>
            <a:pPr marL="0" indent="0">
              <a:buNone/>
            </a:pP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(γ) </a:t>
            </a:r>
            <a:r>
              <a:rPr lang="el-GR" sz="2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Οργανωσιακό</a:t>
            </a: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Επίπεδο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Μείωση συνολικής απόδοσης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Κακή φήμη στον κλάδο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Αρνητική κουλτούρα και διάχυση δυσαρέσκειας</a:t>
            </a:r>
          </a:p>
          <a:p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209DA3-D54F-4CF9-8110-7C6D2D566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106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9945082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E526C-7F6E-46EA-9200-28E736FAD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Παραδείγματα στον Τουρισμό &amp; τη Φιλοξενία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BAD6F-F0EF-4CFF-81A7-CA79F063D7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854280"/>
          </a:xfrm>
        </p:spPr>
        <p:txBody>
          <a:bodyPr/>
          <a:lstStyle/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Υποσχέσεις για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Οι εργαζόμενοι έκαναν υπερωρίες → δεν λαμβάνουν τίποτα → παραβίαση.</a:t>
            </a:r>
          </a:p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Άδικη κατανομή βαρδιών ή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tips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Δημιουργεί θυμό, μειώνει αφοσίωση, αυξάνει πιθανότητα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turnover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Προφορικές υποσχέσεις προαγωγής που δεν τηρούνται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Οι εργαζόμενοι νιώθουν ότι η προσπάθειά τους είναι άχρηστη.</a:t>
            </a:r>
          </a:p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Ελλιπής υποστήριξη σε δύσκολους πελάτες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αντιμετωπίζει πίεση μόνος του → μείωση ποιότητας υπηρεσίας.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6F145B-F3B0-4C75-82A8-3BB7F26C4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107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3700541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0E835-4D91-4124-8287-5F795DB26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Προειδοποιητικά Σημάδια Παραβίασης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54C66-64DE-4257-AA28-260F75CD5BD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Μειωμένη διάθεση για συνεργασία</a:t>
            </a:r>
          </a:p>
          <a:p>
            <a:pPr lvl="0"/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Υπερβολική απουσία από βάρδιες</a:t>
            </a:r>
          </a:p>
          <a:p>
            <a:pPr lvl="0"/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Αποφυγή πρωτοβουλιών</a:t>
            </a:r>
          </a:p>
          <a:p>
            <a:pPr lvl="0"/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Παράπονα ή γκρίνια πίσω από την πλάτη</a:t>
            </a:r>
          </a:p>
          <a:p>
            <a:pPr lvl="0"/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Έλλειψη ενθουσιασμού για εκπαίδευση/αναβάθμιση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93A382-CB84-4434-86A9-0C9ECEBC2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108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6146997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DDBF8-1053-4D29-AD2C-D85D54F2E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Διαχείριση Παραβίασης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DB55F-BF03-4EA2-A816-D9B8B92CA3D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268760"/>
            <a:ext cx="8928992" cy="5616624"/>
          </a:xfrm>
        </p:spPr>
        <p:txBody>
          <a:bodyPr/>
          <a:lstStyle/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(α)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Πρόληψη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Καθαρή επικοινωνία υποχρεώσεων &amp; ανταμοιβών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Συνεχές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feedback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Κατανόηση διαφορετικών αντιλήψεων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Ευθυγράμμιση ρητών και άρρητων υποσχέσεων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(β)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Αντιμετώπιση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Αναγνώριση παραβίασης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Συζήτηση με τον εργαζόμενο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Επανόρθωση (π.χ.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, αναγνώριση, ευκαιρίες)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Επανεξέταση διαδικασιών &amp; κουλτούρας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(γ)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Επανόρθωση Συναισθηματικού Κλίματος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Ειλικρίνεια, διαφάνεια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Συζήτηση προσδοκιών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Εμπιστοσύνη και δέσμευση για μελλοντικές βελτιώσεις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23CA47-0EAA-4B5E-94EF-EF73696D6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109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2523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97F45-02C0-40D3-B49D-B8D1BFAC4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040160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Παραδείγματα δημιουργίας ψυχολογικού συμβολαίου σε ξενοδοχειακό περιβάλλον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30535-4F78-490B-86FE-014F319D989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8964488" cy="5589240"/>
          </a:xfrm>
        </p:spPr>
        <p:txBody>
          <a:bodyPr/>
          <a:lstStyle/>
          <a:p>
            <a:pPr marL="0" indent="0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 1 – 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Front Office</a:t>
            </a:r>
            <a:endParaRPr lang="en-US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Ο HR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λέει στη συνέντευξη:</a:t>
            </a:r>
            <a:b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«Θέλουμε ανθρώπους που μπορούν να εξελιχθούν σε </a:t>
            </a:r>
            <a:r>
              <a:rPr lang="el-G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supervisors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.»</a:t>
            </a:r>
          </a:p>
          <a:p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το ακούει ως:</a:t>
            </a:r>
            <a:b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→ «Αν αποδώσω καλά, θα με προαγάγουν εντός ενός χρόνου.»</a:t>
            </a:r>
          </a:p>
          <a:p>
            <a:pPr marL="0" indent="0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 2 – 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Housekeeping</a:t>
            </a:r>
            <a:endParaRPr lang="en-US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H προϊσταμένη λέει:</a:t>
            </a:r>
            <a:b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«Την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high season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όλοι βοηθάμε μεταξύ μας. Μετά το καλοκαίρι βρίσκουμε τρόπο να δώσουμε μέρες άδειας.»</a:t>
            </a:r>
          </a:p>
          <a:p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Οι καμαριέρες το ερμηνεύουν ως δέσμευση για αναγνώριση της υπερπροσπάθειας.</a:t>
            </a:r>
          </a:p>
          <a:p>
            <a:pPr marL="0" indent="0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 3 – Επισιτιστικό Τμήμα (F&amp;B)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Συνειδητοποίηση εργαζομένου:</a:t>
            </a:r>
            <a:b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«Σήμερα με στήριξε ο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supervisor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όταν είχα δυσκολία με έναν πελάτη. Άρα μπορώ να εμπιστεύομαι την ομάδα.»</a:t>
            </a:r>
          </a:p>
          <a:p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ενισχύεται ακόμη κι όταν δεν υπάρχει ρητή υπόσχεση.</a:t>
            </a:r>
          </a:p>
          <a:p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B844D6-48E3-40EF-A2EC-027626198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2883654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E4BD4-5074-4D92-A593-FE231F41A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Ανακεφαλαίωση Τμήματος 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635CB-AA4A-4BD4-9591-2673701DF26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Ρήξη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Υποκειμενική αίσθηση ότι οι υποσχέσεις δεν τηρήθηκαν.</a:t>
            </a:r>
          </a:p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Παραβίαση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Συναισθηματική αντίδραση στην ρήξη.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Οι συνέπειες κυμαίνονται από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ατομικές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(θυμός, απογοήτευση) έως </a:t>
            </a:r>
            <a:r>
              <a:rPr lang="el-GR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οργανωσιακές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(μείωση ποιότητας υπηρεσιών, αυξημένο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turnover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πρόληψη και η διαχείριση απαιτούν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σαφή επικοινωνία, ευθυγράμμιση προσδοκιών και συνεχές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feedback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Στον τουρισμό, λόγω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συναισθηματικής εργασίας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και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άμεσης αλληλεπίδρασης με πελάτες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η παραβίαση έχει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άμεσο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αντίκτυπο στην εμπειρία πελατών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και στην απόδοση του οργανισμού.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34AAC3-9D4A-4385-9178-A7DE7B66E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6584907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D1894-F974-4B38-9B4E-2579411C5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140D2-6207-4F16-B8E1-3CEF37E6A25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ΥΠΟΔΕΙΓΜΑ AMO ΚΑΙ ΣΥΝΔΕΣΗ ΜΕ ΨΥΧΟΛΟΓΙΚΑ ΣΥΜΒΟΛΑΙΑ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836630-1079-4A62-BF11-93377C51E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9439071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039813"/>
          </a:xfrm>
        </p:spPr>
        <p:txBody>
          <a:bodyPr/>
          <a:lstStyle/>
          <a:p>
            <a:pPr>
              <a:defRPr/>
            </a:pPr>
            <a:r>
              <a:rPr lang="el-GR" sz="3000" b="1" dirty="0">
                <a:latin typeface="Calibri" pitchFamily="34" charset="0"/>
              </a:rPr>
              <a:t>ΔΑΠ ΚΑΙ ΑΤΟΜΙΚΗ ΕΠΙΔΟΣΗ </a:t>
            </a:r>
            <a:br>
              <a:rPr lang="el-GR" sz="3000" b="1" dirty="0">
                <a:latin typeface="Calibri" pitchFamily="34" charset="0"/>
              </a:rPr>
            </a:br>
            <a:r>
              <a:rPr lang="el-GR" sz="3000" b="1" dirty="0">
                <a:solidFill>
                  <a:srgbClr val="0070C0"/>
                </a:solidFill>
                <a:latin typeface="Calibri" pitchFamily="34" charset="0"/>
              </a:rPr>
              <a:t>Υπόδειγμα ΑΜΟ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sz="quarter" idx="1"/>
          </p:nvPr>
        </p:nvSpPr>
        <p:spPr>
          <a:xfrm>
            <a:off x="0" y="1268413"/>
            <a:ext cx="9036050" cy="5445125"/>
          </a:xfrm>
        </p:spPr>
        <p:txBody>
          <a:bodyPr/>
          <a:lstStyle/>
          <a:p>
            <a:r>
              <a:rPr lang="el-GR" sz="2400" b="1" dirty="0">
                <a:solidFill>
                  <a:srgbClr val="C00000"/>
                </a:solidFill>
                <a:latin typeface="Calibri" pitchFamily="34" charset="0"/>
              </a:rPr>
              <a:t>Γενίκευση της εξίσωσης επίδοσης</a:t>
            </a:r>
          </a:p>
          <a:p>
            <a:r>
              <a:rPr lang="en-US" sz="2400" dirty="0">
                <a:latin typeface="Calibri" pitchFamily="34" charset="0"/>
              </a:rPr>
              <a:t>P = f(A, M, O)</a:t>
            </a:r>
            <a:endParaRPr lang="el-GR" sz="2400" dirty="0">
              <a:latin typeface="Calibri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el-GR" sz="2400" dirty="0">
                <a:latin typeface="Calibri" pitchFamily="34" charset="0"/>
              </a:rPr>
              <a:t>όπου</a:t>
            </a:r>
            <a:r>
              <a:rPr lang="en-US" sz="2400" dirty="0">
                <a:latin typeface="Calibri" pitchFamily="34" charset="0"/>
              </a:rPr>
              <a:t>:	</a:t>
            </a:r>
            <a:endParaRPr lang="el-GR" sz="2400" dirty="0">
              <a:latin typeface="Calibri" pitchFamily="34" charset="0"/>
            </a:endParaRPr>
          </a:p>
          <a:p>
            <a:r>
              <a:rPr lang="el-GR" sz="2400" dirty="0">
                <a:latin typeface="Calibri" pitchFamily="34" charset="0"/>
              </a:rPr>
              <a:t>Ρ</a:t>
            </a:r>
            <a:r>
              <a:rPr lang="en-US" sz="2400" dirty="0">
                <a:latin typeface="Calibri" pitchFamily="34" charset="0"/>
              </a:rPr>
              <a:t> = </a:t>
            </a:r>
            <a:r>
              <a:rPr lang="el-GR" sz="2400" b="1" dirty="0">
                <a:solidFill>
                  <a:srgbClr val="C00000"/>
                </a:solidFill>
                <a:latin typeface="Calibri" pitchFamily="34" charset="0"/>
              </a:rPr>
              <a:t>επίδοση</a:t>
            </a:r>
            <a:r>
              <a:rPr lang="el-GR" sz="2400" dirty="0">
                <a:latin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</a:rPr>
              <a:t>(performance)</a:t>
            </a:r>
            <a:r>
              <a:rPr lang="el-GR" sz="2400" dirty="0">
                <a:latin typeface="Calibri" pitchFamily="34" charset="0"/>
              </a:rPr>
              <a:t>: ατομική </a:t>
            </a:r>
            <a:r>
              <a:rPr lang="en-US" sz="2400" dirty="0">
                <a:latin typeface="Calibri" pitchFamily="34" charset="0"/>
              </a:rPr>
              <a:t>(</a:t>
            </a:r>
            <a:r>
              <a:rPr lang="el-GR" sz="2400" dirty="0">
                <a:latin typeface="Calibri" pitchFamily="34" charset="0"/>
              </a:rPr>
              <a:t>ή και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l-GR" sz="2400" dirty="0" err="1">
                <a:latin typeface="Calibri" pitchFamily="34" charset="0"/>
              </a:rPr>
              <a:t>οργανωσιακή</a:t>
            </a:r>
            <a:r>
              <a:rPr lang="el-GR" sz="2400" dirty="0">
                <a:latin typeface="Calibri" pitchFamily="34" charset="0"/>
              </a:rPr>
              <a:t>)</a:t>
            </a:r>
          </a:p>
          <a:p>
            <a:r>
              <a:rPr lang="en-US" sz="2400" dirty="0">
                <a:latin typeface="Calibri" pitchFamily="34" charset="0"/>
              </a:rPr>
              <a:t>A</a:t>
            </a:r>
            <a:r>
              <a:rPr lang="el-GR" sz="2400" dirty="0">
                <a:latin typeface="Calibri" pitchFamily="34" charset="0"/>
              </a:rPr>
              <a:t> = </a:t>
            </a:r>
            <a:r>
              <a:rPr lang="el-GR" sz="2400" b="1" dirty="0">
                <a:solidFill>
                  <a:srgbClr val="C00000"/>
                </a:solidFill>
                <a:latin typeface="Calibri" pitchFamily="34" charset="0"/>
              </a:rPr>
              <a:t>ικανότητα για εργασία </a:t>
            </a:r>
            <a:r>
              <a:rPr lang="el-GR" sz="2400" dirty="0">
                <a:latin typeface="Calibri" pitchFamily="34" charset="0"/>
              </a:rPr>
              <a:t>(</a:t>
            </a:r>
            <a:r>
              <a:rPr lang="en-US" sz="2400" b="1" dirty="0">
                <a:latin typeface="Calibri" pitchFamily="34" charset="0"/>
              </a:rPr>
              <a:t>A</a:t>
            </a:r>
            <a:r>
              <a:rPr lang="en-US" sz="2400" dirty="0">
                <a:latin typeface="Calibri" pitchFamily="34" charset="0"/>
              </a:rPr>
              <a:t>bility to work</a:t>
            </a:r>
            <a:r>
              <a:rPr lang="el-GR" sz="2400" dirty="0">
                <a:latin typeface="Calibri" pitchFamily="34" charset="0"/>
              </a:rPr>
              <a:t>): αν οι εργαζόμενοι έχουν τις κατάλληλες γνώσεις και δεξιότητες για να παράγουν. </a:t>
            </a:r>
          </a:p>
          <a:p>
            <a:r>
              <a:rPr lang="en-US" sz="2400" dirty="0">
                <a:latin typeface="Calibri" pitchFamily="34" charset="0"/>
              </a:rPr>
              <a:t>M</a:t>
            </a:r>
            <a:r>
              <a:rPr lang="el-GR" sz="2400" dirty="0">
                <a:latin typeface="Calibri" pitchFamily="34" charset="0"/>
              </a:rPr>
              <a:t> = </a:t>
            </a:r>
            <a:r>
              <a:rPr lang="el-GR" sz="2400" b="1" dirty="0">
                <a:solidFill>
                  <a:srgbClr val="C00000"/>
                </a:solidFill>
                <a:latin typeface="Calibri" pitchFamily="34" charset="0"/>
              </a:rPr>
              <a:t>υποκίνηση για εργασία </a:t>
            </a:r>
            <a:r>
              <a:rPr lang="el-GR" sz="2400" dirty="0">
                <a:latin typeface="Calibri" pitchFamily="34" charset="0"/>
              </a:rPr>
              <a:t>(</a:t>
            </a:r>
            <a:r>
              <a:rPr lang="en-US" sz="2400" b="1" dirty="0">
                <a:latin typeface="Calibri" pitchFamily="34" charset="0"/>
              </a:rPr>
              <a:t>M</a:t>
            </a:r>
            <a:r>
              <a:rPr lang="en-US" sz="2400" dirty="0">
                <a:latin typeface="Calibri" pitchFamily="34" charset="0"/>
              </a:rPr>
              <a:t>otivation to work</a:t>
            </a:r>
            <a:r>
              <a:rPr lang="el-GR" sz="2400" dirty="0">
                <a:latin typeface="Calibri" pitchFamily="34" charset="0"/>
              </a:rPr>
              <a:t>): αν οι εργαζόμενοι είναι σωστά υποκινημένοι, ώστε να χρησιμοποιήσουν τις ικανότητές τους στην παραγωγική διαδικασία του οργανισμού.</a:t>
            </a:r>
          </a:p>
          <a:p>
            <a:r>
              <a:rPr lang="el-GR" sz="2400" dirty="0">
                <a:latin typeface="Calibri" pitchFamily="34" charset="0"/>
              </a:rPr>
              <a:t>Ο = </a:t>
            </a:r>
            <a:r>
              <a:rPr lang="el-GR" sz="2400" b="1" dirty="0">
                <a:solidFill>
                  <a:srgbClr val="C00000"/>
                </a:solidFill>
                <a:latin typeface="Calibri" pitchFamily="34" charset="0"/>
              </a:rPr>
              <a:t>ευκαιρία για εργασία </a:t>
            </a:r>
            <a:r>
              <a:rPr lang="el-GR" sz="2400" dirty="0">
                <a:latin typeface="Calibri" pitchFamily="34" charset="0"/>
              </a:rPr>
              <a:t>(</a:t>
            </a:r>
            <a:r>
              <a:rPr lang="en-US" sz="2400" b="1" dirty="0">
                <a:latin typeface="Calibri" pitchFamily="34" charset="0"/>
              </a:rPr>
              <a:t>O</a:t>
            </a:r>
            <a:r>
              <a:rPr lang="en-US" sz="2400" dirty="0">
                <a:latin typeface="Calibri" pitchFamily="34" charset="0"/>
              </a:rPr>
              <a:t>pportunity to work</a:t>
            </a:r>
            <a:r>
              <a:rPr lang="el-GR" sz="2400" dirty="0">
                <a:latin typeface="Calibri" pitchFamily="34" charset="0"/>
              </a:rPr>
              <a:t>): αν δίνεται η ευκαιρία από τον οργανισμό στους εργαζόμενους να παράγουν.</a:t>
            </a:r>
          </a:p>
          <a:p>
            <a:r>
              <a:rPr lang="en-US" sz="2400" dirty="0">
                <a:latin typeface="Calibri" pitchFamily="34" charset="0"/>
              </a:rPr>
              <a:t>f</a:t>
            </a:r>
            <a:r>
              <a:rPr lang="el-GR" sz="2400" dirty="0">
                <a:latin typeface="Calibri" pitchFamily="34" charset="0"/>
              </a:rPr>
              <a:t> = συνάρτηση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A693C-85C4-4456-A8CF-FA1B57263BDB}" type="slidenum">
              <a:rPr lang="el-GR" smtClean="0"/>
              <a:pPr>
                <a:defRPr/>
              </a:pPr>
              <a:t>112</a:t>
            </a:fld>
            <a:endParaRPr lang="el-GR" dirty="0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039813"/>
          </a:xfrm>
        </p:spPr>
        <p:txBody>
          <a:bodyPr/>
          <a:lstStyle/>
          <a:p>
            <a:pPr>
              <a:defRPr/>
            </a:pPr>
            <a:r>
              <a:rPr lang="el-GR" sz="3000" b="1" dirty="0">
                <a:latin typeface="Calibri" pitchFamily="34" charset="0"/>
              </a:rPr>
              <a:t>ΔΑΠ ΚΑΙ ΑΤΟΜΙΚΗ ΕΠΙΔΟΣΗ</a:t>
            </a:r>
            <a:br>
              <a:rPr lang="el-GR" sz="3000" b="1" dirty="0">
                <a:latin typeface="Calibri" pitchFamily="34" charset="0"/>
              </a:rPr>
            </a:br>
            <a:r>
              <a:rPr lang="el-GR" sz="3000" b="1" dirty="0">
                <a:solidFill>
                  <a:srgbClr val="0070C0"/>
                </a:solidFill>
                <a:latin typeface="Calibri" pitchFamily="34" charset="0"/>
              </a:rPr>
              <a:t>Υπόδειγμα </a:t>
            </a:r>
            <a:r>
              <a:rPr lang="en-US" sz="3000" b="1" dirty="0">
                <a:solidFill>
                  <a:srgbClr val="0070C0"/>
                </a:solidFill>
                <a:latin typeface="Calibri" pitchFamily="34" charset="0"/>
              </a:rPr>
              <a:t>Bath</a:t>
            </a:r>
            <a:r>
              <a:rPr lang="el-GR" sz="3000" b="1" dirty="0">
                <a:solidFill>
                  <a:srgbClr val="0070C0"/>
                </a:solidFill>
                <a:latin typeface="Calibri" pitchFamily="34" charset="0"/>
              </a:rPr>
              <a:t>: 1/2</a:t>
            </a:r>
            <a:r>
              <a:rPr lang="en-US" sz="3000" b="1" dirty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el-GR" sz="1800" dirty="0">
                <a:latin typeface="Calibri" pitchFamily="34" charset="0"/>
              </a:rPr>
              <a:t>[</a:t>
            </a:r>
            <a:r>
              <a:rPr lang="en-US" sz="1800" dirty="0">
                <a:latin typeface="Calibri" pitchFamily="34" charset="0"/>
              </a:rPr>
              <a:t>Purcell et al</a:t>
            </a:r>
            <a:r>
              <a:rPr lang="el-GR" sz="1800" dirty="0">
                <a:latin typeface="Calibri" pitchFamily="34" charset="0"/>
              </a:rPr>
              <a:t>., 2003: 7]</a:t>
            </a:r>
            <a:endParaRPr lang="el-GR" sz="18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45D51C-65C4-42EC-8D37-FD2F2013C4B8}" type="slidenum">
              <a:rPr lang="el-GR" smtClean="0"/>
              <a:pPr>
                <a:defRPr/>
              </a:pPr>
              <a:t>113</a:t>
            </a:fld>
            <a:endParaRPr lang="el-GR" dirty="0"/>
          </a:p>
        </p:txBody>
      </p:sp>
      <p:sp>
        <p:nvSpPr>
          <p:cNvPr id="410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410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/>
          </a:p>
        </p:txBody>
      </p:sp>
      <p:sp>
        <p:nvSpPr>
          <p:cNvPr id="41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/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936625" y="1366838"/>
          <a:ext cx="7883525" cy="549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Visio" r:id="rId3" imgW="10654583" imgH="7414740" progId="Visio.Drawing.11">
                  <p:embed/>
                </p:oleObj>
              </mc:Choice>
              <mc:Fallback>
                <p:oleObj name="Visio" r:id="rId3" imgW="10654583" imgH="7414740" progId="Visio.Drawing.11">
                  <p:embed/>
                  <p:pic>
                    <p:nvPicPr>
                      <p:cNvPr id="409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1366838"/>
                        <a:ext cx="7883525" cy="549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039813"/>
          </a:xfrm>
        </p:spPr>
        <p:txBody>
          <a:bodyPr/>
          <a:lstStyle/>
          <a:p>
            <a:pPr>
              <a:defRPr/>
            </a:pPr>
            <a:r>
              <a:rPr lang="el-GR" sz="3000" b="1" dirty="0">
                <a:latin typeface="Calibri" pitchFamily="34" charset="0"/>
              </a:rPr>
              <a:t>ΔΑΠ ΚΑΙ ΑΤΟΜΙΚΗ ΕΠΙΔΟΣΗ </a:t>
            </a:r>
            <a:br>
              <a:rPr lang="el-GR" sz="3000" b="1" dirty="0">
                <a:latin typeface="Calibri" pitchFamily="34" charset="0"/>
              </a:rPr>
            </a:br>
            <a:r>
              <a:rPr lang="el-GR" sz="3000" b="1" dirty="0">
                <a:solidFill>
                  <a:srgbClr val="0070C0"/>
                </a:solidFill>
                <a:latin typeface="Calibri" pitchFamily="34" charset="0"/>
              </a:rPr>
              <a:t> Υπόδειγμα </a:t>
            </a:r>
            <a:r>
              <a:rPr lang="en-US" sz="3000" b="1" dirty="0">
                <a:solidFill>
                  <a:srgbClr val="0070C0"/>
                </a:solidFill>
                <a:latin typeface="Calibri" pitchFamily="34" charset="0"/>
              </a:rPr>
              <a:t>Bath</a:t>
            </a:r>
            <a:r>
              <a:rPr lang="el-GR" sz="3000" b="1" dirty="0">
                <a:solidFill>
                  <a:srgbClr val="0070C0"/>
                </a:solidFill>
                <a:latin typeface="Calibri" pitchFamily="34" charset="0"/>
              </a:rPr>
              <a:t>: 2/2</a:t>
            </a:r>
            <a:r>
              <a:rPr lang="en-US" sz="3000" b="1" dirty="0">
                <a:solidFill>
                  <a:srgbClr val="0070C0"/>
                </a:solidFill>
                <a:latin typeface="Calibri" pitchFamily="34" charset="0"/>
              </a:rPr>
              <a:t> </a:t>
            </a:r>
            <a:endParaRPr lang="el-GR" sz="30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sz="quarter" idx="1"/>
          </p:nvPr>
        </p:nvSpPr>
        <p:spPr>
          <a:xfrm>
            <a:off x="0" y="1268413"/>
            <a:ext cx="9036050" cy="5445125"/>
          </a:xfrm>
        </p:spPr>
        <p:txBody>
          <a:bodyPr/>
          <a:lstStyle/>
          <a:p>
            <a:r>
              <a:rPr lang="el-GR" sz="2400" dirty="0">
                <a:latin typeface="Calibri" pitchFamily="34" charset="0"/>
              </a:rPr>
              <a:t>Το υπόδειγμα </a:t>
            </a:r>
            <a:r>
              <a:rPr lang="en-US" sz="2400" dirty="0">
                <a:latin typeface="Calibri" pitchFamily="34" charset="0"/>
              </a:rPr>
              <a:t>Bath </a:t>
            </a:r>
            <a:r>
              <a:rPr lang="el-GR" sz="2400" dirty="0">
                <a:latin typeface="Calibri" pitchFamily="34" charset="0"/>
              </a:rPr>
              <a:t>προσπαθεί να φωτίσει το λεγόμενο </a:t>
            </a:r>
            <a:r>
              <a:rPr lang="el-GR" sz="2400" b="1" i="1" dirty="0">
                <a:solidFill>
                  <a:srgbClr val="C00000"/>
                </a:solidFill>
                <a:latin typeface="Calibri" pitchFamily="34" charset="0"/>
              </a:rPr>
              <a:t>μαύρο κουτί</a:t>
            </a:r>
            <a:r>
              <a:rPr lang="el-GR" sz="2400" b="1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l-GR" sz="2400" dirty="0">
                <a:latin typeface="Calibri" pitchFamily="34" charset="0"/>
              </a:rPr>
              <a:t>(</a:t>
            </a:r>
            <a:r>
              <a:rPr lang="en-US" sz="2400" dirty="0">
                <a:latin typeface="Calibri" pitchFamily="34" charset="0"/>
              </a:rPr>
              <a:t>black box</a:t>
            </a:r>
            <a:r>
              <a:rPr lang="el-GR" sz="2400" dirty="0">
                <a:latin typeface="Calibri" pitchFamily="34" charset="0"/>
              </a:rPr>
              <a:t>), δηλαδή τον άγνωστο εκείνο μηχανισμό που υποτίθεται ότι επεξηγεί την επίδραση των πολιτικών και πρακτικών ΑΠ στην ατομική επίδοση. </a:t>
            </a:r>
          </a:p>
          <a:p>
            <a:r>
              <a:rPr lang="el-GR" sz="2400" dirty="0">
                <a:latin typeface="Calibri" pitchFamily="34" charset="0"/>
              </a:rPr>
              <a:t>Το υπόδειγμα </a:t>
            </a:r>
            <a:r>
              <a:rPr lang="en-US" sz="2400" dirty="0">
                <a:latin typeface="Calibri" pitchFamily="34" charset="0"/>
              </a:rPr>
              <a:t>Bath </a:t>
            </a:r>
            <a:r>
              <a:rPr lang="el-GR" sz="2400" dirty="0">
                <a:latin typeface="Calibri" pitchFamily="34" charset="0"/>
              </a:rPr>
              <a:t>υποστηρίζει ότι οι πολιτικές και πρακτικές ΑΠ δεν προκαλούν από μόνες τους ανθρώπινη προστιθέμενη αξία, αλλά αναπτύσσουν τα δομικά εκείνα στοιχεία, όπως δηλαδή είναι </a:t>
            </a:r>
            <a:r>
              <a:rPr lang="el-GR" sz="2400" b="1" dirty="0">
                <a:solidFill>
                  <a:srgbClr val="C00000"/>
                </a:solidFill>
                <a:latin typeface="Calibri" pitchFamily="34" charset="0"/>
              </a:rPr>
              <a:t>ικανότητα</a:t>
            </a:r>
            <a:r>
              <a:rPr lang="el-GR" sz="2400" dirty="0">
                <a:latin typeface="Calibri" pitchFamily="34" charset="0"/>
              </a:rPr>
              <a:t>, η </a:t>
            </a:r>
            <a:r>
              <a:rPr lang="el-GR" sz="2400" b="1" dirty="0">
                <a:solidFill>
                  <a:srgbClr val="C00000"/>
                </a:solidFill>
                <a:latin typeface="Calibri" pitchFamily="34" charset="0"/>
              </a:rPr>
              <a:t>υποκίνηση</a:t>
            </a:r>
            <a:r>
              <a:rPr lang="el-GR" sz="2400" dirty="0">
                <a:latin typeface="Calibri" pitchFamily="34" charset="0"/>
              </a:rPr>
              <a:t>, και η </a:t>
            </a:r>
            <a:r>
              <a:rPr lang="el-GR" sz="2400" b="1" dirty="0">
                <a:solidFill>
                  <a:srgbClr val="C00000"/>
                </a:solidFill>
                <a:latin typeface="Calibri" pitchFamily="34" charset="0"/>
              </a:rPr>
              <a:t>ευκαιρία</a:t>
            </a:r>
            <a:r>
              <a:rPr lang="el-GR" sz="2400" dirty="0">
                <a:latin typeface="Calibri" pitchFamily="34" charset="0"/>
              </a:rPr>
              <a:t>, επάνω στα οποία χτίζεται μια επιτυχημένη επίδοση.</a:t>
            </a:r>
          </a:p>
          <a:p>
            <a:r>
              <a:rPr lang="el-GR" sz="2400" dirty="0">
                <a:latin typeface="Calibri" pitchFamily="34" charset="0"/>
              </a:rPr>
              <a:t>Ο </a:t>
            </a:r>
            <a:r>
              <a:rPr lang="el-GR" sz="2400" b="1" dirty="0">
                <a:solidFill>
                  <a:srgbClr val="C00000"/>
                </a:solidFill>
                <a:latin typeface="Calibri" pitchFamily="34" charset="0"/>
              </a:rPr>
              <a:t>βαθμός</a:t>
            </a:r>
            <a:r>
              <a:rPr lang="el-GR" sz="2400" dirty="0">
                <a:latin typeface="Calibri" pitchFamily="34" charset="0"/>
              </a:rPr>
              <a:t> στον οποίο αυτά τα δομικά στοιχεία μετατρέπονται σε βελτιωμένη ατομική επίδοση εξαρτάται από τη μεσολάβηση πολλών παραγόντων</a:t>
            </a:r>
            <a:r>
              <a:rPr lang="en-US" sz="2400" dirty="0">
                <a:latin typeface="Calibri" pitchFamily="34" charset="0"/>
              </a:rPr>
              <a:t> (</a:t>
            </a:r>
            <a:r>
              <a:rPr lang="el-GR" sz="2400" dirty="0">
                <a:latin typeface="Calibri" pitchFamily="34" charset="0"/>
              </a:rPr>
              <a:t>σημαντικότερος ίσως παράγοντας είναι οι δραστηριότητες και η συμπεριφορά των </a:t>
            </a:r>
            <a:r>
              <a:rPr lang="el-GR" sz="2400" b="1" dirty="0">
                <a:solidFill>
                  <a:srgbClr val="C00000"/>
                </a:solidFill>
                <a:latin typeface="Calibri" pitchFamily="34" charset="0"/>
              </a:rPr>
              <a:t>στελεχών πρώτης γραμμής</a:t>
            </a:r>
            <a:r>
              <a:rPr lang="el-GR" sz="2400" dirty="0">
                <a:latin typeface="Calibri" pitchFamily="34" charset="0"/>
              </a:rPr>
              <a:t>, τα οποία εφαρμόζουν τις πολιτικές και πρακτικές ΑΠ)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B1816D-24A5-42BA-AD66-4C2A61278B9E}" type="slidenum">
              <a:rPr lang="el-GR" smtClean="0"/>
              <a:pPr>
                <a:defRPr/>
              </a:pPr>
              <a:t>114</a:t>
            </a:fld>
            <a:endParaRPr lang="el-GR" dirty="0"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84984-AF10-48A4-B8E1-980C0033A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Σύνδεση AMO με Ψυχολογικά Συμβόλαια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5E1E3-35F5-4E95-B1E2-67E73797DD4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856984" cy="5400600"/>
          </a:xfrm>
        </p:spPr>
        <p:txBody>
          <a:bodyPr/>
          <a:lstStyle/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Τα ψυχολογικά συμβόλαια επηρεάζουν κυρίως δύο συνιστώσες του AMO:</a:t>
            </a:r>
          </a:p>
          <a:p>
            <a:pPr lvl="0"/>
            <a:r>
              <a:rPr lang="en-US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Motivation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(Υποκίνηση)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Η ποιότητα των ανταλλαγών (οικονομική, κοινωνική, συμβολική) καθορίζει το επίπεδο υποκίνησης.</a:t>
            </a:r>
          </a:p>
          <a:p>
            <a:pPr lvl="1"/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 αναγνώριση, ανάπτυξη δεξιοτήτων → αυξημένη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Motivation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n-US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Opportunity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(Ευκαιρία)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Το συμβόλαιο περιλαμβάνει υποσχέσεις για ανάληψη πρωτοβουλιών και συμμετοχή στη λήψη αποφάσεων.</a:t>
            </a:r>
          </a:p>
          <a:p>
            <a:pPr lvl="1"/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Ο εργαζόμενος προτείνει νέα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cocktail recipes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→ περιμένει να αξιοποιηθούν →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Opportunity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➡ Η </a:t>
            </a:r>
            <a:r>
              <a:rPr lang="en-US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Ability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συνδέεται με εκπαίδευση και πρόσβαση σε γνώση, αλλά η πλήρης χρήση των δεξιοτήτων εξαρτάται από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Motivation &amp; Opportunity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9FD659-DD59-4BAF-BA74-7925310A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2734320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6DEAB-AC78-4F6A-8436-1280490A9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Παραδείγματα AMO στον Τουρισμό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64A8140-74EB-477C-A4AB-4D69BFDD89C0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18630432"/>
              </p:ext>
            </p:extLst>
          </p:nvPr>
        </p:nvGraphicFramePr>
        <p:xfrm>
          <a:off x="301625" y="2348881"/>
          <a:ext cx="8628312" cy="3384375"/>
        </p:xfrm>
        <a:graphic>
          <a:graphicData uri="http://schemas.openxmlformats.org/drawingml/2006/table">
            <a:tbl>
              <a:tblPr/>
              <a:tblGrid>
                <a:gridCol w="2054360">
                  <a:extLst>
                    <a:ext uri="{9D8B030D-6E8A-4147-A177-3AD203B41FA5}">
                      <a16:colId xmlns:a16="http://schemas.microsoft.com/office/drawing/2014/main" val="650877436"/>
                    </a:ext>
                  </a:extLst>
                </a:gridCol>
                <a:gridCol w="6573952">
                  <a:extLst>
                    <a:ext uri="{9D8B030D-6E8A-4147-A177-3AD203B41FA5}">
                      <a16:colId xmlns:a16="http://schemas.microsoft.com/office/drawing/2014/main" val="448572784"/>
                    </a:ext>
                  </a:extLst>
                </a:gridCol>
              </a:tblGrid>
              <a:tr h="4834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22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Παράμετρος</a:t>
                      </a:r>
                      <a:endParaRPr lang="el-G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l-GR" sz="22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Παράδειγμα στον Τουρισμό &amp; Φιλοξενία</a:t>
                      </a:r>
                      <a:endParaRPr lang="el-G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742227"/>
                  </a:ext>
                </a:extLst>
              </a:tr>
              <a:tr h="9669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Ability</a:t>
                      </a:r>
                      <a:endParaRPr lang="el-G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Housekeeping</a:t>
                      </a:r>
                      <a:r>
                        <a:rPr lang="el-GR" sz="2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εκπαιδεύεται σε τεχνικές καθαρισμού και ασφάλειας δωματίων</a:t>
                      </a:r>
                      <a:endParaRPr lang="el-G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249910"/>
                  </a:ext>
                </a:extLst>
              </a:tr>
              <a:tr h="9669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Motivation</a:t>
                      </a:r>
                      <a:endParaRPr lang="el-G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Bartender</a:t>
                      </a:r>
                      <a:r>
                        <a:rPr lang="el-GR" sz="2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λαμβάνει </a:t>
                      </a:r>
                      <a:r>
                        <a:rPr lang="en-US" sz="2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bonus</a:t>
                      </a:r>
                      <a:r>
                        <a:rPr lang="el-GR" sz="2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για θετική ανατροφοδότηση πελατών</a:t>
                      </a:r>
                      <a:endParaRPr lang="el-G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7819"/>
                  </a:ext>
                </a:extLst>
              </a:tr>
              <a:tr h="9669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Opportunity</a:t>
                      </a:r>
                      <a:endParaRPr lang="el-GR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Receptionist</a:t>
                      </a:r>
                      <a:r>
                        <a:rPr lang="el-GR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έχει τη δυνατότητα να προτείνει αλλαγές διαδικασιών 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check-in</a:t>
                      </a:r>
                      <a:endParaRPr lang="el-GR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413680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81511-94D0-46E6-B8F0-D603C555F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7582100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79E7B-C13B-4059-9182-35697430B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Πρακτική Σύνδεση με Ψυχολογικά Συμβόλαια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4DF3B-DCB9-4CD2-B950-FAE466EC90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468438"/>
            <a:ext cx="8856984" cy="5344938"/>
          </a:xfrm>
        </p:spPr>
        <p:txBody>
          <a:bodyPr/>
          <a:lstStyle/>
          <a:p>
            <a:pPr lvl="0"/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Motivation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Επηρεάζεται από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οικονομικές, κοινωνικές και συμβολικές ανταλλαγές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του συμβολαίου.</a:t>
            </a:r>
          </a:p>
          <a:p>
            <a:pPr lvl="0"/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Opportunity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Επηρεάζεται από τις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υποσχέσεις για συμμετοχή, ευελιξία και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empowerment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Ability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Ενισχύεται από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εκπαίδευση και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mentoring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που επίσης είναι μέρος του ψυχολογικού συμβολαίου.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Μαρία, υπεύθυνη F&amp;B: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Δίνεται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εκπαίδευση (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Ability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Παρέχεται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αναγνώριση και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Motivation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Δίνεται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ευκαιρία να σχεδιάσει νέα πιάτα (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Opportunity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Αποτέλεσμα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 Υψηλή απόδοση, εμπιστοσύνη στο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management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δέσμευση.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92353A-2D6B-426F-AAE6-64B28F23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3258106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8F232-7505-4A86-91D1-1295F54D5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Διαχείριση και Ενίσχυση AMO μέσω Ψυχολογικών Συμβολαίων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C66D2-1EEE-44B6-9CBF-FAE47C56F9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/>
          <a:lstStyle/>
          <a:p>
            <a:pPr lvl="0"/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Ability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Συνεχής εκπαίδευση και ανάπτυξη δεξιοτήτων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Mentoring, workshops, cross-training</a:t>
            </a:r>
          </a:p>
          <a:p>
            <a:pPr lvl="0"/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Motivation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Δίκαιες ανταμοιβές</a:t>
            </a: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Αναγνώριση και επιβράβευση</a:t>
            </a: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Συμμετοχή σε αποφάσεις</a:t>
            </a:r>
          </a:p>
          <a:p>
            <a:pPr lvl="0"/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Opportunity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Empowerment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συμμετοχή στη λήψη αποφάσεων</a:t>
            </a: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Ευκαιρίες να αναλάβουν πρωτοβουλίες</a:t>
            </a: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Διαφανής επικοινωνία και υποστήριξη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A88327-5F0E-4D6F-AD08-60CF7329B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0354181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7627C-0127-4D6B-BA32-0FB8E5637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Βήματα για Πρακτική Εφαρμογή στον Τουριστικό Κλάδο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C309C-6F2F-4CBC-97C7-33171270E4B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8856984" cy="5517232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Καταγραφή ψυχολογικού συμβολαίου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Ρητές/Άρρητες υποσχέσεις</a:t>
            </a:r>
          </a:p>
          <a:p>
            <a:pPr lvl="1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Οικονομικές, κοινωνικές, συμβολικές ανταλλαγές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Αξιολόγηση AMO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Δεξιότητες προσωπικού (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Ability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Κίνητρα και επιβράβευση (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Motivation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Ευκαιρίες για δράση και συμμετοχή (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Opportunity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Εντοπισμός παραβιάσεων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Υποσχέσεις που δεν τηρούνται → μειώνουν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Motivation/Opportunity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Διορθωτικές ενέργειες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Αναγνώριση, επικοινωνία, επανόρθωση</a:t>
            </a:r>
          </a:p>
          <a:p>
            <a:pPr lvl="1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Προσαρμογή AMO + βελτίωση συμβολαίου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Παρακολούθηση &amp; Ανατροφοδότηση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Συνεχής αξιολόγηση αποτελεσμάτων</a:t>
            </a:r>
          </a:p>
          <a:p>
            <a:pPr lvl="1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Προσαρμογή στρατηγικών ανά τμήμα</a:t>
            </a:r>
          </a:p>
          <a:p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0EF7B0-DD40-413B-9097-52EA399B0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5072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810CB-2F04-4556-9FC0-7BBC5EF61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Mini Case – Boutique Hotel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 1/3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95CA1-02AE-4EA3-853F-E9971BA0BA0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9001000" cy="5184576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ιστορία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Μαρία,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νεοπροσληφθείσα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ρεσεψιονίστ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σε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boutique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ξενοδοχείο, προσλαμβάνεται με την υπόσχεση ότι «θα έχει προσωπικό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mentoring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από τον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Front Office Manager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».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Την πρώτη εβδομάδα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απουσιάζει.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Τη δεύτερη εβδομάδα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 φόρτος εργασίας είναι τεράστιος.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Κανείς δεν έχει χρόνο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να της δείξει σε βάθος το PMS.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Η Μαρία νιώθει εκτεθειμένη και αγχωμένη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Σημείωση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: Το 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PMS 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Property Management System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) αποτελεί λογισμικά συστήματα διαχείρισης ξενοδοχείων και καταλυμάτων που αυτοματοποιούν και απλοποιούν λειτουργίες όπως κρατήσεις, διαχείριση δωματίων, 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check-in/out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, τιμολόγηση, συνδέσεις καναλιών και επικοινωνία με πελάτες, αυξάνοντας την αποδοτικότητα και μειώνοντας σφάλματα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FE0E2-B9A4-49CD-9498-6132D0134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7800496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574675"/>
          </a:xfrm>
        </p:spPr>
        <p:txBody>
          <a:bodyPr/>
          <a:lstStyle/>
          <a:p>
            <a:pPr eaLnBrk="1" hangingPunct="1"/>
            <a:r>
              <a:rPr lang="el-GR" sz="3200" b="1" dirty="0">
                <a:solidFill>
                  <a:srgbClr val="7B9899"/>
                </a:solidFill>
                <a:latin typeface="Calibri" pitchFamily="34" charset="0"/>
              </a:rPr>
              <a:t>ΒΙΒΛΙΟΓΡΑΦΙΑ: Ξενόγλωσση: 1/3</a:t>
            </a:r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C6692D-7138-4E4E-83B2-4977E3710B70}" type="slidenum">
              <a:rPr lang="el-GR"/>
              <a:pPr>
                <a:defRPr/>
              </a:pPr>
              <a:t>120</a:t>
            </a:fld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179512" y="1484784"/>
            <a:ext cx="8856984" cy="5134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80975" indent="-180975">
              <a:defRPr/>
            </a:pPr>
            <a:endParaRPr lang="el-GR" dirty="0">
              <a:latin typeface="Calibri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453C41C-037D-4A49-B075-44E2887219E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8928992" cy="5040560"/>
          </a:xfrm>
        </p:spPr>
        <p:txBody>
          <a:bodyPr/>
          <a:lstStyle/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Appelbaum, E., Bailey, T., Berg, P., &amp; 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Kalleberg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, A. L. (2000).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Manufacturing advantage: Why high-performance work systems pay off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. Cornell University Press.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Blau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, P. (1964).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Exchange and power in social life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. Wiley.</a:t>
            </a:r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Conway, N., &amp; Briner, R. B. (2005).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Understanding psychological contracts at work: A critical evaluation of theory and research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. Oxford University Press.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Coyle-Shapiro, J. A.-M., &amp; Kessler, I. (2000). Consequences of the psychological contract for the employment relationship: A large-scale survey.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Journal of Management Studies, 37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(7), 903–930.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Coyle-Shapiro, J. A.-M., &amp; Kessler, I. (2002). Reciprocity through the lens of the psychological contract.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Employee Relations, 24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(5), 395–406.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Coyle-Shapiro, J. A.-M., Shore, L. M., Taylor, M. S., &amp; 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Tetrick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, L. E. (Eds.). (2008).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The employee–organization relationship: Applications for the 21st century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. Psychology Press.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Gouldner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, A. W. (1960). The norm of reciprocity: A preliminary statement.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American Sociological Review, 25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(2), 161–178.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Guest, D. E. (1998). Is the psychological contract worth taking seriously?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Journal of Organizational Behavior, 19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(1), 649–664.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Guest, D. E. (2011). Human resource management and the AMO model: A review and some reflections.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The International Journal of Human Resource Management, 22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(7), 1–19.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7E5E9-A9DA-4603-9456-07BA3286632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340768"/>
            <a:ext cx="8964488" cy="5400600"/>
          </a:xfrm>
        </p:spPr>
        <p:txBody>
          <a:bodyPr/>
          <a:lstStyle/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Herriot, P., &amp; Pemberton, C. (1997).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Facilitating new deals: The psychology of organizational transitions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. John Wiley &amp; Sons.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Jensen, J. M., Patel, P. C., &amp; Messersmith, J. G. (2013). High-performance work systems and job control: Consequences for anxiety, role overload, and turnover intentions.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Journal of Management, 39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(6), 1699–1724.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Marks, A. (2001). Revisiting psychological contracts: New forms, new challenges.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Career Development International, 6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(1), 12–17.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Millward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, L. J., &amp; Hopkins, L. J. (1998). Psychological contracts, organizational and job commitment.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Journal of Applied Social Psychology, 28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(16), 1530–1556.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Morrison, E. W., &amp; Robinson, S. L. (1997). When employees feel betrayed: A model of how psychological contract violation develops.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Academy of Management Review, 22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(1), 226–256.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Robinson, S. L. (1996). Trust and breach of the psychological contract.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Administrative Science Quarterly, 41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(4), 574–599.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Robinson, S. L., &amp; Rousseau, D. M. (1994). Violating the psychological contract: Not the exception but the norm.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Journal of Organizational Behavior, 15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(3), 245–259.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Rousseau, D. M. (1989). Psychological and implied contracts in organizations.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Employee Responsibilities and Rights Journal, 2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(2), 121–139.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006495-A71B-4585-9DAC-3B11A552C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121</a:t>
            </a:fld>
            <a:endParaRPr lang="el-GR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0C8638C-F586-4E37-8EEE-8815FF0E2C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574675"/>
          </a:xfrm>
        </p:spPr>
        <p:txBody>
          <a:bodyPr/>
          <a:lstStyle/>
          <a:p>
            <a:pPr eaLnBrk="1" hangingPunct="1"/>
            <a:r>
              <a:rPr lang="el-GR" sz="3200" b="1" dirty="0">
                <a:solidFill>
                  <a:srgbClr val="7B9899"/>
                </a:solidFill>
                <a:latin typeface="Calibri" pitchFamily="34" charset="0"/>
              </a:rPr>
              <a:t>ΒΙΒΛΙΟΓΡΑΦΙΑ: Ξενόγλωσση: 2/3</a:t>
            </a:r>
          </a:p>
        </p:txBody>
      </p:sp>
    </p:spTree>
    <p:extLst>
      <p:ext uri="{BB962C8B-B14F-4D97-AF65-F5344CB8AC3E}">
        <p14:creationId xmlns:p14="http://schemas.microsoft.com/office/powerpoint/2010/main" val="1800682777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33AFF-994D-4683-A2B0-175B3A2A14A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12968" cy="4572000"/>
          </a:xfrm>
        </p:spPr>
        <p:txBody>
          <a:bodyPr/>
          <a:lstStyle/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Rousseau, D. M. (1990). New hire perceptions of their own and their employer’s obligations: A study of psychological contracts.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Journal of Organizational Behavior, 11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(5), 389–400.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Rousseau, D. M. (1995).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Psychological contracts in organizations: Understanding written and unwritten agreements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. Sage Publications.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Schein, E. H. (1980).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Organizational psychology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(3rd ed.). Prentice Hall.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Πρωτότυ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πη έκδοση 1965)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Shore, L. M., &amp; Barksdale, K. (1998). Examining degree of balance and level of obligation in the employment relationship: A social exchange approach.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Journal of Organizational Behavior, 19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(7), 731–744.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Turnley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, W. H., &amp; Feldman, D. C. (1999). The impact of psychological contract violations on exit, voice, loyalty, and neglect. </a:t>
            </a:r>
            <a:r>
              <a:rPr lang="en-US" sz="1800" i="1" dirty="0">
                <a:latin typeface="Calibri" panose="020F0502020204030204" pitchFamily="34" charset="0"/>
                <a:cs typeface="Calibri" panose="020F0502020204030204" pitchFamily="34" charset="0"/>
              </a:rPr>
              <a:t>Human Relations, 52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(7), 895–922.</a:t>
            </a:r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44BAD1-1FF4-4CE7-8E9A-8477EFA60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122</a:t>
            </a:fld>
            <a:endParaRPr lang="el-GR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4E0CAD7-A6E8-4CAC-B532-365FD4A83F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574675"/>
          </a:xfrm>
        </p:spPr>
        <p:txBody>
          <a:bodyPr/>
          <a:lstStyle/>
          <a:p>
            <a:pPr eaLnBrk="1" hangingPunct="1"/>
            <a:r>
              <a:rPr lang="el-GR" sz="3200" b="1" dirty="0">
                <a:solidFill>
                  <a:srgbClr val="7B9899"/>
                </a:solidFill>
                <a:latin typeface="Calibri" pitchFamily="34" charset="0"/>
              </a:rPr>
              <a:t>ΒΙΒΛΙΟΓΡΑΦΙΑ: Ξενόγλωσση: 3/3</a:t>
            </a:r>
          </a:p>
        </p:txBody>
      </p:sp>
    </p:spTree>
    <p:extLst>
      <p:ext uri="{BB962C8B-B14F-4D97-AF65-F5344CB8AC3E}">
        <p14:creationId xmlns:p14="http://schemas.microsoft.com/office/powerpoint/2010/main" val="1999521470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6F3B0-328C-4D0D-8897-D6031EF40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ΒΙΒΛΙΟΓΡΑΦΙΑ: Ελληνική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04695-D17F-4E5A-B644-1D44B73DD8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527048"/>
            <a:ext cx="9036496" cy="5102352"/>
          </a:xfrm>
        </p:spPr>
        <p:txBody>
          <a:bodyPr/>
          <a:lstStyle/>
          <a:p>
            <a:pPr lvl="0" fontAlgn="auto"/>
            <a:r>
              <a:rPr lang="el-GR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Κάτου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, Α.Α. (2025). </a:t>
            </a:r>
            <a:r>
              <a:rPr lang="el-GR" sz="2200" i="1" dirty="0">
                <a:latin typeface="Calibri" panose="020F0502020204030204" pitchFamily="34" charset="0"/>
                <a:cs typeface="Calibri" panose="020F0502020204030204" pitchFamily="34" charset="0"/>
              </a:rPr>
              <a:t>Διοίκηση Ανθρώπινων Πόρων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(Β΄ Έκδοση). Θεσσαλονίκη: Εκδόσεις ΖΥΓΟΣ. 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/>
            <a:r>
              <a:rPr lang="el-GR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Κάτου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, Α. Α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(2025)</a:t>
            </a: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200" i="1" dirty="0" err="1">
                <a:latin typeface="Calibri" panose="020F0502020204030204" pitchFamily="34" charset="0"/>
                <a:cs typeface="Calibri" panose="020F0502020204030204" pitchFamily="34" charset="0"/>
              </a:rPr>
              <a:t>Οργανωσιακή</a:t>
            </a:r>
            <a:r>
              <a:rPr lang="el-GR" sz="2200" i="1" dirty="0">
                <a:latin typeface="Calibri" panose="020F0502020204030204" pitchFamily="34" charset="0"/>
                <a:cs typeface="Calibri" panose="020F0502020204030204" pitchFamily="34" charset="0"/>
              </a:rPr>
              <a:t> Συμπεριφορά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(B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’ Έκδοση). Θεσσαλονίκη: Εκδόσεις ΖΥΓΟΣ. </a:t>
            </a:r>
          </a:p>
          <a:p>
            <a:pPr lvl="0" fontAlgn="auto"/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Χυτήρης, Λ.Σ. (2018). </a:t>
            </a:r>
            <a:r>
              <a:rPr lang="el-GR" sz="2200" i="1" dirty="0">
                <a:latin typeface="Calibri" panose="020F0502020204030204" pitchFamily="34" charset="0"/>
                <a:cs typeface="Calibri" panose="020F0502020204030204" pitchFamily="34" charset="0"/>
              </a:rPr>
              <a:t>Διοίκηση Ανθρωπίνων Πόρων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(Γ΄ Έκδοση). Αθήνα: Εκδόσεις Μπένου.</a:t>
            </a:r>
          </a:p>
          <a:p>
            <a:pPr lvl="0" fontAlgn="auto"/>
            <a:r>
              <a:rPr lang="el-GR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Παπαλεξανδρή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, Ν., &amp; </a:t>
            </a:r>
            <a:r>
              <a:rPr lang="el-GR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Μπουραντάς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, Δ. (2015).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200" i="1" dirty="0">
                <a:latin typeface="Calibri" panose="020F0502020204030204" pitchFamily="34" charset="0"/>
                <a:cs typeface="Calibri" panose="020F0502020204030204" pitchFamily="34" charset="0"/>
              </a:rPr>
              <a:t>Διοίκηση Ανθρώπινων Πόρων.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Αθήνα: Εκδόσεις Μπένου.</a:t>
            </a:r>
          </a:p>
          <a:p>
            <a:pPr lvl="0" fontAlgn="auto"/>
            <a:r>
              <a:rPr lang="el-GR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Μπουραντάς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, Δ. (2018).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200" i="1" dirty="0">
                <a:latin typeface="Calibri" panose="020F0502020204030204" pitchFamily="34" charset="0"/>
                <a:cs typeface="Calibri" panose="020F0502020204030204" pitchFamily="34" charset="0"/>
              </a:rPr>
              <a:t>Ηγεσία και </a:t>
            </a:r>
            <a:r>
              <a:rPr lang="el-GR" sz="2200" i="1" dirty="0" err="1">
                <a:latin typeface="Calibri" panose="020F0502020204030204" pitchFamily="34" charset="0"/>
                <a:cs typeface="Calibri" panose="020F0502020204030204" pitchFamily="34" charset="0"/>
              </a:rPr>
              <a:t>Οργανωσιακή</a:t>
            </a:r>
            <a:r>
              <a:rPr lang="el-GR" sz="2200" i="1" dirty="0">
                <a:latin typeface="Calibri" panose="020F0502020204030204" pitchFamily="34" charset="0"/>
                <a:cs typeface="Calibri" panose="020F0502020204030204" pitchFamily="34" charset="0"/>
              </a:rPr>
              <a:t> Συμπεριφορά.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Αθήνα: Εκδόσεις Μπένου.</a:t>
            </a:r>
          </a:p>
          <a:p>
            <a:pPr lvl="0" fontAlgn="auto"/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Ανδρέου, Α. (2019).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200" i="1" dirty="0">
                <a:latin typeface="Calibri" panose="020F0502020204030204" pitchFamily="34" charset="0"/>
                <a:cs typeface="Calibri" panose="020F0502020204030204" pitchFamily="34" charset="0"/>
              </a:rPr>
              <a:t>Διοίκηση Ανθρώπινων Πόρων στον Τουρισμό και τη Φιλοξενία.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Εκδόσεις </a:t>
            </a:r>
            <a:r>
              <a:rPr lang="el-GR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Rosili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 fontAlgn="auto"/>
            <a:r>
              <a:rPr lang="el-GR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Κουκουλεκάκης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, Γ. (2010). </a:t>
            </a:r>
            <a:r>
              <a:rPr lang="el-GR" sz="2200" i="1" dirty="0">
                <a:latin typeface="Calibri" panose="020F0502020204030204" pitchFamily="34" charset="0"/>
                <a:cs typeface="Calibri" panose="020F0502020204030204" pitchFamily="34" charset="0"/>
              </a:rPr>
              <a:t>Συλλογικές Εργασιακές Σχέσεις και Κοινωνική Διαπραγμάτευση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l-GR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Παπαζήσης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660152-2AB8-4B56-89E2-850FC2EEB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991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2B060-2D90-44FA-8E00-1FB7AAC9182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407024"/>
            <a:ext cx="8928992" cy="4758280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Τι έγινε στο ψυχολογικό συμβόλαιο;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Είχε δημιουργηθεί μια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ξεκάθαρη προσδοκία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mentoring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Δεν υλοποιήθηκε →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ρήξη ψυχολογικού συμβολαίου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Συναισθήματα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 ανασφάλεια, απογοήτευση, μειωμένη εμπιστοσύνη.</a:t>
            </a: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Συμπεριφορές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 απόσυρση, χαμηλότερη απόδοση, πιθανή αποχώρηση.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Πώς θα μπορούσε να αποφευχθεί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Ρεαλιστικές προσδοκίες από την αρχή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Υποκατάστατο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mentoring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από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senior receptionist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Συχνή επικοινωνία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–Μαρίας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773E46-18A6-4F4B-A81A-42AB8913B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F8E37F3-C6CD-4113-B9CB-29F176F65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Mini Case – Boutique Hotel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 2/3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442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2EDF9-EA08-49D7-862B-35727E9A7C0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Ερωτήσεις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Ποιο ήταν το πρώτο ψυχολογικό συμβόλαιο που δημιουργήσατε σε μια δουλειά;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Σας έχει απογοητεύσει ποτέ εργοδότης, όχι επειδή δεν τήρησε κάτι νομικά, αλλά επειδή «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δεν ήταν όπως το περιμένατε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»;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Τι πιστεύετε ότι περιμένει ένας εργαζόμενος στον Τουρισμό από έναν εργοδότη;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33B28B-291A-4E9E-8D20-B0146B21E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F9625BB-5F83-47D2-91E0-FD7D88B70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Mini Case – Boutique Hotel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 3/3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4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CDAC9-2504-4E9B-B64D-3FB892754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Ανακεφαλαίωση Κλειδιών Σημείων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D1FAF-7A73-451A-BDE3-0BFD3D0EA5A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είναι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άτυπο, υποκειμενικό και δυναμικό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Είναι πιο ισχυρό από το τυπικό συμβόλαιο στο να επηρεάζει συμπεριφορές.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 Τουρισμός &amp; η Φιλοξενία: περιβάλλον υψηλής συναισθηματικής εργασίας → μεγάλη εξάρτηση από εμπιστοσύνη και προσδοκίες.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Οποιαδήποτε μικρή άτυπη υπόσχεση μπορεί να δημιουργήσει προσδοκία.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ρήξη ψυχολογικού συμβολαίου είναι συχνά πιο επικίνδυνη από την παραβίαση ενός τυπικού όρου.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82543-B16E-4D01-BE4E-9FA899F41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3626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07D2C-92D2-4B0E-B30B-22EDA3AD1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51C52-A9EB-4751-9948-BB4616968BE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Η ΣΧΕΣΗ ΑΠΑΣΧΟΛΗΣΗΣ ΩΣ ΠΟΛΥΔΙΑΣΤΑΤΗ ΣΧΕΣΗ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656D5F-9229-4E87-B8F6-73DC55E07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86906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B76FB-45F5-4D72-8455-8B8B68F6F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Εισαγωγή: Η Σχέση Απασχόλησης δεν είναι απλώς μια «συμφωνία εργασίας»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95AE1-1888-40E8-BE5A-D8730E4027B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5445224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σχέση απασχόλησης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employment relationship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 είναι το σύνολο των αλληλεπιδράσεων μεταξύ εργαζομένου και εργοδότη.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Παραδοσιακά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τη βλέπαμε ως «μια οικονομική ανταλλαγή»: μισθός ↔ εργασία.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Σήμερα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γνωρίζουμε ότι είναι πολύ περισσότερο: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κοινωνική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ψυχολογική</a:t>
            </a:r>
          </a:p>
          <a:p>
            <a:pPr lvl="0"/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οργανωσιακή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πολιτισμική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νομική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συναισθηματική</a:t>
            </a: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σχέση απασχόλησης είναι ο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πυρήνας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στον οποίο “χτίζεται” το ψυχολογικό συμβόλαιο.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AFE038-3488-4E1E-AD99-A32E27F75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7130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7A547-F55C-4E3D-8A18-93DF95FC6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Οι 4 Διαστάσεις της Σχέσης Απασχόλησης: 1/5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BF148-A6D7-430D-BB65-2314FFDC93B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9144000" cy="5589240"/>
          </a:xfrm>
        </p:spPr>
        <p:txBody>
          <a:bodyPr/>
          <a:lstStyle/>
          <a:p>
            <a:pPr marL="0" indent="0">
              <a:buNone/>
            </a:pP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Οικονομική Διάσταση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Τι περιλαμβάνει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Μισθός</a:t>
            </a:r>
          </a:p>
          <a:p>
            <a:pPr lvl="0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Tips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, φιλοδωρήματα (πολύ σημαντικό στον Τουρισμό)</a:t>
            </a:r>
          </a:p>
          <a:p>
            <a:pPr lvl="0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υψηλής σεζόν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Παροχές (διαμονή προσωπικού, διατροφή, μεταφορές)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Extra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benefits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(εκπτώσεις σε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spa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, υπηρεσίες κλπ.)</a:t>
            </a:r>
          </a:p>
          <a:p>
            <a:pPr marL="0" indent="0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Γιατί είναι κρίσιμη στη Φιλοξενία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Η βιομηχανία συχνά χαρακτηρίζεται από χαμηλούς βασικούς μισθούς, οπότε τα οικονομικά οφέλη (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tips, bonus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) αποκτούν μεγάλη σημασία.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Οι εργαζόμενοι συχνά θεωρούν ότι η «οικονομική ανταμοιβή» αντικατοπτρίζει πόσο τους εκτιμά η διοίκηση.</a:t>
            </a:r>
          </a:p>
          <a:p>
            <a:pPr marL="0" indent="0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Σύνδεση με το Ψυχολογικό Συμβόλαιο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Έστω ότι ο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λέει «αν πάει καλά η σεζόν, θα σας δώσουμε ένα έξτρα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».→ Αυτό γίνεται στοιχείο ψυχολογικού συμβολαίου.</a:t>
            </a:r>
            <a:b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Αν δεν συμβεί, έχουμε 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ρήξη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DB1D8F-0307-4A9D-A249-827A9166F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0216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5EC77-0217-4CAB-9780-E803D897F76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124744"/>
            <a:ext cx="9036496" cy="5733256"/>
          </a:xfrm>
        </p:spPr>
        <p:txBody>
          <a:bodyPr/>
          <a:lstStyle/>
          <a:p>
            <a:pPr marL="0" indent="0">
              <a:buNone/>
            </a:pP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l-GR" sz="21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Κοινωνικοπολιτισμική</a:t>
            </a: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Διάσταση</a:t>
            </a:r>
            <a:endParaRPr lang="el-GR" sz="21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Τι περιλαμβάνει</a:t>
            </a: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Κοινωνικές νόρμες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Προσδοκίες γύρω από το “πώς συμπεριφέρεται ένας εργοδότης”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Η θέση του επαγγέλματος στην κοινωνία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Αντιλήψεις για το </a:t>
            </a:r>
            <a:r>
              <a:rPr lang="el-GR" sz="2100" dirty="0" err="1">
                <a:latin typeface="Calibri" panose="020F0502020204030204" pitchFamily="34" charset="0"/>
                <a:cs typeface="Calibri" panose="020F0502020204030204" pitchFamily="34" charset="0"/>
              </a:rPr>
              <a:t>prestige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 του ξενοδοχείου/</a:t>
            </a:r>
            <a:r>
              <a:rPr lang="el-GR" sz="2100" dirty="0" err="1">
                <a:latin typeface="Calibri" panose="020F0502020204030204" pitchFamily="34" charset="0"/>
                <a:cs typeface="Calibri" panose="020F0502020204030204" pitchFamily="34" charset="0"/>
              </a:rPr>
              <a:t>brand</a:t>
            </a:r>
            <a:endParaRPr lang="el-GR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Πολιτισμικές αξίες φιλοξενίας (π.χ. ελληνική φιλοξενία)</a:t>
            </a:r>
          </a:p>
          <a:p>
            <a:pPr marL="0" indent="0">
              <a:buNone/>
            </a:pP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Γιατί είναι κρίσιμη στη Φιλοξενία</a:t>
            </a: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Ο τουρισμός είναι βαθιά συνδεδεμένος με την </a:t>
            </a: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πολιτισμική ταυτότητα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 ενός τόπου.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Οι εργαζόμενοι νιώθουν «υπερηφάνεια» για το </a:t>
            </a:r>
            <a:r>
              <a:rPr lang="el-GR" sz="2100" dirty="0" err="1">
                <a:latin typeface="Calibri" panose="020F0502020204030204" pitchFamily="34" charset="0"/>
                <a:cs typeface="Calibri" panose="020F0502020204030204" pitchFamily="34" charset="0"/>
              </a:rPr>
              <a:t>brand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 όταν αυτό αντανακλά αξίες (π.χ. </a:t>
            </a:r>
            <a:r>
              <a:rPr lang="el-GR" sz="2100" dirty="0" err="1">
                <a:latin typeface="Calibri" panose="020F0502020204030204" pitchFamily="34" charset="0"/>
                <a:cs typeface="Calibri" panose="020F0502020204030204" pitchFamily="34" charset="0"/>
              </a:rPr>
              <a:t>Authentic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 Greek </a:t>
            </a:r>
            <a:r>
              <a:rPr lang="el-GR" sz="2100" dirty="0" err="1">
                <a:latin typeface="Calibri" panose="020F0502020204030204" pitchFamily="34" charset="0"/>
                <a:cs typeface="Calibri" panose="020F0502020204030204" pitchFamily="34" charset="0"/>
              </a:rPr>
              <a:t>Hospitality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2100" dirty="0" err="1">
                <a:latin typeface="Calibri" panose="020F0502020204030204" pitchFamily="34" charset="0"/>
                <a:cs typeface="Calibri" panose="020F0502020204030204" pitchFamily="34" charset="0"/>
              </a:rPr>
              <a:t>Luxury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100" dirty="0" err="1">
                <a:latin typeface="Calibri" panose="020F0502020204030204" pitchFamily="34" charset="0"/>
                <a:cs typeface="Calibri" panose="020F0502020204030204" pitchFamily="34" charset="0"/>
              </a:rPr>
              <a:t>Service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100" dirty="0" err="1">
                <a:latin typeface="Calibri" panose="020F0502020204030204" pitchFamily="34" charset="0"/>
                <a:cs typeface="Calibri" panose="020F0502020204030204" pitchFamily="34" charset="0"/>
              </a:rPr>
              <a:t>Culture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0" indent="0">
              <a:buNone/>
            </a:pP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Σε ένα </a:t>
            </a:r>
            <a:r>
              <a:rPr lang="el-GR" sz="2100" dirty="0" err="1">
                <a:latin typeface="Calibri" panose="020F0502020204030204" pitchFamily="34" charset="0"/>
                <a:cs typeface="Calibri" panose="020F0502020204030204" pitchFamily="34" charset="0"/>
              </a:rPr>
              <a:t>boutique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100" dirty="0" err="1">
                <a:latin typeface="Calibri" panose="020F0502020204030204" pitchFamily="34" charset="0"/>
                <a:cs typeface="Calibri" panose="020F0502020204030204" pitchFamily="34" charset="0"/>
              </a:rPr>
              <a:t>hotel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 οι εργαζόμενοι πιστεύουν ότι η επιχείρηση έχει “οικογενειακή κουλτούρα”. Αν στη διαχείριση κρίσεων (π.χ. ασθένεια εργαζομένου) η εταιρεία δεν φερθεί ανθρώπινα → σοβαρή διάρρηξη ψυχολογικού συμβολαίου.</a:t>
            </a:r>
          </a:p>
          <a:p>
            <a:endParaRPr lang="el-GR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2417BC-6B77-455A-8DA4-8D4CC4152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B1F17DC-F840-43AA-95DB-A1CFEE8C1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Οι 4 Διαστάσεις της Σχέσης Απασχόλησης: 2/5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696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600" b="1" dirty="0">
                <a:solidFill>
                  <a:srgbClr val="7B9899"/>
                </a:solidFill>
                <a:latin typeface="Calibri" pitchFamily="34" charset="0"/>
              </a:rPr>
              <a:t>Περιεχόμενο Μαθήματος</a:t>
            </a:r>
            <a:endParaRPr lang="el-GR" sz="3600" dirty="0">
              <a:solidFill>
                <a:srgbClr val="7B9899"/>
              </a:solidFill>
            </a:endParaRPr>
          </a:p>
        </p:txBody>
      </p:sp>
      <p:sp>
        <p:nvSpPr>
          <p:cNvPr id="23555" name="Content Placeholder 3"/>
          <p:cNvSpPr>
            <a:spLocks noGrp="1"/>
          </p:cNvSpPr>
          <p:nvPr>
            <p:ph sz="quarter" idx="1"/>
          </p:nvPr>
        </p:nvSpPr>
        <p:spPr>
          <a:xfrm>
            <a:off x="214064" y="1268760"/>
            <a:ext cx="8822431" cy="5445224"/>
          </a:xfrm>
        </p:spPr>
        <p:txBody>
          <a:bodyPr/>
          <a:lstStyle/>
          <a:p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ΕΙΣΑΓΩΓΙΚΑ: ΤΙ ΕΙΝΑΙ ΨΥΧΟΛΟΓΙΚΟ ΣΥΜΒΟΛΑΙΟ</a:t>
            </a:r>
          </a:p>
          <a:p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Η ΣΧΕΣΗ ΑΠΑΣΧΟΛΗΣΗΣ ΩΣ ΠΟΛΥΔΙΑΣΤΑΤΗ ΣΧΕΣΗ</a:t>
            </a:r>
          </a:p>
          <a:p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ΣΥΜΒΟΛΑΙΑ: ΤΑ ΕΠΙΣΗΜΑ ΚΑΙ ΤΑ ΑΝΕΠΙΣΗΜΑ ΣΤΟ ΠΛΑΙΣΙΟ ΤΗΣ ΕΡΓΑΣΙΑΣ</a:t>
            </a:r>
          </a:p>
          <a:p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ΕΓΚΥΡΟΤΗΤΑ ΣΥΜΒΟΛΑΙΟΥ </a:t>
            </a:r>
          </a:p>
          <a:p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ΟΡΙΣΜΟΣ ΨΥΧΟΛΟΓΙΚΟΥ ΣΥΜΒΟΛΑΙΟΥ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ΕΝΝΟΙΕΣ-ΚΛΕΙΔΙΑ ΤΟΥ ΨΥΧΟΛΟΓΙΚΟΥ ΣΥΜΒΟΛΑΙΟΥ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ΧΑΡΑΚΤΗΡΙΣΤΙΚΑ ΤΟΥ ΨΥΧΟΛΟΓΙΚΟΥ ΣΥΜΒΟΛΑΙΟΥ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ΑΝΤΑΛΛΑΓΕΣ ΣΤΟ ΨΥΧΟΛΟΓΙΚΟ ΣΥΜΒΟΛΑΙΟ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ΠΕΡΙΕΧΟΜΕΝΟ ΚΑΙ ΕΙΔΗ ΨΥΧΟΛΟΓΙΚΩΝ ΣΥΜΒΟΛΑΙΩΝ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ΡΗΞΗ ΚΑΙ ΠΑΡΑΒΙΑΣΗ ΨΥΧΟΛΟΓΙΚΩΝ ΣΥΜΒΟΛΑΙΩΝ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ΥΠΟΔΕΙΓΜΑ AMO ΚΑΙ ΣΥΝΔΕΣΗ ΜΕ ΨΥΧΟΛΟΓΙΚΑ ΣΥΜΒΟΛΑΙΑ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0983FB-4E99-479A-90AA-C779AB003778}" type="slidenum">
              <a:rPr lang="el-GR"/>
              <a:pPr>
                <a:defRPr/>
              </a:pPr>
              <a:t>2</a:t>
            </a:fld>
            <a:endParaRPr lang="el-G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44D84-881C-4114-A3FE-2300A637506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9036496" cy="5517232"/>
          </a:xfrm>
        </p:spPr>
        <p:txBody>
          <a:bodyPr/>
          <a:lstStyle/>
          <a:p>
            <a:pPr marL="0" indent="0">
              <a:buNone/>
            </a:pP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Νομική Διάσταση</a:t>
            </a:r>
            <a:endParaRPr lang="el-GR" sz="21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Τι περιλαμβάνει:</a:t>
            </a:r>
            <a:endParaRPr lang="el-GR" sz="21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Τυπικό συμβόλαιο εργασίας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Εργατική νομοθεσία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Ωράρια, υπερωρίες, άδειες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Δικαιώματα και υποχρεώσεις</a:t>
            </a:r>
          </a:p>
          <a:p>
            <a:pPr marL="0" indent="0">
              <a:buNone/>
            </a:pP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Γιατί είναι κρίσιμη στη Φιλοξενία</a:t>
            </a: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Η εποχικότητα συχνά οδηγεί σε ασαφή όρια για το ωράριο, τις υπερωρίες και τις ημέρες ανάπαυσης.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Οι εργαζόμενοι συχνά βασίζουν τις προσδοκίες τους στο νόμο, αλλά η πραγματικότητα διαφέρει (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peak season culture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0" indent="0">
              <a:buNone/>
            </a:pP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Σύνδεση με το ψυχολογικό συμβόλαιο</a:t>
            </a: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Η </a:t>
            </a:r>
            <a:r>
              <a:rPr lang="el-GR" sz="21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τυπική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 σύμβαση συχνά δεν εκφράζει τη </a:t>
            </a:r>
            <a:r>
              <a:rPr lang="el-GR" sz="21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πραγματική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 φύση της εργασίας.</a:t>
            </a:r>
            <a:b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Έτσι, δημιουργείται κενό που καλύπτεται από άτυπες προσδοκίες → ψυχολογικό συμβόλαιο.</a:t>
            </a:r>
          </a:p>
          <a:p>
            <a:endParaRPr lang="el-GR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223523-0A8D-4932-9F7B-477860458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20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1FF8B99-391A-4C08-878E-4D1AED34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Οι 4 Διαστάσεις της Σχέσης Απασχόλησης: 3/5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9592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4DD07-8DFB-4FB8-8469-986F993BF1D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9001000" cy="5400600"/>
          </a:xfrm>
        </p:spPr>
        <p:txBody>
          <a:bodyPr/>
          <a:lstStyle/>
          <a:p>
            <a:pPr marL="0" indent="0">
              <a:buNone/>
            </a:pP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Ψυχολογική Διάσταση: 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Η πιο κρίσιμη διάσταση για το ψυχολογικό συμβόλαιο.</a:t>
            </a:r>
          </a:p>
          <a:p>
            <a:pPr marL="0" indent="0">
              <a:buNone/>
            </a:pP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Τι περιλαμβάνει</a:t>
            </a: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Προσδοκίες σεβασμού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Αίσθηση δικαιοσύνης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Ανάγκη αναγνώρισης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Εμπιστοσύνη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Συναισθηματική υποστήριξη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Αίσθηση ότι «με υπολογίζουν»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Αντιλαμβανόμενη φροντίδα του εργοδότη (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perceived organizational support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Γιατί είναι κρίσιμη στη Φιλοξενία</a:t>
            </a: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Η συναισθηματική εργασία (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emotional labor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) απαιτεί από τον εργαζόμενο να ρυθμίζει τα συναισθήματά του → αυτό είναι ψυχολογικά απαιτητικό.</a:t>
            </a:r>
          </a:p>
          <a:p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Αν δεν υπάρχει υποστήριξη και δικαιοσύνη, αυξάνεται η εξουθένωση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D367AD-800C-48AC-AF12-F768C8F4E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21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3D160F1-B0F4-4723-B0D5-898C444E8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Οι 4 Διαστάσεις της Σχέσης Απασχόλησης: 4/5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279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BB405-9014-4A62-A1E6-B8CF36E762D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527048"/>
            <a:ext cx="8928992" cy="5286328"/>
          </a:xfrm>
        </p:spPr>
        <p:txBody>
          <a:bodyPr/>
          <a:lstStyle/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Πώς λειτουργούν οι 4 διαστάσεις μαζί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Στην πράξη, οι διαστάσεις αυτές δεν λειτουργούν μεμονωμένα.</a:t>
            </a:r>
            <a:b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Η σχέση απασχόλησης είναι ένα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σύστημα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 στο </a:t>
            </a:r>
            <a:r>
              <a:rPr lang="el-GR" sz="22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Front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Office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Οικονομική διάσταση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 Λογικός μισθός +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tips</a:t>
            </a:r>
          </a:p>
          <a:p>
            <a:pPr lvl="0"/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Κοινωνική διάσταση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Prestige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του ξενοδοχείου → υπερηφάνεια</a:t>
            </a:r>
          </a:p>
          <a:p>
            <a:pPr lvl="0"/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Νομική διάσταση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 Τήρηση ωραρίων</a:t>
            </a:r>
          </a:p>
          <a:p>
            <a:pPr lvl="0"/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Ψυχολογική διάσταση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 Υποστήριξη από τον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Front Office Manager</a:t>
            </a:r>
          </a:p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Όταν λειτουργούν αρμονικά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→ Ο εργαζόμενος αισθάνεται ότι βρίσκεται σε «δίκαιη» σχέση → υψηλή δέσμευση → υψηλή ποιότητα εξυπηρέτησης.</a:t>
            </a:r>
          </a:p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Όταν υπάρχει σύγκρουση σε μία διάσταση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→ Το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σύνολο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της σχέσης αποσταθεροποιείται.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D8F69-CD27-413F-A3F0-0AD6EAC0F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22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5B584F-67C7-42ED-B77D-D7B7FA05E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Οι 4 Διαστάσεις της Σχέσης Απασχόλησης: 5/5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1536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BAE0D-C241-48D5-8486-D1DDDCFF9B2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Σενάριο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Σε εστιατόριο ξενοδοχείου 4*, οι σερβιτόροι λαμβάνουν πολύ καλά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tips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(οικονομική διάσταση).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επιχείρηση τηρεί τα ωράρια (νομική διάσταση).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ομάδα έχει καλή κουλτούρα και συνεργασία (κοινωνική διάσταση).</a:t>
            </a:r>
          </a:p>
          <a:p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Όμως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 F&amp;B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φωνάζει συχνά στους εργαζόμενους μπροστά στους πελάτες.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Δεν δίνει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feedback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ή αναγνώριση.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Απορρίπτει αιτήματα για αλλαγή βάρδιας χωρίς εξήγηση.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8D4ECC-3152-43BC-8D8B-B0C024E57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23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150CAB8-7A43-4855-A087-4CE0864C8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Mini Case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– Επισιτιστικό Τμήμα (F&amp;B): 1/2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5119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3A612-2FE9-4BE4-ABC7-BB31F6FB0CB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Τι συμβαίνει;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Παρά το ότι οι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3 από τις 4 διαστάσεις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είναι θετικές, η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ψυχολογική διάσταση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καταρρέει → οι εργαζόμενοι νιώθουν ότι δεν τους σέβονται.</a:t>
            </a:r>
          </a:p>
          <a:p>
            <a:pPr marL="0" indent="0">
              <a:buNone/>
            </a:pPr>
            <a:endParaRPr lang="el-G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Συνέπειες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Εσωτερική δυσαρέσκεια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Παθητική αντίσταση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reduced effort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Χαμηλότερη ποιότητα υπηρεσιών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Αποχώρηση στη μέση της σεζόν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Κακό κλίμα → επηρεάζει την εμπειρία του πελάτη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DEBBC6-3852-4BBD-957E-610F9CFE2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24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5F87A9D-4F27-4FD0-BECB-D58B9B17F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Mini Case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– Επισιτιστικό Τμήμα (F&amp;B): 2/2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5825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A832A-1C2E-4842-87AA-56967CF87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040160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Η Σχέση Απασχόλησης είναι Δυναμική – αλλάζει με τον χρόνο: 1/2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AFCC1-FDD0-406F-9F96-965030CE510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8856984" cy="5288632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σχέση απασχόλησης εξελίσσεται: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Στάδιο 1: Προσδοκίες πρόσληψης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περιμένει: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δικαιοσύνη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υποστήριξη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εξέλιξη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λογικά ωράρια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Στάδιο 2: Πρώτη σεζόν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Εμπειρίες καθημερινότητας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Αλληλεπιδράσεις με συναδέλφους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Εμπειρίες από τον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→ Σχηματίζεται το ψυχολογικό συμβόλαιο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9C2003-76D8-4781-88F4-FCE4BE6DA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29995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FA36B-1C53-44C5-9BB4-D2CAF65E3C6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Στάδιο 3: Φάση σταθεροπ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οίησης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πλέον αποφασίζει: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«Αξίζει να μείνω; Με σέβονται; Με αναγνωρίζουν;»</a:t>
            </a:r>
          </a:p>
          <a:p>
            <a:pPr marL="0" indent="0">
              <a:buNone/>
            </a:pPr>
            <a:endParaRPr lang="el-G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Στάδιο 4: Μεταβολές / Κρίσεις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Μπορεί να ενισχυθεί ή να ραγίσει πολύ εύκολα (π.χ. μία άδικη συμπεριφορά, ένα ανεκπλήρωτο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ένας νέος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EDFFD5-0F28-462F-8911-BD016A548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26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4952323-8211-49F7-8863-D05738836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040160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Η Σχέση Απασχόλησης είναι Δυναμική – αλλάζει με τον χρόνο: 2/2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2941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9B13B-CCFD-4BDF-9145-6D8746A75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Ερωτήσεις προς συζήτηση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92E17-BE95-4A58-A4D3-F3AB259394E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Ποια διάσταση της εργασιακής σχέσης θεωρούν πιο σημαντική οι εργαζόμενοι στα ξενοδοχεία;</a:t>
            </a:r>
          </a:p>
          <a:p>
            <a:pPr marL="457200" lvl="0" indent="-457200">
              <a:buFont typeface="+mj-lt"/>
              <a:buAutoNum type="arabicPeriod"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Ποια διάσταση νομίζετε ότι παραβιάζεται συχνότερα στον ελληνικό τουρισμό;</a:t>
            </a:r>
          </a:p>
          <a:p>
            <a:pPr marL="457200" lvl="0" indent="-457200">
              <a:buFont typeface="+mj-lt"/>
              <a:buAutoNum type="arabicPeriod"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Μπορεί μια θετική οικονομική διάσταση να «αντισταθμίσει» μια αρνητική ψυχολογική διάσταση;</a:t>
            </a:r>
          </a:p>
          <a:p>
            <a:pPr marL="457200" lvl="0" indent="-457200">
              <a:buFont typeface="+mj-lt"/>
              <a:buAutoNum type="arabicPeriod"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Ποια από τις 4 διαστάσεις επηρεάζει περισσότερο την ποιότητα εξυπηρέτησης πελατών;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BF806E-E700-4E9A-B8A5-D9DF75EA1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22269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DAE10-D586-4226-AACB-DF6B73E84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Ανακεφαλαίωση Κλειδιών Σημείων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A8EB1-7686-4F0E-BEDD-E41B0C69204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527048"/>
            <a:ext cx="8856984" cy="5102352"/>
          </a:xfrm>
        </p:spPr>
        <p:txBody>
          <a:bodyPr/>
          <a:lstStyle/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σχέση απασχόλησης είναι μια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πολυδιάστατη και δυναμική σχέση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όχι μια απλή σύμβαση.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Οι 4 βασικές διαστάσεις της: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οικονομική, </a:t>
            </a:r>
            <a:r>
              <a:rPr lang="el-GR" sz="24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κοινωνικοπολιτισμική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νομική, ψυχολογική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Στον Τουρισμό &amp; Φιλοξενία, η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ψυχολογική διάσταση είναι συχνά η πιο καθοριστική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ισορροπία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μεταξύ των διαστάσεων προάγει υγιές ψυχολογικό συμβόλαιο.</a:t>
            </a:r>
          </a:p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διάρρηξη μίας διάστασης (ιδίως της ψυχολογικής) μπορεί να αποσταθεροποιήσει ολόκληρη τη σχέση.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086BCD-A900-4FFB-95E8-7584D218F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9515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908E0-FFFC-465D-8847-0E5948F83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D6592-56F8-4005-9B15-D82FCA811B5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ΣΥΜΒΟΛΑΙΑ – ΤΑ ΕΠΙΣΗΜΑ ΚΑΙ ΤΑ ΑΝΕΠΙΣΗΜΑ ΣΤΟ ΠΛΑΙΣΙΟ ΤΗΣ ΕΡΓΑΣΙΑΣ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0AC831-5C39-4CB8-A59B-F485C3DC2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3808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6F550-D698-46B9-8138-06FF7AA35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DB2D2-C20B-4586-90E6-6E5A5E432F3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ΕΙΣΑΓΩΓΙΚΑ: ΤΙ ΕΙΝΑΙ ΨΥΧΟΛΟΓΙΚΟ ΣΥΜΒΟΛΑΙΟ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E39D6B-7A71-426F-B1AE-0953FA1CE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15361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1720A-751C-4B26-B7C1-C72B44264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Τι Είναι Συμβόλαιο; Επίσημο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vs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Ανεπίσημο: 1/2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3CC1A-97CC-4C07-BF73-313D54B606C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9001000" cy="5517232"/>
          </a:xfrm>
        </p:spPr>
        <p:txBody>
          <a:bodyPr/>
          <a:lstStyle/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Στην εργασιακή σχέση υπάρχουν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δύο παράλληλα “στρώματα” συμβολαίων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Α.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Επίσημο Συμβόλαιο (</a:t>
            </a:r>
            <a:r>
              <a:rPr lang="en-US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Formal Contract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Περιλαμβάνει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Όρους εργασίας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Μισθό και παροχές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Ώρες εργασίας / άδειες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Αρμοδιότητες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Κανόνες λειτουργίας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Νομικές υποχρεώσεις και δικαιώματα</a:t>
            </a:r>
          </a:p>
          <a:p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Είναι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γραπτό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υπογεγραμμένο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, και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νομικά δεσμευτικό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➤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 σε ξενοδοχείο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Η καμαριέρα υπογράφει 8ωρο, 5ήμερο, συγκεκριμένες αρμοδιότητες καθαρισμού δωματίων και κοινόχρηστων χώρων.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03A695-C52C-4590-BBF0-2623ECC4D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74009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CD2CD-2EA0-4B0C-9510-8AF08117AB1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854280"/>
          </a:xfrm>
        </p:spPr>
        <p:txBody>
          <a:bodyPr/>
          <a:lstStyle/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Β.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Ανεπίσημο Συμβόλαιο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Informal Contract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Περιλαμβάνει «άγραφους»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ή μη καταγεγραμμένους κανόνες: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«Μην </a:t>
            </a:r>
            <a:r>
              <a:rPr lang="el-GR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κακοχαρακτηρίζεις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ποτέ το ξενοδοχείο μπροστά σε πελάτη.»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«Όταν έχει πολύ δουλειά, όλοι μένουμε λίγο παραπάνω.»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«Το χαμόγελο είναι υποχρεωτικό.»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«Να βοηθάς συνάδελφο, ακόμη κι αν δεν είναι δουλειά σου.»</a:t>
            </a:r>
          </a:p>
          <a:p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Δεν υπογράφεται πουθενά — αλλά αν κάποιος το παραβεί, συχνά δέχεται πίεση ή κοινωνικό αποκλεισμό.</a:t>
            </a:r>
          </a:p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➤ Παράδειγμα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Στο εστιατόριο ενός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resort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, υπάρχει άτυπος κανόνας ότι ο νέος σερβιτόρος πρέπει να “τρέχει” όταν ο </a:t>
            </a:r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maitre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φωνάζει «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service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» — δεν είναι γραμμένο, αλλά όλοι το κάνουν.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953FF9-79BF-4CC6-B124-C11975E72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31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08FF0D2-7F6B-4CDB-8E8A-631279578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Τι Είναι Συμβόλαιο; Επίσημο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vs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Ανεπίσημο: 2/2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1137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41FD9-0F17-4412-B6E9-53A2BD655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326231"/>
            <a:ext cx="8534400" cy="798513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Γιατί τα Συμβόλαια Είναι Κρίσιμα στον Τουρισμό &amp; Φιλοξενία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2B813-0349-401F-B645-E3635108CE0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/>
          <a:lstStyle/>
          <a:p>
            <a:pPr marL="0" indent="0">
              <a:buNone/>
            </a:pPr>
            <a:r>
              <a:rPr lang="el-GR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Επειδή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εργασία είναι εντατική, προσωποποιημένη και υψηλής πίεσης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Αν δεν υπάρχει ξεκάθαρο πλαίσιο — το χάος δημιουργεί τριβές.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σεζόν είναι σύντομη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Οι προσδοκίες πρέπει να ευθυγραμμιστούν από την αρχή.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Η εμπειρία πελάτη εξαρτάται από τη συναισθηματική κατάσταση εργαζομένων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Κακή διαχείριση συμβολαίων → κακή πώληση υπηρεσιών → κακή εμπειρία πελάτη.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Οι εργαζόμενοι συχνά μένουν και ζουν στο κατάλυμα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Άρα το συμβόλαιο καλύπτει και περιοχές της καθημερινής ζωής (σίτιση, διαμονή, κανόνες διαβίωσης).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C8FC83-2E3F-4738-8973-577BCF9FB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4388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82A1F-F422-46D2-B785-E037193D1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Η Δυναμική των Συμβολαίων: Στατική ή Ζωντανή Σχέση;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734B6-C2EF-4156-83BD-96EBEDA5EAF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συμβόλαιο δεν τελειώνει όταν υπογραφεί — τότε αρχίζει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Οι εργαζόμενοι αξιολογούν καθημερινά αν: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λειτουργούν δίκαια οι κανόνες,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υπάρχουν ανακολουθίες,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τηρούνται οι υποσχέσεις,</a:t>
            </a:r>
          </a:p>
          <a:p>
            <a:pPr lvl="0"/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αποδίπεται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σεβασμός.</a:t>
            </a:r>
          </a:p>
          <a:p>
            <a:pPr marL="0" indent="0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Έτσι δημιουργείται το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ψυχολογικό συμβόλαιο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— το άγραφο, συναισθηματικό δίκτυο προσδοκιών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8D8D46-61F9-474E-8C8D-5573643D4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97635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B019C-6DB1-4CCE-902D-8E59716E2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Mini </a:t>
            </a:r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Case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Το “κρυφό” συμβόλαιο της καμαριέρας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9EF0D-C0B4-4F57-9A98-9BDD51682E8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412776"/>
            <a:ext cx="8856984" cy="5445224"/>
          </a:xfrm>
        </p:spPr>
        <p:txBody>
          <a:bodyPr/>
          <a:lstStyle/>
          <a:p>
            <a:pPr marL="0" indent="0">
              <a:buNone/>
            </a:pPr>
            <a:r>
              <a:rPr lang="el-GR" sz="23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Σενάριο</a:t>
            </a:r>
            <a:endParaRPr lang="el-GR" sz="23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Η καμαριέρα Μαρία προσλαμβάνεται για 14 δωμάτια την ημέρα. Αυτό αναγράφεται στο επίσημο συμβόλαιο.</a:t>
            </a:r>
            <a:b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300" b="1" dirty="0">
                <a:latin typeface="Calibri" panose="020F0502020204030204" pitchFamily="34" charset="0"/>
                <a:cs typeface="Calibri" panose="020F0502020204030204" pitchFamily="34" charset="0"/>
              </a:rPr>
              <a:t>Κανείς όμως δεν της είπε ότι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το </a:t>
            </a: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check-out day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 γίνεται χαμός,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πρέπει να καλύψει και συναδέλφους που λείπουν,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ο προϊστάμενος αλλάζει πρόγραμμα χωρίς ενημέρωση,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πρέπει να χαμογελάει πάντα στο </a:t>
            </a: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personal corridor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 όταν περνάει </a:t>
            </a: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staff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 από άλλα τμήματα.</a:t>
            </a:r>
          </a:p>
          <a:p>
            <a:pPr marL="0" indent="0">
              <a:buNone/>
            </a:pPr>
            <a:r>
              <a:rPr lang="el-GR" sz="2300" b="1" dirty="0">
                <a:latin typeface="Calibri" panose="020F0502020204030204" pitchFamily="34" charset="0"/>
                <a:cs typeface="Calibri" panose="020F0502020204030204" pitchFamily="34" charset="0"/>
              </a:rPr>
              <a:t>➤ </a:t>
            </a:r>
            <a:r>
              <a:rPr lang="el-GR" sz="23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Ερωτήσεις</a:t>
            </a:r>
            <a:endParaRPr lang="el-GR" sz="23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Τι μέρος αποτελεί το επίσημο και τι το ανεπίσημο συμβόλαιο;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Πώς δημιουργείται το ψυχολογικό;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Πού περιμένουμε ότι θα υπάρξουν ρήξεις;</a:t>
            </a:r>
          </a:p>
          <a:p>
            <a:endParaRPr lang="el-G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C51C6A-748A-48F7-BB55-E1C8598D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58642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582DE-778B-45A2-9326-8661E958B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Από το Επίσημο Συμβόλαιο στο Ψυχολογικό Συμβόλαιο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0D839-76F2-42C7-A9EA-7E9EF55D001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527048"/>
            <a:ext cx="8856984" cy="5330952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δεν εμφανίζεται ξαφνικά — γεννιέται από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Πηγές Σχηματισμού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Όσα λέγονται στη συνέντευξη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Όσα υπόσχεται (ή αφήνει να εννοηθούν) ο εργοδότης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Όσα λένε οι συνάδελφοι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Όσα παρατηρεί ο εργαζόμενος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κουλτούρα του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brand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ηγεσία του τμήματος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Σημαντικό μήνυμα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Ακόμα και </a:t>
            </a:r>
            <a:r>
              <a:rPr lang="el-GR" sz="24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σιωπή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από τους εργοδότες δημιουργεί υποθέσεις → άρα και «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υποσχέσεις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».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9057DF-518B-42FD-A798-E02E116E7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44231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5D5FC-D7CC-4ECE-B6D3-0B480F925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Σκιώδης πραγματικότητα των εργασιακών συμβάσεων στη φιλοξενία.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50D7B-579C-48DE-9F4E-DF34A19EB66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Παραδείγματα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θεμάτων που </a:t>
            </a:r>
            <a:r>
              <a:rPr lang="el-GR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δεν γράφονται ποτέ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στο επίσημο συμβόλαιο, αλλά είναι απολύτως πραγματικά στην καθημερινή εργασία:</a:t>
            </a:r>
          </a:p>
          <a:p>
            <a:pPr marL="0" lvl="0" indent="0">
              <a:buNone/>
            </a:pP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«Να είσαι πάντα χαμογελαστός.»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«Μην απαντάς πίσω στον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chef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.»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«Μην παίρνεις το μέρος του πελάτη όταν έχει άδικο.»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«Μην πας για ρεπό όταν το ξενοδοχείο είναι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full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.»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6BEBA-2471-497C-827C-87653C148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26212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A99C4-7C89-4DE2-818E-47620613B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Οι Συγκρούσεις Συμβολαίων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73ACA-AAF6-4210-8943-A347D9BC94C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856984" cy="5328592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Οι εργαζόμενοι συχνά αντιμετωπίζουν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σύγκρουση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μεταξύ:</a:t>
            </a:r>
          </a:p>
          <a:p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Τυπικού συμβολαίου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(π.χ. 8ωρο)</a:t>
            </a:r>
          </a:p>
          <a:p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Άτυπου συμβολαίου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(π.χ. «μείνε μέχρι να τελειώσει η δουλειά»)</a:t>
            </a:r>
          </a:p>
          <a:p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Ψυχολογικού συμβολαίου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(π.χ. «με εκτιμούν, άρα θα με σεβαστούν στο πρόγραμμα»)</a:t>
            </a:r>
          </a:p>
          <a:p>
            <a:pPr marL="0" indent="0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Όταν αυτά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συγκρουστούν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→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οδηγούν σε δυσαρέσκεια, αποχώρηση, ή μειωμένη απόδοση.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B01082-0609-49A7-A003-64B128292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29280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9772A-F821-4308-AAAB-17930558B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Σύνοψη τμήματος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55598-374E-4EB5-899C-ABCD94260D3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468438"/>
            <a:ext cx="8928992" cy="4984898"/>
          </a:xfrm>
        </p:spPr>
        <p:txBody>
          <a:bodyPr/>
          <a:lstStyle/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Υπάρχουν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επίσημα, ανεπίσημα και ψυχολογικά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συμβόλαια.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φιλοξενία λειτουργεί με πολλά άτυπα συμβόλαια που είναι κρίσιμα για την εμπειρία πελάτη.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παραβίαση των άτυπων ή ψυχολογικών συμβολαίων είναι πιο συχνή και καταστροφική από την παραβίαση των επίσημων όρων.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κατανόηση αυτών των «τριών επιπέδων» είναι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θεμελιώδης για έναν ηγέτη στον τουρισμό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ΕΡΩΤΗΣΗ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 Πιστεύετε ότι το επίσημο συμβόλαιο έχει μεγαλύτερη ή μικρότερη σημασία από το ψυχολογικό;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ΑΠΑΝΤΗΣΗ?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Τ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 επίσημο συμβόλαιο είναι νομικά σημαντικό, αλλά το ψυχολογικό υπαγορεύει τη στάση, τη διάθεση και την απόδοση.</a:t>
            </a:r>
          </a:p>
          <a:p>
            <a:pPr marL="0" lvl="0" indent="0">
              <a:buNone/>
            </a:pPr>
            <a:b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4AFB4-F253-4384-908D-746E244A9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43311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850EE-24B1-4970-BD41-90B1C0F8E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17DBD-1831-437E-92CA-6F62AB9FD7C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ΕΓΚΥΡΟΤΗΤΑ ΣΥΜΒΟΛΑΙΟΥ </a:t>
            </a:r>
          </a:p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(CONTRACT VALIDITY)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b="1" i="1" dirty="0">
                <a:latin typeface="Calibri" panose="020F0502020204030204" pitchFamily="34" charset="0"/>
                <a:cs typeface="Calibri" panose="020F0502020204030204" pitchFamily="34" charset="0"/>
              </a:rPr>
              <a:t>(Τι κάνει ένα συμβόλαιο “έγκυρο” – και γιατί αυτό δεν αρκεί στον τουρισμό;)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C5C236-4497-4F81-9676-86C5CC18F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0133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D7CCB-E113-4150-8536-3ED00165A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Τι είναι το Ψυχολογικό Συμβόλαιο – Σημασία και Βασικός Προσανατολισμός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9D1AC-CC9A-4461-BE5F-9E4930843EA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196752"/>
            <a:ext cx="9036496" cy="5472608"/>
          </a:xfrm>
        </p:spPr>
        <p:txBody>
          <a:bodyPr/>
          <a:lstStyle/>
          <a:p>
            <a:pPr marL="0" indent="0">
              <a:buNone/>
            </a:pP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Η έννοια του ψυχολογικού συμβολαίου αναφέρεται στο </a:t>
            </a: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σύνολο των αντιλήψεων, προσδοκιών και άτυπων υποσχέσεων</a:t>
            </a:r>
            <a:r>
              <a:rPr lang="el-GR" sz="21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που διαμορφώνονται ανάμεσα στον εργαζόμενο και τον εργοδότη κατά τη διάρκεια της εργασιακής σχέσης.</a:t>
            </a:r>
            <a:b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Δεν είναι γραπτό. Δεν υπογράφεται. Δεν έχει νομική ισχύ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Έχει όμως </a:t>
            </a: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εξαιρετικά υψηλή ψυχολογική ισχύ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Πρόκειται για ένα </a:t>
            </a: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υποκειμενικό και δυναμικό</a:t>
            </a:r>
            <a:r>
              <a:rPr lang="el-GR" sz="21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σύστημα προσδοκιών, που επηρεάζει:</a:t>
            </a:r>
          </a:p>
          <a:p>
            <a:pPr lvl="1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το πόσο δεσμευμένος νιώθει ο εργαζόμενος</a:t>
            </a:r>
          </a:p>
          <a:p>
            <a:pPr lvl="1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το πώς αξιολογεί τη δικαιοσύνη στη μεταχείριση</a:t>
            </a:r>
          </a:p>
          <a:p>
            <a:pPr lvl="1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το επίπεδο εμπιστοσύνης προς τον οργανισμό</a:t>
            </a:r>
          </a:p>
          <a:p>
            <a:pPr lvl="1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την αίσθηση του «</a:t>
            </a:r>
            <a:r>
              <a:rPr lang="el-GR" sz="2100" dirty="0" err="1">
                <a:latin typeface="Calibri" panose="020F0502020204030204" pitchFamily="34" charset="0"/>
                <a:cs typeface="Calibri" panose="020F0502020204030204" pitchFamily="34" charset="0"/>
              </a:rPr>
              <a:t>ανήκειν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</a:p>
          <a:p>
            <a:pPr lvl="1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την πρόθεση παραμονής ή αποχώρησης</a:t>
            </a:r>
          </a:p>
          <a:p>
            <a:pPr lvl="1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την πραγματική απόδοση (</a:t>
            </a:r>
            <a:r>
              <a:rPr lang="el-GR" sz="2100" dirty="0" err="1">
                <a:latin typeface="Calibri" panose="020F0502020204030204" pitchFamily="34" charset="0"/>
                <a:cs typeface="Calibri" panose="020F0502020204030204" pitchFamily="34" charset="0"/>
              </a:rPr>
              <a:t>performance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είναι συνδεδεμένο με τις βαθύτερες ανάγκες του ανθρώπου: </a:t>
            </a: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αναγνώριση, σεβασμός, ασφάλεια, αξιοπρέπεια, ανάπτυξη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ACDB9-12C8-4127-BCBD-C11F9DFEF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688040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92290-2834-42C9-8CA9-E470D4772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Τι σημαίνει “Εγκυρότητα” σε ένα Συμβόλαιο;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054E4-896D-46FE-9447-E35F008A197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εγκυρότητα συμβολαίου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αναφέρεται στο κατά πόσον ένα συμβόλαιο (εργασιακό ή άλλο):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είναι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νομικά δεσμευτικό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έχει καταρτιστεί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σύμφωνα με τον νόμο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περιλαμβάνει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αληθείς και ξεκάθαρους όρους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έχει γίνει με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ελεύθερη βούληση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και χωρίς πίεση,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έχει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αμοιβαία κατανόηση και αποδοχή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➤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Βασική διευκρίνιση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Ένα συμβόλαιο μπορεί να είναι πλήρως έγκυρο νομικά, αλλά να παραβιάζεται ψυχολογικά από την πρώτη κιόλας μέρα.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B7D4BA-9AA9-4A7E-A362-6F3930139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00870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4EF5A-F8C8-450B-9961-F7B6B800C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116633"/>
            <a:ext cx="8534400" cy="1008112"/>
          </a:xfrm>
        </p:spPr>
        <p:txBody>
          <a:bodyPr/>
          <a:lstStyle/>
          <a:p>
            <a:r>
              <a:rPr lang="el-GR" sz="2500" b="1" dirty="0">
                <a:latin typeface="Calibri" panose="020F0502020204030204" pitchFamily="34" charset="0"/>
                <a:cs typeface="Calibri" panose="020F0502020204030204" pitchFamily="34" charset="0"/>
              </a:rPr>
              <a:t>Οι 4 Πυλώνες Εγκυρότητας ενός Εργασιακού Συμβολαίου</a:t>
            </a:r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500" b="1" dirty="0">
                <a:latin typeface="Calibri" panose="020F0502020204030204" pitchFamily="34" charset="0"/>
                <a:cs typeface="Calibri" panose="020F0502020204030204" pitchFamily="34" charset="0"/>
              </a:rPr>
              <a:t>(νομική προσέγγιση + εφαρμογή στη φιλοξενία</a:t>
            </a:r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): 1/4</a:t>
            </a:r>
            <a:endParaRPr lang="el-GR"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04325-12B4-4B1A-8151-2A7369B4E66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7"/>
            <a:ext cx="8503920" cy="5214319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Νομιμότητα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Legality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Το συμβόλαιο πρέπει: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να μην παραβιάζει την εργατική νομοθεσία,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να συμμορφώνεται με ωράρια, άδειες, διαλείμματα,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να μην ενθαρρύνει παράνομες πρακτικές (π.χ. αδήλωτη εργασία).</a:t>
            </a:r>
          </a:p>
          <a:p>
            <a:pPr marL="0" indent="0">
              <a:buNone/>
            </a:pP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➤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Ένα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resort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δίνει 8ωρο στο συμβόλαιο, αλλά λειτουργεί με 10ωρες βάρδιες χωρίς υπερωρίες.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Το συμβόλαιο είναι έγκυρο, η πράξη όχι.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→ Νομιμότητα του κειμένου ≠ νομιμότητα εφαρμογής.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BF2206-7928-4483-91CB-027D7BF30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15396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FA1E7-D09B-4D83-9853-FF01AAE7991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9036496" cy="5517232"/>
          </a:xfrm>
        </p:spPr>
        <p:txBody>
          <a:bodyPr/>
          <a:lstStyle/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Σαφήνεια και Διαφάνεια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Clarity &amp; Transparency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πρέπει να γνωρίζει: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ακριβείς αρμοδιότητες,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πραγματικά ωράρια,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αμοιβές και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κριτήρια αξιολόγησης,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όρια ευθύνης.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➤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Σημείο-κλειδί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Η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ασάφεια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δημιουργεί χώρο για λάθος προσδοκίες → ψυχολογικό συμβόλαιο εύθραυστο.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➤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 στη φιλοξενία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Στη συνέντευξη: «Θα κάνεις και λίγο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bartending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όταν χρειαστεί.»</a:t>
            </a:r>
            <a:b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Στην πράξη: Ο εργαζόμενος βρίσκεται 4 ώρες/ημέρα στο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bar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→ ρόλος αλλοιωμένος → παραβίαση εγκυρότητας της “συμφωνίας ρόλου”.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2D2C91-8254-419E-BE04-7CB80DF79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42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51C93FA-B812-4CB1-8B54-2F398BEB5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116633"/>
            <a:ext cx="8534400" cy="1008112"/>
          </a:xfrm>
        </p:spPr>
        <p:txBody>
          <a:bodyPr/>
          <a:lstStyle/>
          <a:p>
            <a:r>
              <a:rPr lang="el-GR" sz="2500" b="1" dirty="0">
                <a:latin typeface="Calibri" panose="020F0502020204030204" pitchFamily="34" charset="0"/>
                <a:cs typeface="Calibri" panose="020F0502020204030204" pitchFamily="34" charset="0"/>
              </a:rPr>
              <a:t>Οι 4 Πυλώνες Εγκυρότητας ενός Εργασιακού Συμβολαίου</a:t>
            </a:r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500" b="1" dirty="0">
                <a:latin typeface="Calibri" panose="020F0502020204030204" pitchFamily="34" charset="0"/>
                <a:cs typeface="Calibri" panose="020F0502020204030204" pitchFamily="34" charset="0"/>
              </a:rPr>
              <a:t>(νομική προσέγγιση + εφαρμογή στη φιλοξενία</a:t>
            </a:r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): 2/4</a:t>
            </a:r>
            <a:endParaRPr lang="el-GR"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9156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EB4BF-0F91-4085-BBEA-B6161B92B1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Συναίνεση και Ελεύθερη Βούληση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Mutual Consent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υπογραφή πρέπει να γίνεται χωρίς: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πίεση,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ψευδείς υποσχέσεις,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απόκρυψη κρίσιμων πληροφοριών.</a:t>
            </a:r>
          </a:p>
          <a:p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➤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«Υπέγραψε γρήγορα γιατί αύριο ξεκινάς και έχουμε πολύ φόρτο.»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Αυτό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νομικά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μπορεί να σταθεί, αλλά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ψυχολογικά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φθείρει τον σεβασμό και την εμπιστοσύνη από την αρχή.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7C22EE-886C-452C-BD74-FE050536B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43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B4875F5-2299-4508-8E45-0E907F506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116633"/>
            <a:ext cx="8534400" cy="1008112"/>
          </a:xfrm>
        </p:spPr>
        <p:txBody>
          <a:bodyPr/>
          <a:lstStyle/>
          <a:p>
            <a:r>
              <a:rPr lang="el-GR" sz="2500" b="1" dirty="0">
                <a:latin typeface="Calibri" panose="020F0502020204030204" pitchFamily="34" charset="0"/>
                <a:cs typeface="Calibri" panose="020F0502020204030204" pitchFamily="34" charset="0"/>
              </a:rPr>
              <a:t>Οι 4 Πυλώνες Εγκυρότητας ενός Εργασιακού Συμβολαίου</a:t>
            </a:r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500" b="1" dirty="0">
                <a:latin typeface="Calibri" panose="020F0502020204030204" pitchFamily="34" charset="0"/>
                <a:cs typeface="Calibri" panose="020F0502020204030204" pitchFamily="34" charset="0"/>
              </a:rPr>
              <a:t>(νομική προσέγγιση + εφαρμογή στη φιλοξενία</a:t>
            </a:r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): 3/4</a:t>
            </a:r>
            <a:endParaRPr lang="el-GR"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236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DB42B-AC76-4B13-938D-F4C55962EBB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Αμοιβαιότητα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Reciprocity / “Meeting of the Minds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”)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Για να είναι έγκυρο ένα συμβόλαιο, απαιτείται οι δύο πλευρές: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να έχουν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κοινή κατανόηση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των όρων,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να γνωρίζουν τι περιμένουν ο ένας από τον άλλο.</a:t>
            </a:r>
          </a:p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➤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Ο εργοδότης πιστεύει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«Το “ευέλικτο ωράριο” σημαίνει ότι μπορείς να αλλάζεις βάρδιες τελευταία στιγμή.»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νομίζει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«Ευέλικτο ωράριο σημαίνει ότι θα συζητάμε μαζί τις αλλαγές.»</a:t>
            </a: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→ Το ίδιο λεκτικό, εντελώς διαφορετική ερμηνεία →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ψυχολογική σύγκρουση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5FC5B7-EA4D-4632-A134-08127D97A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44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18A0B59-F3DA-479E-9669-32F44C502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116633"/>
            <a:ext cx="8534400" cy="1008112"/>
          </a:xfrm>
        </p:spPr>
        <p:txBody>
          <a:bodyPr/>
          <a:lstStyle/>
          <a:p>
            <a:r>
              <a:rPr lang="el-GR" sz="2500" b="1" dirty="0">
                <a:latin typeface="Calibri" panose="020F0502020204030204" pitchFamily="34" charset="0"/>
                <a:cs typeface="Calibri" panose="020F0502020204030204" pitchFamily="34" charset="0"/>
              </a:rPr>
              <a:t>Οι 4 Πυλώνες Εγκυρότητας ενός Εργασιακού Συμβολαίου</a:t>
            </a:r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500" b="1" dirty="0">
                <a:latin typeface="Calibri" panose="020F0502020204030204" pitchFamily="34" charset="0"/>
                <a:cs typeface="Calibri" panose="020F0502020204030204" pitchFamily="34" charset="0"/>
              </a:rPr>
              <a:t>(νομική προσέγγιση + εφαρμογή στη φιλοξενία</a:t>
            </a:r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): 4/4</a:t>
            </a:r>
            <a:endParaRPr lang="el-GR"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8749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547E6-8B8F-4153-915B-17D9710C9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Η Εγκυρότητα του Συμβολαίου στη Φιλοξενία: Γιατί Είναι Περίπλοκη;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86A05-02F7-49F3-9081-AF1A9693A8D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856984" cy="5328592"/>
          </a:xfrm>
        </p:spPr>
        <p:txBody>
          <a:bodyPr/>
          <a:lstStyle/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Η φιλοξενία έχει χαρακτηριστικά που αποδυναμώνουν την εγκυρότητα, ακόμα και όταν το συμβόλαιο είναι γραμμένο τέλεια.</a:t>
            </a:r>
          </a:p>
          <a:p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Χαρακτηριστικό 1: Έντονη εποχικότητα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Οι ανάγκες αλλάζουν συνεχώς → οι όροι συχνά τροποποιούνται άτυπα.</a:t>
            </a:r>
          </a:p>
          <a:p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Χαρακτηριστικό 2: Πολυπολιτισμικό προσωπικό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Διαφορετικές κουλτούρες → διαφορετική κατανόηση κανόνων → συγκρούσεις προσδοκιών.</a:t>
            </a:r>
          </a:p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Χαρακτηριστικό 3: Συναισθηματική εργασία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emotional </a:t>
            </a:r>
            <a:r>
              <a:rPr lang="en-US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labour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Το συμβόλαιο μπορεί να λέει «εξυπηρέτηση πελατών», αλλά όχι:</a:t>
            </a:r>
            <a:b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«Να χαμογελάς κάθε φορά που έχεις κακή μέρα.»</a:t>
            </a:r>
            <a:b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→ Το ρητό συμβόλαιο δεν καλύπτει την πραγματική απαίτηση.</a:t>
            </a:r>
          </a:p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Χαρακτηριστικό 4: </a:t>
            </a:r>
            <a:r>
              <a:rPr lang="en-US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Shared spaces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(διαμονή προσωπικού)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 εργοδότης αποκτά επιρροή πέρα από το ωράριο → θολώνουν τα όρια του “συμβολαίου”.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306D95-80B3-4899-BA53-2E593379A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93714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4778-DE36-4FE8-8353-68CF31FED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Mini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Case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– “Το Συμβόλαιο Είναι Εντάξει… αλλά δεν Νιώθω Εντάξει”: 1/2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AE86F-79BD-41A8-A8DA-7E3D022BF1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8856984" cy="5400600"/>
          </a:xfrm>
        </p:spPr>
        <p:txBody>
          <a:bodyPr/>
          <a:lstStyle/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Σενάριο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 Γιώργος προσλαμβάνεται ως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receptionist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σε 4* ξενοδοχείο: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Υπογράφει 8ωρο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Μισθό 1.000€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Αρμοδιότητες ξεκάθαρες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Ρεπό μία φορά την εβδομάδα</a:t>
            </a:r>
          </a:p>
          <a:p>
            <a:pPr marL="0" indent="0">
              <a:buNone/>
            </a:pPr>
            <a:endParaRPr lang="el-GR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Όλα νόμιμα — όλα καθαρά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Μετά από 3 εβδομάδες: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Front Office Manager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του κάνει παρατηρήσεις μπροστά σε πελάτες.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Του ζητά να μιλήσει τρεις γλώσσες ενώ είχε προσληφθεί για δύο.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Του αλλάζει το ρεπό τελευταία στιγμή κάθε εβδομάδα.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Δεν τον συμπεριλαμβάνει στις συναντήσεις.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6A03CC-58F3-401C-9152-E0E7E6569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583432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D8124-E72E-4EF6-B4F0-D13FE679619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sz="2800" b="1" dirty="0">
                <a:latin typeface="Calibri" panose="020F0502020204030204" pitchFamily="34" charset="0"/>
                <a:cs typeface="Calibri" panose="020F0502020204030204" pitchFamily="34" charset="0"/>
              </a:rPr>
              <a:t>➤ </a:t>
            </a:r>
            <a:r>
              <a:rPr lang="el-GR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Συζήτηση</a:t>
            </a:r>
            <a:endParaRPr lang="el-GR" sz="28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Είναι έγκυρο το συμβόλαιο;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Έχει παραβιαστεί νομικά;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Έχει παραβιαστεί ψυχολογικά;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sz="2800" dirty="0">
                <a:latin typeface="Calibri" panose="020F0502020204030204" pitchFamily="34" charset="0"/>
                <a:cs typeface="Calibri" panose="020F0502020204030204" pitchFamily="34" charset="0"/>
              </a:rPr>
              <a:t>Ποια διάσταση της σχέσης απασχόλησης έχει μεγαλύτερη βλάβη;</a:t>
            </a:r>
          </a:p>
          <a:p>
            <a:endParaRPr lang="el-G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F2A4-E41B-4173-A96A-76A1C6D17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47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87A66CD-3BB3-4F2E-B21A-4645DCD83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Mini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Case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– “Το Συμβόλαιο Είναι Εντάξει… αλλά δεν Νιώθω Εντάξει”: 2/2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11341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4566C-CB47-43E2-AC7C-2946DF732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Η Μεγάλη Αλήθεια: “Νομική Εγκυρότητα ≠ Εμπιστοσύνη”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D0724-4D7D-47E6-A9E0-F17615F1E88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Στη φιλοξενία η νομιμότητα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δεν εγγυάται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δικαιοσύνη,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διαφάνεια,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ανθρώπινη μεταχείριση,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σταθερότητα καθημερινότητας,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σεβασμό στα συναισθήματα του εργαζομένου.</a:t>
            </a:r>
          </a:p>
          <a:p>
            <a:pPr marL="0" indent="0">
              <a:buNone/>
            </a:pP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➤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Άρα, ένα συμβόλαιο μπορεί να είναι 100% έγκυρο και ταυτόχρονα 0% λειτουργικό.</a:t>
            </a:r>
            <a:endParaRPr lang="el-GR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6E0993-2E4E-43B7-B0B8-363513ECF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159396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0D753-60F2-4FC8-868E-508CA61F8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332656"/>
            <a:ext cx="8534400" cy="720080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“Ποια Φράση Είναι Προβληματική;”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53868-EBB9-4228-AF0F-B4039D8B4AD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70304"/>
          </a:xfrm>
        </p:spPr>
        <p:txBody>
          <a:bodyPr/>
          <a:lstStyle/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Στις ακόλουθες φράσεις να εντοπιστούν τα προβλήματα εγκυρότητας (ασάφεια, έλλειψη συναίνεσης, παραπλάνηση κ.λπ.).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«Θα πληρώνεσαι με βάση την απόδοσή σου.»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«Ευέλικτο ωράριο ανάλογα με τις ανάγκες του ξενοδοχείου.»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«Μπορεί να χρειαστεί να βοηθάς και σε άλλα τμήματα.»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«Το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εξαρτάται από την γενική εικόνα της σεζόν.»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«Το πρόγραμμα μπορεί να αλλάζει ανάλογα με την πληρότητα.»</a:t>
            </a:r>
          </a:p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➤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Τι αναδεικνύει η άσκηση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Οι περισσότεροι όροι είναι νόμιμοι αλλά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ψυχολογικά επικίνδυνοι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D0B24E-C86D-4433-BD27-F1F4A22CC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3757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CBF5B-D98C-4A9A-977E-84051B574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Γιατί το ψυχολογικό συμβόλαιο έχει ιδιαίτερη αξία στον Τουρισμό &amp; τη Φιλοξενία: 1/2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C1BDD-339A-4284-87B4-355DE3A1E00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784976" cy="5288632"/>
          </a:xfrm>
        </p:spPr>
        <p:txBody>
          <a:bodyPr/>
          <a:lstStyle/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 κλάδος της φιλοξενίας έχει μοναδικά χαρακτηριστικά που τον κάνουν εξαιρετικά ευαίσθητο στη λειτουργία ψυχολογικών συμβολαίων: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Έντονη διαπροσωπική εργασία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emotional labor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Οι εργαζόμενοι καλούνται να χαμογελούν, να δείχνουν </a:t>
            </a:r>
            <a:r>
              <a:rPr lang="el-GR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ενσυναίσθηση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, να επιλύουν προβλήματα, να μένουν ψύχραιμοι με δύσκολους πελάτες.</a:t>
            </a:r>
            <a:b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Αυτό απαιτεί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συναισθηματική επένδυση</a:t>
            </a:r>
            <a:r>
              <a:rPr lang="el-GR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και συνεπώς απαιτεί μια σχέση βασισμένη σε εμπιστοσύνη.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Υψηλά επίπεδα εποχικότητας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Οι εποχικοί εργαζόμενοι επιστρέφουν συχνά στο ίδιο ξενοδοχείο κάθε χρόνο.</a:t>
            </a:r>
            <a:b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Οι άτυπες υποσχέσεις ("του χρόνου θα σε βάλουμε στη ρεσεψιόν", "θα σου αυξήσουμε τον μισθό") δημιουργούν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ισχυρά ψυχολογικά συμβόλαια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, συχνά πιο σημαντικά από τα τυπικά.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01ECAD-597E-4101-875A-033FFCCBB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93367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1261F-B1BF-4F95-BD82-74D06D2C2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Ανακεφαλαίωση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Τμήματος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13F9B-4B28-4B7E-9A18-78D7CF3B4A4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Η εγκυρότητα συμβολαίου αφορά τη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νομική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αλλά και τη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λειτουργική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ισχύ του.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Στον τουρισμό η νομική εγκυρότητα συχνά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δεν αρκεί</a:t>
            </a:r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λόγω δυναμικών συνθηκών.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Το μεγαλύτερο ρίσκο δεν είναι η νομική παραβίαση, αλλά η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ψυχολογική διάψευση προσδοκιών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Ένα “έγκυρο” συμβόλαιο χρειάζεται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συνεπή εφαρμογή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 διαφάνεια και σεβασμό για να είναι πραγματικά δεσμευτικό.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9322C9-CEBD-4D8A-A03B-E2711B9F3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415720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29D34-E588-43FD-B245-75956C920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6AC25-86ED-4DE0-A9D5-61BA10F4C94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l-G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ΟΡΙΣΜΟΣ ΨΥΧΟΛΟΓΙΚΟΥ ΣΥΜΒΟΛΑΙΟΥ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b="1" i="1" dirty="0">
                <a:latin typeface="Calibri" panose="020F0502020204030204" pitchFamily="34" charset="0"/>
                <a:cs typeface="Calibri" panose="020F0502020204030204" pitchFamily="34" charset="0"/>
              </a:rPr>
              <a:t>(Οι αόρατες υποσχέσεις που καθορίζουν τη συμπεριφορά στον χώρο της φιλοξενίας)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B708C1-C475-4C68-AD05-A7181D537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10220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B989D-A32A-460D-A4C0-46E9A7952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040160"/>
          </a:xfrm>
        </p:spPr>
        <p:txBody>
          <a:bodyPr/>
          <a:lstStyle/>
          <a:p>
            <a: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  <a:t>Τι Είναι το Ψυχολογικό Συμβόλαιο; </a:t>
            </a:r>
            <a:b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  <a:t>(Κύριος Ορισμός)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8A944-BBFD-4669-9E9F-ED4E33EB640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412776"/>
            <a:ext cx="8928992" cy="5445224"/>
          </a:xfrm>
        </p:spPr>
        <p:txBody>
          <a:bodyPr/>
          <a:lstStyle/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Το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ψυχολογικό συμβόλαιο</a:t>
            </a:r>
            <a:r>
              <a:rPr lang="el-GR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είναι: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«Το σύνολο των άρρητων, μη γραπτών, υποκειμενικών προσδοκιών και αντιλήψεων που έχει ο εργαζόμενος και ο εργοδότης για όσα ο καθένας οφείλει να προσφέρει στη σχέση εργασίας.»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Περιλαμβάνει: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προσδοκίες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expectations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αντιλήψεις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beliefs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υποσχέσεις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promises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υποχρεώσεις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obligations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ανταλλαγές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exchanges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κατανόηση ρόλων</a:t>
            </a:r>
            <a:r>
              <a:rPr lang="el-GR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role understanding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Αυτά μπορεί να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μην υπάρχουν σε κανένα γραπτό συμβόλαιο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, αλλά επηρεάζουν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καθημερινά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τη συμπεριφορά, την απόδοση και την αφοσίωση.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D40B30-5DA1-413A-B67F-5D9A07A40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112001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C0722-D331-4545-BFA0-38C74DED9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Πώς Διαφέρει Από το Τυπικό Συμβόλαιο;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91B7E-FE7E-45E5-8306-F6D8D1E2E6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5838527"/>
            <a:ext cx="8784976" cy="758825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Το γραπτό συμβόλαιο μπορεί να είναι το ίδιο για δύο εργαζόμενους, αλλά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το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ψυχολογικό συμβόλαιο ποτέ δεν είναι ίδιο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C04B95-EAD2-4835-BE89-437D31CAB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53</a:t>
            </a:fld>
            <a:endParaRPr lang="el-GR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FB49275-4384-413B-98F6-76BB2661CE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754526"/>
              </p:ext>
            </p:extLst>
          </p:nvPr>
        </p:nvGraphicFramePr>
        <p:xfrm>
          <a:off x="235968" y="1700808"/>
          <a:ext cx="8656512" cy="4032452"/>
        </p:xfrm>
        <a:graphic>
          <a:graphicData uri="http://schemas.openxmlformats.org/drawingml/2006/table">
            <a:tbl>
              <a:tblPr/>
              <a:tblGrid>
                <a:gridCol w="2032249">
                  <a:extLst>
                    <a:ext uri="{9D8B030D-6E8A-4147-A177-3AD203B41FA5}">
                      <a16:colId xmlns:a16="http://schemas.microsoft.com/office/drawing/2014/main" val="1798325094"/>
                    </a:ext>
                  </a:extLst>
                </a:gridCol>
                <a:gridCol w="2112826">
                  <a:extLst>
                    <a:ext uri="{9D8B030D-6E8A-4147-A177-3AD203B41FA5}">
                      <a16:colId xmlns:a16="http://schemas.microsoft.com/office/drawing/2014/main" val="1464925576"/>
                    </a:ext>
                  </a:extLst>
                </a:gridCol>
                <a:gridCol w="4511437">
                  <a:extLst>
                    <a:ext uri="{9D8B030D-6E8A-4147-A177-3AD203B41FA5}">
                      <a16:colId xmlns:a16="http://schemas.microsoft.com/office/drawing/2014/main" val="4056350735"/>
                    </a:ext>
                  </a:extLst>
                </a:gridCol>
              </a:tblGrid>
              <a:tr h="809464">
                <a:tc>
                  <a:txBody>
                    <a:bodyPr/>
                    <a:lstStyle/>
                    <a:p>
                      <a:pPr algn="ctr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Χαρακτηριστικό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Γραπτό Συμβόλαιο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Ψυχολογικό Συμβόλαιο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525070"/>
                  </a:ext>
                </a:extLst>
              </a:tr>
              <a:tr h="809464"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Μορφή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Γραπτό κείμενο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Άρρητο, άτυπο, “στο μυαλό” των δύο πλευρών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295136"/>
                  </a:ext>
                </a:extLst>
              </a:tr>
              <a:tr h="809464"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Προέλευση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Νομοθεσία, HR, συμφωνία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Εμπειρίες, επικοινωνία, κουλτούρα, υπονοούμενα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86349"/>
                  </a:ext>
                </a:extLst>
              </a:tr>
              <a:tr h="397298"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Νομική ισχύς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Ναι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Όχι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254184"/>
                  </a:ext>
                </a:extLst>
              </a:tr>
              <a:tr h="809464"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Μεταβλητότητα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Σχετικά σταθερό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Πολύ δυναμικό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546660"/>
                  </a:ext>
                </a:extLst>
              </a:tr>
              <a:tr h="397298"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Παραβίαση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Νομική συνέπεια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Συναισθηματική/</a:t>
                      </a:r>
                      <a:r>
                        <a:rPr lang="el-GR" sz="20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συμπεριφορική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977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9935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A3FC0-BD0F-4588-A555-3009E7BDF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Από Πού “Γεννιέται” το Ψυχολογικό Συμβόλαιο; 1/2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1A099-573F-4278-B2F4-40326851A4D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8856984" cy="5288632"/>
          </a:xfrm>
        </p:spPr>
        <p:txBody>
          <a:bodyPr/>
          <a:lstStyle/>
          <a:p>
            <a:pPr marL="0" indent="0">
              <a:buNone/>
            </a:pP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δεν προκύπτει από ένα συμβόλαιο υπογεγραμμένο στο HR.</a:t>
            </a:r>
            <a:b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3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Προκύπτει από:</a:t>
            </a:r>
          </a:p>
          <a:p>
            <a:pPr marL="0" indent="0">
              <a:buNone/>
            </a:pPr>
            <a:r>
              <a:rPr lang="el-GR" sz="2300" b="1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l-GR" sz="23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Τα λόγια του εργοδότη</a:t>
            </a:r>
            <a:endParaRPr lang="el-GR" sz="23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Συνέντευξη</a:t>
            </a:r>
          </a:p>
          <a:p>
            <a:pPr lvl="0"/>
            <a:r>
              <a:rPr lang="el-GR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Onboarding</a:t>
            </a:r>
            <a:endParaRPr lang="el-G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Σχόλια προϊσταμένων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Υποσχέσεις για εξέλιξη, </a:t>
            </a:r>
            <a:r>
              <a:rPr lang="el-GR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, εκπαίδευση</a:t>
            </a:r>
          </a:p>
          <a:p>
            <a:pPr marL="0" indent="0">
              <a:buNone/>
            </a:pPr>
            <a:r>
              <a:rPr lang="el-GR" sz="2300" b="1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l-GR" sz="23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Τη συμπεριφορά του εργοδότη</a:t>
            </a:r>
            <a:endParaRPr lang="el-GR" sz="23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Τήρηση ωραρίου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Σεβασμός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Καθήκοντα &amp; φόρτος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Συνέπεια λόγων-πράξεων</a:t>
            </a:r>
          </a:p>
          <a:p>
            <a:endParaRPr lang="el-G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A9169D-499B-4891-8760-EB8C846A7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100988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8E088-A47E-4EF2-A356-8914D69351B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Την κουλτούρα του οργανισμού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Πώς φέρονται στους υπαλλήλους;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Πώς μιλούν για τους πελάτες;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Πώς αντιμετωπίζουν τα παράπονα προσωπικού;</a:t>
            </a:r>
          </a:p>
          <a:p>
            <a:pPr marL="0" indent="0">
              <a:buNone/>
            </a:pPr>
            <a:endParaRPr lang="el-G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Τις εμπειρίες του εργαζομένου από το παρελθόν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Προηγούμενη δουλειά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Κουλτούρα χώρας προέλευσης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Εξοικείωση με τον τουριστικό κλάδο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CC3F98-F709-4C12-B250-6A1EB53CA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55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5B3C21E-2CB9-42BC-B708-7FFD6241A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Από Πού “Γεννιέται” το Ψυχολογικό Συμβόλαιο; 2/2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6468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62846-6F2E-4238-B4D1-69F812B01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365919"/>
            <a:ext cx="8534400" cy="758825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Βασικές Διαστάσεις του Ψυχολογικού Συμβολαίου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4CF6E-CE8E-4ADE-A94A-2DE543455C6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Στην ουσία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περιλαμβάνει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Τι πιστεύει ο εργαζόμενος ότι οφείλει να κάνει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Τι πιστεύει ότι ο εργοδότης οφείλει να του προσφέρει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Πώς αντιλαμβάνεται ο καθένας τις υποχρεώσεις του άλλου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Στον τουρισμό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αυτά αφορούν: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δικαιοσύνη στη διαχείριση βαρδιών,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σεβασμό και ανθρώπινη μεταχείριση,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ευκαιρίες ανάπτυξης,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ευελιξία με τα ρεπό,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τήρηση υποσχέσεων για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καλό κλίμα στην ομάδα.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BA8D8F-F6B8-4730-961F-16BF92FA0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072800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25429-5E2E-40B2-81A8-FFC926181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Γιατί Είναι Κρίσιμο στον Τουρισμό και τη Φιλοξενία;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C772E-7164-4937-A033-C121B88F09B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268760"/>
            <a:ext cx="8856984" cy="5589240"/>
          </a:xfrm>
        </p:spPr>
        <p:txBody>
          <a:bodyPr/>
          <a:lstStyle/>
          <a:p>
            <a:pPr marL="0" indent="0">
              <a:buNone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κλάδος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χαρακτηρίζεται από:</a:t>
            </a:r>
          </a:p>
          <a:p>
            <a:pPr lvl="0"/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υψηλή συναισθηματική εργασία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απρόβλεπτα ωράρια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εποχικότητα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πολυπολιτισμικά περιβάλλοντα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στενή συνεργασία σε ομάδες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έντονη καθημερινή πίεση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➡ Αυτό σημαίνει ότι 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τα </a:t>
            </a: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άγραφτα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, άρα το ψυχολογικό συμβόλαιο, είναι πιο σημαντικά από τα </a:t>
            </a: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γραπτά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Παραδείγματα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Το συμβόλαιο λέει "εξυπηρέτηση πελατών" — το ψυχολογικό συμβόλαιο λέει "να έχεις πάντα θετική διάθεση".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Το συμβόλαιο λέει "8ωρο" — το ψυχολογικό συμβόλαιο λέει "να κάνεις υπομονή σε περιόδους μεγάλης πληρότητας".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Το συμβόλαιο λέει "υπάλληλος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reception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" — το ψυχολογικό συμβόλαιο λέει "να βοηθάς και στο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housekeeping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αν χρειαστεί".</a:t>
            </a:r>
          </a:p>
          <a:p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42D03E-B78D-455C-AD24-301173148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738477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49F06-FAB0-434B-92C8-56DCD5616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Πως το Ψυχολογικό Συμβόλαιο Διαμορφώνει Συμπεριφορά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3E378-DEF9-409C-AC6C-B0FBA7145F5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268760"/>
            <a:ext cx="8928992" cy="5589240"/>
          </a:xfrm>
        </p:spPr>
        <p:txBody>
          <a:bodyPr/>
          <a:lstStyle/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Όταν το ψυχολογικό συμβόλαιο είναι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θετικό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υψηλή εμπιστοσύνη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υψηλή δέσμευση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αύξηση απόδοσης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προθυμία για «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extra mile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λιγότερα λάθη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μεγαλύτερη διάθεση προσφοράς προς τον πελάτη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Όταν είναι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αρνητικό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 ή έχει παραβιαστεί: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υποχώρηση της προσπάθειας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αδιαφορία / μη συμμόρφωση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παθητική αντίσταση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silent quitting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αυξημένη πρόθεση αποχώρησης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συγκρούσεις με πελάτες &amp; συναδέλφους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3E63D-D0ED-48E4-920F-4DF1DEA5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559126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4C7AB-F54F-4F07-B212-282D4F122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365919"/>
            <a:ext cx="8534400" cy="758825"/>
          </a:xfrm>
        </p:spPr>
        <p:txBody>
          <a:bodyPr/>
          <a:lstStyle/>
          <a:p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Mini </a:t>
            </a:r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Case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– “Η Μαρία στο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Restaurant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του 5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* </a:t>
            </a:r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Hotel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42B3E-5DAE-4AE9-A450-A9E04B5393B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196752"/>
            <a:ext cx="8856984" cy="5589240"/>
          </a:xfrm>
        </p:spPr>
        <p:txBody>
          <a:bodyPr/>
          <a:lstStyle/>
          <a:p>
            <a:pPr marL="0" indent="0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Σενάριο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Κατά τη συνέντευξη:</a:t>
            </a:r>
            <a:b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«Στο τμήμα μας λειτουργούμε σαν οικογένεια. Στηρίζουμε ο ένας τον άλλον. Επίσης, κάθε χρόνο όσοι αποδίδουν καλά παίρνουν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10%.»</a:t>
            </a:r>
          </a:p>
          <a:p>
            <a:pPr marL="0" indent="0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Πραγματικότητα μετά από 2 μήνες: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Οι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supervisors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φωνάζουν συχνά.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Οι συνάδελφοι ανταγωνίζονται για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tips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τελικά παίρνουν μόνο δύο άτομα «που τους έχει αδυναμία ο F&amp;B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».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Το ρεπό της αλλάζει τελευταία στιγμή.</a:t>
            </a:r>
          </a:p>
          <a:p>
            <a:pPr marL="0" indent="0">
              <a:buNone/>
            </a:pP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➤ </a:t>
            </a: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Τι συνέβη;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Παραβίαση ψυχολογικού συμβολαίου χωρίς παραβίαση του γραπτού.</a:t>
            </a:r>
          </a:p>
          <a:p>
            <a:pPr marL="0" indent="0">
              <a:buNone/>
            </a:pP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➤ </a:t>
            </a: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Ερωτήσεις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Ποιες υποσχέσεις παραβιάστηκαν;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Πώς θα επηρεαστεί η συμπεριφορά της Μαρίας;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Τι θα έπρεπε να είχε κάνει το HR;</a:t>
            </a:r>
          </a:p>
          <a:p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29FF6E-0F3D-490B-A0BE-D73E371D3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292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A1F4E-C9E5-4FEF-B211-E1B0964C7EA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196752"/>
            <a:ext cx="9025121" cy="5661248"/>
          </a:xfrm>
        </p:spPr>
        <p:txBody>
          <a:bodyPr/>
          <a:lstStyle/>
          <a:p>
            <a:pPr marL="0" indent="0">
              <a:buNone/>
            </a:pP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Εργασία με “απρόβλεπτες” απαιτήσεις</a:t>
            </a:r>
            <a:endParaRPr lang="el-GR" sz="21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Peaks, last-minute requests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, ανατροπές.</a:t>
            </a:r>
            <a:b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δίνει «κάτι παραπάνω» όταν πιστεύει ότι ο οργανισμός θα κάνει το ίδιο για αυτόν.</a:t>
            </a:r>
          </a:p>
          <a:p>
            <a:pPr marL="0" indent="0">
              <a:buNone/>
            </a:pP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προσωπικό είναι η “εικόνα” της επιχείρησης</a:t>
            </a:r>
            <a:endParaRPr lang="el-GR" sz="21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Internal 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service quality → external service quality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Ένα θετικό ψυχολογικό συμβόλαιο οδηγεί σε: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καλύτερη εξυπηρέτηση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μεγαλύτερη προθυμία για χαμόγελο &amp; ευγένεια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λιγότερα λάθη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ευελιξία σε κρίσεις</a:t>
            </a:r>
          </a:p>
          <a:p>
            <a:pPr marL="0" indent="0">
              <a:buNone/>
            </a:pP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Υψηλή εξάρτηση από την ομαδικότητα</a:t>
            </a:r>
            <a:endParaRPr lang="el-GR" sz="21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Housekeeping, F&amp;B, Front Office, Maintenance 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– όλα λειτουργούν σαν αλυσίδα.</a:t>
            </a:r>
            <a:b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Ρήξη ψυχολογικού συμβολαίου </a:t>
            </a:r>
            <a:r>
              <a:rPr lang="el-GR" sz="2100" b="1" dirty="0">
                <a:latin typeface="Calibri" panose="020F0502020204030204" pitchFamily="34" charset="0"/>
                <a:cs typeface="Calibri" panose="020F0502020204030204" pitchFamily="34" charset="0"/>
              </a:rPr>
              <a:t>σε έναν μόνο εργαζόμενο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 μπορεί να επηρεάσει ολόκληρο το τμήμα.</a:t>
            </a:r>
          </a:p>
          <a:p>
            <a:endParaRPr lang="el-GR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C86323-1431-4D6D-9B3A-2F7C8B79E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6DE73E0-4BD8-4FEC-A864-0BA7D9884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Γιατί το ψυχολογικό συμβόλαιο έχει ιδιαίτερη αξία στον Τουρισμό &amp; τη Φιλοξενία: 2/2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83975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F78D3-55EB-4FF9-9C11-A8CA80336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Ανακεφαλαίωση Τμήματος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15C81-11AF-4638-8F16-F18CFC2098B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είναι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υποκειμενικό, άτυπο και ισχυρό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Επηρεάζει βαθιά τη συμπεριφορά και την απόδοση.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Στη φιλοξενία παίζει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μεγαλύτερο ρόλο από το τυπικό συμβόλαιο.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Διαμορφώνεται μέσω επικοινωνίας, κουλτούρας, παρατηρούμενης συμπεριφοράς.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Όταν παραβιάζεται, η ζημιά είναι κυρίως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συναισθηματική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αλλά </a:t>
            </a: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πολύ πραγμα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τική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1F6707-84A5-41F3-A229-5D7D376B9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386655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F318E-0708-4B44-B533-77513E061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D8819-8406-4592-BF5B-5B0A84BDF73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ΕΝΝΟΙΕΣ-ΚΛΕΙΔΙΑ ΤΟΥ ΨΥΧΟΛΟΓΙΚΟΥ ΣΥΜΒΟΛΑΙΟΥ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b="1" i="1" dirty="0">
                <a:latin typeface="Calibri" panose="020F0502020204030204" pitchFamily="34" charset="0"/>
                <a:cs typeface="Calibri" panose="020F0502020204030204" pitchFamily="34" charset="0"/>
              </a:rPr>
              <a:t>(Οι θεμελιώδεις παράγοντες που διαμορφώνουν και καθορίζουν την “άτυπη συμφωνία” στον χώρο της φιλοξενίας)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617949-ABA9-47AE-8FA6-EC506A386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672645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35883-3C38-4D84-BC4E-5F5928994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12D8D-A41C-42C7-8C97-AD70B5764F8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D47A9-7525-498A-BDBC-C7FEE34A5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930147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CB7AF-3815-4907-8FBC-F5E24B3C1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88640"/>
            <a:ext cx="8534400" cy="100811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“Υποχρεώσεις”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Obligations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): Η Καρδιά του Ψυχολογικού Συμβολαίου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: 1/2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6EF9E-4725-46E3-A2F5-121AE8D9E06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9001000" cy="5832648"/>
          </a:xfrm>
        </p:spPr>
        <p:txBody>
          <a:bodyPr/>
          <a:lstStyle/>
          <a:p>
            <a:pPr marL="0" indent="0">
              <a:buNone/>
            </a:pP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Οι υποχρεώσεις είναι </a:t>
            </a:r>
            <a:r>
              <a:rPr lang="el-GR" i="1" dirty="0">
                <a:latin typeface="Calibri" panose="020F0502020204030204" pitchFamily="34" charset="0"/>
                <a:cs typeface="Calibri" panose="020F0502020204030204" pitchFamily="34" charset="0"/>
              </a:rPr>
              <a:t>όσα πιστεύει κάθε πλευρά ότι οφείλει να προσφέρει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Υποχρεώσεις Εργοδότη</a:t>
            </a:r>
            <a:endParaRPr lang="el-GR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Δίκαιη μεταχείριση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Σταθερό πρόγραμμα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Υποστήριξη από προϊστάμενο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Εκπαίδευση/ανάπτυξη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Αναγνώριση προσπάθειας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Διασφάλιση καλού εργασιακού κλίματος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Αναλογική ανταμοιβή προσπάθειας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D96246-EAF3-40CD-9F04-0AE5E7000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9284058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2EA4F-249C-40C0-B68F-9ACD0972D13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Υποχρεώσεις Εργαζομένου</a:t>
            </a:r>
            <a:endParaRPr lang="en-US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Προσήλωση στην ποιότητα εξυπηρέτησης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Επαγγελματισμός απέναντι σε πελάτες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Συνεργασία με την ομάδα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Πρωτοβουλία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Συναισθηματική εργασία («να είσαι χαμογελαστός»)</a:t>
            </a:r>
          </a:p>
          <a:p>
            <a:pPr lvl="0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Σεβασμός στην ιεραρχία</a:t>
            </a:r>
          </a:p>
          <a:p>
            <a:endParaRPr lang="el-G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E6CDCD-59CC-4493-9159-F3E741ABC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64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12EE216-98AC-47CC-8145-509C3A88B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88640"/>
            <a:ext cx="8534400" cy="100811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“Υποχρεώσεις”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Obligations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): Η Καρδιά του Ψυχολογικού Συμβολαίου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: 2/2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89380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E5946-766D-400A-B3AE-39A415638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“Υποσχέσεις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” (</a:t>
            </a:r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Promises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):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Ρητές και Άρρητες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B82BC-B8F0-40D6-8F1F-17E998187DF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340768"/>
            <a:ext cx="8503920" cy="5288632"/>
          </a:xfrm>
        </p:spPr>
        <p:txBody>
          <a:bodyPr/>
          <a:lstStyle/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Ρητές υποσχέσεις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Όσα </a:t>
            </a:r>
            <a:r>
              <a:rPr lang="el-GR" sz="2200" i="1" dirty="0">
                <a:latin typeface="Calibri" panose="020F0502020204030204" pitchFamily="34" charset="0"/>
                <a:cs typeface="Calibri" panose="020F0502020204030204" pitchFamily="34" charset="0"/>
              </a:rPr>
              <a:t>λέγονται ξεκάθαρα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«Θα έχεις δύο ρεπό την εβδομάδα.»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«Θα πάρεις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στο τέλος της σεζόν.»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«Θα προτιμηθείς για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promotion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αν αποδώσεις καλά.»</a:t>
            </a:r>
          </a:p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Άρρητες υποσχέσεις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Όσα </a:t>
            </a:r>
            <a:r>
              <a:rPr lang="el-GR" sz="2200" i="1" dirty="0">
                <a:latin typeface="Calibri" panose="020F0502020204030204" pitchFamily="34" charset="0"/>
                <a:cs typeface="Calibri" panose="020F0502020204030204" pitchFamily="34" charset="0"/>
              </a:rPr>
              <a:t>υπονοούνται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, π.χ.: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«Εδώ είμαστε οικογένεια» → άτυπη υπόσχεση για υποστήριξη.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«Όλοι κάνουμε τα πάντα» → υπόσχεση/απαίτηση για ευελιξία.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«Οι καλοί ανταμείβονται» → υπόσχεση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meritocracy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➤ Σημαντικό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Οι άρρητες υποσχέσεις συχνά έχουν μεγαλύτερη βαρύτητα από τις ρητές.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B0D4D6-E006-4045-928F-F98F8615C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481905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31C45-1D14-402A-9C3D-98F190C0E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“Αντιλήψεις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” (</a:t>
            </a:r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Perceptions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):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Το Συμβόλαιο Δεν Είναι Αντικειμενικό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BE981-2536-4019-8E68-72DCFC4A7F6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5496" y="1340768"/>
            <a:ext cx="9073008" cy="5400600"/>
          </a:xfrm>
        </p:spPr>
        <p:txBody>
          <a:bodyPr/>
          <a:lstStyle/>
          <a:p>
            <a:pPr marL="0" indent="0">
              <a:buNone/>
            </a:pPr>
            <a:r>
              <a:rPr lang="el-GR" sz="23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βασίζεται σε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300" i="1" dirty="0">
                <a:latin typeface="Calibri" panose="020F0502020204030204" pitchFamily="34" charset="0"/>
                <a:cs typeface="Calibri" panose="020F0502020204030204" pitchFamily="34" charset="0"/>
              </a:rPr>
              <a:t>υποκειμενικές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 ερμηνείες,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προσωπικές εμπειρίες,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κουλτούρα,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συναισθήματα της στιγμής.</a:t>
            </a:r>
          </a:p>
          <a:p>
            <a:pPr marL="0" indent="0">
              <a:buNone/>
            </a:pPr>
            <a:r>
              <a:rPr lang="el-GR" sz="23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 στον Τουρισμό</a:t>
            </a:r>
            <a:endParaRPr lang="el-GR" sz="23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 λέει: «Θα χρειαστεί να μείνεις λίγο παραπάνω σήμερα.»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Α το ερμηνεύει ως «τυχαίο περιστατικό».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Β το ερμηνεύει ως «νέα κανονικότητα».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Γ το ερμηνεύει ως «απειλή ότι πρέπει να συμμορφωθώ αν θέλω να μείνω».</a:t>
            </a:r>
          </a:p>
          <a:p>
            <a:pPr marL="0" indent="0">
              <a:buNone/>
            </a:pPr>
            <a:r>
              <a:rPr lang="el-GR" sz="2300" b="1" dirty="0">
                <a:latin typeface="Calibri" panose="020F0502020204030204" pitchFamily="34" charset="0"/>
                <a:cs typeface="Calibri" panose="020F0502020204030204" pitchFamily="34" charset="0"/>
              </a:rPr>
              <a:t>Άλλη φράση → 3 εντελώς διαφορετικά ψυχολογικά συμβόλαια.</a:t>
            </a:r>
            <a:endParaRPr lang="el-G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7C9F8D-2269-46C3-A837-39D93A361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30801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731CF-437F-4A1A-9CAC-B35635F0E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“Ανταλλαγή” (Exchange): Το Βασικό Μοντέλο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8ACE7-6C80-4C2E-B00D-70E41DA4B4A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784976" cy="1080120"/>
          </a:xfrm>
        </p:spPr>
        <p:txBody>
          <a:bodyPr/>
          <a:lstStyle/>
          <a:p>
            <a:pPr marL="0" indent="0">
              <a:buNone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βασίζεται στο </a:t>
            </a:r>
            <a:r>
              <a:rPr lang="el-GR" sz="2000" i="1" dirty="0">
                <a:latin typeface="Calibri" panose="020F0502020204030204" pitchFamily="34" charset="0"/>
                <a:cs typeface="Calibri" panose="020F0502020204030204" pitchFamily="34" charset="0"/>
              </a:rPr>
              <a:t>μοντέλο ανταλλαγής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Δίνω κάτι → Περιμένω κάτι πίσω.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Παραδείγματα Στη Φιλοξενία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01EA55-3B81-420D-B65C-BDBE0195C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67</a:t>
            </a:fld>
            <a:endParaRPr lang="el-GR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4CEE17F-8224-4C0C-A7B8-755630B164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99558"/>
              </p:ext>
            </p:extLst>
          </p:nvPr>
        </p:nvGraphicFramePr>
        <p:xfrm>
          <a:off x="539552" y="2515964"/>
          <a:ext cx="8008440" cy="3145284"/>
        </p:xfrm>
        <a:graphic>
          <a:graphicData uri="http://schemas.openxmlformats.org/drawingml/2006/table">
            <a:tbl>
              <a:tblPr/>
              <a:tblGrid>
                <a:gridCol w="4112014">
                  <a:extLst>
                    <a:ext uri="{9D8B030D-6E8A-4147-A177-3AD203B41FA5}">
                      <a16:colId xmlns:a16="http://schemas.microsoft.com/office/drawing/2014/main" val="111648277"/>
                    </a:ext>
                  </a:extLst>
                </a:gridCol>
                <a:gridCol w="3896426">
                  <a:extLst>
                    <a:ext uri="{9D8B030D-6E8A-4147-A177-3AD203B41FA5}">
                      <a16:colId xmlns:a16="http://schemas.microsoft.com/office/drawing/2014/main" val="1356176666"/>
                    </a:ext>
                  </a:extLst>
                </a:gridCol>
              </a:tblGrid>
              <a:tr h="407373"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2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Ο εργαζόμενος δίνει…</a:t>
                      </a:r>
                      <a:endParaRPr lang="el-GR" sz="22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2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Περιμένει…</a:t>
                      </a:r>
                      <a:endParaRPr lang="el-GR" sz="22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868376"/>
                  </a:ext>
                </a:extLst>
              </a:tr>
              <a:tr h="407373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Ευγένεια &amp; συναισθηματική εργασία</a:t>
                      </a:r>
                      <a:endParaRPr lang="el-GR" sz="22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Σεβασμό από προϊστάμενο</a:t>
                      </a:r>
                      <a:endParaRPr lang="el-GR" sz="22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417962"/>
                  </a:ext>
                </a:extLst>
              </a:tr>
              <a:tr h="829100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Υπερωρίες στην αιχμή</a:t>
                      </a:r>
                      <a:endParaRPr lang="el-GR" sz="22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Flexibility</a:t>
                      </a:r>
                      <a:r>
                        <a:rPr lang="el-GR" sz="2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στα ρεπό σε χαμηλή σεζόν</a:t>
                      </a:r>
                      <a:endParaRPr lang="el-GR" sz="22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0955204"/>
                  </a:ext>
                </a:extLst>
              </a:tr>
              <a:tr h="829100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Επαγγελματισμό με δύσκολους πελάτες</a:t>
                      </a:r>
                      <a:endParaRPr lang="el-GR" sz="22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Ηθική αναγνώριση</a:t>
                      </a:r>
                      <a:endParaRPr lang="el-GR" sz="22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883614"/>
                  </a:ext>
                </a:extLst>
              </a:tr>
              <a:tr h="407373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Δέσμευση στην ποιότητα</a:t>
                      </a:r>
                      <a:endParaRPr lang="el-GR" sz="22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el-GR" sz="2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Ευκαιρίες εξέλιξης</a:t>
                      </a:r>
                      <a:endParaRPr lang="el-GR" sz="22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922946"/>
                  </a:ext>
                </a:extLst>
              </a:tr>
            </a:tbl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0119D35-9DF4-490C-9561-8685F4D8BC7F}"/>
              </a:ext>
            </a:extLst>
          </p:cNvPr>
          <p:cNvSpPr txBox="1">
            <a:spLocks/>
          </p:cNvSpPr>
          <p:nvPr/>
        </p:nvSpPr>
        <p:spPr bwMode="auto">
          <a:xfrm>
            <a:off x="331912" y="5733256"/>
            <a:ext cx="8784976" cy="8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pitchFamily="2" charset="2"/>
              <a:buChar char="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πρόβλημα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Αν η ανταλλαγή θεωρηθεί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άνιση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, το συμβόλαιο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ραγίζει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264159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D3AE5-518F-4C80-BDEF-CF4018333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“Αμοιβαιότητα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” (</a:t>
            </a:r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Reciprocity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):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Η Σιωπηλή Συμφωνία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D6E97-3663-484D-B07F-500AEC3E98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964488" cy="5102352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Κάθε σχέση εργασίας στηρίζεται σε μια “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λογική ανταποδοτικότητας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”.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Στον τουρισμό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 ο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στηρίζει τον εργαζόμενο σε δύσκολη στιγμή → εκείνος κάνει “the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extra mile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”.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 ο εργαζόμενος δείξει αφοσίωση → περιμένει ανταμοιβή/εκτίμηση.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 το ξενοδοχείο τηρεί τις υποσχέσεις → χτίζεται εμπιστοσύνη.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 η αμοιβαιότητα χαθεί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συνεργασία γίνεται μηχανική.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“απενεργοποιεί” τη συναισθηματική εργασία.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ποιότητα εξυπηρέτησης πέφτει άμεσα.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C392A2-FE73-4519-B32D-C614168D6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807891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91B83-4B0C-446E-B798-11A6BA8E3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6856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“Δικαιοσύνη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” (</a:t>
            </a:r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Fairness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):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Η Αθέατη Ρίζα της Δέσμευσης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F0334-A02A-4227-B1CF-3E94DF8A98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67008"/>
            <a:ext cx="8503920" cy="5102352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</a:t>
            </a:r>
            <a:r>
              <a:rPr lang="el-GR" sz="24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δικαιοσύνη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και η </a:t>
            </a:r>
            <a:r>
              <a:rPr lang="el-GR" sz="24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αντιμετώπιση με σεβασμό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αποτελούν θεμέλια του ψυχολογικού συμβολαίου.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Είδη δικαιοσύνης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Διανεμητική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– δίκαιη κατανομή πόρων (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tips, bonus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Διαδικαστική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– δίκαιες διαδικασίες (π.χ. καταμερισμός βαρδιών).</a:t>
            </a:r>
          </a:p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Διαπροσωπική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– ευγένεια, σεβασμός.</a:t>
            </a:r>
          </a:p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Πληροφοριακή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– ειλικρίνεια κατά την επικοινωνία.</a:t>
            </a: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Στη φιλοξενία, η παραμικρή αίσθηση αδικίας έχει άμεσο αντίκτυπο στην εξυπηρέτηση πελατών.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B3D267-A757-4BCA-BCB4-96FDDE7C7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4933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2389E-BC1B-4504-A12D-865A46A7C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Τυπικό συμβόλαιο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vs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Ψυχολογικό συμβόλαιο: Μια κρίσιμη διάκριση: 1/2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117F3-5285-4E73-B7BC-103D9168BFB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Τυπικό συμβόλαιο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legal contract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):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Γραπτό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Υπογεγραμμένο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Εναρμονισμένο με τον νόμο</a:t>
            </a: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Περιγράφει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 καθήκοντα, ωράριο, μισθό, άδειες, πειθαρχικές διαδικασίες</a:t>
            </a:r>
          </a:p>
          <a:p>
            <a:pPr marL="0" indent="0">
              <a:buNone/>
            </a:pPr>
            <a:endParaRPr lang="el-GR" sz="2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Ψυχολογικό συμβόλαιο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Άτυπο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Προκύπτει από επικοινωνία, κουλτούρα, υποσχέσεις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Είναι υποκειμενικό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EC4C92-EA81-42ED-8779-407B7DFF8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110035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3A7E1-230D-4563-BC0F-646473B8A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“Συνέπεια”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Consistency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): Η Βάση της Εμπιστοσύνης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B21B9-99FE-4134-8343-E8D45B5C520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ενισχύεται όταν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οι κανόνες είναι σταθεροί,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οι προϊστάμενοι είναι προβλέψιμοι,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οι υποσχέσεις τηρούνται πάντα.</a:t>
            </a: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Στον τουρισμό οι συχνές αλλαγές δρομολογίων, ωραρίων και απαιτήσεων προκαλούν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αστάθεια,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σύγχυση,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αμφισβήτηση,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διάβρωση εμπιστοσύνης.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002698-CFD9-4E86-B777-43AA148DC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836631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ACD7F-CBBF-43EC-A038-3280FC582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188641"/>
            <a:ext cx="8534400" cy="93610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Ρευστότητα και Δυναμική”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Dynamism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): Το Ψυχολογικό Συμβόλαιο Αλλάζει ΣΥΝΕΧΩΣ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55DE0-50C9-44DB-84AF-109F3227977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/>
          <a:lstStyle/>
          <a:p>
            <a:pPr marL="0" indent="0">
              <a:buNone/>
            </a:pPr>
            <a:r>
              <a:rPr lang="el-GR" sz="25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Σε αντίθεση με το γραπτό συμβόλαιο, το ψυχολογικό συμβόλαιο:</a:t>
            </a:r>
          </a:p>
          <a:p>
            <a:pPr lvl="0"/>
            <a:r>
              <a:rPr lang="el-GR" sz="2500" dirty="0">
                <a:latin typeface="Calibri" panose="020F0502020204030204" pitchFamily="34" charset="0"/>
                <a:cs typeface="Calibri" panose="020F0502020204030204" pitchFamily="34" charset="0"/>
              </a:rPr>
              <a:t>εξελίσσεται με την πάροδο του χρόνου,</a:t>
            </a:r>
          </a:p>
          <a:p>
            <a:pPr lvl="0"/>
            <a:r>
              <a:rPr lang="el-GR" sz="2500" dirty="0">
                <a:latin typeface="Calibri" panose="020F0502020204030204" pitchFamily="34" charset="0"/>
                <a:cs typeface="Calibri" panose="020F0502020204030204" pitchFamily="34" charset="0"/>
              </a:rPr>
              <a:t>επηρεάζεται από εμπειρίες,</a:t>
            </a:r>
          </a:p>
          <a:p>
            <a:pPr lvl="0"/>
            <a:r>
              <a:rPr lang="el-GR" sz="2500" dirty="0">
                <a:latin typeface="Calibri" panose="020F0502020204030204" pitchFamily="34" charset="0"/>
                <a:cs typeface="Calibri" panose="020F0502020204030204" pitchFamily="34" charset="0"/>
              </a:rPr>
              <a:t>αλλάζει μετά από κρίσεις,</a:t>
            </a:r>
          </a:p>
          <a:p>
            <a:pPr lvl="0"/>
            <a:r>
              <a:rPr lang="el-GR" sz="2500" dirty="0">
                <a:latin typeface="Calibri" panose="020F0502020204030204" pitchFamily="34" charset="0"/>
                <a:cs typeface="Calibri" panose="020F0502020204030204" pitchFamily="34" charset="0"/>
              </a:rPr>
              <a:t>μετασχηματίζεται ανάλογα με τη συμπεριφορά προϊσταμένων.</a:t>
            </a:r>
          </a:p>
          <a:p>
            <a:pPr marL="0" indent="0">
              <a:buNone/>
            </a:pPr>
            <a:endParaRPr lang="en-US"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5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endParaRPr lang="el-GR" sz="25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500" dirty="0">
                <a:latin typeface="Calibri" panose="020F0502020204030204" pitchFamily="34" charset="0"/>
                <a:cs typeface="Calibri" panose="020F0502020204030204" pitchFamily="34" charset="0"/>
              </a:rPr>
              <a:t>Μια μόνο άδικη απόφαση στο πρόγραμμα βαρδιών μπορεί να ανατρέψει</a:t>
            </a:r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500" b="1" dirty="0">
                <a:latin typeface="Calibri" panose="020F0502020204030204" pitchFamily="34" charset="0"/>
                <a:cs typeface="Calibri" panose="020F0502020204030204" pitchFamily="34" charset="0"/>
              </a:rPr>
              <a:t>μήνες θετικής δέσμευσης</a:t>
            </a:r>
            <a:r>
              <a:rPr lang="el-GR" sz="2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5B4D1-5B51-4E15-91B8-411BE99A7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790766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B44A5-F26F-44B3-B3FA-98A4C2CB9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Mini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Case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– “Το Τμήμα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Housekeeping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F2B6C-1FF2-4F23-849D-DE1BBE1046E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196752"/>
            <a:ext cx="8964488" cy="5544616"/>
          </a:xfrm>
        </p:spPr>
        <p:txBody>
          <a:bodyPr/>
          <a:lstStyle/>
          <a:p>
            <a:pPr marL="0" indent="0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Σενάριο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Η Αναστασία, καμαριέρα σε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resort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, πιστεύει ότι: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θα την σέβονται,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θα της φέρονται με ευγένεια,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θα έχει αναλογικό φόρτο εργασίας,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θα χρησιμοποιεί κατάλληλο εξοπλισμό.</a:t>
            </a:r>
          </a:p>
          <a:p>
            <a:pPr marL="0" indent="0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Μετά από 3 βδομάδες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supervisor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της φωνάζει μπροστά σε άλλους.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Την φορτώνουν με περισσότερους ορόφους από άλλες συναδέλφους.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Χαλάει το καρότσι και δεν το διορθώνουν.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Παράπονα πελατών → μόνο εκείνη επιπλήττεται.</a:t>
            </a:r>
          </a:p>
          <a:p>
            <a:pPr marL="0" indent="0">
              <a:buNone/>
            </a:pP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➤ </a:t>
            </a: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Ερωτήσεις</a:t>
            </a:r>
            <a:endParaRPr lang="el-G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Ποια στοιχεία του ψυχολογικού συμβολαίου παραβιάστηκαν;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Πώς αυτό θα επηρεάσει την ποιότητα καθαριότητας;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Τι θα έπρεπε να είχε προσέξει ο προϊστάμενος;</a:t>
            </a:r>
          </a:p>
          <a:p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7A2150-53D6-42F7-A9CA-34EDA66F1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322632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B8D41-5D58-43A4-AB2B-30551B996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Ανακεφαλαίωση Τμήματος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3243D-0070-4E41-8533-3DC9471B35F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στηρίζεται σε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υποχρεώσεις, υποσχέσεις, αντιλήψεις, ανταλλαγές και αμοιβαιότητα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Είναι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υποκειμενικό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δυναμικό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και βαθιά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συναισθηματικό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Στη φιλοξενία, οι έννοιες αυτές έχουν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αυξημένη βαρύτητα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λόγω της φύσης του κλάδου.</a:t>
            </a:r>
          </a:p>
          <a:p>
            <a:pPr lvl="0"/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παραμικρή απόκλιση μεταξύ λέξεων και πράξεων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επηρεάζει άμεσα την εξυπηρέτηση πελατώ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ν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και την ποιότητα εργασίας.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351154-9516-44BB-8047-2313AB99F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674610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FDE40-B59B-4991-AEDE-0812C2D84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5C4B7-6EF3-4A5D-841A-4BCFC56CE2F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ΧΑΡΑΚΤΗΡΙΣΤΙΚΑ ΤΟΥ ΨΥΧΟΛΟΓΙΚΟΥ ΣΥΜΒΟΛΑΙΟΥ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b="1" i="1" dirty="0">
                <a:latin typeface="Calibri" panose="020F0502020204030204" pitchFamily="34" charset="0"/>
                <a:cs typeface="Calibri" panose="020F0502020204030204" pitchFamily="34" charset="0"/>
              </a:rPr>
              <a:t>(Τι κάνει το ψυχολογικό συμβόλαιο τόσο ισχυρό, αλλά και τόσο εύθραυστο;)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41C6AF-C5F6-43C3-A77E-9C186B04A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087938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A5B96-4D4A-4D3C-8465-6D71E140E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Υποκειμενικότητα (</a:t>
            </a:r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Subjectivity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A49AA-3C69-46A7-9D13-85057FB814C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δεν είναι αντικειμενικό.</a:t>
            </a:r>
            <a:b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Είναι </a:t>
            </a:r>
            <a:r>
              <a:rPr lang="el-GR" sz="24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αυτό που πιστεύει ο καθένας ότι έχει συμφωνηθεί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 στη Φιλοξενία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 F&amp;B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λέει: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«Θέλω να είσαι ευέλικτος όταν έχουμε πολύ κόσμο.»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Υποκειμενική ερμηνεία εργαζομένων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Εργαζόμενος Α → “Θα κάνω 1–2 υπερωρίες.”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Εργαζόμενος Β → “Θα πρέπει πάντα να είμαι διαθέσιμος.”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Εργαζόμενος Γ → “Απειλή ότι δεν μπορώ να πω όχι.”</a:t>
            </a:r>
          </a:p>
          <a:p>
            <a:pPr marL="0" indent="0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➡ 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Ένα μήνυμα → τρία εντελώς διαφορετικά ψυχολογικά συμβόλαια.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4065A9-B964-4EEA-A8AD-79FBE8697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149789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EBF20-0812-485E-80EF-71CEC6791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Ασάφεια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Ambiguity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E71C9-746F-4F2C-BDDC-934620BCC69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784976" cy="5256584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δεν είναι σαφές και καταγραμμένο.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Ζει μέσα σε 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“περίπου”, “υπονοούμενα” και “όπως ξέρουμε εδώ”.</a:t>
            </a:r>
          </a:p>
          <a:p>
            <a:pPr marL="0" indent="0">
              <a:buNone/>
            </a:pPr>
            <a:endParaRPr lang="el-G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Στον τουρισμό αυτό είναι συχνό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«Να βοηθάς όπου χρειαστεί.»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«Το πρόγραμμα μπορεί να αλλάζει.»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«Οι καλές συμπεριφορές ανταμείβονται.»</a:t>
            </a:r>
          </a:p>
          <a:p>
            <a:pPr marL="0" indent="0">
              <a:buNone/>
            </a:pPr>
            <a:endParaRPr lang="el-GR" sz="2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Αυτές οι φράσεις αφήνουν χώρο για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λανθασμένες ερμηνείες,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συγκρούσεις προσδοκιών,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μελλοντικές παραβιάσεις.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8DFA4-C825-4454-B446-9E71C2107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180204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F8950-B05A-4977-B23F-726BC1D98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332656"/>
            <a:ext cx="8534400" cy="720080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Δυναμικότητα &amp; Εξέλιξη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Dynamic Nature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9EC5A-C25A-427D-8E5A-7556F24EB1E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10264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αλλάζει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συνεχώς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με την πάροδο του χρόνου,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με νέα γεγονότα,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με την εμπειρία του εργαζομένου,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με τις αλλαγές στην ηγεσία,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με αλλαγές στον φόρτο εργασίας.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Μετά από μια δύσκολη σεζόν όπου ο εργαζόμενος “έβαλε πλάτη”, περιμένει τον επόμενο χειμώνα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κάποια ανταπόδοση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—εκπαίδευση, αύξηση, καλύτερο ρόλο.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 αυτή η ανταπόδοση δεν δοθεί → παραβίαση συμβολαίου.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FAA2C-9BED-430B-A125-D7F23B49C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840808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3668F-4B1C-491A-BD8C-F0C1133E0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Άτυπος και Αόρατος Χαρακτήρας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Informal &amp; Invisible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A393B-75FF-4381-BBF9-C73983B30BD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268760"/>
            <a:ext cx="8856984" cy="5589240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δεν είναι γραπτό,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δεν υπογράφεται,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δεν αναθεωρείται τυπικά,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συχνά δεν γίνεται καν συνειδητό.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Στον τουρισμό δημιουργείται από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σχόλια στη συνέντευξη,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κουλτούρα του ξενοδοχείου,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συμπεριφορά συναδέλφων,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κανόνες «όπως κάνουν όλοι εδώ»,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προσδοκίες πελατών.</a:t>
            </a: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➡ Είναι “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αόρατο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”, αλλά από τα πιο ισχυρά εργαλεία που επηρεάζουν συμπεριφορά.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3A20B0-CF81-4B65-B1AF-35D28E627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195891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C38B1-0E74-478A-B06F-771AF263C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040160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Ασύμμετρη Πληροφόρηση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Information Asymmetry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B54E4-E11D-46DD-BD75-4EC5B984CD8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8928992" cy="5400600"/>
          </a:xfrm>
        </p:spPr>
        <p:txBody>
          <a:bodyPr/>
          <a:lstStyle/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Εργοδότης και εργαζόμενος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δεν έχουν την ίδια πληροφόρηση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 εργοδότης ξέρει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τις πραγματικές ανάγκες της επιχείρησης,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τις δυνατότητες προαγωγής,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την κουλτούρα του τμήματος.</a:t>
            </a:r>
          </a:p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 εργαζόμενος ερμηνεύει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με βάση όσα του είπαν,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με βάση την εμπειρία του,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με βάση τις προσδοκίες του.</a:t>
            </a:r>
          </a:p>
          <a:p>
            <a:pPr marL="0" indent="0">
              <a:buNone/>
            </a:pP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Αυτή η ασυμμετρία δημιουργεί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υπερβολικές προσδοκίες,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παρεξηγήσεις,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ρήξεις.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F5E0D-FBAC-4771-BA13-8038C70E8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79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8588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F8A28-6E32-45EC-8099-78BB1C8BF64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5102352"/>
          </a:xfrm>
        </p:spPr>
        <p:txBody>
          <a:bodyPr/>
          <a:lstStyle/>
          <a:p>
            <a:pPr marL="0" lv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Ψυχολογικό συμβόλαιο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Περιγράφει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πώς πρέπει να συμπεριφέρεται ο εργοδότης</a:t>
            </a: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πόσο «ανθρώπινο» είναι το περιβάλλον</a:t>
            </a: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πόση υποστήριξη θα λάβει ο εργαζόμενος</a:t>
            </a: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 υπάρχει δικαιοσύνη</a:t>
            </a: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 μπορούν να του εμπιστευτούν ευθύνες</a:t>
            </a: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 θα έχει ευκαιρίες ανάπτυξης</a:t>
            </a: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 θα τον προστατεύσουν όταν χρειαστεί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κρίσιμη ιδέα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Το νομικό συμβόλαιο ρυθμίζει το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minimum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ρυθμίζει το πραγματικό επίπεδο αφοσίωσης και απόδοσης.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18F030-3ECF-4536-9AF1-238136EC1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142BAC1-1050-4F5A-BB1B-CDDE76599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Τυπικό συμβόλαιο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vs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Ψυχολογικό συμβόλαιο: Μια κρίσιμη διάκριση: 2/2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93778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2317B-86F8-4C1B-8C78-2186B8225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Ευθραυστότητα (</a:t>
            </a:r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Fragility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55A20-C78B-4FF1-BCCB-9599EF9AD3A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Χρειάζεται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πολλή συνέπεια για να χτιστεί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και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μία μόνο στιγμή για να καταστραφεί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el-G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Παραδείγματα στον κλάδο της φιλοξενίας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Άδικη αλλαγή βάρδιας → ρωγμή.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Ποιος πήρε τα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tips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και γιατί → ρωγμή.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Φωνές μπροστά σε πελάτες → ρωγμή.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Εξαγγελία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που δεν δίνεται → ρήξη.</a:t>
            </a:r>
          </a:p>
          <a:p>
            <a:pPr marL="0" indent="0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“σπάει”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πολύ εύκολα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FCFE0C-3FF5-4BD5-B0FF-1E7FFBA3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207776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E77A2-C7A2-4979-848D-E3ABDDE20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Συναισθηματική Διάσταση </a:t>
            </a:r>
            <a:b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Emotional Component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CB025-C8E5-4CC6-A5C1-6149347803E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268760"/>
            <a:ext cx="8856984" cy="5688632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συνδέεται βαθιά με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εμπιστοσύνη,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σεβασμό,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αναγνώριση,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ασφάλεια,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αξιοπρέπεια.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Γι’ αυτό οι παραβιάσεις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πληγώνουν,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θυμώνουν,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μειώνουν τη δέσμευση,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οδηγούν σε “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silent quitting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”.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Στον τουρισμό όπου η συναισθηματική εργασία είναι υψηλή, η συναισθηματική διάσταση είναι </a:t>
            </a:r>
            <a:r>
              <a:rPr lang="el-GR" sz="24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διπλά σημα</a:t>
            </a:r>
            <a:r>
              <a:rPr lang="el-GR" sz="2400" i="1" dirty="0">
                <a:latin typeface="Calibri" panose="020F0502020204030204" pitchFamily="34" charset="0"/>
                <a:cs typeface="Calibri" panose="020F0502020204030204" pitchFamily="34" charset="0"/>
              </a:rPr>
              <a:t>ντική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C1CCFF-4ADD-4629-A74F-581E22C0D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996948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4710-8B77-47B7-8CCA-C12E7B34E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Ετερογένεια (</a:t>
            </a:r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Uniqueness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3AF0A-C5F8-41D0-BE71-835B41A9E87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1272" y="1527048"/>
            <a:ext cx="8765224" cy="5214320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είναι μοναδικό για κάθε εργαζόμενο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εξαρτάται από ηλικία, εμπειρία, κουλτούρα, αξίες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επηρεάζεται από το είδος της εργασίας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Ένας Έλληνας φοιτητής που δουλεύει καλοκαίρι σε ξενοδοχείο: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→ περιμένει ευελιξία για εξεταστική.</a:t>
            </a: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Μια σερβιτόρα από το Νεπάλ: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→ περιμένει σταθερότητα και σεβασμό.</a:t>
            </a: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Ένας έμπειρος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sommelier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(ο ειδικός στα ποτά):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→ περιμένει αναγνώριση κύρους και αυτονομία.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Κάθε άτομο έχει άλλο ψυχολογικό συμβόλαιο.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5479B8-F72C-4F17-A12C-17434D318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446390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47FD9-1990-4735-B757-9D0CB9DC0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Εξάρτηση από την Ηγεσία </a:t>
            </a:r>
            <a:b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Leadership Dependency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B7A7F-D95B-4F06-A1E3-9E4FBB8AE55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συμπεριφορά των προϊστα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μένων: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ενισχύει,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τροποποιεί,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ή καταστρέφει το ψυχολογικό συμβόλαιο.</a:t>
            </a:r>
          </a:p>
          <a:p>
            <a:pPr marL="0" indent="0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Στον τουρισμό, η άμεση επαφή με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supervisors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και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department managers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σημαίνει ότι:</a:t>
            </a: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είναι το “πρόσωπο του εργοδότη” → διαμορφώνει το συμβόλαιο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Αυτό κάνει την εκπαίδευση ηγεσίας κρίσιμη.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650E39-C24F-4E54-A638-226207AD6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95953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0839B-0356-4E56-9A70-97ECEFCE9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Mini Case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– “Ο Γιάννης 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στο </a:t>
            </a:r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Bar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της Πισίνας”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1BE0B-FB37-4AFB-BC13-E7E29644335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527048"/>
            <a:ext cx="9036496" cy="5214320"/>
          </a:xfrm>
        </p:spPr>
        <p:txBody>
          <a:bodyPr/>
          <a:lstStyle/>
          <a:p>
            <a:pPr marL="0" indent="0">
              <a:buNone/>
            </a:pPr>
            <a:r>
              <a:rPr lang="el-GR" sz="23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Σενάριο</a:t>
            </a:r>
            <a:endParaRPr lang="el-GR" sz="23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Ο Γιάννης προσλαμβάνεται ως </a:t>
            </a: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bartender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 με την υπόσχεση:</a:t>
            </a:r>
            <a:b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«Εδώ όλοι στηρίζουμε ο ένας τον άλλον. Θα είναι μια όμορφη σεζόν.»</a:t>
            </a:r>
          </a:p>
          <a:p>
            <a:pPr marL="0" indent="0">
              <a:buNone/>
            </a:pPr>
            <a:r>
              <a:rPr lang="el-GR" sz="23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Μετά από 1 μήνα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Οι αλλαγές στο πρόγραμμα ανακοινώνονται την προηγούμενη μέρα.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Ο </a:t>
            </a: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supervisor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 ζητά “λίγη υπομονή” για το </a:t>
            </a: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Το προσωπικό του </a:t>
            </a:r>
            <a:r>
              <a:rPr lang="el-GR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bar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 αλλάζει συνέχεια.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Κανείς δεν του δείχνει ξεκάθαρα διαδικασίες.</a:t>
            </a:r>
          </a:p>
          <a:p>
            <a:pPr marL="0" indent="0">
              <a:buNone/>
            </a:pPr>
            <a:r>
              <a:rPr lang="el-GR" sz="2300" b="1" dirty="0">
                <a:latin typeface="Calibri" panose="020F0502020204030204" pitchFamily="34" charset="0"/>
                <a:cs typeface="Calibri" panose="020F0502020204030204" pitchFamily="34" charset="0"/>
              </a:rPr>
              <a:t>➤ </a:t>
            </a:r>
            <a:r>
              <a:rPr lang="el-GR" sz="23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Ερωτήσεις</a:t>
            </a:r>
            <a:endParaRPr lang="el-GR" sz="23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Ποια χαρακτηριστικά του ψυχολογικού συμβολαίου εμφανίζονται;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Τι κινδύνους δημιουργεί η ασάφεια;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Ποιος είναι ο ρόλος του </a:t>
            </a: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supervisor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 στη διατήρηση συνέπειας;</a:t>
            </a:r>
          </a:p>
          <a:p>
            <a:endParaRPr lang="el-G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83CEE-36C8-4F5E-9F06-EE62DC6E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372117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3E8C7-DA8C-4EFF-9CE8-AEB56789B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Ανακεφαλαίωση Τμήματος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352AE-8A9F-4406-80C1-D2927ADC3CA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5328592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χαρακτηρίζεται από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υποκειμενικότητα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ασάφεια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αορατότητα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δυναμικότητα &amp; εξέλιξη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ασυμμετρία πληροφοριών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συναισθηματική φόρτιση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ετερογένεια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εξάρτηση από την ηγεσία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μεγάλη ευθραυστότητα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➡ Αυτά το κάνουν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δύσκολο να το διαχειριστεί κανείς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 αλλά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κρίσιμο για την απόδοση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91B53E-B2B9-4364-A694-A9C9CC083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869932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D5D16-5166-4DF5-861F-3E3A2AF40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94344-F2C9-4C9A-803C-C78A81792B2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ΑΝΤΑΛΛΑΓΕΣ ΣΤΟ ΨΥΧΟΛΟΓΙΚΟ ΣΥΜΒΟΛΑΙΟ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b="1" i="1" dirty="0">
                <a:latin typeface="Calibri" panose="020F0502020204030204" pitchFamily="34" charset="0"/>
                <a:cs typeface="Calibri" panose="020F0502020204030204" pitchFamily="34" charset="0"/>
              </a:rPr>
              <a:t>(Τι δίνει ο εργαζόμενος και τι περιμένει να λάβει; Πώς αυτό διαμορφώνει συμπεριφορά, πίστη και απόδοση;)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F42212-3D74-4FD1-9828-A6447E8EC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036611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D3674-197B-4F2E-B8B2-0FB8AA3AC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Η Έννοια της Ανταλλαγής </a:t>
            </a:r>
            <a:b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Exchange Relationship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2D4FD-E303-4921-8285-A1A47EFC52A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856984" cy="5142312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βασίζεται στην αρχή της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αμοιβαιότητας</a:t>
            </a:r>
            <a: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l-GR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“Προσφέρω κάτι → Περιμένω κάτι αντίστοιχο.”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Σε μια σχέση εργασίας, οι ανταλλαγές είναι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υλικές (χρήματα, παροχές),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κοινωνικές (σεβασμός, αναγνώριση),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συναισθηματικές (ασφάλεια, υποστήριξη),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επαγγελματικές (ανάπτυξη, ευκαιρίες),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ηθικές (δικαιοσύνη, αξιοπρέπεια).</a:t>
            </a:r>
          </a:p>
          <a:p>
            <a:pPr marL="0" indent="0">
              <a:buNone/>
            </a:pP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➡ Το κλειδί: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οι ανταλλαγές δεν είναι τυπικά συμφωνημένες αλλά υπονοούμενες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2F6F34-EF77-4F32-9C3C-887319409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601997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24076-24D5-49DC-B59F-A7F83CF1E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Δύο Είδη Ανταλλαγών: Κοινωνικές &amp; Οικονομικές: 1/2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269D2-965F-49D0-9C46-BE5786E8632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268760"/>
            <a:ext cx="8928992" cy="5589240"/>
          </a:xfrm>
        </p:spPr>
        <p:txBody>
          <a:bodyPr/>
          <a:lstStyle/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(α) </a:t>
            </a:r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Οικονομικές Ανταλλαγές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(Economic Exchanges)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Αφορά ανταλλαγές που μοιάζουν με εμπορική συνα</a:t>
            </a:r>
            <a:r>
              <a:rPr lang="el-GR" sz="22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λλαγή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μισθός,</a:t>
            </a:r>
          </a:p>
          <a:p>
            <a:pPr lvl="0"/>
            <a:r>
              <a:rPr lang="el-GR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tips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παροχές,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ωράριο,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συγκεκριμένα καθήκοντα.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Χαρακτηρίζονται από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σαφήνεια,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συγκεκριμένο αποτέλεσμα,</a:t>
            </a:r>
          </a:p>
          <a:p>
            <a:pPr lvl="0"/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μικρή προσωπική εμπλοκή.</a:t>
            </a:r>
          </a:p>
          <a:p>
            <a:pPr marL="0" indent="0">
              <a:buNone/>
            </a:pP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«Θα δουλεύεις στο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room service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 και θα πληρώνεσαι 1.200€ +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tips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.»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47F3E0-4191-4CFF-A68D-6F13D79B1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474632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CB9DF-757A-4522-9079-BCE2ACAA1F8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196752"/>
            <a:ext cx="8856984" cy="5688632"/>
          </a:xfrm>
        </p:spPr>
        <p:txBody>
          <a:bodyPr/>
          <a:lstStyle/>
          <a:p>
            <a:pPr marL="0" indent="0">
              <a:buNone/>
            </a:pPr>
            <a:r>
              <a:rPr lang="el-GR" sz="2300" b="1" dirty="0">
                <a:latin typeface="Calibri" panose="020F0502020204030204" pitchFamily="34" charset="0"/>
                <a:cs typeface="Calibri" panose="020F0502020204030204" pitchFamily="34" charset="0"/>
              </a:rPr>
              <a:t>(β) </a:t>
            </a:r>
            <a:r>
              <a:rPr lang="el-GR" sz="23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Κοινωνικές Ανταλλαγές </a:t>
            </a:r>
            <a:r>
              <a:rPr lang="el-GR" sz="2300" b="1" dirty="0">
                <a:latin typeface="Calibri" panose="020F0502020204030204" pitchFamily="34" charset="0"/>
                <a:cs typeface="Calibri" panose="020F0502020204030204" pitchFamily="34" charset="0"/>
              </a:rPr>
              <a:t>(Social Exchanges)</a:t>
            </a:r>
            <a:endParaRPr lang="el-G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Αφορά ανταλλαγές βασισμένες σε σχέση, εμπιστοσύνη, αφοσίωση.</a:t>
            </a:r>
            <a:b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Μακροπρόθεσμες, ασαφείς αλλά ισχυρές.</a:t>
            </a:r>
          </a:p>
          <a:p>
            <a:pPr marL="0" indent="0">
              <a:buNone/>
            </a:pPr>
            <a:r>
              <a:rPr lang="el-GR" sz="23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Περιλαμβάνουν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αναγνώριση,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σεβασμό,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δίκαιη μεταχείριση,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ευκαιρίες ανάπτυξης,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σταθερότητα,</a:t>
            </a:r>
          </a:p>
          <a:p>
            <a:pPr lvl="0"/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mentoring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υποστήριξη σε κρίσεις.</a:t>
            </a:r>
          </a:p>
          <a:p>
            <a:pPr marL="0" indent="0">
              <a:buNone/>
            </a:pPr>
            <a:r>
              <a:rPr lang="el-GR" sz="23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endParaRPr lang="el-GR" sz="23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«Θα σε στηρίξουμε φέτος και θα σε προωθήσουμε σε θέση </a:t>
            </a: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shift leader</a:t>
            </a:r>
            <a:r>
              <a:rPr lang="el-GR" sz="2300" dirty="0">
                <a:latin typeface="Calibri" panose="020F0502020204030204" pitchFamily="34" charset="0"/>
                <a:cs typeface="Calibri" panose="020F0502020204030204" pitchFamily="34" charset="0"/>
              </a:rPr>
              <a:t> (επικεφαλής βάρδιας)»</a:t>
            </a:r>
          </a:p>
          <a:p>
            <a:endParaRPr lang="el-G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1673AF-6CB5-428F-930C-90391C74C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89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9E14C04-E106-48FA-B9DC-467A732E4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Δύο Είδη Ανταλλαγών: Κοινωνικές &amp; Οικονομικές: 2/2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294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EC71D-0611-424A-BE8E-E8B66D043C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Δημιουργείται σταδιακά μέσα από πολλά «άτυπα» κανάλια:</a:t>
            </a:r>
          </a:p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Στάδιο πρόσληψης</a:t>
            </a:r>
            <a:endParaRPr lang="el-GR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Τι λέει ο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recruiter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Τι υπόσχεται ο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(«εδώ προχωράμε γρήγορα όσους δουλεύουν»)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εικόνα της εταιρείας στα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social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media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φήμη της εταιρείας στην τοπική κοινωνία</a:t>
            </a:r>
          </a:p>
          <a:p>
            <a:pPr marL="0" indent="0">
              <a:buNone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Στάδιο ένταξης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onboarding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Πόσο υποστηρικτική είναι η ομάδα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Πόσο καλά οργανωμένη είναι η εκπαίδευση</a:t>
            </a: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 ο προϊστάμενος έχει χρόνο για τον νέο εργαζόμενο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B9EFE7-2ED2-48E6-8943-5187F0D1F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DFCBC51-D3D1-46D9-94A4-3D6F2B12F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15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Πώς δημιουργείται το ψυχολογικό συμβόλαιο : 1/2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9402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C4FD3-D5E9-400A-AD91-932E3A023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Ανταλλαγή ως “Ψυχολογική Επένδυση”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0EEA1E-7494-401F-8051-E204CE4325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268760"/>
            <a:ext cx="9036496" cy="5517232"/>
          </a:xfrm>
        </p:spPr>
        <p:txBody>
          <a:bodyPr/>
          <a:lstStyle/>
          <a:p>
            <a:pPr marL="0" indent="0">
              <a:buNone/>
            </a:pP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Οι εργαζόμενοι “επενδύουν”: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ενέργεια,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αφοσίωση,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χρόνο,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συναισθήματα,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προσωπικό τους στυλ φιλοξενίας.</a:t>
            </a:r>
          </a:p>
          <a:p>
            <a:pPr marL="0" indent="0">
              <a:buNone/>
            </a:pP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Σε αντάλλαγμα περιμένουν: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δίκαιη αντιμετώπιση,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αξιοπρέπεια,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ηθική ηγεσία,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αναγνώριση της προσπάθειας,</a:t>
            </a:r>
          </a:p>
          <a:p>
            <a:pPr lvl="0"/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συνέπεια.</a:t>
            </a:r>
          </a:p>
          <a:p>
            <a:pPr marL="0" indent="0">
              <a:buNone/>
            </a:pP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Όταν η ανταλλαγή είναι </a:t>
            </a: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ισορροπημένη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 → υψηλή δέσμευση.</a:t>
            </a:r>
            <a:b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Όταν η ανταλλαγή είναι </a:t>
            </a:r>
            <a:r>
              <a:rPr lang="el-GR" sz="21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μη ισορροπημένη</a:t>
            </a:r>
            <a:r>
              <a:rPr lang="el-GR" sz="21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→ δυσαρέσκεια, </a:t>
            </a:r>
            <a:r>
              <a:rPr lang="el-GR" sz="2100" dirty="0" err="1">
                <a:latin typeface="Calibri" panose="020F0502020204030204" pitchFamily="34" charset="0"/>
                <a:cs typeface="Calibri" panose="020F0502020204030204" pitchFamily="34" charset="0"/>
              </a:rPr>
              <a:t>turnover</a:t>
            </a:r>
            <a:r>
              <a:rPr lang="el-GR" sz="2100" dirty="0">
                <a:latin typeface="Calibri" panose="020F0502020204030204" pitchFamily="34" charset="0"/>
                <a:cs typeface="Calibri" panose="020F0502020204030204" pitchFamily="34" charset="0"/>
              </a:rPr>
              <a:t>, σιωπηρή παραίτηση.</a:t>
            </a:r>
          </a:p>
          <a:p>
            <a:endParaRPr lang="el-GR" sz="2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413F2B-2B65-42DB-B671-9E774EA01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90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850096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99DDA-1069-4003-AAE4-CD90FEE84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Οι Ανταλλαγές στον Τουρισμό &amp; τη Φιλοξενία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CA019-57CF-4D96-9DA3-82173B278D6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268760"/>
            <a:ext cx="8856984" cy="5517232"/>
          </a:xfrm>
        </p:spPr>
        <p:txBody>
          <a:bodyPr/>
          <a:lstStyle/>
          <a:p>
            <a:pPr marL="0" indent="0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 κλάδος χαρακτηρίζεται από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συναισθηματική εργασία,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εποχικότητα,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ευελιξία ωραρίων,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υψηλή επαφή με πελάτη,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έντονο άγχος.</a:t>
            </a:r>
            <a:endParaRPr lang="el-GR" sz="2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Άρα οι ανταλλαγές είναι πιο απαιτητικές και περισσότερο “κοινωνικές”.</a:t>
            </a:r>
          </a:p>
          <a:p>
            <a:pPr marL="0" indent="0">
              <a:buNone/>
            </a:pP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Παραδείγματα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δίνει χαμόγελο σε δύσκολους πελάτες</a:t>
            </a:r>
            <a:b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→ περιμένει σεβασμό από το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management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δέχεται να κάτσει παραπάνω στη βάρδια</a:t>
            </a:r>
            <a:b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→ περιμένει δίκαιη αποζημίωση και εκτίμηση.</a:t>
            </a:r>
          </a:p>
          <a:p>
            <a:pPr lvl="0"/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Ο εργαζόμενος βοηθά το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housekeeping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 αν «πέσει δουλειά»</a:t>
            </a:r>
            <a:b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→ περιμένει ομαδικότητα χωρίς κατηγορίες.</a:t>
            </a:r>
          </a:p>
          <a:p>
            <a:pPr marL="0" indent="0">
              <a:buNone/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➡ </a:t>
            </a:r>
            <a:r>
              <a:rPr lang="el-GR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 αυτά δεν δοθούν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, η παραβίαση γίνεται πιο επώδυνη γιατί η εργασία είναι </a:t>
            </a:r>
            <a:r>
              <a:rPr lang="el-GR" sz="2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συναισθηματικά φορτισμένη.</a:t>
            </a:r>
          </a:p>
          <a:p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9BF94-1C3B-4619-BB4E-9D9BEEE27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91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5206822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F57B7-3D2D-4175-BA75-0A12587B4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Κρίσιμες Ασυμμετρίες στις Ανταλλαγές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559A8-6CD8-4E91-9C40-74AB78A4FDA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964488" cy="5102352"/>
          </a:xfrm>
        </p:spPr>
        <p:txBody>
          <a:bodyPr/>
          <a:lstStyle/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Οι πιο συχνές πηγές προβληματικών ανταλλαγών στον τουρισμό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Υπερβολική ευελιξία έναντι ελάχιστης ανταμοιβής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→ Η “καλή θέληση” του εργαζόμενου εκμεταλλεύεται.</a:t>
            </a: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Αναγνώριση μόνο όταν υπάρχει πρόβλημα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→ Έρχεται η κούραση χωρίς επιβράβευση.</a:t>
            </a: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Αθέτηση προφορικών υποσχέσεων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→ Το πιο συχνό σημείο ρήξης.</a:t>
            </a: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Άδικη κατανομή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tips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→ Μεγάλη πηγή θυμού, γιατί αφορά τόσο οικονομική όσο και κοινωνική ανταλλαγή.</a:t>
            </a: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Έλλειψη υποστήριξης σε κρίσεις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→ Η μη-υποστήριξη βιώνεται ως προδοσία.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7E6370-55C2-48FC-ACC1-CFFCD5323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92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972662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79CF8-8F7D-4352-AD2F-C7AD68B77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Η Λογική 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του “</a:t>
            </a:r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Give &amp; Get</a:t>
            </a:r>
            <a:r>
              <a:rPr lang="el-GR" b="1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D3516-CB60-47CB-AD1A-214EC6E9F0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10264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Σύμφωνα με την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οργανωσιακή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ψυχολογία:</a:t>
            </a: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➡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Όσο πιο ποιοτική η ανταλλαγή → τόσο υψηλότερη η απόδοση.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➡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Όσο πιο άδικη η ανταλλαγή → τόσο χαμηλότερη η δέσμευση.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θεωρία αυτή συνδέεται άμεσα με το 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AMO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Model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AMO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Ability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Ικανότητα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Motivation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Κίνητρο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Opportunity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l-G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Ευκαιρία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καθορίζει κυρίως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Motivation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&amp;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Opportunity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ποιότητα των ανταλλαγών = δύναμη της υποκίνησης.</a:t>
            </a:r>
          </a:p>
          <a:p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CA215-ED9E-41AC-B1D9-FD4FB7C61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93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744757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37D10-ADA2-4D08-9B59-7A0E42634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Mini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Case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– “Η Μαρία στη Ρεσεψιόν”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EEEDE-3F86-429B-BB95-80022ECE902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pPr marL="0" indent="0">
              <a:buNone/>
            </a:pPr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Η Μαρία, 24 χρονών, δουλεύει στη ρεσεψιόν ενός 5* ξενοδοχείου.</a:t>
            </a:r>
            <a:b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1800" b="1" dirty="0">
                <a:latin typeface="Calibri" panose="020F0502020204030204" pitchFamily="34" charset="0"/>
                <a:cs typeface="Calibri" panose="020F0502020204030204" pitchFamily="34" charset="0"/>
              </a:rPr>
              <a:t>Στη συνέντευξη της ειπώθηκε: «Εδώ δίνουμε ευκαιρίες σε όσους προσπαθούν.»</a:t>
            </a:r>
          </a:p>
          <a:p>
            <a:pPr marL="0" indent="0">
              <a:buNone/>
            </a:pPr>
            <a:r>
              <a:rPr lang="el-GR" sz="1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Στη διάρκεια της σεζόν:</a:t>
            </a:r>
          </a:p>
          <a:p>
            <a:pPr lvl="0"/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δουλεύει υπέρ του δέοντος,</a:t>
            </a:r>
          </a:p>
          <a:p>
            <a:pPr lvl="0"/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στηρίζει συναδέλφους,</a:t>
            </a:r>
          </a:p>
          <a:p>
            <a:pPr lvl="0"/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παίρνει άριστες κριτικές από πελάτες,</a:t>
            </a:r>
          </a:p>
          <a:p>
            <a:pPr lvl="0"/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αναλαμβάνει επιπλέον καθήκοντα.</a:t>
            </a:r>
          </a:p>
          <a:p>
            <a:pPr marL="0" indent="0">
              <a:buNone/>
            </a:pPr>
            <a:r>
              <a:rPr lang="el-GR" sz="1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Περιμένει</a:t>
            </a:r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εκπαίδευση,</a:t>
            </a:r>
          </a:p>
          <a:p>
            <a:pPr lvl="0"/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προοπτική προαγωγής,</a:t>
            </a:r>
          </a:p>
          <a:p>
            <a:pPr lvl="0"/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τουλάχιστον </a:t>
            </a:r>
            <a:r>
              <a:rPr lang="el-GR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feedback</a:t>
            </a:r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1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Αλλά στο τέλος της σεζόν…ουδεμία συζήτηση για ανάπτυξη</a:t>
            </a:r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1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Ερωτήσεις</a:t>
            </a:r>
            <a:endParaRPr lang="el-GR" sz="18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Ποια ανταλλαγή περίμενε η Μαρία;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Ποια ανταλλαγή έλαβε;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Είναι παραβίαση οικονομικής ή κοινωνικής ανταλλαγής;</a:t>
            </a:r>
          </a:p>
          <a:p>
            <a:pPr marL="457200" lvl="0" indent="-457200">
              <a:buFont typeface="+mj-lt"/>
              <a:buAutoNum type="arabicPeriod"/>
            </a:pPr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Τι επιπτώσεις θα έχει στην αφοσίωση της;</a:t>
            </a:r>
          </a:p>
          <a:p>
            <a:endParaRPr lang="el-GR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EAA71A-6B3E-4CB0-BE3C-B53FD677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94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885117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249F1-DCA9-46E8-9795-47F5121BD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Ανακεφαλαίωση Τμήματος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79268-76B8-42B0-8378-936F51AC2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656184"/>
            <a:ext cx="8446840" cy="4437112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Το ψυχολογικό συμβόλαιο οικοδομείται μέσω ανταλλαγών που είναι:</a:t>
            </a: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οικονομικές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κοινωνικές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συναισθηματικές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επαγγελματικές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lvl="0"/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ηθικές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ποιότητα της ανταλλαγής → καθορίζει το επίπεδο υποκίνησης.</a:t>
            </a:r>
            <a:b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Η αδικία ή ασυνέπεια → οδηγεί σε παραβίαση ψυχολογικού συμβολαίου.</a:t>
            </a:r>
          </a:p>
          <a:p>
            <a:pPr marL="0" indent="0">
              <a:buNone/>
            </a:pPr>
            <a:endParaRPr lang="el-GR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0DD155-12E3-49FC-B9C7-DD627509A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95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130632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BE25-BA97-4790-8686-845CC7692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2DF3D-45F0-46CE-BF67-E6E9E7D8E2F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sz="4000" b="1" dirty="0">
                <a:latin typeface="Calibri" panose="020F0502020204030204" pitchFamily="34" charset="0"/>
                <a:cs typeface="Calibri" panose="020F0502020204030204" pitchFamily="34" charset="0"/>
              </a:rPr>
              <a:t>ΠΕΡΙΕΧΟΜΕΝΟ ΚΑΙ ΕΙΔΗ ΨΥΧΟΛΟΓΙΚΩΝ ΣΥΜΒΟΛΑΙΩΝ</a:t>
            </a:r>
            <a:endParaRPr lang="el-GR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l-GR" b="1" i="1" dirty="0">
                <a:latin typeface="Calibri" panose="020F0502020204030204" pitchFamily="34" charset="0"/>
                <a:cs typeface="Calibri" panose="020F0502020204030204" pitchFamily="34" charset="0"/>
              </a:rPr>
              <a:t>(Τι περιλαμβάνει, πώς ταξινομείται και πώς εκδηλώνεται στον χώρο της φιλοξενίας)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4A2B45-1B17-477F-A279-C1B406D09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96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56522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E4A11-3DA3-468F-8DB9-389FE2314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8836025" cy="758825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Περιεχόμενο του Ψυχολογικού Συμβολαίου: 1/2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10AED-C961-4AC1-9926-57EF1B5140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9036496" cy="5288632"/>
          </a:xfrm>
        </p:spPr>
        <p:txBody>
          <a:bodyPr/>
          <a:lstStyle/>
          <a:p>
            <a:pPr marL="0" indent="0">
              <a:buNone/>
            </a:pP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Το περιεχόμενο περιλαμβάνει όλα όσα οι εργαζόμενοι και οι εργοδότες </a:t>
            </a:r>
            <a:r>
              <a:rPr lang="el-GR" sz="2200" b="1" dirty="0">
                <a:latin typeface="Calibri" panose="020F0502020204030204" pitchFamily="34" charset="0"/>
                <a:cs typeface="Calibri" panose="020F0502020204030204" pitchFamily="34" charset="0"/>
              </a:rPr>
              <a:t>πιστεύουν ότι έχουν συμφωνηθεί</a:t>
            </a:r>
            <a:r>
              <a:rPr lang="el-GR" sz="2200" dirty="0">
                <a:latin typeface="Calibri" panose="020F0502020204030204" pitchFamily="34" charset="0"/>
                <a:cs typeface="Calibri" panose="020F0502020204030204" pitchFamily="34" charset="0"/>
              </a:rPr>
              <a:t>, και συνήθως περιλαμβάνει: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Καθήκοντα και ευθύνες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Τι αναμένεται από τον εργαζόμενο;</a:t>
            </a:r>
          </a:p>
          <a:p>
            <a:pPr lvl="1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Τι είναι “εκτός καθηκόντων”;</a:t>
            </a:r>
          </a:p>
          <a:p>
            <a:pPr lvl="1"/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Ο υπάλληλος ρεσεψιόν θεωρεί ότι η βοήθεια στο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housekeeping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είναι προαιρετική.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Ανταμοιβές και παροχές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Μισθός,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tips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 επιπλέον ρεπό.</a:t>
            </a:r>
          </a:p>
          <a:p>
            <a:pPr lvl="1"/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Η υπόσχεση για </a:t>
            </a:r>
            <a:r>
              <a:rPr lang="el-GR" dirty="0" err="1">
                <a:latin typeface="Calibri" panose="020F0502020204030204" pitchFamily="34" charset="0"/>
                <a:cs typeface="Calibri" panose="020F0502020204030204" pitchFamily="34" charset="0"/>
              </a:rPr>
              <a:t>bonus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σε σεζόν υψηλής πληρότητας.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Ανάπτυξη και εκπαίδευση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Πρόσβαση σε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training, workshops, mentoring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 προαγωγή.</a:t>
            </a:r>
          </a:p>
          <a:p>
            <a:pPr lvl="1"/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Σερβιτόρος που συμμετέχει σε σεμινάριο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cocktail crafting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020500-0A91-4F12-B7CA-B5F7F3F19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97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414227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41E10-8611-496E-8E06-584B42946A6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7504" y="1340768"/>
            <a:ext cx="9036496" cy="5288632"/>
          </a:xfrm>
        </p:spPr>
        <p:txBody>
          <a:bodyPr/>
          <a:lstStyle/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Ανταπόδοση και αναγνώριση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Feedback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, επιβράβευση, δημόσια αναγνώριση.</a:t>
            </a:r>
          </a:p>
          <a:p>
            <a:pPr lvl="1"/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Ο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manager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συγχαίρει εργαζόμενο μπροστά σε πελάτες για εξαιρετική εξυπηρέτηση.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Σταθερότητα και ασφάλεια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Προστασία από αυθαίρετες αλλαγές βαρδιών, απολύσεις ή αθέτηση συμφωνιών.</a:t>
            </a:r>
          </a:p>
          <a:p>
            <a:pPr lvl="1"/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Οι εργαζόμενοι περιμένουν να μην αλλάζουν συνεχώς τα ωράρια τελευταία στιγμή.</a:t>
            </a:r>
          </a:p>
          <a:p>
            <a:pPr lvl="0"/>
            <a:r>
              <a:rPr lang="el-GR" sz="2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Κουλτούρα και περιβάλλον εργασίας</a:t>
            </a:r>
            <a:endParaRPr lang="el-GR" sz="22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Συμπεριφορά συναδέλφων, ηγεσία, σεβασμός, “πώς λειτουργούμε εδώ”.</a:t>
            </a:r>
          </a:p>
          <a:p>
            <a:pPr lvl="1"/>
            <a:r>
              <a:rPr lang="el-GR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: Η υπόσχεση “εδώ είμαστε οικογένεια” μεταφράζεται σε συνεργασία και υποστήριξη.</a:t>
            </a:r>
          </a:p>
          <a:p>
            <a:endParaRPr lang="el-GR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257A47-1F92-4C1C-9001-0DBC40938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98</a:t>
            </a:fld>
            <a:endParaRPr lang="el-G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220259C-AF2B-4987-8D9F-F9DA31D3B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8836025" cy="758825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Περιεχόμενο του Ψυχολογικού Συμβολαίου: 2/2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8493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D60AB-4ECA-4B08-947A-C8EE11E16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Είδη Ψυχολογικών Συμβολαίων: 1/2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ED146-12E2-476E-B13B-17FD271FE70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0490" y="1124744"/>
            <a:ext cx="8926006" cy="5733256"/>
          </a:xfrm>
        </p:spPr>
        <p:txBody>
          <a:bodyPr/>
          <a:lstStyle/>
          <a:p>
            <a:pPr marL="0" indent="0">
              <a:buNone/>
            </a:pP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Τα ψυχολογικά συμβόλαια διακρίνονται συχνά σε τρεις κύριες κατηγορίες:</a:t>
            </a:r>
          </a:p>
          <a:p>
            <a:pPr marL="0" indent="0">
              <a:buNone/>
            </a:pPr>
            <a:r>
              <a:rPr lang="el-GR" sz="1900" b="1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l-GR" sz="19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Συναλλακτικά / </a:t>
            </a:r>
            <a:r>
              <a:rPr lang="el-GR" sz="19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Transactional</a:t>
            </a:r>
            <a:endParaRPr lang="el-GR" sz="19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Βασίζονται σε σαφείς, οικονομικές ανταλλαγές.</a:t>
            </a:r>
          </a:p>
          <a:p>
            <a:pPr lvl="0"/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Συχνά βραχυπρόθεσμα.</a:t>
            </a:r>
          </a:p>
          <a:p>
            <a:pPr lvl="0"/>
            <a:r>
              <a:rPr lang="el-GR" sz="19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: «Δουλεύω 8 ώρες → παίρνω μισθό + </a:t>
            </a:r>
            <a:r>
              <a:rPr lang="en-US" sz="1900" dirty="0">
                <a:latin typeface="Calibri" panose="020F0502020204030204" pitchFamily="34" charset="0"/>
                <a:cs typeface="Calibri" panose="020F0502020204030204" pitchFamily="34" charset="0"/>
              </a:rPr>
              <a:t>tips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.»</a:t>
            </a:r>
          </a:p>
          <a:p>
            <a:pPr lvl="0"/>
            <a:r>
              <a:rPr lang="el-GR" sz="19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Χαρακτηριστικό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l-GR" sz="1900" b="1" dirty="0">
                <a:latin typeface="Calibri" panose="020F0502020204030204" pitchFamily="34" charset="0"/>
                <a:cs typeface="Calibri" panose="020F0502020204030204" pitchFamily="34" charset="0"/>
              </a:rPr>
              <a:t>μετρήσιμα, περιορισμένα και με σαφές πλαίσιο.</a:t>
            </a:r>
            <a:endParaRPr lang="el-GR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l-GR" sz="19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Σχέσης / </a:t>
            </a:r>
            <a:r>
              <a:rPr lang="en-US" sz="19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Relational</a:t>
            </a:r>
            <a:endParaRPr lang="en-US" sz="19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Βασίζονται σε μακροχρόνιες σχέσεις εμπιστοσύνης, αμοιβαιότητας και υποστήριξης.</a:t>
            </a:r>
          </a:p>
          <a:p>
            <a:pPr lvl="0"/>
            <a:r>
              <a:rPr lang="el-GR" sz="19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: Ο υπάλληλος στο τμήμα F&amp;B αναμένει </a:t>
            </a:r>
            <a:r>
              <a:rPr lang="en-US" sz="1900" dirty="0">
                <a:latin typeface="Calibri" panose="020F0502020204030204" pitchFamily="34" charset="0"/>
                <a:cs typeface="Calibri" panose="020F0502020204030204" pitchFamily="34" charset="0"/>
              </a:rPr>
              <a:t>mentoring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, αναγνώριση, ευκαιρίες εξέλιξης.</a:t>
            </a:r>
          </a:p>
          <a:p>
            <a:pPr lvl="0"/>
            <a:r>
              <a:rPr lang="el-GR" sz="19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Χαρακτηριστικό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l-GR" sz="1900" b="1" dirty="0">
                <a:latin typeface="Calibri" panose="020F0502020204030204" pitchFamily="34" charset="0"/>
                <a:cs typeface="Calibri" panose="020F0502020204030204" pitchFamily="34" charset="0"/>
              </a:rPr>
              <a:t>άτυπο, συναισθηματικό, ευέλικτο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19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Συμβολικά / </a:t>
            </a:r>
            <a:r>
              <a:rPr lang="en-US" sz="19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Ideological</a:t>
            </a:r>
            <a:endParaRPr lang="en-US" sz="19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Συνδέονται με κοινές αξίες, σκοπούς και αποστολή του οργανισμού.</a:t>
            </a:r>
          </a:p>
          <a:p>
            <a:pPr lvl="0"/>
            <a:r>
              <a:rPr lang="el-GR" sz="19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Παράδειγμα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: Ξενοδοχείο προωθεί βιώσιμες πρακτικές → εργαζόμενος συμμετέχει με πάθος.</a:t>
            </a:r>
          </a:p>
          <a:p>
            <a:pPr lvl="0"/>
            <a:r>
              <a:rPr lang="el-GR" sz="19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Χαρακτηριστικό</a:t>
            </a:r>
            <a:r>
              <a:rPr lang="el-GR" sz="19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l-GR" sz="1900" b="1" dirty="0">
                <a:latin typeface="Calibri" panose="020F0502020204030204" pitchFamily="34" charset="0"/>
                <a:cs typeface="Calibri" panose="020F0502020204030204" pitchFamily="34" charset="0"/>
              </a:rPr>
              <a:t>αφοσίωση, ενσωμάτωση αξιών, υπεράνω οικονομικού ανταλλάγματος.</a:t>
            </a:r>
            <a:endParaRPr lang="el-GR" sz="1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l-GR" sz="1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72372A-C832-43D0-981B-ACE7D75FA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99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05754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8981</TotalTime>
  <Words>9652</Words>
  <Application>Microsoft Office PowerPoint</Application>
  <PresentationFormat>On-screen Show (4:3)</PresentationFormat>
  <Paragraphs>1347</Paragraphs>
  <Slides>123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123</vt:i4>
      </vt:variant>
    </vt:vector>
  </HeadingPairs>
  <TitlesOfParts>
    <vt:vector size="131" baseType="lpstr">
      <vt:lpstr>Arial</vt:lpstr>
      <vt:lpstr>Calibri</vt:lpstr>
      <vt:lpstr>Georgia</vt:lpstr>
      <vt:lpstr>Times New Roman</vt:lpstr>
      <vt:lpstr>Wingdings</vt:lpstr>
      <vt:lpstr>Wingdings 2</vt:lpstr>
      <vt:lpstr>Civic</vt:lpstr>
      <vt:lpstr>Visio</vt:lpstr>
      <vt:lpstr>Ψυχολογικό Συμβόλαιο και ΑΜΟ  στον Τουρισμό και την Φιλοξενία</vt:lpstr>
      <vt:lpstr>Περιεχόμενο Μαθήματος</vt:lpstr>
      <vt:lpstr>PowerPoint Presentation</vt:lpstr>
      <vt:lpstr>Τι είναι το Ψυχολογικό Συμβόλαιο – Σημασία και Βασικός Προσανατολισμός</vt:lpstr>
      <vt:lpstr>Γιατί το ψυχολογικό συμβόλαιο έχει ιδιαίτερη αξία στον Τουρισμό &amp; τη Φιλοξενία: 1/2</vt:lpstr>
      <vt:lpstr>Γιατί το ψυχολογικό συμβόλαιο έχει ιδιαίτερη αξία στον Τουρισμό &amp; τη Φιλοξενία: 2/2</vt:lpstr>
      <vt:lpstr>Τυπικό συμβόλαιο vs Ψυχολογικό συμβόλαιο: Μια κρίσιμη διάκριση: 1/2</vt:lpstr>
      <vt:lpstr>Τυπικό συμβόλαιο vs Ψυχολογικό συμβόλαιο: Μια κρίσιμη διάκριση: 2/2</vt:lpstr>
      <vt:lpstr>Πώς δημιουργείται το ψυχολογικό συμβόλαιο : 1/2</vt:lpstr>
      <vt:lpstr>Πώς δημιουργείται το ψυχολογικό συμβόλαιο : 2/2</vt:lpstr>
      <vt:lpstr>Παραδείγματα δημιουργίας ψυχολογικού συμβολαίου σε ξενοδοχειακό περιβάλλον</vt:lpstr>
      <vt:lpstr>Mini Case – Boutique Hotel: 1/3 </vt:lpstr>
      <vt:lpstr>Mini Case – Boutique Hotel: 2/3 </vt:lpstr>
      <vt:lpstr>Mini Case – Boutique Hotel: 3/3 </vt:lpstr>
      <vt:lpstr>Ανακεφαλαίωση Κλειδιών Σημείων</vt:lpstr>
      <vt:lpstr>PowerPoint Presentation</vt:lpstr>
      <vt:lpstr>Εισαγωγή: Η Σχέση Απασχόλησης δεν είναι απλώς μια «συμφωνία εργασίας»</vt:lpstr>
      <vt:lpstr>Οι 4 Διαστάσεις της Σχέσης Απασχόλησης: 1/5</vt:lpstr>
      <vt:lpstr>Οι 4 Διαστάσεις της Σχέσης Απασχόλησης: 2/5</vt:lpstr>
      <vt:lpstr>Οι 4 Διαστάσεις της Σχέσης Απασχόλησης: 3/5</vt:lpstr>
      <vt:lpstr>Οι 4 Διαστάσεις της Σχέσης Απασχόλησης: 4/5</vt:lpstr>
      <vt:lpstr>Οι 4 Διαστάσεις της Σχέσης Απασχόλησης: 5/5</vt:lpstr>
      <vt:lpstr>Mini Case – Επισιτιστικό Τμήμα (F&amp;B): 1/2</vt:lpstr>
      <vt:lpstr>Mini Case – Επισιτιστικό Τμήμα (F&amp;B): 2/2</vt:lpstr>
      <vt:lpstr>Η Σχέση Απασχόλησης είναι Δυναμική – αλλάζει με τον χρόνο: 1/2</vt:lpstr>
      <vt:lpstr>Η Σχέση Απασχόλησης είναι Δυναμική – αλλάζει με τον χρόνο: 2/2</vt:lpstr>
      <vt:lpstr>Ερωτήσεις προς συζήτηση</vt:lpstr>
      <vt:lpstr>Ανακεφαλαίωση Κλειδιών Σημείων</vt:lpstr>
      <vt:lpstr>PowerPoint Presentation</vt:lpstr>
      <vt:lpstr>Τι Είναι Συμβόλαιο; Επίσημο vs Ανεπίσημο: 1/2</vt:lpstr>
      <vt:lpstr>Τι Είναι Συμβόλαιο; Επίσημο vs Ανεπίσημο: 2/2</vt:lpstr>
      <vt:lpstr>Γιατί τα Συμβόλαια Είναι Κρίσιμα στον Τουρισμό &amp; Φιλοξενία</vt:lpstr>
      <vt:lpstr>Η Δυναμική των Συμβολαίων: Στατική ή Ζωντανή Σχέση;</vt:lpstr>
      <vt:lpstr>Mini Case: Το “κρυφό” συμβόλαιο της καμαριέρας</vt:lpstr>
      <vt:lpstr>Από το Επίσημο Συμβόλαιο στο Ψυχολογικό Συμβόλαιο</vt:lpstr>
      <vt:lpstr>Σκιώδης πραγματικότητα των εργασιακών συμβάσεων στη φιλοξενία.</vt:lpstr>
      <vt:lpstr>Οι Συγκρούσεις Συμβολαίων</vt:lpstr>
      <vt:lpstr>Σύνοψη τμήματος</vt:lpstr>
      <vt:lpstr>PowerPoint Presentation</vt:lpstr>
      <vt:lpstr>Τι σημαίνει “Εγκυρότητα” σε ένα Συμβόλαιο;</vt:lpstr>
      <vt:lpstr>Οι 4 Πυλώνες Εγκυρότητας ενός Εργασιακού Συμβολαίου (νομική προσέγγιση + εφαρμογή στη φιλοξενία): 1/4</vt:lpstr>
      <vt:lpstr>Οι 4 Πυλώνες Εγκυρότητας ενός Εργασιακού Συμβολαίου (νομική προσέγγιση + εφαρμογή στη φιλοξενία): 2/4</vt:lpstr>
      <vt:lpstr>Οι 4 Πυλώνες Εγκυρότητας ενός Εργασιακού Συμβολαίου (νομική προσέγγιση + εφαρμογή στη φιλοξενία): 3/4</vt:lpstr>
      <vt:lpstr>Οι 4 Πυλώνες Εγκυρότητας ενός Εργασιακού Συμβολαίου (νομική προσέγγιση + εφαρμογή στη φιλοξενία): 4/4</vt:lpstr>
      <vt:lpstr>Η Εγκυρότητα του Συμβολαίου στη Φιλοξενία: Γιατί Είναι Περίπλοκη;</vt:lpstr>
      <vt:lpstr>Mini Case – “Το Συμβόλαιο Είναι Εντάξει… αλλά δεν Νιώθω Εντάξει”: 1/2</vt:lpstr>
      <vt:lpstr>Mini Case – “Το Συμβόλαιο Είναι Εντάξει… αλλά δεν Νιώθω Εντάξει”: 2/2</vt:lpstr>
      <vt:lpstr>Η Μεγάλη Αλήθεια: “Νομική Εγκυρότητα ≠ Εμπιστοσύνη”</vt:lpstr>
      <vt:lpstr>“Ποια Φράση Είναι Προβληματική;”</vt:lpstr>
      <vt:lpstr>Ανακεφαλαίωση Τμήματος</vt:lpstr>
      <vt:lpstr>PowerPoint Presentation</vt:lpstr>
      <vt:lpstr>Τι Είναι το Ψυχολογικό Συμβόλαιο;  (Κύριος Ορισμός)</vt:lpstr>
      <vt:lpstr>Πώς Διαφέρει Από το Τυπικό Συμβόλαιο;</vt:lpstr>
      <vt:lpstr>Από Πού “Γεννιέται” το Ψυχολογικό Συμβόλαιο; 1/2</vt:lpstr>
      <vt:lpstr>Από Πού “Γεννιέται” το Ψυχολογικό Συμβόλαιο; 2/2</vt:lpstr>
      <vt:lpstr>Βασικές Διαστάσεις του Ψυχολογικού Συμβολαίου</vt:lpstr>
      <vt:lpstr>Γιατί Είναι Κρίσιμο στον Τουρισμό και τη Φιλοξενία;</vt:lpstr>
      <vt:lpstr>Πως το Ψυχολογικό Συμβόλαιο Διαμορφώνει Συμπεριφορά</vt:lpstr>
      <vt:lpstr>Mini Case – “Η Μαρία στο Restaurant του 5* Hotel”</vt:lpstr>
      <vt:lpstr>Ανακεφαλαίωση Τμήματος</vt:lpstr>
      <vt:lpstr>PowerPoint Presentation</vt:lpstr>
      <vt:lpstr>PowerPoint Presentation</vt:lpstr>
      <vt:lpstr>“Υποχρεώσεις” (Obligations): Η Καρδιά του Ψυχολογικού Συμβολαίου: 1/2</vt:lpstr>
      <vt:lpstr>“Υποχρεώσεις” (Obligations): Η Καρδιά του Ψυχολογικού Συμβολαίου: 2/2</vt:lpstr>
      <vt:lpstr>“Υποσχέσεις” (Promises): Ρητές και Άρρητες</vt:lpstr>
      <vt:lpstr>“Αντιλήψεις” (Perceptions): Το Συμβόλαιο Δεν Είναι Αντικειμενικό</vt:lpstr>
      <vt:lpstr>“Ανταλλαγή” (Exchange): Το Βασικό Μοντέλο</vt:lpstr>
      <vt:lpstr>“Αμοιβαιότητα” (Reciprocity): Η Σιωπηλή Συμφωνία</vt:lpstr>
      <vt:lpstr>“Δικαιοσύνη” (Fairness): Η Αθέατη Ρίζα της Δέσμευσης</vt:lpstr>
      <vt:lpstr>“Συνέπεια” (Consistency): Η Βάση της Εμπιστοσύνης</vt:lpstr>
      <vt:lpstr>Ρευστότητα και Δυναμική” (Dynamism): Το Ψυχολογικό Συμβόλαιο Αλλάζει ΣΥΝΕΧΩΣ</vt:lpstr>
      <vt:lpstr>Mini Case – “Το Τμήμα Housekeeping”</vt:lpstr>
      <vt:lpstr>Ανακεφαλαίωση Τμήματος</vt:lpstr>
      <vt:lpstr>PowerPoint Presentation</vt:lpstr>
      <vt:lpstr>Υποκειμενικότητα (Subjectivity)</vt:lpstr>
      <vt:lpstr>Ασάφεια (Ambiguity)</vt:lpstr>
      <vt:lpstr>Δυναμικότητα &amp; Εξέλιξη (Dynamic Nature)</vt:lpstr>
      <vt:lpstr>Άτυπος και Αόρατος Χαρακτήρας (Informal &amp; Invisible)</vt:lpstr>
      <vt:lpstr>Ασύμμετρη Πληροφόρηση (Information Asymmetry)</vt:lpstr>
      <vt:lpstr>Ευθραυστότητα (Fragility)</vt:lpstr>
      <vt:lpstr>Συναισθηματική Διάσταση  (Emotional Component)</vt:lpstr>
      <vt:lpstr>Ετερογένεια (Uniqueness)</vt:lpstr>
      <vt:lpstr>Εξάρτηση από την Ηγεσία  (Leadership Dependency)</vt:lpstr>
      <vt:lpstr>Mini Case – “Ο Γιάννης στο Bar της Πισίνας”</vt:lpstr>
      <vt:lpstr>Ανακεφαλαίωση Τμήματος</vt:lpstr>
      <vt:lpstr>PowerPoint Presentation</vt:lpstr>
      <vt:lpstr>Η Έννοια της Ανταλλαγής  (Exchange Relationship)</vt:lpstr>
      <vt:lpstr>Δύο Είδη Ανταλλαγών: Κοινωνικές &amp; Οικονομικές: 1/2</vt:lpstr>
      <vt:lpstr>Δύο Είδη Ανταλλαγών: Κοινωνικές &amp; Οικονομικές: 2/2</vt:lpstr>
      <vt:lpstr>Ανταλλαγή ως “Ψυχολογική Επένδυση”</vt:lpstr>
      <vt:lpstr>Οι Ανταλλαγές στον Τουρισμό &amp; τη Φιλοξενία</vt:lpstr>
      <vt:lpstr>Κρίσιμες Ασυμμετρίες στις Ανταλλαγές</vt:lpstr>
      <vt:lpstr>Η Λογική του “Give &amp; Get”</vt:lpstr>
      <vt:lpstr>Mini Case – “Η Μαρία στη Ρεσεψιόν”</vt:lpstr>
      <vt:lpstr>Ανακεφαλαίωση Τμήματος</vt:lpstr>
      <vt:lpstr>PowerPoint Presentation</vt:lpstr>
      <vt:lpstr>Περιεχόμενο του Ψυχολογικού Συμβολαίου: 1/2</vt:lpstr>
      <vt:lpstr>Περιεχόμενο του Ψυχολογικού Συμβολαίου: 2/2</vt:lpstr>
      <vt:lpstr>Είδη Ψυχολογικών Συμβολαίων: 1/2</vt:lpstr>
      <vt:lpstr>Είδη Ψυχολογικών Συμβολαίων: 2/2</vt:lpstr>
      <vt:lpstr>Mini Case: “Το Μικτό Ψυχολογικό Συμβόλαιο”</vt:lpstr>
      <vt:lpstr>Ανακεφαλαίωση Τμήματος</vt:lpstr>
      <vt:lpstr>PowerPoint Presentation</vt:lpstr>
      <vt:lpstr>Ορισμός Ρήξης και Παραβίασης</vt:lpstr>
      <vt:lpstr>Αιτίες Παραβίασης Ψυχολογικών Συμβολαίων</vt:lpstr>
      <vt:lpstr>Συνέπειες της Ρήξης / Παραβίασης</vt:lpstr>
      <vt:lpstr>Παραδείγματα στον Τουρισμό &amp; τη Φιλοξενία</vt:lpstr>
      <vt:lpstr>Προειδοποιητικά Σημάδια Παραβίασης</vt:lpstr>
      <vt:lpstr>Διαχείριση Παραβίασης</vt:lpstr>
      <vt:lpstr>Ανακεφαλαίωση Τμήματος </vt:lpstr>
      <vt:lpstr>PowerPoint Presentation</vt:lpstr>
      <vt:lpstr>ΔΑΠ ΚΑΙ ΑΤΟΜΙΚΗ ΕΠΙΔΟΣΗ  Υπόδειγμα ΑΜΟ</vt:lpstr>
      <vt:lpstr>ΔΑΠ ΚΑΙ ΑΤΟΜΙΚΗ ΕΠΙΔΟΣΗ Υπόδειγμα Bath: 1/2 [Purcell et al., 2003: 7]</vt:lpstr>
      <vt:lpstr>ΔΑΠ ΚΑΙ ΑΤΟΜΙΚΗ ΕΠΙΔΟΣΗ   Υπόδειγμα Bath: 2/2 </vt:lpstr>
      <vt:lpstr>Σύνδεση AMO με Ψυχολογικά Συμβόλαια</vt:lpstr>
      <vt:lpstr>Παραδείγματα AMO στον Τουρισμό</vt:lpstr>
      <vt:lpstr>Πρακτική Σύνδεση με Ψυχολογικά Συμβόλαια</vt:lpstr>
      <vt:lpstr>Διαχείριση και Ενίσχυση AMO μέσω Ψυχολογικών Συμβολαίων</vt:lpstr>
      <vt:lpstr>Βήματα για Πρακτική Εφαρμογή στον Τουριστικό Κλάδο</vt:lpstr>
      <vt:lpstr>ΒΙΒΛΙΟΓΡΑΦΙΑ: Ξενόγλωσση: 1/3</vt:lpstr>
      <vt:lpstr>ΒΙΒΛΙΟΓΡΑΦΙΑ: Ξενόγλωσση: 2/3</vt:lpstr>
      <vt:lpstr>ΒΙΒΛΙΟΓΡΑΦΙΑ: Ξενόγλωσση: 3/3</vt:lpstr>
      <vt:lpstr>ΒΙΒΛΙΟΓΡΑΦΙΑ: Ελληνική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1532</cp:revision>
  <dcterms:created xsi:type="dcterms:W3CDTF">2011-01-29T18:06:27Z</dcterms:created>
  <dcterms:modified xsi:type="dcterms:W3CDTF">2025-12-12T08:13:55Z</dcterms:modified>
</cp:coreProperties>
</file>