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4"/>
  </p:notesMasterIdLst>
  <p:sldIdLst>
    <p:sldId id="321" r:id="rId2"/>
    <p:sldId id="532" r:id="rId3"/>
    <p:sldId id="533" r:id="rId4"/>
    <p:sldId id="564" r:id="rId5"/>
    <p:sldId id="560" r:id="rId6"/>
    <p:sldId id="565" r:id="rId7"/>
    <p:sldId id="566" r:id="rId8"/>
    <p:sldId id="567" r:id="rId9"/>
    <p:sldId id="534" r:id="rId10"/>
    <p:sldId id="535" r:id="rId11"/>
    <p:sldId id="568" r:id="rId12"/>
    <p:sldId id="551" r:id="rId13"/>
    <p:sldId id="569" r:id="rId14"/>
    <p:sldId id="552" r:id="rId15"/>
    <p:sldId id="553" r:id="rId16"/>
    <p:sldId id="554" r:id="rId17"/>
    <p:sldId id="561" r:id="rId18"/>
    <p:sldId id="555" r:id="rId19"/>
    <p:sldId id="556" r:id="rId20"/>
    <p:sldId id="557" r:id="rId21"/>
    <p:sldId id="558" r:id="rId22"/>
    <p:sldId id="559" r:id="rId23"/>
    <p:sldId id="562" r:id="rId24"/>
    <p:sldId id="563" r:id="rId25"/>
    <p:sldId id="443" r:id="rId26"/>
    <p:sldId id="536" r:id="rId27"/>
    <p:sldId id="537" r:id="rId28"/>
    <p:sldId id="538" r:id="rId29"/>
    <p:sldId id="539" r:id="rId30"/>
    <p:sldId id="540" r:id="rId31"/>
    <p:sldId id="541" r:id="rId32"/>
    <p:sldId id="542" r:id="rId33"/>
    <p:sldId id="543" r:id="rId34"/>
    <p:sldId id="544" r:id="rId35"/>
    <p:sldId id="548" r:id="rId36"/>
    <p:sldId id="549" r:id="rId37"/>
    <p:sldId id="550" r:id="rId38"/>
    <p:sldId id="545" r:id="rId39"/>
    <p:sldId id="546" r:id="rId40"/>
    <p:sldId id="547" r:id="rId41"/>
    <p:sldId id="359" r:id="rId42"/>
    <p:sldId id="530" r:id="rId43"/>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59" autoAdjust="0"/>
    <p:restoredTop sz="99773" autoAdjust="0"/>
  </p:normalViewPr>
  <p:slideViewPr>
    <p:cSldViewPr>
      <p:cViewPr>
        <p:scale>
          <a:sx n="100" d="100"/>
          <a:sy n="100" d="100"/>
        </p:scale>
        <p:origin x="1205" y="-230"/>
      </p:cViewPr>
      <p:guideLst>
        <p:guide orient="horz" pos="2160"/>
        <p:guide pos="2880"/>
      </p:guideLst>
    </p:cSldViewPr>
  </p:slideViewPr>
  <p:outlineViewPr>
    <p:cViewPr>
      <p:scale>
        <a:sx n="33" d="100"/>
        <a:sy n="33" d="100"/>
      </p:scale>
      <p:origin x="0" y="108354"/>
    </p:cViewPr>
  </p:outlineViewPr>
  <p:notesTextViewPr>
    <p:cViewPr>
      <p:scale>
        <a:sx n="100" d="100"/>
        <a:sy n="100" d="100"/>
      </p:scale>
      <p:origin x="0" y="0"/>
    </p:cViewPr>
  </p:notesTextViewPr>
  <p:sorterViewPr>
    <p:cViewPr>
      <p:scale>
        <a:sx n="66" d="100"/>
        <a:sy n="66" d="100"/>
      </p:scale>
      <p:origin x="0" y="34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97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97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9D594C35-E50E-44A1-B864-B4E979DFC07A}"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p:cNvSpPr>
            <a:spLocks noGrp="1"/>
          </p:cNvSpPr>
          <p:nvPr>
            <p:ph type="dt" sz="half" idx="10"/>
          </p:nvPr>
        </p:nvSpPr>
        <p:spPr/>
        <p:txBody>
          <a:bodyPr/>
          <a:lstStyle>
            <a:lvl1pPr>
              <a:defRPr/>
            </a:lvl1pPr>
          </a:lstStyle>
          <a:p>
            <a:pPr>
              <a:defRPr/>
            </a:pPr>
            <a:endParaRPr lang="el-GR"/>
          </a:p>
        </p:txBody>
      </p:sp>
      <p:sp>
        <p:nvSpPr>
          <p:cNvPr id="16" name="Footer Placeholder 16"/>
          <p:cNvSpPr>
            <a:spLocks noGrp="1"/>
          </p:cNvSpPr>
          <p:nvPr>
            <p:ph type="ftr" sz="quarter" idx="11"/>
          </p:nvPr>
        </p:nvSpPr>
        <p:spPr/>
        <p:txBody>
          <a:bodyPr/>
          <a:lstStyle>
            <a:lvl1pPr>
              <a:defRPr/>
            </a:lvl1pPr>
          </a:lstStyle>
          <a:p>
            <a:pPr>
              <a:defRPr/>
            </a:pPr>
            <a:endParaRPr lang="el-GR"/>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9AEE8824-84A7-443C-8FBD-D87E9652E47F}"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950B3095-FB31-4B96-80DE-02604475C92E}"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6073310C-FF8A-4B92-B11D-3AA442D9139E}" type="slidenum">
              <a:rPr lang="el-GR"/>
              <a:pPr>
                <a:defRPr/>
              </a:pPr>
              <a:t>‹#›</a:t>
            </a:fld>
            <a:endParaRPr lang="el-GR"/>
          </a:p>
        </p:txBody>
      </p:sp>
      <p:sp>
        <p:nvSpPr>
          <p:cNvPr id="14" name="Date Placeholder 3"/>
          <p:cNvSpPr>
            <a:spLocks noGrp="1"/>
          </p:cNvSpPr>
          <p:nvPr>
            <p:ph type="dt" sz="half" idx="11"/>
          </p:nvPr>
        </p:nvSpPr>
        <p:spPr/>
        <p:txBody>
          <a:bodyPr/>
          <a:lstStyle>
            <a:lvl1pPr>
              <a:defRPr/>
            </a:lvl1pPr>
          </a:lstStyle>
          <a:p>
            <a:pPr>
              <a:defRPr/>
            </a:pPr>
            <a:endParaRPr lang="el-GR"/>
          </a:p>
        </p:txBody>
      </p:sp>
      <p:sp>
        <p:nvSpPr>
          <p:cNvPr id="15" name="Footer Placeholder 4"/>
          <p:cNvSpPr>
            <a:spLocks noGrp="1"/>
          </p:cNvSpPr>
          <p:nvPr>
            <p:ph type="ftr" sz="quarter" idx="12"/>
          </p:nvPr>
        </p:nvSpPr>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D4CA15EF-DFB9-4D40-AD98-A7932FA4C59D}"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p:cNvSpPr>
            <a:spLocks noGrp="1"/>
          </p:cNvSpPr>
          <p:nvPr>
            <p:ph type="ftr" sz="quarter" idx="10"/>
          </p:nvPr>
        </p:nvSpPr>
        <p:spPr/>
        <p:txBody>
          <a:bodyPr/>
          <a:lstStyle>
            <a:lvl1pPr>
              <a:defRPr/>
            </a:lvl1pPr>
          </a:lstStyle>
          <a:p>
            <a:pPr>
              <a:defRPr/>
            </a:pPr>
            <a:endParaRPr lang="el-GR"/>
          </a:p>
        </p:txBody>
      </p:sp>
      <p:sp>
        <p:nvSpPr>
          <p:cNvPr id="16" name="Date Placeholder 3"/>
          <p:cNvSpPr>
            <a:spLocks noGrp="1"/>
          </p:cNvSpPr>
          <p:nvPr>
            <p:ph type="dt" sz="half" idx="11"/>
          </p:nvPr>
        </p:nvSpPr>
        <p:spPr/>
        <p:txBody>
          <a:bodyPr/>
          <a:lstStyle>
            <a:lvl1pPr>
              <a:defRPr/>
            </a:lvl1pPr>
          </a:lstStyle>
          <a:p>
            <a:pPr>
              <a:defRPr/>
            </a:pPr>
            <a:endParaRPr lang="el-GR"/>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B37391EF-4757-41BE-B4AC-B8BFA1FBB957}"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l-GR"/>
          </a:p>
        </p:txBody>
      </p:sp>
      <p:sp>
        <p:nvSpPr>
          <p:cNvPr id="7" name="Footer Placeholder 5"/>
          <p:cNvSpPr>
            <a:spLocks noGrp="1"/>
          </p:cNvSpPr>
          <p:nvPr>
            <p:ph type="ftr" sz="quarter" idx="11"/>
          </p:nvPr>
        </p:nvSpPr>
        <p:spPr/>
        <p:txBody>
          <a:bodyPr/>
          <a:lstStyle>
            <a:lvl1pPr>
              <a:defRPr/>
            </a:lvl1pPr>
          </a:lstStyle>
          <a:p>
            <a:pPr>
              <a:defRPr/>
            </a:pPr>
            <a:endParaRPr lang="el-GR"/>
          </a:p>
        </p:txBody>
      </p:sp>
      <p:sp>
        <p:nvSpPr>
          <p:cNvPr id="8" name="Slide Number Placeholder 6"/>
          <p:cNvSpPr>
            <a:spLocks noGrp="1"/>
          </p:cNvSpPr>
          <p:nvPr>
            <p:ph type="sldNum" sz="quarter" idx="12"/>
          </p:nvPr>
        </p:nvSpPr>
        <p:spPr/>
        <p:txBody>
          <a:bodyPr/>
          <a:lstStyle>
            <a:lvl1pPr>
              <a:defRPr/>
            </a:lvl1pPr>
          </a:lstStyle>
          <a:p>
            <a:pPr>
              <a:defRPr/>
            </a:pPr>
            <a:fld id="{7340F745-F5BA-4B76-970A-292292EAC7C4}"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p:cNvSpPr>
            <a:spLocks noGrp="1"/>
          </p:cNvSpPr>
          <p:nvPr>
            <p:ph type="dt" sz="half" idx="10"/>
          </p:nvPr>
        </p:nvSpPr>
        <p:spPr/>
        <p:txBody>
          <a:bodyPr/>
          <a:lstStyle>
            <a:lvl1pPr>
              <a:defRPr/>
            </a:lvl1pPr>
          </a:lstStyle>
          <a:p>
            <a:pPr>
              <a:defRPr/>
            </a:pPr>
            <a:endParaRPr lang="el-GR"/>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l-GR"/>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C8261E6F-0C81-45BB-8129-C7525F0980B3}" type="slidenum">
              <a:rPr lang="el-GR"/>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l-GR"/>
          </a:p>
        </p:txBody>
      </p:sp>
      <p:sp>
        <p:nvSpPr>
          <p:cNvPr id="4" name="Footer Placeholder 3"/>
          <p:cNvSpPr>
            <a:spLocks noGrp="1"/>
          </p:cNvSpPr>
          <p:nvPr>
            <p:ph type="ftr" sz="quarter" idx="11"/>
          </p:nvPr>
        </p:nvSpPr>
        <p:spPr/>
        <p:txBody>
          <a:bodyPr/>
          <a:lstStyle>
            <a:lvl1pPr>
              <a:defRPr/>
            </a:lvl1pPr>
          </a:lstStyle>
          <a:p>
            <a:pPr>
              <a:defRPr/>
            </a:pPr>
            <a:endParaRPr lang="el-GR"/>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D4425371-6115-4E19-A120-DCF3C1C9584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8" name="Date Placeholder 1"/>
          <p:cNvSpPr>
            <a:spLocks noGrp="1"/>
          </p:cNvSpPr>
          <p:nvPr>
            <p:ph type="dt" sz="half" idx="10"/>
          </p:nvPr>
        </p:nvSpPr>
        <p:spPr/>
        <p:txBody>
          <a:bodyPr/>
          <a:lstStyle>
            <a:lvl1pPr>
              <a:defRPr/>
            </a:lvl1pPr>
          </a:lstStyle>
          <a:p>
            <a:pPr>
              <a:defRPr/>
            </a:pPr>
            <a:endParaRPr lang="el-GR"/>
          </a:p>
        </p:txBody>
      </p:sp>
      <p:sp>
        <p:nvSpPr>
          <p:cNvPr id="9" name="Footer Placeholder 2"/>
          <p:cNvSpPr>
            <a:spLocks noGrp="1"/>
          </p:cNvSpPr>
          <p:nvPr>
            <p:ph type="ftr" sz="quarter" idx="11"/>
          </p:nvPr>
        </p:nvSpPr>
        <p:spPr/>
        <p:txBody>
          <a:bodyPr/>
          <a:lstStyle>
            <a:lvl1pPr>
              <a:defRPr/>
            </a:lvl1pPr>
          </a:lstStyle>
          <a:p>
            <a:pPr>
              <a:defRPr/>
            </a:pPr>
            <a:endParaRPr lang="el-GR"/>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BDFE8290-DFF1-4E92-ADED-053FB6053D97}"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D2D886B1-4C14-4693-878B-085450C58289}" type="slidenum">
              <a:rPr lang="el-GR"/>
              <a:pPr>
                <a:defRPr/>
              </a:pPr>
              <a:t>‹#›</a:t>
            </a:fld>
            <a:endParaRPr lang="el-GR"/>
          </a:p>
        </p:txBody>
      </p:sp>
      <p:sp>
        <p:nvSpPr>
          <p:cNvPr id="17" name="Date Placeholder 4"/>
          <p:cNvSpPr>
            <a:spLocks noGrp="1"/>
          </p:cNvSpPr>
          <p:nvPr>
            <p:ph type="dt" sz="half" idx="11"/>
          </p:nvPr>
        </p:nvSpPr>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dirty="0"/>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EB59F203-CA06-4B12-8101-5113FA10FBF4}" type="slidenum">
              <a:rPr lang="el-GR"/>
              <a:pPr>
                <a:defRPr/>
              </a:pPr>
              <a:t>‹#›</a:t>
            </a:fld>
            <a:endParaRPr lang="el-GR"/>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l-GR"/>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a:defRPr/>
            </a:pPr>
            <a:endParaRPr lang="en-US"/>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defRPr>
            </a:lvl1pPr>
          </a:lstStyle>
          <a:p>
            <a:pPr>
              <a:defRPr/>
            </a:pPr>
            <a:endParaRPr lang="el-GR"/>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defRPr>
            </a:lvl1pPr>
          </a:lstStyle>
          <a:p>
            <a:pPr>
              <a:defRPr/>
            </a:pPr>
            <a:endParaRPr lang="el-G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a:defRPr/>
            </a:pPr>
            <a:endParaRPr lang="en-US" dirty="0"/>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a:defRPr/>
            </a:pPr>
            <a:endParaRPr lang="en-US"/>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DA28373F-0263-44DC-95C4-6E82EFABC182}" type="slidenum">
              <a:rPr lang="el-GR"/>
              <a:pPr>
                <a:defRPr/>
              </a:pPr>
              <a:t>‹#›</a:t>
            </a:fld>
            <a:endParaRPr lang="el-GR"/>
          </a:p>
        </p:txBody>
      </p:sp>
      <p:sp>
        <p:nvSpPr>
          <p:cNvPr id="10254"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55"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5013" r:id="rId1"/>
    <p:sldLayoutId id="2147485014" r:id="rId2"/>
    <p:sldLayoutId id="2147485015" r:id="rId3"/>
    <p:sldLayoutId id="2147485016" r:id="rId4"/>
    <p:sldLayoutId id="2147485017" r:id="rId5"/>
    <p:sldLayoutId id="2147485018" r:id="rId6"/>
    <p:sldLayoutId id="2147485019" r:id="rId7"/>
    <p:sldLayoutId id="2147485020" r:id="rId8"/>
    <p:sldLayoutId id="2147485021" r:id="rId9"/>
    <p:sldLayoutId id="2147485022" r:id="rId10"/>
    <p:sldLayoutId id="2147485023" r:id="rId11"/>
  </p:sldLayoutIdLst>
  <p:hf hdr="0" ftr="0" dt="0"/>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p:cNvSpPr>
            <a:spLocks noGrp="1"/>
          </p:cNvSpPr>
          <p:nvPr>
            <p:ph type="ctrTitle"/>
          </p:nvPr>
        </p:nvSpPr>
        <p:spPr>
          <a:xfrm>
            <a:off x="179512" y="404664"/>
            <a:ext cx="8784976" cy="1794024"/>
          </a:xfrm>
        </p:spPr>
        <p:txBody>
          <a:bodyPr/>
          <a:lstStyle/>
          <a:p>
            <a:pPr eaLnBrk="1" hangingPunct="1"/>
            <a:r>
              <a:rPr lang="el-GR" sz="3300" b="1" dirty="0">
                <a:latin typeface="Calibri" pitchFamily="34" charset="0"/>
              </a:rPr>
              <a:t>Αξιολόγηση Απόδοσης </a:t>
            </a:r>
            <a:br>
              <a:rPr lang="el-GR" sz="3300" b="1" dirty="0">
                <a:latin typeface="Calibri" pitchFamily="34" charset="0"/>
              </a:rPr>
            </a:br>
            <a:r>
              <a:rPr lang="el-GR" sz="3300" b="1" dirty="0">
                <a:latin typeface="Calibri" pitchFamily="34" charset="0"/>
              </a:rPr>
              <a:t>στον Τουρισμό και την Φιλοξενία </a:t>
            </a:r>
            <a:br>
              <a:rPr lang="el-GR" sz="3300" b="1" dirty="0">
                <a:latin typeface="Calibri" pitchFamily="34" charset="0"/>
              </a:rPr>
            </a:br>
            <a:endParaRPr lang="el-GR" sz="3300" b="1" dirty="0">
              <a:latin typeface="Calibri" pitchFamily="34" charset="0"/>
            </a:endParaRPr>
          </a:p>
        </p:txBody>
      </p:sp>
      <p:sp>
        <p:nvSpPr>
          <p:cNvPr id="7" name="Slide Number Placeholder 6"/>
          <p:cNvSpPr>
            <a:spLocks noGrp="1"/>
          </p:cNvSpPr>
          <p:nvPr>
            <p:ph type="sldNum" sz="quarter" idx="12"/>
          </p:nvPr>
        </p:nvSpPr>
        <p:spPr/>
        <p:txBody>
          <a:bodyPr/>
          <a:lstStyle/>
          <a:p>
            <a:pPr>
              <a:defRPr/>
            </a:pPr>
            <a:fld id="{D0D4AAE6-8833-47F1-82E1-CE5298EFE6BA}" type="slidenum">
              <a:rPr lang="el-GR"/>
              <a:pPr>
                <a:defRPr/>
              </a:pPr>
              <a:t>1</a:t>
            </a:fld>
            <a:endParaRPr lang="el-GR" dirty="0"/>
          </a:p>
        </p:txBody>
      </p:sp>
      <p:sp>
        <p:nvSpPr>
          <p:cNvPr id="5" name="Title 1"/>
          <p:cNvSpPr txBox="1">
            <a:spLocks/>
          </p:cNvSpPr>
          <p:nvPr/>
        </p:nvSpPr>
        <p:spPr>
          <a:xfrm>
            <a:off x="0" y="2565400"/>
            <a:ext cx="9144000" cy="2665413"/>
          </a:xfrm>
          <a:prstGeom prst="rect">
            <a:avLst/>
          </a:prstGeom>
        </p:spPr>
        <p:txBody>
          <a:bodyPr anchor="ctr">
            <a:normAutofit fontScale="90000" lnSpcReduction="20000"/>
          </a:bodyPr>
          <a:lstStyle/>
          <a:p>
            <a:pPr marL="609600" indent="-609600" algn="ctr" fontAlgn="auto">
              <a:spcBef>
                <a:spcPts val="0"/>
              </a:spcBef>
              <a:spcAft>
                <a:spcPts val="0"/>
              </a:spcAft>
              <a:defRPr/>
            </a:pPr>
            <a:r>
              <a:rPr lang="el-GR" sz="2700" b="1" dirty="0">
                <a:latin typeface="Calibri" pitchFamily="34" charset="0"/>
              </a:rPr>
              <a:t>ΑΝΑΣΤΑΣΙΑ Α. ΚΑΤΟΥ</a:t>
            </a:r>
            <a:endParaRPr lang="en-US" sz="2700" b="1" dirty="0">
              <a:latin typeface="Calibri" pitchFamily="34" charset="0"/>
            </a:endParaRPr>
          </a:p>
          <a:p>
            <a:pPr marL="609600" indent="-609600" algn="ctr" fontAlgn="auto">
              <a:spcBef>
                <a:spcPts val="0"/>
              </a:spcBef>
              <a:spcAft>
                <a:spcPts val="0"/>
              </a:spcAft>
              <a:defRPr/>
            </a:pPr>
            <a:r>
              <a:rPr lang="el-GR" sz="2200" i="1" dirty="0">
                <a:latin typeface="Calibri" pitchFamily="34" charset="0"/>
              </a:rPr>
              <a:t>Καθηγήτρια</a:t>
            </a:r>
          </a:p>
          <a:p>
            <a:pPr marL="609600" indent="-609600" algn="ctr" fontAlgn="auto">
              <a:spcBef>
                <a:spcPts val="0"/>
              </a:spcBef>
              <a:spcAft>
                <a:spcPts val="0"/>
              </a:spcAft>
              <a:defRPr/>
            </a:pPr>
            <a:r>
              <a:rPr lang="el-GR" sz="2200" i="1" dirty="0">
                <a:latin typeface="Calibri" pitchFamily="34" charset="0"/>
              </a:rPr>
              <a:t>Τμήμα Οργάνωσης και Διοίκησης Επιχειρήσεων</a:t>
            </a:r>
          </a:p>
          <a:p>
            <a:pPr marL="609600" indent="-609600" algn="ctr" fontAlgn="auto">
              <a:spcBef>
                <a:spcPts val="0"/>
              </a:spcBef>
              <a:spcAft>
                <a:spcPts val="0"/>
              </a:spcAft>
              <a:defRPr/>
            </a:pPr>
            <a:r>
              <a:rPr lang="el-GR" sz="2200" i="1" dirty="0">
                <a:latin typeface="Calibri" pitchFamily="34" charset="0"/>
              </a:rPr>
              <a:t>Πανεπιστήμιο Μακεδονίας</a:t>
            </a:r>
            <a:endParaRPr lang="el-GR" sz="2400" i="1" dirty="0">
              <a:latin typeface="Calibri" pitchFamily="34" charset="0"/>
            </a:endParaRPr>
          </a:p>
          <a:p>
            <a:pPr marL="609600" indent="-609600" algn="ctr" fontAlgn="auto">
              <a:spcBef>
                <a:spcPts val="0"/>
              </a:spcBef>
              <a:spcAft>
                <a:spcPts val="0"/>
              </a:spcAft>
              <a:defRPr/>
            </a:pPr>
            <a:r>
              <a:rPr lang="en-US" sz="2400" b="1" dirty="0">
                <a:latin typeface="Calibri" pitchFamily="34" charset="0"/>
              </a:rPr>
              <a:t>		</a:t>
            </a:r>
          </a:p>
          <a:p>
            <a:pPr marL="609600" indent="-609600" fontAlgn="auto">
              <a:spcBef>
                <a:spcPts val="0"/>
              </a:spcBef>
              <a:spcAft>
                <a:spcPts val="0"/>
              </a:spcAft>
              <a:defRPr/>
            </a:pPr>
            <a:r>
              <a:rPr lang="el-GR" sz="2400" b="1" dirty="0">
                <a:latin typeface="Calibri" pitchFamily="34" charset="0"/>
              </a:rPr>
              <a:t>		</a:t>
            </a:r>
            <a:r>
              <a:rPr lang="en-US" sz="2400" dirty="0">
                <a:latin typeface="Calibri" pitchFamily="34" charset="0"/>
              </a:rPr>
              <a:t>PhD, Cardiff Business School, Cardiff University</a:t>
            </a:r>
          </a:p>
          <a:p>
            <a:pPr marL="609600" indent="-609600" fontAlgn="auto">
              <a:spcBef>
                <a:spcPts val="0"/>
              </a:spcBef>
              <a:spcAft>
                <a:spcPts val="0"/>
              </a:spcAft>
              <a:defRPr/>
            </a:pPr>
            <a:r>
              <a:rPr lang="el-GR" sz="2400" dirty="0">
                <a:latin typeface="Calibri" pitchFamily="34" charset="0"/>
              </a:rPr>
              <a:t>		</a:t>
            </a:r>
            <a:r>
              <a:rPr lang="en-US" sz="2400" dirty="0" err="1">
                <a:latin typeface="Calibri" pitchFamily="34" charset="0"/>
              </a:rPr>
              <a:t>PgDip</a:t>
            </a:r>
            <a:r>
              <a:rPr lang="en-US" sz="2400" dirty="0">
                <a:latin typeface="Calibri" pitchFamily="34" charset="0"/>
              </a:rPr>
              <a:t> in Research Methodology, Cardiff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MBA-International HRM, Sunderland University</a:t>
            </a:r>
          </a:p>
          <a:p>
            <a:pPr marL="609600" indent="-609600" fontAlgn="auto">
              <a:spcBef>
                <a:spcPts val="0"/>
              </a:spcBef>
              <a:spcAft>
                <a:spcPts val="0"/>
              </a:spcAft>
              <a:defRPr/>
            </a:pPr>
            <a:r>
              <a:rPr lang="el-GR" sz="2400" dirty="0">
                <a:latin typeface="Calibri" pitchFamily="34" charset="0"/>
              </a:rPr>
              <a:t>		</a:t>
            </a:r>
            <a:r>
              <a:rPr lang="en-US" sz="2400" dirty="0">
                <a:latin typeface="Calibri" pitchFamily="34" charset="0"/>
              </a:rPr>
              <a:t>BA in Business Administration, Sunderland University</a:t>
            </a:r>
            <a:endParaRPr lang="en-GB" sz="2400" dirty="0">
              <a:solidFill>
                <a:srgbClr val="0070C0"/>
              </a:solidFill>
              <a:latin typeface="Calibri" pitchFamily="34" charset="0"/>
              <a:ea typeface="+mj-ea"/>
              <a:cs typeface="+mj-cs"/>
            </a:endParaRPr>
          </a:p>
        </p:txBody>
      </p:sp>
      <p:sp>
        <p:nvSpPr>
          <p:cNvPr id="9" name="Subtitle 2"/>
          <p:cNvSpPr txBox="1">
            <a:spLocks/>
          </p:cNvSpPr>
          <p:nvPr/>
        </p:nvSpPr>
        <p:spPr bwMode="auto">
          <a:xfrm>
            <a:off x="179388" y="5230813"/>
            <a:ext cx="8785225" cy="1222523"/>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Autofit/>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lvl="0" algn="ctr" fontAlgn="auto">
              <a:spcBef>
                <a:spcPct val="20000"/>
              </a:spcBef>
              <a:spcAft>
                <a:spcPts val="0"/>
              </a:spcAft>
              <a:buClr>
                <a:schemeClr val="accent1"/>
              </a:buClr>
              <a:buSzPct val="85000"/>
              <a:defRPr/>
            </a:pPr>
            <a:r>
              <a:rPr lang="el-GR" b="1" spc="250" dirty="0">
                <a:solidFill>
                  <a:schemeClr val="tx2"/>
                </a:solidFill>
                <a:latin typeface="Calibri" pitchFamily="34" charset="0"/>
              </a:rPr>
              <a:t>Π.Μ.Σ. στο </a:t>
            </a:r>
            <a:r>
              <a:rPr lang="el-GR" dirty="0"/>
              <a:t>ΜΑΝΑΤΖΜΕΝΤ ΤΟΥΡΙΣΤΙΚΩΝ ΕΠΙΧΕΙΡΗΣΕΩΝ ΚΑΙ ΟΡΓΑΝΙΣΜΩΝ</a:t>
            </a:r>
            <a:endParaRPr lang="el-GR" b="1" spc="250" dirty="0">
              <a:solidFill>
                <a:schemeClr val="tx2"/>
              </a:solidFill>
              <a:latin typeface="Calibri" pitchFamily="34" charset="0"/>
            </a:endParaRPr>
          </a:p>
          <a:p>
            <a:pPr lvl="0" algn="ctr" fontAlgn="auto">
              <a:spcBef>
                <a:spcPct val="20000"/>
              </a:spcBef>
              <a:spcAft>
                <a:spcPts val="0"/>
              </a:spcAft>
              <a:buClr>
                <a:schemeClr val="accent1"/>
              </a:buClr>
              <a:buSzPct val="85000"/>
              <a:defRPr/>
            </a:pPr>
            <a:r>
              <a:rPr lang="el-GR" b="1" spc="250" dirty="0">
                <a:solidFill>
                  <a:schemeClr val="tx2"/>
                </a:solidFill>
                <a:latin typeface="Calibri" pitchFamily="34" charset="0"/>
              </a:rPr>
              <a:t>Μάθημα: </a:t>
            </a:r>
            <a:r>
              <a:rPr lang="el-GR" dirty="0"/>
              <a:t>ΔΙΟΙΚΗΣΗ ΑΝΘΡΩΠΙΝΩΝ ΠΟΡΩΝ</a:t>
            </a:r>
            <a:endParaRPr lang="el-GR" b="1" spc="250" dirty="0">
              <a:solidFill>
                <a:schemeClr val="tx2"/>
              </a:solidFill>
              <a:latin typeface="Calibri" pitchFamily="34" charset="0"/>
            </a:endParaRPr>
          </a:p>
          <a:p>
            <a:pPr lvl="0" algn="ctr" fontAlgn="auto">
              <a:spcBef>
                <a:spcPct val="20000"/>
              </a:spcBef>
              <a:spcAft>
                <a:spcPts val="0"/>
              </a:spcAft>
              <a:buClr>
                <a:schemeClr val="accent1"/>
              </a:buClr>
              <a:buSzPct val="85000"/>
              <a:defRPr/>
            </a:pPr>
            <a:r>
              <a:rPr lang="en-GB" b="1" spc="250" dirty="0">
                <a:solidFill>
                  <a:schemeClr val="tx2"/>
                </a:solidFill>
                <a:latin typeface="Calibri" pitchFamily="34" charset="0"/>
              </a:rPr>
              <a:t>(Human Resource Management)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3CA20C-AA13-4B74-A842-95FF289EDE10}"/>
              </a:ext>
            </a:extLst>
          </p:cNvPr>
          <p:cNvSpPr>
            <a:spLocks noGrp="1"/>
          </p:cNvSpPr>
          <p:nvPr>
            <p:ph sz="quarter" idx="1"/>
          </p:nvPr>
        </p:nvSpPr>
        <p:spPr>
          <a:xfrm>
            <a:off x="179512" y="1412776"/>
            <a:ext cx="8856984" cy="5400600"/>
          </a:xfrm>
        </p:spPr>
        <p:txBody>
          <a:bodyPr/>
          <a:lstStyle/>
          <a:p>
            <a:pPr marL="457200" indent="-457200">
              <a:buFont typeface="+mj-lt"/>
              <a:buAutoNum type="arabicPeriod"/>
            </a:pPr>
            <a:r>
              <a:rPr lang="el-GR" sz="2400" b="1" dirty="0">
                <a:solidFill>
                  <a:srgbClr val="C00000"/>
                </a:solidFill>
                <a:latin typeface="Calibri" panose="020F0502020204030204" pitchFamily="34" charset="0"/>
                <a:cs typeface="Calibri" panose="020F0502020204030204" pitchFamily="34" charset="0"/>
              </a:rPr>
              <a:t>Αναπτυξιακή λειτουργία</a:t>
            </a:r>
            <a:r>
              <a:rPr lang="el-GR" sz="2400" b="1" dirty="0">
                <a:latin typeface="Calibri" panose="020F0502020204030204" pitchFamily="34" charset="0"/>
                <a:cs typeface="Calibri" panose="020F0502020204030204" pitchFamily="34" charset="0"/>
              </a:rPr>
              <a:t>:</a:t>
            </a:r>
            <a:br>
              <a:rPr lang="el-GR" sz="2400" dirty="0">
                <a:latin typeface="Calibri" panose="020F0502020204030204" pitchFamily="34" charset="0"/>
                <a:cs typeface="Calibri" panose="020F0502020204030204" pitchFamily="34" charset="0"/>
              </a:rPr>
            </a:br>
            <a:r>
              <a:rPr lang="el-GR" sz="2400" dirty="0">
                <a:latin typeface="Calibri" panose="020F0502020204030204" pitchFamily="34" charset="0"/>
                <a:cs typeface="Calibri" panose="020F0502020204030204" pitchFamily="34" charset="0"/>
              </a:rPr>
              <a:t>Επιτρέπει στον εργαζόμενο να αναγνωρίσει τα δυνατά και αδύνατα σημεία του. Η αξιολόγηση γίνεται αφορμή για </a:t>
            </a:r>
            <a:r>
              <a:rPr lang="el-GR" sz="2400" b="1" dirty="0">
                <a:solidFill>
                  <a:srgbClr val="C00000"/>
                </a:solidFill>
                <a:latin typeface="Calibri" panose="020F0502020204030204" pitchFamily="34" charset="0"/>
                <a:cs typeface="Calibri" panose="020F0502020204030204" pitchFamily="34" charset="0"/>
              </a:rPr>
              <a:t>σχέδιο επαγγελματικής ανάπτυξης</a:t>
            </a:r>
            <a:r>
              <a:rPr lang="el-GR" sz="2400" dirty="0">
                <a:latin typeface="Calibri" panose="020F0502020204030204" pitchFamily="34" charset="0"/>
                <a:cs typeface="Calibri" panose="020F0502020204030204" pitchFamily="34" charset="0"/>
              </a:rPr>
              <a:t>, εκπαίδευση ή επανατοποθέτηση σε θέση που ταιριάζει καλύτερα στα προσόντα του.</a:t>
            </a:r>
            <a:endParaRPr lang="el-GR" sz="2400" b="1" dirty="0">
              <a:latin typeface="Calibri" panose="020F0502020204030204" pitchFamily="34" charset="0"/>
              <a:cs typeface="Calibri" panose="020F0502020204030204" pitchFamily="34" charset="0"/>
            </a:endParaRPr>
          </a:p>
          <a:p>
            <a:pPr marL="0" indent="0">
              <a:buNone/>
            </a:pPr>
            <a:endParaRPr lang="el-GR" sz="2400" b="1" dirty="0">
              <a:solidFill>
                <a:srgbClr val="C00000"/>
              </a:solidFill>
              <a:latin typeface="Calibri" panose="020F0502020204030204" pitchFamily="34" charset="0"/>
              <a:cs typeface="Calibri" panose="020F0502020204030204" pitchFamily="34" charset="0"/>
            </a:endParaRPr>
          </a:p>
          <a:p>
            <a:pPr marL="0" indent="0">
              <a:buNone/>
            </a:pPr>
            <a:r>
              <a:rPr lang="el-GR" sz="2400" b="1" dirty="0">
                <a:solidFill>
                  <a:srgbClr val="C00000"/>
                </a:solidFill>
                <a:latin typeface="Calibri" panose="020F0502020204030204" pitchFamily="34" charset="0"/>
                <a:cs typeface="Calibri" panose="020F0502020204030204" pitchFamily="34" charset="0"/>
              </a:rPr>
              <a:t>Παράδειγμα 1.1</a:t>
            </a:r>
            <a:r>
              <a:rPr lang="el-GR" sz="2400" dirty="0">
                <a:latin typeface="Calibri" panose="020F0502020204030204" pitchFamily="34" charset="0"/>
                <a:cs typeface="Calibri" panose="020F0502020204030204" pitchFamily="34" charset="0"/>
              </a:rPr>
              <a:t>: Ένας υπάλληλος υποδοχής με υψηλές επικοινωνιακές δεξιότητες μπορεί να προταθεί για τη θέση «υπεύθυνος σχέσεων με επισκέπτες» (</a:t>
            </a:r>
            <a:r>
              <a:rPr lang="en-US" sz="2400" dirty="0">
                <a:latin typeface="Calibri" panose="020F0502020204030204" pitchFamily="34" charset="0"/>
                <a:cs typeface="Calibri" panose="020F0502020204030204" pitchFamily="34" charset="0"/>
              </a:rPr>
              <a:t>guest relations officer</a:t>
            </a:r>
            <a:r>
              <a:rPr lang="el-GR" sz="2400" dirty="0">
                <a:latin typeface="Calibri" panose="020F0502020204030204" pitchFamily="34" charset="0"/>
                <a:cs typeface="Calibri" panose="020F0502020204030204" pitchFamily="34" charset="0"/>
              </a:rPr>
              <a:t>). </a:t>
            </a:r>
          </a:p>
          <a:p>
            <a:pPr marL="0" indent="0">
              <a:buNone/>
            </a:pPr>
            <a:r>
              <a:rPr lang="el-GR" sz="2400" b="1" dirty="0">
                <a:solidFill>
                  <a:srgbClr val="C00000"/>
                </a:solidFill>
                <a:latin typeface="Calibri" panose="020F0502020204030204" pitchFamily="34" charset="0"/>
                <a:cs typeface="Calibri" panose="020F0502020204030204" pitchFamily="34" charset="0"/>
              </a:rPr>
              <a:t>Παράδειγμα 1.2</a:t>
            </a:r>
            <a:r>
              <a:rPr lang="el-GR" sz="2400" dirty="0">
                <a:latin typeface="Calibri" panose="020F0502020204030204" pitchFamily="34" charset="0"/>
                <a:cs typeface="Calibri" panose="020F0502020204030204" pitchFamily="34" charset="0"/>
              </a:rPr>
              <a:t>: Κατά την αξιολόγηση, εντοπίζεται ότι ένας εργαζόμενος υστερεί σε δεξιότητες διαχείρισης χρόνου. Η εταιρεία τον εντάσσει σε σχετικό σεμινάριο και παρακολουθεί την πρόοδό του.</a:t>
            </a:r>
            <a:endParaRPr lang="en-US"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ADAC662-AB45-4C68-9D8F-E3EC7719428F}"/>
              </a:ext>
            </a:extLst>
          </p:cNvPr>
          <p:cNvSpPr>
            <a:spLocks noGrp="1"/>
          </p:cNvSpPr>
          <p:nvPr>
            <p:ph type="sldNum" sz="quarter" idx="12"/>
          </p:nvPr>
        </p:nvSpPr>
        <p:spPr/>
        <p:txBody>
          <a:bodyPr/>
          <a:lstStyle/>
          <a:p>
            <a:pPr>
              <a:defRPr/>
            </a:pPr>
            <a:fld id="{D4CA15EF-DFB9-4D40-AD98-A7932FA4C59D}" type="slidenum">
              <a:rPr lang="el-GR" smtClean="0"/>
              <a:pPr>
                <a:defRPr/>
              </a:pPr>
              <a:t>10</a:t>
            </a:fld>
            <a:endParaRPr lang="el-GR"/>
          </a:p>
        </p:txBody>
      </p:sp>
      <p:sp>
        <p:nvSpPr>
          <p:cNvPr id="5" name="Title 1">
            <a:extLst>
              <a:ext uri="{FF2B5EF4-FFF2-40B4-BE49-F238E27FC236}">
                <a16:creationId xmlns:a16="http://schemas.microsoft.com/office/drawing/2014/main" id="{C7CD6E74-3BB0-4492-A999-FEF1FB10792F}"/>
              </a:ext>
            </a:extLst>
          </p:cNvPr>
          <p:cNvSpPr>
            <a:spLocks noGrp="1"/>
          </p:cNvSpPr>
          <p:nvPr>
            <p:ph type="title"/>
          </p:nvPr>
        </p:nvSpPr>
        <p:spPr>
          <a:xfrm>
            <a:off x="301625" y="332656"/>
            <a:ext cx="8534400" cy="720080"/>
          </a:xfrm>
        </p:spPr>
        <p:txBody>
          <a:bodyPr/>
          <a:lstStyle/>
          <a:p>
            <a:r>
              <a:rPr lang="el-GR" b="1" dirty="0">
                <a:latin typeface="Calibri" panose="020F0502020204030204" pitchFamily="34" charset="0"/>
                <a:cs typeface="Calibri" panose="020F0502020204030204" pitchFamily="34" charset="0"/>
              </a:rPr>
              <a:t>Βασικές λειτουργίες της αξιολόγησης: 1/4</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2906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3CFD5-FE02-4C6E-A52C-1E7DCCBD13E2}"/>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Βασικές λειτουργίες της αξιολόγησης: 2/4</a:t>
            </a:r>
            <a:endParaRPr lang="el-GR" dirty="0"/>
          </a:p>
        </p:txBody>
      </p:sp>
      <p:sp>
        <p:nvSpPr>
          <p:cNvPr id="3" name="Content Placeholder 2">
            <a:extLst>
              <a:ext uri="{FF2B5EF4-FFF2-40B4-BE49-F238E27FC236}">
                <a16:creationId xmlns:a16="http://schemas.microsoft.com/office/drawing/2014/main" id="{05F890E5-FA5A-4C50-B7A0-542240D2BAA6}"/>
              </a:ext>
            </a:extLst>
          </p:cNvPr>
          <p:cNvSpPr>
            <a:spLocks noGrp="1"/>
          </p:cNvSpPr>
          <p:nvPr>
            <p:ph sz="quarter" idx="1"/>
          </p:nvPr>
        </p:nvSpPr>
        <p:spPr>
          <a:xfrm>
            <a:off x="35496" y="1527048"/>
            <a:ext cx="8928992" cy="5214320"/>
          </a:xfrm>
        </p:spPr>
        <p:txBody>
          <a:bodyPr/>
          <a:lstStyle/>
          <a:p>
            <a:pPr marL="514350" indent="-514350">
              <a:buFont typeface="+mj-lt"/>
              <a:buAutoNum type="arabicPeriod" startAt="2"/>
            </a:pPr>
            <a:r>
              <a:rPr lang="el-GR" sz="2300" b="1" dirty="0">
                <a:solidFill>
                  <a:srgbClr val="C00000"/>
                </a:solidFill>
                <a:latin typeface="Calibri" panose="020F0502020204030204" pitchFamily="34" charset="0"/>
                <a:cs typeface="Calibri" panose="020F0502020204030204" pitchFamily="34" charset="0"/>
              </a:rPr>
              <a:t>Διοικητική λειτουργία</a:t>
            </a:r>
            <a:r>
              <a:rPr lang="el-GR" sz="2300" b="1" dirty="0">
                <a:latin typeface="Calibri" panose="020F0502020204030204" pitchFamily="34" charset="0"/>
                <a:cs typeface="Calibri" panose="020F0502020204030204" pitchFamily="34" charset="0"/>
              </a:rPr>
              <a:t>:</a:t>
            </a:r>
            <a:br>
              <a:rPr lang="el-GR" sz="2300" dirty="0">
                <a:latin typeface="Calibri" panose="020F0502020204030204" pitchFamily="34" charset="0"/>
                <a:cs typeface="Calibri" panose="020F0502020204030204" pitchFamily="34" charset="0"/>
              </a:rPr>
            </a:br>
            <a:r>
              <a:rPr lang="el-GR" sz="2300" dirty="0">
                <a:latin typeface="Calibri" panose="020F0502020204030204" pitchFamily="34" charset="0"/>
                <a:cs typeface="Calibri" panose="020F0502020204030204" pitchFamily="34" charset="0"/>
              </a:rPr>
              <a:t>Τα αποτελέσματα της αξιολόγησης χρησιμοποιούνται για </a:t>
            </a:r>
            <a:r>
              <a:rPr lang="el-GR" sz="2300" b="1" dirty="0">
                <a:solidFill>
                  <a:srgbClr val="C00000"/>
                </a:solidFill>
                <a:latin typeface="Calibri" panose="020F0502020204030204" pitchFamily="34" charset="0"/>
                <a:cs typeface="Calibri" panose="020F0502020204030204" pitchFamily="34" charset="0"/>
              </a:rPr>
              <a:t>αποφάσεις μισθολογικές, προαγωγικές ή πειθαρχικές</a:t>
            </a:r>
            <a:r>
              <a:rPr lang="el-GR" sz="2300" dirty="0">
                <a:solidFill>
                  <a:srgbClr val="C00000"/>
                </a:solidFill>
                <a:latin typeface="Calibri" panose="020F0502020204030204" pitchFamily="34" charset="0"/>
                <a:cs typeface="Calibri" panose="020F0502020204030204" pitchFamily="34" charset="0"/>
              </a:rPr>
              <a:t>.</a:t>
            </a:r>
            <a:br>
              <a:rPr lang="el-GR" sz="2300" dirty="0">
                <a:latin typeface="Calibri" panose="020F0502020204030204" pitchFamily="34" charset="0"/>
                <a:cs typeface="Calibri" panose="020F0502020204030204" pitchFamily="34" charset="0"/>
              </a:rPr>
            </a:br>
            <a:r>
              <a:rPr lang="el-GR" sz="2300" dirty="0">
                <a:latin typeface="Calibri" panose="020F0502020204030204" pitchFamily="34" charset="0"/>
                <a:cs typeface="Calibri" panose="020F0502020204030204" pitchFamily="34" charset="0"/>
              </a:rPr>
              <a:t>Η αξιολόγηση έτσι λειτουργεί ως βάση δικαιοσύνης και διαφάνειας στις αποφάσεις της διοίκησης.</a:t>
            </a:r>
          </a:p>
          <a:p>
            <a:endParaRPr lang="el-GR" sz="2300" dirty="0">
              <a:latin typeface="Calibri" panose="020F0502020204030204" pitchFamily="34" charset="0"/>
              <a:cs typeface="Calibri" panose="020F0502020204030204" pitchFamily="34" charset="0"/>
            </a:endParaRPr>
          </a:p>
          <a:p>
            <a:pPr marL="0" indent="0">
              <a:buNone/>
            </a:pPr>
            <a:r>
              <a:rPr lang="el-GR" sz="2300" b="1" dirty="0">
                <a:solidFill>
                  <a:srgbClr val="C00000"/>
                </a:solidFill>
                <a:latin typeface="Calibri" panose="020F0502020204030204" pitchFamily="34" charset="0"/>
                <a:cs typeface="Calibri" panose="020F0502020204030204" pitchFamily="34" charset="0"/>
              </a:rPr>
              <a:t>Παράδειγμα 2.1</a:t>
            </a:r>
            <a:r>
              <a:rPr lang="el-GR" sz="2300" dirty="0">
                <a:latin typeface="Calibri" panose="020F0502020204030204" pitchFamily="34" charset="0"/>
                <a:cs typeface="Calibri" panose="020F0502020204030204" pitchFamily="34" charset="0"/>
              </a:rPr>
              <a:t>: Ένας εργαζόμενος λαμβάνει υψηλή αξιολόγηση για δύο συνεχόμενα έτη. Τα στοιχεία αυτά χρησιμοποιούνται για να εγκριθεί η προαγωγή του σε θέση εποπτείας.</a:t>
            </a:r>
          </a:p>
          <a:p>
            <a:pPr marL="0" indent="0">
              <a:buNone/>
            </a:pPr>
            <a:r>
              <a:rPr lang="el-GR" sz="2300" b="1" dirty="0">
                <a:solidFill>
                  <a:srgbClr val="C00000"/>
                </a:solidFill>
                <a:latin typeface="Calibri" panose="020F0502020204030204" pitchFamily="34" charset="0"/>
                <a:cs typeface="Calibri" panose="020F0502020204030204" pitchFamily="34" charset="0"/>
              </a:rPr>
              <a:t>Παράδειγμα 2.2</a:t>
            </a:r>
            <a:r>
              <a:rPr lang="el-GR" sz="2300" dirty="0">
                <a:latin typeface="Calibri" panose="020F0502020204030204" pitchFamily="34" charset="0"/>
                <a:cs typeface="Calibri" panose="020F0502020204030204" pitchFamily="34" charset="0"/>
              </a:rPr>
              <a:t>: Ένας εργαζόμενος παρουσιάζει συστηματικές καθυστερήσεις και χαμηλή ποιότητα εργασίας, γεγονότα που καταγράφονται στην αξιολόγηση. Με βάση αυτά τα στοιχεία, η διοίκηση αποφασίζει την εφαρμογή πειθαρχικών μέτρων και τη συμμετοχή του εργαζομένου σε πρόγραμμα επανεκπαίδευσης.</a:t>
            </a:r>
          </a:p>
          <a:p>
            <a:pPr marL="0" indent="0">
              <a:buNone/>
            </a:pPr>
            <a:endParaRPr lang="el-GR" sz="23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9F3046A3-D074-4AA5-B656-A9D449DCD9FC}"/>
              </a:ext>
            </a:extLst>
          </p:cNvPr>
          <p:cNvSpPr>
            <a:spLocks noGrp="1"/>
          </p:cNvSpPr>
          <p:nvPr>
            <p:ph type="sldNum" sz="quarter" idx="12"/>
          </p:nvPr>
        </p:nvSpPr>
        <p:spPr/>
        <p:txBody>
          <a:bodyPr/>
          <a:lstStyle/>
          <a:p>
            <a:pPr>
              <a:defRPr/>
            </a:pPr>
            <a:fld id="{D4CA15EF-DFB9-4D40-AD98-A7932FA4C59D}" type="slidenum">
              <a:rPr lang="el-GR" smtClean="0"/>
              <a:pPr>
                <a:defRPr/>
              </a:pPr>
              <a:t>11</a:t>
            </a:fld>
            <a:endParaRPr lang="el-GR"/>
          </a:p>
        </p:txBody>
      </p:sp>
    </p:spTree>
    <p:extLst>
      <p:ext uri="{BB962C8B-B14F-4D97-AF65-F5344CB8AC3E}">
        <p14:creationId xmlns:p14="http://schemas.microsoft.com/office/powerpoint/2010/main" val="2313681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57E36D-D051-455F-A3E4-51D209EA767B}"/>
              </a:ext>
            </a:extLst>
          </p:cNvPr>
          <p:cNvSpPr>
            <a:spLocks noGrp="1"/>
          </p:cNvSpPr>
          <p:nvPr>
            <p:ph sz="quarter" idx="1"/>
          </p:nvPr>
        </p:nvSpPr>
        <p:spPr>
          <a:xfrm>
            <a:off x="107504" y="1268760"/>
            <a:ext cx="8928992" cy="5517232"/>
          </a:xfrm>
        </p:spPr>
        <p:txBody>
          <a:bodyPr/>
          <a:lstStyle/>
          <a:p>
            <a:pPr marL="457200" lvl="0" indent="-457200">
              <a:buFont typeface="+mj-lt"/>
              <a:buAutoNum type="arabicPeriod" startAt="3"/>
            </a:pPr>
            <a:endParaRPr lang="el-GR" sz="2400" b="1" dirty="0">
              <a:solidFill>
                <a:srgbClr val="C00000"/>
              </a:solidFill>
              <a:latin typeface="Calibri" panose="020F0502020204030204" pitchFamily="34" charset="0"/>
              <a:cs typeface="Calibri" panose="020F0502020204030204" pitchFamily="34" charset="0"/>
            </a:endParaRPr>
          </a:p>
          <a:p>
            <a:pPr marL="457200" lvl="0" indent="-457200">
              <a:buFont typeface="+mj-lt"/>
              <a:buAutoNum type="arabicPeriod" startAt="3"/>
            </a:pPr>
            <a:r>
              <a:rPr lang="el-GR" sz="2400" b="1" dirty="0">
                <a:solidFill>
                  <a:srgbClr val="C00000"/>
                </a:solidFill>
                <a:latin typeface="Calibri" panose="020F0502020204030204" pitchFamily="34" charset="0"/>
                <a:cs typeface="Calibri" panose="020F0502020204030204" pitchFamily="34" charset="0"/>
              </a:rPr>
              <a:t>Στρατηγική λειτουργία</a:t>
            </a:r>
            <a:r>
              <a:rPr lang="el-GR" sz="2400" b="1" dirty="0">
                <a:latin typeface="Calibri" panose="020F0502020204030204" pitchFamily="34" charset="0"/>
                <a:cs typeface="Calibri" panose="020F0502020204030204" pitchFamily="34" charset="0"/>
              </a:rPr>
              <a:t>:</a:t>
            </a:r>
            <a:br>
              <a:rPr lang="el-GR" sz="2400" dirty="0">
                <a:latin typeface="Calibri" panose="020F0502020204030204" pitchFamily="34" charset="0"/>
                <a:cs typeface="Calibri" panose="020F0502020204030204" pitchFamily="34" charset="0"/>
              </a:rPr>
            </a:br>
            <a:r>
              <a:rPr lang="el-GR" sz="2400" dirty="0">
                <a:latin typeface="Calibri" panose="020F0502020204030204" pitchFamily="34" charset="0"/>
                <a:cs typeface="Calibri" panose="020F0502020204030204" pitchFamily="34" charset="0"/>
              </a:rPr>
              <a:t>Οι ατομικοί στόχοι των εργαζομένων συνδέονται με τους στρατηγικούς στόχους της επιχείρησης.</a:t>
            </a:r>
            <a:br>
              <a:rPr lang="el-GR" sz="2400" dirty="0">
                <a:latin typeface="Calibri" panose="020F0502020204030204" pitchFamily="34" charset="0"/>
                <a:cs typeface="Calibri" panose="020F0502020204030204" pitchFamily="34" charset="0"/>
              </a:rPr>
            </a:br>
            <a:endParaRPr lang="el-GR" sz="2400" dirty="0">
              <a:latin typeface="Calibri" panose="020F0502020204030204" pitchFamily="34" charset="0"/>
              <a:cs typeface="Calibri" panose="020F0502020204030204" pitchFamily="34" charset="0"/>
            </a:endParaRPr>
          </a:p>
          <a:p>
            <a:pPr marL="0" lvl="0" indent="0">
              <a:buNone/>
            </a:pPr>
            <a:r>
              <a:rPr lang="el-GR" sz="2400" b="1" dirty="0">
                <a:solidFill>
                  <a:srgbClr val="C00000"/>
                </a:solidFill>
                <a:latin typeface="Calibri" panose="020F0502020204030204" pitchFamily="34" charset="0"/>
                <a:cs typeface="Calibri" panose="020F0502020204030204" pitchFamily="34" charset="0"/>
              </a:rPr>
              <a:t>Παράδειγμα 3.1</a:t>
            </a:r>
            <a:r>
              <a:rPr lang="el-GR" sz="2400" dirty="0">
                <a:latin typeface="Calibri" panose="020F0502020204030204" pitchFamily="34" charset="0"/>
                <a:cs typeface="Calibri" panose="020F0502020204030204" pitchFamily="34" charset="0"/>
              </a:rPr>
              <a:t>: Αν στόχος του ξενοδοχείου είναι “αύξηση του βαθμού ικανοποίησης πελατών κατά 10%”, τότε η αξιολόγηση του προσωπικού δωματίων περιλαμβάνει δείκτες όπως “ποιότητα καθαριότητας”, “χρόνος απόκρισης σε αιτήματα”.</a:t>
            </a:r>
          </a:p>
          <a:p>
            <a:pPr marL="0" indent="0">
              <a:buNone/>
            </a:pPr>
            <a:r>
              <a:rPr lang="el-GR" sz="2400" b="1" dirty="0">
                <a:solidFill>
                  <a:srgbClr val="C00000"/>
                </a:solidFill>
                <a:latin typeface="Calibri" panose="020F0502020204030204" pitchFamily="34" charset="0"/>
                <a:cs typeface="Calibri" panose="020F0502020204030204" pitchFamily="34" charset="0"/>
              </a:rPr>
              <a:t>Παράδειγμα 3.2</a:t>
            </a:r>
            <a:r>
              <a:rPr lang="el-GR" sz="2400" dirty="0">
                <a:latin typeface="Calibri" panose="020F0502020204030204" pitchFamily="34" charset="0"/>
                <a:cs typeface="Calibri" panose="020F0502020204030204" pitchFamily="34" charset="0"/>
              </a:rPr>
              <a:t>: Σε εταιρεία υπηρεσιών, οι αξιολογήσεις περιλαμβάνουν δείκτες ικανοποίησης πελατών. Η βελτίωση των αποτελεσμάτων οδηγεί σε δράσεις αναβάθμισης της ποιότητας εξυπηρέτησης</a:t>
            </a:r>
          </a:p>
        </p:txBody>
      </p:sp>
      <p:sp>
        <p:nvSpPr>
          <p:cNvPr id="4" name="Slide Number Placeholder 3">
            <a:extLst>
              <a:ext uri="{FF2B5EF4-FFF2-40B4-BE49-F238E27FC236}">
                <a16:creationId xmlns:a16="http://schemas.microsoft.com/office/drawing/2014/main" id="{8FBF3F6B-5F38-4CCF-BAF9-9907BFA02116}"/>
              </a:ext>
            </a:extLst>
          </p:cNvPr>
          <p:cNvSpPr>
            <a:spLocks noGrp="1"/>
          </p:cNvSpPr>
          <p:nvPr>
            <p:ph type="sldNum" sz="quarter" idx="12"/>
          </p:nvPr>
        </p:nvSpPr>
        <p:spPr/>
        <p:txBody>
          <a:bodyPr/>
          <a:lstStyle/>
          <a:p>
            <a:pPr>
              <a:defRPr/>
            </a:pPr>
            <a:fld id="{D4CA15EF-DFB9-4D40-AD98-A7932FA4C59D}" type="slidenum">
              <a:rPr lang="el-GR" smtClean="0"/>
              <a:pPr>
                <a:defRPr/>
              </a:pPr>
              <a:t>12</a:t>
            </a:fld>
            <a:endParaRPr lang="el-GR"/>
          </a:p>
        </p:txBody>
      </p:sp>
      <p:sp>
        <p:nvSpPr>
          <p:cNvPr id="8" name="Title 1">
            <a:extLst>
              <a:ext uri="{FF2B5EF4-FFF2-40B4-BE49-F238E27FC236}">
                <a16:creationId xmlns:a16="http://schemas.microsoft.com/office/drawing/2014/main" id="{C4437A23-14F1-4F3A-8CF2-F08715BF0745}"/>
              </a:ext>
            </a:extLst>
          </p:cNvPr>
          <p:cNvSpPr>
            <a:spLocks noGrp="1"/>
          </p:cNvSpPr>
          <p:nvPr>
            <p:ph type="title"/>
          </p:nvPr>
        </p:nvSpPr>
        <p:spPr>
          <a:xfrm>
            <a:off x="301625" y="332656"/>
            <a:ext cx="8534400" cy="720080"/>
          </a:xfrm>
        </p:spPr>
        <p:txBody>
          <a:bodyPr/>
          <a:lstStyle/>
          <a:p>
            <a:r>
              <a:rPr lang="el-GR" b="1" dirty="0">
                <a:latin typeface="Calibri" panose="020F0502020204030204" pitchFamily="34" charset="0"/>
                <a:cs typeface="Calibri" panose="020F0502020204030204" pitchFamily="34" charset="0"/>
              </a:rPr>
              <a:t>Βασικές λειτουργίες της αξιολόγησης: 3/4</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4129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13EFFA-9C25-45DF-A353-00FED5E9AA72}"/>
              </a:ext>
            </a:extLst>
          </p:cNvPr>
          <p:cNvSpPr>
            <a:spLocks noGrp="1"/>
          </p:cNvSpPr>
          <p:nvPr>
            <p:ph sz="quarter" idx="1"/>
          </p:nvPr>
        </p:nvSpPr>
        <p:spPr>
          <a:xfrm>
            <a:off x="179512" y="1527048"/>
            <a:ext cx="8784976" cy="4572000"/>
          </a:xfrm>
        </p:spPr>
        <p:txBody>
          <a:bodyPr/>
          <a:lstStyle/>
          <a:p>
            <a:pPr marL="514350" indent="-514350">
              <a:buFont typeface="+mj-lt"/>
              <a:buAutoNum type="arabicPeriod" startAt="4"/>
            </a:pPr>
            <a:r>
              <a:rPr lang="el-GR" sz="2400" b="1" dirty="0">
                <a:solidFill>
                  <a:srgbClr val="C00000"/>
                </a:solidFill>
                <a:latin typeface="Calibri" panose="020F0502020204030204" pitchFamily="34" charset="0"/>
                <a:cs typeface="Calibri" panose="020F0502020204030204" pitchFamily="34" charset="0"/>
              </a:rPr>
              <a:t>Επικοινωνιακή λειτουργία</a:t>
            </a:r>
            <a:r>
              <a:rPr lang="el-GR" sz="2400" b="1" dirty="0">
                <a:latin typeface="Calibri" panose="020F0502020204030204" pitchFamily="34" charset="0"/>
                <a:cs typeface="Calibri" panose="020F0502020204030204" pitchFamily="34" charset="0"/>
              </a:rPr>
              <a:t>:</a:t>
            </a:r>
            <a:br>
              <a:rPr lang="el-GR" sz="2400" dirty="0">
                <a:latin typeface="Calibri" panose="020F0502020204030204" pitchFamily="34" charset="0"/>
                <a:cs typeface="Calibri" panose="020F0502020204030204" pitchFamily="34" charset="0"/>
              </a:rPr>
            </a:br>
            <a:r>
              <a:rPr lang="el-GR" sz="2400" dirty="0">
                <a:latin typeface="Calibri" panose="020F0502020204030204" pitchFamily="34" charset="0"/>
                <a:cs typeface="Calibri" panose="020F0502020204030204" pitchFamily="34" charset="0"/>
              </a:rPr>
              <a:t>Η αξιολόγηση γίνεται μια δομημένη ευκαιρία διαλόγου μεταξύ προϊσταμένου και υφισταμένου, βελτιώνοντας την κατανόηση και τη συνεργασία.</a:t>
            </a:r>
          </a:p>
          <a:p>
            <a:pPr marL="0" indent="0">
              <a:buNone/>
            </a:pPr>
            <a:endParaRPr lang="el-GR" sz="2400" b="1" dirty="0">
              <a:solidFill>
                <a:srgbClr val="C00000"/>
              </a:solidFill>
              <a:latin typeface="Calibri" panose="020F0502020204030204" pitchFamily="34" charset="0"/>
              <a:cs typeface="Calibri" panose="020F0502020204030204" pitchFamily="34" charset="0"/>
            </a:endParaRPr>
          </a:p>
          <a:p>
            <a:pPr marL="0" indent="0">
              <a:buNone/>
            </a:pPr>
            <a:r>
              <a:rPr lang="el-GR" sz="2400" b="1" dirty="0">
                <a:solidFill>
                  <a:srgbClr val="C00000"/>
                </a:solidFill>
                <a:latin typeface="Calibri" panose="020F0502020204030204" pitchFamily="34" charset="0"/>
                <a:cs typeface="Calibri" panose="020F0502020204030204" pitchFamily="34" charset="0"/>
              </a:rPr>
              <a:t>Παράδειγμα 4.1</a:t>
            </a:r>
            <a:r>
              <a:rPr lang="el-GR" sz="2400" dirty="0">
                <a:latin typeface="Calibri" panose="020F0502020204030204" pitchFamily="34" charset="0"/>
                <a:cs typeface="Calibri" panose="020F0502020204030204" pitchFamily="34" charset="0"/>
              </a:rPr>
              <a:t>: Κατά τη συζήτηση αξιολόγησης, προϊστάμενος και εργαζόμενος ανταλλάσσουν απόψεις για δυσκολίες, προσδοκίες και στόχους, ενισχύοντας την εμπιστοσύνη και τη συνεργασία.</a:t>
            </a:r>
          </a:p>
          <a:p>
            <a:pPr marL="0" indent="0">
              <a:buNone/>
            </a:pPr>
            <a:r>
              <a:rPr lang="el-GR" sz="2400" b="1" dirty="0">
                <a:solidFill>
                  <a:srgbClr val="C00000"/>
                </a:solidFill>
                <a:latin typeface="Calibri" panose="020F0502020204030204" pitchFamily="34" charset="0"/>
                <a:cs typeface="Calibri" panose="020F0502020204030204" pitchFamily="34" charset="0"/>
              </a:rPr>
              <a:t>Παράδειγμα 4.2</a:t>
            </a:r>
            <a:r>
              <a:rPr lang="el-GR" sz="2400" dirty="0">
                <a:latin typeface="Calibri" panose="020F0502020204030204" pitchFamily="34" charset="0"/>
                <a:cs typeface="Calibri" panose="020F0502020204030204" pitchFamily="34" charset="0"/>
              </a:rPr>
              <a:t>: Κατά τη διαδικασία αξιολόγησης, ο εργαζόμενος εκφράζει την ανάγκη για πρόσθετη εκπαίδευση στις νέες τεχνολογίες που χρησιμοποιεί το τμήμα. Ο προϊστάμενος αναγνωρίζει το αίτημα και δεσμεύεται να τον εντάξει σε σχετικό σεμινάριο, ενισχύοντας την αμφίδρομη επικοινωνία και την υποστήριξη.</a:t>
            </a:r>
          </a:p>
          <a:p>
            <a:pPr marL="0" indent="0">
              <a:buNone/>
            </a:pPr>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2706E32-FC84-47C0-AC70-22B129BCB145}"/>
              </a:ext>
            </a:extLst>
          </p:cNvPr>
          <p:cNvSpPr>
            <a:spLocks noGrp="1"/>
          </p:cNvSpPr>
          <p:nvPr>
            <p:ph type="sldNum" sz="quarter" idx="12"/>
          </p:nvPr>
        </p:nvSpPr>
        <p:spPr/>
        <p:txBody>
          <a:bodyPr/>
          <a:lstStyle/>
          <a:p>
            <a:pPr>
              <a:defRPr/>
            </a:pPr>
            <a:fld id="{D4CA15EF-DFB9-4D40-AD98-A7932FA4C59D}" type="slidenum">
              <a:rPr lang="el-GR" smtClean="0"/>
              <a:pPr>
                <a:defRPr/>
              </a:pPr>
              <a:t>13</a:t>
            </a:fld>
            <a:endParaRPr lang="el-GR"/>
          </a:p>
        </p:txBody>
      </p:sp>
      <p:sp>
        <p:nvSpPr>
          <p:cNvPr id="5" name="Title 1">
            <a:extLst>
              <a:ext uri="{FF2B5EF4-FFF2-40B4-BE49-F238E27FC236}">
                <a16:creationId xmlns:a16="http://schemas.microsoft.com/office/drawing/2014/main" id="{32EF0B0D-4D6B-465E-B66D-EA61D5257F86}"/>
              </a:ext>
            </a:extLst>
          </p:cNvPr>
          <p:cNvSpPr>
            <a:spLocks noGrp="1"/>
          </p:cNvSpPr>
          <p:nvPr>
            <p:ph type="title"/>
          </p:nvPr>
        </p:nvSpPr>
        <p:spPr>
          <a:xfrm>
            <a:off x="301625" y="332656"/>
            <a:ext cx="8534400" cy="720080"/>
          </a:xfrm>
        </p:spPr>
        <p:txBody>
          <a:bodyPr/>
          <a:lstStyle/>
          <a:p>
            <a:r>
              <a:rPr lang="el-GR" b="1" dirty="0">
                <a:latin typeface="Calibri" panose="020F0502020204030204" pitchFamily="34" charset="0"/>
                <a:cs typeface="Calibri" panose="020F0502020204030204" pitchFamily="34" charset="0"/>
              </a:rPr>
              <a:t>Βασικές λειτουργίες της αξιολόγησης: 4/4</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76687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0DF1F-4B20-4E18-9445-ED2ABB521D7C}"/>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Μέθοδοι Αξιολόγησης: 1/5</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EBF3E74-032C-4976-A6E8-C2C934CD91E8}"/>
              </a:ext>
            </a:extLst>
          </p:cNvPr>
          <p:cNvSpPr>
            <a:spLocks noGrp="1"/>
          </p:cNvSpPr>
          <p:nvPr>
            <p:ph sz="quarter" idx="1"/>
          </p:nvPr>
        </p:nvSpPr>
        <p:spPr>
          <a:xfrm>
            <a:off x="107504" y="1412776"/>
            <a:ext cx="8856984" cy="5328592"/>
          </a:xfrm>
        </p:spPr>
        <p:txBody>
          <a:bodyPr/>
          <a:lstStyle/>
          <a:p>
            <a:pPr marL="0" indent="0">
              <a:buNone/>
            </a:pPr>
            <a:r>
              <a:rPr lang="el-GR" sz="2500" b="1" dirty="0">
                <a:solidFill>
                  <a:srgbClr val="C00000"/>
                </a:solidFill>
                <a:latin typeface="Calibri" panose="020F0502020204030204" pitchFamily="34" charset="0"/>
                <a:cs typeface="Calibri" panose="020F0502020204030204" pitchFamily="34" charset="0"/>
              </a:rPr>
              <a:t>α) Παραδοσιακές μέθοδοι</a:t>
            </a:r>
            <a:endParaRPr lang="el-GR" sz="2500" dirty="0">
              <a:solidFill>
                <a:srgbClr val="C00000"/>
              </a:solidFill>
              <a:latin typeface="Calibri" panose="020F0502020204030204" pitchFamily="34" charset="0"/>
              <a:cs typeface="Calibri" panose="020F0502020204030204" pitchFamily="34" charset="0"/>
            </a:endParaRPr>
          </a:p>
          <a:p>
            <a:pPr lvl="0"/>
            <a:endParaRPr lang="el-GR" sz="2500" b="1" dirty="0">
              <a:solidFill>
                <a:srgbClr val="C00000"/>
              </a:solidFill>
              <a:latin typeface="Calibri" panose="020F0502020204030204" pitchFamily="34" charset="0"/>
              <a:cs typeface="Calibri" panose="020F0502020204030204" pitchFamily="34" charset="0"/>
            </a:endParaRPr>
          </a:p>
          <a:p>
            <a:pPr lvl="0"/>
            <a:r>
              <a:rPr lang="el-GR" sz="2500" b="1" dirty="0">
                <a:solidFill>
                  <a:srgbClr val="C00000"/>
                </a:solidFill>
                <a:latin typeface="Calibri" panose="020F0502020204030204" pitchFamily="34" charset="0"/>
                <a:cs typeface="Calibri" panose="020F0502020204030204" pitchFamily="34" charset="0"/>
              </a:rPr>
              <a:t>Κλίμακες αξιολόγησης </a:t>
            </a:r>
            <a:r>
              <a:rPr lang="el-GR" sz="2500" b="1" dirty="0">
                <a:latin typeface="Calibri" panose="020F0502020204030204" pitchFamily="34" charset="0"/>
                <a:cs typeface="Calibri" panose="020F0502020204030204" pitchFamily="34" charset="0"/>
              </a:rPr>
              <a:t>(</a:t>
            </a:r>
            <a:r>
              <a:rPr lang="en-US" sz="2500" b="1" dirty="0">
                <a:latin typeface="Calibri" panose="020F0502020204030204" pitchFamily="34" charset="0"/>
                <a:cs typeface="Calibri" panose="020F0502020204030204" pitchFamily="34" charset="0"/>
              </a:rPr>
              <a:t>rating scales</a:t>
            </a:r>
            <a:r>
              <a:rPr lang="el-GR" sz="2500" b="1" dirty="0">
                <a:latin typeface="Calibri" panose="020F0502020204030204" pitchFamily="34" charset="0"/>
                <a:cs typeface="Calibri" panose="020F0502020204030204" pitchFamily="34" charset="0"/>
              </a:rPr>
              <a:t>):</a:t>
            </a:r>
            <a:br>
              <a:rPr lang="el-GR" sz="2500" dirty="0">
                <a:latin typeface="Calibri" panose="020F0502020204030204" pitchFamily="34" charset="0"/>
                <a:cs typeface="Calibri" panose="020F0502020204030204" pitchFamily="34" charset="0"/>
              </a:rPr>
            </a:br>
            <a:r>
              <a:rPr lang="el-GR" sz="2500" dirty="0">
                <a:latin typeface="Calibri" panose="020F0502020204030204" pitchFamily="34" charset="0"/>
                <a:cs typeface="Calibri" panose="020F0502020204030204" pitchFamily="34" charset="0"/>
              </a:rPr>
              <a:t>Ο </a:t>
            </a:r>
            <a:r>
              <a:rPr lang="el-GR" sz="2500" dirty="0" err="1">
                <a:latin typeface="Calibri" panose="020F0502020204030204" pitchFamily="34" charset="0"/>
                <a:cs typeface="Calibri" panose="020F0502020204030204" pitchFamily="34" charset="0"/>
              </a:rPr>
              <a:t>αξιολογητής</a:t>
            </a:r>
            <a:r>
              <a:rPr lang="el-GR" sz="2500" dirty="0">
                <a:latin typeface="Calibri" panose="020F0502020204030204" pitchFamily="34" charset="0"/>
                <a:cs typeface="Calibri" panose="020F0502020204030204" pitchFamily="34" charset="0"/>
              </a:rPr>
              <a:t> βαθμολογεί συγκεκριμένα χαρακτηριστικά σε αριθμητική κλίμακα (π.χ. 1–5).</a:t>
            </a:r>
            <a:br>
              <a:rPr lang="el-GR" sz="2500" dirty="0">
                <a:latin typeface="Calibri" panose="020F0502020204030204" pitchFamily="34" charset="0"/>
                <a:cs typeface="Calibri" panose="020F0502020204030204" pitchFamily="34" charset="0"/>
              </a:rPr>
            </a:br>
            <a:r>
              <a:rPr lang="el-GR" sz="2500" dirty="0">
                <a:latin typeface="Calibri" panose="020F0502020204030204" pitchFamily="34" charset="0"/>
                <a:cs typeface="Calibri" panose="020F0502020204030204" pitchFamily="34" charset="0"/>
              </a:rPr>
              <a:t>Στον τουρισμό, τέτοια χαρακτηριστικά μπορεί να είναι “συνεργασία”, “εμφάνιση”, “πρωτοβουλία”, “εξυπηρέτηση πελατών”.</a:t>
            </a:r>
            <a:br>
              <a:rPr lang="el-GR" sz="2500" dirty="0">
                <a:latin typeface="Calibri" panose="020F0502020204030204" pitchFamily="34" charset="0"/>
                <a:cs typeface="Calibri" panose="020F0502020204030204" pitchFamily="34" charset="0"/>
              </a:rPr>
            </a:br>
            <a:endParaRPr lang="el-GR" sz="2500" dirty="0">
              <a:latin typeface="Calibri" panose="020F0502020204030204" pitchFamily="34" charset="0"/>
              <a:cs typeface="Calibri" panose="020F0502020204030204" pitchFamily="34" charset="0"/>
            </a:endParaRPr>
          </a:p>
          <a:p>
            <a:pPr lvl="0"/>
            <a:r>
              <a:rPr lang="el-GR" sz="2500" i="1" dirty="0">
                <a:solidFill>
                  <a:srgbClr val="C00000"/>
                </a:solidFill>
                <a:latin typeface="Calibri" panose="020F0502020204030204" pitchFamily="34" charset="0"/>
                <a:cs typeface="Calibri" panose="020F0502020204030204" pitchFamily="34" charset="0"/>
              </a:rPr>
              <a:t>Πλεονέκτημα</a:t>
            </a:r>
            <a:r>
              <a:rPr lang="el-GR" sz="2500" i="1" dirty="0">
                <a:latin typeface="Calibri" panose="020F0502020204030204" pitchFamily="34" charset="0"/>
                <a:cs typeface="Calibri" panose="020F0502020204030204" pitchFamily="34" charset="0"/>
              </a:rPr>
              <a:t>:</a:t>
            </a:r>
            <a:r>
              <a:rPr lang="el-GR" sz="2500" dirty="0">
                <a:latin typeface="Calibri" panose="020F0502020204030204" pitchFamily="34" charset="0"/>
                <a:cs typeface="Calibri" panose="020F0502020204030204" pitchFamily="34" charset="0"/>
              </a:rPr>
              <a:t> απλή εφαρμογή.</a:t>
            </a:r>
          </a:p>
          <a:p>
            <a:pPr lvl="0"/>
            <a:r>
              <a:rPr lang="el-GR" sz="2500" i="1" dirty="0">
                <a:solidFill>
                  <a:srgbClr val="C00000"/>
                </a:solidFill>
                <a:latin typeface="Calibri" panose="020F0502020204030204" pitchFamily="34" charset="0"/>
                <a:cs typeface="Calibri" panose="020F0502020204030204" pitchFamily="34" charset="0"/>
              </a:rPr>
              <a:t>Μειονέκτημα</a:t>
            </a:r>
            <a:r>
              <a:rPr lang="el-GR" sz="2500" i="1" dirty="0">
                <a:latin typeface="Calibri" panose="020F0502020204030204" pitchFamily="34" charset="0"/>
                <a:cs typeface="Calibri" panose="020F0502020204030204" pitchFamily="34" charset="0"/>
              </a:rPr>
              <a:t>:</a:t>
            </a:r>
            <a:r>
              <a:rPr lang="el-GR" sz="2500" dirty="0">
                <a:latin typeface="Calibri" panose="020F0502020204030204" pitchFamily="34" charset="0"/>
                <a:cs typeface="Calibri" panose="020F0502020204030204" pitchFamily="34" charset="0"/>
              </a:rPr>
              <a:t> συχνά υποκειμενική κρίση χωρίς επαρκή τεκμηρίωση.</a:t>
            </a:r>
          </a:p>
          <a:p>
            <a:endParaRPr lang="el-GR" sz="25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CD9CBBA-0788-436D-81CC-46CEFFBEFD96}"/>
              </a:ext>
            </a:extLst>
          </p:cNvPr>
          <p:cNvSpPr>
            <a:spLocks noGrp="1"/>
          </p:cNvSpPr>
          <p:nvPr>
            <p:ph type="sldNum" sz="quarter" idx="12"/>
          </p:nvPr>
        </p:nvSpPr>
        <p:spPr/>
        <p:txBody>
          <a:bodyPr/>
          <a:lstStyle/>
          <a:p>
            <a:pPr>
              <a:defRPr/>
            </a:pPr>
            <a:fld id="{D4CA15EF-DFB9-4D40-AD98-A7932FA4C59D}" type="slidenum">
              <a:rPr lang="el-GR" smtClean="0"/>
              <a:pPr>
                <a:defRPr/>
              </a:pPr>
              <a:t>14</a:t>
            </a:fld>
            <a:endParaRPr lang="el-GR"/>
          </a:p>
        </p:txBody>
      </p:sp>
    </p:spTree>
    <p:extLst>
      <p:ext uri="{BB962C8B-B14F-4D97-AF65-F5344CB8AC3E}">
        <p14:creationId xmlns:p14="http://schemas.microsoft.com/office/powerpoint/2010/main" val="3454089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299F7E-9478-408D-89F7-5A8D48F5D84C}"/>
              </a:ext>
            </a:extLst>
          </p:cNvPr>
          <p:cNvSpPr>
            <a:spLocks noGrp="1"/>
          </p:cNvSpPr>
          <p:nvPr>
            <p:ph sz="quarter" idx="1"/>
          </p:nvPr>
        </p:nvSpPr>
        <p:spPr>
          <a:xfrm>
            <a:off x="179512" y="1527048"/>
            <a:ext cx="8784976" cy="5102352"/>
          </a:xfrm>
        </p:spPr>
        <p:txBody>
          <a:bodyPr/>
          <a:lstStyle/>
          <a:p>
            <a:pPr lvl="0"/>
            <a:r>
              <a:rPr lang="el-GR" sz="2500" b="1" dirty="0">
                <a:solidFill>
                  <a:srgbClr val="C00000"/>
                </a:solidFill>
                <a:latin typeface="Calibri" panose="020F0502020204030204" pitchFamily="34" charset="0"/>
                <a:cs typeface="Calibri" panose="020F0502020204030204" pitchFamily="34" charset="0"/>
              </a:rPr>
              <a:t>Μέθοδος κατάταξης </a:t>
            </a:r>
            <a:r>
              <a:rPr lang="el-GR" sz="2500" b="1" dirty="0">
                <a:latin typeface="Calibri" panose="020F0502020204030204" pitchFamily="34" charset="0"/>
                <a:cs typeface="Calibri" panose="020F0502020204030204" pitchFamily="34" charset="0"/>
              </a:rPr>
              <a:t>(</a:t>
            </a:r>
            <a:r>
              <a:rPr lang="en-US" sz="2500" b="1" dirty="0">
                <a:latin typeface="Calibri" panose="020F0502020204030204" pitchFamily="34" charset="0"/>
                <a:cs typeface="Calibri" panose="020F0502020204030204" pitchFamily="34" charset="0"/>
              </a:rPr>
              <a:t>ranking</a:t>
            </a:r>
            <a:r>
              <a:rPr lang="el-GR" sz="2500" b="1" dirty="0">
                <a:latin typeface="Calibri" panose="020F0502020204030204" pitchFamily="34" charset="0"/>
                <a:cs typeface="Calibri" panose="020F0502020204030204" pitchFamily="34" charset="0"/>
              </a:rPr>
              <a:t>):</a:t>
            </a:r>
            <a:br>
              <a:rPr lang="el-GR" sz="2500" dirty="0">
                <a:latin typeface="Calibri" panose="020F0502020204030204" pitchFamily="34" charset="0"/>
                <a:cs typeface="Calibri" panose="020F0502020204030204" pitchFamily="34" charset="0"/>
              </a:rPr>
            </a:br>
            <a:r>
              <a:rPr lang="el-GR" sz="2500" dirty="0">
                <a:latin typeface="Calibri" panose="020F0502020204030204" pitchFamily="34" charset="0"/>
                <a:cs typeface="Calibri" panose="020F0502020204030204" pitchFamily="34" charset="0"/>
              </a:rPr>
              <a:t>Οι εργαζόμενοι κατατάσσονται από τον καλύτερο στον λιγότερο αποδοτικό.</a:t>
            </a:r>
            <a:br>
              <a:rPr lang="el-GR" sz="2500" dirty="0">
                <a:latin typeface="Calibri" panose="020F0502020204030204" pitchFamily="34" charset="0"/>
                <a:cs typeface="Calibri" panose="020F0502020204030204" pitchFamily="34" charset="0"/>
              </a:rPr>
            </a:br>
            <a:r>
              <a:rPr lang="el-GR" sz="2500" i="1" dirty="0">
                <a:solidFill>
                  <a:srgbClr val="C00000"/>
                </a:solidFill>
                <a:latin typeface="Calibri" panose="020F0502020204030204" pitchFamily="34" charset="0"/>
                <a:cs typeface="Calibri" panose="020F0502020204030204" pitchFamily="34" charset="0"/>
              </a:rPr>
              <a:t>Μειονέκτημα</a:t>
            </a:r>
            <a:r>
              <a:rPr lang="el-GR" sz="2500" i="1" dirty="0">
                <a:latin typeface="Calibri" panose="020F0502020204030204" pitchFamily="34" charset="0"/>
                <a:cs typeface="Calibri" panose="020F0502020204030204" pitchFamily="34" charset="0"/>
              </a:rPr>
              <a:t>:</a:t>
            </a:r>
            <a:r>
              <a:rPr lang="el-GR" sz="2500" dirty="0">
                <a:latin typeface="Calibri" panose="020F0502020204030204" pitchFamily="34" charset="0"/>
                <a:cs typeface="Calibri" panose="020F0502020204030204" pitchFamily="34" charset="0"/>
              </a:rPr>
              <a:t> δεν δείχνει πόσο διαφέρουν μεταξύ τους ούτε λαμβάνει υπόψη τις διαφορετικές αρμοδιότητες.</a:t>
            </a:r>
          </a:p>
          <a:p>
            <a:pPr lvl="0"/>
            <a:endParaRPr lang="el-GR" sz="2500" b="1" dirty="0">
              <a:solidFill>
                <a:srgbClr val="C00000"/>
              </a:solidFill>
              <a:latin typeface="Calibri" panose="020F0502020204030204" pitchFamily="34" charset="0"/>
              <a:cs typeface="Calibri" panose="020F0502020204030204" pitchFamily="34" charset="0"/>
            </a:endParaRPr>
          </a:p>
          <a:p>
            <a:pPr lvl="0"/>
            <a:r>
              <a:rPr lang="el-GR" sz="2500" b="1" dirty="0">
                <a:solidFill>
                  <a:srgbClr val="C00000"/>
                </a:solidFill>
                <a:latin typeface="Calibri" panose="020F0502020204030204" pitchFamily="34" charset="0"/>
                <a:cs typeface="Calibri" panose="020F0502020204030204" pitchFamily="34" charset="0"/>
              </a:rPr>
              <a:t>Περιγραφική μέθοδος </a:t>
            </a:r>
            <a:r>
              <a:rPr lang="el-GR" sz="2500" b="1" dirty="0">
                <a:latin typeface="Calibri" panose="020F0502020204030204" pitchFamily="34" charset="0"/>
                <a:cs typeface="Calibri" panose="020F0502020204030204" pitchFamily="34" charset="0"/>
              </a:rPr>
              <a:t>(</a:t>
            </a:r>
            <a:r>
              <a:rPr lang="en-US" sz="2500" b="1" dirty="0">
                <a:latin typeface="Calibri" panose="020F0502020204030204" pitchFamily="34" charset="0"/>
                <a:cs typeface="Calibri" panose="020F0502020204030204" pitchFamily="34" charset="0"/>
              </a:rPr>
              <a:t>essay method</a:t>
            </a:r>
            <a:r>
              <a:rPr lang="el-GR" sz="2500" b="1" dirty="0">
                <a:latin typeface="Calibri" panose="020F0502020204030204" pitchFamily="34" charset="0"/>
                <a:cs typeface="Calibri" panose="020F0502020204030204" pitchFamily="34" charset="0"/>
              </a:rPr>
              <a:t>):</a:t>
            </a:r>
            <a:br>
              <a:rPr lang="el-GR" sz="2500" dirty="0">
                <a:latin typeface="Calibri" panose="020F0502020204030204" pitchFamily="34" charset="0"/>
                <a:cs typeface="Calibri" panose="020F0502020204030204" pitchFamily="34" charset="0"/>
              </a:rPr>
            </a:br>
            <a:r>
              <a:rPr lang="el-GR" sz="2500" dirty="0">
                <a:latin typeface="Calibri" panose="020F0502020204030204" pitchFamily="34" charset="0"/>
                <a:cs typeface="Calibri" panose="020F0502020204030204" pitchFamily="34" charset="0"/>
              </a:rPr>
              <a:t>Ο </a:t>
            </a:r>
            <a:r>
              <a:rPr lang="el-GR" sz="2500" dirty="0" err="1">
                <a:latin typeface="Calibri" panose="020F0502020204030204" pitchFamily="34" charset="0"/>
                <a:cs typeface="Calibri" panose="020F0502020204030204" pitchFamily="34" charset="0"/>
              </a:rPr>
              <a:t>αξιολογητής</a:t>
            </a:r>
            <a:r>
              <a:rPr lang="el-GR" sz="2500" dirty="0">
                <a:latin typeface="Calibri" panose="020F0502020204030204" pitchFamily="34" charset="0"/>
                <a:cs typeface="Calibri" panose="020F0502020204030204" pitchFamily="34" charset="0"/>
              </a:rPr>
              <a:t> συντάσσει αναλυτική περιγραφή της απόδοσης.</a:t>
            </a:r>
            <a:br>
              <a:rPr lang="el-GR" sz="2500" dirty="0">
                <a:latin typeface="Calibri" panose="020F0502020204030204" pitchFamily="34" charset="0"/>
                <a:cs typeface="Calibri" panose="020F0502020204030204" pitchFamily="34" charset="0"/>
              </a:rPr>
            </a:br>
            <a:r>
              <a:rPr lang="el-GR" sz="2500" i="1" dirty="0">
                <a:solidFill>
                  <a:srgbClr val="C00000"/>
                </a:solidFill>
                <a:latin typeface="Calibri" panose="020F0502020204030204" pitchFamily="34" charset="0"/>
                <a:cs typeface="Calibri" panose="020F0502020204030204" pitchFamily="34" charset="0"/>
              </a:rPr>
              <a:t>Πλεονέκτημα</a:t>
            </a:r>
            <a:r>
              <a:rPr lang="el-GR" sz="2500" i="1" dirty="0">
                <a:latin typeface="Calibri" panose="020F0502020204030204" pitchFamily="34" charset="0"/>
                <a:cs typeface="Calibri" panose="020F0502020204030204" pitchFamily="34" charset="0"/>
              </a:rPr>
              <a:t>:</a:t>
            </a:r>
            <a:r>
              <a:rPr lang="el-GR" sz="2500" dirty="0">
                <a:latin typeface="Calibri" panose="020F0502020204030204" pitchFamily="34" charset="0"/>
                <a:cs typeface="Calibri" panose="020F0502020204030204" pitchFamily="34" charset="0"/>
              </a:rPr>
              <a:t> πλούσια ποιοτική πληροφορία.</a:t>
            </a:r>
            <a:br>
              <a:rPr lang="el-GR" sz="2500" dirty="0">
                <a:latin typeface="Calibri" panose="020F0502020204030204" pitchFamily="34" charset="0"/>
                <a:cs typeface="Calibri" panose="020F0502020204030204" pitchFamily="34" charset="0"/>
              </a:rPr>
            </a:br>
            <a:r>
              <a:rPr lang="el-GR" sz="2500" i="1" dirty="0">
                <a:solidFill>
                  <a:srgbClr val="C00000"/>
                </a:solidFill>
                <a:latin typeface="Calibri" panose="020F0502020204030204" pitchFamily="34" charset="0"/>
                <a:cs typeface="Calibri" panose="020F0502020204030204" pitchFamily="34" charset="0"/>
              </a:rPr>
              <a:t>Μειονέκτημα</a:t>
            </a:r>
            <a:r>
              <a:rPr lang="el-GR" sz="2500" i="1" dirty="0">
                <a:latin typeface="Calibri" panose="020F0502020204030204" pitchFamily="34" charset="0"/>
                <a:cs typeface="Calibri" panose="020F0502020204030204" pitchFamily="34" charset="0"/>
              </a:rPr>
              <a:t>:</a:t>
            </a:r>
            <a:r>
              <a:rPr lang="el-GR" sz="2500" dirty="0">
                <a:latin typeface="Calibri" panose="020F0502020204030204" pitchFamily="34" charset="0"/>
                <a:cs typeface="Calibri" panose="020F0502020204030204" pitchFamily="34" charset="0"/>
              </a:rPr>
              <a:t> χρονοβόρα και δύσκολα συγκρίσιμη.</a:t>
            </a:r>
          </a:p>
          <a:p>
            <a:endParaRPr lang="el-GR" sz="2500" dirty="0"/>
          </a:p>
        </p:txBody>
      </p:sp>
      <p:sp>
        <p:nvSpPr>
          <p:cNvPr id="4" name="Slide Number Placeholder 3">
            <a:extLst>
              <a:ext uri="{FF2B5EF4-FFF2-40B4-BE49-F238E27FC236}">
                <a16:creationId xmlns:a16="http://schemas.microsoft.com/office/drawing/2014/main" id="{0371363D-5F30-496E-B1EF-C825285AE790}"/>
              </a:ext>
            </a:extLst>
          </p:cNvPr>
          <p:cNvSpPr>
            <a:spLocks noGrp="1"/>
          </p:cNvSpPr>
          <p:nvPr>
            <p:ph type="sldNum" sz="quarter" idx="12"/>
          </p:nvPr>
        </p:nvSpPr>
        <p:spPr/>
        <p:txBody>
          <a:bodyPr/>
          <a:lstStyle/>
          <a:p>
            <a:pPr>
              <a:defRPr/>
            </a:pPr>
            <a:fld id="{D4CA15EF-DFB9-4D40-AD98-A7932FA4C59D}" type="slidenum">
              <a:rPr lang="el-GR" smtClean="0"/>
              <a:pPr>
                <a:defRPr/>
              </a:pPr>
              <a:t>15</a:t>
            </a:fld>
            <a:endParaRPr lang="el-GR"/>
          </a:p>
        </p:txBody>
      </p:sp>
      <p:sp>
        <p:nvSpPr>
          <p:cNvPr id="5" name="Title 1">
            <a:extLst>
              <a:ext uri="{FF2B5EF4-FFF2-40B4-BE49-F238E27FC236}">
                <a16:creationId xmlns:a16="http://schemas.microsoft.com/office/drawing/2014/main" id="{E49B39E2-ADD8-4457-9E17-A809FAFAF683}"/>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Μέθοδοι Αξιολόγησης: 2/5</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5660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5A1E14-2A54-477D-87CF-ABBD5E1F0423}"/>
              </a:ext>
            </a:extLst>
          </p:cNvPr>
          <p:cNvSpPr>
            <a:spLocks noGrp="1"/>
          </p:cNvSpPr>
          <p:nvPr>
            <p:ph sz="quarter" idx="1"/>
          </p:nvPr>
        </p:nvSpPr>
        <p:spPr>
          <a:xfrm>
            <a:off x="0" y="1124744"/>
            <a:ext cx="9144000" cy="5705872"/>
          </a:xfrm>
        </p:spPr>
        <p:txBody>
          <a:bodyPr/>
          <a:lstStyle/>
          <a:p>
            <a:pPr marL="0" indent="0">
              <a:buNone/>
            </a:pPr>
            <a:r>
              <a:rPr lang="el-GR" sz="2200" b="1" dirty="0">
                <a:solidFill>
                  <a:srgbClr val="C00000"/>
                </a:solidFill>
                <a:latin typeface="Calibri" panose="020F0502020204030204" pitchFamily="34" charset="0"/>
                <a:cs typeface="Calibri" panose="020F0502020204030204" pitchFamily="34" charset="0"/>
              </a:rPr>
              <a:t>β) Σύγχρονες μέθοδοι</a:t>
            </a:r>
            <a:endParaRPr lang="el-GR" sz="2200" b="1" dirty="0">
              <a:latin typeface="Calibri" panose="020F0502020204030204" pitchFamily="34" charset="0"/>
              <a:cs typeface="Calibri" panose="020F0502020204030204" pitchFamily="34" charset="0"/>
            </a:endParaRPr>
          </a:p>
          <a:p>
            <a:pPr>
              <a:buFont typeface="Wingdings" panose="05000000000000000000" pitchFamily="2" charset="2"/>
              <a:buChar char="Ø"/>
            </a:pPr>
            <a:r>
              <a:rPr lang="el-GR" sz="2200" b="1" u="sng" dirty="0">
                <a:solidFill>
                  <a:srgbClr val="C00000"/>
                </a:solidFill>
                <a:latin typeface="Calibri" panose="020F0502020204030204" pitchFamily="34" charset="0"/>
                <a:cs typeface="Calibri" panose="020F0502020204030204" pitchFamily="34" charset="0"/>
              </a:rPr>
              <a:t>Διοίκηση μέσω στόχων </a:t>
            </a:r>
            <a:r>
              <a:rPr lang="el-GR" sz="2200" b="1" dirty="0">
                <a:latin typeface="Calibri" panose="020F0502020204030204" pitchFamily="34" charset="0"/>
                <a:cs typeface="Calibri" panose="020F0502020204030204" pitchFamily="34" charset="0"/>
              </a:rPr>
              <a:t>(</a:t>
            </a:r>
            <a:r>
              <a:rPr lang="en-US" sz="2200" b="1" dirty="0">
                <a:latin typeface="Calibri" panose="020F0502020204030204" pitchFamily="34" charset="0"/>
                <a:cs typeface="Calibri" panose="020F0502020204030204" pitchFamily="34" charset="0"/>
              </a:rPr>
              <a:t>Management by Objectives </a:t>
            </a:r>
            <a:r>
              <a:rPr lang="el-GR" sz="2200" b="1" dirty="0">
                <a:latin typeface="Calibri" panose="020F0502020204030204" pitchFamily="34" charset="0"/>
                <a:cs typeface="Calibri" panose="020F0502020204030204" pitchFamily="34" charset="0"/>
              </a:rPr>
              <a:t>– MBO):</a:t>
            </a:r>
            <a:br>
              <a:rPr lang="el-GR" sz="2200" dirty="0">
                <a:latin typeface="Calibri" panose="020F0502020204030204" pitchFamily="34" charset="0"/>
                <a:cs typeface="Calibri" panose="020F0502020204030204" pitchFamily="34" charset="0"/>
              </a:rPr>
            </a:br>
            <a:r>
              <a:rPr lang="el-GR" sz="2200" dirty="0">
                <a:latin typeface="Calibri" panose="020F0502020204030204" pitchFamily="34" charset="0"/>
                <a:cs typeface="Calibri" panose="020F0502020204030204" pitchFamily="34" charset="0"/>
              </a:rPr>
              <a:t>Είναι μια συστηματική διοικητική προσέγγιση όπου οι προϊστάμενοι και οι εργαζόμενοι συμφωνούν από κοινού σε </a:t>
            </a:r>
            <a:r>
              <a:rPr lang="el-GR" sz="2200" b="1" dirty="0">
                <a:solidFill>
                  <a:srgbClr val="C00000"/>
                </a:solidFill>
                <a:latin typeface="Calibri" panose="020F0502020204030204" pitchFamily="34" charset="0"/>
                <a:cs typeface="Calibri" panose="020F0502020204030204" pitchFamily="34" charset="0"/>
              </a:rPr>
              <a:t>σαφείς, μετρήσιμους και χρονικά οριοθετημένους στόχους</a:t>
            </a:r>
            <a:r>
              <a:rPr lang="el-GR" sz="2200" dirty="0">
                <a:latin typeface="Calibri" panose="020F0502020204030204" pitchFamily="34" charset="0"/>
                <a:cs typeface="Calibri" panose="020F0502020204030204" pitchFamily="34" charset="0"/>
              </a:rPr>
              <a:t>. </a:t>
            </a:r>
          </a:p>
          <a:p>
            <a:r>
              <a:rPr lang="el-GR" sz="2200" b="1" dirty="0">
                <a:solidFill>
                  <a:srgbClr val="C00000"/>
                </a:solidFill>
                <a:latin typeface="Calibri" panose="020F0502020204030204" pitchFamily="34" charset="0"/>
                <a:cs typeface="Calibri" panose="020F0502020204030204" pitchFamily="34" charset="0"/>
              </a:rPr>
              <a:t>Στόχος της είναι η ευθυγράμμιση των ατομικών επιδιώξεων με τους στρατηγικούς στόχους του οργανισμού</a:t>
            </a:r>
            <a:r>
              <a:rPr lang="el-GR" sz="2200" dirty="0">
                <a:latin typeface="Calibri" panose="020F0502020204030204" pitchFamily="34" charset="0"/>
                <a:cs typeface="Calibri" panose="020F0502020204030204" pitchFamily="34" charset="0"/>
              </a:rPr>
              <a:t>, ενισχύοντας τη διαφάνεια και τη συνεργασία. </a:t>
            </a:r>
          </a:p>
          <a:p>
            <a:r>
              <a:rPr lang="el-GR" sz="2200" dirty="0">
                <a:latin typeface="Calibri" panose="020F0502020204030204" pitchFamily="34" charset="0"/>
                <a:cs typeface="Calibri" panose="020F0502020204030204" pitchFamily="34" charset="0"/>
              </a:rPr>
              <a:t>Παρέχει ένα πλαίσιο συνεχούς αξιολόγησης της απόδοσης, επιτρέποντας προσαρμογές όταν χρειάζεται. Παράλληλα, ενισχύει το αίσθημα ευθύνης και κίνητρου των εργαζομένων, καθώς συμμετέχουν ενεργά στη διαδικασία. </a:t>
            </a:r>
            <a:r>
              <a:rPr lang="el-GR" sz="2200" b="1" dirty="0">
                <a:solidFill>
                  <a:srgbClr val="C00000"/>
                </a:solidFill>
                <a:latin typeface="Calibri" panose="020F0502020204030204" pitchFamily="34" charset="0"/>
                <a:cs typeface="Calibri" panose="020F0502020204030204" pitchFamily="34" charset="0"/>
              </a:rPr>
              <a:t>Συνολικά</a:t>
            </a:r>
            <a:r>
              <a:rPr lang="el-GR" sz="2200" dirty="0">
                <a:latin typeface="Calibri" panose="020F0502020204030204" pitchFamily="34" charset="0"/>
                <a:cs typeface="Calibri" panose="020F0502020204030204" pitchFamily="34" charset="0"/>
              </a:rPr>
              <a:t>, η μέθοδος αυτή συμβάλλει στη βελτίωση της αποτελεσματικότητας και της </a:t>
            </a:r>
            <a:r>
              <a:rPr lang="el-GR" sz="2200" dirty="0" err="1">
                <a:latin typeface="Calibri" panose="020F0502020204030204" pitchFamily="34" charset="0"/>
                <a:cs typeface="Calibri" panose="020F0502020204030204" pitchFamily="34" charset="0"/>
              </a:rPr>
              <a:t>οργανωσιακής</a:t>
            </a:r>
            <a:r>
              <a:rPr lang="el-GR" sz="2200" dirty="0">
                <a:latin typeface="Calibri" panose="020F0502020204030204" pitchFamily="34" charset="0"/>
                <a:cs typeface="Calibri" panose="020F0502020204030204" pitchFamily="34" charset="0"/>
              </a:rPr>
              <a:t> επίδοσης.</a:t>
            </a:r>
            <a:br>
              <a:rPr lang="el-GR" sz="2200" dirty="0">
                <a:latin typeface="Calibri" panose="020F0502020204030204" pitchFamily="34" charset="0"/>
                <a:cs typeface="Calibri" panose="020F0502020204030204" pitchFamily="34" charset="0"/>
              </a:rPr>
            </a:br>
            <a:r>
              <a:rPr lang="el-GR" sz="2200" b="1" dirty="0">
                <a:solidFill>
                  <a:srgbClr val="C00000"/>
                </a:solidFill>
                <a:latin typeface="Calibri" panose="020F0502020204030204" pitchFamily="34" charset="0"/>
                <a:cs typeface="Calibri" panose="020F0502020204030204" pitchFamily="34" charset="0"/>
              </a:rPr>
              <a:t>Παράδειγμα</a:t>
            </a:r>
            <a:r>
              <a:rPr lang="el-GR" sz="2200" dirty="0">
                <a:latin typeface="Calibri" panose="020F0502020204030204" pitchFamily="34" charset="0"/>
                <a:cs typeface="Calibri" panose="020F0502020204030204" pitchFamily="34" charset="0"/>
              </a:rPr>
              <a:t>: Ο </a:t>
            </a:r>
            <a:r>
              <a:rPr lang="en-US" sz="2200" dirty="0">
                <a:latin typeface="Calibri" panose="020F0502020204030204" pitchFamily="34" charset="0"/>
                <a:cs typeface="Calibri" panose="020F0502020204030204" pitchFamily="34" charset="0"/>
              </a:rPr>
              <a:t>chef de </a:t>
            </a:r>
            <a:r>
              <a:rPr lang="fr-FR" sz="2200" dirty="0">
                <a:latin typeface="Calibri" panose="020F0502020204030204" pitchFamily="34" charset="0"/>
                <a:cs typeface="Calibri" panose="020F0502020204030204" pitchFamily="34" charset="0"/>
              </a:rPr>
              <a:t>partie</a:t>
            </a:r>
            <a:r>
              <a:rPr lang="en-US" sz="2200" dirty="0">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ορίζει στόχο “μείωση της σπατάλης τροφίμων (</a:t>
            </a:r>
            <a:r>
              <a:rPr lang="en-US" sz="2200" dirty="0">
                <a:latin typeface="Calibri" panose="020F0502020204030204" pitchFamily="34" charset="0"/>
                <a:cs typeface="Calibri" panose="020F0502020204030204" pitchFamily="34" charset="0"/>
              </a:rPr>
              <a:t>food waste</a:t>
            </a:r>
            <a:r>
              <a:rPr lang="el-GR" sz="2200" dirty="0">
                <a:latin typeface="Calibri" panose="020F0502020204030204" pitchFamily="34" charset="0"/>
                <a:cs typeface="Calibri" panose="020F0502020204030204" pitchFamily="34" charset="0"/>
              </a:rPr>
              <a:t>) κατά 15%”.</a:t>
            </a:r>
            <a:br>
              <a:rPr lang="el-GR" sz="2200" dirty="0">
                <a:latin typeface="Calibri" panose="020F0502020204030204" pitchFamily="34" charset="0"/>
                <a:cs typeface="Calibri" panose="020F0502020204030204" pitchFamily="34" charset="0"/>
              </a:rPr>
            </a:br>
            <a:r>
              <a:rPr lang="el-GR" sz="2200" b="1" i="1" dirty="0">
                <a:solidFill>
                  <a:srgbClr val="C00000"/>
                </a:solidFill>
                <a:latin typeface="Calibri" panose="020F0502020204030204" pitchFamily="34" charset="0"/>
                <a:cs typeface="Calibri" panose="020F0502020204030204" pitchFamily="34" charset="0"/>
              </a:rPr>
              <a:t>Πλεονέκτημα</a:t>
            </a:r>
            <a:r>
              <a:rPr lang="el-GR" sz="2200" i="1" dirty="0">
                <a:latin typeface="Calibri" panose="020F0502020204030204" pitchFamily="34" charset="0"/>
                <a:cs typeface="Calibri" panose="020F0502020204030204" pitchFamily="34" charset="0"/>
              </a:rPr>
              <a:t>:</a:t>
            </a:r>
            <a:r>
              <a:rPr lang="el-GR" sz="2200" dirty="0">
                <a:latin typeface="Calibri" panose="020F0502020204030204" pitchFamily="34" charset="0"/>
                <a:cs typeface="Calibri" panose="020F0502020204030204" pitchFamily="34" charset="0"/>
              </a:rPr>
              <a:t> εστιάζει στα αποτελέσματα και ενισχύει την υπευθυνότητα.</a:t>
            </a:r>
          </a:p>
          <a:p>
            <a:endParaRPr lang="el-GR" sz="22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C92FFD6-D597-4F88-9F83-9532917CBFC5}"/>
              </a:ext>
            </a:extLst>
          </p:cNvPr>
          <p:cNvSpPr>
            <a:spLocks noGrp="1"/>
          </p:cNvSpPr>
          <p:nvPr>
            <p:ph type="sldNum" sz="quarter" idx="12"/>
          </p:nvPr>
        </p:nvSpPr>
        <p:spPr/>
        <p:txBody>
          <a:bodyPr/>
          <a:lstStyle/>
          <a:p>
            <a:pPr>
              <a:defRPr/>
            </a:pPr>
            <a:fld id="{D4CA15EF-DFB9-4D40-AD98-A7932FA4C59D}" type="slidenum">
              <a:rPr lang="el-GR" smtClean="0"/>
              <a:pPr>
                <a:defRPr/>
              </a:pPr>
              <a:t>16</a:t>
            </a:fld>
            <a:endParaRPr lang="el-GR"/>
          </a:p>
        </p:txBody>
      </p:sp>
      <p:sp>
        <p:nvSpPr>
          <p:cNvPr id="5" name="Title 1">
            <a:extLst>
              <a:ext uri="{FF2B5EF4-FFF2-40B4-BE49-F238E27FC236}">
                <a16:creationId xmlns:a16="http://schemas.microsoft.com/office/drawing/2014/main" id="{A5729D20-66BF-402C-9FC4-C81F29DC5609}"/>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Μέθοδοι Αξιολόγησης: 3/5</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4052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989B26-86A6-41CB-A3AB-80626551F2D9}"/>
              </a:ext>
            </a:extLst>
          </p:cNvPr>
          <p:cNvSpPr>
            <a:spLocks noGrp="1"/>
          </p:cNvSpPr>
          <p:nvPr>
            <p:ph sz="quarter" idx="1"/>
          </p:nvPr>
        </p:nvSpPr>
        <p:spPr>
          <a:xfrm>
            <a:off x="0" y="1268760"/>
            <a:ext cx="9144000" cy="5360640"/>
          </a:xfrm>
        </p:spPr>
        <p:txBody>
          <a:bodyPr/>
          <a:lstStyle/>
          <a:p>
            <a:pPr>
              <a:buFont typeface="Wingdings" panose="05000000000000000000" pitchFamily="2" charset="2"/>
              <a:buChar char="Ø"/>
            </a:pPr>
            <a:r>
              <a:rPr lang="el-GR" sz="2000" b="1" u="sng" dirty="0">
                <a:solidFill>
                  <a:srgbClr val="C00000"/>
                </a:solidFill>
                <a:latin typeface="Calibri" panose="020F0502020204030204" pitchFamily="34" charset="0"/>
                <a:cs typeface="Calibri" panose="020F0502020204030204" pitchFamily="34" charset="0"/>
              </a:rPr>
              <a:t>360° </a:t>
            </a:r>
            <a:r>
              <a:rPr lang="en-US" sz="2000" b="1" u="sng" dirty="0">
                <a:solidFill>
                  <a:srgbClr val="C00000"/>
                </a:solidFill>
                <a:latin typeface="Calibri" panose="020F0502020204030204" pitchFamily="34" charset="0"/>
                <a:cs typeface="Calibri" panose="020F0502020204030204" pitchFamily="34" charset="0"/>
              </a:rPr>
              <a:t>Feedback</a:t>
            </a:r>
            <a:r>
              <a:rPr lang="el-GR" sz="2000" b="1" dirty="0">
                <a:solidFill>
                  <a:srgbClr val="C00000"/>
                </a:solidFill>
                <a:latin typeface="Calibri" panose="020F0502020204030204" pitchFamily="34" charset="0"/>
                <a:cs typeface="Calibri" panose="020F0502020204030204" pitchFamily="34" charset="0"/>
              </a:rPr>
              <a:t>:</a:t>
            </a:r>
          </a:p>
          <a:p>
            <a:pPr>
              <a:buFont typeface="Wingdings" panose="05000000000000000000" pitchFamily="2" charset="2"/>
              <a:buChar char="§"/>
            </a:pPr>
            <a:r>
              <a:rPr lang="el-GR" sz="2000" dirty="0">
                <a:latin typeface="Calibri" panose="020F0502020204030204" pitchFamily="34" charset="0"/>
                <a:cs typeface="Calibri" panose="020F0502020204030204" pitchFamily="34" charset="0"/>
              </a:rPr>
              <a:t>Το </a:t>
            </a:r>
            <a:r>
              <a:rPr lang="el-GR" sz="2000" b="1" dirty="0">
                <a:latin typeface="Calibri" panose="020F0502020204030204" pitchFamily="34" charset="0"/>
                <a:cs typeface="Calibri" panose="020F0502020204030204" pitchFamily="34" charset="0"/>
              </a:rPr>
              <a:t>360° </a:t>
            </a:r>
            <a:r>
              <a:rPr lang="en-US" sz="2000" b="1" dirty="0">
                <a:latin typeface="Calibri" panose="020F0502020204030204" pitchFamily="34" charset="0"/>
                <a:cs typeface="Calibri" panose="020F0502020204030204" pitchFamily="34" charset="0"/>
              </a:rPr>
              <a:t>Feedback</a:t>
            </a:r>
            <a:r>
              <a:rPr lang="el-GR" sz="2000" dirty="0">
                <a:latin typeface="Calibri" panose="020F0502020204030204" pitchFamily="34" charset="0"/>
                <a:cs typeface="Calibri" panose="020F0502020204030204" pitchFamily="34" charset="0"/>
              </a:rPr>
              <a:t> είναι μια μέθοδος αξιολόγησης κατά την οποία ο εργαζόμενος λαμβάνει ανατροφοδότηση από πολλές πηγές γύρω του, όπως προϊσταμένους, συναδέλφους, υφισταμένους, ακόμη και πελάτες ή συνεργάτες. </a:t>
            </a:r>
          </a:p>
          <a:p>
            <a:r>
              <a:rPr lang="el-GR" sz="2000" dirty="0">
                <a:latin typeface="Calibri" panose="020F0502020204030204" pitchFamily="34" charset="0"/>
                <a:cs typeface="Calibri" panose="020F0502020204030204" pitchFamily="34" charset="0"/>
              </a:rPr>
              <a:t>Στόχος της είναι να προσφέρει μια ολοκληρωμένη εικόνα της απόδοσης, των συμπεριφορών και των δεξιοτήτων του ατόμου, μειώνοντας την προκατάληψη που μπορεί να προκύψει από μια μόνο αξιολογική πηγή. </a:t>
            </a:r>
          </a:p>
          <a:p>
            <a:r>
              <a:rPr lang="el-GR" sz="2000" dirty="0">
                <a:latin typeface="Calibri" panose="020F0502020204030204" pitchFamily="34" charset="0"/>
                <a:cs typeface="Calibri" panose="020F0502020204030204" pitchFamily="34" charset="0"/>
              </a:rPr>
              <a:t>Η διαδικασία συνήθως περιλαμβάνει ερωτηματολόγια ή δομημένες συνεντεύξεις που καλύπτουν τομείς όπως η επικοινωνία, η συνεργασία και η ηγεσία. </a:t>
            </a:r>
          </a:p>
          <a:p>
            <a:r>
              <a:rPr lang="el-GR" sz="2000" dirty="0">
                <a:latin typeface="Calibri" panose="020F0502020204030204" pitchFamily="34" charset="0"/>
                <a:cs typeface="Calibri" panose="020F0502020204030204" pitchFamily="34" charset="0"/>
              </a:rPr>
              <a:t>Τα αποτελέσματα βοηθούν τον εργαζόμενο να αναγνωρίσει τα δυνατά του σημεία και τις περιοχές για βελτίωση. Τελικά, το 360° </a:t>
            </a:r>
            <a:r>
              <a:rPr lang="el-GR" sz="2000" dirty="0" err="1">
                <a:latin typeface="Calibri" panose="020F0502020204030204" pitchFamily="34" charset="0"/>
                <a:cs typeface="Calibri" panose="020F0502020204030204" pitchFamily="34" charset="0"/>
              </a:rPr>
              <a:t>Feedback</a:t>
            </a:r>
            <a:r>
              <a:rPr lang="el-GR" sz="2000" dirty="0">
                <a:latin typeface="Calibri" panose="020F0502020204030204" pitchFamily="34" charset="0"/>
                <a:cs typeface="Calibri" panose="020F0502020204030204" pitchFamily="34" charset="0"/>
              </a:rPr>
              <a:t> συμβάλλει στην προσωπική ανάπτυξη και στην ενίσχυση της απόδοσης μέσα στον οργανισμό.</a:t>
            </a:r>
            <a:endParaRPr lang="el-GR" sz="2000" dirty="0">
              <a:solidFill>
                <a:srgbClr val="C00000"/>
              </a:solidFill>
              <a:latin typeface="Calibri" panose="020F0502020204030204" pitchFamily="34" charset="0"/>
              <a:cs typeface="Calibri" panose="020F0502020204030204" pitchFamily="34" charset="0"/>
            </a:endParaRPr>
          </a:p>
          <a:p>
            <a:r>
              <a:rPr lang="el-GR" sz="2000" dirty="0">
                <a:latin typeface="Calibri" panose="020F0502020204030204" pitchFamily="34" charset="0"/>
                <a:cs typeface="Calibri" panose="020F0502020204030204" pitchFamily="34" charset="0"/>
              </a:rPr>
              <a:t>Εξαιρετικά χρήσιμο σε τουριστικές επιχειρήσεις όπου η ομαδική εργασία είναι κρίσιμη.</a:t>
            </a:r>
            <a:br>
              <a:rPr lang="el-GR" sz="2000" dirty="0">
                <a:latin typeface="Calibri" panose="020F0502020204030204" pitchFamily="34" charset="0"/>
                <a:cs typeface="Calibri" panose="020F0502020204030204" pitchFamily="34" charset="0"/>
              </a:rPr>
            </a:br>
            <a:r>
              <a:rPr lang="el-GR" sz="2000" i="1" dirty="0">
                <a:solidFill>
                  <a:srgbClr val="C00000"/>
                </a:solidFill>
                <a:latin typeface="Calibri" panose="020F0502020204030204" pitchFamily="34" charset="0"/>
                <a:cs typeface="Calibri" panose="020F0502020204030204" pitchFamily="34" charset="0"/>
              </a:rPr>
              <a:t>Πλεονέκτημα</a:t>
            </a:r>
            <a:r>
              <a:rPr lang="el-GR" sz="2000" i="1" dirty="0">
                <a:latin typeface="Calibri" panose="020F0502020204030204" pitchFamily="34" charset="0"/>
                <a:cs typeface="Calibri" panose="020F0502020204030204" pitchFamily="34" charset="0"/>
              </a:rPr>
              <a:t>:</a:t>
            </a:r>
            <a:r>
              <a:rPr lang="el-GR" sz="2000" dirty="0">
                <a:latin typeface="Calibri" panose="020F0502020204030204" pitchFamily="34" charset="0"/>
                <a:cs typeface="Calibri" panose="020F0502020204030204" pitchFamily="34" charset="0"/>
              </a:rPr>
              <a:t> ολιστική εικόνα.</a:t>
            </a:r>
            <a:br>
              <a:rPr lang="el-GR" sz="2000" dirty="0">
                <a:latin typeface="Calibri" panose="020F0502020204030204" pitchFamily="34" charset="0"/>
                <a:cs typeface="Calibri" panose="020F0502020204030204" pitchFamily="34" charset="0"/>
              </a:rPr>
            </a:br>
            <a:r>
              <a:rPr lang="el-GR" sz="2000" i="1" dirty="0">
                <a:solidFill>
                  <a:srgbClr val="C00000"/>
                </a:solidFill>
                <a:latin typeface="Calibri" panose="020F0502020204030204" pitchFamily="34" charset="0"/>
                <a:cs typeface="Calibri" panose="020F0502020204030204" pitchFamily="34" charset="0"/>
              </a:rPr>
              <a:t>Μειονέκτημα</a:t>
            </a:r>
            <a:r>
              <a:rPr lang="el-GR" sz="2000" i="1" dirty="0">
                <a:latin typeface="Calibri" panose="020F0502020204030204" pitchFamily="34" charset="0"/>
                <a:cs typeface="Calibri" panose="020F0502020204030204" pitchFamily="34" charset="0"/>
              </a:rPr>
              <a:t>:</a:t>
            </a:r>
            <a:r>
              <a:rPr lang="el-GR" sz="2000" dirty="0">
                <a:latin typeface="Calibri" panose="020F0502020204030204" pitchFamily="34" charset="0"/>
                <a:cs typeface="Calibri" panose="020F0502020204030204" pitchFamily="34" charset="0"/>
              </a:rPr>
              <a:t> απαιτεί ώριμη οργανωτική κουλτούρα.</a:t>
            </a:r>
          </a:p>
          <a:p>
            <a:endParaRPr lang="el-GR" sz="20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1FFAAE39-5904-4F23-9F59-A8A23308A6B4}"/>
              </a:ext>
            </a:extLst>
          </p:cNvPr>
          <p:cNvSpPr>
            <a:spLocks noGrp="1"/>
          </p:cNvSpPr>
          <p:nvPr>
            <p:ph type="sldNum" sz="quarter" idx="12"/>
          </p:nvPr>
        </p:nvSpPr>
        <p:spPr/>
        <p:txBody>
          <a:bodyPr/>
          <a:lstStyle/>
          <a:p>
            <a:pPr>
              <a:defRPr/>
            </a:pPr>
            <a:fld id="{D4CA15EF-DFB9-4D40-AD98-A7932FA4C59D}" type="slidenum">
              <a:rPr lang="el-GR" smtClean="0"/>
              <a:pPr>
                <a:defRPr/>
              </a:pPr>
              <a:t>17</a:t>
            </a:fld>
            <a:endParaRPr lang="el-GR"/>
          </a:p>
        </p:txBody>
      </p:sp>
      <p:sp>
        <p:nvSpPr>
          <p:cNvPr id="5" name="Title 1">
            <a:extLst>
              <a:ext uri="{FF2B5EF4-FFF2-40B4-BE49-F238E27FC236}">
                <a16:creationId xmlns:a16="http://schemas.microsoft.com/office/drawing/2014/main" id="{4749B80A-B023-40BB-8257-E60834A77F3D}"/>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Μέθοδοι Αξιολόγησης: 4/5</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28839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269376-87CF-443C-BCA6-1AFA17EF293C}"/>
              </a:ext>
            </a:extLst>
          </p:cNvPr>
          <p:cNvSpPr>
            <a:spLocks noGrp="1"/>
          </p:cNvSpPr>
          <p:nvPr>
            <p:ph sz="quarter" idx="1"/>
          </p:nvPr>
        </p:nvSpPr>
        <p:spPr>
          <a:xfrm>
            <a:off x="0" y="836712"/>
            <a:ext cx="9144000" cy="6021288"/>
          </a:xfrm>
        </p:spPr>
        <p:txBody>
          <a:bodyPr/>
          <a:lstStyle/>
          <a:p>
            <a:pPr lvl="0">
              <a:buFont typeface="Wingdings" panose="05000000000000000000" pitchFamily="2" charset="2"/>
              <a:buChar char="Ø"/>
            </a:pPr>
            <a:r>
              <a:rPr lang="el-GR" sz="2000" b="1" u="sng" dirty="0">
                <a:solidFill>
                  <a:srgbClr val="C00000"/>
                </a:solidFill>
                <a:latin typeface="Calibri" panose="020F0502020204030204" pitchFamily="34" charset="0"/>
                <a:cs typeface="Calibri" panose="020F0502020204030204" pitchFamily="34" charset="0"/>
              </a:rPr>
              <a:t>Ισορροπημένος Πίνακας Αποτελεσμάτων </a:t>
            </a:r>
            <a:r>
              <a:rPr lang="el-GR" sz="2000" b="1" dirty="0">
                <a:latin typeface="Calibri" panose="020F0502020204030204" pitchFamily="34" charset="0"/>
                <a:cs typeface="Calibri" panose="020F0502020204030204" pitchFamily="34" charset="0"/>
              </a:rPr>
              <a:t>(</a:t>
            </a:r>
            <a:r>
              <a:rPr lang="en-US" sz="2000" b="1" dirty="0">
                <a:latin typeface="Calibri" panose="020F0502020204030204" pitchFamily="34" charset="0"/>
                <a:cs typeface="Calibri" panose="020F0502020204030204" pitchFamily="34" charset="0"/>
              </a:rPr>
              <a:t>Balanced Scorecard</a:t>
            </a:r>
            <a:r>
              <a:rPr lang="el-GR" sz="2000" b="1" dirty="0">
                <a:latin typeface="Calibri" panose="020F0502020204030204" pitchFamily="34" charset="0"/>
                <a:cs typeface="Calibri" panose="020F0502020204030204" pitchFamily="34" charset="0"/>
              </a:rPr>
              <a:t>-BSC):</a:t>
            </a:r>
            <a:endParaRPr lang="el-GR" sz="2000" dirty="0">
              <a:latin typeface="Calibri" panose="020F0502020204030204" pitchFamily="34" charset="0"/>
              <a:cs typeface="Calibri" panose="020F0502020204030204" pitchFamily="34" charset="0"/>
            </a:endParaRPr>
          </a:p>
          <a:p>
            <a:pPr lvl="0"/>
            <a:r>
              <a:rPr lang="el-GR" sz="2000" dirty="0">
                <a:latin typeface="Calibri" panose="020F0502020204030204" pitchFamily="34" charset="0"/>
                <a:cs typeface="Calibri" panose="020F0502020204030204" pitchFamily="34" charset="0"/>
              </a:rPr>
              <a:t>Είναι ένα στρατηγικό εργαλείο διοίκησης που βοηθά τους οργανισμούς να μετατρέπουν το όραμα και τη στρατηγική τους σε συγκεκριμένους δείκτες απόδοσης. </a:t>
            </a:r>
          </a:p>
          <a:p>
            <a:pPr lvl="0"/>
            <a:r>
              <a:rPr lang="el-GR" sz="2000" dirty="0">
                <a:latin typeface="Calibri" panose="020F0502020204030204" pitchFamily="34" charset="0"/>
                <a:cs typeface="Calibri" panose="020F0502020204030204" pitchFamily="34" charset="0"/>
              </a:rPr>
              <a:t>Συνδυάζει δείκτες απόδοσης (</a:t>
            </a:r>
            <a:r>
              <a:rPr lang="en-US" sz="2000" dirty="0">
                <a:latin typeface="Calibri" panose="020F0502020204030204" pitchFamily="34" charset="0"/>
                <a:cs typeface="Calibri" panose="020F0502020204030204" pitchFamily="34" charset="0"/>
              </a:rPr>
              <a:t>Key Performance Indicators – KPIs</a:t>
            </a:r>
            <a:r>
              <a:rPr lang="el-GR" sz="2000" dirty="0">
                <a:latin typeface="Calibri" panose="020F0502020204030204" pitchFamily="34" charset="0"/>
                <a:cs typeface="Calibri" panose="020F0502020204030204" pitchFamily="34" charset="0"/>
              </a:rPr>
              <a:t>) σε τέσσερις τομείς:</a:t>
            </a:r>
          </a:p>
          <a:p>
            <a:pPr lvl="1"/>
            <a:r>
              <a:rPr lang="el-GR" sz="2000" dirty="0">
                <a:latin typeface="Calibri" panose="020F0502020204030204" pitchFamily="34" charset="0"/>
                <a:cs typeface="Calibri" panose="020F0502020204030204" pitchFamily="34" charset="0"/>
              </a:rPr>
              <a:t>Οικονομική επίδοση,</a:t>
            </a:r>
          </a:p>
          <a:p>
            <a:pPr lvl="1"/>
            <a:r>
              <a:rPr lang="el-GR" sz="2000" dirty="0">
                <a:latin typeface="Calibri" panose="020F0502020204030204" pitchFamily="34" charset="0"/>
                <a:cs typeface="Calibri" panose="020F0502020204030204" pitchFamily="34" charset="0"/>
              </a:rPr>
              <a:t>Ικανοποίηση πελάτη,</a:t>
            </a:r>
          </a:p>
          <a:p>
            <a:pPr lvl="1"/>
            <a:r>
              <a:rPr lang="el-GR" sz="2000" dirty="0">
                <a:latin typeface="Calibri" panose="020F0502020204030204" pitchFamily="34" charset="0"/>
                <a:cs typeface="Calibri" panose="020F0502020204030204" pitchFamily="34" charset="0"/>
              </a:rPr>
              <a:t>Εσωτερικές διαδικασίες,</a:t>
            </a:r>
          </a:p>
          <a:p>
            <a:pPr lvl="1"/>
            <a:r>
              <a:rPr lang="el-GR" sz="2000" dirty="0">
                <a:latin typeface="Calibri" panose="020F0502020204030204" pitchFamily="34" charset="0"/>
                <a:cs typeface="Calibri" panose="020F0502020204030204" pitchFamily="34" charset="0"/>
              </a:rPr>
              <a:t>Ανάπτυξη και μάθηση.</a:t>
            </a:r>
          </a:p>
          <a:p>
            <a:r>
              <a:rPr lang="el-GR" sz="2000" dirty="0">
                <a:latin typeface="Calibri" panose="020F0502020204030204" pitchFamily="34" charset="0"/>
                <a:cs typeface="Calibri" panose="020F0502020204030204" pitchFamily="34" charset="0"/>
              </a:rPr>
              <a:t>Μέσω αυτής της πολυδιάστατης προσέγγισης, ο BSC προσφέρει μια πιο ολοκληρωμένη εικόνα της λειτουργίας του οργανισμού και ενισχύει την ευθυγράμμιση των δράσεων με τους στρατηγικούς στόχους. Επιτρέπει τη συνεχή παρακολούθηση προόδου, την αναγνώριση αδυναμιών και την έγκαιρη λήψη διορθωτικών μέτρων. Έτσι, αποτελεί σημαντικό εργαλείο για τη βελτίωση της αποτελεσματικότητας και της μακροπρόθεσμης βιωσιμότητας.</a:t>
            </a:r>
          </a:p>
          <a:p>
            <a:pPr marL="0" indent="0">
              <a:buNone/>
            </a:pPr>
            <a:r>
              <a:rPr lang="el-GR" sz="2000" b="1" dirty="0">
                <a:solidFill>
                  <a:srgbClr val="C00000"/>
                </a:solidFill>
                <a:latin typeface="Calibri" panose="020F0502020204030204" pitchFamily="34" charset="0"/>
                <a:cs typeface="Calibri" panose="020F0502020204030204" pitchFamily="34" charset="0"/>
              </a:rPr>
              <a:t>Παράδειγμα</a:t>
            </a:r>
            <a:r>
              <a:rPr lang="el-GR" sz="2000" dirty="0">
                <a:latin typeface="Calibri" panose="020F0502020204030204" pitchFamily="34" charset="0"/>
                <a:cs typeface="Calibri" panose="020F0502020204030204" pitchFamily="34" charset="0"/>
              </a:rPr>
              <a:t>: Διερεύνηση</a:t>
            </a:r>
            <a:r>
              <a:rPr lang="el-GR" sz="2000" b="1" dirty="0">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πιθανότητας κατά πόσο το ξενοδοχείο μας προτείνεται σε έναν φίλο ή συνάδελφο;» </a:t>
            </a:r>
          </a:p>
        </p:txBody>
      </p:sp>
      <p:sp>
        <p:nvSpPr>
          <p:cNvPr id="4" name="Slide Number Placeholder 3">
            <a:extLst>
              <a:ext uri="{FF2B5EF4-FFF2-40B4-BE49-F238E27FC236}">
                <a16:creationId xmlns:a16="http://schemas.microsoft.com/office/drawing/2014/main" id="{C7562952-E3EC-4D0B-8820-D7576D6D8B63}"/>
              </a:ext>
            </a:extLst>
          </p:cNvPr>
          <p:cNvSpPr>
            <a:spLocks noGrp="1"/>
          </p:cNvSpPr>
          <p:nvPr>
            <p:ph type="sldNum" sz="quarter" idx="12"/>
          </p:nvPr>
        </p:nvSpPr>
        <p:spPr/>
        <p:txBody>
          <a:bodyPr/>
          <a:lstStyle/>
          <a:p>
            <a:pPr>
              <a:defRPr/>
            </a:pPr>
            <a:fld id="{D4CA15EF-DFB9-4D40-AD98-A7932FA4C59D}" type="slidenum">
              <a:rPr lang="el-GR" smtClean="0"/>
              <a:pPr>
                <a:defRPr/>
              </a:pPr>
              <a:t>18</a:t>
            </a:fld>
            <a:endParaRPr lang="el-GR"/>
          </a:p>
        </p:txBody>
      </p:sp>
      <p:sp>
        <p:nvSpPr>
          <p:cNvPr id="5" name="Title 1">
            <a:extLst>
              <a:ext uri="{FF2B5EF4-FFF2-40B4-BE49-F238E27FC236}">
                <a16:creationId xmlns:a16="http://schemas.microsoft.com/office/drawing/2014/main" id="{002398A9-16F8-44B6-BE14-87F9B291B865}"/>
              </a:ext>
            </a:extLst>
          </p:cNvPr>
          <p:cNvSpPr>
            <a:spLocks noGrp="1"/>
          </p:cNvSpPr>
          <p:nvPr>
            <p:ph type="title"/>
          </p:nvPr>
        </p:nvSpPr>
        <p:spPr>
          <a:xfrm>
            <a:off x="301625" y="44624"/>
            <a:ext cx="8534400" cy="758825"/>
          </a:xfrm>
        </p:spPr>
        <p:txBody>
          <a:bodyPr/>
          <a:lstStyle/>
          <a:p>
            <a:r>
              <a:rPr lang="el-GR" b="1" dirty="0">
                <a:latin typeface="Calibri" panose="020F0502020204030204" pitchFamily="34" charset="0"/>
                <a:cs typeface="Calibri" panose="020F0502020204030204" pitchFamily="34" charset="0"/>
              </a:rPr>
              <a:t>Μέθοδοι Αξιολόγησης: 5/5</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57366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42E59-77A4-4B5B-AB8F-ABCB0059B933}"/>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Αντικειμενικά και Υποκειμενικά Κριτήρια: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0F88314-8138-4BB5-9CBE-10DE8445E17B}"/>
              </a:ext>
            </a:extLst>
          </p:cNvPr>
          <p:cNvSpPr>
            <a:spLocks noGrp="1"/>
          </p:cNvSpPr>
          <p:nvPr>
            <p:ph sz="quarter" idx="1"/>
          </p:nvPr>
        </p:nvSpPr>
        <p:spPr>
          <a:xfrm>
            <a:off x="271272" y="1527048"/>
            <a:ext cx="8534400" cy="4782272"/>
          </a:xfrm>
        </p:spPr>
        <p:txBody>
          <a:bodyPr/>
          <a:lstStyle/>
          <a:p>
            <a:pPr marL="0" indent="0">
              <a:buNone/>
            </a:pPr>
            <a:r>
              <a:rPr lang="el-GR" sz="2400" dirty="0">
                <a:latin typeface="Calibri" panose="020F0502020204030204" pitchFamily="34" charset="0"/>
                <a:cs typeface="Calibri" panose="020F0502020204030204" pitchFamily="34" charset="0"/>
              </a:rPr>
              <a:t>Η ισορροπία ανάμεσα σε </a:t>
            </a:r>
            <a:r>
              <a:rPr lang="el-GR" sz="2400" b="1" dirty="0">
                <a:latin typeface="Calibri" panose="020F0502020204030204" pitchFamily="34" charset="0"/>
                <a:cs typeface="Calibri" panose="020F0502020204030204" pitchFamily="34" charset="0"/>
              </a:rPr>
              <a:t>αντικειμενικά</a:t>
            </a:r>
            <a:r>
              <a:rPr lang="el-GR" sz="2400" dirty="0">
                <a:latin typeface="Calibri" panose="020F0502020204030204" pitchFamily="34" charset="0"/>
                <a:cs typeface="Calibri" panose="020F0502020204030204" pitchFamily="34" charset="0"/>
              </a:rPr>
              <a:t> και </a:t>
            </a:r>
            <a:r>
              <a:rPr lang="el-GR" sz="2400" b="1" dirty="0">
                <a:latin typeface="Calibri" panose="020F0502020204030204" pitchFamily="34" charset="0"/>
                <a:cs typeface="Calibri" panose="020F0502020204030204" pitchFamily="34" charset="0"/>
              </a:rPr>
              <a:t>υποκειμενικά</a:t>
            </a:r>
            <a:r>
              <a:rPr lang="el-GR" sz="2400" dirty="0">
                <a:latin typeface="Calibri" panose="020F0502020204030204" pitchFamily="34" charset="0"/>
                <a:cs typeface="Calibri" panose="020F0502020204030204" pitchFamily="34" charset="0"/>
              </a:rPr>
              <a:t> κριτήρια είναι κρίσιμη για την εγκυρότητα της αξιολόγησης.</a:t>
            </a:r>
          </a:p>
          <a:p>
            <a:pPr marL="0" indent="0">
              <a:buNone/>
            </a:pPr>
            <a:r>
              <a:rPr lang="el-GR" sz="2400" b="1" dirty="0">
                <a:solidFill>
                  <a:srgbClr val="C00000"/>
                </a:solidFill>
                <a:latin typeface="Calibri" panose="020F0502020204030204" pitchFamily="34" charset="0"/>
                <a:cs typeface="Calibri" panose="020F0502020204030204" pitchFamily="34" charset="0"/>
              </a:rPr>
              <a:t>Αντικειμενικά κριτήρια</a:t>
            </a:r>
            <a:endParaRPr lang="el-GR" sz="2400" dirty="0">
              <a:solidFill>
                <a:srgbClr val="C00000"/>
              </a:solidFill>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Προέρχονται από </a:t>
            </a:r>
            <a:r>
              <a:rPr lang="el-GR" sz="2400" b="1" dirty="0">
                <a:latin typeface="Calibri" panose="020F0502020204030204" pitchFamily="34" charset="0"/>
                <a:cs typeface="Calibri" panose="020F0502020204030204" pitchFamily="34" charset="0"/>
              </a:rPr>
              <a:t>ποσοτικά δεδομένα</a:t>
            </a:r>
            <a:r>
              <a:rPr lang="el-GR" sz="2400" dirty="0">
                <a:latin typeface="Calibri" panose="020F0502020204030204" pitchFamily="34" charset="0"/>
                <a:cs typeface="Calibri" panose="020F0502020204030204" pitchFamily="34" charset="0"/>
              </a:rPr>
              <a:t>:</a:t>
            </a:r>
          </a:p>
          <a:p>
            <a:pPr lvl="0"/>
            <a:r>
              <a:rPr lang="el-GR" sz="2400" dirty="0">
                <a:latin typeface="Calibri" panose="020F0502020204030204" pitchFamily="34" charset="0"/>
                <a:cs typeface="Calibri" panose="020F0502020204030204" pitchFamily="34" charset="0"/>
              </a:rPr>
              <a:t>Παραγωγικότητα (π.χ. αριθμός </a:t>
            </a:r>
            <a:r>
              <a:rPr lang="el-GR" sz="2400" dirty="0" err="1">
                <a:latin typeface="Calibri" panose="020F0502020204030204" pitchFamily="34" charset="0"/>
                <a:cs typeface="Calibri" panose="020F0502020204030204" pitchFamily="34" charset="0"/>
              </a:rPr>
              <a:t>check-ins</a:t>
            </a:r>
            <a:r>
              <a:rPr lang="el-GR" sz="2400" dirty="0">
                <a:latin typeface="Calibri" panose="020F0502020204030204" pitchFamily="34" charset="0"/>
                <a:cs typeface="Calibri" panose="020F0502020204030204" pitchFamily="34" charset="0"/>
              </a:rPr>
              <a:t> ανά βάρδια).</a:t>
            </a:r>
          </a:p>
          <a:p>
            <a:pPr lvl="0"/>
            <a:r>
              <a:rPr lang="el-GR" sz="2400" dirty="0">
                <a:latin typeface="Calibri" panose="020F0502020204030204" pitchFamily="34" charset="0"/>
                <a:cs typeface="Calibri" panose="020F0502020204030204" pitchFamily="34" charset="0"/>
              </a:rPr>
              <a:t>Έσοδα ή πωλήσεις.</a:t>
            </a:r>
          </a:p>
          <a:p>
            <a:pPr lvl="0"/>
            <a:r>
              <a:rPr lang="el-GR" sz="2400" dirty="0">
                <a:latin typeface="Calibri" panose="020F0502020204030204" pitchFamily="34" charset="0"/>
                <a:cs typeface="Calibri" panose="020F0502020204030204" pitchFamily="34" charset="0"/>
              </a:rPr>
              <a:t>Αριθμός παραπόνων/επαναλαμβανόμενων πελατών.</a:t>
            </a:r>
          </a:p>
          <a:p>
            <a:pPr lvl="0"/>
            <a:r>
              <a:rPr lang="el-GR" sz="2400" dirty="0">
                <a:latin typeface="Calibri" panose="020F0502020204030204" pitchFamily="34" charset="0"/>
                <a:cs typeface="Calibri" panose="020F0502020204030204" pitchFamily="34" charset="0"/>
              </a:rPr>
              <a:t>Συμμόρφωση με πρότυπα ποιότητας ή χρόνους εξυπηρέτησης.</a:t>
            </a:r>
          </a:p>
          <a:p>
            <a:pPr marL="0" indent="0">
              <a:buNone/>
            </a:pPr>
            <a:r>
              <a:rPr lang="el-GR" sz="2400" dirty="0">
                <a:latin typeface="Calibri" panose="020F0502020204030204" pitchFamily="34" charset="0"/>
                <a:cs typeface="Calibri" panose="020F0502020204030204" pitchFamily="34" charset="0"/>
              </a:rPr>
              <a:t>Τα κριτήρια αυτά προσφέρουν </a:t>
            </a:r>
            <a:r>
              <a:rPr lang="el-GR" sz="2400" b="1" dirty="0">
                <a:latin typeface="Calibri" panose="020F0502020204030204" pitchFamily="34" charset="0"/>
                <a:cs typeface="Calibri" panose="020F0502020204030204" pitchFamily="34" charset="0"/>
              </a:rPr>
              <a:t>αντικειμενικότητα</a:t>
            </a:r>
            <a:r>
              <a:rPr lang="el-GR" sz="2400" dirty="0">
                <a:latin typeface="Calibri" panose="020F0502020204030204" pitchFamily="34" charset="0"/>
                <a:cs typeface="Calibri" panose="020F0502020204030204" pitchFamily="34" charset="0"/>
              </a:rPr>
              <a:t> και </a:t>
            </a:r>
            <a:r>
              <a:rPr lang="el-GR" sz="2400" b="1" dirty="0">
                <a:latin typeface="Calibri" panose="020F0502020204030204" pitchFamily="34" charset="0"/>
                <a:cs typeface="Calibri" panose="020F0502020204030204" pitchFamily="34" charset="0"/>
              </a:rPr>
              <a:t>ευκολία σύγκρισης</a:t>
            </a:r>
            <a:r>
              <a:rPr lang="el-GR" sz="2400" dirty="0">
                <a:latin typeface="Calibri" panose="020F0502020204030204" pitchFamily="34" charset="0"/>
                <a:cs typeface="Calibri" panose="020F0502020204030204" pitchFamily="34" charset="0"/>
              </a:rPr>
              <a:t>, όμως ενδέχεται να </a:t>
            </a:r>
            <a:r>
              <a:rPr lang="el-GR" sz="2400" b="1" dirty="0">
                <a:latin typeface="Calibri" panose="020F0502020204030204" pitchFamily="34" charset="0"/>
                <a:cs typeface="Calibri" panose="020F0502020204030204" pitchFamily="34" charset="0"/>
              </a:rPr>
              <a:t>αγνοούν ποιοτικούς παράγοντες</a:t>
            </a:r>
            <a:r>
              <a:rPr lang="el-GR" sz="2400" dirty="0">
                <a:latin typeface="Calibri" panose="020F0502020204030204" pitchFamily="34" charset="0"/>
                <a:cs typeface="Calibri" panose="020F0502020204030204" pitchFamily="34" charset="0"/>
              </a:rPr>
              <a:t>, όπως ευγένεια ή δημιουργικότητα.</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F9A30187-320F-4474-98B7-9D5FDB6CED51}"/>
              </a:ext>
            </a:extLst>
          </p:cNvPr>
          <p:cNvSpPr>
            <a:spLocks noGrp="1"/>
          </p:cNvSpPr>
          <p:nvPr>
            <p:ph type="sldNum" sz="quarter" idx="12"/>
          </p:nvPr>
        </p:nvSpPr>
        <p:spPr/>
        <p:txBody>
          <a:bodyPr/>
          <a:lstStyle/>
          <a:p>
            <a:pPr>
              <a:defRPr/>
            </a:pPr>
            <a:fld id="{D4CA15EF-DFB9-4D40-AD98-A7932FA4C59D}" type="slidenum">
              <a:rPr lang="el-GR" smtClean="0"/>
              <a:pPr>
                <a:defRPr/>
              </a:pPr>
              <a:t>19</a:t>
            </a:fld>
            <a:endParaRPr lang="el-GR"/>
          </a:p>
        </p:txBody>
      </p:sp>
    </p:spTree>
    <p:extLst>
      <p:ext uri="{BB962C8B-B14F-4D97-AF65-F5344CB8AC3E}">
        <p14:creationId xmlns:p14="http://schemas.microsoft.com/office/powerpoint/2010/main" val="4137879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F690E-93D4-48E7-AB15-2C887C4771C1}"/>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Περιεχόμενα Μαθήματος</a:t>
            </a:r>
            <a:endParaRPr lang="el-GR" dirty="0"/>
          </a:p>
        </p:txBody>
      </p:sp>
      <p:sp>
        <p:nvSpPr>
          <p:cNvPr id="3" name="Content Placeholder 2">
            <a:extLst>
              <a:ext uri="{FF2B5EF4-FFF2-40B4-BE49-F238E27FC236}">
                <a16:creationId xmlns:a16="http://schemas.microsoft.com/office/drawing/2014/main" id="{7E8418D0-5662-4529-9734-310E8F9E7C64}"/>
              </a:ext>
            </a:extLst>
          </p:cNvPr>
          <p:cNvSpPr>
            <a:spLocks noGrp="1"/>
          </p:cNvSpPr>
          <p:nvPr>
            <p:ph sz="quarter" idx="1"/>
          </p:nvPr>
        </p:nvSpPr>
        <p:spPr/>
        <p:txBody>
          <a:bodyPr/>
          <a:lstStyle/>
          <a:p>
            <a:r>
              <a:rPr lang="el-GR" b="1" dirty="0">
                <a:latin typeface="Calibri" panose="020F0502020204030204" pitchFamily="34" charset="0"/>
                <a:cs typeface="Calibri" panose="020F0502020204030204" pitchFamily="34" charset="0"/>
              </a:rPr>
              <a:t>ΕΙΣΑΓΩΓΗ</a:t>
            </a:r>
            <a:endParaRPr lang="el-GR" dirty="0">
              <a:latin typeface="Calibri" panose="020F0502020204030204" pitchFamily="34" charset="0"/>
              <a:cs typeface="Calibri" panose="020F0502020204030204" pitchFamily="34" charset="0"/>
            </a:endParaRPr>
          </a:p>
          <a:p>
            <a:r>
              <a:rPr lang="el-GR" sz="2800" b="1" dirty="0">
                <a:latin typeface="Calibri" panose="020F0502020204030204" pitchFamily="34" charset="0"/>
                <a:cs typeface="Calibri" panose="020F0502020204030204" pitchFamily="34" charset="0"/>
              </a:rPr>
              <a:t>ΣΥΣΤΗΜΑΤΑ ΚΑΙ ΜΕΘΟΔΟΙ ΑΞΙΟΛΟΓΗΣΗΣ ΑΠΟΔΟΣΗΣ</a:t>
            </a:r>
            <a:endParaRPr lang="el-GR" sz="2800" dirty="0">
              <a:latin typeface="Calibri" panose="020F0502020204030204" pitchFamily="34" charset="0"/>
              <a:cs typeface="Calibri" panose="020F0502020204030204" pitchFamily="34" charset="0"/>
            </a:endParaRPr>
          </a:p>
          <a:p>
            <a:r>
              <a:rPr lang="el-GR" sz="2800" b="1">
                <a:latin typeface="Calibri" panose="020F0502020204030204" pitchFamily="34" charset="0"/>
                <a:cs typeface="Calibri" panose="020F0502020204030204" pitchFamily="34" charset="0"/>
              </a:rPr>
              <a:t>ΠΑΡΑΚΙΝΗΣΗ </a:t>
            </a:r>
            <a:r>
              <a:rPr lang="el-GR" sz="2800" b="1" dirty="0">
                <a:latin typeface="Calibri" panose="020F0502020204030204" pitchFamily="34" charset="0"/>
                <a:cs typeface="Calibri" panose="020F0502020204030204" pitchFamily="34" charset="0"/>
              </a:rPr>
              <a:t>ΠΡΟΣΩΠΙΚΟΥ – ΘΕΩΡΗΤΙΚΑ ΜΟΝΤΕΛΑ ΚΑΙ ΕΦΑΡΜΟΓΗ ΣΤΟΝ ΤΟΥΡΙΣΜΟ</a:t>
            </a:r>
          </a:p>
          <a:p>
            <a:endParaRPr lang="el-GR"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75FFD8B-6ADD-4F86-A2F4-61D502C49750}"/>
              </a:ext>
            </a:extLst>
          </p:cNvPr>
          <p:cNvSpPr>
            <a:spLocks noGrp="1"/>
          </p:cNvSpPr>
          <p:nvPr>
            <p:ph type="sldNum" sz="quarter" idx="12"/>
          </p:nvPr>
        </p:nvSpPr>
        <p:spPr/>
        <p:txBody>
          <a:bodyPr/>
          <a:lstStyle/>
          <a:p>
            <a:pPr>
              <a:defRPr/>
            </a:pPr>
            <a:fld id="{D4CA15EF-DFB9-4D40-AD98-A7932FA4C59D}" type="slidenum">
              <a:rPr lang="el-GR" smtClean="0"/>
              <a:pPr>
                <a:defRPr/>
              </a:pPr>
              <a:t>2</a:t>
            </a:fld>
            <a:endParaRPr lang="el-GR"/>
          </a:p>
        </p:txBody>
      </p:sp>
    </p:spTree>
    <p:extLst>
      <p:ext uri="{BB962C8B-B14F-4D97-AF65-F5344CB8AC3E}">
        <p14:creationId xmlns:p14="http://schemas.microsoft.com/office/powerpoint/2010/main" val="739648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75A740-45C5-4F08-B8C8-49D4AD10C649}"/>
              </a:ext>
            </a:extLst>
          </p:cNvPr>
          <p:cNvSpPr>
            <a:spLocks noGrp="1"/>
          </p:cNvSpPr>
          <p:nvPr>
            <p:ph sz="quarter" idx="1"/>
          </p:nvPr>
        </p:nvSpPr>
        <p:spPr>
          <a:xfrm>
            <a:off x="271272" y="1527048"/>
            <a:ext cx="8693216" cy="5214320"/>
          </a:xfrm>
        </p:spPr>
        <p:txBody>
          <a:bodyPr/>
          <a:lstStyle/>
          <a:p>
            <a:pPr marL="0" indent="0">
              <a:buNone/>
            </a:pPr>
            <a:r>
              <a:rPr lang="el-GR" sz="2400" b="1" dirty="0">
                <a:solidFill>
                  <a:srgbClr val="C00000"/>
                </a:solidFill>
                <a:latin typeface="Calibri" panose="020F0502020204030204" pitchFamily="34" charset="0"/>
                <a:cs typeface="Calibri" panose="020F0502020204030204" pitchFamily="34" charset="0"/>
              </a:rPr>
              <a:t>Υποκειμενικά κριτήρια</a:t>
            </a:r>
            <a:endParaRPr lang="el-GR" sz="2400" dirty="0">
              <a:solidFill>
                <a:srgbClr val="C00000"/>
              </a:solidFill>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Αφορούν </a:t>
            </a:r>
            <a:r>
              <a:rPr lang="el-GR" sz="2400" b="1" dirty="0">
                <a:latin typeface="Calibri" panose="020F0502020204030204" pitchFamily="34" charset="0"/>
                <a:cs typeface="Calibri" panose="020F0502020204030204" pitchFamily="34" charset="0"/>
              </a:rPr>
              <a:t>στάσεις και συμπεριφορές</a:t>
            </a:r>
            <a:r>
              <a:rPr lang="el-GR" sz="2400" dirty="0">
                <a:latin typeface="Calibri" panose="020F0502020204030204" pitchFamily="34" charset="0"/>
                <a:cs typeface="Calibri" panose="020F0502020204030204" pitchFamily="34" charset="0"/>
              </a:rPr>
              <a:t>:</a:t>
            </a:r>
          </a:p>
          <a:p>
            <a:pPr lvl="0"/>
            <a:r>
              <a:rPr lang="el-GR" sz="2400" dirty="0">
                <a:latin typeface="Calibri" panose="020F0502020204030204" pitchFamily="34" charset="0"/>
                <a:cs typeface="Calibri" panose="020F0502020204030204" pitchFamily="34" charset="0"/>
              </a:rPr>
              <a:t>Δέσμευση, συνεργασία, προσαρμοστικότητα, επαγγελματική εμφάνιση.</a:t>
            </a:r>
          </a:p>
          <a:p>
            <a:pPr lvl="0"/>
            <a:r>
              <a:rPr lang="el-GR" sz="2400" dirty="0">
                <a:latin typeface="Calibri" panose="020F0502020204030204" pitchFamily="34" charset="0"/>
                <a:cs typeface="Calibri" panose="020F0502020204030204" pitchFamily="34" charset="0"/>
              </a:rPr>
              <a:t>Ικανότητα διαχείρισης συναισθημάτων και πελατών.</a:t>
            </a:r>
          </a:p>
          <a:p>
            <a:pPr lvl="0"/>
            <a:r>
              <a:rPr lang="el-GR" sz="2400" dirty="0">
                <a:latin typeface="Calibri" panose="020F0502020204030204" pitchFamily="34" charset="0"/>
                <a:cs typeface="Calibri" panose="020F0502020204030204" pitchFamily="34" charset="0"/>
              </a:rPr>
              <a:t>Συμβολή στη θετική ατμόσφαιρα της ομάδας.</a:t>
            </a:r>
          </a:p>
          <a:p>
            <a:pPr marL="0" indent="0">
              <a:buNone/>
            </a:pPr>
            <a:endParaRPr lang="el-GR" sz="2400" dirty="0">
              <a:latin typeface="Calibri" panose="020F0502020204030204" pitchFamily="34" charset="0"/>
              <a:cs typeface="Calibri" panose="020F0502020204030204" pitchFamily="34" charset="0"/>
            </a:endParaRPr>
          </a:p>
          <a:p>
            <a:pPr marL="0" indent="0">
              <a:buNone/>
            </a:pPr>
            <a:r>
              <a:rPr lang="el-GR" sz="2400" dirty="0">
                <a:latin typeface="Calibri" panose="020F0502020204030204" pitchFamily="34" charset="0"/>
                <a:cs typeface="Calibri" panose="020F0502020204030204" pitchFamily="34" charset="0"/>
              </a:rPr>
              <a:t>Στις τουριστικές επιχειρήσεις, αυτά τα στοιχεία είναι εξίσου καθοριστικά.</a:t>
            </a:r>
          </a:p>
          <a:p>
            <a:pPr marL="0" indent="0">
              <a:buNone/>
            </a:pPr>
            <a:r>
              <a:rPr lang="el-GR" sz="2400" dirty="0">
                <a:latin typeface="Calibri" panose="020F0502020204030204" pitchFamily="34" charset="0"/>
                <a:cs typeface="Calibri" panose="020F0502020204030204" pitchFamily="34" charset="0"/>
              </a:rPr>
              <a:t>Παράδειγμα: Ένας υπάλληλος που συμβάλλει στο “χαμόγελο της ομάδας” έχει αντίκτυπο στην εμπειρία του πελάτη, έστω κι αν δεν φαίνεται σε νούμερα.</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9BFE9694-372E-4A9B-9E83-43CFD3E115BF}"/>
              </a:ext>
            </a:extLst>
          </p:cNvPr>
          <p:cNvSpPr>
            <a:spLocks noGrp="1"/>
          </p:cNvSpPr>
          <p:nvPr>
            <p:ph type="sldNum" sz="quarter" idx="12"/>
          </p:nvPr>
        </p:nvSpPr>
        <p:spPr/>
        <p:txBody>
          <a:bodyPr/>
          <a:lstStyle/>
          <a:p>
            <a:pPr>
              <a:defRPr/>
            </a:pPr>
            <a:fld id="{D4CA15EF-DFB9-4D40-AD98-A7932FA4C59D}" type="slidenum">
              <a:rPr lang="el-GR" smtClean="0"/>
              <a:pPr>
                <a:defRPr/>
              </a:pPr>
              <a:t>20</a:t>
            </a:fld>
            <a:endParaRPr lang="el-GR"/>
          </a:p>
        </p:txBody>
      </p:sp>
      <p:sp>
        <p:nvSpPr>
          <p:cNvPr id="5" name="Title 1">
            <a:extLst>
              <a:ext uri="{FF2B5EF4-FFF2-40B4-BE49-F238E27FC236}">
                <a16:creationId xmlns:a16="http://schemas.microsoft.com/office/drawing/2014/main" id="{11AB1190-C108-4849-9FEA-4B59F7946003}"/>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Αντικειμενικά και Υποκειμενικά Κριτήρια: 2/2</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86341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E50AC-514B-4815-872A-42D90A8F4A6B}"/>
              </a:ext>
            </a:extLst>
          </p:cNvPr>
          <p:cNvSpPr>
            <a:spLocks noGrp="1"/>
          </p:cNvSpPr>
          <p:nvPr>
            <p:ph type="title"/>
          </p:nvPr>
        </p:nvSpPr>
        <p:spPr>
          <a:xfrm>
            <a:off x="301625" y="191654"/>
            <a:ext cx="8534400" cy="968152"/>
          </a:xfrm>
        </p:spPr>
        <p:txBody>
          <a:bodyPr/>
          <a:lstStyle/>
          <a:p>
            <a:r>
              <a:rPr lang="el-GR" b="1" dirty="0">
                <a:latin typeface="Calibri" panose="020F0502020204030204" pitchFamily="34" charset="0"/>
                <a:cs typeface="Calibri" panose="020F0502020204030204" pitchFamily="34" charset="0"/>
              </a:rPr>
              <a:t>Ανατροφοδότηση και Καθοδήγηση: 1/2</a:t>
            </a:r>
            <a:br>
              <a:rPr lang="el-GR" b="1" dirty="0">
                <a:latin typeface="Calibri" panose="020F0502020204030204" pitchFamily="34" charset="0"/>
                <a:cs typeface="Calibri" panose="020F0502020204030204" pitchFamily="34" charset="0"/>
              </a:rPr>
            </a:br>
            <a:r>
              <a:rPr lang="el-GR" b="1" dirty="0">
                <a:latin typeface="Calibri" panose="020F0502020204030204" pitchFamily="34" charset="0"/>
                <a:cs typeface="Calibri" panose="020F0502020204030204" pitchFamily="34" charset="0"/>
              </a:rPr>
              <a:t>(</a:t>
            </a:r>
            <a:r>
              <a:rPr lang="en-US" b="1" dirty="0">
                <a:latin typeface="Calibri" panose="020F0502020204030204" pitchFamily="34" charset="0"/>
                <a:cs typeface="Calibri" panose="020F0502020204030204" pitchFamily="34" charset="0"/>
              </a:rPr>
              <a:t>Feedback και Coaching</a:t>
            </a:r>
            <a:r>
              <a:rPr lang="el-GR" b="1" dirty="0">
                <a:latin typeface="Calibri" panose="020F0502020204030204" pitchFamily="34" charset="0"/>
                <a:cs typeface="Calibri" panose="020F0502020204030204" pitchFamily="34" charset="0"/>
              </a:rPr>
              <a:t>)</a:t>
            </a:r>
          </a:p>
        </p:txBody>
      </p:sp>
      <p:sp>
        <p:nvSpPr>
          <p:cNvPr id="3" name="Content Placeholder 2">
            <a:extLst>
              <a:ext uri="{FF2B5EF4-FFF2-40B4-BE49-F238E27FC236}">
                <a16:creationId xmlns:a16="http://schemas.microsoft.com/office/drawing/2014/main" id="{DA143EAE-E692-421F-9E48-BBE83D3C62C7}"/>
              </a:ext>
            </a:extLst>
          </p:cNvPr>
          <p:cNvSpPr>
            <a:spLocks noGrp="1"/>
          </p:cNvSpPr>
          <p:nvPr>
            <p:ph sz="quarter" idx="1"/>
          </p:nvPr>
        </p:nvSpPr>
        <p:spPr>
          <a:xfrm>
            <a:off x="107504" y="1268760"/>
            <a:ext cx="9036496" cy="5517232"/>
          </a:xfrm>
        </p:spPr>
        <p:txBody>
          <a:bodyPr/>
          <a:lstStyle/>
          <a:p>
            <a:pPr marL="0" indent="0">
              <a:buNone/>
            </a:pPr>
            <a:r>
              <a:rPr lang="el-GR" sz="2200" dirty="0">
                <a:latin typeface="Calibri" panose="020F0502020204030204" pitchFamily="34" charset="0"/>
                <a:cs typeface="Calibri" panose="020F0502020204030204" pitchFamily="34" charset="0"/>
              </a:rPr>
              <a:t>Η διαδικασία αξιολόγησης δεν τελειώνει με τη βαθμολόγηση. </a:t>
            </a:r>
            <a:r>
              <a:rPr lang="el-GR" sz="2200" b="1" dirty="0">
                <a:latin typeface="Calibri" panose="020F0502020204030204" pitchFamily="34" charset="0"/>
                <a:cs typeface="Calibri" panose="020F0502020204030204" pitchFamily="34" charset="0"/>
              </a:rPr>
              <a:t>Ο </a:t>
            </a:r>
            <a:r>
              <a:rPr lang="el-GR" sz="2200" b="1" dirty="0">
                <a:solidFill>
                  <a:srgbClr val="C00000"/>
                </a:solidFill>
                <a:latin typeface="Calibri" panose="020F0502020204030204" pitchFamily="34" charset="0"/>
                <a:cs typeface="Calibri" panose="020F0502020204030204" pitchFamily="34" charset="0"/>
              </a:rPr>
              <a:t>πυρήνας της αξίας της βρίσκεται στο </a:t>
            </a:r>
            <a:r>
              <a:rPr lang="el-GR" sz="2200" b="1" dirty="0" err="1">
                <a:solidFill>
                  <a:srgbClr val="C00000"/>
                </a:solidFill>
                <a:latin typeface="Calibri" panose="020F0502020204030204" pitchFamily="34" charset="0"/>
                <a:cs typeface="Calibri" panose="020F0502020204030204" pitchFamily="34" charset="0"/>
              </a:rPr>
              <a:t>feedback</a:t>
            </a:r>
            <a:r>
              <a:rPr lang="el-GR" sz="2200" dirty="0">
                <a:solidFill>
                  <a:srgbClr val="C00000"/>
                </a:solidFill>
                <a:latin typeface="Calibri" panose="020F0502020204030204" pitchFamily="34" charset="0"/>
                <a:cs typeface="Calibri" panose="020F0502020204030204" pitchFamily="34" charset="0"/>
              </a:rPr>
              <a:t>.</a:t>
            </a:r>
          </a:p>
          <a:p>
            <a:pPr marL="0" indent="0">
              <a:buNone/>
            </a:pPr>
            <a:r>
              <a:rPr lang="el-GR" sz="2200" b="1" dirty="0">
                <a:solidFill>
                  <a:srgbClr val="C00000"/>
                </a:solidFill>
                <a:latin typeface="Calibri" panose="020F0502020204030204" pitchFamily="34" charset="0"/>
                <a:cs typeface="Calibri" panose="020F0502020204030204" pitchFamily="34" charset="0"/>
              </a:rPr>
              <a:t>Το </a:t>
            </a:r>
            <a:r>
              <a:rPr lang="el-GR" sz="2200" b="1" dirty="0" err="1">
                <a:solidFill>
                  <a:srgbClr val="C00000"/>
                </a:solidFill>
                <a:latin typeface="Calibri" panose="020F0502020204030204" pitchFamily="34" charset="0"/>
                <a:cs typeface="Calibri" panose="020F0502020204030204" pitchFamily="34" charset="0"/>
              </a:rPr>
              <a:t>feedback</a:t>
            </a:r>
            <a:r>
              <a:rPr lang="el-GR" sz="2200" b="1" dirty="0">
                <a:solidFill>
                  <a:srgbClr val="C00000"/>
                </a:solidFill>
                <a:latin typeface="Calibri" panose="020F0502020204030204" pitchFamily="34" charset="0"/>
                <a:cs typeface="Calibri" panose="020F0502020204030204" pitchFamily="34" charset="0"/>
              </a:rPr>
              <a:t> ως εργαλείο ανάπτυξης</a:t>
            </a:r>
            <a:endParaRPr lang="el-GR" sz="2200" dirty="0">
              <a:solidFill>
                <a:srgbClr val="C00000"/>
              </a:solidFill>
              <a:latin typeface="Calibri" panose="020F0502020204030204" pitchFamily="34" charset="0"/>
              <a:cs typeface="Calibri" panose="020F0502020204030204" pitchFamily="34" charset="0"/>
            </a:endParaRPr>
          </a:p>
          <a:p>
            <a:pPr marL="0" indent="0">
              <a:buNone/>
            </a:pPr>
            <a:r>
              <a:rPr lang="el-GR" sz="2200" dirty="0">
                <a:latin typeface="Calibri" panose="020F0502020204030204" pitchFamily="34" charset="0"/>
                <a:cs typeface="Calibri" panose="020F0502020204030204" pitchFamily="34" charset="0"/>
              </a:rPr>
              <a:t>Η ανατροφοδότηση επιτρέπει στον εργαζόμενο να κατανοήσει </a:t>
            </a:r>
            <a:r>
              <a:rPr lang="el-GR" sz="2200" b="1" dirty="0">
                <a:solidFill>
                  <a:srgbClr val="C00000"/>
                </a:solidFill>
                <a:latin typeface="Calibri" panose="020F0502020204030204" pitchFamily="34" charset="0"/>
                <a:cs typeface="Calibri" panose="020F0502020204030204" pitchFamily="34" charset="0"/>
              </a:rPr>
              <a:t>πού βρίσκεται</a:t>
            </a:r>
            <a:r>
              <a:rPr lang="el-GR" sz="2200" dirty="0">
                <a:solidFill>
                  <a:srgbClr val="C00000"/>
                </a:solidFill>
                <a:latin typeface="Calibri" panose="020F0502020204030204" pitchFamily="34" charset="0"/>
                <a:cs typeface="Calibri" panose="020F0502020204030204" pitchFamily="34" charset="0"/>
              </a:rPr>
              <a:t> και </a:t>
            </a:r>
            <a:r>
              <a:rPr lang="el-GR" sz="2200" b="1" dirty="0">
                <a:solidFill>
                  <a:srgbClr val="C00000"/>
                </a:solidFill>
                <a:latin typeface="Calibri" panose="020F0502020204030204" pitchFamily="34" charset="0"/>
                <a:cs typeface="Calibri" panose="020F0502020204030204" pitchFamily="34" charset="0"/>
              </a:rPr>
              <a:t>πώς μπορεί να βελτιωθεί</a:t>
            </a:r>
            <a:r>
              <a:rPr lang="el-GR" sz="2200" dirty="0">
                <a:solidFill>
                  <a:srgbClr val="C00000"/>
                </a:solidFill>
                <a:latin typeface="Calibri" panose="020F0502020204030204" pitchFamily="34" charset="0"/>
                <a:cs typeface="Calibri" panose="020F0502020204030204" pitchFamily="34" charset="0"/>
              </a:rPr>
              <a:t>.</a:t>
            </a:r>
            <a:br>
              <a:rPr lang="el-GR" sz="2200" dirty="0">
                <a:solidFill>
                  <a:srgbClr val="C00000"/>
                </a:solidFill>
                <a:latin typeface="Calibri" panose="020F0502020204030204" pitchFamily="34" charset="0"/>
                <a:cs typeface="Calibri" panose="020F0502020204030204" pitchFamily="34" charset="0"/>
              </a:rPr>
            </a:br>
            <a:r>
              <a:rPr lang="el-GR" sz="2200" dirty="0">
                <a:latin typeface="Calibri" panose="020F0502020204030204" pitchFamily="34" charset="0"/>
                <a:cs typeface="Calibri" panose="020F0502020204030204" pitchFamily="34" charset="0"/>
              </a:rPr>
              <a:t>Στον τουρισμό, όπου η καθημερινή επαφή με τον πελάτη είναι έντονη, το άμεσο και εποικοδομητικό </a:t>
            </a:r>
            <a:r>
              <a:rPr lang="el-GR" sz="2200" dirty="0" err="1">
                <a:latin typeface="Calibri" panose="020F0502020204030204" pitchFamily="34" charset="0"/>
                <a:cs typeface="Calibri" panose="020F0502020204030204" pitchFamily="34" charset="0"/>
              </a:rPr>
              <a:t>feedback</a:t>
            </a:r>
            <a:r>
              <a:rPr lang="el-GR" sz="2200" dirty="0">
                <a:latin typeface="Calibri" panose="020F0502020204030204" pitchFamily="34" charset="0"/>
                <a:cs typeface="Calibri" panose="020F0502020204030204" pitchFamily="34" charset="0"/>
              </a:rPr>
              <a:t> έχει τεράστια σημασία.</a:t>
            </a:r>
          </a:p>
          <a:p>
            <a:pPr marL="0" indent="0">
              <a:buNone/>
            </a:pPr>
            <a:r>
              <a:rPr lang="el-GR" sz="2200" b="1" dirty="0">
                <a:solidFill>
                  <a:srgbClr val="C00000"/>
                </a:solidFill>
                <a:latin typeface="Calibri" panose="020F0502020204030204" pitchFamily="34" charset="0"/>
                <a:cs typeface="Calibri" panose="020F0502020204030204" pitchFamily="34" charset="0"/>
              </a:rPr>
              <a:t>Αποτελεσματικό </a:t>
            </a:r>
            <a:r>
              <a:rPr lang="el-GR" sz="2200" b="1" dirty="0" err="1">
                <a:solidFill>
                  <a:srgbClr val="C00000"/>
                </a:solidFill>
                <a:latin typeface="Calibri" panose="020F0502020204030204" pitchFamily="34" charset="0"/>
                <a:cs typeface="Calibri" panose="020F0502020204030204" pitchFamily="34" charset="0"/>
              </a:rPr>
              <a:t>feedback</a:t>
            </a:r>
            <a:r>
              <a:rPr lang="el-GR" sz="2200" b="1" dirty="0">
                <a:solidFill>
                  <a:srgbClr val="C00000"/>
                </a:solidFill>
                <a:latin typeface="Calibri" panose="020F0502020204030204" pitchFamily="34" charset="0"/>
                <a:cs typeface="Calibri" panose="020F0502020204030204" pitchFamily="34" charset="0"/>
              </a:rPr>
              <a:t> σημαίνει</a:t>
            </a:r>
            <a:r>
              <a:rPr lang="el-GR" sz="2200" b="1" dirty="0">
                <a:latin typeface="Calibri" panose="020F0502020204030204" pitchFamily="34" charset="0"/>
                <a:cs typeface="Calibri" panose="020F0502020204030204" pitchFamily="34" charset="0"/>
              </a:rPr>
              <a:t>:</a:t>
            </a:r>
            <a:endParaRPr lang="el-GR" sz="2200" dirty="0">
              <a:latin typeface="Calibri" panose="020F0502020204030204" pitchFamily="34" charset="0"/>
              <a:cs typeface="Calibri" panose="020F0502020204030204" pitchFamily="34" charset="0"/>
            </a:endParaRPr>
          </a:p>
          <a:p>
            <a:pPr marL="457200" lvl="0" indent="-457200">
              <a:buFont typeface="+mj-lt"/>
              <a:buAutoNum type="arabicPeriod"/>
            </a:pPr>
            <a:r>
              <a:rPr lang="el-GR" sz="2200" b="1" dirty="0">
                <a:solidFill>
                  <a:srgbClr val="C00000"/>
                </a:solidFill>
                <a:latin typeface="Calibri" panose="020F0502020204030204" pitchFamily="34" charset="0"/>
                <a:cs typeface="Calibri" panose="020F0502020204030204" pitchFamily="34" charset="0"/>
              </a:rPr>
              <a:t>Συγκεκριμένο</a:t>
            </a:r>
            <a:r>
              <a:rPr lang="el-GR" sz="2200" dirty="0">
                <a:latin typeface="Calibri" panose="020F0502020204030204" pitchFamily="34" charset="0"/>
                <a:cs typeface="Calibri" panose="020F0502020204030204" pitchFamily="34" charset="0"/>
              </a:rPr>
              <a:t>: “Επικοινώνησες εξαιρετικά με τον πελάτη </a:t>
            </a:r>
            <a:r>
              <a:rPr lang="el-GR" sz="2200" dirty="0" err="1">
                <a:latin typeface="Calibri" panose="020F0502020204030204" pitchFamily="34" charset="0"/>
                <a:cs typeface="Calibri" panose="020F0502020204030204" pitchFamily="34" charset="0"/>
              </a:rPr>
              <a:t>Smith</a:t>
            </a:r>
            <a:r>
              <a:rPr lang="el-GR" sz="2200" dirty="0">
                <a:latin typeface="Calibri" panose="020F0502020204030204" pitchFamily="34" charset="0"/>
                <a:cs typeface="Calibri" panose="020F0502020204030204" pitchFamily="34" charset="0"/>
              </a:rPr>
              <a:t>, αλλά θα μπορούσες να προσφέρεις ταχύτερη ανταπόκριση στις ειδικές παραγγελίες.”</a:t>
            </a:r>
          </a:p>
          <a:p>
            <a:pPr marL="457200" lvl="0" indent="-457200">
              <a:buFont typeface="+mj-lt"/>
              <a:buAutoNum type="arabicPeriod"/>
            </a:pPr>
            <a:r>
              <a:rPr lang="el-GR" sz="2200" b="1" dirty="0">
                <a:solidFill>
                  <a:srgbClr val="C00000"/>
                </a:solidFill>
                <a:latin typeface="Calibri" panose="020F0502020204030204" pitchFamily="34" charset="0"/>
                <a:cs typeface="Calibri" panose="020F0502020204030204" pitchFamily="34" charset="0"/>
              </a:rPr>
              <a:t>Άμεσο</a:t>
            </a:r>
            <a:r>
              <a:rPr lang="el-GR" sz="2200" dirty="0">
                <a:latin typeface="Calibri" panose="020F0502020204030204" pitchFamily="34" charset="0"/>
                <a:cs typeface="Calibri" panose="020F0502020204030204" pitchFamily="34" charset="0"/>
              </a:rPr>
              <a:t>: γίνεται αμέσως μετά το γεγονός.</a:t>
            </a:r>
          </a:p>
          <a:p>
            <a:pPr marL="457200" lvl="0" indent="-457200">
              <a:buFont typeface="+mj-lt"/>
              <a:buAutoNum type="arabicPeriod"/>
            </a:pPr>
            <a:r>
              <a:rPr lang="el-GR" sz="2200" b="1" dirty="0">
                <a:solidFill>
                  <a:srgbClr val="C00000"/>
                </a:solidFill>
                <a:latin typeface="Calibri" panose="020F0502020204030204" pitchFamily="34" charset="0"/>
                <a:cs typeface="Calibri" panose="020F0502020204030204" pitchFamily="34" charset="0"/>
              </a:rPr>
              <a:t>Ισορροπημένο</a:t>
            </a:r>
            <a:r>
              <a:rPr lang="el-GR" sz="2200" dirty="0">
                <a:latin typeface="Calibri" panose="020F0502020204030204" pitchFamily="34" charset="0"/>
                <a:cs typeface="Calibri" panose="020F0502020204030204" pitchFamily="34" charset="0"/>
              </a:rPr>
              <a:t>: αναγνωρίζει τα θετικά πριν επισημάνει τα βελτιωτικά σημεία.</a:t>
            </a:r>
          </a:p>
          <a:p>
            <a:pPr marL="457200" lvl="0" indent="-457200">
              <a:buFont typeface="+mj-lt"/>
              <a:buAutoNum type="arabicPeriod"/>
            </a:pPr>
            <a:r>
              <a:rPr lang="el-GR" sz="2200" b="1" dirty="0">
                <a:solidFill>
                  <a:srgbClr val="C00000"/>
                </a:solidFill>
                <a:latin typeface="Calibri" panose="020F0502020204030204" pitchFamily="34" charset="0"/>
                <a:cs typeface="Calibri" panose="020F0502020204030204" pitchFamily="34" charset="0"/>
              </a:rPr>
              <a:t>Διαλογικό</a:t>
            </a:r>
            <a:r>
              <a:rPr lang="el-GR" sz="2200" dirty="0">
                <a:latin typeface="Calibri" panose="020F0502020204030204" pitchFamily="34" charset="0"/>
                <a:cs typeface="Calibri" panose="020F0502020204030204" pitchFamily="34" charset="0"/>
              </a:rPr>
              <a:t>: δίνει χώρο στον εργαζόμενο να εκφραστεί.</a:t>
            </a:r>
          </a:p>
          <a:p>
            <a:endParaRPr lang="el-GR" sz="22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CC3BBA26-CB54-4E7E-8E0E-F3ED2E118A25}"/>
              </a:ext>
            </a:extLst>
          </p:cNvPr>
          <p:cNvSpPr>
            <a:spLocks noGrp="1"/>
          </p:cNvSpPr>
          <p:nvPr>
            <p:ph type="sldNum" sz="quarter" idx="12"/>
          </p:nvPr>
        </p:nvSpPr>
        <p:spPr/>
        <p:txBody>
          <a:bodyPr/>
          <a:lstStyle/>
          <a:p>
            <a:pPr>
              <a:defRPr/>
            </a:pPr>
            <a:fld id="{D4CA15EF-DFB9-4D40-AD98-A7932FA4C59D}" type="slidenum">
              <a:rPr lang="el-GR" smtClean="0"/>
              <a:pPr>
                <a:defRPr/>
              </a:pPr>
              <a:t>21</a:t>
            </a:fld>
            <a:endParaRPr lang="el-GR"/>
          </a:p>
        </p:txBody>
      </p:sp>
    </p:spTree>
    <p:extLst>
      <p:ext uri="{BB962C8B-B14F-4D97-AF65-F5344CB8AC3E}">
        <p14:creationId xmlns:p14="http://schemas.microsoft.com/office/powerpoint/2010/main" val="3447626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2A0C49-C6A8-48B9-8BB9-0C605422C598}"/>
              </a:ext>
            </a:extLst>
          </p:cNvPr>
          <p:cNvSpPr>
            <a:spLocks noGrp="1"/>
          </p:cNvSpPr>
          <p:nvPr>
            <p:ph sz="quarter" idx="1"/>
          </p:nvPr>
        </p:nvSpPr>
        <p:spPr>
          <a:xfrm>
            <a:off x="107504" y="1527048"/>
            <a:ext cx="8856984" cy="4572000"/>
          </a:xfrm>
        </p:spPr>
        <p:txBody>
          <a:bodyPr/>
          <a:lstStyle/>
          <a:p>
            <a:pPr marL="0" indent="0">
              <a:buNone/>
            </a:pPr>
            <a:r>
              <a:rPr lang="el-GR" sz="2400" b="1" dirty="0" err="1">
                <a:solidFill>
                  <a:srgbClr val="C00000"/>
                </a:solidFill>
                <a:latin typeface="Calibri" panose="020F0502020204030204" pitchFamily="34" charset="0"/>
                <a:cs typeface="Calibri" panose="020F0502020204030204" pitchFamily="34" charset="0"/>
              </a:rPr>
              <a:t>Coaching</a:t>
            </a:r>
            <a:r>
              <a:rPr lang="el-GR" sz="2400" b="1" dirty="0">
                <a:solidFill>
                  <a:srgbClr val="C00000"/>
                </a:solidFill>
                <a:latin typeface="Calibri" panose="020F0502020204030204" pitchFamily="34" charset="0"/>
                <a:cs typeface="Calibri" panose="020F0502020204030204" pitchFamily="34" charset="0"/>
              </a:rPr>
              <a:t> – η νέα φιλοσοφία διοίκησης</a:t>
            </a:r>
          </a:p>
          <a:p>
            <a:pPr marL="0" indent="0">
              <a:buNone/>
            </a:pPr>
            <a:endParaRPr lang="el-GR" sz="2400" dirty="0">
              <a:solidFill>
                <a:srgbClr val="C00000"/>
              </a:solidFill>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Το </a:t>
            </a:r>
            <a:r>
              <a:rPr lang="el-GR" sz="2400" dirty="0" err="1">
                <a:latin typeface="Calibri" panose="020F0502020204030204" pitchFamily="34" charset="0"/>
                <a:cs typeface="Calibri" panose="020F0502020204030204" pitchFamily="34" charset="0"/>
              </a:rPr>
              <a:t>coaching</a:t>
            </a:r>
            <a:r>
              <a:rPr lang="el-GR" sz="2400" dirty="0">
                <a:latin typeface="Calibri" panose="020F0502020204030204" pitchFamily="34" charset="0"/>
                <a:cs typeface="Calibri" panose="020F0502020204030204" pitchFamily="34" charset="0"/>
              </a:rPr>
              <a:t> είναι μια </a:t>
            </a:r>
            <a:r>
              <a:rPr lang="el-GR" sz="2400" b="1" dirty="0">
                <a:solidFill>
                  <a:srgbClr val="C00000"/>
                </a:solidFill>
                <a:latin typeface="Calibri" panose="020F0502020204030204" pitchFamily="34" charset="0"/>
                <a:cs typeface="Calibri" panose="020F0502020204030204" pitchFamily="34" charset="0"/>
              </a:rPr>
              <a:t>συνεχής διαδικασία καθοδήγησης</a:t>
            </a:r>
            <a:r>
              <a:rPr lang="el-GR" sz="2400" dirty="0">
                <a:latin typeface="Calibri" panose="020F0502020204030204" pitchFamily="34" charset="0"/>
                <a:cs typeface="Calibri" panose="020F0502020204030204" pitchFamily="34" charset="0"/>
              </a:rPr>
              <a:t>, όπου ο </a:t>
            </a:r>
            <a:r>
              <a:rPr lang="el-GR" sz="2400" dirty="0" err="1">
                <a:latin typeface="Calibri" panose="020F0502020204030204" pitchFamily="34" charset="0"/>
                <a:cs typeface="Calibri" panose="020F0502020204030204" pitchFamily="34" charset="0"/>
              </a:rPr>
              <a:t>manager</a:t>
            </a:r>
            <a:r>
              <a:rPr lang="el-GR" sz="2400" dirty="0">
                <a:latin typeface="Calibri" panose="020F0502020204030204" pitchFamily="34" charset="0"/>
                <a:cs typeface="Calibri" panose="020F0502020204030204" pitchFamily="34" charset="0"/>
              </a:rPr>
              <a:t> λειτουργεί ως μέντορας και όχι ως κριτής.</a:t>
            </a:r>
            <a:br>
              <a:rPr lang="el-GR" sz="2400" dirty="0">
                <a:latin typeface="Calibri" panose="020F0502020204030204" pitchFamily="34" charset="0"/>
                <a:cs typeface="Calibri" panose="020F0502020204030204" pitchFamily="34" charset="0"/>
              </a:rPr>
            </a:br>
            <a:r>
              <a:rPr lang="el-GR" sz="2400" dirty="0">
                <a:latin typeface="Calibri" panose="020F0502020204030204" pitchFamily="34" charset="0"/>
                <a:cs typeface="Calibri" panose="020F0502020204030204" pitchFamily="34" charset="0"/>
              </a:rPr>
              <a:t>Στόχος είναι να βοηθήσει τον εργαζόμενο να </a:t>
            </a:r>
            <a:r>
              <a:rPr lang="el-GR" sz="2400" b="1" dirty="0">
                <a:solidFill>
                  <a:srgbClr val="C00000"/>
                </a:solidFill>
                <a:latin typeface="Calibri" panose="020F0502020204030204" pitchFamily="34" charset="0"/>
                <a:cs typeface="Calibri" panose="020F0502020204030204" pitchFamily="34" charset="0"/>
              </a:rPr>
              <a:t>ανακαλύψει ο ίδιος τις λύσεις</a:t>
            </a:r>
            <a:r>
              <a:rPr lang="el-GR" sz="2400" dirty="0">
                <a:solidFill>
                  <a:srgbClr val="C00000"/>
                </a:solidFill>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και να ενισχύσει την αυτοπεποίθησή του.</a:t>
            </a:r>
          </a:p>
          <a:p>
            <a:r>
              <a:rPr lang="el-GR" sz="2400" b="1" dirty="0">
                <a:solidFill>
                  <a:srgbClr val="C00000"/>
                </a:solidFill>
                <a:latin typeface="Calibri" panose="020F0502020204030204" pitchFamily="34" charset="0"/>
                <a:cs typeface="Calibri" panose="020F0502020204030204" pitchFamily="34" charset="0"/>
              </a:rPr>
              <a:t>Παράδειγμα</a:t>
            </a:r>
            <a:r>
              <a:rPr lang="el-GR" sz="2400" dirty="0">
                <a:latin typeface="Calibri" panose="020F0502020204030204" pitchFamily="34" charset="0"/>
                <a:cs typeface="Calibri" panose="020F0502020204030204" pitchFamily="34" charset="0"/>
              </a:rPr>
              <a:t>: Ο υπεύθυνος εστιατορίου παρατηρεί ότι ένας σερβιτόρος καθυστερεί στις παραγγελίες. Αντί να τον επιπλήξει, του ζητά να σκεφτούν μαζί πώς μπορεί να οργανώσει καλύτερα το δίσκο του ή τη ροή παραγγελιών.</a:t>
            </a:r>
          </a:p>
          <a:p>
            <a:r>
              <a:rPr lang="el-GR" sz="2400" dirty="0">
                <a:latin typeface="Calibri" panose="020F0502020204030204" pitchFamily="34" charset="0"/>
                <a:cs typeface="Calibri" panose="020F0502020204030204" pitchFamily="34" charset="0"/>
              </a:rPr>
              <a:t>Η κουλτούρα </a:t>
            </a:r>
            <a:r>
              <a:rPr lang="el-GR" sz="2400" dirty="0" err="1">
                <a:latin typeface="Calibri" panose="020F0502020204030204" pitchFamily="34" charset="0"/>
                <a:cs typeface="Calibri" panose="020F0502020204030204" pitchFamily="34" charset="0"/>
              </a:rPr>
              <a:t>coaching</a:t>
            </a:r>
            <a:r>
              <a:rPr lang="el-GR" sz="2400" dirty="0">
                <a:latin typeface="Calibri" panose="020F0502020204030204" pitchFamily="34" charset="0"/>
                <a:cs typeface="Calibri" panose="020F0502020204030204" pitchFamily="34" charset="0"/>
              </a:rPr>
              <a:t> έχει αποδειχθεί ότι βελτιώνει τη διατήρηση προσωπικού και την ικανοποίηση πελατών.</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8AD3002-E91D-499F-925E-457F1CF57190}"/>
              </a:ext>
            </a:extLst>
          </p:cNvPr>
          <p:cNvSpPr>
            <a:spLocks noGrp="1"/>
          </p:cNvSpPr>
          <p:nvPr>
            <p:ph type="sldNum" sz="quarter" idx="12"/>
          </p:nvPr>
        </p:nvSpPr>
        <p:spPr/>
        <p:txBody>
          <a:bodyPr/>
          <a:lstStyle/>
          <a:p>
            <a:pPr>
              <a:defRPr/>
            </a:pPr>
            <a:fld id="{D4CA15EF-DFB9-4D40-AD98-A7932FA4C59D}" type="slidenum">
              <a:rPr lang="el-GR" smtClean="0"/>
              <a:pPr>
                <a:defRPr/>
              </a:pPr>
              <a:t>22</a:t>
            </a:fld>
            <a:endParaRPr lang="el-GR"/>
          </a:p>
        </p:txBody>
      </p:sp>
      <p:sp>
        <p:nvSpPr>
          <p:cNvPr id="5" name="Title 1">
            <a:extLst>
              <a:ext uri="{FF2B5EF4-FFF2-40B4-BE49-F238E27FC236}">
                <a16:creationId xmlns:a16="http://schemas.microsoft.com/office/drawing/2014/main" id="{726EEFF9-D4AD-48D2-956E-50416F18561A}"/>
              </a:ext>
            </a:extLst>
          </p:cNvPr>
          <p:cNvSpPr>
            <a:spLocks noGrp="1"/>
          </p:cNvSpPr>
          <p:nvPr>
            <p:ph type="title"/>
          </p:nvPr>
        </p:nvSpPr>
        <p:spPr>
          <a:xfrm>
            <a:off x="301625" y="191654"/>
            <a:ext cx="8534400" cy="968152"/>
          </a:xfrm>
        </p:spPr>
        <p:txBody>
          <a:bodyPr/>
          <a:lstStyle/>
          <a:p>
            <a:r>
              <a:rPr lang="el-GR" b="1" dirty="0">
                <a:latin typeface="Calibri" panose="020F0502020204030204" pitchFamily="34" charset="0"/>
                <a:cs typeface="Calibri" panose="020F0502020204030204" pitchFamily="34" charset="0"/>
              </a:rPr>
              <a:t>Ανατροφοδότηση και Καθοδήγηση: 2/2</a:t>
            </a:r>
            <a:br>
              <a:rPr lang="el-GR" b="1" dirty="0">
                <a:latin typeface="Calibri" panose="020F0502020204030204" pitchFamily="34" charset="0"/>
                <a:cs typeface="Calibri" panose="020F0502020204030204" pitchFamily="34" charset="0"/>
              </a:rPr>
            </a:br>
            <a:r>
              <a:rPr lang="el-GR" b="1" dirty="0">
                <a:latin typeface="Calibri" panose="020F0502020204030204" pitchFamily="34" charset="0"/>
                <a:cs typeface="Calibri" panose="020F0502020204030204" pitchFamily="34" charset="0"/>
              </a:rPr>
              <a:t>(</a:t>
            </a:r>
            <a:r>
              <a:rPr lang="en-US" b="1" dirty="0">
                <a:latin typeface="Calibri" panose="020F0502020204030204" pitchFamily="34" charset="0"/>
                <a:cs typeface="Calibri" panose="020F0502020204030204" pitchFamily="34" charset="0"/>
              </a:rPr>
              <a:t>Feedback και Coaching</a:t>
            </a:r>
            <a:r>
              <a:rPr lang="el-GR"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725318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396DC-35A2-4B53-87FF-C0D721885CC6}"/>
              </a:ext>
            </a:extLst>
          </p:cNvPr>
          <p:cNvSpPr>
            <a:spLocks noGrp="1"/>
          </p:cNvSpPr>
          <p:nvPr>
            <p:ph type="title"/>
          </p:nvPr>
        </p:nvSpPr>
        <p:spPr>
          <a:xfrm>
            <a:off x="301625" y="228600"/>
            <a:ext cx="8534400" cy="896144"/>
          </a:xfrm>
        </p:spPr>
        <p:txBody>
          <a:bodyPr/>
          <a:lstStyle/>
          <a:p>
            <a:r>
              <a:rPr lang="el-GR" b="1" dirty="0">
                <a:latin typeface="Calibri" panose="020F0502020204030204" pitchFamily="34" charset="0"/>
                <a:cs typeface="Calibri" panose="020F0502020204030204" pitchFamily="34" charset="0"/>
              </a:rPr>
              <a:t>Συστήματα Ανταμοιβών: </a:t>
            </a:r>
            <a:br>
              <a:rPr lang="el-GR" b="1" dirty="0">
                <a:latin typeface="Calibri" panose="020F0502020204030204" pitchFamily="34" charset="0"/>
                <a:cs typeface="Calibri" panose="020F0502020204030204" pitchFamily="34" charset="0"/>
              </a:rPr>
            </a:br>
            <a:r>
              <a:rPr lang="el-GR" b="1" dirty="0">
                <a:latin typeface="Calibri" panose="020F0502020204030204" pitchFamily="34" charset="0"/>
                <a:cs typeface="Calibri" panose="020F0502020204030204" pitchFamily="34" charset="0"/>
              </a:rPr>
              <a:t>Χρηματικά και Μη Χρηματικά Κίνητρα: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D414EEA-A03C-41EC-A773-3EC0BB28DA9E}"/>
              </a:ext>
            </a:extLst>
          </p:cNvPr>
          <p:cNvSpPr>
            <a:spLocks noGrp="1"/>
          </p:cNvSpPr>
          <p:nvPr>
            <p:ph sz="quarter" idx="1"/>
          </p:nvPr>
        </p:nvSpPr>
        <p:spPr>
          <a:xfrm>
            <a:off x="301752" y="1527048"/>
            <a:ext cx="8503920" cy="4782272"/>
          </a:xfrm>
        </p:spPr>
        <p:txBody>
          <a:bodyPr/>
          <a:lstStyle/>
          <a:p>
            <a:pPr marL="0" indent="0">
              <a:buNone/>
            </a:pPr>
            <a:r>
              <a:rPr lang="el-GR" sz="2400" b="1" dirty="0">
                <a:solidFill>
                  <a:srgbClr val="C00000"/>
                </a:solidFill>
                <a:latin typeface="Calibri" panose="020F0502020204030204" pitchFamily="34" charset="0"/>
                <a:cs typeface="Calibri" panose="020F0502020204030204" pitchFamily="34" charset="0"/>
              </a:rPr>
              <a:t>Χρηματικά κίνητρα</a:t>
            </a:r>
            <a:endParaRPr lang="el-GR" sz="2400" dirty="0">
              <a:solidFill>
                <a:srgbClr val="C00000"/>
              </a:solidFill>
              <a:latin typeface="Calibri" panose="020F0502020204030204" pitchFamily="34" charset="0"/>
              <a:cs typeface="Calibri" panose="020F0502020204030204" pitchFamily="34" charset="0"/>
            </a:endParaRPr>
          </a:p>
          <a:p>
            <a:pPr marL="0" indent="0">
              <a:buNone/>
            </a:pPr>
            <a:r>
              <a:rPr lang="el-GR" sz="2400" dirty="0">
                <a:latin typeface="Calibri" panose="020F0502020204030204" pitchFamily="34" charset="0"/>
                <a:cs typeface="Calibri" panose="020F0502020204030204" pitchFamily="34" charset="0"/>
              </a:rPr>
              <a:t>Περιλαμβάνουν:</a:t>
            </a:r>
          </a:p>
          <a:p>
            <a:pPr lvl="0"/>
            <a:r>
              <a:rPr lang="el-GR" sz="2400" b="1" dirty="0">
                <a:solidFill>
                  <a:srgbClr val="C00000"/>
                </a:solidFill>
                <a:latin typeface="Calibri" panose="020F0502020204030204" pitchFamily="34" charset="0"/>
                <a:cs typeface="Calibri" panose="020F0502020204030204" pitchFamily="34" charset="0"/>
              </a:rPr>
              <a:t>Μισθό</a:t>
            </a:r>
            <a:r>
              <a:rPr lang="el-GR" sz="2400" dirty="0">
                <a:latin typeface="Calibri" panose="020F0502020204030204" pitchFamily="34" charset="0"/>
                <a:cs typeface="Calibri" panose="020F0502020204030204" pitchFamily="34" charset="0"/>
              </a:rPr>
              <a:t> και επιδόματα (π.χ. βάρδιας, σίτισης, στολής).</a:t>
            </a:r>
          </a:p>
          <a:p>
            <a:pPr lvl="0"/>
            <a:r>
              <a:rPr lang="el-GR" sz="2400" b="1" dirty="0" err="1">
                <a:solidFill>
                  <a:srgbClr val="C00000"/>
                </a:solidFill>
                <a:latin typeface="Calibri" panose="020F0502020204030204" pitchFamily="34" charset="0"/>
                <a:cs typeface="Calibri" panose="020F0502020204030204" pitchFamily="34" charset="0"/>
              </a:rPr>
              <a:t>Bonus</a:t>
            </a:r>
            <a:r>
              <a:rPr lang="el-GR" sz="2400" b="1" dirty="0">
                <a:solidFill>
                  <a:srgbClr val="C00000"/>
                </a:solidFill>
                <a:latin typeface="Calibri" panose="020F0502020204030204" pitchFamily="34" charset="0"/>
                <a:cs typeface="Calibri" panose="020F0502020204030204" pitchFamily="34" charset="0"/>
              </a:rPr>
              <a:t> απόδοσης</a:t>
            </a:r>
            <a:r>
              <a:rPr lang="el-GR" sz="2400" dirty="0">
                <a:latin typeface="Calibri" panose="020F0502020204030204" pitchFamily="34" charset="0"/>
                <a:cs typeface="Calibri" panose="020F0502020204030204" pitchFamily="34" charset="0"/>
              </a:rPr>
              <a:t>, συνδεδεμένο με </a:t>
            </a:r>
            <a:r>
              <a:rPr lang="el-GR" sz="2400" dirty="0" err="1">
                <a:latin typeface="Calibri" panose="020F0502020204030204" pitchFamily="34" charset="0"/>
                <a:cs typeface="Calibri" panose="020F0502020204030204" pitchFamily="34" charset="0"/>
              </a:rPr>
              <a:t>KPIs</a:t>
            </a:r>
            <a:r>
              <a:rPr lang="el-GR" sz="2400" dirty="0">
                <a:latin typeface="Calibri" panose="020F0502020204030204" pitchFamily="34" charset="0"/>
                <a:cs typeface="Calibri" panose="020F0502020204030204" pitchFamily="34" charset="0"/>
              </a:rPr>
              <a:t> (π.χ. ποσοστό ικανοποίησης πελατών).</a:t>
            </a:r>
          </a:p>
          <a:p>
            <a:pPr lvl="0"/>
            <a:r>
              <a:rPr lang="el-GR" sz="2400" b="1" dirty="0">
                <a:solidFill>
                  <a:srgbClr val="C00000"/>
                </a:solidFill>
                <a:latin typeface="Calibri" panose="020F0502020204030204" pitchFamily="34" charset="0"/>
                <a:cs typeface="Calibri" panose="020F0502020204030204" pitchFamily="34" charset="0"/>
              </a:rPr>
              <a:t>Προμήθειες πωλήσεων</a:t>
            </a:r>
            <a:r>
              <a:rPr lang="el-GR" sz="2400" dirty="0">
                <a:solidFill>
                  <a:srgbClr val="C00000"/>
                </a:solidFill>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για προσωπικό κρατήσεων ή πωλήσεων.</a:t>
            </a:r>
          </a:p>
          <a:p>
            <a:pPr lvl="0"/>
            <a:r>
              <a:rPr lang="el-GR" sz="2400" b="1" dirty="0">
                <a:solidFill>
                  <a:srgbClr val="C00000"/>
                </a:solidFill>
                <a:latin typeface="Calibri" panose="020F0502020204030204" pitchFamily="34" charset="0"/>
                <a:cs typeface="Calibri" panose="020F0502020204030204" pitchFamily="34" charset="0"/>
              </a:rPr>
              <a:t>Προγράμματα συμμετοχής στα κέρδη</a:t>
            </a:r>
            <a:r>
              <a:rPr lang="el-GR" sz="2400"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profit sharing</a:t>
            </a:r>
            <a:r>
              <a:rPr lang="el-GR" sz="2400" dirty="0">
                <a:latin typeface="Calibri" panose="020F0502020204030204" pitchFamily="34" charset="0"/>
                <a:cs typeface="Calibri" panose="020F0502020204030204" pitchFamily="34" charset="0"/>
              </a:rPr>
              <a:t>).</a:t>
            </a:r>
          </a:p>
          <a:p>
            <a:pPr lvl="0"/>
            <a:r>
              <a:rPr lang="el-GR" sz="2400" b="1" dirty="0">
                <a:solidFill>
                  <a:srgbClr val="C00000"/>
                </a:solidFill>
                <a:latin typeface="Calibri" panose="020F0502020204030204" pitchFamily="34" charset="0"/>
                <a:cs typeface="Calibri" panose="020F0502020204030204" pitchFamily="34" charset="0"/>
              </a:rPr>
              <a:t>Εφάπαξ βραβεία επίτευξης στόχων</a:t>
            </a:r>
            <a:r>
              <a:rPr lang="el-GR" sz="2400" b="1" dirty="0">
                <a:latin typeface="Calibri" panose="020F0502020204030204" pitchFamily="34" charset="0"/>
                <a:cs typeface="Calibri" panose="020F0502020204030204" pitchFamily="34" charset="0"/>
              </a:rPr>
              <a:t>.</a:t>
            </a:r>
            <a:endParaRPr lang="el-GR" sz="2400" dirty="0">
              <a:latin typeface="Calibri" panose="020F0502020204030204" pitchFamily="34" charset="0"/>
              <a:cs typeface="Calibri" panose="020F0502020204030204" pitchFamily="34" charset="0"/>
            </a:endParaRPr>
          </a:p>
          <a:p>
            <a:pPr marL="0" indent="0">
              <a:buNone/>
            </a:pPr>
            <a:r>
              <a:rPr lang="el-GR" sz="2400" dirty="0">
                <a:latin typeface="Calibri" panose="020F0502020204030204" pitchFamily="34" charset="0"/>
                <a:cs typeface="Calibri" panose="020F0502020204030204" pitchFamily="34" charset="0"/>
              </a:rPr>
              <a:t>Τα χρηματικά κίνητρα προσφέρουν </a:t>
            </a:r>
            <a:r>
              <a:rPr lang="el-GR" sz="2400" b="1" dirty="0">
                <a:solidFill>
                  <a:srgbClr val="C00000"/>
                </a:solidFill>
                <a:latin typeface="Calibri" panose="020F0502020204030204" pitchFamily="34" charset="0"/>
                <a:cs typeface="Calibri" panose="020F0502020204030204" pitchFamily="34" charset="0"/>
              </a:rPr>
              <a:t>άμεση παρακίνηση</a:t>
            </a:r>
            <a:r>
              <a:rPr lang="el-GR" sz="2400" dirty="0">
                <a:latin typeface="Calibri" panose="020F0502020204030204" pitchFamily="34" charset="0"/>
                <a:cs typeface="Calibri" panose="020F0502020204030204" pitchFamily="34" charset="0"/>
              </a:rPr>
              <a:t>, αλλά δεν έχουν πάντα </a:t>
            </a:r>
            <a:r>
              <a:rPr lang="el-GR" sz="2400" b="1" dirty="0">
                <a:solidFill>
                  <a:srgbClr val="C00000"/>
                </a:solidFill>
                <a:latin typeface="Calibri" panose="020F0502020204030204" pitchFamily="34" charset="0"/>
                <a:cs typeface="Calibri" panose="020F0502020204030204" pitchFamily="34" charset="0"/>
              </a:rPr>
              <a:t>μακροπρόθεσμο αποτέλεσμα</a:t>
            </a:r>
            <a:r>
              <a:rPr lang="el-GR" sz="2400" dirty="0">
                <a:solidFill>
                  <a:srgbClr val="C00000"/>
                </a:solidFill>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αν δεν συνοδεύονται από συναισθηματική αναγνώριση.</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9C76DE86-8E79-469D-A478-BBFF7E694686}"/>
              </a:ext>
            </a:extLst>
          </p:cNvPr>
          <p:cNvSpPr>
            <a:spLocks noGrp="1"/>
          </p:cNvSpPr>
          <p:nvPr>
            <p:ph type="sldNum" sz="quarter" idx="12"/>
          </p:nvPr>
        </p:nvSpPr>
        <p:spPr/>
        <p:txBody>
          <a:bodyPr/>
          <a:lstStyle/>
          <a:p>
            <a:pPr>
              <a:defRPr/>
            </a:pPr>
            <a:fld id="{D4CA15EF-DFB9-4D40-AD98-A7932FA4C59D}" type="slidenum">
              <a:rPr lang="el-GR" smtClean="0"/>
              <a:pPr>
                <a:defRPr/>
              </a:pPr>
              <a:t>23</a:t>
            </a:fld>
            <a:endParaRPr lang="el-GR"/>
          </a:p>
        </p:txBody>
      </p:sp>
    </p:spTree>
    <p:extLst>
      <p:ext uri="{BB962C8B-B14F-4D97-AF65-F5344CB8AC3E}">
        <p14:creationId xmlns:p14="http://schemas.microsoft.com/office/powerpoint/2010/main" val="3650831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D282B-E8F9-4B33-937F-48377FBA3B9A}"/>
              </a:ext>
            </a:extLst>
          </p:cNvPr>
          <p:cNvSpPr>
            <a:spLocks noGrp="1"/>
          </p:cNvSpPr>
          <p:nvPr>
            <p:ph sz="quarter" idx="1"/>
          </p:nvPr>
        </p:nvSpPr>
        <p:spPr>
          <a:xfrm>
            <a:off x="0" y="1124744"/>
            <a:ext cx="9108504" cy="5760640"/>
          </a:xfrm>
        </p:spPr>
        <p:txBody>
          <a:bodyPr/>
          <a:lstStyle/>
          <a:p>
            <a:pPr marL="0" indent="0">
              <a:buNone/>
            </a:pPr>
            <a:r>
              <a:rPr lang="el-GR" sz="2250" b="1" dirty="0">
                <a:solidFill>
                  <a:srgbClr val="C00000"/>
                </a:solidFill>
                <a:latin typeface="Calibri" panose="020F0502020204030204" pitchFamily="34" charset="0"/>
                <a:cs typeface="Calibri" panose="020F0502020204030204" pitchFamily="34" charset="0"/>
              </a:rPr>
              <a:t>Μη χρηματικά κίνητρα</a:t>
            </a:r>
            <a:endParaRPr lang="el-GR" sz="2250" dirty="0">
              <a:solidFill>
                <a:srgbClr val="C00000"/>
              </a:solidFill>
              <a:latin typeface="Calibri" panose="020F0502020204030204" pitchFamily="34" charset="0"/>
              <a:cs typeface="Calibri" panose="020F0502020204030204" pitchFamily="34" charset="0"/>
            </a:endParaRPr>
          </a:p>
          <a:p>
            <a:pPr marL="0" indent="0">
              <a:buNone/>
            </a:pPr>
            <a:r>
              <a:rPr lang="el-GR" sz="2250" dirty="0">
                <a:latin typeface="Calibri" panose="020F0502020204030204" pitchFamily="34" charset="0"/>
                <a:cs typeface="Calibri" panose="020F0502020204030204" pitchFamily="34" charset="0"/>
              </a:rPr>
              <a:t>Εξίσου, αν όχι πιο, σημαντικά στον τουρισμό:</a:t>
            </a:r>
          </a:p>
          <a:p>
            <a:pPr lvl="0"/>
            <a:r>
              <a:rPr lang="el-GR" sz="2250" b="1" dirty="0">
                <a:solidFill>
                  <a:srgbClr val="C00000"/>
                </a:solidFill>
                <a:latin typeface="Calibri" panose="020F0502020204030204" pitchFamily="34" charset="0"/>
                <a:cs typeface="Calibri" panose="020F0502020204030204" pitchFamily="34" charset="0"/>
              </a:rPr>
              <a:t>Αναγνώριση και έπαινος</a:t>
            </a:r>
            <a:r>
              <a:rPr lang="el-GR" sz="2250" b="1" dirty="0">
                <a:latin typeface="Calibri" panose="020F0502020204030204" pitchFamily="34" charset="0"/>
                <a:cs typeface="Calibri" panose="020F0502020204030204" pitchFamily="34" charset="0"/>
              </a:rPr>
              <a:t>:</a:t>
            </a:r>
            <a:r>
              <a:rPr lang="el-GR" sz="2250" dirty="0">
                <a:latin typeface="Calibri" panose="020F0502020204030204" pitchFamily="34" charset="0"/>
                <a:cs typeface="Calibri" panose="020F0502020204030204" pitchFamily="34" charset="0"/>
              </a:rPr>
              <a:t> δημοσιοποίηση επιτυχιών, τίτλοι όπως “</a:t>
            </a:r>
            <a:r>
              <a:rPr lang="en-US" sz="2250" dirty="0">
                <a:latin typeface="Calibri" panose="020F0502020204030204" pitchFamily="34" charset="0"/>
                <a:cs typeface="Calibri" panose="020F0502020204030204" pitchFamily="34" charset="0"/>
              </a:rPr>
              <a:t>Employee of the Month</a:t>
            </a:r>
            <a:r>
              <a:rPr lang="el-GR" sz="2250" dirty="0">
                <a:latin typeface="Calibri" panose="020F0502020204030204" pitchFamily="34" charset="0"/>
                <a:cs typeface="Calibri" panose="020F0502020204030204" pitchFamily="34" charset="0"/>
              </a:rPr>
              <a:t>”.</a:t>
            </a:r>
          </a:p>
          <a:p>
            <a:pPr lvl="0"/>
            <a:r>
              <a:rPr lang="el-GR" sz="2250" b="1" dirty="0">
                <a:solidFill>
                  <a:srgbClr val="C00000"/>
                </a:solidFill>
                <a:latin typeface="Calibri" panose="020F0502020204030204" pitchFamily="34" charset="0"/>
                <a:cs typeface="Calibri" panose="020F0502020204030204" pitchFamily="34" charset="0"/>
              </a:rPr>
              <a:t>Εκπαίδευση και ανάπτυξη</a:t>
            </a:r>
            <a:r>
              <a:rPr lang="el-GR" sz="2250" b="1" dirty="0">
                <a:latin typeface="Calibri" panose="020F0502020204030204" pitchFamily="34" charset="0"/>
                <a:cs typeface="Calibri" panose="020F0502020204030204" pitchFamily="34" charset="0"/>
              </a:rPr>
              <a:t>:</a:t>
            </a:r>
            <a:r>
              <a:rPr lang="el-GR" sz="2250" dirty="0">
                <a:latin typeface="Calibri" panose="020F0502020204030204" pitchFamily="34" charset="0"/>
                <a:cs typeface="Calibri" panose="020F0502020204030204" pitchFamily="34" charset="0"/>
              </a:rPr>
              <a:t> πρόσβαση σε σεμινάρια, </a:t>
            </a:r>
            <a:r>
              <a:rPr lang="el-GR" sz="2250" dirty="0" err="1">
                <a:latin typeface="Calibri" panose="020F0502020204030204" pitchFamily="34" charset="0"/>
                <a:cs typeface="Calibri" panose="020F0502020204030204" pitchFamily="34" charset="0"/>
              </a:rPr>
              <a:t>cross-training</a:t>
            </a:r>
            <a:r>
              <a:rPr lang="el-GR" sz="2250" dirty="0">
                <a:latin typeface="Calibri" panose="020F0502020204030204" pitchFamily="34" charset="0"/>
                <a:cs typeface="Calibri" panose="020F0502020204030204" pitchFamily="34" charset="0"/>
              </a:rPr>
              <a:t>, προγράμματα ηγεσίας.</a:t>
            </a:r>
          </a:p>
          <a:p>
            <a:pPr lvl="0"/>
            <a:r>
              <a:rPr lang="el-GR" sz="2250" b="1" dirty="0">
                <a:solidFill>
                  <a:srgbClr val="C00000"/>
                </a:solidFill>
                <a:latin typeface="Calibri" panose="020F0502020204030204" pitchFamily="34" charset="0"/>
                <a:cs typeface="Calibri" panose="020F0502020204030204" pitchFamily="34" charset="0"/>
              </a:rPr>
              <a:t>Ευέλικτα ωράρια</a:t>
            </a:r>
            <a:r>
              <a:rPr lang="el-GR" sz="2250" b="1" dirty="0">
                <a:latin typeface="Calibri" panose="020F0502020204030204" pitchFamily="34" charset="0"/>
                <a:cs typeface="Calibri" panose="020F0502020204030204" pitchFamily="34" charset="0"/>
              </a:rPr>
              <a:t>:</a:t>
            </a:r>
            <a:r>
              <a:rPr lang="el-GR" sz="2250" dirty="0">
                <a:latin typeface="Calibri" panose="020F0502020204030204" pitchFamily="34" charset="0"/>
                <a:cs typeface="Calibri" panose="020F0502020204030204" pitchFamily="34" charset="0"/>
              </a:rPr>
              <a:t> ειδικά για εποχικούς εργαζόμενους με οικογενειακές υποχρεώσεις.</a:t>
            </a:r>
          </a:p>
          <a:p>
            <a:pPr lvl="0"/>
            <a:r>
              <a:rPr lang="el-GR" sz="2250" b="1" dirty="0">
                <a:solidFill>
                  <a:srgbClr val="C00000"/>
                </a:solidFill>
                <a:latin typeface="Calibri" panose="020F0502020204030204" pitchFamily="34" charset="0"/>
                <a:cs typeface="Calibri" panose="020F0502020204030204" pitchFamily="34" charset="0"/>
              </a:rPr>
              <a:t>Εταιρική κουλτούρα συμμετοχής</a:t>
            </a:r>
            <a:r>
              <a:rPr lang="el-GR" sz="2250" b="1" dirty="0">
                <a:latin typeface="Calibri" panose="020F0502020204030204" pitchFamily="34" charset="0"/>
                <a:cs typeface="Calibri" panose="020F0502020204030204" pitchFamily="34" charset="0"/>
              </a:rPr>
              <a:t>:</a:t>
            </a:r>
            <a:r>
              <a:rPr lang="el-GR" sz="2250" dirty="0">
                <a:latin typeface="Calibri" panose="020F0502020204030204" pitchFamily="34" charset="0"/>
                <a:cs typeface="Calibri" panose="020F0502020204030204" pitchFamily="34" charset="0"/>
              </a:rPr>
              <a:t> ομαδικά </a:t>
            </a:r>
            <a:r>
              <a:rPr lang="en-US" sz="2250" dirty="0">
                <a:latin typeface="Calibri" panose="020F0502020204030204" pitchFamily="34" charset="0"/>
                <a:cs typeface="Calibri" panose="020F0502020204030204" pitchFamily="34" charset="0"/>
              </a:rPr>
              <a:t>events</a:t>
            </a:r>
            <a:r>
              <a:rPr lang="el-GR" sz="2250" dirty="0">
                <a:latin typeface="Calibri" panose="020F0502020204030204" pitchFamily="34" charset="0"/>
                <a:cs typeface="Calibri" panose="020F0502020204030204" pitchFamily="34" charset="0"/>
              </a:rPr>
              <a:t>, κοινές δράσεις εθελοντισμού.</a:t>
            </a:r>
          </a:p>
          <a:p>
            <a:pPr lvl="0"/>
            <a:r>
              <a:rPr lang="el-GR" sz="2250" b="1" dirty="0">
                <a:solidFill>
                  <a:srgbClr val="C00000"/>
                </a:solidFill>
                <a:latin typeface="Calibri" panose="020F0502020204030204" pitchFamily="34" charset="0"/>
                <a:cs typeface="Calibri" panose="020F0502020204030204" pitchFamily="34" charset="0"/>
              </a:rPr>
              <a:t>Περιβάλλον εμπιστοσύνης</a:t>
            </a:r>
            <a:r>
              <a:rPr lang="el-GR" sz="2250" b="1" dirty="0">
                <a:latin typeface="Calibri" panose="020F0502020204030204" pitchFamily="34" charset="0"/>
                <a:cs typeface="Calibri" panose="020F0502020204030204" pitchFamily="34" charset="0"/>
              </a:rPr>
              <a:t>:</a:t>
            </a:r>
            <a:r>
              <a:rPr lang="el-GR" sz="2250" dirty="0">
                <a:latin typeface="Calibri" panose="020F0502020204030204" pitchFamily="34" charset="0"/>
                <a:cs typeface="Calibri" panose="020F0502020204030204" pitchFamily="34" charset="0"/>
              </a:rPr>
              <a:t> όπου οι εργαζόμενοι νιώθουν ότι η γνώμη τους μετρά.</a:t>
            </a:r>
          </a:p>
          <a:p>
            <a:pPr marL="0" indent="0">
              <a:buNone/>
            </a:pPr>
            <a:r>
              <a:rPr lang="el-GR" sz="2250" b="1" dirty="0">
                <a:solidFill>
                  <a:srgbClr val="C00000"/>
                </a:solidFill>
                <a:latin typeface="Calibri" panose="020F0502020204030204" pitchFamily="34" charset="0"/>
                <a:cs typeface="Calibri" panose="020F0502020204030204" pitchFamily="34" charset="0"/>
              </a:rPr>
              <a:t>Παράδειγμα</a:t>
            </a:r>
            <a:r>
              <a:rPr lang="el-GR" sz="2250" dirty="0">
                <a:latin typeface="Calibri" panose="020F0502020204030204" pitchFamily="34" charset="0"/>
                <a:cs typeface="Calibri" panose="020F0502020204030204" pitchFamily="34" charset="0"/>
              </a:rPr>
              <a:t>: Στην </a:t>
            </a:r>
            <a:r>
              <a:rPr lang="en-US" sz="2250" dirty="0">
                <a:latin typeface="Calibri" panose="020F0502020204030204" pitchFamily="34" charset="0"/>
                <a:cs typeface="Calibri" panose="020F0502020204030204" pitchFamily="34" charset="0"/>
              </a:rPr>
              <a:t>TUI Hotels &amp; Resorts </a:t>
            </a:r>
            <a:r>
              <a:rPr lang="el-GR" sz="2250" dirty="0">
                <a:latin typeface="Calibri" panose="020F0502020204030204" pitchFamily="34" charset="0"/>
                <a:cs typeface="Calibri" panose="020F0502020204030204" pitchFamily="34" charset="0"/>
              </a:rPr>
              <a:t>(έχει πάνω από 400 ξενοδοχεία) εφαρμόζεται πρόγραμμα “</a:t>
            </a:r>
            <a:r>
              <a:rPr lang="en-US" sz="2250" dirty="0">
                <a:latin typeface="Calibri" panose="020F0502020204030204" pitchFamily="34" charset="0"/>
                <a:cs typeface="Calibri" panose="020F0502020204030204" pitchFamily="34" charset="0"/>
              </a:rPr>
              <a:t>TUI Smile Award</a:t>
            </a:r>
            <a:r>
              <a:rPr lang="el-GR" sz="2250" dirty="0">
                <a:latin typeface="Calibri" panose="020F0502020204030204" pitchFamily="34" charset="0"/>
                <a:cs typeface="Calibri" panose="020F0502020204030204" pitchFamily="34" charset="0"/>
              </a:rPr>
              <a:t>” όπου οι πελάτες προτείνουν υπαλλήλους για βράβευση — ισχυρό μη χρηματικό κίνητρο.</a:t>
            </a:r>
          </a:p>
          <a:p>
            <a:endParaRPr lang="el-GR" sz="225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7C203268-00D9-48A6-8D65-1B8558ADCB6F}"/>
              </a:ext>
            </a:extLst>
          </p:cNvPr>
          <p:cNvSpPr>
            <a:spLocks noGrp="1"/>
          </p:cNvSpPr>
          <p:nvPr>
            <p:ph type="sldNum" sz="quarter" idx="12"/>
          </p:nvPr>
        </p:nvSpPr>
        <p:spPr/>
        <p:txBody>
          <a:bodyPr/>
          <a:lstStyle/>
          <a:p>
            <a:pPr>
              <a:defRPr/>
            </a:pPr>
            <a:fld id="{D4CA15EF-DFB9-4D40-AD98-A7932FA4C59D}" type="slidenum">
              <a:rPr lang="el-GR" smtClean="0"/>
              <a:pPr>
                <a:defRPr/>
              </a:pPr>
              <a:t>24</a:t>
            </a:fld>
            <a:endParaRPr lang="el-GR"/>
          </a:p>
        </p:txBody>
      </p:sp>
      <p:sp>
        <p:nvSpPr>
          <p:cNvPr id="5" name="Title 1">
            <a:extLst>
              <a:ext uri="{FF2B5EF4-FFF2-40B4-BE49-F238E27FC236}">
                <a16:creationId xmlns:a16="http://schemas.microsoft.com/office/drawing/2014/main" id="{FB407D09-176C-45A0-8058-08C97BE644A6}"/>
              </a:ext>
            </a:extLst>
          </p:cNvPr>
          <p:cNvSpPr>
            <a:spLocks noGrp="1"/>
          </p:cNvSpPr>
          <p:nvPr>
            <p:ph type="title"/>
          </p:nvPr>
        </p:nvSpPr>
        <p:spPr>
          <a:xfrm>
            <a:off x="301625" y="228600"/>
            <a:ext cx="8534400" cy="896144"/>
          </a:xfrm>
        </p:spPr>
        <p:txBody>
          <a:bodyPr/>
          <a:lstStyle/>
          <a:p>
            <a:r>
              <a:rPr lang="el-GR" b="1" dirty="0">
                <a:latin typeface="Calibri" panose="020F0502020204030204" pitchFamily="34" charset="0"/>
                <a:cs typeface="Calibri" panose="020F0502020204030204" pitchFamily="34" charset="0"/>
              </a:rPr>
              <a:t>Συστήματα Ανταμοιβών: </a:t>
            </a:r>
            <a:br>
              <a:rPr lang="el-GR" b="1" dirty="0">
                <a:latin typeface="Calibri" panose="020F0502020204030204" pitchFamily="34" charset="0"/>
                <a:cs typeface="Calibri" panose="020F0502020204030204" pitchFamily="34" charset="0"/>
              </a:rPr>
            </a:br>
            <a:r>
              <a:rPr lang="el-GR" b="1" dirty="0">
                <a:latin typeface="Calibri" panose="020F0502020204030204" pitchFamily="34" charset="0"/>
                <a:cs typeface="Calibri" panose="020F0502020204030204" pitchFamily="34" charset="0"/>
              </a:rPr>
              <a:t>Χρηματικά και Μη Χρηματικά Κίνητρα: 2/2</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6988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84BBB-2929-47DC-8D2A-B85EFC6CCF62}"/>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0EFF6DAF-0461-4858-B1B9-B700295F6D33}"/>
              </a:ext>
            </a:extLst>
          </p:cNvPr>
          <p:cNvSpPr>
            <a:spLocks noGrp="1"/>
          </p:cNvSpPr>
          <p:nvPr>
            <p:ph sz="quarter" idx="1"/>
          </p:nvPr>
        </p:nvSpPr>
        <p:spPr>
          <a:xfrm>
            <a:off x="107504" y="1340768"/>
            <a:ext cx="9036496" cy="5400600"/>
          </a:xfrm>
        </p:spPr>
        <p:txBody>
          <a:bodyPr/>
          <a:lstStyle/>
          <a:p>
            <a:pPr marL="0" indent="0" algn="ctr">
              <a:buNone/>
            </a:pPr>
            <a:r>
              <a:rPr lang="el-GR" sz="4000" b="1" dirty="0">
                <a:latin typeface="Calibri" panose="020F0502020204030204" pitchFamily="34" charset="0"/>
                <a:cs typeface="Calibri" panose="020F0502020204030204" pitchFamily="34" charset="0"/>
              </a:rPr>
              <a:t>ΠΑΡΑΚΙΝΗΣΗ ΠΡΟΣΩΠΙΚΟΥ: </a:t>
            </a:r>
          </a:p>
          <a:p>
            <a:pPr marL="0" indent="0" algn="ctr">
              <a:buNone/>
            </a:pPr>
            <a:r>
              <a:rPr lang="el-GR" sz="4000" b="1" dirty="0">
                <a:latin typeface="Calibri" panose="020F0502020204030204" pitchFamily="34" charset="0"/>
                <a:cs typeface="Calibri" panose="020F0502020204030204" pitchFamily="34" charset="0"/>
              </a:rPr>
              <a:t>ΘΕΩΡΗΤΙΚΑ ΜΟΝΤΕΛΑ ΚΑΙ ΕΦΑΡΜΟΓΗ ΣΤΟΝ ΤΟΥΡΙΣΜΟ</a:t>
            </a:r>
          </a:p>
          <a:p>
            <a:pPr fontAlgn="auto"/>
            <a:r>
              <a:rPr lang="el-GR" sz="2200" dirty="0">
                <a:latin typeface="Calibri" panose="020F0502020204030204" pitchFamily="34" charset="0"/>
                <a:cs typeface="Calibri" panose="020F0502020204030204" pitchFamily="34" charset="0"/>
              </a:rPr>
              <a:t>Η παρακίνηση των εργαζομένων αποτελεί κομβικό στοιχείο ειδικά στον τουρισμό, όπου η </a:t>
            </a:r>
            <a:r>
              <a:rPr lang="el-GR" sz="2200" b="1" dirty="0">
                <a:latin typeface="Calibri" panose="020F0502020204030204" pitchFamily="34" charset="0"/>
                <a:cs typeface="Calibri" panose="020F0502020204030204" pitchFamily="34" charset="0"/>
              </a:rPr>
              <a:t>συναισθηματική εργασία</a:t>
            </a:r>
            <a:r>
              <a:rPr lang="el-GR" sz="2200" dirty="0">
                <a:latin typeface="Calibri" panose="020F0502020204030204" pitchFamily="34" charset="0"/>
                <a:cs typeface="Calibri" panose="020F0502020204030204" pitchFamily="34" charset="0"/>
              </a:rPr>
              <a:t>, η </a:t>
            </a:r>
            <a:r>
              <a:rPr lang="el-GR" sz="2200" b="1" dirty="0">
                <a:latin typeface="Calibri" panose="020F0502020204030204" pitchFamily="34" charset="0"/>
                <a:cs typeface="Calibri" panose="020F0502020204030204" pitchFamily="34" charset="0"/>
              </a:rPr>
              <a:t>επίπεδη ιεραρχία σε πολλές θέσεις</a:t>
            </a:r>
            <a:r>
              <a:rPr lang="el-GR" sz="2200" dirty="0">
                <a:latin typeface="Calibri" panose="020F0502020204030204" pitchFamily="34" charset="0"/>
                <a:cs typeface="Calibri" panose="020F0502020204030204" pitchFamily="34" charset="0"/>
              </a:rPr>
              <a:t>, η </a:t>
            </a:r>
            <a:r>
              <a:rPr lang="el-GR" sz="2200" b="1" dirty="0">
                <a:latin typeface="Calibri" panose="020F0502020204030204" pitchFamily="34" charset="0"/>
                <a:cs typeface="Calibri" panose="020F0502020204030204" pitchFamily="34" charset="0"/>
              </a:rPr>
              <a:t>εποχικότητα</a:t>
            </a:r>
            <a:r>
              <a:rPr lang="el-GR" sz="2200" dirty="0">
                <a:latin typeface="Calibri" panose="020F0502020204030204" pitchFamily="34" charset="0"/>
                <a:cs typeface="Calibri" panose="020F0502020204030204" pitchFamily="34" charset="0"/>
              </a:rPr>
              <a:t>, η </a:t>
            </a:r>
            <a:r>
              <a:rPr lang="el-GR" sz="2200" b="1" dirty="0">
                <a:latin typeface="Calibri" panose="020F0502020204030204" pitchFamily="34" charset="0"/>
                <a:cs typeface="Calibri" panose="020F0502020204030204" pitchFamily="34" charset="0"/>
              </a:rPr>
              <a:t>ποικιλομορφία πελατών</a:t>
            </a:r>
            <a:r>
              <a:rPr lang="el-GR" sz="2200" dirty="0">
                <a:latin typeface="Calibri" panose="020F0502020204030204" pitchFamily="34" charset="0"/>
                <a:cs typeface="Calibri" panose="020F0502020204030204" pitchFamily="34" charset="0"/>
              </a:rPr>
              <a:t>, αλλά και οι </a:t>
            </a:r>
            <a:r>
              <a:rPr lang="el-GR" sz="2200" b="1" dirty="0">
                <a:latin typeface="Calibri" panose="020F0502020204030204" pitchFamily="34" charset="0"/>
                <a:cs typeface="Calibri" panose="020F0502020204030204" pitchFamily="34" charset="0"/>
              </a:rPr>
              <a:t>εναλλασσόμενες συνθήκες πίεσης</a:t>
            </a:r>
            <a:r>
              <a:rPr lang="el-GR" sz="2200" dirty="0">
                <a:latin typeface="Calibri" panose="020F0502020204030204" pitchFamily="34" charset="0"/>
                <a:cs typeface="Calibri" panose="020F0502020204030204" pitchFamily="34" charset="0"/>
              </a:rPr>
              <a:t> καθιστούν απαραίτητη μια βαθύτερη κατανόηση των ψυχολογικών παραγόντων που ενισχύουν την εργασιακή προσπάθεια και αφοσίωση.</a:t>
            </a:r>
          </a:p>
          <a:p>
            <a:r>
              <a:rPr lang="el-GR" sz="2200" b="1" dirty="0">
                <a:solidFill>
                  <a:srgbClr val="C00000"/>
                </a:solidFill>
                <a:latin typeface="Calibri" panose="020F0502020204030204" pitchFamily="34" charset="0"/>
                <a:cs typeface="Calibri" panose="020F0502020204030204" pitchFamily="34" charset="0"/>
              </a:rPr>
              <a:t>Για να παρακινηθεί ο εργαζόμενος πρέπει να νιώθει ότι</a:t>
            </a:r>
            <a:r>
              <a:rPr lang="el-GR" sz="2200" dirty="0">
                <a:latin typeface="Calibri" panose="020F0502020204030204" pitchFamily="34" charset="0"/>
                <a:cs typeface="Calibri" panose="020F0502020204030204" pitchFamily="34" charset="0"/>
              </a:rPr>
              <a:t>:</a:t>
            </a:r>
            <a:br>
              <a:rPr lang="el-GR" sz="2200" dirty="0">
                <a:latin typeface="Calibri" panose="020F0502020204030204" pitchFamily="34" charset="0"/>
                <a:cs typeface="Calibri" panose="020F0502020204030204" pitchFamily="34" charset="0"/>
              </a:rPr>
            </a:br>
            <a:r>
              <a:rPr lang="el-GR" sz="2200" b="1" dirty="0">
                <a:latin typeface="Calibri" panose="020F0502020204030204" pitchFamily="34" charset="0"/>
                <a:cs typeface="Calibri" panose="020F0502020204030204" pitchFamily="34" charset="0"/>
              </a:rPr>
              <a:t>✔ αξίζει, ✔ εξελίσσεται, ✔ συνδέεται με την ομάδα, ✔ αναγνωρίζεται, ✔ καταλαβαίνει το νόημα της δουλειάς του.</a:t>
            </a:r>
          </a:p>
        </p:txBody>
      </p:sp>
      <p:sp>
        <p:nvSpPr>
          <p:cNvPr id="4" name="Slide Number Placeholder 3">
            <a:extLst>
              <a:ext uri="{FF2B5EF4-FFF2-40B4-BE49-F238E27FC236}">
                <a16:creationId xmlns:a16="http://schemas.microsoft.com/office/drawing/2014/main" id="{5D989AC3-B63B-4467-83C7-26508DD542FB}"/>
              </a:ext>
            </a:extLst>
          </p:cNvPr>
          <p:cNvSpPr>
            <a:spLocks noGrp="1"/>
          </p:cNvSpPr>
          <p:nvPr>
            <p:ph type="sldNum" sz="quarter" idx="12"/>
          </p:nvPr>
        </p:nvSpPr>
        <p:spPr/>
        <p:txBody>
          <a:bodyPr/>
          <a:lstStyle/>
          <a:p>
            <a:pPr>
              <a:defRPr/>
            </a:pPr>
            <a:fld id="{D4CA15EF-DFB9-4D40-AD98-A7932FA4C59D}" type="slidenum">
              <a:rPr lang="el-GR" smtClean="0"/>
              <a:pPr>
                <a:defRPr/>
              </a:pPr>
              <a:t>25</a:t>
            </a:fld>
            <a:endParaRPr lang="el-GR"/>
          </a:p>
        </p:txBody>
      </p:sp>
    </p:spTree>
    <p:extLst>
      <p:ext uri="{BB962C8B-B14F-4D97-AF65-F5344CB8AC3E}">
        <p14:creationId xmlns:p14="http://schemas.microsoft.com/office/powerpoint/2010/main" val="39004987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CD328-76CD-41E6-903E-704FDDEC420C}"/>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1. </a:t>
            </a:r>
            <a:r>
              <a:rPr lang="en-US" b="1" dirty="0">
                <a:latin typeface="Calibri" panose="020F0502020204030204" pitchFamily="34" charset="0"/>
                <a:cs typeface="Calibri" panose="020F0502020204030204" pitchFamily="34" charset="0"/>
              </a:rPr>
              <a:t>Maslow</a:t>
            </a:r>
            <a:r>
              <a:rPr lang="el-GR" b="1" dirty="0">
                <a:latin typeface="Calibri" panose="020F0502020204030204" pitchFamily="34" charset="0"/>
                <a:cs typeface="Calibri" panose="020F0502020204030204" pitchFamily="34" charset="0"/>
              </a:rPr>
              <a:t> – Ιεράρχηση Αναγκών: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7B2FF32-EC0A-47AD-8393-6B9C67B41BCA}"/>
              </a:ext>
            </a:extLst>
          </p:cNvPr>
          <p:cNvSpPr>
            <a:spLocks noGrp="1"/>
          </p:cNvSpPr>
          <p:nvPr>
            <p:ph sz="quarter" idx="1"/>
          </p:nvPr>
        </p:nvSpPr>
        <p:spPr>
          <a:xfrm>
            <a:off x="179512" y="1340768"/>
            <a:ext cx="8856984" cy="1296144"/>
          </a:xfrm>
        </p:spPr>
        <p:txBody>
          <a:bodyPr/>
          <a:lstStyle/>
          <a:p>
            <a:pPr marL="0" indent="0">
              <a:buNone/>
            </a:pPr>
            <a:r>
              <a:rPr lang="el-GR" sz="2000" dirty="0">
                <a:latin typeface="Calibri" panose="020F0502020204030204" pitchFamily="34" charset="0"/>
                <a:cs typeface="Calibri" panose="020F0502020204030204" pitchFamily="34" charset="0"/>
              </a:rPr>
              <a:t>Σύμφωνα με τον </a:t>
            </a:r>
            <a:r>
              <a:rPr lang="el-GR" sz="2000" dirty="0" err="1">
                <a:latin typeface="Calibri" panose="020F0502020204030204" pitchFamily="34" charset="0"/>
                <a:cs typeface="Calibri" panose="020F0502020204030204" pitchFamily="34" charset="0"/>
              </a:rPr>
              <a:t>Maslow</a:t>
            </a:r>
            <a:r>
              <a:rPr lang="el-GR" sz="2000" dirty="0">
                <a:latin typeface="Calibri" panose="020F0502020204030204" pitchFamily="34" charset="0"/>
                <a:cs typeface="Calibri" panose="020F0502020204030204" pitchFamily="34" charset="0"/>
              </a:rPr>
              <a:t>, οι ανθρώπινες ανάγκες οργανώνονται σε πέντε επίπεδα και η παρακίνηση εμφανίζεται όταν οι χαμηλότερες ανάγκες ικανοποιηθούν και οι υψηλότερες ενεργοποιηθούν</a:t>
            </a:r>
            <a:r>
              <a:rPr lang="en-US" sz="2000" dirty="0">
                <a:latin typeface="Calibri" panose="020F0502020204030204" pitchFamily="34" charset="0"/>
                <a:cs typeface="Calibri" panose="020F0502020204030204" pitchFamily="34" charset="0"/>
              </a:rPr>
              <a:t>.</a:t>
            </a:r>
          </a:p>
          <a:p>
            <a:pPr marL="0" indent="0">
              <a:buNone/>
            </a:pPr>
            <a:r>
              <a:rPr lang="el-GR" sz="2000" b="1" dirty="0">
                <a:solidFill>
                  <a:srgbClr val="C00000"/>
                </a:solidFill>
                <a:latin typeface="Calibri" panose="020F0502020204030204" pitchFamily="34" charset="0"/>
                <a:cs typeface="Calibri" panose="020F0502020204030204" pitchFamily="34" charset="0"/>
              </a:rPr>
              <a:t>Πυραμίδα</a:t>
            </a:r>
            <a:r>
              <a:rPr lang="en-US" sz="2000" b="1" dirty="0">
                <a:solidFill>
                  <a:srgbClr val="C00000"/>
                </a:solidFill>
                <a:latin typeface="Calibri" panose="020F0502020204030204" pitchFamily="34" charset="0"/>
                <a:cs typeface="Calibri" panose="020F0502020204030204" pitchFamily="34" charset="0"/>
              </a:rPr>
              <a:t> </a:t>
            </a:r>
            <a:r>
              <a:rPr lang="el-GR" sz="2000" b="1" dirty="0">
                <a:solidFill>
                  <a:srgbClr val="C00000"/>
                </a:solidFill>
                <a:latin typeface="Calibri" panose="020F0502020204030204" pitchFamily="34" charset="0"/>
                <a:cs typeface="Calibri" panose="020F0502020204030204" pitchFamily="34" charset="0"/>
              </a:rPr>
              <a:t>Αναγκών </a:t>
            </a:r>
            <a:endParaRPr lang="el-GR" sz="2000" dirty="0">
              <a:solidFill>
                <a:srgbClr val="C0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A67ECEC-2A05-4F0A-A69B-268A8427FB93}"/>
              </a:ext>
            </a:extLst>
          </p:cNvPr>
          <p:cNvSpPr>
            <a:spLocks noGrp="1"/>
          </p:cNvSpPr>
          <p:nvPr>
            <p:ph type="sldNum" sz="quarter" idx="12"/>
          </p:nvPr>
        </p:nvSpPr>
        <p:spPr/>
        <p:txBody>
          <a:bodyPr/>
          <a:lstStyle/>
          <a:p>
            <a:pPr>
              <a:defRPr/>
            </a:pPr>
            <a:fld id="{D4CA15EF-DFB9-4D40-AD98-A7932FA4C59D}" type="slidenum">
              <a:rPr lang="el-GR" smtClean="0"/>
              <a:pPr>
                <a:defRPr/>
              </a:pPr>
              <a:t>26</a:t>
            </a:fld>
            <a:endParaRPr lang="el-GR"/>
          </a:p>
        </p:txBody>
      </p:sp>
      <p:graphicFrame>
        <p:nvGraphicFramePr>
          <p:cNvPr id="7" name="Table 6">
            <a:extLst>
              <a:ext uri="{FF2B5EF4-FFF2-40B4-BE49-F238E27FC236}">
                <a16:creationId xmlns:a16="http://schemas.microsoft.com/office/drawing/2014/main" id="{B5DEB3FC-5C6A-4368-9ADF-47ACE96DC681}"/>
              </a:ext>
            </a:extLst>
          </p:cNvPr>
          <p:cNvGraphicFramePr>
            <a:graphicFrameLocks noGrp="1"/>
          </p:cNvGraphicFramePr>
          <p:nvPr>
            <p:extLst>
              <p:ext uri="{D42A27DB-BD31-4B8C-83A1-F6EECF244321}">
                <p14:modId xmlns:p14="http://schemas.microsoft.com/office/powerpoint/2010/main" val="1787147249"/>
              </p:ext>
            </p:extLst>
          </p:nvPr>
        </p:nvGraphicFramePr>
        <p:xfrm>
          <a:off x="179512" y="2708921"/>
          <a:ext cx="8568952" cy="3816423"/>
        </p:xfrm>
        <a:graphic>
          <a:graphicData uri="http://schemas.openxmlformats.org/drawingml/2006/table">
            <a:tbl>
              <a:tblPr firstRow="1" firstCol="1" bandRow="1"/>
              <a:tblGrid>
                <a:gridCol w="2088232">
                  <a:extLst>
                    <a:ext uri="{9D8B030D-6E8A-4147-A177-3AD203B41FA5}">
                      <a16:colId xmlns:a16="http://schemas.microsoft.com/office/drawing/2014/main" val="1635421820"/>
                    </a:ext>
                  </a:extLst>
                </a:gridCol>
                <a:gridCol w="2027257">
                  <a:extLst>
                    <a:ext uri="{9D8B030D-6E8A-4147-A177-3AD203B41FA5}">
                      <a16:colId xmlns:a16="http://schemas.microsoft.com/office/drawing/2014/main" val="529488086"/>
                    </a:ext>
                  </a:extLst>
                </a:gridCol>
                <a:gridCol w="4453463">
                  <a:extLst>
                    <a:ext uri="{9D8B030D-6E8A-4147-A177-3AD203B41FA5}">
                      <a16:colId xmlns:a16="http://schemas.microsoft.com/office/drawing/2014/main" val="4140908790"/>
                    </a:ext>
                  </a:extLst>
                </a:gridCol>
              </a:tblGrid>
              <a:tr h="586267">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Επίπεδο Αναγκών</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Περιγραφή</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Τουριστική Εφαρμογή / Παράδειγμα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942510035"/>
                  </a:ext>
                </a:extLst>
              </a:tr>
              <a:tr h="586267">
                <a:tc>
                  <a:txBody>
                    <a:bodyPr/>
                    <a:lstStyle/>
                    <a:p>
                      <a:pP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Φυσιολογικές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Ζωτικές ανάγκες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Δίκαιος μισθός, σίτιση, κατάλληλη στολή, διάλειμμα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668471806"/>
                  </a:ext>
                </a:extLst>
              </a:tr>
              <a:tr h="586267">
                <a:tc>
                  <a:txBody>
                    <a:bodyPr/>
                    <a:lstStyle/>
                    <a:p>
                      <a:pP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Ασφάλεια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Σταθερότητα, προβλεψιμότητα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Συμβάσεις, ασφάλιση, σαφής περιγραφή καθηκόντων</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4102054512"/>
                  </a:ext>
                </a:extLst>
              </a:tr>
              <a:tr h="885088">
                <a:tc>
                  <a:txBody>
                    <a:bodyPr/>
                    <a:lstStyle/>
                    <a:p>
                      <a:pP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Κοινωνικές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Ανήκειν, συνεργασία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Ομαδικές δραστηριότητες, κοινωνικές εκδηλώσεις, καθοδήγηση (</a:t>
                      </a:r>
                      <a:r>
                        <a:rPr lang="en-US" sz="1800">
                          <a:effectLst/>
                          <a:latin typeface="Calibri" panose="020F0502020204030204" pitchFamily="34" charset="0"/>
                          <a:ea typeface="Times New Roman" panose="02020603050405020304" pitchFamily="18" charset="0"/>
                          <a:cs typeface="Calibri" panose="020F0502020204030204" pitchFamily="34" charset="0"/>
                        </a:rPr>
                        <a:t>social events, mentoring</a:t>
                      </a:r>
                      <a:r>
                        <a:rPr lang="el-GR" sz="1800">
                          <a:effectLst/>
                          <a:latin typeface="Calibri" panose="020F0502020204030204" pitchFamily="34" charset="0"/>
                          <a:ea typeface="Times New Roman" panose="02020603050405020304" pitchFamily="18" charset="0"/>
                          <a:cs typeface="Calibri" panose="020F0502020204030204" pitchFamily="34" charset="0"/>
                        </a:rPr>
                        <a:t>)</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072596480"/>
                  </a:ext>
                </a:extLst>
              </a:tr>
              <a:tr h="586267">
                <a:tc>
                  <a:txBody>
                    <a:bodyPr/>
                    <a:lstStyle/>
                    <a:p>
                      <a:pP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Αναγνώρισης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Εκτίμηση, κύρος, επιτυχία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Βραβεύσεις, «Υπάλληλος του μήνα» (</a:t>
                      </a:r>
                      <a:r>
                        <a:rPr lang="en-US" sz="1800">
                          <a:effectLst/>
                          <a:latin typeface="Calibri" panose="020F0502020204030204" pitchFamily="34" charset="0"/>
                          <a:ea typeface="Times New Roman" panose="02020603050405020304" pitchFamily="18" charset="0"/>
                          <a:cs typeface="Calibri" panose="020F0502020204030204" pitchFamily="34" charset="0"/>
                        </a:rPr>
                        <a:t>Employee of the Month</a:t>
                      </a:r>
                      <a:r>
                        <a:rPr lang="el-GR" sz="1800">
                          <a:effectLst/>
                          <a:latin typeface="Calibri" panose="020F0502020204030204" pitchFamily="34" charset="0"/>
                          <a:ea typeface="Times New Roman" panose="02020603050405020304" pitchFamily="18" charset="0"/>
                          <a:cs typeface="Calibri" panose="020F0502020204030204" pitchFamily="34" charset="0"/>
                        </a:rPr>
                        <a:t>)</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2491850678"/>
                  </a:ext>
                </a:extLst>
              </a:tr>
              <a:tr h="586267">
                <a:tc>
                  <a:txBody>
                    <a:bodyPr/>
                    <a:lstStyle/>
                    <a:p>
                      <a:pP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Αυτοπραγμάτωσης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Εξέλιξη, δημιουργικότητα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Εκπαίδευση, προαγωγή, ανάθεση </a:t>
                      </a:r>
                      <a:r>
                        <a:rPr lang="en-US" sz="1800" dirty="0">
                          <a:effectLst/>
                          <a:latin typeface="Calibri" panose="020F0502020204030204" pitchFamily="34" charset="0"/>
                          <a:ea typeface="Times New Roman" panose="02020603050405020304" pitchFamily="18" charset="0"/>
                          <a:cs typeface="Calibri" panose="020F0502020204030204" pitchFamily="34" charset="0"/>
                        </a:rPr>
                        <a:t>project, </a:t>
                      </a:r>
                      <a:r>
                        <a:rPr lang="el-GR" sz="1800" dirty="0">
                          <a:effectLst/>
                          <a:latin typeface="Calibri" panose="020F0502020204030204" pitchFamily="34" charset="0"/>
                          <a:ea typeface="Times New Roman" panose="02020603050405020304" pitchFamily="18" charset="0"/>
                          <a:cs typeface="Calibri" panose="020F0502020204030204" pitchFamily="34" charset="0"/>
                        </a:rPr>
                        <a:t>ενδυνάμωση (</a:t>
                      </a:r>
                      <a:r>
                        <a:rPr lang="en-US" sz="1800" dirty="0">
                          <a:effectLst/>
                          <a:latin typeface="Calibri" panose="020F0502020204030204" pitchFamily="34" charset="0"/>
                          <a:ea typeface="Times New Roman" panose="02020603050405020304" pitchFamily="18" charset="0"/>
                          <a:cs typeface="Calibri" panose="020F0502020204030204" pitchFamily="34" charset="0"/>
                        </a:rPr>
                        <a:t>empowerment</a:t>
                      </a:r>
                      <a:r>
                        <a:rPr lang="el-GR" sz="1800" dirty="0">
                          <a:effectLst/>
                          <a:latin typeface="Calibri" panose="020F0502020204030204" pitchFamily="34" charset="0"/>
                          <a:ea typeface="Times New Roman" panose="02020603050405020304" pitchFamily="18" charset="0"/>
                          <a:cs typeface="Calibri" panose="020F0502020204030204" pitchFamily="34"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214111436"/>
                  </a:ext>
                </a:extLst>
              </a:tr>
            </a:tbl>
          </a:graphicData>
        </a:graphic>
      </p:graphicFrame>
    </p:spTree>
    <p:extLst>
      <p:ext uri="{BB962C8B-B14F-4D97-AF65-F5344CB8AC3E}">
        <p14:creationId xmlns:p14="http://schemas.microsoft.com/office/powerpoint/2010/main" val="11361224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A6F7C6-9F3F-4CB5-971A-9A9C57E05F0C}"/>
              </a:ext>
            </a:extLst>
          </p:cNvPr>
          <p:cNvSpPr>
            <a:spLocks noGrp="1"/>
          </p:cNvSpPr>
          <p:nvPr>
            <p:ph sz="quarter" idx="1"/>
          </p:nvPr>
        </p:nvSpPr>
        <p:spPr>
          <a:xfrm>
            <a:off x="301752" y="1527048"/>
            <a:ext cx="8503920" cy="5102352"/>
          </a:xfrm>
        </p:spPr>
        <p:txBody>
          <a:bodyPr/>
          <a:lstStyle/>
          <a:p>
            <a:pPr marL="0" indent="0" fontAlgn="auto">
              <a:buNone/>
            </a:pPr>
            <a:r>
              <a:rPr lang="el-GR" sz="2600" b="1" dirty="0">
                <a:solidFill>
                  <a:srgbClr val="C00000"/>
                </a:solidFill>
                <a:latin typeface="Calibri" panose="020F0502020204030204" pitchFamily="34" charset="0"/>
                <a:cs typeface="Calibri" panose="020F0502020204030204" pitchFamily="34" charset="0"/>
              </a:rPr>
              <a:t>Mini </a:t>
            </a:r>
            <a:r>
              <a:rPr lang="el-GR" sz="2600" b="1" dirty="0" err="1">
                <a:solidFill>
                  <a:srgbClr val="C00000"/>
                </a:solidFill>
                <a:latin typeface="Calibri" panose="020F0502020204030204" pitchFamily="34" charset="0"/>
                <a:cs typeface="Calibri" panose="020F0502020204030204" pitchFamily="34" charset="0"/>
              </a:rPr>
              <a:t>Case</a:t>
            </a:r>
            <a:r>
              <a:rPr lang="el-GR" sz="2600" b="1" dirty="0">
                <a:solidFill>
                  <a:srgbClr val="C00000"/>
                </a:solidFill>
                <a:latin typeface="Calibri" panose="020F0502020204030204" pitchFamily="34" charset="0"/>
                <a:cs typeface="Calibri" panose="020F0502020204030204" pitchFamily="34" charset="0"/>
              </a:rPr>
              <a:t> – Ξενοδοχείο 5* στη Σαντορίνη</a:t>
            </a:r>
            <a:endParaRPr lang="el-GR" sz="2600" dirty="0">
              <a:solidFill>
                <a:srgbClr val="C00000"/>
              </a:solidFill>
              <a:latin typeface="Calibri" panose="020F0502020204030204" pitchFamily="34" charset="0"/>
              <a:cs typeface="Calibri" panose="020F0502020204030204" pitchFamily="34" charset="0"/>
            </a:endParaRPr>
          </a:p>
          <a:p>
            <a:pPr fontAlgn="auto"/>
            <a:r>
              <a:rPr lang="el-GR" sz="2600" dirty="0">
                <a:latin typeface="Calibri" panose="020F0502020204030204" pitchFamily="34" charset="0"/>
                <a:cs typeface="Calibri" panose="020F0502020204030204" pitchFamily="34" charset="0"/>
              </a:rPr>
              <a:t>Η διοίκηση παρατηρεί υψηλή εναλλαγή προσωπικού (</a:t>
            </a:r>
            <a:r>
              <a:rPr lang="en-US" sz="2600" dirty="0">
                <a:latin typeface="Calibri" panose="020F0502020204030204" pitchFamily="34" charset="0"/>
                <a:cs typeface="Calibri" panose="020F0502020204030204" pitchFamily="34" charset="0"/>
              </a:rPr>
              <a:t>turnover</a:t>
            </a:r>
            <a:r>
              <a:rPr lang="el-GR" sz="2600" dirty="0">
                <a:latin typeface="Calibri" panose="020F0502020204030204" pitchFamily="34" charset="0"/>
                <a:cs typeface="Calibri" panose="020F0502020204030204" pitchFamily="34" charset="0"/>
              </a:rPr>
              <a:t>) στο τμήμα </a:t>
            </a:r>
            <a:r>
              <a:rPr lang="en-US" sz="2600" dirty="0">
                <a:latin typeface="Calibri" panose="020F0502020204030204" pitchFamily="34" charset="0"/>
                <a:cs typeface="Calibri" panose="020F0502020204030204" pitchFamily="34" charset="0"/>
              </a:rPr>
              <a:t>housekeeping</a:t>
            </a:r>
            <a:r>
              <a:rPr lang="el-GR" sz="2600" dirty="0">
                <a:latin typeface="Calibri" panose="020F0502020204030204" pitchFamily="34" charset="0"/>
                <a:cs typeface="Calibri" panose="020F0502020204030204" pitchFamily="34" charset="0"/>
              </a:rPr>
              <a:t>. Εξετάζοντας τις συνθήκες ανακαλύπτουν ότι η ομάδα έχει καλό μισθό (</a:t>
            </a:r>
            <a:r>
              <a:rPr lang="el-GR" sz="2600" b="1" dirty="0">
                <a:latin typeface="Calibri" panose="020F0502020204030204" pitchFamily="34" charset="0"/>
                <a:cs typeface="Calibri" panose="020F0502020204030204" pitchFamily="34" charset="0"/>
              </a:rPr>
              <a:t>φυσιολογικές ανάγκες</a:t>
            </a:r>
            <a:r>
              <a:rPr lang="el-GR" sz="2600" dirty="0">
                <a:latin typeface="Calibri" panose="020F0502020204030204" pitchFamily="34" charset="0"/>
                <a:cs typeface="Calibri" panose="020F0502020204030204" pitchFamily="34" charset="0"/>
              </a:rPr>
              <a:t>) αλλά δεν υπάρχει καμία αναγνώριση ή εξέλιξη (</a:t>
            </a:r>
            <a:r>
              <a:rPr lang="el-GR" sz="2600" b="1" dirty="0">
                <a:latin typeface="Calibri" panose="020F0502020204030204" pitchFamily="34" charset="0"/>
                <a:cs typeface="Calibri" panose="020F0502020204030204" pitchFamily="34" charset="0"/>
              </a:rPr>
              <a:t>ανάγκες ανώτερων επιπέδων</a:t>
            </a:r>
            <a:r>
              <a:rPr lang="el-GR" sz="2600" dirty="0">
                <a:latin typeface="Calibri" panose="020F0502020204030204" pitchFamily="34" charset="0"/>
                <a:cs typeface="Calibri" panose="020F0502020204030204" pitchFamily="34" charset="0"/>
              </a:rPr>
              <a:t>). Έτσι εφαρμόζουν:</a:t>
            </a:r>
          </a:p>
          <a:p>
            <a:pPr lvl="0" fontAlgn="auto"/>
            <a:r>
              <a:rPr lang="el-GR" sz="2600" dirty="0">
                <a:latin typeface="Calibri" panose="020F0502020204030204" pitchFamily="34" charset="0"/>
                <a:cs typeface="Calibri" panose="020F0502020204030204" pitchFamily="34" charset="0"/>
              </a:rPr>
              <a:t>Κάρτες «ευχαριστώ» από πελάτες σε ειδικό πίνακα</a:t>
            </a:r>
          </a:p>
          <a:p>
            <a:pPr lvl="0" fontAlgn="auto"/>
            <a:r>
              <a:rPr lang="el-GR" sz="2600" dirty="0">
                <a:latin typeface="Calibri" panose="020F0502020204030204" pitchFamily="34" charset="0"/>
                <a:cs typeface="Calibri" panose="020F0502020204030204" pitchFamily="34" charset="0"/>
              </a:rPr>
              <a:t>Εκπαίδευση σε </a:t>
            </a:r>
            <a:r>
              <a:rPr lang="en-US" sz="2600" dirty="0">
                <a:latin typeface="Calibri" panose="020F0502020204030204" pitchFamily="34" charset="0"/>
                <a:cs typeface="Calibri" panose="020F0502020204030204" pitchFamily="34" charset="0"/>
              </a:rPr>
              <a:t>soft skills </a:t>
            </a:r>
            <a:r>
              <a:rPr lang="el-GR" sz="2600" dirty="0">
                <a:latin typeface="Calibri" panose="020F0502020204030204" pitchFamily="34" charset="0"/>
                <a:cs typeface="Calibri" panose="020F0502020204030204" pitchFamily="34" charset="0"/>
              </a:rPr>
              <a:t>και </a:t>
            </a:r>
            <a:r>
              <a:rPr lang="en-US" sz="2600" dirty="0">
                <a:latin typeface="Calibri" panose="020F0502020204030204" pitchFamily="34" charset="0"/>
                <a:cs typeface="Calibri" panose="020F0502020204030204" pitchFamily="34" charset="0"/>
              </a:rPr>
              <a:t>cross train</a:t>
            </a:r>
            <a:r>
              <a:rPr lang="el-GR" sz="2600" dirty="0" err="1">
                <a:latin typeface="Calibri" panose="020F0502020204030204" pitchFamily="34" charset="0"/>
                <a:cs typeface="Calibri" panose="020F0502020204030204" pitchFamily="34" charset="0"/>
              </a:rPr>
              <a:t>ing</a:t>
            </a:r>
            <a:r>
              <a:rPr lang="el-GR" sz="2600" dirty="0">
                <a:latin typeface="Calibri" panose="020F0502020204030204" pitchFamily="34" charset="0"/>
                <a:cs typeface="Calibri" panose="020F0502020204030204" pitchFamily="34" charset="0"/>
              </a:rPr>
              <a:t> σε </a:t>
            </a:r>
            <a:r>
              <a:rPr lang="en-US" sz="2600" dirty="0">
                <a:latin typeface="Calibri" panose="020F0502020204030204" pitchFamily="34" charset="0"/>
                <a:cs typeface="Calibri" panose="020F0502020204030204" pitchFamily="34" charset="0"/>
              </a:rPr>
              <a:t>front office</a:t>
            </a:r>
          </a:p>
          <a:p>
            <a:pPr lvl="0" fontAlgn="auto"/>
            <a:r>
              <a:rPr lang="el-GR" sz="2600" dirty="0">
                <a:latin typeface="Calibri" panose="020F0502020204030204" pitchFamily="34" charset="0"/>
                <a:cs typeface="Calibri" panose="020F0502020204030204" pitchFamily="34" charset="0"/>
              </a:rPr>
              <a:t>Ετήσια επιλογή “</a:t>
            </a:r>
            <a:r>
              <a:rPr lang="en-US" sz="2600" dirty="0">
                <a:latin typeface="Calibri" panose="020F0502020204030204" pitchFamily="34" charset="0"/>
                <a:cs typeface="Calibri" panose="020F0502020204030204" pitchFamily="34" charset="0"/>
              </a:rPr>
              <a:t>Housekeeping Star of the Year</a:t>
            </a:r>
            <a:r>
              <a:rPr lang="el-GR" sz="2600" dirty="0">
                <a:latin typeface="Calibri" panose="020F0502020204030204" pitchFamily="34" charset="0"/>
                <a:cs typeface="Calibri" panose="020F0502020204030204" pitchFamily="34" charset="0"/>
              </a:rPr>
              <a:t>”</a:t>
            </a:r>
          </a:p>
          <a:p>
            <a:pPr fontAlgn="auto"/>
            <a:r>
              <a:rPr lang="el-GR" sz="2600" dirty="0">
                <a:latin typeface="Calibri" panose="020F0502020204030204" pitchFamily="34" charset="0"/>
                <a:cs typeface="Calibri" panose="020F0502020204030204" pitchFamily="34" charset="0"/>
              </a:rPr>
              <a:t>Η παρακίνηση και η δέσμευση αυξάνονται σημαντικά.</a:t>
            </a:r>
          </a:p>
          <a:p>
            <a:endParaRPr lang="el-GR" sz="26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C124758-8845-4902-9723-5CA40A32E06E}"/>
              </a:ext>
            </a:extLst>
          </p:cNvPr>
          <p:cNvSpPr>
            <a:spLocks noGrp="1"/>
          </p:cNvSpPr>
          <p:nvPr>
            <p:ph type="sldNum" sz="quarter" idx="12"/>
          </p:nvPr>
        </p:nvSpPr>
        <p:spPr/>
        <p:txBody>
          <a:bodyPr/>
          <a:lstStyle/>
          <a:p>
            <a:pPr>
              <a:defRPr/>
            </a:pPr>
            <a:fld id="{D4CA15EF-DFB9-4D40-AD98-A7932FA4C59D}" type="slidenum">
              <a:rPr lang="el-GR" smtClean="0"/>
              <a:pPr>
                <a:defRPr/>
              </a:pPr>
              <a:t>27</a:t>
            </a:fld>
            <a:endParaRPr lang="el-GR"/>
          </a:p>
        </p:txBody>
      </p:sp>
      <p:sp>
        <p:nvSpPr>
          <p:cNvPr id="5" name="Title 1">
            <a:extLst>
              <a:ext uri="{FF2B5EF4-FFF2-40B4-BE49-F238E27FC236}">
                <a16:creationId xmlns:a16="http://schemas.microsoft.com/office/drawing/2014/main" id="{43BAE96A-1C0E-47C5-B0C0-AE8B1622C095}"/>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1. </a:t>
            </a:r>
            <a:r>
              <a:rPr lang="en-US" b="1" dirty="0">
                <a:latin typeface="Calibri" panose="020F0502020204030204" pitchFamily="34" charset="0"/>
                <a:cs typeface="Calibri" panose="020F0502020204030204" pitchFamily="34" charset="0"/>
              </a:rPr>
              <a:t>Maslow</a:t>
            </a:r>
            <a:r>
              <a:rPr lang="el-GR" b="1" dirty="0">
                <a:latin typeface="Calibri" panose="020F0502020204030204" pitchFamily="34" charset="0"/>
                <a:cs typeface="Calibri" panose="020F0502020204030204" pitchFamily="34" charset="0"/>
              </a:rPr>
              <a:t> – Ιεράρχηση Αναγκών: 2/2</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1322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34365-9BED-4870-8A92-2951FE43D29D}"/>
              </a:ext>
            </a:extLst>
          </p:cNvPr>
          <p:cNvSpPr>
            <a:spLocks noGrp="1"/>
          </p:cNvSpPr>
          <p:nvPr>
            <p:ph type="title"/>
          </p:nvPr>
        </p:nvSpPr>
        <p:spPr>
          <a:xfrm>
            <a:off x="271145" y="310880"/>
            <a:ext cx="8534400" cy="896144"/>
          </a:xfrm>
        </p:spPr>
        <p:txBody>
          <a:bodyPr/>
          <a:lstStyle/>
          <a:p>
            <a:r>
              <a:rPr lang="el-GR" b="1" dirty="0">
                <a:latin typeface="Calibri" panose="020F0502020204030204" pitchFamily="34" charset="0"/>
                <a:cs typeface="Calibri" panose="020F0502020204030204" pitchFamily="34" charset="0"/>
              </a:rPr>
              <a:t>2. </a:t>
            </a:r>
            <a:r>
              <a:rPr lang="en-US" b="1" dirty="0">
                <a:latin typeface="Calibri" panose="020F0502020204030204" pitchFamily="34" charset="0"/>
                <a:cs typeface="Calibri" panose="020F0502020204030204" pitchFamily="34" charset="0"/>
              </a:rPr>
              <a:t>Herzberg</a:t>
            </a:r>
            <a:r>
              <a:rPr lang="el-GR" b="1" dirty="0">
                <a:latin typeface="Calibri" panose="020F0502020204030204" pitchFamily="34" charset="0"/>
                <a:cs typeface="Calibri" panose="020F0502020204030204" pitchFamily="34" charset="0"/>
              </a:rPr>
              <a:t> – Δύο Παράγοντες (</a:t>
            </a:r>
            <a:r>
              <a:rPr lang="en-US" b="1" dirty="0">
                <a:latin typeface="Calibri" panose="020F0502020204030204" pitchFamily="34" charset="0"/>
                <a:cs typeface="Calibri" panose="020F0502020204030204" pitchFamily="34" charset="0"/>
              </a:rPr>
              <a:t>Motivation - Hygiene Theory)</a:t>
            </a:r>
            <a:r>
              <a:rPr lang="el-GR" b="1" dirty="0">
                <a:latin typeface="Calibri" panose="020F0502020204030204" pitchFamily="34" charset="0"/>
                <a:cs typeface="Calibri" panose="020F0502020204030204" pitchFamily="34" charset="0"/>
              </a:rPr>
              <a:t>: 1/2</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391D820-2817-4B4D-A50F-8D1B678B5DA5}"/>
              </a:ext>
            </a:extLst>
          </p:cNvPr>
          <p:cNvSpPr>
            <a:spLocks noGrp="1"/>
          </p:cNvSpPr>
          <p:nvPr>
            <p:ph sz="quarter" idx="1"/>
          </p:nvPr>
        </p:nvSpPr>
        <p:spPr>
          <a:xfrm>
            <a:off x="179512" y="1340768"/>
            <a:ext cx="8964488" cy="5616624"/>
          </a:xfrm>
        </p:spPr>
        <p:txBody>
          <a:bodyPr/>
          <a:lstStyle/>
          <a:p>
            <a:pPr marL="0" indent="0" fontAlgn="auto">
              <a:buNone/>
            </a:pPr>
            <a:r>
              <a:rPr lang="el-GR" sz="2000" dirty="0">
                <a:latin typeface="Calibri" panose="020F0502020204030204" pitchFamily="34" charset="0"/>
                <a:cs typeface="Calibri" panose="020F0502020204030204" pitchFamily="34" charset="0"/>
              </a:rPr>
              <a:t>Ο </a:t>
            </a:r>
            <a:r>
              <a:rPr lang="en-US" sz="2000" dirty="0">
                <a:latin typeface="Calibri" panose="020F0502020204030204" pitchFamily="34" charset="0"/>
                <a:cs typeface="Calibri" panose="020F0502020204030204" pitchFamily="34" charset="0"/>
              </a:rPr>
              <a:t>Herzberg</a:t>
            </a:r>
            <a:r>
              <a:rPr lang="el-GR" sz="2000" dirty="0">
                <a:latin typeface="Calibri" panose="020F0502020204030204" pitchFamily="34" charset="0"/>
                <a:cs typeface="Calibri" panose="020F0502020204030204" pitchFamily="34" charset="0"/>
              </a:rPr>
              <a:t> διακρίνει δύο κατηγορίες παραγόντων:</a:t>
            </a:r>
          </a:p>
          <a:p>
            <a:pPr marL="0" indent="0" fontAlgn="auto">
              <a:buNone/>
            </a:pPr>
            <a:r>
              <a:rPr lang="el-GR" sz="2000" b="1" dirty="0">
                <a:latin typeface="Calibri" panose="020F0502020204030204" pitchFamily="34" charset="0"/>
                <a:cs typeface="Calibri" panose="020F0502020204030204" pitchFamily="34" charset="0"/>
              </a:rPr>
              <a:t>✔ </a:t>
            </a:r>
            <a:r>
              <a:rPr lang="el-GR" sz="2000" b="1" dirty="0">
                <a:solidFill>
                  <a:srgbClr val="C00000"/>
                </a:solidFill>
                <a:latin typeface="Calibri" panose="020F0502020204030204" pitchFamily="34" charset="0"/>
                <a:cs typeface="Calibri" panose="020F0502020204030204" pitchFamily="34" charset="0"/>
              </a:rPr>
              <a:t>Παράγοντες Υγιεινής (προλαμβάνουν τη δυσαρέσκεια)</a:t>
            </a:r>
            <a:endParaRPr lang="el-GR" sz="2000" dirty="0">
              <a:solidFill>
                <a:srgbClr val="C00000"/>
              </a:solidFill>
              <a:latin typeface="Calibri" panose="020F0502020204030204" pitchFamily="34" charset="0"/>
              <a:cs typeface="Calibri" panose="020F0502020204030204" pitchFamily="34" charset="0"/>
            </a:endParaRPr>
          </a:p>
          <a:p>
            <a:pPr lvl="1" fontAlgn="auto"/>
            <a:r>
              <a:rPr lang="el-GR" sz="2000" dirty="0">
                <a:latin typeface="Calibri" panose="020F0502020204030204" pitchFamily="34" charset="0"/>
                <a:cs typeface="Calibri" panose="020F0502020204030204" pitchFamily="34" charset="0"/>
              </a:rPr>
              <a:t>Μισθός</a:t>
            </a:r>
          </a:p>
          <a:p>
            <a:pPr lvl="1" fontAlgn="auto"/>
            <a:r>
              <a:rPr lang="el-GR" sz="2000" dirty="0">
                <a:latin typeface="Calibri" panose="020F0502020204030204" pitchFamily="34" charset="0"/>
                <a:cs typeface="Calibri" panose="020F0502020204030204" pitchFamily="34" charset="0"/>
              </a:rPr>
              <a:t>Πολιτικές εταιρείας</a:t>
            </a:r>
          </a:p>
          <a:p>
            <a:pPr lvl="1" fontAlgn="auto"/>
            <a:r>
              <a:rPr lang="el-GR" sz="2000" dirty="0">
                <a:latin typeface="Calibri" panose="020F0502020204030204" pitchFamily="34" charset="0"/>
                <a:cs typeface="Calibri" panose="020F0502020204030204" pitchFamily="34" charset="0"/>
              </a:rPr>
              <a:t>Συνθήκες εργασίας</a:t>
            </a:r>
          </a:p>
          <a:p>
            <a:pPr lvl="1" fontAlgn="auto"/>
            <a:r>
              <a:rPr lang="el-GR" sz="2000" dirty="0">
                <a:latin typeface="Calibri" panose="020F0502020204030204" pitchFamily="34" charset="0"/>
                <a:cs typeface="Calibri" panose="020F0502020204030204" pitchFamily="34" charset="0"/>
              </a:rPr>
              <a:t>Σχέσεις με προϊσταμένους</a:t>
            </a:r>
          </a:p>
          <a:p>
            <a:pPr lvl="1" fontAlgn="auto"/>
            <a:r>
              <a:rPr lang="el-GR" sz="2000" dirty="0">
                <a:latin typeface="Calibri" panose="020F0502020204030204" pitchFamily="34" charset="0"/>
                <a:cs typeface="Calibri" panose="020F0502020204030204" pitchFamily="34" charset="0"/>
              </a:rPr>
              <a:t>Ασφάλεια εργασίας</a:t>
            </a:r>
            <a:r>
              <a:rPr lang="en-US" sz="2000" dirty="0">
                <a:latin typeface="Calibri" panose="020F0502020204030204" pitchFamily="34" charset="0"/>
                <a:cs typeface="Calibri" panose="020F0502020204030204" pitchFamily="34" charset="0"/>
              </a:rPr>
              <a:t>Job security</a:t>
            </a:r>
          </a:p>
          <a:p>
            <a:pPr marL="0" indent="0" fontAlgn="auto">
              <a:buNone/>
            </a:pPr>
            <a:r>
              <a:rPr lang="el-GR" sz="2000" dirty="0">
                <a:latin typeface="Calibri" panose="020F0502020204030204" pitchFamily="34" charset="0"/>
                <a:cs typeface="Calibri" panose="020F0502020204030204" pitchFamily="34" charset="0"/>
              </a:rPr>
              <a:t>Οι παράγοντες αυτοί </a:t>
            </a:r>
            <a:r>
              <a:rPr lang="el-GR" sz="2000" b="1" dirty="0">
                <a:latin typeface="Calibri" panose="020F0502020204030204" pitchFamily="34" charset="0"/>
                <a:cs typeface="Calibri" panose="020F0502020204030204" pitchFamily="34" charset="0"/>
              </a:rPr>
              <a:t>δεν δημιουργούν ενθουσιασμό</a:t>
            </a:r>
            <a:r>
              <a:rPr lang="el-GR" sz="2000" dirty="0">
                <a:latin typeface="Calibri" panose="020F0502020204030204" pitchFamily="34" charset="0"/>
                <a:cs typeface="Calibri" panose="020F0502020204030204" pitchFamily="34" charset="0"/>
              </a:rPr>
              <a:t>, αλλά η έλλειψή τους προκαλεί </a:t>
            </a:r>
            <a:r>
              <a:rPr lang="el-GR" sz="2000" b="1" dirty="0">
                <a:latin typeface="Calibri" panose="020F0502020204030204" pitchFamily="34" charset="0"/>
                <a:cs typeface="Calibri" panose="020F0502020204030204" pitchFamily="34" charset="0"/>
              </a:rPr>
              <a:t>δυσαρέσκεια και αποχώρηση</a:t>
            </a:r>
            <a:r>
              <a:rPr lang="el-GR" sz="2000" dirty="0">
                <a:latin typeface="Calibri" panose="020F0502020204030204" pitchFamily="34" charset="0"/>
                <a:cs typeface="Calibri" panose="020F0502020204030204" pitchFamily="34" charset="0"/>
              </a:rPr>
              <a:t>.</a:t>
            </a:r>
          </a:p>
          <a:p>
            <a:pPr marL="0" indent="0" fontAlgn="auto">
              <a:buNone/>
            </a:pPr>
            <a:r>
              <a:rPr lang="el-GR" sz="2000" b="1" dirty="0">
                <a:latin typeface="Calibri" panose="020F0502020204030204" pitchFamily="34" charset="0"/>
                <a:cs typeface="Calibri" panose="020F0502020204030204" pitchFamily="34" charset="0"/>
              </a:rPr>
              <a:t>✔ </a:t>
            </a:r>
            <a:r>
              <a:rPr lang="el-GR" sz="2000" b="1" dirty="0">
                <a:solidFill>
                  <a:srgbClr val="C00000"/>
                </a:solidFill>
                <a:latin typeface="Calibri" panose="020F0502020204030204" pitchFamily="34" charset="0"/>
                <a:cs typeface="Calibri" panose="020F0502020204030204" pitchFamily="34" charset="0"/>
              </a:rPr>
              <a:t>Παράγοντες Παρακίνησης (δημιουργούν ικανοποίηση)</a:t>
            </a:r>
            <a:endParaRPr lang="el-GR" sz="2000" dirty="0">
              <a:solidFill>
                <a:srgbClr val="C00000"/>
              </a:solidFill>
              <a:latin typeface="Calibri" panose="020F0502020204030204" pitchFamily="34" charset="0"/>
              <a:cs typeface="Calibri" panose="020F0502020204030204" pitchFamily="34" charset="0"/>
            </a:endParaRPr>
          </a:p>
          <a:p>
            <a:pPr lvl="1" fontAlgn="auto"/>
            <a:r>
              <a:rPr lang="el-GR" sz="2000" dirty="0">
                <a:latin typeface="Calibri" panose="020F0502020204030204" pitchFamily="34" charset="0"/>
                <a:cs typeface="Calibri" panose="020F0502020204030204" pitchFamily="34" charset="0"/>
              </a:rPr>
              <a:t>Αναγνώριση</a:t>
            </a:r>
          </a:p>
          <a:p>
            <a:pPr lvl="1" fontAlgn="auto"/>
            <a:r>
              <a:rPr lang="el-GR" sz="2000" dirty="0">
                <a:latin typeface="Calibri" panose="020F0502020204030204" pitchFamily="34" charset="0"/>
                <a:cs typeface="Calibri" panose="020F0502020204030204" pitchFamily="34" charset="0"/>
              </a:rPr>
              <a:t>Επίτευξη στόχων</a:t>
            </a:r>
          </a:p>
          <a:p>
            <a:pPr lvl="1" fontAlgn="auto"/>
            <a:r>
              <a:rPr lang="el-GR" sz="2000" dirty="0">
                <a:latin typeface="Calibri" panose="020F0502020204030204" pitchFamily="34" charset="0"/>
                <a:cs typeface="Calibri" panose="020F0502020204030204" pitchFamily="34" charset="0"/>
              </a:rPr>
              <a:t>Ευθύνη &amp; αυτονομία</a:t>
            </a:r>
          </a:p>
          <a:p>
            <a:pPr lvl="1" fontAlgn="auto"/>
            <a:r>
              <a:rPr lang="el-GR" sz="2000" dirty="0">
                <a:latin typeface="Calibri" panose="020F0502020204030204" pitchFamily="34" charset="0"/>
                <a:cs typeface="Calibri" panose="020F0502020204030204" pitchFamily="34" charset="0"/>
              </a:rPr>
              <a:t>Εξέλιξη και ανάπτυξη</a:t>
            </a:r>
          </a:p>
          <a:p>
            <a:pPr lvl="1" fontAlgn="auto"/>
            <a:r>
              <a:rPr lang="el-GR" sz="2000" dirty="0">
                <a:latin typeface="Calibri" panose="020F0502020204030204" pitchFamily="34" charset="0"/>
                <a:cs typeface="Calibri" panose="020F0502020204030204" pitchFamily="34" charset="0"/>
              </a:rPr>
              <a:t>Εργασιακό νόημα</a:t>
            </a:r>
          </a:p>
          <a:p>
            <a:endParaRPr lang="el-GR" sz="20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43F8795A-59AB-47D1-84D9-5366E6BE6266}"/>
              </a:ext>
            </a:extLst>
          </p:cNvPr>
          <p:cNvSpPr>
            <a:spLocks noGrp="1"/>
          </p:cNvSpPr>
          <p:nvPr>
            <p:ph type="sldNum" sz="quarter" idx="12"/>
          </p:nvPr>
        </p:nvSpPr>
        <p:spPr/>
        <p:txBody>
          <a:bodyPr/>
          <a:lstStyle/>
          <a:p>
            <a:pPr>
              <a:defRPr/>
            </a:pPr>
            <a:fld id="{D4CA15EF-DFB9-4D40-AD98-A7932FA4C59D}" type="slidenum">
              <a:rPr lang="el-GR" smtClean="0"/>
              <a:pPr>
                <a:defRPr/>
              </a:pPr>
              <a:t>28</a:t>
            </a:fld>
            <a:endParaRPr lang="el-GR"/>
          </a:p>
        </p:txBody>
      </p:sp>
    </p:spTree>
    <p:extLst>
      <p:ext uri="{BB962C8B-B14F-4D97-AF65-F5344CB8AC3E}">
        <p14:creationId xmlns:p14="http://schemas.microsoft.com/office/powerpoint/2010/main" val="32930664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DECCE0-72F1-4C69-8A29-14977F3A9774}"/>
              </a:ext>
            </a:extLst>
          </p:cNvPr>
          <p:cNvSpPr>
            <a:spLocks noGrp="1"/>
          </p:cNvSpPr>
          <p:nvPr>
            <p:ph sz="quarter" idx="1"/>
          </p:nvPr>
        </p:nvSpPr>
        <p:spPr>
          <a:xfrm>
            <a:off x="107504" y="1340768"/>
            <a:ext cx="8928992" cy="5472608"/>
          </a:xfrm>
        </p:spPr>
        <p:txBody>
          <a:bodyPr/>
          <a:lstStyle/>
          <a:p>
            <a:pPr marL="0" indent="0" fontAlgn="auto">
              <a:buNone/>
            </a:pPr>
            <a:r>
              <a:rPr lang="el-GR" sz="2300" b="1" dirty="0">
                <a:solidFill>
                  <a:srgbClr val="C00000"/>
                </a:solidFill>
                <a:latin typeface="Calibri" panose="020F0502020204030204" pitchFamily="34" charset="0"/>
                <a:cs typeface="Calibri" panose="020F0502020204030204" pitchFamily="34" charset="0"/>
              </a:rPr>
              <a:t>Mini </a:t>
            </a:r>
            <a:r>
              <a:rPr lang="el-GR" sz="2300" b="1" dirty="0" err="1">
                <a:solidFill>
                  <a:srgbClr val="C00000"/>
                </a:solidFill>
                <a:latin typeface="Calibri" panose="020F0502020204030204" pitchFamily="34" charset="0"/>
                <a:cs typeface="Calibri" panose="020F0502020204030204" pitchFamily="34" charset="0"/>
              </a:rPr>
              <a:t>Case</a:t>
            </a:r>
            <a:r>
              <a:rPr lang="el-GR" sz="2300" b="1" dirty="0">
                <a:solidFill>
                  <a:srgbClr val="C00000"/>
                </a:solidFill>
                <a:latin typeface="Calibri" panose="020F0502020204030204" pitchFamily="34" charset="0"/>
                <a:cs typeface="Calibri" panose="020F0502020204030204" pitchFamily="34" charset="0"/>
              </a:rPr>
              <a:t> – Κρουαζιερόπλοιο</a:t>
            </a:r>
            <a:endParaRPr lang="el-GR" sz="2300" dirty="0">
              <a:solidFill>
                <a:srgbClr val="C00000"/>
              </a:solidFill>
              <a:latin typeface="Calibri" panose="020F0502020204030204" pitchFamily="34" charset="0"/>
              <a:cs typeface="Calibri" panose="020F0502020204030204" pitchFamily="34" charset="0"/>
            </a:endParaRPr>
          </a:p>
          <a:p>
            <a:pPr marL="0" indent="0" fontAlgn="auto">
              <a:buNone/>
            </a:pPr>
            <a:r>
              <a:rPr lang="el-GR" sz="2300" dirty="0">
                <a:latin typeface="Calibri" panose="020F0502020204030204" pitchFamily="34" charset="0"/>
                <a:cs typeface="Calibri" panose="020F0502020204030204" pitchFamily="34" charset="0"/>
              </a:rPr>
              <a:t>Σε ένα διεθνές κρουαζιερόπλοιο, οι σερβιτόροι λαμβάνουν αξιοπρεπείς μισθούς και φιλοδωρήματα (παράγοντας υγιεινής). Ωστόσο, επειδή το περιβάλλον είναι αυστηρά ιεραρχικό, χωρίς αναγνώριση ή προσωπική έκφραση, παρατηρείται </a:t>
            </a:r>
            <a:r>
              <a:rPr lang="el-GR" sz="2300" b="1" dirty="0">
                <a:latin typeface="Calibri" panose="020F0502020204030204" pitchFamily="34" charset="0"/>
                <a:cs typeface="Calibri" panose="020F0502020204030204" pitchFamily="34" charset="0"/>
              </a:rPr>
              <a:t>ψυχολογική κόπωση</a:t>
            </a:r>
            <a:r>
              <a:rPr lang="el-GR" sz="2300" dirty="0">
                <a:latin typeface="Calibri" panose="020F0502020204030204" pitchFamily="34" charset="0"/>
                <a:cs typeface="Calibri" panose="020F0502020204030204" pitchFamily="34" charset="0"/>
              </a:rPr>
              <a:t>.</a:t>
            </a:r>
          </a:p>
          <a:p>
            <a:pPr marL="0" indent="0" fontAlgn="auto">
              <a:buNone/>
            </a:pPr>
            <a:r>
              <a:rPr lang="el-GR" sz="2300" dirty="0">
                <a:latin typeface="Calibri" panose="020F0502020204030204" pitchFamily="34" charset="0"/>
                <a:cs typeface="Calibri" panose="020F0502020204030204" pitchFamily="34" charset="0"/>
              </a:rPr>
              <a:t>Η εταιρεία εφαρμόζει πρόγραμμα </a:t>
            </a:r>
            <a:r>
              <a:rPr lang="el-GR" sz="2300" b="1" dirty="0">
                <a:solidFill>
                  <a:srgbClr val="C00000"/>
                </a:solidFill>
                <a:latin typeface="Calibri" panose="020F0502020204030204" pitchFamily="34" charset="0"/>
                <a:cs typeface="Calibri" panose="020F0502020204030204" pitchFamily="34" charset="0"/>
              </a:rPr>
              <a:t>Ταλέντο στην Υπηρεσία </a:t>
            </a:r>
            <a:r>
              <a:rPr lang="el-GR" sz="2300" dirty="0">
                <a:latin typeface="Calibri" panose="020F0502020204030204" pitchFamily="34" charset="0"/>
                <a:cs typeface="Calibri" panose="020F0502020204030204" pitchFamily="34" charset="0"/>
              </a:rPr>
              <a:t>(</a:t>
            </a:r>
            <a:r>
              <a:rPr lang="en-US" sz="2300" dirty="0">
                <a:latin typeface="Calibri" panose="020F0502020204030204" pitchFamily="34" charset="0"/>
                <a:cs typeface="Calibri" panose="020F0502020204030204" pitchFamily="34" charset="0"/>
              </a:rPr>
              <a:t>Talent in Service</a:t>
            </a:r>
            <a:r>
              <a:rPr lang="el-GR" sz="2300" dirty="0">
                <a:latin typeface="Calibri" panose="020F0502020204030204" pitchFamily="34" charset="0"/>
                <a:cs typeface="Calibri" panose="020F0502020204030204" pitchFamily="34" charset="0"/>
              </a:rPr>
              <a:t>), όπου κάθε μήνα ένας εργαζόμενος παρουσιάζει μια δική του πρόταση βελτίωσης εμπειρίας πελάτη και το καλύτερο σχέδιο εφαρμόζεται. Η αλλαγή δημιουργεί:</a:t>
            </a:r>
          </a:p>
          <a:p>
            <a:pPr lvl="0" fontAlgn="auto"/>
            <a:r>
              <a:rPr lang="el-GR" sz="2300" dirty="0">
                <a:latin typeface="Calibri" panose="020F0502020204030204" pitchFamily="34" charset="0"/>
                <a:cs typeface="Calibri" panose="020F0502020204030204" pitchFamily="34" charset="0"/>
              </a:rPr>
              <a:t>αίσθηση συμμετοχής</a:t>
            </a:r>
          </a:p>
          <a:p>
            <a:pPr lvl="0" fontAlgn="auto"/>
            <a:r>
              <a:rPr lang="el-GR" sz="2300" dirty="0">
                <a:latin typeface="Calibri" panose="020F0502020204030204" pitchFamily="34" charset="0"/>
                <a:cs typeface="Calibri" panose="020F0502020204030204" pitchFamily="34" charset="0"/>
              </a:rPr>
              <a:t>ευκαιρία για πρόοδο</a:t>
            </a:r>
          </a:p>
          <a:p>
            <a:pPr lvl="0" fontAlgn="auto"/>
            <a:r>
              <a:rPr lang="el-GR" sz="2300" dirty="0">
                <a:latin typeface="Calibri" panose="020F0502020204030204" pitchFamily="34" charset="0"/>
                <a:cs typeface="Calibri" panose="020F0502020204030204" pitchFamily="34" charset="0"/>
              </a:rPr>
              <a:t>αναγνώριση</a:t>
            </a:r>
          </a:p>
          <a:p>
            <a:pPr marL="0" indent="0" fontAlgn="auto">
              <a:buNone/>
            </a:pPr>
            <a:r>
              <a:rPr lang="el-GR" sz="2300" b="1" dirty="0">
                <a:solidFill>
                  <a:srgbClr val="C00000"/>
                </a:solidFill>
                <a:latin typeface="Calibri" panose="020F0502020204030204" pitchFamily="34" charset="0"/>
                <a:cs typeface="Calibri" panose="020F0502020204030204" pitchFamily="34" charset="0"/>
              </a:rPr>
              <a:t>Αποτέλεσμα</a:t>
            </a:r>
            <a:r>
              <a:rPr lang="el-GR" sz="2300" dirty="0">
                <a:latin typeface="Calibri" panose="020F0502020204030204" pitchFamily="34" charset="0"/>
                <a:cs typeface="Calibri" panose="020F0502020204030204" pitchFamily="34" charset="0"/>
              </a:rPr>
              <a:t>: αύξηση της εργασιακής ικανοποίησης και μείωση της κόπωσης.</a:t>
            </a:r>
          </a:p>
          <a:p>
            <a:endParaRPr lang="el-GR" sz="23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4BDEDAB2-E498-4CA7-9ACC-68C164732FE5}"/>
              </a:ext>
            </a:extLst>
          </p:cNvPr>
          <p:cNvSpPr>
            <a:spLocks noGrp="1"/>
          </p:cNvSpPr>
          <p:nvPr>
            <p:ph type="sldNum" sz="quarter" idx="12"/>
          </p:nvPr>
        </p:nvSpPr>
        <p:spPr/>
        <p:txBody>
          <a:bodyPr/>
          <a:lstStyle/>
          <a:p>
            <a:pPr>
              <a:defRPr/>
            </a:pPr>
            <a:fld id="{D4CA15EF-DFB9-4D40-AD98-A7932FA4C59D}" type="slidenum">
              <a:rPr lang="el-GR" smtClean="0"/>
              <a:pPr>
                <a:defRPr/>
              </a:pPr>
              <a:t>29</a:t>
            </a:fld>
            <a:endParaRPr lang="el-GR"/>
          </a:p>
        </p:txBody>
      </p:sp>
      <p:sp>
        <p:nvSpPr>
          <p:cNvPr id="5" name="Title 1">
            <a:extLst>
              <a:ext uri="{FF2B5EF4-FFF2-40B4-BE49-F238E27FC236}">
                <a16:creationId xmlns:a16="http://schemas.microsoft.com/office/drawing/2014/main" id="{350CCD83-6371-424A-BE0D-E8732028E797}"/>
              </a:ext>
            </a:extLst>
          </p:cNvPr>
          <p:cNvSpPr>
            <a:spLocks noGrp="1"/>
          </p:cNvSpPr>
          <p:nvPr>
            <p:ph type="title"/>
          </p:nvPr>
        </p:nvSpPr>
        <p:spPr>
          <a:xfrm>
            <a:off x="271145" y="310880"/>
            <a:ext cx="8534400" cy="896144"/>
          </a:xfrm>
        </p:spPr>
        <p:txBody>
          <a:bodyPr/>
          <a:lstStyle/>
          <a:p>
            <a:r>
              <a:rPr lang="el-GR" b="1" dirty="0">
                <a:latin typeface="Calibri" panose="020F0502020204030204" pitchFamily="34" charset="0"/>
                <a:cs typeface="Calibri" panose="020F0502020204030204" pitchFamily="34" charset="0"/>
              </a:rPr>
              <a:t>2. </a:t>
            </a:r>
            <a:r>
              <a:rPr lang="en-US" b="1" dirty="0">
                <a:latin typeface="Calibri" panose="020F0502020204030204" pitchFamily="34" charset="0"/>
                <a:cs typeface="Calibri" panose="020F0502020204030204" pitchFamily="34" charset="0"/>
              </a:rPr>
              <a:t>Herzberg</a:t>
            </a:r>
            <a:r>
              <a:rPr lang="el-GR" b="1" dirty="0">
                <a:latin typeface="Calibri" panose="020F0502020204030204" pitchFamily="34" charset="0"/>
                <a:cs typeface="Calibri" panose="020F0502020204030204" pitchFamily="34" charset="0"/>
              </a:rPr>
              <a:t> – Δύο Παράγοντες (</a:t>
            </a:r>
            <a:r>
              <a:rPr lang="en-US" b="1" dirty="0">
                <a:latin typeface="Calibri" panose="020F0502020204030204" pitchFamily="34" charset="0"/>
                <a:cs typeface="Calibri" panose="020F0502020204030204" pitchFamily="34" charset="0"/>
              </a:rPr>
              <a:t>Motivation - Hygiene Theory)</a:t>
            </a:r>
            <a:r>
              <a:rPr lang="el-GR" b="1" dirty="0">
                <a:latin typeface="Calibri" panose="020F0502020204030204" pitchFamily="34" charset="0"/>
                <a:cs typeface="Calibri" panose="020F0502020204030204" pitchFamily="34" charset="0"/>
              </a:rPr>
              <a:t>: 2/2</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879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CEE6A-9CFA-4D0E-8D8D-006F0B07009F}"/>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ΕΙΣΑΓΩΓΗ: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4CD0DAC-5A6F-4856-81C7-D21AABAC0F88}"/>
              </a:ext>
            </a:extLst>
          </p:cNvPr>
          <p:cNvSpPr>
            <a:spLocks noGrp="1"/>
          </p:cNvSpPr>
          <p:nvPr>
            <p:ph sz="quarter" idx="1"/>
          </p:nvPr>
        </p:nvSpPr>
        <p:spPr>
          <a:xfrm>
            <a:off x="107504" y="1412776"/>
            <a:ext cx="9036496" cy="5233242"/>
          </a:xfrm>
        </p:spPr>
        <p:txBody>
          <a:bodyPr/>
          <a:lstStyle/>
          <a:p>
            <a:r>
              <a:rPr lang="el-GR" sz="2400" b="1" dirty="0">
                <a:solidFill>
                  <a:srgbClr val="C00000"/>
                </a:solidFill>
                <a:latin typeface="Calibri" panose="020F0502020204030204" pitchFamily="34" charset="0"/>
                <a:cs typeface="Calibri" panose="020F0502020204030204" pitchFamily="34" charset="0"/>
              </a:rPr>
              <a:t>Η αποτελεσματική αξιολόγηση της απόδοσης και η κατάλληλη διαμόρφωση συστημάτων ανταμοιβών αποτελούν δύο κρίσιμες λειτουργίες της Διοίκησης Ανθρώπινων Πόρων (ΔΑΠ). </a:t>
            </a:r>
          </a:p>
          <a:p>
            <a:r>
              <a:rPr lang="el-GR" sz="2400" b="1" dirty="0">
                <a:solidFill>
                  <a:srgbClr val="C00000"/>
                </a:solidFill>
                <a:latin typeface="Calibri" panose="020F0502020204030204" pitchFamily="34" charset="0"/>
                <a:cs typeface="Calibri" panose="020F0502020204030204" pitchFamily="34" charset="0"/>
              </a:rPr>
              <a:t>Στον τουριστικό κλάδο </a:t>
            </a:r>
            <a:r>
              <a:rPr lang="el-GR" sz="2400" dirty="0">
                <a:latin typeface="Calibri" panose="020F0502020204030204" pitchFamily="34" charset="0"/>
                <a:cs typeface="Calibri" panose="020F0502020204030204" pitchFamily="34" charset="0"/>
              </a:rPr>
              <a:t>— έναν χώρο δυναμικό, κοινωνικά απαιτητικό και συναισθηματικά φορτισμένο — η ποιότητα παροχής υπηρεσιών καθορίζεται σε μεγάλο βαθμό από τη συμπεριφορά, τη διάθεση, την επαγγελματική ωριμότητα και την προσωπική συμμετοχή του ανθρώπινου δυναμικού.</a:t>
            </a:r>
          </a:p>
          <a:p>
            <a:r>
              <a:rPr lang="el-GR" sz="2400" dirty="0">
                <a:latin typeface="Calibri" panose="020F0502020204030204" pitchFamily="34" charset="0"/>
                <a:cs typeface="Calibri" panose="020F0502020204030204" pitchFamily="34" charset="0"/>
              </a:rPr>
              <a:t>Σε ένα ξενοδοχείο, σε ένα οργανωμένο τουριστικό γραφείο, σε μια κρουαζιέρα ή σε μια εταιρεία εστίασης, η επιτυχία δεν εξαρτάται μόνο από την υποδομή, τη στρατηγική και την τεχνολογία. </a:t>
            </a:r>
            <a:r>
              <a:rPr lang="el-GR" sz="2400" b="1" dirty="0">
                <a:solidFill>
                  <a:srgbClr val="C00000"/>
                </a:solidFill>
                <a:latin typeface="Calibri" panose="020F0502020204030204" pitchFamily="34" charset="0"/>
                <a:cs typeface="Calibri" panose="020F0502020204030204" pitchFamily="34" charset="0"/>
              </a:rPr>
              <a:t>Εξαρτάται κυρίως από τον άνθρωπο που βρίσκεται στην «πρώτη γραμμή επαφής» και δημιουργεί εμπειρίες που μένουν στη μνήμη του επισκέπτη.</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6F7105C-34E2-4673-8523-16715340A4FE}"/>
              </a:ext>
            </a:extLst>
          </p:cNvPr>
          <p:cNvSpPr>
            <a:spLocks noGrp="1"/>
          </p:cNvSpPr>
          <p:nvPr>
            <p:ph type="sldNum" sz="quarter" idx="12"/>
          </p:nvPr>
        </p:nvSpPr>
        <p:spPr/>
        <p:txBody>
          <a:bodyPr/>
          <a:lstStyle/>
          <a:p>
            <a:pPr>
              <a:defRPr/>
            </a:pPr>
            <a:fld id="{D4CA15EF-DFB9-4D40-AD98-A7932FA4C59D}" type="slidenum">
              <a:rPr lang="el-GR" smtClean="0"/>
              <a:pPr>
                <a:defRPr/>
              </a:pPr>
              <a:t>3</a:t>
            </a:fld>
            <a:endParaRPr lang="el-GR"/>
          </a:p>
        </p:txBody>
      </p:sp>
    </p:spTree>
    <p:extLst>
      <p:ext uri="{BB962C8B-B14F-4D97-AF65-F5344CB8AC3E}">
        <p14:creationId xmlns:p14="http://schemas.microsoft.com/office/powerpoint/2010/main" val="1998592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DE8EE-EAAD-4047-954D-464CC708ADDA}"/>
              </a:ext>
            </a:extLst>
          </p:cNvPr>
          <p:cNvSpPr>
            <a:spLocks noGrp="1"/>
          </p:cNvSpPr>
          <p:nvPr>
            <p:ph type="title"/>
          </p:nvPr>
        </p:nvSpPr>
        <p:spPr>
          <a:xfrm>
            <a:off x="301625" y="228600"/>
            <a:ext cx="8534400" cy="968152"/>
          </a:xfrm>
        </p:spPr>
        <p:txBody>
          <a:bodyPr/>
          <a:lstStyle/>
          <a:p>
            <a:r>
              <a:rPr lang="el-GR" b="1" dirty="0">
                <a:latin typeface="Calibri" panose="020F0502020204030204" pitchFamily="34" charset="0"/>
                <a:cs typeface="Calibri" panose="020F0502020204030204" pitchFamily="34" charset="0"/>
              </a:rPr>
              <a:t>3. </a:t>
            </a:r>
            <a:r>
              <a:rPr lang="en-US" b="1" dirty="0">
                <a:latin typeface="Calibri" panose="020F0502020204030204" pitchFamily="34" charset="0"/>
                <a:cs typeface="Calibri" panose="020F0502020204030204" pitchFamily="34" charset="0"/>
              </a:rPr>
              <a:t>Vroom – Expectancy Theory </a:t>
            </a:r>
            <a:r>
              <a:rPr lang="el-GR" b="1" dirty="0">
                <a:latin typeface="Calibri" panose="020F0502020204030204" pitchFamily="34" charset="0"/>
                <a:cs typeface="Calibri" panose="020F0502020204030204" pitchFamily="34" charset="0"/>
              </a:rPr>
              <a:t>(Θεωρία Προσδοκιών):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699DB0E-6069-43F9-9BAB-C8EECB190B81}"/>
              </a:ext>
            </a:extLst>
          </p:cNvPr>
          <p:cNvSpPr>
            <a:spLocks noGrp="1"/>
          </p:cNvSpPr>
          <p:nvPr>
            <p:ph sz="quarter" idx="1"/>
          </p:nvPr>
        </p:nvSpPr>
        <p:spPr>
          <a:xfrm>
            <a:off x="107504" y="1468438"/>
            <a:ext cx="8928992" cy="5389562"/>
          </a:xfrm>
        </p:spPr>
        <p:txBody>
          <a:bodyPr/>
          <a:lstStyle/>
          <a:p>
            <a:pPr marL="0" indent="0" fontAlgn="auto">
              <a:buNone/>
            </a:pPr>
            <a:r>
              <a:rPr lang="el-GR" sz="2200" dirty="0">
                <a:latin typeface="Calibri" panose="020F0502020204030204" pitchFamily="34" charset="0"/>
                <a:cs typeface="Calibri" panose="020F0502020204030204" pitchFamily="34" charset="0"/>
              </a:rPr>
              <a:t>Ο </a:t>
            </a:r>
            <a:r>
              <a:rPr lang="en-US" sz="2200" dirty="0">
                <a:latin typeface="Calibri" panose="020F0502020204030204" pitchFamily="34" charset="0"/>
                <a:cs typeface="Calibri" panose="020F0502020204030204" pitchFamily="34" charset="0"/>
              </a:rPr>
              <a:t>Vroom</a:t>
            </a:r>
            <a:r>
              <a:rPr lang="el-GR" sz="2200" dirty="0">
                <a:latin typeface="Calibri" panose="020F0502020204030204" pitchFamily="34" charset="0"/>
                <a:cs typeface="Calibri" panose="020F0502020204030204" pitchFamily="34" charset="0"/>
              </a:rPr>
              <a:t> υποστηρίζει ότι οι εργαζόμενοι παρακινούνται όταν πιστεύουν ότι:</a:t>
            </a:r>
          </a:p>
          <a:p>
            <a:pPr marL="457200" indent="-457200" fontAlgn="auto">
              <a:buFont typeface="+mj-lt"/>
              <a:buAutoNum type="arabicPeriod"/>
            </a:pPr>
            <a:r>
              <a:rPr lang="el-GR" sz="2200" dirty="0">
                <a:latin typeface="Calibri" panose="020F0502020204030204" pitchFamily="34" charset="0"/>
                <a:cs typeface="Calibri" panose="020F0502020204030204" pitchFamily="34" charset="0"/>
              </a:rPr>
              <a:t>Η προσπάθεια </a:t>
            </a:r>
            <a:r>
              <a:rPr lang="el-GR" sz="2200" b="1" dirty="0">
                <a:solidFill>
                  <a:srgbClr val="C00000"/>
                </a:solidFill>
                <a:latin typeface="Calibri" panose="020F0502020204030204" pitchFamily="34" charset="0"/>
                <a:cs typeface="Calibri" panose="020F0502020204030204" pitchFamily="34" charset="0"/>
              </a:rPr>
              <a:t>οδηγεί σε καλή απόδοση </a:t>
            </a:r>
            <a:r>
              <a:rPr lang="el-GR" sz="2200" dirty="0">
                <a:latin typeface="Calibri" panose="020F0502020204030204" pitchFamily="34" charset="0"/>
                <a:cs typeface="Calibri" panose="020F0502020204030204" pitchFamily="34" charset="0"/>
              </a:rPr>
              <a:t>(</a:t>
            </a:r>
            <a:r>
              <a:rPr lang="en-US" sz="2200" dirty="0">
                <a:latin typeface="Calibri" panose="020F0502020204030204" pitchFamily="34" charset="0"/>
                <a:cs typeface="Calibri" panose="020F0502020204030204" pitchFamily="34" charset="0"/>
              </a:rPr>
              <a:t>expectancy</a:t>
            </a:r>
            <a:r>
              <a:rPr lang="el-GR" sz="2200" dirty="0">
                <a:latin typeface="Calibri" panose="020F0502020204030204" pitchFamily="34" charset="0"/>
                <a:cs typeface="Calibri" panose="020F0502020204030204" pitchFamily="34" charset="0"/>
              </a:rPr>
              <a:t>)</a:t>
            </a:r>
          </a:p>
          <a:p>
            <a:pPr marL="457200" indent="-457200" fontAlgn="auto">
              <a:buFont typeface="+mj-lt"/>
              <a:buAutoNum type="arabicPeriod"/>
            </a:pPr>
            <a:r>
              <a:rPr lang="el-GR" sz="2200" dirty="0">
                <a:latin typeface="Calibri" panose="020F0502020204030204" pitchFamily="34" charset="0"/>
                <a:cs typeface="Calibri" panose="020F0502020204030204" pitchFamily="34" charset="0"/>
              </a:rPr>
              <a:t>Η καλή απόδοση </a:t>
            </a:r>
            <a:r>
              <a:rPr lang="el-GR" sz="2200" b="1" dirty="0">
                <a:solidFill>
                  <a:srgbClr val="C00000"/>
                </a:solidFill>
                <a:latin typeface="Calibri" panose="020F0502020204030204" pitchFamily="34" charset="0"/>
                <a:cs typeface="Calibri" panose="020F0502020204030204" pitchFamily="34" charset="0"/>
              </a:rPr>
              <a:t>οδηγεί σε ανταμοιβή </a:t>
            </a:r>
            <a:r>
              <a:rPr lang="el-GR" sz="2200" dirty="0">
                <a:latin typeface="Calibri" panose="020F0502020204030204" pitchFamily="34" charset="0"/>
                <a:cs typeface="Calibri" panose="020F0502020204030204" pitchFamily="34" charset="0"/>
              </a:rPr>
              <a:t>(</a:t>
            </a:r>
            <a:r>
              <a:rPr lang="en-US" sz="2200" dirty="0">
                <a:latin typeface="Calibri" panose="020F0502020204030204" pitchFamily="34" charset="0"/>
                <a:cs typeface="Calibri" panose="020F0502020204030204" pitchFamily="34" charset="0"/>
              </a:rPr>
              <a:t>instrumentality</a:t>
            </a:r>
            <a:r>
              <a:rPr lang="el-GR" sz="2200" dirty="0">
                <a:latin typeface="Calibri" panose="020F0502020204030204" pitchFamily="34" charset="0"/>
                <a:cs typeface="Calibri" panose="020F0502020204030204" pitchFamily="34" charset="0"/>
              </a:rPr>
              <a:t>)</a:t>
            </a:r>
          </a:p>
          <a:p>
            <a:pPr marL="457200" indent="-457200" fontAlgn="auto">
              <a:buFont typeface="+mj-lt"/>
              <a:buAutoNum type="arabicPeriod"/>
            </a:pPr>
            <a:r>
              <a:rPr lang="el-GR" sz="2200" dirty="0">
                <a:latin typeface="Calibri" panose="020F0502020204030204" pitchFamily="34" charset="0"/>
                <a:cs typeface="Calibri" panose="020F0502020204030204" pitchFamily="34" charset="0"/>
              </a:rPr>
              <a:t>Η ανταμοιβή </a:t>
            </a:r>
            <a:r>
              <a:rPr lang="el-GR" sz="2200" b="1" dirty="0">
                <a:solidFill>
                  <a:srgbClr val="C00000"/>
                </a:solidFill>
                <a:latin typeface="Calibri" panose="020F0502020204030204" pitchFamily="34" charset="0"/>
                <a:cs typeface="Calibri" panose="020F0502020204030204" pitchFamily="34" charset="0"/>
              </a:rPr>
              <a:t>έχει αξία προσωπικά </a:t>
            </a:r>
            <a:r>
              <a:rPr lang="el-GR" sz="2200" dirty="0">
                <a:latin typeface="Calibri" panose="020F0502020204030204" pitchFamily="34" charset="0"/>
                <a:cs typeface="Calibri" panose="020F0502020204030204" pitchFamily="34" charset="0"/>
              </a:rPr>
              <a:t>(</a:t>
            </a:r>
            <a:r>
              <a:rPr lang="en-US" sz="2200" dirty="0">
                <a:latin typeface="Calibri" panose="020F0502020204030204" pitchFamily="34" charset="0"/>
                <a:cs typeface="Calibri" panose="020F0502020204030204" pitchFamily="34" charset="0"/>
              </a:rPr>
              <a:t>valence</a:t>
            </a:r>
            <a:r>
              <a:rPr lang="el-GR" sz="2200" dirty="0">
                <a:latin typeface="Calibri" panose="020F0502020204030204" pitchFamily="34" charset="0"/>
                <a:cs typeface="Calibri" panose="020F0502020204030204" pitchFamily="34" charset="0"/>
              </a:rPr>
              <a:t>)</a:t>
            </a:r>
          </a:p>
          <a:p>
            <a:pPr marL="0" indent="0" fontAlgn="auto">
              <a:buNone/>
            </a:pPr>
            <a:r>
              <a:rPr lang="el-GR" sz="2200" dirty="0">
                <a:latin typeface="Calibri" panose="020F0502020204030204" pitchFamily="34" charset="0"/>
                <a:cs typeface="Calibri" panose="020F0502020204030204" pitchFamily="34" charset="0"/>
              </a:rPr>
              <a:t>Ο εργαζόμενος πρέπει να θεωρεί ότι υπάρχει </a:t>
            </a:r>
            <a:r>
              <a:rPr lang="el-GR" sz="2200" b="1" dirty="0">
                <a:solidFill>
                  <a:srgbClr val="C00000"/>
                </a:solidFill>
                <a:latin typeface="Calibri" panose="020F0502020204030204" pitchFamily="34" charset="0"/>
                <a:cs typeface="Calibri" panose="020F0502020204030204" pitchFamily="34" charset="0"/>
              </a:rPr>
              <a:t>λογική και ξεκάθαρη σχέση</a:t>
            </a:r>
            <a:r>
              <a:rPr lang="el-GR" sz="2200" dirty="0">
                <a:solidFill>
                  <a:srgbClr val="C00000"/>
                </a:solidFill>
                <a:latin typeface="Calibri" panose="020F0502020204030204" pitchFamily="34" charset="0"/>
                <a:cs typeface="Calibri" panose="020F0502020204030204" pitchFamily="34" charset="0"/>
              </a:rPr>
              <a:t> </a:t>
            </a:r>
            <a:r>
              <a:rPr lang="el-GR" sz="2200" dirty="0">
                <a:latin typeface="Calibri" panose="020F0502020204030204" pitchFamily="34" charset="0"/>
                <a:cs typeface="Calibri" panose="020F0502020204030204" pitchFamily="34" charset="0"/>
              </a:rPr>
              <a:t>ανάμεσα σε προσπάθεια → απόδοση → ανταμοιβή</a:t>
            </a:r>
            <a:r>
              <a:rPr lang="el-GR" sz="2200" dirty="0">
                <a:solidFill>
                  <a:srgbClr val="C00000"/>
                </a:solidFill>
                <a:latin typeface="Calibri" panose="020F0502020204030204" pitchFamily="34" charset="0"/>
                <a:cs typeface="Calibri" panose="020F0502020204030204" pitchFamily="34" charset="0"/>
              </a:rPr>
              <a:t>.</a:t>
            </a:r>
          </a:p>
          <a:p>
            <a:pPr marL="0" indent="0" fontAlgn="auto">
              <a:buNone/>
            </a:pPr>
            <a:endParaRPr lang="el-GR" sz="2200" b="1" dirty="0">
              <a:latin typeface="Calibri" panose="020F0502020204030204" pitchFamily="34" charset="0"/>
              <a:cs typeface="Calibri" panose="020F0502020204030204" pitchFamily="34" charset="0"/>
            </a:endParaRPr>
          </a:p>
          <a:p>
            <a:pPr marL="0" indent="0" fontAlgn="auto">
              <a:buNone/>
            </a:pPr>
            <a:r>
              <a:rPr lang="el-GR" sz="2200" b="1" dirty="0">
                <a:latin typeface="Calibri" panose="020F0502020204030204" pitchFamily="34" charset="0"/>
                <a:cs typeface="Calibri" panose="020F0502020204030204" pitchFamily="34" charset="0"/>
              </a:rPr>
              <a:t>Τι </a:t>
            </a:r>
            <a:r>
              <a:rPr lang="el-GR" sz="2200" b="1" dirty="0">
                <a:solidFill>
                  <a:srgbClr val="C00000"/>
                </a:solidFill>
                <a:latin typeface="Calibri" panose="020F0502020204030204" pitchFamily="34" charset="0"/>
                <a:cs typeface="Calibri" panose="020F0502020204030204" pitchFamily="34" charset="0"/>
              </a:rPr>
              <a:t>πρέπει να κάνει μια τουριστική επιχείρηση</a:t>
            </a:r>
            <a:r>
              <a:rPr lang="el-GR" sz="2200" b="1" dirty="0">
                <a:latin typeface="Calibri" panose="020F0502020204030204" pitchFamily="34" charset="0"/>
                <a:cs typeface="Calibri" panose="020F0502020204030204" pitchFamily="34" charset="0"/>
              </a:rPr>
              <a:t>:</a:t>
            </a:r>
            <a:endParaRPr lang="el-GR" sz="2200" dirty="0">
              <a:latin typeface="Calibri" panose="020F0502020204030204" pitchFamily="34" charset="0"/>
              <a:cs typeface="Calibri" panose="020F0502020204030204" pitchFamily="34" charset="0"/>
            </a:endParaRPr>
          </a:p>
          <a:p>
            <a:pPr lvl="0" fontAlgn="auto"/>
            <a:r>
              <a:rPr lang="el-GR" sz="2200" dirty="0">
                <a:latin typeface="Calibri" panose="020F0502020204030204" pitchFamily="34" charset="0"/>
                <a:cs typeface="Calibri" panose="020F0502020204030204" pitchFamily="34" charset="0"/>
              </a:rPr>
              <a:t>Να θέτει σαφείς και μετρήσιμους στόχους</a:t>
            </a:r>
          </a:p>
          <a:p>
            <a:pPr lvl="0" fontAlgn="auto"/>
            <a:r>
              <a:rPr lang="el-GR" sz="2200" dirty="0">
                <a:latin typeface="Calibri" panose="020F0502020204030204" pitchFamily="34" charset="0"/>
                <a:cs typeface="Calibri" panose="020F0502020204030204" pitchFamily="34" charset="0"/>
              </a:rPr>
              <a:t>Να προσφέρει υποστήριξη (εκπαίδευση, εξοπλισμό, </a:t>
            </a:r>
            <a:r>
              <a:rPr lang="en-US" sz="2200" dirty="0">
                <a:latin typeface="Calibri" panose="020F0502020204030204" pitchFamily="34" charset="0"/>
                <a:cs typeface="Calibri" panose="020F0502020204030204" pitchFamily="34" charset="0"/>
              </a:rPr>
              <a:t>coaching</a:t>
            </a:r>
            <a:r>
              <a:rPr lang="el-GR" sz="2200" dirty="0">
                <a:latin typeface="Calibri" panose="020F0502020204030204" pitchFamily="34" charset="0"/>
                <a:cs typeface="Calibri" panose="020F0502020204030204" pitchFamily="34" charset="0"/>
              </a:rPr>
              <a:t>)</a:t>
            </a:r>
          </a:p>
          <a:p>
            <a:pPr lvl="0" fontAlgn="auto"/>
            <a:r>
              <a:rPr lang="el-GR" sz="2200" dirty="0">
                <a:latin typeface="Calibri" panose="020F0502020204030204" pitchFamily="34" charset="0"/>
                <a:cs typeface="Calibri" panose="020F0502020204030204" pitchFamily="34" charset="0"/>
              </a:rPr>
              <a:t>Να εξηγεί ξεκάθαρα το πώς υπολογίζονται </a:t>
            </a:r>
            <a:r>
              <a:rPr lang="en-US" sz="2200" dirty="0">
                <a:latin typeface="Calibri" panose="020F0502020204030204" pitchFamily="34" charset="0"/>
                <a:cs typeface="Calibri" panose="020F0502020204030204" pitchFamily="34" charset="0"/>
              </a:rPr>
              <a:t>bonus</a:t>
            </a:r>
            <a:r>
              <a:rPr lang="el-GR" sz="2200" dirty="0">
                <a:latin typeface="Calibri" panose="020F0502020204030204" pitchFamily="34" charset="0"/>
                <a:cs typeface="Calibri" panose="020F0502020204030204" pitchFamily="34" charset="0"/>
              </a:rPr>
              <a:t> ή προαγωγές</a:t>
            </a:r>
          </a:p>
          <a:p>
            <a:pPr lvl="0" fontAlgn="auto"/>
            <a:r>
              <a:rPr lang="el-GR" sz="2200" dirty="0">
                <a:latin typeface="Calibri" panose="020F0502020204030204" pitchFamily="34" charset="0"/>
                <a:cs typeface="Calibri" panose="020F0502020204030204" pitchFamily="34" charset="0"/>
              </a:rPr>
              <a:t>Να προσαρμόζει ανταμοιβές στις προσωπικές αξίες (όχι σε όλες το χρήμα έχει την ίδια αξία)</a:t>
            </a:r>
          </a:p>
          <a:p>
            <a:endParaRPr lang="el-GR" sz="22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2A972472-DA84-457D-A596-C1B747631C28}"/>
              </a:ext>
            </a:extLst>
          </p:cNvPr>
          <p:cNvSpPr>
            <a:spLocks noGrp="1"/>
          </p:cNvSpPr>
          <p:nvPr>
            <p:ph type="sldNum" sz="quarter" idx="12"/>
          </p:nvPr>
        </p:nvSpPr>
        <p:spPr/>
        <p:txBody>
          <a:bodyPr/>
          <a:lstStyle/>
          <a:p>
            <a:pPr>
              <a:defRPr/>
            </a:pPr>
            <a:fld id="{D4CA15EF-DFB9-4D40-AD98-A7932FA4C59D}" type="slidenum">
              <a:rPr lang="el-GR" smtClean="0"/>
              <a:pPr>
                <a:defRPr/>
              </a:pPr>
              <a:t>30</a:t>
            </a:fld>
            <a:endParaRPr lang="el-GR"/>
          </a:p>
        </p:txBody>
      </p:sp>
    </p:spTree>
    <p:extLst>
      <p:ext uri="{BB962C8B-B14F-4D97-AF65-F5344CB8AC3E}">
        <p14:creationId xmlns:p14="http://schemas.microsoft.com/office/powerpoint/2010/main" val="2937437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143CE6-4CD3-41D1-91AD-AEBD57909A40}"/>
              </a:ext>
            </a:extLst>
          </p:cNvPr>
          <p:cNvSpPr>
            <a:spLocks noGrp="1"/>
          </p:cNvSpPr>
          <p:nvPr>
            <p:ph sz="quarter" idx="1"/>
          </p:nvPr>
        </p:nvSpPr>
        <p:spPr>
          <a:xfrm>
            <a:off x="301752" y="1527048"/>
            <a:ext cx="8503920" cy="5102352"/>
          </a:xfrm>
        </p:spPr>
        <p:txBody>
          <a:bodyPr/>
          <a:lstStyle/>
          <a:p>
            <a:pPr marL="0" indent="0" fontAlgn="auto">
              <a:buNone/>
            </a:pPr>
            <a:r>
              <a:rPr lang="en-US" sz="2400" b="1" dirty="0">
                <a:solidFill>
                  <a:srgbClr val="C00000"/>
                </a:solidFill>
                <a:latin typeface="Calibri" panose="020F0502020204030204" pitchFamily="34" charset="0"/>
                <a:cs typeface="Calibri" panose="020F0502020204030204" pitchFamily="34" charset="0"/>
              </a:rPr>
              <a:t>Mini Case – Boutique Resort </a:t>
            </a:r>
            <a:r>
              <a:rPr lang="el-GR" sz="2400" b="1" dirty="0">
                <a:solidFill>
                  <a:srgbClr val="C00000"/>
                </a:solidFill>
                <a:latin typeface="Calibri" panose="020F0502020204030204" pitchFamily="34" charset="0"/>
                <a:cs typeface="Calibri" panose="020F0502020204030204" pitchFamily="34" charset="0"/>
              </a:rPr>
              <a:t>στη Μύκονο</a:t>
            </a:r>
            <a:endParaRPr lang="en-US" sz="2400" dirty="0">
              <a:solidFill>
                <a:srgbClr val="C00000"/>
              </a:solidFill>
              <a:latin typeface="Calibri" panose="020F0502020204030204" pitchFamily="34" charset="0"/>
              <a:cs typeface="Calibri" panose="020F0502020204030204" pitchFamily="34" charset="0"/>
            </a:endParaRPr>
          </a:p>
          <a:p>
            <a:pPr marL="0" indent="0" fontAlgn="auto">
              <a:buNone/>
            </a:pPr>
            <a:r>
              <a:rPr lang="el-GR" sz="2400" dirty="0">
                <a:latin typeface="Calibri" panose="020F0502020204030204" pitchFamily="34" charset="0"/>
                <a:cs typeface="Calibri" panose="020F0502020204030204" pitchFamily="34" charset="0"/>
              </a:rPr>
              <a:t>Η διεύθυνση ανακοίνωσε </a:t>
            </a:r>
            <a:r>
              <a:rPr lang="en-US" sz="2400" dirty="0">
                <a:latin typeface="Calibri" panose="020F0502020204030204" pitchFamily="34" charset="0"/>
                <a:cs typeface="Calibri" panose="020F0502020204030204" pitchFamily="34" charset="0"/>
              </a:rPr>
              <a:t>bonus</a:t>
            </a:r>
            <a:r>
              <a:rPr lang="el-GR" sz="2400" dirty="0">
                <a:latin typeface="Calibri" panose="020F0502020204030204" pitchFamily="34" charset="0"/>
                <a:cs typeface="Calibri" panose="020F0502020204030204" pitchFamily="34" charset="0"/>
              </a:rPr>
              <a:t> για αύξηση του </a:t>
            </a:r>
            <a:r>
              <a:rPr lang="en-US" sz="2400" dirty="0">
                <a:latin typeface="Calibri" panose="020F0502020204030204" pitchFamily="34" charset="0"/>
                <a:cs typeface="Calibri" panose="020F0502020204030204" pitchFamily="34" charset="0"/>
              </a:rPr>
              <a:t>customer satisfaction score. </a:t>
            </a:r>
            <a:r>
              <a:rPr lang="el-GR" sz="2400" dirty="0">
                <a:latin typeface="Calibri" panose="020F0502020204030204" pitchFamily="34" charset="0"/>
                <a:cs typeface="Calibri" panose="020F0502020204030204" pitchFamily="34" charset="0"/>
              </a:rPr>
              <a:t>Ωστόσο, οι εργαζόμενοι </a:t>
            </a:r>
            <a:r>
              <a:rPr lang="el-GR" sz="2400" b="1" dirty="0">
                <a:solidFill>
                  <a:srgbClr val="C00000"/>
                </a:solidFill>
                <a:latin typeface="Calibri" panose="020F0502020204030204" pitchFamily="34" charset="0"/>
                <a:cs typeface="Calibri" panose="020F0502020204030204" pitchFamily="34" charset="0"/>
              </a:rPr>
              <a:t>δεν γνώριζαν</a:t>
            </a:r>
            <a:r>
              <a:rPr lang="el-GR" sz="2400" dirty="0">
                <a:solidFill>
                  <a:srgbClr val="C00000"/>
                </a:solidFill>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ποιοι παράγοντες επηρεάζουν τον δείκτη, ούτε πώς αναλύονται οι αξιολογήσεις.</a:t>
            </a:r>
          </a:p>
          <a:p>
            <a:pPr marL="0" indent="0" fontAlgn="auto">
              <a:buNone/>
            </a:pPr>
            <a:r>
              <a:rPr lang="el-GR" sz="2400" b="1" dirty="0">
                <a:solidFill>
                  <a:srgbClr val="C00000"/>
                </a:solidFill>
                <a:latin typeface="Calibri" panose="020F0502020204030204" pitchFamily="34" charset="0"/>
                <a:cs typeface="Calibri" panose="020F0502020204030204" pitchFamily="34" charset="0"/>
              </a:rPr>
              <a:t>Αποτέλεσμα</a:t>
            </a:r>
            <a:r>
              <a:rPr lang="el-GR" sz="2400" dirty="0">
                <a:latin typeface="Calibri" panose="020F0502020204030204" pitchFamily="34" charset="0"/>
                <a:cs typeface="Calibri" panose="020F0502020204030204" pitchFamily="34" charset="0"/>
              </a:rPr>
              <a:t>: χαμηλό </a:t>
            </a:r>
            <a:r>
              <a:rPr lang="en-US" sz="2400" dirty="0">
                <a:latin typeface="Calibri" panose="020F0502020204030204" pitchFamily="34" charset="0"/>
                <a:cs typeface="Calibri" panose="020F0502020204030204" pitchFamily="34" charset="0"/>
              </a:rPr>
              <a:t>engagement</a:t>
            </a:r>
            <a:r>
              <a:rPr lang="el-GR" sz="2400" dirty="0">
                <a:latin typeface="Calibri" panose="020F0502020204030204" pitchFamily="34" charset="0"/>
                <a:cs typeface="Calibri" panose="020F0502020204030204" pitchFamily="34" charset="0"/>
              </a:rPr>
              <a:t>.</a:t>
            </a:r>
          </a:p>
          <a:p>
            <a:pPr marL="0" indent="0" fontAlgn="auto">
              <a:buNone/>
            </a:pPr>
            <a:r>
              <a:rPr lang="el-GR" sz="2400" dirty="0">
                <a:latin typeface="Calibri" panose="020F0502020204030204" pitchFamily="34" charset="0"/>
                <a:cs typeface="Calibri" panose="020F0502020204030204" pitchFamily="34" charset="0"/>
              </a:rPr>
              <a:t>Μετά από </a:t>
            </a:r>
            <a:r>
              <a:rPr lang="en-US" sz="2400" dirty="0">
                <a:latin typeface="Calibri" panose="020F0502020204030204" pitchFamily="34" charset="0"/>
                <a:cs typeface="Calibri" panose="020F0502020204030204" pitchFamily="34" charset="0"/>
              </a:rPr>
              <a:t>coaching session</a:t>
            </a:r>
            <a:r>
              <a:rPr lang="el-GR" sz="2400" dirty="0">
                <a:latin typeface="Calibri" panose="020F0502020204030204" pitchFamily="34" charset="0"/>
                <a:cs typeface="Calibri" panose="020F0502020204030204" pitchFamily="34" charset="0"/>
              </a:rPr>
              <a:t>:</a:t>
            </a:r>
          </a:p>
          <a:p>
            <a:pPr lvl="0" fontAlgn="auto"/>
            <a:r>
              <a:rPr lang="el-GR" sz="2400" dirty="0">
                <a:latin typeface="Calibri" panose="020F0502020204030204" pitchFamily="34" charset="0"/>
                <a:cs typeface="Calibri" panose="020F0502020204030204" pitchFamily="34" charset="0"/>
              </a:rPr>
              <a:t>Αναλυτικά εξηγήθηκαν KPI &amp; στάδια αξιολόγησης</a:t>
            </a:r>
          </a:p>
          <a:p>
            <a:pPr lvl="0" fontAlgn="auto"/>
            <a:r>
              <a:rPr lang="el-GR" sz="2400" dirty="0">
                <a:latin typeface="Calibri" panose="020F0502020204030204" pitchFamily="34" charset="0"/>
                <a:cs typeface="Calibri" panose="020F0502020204030204" pitchFamily="34" charset="0"/>
              </a:rPr>
              <a:t>Δόθηκαν εργαλεία διαχείρισης παραπόνων</a:t>
            </a:r>
          </a:p>
          <a:p>
            <a:pPr lvl="0" fontAlgn="auto"/>
            <a:r>
              <a:rPr lang="el-GR" sz="2400" dirty="0">
                <a:latin typeface="Calibri" panose="020F0502020204030204" pitchFamily="34" charset="0"/>
                <a:cs typeface="Calibri" panose="020F0502020204030204" pitchFamily="34" charset="0"/>
              </a:rPr>
              <a:t>Δημιουργήθηκαν μικρές ομάδες ποιοτικής βελτίωσης</a:t>
            </a:r>
          </a:p>
          <a:p>
            <a:pPr marL="0" indent="0" fontAlgn="auto">
              <a:buNone/>
            </a:pPr>
            <a:r>
              <a:rPr lang="el-GR" sz="2400" dirty="0">
                <a:latin typeface="Calibri" panose="020F0502020204030204" pitchFamily="34" charset="0"/>
                <a:cs typeface="Calibri" panose="020F0502020204030204" pitchFamily="34" charset="0"/>
              </a:rPr>
              <a:t>Το </a:t>
            </a:r>
            <a:r>
              <a:rPr lang="en-US" sz="2400" dirty="0">
                <a:latin typeface="Calibri" panose="020F0502020204030204" pitchFamily="34" charset="0"/>
                <a:cs typeface="Calibri" panose="020F0502020204030204" pitchFamily="34" charset="0"/>
              </a:rPr>
              <a:t>bonus</a:t>
            </a:r>
            <a:r>
              <a:rPr lang="el-GR" sz="2400" dirty="0">
                <a:latin typeface="Calibri" panose="020F0502020204030204" pitchFamily="34" charset="0"/>
                <a:cs typeface="Calibri" panose="020F0502020204030204" pitchFamily="34" charset="0"/>
              </a:rPr>
              <a:t> πλέον θεωρήθηκε </a:t>
            </a:r>
            <a:r>
              <a:rPr lang="el-GR" sz="2400" b="1" dirty="0">
                <a:solidFill>
                  <a:srgbClr val="C00000"/>
                </a:solidFill>
                <a:latin typeface="Calibri" panose="020F0502020204030204" pitchFamily="34" charset="0"/>
                <a:cs typeface="Calibri" panose="020F0502020204030204" pitchFamily="34" charset="0"/>
              </a:rPr>
              <a:t>δίκαιο και εφικτό</a:t>
            </a:r>
            <a:r>
              <a:rPr lang="el-GR" sz="2400" dirty="0">
                <a:latin typeface="Calibri" panose="020F0502020204030204" pitchFamily="34" charset="0"/>
                <a:cs typeface="Calibri" panose="020F0502020204030204" pitchFamily="34" charset="0"/>
              </a:rPr>
              <a:t>, και η απόδοση αυξήθηκε.</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3DCB2982-E275-4188-AD29-88CEA6C12560}"/>
              </a:ext>
            </a:extLst>
          </p:cNvPr>
          <p:cNvSpPr>
            <a:spLocks noGrp="1"/>
          </p:cNvSpPr>
          <p:nvPr>
            <p:ph type="sldNum" sz="quarter" idx="12"/>
          </p:nvPr>
        </p:nvSpPr>
        <p:spPr/>
        <p:txBody>
          <a:bodyPr/>
          <a:lstStyle/>
          <a:p>
            <a:pPr>
              <a:defRPr/>
            </a:pPr>
            <a:fld id="{D4CA15EF-DFB9-4D40-AD98-A7932FA4C59D}" type="slidenum">
              <a:rPr lang="el-GR" smtClean="0"/>
              <a:pPr>
                <a:defRPr/>
              </a:pPr>
              <a:t>31</a:t>
            </a:fld>
            <a:endParaRPr lang="el-GR"/>
          </a:p>
        </p:txBody>
      </p:sp>
      <p:sp>
        <p:nvSpPr>
          <p:cNvPr id="5" name="Title 1">
            <a:extLst>
              <a:ext uri="{FF2B5EF4-FFF2-40B4-BE49-F238E27FC236}">
                <a16:creationId xmlns:a16="http://schemas.microsoft.com/office/drawing/2014/main" id="{137C9104-1551-4085-95AF-66C940851C2B}"/>
              </a:ext>
            </a:extLst>
          </p:cNvPr>
          <p:cNvSpPr>
            <a:spLocks noGrp="1"/>
          </p:cNvSpPr>
          <p:nvPr>
            <p:ph type="title"/>
          </p:nvPr>
        </p:nvSpPr>
        <p:spPr>
          <a:xfrm>
            <a:off x="301625" y="228600"/>
            <a:ext cx="8534400" cy="968152"/>
          </a:xfrm>
        </p:spPr>
        <p:txBody>
          <a:bodyPr/>
          <a:lstStyle/>
          <a:p>
            <a:r>
              <a:rPr lang="el-GR" b="1" dirty="0">
                <a:latin typeface="Calibri" panose="020F0502020204030204" pitchFamily="34" charset="0"/>
                <a:cs typeface="Calibri" panose="020F0502020204030204" pitchFamily="34" charset="0"/>
              </a:rPr>
              <a:t>3. </a:t>
            </a:r>
            <a:r>
              <a:rPr lang="en-US" b="1" dirty="0">
                <a:latin typeface="Calibri" panose="020F0502020204030204" pitchFamily="34" charset="0"/>
                <a:cs typeface="Calibri" panose="020F0502020204030204" pitchFamily="34" charset="0"/>
              </a:rPr>
              <a:t>Vroom – Expectancy Theory </a:t>
            </a:r>
            <a:r>
              <a:rPr lang="el-GR" b="1" dirty="0">
                <a:latin typeface="Calibri" panose="020F0502020204030204" pitchFamily="34" charset="0"/>
                <a:cs typeface="Calibri" panose="020F0502020204030204" pitchFamily="34" charset="0"/>
              </a:rPr>
              <a:t>(Θεωρία Προσδοκιών): 2/2</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0812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92AA8-F6D8-4F62-B5E8-419A803844AF}"/>
              </a:ext>
            </a:extLst>
          </p:cNvPr>
          <p:cNvSpPr>
            <a:spLocks noGrp="1"/>
          </p:cNvSpPr>
          <p:nvPr>
            <p:ph type="title"/>
          </p:nvPr>
        </p:nvSpPr>
        <p:spPr>
          <a:xfrm>
            <a:off x="301625" y="228600"/>
            <a:ext cx="8534400" cy="968152"/>
          </a:xfrm>
        </p:spPr>
        <p:txBody>
          <a:bodyPr/>
          <a:lstStyle/>
          <a:p>
            <a:r>
              <a:rPr lang="el-GR" b="1" dirty="0">
                <a:latin typeface="Calibri" panose="020F0502020204030204" pitchFamily="34" charset="0"/>
                <a:cs typeface="Calibri" panose="020F0502020204030204" pitchFamily="34" charset="0"/>
              </a:rPr>
              <a:t>4. </a:t>
            </a:r>
            <a:r>
              <a:rPr lang="en-US" b="1" dirty="0">
                <a:latin typeface="Calibri" panose="020F0502020204030204" pitchFamily="34" charset="0"/>
                <a:cs typeface="Calibri" panose="020F0502020204030204" pitchFamily="34" charset="0"/>
              </a:rPr>
              <a:t>Adams – Equity Theory </a:t>
            </a:r>
            <a:r>
              <a:rPr lang="el-GR" b="1" dirty="0">
                <a:latin typeface="Calibri" panose="020F0502020204030204" pitchFamily="34" charset="0"/>
                <a:cs typeface="Calibri" panose="020F0502020204030204" pitchFamily="34" charset="0"/>
              </a:rPr>
              <a:t>(Θεωρία Δικαιοσύνης): 1/2</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C0EA94D-1962-4108-8FEE-4B641356A268}"/>
              </a:ext>
            </a:extLst>
          </p:cNvPr>
          <p:cNvSpPr>
            <a:spLocks noGrp="1"/>
          </p:cNvSpPr>
          <p:nvPr>
            <p:ph sz="quarter" idx="1"/>
          </p:nvPr>
        </p:nvSpPr>
        <p:spPr>
          <a:xfrm>
            <a:off x="107504" y="1340768"/>
            <a:ext cx="9036496" cy="5400600"/>
          </a:xfrm>
        </p:spPr>
        <p:txBody>
          <a:bodyPr/>
          <a:lstStyle/>
          <a:p>
            <a:pPr marL="0" indent="0" fontAlgn="auto">
              <a:buNone/>
            </a:pPr>
            <a:r>
              <a:rPr lang="el-GR" sz="2200" dirty="0">
                <a:latin typeface="Calibri" panose="020F0502020204030204" pitchFamily="34" charset="0"/>
                <a:cs typeface="Calibri" panose="020F0502020204030204" pitchFamily="34" charset="0"/>
              </a:rPr>
              <a:t>Ο </a:t>
            </a:r>
            <a:r>
              <a:rPr lang="en-US" sz="2200" dirty="0">
                <a:latin typeface="Calibri" panose="020F0502020204030204" pitchFamily="34" charset="0"/>
                <a:cs typeface="Calibri" panose="020F0502020204030204" pitchFamily="34" charset="0"/>
              </a:rPr>
              <a:t>Adams</a:t>
            </a:r>
            <a:r>
              <a:rPr lang="el-GR" sz="2200" dirty="0">
                <a:latin typeface="Calibri" panose="020F0502020204030204" pitchFamily="34" charset="0"/>
                <a:cs typeface="Calibri" panose="020F0502020204030204" pitchFamily="34" charset="0"/>
              </a:rPr>
              <a:t> υποστηρίζει ότι η συμπεριφορά του εργαζομένου επηρεάζεται από την </a:t>
            </a:r>
            <a:r>
              <a:rPr lang="el-GR" sz="2200" b="1" dirty="0">
                <a:solidFill>
                  <a:srgbClr val="C00000"/>
                </a:solidFill>
                <a:latin typeface="Calibri" panose="020F0502020204030204" pitchFamily="34" charset="0"/>
                <a:cs typeface="Calibri" panose="020F0502020204030204" pitchFamily="34" charset="0"/>
              </a:rPr>
              <a:t>αντίληψη περί δικαιοσύνης</a:t>
            </a:r>
            <a:r>
              <a:rPr lang="el-GR" sz="2200" dirty="0">
                <a:latin typeface="Calibri" panose="020F0502020204030204" pitchFamily="34" charset="0"/>
                <a:cs typeface="Calibri" panose="020F0502020204030204" pitchFamily="34" charset="0"/>
              </a:rPr>
              <a:t>, η οποία συγκρίνεται μεταξύ:</a:t>
            </a:r>
          </a:p>
          <a:p>
            <a:pPr lvl="0" fontAlgn="auto"/>
            <a:r>
              <a:rPr lang="el-GR" sz="2200" dirty="0">
                <a:latin typeface="Calibri" panose="020F0502020204030204" pitchFamily="34" charset="0"/>
                <a:cs typeface="Calibri" panose="020F0502020204030204" pitchFamily="34" charset="0"/>
              </a:rPr>
              <a:t>ιδίας προσπάθειας &amp; ανταμοιβής</a:t>
            </a:r>
          </a:p>
          <a:p>
            <a:pPr lvl="0" fontAlgn="auto"/>
            <a:r>
              <a:rPr lang="el-GR" sz="2200" dirty="0">
                <a:latin typeface="Calibri" panose="020F0502020204030204" pitchFamily="34" charset="0"/>
                <a:cs typeface="Calibri" panose="020F0502020204030204" pitchFamily="34" charset="0"/>
              </a:rPr>
              <a:t>προσπάθειας &amp; ανταμοιβής άλλων εργαζομένων</a:t>
            </a:r>
          </a:p>
          <a:p>
            <a:pPr marL="0" indent="0" fontAlgn="auto">
              <a:buNone/>
            </a:pPr>
            <a:r>
              <a:rPr lang="el-GR" sz="2200" b="1" dirty="0">
                <a:solidFill>
                  <a:srgbClr val="C00000"/>
                </a:solidFill>
                <a:latin typeface="Calibri" panose="020F0502020204030204" pitchFamily="34" charset="0"/>
                <a:cs typeface="Calibri" panose="020F0502020204030204" pitchFamily="34" charset="0"/>
              </a:rPr>
              <a:t>Αν ένας εργαζόμενος νιώσει αδικία</a:t>
            </a:r>
            <a:r>
              <a:rPr lang="el-GR" sz="2200" dirty="0">
                <a:latin typeface="Calibri" panose="020F0502020204030204" pitchFamily="34" charset="0"/>
                <a:cs typeface="Calibri" panose="020F0502020204030204" pitchFamily="34" charset="0"/>
              </a:rPr>
              <a:t>, μπορεί να:</a:t>
            </a:r>
          </a:p>
          <a:p>
            <a:pPr lvl="0" fontAlgn="auto"/>
            <a:r>
              <a:rPr lang="el-GR" sz="2200" dirty="0">
                <a:latin typeface="Calibri" panose="020F0502020204030204" pitchFamily="34" charset="0"/>
                <a:cs typeface="Calibri" panose="020F0502020204030204" pitchFamily="34" charset="0"/>
              </a:rPr>
              <a:t>μειώσει τον ρυθμό εργασίας</a:t>
            </a:r>
          </a:p>
          <a:p>
            <a:pPr lvl="0" fontAlgn="auto"/>
            <a:r>
              <a:rPr lang="el-GR" sz="2200" dirty="0">
                <a:latin typeface="Calibri" panose="020F0502020204030204" pitchFamily="34" charset="0"/>
                <a:cs typeface="Calibri" panose="020F0502020204030204" pitchFamily="34" charset="0"/>
              </a:rPr>
              <a:t>απαιτήσει λιγότερη προσπάθεια</a:t>
            </a:r>
          </a:p>
          <a:p>
            <a:pPr lvl="0" fontAlgn="auto"/>
            <a:r>
              <a:rPr lang="el-GR" sz="2200" dirty="0">
                <a:latin typeface="Calibri" panose="020F0502020204030204" pitchFamily="34" charset="0"/>
                <a:cs typeface="Calibri" panose="020F0502020204030204" pitchFamily="34" charset="0"/>
              </a:rPr>
              <a:t>δημιουργήσει συγκρούσεις</a:t>
            </a:r>
          </a:p>
          <a:p>
            <a:pPr lvl="0" fontAlgn="auto"/>
            <a:r>
              <a:rPr lang="el-GR" sz="2200" dirty="0">
                <a:latin typeface="Calibri" panose="020F0502020204030204" pitchFamily="34" charset="0"/>
                <a:cs typeface="Calibri" panose="020F0502020204030204" pitchFamily="34" charset="0"/>
              </a:rPr>
              <a:t>παραιτηθεί</a:t>
            </a:r>
          </a:p>
          <a:p>
            <a:pPr marL="0" indent="0" fontAlgn="auto">
              <a:buNone/>
            </a:pPr>
            <a:r>
              <a:rPr lang="el-GR" sz="2200" b="1" dirty="0">
                <a:solidFill>
                  <a:srgbClr val="C00000"/>
                </a:solidFill>
                <a:latin typeface="Calibri" panose="020F0502020204030204" pitchFamily="34" charset="0"/>
                <a:cs typeface="Calibri" panose="020F0502020204030204" pitchFamily="34" charset="0"/>
              </a:rPr>
              <a:t>Προκλήσεις στον τουρισμό</a:t>
            </a:r>
            <a:endParaRPr lang="el-GR" sz="2200" dirty="0">
              <a:solidFill>
                <a:srgbClr val="C00000"/>
              </a:solidFill>
              <a:latin typeface="Calibri" panose="020F0502020204030204" pitchFamily="34" charset="0"/>
              <a:cs typeface="Calibri" panose="020F0502020204030204" pitchFamily="34" charset="0"/>
            </a:endParaRPr>
          </a:p>
          <a:p>
            <a:pPr lvl="0" fontAlgn="auto"/>
            <a:r>
              <a:rPr lang="el-GR" sz="2200" dirty="0">
                <a:latin typeface="Calibri" panose="020F0502020204030204" pitchFamily="34" charset="0"/>
                <a:cs typeface="Calibri" panose="020F0502020204030204" pitchFamily="34" charset="0"/>
              </a:rPr>
              <a:t>Εποχικό προσωπικό </a:t>
            </a:r>
            <a:r>
              <a:rPr lang="el-GR" sz="2200" dirty="0" err="1">
                <a:latin typeface="Calibri" panose="020F0502020204030204" pitchFamily="34" charset="0"/>
                <a:cs typeface="Calibri" panose="020F0502020204030204" pitchFamily="34" charset="0"/>
              </a:rPr>
              <a:t>vs</a:t>
            </a:r>
            <a:r>
              <a:rPr lang="el-GR" sz="2200" dirty="0">
                <a:latin typeface="Calibri" panose="020F0502020204030204" pitchFamily="34" charset="0"/>
                <a:cs typeface="Calibri" panose="020F0502020204030204" pitchFamily="34" charset="0"/>
              </a:rPr>
              <a:t> μόνιμο</a:t>
            </a:r>
          </a:p>
          <a:p>
            <a:pPr lvl="0" fontAlgn="auto"/>
            <a:r>
              <a:rPr lang="el-GR" sz="2200" dirty="0">
                <a:latin typeface="Calibri" panose="020F0502020204030204" pitchFamily="34" charset="0"/>
                <a:cs typeface="Calibri" panose="020F0502020204030204" pitchFamily="34" charset="0"/>
              </a:rPr>
              <a:t>Διαφορετικές κουλτούρες &amp; εθνικότητες</a:t>
            </a:r>
          </a:p>
          <a:p>
            <a:pPr lvl="0" fontAlgn="auto"/>
            <a:r>
              <a:rPr lang="el-GR" sz="2200" dirty="0">
                <a:latin typeface="Calibri" panose="020F0502020204030204" pitchFamily="34" charset="0"/>
                <a:cs typeface="Calibri" panose="020F0502020204030204" pitchFamily="34" charset="0"/>
              </a:rPr>
              <a:t>Τηλεργασία για διοικητικό προσωπικό </a:t>
            </a:r>
            <a:r>
              <a:rPr lang="el-GR" sz="2200" dirty="0" err="1">
                <a:latin typeface="Calibri" panose="020F0502020204030204" pitchFamily="34" charset="0"/>
                <a:cs typeface="Calibri" panose="020F0502020204030204" pitchFamily="34" charset="0"/>
              </a:rPr>
              <a:t>vs</a:t>
            </a:r>
            <a:r>
              <a:rPr lang="el-GR" sz="2200" dirty="0">
                <a:latin typeface="Calibri" panose="020F0502020204030204" pitchFamily="34" charset="0"/>
                <a:cs typeface="Calibri" panose="020F0502020204030204" pitchFamily="34" charset="0"/>
              </a:rPr>
              <a:t> εξωτερική εργασία </a:t>
            </a:r>
            <a:r>
              <a:rPr lang="en-US" sz="2200" dirty="0">
                <a:latin typeface="Calibri" panose="020F0502020204030204" pitchFamily="34" charset="0"/>
                <a:cs typeface="Calibri" panose="020F0502020204030204" pitchFamily="34" charset="0"/>
              </a:rPr>
              <a:t>front-line</a:t>
            </a:r>
          </a:p>
          <a:p>
            <a:endParaRPr lang="el-GR" sz="22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33967D09-D67C-4319-ACBC-BD175709123C}"/>
              </a:ext>
            </a:extLst>
          </p:cNvPr>
          <p:cNvSpPr>
            <a:spLocks noGrp="1"/>
          </p:cNvSpPr>
          <p:nvPr>
            <p:ph type="sldNum" sz="quarter" idx="12"/>
          </p:nvPr>
        </p:nvSpPr>
        <p:spPr/>
        <p:txBody>
          <a:bodyPr/>
          <a:lstStyle/>
          <a:p>
            <a:pPr>
              <a:defRPr/>
            </a:pPr>
            <a:fld id="{D4CA15EF-DFB9-4D40-AD98-A7932FA4C59D}" type="slidenum">
              <a:rPr lang="el-GR" smtClean="0"/>
              <a:pPr>
                <a:defRPr/>
              </a:pPr>
              <a:t>32</a:t>
            </a:fld>
            <a:endParaRPr lang="el-GR"/>
          </a:p>
        </p:txBody>
      </p:sp>
    </p:spTree>
    <p:extLst>
      <p:ext uri="{BB962C8B-B14F-4D97-AF65-F5344CB8AC3E}">
        <p14:creationId xmlns:p14="http://schemas.microsoft.com/office/powerpoint/2010/main" val="39839033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756C5D-B6D9-49DB-BD6D-DD3FB8DD64D1}"/>
              </a:ext>
            </a:extLst>
          </p:cNvPr>
          <p:cNvSpPr>
            <a:spLocks noGrp="1"/>
          </p:cNvSpPr>
          <p:nvPr>
            <p:ph sz="quarter" idx="1"/>
          </p:nvPr>
        </p:nvSpPr>
        <p:spPr>
          <a:xfrm>
            <a:off x="179512" y="1468438"/>
            <a:ext cx="8626160" cy="5160962"/>
          </a:xfrm>
        </p:spPr>
        <p:txBody>
          <a:bodyPr/>
          <a:lstStyle/>
          <a:p>
            <a:pPr marL="0" indent="0" fontAlgn="auto">
              <a:buNone/>
            </a:pPr>
            <a:r>
              <a:rPr lang="el-GR" sz="2400" b="1" dirty="0">
                <a:solidFill>
                  <a:srgbClr val="C00000"/>
                </a:solidFill>
                <a:latin typeface="Calibri" panose="020F0502020204030204" pitchFamily="34" charset="0"/>
                <a:cs typeface="Calibri" panose="020F0502020204030204" pitchFamily="34" charset="0"/>
              </a:rPr>
              <a:t>Mini </a:t>
            </a:r>
            <a:r>
              <a:rPr lang="en-US" sz="2400" b="1" dirty="0">
                <a:solidFill>
                  <a:srgbClr val="C00000"/>
                </a:solidFill>
                <a:latin typeface="Calibri" panose="020F0502020204030204" pitchFamily="34" charset="0"/>
                <a:cs typeface="Calibri" panose="020F0502020204030204" pitchFamily="34" charset="0"/>
              </a:rPr>
              <a:t>Case – City Hotel </a:t>
            </a:r>
            <a:r>
              <a:rPr lang="el-GR" sz="2400" b="1" dirty="0">
                <a:solidFill>
                  <a:srgbClr val="C00000"/>
                </a:solidFill>
                <a:latin typeface="Calibri" panose="020F0502020204030204" pitchFamily="34" charset="0"/>
                <a:cs typeface="Calibri" panose="020F0502020204030204" pitchFamily="34" charset="0"/>
              </a:rPr>
              <a:t>4* Αθήνα</a:t>
            </a:r>
            <a:endParaRPr lang="el-GR" sz="2400" dirty="0">
              <a:solidFill>
                <a:srgbClr val="C00000"/>
              </a:solidFill>
              <a:latin typeface="Calibri" panose="020F0502020204030204" pitchFamily="34" charset="0"/>
              <a:cs typeface="Calibri" panose="020F0502020204030204" pitchFamily="34" charset="0"/>
            </a:endParaRPr>
          </a:p>
          <a:p>
            <a:pPr marL="0" indent="0" fontAlgn="auto">
              <a:buNone/>
            </a:pPr>
            <a:r>
              <a:rPr lang="el-GR" sz="2400" dirty="0">
                <a:latin typeface="Calibri" panose="020F0502020204030204" pitchFamily="34" charset="0"/>
                <a:cs typeface="Calibri" panose="020F0502020204030204" pitchFamily="34" charset="0"/>
              </a:rPr>
              <a:t>Δύο υπάλληλοι υποδοχής προσλήφθηκαν την ίδια εβδομάδα. Παρότι έχουν παρόμοια προσόντα, ο ένας έχει ανώτερο μισθό λόγω διαπραγματευτικών δεξιοτήτων στη συνέντευξη.</a:t>
            </a:r>
          </a:p>
          <a:p>
            <a:pPr marL="0" indent="0" fontAlgn="auto">
              <a:buNone/>
            </a:pPr>
            <a:endParaRPr lang="el-GR" sz="2400" dirty="0">
              <a:latin typeface="Calibri" panose="020F0502020204030204" pitchFamily="34" charset="0"/>
              <a:cs typeface="Calibri" panose="020F0502020204030204" pitchFamily="34" charset="0"/>
            </a:endParaRPr>
          </a:p>
          <a:p>
            <a:pPr marL="0" indent="0" fontAlgn="auto">
              <a:buNone/>
            </a:pPr>
            <a:r>
              <a:rPr lang="el-GR" sz="2400" dirty="0">
                <a:latin typeface="Calibri" panose="020F0502020204030204" pitchFamily="34" charset="0"/>
                <a:cs typeface="Calibri" panose="020F0502020204030204" pitchFamily="34" charset="0"/>
              </a:rPr>
              <a:t>Μετά από λίγους μήνες, ο δεύτερος εργαζόμενος εμφανίζει μειωμένο χαμόγελο και ψυχρή επικοινωνία με πελάτες. Η διοίκηση, χωρίς να προχωρήσει σε αύξηση, εξηγεί:</a:t>
            </a:r>
          </a:p>
          <a:p>
            <a:pPr lvl="0" fontAlgn="auto"/>
            <a:r>
              <a:rPr lang="el-GR" sz="2400" dirty="0">
                <a:latin typeface="Calibri" panose="020F0502020204030204" pitchFamily="34" charset="0"/>
                <a:cs typeface="Calibri" panose="020F0502020204030204" pitchFamily="34" charset="0"/>
              </a:rPr>
              <a:t>τη διαδικασία αξιολόγησης</a:t>
            </a:r>
          </a:p>
          <a:p>
            <a:pPr lvl="0" fontAlgn="auto"/>
            <a:r>
              <a:rPr lang="el-GR" sz="2400" dirty="0">
                <a:latin typeface="Calibri" panose="020F0502020204030204" pitchFamily="34" charset="0"/>
                <a:cs typeface="Calibri" panose="020F0502020204030204" pitchFamily="34" charset="0"/>
              </a:rPr>
              <a:t>το πλάνο εξέλιξης</a:t>
            </a:r>
          </a:p>
          <a:p>
            <a:pPr lvl="0" fontAlgn="auto"/>
            <a:r>
              <a:rPr lang="el-GR" sz="2400" dirty="0">
                <a:latin typeface="Calibri" panose="020F0502020204030204" pitchFamily="34" charset="0"/>
                <a:cs typeface="Calibri" panose="020F0502020204030204" pitchFamily="34" charset="0"/>
              </a:rPr>
              <a:t>τη δυνατότητα μισθολογικής αναπροσαρμογής σύντομα</a:t>
            </a:r>
          </a:p>
          <a:p>
            <a:pPr marL="0" indent="0" fontAlgn="auto">
              <a:buNone/>
            </a:pPr>
            <a:r>
              <a:rPr lang="el-GR" sz="2400" dirty="0">
                <a:latin typeface="Calibri" panose="020F0502020204030204" pitchFamily="34" charset="0"/>
                <a:cs typeface="Calibri" panose="020F0502020204030204" pitchFamily="34" charset="0"/>
              </a:rPr>
              <a:t>Η προσθήκη ενός </a:t>
            </a:r>
            <a:r>
              <a:rPr lang="el-GR" sz="2400" b="1" dirty="0">
                <a:solidFill>
                  <a:srgbClr val="C00000"/>
                </a:solidFill>
                <a:latin typeface="Calibri" panose="020F0502020204030204" pitchFamily="34" charset="0"/>
                <a:cs typeface="Calibri" panose="020F0502020204030204" pitchFamily="34" charset="0"/>
              </a:rPr>
              <a:t>διαφανούς πλαισίου</a:t>
            </a:r>
            <a:r>
              <a:rPr lang="el-GR" sz="2400" dirty="0">
                <a:solidFill>
                  <a:srgbClr val="C00000"/>
                </a:solidFill>
                <a:latin typeface="Calibri" panose="020F0502020204030204" pitchFamily="34" charset="0"/>
                <a:cs typeface="Calibri" panose="020F0502020204030204" pitchFamily="34" charset="0"/>
              </a:rPr>
              <a:t> </a:t>
            </a:r>
            <a:r>
              <a:rPr lang="el-GR" sz="2400" dirty="0">
                <a:latin typeface="Calibri" panose="020F0502020204030204" pitchFamily="34" charset="0"/>
                <a:cs typeface="Calibri" panose="020F0502020204030204" pitchFamily="34" charset="0"/>
              </a:rPr>
              <a:t>επαναφέρει το αίσθημα δικαιοσύνης.</a:t>
            </a:r>
          </a:p>
          <a:p>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E6BB8684-AA86-4421-B110-EF89CA3B8BF5}"/>
              </a:ext>
            </a:extLst>
          </p:cNvPr>
          <p:cNvSpPr>
            <a:spLocks noGrp="1"/>
          </p:cNvSpPr>
          <p:nvPr>
            <p:ph type="sldNum" sz="quarter" idx="12"/>
          </p:nvPr>
        </p:nvSpPr>
        <p:spPr/>
        <p:txBody>
          <a:bodyPr/>
          <a:lstStyle/>
          <a:p>
            <a:pPr>
              <a:defRPr/>
            </a:pPr>
            <a:fld id="{D4CA15EF-DFB9-4D40-AD98-A7932FA4C59D}" type="slidenum">
              <a:rPr lang="el-GR" smtClean="0"/>
              <a:pPr>
                <a:defRPr/>
              </a:pPr>
              <a:t>33</a:t>
            </a:fld>
            <a:endParaRPr lang="el-GR"/>
          </a:p>
        </p:txBody>
      </p:sp>
      <p:sp>
        <p:nvSpPr>
          <p:cNvPr id="5" name="Title 1">
            <a:extLst>
              <a:ext uri="{FF2B5EF4-FFF2-40B4-BE49-F238E27FC236}">
                <a16:creationId xmlns:a16="http://schemas.microsoft.com/office/drawing/2014/main" id="{421C51F0-27DE-4F97-91CF-9D09EA23E2A5}"/>
              </a:ext>
            </a:extLst>
          </p:cNvPr>
          <p:cNvSpPr>
            <a:spLocks noGrp="1"/>
          </p:cNvSpPr>
          <p:nvPr>
            <p:ph type="title"/>
          </p:nvPr>
        </p:nvSpPr>
        <p:spPr>
          <a:xfrm>
            <a:off x="301625" y="228600"/>
            <a:ext cx="8534400" cy="968152"/>
          </a:xfrm>
        </p:spPr>
        <p:txBody>
          <a:bodyPr/>
          <a:lstStyle/>
          <a:p>
            <a:r>
              <a:rPr lang="el-GR" b="1" dirty="0">
                <a:latin typeface="Calibri" panose="020F0502020204030204" pitchFamily="34" charset="0"/>
                <a:cs typeface="Calibri" panose="020F0502020204030204" pitchFamily="34" charset="0"/>
              </a:rPr>
              <a:t>4. </a:t>
            </a:r>
            <a:r>
              <a:rPr lang="en-US" b="1" dirty="0">
                <a:latin typeface="Calibri" panose="020F0502020204030204" pitchFamily="34" charset="0"/>
                <a:cs typeface="Calibri" panose="020F0502020204030204" pitchFamily="34" charset="0"/>
              </a:rPr>
              <a:t>Adams – Equity Theory </a:t>
            </a:r>
            <a:r>
              <a:rPr lang="el-GR" b="1" dirty="0">
                <a:latin typeface="Calibri" panose="020F0502020204030204" pitchFamily="34" charset="0"/>
                <a:cs typeface="Calibri" panose="020F0502020204030204" pitchFamily="34" charset="0"/>
              </a:rPr>
              <a:t>(Θεωρία Δικαιοσύνης): 2/2</a:t>
            </a:r>
            <a:endParaRPr lang="el-G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957632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C31D4-582B-4367-BE7E-14429989B196}"/>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Συνολικές Επισημάνσεις: 1/6</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E39B58D-3B3E-4E3B-A4C5-4EA2C7FBCE73}"/>
              </a:ext>
            </a:extLst>
          </p:cNvPr>
          <p:cNvSpPr>
            <a:spLocks noGrp="1"/>
          </p:cNvSpPr>
          <p:nvPr>
            <p:ph sz="quarter" idx="1"/>
          </p:nvPr>
        </p:nvSpPr>
        <p:spPr/>
        <p:txBody>
          <a:bodyPr/>
          <a:lstStyle/>
          <a:p>
            <a:endParaRPr lang="el-GR" dirty="0">
              <a:latin typeface="Calibri" panose="020F0502020204030204" pitchFamily="34" charset="0"/>
              <a:cs typeface="Calibri" panose="020F0502020204030204" pitchFamily="34" charset="0"/>
            </a:endParaRPr>
          </a:p>
          <a:p>
            <a:pPr lvl="0" fontAlgn="auto"/>
            <a:r>
              <a:rPr lang="el-GR" dirty="0">
                <a:latin typeface="Calibri" panose="020F0502020204030204" pitchFamily="34" charset="0"/>
                <a:cs typeface="Calibri" panose="020F0502020204030204" pitchFamily="34" charset="0"/>
              </a:rPr>
              <a:t>Κανένα μοντέλο δεν είναι απόλυτο — η </a:t>
            </a:r>
            <a:r>
              <a:rPr lang="el-GR" b="1" dirty="0">
                <a:solidFill>
                  <a:srgbClr val="C00000"/>
                </a:solidFill>
                <a:latin typeface="Calibri" panose="020F0502020204030204" pitchFamily="34" charset="0"/>
                <a:cs typeface="Calibri" panose="020F0502020204030204" pitchFamily="34" charset="0"/>
              </a:rPr>
              <a:t>εφαρμογή γίνεται συνδυαστικά</a:t>
            </a:r>
            <a:r>
              <a:rPr lang="el-GR" dirty="0">
                <a:latin typeface="Calibri" panose="020F0502020204030204" pitchFamily="34" charset="0"/>
                <a:cs typeface="Calibri" panose="020F0502020204030204" pitchFamily="34" charset="0"/>
              </a:rPr>
              <a:t>.</a:t>
            </a:r>
          </a:p>
          <a:p>
            <a:pPr lvl="0" fontAlgn="auto"/>
            <a:r>
              <a:rPr lang="el-GR" dirty="0">
                <a:latin typeface="Calibri" panose="020F0502020204030204" pitchFamily="34" charset="0"/>
                <a:cs typeface="Calibri" panose="020F0502020204030204" pitchFamily="34" charset="0"/>
              </a:rPr>
              <a:t>Η παρακίνηση είναι </a:t>
            </a:r>
            <a:r>
              <a:rPr lang="el-GR" b="1" dirty="0">
                <a:solidFill>
                  <a:srgbClr val="C00000"/>
                </a:solidFill>
                <a:latin typeface="Calibri" panose="020F0502020204030204" pitchFamily="34" charset="0"/>
                <a:cs typeface="Calibri" panose="020F0502020204030204" pitchFamily="34" charset="0"/>
              </a:rPr>
              <a:t>δυναμική</a:t>
            </a:r>
            <a:r>
              <a:rPr lang="el-GR" dirty="0">
                <a:latin typeface="Calibri" panose="020F0502020204030204" pitchFamily="34" charset="0"/>
                <a:cs typeface="Calibri" panose="020F0502020204030204" pitchFamily="34" charset="0"/>
              </a:rPr>
              <a:t>, όχι στατική: αλλάζει ανάλογα με τη φάση ζωής, ηλικία, κουλτούρα, ρόλο και φιλοδοξίες.</a:t>
            </a:r>
          </a:p>
          <a:p>
            <a:pPr lvl="0" fontAlgn="auto"/>
            <a:r>
              <a:rPr lang="el-GR" dirty="0">
                <a:latin typeface="Calibri" panose="020F0502020204030204" pitchFamily="34" charset="0"/>
                <a:cs typeface="Calibri" panose="020F0502020204030204" pitchFamily="34" charset="0"/>
              </a:rPr>
              <a:t>Η </a:t>
            </a:r>
            <a:r>
              <a:rPr lang="el-GR" b="1" dirty="0">
                <a:solidFill>
                  <a:srgbClr val="C00000"/>
                </a:solidFill>
                <a:latin typeface="Calibri" panose="020F0502020204030204" pitchFamily="34" charset="0"/>
                <a:cs typeface="Calibri" panose="020F0502020204030204" pitchFamily="34" charset="0"/>
              </a:rPr>
              <a:t>κουλτούρα της επιχείρησης </a:t>
            </a:r>
            <a:r>
              <a:rPr lang="el-GR" dirty="0">
                <a:latin typeface="Calibri" panose="020F0502020204030204" pitchFamily="34" charset="0"/>
                <a:cs typeface="Calibri" panose="020F0502020204030204" pitchFamily="34" charset="0"/>
              </a:rPr>
              <a:t>είναι ο «</a:t>
            </a:r>
            <a:r>
              <a:rPr lang="el-GR" dirty="0" err="1">
                <a:latin typeface="Calibri" panose="020F0502020204030204" pitchFamily="34" charset="0"/>
                <a:cs typeface="Calibri" panose="020F0502020204030204" pitchFamily="34" charset="0"/>
              </a:rPr>
              <a:t>ενεργοποιητής</a:t>
            </a:r>
            <a:r>
              <a:rPr lang="el-GR" dirty="0">
                <a:latin typeface="Calibri" panose="020F0502020204030204" pitchFamily="34" charset="0"/>
                <a:cs typeface="Calibri" panose="020F0502020204030204" pitchFamily="34" charset="0"/>
              </a:rPr>
              <a:t>» όλων των θεωριών.</a:t>
            </a:r>
          </a:p>
          <a:p>
            <a:endParaRPr lang="el-GR"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EF0114D-42AF-4D11-9E3D-2958869A92D8}"/>
              </a:ext>
            </a:extLst>
          </p:cNvPr>
          <p:cNvSpPr>
            <a:spLocks noGrp="1"/>
          </p:cNvSpPr>
          <p:nvPr>
            <p:ph type="sldNum" sz="quarter" idx="12"/>
          </p:nvPr>
        </p:nvSpPr>
        <p:spPr/>
        <p:txBody>
          <a:bodyPr/>
          <a:lstStyle/>
          <a:p>
            <a:pPr>
              <a:defRPr/>
            </a:pPr>
            <a:fld id="{D4CA15EF-DFB9-4D40-AD98-A7932FA4C59D}" type="slidenum">
              <a:rPr lang="el-GR" smtClean="0"/>
              <a:pPr>
                <a:defRPr/>
              </a:pPr>
              <a:t>34</a:t>
            </a:fld>
            <a:endParaRPr lang="el-GR"/>
          </a:p>
        </p:txBody>
      </p:sp>
    </p:spTree>
    <p:extLst>
      <p:ext uri="{BB962C8B-B14F-4D97-AF65-F5344CB8AC3E}">
        <p14:creationId xmlns:p14="http://schemas.microsoft.com/office/powerpoint/2010/main" val="1684397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7378F8-D428-484F-90C0-FE1002E3FC04}"/>
              </a:ext>
            </a:extLst>
          </p:cNvPr>
          <p:cNvSpPr>
            <a:spLocks noGrp="1"/>
          </p:cNvSpPr>
          <p:nvPr>
            <p:ph sz="quarter" idx="1"/>
          </p:nvPr>
        </p:nvSpPr>
        <p:spPr>
          <a:xfrm>
            <a:off x="179512" y="1412776"/>
            <a:ext cx="8784976" cy="441325"/>
          </a:xfrm>
        </p:spPr>
        <p:txBody>
          <a:bodyPr/>
          <a:lstStyle/>
          <a:p>
            <a:pPr marL="0" indent="0">
              <a:buNone/>
            </a:pPr>
            <a:r>
              <a:rPr lang="el-GR" b="1" dirty="0">
                <a:solidFill>
                  <a:srgbClr val="C00000"/>
                </a:solidFill>
                <a:latin typeface="Calibri" panose="020F0502020204030204" pitchFamily="34" charset="0"/>
                <a:cs typeface="Calibri" panose="020F0502020204030204" pitchFamily="34" charset="0"/>
              </a:rPr>
              <a:t>Πίνακας 1: Βασικά Χαρακτηριστικά Θεωριών</a:t>
            </a:r>
            <a:endParaRPr lang="el-GR" dirty="0">
              <a:solidFill>
                <a:srgbClr val="C00000"/>
              </a:solidFill>
              <a:latin typeface="Calibri" panose="020F0502020204030204" pitchFamily="34" charset="0"/>
              <a:cs typeface="Calibri" panose="020F0502020204030204" pitchFamily="34" charset="0"/>
            </a:endParaRPr>
          </a:p>
          <a:p>
            <a:pPr marL="0" indent="0">
              <a:buNone/>
            </a:pPr>
            <a:endParaRPr lang="el-GR" dirty="0">
              <a:solidFill>
                <a:srgbClr val="C0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1C6E4C6-0248-4299-9503-B16910EB5A68}"/>
              </a:ext>
            </a:extLst>
          </p:cNvPr>
          <p:cNvSpPr>
            <a:spLocks noGrp="1"/>
          </p:cNvSpPr>
          <p:nvPr>
            <p:ph type="sldNum" sz="quarter" idx="12"/>
          </p:nvPr>
        </p:nvSpPr>
        <p:spPr/>
        <p:txBody>
          <a:bodyPr/>
          <a:lstStyle/>
          <a:p>
            <a:pPr>
              <a:defRPr/>
            </a:pPr>
            <a:fld id="{D4CA15EF-DFB9-4D40-AD98-A7932FA4C59D}" type="slidenum">
              <a:rPr lang="el-GR" smtClean="0"/>
              <a:pPr>
                <a:defRPr/>
              </a:pPr>
              <a:t>35</a:t>
            </a:fld>
            <a:endParaRPr lang="el-GR"/>
          </a:p>
        </p:txBody>
      </p:sp>
      <p:sp>
        <p:nvSpPr>
          <p:cNvPr id="5" name="Title 1">
            <a:extLst>
              <a:ext uri="{FF2B5EF4-FFF2-40B4-BE49-F238E27FC236}">
                <a16:creationId xmlns:a16="http://schemas.microsoft.com/office/drawing/2014/main" id="{848110E7-1BD2-497E-B89F-EF1C90F2C54C}"/>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Συνολικές Επισημάνσεις: 2/6</a:t>
            </a:r>
            <a:endParaRPr lang="el-GR"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A06F3ABF-F1D4-4EE5-BA2A-786142FC70EE}"/>
              </a:ext>
            </a:extLst>
          </p:cNvPr>
          <p:cNvGraphicFramePr>
            <a:graphicFrameLocks noGrp="1"/>
          </p:cNvGraphicFramePr>
          <p:nvPr>
            <p:extLst>
              <p:ext uri="{D42A27DB-BD31-4B8C-83A1-F6EECF244321}">
                <p14:modId xmlns:p14="http://schemas.microsoft.com/office/powerpoint/2010/main" val="906933774"/>
              </p:ext>
            </p:extLst>
          </p:nvPr>
        </p:nvGraphicFramePr>
        <p:xfrm>
          <a:off x="323273" y="1916832"/>
          <a:ext cx="8425191" cy="4700753"/>
        </p:xfrm>
        <a:graphic>
          <a:graphicData uri="http://schemas.openxmlformats.org/drawingml/2006/table">
            <a:tbl>
              <a:tblPr firstRow="1" firstCol="1" bandRow="1"/>
              <a:tblGrid>
                <a:gridCol w="1677385">
                  <a:extLst>
                    <a:ext uri="{9D8B030D-6E8A-4147-A177-3AD203B41FA5}">
                      <a16:colId xmlns:a16="http://schemas.microsoft.com/office/drawing/2014/main" val="1532724114"/>
                    </a:ext>
                  </a:extLst>
                </a:gridCol>
                <a:gridCol w="3113008">
                  <a:extLst>
                    <a:ext uri="{9D8B030D-6E8A-4147-A177-3AD203B41FA5}">
                      <a16:colId xmlns:a16="http://schemas.microsoft.com/office/drawing/2014/main" val="2003160296"/>
                    </a:ext>
                  </a:extLst>
                </a:gridCol>
                <a:gridCol w="1901408">
                  <a:extLst>
                    <a:ext uri="{9D8B030D-6E8A-4147-A177-3AD203B41FA5}">
                      <a16:colId xmlns:a16="http://schemas.microsoft.com/office/drawing/2014/main" val="3262352540"/>
                    </a:ext>
                  </a:extLst>
                </a:gridCol>
                <a:gridCol w="1733390">
                  <a:extLst>
                    <a:ext uri="{9D8B030D-6E8A-4147-A177-3AD203B41FA5}">
                      <a16:colId xmlns:a16="http://schemas.microsoft.com/office/drawing/2014/main" val="1504083840"/>
                    </a:ext>
                  </a:extLst>
                </a:gridCol>
              </a:tblGrid>
              <a:tr h="592515">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Θεωρία</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Βασική Αρχή</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algn="ctr" fontAlgn="auto">
                        <a:lnSpc>
                          <a:spcPct val="104000"/>
                        </a:lnSpc>
                        <a:spcAft>
                          <a:spcPts val="0"/>
                        </a:spcAft>
                      </a:pPr>
                      <a:r>
                        <a:rPr lang="el-GR" sz="18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Κεντρική Εστίαση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algn="ctr" fontAlgn="auto">
                        <a:lnSpc>
                          <a:spcPct val="104000"/>
                        </a:lnSpc>
                        <a:spcAft>
                          <a:spcPts val="0"/>
                        </a:spcAft>
                      </a:pPr>
                      <a:r>
                        <a:rPr lang="el-GR" sz="18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Τύπος Παρακίνησης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extLst>
                  <a:ext uri="{0D108BD9-81ED-4DB2-BD59-A6C34878D82A}">
                    <a16:rowId xmlns:a16="http://schemas.microsoft.com/office/drawing/2014/main" val="3408505475"/>
                  </a:ext>
                </a:extLst>
              </a:tr>
              <a:tr h="992667">
                <a:tc>
                  <a:txBody>
                    <a:bodyPr/>
                    <a:lstStyle/>
                    <a:p>
                      <a:pPr fontAlgn="auto">
                        <a:lnSpc>
                          <a:spcPct val="104000"/>
                        </a:lnSpc>
                        <a:spcAft>
                          <a:spcPts val="0"/>
                        </a:spcAft>
                      </a:pPr>
                      <a:r>
                        <a:rPr lang="en-US"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Maslow –</a:t>
                      </a:r>
                      <a:r>
                        <a:rPr lang="el-GR"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Ιεράρχηση Αναγκών</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Οι ανάγκες ιεραρχούνται σε πέντε επίπεδα και ενεργοποιούνται διαδοχικά</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Ανθρώπινες ανάγκες &amp; εξέλιξη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Εσωτερική &amp; αναπτυξιακή</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extLst>
                  <a:ext uri="{0D108BD9-81ED-4DB2-BD59-A6C34878D82A}">
                    <a16:rowId xmlns:a16="http://schemas.microsoft.com/office/drawing/2014/main" val="2954933624"/>
                  </a:ext>
                </a:extLst>
              </a:tr>
              <a:tr h="992667">
                <a:tc>
                  <a:txBody>
                    <a:bodyPr/>
                    <a:lstStyle/>
                    <a:p>
                      <a:pPr fontAlgn="auto">
                        <a:lnSpc>
                          <a:spcPct val="104000"/>
                        </a:lnSpc>
                        <a:spcAft>
                          <a:spcPts val="0"/>
                        </a:spcAft>
                      </a:pPr>
                      <a:r>
                        <a:rPr lang="en-US"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Herzberg</a:t>
                      </a:r>
                      <a:r>
                        <a:rPr lang="el-GR"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 Δύο Παράγοντες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Οι υγιεινές συνθήκες αποτρέπουν δυσαρέσκεια, οι κίνητρα παράγουν ικανοποίηση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Συνθήκες &amp; περιεχόμενο εργασίας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Εσωτερική &amp; υποκίνησης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extLst>
                  <a:ext uri="{0D108BD9-81ED-4DB2-BD59-A6C34878D82A}">
                    <a16:rowId xmlns:a16="http://schemas.microsoft.com/office/drawing/2014/main" val="1469215731"/>
                  </a:ext>
                </a:extLst>
              </a:tr>
              <a:tr h="992667">
                <a:tc>
                  <a:txBody>
                    <a:bodyPr/>
                    <a:lstStyle/>
                    <a:p>
                      <a:pPr fontAlgn="auto">
                        <a:lnSpc>
                          <a:spcPct val="104000"/>
                        </a:lnSpc>
                        <a:spcAft>
                          <a:spcPts val="0"/>
                        </a:spcAft>
                      </a:pPr>
                      <a:r>
                        <a:rPr lang="en-US"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Vroom –</a:t>
                      </a:r>
                      <a:r>
                        <a:rPr lang="el-GR"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Προσδοκίες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Οι εργαζόμενοι παρακινούνται όταν πιστεύουν ότι η προσπάθεια οδηγεί σε ανταμοιβή</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Λογικός μηχανισμός απόδοσης &amp; ανταμοιβής</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Εξωτερική &amp; εσωτερική</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6EE"/>
                    </a:solidFill>
                  </a:tcPr>
                </a:tc>
                <a:extLst>
                  <a:ext uri="{0D108BD9-81ED-4DB2-BD59-A6C34878D82A}">
                    <a16:rowId xmlns:a16="http://schemas.microsoft.com/office/drawing/2014/main" val="3098830199"/>
                  </a:ext>
                </a:extLst>
              </a:tr>
              <a:tr h="992667">
                <a:tc>
                  <a:txBody>
                    <a:bodyPr/>
                    <a:lstStyle/>
                    <a:p>
                      <a:pPr fontAlgn="auto">
                        <a:lnSpc>
                          <a:spcPct val="104000"/>
                        </a:lnSpc>
                        <a:spcAft>
                          <a:spcPts val="0"/>
                        </a:spcAft>
                      </a:pPr>
                      <a:r>
                        <a:rPr lang="en-US"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Adams –</a:t>
                      </a:r>
                      <a:r>
                        <a:rPr lang="el-GR" sz="18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Δικαιοσύνη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5B9BD5"/>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Οι εργαζόμενοι συγκρίνουν την ανταμοιβή τους με άλλους και αξιολογούν δικαιοσύνη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tc>
                  <a:txBody>
                    <a:bodyPr/>
                    <a:lstStyle/>
                    <a:p>
                      <a:pPr fontAlgn="auto">
                        <a:lnSpc>
                          <a:spcPct val="104000"/>
                        </a:lnSpc>
                        <a:spcAft>
                          <a:spcPts val="0"/>
                        </a:spcAft>
                      </a:pPr>
                      <a:r>
                        <a:rPr lang="el-GR" sz="1800">
                          <a:effectLst/>
                          <a:latin typeface="Calibri" panose="020F0502020204030204" pitchFamily="34" charset="0"/>
                          <a:ea typeface="Times New Roman" panose="02020603050405020304" pitchFamily="18" charset="0"/>
                          <a:cs typeface="Calibri" panose="020F0502020204030204" pitchFamily="34" charset="0"/>
                        </a:rPr>
                        <a:t>Αντιλήψεις ισότητας &amp; σύγκριση</a:t>
                      </a:r>
                      <a:endParaRPr lang="el-GR" sz="180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tc>
                  <a:txBody>
                    <a:bodyPr/>
                    <a:lstStyle/>
                    <a:p>
                      <a:pPr fontAlgn="auto">
                        <a:lnSpc>
                          <a:spcPct val="104000"/>
                        </a:lnSpc>
                        <a:spcAft>
                          <a:spcPts val="0"/>
                        </a:spcAft>
                      </a:pPr>
                      <a:r>
                        <a:rPr lang="el-GR" sz="1800" dirty="0">
                          <a:effectLst/>
                          <a:latin typeface="Calibri" panose="020F0502020204030204" pitchFamily="34" charset="0"/>
                          <a:ea typeface="Times New Roman" panose="02020603050405020304" pitchFamily="18" charset="0"/>
                          <a:cs typeface="Calibri" panose="020F0502020204030204" pitchFamily="34" charset="0"/>
                        </a:rPr>
                        <a:t>Συναισθηματική &amp; κοινωνική</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526" marR="54526"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EEAF6"/>
                    </a:solidFill>
                  </a:tcPr>
                </a:tc>
                <a:extLst>
                  <a:ext uri="{0D108BD9-81ED-4DB2-BD59-A6C34878D82A}">
                    <a16:rowId xmlns:a16="http://schemas.microsoft.com/office/drawing/2014/main" val="1395633458"/>
                  </a:ext>
                </a:extLst>
              </a:tr>
            </a:tbl>
          </a:graphicData>
        </a:graphic>
      </p:graphicFrame>
    </p:spTree>
    <p:extLst>
      <p:ext uri="{BB962C8B-B14F-4D97-AF65-F5344CB8AC3E}">
        <p14:creationId xmlns:p14="http://schemas.microsoft.com/office/powerpoint/2010/main" val="8213370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1C3C52-0027-461B-8D3D-A608BA8BB1F9}"/>
              </a:ext>
            </a:extLst>
          </p:cNvPr>
          <p:cNvSpPr>
            <a:spLocks noGrp="1"/>
          </p:cNvSpPr>
          <p:nvPr>
            <p:ph sz="quarter" idx="1"/>
          </p:nvPr>
        </p:nvSpPr>
        <p:spPr>
          <a:xfrm>
            <a:off x="35496" y="1268760"/>
            <a:ext cx="9036496" cy="504056"/>
          </a:xfrm>
        </p:spPr>
        <p:txBody>
          <a:bodyPr/>
          <a:lstStyle/>
          <a:p>
            <a:pPr marL="0" indent="0">
              <a:buNone/>
            </a:pPr>
            <a:r>
              <a:rPr lang="el-GR" sz="2400" b="1" dirty="0">
                <a:solidFill>
                  <a:srgbClr val="C00000"/>
                </a:solidFill>
                <a:latin typeface="Calibri" panose="020F0502020204030204" pitchFamily="34" charset="0"/>
                <a:cs typeface="Calibri" panose="020F0502020204030204" pitchFamily="34" charset="0"/>
              </a:rPr>
              <a:t>Πίνακας 2: Εφαρμογή στη Διοίκηση Τουριστικών Επιχειρήσεων</a:t>
            </a:r>
            <a:endParaRPr lang="el-GR" sz="2400" dirty="0">
              <a:solidFill>
                <a:srgbClr val="C00000"/>
              </a:solidFill>
              <a:latin typeface="Calibri" panose="020F0502020204030204" pitchFamily="34" charset="0"/>
              <a:cs typeface="Calibri" panose="020F0502020204030204" pitchFamily="34" charset="0"/>
            </a:endParaRPr>
          </a:p>
          <a:p>
            <a:pPr marL="0" indent="0">
              <a:buNone/>
            </a:pPr>
            <a:endParaRPr lang="el-GR" sz="2200" dirty="0"/>
          </a:p>
        </p:txBody>
      </p:sp>
      <p:sp>
        <p:nvSpPr>
          <p:cNvPr id="4" name="Slide Number Placeholder 3">
            <a:extLst>
              <a:ext uri="{FF2B5EF4-FFF2-40B4-BE49-F238E27FC236}">
                <a16:creationId xmlns:a16="http://schemas.microsoft.com/office/drawing/2014/main" id="{EC93C928-D0F8-4E8D-A4C8-E428492F3278}"/>
              </a:ext>
            </a:extLst>
          </p:cNvPr>
          <p:cNvSpPr>
            <a:spLocks noGrp="1"/>
          </p:cNvSpPr>
          <p:nvPr>
            <p:ph type="sldNum" sz="quarter" idx="12"/>
          </p:nvPr>
        </p:nvSpPr>
        <p:spPr/>
        <p:txBody>
          <a:bodyPr/>
          <a:lstStyle/>
          <a:p>
            <a:pPr>
              <a:defRPr/>
            </a:pPr>
            <a:fld id="{D4CA15EF-DFB9-4D40-AD98-A7932FA4C59D}" type="slidenum">
              <a:rPr lang="el-GR" smtClean="0"/>
              <a:pPr>
                <a:defRPr/>
              </a:pPr>
              <a:t>36</a:t>
            </a:fld>
            <a:endParaRPr lang="el-GR"/>
          </a:p>
        </p:txBody>
      </p:sp>
      <p:sp>
        <p:nvSpPr>
          <p:cNvPr id="5" name="Title 1">
            <a:extLst>
              <a:ext uri="{FF2B5EF4-FFF2-40B4-BE49-F238E27FC236}">
                <a16:creationId xmlns:a16="http://schemas.microsoft.com/office/drawing/2014/main" id="{D698982D-D0B6-453A-890B-B80485B71834}"/>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Συνολικές Επισημάνσεις: 3/6</a:t>
            </a:r>
            <a:endParaRPr lang="el-GR"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E0CA2D55-A286-4D6E-80C9-12E8364D0689}"/>
              </a:ext>
            </a:extLst>
          </p:cNvPr>
          <p:cNvGraphicFramePr>
            <a:graphicFrameLocks noGrp="1"/>
          </p:cNvGraphicFramePr>
          <p:nvPr>
            <p:extLst>
              <p:ext uri="{D42A27DB-BD31-4B8C-83A1-F6EECF244321}">
                <p14:modId xmlns:p14="http://schemas.microsoft.com/office/powerpoint/2010/main" val="322723881"/>
              </p:ext>
            </p:extLst>
          </p:nvPr>
        </p:nvGraphicFramePr>
        <p:xfrm>
          <a:off x="107504" y="1950529"/>
          <a:ext cx="8856984" cy="4502807"/>
        </p:xfrm>
        <a:graphic>
          <a:graphicData uri="http://schemas.openxmlformats.org/drawingml/2006/table">
            <a:tbl>
              <a:tblPr firstRow="1" firstCol="1" bandRow="1"/>
              <a:tblGrid>
                <a:gridCol w="1224136">
                  <a:extLst>
                    <a:ext uri="{9D8B030D-6E8A-4147-A177-3AD203B41FA5}">
                      <a16:colId xmlns:a16="http://schemas.microsoft.com/office/drawing/2014/main" val="464821291"/>
                    </a:ext>
                  </a:extLst>
                </a:gridCol>
                <a:gridCol w="3179823">
                  <a:extLst>
                    <a:ext uri="{9D8B030D-6E8A-4147-A177-3AD203B41FA5}">
                      <a16:colId xmlns:a16="http://schemas.microsoft.com/office/drawing/2014/main" val="2153153484"/>
                    </a:ext>
                  </a:extLst>
                </a:gridCol>
                <a:gridCol w="4453025">
                  <a:extLst>
                    <a:ext uri="{9D8B030D-6E8A-4147-A177-3AD203B41FA5}">
                      <a16:colId xmlns:a16="http://schemas.microsoft.com/office/drawing/2014/main" val="1434677859"/>
                    </a:ext>
                  </a:extLst>
                </a:gridCol>
              </a:tblGrid>
              <a:tr h="599107">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Θεωρία</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Πρακτικές Εφαρμογής</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Παράδειγμα στον Τουρισμό</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031057694"/>
                  </a:ext>
                </a:extLst>
              </a:tr>
              <a:tr h="975925">
                <a:tc>
                  <a:txBody>
                    <a:bodyPr/>
                    <a:lstStyle/>
                    <a:p>
                      <a:pP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Maslow</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Πολυεπίπεδα συστήματα παροχών και ανάπτυξης</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Τακτική εκπαίδευση + career roadmap για νέους υπαλλήλους reception</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482820721"/>
                  </a:ext>
                </a:extLst>
              </a:tr>
              <a:tr h="975925">
                <a:tc>
                  <a:txBody>
                    <a:bodyPr/>
                    <a:lstStyle/>
                    <a:p>
                      <a:pP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Herzberg</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Δημιουργία θετικών εμπειριών, αναγνώριση &amp; εξέλιξη</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Πρόγραμμα "Employee of the Month" + mentoring</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1749955564"/>
                  </a:ext>
                </a:extLst>
              </a:tr>
              <a:tr h="975925">
                <a:tc>
                  <a:txBody>
                    <a:bodyPr/>
                    <a:lstStyle/>
                    <a:p>
                      <a:pP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Vroom</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Σαφή και μετρήσιμα bonus, KPI &amp; feedback</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Bonus βάσει customer reviews με ξεκάθαρους δείκτες</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287118586"/>
                  </a:ext>
                </a:extLst>
              </a:tr>
              <a:tr h="975925">
                <a:tc>
                  <a:txBody>
                    <a:bodyPr/>
                    <a:lstStyle/>
                    <a:p>
                      <a:pP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Adams</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Διαφανείς διαδικασίες, ίσες ευκαιρίες και επικοινωνία</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000" dirty="0">
                          <a:effectLst/>
                          <a:latin typeface="Calibri" panose="020F0502020204030204" pitchFamily="34" charset="0"/>
                          <a:ea typeface="Times New Roman" panose="02020603050405020304" pitchFamily="18" charset="0"/>
                          <a:cs typeface="Calibri" panose="020F0502020204030204" pitchFamily="34" charset="0"/>
                        </a:rPr>
                        <a:t>Επεξήγηση μισθολογικής πολιτικής και κριτηρίων προαγωγής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2719755153"/>
                  </a:ext>
                </a:extLst>
              </a:tr>
            </a:tbl>
          </a:graphicData>
        </a:graphic>
      </p:graphicFrame>
    </p:spTree>
    <p:extLst>
      <p:ext uri="{BB962C8B-B14F-4D97-AF65-F5344CB8AC3E}">
        <p14:creationId xmlns:p14="http://schemas.microsoft.com/office/powerpoint/2010/main" val="2900593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8D2B6F-0096-4956-BE8C-0017C7E65AB0}"/>
              </a:ext>
            </a:extLst>
          </p:cNvPr>
          <p:cNvSpPr>
            <a:spLocks noGrp="1"/>
          </p:cNvSpPr>
          <p:nvPr>
            <p:ph sz="quarter" idx="1"/>
          </p:nvPr>
        </p:nvSpPr>
        <p:spPr>
          <a:xfrm>
            <a:off x="179512" y="1527048"/>
            <a:ext cx="8784976" cy="441325"/>
          </a:xfrm>
        </p:spPr>
        <p:txBody>
          <a:bodyPr/>
          <a:lstStyle/>
          <a:p>
            <a:pPr marL="0" indent="0">
              <a:buNone/>
            </a:pPr>
            <a:r>
              <a:rPr lang="el-GR" b="1" dirty="0">
                <a:solidFill>
                  <a:srgbClr val="C00000"/>
                </a:solidFill>
                <a:latin typeface="Calibri" panose="020F0502020204030204" pitchFamily="34" charset="0"/>
                <a:cs typeface="Calibri" panose="020F0502020204030204" pitchFamily="34" charset="0"/>
              </a:rPr>
              <a:t>Πίνακας 3 – Πλεονεκτήματα &amp; Περιορισμοί</a:t>
            </a:r>
            <a:endParaRPr lang="el-GR" dirty="0">
              <a:solidFill>
                <a:srgbClr val="C00000"/>
              </a:solidFill>
              <a:latin typeface="Calibri" panose="020F0502020204030204" pitchFamily="34" charset="0"/>
              <a:cs typeface="Calibri" panose="020F0502020204030204" pitchFamily="34" charset="0"/>
            </a:endParaRPr>
          </a:p>
          <a:p>
            <a:endParaRPr lang="el-GR" dirty="0">
              <a:solidFill>
                <a:srgbClr val="C0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9F193F2-3152-4007-B8E3-C15275F492A3}"/>
              </a:ext>
            </a:extLst>
          </p:cNvPr>
          <p:cNvSpPr>
            <a:spLocks noGrp="1"/>
          </p:cNvSpPr>
          <p:nvPr>
            <p:ph type="sldNum" sz="quarter" idx="12"/>
          </p:nvPr>
        </p:nvSpPr>
        <p:spPr/>
        <p:txBody>
          <a:bodyPr/>
          <a:lstStyle/>
          <a:p>
            <a:pPr>
              <a:defRPr/>
            </a:pPr>
            <a:fld id="{D4CA15EF-DFB9-4D40-AD98-A7932FA4C59D}" type="slidenum">
              <a:rPr lang="el-GR" smtClean="0"/>
              <a:pPr>
                <a:defRPr/>
              </a:pPr>
              <a:t>37</a:t>
            </a:fld>
            <a:endParaRPr lang="el-GR"/>
          </a:p>
        </p:txBody>
      </p:sp>
      <p:sp>
        <p:nvSpPr>
          <p:cNvPr id="5" name="Title 1">
            <a:extLst>
              <a:ext uri="{FF2B5EF4-FFF2-40B4-BE49-F238E27FC236}">
                <a16:creationId xmlns:a16="http://schemas.microsoft.com/office/drawing/2014/main" id="{C7A447D7-8FFB-475B-A6EE-0D5CAF15B039}"/>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Συνολικές Επισημάνσεις: 4/6</a:t>
            </a:r>
            <a:endParaRPr lang="el-GR"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F906192A-4D6D-47E5-BDDA-30E29FF8DDA7}"/>
              </a:ext>
            </a:extLst>
          </p:cNvPr>
          <p:cNvGraphicFramePr>
            <a:graphicFrameLocks noGrp="1"/>
          </p:cNvGraphicFramePr>
          <p:nvPr>
            <p:extLst>
              <p:ext uri="{D42A27DB-BD31-4B8C-83A1-F6EECF244321}">
                <p14:modId xmlns:p14="http://schemas.microsoft.com/office/powerpoint/2010/main" val="3287271614"/>
              </p:ext>
            </p:extLst>
          </p:nvPr>
        </p:nvGraphicFramePr>
        <p:xfrm>
          <a:off x="179512" y="2026983"/>
          <a:ext cx="8856984" cy="4529238"/>
        </p:xfrm>
        <a:graphic>
          <a:graphicData uri="http://schemas.openxmlformats.org/drawingml/2006/table">
            <a:tbl>
              <a:tblPr firstRow="1" firstCol="1" bandRow="1"/>
              <a:tblGrid>
                <a:gridCol w="1512168">
                  <a:extLst>
                    <a:ext uri="{9D8B030D-6E8A-4147-A177-3AD203B41FA5}">
                      <a16:colId xmlns:a16="http://schemas.microsoft.com/office/drawing/2014/main" val="469651619"/>
                    </a:ext>
                  </a:extLst>
                </a:gridCol>
                <a:gridCol w="3138092">
                  <a:extLst>
                    <a:ext uri="{9D8B030D-6E8A-4147-A177-3AD203B41FA5}">
                      <a16:colId xmlns:a16="http://schemas.microsoft.com/office/drawing/2014/main" val="1378582907"/>
                    </a:ext>
                  </a:extLst>
                </a:gridCol>
                <a:gridCol w="4206724">
                  <a:extLst>
                    <a:ext uri="{9D8B030D-6E8A-4147-A177-3AD203B41FA5}">
                      <a16:colId xmlns:a16="http://schemas.microsoft.com/office/drawing/2014/main" val="3993445739"/>
                    </a:ext>
                  </a:extLst>
                </a:gridCol>
              </a:tblGrid>
              <a:tr h="491065">
                <a:tc>
                  <a:txBody>
                    <a:bodyPr/>
                    <a:lstStyle/>
                    <a:p>
                      <a:pPr algn="ctr" fontAlgn="auto">
                        <a:lnSpc>
                          <a:spcPct val="104000"/>
                        </a:lnSpc>
                        <a:spcAft>
                          <a:spcPts val="0"/>
                        </a:spcAft>
                      </a:pPr>
                      <a:r>
                        <a:rPr lang="el-GR"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Θεωρία</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Πλεονεκτήματα</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Περιορισμοί</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799968503"/>
                  </a:ext>
                </a:extLst>
              </a:tr>
              <a:tr h="1001824">
                <a:tc>
                  <a:txBody>
                    <a:bodyPr/>
                    <a:lstStyle/>
                    <a:p>
                      <a:pPr fontAlgn="auto">
                        <a:lnSpc>
                          <a:spcPct val="104000"/>
                        </a:lnSpc>
                        <a:spcAft>
                          <a:spcPts val="0"/>
                        </a:spcAft>
                      </a:pPr>
                      <a:r>
                        <a:rPr lang="en-US"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Maslow</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Βαθιά κατανόηση ανθρώπινων αναγκών &amp; εξέλιξης</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Δεν ισχύει πάντα η ίδια σειρά ανάγκης για όλους</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503774913"/>
                  </a:ext>
                </a:extLst>
              </a:tr>
              <a:tr h="1001824">
                <a:tc>
                  <a:txBody>
                    <a:bodyPr/>
                    <a:lstStyle/>
                    <a:p>
                      <a:pPr fontAlgn="auto">
                        <a:lnSpc>
                          <a:spcPct val="104000"/>
                        </a:lnSpc>
                        <a:spcAft>
                          <a:spcPts val="0"/>
                        </a:spcAft>
                      </a:pPr>
                      <a:r>
                        <a:rPr lang="en-US"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Herzberg</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Αναδεικνύει τη σημασία του νοήματος εργασίας</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Δύσκολη μέτρηση υποκειμενικών παραγόντων</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1728654639"/>
                  </a:ext>
                </a:extLst>
              </a:tr>
              <a:tr h="1001824">
                <a:tc>
                  <a:txBody>
                    <a:bodyPr/>
                    <a:lstStyle/>
                    <a:p>
                      <a:pPr fontAlgn="auto">
                        <a:lnSpc>
                          <a:spcPct val="104000"/>
                        </a:lnSpc>
                        <a:spcAft>
                          <a:spcPts val="0"/>
                        </a:spcAft>
                      </a:pPr>
                      <a:r>
                        <a:rPr lang="en-US"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Vroom</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Σύνδεση παρακίνησης με στόχους &amp; ανταμοιβές</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Απαιτεί ξεκάθαρη εταιρική πολιτική &amp; KPI</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954894351"/>
                  </a:ext>
                </a:extLst>
              </a:tr>
              <a:tr h="1001824">
                <a:tc>
                  <a:txBody>
                    <a:bodyPr/>
                    <a:lstStyle/>
                    <a:p>
                      <a:pPr fontAlgn="auto">
                        <a:lnSpc>
                          <a:spcPct val="104000"/>
                        </a:lnSpc>
                        <a:spcAft>
                          <a:spcPts val="0"/>
                        </a:spcAft>
                      </a:pPr>
                      <a:r>
                        <a:rPr lang="en-US" sz="22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Adams</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200">
                          <a:effectLst/>
                          <a:latin typeface="Calibri" panose="020F0502020204030204" pitchFamily="34" charset="0"/>
                          <a:ea typeface="Times New Roman" panose="02020603050405020304" pitchFamily="18" charset="0"/>
                          <a:cs typeface="Calibri" panose="020F0502020204030204" pitchFamily="34" charset="0"/>
                        </a:rPr>
                        <a:t>Τονίζει δίκαιες πρακτικές &amp; ηθική κουλτούρα</a:t>
                      </a:r>
                      <a:endParaRPr lang="el-GR"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200" dirty="0">
                          <a:effectLst/>
                          <a:latin typeface="Calibri" panose="020F0502020204030204" pitchFamily="34" charset="0"/>
                          <a:ea typeface="Times New Roman" panose="02020603050405020304" pitchFamily="18" charset="0"/>
                          <a:cs typeface="Calibri" panose="020F0502020204030204" pitchFamily="34" charset="0"/>
                        </a:rPr>
                        <a:t>Η δικαιοσύνη είναι υποκειμενική και δύσκολα προβλέψιμη</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3473031302"/>
                  </a:ext>
                </a:extLst>
              </a:tr>
            </a:tbl>
          </a:graphicData>
        </a:graphic>
      </p:graphicFrame>
    </p:spTree>
    <p:extLst>
      <p:ext uri="{BB962C8B-B14F-4D97-AF65-F5344CB8AC3E}">
        <p14:creationId xmlns:p14="http://schemas.microsoft.com/office/powerpoint/2010/main" val="94069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29C565-665D-4F77-A4B3-547B4BF31E37}"/>
              </a:ext>
            </a:extLst>
          </p:cNvPr>
          <p:cNvSpPr>
            <a:spLocks noGrp="1"/>
          </p:cNvSpPr>
          <p:nvPr>
            <p:ph sz="quarter" idx="1"/>
          </p:nvPr>
        </p:nvSpPr>
        <p:spPr>
          <a:xfrm>
            <a:off x="107504" y="1527048"/>
            <a:ext cx="8928992" cy="533800"/>
          </a:xfrm>
        </p:spPr>
        <p:txBody>
          <a:bodyPr/>
          <a:lstStyle/>
          <a:p>
            <a:pPr marL="0" indent="0">
              <a:buNone/>
            </a:pPr>
            <a:r>
              <a:rPr lang="el-GR" sz="2400" b="1" dirty="0">
                <a:solidFill>
                  <a:srgbClr val="C00000"/>
                </a:solidFill>
                <a:latin typeface="Calibri" panose="020F0502020204030204" pitchFamily="34" charset="0"/>
                <a:cs typeface="Calibri" panose="020F0502020204030204" pitchFamily="34" charset="0"/>
              </a:rPr>
              <a:t>Πίνακας 4: Εργαλεία HR &amp; Τεχνικές Παρακίνησης ανά Θεωρία</a:t>
            </a:r>
            <a:endParaRPr lang="el-GR" sz="2400" dirty="0">
              <a:solidFill>
                <a:srgbClr val="C0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E8E5DE00-A0E0-4EF6-B811-5846A7204BE4}"/>
              </a:ext>
            </a:extLst>
          </p:cNvPr>
          <p:cNvSpPr>
            <a:spLocks noGrp="1"/>
          </p:cNvSpPr>
          <p:nvPr>
            <p:ph type="sldNum" sz="quarter" idx="12"/>
          </p:nvPr>
        </p:nvSpPr>
        <p:spPr/>
        <p:txBody>
          <a:bodyPr/>
          <a:lstStyle/>
          <a:p>
            <a:pPr>
              <a:defRPr/>
            </a:pPr>
            <a:fld id="{D4CA15EF-DFB9-4D40-AD98-A7932FA4C59D}" type="slidenum">
              <a:rPr lang="el-GR" smtClean="0"/>
              <a:pPr>
                <a:defRPr/>
              </a:pPr>
              <a:t>38</a:t>
            </a:fld>
            <a:endParaRPr lang="el-GR"/>
          </a:p>
        </p:txBody>
      </p:sp>
      <p:sp>
        <p:nvSpPr>
          <p:cNvPr id="5" name="Title 1">
            <a:extLst>
              <a:ext uri="{FF2B5EF4-FFF2-40B4-BE49-F238E27FC236}">
                <a16:creationId xmlns:a16="http://schemas.microsoft.com/office/drawing/2014/main" id="{73329656-96C6-45B6-BF14-D7703BA7DF61}"/>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Συνολικές Επισημάνσεις: 5/6</a:t>
            </a:r>
            <a:endParaRPr lang="el-GR"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F13DD4BF-01B7-4FAB-82DF-0F5153A265F9}"/>
              </a:ext>
            </a:extLst>
          </p:cNvPr>
          <p:cNvGraphicFramePr>
            <a:graphicFrameLocks noGrp="1"/>
          </p:cNvGraphicFramePr>
          <p:nvPr>
            <p:extLst>
              <p:ext uri="{D42A27DB-BD31-4B8C-83A1-F6EECF244321}">
                <p14:modId xmlns:p14="http://schemas.microsoft.com/office/powerpoint/2010/main" val="953907226"/>
              </p:ext>
            </p:extLst>
          </p:nvPr>
        </p:nvGraphicFramePr>
        <p:xfrm>
          <a:off x="179511" y="2060848"/>
          <a:ext cx="8856986" cy="4693920"/>
        </p:xfrm>
        <a:graphic>
          <a:graphicData uri="http://schemas.openxmlformats.org/drawingml/2006/table">
            <a:tbl>
              <a:tblPr firstRow="1" firstCol="1" bandRow="1"/>
              <a:tblGrid>
                <a:gridCol w="1178811">
                  <a:extLst>
                    <a:ext uri="{9D8B030D-6E8A-4147-A177-3AD203B41FA5}">
                      <a16:colId xmlns:a16="http://schemas.microsoft.com/office/drawing/2014/main" val="2462711183"/>
                    </a:ext>
                  </a:extLst>
                </a:gridCol>
                <a:gridCol w="3321315">
                  <a:extLst>
                    <a:ext uri="{9D8B030D-6E8A-4147-A177-3AD203B41FA5}">
                      <a16:colId xmlns:a16="http://schemas.microsoft.com/office/drawing/2014/main" val="1802328301"/>
                    </a:ext>
                  </a:extLst>
                </a:gridCol>
                <a:gridCol w="4356860">
                  <a:extLst>
                    <a:ext uri="{9D8B030D-6E8A-4147-A177-3AD203B41FA5}">
                      <a16:colId xmlns:a16="http://schemas.microsoft.com/office/drawing/2014/main" val="342086055"/>
                    </a:ext>
                  </a:extLst>
                </a:gridCol>
              </a:tblGrid>
              <a:tr h="0">
                <a:tc>
                  <a:txBody>
                    <a:bodyPr/>
                    <a:lstStyle/>
                    <a:p>
                      <a:pPr algn="ctr" fontAlgn="auto">
                        <a:lnSpc>
                          <a:spcPct val="104000"/>
                        </a:lnSpc>
                        <a:spcAft>
                          <a:spcPts val="0"/>
                        </a:spcAft>
                      </a:pPr>
                      <a:r>
                        <a:rPr lang="el-GR" sz="2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Θεωρία</a:t>
                      </a:r>
                      <a:endParaRPr lang="el-GR" sz="20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Εργαλεία &amp; HR Practices</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Χρήσιμες Παρεμβάσεις στην Πράξη</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1753863981"/>
                  </a:ext>
                </a:extLst>
              </a:tr>
              <a:tr h="0">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Maslow</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Πολυεπίπεδο σύστημα παροχών, σχεδιασμός καριέρας, πρόγραμμα ευεξίας</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Ημέρες ευεξίας &amp; ψυχικής υγείας, διαδρομή απόδοσης, υποστήριξη στέγασης σε εποχικούς</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566833784"/>
                  </a:ext>
                </a:extLst>
              </a:tr>
              <a:tr h="0">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Herzberg</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Επανασχεδιασμός εργασίας (εμπλουτισμός εργασίας), προγράμματα αναγνώρισης, ανάπτυξη ταλέντων</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Αναγνώριση επιτευγμάτων δημόσια, ακαδημία εκπαίδευσης &amp; εναλλαγή, ενδυνάμωση στην εξυπηρέτηση</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3834410560"/>
                  </a:ext>
                </a:extLst>
              </a:tr>
              <a:tr h="0">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Vroom</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Σύστημα KPI, σχήματα μπόνους, πλαίσιο ικανοτήτων, διαφανής καθορισμός στόχων</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Ατομικά σχέδια ανάπτυξης με ξεκάθαρους δείκτες, μοντέλα πληρωμής βάσει απόδοσης</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231819282"/>
                  </a:ext>
                </a:extLst>
              </a:tr>
              <a:tr h="0">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Adams</a:t>
                      </a:r>
                      <a:endParaRPr lang="el-GR" sz="20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nSpc>
                          <a:spcPct val="104000"/>
                        </a:lnSpc>
                        <a:spcAft>
                          <a:spcPts val="0"/>
                        </a:spcAft>
                      </a:pPr>
                      <a:r>
                        <a:rPr lang="el-GR" sz="2000">
                          <a:effectLst/>
                          <a:latin typeface="Calibri" panose="020F0502020204030204" pitchFamily="34" charset="0"/>
                          <a:ea typeface="Calibri" panose="020F0502020204030204" pitchFamily="34" charset="0"/>
                          <a:cs typeface="Calibri" panose="020F0502020204030204" pitchFamily="34" charset="0"/>
                        </a:rPr>
                        <a:t>Οδηγίες διαφάνειας πληρωμής, δίκαιες μετρήσεις αξιολόγησης, σύστημα παραπόνων</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a:lnSpc>
                          <a:spcPct val="104000"/>
                        </a:lnSpc>
                        <a:spcAft>
                          <a:spcPts val="0"/>
                        </a:spcAft>
                      </a:pPr>
                      <a:r>
                        <a:rPr lang="el-GR" sz="2000" dirty="0">
                          <a:effectLst/>
                          <a:latin typeface="Calibri" panose="020F0502020204030204" pitchFamily="34" charset="0"/>
                          <a:ea typeface="Calibri" panose="020F0502020204030204" pitchFamily="34" charset="0"/>
                          <a:cs typeface="Calibri" panose="020F0502020204030204" pitchFamily="34" charset="0"/>
                        </a:rPr>
                        <a:t>Πολιτική για ίση μεταχείριση, ανατροφοδότηση από το προσωπικό, ανοιχτές αξιολογήσεις &amp; αξιολόγηση από ισόβαθμους</a:t>
                      </a: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2706457772"/>
                  </a:ext>
                </a:extLst>
              </a:tr>
            </a:tbl>
          </a:graphicData>
        </a:graphic>
      </p:graphicFrame>
    </p:spTree>
    <p:extLst>
      <p:ext uri="{BB962C8B-B14F-4D97-AF65-F5344CB8AC3E}">
        <p14:creationId xmlns:p14="http://schemas.microsoft.com/office/powerpoint/2010/main" val="39568804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689B8F-3EB3-43DC-9E4C-164789352405}"/>
              </a:ext>
            </a:extLst>
          </p:cNvPr>
          <p:cNvSpPr>
            <a:spLocks noGrp="1"/>
          </p:cNvSpPr>
          <p:nvPr>
            <p:ph sz="quarter" idx="1"/>
          </p:nvPr>
        </p:nvSpPr>
        <p:spPr>
          <a:xfrm>
            <a:off x="301752" y="1484784"/>
            <a:ext cx="8503920" cy="441325"/>
          </a:xfrm>
        </p:spPr>
        <p:txBody>
          <a:bodyPr/>
          <a:lstStyle/>
          <a:p>
            <a:pPr marL="0" indent="0">
              <a:buNone/>
            </a:pPr>
            <a:r>
              <a:rPr lang="el-GR" sz="2400" b="1" dirty="0">
                <a:solidFill>
                  <a:srgbClr val="C00000"/>
                </a:solidFill>
                <a:latin typeface="Calibri" panose="020F0502020204030204" pitchFamily="34" charset="0"/>
                <a:cs typeface="Calibri" panose="020F0502020204030204" pitchFamily="34" charset="0"/>
              </a:rPr>
              <a:t>Πίνακας 5: Συχνά Λάθη </a:t>
            </a:r>
            <a:r>
              <a:rPr lang="en-US" sz="2400" b="1" dirty="0">
                <a:solidFill>
                  <a:srgbClr val="C00000"/>
                </a:solidFill>
                <a:latin typeface="Calibri" panose="020F0502020204030204" pitchFamily="34" charset="0"/>
                <a:cs typeface="Calibri" panose="020F0502020204030204" pitchFamily="34" charset="0"/>
              </a:rPr>
              <a:t>Manager</a:t>
            </a:r>
            <a:r>
              <a:rPr lang="el-GR" sz="2400" b="1" dirty="0">
                <a:solidFill>
                  <a:srgbClr val="C00000"/>
                </a:solidFill>
                <a:latin typeface="Calibri" panose="020F0502020204030204" pitchFamily="34" charset="0"/>
                <a:cs typeface="Calibri" panose="020F0502020204030204" pitchFamily="34" charset="0"/>
              </a:rPr>
              <a:t> ανά Θεωρία</a:t>
            </a:r>
            <a:endParaRPr lang="el-GR" sz="2400" dirty="0">
              <a:solidFill>
                <a:srgbClr val="C00000"/>
              </a:solidFill>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70D42745-47C5-40FC-8D41-EC3B7858BE6F}"/>
              </a:ext>
            </a:extLst>
          </p:cNvPr>
          <p:cNvSpPr>
            <a:spLocks noGrp="1"/>
          </p:cNvSpPr>
          <p:nvPr>
            <p:ph type="sldNum" sz="quarter" idx="12"/>
          </p:nvPr>
        </p:nvSpPr>
        <p:spPr/>
        <p:txBody>
          <a:bodyPr/>
          <a:lstStyle/>
          <a:p>
            <a:pPr>
              <a:defRPr/>
            </a:pPr>
            <a:fld id="{D4CA15EF-DFB9-4D40-AD98-A7932FA4C59D}" type="slidenum">
              <a:rPr lang="el-GR" smtClean="0"/>
              <a:pPr>
                <a:defRPr/>
              </a:pPr>
              <a:t>39</a:t>
            </a:fld>
            <a:endParaRPr lang="el-GR"/>
          </a:p>
        </p:txBody>
      </p:sp>
      <p:sp>
        <p:nvSpPr>
          <p:cNvPr id="5" name="Title 1">
            <a:extLst>
              <a:ext uri="{FF2B5EF4-FFF2-40B4-BE49-F238E27FC236}">
                <a16:creationId xmlns:a16="http://schemas.microsoft.com/office/drawing/2014/main" id="{6C182AB7-E261-4AA5-8713-A5D0128345DA}"/>
              </a:ext>
            </a:extLst>
          </p:cNvPr>
          <p:cNvSpPr>
            <a:spLocks noGrp="1"/>
          </p:cNvSpPr>
          <p:nvPr>
            <p:ph type="title"/>
          </p:nvPr>
        </p:nvSpPr>
        <p:spPr>
          <a:xfrm>
            <a:off x="301625" y="228600"/>
            <a:ext cx="8534400" cy="758825"/>
          </a:xfrm>
        </p:spPr>
        <p:txBody>
          <a:bodyPr/>
          <a:lstStyle/>
          <a:p>
            <a:r>
              <a:rPr lang="el-GR" b="1" dirty="0">
                <a:latin typeface="Calibri" panose="020F0502020204030204" pitchFamily="34" charset="0"/>
                <a:cs typeface="Calibri" panose="020F0502020204030204" pitchFamily="34" charset="0"/>
              </a:rPr>
              <a:t>Συνολικές Επισημάνσεις: 6/6</a:t>
            </a:r>
            <a:endParaRPr lang="el-GR"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AE5C757C-D5A2-472D-B6A6-2152FCB38294}"/>
              </a:ext>
            </a:extLst>
          </p:cNvPr>
          <p:cNvGraphicFramePr>
            <a:graphicFrameLocks noGrp="1"/>
          </p:cNvGraphicFramePr>
          <p:nvPr>
            <p:extLst>
              <p:ext uri="{D42A27DB-BD31-4B8C-83A1-F6EECF244321}">
                <p14:modId xmlns:p14="http://schemas.microsoft.com/office/powerpoint/2010/main" val="253200533"/>
              </p:ext>
            </p:extLst>
          </p:nvPr>
        </p:nvGraphicFramePr>
        <p:xfrm>
          <a:off x="301624" y="2109813"/>
          <a:ext cx="8662864" cy="4343523"/>
        </p:xfrm>
        <a:graphic>
          <a:graphicData uri="http://schemas.openxmlformats.org/drawingml/2006/table">
            <a:tbl>
              <a:tblPr firstRow="1" firstCol="1" bandRow="1"/>
              <a:tblGrid>
                <a:gridCol w="1149421">
                  <a:extLst>
                    <a:ext uri="{9D8B030D-6E8A-4147-A177-3AD203B41FA5}">
                      <a16:colId xmlns:a16="http://schemas.microsoft.com/office/drawing/2014/main" val="3599978444"/>
                    </a:ext>
                  </a:extLst>
                </a:gridCol>
                <a:gridCol w="3928711">
                  <a:extLst>
                    <a:ext uri="{9D8B030D-6E8A-4147-A177-3AD203B41FA5}">
                      <a16:colId xmlns:a16="http://schemas.microsoft.com/office/drawing/2014/main" val="2734215181"/>
                    </a:ext>
                  </a:extLst>
                </a:gridCol>
                <a:gridCol w="3584732">
                  <a:extLst>
                    <a:ext uri="{9D8B030D-6E8A-4147-A177-3AD203B41FA5}">
                      <a16:colId xmlns:a16="http://schemas.microsoft.com/office/drawing/2014/main" val="3502197004"/>
                    </a:ext>
                  </a:extLst>
                </a:gridCol>
              </a:tblGrid>
              <a:tr h="326175">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Θεωρία</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Συχνά Διοικητικά Λάθη</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algn="ctr" fontAlgn="auto">
                        <a:lnSpc>
                          <a:spcPct val="104000"/>
                        </a:lnSpc>
                        <a:spcAft>
                          <a:spcPts val="0"/>
                        </a:spcAft>
                      </a:pPr>
                      <a:r>
                        <a:rPr lang="el-GR"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Συνέπειες στο Προσωπικό</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038655980"/>
                  </a:ext>
                </a:extLst>
              </a:tr>
              <a:tr h="1004337">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Maslow</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Σχεδιασμός παροχών χωρίς κατανόηση της φάσης ζωής και αναγκών του εργαζόμενου</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Χαμηλή δέσμευση, λάθος κίνητρα, κουλτούρα απροσάρμοστων</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626364033"/>
                  </a:ext>
                </a:extLst>
              </a:tr>
              <a:tr h="1004337">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Herzberg</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Εστίαση μόνο σε μισθό και υλικές παροχές, αγνόηση νοήματος &amp; αναγνώρισης</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Βραχυπρόθεσμη παρακίνηση, επαγγελματική εξουθένωση &amp; αποχώρηση ταλέντου</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2324788524"/>
                  </a:ext>
                </a:extLst>
              </a:tr>
              <a:tr h="1004337">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Vroom</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Ασαφείς στόχοι, μη μετρήσιμο </a:t>
                      </a:r>
                      <a:r>
                        <a:rPr lang="en-US" sz="2000">
                          <a:effectLst/>
                          <a:latin typeface="Calibri" panose="020F0502020204030204" pitchFamily="34" charset="0"/>
                          <a:ea typeface="Times New Roman" panose="02020603050405020304" pitchFamily="18" charset="0"/>
                          <a:cs typeface="Calibri" panose="020F0502020204030204" pitchFamily="34" charset="0"/>
                        </a:rPr>
                        <a:t>bonus</a:t>
                      </a:r>
                      <a:r>
                        <a:rPr lang="el-GR" sz="2000">
                          <a:effectLst/>
                          <a:latin typeface="Calibri" panose="020F0502020204030204" pitchFamily="34" charset="0"/>
                          <a:ea typeface="Times New Roman" panose="02020603050405020304" pitchFamily="18" charset="0"/>
                          <a:cs typeface="Calibri" panose="020F0502020204030204" pitchFamily="34" charset="0"/>
                        </a:rPr>
                        <a:t>, ασυνέπεια μεταξύ υποσχέσεων και πράξεων</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Απώλεια εμπιστοσύνης στο σύστημα, πτώση παραγωγικότητας</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735235684"/>
                  </a:ext>
                </a:extLst>
              </a:tr>
              <a:tr h="1004337">
                <a:tc>
                  <a:txBody>
                    <a:bodyPr/>
                    <a:lstStyle/>
                    <a:p>
                      <a:pPr fontAlgn="auto">
                        <a:lnSpc>
                          <a:spcPct val="104000"/>
                        </a:lnSpc>
                        <a:spcAft>
                          <a:spcPts val="0"/>
                        </a:spcAft>
                      </a:pPr>
                      <a:r>
                        <a:rPr lang="en-US" sz="2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Adams</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472C4"/>
                    </a:solidFill>
                  </a:tcPr>
                </a:tc>
                <a:tc>
                  <a:txBody>
                    <a:bodyPr/>
                    <a:lstStyle/>
                    <a:p>
                      <a:pPr fontAlgn="auto">
                        <a:lnSpc>
                          <a:spcPct val="104000"/>
                        </a:lnSpc>
                        <a:spcAft>
                          <a:spcPts val="0"/>
                        </a:spcAft>
                      </a:pPr>
                      <a:r>
                        <a:rPr lang="el-GR" sz="2000">
                          <a:effectLst/>
                          <a:latin typeface="Calibri" panose="020F0502020204030204" pitchFamily="34" charset="0"/>
                          <a:ea typeface="Times New Roman" panose="02020603050405020304" pitchFamily="18" charset="0"/>
                          <a:cs typeface="Calibri" panose="020F0502020204030204" pitchFamily="34" charset="0"/>
                        </a:rPr>
                        <a:t>Συγκρίσεις και αποφάσεις χωρίς εξήγηση, ανισορροπία παροχών μεταξύ εργαζομένων</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tc>
                  <a:txBody>
                    <a:bodyPr/>
                    <a:lstStyle/>
                    <a:p>
                      <a:pPr fontAlgn="auto">
                        <a:lnSpc>
                          <a:spcPct val="104000"/>
                        </a:lnSpc>
                        <a:spcAft>
                          <a:spcPts val="0"/>
                        </a:spcAft>
                      </a:pPr>
                      <a:r>
                        <a:rPr lang="el-GR" sz="2000" dirty="0">
                          <a:effectLst/>
                          <a:latin typeface="Calibri" panose="020F0502020204030204" pitchFamily="34" charset="0"/>
                          <a:ea typeface="Times New Roman" panose="02020603050405020304" pitchFamily="18" charset="0"/>
                          <a:cs typeface="Calibri" panose="020F0502020204030204" pitchFamily="34" charset="0"/>
                        </a:rPr>
                        <a:t>Σύγκρουση, παθητική αντίσταση, παραίτηση και εσωτερική τοξικότητα</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2F3"/>
                    </a:solidFill>
                  </a:tcPr>
                </a:tc>
                <a:extLst>
                  <a:ext uri="{0D108BD9-81ED-4DB2-BD59-A6C34878D82A}">
                    <a16:rowId xmlns:a16="http://schemas.microsoft.com/office/drawing/2014/main" val="3158955223"/>
                  </a:ext>
                </a:extLst>
              </a:tr>
            </a:tbl>
          </a:graphicData>
        </a:graphic>
      </p:graphicFrame>
    </p:spTree>
    <p:extLst>
      <p:ext uri="{BB962C8B-B14F-4D97-AF65-F5344CB8AC3E}">
        <p14:creationId xmlns:p14="http://schemas.microsoft.com/office/powerpoint/2010/main" val="14153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F6953-9D35-468C-B849-2229AEE6BDFD}"/>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ΕΙΣΑΓΩΓΗ: 2/2</a:t>
            </a:r>
            <a:endParaRPr lang="el-GR" dirty="0"/>
          </a:p>
        </p:txBody>
      </p:sp>
      <p:sp>
        <p:nvSpPr>
          <p:cNvPr id="3" name="Content Placeholder 2">
            <a:extLst>
              <a:ext uri="{FF2B5EF4-FFF2-40B4-BE49-F238E27FC236}">
                <a16:creationId xmlns:a16="http://schemas.microsoft.com/office/drawing/2014/main" id="{C1602A86-5D21-4BE5-80A7-FE00CE575AB4}"/>
              </a:ext>
            </a:extLst>
          </p:cNvPr>
          <p:cNvSpPr>
            <a:spLocks noGrp="1"/>
          </p:cNvSpPr>
          <p:nvPr>
            <p:ph sz="quarter" idx="1"/>
          </p:nvPr>
        </p:nvSpPr>
        <p:spPr/>
        <p:txBody>
          <a:bodyPr/>
          <a:lstStyle/>
          <a:p>
            <a:pPr marL="0" indent="0" fontAlgn="auto">
              <a:buNone/>
            </a:pPr>
            <a:r>
              <a:rPr lang="el-GR" sz="2400" b="1" dirty="0">
                <a:solidFill>
                  <a:srgbClr val="C00000"/>
                </a:solidFill>
                <a:latin typeface="Calibri" panose="020F0502020204030204" pitchFamily="34" charset="0"/>
                <a:cs typeface="Calibri" panose="020F0502020204030204" pitchFamily="34" charset="0"/>
              </a:rPr>
              <a:t>Η παρούσα διάλεξη στοχεύει</a:t>
            </a:r>
            <a:r>
              <a:rPr lang="el-GR" sz="2400" b="1" dirty="0">
                <a:latin typeface="Calibri" panose="020F0502020204030204" pitchFamily="34" charset="0"/>
                <a:cs typeface="Calibri" panose="020F0502020204030204" pitchFamily="34" charset="0"/>
              </a:rPr>
              <a:t>:</a:t>
            </a:r>
          </a:p>
          <a:p>
            <a:pPr lvl="0" fontAlgn="auto"/>
            <a:endParaRPr lang="el-GR" sz="2400" dirty="0">
              <a:latin typeface="Calibri" panose="020F0502020204030204" pitchFamily="34" charset="0"/>
              <a:cs typeface="Calibri" panose="020F0502020204030204" pitchFamily="34" charset="0"/>
            </a:endParaRPr>
          </a:p>
          <a:p>
            <a:pPr lvl="0" fontAlgn="auto"/>
            <a:r>
              <a:rPr lang="el-GR" sz="2400" dirty="0">
                <a:latin typeface="Calibri" panose="020F0502020204030204" pitchFamily="34" charset="0"/>
                <a:cs typeface="Calibri" panose="020F0502020204030204" pitchFamily="34" charset="0"/>
              </a:rPr>
              <a:t>Να εξηγήσει τις βασικές αρχές, τους στόχους και τις λειτουργίες της αξιολόγησης απόδοσης.</a:t>
            </a:r>
          </a:p>
          <a:p>
            <a:pPr lvl="0" fontAlgn="auto"/>
            <a:r>
              <a:rPr lang="el-GR" sz="2400" dirty="0">
                <a:latin typeface="Calibri" panose="020F0502020204030204" pitchFamily="34" charset="0"/>
                <a:cs typeface="Calibri" panose="020F0502020204030204" pitchFamily="34" charset="0"/>
              </a:rPr>
              <a:t>Να παρουσιάσει σύγχρονες μεθόδους αξιολόγησης, προσαρμοσμένες στον τουριστικό χώρο.</a:t>
            </a:r>
          </a:p>
          <a:p>
            <a:pPr lvl="0" fontAlgn="auto"/>
            <a:r>
              <a:rPr lang="el-GR" sz="2400" dirty="0">
                <a:latin typeface="Calibri" panose="020F0502020204030204" pitchFamily="34" charset="0"/>
                <a:cs typeface="Calibri" panose="020F0502020204030204" pitchFamily="34" charset="0"/>
              </a:rPr>
              <a:t>Να αναλύσει τη σύνδεση ανάμεσα στην απόδοση, την παρακίνηση και τα συστήματα ανταμοιβών.</a:t>
            </a:r>
          </a:p>
          <a:p>
            <a:r>
              <a:rPr lang="el-GR" sz="2400" dirty="0">
                <a:latin typeface="Calibri" panose="020F0502020204030204" pitchFamily="34" charset="0"/>
                <a:cs typeface="Calibri" panose="020F0502020204030204" pitchFamily="34" charset="0"/>
              </a:rPr>
              <a:t>Να προσφέρει πρακτικά παραδείγματα, καλές πρακτικές και εφαρμογές από πραγματικές επιχειρήσεις.</a:t>
            </a:r>
          </a:p>
        </p:txBody>
      </p:sp>
      <p:sp>
        <p:nvSpPr>
          <p:cNvPr id="4" name="Slide Number Placeholder 3">
            <a:extLst>
              <a:ext uri="{FF2B5EF4-FFF2-40B4-BE49-F238E27FC236}">
                <a16:creationId xmlns:a16="http://schemas.microsoft.com/office/drawing/2014/main" id="{11B96903-B800-4B45-9A63-E3CA7AC1DA61}"/>
              </a:ext>
            </a:extLst>
          </p:cNvPr>
          <p:cNvSpPr>
            <a:spLocks noGrp="1"/>
          </p:cNvSpPr>
          <p:nvPr>
            <p:ph type="sldNum" sz="quarter" idx="12"/>
          </p:nvPr>
        </p:nvSpPr>
        <p:spPr/>
        <p:txBody>
          <a:bodyPr/>
          <a:lstStyle/>
          <a:p>
            <a:pPr>
              <a:defRPr/>
            </a:pPr>
            <a:fld id="{D4CA15EF-DFB9-4D40-AD98-A7932FA4C59D}" type="slidenum">
              <a:rPr lang="el-GR" smtClean="0"/>
              <a:pPr>
                <a:defRPr/>
              </a:pPr>
              <a:t>4</a:t>
            </a:fld>
            <a:endParaRPr lang="el-GR"/>
          </a:p>
        </p:txBody>
      </p:sp>
    </p:spTree>
    <p:extLst>
      <p:ext uri="{BB962C8B-B14F-4D97-AF65-F5344CB8AC3E}">
        <p14:creationId xmlns:p14="http://schemas.microsoft.com/office/powerpoint/2010/main" val="38116835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B354E-EE10-4F8B-9A1D-B631457FD7D5}"/>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Μελέτη Περίπτωσης: </a:t>
            </a:r>
            <a:r>
              <a:rPr lang="en-US" b="1" dirty="0">
                <a:latin typeface="Calibri" panose="020F0502020204030204" pitchFamily="34" charset="0"/>
                <a:cs typeface="Calibri" panose="020F0502020204030204" pitchFamily="34" charset="0"/>
              </a:rPr>
              <a:t>Marriott</a:t>
            </a:r>
            <a:r>
              <a:rPr lang="el-GR" b="1" dirty="0">
                <a:latin typeface="Calibri" panose="020F0502020204030204" pitchFamily="34" charset="0"/>
                <a:cs typeface="Calibri" panose="020F0502020204030204" pitchFamily="34" charset="0"/>
              </a:rPr>
              <a:t> International</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A808611-7BEA-4F87-88F2-DEEB577CF6BE}"/>
              </a:ext>
            </a:extLst>
          </p:cNvPr>
          <p:cNvSpPr>
            <a:spLocks noGrp="1"/>
          </p:cNvSpPr>
          <p:nvPr>
            <p:ph sz="quarter" idx="1"/>
          </p:nvPr>
        </p:nvSpPr>
        <p:spPr>
          <a:xfrm>
            <a:off x="35496" y="1412776"/>
            <a:ext cx="9108504" cy="5832648"/>
          </a:xfrm>
        </p:spPr>
        <p:txBody>
          <a:bodyPr/>
          <a:lstStyle/>
          <a:p>
            <a:pPr marL="0" indent="0">
              <a:buNone/>
            </a:pPr>
            <a:r>
              <a:rPr lang="el-GR" sz="2000" dirty="0">
                <a:latin typeface="Calibri" panose="020F0502020204030204" pitchFamily="34" charset="0"/>
                <a:cs typeface="Calibri" panose="020F0502020204030204" pitchFamily="34" charset="0"/>
              </a:rPr>
              <a:t>Η </a:t>
            </a:r>
            <a:r>
              <a:rPr lang="el-GR" sz="2000" dirty="0" err="1">
                <a:latin typeface="Calibri" panose="020F0502020204030204" pitchFamily="34" charset="0"/>
                <a:cs typeface="Calibri" panose="020F0502020204030204" pitchFamily="34" charset="0"/>
              </a:rPr>
              <a:t>Marriott</a:t>
            </a:r>
            <a:r>
              <a:rPr lang="el-GR" sz="2000" dirty="0">
                <a:latin typeface="Calibri" panose="020F0502020204030204" pitchFamily="34" charset="0"/>
                <a:cs typeface="Calibri" panose="020F0502020204030204" pitchFamily="34" charset="0"/>
              </a:rPr>
              <a:t> εφαρμόζει ένα </a:t>
            </a:r>
            <a:r>
              <a:rPr lang="el-GR" sz="2000" b="1" dirty="0">
                <a:latin typeface="Calibri" panose="020F0502020204030204" pitchFamily="34" charset="0"/>
                <a:cs typeface="Calibri" panose="020F0502020204030204" pitchFamily="34" charset="0"/>
              </a:rPr>
              <a:t>ολιστικό σύστημα αξιολόγησης και ανταμοιβών</a:t>
            </a:r>
            <a:r>
              <a:rPr lang="el-GR" sz="2000" dirty="0">
                <a:latin typeface="Calibri" panose="020F0502020204030204" pitchFamily="34" charset="0"/>
                <a:cs typeface="Calibri" panose="020F0502020204030204" pitchFamily="34" charset="0"/>
              </a:rPr>
              <a:t>, στηριγμένο στην αξία </a:t>
            </a:r>
            <a:r>
              <a:rPr lang="el-GR" sz="2000" b="1" dirty="0">
                <a:solidFill>
                  <a:srgbClr val="C00000"/>
                </a:solidFill>
                <a:latin typeface="Calibri" panose="020F0502020204030204" pitchFamily="34" charset="0"/>
                <a:cs typeface="Calibri" panose="020F0502020204030204" pitchFamily="34" charset="0"/>
              </a:rPr>
              <a:t>Πνεύμα προς Υπηρεσία</a:t>
            </a:r>
            <a:r>
              <a:rPr lang="el-GR" sz="2000" dirty="0">
                <a:latin typeface="Calibri" panose="020F0502020204030204" pitchFamily="34" charset="0"/>
                <a:cs typeface="Calibri" panose="020F0502020204030204" pitchFamily="34" charset="0"/>
              </a:rPr>
              <a:t>“</a:t>
            </a:r>
            <a:r>
              <a:rPr lang="en-US" sz="2000" dirty="0">
                <a:latin typeface="Calibri" panose="020F0502020204030204" pitchFamily="34" charset="0"/>
                <a:cs typeface="Calibri" panose="020F0502020204030204" pitchFamily="34" charset="0"/>
              </a:rPr>
              <a:t>Spirit to Serve</a:t>
            </a:r>
            <a:r>
              <a:rPr lang="el-GR" sz="2000" dirty="0">
                <a:latin typeface="Calibri" panose="020F0502020204030204" pitchFamily="34" charset="0"/>
                <a:cs typeface="Calibri" panose="020F0502020204030204" pitchFamily="34" charset="0"/>
              </a:rPr>
              <a:t>”.</a:t>
            </a:r>
          </a:p>
          <a:p>
            <a:pPr marL="0" indent="0">
              <a:buNone/>
            </a:pPr>
            <a:r>
              <a:rPr lang="el-GR" sz="2000" b="1" dirty="0">
                <a:solidFill>
                  <a:srgbClr val="C00000"/>
                </a:solidFill>
                <a:latin typeface="Calibri" panose="020F0502020204030204" pitchFamily="34" charset="0"/>
                <a:cs typeface="Calibri" panose="020F0502020204030204" pitchFamily="34" charset="0"/>
              </a:rPr>
              <a:t>Κύρια στοιχεία</a:t>
            </a:r>
            <a:r>
              <a:rPr lang="el-GR" sz="2000" b="1" dirty="0">
                <a:latin typeface="Calibri" panose="020F0502020204030204" pitchFamily="34" charset="0"/>
                <a:cs typeface="Calibri" panose="020F0502020204030204" pitchFamily="34" charset="0"/>
              </a:rPr>
              <a:t>:</a:t>
            </a:r>
            <a:endParaRPr lang="el-GR" sz="2000" dirty="0">
              <a:latin typeface="Calibri" panose="020F0502020204030204" pitchFamily="34" charset="0"/>
              <a:cs typeface="Calibri" panose="020F0502020204030204" pitchFamily="34" charset="0"/>
            </a:endParaRPr>
          </a:p>
          <a:p>
            <a:pPr lvl="0"/>
            <a:r>
              <a:rPr lang="el-GR" sz="2000" b="1" dirty="0">
                <a:solidFill>
                  <a:srgbClr val="C00000"/>
                </a:solidFill>
                <a:latin typeface="Calibri" panose="020F0502020204030204" pitchFamily="34" charset="0"/>
                <a:cs typeface="Calibri" panose="020F0502020204030204" pitchFamily="34" charset="0"/>
              </a:rPr>
              <a:t>Αξιολόγηση 360°</a:t>
            </a:r>
            <a:r>
              <a:rPr lang="el-GR" sz="2000" dirty="0">
                <a:solidFill>
                  <a:srgbClr val="C00000"/>
                </a:solidFill>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που περιλαμβάνει πελάτες, συναδέλφους και προϊσταμένους.</a:t>
            </a:r>
          </a:p>
          <a:p>
            <a:pPr lvl="0"/>
            <a:r>
              <a:rPr lang="el-GR" sz="2000" b="1" dirty="0">
                <a:solidFill>
                  <a:srgbClr val="C00000"/>
                </a:solidFill>
                <a:latin typeface="Calibri" panose="020F0502020204030204" pitchFamily="34" charset="0"/>
                <a:cs typeface="Calibri" panose="020F0502020204030204" pitchFamily="34" charset="0"/>
              </a:rPr>
              <a:t>Ετήσια συζήτηση ανάπτυξης</a:t>
            </a:r>
            <a:r>
              <a:rPr lang="el-GR" sz="2000" b="1" dirty="0">
                <a:latin typeface="Calibri" panose="020F0502020204030204" pitchFamily="34" charset="0"/>
                <a:cs typeface="Calibri" panose="020F0502020204030204" pitchFamily="34" charset="0"/>
              </a:rPr>
              <a:t> (</a:t>
            </a:r>
            <a:r>
              <a:rPr lang="en-US" sz="2000" b="1" dirty="0">
                <a:latin typeface="Calibri" panose="020F0502020204030204" pitchFamily="34" charset="0"/>
                <a:cs typeface="Calibri" panose="020F0502020204030204" pitchFamily="34" charset="0"/>
              </a:rPr>
              <a:t>Performance &amp; Development Review</a:t>
            </a:r>
            <a:r>
              <a:rPr lang="el-GR" sz="2000" b="1" dirty="0">
                <a:latin typeface="Calibri" panose="020F0502020204030204" pitchFamily="34" charset="0"/>
                <a:cs typeface="Calibri" panose="020F0502020204030204" pitchFamily="34" charset="0"/>
              </a:rPr>
              <a:t>)</a:t>
            </a:r>
            <a:r>
              <a:rPr lang="el-GR" sz="2000" dirty="0">
                <a:latin typeface="Calibri" panose="020F0502020204030204" pitchFamily="34" charset="0"/>
                <a:cs typeface="Calibri" panose="020F0502020204030204" pitchFamily="34" charset="0"/>
              </a:rPr>
              <a:t> με </a:t>
            </a:r>
            <a:r>
              <a:rPr lang="en-US" sz="2000" dirty="0">
                <a:latin typeface="Calibri" panose="020F0502020204030204" pitchFamily="34" charset="0"/>
                <a:cs typeface="Calibri" panose="020F0502020204030204" pitchFamily="34" charset="0"/>
              </a:rPr>
              <a:t>coaching</a:t>
            </a:r>
            <a:r>
              <a:rPr lang="el-GR" sz="2000" dirty="0">
                <a:latin typeface="Calibri" panose="020F0502020204030204" pitchFamily="34" charset="0"/>
                <a:cs typeface="Calibri" panose="020F0502020204030204" pitchFamily="34" charset="0"/>
              </a:rPr>
              <a:t>.</a:t>
            </a:r>
          </a:p>
          <a:p>
            <a:pPr lvl="0"/>
            <a:r>
              <a:rPr lang="el-GR" sz="2000" b="1" dirty="0">
                <a:solidFill>
                  <a:srgbClr val="C00000"/>
                </a:solidFill>
                <a:latin typeface="Calibri" panose="020F0502020204030204" pitchFamily="34" charset="0"/>
                <a:cs typeface="Calibri" panose="020F0502020204030204" pitchFamily="34" charset="0"/>
              </a:rPr>
              <a:t>Προγράμματα εκπαίδευσης και ανάπτυξης</a:t>
            </a:r>
            <a:r>
              <a:rPr lang="el-GR" sz="2000" dirty="0">
                <a:solidFill>
                  <a:srgbClr val="C00000"/>
                </a:solidFill>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(π.χ. </a:t>
            </a:r>
            <a:r>
              <a:rPr lang="en-US" sz="2000" dirty="0">
                <a:latin typeface="Calibri" panose="020F0502020204030204" pitchFamily="34" charset="0"/>
                <a:cs typeface="Calibri" panose="020F0502020204030204" pitchFamily="34" charset="0"/>
              </a:rPr>
              <a:t>Marriott Voyage </a:t>
            </a:r>
            <a:r>
              <a:rPr lang="el-GR" sz="2000" dirty="0">
                <a:latin typeface="Calibri" panose="020F0502020204030204" pitchFamily="34" charset="0"/>
                <a:cs typeface="Calibri" panose="020F0502020204030204" pitchFamily="34" charset="0"/>
              </a:rPr>
              <a:t>για νέα στελέχη).</a:t>
            </a:r>
          </a:p>
          <a:p>
            <a:pPr lvl="0"/>
            <a:r>
              <a:rPr lang="el-GR" sz="2000" b="1" dirty="0">
                <a:solidFill>
                  <a:srgbClr val="C00000"/>
                </a:solidFill>
                <a:latin typeface="Calibri" panose="020F0502020204030204" pitchFamily="34" charset="0"/>
                <a:cs typeface="Calibri" panose="020F0502020204030204" pitchFamily="34" charset="0"/>
              </a:rPr>
              <a:t>Αναγνώριση</a:t>
            </a:r>
            <a:r>
              <a:rPr lang="el-GR" sz="2000" b="1" dirty="0">
                <a:latin typeface="Calibri" panose="020F0502020204030204" pitchFamily="34" charset="0"/>
                <a:cs typeface="Calibri" panose="020F0502020204030204" pitchFamily="34" charset="0"/>
              </a:rPr>
              <a:t>:</a:t>
            </a:r>
            <a:r>
              <a:rPr lang="el-GR" sz="2000" dirty="0">
                <a:latin typeface="Calibri" panose="020F0502020204030204" pitchFamily="34" charset="0"/>
                <a:cs typeface="Calibri" panose="020F0502020204030204" pitchFamily="34" charset="0"/>
              </a:rPr>
              <a:t> “</a:t>
            </a:r>
            <a:r>
              <a:rPr lang="en-US" sz="2000" dirty="0">
                <a:latin typeface="Calibri" panose="020F0502020204030204" pitchFamily="34" charset="0"/>
                <a:cs typeface="Calibri" panose="020F0502020204030204" pitchFamily="34" charset="0"/>
              </a:rPr>
              <a:t>Awards of Excellence</a:t>
            </a:r>
            <a:r>
              <a:rPr lang="el-GR" sz="2000" dirty="0">
                <a:latin typeface="Calibri" panose="020F0502020204030204" pitchFamily="34" charset="0"/>
                <a:cs typeface="Calibri" panose="020F0502020204030204" pitchFamily="34" charset="0"/>
              </a:rPr>
              <a:t>”, τοπικά βραβεία, επιβραβεύσεις μέσω ψηφοφορίας συναδέλφων.</a:t>
            </a:r>
          </a:p>
          <a:p>
            <a:pPr lvl="0"/>
            <a:r>
              <a:rPr lang="el-GR" sz="2000" b="1" dirty="0">
                <a:solidFill>
                  <a:srgbClr val="C00000"/>
                </a:solidFill>
                <a:latin typeface="Calibri" panose="020F0502020204030204" pitchFamily="34" charset="0"/>
                <a:cs typeface="Calibri" panose="020F0502020204030204" pitchFamily="34" charset="0"/>
              </a:rPr>
              <a:t>Πολιτική ευελιξίας</a:t>
            </a:r>
            <a:r>
              <a:rPr lang="el-GR" sz="2000" dirty="0">
                <a:solidFill>
                  <a:srgbClr val="C00000"/>
                </a:solidFill>
                <a:latin typeface="Calibri" panose="020F0502020204030204" pitchFamily="34" charset="0"/>
                <a:cs typeface="Calibri" panose="020F0502020204030204" pitchFamily="34" charset="0"/>
              </a:rPr>
              <a:t> </a:t>
            </a:r>
            <a:r>
              <a:rPr lang="el-GR" sz="2000" dirty="0">
                <a:latin typeface="Calibri" panose="020F0502020204030204" pitchFamily="34" charset="0"/>
                <a:cs typeface="Calibri" panose="020F0502020204030204" pitchFamily="34" charset="0"/>
              </a:rPr>
              <a:t>και έμφαση στη δίκαιη αμοιβή ανά περιοχή.</a:t>
            </a:r>
          </a:p>
          <a:p>
            <a:pPr marL="0" indent="0">
              <a:buNone/>
            </a:pPr>
            <a:endParaRPr lang="en-US" sz="2000" b="1" dirty="0">
              <a:solidFill>
                <a:srgbClr val="C00000"/>
              </a:solidFill>
              <a:latin typeface="Calibri" panose="020F0502020204030204" pitchFamily="34" charset="0"/>
              <a:cs typeface="Calibri" panose="020F0502020204030204" pitchFamily="34" charset="0"/>
            </a:endParaRPr>
          </a:p>
          <a:p>
            <a:pPr marL="0" indent="0">
              <a:buNone/>
            </a:pPr>
            <a:r>
              <a:rPr lang="el-GR" sz="2000" b="1" dirty="0">
                <a:solidFill>
                  <a:srgbClr val="C00000"/>
                </a:solidFill>
                <a:latin typeface="Calibri" panose="020F0502020204030204" pitchFamily="34" charset="0"/>
                <a:cs typeface="Calibri" panose="020F0502020204030204" pitchFamily="34" charset="0"/>
              </a:rPr>
              <a:t>Αποτέλεσμα</a:t>
            </a:r>
            <a:r>
              <a:rPr lang="el-GR" sz="2000" b="1" dirty="0">
                <a:latin typeface="Calibri" panose="020F0502020204030204" pitchFamily="34" charset="0"/>
                <a:cs typeface="Calibri" panose="020F0502020204030204" pitchFamily="34" charset="0"/>
              </a:rPr>
              <a:t>:</a:t>
            </a:r>
            <a:endParaRPr lang="el-GR" sz="2000" dirty="0">
              <a:latin typeface="Calibri" panose="020F0502020204030204" pitchFamily="34" charset="0"/>
              <a:cs typeface="Calibri" panose="020F0502020204030204" pitchFamily="34" charset="0"/>
            </a:endParaRPr>
          </a:p>
          <a:p>
            <a:pPr lvl="0"/>
            <a:r>
              <a:rPr lang="el-GR" sz="2000" dirty="0">
                <a:latin typeface="Calibri" panose="020F0502020204030204" pitchFamily="34" charset="0"/>
                <a:cs typeface="Calibri" panose="020F0502020204030204" pitchFamily="34" charset="0"/>
              </a:rPr>
              <a:t>Πολύ υψηλά ποσοστά διατήρησης προσωπικού.</a:t>
            </a:r>
          </a:p>
          <a:p>
            <a:pPr lvl="0"/>
            <a:r>
              <a:rPr lang="el-GR" sz="2000" dirty="0">
                <a:latin typeface="Calibri" panose="020F0502020204030204" pitchFamily="34" charset="0"/>
                <a:cs typeface="Calibri" panose="020F0502020204030204" pitchFamily="34" charset="0"/>
              </a:rPr>
              <a:t>Σταθερά υψηλή ικανοποίηση πελατών.</a:t>
            </a:r>
          </a:p>
          <a:p>
            <a:pPr lvl="0"/>
            <a:r>
              <a:rPr lang="el-GR" sz="2000" dirty="0">
                <a:latin typeface="Calibri" panose="020F0502020204030204" pitchFamily="34" charset="0"/>
                <a:cs typeface="Calibri" panose="020F0502020204030204" pitchFamily="34" charset="0"/>
              </a:rPr>
              <a:t>Θέση στη λίστα “</a:t>
            </a:r>
            <a:r>
              <a:rPr lang="en-US" sz="2000" dirty="0">
                <a:latin typeface="Calibri" panose="020F0502020204030204" pitchFamily="34" charset="0"/>
                <a:cs typeface="Calibri" panose="020F0502020204030204" pitchFamily="34" charset="0"/>
              </a:rPr>
              <a:t>Best Companies to Work For</a:t>
            </a:r>
            <a:r>
              <a:rPr lang="el-GR" sz="2000" dirty="0">
                <a:latin typeface="Calibri" panose="020F0502020204030204" pitchFamily="34" charset="0"/>
                <a:cs typeface="Calibri" panose="020F0502020204030204" pitchFamily="34" charset="0"/>
              </a:rPr>
              <a:t>”.</a:t>
            </a:r>
          </a:p>
          <a:p>
            <a:endParaRPr lang="el-GR" sz="20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8F8CAD7B-E72C-4264-BF7E-D8928390A5DE}"/>
              </a:ext>
            </a:extLst>
          </p:cNvPr>
          <p:cNvSpPr>
            <a:spLocks noGrp="1"/>
          </p:cNvSpPr>
          <p:nvPr>
            <p:ph type="sldNum" sz="quarter" idx="12"/>
          </p:nvPr>
        </p:nvSpPr>
        <p:spPr/>
        <p:txBody>
          <a:bodyPr/>
          <a:lstStyle/>
          <a:p>
            <a:pPr>
              <a:defRPr/>
            </a:pPr>
            <a:fld id="{D4CA15EF-DFB9-4D40-AD98-A7932FA4C59D}" type="slidenum">
              <a:rPr lang="el-GR" smtClean="0"/>
              <a:pPr>
                <a:defRPr/>
              </a:pPr>
              <a:t>40</a:t>
            </a:fld>
            <a:endParaRPr lang="el-GR"/>
          </a:p>
        </p:txBody>
      </p:sp>
    </p:spTree>
    <p:extLst>
      <p:ext uri="{BB962C8B-B14F-4D97-AF65-F5344CB8AC3E}">
        <p14:creationId xmlns:p14="http://schemas.microsoft.com/office/powerpoint/2010/main" val="771897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95288" y="333375"/>
            <a:ext cx="8229600" cy="574675"/>
          </a:xfrm>
        </p:spPr>
        <p:txBody>
          <a:bodyPr/>
          <a:lstStyle/>
          <a:p>
            <a:pPr eaLnBrk="1" hangingPunct="1"/>
            <a:r>
              <a:rPr lang="el-GR" sz="3200" b="1" dirty="0">
                <a:solidFill>
                  <a:srgbClr val="7B9899"/>
                </a:solidFill>
                <a:latin typeface="Calibri" pitchFamily="34" charset="0"/>
              </a:rPr>
              <a:t>ΒΙΒΛΙΟΓΡΑΦΙΑ: Ξενόγλωσση </a:t>
            </a:r>
          </a:p>
        </p:txBody>
      </p:sp>
      <p:sp>
        <p:nvSpPr>
          <p:cNvPr id="2" name="Slide Number Placeholder 5"/>
          <p:cNvSpPr>
            <a:spLocks noGrp="1"/>
          </p:cNvSpPr>
          <p:nvPr>
            <p:ph type="sldNum" sz="quarter" idx="12"/>
          </p:nvPr>
        </p:nvSpPr>
        <p:spPr/>
        <p:txBody>
          <a:bodyPr/>
          <a:lstStyle/>
          <a:p>
            <a:pPr>
              <a:defRPr/>
            </a:pPr>
            <a:fld id="{9EC6692D-7138-4E4E-83B2-4977E3710B70}" type="slidenum">
              <a:rPr lang="el-GR"/>
              <a:pPr>
                <a:defRPr/>
              </a:pPr>
              <a:t>41</a:t>
            </a:fld>
            <a:endParaRPr lang="el-GR"/>
          </a:p>
        </p:txBody>
      </p:sp>
      <p:sp>
        <p:nvSpPr>
          <p:cNvPr id="6" name="Rectangle 5"/>
          <p:cNvSpPr>
            <a:spLocks noGrp="1" noChangeArrowheads="1"/>
          </p:cNvSpPr>
          <p:nvPr/>
        </p:nvSpPr>
        <p:spPr bwMode="auto">
          <a:xfrm>
            <a:off x="179512" y="1484784"/>
            <a:ext cx="8856984" cy="5134546"/>
          </a:xfrm>
          <a:prstGeom prst="rect">
            <a:avLst/>
          </a:prstGeom>
          <a:noFill/>
          <a:ln w="9525">
            <a:noFill/>
            <a:miter lim="800000"/>
            <a:headEnd/>
            <a:tailEnd/>
          </a:ln>
        </p:spPr>
        <p:txBody>
          <a:bodyPr/>
          <a:ls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180975" indent="-180975">
              <a:defRPr/>
            </a:pPr>
            <a:endParaRPr lang="el-GR" dirty="0">
              <a:latin typeface="Calibri" pitchFamily="34" charset="0"/>
            </a:endParaRPr>
          </a:p>
        </p:txBody>
      </p:sp>
      <p:sp>
        <p:nvSpPr>
          <p:cNvPr id="5" name="Content Placeholder 2">
            <a:extLst>
              <a:ext uri="{FF2B5EF4-FFF2-40B4-BE49-F238E27FC236}">
                <a16:creationId xmlns:a16="http://schemas.microsoft.com/office/drawing/2014/main" id="{2453C41C-037D-4A49-B075-44E2887219EA}"/>
              </a:ext>
            </a:extLst>
          </p:cNvPr>
          <p:cNvSpPr>
            <a:spLocks noGrp="1"/>
          </p:cNvSpPr>
          <p:nvPr>
            <p:ph sz="quarter" idx="1"/>
          </p:nvPr>
        </p:nvSpPr>
        <p:spPr>
          <a:xfrm>
            <a:off x="107504" y="1340768"/>
            <a:ext cx="8928992" cy="5040560"/>
          </a:xfrm>
        </p:spPr>
        <p:txBody>
          <a:bodyPr/>
          <a:lstStyle/>
          <a:p>
            <a:pPr lvl="0"/>
            <a:r>
              <a:rPr lang="en-US" dirty="0">
                <a:latin typeface="Calibri" panose="020F0502020204030204" pitchFamily="34" charset="0"/>
                <a:cs typeface="Calibri" panose="020F0502020204030204" pitchFamily="34" charset="0"/>
              </a:rPr>
              <a:t>Armstrong, M. (2023). </a:t>
            </a:r>
            <a:r>
              <a:rPr lang="en-US" i="1" dirty="0">
                <a:latin typeface="Calibri" panose="020F0502020204030204" pitchFamily="34" charset="0"/>
                <a:cs typeface="Calibri" panose="020F0502020204030204" pitchFamily="34" charset="0"/>
              </a:rPr>
              <a:t>Armstrong’s Handbook of Performance Management.</a:t>
            </a:r>
            <a:endParaRPr lang="en-US" dirty="0">
              <a:latin typeface="Calibri" panose="020F0502020204030204" pitchFamily="34" charset="0"/>
              <a:cs typeface="Calibri" panose="020F0502020204030204" pitchFamily="34" charset="0"/>
            </a:endParaRPr>
          </a:p>
          <a:p>
            <a:pPr lvl="0"/>
            <a:r>
              <a:rPr lang="en-US" dirty="0">
                <a:latin typeface="Calibri" panose="020F0502020204030204" pitchFamily="34" charset="0"/>
                <a:cs typeface="Calibri" panose="020F0502020204030204" pitchFamily="34" charset="0"/>
              </a:rPr>
              <a:t>Mathis, R. &amp; Jackson, J. (2019). </a:t>
            </a:r>
            <a:r>
              <a:rPr lang="en-US" i="1" dirty="0">
                <a:latin typeface="Calibri" panose="020F0502020204030204" pitchFamily="34" charset="0"/>
                <a:cs typeface="Calibri" panose="020F0502020204030204" pitchFamily="34" charset="0"/>
              </a:rPr>
              <a:t>Human Resource Management.</a:t>
            </a:r>
            <a:endParaRPr lang="en-US" dirty="0">
              <a:latin typeface="Calibri" panose="020F0502020204030204" pitchFamily="34" charset="0"/>
              <a:cs typeface="Calibri" panose="020F0502020204030204" pitchFamily="34" charset="0"/>
            </a:endParaRPr>
          </a:p>
          <a:p>
            <a:pPr lvl="0"/>
            <a:r>
              <a:rPr lang="en-US" dirty="0" err="1">
                <a:latin typeface="Calibri" panose="020F0502020204030204" pitchFamily="34" charset="0"/>
                <a:cs typeface="Calibri" panose="020F0502020204030204" pitchFamily="34" charset="0"/>
              </a:rPr>
              <a:t>Kelliher</a:t>
            </a:r>
            <a:r>
              <a:rPr lang="en-US" dirty="0">
                <a:latin typeface="Calibri" panose="020F0502020204030204" pitchFamily="34" charset="0"/>
                <a:cs typeface="Calibri" panose="020F0502020204030204" pitchFamily="34" charset="0"/>
              </a:rPr>
              <a:t>, C. &amp; Perrett, G. (2001). </a:t>
            </a:r>
            <a:r>
              <a:rPr lang="en-US" i="1" dirty="0">
                <a:latin typeface="Calibri" panose="020F0502020204030204" pitchFamily="34" charset="0"/>
                <a:cs typeface="Calibri" panose="020F0502020204030204" pitchFamily="34" charset="0"/>
              </a:rPr>
              <a:t>Business strategy and approaches to HRM in the hotel sector.</a:t>
            </a:r>
            <a:r>
              <a:rPr lang="en-US" dirty="0">
                <a:latin typeface="Calibri" panose="020F0502020204030204" pitchFamily="34" charset="0"/>
                <a:cs typeface="Calibri" panose="020F0502020204030204" pitchFamily="34" charset="0"/>
              </a:rPr>
              <a:t> </a:t>
            </a:r>
            <a:r>
              <a:rPr lang="en-US" i="1" dirty="0">
                <a:latin typeface="Calibri" panose="020F0502020204030204" pitchFamily="34" charset="0"/>
                <a:cs typeface="Calibri" panose="020F0502020204030204" pitchFamily="34" charset="0"/>
              </a:rPr>
              <a:t>Personnel Review.</a:t>
            </a:r>
            <a:endParaRPr lang="en-US" dirty="0">
              <a:latin typeface="Calibri" panose="020F0502020204030204" pitchFamily="34" charset="0"/>
              <a:cs typeface="Calibri" panose="020F0502020204030204" pitchFamily="34" charset="0"/>
            </a:endParaRPr>
          </a:p>
          <a:p>
            <a:pPr lvl="0"/>
            <a:r>
              <a:rPr lang="en-US" dirty="0">
                <a:latin typeface="Calibri" panose="020F0502020204030204" pitchFamily="34" charset="0"/>
                <a:cs typeface="Calibri" panose="020F0502020204030204" pitchFamily="34" charset="0"/>
              </a:rPr>
              <a:t>Marriott International Annual Sustainability &amp; Human Capital Report (</a:t>
            </a:r>
            <a:r>
              <a:rPr lang="en-US" dirty="0" err="1">
                <a:latin typeface="Calibri" panose="020F0502020204030204" pitchFamily="34" charset="0"/>
                <a:cs typeface="Calibri" panose="020F0502020204030204" pitchFamily="34" charset="0"/>
              </a:rPr>
              <a:t>τελευτ</a:t>
            </a:r>
            <a:r>
              <a:rPr lang="en-US" dirty="0">
                <a:latin typeface="Calibri" panose="020F0502020204030204" pitchFamily="34" charset="0"/>
                <a:cs typeface="Calibri" panose="020F0502020204030204" pitchFamily="34" charset="0"/>
              </a:rPr>
              <a:t>αία έκδοση).</a:t>
            </a:r>
          </a:p>
          <a:p>
            <a:pPr lvl="0"/>
            <a:endParaRPr lang="en-US" sz="1300" dirty="0">
              <a:latin typeface="Calibri" panose="020F0502020204030204" pitchFamily="34" charset="0"/>
              <a:cs typeface="Calibri" panose="020F050202020403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6F3B0-328C-4D0D-8897-D6031EF4077A}"/>
              </a:ext>
            </a:extLst>
          </p:cNvPr>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ΒΙΒΛΙΟΓΡΑΦΙΑ: Ελληνική</a:t>
            </a:r>
          </a:p>
        </p:txBody>
      </p:sp>
      <p:sp>
        <p:nvSpPr>
          <p:cNvPr id="3" name="Content Placeholder 2">
            <a:extLst>
              <a:ext uri="{FF2B5EF4-FFF2-40B4-BE49-F238E27FC236}">
                <a16:creationId xmlns:a16="http://schemas.microsoft.com/office/drawing/2014/main" id="{CE404695-D17F-4E5A-B644-1D44B73DD898}"/>
              </a:ext>
            </a:extLst>
          </p:cNvPr>
          <p:cNvSpPr>
            <a:spLocks noGrp="1"/>
          </p:cNvSpPr>
          <p:nvPr>
            <p:ph sz="quarter" idx="1"/>
          </p:nvPr>
        </p:nvSpPr>
        <p:spPr>
          <a:xfrm>
            <a:off x="179512" y="1340768"/>
            <a:ext cx="8964488" cy="5517232"/>
          </a:xfrm>
        </p:spPr>
        <p:txBody>
          <a:bodyPr/>
          <a:lstStyle/>
          <a:p>
            <a:pPr lvl="0" fontAlgn="auto"/>
            <a:r>
              <a:rPr lang="el-GR" sz="2400" b="1" dirty="0" err="1">
                <a:latin typeface="Calibri" panose="020F0502020204030204" pitchFamily="34" charset="0"/>
                <a:cs typeface="Calibri" panose="020F0502020204030204" pitchFamily="34" charset="0"/>
              </a:rPr>
              <a:t>Κάτου</a:t>
            </a:r>
            <a:r>
              <a:rPr lang="el-GR" sz="2400" b="1" dirty="0">
                <a:latin typeface="Calibri" panose="020F0502020204030204" pitchFamily="34" charset="0"/>
                <a:cs typeface="Calibri" panose="020F0502020204030204" pitchFamily="34" charset="0"/>
              </a:rPr>
              <a:t>, Α.Α. (2025). </a:t>
            </a:r>
            <a:r>
              <a:rPr lang="el-GR" sz="2400" i="1" dirty="0">
                <a:latin typeface="Calibri" panose="020F0502020204030204" pitchFamily="34" charset="0"/>
                <a:cs typeface="Calibri" panose="020F0502020204030204" pitchFamily="34" charset="0"/>
              </a:rPr>
              <a:t>Διοίκηση Ανθρώπινων Πόρων </a:t>
            </a:r>
            <a:r>
              <a:rPr lang="el-GR" sz="2400" dirty="0">
                <a:latin typeface="Calibri" panose="020F0502020204030204" pitchFamily="34" charset="0"/>
                <a:cs typeface="Calibri" panose="020F0502020204030204" pitchFamily="34" charset="0"/>
              </a:rPr>
              <a:t>(Β΄ Έκδοση). Θεσσαλονίκη: Εκδόσεις ΖΥΓΟΣ. </a:t>
            </a:r>
          </a:p>
          <a:p>
            <a:pPr lvl="0" fontAlgn="auto"/>
            <a:r>
              <a:rPr lang="el-GR" sz="2400" b="1" dirty="0">
                <a:latin typeface="Calibri" panose="020F0502020204030204" pitchFamily="34" charset="0"/>
                <a:cs typeface="Calibri" panose="020F0502020204030204" pitchFamily="34" charset="0"/>
              </a:rPr>
              <a:t>Χυτήρης, Λ.Σ. (2018). </a:t>
            </a:r>
            <a:r>
              <a:rPr lang="el-GR" sz="2400" i="1" dirty="0">
                <a:latin typeface="Calibri" panose="020F0502020204030204" pitchFamily="34" charset="0"/>
                <a:cs typeface="Calibri" panose="020F0502020204030204" pitchFamily="34" charset="0"/>
              </a:rPr>
              <a:t>Διοίκηση Ανθρωπίνων Πόρων </a:t>
            </a:r>
            <a:r>
              <a:rPr lang="el-GR" sz="2400" dirty="0">
                <a:latin typeface="Calibri" panose="020F0502020204030204" pitchFamily="34" charset="0"/>
                <a:cs typeface="Calibri" panose="020F0502020204030204" pitchFamily="34" charset="0"/>
              </a:rPr>
              <a:t>(Γ΄ Έκδοση). Αθήνα: Εκδόσεις Μπένου.</a:t>
            </a:r>
          </a:p>
          <a:p>
            <a:pPr lvl="0" fontAlgn="auto"/>
            <a:r>
              <a:rPr lang="el-GR" sz="2400" b="1" dirty="0" err="1">
                <a:latin typeface="Calibri" panose="020F0502020204030204" pitchFamily="34" charset="0"/>
                <a:cs typeface="Calibri" panose="020F0502020204030204" pitchFamily="34" charset="0"/>
              </a:rPr>
              <a:t>Παπαλεξανδρή</a:t>
            </a:r>
            <a:r>
              <a:rPr lang="el-GR" sz="2400" b="1" dirty="0">
                <a:latin typeface="Calibri" panose="020F0502020204030204" pitchFamily="34" charset="0"/>
                <a:cs typeface="Calibri" panose="020F0502020204030204" pitchFamily="34" charset="0"/>
              </a:rPr>
              <a:t>, Ν., &amp; </a:t>
            </a:r>
            <a:r>
              <a:rPr lang="el-GR" sz="2400" b="1" dirty="0" err="1">
                <a:latin typeface="Calibri" panose="020F0502020204030204" pitchFamily="34" charset="0"/>
                <a:cs typeface="Calibri" panose="020F0502020204030204" pitchFamily="34" charset="0"/>
              </a:rPr>
              <a:t>Μπουραντάς</a:t>
            </a:r>
            <a:r>
              <a:rPr lang="el-GR" sz="2400" b="1" dirty="0">
                <a:latin typeface="Calibri" panose="020F0502020204030204" pitchFamily="34" charset="0"/>
                <a:cs typeface="Calibri" panose="020F0502020204030204" pitchFamily="34" charset="0"/>
              </a:rPr>
              <a:t>, Δ. (2015).</a:t>
            </a:r>
            <a:r>
              <a:rPr lang="el-GR" sz="2400" dirty="0">
                <a:latin typeface="Calibri" panose="020F0502020204030204" pitchFamily="34" charset="0"/>
                <a:cs typeface="Calibri" panose="020F0502020204030204" pitchFamily="34" charset="0"/>
              </a:rPr>
              <a:t> </a:t>
            </a:r>
            <a:r>
              <a:rPr lang="el-GR" sz="2400" i="1" dirty="0">
                <a:latin typeface="Calibri" panose="020F0502020204030204" pitchFamily="34" charset="0"/>
                <a:cs typeface="Calibri" panose="020F0502020204030204" pitchFamily="34" charset="0"/>
              </a:rPr>
              <a:t>Διοίκηση Ανθρώπινων Πόρων.</a:t>
            </a:r>
            <a:r>
              <a:rPr lang="el-GR" sz="2400" dirty="0">
                <a:latin typeface="Calibri" panose="020F0502020204030204" pitchFamily="34" charset="0"/>
                <a:cs typeface="Calibri" panose="020F0502020204030204" pitchFamily="34" charset="0"/>
              </a:rPr>
              <a:t> Αθήνα: Εκδόσεις Μπένου.</a:t>
            </a:r>
          </a:p>
          <a:p>
            <a:pPr lvl="0" fontAlgn="auto"/>
            <a:r>
              <a:rPr lang="el-GR" sz="2400" b="1" dirty="0" err="1">
                <a:latin typeface="Calibri" panose="020F0502020204030204" pitchFamily="34" charset="0"/>
                <a:cs typeface="Calibri" panose="020F0502020204030204" pitchFamily="34" charset="0"/>
              </a:rPr>
              <a:t>Μπουραντάς</a:t>
            </a:r>
            <a:r>
              <a:rPr lang="el-GR" sz="2400" b="1" dirty="0">
                <a:latin typeface="Calibri" panose="020F0502020204030204" pitchFamily="34" charset="0"/>
                <a:cs typeface="Calibri" panose="020F0502020204030204" pitchFamily="34" charset="0"/>
              </a:rPr>
              <a:t>, Δ. (2018).</a:t>
            </a:r>
            <a:r>
              <a:rPr lang="el-GR" sz="2400" dirty="0">
                <a:latin typeface="Calibri" panose="020F0502020204030204" pitchFamily="34" charset="0"/>
                <a:cs typeface="Calibri" panose="020F0502020204030204" pitchFamily="34" charset="0"/>
              </a:rPr>
              <a:t> </a:t>
            </a:r>
            <a:r>
              <a:rPr lang="el-GR" sz="2400" i="1" dirty="0">
                <a:latin typeface="Calibri" panose="020F0502020204030204" pitchFamily="34" charset="0"/>
                <a:cs typeface="Calibri" panose="020F0502020204030204" pitchFamily="34" charset="0"/>
              </a:rPr>
              <a:t>Ηγεσία και </a:t>
            </a:r>
            <a:r>
              <a:rPr lang="el-GR" sz="2400" i="1" dirty="0" err="1">
                <a:latin typeface="Calibri" panose="020F0502020204030204" pitchFamily="34" charset="0"/>
                <a:cs typeface="Calibri" panose="020F0502020204030204" pitchFamily="34" charset="0"/>
              </a:rPr>
              <a:t>Οργανωσιακή</a:t>
            </a:r>
            <a:r>
              <a:rPr lang="el-GR" sz="2400" i="1" dirty="0">
                <a:latin typeface="Calibri" panose="020F0502020204030204" pitchFamily="34" charset="0"/>
                <a:cs typeface="Calibri" panose="020F0502020204030204" pitchFamily="34" charset="0"/>
              </a:rPr>
              <a:t> Συμπεριφορά.</a:t>
            </a:r>
            <a:r>
              <a:rPr lang="el-GR" sz="2400" dirty="0">
                <a:latin typeface="Calibri" panose="020F0502020204030204" pitchFamily="34" charset="0"/>
                <a:cs typeface="Calibri" panose="020F0502020204030204" pitchFamily="34" charset="0"/>
              </a:rPr>
              <a:t> Αθήνα: Εκδόσεις Μπένου.</a:t>
            </a:r>
          </a:p>
          <a:p>
            <a:pPr lvl="0" fontAlgn="auto"/>
            <a:r>
              <a:rPr lang="el-GR" sz="2400" b="1" dirty="0">
                <a:latin typeface="Calibri" panose="020F0502020204030204" pitchFamily="34" charset="0"/>
                <a:cs typeface="Calibri" panose="020F0502020204030204" pitchFamily="34" charset="0"/>
              </a:rPr>
              <a:t>Ανδρέου, Α. (2019).</a:t>
            </a:r>
            <a:r>
              <a:rPr lang="el-GR" sz="2400" dirty="0">
                <a:latin typeface="Calibri" panose="020F0502020204030204" pitchFamily="34" charset="0"/>
                <a:cs typeface="Calibri" panose="020F0502020204030204" pitchFamily="34" charset="0"/>
              </a:rPr>
              <a:t> </a:t>
            </a:r>
            <a:r>
              <a:rPr lang="el-GR" sz="2400" i="1" dirty="0">
                <a:latin typeface="Calibri" panose="020F0502020204030204" pitchFamily="34" charset="0"/>
                <a:cs typeface="Calibri" panose="020F0502020204030204" pitchFamily="34" charset="0"/>
              </a:rPr>
              <a:t>Διοίκηση Ανθρώπινων Πόρων στον Τουρισμό και τη Φιλοξενία.</a:t>
            </a:r>
            <a:r>
              <a:rPr lang="el-GR" sz="2400" dirty="0">
                <a:latin typeface="Calibri" panose="020F0502020204030204" pitchFamily="34" charset="0"/>
                <a:cs typeface="Calibri" panose="020F0502020204030204" pitchFamily="34" charset="0"/>
              </a:rPr>
              <a:t> Εκδόσεις </a:t>
            </a:r>
            <a:r>
              <a:rPr lang="el-GR" sz="2400" dirty="0" err="1">
                <a:latin typeface="Calibri" panose="020F0502020204030204" pitchFamily="34" charset="0"/>
                <a:cs typeface="Calibri" panose="020F0502020204030204" pitchFamily="34" charset="0"/>
              </a:rPr>
              <a:t>Rosili</a:t>
            </a:r>
            <a:r>
              <a:rPr lang="el-GR" sz="2400" dirty="0">
                <a:latin typeface="Calibri" panose="020F0502020204030204" pitchFamily="34" charset="0"/>
                <a:cs typeface="Calibri" panose="020F0502020204030204" pitchFamily="34" charset="0"/>
              </a:rPr>
              <a:t>.</a:t>
            </a:r>
          </a:p>
          <a:p>
            <a:pPr lvl="0" fontAlgn="auto"/>
            <a:r>
              <a:rPr lang="el-GR" sz="2400" b="1" dirty="0" err="1">
                <a:latin typeface="Calibri" panose="020F0502020204030204" pitchFamily="34" charset="0"/>
                <a:cs typeface="Calibri" panose="020F0502020204030204" pitchFamily="34" charset="0"/>
              </a:rPr>
              <a:t>Κουκουλεκάκης</a:t>
            </a:r>
            <a:r>
              <a:rPr lang="el-GR" sz="2400" b="1" dirty="0">
                <a:latin typeface="Calibri" panose="020F0502020204030204" pitchFamily="34" charset="0"/>
                <a:cs typeface="Calibri" panose="020F0502020204030204" pitchFamily="34" charset="0"/>
              </a:rPr>
              <a:t>, Γ. (2010). </a:t>
            </a:r>
            <a:r>
              <a:rPr lang="el-GR" sz="2400" i="1" dirty="0">
                <a:latin typeface="Calibri" panose="020F0502020204030204" pitchFamily="34" charset="0"/>
                <a:cs typeface="Calibri" panose="020F0502020204030204" pitchFamily="34" charset="0"/>
              </a:rPr>
              <a:t>Συλλογικές Εργασιακές Σχέσεις και Κοινωνική Διαπραγμάτευση</a:t>
            </a:r>
            <a:r>
              <a:rPr lang="el-GR" sz="2400" dirty="0">
                <a:latin typeface="Calibri" panose="020F0502020204030204" pitchFamily="34" charset="0"/>
                <a:cs typeface="Calibri" panose="020F0502020204030204" pitchFamily="34" charset="0"/>
              </a:rPr>
              <a:t>. </a:t>
            </a:r>
            <a:r>
              <a:rPr lang="el-GR" sz="2400" dirty="0" err="1">
                <a:latin typeface="Calibri" panose="020F0502020204030204" pitchFamily="34" charset="0"/>
                <a:cs typeface="Calibri" panose="020F0502020204030204" pitchFamily="34" charset="0"/>
              </a:rPr>
              <a:t>Παπαζήσης</a:t>
            </a:r>
            <a:r>
              <a:rPr lang="el-GR" sz="2400" dirty="0">
                <a:latin typeface="Calibri" panose="020F0502020204030204" pitchFamily="34" charset="0"/>
                <a:cs typeface="Calibri" panose="020F0502020204030204" pitchFamily="34" charset="0"/>
              </a:rPr>
              <a:t>.</a:t>
            </a:r>
          </a:p>
          <a:p>
            <a:pPr lvl="0" fontAlgn="auto"/>
            <a:r>
              <a:rPr lang="el-GR" sz="2400" dirty="0">
                <a:latin typeface="Calibri" panose="020F0502020204030204" pitchFamily="34" charset="0"/>
                <a:cs typeface="Calibri" panose="020F0502020204030204" pitchFamily="34" charset="0"/>
              </a:rPr>
              <a:t>Ελληνική Νομοθεσία: Ν.4808/2021 για δίκαιη αμοιβή και ίση μεταχείριση</a:t>
            </a:r>
            <a:br>
              <a:rPr lang="el-GR" sz="2400" dirty="0">
                <a:latin typeface="Calibri" panose="020F0502020204030204" pitchFamily="34" charset="0"/>
                <a:cs typeface="Calibri" panose="020F0502020204030204" pitchFamily="34" charset="0"/>
              </a:rPr>
            </a:br>
            <a:endParaRPr lang="el-GR" sz="24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0C660152-2AB8-4B56-89E2-850FC2EEB6C6}"/>
              </a:ext>
            </a:extLst>
          </p:cNvPr>
          <p:cNvSpPr>
            <a:spLocks noGrp="1"/>
          </p:cNvSpPr>
          <p:nvPr>
            <p:ph type="sldNum" sz="quarter" idx="12"/>
          </p:nvPr>
        </p:nvSpPr>
        <p:spPr/>
        <p:txBody>
          <a:bodyPr/>
          <a:lstStyle/>
          <a:p>
            <a:pPr>
              <a:defRPr/>
            </a:pPr>
            <a:fld id="{D4CA15EF-DFB9-4D40-AD98-A7932FA4C59D}" type="slidenum">
              <a:rPr lang="el-GR" smtClean="0"/>
              <a:pPr>
                <a:defRPr/>
              </a:pPr>
              <a:t>42</a:t>
            </a:fld>
            <a:endParaRPr lang="el-GR"/>
          </a:p>
        </p:txBody>
      </p:sp>
    </p:spTree>
    <p:extLst>
      <p:ext uri="{BB962C8B-B14F-4D97-AF65-F5344CB8AC3E}">
        <p14:creationId xmlns:p14="http://schemas.microsoft.com/office/powerpoint/2010/main" val="181991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1EAB7-2F5D-48C8-9609-4F41975CC830}"/>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FD0948CC-B6C1-496F-B748-9A420901E5B9}"/>
              </a:ext>
            </a:extLst>
          </p:cNvPr>
          <p:cNvSpPr>
            <a:spLocks noGrp="1"/>
          </p:cNvSpPr>
          <p:nvPr>
            <p:ph sz="quarter" idx="1"/>
          </p:nvPr>
        </p:nvSpPr>
        <p:spPr/>
        <p:txBody>
          <a:bodyPr/>
          <a:lstStyle/>
          <a:p>
            <a:endParaRPr lang="el-GR" dirty="0"/>
          </a:p>
          <a:p>
            <a:endParaRPr lang="el-GR" dirty="0"/>
          </a:p>
          <a:p>
            <a:endParaRPr lang="el-GR" dirty="0"/>
          </a:p>
          <a:p>
            <a:pPr marL="0" indent="0" algn="ctr">
              <a:buNone/>
            </a:pPr>
            <a:r>
              <a:rPr lang="el-GR" sz="4000" b="1" dirty="0">
                <a:latin typeface="Calibri" panose="020F0502020204030204" pitchFamily="34" charset="0"/>
                <a:cs typeface="Calibri" panose="020F0502020204030204" pitchFamily="34" charset="0"/>
              </a:rPr>
              <a:t>ΣΥΣΤΗΜΑΤΑ ΚΑΙ ΜΕΘΟΔΟΙ ΑΞΙΟΛΟΓΗΣΗΣ ΑΠΟΔΟΣΗΣ</a:t>
            </a:r>
            <a:endParaRPr lang="el-GR" sz="40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8BC2B3A4-D7FF-4FFE-8CD6-F0231FBBDB6F}"/>
              </a:ext>
            </a:extLst>
          </p:cNvPr>
          <p:cNvSpPr>
            <a:spLocks noGrp="1"/>
          </p:cNvSpPr>
          <p:nvPr>
            <p:ph type="sldNum" sz="quarter" idx="12"/>
          </p:nvPr>
        </p:nvSpPr>
        <p:spPr/>
        <p:txBody>
          <a:bodyPr/>
          <a:lstStyle/>
          <a:p>
            <a:pPr>
              <a:defRPr/>
            </a:pPr>
            <a:fld id="{D4CA15EF-DFB9-4D40-AD98-A7932FA4C59D}" type="slidenum">
              <a:rPr lang="el-GR" smtClean="0"/>
              <a:pPr>
                <a:defRPr/>
              </a:pPr>
              <a:t>5</a:t>
            </a:fld>
            <a:endParaRPr lang="el-GR"/>
          </a:p>
        </p:txBody>
      </p:sp>
    </p:spTree>
    <p:extLst>
      <p:ext uri="{BB962C8B-B14F-4D97-AF65-F5344CB8AC3E}">
        <p14:creationId xmlns:p14="http://schemas.microsoft.com/office/powerpoint/2010/main" val="4150388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E2615-BF28-4697-B37B-4FD103570698}"/>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D9219089-D6AB-422F-A80B-09ADCBA63ECD}"/>
              </a:ext>
            </a:extLst>
          </p:cNvPr>
          <p:cNvSpPr>
            <a:spLocks noGrp="1"/>
          </p:cNvSpPr>
          <p:nvPr>
            <p:ph sz="quarter" idx="1"/>
          </p:nvPr>
        </p:nvSpPr>
        <p:spPr/>
        <p:txBody>
          <a:bodyPr/>
          <a:lstStyle/>
          <a:p>
            <a:endParaRPr lang="el-GR"/>
          </a:p>
        </p:txBody>
      </p:sp>
      <p:sp>
        <p:nvSpPr>
          <p:cNvPr id="4" name="Slide Number Placeholder 3">
            <a:extLst>
              <a:ext uri="{FF2B5EF4-FFF2-40B4-BE49-F238E27FC236}">
                <a16:creationId xmlns:a16="http://schemas.microsoft.com/office/drawing/2014/main" id="{7C464D12-8FB5-4E60-B1A4-1B79917FDC6A}"/>
              </a:ext>
            </a:extLst>
          </p:cNvPr>
          <p:cNvSpPr>
            <a:spLocks noGrp="1"/>
          </p:cNvSpPr>
          <p:nvPr>
            <p:ph type="sldNum" sz="quarter" idx="12"/>
          </p:nvPr>
        </p:nvSpPr>
        <p:spPr/>
        <p:txBody>
          <a:bodyPr/>
          <a:lstStyle/>
          <a:p>
            <a:pPr>
              <a:defRPr/>
            </a:pPr>
            <a:fld id="{D4CA15EF-DFB9-4D40-AD98-A7932FA4C59D}" type="slidenum">
              <a:rPr lang="el-GR" smtClean="0"/>
              <a:pPr>
                <a:defRPr/>
              </a:pPr>
              <a:t>6</a:t>
            </a:fld>
            <a:endParaRPr lang="el-GR"/>
          </a:p>
        </p:txBody>
      </p:sp>
    </p:spTree>
    <p:extLst>
      <p:ext uri="{BB962C8B-B14F-4D97-AF65-F5344CB8AC3E}">
        <p14:creationId xmlns:p14="http://schemas.microsoft.com/office/powerpoint/2010/main" val="220383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F9080-948A-421B-B27A-4CB369ED19A1}"/>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947F0DA4-C964-4CD5-AF2D-06D69F2A4C39}"/>
              </a:ext>
            </a:extLst>
          </p:cNvPr>
          <p:cNvSpPr>
            <a:spLocks noGrp="1"/>
          </p:cNvSpPr>
          <p:nvPr>
            <p:ph sz="quarter" idx="1"/>
          </p:nvPr>
        </p:nvSpPr>
        <p:spPr/>
        <p:txBody>
          <a:bodyPr/>
          <a:lstStyle/>
          <a:p>
            <a:endParaRPr lang="el-GR"/>
          </a:p>
        </p:txBody>
      </p:sp>
      <p:sp>
        <p:nvSpPr>
          <p:cNvPr id="4" name="Slide Number Placeholder 3">
            <a:extLst>
              <a:ext uri="{FF2B5EF4-FFF2-40B4-BE49-F238E27FC236}">
                <a16:creationId xmlns:a16="http://schemas.microsoft.com/office/drawing/2014/main" id="{0F9E098D-2453-4039-BAB3-83701D627A62}"/>
              </a:ext>
            </a:extLst>
          </p:cNvPr>
          <p:cNvSpPr>
            <a:spLocks noGrp="1"/>
          </p:cNvSpPr>
          <p:nvPr>
            <p:ph type="sldNum" sz="quarter" idx="12"/>
          </p:nvPr>
        </p:nvSpPr>
        <p:spPr/>
        <p:txBody>
          <a:bodyPr/>
          <a:lstStyle/>
          <a:p>
            <a:pPr>
              <a:defRPr/>
            </a:pPr>
            <a:fld id="{D4CA15EF-DFB9-4D40-AD98-A7932FA4C59D}" type="slidenum">
              <a:rPr lang="el-GR" smtClean="0"/>
              <a:pPr>
                <a:defRPr/>
              </a:pPr>
              <a:t>7</a:t>
            </a:fld>
            <a:endParaRPr lang="el-GR"/>
          </a:p>
        </p:txBody>
      </p:sp>
    </p:spTree>
    <p:extLst>
      <p:ext uri="{BB962C8B-B14F-4D97-AF65-F5344CB8AC3E}">
        <p14:creationId xmlns:p14="http://schemas.microsoft.com/office/powerpoint/2010/main" val="2926918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BEA26-C3B5-49BC-863D-3D3F047988E5}"/>
              </a:ext>
            </a:extLst>
          </p:cNvPr>
          <p:cNvSpPr>
            <a:spLocks noGrp="1"/>
          </p:cNvSpPr>
          <p:nvPr>
            <p:ph type="title"/>
          </p:nvPr>
        </p:nvSpPr>
        <p:spPr/>
        <p:txBody>
          <a:bodyPr/>
          <a:lstStyle/>
          <a:p>
            <a:endParaRPr lang="el-GR"/>
          </a:p>
        </p:txBody>
      </p:sp>
      <p:sp>
        <p:nvSpPr>
          <p:cNvPr id="3" name="Content Placeholder 2">
            <a:extLst>
              <a:ext uri="{FF2B5EF4-FFF2-40B4-BE49-F238E27FC236}">
                <a16:creationId xmlns:a16="http://schemas.microsoft.com/office/drawing/2014/main" id="{E8CE16ED-D0E5-4A1B-A6F1-F7D1122D7523}"/>
              </a:ext>
            </a:extLst>
          </p:cNvPr>
          <p:cNvSpPr>
            <a:spLocks noGrp="1"/>
          </p:cNvSpPr>
          <p:nvPr>
            <p:ph sz="quarter" idx="1"/>
          </p:nvPr>
        </p:nvSpPr>
        <p:spPr/>
        <p:txBody>
          <a:bodyPr/>
          <a:lstStyle/>
          <a:p>
            <a:endParaRPr lang="el-GR"/>
          </a:p>
        </p:txBody>
      </p:sp>
      <p:sp>
        <p:nvSpPr>
          <p:cNvPr id="4" name="Slide Number Placeholder 3">
            <a:extLst>
              <a:ext uri="{FF2B5EF4-FFF2-40B4-BE49-F238E27FC236}">
                <a16:creationId xmlns:a16="http://schemas.microsoft.com/office/drawing/2014/main" id="{A0EF38F7-E3EE-4335-ABAB-604CA3D1B4C4}"/>
              </a:ext>
            </a:extLst>
          </p:cNvPr>
          <p:cNvSpPr>
            <a:spLocks noGrp="1"/>
          </p:cNvSpPr>
          <p:nvPr>
            <p:ph type="sldNum" sz="quarter" idx="12"/>
          </p:nvPr>
        </p:nvSpPr>
        <p:spPr/>
        <p:txBody>
          <a:bodyPr/>
          <a:lstStyle/>
          <a:p>
            <a:pPr>
              <a:defRPr/>
            </a:pPr>
            <a:fld id="{D4CA15EF-DFB9-4D40-AD98-A7932FA4C59D}" type="slidenum">
              <a:rPr lang="el-GR" smtClean="0"/>
              <a:pPr>
                <a:defRPr/>
              </a:pPr>
              <a:t>8</a:t>
            </a:fld>
            <a:endParaRPr lang="el-GR"/>
          </a:p>
        </p:txBody>
      </p:sp>
    </p:spTree>
    <p:extLst>
      <p:ext uri="{BB962C8B-B14F-4D97-AF65-F5344CB8AC3E}">
        <p14:creationId xmlns:p14="http://schemas.microsoft.com/office/powerpoint/2010/main" val="3276546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D3D0C-FC3C-4509-8C53-E0C70CCBFACB}"/>
              </a:ext>
            </a:extLst>
          </p:cNvPr>
          <p:cNvSpPr>
            <a:spLocks noGrp="1"/>
          </p:cNvSpPr>
          <p:nvPr>
            <p:ph type="title"/>
          </p:nvPr>
        </p:nvSpPr>
        <p:spPr>
          <a:xfrm>
            <a:off x="301625" y="260648"/>
            <a:ext cx="8534400" cy="792088"/>
          </a:xfrm>
        </p:spPr>
        <p:txBody>
          <a:bodyPr/>
          <a:lstStyle/>
          <a:p>
            <a:r>
              <a:rPr lang="el-GR" b="1" dirty="0">
                <a:latin typeface="Calibri" panose="020F0502020204030204" pitchFamily="34" charset="0"/>
                <a:cs typeface="Calibri" panose="020F0502020204030204" pitchFamily="34" charset="0"/>
              </a:rPr>
              <a:t>Έννοια και σκοπός</a:t>
            </a:r>
            <a:endParaRPr lang="el-GR"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117FD2-5E67-4EC4-A265-78282FFA4DD1}"/>
              </a:ext>
            </a:extLst>
          </p:cNvPr>
          <p:cNvSpPr>
            <a:spLocks noGrp="1"/>
          </p:cNvSpPr>
          <p:nvPr>
            <p:ph sz="quarter" idx="1"/>
          </p:nvPr>
        </p:nvSpPr>
        <p:spPr>
          <a:xfrm>
            <a:off x="179512" y="1527048"/>
            <a:ext cx="8784976" cy="5070304"/>
          </a:xfrm>
        </p:spPr>
        <p:txBody>
          <a:bodyPr/>
          <a:lstStyle/>
          <a:p>
            <a:r>
              <a:rPr lang="el-GR" dirty="0">
                <a:latin typeface="Calibri" panose="020F0502020204030204" pitchFamily="34" charset="0"/>
                <a:cs typeface="Calibri" panose="020F0502020204030204" pitchFamily="34" charset="0"/>
              </a:rPr>
              <a:t>Η αξιολόγηση της απόδοσης (</a:t>
            </a:r>
            <a:r>
              <a:rPr lang="en-US" dirty="0">
                <a:latin typeface="Calibri" panose="020F0502020204030204" pitchFamily="34" charset="0"/>
                <a:cs typeface="Calibri" panose="020F0502020204030204" pitchFamily="34" charset="0"/>
              </a:rPr>
              <a:t>performance appraisal</a:t>
            </a:r>
            <a:r>
              <a:rPr lang="el-GR" dirty="0">
                <a:latin typeface="Calibri" panose="020F0502020204030204" pitchFamily="34" charset="0"/>
                <a:cs typeface="Calibri" panose="020F0502020204030204" pitchFamily="34" charset="0"/>
              </a:rPr>
              <a:t>) είναι η </a:t>
            </a:r>
            <a:r>
              <a:rPr lang="el-GR" b="1" dirty="0">
                <a:solidFill>
                  <a:srgbClr val="C00000"/>
                </a:solidFill>
                <a:latin typeface="Calibri" panose="020F0502020204030204" pitchFamily="34" charset="0"/>
                <a:cs typeface="Calibri" panose="020F0502020204030204" pitchFamily="34" charset="0"/>
              </a:rPr>
              <a:t>συστηματική διαδικασία</a:t>
            </a:r>
            <a:r>
              <a:rPr lang="el-GR" dirty="0">
                <a:solidFill>
                  <a:srgbClr val="C00000"/>
                </a:solidFill>
                <a:latin typeface="Calibri" panose="020F0502020204030204" pitchFamily="34" charset="0"/>
                <a:cs typeface="Calibri" panose="020F0502020204030204" pitchFamily="34" charset="0"/>
              </a:rPr>
              <a:t> </a:t>
            </a:r>
            <a:r>
              <a:rPr lang="el-GR" dirty="0">
                <a:latin typeface="Calibri" panose="020F0502020204030204" pitchFamily="34" charset="0"/>
                <a:cs typeface="Calibri" panose="020F0502020204030204" pitchFamily="34" charset="0"/>
              </a:rPr>
              <a:t>μέσω της οποίας ο οργανισμός </a:t>
            </a:r>
            <a:r>
              <a:rPr lang="el-GR" b="1" dirty="0">
                <a:solidFill>
                  <a:srgbClr val="C00000"/>
                </a:solidFill>
                <a:latin typeface="Calibri" panose="020F0502020204030204" pitchFamily="34" charset="0"/>
                <a:cs typeface="Calibri" panose="020F0502020204030204" pitchFamily="34" charset="0"/>
              </a:rPr>
              <a:t>μετρά, καταγράφει και ερμηνεύει</a:t>
            </a:r>
            <a:r>
              <a:rPr lang="el-GR" dirty="0">
                <a:solidFill>
                  <a:srgbClr val="C00000"/>
                </a:solidFill>
                <a:latin typeface="Calibri" panose="020F0502020204030204" pitchFamily="34" charset="0"/>
                <a:cs typeface="Calibri" panose="020F0502020204030204" pitchFamily="34" charset="0"/>
              </a:rPr>
              <a:t> </a:t>
            </a:r>
            <a:r>
              <a:rPr lang="el-GR" dirty="0">
                <a:latin typeface="Calibri" panose="020F0502020204030204" pitchFamily="34" charset="0"/>
                <a:cs typeface="Calibri" panose="020F0502020204030204" pitchFamily="34" charset="0"/>
              </a:rPr>
              <a:t>τη συμβολή κάθε εργαζομένου στους στόχους του.</a:t>
            </a:r>
          </a:p>
          <a:p>
            <a:r>
              <a:rPr lang="el-GR" dirty="0">
                <a:latin typeface="Calibri" panose="020F0502020204030204" pitchFamily="34" charset="0"/>
                <a:cs typeface="Calibri" panose="020F0502020204030204" pitchFamily="34" charset="0"/>
              </a:rPr>
              <a:t>Δεν πρόκειται μόνο για μια διοικητική πράξη, αλλά για </a:t>
            </a:r>
            <a:r>
              <a:rPr lang="el-GR" b="1" dirty="0">
                <a:solidFill>
                  <a:srgbClr val="C00000"/>
                </a:solidFill>
                <a:latin typeface="Calibri" panose="020F0502020204030204" pitchFamily="34" charset="0"/>
                <a:cs typeface="Calibri" panose="020F0502020204030204" pitchFamily="34" charset="0"/>
              </a:rPr>
              <a:t>εργαλείο ανάπτυξης, παρακίνησης και στρατηγικής διοίκησης</a:t>
            </a:r>
            <a:r>
              <a:rPr lang="el-GR" dirty="0">
                <a:latin typeface="Calibri" panose="020F0502020204030204" pitchFamily="34" charset="0"/>
                <a:cs typeface="Calibri" panose="020F0502020204030204" pitchFamily="34" charset="0"/>
              </a:rPr>
              <a:t>.</a:t>
            </a:r>
          </a:p>
          <a:p>
            <a:r>
              <a:rPr lang="el-GR" dirty="0">
                <a:latin typeface="Calibri" panose="020F0502020204030204" pitchFamily="34" charset="0"/>
                <a:cs typeface="Calibri" panose="020F0502020204030204" pitchFamily="34" charset="0"/>
              </a:rPr>
              <a:t>Στον τουριστικό τομέα, όπου η απόδοση εκφράζεται μέσα από </a:t>
            </a:r>
            <a:r>
              <a:rPr lang="el-GR" b="1" dirty="0">
                <a:solidFill>
                  <a:srgbClr val="C00000"/>
                </a:solidFill>
                <a:latin typeface="Calibri" panose="020F0502020204030204" pitchFamily="34" charset="0"/>
                <a:cs typeface="Calibri" panose="020F0502020204030204" pitchFamily="34" charset="0"/>
              </a:rPr>
              <a:t>άυλα αποτελέσματα</a:t>
            </a:r>
            <a:r>
              <a:rPr lang="el-GR" dirty="0">
                <a:solidFill>
                  <a:srgbClr val="C00000"/>
                </a:solidFill>
                <a:latin typeface="Calibri" panose="020F0502020204030204" pitchFamily="34" charset="0"/>
                <a:cs typeface="Calibri" panose="020F0502020204030204" pitchFamily="34" charset="0"/>
              </a:rPr>
              <a:t> </a:t>
            </a:r>
            <a:r>
              <a:rPr lang="el-GR" dirty="0">
                <a:latin typeface="Calibri" panose="020F0502020204030204" pitchFamily="34" charset="0"/>
                <a:cs typeface="Calibri" panose="020F0502020204030204" pitchFamily="34" charset="0"/>
              </a:rPr>
              <a:t>— όπως ευγένεια, επαγγελματισμός, ταχύτητα εξυπηρέτησης, διαχείριση παραπόνων — η αξιολόγηση αποκτά πιο σύνθετο και ανθρώπινο χαρακτήρα.</a:t>
            </a:r>
          </a:p>
          <a:p>
            <a:endParaRPr lang="el-GR"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F117A794-5103-4103-9571-C51100CE44F3}"/>
              </a:ext>
            </a:extLst>
          </p:cNvPr>
          <p:cNvSpPr>
            <a:spLocks noGrp="1"/>
          </p:cNvSpPr>
          <p:nvPr>
            <p:ph type="sldNum" sz="quarter" idx="12"/>
          </p:nvPr>
        </p:nvSpPr>
        <p:spPr/>
        <p:txBody>
          <a:bodyPr/>
          <a:lstStyle/>
          <a:p>
            <a:pPr>
              <a:defRPr/>
            </a:pPr>
            <a:fld id="{D4CA15EF-DFB9-4D40-AD98-A7932FA4C59D}" type="slidenum">
              <a:rPr lang="el-GR" smtClean="0"/>
              <a:pPr>
                <a:defRPr/>
              </a:pPr>
              <a:t>9</a:t>
            </a:fld>
            <a:endParaRPr lang="el-GR"/>
          </a:p>
        </p:txBody>
      </p:sp>
    </p:spTree>
    <p:extLst>
      <p:ext uri="{BB962C8B-B14F-4D97-AF65-F5344CB8AC3E}">
        <p14:creationId xmlns:p14="http://schemas.microsoft.com/office/powerpoint/2010/main" val="240517862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8654</TotalTime>
  <Words>3660</Words>
  <Application>Microsoft Office PowerPoint</Application>
  <PresentationFormat>On-screen Show (4:3)</PresentationFormat>
  <Paragraphs>400</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Georgia</vt:lpstr>
      <vt:lpstr>Times New Roman</vt:lpstr>
      <vt:lpstr>Wingdings</vt:lpstr>
      <vt:lpstr>Wingdings 2</vt:lpstr>
      <vt:lpstr>Civic</vt:lpstr>
      <vt:lpstr>Αξιολόγηση Απόδοσης  στον Τουρισμό και την Φιλοξενία  </vt:lpstr>
      <vt:lpstr>Περιεχόμενα Μαθήματος</vt:lpstr>
      <vt:lpstr>ΕΙΣΑΓΩΓΗ: 1/2</vt:lpstr>
      <vt:lpstr>ΕΙΣΑΓΩΓΗ: 2/2</vt:lpstr>
      <vt:lpstr>PowerPoint Presentation</vt:lpstr>
      <vt:lpstr>PowerPoint Presentation</vt:lpstr>
      <vt:lpstr>PowerPoint Presentation</vt:lpstr>
      <vt:lpstr>PowerPoint Presentation</vt:lpstr>
      <vt:lpstr>Έννοια και σκοπός</vt:lpstr>
      <vt:lpstr>Βασικές λειτουργίες της αξιολόγησης: 1/4</vt:lpstr>
      <vt:lpstr>Βασικές λειτουργίες της αξιολόγησης: 2/4</vt:lpstr>
      <vt:lpstr>Βασικές λειτουργίες της αξιολόγησης: 3/4</vt:lpstr>
      <vt:lpstr>Βασικές λειτουργίες της αξιολόγησης: 4/4</vt:lpstr>
      <vt:lpstr>Μέθοδοι Αξιολόγησης: 1/5</vt:lpstr>
      <vt:lpstr>Μέθοδοι Αξιολόγησης: 2/5</vt:lpstr>
      <vt:lpstr>Μέθοδοι Αξιολόγησης: 3/5</vt:lpstr>
      <vt:lpstr>Μέθοδοι Αξιολόγησης: 4/5</vt:lpstr>
      <vt:lpstr>Μέθοδοι Αξιολόγησης: 5/5</vt:lpstr>
      <vt:lpstr>Αντικειμενικά και Υποκειμενικά Κριτήρια: 1/2</vt:lpstr>
      <vt:lpstr>Αντικειμενικά και Υποκειμενικά Κριτήρια: 2/2</vt:lpstr>
      <vt:lpstr>Ανατροφοδότηση και Καθοδήγηση: 1/2 (Feedback και Coaching)</vt:lpstr>
      <vt:lpstr>Ανατροφοδότηση και Καθοδήγηση: 2/2 (Feedback και Coaching)</vt:lpstr>
      <vt:lpstr>Συστήματα Ανταμοιβών:  Χρηματικά και Μη Χρηματικά Κίνητρα: 1/2</vt:lpstr>
      <vt:lpstr>Συστήματα Ανταμοιβών:  Χρηματικά και Μη Χρηματικά Κίνητρα: 2/2</vt:lpstr>
      <vt:lpstr>PowerPoint Presentation</vt:lpstr>
      <vt:lpstr>1. Maslow – Ιεράρχηση Αναγκών: 1/2</vt:lpstr>
      <vt:lpstr>1. Maslow – Ιεράρχηση Αναγκών: 2/2</vt:lpstr>
      <vt:lpstr>2. Herzberg – Δύο Παράγοντες (Motivation - Hygiene Theory): 1/2</vt:lpstr>
      <vt:lpstr>2. Herzberg – Δύο Παράγοντες (Motivation - Hygiene Theory): 2/2</vt:lpstr>
      <vt:lpstr>3. Vroom – Expectancy Theory (Θεωρία Προσδοκιών): 1/2</vt:lpstr>
      <vt:lpstr>3. Vroom – Expectancy Theory (Θεωρία Προσδοκιών): 2/2</vt:lpstr>
      <vt:lpstr>4. Adams – Equity Theory (Θεωρία Δικαιοσύνης): 1/2</vt:lpstr>
      <vt:lpstr>4. Adams – Equity Theory (Θεωρία Δικαιοσύνης): 2/2</vt:lpstr>
      <vt:lpstr>Συνολικές Επισημάνσεις: 1/6</vt:lpstr>
      <vt:lpstr>Συνολικές Επισημάνσεις: 2/6</vt:lpstr>
      <vt:lpstr>Συνολικές Επισημάνσεις: 3/6</vt:lpstr>
      <vt:lpstr>Συνολικές Επισημάνσεις: 4/6</vt:lpstr>
      <vt:lpstr>Συνολικές Επισημάνσεις: 5/6</vt:lpstr>
      <vt:lpstr>Συνολικές Επισημάνσεις: 6/6</vt:lpstr>
      <vt:lpstr>Μελέτη Περίπτωσης: Marriott International</vt:lpstr>
      <vt:lpstr>ΒΙΒΛΙΟΓΡΑΦΙΑ: Ξενόγλωσση </vt:lpstr>
      <vt:lpstr>ΒΙΒΛΙΟΓΡΑΦΙΑ: Ελληνική</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1475</cp:revision>
  <dcterms:created xsi:type="dcterms:W3CDTF">2011-01-29T18:06:27Z</dcterms:created>
  <dcterms:modified xsi:type="dcterms:W3CDTF">2025-12-05T15:35:13Z</dcterms:modified>
</cp:coreProperties>
</file>