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0"/>
  </p:notesMasterIdLst>
  <p:sldIdLst>
    <p:sldId id="321" r:id="rId2"/>
    <p:sldId id="375" r:id="rId3"/>
    <p:sldId id="472" r:id="rId4"/>
    <p:sldId id="531" r:id="rId5"/>
    <p:sldId id="532" r:id="rId6"/>
    <p:sldId id="533" r:id="rId7"/>
    <p:sldId id="534" r:id="rId8"/>
    <p:sldId id="535" r:id="rId9"/>
    <p:sldId id="536" r:id="rId10"/>
    <p:sldId id="537" r:id="rId11"/>
    <p:sldId id="541" r:id="rId12"/>
    <p:sldId id="542" r:id="rId13"/>
    <p:sldId id="538" r:id="rId14"/>
    <p:sldId id="539" r:id="rId15"/>
    <p:sldId id="540" r:id="rId16"/>
    <p:sldId id="543" r:id="rId17"/>
    <p:sldId id="544" r:id="rId18"/>
    <p:sldId id="545" r:id="rId19"/>
    <p:sldId id="546" r:id="rId20"/>
    <p:sldId id="547" r:id="rId21"/>
    <p:sldId id="548" r:id="rId22"/>
    <p:sldId id="549" r:id="rId23"/>
    <p:sldId id="551" r:id="rId24"/>
    <p:sldId id="552" r:id="rId25"/>
    <p:sldId id="553" r:id="rId26"/>
    <p:sldId id="554" r:id="rId27"/>
    <p:sldId id="555" r:id="rId28"/>
    <p:sldId id="556" r:id="rId29"/>
    <p:sldId id="557" r:id="rId30"/>
    <p:sldId id="558" r:id="rId31"/>
    <p:sldId id="559" r:id="rId32"/>
    <p:sldId id="560" r:id="rId33"/>
    <p:sldId id="561" r:id="rId34"/>
    <p:sldId id="562" r:id="rId35"/>
    <p:sldId id="563" r:id="rId36"/>
    <p:sldId id="564" r:id="rId37"/>
    <p:sldId id="565" r:id="rId38"/>
    <p:sldId id="566" r:id="rId39"/>
    <p:sldId id="567" r:id="rId40"/>
    <p:sldId id="568" r:id="rId41"/>
    <p:sldId id="569" r:id="rId42"/>
    <p:sldId id="570" r:id="rId43"/>
    <p:sldId id="571" r:id="rId44"/>
    <p:sldId id="572" r:id="rId45"/>
    <p:sldId id="573" r:id="rId46"/>
    <p:sldId id="574" r:id="rId47"/>
    <p:sldId id="575" r:id="rId48"/>
    <p:sldId id="576" r:id="rId49"/>
    <p:sldId id="577" r:id="rId50"/>
    <p:sldId id="578" r:id="rId51"/>
    <p:sldId id="579" r:id="rId52"/>
    <p:sldId id="580" r:id="rId53"/>
    <p:sldId id="581" r:id="rId54"/>
    <p:sldId id="583" r:id="rId55"/>
    <p:sldId id="584" r:id="rId56"/>
    <p:sldId id="585" r:id="rId57"/>
    <p:sldId id="586" r:id="rId58"/>
    <p:sldId id="587" r:id="rId59"/>
    <p:sldId id="588" r:id="rId60"/>
    <p:sldId id="589" r:id="rId61"/>
    <p:sldId id="590" r:id="rId62"/>
    <p:sldId id="591" r:id="rId63"/>
    <p:sldId id="592" r:id="rId64"/>
    <p:sldId id="593" r:id="rId65"/>
    <p:sldId id="594" r:id="rId66"/>
    <p:sldId id="582" r:id="rId67"/>
    <p:sldId id="595" r:id="rId68"/>
    <p:sldId id="596" r:id="rId69"/>
    <p:sldId id="597" r:id="rId70"/>
    <p:sldId id="598" r:id="rId71"/>
    <p:sldId id="599" r:id="rId72"/>
    <p:sldId id="600" r:id="rId73"/>
    <p:sldId id="601" r:id="rId74"/>
    <p:sldId id="602" r:id="rId75"/>
    <p:sldId id="603" r:id="rId76"/>
    <p:sldId id="604" r:id="rId77"/>
    <p:sldId id="605" r:id="rId78"/>
    <p:sldId id="606" r:id="rId79"/>
    <p:sldId id="607" r:id="rId80"/>
    <p:sldId id="608" r:id="rId81"/>
    <p:sldId id="609" r:id="rId82"/>
    <p:sldId id="610" r:id="rId83"/>
    <p:sldId id="611" r:id="rId84"/>
    <p:sldId id="612" r:id="rId85"/>
    <p:sldId id="613" r:id="rId86"/>
    <p:sldId id="614" r:id="rId87"/>
    <p:sldId id="529" r:id="rId88"/>
    <p:sldId id="530" r:id="rId8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0227" autoAdjust="0"/>
  </p:normalViewPr>
  <p:slideViewPr>
    <p:cSldViewPr>
      <p:cViewPr varScale="1">
        <p:scale>
          <a:sx n="83" d="100"/>
          <a:sy n="83" d="100"/>
        </p:scale>
        <p:origin x="170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594C35-E50E-44A1-B864-B4E979DFC0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AEE8824-84A7-443C-8FBD-D87E9652E4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B3095-FB31-4B96-80DE-02604475C9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310C-FF8A-4B92-B11D-3AA442D913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15EF-DFB9-4D40-AD98-A7932FA4C5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37391EF-4757-41BE-B4AC-B8BFA1FBB9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F745-F5BA-4B76-970A-292292EAC7C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8261E6F-0C81-45BB-8129-C7525F0980B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25371-6115-4E19-A120-DCF3C1C958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E8290-DFF1-4E92-ADED-053FB6053D9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2D886B1-4C14-4693-878B-085450C5828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9F203-CA06-4B12-8101-5113FA10FB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A28373F-0263-44DC-95C4-6E82EFABC1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25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5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3" r:id="rId1"/>
    <p:sldLayoutId id="2147485014" r:id="rId2"/>
    <p:sldLayoutId id="2147485015" r:id="rId3"/>
    <p:sldLayoutId id="2147485016" r:id="rId4"/>
    <p:sldLayoutId id="2147485017" r:id="rId5"/>
    <p:sldLayoutId id="2147485018" r:id="rId6"/>
    <p:sldLayoutId id="2147485019" r:id="rId7"/>
    <p:sldLayoutId id="2147485020" r:id="rId8"/>
    <p:sldLayoutId id="2147485021" r:id="rId9"/>
    <p:sldLayoutId id="2147485022" r:id="rId10"/>
    <p:sldLayoutId id="214748502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424936" cy="1584920"/>
          </a:xfrm>
        </p:spPr>
        <p:txBody>
          <a:bodyPr/>
          <a:lstStyle/>
          <a:p>
            <a:pPr eaLnBrk="1" hangingPunct="1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Προσέλκυση και Επιλογή Προσωπικού στον Τουρισμό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4AAE6-8833-47F1-82E1-CE5298EFE6BA}" type="slidenum">
              <a:rPr lang="el-GR"/>
              <a:pPr>
                <a:defRPr/>
              </a:pPr>
              <a:t>1</a:t>
            </a:fld>
            <a:endParaRPr lang="el-G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565400"/>
            <a:ext cx="9144000" cy="266541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700" b="1" dirty="0">
                <a:latin typeface="Calibri" pitchFamily="34" charset="0"/>
              </a:rPr>
              <a:t>ΑΝΑΣΤΑΣΙΑ Α. ΚΑΤΟΥ</a:t>
            </a:r>
            <a:endParaRPr lang="en-US" sz="2700" b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Καθηγήτρια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Τμήμα Οργάνωσης και Διοίκησης Επιχειρήσεων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Πανεπιστήμιο Μακεδονίας</a:t>
            </a:r>
            <a:endParaRPr lang="el-GR" sz="2400" i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 pitchFamily="34" charset="0"/>
              </a:rPr>
              <a:t>		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PhD, Cardiff Business School,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 err="1">
                <a:latin typeface="Calibri" pitchFamily="34" charset="0"/>
              </a:rPr>
              <a:t>PgDip</a:t>
            </a:r>
            <a:r>
              <a:rPr lang="en-US" sz="2400" dirty="0">
                <a:latin typeface="Calibri" pitchFamily="34" charset="0"/>
              </a:rPr>
              <a:t> in Research Methodology,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MBA-International HRM, Sunderland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BA in Business Administration, Sunderland University</a:t>
            </a:r>
            <a:endParaRPr lang="en-GB" sz="2400" dirty="0">
              <a:solidFill>
                <a:srgbClr val="0070C0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79388" y="5301208"/>
            <a:ext cx="878522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kumimoji="0" lang="el-GR" sz="1800" b="1" i="0" u="none" strike="noStrike" kern="1200" cap="none" spc="2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Π.Μ.Σ. στο </a:t>
            </a:r>
            <a:r>
              <a:rPr lang="el-GR" dirty="0"/>
              <a:t>ΜΑΝΑΤΖΜΕΝΤ ΤΟΥΡΙΣΤΙΚΩΝ ΕΠΙΧΕΙΡΗΣΕΩΝ ΚΑΙ ΟΡΓΑΝΙΣΜΩΝ</a:t>
            </a:r>
            <a:endParaRPr kumimoji="0" lang="el-GR" sz="1800" b="1" i="0" u="none" strike="noStrike" kern="1200" cap="none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kumimoji="0" lang="el-GR" sz="1800" b="1" i="0" u="none" strike="noStrike" kern="1200" cap="none" spc="2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Μάθημα: </a:t>
            </a:r>
            <a:r>
              <a:rPr lang="el-GR" dirty="0"/>
              <a:t>ΔΙΟΙΚΗΣΗ ΑΝΘΡΩΠΙΝΩΝ ΠΟΡΩΝ</a:t>
            </a:r>
            <a:endParaRPr kumimoji="0" lang="el-GR" sz="1800" b="1" i="0" u="none" strike="noStrike" kern="1200" cap="none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GB" sz="1800" b="1" i="0" u="none" strike="noStrike" kern="1200" cap="none" spc="2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(Human Resource Management)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A6351-9986-479E-A1C4-0CD65E99D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Αναλυτική παρουσίαση των 4 σταδίων του HR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4/4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943D2-588A-4715-9EFE-D7198C14E8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733616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4: Ανάλυση Κενών &amp; Σχεδιασμός Δράσης (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Gap Analysis &amp; Action Planning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3257C-866B-4B92-B0FA-D8CC92D5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E5C31B-A822-4B7D-9D96-29E612B1C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94020"/>
              </p:ext>
            </p:extLst>
          </p:nvPr>
        </p:nvGraphicFramePr>
        <p:xfrm>
          <a:off x="1115616" y="2338986"/>
          <a:ext cx="6480720" cy="2890213"/>
        </p:xfrm>
        <a:graphic>
          <a:graphicData uri="http://schemas.openxmlformats.org/drawingml/2006/table">
            <a:tbl>
              <a:tblPr/>
              <a:tblGrid>
                <a:gridCol w="1368006">
                  <a:extLst>
                    <a:ext uri="{9D8B030D-6E8A-4147-A177-3AD203B41FA5}">
                      <a16:colId xmlns:a16="http://schemas.microsoft.com/office/drawing/2014/main" val="1041539674"/>
                    </a:ext>
                  </a:extLst>
                </a:gridCol>
                <a:gridCol w="5112714">
                  <a:extLst>
                    <a:ext uri="{9D8B030D-6E8A-4147-A177-3AD203B41FA5}">
                      <a16:colId xmlns:a16="http://schemas.microsoft.com/office/drawing/2014/main" val="2213575267"/>
                    </a:ext>
                  </a:extLst>
                </a:gridCol>
              </a:tblGrid>
              <a:tr h="315832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Gap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Στρατηγική HR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312936"/>
                  </a:ext>
                </a:extLst>
              </a:tr>
              <a:tr h="315832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Χρονικό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Καμπάνιες πρόωρης πρόσληψης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39283"/>
                  </a:ext>
                </a:extLst>
              </a:tr>
              <a:tr h="971359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Ποσοτικό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Εποχιακές προσλήψεις, συμβάσεις πρακτορείων, αγωγός πρακτικής άσκησης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770120"/>
                  </a:ext>
                </a:extLst>
              </a:tr>
              <a:tr h="643595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Ποιοτικό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Ακαδημία Κατάρτισης, ηλεκτρονική μάθηση, εσωτερική καθοδήγηση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78101"/>
                  </a:ext>
                </a:extLst>
              </a:tr>
              <a:tr h="643595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Κοστολογικό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Συνδυασμός ρόλων </a:t>
                      </a:r>
                      <a:r>
                        <a:rPr lang="el-GR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junior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l-GR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senior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εξωτερική ανάθεση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129330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2F2200-5D72-4DDE-BBC0-31D68ABBBA7F}"/>
              </a:ext>
            </a:extLst>
          </p:cNvPr>
          <p:cNvSpPr txBox="1">
            <a:spLocks/>
          </p:cNvSpPr>
          <p:nvPr/>
        </p:nvSpPr>
        <p:spPr bwMode="auto">
          <a:xfrm>
            <a:off x="0" y="5431688"/>
            <a:ext cx="8958072" cy="142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τουρισμό, το ιδανικό μοντέλο είναι το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υβριδικό μοντέλο ταλέντου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(hybrid talent model):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συνδυασμός βασικού μόνιμου προσωπικού + εποχικό εξειδικευμένο προσωπικό + πρόγραμμα πρακτικής άσκησης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core permanent staff + seasonal skilled staff + internship pipeline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211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8F63-1FA7-4499-9923-1AE14BB75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ΠΡΑΚΤΙΚΟ MINI CASE: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7223C-54DD-453E-A5E7-6E5F9F738A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036496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n-US" sz="215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 Resort “</a:t>
            </a:r>
            <a:r>
              <a:rPr lang="en-US" sz="215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SnowLux</a:t>
            </a:r>
            <a:r>
              <a:rPr lang="el-GR" sz="215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l-GR" sz="215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ανοίγει Δεκέμβριο–Μάρτιο</a:t>
            </a:r>
            <a:b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5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: Ανώτερη</a:t>
            </a:r>
            <a:r>
              <a:rPr lang="en-GB" sz="21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εξατομικευμένη εξυπηρέτηση επισκεπτών (</a:t>
            </a:r>
            <a:r>
              <a:rPr lang="en-US" sz="2150" dirty="0">
                <a:latin typeface="Calibri" panose="020F0502020204030204" pitchFamily="34" charset="0"/>
                <a:cs typeface="Calibri" panose="020F0502020204030204" pitchFamily="34" charset="0"/>
              </a:rPr>
              <a:t>premium personalized guest service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5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Υπάρχουν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: 28 δωμάτια, 3 </a:t>
            </a:r>
            <a:r>
              <a:rPr lang="en-US" sz="2150" dirty="0">
                <a:latin typeface="Calibri" panose="020F0502020204030204" pitchFamily="34" charset="0"/>
                <a:cs typeface="Calibri" panose="020F0502020204030204" pitchFamily="34" charset="0"/>
              </a:rPr>
              <a:t>chalets, fine dining restaurant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 (3 σαλέ, εστιατόριο υψηλής γαστρονομίας)</a:t>
            </a:r>
            <a:endParaRPr lang="en-US" sz="21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15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Υφιστάμενο προσωπικό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2150" dirty="0" err="1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 (μόνιμος)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2150" dirty="0" err="1">
                <a:latin typeface="Calibri" panose="020F0502020204030204" pitchFamily="34" charset="0"/>
                <a:cs typeface="Calibri" panose="020F0502020204030204" pitchFamily="34" charset="0"/>
              </a:rPr>
              <a:t>waiter</a:t>
            </a:r>
            <a:endParaRPr lang="el-GR" sz="21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2150" dirty="0" err="1">
                <a:latin typeface="Calibri" panose="020F0502020204030204" pitchFamily="34" charset="0"/>
                <a:cs typeface="Calibri" panose="020F0502020204030204" pitchFamily="34" charset="0"/>
              </a:rPr>
              <a:t>chef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 &amp; 1 </a:t>
            </a:r>
            <a:r>
              <a:rPr lang="el-GR" sz="2150" dirty="0" err="1">
                <a:latin typeface="Calibri" panose="020F0502020204030204" pitchFamily="34" charset="0"/>
                <a:cs typeface="Calibri" panose="020F0502020204030204" pitchFamily="34" charset="0"/>
              </a:rPr>
              <a:t>sous-chef</a:t>
            </a:r>
            <a:endParaRPr lang="el-GR" sz="21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15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Ερωτήματα προς φοιτητές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Ποιοι νέοι ρόλοι απαιτούνται;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Τι γλώσσες προτιμούμε;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Ποια είναι η πιο κρίσιμη θέση;</a:t>
            </a:r>
          </a:p>
          <a:p>
            <a:pPr lvl="1" fontAlgn="auto"/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Πώς εξασφαλίζουμε αφοσίωση του προσωπικού (</a:t>
            </a:r>
            <a:r>
              <a:rPr lang="en-US" sz="2150" dirty="0">
                <a:latin typeface="Calibri" panose="020F0502020204030204" pitchFamily="34" charset="0"/>
                <a:cs typeface="Calibri" panose="020F0502020204030204" pitchFamily="34" charset="0"/>
              </a:rPr>
              <a:t>staff loyalty</a:t>
            </a:r>
            <a:r>
              <a:rPr lang="el-GR" sz="2150" dirty="0">
                <a:latin typeface="Calibri" panose="020F0502020204030204" pitchFamily="34" charset="0"/>
                <a:cs typeface="Calibri" panose="020F0502020204030204" pitchFamily="34" charset="0"/>
              </a:rPr>
              <a:t>) αν η σεζόν είναι σύντομη;</a:t>
            </a:r>
          </a:p>
          <a:p>
            <a:endParaRPr lang="el-GR" sz="21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AB6A1-76BC-42C6-BA24-EDB3D583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928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1A397-6890-45D6-A4C0-D5375697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ΠΡΑΚΤΙΚΟ MINI CASE: 2/2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7E5C-F8AC-4FCF-8999-AB1A0D9C30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Συζήτηση αναμενόμενων απαντήσεων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Υπάλληλος Εξυπηρέτησης Πελατών, Θυρωρός Σκι, Επόπτης Φαγητού και Ποτού,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Barista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Μιξολογία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Μπαρ, Θεραπευτής (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Spa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Guest Experience Agent, Ski Concierge, F&amp;B Supervisor, Barista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Bar Mixology, Spa Therapist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Αγγλικά + Γαλλικά ή Ρωσικά ανά αγοράς-στόχος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target market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θέση «σχέσεις με τους επισκέπτες»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guest relations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είναι κεντρική (καθορίζει εμπειρία)</a:t>
            </a:r>
          </a:p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Παροχές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διαμονή, εξοπλισμός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ski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ιατρική κάλυψη, μπόνους ολοκλήρωσης σεζόν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medical coverage, season completion bonus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90855-933E-4AE5-B9CD-8EA9A7B7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8850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A00C7-019F-4B7E-8644-550DD40A9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Βέλτιστες Πρακτικές (Best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Practices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610B1-903B-4381-A539-5623DDE419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288632"/>
          </a:xfrm>
        </p:spPr>
        <p:txBody>
          <a:bodyPr/>
          <a:lstStyle/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Ξεκινήστε τον σχεδιασμό 6–9 μήνες πριν</a:t>
            </a:r>
          </a:p>
          <a:p>
            <a:pPr lvl="0" fontAlgn="auto"/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Χρήση 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scenario planning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χαμηλή, μέση, υψηλή ζήτηση</a:t>
            </a:r>
          </a:p>
          <a:p>
            <a:pPr lvl="0"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Προτάξτε ποιοτικές δεξιότητες από απλή εμπειρία</a:t>
            </a:r>
          </a:p>
          <a:p>
            <a:pPr lvl="0" fontAlgn="auto"/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Μην προσλαμβάνετε με κριτήριο «επείγουσα μίσθωση»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urgency hire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Χτίστε κοινότητα ταλέντων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talent community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): συνεργασίες με σχολές, ομάδες αποφοίτων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alumni groups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A2DE1-0855-4E4C-9DC5-C77D0ECC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887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98F0-8897-4F8E-8FA0-737C5A2F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Συχνά λάθη στα ξενοδοχεία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01FC0-30CC-4D86-9D8D-FB656A710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A80B8E9-D884-4633-9B14-A89EC6C1C03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5290575"/>
              </p:ext>
            </p:extLst>
          </p:nvPr>
        </p:nvGraphicFramePr>
        <p:xfrm>
          <a:off x="467544" y="1684461"/>
          <a:ext cx="7992888" cy="4624858"/>
        </p:xfrm>
        <a:graphic>
          <a:graphicData uri="http://schemas.openxmlformats.org/drawingml/2006/table">
            <a:tbl>
              <a:tblPr/>
              <a:tblGrid>
                <a:gridCol w="4243689">
                  <a:extLst>
                    <a:ext uri="{9D8B030D-6E8A-4147-A177-3AD203B41FA5}">
                      <a16:colId xmlns:a16="http://schemas.microsoft.com/office/drawing/2014/main" val="1117909286"/>
                    </a:ext>
                  </a:extLst>
                </a:gridCol>
                <a:gridCol w="3749199">
                  <a:extLst>
                    <a:ext uri="{9D8B030D-6E8A-4147-A177-3AD203B41FA5}">
                      <a16:colId xmlns:a16="http://schemas.microsoft.com/office/drawing/2014/main" val="1785284441"/>
                    </a:ext>
                  </a:extLst>
                </a:gridCol>
              </a:tblGrid>
              <a:tr h="364181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Λάθος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Συνέπεια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879176"/>
                  </a:ext>
                </a:extLst>
              </a:tr>
              <a:tr h="742122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Καθυστερημένη πρόσληψη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«Γρήγορη και λάθος» πρόσληψη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72752"/>
                  </a:ext>
                </a:extLst>
              </a:tr>
              <a:tr h="872361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Πρόσληψη μόνο με βάση το βιογραφικό σημείωμα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Φτωχά πρότυπα εξυπηρέτησης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847645"/>
                  </a:ext>
                </a:extLst>
              </a:tr>
              <a:tr h="742122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Επαρκές προσωπικό ≠ σωστό προσωπικό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Κενά στις υπηρεσίες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440751"/>
                  </a:ext>
                </a:extLst>
              </a:tr>
              <a:tr h="784008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Υποτίμηση εποχιακού άγχους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Εξουθένωση, πρόωρες αποχωρήσεις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42474"/>
                  </a:ext>
                </a:extLst>
              </a:tr>
              <a:tr h="1120064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Καμία περίοδος εκπαίδευσης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Αύξηση των παραπόνων των πελατών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294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074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5E047-AB44-4113-B0D0-E9AA9DB5D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Τελική Συμπερασματική Σκέψη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34F65-99E3-4437-BFFC-C2B65D19549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 προγραμματισμός ανθρώπινου δυναμικού δεν είναι λογιστική άσκηση — είναι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επένδυση σε εμπειρία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όπου η υπηρεσία παραδίδεται από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ανθρώπους προς ανθρώπους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η ποιότητα προγραμματισμού προσωπικού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ισούται με την ποιότητα της επωνυμίας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1BFA1-3B1A-41A3-B583-A3839CCD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887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E3E1C-8072-44F8-9AD6-6311E396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FF172-8018-45D7-9196-E8968720A8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 fontAlgn="auto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ΕΣΩΤΕΡΙΚΕΣ &amp; ΕΞΩΤΕΡΙΚΕΣ ΠΗΓΕΣ ΠΡΟΣΕΛΚΥΣΗΣ ΠΡΟΣΩΠΙΚΟΥ ΣΤΟΝ ΤΟΥΡΙΣΜΟ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 ενότητας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Κατανόηση και αξιολόγηση όλων των διαθέσιμων πηγών στελέχωσης, με κριτικό τρόπο, προκειμένου ο HR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να επιλέγει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βέλτιστο συνδυασμό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ανάλογα με την αγορά, τον ρόλο, την εποχή και τις απαιτήσεις ποιότητας.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C4A57-9EED-4D3A-A054-71B9BAE7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1676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AA853-F2B3-4EA3-BD48-5D75A48D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Θεμελιώδης αρχή προσέλκυσης στο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Hospitality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2EBD-949D-46C9-981D-F11BB04EBA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/>
          <a:lstStyle/>
          <a:p>
            <a:pPr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τουρισμό, δεν αναζητούμε απλώς “αριθμούς εργαζομένων”, αλλά “φορείς εμπειρίας”.</a:t>
            </a: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είναι μέρος του προϊόντος, άρα η προσέλκυση δεν είναι απλή διαδικασία προμήθειας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sourcing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αλλά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διαμόρφωση επωνυμίας εμπειρίας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Άρα κάθε πηγή προσέλκυσης αξιολογείται με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τρία φίλτρα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2700" b="1" dirty="0">
                <a:latin typeface="Calibri" panose="020F0502020204030204" pitchFamily="34" charset="0"/>
                <a:cs typeface="Calibri" panose="020F0502020204030204" pitchFamily="34" charset="0"/>
              </a:rPr>
              <a:t>Ποιότητα υποψηφίων</a:t>
            </a:r>
            <a:endParaRPr lang="el-GR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2700" b="1" dirty="0">
                <a:latin typeface="Calibri" panose="020F0502020204030204" pitchFamily="34" charset="0"/>
                <a:cs typeface="Calibri" panose="020F0502020204030204" pitchFamily="34" charset="0"/>
              </a:rPr>
              <a:t>Ταχύτητα εύρεσης</a:t>
            </a:r>
            <a:endParaRPr lang="el-GR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2700" b="1" dirty="0">
                <a:latin typeface="Calibri" panose="020F0502020204030204" pitchFamily="34" charset="0"/>
                <a:cs typeface="Calibri" panose="020F0502020204030204" pitchFamily="34" charset="0"/>
              </a:rPr>
              <a:t>Κόστος προσέλκυσης &amp; ενσωμάτωσης </a:t>
            </a:r>
            <a:r>
              <a:rPr lang="el-GR" sz="27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onboarding</a:t>
            </a:r>
            <a:r>
              <a:rPr lang="el-GR" sz="27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3B259-46BD-439B-8CCD-8A736FAFF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160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C4EB4-FA17-484B-8D16-6A9A1E65B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Πηγές Προσέλκυσης: 1/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1299-78FD-4FF2-92E5-386C1A2D68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6096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α. 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είναι οι μέθοδοι προσέλκυσης που βασίζονται στο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υπάρχον ανθρώπινο δυναμικό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της επιχείρησης.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Πλεονεκτήματα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Γρήγορη και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ασφαλής στελέχωση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Μικρότερο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κόστος εκπαίδευσης &amp; ένταξης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Διατήρηση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μνήμης και κουλτούρας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Ενίσχυση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ηθικού και δέσμευσης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morale &amp; engagement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Λειτουργεί ως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σύστημα ανταμοιβής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→ μειώνει αποχωρήσεις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turnover)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Μειονεκτήματα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Κίνδυνος «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εσωστρέφειας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Ανακύκλωση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ίδιων αντιλήψεων και πρακτικών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Ενδεχόμενος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ανταγωνισμός / εσωτερικές εντάσεις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Πιθανότητα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προώθησης χωρίς ετοιμότητα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promotion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without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readiness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234EA-0C7C-447C-A7FC-1760BB398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231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F61E-2D27-4CCA-AC25-25290BE5B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Πηγές Προσέλκυσης: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7B0C-9431-49FC-929D-5509F395B9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β.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Εσωτερική Μετακίνηση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Transfers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Πρόκειται για αλλαγή τμήματος ή θέσης στο ίδιο ιεραρχικό επίπεδο.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Προσωπικό καθαριότητας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(Housekeeping staff)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υψηλή προσοχή στη λεπτομέρεια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(attention to detail)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μετακινείται στην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Ομάδα Ποιότητας &amp; Επιθεώρησης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(Quality &amp; Inspection team)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Πότε την προτιμούμε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Υπάρχουν αποδεδειγμένα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μεταβιβάσιμες δεξιότητες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transferable skills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Υπάρχει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εσωτερικός κορεσμός ή κόπωση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 τμήμα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52925-5225-4654-8EC0-43D50470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11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600" b="1" dirty="0">
                <a:solidFill>
                  <a:srgbClr val="7B9899"/>
                </a:solidFill>
                <a:latin typeface="Calibri" pitchFamily="34" charset="0"/>
              </a:rPr>
              <a:t>Περιεχόμενο Μαθήματος</a:t>
            </a:r>
            <a:endParaRPr lang="el-GR" sz="3600" dirty="0">
              <a:solidFill>
                <a:srgbClr val="7B9899"/>
              </a:solidFill>
            </a:endParaRPr>
          </a:p>
        </p:txBody>
      </p:sp>
      <p:sp>
        <p:nvSpPr>
          <p:cNvPr id="23555" name="Content Placeholder 3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5445224"/>
          </a:xfrm>
        </p:spPr>
        <p:txBody>
          <a:bodyPr/>
          <a:lstStyle/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n-US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  <a:p>
            <a:pPr eaLnBrk="1" hangingPunct="1"/>
            <a:endParaRPr lang="en-US" sz="2200" dirty="0">
              <a:latin typeface="Calibri" pitchFamily="34" charset="0"/>
            </a:endParaRPr>
          </a:p>
          <a:p>
            <a:pPr eaLnBrk="1" hangingPunct="1"/>
            <a:endParaRPr lang="el-GR" sz="2200" dirty="0">
              <a:latin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983FB-4E99-479A-90AA-C779AB003778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07504" y="1412776"/>
            <a:ext cx="8856984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ΕΙΣΑΓΩΓΙΚΑ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ΠΡΟΓΡΑΜΜΑΤΙΣΜΟΣ ΑΝΘΡΩΠΙΝΟΥ ΔΥΝΑΜΙΚΟΥ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ΕΣΩΤΕΡΙΚΕΣ &amp; ΕΞΩΤΕΡΙΚΕΣ ΠΗΓΕΣ ΠΡΟΣΕΛΚΥΣΗΣ ΠΡΟΣΩΠΙΚΟΥ ΣΤΟΝ ΤΟΥΡΙΣΜΟ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ΕΠΩΝΥΜΙΑ ΕΡΓΟΔΟΤΗ ΣΤΟΝ ΤΟΥΡΙΣΜΟ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Η ΔΙΑΔΙΚΑΣΙΑ ΕΠΙΛΟΓΗΣ ΠΡΟΣΩΠΙΚΟΥ ΣΤΗ ΦΙΛΟΞΕΝΙΑ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ΧΡΗΣΗ ΤΕΧΝΟΛΟΓΙΑΣ ΣΤΗΝ ΠΡΟΣΕΛΚΥΣΗ &amp; ΕΠΙΛΟΓΗ ΠΡΟΣΩΠΙΚΟΥ ΣΤΟΝ ΤΟΥΡΙΣΜΟ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ΝΟΜΙΚΑ &amp; ΗΘΙΚΑ ΖΗΤΗΜΑΤΑ ΣΤΗΝ ΕΠΙΛΟΓΗ ΠΡΟΣΩΠΙΚΟΥ ΣΤΟΝ ΤΟΥΡΙΣΜΟ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ΠΡΟΣΟΜΟΙΩΣΗ ΣΥΝΕΝΤΕΥΞΗΣ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l-GR" sz="2400" b="1" dirty="0">
              <a:latin typeface="Calibri" pitchFamily="34" charset="0"/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l-GR" sz="2400" b="1" dirty="0">
              <a:latin typeface="Calibri" pitchFamily="34" charset="0"/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l-GR" sz="2400" dirty="0">
              <a:latin typeface="Calibri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tabLst/>
              <a:defRPr/>
            </a:pPr>
            <a:endParaRPr lang="el-GR" sz="2400" dirty="0">
              <a:latin typeface="Calibri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tabLst/>
              <a:defRPr/>
            </a:pPr>
            <a:endParaRPr lang="el-GR" sz="2400" dirty="0">
              <a:latin typeface="Calibri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tabLst/>
              <a:defRPr/>
            </a:pPr>
            <a:endParaRPr lang="el-GR" sz="2400" dirty="0">
              <a:latin typeface="Calibri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tabLst/>
              <a:defRPr/>
            </a:pPr>
            <a:endParaRPr lang="el-GR" sz="2400" dirty="0">
              <a:latin typeface="Calibri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tabLst/>
              <a:defRPr/>
            </a:pPr>
            <a:endParaRPr lang="el-GR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C46A-D4DB-4FC0-A715-CFF4E9A5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Πηγές Προσέλκυσης: 3/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AB58E-6FB7-42FD-B217-AA20EEFB1D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527048"/>
            <a:ext cx="864096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γ.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Εσωτερική Προαγωγή (Internal 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promotions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5 </a:t>
            </a:r>
            <a:r>
              <a:rPr lang="en-US" sz="2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στη Χαλκιδική: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Βοηθός σερβιτόρου → Σερβιτόρος → Επικεφαλής σερβιτόρος → Επόπτης φαγητού &amp; ποτού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Βοηθός Διευθυντή φαγητού &amp; ποτού (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Commis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waiter → Waiter → Captain → F&amp;B Supervisor → Assistant F&amp;B Manager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Κρίσιμη προϋπόθεση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προαγωγή δεν βασίζεται μόνο σε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τεχνικές δεξιότητες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αλλά σε δείκτες ηγεσίας και συναισθηματικής νοημοσύνης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leadership &amp; emotional intelligence indicators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Συνηθισμένο λάθος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"Ο καλύτερος σερβιτόρος γίνεται αυτόματα ο καλύτερος αρχισερβιτόρος."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Αυτό δεν ισχύει — χρειάζεται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ηγετική επάρκεια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57AE0-3F66-4B6F-81C0-964FA34E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688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9D1D-62C9-4166-8624-48DE549E4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Πηγές Προσέλκυσης: 4/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71579-7E5E-45D8-8A9F-C567DAC41D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pPr marL="0" indent="0">
              <a:buNone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δ.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Σύστημα Σύστασης Εργαζομένων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Employee Referral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είναι ιδιαίτερα αποδοτικό επειδή: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οι άνθρωποι έχουν ισχυρά δίκτυα ισόβαθμων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peer networks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μειώνει τον χρόνο πρόσληψης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hiring time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έως και 50%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αυξάνει τη διατήρηση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retention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σε σχέση με εξωτερικές προσλήψεις</a:t>
            </a:r>
          </a:p>
          <a:p>
            <a:pPr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Σύντομος κανόνας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Σύσταση ≠ Αυτόματη πρόσληψη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Referral ≠ Automatic hiring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→ πάντα απαιτείται αξιολόγηση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assessment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), ειδικά για τις επωνυμίες πολυτελείας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luxury brands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7B28C-CD08-42AD-B0E7-B984F06DB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575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1DEEA-F046-45BD-A39A-7E2802F34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Εσωτερικές Πηγές Προσέλκυσης: 5/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7B425-4458-4EE9-8E06-B25CBA8595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856984" cy="521432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ε.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MINI INTERNAL CASE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Ξενοδοχείο “Aegean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Bliss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στοχεύει να αυξήσει τα ποσοστά απευθείας κρατήσεις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direct bookings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Εσωτερικά ανακαλύπτει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ότι ένας Νυχτερινός Ελεγκτής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Night Auditor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 έχει υπόβαθρο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 σε ψηφιακό μάρκετινγκ και αναλυτική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digital marketing and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analytics)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κάνει ένας έξυπνος HR;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Δοκιμαστική μερική απασχόληση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(δημιουργία εργασίας)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[part-time assignment (job crafting)]</a:t>
            </a:r>
          </a:p>
          <a:p>
            <a:pPr lvl="0" fontAlgn="auto"/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Σχέδιο ανάπτυξης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(Development plan)</a:t>
            </a:r>
          </a:p>
          <a:p>
            <a:pPr lvl="0" fontAlgn="auto"/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Μελλοντική μετακίνηση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Τμήμα Ηλεκτρονικού Εμπορίου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(E-Commerce Department)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Εδώ βλέπουμε στρατηγική προσέγγιση: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ικανότητες &gt; τίτλοι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3251F-DA95-490C-BAE2-08EA8BD7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0747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72F75-88F4-460F-AAAC-45AE7189D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Εξωτερικές Πηγές Προσέλκυσης: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1/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FC2BD-3B22-48F2-85F4-978260C62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472608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α. 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πρόσβαση σε νέο ταλέντο και εξειδίκευση που δεν υπάρχει εσωτερικά.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Ηλεκτρονικές πλατφόρμες προσλήψεων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Online Recruitment Platforms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Γενικές πλατφόρμες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General platforms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Indeed,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JobFind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Kariera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LinkedIn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Εξειδικευμένες πλατφόρμες φιλοξενίας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Specialized hospitality platforms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Hosco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Workathlon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CatererGlobal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Πλεονεκτήματα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Μεγάλη εμβέλεια και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στοχευμένα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φίλτρα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Large reach &amp; targeted filters)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Ισχυρή επωνυμία εργοδότη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employer branding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αν παρουσιαστεί σωστά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Μειονεκτήματα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Μεγάλος αριθμός μη κατάλληλων αιτήσεων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Απαιτείται αποτελεσματικό σύστημα ελέγχου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screening system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9C2A6-7246-43E8-9D47-66E377B1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1540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5C8C-ABAA-49B8-B9A3-7903F8DB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Εξωτερικές Πηγές Προσέλκυσης: 2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77CF6-C975-4932-8FB5-21C71F9507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β.  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Πανεπιστήμια – Τουριστικές σχολές – ΙΕΚ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Στρατηγική συνεργασία με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ΑΕΙ Τουρισμού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Ξενοδοχειακές Σχολές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Μαγειρικές Ακαδημίες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Culinary Academies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/ Διεθνή Προγράμματα Φιλοξενίας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International Hospitality Programs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Παρέχουν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Πρακτική άσκηση (αμειβόμενη ή συγχρηματοδοτούμενη)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Ανάπτυξη ταλέντων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Πρώιμη προβολή του εργοδότη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D6D2C-29DA-4AA7-854F-F5A05105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2798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E3B14-504D-4E4A-A29D-ADD5209A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Εξωτερικές Πηγές Προσέλκυσης: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3/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C4F81-6CF2-4388-9C99-AB330AE5F3F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fontAlgn="auto"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γ.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Εκθέσεις Εργασίας &amp; Ημέρες Καριέρας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Fairs &amp; Career Days)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Εξαιρετικά αποδοτικές για εποχιακούς ρόλους, π.χ.: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ξενοδοχειακές μονάδες Κρήτης &amp; Ρόδου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ski resorts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resorts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εξωτερικού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Βέλτιστες πρακτικές:</a:t>
            </a:r>
            <a:b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Δημιουργήστε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μικρο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-συνεντεύξεις επί τόπου + εικονική περιήγηση στις εγκαταστάσεις με τη χρήση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Reality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(VR)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(Εικονικής Πραγματικότητας), ώστε ο υποψήφιος να βιώσει το μέλλον του ρόλου.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5715E-C037-47AE-88AD-5B29D589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55933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5C60-FE83-426C-86DE-1EF98EDF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Εξωτερικές Πηγές Προσέλκυσης: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4/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DA3EF-85F4-4743-B7D0-F73B7911FB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δ. Αναζήτηση Κεφαλών / Στελεχών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Headhunting / Executive Search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auto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638" lvl="1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Χρησιμοποιείται για ρόλους όπως: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Γενικός Διευθυντής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General 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Ειδικός Απόδοσης και Εσόδων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Yield &amp; Revenue Specialist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Εκτελεστικός Σεφ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Executive Chef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Διευθυντής Εμπειρίας Πελατών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Guest Experience Director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auto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Κόστος υψηλό, αλλά απόδοση μεγαλύτερη από λάθος επιλογή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C9CB3-2E56-4248-9516-CE27E108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407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6EA19-5365-4856-B6D9-D96FFC9C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Εξωτερικές Πηγές Προσέλκυσης: 5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8D549-9920-42CB-B3EA-CE7CF1B8A2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928992" cy="5286328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ε. Προσλήψεις στα μέσα κοινωνικής δικτύωσης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Media Recruitment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Instagram,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TikTok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YouTube &amp; LinkedIn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μπορούν να λειτουργήσουν ως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μαγνήτες ταλέντου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talent magnets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Γιατί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στη φιλοξενία ενδιαφέρεται για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lifestyle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εμπειρία, εικόνα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Αντί για κλασικές αγγελίες, οι επωνυμίες πολυτελείας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luxury brands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 παρουσιάζουν:</a:t>
            </a:r>
          </a:p>
          <a:p>
            <a:pPr lvl="0" fontAlgn="auto"/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παρασκήνια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backstage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 του ξενοδοχείου</a:t>
            </a:r>
          </a:p>
          <a:p>
            <a:pPr lvl="0" fontAlgn="auto"/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ιστορίες επιτυχίας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success stories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εργαζομένων</a:t>
            </a:r>
          </a:p>
          <a:p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παροχές προσωπικού και διεθνείς τοποθετήσεις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staff benefits &amp; international placements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5F77C-B603-4E4F-8216-AF88684D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181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E2752-1AE0-4B84-9D39-CDB786584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επιλέγουμε την κατάλληλη πηγή;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7402D-415F-4E92-A280-583B40F2CA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965848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επιλογή γίνεται βάσει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τύπου ρόλου – χρονισμού – προϋπολογισμού – τοποθέτησης επωνυμίας</a:t>
            </a: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53D894-909F-4DE5-89E0-AFF39D88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28</a:t>
            </a:fld>
            <a:endParaRPr lang="el-GR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5B205CA-D8AB-4AF8-9C0F-9D2D04D66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762862"/>
              </p:ext>
            </p:extLst>
          </p:nvPr>
        </p:nvGraphicFramePr>
        <p:xfrm>
          <a:off x="1547664" y="2492896"/>
          <a:ext cx="6215072" cy="413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Document" r:id="rId3" imgW="5738870" imgH="3819151" progId="Word.Document.12">
                  <p:embed/>
                </p:oleObj>
              </mc:Choice>
              <mc:Fallback>
                <p:oleObj name="Document" r:id="rId3" imgW="5738870" imgH="38191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664" y="2492896"/>
                        <a:ext cx="6215072" cy="4136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71344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7C414-007D-403F-B68A-3E73018F0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Συνδυαστικό μοντέλο πρόσληψης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(Υβριδική Φιλοξενία Προμήθειας)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8F12-9692-423E-8E1F-972A85E2DC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7"/>
            <a:ext cx="8503920" cy="4710265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 πιο αποτελεσματικός συνδυασμός για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premium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ξενοδοχείο συνήθως είναι:</a:t>
            </a:r>
          </a:p>
          <a:p>
            <a:pPr marL="0" indent="0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Εσωτερική πρόοδος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(βασικοί ρόλοι κουλτούρας)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Πρόγραμμα παραπομπής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(ρόλοι πρώτης γραμμής υψηλής εμπειρίας)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Διεθνείς προμήθειες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(ειδικότητα και τεχνογνωσία πολυτελείας)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Πανεπιστημιακές συνεργασίες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(μελλοντικός αγωγός ηγεσίας)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95DE5-E5FF-4695-8BD5-3E9DD5AAE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602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B08B-01AE-4AA7-9904-6E4AE309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ΕΙΣΑΓΩΓΙΚΑ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5D950-F63A-4382-9607-59CE8B65A5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21432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 μαθήματος</a:t>
            </a:r>
            <a:r>
              <a:rPr lang="el-GR" sz="2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 Ανάλυση των </a:t>
            </a:r>
            <a:r>
              <a:rPr lang="el-GR" sz="2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διαδικασιών στελέχωσης 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τουριστικό και ξενοδοχειακό κλάδο, με έμφαση:</a:t>
            </a:r>
          </a:p>
          <a:p>
            <a:pPr fontAlgn="auto"/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στον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προγραμματισμό ανθρώπινου δυναμικού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fontAlgn="auto"/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τις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πηγές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προσέλκυσης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fontAlgn="auto"/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την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επωνυμία εργοδότη 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employer branding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</a:p>
          <a:p>
            <a:pPr fontAlgn="auto"/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την επιλογή προσωπικού 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(τεχνικές και κριτήρια), </a:t>
            </a:r>
          </a:p>
          <a:p>
            <a:pPr fontAlgn="auto"/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τη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χρήση τεχνολογίας 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και </a:t>
            </a:r>
          </a:p>
          <a:p>
            <a:pPr fontAlgn="auto"/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sz="2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νομικά/ηθικά ζητήματα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fontAlgn="auto">
              <a:buNone/>
            </a:pP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Η διάλεξη περιλαμβάνει θεωρία, παραδείγματα/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mini-cases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 και </a:t>
            </a:r>
            <a:r>
              <a:rPr lang="el-GR" sz="2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πρακτική προσομοίωση </a:t>
            </a:r>
            <a:r>
              <a:rPr lang="el-GR" sz="2600" dirty="0">
                <a:latin typeface="Calibri" panose="020F0502020204030204" pitchFamily="34" charset="0"/>
                <a:cs typeface="Calibri" panose="020F0502020204030204" pitchFamily="34" charset="0"/>
              </a:rPr>
              <a:t>συνέντευξης για θέση υποδοχής σε ξενοδοχείο 5*.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208CE-5F5C-46B1-BFC5-1C3AA2159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61219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6FCD4-E740-483F-B24E-56ABA334F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PRACTICAL MINI CASE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38DAF-EE1D-4728-B7CE-FE18C2EBDC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8964488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Πολυτελές θέρετρο μόνο για ενήλικες ετοιμάζει νέα Ιδιωτική Υπηρεσία Μπάτλερ.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Ζητούμενο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butlers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με υψηλό επίπεδο διακριτικότητας, γλωσσών, πρωτοβουλίας και εξατομικευμένη νοοτροπία εξυπηρέτησης.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Ερώτημα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Ποιες πηγές προσέλκυσης θα επιλέγατε;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Ενδεικτική “σωστή” απάντηση: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fontAlgn="auto">
              <a:buFont typeface="+mj-lt"/>
              <a:buAutoNum type="arabicPeriod"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Διεθνείς πλατφόρμες δικτύωσης πολυτελούς φιλοξενίας (π.χ.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Butler Academy Alumni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Πρακτορείο κυνηγιού κεφαλών που ειδικεύεται σε πολυτελείς κατοικίες &amp; γιοτ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Συστατικές από εργαζόμενους που έχουν θητεύσει σε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Emirates / Six Senses / Aman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fontAlgn="auto">
              <a:buFont typeface="+mj-lt"/>
              <a:buAutoNum type="arabicPeriod"/>
            </a:pP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Στοχευμένη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προμήθεια LinkedIn με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Boolean Search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είναι μια μέθοδος αναζήτησης που χρησιμοποιεί λογικούς τελεστές για να φιλτράρει και να συνδυάζει αποτελέσματα με πιο μεγάλη ακρίβεια)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68B02-9B2C-46F9-87D6-CBF1A6055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83962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7DEE0-852D-47F7-AF66-E191C2502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Κλειδί της επιτυχίας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3FD90-B02C-4CD2-8E3A-C134CDDE8A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/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υπάρχει μία “καλύτερη” πηγή — υπάρχει η καταλληλότερη ανά περίσταση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στρατηγική προσέλκυσης είναι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ζωντανή και εξελισσόμενη διαδικασία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όπου ο HR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λειτουργεί σαν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Αρχιτέκτονας Ταλέντων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Talent Architect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), όχι σαν </a:t>
            </a:r>
            <a:r>
              <a:rPr lang="el-GR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αγγελιογράφος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B785F-ACD2-44AA-9545-121CE445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99200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C1B76-E205-4AC1-BA0E-459DF189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C4C8B-DFE2-4A64-812B-76BDEB838C7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ΕΠΩΝΥΜΙΑ ΕΡΓΟΔΟΤΗ ΣΤΟΝ ΤΟΥΡΙΣΜΟ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 μαθήματος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Να κατανοήσουν οι φοιτητές ότι η επιτυχία στην προσέλκυση προσωπικού στον τουρισμό δεν εξαρτάται μόνο από την αγγελία εργασίας, αλλά κυρίως από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την αντίληψη που έχει η αγορά για τον εργοδότη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— </a:t>
            </a:r>
            <a:r>
              <a:rPr lang="el-GR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πριν, κατά και μετά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την πρόσληψη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1E659-5732-42BB-B977-05A8D0FB5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57987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FB2A-25C7-41C4-B46C-CE9BC8707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65D23-2A3A-481B-9C52-5CB2737619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= η φήμη, εικόνα και εμπειρία που δημιουργεί μια επιχείρηση ως εργοδότης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όχι ως προϊόν/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προς τον πελάτη.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Εδώ έχουμε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δύο διαφορετικά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brands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Consumer Brand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 ποιον απευθύνεται; στους πελάτες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Employer Brand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 ποιον απευθύνεται; στους υποψήφιους &amp; εργαζομένους</a:t>
            </a:r>
          </a:p>
          <a:p>
            <a:pPr marL="0" indent="0" fontAlgn="auto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τα δύο επηρεάζονται μεταξύ τους:</a:t>
            </a:r>
          </a:p>
          <a:p>
            <a:pPr marL="0" indent="0" fontAlgn="auto">
              <a:buNone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 ο εργαζόμενος δεν είναι ικανοποιημένος, ο πελάτης θα το καταλάβει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πριν καν το μάθει το </a:t>
            </a:r>
            <a:r>
              <a:rPr lang="el-GR" sz="24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TripAdvisor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23023-4DFA-404F-AED1-29AA6B717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41037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80F6-CC7C-48AC-B966-5512AEAFA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το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είναι πιο κρίσιμο στον Τουρισμό από άλλους κλάδους;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22E60-5537-4139-BAC6-54947E7178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102352"/>
          </a:xfrm>
        </p:spPr>
        <p:txBody>
          <a:bodyPr/>
          <a:lstStyle/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Είναι βιομηχανία που καθοδηγείται από τον άνθρωπο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people-driven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industry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τελικό προϊόν είναι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εμπειρία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και η εμπειρία περνάει μέσα από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συναισθήματα και συμπεριφορές εργαζομένων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Υψηλός ανταγωνισμός για ταλαντούχους εργαζομένους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Τα τελευταία χρόνια, πολλά άτομα με εμπειρία επιλέγουν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κρουαζιέρες,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luxury resorts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εξωτερικού ή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yachting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όπου τα πακέτα αμοιβών είναι καλύτερα.</a:t>
            </a: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Σεζόν – επαγγελματική εξουθένωση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burnout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στεγαστική κρίση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housing crisis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Στις τουριστικές περιοχές η έλλειψη στέγασης και οι υψηλοί ρυθμοί εργασίας πλήττουν την ελκυστικότητα του επαγγέλματος.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EC791-D523-499D-8455-085C2A68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65479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38A6-BCD6-4F2C-AD2F-43A47A194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98513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το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Employer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Branding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είναι πιο κρίσιμο στον Τουρισμό από άλλους κλάδους; 2/2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73457-3875-4729-8B45-13F62397A5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Αλλαγή προτεραιοτήτων των νέων επαγγελματιών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Gen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Z υποψήφιοι ζητούν: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νόημα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ισορροπία εργασίας – ζωής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work-life balance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ανάπτυξη δεξιοτήτων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ρεαλιστικές συνθήκες</a:t>
            </a:r>
          </a:p>
          <a:p>
            <a:pPr fontAlgn="auto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Άρα, 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είναι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ψυχολογία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organizational psychology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l-GR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A6F0E-ABF6-4305-9B6D-56E3AEB6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9562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6DE8-F8C5-4FC7-83D9-7FED03774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Πυλώνες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στη Φιλοξενία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3E261-C126-408F-B6E2-0143B9D109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533800"/>
          </a:xfrm>
        </p:spPr>
        <p:txBody>
          <a:bodyPr/>
          <a:lstStyle/>
          <a:p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Υπάρχουν 5 βασικοί πυλώνες: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8FB73-11E4-43D0-B9EA-EDD79F63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36</a:t>
            </a:fld>
            <a:endParaRPr lang="el-GR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2680AB6-8F72-47BC-BA6C-6B7E4BD5DC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498939"/>
              </p:ext>
            </p:extLst>
          </p:nvPr>
        </p:nvGraphicFramePr>
        <p:xfrm>
          <a:off x="971600" y="1916832"/>
          <a:ext cx="7416823" cy="4712568"/>
        </p:xfrm>
        <a:graphic>
          <a:graphicData uri="http://schemas.openxmlformats.org/drawingml/2006/table">
            <a:tbl>
              <a:tblPr/>
              <a:tblGrid>
                <a:gridCol w="2319709">
                  <a:extLst>
                    <a:ext uri="{9D8B030D-6E8A-4147-A177-3AD203B41FA5}">
                      <a16:colId xmlns:a16="http://schemas.microsoft.com/office/drawing/2014/main" val="1790847444"/>
                    </a:ext>
                  </a:extLst>
                </a:gridCol>
                <a:gridCol w="2318065">
                  <a:extLst>
                    <a:ext uri="{9D8B030D-6E8A-4147-A177-3AD203B41FA5}">
                      <a16:colId xmlns:a16="http://schemas.microsoft.com/office/drawing/2014/main" val="2820636975"/>
                    </a:ext>
                  </a:extLst>
                </a:gridCol>
                <a:gridCol w="2779049">
                  <a:extLst>
                    <a:ext uri="{9D8B030D-6E8A-4147-A177-3AD203B41FA5}">
                      <a16:colId xmlns:a16="http://schemas.microsoft.com/office/drawing/2014/main" val="1407012295"/>
                    </a:ext>
                  </a:extLst>
                </a:gridCol>
              </a:tblGrid>
              <a:tr h="380325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Πυλώνας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Περιγραφή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Παράδειγμα Φιλοξενίας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583258"/>
                  </a:ext>
                </a:extLst>
              </a:tr>
              <a:tr h="774052"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Πρόταση Αξίας Εργαζομένου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Γιατί να σε επιλέξει ο εργαζόμενος;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«Αναπτύσσουμε τους ανθρώπους μας διεθνώς»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607640"/>
                  </a:ext>
                </a:extLst>
              </a:tr>
              <a:tr h="774052"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Σταθερότητα &amp; Δικαιοσύνη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Συνεπείς πρακτικές, όχι εξαιρέσεις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Σταθερά ωράρια, υπερωρίες με αμοιβή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68417"/>
                  </a:ext>
                </a:extLst>
              </a:tr>
              <a:tr h="86004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Ηγετική κουλτούρα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Στυλ ηγεσίας &amp; καθοδήγησης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Φιλοσοφία «Οι διευθυντές τρώνε τελευταίοι»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34842"/>
                  </a:ext>
                </a:extLst>
              </a:tr>
              <a:tr h="115004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Μάθηση &amp; Ανάπτυξη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Εκπαίδευση και εξέλιξη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Ακαδημία, διασταυρούμενη εκπαίδευση, πρακτική άσκηση στο εξωτερικό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991223"/>
                  </a:ext>
                </a:extLst>
              </a:tr>
              <a:tr h="774052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Εμπειρία εργαζομένων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Από την αίτηση έως την αποχώρηση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Δομημένη ενσωμάτωση, ευεξία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069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1291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5960-C115-4068-A95A-05BF42203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πράξη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, όχι 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λύσεις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marketing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: 1/2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74858-3540-46AC-8954-45B1895F70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Οι υποψήφιοι πλέον εμπιστεύονται:</a:t>
            </a:r>
          </a:p>
          <a:p>
            <a:pPr marL="0" indent="0" fontAlgn="auto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Κριτικές στην πλατφόρμα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Glassdoor</a:t>
            </a:r>
          </a:p>
          <a:p>
            <a:pPr lvl="0" fontAlgn="auto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στα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social media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Πρώην εργαζόμενους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Μαρτυρίες πρακτικής άσκησης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Την “οσμή” κουλτούρας στην πρώτη συνέντευξη</a:t>
            </a:r>
          </a:p>
          <a:p>
            <a:pPr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Άρα,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 η πραγματικότητα δεν ταιριάζει με το μήνυμα, η ζημιά είναι διπλή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62B12-6722-4182-929A-887364115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72952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135E-1E6C-41F9-9174-C46C171F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πράξη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, όχι 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λύσεις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marketing</a:t>
            </a: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: 2/2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B00FA-B06C-44A6-A670-D5EE04E346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036496" cy="5472608"/>
          </a:xfrm>
        </p:spPr>
        <p:txBody>
          <a:bodyPr/>
          <a:lstStyle/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sz="2100" b="1" dirty="0">
                <a:latin typeface="Calibri" panose="020F0502020204030204" pitchFamily="34" charset="0"/>
                <a:cs typeface="Calibri" panose="020F0502020204030204" pitchFamily="34" charset="0"/>
              </a:rPr>
              <a:t>Glassdoor reviews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είναι οι κριτικές που δημοσιεύουν εργαζόμενοι ή υποψήφιοι εργαζόμενοι στην πλατφόρμα </a:t>
            </a:r>
            <a:r>
              <a:rPr lang="en-US" sz="2100" b="1" dirty="0">
                <a:latin typeface="Calibri" panose="020F0502020204030204" pitchFamily="34" charset="0"/>
                <a:cs typeface="Calibri" panose="020F0502020204030204" pitchFamily="34" charset="0"/>
              </a:rPr>
              <a:t>Glassdoor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σχετικά με: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Την εμπειρία εργασίας σε μια εταιρεία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εργασιακό περιβάλλον και την κουλτούρα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Την ηγεσία και τη διοίκηση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Τις αμοιβές και τα επιδόματα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Διαδικασίες προσλήψεων και συνεντεύξεων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εξέλιξης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Οι κριτικές είναι συνήθως ανώνυμες και σκοπός τους είναι να βοηθήσουν άλλους υποψήφιους να σχηματίσουν εικόνα για το τι να περιμένουν από έναν εργοδότη.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Επίσης, στο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Glassdoor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μπορείς να βρεις 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βαθμολογίες εταιρειών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εκτιμήσεις μισθών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συνεντεύξεις και ερωτήσεις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και να συγκρίνεις εργοδότες πριν κάνεις αίτηση.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Με απλά λόγια: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είναι ένα εργαλείο εργασιακής διαφάνειας και αξιολόγησης εργοδοτών από μέσα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B508E9-64C9-4199-8D16-DBE88A32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53662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8EF2A-BEC7-48F6-BC81-29BB77F8A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272" y="343063"/>
            <a:ext cx="8534400" cy="925697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Πρόταση Αξίας Εργαζομένου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Employee Value Proposition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EVP)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— Τι περιλαμβάνει;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B8FF5-07A0-4972-ACB5-4761D1DD07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527048"/>
            <a:ext cx="8621208" cy="5214320"/>
          </a:xfrm>
        </p:spPr>
        <p:txBody>
          <a:bodyPr/>
          <a:lstStyle/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EVP έχει 6 επίπεδα:</a:t>
            </a: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Ανταμοιβές &amp; μισθολογικό πλαίσιο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Συνθήκες εργασίας &amp; ωράριο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καριέρας &amp; εκπαίδευση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Ηγεσία &amp;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coaching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Κουλτούρα &amp; σκοπός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Ισορροπία μεταξύ επαγγελματικής και προσωπικής ζωής και ευεξία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Work-life balance &amp; wellbeing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“μαγική συνταγή” είναι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όχι το μέγιστο σε όλα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ξεκάθαρο, σταθερό και αληθινό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BB360-39CC-429B-9A10-876CDBE27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574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E69E-C8AE-4213-8BE9-91533B749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8E187-041A-4AFA-9BB2-E556F3ABEF3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ΠΡΟΓΡΑΜΜΑΤΙΣΜΟΣ ΑΝΘΡΩΠΙΝΟΥ ΔΥΝΑΜΙΚΟΥ</a:t>
            </a:r>
          </a:p>
          <a:p>
            <a:pPr marL="0" indent="0" algn="ctr">
              <a:buNone/>
            </a:pPr>
            <a:r>
              <a:rPr lang="el-GR" sz="3000" b="1" dirty="0">
                <a:latin typeface="Calibri" panose="020F0502020204030204" pitchFamily="34" charset="0"/>
                <a:cs typeface="Calibri" panose="020F0502020204030204" pitchFamily="34" charset="0"/>
              </a:rPr>
              <a:t>(HR </a:t>
            </a:r>
            <a: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sz="3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99EE5-6E97-4740-AE50-848BDAA3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5968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C4F6A-9B0A-4644-9060-CBD704E65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χτίζουμε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Employer Branding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βήμα-βήμα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9FADC-5B10-4A49-BDB7-4E88C69FDB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928992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Βήμα 1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Ανάλυση της Εικόνας Εργοδότη 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Employer Image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 (τρέχουσα κατάσταση)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Τι λένε οι εργαζόμενοι;</a:t>
            </a:r>
          </a:p>
          <a:p>
            <a:pPr lvl="0"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Ποιοι φεύγουν και γιατί;</a:t>
            </a:r>
          </a:p>
          <a:p>
            <a:pPr lvl="0"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Ποιοι μένουν και γιατί;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Βήμα 2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Διαμόρφωση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Employee Value Proposition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(EVP)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“Επενδύουμε στο να γίνεις καλλιτέχνης φιλοξενίας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hospitality artist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 — όχι απλώς εργαζόμενος.”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Βήμα 3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Εσωτερική επικοινωνία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είναι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οι πρώτοι πρεσβευτές 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ambassadors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Βήμα 4: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Εξωτερική επικοινωνία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Website, social media, career videos, testimonials, campus events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Βήμα 5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Συνέπεια στις HR πρακτικές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Επωνυμία εργοδότη χωρίς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coaching managers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= κενή υπόσχεση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FB410-CDC5-403C-9CCE-3B9ADA87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333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C4CDC-571B-4C16-B48C-C38974E96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98513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γίνεται η επικοινωνία του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Brand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869AB1-97C1-4DC5-94E3-1778EB39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41</a:t>
            </a:fld>
            <a:endParaRPr lang="el-GR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4CBB165-0CE8-4812-BC61-662ECDA57F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71525"/>
              </p:ext>
            </p:extLst>
          </p:nvPr>
        </p:nvGraphicFramePr>
        <p:xfrm>
          <a:off x="160096" y="1825626"/>
          <a:ext cx="8769399" cy="3187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Document" r:id="rId3" imgW="5738870" imgH="2085462" progId="Word.Document.12">
                  <p:embed/>
                </p:oleObj>
              </mc:Choice>
              <mc:Fallback>
                <p:oleObj name="Document" r:id="rId3" imgW="5738870" imgH="20854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96" y="1825626"/>
                        <a:ext cx="8769399" cy="31875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81121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CE77C-86F8-42D5-9B77-11789E3A5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CASE: “IONIAN SIGNATURE HOTELS”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13D96-FC63-4E8C-9C6D-E7FDC2E8E0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036496" cy="576064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Πρόβλημα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Χαμηλό ποσοστό αιτήσεων και συχνές αποχωρήσεις εργαζομένων στο μέσο της σεζόν.</a:t>
            </a:r>
          </a:p>
          <a:p>
            <a:pPr marL="0" indent="0" fontAlgn="auto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Διάγνωση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Έλλειψη πραγματικής ενσωμάτωσης</a:t>
            </a:r>
          </a:p>
          <a:p>
            <a:pPr lvl="0"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Προϊστάμενοι με παλαιό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management style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Social media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παρουσία αποκλειστικά για πελάτες</a:t>
            </a:r>
          </a:p>
          <a:p>
            <a:pPr marL="0" indent="0" fontAlgn="auto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Λύση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Employer Branding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Σειρά βίντεο με τίτλο “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My career passport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Σύστημα φίλων ενσωμάτωσης</a:t>
            </a:r>
          </a:p>
          <a:p>
            <a:pPr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Καθοδήγηση ηγεσίας σε μεσαία στελέχη</a:t>
            </a:r>
          </a:p>
          <a:p>
            <a:pPr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Πληρωμένη «εβδομάδα μετάβασης» πριν από το άνοιγμα</a:t>
            </a:r>
          </a:p>
          <a:p>
            <a:pPr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HR κανάλι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Instagram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αποκλειστικά για κουλτούρα εργαζομένων </a:t>
            </a:r>
          </a:p>
          <a:p>
            <a:pPr marL="0" indent="0" fontAlgn="auto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Αποτέλεσμα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2.7x αύξηση αιτήσεων</a:t>
            </a:r>
          </a:p>
          <a:p>
            <a:pPr lvl="0"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35% μείωση πρόωρων αποχωρήσεων</a:t>
            </a:r>
          </a:p>
          <a:p>
            <a:pPr lvl="0" fontAlgn="auto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Εξωτερική βράβευση ως </a:t>
            </a:r>
            <a:r>
              <a:rPr lang="el-GR" sz="2000" i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Top Hospitality Workplace – Regional Level</a:t>
            </a:r>
            <a:r>
              <a:rPr lang="el-GR" sz="2000" i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88241-8507-40D4-B890-31EE3F1E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92826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A7CEA-406A-41B2-9FAD-5A1EC3E1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288791"/>
            <a:ext cx="8534400" cy="835953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Λάθη στην Εμπορική Ταυτότητα του Εργοδότη (Κόκκινες Σημαίες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Red Flags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4E9FA-83BF-46D1-BB04-163CA6475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43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573EBA-D2DF-468E-B988-5C5C82E4D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364888"/>
              </p:ext>
            </p:extLst>
          </p:nvPr>
        </p:nvGraphicFramePr>
        <p:xfrm>
          <a:off x="730374" y="1468438"/>
          <a:ext cx="7514034" cy="5100772"/>
        </p:xfrm>
        <a:graphic>
          <a:graphicData uri="http://schemas.openxmlformats.org/drawingml/2006/table">
            <a:tbl>
              <a:tblPr/>
              <a:tblGrid>
                <a:gridCol w="4108578">
                  <a:extLst>
                    <a:ext uri="{9D8B030D-6E8A-4147-A177-3AD203B41FA5}">
                      <a16:colId xmlns:a16="http://schemas.microsoft.com/office/drawing/2014/main" val="1937932106"/>
                    </a:ext>
                  </a:extLst>
                </a:gridCol>
                <a:gridCol w="3405456">
                  <a:extLst>
                    <a:ext uri="{9D8B030D-6E8A-4147-A177-3AD203B41FA5}">
                      <a16:colId xmlns:a16="http://schemas.microsoft.com/office/drawing/2014/main" val="2353826266"/>
                    </a:ext>
                  </a:extLst>
                </a:gridCol>
              </a:tblGrid>
              <a:tr h="650050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Λάθος</a:t>
                      </a:r>
                      <a:endParaRPr lang="el-GR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Συνέπεια</a:t>
                      </a:r>
                      <a:endParaRPr lang="el-GR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956026"/>
                  </a:ext>
                </a:extLst>
              </a:tr>
              <a:tr h="925207"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“Ο μισθός είναι αρκετός για να έρθουν.”</a:t>
                      </a:r>
                      <a:endParaRPr lang="el-GR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Λάθος διορατικότητας γενιάς</a:t>
                      </a:r>
                      <a:endParaRPr lang="el-GR" sz="2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716680"/>
                  </a:ext>
                </a:extLst>
              </a:tr>
              <a:tr h="121260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Υπερβολική πώληση δουλειάς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Πρώιμη απογοήτευση → αποχώρηση προσωπικού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752936"/>
                  </a:ext>
                </a:extLst>
              </a:tr>
              <a:tr h="917562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Προσλήψεις τελευταίας στιγμής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Πανικός προσλήψεων → πτώση ποιότητας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494823"/>
                  </a:ext>
                </a:extLst>
              </a:tr>
              <a:tr h="799582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Χωρίς προϋπολογισμό εκπαίδευσης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Ασυνέπεια ποιότητας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044575"/>
                  </a:ext>
                </a:extLst>
              </a:tr>
              <a:tr h="595768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Τοξικοί διευθυντές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Κατάρρευση φήμης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658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1004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46F75-2219-444D-BBE7-146A9B14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Συμπεράσματα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76DE8-7DDD-43FB-B19E-12F3DEBEB4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036496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αρχή που κάνει τη διαφορά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Εμπορική ταυτότητα εργοδότη = Συνεπής εμπειρία × Αυθεντικότητα</a:t>
            </a: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μια επιχείρηση έχει αυστηρή δουλειά αλλά τίμια αμοιβή και στήριξη, 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της μπορεί να είναι εξαιρετικό.</a:t>
            </a: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υπόσχεται “οικογενειακό περιβάλλον” και προσφέρει μικροπολιτική, καταρρέει.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Τελικός συλλογισμός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δεν αναζητά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τέλειους εργοδότες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τίμιους, σταθερούς, επαγγελματικούς και υποστηρικτικούς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φιλοξενία είναι βιομηχανία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σχέσεων, ανάπτυξης και εμπειριών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άρα 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Employer Branding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αναπόσπαστο κομμάτι της επιχειρησιακής στρατηγικής και όχι πρόγραμμα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marketing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AA817-7A47-4AA5-83DE-BB4D5CBCD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0562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C0FE6-C995-457F-8E63-33B205D9C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77733-64FA-44E1-940C-2D62E29C5D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Η ΔΙΑΔΙΚΑΣΙΑ ΕΠΙΛΟΓΗΣ ΠΡΟΣΩΠΙΚΟΥ ΣΤΗ ΦΙΛΟΞΕΝΙΑ</a:t>
            </a:r>
          </a:p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Η σε βάθος κατανόηση της μεθοδολογίας και των εργαλείων επιλογής εργαζομένων στον τουρισμό, με έμφαση στη </a:t>
            </a:r>
            <a:r>
              <a:rPr lang="el-GR" i="1" dirty="0" err="1">
                <a:latin typeface="Calibri" panose="020F0502020204030204" pitchFamily="34" charset="0"/>
                <a:cs typeface="Calibri" panose="020F0502020204030204" pitchFamily="34" charset="0"/>
              </a:rPr>
              <a:t>συμπεριφορική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 αξιολόγηση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την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ευθυγράμμιση με την εμπειρία επωνυμίας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και την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ικανότητα βιώσιμης επαγγελματικής παρουσίας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σε απαιτητικά περιβάλλοντα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3060D-8726-4371-8B33-4123C8452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67930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5006A-488F-4CBC-B3FA-3242D870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Σημασία και φιλοσοφία της επιλογής προσωπικού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A3959-E192-40BE-B7AB-1C559DCB09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επιλογή προσωπικού στον τουρισμό συνδέεται με τρεις άξονες: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Ποιότητα υπηρεσιών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(εμπειρία επισκέπτη)</a:t>
            </a: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Φήμη και αφοσίωση επωνυμίας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Βιωσιμότητα και διατήρηση προσωπικού</a:t>
            </a:r>
          </a:p>
          <a:p>
            <a:pPr marL="0" lvl="0" indent="0" fontAlgn="auto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 αντίθεση με άλλους κλάδους,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λάθος πρόσληψη στον τουρισμό έχει άμεσο και εμφανές αντίκτυπο στο προϊόν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διότι το προϊόν είναι ζωντανό, προσωποποιημένο και εμπειρικό.</a:t>
            </a:r>
          </a:p>
          <a:p>
            <a:pPr marL="0" lvl="0" indent="0" fontAlgn="auto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Σωστός εργαζόμενος = όφελος και επιρροή στην εξυπηρέτηση</a:t>
            </a:r>
          </a:p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Λάθος εργαζόμενος = ζημιά στη φήμη, εμπειρία και κερδοφορία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09202-92B8-46E9-A604-7AEDD3A48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69967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F6D5-BC48-47E5-824A-79D314BB3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Κύκλος διαδικασίας επιλογής προσωπικού (επιστημονικά στάδια)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CB0F9-DA07-45FF-804E-3B963E4B57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928992" cy="4572000"/>
          </a:xfrm>
        </p:spPr>
        <p:txBody>
          <a:bodyPr/>
          <a:lstStyle/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Προκαταρκτική αξιολόγηση βιογραφικού (CV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screening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Τηλεφωνική ή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video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προ-συνέντευξη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pre-screening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Συνέντευξη αξιολόγησης βασισμένη σε ικανότητες / συμπεριφορά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competency-based / behavioral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Πρακτική αξιολόγηση δεξιοτήτων - δείγμα εργασίας / επιτόπια δοκιμή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work sample / on-the-spot test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Ψυχομετρικά εργαλεία &amp; τεστ προσωπικότητας (όπου απαιτείται)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Έλεγχος συστάσεων / κοινωνική επικύρωση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Reference checking / social validation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Προσφορά εργασίας και επικοινωνία πριν από την ένταξη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Job offer &amp; pre-onboarding communication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42C8E-1ACB-42F5-B483-9898C4E6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88475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1C83-2713-41C0-9286-F95540B6A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332656"/>
            <a:ext cx="8534400" cy="72008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Αξιολόγηση βιογραφικού (CV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Screening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F0E44-26FC-47C3-A546-5321F6DAE9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68217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Τι αναζητάμε στον τουρισμό πέρα από εμπειρία: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12424-1E31-47B9-95EB-BDA1B06A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48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C5F722-30D8-438C-93FF-B87BF77A0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768386"/>
              </p:ext>
            </p:extLst>
          </p:nvPr>
        </p:nvGraphicFramePr>
        <p:xfrm>
          <a:off x="467544" y="1916832"/>
          <a:ext cx="8280920" cy="3625486"/>
        </p:xfrm>
        <a:graphic>
          <a:graphicData uri="http://schemas.openxmlformats.org/drawingml/2006/table">
            <a:tbl>
              <a:tblPr/>
              <a:tblGrid>
                <a:gridCol w="3168352">
                  <a:extLst>
                    <a:ext uri="{9D8B030D-6E8A-4147-A177-3AD203B41FA5}">
                      <a16:colId xmlns:a16="http://schemas.microsoft.com/office/drawing/2014/main" val="2029541229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790284403"/>
                    </a:ext>
                  </a:extLst>
                </a:gridCol>
              </a:tblGrid>
              <a:tr h="275143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Κριτήριο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Ερμηνεία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365450"/>
                  </a:ext>
                </a:extLst>
              </a:tr>
              <a:tr h="551107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Πρότυπα σταθερότητας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Ενδείξεις μακροχρόνιας συνεργασίας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98115"/>
                  </a:ext>
                </a:extLst>
              </a:tr>
              <a:tr h="551107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Πορεία ανάπτυξης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Σταδιακές προαγωγές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68276"/>
                  </a:ext>
                </a:extLst>
              </a:tr>
              <a:tr h="560062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Ευθυγράμμιση επωνυμίας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Εμπειρία σε αντίστοιχου τύπου πλαίσια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917212"/>
                  </a:ext>
                </a:extLst>
              </a:tr>
              <a:tr h="83149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Προσαρμοστικότητα δεξιοτήτων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Διαλειτουργικές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εμπειρίες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665074"/>
                  </a:ext>
                </a:extLst>
              </a:tr>
              <a:tr h="83149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Εκπαίδευση και πιστοποιητικά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Κρασί, </a:t>
                      </a:r>
                      <a:r>
                        <a:rPr lang="el-GR" sz="2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barista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ιατρική, καταδύσεις, ξένες γλώσσες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18493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F7FF8A-90E0-44DD-9052-66084BEDF86C}"/>
              </a:ext>
            </a:extLst>
          </p:cNvPr>
          <p:cNvSpPr txBox="1">
            <a:spLocks/>
          </p:cNvSpPr>
          <p:nvPr/>
        </p:nvSpPr>
        <p:spPr bwMode="auto">
          <a:xfrm>
            <a:off x="107504" y="5661248"/>
            <a:ext cx="8850568" cy="96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Σημαντικό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Δεν απορρίπτουμε υποψήφιο μόνο λόγω έλλειψης εμπειρίας — αλλά αν λείπουν βασικές ιδιότητες στάσης (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attitude qualities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Font typeface="Wingdings 2" pitchFamily="18" charset="2"/>
              <a:buNone/>
            </a:pP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34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F49F7-1F84-4E47-8750-468F3463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Pre-Screening Interview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(τηλεφωνικό/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online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87FB4-214C-47A4-9462-F24A2D8B3B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Χρησιμοποιείται για να διαπιστωθεί: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ρεαλιστική διαθεσιμότητα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συμβατότητα προσδοκιών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επίπεδο επικοινωνίας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κατανόηση ρόλου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κίνητρο και συνέπεια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ερώτησης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«Τι σας προσέλκυσε στον συγκεκριμένο ρόλο και γιατί πιστεύετε ότι ταιριάζετε με το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μας;»</a:t>
            </a:r>
          </a:p>
          <a:p>
            <a:pPr marL="0" indent="0" fontAlgn="auto">
              <a:buNone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σωστή απάντηση δεν αφορά </a:t>
            </a:r>
            <a:r>
              <a:rPr lang="el-GR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ανάγκη για εργασία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ταιριαστό τρόπο σκέψης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85F5B-6F3C-41D1-9300-34D4739DF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185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09228-C818-48EF-9BA4-D9D46043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σημαίνει Προγραμματισμός Ανθρώπινου Δυναμικού;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B0F0A-335E-4A56-A073-51C9B7938E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856984" cy="5517232"/>
          </a:xfrm>
        </p:spPr>
        <p:txBody>
          <a:bodyPr/>
          <a:lstStyle/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προγραμματισμός ανθρώπινου δυναμικού είναι μια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προβλεπτική, αναλυτική και στρατηγική διαδικασία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κατά την οποία η επιχείρηση που λειτουργεί στον κλάδο φιλοξενίας απαντά σε κρίσιμες ερωτήσεις:</a:t>
            </a: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Πόσους εργαζόμενους θα χρειαστούμε;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Τι ικανότητες και επίπεδο εμπειρίας πρέπει να διαθέτουν;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Πότε πρέπει να είναι διαθέσιμοι;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Πώς θα τους εξασφαλίσουμε με βιώσιμο κόστος;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Πώς θα διατηρήσουμε ποιότητα υπηρεσίας ακόμη και σε περιόδους εναλλαγής προσωπικού;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Ουσιαστικά, ο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HR planning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λειτουργεί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όπως ένας “προγραμματισμός πτήσης”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Δεν αρκεί να ξέρουμε τον προορισμό — πρέπει να γνωρίζουμε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καύσιμα, πλήρωμα, συνθήκες, κινδύνους και εναλλακτικές λύσεις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Κεντρικός κανόνας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προγραμματισμός ανθρώπινου δυναμικού δεν εστιάζει μόνο σε αριθμό προσωπικού, αλλά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στην ποιότητα, διαθεσιμότητα, ευθυγράμμιση και βιωσιμότητα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58F01-7533-4FF0-829C-11A8F09A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87230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798F3-67D1-4065-B8B9-08C7B706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Συνέντευξη αξιολόγησης: 1/2 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Behavioral Interview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4FD17-3EED-4E99-94CC-697AF4C4F2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527048"/>
            <a:ext cx="8693216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φιλοσοφία της συνέντευξης στον τουρισμό 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να προβλέψουμε μελλοντική συμπεριφορά βάσει παρελθόντος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μοντέλο STAR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 — Situation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(Κατάσταση)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 — Task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(Έργο)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 — Action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(Δράση)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 — Result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(Αποτέλεσμα)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συμπεριφορικής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ερώτησης για Σχέσεις με Πελάτες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Guest Relations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Περιγράψτε μία απαιτητική εμπειρία πελάτη όπου το αίτημά του φαινόταν μη ρεαλιστικό. Πώς το χειριστήκατε και ποιο ήταν το αποτέλεσμα;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17670-898A-44A8-B68A-DF4E3C51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5146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9A392-9D42-427A-A16F-A7A26BE7DE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82183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Τι αξιολογείται σε ρόλους υπηρεσιών πολυτελείας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luxury service roles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7E3B8-21E3-42A1-A44C-DE9D45D66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51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5E09111-9365-42FA-8A50-193580E40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60649"/>
            <a:ext cx="8534400" cy="864096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Συνέντευξη αξιολόγησης: 2/2 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Behavioral Interview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95AE65-8C32-46C7-B625-41D16C621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917001"/>
              </p:ext>
            </p:extLst>
          </p:nvPr>
        </p:nvGraphicFramePr>
        <p:xfrm>
          <a:off x="971600" y="2551506"/>
          <a:ext cx="7200800" cy="3541790"/>
        </p:xfrm>
        <a:graphic>
          <a:graphicData uri="http://schemas.openxmlformats.org/drawingml/2006/table">
            <a:tbl>
              <a:tblPr/>
              <a:tblGrid>
                <a:gridCol w="2993591">
                  <a:extLst>
                    <a:ext uri="{9D8B030D-6E8A-4147-A177-3AD203B41FA5}">
                      <a16:colId xmlns:a16="http://schemas.microsoft.com/office/drawing/2014/main" val="277836300"/>
                    </a:ext>
                  </a:extLst>
                </a:gridCol>
                <a:gridCol w="4207209">
                  <a:extLst>
                    <a:ext uri="{9D8B030D-6E8A-4147-A177-3AD203B41FA5}">
                      <a16:colId xmlns:a16="http://schemas.microsoft.com/office/drawing/2014/main" val="3645796178"/>
                    </a:ext>
                  </a:extLst>
                </a:gridCol>
              </a:tblGrid>
              <a:tr h="340213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Μεταβλητή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Ερμηνεία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496888"/>
                  </a:ext>
                </a:extLst>
              </a:tr>
              <a:tr h="63463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Συναισθηματική Νοημοσύνη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Αντοχή στην πίεση και ενσυναίσθηση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270888"/>
                  </a:ext>
                </a:extLst>
              </a:tr>
              <a:tr h="63463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Κομψότητα στην εξυπηρέτηση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Ευγένεια, στάση σώματος, οπτική επικοινωνία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052662"/>
                  </a:ext>
                </a:extLst>
              </a:tr>
              <a:tr h="63463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Επίλυση προβλημάτων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Σκέψη λύσεων, όχι δικαιολογιών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648522"/>
                  </a:ext>
                </a:extLst>
              </a:tr>
              <a:tr h="34021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Αυθεντικότητα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Γνήσια διάθεση εξυπηρέτησης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356100"/>
                  </a:ext>
                </a:extLst>
              </a:tr>
              <a:tr h="957465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Πολιτισμική προσαρμοστικότητα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Πολυπολιτισμική ευαισθησία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638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8036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5580C-C4C4-4DA3-A7B7-0A56C64C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68288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Πρακτικές Δοκιμασίες –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Work Sample Tests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F007-9103-41A6-964E-51F2764C0A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626160" cy="1181872"/>
          </a:xfrm>
        </p:spPr>
        <p:txBody>
          <a:bodyPr/>
          <a:lstStyle/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Θεωρούνται ιδιαίτερα αποτελεσματικές στον τουρισμό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ειδικά σε επωνυμίες πολυτελείας .</a:t>
            </a:r>
          </a:p>
          <a:p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Παραδείγματα: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8A070-F251-49EB-865A-69F5C83F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52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B8D4A7-05C6-4E2D-9B08-51558EB98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15994"/>
              </p:ext>
            </p:extLst>
          </p:nvPr>
        </p:nvGraphicFramePr>
        <p:xfrm>
          <a:off x="827583" y="2636912"/>
          <a:ext cx="6840761" cy="3168352"/>
        </p:xfrm>
        <a:graphic>
          <a:graphicData uri="http://schemas.openxmlformats.org/drawingml/2006/table">
            <a:tbl>
              <a:tblPr/>
              <a:tblGrid>
                <a:gridCol w="1478419">
                  <a:extLst>
                    <a:ext uri="{9D8B030D-6E8A-4147-A177-3AD203B41FA5}">
                      <a16:colId xmlns:a16="http://schemas.microsoft.com/office/drawing/2014/main" val="2450947364"/>
                    </a:ext>
                  </a:extLst>
                </a:gridCol>
                <a:gridCol w="5362342">
                  <a:extLst>
                    <a:ext uri="{9D8B030D-6E8A-4147-A177-3AD203B41FA5}">
                      <a16:colId xmlns:a16="http://schemas.microsoft.com/office/drawing/2014/main" val="1223062785"/>
                    </a:ext>
                  </a:extLst>
                </a:gridCol>
              </a:tblGrid>
              <a:tr h="31241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Ρόλος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Πρακτικό Τεστ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20388"/>
                  </a:ext>
                </a:extLst>
              </a:tr>
              <a:tr h="63588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Σερβιτόρος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Προσομοίωση εξυπηρέτησης σε εστιατόριο υψηλής ποιότητας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288874"/>
                  </a:ext>
                </a:extLst>
              </a:tr>
              <a:tr h="63588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Υπεύθυνος Υποδοχής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Παιχνίδι ρόλων για τη διαχείριση παραπόνων πελατών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688723"/>
                  </a:ext>
                </a:extLst>
              </a:tr>
              <a:tr h="31241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Θυρωρός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Σχέδιο πρότασης με βάση προφίλ επισκέπτη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444051"/>
                  </a:ext>
                </a:extLst>
              </a:tr>
              <a:tr h="63588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Μπάρμαν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Προετοιμασία και αφήγηση ιστοριών με επώνυμο κοκτέιλ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447204"/>
                  </a:ext>
                </a:extLst>
              </a:tr>
              <a:tr h="63588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Θεραπευτής </a:t>
                      </a:r>
                      <a:r>
                        <a:rPr lang="el-GR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σπα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Επίδειξη με κριτήρια τεχνικής &amp; ευγένειας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52643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A9566A-600D-456A-B6A5-9A3071CEFC3F}"/>
              </a:ext>
            </a:extLst>
          </p:cNvPr>
          <p:cNvSpPr txBox="1">
            <a:spLocks/>
          </p:cNvSpPr>
          <p:nvPr/>
        </p:nvSpPr>
        <p:spPr bwMode="auto">
          <a:xfrm>
            <a:off x="179512" y="5847528"/>
            <a:ext cx="8626160" cy="1181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πρακτικές αξιολογήσεις μειώνουν τα λάθη επιλογής περισσότερο από τις κλασικές συνεντεύξεις.</a:t>
            </a:r>
          </a:p>
        </p:txBody>
      </p:sp>
    </p:spTree>
    <p:extLst>
      <p:ext uri="{BB962C8B-B14F-4D97-AF65-F5344CB8AC3E}">
        <p14:creationId xmlns:p14="http://schemas.microsoft.com/office/powerpoint/2010/main" val="6728835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EE3F2-818D-4953-A2A6-5D1262E68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Ψυχομετρικά &amp; τεστ ικανοτήτων: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979F4-F39E-4BA9-B16E-2A735212BD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496" y="1268760"/>
            <a:ext cx="9108504" cy="5517232"/>
          </a:xfrm>
        </p:spPr>
        <p:txBody>
          <a:bodyPr/>
          <a:lstStyle/>
          <a:p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Αξιολογήσεις προσωπικότητας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Personality assessments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Big Five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Αξιολογούν βασικά στοιχεία προσωπικότητας, όπως εξωστρέφεια, 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συνεργατικότητα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προσαρμοστικότητα, επικοινωνιακό στυλ και τρόπο εργασίας. Χρησιμοποιούνται για να προβλέψουν 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καταλληλότητα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σε ρόλους 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front-line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και υπηρεσιών φιλοξενίας.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Big Five:</a:t>
            </a:r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Δεκτικότητα στις εμπειρίες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Openness to Experience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 Ενδιαφέρον για νέες εμπειρίες, δημιουργικότητα, περιέργεια και εφευρετικότητα.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Ευσυνειδησία 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Conscientiousness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 Οργάνωση, υπευθυνότητα, αυτοπειθαρχία και ευσυνειδησία.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Εξωστρέφεια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Extraversion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 Κοινωνικότητα, ενεργητικότητα και εξωστρέφεια έναντι της μοναχικότητας και της απόσυρσης.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Προσήνεια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Agreeableness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Συνεργατικότητα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φιλικότητα, ευγένεια και συμπάθεια.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Νευρωτισμός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Neuroticism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 Συναισθηματική αστάθεια, νευρικότητα, άγχος και ευαισθησία στο στρες έναντι της συναισθηματικής ασφάλειας και αυτοπεποίθησης. </a:t>
            </a: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EE4A2-7AEC-4541-866E-6FB402C21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49017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6AD6-39B8-452A-8C8A-1E59DED1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Ψυχομετρικά &amp; τεστ ικανοτήτων: 2/2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76BAA-D533-4813-818C-1DC854992E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9036496" cy="6264696"/>
          </a:xfrm>
        </p:spPr>
        <p:txBody>
          <a:bodyPr/>
          <a:lstStyle/>
          <a:p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Ερωτηματολόγια προσανατολισμού πελατών και νοοτροπίας φιλοξενίας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(Customer orientation &amp; hospitality mindset questionnaires):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Μετρούν στάσεις, αξίες και συμπεριφορές σχετικές με εξυπηρέτηση πελατών,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ευγένεια, δημιουργία θετικής εμπειρίας και προθυμία για «υπέρβαση προσδοκιών» στον επισκέπτη.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Εργασίες κρίσης κατάστασης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(Situational judgment tasks-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SJT)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Παρουσιάζουν ρεαλιστικά σενάρια εξυπηρέτησης ή διοίκησης και ζητούν επιλογή της καταλληλότερης αντίδρασης. Αξιολογούν κρίση, επαγγελματισμό, αντιμετώπιση δύσκολων πελατών,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teamwork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και επικοινωνία.</a:t>
            </a:r>
          </a:p>
          <a:p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Τεστ γνωστικών ικανοτήτων για διαχειριστικούς ρόλους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(Cognitive ability tests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management roles):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Εξετάζουν δεξιότητες όπως λογική σκέψη, επίλυση προβλημάτων, σχεδιασμό, αριθμητική και λεκτική κατανόηση. Χρησιμοποιούνται για την πρόβλεψη απόδοσης σε ρόλους εποπτείας, συντονισμού και στρατηγικών αποφάσεων.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BF6E4-75C8-4B90-8563-F44D888B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88787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397AD-EFC5-468F-BB2C-3D571CDB7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Reference Checking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— αλλά με επιστημονική μεθοδολογία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79480-44BE-4D48-874D-957FAFEC131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Όχι γενικές ερωτήσεις τύπου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“Ήταν καλός εργαζόμενος;”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Αντί αυτών ρωτάμε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Πώς θα περιγράφατε το στυλ εξυπηρέτησής του;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Ποιο ήταν το σημαντικότερο πλεονέκτημά του;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Ποια κατάσταση δεν χειρίστηκε ιδανικά;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Θα τον επαναπροσλαμβάνατε;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266A3-416F-498C-88AE-A5E7D42F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9247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01034-A199-4A9D-AB2D-7934912F6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Μοντέλο αξιολόγησης κατάλληλου υποψήφιου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Hospitality Fit Score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2D9C1-21A5-4664-B712-728E0EE818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Προτείνεται σύστημα αξιολόγησης 5 παραγόντων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Εμφάνιση και Επαγγελματισμός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(Appearance &amp; Professionalism)</a:t>
            </a:r>
          </a:p>
          <a:p>
            <a:pPr marL="514350" lvl="0" indent="-514350" fontAlgn="auto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Εξυπηρέτηση &amp; Επικοινωνιακές Δεξιότητες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(Service &amp; Communication Skills)</a:t>
            </a:r>
          </a:p>
          <a:p>
            <a:pPr marL="514350" lvl="0" indent="-514350" fontAlgn="auto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Πολιτισμική &amp; Ευθυγράμμιση με την Επωνυμία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(Cultural &amp; Brand Alignment)</a:t>
            </a:r>
          </a:p>
          <a:p>
            <a:pPr marL="514350" lvl="0" indent="-514350" fontAlgn="auto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Μαθησιακή Ευελιξία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(Learning Agility)</a:t>
            </a:r>
          </a:p>
          <a:p>
            <a:pPr marL="514350" lvl="0" indent="-51435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Σταθερότητα Συναισθηματικού Κλίματος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Emotional Climate Stability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Κάθε παράγοντας βαθμολογείται από 1–5 →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π.χ.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minimum threshold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= 18/25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86F65-5BA0-4236-A09E-949F23FA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6400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A792F-9990-465D-8120-27C6044CB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CASE SIMULATION – HOTEL FRONT DESK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73932-1DC4-4143-9CF9-76FB1274F7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Θέση: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Front Desk Receptionist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(5*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Υποψήφιος Α: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8 χρόνια εμπειρία, αλλά εμφανής κυνισμός και κόπωση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Υποψήφιος Β: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2 χρόνια εμπειρία, άριστη επικοινωνία, χαμόγελο, επιθυμία μάθησης</a:t>
            </a:r>
          </a:p>
          <a:p>
            <a:pPr fontAlgn="auto"/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Συζήτηση στην τάξη: ποιον προσλαμβάνουμε και γιατί?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Σωστή ανάλυση: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hospitality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η στάση και η προδιάθεση είναι ισχυρότερες από την έτοιμη εμπειρία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εφόσον υπάρχει εκπαιδευτική δομή και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coaching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40AA7-013B-458F-9B2A-0B74C0EA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2507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8A471-387F-40DB-9B36-5CD3AD2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Χρυσοί Κανόνες Πρόσληψης στον Τομέα της Φιλοξενίας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01E2-18BC-4D12-ACDF-8852E84977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00600"/>
          </a:xfrm>
        </p:spPr>
        <p:txBody>
          <a:bodyPr/>
          <a:lstStyle/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Μίσθωση για συμπεριφορά, εκπαίδευση για δεξιότητες</a:t>
            </a:r>
          </a:p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Αξιολογήστε τη συνέπεια, όχι την προπονημένη ευγένεια</a:t>
            </a:r>
          </a:p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Ελέγξτε τη συμπεριφορά άγχους, όχι μόνο παρουσίαση</a:t>
            </a:r>
          </a:p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Διασφαλίστε την ευθυγράμμιση των αξιών, όχι μόνο αντιστοίχιση μισθών </a:t>
            </a:r>
          </a:p>
          <a:p>
            <a:pPr marL="514350" indent="-514350" fontAlgn="auto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Αποφύγετε τις επείγουσες προσλήψεις — είναι το πιο συχνό λάθος στον κλάδο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Τελική σκέψη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 σωστός εργαζόμενος δεν είναι αυτός που μπορεί να κάνει καλά τη δουλειά, αλλά αυτός που μπορεί να τη διατηρήσει καλά στη διάρκεια και να αναβαθμίσει την εμπειρία του πελάτη.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επιλογή προσωπικού 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επένδυση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όχι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διαδικασία συμπλήρωσης βαρδιών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indent="-514350" fontAlgn="auto">
              <a:buFont typeface="+mj-lt"/>
              <a:buAutoNum type="arabicPeriod"/>
            </a:pP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B7DF2-9CF8-4504-B2F7-FCA2A3D52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38555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2A8D-5B7C-447B-8F2E-E726F8CA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B4D76-0510-420F-B168-1899A5B6B8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ΧΡΗΣΗ ΤΕΧΝΟΛΟΓΙΑΣ ΣΤΗΝ ΠΡΟΣΕΛΚΥΣΗ &amp; ΕΠΙΛΟΓΗ ΠΡΟΣΩΠΙΚΟΥ ΣΤΟΝ ΤΟΥΡΙΣΜΟ</a:t>
            </a:r>
          </a:p>
          <a:p>
            <a:pPr marL="0" indent="0" algn="ctr">
              <a:buNone/>
            </a:pPr>
            <a:endParaRPr lang="el-G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Στόχος ενότητας: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Οι φοιτητές να κατανοήσουν: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πώς η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ψηφιοποίηση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αλλάζει τον ρόλο της στελέχωσης,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ποια τεχνολογικά εργαλεία είναι διαθέσιμα,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πώς να τα αξιοποιούν χωρίς να χάνεται ο ανθρώπινος παράγοντας που χαρακτηρίζει τη φιλοξενία.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D75F3-FA40-4A82-A724-63B7A77C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4114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9505B-6C4C-4552-8418-015D9EBE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κρίσιμος στον τουριστικό κλάδο;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0012B-70E5-4059-8E18-C34AB907C1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01000" cy="1080389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Η τουριστική βιομηχανία διαφέρει από άλλους κλάδους λόγω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μεταβλητότητας, άμεσης επαφής με πελάτη και έλλειψης τυποποίησης (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standardization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fontAlgn="auto"/>
            <a:endParaRPr lang="el-G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Μοναδικές προκλήσεις του κλάδου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5FC1A-5DF9-4192-928E-FDBB9AAD4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34ABBCE-E330-442D-8598-3FFA731FF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35683"/>
              </p:ext>
            </p:extLst>
          </p:nvPr>
        </p:nvGraphicFramePr>
        <p:xfrm>
          <a:off x="395536" y="2836126"/>
          <a:ext cx="5616624" cy="3329178"/>
        </p:xfrm>
        <a:graphic>
          <a:graphicData uri="http://schemas.openxmlformats.org/drawingml/2006/table">
            <a:tbl>
              <a:tblPr/>
              <a:tblGrid>
                <a:gridCol w="1940100">
                  <a:extLst>
                    <a:ext uri="{9D8B030D-6E8A-4147-A177-3AD203B41FA5}">
                      <a16:colId xmlns:a16="http://schemas.microsoft.com/office/drawing/2014/main" val="1415051012"/>
                    </a:ext>
                  </a:extLst>
                </a:gridCol>
                <a:gridCol w="3676524">
                  <a:extLst>
                    <a:ext uri="{9D8B030D-6E8A-4147-A177-3AD203B41FA5}">
                      <a16:colId xmlns:a16="http://schemas.microsoft.com/office/drawing/2014/main" val="1452408043"/>
                    </a:ext>
                  </a:extLst>
                </a:gridCol>
              </a:tblGrid>
              <a:tr h="247838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Παράγοντας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Πρακτική συνέπεια για HR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438089"/>
                  </a:ext>
                </a:extLst>
              </a:tr>
              <a:tr h="504950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Εποχικότητα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Δυσκολία εξεύρεσης έμπειρου προσωπικού (</a:t>
                      </a: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staff</a:t>
                      </a: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 στη σωστή στιγμή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6955"/>
                  </a:ext>
                </a:extLst>
              </a:tr>
              <a:tr h="504950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Άμεση εξυπηρέτηση πελάτη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Επικίνδυνο για πρόσληψη (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hiring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 “στα γρήγορα”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152885"/>
                  </a:ext>
                </a:extLst>
              </a:tr>
              <a:tr h="458055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Υψηλή κινητικότητα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Αυξημένο κόστος νέας πρόσληψης &amp; εκπαίδευσης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178850"/>
                  </a:ext>
                </a:extLst>
              </a:tr>
              <a:tr h="504950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Πολιτισμική ποικιλομορφία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Ανάγκη για προσωπικό με διαπολιτισμικές δεξιότητες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93172"/>
                  </a:ext>
                </a:extLst>
              </a:tr>
              <a:tr h="504950"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Πολλαπλές ειδικότητες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Πολύπλοκος συντονισμός μεταξύ τμημάτων (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between departments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7036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E91EA4-A867-4EC7-8607-5347C4B8D5FE}"/>
              </a:ext>
            </a:extLst>
          </p:cNvPr>
          <p:cNvSpPr txBox="1">
            <a:spLocks/>
          </p:cNvSpPr>
          <p:nvPr/>
        </p:nvSpPr>
        <p:spPr bwMode="auto">
          <a:xfrm>
            <a:off x="6012160" y="2276873"/>
            <a:ext cx="3096344" cy="446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Ενδεικτικό παράδειγμα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Ένα 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πεντάστερο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ξενοδοχείο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απασχολεί 40+ διαφορετικούς ρόλους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από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έως εκπαιδευτή καταδύσεων, ζαχαροπλάστη ή αναλυτή εσόδων. Έτσι, ο HR προγραμματισμός δεν είναι «πόσοι», αλλά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ποιος, πότε, για τι ακριβώς και με ποιες δυνατότητες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4425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3ECB-BA29-4D30-B02E-D1B4B2AC0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η τεχνολογία είναι κρίσιμη στον τουρισμό;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AEE80-259A-4BB6-8EE8-86E2B8B948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964488" cy="52886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τουρισμός χαρακτηρίζεται από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εποχικότητα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υψηλή κινητικότητα εργαζομένων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ανάγκη για ταχεία στελέχωση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διεθνές εργατικό δυναμικό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ανάγκη επιλογής βασισμένης σε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soft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skills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Άρα η τεχνολογία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μειώνει χρόνο &amp; κόστος πρόσληψης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βελτιώνει ποιότητα προ-επιλογής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αυξάνει πρόσβαση σε παγκόσμια ταλέντα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ενισχύει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employer branding</a:t>
            </a:r>
          </a:p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Σημείωση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τεχνολογία δεν μειώνει την ανθρώπινη σημασία της επιλογής. Τη βελτιώνει αλλά δεν την αντικαθιστά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34A06-37AA-4339-B655-2AF3010A2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3347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3C8A5-EA98-4AE7-A4F1-FD49E1E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HR Τεχνολογίες στον Τουρισμό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D3789-4BB1-49AE-B5C4-6560BBD814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20608" y="1452464"/>
            <a:ext cx="7639824" cy="44132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βασικές κατηγορίες εργαλείων: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1F6AB-FE56-4CC5-86BE-7064D354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61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407A8D-0A98-4FE3-A605-BF2AEF2EE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012650"/>
              </p:ext>
            </p:extLst>
          </p:nvPr>
        </p:nvGraphicFramePr>
        <p:xfrm>
          <a:off x="755576" y="1884674"/>
          <a:ext cx="7988509" cy="4928702"/>
        </p:xfrm>
        <a:graphic>
          <a:graphicData uri="http://schemas.openxmlformats.org/drawingml/2006/table">
            <a:tbl>
              <a:tblPr/>
              <a:tblGrid>
                <a:gridCol w="3004577">
                  <a:extLst>
                    <a:ext uri="{9D8B030D-6E8A-4147-A177-3AD203B41FA5}">
                      <a16:colId xmlns:a16="http://schemas.microsoft.com/office/drawing/2014/main" val="1271080310"/>
                    </a:ext>
                  </a:extLst>
                </a:gridCol>
                <a:gridCol w="2468031">
                  <a:extLst>
                    <a:ext uri="{9D8B030D-6E8A-4147-A177-3AD203B41FA5}">
                      <a16:colId xmlns:a16="http://schemas.microsoft.com/office/drawing/2014/main" val="4145920808"/>
                    </a:ext>
                  </a:extLst>
                </a:gridCol>
                <a:gridCol w="2515901">
                  <a:extLst>
                    <a:ext uri="{9D8B030D-6E8A-4147-A177-3AD203B41FA5}">
                      <a16:colId xmlns:a16="http://schemas.microsoft.com/office/drawing/2014/main" val="3395422917"/>
                    </a:ext>
                  </a:extLst>
                </a:gridCol>
              </a:tblGrid>
              <a:tr h="687945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Κατηγορία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Τι κάνει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Παράδειγμα χρήσης σε ξενοδοχείο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418738"/>
                  </a:ext>
                </a:extLst>
              </a:tr>
              <a:tr h="1187233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Συστήματα Πληροφοριών Ανθρώπινου Δυναμικού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(Human Resource Information Systems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HRIS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Διαχείριση και παρακολούθηση προσωπικού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Ενιαίο αρχείο εργαζομένων &amp; ενσωμάτωση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876170"/>
                  </a:ext>
                </a:extLst>
              </a:tr>
              <a:tr h="895378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Συστήματα Παρακολούθησης Αιτούντων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(Applicant Tracking Systems</a:t>
                      </a: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ATS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Φιλτράρισμα &amp; οργάνωση υποψηφίων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Ταξινόμηση βιογραφικών &amp; αυτοματισμών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934010"/>
                  </a:ext>
                </a:extLst>
              </a:tr>
              <a:tr h="619150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Online Recruitment Platforms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Ψηφιακή προσέλκυση ταλέντων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LinkedIn, </a:t>
                      </a: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Hosco, Indeed, Workathlon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47503"/>
                  </a:ext>
                </a:extLst>
              </a:tr>
              <a:tr h="642742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Video Interviewing Tools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Προ-συνεντεύξεις εξ αποστάσεως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Ασύγχρονες ερωτήσεις συνέντευξης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90438"/>
                  </a:ext>
                </a:extLst>
              </a:tr>
              <a:tr h="896254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AI Screening &amp; Matching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Ανάλυση προφίλ και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soft skills prediction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Κατάταξη AI με βάση την προσαρμογή στην εργασία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497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032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ADEEE-B9FA-4C87-ADA4-01FE15E8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HRIS και γιατί είναι σημαντικό στον τουρισμό;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CCB3D-D10A-4773-BDA0-0BE9B2BDA8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HRIS είναι ένα «ψηφιακό κεντρικό σύστημα» που:</a:t>
            </a:r>
          </a:p>
          <a:p>
            <a:pPr marL="0" indent="0" fontAlgn="auto">
              <a:buNone/>
            </a:pPr>
            <a:endParaRPr lang="el-GR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αποθηκεύει δεδομένα εργαζομένων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υποστηρίζει ενότητες εκπαίδευσης και ανάπτυξης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ενσωματώνει μισθοδοσία, παρουσία και προγραμματισμό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βοηθάει στον προγραμματισμό βαρδιών (κρίσιμη για φιλοξενία)</a:t>
            </a:r>
          </a:p>
          <a:p>
            <a:pPr marL="0" indent="0" fontAlgn="auto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 μεγάλο θέρετρο με 450 εργαζομένους σε 17 τμήματα, το HRIS μπορεί να προτείνει ανακατανομή βαρδιών βάσει προβλέψεων πληρότητας.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38F3C-1BE2-4431-AF5E-2FB7F704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78892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D70D3-B5C2-48A4-BF83-5EA9E4CA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Σύστημα Παρακολούθησης Αιτούντων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ATS – Applicant Tracking System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7AF9D-CDE7-4529-A52E-F995A766F5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το σύστημα ταξινόμησης και αξιολόγησης υποψηφίων.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Βασικές λειτουργίες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αυτοματοποιημένη διαλογή λέξεων-κλειδιών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κατηγοριοποίηση ανά τμήμα / τοποθεσία θέρετρου / αρχαιότητα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μηνύματα αυτόματης απάντησης (με επωνυμία εργοδότη) 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αξιολόγηση βάσει δεδομένων</a:t>
            </a:r>
          </a:p>
          <a:p>
            <a:pPr marL="0" lvl="0" indent="0" fontAlgn="auto">
              <a:buNone/>
            </a:pPr>
            <a:endParaRPr lang="el-GR" sz="2400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fontAlgn="auto">
              <a:buNone/>
            </a:pP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Προσοχή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Το ATS μπορεί να απορρίψει άριστους υποψηφίους αν δεν έχει σχεδιαστεί με βάση 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soft skills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ή δυναμικό εξυπηρέτησης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CA37E-11F8-4B80-A663-F5D22EFA8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506605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729DC-32F2-4BBD-8AE4-EAAA18DD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Ηλεκτρονική Πρόσληψη &amp; Ψηφιακή Παρουσία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Online Recruitment &amp; Digital Presence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895E4-DE85-4D1F-AA6F-9EBFE0D8BE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τουρισμό, η προσέλκυση γίνεται πλέον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εκεί που είναι οι υποψήφιοι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Κανάλια για προσλήψεις στον τομέα της φιλοξενίας:</a:t>
            </a: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LinkedIn (management + luxury frontline)</a:t>
            </a: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Indeed /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Jooble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Kariera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Seasonal / Cruise platforms</a:t>
            </a:r>
          </a:p>
          <a:p>
            <a:pPr lvl="0" fontAlgn="auto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Hosco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CatererGlobal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Workathlon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Facebook &amp; Instagram Employer Stories</a:t>
            </a:r>
          </a:p>
          <a:p>
            <a:pPr lvl="0" fontAlgn="auto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TikTok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hospitality skill presentations (trend emerging)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Σύγχρονη προσέγγιση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branding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Short video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backstage hotel experience &amp; team culture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= πολλαπλάσια έκταση από κλασική αγγελία.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E038F-2D74-4FA2-805F-9DDB50F3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1117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091CA-B7C7-4830-B886-B1F9C00F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Εργαλεία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βιντεοσυνεντεύξεων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Video Interviewing Tools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46405-C806-4FE8-8A61-7E47ADC60D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21432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Χρησιμοποιούνται κυρίως στην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προ-επιλογή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pre-screening)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Τύποι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Live video interview</a:t>
            </a: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Asynchronous pre-recorded questions</a:t>
            </a:r>
          </a:p>
          <a:p>
            <a:pPr lvl="0" fontAlgn="auto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Group video interviews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Πλεονεκτήματα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εξοικονόμηση χρόνου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αξιολόγηση μη λεκτικών σημάτων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παγκόσμια πρόσβαση υποψηφίων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Μειονεκτήματα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ψηφιακό άγχος κάποιων υποψηφίων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πιθανή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υπερ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-έμφαση στην εξωστρέφεια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5916C-DC16-4491-AA99-F29A73AA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87127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47D9A-E4EC-4DB7-8D91-29C3A6301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08504" cy="1040160"/>
          </a:xfrm>
        </p:spPr>
        <p:txBody>
          <a:bodyPr/>
          <a:lstStyle/>
          <a:p>
            <a:r>
              <a:rPr lang="el-GR" sz="2600" b="1" dirty="0">
                <a:latin typeface="Calibri" panose="020F0502020204030204" pitchFamily="34" charset="0"/>
                <a:cs typeface="Calibri" panose="020F0502020204030204" pitchFamily="34" charset="0"/>
              </a:rPr>
              <a:t>Αλγόριθμοι διαλογής που βασίζονται σε τεχνητή νοημοσύνη</a:t>
            </a:r>
            <a:br>
              <a:rPr lang="el-GR" sz="2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6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AI-based Screening Algorithms</a:t>
            </a:r>
            <a:r>
              <a:rPr lang="el-GR" sz="26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75A01-0961-4135-8B25-8AC981ECFD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527048"/>
            <a:ext cx="8712968" cy="51023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μπορούν να κάνουν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αναλύουν πρότυπα εμπειρίας</a:t>
            </a:r>
          </a:p>
          <a:p>
            <a:pPr lvl="0"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συγκρίνουν υποψηφίους με σημεία αναφοράς απόδοσης</a:t>
            </a:r>
          </a:p>
          <a:p>
            <a:pPr lvl="0"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αξιολογούν γλωσσικές ικανότητες μέσω «Επεξεργασίας Φυσικής Γλώσσας» (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Natural Language Processing</a:t>
            </a:r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LNP) </a:t>
            </a:r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προβλέπουν δυναμικό εξυπηρέτησης από </a:t>
            </a:r>
            <a:r>
              <a:rPr lang="el-G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μικρο</a:t>
            </a:r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-εκφράσεις (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micro-expressions</a:t>
            </a:r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 fontAlgn="auto">
              <a:buNone/>
            </a:pPr>
            <a:r>
              <a:rPr lang="el-GR" sz="2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ΔΕΝ μπορούν να κάνουν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να αξιολογήσουν πραγματική </a:t>
            </a:r>
            <a:r>
              <a:rPr lang="el-G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endParaRPr lang="el-G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να αντιληφθούν αυθεντικότητα και φιλοξενία</a:t>
            </a:r>
          </a:p>
          <a:p>
            <a:pPr fontAlgn="auto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να μειώσουν μεροληψία χωρίς ανθρώπινη επίβλεψη</a:t>
            </a:r>
          </a:p>
          <a:p>
            <a:endParaRPr lang="el-G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54C9B-81F2-4444-B5F2-C6C1577A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645401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B0FBA-00B8-45F4-9DD4-65E163B4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1040160"/>
          </a:xfrm>
        </p:spPr>
        <p:txBody>
          <a:bodyPr/>
          <a:lstStyle/>
          <a:p>
            <a:b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000" b="1" dirty="0">
                <a:latin typeface="Calibri" panose="020F0502020204030204" pitchFamily="34" charset="0"/>
                <a:cs typeface="Calibri" panose="020F0502020204030204" pitchFamily="34" charset="0"/>
              </a:rPr>
              <a:t>Αναλυτική Δεδομένων &amp; Προγνωστική Πρόσληψη</a:t>
            </a:r>
            <a:b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  <a:t>(Data Analytics &amp; Predictive Hiring)</a:t>
            </a:r>
            <a:endParaRPr lang="el-GR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E94B7-2A25-4117-9BDA-199A3F1C00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1253880"/>
          </a:xfrm>
        </p:spPr>
        <p:txBody>
          <a:bodyPr/>
          <a:lstStyle/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Σύγχρονες μονάδες 5* χρησιμοποιούν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Προγνωστική Αναλυτική Εργατικού Δυναμικού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Παραδείγματα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6F8E6-06B1-4437-A713-EB7657184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67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A5F64CA-CBF7-4BB3-8B0C-65BE49AD7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386901"/>
              </p:ext>
            </p:extLst>
          </p:nvPr>
        </p:nvGraphicFramePr>
        <p:xfrm>
          <a:off x="1475656" y="2666656"/>
          <a:ext cx="6552728" cy="3939500"/>
        </p:xfrm>
        <a:graphic>
          <a:graphicData uri="http://schemas.openxmlformats.org/drawingml/2006/table">
            <a:tbl>
              <a:tblPr/>
              <a:tblGrid>
                <a:gridCol w="2435951">
                  <a:extLst>
                    <a:ext uri="{9D8B030D-6E8A-4147-A177-3AD203B41FA5}">
                      <a16:colId xmlns:a16="http://schemas.microsoft.com/office/drawing/2014/main" val="577974437"/>
                    </a:ext>
                  </a:extLst>
                </a:gridCol>
                <a:gridCol w="4116777">
                  <a:extLst>
                    <a:ext uri="{9D8B030D-6E8A-4147-A177-3AD203B41FA5}">
                      <a16:colId xmlns:a16="http://schemas.microsoft.com/office/drawing/2014/main" val="1535928588"/>
                    </a:ext>
                  </a:extLst>
                </a:gridCol>
              </a:tblGrid>
              <a:tr h="964672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Προγνωστική Διερεύνηση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Παράδειγμα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24026"/>
                  </a:ext>
                </a:extLst>
              </a:tr>
              <a:tr h="96467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Κίνδυνος πρόωρης παραίτησης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Ιστορικό κινητικότητας υποψηφίου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4111"/>
                  </a:ext>
                </a:extLst>
              </a:tr>
              <a:tr h="96467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Πρόβλεψη ποιότητας υπηρεσιών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Συσχέτιση προτύπου αξιολόγησης επισκέπτη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057352"/>
                  </a:ext>
                </a:extLst>
              </a:tr>
              <a:tr h="96467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Πιθανότητα προσαρμογής ομάδας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Συμφωνία συμπεριφοράς με την κουλτούρα του τμήματος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041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3057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92C7-1627-47C8-88C0-BCFFA0F53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CASE STUDY – RESORT MANAGEMENT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93C96-1789-4302-940E-32B5BC0779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558924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Νέο πολυτελές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σε νησί χρειάζεται 130 προσλήψεις μέσα σε 45 ημέρες.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HR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Team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= 4 άτομα.</a:t>
            </a:r>
          </a:p>
          <a:p>
            <a:pPr fontAlgn="auto"/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Πρόκληση</a:t>
            </a: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Ταχύτητα χωρίς απώλεια ποιότητας.</a:t>
            </a:r>
          </a:p>
          <a:p>
            <a:pPr fontAlgn="auto"/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Στρατηγική</a:t>
            </a: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ATS για αυτόματο φιλτράρισμα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Προηχογραφημένο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βίντεο με ερωτήσεις και απαντήσεις για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soft-skills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Τελική προσομοίωση φιλοξενίας επί τόπου</a:t>
            </a:r>
          </a:p>
          <a:p>
            <a:pPr marL="0" lvl="0" indent="0" fontAlgn="auto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Αποτέλεσμα:</a:t>
            </a:r>
          </a:p>
          <a:p>
            <a:pPr fontAlgn="auto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62% ταχύτερη διαδικασία επιλογής</a:t>
            </a:r>
          </a:p>
          <a:p>
            <a:pPr fontAlgn="auto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18% υψηλότερη βαθμολογία ικανοποίησης πελατών στην πρώτη σεζόν</a:t>
            </a: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0A16B-E8C0-4952-BFB4-C0B20F5E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752424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BC69-C705-4DA1-A9FC-DE4DA14A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Κεντρική φιλοσοφία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6B086-FCF8-464B-9B75-513F584A6C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τεχνολογία είναι εργαλείο βελτιστοποίησης — όχι αντικατάστασης της ανθρώπινης κρίσης στη φιλοξενία.</a:t>
            </a:r>
          </a:p>
          <a:p>
            <a:pPr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Σε προσλήψεις στον τομέα της φιλοξενίας: AI βοηθά, αλλά οι αξίες επιλέγουν.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60B70-D25E-478B-9B63-A309444ED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537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4044B-4528-4678-9ED8-ABB0F0235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Αναλυτική παρουσίαση των 4 σταδίων του HR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1/4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75E1-72B5-4A18-A5FD-1CE4B78B74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036496" cy="5445224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1: Ανάλυση στρατηγικής &amp; επιχειρησιακών στόχων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HR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ξεκινά </a:t>
            </a:r>
            <a:r>
              <a:rPr lang="el-GR" sz="2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πάντα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από τα πλάνα της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διοίκησης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HR δεν λειτουργεί ως “γραφείο πρόσληψης” αλλά ως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επιχειρηματικός συνεργάτης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business partner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</a:t>
            </a:r>
            <a:r>
              <a:rPr lang="el-GR" sz="2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διάδρασης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Αν η διοίκηση δηλώσει τον εξής στόχο: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«Περνάμε στο πολυτελές τμήμα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luxury segment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και επενδύουμε σε επιχειρηματικό συνεργάτη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(personalized guest experience)»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→ τότε οι απαιτήσεις προσωπικού θα αλλάξουν προς: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ειδικούς θυρωρούς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concierge experts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υπεύθυνους σχέσεων με πελάτες {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guest relations officers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 για διαχείριση παραπόνων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πολυγλώσσους επαγγελματίες υψηλής συναισθηματικής νοημοσύνης</a:t>
            </a:r>
          </a:p>
          <a:p>
            <a:pPr lvl="1" fontAlgn="auto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προσωπικό με πιστοποιήσεις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certifications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), όχι απλώς εμπειρία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0E81D-9E3E-4F4D-85F6-CA1D9893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976370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A0FDD-BD02-474F-ABA9-EAE89DE4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BC86A-2A8A-4BAE-B757-958606561F6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856984" cy="4710264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ΝΟΜΙΚΑ &amp; ΗΘΙΚΑ ΖΗΤΗΜΑΤΑ ΣΤΗΝ ΕΠΙΛΟΓΗ ΠΡΟΣΩΠΙΚΟΥ ΣΤΟΝ ΤΟΥΡΙΣΜΟ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Εκπαιδευτικός στόχος: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Να κατανοήσουν οι φοιτητές: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Τι επιτρέπεται και τι απαγορεύεται νομικά στην πρόσληψη.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Πώς προλαμβάνονται φαινόμενα διάκρισης, άνισης μεταχείρισης &amp; προσβολής προσωπικών δικαιωμάτων.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Πώς διασφαλίζεται διαφανής, αξιοκρατική και πολιτισμικά ασφαλής διαδικασία επιλογής.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06F95-CB67-48E1-BA13-C5B8F5A2B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909425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1E56-8C9E-40D8-8144-E42D5CAEE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βασικές αρχές της "νόμιμης πρόσληψης"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723E1-B142-4D45-AD89-24300550E0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468438"/>
            <a:ext cx="8765224" cy="516096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στελέχωση πρέπει να γίνεται με βάση: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αντικειμενικά κριτήρια (περιγραφόμενα &amp; μετρήσιμα)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επαγγελματικά προσόντα και ικανότητες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πραγματικές ανάγκες της θέσης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ισότητα ευκαιριών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πρέπει να επηρεάζεται από: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ηλικία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φύλο / ταυτότητα φύλου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καταγωγή / ιθαγένεια / εθνικότητα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θρήσκευμα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οικογενειακή κατάσταση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σεξουαλικός προσανατολισμός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✖ αναπηρία αν δεν εμποδίζει ουσιώδη καθήκοντα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EFC40-86DB-4295-A2BE-BC9C0470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132575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611DE-7AE7-48C9-A591-C4144A4D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Νομοθεσία &amp; δεοντολογία (γενικές αρχές)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7A6B6-2C0F-423F-873D-F2F2EF0DF9A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διαδικασία πρόσληψης πρέπει να συμμορφώνεται με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fontAlgn="auto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νομοθεσία περί ίσης μεταχείρισης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προστασία προσωπικών δεδομένων (Γενικός Κανονισμός Προστασίας Δεδομένων =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General Data Protection Regulation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κανόνες επεξεργασίας ευαίσθητων πληροφοριών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διαφάνεια προσδοκιών &amp; όρων εργασίας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99248-5C9D-42C8-9C1E-F62632B1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044522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19E4B-62DC-458E-BCEF-05945D42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GDPR &amp; προστασία υποψηφίων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8EEBE-FF45-4E8D-BAFB-1B2E7D9D8E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856984" cy="533095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σημαίνει για HR στον τουρισμό;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Συλλογή μόνο απαραίτητων πληροφοριών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Αποθήκευση δεδομένων σε ασφαλή συστήματα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Διαγραφή δεδομένων όταν δεν χρειάζονται πλέον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Ενημέρωση υποψηφίου για τον σκοπό χρήσης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Ευαίσθητα δεδομένα που απαγορεύεται να ζητούνται: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θρησκευτικές πεποιθήσεις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πολιτικές πεποιθήσεις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ιατρικό ιστορικό (εκτός των απολύτως απαιτούμενων π.χ. για ναυαγοσώστες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lifeguards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γενετικές/βιομετρικές πληροφορίες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σχέδια για τεκνοποίηση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B8776-5E06-4D77-B2D6-3AB9E0CE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045537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3CC7D-906A-4764-8141-FF81B8CDC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Διακρίσεις &amp; Μεροληψία στη συνέντευξη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A8EFD-B09A-47D6-A60F-430906F7B5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928992" cy="108012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διαδικασία επιλογής συχνά επηρεάζεται από υποσυνείδητες προκαταλήψεις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unconscious bias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Συχνές μορφές μεροληψίας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C03F4-AD11-4925-B1D1-0A3FAEEB1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74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77C526-02B9-45F7-B9B8-69B581146D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893406"/>
              </p:ext>
            </p:extLst>
          </p:nvPr>
        </p:nvGraphicFramePr>
        <p:xfrm>
          <a:off x="301625" y="2420888"/>
          <a:ext cx="8534400" cy="3139878"/>
        </p:xfrm>
        <a:graphic>
          <a:graphicData uri="http://schemas.openxmlformats.org/drawingml/2006/table">
            <a:tbl>
              <a:tblPr/>
              <a:tblGrid>
                <a:gridCol w="3046239">
                  <a:extLst>
                    <a:ext uri="{9D8B030D-6E8A-4147-A177-3AD203B41FA5}">
                      <a16:colId xmlns:a16="http://schemas.microsoft.com/office/drawing/2014/main" val="2667017226"/>
                    </a:ext>
                  </a:extLst>
                </a:gridCol>
                <a:gridCol w="5488161">
                  <a:extLst>
                    <a:ext uri="{9D8B030D-6E8A-4147-A177-3AD203B41FA5}">
                      <a16:colId xmlns:a16="http://schemas.microsoft.com/office/drawing/2014/main" val="484880630"/>
                    </a:ext>
                  </a:extLst>
                </a:gridCol>
              </a:tblGrid>
              <a:tr h="411024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Μορφή Μεροληψίας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Περιγραφή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859610"/>
                  </a:ext>
                </a:extLst>
              </a:tr>
              <a:tr h="45307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Φαινόμενο φωτοστέφανου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Υπερτίμηση ενός θετικού χαρακτηριστικού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41204"/>
                  </a:ext>
                </a:extLst>
              </a:tr>
              <a:tr h="411024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Φαινόμενο κέρατο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Υποτίμηση λόγω ενός αρνητικού στοιχείου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20324"/>
                  </a:ext>
                </a:extLst>
              </a:tr>
              <a:tr h="411024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Προκατάληψη ομοιότητας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Προτίμηση υποψηφίων «σαν εμάς»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522178"/>
                  </a:ext>
                </a:extLst>
              </a:tr>
              <a:tr h="61811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Προκατάληψη ομορφιάς/ελκυστικότητας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Ταύτιση εμφάνισης με ικανότητα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057465"/>
                  </a:ext>
                </a:extLst>
              </a:tr>
              <a:tr h="835622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Προκατάληψη έμφασης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Αντίληψη ότι η προφορά = χαμηλή ευφυΐα ή μόρφωση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378419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0F939EA-F42F-4739-B516-C86FB51CC883}"/>
              </a:ext>
            </a:extLst>
          </p:cNvPr>
          <p:cNvSpPr txBox="1">
            <a:spLocks/>
          </p:cNvSpPr>
          <p:nvPr/>
        </p:nvSpPr>
        <p:spPr bwMode="auto">
          <a:xfrm>
            <a:off x="259904" y="5661248"/>
            <a:ext cx="8928992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Ηθικό &amp; διδακτικό μήνυμα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Font typeface="Wingdings 2" pitchFamily="18" charset="2"/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διαδικασία επιλογής συχνά επηρεάζεται από υποσυνείδητες προκαταλήψεις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unconscious bias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570123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28F0C-4B0E-4226-8390-9B0149C78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Ακατάλληλες ερωτήσεις συνέντευξης (μη νόμιμες ή ηθικά προβληματικές)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D99AF-89F0-4832-AB6E-09231ACC7F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1" y="1468438"/>
            <a:ext cx="8656513" cy="516096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 παρακάτω ερωτήσεις πρέπει να αποφεύγονται 100%: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«Προγραμματίζετε να κάνετε οικογένεια σύντομα;»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«Τι θρησκεία είστε; Τηρείτε νηστείες;»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«Από ποια χώρα είστε; Ποια είναι η καταγωγή σας;»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«Τι σεξουαλικό προσανατολισμό έχετε;»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«Έχετε κάποια ασθένεια; Παίρνετε φάρμακα;»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❌ «Πόσα κιλά είστε;» (εκτός αν αφορά πιστοποιήσιμες φυσικές προϋποθέσεις ασφάλειας)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Επιτρεπτές εναλλακτικές ερωτήσεις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«Ποιες βάρδιες είστε σε θέση να υποστηρίξετε;»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«Υπάρχει κάποιος περιορισμός στη μετακίνηση ή διαμονή σας;»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✔ «Τι σας βοηθάει να διαχειρίζεστε εργασία σε περιβάλλον πίεσης;»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24D00-9FA1-4CED-A28D-82E86372B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99821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4C3A-431F-437A-B705-9DB62581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Ηθική πρόσληψη στον τουρισμό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F3539-3D2A-438F-A02D-F0913BC3C1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51723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τουρισμός βασίζεται στην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πολυπολιτισμικότητα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&amp; την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ανοικτότητα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ηθική πρόσληψη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ενισχύει επωνυμία εργοδότη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διατηρεί χαμηλό κύκλο αποχωρήσεων 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προσελκύει καλύτερα ταλέντα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προστατεύει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κουλτούρα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Πυλώνες ηθικής πρόσληψης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Διαφάνεια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Σεβασμός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Ισοτιμία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Επαγγελματισμός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Εχεμύθεια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E9008-31CF-4ADF-B6FB-E51B6DF98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14564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9A5AF-8192-42E8-97B7-F7EE6FC9B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28600"/>
            <a:ext cx="8712967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CASE 1: «Η Φαινομενικά Αθώα Ερώτηση»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587AD-45C1-42B0-B977-DA598352E07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572000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Συνεντευξιαστής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 ξενοδοχείο 5* ρωτά υποψήφια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«Σε μια εποχική δουλειά χρειάζεται σταθερή ομάδα. Έχεις στα σχέδιά σου κάποια εγκυμοσύνη;»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Συζήτηση: Πού είναι το πρόβλημα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Ανάλυση στην τάξη:</a:t>
            </a: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Πρόκειται για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παράνομη ερώτηση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Συνδέεται με </a:t>
            </a:r>
            <a:r>
              <a:rPr lang="el-GR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 διάκριση λόγω φύλου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Υποδηλώνει πιθανή κουλτούρα αποκλεισμού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σωστή προσέγγιση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«Υπάρχει κάποιος παράγοντας που μπορεί να επηρεάσει τη διαθεσιμότητα σας για την περίοδο Ιούνιος–Οκτώβριος;»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DA78F-E5B8-486B-A24E-A878EB426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53042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740B1-2C6C-46EF-88F5-1E2DDF60B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CASE 2 — Προκατάληψη προφοράς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Accent Bias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0E9BF-7AFB-480B-8CE7-D4085C3B43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38256"/>
          </a:xfrm>
        </p:spPr>
        <p:txBody>
          <a:bodyPr/>
          <a:lstStyle/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Υποψήφιος για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θυρωρός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μιλά άριστα αγγλικά αλλά με βαριά προφορά.</a:t>
            </a:r>
          </a:p>
          <a:p>
            <a:pPr marL="0" indent="0" fontAlgn="auto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Ερώτηση συζήτησης: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Αποτελεί αυτό αντικειμενικό λόγο αποκλεισμού;</a:t>
            </a: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Ανάλυση: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εξυπηρέτηση δεν απαιτεί «ντόπια» προφορά, αλλά </a:t>
            </a:r>
            <a:r>
              <a:rPr lang="el-GR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καθαρότητα, ευγένεια, </a:t>
            </a:r>
            <a:r>
              <a:rPr lang="el-GR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προφορά μπορεί να γίνει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πολιτισμικό πλεονέκτημα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ιδίως σε πολυεθνικό κοινό.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ACE539-CCB3-4189-8219-122B01F9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86398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508F-3D56-4461-916E-9B58247F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Κεντρικό μήνυμα ενότητας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06558-42EA-475B-87EC-608A1932226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Νόμιμη και ηθική επιλογή προσωπικού = σωστή κουλτούρα, ασφαλές εργασιακό περιβάλλον, ισχυρή φήμη εργοδότη και βιώσιμη ανάπτυξη.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C29BE-560F-42B3-8B67-BBB470A0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696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981F-2BB9-4473-A62B-A44E64E75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Αναλυτική παρουσίαση των 4 σταδίων του HR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2/4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237DF-87F3-40FD-81BF-FF443738C0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496" y="1124744"/>
            <a:ext cx="9001000" cy="5805264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2: Πρόβλεψη ζήτησης προσωπικού (πόσοι &amp; τι είδους)</a:t>
            </a:r>
            <a:endParaRPr lang="el-GR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Μέθοδοι Πρόβλεψης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Historical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trend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(Τάση ιστορικών δεδομένων)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Company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growth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plans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(Σχέδια ανάπτυξης εταιρείας)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Seasonal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forecasting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(Εποχική πρόβλεψη)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Staffing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ratios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industry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standards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(Αναλογία προσωπικού βάσει προτύπων της αγοράς)</a:t>
            </a:r>
          </a:p>
          <a:p>
            <a:pPr marL="731838" lvl="1" indent="-457200" fontAlgn="auto">
              <a:buFont typeface="+mj-lt"/>
              <a:buAutoNum type="arabicPeriod"/>
            </a:pP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Workload-based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forecasting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(Πρόβλεψη βάσει φόρτου εργασίας)</a:t>
            </a:r>
          </a:p>
          <a:p>
            <a:pPr fontAlgn="auto"/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Εφαρμογή στον Τουρισμό (</a:t>
            </a:r>
            <a:r>
              <a:rPr lang="el-GR" sz="19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l-GR" sz="19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Tourism</a:t>
            </a:r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 fontAlgn="auto">
              <a:buNone/>
            </a:pPr>
            <a:r>
              <a:rPr lang="el-GR" sz="1900" i="1" dirty="0">
                <a:latin typeface="Calibri" panose="020F0502020204030204" pitchFamily="34" charset="0"/>
                <a:cs typeface="Calibri" panose="020F0502020204030204" pitchFamily="34" charset="0"/>
              </a:rPr>
              <a:t>    Ιδανικές αναλογίες (</a:t>
            </a:r>
            <a:r>
              <a:rPr lang="el-GR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ratios</a:t>
            </a:r>
            <a:r>
              <a:rPr lang="el-GR" sz="1900" i="1" dirty="0">
                <a:latin typeface="Calibri" panose="020F0502020204030204" pitchFamily="34" charset="0"/>
                <a:cs typeface="Calibri" panose="020F0502020204030204" pitchFamily="34" charset="0"/>
              </a:rPr>
              <a:t>) (ενδεικτικά για </a:t>
            </a:r>
            <a:r>
              <a:rPr lang="el-GR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premium</a:t>
            </a:r>
            <a:r>
              <a:rPr lang="el-GR" sz="1900" i="1" dirty="0">
                <a:latin typeface="Calibri" panose="020F0502020204030204" pitchFamily="34" charset="0"/>
                <a:cs typeface="Calibri" panose="020F0502020204030204" pitchFamily="34" charset="0"/>
              </a:rPr>
              <a:t> 4–5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hotels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):**</a:t>
            </a:r>
          </a:p>
          <a:p>
            <a:pPr lvl="1" fontAlgn="auto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/ 35–45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rooms</a:t>
            </a: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housekeeper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/ 12–18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rooms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ανά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shift</a:t>
            </a: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waiter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/ 12–15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seated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guests</a:t>
            </a: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auto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cook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/ 30–60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guests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(ανά τύπο κουζίνας)</a:t>
            </a:r>
          </a:p>
          <a:p>
            <a:pPr fontAlgn="auto"/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Σημαντική παρατήρηση</a:t>
            </a:r>
            <a:endParaRPr lang="el-GR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638" lvl="1" indent="0" fontAlgn="auto">
              <a:buNone/>
            </a:pP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Οι αναλογίες πρέπει να προσαρμόζονται στα πρότυπα μάρκας (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standards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), όχι να αντιγράφονται αυτούσια.</a:t>
            </a:r>
          </a:p>
          <a:p>
            <a:pPr marL="0" indent="0">
              <a:buNone/>
            </a:pP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49697-4965-49A2-9325-12A03323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49246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294A-38BF-44A3-B717-36E2875B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F658E-814E-48A3-88B1-9DE8A00119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 algn="ctr" fontAlgn="auto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ΠΡΟΣΟΜΟΙΩΣΗ ΣΥΝΕΝΤΕΥΞΗΣ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Θέση: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Front Office Receptionist – 5★ Beach &amp; Spa Resort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Τύπος συνέντευξης: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Behavioral + Situational + Service Simulation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Διάρκεια άσκησης: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30–35 λεπτά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Ρόλοι: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Συνεντευξιαστής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/HR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Hiring Manager (Front Office Manager)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Υποψήφιος/φοιτητής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Παρατηρητές (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assessors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54BC0-4CFD-4C8A-A473-D31903FC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467771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91CAA-70C9-459A-AC69-CA22F1BF6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Σενάριο «Υποδοχή &amp; Πρώτη Επαφή»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Μικρή </a:t>
            </a:r>
            <a:r>
              <a:rPr lang="el-GR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αυτοπαρουσίαση</a:t>
            </a:r>
            <a:endParaRPr lang="el-G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7FA79-2870-4049-ABFC-92A5D81C59B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/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Ερώτηση: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"Συστηθείτε με τρόπο που θα ταίριαζε στην πρώτη σας επαγγελματική επαφή ως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σε πελάτη 5★."</a:t>
            </a:r>
          </a:p>
          <a:p>
            <a:pPr fontAlgn="auto"/>
            <a:endParaRPr lang="el-GR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HR αξιολογεί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επαγγελματικό τόνο, σαφήνεια, ευγένεια, θετική γλώσσα, παύσεις και χαμόγελο.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91E38-1C12-450E-BB55-787146A3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670086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A147-54A0-4730-AB32-B358572A9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Τμήμα Συνέντευξης Συμπεριφοράς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Behavioral Interview Section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9A939-165E-48B8-87E5-A49AA5002C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Ερώτηση 1 – Διαχείριση Παραπόνου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«Πείτε μας για μία περίπτωση όπου ένας πελάτης ή επισκέπτης ήταν έντονα δυσαρεστημένος. Τι κάνατε; Ποιο ήταν το αποτέλεσμα;»</a:t>
            </a:r>
          </a:p>
          <a:p>
            <a:pPr fontAlgn="auto"/>
            <a:r>
              <a:rPr lang="el-GR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Εφαρμογή STAR + ανάκτηση υπηρεσιών.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Ερώτηση 2 – Πίεση &amp;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Πολυδιεργασία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Multitasking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«Περιγράψτε μια στιγμή κατά την οποία έπρεπε να χειριστείτε πολλαπλές προτεραιότητες. Πώς ιεραρχήσατε;»</a:t>
            </a:r>
          </a:p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Ερώτηση 3 –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Πολυπολιτισμικότητα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«Έχετε συνεργαστεί ή εξυπηρετήσει άτομα διαφορετικών πολιτισμικών προτύπων; Τι προσαρμογές κάνατε;»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0B665-7276-450C-BDE2-FEF7C4C78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362039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48FE-B947-4AB1-B685-0FC8662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Σενάρια Περιστάσεων (Παιχνίδι Ρόλων)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Situational Scenarios (Role-Play)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82806-25B5-4C59-96A5-4C8C40D1D9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68438"/>
            <a:ext cx="8856984" cy="5389562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 A –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Υπερκράτηση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Overbooking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Ένα ζευγάρι φτάνει κουρασμένο, αργά το βράδυ, μετά από μεγάλη πτήση. Το σύστημα δείχνει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complete overbooking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Τι κάνετε και πώς το επικοινωνείτε λεκτικά &amp; μη λεκτικά;</a:t>
            </a:r>
          </a:p>
          <a:p>
            <a:pPr marL="0" indent="0" fontAlgn="auto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Πιθανές ενέργειες (αναμένονται από τους φοιτητές):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Συγγνώμη + ανάληψη ευθύνης εκ μέρους του ξενοδοχείου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Προσφορά αναψυκτικών &amp;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VIP lounge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αναμονής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Άμεση επικοινωνία με τον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Front Office 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FOM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&amp; κρατήσεις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Ενεργοποίηση Πολιτική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Επαναδιαμονής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(ισάξιο ή ανώτερο ξενοδοχείο με κόστος δικό μας)</a:t>
            </a:r>
          </a:p>
          <a:p>
            <a:pPr marL="457200" lvl="0" indent="-457200" fontAlgn="auto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Μεταφορά, κουπόνι γεύματος, έκπτωση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σπα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προσωπική συνοδεία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7B853-5029-4518-A41C-70FE2517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866670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97254-A41F-4E2C-85A1-8E488BE39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Επισκέπτης με Ειδικές Ανάγκες 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Guest with Special Needs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76048-6F63-4E82-BAF5-4AC5B6499EF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fontAlgn="auto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 B: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Άφιξη πελάτη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ΑμΕΑ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με αίτημα προσβασιμότητας, αλλά το δωμάτιο δεν είναι έτοιμο.</a:t>
            </a:r>
          </a:p>
          <a:p>
            <a:pPr marL="0" indent="0" fontAlgn="auto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buNone/>
            </a:pP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Αξιολογείται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fontAlgn="auto"/>
            <a:r>
              <a:rPr lang="el-GR" i="1" dirty="0" err="1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fontAlgn="auto"/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διακριτικότητα, </a:t>
            </a:r>
          </a:p>
          <a:p>
            <a:pPr fontAlgn="auto"/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τακτική </a:t>
            </a:r>
            <a:r>
              <a:rPr lang="el-GR" i="1" dirty="0" err="1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, και </a:t>
            </a:r>
          </a:p>
          <a:p>
            <a:pPr fontAlgn="auto"/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ιδιοκτησία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F6FFA-EC03-4120-9C64-BC7B81B24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088097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C40-E9ED-4DF1-9C26-AA8BCC07D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Παράπονο αλλά λάθος στάση του επισκέπτη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Complaint but Wrong Attitude of Guest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07438-9753-423D-A76A-B0DC374F594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 Γ: Παράπονο αλλά λάθος στάση του επισκέπτη</a:t>
            </a:r>
          </a:p>
          <a:p>
            <a:pPr marL="0" indent="0">
              <a:buNone/>
            </a:pPr>
            <a:endParaRPr lang="el-GR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Πελάτης μιλά ειρωνικά χωρίς ουσιαστικό λόγο.</a:t>
            </a:r>
          </a:p>
          <a:p>
            <a:pPr marL="0" indent="0">
              <a:buNone/>
            </a:pP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 υποψήφιος πρέπει να αντιμετωπίσει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el-GR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δύσκολη συμπεριφορά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και όχι μόνο παράπονο.</a:t>
            </a:r>
          </a:p>
          <a:p>
            <a:pPr marL="0" indent="0">
              <a:buNone/>
            </a:pP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680DF5-5088-4171-8CB5-EAEC9BF4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557592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37BB2-734D-4AA5-9158-08AE61054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Αξιολόγηση Συνέντευξης (0–4 βαθμοί)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3A005-2A5D-4574-89CC-10DE8C4099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5830887"/>
            <a:ext cx="8503920" cy="58018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Minimum pass score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18/28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E5EBB-FBE3-4093-9E40-16C8C378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86</a:t>
            </a:fld>
            <a:endParaRPr lang="el-GR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8407B5E-9CDD-447E-86DE-C83F6FF5C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99895"/>
              </p:ext>
            </p:extLst>
          </p:nvPr>
        </p:nvGraphicFramePr>
        <p:xfrm>
          <a:off x="301625" y="2060848"/>
          <a:ext cx="8534400" cy="2860552"/>
        </p:xfrm>
        <a:graphic>
          <a:graphicData uri="http://schemas.openxmlformats.org/drawingml/2006/table">
            <a:tbl>
              <a:tblPr/>
              <a:tblGrid>
                <a:gridCol w="6260834">
                  <a:extLst>
                    <a:ext uri="{9D8B030D-6E8A-4147-A177-3AD203B41FA5}">
                      <a16:colId xmlns:a16="http://schemas.microsoft.com/office/drawing/2014/main" val="1446845021"/>
                    </a:ext>
                  </a:extLst>
                </a:gridCol>
                <a:gridCol w="447203">
                  <a:extLst>
                    <a:ext uri="{9D8B030D-6E8A-4147-A177-3AD203B41FA5}">
                      <a16:colId xmlns:a16="http://schemas.microsoft.com/office/drawing/2014/main" val="2881245817"/>
                    </a:ext>
                  </a:extLst>
                </a:gridCol>
                <a:gridCol w="447203">
                  <a:extLst>
                    <a:ext uri="{9D8B030D-6E8A-4147-A177-3AD203B41FA5}">
                      <a16:colId xmlns:a16="http://schemas.microsoft.com/office/drawing/2014/main" val="1526160320"/>
                    </a:ext>
                  </a:extLst>
                </a:gridCol>
                <a:gridCol w="447203">
                  <a:extLst>
                    <a:ext uri="{9D8B030D-6E8A-4147-A177-3AD203B41FA5}">
                      <a16:colId xmlns:a16="http://schemas.microsoft.com/office/drawing/2014/main" val="4204373541"/>
                    </a:ext>
                  </a:extLst>
                </a:gridCol>
                <a:gridCol w="447203">
                  <a:extLst>
                    <a:ext uri="{9D8B030D-6E8A-4147-A177-3AD203B41FA5}">
                      <a16:colId xmlns:a16="http://schemas.microsoft.com/office/drawing/2014/main" val="1779684976"/>
                    </a:ext>
                  </a:extLst>
                </a:gridCol>
                <a:gridCol w="484754">
                  <a:extLst>
                    <a:ext uri="{9D8B030D-6E8A-4147-A177-3AD203B41FA5}">
                      <a16:colId xmlns:a16="http://schemas.microsoft.com/office/drawing/2014/main" val="417385734"/>
                    </a:ext>
                  </a:extLst>
                </a:gridCol>
              </a:tblGrid>
              <a:tr h="219729"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Κριτήριο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619845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Επαγγελματική εικόνα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663207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Προφορική επικοινωνία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531558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Στάση εξυπηρέτησης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460318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Συναισθηματική νοημοσύνη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164127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Επίλυση προβλημάτων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759269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Συμφωνία με την επωνυμία και τις αξίες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139695"/>
                  </a:ext>
                </a:extLst>
              </a:tr>
              <a:tr h="219729">
                <a:tc>
                  <a:txBody>
                    <a:bodyPr/>
                    <a:lstStyle/>
                    <a:p>
                      <a:pPr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Διαχείριση σεναρίων άγχους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833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87431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2C575-5731-43C0-8F8A-15D7C69D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ΒΙΒΛΙΟΓΡΑΦΙΑ: Ξενόγλωσση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CC914-E054-4212-A373-A65305BB09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854051" cy="5400600"/>
          </a:xfrm>
        </p:spPr>
        <p:txBody>
          <a:bodyPr/>
          <a:lstStyle/>
          <a:p>
            <a:pPr fontAlgn="auto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Baum, T. (2006).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Human resource management for tourism, hospitality and leisure: An international perspective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. Thomson Learning. 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Nickson, D. (2013).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Human resource management for the hospitality and tourism industries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(2nd ed.). Butterworth-Heinemann. </a:t>
            </a:r>
          </a:p>
          <a:p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Boella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M. J., &amp; Goss-Turner, S. (2013).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Human resource management in the hospitality industry: A guide to best practice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(9th ed.). Routledge.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Ladkin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A., &amp;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Buhalis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D. (2016). Online and social media recruitment: Hospitality employer and prospective employee considerations.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International Journal of Contemporary Hospitality Management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28(2), 327–345. 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Gibbs, C., MacDonald, F., &amp; MacKay, K. (2015). Social media usage in hotel human resources: Recruitment, hiring and communication.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International Journal of Contemporary Hospitality Management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27(2), 170–184. 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Ladkin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A. (2023). A review of research into tourism work and employment.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Annals of Tourism Research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ECBB3-A770-44FA-AFF8-32D1EF68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4245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6F3B0-328C-4D0D-8897-D6031EF40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ΒΙΒΛΙΟΓΡΑΦΙΑ: Ελληνική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04695-D17F-4E5A-B644-1D44B73DD8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527048"/>
            <a:ext cx="8640960" cy="5102352"/>
          </a:xfrm>
        </p:spPr>
        <p:txBody>
          <a:bodyPr/>
          <a:lstStyle/>
          <a:p>
            <a:pPr lvl="0" fontAlgn="auto"/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Κάτου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Α.Α. (2025).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(Β΄ Έκδοση). Θεσσαλονίκη: Εκδόσεις ΖΥΓΟΣ. </a:t>
            </a:r>
          </a:p>
          <a:p>
            <a:pPr lvl="0"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Χυτήρης, Λ.Σ. (2018).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Ανθρωπίνων Πόρων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(Γ΄ Έκδοση). Αθήνα: Εκδόσεις Μπένου.</a:t>
            </a:r>
          </a:p>
          <a:p>
            <a:pPr lvl="0" fontAlgn="auto"/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Παπαλεξανδρή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Ν., &amp; 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Μπουραντάς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Δ. (2015).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Αθήνα: Εκδόσεις Μπένου.</a:t>
            </a:r>
          </a:p>
          <a:p>
            <a:pPr lvl="0" fontAlgn="auto"/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Μπουραντάς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Δ. (2018).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Ηγεσία και </a:t>
            </a:r>
            <a:r>
              <a:rPr lang="el-G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Συμπεριφορά.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Αθήνα: Εκδόσεις Μπένου.</a:t>
            </a:r>
          </a:p>
          <a:p>
            <a:pPr lvl="0" fontAlgn="auto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Ανδρέου, Α. (2019).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 στον Τουρισμό και τη Φιλοξενία.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Εκδόσεις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Rosili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fontAlgn="auto"/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Ξηροτύρη-Κουφίδου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Σ.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(2010). 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ανθρωπίνων πόρων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Ταμασός</a:t>
            </a:r>
            <a:r>
              <a:rPr lang="el-GR" sz="2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60152-2AB8-4B56-89E2-850FC2EE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91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F957C-D841-4ED3-947B-B17404BE6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Αναλυτική παρουσίαση των 4 σταδίων του HR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3/4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61EB0-210B-423F-908A-F1BC7657947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pPr marL="0" indent="0" fontAlgn="auto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3: Εκτίμηση προσφοράς (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&amp; external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επιχείρηση εξετάζει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Πόσοι εργαζόμενοι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μπορούν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να συνεχίσουν;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Ποιοι έχουν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προοπτική εξέλιξης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αντί στρατολόγησης εξωτερικά;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Ποιοι απαιτούν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αναβάθμιση δεξιοτήτων ή επανεκπαίδευση </a:t>
            </a:r>
            <a:r>
              <a:rPr lang="el-G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upskilling ή reskilling</a:t>
            </a:r>
            <a:r>
              <a:rPr lang="el-G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Ποιοι είναι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επικίνδυνοι να φύγουν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flight risk”;</a:t>
            </a:r>
          </a:p>
          <a:p>
            <a:pPr fontAlgn="auto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Flight risk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είναι ιδιαίτερα υψηλός λόγω ανταγωνισμού εξωτερικού (π.χ. Ελβετία, Μάλτα,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Ντουμπάι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fontAlgn="auto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Ποιοτική </a:t>
            </a:r>
            <a:r>
              <a:rPr lang="el-GR" sz="2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ποσοτική κάλυψη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έχουμε πέντε μάγειρες, αλλά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κανέναν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pastry chef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 fontAlgn="auto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έχουμε οκτώ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servers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κανέναν με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premium wine knowledge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A4CBB-6C6F-4DD0-9306-A338C45B5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058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13426</TotalTime>
  <Words>6694</Words>
  <Application>Microsoft Office PowerPoint</Application>
  <PresentationFormat>On-screen Show (4:3)</PresentationFormat>
  <Paragraphs>957</Paragraphs>
  <Slides>88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6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Document</vt:lpstr>
      <vt:lpstr>Προσέλκυση και Επιλογή Προσωπικού στον Τουρισμό</vt:lpstr>
      <vt:lpstr>Περιεχόμενο Μαθήματος</vt:lpstr>
      <vt:lpstr>ΕΙΣΑΓΩΓΙΚΑ</vt:lpstr>
      <vt:lpstr>PowerPoint Presentation</vt:lpstr>
      <vt:lpstr>Τι σημαίνει Προγραμματισμός Ανθρώπινου Δυναμικού;</vt:lpstr>
      <vt:lpstr>Γιατί είναι κρίσιμος στον τουριστικό κλάδο;</vt:lpstr>
      <vt:lpstr>Αναλυτική παρουσίαση των 4 σταδίων του HR Planning: 1/4</vt:lpstr>
      <vt:lpstr>Αναλυτική παρουσίαση των 4 σταδίων του HR Planning: 2/4</vt:lpstr>
      <vt:lpstr>Αναλυτική παρουσίαση των 4 σταδίων του HR Planning: 3/4</vt:lpstr>
      <vt:lpstr>Αναλυτική παρουσίαση των 4 σταδίων του HR Planning: 4/4</vt:lpstr>
      <vt:lpstr>ΠΡΑΚΤΙΚΟ MINI CASE: 1/2</vt:lpstr>
      <vt:lpstr>ΠΡΑΚΤΙΚΟ MINI CASE: 2/2</vt:lpstr>
      <vt:lpstr>Βέλτιστες Πρακτικές (Best Practices)</vt:lpstr>
      <vt:lpstr>Συχνά λάθη στα ξενοδοχεία</vt:lpstr>
      <vt:lpstr>Τελική Συμπερασματική Σκέψη</vt:lpstr>
      <vt:lpstr>PowerPoint Presentation</vt:lpstr>
      <vt:lpstr>Θεμελιώδης αρχή προσέλκυσης στο Hospitality</vt:lpstr>
      <vt:lpstr>Εσωτερικές Πηγές Προσέλκυσης: 1/5</vt:lpstr>
      <vt:lpstr>Εσωτερικές Πηγές Προσέλκυσης: 2/5</vt:lpstr>
      <vt:lpstr>Εσωτερικές Πηγές Προσέλκυσης: 3/5</vt:lpstr>
      <vt:lpstr>Εσωτερικές Πηγές Προσέλκυσης: 4/5</vt:lpstr>
      <vt:lpstr>Εσωτερικές Πηγές Προσέλκυσης: 5/5</vt:lpstr>
      <vt:lpstr>Εξωτερικές Πηγές Προσέλκυσης: 1/</vt:lpstr>
      <vt:lpstr>Εξωτερικές Πηγές Προσέλκυσης: 2/</vt:lpstr>
      <vt:lpstr>Εξωτερικές Πηγές Προσέλκυσης: 3/</vt:lpstr>
      <vt:lpstr>Εξωτερικές Πηγές Προσέλκυσης: 4/</vt:lpstr>
      <vt:lpstr>Εξωτερικές Πηγές Προσέλκυσης: 5/</vt:lpstr>
      <vt:lpstr>Πώς επιλέγουμε την κατάλληλη πηγή;</vt:lpstr>
      <vt:lpstr>Συνδυαστικό μοντέλο πρόσληψης  (Υβριδική Φιλοξενία Προμήθειας)</vt:lpstr>
      <vt:lpstr>PRACTICAL MINI CASE</vt:lpstr>
      <vt:lpstr>Κλειδί της επιτυχίας</vt:lpstr>
      <vt:lpstr>PowerPoint Presentation</vt:lpstr>
      <vt:lpstr>Τι είναι Employer Branding;</vt:lpstr>
      <vt:lpstr>Γιατί το Employer Branding είναι πιο κρίσιμο στον Τουρισμό από άλλους κλάδους; 1/2</vt:lpstr>
      <vt:lpstr>Γιατί το Employer Branding είναι πιο κρίσιμο στον Τουρισμό από άλλους κλάδους; 2/2</vt:lpstr>
      <vt:lpstr>Πυλώνες Employer Branding στη Φιλοξενία</vt:lpstr>
      <vt:lpstr>Το Employer Branding είναι πράξη, όχι λύσεις marketing: 1/2</vt:lpstr>
      <vt:lpstr>Το Employer Branding είναι πράξη, όχι λύσεις marketing: 2/2</vt:lpstr>
      <vt:lpstr>Πρόταση Αξίας Εργαζομένου (Employee Value Proposition - EVP) — Τι περιλαμβάνει;</vt:lpstr>
      <vt:lpstr>Πώς χτίζουμε Employer Branding βήμα-βήμα;</vt:lpstr>
      <vt:lpstr>Πώς γίνεται η επικοινωνία του Employer Brand;</vt:lpstr>
      <vt:lpstr>MINI CASE: “IONIAN SIGNATURE HOTELS”</vt:lpstr>
      <vt:lpstr>Λάθη στην Εμπορική Ταυτότητα του Εργοδότη (Κόκκινες Σημαίες - Red Flags)</vt:lpstr>
      <vt:lpstr>Συμπεράσματα</vt:lpstr>
      <vt:lpstr>PowerPoint Presentation</vt:lpstr>
      <vt:lpstr>Σημασία και φιλοσοφία της επιλογής προσωπικού</vt:lpstr>
      <vt:lpstr>Κύκλος διαδικασίας επιλογής προσωπικού (επιστημονικά στάδια)</vt:lpstr>
      <vt:lpstr>Αξιολόγηση βιογραφικού (CV Screening)</vt:lpstr>
      <vt:lpstr>Pre-Screening Interview (τηλεφωνικό/online)</vt:lpstr>
      <vt:lpstr>Συνέντευξη αξιολόγησης: 1/2  (Behavioral Interview)</vt:lpstr>
      <vt:lpstr>Συνέντευξη αξιολόγησης: 2/2  (Behavioral Interview)</vt:lpstr>
      <vt:lpstr>Πρακτικές Δοκιμασίες – Work Sample Tests</vt:lpstr>
      <vt:lpstr>Ψυχομετρικά &amp; τεστ ικανοτήτων: 1/2</vt:lpstr>
      <vt:lpstr>Ψυχομετρικά &amp; τεστ ικανοτήτων: 2/2</vt:lpstr>
      <vt:lpstr>Reference Checking — αλλά με επιστημονική μεθοδολογία</vt:lpstr>
      <vt:lpstr>Μοντέλο αξιολόγησης κατάλληλου υποψήφιου (Hospitality Fit Score)</vt:lpstr>
      <vt:lpstr>MINI CASE SIMULATION – HOTEL FRONT DESK</vt:lpstr>
      <vt:lpstr>Χρυσοί Κανόνες Πρόσληψης στον Τομέα της Φιλοξενίας</vt:lpstr>
      <vt:lpstr>PowerPoint Presentation</vt:lpstr>
      <vt:lpstr>Γιατί η τεχνολογία είναι κρίσιμη στον τουρισμό;</vt:lpstr>
      <vt:lpstr>HR Τεχνολογίες στον Τουρισμό</vt:lpstr>
      <vt:lpstr>Τι είναι HRIS και γιατί είναι σημαντικό στον τουρισμό;</vt:lpstr>
      <vt:lpstr>Σύστημα Παρακολούθησης Αιτούντων (ATS – Applicant Tracking System)</vt:lpstr>
      <vt:lpstr>Ηλεκτρονική Πρόσληψη &amp; Ψηφιακή Παρουσία (Online Recruitment &amp; Digital Presence)</vt:lpstr>
      <vt:lpstr> Εργαλεία βιντεοσυνεντεύξεων (Video Interviewing Tools)</vt:lpstr>
      <vt:lpstr>Αλγόριθμοι διαλογής που βασίζονται σε τεχνητή νοημοσύνη (AI-based Screening Algorithms)</vt:lpstr>
      <vt:lpstr> Αναλυτική Δεδομένων &amp; Προγνωστική Πρόσληψη (Data Analytics &amp; Predictive Hiring)</vt:lpstr>
      <vt:lpstr>MINI CASE STUDY – RESORT MANAGEMENT</vt:lpstr>
      <vt:lpstr>Κεντρική φιλοσοφία</vt:lpstr>
      <vt:lpstr>PowerPoint Presentation</vt:lpstr>
      <vt:lpstr>Οι βασικές αρχές της "νόμιμης πρόσληψης"</vt:lpstr>
      <vt:lpstr>Νομοθεσία &amp; δεοντολογία (γενικές αρχές)</vt:lpstr>
      <vt:lpstr>GDPR &amp; προστασία υποψηφίων</vt:lpstr>
      <vt:lpstr>Διακρίσεις &amp; Μεροληψία στη συνέντευξη</vt:lpstr>
      <vt:lpstr>Ακατάλληλες ερωτήσεις συνέντευξης (μη νόμιμες ή ηθικά προβληματικές)</vt:lpstr>
      <vt:lpstr>Ηθική πρόσληψη στον τουρισμό</vt:lpstr>
      <vt:lpstr>MINI CASE 1: «Η Φαινομενικά Αθώα Ερώτηση»</vt:lpstr>
      <vt:lpstr>MINI CASE 2 — Προκατάληψη προφοράς (Accent Bias)</vt:lpstr>
      <vt:lpstr>Κεντρικό μήνυμα ενότητας</vt:lpstr>
      <vt:lpstr>PowerPoint Presentation</vt:lpstr>
      <vt:lpstr>Σενάριο «Υποδοχή &amp; Πρώτη Επαφή» Μικρή αυτοπαρουσίαση</vt:lpstr>
      <vt:lpstr>Τμήμα Συνέντευξης Συμπεριφοράς (Behavioral Interview Section)</vt:lpstr>
      <vt:lpstr> Σενάρια Περιστάσεων (Παιχνίδι Ρόλων) Situational Scenarios (Role-Play)</vt:lpstr>
      <vt:lpstr>Επισκέπτης με Ειδικές Ανάγκες  Guest with Special Needs</vt:lpstr>
      <vt:lpstr>Παράπονο αλλά λάθος στάση του επισκέπτη Complaint but Wrong Attitude of Guest</vt:lpstr>
      <vt:lpstr>Αξιολόγηση Συνέντευξης (0–4 βαθμοί)</vt:lpstr>
      <vt:lpstr>ΒΙΒΛΙΟΓΡΑΦΙΑ: Ξενόγλωσση </vt:lpstr>
      <vt:lpstr>ΒΙΒΛΙΟΓΡΑΦΙΑ: Ελληνική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2236</cp:revision>
  <dcterms:created xsi:type="dcterms:W3CDTF">2011-01-29T18:06:27Z</dcterms:created>
  <dcterms:modified xsi:type="dcterms:W3CDTF">2025-11-18T16:59:04Z</dcterms:modified>
</cp:coreProperties>
</file>