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76"/>
  </p:notesMasterIdLst>
  <p:sldIdLst>
    <p:sldId id="321" r:id="rId2"/>
    <p:sldId id="375" r:id="rId3"/>
    <p:sldId id="468" r:id="rId4"/>
    <p:sldId id="470" r:id="rId5"/>
    <p:sldId id="479" r:id="rId6"/>
    <p:sldId id="475" r:id="rId7"/>
    <p:sldId id="476" r:id="rId8"/>
    <p:sldId id="477" r:id="rId9"/>
    <p:sldId id="478" r:id="rId10"/>
    <p:sldId id="471" r:id="rId11"/>
    <p:sldId id="472" r:id="rId12"/>
    <p:sldId id="473" r:id="rId13"/>
    <p:sldId id="480" r:id="rId14"/>
    <p:sldId id="408" r:id="rId15"/>
    <p:sldId id="403" r:id="rId16"/>
    <p:sldId id="410" r:id="rId17"/>
    <p:sldId id="411" r:id="rId18"/>
    <p:sldId id="414" r:id="rId19"/>
    <p:sldId id="464" r:id="rId20"/>
    <p:sldId id="465" r:id="rId21"/>
    <p:sldId id="481" r:id="rId22"/>
    <p:sldId id="489" r:id="rId23"/>
    <p:sldId id="482" r:id="rId24"/>
    <p:sldId id="490" r:id="rId25"/>
    <p:sldId id="491" r:id="rId26"/>
    <p:sldId id="466" r:id="rId27"/>
    <p:sldId id="483" r:id="rId28"/>
    <p:sldId id="484" r:id="rId29"/>
    <p:sldId id="485" r:id="rId30"/>
    <p:sldId id="486" r:id="rId31"/>
    <p:sldId id="487" r:id="rId32"/>
    <p:sldId id="492" r:id="rId33"/>
    <p:sldId id="493" r:id="rId34"/>
    <p:sldId id="494" r:id="rId35"/>
    <p:sldId id="495" r:id="rId36"/>
    <p:sldId id="497" r:id="rId37"/>
    <p:sldId id="498" r:id="rId38"/>
    <p:sldId id="496" r:id="rId39"/>
    <p:sldId id="499" r:id="rId40"/>
    <p:sldId id="500" r:id="rId41"/>
    <p:sldId id="501" r:id="rId42"/>
    <p:sldId id="502" r:id="rId43"/>
    <p:sldId id="503" r:id="rId44"/>
    <p:sldId id="488" r:id="rId45"/>
    <p:sldId id="504" r:id="rId46"/>
    <p:sldId id="505" r:id="rId47"/>
    <p:sldId id="506" r:id="rId48"/>
    <p:sldId id="507" r:id="rId49"/>
    <p:sldId id="508" r:id="rId50"/>
    <p:sldId id="509" r:id="rId51"/>
    <p:sldId id="510" r:id="rId52"/>
    <p:sldId id="511" r:id="rId53"/>
    <p:sldId id="512" r:id="rId54"/>
    <p:sldId id="513" r:id="rId55"/>
    <p:sldId id="514" r:id="rId56"/>
    <p:sldId id="516" r:id="rId57"/>
    <p:sldId id="517" r:id="rId58"/>
    <p:sldId id="518" r:id="rId59"/>
    <p:sldId id="519" r:id="rId60"/>
    <p:sldId id="520" r:id="rId61"/>
    <p:sldId id="521" r:id="rId62"/>
    <p:sldId id="522" r:id="rId63"/>
    <p:sldId id="523" r:id="rId64"/>
    <p:sldId id="524" r:id="rId65"/>
    <p:sldId id="525" r:id="rId66"/>
    <p:sldId id="526" r:id="rId67"/>
    <p:sldId id="527" r:id="rId68"/>
    <p:sldId id="528" r:id="rId69"/>
    <p:sldId id="529" r:id="rId70"/>
    <p:sldId id="530" r:id="rId71"/>
    <p:sldId id="531" r:id="rId72"/>
    <p:sldId id="532" r:id="rId73"/>
    <p:sldId id="533" r:id="rId74"/>
    <p:sldId id="534" r:id="rId75"/>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59" autoAdjust="0"/>
    <p:restoredTop sz="90227" autoAdjust="0"/>
  </p:normalViewPr>
  <p:slideViewPr>
    <p:cSldViewPr>
      <p:cViewPr varScale="1">
        <p:scale>
          <a:sx n="83" d="100"/>
          <a:sy n="83" d="100"/>
        </p:scale>
        <p:origin x="1709" y="77"/>
      </p:cViewPr>
      <p:guideLst>
        <p:guide orient="horz" pos="2160"/>
        <p:guide pos="2880"/>
      </p:guideLst>
    </p:cSldViewPr>
  </p:slideViewPr>
  <p:outlineViewPr>
    <p:cViewPr>
      <p:scale>
        <a:sx n="33" d="100"/>
        <a:sy n="33" d="100"/>
      </p:scale>
      <p:origin x="0" y="108354"/>
    </p:cViewPr>
  </p:outlineViewPr>
  <p:notesTextViewPr>
    <p:cViewPr>
      <p:scale>
        <a:sx n="100" d="100"/>
        <a:sy n="100" d="100"/>
      </p:scale>
      <p:origin x="0" y="0"/>
    </p:cViewPr>
  </p:notesTextViewPr>
  <p:sorterViewPr>
    <p:cViewPr>
      <p:scale>
        <a:sx n="66" d="100"/>
        <a:sy n="66" d="100"/>
      </p:scale>
      <p:origin x="0" y="34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l-GR"/>
          </a:p>
        </p:txBody>
      </p:sp>
      <p:sp>
        <p:nvSpPr>
          <p:cNvPr id="296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l-GR"/>
          </a:p>
        </p:txBody>
      </p:sp>
      <p:sp>
        <p:nvSpPr>
          <p:cNvPr id="512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a:t>Κάντε κλικ για να επεξεργαστείτε τα στυλ κειμένου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297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l-GR"/>
          </a:p>
        </p:txBody>
      </p:sp>
      <p:sp>
        <p:nvSpPr>
          <p:cNvPr id="297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D594C35-E50E-44A1-B864-B4E979DFC07A}"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a:t>Click to edit Master title style</a:t>
            </a:r>
          </a:p>
        </p:txBody>
      </p:sp>
      <p:sp>
        <p:nvSpPr>
          <p:cNvPr id="15" name="Date Placeholder 27"/>
          <p:cNvSpPr>
            <a:spLocks noGrp="1"/>
          </p:cNvSpPr>
          <p:nvPr>
            <p:ph type="dt" sz="half" idx="10"/>
          </p:nvPr>
        </p:nvSpPr>
        <p:spPr/>
        <p:txBody>
          <a:bodyPr/>
          <a:lstStyle>
            <a:lvl1pPr>
              <a:defRPr/>
            </a:lvl1pPr>
          </a:lstStyle>
          <a:p>
            <a:pPr>
              <a:defRPr/>
            </a:pPr>
            <a:endParaRPr lang="el-GR"/>
          </a:p>
        </p:txBody>
      </p:sp>
      <p:sp>
        <p:nvSpPr>
          <p:cNvPr id="16" name="Footer Placeholder 16"/>
          <p:cNvSpPr>
            <a:spLocks noGrp="1"/>
          </p:cNvSpPr>
          <p:nvPr>
            <p:ph type="ftr" sz="quarter" idx="11"/>
          </p:nvPr>
        </p:nvSpPr>
        <p:spPr/>
        <p:txBody>
          <a:bodyPr/>
          <a:lstStyle>
            <a:lvl1pPr>
              <a:defRPr/>
            </a:lvl1pPr>
          </a:lstStyle>
          <a:p>
            <a:pPr>
              <a:defRPr/>
            </a:pPr>
            <a:endParaRPr lang="el-GR"/>
          </a:p>
        </p:txBody>
      </p:sp>
      <p:sp>
        <p:nvSpPr>
          <p:cNvPr id="17" name="Slide Number Placeholder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9AEE8824-84A7-443C-8FBD-D87E9652E47F}" type="slidenum">
              <a:rPr lang="el-GR"/>
              <a:pPr>
                <a:defRPr/>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950B3095-FB31-4B96-80DE-02604475C92E}" type="slidenum">
              <a:rPr lang="el-GR"/>
              <a:pPr>
                <a:defRPr/>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solidFill>
          <a:schemeClr val="bg2"/>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7391400" y="304801"/>
            <a:ext cx="1447800" cy="5851525"/>
          </a:xfrm>
        </p:spPr>
        <p:txBody>
          <a:bodyPr vert="eaVert"/>
          <a:lstStyle/>
          <a:p>
            <a:r>
              <a:rPr lang="en-US"/>
              <a:t>Click to edit Master title style</a:t>
            </a:r>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6073310C-FF8A-4B92-B11D-3AA442D9139E}" type="slidenum">
              <a:rPr lang="el-GR"/>
              <a:pPr>
                <a:defRPr/>
              </a:pPr>
              <a:t>‹#›</a:t>
            </a:fld>
            <a:endParaRPr lang="el-GR"/>
          </a:p>
        </p:txBody>
      </p:sp>
      <p:sp>
        <p:nvSpPr>
          <p:cNvPr id="14" name="Date Placeholder 3"/>
          <p:cNvSpPr>
            <a:spLocks noGrp="1"/>
          </p:cNvSpPr>
          <p:nvPr>
            <p:ph type="dt" sz="half" idx="11"/>
          </p:nvPr>
        </p:nvSpPr>
        <p:spPr/>
        <p:txBody>
          <a:bodyPr/>
          <a:lstStyle>
            <a:lvl1pPr>
              <a:defRPr/>
            </a:lvl1pPr>
          </a:lstStyle>
          <a:p>
            <a:pPr>
              <a:defRPr/>
            </a:pPr>
            <a:endParaRPr lang="el-GR"/>
          </a:p>
        </p:txBody>
      </p:sp>
      <p:sp>
        <p:nvSpPr>
          <p:cNvPr id="15" name="Footer Placeholder 4"/>
          <p:cNvSpPr>
            <a:spLocks noGrp="1"/>
          </p:cNvSpPr>
          <p:nvPr>
            <p:ph type="ftr" sz="quarter" idx="12"/>
          </p:nvPr>
        </p:nvSpPr>
        <p:spPr/>
        <p:txBody>
          <a:bodyPr/>
          <a:lstStyle>
            <a:lvl1pPr>
              <a:defRPr/>
            </a:lvl1pPr>
          </a:lstStyle>
          <a:p>
            <a:pPr>
              <a:defRPr/>
            </a:pPr>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
        <p:nvSpPr>
          <p:cNvPr id="8" name="Content Placeholder 7"/>
          <p:cNvSpPr>
            <a:spLocks noGrp="1"/>
          </p:cNvSpPr>
          <p:nvPr>
            <p:ph sz="quarter" idx="1"/>
          </p:nvPr>
        </p:nvSpPr>
        <p:spPr>
          <a:xfrm>
            <a:off x="301752" y="1527048"/>
            <a:ext cx="85039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D4CA15EF-DFB9-4D40-AD98-A7932FA4C59D}" type="slidenum">
              <a:rPr lang="el-GR"/>
              <a:pPr>
                <a:defRPr/>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a:t>Click to edit Master title style</a:t>
            </a:r>
          </a:p>
        </p:txBody>
      </p:sp>
      <p:sp>
        <p:nvSpPr>
          <p:cNvPr id="15" name="Footer Placeholder 4"/>
          <p:cNvSpPr>
            <a:spLocks noGrp="1"/>
          </p:cNvSpPr>
          <p:nvPr>
            <p:ph type="ftr" sz="quarter" idx="10"/>
          </p:nvPr>
        </p:nvSpPr>
        <p:spPr/>
        <p:txBody>
          <a:bodyPr/>
          <a:lstStyle>
            <a:lvl1pPr>
              <a:defRPr/>
            </a:lvl1pPr>
          </a:lstStyle>
          <a:p>
            <a:pPr>
              <a:defRPr/>
            </a:pPr>
            <a:endParaRPr lang="el-GR"/>
          </a:p>
        </p:txBody>
      </p:sp>
      <p:sp>
        <p:nvSpPr>
          <p:cNvPr id="16" name="Date Placeholder 3"/>
          <p:cNvSpPr>
            <a:spLocks noGrp="1"/>
          </p:cNvSpPr>
          <p:nvPr>
            <p:ph type="dt" sz="half" idx="11"/>
          </p:nvPr>
        </p:nvSpPr>
        <p:spPr/>
        <p:txBody>
          <a:bodyPr/>
          <a:lstStyle>
            <a:lvl1pPr>
              <a:defRPr/>
            </a:lvl1pPr>
          </a:lstStyle>
          <a:p>
            <a:pPr>
              <a:defRPr/>
            </a:pPr>
            <a:endParaRPr lang="el-GR"/>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B37391EF-4757-41BE-B4AC-B8BFA1FBB957}" type="slidenum">
              <a:rPr lang="el-GR"/>
              <a:pPr>
                <a:defRPr/>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2"/>
        </a:solidFill>
        <a:effectLst/>
      </p:bgPr>
    </p:bg>
    <p:spTree>
      <p:nvGrpSpPr>
        <p:cNvPr id="1" name=""/>
        <p:cNvGrpSpPr/>
        <p:nvPr/>
      </p:nvGrpSpPr>
      <p:grpSpPr>
        <a:xfrm>
          <a:off x="0" y="0"/>
          <a:ext cx="0" cy="0"/>
          <a:chOff x="0" y="0"/>
          <a:chExt cx="0" cy="0"/>
        </a:xfrm>
      </p:grpSpPr>
      <p:sp>
        <p:nvSpPr>
          <p:cNvPr id="5" name="Straight Connector 4"/>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a:p>
        </p:txBody>
      </p:sp>
      <p:sp>
        <p:nvSpPr>
          <p:cNvPr id="2" name="Title 1"/>
          <p:cNvSpPr>
            <a:spLocks noGrp="1"/>
          </p:cNvSpPr>
          <p:nvPr>
            <p:ph type="title"/>
          </p:nvPr>
        </p:nvSpPr>
        <p:spPr>
          <a:xfrm>
            <a:off x="301752" y="228600"/>
            <a:ext cx="8534400" cy="758952"/>
          </a:xfrm>
        </p:spPr>
        <p:txBody>
          <a:bodyPr/>
          <a:lstStyle/>
          <a:p>
            <a:r>
              <a:rPr lang="en-US"/>
              <a:t>Click to edit Master title style</a:t>
            </a: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endParaRPr lang="el-GR"/>
          </a:p>
        </p:txBody>
      </p:sp>
      <p:sp>
        <p:nvSpPr>
          <p:cNvPr id="7" name="Footer Placeholder 5"/>
          <p:cNvSpPr>
            <a:spLocks noGrp="1"/>
          </p:cNvSpPr>
          <p:nvPr>
            <p:ph type="ftr" sz="quarter" idx="11"/>
          </p:nvPr>
        </p:nvSpPr>
        <p:spPr/>
        <p:txBody>
          <a:bodyPr/>
          <a:lstStyle>
            <a:lvl1pPr>
              <a:defRPr/>
            </a:lvl1pPr>
          </a:lstStyle>
          <a:p>
            <a:pPr>
              <a:defRPr/>
            </a:pPr>
            <a:endParaRPr lang="el-GR"/>
          </a:p>
        </p:txBody>
      </p:sp>
      <p:sp>
        <p:nvSpPr>
          <p:cNvPr id="8" name="Slide Number Placeholder 6"/>
          <p:cNvSpPr>
            <a:spLocks noGrp="1"/>
          </p:cNvSpPr>
          <p:nvPr>
            <p:ph type="sldNum" sz="quarter" idx="12"/>
          </p:nvPr>
        </p:nvSpPr>
        <p:spPr/>
        <p:txBody>
          <a:bodyPr/>
          <a:lstStyle>
            <a:lvl1pPr>
              <a:defRPr/>
            </a:lvl1pPr>
          </a:lstStyle>
          <a:p>
            <a:pPr>
              <a:defRPr/>
            </a:pPr>
            <a:fld id="{7340F745-F5BA-4B76-970A-292292EAC7C4}" type="slidenum">
              <a:rPr lang="el-GR"/>
              <a:pPr>
                <a:defRPr/>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solidFill>
          <a:schemeClr val="bg2"/>
        </a:soli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Rectangle 10"/>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p:cNvSpPr>
            <a:spLocks noGrp="1"/>
          </p:cNvSpPr>
          <p:nvPr>
            <p:ph sz="quarter" idx="4"/>
          </p:nvPr>
        </p:nvSpPr>
        <p:spPr>
          <a:xfrm>
            <a:off x="4800600" y="2471383"/>
            <a:ext cx="4038600" cy="3822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22"/>
          <p:cNvSpPr>
            <a:spLocks noGrp="1"/>
          </p:cNvSpPr>
          <p:nvPr>
            <p:ph type="title"/>
          </p:nvPr>
        </p:nvSpPr>
        <p:spPr/>
        <p:txBody>
          <a:bodyPr rtlCol="0"/>
          <a:lstStyle/>
          <a:p>
            <a:r>
              <a:rPr lang="en-US"/>
              <a:t>Click to edit Master title style</a:t>
            </a:r>
          </a:p>
        </p:txBody>
      </p:sp>
      <p:sp>
        <p:nvSpPr>
          <p:cNvPr id="18" name="Date Placeholder 6"/>
          <p:cNvSpPr>
            <a:spLocks noGrp="1"/>
          </p:cNvSpPr>
          <p:nvPr>
            <p:ph type="dt" sz="half" idx="10"/>
          </p:nvPr>
        </p:nvSpPr>
        <p:spPr/>
        <p:txBody>
          <a:bodyPr/>
          <a:lstStyle>
            <a:lvl1pPr>
              <a:defRPr/>
            </a:lvl1pPr>
          </a:lstStyle>
          <a:p>
            <a:pPr>
              <a:defRPr/>
            </a:pPr>
            <a:endParaRPr lang="el-GR"/>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l-GR"/>
          </a:p>
        </p:txBody>
      </p:sp>
      <p:sp>
        <p:nvSpPr>
          <p:cNvPr id="20" name="Slide Number Placeholder 8"/>
          <p:cNvSpPr>
            <a:spLocks noGrp="1"/>
          </p:cNvSpPr>
          <p:nvPr>
            <p:ph type="sldNum" sz="quarter" idx="12"/>
          </p:nvPr>
        </p:nvSpPr>
        <p:spPr>
          <a:xfrm>
            <a:off x="4343400" y="1042988"/>
            <a:ext cx="457200" cy="441325"/>
          </a:xfrm>
        </p:spPr>
        <p:txBody>
          <a:bodyPr/>
          <a:lstStyle>
            <a:lvl1pPr algn="ctr">
              <a:defRPr/>
            </a:lvl1pPr>
          </a:lstStyle>
          <a:p>
            <a:pPr>
              <a:defRPr/>
            </a:pPr>
            <a:fld id="{C8261E6F-0C81-45BB-8129-C7525F0980B3}" type="slidenum">
              <a:rPr lang="el-GR"/>
              <a:pPr>
                <a:defRPr/>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l-GR"/>
          </a:p>
        </p:txBody>
      </p:sp>
      <p:sp>
        <p:nvSpPr>
          <p:cNvPr id="4" name="Footer Placeholder 3"/>
          <p:cNvSpPr>
            <a:spLocks noGrp="1"/>
          </p:cNvSpPr>
          <p:nvPr>
            <p:ph type="ftr" sz="quarter" idx="11"/>
          </p:nvPr>
        </p:nvSpPr>
        <p:spPr/>
        <p:txBody>
          <a:bodyPr/>
          <a:lstStyle>
            <a:lvl1pPr>
              <a:defRPr/>
            </a:lvl1pPr>
          </a:lstStyle>
          <a:p>
            <a:pPr>
              <a:defRPr/>
            </a:pPr>
            <a:endParaRPr lang="el-GR"/>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D4425371-6115-4E19-A120-DCF3C1C95843}"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3" name="Rectangle 2"/>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4" name="Rectangle 3"/>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8" name="Date Placeholder 1"/>
          <p:cNvSpPr>
            <a:spLocks noGrp="1"/>
          </p:cNvSpPr>
          <p:nvPr>
            <p:ph type="dt" sz="half" idx="10"/>
          </p:nvPr>
        </p:nvSpPr>
        <p:spPr/>
        <p:txBody>
          <a:bodyPr/>
          <a:lstStyle>
            <a:lvl1pPr>
              <a:defRPr/>
            </a:lvl1pPr>
          </a:lstStyle>
          <a:p>
            <a:pPr>
              <a:defRPr/>
            </a:pPr>
            <a:endParaRPr lang="el-GR"/>
          </a:p>
        </p:txBody>
      </p:sp>
      <p:sp>
        <p:nvSpPr>
          <p:cNvPr id="9" name="Footer Placeholder 2"/>
          <p:cNvSpPr>
            <a:spLocks noGrp="1"/>
          </p:cNvSpPr>
          <p:nvPr>
            <p:ph type="ftr" sz="quarter" idx="11"/>
          </p:nvPr>
        </p:nvSpPr>
        <p:spPr/>
        <p:txBody>
          <a:bodyPr/>
          <a:lstStyle>
            <a:lvl1pPr>
              <a:defRPr/>
            </a:lvl1pPr>
          </a:lstStyle>
          <a:p>
            <a:pPr>
              <a:defRPr/>
            </a:pPr>
            <a:endParaRPr lang="el-GR"/>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BDFE8290-DFF1-4E92-ADED-053FB6053D97}"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D2D886B1-4C14-4693-878B-085450C58289}" type="slidenum">
              <a:rPr lang="el-GR"/>
              <a:pPr>
                <a:defRPr/>
              </a:pPr>
              <a:t>‹#›</a:t>
            </a:fld>
            <a:endParaRPr lang="el-GR"/>
          </a:p>
        </p:txBody>
      </p:sp>
      <p:sp>
        <p:nvSpPr>
          <p:cNvPr id="17" name="Date Placeholder 4"/>
          <p:cNvSpPr>
            <a:spLocks noGrp="1"/>
          </p:cNvSpPr>
          <p:nvPr>
            <p:ph type="dt" sz="half" idx="11"/>
          </p:nvPr>
        </p:nvSpPr>
        <p:spPr/>
        <p:txBody>
          <a:bodyPr/>
          <a:lstStyle>
            <a:lvl1pPr>
              <a:defRPr/>
            </a:lvl1pPr>
          </a:lstStyle>
          <a:p>
            <a:pPr>
              <a:defRPr/>
            </a:pPr>
            <a:endParaRPr lang="el-GR"/>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EB59F203-CA06-4B12-8101-5113FA10FBF4}" type="slidenum">
              <a:rPr lang="el-GR"/>
              <a:pPr>
                <a:defRPr/>
              </a:pPr>
              <a:t>‹#›</a:t>
            </a:fld>
            <a:endParaRPr lang="el-GR"/>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endParaRPr lang="el-GR"/>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400">
                <a:solidFill>
                  <a:srgbClr val="FFFFFF"/>
                </a:solidFill>
              </a:defRPr>
            </a:lvl1pPr>
          </a:lstStyle>
          <a:p>
            <a:pPr>
              <a:defRPr/>
            </a:pPr>
            <a:endParaRPr lang="el-GR"/>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a:solidFill>
                  <a:srgbClr val="FFFFFF"/>
                </a:solidFill>
              </a:defRPr>
            </a:lvl1pPr>
          </a:lstStyle>
          <a:p>
            <a:pPr>
              <a:defRPr/>
            </a:pPr>
            <a:endParaRPr lang="el-GR"/>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defRPr/>
            </a:pPr>
            <a:fld id="{DA28373F-0263-44DC-95C4-6E82EFABC182}" type="slidenum">
              <a:rPr lang="el-GR"/>
              <a:pPr>
                <a:defRPr/>
              </a:pPr>
              <a:t>‹#›</a:t>
            </a:fld>
            <a:endParaRPr lang="el-GR"/>
          </a:p>
        </p:txBody>
      </p:sp>
      <p:sp>
        <p:nvSpPr>
          <p:cNvPr id="10254"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55"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5013" r:id="rId1"/>
    <p:sldLayoutId id="2147485014" r:id="rId2"/>
    <p:sldLayoutId id="2147485015" r:id="rId3"/>
    <p:sldLayoutId id="2147485016" r:id="rId4"/>
    <p:sldLayoutId id="2147485017" r:id="rId5"/>
    <p:sldLayoutId id="2147485018" r:id="rId6"/>
    <p:sldLayoutId id="2147485019" r:id="rId7"/>
    <p:sldLayoutId id="2147485020" r:id="rId8"/>
    <p:sldLayoutId id="2147485021" r:id="rId9"/>
    <p:sldLayoutId id="2147485022" r:id="rId10"/>
    <p:sldLayoutId id="2147485023" r:id="rId11"/>
  </p:sldLayoutIdLst>
  <p:hf hdr="0" ftr="0" dt="0"/>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slidebazaar.com/items/moment-of-truth-powerpoint-template/"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p:cNvSpPr>
            <a:spLocks noGrp="1"/>
          </p:cNvSpPr>
          <p:nvPr>
            <p:ph type="ctrTitle"/>
          </p:nvPr>
        </p:nvSpPr>
        <p:spPr>
          <a:xfrm>
            <a:off x="395536" y="404664"/>
            <a:ext cx="8424936" cy="1584920"/>
          </a:xfrm>
        </p:spPr>
        <p:txBody>
          <a:bodyPr/>
          <a:lstStyle/>
          <a:p>
            <a:pPr eaLnBrk="1" hangingPunct="1"/>
            <a:r>
              <a:rPr lang="el-GR" b="1" dirty="0">
                <a:latin typeface="Calibri" panose="020F0502020204030204" pitchFamily="34" charset="0"/>
                <a:cs typeface="Calibri" panose="020F0502020204030204" pitchFamily="34" charset="0"/>
              </a:rPr>
              <a:t>Εισαγωγή στη Διοίκηση Ανθρώπινων Πόρων στον Τουρισμό</a:t>
            </a:r>
          </a:p>
        </p:txBody>
      </p:sp>
      <p:sp>
        <p:nvSpPr>
          <p:cNvPr id="7" name="Slide Number Placeholder 6"/>
          <p:cNvSpPr>
            <a:spLocks noGrp="1"/>
          </p:cNvSpPr>
          <p:nvPr>
            <p:ph type="sldNum" sz="quarter" idx="12"/>
          </p:nvPr>
        </p:nvSpPr>
        <p:spPr/>
        <p:txBody>
          <a:bodyPr/>
          <a:lstStyle/>
          <a:p>
            <a:pPr>
              <a:defRPr/>
            </a:pPr>
            <a:fld id="{D0D4AAE6-8833-47F1-82E1-CE5298EFE6BA}" type="slidenum">
              <a:rPr lang="el-GR"/>
              <a:pPr>
                <a:defRPr/>
              </a:pPr>
              <a:t>1</a:t>
            </a:fld>
            <a:endParaRPr lang="el-GR"/>
          </a:p>
        </p:txBody>
      </p:sp>
      <p:sp>
        <p:nvSpPr>
          <p:cNvPr id="5" name="Title 1"/>
          <p:cNvSpPr txBox="1">
            <a:spLocks/>
          </p:cNvSpPr>
          <p:nvPr/>
        </p:nvSpPr>
        <p:spPr>
          <a:xfrm>
            <a:off x="0" y="2565400"/>
            <a:ext cx="9144000" cy="2665413"/>
          </a:xfrm>
          <a:prstGeom prst="rect">
            <a:avLst/>
          </a:prstGeom>
        </p:spPr>
        <p:txBody>
          <a:bodyPr anchor="ctr">
            <a:normAutofit fontScale="90000" lnSpcReduction="20000"/>
          </a:bodyPr>
          <a:lstStyle/>
          <a:p>
            <a:pPr marL="609600" indent="-609600" algn="ctr" fontAlgn="auto">
              <a:spcBef>
                <a:spcPts val="0"/>
              </a:spcBef>
              <a:spcAft>
                <a:spcPts val="0"/>
              </a:spcAft>
              <a:defRPr/>
            </a:pPr>
            <a:r>
              <a:rPr lang="el-GR" sz="2700" b="1" dirty="0">
                <a:latin typeface="Calibri" pitchFamily="34" charset="0"/>
              </a:rPr>
              <a:t>ΑΝΑΣΤΑΣΙΑ Α. ΚΑΤΟΥ</a:t>
            </a:r>
            <a:endParaRPr lang="en-US" sz="2700" b="1" dirty="0">
              <a:latin typeface="Calibri" pitchFamily="34" charset="0"/>
            </a:endParaRPr>
          </a:p>
          <a:p>
            <a:pPr marL="609600" indent="-609600" algn="ctr" fontAlgn="auto">
              <a:spcBef>
                <a:spcPts val="0"/>
              </a:spcBef>
              <a:spcAft>
                <a:spcPts val="0"/>
              </a:spcAft>
              <a:defRPr/>
            </a:pPr>
            <a:r>
              <a:rPr lang="el-GR" sz="2200" i="1" dirty="0">
                <a:latin typeface="Calibri" pitchFamily="34" charset="0"/>
              </a:rPr>
              <a:t>Καθηγήτρια</a:t>
            </a:r>
          </a:p>
          <a:p>
            <a:pPr marL="609600" indent="-609600" algn="ctr" fontAlgn="auto">
              <a:spcBef>
                <a:spcPts val="0"/>
              </a:spcBef>
              <a:spcAft>
                <a:spcPts val="0"/>
              </a:spcAft>
              <a:defRPr/>
            </a:pPr>
            <a:r>
              <a:rPr lang="el-GR" sz="2200" i="1" dirty="0">
                <a:latin typeface="Calibri" pitchFamily="34" charset="0"/>
              </a:rPr>
              <a:t>Τμήμα Οργάνωσης και Διοίκησης Επιχειρήσεων</a:t>
            </a:r>
          </a:p>
          <a:p>
            <a:pPr marL="609600" indent="-609600" algn="ctr" fontAlgn="auto">
              <a:spcBef>
                <a:spcPts val="0"/>
              </a:spcBef>
              <a:spcAft>
                <a:spcPts val="0"/>
              </a:spcAft>
              <a:defRPr/>
            </a:pPr>
            <a:r>
              <a:rPr lang="el-GR" sz="2200" i="1" dirty="0">
                <a:latin typeface="Calibri" pitchFamily="34" charset="0"/>
              </a:rPr>
              <a:t>Πανεπιστήμιο Μακεδονίας</a:t>
            </a:r>
            <a:endParaRPr lang="el-GR" sz="2400" i="1" dirty="0">
              <a:latin typeface="Calibri" pitchFamily="34" charset="0"/>
            </a:endParaRPr>
          </a:p>
          <a:p>
            <a:pPr marL="609600" indent="-609600" algn="ctr" fontAlgn="auto">
              <a:spcBef>
                <a:spcPts val="0"/>
              </a:spcBef>
              <a:spcAft>
                <a:spcPts val="0"/>
              </a:spcAft>
              <a:defRPr/>
            </a:pPr>
            <a:r>
              <a:rPr lang="en-US" sz="2400" b="1" dirty="0">
                <a:latin typeface="Calibri" pitchFamily="34" charset="0"/>
              </a:rPr>
              <a:t>		</a:t>
            </a:r>
          </a:p>
          <a:p>
            <a:pPr marL="609600" indent="-609600" fontAlgn="auto">
              <a:spcBef>
                <a:spcPts val="0"/>
              </a:spcBef>
              <a:spcAft>
                <a:spcPts val="0"/>
              </a:spcAft>
              <a:defRPr/>
            </a:pPr>
            <a:r>
              <a:rPr lang="el-GR" sz="2400" b="1" dirty="0">
                <a:latin typeface="Calibri" pitchFamily="34" charset="0"/>
              </a:rPr>
              <a:t>		</a:t>
            </a:r>
            <a:r>
              <a:rPr lang="en-US" sz="2400" dirty="0">
                <a:latin typeface="Calibri" pitchFamily="34" charset="0"/>
              </a:rPr>
              <a:t>PhD, Cardiff Business School, Cardiff University</a:t>
            </a:r>
          </a:p>
          <a:p>
            <a:pPr marL="609600" indent="-609600" fontAlgn="auto">
              <a:spcBef>
                <a:spcPts val="0"/>
              </a:spcBef>
              <a:spcAft>
                <a:spcPts val="0"/>
              </a:spcAft>
              <a:defRPr/>
            </a:pPr>
            <a:r>
              <a:rPr lang="el-GR" sz="2400" dirty="0">
                <a:latin typeface="Calibri" pitchFamily="34" charset="0"/>
              </a:rPr>
              <a:t>		</a:t>
            </a:r>
            <a:r>
              <a:rPr lang="en-US" sz="2400" dirty="0" err="1">
                <a:latin typeface="Calibri" pitchFamily="34" charset="0"/>
              </a:rPr>
              <a:t>PgDip</a:t>
            </a:r>
            <a:r>
              <a:rPr lang="en-US" sz="2400" dirty="0">
                <a:latin typeface="Calibri" pitchFamily="34" charset="0"/>
              </a:rPr>
              <a:t> in Research Methodology, Cardiff University</a:t>
            </a:r>
          </a:p>
          <a:p>
            <a:pPr marL="609600" indent="-609600" fontAlgn="auto">
              <a:spcBef>
                <a:spcPts val="0"/>
              </a:spcBef>
              <a:spcAft>
                <a:spcPts val="0"/>
              </a:spcAft>
              <a:defRPr/>
            </a:pPr>
            <a:r>
              <a:rPr lang="el-GR" sz="2400" dirty="0">
                <a:latin typeface="Calibri" pitchFamily="34" charset="0"/>
              </a:rPr>
              <a:t>		</a:t>
            </a:r>
            <a:r>
              <a:rPr lang="en-US" sz="2400" dirty="0">
                <a:latin typeface="Calibri" pitchFamily="34" charset="0"/>
              </a:rPr>
              <a:t>MBA-International HRM, Sunderland University</a:t>
            </a:r>
          </a:p>
          <a:p>
            <a:pPr marL="609600" indent="-609600" fontAlgn="auto">
              <a:spcBef>
                <a:spcPts val="0"/>
              </a:spcBef>
              <a:spcAft>
                <a:spcPts val="0"/>
              </a:spcAft>
              <a:defRPr/>
            </a:pPr>
            <a:r>
              <a:rPr lang="el-GR" sz="2400" dirty="0">
                <a:latin typeface="Calibri" pitchFamily="34" charset="0"/>
              </a:rPr>
              <a:t>		</a:t>
            </a:r>
            <a:r>
              <a:rPr lang="en-US" sz="2400" dirty="0">
                <a:latin typeface="Calibri" pitchFamily="34" charset="0"/>
              </a:rPr>
              <a:t>BA in Business Administration, Sunderland University</a:t>
            </a:r>
            <a:endParaRPr lang="en-GB" sz="2400" dirty="0">
              <a:solidFill>
                <a:srgbClr val="0070C0"/>
              </a:solidFill>
              <a:latin typeface="Calibri" pitchFamily="34" charset="0"/>
              <a:ea typeface="+mj-ea"/>
              <a:cs typeface="+mj-cs"/>
            </a:endParaRPr>
          </a:p>
        </p:txBody>
      </p:sp>
      <p:sp>
        <p:nvSpPr>
          <p:cNvPr id="6" name="Subtitle 2"/>
          <p:cNvSpPr txBox="1">
            <a:spLocks/>
          </p:cNvSpPr>
          <p:nvPr/>
        </p:nvSpPr>
        <p:spPr bwMode="auto">
          <a:xfrm>
            <a:off x="179388" y="5301208"/>
            <a:ext cx="8785225" cy="108012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ctr" fontAlgn="auto">
              <a:spcBef>
                <a:spcPct val="20000"/>
              </a:spcBef>
              <a:spcAft>
                <a:spcPts val="0"/>
              </a:spcAft>
              <a:buClr>
                <a:schemeClr val="accent1"/>
              </a:buClr>
              <a:buSzPct val="85000"/>
              <a:defRPr/>
            </a:pPr>
            <a:r>
              <a:rPr kumimoji="0" lang="el-GR" sz="1800" b="1" i="0" u="none" strike="noStrike" kern="1200" cap="none" spc="250" normalizeH="0" baseline="0" noProof="0" dirty="0">
                <a:ln>
                  <a:noFill/>
                </a:ln>
                <a:solidFill>
                  <a:schemeClr val="tx2"/>
                </a:solidFill>
                <a:effectLst/>
                <a:uLnTx/>
                <a:uFillTx/>
                <a:latin typeface="Calibri" pitchFamily="34" charset="0"/>
                <a:ea typeface="+mn-ea"/>
                <a:cs typeface="+mn-cs"/>
              </a:rPr>
              <a:t>Π.Μ.Σ. στο </a:t>
            </a:r>
            <a:r>
              <a:rPr lang="el-GR" dirty="0"/>
              <a:t>ΜΑΝΑΤΖΜΕΝΤ ΤΟΥΡΙΣΤΙΚΩΝ ΕΠΙΧΕΙΡΗΣΕΩΝ ΚΑΙ ΟΡΓΑΝΙΣΜΩΝ</a:t>
            </a:r>
            <a:endParaRPr kumimoji="0" lang="el-GR" sz="1800" b="1" i="0" u="none" strike="noStrike" kern="1200" cap="none" spc="250" normalizeH="0" baseline="0" noProof="0" dirty="0">
              <a:ln>
                <a:noFill/>
              </a:ln>
              <a:solidFill>
                <a:schemeClr val="tx2"/>
              </a:solidFill>
              <a:effectLst/>
              <a:uLnTx/>
              <a:uFillTx/>
              <a:latin typeface="Calibri" pitchFamily="34" charset="0"/>
              <a:ea typeface="+mn-ea"/>
              <a:cs typeface="+mn-cs"/>
            </a:endParaRPr>
          </a:p>
          <a:p>
            <a:pPr lvl="0" algn="ctr" fontAlgn="auto">
              <a:spcBef>
                <a:spcPct val="20000"/>
              </a:spcBef>
              <a:spcAft>
                <a:spcPts val="0"/>
              </a:spcAft>
              <a:buClr>
                <a:schemeClr val="accent1"/>
              </a:buClr>
              <a:buSzPct val="85000"/>
              <a:defRPr/>
            </a:pPr>
            <a:r>
              <a:rPr kumimoji="0" lang="el-GR" sz="1800" b="1" i="0" u="none" strike="noStrike" kern="1200" cap="none" spc="250" normalizeH="0" baseline="0" noProof="0" dirty="0">
                <a:ln>
                  <a:noFill/>
                </a:ln>
                <a:solidFill>
                  <a:schemeClr val="tx2"/>
                </a:solidFill>
                <a:effectLst/>
                <a:uLnTx/>
                <a:uFillTx/>
                <a:latin typeface="Calibri" pitchFamily="34" charset="0"/>
                <a:ea typeface="+mn-ea"/>
                <a:cs typeface="+mn-cs"/>
              </a:rPr>
              <a:t>Μάθημα: </a:t>
            </a:r>
            <a:r>
              <a:rPr lang="el-GR" dirty="0"/>
              <a:t>ΔΙΟΙΚΗΣΗ ΑΝΘΡΩΠΙΝΩΝ ΠΟΡΩΝ</a:t>
            </a:r>
            <a:endParaRPr kumimoji="0" lang="el-GR" sz="1800" b="1" i="0" u="none" strike="noStrike" kern="1200" cap="none" spc="250" normalizeH="0" baseline="0" noProof="0" dirty="0">
              <a:ln>
                <a:noFill/>
              </a:ln>
              <a:solidFill>
                <a:schemeClr val="tx2"/>
              </a:solidFill>
              <a:effectLst/>
              <a:uLnTx/>
              <a:uFillTx/>
              <a:latin typeface="Calibri" pitchFamily="34" charset="0"/>
              <a:ea typeface="+mn-ea"/>
              <a:cs typeface="+mn-cs"/>
            </a:endParaRPr>
          </a:p>
          <a:p>
            <a:pPr marL="0" marR="0" lvl="0" indent="0" algn="ctr" defTabSz="914400" rtl="0" eaLnBrk="1" fontAlgn="auto" latinLnBrk="0" hangingPunct="1">
              <a:lnSpc>
                <a:spcPct val="100000"/>
              </a:lnSpc>
              <a:spcBef>
                <a:spcPct val="20000"/>
              </a:spcBef>
              <a:spcAft>
                <a:spcPts val="0"/>
              </a:spcAft>
              <a:buClr>
                <a:schemeClr val="accent1"/>
              </a:buClr>
              <a:buSzPct val="85000"/>
              <a:buFont typeface="Wingdings 2" pitchFamily="18" charset="2"/>
              <a:buNone/>
              <a:tabLst/>
              <a:defRPr/>
            </a:pPr>
            <a:r>
              <a:rPr kumimoji="0" lang="en-GB" sz="1800" b="1" i="0" u="none" strike="noStrike" kern="1200" cap="none" spc="250" normalizeH="0" baseline="0" noProof="0" dirty="0">
                <a:ln>
                  <a:noFill/>
                </a:ln>
                <a:solidFill>
                  <a:schemeClr val="tx2"/>
                </a:solidFill>
                <a:effectLst/>
                <a:uLnTx/>
                <a:uFillTx/>
                <a:latin typeface="Calibri" pitchFamily="34" charset="0"/>
                <a:ea typeface="+mn-ea"/>
                <a:cs typeface="+mn-cs"/>
              </a:rPr>
              <a:t>(Human Resource Management)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13062-801D-480A-9270-33B5CB3C966F}"/>
              </a:ext>
            </a:extLst>
          </p:cNvPr>
          <p:cNvSpPr>
            <a:spLocks noGrp="1"/>
          </p:cNvSpPr>
          <p:nvPr>
            <p:ph type="title"/>
          </p:nvPr>
        </p:nvSpPr>
        <p:spPr>
          <a:xfrm>
            <a:off x="301625" y="228600"/>
            <a:ext cx="8534400" cy="968152"/>
          </a:xfrm>
        </p:spPr>
        <p:txBody>
          <a:bodyPr/>
          <a:lstStyle/>
          <a:p>
            <a:r>
              <a:rPr lang="el-GR" b="1" dirty="0">
                <a:latin typeface="Calibri" panose="020F0502020204030204" pitchFamily="34" charset="0"/>
                <a:cs typeface="Calibri" panose="020F0502020204030204" pitchFamily="34" charset="0"/>
              </a:rPr>
              <a:t>Συνεισφορά του τουρισμού στο Ακαθάριστο Εγχώριο Προϊόν (ΑΕΠ) της Ελλάδος: 5/5</a:t>
            </a:r>
          </a:p>
        </p:txBody>
      </p:sp>
      <p:sp>
        <p:nvSpPr>
          <p:cNvPr id="3" name="Content Placeholder 2">
            <a:extLst>
              <a:ext uri="{FF2B5EF4-FFF2-40B4-BE49-F238E27FC236}">
                <a16:creationId xmlns:a16="http://schemas.microsoft.com/office/drawing/2014/main" id="{2243CA88-99D5-4077-AB16-76709B4FB509}"/>
              </a:ext>
            </a:extLst>
          </p:cNvPr>
          <p:cNvSpPr>
            <a:spLocks noGrp="1"/>
          </p:cNvSpPr>
          <p:nvPr>
            <p:ph sz="quarter" idx="1"/>
          </p:nvPr>
        </p:nvSpPr>
        <p:spPr>
          <a:xfrm>
            <a:off x="107504" y="1340768"/>
            <a:ext cx="8856984" cy="5288632"/>
          </a:xfrm>
        </p:spPr>
        <p:txBody>
          <a:bodyPr/>
          <a:lstStyle/>
          <a:p>
            <a:r>
              <a:rPr lang="el-GR" sz="2200" dirty="0">
                <a:latin typeface="Calibri" panose="020F0502020204030204" pitchFamily="34" charset="0"/>
                <a:cs typeface="Calibri" panose="020F0502020204030204" pitchFamily="34" charset="0"/>
              </a:rPr>
              <a:t>Ο τουρισμός αντιπροσωπεύει ένα σημαντικό μέρος του ΑΕΠ της Ελλάδας [ΑΕΠ = 236,736 δισ. Ευρώ σε τρέχουσες τιμές].</a:t>
            </a:r>
          </a:p>
          <a:p>
            <a:r>
              <a:rPr lang="el-GR" sz="2200" b="1" dirty="0">
                <a:solidFill>
                  <a:srgbClr val="C00000"/>
                </a:solidFill>
                <a:latin typeface="Calibri" panose="020F0502020204030204" pitchFamily="34" charset="0"/>
                <a:cs typeface="Calibri" panose="020F0502020204030204" pitchFamily="34" charset="0"/>
              </a:rPr>
              <a:t>Άμεση συνεισφορά</a:t>
            </a:r>
            <a:r>
              <a:rPr lang="el-GR" sz="2200" dirty="0">
                <a:latin typeface="Calibri" panose="020F0502020204030204" pitchFamily="34" charset="0"/>
                <a:cs typeface="Calibri" panose="020F0502020204030204" pitchFamily="34" charset="0"/>
              </a:rPr>
              <a:t>: Η άμεση συνεισφορά του τουρισμού στο ΑΕΠ της Ελλάδας ήταν 30,2 δισεκατομμύρια ευρώ το 2024, αντιπροσωπεύοντας το 13% του συνολικού ΑΕΠ.</a:t>
            </a:r>
          </a:p>
          <a:p>
            <a:r>
              <a:rPr lang="el-GR" sz="2200" b="1" dirty="0">
                <a:solidFill>
                  <a:srgbClr val="C00000"/>
                </a:solidFill>
                <a:latin typeface="Calibri" panose="020F0502020204030204" pitchFamily="34" charset="0"/>
                <a:cs typeface="Calibri" panose="020F0502020204030204" pitchFamily="34" charset="0"/>
              </a:rPr>
              <a:t>Συνολική συνεισφορά</a:t>
            </a:r>
            <a:r>
              <a:rPr lang="el-GR" sz="2200" dirty="0">
                <a:latin typeface="Calibri" panose="020F0502020204030204" pitchFamily="34" charset="0"/>
                <a:cs typeface="Calibri" panose="020F0502020204030204" pitchFamily="34" charset="0"/>
              </a:rPr>
              <a:t>: Όταν συμπεριληφθούν οι έμμεσες συνεισφορές, η συνολική συνεισφορά του τουρισμού στην ελληνική οικονομία υπερβαίνει το 30% του ΑΕΠ.</a:t>
            </a:r>
          </a:p>
          <a:p>
            <a:r>
              <a:rPr lang="el-GR" sz="2200" b="1" dirty="0">
                <a:solidFill>
                  <a:srgbClr val="C00000"/>
                </a:solidFill>
                <a:latin typeface="Calibri" panose="020F0502020204030204" pitchFamily="34" charset="0"/>
                <a:cs typeface="Calibri" panose="020F0502020204030204" pitchFamily="34" charset="0"/>
              </a:rPr>
              <a:t>Οικονομική σημασία</a:t>
            </a:r>
            <a:r>
              <a:rPr lang="el-GR" sz="2200" dirty="0">
                <a:latin typeface="Calibri" panose="020F0502020204030204" pitchFamily="34" charset="0"/>
                <a:cs typeface="Calibri" panose="020F0502020204030204" pitchFamily="34" charset="0"/>
              </a:rPr>
              <a:t>: Ο τομέας αποτελεί </a:t>
            </a:r>
            <a:r>
              <a:rPr lang="el-GR" sz="2200" b="1" dirty="0">
                <a:solidFill>
                  <a:srgbClr val="C00000"/>
                </a:solidFill>
                <a:latin typeface="Calibri" panose="020F0502020204030204" pitchFamily="34" charset="0"/>
                <a:cs typeface="Calibri" panose="020F0502020204030204" pitchFamily="34" charset="0"/>
              </a:rPr>
              <a:t>στρατηγικό πυλώνα ανάπτυξης </a:t>
            </a:r>
            <a:r>
              <a:rPr lang="el-GR" sz="2200" dirty="0">
                <a:latin typeface="Calibri" panose="020F0502020204030204" pitchFamily="34" charset="0"/>
                <a:cs typeface="Calibri" panose="020F0502020204030204" pitchFamily="34" charset="0"/>
              </a:rPr>
              <a:t>και ανθεκτικότητας για την ελληνική οικονομία.</a:t>
            </a:r>
          </a:p>
          <a:p>
            <a:r>
              <a:rPr lang="el-GR" sz="2200" b="1" dirty="0">
                <a:solidFill>
                  <a:srgbClr val="C00000"/>
                </a:solidFill>
                <a:latin typeface="Calibri" panose="020F0502020204030204" pitchFamily="34" charset="0"/>
                <a:cs typeface="Calibri" panose="020F0502020204030204" pitchFamily="34" charset="0"/>
              </a:rPr>
              <a:t>Ξένο συνάλλαγμα</a:t>
            </a:r>
            <a:r>
              <a:rPr lang="el-GR" sz="2200" dirty="0">
                <a:latin typeface="Calibri" panose="020F0502020204030204" pitchFamily="34" charset="0"/>
                <a:cs typeface="Calibri" panose="020F0502020204030204" pitchFamily="34" charset="0"/>
              </a:rPr>
              <a:t>: Ο εισερχόμενος τουρισμός αποτελεί σημαντική πηγή ξένου συναλλάγματος, καλύπτοντας το 71,5% του </a:t>
            </a:r>
            <a:r>
              <a:rPr lang="el-GR" sz="2200" b="1" dirty="0">
                <a:solidFill>
                  <a:srgbClr val="C00000"/>
                </a:solidFill>
                <a:latin typeface="Calibri" panose="020F0502020204030204" pitchFamily="34" charset="0"/>
                <a:cs typeface="Calibri" panose="020F0502020204030204" pitchFamily="34" charset="0"/>
              </a:rPr>
              <a:t>ελλείμματος</a:t>
            </a:r>
            <a:r>
              <a:rPr lang="el-GR" sz="2200" dirty="0">
                <a:latin typeface="Calibri" panose="020F0502020204030204" pitchFamily="34" charset="0"/>
                <a:cs typeface="Calibri" panose="020F0502020204030204" pitchFamily="34" charset="0"/>
              </a:rPr>
              <a:t> (εισαγωγές &gt; εξαγωγές) του εμπορικού ισοζυγίου αγαθών το 2024.</a:t>
            </a:r>
          </a:p>
          <a:p>
            <a:endParaRPr lang="el-GR" sz="22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D7F9F143-068A-4517-8438-8A3156667D38}"/>
              </a:ext>
            </a:extLst>
          </p:cNvPr>
          <p:cNvSpPr>
            <a:spLocks noGrp="1"/>
          </p:cNvSpPr>
          <p:nvPr>
            <p:ph type="sldNum" sz="quarter" idx="12"/>
          </p:nvPr>
        </p:nvSpPr>
        <p:spPr/>
        <p:txBody>
          <a:bodyPr/>
          <a:lstStyle/>
          <a:p>
            <a:pPr>
              <a:defRPr/>
            </a:pPr>
            <a:fld id="{D4CA15EF-DFB9-4D40-AD98-A7932FA4C59D}" type="slidenum">
              <a:rPr lang="el-GR" smtClean="0"/>
              <a:pPr>
                <a:defRPr/>
              </a:pPr>
              <a:t>10</a:t>
            </a:fld>
            <a:endParaRPr lang="el-GR"/>
          </a:p>
        </p:txBody>
      </p:sp>
    </p:spTree>
    <p:extLst>
      <p:ext uri="{BB962C8B-B14F-4D97-AF65-F5344CB8AC3E}">
        <p14:creationId xmlns:p14="http://schemas.microsoft.com/office/powerpoint/2010/main" val="511608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6B08B-01AE-4AA7-9904-6E4AE309904B}"/>
              </a:ext>
            </a:extLst>
          </p:cNvPr>
          <p:cNvSpPr>
            <a:spLocks noGrp="1"/>
          </p:cNvSpPr>
          <p:nvPr>
            <p:ph type="title"/>
          </p:nvPr>
        </p:nvSpPr>
        <p:spPr/>
        <p:txBody>
          <a:bodyPr/>
          <a:lstStyle/>
          <a:p>
            <a:endParaRPr lang="el-GR"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7135D950-F63A-4382-9607-59CE8B65A585}"/>
              </a:ext>
            </a:extLst>
          </p:cNvPr>
          <p:cNvSpPr>
            <a:spLocks noGrp="1"/>
          </p:cNvSpPr>
          <p:nvPr>
            <p:ph sz="quarter" idx="1"/>
          </p:nvPr>
        </p:nvSpPr>
        <p:spPr>
          <a:xfrm>
            <a:off x="301752" y="1527048"/>
            <a:ext cx="8503920" cy="4782272"/>
          </a:xfrm>
        </p:spPr>
        <p:txBody>
          <a:bodyPr/>
          <a:lstStyle/>
          <a:p>
            <a:endParaRPr lang="el-GR" dirty="0"/>
          </a:p>
          <a:p>
            <a:endParaRPr lang="el-GR" dirty="0"/>
          </a:p>
          <a:p>
            <a:endParaRPr lang="el-GR" dirty="0"/>
          </a:p>
          <a:p>
            <a:pPr marL="0" indent="0" algn="ctr">
              <a:buNone/>
            </a:pPr>
            <a:r>
              <a:rPr lang="el-GR" sz="4000" b="1" dirty="0">
                <a:latin typeface="Calibri" panose="020F0502020204030204" pitchFamily="34" charset="0"/>
                <a:cs typeface="Calibri" panose="020F0502020204030204" pitchFamily="34" charset="0"/>
              </a:rPr>
              <a:t>ΟΡΙΖΟΝΤΑΣ ΤΗ ΔΙΟΙΚΗΣΗ ΑΝΘΡΩΠΙΝΩΝ ΠΟΡΩΝ (ΔΑΠ)</a:t>
            </a:r>
          </a:p>
        </p:txBody>
      </p:sp>
      <p:sp>
        <p:nvSpPr>
          <p:cNvPr id="4" name="Slide Number Placeholder 3">
            <a:extLst>
              <a:ext uri="{FF2B5EF4-FFF2-40B4-BE49-F238E27FC236}">
                <a16:creationId xmlns:a16="http://schemas.microsoft.com/office/drawing/2014/main" id="{714208CE-5F5C-46B1-BFC5-1C3AA2159A90}"/>
              </a:ext>
            </a:extLst>
          </p:cNvPr>
          <p:cNvSpPr>
            <a:spLocks noGrp="1"/>
          </p:cNvSpPr>
          <p:nvPr>
            <p:ph type="sldNum" sz="quarter" idx="12"/>
          </p:nvPr>
        </p:nvSpPr>
        <p:spPr/>
        <p:txBody>
          <a:bodyPr/>
          <a:lstStyle/>
          <a:p>
            <a:pPr>
              <a:defRPr/>
            </a:pPr>
            <a:fld id="{D4CA15EF-DFB9-4D40-AD98-A7932FA4C59D}" type="slidenum">
              <a:rPr lang="el-GR" smtClean="0"/>
              <a:pPr>
                <a:defRPr/>
              </a:pPr>
              <a:t>11</a:t>
            </a:fld>
            <a:endParaRPr lang="el-GR"/>
          </a:p>
        </p:txBody>
      </p:sp>
    </p:spTree>
    <p:extLst>
      <p:ext uri="{BB962C8B-B14F-4D97-AF65-F5344CB8AC3E}">
        <p14:creationId xmlns:p14="http://schemas.microsoft.com/office/powerpoint/2010/main" val="2616121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C4B01-8E3A-4A9E-A327-1F69B616C577}"/>
              </a:ext>
            </a:extLst>
          </p:cNvPr>
          <p:cNvSpPr>
            <a:spLocks noGrp="1"/>
          </p:cNvSpPr>
          <p:nvPr>
            <p:ph type="title"/>
          </p:nvPr>
        </p:nvSpPr>
        <p:spPr>
          <a:xfrm>
            <a:off x="301625" y="228600"/>
            <a:ext cx="8534400" cy="968152"/>
          </a:xfrm>
        </p:spPr>
        <p:txBody>
          <a:bodyPr/>
          <a:lstStyle/>
          <a:p>
            <a:r>
              <a:rPr lang="el-GR" b="1" dirty="0">
                <a:latin typeface="Calibri" panose="020F0502020204030204" pitchFamily="34" charset="0"/>
                <a:cs typeface="Calibri" panose="020F0502020204030204" pitchFamily="34" charset="0"/>
              </a:rPr>
              <a:t>Εισαγωγή στη Διοίκηση Ανθρώπινων Πόρων (ΔΑΠ): 1/</a:t>
            </a:r>
            <a:r>
              <a:rPr lang="en-US" b="1" dirty="0">
                <a:latin typeface="Calibri" panose="020F0502020204030204" pitchFamily="34" charset="0"/>
                <a:cs typeface="Calibri" panose="020F0502020204030204" pitchFamily="34" charset="0"/>
              </a:rPr>
              <a:t>9</a:t>
            </a:r>
            <a:r>
              <a:rPr lang="el-GR" b="1" dirty="0">
                <a:latin typeface="Calibri" panose="020F0502020204030204" pitchFamily="34" charset="0"/>
                <a:cs typeface="Calibri" panose="020F0502020204030204" pitchFamily="34" charset="0"/>
              </a:rPr>
              <a:t> </a:t>
            </a:r>
            <a:endParaRPr lang="el-GR"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386EB63F-F39A-4A7F-8029-E5BE655B2D48}"/>
              </a:ext>
            </a:extLst>
          </p:cNvPr>
          <p:cNvSpPr>
            <a:spLocks noGrp="1"/>
          </p:cNvSpPr>
          <p:nvPr>
            <p:ph sz="quarter" idx="1"/>
          </p:nvPr>
        </p:nvSpPr>
        <p:spPr>
          <a:xfrm>
            <a:off x="0" y="1268760"/>
            <a:ext cx="8964488" cy="5589240"/>
          </a:xfrm>
        </p:spPr>
        <p:txBody>
          <a:bodyPr/>
          <a:lstStyle/>
          <a:p>
            <a:pPr marL="0" indent="0">
              <a:buNone/>
            </a:pPr>
            <a:r>
              <a:rPr lang="el-GR" sz="2400" b="1" dirty="0">
                <a:solidFill>
                  <a:srgbClr val="C00000"/>
                </a:solidFill>
                <a:latin typeface="Calibri" panose="020F0502020204030204" pitchFamily="34" charset="0"/>
                <a:cs typeface="Calibri" panose="020F0502020204030204" pitchFamily="34" charset="0"/>
              </a:rPr>
              <a:t>Ορισμός και Εξέλιξη της ΔΑΠ </a:t>
            </a:r>
          </a:p>
          <a:p>
            <a:r>
              <a:rPr lang="el-GR" sz="2400" dirty="0">
                <a:latin typeface="Calibri" panose="020F0502020204030204" pitchFamily="34" charset="0"/>
                <a:cs typeface="Calibri" panose="020F0502020204030204" pitchFamily="34" charset="0"/>
              </a:rPr>
              <a:t>Η Διοίκηση Ανθρώπινου Προσωπικού (ΔΑΠ) αποτελεί έναν από τους βασικότερους </a:t>
            </a:r>
            <a:r>
              <a:rPr lang="el-GR" sz="2400" b="1" i="1" dirty="0">
                <a:solidFill>
                  <a:srgbClr val="C00000"/>
                </a:solidFill>
                <a:latin typeface="Calibri" panose="020F0502020204030204" pitchFamily="34" charset="0"/>
                <a:cs typeface="Calibri" panose="020F0502020204030204" pitchFamily="34" charset="0"/>
              </a:rPr>
              <a:t>πυλώνες λειτουργίας </a:t>
            </a:r>
            <a:r>
              <a:rPr lang="el-GR" sz="2400" dirty="0">
                <a:latin typeface="Calibri" panose="020F0502020204030204" pitchFamily="34" charset="0"/>
                <a:cs typeface="Calibri" panose="020F0502020204030204" pitchFamily="34" charset="0"/>
              </a:rPr>
              <a:t>κάθε οργανισμού, ανεξάρτητα από το μέγεθος ή τον κλάδο του. Αφορά το </a:t>
            </a:r>
            <a:r>
              <a:rPr lang="el-GR" sz="2400" b="1" dirty="0">
                <a:latin typeface="Calibri" panose="020F0502020204030204" pitchFamily="34" charset="0"/>
                <a:cs typeface="Calibri" panose="020F0502020204030204" pitchFamily="34" charset="0"/>
              </a:rPr>
              <a:t>σύνολο των πολιτικών, διαδικασιών και πρακτικών</a:t>
            </a:r>
            <a:r>
              <a:rPr lang="el-GR" sz="2400" dirty="0">
                <a:latin typeface="Calibri" panose="020F0502020204030204" pitchFamily="34" charset="0"/>
                <a:cs typeface="Calibri" panose="020F0502020204030204" pitchFamily="34" charset="0"/>
              </a:rPr>
              <a:t> που έχουν στόχο την </a:t>
            </a:r>
            <a:r>
              <a:rPr lang="el-GR" sz="2400" b="1" dirty="0">
                <a:latin typeface="Calibri" panose="020F0502020204030204" pitchFamily="34" charset="0"/>
                <a:cs typeface="Calibri" panose="020F0502020204030204" pitchFamily="34" charset="0"/>
              </a:rPr>
              <a:t>προσέλκυση, ανάπτυξη, αξιολόγηση, παρακίνηση και διατήρηση</a:t>
            </a:r>
            <a:r>
              <a:rPr lang="el-GR" sz="2400" dirty="0">
                <a:latin typeface="Calibri" panose="020F0502020204030204" pitchFamily="34" charset="0"/>
                <a:cs typeface="Calibri" panose="020F0502020204030204" pitchFamily="34" charset="0"/>
              </a:rPr>
              <a:t> του ανθρώπινου δυναμικού.</a:t>
            </a:r>
          </a:p>
          <a:p>
            <a:pPr marL="0" indent="0">
              <a:buNone/>
            </a:pPr>
            <a:r>
              <a:rPr lang="el-GR" sz="2400" b="1" dirty="0">
                <a:solidFill>
                  <a:srgbClr val="C00000"/>
                </a:solidFill>
                <a:latin typeface="Calibri" panose="020F0502020204030204" pitchFamily="34" charset="0"/>
                <a:cs typeface="Calibri" panose="020F0502020204030204" pitchFamily="34" charset="0"/>
              </a:rPr>
              <a:t>Από το “Τμήμα Προσωπικού” στη “Διοίκηση Ανθρώπινου Κεφαλαίου”</a:t>
            </a:r>
            <a:endParaRPr lang="el-GR" sz="2400" dirty="0">
              <a:solidFill>
                <a:srgbClr val="C00000"/>
              </a:solidFill>
              <a:latin typeface="Calibri" panose="020F0502020204030204" pitchFamily="34" charset="0"/>
              <a:cs typeface="Calibri" panose="020F0502020204030204" pitchFamily="34" charset="0"/>
            </a:endParaRPr>
          </a:p>
          <a:p>
            <a:r>
              <a:rPr lang="el-GR" sz="2400" dirty="0">
                <a:latin typeface="Calibri" panose="020F0502020204030204" pitchFamily="34" charset="0"/>
                <a:cs typeface="Calibri" panose="020F0502020204030204" pitchFamily="34" charset="0"/>
              </a:rPr>
              <a:t>Η έννοια της ΔΑΠ εξελίχθηκε σημαντικά τις τελευταίες δεκαετίες:</a:t>
            </a:r>
          </a:p>
          <a:p>
            <a:pPr marL="457200" lvl="0" indent="-457200">
              <a:buFont typeface="+mj-lt"/>
              <a:buAutoNum type="arabicPeriod"/>
            </a:pPr>
            <a:r>
              <a:rPr lang="el-GR" sz="2400" b="1" dirty="0">
                <a:solidFill>
                  <a:srgbClr val="C00000"/>
                </a:solidFill>
                <a:latin typeface="Calibri" panose="020F0502020204030204" pitchFamily="34" charset="0"/>
                <a:cs typeface="Calibri" panose="020F0502020204030204" pitchFamily="34" charset="0"/>
              </a:rPr>
              <a:t>Αρχικά</a:t>
            </a:r>
            <a:r>
              <a:rPr lang="el-GR" sz="2400" b="1" dirty="0">
                <a:latin typeface="Calibri" panose="020F0502020204030204" pitchFamily="34" charset="0"/>
                <a:cs typeface="Calibri" panose="020F0502020204030204" pitchFamily="34" charset="0"/>
              </a:rPr>
              <a:t> (αρχές 20ού αιώνα)</a:t>
            </a:r>
            <a:r>
              <a:rPr lang="el-GR" sz="2400" dirty="0">
                <a:latin typeface="Calibri" panose="020F0502020204030204" pitchFamily="34" charset="0"/>
                <a:cs typeface="Calibri" panose="020F0502020204030204" pitchFamily="34" charset="0"/>
              </a:rPr>
              <a:t>, το “Τμήμα Προσωπικού” είχε </a:t>
            </a:r>
            <a:r>
              <a:rPr lang="el-GR" sz="2400" b="1" dirty="0">
                <a:latin typeface="Calibri" panose="020F0502020204030204" pitchFamily="34" charset="0"/>
                <a:cs typeface="Calibri" panose="020F0502020204030204" pitchFamily="34" charset="0"/>
              </a:rPr>
              <a:t>γραφειοκρατικό χαρακτήρα</a:t>
            </a:r>
            <a:r>
              <a:rPr lang="el-GR" sz="2400" dirty="0">
                <a:latin typeface="Calibri" panose="020F0502020204030204" pitchFamily="34" charset="0"/>
                <a:cs typeface="Calibri" panose="020F0502020204030204" pitchFamily="34" charset="0"/>
              </a:rPr>
              <a:t>. Ασχολούνταν κυρίως με </a:t>
            </a:r>
            <a:r>
              <a:rPr lang="el-GR" sz="2400" b="1" dirty="0">
                <a:latin typeface="Calibri" panose="020F0502020204030204" pitchFamily="34" charset="0"/>
                <a:cs typeface="Calibri" panose="020F0502020204030204" pitchFamily="34" charset="0"/>
              </a:rPr>
              <a:t>διοικητικά θέματα</a:t>
            </a:r>
            <a:r>
              <a:rPr lang="el-GR" sz="2400" dirty="0">
                <a:latin typeface="Calibri" panose="020F0502020204030204" pitchFamily="34" charset="0"/>
                <a:cs typeface="Calibri" panose="020F0502020204030204" pitchFamily="34" charset="0"/>
              </a:rPr>
              <a:t>: προσλήψεις, αρχεία εργαζομένων, μισθοδοσία, τήρηση κανόνων εργασίας.</a:t>
            </a:r>
          </a:p>
          <a:p>
            <a:pPr marL="0" indent="0">
              <a:buNone/>
            </a:pPr>
            <a:endParaRPr lang="el-GR" sz="2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BAEA7C96-0196-4F57-B9AB-449023D6F172}"/>
              </a:ext>
            </a:extLst>
          </p:cNvPr>
          <p:cNvSpPr>
            <a:spLocks noGrp="1"/>
          </p:cNvSpPr>
          <p:nvPr>
            <p:ph type="sldNum" sz="quarter" idx="12"/>
          </p:nvPr>
        </p:nvSpPr>
        <p:spPr/>
        <p:txBody>
          <a:bodyPr/>
          <a:lstStyle/>
          <a:p>
            <a:pPr>
              <a:defRPr/>
            </a:pPr>
            <a:fld id="{D4CA15EF-DFB9-4D40-AD98-A7932FA4C59D}" type="slidenum">
              <a:rPr lang="el-GR" smtClean="0"/>
              <a:pPr>
                <a:defRPr/>
              </a:pPr>
              <a:t>12</a:t>
            </a:fld>
            <a:endParaRPr lang="el-GR"/>
          </a:p>
        </p:txBody>
      </p:sp>
    </p:spTree>
    <p:extLst>
      <p:ext uri="{BB962C8B-B14F-4D97-AF65-F5344CB8AC3E}">
        <p14:creationId xmlns:p14="http://schemas.microsoft.com/office/powerpoint/2010/main" val="219957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F092D-6EA3-4C37-82C1-139CDC0FC69E}"/>
              </a:ext>
            </a:extLst>
          </p:cNvPr>
          <p:cNvSpPr>
            <a:spLocks noGrp="1"/>
          </p:cNvSpPr>
          <p:nvPr>
            <p:ph type="title"/>
          </p:nvPr>
        </p:nvSpPr>
        <p:spPr>
          <a:xfrm>
            <a:off x="301625" y="228600"/>
            <a:ext cx="8534400" cy="968152"/>
          </a:xfrm>
        </p:spPr>
        <p:txBody>
          <a:bodyPr/>
          <a:lstStyle/>
          <a:p>
            <a:r>
              <a:rPr lang="el-GR" b="1" dirty="0">
                <a:latin typeface="Calibri" panose="020F0502020204030204" pitchFamily="34" charset="0"/>
                <a:cs typeface="Calibri" panose="020F0502020204030204" pitchFamily="34" charset="0"/>
              </a:rPr>
              <a:t>Εισαγωγή στη Διοίκηση Ανθρώπινων Πόρων (ΔΑΠ): 2/</a:t>
            </a:r>
            <a:r>
              <a:rPr lang="en-US" b="1" dirty="0">
                <a:latin typeface="Calibri" panose="020F0502020204030204" pitchFamily="34" charset="0"/>
                <a:cs typeface="Calibri" panose="020F0502020204030204" pitchFamily="34" charset="0"/>
              </a:rPr>
              <a:t>9</a:t>
            </a:r>
            <a:endParaRPr lang="el-GR" dirty="0"/>
          </a:p>
        </p:txBody>
      </p:sp>
      <p:sp>
        <p:nvSpPr>
          <p:cNvPr id="3" name="Content Placeholder 2">
            <a:extLst>
              <a:ext uri="{FF2B5EF4-FFF2-40B4-BE49-F238E27FC236}">
                <a16:creationId xmlns:a16="http://schemas.microsoft.com/office/drawing/2014/main" id="{17BC3AD1-04D7-4EC5-AFAF-E60FBA6F75EA}"/>
              </a:ext>
            </a:extLst>
          </p:cNvPr>
          <p:cNvSpPr>
            <a:spLocks noGrp="1"/>
          </p:cNvSpPr>
          <p:nvPr>
            <p:ph sz="quarter" idx="1"/>
          </p:nvPr>
        </p:nvSpPr>
        <p:spPr>
          <a:xfrm>
            <a:off x="107504" y="1340768"/>
            <a:ext cx="9001000" cy="5472608"/>
          </a:xfrm>
        </p:spPr>
        <p:txBody>
          <a:bodyPr/>
          <a:lstStyle/>
          <a:p>
            <a:pPr marL="457200" lvl="0" indent="-457200">
              <a:buFont typeface="+mj-lt"/>
              <a:buAutoNum type="arabicPeriod" startAt="2"/>
            </a:pPr>
            <a:r>
              <a:rPr lang="el-GR" sz="2400" b="1" dirty="0">
                <a:solidFill>
                  <a:srgbClr val="C00000"/>
                </a:solidFill>
                <a:latin typeface="Calibri" panose="020F0502020204030204" pitchFamily="34" charset="0"/>
                <a:cs typeface="Calibri" panose="020F0502020204030204" pitchFamily="34" charset="0"/>
              </a:rPr>
              <a:t>Μεταπολεμικά</a:t>
            </a:r>
            <a:r>
              <a:rPr lang="el-GR" sz="2400" dirty="0">
                <a:latin typeface="Calibri" panose="020F0502020204030204" pitchFamily="34" charset="0"/>
                <a:cs typeface="Calibri" panose="020F0502020204030204" pitchFamily="34" charset="0"/>
              </a:rPr>
              <a:t>, καθώς αυξήθηκε η σημασία της παραγωγικότητας και της ψυχολογίας της εργασίας, εμφανίστηκε η ανάγκη για </a:t>
            </a:r>
            <a:r>
              <a:rPr lang="el-GR" sz="2400" b="1" dirty="0">
                <a:latin typeface="Calibri" panose="020F0502020204030204" pitchFamily="34" charset="0"/>
                <a:cs typeface="Calibri" panose="020F0502020204030204" pitchFamily="34" charset="0"/>
              </a:rPr>
              <a:t>πιο ανθρώπινη προσέγγιση</a:t>
            </a:r>
            <a:r>
              <a:rPr lang="el-GR" sz="2400" dirty="0">
                <a:latin typeface="Calibri" panose="020F0502020204030204" pitchFamily="34" charset="0"/>
                <a:cs typeface="Calibri" panose="020F0502020204030204" pitchFamily="34" charset="0"/>
              </a:rPr>
              <a:t> — η έννοια του εργαζόμενου ως </a:t>
            </a:r>
            <a:r>
              <a:rPr lang="el-GR" sz="2400" b="1" dirty="0">
                <a:latin typeface="Calibri" panose="020F0502020204030204" pitchFamily="34" charset="0"/>
                <a:cs typeface="Calibri" panose="020F0502020204030204" pitchFamily="34" charset="0"/>
              </a:rPr>
              <a:t>σημαντικού παράγοντα επιτυχίας</a:t>
            </a:r>
            <a:r>
              <a:rPr lang="el-GR" sz="2400" dirty="0">
                <a:latin typeface="Calibri" panose="020F0502020204030204" pitchFamily="34" charset="0"/>
                <a:cs typeface="Calibri" panose="020F0502020204030204" pitchFamily="34" charset="0"/>
              </a:rPr>
              <a:t>.</a:t>
            </a:r>
          </a:p>
          <a:p>
            <a:pPr marL="457200" lvl="0" indent="-457200">
              <a:buFont typeface="+mj-lt"/>
              <a:buAutoNum type="arabicPeriod" startAt="2"/>
            </a:pPr>
            <a:r>
              <a:rPr lang="el-GR" sz="2400" b="1" dirty="0">
                <a:solidFill>
                  <a:srgbClr val="C00000"/>
                </a:solidFill>
                <a:latin typeface="Calibri" panose="020F0502020204030204" pitchFamily="34" charset="0"/>
                <a:cs typeface="Calibri" panose="020F0502020204030204" pitchFamily="34" charset="0"/>
              </a:rPr>
              <a:t>Από τη δεκαετία του 1980 και έπειτα</a:t>
            </a:r>
            <a:r>
              <a:rPr lang="el-GR" sz="2400" dirty="0">
                <a:latin typeface="Calibri" panose="020F0502020204030204" pitchFamily="34" charset="0"/>
                <a:cs typeface="Calibri" panose="020F0502020204030204" pitchFamily="34" charset="0"/>
              </a:rPr>
              <a:t>, με την είσοδο της γνώσης, της καινοτομίας και της τεχνολογίας στην επιχειρηματικότητα, το ανθρώπινο δυναμικό θεωρείται πλέον </a:t>
            </a:r>
            <a:r>
              <a:rPr lang="el-GR" sz="2400" b="1" dirty="0">
                <a:latin typeface="Calibri" panose="020F0502020204030204" pitchFamily="34" charset="0"/>
                <a:cs typeface="Calibri" panose="020F0502020204030204" pitchFamily="34" charset="0"/>
              </a:rPr>
              <a:t>“ανθρώπινο κεφάλαιο”</a:t>
            </a:r>
            <a:r>
              <a:rPr lang="el-GR" sz="2400" dirty="0">
                <a:latin typeface="Calibri" panose="020F0502020204030204" pitchFamily="34" charset="0"/>
                <a:cs typeface="Calibri" panose="020F0502020204030204" pitchFamily="34" charset="0"/>
              </a:rPr>
              <a:t> — ένας </a:t>
            </a:r>
            <a:r>
              <a:rPr lang="el-GR" sz="2400" b="1" dirty="0">
                <a:latin typeface="Calibri" panose="020F0502020204030204" pitchFamily="34" charset="0"/>
                <a:cs typeface="Calibri" panose="020F0502020204030204" pitchFamily="34" charset="0"/>
              </a:rPr>
              <a:t>στρατηγικός πόρος</a:t>
            </a:r>
            <a:r>
              <a:rPr lang="el-GR" sz="2400" dirty="0">
                <a:latin typeface="Calibri" panose="020F0502020204030204" pitchFamily="34" charset="0"/>
                <a:cs typeface="Calibri" panose="020F0502020204030204" pitchFamily="34" charset="0"/>
              </a:rPr>
              <a:t> που συμβάλλει καθοριστικά στη βιώσιμη ανάπτυξη και στην ανταγωνιστικότητα.</a:t>
            </a:r>
          </a:p>
          <a:p>
            <a:pPr marL="457200" indent="-457200">
              <a:buFont typeface="+mj-lt"/>
              <a:buAutoNum type="arabicPeriod" startAt="2"/>
            </a:pPr>
            <a:r>
              <a:rPr lang="el-GR" sz="2400" b="1" dirty="0">
                <a:solidFill>
                  <a:srgbClr val="C00000"/>
                </a:solidFill>
                <a:latin typeface="Calibri" panose="020F0502020204030204" pitchFamily="34" charset="0"/>
                <a:cs typeface="Calibri" panose="020F0502020204030204" pitchFamily="34" charset="0"/>
              </a:rPr>
              <a:t>Σήμερα</a:t>
            </a:r>
            <a:r>
              <a:rPr lang="el-GR" sz="2400" dirty="0">
                <a:latin typeface="Calibri" panose="020F0502020204030204" pitchFamily="34" charset="0"/>
                <a:cs typeface="Calibri" panose="020F0502020204030204" pitchFamily="34" charset="0"/>
              </a:rPr>
              <a:t>, ο όρος </a:t>
            </a:r>
            <a:r>
              <a:rPr lang="el-GR" sz="2400" b="1" dirty="0">
                <a:latin typeface="Calibri" panose="020F0502020204030204" pitchFamily="34" charset="0"/>
                <a:cs typeface="Calibri" panose="020F0502020204030204" pitchFamily="34" charset="0"/>
              </a:rPr>
              <a:t>Διοίκηση Ανθρώπινου Κεφαλαίου (Human Capital </a:t>
            </a:r>
            <a:r>
              <a:rPr lang="en-US" sz="2400" b="1" dirty="0">
                <a:latin typeface="Calibri" panose="020F0502020204030204" pitchFamily="34" charset="0"/>
                <a:cs typeface="Calibri" panose="020F0502020204030204" pitchFamily="34" charset="0"/>
              </a:rPr>
              <a:t>Management</a:t>
            </a:r>
            <a:r>
              <a:rPr lang="el-GR" sz="2400" b="1" dirty="0">
                <a:latin typeface="Calibri" panose="020F0502020204030204" pitchFamily="34" charset="0"/>
                <a:cs typeface="Calibri" panose="020F0502020204030204" pitchFamily="34" charset="0"/>
              </a:rPr>
              <a:t>)</a:t>
            </a:r>
            <a:r>
              <a:rPr lang="el-GR" sz="2400" dirty="0">
                <a:latin typeface="Calibri" panose="020F0502020204030204" pitchFamily="34" charset="0"/>
                <a:cs typeface="Calibri" panose="020F0502020204030204" pitchFamily="34" charset="0"/>
              </a:rPr>
              <a:t> αντικατοπτρίζει τη </a:t>
            </a:r>
            <a:r>
              <a:rPr lang="el-GR" sz="2400" b="1" dirty="0">
                <a:latin typeface="Calibri" panose="020F0502020204030204" pitchFamily="34" charset="0"/>
                <a:cs typeface="Calibri" panose="020F0502020204030204" pitchFamily="34" charset="0"/>
              </a:rPr>
              <a:t>στρατηγική σημασία</a:t>
            </a:r>
            <a:r>
              <a:rPr lang="el-GR" sz="2400" dirty="0">
                <a:latin typeface="Calibri" panose="020F0502020204030204" pitchFamily="34" charset="0"/>
                <a:cs typeface="Calibri" panose="020F0502020204030204" pitchFamily="34" charset="0"/>
              </a:rPr>
              <a:t> των ανθρώπων ως </a:t>
            </a:r>
            <a:r>
              <a:rPr lang="el-GR" sz="2400" b="1" dirty="0">
                <a:latin typeface="Calibri" panose="020F0502020204030204" pitchFamily="34" charset="0"/>
                <a:cs typeface="Calibri" panose="020F0502020204030204" pitchFamily="34" charset="0"/>
              </a:rPr>
              <a:t>επενδύσεις</a:t>
            </a:r>
            <a:r>
              <a:rPr lang="el-GR" sz="2400" dirty="0">
                <a:latin typeface="Calibri" panose="020F0502020204030204" pitchFamily="34" charset="0"/>
                <a:cs typeface="Calibri" panose="020F0502020204030204" pitchFamily="34" charset="0"/>
              </a:rPr>
              <a:t> που αποδίδουν αξία στον οργανισμό μέσω των δεξιοτήτων, της γνώσης και της δημιουργικότητάς τους.</a:t>
            </a:r>
          </a:p>
          <a:p>
            <a:endParaRPr lang="el-GR" sz="2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ADEBE68E-53E3-4336-AA42-DB54B9768C30}"/>
              </a:ext>
            </a:extLst>
          </p:cNvPr>
          <p:cNvSpPr>
            <a:spLocks noGrp="1"/>
          </p:cNvSpPr>
          <p:nvPr>
            <p:ph type="sldNum" sz="quarter" idx="12"/>
          </p:nvPr>
        </p:nvSpPr>
        <p:spPr/>
        <p:txBody>
          <a:bodyPr/>
          <a:lstStyle/>
          <a:p>
            <a:pPr>
              <a:defRPr/>
            </a:pPr>
            <a:fld id="{D4CA15EF-DFB9-4D40-AD98-A7932FA4C59D}" type="slidenum">
              <a:rPr lang="el-GR" smtClean="0"/>
              <a:pPr>
                <a:defRPr/>
              </a:pPr>
              <a:t>13</a:t>
            </a:fld>
            <a:endParaRPr lang="el-GR"/>
          </a:p>
        </p:txBody>
      </p:sp>
    </p:spTree>
    <p:extLst>
      <p:ext uri="{BB962C8B-B14F-4D97-AF65-F5344CB8AC3E}">
        <p14:creationId xmlns:p14="http://schemas.microsoft.com/office/powerpoint/2010/main" val="2818976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7CE43C-A994-4BEF-808A-691F56DAD5C2}"/>
              </a:ext>
            </a:extLst>
          </p:cNvPr>
          <p:cNvSpPr>
            <a:spLocks noGrp="1"/>
          </p:cNvSpPr>
          <p:nvPr>
            <p:ph sz="quarter" idx="1"/>
          </p:nvPr>
        </p:nvSpPr>
        <p:spPr/>
        <p:txBody>
          <a:bodyPr/>
          <a:lstStyle/>
          <a:p>
            <a:pPr marL="0" indent="0">
              <a:buNone/>
            </a:pPr>
            <a:r>
              <a:rPr lang="el-GR" sz="2400" dirty="0">
                <a:latin typeface="Calibri" panose="020F0502020204030204" pitchFamily="34" charset="0"/>
                <a:cs typeface="Calibri" panose="020F0502020204030204" pitchFamily="34" charset="0"/>
              </a:rPr>
              <a:t>Οι όροι:</a:t>
            </a:r>
          </a:p>
          <a:p>
            <a:endParaRPr lang="el-GR" sz="2400" dirty="0">
              <a:latin typeface="Calibri" panose="020F0502020204030204" pitchFamily="34" charset="0"/>
              <a:cs typeface="Calibri" panose="020F0502020204030204" pitchFamily="34" charset="0"/>
            </a:endParaRPr>
          </a:p>
          <a:p>
            <a:r>
              <a:rPr lang="el-GR" sz="2400" b="1" dirty="0">
                <a:latin typeface="Calibri" panose="020F0502020204030204" pitchFamily="34" charset="0"/>
                <a:cs typeface="Calibri" panose="020F0502020204030204" pitchFamily="34" charset="0"/>
              </a:rPr>
              <a:t>«Διοίκηση Ανθρώπινων Πόρων»</a:t>
            </a:r>
            <a:r>
              <a:rPr lang="el-GR" sz="2400" dirty="0">
                <a:latin typeface="Calibri" panose="020F0502020204030204" pitchFamily="34" charset="0"/>
                <a:cs typeface="Calibri" panose="020F0502020204030204" pitchFamily="34" charset="0"/>
              </a:rPr>
              <a:t>, </a:t>
            </a:r>
          </a:p>
          <a:p>
            <a:r>
              <a:rPr lang="el-GR" sz="2400" b="1" dirty="0">
                <a:latin typeface="Calibri" panose="020F0502020204030204" pitchFamily="34" charset="0"/>
                <a:cs typeface="Calibri" panose="020F0502020204030204" pitchFamily="34" charset="0"/>
              </a:rPr>
              <a:t>«Διαχείριση Ανθρώπινων Πόρων»</a:t>
            </a:r>
            <a:r>
              <a:rPr lang="el-GR" sz="2400" dirty="0">
                <a:latin typeface="Calibri" panose="020F0502020204030204" pitchFamily="34" charset="0"/>
                <a:cs typeface="Calibri" panose="020F0502020204030204" pitchFamily="34" charset="0"/>
              </a:rPr>
              <a:t>, </a:t>
            </a:r>
          </a:p>
          <a:p>
            <a:r>
              <a:rPr lang="el-GR" sz="2400" b="1" dirty="0">
                <a:latin typeface="Calibri" panose="020F0502020204030204" pitchFamily="34" charset="0"/>
                <a:cs typeface="Calibri" panose="020F0502020204030204" pitchFamily="34" charset="0"/>
              </a:rPr>
              <a:t>«Διοίκηση Ανθρώπινου Δυναμικού»</a:t>
            </a:r>
            <a:r>
              <a:rPr lang="el-GR" sz="2400" dirty="0">
                <a:latin typeface="Calibri" panose="020F0502020204030204" pitchFamily="34" charset="0"/>
                <a:cs typeface="Calibri" panose="020F0502020204030204" pitchFamily="34" charset="0"/>
              </a:rPr>
              <a:t> και </a:t>
            </a:r>
          </a:p>
          <a:p>
            <a:r>
              <a:rPr lang="el-GR" sz="2400" b="1" dirty="0">
                <a:latin typeface="Calibri" panose="020F0502020204030204" pitchFamily="34" charset="0"/>
                <a:cs typeface="Calibri" panose="020F0502020204030204" pitchFamily="34" charset="0"/>
              </a:rPr>
              <a:t>«Διαχείριση Ανθρώπινου Δυναμικού»</a:t>
            </a:r>
            <a:r>
              <a:rPr lang="el-GR" sz="2400" dirty="0">
                <a:latin typeface="Calibri" panose="020F0502020204030204" pitchFamily="34" charset="0"/>
                <a:cs typeface="Calibri" panose="020F0502020204030204" pitchFamily="34" charset="0"/>
              </a:rPr>
              <a:t> </a:t>
            </a:r>
          </a:p>
          <a:p>
            <a:endParaRPr lang="el-GR" sz="2400" dirty="0">
              <a:latin typeface="Calibri" panose="020F0502020204030204" pitchFamily="34" charset="0"/>
              <a:cs typeface="Calibri" panose="020F0502020204030204" pitchFamily="34" charset="0"/>
            </a:endParaRPr>
          </a:p>
          <a:p>
            <a:pPr marL="0" indent="0">
              <a:buNone/>
            </a:pPr>
            <a:r>
              <a:rPr lang="el-GR" sz="2400" dirty="0">
                <a:latin typeface="Calibri" panose="020F0502020204030204" pitchFamily="34" charset="0"/>
                <a:cs typeface="Calibri" panose="020F0502020204030204" pitchFamily="34" charset="0"/>
              </a:rPr>
              <a:t>χρησιμοποιούνται συχνά εναλλακτικά, όμως υπάρχουν ορισμένες </a:t>
            </a:r>
            <a:r>
              <a:rPr lang="el-GR" sz="2400" b="1" dirty="0">
                <a:solidFill>
                  <a:srgbClr val="C00000"/>
                </a:solidFill>
                <a:latin typeface="Calibri" panose="020F0502020204030204" pitchFamily="34" charset="0"/>
                <a:cs typeface="Calibri" panose="020F0502020204030204" pitchFamily="34" charset="0"/>
              </a:rPr>
              <a:t>λεπτές γλωσσικές και εννοιολογικές αποχρώσεις</a:t>
            </a:r>
            <a:r>
              <a:rPr lang="el-GR" sz="2400" dirty="0">
                <a:solidFill>
                  <a:srgbClr val="C00000"/>
                </a:solidFill>
                <a:latin typeface="Calibri" panose="020F0502020204030204" pitchFamily="34" charset="0"/>
                <a:cs typeface="Calibri" panose="020F0502020204030204" pitchFamily="34" charset="0"/>
              </a:rPr>
              <a:t> </a:t>
            </a:r>
            <a:r>
              <a:rPr lang="el-GR" sz="2400" dirty="0">
                <a:latin typeface="Calibri" panose="020F0502020204030204" pitchFamily="34" charset="0"/>
                <a:cs typeface="Calibri" panose="020F0502020204030204" pitchFamily="34" charset="0"/>
              </a:rPr>
              <a:t>που αξίζει να αναλυθούν.</a:t>
            </a:r>
          </a:p>
        </p:txBody>
      </p:sp>
      <p:sp>
        <p:nvSpPr>
          <p:cNvPr id="4" name="Slide Number Placeholder 3">
            <a:extLst>
              <a:ext uri="{FF2B5EF4-FFF2-40B4-BE49-F238E27FC236}">
                <a16:creationId xmlns:a16="http://schemas.microsoft.com/office/drawing/2014/main" id="{6BF53511-21B0-4D4F-8BEF-E2435120B4C6}"/>
              </a:ext>
            </a:extLst>
          </p:cNvPr>
          <p:cNvSpPr>
            <a:spLocks noGrp="1"/>
          </p:cNvSpPr>
          <p:nvPr>
            <p:ph type="sldNum" sz="quarter" idx="12"/>
          </p:nvPr>
        </p:nvSpPr>
        <p:spPr/>
        <p:txBody>
          <a:bodyPr/>
          <a:lstStyle/>
          <a:p>
            <a:pPr>
              <a:defRPr/>
            </a:pPr>
            <a:fld id="{D4CA15EF-DFB9-4D40-AD98-A7932FA4C59D}" type="slidenum">
              <a:rPr lang="el-GR" smtClean="0"/>
              <a:pPr>
                <a:defRPr/>
              </a:pPr>
              <a:t>14</a:t>
            </a:fld>
            <a:endParaRPr lang="el-GR"/>
          </a:p>
        </p:txBody>
      </p:sp>
      <p:sp>
        <p:nvSpPr>
          <p:cNvPr id="7" name="Title 1">
            <a:extLst>
              <a:ext uri="{FF2B5EF4-FFF2-40B4-BE49-F238E27FC236}">
                <a16:creationId xmlns:a16="http://schemas.microsoft.com/office/drawing/2014/main" id="{C1745D2D-C95B-4D3D-8F12-2A92F8E9848E}"/>
              </a:ext>
            </a:extLst>
          </p:cNvPr>
          <p:cNvSpPr>
            <a:spLocks noGrp="1"/>
          </p:cNvSpPr>
          <p:nvPr>
            <p:ph type="title"/>
          </p:nvPr>
        </p:nvSpPr>
        <p:spPr>
          <a:xfrm>
            <a:off x="107504" y="193964"/>
            <a:ext cx="8856984" cy="930780"/>
          </a:xfrm>
        </p:spPr>
        <p:txBody>
          <a:bodyPr/>
          <a:lstStyle/>
          <a:p>
            <a:r>
              <a:rPr lang="el-GR" b="1" dirty="0">
                <a:latin typeface="Calibri" panose="020F0502020204030204" pitchFamily="34" charset="0"/>
                <a:cs typeface="Calibri" panose="020F0502020204030204" pitchFamily="34" charset="0"/>
              </a:rPr>
              <a:t>Εισαγωγή στη Διοίκηση Ανθρώπινων Πόρων (ΔΑΠ): 3/</a:t>
            </a:r>
            <a:r>
              <a:rPr lang="en-US" b="1" dirty="0">
                <a:latin typeface="Calibri" panose="020F0502020204030204" pitchFamily="34" charset="0"/>
                <a:cs typeface="Calibri" panose="020F0502020204030204" pitchFamily="34" charset="0"/>
              </a:rPr>
              <a:t>9</a:t>
            </a:r>
            <a:r>
              <a:rPr lang="el-GR" b="1" dirty="0">
                <a:latin typeface="Calibri" panose="020F0502020204030204" pitchFamily="34" charset="0"/>
                <a:cs typeface="Calibri" panose="020F0502020204030204" pitchFamily="34" charset="0"/>
              </a:rPr>
              <a:t> </a:t>
            </a:r>
            <a:endParaRPr lang="el-GR" dirty="0"/>
          </a:p>
        </p:txBody>
      </p:sp>
    </p:spTree>
    <p:extLst>
      <p:ext uri="{BB962C8B-B14F-4D97-AF65-F5344CB8AC3E}">
        <p14:creationId xmlns:p14="http://schemas.microsoft.com/office/powerpoint/2010/main" val="2159769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FE678E-A4AE-41B7-939E-22C2DB67A116}"/>
              </a:ext>
            </a:extLst>
          </p:cNvPr>
          <p:cNvSpPr>
            <a:spLocks noGrp="1"/>
          </p:cNvSpPr>
          <p:nvPr>
            <p:ph sz="quarter" idx="1"/>
          </p:nvPr>
        </p:nvSpPr>
        <p:spPr>
          <a:xfrm>
            <a:off x="107504" y="1340768"/>
            <a:ext cx="8856984" cy="5112568"/>
          </a:xfrm>
        </p:spPr>
        <p:txBody>
          <a:bodyPr/>
          <a:lstStyle/>
          <a:p>
            <a:r>
              <a:rPr lang="el-GR" b="1" dirty="0">
                <a:latin typeface="Calibri" panose="020F0502020204030204" pitchFamily="34" charset="0"/>
                <a:cs typeface="Calibri" panose="020F0502020204030204" pitchFamily="34" charset="0"/>
              </a:rPr>
              <a:t> </a:t>
            </a:r>
            <a:r>
              <a:rPr lang="el-GR" b="1" dirty="0">
                <a:solidFill>
                  <a:srgbClr val="C00000"/>
                </a:solidFill>
                <a:latin typeface="Calibri" panose="020F0502020204030204" pitchFamily="34" charset="0"/>
                <a:cs typeface="Calibri" panose="020F0502020204030204" pitchFamily="34" charset="0"/>
              </a:rPr>
              <a:t>Ομοιότητες</a:t>
            </a:r>
          </a:p>
          <a:p>
            <a:endParaRPr lang="el-GR" dirty="0">
              <a:latin typeface="Calibri" panose="020F0502020204030204" pitchFamily="34" charset="0"/>
              <a:cs typeface="Calibri" panose="020F0502020204030204" pitchFamily="34" charset="0"/>
            </a:endParaRPr>
          </a:p>
          <a:p>
            <a:r>
              <a:rPr lang="el-GR" dirty="0">
                <a:latin typeface="Calibri" panose="020F0502020204030204" pitchFamily="34" charset="0"/>
                <a:cs typeface="Calibri" panose="020F0502020204030204" pitchFamily="34" charset="0"/>
              </a:rPr>
              <a:t>Όλοι οι όροι αναφέρονται στον ίδιο βασικό τομέα:</a:t>
            </a:r>
            <a:br>
              <a:rPr lang="el-GR" dirty="0">
                <a:latin typeface="Calibri" panose="020F0502020204030204" pitchFamily="34" charset="0"/>
                <a:cs typeface="Calibri" panose="020F0502020204030204" pitchFamily="34" charset="0"/>
              </a:rPr>
            </a:br>
            <a:r>
              <a:rPr lang="el-GR" b="1" dirty="0">
                <a:solidFill>
                  <a:srgbClr val="C00000"/>
                </a:solidFill>
                <a:latin typeface="Calibri" panose="020F0502020204030204" pitchFamily="34" charset="0"/>
                <a:cs typeface="Calibri" panose="020F0502020204030204" pitchFamily="34" charset="0"/>
              </a:rPr>
              <a:t>τη διοικητική λειτουργία που αφορά στη στρατολόγηση, επιλογή, εκπαίδευση, αξιολόγηση, αμοιβή και διατήρηση του ανθρώπινου δυναμικού</a:t>
            </a:r>
            <a:r>
              <a:rPr lang="el-GR" dirty="0">
                <a:latin typeface="Calibri" panose="020F0502020204030204" pitchFamily="34" charset="0"/>
                <a:cs typeface="Calibri" panose="020F0502020204030204" pitchFamily="34" charset="0"/>
              </a:rPr>
              <a:t> μιας επιχείρησης ή οργανισμού.</a:t>
            </a:r>
          </a:p>
          <a:p>
            <a:endParaRPr lang="el-GR" dirty="0">
              <a:latin typeface="Calibri" panose="020F0502020204030204" pitchFamily="34" charset="0"/>
              <a:cs typeface="Calibri" panose="020F0502020204030204" pitchFamily="34" charset="0"/>
            </a:endParaRPr>
          </a:p>
          <a:p>
            <a:r>
              <a:rPr lang="el-GR" dirty="0">
                <a:latin typeface="Calibri" panose="020F0502020204030204" pitchFamily="34" charset="0"/>
                <a:cs typeface="Calibri" panose="020F0502020204030204" pitchFamily="34" charset="0"/>
              </a:rPr>
              <a:t>Άρα, ανεξαρτήτως της ονομασίας, ο πυρήνας της έννοιας παραμένει ο ίδιος:</a:t>
            </a:r>
            <a:br>
              <a:rPr lang="el-GR" dirty="0">
                <a:latin typeface="Calibri" panose="020F0502020204030204" pitchFamily="34" charset="0"/>
                <a:cs typeface="Calibri" panose="020F0502020204030204" pitchFamily="34" charset="0"/>
              </a:rPr>
            </a:br>
            <a:r>
              <a:rPr lang="el-GR" b="1" dirty="0">
                <a:solidFill>
                  <a:srgbClr val="C00000"/>
                </a:solidFill>
                <a:latin typeface="Calibri" panose="020F0502020204030204" pitchFamily="34" charset="0"/>
                <a:cs typeface="Calibri" panose="020F0502020204030204" pitchFamily="34" charset="0"/>
              </a:rPr>
              <a:t>η οργάνωση και αξιοποίηση του ανθρώπινου κεφαλαίου</a:t>
            </a:r>
            <a:r>
              <a:rPr lang="el-GR" b="1" dirty="0">
                <a:latin typeface="Calibri" panose="020F0502020204030204" pitchFamily="34" charset="0"/>
                <a:cs typeface="Calibri" panose="020F0502020204030204" pitchFamily="34" charset="0"/>
              </a:rPr>
              <a:t>.</a:t>
            </a:r>
            <a:endParaRPr lang="el-GR"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9C746282-8CD8-4530-A19A-F9868A246AA2}"/>
              </a:ext>
            </a:extLst>
          </p:cNvPr>
          <p:cNvSpPr>
            <a:spLocks noGrp="1"/>
          </p:cNvSpPr>
          <p:nvPr>
            <p:ph type="sldNum" sz="quarter" idx="12"/>
          </p:nvPr>
        </p:nvSpPr>
        <p:spPr/>
        <p:txBody>
          <a:bodyPr/>
          <a:lstStyle/>
          <a:p>
            <a:pPr>
              <a:defRPr/>
            </a:pPr>
            <a:fld id="{D4CA15EF-DFB9-4D40-AD98-A7932FA4C59D}" type="slidenum">
              <a:rPr lang="el-GR" smtClean="0"/>
              <a:pPr>
                <a:defRPr/>
              </a:pPr>
              <a:t>15</a:t>
            </a:fld>
            <a:endParaRPr lang="el-GR"/>
          </a:p>
        </p:txBody>
      </p:sp>
      <p:sp>
        <p:nvSpPr>
          <p:cNvPr id="7" name="Title 1">
            <a:extLst>
              <a:ext uri="{FF2B5EF4-FFF2-40B4-BE49-F238E27FC236}">
                <a16:creationId xmlns:a16="http://schemas.microsoft.com/office/drawing/2014/main" id="{AA16B273-C423-492E-8FF7-C44ECDA9CB96}"/>
              </a:ext>
            </a:extLst>
          </p:cNvPr>
          <p:cNvSpPr>
            <a:spLocks noGrp="1"/>
          </p:cNvSpPr>
          <p:nvPr>
            <p:ph type="title"/>
          </p:nvPr>
        </p:nvSpPr>
        <p:spPr>
          <a:xfrm>
            <a:off x="107504" y="193964"/>
            <a:ext cx="8856984" cy="930780"/>
          </a:xfrm>
        </p:spPr>
        <p:txBody>
          <a:bodyPr/>
          <a:lstStyle/>
          <a:p>
            <a:r>
              <a:rPr lang="el-GR" b="1" dirty="0">
                <a:latin typeface="Calibri" panose="020F0502020204030204" pitchFamily="34" charset="0"/>
                <a:cs typeface="Calibri" panose="020F0502020204030204" pitchFamily="34" charset="0"/>
              </a:rPr>
              <a:t>Εισαγωγή στη Διοίκηση Ανθρώπινων Πόρων (ΔΑΠ): 4/</a:t>
            </a:r>
            <a:r>
              <a:rPr lang="en-US" b="1" dirty="0">
                <a:latin typeface="Calibri" panose="020F0502020204030204" pitchFamily="34" charset="0"/>
                <a:cs typeface="Calibri" panose="020F0502020204030204" pitchFamily="34" charset="0"/>
              </a:rPr>
              <a:t>9</a:t>
            </a:r>
            <a:r>
              <a:rPr lang="el-GR" b="1" dirty="0">
                <a:latin typeface="Calibri" panose="020F0502020204030204" pitchFamily="34" charset="0"/>
                <a:cs typeface="Calibri" panose="020F0502020204030204" pitchFamily="34" charset="0"/>
              </a:rPr>
              <a:t> </a:t>
            </a:r>
            <a:endParaRPr lang="el-GR" dirty="0"/>
          </a:p>
        </p:txBody>
      </p:sp>
    </p:spTree>
    <p:extLst>
      <p:ext uri="{BB962C8B-B14F-4D97-AF65-F5344CB8AC3E}">
        <p14:creationId xmlns:p14="http://schemas.microsoft.com/office/powerpoint/2010/main" val="1072900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5B4D5D4-0419-4470-BA28-45E1B8D9FE5A}"/>
              </a:ext>
            </a:extLst>
          </p:cNvPr>
          <p:cNvSpPr>
            <a:spLocks noGrp="1"/>
          </p:cNvSpPr>
          <p:nvPr>
            <p:ph type="sldNum" sz="quarter" idx="12"/>
          </p:nvPr>
        </p:nvSpPr>
        <p:spPr/>
        <p:txBody>
          <a:bodyPr/>
          <a:lstStyle/>
          <a:p>
            <a:pPr>
              <a:defRPr/>
            </a:pPr>
            <a:fld id="{D4CA15EF-DFB9-4D40-AD98-A7932FA4C59D}" type="slidenum">
              <a:rPr lang="el-GR" smtClean="0"/>
              <a:pPr>
                <a:defRPr/>
              </a:pPr>
              <a:t>16</a:t>
            </a:fld>
            <a:endParaRPr lang="el-GR"/>
          </a:p>
        </p:txBody>
      </p:sp>
      <p:graphicFrame>
        <p:nvGraphicFramePr>
          <p:cNvPr id="10" name="Table 9">
            <a:extLst>
              <a:ext uri="{FF2B5EF4-FFF2-40B4-BE49-F238E27FC236}">
                <a16:creationId xmlns:a16="http://schemas.microsoft.com/office/drawing/2014/main" id="{249AC15F-66A2-4BBD-9164-26966B3E1F5F}"/>
              </a:ext>
            </a:extLst>
          </p:cNvPr>
          <p:cNvGraphicFramePr>
            <a:graphicFrameLocks noGrp="1"/>
          </p:cNvGraphicFramePr>
          <p:nvPr>
            <p:extLst>
              <p:ext uri="{D42A27DB-BD31-4B8C-83A1-F6EECF244321}">
                <p14:modId xmlns:p14="http://schemas.microsoft.com/office/powerpoint/2010/main" val="1188920164"/>
              </p:ext>
            </p:extLst>
          </p:nvPr>
        </p:nvGraphicFramePr>
        <p:xfrm>
          <a:off x="138544" y="1773383"/>
          <a:ext cx="8825944" cy="5257037"/>
        </p:xfrm>
        <a:graphic>
          <a:graphicData uri="http://schemas.openxmlformats.org/drawingml/2006/table">
            <a:tbl>
              <a:tblPr firstRow="1" firstCol="1" bandRow="1">
                <a:tableStyleId>{5C22544A-7EE6-4342-B048-85BDC9FD1C3A}</a:tableStyleId>
              </a:tblPr>
              <a:tblGrid>
                <a:gridCol w="4412972">
                  <a:extLst>
                    <a:ext uri="{9D8B030D-6E8A-4147-A177-3AD203B41FA5}">
                      <a16:colId xmlns:a16="http://schemas.microsoft.com/office/drawing/2014/main" val="3382774213"/>
                    </a:ext>
                  </a:extLst>
                </a:gridCol>
                <a:gridCol w="4412972">
                  <a:extLst>
                    <a:ext uri="{9D8B030D-6E8A-4147-A177-3AD203B41FA5}">
                      <a16:colId xmlns:a16="http://schemas.microsoft.com/office/drawing/2014/main" val="608837470"/>
                    </a:ext>
                  </a:extLst>
                </a:gridCol>
              </a:tblGrid>
              <a:tr h="267332">
                <a:tc>
                  <a:txBody>
                    <a:bodyPr/>
                    <a:lstStyle/>
                    <a:p>
                      <a:pPr algn="ctr">
                        <a:lnSpc>
                          <a:spcPct val="107000"/>
                        </a:lnSpc>
                        <a:spcAft>
                          <a:spcPts val="0"/>
                        </a:spcAft>
                      </a:pPr>
                      <a:r>
                        <a:rPr lang="el-GR" sz="1600">
                          <a:effectLst/>
                          <a:latin typeface="Calibri" panose="020F0502020204030204" pitchFamily="34" charset="0"/>
                          <a:cs typeface="Calibri" panose="020F0502020204030204" pitchFamily="34" charset="0"/>
                        </a:rPr>
                        <a:t>Όρος</a:t>
                      </a:r>
                      <a:endParaRPr lang="el-GR" sz="16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gn="ctr">
                        <a:lnSpc>
                          <a:spcPct val="107000"/>
                        </a:lnSpc>
                        <a:spcAft>
                          <a:spcPts val="0"/>
                        </a:spcAft>
                      </a:pPr>
                      <a:r>
                        <a:rPr lang="el-GR" sz="1600">
                          <a:effectLst/>
                          <a:latin typeface="Calibri" panose="020F0502020204030204" pitchFamily="34" charset="0"/>
                          <a:cs typeface="Calibri" panose="020F0502020204030204" pitchFamily="34" charset="0"/>
                        </a:rPr>
                        <a:t>Ανάλυση / Χρήση</a:t>
                      </a:r>
                      <a:endParaRPr lang="el-GR" sz="16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extLst>
                  <a:ext uri="{0D108BD9-81ED-4DB2-BD59-A6C34878D82A}">
                    <a16:rowId xmlns:a16="http://schemas.microsoft.com/office/drawing/2014/main" val="2853749742"/>
                  </a:ext>
                </a:extLst>
              </a:tr>
              <a:tr h="1312494">
                <a:tc>
                  <a:txBody>
                    <a:bodyPr/>
                    <a:lstStyle/>
                    <a:p>
                      <a:pPr>
                        <a:lnSpc>
                          <a:spcPct val="107000"/>
                        </a:lnSpc>
                        <a:spcAft>
                          <a:spcPts val="0"/>
                        </a:spcAft>
                      </a:pPr>
                      <a:r>
                        <a:rPr lang="el-GR" sz="1600">
                          <a:effectLst/>
                          <a:latin typeface="Calibri" panose="020F0502020204030204" pitchFamily="34" charset="0"/>
                          <a:cs typeface="Calibri" panose="020F0502020204030204" pitchFamily="34" charset="0"/>
                        </a:rPr>
                        <a:t>Διοίκηση Ανθρώπινων Πόρων</a:t>
                      </a:r>
                      <a:endParaRPr lang="el-GR" sz="16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nSpc>
                          <a:spcPct val="107000"/>
                        </a:lnSpc>
                        <a:spcAft>
                          <a:spcPts val="0"/>
                        </a:spcAft>
                      </a:pPr>
                      <a:r>
                        <a:rPr lang="el-GR" sz="1600" dirty="0">
                          <a:effectLst/>
                          <a:latin typeface="Calibri" panose="020F0502020204030204" pitchFamily="34" charset="0"/>
                          <a:cs typeface="Calibri" panose="020F0502020204030204" pitchFamily="34" charset="0"/>
                        </a:rPr>
                        <a:t>Ελαφρώς πιο «θεσμικός» ή «τεχνοκρατικός» όρος, εστιάζει σε στρατηγικό επίπεδο (HRM - </a:t>
                      </a:r>
                      <a:r>
                        <a:rPr lang="en-US" sz="1600" noProof="0" dirty="0">
                          <a:effectLst/>
                          <a:latin typeface="Calibri" panose="020F0502020204030204" pitchFamily="34" charset="0"/>
                          <a:cs typeface="Calibri" panose="020F0502020204030204" pitchFamily="34" charset="0"/>
                        </a:rPr>
                        <a:t>Human Resource Management</a:t>
                      </a:r>
                      <a:r>
                        <a:rPr lang="el-GR" sz="1600" dirty="0">
                          <a:effectLst/>
                          <a:latin typeface="Calibri" panose="020F0502020204030204" pitchFamily="34" charset="0"/>
                          <a:cs typeface="Calibri" panose="020F0502020204030204" pitchFamily="34" charset="0"/>
                        </a:rPr>
                        <a:t>). Χρησιμοποιείται περισσότερο στην επιστημονική και ακαδημαϊκή γλώσσα.</a:t>
                      </a:r>
                      <a:endParaRPr lang="el-GR" sz="16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extLst>
                  <a:ext uri="{0D108BD9-81ED-4DB2-BD59-A6C34878D82A}">
                    <a16:rowId xmlns:a16="http://schemas.microsoft.com/office/drawing/2014/main" val="4170408701"/>
                  </a:ext>
                </a:extLst>
              </a:tr>
              <a:tr h="1312494">
                <a:tc>
                  <a:txBody>
                    <a:bodyPr/>
                    <a:lstStyle/>
                    <a:p>
                      <a:pPr>
                        <a:lnSpc>
                          <a:spcPct val="107000"/>
                        </a:lnSpc>
                        <a:spcAft>
                          <a:spcPts val="0"/>
                        </a:spcAft>
                      </a:pPr>
                      <a:r>
                        <a:rPr lang="el-GR" sz="1600">
                          <a:effectLst/>
                          <a:latin typeface="Calibri" panose="020F0502020204030204" pitchFamily="34" charset="0"/>
                          <a:cs typeface="Calibri" panose="020F0502020204030204" pitchFamily="34" charset="0"/>
                        </a:rPr>
                        <a:t>Διαχείριση Ανθρώπινων Πόρων</a:t>
                      </a:r>
                      <a:endParaRPr lang="el-GR" sz="16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nSpc>
                          <a:spcPct val="107000"/>
                        </a:lnSpc>
                        <a:spcAft>
                          <a:spcPts val="0"/>
                        </a:spcAft>
                      </a:pPr>
                      <a:r>
                        <a:rPr lang="el-GR" sz="1600" dirty="0">
                          <a:effectLst/>
                          <a:latin typeface="Calibri" panose="020F0502020204030204" pitchFamily="34" charset="0"/>
                          <a:cs typeface="Calibri" panose="020F0502020204030204" pitchFamily="34" charset="0"/>
                        </a:rPr>
                        <a:t>Λιγότερο επίσημος όρος, με έμφαση στη λειτουργική καθημερινή διαχείριση και πρακτική εφαρμογή. Ενδέχεται να παραπέμπει σε πιο τεχνικές πτυχές (π.χ. ωράρια, μισθοδοσία).</a:t>
                      </a:r>
                      <a:endParaRPr lang="el-GR" sz="16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extLst>
                  <a:ext uri="{0D108BD9-81ED-4DB2-BD59-A6C34878D82A}">
                    <a16:rowId xmlns:a16="http://schemas.microsoft.com/office/drawing/2014/main" val="4260350227"/>
                  </a:ext>
                </a:extLst>
              </a:tr>
              <a:tr h="1312494">
                <a:tc>
                  <a:txBody>
                    <a:bodyPr/>
                    <a:lstStyle/>
                    <a:p>
                      <a:pPr>
                        <a:lnSpc>
                          <a:spcPct val="107000"/>
                        </a:lnSpc>
                        <a:spcAft>
                          <a:spcPts val="0"/>
                        </a:spcAft>
                      </a:pPr>
                      <a:r>
                        <a:rPr lang="el-GR" sz="1600">
                          <a:effectLst/>
                          <a:latin typeface="Calibri" panose="020F0502020204030204" pitchFamily="34" charset="0"/>
                          <a:cs typeface="Calibri" panose="020F0502020204030204" pitchFamily="34" charset="0"/>
                        </a:rPr>
                        <a:t>Διοίκηση Ανθρώπινου Δυναμικού</a:t>
                      </a:r>
                      <a:endParaRPr lang="el-GR" sz="16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nSpc>
                          <a:spcPct val="107000"/>
                        </a:lnSpc>
                        <a:spcAft>
                          <a:spcPts val="0"/>
                        </a:spcAft>
                      </a:pPr>
                      <a:r>
                        <a:rPr lang="el-GR" sz="1600">
                          <a:effectLst/>
                          <a:latin typeface="Calibri" panose="020F0502020204030204" pitchFamily="34" charset="0"/>
                          <a:cs typeface="Calibri" panose="020F0502020204030204" pitchFamily="34" charset="0"/>
                        </a:rPr>
                        <a:t>Πιο ανθρωποκεντρικός όρος, που υπογραμμίζει το «δυναμικό» ως ενεργό στοιχείο ανάπτυξης και όχι απλώς «πόρο» (resource). Θεωρείται πιο σύγχρονος και προοδευτικός από τον όρο «πόροι».</a:t>
                      </a:r>
                      <a:endParaRPr lang="el-GR" sz="16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extLst>
                  <a:ext uri="{0D108BD9-81ED-4DB2-BD59-A6C34878D82A}">
                    <a16:rowId xmlns:a16="http://schemas.microsoft.com/office/drawing/2014/main" val="1018576294"/>
                  </a:ext>
                </a:extLst>
              </a:tr>
              <a:tr h="1051204">
                <a:tc>
                  <a:txBody>
                    <a:bodyPr/>
                    <a:lstStyle/>
                    <a:p>
                      <a:pPr>
                        <a:lnSpc>
                          <a:spcPct val="107000"/>
                        </a:lnSpc>
                        <a:spcAft>
                          <a:spcPts val="0"/>
                        </a:spcAft>
                      </a:pPr>
                      <a:r>
                        <a:rPr lang="el-GR" sz="1600">
                          <a:effectLst/>
                          <a:latin typeface="Calibri" panose="020F0502020204030204" pitchFamily="34" charset="0"/>
                          <a:cs typeface="Calibri" panose="020F0502020204030204" pitchFamily="34" charset="0"/>
                        </a:rPr>
                        <a:t>Διαχείριση Ανθρώπινου Δυναμικού</a:t>
                      </a:r>
                      <a:endParaRPr lang="el-GR" sz="16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nSpc>
                          <a:spcPct val="107000"/>
                        </a:lnSpc>
                        <a:spcAft>
                          <a:spcPts val="0"/>
                        </a:spcAft>
                      </a:pPr>
                      <a:r>
                        <a:rPr lang="el-GR" sz="1600" dirty="0">
                          <a:effectLst/>
                          <a:latin typeface="Calibri" panose="020F0502020204030204" pitchFamily="34" charset="0"/>
                          <a:cs typeface="Calibri" panose="020F0502020204030204" pitchFamily="34" charset="0"/>
                        </a:rPr>
                        <a:t>Αντίστοιχος με τον παραπάνω, αλλά με έμφαση στην πρακτική εφαρμογή (π.χ. λήψη αποφάσεων, καθημερινά ζητήματα), αντί στη στρατηγική διοίκηση.</a:t>
                      </a:r>
                      <a:endParaRPr lang="el-GR" sz="16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extLst>
                  <a:ext uri="{0D108BD9-81ED-4DB2-BD59-A6C34878D82A}">
                    <a16:rowId xmlns:a16="http://schemas.microsoft.com/office/drawing/2014/main" val="3622930443"/>
                  </a:ext>
                </a:extLst>
              </a:tr>
            </a:tbl>
          </a:graphicData>
        </a:graphic>
      </p:graphicFrame>
      <p:sp>
        <p:nvSpPr>
          <p:cNvPr id="11" name="Rectangle 10">
            <a:extLst>
              <a:ext uri="{FF2B5EF4-FFF2-40B4-BE49-F238E27FC236}">
                <a16:creationId xmlns:a16="http://schemas.microsoft.com/office/drawing/2014/main" id="{A9D102A7-C18D-4535-A610-92E03C4812FA}"/>
              </a:ext>
            </a:extLst>
          </p:cNvPr>
          <p:cNvSpPr/>
          <p:nvPr/>
        </p:nvSpPr>
        <p:spPr>
          <a:xfrm>
            <a:off x="179512" y="1268760"/>
            <a:ext cx="2664296" cy="461665"/>
          </a:xfrm>
          <a:prstGeom prst="rect">
            <a:avLst/>
          </a:prstGeom>
        </p:spPr>
        <p:txBody>
          <a:bodyPr wrap="square">
            <a:spAutoFit/>
          </a:bodyPr>
          <a:lstStyle/>
          <a:p>
            <a:r>
              <a:rPr lang="el-GR" sz="2400" b="1" dirty="0">
                <a:solidFill>
                  <a:srgbClr val="C00000"/>
                </a:solidFill>
                <a:latin typeface="Calibri" panose="020F0502020204030204" pitchFamily="34" charset="0"/>
                <a:cs typeface="Calibri" panose="020F0502020204030204" pitchFamily="34" charset="0"/>
              </a:rPr>
              <a:t>Διαφορές</a:t>
            </a:r>
            <a:endParaRPr lang="el-GR" sz="2400" dirty="0"/>
          </a:p>
        </p:txBody>
      </p:sp>
      <p:sp>
        <p:nvSpPr>
          <p:cNvPr id="8" name="Title 1">
            <a:extLst>
              <a:ext uri="{FF2B5EF4-FFF2-40B4-BE49-F238E27FC236}">
                <a16:creationId xmlns:a16="http://schemas.microsoft.com/office/drawing/2014/main" id="{B1D9C60D-B13C-4E1D-8663-624A24235792}"/>
              </a:ext>
            </a:extLst>
          </p:cNvPr>
          <p:cNvSpPr>
            <a:spLocks noGrp="1"/>
          </p:cNvSpPr>
          <p:nvPr>
            <p:ph type="title"/>
          </p:nvPr>
        </p:nvSpPr>
        <p:spPr>
          <a:xfrm>
            <a:off x="107504" y="193964"/>
            <a:ext cx="8856984" cy="930780"/>
          </a:xfrm>
        </p:spPr>
        <p:txBody>
          <a:bodyPr/>
          <a:lstStyle/>
          <a:p>
            <a:r>
              <a:rPr lang="el-GR" b="1" dirty="0">
                <a:latin typeface="Calibri" panose="020F0502020204030204" pitchFamily="34" charset="0"/>
                <a:cs typeface="Calibri" panose="020F0502020204030204" pitchFamily="34" charset="0"/>
              </a:rPr>
              <a:t>Εισαγωγή στη Διοίκηση Ανθρώπινων Πόρων (ΔΑΠ): 5/</a:t>
            </a:r>
            <a:r>
              <a:rPr lang="en-US" b="1" dirty="0">
                <a:latin typeface="Calibri" panose="020F0502020204030204" pitchFamily="34" charset="0"/>
                <a:cs typeface="Calibri" panose="020F0502020204030204" pitchFamily="34" charset="0"/>
              </a:rPr>
              <a:t>9</a:t>
            </a:r>
            <a:r>
              <a:rPr lang="el-GR" b="1" dirty="0">
                <a:latin typeface="Calibri" panose="020F0502020204030204" pitchFamily="34" charset="0"/>
                <a:cs typeface="Calibri" panose="020F0502020204030204" pitchFamily="34" charset="0"/>
              </a:rPr>
              <a:t> </a:t>
            </a:r>
            <a:endParaRPr lang="el-GR" dirty="0"/>
          </a:p>
        </p:txBody>
      </p:sp>
    </p:spTree>
    <p:extLst>
      <p:ext uri="{BB962C8B-B14F-4D97-AF65-F5344CB8AC3E}">
        <p14:creationId xmlns:p14="http://schemas.microsoft.com/office/powerpoint/2010/main" val="2723870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10ECB74-AE08-4202-B575-8A8F9C9A0BF5}"/>
              </a:ext>
            </a:extLst>
          </p:cNvPr>
          <p:cNvSpPr>
            <a:spLocks noGrp="1"/>
          </p:cNvSpPr>
          <p:nvPr>
            <p:ph type="sldNum" sz="quarter" idx="12"/>
          </p:nvPr>
        </p:nvSpPr>
        <p:spPr/>
        <p:txBody>
          <a:bodyPr/>
          <a:lstStyle/>
          <a:p>
            <a:pPr>
              <a:defRPr/>
            </a:pPr>
            <a:fld id="{D4CA15EF-DFB9-4D40-AD98-A7932FA4C59D}" type="slidenum">
              <a:rPr lang="el-GR" smtClean="0"/>
              <a:pPr>
                <a:defRPr/>
              </a:pPr>
              <a:t>17</a:t>
            </a:fld>
            <a:endParaRPr lang="el-GR"/>
          </a:p>
        </p:txBody>
      </p:sp>
      <p:graphicFrame>
        <p:nvGraphicFramePr>
          <p:cNvPr id="5" name="Table 4">
            <a:extLst>
              <a:ext uri="{FF2B5EF4-FFF2-40B4-BE49-F238E27FC236}">
                <a16:creationId xmlns:a16="http://schemas.microsoft.com/office/drawing/2014/main" id="{8CEF22E6-82D6-4239-84E3-5797917573CF}"/>
              </a:ext>
            </a:extLst>
          </p:cNvPr>
          <p:cNvGraphicFramePr>
            <a:graphicFrameLocks noGrp="1"/>
          </p:cNvGraphicFramePr>
          <p:nvPr>
            <p:extLst>
              <p:ext uri="{D42A27DB-BD31-4B8C-83A1-F6EECF244321}">
                <p14:modId xmlns:p14="http://schemas.microsoft.com/office/powerpoint/2010/main" val="2622142672"/>
              </p:ext>
            </p:extLst>
          </p:nvPr>
        </p:nvGraphicFramePr>
        <p:xfrm>
          <a:off x="157018" y="1196752"/>
          <a:ext cx="8916935" cy="5694486"/>
        </p:xfrm>
        <a:graphic>
          <a:graphicData uri="http://schemas.openxmlformats.org/drawingml/2006/table">
            <a:tbl>
              <a:tblPr firstRow="1" firstCol="1" bandRow="1">
                <a:tableStyleId>{5C22544A-7EE6-4342-B048-85BDC9FD1C3A}</a:tableStyleId>
              </a:tblPr>
              <a:tblGrid>
                <a:gridCol w="1318638">
                  <a:extLst>
                    <a:ext uri="{9D8B030D-6E8A-4147-A177-3AD203B41FA5}">
                      <a16:colId xmlns:a16="http://schemas.microsoft.com/office/drawing/2014/main" val="1299421862"/>
                    </a:ext>
                  </a:extLst>
                </a:gridCol>
                <a:gridCol w="1224136">
                  <a:extLst>
                    <a:ext uri="{9D8B030D-6E8A-4147-A177-3AD203B41FA5}">
                      <a16:colId xmlns:a16="http://schemas.microsoft.com/office/drawing/2014/main" val="1266563816"/>
                    </a:ext>
                  </a:extLst>
                </a:gridCol>
                <a:gridCol w="1296144">
                  <a:extLst>
                    <a:ext uri="{9D8B030D-6E8A-4147-A177-3AD203B41FA5}">
                      <a16:colId xmlns:a16="http://schemas.microsoft.com/office/drawing/2014/main" val="3617370931"/>
                    </a:ext>
                  </a:extLst>
                </a:gridCol>
                <a:gridCol w="1584176">
                  <a:extLst>
                    <a:ext uri="{9D8B030D-6E8A-4147-A177-3AD203B41FA5}">
                      <a16:colId xmlns:a16="http://schemas.microsoft.com/office/drawing/2014/main" val="1407941416"/>
                    </a:ext>
                  </a:extLst>
                </a:gridCol>
                <a:gridCol w="3493841">
                  <a:extLst>
                    <a:ext uri="{9D8B030D-6E8A-4147-A177-3AD203B41FA5}">
                      <a16:colId xmlns:a16="http://schemas.microsoft.com/office/drawing/2014/main" val="2438272648"/>
                    </a:ext>
                  </a:extLst>
                </a:gridCol>
              </a:tblGrid>
              <a:tr h="262497">
                <a:tc>
                  <a:txBody>
                    <a:bodyPr/>
                    <a:lstStyle/>
                    <a:p>
                      <a:pPr algn="ctr">
                        <a:lnSpc>
                          <a:spcPct val="107000"/>
                        </a:lnSpc>
                        <a:spcAft>
                          <a:spcPts val="0"/>
                        </a:spcAft>
                      </a:pPr>
                      <a:r>
                        <a:rPr lang="el-GR" sz="1600" dirty="0">
                          <a:effectLst/>
                          <a:latin typeface="Calibri" panose="020F0502020204030204" pitchFamily="34" charset="0"/>
                          <a:cs typeface="Calibri" panose="020F0502020204030204" pitchFamily="34" charset="0"/>
                        </a:rPr>
                        <a:t>Όρος</a:t>
                      </a:r>
                      <a:endParaRPr lang="el-GR" sz="16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gn="ctr">
                        <a:lnSpc>
                          <a:spcPct val="107000"/>
                        </a:lnSpc>
                        <a:spcAft>
                          <a:spcPts val="0"/>
                        </a:spcAft>
                      </a:pPr>
                      <a:r>
                        <a:rPr lang="el-GR" sz="1600" dirty="0">
                          <a:effectLst/>
                          <a:latin typeface="Calibri" panose="020F0502020204030204" pitchFamily="34" charset="0"/>
                          <a:cs typeface="Calibri" panose="020F0502020204030204" pitchFamily="34" charset="0"/>
                        </a:rPr>
                        <a:t>Εστίαση</a:t>
                      </a:r>
                      <a:endParaRPr lang="el-GR" sz="16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gn="ctr">
                        <a:lnSpc>
                          <a:spcPct val="107000"/>
                        </a:lnSpc>
                        <a:spcAft>
                          <a:spcPts val="0"/>
                        </a:spcAft>
                      </a:pPr>
                      <a:r>
                        <a:rPr lang="el-GR" sz="1600">
                          <a:effectLst/>
                          <a:latin typeface="Calibri" panose="020F0502020204030204" pitchFamily="34" charset="0"/>
                          <a:cs typeface="Calibri" panose="020F0502020204030204" pitchFamily="34" charset="0"/>
                        </a:rPr>
                        <a:t>Τονισμός</a:t>
                      </a:r>
                      <a:endParaRPr lang="el-GR" sz="16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gn="ctr">
                        <a:lnSpc>
                          <a:spcPct val="107000"/>
                        </a:lnSpc>
                        <a:spcAft>
                          <a:spcPts val="0"/>
                        </a:spcAft>
                      </a:pPr>
                      <a:r>
                        <a:rPr lang="el-GR" sz="1600">
                          <a:effectLst/>
                          <a:latin typeface="Calibri" panose="020F0502020204030204" pitchFamily="34" charset="0"/>
                          <a:cs typeface="Calibri" panose="020F0502020204030204" pitchFamily="34" charset="0"/>
                        </a:rPr>
                        <a:t>Χρήση σε...</a:t>
                      </a:r>
                      <a:endParaRPr lang="el-GR" sz="16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gn="ctr">
                        <a:lnSpc>
                          <a:spcPct val="107000"/>
                        </a:lnSpc>
                        <a:spcAft>
                          <a:spcPts val="0"/>
                        </a:spcAft>
                      </a:pPr>
                      <a:r>
                        <a:rPr lang="el-GR" sz="1600">
                          <a:effectLst/>
                          <a:latin typeface="Calibri" panose="020F0502020204030204" pitchFamily="34" charset="0"/>
                          <a:cs typeface="Calibri" panose="020F0502020204030204" pitchFamily="34" charset="0"/>
                        </a:rPr>
                        <a:t>Παράδειγμα Χρήσης</a:t>
                      </a:r>
                      <a:endParaRPr lang="el-GR" sz="16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extLst>
                  <a:ext uri="{0D108BD9-81ED-4DB2-BD59-A6C34878D82A}">
                    <a16:rowId xmlns:a16="http://schemas.microsoft.com/office/drawing/2014/main" val="1156578958"/>
                  </a:ext>
                </a:extLst>
              </a:tr>
              <a:tr h="1357558">
                <a:tc>
                  <a:txBody>
                    <a:bodyPr/>
                    <a:lstStyle/>
                    <a:p>
                      <a:pPr>
                        <a:lnSpc>
                          <a:spcPct val="107000"/>
                        </a:lnSpc>
                        <a:spcAft>
                          <a:spcPts val="0"/>
                        </a:spcAft>
                      </a:pPr>
                      <a:r>
                        <a:rPr lang="el-GR" sz="1600" dirty="0">
                          <a:effectLst/>
                          <a:latin typeface="Calibri" panose="020F0502020204030204" pitchFamily="34" charset="0"/>
                          <a:cs typeface="Calibri" panose="020F0502020204030204" pitchFamily="34" charset="0"/>
                        </a:rPr>
                        <a:t>Διοίκηση Ανθρώπινων Πόρων</a:t>
                      </a:r>
                      <a:endParaRPr lang="el-GR" sz="16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nSpc>
                          <a:spcPct val="107000"/>
                        </a:lnSpc>
                        <a:spcAft>
                          <a:spcPts val="0"/>
                        </a:spcAft>
                      </a:pPr>
                      <a:r>
                        <a:rPr lang="el-GR" sz="1600" dirty="0">
                          <a:effectLst/>
                          <a:latin typeface="Calibri" panose="020F0502020204030204" pitchFamily="34" charset="0"/>
                          <a:cs typeface="Calibri" panose="020F0502020204030204" pitchFamily="34" charset="0"/>
                        </a:rPr>
                        <a:t>Στρατηγική διοίκηση</a:t>
                      </a:r>
                      <a:endParaRPr lang="el-GR" sz="16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nSpc>
                          <a:spcPct val="107000"/>
                        </a:lnSpc>
                        <a:spcAft>
                          <a:spcPts val="0"/>
                        </a:spcAft>
                      </a:pPr>
                      <a:r>
                        <a:rPr lang="el-GR" sz="1600" dirty="0">
                          <a:effectLst/>
                          <a:latin typeface="Calibri" panose="020F0502020204030204" pitchFamily="34" charset="0"/>
                          <a:cs typeface="Calibri" panose="020F0502020204030204" pitchFamily="34" charset="0"/>
                        </a:rPr>
                        <a:t>Τεχνοκρατική / Πόροι ως μέσα</a:t>
                      </a:r>
                      <a:endParaRPr lang="el-GR" sz="16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nSpc>
                          <a:spcPct val="107000"/>
                        </a:lnSpc>
                        <a:spcAft>
                          <a:spcPts val="0"/>
                        </a:spcAft>
                      </a:pPr>
                      <a:r>
                        <a:rPr lang="el-GR" sz="1600">
                          <a:effectLst/>
                          <a:latin typeface="Calibri" panose="020F0502020204030204" pitchFamily="34" charset="0"/>
                          <a:cs typeface="Calibri" panose="020F0502020204030204" pitchFamily="34" charset="0"/>
                        </a:rPr>
                        <a:t>Πανεπιστήμια, πολιτικές HR, διοικητικά έγγραφα</a:t>
                      </a:r>
                      <a:endParaRPr lang="el-GR" sz="16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nSpc>
                          <a:spcPct val="107000"/>
                        </a:lnSpc>
                        <a:spcAft>
                          <a:spcPts val="0"/>
                        </a:spcAft>
                      </a:pPr>
                      <a:r>
                        <a:rPr lang="el-GR" sz="1600">
                          <a:effectLst/>
                          <a:latin typeface="Calibri" panose="020F0502020204030204" pitchFamily="34" charset="0"/>
                          <a:cs typeface="Calibri" panose="020F0502020204030204" pitchFamily="34" charset="0"/>
                        </a:rPr>
                        <a:t>«Η στρατηγική της Διοίκησης Ανθρώπινων Πόρων συμβάλλει στην ευθυγράμμιση του προσωπικού με την αποστολή της εταιρείας.»</a:t>
                      </a:r>
                      <a:endParaRPr lang="el-GR" sz="16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extLst>
                  <a:ext uri="{0D108BD9-81ED-4DB2-BD59-A6C34878D82A}">
                    <a16:rowId xmlns:a16="http://schemas.microsoft.com/office/drawing/2014/main" val="18640845"/>
                  </a:ext>
                </a:extLst>
              </a:tr>
              <a:tr h="1126995">
                <a:tc>
                  <a:txBody>
                    <a:bodyPr/>
                    <a:lstStyle/>
                    <a:p>
                      <a:pPr>
                        <a:lnSpc>
                          <a:spcPct val="107000"/>
                        </a:lnSpc>
                        <a:spcAft>
                          <a:spcPts val="0"/>
                        </a:spcAft>
                      </a:pPr>
                      <a:r>
                        <a:rPr lang="el-GR" sz="1600">
                          <a:effectLst/>
                          <a:latin typeface="Calibri" panose="020F0502020204030204" pitchFamily="34" charset="0"/>
                          <a:cs typeface="Calibri" panose="020F0502020204030204" pitchFamily="34" charset="0"/>
                        </a:rPr>
                        <a:t>Διαχείριση Ανθρώπινων Πόρων</a:t>
                      </a:r>
                      <a:endParaRPr lang="el-GR" sz="16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nSpc>
                          <a:spcPct val="107000"/>
                        </a:lnSpc>
                        <a:spcAft>
                          <a:spcPts val="0"/>
                        </a:spcAft>
                      </a:pPr>
                      <a:r>
                        <a:rPr lang="el-GR" sz="1600">
                          <a:effectLst/>
                          <a:latin typeface="Calibri" panose="020F0502020204030204" pitchFamily="34" charset="0"/>
                          <a:cs typeface="Calibri" panose="020F0502020204030204" pitchFamily="34" charset="0"/>
                        </a:rPr>
                        <a:t>Πρακτική λειτουργία</a:t>
                      </a:r>
                      <a:endParaRPr lang="el-GR" sz="16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nSpc>
                          <a:spcPct val="107000"/>
                        </a:lnSpc>
                        <a:spcAft>
                          <a:spcPts val="0"/>
                        </a:spcAft>
                      </a:pPr>
                      <a:r>
                        <a:rPr lang="el-GR" sz="1600">
                          <a:effectLst/>
                          <a:latin typeface="Calibri" panose="020F0502020204030204" pitchFamily="34" charset="0"/>
                          <a:cs typeface="Calibri" panose="020F0502020204030204" pitchFamily="34" charset="0"/>
                        </a:rPr>
                        <a:t>Εκτελεστική / Διαχείριση διαδικασιών</a:t>
                      </a:r>
                      <a:endParaRPr lang="el-GR" sz="16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nSpc>
                          <a:spcPct val="107000"/>
                        </a:lnSpc>
                        <a:spcAft>
                          <a:spcPts val="0"/>
                        </a:spcAft>
                      </a:pPr>
                      <a:r>
                        <a:rPr lang="el-GR" sz="1600" dirty="0">
                          <a:effectLst/>
                          <a:latin typeface="Calibri" panose="020F0502020204030204" pitchFamily="34" charset="0"/>
                          <a:cs typeface="Calibri" panose="020F0502020204030204" pitchFamily="34" charset="0"/>
                        </a:rPr>
                        <a:t>Τμήματα HR, καθημερινή λειτουργία, </a:t>
                      </a:r>
                      <a:r>
                        <a:rPr lang="en-US" sz="1600" noProof="0" dirty="0">
                          <a:effectLst/>
                          <a:latin typeface="Calibri" panose="020F0502020204030204" pitchFamily="34" charset="0"/>
                          <a:cs typeface="Calibri" panose="020F0502020204030204" pitchFamily="34" charset="0"/>
                        </a:rPr>
                        <a:t>software</a:t>
                      </a:r>
                      <a:r>
                        <a:rPr lang="el-GR" sz="1600" dirty="0">
                          <a:effectLst/>
                          <a:latin typeface="Calibri" panose="020F0502020204030204" pitchFamily="34" charset="0"/>
                          <a:cs typeface="Calibri" panose="020F0502020204030204" pitchFamily="34" charset="0"/>
                        </a:rPr>
                        <a:t> HRMS</a:t>
                      </a:r>
                      <a:endParaRPr lang="el-GR" sz="16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nSpc>
                          <a:spcPct val="107000"/>
                        </a:lnSpc>
                        <a:spcAft>
                          <a:spcPts val="0"/>
                        </a:spcAft>
                      </a:pPr>
                      <a:r>
                        <a:rPr lang="el-GR" sz="1600">
                          <a:effectLst/>
                          <a:latin typeface="Calibri" panose="020F0502020204030204" pitchFamily="34" charset="0"/>
                          <a:cs typeface="Calibri" panose="020F0502020204030204" pitchFamily="34" charset="0"/>
                        </a:rPr>
                        <a:t>«Το τμήμα Διαχείρισης Ανθρώπινων Πόρων είναι υπεύθυνο για τη μισθοδοσία και τις άδειες.»</a:t>
                      </a:r>
                      <a:endParaRPr lang="el-GR" sz="16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extLst>
                  <a:ext uri="{0D108BD9-81ED-4DB2-BD59-A6C34878D82A}">
                    <a16:rowId xmlns:a16="http://schemas.microsoft.com/office/drawing/2014/main" val="940350839"/>
                  </a:ext>
                </a:extLst>
              </a:tr>
              <a:tr h="1408743">
                <a:tc>
                  <a:txBody>
                    <a:bodyPr/>
                    <a:lstStyle/>
                    <a:p>
                      <a:pPr>
                        <a:lnSpc>
                          <a:spcPct val="107000"/>
                        </a:lnSpc>
                        <a:spcAft>
                          <a:spcPts val="0"/>
                        </a:spcAft>
                      </a:pPr>
                      <a:r>
                        <a:rPr lang="el-GR" sz="1600">
                          <a:effectLst/>
                          <a:latin typeface="Calibri" panose="020F0502020204030204" pitchFamily="34" charset="0"/>
                          <a:cs typeface="Calibri" panose="020F0502020204030204" pitchFamily="34" charset="0"/>
                        </a:rPr>
                        <a:t>Διοίκηση Ανθρώπινου Δυναμικού</a:t>
                      </a:r>
                      <a:endParaRPr lang="el-GR" sz="16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nSpc>
                          <a:spcPct val="107000"/>
                        </a:lnSpc>
                        <a:spcAft>
                          <a:spcPts val="0"/>
                        </a:spcAft>
                      </a:pPr>
                      <a:r>
                        <a:rPr lang="el-GR" sz="1600">
                          <a:effectLst/>
                          <a:latin typeface="Calibri" panose="020F0502020204030204" pitchFamily="34" charset="0"/>
                          <a:cs typeface="Calibri" panose="020F0502020204030204" pitchFamily="34" charset="0"/>
                        </a:rPr>
                        <a:t>Στρατηγικός σχεδιασμός με έμφαση στον άνθρωπο</a:t>
                      </a:r>
                      <a:endParaRPr lang="el-GR" sz="16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nSpc>
                          <a:spcPct val="107000"/>
                        </a:lnSpc>
                        <a:spcAft>
                          <a:spcPts val="0"/>
                        </a:spcAft>
                      </a:pPr>
                      <a:r>
                        <a:rPr lang="el-GR" sz="1600" dirty="0" err="1">
                          <a:effectLst/>
                          <a:latin typeface="Calibri" panose="020F0502020204030204" pitchFamily="34" charset="0"/>
                          <a:cs typeface="Calibri" panose="020F0502020204030204" pitchFamily="34" charset="0"/>
                        </a:rPr>
                        <a:t>Ανθρωπο</a:t>
                      </a:r>
                      <a:r>
                        <a:rPr lang="el-GR" sz="1600" dirty="0">
                          <a:effectLst/>
                          <a:latin typeface="Calibri" panose="020F0502020204030204" pitchFamily="34" charset="0"/>
                          <a:cs typeface="Calibri" panose="020F0502020204030204" pitchFamily="34" charset="0"/>
                        </a:rPr>
                        <a:t>-κεντρική / Ανάπτυξη δυναμικού</a:t>
                      </a:r>
                      <a:endParaRPr lang="el-GR" sz="16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nSpc>
                          <a:spcPct val="107000"/>
                        </a:lnSpc>
                        <a:spcAft>
                          <a:spcPts val="0"/>
                        </a:spcAft>
                      </a:pPr>
                      <a:r>
                        <a:rPr lang="el-GR" sz="1600">
                          <a:effectLst/>
                          <a:latin typeface="Calibri" panose="020F0502020204030204" pitchFamily="34" charset="0"/>
                          <a:cs typeface="Calibri" panose="020F0502020204030204" pitchFamily="34" charset="0"/>
                        </a:rPr>
                        <a:t>Εκπαίδευση, οργανωσιακή ανάπτυξη, leadership</a:t>
                      </a:r>
                      <a:endParaRPr lang="el-GR" sz="16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nSpc>
                          <a:spcPct val="107000"/>
                        </a:lnSpc>
                        <a:spcAft>
                          <a:spcPts val="0"/>
                        </a:spcAft>
                      </a:pPr>
                      <a:r>
                        <a:rPr lang="el-GR" sz="1600">
                          <a:effectLst/>
                          <a:latin typeface="Calibri" panose="020F0502020204030204" pitchFamily="34" charset="0"/>
                          <a:cs typeface="Calibri" panose="020F0502020204030204" pitchFamily="34" charset="0"/>
                        </a:rPr>
                        <a:t>«Η Διοίκηση Ανθρώπινου Δυναμικού ενθαρρύνει την ηγεσία μέσω ενδυνάμωσης των εργαζομένων.»</a:t>
                      </a:r>
                      <a:endParaRPr lang="el-GR" sz="16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extLst>
                  <a:ext uri="{0D108BD9-81ED-4DB2-BD59-A6C34878D82A}">
                    <a16:rowId xmlns:a16="http://schemas.microsoft.com/office/drawing/2014/main" val="758397908"/>
                  </a:ext>
                </a:extLst>
              </a:tr>
              <a:tr h="1532839">
                <a:tc>
                  <a:txBody>
                    <a:bodyPr/>
                    <a:lstStyle/>
                    <a:p>
                      <a:pPr>
                        <a:lnSpc>
                          <a:spcPct val="107000"/>
                        </a:lnSpc>
                        <a:spcAft>
                          <a:spcPts val="0"/>
                        </a:spcAft>
                      </a:pPr>
                      <a:r>
                        <a:rPr lang="el-GR" sz="1600">
                          <a:effectLst/>
                          <a:latin typeface="Calibri" panose="020F0502020204030204" pitchFamily="34" charset="0"/>
                          <a:cs typeface="Calibri" panose="020F0502020204030204" pitchFamily="34" charset="0"/>
                        </a:rPr>
                        <a:t>Διαχείριση Ανθρώπινου Δυναμικού</a:t>
                      </a:r>
                      <a:endParaRPr lang="el-GR" sz="16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nSpc>
                          <a:spcPct val="107000"/>
                        </a:lnSpc>
                        <a:spcAft>
                          <a:spcPts val="0"/>
                        </a:spcAft>
                      </a:pPr>
                      <a:r>
                        <a:rPr lang="el-GR" sz="1600" dirty="0">
                          <a:effectLst/>
                          <a:latin typeface="Calibri" panose="020F0502020204030204" pitchFamily="34" charset="0"/>
                          <a:cs typeface="Calibri" panose="020F0502020204030204" pitchFamily="34" charset="0"/>
                        </a:rPr>
                        <a:t>Λειτουργική εφαρμογή με </a:t>
                      </a:r>
                      <a:r>
                        <a:rPr lang="el-GR" sz="1600" dirty="0" err="1">
                          <a:effectLst/>
                          <a:latin typeface="Calibri" panose="020F0502020204030204" pitchFamily="34" charset="0"/>
                          <a:cs typeface="Calibri" panose="020F0502020204030204" pitchFamily="34" charset="0"/>
                        </a:rPr>
                        <a:t>ανθρωπο</a:t>
                      </a:r>
                      <a:r>
                        <a:rPr lang="el-GR" sz="1600" dirty="0">
                          <a:effectLst/>
                          <a:latin typeface="Calibri" panose="020F0502020204030204" pitchFamily="34" charset="0"/>
                          <a:cs typeface="Calibri" panose="020F0502020204030204" pitchFamily="34" charset="0"/>
                        </a:rPr>
                        <a:t>-κεντρική προσέγγιση</a:t>
                      </a:r>
                      <a:endParaRPr lang="el-GR" sz="16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nSpc>
                          <a:spcPct val="107000"/>
                        </a:lnSpc>
                        <a:spcAft>
                          <a:spcPts val="0"/>
                        </a:spcAft>
                      </a:pPr>
                      <a:r>
                        <a:rPr lang="el-GR" sz="1600">
                          <a:effectLst/>
                          <a:latin typeface="Calibri" panose="020F0502020204030204" pitchFamily="34" charset="0"/>
                          <a:cs typeface="Calibri" panose="020F0502020204030204" pitchFamily="34" charset="0"/>
                        </a:rPr>
                        <a:t>Διαχείριση δυνατοτήτων ανθρώπων</a:t>
                      </a:r>
                      <a:endParaRPr lang="el-GR" sz="16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nSpc>
                          <a:spcPct val="107000"/>
                        </a:lnSpc>
                        <a:spcAft>
                          <a:spcPts val="0"/>
                        </a:spcAft>
                      </a:pPr>
                      <a:r>
                        <a:rPr lang="el-GR" sz="1600">
                          <a:effectLst/>
                          <a:latin typeface="Calibri" panose="020F0502020204030204" pitchFamily="34" charset="0"/>
                          <a:cs typeface="Calibri" panose="020F0502020204030204" pitchFamily="34" charset="0"/>
                        </a:rPr>
                        <a:t>ΜΜΕ, περιγραφές θέσεων, άρθρα πρακτικής HR</a:t>
                      </a:r>
                      <a:endParaRPr lang="el-GR" sz="16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tc>
                  <a:txBody>
                    <a:bodyPr/>
                    <a:lstStyle/>
                    <a:p>
                      <a:pPr>
                        <a:lnSpc>
                          <a:spcPct val="107000"/>
                        </a:lnSpc>
                        <a:spcAft>
                          <a:spcPts val="0"/>
                        </a:spcAft>
                      </a:pPr>
                      <a:r>
                        <a:rPr lang="el-GR" sz="1600" dirty="0">
                          <a:effectLst/>
                          <a:latin typeface="Calibri" panose="020F0502020204030204" pitchFamily="34" charset="0"/>
                          <a:cs typeface="Calibri" panose="020F0502020204030204" pitchFamily="34" charset="0"/>
                        </a:rPr>
                        <a:t>«Η διαχείριση του ανθρώπινου δυναμικού απαιτεί ευελιξία και επικοινωνιακές δεξιότητες.»</a:t>
                      </a:r>
                      <a:endParaRPr lang="el-GR" sz="16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tc>
                <a:extLst>
                  <a:ext uri="{0D108BD9-81ED-4DB2-BD59-A6C34878D82A}">
                    <a16:rowId xmlns:a16="http://schemas.microsoft.com/office/drawing/2014/main" val="487479099"/>
                  </a:ext>
                </a:extLst>
              </a:tr>
            </a:tbl>
          </a:graphicData>
        </a:graphic>
      </p:graphicFrame>
      <p:sp>
        <p:nvSpPr>
          <p:cNvPr id="7" name="Title 1">
            <a:extLst>
              <a:ext uri="{FF2B5EF4-FFF2-40B4-BE49-F238E27FC236}">
                <a16:creationId xmlns:a16="http://schemas.microsoft.com/office/drawing/2014/main" id="{695FEAEC-DEC7-4B02-9534-A72A20436A3B}"/>
              </a:ext>
            </a:extLst>
          </p:cNvPr>
          <p:cNvSpPr>
            <a:spLocks noGrp="1"/>
          </p:cNvSpPr>
          <p:nvPr>
            <p:ph type="title"/>
          </p:nvPr>
        </p:nvSpPr>
        <p:spPr>
          <a:xfrm>
            <a:off x="107504" y="193964"/>
            <a:ext cx="8856984" cy="930780"/>
          </a:xfrm>
        </p:spPr>
        <p:txBody>
          <a:bodyPr/>
          <a:lstStyle/>
          <a:p>
            <a:r>
              <a:rPr lang="el-GR" b="1" dirty="0">
                <a:latin typeface="Calibri" panose="020F0502020204030204" pitchFamily="34" charset="0"/>
                <a:cs typeface="Calibri" panose="020F0502020204030204" pitchFamily="34" charset="0"/>
              </a:rPr>
              <a:t>Εισαγωγή στη Διοίκηση Ανθρώπινων Πόρων (ΔΑΠ): 6/</a:t>
            </a:r>
            <a:r>
              <a:rPr lang="en-US" b="1" dirty="0">
                <a:latin typeface="Calibri" panose="020F0502020204030204" pitchFamily="34" charset="0"/>
                <a:cs typeface="Calibri" panose="020F0502020204030204" pitchFamily="34" charset="0"/>
              </a:rPr>
              <a:t>9</a:t>
            </a:r>
            <a:r>
              <a:rPr lang="el-GR" b="1" dirty="0">
                <a:latin typeface="Calibri" panose="020F0502020204030204" pitchFamily="34" charset="0"/>
                <a:cs typeface="Calibri" panose="020F0502020204030204" pitchFamily="34" charset="0"/>
              </a:rPr>
              <a:t> </a:t>
            </a:r>
            <a:endParaRPr lang="el-GR" dirty="0"/>
          </a:p>
        </p:txBody>
      </p:sp>
    </p:spTree>
    <p:extLst>
      <p:ext uri="{BB962C8B-B14F-4D97-AF65-F5344CB8AC3E}">
        <p14:creationId xmlns:p14="http://schemas.microsoft.com/office/powerpoint/2010/main" val="677236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78C50D-7651-47F3-BD47-BEE370B6DF19}"/>
              </a:ext>
            </a:extLst>
          </p:cNvPr>
          <p:cNvSpPr>
            <a:spLocks noGrp="1"/>
          </p:cNvSpPr>
          <p:nvPr>
            <p:ph sz="quarter" idx="1"/>
          </p:nvPr>
        </p:nvSpPr>
        <p:spPr>
          <a:xfrm>
            <a:off x="0" y="1268760"/>
            <a:ext cx="9144000" cy="5472608"/>
          </a:xfrm>
        </p:spPr>
        <p:txBody>
          <a:bodyPr/>
          <a:lstStyle/>
          <a:p>
            <a:r>
              <a:rPr lang="el-GR" sz="1700" b="1" dirty="0">
                <a:solidFill>
                  <a:srgbClr val="C00000"/>
                </a:solidFill>
                <a:latin typeface="Calibri" panose="020F0502020204030204" pitchFamily="34" charset="0"/>
                <a:cs typeface="Calibri" panose="020F0502020204030204" pitchFamily="34" charset="0"/>
              </a:rPr>
              <a:t>Σημείωση</a:t>
            </a:r>
            <a:r>
              <a:rPr lang="el-GR" sz="1700" b="1" dirty="0">
                <a:latin typeface="Calibri" panose="020F0502020204030204" pitchFamily="34" charset="0"/>
                <a:cs typeface="Calibri" panose="020F0502020204030204" pitchFamily="34" charset="0"/>
              </a:rPr>
              <a:t>:</a:t>
            </a:r>
            <a:endParaRPr lang="el-GR" sz="1700" dirty="0">
              <a:latin typeface="Calibri" panose="020F0502020204030204" pitchFamily="34" charset="0"/>
              <a:cs typeface="Calibri" panose="020F0502020204030204" pitchFamily="34" charset="0"/>
            </a:endParaRPr>
          </a:p>
          <a:p>
            <a:pPr lvl="0"/>
            <a:r>
              <a:rPr lang="el-GR" sz="1700" b="1" dirty="0">
                <a:latin typeface="Calibri" panose="020F0502020204030204" pitchFamily="34" charset="0"/>
                <a:cs typeface="Calibri" panose="020F0502020204030204" pitchFamily="34" charset="0"/>
              </a:rPr>
              <a:t>«Ανθρώπινοι πόροι»</a:t>
            </a:r>
            <a:r>
              <a:rPr lang="el-GR" sz="1700" dirty="0">
                <a:latin typeface="Calibri" panose="020F0502020204030204" pitchFamily="34" charset="0"/>
                <a:cs typeface="Calibri" panose="020F0502020204030204" pitchFamily="34" charset="0"/>
              </a:rPr>
              <a:t>: πιο παλαιός και </a:t>
            </a:r>
            <a:r>
              <a:rPr lang="el-GR" sz="1700" b="1" dirty="0">
                <a:latin typeface="Calibri" panose="020F0502020204030204" pitchFamily="34" charset="0"/>
                <a:cs typeface="Calibri" panose="020F0502020204030204" pitchFamily="34" charset="0"/>
              </a:rPr>
              <a:t>τεχνοκρατικός όρος</a:t>
            </a:r>
            <a:r>
              <a:rPr lang="el-GR" sz="1700" dirty="0">
                <a:latin typeface="Calibri" panose="020F0502020204030204" pitchFamily="34" charset="0"/>
                <a:cs typeface="Calibri" panose="020F0502020204030204" pitchFamily="34" charset="0"/>
              </a:rPr>
              <a:t>, αντιμετωπίζει τους ανθρώπους ως «μέσο παραγωγής» (</a:t>
            </a:r>
            <a:r>
              <a:rPr lang="en-US" sz="1700" dirty="0">
                <a:latin typeface="Calibri" panose="020F0502020204030204" pitchFamily="34" charset="0"/>
                <a:cs typeface="Calibri" panose="020F0502020204030204" pitchFamily="34" charset="0"/>
              </a:rPr>
              <a:t>resource</a:t>
            </a:r>
            <a:r>
              <a:rPr lang="el-GR" sz="1700" dirty="0">
                <a:latin typeface="Calibri" panose="020F0502020204030204" pitchFamily="34" charset="0"/>
                <a:cs typeface="Calibri" panose="020F0502020204030204" pitchFamily="34" charset="0"/>
              </a:rPr>
              <a:t>).</a:t>
            </a:r>
          </a:p>
          <a:p>
            <a:pPr lvl="0"/>
            <a:r>
              <a:rPr lang="el-GR" sz="1700" b="1" dirty="0">
                <a:latin typeface="Calibri" panose="020F0502020204030204" pitchFamily="34" charset="0"/>
                <a:cs typeface="Calibri" panose="020F0502020204030204" pitchFamily="34" charset="0"/>
              </a:rPr>
              <a:t>«Ανθρώπινο δυναμικό»</a:t>
            </a:r>
            <a:r>
              <a:rPr lang="el-GR" sz="1700" dirty="0">
                <a:latin typeface="Calibri" panose="020F0502020204030204" pitchFamily="34" charset="0"/>
                <a:cs typeface="Calibri" panose="020F0502020204030204" pitchFamily="34" charset="0"/>
              </a:rPr>
              <a:t>: πιο </a:t>
            </a:r>
            <a:r>
              <a:rPr lang="el-GR" sz="1700" b="1" dirty="0">
                <a:latin typeface="Calibri" panose="020F0502020204030204" pitchFamily="34" charset="0"/>
                <a:cs typeface="Calibri" panose="020F0502020204030204" pitchFamily="34" charset="0"/>
              </a:rPr>
              <a:t>ανθρωποκεντρικός και εξελιγμένος όρος</a:t>
            </a:r>
            <a:r>
              <a:rPr lang="el-GR" sz="1700" dirty="0">
                <a:latin typeface="Calibri" panose="020F0502020204030204" pitchFamily="34" charset="0"/>
                <a:cs typeface="Calibri" panose="020F0502020204030204" pitchFamily="34" charset="0"/>
              </a:rPr>
              <a:t>, τονίζει τη </a:t>
            </a:r>
            <a:r>
              <a:rPr lang="el-GR" sz="1700" b="1" dirty="0">
                <a:latin typeface="Calibri" panose="020F0502020204030204" pitchFamily="34" charset="0"/>
                <a:cs typeface="Calibri" panose="020F0502020204030204" pitchFamily="34" charset="0"/>
              </a:rPr>
              <a:t>δυναμική φύση</a:t>
            </a:r>
            <a:r>
              <a:rPr lang="el-GR" sz="1700" dirty="0">
                <a:latin typeface="Calibri" panose="020F0502020204030204" pitchFamily="34" charset="0"/>
                <a:cs typeface="Calibri" panose="020F0502020204030204" pitchFamily="34" charset="0"/>
              </a:rPr>
              <a:t> των εργαζομένων ως φορέων γνώσης και ανάπτυξης.</a:t>
            </a:r>
          </a:p>
          <a:p>
            <a:r>
              <a:rPr lang="el-GR" sz="1700" b="1" dirty="0">
                <a:solidFill>
                  <a:srgbClr val="C00000"/>
                </a:solidFill>
                <a:latin typeface="Calibri" panose="020F0502020204030204" pitchFamily="34" charset="0"/>
                <a:cs typeface="Calibri" panose="020F0502020204030204" pitchFamily="34" charset="0"/>
              </a:rPr>
              <a:t>Συμπέρασμα</a:t>
            </a:r>
            <a:r>
              <a:rPr lang="el-GR" sz="1700" b="1" dirty="0">
                <a:latin typeface="Calibri" panose="020F0502020204030204" pitchFamily="34" charset="0"/>
                <a:cs typeface="Calibri" panose="020F0502020204030204" pitchFamily="34" charset="0"/>
              </a:rPr>
              <a:t>:</a:t>
            </a:r>
            <a:endParaRPr lang="el-GR" sz="1700" dirty="0">
              <a:latin typeface="Calibri" panose="020F0502020204030204" pitchFamily="34" charset="0"/>
              <a:cs typeface="Calibri" panose="020F0502020204030204" pitchFamily="34" charset="0"/>
            </a:endParaRPr>
          </a:p>
          <a:p>
            <a:r>
              <a:rPr lang="el-GR" sz="1700" dirty="0">
                <a:latin typeface="Calibri" panose="020F0502020204030204" pitchFamily="34" charset="0"/>
                <a:cs typeface="Calibri" panose="020F0502020204030204" pitchFamily="34" charset="0"/>
              </a:rPr>
              <a:t>Στην πράξη, οι όροι είναι </a:t>
            </a:r>
            <a:r>
              <a:rPr lang="el-GR" sz="1700" b="1" dirty="0">
                <a:latin typeface="Calibri" panose="020F0502020204030204" pitchFamily="34" charset="0"/>
                <a:cs typeface="Calibri" panose="020F0502020204030204" pitchFamily="34" charset="0"/>
              </a:rPr>
              <a:t>συνώνυμοι</a:t>
            </a:r>
            <a:r>
              <a:rPr lang="el-GR" sz="1700" dirty="0">
                <a:latin typeface="Calibri" panose="020F0502020204030204" pitchFamily="34" charset="0"/>
                <a:cs typeface="Calibri" panose="020F0502020204030204" pitchFamily="34" charset="0"/>
              </a:rPr>
              <a:t> σε πολλές περιπτώσεις, αλλά:</a:t>
            </a:r>
          </a:p>
          <a:p>
            <a:pPr lvl="0"/>
            <a:r>
              <a:rPr lang="el-GR" sz="1700" b="1" dirty="0">
                <a:latin typeface="Calibri" panose="020F0502020204030204" pitchFamily="34" charset="0"/>
                <a:cs typeface="Calibri" panose="020F0502020204030204" pitchFamily="34" charset="0"/>
              </a:rPr>
              <a:t>Η «Διοίκηση Ανθρώπινου Δυναμικού»</a:t>
            </a:r>
            <a:r>
              <a:rPr lang="el-GR" sz="1700" dirty="0">
                <a:latin typeface="Calibri" panose="020F0502020204030204" pitchFamily="34" charset="0"/>
                <a:cs typeface="Calibri" panose="020F0502020204030204" pitchFamily="34" charset="0"/>
              </a:rPr>
              <a:t> θεωρείται ο </a:t>
            </a:r>
            <a:r>
              <a:rPr lang="el-GR" sz="1700" b="1" dirty="0">
                <a:latin typeface="Calibri" panose="020F0502020204030204" pitchFamily="34" charset="0"/>
                <a:cs typeface="Calibri" panose="020F0502020204030204" pitchFamily="34" charset="0"/>
              </a:rPr>
              <a:t>πιο σύγχρονος και κατάλληλος όρος</a:t>
            </a:r>
            <a:r>
              <a:rPr lang="el-GR" sz="1700" dirty="0">
                <a:latin typeface="Calibri" panose="020F0502020204030204" pitchFamily="34" charset="0"/>
                <a:cs typeface="Calibri" panose="020F0502020204030204" pitchFamily="34" charset="0"/>
              </a:rPr>
              <a:t>, ειδικά σε περιβάλλοντα που προσεγγίζουν το προσωπικό ως </a:t>
            </a:r>
            <a:r>
              <a:rPr lang="el-GR" sz="1700" b="1" dirty="0">
                <a:latin typeface="Calibri" panose="020F0502020204030204" pitchFamily="34" charset="0"/>
                <a:cs typeface="Calibri" panose="020F0502020204030204" pitchFamily="34" charset="0"/>
              </a:rPr>
              <a:t>κεφάλαιο</a:t>
            </a:r>
            <a:r>
              <a:rPr lang="el-GR" sz="1700" dirty="0">
                <a:latin typeface="Calibri" panose="020F0502020204030204" pitchFamily="34" charset="0"/>
                <a:cs typeface="Calibri" panose="020F0502020204030204" pitchFamily="34" charset="0"/>
              </a:rPr>
              <a:t> και όχι απλώς ως πόρο.</a:t>
            </a:r>
          </a:p>
          <a:p>
            <a:pPr lvl="0"/>
            <a:r>
              <a:rPr lang="el-GR" sz="1700" dirty="0">
                <a:latin typeface="Calibri" panose="020F0502020204030204" pitchFamily="34" charset="0"/>
                <a:cs typeface="Calibri" panose="020F0502020204030204" pitchFamily="34" charset="0"/>
              </a:rPr>
              <a:t>Η </a:t>
            </a:r>
            <a:r>
              <a:rPr lang="el-GR" sz="1700" b="1" dirty="0">
                <a:latin typeface="Calibri" panose="020F0502020204030204" pitchFamily="34" charset="0"/>
                <a:cs typeface="Calibri" panose="020F0502020204030204" pitchFamily="34" charset="0"/>
              </a:rPr>
              <a:t>«Διαχείριση»</a:t>
            </a:r>
            <a:r>
              <a:rPr lang="el-GR" sz="1700" dirty="0">
                <a:latin typeface="Calibri" panose="020F0502020204030204" pitchFamily="34" charset="0"/>
                <a:cs typeface="Calibri" panose="020F0502020204030204" pitchFamily="34" charset="0"/>
              </a:rPr>
              <a:t> τείνει να δηλώνει πιο </a:t>
            </a:r>
            <a:r>
              <a:rPr lang="el-GR" sz="1700" b="1" dirty="0">
                <a:latin typeface="Calibri" panose="020F0502020204030204" pitchFamily="34" charset="0"/>
                <a:cs typeface="Calibri" panose="020F0502020204030204" pitchFamily="34" charset="0"/>
              </a:rPr>
              <a:t>τεχνικό ή εκτελεστικό</a:t>
            </a:r>
            <a:r>
              <a:rPr lang="el-GR" sz="1700" dirty="0">
                <a:latin typeface="Calibri" panose="020F0502020204030204" pitchFamily="34" charset="0"/>
                <a:cs typeface="Calibri" panose="020F0502020204030204" pitchFamily="34" charset="0"/>
              </a:rPr>
              <a:t> χαρακτήρα.</a:t>
            </a:r>
          </a:p>
          <a:p>
            <a:pPr lvl="0"/>
            <a:r>
              <a:rPr lang="el-GR" sz="1700" dirty="0">
                <a:latin typeface="Calibri" panose="020F0502020204030204" pitchFamily="34" charset="0"/>
                <a:cs typeface="Calibri" panose="020F0502020204030204" pitchFamily="34" charset="0"/>
              </a:rPr>
              <a:t>Η </a:t>
            </a:r>
            <a:r>
              <a:rPr lang="el-GR" sz="1700" b="1" dirty="0">
                <a:latin typeface="Calibri" panose="020F0502020204030204" pitchFamily="34" charset="0"/>
                <a:cs typeface="Calibri" panose="020F0502020204030204" pitchFamily="34" charset="0"/>
              </a:rPr>
              <a:t>«Διοίκηση»</a:t>
            </a:r>
            <a:r>
              <a:rPr lang="el-GR" sz="1700" dirty="0">
                <a:latin typeface="Calibri" panose="020F0502020204030204" pitchFamily="34" charset="0"/>
                <a:cs typeface="Calibri" panose="020F0502020204030204" pitchFamily="34" charset="0"/>
              </a:rPr>
              <a:t> υποδηλώνει στρατηγικό σχεδιασμό και μακροπρόθεσμη προοπτική.</a:t>
            </a:r>
          </a:p>
          <a:p>
            <a:r>
              <a:rPr lang="el-GR" sz="1700" b="1" dirty="0">
                <a:solidFill>
                  <a:srgbClr val="C00000"/>
                </a:solidFill>
                <a:latin typeface="Calibri" panose="020F0502020204030204" pitchFamily="34" charset="0"/>
                <a:cs typeface="Calibri" panose="020F0502020204030204" pitchFamily="34" charset="0"/>
              </a:rPr>
              <a:t>Παρατηρήσεις</a:t>
            </a:r>
            <a:r>
              <a:rPr lang="el-GR" sz="1700" b="1" dirty="0">
                <a:latin typeface="Calibri" panose="020F0502020204030204" pitchFamily="34" charset="0"/>
                <a:cs typeface="Calibri" panose="020F0502020204030204" pitchFamily="34" charset="0"/>
              </a:rPr>
              <a:t>:</a:t>
            </a:r>
            <a:endParaRPr lang="el-GR" sz="1700" dirty="0">
              <a:latin typeface="Calibri" panose="020F0502020204030204" pitchFamily="34" charset="0"/>
              <a:cs typeface="Calibri" panose="020F0502020204030204" pitchFamily="34" charset="0"/>
            </a:endParaRPr>
          </a:p>
          <a:p>
            <a:pPr lvl="0"/>
            <a:r>
              <a:rPr lang="el-GR" sz="1700" dirty="0">
                <a:latin typeface="Calibri" panose="020F0502020204030204" pitchFamily="34" charset="0"/>
                <a:cs typeface="Calibri" panose="020F0502020204030204" pitchFamily="34" charset="0"/>
              </a:rPr>
              <a:t>Οι όροι </a:t>
            </a:r>
            <a:r>
              <a:rPr lang="el-GR" sz="1700" b="1" dirty="0">
                <a:latin typeface="Calibri" panose="020F0502020204030204" pitchFamily="34" charset="0"/>
                <a:cs typeface="Calibri" panose="020F0502020204030204" pitchFamily="34" charset="0"/>
              </a:rPr>
              <a:t>«πόροι»</a:t>
            </a:r>
            <a:r>
              <a:rPr lang="el-GR" sz="1700" dirty="0">
                <a:latin typeface="Calibri" panose="020F0502020204030204" pitchFamily="34" charset="0"/>
                <a:cs typeface="Calibri" panose="020F0502020204030204" pitchFamily="34" charset="0"/>
              </a:rPr>
              <a:t> </a:t>
            </a:r>
            <a:r>
              <a:rPr lang="el-GR" sz="1700" dirty="0" err="1">
                <a:latin typeface="Calibri" panose="020F0502020204030204" pitchFamily="34" charset="0"/>
                <a:cs typeface="Calibri" panose="020F0502020204030204" pitchFamily="34" charset="0"/>
              </a:rPr>
              <a:t>vs</a:t>
            </a:r>
            <a:r>
              <a:rPr lang="el-GR" sz="1700" dirty="0">
                <a:latin typeface="Calibri" panose="020F0502020204030204" pitchFamily="34" charset="0"/>
                <a:cs typeface="Calibri" panose="020F0502020204030204" pitchFamily="34" charset="0"/>
              </a:rPr>
              <a:t>. </a:t>
            </a:r>
            <a:r>
              <a:rPr lang="el-GR" sz="1700" b="1" dirty="0">
                <a:latin typeface="Calibri" panose="020F0502020204030204" pitchFamily="34" charset="0"/>
                <a:cs typeface="Calibri" panose="020F0502020204030204" pitchFamily="34" charset="0"/>
              </a:rPr>
              <a:t>«δυναμικό»</a:t>
            </a:r>
            <a:r>
              <a:rPr lang="el-GR" sz="1700" dirty="0">
                <a:latin typeface="Calibri" panose="020F0502020204030204" pitchFamily="34" charset="0"/>
                <a:cs typeface="Calibri" panose="020F0502020204030204" pitchFamily="34" charset="0"/>
              </a:rPr>
              <a:t> αντικατοπτρίζουν </a:t>
            </a:r>
            <a:r>
              <a:rPr lang="el-GR" sz="1700" b="1" dirty="0">
                <a:latin typeface="Calibri" panose="020F0502020204030204" pitchFamily="34" charset="0"/>
                <a:cs typeface="Calibri" panose="020F0502020204030204" pitchFamily="34" charset="0"/>
              </a:rPr>
              <a:t>διαφορετική φιλοσοφία</a:t>
            </a:r>
            <a:r>
              <a:rPr lang="el-GR" sz="1700" dirty="0">
                <a:latin typeface="Calibri" panose="020F0502020204030204" pitchFamily="34" charset="0"/>
                <a:cs typeface="Calibri" panose="020F0502020204030204" pitchFamily="34" charset="0"/>
              </a:rPr>
              <a:t>:</a:t>
            </a:r>
          </a:p>
          <a:p>
            <a:pPr lvl="1"/>
            <a:r>
              <a:rPr lang="el-GR" sz="1700" dirty="0">
                <a:latin typeface="Calibri" panose="020F0502020204030204" pitchFamily="34" charset="0"/>
                <a:cs typeface="Calibri" panose="020F0502020204030204" pitchFamily="34" charset="0"/>
              </a:rPr>
              <a:t>Οι «πόροι» θεωρούνται </a:t>
            </a:r>
            <a:r>
              <a:rPr lang="el-GR" sz="1700" b="1" dirty="0">
                <a:latin typeface="Calibri" panose="020F0502020204030204" pitchFamily="34" charset="0"/>
                <a:cs typeface="Calibri" panose="020F0502020204030204" pitchFamily="34" charset="0"/>
              </a:rPr>
              <a:t>εργαλεία</a:t>
            </a:r>
            <a:r>
              <a:rPr lang="el-GR" sz="1700" dirty="0">
                <a:latin typeface="Calibri" panose="020F0502020204030204" pitchFamily="34" charset="0"/>
                <a:cs typeface="Calibri" panose="020F0502020204030204" pitchFamily="34" charset="0"/>
              </a:rPr>
              <a:t>.</a:t>
            </a:r>
          </a:p>
          <a:p>
            <a:pPr lvl="1"/>
            <a:r>
              <a:rPr lang="el-GR" sz="1700" dirty="0">
                <a:latin typeface="Calibri" panose="020F0502020204030204" pitchFamily="34" charset="0"/>
                <a:cs typeface="Calibri" panose="020F0502020204030204" pitchFamily="34" charset="0"/>
              </a:rPr>
              <a:t>Το «δυναμικό» έχει προοπτική εξέλιξης και αξία ως ανθρώπινο </a:t>
            </a:r>
            <a:r>
              <a:rPr lang="el-GR" sz="1700" b="1" dirty="0">
                <a:latin typeface="Calibri" panose="020F0502020204030204" pitchFamily="34" charset="0"/>
                <a:cs typeface="Calibri" panose="020F0502020204030204" pitchFamily="34" charset="0"/>
              </a:rPr>
              <a:t>κεφάλαιο</a:t>
            </a:r>
            <a:r>
              <a:rPr lang="el-GR" sz="1700" dirty="0">
                <a:latin typeface="Calibri" panose="020F0502020204030204" pitchFamily="34" charset="0"/>
                <a:cs typeface="Calibri" panose="020F0502020204030204" pitchFamily="34" charset="0"/>
              </a:rPr>
              <a:t>.</a:t>
            </a:r>
          </a:p>
          <a:p>
            <a:pPr lvl="0"/>
            <a:r>
              <a:rPr lang="el-GR" sz="1700" dirty="0">
                <a:latin typeface="Calibri" panose="020F0502020204030204" pitchFamily="34" charset="0"/>
                <a:cs typeface="Calibri" panose="020F0502020204030204" pitchFamily="34" charset="0"/>
              </a:rPr>
              <a:t>Οι όροι </a:t>
            </a:r>
            <a:r>
              <a:rPr lang="el-GR" sz="1700" b="1" dirty="0">
                <a:latin typeface="Calibri" panose="020F0502020204030204" pitchFamily="34" charset="0"/>
                <a:cs typeface="Calibri" panose="020F0502020204030204" pitchFamily="34" charset="0"/>
              </a:rPr>
              <a:t>«διοίκηση»</a:t>
            </a:r>
            <a:r>
              <a:rPr lang="el-GR" sz="1700" dirty="0">
                <a:latin typeface="Calibri" panose="020F0502020204030204" pitchFamily="34" charset="0"/>
                <a:cs typeface="Calibri" panose="020F0502020204030204" pitchFamily="34" charset="0"/>
              </a:rPr>
              <a:t> </a:t>
            </a:r>
            <a:r>
              <a:rPr lang="el-GR" sz="1700" dirty="0" err="1">
                <a:latin typeface="Calibri" panose="020F0502020204030204" pitchFamily="34" charset="0"/>
                <a:cs typeface="Calibri" panose="020F0502020204030204" pitchFamily="34" charset="0"/>
              </a:rPr>
              <a:t>vs</a:t>
            </a:r>
            <a:r>
              <a:rPr lang="el-GR" sz="1700" dirty="0">
                <a:latin typeface="Calibri" panose="020F0502020204030204" pitchFamily="34" charset="0"/>
                <a:cs typeface="Calibri" panose="020F0502020204030204" pitchFamily="34" charset="0"/>
              </a:rPr>
              <a:t>. </a:t>
            </a:r>
            <a:r>
              <a:rPr lang="el-GR" sz="1700" b="1" dirty="0">
                <a:latin typeface="Calibri" panose="020F0502020204030204" pitchFamily="34" charset="0"/>
                <a:cs typeface="Calibri" panose="020F0502020204030204" pitchFamily="34" charset="0"/>
              </a:rPr>
              <a:t>«διαχείριση»</a:t>
            </a:r>
            <a:r>
              <a:rPr lang="el-GR" sz="1700" dirty="0">
                <a:latin typeface="Calibri" panose="020F0502020204030204" pitchFamily="34" charset="0"/>
                <a:cs typeface="Calibri" panose="020F0502020204030204" pitchFamily="34" charset="0"/>
              </a:rPr>
              <a:t> αφορούν </a:t>
            </a:r>
            <a:r>
              <a:rPr lang="el-GR" sz="1700" b="1" dirty="0">
                <a:latin typeface="Calibri" panose="020F0502020204030204" pitchFamily="34" charset="0"/>
                <a:cs typeface="Calibri" panose="020F0502020204030204" pitchFamily="34" charset="0"/>
              </a:rPr>
              <a:t>διαφορετικά επίπεδα</a:t>
            </a:r>
            <a:r>
              <a:rPr lang="el-GR" sz="1700" dirty="0">
                <a:latin typeface="Calibri" panose="020F0502020204030204" pitchFamily="34" charset="0"/>
                <a:cs typeface="Calibri" panose="020F0502020204030204" pitchFamily="34" charset="0"/>
              </a:rPr>
              <a:t>:</a:t>
            </a:r>
          </a:p>
          <a:p>
            <a:pPr lvl="1"/>
            <a:r>
              <a:rPr lang="el-GR" sz="1700" dirty="0">
                <a:latin typeface="Calibri" panose="020F0502020204030204" pitchFamily="34" charset="0"/>
                <a:cs typeface="Calibri" panose="020F0502020204030204" pitchFamily="34" charset="0"/>
              </a:rPr>
              <a:t>Η «διοίκηση» έχει </a:t>
            </a:r>
            <a:r>
              <a:rPr lang="el-GR" sz="1700" b="1" dirty="0">
                <a:latin typeface="Calibri" panose="020F0502020204030204" pitchFamily="34" charset="0"/>
                <a:cs typeface="Calibri" panose="020F0502020204030204" pitchFamily="34" charset="0"/>
              </a:rPr>
              <a:t>στρατηγικό, ηγετικό</a:t>
            </a:r>
            <a:r>
              <a:rPr lang="el-GR" sz="1700" dirty="0">
                <a:latin typeface="Calibri" panose="020F0502020204030204" pitchFamily="34" charset="0"/>
                <a:cs typeface="Calibri" panose="020F0502020204030204" pitchFamily="34" charset="0"/>
              </a:rPr>
              <a:t> ρόλο.</a:t>
            </a:r>
          </a:p>
          <a:p>
            <a:pPr lvl="1"/>
            <a:r>
              <a:rPr lang="el-GR" sz="1700" dirty="0">
                <a:latin typeface="Calibri" panose="020F0502020204030204" pitchFamily="34" charset="0"/>
                <a:cs typeface="Calibri" panose="020F0502020204030204" pitchFamily="34" charset="0"/>
              </a:rPr>
              <a:t>Η «διαχείριση» έχει </a:t>
            </a:r>
            <a:r>
              <a:rPr lang="el-GR" sz="1700" b="1" dirty="0">
                <a:latin typeface="Calibri" panose="020F0502020204030204" pitchFamily="34" charset="0"/>
                <a:cs typeface="Calibri" panose="020F0502020204030204" pitchFamily="34" charset="0"/>
              </a:rPr>
              <a:t>λειτουργικό, οργανωτικό</a:t>
            </a:r>
            <a:r>
              <a:rPr lang="el-GR" sz="1700" dirty="0">
                <a:latin typeface="Calibri" panose="020F0502020204030204" pitchFamily="34" charset="0"/>
                <a:cs typeface="Calibri" panose="020F0502020204030204" pitchFamily="34" charset="0"/>
              </a:rPr>
              <a:t> χαρακτήρα.</a:t>
            </a:r>
          </a:p>
          <a:p>
            <a:endParaRPr lang="el-GR" sz="17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78823FAB-10DB-41F2-8903-B1E6019170BB}"/>
              </a:ext>
            </a:extLst>
          </p:cNvPr>
          <p:cNvSpPr>
            <a:spLocks noGrp="1"/>
          </p:cNvSpPr>
          <p:nvPr>
            <p:ph type="sldNum" sz="quarter" idx="12"/>
          </p:nvPr>
        </p:nvSpPr>
        <p:spPr/>
        <p:txBody>
          <a:bodyPr/>
          <a:lstStyle/>
          <a:p>
            <a:pPr>
              <a:defRPr/>
            </a:pPr>
            <a:fld id="{D4CA15EF-DFB9-4D40-AD98-A7932FA4C59D}" type="slidenum">
              <a:rPr lang="el-GR" smtClean="0"/>
              <a:pPr>
                <a:defRPr/>
              </a:pPr>
              <a:t>18</a:t>
            </a:fld>
            <a:endParaRPr lang="el-GR"/>
          </a:p>
        </p:txBody>
      </p:sp>
      <p:sp>
        <p:nvSpPr>
          <p:cNvPr id="7" name="Title 1">
            <a:extLst>
              <a:ext uri="{FF2B5EF4-FFF2-40B4-BE49-F238E27FC236}">
                <a16:creationId xmlns:a16="http://schemas.microsoft.com/office/drawing/2014/main" id="{890A8D82-3759-4239-BD3E-7F9B78502CDB}"/>
              </a:ext>
            </a:extLst>
          </p:cNvPr>
          <p:cNvSpPr>
            <a:spLocks noGrp="1"/>
          </p:cNvSpPr>
          <p:nvPr>
            <p:ph type="title"/>
          </p:nvPr>
        </p:nvSpPr>
        <p:spPr>
          <a:xfrm>
            <a:off x="107504" y="193964"/>
            <a:ext cx="8856984" cy="930780"/>
          </a:xfrm>
        </p:spPr>
        <p:txBody>
          <a:bodyPr/>
          <a:lstStyle/>
          <a:p>
            <a:r>
              <a:rPr lang="el-GR" b="1" dirty="0">
                <a:latin typeface="Calibri" panose="020F0502020204030204" pitchFamily="34" charset="0"/>
                <a:cs typeface="Calibri" panose="020F0502020204030204" pitchFamily="34" charset="0"/>
              </a:rPr>
              <a:t>Εισαγωγή στη Διοίκηση Ανθρώπινων Πόρων (ΔΑΠ): 7/</a:t>
            </a:r>
            <a:r>
              <a:rPr lang="en-US" b="1" dirty="0">
                <a:latin typeface="Calibri" panose="020F0502020204030204" pitchFamily="34" charset="0"/>
                <a:cs typeface="Calibri" panose="020F0502020204030204" pitchFamily="34" charset="0"/>
              </a:rPr>
              <a:t>9</a:t>
            </a:r>
            <a:endParaRPr lang="el-GR" dirty="0"/>
          </a:p>
        </p:txBody>
      </p:sp>
    </p:spTree>
    <p:extLst>
      <p:ext uri="{BB962C8B-B14F-4D97-AF65-F5344CB8AC3E}">
        <p14:creationId xmlns:p14="http://schemas.microsoft.com/office/powerpoint/2010/main" val="822987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EFAB32-069A-4C26-AEFE-8D056B6DE36F}"/>
              </a:ext>
            </a:extLst>
          </p:cNvPr>
          <p:cNvSpPr>
            <a:spLocks noGrp="1"/>
          </p:cNvSpPr>
          <p:nvPr>
            <p:ph type="sldNum" sz="quarter" idx="12"/>
          </p:nvPr>
        </p:nvSpPr>
        <p:spPr/>
        <p:txBody>
          <a:bodyPr/>
          <a:lstStyle/>
          <a:p>
            <a:pPr>
              <a:defRPr/>
            </a:pPr>
            <a:fld id="{D4CA15EF-DFB9-4D40-AD98-A7932FA4C59D}" type="slidenum">
              <a:rPr lang="el-GR" smtClean="0"/>
              <a:pPr>
                <a:defRPr/>
              </a:pPr>
              <a:t>19</a:t>
            </a:fld>
            <a:endParaRPr lang="el-GR"/>
          </a:p>
        </p:txBody>
      </p:sp>
      <p:sp>
        <p:nvSpPr>
          <p:cNvPr id="7" name="Content Placeholder 2">
            <a:extLst>
              <a:ext uri="{FF2B5EF4-FFF2-40B4-BE49-F238E27FC236}">
                <a16:creationId xmlns:a16="http://schemas.microsoft.com/office/drawing/2014/main" id="{CBA32F72-6462-40B9-99CD-3F9C4414E670}"/>
              </a:ext>
            </a:extLst>
          </p:cNvPr>
          <p:cNvSpPr>
            <a:spLocks noGrp="1"/>
          </p:cNvSpPr>
          <p:nvPr>
            <p:ph sz="quarter" idx="1"/>
          </p:nvPr>
        </p:nvSpPr>
        <p:spPr>
          <a:xfrm>
            <a:off x="0" y="1340768"/>
            <a:ext cx="9144000" cy="5373687"/>
          </a:xfrm>
        </p:spPr>
        <p:txBody>
          <a:bodyPr/>
          <a:lstStyle/>
          <a:p>
            <a:r>
              <a:rPr lang="el-GR" sz="2400" b="1" dirty="0">
                <a:solidFill>
                  <a:srgbClr val="0070C0"/>
                </a:solidFill>
                <a:latin typeface="Calibri" pitchFamily="34" charset="0"/>
              </a:rPr>
              <a:t>Παραλλαγές της ΔΑΠ </a:t>
            </a:r>
            <a:r>
              <a:rPr lang="el-GR" sz="2400" dirty="0">
                <a:latin typeface="Calibri" pitchFamily="34" charset="0"/>
              </a:rPr>
              <a:t>(</a:t>
            </a:r>
            <a:r>
              <a:rPr lang="el-GR" sz="2400" dirty="0" err="1">
                <a:latin typeface="Calibri" pitchFamily="34" charset="0"/>
              </a:rPr>
              <a:t>Κάτου</a:t>
            </a:r>
            <a:r>
              <a:rPr lang="el-GR" sz="2400" dirty="0">
                <a:latin typeface="Calibri" pitchFamily="34" charset="0"/>
              </a:rPr>
              <a:t>, 2017)</a:t>
            </a:r>
            <a:endParaRPr lang="en-US" sz="2100" b="1" dirty="0">
              <a:latin typeface="Calibri" pitchFamily="34" charset="0"/>
            </a:endParaRPr>
          </a:p>
          <a:p>
            <a:r>
              <a:rPr lang="el-GR" sz="2000" b="1" dirty="0">
                <a:solidFill>
                  <a:srgbClr val="C00000"/>
                </a:solidFill>
                <a:latin typeface="Calibri" pitchFamily="34" charset="0"/>
              </a:rPr>
              <a:t>Σκληρή ΔΑΠ </a:t>
            </a:r>
            <a:r>
              <a:rPr lang="el-GR" sz="2000" dirty="0">
                <a:latin typeface="Calibri" pitchFamily="34" charset="0"/>
              </a:rPr>
              <a:t>(</a:t>
            </a:r>
            <a:r>
              <a:rPr lang="en-US" sz="2000" dirty="0">
                <a:latin typeface="Calibri" pitchFamily="34" charset="0"/>
              </a:rPr>
              <a:t>hard HRM</a:t>
            </a:r>
            <a:r>
              <a:rPr lang="el-GR" sz="2000" dirty="0">
                <a:latin typeface="Calibri" pitchFamily="34" charset="0"/>
              </a:rPr>
              <a:t>): Η προσέγγιση της σκληρής ΔΑΠ βάζει περισσότερη έμφαση στις </a:t>
            </a:r>
            <a:r>
              <a:rPr lang="el-GR" sz="2000" b="1" i="1" dirty="0">
                <a:solidFill>
                  <a:srgbClr val="C00000"/>
                </a:solidFill>
                <a:latin typeface="Calibri" pitchFamily="34" charset="0"/>
              </a:rPr>
              <a:t>στρατηγικές και ποσοτικές πτυχές </a:t>
            </a:r>
            <a:r>
              <a:rPr lang="el-GR" sz="2000" dirty="0">
                <a:latin typeface="Calibri" pitchFamily="34" charset="0"/>
              </a:rPr>
              <a:t>της διοίκησης Ανθρώπινων πόρων, θεωρώντας ότι οι ανθρώπινοι πόροι αποτελούν έναν οικονομικό συντελεστή της παραγωγής, όπως για παράδειγμα είναι τα μηχανήματα και οι πρώτες ύλες, τους οποίους πρέπει να εκμεταλλευτούμε αποτελεσματικά. Ως εκ τούτου, η σκληρή ΔΑΠ επικεντρώνεται σε δραστηριότητες που σχετίζονται με τον έλεγχο και το συντονισμό των εργαζομένων, όπως για παράδειγμα είναι ο προγραμματισμός των ΑΠ, ο σαφής προσδιορισμός αντικειμενικών στόχων, και η συνεχής μέτρηση και αξιολόγηση της επίδοσης των εργαζομένων.</a:t>
            </a:r>
          </a:p>
          <a:p>
            <a:r>
              <a:rPr lang="el-GR" sz="2000" b="1" dirty="0">
                <a:solidFill>
                  <a:srgbClr val="C00000"/>
                </a:solidFill>
                <a:latin typeface="Calibri" pitchFamily="34" charset="0"/>
              </a:rPr>
              <a:t>Μαλακή ΔΑΠ </a:t>
            </a:r>
            <a:r>
              <a:rPr lang="el-GR" sz="2000" dirty="0">
                <a:latin typeface="Calibri" pitchFamily="34" charset="0"/>
              </a:rPr>
              <a:t>(</a:t>
            </a:r>
            <a:r>
              <a:rPr lang="en-US" sz="2000" dirty="0">
                <a:latin typeface="Calibri" pitchFamily="34" charset="0"/>
              </a:rPr>
              <a:t>soft HRM</a:t>
            </a:r>
            <a:r>
              <a:rPr lang="el-GR" sz="2000" dirty="0">
                <a:latin typeface="Calibri" pitchFamily="34" charset="0"/>
              </a:rPr>
              <a:t>): Η προσέγγιση της μαλακής ΔΑΠ βάζει περισσότερη έμφαση στην </a:t>
            </a:r>
            <a:r>
              <a:rPr lang="el-GR" sz="2000" b="1" i="1" dirty="0">
                <a:solidFill>
                  <a:srgbClr val="C00000"/>
                </a:solidFill>
                <a:latin typeface="Calibri" pitchFamily="34" charset="0"/>
              </a:rPr>
              <a:t>επικοινωνία, την υποκίνηση και την ηγεσία</a:t>
            </a:r>
            <a:r>
              <a:rPr lang="el-GR" sz="2000" dirty="0">
                <a:latin typeface="Calibri" pitchFamily="34" charset="0"/>
              </a:rPr>
              <a:t>, προσπαθώντας να εκμεταλλευτεί τη συναισθηματική δέσμευση των εργαζομένων και έτσι να επιτευχθεί η εκπλήρωση των στόχων του οργανισμού. Σύμφωνα με την προσέγγιση αυτή οι εργαζόμενοι δε χρειάζονται στενό έλεγχο και συντονισμό αφού έχοντας αυτοί αναπτύξει υψηλά επίπεδα αφοσίωσης ρυθμίζουν από μόνοι τους τις υποχρεώσεις τους προς τον οργανισμό.</a:t>
            </a:r>
          </a:p>
        </p:txBody>
      </p:sp>
      <p:sp>
        <p:nvSpPr>
          <p:cNvPr id="10" name="Title 1">
            <a:extLst>
              <a:ext uri="{FF2B5EF4-FFF2-40B4-BE49-F238E27FC236}">
                <a16:creationId xmlns:a16="http://schemas.microsoft.com/office/drawing/2014/main" id="{B0BA1CA2-48EB-4508-985F-14773763FBCB}"/>
              </a:ext>
            </a:extLst>
          </p:cNvPr>
          <p:cNvSpPr>
            <a:spLocks noGrp="1"/>
          </p:cNvSpPr>
          <p:nvPr>
            <p:ph type="title"/>
          </p:nvPr>
        </p:nvSpPr>
        <p:spPr>
          <a:xfrm>
            <a:off x="107504" y="193964"/>
            <a:ext cx="8856984" cy="930780"/>
          </a:xfrm>
        </p:spPr>
        <p:txBody>
          <a:bodyPr/>
          <a:lstStyle/>
          <a:p>
            <a:r>
              <a:rPr lang="el-GR" b="1" dirty="0">
                <a:latin typeface="Calibri" panose="020F0502020204030204" pitchFamily="34" charset="0"/>
                <a:cs typeface="Calibri" panose="020F0502020204030204" pitchFamily="34" charset="0"/>
              </a:rPr>
              <a:t>Εισαγωγή στη Διοίκηση Ανθρώπινων Πόρων (ΔΑΠ): 8/</a:t>
            </a:r>
            <a:r>
              <a:rPr lang="en-US" b="1" dirty="0">
                <a:latin typeface="Calibri" panose="020F0502020204030204" pitchFamily="34" charset="0"/>
                <a:cs typeface="Calibri" panose="020F0502020204030204" pitchFamily="34" charset="0"/>
              </a:rPr>
              <a:t>9</a:t>
            </a:r>
            <a:r>
              <a:rPr lang="el-GR" b="1" dirty="0">
                <a:latin typeface="Calibri" panose="020F0502020204030204" pitchFamily="34" charset="0"/>
                <a:cs typeface="Calibri" panose="020F0502020204030204" pitchFamily="34" charset="0"/>
              </a:rPr>
              <a:t> </a:t>
            </a:r>
            <a:endParaRPr lang="el-GR" dirty="0"/>
          </a:p>
        </p:txBody>
      </p:sp>
    </p:spTree>
    <p:extLst>
      <p:ext uri="{BB962C8B-B14F-4D97-AF65-F5344CB8AC3E}">
        <p14:creationId xmlns:p14="http://schemas.microsoft.com/office/powerpoint/2010/main" val="3979933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l-GR" sz="3600" b="1" dirty="0">
                <a:solidFill>
                  <a:srgbClr val="7B9899"/>
                </a:solidFill>
                <a:latin typeface="Calibri" pitchFamily="34" charset="0"/>
              </a:rPr>
              <a:t>Περιεχόμενο Μαθήματος</a:t>
            </a:r>
            <a:endParaRPr lang="el-GR" sz="3600" dirty="0">
              <a:solidFill>
                <a:srgbClr val="7B9899"/>
              </a:solidFill>
            </a:endParaRPr>
          </a:p>
        </p:txBody>
      </p:sp>
      <p:sp>
        <p:nvSpPr>
          <p:cNvPr id="23555" name="Content Placeholder 3"/>
          <p:cNvSpPr>
            <a:spLocks noGrp="1"/>
          </p:cNvSpPr>
          <p:nvPr>
            <p:ph sz="quarter" idx="1"/>
          </p:nvPr>
        </p:nvSpPr>
        <p:spPr>
          <a:xfrm>
            <a:off x="179512" y="1268760"/>
            <a:ext cx="8784976" cy="5445224"/>
          </a:xfrm>
        </p:spPr>
        <p:txBody>
          <a:bodyPr/>
          <a:lstStyle/>
          <a:p>
            <a:pPr eaLnBrk="1" hangingPunct="1"/>
            <a:endParaRPr lang="el-GR" sz="2200" dirty="0">
              <a:latin typeface="Calibri" pitchFamily="34" charset="0"/>
            </a:endParaRPr>
          </a:p>
          <a:p>
            <a:pPr eaLnBrk="1" hangingPunct="1"/>
            <a:endParaRPr lang="el-GR" sz="2200" dirty="0">
              <a:latin typeface="Calibri" pitchFamily="34" charset="0"/>
            </a:endParaRPr>
          </a:p>
          <a:p>
            <a:pPr eaLnBrk="1" hangingPunct="1"/>
            <a:endParaRPr lang="en-US" sz="2200" dirty="0">
              <a:latin typeface="Calibri" pitchFamily="34" charset="0"/>
            </a:endParaRPr>
          </a:p>
          <a:p>
            <a:pPr eaLnBrk="1" hangingPunct="1"/>
            <a:endParaRPr lang="el-GR" sz="2200" dirty="0">
              <a:latin typeface="Calibri" pitchFamily="34" charset="0"/>
            </a:endParaRPr>
          </a:p>
          <a:p>
            <a:pPr eaLnBrk="1" hangingPunct="1"/>
            <a:endParaRPr lang="el-GR" sz="2200" dirty="0">
              <a:latin typeface="Calibri" pitchFamily="34" charset="0"/>
            </a:endParaRPr>
          </a:p>
          <a:p>
            <a:pPr eaLnBrk="1" hangingPunct="1"/>
            <a:endParaRPr lang="el-GR" sz="2200" dirty="0">
              <a:latin typeface="Calibri" pitchFamily="34" charset="0"/>
            </a:endParaRPr>
          </a:p>
          <a:p>
            <a:pPr eaLnBrk="1" hangingPunct="1"/>
            <a:endParaRPr lang="el-GR" sz="2200" dirty="0">
              <a:latin typeface="Calibri" pitchFamily="34" charset="0"/>
            </a:endParaRPr>
          </a:p>
          <a:p>
            <a:pPr eaLnBrk="1" hangingPunct="1"/>
            <a:endParaRPr lang="el-GR" sz="2200" dirty="0">
              <a:latin typeface="Calibri" pitchFamily="34" charset="0"/>
            </a:endParaRPr>
          </a:p>
          <a:p>
            <a:pPr eaLnBrk="1" hangingPunct="1"/>
            <a:endParaRPr lang="el-GR" sz="2200" dirty="0">
              <a:latin typeface="Calibri" pitchFamily="34" charset="0"/>
            </a:endParaRPr>
          </a:p>
          <a:p>
            <a:pPr eaLnBrk="1" hangingPunct="1"/>
            <a:endParaRPr lang="el-GR" sz="2200" dirty="0">
              <a:latin typeface="Calibri" pitchFamily="34" charset="0"/>
            </a:endParaRPr>
          </a:p>
          <a:p>
            <a:pPr eaLnBrk="1" hangingPunct="1"/>
            <a:endParaRPr lang="el-GR" sz="2200" dirty="0">
              <a:latin typeface="Calibri" pitchFamily="34" charset="0"/>
            </a:endParaRPr>
          </a:p>
          <a:p>
            <a:pPr eaLnBrk="1" hangingPunct="1"/>
            <a:endParaRPr lang="el-GR" sz="2200" dirty="0">
              <a:latin typeface="Calibri" pitchFamily="34" charset="0"/>
            </a:endParaRPr>
          </a:p>
          <a:p>
            <a:pPr eaLnBrk="1" hangingPunct="1"/>
            <a:endParaRPr lang="el-GR" sz="2200" dirty="0">
              <a:latin typeface="Calibri" pitchFamily="34" charset="0"/>
            </a:endParaRPr>
          </a:p>
          <a:p>
            <a:pPr eaLnBrk="1" hangingPunct="1"/>
            <a:endParaRPr lang="el-GR" sz="2200" dirty="0">
              <a:latin typeface="Calibri" pitchFamily="34" charset="0"/>
            </a:endParaRPr>
          </a:p>
          <a:p>
            <a:pPr eaLnBrk="1" hangingPunct="1"/>
            <a:endParaRPr lang="en-US" sz="2200" dirty="0">
              <a:latin typeface="Calibri" pitchFamily="34" charset="0"/>
            </a:endParaRPr>
          </a:p>
          <a:p>
            <a:pPr eaLnBrk="1" hangingPunct="1"/>
            <a:endParaRPr lang="el-GR" sz="2200" dirty="0">
              <a:latin typeface="Calibri" pitchFamily="34" charset="0"/>
            </a:endParaRPr>
          </a:p>
        </p:txBody>
      </p:sp>
      <p:sp>
        <p:nvSpPr>
          <p:cNvPr id="3" name="Slide Number Placeholder 2"/>
          <p:cNvSpPr>
            <a:spLocks noGrp="1"/>
          </p:cNvSpPr>
          <p:nvPr>
            <p:ph type="sldNum" sz="quarter" idx="12"/>
          </p:nvPr>
        </p:nvSpPr>
        <p:spPr/>
        <p:txBody>
          <a:bodyPr/>
          <a:lstStyle/>
          <a:p>
            <a:pPr>
              <a:defRPr/>
            </a:pPr>
            <a:fld id="{000983FB-4E99-479A-90AA-C779AB003778}" type="slidenum">
              <a:rPr lang="el-GR"/>
              <a:pPr>
                <a:defRPr/>
              </a:pPr>
              <a:t>2</a:t>
            </a:fld>
            <a:endParaRPr lang="el-GR"/>
          </a:p>
        </p:txBody>
      </p:sp>
      <p:sp>
        <p:nvSpPr>
          <p:cNvPr id="5" name="Content Placeholder 2"/>
          <p:cNvSpPr txBox="1">
            <a:spLocks/>
          </p:cNvSpPr>
          <p:nvPr/>
        </p:nvSpPr>
        <p:spPr bwMode="auto">
          <a:xfrm>
            <a:off x="107504" y="1412776"/>
            <a:ext cx="8856984" cy="54452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marR="0" lvl="0" indent="-457200" algn="l" defTabSz="914400" rtl="0" eaLnBrk="0" fontAlgn="base" latinLnBrk="0" hangingPunct="0">
              <a:lnSpc>
                <a:spcPct val="100000"/>
              </a:lnSpc>
              <a:spcBef>
                <a:spcPct val="20000"/>
              </a:spcBef>
              <a:spcAft>
                <a:spcPct val="0"/>
              </a:spcAft>
              <a:buClr>
                <a:schemeClr val="accent1"/>
              </a:buClr>
              <a:buSzPct val="85000"/>
              <a:buFont typeface="+mj-lt"/>
              <a:buAutoNum type="arabicPeriod"/>
              <a:tabLst/>
              <a:defRPr/>
            </a:pPr>
            <a:r>
              <a:rPr lang="el-GR" sz="2400" b="1" dirty="0">
                <a:latin typeface="Calibri" pitchFamily="34" charset="0"/>
              </a:rPr>
              <a:t>ΤΟ ΠΛΑΙΣΙΟ ΣΤΟΝ ΚΛΑΔΟ ΤΟΥ ΤΟΥΡΙΣΜΟΥ</a:t>
            </a:r>
          </a:p>
          <a:p>
            <a:pPr marL="457200" indent="-457200" eaLnBrk="0" hangingPunct="0">
              <a:spcBef>
                <a:spcPct val="20000"/>
              </a:spcBef>
              <a:buClr>
                <a:schemeClr val="accent1"/>
              </a:buClr>
              <a:buSzPct val="85000"/>
              <a:buFont typeface="+mj-lt"/>
              <a:buAutoNum type="arabicPeriod"/>
              <a:defRPr/>
            </a:pPr>
            <a:r>
              <a:rPr lang="el-GR" sz="2400" b="1" dirty="0">
                <a:latin typeface="Calibri" panose="020F0502020204030204" pitchFamily="34" charset="0"/>
                <a:cs typeface="Calibri" panose="020F0502020204030204" pitchFamily="34" charset="0"/>
              </a:rPr>
              <a:t>ΟΡΙΖΟΝΤΑΣ ΤΗ ΔΙΟΙΚΗΣΗ ΑΝΘΡΩΠΙΝΩΝ ΠΟΡΩΝ (ΔΑΠ)</a:t>
            </a:r>
          </a:p>
          <a:p>
            <a:pPr marL="457200" indent="-457200" eaLnBrk="0" hangingPunct="0">
              <a:spcBef>
                <a:spcPct val="20000"/>
              </a:spcBef>
              <a:buClr>
                <a:schemeClr val="accent1"/>
              </a:buClr>
              <a:buSzPct val="85000"/>
              <a:buFont typeface="+mj-lt"/>
              <a:buAutoNum type="arabicPeriod"/>
              <a:defRPr/>
            </a:pPr>
            <a:r>
              <a:rPr lang="el-GR" sz="2400" b="1" dirty="0">
                <a:latin typeface="Calibri" panose="020F0502020204030204" pitchFamily="34" charset="0"/>
                <a:cs typeface="Calibri" panose="020F0502020204030204" pitchFamily="34" charset="0"/>
              </a:rPr>
              <a:t>Ο ΑΝΘΡΩΠΙΝΟΣ ΠΑΡΑΓΟΝΤΑΣ ΣΤΟΝ ΤΟΥΡΙΣΜΟ</a:t>
            </a:r>
          </a:p>
          <a:p>
            <a:pPr marL="457200" indent="-457200" eaLnBrk="0" hangingPunct="0">
              <a:spcBef>
                <a:spcPct val="20000"/>
              </a:spcBef>
              <a:buClr>
                <a:schemeClr val="accent1"/>
              </a:buClr>
              <a:buSzPct val="85000"/>
              <a:buFont typeface="+mj-lt"/>
              <a:buAutoNum type="arabicPeriod"/>
              <a:defRPr/>
            </a:pPr>
            <a:r>
              <a:rPr lang="el-GR" sz="2400" b="1" dirty="0">
                <a:latin typeface="Calibri" panose="020F0502020204030204" pitchFamily="34" charset="0"/>
                <a:cs typeface="Calibri" panose="020F0502020204030204" pitchFamily="34" charset="0"/>
              </a:rPr>
              <a:t>ΔΟΜΗ ΚΑΙ ΛΕΙΤΟΥΡΓΙΕΣ ΤΜΗΜΑΤΟΣ HR ΣΤΗ ΦΙΛΟΞΕΝΙΑ</a:t>
            </a:r>
          </a:p>
          <a:p>
            <a:pPr marL="457200" indent="-457200" eaLnBrk="0" hangingPunct="0">
              <a:spcBef>
                <a:spcPct val="20000"/>
              </a:spcBef>
              <a:buClr>
                <a:schemeClr val="accent1"/>
              </a:buClr>
              <a:buSzPct val="85000"/>
              <a:buFont typeface="+mj-lt"/>
              <a:buAutoNum type="arabicPeriod"/>
              <a:defRPr/>
            </a:pPr>
            <a:r>
              <a:rPr lang="el-GR" sz="2400" b="1" dirty="0">
                <a:latin typeface="Calibri" panose="020F0502020204030204" pitchFamily="34" charset="0"/>
                <a:cs typeface="Calibri" panose="020F0502020204030204" pitchFamily="34" charset="0"/>
              </a:rPr>
              <a:t>ΠΡΟΚΛΗΣΕΙΣ ΚΑΙ ΤΑΣΕΙΣ ΣΤΗ ΔΑΠ ΣΤΟΝ ΤΟΥΡΙΣΜΟ</a:t>
            </a:r>
            <a:endParaRPr lang="el-GR" sz="2400" dirty="0">
              <a:latin typeface="Calibri" panose="020F0502020204030204" pitchFamily="34" charset="0"/>
              <a:cs typeface="Calibri" panose="020F0502020204030204" pitchFamily="34" charset="0"/>
            </a:endParaRPr>
          </a:p>
          <a:p>
            <a:pPr marL="457200" lvl="0" indent="-457200" eaLnBrk="0" hangingPunct="0">
              <a:spcBef>
                <a:spcPct val="20000"/>
              </a:spcBef>
              <a:buClr>
                <a:schemeClr val="accent1"/>
              </a:buClr>
              <a:buSzPct val="85000"/>
              <a:buFont typeface="+mj-lt"/>
              <a:buAutoNum type="arabicPeriod"/>
              <a:defRPr/>
            </a:pPr>
            <a:r>
              <a:rPr lang="el-GR" sz="2400" b="1" dirty="0">
                <a:latin typeface="Calibri" pitchFamily="34" charset="0"/>
              </a:rPr>
              <a:t>ΒΙΒΛΙΟΓΡΑΦΙΑ</a:t>
            </a:r>
            <a:endParaRPr lang="el-GR" sz="2400" b="1" dirty="0">
              <a:latin typeface="Calibri" panose="020F0502020204030204" pitchFamily="34" charset="0"/>
              <a:cs typeface="Calibri" panose="020F0502020204030204" pitchFamily="34" charset="0"/>
            </a:endParaRPr>
          </a:p>
          <a:p>
            <a:pPr marL="457200" lvl="0" indent="-457200" eaLnBrk="0" hangingPunct="0">
              <a:spcBef>
                <a:spcPct val="20000"/>
              </a:spcBef>
              <a:buClr>
                <a:schemeClr val="accent1"/>
              </a:buClr>
              <a:buSzPct val="85000"/>
              <a:buFont typeface="+mj-lt"/>
              <a:buAutoNum type="arabicPeriod"/>
              <a:defRPr/>
            </a:pPr>
            <a:endParaRPr lang="el-GR" sz="2400" b="1" dirty="0">
              <a:latin typeface="Calibri" panose="020F0502020204030204" pitchFamily="34" charset="0"/>
              <a:cs typeface="Calibri" panose="020F0502020204030204" pitchFamily="34" charset="0"/>
            </a:endParaRPr>
          </a:p>
          <a:p>
            <a:pPr marL="457200" lvl="0" indent="-457200" eaLnBrk="0" hangingPunct="0">
              <a:spcBef>
                <a:spcPct val="20000"/>
              </a:spcBef>
              <a:buClr>
                <a:schemeClr val="accent1"/>
              </a:buClr>
              <a:buSzPct val="85000"/>
              <a:buFont typeface="+mj-lt"/>
              <a:buAutoNum type="arabicPeriod"/>
              <a:defRPr/>
            </a:pPr>
            <a:endParaRPr lang="el-GR" sz="2400" b="1" dirty="0">
              <a:latin typeface="Calibri" panose="020F0502020204030204" pitchFamily="34" charset="0"/>
              <a:cs typeface="Calibri" panose="020F0502020204030204" pitchFamily="34" charset="0"/>
            </a:endParaRPr>
          </a:p>
          <a:p>
            <a:pPr marL="457200" lvl="0" indent="-457200" eaLnBrk="0" hangingPunct="0">
              <a:spcBef>
                <a:spcPct val="20000"/>
              </a:spcBef>
              <a:buClr>
                <a:schemeClr val="accent1"/>
              </a:buClr>
              <a:buSzPct val="85000"/>
              <a:buFont typeface="+mj-lt"/>
              <a:buAutoNum type="arabicPeriod"/>
              <a:defRPr/>
            </a:pPr>
            <a:endParaRPr lang="el-GR" sz="2400" b="1" dirty="0">
              <a:latin typeface="Calibri" panose="020F0502020204030204" pitchFamily="34" charset="0"/>
              <a:cs typeface="Calibri" panose="020F0502020204030204" pitchFamily="34" charset="0"/>
            </a:endParaRPr>
          </a:p>
          <a:p>
            <a:pPr marL="457200" lvl="0" indent="-457200" eaLnBrk="0" hangingPunct="0">
              <a:spcBef>
                <a:spcPct val="20000"/>
              </a:spcBef>
              <a:buClr>
                <a:schemeClr val="accent1"/>
              </a:buClr>
              <a:buSzPct val="85000"/>
              <a:buFont typeface="+mj-lt"/>
              <a:buAutoNum type="arabicPeriod"/>
              <a:defRPr/>
            </a:pPr>
            <a:endParaRPr lang="el-GR" sz="2400" b="1" dirty="0">
              <a:latin typeface="Calibri" pitchFamily="34" charset="0"/>
            </a:endParaRPr>
          </a:p>
          <a:p>
            <a:pPr marL="457200" lvl="0" indent="-457200" eaLnBrk="0" hangingPunct="0">
              <a:spcBef>
                <a:spcPct val="20000"/>
              </a:spcBef>
              <a:buClr>
                <a:schemeClr val="accent1"/>
              </a:buClr>
              <a:buSzPct val="85000"/>
              <a:buFont typeface="+mj-lt"/>
              <a:buAutoNum type="arabicPeriod"/>
              <a:defRPr/>
            </a:pPr>
            <a:endParaRPr lang="el-GR" sz="2400" b="1" dirty="0">
              <a:latin typeface="Calibri" pitchFamily="34" charset="0"/>
            </a:endParaRPr>
          </a:p>
          <a:p>
            <a:pPr marL="457200" lvl="0" indent="-457200" eaLnBrk="0" hangingPunct="0">
              <a:spcBef>
                <a:spcPct val="20000"/>
              </a:spcBef>
              <a:buClr>
                <a:schemeClr val="accent1"/>
              </a:buClr>
              <a:buSzPct val="85000"/>
              <a:buFont typeface="+mj-lt"/>
              <a:buAutoNum type="arabicPeriod"/>
              <a:defRPr/>
            </a:pPr>
            <a:endParaRPr lang="el-GR" sz="2400" dirty="0">
              <a:latin typeface="Calibri" pitchFamily="34" charset="0"/>
            </a:endParaRPr>
          </a:p>
          <a:p>
            <a:pPr marL="273050" marR="0" lvl="0" indent="-273050" algn="l"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endParaRPr lang="el-GR" sz="2400" dirty="0">
              <a:latin typeface="Calibri" pitchFamily="34" charset="0"/>
            </a:endParaRPr>
          </a:p>
          <a:p>
            <a:pPr marL="273050" marR="0" lvl="0" indent="-273050" algn="l"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endParaRPr lang="el-GR" sz="2400" dirty="0">
              <a:latin typeface="Calibri" pitchFamily="34" charset="0"/>
            </a:endParaRPr>
          </a:p>
          <a:p>
            <a:pPr marL="273050" marR="0" lvl="0" indent="-273050" algn="l"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endParaRPr lang="el-GR" sz="2400" dirty="0">
              <a:latin typeface="Calibri" pitchFamily="34" charset="0"/>
            </a:endParaRPr>
          </a:p>
          <a:p>
            <a:pPr marL="273050" marR="0" lvl="0" indent="-273050" algn="l"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endParaRPr lang="el-GR" sz="2400" dirty="0">
              <a:latin typeface="Calibri" pitchFamily="34" charset="0"/>
            </a:endParaRPr>
          </a:p>
          <a:p>
            <a:pPr marL="273050" marR="0" lvl="0" indent="-273050" algn="l"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endParaRPr lang="el-GR" sz="2400" dirty="0">
              <a:latin typeface="Calibri"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21A157C-B8D4-49C3-80AF-666BDA17FCDB}"/>
              </a:ext>
            </a:extLst>
          </p:cNvPr>
          <p:cNvSpPr>
            <a:spLocks noGrp="1"/>
          </p:cNvSpPr>
          <p:nvPr>
            <p:ph type="sldNum" sz="quarter" idx="12"/>
          </p:nvPr>
        </p:nvSpPr>
        <p:spPr/>
        <p:txBody>
          <a:bodyPr/>
          <a:lstStyle/>
          <a:p>
            <a:pPr>
              <a:defRPr/>
            </a:pPr>
            <a:fld id="{D4CA15EF-DFB9-4D40-AD98-A7932FA4C59D}" type="slidenum">
              <a:rPr lang="el-GR" smtClean="0"/>
              <a:pPr>
                <a:defRPr/>
              </a:pPr>
              <a:t>20</a:t>
            </a:fld>
            <a:endParaRPr lang="el-GR"/>
          </a:p>
        </p:txBody>
      </p:sp>
      <p:graphicFrame>
        <p:nvGraphicFramePr>
          <p:cNvPr id="5" name="Table 4">
            <a:extLst>
              <a:ext uri="{FF2B5EF4-FFF2-40B4-BE49-F238E27FC236}">
                <a16:creationId xmlns:a16="http://schemas.microsoft.com/office/drawing/2014/main" id="{6472A002-8333-4939-8E69-B19738F39295}"/>
              </a:ext>
            </a:extLst>
          </p:cNvPr>
          <p:cNvGraphicFramePr>
            <a:graphicFrameLocks noGrp="1"/>
          </p:cNvGraphicFramePr>
          <p:nvPr/>
        </p:nvGraphicFramePr>
        <p:xfrm>
          <a:off x="250825" y="2060575"/>
          <a:ext cx="8642350" cy="4321175"/>
        </p:xfrm>
        <a:graphic>
          <a:graphicData uri="http://schemas.openxmlformats.org/drawingml/2006/table">
            <a:tbl>
              <a:tblPr/>
              <a:tblGrid>
                <a:gridCol w="4321175">
                  <a:extLst>
                    <a:ext uri="{9D8B030D-6E8A-4147-A177-3AD203B41FA5}">
                      <a16:colId xmlns:a16="http://schemas.microsoft.com/office/drawing/2014/main" val="20000"/>
                    </a:ext>
                  </a:extLst>
                </a:gridCol>
                <a:gridCol w="4321175">
                  <a:extLst>
                    <a:ext uri="{9D8B030D-6E8A-4147-A177-3AD203B41FA5}">
                      <a16:colId xmlns:a16="http://schemas.microsoft.com/office/drawing/2014/main" val="20001"/>
                    </a:ext>
                  </a:extLst>
                </a:gridCol>
              </a:tblGrid>
              <a:tr h="5873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a:ln>
                            <a:noFill/>
                          </a:ln>
                          <a:solidFill>
                            <a:srgbClr val="FFFFFF"/>
                          </a:solidFill>
                          <a:effectLst/>
                          <a:latin typeface="Calibri" pitchFamily="34" charset="0"/>
                          <a:cs typeface="Times New Roman" pitchFamily="18" charset="0"/>
                        </a:rPr>
                        <a:t>Σκληρή ΔΑΠ</a:t>
                      </a:r>
                      <a:endParaRPr kumimoji="0" lang="el-GR" sz="2000" b="0" i="0" u="none" strike="noStrike" cap="none" normalizeH="0" baseline="0" dirty="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lnTlToBr>
                      <a:noFill/>
                    </a:lnTlToBr>
                    <a:lnBlToTr>
                      <a:noFill/>
                    </a:lnBlToTr>
                    <a:solidFill>
                      <a:srgbClr val="4BACC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a:ln>
                            <a:noFill/>
                          </a:ln>
                          <a:solidFill>
                            <a:srgbClr val="FFFFFF"/>
                          </a:solidFill>
                          <a:effectLst/>
                          <a:latin typeface="Calibri" pitchFamily="34" charset="0"/>
                          <a:cs typeface="Times New Roman" pitchFamily="18" charset="0"/>
                        </a:rPr>
                        <a:t>Μαλακή ΔΑΠ</a:t>
                      </a:r>
                      <a:endParaRPr kumimoji="0" lang="el-GR" sz="2000" b="0" i="0" u="none" strike="noStrike" cap="none" normalizeH="0" baseline="0">
                        <a:ln>
                          <a:noFill/>
                        </a:ln>
                        <a:solidFill>
                          <a:schemeClr val="tx1"/>
                        </a:solidFill>
                        <a:effectLst/>
                        <a:latin typeface="Calibri" pitchFamily="34" charset="0"/>
                        <a:cs typeface="Times New Roman" pitchFamily="18" charset="0"/>
                      </a:endParaRPr>
                    </a:p>
                  </a:txBody>
                  <a:tcPr marL="68580" marR="68580" marT="0" marB="0" horzOverflow="overflow">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lnTlToBr>
                      <a:noFill/>
                    </a:lnTlToBr>
                    <a:lnBlToTr>
                      <a:noFill/>
                    </a:lnBlToTr>
                    <a:solidFill>
                      <a:srgbClr val="4BACC6"/>
                    </a:solidFill>
                  </a:tcPr>
                </a:tc>
                <a:extLst>
                  <a:ext uri="{0D108BD9-81ED-4DB2-BD59-A6C34878D82A}">
                    <a16:rowId xmlns:a16="http://schemas.microsoft.com/office/drawing/2014/main" val="10000"/>
                  </a:ext>
                </a:extLst>
              </a:tr>
              <a:tr h="1066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a:ln>
                            <a:noFill/>
                          </a:ln>
                          <a:solidFill>
                            <a:schemeClr val="tx1"/>
                          </a:solidFill>
                          <a:effectLst/>
                          <a:latin typeface="Calibri" pitchFamily="34" charset="0"/>
                          <a:cs typeface="Times New Roman" pitchFamily="18" charset="0"/>
                        </a:rPr>
                        <a:t>Οι εργαζόμενοι αποτελούν έναν πόρο ο οποίος πρέπει να χρησιμοποιηθεί</a:t>
                      </a:r>
                    </a:p>
                  </a:txBody>
                  <a:tcPr marL="68580" marR="68580" marT="0" marB="0" horzOverflow="overflow">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lnTlToBr>
                      <a:noFill/>
                    </a:lnTlToBr>
                    <a:lnBlToTr>
                      <a:noFill/>
                    </a:lnBlToTr>
                    <a:solidFill>
                      <a:srgbClr val="D2EA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a:ln>
                            <a:noFill/>
                          </a:ln>
                          <a:solidFill>
                            <a:schemeClr val="tx1"/>
                          </a:solidFill>
                          <a:effectLst/>
                          <a:latin typeface="Calibri" pitchFamily="34" charset="0"/>
                          <a:cs typeface="Times New Roman" pitchFamily="18" charset="0"/>
                        </a:rPr>
                        <a:t>Οι εργαζόμενοι αποτελούν πηγή ανταγωνιστικού πλεονεκτήματος</a:t>
                      </a:r>
                    </a:p>
                  </a:txBody>
                  <a:tcPr marL="68580" marR="68580" marT="0" marB="0" horzOverflow="overflow">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lnTlToBr>
                      <a:noFill/>
                    </a:lnTlToBr>
                    <a:lnBlToTr>
                      <a:noFill/>
                    </a:lnBlToTr>
                    <a:solidFill>
                      <a:srgbClr val="D2EAF1"/>
                    </a:solidFill>
                  </a:tcPr>
                </a:tc>
                <a:extLst>
                  <a:ext uri="{0D108BD9-81ED-4DB2-BD59-A6C34878D82A}">
                    <a16:rowId xmlns:a16="http://schemas.microsoft.com/office/drawing/2014/main" val="10001"/>
                  </a:ext>
                </a:extLst>
              </a:tr>
              <a:tr h="533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a:ln>
                            <a:noFill/>
                          </a:ln>
                          <a:solidFill>
                            <a:schemeClr val="tx1"/>
                          </a:solidFill>
                          <a:effectLst/>
                          <a:latin typeface="Calibri" pitchFamily="34" charset="0"/>
                          <a:cs typeface="Times New Roman" pitchFamily="18" charset="0"/>
                        </a:rPr>
                        <a:t>Εγκατάσταση</a:t>
                      </a:r>
                    </a:p>
                  </a:txBody>
                  <a:tcPr marL="68580" marR="68580" marT="0" marB="0" horzOverflow="overflow">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a:ln>
                            <a:noFill/>
                          </a:ln>
                          <a:solidFill>
                            <a:schemeClr val="tx1"/>
                          </a:solidFill>
                          <a:effectLst/>
                          <a:latin typeface="Calibri" pitchFamily="34" charset="0"/>
                          <a:cs typeface="Times New Roman" pitchFamily="18" charset="0"/>
                        </a:rPr>
                        <a:t>Ανάπτυξη</a:t>
                      </a:r>
                    </a:p>
                  </a:txBody>
                  <a:tcPr marL="68580" marR="68580" marT="0" marB="0" horzOverflow="overflow">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3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a:ln>
                            <a:noFill/>
                          </a:ln>
                          <a:solidFill>
                            <a:schemeClr val="tx1"/>
                          </a:solidFill>
                          <a:effectLst/>
                          <a:latin typeface="Calibri" pitchFamily="34" charset="0"/>
                          <a:cs typeface="Times New Roman" pitchFamily="18" charset="0"/>
                        </a:rPr>
                        <a:t>Έλεγχος</a:t>
                      </a:r>
                    </a:p>
                  </a:txBody>
                  <a:tcPr marL="68580" marR="68580" marT="0" marB="0" horzOverflow="overflow">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lnTlToBr>
                      <a:noFill/>
                    </a:lnTlToBr>
                    <a:lnBlToTr>
                      <a:noFill/>
                    </a:lnBlToTr>
                    <a:solidFill>
                      <a:srgbClr val="D2EA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a:ln>
                            <a:noFill/>
                          </a:ln>
                          <a:solidFill>
                            <a:schemeClr val="tx1"/>
                          </a:solidFill>
                          <a:effectLst/>
                          <a:latin typeface="Calibri" pitchFamily="34" charset="0"/>
                          <a:cs typeface="Times New Roman" pitchFamily="18" charset="0"/>
                        </a:rPr>
                        <a:t>Αφοσίωση</a:t>
                      </a:r>
                    </a:p>
                  </a:txBody>
                  <a:tcPr marL="68580" marR="68580" marT="0" marB="0" horzOverflow="overflow">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lnTlToBr>
                      <a:noFill/>
                    </a:lnTlToBr>
                    <a:lnBlToTr>
                      <a:noFill/>
                    </a:lnBlToTr>
                    <a:solidFill>
                      <a:srgbClr val="D2EAF1"/>
                    </a:solidFill>
                  </a:tcPr>
                </a:tc>
                <a:extLst>
                  <a:ext uri="{0D108BD9-81ED-4DB2-BD59-A6C34878D82A}">
                    <a16:rowId xmlns:a16="http://schemas.microsoft.com/office/drawing/2014/main" val="10003"/>
                  </a:ext>
                </a:extLst>
              </a:tr>
              <a:tr h="533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a:ln>
                            <a:noFill/>
                          </a:ln>
                          <a:solidFill>
                            <a:schemeClr val="tx1"/>
                          </a:solidFill>
                          <a:effectLst/>
                          <a:latin typeface="Calibri" pitchFamily="34" charset="0"/>
                          <a:cs typeface="Times New Roman" pitchFamily="18" charset="0"/>
                        </a:rPr>
                        <a:t>Καθοδήγηση</a:t>
                      </a:r>
                    </a:p>
                  </a:txBody>
                  <a:tcPr marL="68580" marR="68580" marT="0" marB="0" horzOverflow="overflow">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a:ln>
                            <a:noFill/>
                          </a:ln>
                          <a:solidFill>
                            <a:schemeClr val="tx1"/>
                          </a:solidFill>
                          <a:effectLst/>
                          <a:latin typeface="Calibri" pitchFamily="34" charset="0"/>
                          <a:cs typeface="Times New Roman" pitchFamily="18" charset="0"/>
                        </a:rPr>
                        <a:t>Εμπλοκή</a:t>
                      </a:r>
                    </a:p>
                  </a:txBody>
                  <a:tcPr marL="68580" marR="68580" marT="0" marB="0" horzOverflow="overflow">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33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a:ln>
                            <a:noFill/>
                          </a:ln>
                          <a:solidFill>
                            <a:schemeClr val="tx1"/>
                          </a:solidFill>
                          <a:effectLst/>
                          <a:latin typeface="Calibri" pitchFamily="34" charset="0"/>
                          <a:cs typeface="Times New Roman" pitchFamily="18" charset="0"/>
                        </a:rPr>
                        <a:t>Δυσκαμψία</a:t>
                      </a:r>
                    </a:p>
                  </a:txBody>
                  <a:tcPr marL="68580" marR="68580" marT="0" marB="0" horzOverflow="overflow">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lnTlToBr>
                      <a:noFill/>
                    </a:lnTlToBr>
                    <a:lnBlToTr>
                      <a:noFill/>
                    </a:lnBlToTr>
                    <a:solidFill>
                      <a:srgbClr val="D2EA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a:ln>
                            <a:noFill/>
                          </a:ln>
                          <a:solidFill>
                            <a:schemeClr val="tx1"/>
                          </a:solidFill>
                          <a:effectLst/>
                          <a:latin typeface="Calibri" pitchFamily="34" charset="0"/>
                          <a:cs typeface="Times New Roman" pitchFamily="18" charset="0"/>
                        </a:rPr>
                        <a:t>Ευελιξία</a:t>
                      </a:r>
                    </a:p>
                  </a:txBody>
                  <a:tcPr marL="68580" marR="68580" marT="0" marB="0" horzOverflow="overflow">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lnTlToBr>
                      <a:noFill/>
                    </a:lnTlToBr>
                    <a:lnBlToTr>
                      <a:noFill/>
                    </a:lnBlToTr>
                    <a:solidFill>
                      <a:srgbClr val="D2EAF1"/>
                    </a:solidFill>
                  </a:tcPr>
                </a:tc>
                <a:extLst>
                  <a:ext uri="{0D108BD9-81ED-4DB2-BD59-A6C34878D82A}">
                    <a16:rowId xmlns:a16="http://schemas.microsoft.com/office/drawing/2014/main" val="10005"/>
                  </a:ext>
                </a:extLst>
              </a:tr>
              <a:tr h="533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a:ln>
                            <a:noFill/>
                          </a:ln>
                          <a:solidFill>
                            <a:schemeClr val="tx1"/>
                          </a:solidFill>
                          <a:effectLst/>
                          <a:latin typeface="Calibri" pitchFamily="34" charset="0"/>
                          <a:cs typeface="Times New Roman" pitchFamily="18" charset="0"/>
                        </a:rPr>
                        <a:t>Μέτρηση επίδοσης</a:t>
                      </a:r>
                    </a:p>
                  </a:txBody>
                  <a:tcPr marL="68580" marR="68580" marT="0" marB="0" horzOverflow="overflow">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a:ln>
                            <a:noFill/>
                          </a:ln>
                          <a:solidFill>
                            <a:schemeClr val="tx1"/>
                          </a:solidFill>
                          <a:effectLst/>
                          <a:latin typeface="Calibri" pitchFamily="34" charset="0"/>
                          <a:cs typeface="Times New Roman" pitchFamily="18" charset="0"/>
                        </a:rPr>
                        <a:t>Ενεργοποίηση επίδοσης</a:t>
                      </a:r>
                    </a:p>
                  </a:txBody>
                  <a:tcPr marL="68580" marR="68580" marT="0" marB="0" horzOverflow="overflow">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7" name="Content Placeholder 2">
            <a:extLst>
              <a:ext uri="{FF2B5EF4-FFF2-40B4-BE49-F238E27FC236}">
                <a16:creationId xmlns:a16="http://schemas.microsoft.com/office/drawing/2014/main" id="{06FF60DE-5CDA-4822-929E-15BBC65E170F}"/>
              </a:ext>
            </a:extLst>
          </p:cNvPr>
          <p:cNvSpPr>
            <a:spLocks noGrp="1"/>
          </p:cNvSpPr>
          <p:nvPr>
            <p:ph sz="quarter" idx="1"/>
          </p:nvPr>
        </p:nvSpPr>
        <p:spPr>
          <a:xfrm>
            <a:off x="143321" y="1484313"/>
            <a:ext cx="8893175" cy="504825"/>
          </a:xfrm>
        </p:spPr>
        <p:txBody>
          <a:bodyPr/>
          <a:lstStyle/>
          <a:p>
            <a:r>
              <a:rPr lang="el-GR" sz="2400" b="1" dirty="0">
                <a:solidFill>
                  <a:srgbClr val="C00000"/>
                </a:solidFill>
                <a:latin typeface="Calibri" pitchFamily="34" charset="0"/>
              </a:rPr>
              <a:t>Συγκρίνοντας τη σκληρή και τη μαλακή ΔΑΠ</a:t>
            </a:r>
          </a:p>
        </p:txBody>
      </p:sp>
      <p:sp>
        <p:nvSpPr>
          <p:cNvPr id="10" name="Title 1">
            <a:extLst>
              <a:ext uri="{FF2B5EF4-FFF2-40B4-BE49-F238E27FC236}">
                <a16:creationId xmlns:a16="http://schemas.microsoft.com/office/drawing/2014/main" id="{2FA9D7AC-71A5-4401-9DE6-E4D10B3223C3}"/>
              </a:ext>
            </a:extLst>
          </p:cNvPr>
          <p:cNvSpPr>
            <a:spLocks noGrp="1"/>
          </p:cNvSpPr>
          <p:nvPr>
            <p:ph type="title"/>
          </p:nvPr>
        </p:nvSpPr>
        <p:spPr>
          <a:xfrm>
            <a:off x="107504" y="193964"/>
            <a:ext cx="8856984" cy="930780"/>
          </a:xfrm>
        </p:spPr>
        <p:txBody>
          <a:bodyPr/>
          <a:lstStyle/>
          <a:p>
            <a:r>
              <a:rPr lang="el-GR" b="1" dirty="0">
                <a:latin typeface="Calibri" panose="020F0502020204030204" pitchFamily="34" charset="0"/>
                <a:cs typeface="Calibri" panose="020F0502020204030204" pitchFamily="34" charset="0"/>
              </a:rPr>
              <a:t>Εισαγωγή στη Διοίκηση Ανθρώπινων Πόρων (ΔΑΠ): 9/</a:t>
            </a:r>
            <a:r>
              <a:rPr lang="en-US" b="1" dirty="0">
                <a:latin typeface="Calibri" panose="020F0502020204030204" pitchFamily="34" charset="0"/>
                <a:cs typeface="Calibri" panose="020F0502020204030204" pitchFamily="34" charset="0"/>
              </a:rPr>
              <a:t>9</a:t>
            </a:r>
            <a:r>
              <a:rPr lang="el-GR" b="1" dirty="0">
                <a:latin typeface="Calibri" panose="020F0502020204030204" pitchFamily="34" charset="0"/>
                <a:cs typeface="Calibri" panose="020F0502020204030204" pitchFamily="34" charset="0"/>
              </a:rPr>
              <a:t> </a:t>
            </a:r>
            <a:endParaRPr lang="el-GR" dirty="0"/>
          </a:p>
        </p:txBody>
      </p:sp>
    </p:spTree>
    <p:extLst>
      <p:ext uri="{BB962C8B-B14F-4D97-AF65-F5344CB8AC3E}">
        <p14:creationId xmlns:p14="http://schemas.microsoft.com/office/powerpoint/2010/main" val="18487347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BD54B-AF43-466B-BEAC-10F553593ED5}"/>
              </a:ext>
            </a:extLst>
          </p:cNvPr>
          <p:cNvSpPr>
            <a:spLocks noGrp="1"/>
          </p:cNvSpPr>
          <p:nvPr>
            <p:ph type="title"/>
          </p:nvPr>
        </p:nvSpPr>
        <p:spPr/>
        <p:txBody>
          <a:bodyPr/>
          <a:lstStyle/>
          <a:p>
            <a:r>
              <a:rPr lang="el-GR" b="1" dirty="0">
                <a:latin typeface="Calibri" panose="020F0502020204030204" pitchFamily="34" charset="0"/>
                <a:cs typeface="Calibri" panose="020F0502020204030204" pitchFamily="34" charset="0"/>
              </a:rPr>
              <a:t>Κύριες Λειτουργίες της ΔΑΠ: 1/</a:t>
            </a:r>
            <a:r>
              <a:rPr lang="en-US" b="1" dirty="0">
                <a:latin typeface="Calibri" panose="020F0502020204030204" pitchFamily="34" charset="0"/>
                <a:cs typeface="Calibri" panose="020F0502020204030204" pitchFamily="34" charset="0"/>
              </a:rPr>
              <a:t>6</a:t>
            </a:r>
            <a:endParaRPr lang="el-GR"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5378C96F-939D-480F-8A3C-A803E9C47C6E}"/>
              </a:ext>
            </a:extLst>
          </p:cNvPr>
          <p:cNvSpPr>
            <a:spLocks noGrp="1"/>
          </p:cNvSpPr>
          <p:nvPr>
            <p:ph sz="quarter" idx="1"/>
          </p:nvPr>
        </p:nvSpPr>
        <p:spPr>
          <a:xfrm>
            <a:off x="35496" y="1340768"/>
            <a:ext cx="9073008" cy="5288632"/>
          </a:xfrm>
        </p:spPr>
        <p:txBody>
          <a:bodyPr/>
          <a:lstStyle/>
          <a:p>
            <a:r>
              <a:rPr lang="el-GR" sz="2600" dirty="0">
                <a:latin typeface="Calibri" panose="020F0502020204030204" pitchFamily="34" charset="0"/>
                <a:cs typeface="Calibri" panose="020F0502020204030204" pitchFamily="34" charset="0"/>
              </a:rPr>
              <a:t>Η ΔΑΠ δεν περιορίζεται στην απλή διαχείριση προσωπικού. Αποτελεί </a:t>
            </a:r>
            <a:r>
              <a:rPr lang="el-GR" sz="2600" b="1" dirty="0">
                <a:latin typeface="Calibri" panose="020F0502020204030204" pitchFamily="34" charset="0"/>
                <a:cs typeface="Calibri" panose="020F0502020204030204" pitchFamily="34" charset="0"/>
              </a:rPr>
              <a:t>ολόκληρο σύστημα λειτουργιών</a:t>
            </a:r>
            <a:r>
              <a:rPr lang="el-GR" sz="2600" dirty="0">
                <a:latin typeface="Calibri" panose="020F0502020204030204" pitchFamily="34" charset="0"/>
                <a:cs typeface="Calibri" panose="020F0502020204030204" pitchFamily="34" charset="0"/>
              </a:rPr>
              <a:t> που υποστηρίζουν την </a:t>
            </a:r>
            <a:r>
              <a:rPr lang="el-GR" sz="2600" dirty="0" err="1">
                <a:latin typeface="Calibri" panose="020F0502020204030204" pitchFamily="34" charset="0"/>
                <a:cs typeface="Calibri" panose="020F0502020204030204" pitchFamily="34" charset="0"/>
              </a:rPr>
              <a:t>οργανωσιακή</a:t>
            </a:r>
            <a:r>
              <a:rPr lang="el-GR" sz="2600" dirty="0">
                <a:latin typeface="Calibri" panose="020F0502020204030204" pitchFamily="34" charset="0"/>
                <a:cs typeface="Calibri" panose="020F0502020204030204" pitchFamily="34" charset="0"/>
              </a:rPr>
              <a:t> αποδοτικότητα. Οι βασικές λειτουργίες είναι οι εξής:</a:t>
            </a:r>
            <a:endParaRPr lang="en-US" sz="2600" dirty="0">
              <a:latin typeface="Calibri" panose="020F0502020204030204" pitchFamily="34" charset="0"/>
              <a:cs typeface="Calibri" panose="020F0502020204030204" pitchFamily="34" charset="0"/>
            </a:endParaRPr>
          </a:p>
          <a:p>
            <a:endParaRPr lang="el-GR" sz="2600" dirty="0">
              <a:latin typeface="Calibri" panose="020F0502020204030204" pitchFamily="34" charset="0"/>
              <a:cs typeface="Calibri" panose="020F0502020204030204" pitchFamily="34" charset="0"/>
            </a:endParaRPr>
          </a:p>
          <a:p>
            <a:r>
              <a:rPr lang="el-GR" sz="2600" b="1" dirty="0">
                <a:latin typeface="Calibri" panose="020F0502020204030204" pitchFamily="34" charset="0"/>
                <a:cs typeface="Calibri" panose="020F0502020204030204" pitchFamily="34" charset="0"/>
              </a:rPr>
              <a:t>α. </a:t>
            </a:r>
            <a:r>
              <a:rPr lang="el-GR" sz="2600" b="1" dirty="0">
                <a:solidFill>
                  <a:srgbClr val="C00000"/>
                </a:solidFill>
                <a:latin typeface="Calibri" panose="020F0502020204030204" pitchFamily="34" charset="0"/>
                <a:cs typeface="Calibri" panose="020F0502020204030204" pitchFamily="34" charset="0"/>
              </a:rPr>
              <a:t>Στελέχωση</a:t>
            </a:r>
            <a:r>
              <a:rPr lang="el-GR" sz="2600" b="1" dirty="0">
                <a:latin typeface="Calibri" panose="020F0502020204030204" pitchFamily="34" charset="0"/>
                <a:cs typeface="Calibri" panose="020F0502020204030204" pitchFamily="34" charset="0"/>
              </a:rPr>
              <a:t> (</a:t>
            </a:r>
            <a:r>
              <a:rPr lang="en-US" sz="2600" b="1" dirty="0">
                <a:latin typeface="Calibri" panose="020F0502020204030204" pitchFamily="34" charset="0"/>
                <a:cs typeface="Calibri" panose="020F0502020204030204" pitchFamily="34" charset="0"/>
              </a:rPr>
              <a:t>Recruitment &amp; Selection</a:t>
            </a:r>
            <a:r>
              <a:rPr lang="el-GR" sz="2600" b="1" dirty="0">
                <a:latin typeface="Calibri" panose="020F0502020204030204" pitchFamily="34" charset="0"/>
                <a:cs typeface="Calibri" panose="020F0502020204030204" pitchFamily="34" charset="0"/>
              </a:rPr>
              <a:t>)</a:t>
            </a:r>
            <a:endParaRPr lang="el-GR" sz="2600" dirty="0">
              <a:latin typeface="Calibri" panose="020F0502020204030204" pitchFamily="34" charset="0"/>
              <a:cs typeface="Calibri" panose="020F0502020204030204" pitchFamily="34" charset="0"/>
            </a:endParaRPr>
          </a:p>
          <a:p>
            <a:pPr lvl="1"/>
            <a:r>
              <a:rPr lang="el-GR" sz="2600" dirty="0">
                <a:latin typeface="Calibri" panose="020F0502020204030204" pitchFamily="34" charset="0"/>
                <a:cs typeface="Calibri" panose="020F0502020204030204" pitchFamily="34" charset="0"/>
              </a:rPr>
              <a:t>Αφορά τη </a:t>
            </a:r>
            <a:r>
              <a:rPr lang="el-GR" sz="2600" b="1" dirty="0">
                <a:latin typeface="Calibri" panose="020F0502020204030204" pitchFamily="34" charset="0"/>
                <a:cs typeface="Calibri" panose="020F0502020204030204" pitchFamily="34" charset="0"/>
              </a:rPr>
              <a:t>διερεύνηση αναγκών σε ανθρώπινο δυναμικό</a:t>
            </a:r>
            <a:r>
              <a:rPr lang="el-GR" sz="2600" dirty="0">
                <a:latin typeface="Calibri" panose="020F0502020204030204" pitchFamily="34" charset="0"/>
                <a:cs typeface="Calibri" panose="020F0502020204030204" pitchFamily="34" charset="0"/>
              </a:rPr>
              <a:t>, την </a:t>
            </a:r>
            <a:r>
              <a:rPr lang="el-GR" sz="2600" b="1" dirty="0">
                <a:latin typeface="Calibri" panose="020F0502020204030204" pitchFamily="34" charset="0"/>
                <a:cs typeface="Calibri" panose="020F0502020204030204" pitchFamily="34" charset="0"/>
              </a:rPr>
              <a:t>προσέλκυση υποψηφίων</a:t>
            </a:r>
            <a:r>
              <a:rPr lang="el-GR" sz="2600" dirty="0">
                <a:latin typeface="Calibri" panose="020F0502020204030204" pitchFamily="34" charset="0"/>
                <a:cs typeface="Calibri" panose="020F0502020204030204" pitchFamily="34" charset="0"/>
              </a:rPr>
              <a:t>, και την </a:t>
            </a:r>
            <a:r>
              <a:rPr lang="el-GR" sz="2600" b="1" dirty="0">
                <a:latin typeface="Calibri" panose="020F0502020204030204" pitchFamily="34" charset="0"/>
                <a:cs typeface="Calibri" panose="020F0502020204030204" pitchFamily="34" charset="0"/>
              </a:rPr>
              <a:t>επιλογή</a:t>
            </a:r>
            <a:r>
              <a:rPr lang="el-GR" sz="2600" dirty="0">
                <a:latin typeface="Calibri" panose="020F0502020204030204" pitchFamily="34" charset="0"/>
                <a:cs typeface="Calibri" panose="020F0502020204030204" pitchFamily="34" charset="0"/>
              </a:rPr>
              <a:t> των καταλληλότερων ατόμων για κάθε θέση.</a:t>
            </a:r>
            <a:endParaRPr lang="en-US" sz="2600" dirty="0">
              <a:latin typeface="Calibri" panose="020F0502020204030204" pitchFamily="34" charset="0"/>
              <a:cs typeface="Calibri" panose="020F0502020204030204" pitchFamily="34" charset="0"/>
            </a:endParaRPr>
          </a:p>
          <a:p>
            <a:pPr lvl="1"/>
            <a:r>
              <a:rPr lang="el-GR" sz="2600" dirty="0">
                <a:latin typeface="Calibri" panose="020F0502020204030204" pitchFamily="34" charset="0"/>
                <a:cs typeface="Calibri" panose="020F0502020204030204" pitchFamily="34" charset="0"/>
              </a:rPr>
              <a:t>Η σωστή στελέχωση διασφαλίζει ότι κάθε θέση καλύπτεται από άτομο με τα απαραίτητα </a:t>
            </a:r>
            <a:r>
              <a:rPr lang="el-GR" sz="2600" b="1" dirty="0">
                <a:latin typeface="Calibri" panose="020F0502020204030204" pitchFamily="34" charset="0"/>
                <a:cs typeface="Calibri" panose="020F0502020204030204" pitchFamily="34" charset="0"/>
              </a:rPr>
              <a:t>προσόντα, ικανότητες και αξίες</a:t>
            </a:r>
            <a:r>
              <a:rPr lang="el-GR" sz="2600" dirty="0">
                <a:latin typeface="Calibri" panose="020F0502020204030204" pitchFamily="34" charset="0"/>
                <a:cs typeface="Calibri" panose="020F0502020204030204" pitchFamily="34" charset="0"/>
              </a:rPr>
              <a:t>, συμβατές με την κουλτούρα του οργανισμού.</a:t>
            </a:r>
          </a:p>
          <a:p>
            <a:endParaRPr lang="el-GR" sz="2600" dirty="0">
              <a:latin typeface="Calibri" panose="020F0502020204030204" pitchFamily="34" charset="0"/>
              <a:cs typeface="Calibri" panose="020F0502020204030204" pitchFamily="34" charset="0"/>
            </a:endParaRPr>
          </a:p>
          <a:p>
            <a:endParaRPr lang="el-GR" sz="26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5870D567-448B-45C1-9FEE-9602F37A3F04}"/>
              </a:ext>
            </a:extLst>
          </p:cNvPr>
          <p:cNvSpPr>
            <a:spLocks noGrp="1"/>
          </p:cNvSpPr>
          <p:nvPr>
            <p:ph type="sldNum" sz="quarter" idx="12"/>
          </p:nvPr>
        </p:nvSpPr>
        <p:spPr/>
        <p:txBody>
          <a:bodyPr/>
          <a:lstStyle/>
          <a:p>
            <a:pPr>
              <a:defRPr/>
            </a:pPr>
            <a:fld id="{D4CA15EF-DFB9-4D40-AD98-A7932FA4C59D}" type="slidenum">
              <a:rPr lang="el-GR" smtClean="0"/>
              <a:pPr>
                <a:defRPr/>
              </a:pPr>
              <a:t>21</a:t>
            </a:fld>
            <a:endParaRPr lang="el-GR"/>
          </a:p>
        </p:txBody>
      </p:sp>
    </p:spTree>
    <p:extLst>
      <p:ext uri="{BB962C8B-B14F-4D97-AF65-F5344CB8AC3E}">
        <p14:creationId xmlns:p14="http://schemas.microsoft.com/office/powerpoint/2010/main" val="27931884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E2654-D3A2-4A0B-AEF4-B0A4AB0AD8BA}"/>
              </a:ext>
            </a:extLst>
          </p:cNvPr>
          <p:cNvSpPr>
            <a:spLocks noGrp="1"/>
          </p:cNvSpPr>
          <p:nvPr>
            <p:ph type="title"/>
          </p:nvPr>
        </p:nvSpPr>
        <p:spPr/>
        <p:txBody>
          <a:bodyPr/>
          <a:lstStyle/>
          <a:p>
            <a:r>
              <a:rPr lang="el-GR" b="1" dirty="0">
                <a:latin typeface="Calibri" panose="020F0502020204030204" pitchFamily="34" charset="0"/>
                <a:cs typeface="Calibri" panose="020F0502020204030204" pitchFamily="34" charset="0"/>
              </a:rPr>
              <a:t>Κύριες Λειτουργίες της ΔΑΠ: </a:t>
            </a:r>
            <a:r>
              <a:rPr lang="en-US" b="1" dirty="0">
                <a:latin typeface="Calibri" panose="020F0502020204030204" pitchFamily="34" charset="0"/>
                <a:cs typeface="Calibri" panose="020F0502020204030204" pitchFamily="34" charset="0"/>
              </a:rPr>
              <a:t>2</a:t>
            </a:r>
            <a:r>
              <a:rPr lang="el-GR" b="1" dirty="0">
                <a:latin typeface="Calibri" panose="020F0502020204030204" pitchFamily="34" charset="0"/>
                <a:cs typeface="Calibri" panose="020F0502020204030204" pitchFamily="34" charset="0"/>
              </a:rPr>
              <a:t>/</a:t>
            </a:r>
            <a:r>
              <a:rPr lang="en-US" b="1" dirty="0">
                <a:latin typeface="Calibri" panose="020F0502020204030204" pitchFamily="34" charset="0"/>
                <a:cs typeface="Calibri" panose="020F0502020204030204" pitchFamily="34" charset="0"/>
              </a:rPr>
              <a:t>6</a:t>
            </a:r>
            <a:endParaRPr lang="el-GR" dirty="0"/>
          </a:p>
        </p:txBody>
      </p:sp>
      <p:sp>
        <p:nvSpPr>
          <p:cNvPr id="3" name="Content Placeholder 2">
            <a:extLst>
              <a:ext uri="{FF2B5EF4-FFF2-40B4-BE49-F238E27FC236}">
                <a16:creationId xmlns:a16="http://schemas.microsoft.com/office/drawing/2014/main" id="{30B30740-394D-4D0F-9DFA-A57C21401966}"/>
              </a:ext>
            </a:extLst>
          </p:cNvPr>
          <p:cNvSpPr>
            <a:spLocks noGrp="1"/>
          </p:cNvSpPr>
          <p:nvPr>
            <p:ph sz="quarter" idx="1"/>
          </p:nvPr>
        </p:nvSpPr>
        <p:spPr>
          <a:xfrm>
            <a:off x="179512" y="1772816"/>
            <a:ext cx="8626160" cy="4326232"/>
          </a:xfrm>
        </p:spPr>
        <p:txBody>
          <a:bodyPr/>
          <a:lstStyle/>
          <a:p>
            <a:r>
              <a:rPr lang="el-GR" sz="2600" b="1" dirty="0">
                <a:latin typeface="Calibri" panose="020F0502020204030204" pitchFamily="34" charset="0"/>
                <a:cs typeface="Calibri" panose="020F0502020204030204" pitchFamily="34" charset="0"/>
              </a:rPr>
              <a:t>β. </a:t>
            </a:r>
            <a:r>
              <a:rPr lang="el-GR" sz="2600" b="1" dirty="0">
                <a:solidFill>
                  <a:srgbClr val="C00000"/>
                </a:solidFill>
                <a:latin typeface="Calibri" panose="020F0502020204030204" pitchFamily="34" charset="0"/>
                <a:cs typeface="Calibri" panose="020F0502020204030204" pitchFamily="34" charset="0"/>
              </a:rPr>
              <a:t>Εκπαίδευση και Ανάπτυξη </a:t>
            </a:r>
            <a:r>
              <a:rPr lang="el-GR" sz="2600" b="1" dirty="0">
                <a:latin typeface="Calibri" panose="020F0502020204030204" pitchFamily="34" charset="0"/>
                <a:cs typeface="Calibri" panose="020F0502020204030204" pitchFamily="34" charset="0"/>
              </a:rPr>
              <a:t>(</a:t>
            </a:r>
            <a:r>
              <a:rPr lang="en-US" sz="2600" b="1" dirty="0">
                <a:latin typeface="Calibri" panose="020F0502020204030204" pitchFamily="34" charset="0"/>
                <a:cs typeface="Calibri" panose="020F0502020204030204" pitchFamily="34" charset="0"/>
              </a:rPr>
              <a:t>Training &amp; Development</a:t>
            </a:r>
            <a:r>
              <a:rPr lang="el-GR" sz="2600" b="1" dirty="0">
                <a:latin typeface="Calibri" panose="020F0502020204030204" pitchFamily="34" charset="0"/>
                <a:cs typeface="Calibri" panose="020F0502020204030204" pitchFamily="34" charset="0"/>
              </a:rPr>
              <a:t>)</a:t>
            </a:r>
            <a:endParaRPr lang="en-US" sz="2600" b="1" dirty="0">
              <a:latin typeface="Calibri" panose="020F0502020204030204" pitchFamily="34" charset="0"/>
              <a:cs typeface="Calibri" panose="020F0502020204030204" pitchFamily="34" charset="0"/>
            </a:endParaRPr>
          </a:p>
          <a:p>
            <a:pPr marL="0" indent="0">
              <a:buNone/>
            </a:pPr>
            <a:endParaRPr lang="el-GR" sz="2600" dirty="0">
              <a:latin typeface="Calibri" panose="020F0502020204030204" pitchFamily="34" charset="0"/>
              <a:cs typeface="Calibri" panose="020F0502020204030204" pitchFamily="34" charset="0"/>
            </a:endParaRPr>
          </a:p>
          <a:p>
            <a:pPr lvl="1"/>
            <a:r>
              <a:rPr lang="el-GR" sz="2600" dirty="0">
                <a:latin typeface="Calibri" panose="020F0502020204030204" pitchFamily="34" charset="0"/>
                <a:cs typeface="Calibri" panose="020F0502020204030204" pitchFamily="34" charset="0"/>
              </a:rPr>
              <a:t>Η εκπαίδευση αποσκοπεί στη </a:t>
            </a:r>
            <a:r>
              <a:rPr lang="el-GR" sz="2600" b="1" dirty="0">
                <a:latin typeface="Calibri" panose="020F0502020204030204" pitchFamily="34" charset="0"/>
                <a:cs typeface="Calibri" panose="020F0502020204030204" pitchFamily="34" charset="0"/>
              </a:rPr>
              <a:t>βελτίωση των γνώσεων και δεξιοτήτων</a:t>
            </a:r>
            <a:r>
              <a:rPr lang="el-GR" sz="2600" dirty="0">
                <a:latin typeface="Calibri" panose="020F0502020204030204" pitchFamily="34" charset="0"/>
                <a:cs typeface="Calibri" panose="020F0502020204030204" pitchFamily="34" charset="0"/>
              </a:rPr>
              <a:t> των εργαζομένων, ενώ η ανάπτυξη προσανατολίζεται στη </a:t>
            </a:r>
            <a:r>
              <a:rPr lang="el-GR" sz="2600" b="1" dirty="0">
                <a:latin typeface="Calibri" panose="020F0502020204030204" pitchFamily="34" charset="0"/>
                <a:cs typeface="Calibri" panose="020F0502020204030204" pitchFamily="34" charset="0"/>
              </a:rPr>
              <a:t>μακροπρόθεσμη εξέλιξή</a:t>
            </a:r>
            <a:r>
              <a:rPr lang="el-GR" sz="2600" dirty="0">
                <a:latin typeface="Calibri" panose="020F0502020204030204" pitchFamily="34" charset="0"/>
                <a:cs typeface="Calibri" panose="020F0502020204030204" pitchFamily="34" charset="0"/>
              </a:rPr>
              <a:t> τους.</a:t>
            </a:r>
            <a:endParaRPr lang="en-US" sz="2600" dirty="0">
              <a:latin typeface="Calibri" panose="020F0502020204030204" pitchFamily="34" charset="0"/>
              <a:cs typeface="Calibri" panose="020F0502020204030204" pitchFamily="34" charset="0"/>
            </a:endParaRPr>
          </a:p>
          <a:p>
            <a:pPr lvl="1"/>
            <a:r>
              <a:rPr lang="el-GR" sz="2600" dirty="0">
                <a:latin typeface="Calibri" panose="020F0502020204030204" pitchFamily="34" charset="0"/>
                <a:cs typeface="Calibri" panose="020F0502020204030204" pitchFamily="34" charset="0"/>
              </a:rPr>
              <a:t>Σε ένα περιβάλλον συνεχούς αλλαγής, η </a:t>
            </a:r>
            <a:r>
              <a:rPr lang="el-GR" sz="2600" b="1" dirty="0">
                <a:latin typeface="Calibri" panose="020F0502020204030204" pitchFamily="34" charset="0"/>
                <a:cs typeface="Calibri" panose="020F0502020204030204" pitchFamily="34" charset="0"/>
              </a:rPr>
              <a:t>δια βίου μάθηση</a:t>
            </a:r>
            <a:r>
              <a:rPr lang="el-GR" sz="2600" dirty="0">
                <a:latin typeface="Calibri" panose="020F0502020204030204" pitchFamily="34" charset="0"/>
                <a:cs typeface="Calibri" panose="020F0502020204030204" pitchFamily="34" charset="0"/>
              </a:rPr>
              <a:t> αποτελεί προϋπόθεση επιβίωσης τόσο για τον εργαζόμενο όσο και για τον οργανισμό</a:t>
            </a:r>
            <a:endParaRPr lang="el-GR" sz="2600" dirty="0"/>
          </a:p>
        </p:txBody>
      </p:sp>
      <p:sp>
        <p:nvSpPr>
          <p:cNvPr id="4" name="Slide Number Placeholder 3">
            <a:extLst>
              <a:ext uri="{FF2B5EF4-FFF2-40B4-BE49-F238E27FC236}">
                <a16:creationId xmlns:a16="http://schemas.microsoft.com/office/drawing/2014/main" id="{A029D754-1F26-4A73-BA95-45A881DB9A6D}"/>
              </a:ext>
            </a:extLst>
          </p:cNvPr>
          <p:cNvSpPr>
            <a:spLocks noGrp="1"/>
          </p:cNvSpPr>
          <p:nvPr>
            <p:ph type="sldNum" sz="quarter" idx="12"/>
          </p:nvPr>
        </p:nvSpPr>
        <p:spPr/>
        <p:txBody>
          <a:bodyPr/>
          <a:lstStyle/>
          <a:p>
            <a:pPr>
              <a:defRPr/>
            </a:pPr>
            <a:fld id="{D4CA15EF-DFB9-4D40-AD98-A7932FA4C59D}" type="slidenum">
              <a:rPr lang="el-GR" smtClean="0"/>
              <a:pPr>
                <a:defRPr/>
              </a:pPr>
              <a:t>22</a:t>
            </a:fld>
            <a:endParaRPr lang="el-GR"/>
          </a:p>
        </p:txBody>
      </p:sp>
    </p:spTree>
    <p:extLst>
      <p:ext uri="{BB962C8B-B14F-4D97-AF65-F5344CB8AC3E}">
        <p14:creationId xmlns:p14="http://schemas.microsoft.com/office/powerpoint/2010/main" val="1770784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C3154-3185-4CBE-A7FC-2B75D9E314FD}"/>
              </a:ext>
            </a:extLst>
          </p:cNvPr>
          <p:cNvSpPr>
            <a:spLocks noGrp="1"/>
          </p:cNvSpPr>
          <p:nvPr>
            <p:ph type="title"/>
          </p:nvPr>
        </p:nvSpPr>
        <p:spPr/>
        <p:txBody>
          <a:bodyPr/>
          <a:lstStyle/>
          <a:p>
            <a:r>
              <a:rPr lang="el-GR" b="1" dirty="0">
                <a:latin typeface="Calibri" panose="020F0502020204030204" pitchFamily="34" charset="0"/>
                <a:cs typeface="Calibri" panose="020F0502020204030204" pitchFamily="34" charset="0"/>
              </a:rPr>
              <a:t>Κύριες Λειτουργίες της ΔΑΠ: </a:t>
            </a:r>
            <a:r>
              <a:rPr lang="en-US" b="1" dirty="0">
                <a:latin typeface="Calibri" panose="020F0502020204030204" pitchFamily="34" charset="0"/>
                <a:cs typeface="Calibri" panose="020F0502020204030204" pitchFamily="34" charset="0"/>
              </a:rPr>
              <a:t>3</a:t>
            </a:r>
            <a:r>
              <a:rPr lang="el-GR" b="1" dirty="0">
                <a:latin typeface="Calibri" panose="020F0502020204030204" pitchFamily="34" charset="0"/>
                <a:cs typeface="Calibri" panose="020F0502020204030204" pitchFamily="34" charset="0"/>
              </a:rPr>
              <a:t>/</a:t>
            </a:r>
            <a:r>
              <a:rPr lang="en-US" b="1" dirty="0">
                <a:latin typeface="Calibri" panose="020F0502020204030204" pitchFamily="34" charset="0"/>
                <a:cs typeface="Calibri" panose="020F0502020204030204" pitchFamily="34" charset="0"/>
              </a:rPr>
              <a:t>6</a:t>
            </a:r>
            <a:endParaRPr lang="el-GR" dirty="0"/>
          </a:p>
        </p:txBody>
      </p:sp>
      <p:sp>
        <p:nvSpPr>
          <p:cNvPr id="3" name="Content Placeholder 2">
            <a:extLst>
              <a:ext uri="{FF2B5EF4-FFF2-40B4-BE49-F238E27FC236}">
                <a16:creationId xmlns:a16="http://schemas.microsoft.com/office/drawing/2014/main" id="{472148D1-1571-41A1-90CF-77194F0D8556}"/>
              </a:ext>
            </a:extLst>
          </p:cNvPr>
          <p:cNvSpPr>
            <a:spLocks noGrp="1"/>
          </p:cNvSpPr>
          <p:nvPr>
            <p:ph sz="quarter" idx="1"/>
          </p:nvPr>
        </p:nvSpPr>
        <p:spPr>
          <a:xfrm>
            <a:off x="0" y="1508126"/>
            <a:ext cx="9036496" cy="4590922"/>
          </a:xfrm>
        </p:spPr>
        <p:txBody>
          <a:bodyPr/>
          <a:lstStyle/>
          <a:p>
            <a:r>
              <a:rPr lang="el-GR" sz="2600" b="1" dirty="0">
                <a:latin typeface="Calibri" panose="020F0502020204030204" pitchFamily="34" charset="0"/>
                <a:cs typeface="Calibri" panose="020F0502020204030204" pitchFamily="34" charset="0"/>
              </a:rPr>
              <a:t>γ. </a:t>
            </a:r>
            <a:r>
              <a:rPr lang="el-GR" sz="2600" b="1" dirty="0">
                <a:solidFill>
                  <a:srgbClr val="C00000"/>
                </a:solidFill>
                <a:latin typeface="Calibri" panose="020F0502020204030204" pitchFamily="34" charset="0"/>
                <a:cs typeface="Calibri" panose="020F0502020204030204" pitchFamily="34" charset="0"/>
              </a:rPr>
              <a:t>Αξιολόγηση Απόδοσης </a:t>
            </a:r>
            <a:r>
              <a:rPr lang="el-GR" sz="2600" b="1" dirty="0">
                <a:latin typeface="Calibri" panose="020F0502020204030204" pitchFamily="34" charset="0"/>
                <a:cs typeface="Calibri" panose="020F0502020204030204" pitchFamily="34" charset="0"/>
              </a:rPr>
              <a:t>(</a:t>
            </a:r>
            <a:r>
              <a:rPr lang="en-US" sz="2600" b="1" dirty="0">
                <a:latin typeface="Calibri" panose="020F0502020204030204" pitchFamily="34" charset="0"/>
                <a:cs typeface="Calibri" panose="020F0502020204030204" pitchFamily="34" charset="0"/>
              </a:rPr>
              <a:t>Performance Appraisal</a:t>
            </a:r>
            <a:r>
              <a:rPr lang="el-GR" sz="2600" b="1" dirty="0">
                <a:latin typeface="Calibri" panose="020F0502020204030204" pitchFamily="34" charset="0"/>
                <a:cs typeface="Calibri" panose="020F0502020204030204" pitchFamily="34" charset="0"/>
              </a:rPr>
              <a:t>)</a:t>
            </a:r>
            <a:endParaRPr lang="en-US" sz="2600" b="1" dirty="0">
              <a:latin typeface="Calibri" panose="020F0502020204030204" pitchFamily="34" charset="0"/>
              <a:cs typeface="Calibri" panose="020F0502020204030204" pitchFamily="34" charset="0"/>
            </a:endParaRPr>
          </a:p>
          <a:p>
            <a:pPr marL="0" indent="0">
              <a:buNone/>
            </a:pPr>
            <a:endParaRPr lang="el-GR" sz="2600" dirty="0">
              <a:latin typeface="Calibri" panose="020F0502020204030204" pitchFamily="34" charset="0"/>
              <a:cs typeface="Calibri" panose="020F0502020204030204" pitchFamily="34" charset="0"/>
            </a:endParaRPr>
          </a:p>
          <a:p>
            <a:pPr lvl="1"/>
            <a:r>
              <a:rPr lang="el-GR" sz="2600" dirty="0">
                <a:latin typeface="Calibri" panose="020F0502020204030204" pitchFamily="34" charset="0"/>
                <a:cs typeface="Calibri" panose="020F0502020204030204" pitchFamily="34" charset="0"/>
              </a:rPr>
              <a:t>Η αξιολόγηση μετρά την </a:t>
            </a:r>
            <a:r>
              <a:rPr lang="el-GR" sz="2600" b="1" dirty="0">
                <a:latin typeface="Calibri" panose="020F0502020204030204" pitchFamily="34" charset="0"/>
                <a:cs typeface="Calibri" panose="020F0502020204030204" pitchFamily="34" charset="0"/>
              </a:rPr>
              <a:t>αποτελεσματικότητα και αποδοτικότητα</a:t>
            </a:r>
            <a:r>
              <a:rPr lang="el-GR" sz="2600" dirty="0">
                <a:latin typeface="Calibri" panose="020F0502020204030204" pitchFamily="34" charset="0"/>
                <a:cs typeface="Calibri" panose="020F0502020204030204" pitchFamily="34" charset="0"/>
              </a:rPr>
              <a:t> των εργαζομένων.</a:t>
            </a:r>
            <a:endParaRPr lang="en-US" sz="2600" dirty="0">
              <a:latin typeface="Calibri" panose="020F0502020204030204" pitchFamily="34" charset="0"/>
              <a:cs typeface="Calibri" panose="020F0502020204030204" pitchFamily="34" charset="0"/>
            </a:endParaRPr>
          </a:p>
          <a:p>
            <a:pPr lvl="1"/>
            <a:r>
              <a:rPr lang="el-GR" sz="2600" dirty="0">
                <a:latin typeface="Calibri" panose="020F0502020204030204" pitchFamily="34" charset="0"/>
                <a:cs typeface="Calibri" panose="020F0502020204030204" pitchFamily="34" charset="0"/>
              </a:rPr>
              <a:t>Σύγχρονα συστήματα αξιολόγησης συνδυάζουν </a:t>
            </a:r>
            <a:r>
              <a:rPr lang="el-GR" sz="2600" b="1" dirty="0">
                <a:latin typeface="Calibri" panose="020F0502020204030204" pitchFamily="34" charset="0"/>
                <a:cs typeface="Calibri" panose="020F0502020204030204" pitchFamily="34" charset="0"/>
              </a:rPr>
              <a:t>ποσοτικά</a:t>
            </a:r>
            <a:r>
              <a:rPr lang="el-GR" sz="2600" dirty="0">
                <a:latin typeface="Calibri" panose="020F0502020204030204" pitchFamily="34" charset="0"/>
                <a:cs typeface="Calibri" panose="020F0502020204030204" pitchFamily="34" charset="0"/>
              </a:rPr>
              <a:t> (στόχοι, δείκτες απόδοσης) και </a:t>
            </a:r>
            <a:r>
              <a:rPr lang="el-GR" sz="2600" b="1" dirty="0">
                <a:latin typeface="Calibri" panose="020F0502020204030204" pitchFamily="34" charset="0"/>
                <a:cs typeface="Calibri" panose="020F0502020204030204" pitchFamily="34" charset="0"/>
              </a:rPr>
              <a:t>ποιοτικά</a:t>
            </a:r>
            <a:r>
              <a:rPr lang="el-GR" sz="2600" dirty="0">
                <a:latin typeface="Calibri" panose="020F0502020204030204" pitchFamily="34" charset="0"/>
                <a:cs typeface="Calibri" panose="020F0502020204030204" pitchFamily="34" charset="0"/>
              </a:rPr>
              <a:t> στοιχεία (δεξιότητες, συμπεριφορά, ομαδικότητα).</a:t>
            </a:r>
            <a:endParaRPr lang="en-US" sz="2600" dirty="0">
              <a:latin typeface="Calibri" panose="020F0502020204030204" pitchFamily="34" charset="0"/>
              <a:cs typeface="Calibri" panose="020F0502020204030204" pitchFamily="34" charset="0"/>
            </a:endParaRPr>
          </a:p>
          <a:p>
            <a:pPr lvl="1"/>
            <a:r>
              <a:rPr lang="el-GR" sz="2600" dirty="0">
                <a:latin typeface="Calibri" panose="020F0502020204030204" pitchFamily="34" charset="0"/>
                <a:cs typeface="Calibri" panose="020F0502020204030204" pitchFamily="34" charset="0"/>
              </a:rPr>
              <a:t>Η διαδικασία αυτή βοηθά στον </a:t>
            </a:r>
            <a:r>
              <a:rPr lang="el-GR" sz="2600" b="1" dirty="0">
                <a:latin typeface="Calibri" panose="020F0502020204030204" pitchFamily="34" charset="0"/>
                <a:cs typeface="Calibri" panose="020F0502020204030204" pitchFamily="34" charset="0"/>
              </a:rPr>
              <a:t>εντοπισμό αναγκών ανάπτυξης</a:t>
            </a:r>
            <a:r>
              <a:rPr lang="el-GR" sz="2600" dirty="0">
                <a:latin typeface="Calibri" panose="020F0502020204030204" pitchFamily="34" charset="0"/>
                <a:cs typeface="Calibri" panose="020F0502020204030204" pitchFamily="34" charset="0"/>
              </a:rPr>
              <a:t> και στη </a:t>
            </a:r>
            <a:r>
              <a:rPr lang="el-GR" sz="2600" b="1" dirty="0">
                <a:latin typeface="Calibri" panose="020F0502020204030204" pitchFamily="34" charset="0"/>
                <a:cs typeface="Calibri" panose="020F0502020204030204" pitchFamily="34" charset="0"/>
              </a:rPr>
              <a:t>σύνδεση των επιδόσεων με ανταμοιβές</a:t>
            </a:r>
            <a:r>
              <a:rPr lang="el-GR" sz="2600" dirty="0">
                <a:latin typeface="Calibri" panose="020F0502020204030204" pitchFamily="34" charset="0"/>
                <a:cs typeface="Calibri" panose="020F0502020204030204" pitchFamily="34" charset="0"/>
              </a:rPr>
              <a:t>.</a:t>
            </a:r>
          </a:p>
          <a:p>
            <a:endParaRPr lang="el-GR" sz="26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47904F75-1781-4EAD-9EFE-00E8D64B3FBE}"/>
              </a:ext>
            </a:extLst>
          </p:cNvPr>
          <p:cNvSpPr>
            <a:spLocks noGrp="1"/>
          </p:cNvSpPr>
          <p:nvPr>
            <p:ph type="sldNum" sz="quarter" idx="12"/>
          </p:nvPr>
        </p:nvSpPr>
        <p:spPr/>
        <p:txBody>
          <a:bodyPr/>
          <a:lstStyle/>
          <a:p>
            <a:pPr>
              <a:defRPr/>
            </a:pPr>
            <a:fld id="{D4CA15EF-DFB9-4D40-AD98-A7932FA4C59D}" type="slidenum">
              <a:rPr lang="el-GR" smtClean="0"/>
              <a:pPr>
                <a:defRPr/>
              </a:pPr>
              <a:t>23</a:t>
            </a:fld>
            <a:endParaRPr lang="el-GR"/>
          </a:p>
        </p:txBody>
      </p:sp>
    </p:spTree>
    <p:extLst>
      <p:ext uri="{BB962C8B-B14F-4D97-AF65-F5344CB8AC3E}">
        <p14:creationId xmlns:p14="http://schemas.microsoft.com/office/powerpoint/2010/main" val="2493198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C009F-B6BF-4E49-B772-B6CD4FD2B651}"/>
              </a:ext>
            </a:extLst>
          </p:cNvPr>
          <p:cNvSpPr>
            <a:spLocks noGrp="1"/>
          </p:cNvSpPr>
          <p:nvPr>
            <p:ph type="title"/>
          </p:nvPr>
        </p:nvSpPr>
        <p:spPr/>
        <p:txBody>
          <a:bodyPr/>
          <a:lstStyle/>
          <a:p>
            <a:r>
              <a:rPr lang="el-GR" b="1" dirty="0">
                <a:latin typeface="Calibri" panose="020F0502020204030204" pitchFamily="34" charset="0"/>
                <a:cs typeface="Calibri" panose="020F0502020204030204" pitchFamily="34" charset="0"/>
              </a:rPr>
              <a:t>Κύριες Λειτουργίες της ΔΑΠ: </a:t>
            </a:r>
            <a:r>
              <a:rPr lang="en-US" b="1" dirty="0">
                <a:latin typeface="Calibri" panose="020F0502020204030204" pitchFamily="34" charset="0"/>
                <a:cs typeface="Calibri" panose="020F0502020204030204" pitchFamily="34" charset="0"/>
              </a:rPr>
              <a:t>4</a:t>
            </a:r>
            <a:r>
              <a:rPr lang="el-GR" b="1" dirty="0">
                <a:latin typeface="Calibri" panose="020F0502020204030204" pitchFamily="34" charset="0"/>
                <a:cs typeface="Calibri" panose="020F0502020204030204" pitchFamily="34" charset="0"/>
              </a:rPr>
              <a:t>/</a:t>
            </a:r>
            <a:r>
              <a:rPr lang="en-US" b="1" dirty="0">
                <a:latin typeface="Calibri" panose="020F0502020204030204" pitchFamily="34" charset="0"/>
                <a:cs typeface="Calibri" panose="020F0502020204030204" pitchFamily="34" charset="0"/>
              </a:rPr>
              <a:t>6</a:t>
            </a:r>
            <a:endParaRPr lang="el-GR" dirty="0"/>
          </a:p>
        </p:txBody>
      </p:sp>
      <p:sp>
        <p:nvSpPr>
          <p:cNvPr id="3" name="Content Placeholder 2">
            <a:extLst>
              <a:ext uri="{FF2B5EF4-FFF2-40B4-BE49-F238E27FC236}">
                <a16:creationId xmlns:a16="http://schemas.microsoft.com/office/drawing/2014/main" id="{332932C5-8CB4-4EC3-ACEE-CFB8F788E698}"/>
              </a:ext>
            </a:extLst>
          </p:cNvPr>
          <p:cNvSpPr>
            <a:spLocks noGrp="1"/>
          </p:cNvSpPr>
          <p:nvPr>
            <p:ph sz="quarter" idx="1"/>
          </p:nvPr>
        </p:nvSpPr>
        <p:spPr/>
        <p:txBody>
          <a:bodyPr/>
          <a:lstStyle/>
          <a:p>
            <a:r>
              <a:rPr lang="el-GR" sz="2600" b="1" dirty="0">
                <a:latin typeface="Calibri" panose="020F0502020204030204" pitchFamily="34" charset="0"/>
                <a:cs typeface="Calibri" panose="020F0502020204030204" pitchFamily="34" charset="0"/>
              </a:rPr>
              <a:t>δ. </a:t>
            </a:r>
            <a:r>
              <a:rPr lang="el-GR" sz="2600" b="1" dirty="0">
                <a:solidFill>
                  <a:srgbClr val="C00000"/>
                </a:solidFill>
                <a:latin typeface="Calibri" panose="020F0502020204030204" pitchFamily="34" charset="0"/>
                <a:cs typeface="Calibri" panose="020F0502020204030204" pitchFamily="34" charset="0"/>
              </a:rPr>
              <a:t>Ανταμοιβή και Παρακίνηση </a:t>
            </a:r>
            <a:r>
              <a:rPr lang="el-GR" sz="2600" b="1" dirty="0">
                <a:latin typeface="Calibri" panose="020F0502020204030204" pitchFamily="34" charset="0"/>
                <a:cs typeface="Calibri" panose="020F0502020204030204" pitchFamily="34" charset="0"/>
              </a:rPr>
              <a:t>(</a:t>
            </a:r>
            <a:r>
              <a:rPr lang="en-US" sz="2600" b="1" dirty="0">
                <a:latin typeface="Calibri" panose="020F0502020204030204" pitchFamily="34" charset="0"/>
                <a:cs typeface="Calibri" panose="020F0502020204030204" pitchFamily="34" charset="0"/>
              </a:rPr>
              <a:t>Compensation &amp; Motivation</a:t>
            </a:r>
            <a:r>
              <a:rPr lang="el-GR" sz="2600" b="1" dirty="0">
                <a:latin typeface="Calibri" panose="020F0502020204030204" pitchFamily="34" charset="0"/>
                <a:cs typeface="Calibri" panose="020F0502020204030204" pitchFamily="34" charset="0"/>
              </a:rPr>
              <a:t>)</a:t>
            </a:r>
            <a:endParaRPr lang="en-US" sz="2600" b="1" dirty="0">
              <a:latin typeface="Calibri" panose="020F0502020204030204" pitchFamily="34" charset="0"/>
              <a:cs typeface="Calibri" panose="020F0502020204030204" pitchFamily="34" charset="0"/>
            </a:endParaRPr>
          </a:p>
          <a:p>
            <a:endParaRPr lang="el-GR" sz="2600" dirty="0">
              <a:latin typeface="Calibri" panose="020F0502020204030204" pitchFamily="34" charset="0"/>
              <a:cs typeface="Calibri" panose="020F0502020204030204" pitchFamily="34" charset="0"/>
            </a:endParaRPr>
          </a:p>
          <a:p>
            <a:pPr lvl="1"/>
            <a:r>
              <a:rPr lang="el-GR" sz="2600" dirty="0">
                <a:latin typeface="Calibri" panose="020F0502020204030204" pitchFamily="34" charset="0"/>
                <a:cs typeface="Calibri" panose="020F0502020204030204" pitchFamily="34" charset="0"/>
              </a:rPr>
              <a:t>Η ανταμοιβή περιλαμβάνει τόσο </a:t>
            </a:r>
            <a:r>
              <a:rPr lang="el-GR" sz="2600" b="1" dirty="0">
                <a:latin typeface="Calibri" panose="020F0502020204030204" pitchFamily="34" charset="0"/>
                <a:cs typeface="Calibri" panose="020F0502020204030204" pitchFamily="34" charset="0"/>
              </a:rPr>
              <a:t>χρηματικά</a:t>
            </a:r>
            <a:r>
              <a:rPr lang="el-GR" sz="2600" dirty="0">
                <a:latin typeface="Calibri" panose="020F0502020204030204" pitchFamily="34" charset="0"/>
                <a:cs typeface="Calibri" panose="020F0502020204030204" pitchFamily="34" charset="0"/>
              </a:rPr>
              <a:t> (μισθός, μπόνους, παροχές) όσο και </a:t>
            </a:r>
            <a:r>
              <a:rPr lang="el-GR" sz="2600" b="1" dirty="0">
                <a:latin typeface="Calibri" panose="020F0502020204030204" pitchFamily="34" charset="0"/>
                <a:cs typeface="Calibri" panose="020F0502020204030204" pitchFamily="34" charset="0"/>
              </a:rPr>
              <a:t>μη χρηματικά κίνητρα</a:t>
            </a:r>
            <a:r>
              <a:rPr lang="el-GR" sz="2600" dirty="0">
                <a:latin typeface="Calibri" panose="020F0502020204030204" pitchFamily="34" charset="0"/>
                <a:cs typeface="Calibri" panose="020F0502020204030204" pitchFamily="34" charset="0"/>
              </a:rPr>
              <a:t> (αναγνώριση, ευκαιρίες εξέλιξης, ευέλικτο ωράριο).</a:t>
            </a:r>
            <a:endParaRPr lang="en-US" sz="2600" dirty="0">
              <a:latin typeface="Calibri" panose="020F0502020204030204" pitchFamily="34" charset="0"/>
              <a:cs typeface="Calibri" panose="020F0502020204030204" pitchFamily="34" charset="0"/>
            </a:endParaRPr>
          </a:p>
          <a:p>
            <a:pPr lvl="1"/>
            <a:r>
              <a:rPr lang="el-GR" sz="2600" dirty="0">
                <a:latin typeface="Calibri" panose="020F0502020204030204" pitchFamily="34" charset="0"/>
                <a:cs typeface="Calibri" panose="020F0502020204030204" pitchFamily="34" charset="0"/>
              </a:rPr>
              <a:t>Σκοπός είναι η </a:t>
            </a:r>
            <a:r>
              <a:rPr lang="el-GR" sz="2600" b="1" dirty="0">
                <a:latin typeface="Calibri" panose="020F0502020204030204" pitchFamily="34" charset="0"/>
                <a:cs typeface="Calibri" panose="020F0502020204030204" pitchFamily="34" charset="0"/>
              </a:rPr>
              <a:t>παρακίνηση</a:t>
            </a:r>
            <a:r>
              <a:rPr lang="el-GR" sz="2600" dirty="0">
                <a:latin typeface="Calibri" panose="020F0502020204030204" pitchFamily="34" charset="0"/>
                <a:cs typeface="Calibri" panose="020F0502020204030204" pitchFamily="34" charset="0"/>
              </a:rPr>
              <a:t> των εργαζομένων ώστε να αποδίδουν το μέγιστο των δυνατοτήτων τους.</a:t>
            </a:r>
          </a:p>
          <a:p>
            <a:endParaRPr lang="el-GR" sz="2600" dirty="0"/>
          </a:p>
        </p:txBody>
      </p:sp>
      <p:sp>
        <p:nvSpPr>
          <p:cNvPr id="4" name="Slide Number Placeholder 3">
            <a:extLst>
              <a:ext uri="{FF2B5EF4-FFF2-40B4-BE49-F238E27FC236}">
                <a16:creationId xmlns:a16="http://schemas.microsoft.com/office/drawing/2014/main" id="{D90B7315-C3E9-4977-AEA3-7762A46DB931}"/>
              </a:ext>
            </a:extLst>
          </p:cNvPr>
          <p:cNvSpPr>
            <a:spLocks noGrp="1"/>
          </p:cNvSpPr>
          <p:nvPr>
            <p:ph type="sldNum" sz="quarter" idx="12"/>
          </p:nvPr>
        </p:nvSpPr>
        <p:spPr/>
        <p:txBody>
          <a:bodyPr/>
          <a:lstStyle/>
          <a:p>
            <a:pPr>
              <a:defRPr/>
            </a:pPr>
            <a:fld id="{D4CA15EF-DFB9-4D40-AD98-A7932FA4C59D}" type="slidenum">
              <a:rPr lang="el-GR" smtClean="0"/>
              <a:pPr>
                <a:defRPr/>
              </a:pPr>
              <a:t>24</a:t>
            </a:fld>
            <a:endParaRPr lang="el-GR"/>
          </a:p>
        </p:txBody>
      </p:sp>
    </p:spTree>
    <p:extLst>
      <p:ext uri="{BB962C8B-B14F-4D97-AF65-F5344CB8AC3E}">
        <p14:creationId xmlns:p14="http://schemas.microsoft.com/office/powerpoint/2010/main" val="3422447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CE065-3AC4-48E5-AD25-300BA5F4CEED}"/>
              </a:ext>
            </a:extLst>
          </p:cNvPr>
          <p:cNvSpPr>
            <a:spLocks noGrp="1"/>
          </p:cNvSpPr>
          <p:nvPr>
            <p:ph type="title"/>
          </p:nvPr>
        </p:nvSpPr>
        <p:spPr/>
        <p:txBody>
          <a:bodyPr/>
          <a:lstStyle/>
          <a:p>
            <a:r>
              <a:rPr lang="el-GR" b="1" dirty="0">
                <a:latin typeface="Calibri" panose="020F0502020204030204" pitchFamily="34" charset="0"/>
                <a:cs typeface="Calibri" panose="020F0502020204030204" pitchFamily="34" charset="0"/>
              </a:rPr>
              <a:t>Κύριες Λειτουργίες της ΔΑΠ: </a:t>
            </a:r>
            <a:r>
              <a:rPr lang="en-US" b="1" dirty="0">
                <a:latin typeface="Calibri" panose="020F0502020204030204" pitchFamily="34" charset="0"/>
                <a:cs typeface="Calibri" panose="020F0502020204030204" pitchFamily="34" charset="0"/>
              </a:rPr>
              <a:t>5</a:t>
            </a:r>
            <a:r>
              <a:rPr lang="el-GR" b="1" dirty="0">
                <a:latin typeface="Calibri" panose="020F0502020204030204" pitchFamily="34" charset="0"/>
                <a:cs typeface="Calibri" panose="020F0502020204030204" pitchFamily="34" charset="0"/>
              </a:rPr>
              <a:t>/</a:t>
            </a:r>
            <a:r>
              <a:rPr lang="en-US" b="1" dirty="0">
                <a:latin typeface="Calibri" panose="020F0502020204030204" pitchFamily="34" charset="0"/>
                <a:cs typeface="Calibri" panose="020F0502020204030204" pitchFamily="34" charset="0"/>
              </a:rPr>
              <a:t>6</a:t>
            </a:r>
            <a:endParaRPr lang="el-GR" dirty="0"/>
          </a:p>
        </p:txBody>
      </p:sp>
      <p:sp>
        <p:nvSpPr>
          <p:cNvPr id="3" name="Content Placeholder 2">
            <a:extLst>
              <a:ext uri="{FF2B5EF4-FFF2-40B4-BE49-F238E27FC236}">
                <a16:creationId xmlns:a16="http://schemas.microsoft.com/office/drawing/2014/main" id="{B9F40987-36A5-4A37-8062-559D66BAA14A}"/>
              </a:ext>
            </a:extLst>
          </p:cNvPr>
          <p:cNvSpPr>
            <a:spLocks noGrp="1"/>
          </p:cNvSpPr>
          <p:nvPr>
            <p:ph sz="quarter" idx="1"/>
          </p:nvPr>
        </p:nvSpPr>
        <p:spPr/>
        <p:txBody>
          <a:bodyPr/>
          <a:lstStyle/>
          <a:p>
            <a:r>
              <a:rPr lang="el-GR" sz="2600" b="1" dirty="0">
                <a:latin typeface="Calibri" panose="020F0502020204030204" pitchFamily="34" charset="0"/>
                <a:cs typeface="Calibri" panose="020F0502020204030204" pitchFamily="34" charset="0"/>
              </a:rPr>
              <a:t>ε. </a:t>
            </a:r>
            <a:r>
              <a:rPr lang="el-GR" sz="2600" b="1" dirty="0">
                <a:solidFill>
                  <a:srgbClr val="C00000"/>
                </a:solidFill>
                <a:latin typeface="Calibri" panose="020F0502020204030204" pitchFamily="34" charset="0"/>
                <a:cs typeface="Calibri" panose="020F0502020204030204" pitchFamily="34" charset="0"/>
              </a:rPr>
              <a:t>Εργασιακές Σχέσεις </a:t>
            </a:r>
            <a:r>
              <a:rPr lang="el-GR" sz="2600" b="1" dirty="0">
                <a:latin typeface="Calibri" panose="020F0502020204030204" pitchFamily="34" charset="0"/>
                <a:cs typeface="Calibri" panose="020F0502020204030204" pitchFamily="34" charset="0"/>
              </a:rPr>
              <a:t>(</a:t>
            </a:r>
            <a:r>
              <a:rPr lang="en-US" sz="2600" b="1" dirty="0">
                <a:latin typeface="Calibri" panose="020F0502020204030204" pitchFamily="34" charset="0"/>
                <a:cs typeface="Calibri" panose="020F0502020204030204" pitchFamily="34" charset="0"/>
              </a:rPr>
              <a:t>Employee Relations</a:t>
            </a:r>
            <a:r>
              <a:rPr lang="el-GR" sz="2600" b="1" dirty="0">
                <a:latin typeface="Calibri" panose="020F0502020204030204" pitchFamily="34" charset="0"/>
                <a:cs typeface="Calibri" panose="020F0502020204030204" pitchFamily="34" charset="0"/>
              </a:rPr>
              <a:t>)</a:t>
            </a:r>
            <a:endParaRPr lang="en-US" sz="2600" b="1" dirty="0">
              <a:latin typeface="Calibri" panose="020F0502020204030204" pitchFamily="34" charset="0"/>
              <a:cs typeface="Calibri" panose="020F0502020204030204" pitchFamily="34" charset="0"/>
            </a:endParaRPr>
          </a:p>
          <a:p>
            <a:endParaRPr lang="el-GR" sz="2600" dirty="0">
              <a:latin typeface="Calibri" panose="020F0502020204030204" pitchFamily="34" charset="0"/>
              <a:cs typeface="Calibri" panose="020F0502020204030204" pitchFamily="34" charset="0"/>
            </a:endParaRPr>
          </a:p>
          <a:p>
            <a:pPr lvl="1"/>
            <a:r>
              <a:rPr lang="el-GR" sz="2600" dirty="0">
                <a:latin typeface="Calibri" panose="020F0502020204030204" pitchFamily="34" charset="0"/>
                <a:cs typeface="Calibri" panose="020F0502020204030204" pitchFamily="34" charset="0"/>
              </a:rPr>
              <a:t>Η ΔΑΠ επιδιώκει τη </a:t>
            </a:r>
            <a:r>
              <a:rPr lang="el-GR" sz="2600" b="1" dirty="0">
                <a:latin typeface="Calibri" panose="020F0502020204030204" pitchFamily="34" charset="0"/>
                <a:cs typeface="Calibri" panose="020F0502020204030204" pitchFamily="34" charset="0"/>
              </a:rPr>
              <a:t>διατήρηση ισορροπίας</a:t>
            </a:r>
            <a:r>
              <a:rPr lang="el-GR" sz="2600" dirty="0">
                <a:latin typeface="Calibri" panose="020F0502020204030204" pitchFamily="34" charset="0"/>
                <a:cs typeface="Calibri" panose="020F0502020204030204" pitchFamily="34" charset="0"/>
              </a:rPr>
              <a:t> μεταξύ διοίκησης και εργαζομένων, προάγοντας το </a:t>
            </a:r>
            <a:r>
              <a:rPr lang="el-GR" sz="2600" b="1" dirty="0">
                <a:latin typeface="Calibri" panose="020F0502020204030204" pitchFamily="34" charset="0"/>
                <a:cs typeface="Calibri" panose="020F0502020204030204" pitchFamily="34" charset="0"/>
              </a:rPr>
              <a:t>κλίμα συνεργασίας, εμπιστοσύνης και διαφάνειας</a:t>
            </a:r>
            <a:r>
              <a:rPr lang="el-GR" sz="2600" dirty="0">
                <a:latin typeface="Calibri" panose="020F0502020204030204" pitchFamily="34" charset="0"/>
                <a:cs typeface="Calibri" panose="020F0502020204030204" pitchFamily="34" charset="0"/>
              </a:rPr>
              <a:t>.</a:t>
            </a:r>
            <a:endParaRPr lang="en-US" sz="2600" dirty="0">
              <a:latin typeface="Calibri" panose="020F0502020204030204" pitchFamily="34" charset="0"/>
              <a:cs typeface="Calibri" panose="020F0502020204030204" pitchFamily="34" charset="0"/>
            </a:endParaRPr>
          </a:p>
          <a:p>
            <a:pPr lvl="1"/>
            <a:r>
              <a:rPr lang="el-GR" sz="2600" dirty="0">
                <a:latin typeface="Calibri" panose="020F0502020204030204" pitchFamily="34" charset="0"/>
                <a:cs typeface="Calibri" panose="020F0502020204030204" pitchFamily="34" charset="0"/>
              </a:rPr>
              <a:t>Η σωστή διαχείριση των σχέσεων αυτών μειώνει τις συγκρούσεις, αυξάνει την εργασιακή ικανοποίηση και ενισχύει τη δέσμευση.</a:t>
            </a:r>
          </a:p>
          <a:p>
            <a:endParaRPr lang="el-GR" sz="2600" dirty="0"/>
          </a:p>
        </p:txBody>
      </p:sp>
      <p:sp>
        <p:nvSpPr>
          <p:cNvPr id="4" name="Slide Number Placeholder 3">
            <a:extLst>
              <a:ext uri="{FF2B5EF4-FFF2-40B4-BE49-F238E27FC236}">
                <a16:creationId xmlns:a16="http://schemas.microsoft.com/office/drawing/2014/main" id="{C40174A0-53B5-4378-9252-5CADF922CAA4}"/>
              </a:ext>
            </a:extLst>
          </p:cNvPr>
          <p:cNvSpPr>
            <a:spLocks noGrp="1"/>
          </p:cNvSpPr>
          <p:nvPr>
            <p:ph type="sldNum" sz="quarter" idx="12"/>
          </p:nvPr>
        </p:nvSpPr>
        <p:spPr/>
        <p:txBody>
          <a:bodyPr/>
          <a:lstStyle/>
          <a:p>
            <a:pPr>
              <a:defRPr/>
            </a:pPr>
            <a:fld id="{D4CA15EF-DFB9-4D40-AD98-A7932FA4C59D}" type="slidenum">
              <a:rPr lang="el-GR" smtClean="0"/>
              <a:pPr>
                <a:defRPr/>
              </a:pPr>
              <a:t>25</a:t>
            </a:fld>
            <a:endParaRPr lang="el-GR"/>
          </a:p>
        </p:txBody>
      </p:sp>
    </p:spTree>
    <p:extLst>
      <p:ext uri="{BB962C8B-B14F-4D97-AF65-F5344CB8AC3E}">
        <p14:creationId xmlns:p14="http://schemas.microsoft.com/office/powerpoint/2010/main" val="37665959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55CE67-7E3F-45BE-B669-17D460C34999}"/>
              </a:ext>
            </a:extLst>
          </p:cNvPr>
          <p:cNvSpPr>
            <a:spLocks noGrp="1"/>
          </p:cNvSpPr>
          <p:nvPr>
            <p:ph sz="quarter" idx="1"/>
          </p:nvPr>
        </p:nvSpPr>
        <p:spPr>
          <a:xfrm>
            <a:off x="301753" y="1527048"/>
            <a:ext cx="1461936" cy="1757936"/>
          </a:xfrm>
        </p:spPr>
        <p:txBody>
          <a:bodyPr/>
          <a:lstStyle/>
          <a:p>
            <a:r>
              <a:rPr lang="el-GR" sz="2400" dirty="0">
                <a:latin typeface="Calibri" pitchFamily="34" charset="0"/>
              </a:rPr>
              <a:t>(</a:t>
            </a:r>
            <a:r>
              <a:rPr lang="el-GR" sz="2400" dirty="0" err="1">
                <a:latin typeface="Calibri" pitchFamily="34" charset="0"/>
              </a:rPr>
              <a:t>Κάτου</a:t>
            </a:r>
            <a:r>
              <a:rPr lang="el-GR" sz="2400" dirty="0">
                <a:latin typeface="Calibri" pitchFamily="34" charset="0"/>
              </a:rPr>
              <a:t>, 2017)</a:t>
            </a:r>
            <a:endParaRPr lang="en-US" sz="2400" b="1" dirty="0">
              <a:latin typeface="Calibri" pitchFamily="34" charset="0"/>
            </a:endParaRPr>
          </a:p>
          <a:p>
            <a:endParaRPr lang="el-GR" sz="2400" dirty="0"/>
          </a:p>
        </p:txBody>
      </p:sp>
      <p:sp>
        <p:nvSpPr>
          <p:cNvPr id="4" name="Slide Number Placeholder 3">
            <a:extLst>
              <a:ext uri="{FF2B5EF4-FFF2-40B4-BE49-F238E27FC236}">
                <a16:creationId xmlns:a16="http://schemas.microsoft.com/office/drawing/2014/main" id="{E527A79F-4660-464A-AC4B-D1153337FE6D}"/>
              </a:ext>
            </a:extLst>
          </p:cNvPr>
          <p:cNvSpPr>
            <a:spLocks noGrp="1"/>
          </p:cNvSpPr>
          <p:nvPr>
            <p:ph type="sldNum" sz="quarter" idx="12"/>
          </p:nvPr>
        </p:nvSpPr>
        <p:spPr/>
        <p:txBody>
          <a:bodyPr/>
          <a:lstStyle/>
          <a:p>
            <a:pPr>
              <a:defRPr/>
            </a:pPr>
            <a:fld id="{D4CA15EF-DFB9-4D40-AD98-A7932FA4C59D}" type="slidenum">
              <a:rPr lang="el-GR" smtClean="0"/>
              <a:pPr>
                <a:defRPr/>
              </a:pPr>
              <a:t>26</a:t>
            </a:fld>
            <a:endParaRPr lang="el-GR"/>
          </a:p>
        </p:txBody>
      </p:sp>
      <p:graphicFrame>
        <p:nvGraphicFramePr>
          <p:cNvPr id="5" name="Object 1">
            <a:extLst>
              <a:ext uri="{FF2B5EF4-FFF2-40B4-BE49-F238E27FC236}">
                <a16:creationId xmlns:a16="http://schemas.microsoft.com/office/drawing/2014/main" id="{8F535DE6-6331-4E99-AC2C-DA9F1FAD91E4}"/>
              </a:ext>
            </a:extLst>
          </p:cNvPr>
          <p:cNvGraphicFramePr>
            <a:graphicFrameLocks noChangeAspect="1"/>
          </p:cNvGraphicFramePr>
          <p:nvPr>
            <p:extLst>
              <p:ext uri="{D42A27DB-BD31-4B8C-83A1-F6EECF244321}">
                <p14:modId xmlns:p14="http://schemas.microsoft.com/office/powerpoint/2010/main" val="1546493026"/>
              </p:ext>
            </p:extLst>
          </p:nvPr>
        </p:nvGraphicFramePr>
        <p:xfrm>
          <a:off x="1907704" y="1268760"/>
          <a:ext cx="5442406" cy="5400600"/>
        </p:xfrm>
        <a:graphic>
          <a:graphicData uri="http://schemas.openxmlformats.org/presentationml/2006/ole">
            <mc:AlternateContent xmlns:mc="http://schemas.openxmlformats.org/markup-compatibility/2006">
              <mc:Choice xmlns:v="urn:schemas-microsoft-com:vml" Requires="v">
                <p:oleObj spid="_x0000_s2138" name="Visio" r:id="rId3" imgW="6340830" imgH="6280740" progId="Visio.Drawing.11">
                  <p:embed/>
                </p:oleObj>
              </mc:Choice>
              <mc:Fallback>
                <p:oleObj name="Visio" r:id="rId3" imgW="6340830" imgH="6280740" progId="Visio.Drawing.11">
                  <p:embed/>
                  <p:pic>
                    <p:nvPicPr>
                      <p:cNvPr id="5" name="Object 1">
                        <a:extLst>
                          <a:ext uri="{FF2B5EF4-FFF2-40B4-BE49-F238E27FC236}">
                            <a16:creationId xmlns:a16="http://schemas.microsoft.com/office/drawing/2014/main" id="{8F535DE6-6331-4E99-AC2C-DA9F1FAD91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1268760"/>
                        <a:ext cx="5442406" cy="5400600"/>
                      </a:xfrm>
                      <a:prstGeom prst="rect">
                        <a:avLst/>
                      </a:prstGeom>
                      <a:noFill/>
                      <a:extLst/>
                    </p:spPr>
                  </p:pic>
                </p:oleObj>
              </mc:Fallback>
            </mc:AlternateContent>
          </a:graphicData>
        </a:graphic>
      </p:graphicFrame>
      <p:sp>
        <p:nvSpPr>
          <p:cNvPr id="6" name="Title 1">
            <a:extLst>
              <a:ext uri="{FF2B5EF4-FFF2-40B4-BE49-F238E27FC236}">
                <a16:creationId xmlns:a16="http://schemas.microsoft.com/office/drawing/2014/main" id="{76666BE5-AD3D-4D71-8045-5281A7E581B4}"/>
              </a:ext>
            </a:extLst>
          </p:cNvPr>
          <p:cNvSpPr>
            <a:spLocks noGrp="1"/>
          </p:cNvSpPr>
          <p:nvPr>
            <p:ph type="title"/>
          </p:nvPr>
        </p:nvSpPr>
        <p:spPr>
          <a:xfrm>
            <a:off x="107504" y="193964"/>
            <a:ext cx="8856984" cy="930780"/>
          </a:xfrm>
        </p:spPr>
        <p:txBody>
          <a:bodyPr/>
          <a:lstStyle/>
          <a:p>
            <a:r>
              <a:rPr lang="el-GR" b="1" dirty="0">
                <a:latin typeface="Calibri" panose="020F0502020204030204" pitchFamily="34" charset="0"/>
                <a:cs typeface="Calibri" panose="020F0502020204030204" pitchFamily="34" charset="0"/>
              </a:rPr>
              <a:t>Κύριες Λειτουργίες της ΔΑΠ: </a:t>
            </a:r>
            <a:r>
              <a:rPr lang="en-US" b="1" dirty="0">
                <a:latin typeface="Calibri" panose="020F0502020204030204" pitchFamily="34" charset="0"/>
                <a:cs typeface="Calibri" panose="020F0502020204030204" pitchFamily="34" charset="0"/>
              </a:rPr>
              <a:t>6</a:t>
            </a:r>
            <a:r>
              <a:rPr lang="el-GR" b="1" dirty="0">
                <a:latin typeface="Calibri" panose="020F0502020204030204" pitchFamily="34" charset="0"/>
                <a:cs typeface="Calibri" panose="020F0502020204030204" pitchFamily="34" charset="0"/>
              </a:rPr>
              <a:t>/</a:t>
            </a:r>
            <a:endParaRPr lang="el-GR" dirty="0"/>
          </a:p>
        </p:txBody>
      </p:sp>
    </p:spTree>
    <p:extLst>
      <p:ext uri="{BB962C8B-B14F-4D97-AF65-F5344CB8AC3E}">
        <p14:creationId xmlns:p14="http://schemas.microsoft.com/office/powerpoint/2010/main" val="29740903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63416-95BC-4E69-A49D-C27F99B69AF0}"/>
              </a:ext>
            </a:extLst>
          </p:cNvPr>
          <p:cNvSpPr>
            <a:spLocks noGrp="1"/>
          </p:cNvSpPr>
          <p:nvPr>
            <p:ph type="title"/>
          </p:nvPr>
        </p:nvSpPr>
        <p:spPr>
          <a:xfrm>
            <a:off x="301625" y="228600"/>
            <a:ext cx="8534400" cy="968152"/>
          </a:xfrm>
        </p:spPr>
        <p:txBody>
          <a:bodyPr/>
          <a:lstStyle/>
          <a:p>
            <a:r>
              <a:rPr lang="el-GR" b="1" dirty="0">
                <a:latin typeface="Calibri" panose="020F0502020204030204" pitchFamily="34" charset="0"/>
                <a:cs typeface="Calibri" panose="020F0502020204030204" pitchFamily="34" charset="0"/>
              </a:rPr>
              <a:t>Η Σημασία της ΔΑΠ στη Βελτίωση της Ανταγωνιστικότητας</a:t>
            </a:r>
            <a:endParaRPr lang="el-GR"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89AEE2E1-FCA1-4436-911C-0992E9725629}"/>
              </a:ext>
            </a:extLst>
          </p:cNvPr>
          <p:cNvSpPr>
            <a:spLocks noGrp="1"/>
          </p:cNvSpPr>
          <p:nvPr>
            <p:ph sz="quarter" idx="1"/>
          </p:nvPr>
        </p:nvSpPr>
        <p:spPr>
          <a:xfrm>
            <a:off x="0" y="1340768"/>
            <a:ext cx="9144000" cy="5328592"/>
          </a:xfrm>
        </p:spPr>
        <p:txBody>
          <a:bodyPr/>
          <a:lstStyle/>
          <a:p>
            <a:r>
              <a:rPr lang="el-GR" sz="2000" dirty="0">
                <a:latin typeface="Calibri" panose="020F0502020204030204" pitchFamily="34" charset="0"/>
                <a:cs typeface="Calibri" panose="020F0502020204030204" pitchFamily="34" charset="0"/>
              </a:rPr>
              <a:t>Στο σύγχρονο επιχειρηματικό περιβάλλον, όπου η </a:t>
            </a:r>
            <a:r>
              <a:rPr lang="el-GR" sz="2000" b="1" dirty="0">
                <a:solidFill>
                  <a:srgbClr val="C00000"/>
                </a:solidFill>
                <a:latin typeface="Calibri" panose="020F0502020204030204" pitchFamily="34" charset="0"/>
                <a:cs typeface="Calibri" panose="020F0502020204030204" pitchFamily="34" charset="0"/>
              </a:rPr>
              <a:t>τεχνολογία, η καινοτομία και η γνώση</a:t>
            </a:r>
            <a:r>
              <a:rPr lang="el-GR" sz="2000" dirty="0">
                <a:latin typeface="Calibri" panose="020F0502020204030204" pitchFamily="34" charset="0"/>
                <a:cs typeface="Calibri" panose="020F0502020204030204" pitchFamily="34" charset="0"/>
              </a:rPr>
              <a:t> αποτελούν κρίσιμους παράγοντες επιτυχίας, η ΔΑΠ συνδέεται άμεσα με την </a:t>
            </a:r>
            <a:r>
              <a:rPr lang="el-GR" sz="2000" b="1" dirty="0">
                <a:solidFill>
                  <a:srgbClr val="C00000"/>
                </a:solidFill>
                <a:latin typeface="Calibri" panose="020F0502020204030204" pitchFamily="34" charset="0"/>
                <a:cs typeface="Calibri" panose="020F0502020204030204" pitchFamily="34" charset="0"/>
              </a:rPr>
              <a:t>ανταγωνιστικότητα</a:t>
            </a:r>
            <a:r>
              <a:rPr lang="el-GR" sz="2000" dirty="0">
                <a:latin typeface="Calibri" panose="020F0502020204030204" pitchFamily="34" charset="0"/>
                <a:cs typeface="Calibri" panose="020F0502020204030204" pitchFamily="34" charset="0"/>
              </a:rPr>
              <a:t> μιας επιχείρησης.</a:t>
            </a:r>
          </a:p>
          <a:p>
            <a:pPr lvl="0"/>
            <a:r>
              <a:rPr lang="el-GR" sz="2000" dirty="0">
                <a:latin typeface="Calibri" panose="020F0502020204030204" pitchFamily="34" charset="0"/>
                <a:cs typeface="Calibri" panose="020F0502020204030204" pitchFamily="34" charset="0"/>
              </a:rPr>
              <a:t>Ο ανθρώπινος παράγοντας είναι </a:t>
            </a:r>
            <a:r>
              <a:rPr lang="el-GR" sz="2000" b="1" dirty="0">
                <a:solidFill>
                  <a:srgbClr val="C00000"/>
                </a:solidFill>
                <a:latin typeface="Calibri" panose="020F0502020204030204" pitchFamily="34" charset="0"/>
                <a:cs typeface="Calibri" panose="020F0502020204030204" pitchFamily="34" charset="0"/>
              </a:rPr>
              <a:t>δύσκολα </a:t>
            </a:r>
            <a:r>
              <a:rPr lang="el-GR" sz="2000" b="1" dirty="0" err="1">
                <a:solidFill>
                  <a:srgbClr val="C00000"/>
                </a:solidFill>
                <a:latin typeface="Calibri" panose="020F0502020204030204" pitchFamily="34" charset="0"/>
                <a:cs typeface="Calibri" panose="020F0502020204030204" pitchFamily="34" charset="0"/>
              </a:rPr>
              <a:t>αντιγράψιμος</a:t>
            </a:r>
            <a:r>
              <a:rPr lang="en-US" sz="2000" b="1" dirty="0">
                <a:solidFill>
                  <a:srgbClr val="C00000"/>
                </a:solidFill>
                <a:latin typeface="Calibri" panose="020F0502020204030204" pitchFamily="34" charset="0"/>
                <a:cs typeface="Calibri" panose="020F0502020204030204" pitchFamily="34" charset="0"/>
              </a:rPr>
              <a:t>.</a:t>
            </a:r>
            <a:r>
              <a:rPr lang="el-GR" sz="2000" dirty="0">
                <a:latin typeface="Calibri" panose="020F0502020204030204" pitchFamily="34" charset="0"/>
                <a:cs typeface="Calibri" panose="020F0502020204030204" pitchFamily="34" charset="0"/>
              </a:rPr>
              <a:t> Σε αντίθεση με τα προϊόντα ή τις τεχνολογίες, η </a:t>
            </a:r>
            <a:r>
              <a:rPr lang="el-GR" sz="2000" b="1" dirty="0">
                <a:solidFill>
                  <a:srgbClr val="C00000"/>
                </a:solidFill>
                <a:latin typeface="Calibri" panose="020F0502020204030204" pitchFamily="34" charset="0"/>
                <a:cs typeface="Calibri" panose="020F0502020204030204" pitchFamily="34" charset="0"/>
              </a:rPr>
              <a:t>δημιουργικότητα, η ομαδικότητα και η κουλτούρα</a:t>
            </a:r>
            <a:r>
              <a:rPr lang="el-GR" sz="2000" dirty="0">
                <a:solidFill>
                  <a:srgbClr val="C00000"/>
                </a:solidFill>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δεν μπορούν εύκολα να αναπαραχθούν από τον ανταγωνισμό.</a:t>
            </a:r>
          </a:p>
          <a:p>
            <a:pPr lvl="0"/>
            <a:r>
              <a:rPr lang="el-GR" sz="2000" dirty="0">
                <a:latin typeface="Calibri" panose="020F0502020204030204" pitchFamily="34" charset="0"/>
                <a:cs typeface="Calibri" panose="020F0502020204030204" pitchFamily="34" charset="0"/>
              </a:rPr>
              <a:t>Μέσω της σωστής ΔΑΠ, οι οργανισμοί αποκτούν </a:t>
            </a:r>
            <a:r>
              <a:rPr lang="el-GR" sz="2000" b="1" dirty="0">
                <a:solidFill>
                  <a:srgbClr val="C00000"/>
                </a:solidFill>
                <a:latin typeface="Calibri" panose="020F0502020204030204" pitchFamily="34" charset="0"/>
                <a:cs typeface="Calibri" panose="020F0502020204030204" pitchFamily="34" charset="0"/>
              </a:rPr>
              <a:t>ανθρώπινο πλεονέκτημα </a:t>
            </a:r>
            <a:r>
              <a:rPr lang="el-GR" sz="2000" b="1" dirty="0">
                <a:latin typeface="Calibri" panose="020F0502020204030204" pitchFamily="34" charset="0"/>
                <a:cs typeface="Calibri" panose="020F0502020204030204" pitchFamily="34" charset="0"/>
              </a:rPr>
              <a:t>(</a:t>
            </a:r>
            <a:r>
              <a:rPr lang="en-US" sz="2000" b="1" dirty="0">
                <a:latin typeface="Calibri" panose="020F0502020204030204" pitchFamily="34" charset="0"/>
                <a:cs typeface="Calibri" panose="020F0502020204030204" pitchFamily="34" charset="0"/>
              </a:rPr>
              <a:t>human advantage</a:t>
            </a:r>
            <a:r>
              <a:rPr lang="el-GR" sz="2000" b="1" dirty="0">
                <a:latin typeface="Calibri" panose="020F0502020204030204" pitchFamily="34" charset="0"/>
                <a:cs typeface="Calibri" panose="020F0502020204030204" pitchFamily="34" charset="0"/>
              </a:rPr>
              <a:t>)</a:t>
            </a:r>
            <a:r>
              <a:rPr lang="el-GR" sz="2000" dirty="0">
                <a:latin typeface="Calibri" panose="020F0502020204030204" pitchFamily="34" charset="0"/>
                <a:cs typeface="Calibri" panose="020F0502020204030204" pitchFamily="34" charset="0"/>
              </a:rPr>
              <a:t> — δηλαδή, ικανούς, ευέλικτους και παρακινημένους εργαζομένους που προσαρμόζονται στις αλλαγές.</a:t>
            </a:r>
            <a:endParaRPr lang="en-US" sz="2000" dirty="0">
              <a:latin typeface="Calibri" panose="020F0502020204030204" pitchFamily="34" charset="0"/>
              <a:cs typeface="Calibri" panose="020F0502020204030204" pitchFamily="34" charset="0"/>
            </a:endParaRPr>
          </a:p>
          <a:p>
            <a:pPr lvl="0"/>
            <a:r>
              <a:rPr lang="el-GR" sz="2000" dirty="0">
                <a:latin typeface="Calibri" panose="020F0502020204030204" pitchFamily="34" charset="0"/>
                <a:cs typeface="Calibri" panose="020F0502020204030204" pitchFamily="34" charset="0"/>
              </a:rPr>
              <a:t>Επιπλέον, η ΔΑΠ συνδέεται με τη </a:t>
            </a:r>
            <a:r>
              <a:rPr lang="el-GR" sz="2000" b="1" dirty="0">
                <a:solidFill>
                  <a:srgbClr val="C00000"/>
                </a:solidFill>
                <a:latin typeface="Calibri" panose="020F0502020204030204" pitchFamily="34" charset="0"/>
                <a:cs typeface="Calibri" panose="020F0502020204030204" pitchFamily="34" charset="0"/>
              </a:rPr>
              <a:t>στρατηγική του οργανισμού</a:t>
            </a:r>
            <a:r>
              <a:rPr lang="el-GR" sz="2000" dirty="0">
                <a:latin typeface="Calibri" panose="020F0502020204030204" pitchFamily="34" charset="0"/>
                <a:cs typeface="Calibri" panose="020F0502020204030204" pitchFamily="34" charset="0"/>
              </a:rPr>
              <a:t>, διασφαλίζοντας ότι οι άνθρωποι εργάζονται με </a:t>
            </a:r>
            <a:r>
              <a:rPr lang="el-GR" sz="2000" b="1" dirty="0">
                <a:solidFill>
                  <a:srgbClr val="C00000"/>
                </a:solidFill>
                <a:latin typeface="Calibri" panose="020F0502020204030204" pitchFamily="34" charset="0"/>
                <a:cs typeface="Calibri" panose="020F0502020204030204" pitchFamily="34" charset="0"/>
              </a:rPr>
              <a:t>κοινό όραμα και στόχους</a:t>
            </a:r>
            <a:r>
              <a:rPr lang="el-GR" sz="2000" dirty="0">
                <a:latin typeface="Calibri" panose="020F0502020204030204" pitchFamily="34" charset="0"/>
                <a:cs typeface="Calibri" panose="020F0502020204030204" pitchFamily="34" charset="0"/>
              </a:rPr>
              <a:t>, συμβάλλοντας στη βελτίωση της παραγωγικότητας και της καινοτομίας.</a:t>
            </a:r>
          </a:p>
          <a:p>
            <a:r>
              <a:rPr lang="el-GR" sz="2000" b="1" dirty="0">
                <a:solidFill>
                  <a:srgbClr val="C00000"/>
                </a:solidFill>
                <a:latin typeface="Calibri" panose="020F0502020204030204" pitchFamily="34" charset="0"/>
                <a:cs typeface="Calibri" panose="020F0502020204030204" pitchFamily="34" charset="0"/>
              </a:rPr>
              <a:t>Παράδειγμα</a:t>
            </a:r>
            <a:r>
              <a:rPr lang="el-GR" sz="2000" b="1" dirty="0">
                <a:latin typeface="Calibri" panose="020F0502020204030204" pitchFamily="34" charset="0"/>
                <a:cs typeface="Calibri" panose="020F0502020204030204" pitchFamily="34" charset="0"/>
              </a:rPr>
              <a:t>:</a:t>
            </a:r>
            <a:br>
              <a:rPr lang="el-GR" sz="2000" dirty="0">
                <a:latin typeface="Calibri" panose="020F0502020204030204" pitchFamily="34" charset="0"/>
                <a:cs typeface="Calibri" panose="020F0502020204030204" pitchFamily="34" charset="0"/>
              </a:rPr>
            </a:br>
            <a:r>
              <a:rPr lang="el-GR" sz="2000" dirty="0">
                <a:latin typeface="Calibri" panose="020F0502020204030204" pitchFamily="34" charset="0"/>
                <a:cs typeface="Calibri" panose="020F0502020204030204" pitchFamily="34" charset="0"/>
              </a:rPr>
              <a:t>Εταιρείες όπως η </a:t>
            </a:r>
            <a:r>
              <a:rPr lang="el-GR" sz="2000" dirty="0" err="1">
                <a:latin typeface="Calibri" panose="020F0502020204030204" pitchFamily="34" charset="0"/>
                <a:cs typeface="Calibri" panose="020F0502020204030204" pitchFamily="34" charset="0"/>
              </a:rPr>
              <a:t>Google</a:t>
            </a:r>
            <a:r>
              <a:rPr lang="el-GR" sz="2000" dirty="0">
                <a:latin typeface="Calibri" panose="020F0502020204030204" pitchFamily="34" charset="0"/>
                <a:cs typeface="Calibri" panose="020F0502020204030204" pitchFamily="34" charset="0"/>
              </a:rPr>
              <a:t> ή η Toyota έχουν συνδέσει τη στρατηγική τους επιτυχία με την </a:t>
            </a:r>
            <a:r>
              <a:rPr lang="el-GR" sz="2000" b="1" dirty="0">
                <a:solidFill>
                  <a:srgbClr val="C00000"/>
                </a:solidFill>
                <a:latin typeface="Calibri" panose="020F0502020204030204" pitchFamily="34" charset="0"/>
                <a:cs typeface="Calibri" panose="020F0502020204030204" pitchFamily="34" charset="0"/>
              </a:rPr>
              <a:t>επένδυση στους ανθρώπους τους</a:t>
            </a:r>
            <a:r>
              <a:rPr lang="el-GR" sz="2000" dirty="0">
                <a:solidFill>
                  <a:srgbClr val="C00000"/>
                </a:solidFill>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 μέσα από συστήματα συνεχούς μάθησης, ομαδικότητας και εμπιστοσύνης.</a:t>
            </a:r>
          </a:p>
          <a:p>
            <a:pPr lvl="0"/>
            <a:endParaRPr lang="el-GR" sz="2000" dirty="0">
              <a:latin typeface="Calibri" panose="020F0502020204030204" pitchFamily="34" charset="0"/>
              <a:cs typeface="Calibri" panose="020F0502020204030204" pitchFamily="34" charset="0"/>
            </a:endParaRPr>
          </a:p>
          <a:p>
            <a:endParaRPr lang="el-GR" sz="20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9980275F-9A39-4CE1-8995-2ADE68E1CFE9}"/>
              </a:ext>
            </a:extLst>
          </p:cNvPr>
          <p:cNvSpPr>
            <a:spLocks noGrp="1"/>
          </p:cNvSpPr>
          <p:nvPr>
            <p:ph type="sldNum" sz="quarter" idx="12"/>
          </p:nvPr>
        </p:nvSpPr>
        <p:spPr/>
        <p:txBody>
          <a:bodyPr/>
          <a:lstStyle/>
          <a:p>
            <a:pPr>
              <a:defRPr/>
            </a:pPr>
            <a:fld id="{D4CA15EF-DFB9-4D40-AD98-A7932FA4C59D}" type="slidenum">
              <a:rPr lang="el-GR" smtClean="0"/>
              <a:pPr>
                <a:defRPr/>
              </a:pPr>
              <a:t>27</a:t>
            </a:fld>
            <a:endParaRPr lang="el-GR"/>
          </a:p>
        </p:txBody>
      </p:sp>
    </p:spTree>
    <p:extLst>
      <p:ext uri="{BB962C8B-B14F-4D97-AF65-F5344CB8AC3E}">
        <p14:creationId xmlns:p14="http://schemas.microsoft.com/office/powerpoint/2010/main" val="7954114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E39DC-BF21-4833-B52B-9F39E8BE3200}"/>
              </a:ext>
            </a:extLst>
          </p:cNvPr>
          <p:cNvSpPr>
            <a:spLocks noGrp="1"/>
          </p:cNvSpPr>
          <p:nvPr>
            <p:ph type="title"/>
          </p:nvPr>
        </p:nvSpPr>
        <p:spPr>
          <a:xfrm>
            <a:off x="301625" y="228600"/>
            <a:ext cx="8534400" cy="968152"/>
          </a:xfrm>
        </p:spPr>
        <p:txBody>
          <a:bodyPr/>
          <a:lstStyle/>
          <a:p>
            <a:r>
              <a:rPr lang="el-GR" b="1" dirty="0">
                <a:latin typeface="Calibri" panose="020F0502020204030204" pitchFamily="34" charset="0"/>
                <a:cs typeface="Calibri" panose="020F0502020204030204" pitchFamily="34" charset="0"/>
              </a:rPr>
              <a:t>Ο Ρόλος της ΔΑΠ στη Δημιουργία Αξίας για τον Πελάτη</a:t>
            </a:r>
            <a:endParaRPr lang="el-GR"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BA1B985E-028F-4D5A-9C4B-966FEED2A5C0}"/>
              </a:ext>
            </a:extLst>
          </p:cNvPr>
          <p:cNvSpPr>
            <a:spLocks noGrp="1"/>
          </p:cNvSpPr>
          <p:nvPr>
            <p:ph sz="quarter" idx="1"/>
          </p:nvPr>
        </p:nvSpPr>
        <p:spPr>
          <a:xfrm>
            <a:off x="0" y="1268760"/>
            <a:ext cx="9144000" cy="5589240"/>
          </a:xfrm>
        </p:spPr>
        <p:txBody>
          <a:bodyPr/>
          <a:lstStyle/>
          <a:p>
            <a:r>
              <a:rPr lang="el-GR" sz="2100" dirty="0">
                <a:latin typeface="Calibri" panose="020F0502020204030204" pitchFamily="34" charset="0"/>
                <a:cs typeface="Calibri" panose="020F0502020204030204" pitchFamily="34" charset="0"/>
              </a:rPr>
              <a:t>Η ΔΑΠ δεν επηρεάζει μόνο το εσωτερικό περιβάλλον του οργανισμού, αλλά έχει </a:t>
            </a:r>
            <a:r>
              <a:rPr lang="el-GR" sz="2100" b="1" dirty="0">
                <a:solidFill>
                  <a:srgbClr val="C00000"/>
                </a:solidFill>
                <a:latin typeface="Calibri" panose="020F0502020204030204" pitchFamily="34" charset="0"/>
                <a:cs typeface="Calibri" panose="020F0502020204030204" pitchFamily="34" charset="0"/>
              </a:rPr>
              <a:t>άμεση επίδραση στην εμπειρία του πελάτη</a:t>
            </a:r>
            <a:r>
              <a:rPr lang="el-GR" sz="2100" dirty="0">
                <a:latin typeface="Calibri" panose="020F0502020204030204" pitchFamily="34" charset="0"/>
                <a:cs typeface="Calibri" panose="020F0502020204030204" pitchFamily="34" charset="0"/>
              </a:rPr>
              <a:t>.</a:t>
            </a:r>
            <a:br>
              <a:rPr lang="el-GR" sz="2100" dirty="0">
                <a:latin typeface="Calibri" panose="020F0502020204030204" pitchFamily="34" charset="0"/>
                <a:cs typeface="Calibri" panose="020F0502020204030204" pitchFamily="34" charset="0"/>
              </a:rPr>
            </a:br>
            <a:r>
              <a:rPr lang="el-GR" sz="2100" dirty="0">
                <a:latin typeface="Calibri" panose="020F0502020204030204" pitchFamily="34" charset="0"/>
                <a:cs typeface="Calibri" panose="020F0502020204030204" pitchFamily="34" charset="0"/>
              </a:rPr>
              <a:t>Οι εργαζόμενοι είναι εκείνοι που μεταφέρουν το </a:t>
            </a:r>
            <a:r>
              <a:rPr lang="el-GR" sz="2100" b="1" dirty="0">
                <a:solidFill>
                  <a:srgbClr val="C00000"/>
                </a:solidFill>
                <a:latin typeface="Calibri" panose="020F0502020204030204" pitchFamily="34" charset="0"/>
                <a:cs typeface="Calibri" panose="020F0502020204030204" pitchFamily="34" charset="0"/>
              </a:rPr>
              <a:t>όραμα, τις αξίες και την ποιότητα</a:t>
            </a:r>
            <a:r>
              <a:rPr lang="el-GR" sz="2100" dirty="0">
                <a:solidFill>
                  <a:srgbClr val="C00000"/>
                </a:solidFill>
                <a:latin typeface="Calibri" panose="020F0502020204030204" pitchFamily="34" charset="0"/>
                <a:cs typeface="Calibri" panose="020F0502020204030204" pitchFamily="34" charset="0"/>
              </a:rPr>
              <a:t> </a:t>
            </a:r>
            <a:r>
              <a:rPr lang="el-GR" sz="2100" dirty="0">
                <a:latin typeface="Calibri" panose="020F0502020204030204" pitchFamily="34" charset="0"/>
                <a:cs typeface="Calibri" panose="020F0502020204030204" pitchFamily="34" charset="0"/>
              </a:rPr>
              <a:t>της επιχείρησης στον τελικό πελάτη.</a:t>
            </a:r>
          </a:p>
          <a:p>
            <a:pPr lvl="0"/>
            <a:r>
              <a:rPr lang="el-GR" sz="2100" b="1" dirty="0">
                <a:solidFill>
                  <a:srgbClr val="C00000"/>
                </a:solidFill>
                <a:latin typeface="Calibri" panose="020F0502020204030204" pitchFamily="34" charset="0"/>
                <a:cs typeface="Calibri" panose="020F0502020204030204" pitchFamily="34" charset="0"/>
              </a:rPr>
              <a:t>Εσωτερικοί πελάτες (εργαζόμενοι)</a:t>
            </a:r>
            <a:r>
              <a:rPr lang="el-GR" sz="2100" dirty="0">
                <a:solidFill>
                  <a:srgbClr val="C00000"/>
                </a:solidFill>
                <a:latin typeface="Calibri" panose="020F0502020204030204" pitchFamily="34" charset="0"/>
                <a:cs typeface="Calibri" panose="020F0502020204030204" pitchFamily="34" charset="0"/>
              </a:rPr>
              <a:t> </a:t>
            </a:r>
            <a:r>
              <a:rPr lang="el-GR" sz="2100" dirty="0">
                <a:latin typeface="Calibri" panose="020F0502020204030204" pitchFamily="34" charset="0"/>
                <a:cs typeface="Calibri" panose="020F0502020204030204" pitchFamily="34" charset="0"/>
              </a:rPr>
              <a:t>→ όταν αισθάνονται ικανοποιημένοι, παρακινημένοι και εκπαιδευμένοι, προσφέρουν υψηλής ποιότητας υπηρεσίες.</a:t>
            </a:r>
          </a:p>
          <a:p>
            <a:pPr lvl="0"/>
            <a:r>
              <a:rPr lang="el-GR" sz="2100" b="1" dirty="0">
                <a:solidFill>
                  <a:srgbClr val="C00000"/>
                </a:solidFill>
                <a:latin typeface="Calibri" panose="020F0502020204030204" pitchFamily="34" charset="0"/>
                <a:cs typeface="Calibri" panose="020F0502020204030204" pitchFamily="34" charset="0"/>
              </a:rPr>
              <a:t>Εξωτερικοί πελάτες (καταναλωτές)</a:t>
            </a:r>
            <a:r>
              <a:rPr lang="el-GR" sz="2100" dirty="0">
                <a:solidFill>
                  <a:srgbClr val="C00000"/>
                </a:solidFill>
                <a:latin typeface="Calibri" panose="020F0502020204030204" pitchFamily="34" charset="0"/>
                <a:cs typeface="Calibri" panose="020F0502020204030204" pitchFamily="34" charset="0"/>
              </a:rPr>
              <a:t> </a:t>
            </a:r>
            <a:r>
              <a:rPr lang="el-GR" sz="2100" dirty="0">
                <a:latin typeface="Calibri" panose="020F0502020204030204" pitchFamily="34" charset="0"/>
                <a:cs typeface="Calibri" panose="020F0502020204030204" pitchFamily="34" charset="0"/>
              </a:rPr>
              <a:t>→ λαμβάνουν προϊόντα και υπηρεσίες που αντανακλούν το επίπεδο δέσμευσης και επαγγελματισμού του ανθρώπινου δυναμικού.</a:t>
            </a:r>
            <a:br>
              <a:rPr lang="el-GR" sz="2100" dirty="0">
                <a:latin typeface="Calibri" panose="020F0502020204030204" pitchFamily="34" charset="0"/>
                <a:cs typeface="Calibri" panose="020F0502020204030204" pitchFamily="34" charset="0"/>
              </a:rPr>
            </a:br>
            <a:r>
              <a:rPr lang="el-GR" sz="2100" dirty="0">
                <a:latin typeface="Calibri" panose="020F0502020204030204" pitchFamily="34" charset="0"/>
                <a:cs typeface="Calibri" panose="020F0502020204030204" pitchFamily="34" charset="0"/>
              </a:rPr>
              <a:t>Έτσι, η ΔΑΠ συμβάλλει στη </a:t>
            </a:r>
            <a:r>
              <a:rPr lang="el-GR" sz="2100" b="1" dirty="0">
                <a:solidFill>
                  <a:srgbClr val="C00000"/>
                </a:solidFill>
                <a:latin typeface="Calibri" panose="020F0502020204030204" pitchFamily="34" charset="0"/>
                <a:cs typeface="Calibri" panose="020F0502020204030204" pitchFamily="34" charset="0"/>
              </a:rPr>
              <a:t>δημιουργία εμπειρίας αξίας</a:t>
            </a:r>
            <a:r>
              <a:rPr lang="el-GR" sz="2100" dirty="0">
                <a:solidFill>
                  <a:srgbClr val="C00000"/>
                </a:solidFill>
                <a:latin typeface="Calibri" panose="020F0502020204030204" pitchFamily="34" charset="0"/>
                <a:cs typeface="Calibri" panose="020F0502020204030204" pitchFamily="34" charset="0"/>
              </a:rPr>
              <a:t> </a:t>
            </a:r>
            <a:r>
              <a:rPr lang="el-GR" sz="2100" dirty="0">
                <a:latin typeface="Calibri" panose="020F0502020204030204" pitchFamily="34" charset="0"/>
                <a:cs typeface="Calibri" panose="020F0502020204030204" pitchFamily="34" charset="0"/>
              </a:rPr>
              <a:t>που ενισχύει την </a:t>
            </a:r>
            <a:r>
              <a:rPr lang="el-GR" sz="2100" b="1" dirty="0">
                <a:solidFill>
                  <a:srgbClr val="C00000"/>
                </a:solidFill>
                <a:latin typeface="Calibri" panose="020F0502020204030204" pitchFamily="34" charset="0"/>
                <a:cs typeface="Calibri" panose="020F0502020204030204" pitchFamily="34" charset="0"/>
              </a:rPr>
              <a:t>πίστη, την ικανοποίηση και τη φήμη</a:t>
            </a:r>
            <a:r>
              <a:rPr lang="el-GR" sz="2100" dirty="0">
                <a:solidFill>
                  <a:srgbClr val="C00000"/>
                </a:solidFill>
                <a:latin typeface="Calibri" panose="020F0502020204030204" pitchFamily="34" charset="0"/>
                <a:cs typeface="Calibri" panose="020F0502020204030204" pitchFamily="34" charset="0"/>
              </a:rPr>
              <a:t> </a:t>
            </a:r>
            <a:r>
              <a:rPr lang="el-GR" sz="2100" dirty="0">
                <a:latin typeface="Calibri" panose="020F0502020204030204" pitchFamily="34" charset="0"/>
                <a:cs typeface="Calibri" panose="020F0502020204030204" pitchFamily="34" charset="0"/>
              </a:rPr>
              <a:t>του οργανισμού.</a:t>
            </a:r>
          </a:p>
          <a:p>
            <a:r>
              <a:rPr lang="el-GR" sz="2100" b="1" dirty="0">
                <a:solidFill>
                  <a:srgbClr val="C00000"/>
                </a:solidFill>
                <a:latin typeface="Calibri" panose="020F0502020204030204" pitchFamily="34" charset="0"/>
                <a:cs typeface="Calibri" panose="020F0502020204030204" pitchFamily="34" charset="0"/>
              </a:rPr>
              <a:t>Παράδειγμα</a:t>
            </a:r>
            <a:r>
              <a:rPr lang="el-GR" sz="2100" b="1" dirty="0">
                <a:latin typeface="Calibri" panose="020F0502020204030204" pitchFamily="34" charset="0"/>
                <a:cs typeface="Calibri" panose="020F0502020204030204" pitchFamily="34" charset="0"/>
              </a:rPr>
              <a:t>:</a:t>
            </a:r>
            <a:br>
              <a:rPr lang="el-GR" sz="2100" dirty="0">
                <a:latin typeface="Calibri" panose="020F0502020204030204" pitchFamily="34" charset="0"/>
                <a:cs typeface="Calibri" panose="020F0502020204030204" pitchFamily="34" charset="0"/>
              </a:rPr>
            </a:br>
            <a:r>
              <a:rPr lang="el-GR" sz="2100" dirty="0">
                <a:latin typeface="Calibri" panose="020F0502020204030204" pitchFamily="34" charset="0"/>
                <a:cs typeface="Calibri" panose="020F0502020204030204" pitchFamily="34" charset="0"/>
              </a:rPr>
              <a:t>Σε μια ξενοδοχειακή επιχείρηση, η εκπαίδευση του προσωπικού υποδοχής και η καλλιέργεια κουλτούρας φιλοξενίας οδηγούν σε </a:t>
            </a:r>
            <a:r>
              <a:rPr lang="el-GR" sz="2100" b="1" dirty="0">
                <a:solidFill>
                  <a:srgbClr val="C00000"/>
                </a:solidFill>
                <a:latin typeface="Calibri" panose="020F0502020204030204" pitchFamily="34" charset="0"/>
                <a:cs typeface="Calibri" panose="020F0502020204030204" pitchFamily="34" charset="0"/>
              </a:rPr>
              <a:t>θετικές εμπειρίες πελατών</a:t>
            </a:r>
            <a:r>
              <a:rPr lang="el-GR" sz="2100" dirty="0">
                <a:latin typeface="Calibri" panose="020F0502020204030204" pitchFamily="34" charset="0"/>
                <a:cs typeface="Calibri" panose="020F0502020204030204" pitchFamily="34" charset="0"/>
              </a:rPr>
              <a:t>, αυξάνοντας τα επίπεδα </a:t>
            </a:r>
            <a:r>
              <a:rPr lang="el-GR" sz="2100" b="1" dirty="0">
                <a:solidFill>
                  <a:srgbClr val="C00000"/>
                </a:solidFill>
                <a:latin typeface="Calibri" panose="020F0502020204030204" pitchFamily="34" charset="0"/>
                <a:cs typeface="Calibri" panose="020F0502020204030204" pitchFamily="34" charset="0"/>
              </a:rPr>
              <a:t>ικανοποίησης και επαναλαμβανόμενης πελατείας</a:t>
            </a:r>
            <a:r>
              <a:rPr lang="el-GR" sz="2100" dirty="0">
                <a:solidFill>
                  <a:srgbClr val="C00000"/>
                </a:solidFill>
                <a:latin typeface="Calibri" panose="020F0502020204030204" pitchFamily="34" charset="0"/>
                <a:cs typeface="Calibri" panose="020F0502020204030204" pitchFamily="34" charset="0"/>
              </a:rPr>
              <a:t>.</a:t>
            </a:r>
          </a:p>
          <a:p>
            <a:endParaRPr lang="el-GR" sz="21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075E70E3-025A-47DB-B105-47112DFFABA2}"/>
              </a:ext>
            </a:extLst>
          </p:cNvPr>
          <p:cNvSpPr>
            <a:spLocks noGrp="1"/>
          </p:cNvSpPr>
          <p:nvPr>
            <p:ph type="sldNum" sz="quarter" idx="12"/>
          </p:nvPr>
        </p:nvSpPr>
        <p:spPr/>
        <p:txBody>
          <a:bodyPr/>
          <a:lstStyle/>
          <a:p>
            <a:pPr>
              <a:defRPr/>
            </a:pPr>
            <a:fld id="{D4CA15EF-DFB9-4D40-AD98-A7932FA4C59D}" type="slidenum">
              <a:rPr lang="el-GR" smtClean="0"/>
              <a:pPr>
                <a:defRPr/>
              </a:pPr>
              <a:t>28</a:t>
            </a:fld>
            <a:endParaRPr lang="el-GR"/>
          </a:p>
        </p:txBody>
      </p:sp>
    </p:spTree>
    <p:extLst>
      <p:ext uri="{BB962C8B-B14F-4D97-AF65-F5344CB8AC3E}">
        <p14:creationId xmlns:p14="http://schemas.microsoft.com/office/powerpoint/2010/main" val="15018941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2B2C6-6067-4CE6-9EEA-98E8E4BEBC8F}"/>
              </a:ext>
            </a:extLst>
          </p:cNvPr>
          <p:cNvSpPr>
            <a:spLocks noGrp="1"/>
          </p:cNvSpPr>
          <p:nvPr>
            <p:ph type="title"/>
          </p:nvPr>
        </p:nvSpPr>
        <p:spPr/>
        <p:txBody>
          <a:bodyPr/>
          <a:lstStyle/>
          <a:p>
            <a:r>
              <a:rPr lang="el-GR" b="1" dirty="0">
                <a:latin typeface="Calibri" panose="020F0502020204030204" pitchFamily="34" charset="0"/>
                <a:cs typeface="Calibri" panose="020F0502020204030204" pitchFamily="34" charset="0"/>
              </a:rPr>
              <a:t>Συνοψίζοντας</a:t>
            </a:r>
            <a:endParaRPr lang="el-GR"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D9C4894C-88D4-457F-837B-879404ECA471}"/>
              </a:ext>
            </a:extLst>
          </p:cNvPr>
          <p:cNvSpPr>
            <a:spLocks noGrp="1"/>
          </p:cNvSpPr>
          <p:nvPr>
            <p:ph sz="quarter" idx="1"/>
          </p:nvPr>
        </p:nvSpPr>
        <p:spPr>
          <a:xfrm>
            <a:off x="179512" y="1527048"/>
            <a:ext cx="8784976" cy="5102352"/>
          </a:xfrm>
        </p:spPr>
        <p:txBody>
          <a:bodyPr/>
          <a:lstStyle/>
          <a:p>
            <a:r>
              <a:rPr lang="el-GR" dirty="0">
                <a:latin typeface="Calibri" panose="020F0502020204030204" pitchFamily="34" charset="0"/>
                <a:cs typeface="Calibri" panose="020F0502020204030204" pitchFamily="34" charset="0"/>
              </a:rPr>
              <a:t>Η ΔΑΠ έχει μεταμορφωθεί από έναν </a:t>
            </a:r>
            <a:r>
              <a:rPr lang="el-GR" b="1" dirty="0">
                <a:solidFill>
                  <a:srgbClr val="C00000"/>
                </a:solidFill>
                <a:latin typeface="Calibri" panose="020F0502020204030204" pitchFamily="34" charset="0"/>
                <a:cs typeface="Calibri" panose="020F0502020204030204" pitchFamily="34" charset="0"/>
              </a:rPr>
              <a:t>διοικητικό ρόλο</a:t>
            </a:r>
            <a:r>
              <a:rPr lang="el-GR" dirty="0">
                <a:solidFill>
                  <a:srgbClr val="C00000"/>
                </a:solidFill>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σε έναν </a:t>
            </a:r>
            <a:r>
              <a:rPr lang="el-GR" b="1" dirty="0">
                <a:solidFill>
                  <a:srgbClr val="C00000"/>
                </a:solidFill>
                <a:latin typeface="Calibri" panose="020F0502020204030204" pitchFamily="34" charset="0"/>
                <a:cs typeface="Calibri" panose="020F0502020204030204" pitchFamily="34" charset="0"/>
              </a:rPr>
              <a:t>στρατηγικό εταίρο</a:t>
            </a:r>
            <a:r>
              <a:rPr lang="el-GR" dirty="0">
                <a:solidFill>
                  <a:srgbClr val="C00000"/>
                </a:solidFill>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στη διοίκηση.</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Ενσωματώνει πρακτικές που:</a:t>
            </a:r>
          </a:p>
          <a:p>
            <a:endParaRPr lang="el-GR" dirty="0">
              <a:latin typeface="Calibri" panose="020F0502020204030204" pitchFamily="34" charset="0"/>
              <a:cs typeface="Calibri" panose="020F0502020204030204" pitchFamily="34" charset="0"/>
            </a:endParaRPr>
          </a:p>
          <a:p>
            <a:pPr lvl="1"/>
            <a:r>
              <a:rPr lang="el-GR" sz="2700" dirty="0">
                <a:latin typeface="Calibri" panose="020F0502020204030204" pitchFamily="34" charset="0"/>
                <a:cs typeface="Calibri" panose="020F0502020204030204" pitchFamily="34" charset="0"/>
              </a:rPr>
              <a:t>Αναπτύσσουν τις ικανότητες του προσωπικού,</a:t>
            </a:r>
          </a:p>
          <a:p>
            <a:pPr lvl="1"/>
            <a:r>
              <a:rPr lang="el-GR" sz="2700" dirty="0">
                <a:latin typeface="Calibri" panose="020F0502020204030204" pitchFamily="34" charset="0"/>
                <a:cs typeface="Calibri" panose="020F0502020204030204" pitchFamily="34" charset="0"/>
              </a:rPr>
              <a:t>Συνδέουν την ατομική απόδοση με τους </a:t>
            </a:r>
            <a:r>
              <a:rPr lang="el-GR" sz="2700" dirty="0" err="1">
                <a:latin typeface="Calibri" panose="020F0502020204030204" pitchFamily="34" charset="0"/>
                <a:cs typeface="Calibri" panose="020F0502020204030204" pitchFamily="34" charset="0"/>
              </a:rPr>
              <a:t>οργανωσιακούς</a:t>
            </a:r>
            <a:r>
              <a:rPr lang="el-GR" sz="2700" dirty="0">
                <a:latin typeface="Calibri" panose="020F0502020204030204" pitchFamily="34" charset="0"/>
                <a:cs typeface="Calibri" panose="020F0502020204030204" pitchFamily="34" charset="0"/>
              </a:rPr>
              <a:t> στόχους,</a:t>
            </a:r>
          </a:p>
          <a:p>
            <a:pPr lvl="1"/>
            <a:r>
              <a:rPr lang="el-GR" sz="2700" dirty="0">
                <a:latin typeface="Calibri" panose="020F0502020204030204" pitchFamily="34" charset="0"/>
                <a:cs typeface="Calibri" panose="020F0502020204030204" pitchFamily="34" charset="0"/>
              </a:rPr>
              <a:t>Δημιουργούν περιβάλλον εμπιστοσύνης και συνεργασίας,</a:t>
            </a:r>
          </a:p>
          <a:p>
            <a:pPr lvl="1"/>
            <a:r>
              <a:rPr lang="el-GR" sz="2700" dirty="0">
                <a:latin typeface="Calibri" panose="020F0502020204030204" pitchFamily="34" charset="0"/>
                <a:cs typeface="Calibri" panose="020F0502020204030204" pitchFamily="34" charset="0"/>
              </a:rPr>
              <a:t>Και τελικά, ενισχύουν τη </a:t>
            </a:r>
            <a:r>
              <a:rPr lang="el-GR" sz="2700" b="1" dirty="0">
                <a:solidFill>
                  <a:srgbClr val="C00000"/>
                </a:solidFill>
                <a:latin typeface="Calibri" panose="020F0502020204030204" pitchFamily="34" charset="0"/>
                <a:cs typeface="Calibri" panose="020F0502020204030204" pitchFamily="34" charset="0"/>
              </a:rPr>
              <a:t>βιωσιμότητα, την ανταγωνιστικότητα και την αξία προς τον πελάτη</a:t>
            </a:r>
            <a:r>
              <a:rPr lang="el-GR" sz="2700" dirty="0">
                <a:latin typeface="Calibri" panose="020F0502020204030204" pitchFamily="34" charset="0"/>
                <a:cs typeface="Calibri" panose="020F0502020204030204" pitchFamily="34" charset="0"/>
              </a:rPr>
              <a:t>.</a:t>
            </a:r>
          </a:p>
          <a:p>
            <a:endParaRPr lang="el-GR"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C02790B4-364D-41F7-96D7-2F7F3E3180B5}"/>
              </a:ext>
            </a:extLst>
          </p:cNvPr>
          <p:cNvSpPr>
            <a:spLocks noGrp="1"/>
          </p:cNvSpPr>
          <p:nvPr>
            <p:ph type="sldNum" sz="quarter" idx="12"/>
          </p:nvPr>
        </p:nvSpPr>
        <p:spPr/>
        <p:txBody>
          <a:bodyPr/>
          <a:lstStyle/>
          <a:p>
            <a:pPr>
              <a:defRPr/>
            </a:pPr>
            <a:fld id="{D4CA15EF-DFB9-4D40-AD98-A7932FA4C59D}" type="slidenum">
              <a:rPr lang="el-GR" smtClean="0"/>
              <a:pPr>
                <a:defRPr/>
              </a:pPr>
              <a:t>29</a:t>
            </a:fld>
            <a:endParaRPr lang="el-GR"/>
          </a:p>
        </p:txBody>
      </p:sp>
    </p:spTree>
    <p:extLst>
      <p:ext uri="{BB962C8B-B14F-4D97-AF65-F5344CB8AC3E}">
        <p14:creationId xmlns:p14="http://schemas.microsoft.com/office/powerpoint/2010/main" val="76464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45C8D-A634-44FE-9AD2-B2993C25EDF1}"/>
              </a:ext>
            </a:extLst>
          </p:cNvPr>
          <p:cNvSpPr>
            <a:spLocks noGrp="1"/>
          </p:cNvSpPr>
          <p:nvPr>
            <p:ph type="title"/>
          </p:nvPr>
        </p:nvSpPr>
        <p:spPr/>
        <p:txBody>
          <a:bodyPr/>
          <a:lstStyle/>
          <a:p>
            <a:endParaRPr lang="el-GR"/>
          </a:p>
        </p:txBody>
      </p:sp>
      <p:sp>
        <p:nvSpPr>
          <p:cNvPr id="3" name="Content Placeholder 2">
            <a:extLst>
              <a:ext uri="{FF2B5EF4-FFF2-40B4-BE49-F238E27FC236}">
                <a16:creationId xmlns:a16="http://schemas.microsoft.com/office/drawing/2014/main" id="{9DC0D1FD-960B-4ACF-93AB-85E97D9CA8EA}"/>
              </a:ext>
            </a:extLst>
          </p:cNvPr>
          <p:cNvSpPr>
            <a:spLocks noGrp="1"/>
          </p:cNvSpPr>
          <p:nvPr>
            <p:ph sz="quarter" idx="1"/>
          </p:nvPr>
        </p:nvSpPr>
        <p:spPr/>
        <p:txBody>
          <a:bodyPr/>
          <a:lstStyle/>
          <a:p>
            <a:endParaRPr lang="el-GR" sz="4000" dirty="0">
              <a:latin typeface="Calibri" panose="020F0502020204030204" pitchFamily="34" charset="0"/>
              <a:cs typeface="Calibri" panose="020F0502020204030204" pitchFamily="34" charset="0"/>
            </a:endParaRPr>
          </a:p>
          <a:p>
            <a:endParaRPr lang="el-GR" sz="4000" dirty="0">
              <a:latin typeface="Calibri" panose="020F0502020204030204" pitchFamily="34" charset="0"/>
              <a:cs typeface="Calibri" panose="020F0502020204030204" pitchFamily="34" charset="0"/>
            </a:endParaRPr>
          </a:p>
          <a:p>
            <a:pPr marL="0" indent="0" algn="ctr">
              <a:buNone/>
            </a:pPr>
            <a:r>
              <a:rPr lang="el-GR" sz="4000" b="1" dirty="0">
                <a:latin typeface="Calibri" panose="020F0502020204030204" pitchFamily="34" charset="0"/>
                <a:cs typeface="Calibri" panose="020F0502020204030204" pitchFamily="34" charset="0"/>
              </a:rPr>
              <a:t>ΤΟ ΠΛΑΙΣΙΟ ΣΤΟΝ ΚΛΑΔΟ ΤΟΥ ΤΟΥΡΙΣΜΟΥ</a:t>
            </a:r>
          </a:p>
          <a:p>
            <a:endParaRPr lang="el-GR" sz="40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431EECB7-A73C-43BF-9834-C06BCEF541B0}"/>
              </a:ext>
            </a:extLst>
          </p:cNvPr>
          <p:cNvSpPr>
            <a:spLocks noGrp="1"/>
          </p:cNvSpPr>
          <p:nvPr>
            <p:ph type="sldNum" sz="quarter" idx="12"/>
          </p:nvPr>
        </p:nvSpPr>
        <p:spPr/>
        <p:txBody>
          <a:bodyPr/>
          <a:lstStyle/>
          <a:p>
            <a:pPr>
              <a:defRPr/>
            </a:pPr>
            <a:fld id="{D4CA15EF-DFB9-4D40-AD98-A7932FA4C59D}" type="slidenum">
              <a:rPr lang="el-GR" smtClean="0"/>
              <a:pPr>
                <a:defRPr/>
              </a:pPr>
              <a:t>3</a:t>
            </a:fld>
            <a:endParaRPr lang="el-GR"/>
          </a:p>
        </p:txBody>
      </p:sp>
    </p:spTree>
    <p:extLst>
      <p:ext uri="{BB962C8B-B14F-4D97-AF65-F5344CB8AC3E}">
        <p14:creationId xmlns:p14="http://schemas.microsoft.com/office/powerpoint/2010/main" val="9592095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2B5AF-F1D3-44BC-BBF0-E9A984DFC4C4}"/>
              </a:ext>
            </a:extLst>
          </p:cNvPr>
          <p:cNvSpPr>
            <a:spLocks noGrp="1"/>
          </p:cNvSpPr>
          <p:nvPr>
            <p:ph type="title"/>
          </p:nvPr>
        </p:nvSpPr>
        <p:spPr/>
        <p:txBody>
          <a:bodyPr/>
          <a:lstStyle/>
          <a:p>
            <a:endParaRPr lang="el-GR"/>
          </a:p>
        </p:txBody>
      </p:sp>
      <p:sp>
        <p:nvSpPr>
          <p:cNvPr id="3" name="Content Placeholder 2">
            <a:extLst>
              <a:ext uri="{FF2B5EF4-FFF2-40B4-BE49-F238E27FC236}">
                <a16:creationId xmlns:a16="http://schemas.microsoft.com/office/drawing/2014/main" id="{556B5EEC-73A6-4105-8EB7-F9A359F280BC}"/>
              </a:ext>
            </a:extLst>
          </p:cNvPr>
          <p:cNvSpPr>
            <a:spLocks noGrp="1"/>
          </p:cNvSpPr>
          <p:nvPr>
            <p:ph sz="quarter" idx="1"/>
          </p:nvPr>
        </p:nvSpPr>
        <p:spPr/>
        <p:txBody>
          <a:bodyPr/>
          <a:lstStyle/>
          <a:p>
            <a:endParaRPr lang="el-GR" dirty="0"/>
          </a:p>
          <a:p>
            <a:endParaRPr lang="el-GR" dirty="0"/>
          </a:p>
          <a:p>
            <a:endParaRPr lang="el-GR" dirty="0"/>
          </a:p>
          <a:p>
            <a:pPr marL="0" indent="0" algn="ctr">
              <a:buNone/>
            </a:pPr>
            <a:r>
              <a:rPr lang="el-GR" sz="4000" b="1" dirty="0">
                <a:latin typeface="Calibri" panose="020F0502020204030204" pitchFamily="34" charset="0"/>
                <a:cs typeface="Calibri" panose="020F0502020204030204" pitchFamily="34" charset="0"/>
              </a:rPr>
              <a:t>Ο ΑΝΘΡΩΠΙΝΟΣ ΠΑΡΑΓΟΝΤΑΣ ΣΤΟΝ ΤΟΥΡΙΣΜΟ</a:t>
            </a:r>
            <a:endParaRPr lang="el-GR" sz="40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C72BBA74-157E-4AD2-8532-919F366C7CF3}"/>
              </a:ext>
            </a:extLst>
          </p:cNvPr>
          <p:cNvSpPr>
            <a:spLocks noGrp="1"/>
          </p:cNvSpPr>
          <p:nvPr>
            <p:ph type="sldNum" sz="quarter" idx="12"/>
          </p:nvPr>
        </p:nvSpPr>
        <p:spPr/>
        <p:txBody>
          <a:bodyPr/>
          <a:lstStyle/>
          <a:p>
            <a:pPr>
              <a:defRPr/>
            </a:pPr>
            <a:fld id="{D4CA15EF-DFB9-4D40-AD98-A7932FA4C59D}" type="slidenum">
              <a:rPr lang="el-GR" smtClean="0"/>
              <a:pPr>
                <a:defRPr/>
              </a:pPr>
              <a:t>30</a:t>
            </a:fld>
            <a:endParaRPr lang="el-GR"/>
          </a:p>
        </p:txBody>
      </p:sp>
    </p:spTree>
    <p:extLst>
      <p:ext uri="{BB962C8B-B14F-4D97-AF65-F5344CB8AC3E}">
        <p14:creationId xmlns:p14="http://schemas.microsoft.com/office/powerpoint/2010/main" val="36613010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C9A74-FF78-4E5F-A84F-E683A41D38DA}"/>
              </a:ext>
            </a:extLst>
          </p:cNvPr>
          <p:cNvSpPr>
            <a:spLocks noGrp="1"/>
          </p:cNvSpPr>
          <p:nvPr>
            <p:ph type="title"/>
          </p:nvPr>
        </p:nvSpPr>
        <p:spPr/>
        <p:txBody>
          <a:bodyPr/>
          <a:lstStyle/>
          <a:p>
            <a:r>
              <a:rPr lang="el-GR" b="1" dirty="0">
                <a:latin typeface="Calibri" panose="020F0502020204030204" pitchFamily="34" charset="0"/>
                <a:cs typeface="Calibri" panose="020F0502020204030204" pitchFamily="34" charset="0"/>
              </a:rPr>
              <a:t>Η Φύση της Τουριστικής Εργασίας: 1/3</a:t>
            </a:r>
            <a:endParaRPr lang="el-GR"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B0CE0C92-E3A0-4FC1-A492-75E4E0A5DB36}"/>
              </a:ext>
            </a:extLst>
          </p:cNvPr>
          <p:cNvSpPr>
            <a:spLocks noGrp="1"/>
          </p:cNvSpPr>
          <p:nvPr>
            <p:ph sz="quarter" idx="1"/>
          </p:nvPr>
        </p:nvSpPr>
        <p:spPr>
          <a:xfrm>
            <a:off x="35496" y="1268760"/>
            <a:ext cx="9108504" cy="5589240"/>
          </a:xfrm>
        </p:spPr>
        <p:txBody>
          <a:bodyPr/>
          <a:lstStyle/>
          <a:p>
            <a:r>
              <a:rPr lang="el-GR" sz="2400" dirty="0">
                <a:latin typeface="Calibri" panose="020F0502020204030204" pitchFamily="34" charset="0"/>
                <a:cs typeface="Calibri" panose="020F0502020204030204" pitchFamily="34" charset="0"/>
              </a:rPr>
              <a:t>Ο τουρισμός είναι ένας από τους πιο </a:t>
            </a:r>
            <a:r>
              <a:rPr lang="el-GR" sz="2400" b="1" dirty="0">
                <a:solidFill>
                  <a:srgbClr val="C00000"/>
                </a:solidFill>
                <a:latin typeface="Calibri" panose="020F0502020204030204" pitchFamily="34" charset="0"/>
                <a:cs typeface="Calibri" panose="020F0502020204030204" pitchFamily="34" charset="0"/>
              </a:rPr>
              <a:t>ανθρωποκεντρικούς τομείς</a:t>
            </a:r>
            <a:r>
              <a:rPr lang="el-GR" sz="2400" dirty="0">
                <a:solidFill>
                  <a:srgbClr val="C00000"/>
                </a:solidFill>
                <a:latin typeface="Calibri" panose="020F0502020204030204" pitchFamily="34" charset="0"/>
                <a:cs typeface="Calibri" panose="020F0502020204030204" pitchFamily="34" charset="0"/>
              </a:rPr>
              <a:t> </a:t>
            </a:r>
            <a:r>
              <a:rPr lang="el-GR" sz="2400" dirty="0">
                <a:latin typeface="Calibri" panose="020F0502020204030204" pitchFamily="34" charset="0"/>
                <a:cs typeface="Calibri" panose="020F0502020204030204" pitchFamily="34" charset="0"/>
              </a:rPr>
              <a:t>της οικονομίας. Παρά τις τεχνολογικές εξελίξεις και την </a:t>
            </a:r>
            <a:r>
              <a:rPr lang="el-GR" sz="2400" dirty="0" err="1">
                <a:latin typeface="Calibri" panose="020F0502020204030204" pitchFamily="34" charset="0"/>
                <a:cs typeface="Calibri" panose="020F0502020204030204" pitchFamily="34" charset="0"/>
              </a:rPr>
              <a:t>ψηφιοποίηση</a:t>
            </a:r>
            <a:r>
              <a:rPr lang="el-GR" sz="2400" dirty="0">
                <a:latin typeface="Calibri" panose="020F0502020204030204" pitchFamily="34" charset="0"/>
                <a:cs typeface="Calibri" panose="020F0502020204030204" pitchFamily="34" charset="0"/>
              </a:rPr>
              <a:t>, η </a:t>
            </a:r>
            <a:r>
              <a:rPr lang="el-GR" sz="2400" b="1" dirty="0">
                <a:solidFill>
                  <a:srgbClr val="C00000"/>
                </a:solidFill>
                <a:latin typeface="Calibri" panose="020F0502020204030204" pitchFamily="34" charset="0"/>
                <a:cs typeface="Calibri" panose="020F0502020204030204" pitchFamily="34" charset="0"/>
              </a:rPr>
              <a:t>ανθρώπινη επαφή</a:t>
            </a:r>
            <a:r>
              <a:rPr lang="el-GR" sz="2400" dirty="0">
                <a:solidFill>
                  <a:srgbClr val="C00000"/>
                </a:solidFill>
                <a:latin typeface="Calibri" panose="020F0502020204030204" pitchFamily="34" charset="0"/>
                <a:cs typeface="Calibri" panose="020F0502020204030204" pitchFamily="34" charset="0"/>
              </a:rPr>
              <a:t> </a:t>
            </a:r>
            <a:r>
              <a:rPr lang="el-GR" sz="2400" dirty="0">
                <a:latin typeface="Calibri" panose="020F0502020204030204" pitchFamily="34" charset="0"/>
                <a:cs typeface="Calibri" panose="020F0502020204030204" pitchFamily="34" charset="0"/>
              </a:rPr>
              <a:t>παραμένει το στοιχείο που καθορίζει την εμπειρία του ταξιδιώτη. Η φύση της τουριστικής εργασίας έχει ορισμένα χαρακτηριστικά που την καθιστούν </a:t>
            </a:r>
            <a:r>
              <a:rPr lang="el-GR" sz="2400" b="1" dirty="0">
                <a:solidFill>
                  <a:srgbClr val="C00000"/>
                </a:solidFill>
                <a:latin typeface="Calibri" panose="020F0502020204030204" pitchFamily="34" charset="0"/>
                <a:cs typeface="Calibri" panose="020F0502020204030204" pitchFamily="34" charset="0"/>
              </a:rPr>
              <a:t>μοναδική</a:t>
            </a:r>
            <a:r>
              <a:rPr lang="el-GR" sz="2400" dirty="0">
                <a:latin typeface="Calibri" panose="020F0502020204030204" pitchFamily="34" charset="0"/>
                <a:cs typeface="Calibri" panose="020F0502020204030204" pitchFamily="34" charset="0"/>
              </a:rPr>
              <a:t>:</a:t>
            </a:r>
          </a:p>
          <a:p>
            <a:pPr marL="0" indent="0">
              <a:buNone/>
            </a:pPr>
            <a:r>
              <a:rPr lang="el-GR" sz="2400" b="1" dirty="0">
                <a:latin typeface="Calibri" panose="020F0502020204030204" pitchFamily="34" charset="0"/>
                <a:cs typeface="Calibri" panose="020F0502020204030204" pitchFamily="34" charset="0"/>
              </a:rPr>
              <a:t>α. </a:t>
            </a:r>
            <a:r>
              <a:rPr lang="el-GR" sz="2400" b="1" dirty="0" err="1">
                <a:solidFill>
                  <a:srgbClr val="C00000"/>
                </a:solidFill>
                <a:latin typeface="Calibri" panose="020F0502020204030204" pitchFamily="34" charset="0"/>
                <a:cs typeface="Calibri" panose="020F0502020204030204" pitchFamily="34" charset="0"/>
              </a:rPr>
              <a:t>Προσωποκεντρική</a:t>
            </a:r>
            <a:r>
              <a:rPr lang="el-GR" sz="2400" b="1" dirty="0">
                <a:solidFill>
                  <a:srgbClr val="C00000"/>
                </a:solidFill>
                <a:latin typeface="Calibri" panose="020F0502020204030204" pitchFamily="34" charset="0"/>
                <a:cs typeface="Calibri" panose="020F0502020204030204" pitchFamily="34" charset="0"/>
              </a:rPr>
              <a:t> φύση</a:t>
            </a:r>
            <a:endParaRPr lang="el-GR" sz="2400" dirty="0">
              <a:solidFill>
                <a:srgbClr val="C00000"/>
              </a:solidFill>
              <a:latin typeface="Calibri" panose="020F0502020204030204" pitchFamily="34" charset="0"/>
              <a:cs typeface="Calibri" panose="020F0502020204030204" pitchFamily="34" charset="0"/>
            </a:endParaRPr>
          </a:p>
          <a:p>
            <a:r>
              <a:rPr lang="el-GR" sz="2400" dirty="0">
                <a:latin typeface="Calibri" panose="020F0502020204030204" pitchFamily="34" charset="0"/>
                <a:cs typeface="Calibri" panose="020F0502020204030204" pitchFamily="34" charset="0"/>
              </a:rPr>
              <a:t>Η τουριστική εργασία περιστρέφεται γύρω από </a:t>
            </a:r>
            <a:r>
              <a:rPr lang="el-GR" sz="2400" b="1" dirty="0">
                <a:solidFill>
                  <a:srgbClr val="C00000"/>
                </a:solidFill>
                <a:latin typeface="Calibri" panose="020F0502020204030204" pitchFamily="34" charset="0"/>
                <a:cs typeface="Calibri" panose="020F0502020204030204" pitchFamily="34" charset="0"/>
              </a:rPr>
              <a:t>την εξυπηρέτηση ανθρώπων από ανθρώπους</a:t>
            </a:r>
            <a:r>
              <a:rPr lang="el-GR" sz="2400" dirty="0">
                <a:solidFill>
                  <a:srgbClr val="C00000"/>
                </a:solidFill>
                <a:latin typeface="Calibri" panose="020F0502020204030204" pitchFamily="34" charset="0"/>
                <a:cs typeface="Calibri" panose="020F0502020204030204" pitchFamily="34" charset="0"/>
              </a:rPr>
              <a:t>.</a:t>
            </a:r>
            <a:br>
              <a:rPr lang="el-GR" sz="2400" dirty="0">
                <a:latin typeface="Calibri" panose="020F0502020204030204" pitchFamily="34" charset="0"/>
                <a:cs typeface="Calibri" panose="020F0502020204030204" pitchFamily="34" charset="0"/>
              </a:rPr>
            </a:br>
            <a:r>
              <a:rPr lang="el-GR" sz="2400" dirty="0">
                <a:latin typeface="Calibri" panose="020F0502020204030204" pitchFamily="34" charset="0"/>
                <a:cs typeface="Calibri" panose="020F0502020204030204" pitchFamily="34" charset="0"/>
              </a:rPr>
              <a:t>Η προσωπική επαφή, η ευγένεια, η ικανότητα επικοινωνίας και η συναισθηματική νοημοσύνη είναι καθοριστικοί παράγοντες επιτυχίας.</a:t>
            </a:r>
            <a:br>
              <a:rPr lang="el-GR" sz="2400" dirty="0">
                <a:latin typeface="Calibri" panose="020F0502020204030204" pitchFamily="34" charset="0"/>
                <a:cs typeface="Calibri" panose="020F0502020204030204" pitchFamily="34" charset="0"/>
              </a:rPr>
            </a:br>
            <a:r>
              <a:rPr lang="el-GR" sz="2400" dirty="0">
                <a:latin typeface="Calibri" panose="020F0502020204030204" pitchFamily="34" charset="0"/>
                <a:cs typeface="Calibri" panose="020F0502020204030204" pitchFamily="34" charset="0"/>
              </a:rPr>
              <a:t>Σε αντίθεση με τη βιομηχανική παραγωγή, εδώ το «προϊόν» είναι </a:t>
            </a:r>
            <a:r>
              <a:rPr lang="el-GR" sz="2400" b="1" dirty="0">
                <a:solidFill>
                  <a:srgbClr val="C00000"/>
                </a:solidFill>
                <a:latin typeface="Calibri" panose="020F0502020204030204" pitchFamily="34" charset="0"/>
                <a:cs typeface="Calibri" panose="020F0502020204030204" pitchFamily="34" charset="0"/>
              </a:rPr>
              <a:t>άυλο</a:t>
            </a:r>
            <a:r>
              <a:rPr lang="el-GR" sz="2400" dirty="0">
                <a:latin typeface="Calibri" panose="020F0502020204030204" pitchFamily="34" charset="0"/>
                <a:cs typeface="Calibri" panose="020F0502020204030204" pitchFamily="34" charset="0"/>
              </a:rPr>
              <a:t> — μια </a:t>
            </a:r>
            <a:r>
              <a:rPr lang="el-GR" sz="2400" b="1" dirty="0">
                <a:solidFill>
                  <a:srgbClr val="C00000"/>
                </a:solidFill>
                <a:latin typeface="Calibri" panose="020F0502020204030204" pitchFamily="34" charset="0"/>
                <a:cs typeface="Calibri" panose="020F0502020204030204" pitchFamily="34" charset="0"/>
              </a:rPr>
              <a:t>εμπειρία</a:t>
            </a:r>
            <a:r>
              <a:rPr lang="el-GR" sz="2400" dirty="0">
                <a:latin typeface="Calibri" panose="020F0502020204030204" pitchFamily="34" charset="0"/>
                <a:cs typeface="Calibri" panose="020F0502020204030204" pitchFamily="34" charset="0"/>
              </a:rPr>
              <a:t> που δημιουργείται μέσα από την </a:t>
            </a:r>
            <a:r>
              <a:rPr lang="el-GR" sz="2400" b="1" dirty="0">
                <a:solidFill>
                  <a:srgbClr val="C00000"/>
                </a:solidFill>
                <a:latin typeface="Calibri" panose="020F0502020204030204" pitchFamily="34" charset="0"/>
                <a:cs typeface="Calibri" panose="020F0502020204030204" pitchFamily="34" charset="0"/>
              </a:rPr>
              <a:t>αλληλεπίδραση</a:t>
            </a:r>
            <a:r>
              <a:rPr lang="el-GR" sz="2400" dirty="0">
                <a:latin typeface="Calibri" panose="020F0502020204030204" pitchFamily="34" charset="0"/>
                <a:cs typeface="Calibri" panose="020F0502020204030204" pitchFamily="34" charset="0"/>
              </a:rPr>
              <a:t> προσωπικού και πελάτη.</a:t>
            </a:r>
          </a:p>
          <a:p>
            <a:endParaRPr lang="el-GR" sz="2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E7FC290B-AF82-48F8-B85A-E607CD97F7DE}"/>
              </a:ext>
            </a:extLst>
          </p:cNvPr>
          <p:cNvSpPr>
            <a:spLocks noGrp="1"/>
          </p:cNvSpPr>
          <p:nvPr>
            <p:ph type="sldNum" sz="quarter" idx="12"/>
          </p:nvPr>
        </p:nvSpPr>
        <p:spPr/>
        <p:txBody>
          <a:bodyPr/>
          <a:lstStyle/>
          <a:p>
            <a:pPr>
              <a:defRPr/>
            </a:pPr>
            <a:fld id="{D4CA15EF-DFB9-4D40-AD98-A7932FA4C59D}" type="slidenum">
              <a:rPr lang="el-GR" smtClean="0"/>
              <a:pPr>
                <a:defRPr/>
              </a:pPr>
              <a:t>31</a:t>
            </a:fld>
            <a:endParaRPr lang="el-GR"/>
          </a:p>
        </p:txBody>
      </p:sp>
    </p:spTree>
    <p:extLst>
      <p:ext uri="{BB962C8B-B14F-4D97-AF65-F5344CB8AC3E}">
        <p14:creationId xmlns:p14="http://schemas.microsoft.com/office/powerpoint/2010/main" val="9287690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A823B-67CC-474C-BDAD-DEC2F57A8B32}"/>
              </a:ext>
            </a:extLst>
          </p:cNvPr>
          <p:cNvSpPr>
            <a:spLocks noGrp="1"/>
          </p:cNvSpPr>
          <p:nvPr>
            <p:ph type="title"/>
          </p:nvPr>
        </p:nvSpPr>
        <p:spPr/>
        <p:txBody>
          <a:bodyPr/>
          <a:lstStyle/>
          <a:p>
            <a:r>
              <a:rPr lang="el-GR" b="1" dirty="0">
                <a:latin typeface="Calibri" panose="020F0502020204030204" pitchFamily="34" charset="0"/>
                <a:cs typeface="Calibri" panose="020F0502020204030204" pitchFamily="34" charset="0"/>
              </a:rPr>
              <a:t>Η Φύση της Τουριστικής Εργασίας: 2/3</a:t>
            </a:r>
            <a:endParaRPr lang="el-GR" dirty="0"/>
          </a:p>
        </p:txBody>
      </p:sp>
      <p:sp>
        <p:nvSpPr>
          <p:cNvPr id="3" name="Content Placeholder 2">
            <a:extLst>
              <a:ext uri="{FF2B5EF4-FFF2-40B4-BE49-F238E27FC236}">
                <a16:creationId xmlns:a16="http://schemas.microsoft.com/office/drawing/2014/main" id="{FE33E4E9-0BCE-4599-82DA-31061078F2A8}"/>
              </a:ext>
            </a:extLst>
          </p:cNvPr>
          <p:cNvSpPr>
            <a:spLocks noGrp="1"/>
          </p:cNvSpPr>
          <p:nvPr>
            <p:ph sz="quarter" idx="1"/>
          </p:nvPr>
        </p:nvSpPr>
        <p:spPr/>
        <p:txBody>
          <a:bodyPr/>
          <a:lstStyle/>
          <a:p>
            <a:r>
              <a:rPr lang="el-GR" sz="2400" b="1" dirty="0">
                <a:latin typeface="Calibri" panose="020F0502020204030204" pitchFamily="34" charset="0"/>
                <a:cs typeface="Calibri" panose="020F0502020204030204" pitchFamily="34" charset="0"/>
              </a:rPr>
              <a:t>β. </a:t>
            </a:r>
            <a:r>
              <a:rPr lang="el-GR" sz="2400" b="1" dirty="0">
                <a:solidFill>
                  <a:srgbClr val="C00000"/>
                </a:solidFill>
                <a:latin typeface="Calibri" panose="020F0502020204030204" pitchFamily="34" charset="0"/>
                <a:cs typeface="Calibri" panose="020F0502020204030204" pitchFamily="34" charset="0"/>
              </a:rPr>
              <a:t>Εποχικότητα</a:t>
            </a:r>
            <a:endParaRPr lang="el-GR" sz="2400" dirty="0">
              <a:solidFill>
                <a:srgbClr val="C00000"/>
              </a:solidFill>
              <a:latin typeface="Calibri" panose="020F0502020204030204" pitchFamily="34" charset="0"/>
              <a:cs typeface="Calibri" panose="020F0502020204030204" pitchFamily="34" charset="0"/>
            </a:endParaRPr>
          </a:p>
          <a:p>
            <a:r>
              <a:rPr lang="el-GR" sz="2400" dirty="0">
                <a:latin typeface="Calibri" panose="020F0502020204030204" pitchFamily="34" charset="0"/>
                <a:cs typeface="Calibri" panose="020F0502020204030204" pitchFamily="34" charset="0"/>
              </a:rPr>
              <a:t>Ο τουρισμός χαρακτηρίζεται από </a:t>
            </a:r>
            <a:r>
              <a:rPr lang="el-GR" sz="2400" b="1" dirty="0">
                <a:solidFill>
                  <a:srgbClr val="C00000"/>
                </a:solidFill>
                <a:latin typeface="Calibri" panose="020F0502020204030204" pitchFamily="34" charset="0"/>
                <a:cs typeface="Calibri" panose="020F0502020204030204" pitchFamily="34" charset="0"/>
              </a:rPr>
              <a:t>έντονες διακυμάνσεις στη ζήτηση</a:t>
            </a:r>
            <a:r>
              <a:rPr lang="el-GR" sz="2400" dirty="0">
                <a:solidFill>
                  <a:srgbClr val="C00000"/>
                </a:solidFill>
                <a:latin typeface="Calibri" panose="020F0502020204030204" pitchFamily="34" charset="0"/>
                <a:cs typeface="Calibri" panose="020F0502020204030204" pitchFamily="34" charset="0"/>
              </a:rPr>
              <a:t> </a:t>
            </a:r>
            <a:r>
              <a:rPr lang="el-GR" sz="2400" dirty="0">
                <a:latin typeface="Calibri" panose="020F0502020204030204" pitchFamily="34" charset="0"/>
                <a:cs typeface="Calibri" panose="020F0502020204030204" pitchFamily="34" charset="0"/>
              </a:rPr>
              <a:t>ανάλογα με την εποχή, τον προορισμό και τις διεθνείς συνθήκες.</a:t>
            </a:r>
            <a:br>
              <a:rPr lang="el-GR" sz="2400" dirty="0">
                <a:latin typeface="Calibri" panose="020F0502020204030204" pitchFamily="34" charset="0"/>
                <a:cs typeface="Calibri" panose="020F0502020204030204" pitchFamily="34" charset="0"/>
              </a:rPr>
            </a:br>
            <a:r>
              <a:rPr lang="el-GR" sz="2400" dirty="0">
                <a:latin typeface="Calibri" panose="020F0502020204030204" pitchFamily="34" charset="0"/>
                <a:cs typeface="Calibri" panose="020F0502020204030204" pitchFamily="34" charset="0"/>
              </a:rPr>
              <a:t>Αυτό σημαίνει ότι μεγάλο μέρος των εργαζομένων απασχολείται </a:t>
            </a:r>
            <a:r>
              <a:rPr lang="el-GR" sz="2400" b="1" dirty="0">
                <a:solidFill>
                  <a:srgbClr val="C00000"/>
                </a:solidFill>
                <a:latin typeface="Calibri" panose="020F0502020204030204" pitchFamily="34" charset="0"/>
                <a:cs typeface="Calibri" panose="020F0502020204030204" pitchFamily="34" charset="0"/>
              </a:rPr>
              <a:t>εποχικά</a:t>
            </a:r>
            <a:r>
              <a:rPr lang="el-GR" sz="2400" dirty="0">
                <a:latin typeface="Calibri" panose="020F0502020204030204" pitchFamily="34" charset="0"/>
                <a:cs typeface="Calibri" panose="020F0502020204030204" pitchFamily="34" charset="0"/>
              </a:rPr>
              <a:t>, γεγονός που δημιουργεί προκλήσεις:</a:t>
            </a:r>
          </a:p>
          <a:p>
            <a:pPr lvl="1"/>
            <a:r>
              <a:rPr lang="el-GR" sz="2400" dirty="0">
                <a:latin typeface="Calibri" panose="020F0502020204030204" pitchFamily="34" charset="0"/>
                <a:cs typeface="Calibri" panose="020F0502020204030204" pitchFamily="34" charset="0"/>
              </a:rPr>
              <a:t>ανάγκη για </a:t>
            </a:r>
            <a:r>
              <a:rPr lang="el-GR" sz="2400" b="1" dirty="0">
                <a:solidFill>
                  <a:srgbClr val="C00000"/>
                </a:solidFill>
                <a:latin typeface="Calibri" panose="020F0502020204030204" pitchFamily="34" charset="0"/>
                <a:cs typeface="Calibri" panose="020F0502020204030204" pitchFamily="34" charset="0"/>
              </a:rPr>
              <a:t>γρήγορη εκπαίδευση</a:t>
            </a:r>
            <a:r>
              <a:rPr lang="el-GR" sz="2400" dirty="0">
                <a:solidFill>
                  <a:srgbClr val="C00000"/>
                </a:solidFill>
                <a:latin typeface="Calibri" panose="020F0502020204030204" pitchFamily="34" charset="0"/>
                <a:cs typeface="Calibri" panose="020F0502020204030204" pitchFamily="34" charset="0"/>
              </a:rPr>
              <a:t> </a:t>
            </a:r>
            <a:r>
              <a:rPr lang="el-GR" sz="2400" dirty="0">
                <a:latin typeface="Calibri" panose="020F0502020204030204" pitchFamily="34" charset="0"/>
                <a:cs typeface="Calibri" panose="020F0502020204030204" pitchFamily="34" charset="0"/>
              </a:rPr>
              <a:t>και ένταξη προσωπικού,</a:t>
            </a:r>
          </a:p>
          <a:p>
            <a:pPr lvl="1"/>
            <a:r>
              <a:rPr lang="el-GR" sz="2400" dirty="0">
                <a:latin typeface="Calibri" panose="020F0502020204030204" pitchFamily="34" charset="0"/>
                <a:cs typeface="Calibri" panose="020F0502020204030204" pitchFamily="34" charset="0"/>
              </a:rPr>
              <a:t>δυσκολία στη </a:t>
            </a:r>
            <a:r>
              <a:rPr lang="el-GR" sz="2400" b="1" dirty="0">
                <a:solidFill>
                  <a:srgbClr val="C00000"/>
                </a:solidFill>
                <a:latin typeface="Calibri" panose="020F0502020204030204" pitchFamily="34" charset="0"/>
                <a:cs typeface="Calibri" panose="020F0502020204030204" pitchFamily="34" charset="0"/>
              </a:rPr>
              <a:t>διατήρηση έμπειρου προσωπικού</a:t>
            </a:r>
            <a:r>
              <a:rPr lang="el-GR" sz="2400" dirty="0">
                <a:latin typeface="Calibri" panose="020F0502020204030204" pitchFamily="34" charset="0"/>
                <a:cs typeface="Calibri" panose="020F0502020204030204" pitchFamily="34" charset="0"/>
              </a:rPr>
              <a:t>,</a:t>
            </a:r>
          </a:p>
          <a:p>
            <a:pPr lvl="1"/>
            <a:r>
              <a:rPr lang="el-GR" sz="2400" dirty="0">
                <a:latin typeface="Calibri" panose="020F0502020204030204" pitchFamily="34" charset="0"/>
                <a:cs typeface="Calibri" panose="020F0502020204030204" pitchFamily="34" charset="0"/>
              </a:rPr>
              <a:t>αστάθεια στην </a:t>
            </a:r>
            <a:r>
              <a:rPr lang="el-GR" sz="2400" b="1" dirty="0">
                <a:solidFill>
                  <a:srgbClr val="C00000"/>
                </a:solidFill>
                <a:latin typeface="Calibri" panose="020F0502020204030204" pitchFamily="34" charset="0"/>
                <a:cs typeface="Calibri" panose="020F0502020204030204" pitchFamily="34" charset="0"/>
              </a:rPr>
              <a:t>επαγγελματική εξέλιξη</a:t>
            </a:r>
            <a:r>
              <a:rPr lang="el-GR" sz="2400" dirty="0">
                <a:latin typeface="Calibri" panose="020F0502020204030204" pitchFamily="34" charset="0"/>
                <a:cs typeface="Calibri" panose="020F0502020204030204" pitchFamily="34" charset="0"/>
              </a:rPr>
              <a:t>.</a:t>
            </a:r>
          </a:p>
          <a:p>
            <a:r>
              <a:rPr lang="el-GR" sz="2400" dirty="0">
                <a:latin typeface="Calibri" panose="020F0502020204030204" pitchFamily="34" charset="0"/>
                <a:cs typeface="Calibri" panose="020F0502020204030204" pitchFamily="34" charset="0"/>
              </a:rPr>
              <a:t>Παράλληλα όμως, η εποχικότητα ενισχύει τη </a:t>
            </a:r>
            <a:r>
              <a:rPr lang="el-GR" sz="2400" b="1" dirty="0">
                <a:solidFill>
                  <a:srgbClr val="C00000"/>
                </a:solidFill>
                <a:latin typeface="Calibri" panose="020F0502020204030204" pitchFamily="34" charset="0"/>
                <a:cs typeface="Calibri" panose="020F0502020204030204" pitchFamily="34" charset="0"/>
              </a:rPr>
              <a:t>δυναμική και ευελιξία</a:t>
            </a:r>
            <a:r>
              <a:rPr lang="el-GR" sz="2400" dirty="0">
                <a:latin typeface="Calibri" panose="020F0502020204030204" pitchFamily="34" charset="0"/>
                <a:cs typeface="Calibri" panose="020F0502020204030204" pitchFamily="34" charset="0"/>
              </a:rPr>
              <a:t> του τομέα, καθώς απαιτεί συνεχή προσαρμογή.</a:t>
            </a:r>
          </a:p>
          <a:p>
            <a:endParaRPr lang="el-GR" sz="2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57EA0394-594D-40A0-93DB-496108B1E1F5}"/>
              </a:ext>
            </a:extLst>
          </p:cNvPr>
          <p:cNvSpPr>
            <a:spLocks noGrp="1"/>
          </p:cNvSpPr>
          <p:nvPr>
            <p:ph type="sldNum" sz="quarter" idx="12"/>
          </p:nvPr>
        </p:nvSpPr>
        <p:spPr/>
        <p:txBody>
          <a:bodyPr/>
          <a:lstStyle/>
          <a:p>
            <a:pPr>
              <a:defRPr/>
            </a:pPr>
            <a:fld id="{D4CA15EF-DFB9-4D40-AD98-A7932FA4C59D}" type="slidenum">
              <a:rPr lang="el-GR" smtClean="0"/>
              <a:pPr>
                <a:defRPr/>
              </a:pPr>
              <a:t>32</a:t>
            </a:fld>
            <a:endParaRPr lang="el-GR"/>
          </a:p>
        </p:txBody>
      </p:sp>
    </p:spTree>
    <p:extLst>
      <p:ext uri="{BB962C8B-B14F-4D97-AF65-F5344CB8AC3E}">
        <p14:creationId xmlns:p14="http://schemas.microsoft.com/office/powerpoint/2010/main" val="30962589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590F4-1FC7-41DF-9001-04B42C9C6EA0}"/>
              </a:ext>
            </a:extLst>
          </p:cNvPr>
          <p:cNvSpPr>
            <a:spLocks noGrp="1"/>
          </p:cNvSpPr>
          <p:nvPr>
            <p:ph type="title"/>
          </p:nvPr>
        </p:nvSpPr>
        <p:spPr/>
        <p:txBody>
          <a:bodyPr/>
          <a:lstStyle/>
          <a:p>
            <a:r>
              <a:rPr lang="el-GR" b="1" dirty="0">
                <a:latin typeface="Calibri" panose="020F0502020204030204" pitchFamily="34" charset="0"/>
                <a:cs typeface="Calibri" panose="020F0502020204030204" pitchFamily="34" charset="0"/>
              </a:rPr>
              <a:t>Η Φύση της Τουριστικής Εργασίας: 3/3</a:t>
            </a:r>
            <a:endParaRPr lang="el-GR" dirty="0"/>
          </a:p>
        </p:txBody>
      </p:sp>
      <p:sp>
        <p:nvSpPr>
          <p:cNvPr id="3" name="Content Placeholder 2">
            <a:extLst>
              <a:ext uri="{FF2B5EF4-FFF2-40B4-BE49-F238E27FC236}">
                <a16:creationId xmlns:a16="http://schemas.microsoft.com/office/drawing/2014/main" id="{B1E15848-1CE0-4121-B212-BFEEB884C577}"/>
              </a:ext>
            </a:extLst>
          </p:cNvPr>
          <p:cNvSpPr>
            <a:spLocks noGrp="1"/>
          </p:cNvSpPr>
          <p:nvPr>
            <p:ph sz="quarter" idx="1"/>
          </p:nvPr>
        </p:nvSpPr>
        <p:spPr>
          <a:xfrm>
            <a:off x="301625" y="1340768"/>
            <a:ext cx="8503920" cy="5288632"/>
          </a:xfrm>
        </p:spPr>
        <p:txBody>
          <a:bodyPr/>
          <a:lstStyle/>
          <a:p>
            <a:pPr marL="0" indent="0">
              <a:buNone/>
            </a:pPr>
            <a:r>
              <a:rPr lang="el-GR" sz="2400" b="1" dirty="0">
                <a:latin typeface="Calibri" panose="020F0502020204030204" pitchFamily="34" charset="0"/>
                <a:cs typeface="Calibri" panose="020F0502020204030204" pitchFamily="34" charset="0"/>
              </a:rPr>
              <a:t>γ. </a:t>
            </a:r>
            <a:r>
              <a:rPr lang="el-GR" sz="2400" b="1" dirty="0">
                <a:solidFill>
                  <a:srgbClr val="C00000"/>
                </a:solidFill>
                <a:latin typeface="Calibri" panose="020F0502020204030204" pitchFamily="34" charset="0"/>
                <a:cs typeface="Calibri" panose="020F0502020204030204" pitchFamily="34" charset="0"/>
              </a:rPr>
              <a:t>Έντονα διαπροσωπική εργασία</a:t>
            </a:r>
            <a:endParaRPr lang="el-GR" sz="2400" dirty="0">
              <a:solidFill>
                <a:srgbClr val="C00000"/>
              </a:solidFill>
              <a:latin typeface="Calibri" panose="020F0502020204030204" pitchFamily="34" charset="0"/>
              <a:cs typeface="Calibri" panose="020F0502020204030204" pitchFamily="34" charset="0"/>
            </a:endParaRPr>
          </a:p>
          <a:p>
            <a:r>
              <a:rPr lang="el-GR" sz="2400" dirty="0">
                <a:latin typeface="Calibri" panose="020F0502020204030204" pitchFamily="34" charset="0"/>
                <a:cs typeface="Calibri" panose="020F0502020204030204" pitchFamily="34" charset="0"/>
              </a:rPr>
              <a:t>Η τουριστική εργασία περιλαμβάνει </a:t>
            </a:r>
            <a:r>
              <a:rPr lang="el-GR" sz="2400" b="1" dirty="0">
                <a:solidFill>
                  <a:srgbClr val="C00000"/>
                </a:solidFill>
                <a:latin typeface="Calibri" panose="020F0502020204030204" pitchFamily="34" charset="0"/>
                <a:cs typeface="Calibri" panose="020F0502020204030204" pitchFamily="34" charset="0"/>
              </a:rPr>
              <a:t>συνεχή επικοινωνία</a:t>
            </a:r>
            <a:r>
              <a:rPr lang="el-GR" sz="2400" dirty="0">
                <a:solidFill>
                  <a:srgbClr val="C00000"/>
                </a:solidFill>
                <a:latin typeface="Calibri" panose="020F0502020204030204" pitchFamily="34" charset="0"/>
                <a:cs typeface="Calibri" panose="020F0502020204030204" pitchFamily="34" charset="0"/>
              </a:rPr>
              <a:t> </a:t>
            </a:r>
            <a:r>
              <a:rPr lang="el-GR" sz="2400" dirty="0">
                <a:latin typeface="Calibri" panose="020F0502020204030204" pitchFamily="34" charset="0"/>
                <a:cs typeface="Calibri" panose="020F0502020204030204" pitchFamily="34" charset="0"/>
              </a:rPr>
              <a:t>με πελάτες διαφορετικών εθνικοτήτων, κουλτούρας και προσδοκιών.</a:t>
            </a:r>
            <a:br>
              <a:rPr lang="el-GR" sz="2400" dirty="0">
                <a:latin typeface="Calibri" panose="020F0502020204030204" pitchFamily="34" charset="0"/>
                <a:cs typeface="Calibri" panose="020F0502020204030204" pitchFamily="34" charset="0"/>
              </a:rPr>
            </a:br>
            <a:r>
              <a:rPr lang="el-GR" sz="2400" dirty="0">
                <a:latin typeface="Calibri" panose="020F0502020204030204" pitchFamily="34" charset="0"/>
                <a:cs typeface="Calibri" panose="020F0502020204030204" pitchFamily="34" charset="0"/>
              </a:rPr>
              <a:t>Οι εργαζόμενοι καλούνται να επιδεικνύουν:</a:t>
            </a:r>
          </a:p>
          <a:p>
            <a:pPr lvl="1"/>
            <a:r>
              <a:rPr lang="el-GR" sz="2400" b="1" dirty="0">
                <a:solidFill>
                  <a:srgbClr val="C00000"/>
                </a:solidFill>
                <a:latin typeface="Calibri" panose="020F0502020204030204" pitchFamily="34" charset="0"/>
                <a:cs typeface="Calibri" panose="020F0502020204030204" pitchFamily="34" charset="0"/>
              </a:rPr>
              <a:t>υπομονή και </a:t>
            </a:r>
            <a:r>
              <a:rPr lang="el-GR" sz="2400" b="1" dirty="0" err="1">
                <a:solidFill>
                  <a:srgbClr val="C00000"/>
                </a:solidFill>
                <a:latin typeface="Calibri" panose="020F0502020204030204" pitchFamily="34" charset="0"/>
                <a:cs typeface="Calibri" panose="020F0502020204030204" pitchFamily="34" charset="0"/>
              </a:rPr>
              <a:t>ενσυναίσθηση</a:t>
            </a:r>
            <a:r>
              <a:rPr lang="el-GR" sz="2400" dirty="0">
                <a:latin typeface="Calibri" panose="020F0502020204030204" pitchFamily="34" charset="0"/>
                <a:cs typeface="Calibri" panose="020F0502020204030204" pitchFamily="34" charset="0"/>
              </a:rPr>
              <a:t>,</a:t>
            </a:r>
          </a:p>
          <a:p>
            <a:pPr lvl="1"/>
            <a:r>
              <a:rPr lang="el-GR" sz="2400" b="1" dirty="0">
                <a:solidFill>
                  <a:srgbClr val="C00000"/>
                </a:solidFill>
                <a:latin typeface="Calibri" panose="020F0502020204030204" pitchFamily="34" charset="0"/>
                <a:cs typeface="Calibri" panose="020F0502020204030204" pitchFamily="34" charset="0"/>
              </a:rPr>
              <a:t>επικοινωνιακές δεξιότητες</a:t>
            </a:r>
            <a:r>
              <a:rPr lang="el-GR" sz="2400" dirty="0">
                <a:latin typeface="Calibri" panose="020F0502020204030204" pitchFamily="34" charset="0"/>
                <a:cs typeface="Calibri" panose="020F0502020204030204" pitchFamily="34" charset="0"/>
              </a:rPr>
              <a:t>,</a:t>
            </a:r>
          </a:p>
          <a:p>
            <a:pPr lvl="1"/>
            <a:r>
              <a:rPr lang="el-GR" sz="2400" b="1" dirty="0">
                <a:solidFill>
                  <a:srgbClr val="C00000"/>
                </a:solidFill>
                <a:latin typeface="Calibri" panose="020F0502020204030204" pitchFamily="34" charset="0"/>
                <a:cs typeface="Calibri" panose="020F0502020204030204" pitchFamily="34" charset="0"/>
              </a:rPr>
              <a:t>πολιτισμική ευαισθησία</a:t>
            </a:r>
            <a:r>
              <a:rPr lang="el-GR" sz="2400" dirty="0">
                <a:latin typeface="Calibri" panose="020F0502020204030204" pitchFamily="34" charset="0"/>
                <a:cs typeface="Calibri" panose="020F0502020204030204" pitchFamily="34" charset="0"/>
              </a:rPr>
              <a:t>,</a:t>
            </a:r>
          </a:p>
          <a:p>
            <a:pPr lvl="1"/>
            <a:r>
              <a:rPr lang="el-GR" sz="2400" dirty="0">
                <a:latin typeface="Calibri" panose="020F0502020204030204" pitchFamily="34" charset="0"/>
                <a:cs typeface="Calibri" panose="020F0502020204030204" pitchFamily="34" charset="0"/>
              </a:rPr>
              <a:t>και ικανότητα </a:t>
            </a:r>
            <a:r>
              <a:rPr lang="el-GR" sz="2400" b="1" dirty="0">
                <a:solidFill>
                  <a:srgbClr val="C00000"/>
                </a:solidFill>
                <a:latin typeface="Calibri" panose="020F0502020204030204" pitchFamily="34" charset="0"/>
                <a:cs typeface="Calibri" panose="020F0502020204030204" pitchFamily="34" charset="0"/>
              </a:rPr>
              <a:t>διαχείρισης δύσκολων καταστάσεων</a:t>
            </a:r>
            <a:r>
              <a:rPr lang="el-GR" sz="2400" dirty="0">
                <a:solidFill>
                  <a:srgbClr val="C00000"/>
                </a:solidFill>
                <a:latin typeface="Calibri" panose="020F0502020204030204" pitchFamily="34" charset="0"/>
                <a:cs typeface="Calibri" panose="020F0502020204030204" pitchFamily="34" charset="0"/>
              </a:rPr>
              <a:t> </a:t>
            </a:r>
            <a:r>
              <a:rPr lang="el-GR" sz="2400" dirty="0">
                <a:latin typeface="Calibri" panose="020F0502020204030204" pitchFamily="34" charset="0"/>
                <a:cs typeface="Calibri" panose="020F0502020204030204" pitchFamily="34" charset="0"/>
              </a:rPr>
              <a:t>με ευγένεια και ψυχραιμία.</a:t>
            </a:r>
          </a:p>
          <a:p>
            <a:pPr marL="0" indent="0">
              <a:buNone/>
            </a:pPr>
            <a:r>
              <a:rPr lang="el-GR" sz="2400" dirty="0">
                <a:latin typeface="Calibri" panose="020F0502020204030204" pitchFamily="34" charset="0"/>
                <a:cs typeface="Calibri" panose="020F0502020204030204" pitchFamily="34" charset="0"/>
              </a:rPr>
              <a:t>Η επιτυχία ενός τουριστικού οργανισμού εξαρτάται σε μεγάλο βαθμό από τη </a:t>
            </a:r>
            <a:r>
              <a:rPr lang="el-GR" sz="2400" b="1" dirty="0">
                <a:solidFill>
                  <a:srgbClr val="C00000"/>
                </a:solidFill>
                <a:latin typeface="Calibri" panose="020F0502020204030204" pitchFamily="34" charset="0"/>
                <a:cs typeface="Calibri" panose="020F0502020204030204" pitchFamily="34" charset="0"/>
              </a:rPr>
              <a:t>συμπεριφορά</a:t>
            </a:r>
            <a:r>
              <a:rPr lang="el-GR" sz="2400" dirty="0">
                <a:latin typeface="Calibri" panose="020F0502020204030204" pitchFamily="34" charset="0"/>
                <a:cs typeface="Calibri" panose="020F0502020204030204" pitchFamily="34" charset="0"/>
              </a:rPr>
              <a:t> και τη </a:t>
            </a:r>
            <a:r>
              <a:rPr lang="el-GR" sz="2400" b="1" dirty="0">
                <a:solidFill>
                  <a:srgbClr val="C00000"/>
                </a:solidFill>
                <a:latin typeface="Calibri" panose="020F0502020204030204" pitchFamily="34" charset="0"/>
                <a:cs typeface="Calibri" panose="020F0502020204030204" pitchFamily="34" charset="0"/>
              </a:rPr>
              <a:t>στάση</a:t>
            </a:r>
            <a:r>
              <a:rPr lang="el-GR" sz="2400" dirty="0">
                <a:latin typeface="Calibri" panose="020F0502020204030204" pitchFamily="34" charset="0"/>
                <a:cs typeface="Calibri" panose="020F0502020204030204" pitchFamily="34" charset="0"/>
              </a:rPr>
              <a:t> αυτών των ανθρώπων.</a:t>
            </a:r>
          </a:p>
          <a:p>
            <a:pPr marL="0" indent="0">
              <a:buNone/>
            </a:pPr>
            <a:endParaRPr lang="el-GR" sz="2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386A7A6D-B00D-45D6-87F2-CC351B16240D}"/>
              </a:ext>
            </a:extLst>
          </p:cNvPr>
          <p:cNvSpPr>
            <a:spLocks noGrp="1"/>
          </p:cNvSpPr>
          <p:nvPr>
            <p:ph type="sldNum" sz="quarter" idx="12"/>
          </p:nvPr>
        </p:nvSpPr>
        <p:spPr/>
        <p:txBody>
          <a:bodyPr/>
          <a:lstStyle/>
          <a:p>
            <a:pPr>
              <a:defRPr/>
            </a:pPr>
            <a:fld id="{D4CA15EF-DFB9-4D40-AD98-A7932FA4C59D}" type="slidenum">
              <a:rPr lang="el-GR" smtClean="0"/>
              <a:pPr>
                <a:defRPr/>
              </a:pPr>
              <a:t>33</a:t>
            </a:fld>
            <a:endParaRPr lang="el-GR"/>
          </a:p>
        </p:txBody>
      </p:sp>
    </p:spTree>
    <p:extLst>
      <p:ext uri="{BB962C8B-B14F-4D97-AF65-F5344CB8AC3E}">
        <p14:creationId xmlns:p14="http://schemas.microsoft.com/office/powerpoint/2010/main" val="39024502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39082-B507-4338-90D8-74D36800DC1E}"/>
              </a:ext>
            </a:extLst>
          </p:cNvPr>
          <p:cNvSpPr>
            <a:spLocks noGrp="1"/>
          </p:cNvSpPr>
          <p:nvPr>
            <p:ph type="title"/>
          </p:nvPr>
        </p:nvSpPr>
        <p:spPr>
          <a:xfrm>
            <a:off x="611560" y="228600"/>
            <a:ext cx="8224465" cy="968152"/>
          </a:xfrm>
        </p:spPr>
        <p:txBody>
          <a:bodyPr/>
          <a:lstStyle/>
          <a:p>
            <a:r>
              <a:rPr lang="el-GR" b="1" dirty="0">
                <a:latin typeface="Calibri" panose="020F0502020204030204" pitchFamily="34" charset="0"/>
                <a:cs typeface="Calibri" panose="020F0502020204030204" pitchFamily="34" charset="0"/>
              </a:rPr>
              <a:t>Εμπειρία Πελάτη και Ποιότητα Εξυπηρέτησης: 1/4</a:t>
            </a:r>
            <a:endParaRPr lang="el-GR"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9995580-740E-40EE-87E9-2C118BDA0920}"/>
              </a:ext>
            </a:extLst>
          </p:cNvPr>
          <p:cNvSpPr>
            <a:spLocks noGrp="1"/>
          </p:cNvSpPr>
          <p:nvPr>
            <p:ph sz="quarter" idx="1"/>
          </p:nvPr>
        </p:nvSpPr>
        <p:spPr>
          <a:xfrm>
            <a:off x="0" y="1268760"/>
            <a:ext cx="9036496" cy="5589240"/>
          </a:xfrm>
        </p:spPr>
        <p:txBody>
          <a:bodyPr/>
          <a:lstStyle/>
          <a:p>
            <a:pPr marL="0" indent="0">
              <a:buNone/>
            </a:pPr>
            <a:r>
              <a:rPr lang="el-GR" sz="2100" dirty="0">
                <a:latin typeface="Calibri" panose="020F0502020204030204" pitchFamily="34" charset="0"/>
                <a:cs typeface="Calibri" panose="020F0502020204030204" pitchFamily="34" charset="0"/>
              </a:rPr>
              <a:t>Στον τουρισμό, το προϊόν δεν είναι απλώς ένα δωμάτιο ή ένα γεύμα — είναι μια </a:t>
            </a:r>
            <a:r>
              <a:rPr lang="el-GR" sz="2100" b="1" dirty="0">
                <a:solidFill>
                  <a:srgbClr val="C00000"/>
                </a:solidFill>
                <a:latin typeface="Calibri" panose="020F0502020204030204" pitchFamily="34" charset="0"/>
                <a:cs typeface="Calibri" panose="020F0502020204030204" pitchFamily="34" charset="0"/>
              </a:rPr>
              <a:t>ολιστική εμπειρία</a:t>
            </a:r>
            <a:r>
              <a:rPr lang="el-GR" sz="2100" dirty="0">
                <a:latin typeface="Calibri" panose="020F0502020204030204" pitchFamily="34" charset="0"/>
                <a:cs typeface="Calibri" panose="020F0502020204030204" pitchFamily="34" charset="0"/>
              </a:rPr>
              <a:t>.</a:t>
            </a:r>
            <a:br>
              <a:rPr lang="el-GR" sz="2100" dirty="0">
                <a:latin typeface="Calibri" panose="020F0502020204030204" pitchFamily="34" charset="0"/>
                <a:cs typeface="Calibri" panose="020F0502020204030204" pitchFamily="34" charset="0"/>
              </a:rPr>
            </a:br>
            <a:r>
              <a:rPr lang="el-GR" sz="2100" dirty="0">
                <a:latin typeface="Calibri" panose="020F0502020204030204" pitchFamily="34" charset="0"/>
                <a:cs typeface="Calibri" panose="020F0502020204030204" pitchFamily="34" charset="0"/>
              </a:rPr>
              <a:t>Η </a:t>
            </a:r>
            <a:r>
              <a:rPr lang="el-GR" sz="2100" b="1" dirty="0">
                <a:solidFill>
                  <a:srgbClr val="C00000"/>
                </a:solidFill>
                <a:latin typeface="Calibri" panose="020F0502020204030204" pitchFamily="34" charset="0"/>
                <a:cs typeface="Calibri" panose="020F0502020204030204" pitchFamily="34" charset="0"/>
              </a:rPr>
              <a:t>ποιότητα της εξυπηρέτησης</a:t>
            </a:r>
            <a:r>
              <a:rPr lang="el-GR" sz="2100" dirty="0">
                <a:solidFill>
                  <a:srgbClr val="C00000"/>
                </a:solidFill>
                <a:latin typeface="Calibri" panose="020F0502020204030204" pitchFamily="34" charset="0"/>
                <a:cs typeface="Calibri" panose="020F0502020204030204" pitchFamily="34" charset="0"/>
              </a:rPr>
              <a:t> </a:t>
            </a:r>
            <a:r>
              <a:rPr lang="el-GR" sz="2100" dirty="0">
                <a:latin typeface="Calibri" panose="020F0502020204030204" pitchFamily="34" charset="0"/>
                <a:cs typeface="Calibri" panose="020F0502020204030204" pitchFamily="34" charset="0"/>
              </a:rPr>
              <a:t>αποτελεί το βασικό στοιχείο που διαφοροποιεί τις επιχειρήσεις και καθορίζει το </a:t>
            </a:r>
            <a:r>
              <a:rPr lang="el-GR" sz="2100" b="1" dirty="0">
                <a:solidFill>
                  <a:srgbClr val="C00000"/>
                </a:solidFill>
                <a:latin typeface="Calibri" panose="020F0502020204030204" pitchFamily="34" charset="0"/>
                <a:cs typeface="Calibri" panose="020F0502020204030204" pitchFamily="34" charset="0"/>
              </a:rPr>
              <a:t>επίπεδο ικανοποίησης του πελάτη</a:t>
            </a:r>
            <a:r>
              <a:rPr lang="el-GR" sz="2100" dirty="0">
                <a:latin typeface="Calibri" panose="020F0502020204030204" pitchFamily="34" charset="0"/>
                <a:cs typeface="Calibri" panose="020F0502020204030204" pitchFamily="34" charset="0"/>
              </a:rPr>
              <a:t>.</a:t>
            </a:r>
          </a:p>
          <a:p>
            <a:pPr marL="0" indent="0">
              <a:buNone/>
            </a:pPr>
            <a:r>
              <a:rPr lang="el-GR" sz="2100" b="1" dirty="0">
                <a:latin typeface="Calibri" panose="020F0502020204030204" pitchFamily="34" charset="0"/>
                <a:cs typeface="Calibri" panose="020F0502020204030204" pitchFamily="34" charset="0"/>
              </a:rPr>
              <a:t>α. </a:t>
            </a:r>
            <a:r>
              <a:rPr lang="el-GR" sz="2100" b="1" dirty="0">
                <a:solidFill>
                  <a:srgbClr val="C00000"/>
                </a:solidFill>
                <a:latin typeface="Calibri" panose="020F0502020204030204" pitchFamily="34" charset="0"/>
                <a:cs typeface="Calibri" panose="020F0502020204030204" pitchFamily="34" charset="0"/>
              </a:rPr>
              <a:t>Η έννοια της εμπειρίας πελάτη</a:t>
            </a:r>
            <a:endParaRPr lang="el-GR" sz="2100" dirty="0">
              <a:solidFill>
                <a:srgbClr val="C00000"/>
              </a:solidFill>
              <a:latin typeface="Calibri" panose="020F0502020204030204" pitchFamily="34" charset="0"/>
              <a:cs typeface="Calibri" panose="020F0502020204030204" pitchFamily="34" charset="0"/>
            </a:endParaRPr>
          </a:p>
          <a:p>
            <a:r>
              <a:rPr lang="el-GR" sz="2100" dirty="0">
                <a:latin typeface="Calibri" panose="020F0502020204030204" pitchFamily="34" charset="0"/>
                <a:cs typeface="Calibri" panose="020F0502020204030204" pitchFamily="34" charset="0"/>
              </a:rPr>
              <a:t>Η εμπειρία πελάτη (</a:t>
            </a:r>
            <a:r>
              <a:rPr lang="en-US" sz="2100" dirty="0">
                <a:latin typeface="Calibri" panose="020F0502020204030204" pitchFamily="34" charset="0"/>
                <a:cs typeface="Calibri" panose="020F0502020204030204" pitchFamily="34" charset="0"/>
              </a:rPr>
              <a:t>Customer Experience</a:t>
            </a:r>
            <a:r>
              <a:rPr lang="el-GR" sz="2100" dirty="0">
                <a:latin typeface="Calibri" panose="020F0502020204030204" pitchFamily="34" charset="0"/>
                <a:cs typeface="Calibri" panose="020F0502020204030204" pitchFamily="34" charset="0"/>
              </a:rPr>
              <a:t>) περιλαμβάνει </a:t>
            </a:r>
            <a:r>
              <a:rPr lang="el-GR" sz="2100" b="1" dirty="0">
                <a:solidFill>
                  <a:srgbClr val="C00000"/>
                </a:solidFill>
                <a:latin typeface="Calibri" panose="020F0502020204030204" pitchFamily="34" charset="0"/>
                <a:cs typeface="Calibri" panose="020F0502020204030204" pitchFamily="34" charset="0"/>
              </a:rPr>
              <a:t>όλες τις αλληλεπιδράσεις</a:t>
            </a:r>
            <a:r>
              <a:rPr lang="el-GR" sz="2100" dirty="0">
                <a:solidFill>
                  <a:srgbClr val="C00000"/>
                </a:solidFill>
                <a:latin typeface="Calibri" panose="020F0502020204030204" pitchFamily="34" charset="0"/>
                <a:cs typeface="Calibri" panose="020F0502020204030204" pitchFamily="34" charset="0"/>
              </a:rPr>
              <a:t> </a:t>
            </a:r>
            <a:r>
              <a:rPr lang="el-GR" sz="2100" dirty="0">
                <a:latin typeface="Calibri" panose="020F0502020204030204" pitchFamily="34" charset="0"/>
                <a:cs typeface="Calibri" panose="020F0502020204030204" pitchFamily="34" charset="0"/>
              </a:rPr>
              <a:t>του επισκέπτη με την επιχείρηση — από την κράτηση έως την αναχώρηση.</a:t>
            </a:r>
            <a:br>
              <a:rPr lang="el-GR" sz="2100" dirty="0">
                <a:latin typeface="Calibri" panose="020F0502020204030204" pitchFamily="34" charset="0"/>
                <a:cs typeface="Calibri" panose="020F0502020204030204" pitchFamily="34" charset="0"/>
              </a:rPr>
            </a:br>
            <a:r>
              <a:rPr lang="el-GR" sz="2100" dirty="0">
                <a:latin typeface="Calibri" panose="020F0502020204030204" pitchFamily="34" charset="0"/>
                <a:cs typeface="Calibri" panose="020F0502020204030204" pitchFamily="34" charset="0"/>
              </a:rPr>
              <a:t>Κάθε στιγμή επαφής (</a:t>
            </a:r>
            <a:r>
              <a:rPr lang="en-US" sz="2100" dirty="0">
                <a:latin typeface="Calibri" panose="020F0502020204030204" pitchFamily="34" charset="0"/>
                <a:cs typeface="Calibri" panose="020F0502020204030204" pitchFamily="34" charset="0"/>
              </a:rPr>
              <a:t>touchpoint</a:t>
            </a:r>
            <a:r>
              <a:rPr lang="el-GR" sz="2100" dirty="0">
                <a:latin typeface="Calibri" panose="020F0502020204030204" pitchFamily="34" charset="0"/>
                <a:cs typeface="Calibri" panose="020F0502020204030204" pitchFamily="34" charset="0"/>
              </a:rPr>
              <a:t>) επηρεάζει τη συνολική εικόνα του πελάτη:</a:t>
            </a:r>
          </a:p>
          <a:p>
            <a:pPr lvl="1"/>
            <a:r>
              <a:rPr lang="el-GR" sz="2100" dirty="0">
                <a:latin typeface="Calibri" panose="020F0502020204030204" pitchFamily="34" charset="0"/>
                <a:cs typeface="Calibri" panose="020F0502020204030204" pitchFamily="34" charset="0"/>
              </a:rPr>
              <a:t>Η </a:t>
            </a:r>
            <a:r>
              <a:rPr lang="el-GR" sz="2100" b="1" dirty="0">
                <a:solidFill>
                  <a:srgbClr val="C00000"/>
                </a:solidFill>
                <a:latin typeface="Calibri" panose="020F0502020204030204" pitchFamily="34" charset="0"/>
                <a:cs typeface="Calibri" panose="020F0502020204030204" pitchFamily="34" charset="0"/>
              </a:rPr>
              <a:t>πρώτη εντύπωση</a:t>
            </a:r>
            <a:r>
              <a:rPr lang="el-GR" sz="2100" dirty="0">
                <a:solidFill>
                  <a:srgbClr val="C00000"/>
                </a:solidFill>
                <a:latin typeface="Calibri" panose="020F0502020204030204" pitchFamily="34" charset="0"/>
                <a:cs typeface="Calibri" panose="020F0502020204030204" pitchFamily="34" charset="0"/>
              </a:rPr>
              <a:t> </a:t>
            </a:r>
            <a:r>
              <a:rPr lang="el-GR" sz="2100" dirty="0">
                <a:latin typeface="Calibri" panose="020F0502020204030204" pitchFamily="34" charset="0"/>
                <a:cs typeface="Calibri" panose="020F0502020204030204" pitchFamily="34" charset="0"/>
              </a:rPr>
              <a:t>κατά την άφιξη,</a:t>
            </a:r>
          </a:p>
          <a:p>
            <a:pPr lvl="1"/>
            <a:r>
              <a:rPr lang="el-GR" sz="2100" dirty="0">
                <a:latin typeface="Calibri" panose="020F0502020204030204" pitchFamily="34" charset="0"/>
                <a:cs typeface="Calibri" panose="020F0502020204030204" pitchFamily="34" charset="0"/>
              </a:rPr>
              <a:t>Η </a:t>
            </a:r>
            <a:r>
              <a:rPr lang="el-GR" sz="2100" b="1" dirty="0">
                <a:solidFill>
                  <a:srgbClr val="C00000"/>
                </a:solidFill>
                <a:latin typeface="Calibri" panose="020F0502020204030204" pitchFamily="34" charset="0"/>
                <a:cs typeface="Calibri" panose="020F0502020204030204" pitchFamily="34" charset="0"/>
              </a:rPr>
              <a:t>ευγένεια και διάθεση</a:t>
            </a:r>
            <a:r>
              <a:rPr lang="el-GR" sz="2100" dirty="0">
                <a:solidFill>
                  <a:srgbClr val="C00000"/>
                </a:solidFill>
                <a:latin typeface="Calibri" panose="020F0502020204030204" pitchFamily="34" charset="0"/>
                <a:cs typeface="Calibri" panose="020F0502020204030204" pitchFamily="34" charset="0"/>
              </a:rPr>
              <a:t> </a:t>
            </a:r>
            <a:r>
              <a:rPr lang="el-GR" sz="2100" dirty="0">
                <a:latin typeface="Calibri" panose="020F0502020204030204" pitchFamily="34" charset="0"/>
                <a:cs typeface="Calibri" panose="020F0502020204030204" pitchFamily="34" charset="0"/>
              </a:rPr>
              <a:t>του προσωπικού,</a:t>
            </a:r>
          </a:p>
          <a:p>
            <a:pPr lvl="1"/>
            <a:r>
              <a:rPr lang="el-GR" sz="2100" dirty="0">
                <a:latin typeface="Calibri" panose="020F0502020204030204" pitchFamily="34" charset="0"/>
                <a:cs typeface="Calibri" panose="020F0502020204030204" pitchFamily="34" charset="0"/>
              </a:rPr>
              <a:t>Η </a:t>
            </a:r>
            <a:r>
              <a:rPr lang="el-GR" sz="2100" b="1" dirty="0">
                <a:solidFill>
                  <a:srgbClr val="C00000"/>
                </a:solidFill>
                <a:latin typeface="Calibri" panose="020F0502020204030204" pitchFamily="34" charset="0"/>
                <a:cs typeface="Calibri" panose="020F0502020204030204" pitchFamily="34" charset="0"/>
              </a:rPr>
              <a:t>ανταπόκριση σε αιτήματα ή π</a:t>
            </a:r>
            <a:r>
              <a:rPr lang="el-GR" sz="2100" b="1" dirty="0">
                <a:latin typeface="Calibri" panose="020F0502020204030204" pitchFamily="34" charset="0"/>
                <a:cs typeface="Calibri" panose="020F0502020204030204" pitchFamily="34" charset="0"/>
              </a:rPr>
              <a:t>αράπονα</a:t>
            </a:r>
            <a:r>
              <a:rPr lang="el-GR" sz="2100" dirty="0">
                <a:latin typeface="Calibri" panose="020F0502020204030204" pitchFamily="34" charset="0"/>
                <a:cs typeface="Calibri" panose="020F0502020204030204" pitchFamily="34" charset="0"/>
              </a:rPr>
              <a:t>,</a:t>
            </a:r>
          </a:p>
          <a:p>
            <a:pPr lvl="1"/>
            <a:r>
              <a:rPr lang="el-GR" sz="2100" dirty="0">
                <a:latin typeface="Calibri" panose="020F0502020204030204" pitchFamily="34" charset="0"/>
                <a:cs typeface="Calibri" panose="020F0502020204030204" pitchFamily="34" charset="0"/>
              </a:rPr>
              <a:t>Η </a:t>
            </a:r>
            <a:r>
              <a:rPr lang="el-GR" sz="2100" b="1" dirty="0">
                <a:solidFill>
                  <a:srgbClr val="C00000"/>
                </a:solidFill>
                <a:latin typeface="Calibri" panose="020F0502020204030204" pitchFamily="34" charset="0"/>
                <a:cs typeface="Calibri" panose="020F0502020204030204" pitchFamily="34" charset="0"/>
              </a:rPr>
              <a:t>συνέπεια και φιλικότητα</a:t>
            </a:r>
            <a:r>
              <a:rPr lang="el-GR" sz="2100" dirty="0">
                <a:solidFill>
                  <a:srgbClr val="C00000"/>
                </a:solidFill>
                <a:latin typeface="Calibri" panose="020F0502020204030204" pitchFamily="34" charset="0"/>
                <a:cs typeface="Calibri" panose="020F0502020204030204" pitchFamily="34" charset="0"/>
              </a:rPr>
              <a:t> </a:t>
            </a:r>
            <a:r>
              <a:rPr lang="el-GR" sz="2100" dirty="0">
                <a:latin typeface="Calibri" panose="020F0502020204030204" pitchFamily="34" charset="0"/>
                <a:cs typeface="Calibri" panose="020F0502020204030204" pitchFamily="34" charset="0"/>
              </a:rPr>
              <a:t>σε όλη τη διαμονή.</a:t>
            </a:r>
          </a:p>
          <a:p>
            <a:r>
              <a:rPr lang="el-GR" sz="2100" dirty="0">
                <a:latin typeface="Calibri" panose="020F0502020204030204" pitchFamily="34" charset="0"/>
                <a:cs typeface="Calibri" panose="020F0502020204030204" pitchFamily="34" charset="0"/>
              </a:rPr>
              <a:t>Ένας ικανοποιημένος πελάτης δεν είναι μόνο πιθανός επαναλαμβανόμενος πελάτης. Γίνεται </a:t>
            </a:r>
            <a:r>
              <a:rPr lang="el-GR" sz="2100" dirty="0">
                <a:solidFill>
                  <a:srgbClr val="C00000"/>
                </a:solidFill>
                <a:latin typeface="Calibri" panose="020F0502020204030204" pitchFamily="34" charset="0"/>
                <a:cs typeface="Calibri" panose="020F0502020204030204" pitchFamily="34" charset="0"/>
              </a:rPr>
              <a:t>και </a:t>
            </a:r>
            <a:r>
              <a:rPr lang="el-GR" sz="2100" b="1" dirty="0">
                <a:solidFill>
                  <a:srgbClr val="C00000"/>
                </a:solidFill>
                <a:latin typeface="Calibri" panose="020F0502020204030204" pitchFamily="34" charset="0"/>
                <a:cs typeface="Calibri" panose="020F0502020204030204" pitchFamily="34" charset="0"/>
              </a:rPr>
              <a:t>“πρεσβευτής” της επιχείρησης</a:t>
            </a:r>
            <a:r>
              <a:rPr lang="el-GR" sz="2100" dirty="0">
                <a:solidFill>
                  <a:srgbClr val="C00000"/>
                </a:solidFill>
                <a:latin typeface="Calibri" panose="020F0502020204030204" pitchFamily="34" charset="0"/>
                <a:cs typeface="Calibri" panose="020F0502020204030204" pitchFamily="34" charset="0"/>
              </a:rPr>
              <a:t>,</a:t>
            </a:r>
            <a:r>
              <a:rPr lang="el-GR" sz="2100" dirty="0">
                <a:latin typeface="Calibri" panose="020F0502020204030204" pitchFamily="34" charset="0"/>
                <a:cs typeface="Calibri" panose="020F0502020204030204" pitchFamily="34" charset="0"/>
              </a:rPr>
              <a:t> συμβάλλοντας στη θετική φήμη μέσω συστάσεων και διαδικτυακών αξιολογήσεων.</a:t>
            </a:r>
          </a:p>
        </p:txBody>
      </p:sp>
      <p:sp>
        <p:nvSpPr>
          <p:cNvPr id="4" name="Slide Number Placeholder 3">
            <a:extLst>
              <a:ext uri="{FF2B5EF4-FFF2-40B4-BE49-F238E27FC236}">
                <a16:creationId xmlns:a16="http://schemas.microsoft.com/office/drawing/2014/main" id="{FC734FB1-EB2C-4339-A96C-43557CFDA60D}"/>
              </a:ext>
            </a:extLst>
          </p:cNvPr>
          <p:cNvSpPr>
            <a:spLocks noGrp="1"/>
          </p:cNvSpPr>
          <p:nvPr>
            <p:ph type="sldNum" sz="quarter" idx="12"/>
          </p:nvPr>
        </p:nvSpPr>
        <p:spPr/>
        <p:txBody>
          <a:bodyPr/>
          <a:lstStyle/>
          <a:p>
            <a:pPr>
              <a:defRPr/>
            </a:pPr>
            <a:fld id="{D4CA15EF-DFB9-4D40-AD98-A7932FA4C59D}" type="slidenum">
              <a:rPr lang="el-GR" smtClean="0"/>
              <a:pPr>
                <a:defRPr/>
              </a:pPr>
              <a:t>34</a:t>
            </a:fld>
            <a:endParaRPr lang="el-GR"/>
          </a:p>
        </p:txBody>
      </p:sp>
    </p:spTree>
    <p:extLst>
      <p:ext uri="{BB962C8B-B14F-4D97-AF65-F5344CB8AC3E}">
        <p14:creationId xmlns:p14="http://schemas.microsoft.com/office/powerpoint/2010/main" val="15522227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14CA6-575B-4C22-A69D-8B7F973CAA44}"/>
              </a:ext>
            </a:extLst>
          </p:cNvPr>
          <p:cNvSpPr>
            <a:spLocks noGrp="1"/>
          </p:cNvSpPr>
          <p:nvPr>
            <p:ph type="title"/>
          </p:nvPr>
        </p:nvSpPr>
        <p:spPr>
          <a:xfrm>
            <a:off x="301625" y="228600"/>
            <a:ext cx="7654751" cy="968152"/>
          </a:xfrm>
        </p:spPr>
        <p:txBody>
          <a:bodyPr/>
          <a:lstStyle/>
          <a:p>
            <a:r>
              <a:rPr lang="el-GR" b="1" dirty="0">
                <a:latin typeface="Calibri" panose="020F0502020204030204" pitchFamily="34" charset="0"/>
                <a:cs typeface="Calibri" panose="020F0502020204030204" pitchFamily="34" charset="0"/>
              </a:rPr>
              <a:t>Εμπειρία Πελάτη και Ποιότητα Εξυπηρέτησης: 2/4</a:t>
            </a:r>
            <a:endParaRPr lang="el-GR" dirty="0"/>
          </a:p>
        </p:txBody>
      </p:sp>
      <p:sp>
        <p:nvSpPr>
          <p:cNvPr id="3" name="Content Placeholder 2">
            <a:extLst>
              <a:ext uri="{FF2B5EF4-FFF2-40B4-BE49-F238E27FC236}">
                <a16:creationId xmlns:a16="http://schemas.microsoft.com/office/drawing/2014/main" id="{5C412498-1859-4CD8-9591-710937421FA9}"/>
              </a:ext>
            </a:extLst>
          </p:cNvPr>
          <p:cNvSpPr>
            <a:spLocks noGrp="1"/>
          </p:cNvSpPr>
          <p:nvPr>
            <p:ph sz="quarter" idx="1"/>
          </p:nvPr>
        </p:nvSpPr>
        <p:spPr>
          <a:xfrm>
            <a:off x="107504" y="1340768"/>
            <a:ext cx="9036496" cy="5288632"/>
          </a:xfrm>
        </p:spPr>
        <p:txBody>
          <a:bodyPr/>
          <a:lstStyle/>
          <a:p>
            <a:r>
              <a:rPr lang="el-GR" sz="2400" b="1" dirty="0">
                <a:latin typeface="Calibri" panose="020F0502020204030204" pitchFamily="34" charset="0"/>
                <a:cs typeface="Calibri" panose="020F0502020204030204" pitchFamily="34" charset="0"/>
              </a:rPr>
              <a:t>β. </a:t>
            </a:r>
            <a:r>
              <a:rPr lang="el-GR" sz="2400" b="1" dirty="0">
                <a:solidFill>
                  <a:srgbClr val="C00000"/>
                </a:solidFill>
                <a:latin typeface="Calibri" panose="020F0502020204030204" pitchFamily="34" charset="0"/>
                <a:cs typeface="Calibri" panose="020F0502020204030204" pitchFamily="34" charset="0"/>
              </a:rPr>
              <a:t>Η σημασία της ποιότητας εξυπηρέτησης</a:t>
            </a:r>
            <a:endParaRPr lang="el-GR" sz="2400" dirty="0">
              <a:solidFill>
                <a:srgbClr val="C00000"/>
              </a:solidFill>
              <a:latin typeface="Calibri" panose="020F0502020204030204" pitchFamily="34" charset="0"/>
              <a:cs typeface="Calibri" panose="020F0502020204030204" pitchFamily="34" charset="0"/>
            </a:endParaRPr>
          </a:p>
          <a:p>
            <a:r>
              <a:rPr lang="el-GR" sz="2400" dirty="0">
                <a:latin typeface="Calibri" panose="020F0502020204030204" pitchFamily="34" charset="0"/>
                <a:cs typeface="Calibri" panose="020F0502020204030204" pitchFamily="34" charset="0"/>
              </a:rPr>
              <a:t>Η ποιότητα εξυπηρέτησης αποτελεί </a:t>
            </a:r>
            <a:r>
              <a:rPr lang="el-GR" sz="2400" b="1" dirty="0">
                <a:solidFill>
                  <a:srgbClr val="C00000"/>
                </a:solidFill>
                <a:latin typeface="Calibri" panose="020F0502020204030204" pitchFamily="34" charset="0"/>
                <a:cs typeface="Calibri" panose="020F0502020204030204" pitchFamily="34" charset="0"/>
              </a:rPr>
              <a:t>ανταγωνιστικό πλεονέκτημα</a:t>
            </a:r>
            <a:r>
              <a:rPr lang="el-GR" sz="2400" dirty="0">
                <a:latin typeface="Calibri" panose="020F0502020204030204" pitchFamily="34" charset="0"/>
                <a:cs typeface="Calibri" panose="020F0502020204030204" pitchFamily="34" charset="0"/>
              </a:rPr>
              <a:t>.</a:t>
            </a:r>
            <a:br>
              <a:rPr lang="el-GR" sz="2400" dirty="0">
                <a:latin typeface="Calibri" panose="020F0502020204030204" pitchFamily="34" charset="0"/>
                <a:cs typeface="Calibri" panose="020F0502020204030204" pitchFamily="34" charset="0"/>
              </a:rPr>
            </a:br>
            <a:r>
              <a:rPr lang="el-GR" sz="2400" dirty="0">
                <a:latin typeface="Calibri" panose="020F0502020204030204" pitchFamily="34" charset="0"/>
                <a:cs typeface="Calibri" panose="020F0502020204030204" pitchFamily="34" charset="0"/>
              </a:rPr>
              <a:t>Σύμφωνα με διεθνείς έρευνες, οι πελάτες είναι πρόθυμοι να πληρώσουν περισσότερο όταν λαμβάνουν </a:t>
            </a:r>
            <a:r>
              <a:rPr lang="el-GR" sz="2400" b="1" dirty="0">
                <a:solidFill>
                  <a:srgbClr val="C00000"/>
                </a:solidFill>
                <a:latin typeface="Calibri" panose="020F0502020204030204" pitchFamily="34" charset="0"/>
                <a:cs typeface="Calibri" panose="020F0502020204030204" pitchFamily="34" charset="0"/>
              </a:rPr>
              <a:t>εξαιρετική εξυπ</a:t>
            </a:r>
            <a:r>
              <a:rPr lang="el-GR" sz="2400" b="1" dirty="0">
                <a:latin typeface="Calibri" panose="020F0502020204030204" pitchFamily="34" charset="0"/>
                <a:cs typeface="Calibri" panose="020F0502020204030204" pitchFamily="34" charset="0"/>
              </a:rPr>
              <a:t>ηρέτηση</a:t>
            </a:r>
            <a:r>
              <a:rPr lang="el-GR" sz="2400" dirty="0">
                <a:latin typeface="Calibri" panose="020F0502020204030204" pitchFamily="34" charset="0"/>
                <a:cs typeface="Calibri" panose="020F0502020204030204" pitchFamily="34" charset="0"/>
              </a:rPr>
              <a:t>.</a:t>
            </a:r>
            <a:br>
              <a:rPr lang="el-GR" sz="2400" dirty="0">
                <a:latin typeface="Calibri" panose="020F0502020204030204" pitchFamily="34" charset="0"/>
                <a:cs typeface="Calibri" panose="020F0502020204030204" pitchFamily="34" charset="0"/>
              </a:rPr>
            </a:br>
            <a:r>
              <a:rPr lang="el-GR" sz="2400" dirty="0">
                <a:latin typeface="Calibri" panose="020F0502020204030204" pitchFamily="34" charset="0"/>
                <a:cs typeface="Calibri" panose="020F0502020204030204" pitchFamily="34" charset="0"/>
              </a:rPr>
              <a:t>Η ποιότητα εξαρτάται όχι μόνο από </a:t>
            </a:r>
            <a:r>
              <a:rPr lang="el-GR" sz="2400" b="1" dirty="0">
                <a:latin typeface="Calibri" panose="020F0502020204030204" pitchFamily="34" charset="0"/>
                <a:cs typeface="Calibri" panose="020F0502020204030204" pitchFamily="34" charset="0"/>
              </a:rPr>
              <a:t>διαδικασίες και πρότυπα</a:t>
            </a:r>
            <a:r>
              <a:rPr lang="el-GR" sz="2400" dirty="0">
                <a:latin typeface="Calibri" panose="020F0502020204030204" pitchFamily="34" charset="0"/>
                <a:cs typeface="Calibri" panose="020F0502020204030204" pitchFamily="34" charset="0"/>
              </a:rPr>
              <a:t>, αλλά κυρίως από </a:t>
            </a:r>
            <a:r>
              <a:rPr lang="el-GR" sz="2400" b="1" dirty="0">
                <a:solidFill>
                  <a:srgbClr val="C00000"/>
                </a:solidFill>
                <a:latin typeface="Calibri" panose="020F0502020204030204" pitchFamily="34" charset="0"/>
                <a:cs typeface="Calibri" panose="020F0502020204030204" pitchFamily="34" charset="0"/>
              </a:rPr>
              <a:t>ανθρώπινες συμπεριφορές</a:t>
            </a:r>
            <a:r>
              <a:rPr lang="el-GR" sz="2400" dirty="0">
                <a:latin typeface="Calibri" panose="020F0502020204030204" pitchFamily="34" charset="0"/>
                <a:cs typeface="Calibri" panose="020F0502020204030204" pitchFamily="34" charset="0"/>
              </a:rPr>
              <a:t>:</a:t>
            </a:r>
          </a:p>
          <a:p>
            <a:pPr lvl="1"/>
            <a:r>
              <a:rPr lang="el-GR" sz="2400" dirty="0">
                <a:solidFill>
                  <a:srgbClr val="C00000"/>
                </a:solidFill>
                <a:latin typeface="Calibri" panose="020F0502020204030204" pitchFamily="34" charset="0"/>
                <a:cs typeface="Calibri" panose="020F0502020204030204" pitchFamily="34" charset="0"/>
              </a:rPr>
              <a:t>Ευγένεια,</a:t>
            </a:r>
          </a:p>
          <a:p>
            <a:pPr lvl="1"/>
            <a:r>
              <a:rPr lang="el-GR" sz="2400" dirty="0">
                <a:solidFill>
                  <a:srgbClr val="C00000"/>
                </a:solidFill>
                <a:latin typeface="Calibri" panose="020F0502020204030204" pitchFamily="34" charset="0"/>
                <a:cs typeface="Calibri" panose="020F0502020204030204" pitchFamily="34" charset="0"/>
              </a:rPr>
              <a:t>Διακριτικότητα,</a:t>
            </a:r>
          </a:p>
          <a:p>
            <a:pPr lvl="1"/>
            <a:r>
              <a:rPr lang="el-GR" sz="2400" dirty="0">
                <a:solidFill>
                  <a:srgbClr val="C00000"/>
                </a:solidFill>
                <a:latin typeface="Calibri" panose="020F0502020204030204" pitchFamily="34" charset="0"/>
                <a:cs typeface="Calibri" panose="020F0502020204030204" pitchFamily="34" charset="0"/>
              </a:rPr>
              <a:t>Αληθινό ενδιαφέρον,</a:t>
            </a:r>
          </a:p>
          <a:p>
            <a:pPr lvl="1"/>
            <a:r>
              <a:rPr lang="el-GR" sz="2400" dirty="0">
                <a:solidFill>
                  <a:srgbClr val="C00000"/>
                </a:solidFill>
                <a:latin typeface="Calibri" panose="020F0502020204030204" pitchFamily="34" charset="0"/>
                <a:cs typeface="Calibri" panose="020F0502020204030204" pitchFamily="34" charset="0"/>
              </a:rPr>
              <a:t>Επαγγελματική εμφάνιση και συνέπε</a:t>
            </a:r>
            <a:r>
              <a:rPr lang="el-GR" sz="2400" dirty="0">
                <a:latin typeface="Calibri" panose="020F0502020204030204" pitchFamily="34" charset="0"/>
                <a:cs typeface="Calibri" panose="020F0502020204030204" pitchFamily="34" charset="0"/>
              </a:rPr>
              <a:t>ια.</a:t>
            </a:r>
          </a:p>
          <a:p>
            <a:pPr marL="0" indent="0">
              <a:buNone/>
            </a:pPr>
            <a:r>
              <a:rPr lang="el-GR" sz="2400" dirty="0">
                <a:latin typeface="Calibri" panose="020F0502020204030204" pitchFamily="34" charset="0"/>
                <a:cs typeface="Calibri" panose="020F0502020204030204" pitchFamily="34" charset="0"/>
              </a:rPr>
              <a:t>Η ΔΑΠ στον τουρισμό οφείλει να εκπαιδεύει, να ενδυναμώνει και να εμπνέει τους εργαζομένους ώστε να </a:t>
            </a:r>
            <a:r>
              <a:rPr lang="el-GR" sz="2400" b="1" dirty="0">
                <a:solidFill>
                  <a:srgbClr val="C00000"/>
                </a:solidFill>
                <a:latin typeface="Calibri" panose="020F0502020204030204" pitchFamily="34" charset="0"/>
                <a:cs typeface="Calibri" panose="020F0502020204030204" pitchFamily="34" charset="0"/>
              </a:rPr>
              <a:t>ζωντανεύουν την εμπειρία φιλοξενίας</a:t>
            </a:r>
            <a:r>
              <a:rPr lang="el-GR" sz="2400" dirty="0">
                <a:latin typeface="Calibri" panose="020F0502020204030204" pitchFamily="34" charset="0"/>
                <a:cs typeface="Calibri" panose="020F0502020204030204" pitchFamily="34" charset="0"/>
              </a:rPr>
              <a:t>.</a:t>
            </a:r>
          </a:p>
          <a:p>
            <a:endParaRPr lang="el-GR" sz="2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FD6B0FC5-2FFF-4C0E-943B-9C12C6077D15}"/>
              </a:ext>
            </a:extLst>
          </p:cNvPr>
          <p:cNvSpPr>
            <a:spLocks noGrp="1"/>
          </p:cNvSpPr>
          <p:nvPr>
            <p:ph type="sldNum" sz="quarter" idx="12"/>
          </p:nvPr>
        </p:nvSpPr>
        <p:spPr/>
        <p:txBody>
          <a:bodyPr/>
          <a:lstStyle/>
          <a:p>
            <a:pPr>
              <a:defRPr/>
            </a:pPr>
            <a:fld id="{D4CA15EF-DFB9-4D40-AD98-A7932FA4C59D}" type="slidenum">
              <a:rPr lang="el-GR" smtClean="0"/>
              <a:pPr>
                <a:defRPr/>
              </a:pPr>
              <a:t>35</a:t>
            </a:fld>
            <a:endParaRPr lang="el-GR"/>
          </a:p>
        </p:txBody>
      </p:sp>
    </p:spTree>
    <p:extLst>
      <p:ext uri="{BB962C8B-B14F-4D97-AF65-F5344CB8AC3E}">
        <p14:creationId xmlns:p14="http://schemas.microsoft.com/office/powerpoint/2010/main" val="33499324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65BC85-690D-457F-9DF0-18DEBC0D2972}"/>
              </a:ext>
            </a:extLst>
          </p:cNvPr>
          <p:cNvSpPr>
            <a:spLocks noGrp="1"/>
          </p:cNvSpPr>
          <p:nvPr>
            <p:ph sz="quarter" idx="1"/>
          </p:nvPr>
        </p:nvSpPr>
        <p:spPr>
          <a:xfrm>
            <a:off x="0" y="1477231"/>
            <a:ext cx="9036496" cy="2239801"/>
          </a:xfrm>
        </p:spPr>
        <p:txBody>
          <a:bodyPr/>
          <a:lstStyle/>
          <a:p>
            <a:r>
              <a:rPr lang="el-GR" sz="2200" b="1" dirty="0">
                <a:solidFill>
                  <a:srgbClr val="C00000"/>
                </a:solidFill>
                <a:latin typeface="Calibri" panose="020F0502020204030204" pitchFamily="34" charset="0"/>
                <a:cs typeface="Calibri" panose="020F0502020204030204" pitchFamily="34" charset="0"/>
              </a:rPr>
              <a:t>Έχουν αναπτυχθεί Πρότυπα που «παρακολουθούν» την εμπειρία πελάτη και φέρουν τον τίτλο «Στιγμή της Αλήθειας» και «Ταξίδι Πελάτη».</a:t>
            </a:r>
            <a:endParaRPr lang="el-GR" sz="2200" dirty="0">
              <a:latin typeface="Calibri" panose="020F0502020204030204" pitchFamily="34" charset="0"/>
              <a:cs typeface="Calibri" panose="020F0502020204030204" pitchFamily="34" charset="0"/>
            </a:endParaRPr>
          </a:p>
          <a:p>
            <a:r>
              <a:rPr lang="el-GR" sz="2200" dirty="0">
                <a:latin typeface="Calibri" panose="020F0502020204030204" pitchFamily="34" charset="0"/>
                <a:cs typeface="Calibri" panose="020F0502020204030204" pitchFamily="34" charset="0"/>
              </a:rPr>
              <a:t>Το πρότυπο «</a:t>
            </a:r>
            <a:r>
              <a:rPr lang="el-GR" sz="2200" b="1" dirty="0">
                <a:latin typeface="Calibri" panose="020F0502020204030204" pitchFamily="34" charset="0"/>
                <a:cs typeface="Calibri" panose="020F0502020204030204" pitchFamily="34" charset="0"/>
              </a:rPr>
              <a:t>Στιγμή της Αλήθειας»</a:t>
            </a:r>
            <a:r>
              <a:rPr lang="el-GR" sz="2200" dirty="0">
                <a:latin typeface="Calibri" panose="020F0502020204030204" pitchFamily="34" charset="0"/>
                <a:cs typeface="Calibri" panose="020F0502020204030204" pitchFamily="34" charset="0"/>
              </a:rPr>
              <a:t> </a:t>
            </a:r>
            <a:r>
              <a:rPr lang="en-US" sz="2200" dirty="0">
                <a:latin typeface="Calibri" panose="020F0502020204030204" pitchFamily="34" charset="0"/>
                <a:cs typeface="Calibri" panose="020F0502020204030204" pitchFamily="34" charset="0"/>
              </a:rPr>
              <a:t>(moments of truth) </a:t>
            </a:r>
            <a:r>
              <a:rPr lang="el-GR" sz="2200" dirty="0">
                <a:latin typeface="Calibri" panose="020F0502020204030204" pitchFamily="34" charset="0"/>
                <a:cs typeface="Calibri" panose="020F0502020204030204" pitchFamily="34" charset="0"/>
              </a:rPr>
              <a:t>αποτελεί ένα δημιουργικό πρότυπο χρονοδιαγράμματος που βοηθά στην βήμα προς βήμα παρουσίαση της έννοιας της "Στιγμής της Αλήθειας". Βασίζεται στα διαφορετικά στάδια του «</a:t>
            </a:r>
            <a:r>
              <a:rPr lang="el-GR" sz="2200" b="1" dirty="0">
                <a:latin typeface="Calibri" panose="020F0502020204030204" pitchFamily="34" charset="0"/>
                <a:cs typeface="Calibri" panose="020F0502020204030204" pitchFamily="34" charset="0"/>
              </a:rPr>
              <a:t>ταξιδιού του πελάτη»</a:t>
            </a:r>
            <a:r>
              <a:rPr lang="el-GR" sz="2200" dirty="0">
                <a:latin typeface="Calibri" panose="020F0502020204030204" pitchFamily="34" charset="0"/>
                <a:cs typeface="Calibri" panose="020F0502020204030204" pitchFamily="34" charset="0"/>
              </a:rPr>
              <a:t>.</a:t>
            </a:r>
            <a:endParaRPr lang="en-US" sz="22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C6414397-6223-4200-9988-588AB4407828}"/>
              </a:ext>
            </a:extLst>
          </p:cNvPr>
          <p:cNvSpPr>
            <a:spLocks noGrp="1"/>
          </p:cNvSpPr>
          <p:nvPr>
            <p:ph type="sldNum" sz="quarter" idx="12"/>
          </p:nvPr>
        </p:nvSpPr>
        <p:spPr/>
        <p:txBody>
          <a:bodyPr/>
          <a:lstStyle/>
          <a:p>
            <a:pPr>
              <a:defRPr/>
            </a:pPr>
            <a:fld id="{D4CA15EF-DFB9-4D40-AD98-A7932FA4C59D}" type="slidenum">
              <a:rPr lang="el-GR" smtClean="0"/>
              <a:pPr>
                <a:defRPr/>
              </a:pPr>
              <a:t>36</a:t>
            </a:fld>
            <a:endParaRPr lang="el-GR"/>
          </a:p>
        </p:txBody>
      </p:sp>
      <p:sp>
        <p:nvSpPr>
          <p:cNvPr id="5" name="Title 1">
            <a:extLst>
              <a:ext uri="{FF2B5EF4-FFF2-40B4-BE49-F238E27FC236}">
                <a16:creationId xmlns:a16="http://schemas.microsoft.com/office/drawing/2014/main" id="{5C3342A6-AD9B-456A-AFC5-3930BF2AB450}"/>
              </a:ext>
            </a:extLst>
          </p:cNvPr>
          <p:cNvSpPr>
            <a:spLocks noGrp="1"/>
          </p:cNvSpPr>
          <p:nvPr>
            <p:ph type="title"/>
          </p:nvPr>
        </p:nvSpPr>
        <p:spPr>
          <a:xfrm>
            <a:off x="720080" y="188640"/>
            <a:ext cx="7812360" cy="936104"/>
          </a:xfrm>
        </p:spPr>
        <p:txBody>
          <a:bodyPr/>
          <a:lstStyle/>
          <a:p>
            <a:r>
              <a:rPr lang="el-GR" b="1" dirty="0">
                <a:latin typeface="Calibri" panose="020F0502020204030204" pitchFamily="34" charset="0"/>
                <a:cs typeface="Calibri" panose="020F0502020204030204" pitchFamily="34" charset="0"/>
              </a:rPr>
              <a:t>Εμπειρία Πελάτη και Ποιότητα Εξυπηρέτησης: </a:t>
            </a:r>
            <a:r>
              <a:rPr lang="en-US" b="1" dirty="0">
                <a:latin typeface="Calibri" panose="020F0502020204030204" pitchFamily="34" charset="0"/>
                <a:cs typeface="Calibri" panose="020F0502020204030204" pitchFamily="34" charset="0"/>
              </a:rPr>
              <a:t>3</a:t>
            </a:r>
            <a:r>
              <a:rPr lang="el-GR" b="1" dirty="0">
                <a:latin typeface="Calibri" panose="020F0502020204030204" pitchFamily="34" charset="0"/>
                <a:cs typeface="Calibri" panose="020F0502020204030204" pitchFamily="34" charset="0"/>
              </a:rPr>
              <a:t>/4</a:t>
            </a:r>
            <a:endParaRPr lang="el-GR"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682A6EB5-8CF4-42B5-A2F9-990D2DA17655}"/>
              </a:ext>
            </a:extLst>
          </p:cNvPr>
          <p:cNvPicPr>
            <a:picLocks noChangeAspect="1"/>
          </p:cNvPicPr>
          <p:nvPr/>
        </p:nvPicPr>
        <p:blipFill>
          <a:blip r:embed="rId2"/>
          <a:stretch>
            <a:fillRect/>
          </a:stretch>
        </p:blipFill>
        <p:spPr>
          <a:xfrm>
            <a:off x="0" y="3838857"/>
            <a:ext cx="9144000" cy="2902511"/>
          </a:xfrm>
          <a:prstGeom prst="rect">
            <a:avLst/>
          </a:prstGeom>
        </p:spPr>
      </p:pic>
    </p:spTree>
    <p:extLst>
      <p:ext uri="{BB962C8B-B14F-4D97-AF65-F5344CB8AC3E}">
        <p14:creationId xmlns:p14="http://schemas.microsoft.com/office/powerpoint/2010/main" val="42633691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9C1FA2-92D9-40FE-A082-EF5B8EF23469}"/>
              </a:ext>
            </a:extLst>
          </p:cNvPr>
          <p:cNvSpPr>
            <a:spLocks noGrp="1"/>
          </p:cNvSpPr>
          <p:nvPr>
            <p:ph sz="quarter" idx="1"/>
          </p:nvPr>
        </p:nvSpPr>
        <p:spPr>
          <a:xfrm>
            <a:off x="107504" y="1196752"/>
            <a:ext cx="8784976" cy="739903"/>
          </a:xfrm>
        </p:spPr>
        <p:txBody>
          <a:bodyPr/>
          <a:lstStyle/>
          <a:p>
            <a:r>
              <a:rPr lang="el-GR" sz="2000" dirty="0">
                <a:latin typeface="Calibri" panose="020F0502020204030204" pitchFamily="34" charset="0"/>
                <a:cs typeface="Calibri" panose="020F0502020204030204" pitchFamily="34" charset="0"/>
              </a:rPr>
              <a:t>Η φράση «</a:t>
            </a:r>
            <a:r>
              <a:rPr lang="el-GR" sz="2000" b="1" dirty="0">
                <a:solidFill>
                  <a:srgbClr val="C00000"/>
                </a:solidFill>
                <a:latin typeface="Calibri" panose="020F0502020204030204" pitchFamily="34" charset="0"/>
                <a:cs typeface="Calibri" panose="020F0502020204030204" pitchFamily="34" charset="0"/>
              </a:rPr>
              <a:t>ταξίδι πελάτη</a:t>
            </a:r>
            <a:r>
              <a:rPr lang="el-GR" sz="2000" dirty="0">
                <a:latin typeface="Calibri" panose="020F0502020204030204" pitchFamily="34" charset="0"/>
                <a:cs typeface="Calibri" panose="020F0502020204030204" pitchFamily="34" charset="0"/>
              </a:rPr>
              <a:t>» αναφέρεται στο σύνολο όλων των εμπειριών που έχει ένας πελάτης κατά τη διάρκεια της σχέσης του με μια επιχείρηση.</a:t>
            </a:r>
          </a:p>
        </p:txBody>
      </p:sp>
      <p:sp>
        <p:nvSpPr>
          <p:cNvPr id="4" name="Slide Number Placeholder 3">
            <a:extLst>
              <a:ext uri="{FF2B5EF4-FFF2-40B4-BE49-F238E27FC236}">
                <a16:creationId xmlns:a16="http://schemas.microsoft.com/office/drawing/2014/main" id="{D457FA01-637B-41A8-ABEA-74BA9443F784}"/>
              </a:ext>
            </a:extLst>
          </p:cNvPr>
          <p:cNvSpPr>
            <a:spLocks noGrp="1"/>
          </p:cNvSpPr>
          <p:nvPr>
            <p:ph type="sldNum" sz="quarter" idx="12"/>
          </p:nvPr>
        </p:nvSpPr>
        <p:spPr/>
        <p:txBody>
          <a:bodyPr/>
          <a:lstStyle/>
          <a:p>
            <a:pPr>
              <a:defRPr/>
            </a:pPr>
            <a:fld id="{D4CA15EF-DFB9-4D40-AD98-A7932FA4C59D}" type="slidenum">
              <a:rPr lang="el-GR" smtClean="0"/>
              <a:pPr>
                <a:defRPr/>
              </a:pPr>
              <a:t>37</a:t>
            </a:fld>
            <a:endParaRPr lang="el-GR"/>
          </a:p>
        </p:txBody>
      </p:sp>
      <p:sp>
        <p:nvSpPr>
          <p:cNvPr id="5" name="Title 1">
            <a:extLst>
              <a:ext uri="{FF2B5EF4-FFF2-40B4-BE49-F238E27FC236}">
                <a16:creationId xmlns:a16="http://schemas.microsoft.com/office/drawing/2014/main" id="{CECBEC35-D719-46F4-8032-E1BBDF18475C}"/>
              </a:ext>
            </a:extLst>
          </p:cNvPr>
          <p:cNvSpPr>
            <a:spLocks noGrp="1"/>
          </p:cNvSpPr>
          <p:nvPr>
            <p:ph type="title"/>
          </p:nvPr>
        </p:nvSpPr>
        <p:spPr>
          <a:xfrm>
            <a:off x="755576" y="228599"/>
            <a:ext cx="7992888" cy="968153"/>
          </a:xfrm>
        </p:spPr>
        <p:txBody>
          <a:bodyPr/>
          <a:lstStyle/>
          <a:p>
            <a:r>
              <a:rPr lang="el-GR" b="1" dirty="0">
                <a:latin typeface="Calibri" panose="020F0502020204030204" pitchFamily="34" charset="0"/>
                <a:cs typeface="Calibri" panose="020F0502020204030204" pitchFamily="34" charset="0"/>
              </a:rPr>
              <a:t>Εμπειρία Πελάτη και Ποιότητα Εξυπηρέτησης: </a:t>
            </a:r>
            <a:r>
              <a:rPr lang="en-US" b="1" dirty="0">
                <a:latin typeface="Calibri" panose="020F0502020204030204" pitchFamily="34" charset="0"/>
                <a:cs typeface="Calibri" panose="020F0502020204030204" pitchFamily="34" charset="0"/>
              </a:rPr>
              <a:t>4</a:t>
            </a:r>
            <a:r>
              <a:rPr lang="el-GR" b="1" dirty="0">
                <a:latin typeface="Calibri" panose="020F0502020204030204" pitchFamily="34" charset="0"/>
                <a:cs typeface="Calibri" panose="020F0502020204030204" pitchFamily="34" charset="0"/>
              </a:rPr>
              <a:t>/4</a:t>
            </a:r>
            <a:endParaRPr lang="el-GR"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B8D7B69E-F107-4087-90E8-A5D7C3A380E8}"/>
              </a:ext>
            </a:extLst>
          </p:cNvPr>
          <p:cNvPicPr>
            <a:picLocks noChangeAspect="1"/>
          </p:cNvPicPr>
          <p:nvPr/>
        </p:nvPicPr>
        <p:blipFill>
          <a:blip r:embed="rId2"/>
          <a:stretch>
            <a:fillRect/>
          </a:stretch>
        </p:blipFill>
        <p:spPr>
          <a:xfrm>
            <a:off x="0" y="1915540"/>
            <a:ext cx="9144000" cy="4897836"/>
          </a:xfrm>
          <a:prstGeom prst="rect">
            <a:avLst/>
          </a:prstGeom>
        </p:spPr>
      </p:pic>
    </p:spTree>
    <p:extLst>
      <p:ext uri="{BB962C8B-B14F-4D97-AF65-F5344CB8AC3E}">
        <p14:creationId xmlns:p14="http://schemas.microsoft.com/office/powerpoint/2010/main" val="21329329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2A7B6-3BC8-4030-BD66-806795EDE7CD}"/>
              </a:ext>
            </a:extLst>
          </p:cNvPr>
          <p:cNvSpPr>
            <a:spLocks noGrp="1"/>
          </p:cNvSpPr>
          <p:nvPr>
            <p:ph type="title"/>
          </p:nvPr>
        </p:nvSpPr>
        <p:spPr>
          <a:xfrm>
            <a:off x="301625" y="332656"/>
            <a:ext cx="8662863" cy="720080"/>
          </a:xfrm>
        </p:spPr>
        <p:txBody>
          <a:bodyPr/>
          <a:lstStyle/>
          <a:p>
            <a:r>
              <a:rPr lang="el-GR" b="1" dirty="0">
                <a:latin typeface="Calibri" panose="020F0502020204030204" pitchFamily="34" charset="0"/>
                <a:cs typeface="Calibri" panose="020F0502020204030204" pitchFamily="34" charset="0"/>
              </a:rPr>
              <a:t>Επαγγέλματα στον Τουρισμό: 1/4</a:t>
            </a:r>
            <a:endParaRPr lang="el-GR"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C6443A3-61D4-4425-B61B-8649975AC169}"/>
              </a:ext>
            </a:extLst>
          </p:cNvPr>
          <p:cNvSpPr>
            <a:spLocks noGrp="1"/>
          </p:cNvSpPr>
          <p:nvPr>
            <p:ph sz="quarter" idx="1"/>
          </p:nvPr>
        </p:nvSpPr>
        <p:spPr>
          <a:xfrm>
            <a:off x="0" y="1340768"/>
            <a:ext cx="9036495" cy="5517232"/>
          </a:xfrm>
        </p:spPr>
        <p:txBody>
          <a:bodyPr/>
          <a:lstStyle/>
          <a:p>
            <a:pPr marL="0" indent="0">
              <a:buNone/>
            </a:pPr>
            <a:r>
              <a:rPr lang="el-GR" sz="2300" dirty="0">
                <a:latin typeface="Calibri" panose="020F0502020204030204" pitchFamily="34" charset="0"/>
                <a:cs typeface="Calibri" panose="020F0502020204030204" pitchFamily="34" charset="0"/>
              </a:rPr>
              <a:t>Ο τουριστικός τομέας περιλαμβάνει ένα </a:t>
            </a:r>
            <a:r>
              <a:rPr lang="el-GR" sz="2300" b="1" dirty="0">
                <a:solidFill>
                  <a:srgbClr val="C00000"/>
                </a:solidFill>
                <a:latin typeface="Calibri" panose="020F0502020204030204" pitchFamily="34" charset="0"/>
                <a:cs typeface="Calibri" panose="020F0502020204030204" pitchFamily="34" charset="0"/>
              </a:rPr>
              <a:t>ευρύ φάσμα επαγγελμάτων</a:t>
            </a:r>
            <a:r>
              <a:rPr lang="el-GR" sz="2300" dirty="0">
                <a:latin typeface="Calibri" panose="020F0502020204030204" pitchFamily="34" charset="0"/>
                <a:cs typeface="Calibri" panose="020F0502020204030204" pitchFamily="34" charset="0"/>
              </a:rPr>
              <a:t> που αλληλοσυμπληρώνονται για να δημιουργήσουν την εμπειρία φιλοξενίας. Κάθε ρόλος έχει τη δική του σημασία και συμβολή.</a:t>
            </a:r>
          </a:p>
          <a:p>
            <a:pPr marL="0" indent="0">
              <a:buNone/>
            </a:pPr>
            <a:r>
              <a:rPr lang="el-GR" sz="2300" b="1" dirty="0">
                <a:latin typeface="Calibri" panose="020F0502020204030204" pitchFamily="34" charset="0"/>
                <a:cs typeface="Calibri" panose="020F0502020204030204" pitchFamily="34" charset="0"/>
              </a:rPr>
              <a:t>α. </a:t>
            </a:r>
            <a:r>
              <a:rPr lang="en-US" sz="2300" b="1" dirty="0">
                <a:solidFill>
                  <a:srgbClr val="C00000"/>
                </a:solidFill>
                <a:latin typeface="Calibri" panose="020F0502020204030204" pitchFamily="34" charset="0"/>
                <a:cs typeface="Calibri" panose="020F0502020204030204" pitchFamily="34" charset="0"/>
              </a:rPr>
              <a:t>Front Office </a:t>
            </a:r>
            <a:r>
              <a:rPr lang="el-GR" sz="2300" b="1" dirty="0">
                <a:solidFill>
                  <a:srgbClr val="C00000"/>
                </a:solidFill>
                <a:latin typeface="Calibri" panose="020F0502020204030204" pitchFamily="34" charset="0"/>
                <a:cs typeface="Calibri" panose="020F0502020204030204" pitchFamily="34" charset="0"/>
              </a:rPr>
              <a:t>(Υποδοχή)</a:t>
            </a:r>
            <a:endParaRPr lang="el-GR" sz="2300" dirty="0">
              <a:solidFill>
                <a:srgbClr val="C00000"/>
              </a:solidFill>
              <a:latin typeface="Calibri" panose="020F0502020204030204" pitchFamily="34" charset="0"/>
              <a:cs typeface="Calibri" panose="020F0502020204030204" pitchFamily="34" charset="0"/>
            </a:endParaRPr>
          </a:p>
          <a:p>
            <a:r>
              <a:rPr lang="el-GR" sz="2300" dirty="0">
                <a:latin typeface="Calibri" panose="020F0502020204030204" pitchFamily="34" charset="0"/>
                <a:cs typeface="Calibri" panose="020F0502020204030204" pitchFamily="34" charset="0"/>
              </a:rPr>
              <a:t>Το </a:t>
            </a:r>
            <a:r>
              <a:rPr lang="en-US" sz="2300" dirty="0">
                <a:latin typeface="Calibri" panose="020F0502020204030204" pitchFamily="34" charset="0"/>
                <a:cs typeface="Calibri" panose="020F0502020204030204" pitchFamily="34" charset="0"/>
              </a:rPr>
              <a:t>front office </a:t>
            </a:r>
            <a:r>
              <a:rPr lang="el-GR" sz="2300" dirty="0">
                <a:latin typeface="Calibri" panose="020F0502020204030204" pitchFamily="34" charset="0"/>
                <a:cs typeface="Calibri" panose="020F0502020204030204" pitchFamily="34" charset="0"/>
              </a:rPr>
              <a:t>είναι το </a:t>
            </a:r>
            <a:r>
              <a:rPr lang="el-GR" sz="2300" b="1" dirty="0">
                <a:solidFill>
                  <a:srgbClr val="C00000"/>
                </a:solidFill>
                <a:latin typeface="Calibri" panose="020F0502020204030204" pitchFamily="34" charset="0"/>
                <a:cs typeface="Calibri" panose="020F0502020204030204" pitchFamily="34" charset="0"/>
              </a:rPr>
              <a:t>πρόσωπο του ξενοδοχείου</a:t>
            </a:r>
            <a:r>
              <a:rPr lang="el-GR" sz="2300" dirty="0">
                <a:latin typeface="Calibri" panose="020F0502020204030204" pitchFamily="34" charset="0"/>
                <a:cs typeface="Calibri" panose="020F0502020204030204" pitchFamily="34" charset="0"/>
              </a:rPr>
              <a:t>.</a:t>
            </a:r>
            <a:br>
              <a:rPr lang="el-GR" sz="2300" dirty="0">
                <a:latin typeface="Calibri" panose="020F0502020204030204" pitchFamily="34" charset="0"/>
                <a:cs typeface="Calibri" panose="020F0502020204030204" pitchFamily="34" charset="0"/>
              </a:rPr>
            </a:br>
            <a:r>
              <a:rPr lang="el-GR" sz="2300" dirty="0">
                <a:latin typeface="Calibri" panose="020F0502020204030204" pitchFamily="34" charset="0"/>
                <a:cs typeface="Calibri" panose="020F0502020204030204" pitchFamily="34" charset="0"/>
              </a:rPr>
              <a:t>Οι εργαζόμενοι εδώ καλωσορίζουν τους πελάτες, φροντίζουν για το </a:t>
            </a:r>
            <a:r>
              <a:rPr lang="en-US" sz="2300" dirty="0">
                <a:latin typeface="Calibri" panose="020F0502020204030204" pitchFamily="34" charset="0"/>
                <a:cs typeface="Calibri" panose="020F0502020204030204" pitchFamily="34" charset="0"/>
              </a:rPr>
              <a:t>check-in/check-out</a:t>
            </a:r>
            <a:r>
              <a:rPr lang="el-GR" sz="2300" dirty="0">
                <a:latin typeface="Calibri" panose="020F0502020204030204" pitchFamily="34" charset="0"/>
                <a:cs typeface="Calibri" panose="020F0502020204030204" pitchFamily="34" charset="0"/>
              </a:rPr>
              <a:t>, παρέχουν πληροφορίες και διαχειρίζονται παράπονα.</a:t>
            </a:r>
            <a:br>
              <a:rPr lang="el-GR" sz="2300" dirty="0">
                <a:latin typeface="Calibri" panose="020F0502020204030204" pitchFamily="34" charset="0"/>
                <a:cs typeface="Calibri" panose="020F0502020204030204" pitchFamily="34" charset="0"/>
              </a:rPr>
            </a:br>
            <a:r>
              <a:rPr lang="el-GR" sz="2300" dirty="0">
                <a:latin typeface="Calibri" panose="020F0502020204030204" pitchFamily="34" charset="0"/>
                <a:cs typeface="Calibri" panose="020F0502020204030204" pitchFamily="34" charset="0"/>
              </a:rPr>
              <a:t>Απαιτούνται:</a:t>
            </a:r>
          </a:p>
          <a:p>
            <a:pPr lvl="0"/>
            <a:r>
              <a:rPr lang="el-GR" sz="2300" dirty="0">
                <a:latin typeface="Calibri" panose="020F0502020204030204" pitchFamily="34" charset="0"/>
                <a:cs typeface="Calibri" panose="020F0502020204030204" pitchFamily="34" charset="0"/>
              </a:rPr>
              <a:t>άριστες </a:t>
            </a:r>
            <a:r>
              <a:rPr lang="el-GR" sz="2300" b="1" dirty="0">
                <a:solidFill>
                  <a:srgbClr val="C00000"/>
                </a:solidFill>
                <a:latin typeface="Calibri" panose="020F0502020204030204" pitchFamily="34" charset="0"/>
                <a:cs typeface="Calibri" panose="020F0502020204030204" pitchFamily="34" charset="0"/>
              </a:rPr>
              <a:t>επικοινωνιακές και γλωσσικές δεξιότητες</a:t>
            </a:r>
            <a:r>
              <a:rPr lang="el-GR" sz="2300" dirty="0">
                <a:latin typeface="Calibri" panose="020F0502020204030204" pitchFamily="34" charset="0"/>
                <a:cs typeface="Calibri" panose="020F0502020204030204" pitchFamily="34" charset="0"/>
              </a:rPr>
              <a:t>,</a:t>
            </a:r>
          </a:p>
          <a:p>
            <a:pPr lvl="0"/>
            <a:r>
              <a:rPr lang="el-GR" sz="2300" b="1" dirty="0">
                <a:solidFill>
                  <a:srgbClr val="C00000"/>
                </a:solidFill>
                <a:latin typeface="Calibri" panose="020F0502020204030204" pitchFamily="34" charset="0"/>
                <a:cs typeface="Calibri" panose="020F0502020204030204" pitchFamily="34" charset="0"/>
              </a:rPr>
              <a:t>ευγένεια και ψυχραιμία</a:t>
            </a:r>
            <a:r>
              <a:rPr lang="el-GR" sz="2300" dirty="0">
                <a:latin typeface="Calibri" panose="020F0502020204030204" pitchFamily="34" charset="0"/>
                <a:cs typeface="Calibri" panose="020F0502020204030204" pitchFamily="34" charset="0"/>
              </a:rPr>
              <a:t>,</a:t>
            </a:r>
          </a:p>
          <a:p>
            <a:pPr lvl="0"/>
            <a:r>
              <a:rPr lang="el-GR" sz="2300" b="1" dirty="0">
                <a:solidFill>
                  <a:srgbClr val="C00000"/>
                </a:solidFill>
                <a:latin typeface="Calibri" panose="020F0502020204030204" pitchFamily="34" charset="0"/>
                <a:cs typeface="Calibri" panose="020F0502020204030204" pitchFamily="34" charset="0"/>
              </a:rPr>
              <a:t>ικανότητα επίλυσης προβλημάτων</a:t>
            </a:r>
            <a:r>
              <a:rPr lang="el-GR" sz="2300" dirty="0">
                <a:solidFill>
                  <a:srgbClr val="C00000"/>
                </a:solidFill>
                <a:latin typeface="Calibri" panose="020F0502020204030204" pitchFamily="34" charset="0"/>
                <a:cs typeface="Calibri" panose="020F0502020204030204" pitchFamily="34" charset="0"/>
              </a:rPr>
              <a:t> </a:t>
            </a:r>
            <a:r>
              <a:rPr lang="el-GR" sz="2300" dirty="0">
                <a:latin typeface="Calibri" panose="020F0502020204030204" pitchFamily="34" charset="0"/>
                <a:cs typeface="Calibri" panose="020F0502020204030204" pitchFamily="34" charset="0"/>
              </a:rPr>
              <a:t>σε πραγματικό χρόνο.</a:t>
            </a:r>
          </a:p>
          <a:p>
            <a:r>
              <a:rPr lang="el-GR" sz="2300" dirty="0">
                <a:latin typeface="Calibri" panose="020F0502020204030204" pitchFamily="34" charset="0"/>
                <a:cs typeface="Calibri" panose="020F0502020204030204" pitchFamily="34" charset="0"/>
              </a:rPr>
              <a:t>Η πρώτη και η τελευταία εντύπωση του πελάτη εξαρτώνται σε μεγάλο βαθμό από το προσωπικό της υποδοχής.</a:t>
            </a:r>
          </a:p>
          <a:p>
            <a:endParaRPr lang="el-GR" sz="23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71977041-35C0-4448-ABFE-8BA001868E7D}"/>
              </a:ext>
            </a:extLst>
          </p:cNvPr>
          <p:cNvSpPr>
            <a:spLocks noGrp="1"/>
          </p:cNvSpPr>
          <p:nvPr>
            <p:ph type="sldNum" sz="quarter" idx="12"/>
          </p:nvPr>
        </p:nvSpPr>
        <p:spPr/>
        <p:txBody>
          <a:bodyPr/>
          <a:lstStyle/>
          <a:p>
            <a:pPr>
              <a:defRPr/>
            </a:pPr>
            <a:fld id="{D4CA15EF-DFB9-4D40-AD98-A7932FA4C59D}" type="slidenum">
              <a:rPr lang="el-GR" smtClean="0"/>
              <a:pPr>
                <a:defRPr/>
              </a:pPr>
              <a:t>38</a:t>
            </a:fld>
            <a:endParaRPr lang="el-GR"/>
          </a:p>
        </p:txBody>
      </p:sp>
    </p:spTree>
    <p:extLst>
      <p:ext uri="{BB962C8B-B14F-4D97-AF65-F5344CB8AC3E}">
        <p14:creationId xmlns:p14="http://schemas.microsoft.com/office/powerpoint/2010/main" val="19659856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B660F-EACC-4B85-A37B-B6F786CEFE07}"/>
              </a:ext>
            </a:extLst>
          </p:cNvPr>
          <p:cNvSpPr>
            <a:spLocks noGrp="1"/>
          </p:cNvSpPr>
          <p:nvPr>
            <p:ph type="title"/>
          </p:nvPr>
        </p:nvSpPr>
        <p:spPr/>
        <p:txBody>
          <a:bodyPr/>
          <a:lstStyle/>
          <a:p>
            <a:r>
              <a:rPr lang="el-GR" b="1" dirty="0">
                <a:latin typeface="Calibri" panose="020F0502020204030204" pitchFamily="34" charset="0"/>
                <a:cs typeface="Calibri" panose="020F0502020204030204" pitchFamily="34" charset="0"/>
              </a:rPr>
              <a:t>Επαγγέλματα στον Τουρισμό: 2/4</a:t>
            </a:r>
            <a:endParaRPr lang="el-GR" dirty="0"/>
          </a:p>
        </p:txBody>
      </p:sp>
      <p:sp>
        <p:nvSpPr>
          <p:cNvPr id="3" name="Content Placeholder 2">
            <a:extLst>
              <a:ext uri="{FF2B5EF4-FFF2-40B4-BE49-F238E27FC236}">
                <a16:creationId xmlns:a16="http://schemas.microsoft.com/office/drawing/2014/main" id="{E0A87B77-717A-45FB-BAAB-A10AB0232491}"/>
              </a:ext>
            </a:extLst>
          </p:cNvPr>
          <p:cNvSpPr>
            <a:spLocks noGrp="1"/>
          </p:cNvSpPr>
          <p:nvPr>
            <p:ph sz="quarter" idx="1"/>
          </p:nvPr>
        </p:nvSpPr>
        <p:spPr>
          <a:xfrm>
            <a:off x="301752" y="1527048"/>
            <a:ext cx="8503920" cy="4572000"/>
          </a:xfrm>
        </p:spPr>
        <p:txBody>
          <a:bodyPr/>
          <a:lstStyle/>
          <a:p>
            <a:pPr marL="0" indent="0">
              <a:buNone/>
            </a:pPr>
            <a:r>
              <a:rPr lang="el-GR" sz="2400" b="1" dirty="0">
                <a:latin typeface="Calibri" panose="020F0502020204030204" pitchFamily="34" charset="0"/>
                <a:cs typeface="Calibri" panose="020F0502020204030204" pitchFamily="34" charset="0"/>
              </a:rPr>
              <a:t>β. </a:t>
            </a:r>
            <a:r>
              <a:rPr lang="en-US" sz="2400" b="1" dirty="0">
                <a:solidFill>
                  <a:srgbClr val="C00000"/>
                </a:solidFill>
                <a:latin typeface="Calibri" panose="020F0502020204030204" pitchFamily="34" charset="0"/>
                <a:cs typeface="Calibri" panose="020F0502020204030204" pitchFamily="34" charset="0"/>
              </a:rPr>
              <a:t>Housekeeping</a:t>
            </a:r>
            <a:r>
              <a:rPr lang="el-GR" sz="2400" b="1" dirty="0">
                <a:solidFill>
                  <a:srgbClr val="C00000"/>
                </a:solidFill>
                <a:latin typeface="Calibri" panose="020F0502020204030204" pitchFamily="34" charset="0"/>
                <a:cs typeface="Calibri" panose="020F0502020204030204" pitchFamily="34" charset="0"/>
              </a:rPr>
              <a:t> (Επόπτης Ορόφου)</a:t>
            </a:r>
            <a:endParaRPr lang="el-GR" sz="2400" dirty="0">
              <a:solidFill>
                <a:srgbClr val="C00000"/>
              </a:solidFill>
              <a:latin typeface="Calibri" panose="020F0502020204030204" pitchFamily="34" charset="0"/>
              <a:cs typeface="Calibri" panose="020F0502020204030204" pitchFamily="34" charset="0"/>
            </a:endParaRPr>
          </a:p>
          <a:p>
            <a:pPr marL="0" indent="0">
              <a:buNone/>
            </a:pPr>
            <a:endParaRPr lang="el-GR" sz="2400" dirty="0">
              <a:latin typeface="Calibri" panose="020F0502020204030204" pitchFamily="34" charset="0"/>
              <a:cs typeface="Calibri" panose="020F0502020204030204" pitchFamily="34" charset="0"/>
            </a:endParaRPr>
          </a:p>
          <a:p>
            <a:r>
              <a:rPr lang="el-GR" sz="2400" dirty="0">
                <a:latin typeface="Calibri" panose="020F0502020204030204" pitchFamily="34" charset="0"/>
                <a:cs typeface="Calibri" panose="020F0502020204030204" pitchFamily="34" charset="0"/>
              </a:rPr>
              <a:t>Οι επόπτες ορόφων διασφαλίζουν την </a:t>
            </a:r>
            <a:r>
              <a:rPr lang="el-GR" sz="2400" b="1" dirty="0">
                <a:solidFill>
                  <a:srgbClr val="C00000"/>
                </a:solidFill>
                <a:latin typeface="Calibri" panose="020F0502020204030204" pitchFamily="34" charset="0"/>
                <a:cs typeface="Calibri" panose="020F0502020204030204" pitchFamily="34" charset="0"/>
              </a:rPr>
              <a:t>καθαριότητα</a:t>
            </a:r>
            <a:r>
              <a:rPr lang="el-GR" sz="2400" b="1" dirty="0">
                <a:latin typeface="Calibri" panose="020F0502020204030204" pitchFamily="34" charset="0"/>
                <a:cs typeface="Calibri" panose="020F0502020204030204" pitchFamily="34" charset="0"/>
              </a:rPr>
              <a:t>, </a:t>
            </a:r>
            <a:r>
              <a:rPr lang="el-GR" sz="2400" b="1" dirty="0">
                <a:solidFill>
                  <a:srgbClr val="C00000"/>
                </a:solidFill>
                <a:latin typeface="Calibri" panose="020F0502020204030204" pitchFamily="34" charset="0"/>
                <a:cs typeface="Calibri" panose="020F0502020204030204" pitchFamily="34" charset="0"/>
              </a:rPr>
              <a:t>τάξη και αισθητική</a:t>
            </a:r>
            <a:r>
              <a:rPr lang="el-GR" sz="2400" dirty="0">
                <a:latin typeface="Calibri" panose="020F0502020204030204" pitchFamily="34" charset="0"/>
                <a:cs typeface="Calibri" panose="020F0502020204030204" pitchFamily="34" charset="0"/>
              </a:rPr>
              <a:t> των δωματίων και των κοινόχρηστων χώρων.</a:t>
            </a:r>
          </a:p>
          <a:p>
            <a:r>
              <a:rPr lang="el-GR" sz="2400" dirty="0">
                <a:latin typeface="Calibri" panose="020F0502020204030204" pitchFamily="34" charset="0"/>
                <a:cs typeface="Calibri" panose="020F0502020204030204" pitchFamily="34" charset="0"/>
              </a:rPr>
              <a:t>Αν και συχνά “αόρατοι” στους πελάτες, αποτελούν </a:t>
            </a:r>
            <a:r>
              <a:rPr lang="el-GR" sz="2400" b="1" dirty="0">
                <a:solidFill>
                  <a:srgbClr val="C00000"/>
                </a:solidFill>
                <a:latin typeface="Calibri" panose="020F0502020204030204" pitchFamily="34" charset="0"/>
                <a:cs typeface="Calibri" panose="020F0502020204030204" pitchFamily="34" charset="0"/>
              </a:rPr>
              <a:t>βασικό πυλώνα ποιότητας</a:t>
            </a:r>
            <a:r>
              <a:rPr lang="el-GR" sz="2400" dirty="0">
                <a:latin typeface="Calibri" panose="020F0502020204030204" pitchFamily="34" charset="0"/>
                <a:cs typeface="Calibri" panose="020F0502020204030204" pitchFamily="34" charset="0"/>
              </a:rPr>
              <a:t>.</a:t>
            </a:r>
          </a:p>
          <a:p>
            <a:r>
              <a:rPr lang="el-GR" sz="2400" dirty="0">
                <a:latin typeface="Calibri" panose="020F0502020204030204" pitchFamily="34" charset="0"/>
                <a:cs typeface="Calibri" panose="020F0502020204030204" pitchFamily="34" charset="0"/>
              </a:rPr>
              <a:t>Απαιτείται </a:t>
            </a:r>
            <a:r>
              <a:rPr lang="el-GR" sz="2400" b="1" dirty="0">
                <a:solidFill>
                  <a:srgbClr val="C00000"/>
                </a:solidFill>
                <a:latin typeface="Calibri" panose="020F0502020204030204" pitchFamily="34" charset="0"/>
                <a:cs typeface="Calibri" panose="020F0502020204030204" pitchFamily="34" charset="0"/>
              </a:rPr>
              <a:t>ακρίβεια, συνέπεια και διακριτικότητα</a:t>
            </a:r>
            <a:r>
              <a:rPr lang="el-GR" sz="2400" dirty="0">
                <a:latin typeface="Calibri" panose="020F0502020204030204" pitchFamily="34" charset="0"/>
                <a:cs typeface="Calibri" panose="020F0502020204030204" pitchFamily="34" charset="0"/>
              </a:rPr>
              <a:t>, καθώς το καθαρό και άνετο περιβάλλον επηρεάζει άμεσα την ικανοποίηση του επισκέπτη.</a:t>
            </a:r>
          </a:p>
          <a:p>
            <a:endParaRPr lang="el-GR" sz="2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F426F813-D391-4864-A8DC-CFC4B3CC8F16}"/>
              </a:ext>
            </a:extLst>
          </p:cNvPr>
          <p:cNvSpPr>
            <a:spLocks noGrp="1"/>
          </p:cNvSpPr>
          <p:nvPr>
            <p:ph type="sldNum" sz="quarter" idx="12"/>
          </p:nvPr>
        </p:nvSpPr>
        <p:spPr/>
        <p:txBody>
          <a:bodyPr/>
          <a:lstStyle/>
          <a:p>
            <a:pPr>
              <a:defRPr/>
            </a:pPr>
            <a:fld id="{D4CA15EF-DFB9-4D40-AD98-A7932FA4C59D}" type="slidenum">
              <a:rPr lang="el-GR" smtClean="0"/>
              <a:pPr>
                <a:defRPr/>
              </a:pPr>
              <a:t>39</a:t>
            </a:fld>
            <a:endParaRPr lang="el-GR"/>
          </a:p>
        </p:txBody>
      </p:sp>
    </p:spTree>
    <p:extLst>
      <p:ext uri="{BB962C8B-B14F-4D97-AF65-F5344CB8AC3E}">
        <p14:creationId xmlns:p14="http://schemas.microsoft.com/office/powerpoint/2010/main" val="1073579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76869-C45D-4CD6-9BFB-8BA18955EB64}"/>
              </a:ext>
            </a:extLst>
          </p:cNvPr>
          <p:cNvSpPr>
            <a:spLocks noGrp="1"/>
          </p:cNvSpPr>
          <p:nvPr>
            <p:ph type="title"/>
          </p:nvPr>
        </p:nvSpPr>
        <p:spPr/>
        <p:txBody>
          <a:bodyPr/>
          <a:lstStyle/>
          <a:p>
            <a:r>
              <a:rPr lang="el-GR" b="1" dirty="0">
                <a:latin typeface="Calibri" panose="020F0502020204030204" pitchFamily="34" charset="0"/>
                <a:cs typeface="Calibri" panose="020F0502020204030204" pitchFamily="34" charset="0"/>
              </a:rPr>
              <a:t>Ένταση του Τουρισμού στην ΕΕ: 1/2</a:t>
            </a:r>
          </a:p>
        </p:txBody>
      </p:sp>
      <p:sp>
        <p:nvSpPr>
          <p:cNvPr id="3" name="Content Placeholder 2">
            <a:extLst>
              <a:ext uri="{FF2B5EF4-FFF2-40B4-BE49-F238E27FC236}">
                <a16:creationId xmlns:a16="http://schemas.microsoft.com/office/drawing/2014/main" id="{38F7A4EE-F12C-420B-91A4-CE6454F77EE5}"/>
              </a:ext>
            </a:extLst>
          </p:cNvPr>
          <p:cNvSpPr>
            <a:spLocks noGrp="1"/>
          </p:cNvSpPr>
          <p:nvPr>
            <p:ph sz="quarter" idx="1"/>
          </p:nvPr>
        </p:nvSpPr>
        <p:spPr>
          <a:xfrm>
            <a:off x="35496" y="1340768"/>
            <a:ext cx="2592288" cy="5688632"/>
          </a:xfrm>
        </p:spPr>
        <p:txBody>
          <a:bodyPr/>
          <a:lstStyle/>
          <a:p>
            <a:pPr marL="0" indent="0">
              <a:buNone/>
            </a:pPr>
            <a:r>
              <a:rPr lang="el-GR" sz="2200" dirty="0">
                <a:latin typeface="Calibri" panose="020F0502020204030204" pitchFamily="34" charset="0"/>
                <a:cs typeface="Calibri" panose="020F0502020204030204" pitchFamily="34" charset="0"/>
              </a:rPr>
              <a:t>Ο χάρτης δείχνει την ένταση του τουρισμού στις χώρες της ΕΕ. Οι 100 κορυφαίοι προορισμοί με βάση την ένταση του τουρισμού έχουν κατά μέσο όρο 44 διανυκτερεύσεις ανά κάτοικο, σε σύγκριση με τον μέσο όρο της ΕΕ που είναι 6 διανυκτερεύσεις ανά κάτοικο</a:t>
            </a:r>
          </a:p>
        </p:txBody>
      </p:sp>
      <p:sp>
        <p:nvSpPr>
          <p:cNvPr id="4" name="Slide Number Placeholder 3">
            <a:extLst>
              <a:ext uri="{FF2B5EF4-FFF2-40B4-BE49-F238E27FC236}">
                <a16:creationId xmlns:a16="http://schemas.microsoft.com/office/drawing/2014/main" id="{E7F729CB-52AF-44EC-B574-23CF965FF54C}"/>
              </a:ext>
            </a:extLst>
          </p:cNvPr>
          <p:cNvSpPr>
            <a:spLocks noGrp="1"/>
          </p:cNvSpPr>
          <p:nvPr>
            <p:ph type="sldNum" sz="quarter" idx="12"/>
          </p:nvPr>
        </p:nvSpPr>
        <p:spPr/>
        <p:txBody>
          <a:bodyPr/>
          <a:lstStyle/>
          <a:p>
            <a:pPr>
              <a:defRPr/>
            </a:pPr>
            <a:fld id="{D4CA15EF-DFB9-4D40-AD98-A7932FA4C59D}" type="slidenum">
              <a:rPr lang="el-GR" smtClean="0"/>
              <a:pPr>
                <a:defRPr/>
              </a:pPr>
              <a:t>4</a:t>
            </a:fld>
            <a:endParaRPr lang="el-GR"/>
          </a:p>
        </p:txBody>
      </p:sp>
      <p:pic>
        <p:nvPicPr>
          <p:cNvPr id="5" name="Picture 4">
            <a:extLst>
              <a:ext uri="{FF2B5EF4-FFF2-40B4-BE49-F238E27FC236}">
                <a16:creationId xmlns:a16="http://schemas.microsoft.com/office/drawing/2014/main" id="{8711A79F-AFF0-4B3F-BF32-81E06041B330}"/>
              </a:ext>
            </a:extLst>
          </p:cNvPr>
          <p:cNvPicPr>
            <a:picLocks noChangeAspect="1"/>
          </p:cNvPicPr>
          <p:nvPr/>
        </p:nvPicPr>
        <p:blipFill>
          <a:blip r:embed="rId2"/>
          <a:stretch>
            <a:fillRect/>
          </a:stretch>
        </p:blipFill>
        <p:spPr>
          <a:xfrm>
            <a:off x="2627784" y="1258672"/>
            <a:ext cx="6373492" cy="5410688"/>
          </a:xfrm>
          <a:prstGeom prst="rect">
            <a:avLst/>
          </a:prstGeom>
        </p:spPr>
      </p:pic>
    </p:spTree>
    <p:extLst>
      <p:ext uri="{BB962C8B-B14F-4D97-AF65-F5344CB8AC3E}">
        <p14:creationId xmlns:p14="http://schemas.microsoft.com/office/powerpoint/2010/main" val="10757517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C3B42-363F-4BEE-9980-E6CA4A960A54}"/>
              </a:ext>
            </a:extLst>
          </p:cNvPr>
          <p:cNvSpPr>
            <a:spLocks noGrp="1"/>
          </p:cNvSpPr>
          <p:nvPr>
            <p:ph type="title"/>
          </p:nvPr>
        </p:nvSpPr>
        <p:spPr/>
        <p:txBody>
          <a:bodyPr/>
          <a:lstStyle/>
          <a:p>
            <a:r>
              <a:rPr lang="el-GR" b="1" dirty="0">
                <a:latin typeface="Calibri" panose="020F0502020204030204" pitchFamily="34" charset="0"/>
                <a:cs typeface="Calibri" panose="020F0502020204030204" pitchFamily="34" charset="0"/>
              </a:rPr>
              <a:t>Επαγγέλματα στον Τουρισμό: 3/4</a:t>
            </a:r>
            <a:endParaRPr lang="el-GR" dirty="0"/>
          </a:p>
        </p:txBody>
      </p:sp>
      <p:sp>
        <p:nvSpPr>
          <p:cNvPr id="3" name="Content Placeholder 2">
            <a:extLst>
              <a:ext uri="{FF2B5EF4-FFF2-40B4-BE49-F238E27FC236}">
                <a16:creationId xmlns:a16="http://schemas.microsoft.com/office/drawing/2014/main" id="{9D2C0CB6-F29E-4492-8320-14025E907E0F}"/>
              </a:ext>
            </a:extLst>
          </p:cNvPr>
          <p:cNvSpPr>
            <a:spLocks noGrp="1"/>
          </p:cNvSpPr>
          <p:nvPr>
            <p:ph sz="quarter" idx="1"/>
          </p:nvPr>
        </p:nvSpPr>
        <p:spPr/>
        <p:txBody>
          <a:bodyPr/>
          <a:lstStyle/>
          <a:p>
            <a:pPr marL="0" indent="0">
              <a:buNone/>
            </a:pPr>
            <a:r>
              <a:rPr lang="el-GR" sz="2400" b="1" dirty="0">
                <a:latin typeface="Calibri" panose="020F0502020204030204" pitchFamily="34" charset="0"/>
                <a:cs typeface="Calibri" panose="020F0502020204030204" pitchFamily="34" charset="0"/>
              </a:rPr>
              <a:t>γ. </a:t>
            </a:r>
            <a:r>
              <a:rPr lang="en-US" sz="2400" b="1" dirty="0">
                <a:solidFill>
                  <a:srgbClr val="C00000"/>
                </a:solidFill>
                <a:latin typeface="Calibri" panose="020F0502020204030204" pitchFamily="34" charset="0"/>
                <a:cs typeface="Calibri" panose="020F0502020204030204" pitchFamily="34" charset="0"/>
              </a:rPr>
              <a:t>Food &amp; Beverage </a:t>
            </a:r>
            <a:r>
              <a:rPr lang="el-GR" sz="2400" b="1" dirty="0">
                <a:solidFill>
                  <a:srgbClr val="C00000"/>
                </a:solidFill>
                <a:latin typeface="Calibri" panose="020F0502020204030204" pitchFamily="34" charset="0"/>
                <a:cs typeface="Calibri" panose="020F0502020204030204" pitchFamily="34" charset="0"/>
              </a:rPr>
              <a:t>(Εστίαση)</a:t>
            </a:r>
            <a:endParaRPr lang="el-GR" sz="2400" dirty="0">
              <a:solidFill>
                <a:srgbClr val="C00000"/>
              </a:solidFill>
              <a:latin typeface="Calibri" panose="020F0502020204030204" pitchFamily="34" charset="0"/>
              <a:cs typeface="Calibri" panose="020F0502020204030204" pitchFamily="34" charset="0"/>
            </a:endParaRPr>
          </a:p>
          <a:p>
            <a:endParaRPr lang="el-GR" sz="2400" dirty="0">
              <a:latin typeface="Calibri" panose="020F0502020204030204" pitchFamily="34" charset="0"/>
              <a:cs typeface="Calibri" panose="020F0502020204030204" pitchFamily="34" charset="0"/>
            </a:endParaRPr>
          </a:p>
          <a:p>
            <a:r>
              <a:rPr lang="el-GR" sz="2400" dirty="0">
                <a:latin typeface="Calibri" panose="020F0502020204030204" pitchFamily="34" charset="0"/>
                <a:cs typeface="Calibri" panose="020F0502020204030204" pitchFamily="34" charset="0"/>
              </a:rPr>
              <a:t>Το προσωπικό εστιατορίων, μπαρ και κουζίνας διαδραματίζει καθοριστικό ρόλο στην </a:t>
            </a:r>
            <a:r>
              <a:rPr lang="el-GR" sz="2400" b="1" dirty="0">
                <a:solidFill>
                  <a:srgbClr val="C00000"/>
                </a:solidFill>
                <a:latin typeface="Calibri" panose="020F0502020204030204" pitchFamily="34" charset="0"/>
                <a:cs typeface="Calibri" panose="020F0502020204030204" pitchFamily="34" charset="0"/>
              </a:rPr>
              <a:t>προώθηση της τοπικής γαστρονομίας και της φιλοξενίας</a:t>
            </a:r>
            <a:r>
              <a:rPr lang="el-GR" sz="2400" dirty="0">
                <a:latin typeface="Calibri" panose="020F0502020204030204" pitchFamily="34" charset="0"/>
                <a:cs typeface="Calibri" panose="020F0502020204030204" pitchFamily="34" charset="0"/>
              </a:rPr>
              <a:t>.</a:t>
            </a:r>
          </a:p>
          <a:p>
            <a:r>
              <a:rPr lang="el-GR" sz="2400" dirty="0">
                <a:latin typeface="Calibri" panose="020F0502020204030204" pitchFamily="34" charset="0"/>
                <a:cs typeface="Calibri" panose="020F0502020204030204" pitchFamily="34" charset="0"/>
              </a:rPr>
              <a:t>Η εμπειρία φαγητού δεν αφορά μόνο τη γεύση, αλλά και τη </a:t>
            </a:r>
            <a:r>
              <a:rPr lang="el-GR" sz="2400" b="1" dirty="0">
                <a:solidFill>
                  <a:srgbClr val="C00000"/>
                </a:solidFill>
                <a:latin typeface="Calibri" panose="020F0502020204030204" pitchFamily="34" charset="0"/>
                <a:cs typeface="Calibri" panose="020F0502020204030204" pitchFamily="34" charset="0"/>
              </a:rPr>
              <a:t>συμπεριφορά του σερβιτόρου</a:t>
            </a:r>
            <a:r>
              <a:rPr lang="el-GR" sz="2400" dirty="0">
                <a:latin typeface="Calibri" panose="020F0502020204030204" pitchFamily="34" charset="0"/>
                <a:cs typeface="Calibri" panose="020F0502020204030204" pitchFamily="34" charset="0"/>
              </a:rPr>
              <a:t>, την </a:t>
            </a:r>
            <a:r>
              <a:rPr lang="el-GR" sz="2400" b="1" dirty="0">
                <a:solidFill>
                  <a:srgbClr val="C00000"/>
                </a:solidFill>
                <a:latin typeface="Calibri" panose="020F0502020204030204" pitchFamily="34" charset="0"/>
                <a:cs typeface="Calibri" panose="020F0502020204030204" pitchFamily="34" charset="0"/>
              </a:rPr>
              <a:t>παρουσίαση</a:t>
            </a:r>
            <a:r>
              <a:rPr lang="el-GR" sz="2400" dirty="0">
                <a:latin typeface="Calibri" panose="020F0502020204030204" pitchFamily="34" charset="0"/>
                <a:cs typeface="Calibri" panose="020F0502020204030204" pitchFamily="34" charset="0"/>
              </a:rPr>
              <a:t> και τη </a:t>
            </a:r>
            <a:r>
              <a:rPr lang="el-GR" sz="2400" b="1" dirty="0">
                <a:solidFill>
                  <a:srgbClr val="C00000"/>
                </a:solidFill>
                <a:latin typeface="Calibri" panose="020F0502020204030204" pitchFamily="34" charset="0"/>
                <a:cs typeface="Calibri" panose="020F0502020204030204" pitchFamily="34" charset="0"/>
              </a:rPr>
              <a:t>διάθεση εξυπηρέτησης</a:t>
            </a:r>
            <a:r>
              <a:rPr lang="el-GR" sz="2400" dirty="0">
                <a:latin typeface="Calibri" panose="020F0502020204030204" pitchFamily="34" charset="0"/>
                <a:cs typeface="Calibri" panose="020F0502020204030204" pitchFamily="34" charset="0"/>
              </a:rPr>
              <a:t>.</a:t>
            </a:r>
          </a:p>
          <a:p>
            <a:r>
              <a:rPr lang="el-GR" sz="2400" dirty="0">
                <a:latin typeface="Calibri" panose="020F0502020204030204" pitchFamily="34" charset="0"/>
                <a:cs typeface="Calibri" panose="020F0502020204030204" pitchFamily="34" charset="0"/>
              </a:rPr>
              <a:t>Η ομαδικότητα και η συνεργασία μεταξύ κουζίνας και σάλας είναι ζωτικής σημασίας.</a:t>
            </a:r>
          </a:p>
          <a:p>
            <a:endParaRPr lang="el-GR" sz="2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92EFFFD5-1858-433E-9FA6-E4A71D65019C}"/>
              </a:ext>
            </a:extLst>
          </p:cNvPr>
          <p:cNvSpPr>
            <a:spLocks noGrp="1"/>
          </p:cNvSpPr>
          <p:nvPr>
            <p:ph type="sldNum" sz="quarter" idx="12"/>
          </p:nvPr>
        </p:nvSpPr>
        <p:spPr/>
        <p:txBody>
          <a:bodyPr/>
          <a:lstStyle/>
          <a:p>
            <a:pPr>
              <a:defRPr/>
            </a:pPr>
            <a:fld id="{D4CA15EF-DFB9-4D40-AD98-A7932FA4C59D}" type="slidenum">
              <a:rPr lang="el-GR" smtClean="0"/>
              <a:pPr>
                <a:defRPr/>
              </a:pPr>
              <a:t>40</a:t>
            </a:fld>
            <a:endParaRPr lang="el-GR"/>
          </a:p>
        </p:txBody>
      </p:sp>
    </p:spTree>
    <p:extLst>
      <p:ext uri="{BB962C8B-B14F-4D97-AF65-F5344CB8AC3E}">
        <p14:creationId xmlns:p14="http://schemas.microsoft.com/office/powerpoint/2010/main" val="41632734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35225-4842-477B-A52A-7C3CE61F6AB5}"/>
              </a:ext>
            </a:extLst>
          </p:cNvPr>
          <p:cNvSpPr>
            <a:spLocks noGrp="1"/>
          </p:cNvSpPr>
          <p:nvPr>
            <p:ph type="title"/>
          </p:nvPr>
        </p:nvSpPr>
        <p:spPr/>
        <p:txBody>
          <a:bodyPr/>
          <a:lstStyle/>
          <a:p>
            <a:r>
              <a:rPr lang="el-GR" b="1" dirty="0">
                <a:latin typeface="Calibri" panose="020F0502020204030204" pitchFamily="34" charset="0"/>
                <a:cs typeface="Calibri" panose="020F0502020204030204" pitchFamily="34" charset="0"/>
              </a:rPr>
              <a:t>Επαγγέλματα στον Τουρισμό: 4/4</a:t>
            </a:r>
            <a:endParaRPr lang="el-GR" dirty="0"/>
          </a:p>
        </p:txBody>
      </p:sp>
      <p:sp>
        <p:nvSpPr>
          <p:cNvPr id="3" name="Content Placeholder 2">
            <a:extLst>
              <a:ext uri="{FF2B5EF4-FFF2-40B4-BE49-F238E27FC236}">
                <a16:creationId xmlns:a16="http://schemas.microsoft.com/office/drawing/2014/main" id="{48DFD986-2037-473B-9FD1-D4AAAE0F3EA1}"/>
              </a:ext>
            </a:extLst>
          </p:cNvPr>
          <p:cNvSpPr>
            <a:spLocks noGrp="1"/>
          </p:cNvSpPr>
          <p:nvPr>
            <p:ph sz="quarter" idx="1"/>
          </p:nvPr>
        </p:nvSpPr>
        <p:spPr/>
        <p:txBody>
          <a:bodyPr/>
          <a:lstStyle/>
          <a:p>
            <a:r>
              <a:rPr lang="el-GR" sz="2400" b="1" dirty="0">
                <a:latin typeface="Calibri" panose="020F0502020204030204" pitchFamily="34" charset="0"/>
                <a:cs typeface="Calibri" panose="020F0502020204030204" pitchFamily="34" charset="0"/>
              </a:rPr>
              <a:t>δ. </a:t>
            </a:r>
            <a:r>
              <a:rPr lang="en-US" sz="2400" b="1" dirty="0">
                <a:solidFill>
                  <a:srgbClr val="C00000"/>
                </a:solidFill>
                <a:latin typeface="Calibri" panose="020F0502020204030204" pitchFamily="34" charset="0"/>
                <a:cs typeface="Calibri" panose="020F0502020204030204" pitchFamily="34" charset="0"/>
              </a:rPr>
              <a:t>Tour Operations </a:t>
            </a:r>
            <a:r>
              <a:rPr lang="el-GR" sz="2400" b="1" dirty="0">
                <a:solidFill>
                  <a:srgbClr val="C00000"/>
                </a:solidFill>
                <a:latin typeface="Calibri" panose="020F0502020204030204" pitchFamily="34" charset="0"/>
                <a:cs typeface="Calibri" panose="020F0502020204030204" pitchFamily="34" charset="0"/>
              </a:rPr>
              <a:t>και Ταξιδιωτικές Υπηρεσίες</a:t>
            </a:r>
            <a:endParaRPr lang="el-GR" sz="2400" dirty="0">
              <a:solidFill>
                <a:srgbClr val="C00000"/>
              </a:solidFill>
              <a:latin typeface="Calibri" panose="020F0502020204030204" pitchFamily="34" charset="0"/>
              <a:cs typeface="Calibri" panose="020F0502020204030204" pitchFamily="34" charset="0"/>
            </a:endParaRPr>
          </a:p>
          <a:p>
            <a:endParaRPr lang="el-GR" sz="2400" dirty="0">
              <a:latin typeface="Calibri" panose="020F0502020204030204" pitchFamily="34" charset="0"/>
              <a:cs typeface="Calibri" panose="020F0502020204030204" pitchFamily="34" charset="0"/>
            </a:endParaRPr>
          </a:p>
          <a:p>
            <a:r>
              <a:rPr lang="el-GR" sz="2400" dirty="0">
                <a:latin typeface="Calibri" panose="020F0502020204030204" pitchFamily="34" charset="0"/>
                <a:cs typeface="Calibri" panose="020F0502020204030204" pitchFamily="34" charset="0"/>
              </a:rPr>
              <a:t>Οι επαγγελματίες σε ταξιδιωτικά γραφεία, πρακτορεία ή εταιρείες διοργάνωσης εκδρομών συμβάλλουν στη </a:t>
            </a:r>
            <a:r>
              <a:rPr lang="el-GR" sz="2400" b="1" dirty="0">
                <a:solidFill>
                  <a:srgbClr val="C00000"/>
                </a:solidFill>
                <a:latin typeface="Calibri" panose="020F0502020204030204" pitchFamily="34" charset="0"/>
                <a:cs typeface="Calibri" panose="020F0502020204030204" pitchFamily="34" charset="0"/>
              </a:rPr>
              <a:t>σχεδίαση και οργάνωση ταξιδιωτικών εμπειριών</a:t>
            </a:r>
            <a:r>
              <a:rPr lang="el-GR" sz="2400" dirty="0">
                <a:latin typeface="Calibri" panose="020F0502020204030204" pitchFamily="34" charset="0"/>
                <a:cs typeface="Calibri" panose="020F0502020204030204" pitchFamily="34" charset="0"/>
              </a:rPr>
              <a:t>.</a:t>
            </a:r>
          </a:p>
          <a:p>
            <a:r>
              <a:rPr lang="el-GR" sz="2400" dirty="0">
                <a:latin typeface="Calibri" panose="020F0502020204030204" pitchFamily="34" charset="0"/>
                <a:cs typeface="Calibri" panose="020F0502020204030204" pitchFamily="34" charset="0"/>
              </a:rPr>
              <a:t>Πέρα από τη γνώση προορισμών και προϊόντων, χρειάζονται </a:t>
            </a:r>
            <a:r>
              <a:rPr lang="el-GR" sz="2400" b="1" dirty="0">
                <a:solidFill>
                  <a:srgbClr val="C00000"/>
                </a:solidFill>
                <a:latin typeface="Calibri" panose="020F0502020204030204" pitchFamily="34" charset="0"/>
                <a:cs typeface="Calibri" panose="020F0502020204030204" pitchFamily="34" charset="0"/>
              </a:rPr>
              <a:t>δεξιότητες πωλήσεων, διαπραγμάτευσης και επικοινωνίας</a:t>
            </a:r>
            <a:r>
              <a:rPr lang="el-GR" sz="2400" dirty="0">
                <a:latin typeface="Calibri" panose="020F0502020204030204" pitchFamily="34" charset="0"/>
                <a:cs typeface="Calibri" panose="020F0502020204030204" pitchFamily="34" charset="0"/>
              </a:rPr>
              <a:t>.</a:t>
            </a:r>
          </a:p>
          <a:p>
            <a:r>
              <a:rPr lang="el-GR" sz="2400" dirty="0">
                <a:latin typeface="Calibri" panose="020F0502020204030204" pitchFamily="34" charset="0"/>
                <a:cs typeface="Calibri" panose="020F0502020204030204" pitchFamily="34" charset="0"/>
              </a:rPr>
              <a:t>Η ικανότητά τους να προτείνουν εξατομικευμένες εμπειρίες ενισχύει την </a:t>
            </a:r>
            <a:r>
              <a:rPr lang="el-GR" sz="2400" b="1" dirty="0">
                <a:solidFill>
                  <a:srgbClr val="C00000"/>
                </a:solidFill>
                <a:latin typeface="Calibri" panose="020F0502020204030204" pitchFamily="34" charset="0"/>
                <a:cs typeface="Calibri" panose="020F0502020204030204" pitchFamily="34" charset="0"/>
              </a:rPr>
              <a:t>αντιληπτή αξία</a:t>
            </a:r>
            <a:r>
              <a:rPr lang="el-GR" sz="2400" dirty="0">
                <a:solidFill>
                  <a:srgbClr val="C00000"/>
                </a:solidFill>
                <a:latin typeface="Calibri" panose="020F0502020204030204" pitchFamily="34" charset="0"/>
                <a:cs typeface="Calibri" panose="020F0502020204030204" pitchFamily="34" charset="0"/>
              </a:rPr>
              <a:t> </a:t>
            </a:r>
            <a:r>
              <a:rPr lang="el-GR" sz="2400" dirty="0">
                <a:latin typeface="Calibri" panose="020F0502020204030204" pitchFamily="34" charset="0"/>
                <a:cs typeface="Calibri" panose="020F0502020204030204" pitchFamily="34" charset="0"/>
              </a:rPr>
              <a:t>της υπηρεσίας.</a:t>
            </a:r>
          </a:p>
          <a:p>
            <a:endParaRPr lang="el-GR" sz="2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7D720F56-8D1A-47AE-AC83-89EEBED9C7F1}"/>
              </a:ext>
            </a:extLst>
          </p:cNvPr>
          <p:cNvSpPr>
            <a:spLocks noGrp="1"/>
          </p:cNvSpPr>
          <p:nvPr>
            <p:ph type="sldNum" sz="quarter" idx="12"/>
          </p:nvPr>
        </p:nvSpPr>
        <p:spPr/>
        <p:txBody>
          <a:bodyPr/>
          <a:lstStyle/>
          <a:p>
            <a:pPr>
              <a:defRPr/>
            </a:pPr>
            <a:fld id="{D4CA15EF-DFB9-4D40-AD98-A7932FA4C59D}" type="slidenum">
              <a:rPr lang="el-GR" smtClean="0"/>
              <a:pPr>
                <a:defRPr/>
              </a:pPr>
              <a:t>41</a:t>
            </a:fld>
            <a:endParaRPr lang="el-GR"/>
          </a:p>
        </p:txBody>
      </p:sp>
    </p:spTree>
    <p:extLst>
      <p:ext uri="{BB962C8B-B14F-4D97-AF65-F5344CB8AC3E}">
        <p14:creationId xmlns:p14="http://schemas.microsoft.com/office/powerpoint/2010/main" val="15533407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6C7AF-57CE-4357-8F16-A844F7FB1623}"/>
              </a:ext>
            </a:extLst>
          </p:cNvPr>
          <p:cNvSpPr>
            <a:spLocks noGrp="1"/>
          </p:cNvSpPr>
          <p:nvPr>
            <p:ph type="title"/>
          </p:nvPr>
        </p:nvSpPr>
        <p:spPr>
          <a:xfrm>
            <a:off x="301625" y="365919"/>
            <a:ext cx="8534400" cy="758825"/>
          </a:xfrm>
        </p:spPr>
        <p:txBody>
          <a:bodyPr/>
          <a:lstStyle/>
          <a:p>
            <a:r>
              <a:rPr lang="el-GR" b="1" dirty="0">
                <a:latin typeface="Calibri" panose="020F0502020204030204" pitchFamily="34" charset="0"/>
                <a:cs typeface="Calibri" panose="020F0502020204030204" pitchFamily="34" charset="0"/>
              </a:rPr>
              <a:t>Εργασιακή Κουλτούρα και Επαγγελματισμός στη Φιλοξενία: 1/2</a:t>
            </a:r>
            <a:endParaRPr lang="el-GR" dirty="0"/>
          </a:p>
        </p:txBody>
      </p:sp>
      <p:sp>
        <p:nvSpPr>
          <p:cNvPr id="3" name="Content Placeholder 2">
            <a:extLst>
              <a:ext uri="{FF2B5EF4-FFF2-40B4-BE49-F238E27FC236}">
                <a16:creationId xmlns:a16="http://schemas.microsoft.com/office/drawing/2014/main" id="{2ABA4F19-E261-463E-8037-171DCDCFF0B3}"/>
              </a:ext>
            </a:extLst>
          </p:cNvPr>
          <p:cNvSpPr>
            <a:spLocks noGrp="1"/>
          </p:cNvSpPr>
          <p:nvPr>
            <p:ph sz="quarter" idx="1"/>
          </p:nvPr>
        </p:nvSpPr>
        <p:spPr>
          <a:xfrm>
            <a:off x="0" y="1268760"/>
            <a:ext cx="9144000" cy="5589240"/>
          </a:xfrm>
        </p:spPr>
        <p:txBody>
          <a:bodyPr/>
          <a:lstStyle/>
          <a:p>
            <a:r>
              <a:rPr lang="el-GR" sz="2400" dirty="0">
                <a:latin typeface="Calibri" panose="020F0502020204030204" pitchFamily="34" charset="0"/>
                <a:cs typeface="Calibri" panose="020F0502020204030204" pitchFamily="34" charset="0"/>
              </a:rPr>
              <a:t>Η επιτυχία μιας τουριστικής επιχείρησης δεν εξαρτάται μόνο από τις εγκαταστάσεις ή την τεχνολογία, αλλά κυρίως από τη </a:t>
            </a:r>
            <a:r>
              <a:rPr lang="el-GR" sz="2400" b="1" dirty="0">
                <a:solidFill>
                  <a:srgbClr val="C00000"/>
                </a:solidFill>
                <a:latin typeface="Calibri" panose="020F0502020204030204" pitchFamily="34" charset="0"/>
                <a:cs typeface="Calibri" panose="020F0502020204030204" pitchFamily="34" charset="0"/>
              </a:rPr>
              <a:t>νοοτροπία και κουλτούρα</a:t>
            </a:r>
            <a:r>
              <a:rPr lang="el-GR" sz="2400" dirty="0">
                <a:solidFill>
                  <a:srgbClr val="C00000"/>
                </a:solidFill>
                <a:latin typeface="Calibri" panose="020F0502020204030204" pitchFamily="34" charset="0"/>
                <a:cs typeface="Calibri" panose="020F0502020204030204" pitchFamily="34" charset="0"/>
              </a:rPr>
              <a:t> </a:t>
            </a:r>
            <a:r>
              <a:rPr lang="el-GR" sz="2400" dirty="0">
                <a:latin typeface="Calibri" panose="020F0502020204030204" pitchFamily="34" charset="0"/>
                <a:cs typeface="Calibri" panose="020F0502020204030204" pitchFamily="34" charset="0"/>
              </a:rPr>
              <a:t>των ανθρώπων που εργάζονται σε αυτήν.</a:t>
            </a:r>
          </a:p>
          <a:p>
            <a:pPr marL="0" indent="0">
              <a:buNone/>
            </a:pPr>
            <a:r>
              <a:rPr lang="el-GR" sz="2400" b="1" dirty="0">
                <a:latin typeface="Calibri" panose="020F0502020204030204" pitchFamily="34" charset="0"/>
                <a:cs typeface="Calibri" panose="020F0502020204030204" pitchFamily="34" charset="0"/>
              </a:rPr>
              <a:t>α. </a:t>
            </a:r>
            <a:r>
              <a:rPr lang="el-GR" sz="2400" b="1" dirty="0">
                <a:solidFill>
                  <a:srgbClr val="C00000"/>
                </a:solidFill>
                <a:latin typeface="Calibri" panose="020F0502020204030204" pitchFamily="34" charset="0"/>
                <a:cs typeface="Calibri" panose="020F0502020204030204" pitchFamily="34" charset="0"/>
              </a:rPr>
              <a:t>Η έννοια της εργασιακής κουλτούρας</a:t>
            </a:r>
            <a:endParaRPr lang="el-GR" sz="2400" dirty="0">
              <a:solidFill>
                <a:srgbClr val="C00000"/>
              </a:solidFill>
              <a:latin typeface="Calibri" panose="020F0502020204030204" pitchFamily="34" charset="0"/>
              <a:cs typeface="Calibri" panose="020F0502020204030204" pitchFamily="34" charset="0"/>
            </a:endParaRPr>
          </a:p>
          <a:p>
            <a:r>
              <a:rPr lang="el-GR" sz="2400" dirty="0">
                <a:latin typeface="Calibri" panose="020F0502020204030204" pitchFamily="34" charset="0"/>
                <a:cs typeface="Calibri" panose="020F0502020204030204" pitchFamily="34" charset="0"/>
              </a:rPr>
              <a:t>Η εργασιακή κουλτούρα περιλαμβάνει τις </a:t>
            </a:r>
            <a:r>
              <a:rPr lang="el-GR" sz="2400" b="1" dirty="0">
                <a:solidFill>
                  <a:srgbClr val="C00000"/>
                </a:solidFill>
                <a:latin typeface="Calibri" panose="020F0502020204030204" pitchFamily="34" charset="0"/>
                <a:cs typeface="Calibri" panose="020F0502020204030204" pitchFamily="34" charset="0"/>
              </a:rPr>
              <a:t>αξίες, τα πρότυπα συμπεριφοράς και τη φιλοσοφία</a:t>
            </a:r>
            <a:r>
              <a:rPr lang="el-GR" sz="2400" dirty="0">
                <a:solidFill>
                  <a:srgbClr val="C00000"/>
                </a:solidFill>
                <a:latin typeface="Calibri" panose="020F0502020204030204" pitchFamily="34" charset="0"/>
                <a:cs typeface="Calibri" panose="020F0502020204030204" pitchFamily="34" charset="0"/>
              </a:rPr>
              <a:t> </a:t>
            </a:r>
            <a:r>
              <a:rPr lang="el-GR" sz="2400" dirty="0">
                <a:latin typeface="Calibri" panose="020F0502020204030204" pitchFamily="34" charset="0"/>
                <a:cs typeface="Calibri" panose="020F0502020204030204" pitchFamily="34" charset="0"/>
              </a:rPr>
              <a:t>που επικρατούν μέσα στον οργανισμό.</a:t>
            </a:r>
            <a:br>
              <a:rPr lang="el-GR" sz="2400" dirty="0">
                <a:latin typeface="Calibri" panose="020F0502020204030204" pitchFamily="34" charset="0"/>
                <a:cs typeface="Calibri" panose="020F0502020204030204" pitchFamily="34" charset="0"/>
              </a:rPr>
            </a:br>
            <a:r>
              <a:rPr lang="el-GR" sz="2400" dirty="0">
                <a:latin typeface="Calibri" panose="020F0502020204030204" pitchFamily="34" charset="0"/>
                <a:cs typeface="Calibri" panose="020F0502020204030204" pitchFamily="34" charset="0"/>
              </a:rPr>
              <a:t>Στον τουρισμό, μια </a:t>
            </a:r>
            <a:r>
              <a:rPr lang="el-GR" sz="2400" b="1" dirty="0">
                <a:solidFill>
                  <a:srgbClr val="C00000"/>
                </a:solidFill>
                <a:latin typeface="Calibri" panose="020F0502020204030204" pitchFamily="34" charset="0"/>
                <a:cs typeface="Calibri" panose="020F0502020204030204" pitchFamily="34" charset="0"/>
              </a:rPr>
              <a:t>κουλτούρα φιλοξενίας</a:t>
            </a:r>
            <a:r>
              <a:rPr lang="el-GR" sz="2400" dirty="0">
                <a:solidFill>
                  <a:srgbClr val="C00000"/>
                </a:solidFill>
                <a:latin typeface="Calibri" panose="020F0502020204030204" pitchFamily="34" charset="0"/>
                <a:cs typeface="Calibri" panose="020F0502020204030204" pitchFamily="34" charset="0"/>
              </a:rPr>
              <a:t> </a:t>
            </a:r>
            <a:r>
              <a:rPr lang="el-GR" sz="2400" dirty="0">
                <a:latin typeface="Calibri" panose="020F0502020204030204" pitchFamily="34" charset="0"/>
                <a:cs typeface="Calibri" panose="020F0502020204030204" pitchFamily="34" charset="0"/>
              </a:rPr>
              <a:t>σημαίνει:</a:t>
            </a:r>
          </a:p>
          <a:p>
            <a:pPr lvl="1"/>
            <a:r>
              <a:rPr lang="el-GR" sz="2400" dirty="0">
                <a:solidFill>
                  <a:srgbClr val="C00000"/>
                </a:solidFill>
                <a:latin typeface="Calibri" panose="020F0502020204030204" pitchFamily="34" charset="0"/>
                <a:cs typeface="Calibri" panose="020F0502020204030204" pitchFamily="34" charset="0"/>
              </a:rPr>
              <a:t>σεβασμός</a:t>
            </a:r>
            <a:r>
              <a:rPr lang="el-GR" sz="2400" dirty="0">
                <a:latin typeface="Calibri" panose="020F0502020204030204" pitchFamily="34" charset="0"/>
                <a:cs typeface="Calibri" panose="020F0502020204030204" pitchFamily="34" charset="0"/>
              </a:rPr>
              <a:t> στον πελάτη,</a:t>
            </a:r>
          </a:p>
          <a:p>
            <a:pPr lvl="1"/>
            <a:r>
              <a:rPr lang="el-GR" sz="2400" dirty="0">
                <a:solidFill>
                  <a:srgbClr val="C00000"/>
                </a:solidFill>
                <a:latin typeface="Calibri" panose="020F0502020204030204" pitchFamily="34" charset="0"/>
                <a:cs typeface="Calibri" panose="020F0502020204030204" pitchFamily="34" charset="0"/>
              </a:rPr>
              <a:t>συνεργασία</a:t>
            </a:r>
            <a:r>
              <a:rPr lang="el-GR" sz="2400" dirty="0">
                <a:latin typeface="Calibri" panose="020F0502020204030204" pitchFamily="34" charset="0"/>
                <a:cs typeface="Calibri" panose="020F0502020204030204" pitchFamily="34" charset="0"/>
              </a:rPr>
              <a:t> μεταξύ συναδέλφων,</a:t>
            </a:r>
          </a:p>
          <a:p>
            <a:pPr lvl="1"/>
            <a:r>
              <a:rPr lang="el-GR" sz="2400" dirty="0">
                <a:solidFill>
                  <a:srgbClr val="C00000"/>
                </a:solidFill>
                <a:latin typeface="Calibri" panose="020F0502020204030204" pitchFamily="34" charset="0"/>
                <a:cs typeface="Calibri" panose="020F0502020204030204" pitchFamily="34" charset="0"/>
              </a:rPr>
              <a:t>συνέπεια</a:t>
            </a:r>
            <a:r>
              <a:rPr lang="el-GR" sz="2400" dirty="0">
                <a:latin typeface="Calibri" panose="020F0502020204030204" pitchFamily="34" charset="0"/>
                <a:cs typeface="Calibri" panose="020F0502020204030204" pitchFamily="34" charset="0"/>
              </a:rPr>
              <a:t>, υπευθυνότητα και θετική διάθεση.</a:t>
            </a:r>
          </a:p>
          <a:p>
            <a:r>
              <a:rPr lang="el-GR" sz="2400" dirty="0">
                <a:latin typeface="Calibri" panose="020F0502020204030204" pitchFamily="34" charset="0"/>
                <a:cs typeface="Calibri" panose="020F0502020204030204" pitchFamily="34" charset="0"/>
              </a:rPr>
              <a:t>Όταν η κουλτούρα είναι ισχυρή, όλοι οι εργαζόμενοι λειτουργούν με </a:t>
            </a:r>
            <a:r>
              <a:rPr lang="el-GR" sz="2400" b="1" dirty="0">
                <a:solidFill>
                  <a:srgbClr val="C00000"/>
                </a:solidFill>
                <a:latin typeface="Calibri" panose="020F0502020204030204" pitchFamily="34" charset="0"/>
                <a:cs typeface="Calibri" panose="020F0502020204030204" pitchFamily="34" charset="0"/>
              </a:rPr>
              <a:t>κοινή αποστολή</a:t>
            </a:r>
            <a:r>
              <a:rPr lang="el-GR" sz="2400" dirty="0">
                <a:latin typeface="Calibri" panose="020F0502020204030204" pitchFamily="34" charset="0"/>
                <a:cs typeface="Calibri" panose="020F0502020204030204" pitchFamily="34" charset="0"/>
              </a:rPr>
              <a:t>: να κάνουν τον επισκέπτη να νιώσει ευπρόσδεκτος και ξεχωριστός.</a:t>
            </a:r>
          </a:p>
          <a:p>
            <a:endParaRPr lang="el-GR" sz="2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15140F73-422D-4F67-A4CD-DB9D59E39270}"/>
              </a:ext>
            </a:extLst>
          </p:cNvPr>
          <p:cNvSpPr>
            <a:spLocks noGrp="1"/>
          </p:cNvSpPr>
          <p:nvPr>
            <p:ph type="sldNum" sz="quarter" idx="12"/>
          </p:nvPr>
        </p:nvSpPr>
        <p:spPr/>
        <p:txBody>
          <a:bodyPr/>
          <a:lstStyle/>
          <a:p>
            <a:pPr>
              <a:defRPr/>
            </a:pPr>
            <a:fld id="{D4CA15EF-DFB9-4D40-AD98-A7932FA4C59D}" type="slidenum">
              <a:rPr lang="el-GR" smtClean="0"/>
              <a:pPr>
                <a:defRPr/>
              </a:pPr>
              <a:t>42</a:t>
            </a:fld>
            <a:endParaRPr lang="el-GR"/>
          </a:p>
        </p:txBody>
      </p:sp>
    </p:spTree>
    <p:extLst>
      <p:ext uri="{BB962C8B-B14F-4D97-AF65-F5344CB8AC3E}">
        <p14:creationId xmlns:p14="http://schemas.microsoft.com/office/powerpoint/2010/main" val="967156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3F684-4260-4A6A-8A46-7ABD740D620B}"/>
              </a:ext>
            </a:extLst>
          </p:cNvPr>
          <p:cNvSpPr>
            <a:spLocks noGrp="1"/>
          </p:cNvSpPr>
          <p:nvPr>
            <p:ph type="title"/>
          </p:nvPr>
        </p:nvSpPr>
        <p:spPr>
          <a:xfrm>
            <a:off x="301625" y="228600"/>
            <a:ext cx="8534400" cy="896144"/>
          </a:xfrm>
        </p:spPr>
        <p:txBody>
          <a:bodyPr/>
          <a:lstStyle/>
          <a:p>
            <a:r>
              <a:rPr lang="el-GR" b="1" dirty="0">
                <a:latin typeface="Calibri" panose="020F0502020204030204" pitchFamily="34" charset="0"/>
                <a:cs typeface="Calibri" panose="020F0502020204030204" pitchFamily="34" charset="0"/>
              </a:rPr>
              <a:t>Εργασιακή Κουλτούρα και Επαγγελματισμός στη Φιλοξενία: 2/2</a:t>
            </a:r>
            <a:endParaRPr lang="el-GR"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DB90652E-E627-468D-BA09-1B60B8F69899}"/>
              </a:ext>
            </a:extLst>
          </p:cNvPr>
          <p:cNvSpPr>
            <a:spLocks noGrp="1"/>
          </p:cNvSpPr>
          <p:nvPr>
            <p:ph sz="quarter" idx="1"/>
          </p:nvPr>
        </p:nvSpPr>
        <p:spPr>
          <a:xfrm>
            <a:off x="0" y="1268760"/>
            <a:ext cx="9036496" cy="5472608"/>
          </a:xfrm>
        </p:spPr>
        <p:txBody>
          <a:bodyPr/>
          <a:lstStyle/>
          <a:p>
            <a:pPr marL="0" indent="0">
              <a:buNone/>
            </a:pPr>
            <a:r>
              <a:rPr lang="el-GR" sz="2400" b="1" dirty="0">
                <a:latin typeface="Calibri" panose="020F0502020204030204" pitchFamily="34" charset="0"/>
                <a:cs typeface="Calibri" panose="020F0502020204030204" pitchFamily="34" charset="0"/>
              </a:rPr>
              <a:t>β. </a:t>
            </a:r>
            <a:r>
              <a:rPr lang="el-GR" sz="2400" b="1" dirty="0">
                <a:solidFill>
                  <a:srgbClr val="C00000"/>
                </a:solidFill>
                <a:latin typeface="Calibri" panose="020F0502020204030204" pitchFamily="34" charset="0"/>
                <a:cs typeface="Calibri" panose="020F0502020204030204" pitchFamily="34" charset="0"/>
              </a:rPr>
              <a:t>Ο επαγγελματισμός στη φιλοξενία</a:t>
            </a:r>
            <a:endParaRPr lang="el-GR" sz="2400" dirty="0">
              <a:solidFill>
                <a:srgbClr val="C00000"/>
              </a:solidFill>
              <a:latin typeface="Calibri" panose="020F0502020204030204" pitchFamily="34" charset="0"/>
              <a:cs typeface="Calibri" panose="020F0502020204030204" pitchFamily="34" charset="0"/>
            </a:endParaRPr>
          </a:p>
          <a:p>
            <a:r>
              <a:rPr lang="el-GR" sz="2400" dirty="0">
                <a:latin typeface="Calibri" panose="020F0502020204030204" pitchFamily="34" charset="0"/>
                <a:cs typeface="Calibri" panose="020F0502020204030204" pitchFamily="34" charset="0"/>
              </a:rPr>
              <a:t>Ο επαγγελματισμός δεν είναι μόνο θέμα γνώσεων ή τεχνικής κατάρτισης. Είναι </a:t>
            </a:r>
            <a:r>
              <a:rPr lang="el-GR" sz="2400" b="1" dirty="0">
                <a:solidFill>
                  <a:srgbClr val="C00000"/>
                </a:solidFill>
                <a:latin typeface="Calibri" panose="020F0502020204030204" pitchFamily="34" charset="0"/>
                <a:cs typeface="Calibri" panose="020F0502020204030204" pitchFamily="34" charset="0"/>
              </a:rPr>
              <a:t>στάση ζωής και συμπεριφοράς</a:t>
            </a:r>
            <a:r>
              <a:rPr lang="el-GR" sz="2400" dirty="0">
                <a:latin typeface="Calibri" panose="020F0502020204030204" pitchFamily="34" charset="0"/>
                <a:cs typeface="Calibri" panose="020F0502020204030204" pitchFamily="34" charset="0"/>
              </a:rPr>
              <a:t>.</a:t>
            </a:r>
            <a:br>
              <a:rPr lang="el-GR" sz="2400" dirty="0">
                <a:latin typeface="Calibri" panose="020F0502020204030204" pitchFamily="34" charset="0"/>
                <a:cs typeface="Calibri" panose="020F0502020204030204" pitchFamily="34" charset="0"/>
              </a:rPr>
            </a:br>
            <a:r>
              <a:rPr lang="el-GR" sz="2400" dirty="0">
                <a:latin typeface="Calibri" panose="020F0502020204030204" pitchFamily="34" charset="0"/>
                <a:cs typeface="Calibri" panose="020F0502020204030204" pitchFamily="34" charset="0"/>
              </a:rPr>
              <a:t>Ο επαγγελματίας της φιλοξενίας:</a:t>
            </a:r>
          </a:p>
          <a:p>
            <a:pPr lvl="1"/>
            <a:r>
              <a:rPr lang="el-GR" sz="2400" dirty="0">
                <a:latin typeface="Calibri" panose="020F0502020204030204" pitchFamily="34" charset="0"/>
                <a:cs typeface="Calibri" panose="020F0502020204030204" pitchFamily="34" charset="0"/>
              </a:rPr>
              <a:t>δείχνει </a:t>
            </a:r>
            <a:r>
              <a:rPr lang="el-GR" sz="2400" b="1" dirty="0">
                <a:solidFill>
                  <a:srgbClr val="C00000"/>
                </a:solidFill>
                <a:latin typeface="Calibri" panose="020F0502020204030204" pitchFamily="34" charset="0"/>
                <a:cs typeface="Calibri" panose="020F0502020204030204" pitchFamily="34" charset="0"/>
              </a:rPr>
              <a:t>σεβασμό και ευγένεια</a:t>
            </a:r>
            <a:r>
              <a:rPr lang="el-GR" sz="2400" dirty="0">
                <a:solidFill>
                  <a:srgbClr val="C00000"/>
                </a:solidFill>
                <a:latin typeface="Calibri" panose="020F0502020204030204" pitchFamily="34" charset="0"/>
                <a:cs typeface="Calibri" panose="020F0502020204030204" pitchFamily="34" charset="0"/>
              </a:rPr>
              <a:t> </a:t>
            </a:r>
            <a:r>
              <a:rPr lang="el-GR" sz="2400" dirty="0">
                <a:latin typeface="Calibri" panose="020F0502020204030204" pitchFamily="34" charset="0"/>
                <a:cs typeface="Calibri" panose="020F0502020204030204" pitchFamily="34" charset="0"/>
              </a:rPr>
              <a:t>προς όλους,</a:t>
            </a:r>
          </a:p>
          <a:p>
            <a:pPr lvl="1"/>
            <a:r>
              <a:rPr lang="el-GR" sz="2400" dirty="0">
                <a:latin typeface="Calibri" panose="020F0502020204030204" pitchFamily="34" charset="0"/>
                <a:cs typeface="Calibri" panose="020F0502020204030204" pitchFamily="34" charset="0"/>
              </a:rPr>
              <a:t>τηρεί </a:t>
            </a:r>
            <a:r>
              <a:rPr lang="el-GR" sz="2400" b="1" dirty="0">
                <a:solidFill>
                  <a:srgbClr val="C00000"/>
                </a:solidFill>
                <a:latin typeface="Calibri" panose="020F0502020204030204" pitchFamily="34" charset="0"/>
                <a:cs typeface="Calibri" panose="020F0502020204030204" pitchFamily="34" charset="0"/>
              </a:rPr>
              <a:t>πρότυπα εμφάνισης και συμπεριφοράς</a:t>
            </a:r>
            <a:r>
              <a:rPr lang="el-GR" sz="2400" dirty="0">
                <a:latin typeface="Calibri" panose="020F0502020204030204" pitchFamily="34" charset="0"/>
                <a:cs typeface="Calibri" panose="020F0502020204030204" pitchFamily="34" charset="0"/>
              </a:rPr>
              <a:t>,</a:t>
            </a:r>
          </a:p>
          <a:p>
            <a:pPr lvl="1"/>
            <a:r>
              <a:rPr lang="el-GR" sz="2400" dirty="0">
                <a:latin typeface="Calibri" panose="020F0502020204030204" pitchFamily="34" charset="0"/>
                <a:cs typeface="Calibri" panose="020F0502020204030204" pitchFamily="34" charset="0"/>
              </a:rPr>
              <a:t>αντιμετωπίζει κάθε πελάτη με </a:t>
            </a:r>
            <a:r>
              <a:rPr lang="el-GR" sz="2400" b="1" dirty="0">
                <a:solidFill>
                  <a:srgbClr val="C00000"/>
                </a:solidFill>
                <a:latin typeface="Calibri" panose="020F0502020204030204" pitchFamily="34" charset="0"/>
                <a:cs typeface="Calibri" panose="020F0502020204030204" pitchFamily="34" charset="0"/>
              </a:rPr>
              <a:t>υπομονή και θετικότητα</a:t>
            </a:r>
            <a:r>
              <a:rPr lang="el-GR" sz="2400" dirty="0">
                <a:latin typeface="Calibri" panose="020F0502020204030204" pitchFamily="34" charset="0"/>
                <a:cs typeface="Calibri" panose="020F0502020204030204" pitchFamily="34" charset="0"/>
              </a:rPr>
              <a:t>,</a:t>
            </a:r>
          </a:p>
          <a:p>
            <a:pPr lvl="1"/>
            <a:r>
              <a:rPr lang="el-GR" sz="2400" dirty="0">
                <a:latin typeface="Calibri" panose="020F0502020204030204" pitchFamily="34" charset="0"/>
                <a:cs typeface="Calibri" panose="020F0502020204030204" pitchFamily="34" charset="0"/>
              </a:rPr>
              <a:t>διατηρεί </a:t>
            </a:r>
            <a:r>
              <a:rPr lang="el-GR" sz="2400" b="1" dirty="0">
                <a:latin typeface="Calibri" panose="020F0502020204030204" pitchFamily="34" charset="0"/>
                <a:cs typeface="Calibri" panose="020F0502020204030204" pitchFamily="34" charset="0"/>
              </a:rPr>
              <a:t>διακριτικότητα και εχεμύθεια</a:t>
            </a:r>
            <a:r>
              <a:rPr lang="el-GR" sz="2400" dirty="0">
                <a:latin typeface="Calibri" panose="020F0502020204030204" pitchFamily="34" charset="0"/>
                <a:cs typeface="Calibri" panose="020F0502020204030204" pitchFamily="34" charset="0"/>
              </a:rPr>
              <a:t>,</a:t>
            </a:r>
          </a:p>
          <a:p>
            <a:pPr lvl="1"/>
            <a:r>
              <a:rPr lang="el-GR" sz="2400" dirty="0">
                <a:latin typeface="Calibri" panose="020F0502020204030204" pitchFamily="34" charset="0"/>
                <a:cs typeface="Calibri" panose="020F0502020204030204" pitchFamily="34" charset="0"/>
              </a:rPr>
              <a:t>και προσπαθεί συνεχώς να </a:t>
            </a:r>
            <a:r>
              <a:rPr lang="el-GR" sz="2400" b="1" dirty="0">
                <a:solidFill>
                  <a:srgbClr val="C00000"/>
                </a:solidFill>
                <a:latin typeface="Calibri" panose="020F0502020204030204" pitchFamily="34" charset="0"/>
                <a:cs typeface="Calibri" panose="020F0502020204030204" pitchFamily="34" charset="0"/>
              </a:rPr>
              <a:t>βελτιώνεται</a:t>
            </a:r>
            <a:r>
              <a:rPr lang="el-GR" sz="2400" dirty="0">
                <a:latin typeface="Calibri" panose="020F0502020204030204" pitchFamily="34" charset="0"/>
                <a:cs typeface="Calibri" panose="020F0502020204030204" pitchFamily="34" charset="0"/>
              </a:rPr>
              <a:t> μέσα από ανατροφοδότηση και μάθηση.</a:t>
            </a:r>
          </a:p>
          <a:p>
            <a:pPr marL="0" indent="0">
              <a:buNone/>
            </a:pPr>
            <a:r>
              <a:rPr lang="el-GR" sz="2400" dirty="0">
                <a:latin typeface="Calibri" panose="020F0502020204030204" pitchFamily="34" charset="0"/>
                <a:cs typeface="Calibri" panose="020F0502020204030204" pitchFamily="34" charset="0"/>
              </a:rPr>
              <a:t>Η κουλτούρα φιλοξενίας είναι </a:t>
            </a:r>
            <a:r>
              <a:rPr lang="el-GR" sz="2400" b="1" dirty="0">
                <a:solidFill>
                  <a:srgbClr val="C00000"/>
                </a:solidFill>
                <a:latin typeface="Calibri" panose="020F0502020204030204" pitchFamily="34" charset="0"/>
                <a:cs typeface="Calibri" panose="020F0502020204030204" pitchFamily="34" charset="0"/>
              </a:rPr>
              <a:t>μεταδοτική</a:t>
            </a:r>
            <a:r>
              <a:rPr lang="el-GR" sz="2400" dirty="0">
                <a:latin typeface="Calibri" panose="020F0502020204030204" pitchFamily="34" charset="0"/>
                <a:cs typeface="Calibri" panose="020F0502020204030204" pitchFamily="34" charset="0"/>
              </a:rPr>
              <a:t> — όταν οι εργαζόμενοι νιώθουν ότι εργάζονται σε περιβάλλον που τους σέβεται, μεταφέρουν αυτό το συναίσθημα στους πελάτες.</a:t>
            </a:r>
          </a:p>
          <a:p>
            <a:endParaRPr lang="el-GR" sz="2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36B6FC36-04B1-49B0-A882-E90DE071785E}"/>
              </a:ext>
            </a:extLst>
          </p:cNvPr>
          <p:cNvSpPr>
            <a:spLocks noGrp="1"/>
          </p:cNvSpPr>
          <p:nvPr>
            <p:ph type="sldNum" sz="quarter" idx="12"/>
          </p:nvPr>
        </p:nvSpPr>
        <p:spPr/>
        <p:txBody>
          <a:bodyPr/>
          <a:lstStyle/>
          <a:p>
            <a:pPr>
              <a:defRPr/>
            </a:pPr>
            <a:fld id="{D4CA15EF-DFB9-4D40-AD98-A7932FA4C59D}" type="slidenum">
              <a:rPr lang="el-GR" smtClean="0"/>
              <a:pPr>
                <a:defRPr/>
              </a:pPr>
              <a:t>43</a:t>
            </a:fld>
            <a:endParaRPr lang="el-GR"/>
          </a:p>
        </p:txBody>
      </p:sp>
    </p:spTree>
    <p:extLst>
      <p:ext uri="{BB962C8B-B14F-4D97-AF65-F5344CB8AC3E}">
        <p14:creationId xmlns:p14="http://schemas.microsoft.com/office/powerpoint/2010/main" val="1455100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50F3B-32DC-48C2-813C-EDE3A2B96D1A}"/>
              </a:ext>
            </a:extLst>
          </p:cNvPr>
          <p:cNvSpPr>
            <a:spLocks noGrp="1"/>
          </p:cNvSpPr>
          <p:nvPr>
            <p:ph type="title"/>
          </p:nvPr>
        </p:nvSpPr>
        <p:spPr>
          <a:xfrm>
            <a:off x="301625" y="228600"/>
            <a:ext cx="8230815" cy="758825"/>
          </a:xfrm>
        </p:spPr>
        <p:txBody>
          <a:bodyPr/>
          <a:lstStyle/>
          <a:p>
            <a:r>
              <a:rPr lang="el-GR" b="1" dirty="0">
                <a:latin typeface="Calibri" panose="020F0502020204030204" pitchFamily="34" charset="0"/>
                <a:cs typeface="Calibri" panose="020F0502020204030204" pitchFamily="34" charset="0"/>
              </a:rPr>
              <a:t>Συμπέρασμα</a:t>
            </a:r>
            <a:endParaRPr lang="el-GR"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B0B2104B-8F84-4BCE-B602-E703DCB79BDA}"/>
              </a:ext>
            </a:extLst>
          </p:cNvPr>
          <p:cNvSpPr>
            <a:spLocks noGrp="1"/>
          </p:cNvSpPr>
          <p:nvPr>
            <p:ph sz="quarter" idx="1"/>
          </p:nvPr>
        </p:nvSpPr>
        <p:spPr/>
        <p:txBody>
          <a:bodyPr/>
          <a:lstStyle/>
          <a:p>
            <a:r>
              <a:rPr lang="el-GR" dirty="0">
                <a:latin typeface="Calibri" panose="020F0502020204030204" pitchFamily="34" charset="0"/>
                <a:cs typeface="Calibri" panose="020F0502020204030204" pitchFamily="34" charset="0"/>
              </a:rPr>
              <a:t>Ο ανθρώπινος παράγοντας αποτελεί </a:t>
            </a:r>
            <a:r>
              <a:rPr lang="el-GR" b="1" dirty="0">
                <a:solidFill>
                  <a:srgbClr val="C00000"/>
                </a:solidFill>
                <a:latin typeface="Calibri" panose="020F0502020204030204" pitchFamily="34" charset="0"/>
                <a:cs typeface="Calibri" panose="020F0502020204030204" pitchFamily="34" charset="0"/>
              </a:rPr>
              <a:t>την “καρδιά” του τουρισμού</a:t>
            </a:r>
            <a:r>
              <a:rPr lang="el-GR" dirty="0">
                <a:solidFill>
                  <a:srgbClr val="C00000"/>
                </a:solidFill>
                <a:latin typeface="Calibri" panose="020F0502020204030204" pitchFamily="34" charset="0"/>
                <a:cs typeface="Calibri" panose="020F0502020204030204" pitchFamily="34" charset="0"/>
              </a:rPr>
              <a:t>.</a:t>
            </a:r>
            <a:br>
              <a:rPr lang="el-GR" dirty="0">
                <a:solidFill>
                  <a:srgbClr val="C00000"/>
                </a:solidFill>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Χωρίς επαγγελματίες που εργάζονται με </a:t>
            </a:r>
            <a:r>
              <a:rPr lang="el-GR" b="1" dirty="0">
                <a:solidFill>
                  <a:srgbClr val="C00000"/>
                </a:solidFill>
                <a:latin typeface="Calibri" panose="020F0502020204030204" pitchFamily="34" charset="0"/>
                <a:cs typeface="Calibri" panose="020F0502020204030204" pitchFamily="34" charset="0"/>
              </a:rPr>
              <a:t>πάθος, ευγένεια και δέσμευση στην ποιότητα</a:t>
            </a:r>
            <a:r>
              <a:rPr lang="el-GR" dirty="0">
                <a:latin typeface="Calibri" panose="020F0502020204030204" pitchFamily="34" charset="0"/>
                <a:cs typeface="Calibri" panose="020F0502020204030204" pitchFamily="34" charset="0"/>
              </a:rPr>
              <a:t>, καμία υποδομή ή τεχνολογία δεν μπορεί να εξασφαλίσει την επιτυχία.</a:t>
            </a:r>
          </a:p>
          <a:p>
            <a:r>
              <a:rPr lang="el-GR" dirty="0">
                <a:latin typeface="Calibri" panose="020F0502020204030204" pitchFamily="34" charset="0"/>
                <a:cs typeface="Calibri" panose="020F0502020204030204" pitchFamily="34" charset="0"/>
              </a:rPr>
              <a:t>Η </a:t>
            </a:r>
            <a:r>
              <a:rPr lang="el-GR" b="1" dirty="0">
                <a:solidFill>
                  <a:srgbClr val="C00000"/>
                </a:solidFill>
                <a:latin typeface="Calibri" panose="020F0502020204030204" pitchFamily="34" charset="0"/>
                <a:cs typeface="Calibri" panose="020F0502020204030204" pitchFamily="34" charset="0"/>
              </a:rPr>
              <a:t>επένδυση στους αν</a:t>
            </a:r>
            <a:r>
              <a:rPr lang="el-GR" b="1" dirty="0">
                <a:latin typeface="Calibri" panose="020F0502020204030204" pitchFamily="34" charset="0"/>
                <a:cs typeface="Calibri" panose="020F0502020204030204" pitchFamily="34" charset="0"/>
              </a:rPr>
              <a:t>θρώπους</a:t>
            </a:r>
            <a:r>
              <a:rPr lang="el-GR" dirty="0">
                <a:latin typeface="Calibri" panose="020F0502020204030204" pitchFamily="34" charset="0"/>
                <a:cs typeface="Calibri" panose="020F0502020204030204" pitchFamily="34" charset="0"/>
              </a:rPr>
              <a:t>, η </a:t>
            </a:r>
            <a:r>
              <a:rPr lang="el-GR" b="1" dirty="0">
                <a:solidFill>
                  <a:srgbClr val="C00000"/>
                </a:solidFill>
                <a:latin typeface="Calibri" panose="020F0502020204030204" pitchFamily="34" charset="0"/>
                <a:cs typeface="Calibri" panose="020F0502020204030204" pitchFamily="34" charset="0"/>
              </a:rPr>
              <a:t>ανάπτυξη κουλτούρας φιλοξενίας</a:t>
            </a:r>
            <a:r>
              <a:rPr lang="el-GR" dirty="0">
                <a:latin typeface="Calibri" panose="020F0502020204030204" pitchFamily="34" charset="0"/>
                <a:cs typeface="Calibri" panose="020F0502020204030204" pitchFamily="34" charset="0"/>
              </a:rPr>
              <a:t> και η </a:t>
            </a:r>
            <a:r>
              <a:rPr lang="el-GR" b="1" dirty="0">
                <a:solidFill>
                  <a:srgbClr val="C00000"/>
                </a:solidFill>
                <a:latin typeface="Calibri" panose="020F0502020204030204" pitchFamily="34" charset="0"/>
                <a:cs typeface="Calibri" panose="020F0502020204030204" pitchFamily="34" charset="0"/>
              </a:rPr>
              <a:t>συνεχής εκπαίδευση</a:t>
            </a:r>
            <a:r>
              <a:rPr lang="el-GR" dirty="0">
                <a:solidFill>
                  <a:srgbClr val="C00000"/>
                </a:solidFill>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αποτελούν τα θεμέλια για έναν βιώσιμο, ανταγωνιστικό και ουσιαστικά ανθρώπινο τουρισμό.</a:t>
            </a:r>
          </a:p>
          <a:p>
            <a:endParaRPr lang="el-GR"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ADDA50BB-1B10-4C5B-BBC9-1EBCC2845EC4}"/>
              </a:ext>
            </a:extLst>
          </p:cNvPr>
          <p:cNvSpPr>
            <a:spLocks noGrp="1"/>
          </p:cNvSpPr>
          <p:nvPr>
            <p:ph type="sldNum" sz="quarter" idx="12"/>
          </p:nvPr>
        </p:nvSpPr>
        <p:spPr/>
        <p:txBody>
          <a:bodyPr/>
          <a:lstStyle/>
          <a:p>
            <a:pPr>
              <a:defRPr/>
            </a:pPr>
            <a:fld id="{D4CA15EF-DFB9-4D40-AD98-A7932FA4C59D}" type="slidenum">
              <a:rPr lang="el-GR" smtClean="0"/>
              <a:pPr>
                <a:defRPr/>
              </a:pPr>
              <a:t>44</a:t>
            </a:fld>
            <a:endParaRPr lang="el-GR"/>
          </a:p>
        </p:txBody>
      </p:sp>
    </p:spTree>
    <p:extLst>
      <p:ext uri="{BB962C8B-B14F-4D97-AF65-F5344CB8AC3E}">
        <p14:creationId xmlns:p14="http://schemas.microsoft.com/office/powerpoint/2010/main" val="8136307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6691F-3DD2-4875-AC4D-99CE7A02C9D1}"/>
              </a:ext>
            </a:extLst>
          </p:cNvPr>
          <p:cNvSpPr>
            <a:spLocks noGrp="1"/>
          </p:cNvSpPr>
          <p:nvPr>
            <p:ph type="title"/>
          </p:nvPr>
        </p:nvSpPr>
        <p:spPr/>
        <p:txBody>
          <a:bodyPr/>
          <a:lstStyle/>
          <a:p>
            <a:endParaRPr lang="el-GR"/>
          </a:p>
        </p:txBody>
      </p:sp>
      <p:sp>
        <p:nvSpPr>
          <p:cNvPr id="3" name="Content Placeholder 2">
            <a:extLst>
              <a:ext uri="{FF2B5EF4-FFF2-40B4-BE49-F238E27FC236}">
                <a16:creationId xmlns:a16="http://schemas.microsoft.com/office/drawing/2014/main" id="{A73797D6-CC53-46C8-AFDD-8BE098181940}"/>
              </a:ext>
            </a:extLst>
          </p:cNvPr>
          <p:cNvSpPr>
            <a:spLocks noGrp="1"/>
          </p:cNvSpPr>
          <p:nvPr>
            <p:ph sz="quarter" idx="1"/>
          </p:nvPr>
        </p:nvSpPr>
        <p:spPr/>
        <p:txBody>
          <a:bodyPr/>
          <a:lstStyle/>
          <a:p>
            <a:endParaRPr lang="el-GR" dirty="0"/>
          </a:p>
          <a:p>
            <a:endParaRPr lang="el-GR" dirty="0"/>
          </a:p>
          <a:p>
            <a:endParaRPr lang="el-GR" dirty="0"/>
          </a:p>
          <a:p>
            <a:pPr marL="0" indent="0" algn="ctr">
              <a:buNone/>
            </a:pPr>
            <a:r>
              <a:rPr lang="el-GR" sz="4000" b="1" dirty="0">
                <a:latin typeface="Calibri" panose="020F0502020204030204" pitchFamily="34" charset="0"/>
                <a:cs typeface="Calibri" panose="020F0502020204030204" pitchFamily="34" charset="0"/>
              </a:rPr>
              <a:t>ΔΟΜΗ ΚΑΙ ΛΕΙΤΟΥΡΓΙΕΣ ΤΜΗΜΑΤΟΣ HR ΣΤΗ ΦΙΛΟΞΕΝΙΑ</a:t>
            </a:r>
            <a:endParaRPr lang="el-GR" sz="40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EB8D63A3-2C64-4BF0-9345-7018BBC4204B}"/>
              </a:ext>
            </a:extLst>
          </p:cNvPr>
          <p:cNvSpPr>
            <a:spLocks noGrp="1"/>
          </p:cNvSpPr>
          <p:nvPr>
            <p:ph type="sldNum" sz="quarter" idx="12"/>
          </p:nvPr>
        </p:nvSpPr>
        <p:spPr/>
        <p:txBody>
          <a:bodyPr/>
          <a:lstStyle/>
          <a:p>
            <a:pPr>
              <a:defRPr/>
            </a:pPr>
            <a:fld id="{D4CA15EF-DFB9-4D40-AD98-A7932FA4C59D}" type="slidenum">
              <a:rPr lang="el-GR" smtClean="0"/>
              <a:pPr>
                <a:defRPr/>
              </a:pPr>
              <a:t>45</a:t>
            </a:fld>
            <a:endParaRPr lang="el-GR"/>
          </a:p>
        </p:txBody>
      </p:sp>
    </p:spTree>
    <p:extLst>
      <p:ext uri="{BB962C8B-B14F-4D97-AF65-F5344CB8AC3E}">
        <p14:creationId xmlns:p14="http://schemas.microsoft.com/office/powerpoint/2010/main" val="36543525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9235D-2C74-4886-B844-0AF652C1E198}"/>
              </a:ext>
            </a:extLst>
          </p:cNvPr>
          <p:cNvSpPr>
            <a:spLocks noGrp="1"/>
          </p:cNvSpPr>
          <p:nvPr>
            <p:ph type="title"/>
          </p:nvPr>
        </p:nvSpPr>
        <p:spPr>
          <a:xfrm>
            <a:off x="301625" y="228600"/>
            <a:ext cx="8534400" cy="1112168"/>
          </a:xfrm>
        </p:spPr>
        <p:txBody>
          <a:bodyPr/>
          <a:lstStyle/>
          <a:p>
            <a:r>
              <a:rPr lang="el-GR" b="1" dirty="0">
                <a:latin typeface="Calibri" panose="020F0502020204030204" pitchFamily="34" charset="0"/>
                <a:cs typeface="Calibri" panose="020F0502020204030204" pitchFamily="34" charset="0"/>
              </a:rPr>
              <a:t>Εισαγωγή: Ο ρόλος του Τμήματος Ανθρώπινου Δυναμικού σε μια Ξενοδοχειακή Επιχείρηση</a:t>
            </a:r>
            <a:endParaRPr lang="el-GR"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C8494B6F-2FB8-497B-941C-DD5274E5277A}"/>
              </a:ext>
            </a:extLst>
          </p:cNvPr>
          <p:cNvSpPr>
            <a:spLocks noGrp="1"/>
          </p:cNvSpPr>
          <p:nvPr>
            <p:ph sz="quarter" idx="1"/>
          </p:nvPr>
        </p:nvSpPr>
        <p:spPr>
          <a:xfrm>
            <a:off x="0" y="1340768"/>
            <a:ext cx="9144000" cy="5472608"/>
          </a:xfrm>
        </p:spPr>
        <p:txBody>
          <a:bodyPr/>
          <a:lstStyle/>
          <a:p>
            <a:pPr marL="0" indent="0">
              <a:buNone/>
            </a:pPr>
            <a:r>
              <a:rPr lang="el-GR" sz="2400" dirty="0">
                <a:latin typeface="Calibri" panose="020F0502020204030204" pitchFamily="34" charset="0"/>
                <a:cs typeface="Calibri" panose="020F0502020204030204" pitchFamily="34" charset="0"/>
              </a:rPr>
              <a:t>Σε ένα ξενοδοχείο — ιδιαίτερα σε μια μεγάλη μονάδα ή </a:t>
            </a:r>
            <a:r>
              <a:rPr lang="en-US" sz="2400" dirty="0">
                <a:latin typeface="Calibri" panose="020F0502020204030204" pitchFamily="34" charset="0"/>
                <a:cs typeface="Calibri" panose="020F0502020204030204" pitchFamily="34" charset="0"/>
              </a:rPr>
              <a:t>resort</a:t>
            </a:r>
            <a:r>
              <a:rPr lang="el-GR" sz="2400" dirty="0">
                <a:latin typeface="Calibri" panose="020F0502020204030204" pitchFamily="34" charset="0"/>
                <a:cs typeface="Calibri" panose="020F0502020204030204" pitchFamily="34" charset="0"/>
              </a:rPr>
              <a:t> — το </a:t>
            </a:r>
            <a:r>
              <a:rPr lang="el-GR" sz="2400" b="1" dirty="0">
                <a:solidFill>
                  <a:srgbClr val="C00000"/>
                </a:solidFill>
                <a:latin typeface="Calibri" panose="020F0502020204030204" pitchFamily="34" charset="0"/>
                <a:cs typeface="Calibri" panose="020F0502020204030204" pitchFamily="34" charset="0"/>
              </a:rPr>
              <a:t>Τμήμα Ανθρώπινου Δυναμικού </a:t>
            </a:r>
            <a:r>
              <a:rPr lang="el-GR" sz="2400" b="1" dirty="0">
                <a:latin typeface="Calibri" panose="020F0502020204030204" pitchFamily="34" charset="0"/>
                <a:cs typeface="Calibri" panose="020F0502020204030204" pitchFamily="34" charset="0"/>
              </a:rPr>
              <a:t>(Human </a:t>
            </a:r>
            <a:r>
              <a:rPr lang="en-US" sz="2400" b="1" dirty="0">
                <a:latin typeface="Calibri" panose="020F0502020204030204" pitchFamily="34" charset="0"/>
                <a:cs typeface="Calibri" panose="020F0502020204030204" pitchFamily="34" charset="0"/>
              </a:rPr>
              <a:t>Resources</a:t>
            </a:r>
            <a:r>
              <a:rPr lang="el-GR" sz="2400" b="1" dirty="0">
                <a:latin typeface="Calibri" panose="020F0502020204030204" pitchFamily="34" charset="0"/>
                <a:cs typeface="Calibri" panose="020F0502020204030204" pitchFamily="34" charset="0"/>
              </a:rPr>
              <a:t> Department)</a:t>
            </a:r>
            <a:r>
              <a:rPr lang="el-GR" sz="2400" dirty="0">
                <a:latin typeface="Calibri" panose="020F0502020204030204" pitchFamily="34" charset="0"/>
                <a:cs typeface="Calibri" panose="020F0502020204030204" pitchFamily="34" charset="0"/>
              </a:rPr>
              <a:t> αποτελεί </a:t>
            </a:r>
            <a:r>
              <a:rPr lang="el-GR" sz="2400" b="1" dirty="0">
                <a:solidFill>
                  <a:srgbClr val="C00000"/>
                </a:solidFill>
                <a:latin typeface="Calibri" panose="020F0502020204030204" pitchFamily="34" charset="0"/>
                <a:cs typeface="Calibri" panose="020F0502020204030204" pitchFamily="34" charset="0"/>
              </a:rPr>
              <a:t>κομβικό κρίκο </a:t>
            </a:r>
            <a:r>
              <a:rPr lang="el-GR" sz="2400" dirty="0">
                <a:latin typeface="Calibri" panose="020F0502020204030204" pitchFamily="34" charset="0"/>
                <a:cs typeface="Calibri" panose="020F0502020204030204" pitchFamily="34" charset="0"/>
              </a:rPr>
              <a:t>ανάμεσα στη διοίκηση και το προσωπικό.</a:t>
            </a:r>
            <a:br>
              <a:rPr lang="el-GR" sz="2400" dirty="0">
                <a:latin typeface="Calibri" panose="020F0502020204030204" pitchFamily="34" charset="0"/>
                <a:cs typeface="Calibri" panose="020F0502020204030204" pitchFamily="34" charset="0"/>
              </a:rPr>
            </a:br>
            <a:r>
              <a:rPr lang="el-GR" sz="2400" dirty="0">
                <a:latin typeface="Calibri" panose="020F0502020204030204" pitchFamily="34" charset="0"/>
                <a:cs typeface="Calibri" panose="020F0502020204030204" pitchFamily="34" charset="0"/>
              </a:rPr>
              <a:t>Αποστολή του είναι να </a:t>
            </a:r>
            <a:r>
              <a:rPr lang="el-GR" sz="2400" b="1" dirty="0">
                <a:solidFill>
                  <a:srgbClr val="C00000"/>
                </a:solidFill>
                <a:latin typeface="Calibri" panose="020F0502020204030204" pitchFamily="34" charset="0"/>
                <a:cs typeface="Calibri" panose="020F0502020204030204" pitchFamily="34" charset="0"/>
              </a:rPr>
              <a:t>προσελκύει, αναπτύσσει, υποστηρίζει και διατηρεί</a:t>
            </a:r>
            <a:r>
              <a:rPr lang="el-GR" sz="2400" dirty="0">
                <a:solidFill>
                  <a:srgbClr val="C00000"/>
                </a:solidFill>
                <a:latin typeface="Calibri" panose="020F0502020204030204" pitchFamily="34" charset="0"/>
                <a:cs typeface="Calibri" panose="020F0502020204030204" pitchFamily="34" charset="0"/>
              </a:rPr>
              <a:t> </a:t>
            </a:r>
            <a:r>
              <a:rPr lang="el-GR" sz="2400" dirty="0">
                <a:latin typeface="Calibri" panose="020F0502020204030204" pitchFamily="34" charset="0"/>
                <a:cs typeface="Calibri" panose="020F0502020204030204" pitchFamily="34" charset="0"/>
              </a:rPr>
              <a:t>τους εργαζομένους που δημιουργούν την εμπειρία φιλοξενίας.</a:t>
            </a:r>
          </a:p>
          <a:p>
            <a:pPr marL="0" indent="0">
              <a:buNone/>
            </a:pPr>
            <a:r>
              <a:rPr lang="el-GR" sz="2400" dirty="0">
                <a:latin typeface="Calibri" panose="020F0502020204030204" pitchFamily="34" charset="0"/>
                <a:cs typeface="Calibri" panose="020F0502020204030204" pitchFamily="34" charset="0"/>
              </a:rPr>
              <a:t>Σε αντίθεση με άλλους κλάδους, στο ξενοδοχειακό περιβάλλον:</a:t>
            </a:r>
          </a:p>
          <a:p>
            <a:pPr lvl="0"/>
            <a:r>
              <a:rPr lang="el-GR" sz="2400" dirty="0">
                <a:latin typeface="Calibri" panose="020F0502020204030204" pitchFamily="34" charset="0"/>
                <a:cs typeface="Calibri" panose="020F0502020204030204" pitchFamily="34" charset="0"/>
              </a:rPr>
              <a:t>οι </a:t>
            </a:r>
            <a:r>
              <a:rPr lang="el-GR" sz="2400" b="1" dirty="0">
                <a:solidFill>
                  <a:srgbClr val="C00000"/>
                </a:solidFill>
                <a:latin typeface="Calibri" panose="020F0502020204030204" pitchFamily="34" charset="0"/>
                <a:cs typeface="Calibri" panose="020F0502020204030204" pitchFamily="34" charset="0"/>
              </a:rPr>
              <a:t>ανθρώπινες σχέσεις</a:t>
            </a:r>
            <a:r>
              <a:rPr lang="el-GR" sz="2400" dirty="0">
                <a:solidFill>
                  <a:srgbClr val="C00000"/>
                </a:solidFill>
                <a:latin typeface="Calibri" panose="020F0502020204030204" pitchFamily="34" charset="0"/>
                <a:cs typeface="Calibri" panose="020F0502020204030204" pitchFamily="34" charset="0"/>
              </a:rPr>
              <a:t> </a:t>
            </a:r>
            <a:r>
              <a:rPr lang="el-GR" sz="2400" dirty="0">
                <a:latin typeface="Calibri" panose="020F0502020204030204" pitchFamily="34" charset="0"/>
                <a:cs typeface="Calibri" panose="020F0502020204030204" pitchFamily="34" charset="0"/>
              </a:rPr>
              <a:t>είναι πιο έντονες,</a:t>
            </a:r>
          </a:p>
          <a:p>
            <a:pPr lvl="0"/>
            <a:r>
              <a:rPr lang="el-GR" sz="2400" dirty="0">
                <a:latin typeface="Calibri" panose="020F0502020204030204" pitchFamily="34" charset="0"/>
                <a:cs typeface="Calibri" panose="020F0502020204030204" pitchFamily="34" charset="0"/>
              </a:rPr>
              <a:t>η </a:t>
            </a:r>
            <a:r>
              <a:rPr lang="el-GR" sz="2400" b="1" dirty="0">
                <a:solidFill>
                  <a:srgbClr val="C00000"/>
                </a:solidFill>
                <a:latin typeface="Calibri" panose="020F0502020204030204" pitchFamily="34" charset="0"/>
                <a:cs typeface="Calibri" panose="020F0502020204030204" pitchFamily="34" charset="0"/>
              </a:rPr>
              <a:t>εποχικότητα</a:t>
            </a:r>
            <a:r>
              <a:rPr lang="el-GR" sz="2400" dirty="0">
                <a:latin typeface="Calibri" panose="020F0502020204030204" pitchFamily="34" charset="0"/>
                <a:cs typeface="Calibri" panose="020F0502020204030204" pitchFamily="34" charset="0"/>
              </a:rPr>
              <a:t> απαιτεί ταχύτητα και ευελιξία στη στελέχωση,</a:t>
            </a:r>
          </a:p>
          <a:p>
            <a:pPr lvl="0"/>
            <a:r>
              <a:rPr lang="el-GR" sz="2400" dirty="0">
                <a:latin typeface="Calibri" panose="020F0502020204030204" pitchFamily="34" charset="0"/>
                <a:cs typeface="Calibri" panose="020F0502020204030204" pitchFamily="34" charset="0"/>
              </a:rPr>
              <a:t>και η </a:t>
            </a:r>
            <a:r>
              <a:rPr lang="el-GR" sz="2400" b="1" dirty="0">
                <a:solidFill>
                  <a:srgbClr val="C00000"/>
                </a:solidFill>
                <a:latin typeface="Calibri" panose="020F0502020204030204" pitchFamily="34" charset="0"/>
                <a:cs typeface="Calibri" panose="020F0502020204030204" pitchFamily="34" charset="0"/>
              </a:rPr>
              <a:t>ποιότητα εξυπηρέτησης</a:t>
            </a:r>
            <a:r>
              <a:rPr lang="el-GR" sz="2400" dirty="0">
                <a:solidFill>
                  <a:srgbClr val="C00000"/>
                </a:solidFill>
                <a:latin typeface="Calibri" panose="020F0502020204030204" pitchFamily="34" charset="0"/>
                <a:cs typeface="Calibri" panose="020F0502020204030204" pitchFamily="34" charset="0"/>
              </a:rPr>
              <a:t> </a:t>
            </a:r>
            <a:r>
              <a:rPr lang="el-GR" sz="2400" dirty="0">
                <a:latin typeface="Calibri" panose="020F0502020204030204" pitchFamily="34" charset="0"/>
                <a:cs typeface="Calibri" panose="020F0502020204030204" pitchFamily="34" charset="0"/>
              </a:rPr>
              <a:t>εξαρτάται άμεσα από το κλίμα που καλλιεργεί το HR στο προσωπικό.</a:t>
            </a:r>
          </a:p>
          <a:p>
            <a:r>
              <a:rPr lang="el-GR" sz="2400" dirty="0">
                <a:latin typeface="Calibri" panose="020F0502020204030204" pitchFamily="34" charset="0"/>
                <a:cs typeface="Calibri" panose="020F0502020204030204" pitchFamily="34" charset="0"/>
              </a:rPr>
              <a:t>Ένα αποτελεσματικό HR τμήμα λειτουργεί ως </a:t>
            </a:r>
            <a:r>
              <a:rPr lang="el-GR" sz="2400" b="1" dirty="0">
                <a:solidFill>
                  <a:srgbClr val="C00000"/>
                </a:solidFill>
                <a:latin typeface="Calibri" panose="020F0502020204030204" pitchFamily="34" charset="0"/>
                <a:cs typeface="Calibri" panose="020F0502020204030204" pitchFamily="34" charset="0"/>
              </a:rPr>
              <a:t>στρατηγικός συνεργάτης της διοίκησης</a:t>
            </a:r>
            <a:r>
              <a:rPr lang="el-GR" sz="2400" dirty="0">
                <a:latin typeface="Calibri" panose="020F0502020204030204" pitchFamily="34" charset="0"/>
                <a:cs typeface="Calibri" panose="020F0502020204030204" pitchFamily="34" charset="0"/>
              </a:rPr>
              <a:t>, εξασφαλίζοντας ότι ο ανθρώπινος παράγοντας ευθυγραμμίζεται με τους επιχειρησιακούς στόχους.</a:t>
            </a:r>
          </a:p>
          <a:p>
            <a:endParaRPr lang="el-GR" sz="2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49CD9E5E-C4B0-4623-892E-F7D46DF746A4}"/>
              </a:ext>
            </a:extLst>
          </p:cNvPr>
          <p:cNvSpPr>
            <a:spLocks noGrp="1"/>
          </p:cNvSpPr>
          <p:nvPr>
            <p:ph type="sldNum" sz="quarter" idx="12"/>
          </p:nvPr>
        </p:nvSpPr>
        <p:spPr/>
        <p:txBody>
          <a:bodyPr/>
          <a:lstStyle/>
          <a:p>
            <a:pPr>
              <a:defRPr/>
            </a:pPr>
            <a:fld id="{D4CA15EF-DFB9-4D40-AD98-A7932FA4C59D}" type="slidenum">
              <a:rPr lang="el-GR" smtClean="0"/>
              <a:pPr>
                <a:defRPr/>
              </a:pPr>
              <a:t>46</a:t>
            </a:fld>
            <a:endParaRPr lang="el-GR"/>
          </a:p>
        </p:txBody>
      </p:sp>
    </p:spTree>
    <p:extLst>
      <p:ext uri="{BB962C8B-B14F-4D97-AF65-F5344CB8AC3E}">
        <p14:creationId xmlns:p14="http://schemas.microsoft.com/office/powerpoint/2010/main" val="34979632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EDB32-192B-46A2-960A-FE6E49C7E52F}"/>
              </a:ext>
            </a:extLst>
          </p:cNvPr>
          <p:cNvSpPr>
            <a:spLocks noGrp="1"/>
          </p:cNvSpPr>
          <p:nvPr>
            <p:ph type="title"/>
          </p:nvPr>
        </p:nvSpPr>
        <p:spPr>
          <a:xfrm>
            <a:off x="301625" y="404664"/>
            <a:ext cx="8534400" cy="648072"/>
          </a:xfrm>
        </p:spPr>
        <p:txBody>
          <a:bodyPr/>
          <a:lstStyle/>
          <a:p>
            <a:r>
              <a:rPr lang="el-GR" b="1" dirty="0">
                <a:latin typeface="Calibri" panose="020F0502020204030204" pitchFamily="34" charset="0"/>
                <a:cs typeface="Calibri" panose="020F0502020204030204" pitchFamily="34" charset="0"/>
              </a:rPr>
              <a:t>Οργανόγραμμα Ξενοδοχειακής Επιχείρησης</a:t>
            </a:r>
            <a:endParaRPr lang="el-GR"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14FB6BC-A3D1-44D3-BBED-6302B156F1B0}"/>
              </a:ext>
            </a:extLst>
          </p:cNvPr>
          <p:cNvSpPr>
            <a:spLocks noGrp="1"/>
          </p:cNvSpPr>
          <p:nvPr>
            <p:ph sz="quarter" idx="1"/>
          </p:nvPr>
        </p:nvSpPr>
        <p:spPr>
          <a:xfrm>
            <a:off x="301752" y="6351584"/>
            <a:ext cx="8503920" cy="317776"/>
          </a:xfrm>
        </p:spPr>
        <p:txBody>
          <a:bodyPr/>
          <a:lstStyle/>
          <a:p>
            <a:pPr marL="0" indent="0">
              <a:buNone/>
            </a:pPr>
            <a:r>
              <a:rPr lang="en-US" sz="1600" dirty="0"/>
              <a:t>Source: https://www.mara-solutions.com/post/hotel-organization</a:t>
            </a:r>
            <a:endParaRPr lang="el-GR" sz="1600" dirty="0"/>
          </a:p>
        </p:txBody>
      </p:sp>
      <p:sp>
        <p:nvSpPr>
          <p:cNvPr id="4" name="Slide Number Placeholder 3">
            <a:extLst>
              <a:ext uri="{FF2B5EF4-FFF2-40B4-BE49-F238E27FC236}">
                <a16:creationId xmlns:a16="http://schemas.microsoft.com/office/drawing/2014/main" id="{E35DEEB6-BFA1-4D31-A70D-99968698FEDF}"/>
              </a:ext>
            </a:extLst>
          </p:cNvPr>
          <p:cNvSpPr>
            <a:spLocks noGrp="1"/>
          </p:cNvSpPr>
          <p:nvPr>
            <p:ph type="sldNum" sz="quarter" idx="12"/>
          </p:nvPr>
        </p:nvSpPr>
        <p:spPr/>
        <p:txBody>
          <a:bodyPr/>
          <a:lstStyle/>
          <a:p>
            <a:pPr>
              <a:defRPr/>
            </a:pPr>
            <a:fld id="{D4CA15EF-DFB9-4D40-AD98-A7932FA4C59D}" type="slidenum">
              <a:rPr lang="el-GR" smtClean="0"/>
              <a:pPr>
                <a:defRPr/>
              </a:pPr>
              <a:t>47</a:t>
            </a:fld>
            <a:endParaRPr lang="el-GR"/>
          </a:p>
        </p:txBody>
      </p:sp>
      <p:pic>
        <p:nvPicPr>
          <p:cNvPr id="3074" name="Picture 2" descr="hotel organization structure">
            <a:extLst>
              <a:ext uri="{FF2B5EF4-FFF2-40B4-BE49-F238E27FC236}">
                <a16:creationId xmlns:a16="http://schemas.microsoft.com/office/drawing/2014/main" id="{40DAA3C4-440C-4F60-BAB1-9496CD1D8A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182" y="1468438"/>
            <a:ext cx="7216226" cy="4888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5113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AAB1B-9C70-4E37-9F0D-FB2EE7D92CB9}"/>
              </a:ext>
            </a:extLst>
          </p:cNvPr>
          <p:cNvSpPr>
            <a:spLocks noGrp="1"/>
          </p:cNvSpPr>
          <p:nvPr>
            <p:ph type="title"/>
          </p:nvPr>
        </p:nvSpPr>
        <p:spPr>
          <a:xfrm>
            <a:off x="301625" y="188641"/>
            <a:ext cx="8534400" cy="1008112"/>
          </a:xfrm>
        </p:spPr>
        <p:txBody>
          <a:bodyPr/>
          <a:lstStyle/>
          <a:p>
            <a:r>
              <a:rPr lang="el-GR" b="1" dirty="0">
                <a:latin typeface="Calibri" panose="020F0502020204030204" pitchFamily="34" charset="0"/>
                <a:cs typeface="Calibri" panose="020F0502020204030204" pitchFamily="34" charset="0"/>
              </a:rPr>
              <a:t>Οργανόγραμμα Τμήματος HR σε Ξενοδοχειακή Επιχείρηση</a:t>
            </a:r>
            <a:endParaRPr lang="el-GR" dirty="0"/>
          </a:p>
        </p:txBody>
      </p:sp>
      <p:sp>
        <p:nvSpPr>
          <p:cNvPr id="4" name="Slide Number Placeholder 3">
            <a:extLst>
              <a:ext uri="{FF2B5EF4-FFF2-40B4-BE49-F238E27FC236}">
                <a16:creationId xmlns:a16="http://schemas.microsoft.com/office/drawing/2014/main" id="{704666A2-AF8D-4C7F-B56C-1CD099BC7FA0}"/>
              </a:ext>
            </a:extLst>
          </p:cNvPr>
          <p:cNvSpPr>
            <a:spLocks noGrp="1"/>
          </p:cNvSpPr>
          <p:nvPr>
            <p:ph type="sldNum" sz="quarter" idx="12"/>
          </p:nvPr>
        </p:nvSpPr>
        <p:spPr/>
        <p:txBody>
          <a:bodyPr/>
          <a:lstStyle/>
          <a:p>
            <a:pPr>
              <a:defRPr/>
            </a:pPr>
            <a:fld id="{D4CA15EF-DFB9-4D40-AD98-A7932FA4C59D}" type="slidenum">
              <a:rPr lang="el-GR" smtClean="0"/>
              <a:pPr>
                <a:defRPr/>
              </a:pPr>
              <a:t>48</a:t>
            </a:fld>
            <a:endParaRPr lang="el-GR"/>
          </a:p>
        </p:txBody>
      </p:sp>
      <p:pic>
        <p:nvPicPr>
          <p:cNvPr id="5" name="Picture 4">
            <a:extLst>
              <a:ext uri="{FF2B5EF4-FFF2-40B4-BE49-F238E27FC236}">
                <a16:creationId xmlns:a16="http://schemas.microsoft.com/office/drawing/2014/main" id="{D77754A0-7E64-4E9D-AC06-B390871FB4EE}"/>
              </a:ext>
            </a:extLst>
          </p:cNvPr>
          <p:cNvPicPr>
            <a:picLocks noChangeAspect="1"/>
          </p:cNvPicPr>
          <p:nvPr/>
        </p:nvPicPr>
        <p:blipFill>
          <a:blip r:embed="rId2"/>
          <a:stretch>
            <a:fillRect/>
          </a:stretch>
        </p:blipFill>
        <p:spPr>
          <a:xfrm>
            <a:off x="1763688" y="1484784"/>
            <a:ext cx="7344816" cy="5109918"/>
          </a:xfrm>
          <a:prstGeom prst="rect">
            <a:avLst/>
          </a:prstGeom>
        </p:spPr>
      </p:pic>
      <p:sp>
        <p:nvSpPr>
          <p:cNvPr id="6" name="Content Placeholder 2">
            <a:extLst>
              <a:ext uri="{FF2B5EF4-FFF2-40B4-BE49-F238E27FC236}">
                <a16:creationId xmlns:a16="http://schemas.microsoft.com/office/drawing/2014/main" id="{E1EE4B5A-E9F7-4596-9D79-2C34BB241E9D}"/>
              </a:ext>
            </a:extLst>
          </p:cNvPr>
          <p:cNvSpPr>
            <a:spLocks noGrp="1"/>
          </p:cNvSpPr>
          <p:nvPr>
            <p:ph sz="quarter" idx="1"/>
          </p:nvPr>
        </p:nvSpPr>
        <p:spPr>
          <a:xfrm>
            <a:off x="107504" y="1412776"/>
            <a:ext cx="1656184" cy="5181926"/>
          </a:xfrm>
        </p:spPr>
        <p:txBody>
          <a:bodyPr/>
          <a:lstStyle/>
          <a:p>
            <a:pPr marL="0" indent="0">
              <a:buNone/>
            </a:pPr>
            <a:r>
              <a:rPr lang="el-GR" sz="1700" dirty="0">
                <a:latin typeface="Calibri" panose="020F0502020204030204" pitchFamily="34" charset="0"/>
                <a:cs typeface="Calibri" panose="020F0502020204030204" pitchFamily="34" charset="0"/>
              </a:rPr>
              <a:t>Η δομή του HR τμήματος διαφέρει ανάλογα με το </a:t>
            </a:r>
            <a:r>
              <a:rPr lang="el-GR" sz="1700" b="1" dirty="0">
                <a:solidFill>
                  <a:srgbClr val="C00000"/>
                </a:solidFill>
                <a:latin typeface="Calibri" panose="020F0502020204030204" pitchFamily="34" charset="0"/>
                <a:cs typeface="Calibri" panose="020F0502020204030204" pitchFamily="34" charset="0"/>
              </a:rPr>
              <a:t>μέγεθος και το είδος</a:t>
            </a:r>
            <a:r>
              <a:rPr lang="el-GR" sz="1700" dirty="0">
                <a:solidFill>
                  <a:srgbClr val="C00000"/>
                </a:solidFill>
                <a:latin typeface="Calibri" panose="020F0502020204030204" pitchFamily="34" charset="0"/>
                <a:cs typeface="Calibri" panose="020F0502020204030204" pitchFamily="34" charset="0"/>
              </a:rPr>
              <a:t> </a:t>
            </a:r>
            <a:r>
              <a:rPr lang="el-GR" sz="1700" dirty="0">
                <a:latin typeface="Calibri" panose="020F0502020204030204" pitchFamily="34" charset="0"/>
                <a:cs typeface="Calibri" panose="020F0502020204030204" pitchFamily="34" charset="0"/>
              </a:rPr>
              <a:t>της επιχείρησης (μικρό </a:t>
            </a:r>
            <a:r>
              <a:rPr lang="en-US" sz="1700" dirty="0">
                <a:latin typeface="Calibri" panose="020F0502020204030204" pitchFamily="34" charset="0"/>
                <a:cs typeface="Calibri" panose="020F0502020204030204" pitchFamily="34" charset="0"/>
              </a:rPr>
              <a:t>city hotel,</a:t>
            </a:r>
            <a:r>
              <a:rPr lang="el-GR" sz="1700" dirty="0">
                <a:latin typeface="Calibri" panose="020F0502020204030204" pitchFamily="34" charset="0"/>
                <a:cs typeface="Calibri" panose="020F0502020204030204" pitchFamily="34" charset="0"/>
              </a:rPr>
              <a:t> μεγάλο θέρετρο (</a:t>
            </a:r>
            <a:r>
              <a:rPr lang="en-US" sz="1700" dirty="0">
                <a:latin typeface="Calibri" panose="020F0502020204030204" pitchFamily="34" charset="0"/>
                <a:cs typeface="Calibri" panose="020F0502020204030204" pitchFamily="34" charset="0"/>
              </a:rPr>
              <a:t>resort</a:t>
            </a:r>
            <a:r>
              <a:rPr lang="el-GR" sz="1700" dirty="0">
                <a:latin typeface="Calibri" panose="020F0502020204030204" pitchFamily="34" charset="0"/>
                <a:cs typeface="Calibri" panose="020F0502020204030204" pitchFamily="34" charset="0"/>
              </a:rPr>
              <a:t>), ξενοδοχείο </a:t>
            </a:r>
            <a:r>
              <a:rPr lang="en-US" sz="1700" dirty="0">
                <a:latin typeface="Calibri" panose="020F0502020204030204" pitchFamily="34" charset="0"/>
                <a:cs typeface="Calibri" panose="020F0502020204030204" pitchFamily="34" charset="0"/>
              </a:rPr>
              <a:t>all-inclusive</a:t>
            </a:r>
            <a:r>
              <a:rPr lang="el-GR" sz="1700" dirty="0">
                <a:latin typeface="Calibri" panose="020F0502020204030204" pitchFamily="34" charset="0"/>
                <a:cs typeface="Calibri" panose="020F0502020204030204" pitchFamily="34" charset="0"/>
              </a:rPr>
              <a:t> κ.ά.).</a:t>
            </a:r>
            <a:br>
              <a:rPr lang="el-GR" sz="1700" dirty="0">
                <a:latin typeface="Calibri" panose="020F0502020204030204" pitchFamily="34" charset="0"/>
                <a:cs typeface="Calibri" panose="020F0502020204030204" pitchFamily="34" charset="0"/>
              </a:rPr>
            </a:br>
            <a:r>
              <a:rPr lang="el-GR" sz="1700" dirty="0">
                <a:latin typeface="Calibri" panose="020F0502020204030204" pitchFamily="34" charset="0"/>
                <a:cs typeface="Calibri" panose="020F0502020204030204" pitchFamily="34" charset="0"/>
              </a:rPr>
              <a:t>Στο Σχήμα παρουσιάζεται ένα </a:t>
            </a:r>
            <a:r>
              <a:rPr lang="el-GR" sz="1700" b="1" dirty="0">
                <a:solidFill>
                  <a:srgbClr val="C00000"/>
                </a:solidFill>
                <a:latin typeface="Calibri" panose="020F0502020204030204" pitchFamily="34" charset="0"/>
                <a:cs typeface="Calibri" panose="020F0502020204030204" pitchFamily="34" charset="0"/>
              </a:rPr>
              <a:t>ενδεικτικό οργανόγραμμα για ένα μεγάλο ξενοδοχείο 4–5 αστέρων</a:t>
            </a:r>
          </a:p>
        </p:txBody>
      </p:sp>
      <p:sp>
        <p:nvSpPr>
          <p:cNvPr id="7" name="Content Placeholder 2">
            <a:extLst>
              <a:ext uri="{FF2B5EF4-FFF2-40B4-BE49-F238E27FC236}">
                <a16:creationId xmlns:a16="http://schemas.microsoft.com/office/drawing/2014/main" id="{C6A4952D-7DFB-4654-9F48-35C3D7AD836D}"/>
              </a:ext>
            </a:extLst>
          </p:cNvPr>
          <p:cNvSpPr txBox="1">
            <a:spLocks/>
          </p:cNvSpPr>
          <p:nvPr/>
        </p:nvSpPr>
        <p:spPr bwMode="auto">
          <a:xfrm>
            <a:off x="3995936" y="1484784"/>
            <a:ext cx="4968552" cy="17198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l-GR" sz="1700" dirty="0">
                <a:latin typeface="Calibri" panose="020F0502020204030204" pitchFamily="34" charset="0"/>
                <a:cs typeface="Calibri" panose="020F0502020204030204" pitchFamily="34" charset="0"/>
              </a:rPr>
              <a:t>Σε μικρότερες μονάδες, πολλές από αυτές τις λειτουργίες συγκεντρώνονται σε </a:t>
            </a:r>
            <a:r>
              <a:rPr lang="el-GR" sz="1700" b="1" dirty="0">
                <a:latin typeface="Calibri" panose="020F0502020204030204" pitchFamily="34" charset="0"/>
                <a:cs typeface="Calibri" panose="020F0502020204030204" pitchFamily="34" charset="0"/>
              </a:rPr>
              <a:t>ένα ή δύο άτομα</a:t>
            </a:r>
            <a:r>
              <a:rPr lang="el-GR" sz="1700" dirty="0">
                <a:latin typeface="Calibri" panose="020F0502020204030204" pitchFamily="34" charset="0"/>
                <a:cs typeface="Calibri" panose="020F0502020204030204" pitchFamily="34" charset="0"/>
              </a:rPr>
              <a:t> που αναλαμβάνουν </a:t>
            </a:r>
            <a:r>
              <a:rPr lang="el-GR" sz="1700" b="1" dirty="0">
                <a:latin typeface="Calibri" panose="020F0502020204030204" pitchFamily="34" charset="0"/>
                <a:cs typeface="Calibri" panose="020F0502020204030204" pitchFamily="34" charset="0"/>
              </a:rPr>
              <a:t>πολλαπλούς ρόλους</a:t>
            </a:r>
            <a:r>
              <a:rPr lang="el-GR" sz="1700" dirty="0">
                <a:latin typeface="Calibri" panose="020F0502020204030204" pitchFamily="34" charset="0"/>
                <a:cs typeface="Calibri" panose="020F0502020204030204" pitchFamily="34" charset="0"/>
              </a:rPr>
              <a:t>.</a:t>
            </a:r>
            <a:br>
              <a:rPr lang="el-GR" sz="1700" dirty="0">
                <a:latin typeface="Calibri" panose="020F0502020204030204" pitchFamily="34" charset="0"/>
                <a:cs typeface="Calibri" panose="020F0502020204030204" pitchFamily="34" charset="0"/>
              </a:rPr>
            </a:br>
            <a:r>
              <a:rPr lang="el-GR" sz="1700" dirty="0">
                <a:latin typeface="Calibri" panose="020F0502020204030204" pitchFamily="34" charset="0"/>
                <a:cs typeface="Calibri" panose="020F0502020204030204" pitchFamily="34" charset="0"/>
              </a:rPr>
              <a:t>Αντίθετα, σε μεγάλα </a:t>
            </a:r>
            <a:r>
              <a:rPr lang="en-US" sz="1700" dirty="0">
                <a:latin typeface="Calibri" panose="020F0502020204030204" pitchFamily="34" charset="0"/>
                <a:cs typeface="Calibri" panose="020F0502020204030204" pitchFamily="34" charset="0"/>
              </a:rPr>
              <a:t>resorts</a:t>
            </a:r>
            <a:r>
              <a:rPr lang="el-GR" sz="1700" dirty="0">
                <a:latin typeface="Calibri" panose="020F0502020204030204" pitchFamily="34" charset="0"/>
                <a:cs typeface="Calibri" panose="020F0502020204030204" pitchFamily="34" charset="0"/>
              </a:rPr>
              <a:t>, το HR μπορεί να έχει ακόμη και </a:t>
            </a:r>
            <a:r>
              <a:rPr lang="el-GR" sz="1700" b="1" dirty="0">
                <a:latin typeface="Calibri" panose="020F0502020204030204" pitchFamily="34" charset="0"/>
                <a:cs typeface="Calibri" panose="020F0502020204030204" pitchFamily="34" charset="0"/>
              </a:rPr>
              <a:t>εξειδικευμένα τμήματα</a:t>
            </a:r>
            <a:r>
              <a:rPr lang="el-GR" sz="1700" dirty="0">
                <a:latin typeface="Calibri" panose="020F0502020204030204" pitchFamily="34" charset="0"/>
                <a:cs typeface="Calibri" panose="020F0502020204030204" pitchFamily="34" charset="0"/>
              </a:rPr>
              <a:t> για εκπαίδευση, ευεξία προσωπικού ή εσωτερική επικοινωνία.</a:t>
            </a:r>
          </a:p>
        </p:txBody>
      </p:sp>
    </p:spTree>
    <p:extLst>
      <p:ext uri="{BB962C8B-B14F-4D97-AF65-F5344CB8AC3E}">
        <p14:creationId xmlns:p14="http://schemas.microsoft.com/office/powerpoint/2010/main" val="27483936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5BC30-BE3D-40AF-8CCB-8539A402C37D}"/>
              </a:ext>
            </a:extLst>
          </p:cNvPr>
          <p:cNvSpPr>
            <a:spLocks noGrp="1"/>
          </p:cNvSpPr>
          <p:nvPr>
            <p:ph type="title"/>
          </p:nvPr>
        </p:nvSpPr>
        <p:spPr>
          <a:xfrm>
            <a:off x="1597769" y="228600"/>
            <a:ext cx="6142583" cy="968152"/>
          </a:xfrm>
        </p:spPr>
        <p:txBody>
          <a:bodyPr/>
          <a:lstStyle/>
          <a:p>
            <a:r>
              <a:rPr lang="el-GR" b="1" dirty="0">
                <a:latin typeface="Calibri" panose="020F0502020204030204" pitchFamily="34" charset="0"/>
                <a:cs typeface="Calibri" panose="020F0502020204030204" pitchFamily="34" charset="0"/>
              </a:rPr>
              <a:t>Κύριοι Ρόλοι και Καθήκοντα του HR Τμήματος: 1/5</a:t>
            </a:r>
            <a:endParaRPr lang="el-GR"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6B58E26-CF32-4615-8260-FC23EAA8FFDA}"/>
              </a:ext>
            </a:extLst>
          </p:cNvPr>
          <p:cNvSpPr>
            <a:spLocks noGrp="1"/>
          </p:cNvSpPr>
          <p:nvPr>
            <p:ph sz="quarter" idx="1"/>
          </p:nvPr>
        </p:nvSpPr>
        <p:spPr>
          <a:xfrm>
            <a:off x="35496" y="1340768"/>
            <a:ext cx="9108504" cy="5400600"/>
          </a:xfrm>
        </p:spPr>
        <p:txBody>
          <a:bodyPr/>
          <a:lstStyle/>
          <a:p>
            <a:pPr marL="0" indent="0">
              <a:buNone/>
            </a:pPr>
            <a:r>
              <a:rPr lang="el-GR" sz="2400" dirty="0">
                <a:latin typeface="Calibri" panose="020F0502020204030204" pitchFamily="34" charset="0"/>
                <a:cs typeface="Calibri" panose="020F0502020204030204" pitchFamily="34" charset="0"/>
              </a:rPr>
              <a:t>Κάθε θέση μέσα στο HR Τμήμα έχει </a:t>
            </a:r>
            <a:r>
              <a:rPr lang="el-GR" sz="2400" b="1" dirty="0">
                <a:solidFill>
                  <a:srgbClr val="C00000"/>
                </a:solidFill>
                <a:latin typeface="Calibri" panose="020F0502020204030204" pitchFamily="34" charset="0"/>
                <a:cs typeface="Calibri" panose="020F0502020204030204" pitchFamily="34" charset="0"/>
              </a:rPr>
              <a:t>διακριτό ρόλο</a:t>
            </a:r>
            <a:r>
              <a:rPr lang="el-GR" sz="2400" dirty="0">
                <a:latin typeface="Calibri" panose="020F0502020204030204" pitchFamily="34" charset="0"/>
                <a:cs typeface="Calibri" panose="020F0502020204030204" pitchFamily="34" charset="0"/>
              </a:rPr>
              <a:t>, αλλά όλες συνεργάζονται στενά για την επίτευξη ενός κοινού στόχου: </a:t>
            </a:r>
            <a:r>
              <a:rPr lang="el-GR" sz="2400" b="1" dirty="0">
                <a:solidFill>
                  <a:srgbClr val="C00000"/>
                </a:solidFill>
                <a:latin typeface="Calibri" panose="020F0502020204030204" pitchFamily="34" charset="0"/>
                <a:cs typeface="Calibri" panose="020F0502020204030204" pitchFamily="34" charset="0"/>
              </a:rPr>
              <a:t>την αρμονική και παραγωγική λειτουργία του ανθρώπινου δυναμικού</a:t>
            </a:r>
            <a:r>
              <a:rPr lang="el-GR" sz="2400" dirty="0">
                <a:latin typeface="Calibri" panose="020F0502020204030204" pitchFamily="34" charset="0"/>
                <a:cs typeface="Calibri" panose="020F0502020204030204" pitchFamily="34" charset="0"/>
              </a:rPr>
              <a:t>.</a:t>
            </a:r>
          </a:p>
          <a:p>
            <a:endParaRPr lang="el-GR" sz="2400" dirty="0">
              <a:latin typeface="Calibri" panose="020F0502020204030204" pitchFamily="34" charset="0"/>
              <a:cs typeface="Calibri" panose="020F0502020204030204" pitchFamily="34" charset="0"/>
            </a:endParaRPr>
          </a:p>
          <a:p>
            <a:pPr marL="0" indent="0">
              <a:buNone/>
            </a:pPr>
            <a:r>
              <a:rPr lang="el-GR" sz="2400" b="1" dirty="0">
                <a:latin typeface="Calibri" panose="020F0502020204030204" pitchFamily="34" charset="0"/>
                <a:cs typeface="Calibri" panose="020F0502020204030204" pitchFamily="34" charset="0"/>
              </a:rPr>
              <a:t>α. </a:t>
            </a:r>
            <a:r>
              <a:rPr lang="el-GR" sz="2400" b="1" dirty="0">
                <a:solidFill>
                  <a:srgbClr val="C00000"/>
                </a:solidFill>
                <a:latin typeface="Calibri" panose="020F0502020204030204" pitchFamily="34" charset="0"/>
                <a:cs typeface="Calibri" panose="020F0502020204030204" pitchFamily="34" charset="0"/>
              </a:rPr>
              <a:t>HR </a:t>
            </a:r>
            <a:r>
              <a:rPr lang="en-US" sz="2400" b="1" dirty="0">
                <a:solidFill>
                  <a:srgbClr val="C00000"/>
                </a:solidFill>
                <a:latin typeface="Calibri" panose="020F0502020204030204" pitchFamily="34" charset="0"/>
                <a:cs typeface="Calibri" panose="020F0502020204030204" pitchFamily="34" charset="0"/>
              </a:rPr>
              <a:t>Manager</a:t>
            </a:r>
            <a:r>
              <a:rPr lang="el-GR" sz="2400" b="1" dirty="0">
                <a:solidFill>
                  <a:srgbClr val="C00000"/>
                </a:solidFill>
                <a:latin typeface="Calibri" panose="020F0502020204030204" pitchFamily="34" charset="0"/>
                <a:cs typeface="Calibri" panose="020F0502020204030204" pitchFamily="34" charset="0"/>
              </a:rPr>
              <a:t> (Διευθυντής Ανθρώπινου Δυναμικού)</a:t>
            </a:r>
            <a:endParaRPr lang="el-GR" sz="2400" dirty="0">
              <a:solidFill>
                <a:srgbClr val="C00000"/>
              </a:solidFill>
              <a:latin typeface="Calibri" panose="020F0502020204030204" pitchFamily="34" charset="0"/>
              <a:cs typeface="Calibri" panose="020F0502020204030204" pitchFamily="34" charset="0"/>
            </a:endParaRPr>
          </a:p>
          <a:p>
            <a:pPr lvl="1"/>
            <a:r>
              <a:rPr lang="el-GR" sz="2300" dirty="0">
                <a:latin typeface="Calibri" panose="020F0502020204030204" pitchFamily="34" charset="0"/>
                <a:cs typeface="Calibri" panose="020F0502020204030204" pitchFamily="34" charset="0"/>
              </a:rPr>
              <a:t>Είναι ο </a:t>
            </a:r>
            <a:r>
              <a:rPr lang="el-GR" sz="2300" b="1" dirty="0">
                <a:solidFill>
                  <a:srgbClr val="C00000"/>
                </a:solidFill>
                <a:latin typeface="Calibri" panose="020F0502020204030204" pitchFamily="34" charset="0"/>
                <a:cs typeface="Calibri" panose="020F0502020204030204" pitchFamily="34" charset="0"/>
              </a:rPr>
              <a:t>επικεφαλής του τμήματος</a:t>
            </a:r>
            <a:r>
              <a:rPr lang="el-GR" sz="2300" dirty="0">
                <a:solidFill>
                  <a:srgbClr val="C00000"/>
                </a:solidFill>
                <a:latin typeface="Calibri" panose="020F0502020204030204" pitchFamily="34" charset="0"/>
                <a:cs typeface="Calibri" panose="020F0502020204030204" pitchFamily="34" charset="0"/>
              </a:rPr>
              <a:t> </a:t>
            </a:r>
            <a:r>
              <a:rPr lang="el-GR" sz="2300" dirty="0">
                <a:latin typeface="Calibri" panose="020F0502020204030204" pitchFamily="34" charset="0"/>
                <a:cs typeface="Calibri" panose="020F0502020204030204" pitchFamily="34" charset="0"/>
              </a:rPr>
              <a:t>και μέλος της διοικητικής ομάδας.</a:t>
            </a:r>
          </a:p>
          <a:p>
            <a:pPr lvl="1"/>
            <a:r>
              <a:rPr lang="el-GR" sz="2300" dirty="0">
                <a:latin typeface="Calibri" panose="020F0502020204030204" pitchFamily="34" charset="0"/>
                <a:cs typeface="Calibri" panose="020F0502020204030204" pitchFamily="34" charset="0"/>
              </a:rPr>
              <a:t>Καθορίζει τη </a:t>
            </a:r>
            <a:r>
              <a:rPr lang="el-GR" sz="2300" b="1" dirty="0">
                <a:solidFill>
                  <a:srgbClr val="C00000"/>
                </a:solidFill>
                <a:latin typeface="Calibri" panose="020F0502020204030204" pitchFamily="34" charset="0"/>
                <a:cs typeface="Calibri" panose="020F0502020204030204" pitchFamily="34" charset="0"/>
              </a:rPr>
              <a:t>στρατηγική H</a:t>
            </a:r>
            <a:r>
              <a:rPr lang="el-GR" sz="2300" b="1" dirty="0">
                <a:latin typeface="Calibri" panose="020F0502020204030204" pitchFamily="34" charset="0"/>
                <a:cs typeface="Calibri" panose="020F0502020204030204" pitchFamily="34" charset="0"/>
              </a:rPr>
              <a:t>R</a:t>
            </a:r>
            <a:r>
              <a:rPr lang="el-GR" sz="2300" dirty="0">
                <a:latin typeface="Calibri" panose="020F0502020204030204" pitchFamily="34" charset="0"/>
                <a:cs typeface="Calibri" panose="020F0502020204030204" pitchFamily="34" charset="0"/>
              </a:rPr>
              <a:t> σε συνεργασία με τον Γενικό Διευθυντή.</a:t>
            </a:r>
          </a:p>
          <a:p>
            <a:pPr lvl="1"/>
            <a:r>
              <a:rPr lang="el-GR" sz="2300" dirty="0">
                <a:latin typeface="Calibri" panose="020F0502020204030204" pitchFamily="34" charset="0"/>
                <a:cs typeface="Calibri" panose="020F0502020204030204" pitchFamily="34" charset="0"/>
              </a:rPr>
              <a:t>Επιβλέπει τη </a:t>
            </a:r>
            <a:r>
              <a:rPr lang="el-GR" sz="2300" b="1" dirty="0">
                <a:solidFill>
                  <a:srgbClr val="C00000"/>
                </a:solidFill>
                <a:latin typeface="Calibri" panose="020F0502020204030204" pitchFamily="34" charset="0"/>
                <a:cs typeface="Calibri" panose="020F0502020204030204" pitchFamily="34" charset="0"/>
              </a:rPr>
              <a:t>στελέχωση</a:t>
            </a:r>
            <a:r>
              <a:rPr lang="el-GR" sz="2300" dirty="0">
                <a:latin typeface="Calibri" panose="020F0502020204030204" pitchFamily="34" charset="0"/>
                <a:cs typeface="Calibri" panose="020F0502020204030204" pitchFamily="34" charset="0"/>
              </a:rPr>
              <a:t>, τη </a:t>
            </a:r>
            <a:r>
              <a:rPr lang="el-GR" sz="2300" b="1" dirty="0">
                <a:solidFill>
                  <a:srgbClr val="C00000"/>
                </a:solidFill>
                <a:latin typeface="Calibri" panose="020F0502020204030204" pitchFamily="34" charset="0"/>
                <a:cs typeface="Calibri" panose="020F0502020204030204" pitchFamily="34" charset="0"/>
              </a:rPr>
              <a:t>μισθοδοσία</a:t>
            </a:r>
            <a:r>
              <a:rPr lang="el-GR" sz="2300" dirty="0">
                <a:latin typeface="Calibri" panose="020F0502020204030204" pitchFamily="34" charset="0"/>
                <a:cs typeface="Calibri" panose="020F0502020204030204" pitchFamily="34" charset="0"/>
              </a:rPr>
              <a:t>, την </a:t>
            </a:r>
            <a:r>
              <a:rPr lang="el-GR" sz="2300" b="1" dirty="0">
                <a:solidFill>
                  <a:srgbClr val="C00000"/>
                </a:solidFill>
                <a:latin typeface="Calibri" panose="020F0502020204030204" pitchFamily="34" charset="0"/>
                <a:cs typeface="Calibri" panose="020F0502020204030204" pitchFamily="34" charset="0"/>
              </a:rPr>
              <a:t>εκπαίδευση</a:t>
            </a:r>
            <a:r>
              <a:rPr lang="el-GR" sz="2300" dirty="0">
                <a:latin typeface="Calibri" panose="020F0502020204030204" pitchFamily="34" charset="0"/>
                <a:cs typeface="Calibri" panose="020F0502020204030204" pitchFamily="34" charset="0"/>
              </a:rPr>
              <a:t>, και τη </a:t>
            </a:r>
            <a:r>
              <a:rPr lang="el-GR" sz="2300" b="1" dirty="0">
                <a:solidFill>
                  <a:srgbClr val="C00000"/>
                </a:solidFill>
                <a:latin typeface="Calibri" panose="020F0502020204030204" pitchFamily="34" charset="0"/>
                <a:cs typeface="Calibri" panose="020F0502020204030204" pitchFamily="34" charset="0"/>
              </a:rPr>
              <a:t>διαχείριση εργασιακών θεμάτων</a:t>
            </a:r>
            <a:r>
              <a:rPr lang="el-GR" sz="2300" dirty="0">
                <a:latin typeface="Calibri" panose="020F0502020204030204" pitchFamily="34" charset="0"/>
                <a:cs typeface="Calibri" panose="020F0502020204030204" pitchFamily="34" charset="0"/>
              </a:rPr>
              <a:t>.</a:t>
            </a:r>
          </a:p>
          <a:p>
            <a:pPr lvl="1"/>
            <a:r>
              <a:rPr lang="el-GR" sz="2300" dirty="0">
                <a:latin typeface="Calibri" panose="020F0502020204030204" pitchFamily="34" charset="0"/>
                <a:cs typeface="Calibri" panose="020F0502020204030204" pitchFamily="34" charset="0"/>
              </a:rPr>
              <a:t>Εξασφαλίζει τη </a:t>
            </a:r>
            <a:r>
              <a:rPr lang="el-GR" sz="2300" b="1" dirty="0">
                <a:solidFill>
                  <a:srgbClr val="C00000"/>
                </a:solidFill>
                <a:latin typeface="Calibri" panose="020F0502020204030204" pitchFamily="34" charset="0"/>
                <a:cs typeface="Calibri" panose="020F0502020204030204" pitchFamily="34" charset="0"/>
              </a:rPr>
              <a:t>συμμόρφωση</a:t>
            </a:r>
            <a:r>
              <a:rPr lang="el-GR" sz="2300" dirty="0">
                <a:latin typeface="Calibri" panose="020F0502020204030204" pitchFamily="34" charset="0"/>
                <a:cs typeface="Calibri" panose="020F0502020204030204" pitchFamily="34" charset="0"/>
              </a:rPr>
              <a:t> με την εργατική νομοθεσία και διατηρεί </a:t>
            </a:r>
            <a:r>
              <a:rPr lang="el-GR" sz="2300" b="1" dirty="0">
                <a:solidFill>
                  <a:srgbClr val="C00000"/>
                </a:solidFill>
                <a:latin typeface="Calibri" panose="020F0502020204030204" pitchFamily="34" charset="0"/>
                <a:cs typeface="Calibri" panose="020F0502020204030204" pitchFamily="34" charset="0"/>
              </a:rPr>
              <a:t>θετικό εργασιακό κλίμα</a:t>
            </a:r>
            <a:r>
              <a:rPr lang="el-GR" sz="2300" dirty="0">
                <a:latin typeface="Calibri" panose="020F0502020204030204" pitchFamily="34" charset="0"/>
                <a:cs typeface="Calibri" panose="020F0502020204030204" pitchFamily="34" charset="0"/>
              </a:rPr>
              <a:t>.</a:t>
            </a:r>
          </a:p>
          <a:p>
            <a:pPr lvl="1"/>
            <a:r>
              <a:rPr lang="el-GR" sz="2300" dirty="0">
                <a:latin typeface="Calibri" panose="020F0502020204030204" pitchFamily="34" charset="0"/>
                <a:cs typeface="Calibri" panose="020F0502020204030204" pitchFamily="34" charset="0"/>
              </a:rPr>
              <a:t>Συμμετέχει σε </a:t>
            </a:r>
            <a:r>
              <a:rPr lang="el-GR" sz="2300" b="1" dirty="0">
                <a:solidFill>
                  <a:srgbClr val="C00000"/>
                </a:solidFill>
                <a:latin typeface="Calibri" panose="020F0502020204030204" pitchFamily="34" charset="0"/>
                <a:cs typeface="Calibri" panose="020F0502020204030204" pitchFamily="34" charset="0"/>
              </a:rPr>
              <a:t>συναντήσεις διοίκησης</a:t>
            </a:r>
            <a:r>
              <a:rPr lang="el-GR" sz="2300" dirty="0">
                <a:solidFill>
                  <a:srgbClr val="C00000"/>
                </a:solidFill>
                <a:latin typeface="Calibri" panose="020F0502020204030204" pitchFamily="34" charset="0"/>
                <a:cs typeface="Calibri" panose="020F0502020204030204" pitchFamily="34" charset="0"/>
              </a:rPr>
              <a:t> </a:t>
            </a:r>
            <a:r>
              <a:rPr lang="el-GR" sz="2300" dirty="0">
                <a:latin typeface="Calibri" panose="020F0502020204030204" pitchFamily="34" charset="0"/>
                <a:cs typeface="Calibri" panose="020F0502020204030204" pitchFamily="34" charset="0"/>
              </a:rPr>
              <a:t>για την ευθυγράμμιση του ανθρώπινου δυναμικού με τους επιχειρησιακούς στόχους.</a:t>
            </a:r>
          </a:p>
          <a:p>
            <a:endParaRPr lang="el-GR" sz="2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64EC3408-DAB7-492F-B8D3-BF99308BE8B7}"/>
              </a:ext>
            </a:extLst>
          </p:cNvPr>
          <p:cNvSpPr>
            <a:spLocks noGrp="1"/>
          </p:cNvSpPr>
          <p:nvPr>
            <p:ph type="sldNum" sz="quarter" idx="12"/>
          </p:nvPr>
        </p:nvSpPr>
        <p:spPr/>
        <p:txBody>
          <a:bodyPr/>
          <a:lstStyle/>
          <a:p>
            <a:pPr>
              <a:defRPr/>
            </a:pPr>
            <a:fld id="{D4CA15EF-DFB9-4D40-AD98-A7932FA4C59D}" type="slidenum">
              <a:rPr lang="el-GR" smtClean="0"/>
              <a:pPr>
                <a:defRPr/>
              </a:pPr>
              <a:t>49</a:t>
            </a:fld>
            <a:endParaRPr lang="el-GR"/>
          </a:p>
        </p:txBody>
      </p:sp>
    </p:spTree>
    <p:extLst>
      <p:ext uri="{BB962C8B-B14F-4D97-AF65-F5344CB8AC3E}">
        <p14:creationId xmlns:p14="http://schemas.microsoft.com/office/powerpoint/2010/main" val="2287291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4CFE6-FA17-4299-99CF-D66CB8640D62}"/>
              </a:ext>
            </a:extLst>
          </p:cNvPr>
          <p:cNvSpPr>
            <a:spLocks noGrp="1"/>
          </p:cNvSpPr>
          <p:nvPr>
            <p:ph type="title"/>
          </p:nvPr>
        </p:nvSpPr>
        <p:spPr/>
        <p:txBody>
          <a:bodyPr/>
          <a:lstStyle/>
          <a:p>
            <a:r>
              <a:rPr lang="el-GR" b="1" dirty="0">
                <a:latin typeface="Calibri" panose="020F0502020204030204" pitchFamily="34" charset="0"/>
                <a:cs typeface="Calibri" panose="020F0502020204030204" pitchFamily="34" charset="0"/>
              </a:rPr>
              <a:t>Ένταση του Τουρισμού στην ΕΕ: 2/2</a:t>
            </a:r>
            <a:endParaRPr lang="el-GR" dirty="0"/>
          </a:p>
        </p:txBody>
      </p:sp>
      <p:sp>
        <p:nvSpPr>
          <p:cNvPr id="3" name="Content Placeholder 2">
            <a:extLst>
              <a:ext uri="{FF2B5EF4-FFF2-40B4-BE49-F238E27FC236}">
                <a16:creationId xmlns:a16="http://schemas.microsoft.com/office/drawing/2014/main" id="{9AC82942-9B99-48CF-9DF0-4314F8E2FE99}"/>
              </a:ext>
            </a:extLst>
          </p:cNvPr>
          <p:cNvSpPr>
            <a:spLocks noGrp="1"/>
          </p:cNvSpPr>
          <p:nvPr>
            <p:ph sz="quarter" idx="1"/>
          </p:nvPr>
        </p:nvSpPr>
        <p:spPr>
          <a:xfrm>
            <a:off x="179512" y="1527048"/>
            <a:ext cx="2952328" cy="4572000"/>
          </a:xfrm>
        </p:spPr>
        <p:txBody>
          <a:bodyPr/>
          <a:lstStyle/>
          <a:p>
            <a:r>
              <a:rPr lang="el-GR" sz="2400" dirty="0">
                <a:latin typeface="Calibri" panose="020F0502020204030204" pitchFamily="34" charset="0"/>
                <a:cs typeface="Calibri" panose="020F0502020204030204" pitchFamily="34" charset="0"/>
              </a:rPr>
              <a:t>Μηνιαίες διανυκτερεύσεις σε τουριστικά καταλύματα στην ΕΕ.</a:t>
            </a:r>
            <a:endParaRPr lang="en-US" sz="2400" dirty="0">
              <a:latin typeface="Calibri" panose="020F0502020204030204" pitchFamily="34" charset="0"/>
              <a:cs typeface="Calibri" panose="020F0502020204030204" pitchFamily="34" charset="0"/>
            </a:endParaRPr>
          </a:p>
          <a:p>
            <a:r>
              <a:rPr lang="el-GR" sz="2400" b="1" dirty="0">
                <a:solidFill>
                  <a:srgbClr val="C00000"/>
                </a:solidFill>
                <a:latin typeface="Calibri" panose="020F0502020204030204" pitchFamily="34" charset="0"/>
                <a:cs typeface="Calibri" panose="020F0502020204030204" pitchFamily="34" charset="0"/>
              </a:rPr>
              <a:t>Παρουσιάζεται έντονη εποχικότητα</a:t>
            </a:r>
            <a:r>
              <a:rPr lang="el-GR" sz="2400" dirty="0">
                <a:latin typeface="Calibri" panose="020F0502020204030204" pitchFamily="34" charset="0"/>
                <a:cs typeface="Calibri" panose="020F0502020204030204" pitchFamily="34" charset="0"/>
              </a:rPr>
              <a:t>.</a:t>
            </a:r>
          </a:p>
          <a:p>
            <a:endParaRPr lang="el-GR" sz="2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20BFB96B-6F23-4526-98A1-3A505A1C6C5E}"/>
              </a:ext>
            </a:extLst>
          </p:cNvPr>
          <p:cNvSpPr>
            <a:spLocks noGrp="1"/>
          </p:cNvSpPr>
          <p:nvPr>
            <p:ph type="sldNum" sz="quarter" idx="12"/>
          </p:nvPr>
        </p:nvSpPr>
        <p:spPr/>
        <p:txBody>
          <a:bodyPr/>
          <a:lstStyle/>
          <a:p>
            <a:pPr>
              <a:defRPr/>
            </a:pPr>
            <a:fld id="{D4CA15EF-DFB9-4D40-AD98-A7932FA4C59D}" type="slidenum">
              <a:rPr lang="el-GR" smtClean="0"/>
              <a:pPr>
                <a:defRPr/>
              </a:pPr>
              <a:t>5</a:t>
            </a:fld>
            <a:endParaRPr lang="el-GR"/>
          </a:p>
        </p:txBody>
      </p:sp>
      <p:pic>
        <p:nvPicPr>
          <p:cNvPr id="5" name="Picture 4">
            <a:extLst>
              <a:ext uri="{FF2B5EF4-FFF2-40B4-BE49-F238E27FC236}">
                <a16:creationId xmlns:a16="http://schemas.microsoft.com/office/drawing/2014/main" id="{C699BB43-C43D-4482-8DEF-5BB48C0A5964}"/>
              </a:ext>
            </a:extLst>
          </p:cNvPr>
          <p:cNvPicPr>
            <a:picLocks noChangeAspect="1"/>
          </p:cNvPicPr>
          <p:nvPr/>
        </p:nvPicPr>
        <p:blipFill>
          <a:blip r:embed="rId2"/>
          <a:stretch>
            <a:fillRect/>
          </a:stretch>
        </p:blipFill>
        <p:spPr>
          <a:xfrm>
            <a:off x="3233751" y="1412776"/>
            <a:ext cx="5730737" cy="5005250"/>
          </a:xfrm>
          <a:prstGeom prst="rect">
            <a:avLst/>
          </a:prstGeom>
        </p:spPr>
      </p:pic>
    </p:spTree>
    <p:extLst>
      <p:ext uri="{BB962C8B-B14F-4D97-AF65-F5344CB8AC3E}">
        <p14:creationId xmlns:p14="http://schemas.microsoft.com/office/powerpoint/2010/main" val="39134105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65D9D-5E17-42C8-AD5A-6E16C3007D4D}"/>
              </a:ext>
            </a:extLst>
          </p:cNvPr>
          <p:cNvSpPr>
            <a:spLocks noGrp="1"/>
          </p:cNvSpPr>
          <p:nvPr>
            <p:ph type="title"/>
          </p:nvPr>
        </p:nvSpPr>
        <p:spPr>
          <a:xfrm>
            <a:off x="1453753" y="293911"/>
            <a:ext cx="6286599" cy="758825"/>
          </a:xfrm>
        </p:spPr>
        <p:txBody>
          <a:bodyPr/>
          <a:lstStyle/>
          <a:p>
            <a:r>
              <a:rPr lang="el-GR" b="1" dirty="0">
                <a:latin typeface="Calibri" panose="020F0502020204030204" pitchFamily="34" charset="0"/>
                <a:cs typeface="Calibri" panose="020F0502020204030204" pitchFamily="34" charset="0"/>
              </a:rPr>
              <a:t>Κύριοι Ρόλοι και Καθήκοντα του HR Τμήματος: 2/5</a:t>
            </a:r>
            <a:endParaRPr lang="el-GR" dirty="0"/>
          </a:p>
        </p:txBody>
      </p:sp>
      <p:sp>
        <p:nvSpPr>
          <p:cNvPr id="3" name="Content Placeholder 2">
            <a:extLst>
              <a:ext uri="{FF2B5EF4-FFF2-40B4-BE49-F238E27FC236}">
                <a16:creationId xmlns:a16="http://schemas.microsoft.com/office/drawing/2014/main" id="{807D75FE-C7F1-46A3-B1DF-C626F7C984EB}"/>
              </a:ext>
            </a:extLst>
          </p:cNvPr>
          <p:cNvSpPr>
            <a:spLocks noGrp="1"/>
          </p:cNvSpPr>
          <p:nvPr>
            <p:ph sz="quarter" idx="1"/>
          </p:nvPr>
        </p:nvSpPr>
        <p:spPr>
          <a:xfrm>
            <a:off x="179512" y="1527048"/>
            <a:ext cx="8626160" cy="5214320"/>
          </a:xfrm>
        </p:spPr>
        <p:txBody>
          <a:bodyPr/>
          <a:lstStyle/>
          <a:p>
            <a:pPr marL="0" indent="0">
              <a:buNone/>
            </a:pPr>
            <a:r>
              <a:rPr lang="el-GR" sz="2400" b="1" dirty="0">
                <a:latin typeface="Calibri" panose="020F0502020204030204" pitchFamily="34" charset="0"/>
                <a:cs typeface="Calibri" panose="020F0502020204030204" pitchFamily="34" charset="0"/>
              </a:rPr>
              <a:t>β. </a:t>
            </a:r>
            <a:r>
              <a:rPr lang="en-US" sz="2400" b="1" dirty="0">
                <a:solidFill>
                  <a:srgbClr val="C00000"/>
                </a:solidFill>
                <a:latin typeface="Calibri" panose="020F0502020204030204" pitchFamily="34" charset="0"/>
                <a:cs typeface="Calibri" panose="020F0502020204030204" pitchFamily="34" charset="0"/>
              </a:rPr>
              <a:t>Training Manager </a:t>
            </a:r>
            <a:r>
              <a:rPr lang="el-GR" sz="2400" b="1" dirty="0">
                <a:solidFill>
                  <a:srgbClr val="C00000"/>
                </a:solidFill>
                <a:latin typeface="Calibri" panose="020F0502020204030204" pitchFamily="34" charset="0"/>
                <a:cs typeface="Calibri" panose="020F0502020204030204" pitchFamily="34" charset="0"/>
              </a:rPr>
              <a:t>(Υπεύθυνος Εκπαίδευσης και Ανάπτυξης)</a:t>
            </a:r>
            <a:endParaRPr lang="el-GR" sz="2400" dirty="0">
              <a:solidFill>
                <a:srgbClr val="C00000"/>
              </a:solidFill>
              <a:latin typeface="Calibri" panose="020F0502020204030204" pitchFamily="34" charset="0"/>
              <a:cs typeface="Calibri" panose="020F0502020204030204" pitchFamily="34" charset="0"/>
            </a:endParaRPr>
          </a:p>
          <a:p>
            <a:pPr lvl="1"/>
            <a:r>
              <a:rPr lang="el-GR" sz="2400" dirty="0">
                <a:latin typeface="Calibri" panose="020F0502020204030204" pitchFamily="34" charset="0"/>
                <a:cs typeface="Calibri" panose="020F0502020204030204" pitchFamily="34" charset="0"/>
              </a:rPr>
              <a:t>Σχεδιάζει και υλοποιεί </a:t>
            </a:r>
            <a:r>
              <a:rPr lang="el-GR" sz="2400" b="1" dirty="0">
                <a:solidFill>
                  <a:srgbClr val="C00000"/>
                </a:solidFill>
                <a:latin typeface="Calibri" panose="020F0502020204030204" pitchFamily="34" charset="0"/>
                <a:cs typeface="Calibri" panose="020F0502020204030204" pitchFamily="34" charset="0"/>
              </a:rPr>
              <a:t>προγράμματα εκπαίδευσης</a:t>
            </a:r>
            <a:r>
              <a:rPr lang="el-GR" sz="2400" dirty="0">
                <a:solidFill>
                  <a:srgbClr val="C00000"/>
                </a:solidFill>
                <a:latin typeface="Calibri" panose="020F0502020204030204" pitchFamily="34" charset="0"/>
                <a:cs typeface="Calibri" panose="020F0502020204030204" pitchFamily="34" charset="0"/>
              </a:rPr>
              <a:t> </a:t>
            </a:r>
            <a:r>
              <a:rPr lang="el-GR" sz="2400" dirty="0">
                <a:latin typeface="Calibri" panose="020F0502020204030204" pitchFamily="34" charset="0"/>
                <a:cs typeface="Calibri" panose="020F0502020204030204" pitchFamily="34" charset="0"/>
              </a:rPr>
              <a:t>για όλο το προσωπικό:</a:t>
            </a:r>
            <a:br>
              <a:rPr lang="el-GR" sz="2400" dirty="0">
                <a:latin typeface="Calibri" panose="020F0502020204030204" pitchFamily="34" charset="0"/>
                <a:cs typeface="Calibri" panose="020F0502020204030204" pitchFamily="34" charset="0"/>
              </a:rPr>
            </a:br>
            <a:r>
              <a:rPr lang="el-GR" sz="2400" i="1" dirty="0">
                <a:latin typeface="Calibri" panose="020F0502020204030204" pitchFamily="34" charset="0"/>
                <a:cs typeface="Calibri" panose="020F0502020204030204" pitchFamily="34" charset="0"/>
              </a:rPr>
              <a:t>σερβιτόροι, </a:t>
            </a:r>
            <a:r>
              <a:rPr lang="el-GR" sz="2400" i="1" dirty="0" err="1">
                <a:latin typeface="Calibri" panose="020F0502020204030204" pitchFamily="34" charset="0"/>
                <a:cs typeface="Calibri" panose="020F0502020204030204" pitchFamily="34" charset="0"/>
              </a:rPr>
              <a:t>ρεσεψιονίστες</a:t>
            </a:r>
            <a:r>
              <a:rPr lang="el-GR" sz="2400" i="1" dirty="0">
                <a:latin typeface="Calibri" panose="020F0502020204030204" pitchFamily="34" charset="0"/>
                <a:cs typeface="Calibri" panose="020F0502020204030204" pitchFamily="34" charset="0"/>
              </a:rPr>
              <a:t>, επιβλέποντες ορόφων, μάγειρες, κ.ά.</a:t>
            </a:r>
            <a:endParaRPr lang="el-GR" sz="2400" dirty="0">
              <a:latin typeface="Calibri" panose="020F0502020204030204" pitchFamily="34" charset="0"/>
              <a:cs typeface="Calibri" panose="020F0502020204030204" pitchFamily="34" charset="0"/>
            </a:endParaRPr>
          </a:p>
          <a:p>
            <a:pPr lvl="1"/>
            <a:r>
              <a:rPr lang="el-GR" sz="2400" dirty="0">
                <a:latin typeface="Calibri" panose="020F0502020204030204" pitchFamily="34" charset="0"/>
                <a:cs typeface="Calibri" panose="020F0502020204030204" pitchFamily="34" charset="0"/>
              </a:rPr>
              <a:t>Δημιουργεί </a:t>
            </a:r>
            <a:r>
              <a:rPr lang="en-US" sz="2400" b="1" dirty="0">
                <a:solidFill>
                  <a:srgbClr val="C00000"/>
                </a:solidFill>
                <a:latin typeface="Calibri" panose="020F0502020204030204" pitchFamily="34" charset="0"/>
                <a:cs typeface="Calibri" panose="020F0502020204030204" pitchFamily="34" charset="0"/>
              </a:rPr>
              <a:t>onboarding</a:t>
            </a:r>
            <a:r>
              <a:rPr lang="el-GR" sz="2400" b="1" dirty="0">
                <a:solidFill>
                  <a:srgbClr val="C00000"/>
                </a:solidFill>
                <a:latin typeface="Calibri" panose="020F0502020204030204" pitchFamily="34" charset="0"/>
                <a:cs typeface="Calibri" panose="020F0502020204030204" pitchFamily="34" charset="0"/>
              </a:rPr>
              <a:t> (ενσωμάτωσης) προγράμματα</a:t>
            </a:r>
            <a:r>
              <a:rPr lang="el-GR" sz="2400" dirty="0">
                <a:solidFill>
                  <a:srgbClr val="C00000"/>
                </a:solidFill>
                <a:latin typeface="Calibri" panose="020F0502020204030204" pitchFamily="34" charset="0"/>
                <a:cs typeface="Calibri" panose="020F0502020204030204" pitchFamily="34" charset="0"/>
              </a:rPr>
              <a:t> </a:t>
            </a:r>
            <a:r>
              <a:rPr lang="el-GR" sz="2400" dirty="0">
                <a:latin typeface="Calibri" panose="020F0502020204030204" pitchFamily="34" charset="0"/>
                <a:cs typeface="Calibri" panose="020F0502020204030204" pitchFamily="34" charset="0"/>
              </a:rPr>
              <a:t>για νέους υπαλλήλους.</a:t>
            </a:r>
          </a:p>
          <a:p>
            <a:pPr lvl="1"/>
            <a:r>
              <a:rPr lang="el-GR" sz="2400" dirty="0">
                <a:latin typeface="Calibri" panose="020F0502020204030204" pitchFamily="34" charset="0"/>
                <a:cs typeface="Calibri" panose="020F0502020204030204" pitchFamily="34" charset="0"/>
              </a:rPr>
              <a:t>Εντοπίζει </a:t>
            </a:r>
            <a:r>
              <a:rPr lang="el-GR" sz="2400" b="1" dirty="0">
                <a:solidFill>
                  <a:srgbClr val="C00000"/>
                </a:solidFill>
                <a:latin typeface="Calibri" panose="020F0502020204030204" pitchFamily="34" charset="0"/>
                <a:cs typeface="Calibri" panose="020F0502020204030204" pitchFamily="34" charset="0"/>
              </a:rPr>
              <a:t>ανάγκες εκπαίδευσης</a:t>
            </a:r>
            <a:r>
              <a:rPr lang="el-GR" sz="2400" dirty="0">
                <a:solidFill>
                  <a:srgbClr val="C00000"/>
                </a:solidFill>
                <a:latin typeface="Calibri" panose="020F0502020204030204" pitchFamily="34" charset="0"/>
                <a:cs typeface="Calibri" panose="020F0502020204030204" pitchFamily="34" charset="0"/>
              </a:rPr>
              <a:t> </a:t>
            </a:r>
            <a:r>
              <a:rPr lang="el-GR" sz="2400" dirty="0">
                <a:latin typeface="Calibri" panose="020F0502020204030204" pitchFamily="34" charset="0"/>
                <a:cs typeface="Calibri" panose="020F0502020204030204" pitchFamily="34" charset="0"/>
              </a:rPr>
              <a:t>μέσω αξιολογήσεων απόδοσης και ανατροφοδότησης.</a:t>
            </a:r>
          </a:p>
          <a:p>
            <a:pPr lvl="1"/>
            <a:r>
              <a:rPr lang="el-GR" sz="2400" dirty="0">
                <a:latin typeface="Calibri" panose="020F0502020204030204" pitchFamily="34" charset="0"/>
                <a:cs typeface="Calibri" panose="020F0502020204030204" pitchFamily="34" charset="0"/>
              </a:rPr>
              <a:t>Προωθεί τη </a:t>
            </a:r>
            <a:r>
              <a:rPr lang="el-GR" sz="2400" b="1" dirty="0">
                <a:solidFill>
                  <a:srgbClr val="C00000"/>
                </a:solidFill>
                <a:latin typeface="Calibri" panose="020F0502020204030204" pitchFamily="34" charset="0"/>
                <a:cs typeface="Calibri" panose="020F0502020204030204" pitchFamily="34" charset="0"/>
              </a:rPr>
              <a:t>συνεχή μάθηση</a:t>
            </a:r>
            <a:r>
              <a:rPr lang="el-GR" sz="2400" dirty="0">
                <a:solidFill>
                  <a:srgbClr val="C00000"/>
                </a:solidFill>
                <a:latin typeface="Calibri" panose="020F0502020204030204" pitchFamily="34" charset="0"/>
                <a:cs typeface="Calibri" panose="020F0502020204030204" pitchFamily="34" charset="0"/>
              </a:rPr>
              <a:t> </a:t>
            </a:r>
            <a:r>
              <a:rPr lang="el-GR" sz="2400" dirty="0">
                <a:latin typeface="Calibri" panose="020F0502020204030204" pitchFamily="34" charset="0"/>
                <a:cs typeface="Calibri" panose="020F0502020204030204" pitchFamily="34" charset="0"/>
              </a:rPr>
              <a:t>και τη </a:t>
            </a:r>
            <a:r>
              <a:rPr lang="el-GR" sz="2400" b="1" dirty="0">
                <a:solidFill>
                  <a:srgbClr val="C00000"/>
                </a:solidFill>
                <a:latin typeface="Calibri" panose="020F0502020204030204" pitchFamily="34" charset="0"/>
                <a:cs typeface="Calibri" panose="020F0502020204030204" pitchFamily="34" charset="0"/>
              </a:rPr>
              <a:t>βελτίωση της ποιότητας υπηρεσιών</a:t>
            </a:r>
            <a:r>
              <a:rPr lang="el-GR" sz="2400" dirty="0">
                <a:solidFill>
                  <a:srgbClr val="C00000"/>
                </a:solidFill>
                <a:latin typeface="Calibri" panose="020F0502020204030204" pitchFamily="34" charset="0"/>
                <a:cs typeface="Calibri" panose="020F0502020204030204" pitchFamily="34" charset="0"/>
              </a:rPr>
              <a:t> </a:t>
            </a:r>
            <a:r>
              <a:rPr lang="el-GR" sz="2400" dirty="0">
                <a:latin typeface="Calibri" panose="020F0502020204030204" pitchFamily="34" charset="0"/>
                <a:cs typeface="Calibri" panose="020F0502020204030204" pitchFamily="34" charset="0"/>
              </a:rPr>
              <a:t>μέσω </a:t>
            </a:r>
            <a:r>
              <a:rPr lang="en-US" sz="2400" dirty="0">
                <a:latin typeface="Calibri" panose="020F0502020204030204" pitchFamily="34" charset="0"/>
                <a:cs typeface="Calibri" panose="020F0502020204030204" pitchFamily="34" charset="0"/>
              </a:rPr>
              <a:t>workshops, role plays </a:t>
            </a:r>
            <a:r>
              <a:rPr lang="el-GR" sz="2400" dirty="0">
                <a:latin typeface="Calibri" panose="020F0502020204030204" pitchFamily="34" charset="0"/>
                <a:cs typeface="Calibri" panose="020F0502020204030204" pitchFamily="34" charset="0"/>
              </a:rPr>
              <a:t>και </a:t>
            </a:r>
            <a:r>
              <a:rPr lang="en-US" sz="2400" dirty="0">
                <a:latin typeface="Calibri" panose="020F0502020204030204" pitchFamily="34" charset="0"/>
                <a:cs typeface="Calibri" panose="020F0502020204030204" pitchFamily="34" charset="0"/>
              </a:rPr>
              <a:t>e-learning</a:t>
            </a:r>
            <a:r>
              <a:rPr lang="el-GR" sz="2400" dirty="0">
                <a:latin typeface="Calibri" panose="020F0502020204030204" pitchFamily="34" charset="0"/>
                <a:cs typeface="Calibri" panose="020F0502020204030204" pitchFamily="34" charset="0"/>
              </a:rPr>
              <a:t>.</a:t>
            </a:r>
          </a:p>
          <a:p>
            <a:pPr lvl="1"/>
            <a:r>
              <a:rPr lang="el-GR" sz="2400" dirty="0">
                <a:latin typeface="Calibri" panose="020F0502020204030204" pitchFamily="34" charset="0"/>
                <a:cs typeface="Calibri" panose="020F0502020204030204" pitchFamily="34" charset="0"/>
              </a:rPr>
              <a:t>Είναι «</a:t>
            </a:r>
            <a:r>
              <a:rPr lang="el-GR" sz="2400" b="1" dirty="0">
                <a:solidFill>
                  <a:srgbClr val="C00000"/>
                </a:solidFill>
                <a:latin typeface="Calibri" panose="020F0502020204030204" pitchFamily="34" charset="0"/>
                <a:cs typeface="Calibri" panose="020F0502020204030204" pitchFamily="34" charset="0"/>
              </a:rPr>
              <a:t>πρεσβευτής κουλτούρας φιλοξενίας</a:t>
            </a:r>
            <a:r>
              <a:rPr lang="el-GR" sz="2400" dirty="0">
                <a:latin typeface="Calibri" panose="020F0502020204030204" pitchFamily="34" charset="0"/>
                <a:cs typeface="Calibri" panose="020F0502020204030204" pitchFamily="34" charset="0"/>
              </a:rPr>
              <a:t>» μέσα στην επιχείρηση.</a:t>
            </a:r>
          </a:p>
          <a:p>
            <a:endParaRPr lang="el-GR" sz="2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5C8B865F-2A02-4BEC-BDC7-A78A504E7283}"/>
              </a:ext>
            </a:extLst>
          </p:cNvPr>
          <p:cNvSpPr>
            <a:spLocks noGrp="1"/>
          </p:cNvSpPr>
          <p:nvPr>
            <p:ph type="sldNum" sz="quarter" idx="12"/>
          </p:nvPr>
        </p:nvSpPr>
        <p:spPr/>
        <p:txBody>
          <a:bodyPr/>
          <a:lstStyle/>
          <a:p>
            <a:pPr>
              <a:defRPr/>
            </a:pPr>
            <a:fld id="{D4CA15EF-DFB9-4D40-AD98-A7932FA4C59D}" type="slidenum">
              <a:rPr lang="el-GR" smtClean="0"/>
              <a:pPr>
                <a:defRPr/>
              </a:pPr>
              <a:t>50</a:t>
            </a:fld>
            <a:endParaRPr lang="el-GR"/>
          </a:p>
        </p:txBody>
      </p:sp>
    </p:spTree>
    <p:extLst>
      <p:ext uri="{BB962C8B-B14F-4D97-AF65-F5344CB8AC3E}">
        <p14:creationId xmlns:p14="http://schemas.microsoft.com/office/powerpoint/2010/main" val="27752528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2396D-48A0-4314-B3ED-AB270086D5E9}"/>
              </a:ext>
            </a:extLst>
          </p:cNvPr>
          <p:cNvSpPr>
            <a:spLocks noGrp="1"/>
          </p:cNvSpPr>
          <p:nvPr>
            <p:ph type="title"/>
          </p:nvPr>
        </p:nvSpPr>
        <p:spPr>
          <a:xfrm>
            <a:off x="1187624" y="365919"/>
            <a:ext cx="6784305" cy="758825"/>
          </a:xfrm>
        </p:spPr>
        <p:txBody>
          <a:bodyPr/>
          <a:lstStyle/>
          <a:p>
            <a:r>
              <a:rPr lang="el-GR" b="1" dirty="0">
                <a:latin typeface="Calibri" panose="020F0502020204030204" pitchFamily="34" charset="0"/>
                <a:cs typeface="Calibri" panose="020F0502020204030204" pitchFamily="34" charset="0"/>
              </a:rPr>
              <a:t>Κύριοι Ρόλοι και Καθήκοντα του HR Τμήματος: 3/5</a:t>
            </a:r>
            <a:endParaRPr lang="el-GR" dirty="0"/>
          </a:p>
        </p:txBody>
      </p:sp>
      <p:sp>
        <p:nvSpPr>
          <p:cNvPr id="3" name="Content Placeholder 2">
            <a:extLst>
              <a:ext uri="{FF2B5EF4-FFF2-40B4-BE49-F238E27FC236}">
                <a16:creationId xmlns:a16="http://schemas.microsoft.com/office/drawing/2014/main" id="{2447CFFF-16FC-4127-B8B1-829F6B07FAE8}"/>
              </a:ext>
            </a:extLst>
          </p:cNvPr>
          <p:cNvSpPr>
            <a:spLocks noGrp="1"/>
          </p:cNvSpPr>
          <p:nvPr>
            <p:ph sz="quarter" idx="1"/>
          </p:nvPr>
        </p:nvSpPr>
        <p:spPr>
          <a:xfrm>
            <a:off x="107504" y="1527048"/>
            <a:ext cx="8856984" cy="4572000"/>
          </a:xfrm>
        </p:spPr>
        <p:txBody>
          <a:bodyPr/>
          <a:lstStyle/>
          <a:p>
            <a:pPr marL="0" indent="0">
              <a:buNone/>
            </a:pPr>
            <a:r>
              <a:rPr lang="el-GR" sz="2400" b="1" dirty="0">
                <a:latin typeface="Calibri" panose="020F0502020204030204" pitchFamily="34" charset="0"/>
                <a:cs typeface="Calibri" panose="020F0502020204030204" pitchFamily="34" charset="0"/>
              </a:rPr>
              <a:t>γ. </a:t>
            </a:r>
            <a:r>
              <a:rPr lang="en-US" sz="2400" b="1" dirty="0">
                <a:solidFill>
                  <a:srgbClr val="C00000"/>
                </a:solidFill>
                <a:latin typeface="Calibri" panose="020F0502020204030204" pitchFamily="34" charset="0"/>
                <a:cs typeface="Calibri" panose="020F0502020204030204" pitchFamily="34" charset="0"/>
              </a:rPr>
              <a:t>Payroll Officer </a:t>
            </a:r>
            <a:r>
              <a:rPr lang="el-GR" sz="2400" b="1" dirty="0">
                <a:solidFill>
                  <a:srgbClr val="C00000"/>
                </a:solidFill>
                <a:latin typeface="Calibri" panose="020F0502020204030204" pitchFamily="34" charset="0"/>
                <a:cs typeface="Calibri" panose="020F0502020204030204" pitchFamily="34" charset="0"/>
              </a:rPr>
              <a:t>(Υπεύθυνος Μισθοδοσίας και Παροχών)</a:t>
            </a:r>
          </a:p>
          <a:p>
            <a:pPr marL="0" indent="0">
              <a:buNone/>
            </a:pPr>
            <a:endParaRPr lang="el-GR" sz="2400" dirty="0">
              <a:latin typeface="Calibri" panose="020F0502020204030204" pitchFamily="34" charset="0"/>
              <a:cs typeface="Calibri" panose="020F0502020204030204" pitchFamily="34" charset="0"/>
            </a:endParaRPr>
          </a:p>
          <a:p>
            <a:pPr lvl="1"/>
            <a:r>
              <a:rPr lang="el-GR" sz="2400" dirty="0">
                <a:latin typeface="Calibri" panose="020F0502020204030204" pitchFamily="34" charset="0"/>
                <a:cs typeface="Calibri" panose="020F0502020204030204" pitchFamily="34" charset="0"/>
              </a:rPr>
              <a:t>Διαχειρίζεται τη </a:t>
            </a:r>
            <a:r>
              <a:rPr lang="el-GR" sz="2400" b="1" dirty="0">
                <a:solidFill>
                  <a:srgbClr val="C00000"/>
                </a:solidFill>
                <a:latin typeface="Calibri" panose="020F0502020204030204" pitchFamily="34" charset="0"/>
                <a:cs typeface="Calibri" panose="020F0502020204030204" pitchFamily="34" charset="0"/>
              </a:rPr>
              <a:t>μισθοδοσία</a:t>
            </a:r>
            <a:r>
              <a:rPr lang="el-GR" sz="2400" dirty="0">
                <a:latin typeface="Calibri" panose="020F0502020204030204" pitchFamily="34" charset="0"/>
                <a:cs typeface="Calibri" panose="020F0502020204030204" pitchFamily="34" charset="0"/>
              </a:rPr>
              <a:t>, τις </a:t>
            </a:r>
            <a:r>
              <a:rPr lang="el-GR" sz="2400" b="1" dirty="0">
                <a:solidFill>
                  <a:srgbClr val="C00000"/>
                </a:solidFill>
                <a:latin typeface="Calibri" panose="020F0502020204030204" pitchFamily="34" charset="0"/>
                <a:cs typeface="Calibri" panose="020F0502020204030204" pitchFamily="34" charset="0"/>
              </a:rPr>
              <a:t>άδειες</a:t>
            </a:r>
            <a:r>
              <a:rPr lang="el-GR" sz="2400" dirty="0">
                <a:latin typeface="Calibri" panose="020F0502020204030204" pitchFamily="34" charset="0"/>
                <a:cs typeface="Calibri" panose="020F0502020204030204" pitchFamily="34" charset="0"/>
              </a:rPr>
              <a:t>, τις </a:t>
            </a:r>
            <a:r>
              <a:rPr lang="el-GR" sz="2400" b="1" dirty="0">
                <a:solidFill>
                  <a:srgbClr val="C00000"/>
                </a:solidFill>
                <a:latin typeface="Calibri" panose="020F0502020204030204" pitchFamily="34" charset="0"/>
                <a:cs typeface="Calibri" panose="020F0502020204030204" pitchFamily="34" charset="0"/>
              </a:rPr>
              <a:t>υπερωρίες</a:t>
            </a:r>
            <a:r>
              <a:rPr lang="el-GR" sz="2400" dirty="0">
                <a:latin typeface="Calibri" panose="020F0502020204030204" pitchFamily="34" charset="0"/>
                <a:cs typeface="Calibri" panose="020F0502020204030204" pitchFamily="34" charset="0"/>
              </a:rPr>
              <a:t> και τις </a:t>
            </a:r>
            <a:r>
              <a:rPr lang="el-GR" sz="2400" b="1" dirty="0">
                <a:solidFill>
                  <a:srgbClr val="C00000"/>
                </a:solidFill>
                <a:latin typeface="Calibri" panose="020F0502020204030204" pitchFamily="34" charset="0"/>
                <a:cs typeface="Calibri" panose="020F0502020204030204" pitchFamily="34" charset="0"/>
              </a:rPr>
              <a:t>παροχές</a:t>
            </a:r>
            <a:r>
              <a:rPr lang="el-GR" sz="2400" dirty="0">
                <a:latin typeface="Calibri" panose="020F0502020204030204" pitchFamily="34" charset="0"/>
                <a:cs typeface="Calibri" panose="020F0502020204030204" pitchFamily="34" charset="0"/>
              </a:rPr>
              <a:t>.</a:t>
            </a:r>
          </a:p>
          <a:p>
            <a:pPr lvl="1"/>
            <a:r>
              <a:rPr lang="el-GR" sz="2400" dirty="0">
                <a:latin typeface="Calibri" panose="020F0502020204030204" pitchFamily="34" charset="0"/>
                <a:cs typeface="Calibri" panose="020F0502020204030204" pitchFamily="34" charset="0"/>
              </a:rPr>
              <a:t>Ελέγχει την </a:t>
            </a:r>
            <a:r>
              <a:rPr lang="el-GR" sz="2400" b="1" dirty="0">
                <a:solidFill>
                  <a:srgbClr val="C00000"/>
                </a:solidFill>
                <a:latin typeface="Calibri" panose="020F0502020204030204" pitchFamily="34" charset="0"/>
                <a:cs typeface="Calibri" panose="020F0502020204030204" pitchFamily="34" charset="0"/>
              </a:rPr>
              <a:t>ορθή εφαρμογή των συμβάσεων εργασίας </a:t>
            </a:r>
            <a:r>
              <a:rPr lang="el-GR" sz="2400" dirty="0">
                <a:latin typeface="Calibri" panose="020F0502020204030204" pitchFamily="34" charset="0"/>
                <a:cs typeface="Calibri" panose="020F0502020204030204" pitchFamily="34" charset="0"/>
              </a:rPr>
              <a:t>και των ασφαλιστικών υποχρεώσεων.</a:t>
            </a:r>
          </a:p>
          <a:p>
            <a:pPr lvl="1"/>
            <a:r>
              <a:rPr lang="el-GR" sz="2400" dirty="0">
                <a:latin typeface="Calibri" panose="020F0502020204030204" pitchFamily="34" charset="0"/>
                <a:cs typeface="Calibri" panose="020F0502020204030204" pitchFamily="34" charset="0"/>
              </a:rPr>
              <a:t>Διασφαλίζει τη </a:t>
            </a:r>
            <a:r>
              <a:rPr lang="el-GR" sz="2400" b="1" dirty="0">
                <a:solidFill>
                  <a:srgbClr val="C00000"/>
                </a:solidFill>
                <a:latin typeface="Calibri" panose="020F0502020204030204" pitchFamily="34" charset="0"/>
                <a:cs typeface="Calibri" panose="020F0502020204030204" pitchFamily="34" charset="0"/>
              </a:rPr>
              <a:t>διαφάνεια και ακρίβεια</a:t>
            </a:r>
            <a:r>
              <a:rPr lang="el-GR" sz="2400" dirty="0">
                <a:solidFill>
                  <a:srgbClr val="C00000"/>
                </a:solidFill>
                <a:latin typeface="Calibri" panose="020F0502020204030204" pitchFamily="34" charset="0"/>
                <a:cs typeface="Calibri" panose="020F0502020204030204" pitchFamily="34" charset="0"/>
              </a:rPr>
              <a:t> </a:t>
            </a:r>
            <a:r>
              <a:rPr lang="el-GR" sz="2400" dirty="0">
                <a:latin typeface="Calibri" panose="020F0502020204030204" pitchFamily="34" charset="0"/>
                <a:cs typeface="Calibri" panose="020F0502020204030204" pitchFamily="34" charset="0"/>
              </a:rPr>
              <a:t>στις οικονομικές συναλλαγές με τους εργαζομένους.</a:t>
            </a:r>
          </a:p>
          <a:p>
            <a:pPr lvl="1"/>
            <a:r>
              <a:rPr lang="el-GR" sz="2400" dirty="0">
                <a:latin typeface="Calibri" panose="020F0502020204030204" pitchFamily="34" charset="0"/>
                <a:cs typeface="Calibri" panose="020F0502020204030204" pitchFamily="34" charset="0"/>
              </a:rPr>
              <a:t>Συνεργάζεται με το λογιστήριο (</a:t>
            </a:r>
            <a:r>
              <a:rPr lang="en-US" sz="2400" dirty="0">
                <a:latin typeface="Calibri" panose="020F0502020204030204" pitchFamily="34" charset="0"/>
                <a:cs typeface="Calibri" panose="020F0502020204030204" pitchFamily="34" charset="0"/>
              </a:rPr>
              <a:t>Finance</a:t>
            </a:r>
            <a:r>
              <a:rPr lang="el-GR" sz="2400" dirty="0">
                <a:latin typeface="Calibri" panose="020F0502020204030204" pitchFamily="34" charset="0"/>
                <a:cs typeface="Calibri" panose="020F0502020204030204" pitchFamily="34" charset="0"/>
              </a:rPr>
              <a:t>) για τον </a:t>
            </a:r>
            <a:r>
              <a:rPr lang="el-GR" sz="2400" b="1" dirty="0">
                <a:solidFill>
                  <a:srgbClr val="C00000"/>
                </a:solidFill>
                <a:latin typeface="Calibri" panose="020F0502020204030204" pitchFamily="34" charset="0"/>
                <a:cs typeface="Calibri" panose="020F0502020204030204" pitchFamily="34" charset="0"/>
              </a:rPr>
              <a:t>έλεγχο κόστους προσωπικού</a:t>
            </a:r>
            <a:r>
              <a:rPr lang="el-GR" sz="2400" dirty="0">
                <a:latin typeface="Calibri" panose="020F0502020204030204" pitchFamily="34" charset="0"/>
                <a:cs typeface="Calibri" panose="020F0502020204030204" pitchFamily="34" charset="0"/>
              </a:rPr>
              <a:t>.</a:t>
            </a:r>
          </a:p>
          <a:p>
            <a:endParaRPr lang="el-GR" sz="2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FBA9A6A5-60A9-4A5A-B600-0F85867E345C}"/>
              </a:ext>
            </a:extLst>
          </p:cNvPr>
          <p:cNvSpPr>
            <a:spLocks noGrp="1"/>
          </p:cNvSpPr>
          <p:nvPr>
            <p:ph type="sldNum" sz="quarter" idx="12"/>
          </p:nvPr>
        </p:nvSpPr>
        <p:spPr/>
        <p:txBody>
          <a:bodyPr/>
          <a:lstStyle/>
          <a:p>
            <a:pPr>
              <a:defRPr/>
            </a:pPr>
            <a:fld id="{D4CA15EF-DFB9-4D40-AD98-A7932FA4C59D}" type="slidenum">
              <a:rPr lang="el-GR" smtClean="0"/>
              <a:pPr>
                <a:defRPr/>
              </a:pPr>
              <a:t>51</a:t>
            </a:fld>
            <a:endParaRPr lang="el-GR"/>
          </a:p>
        </p:txBody>
      </p:sp>
    </p:spTree>
    <p:extLst>
      <p:ext uri="{BB962C8B-B14F-4D97-AF65-F5344CB8AC3E}">
        <p14:creationId xmlns:p14="http://schemas.microsoft.com/office/powerpoint/2010/main" val="21039462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25952-C8B0-4F4F-A991-2E001F178967}"/>
              </a:ext>
            </a:extLst>
          </p:cNvPr>
          <p:cNvSpPr>
            <a:spLocks noGrp="1"/>
          </p:cNvSpPr>
          <p:nvPr>
            <p:ph type="title"/>
          </p:nvPr>
        </p:nvSpPr>
        <p:spPr>
          <a:xfrm>
            <a:off x="1475656" y="293911"/>
            <a:ext cx="6208241" cy="758825"/>
          </a:xfrm>
        </p:spPr>
        <p:txBody>
          <a:bodyPr/>
          <a:lstStyle/>
          <a:p>
            <a:r>
              <a:rPr lang="el-GR" b="1" dirty="0">
                <a:latin typeface="Calibri" panose="020F0502020204030204" pitchFamily="34" charset="0"/>
                <a:cs typeface="Calibri" panose="020F0502020204030204" pitchFamily="34" charset="0"/>
              </a:rPr>
              <a:t>Κύριοι Ρόλοι και Καθήκοντα του HR Τμήματος: 4/5</a:t>
            </a:r>
            <a:endParaRPr lang="el-GR" dirty="0"/>
          </a:p>
        </p:txBody>
      </p:sp>
      <p:sp>
        <p:nvSpPr>
          <p:cNvPr id="3" name="Content Placeholder 2">
            <a:extLst>
              <a:ext uri="{FF2B5EF4-FFF2-40B4-BE49-F238E27FC236}">
                <a16:creationId xmlns:a16="http://schemas.microsoft.com/office/drawing/2014/main" id="{E7C775A8-D540-420E-9FCA-EEF548E224BA}"/>
              </a:ext>
            </a:extLst>
          </p:cNvPr>
          <p:cNvSpPr>
            <a:spLocks noGrp="1"/>
          </p:cNvSpPr>
          <p:nvPr>
            <p:ph sz="quarter" idx="1"/>
          </p:nvPr>
        </p:nvSpPr>
        <p:spPr>
          <a:xfrm>
            <a:off x="179512" y="1527048"/>
            <a:ext cx="8784976" cy="4998296"/>
          </a:xfrm>
        </p:spPr>
        <p:txBody>
          <a:bodyPr/>
          <a:lstStyle/>
          <a:p>
            <a:pPr marL="0" indent="0">
              <a:buNone/>
            </a:pPr>
            <a:r>
              <a:rPr lang="el-GR" sz="2400" b="1" dirty="0">
                <a:latin typeface="Calibri" panose="020F0502020204030204" pitchFamily="34" charset="0"/>
                <a:cs typeface="Calibri" panose="020F0502020204030204" pitchFamily="34" charset="0"/>
              </a:rPr>
              <a:t>δ. HR </a:t>
            </a:r>
            <a:r>
              <a:rPr lang="en-US" sz="2400" b="1" dirty="0">
                <a:latin typeface="Calibri" panose="020F0502020204030204" pitchFamily="34" charset="0"/>
                <a:cs typeface="Calibri" panose="020F0502020204030204" pitchFamily="34" charset="0"/>
              </a:rPr>
              <a:t>Officer / Recruiter </a:t>
            </a:r>
            <a:r>
              <a:rPr lang="el-GR" sz="2400" b="1" dirty="0">
                <a:latin typeface="Calibri" panose="020F0502020204030204" pitchFamily="34" charset="0"/>
                <a:cs typeface="Calibri" panose="020F0502020204030204" pitchFamily="34" charset="0"/>
              </a:rPr>
              <a:t>(Υπεύθυνος Στελέχωσης)</a:t>
            </a:r>
          </a:p>
          <a:p>
            <a:pPr marL="0" indent="0">
              <a:buNone/>
            </a:pPr>
            <a:endParaRPr lang="el-GR" sz="2400" dirty="0">
              <a:latin typeface="Calibri" panose="020F0502020204030204" pitchFamily="34" charset="0"/>
              <a:cs typeface="Calibri" panose="020F0502020204030204" pitchFamily="34" charset="0"/>
            </a:endParaRPr>
          </a:p>
          <a:p>
            <a:pPr lvl="1"/>
            <a:r>
              <a:rPr lang="el-GR" sz="2400" dirty="0">
                <a:latin typeface="Calibri" panose="020F0502020204030204" pitchFamily="34" charset="0"/>
                <a:cs typeface="Calibri" panose="020F0502020204030204" pitchFamily="34" charset="0"/>
              </a:rPr>
              <a:t>Δημιουργεί και δημοσιεύει </a:t>
            </a:r>
            <a:r>
              <a:rPr lang="el-GR" sz="2400" b="1" dirty="0">
                <a:solidFill>
                  <a:srgbClr val="C00000"/>
                </a:solidFill>
                <a:latin typeface="Calibri" panose="020F0502020204030204" pitchFamily="34" charset="0"/>
                <a:cs typeface="Calibri" panose="020F0502020204030204" pitchFamily="34" charset="0"/>
              </a:rPr>
              <a:t>αγγελίες εργασίας</a:t>
            </a:r>
            <a:r>
              <a:rPr lang="el-GR" sz="2400" dirty="0">
                <a:latin typeface="Calibri" panose="020F0502020204030204" pitchFamily="34" charset="0"/>
                <a:cs typeface="Calibri" panose="020F0502020204030204" pitchFamily="34" charset="0"/>
              </a:rPr>
              <a:t>,</a:t>
            </a:r>
          </a:p>
          <a:p>
            <a:pPr lvl="1"/>
            <a:r>
              <a:rPr lang="el-GR" sz="2400" b="1" dirty="0">
                <a:solidFill>
                  <a:srgbClr val="C00000"/>
                </a:solidFill>
                <a:latin typeface="Calibri" panose="020F0502020204030204" pitchFamily="34" charset="0"/>
                <a:cs typeface="Calibri" panose="020F0502020204030204" pitchFamily="34" charset="0"/>
              </a:rPr>
              <a:t>Συνεντεύξεις</a:t>
            </a:r>
            <a:r>
              <a:rPr lang="el-GR" sz="2400" dirty="0">
                <a:latin typeface="Calibri" panose="020F0502020204030204" pitchFamily="34" charset="0"/>
                <a:cs typeface="Calibri" panose="020F0502020204030204" pitchFamily="34" charset="0"/>
              </a:rPr>
              <a:t> υποψηφίων και </a:t>
            </a:r>
            <a:r>
              <a:rPr lang="el-GR" sz="2400" b="1" dirty="0">
                <a:solidFill>
                  <a:srgbClr val="C00000"/>
                </a:solidFill>
                <a:latin typeface="Calibri" panose="020F0502020204030204" pitchFamily="34" charset="0"/>
                <a:cs typeface="Calibri" panose="020F0502020204030204" pitchFamily="34" charset="0"/>
              </a:rPr>
              <a:t>επιλογή προσωπικού</a:t>
            </a:r>
            <a:r>
              <a:rPr lang="el-GR" sz="2400" dirty="0">
                <a:solidFill>
                  <a:srgbClr val="C00000"/>
                </a:solidFill>
                <a:latin typeface="Calibri" panose="020F0502020204030204" pitchFamily="34" charset="0"/>
                <a:cs typeface="Calibri" panose="020F0502020204030204" pitchFamily="34" charset="0"/>
              </a:rPr>
              <a:t> </a:t>
            </a:r>
            <a:r>
              <a:rPr lang="el-GR" sz="2400" dirty="0">
                <a:latin typeface="Calibri" panose="020F0502020204030204" pitchFamily="34" charset="0"/>
                <a:cs typeface="Calibri" panose="020F0502020204030204" pitchFamily="34" charset="0"/>
              </a:rPr>
              <a:t>σύμφωνα με τα πρότυπα του ξενοδοχείου,</a:t>
            </a:r>
          </a:p>
          <a:p>
            <a:pPr lvl="1"/>
            <a:r>
              <a:rPr lang="el-GR" sz="2400" dirty="0">
                <a:latin typeface="Calibri" panose="020F0502020204030204" pitchFamily="34" charset="0"/>
                <a:cs typeface="Calibri" panose="020F0502020204030204" pitchFamily="34" charset="0"/>
              </a:rPr>
              <a:t>Συμμετέχει σε </a:t>
            </a:r>
            <a:r>
              <a:rPr lang="en-US" sz="2400" b="1" dirty="0">
                <a:solidFill>
                  <a:srgbClr val="C00000"/>
                </a:solidFill>
                <a:latin typeface="Calibri" panose="020F0502020204030204" pitchFamily="34" charset="0"/>
                <a:cs typeface="Calibri" panose="020F0502020204030204" pitchFamily="34" charset="0"/>
              </a:rPr>
              <a:t>career fairs</a:t>
            </a:r>
            <a:r>
              <a:rPr lang="en-US" sz="2400" dirty="0">
                <a:solidFill>
                  <a:srgbClr val="C00000"/>
                </a:solidFill>
                <a:latin typeface="Calibri" panose="020F0502020204030204" pitchFamily="34" charset="0"/>
                <a:cs typeface="Calibri" panose="020F0502020204030204" pitchFamily="34" charset="0"/>
              </a:rPr>
              <a:t> </a:t>
            </a:r>
            <a:r>
              <a:rPr lang="el-GR" sz="2400" dirty="0">
                <a:latin typeface="Calibri" panose="020F0502020204030204" pitchFamily="34" charset="0"/>
                <a:cs typeface="Calibri" panose="020F0502020204030204" pitchFamily="34" charset="0"/>
              </a:rPr>
              <a:t>(εκθέσεις καριέρας) ή συνεργασίες με τουριστικές σχολές,</a:t>
            </a:r>
          </a:p>
          <a:p>
            <a:pPr lvl="1"/>
            <a:r>
              <a:rPr lang="el-GR" sz="2400" dirty="0">
                <a:latin typeface="Calibri" panose="020F0502020204030204" pitchFamily="34" charset="0"/>
                <a:cs typeface="Calibri" panose="020F0502020204030204" pitchFamily="34" charset="0"/>
              </a:rPr>
              <a:t>Οργανώνει τη διαδικασία </a:t>
            </a:r>
            <a:r>
              <a:rPr lang="el-GR" sz="2400" b="1" dirty="0">
                <a:solidFill>
                  <a:srgbClr val="C00000"/>
                </a:solidFill>
                <a:latin typeface="Calibri" panose="020F0502020204030204" pitchFamily="34" charset="0"/>
                <a:cs typeface="Calibri" panose="020F0502020204030204" pitchFamily="34" charset="0"/>
              </a:rPr>
              <a:t>ένταξης νέων υπαλλήλων </a:t>
            </a:r>
            <a:r>
              <a:rPr lang="el-GR" sz="2400" b="1" dirty="0">
                <a:latin typeface="Calibri" panose="020F0502020204030204" pitchFamily="34" charset="0"/>
                <a:cs typeface="Calibri" panose="020F0502020204030204" pitchFamily="34" charset="0"/>
              </a:rPr>
              <a:t>(</a:t>
            </a:r>
            <a:r>
              <a:rPr lang="en-US" sz="2400" b="1" dirty="0">
                <a:latin typeface="Calibri" panose="020F0502020204030204" pitchFamily="34" charset="0"/>
                <a:cs typeface="Calibri" panose="020F0502020204030204" pitchFamily="34" charset="0"/>
              </a:rPr>
              <a:t>induction</a:t>
            </a:r>
            <a:r>
              <a:rPr lang="el-GR" sz="2400" b="1" dirty="0">
                <a:latin typeface="Calibri" panose="020F0502020204030204" pitchFamily="34" charset="0"/>
                <a:cs typeface="Calibri" panose="020F0502020204030204" pitchFamily="34" charset="0"/>
              </a:rPr>
              <a:t>)</a:t>
            </a:r>
            <a:r>
              <a:rPr lang="el-GR" sz="2400" dirty="0">
                <a:latin typeface="Calibri" panose="020F0502020204030204" pitchFamily="34" charset="0"/>
                <a:cs typeface="Calibri" panose="020F0502020204030204" pitchFamily="34" charset="0"/>
              </a:rPr>
              <a:t>.</a:t>
            </a:r>
          </a:p>
          <a:p>
            <a:pPr marL="274638" lvl="1" indent="0">
              <a:buNone/>
            </a:pPr>
            <a:endParaRPr lang="el-GR" sz="2400" dirty="0">
              <a:latin typeface="Calibri" panose="020F0502020204030204" pitchFamily="34" charset="0"/>
              <a:cs typeface="Calibri" panose="020F0502020204030204" pitchFamily="34" charset="0"/>
            </a:endParaRPr>
          </a:p>
          <a:p>
            <a:pPr marL="0" indent="0">
              <a:buNone/>
            </a:pPr>
            <a:r>
              <a:rPr lang="el-GR" sz="2400" dirty="0">
                <a:latin typeface="Calibri" panose="020F0502020204030204" pitchFamily="34" charset="0"/>
                <a:cs typeface="Calibri" panose="020F0502020204030204" pitchFamily="34" charset="0"/>
              </a:rPr>
              <a:t>Ο ρόλος αυτός είναι κρίσιμος σε περιόδους </a:t>
            </a:r>
            <a:r>
              <a:rPr lang="el-GR" sz="2400" b="1" dirty="0">
                <a:solidFill>
                  <a:srgbClr val="C00000"/>
                </a:solidFill>
                <a:latin typeface="Calibri" panose="020F0502020204030204" pitchFamily="34" charset="0"/>
                <a:cs typeface="Calibri" panose="020F0502020204030204" pitchFamily="34" charset="0"/>
              </a:rPr>
              <a:t>προετοιμασίας για τη σεζόν</a:t>
            </a:r>
            <a:r>
              <a:rPr lang="el-GR" sz="2400" dirty="0">
                <a:latin typeface="Calibri" panose="020F0502020204030204" pitchFamily="34" charset="0"/>
                <a:cs typeface="Calibri" panose="020F0502020204030204" pitchFamily="34" charset="0"/>
              </a:rPr>
              <a:t>, όταν η στελέχωση πρέπει να ολοκληρωθεί σε σύντομο χρονικό διάστημα.</a:t>
            </a:r>
          </a:p>
          <a:p>
            <a:endParaRPr lang="el-GR" sz="2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FE736F80-38BE-474C-A7BA-12884B70E919}"/>
              </a:ext>
            </a:extLst>
          </p:cNvPr>
          <p:cNvSpPr>
            <a:spLocks noGrp="1"/>
          </p:cNvSpPr>
          <p:nvPr>
            <p:ph type="sldNum" sz="quarter" idx="12"/>
          </p:nvPr>
        </p:nvSpPr>
        <p:spPr/>
        <p:txBody>
          <a:bodyPr/>
          <a:lstStyle/>
          <a:p>
            <a:pPr>
              <a:defRPr/>
            </a:pPr>
            <a:fld id="{D4CA15EF-DFB9-4D40-AD98-A7932FA4C59D}" type="slidenum">
              <a:rPr lang="el-GR" smtClean="0"/>
              <a:pPr>
                <a:defRPr/>
              </a:pPr>
              <a:t>52</a:t>
            </a:fld>
            <a:endParaRPr lang="el-GR"/>
          </a:p>
        </p:txBody>
      </p:sp>
    </p:spTree>
    <p:extLst>
      <p:ext uri="{BB962C8B-B14F-4D97-AF65-F5344CB8AC3E}">
        <p14:creationId xmlns:p14="http://schemas.microsoft.com/office/powerpoint/2010/main" val="26523287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DB4BD-D63E-4BD3-B252-9527A939C46B}"/>
              </a:ext>
            </a:extLst>
          </p:cNvPr>
          <p:cNvSpPr>
            <a:spLocks noGrp="1"/>
          </p:cNvSpPr>
          <p:nvPr>
            <p:ph type="title"/>
          </p:nvPr>
        </p:nvSpPr>
        <p:spPr>
          <a:xfrm>
            <a:off x="1547664" y="365919"/>
            <a:ext cx="6064225" cy="758825"/>
          </a:xfrm>
        </p:spPr>
        <p:txBody>
          <a:bodyPr/>
          <a:lstStyle/>
          <a:p>
            <a:r>
              <a:rPr lang="el-GR" b="1" dirty="0">
                <a:latin typeface="Calibri" panose="020F0502020204030204" pitchFamily="34" charset="0"/>
                <a:cs typeface="Calibri" panose="020F0502020204030204" pitchFamily="34" charset="0"/>
              </a:rPr>
              <a:t>Κύριοι Ρόλοι και Καθήκοντα του HR Τμήματος: 5/5</a:t>
            </a:r>
            <a:endParaRPr lang="el-GR" dirty="0"/>
          </a:p>
        </p:txBody>
      </p:sp>
      <p:sp>
        <p:nvSpPr>
          <p:cNvPr id="3" name="Content Placeholder 2">
            <a:extLst>
              <a:ext uri="{FF2B5EF4-FFF2-40B4-BE49-F238E27FC236}">
                <a16:creationId xmlns:a16="http://schemas.microsoft.com/office/drawing/2014/main" id="{E6C19B37-DAFC-4488-954B-F21D2CAE456E}"/>
              </a:ext>
            </a:extLst>
          </p:cNvPr>
          <p:cNvSpPr>
            <a:spLocks noGrp="1"/>
          </p:cNvSpPr>
          <p:nvPr>
            <p:ph sz="quarter" idx="1"/>
          </p:nvPr>
        </p:nvSpPr>
        <p:spPr/>
        <p:txBody>
          <a:bodyPr/>
          <a:lstStyle/>
          <a:p>
            <a:pPr marL="0" indent="0">
              <a:buNone/>
            </a:pPr>
            <a:r>
              <a:rPr lang="el-GR" sz="2400" b="1" dirty="0">
                <a:latin typeface="Calibri" panose="020F0502020204030204" pitchFamily="34" charset="0"/>
                <a:cs typeface="Calibri" panose="020F0502020204030204" pitchFamily="34" charset="0"/>
              </a:rPr>
              <a:t>ε. </a:t>
            </a:r>
            <a:r>
              <a:rPr lang="en-US" sz="2400" b="1" dirty="0">
                <a:solidFill>
                  <a:srgbClr val="C00000"/>
                </a:solidFill>
                <a:latin typeface="Calibri" panose="020F0502020204030204" pitchFamily="34" charset="0"/>
                <a:cs typeface="Calibri" panose="020F0502020204030204" pitchFamily="34" charset="0"/>
              </a:rPr>
              <a:t>HR Assistant / Employee Relations Officer </a:t>
            </a:r>
            <a:r>
              <a:rPr lang="el-GR" sz="2400" b="1" dirty="0">
                <a:solidFill>
                  <a:srgbClr val="C00000"/>
                </a:solidFill>
                <a:latin typeface="Calibri" panose="020F0502020204030204" pitchFamily="34" charset="0"/>
                <a:cs typeface="Calibri" panose="020F0502020204030204" pitchFamily="34" charset="0"/>
              </a:rPr>
              <a:t>(Υποστήριξη &amp; Εργασιακές Σχέσεις)</a:t>
            </a:r>
          </a:p>
          <a:p>
            <a:pPr marL="0" indent="0">
              <a:buNone/>
            </a:pPr>
            <a:endParaRPr lang="el-GR" sz="2400" dirty="0">
              <a:latin typeface="Calibri" panose="020F0502020204030204" pitchFamily="34" charset="0"/>
              <a:cs typeface="Calibri" panose="020F0502020204030204" pitchFamily="34" charset="0"/>
            </a:endParaRPr>
          </a:p>
          <a:p>
            <a:pPr lvl="1"/>
            <a:r>
              <a:rPr lang="el-GR" sz="2400" dirty="0">
                <a:latin typeface="Calibri" panose="020F0502020204030204" pitchFamily="34" charset="0"/>
                <a:cs typeface="Calibri" panose="020F0502020204030204" pitchFamily="34" charset="0"/>
              </a:rPr>
              <a:t>Διαχειρίζεται </a:t>
            </a:r>
            <a:r>
              <a:rPr lang="el-GR" sz="2400" b="1" dirty="0">
                <a:solidFill>
                  <a:srgbClr val="C00000"/>
                </a:solidFill>
                <a:latin typeface="Calibri" panose="020F0502020204030204" pitchFamily="34" charset="0"/>
                <a:cs typeface="Calibri" panose="020F0502020204030204" pitchFamily="34" charset="0"/>
              </a:rPr>
              <a:t>αιτήματα και παράπονα</a:t>
            </a:r>
            <a:r>
              <a:rPr lang="el-GR" sz="2400" dirty="0">
                <a:solidFill>
                  <a:srgbClr val="C00000"/>
                </a:solidFill>
                <a:latin typeface="Calibri" panose="020F0502020204030204" pitchFamily="34" charset="0"/>
                <a:cs typeface="Calibri" panose="020F0502020204030204" pitchFamily="34" charset="0"/>
              </a:rPr>
              <a:t> </a:t>
            </a:r>
            <a:r>
              <a:rPr lang="el-GR" sz="2400" dirty="0">
                <a:latin typeface="Calibri" panose="020F0502020204030204" pitchFamily="34" charset="0"/>
                <a:cs typeface="Calibri" panose="020F0502020204030204" pitchFamily="34" charset="0"/>
              </a:rPr>
              <a:t>του προσωπικού,</a:t>
            </a:r>
          </a:p>
          <a:p>
            <a:pPr lvl="1"/>
            <a:r>
              <a:rPr lang="el-GR" sz="2400" dirty="0">
                <a:latin typeface="Calibri" panose="020F0502020204030204" pitchFamily="34" charset="0"/>
                <a:cs typeface="Calibri" panose="020F0502020204030204" pitchFamily="34" charset="0"/>
              </a:rPr>
              <a:t>Οργανώνει </a:t>
            </a:r>
            <a:r>
              <a:rPr lang="el-GR" sz="2400" b="1" dirty="0">
                <a:solidFill>
                  <a:srgbClr val="C00000"/>
                </a:solidFill>
                <a:latin typeface="Calibri" panose="020F0502020204030204" pitchFamily="34" charset="0"/>
                <a:cs typeface="Calibri" panose="020F0502020204030204" pitchFamily="34" charset="0"/>
              </a:rPr>
              <a:t>εκδηλώσεις, δραστηριότητες ευεξίας ή επιβράβευσης</a:t>
            </a:r>
            <a:r>
              <a:rPr lang="el-GR" sz="2400" dirty="0">
                <a:latin typeface="Calibri" panose="020F0502020204030204" pitchFamily="34" charset="0"/>
                <a:cs typeface="Calibri" panose="020F0502020204030204" pitchFamily="34" charset="0"/>
              </a:rPr>
              <a:t>,</a:t>
            </a:r>
          </a:p>
          <a:p>
            <a:pPr lvl="1"/>
            <a:r>
              <a:rPr lang="el-GR" sz="2400" dirty="0">
                <a:latin typeface="Calibri" panose="020F0502020204030204" pitchFamily="34" charset="0"/>
                <a:cs typeface="Calibri" panose="020F0502020204030204" pitchFamily="34" charset="0"/>
              </a:rPr>
              <a:t>Προάγει την </a:t>
            </a:r>
            <a:r>
              <a:rPr lang="el-GR" sz="2400" b="1" dirty="0">
                <a:solidFill>
                  <a:srgbClr val="C00000"/>
                </a:solidFill>
                <a:latin typeface="Calibri" panose="020F0502020204030204" pitchFamily="34" charset="0"/>
                <a:cs typeface="Calibri" panose="020F0502020204030204" pitchFamily="34" charset="0"/>
              </a:rPr>
              <a:t>εσωτερική επ</a:t>
            </a:r>
            <a:r>
              <a:rPr lang="el-GR" sz="2400" b="1" dirty="0">
                <a:latin typeface="Calibri" panose="020F0502020204030204" pitchFamily="34" charset="0"/>
                <a:cs typeface="Calibri" panose="020F0502020204030204" pitchFamily="34" charset="0"/>
              </a:rPr>
              <a:t>ικοινωνία</a:t>
            </a:r>
            <a:r>
              <a:rPr lang="el-GR" sz="2400" dirty="0">
                <a:latin typeface="Calibri" panose="020F0502020204030204" pitchFamily="34" charset="0"/>
                <a:cs typeface="Calibri" panose="020F0502020204030204" pitchFamily="34" charset="0"/>
              </a:rPr>
              <a:t> και </a:t>
            </a:r>
            <a:r>
              <a:rPr lang="el-GR" sz="2400" dirty="0">
                <a:solidFill>
                  <a:srgbClr val="C00000"/>
                </a:solidFill>
                <a:latin typeface="Calibri" panose="020F0502020204030204" pitchFamily="34" charset="0"/>
                <a:cs typeface="Calibri" panose="020F0502020204030204" pitchFamily="34" charset="0"/>
              </a:rPr>
              <a:t>το </a:t>
            </a:r>
            <a:r>
              <a:rPr lang="el-GR" sz="2400" b="1" dirty="0">
                <a:solidFill>
                  <a:srgbClr val="C00000"/>
                </a:solidFill>
                <a:latin typeface="Calibri" panose="020F0502020204030204" pitchFamily="34" charset="0"/>
                <a:cs typeface="Calibri" panose="020F0502020204030204" pitchFamily="34" charset="0"/>
              </a:rPr>
              <a:t>ομαδικό</a:t>
            </a:r>
            <a:r>
              <a:rPr lang="el-GR" sz="2400" b="1" dirty="0">
                <a:latin typeface="Calibri" panose="020F0502020204030204" pitchFamily="34" charset="0"/>
                <a:cs typeface="Calibri" panose="020F0502020204030204" pitchFamily="34" charset="0"/>
              </a:rPr>
              <a:t> πνεύμα</a:t>
            </a:r>
            <a:r>
              <a:rPr lang="el-GR" sz="2400" dirty="0">
                <a:latin typeface="Calibri" panose="020F0502020204030204" pitchFamily="34" charset="0"/>
                <a:cs typeface="Calibri" panose="020F0502020204030204" pitchFamily="34" charset="0"/>
              </a:rPr>
              <a:t>,</a:t>
            </a:r>
          </a:p>
          <a:p>
            <a:pPr lvl="1"/>
            <a:r>
              <a:rPr lang="el-GR" sz="2400" dirty="0">
                <a:latin typeface="Calibri" panose="020F0502020204030204" pitchFamily="34" charset="0"/>
                <a:cs typeface="Calibri" panose="020F0502020204030204" pitchFamily="34" charset="0"/>
              </a:rPr>
              <a:t>Συνδράμει στη </a:t>
            </a:r>
            <a:r>
              <a:rPr lang="el-GR" sz="2400" b="1" dirty="0">
                <a:solidFill>
                  <a:srgbClr val="C00000"/>
                </a:solidFill>
                <a:latin typeface="Calibri" panose="020F0502020204030204" pitchFamily="34" charset="0"/>
                <a:cs typeface="Calibri" panose="020F0502020204030204" pitchFamily="34" charset="0"/>
              </a:rPr>
              <a:t>διαχείριση πειθαρχικών θεμάτων</a:t>
            </a:r>
            <a:r>
              <a:rPr lang="el-GR" sz="2400" dirty="0">
                <a:solidFill>
                  <a:srgbClr val="C00000"/>
                </a:solidFill>
                <a:latin typeface="Calibri" panose="020F0502020204030204" pitchFamily="34" charset="0"/>
                <a:cs typeface="Calibri" panose="020F0502020204030204" pitchFamily="34" charset="0"/>
              </a:rPr>
              <a:t> </a:t>
            </a:r>
            <a:r>
              <a:rPr lang="el-GR" sz="2400" dirty="0">
                <a:latin typeface="Calibri" panose="020F0502020204030204" pitchFamily="34" charset="0"/>
                <a:cs typeface="Calibri" panose="020F0502020204030204" pitchFamily="34" charset="0"/>
              </a:rPr>
              <a:t>με σεβασμό και διακριτικότητα.</a:t>
            </a:r>
          </a:p>
          <a:p>
            <a:endParaRPr lang="el-GR" sz="2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8519FFCC-E790-479A-9D3B-F04977396430}"/>
              </a:ext>
            </a:extLst>
          </p:cNvPr>
          <p:cNvSpPr>
            <a:spLocks noGrp="1"/>
          </p:cNvSpPr>
          <p:nvPr>
            <p:ph type="sldNum" sz="quarter" idx="12"/>
          </p:nvPr>
        </p:nvSpPr>
        <p:spPr/>
        <p:txBody>
          <a:bodyPr/>
          <a:lstStyle/>
          <a:p>
            <a:pPr>
              <a:defRPr/>
            </a:pPr>
            <a:fld id="{D4CA15EF-DFB9-4D40-AD98-A7932FA4C59D}" type="slidenum">
              <a:rPr lang="el-GR" smtClean="0"/>
              <a:pPr>
                <a:defRPr/>
              </a:pPr>
              <a:t>53</a:t>
            </a:fld>
            <a:endParaRPr lang="el-GR"/>
          </a:p>
        </p:txBody>
      </p:sp>
    </p:spTree>
    <p:extLst>
      <p:ext uri="{BB962C8B-B14F-4D97-AF65-F5344CB8AC3E}">
        <p14:creationId xmlns:p14="http://schemas.microsoft.com/office/powerpoint/2010/main" val="17977609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A5878-877E-49AA-8D0B-D2E7603094F4}"/>
              </a:ext>
            </a:extLst>
          </p:cNvPr>
          <p:cNvSpPr>
            <a:spLocks noGrp="1"/>
          </p:cNvSpPr>
          <p:nvPr>
            <p:ph type="title"/>
          </p:nvPr>
        </p:nvSpPr>
        <p:spPr/>
        <p:txBody>
          <a:bodyPr/>
          <a:lstStyle/>
          <a:p>
            <a:r>
              <a:rPr lang="el-GR" b="1" dirty="0">
                <a:latin typeface="Calibri" panose="020F0502020204030204" pitchFamily="34" charset="0"/>
                <a:cs typeface="Calibri" panose="020F0502020204030204" pitchFamily="34" charset="0"/>
              </a:rPr>
              <a:t>Διασύνδεση του HR με Άλλα Τμήματα: 1/2</a:t>
            </a:r>
            <a:endParaRPr lang="el-GR"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C1B7113E-4410-49DE-A801-30608B8E0090}"/>
              </a:ext>
            </a:extLst>
          </p:cNvPr>
          <p:cNvSpPr>
            <a:spLocks noGrp="1"/>
          </p:cNvSpPr>
          <p:nvPr>
            <p:ph sz="quarter" idx="1"/>
          </p:nvPr>
        </p:nvSpPr>
        <p:spPr>
          <a:xfrm>
            <a:off x="35496" y="1196752"/>
            <a:ext cx="8964488" cy="5432648"/>
          </a:xfrm>
        </p:spPr>
        <p:txBody>
          <a:bodyPr/>
          <a:lstStyle/>
          <a:p>
            <a:pPr marL="0" indent="0">
              <a:buNone/>
            </a:pPr>
            <a:r>
              <a:rPr lang="el-GR" sz="2400" dirty="0">
                <a:latin typeface="Calibri" panose="020F0502020204030204" pitchFamily="34" charset="0"/>
                <a:cs typeface="Calibri" panose="020F0502020204030204" pitchFamily="34" charset="0"/>
              </a:rPr>
              <a:t>Το HR δεν λειτουργεί απομονωμένα. Είναι </a:t>
            </a:r>
            <a:r>
              <a:rPr lang="el-GR" sz="2400" b="1" dirty="0" err="1">
                <a:solidFill>
                  <a:srgbClr val="C00000"/>
                </a:solidFill>
                <a:latin typeface="Calibri" panose="020F0502020204030204" pitchFamily="34" charset="0"/>
                <a:cs typeface="Calibri" panose="020F0502020204030204" pitchFamily="34" charset="0"/>
              </a:rPr>
              <a:t>διατμηματικός</a:t>
            </a:r>
            <a:r>
              <a:rPr lang="el-GR" sz="2400" b="1" dirty="0">
                <a:solidFill>
                  <a:srgbClr val="C00000"/>
                </a:solidFill>
                <a:latin typeface="Calibri" panose="020F0502020204030204" pitchFamily="34" charset="0"/>
                <a:cs typeface="Calibri" panose="020F0502020204030204" pitchFamily="34" charset="0"/>
              </a:rPr>
              <a:t> συνεργάτης</a:t>
            </a:r>
            <a:r>
              <a:rPr lang="el-GR" sz="2400" dirty="0">
                <a:solidFill>
                  <a:srgbClr val="C00000"/>
                </a:solidFill>
                <a:latin typeface="Calibri" panose="020F0502020204030204" pitchFamily="34" charset="0"/>
                <a:cs typeface="Calibri" panose="020F0502020204030204" pitchFamily="34" charset="0"/>
              </a:rPr>
              <a:t> </a:t>
            </a:r>
            <a:r>
              <a:rPr lang="el-GR" sz="2400" dirty="0">
                <a:latin typeface="Calibri" panose="020F0502020204030204" pitchFamily="34" charset="0"/>
                <a:cs typeface="Calibri" panose="020F0502020204030204" pitchFamily="34" charset="0"/>
              </a:rPr>
              <a:t>που επηρεάζει και υποστηρίζει κάθε λειτουργία του ξενοδοχείου.</a:t>
            </a:r>
          </a:p>
          <a:p>
            <a:pPr marL="0" indent="0">
              <a:buNone/>
            </a:pPr>
            <a:r>
              <a:rPr lang="el-GR" sz="2400" b="1" dirty="0">
                <a:latin typeface="Calibri" panose="020F0502020204030204" pitchFamily="34" charset="0"/>
                <a:cs typeface="Calibri" panose="020F0502020204030204" pitchFamily="34" charset="0"/>
              </a:rPr>
              <a:t>α. </a:t>
            </a:r>
            <a:r>
              <a:rPr lang="el-GR" sz="2400" b="1" dirty="0">
                <a:solidFill>
                  <a:srgbClr val="C00000"/>
                </a:solidFill>
                <a:latin typeface="Calibri" panose="020F0502020204030204" pitchFamily="34" charset="0"/>
                <a:cs typeface="Calibri" panose="020F0502020204030204" pitchFamily="34" charset="0"/>
              </a:rPr>
              <a:t>HR και Operations (Λειτουργίες)</a:t>
            </a:r>
            <a:endParaRPr lang="el-GR" sz="2400" dirty="0">
              <a:solidFill>
                <a:srgbClr val="C00000"/>
              </a:solidFill>
              <a:latin typeface="Calibri" panose="020F0502020204030204" pitchFamily="34" charset="0"/>
              <a:cs typeface="Calibri" panose="020F0502020204030204" pitchFamily="34" charset="0"/>
            </a:endParaRPr>
          </a:p>
          <a:p>
            <a:pPr lvl="1"/>
            <a:r>
              <a:rPr lang="el-GR" sz="2400" dirty="0">
                <a:latin typeface="Calibri" panose="020F0502020204030204" pitchFamily="34" charset="0"/>
                <a:cs typeface="Calibri" panose="020F0502020204030204" pitchFamily="34" charset="0"/>
              </a:rPr>
              <a:t>Συνεργασία για την </a:t>
            </a:r>
            <a:r>
              <a:rPr lang="el-GR" sz="2400" b="1" dirty="0">
                <a:solidFill>
                  <a:srgbClr val="C00000"/>
                </a:solidFill>
                <a:latin typeface="Calibri" panose="020F0502020204030204" pitchFamily="34" charset="0"/>
                <a:cs typeface="Calibri" panose="020F0502020204030204" pitchFamily="34" charset="0"/>
              </a:rPr>
              <a:t>πρόσληψη προσωπικού πρώτης γραμμής</a:t>
            </a:r>
            <a:r>
              <a:rPr lang="el-GR" sz="2400" dirty="0">
                <a:solidFill>
                  <a:srgbClr val="C00000"/>
                </a:solidFill>
                <a:latin typeface="Calibri" panose="020F0502020204030204" pitchFamily="34" charset="0"/>
                <a:cs typeface="Calibri" panose="020F0502020204030204" pitchFamily="34" charset="0"/>
              </a:rPr>
              <a:t> </a:t>
            </a:r>
            <a:r>
              <a:rPr lang="el-GR" sz="2400" dirty="0">
                <a:latin typeface="Calibri" panose="020F0502020204030204" pitchFamily="34" charset="0"/>
                <a:cs typeface="Calibri" panose="020F0502020204030204" pitchFamily="34" charset="0"/>
              </a:rPr>
              <a:t>(</a:t>
            </a:r>
            <a:r>
              <a:rPr lang="en-US" sz="2400" dirty="0">
                <a:latin typeface="Calibri" panose="020F0502020204030204" pitchFamily="34" charset="0"/>
                <a:cs typeface="Calibri" panose="020F0502020204030204" pitchFamily="34" charset="0"/>
              </a:rPr>
              <a:t>housekeeping, F&amp;B, reception</a:t>
            </a:r>
            <a:r>
              <a:rPr lang="el-GR" sz="2400" dirty="0">
                <a:latin typeface="Calibri" panose="020F0502020204030204" pitchFamily="34" charset="0"/>
                <a:cs typeface="Calibri" panose="020F0502020204030204" pitchFamily="34" charset="0"/>
              </a:rPr>
              <a:t>).</a:t>
            </a:r>
          </a:p>
          <a:p>
            <a:pPr lvl="1"/>
            <a:r>
              <a:rPr lang="el-GR" sz="2400" dirty="0">
                <a:latin typeface="Calibri" panose="020F0502020204030204" pitchFamily="34" charset="0"/>
                <a:cs typeface="Calibri" panose="020F0502020204030204" pitchFamily="34" charset="0"/>
              </a:rPr>
              <a:t>Ανάλυση </a:t>
            </a:r>
            <a:r>
              <a:rPr lang="el-GR" sz="2400" b="1" dirty="0">
                <a:solidFill>
                  <a:srgbClr val="C00000"/>
                </a:solidFill>
                <a:latin typeface="Calibri" panose="020F0502020204030204" pitchFamily="34" charset="0"/>
                <a:cs typeface="Calibri" panose="020F0502020204030204" pitchFamily="34" charset="0"/>
              </a:rPr>
              <a:t>αναγκών στελέχωσης</a:t>
            </a:r>
            <a:r>
              <a:rPr lang="el-GR" sz="2400" dirty="0">
                <a:solidFill>
                  <a:srgbClr val="C00000"/>
                </a:solidFill>
                <a:latin typeface="Calibri" panose="020F0502020204030204" pitchFamily="34" charset="0"/>
                <a:cs typeface="Calibri" panose="020F0502020204030204" pitchFamily="34" charset="0"/>
              </a:rPr>
              <a:t> </a:t>
            </a:r>
            <a:r>
              <a:rPr lang="el-GR" sz="2400" dirty="0">
                <a:latin typeface="Calibri" panose="020F0502020204030204" pitchFamily="34" charset="0"/>
                <a:cs typeface="Calibri" panose="020F0502020204030204" pitchFamily="34" charset="0"/>
              </a:rPr>
              <a:t>και </a:t>
            </a:r>
            <a:r>
              <a:rPr lang="el-GR" sz="2400" b="1" dirty="0">
                <a:solidFill>
                  <a:srgbClr val="C00000"/>
                </a:solidFill>
                <a:latin typeface="Calibri" panose="020F0502020204030204" pitchFamily="34" charset="0"/>
                <a:cs typeface="Calibri" panose="020F0502020204030204" pitchFamily="34" charset="0"/>
              </a:rPr>
              <a:t>ωραρίων εργασίας</a:t>
            </a:r>
            <a:r>
              <a:rPr lang="el-GR" sz="2400" dirty="0">
                <a:latin typeface="Calibri" panose="020F0502020204030204" pitchFamily="34" charset="0"/>
                <a:cs typeface="Calibri" panose="020F0502020204030204" pitchFamily="34" charset="0"/>
              </a:rPr>
              <a:t>.</a:t>
            </a:r>
          </a:p>
          <a:p>
            <a:pPr marL="0" indent="0">
              <a:buNone/>
            </a:pPr>
            <a:r>
              <a:rPr lang="el-GR" sz="2400" b="1" dirty="0">
                <a:latin typeface="Calibri" panose="020F0502020204030204" pitchFamily="34" charset="0"/>
                <a:cs typeface="Calibri" panose="020F0502020204030204" pitchFamily="34" charset="0"/>
              </a:rPr>
              <a:t>β</a:t>
            </a:r>
            <a:r>
              <a:rPr lang="el-GR" sz="2400" b="1" dirty="0">
                <a:solidFill>
                  <a:srgbClr val="C00000"/>
                </a:solidFill>
                <a:latin typeface="Calibri" panose="020F0502020204030204" pitchFamily="34" charset="0"/>
                <a:cs typeface="Calibri" panose="020F0502020204030204" pitchFamily="34" charset="0"/>
              </a:rPr>
              <a:t>. HR και </a:t>
            </a:r>
            <a:r>
              <a:rPr lang="en-US" sz="2400" b="1" dirty="0">
                <a:solidFill>
                  <a:srgbClr val="C00000"/>
                </a:solidFill>
                <a:latin typeface="Calibri" panose="020F0502020204030204" pitchFamily="34" charset="0"/>
                <a:cs typeface="Calibri" panose="020F0502020204030204" pitchFamily="34" charset="0"/>
              </a:rPr>
              <a:t>Marketing</a:t>
            </a:r>
            <a:endParaRPr lang="en-US" sz="2400" dirty="0">
              <a:solidFill>
                <a:srgbClr val="C00000"/>
              </a:solidFill>
              <a:latin typeface="Calibri" panose="020F0502020204030204" pitchFamily="34" charset="0"/>
              <a:cs typeface="Calibri" panose="020F0502020204030204" pitchFamily="34" charset="0"/>
            </a:endParaRPr>
          </a:p>
          <a:p>
            <a:pPr lvl="1"/>
            <a:r>
              <a:rPr lang="el-GR" sz="2400" dirty="0">
                <a:latin typeface="Calibri" panose="020F0502020204030204" pitchFamily="34" charset="0"/>
                <a:cs typeface="Calibri" panose="020F0502020204030204" pitchFamily="34" charset="0"/>
              </a:rPr>
              <a:t>Το HR συμβάλλει στην </a:t>
            </a:r>
            <a:r>
              <a:rPr lang="el-GR" sz="2400" b="1" dirty="0">
                <a:solidFill>
                  <a:srgbClr val="C00000"/>
                </a:solidFill>
                <a:latin typeface="Calibri" panose="020F0502020204030204" pitchFamily="34" charset="0"/>
                <a:cs typeface="Calibri" panose="020F0502020204030204" pitchFamily="34" charset="0"/>
              </a:rPr>
              <a:t>προβολή της “εσωτερικής εικόνας</a:t>
            </a:r>
            <a:r>
              <a:rPr lang="el-GR" sz="2400" b="1" dirty="0">
                <a:latin typeface="Calibri" panose="020F0502020204030204" pitchFamily="34" charset="0"/>
                <a:cs typeface="Calibri" panose="020F0502020204030204" pitchFamily="34" charset="0"/>
              </a:rPr>
              <a:t>”</a:t>
            </a:r>
            <a:r>
              <a:rPr lang="el-GR" sz="2400" dirty="0">
                <a:latin typeface="Calibri" panose="020F0502020204030204" pitchFamily="34" charset="0"/>
                <a:cs typeface="Calibri" panose="020F0502020204030204" pitchFamily="34" charset="0"/>
              </a:rPr>
              <a:t> του ξενοδοχείου ως εργοδότη (</a:t>
            </a:r>
            <a:r>
              <a:rPr lang="en-US" sz="2400" dirty="0">
                <a:latin typeface="Calibri" panose="020F0502020204030204" pitchFamily="34" charset="0"/>
                <a:cs typeface="Calibri" panose="020F0502020204030204" pitchFamily="34" charset="0"/>
              </a:rPr>
              <a:t>employer branding</a:t>
            </a:r>
            <a:r>
              <a:rPr lang="el-GR" sz="2400" dirty="0">
                <a:latin typeface="Calibri" panose="020F0502020204030204" pitchFamily="34" charset="0"/>
                <a:cs typeface="Calibri" panose="020F0502020204030204" pitchFamily="34" charset="0"/>
              </a:rPr>
              <a:t>).</a:t>
            </a:r>
          </a:p>
          <a:p>
            <a:pPr lvl="1"/>
            <a:r>
              <a:rPr lang="el-GR" sz="2400" dirty="0">
                <a:latin typeface="Calibri" panose="020F0502020204030204" pitchFamily="34" charset="0"/>
                <a:cs typeface="Calibri" panose="020F0502020204030204" pitchFamily="34" charset="0"/>
              </a:rPr>
              <a:t>Προωθεί θετική εικόνα που ενισχύει την </a:t>
            </a:r>
            <a:r>
              <a:rPr lang="el-GR" sz="2400" b="1" dirty="0">
                <a:latin typeface="Calibri" panose="020F0502020204030204" pitchFamily="34" charset="0"/>
                <a:cs typeface="Calibri" panose="020F0502020204030204" pitchFamily="34" charset="0"/>
              </a:rPr>
              <a:t>εταιρική φήμη</a:t>
            </a:r>
            <a:r>
              <a:rPr lang="el-GR" sz="2400" dirty="0">
                <a:latin typeface="Calibri" panose="020F0502020204030204" pitchFamily="34" charset="0"/>
                <a:cs typeface="Calibri" panose="020F0502020204030204" pitchFamily="34" charset="0"/>
              </a:rPr>
              <a:t> και την εμπιστοσύνη των πελατών.</a:t>
            </a:r>
          </a:p>
          <a:p>
            <a:pPr lvl="1"/>
            <a:r>
              <a:rPr lang="el-GR" sz="2400" dirty="0">
                <a:latin typeface="Calibri" panose="020F0502020204030204" pitchFamily="34" charset="0"/>
                <a:cs typeface="Calibri" panose="020F0502020204030204" pitchFamily="34" charset="0"/>
              </a:rPr>
              <a:t>Συνεργάζεται για </a:t>
            </a:r>
            <a:r>
              <a:rPr lang="el-GR" sz="2400" b="1" dirty="0">
                <a:latin typeface="Calibri" panose="020F0502020204030204" pitchFamily="34" charset="0"/>
                <a:cs typeface="Calibri" panose="020F0502020204030204" pitchFamily="34" charset="0"/>
              </a:rPr>
              <a:t>εκστρατείες προβολής του προσωπικού</a:t>
            </a:r>
            <a:r>
              <a:rPr lang="el-GR" sz="2400" dirty="0">
                <a:latin typeface="Calibri" panose="020F0502020204030204" pitchFamily="34" charset="0"/>
                <a:cs typeface="Calibri" panose="020F0502020204030204" pitchFamily="34" charset="0"/>
              </a:rPr>
              <a:t> (π.χ. “</a:t>
            </a:r>
            <a:r>
              <a:rPr lang="el-GR" sz="2400" i="1" dirty="0">
                <a:latin typeface="Calibri" panose="020F0502020204030204" pitchFamily="34" charset="0"/>
                <a:cs typeface="Calibri" panose="020F0502020204030204" pitchFamily="34" charset="0"/>
              </a:rPr>
              <a:t>το προσωπικό μας κάνει τη διαφορά</a:t>
            </a:r>
            <a:r>
              <a:rPr lang="el-GR" sz="2400" dirty="0">
                <a:latin typeface="Calibri" panose="020F0502020204030204" pitchFamily="34" charset="0"/>
                <a:cs typeface="Calibri" panose="020F0502020204030204" pitchFamily="34" charset="0"/>
              </a:rPr>
              <a:t>”).</a:t>
            </a:r>
          </a:p>
          <a:p>
            <a:endParaRPr lang="el-GR" sz="2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14631CCB-D25E-47B4-B62A-D4C46FB7F97B}"/>
              </a:ext>
            </a:extLst>
          </p:cNvPr>
          <p:cNvSpPr>
            <a:spLocks noGrp="1"/>
          </p:cNvSpPr>
          <p:nvPr>
            <p:ph type="sldNum" sz="quarter" idx="12"/>
          </p:nvPr>
        </p:nvSpPr>
        <p:spPr/>
        <p:txBody>
          <a:bodyPr/>
          <a:lstStyle/>
          <a:p>
            <a:pPr>
              <a:defRPr/>
            </a:pPr>
            <a:fld id="{D4CA15EF-DFB9-4D40-AD98-A7932FA4C59D}" type="slidenum">
              <a:rPr lang="el-GR" smtClean="0"/>
              <a:pPr>
                <a:defRPr/>
              </a:pPr>
              <a:t>54</a:t>
            </a:fld>
            <a:endParaRPr lang="el-GR"/>
          </a:p>
        </p:txBody>
      </p:sp>
    </p:spTree>
    <p:extLst>
      <p:ext uri="{BB962C8B-B14F-4D97-AF65-F5344CB8AC3E}">
        <p14:creationId xmlns:p14="http://schemas.microsoft.com/office/powerpoint/2010/main" val="12475380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761C4-33CB-4F08-8171-28C4A3C4A987}"/>
              </a:ext>
            </a:extLst>
          </p:cNvPr>
          <p:cNvSpPr>
            <a:spLocks noGrp="1"/>
          </p:cNvSpPr>
          <p:nvPr>
            <p:ph type="title"/>
          </p:nvPr>
        </p:nvSpPr>
        <p:spPr/>
        <p:txBody>
          <a:bodyPr/>
          <a:lstStyle/>
          <a:p>
            <a:r>
              <a:rPr lang="el-GR" b="1" dirty="0">
                <a:latin typeface="Calibri" panose="020F0502020204030204" pitchFamily="34" charset="0"/>
                <a:cs typeface="Calibri" panose="020F0502020204030204" pitchFamily="34" charset="0"/>
              </a:rPr>
              <a:t>Διασύνδεση του HR με Άλλα Τμήματα: 2/2</a:t>
            </a:r>
            <a:endParaRPr lang="el-GR" dirty="0"/>
          </a:p>
        </p:txBody>
      </p:sp>
      <p:sp>
        <p:nvSpPr>
          <p:cNvPr id="3" name="Content Placeholder 2">
            <a:extLst>
              <a:ext uri="{FF2B5EF4-FFF2-40B4-BE49-F238E27FC236}">
                <a16:creationId xmlns:a16="http://schemas.microsoft.com/office/drawing/2014/main" id="{2AA369AD-7FC0-442A-B5B6-9E43DF290100}"/>
              </a:ext>
            </a:extLst>
          </p:cNvPr>
          <p:cNvSpPr>
            <a:spLocks noGrp="1"/>
          </p:cNvSpPr>
          <p:nvPr>
            <p:ph sz="quarter" idx="1"/>
          </p:nvPr>
        </p:nvSpPr>
        <p:spPr/>
        <p:txBody>
          <a:bodyPr/>
          <a:lstStyle/>
          <a:p>
            <a:pPr marL="0" indent="0">
              <a:buNone/>
            </a:pPr>
            <a:r>
              <a:rPr lang="el-GR" sz="2400" b="1" dirty="0">
                <a:latin typeface="Calibri" panose="020F0502020204030204" pitchFamily="34" charset="0"/>
                <a:cs typeface="Calibri" panose="020F0502020204030204" pitchFamily="34" charset="0"/>
              </a:rPr>
              <a:t>γ. </a:t>
            </a:r>
            <a:r>
              <a:rPr lang="el-GR" sz="2400" b="1" dirty="0">
                <a:solidFill>
                  <a:srgbClr val="C00000"/>
                </a:solidFill>
                <a:latin typeface="Calibri" panose="020F0502020204030204" pitchFamily="34" charset="0"/>
                <a:cs typeface="Calibri" panose="020F0502020204030204" pitchFamily="34" charset="0"/>
              </a:rPr>
              <a:t>HR και </a:t>
            </a:r>
            <a:r>
              <a:rPr lang="en-US" sz="2400" b="1" dirty="0">
                <a:solidFill>
                  <a:srgbClr val="C00000"/>
                </a:solidFill>
                <a:latin typeface="Calibri" panose="020F0502020204030204" pitchFamily="34" charset="0"/>
                <a:cs typeface="Calibri" panose="020F0502020204030204" pitchFamily="34" charset="0"/>
              </a:rPr>
              <a:t>Finance</a:t>
            </a:r>
            <a:r>
              <a:rPr lang="el-GR" sz="2400" b="1" dirty="0">
                <a:solidFill>
                  <a:srgbClr val="C00000"/>
                </a:solidFill>
                <a:latin typeface="Calibri" panose="020F0502020204030204" pitchFamily="34" charset="0"/>
                <a:cs typeface="Calibri" panose="020F0502020204030204" pitchFamily="34" charset="0"/>
              </a:rPr>
              <a:t> (Οικονομική Διεύθυνση)</a:t>
            </a:r>
          </a:p>
          <a:p>
            <a:pPr marL="0" indent="0">
              <a:buNone/>
            </a:pPr>
            <a:endParaRPr lang="el-GR" sz="2400" dirty="0">
              <a:latin typeface="Calibri" panose="020F0502020204030204" pitchFamily="34" charset="0"/>
              <a:cs typeface="Calibri" panose="020F0502020204030204" pitchFamily="34" charset="0"/>
            </a:endParaRPr>
          </a:p>
          <a:p>
            <a:pPr lvl="0"/>
            <a:r>
              <a:rPr lang="el-GR" sz="2400" dirty="0">
                <a:latin typeface="Calibri" panose="020F0502020204030204" pitchFamily="34" charset="0"/>
                <a:cs typeface="Calibri" panose="020F0502020204030204" pitchFamily="34" charset="0"/>
              </a:rPr>
              <a:t>Συντονισμός για </a:t>
            </a:r>
            <a:r>
              <a:rPr lang="el-GR" sz="2400" b="1" dirty="0">
                <a:solidFill>
                  <a:srgbClr val="C00000"/>
                </a:solidFill>
                <a:latin typeface="Calibri" panose="020F0502020204030204" pitchFamily="34" charset="0"/>
                <a:cs typeface="Calibri" panose="020F0502020204030204" pitchFamily="34" charset="0"/>
              </a:rPr>
              <a:t>προϋπολογισμό μισθοδοσίας</a:t>
            </a:r>
            <a:r>
              <a:rPr lang="el-GR" sz="240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bonus</a:t>
            </a:r>
            <a:r>
              <a:rPr lang="el-GR" sz="2400" dirty="0">
                <a:latin typeface="Calibri" panose="020F0502020204030204" pitchFamily="34" charset="0"/>
                <a:cs typeface="Calibri" panose="020F0502020204030204" pitchFamily="34" charset="0"/>
              </a:rPr>
              <a:t> και επιδομάτων.</a:t>
            </a:r>
          </a:p>
          <a:p>
            <a:pPr lvl="0"/>
            <a:r>
              <a:rPr lang="el-GR" sz="2400" dirty="0">
                <a:latin typeface="Calibri" panose="020F0502020204030204" pitchFamily="34" charset="0"/>
                <a:cs typeface="Calibri" panose="020F0502020204030204" pitchFamily="34" charset="0"/>
              </a:rPr>
              <a:t>Παρακολούθηση </a:t>
            </a:r>
            <a:r>
              <a:rPr lang="el-GR" sz="2400" b="1" dirty="0">
                <a:solidFill>
                  <a:srgbClr val="C00000"/>
                </a:solidFill>
                <a:latin typeface="Calibri" panose="020F0502020204030204" pitchFamily="34" charset="0"/>
                <a:cs typeface="Calibri" panose="020F0502020204030204" pitchFamily="34" charset="0"/>
              </a:rPr>
              <a:t>κόστους προσωπικού</a:t>
            </a:r>
            <a:r>
              <a:rPr lang="el-GR" sz="2400" dirty="0">
                <a:solidFill>
                  <a:srgbClr val="C00000"/>
                </a:solidFill>
                <a:latin typeface="Calibri" panose="020F0502020204030204" pitchFamily="34" charset="0"/>
                <a:cs typeface="Calibri" panose="020F0502020204030204" pitchFamily="34" charset="0"/>
              </a:rPr>
              <a:t> </a:t>
            </a:r>
            <a:r>
              <a:rPr lang="el-GR" sz="2400" dirty="0">
                <a:latin typeface="Calibri" panose="020F0502020204030204" pitchFamily="34" charset="0"/>
                <a:cs typeface="Calibri" panose="020F0502020204030204" pitchFamily="34" charset="0"/>
              </a:rPr>
              <a:t>ανά τμήμα.</a:t>
            </a:r>
          </a:p>
          <a:p>
            <a:pPr lvl="0"/>
            <a:r>
              <a:rPr lang="el-GR" sz="2400" dirty="0">
                <a:latin typeface="Calibri" panose="020F0502020204030204" pitchFamily="34" charset="0"/>
                <a:cs typeface="Calibri" panose="020F0502020204030204" pitchFamily="34" charset="0"/>
              </a:rPr>
              <a:t>Ανάλυση </a:t>
            </a:r>
            <a:r>
              <a:rPr lang="el-GR" sz="2400" b="1" dirty="0">
                <a:solidFill>
                  <a:srgbClr val="C00000"/>
                </a:solidFill>
                <a:latin typeface="Calibri" panose="020F0502020204030204" pitchFamily="34" charset="0"/>
                <a:cs typeface="Calibri" panose="020F0502020204030204" pitchFamily="34" charset="0"/>
              </a:rPr>
              <a:t>δεικτών παραγωγικότητας</a:t>
            </a:r>
            <a:r>
              <a:rPr lang="el-GR" sz="2400" dirty="0">
                <a:solidFill>
                  <a:srgbClr val="C00000"/>
                </a:solidFill>
                <a:latin typeface="Calibri" panose="020F0502020204030204" pitchFamily="34" charset="0"/>
                <a:cs typeface="Calibri" panose="020F0502020204030204" pitchFamily="34" charset="0"/>
              </a:rPr>
              <a:t> </a:t>
            </a:r>
            <a:r>
              <a:rPr lang="el-GR" sz="2400" dirty="0">
                <a:latin typeface="Calibri" panose="020F0502020204030204" pitchFamily="34" charset="0"/>
                <a:cs typeface="Calibri" panose="020F0502020204030204" pitchFamily="34" charset="0"/>
              </a:rPr>
              <a:t>και </a:t>
            </a:r>
            <a:r>
              <a:rPr lang="el-GR" sz="2400" b="1" dirty="0">
                <a:solidFill>
                  <a:srgbClr val="C00000"/>
                </a:solidFill>
                <a:latin typeface="Calibri" panose="020F0502020204030204" pitchFamily="34" charset="0"/>
                <a:cs typeface="Calibri" panose="020F0502020204030204" pitchFamily="34" charset="0"/>
              </a:rPr>
              <a:t>απόδοσης επένδυσης </a:t>
            </a:r>
            <a:r>
              <a:rPr lang="el-GR" sz="2400" b="1" dirty="0">
                <a:latin typeface="Calibri" panose="020F0502020204030204" pitchFamily="34" charset="0"/>
                <a:cs typeface="Calibri" panose="020F0502020204030204" pitchFamily="34" charset="0"/>
              </a:rPr>
              <a:t>(</a:t>
            </a:r>
            <a:r>
              <a:rPr lang="en-US" sz="2400" b="1" dirty="0">
                <a:latin typeface="Calibri" panose="020F0502020204030204" pitchFamily="34" charset="0"/>
                <a:cs typeface="Calibri" panose="020F0502020204030204" pitchFamily="34" charset="0"/>
              </a:rPr>
              <a:t>Return on Investment </a:t>
            </a:r>
            <a:r>
              <a:rPr lang="el-GR" sz="2400" b="1" dirty="0">
                <a:latin typeface="Calibri" panose="020F0502020204030204" pitchFamily="34" charset="0"/>
                <a:cs typeface="Calibri" panose="020F0502020204030204" pitchFamily="34" charset="0"/>
              </a:rPr>
              <a:t>- ROI)</a:t>
            </a:r>
            <a:r>
              <a:rPr lang="el-GR" sz="2400" dirty="0">
                <a:latin typeface="Calibri" panose="020F0502020204030204" pitchFamily="34" charset="0"/>
                <a:cs typeface="Calibri" panose="020F0502020204030204" pitchFamily="34" charset="0"/>
              </a:rPr>
              <a:t> σε εκπαίδευση ή προσλήψεις.</a:t>
            </a:r>
          </a:p>
          <a:p>
            <a:pPr marL="0" indent="0">
              <a:buNone/>
            </a:pPr>
            <a:endParaRPr lang="el-GR" sz="2400" dirty="0">
              <a:latin typeface="Calibri" panose="020F0502020204030204" pitchFamily="34" charset="0"/>
              <a:cs typeface="Calibri" panose="020F0502020204030204" pitchFamily="34" charset="0"/>
            </a:endParaRPr>
          </a:p>
          <a:p>
            <a:pPr marL="0" indent="0">
              <a:buNone/>
            </a:pPr>
            <a:r>
              <a:rPr lang="el-GR" sz="2400" dirty="0">
                <a:latin typeface="Calibri" panose="020F0502020204030204" pitchFamily="34" charset="0"/>
                <a:cs typeface="Calibri" panose="020F0502020204030204" pitchFamily="34" charset="0"/>
              </a:rPr>
              <a:t>Αυτή η διασύνδεση εξασφαλίζει </a:t>
            </a:r>
            <a:r>
              <a:rPr lang="el-GR" sz="2400" b="1" dirty="0">
                <a:solidFill>
                  <a:srgbClr val="C00000"/>
                </a:solidFill>
                <a:latin typeface="Calibri" panose="020F0502020204030204" pitchFamily="34" charset="0"/>
                <a:cs typeface="Calibri" panose="020F0502020204030204" pitchFamily="34" charset="0"/>
              </a:rPr>
              <a:t>συνέπεια, διαφάνεια και αποδοτικότητα</a:t>
            </a:r>
            <a:r>
              <a:rPr lang="el-GR" sz="2400" dirty="0">
                <a:latin typeface="Calibri" panose="020F0502020204030204" pitchFamily="34" charset="0"/>
                <a:cs typeface="Calibri" panose="020F0502020204030204" pitchFamily="34" charset="0"/>
              </a:rPr>
              <a:t> σε όλη τη λειτουργία του ξενοδοχείου.</a:t>
            </a:r>
          </a:p>
          <a:p>
            <a:endParaRPr lang="el-GR" sz="2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FDBCE058-E096-483A-831D-79D0EFDE0E88}"/>
              </a:ext>
            </a:extLst>
          </p:cNvPr>
          <p:cNvSpPr>
            <a:spLocks noGrp="1"/>
          </p:cNvSpPr>
          <p:nvPr>
            <p:ph type="sldNum" sz="quarter" idx="12"/>
          </p:nvPr>
        </p:nvSpPr>
        <p:spPr/>
        <p:txBody>
          <a:bodyPr/>
          <a:lstStyle/>
          <a:p>
            <a:pPr>
              <a:defRPr/>
            </a:pPr>
            <a:fld id="{D4CA15EF-DFB9-4D40-AD98-A7932FA4C59D}" type="slidenum">
              <a:rPr lang="el-GR" smtClean="0"/>
              <a:pPr>
                <a:defRPr/>
              </a:pPr>
              <a:t>55</a:t>
            </a:fld>
            <a:endParaRPr lang="el-GR"/>
          </a:p>
        </p:txBody>
      </p:sp>
    </p:spTree>
    <p:extLst>
      <p:ext uri="{BB962C8B-B14F-4D97-AF65-F5344CB8AC3E}">
        <p14:creationId xmlns:p14="http://schemas.microsoft.com/office/powerpoint/2010/main" val="42595183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F7F0D-54BB-4E7C-BD99-F79936614D28}"/>
              </a:ext>
            </a:extLst>
          </p:cNvPr>
          <p:cNvSpPr>
            <a:spLocks noGrp="1"/>
          </p:cNvSpPr>
          <p:nvPr>
            <p:ph type="title"/>
          </p:nvPr>
        </p:nvSpPr>
        <p:spPr/>
        <p:txBody>
          <a:bodyPr/>
          <a:lstStyle/>
          <a:p>
            <a:r>
              <a:rPr lang="el-GR" b="1" dirty="0">
                <a:latin typeface="Calibri" panose="020F0502020204030204" pitchFamily="34" charset="0"/>
                <a:cs typeface="Calibri" panose="020F0502020204030204" pitchFamily="34" charset="0"/>
              </a:rPr>
              <a:t>Παράδειγμα: HR Department σε 5★ </a:t>
            </a:r>
            <a:r>
              <a:rPr lang="en-US" b="1" dirty="0">
                <a:latin typeface="Calibri" panose="020F0502020204030204" pitchFamily="34" charset="0"/>
                <a:cs typeface="Calibri" panose="020F0502020204030204" pitchFamily="34" charset="0"/>
              </a:rPr>
              <a:t>Resort</a:t>
            </a:r>
            <a:r>
              <a:rPr lang="el-GR" b="1" dirty="0">
                <a:latin typeface="Calibri" panose="020F0502020204030204" pitchFamily="34" charset="0"/>
                <a:cs typeface="Calibri" panose="020F0502020204030204" pitchFamily="34" charset="0"/>
              </a:rPr>
              <a:t>: 1/2</a:t>
            </a:r>
            <a:endParaRPr lang="el-GR" dirty="0"/>
          </a:p>
        </p:txBody>
      </p:sp>
      <p:sp>
        <p:nvSpPr>
          <p:cNvPr id="3" name="Content Placeholder 2">
            <a:extLst>
              <a:ext uri="{FF2B5EF4-FFF2-40B4-BE49-F238E27FC236}">
                <a16:creationId xmlns:a16="http://schemas.microsoft.com/office/drawing/2014/main" id="{6FE592AD-4287-46F6-81EF-FB0D7D86577A}"/>
              </a:ext>
            </a:extLst>
          </p:cNvPr>
          <p:cNvSpPr>
            <a:spLocks noGrp="1"/>
          </p:cNvSpPr>
          <p:nvPr>
            <p:ph sz="quarter" idx="1"/>
          </p:nvPr>
        </p:nvSpPr>
        <p:spPr>
          <a:xfrm>
            <a:off x="301752" y="1527048"/>
            <a:ext cx="8503920" cy="4854280"/>
          </a:xfrm>
        </p:spPr>
        <p:txBody>
          <a:bodyPr/>
          <a:lstStyle/>
          <a:p>
            <a:r>
              <a:rPr lang="el-GR" sz="2400" dirty="0">
                <a:latin typeface="Calibri" panose="020F0502020204030204" pitchFamily="34" charset="0"/>
                <a:cs typeface="Calibri" panose="020F0502020204030204" pitchFamily="34" charset="0"/>
              </a:rPr>
              <a:t>Ας δούμε ένα </a:t>
            </a:r>
            <a:r>
              <a:rPr lang="el-GR" sz="2400" b="1" dirty="0">
                <a:solidFill>
                  <a:srgbClr val="C00000"/>
                </a:solidFill>
                <a:latin typeface="Calibri" panose="020F0502020204030204" pitchFamily="34" charset="0"/>
                <a:cs typeface="Calibri" panose="020F0502020204030204" pitchFamily="34" charset="0"/>
              </a:rPr>
              <a:t>πραγματικό παράδειγμα λειτουργίας HR</a:t>
            </a:r>
            <a:r>
              <a:rPr lang="el-GR" sz="2400" dirty="0">
                <a:solidFill>
                  <a:srgbClr val="C00000"/>
                </a:solidFill>
                <a:latin typeface="Calibri" panose="020F0502020204030204" pitchFamily="34" charset="0"/>
                <a:cs typeface="Calibri" panose="020F0502020204030204" pitchFamily="34" charset="0"/>
              </a:rPr>
              <a:t> </a:t>
            </a:r>
            <a:r>
              <a:rPr lang="el-GR" sz="2400" dirty="0">
                <a:latin typeface="Calibri" panose="020F0502020204030204" pitchFamily="34" charset="0"/>
                <a:cs typeface="Calibri" panose="020F0502020204030204" pitchFamily="34" charset="0"/>
              </a:rPr>
              <a:t>σε ένα </a:t>
            </a:r>
            <a:r>
              <a:rPr lang="el-GR" sz="2400" dirty="0" err="1">
                <a:latin typeface="Calibri" panose="020F0502020204030204" pitchFamily="34" charset="0"/>
                <a:cs typeface="Calibri" panose="020F0502020204030204" pitchFamily="34" charset="0"/>
              </a:rPr>
              <a:t>πεντάστερο</a:t>
            </a:r>
            <a:r>
              <a:rPr lang="el-GR" sz="2400" dirty="0">
                <a:latin typeface="Calibri" panose="020F0502020204030204" pitchFamily="34" charset="0"/>
                <a:cs typeface="Calibri" panose="020F0502020204030204" pitchFamily="34" charset="0"/>
              </a:rPr>
              <a:t> παραθαλάσσιο </a:t>
            </a:r>
            <a:r>
              <a:rPr lang="en-US" sz="2400" dirty="0">
                <a:latin typeface="Calibri" panose="020F0502020204030204" pitchFamily="34" charset="0"/>
                <a:cs typeface="Calibri" panose="020F0502020204030204" pitchFamily="34" charset="0"/>
              </a:rPr>
              <a:t>resort</a:t>
            </a:r>
            <a:r>
              <a:rPr lang="el-GR" sz="2400" dirty="0">
                <a:latin typeface="Calibri" panose="020F0502020204030204" pitchFamily="34" charset="0"/>
                <a:cs typeface="Calibri" panose="020F0502020204030204" pitchFamily="34" charset="0"/>
              </a:rPr>
              <a:t> 500+ δωματίων, με 300–400 εργαζομένους κατά την υψηλή περίοδο.</a:t>
            </a:r>
          </a:p>
          <a:p>
            <a:endParaRPr lang="el-GR" sz="2400" b="1" dirty="0">
              <a:solidFill>
                <a:srgbClr val="C00000"/>
              </a:solidFill>
              <a:latin typeface="Calibri" panose="020F0502020204030204" pitchFamily="34" charset="0"/>
              <a:cs typeface="Calibri" panose="020F0502020204030204" pitchFamily="34" charset="0"/>
            </a:endParaRPr>
          </a:p>
          <a:p>
            <a:r>
              <a:rPr lang="el-GR" sz="2400" b="1" dirty="0">
                <a:solidFill>
                  <a:srgbClr val="C00000"/>
                </a:solidFill>
                <a:latin typeface="Calibri" panose="020F0502020204030204" pitchFamily="34" charset="0"/>
                <a:cs typeface="Calibri" panose="020F0502020204030204" pitchFamily="34" charset="0"/>
              </a:rPr>
              <a:t>Δομή</a:t>
            </a:r>
            <a:r>
              <a:rPr lang="el-GR" sz="2400" b="1" dirty="0">
                <a:latin typeface="Calibri" panose="020F0502020204030204" pitchFamily="34" charset="0"/>
                <a:cs typeface="Calibri" panose="020F0502020204030204" pitchFamily="34" charset="0"/>
              </a:rPr>
              <a:t>:</a:t>
            </a:r>
            <a:endParaRPr lang="el-GR" sz="2400" dirty="0">
              <a:latin typeface="Calibri" panose="020F0502020204030204" pitchFamily="34" charset="0"/>
              <a:cs typeface="Calibri" panose="020F0502020204030204" pitchFamily="34" charset="0"/>
            </a:endParaRPr>
          </a:p>
          <a:p>
            <a:pPr lvl="1"/>
            <a:r>
              <a:rPr lang="en-US" sz="2400" dirty="0">
                <a:latin typeface="Calibri" panose="020F0502020204030204" pitchFamily="34" charset="0"/>
                <a:cs typeface="Calibri" panose="020F0502020204030204" pitchFamily="34" charset="0"/>
              </a:rPr>
              <a:t>HR Manager (</a:t>
            </a:r>
            <a:r>
              <a:rPr lang="el-GR" sz="2400" dirty="0">
                <a:latin typeface="Calibri" panose="020F0502020204030204" pitchFamily="34" charset="0"/>
                <a:cs typeface="Calibri" panose="020F0502020204030204" pitchFamily="34" charset="0"/>
              </a:rPr>
              <a:t>επικεφαλής</a:t>
            </a:r>
            <a:r>
              <a:rPr lang="en-US" sz="2400" dirty="0">
                <a:latin typeface="Calibri" panose="020F0502020204030204" pitchFamily="34" charset="0"/>
                <a:cs typeface="Calibri" panose="020F0502020204030204" pitchFamily="34" charset="0"/>
              </a:rPr>
              <a:t>)</a:t>
            </a:r>
          </a:p>
          <a:p>
            <a:pPr lvl="1"/>
            <a:r>
              <a:rPr lang="en-US" sz="2400" dirty="0">
                <a:latin typeface="Calibri" panose="020F0502020204030204" pitchFamily="34" charset="0"/>
                <a:cs typeface="Calibri" panose="020F0502020204030204" pitchFamily="34" charset="0"/>
              </a:rPr>
              <a:t>1 Training Manager</a:t>
            </a:r>
          </a:p>
          <a:p>
            <a:pPr lvl="1"/>
            <a:r>
              <a:rPr lang="en-US" sz="2400" dirty="0">
                <a:latin typeface="Calibri" panose="020F0502020204030204" pitchFamily="34" charset="0"/>
                <a:cs typeface="Calibri" panose="020F0502020204030204" pitchFamily="34" charset="0"/>
              </a:rPr>
              <a:t>1 Payroll Officer</a:t>
            </a:r>
          </a:p>
          <a:p>
            <a:pPr lvl="1"/>
            <a:r>
              <a:rPr lang="en-US" sz="2400" dirty="0">
                <a:latin typeface="Calibri" panose="020F0502020204030204" pitchFamily="34" charset="0"/>
                <a:cs typeface="Calibri" panose="020F0502020204030204" pitchFamily="34" charset="0"/>
              </a:rPr>
              <a:t>2 HR Officers (Recruitment &amp; Employee Relations)</a:t>
            </a:r>
          </a:p>
          <a:p>
            <a:pPr lvl="1"/>
            <a:r>
              <a:rPr lang="en-US" sz="2400" dirty="0">
                <a:latin typeface="Calibri" panose="020F0502020204030204" pitchFamily="34" charset="0"/>
                <a:cs typeface="Calibri" panose="020F0502020204030204" pitchFamily="34" charset="0"/>
              </a:rPr>
              <a:t>1 HR Assistant </a:t>
            </a:r>
            <a:r>
              <a:rPr lang="el-GR" sz="2400" dirty="0">
                <a:latin typeface="Calibri" panose="020F0502020204030204" pitchFamily="34" charset="0"/>
                <a:cs typeface="Calibri" panose="020F0502020204030204" pitchFamily="34" charset="0"/>
              </a:rPr>
              <a:t>(υποστήριξη διοικητικών διαδικασιών)</a:t>
            </a:r>
          </a:p>
          <a:p>
            <a:endParaRPr lang="el-GR" sz="2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26AA3996-0224-47A7-A0DE-01E0124504C2}"/>
              </a:ext>
            </a:extLst>
          </p:cNvPr>
          <p:cNvSpPr>
            <a:spLocks noGrp="1"/>
          </p:cNvSpPr>
          <p:nvPr>
            <p:ph type="sldNum" sz="quarter" idx="12"/>
          </p:nvPr>
        </p:nvSpPr>
        <p:spPr/>
        <p:txBody>
          <a:bodyPr/>
          <a:lstStyle/>
          <a:p>
            <a:pPr>
              <a:defRPr/>
            </a:pPr>
            <a:fld id="{D4CA15EF-DFB9-4D40-AD98-A7932FA4C59D}" type="slidenum">
              <a:rPr lang="el-GR" smtClean="0"/>
              <a:pPr>
                <a:defRPr/>
              </a:pPr>
              <a:t>56</a:t>
            </a:fld>
            <a:endParaRPr lang="el-GR"/>
          </a:p>
        </p:txBody>
      </p:sp>
    </p:spTree>
    <p:extLst>
      <p:ext uri="{BB962C8B-B14F-4D97-AF65-F5344CB8AC3E}">
        <p14:creationId xmlns:p14="http://schemas.microsoft.com/office/powerpoint/2010/main" val="1511525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01937-BED7-4BA2-A03F-3B5E4FED9590}"/>
              </a:ext>
            </a:extLst>
          </p:cNvPr>
          <p:cNvSpPr>
            <a:spLocks noGrp="1"/>
          </p:cNvSpPr>
          <p:nvPr>
            <p:ph type="title"/>
          </p:nvPr>
        </p:nvSpPr>
        <p:spPr/>
        <p:txBody>
          <a:bodyPr/>
          <a:lstStyle/>
          <a:p>
            <a:r>
              <a:rPr lang="el-GR" b="1" dirty="0">
                <a:latin typeface="Calibri" panose="020F0502020204030204" pitchFamily="34" charset="0"/>
                <a:cs typeface="Calibri" panose="020F0502020204030204" pitchFamily="34" charset="0"/>
              </a:rPr>
              <a:t>Παράδειγμα: HR Department σε 5★ </a:t>
            </a:r>
            <a:r>
              <a:rPr lang="en-US" b="1" dirty="0">
                <a:latin typeface="Calibri" panose="020F0502020204030204" pitchFamily="34" charset="0"/>
                <a:cs typeface="Calibri" panose="020F0502020204030204" pitchFamily="34" charset="0"/>
              </a:rPr>
              <a:t>Resort</a:t>
            </a:r>
            <a:r>
              <a:rPr lang="el-GR" b="1" dirty="0">
                <a:latin typeface="Calibri" panose="020F0502020204030204" pitchFamily="34" charset="0"/>
                <a:cs typeface="Calibri" panose="020F0502020204030204" pitchFamily="34" charset="0"/>
              </a:rPr>
              <a:t>: 2/2</a:t>
            </a:r>
            <a:endParaRPr lang="el-GR" dirty="0"/>
          </a:p>
        </p:txBody>
      </p:sp>
      <p:sp>
        <p:nvSpPr>
          <p:cNvPr id="3" name="Content Placeholder 2">
            <a:extLst>
              <a:ext uri="{FF2B5EF4-FFF2-40B4-BE49-F238E27FC236}">
                <a16:creationId xmlns:a16="http://schemas.microsoft.com/office/drawing/2014/main" id="{B3A65CC1-A541-491B-BBF0-671F04D8EF40}"/>
              </a:ext>
            </a:extLst>
          </p:cNvPr>
          <p:cNvSpPr>
            <a:spLocks noGrp="1"/>
          </p:cNvSpPr>
          <p:nvPr>
            <p:ph sz="quarter" idx="1"/>
          </p:nvPr>
        </p:nvSpPr>
        <p:spPr>
          <a:xfrm>
            <a:off x="107504" y="1468438"/>
            <a:ext cx="8928992" cy="5160962"/>
          </a:xfrm>
        </p:spPr>
        <p:txBody>
          <a:bodyPr/>
          <a:lstStyle/>
          <a:p>
            <a:r>
              <a:rPr lang="el-GR" sz="2400" b="1" dirty="0">
                <a:solidFill>
                  <a:srgbClr val="C00000"/>
                </a:solidFill>
                <a:latin typeface="Calibri" panose="020F0502020204030204" pitchFamily="34" charset="0"/>
                <a:cs typeface="Calibri" panose="020F0502020204030204" pitchFamily="34" charset="0"/>
              </a:rPr>
              <a:t>Κύριες λειτουργίες</a:t>
            </a:r>
            <a:r>
              <a:rPr lang="el-GR" sz="2400" b="1" dirty="0">
                <a:latin typeface="Calibri" panose="020F0502020204030204" pitchFamily="34" charset="0"/>
                <a:cs typeface="Calibri" panose="020F0502020204030204" pitchFamily="34" charset="0"/>
              </a:rPr>
              <a:t>:</a:t>
            </a:r>
            <a:endParaRPr lang="el-GR" sz="2400" dirty="0">
              <a:latin typeface="Calibri" panose="020F0502020204030204" pitchFamily="34" charset="0"/>
              <a:cs typeface="Calibri" panose="020F0502020204030204" pitchFamily="34" charset="0"/>
            </a:endParaRPr>
          </a:p>
          <a:p>
            <a:pPr lvl="1"/>
            <a:r>
              <a:rPr lang="el-GR" sz="2000" b="1" dirty="0">
                <a:solidFill>
                  <a:srgbClr val="C00000"/>
                </a:solidFill>
                <a:latin typeface="Calibri" panose="020F0502020204030204" pitchFamily="34" charset="0"/>
                <a:cs typeface="Calibri" panose="020F0502020204030204" pitchFamily="34" charset="0"/>
              </a:rPr>
              <a:t>Στελέχωση</a:t>
            </a:r>
            <a:r>
              <a:rPr lang="el-GR" sz="2000" b="1" dirty="0">
                <a:latin typeface="Calibri" panose="020F0502020204030204" pitchFamily="34" charset="0"/>
                <a:cs typeface="Calibri" panose="020F0502020204030204" pitchFamily="34" charset="0"/>
              </a:rPr>
              <a:t>:</a:t>
            </a:r>
            <a:r>
              <a:rPr lang="el-GR" sz="2000" dirty="0">
                <a:latin typeface="Calibri" panose="020F0502020204030204" pitchFamily="34" charset="0"/>
                <a:cs typeface="Calibri" panose="020F0502020204030204" pitchFamily="34" charset="0"/>
              </a:rPr>
              <a:t> πρόσληψη ~250 εποχικών εργαζομένων κάθε άνοιξη.</a:t>
            </a:r>
          </a:p>
          <a:p>
            <a:pPr lvl="1"/>
            <a:r>
              <a:rPr lang="el-GR" sz="2000" b="1" dirty="0">
                <a:solidFill>
                  <a:srgbClr val="C00000"/>
                </a:solidFill>
                <a:latin typeface="Calibri" panose="020F0502020204030204" pitchFamily="34" charset="0"/>
                <a:cs typeface="Calibri" panose="020F0502020204030204" pitchFamily="34" charset="0"/>
              </a:rPr>
              <a:t>Εκπαίδευση</a:t>
            </a:r>
            <a:r>
              <a:rPr lang="el-GR" sz="2000" b="1" dirty="0">
                <a:latin typeface="Calibri" panose="020F0502020204030204" pitchFamily="34" charset="0"/>
                <a:cs typeface="Calibri" panose="020F0502020204030204" pitchFamily="34" charset="0"/>
              </a:rPr>
              <a:t>:</a:t>
            </a:r>
            <a:r>
              <a:rPr lang="el-GR" sz="2000" dirty="0">
                <a:latin typeface="Calibri" panose="020F0502020204030204" pitchFamily="34" charset="0"/>
                <a:cs typeface="Calibri" panose="020F0502020204030204" pitchFamily="34" charset="0"/>
              </a:rPr>
              <a:t> διεξαγωγή “</a:t>
            </a:r>
            <a:r>
              <a:rPr lang="en-US" sz="2000" dirty="0">
                <a:latin typeface="Calibri" panose="020F0502020204030204" pitchFamily="34" charset="0"/>
                <a:cs typeface="Calibri" panose="020F0502020204030204" pitchFamily="34" charset="0"/>
              </a:rPr>
              <a:t>Welcome Week</a:t>
            </a:r>
            <a:r>
              <a:rPr lang="el-GR" sz="2000" dirty="0">
                <a:latin typeface="Calibri" panose="020F0502020204030204" pitchFamily="34" charset="0"/>
                <a:cs typeface="Calibri" panose="020F0502020204030204" pitchFamily="34" charset="0"/>
              </a:rPr>
              <a:t>” με σεμινάρια φιλοξενίας και </a:t>
            </a:r>
            <a:r>
              <a:rPr lang="en-US" sz="2000" dirty="0">
                <a:latin typeface="Calibri" panose="020F0502020204030204" pitchFamily="34" charset="0"/>
                <a:cs typeface="Calibri" panose="020F0502020204030204" pitchFamily="34" charset="0"/>
              </a:rPr>
              <a:t>customer service</a:t>
            </a:r>
            <a:r>
              <a:rPr lang="el-GR" sz="2000" dirty="0">
                <a:latin typeface="Calibri" panose="020F0502020204030204" pitchFamily="34" charset="0"/>
                <a:cs typeface="Calibri" panose="020F0502020204030204" pitchFamily="34" charset="0"/>
              </a:rPr>
              <a:t>.</a:t>
            </a:r>
          </a:p>
          <a:p>
            <a:pPr lvl="1"/>
            <a:r>
              <a:rPr lang="el-GR" sz="2000" b="1" dirty="0">
                <a:solidFill>
                  <a:srgbClr val="C00000"/>
                </a:solidFill>
                <a:latin typeface="Calibri" panose="020F0502020204030204" pitchFamily="34" charset="0"/>
                <a:cs typeface="Calibri" panose="020F0502020204030204" pitchFamily="34" charset="0"/>
              </a:rPr>
              <a:t>Επικοινωνία</a:t>
            </a:r>
            <a:r>
              <a:rPr lang="el-GR" sz="2000" b="1" dirty="0">
                <a:latin typeface="Calibri" panose="020F0502020204030204" pitchFamily="34" charset="0"/>
                <a:cs typeface="Calibri" panose="020F0502020204030204" pitchFamily="34" charset="0"/>
              </a:rPr>
              <a:t>:</a:t>
            </a:r>
            <a:r>
              <a:rPr lang="el-GR" sz="2000" dirty="0">
                <a:latin typeface="Calibri" panose="020F0502020204030204" pitchFamily="34" charset="0"/>
                <a:cs typeface="Calibri" panose="020F0502020204030204" pitchFamily="34" charset="0"/>
              </a:rPr>
              <a:t> εβδομαδιαία ενημερωτικά δελτία, εσωτερικό πίνακα ανακοινώσεων και </a:t>
            </a:r>
            <a:r>
              <a:rPr lang="en-US" sz="2000" dirty="0">
                <a:latin typeface="Calibri" panose="020F0502020204030204" pitchFamily="34" charset="0"/>
                <a:cs typeface="Calibri" panose="020F0502020204030204" pitchFamily="34" charset="0"/>
              </a:rPr>
              <a:t>social groups </a:t>
            </a:r>
            <a:r>
              <a:rPr lang="el-GR" sz="2000" dirty="0">
                <a:latin typeface="Calibri" panose="020F0502020204030204" pitchFamily="34" charset="0"/>
                <a:cs typeface="Calibri" panose="020F0502020204030204" pitchFamily="34" charset="0"/>
              </a:rPr>
              <a:t>για προσωπικό.</a:t>
            </a:r>
          </a:p>
          <a:p>
            <a:pPr lvl="1"/>
            <a:r>
              <a:rPr lang="el-GR" sz="2000" b="1" dirty="0">
                <a:solidFill>
                  <a:srgbClr val="C00000"/>
                </a:solidFill>
                <a:latin typeface="Calibri" panose="020F0502020204030204" pitchFamily="34" charset="0"/>
                <a:cs typeface="Calibri" panose="020F0502020204030204" pitchFamily="34" charset="0"/>
              </a:rPr>
              <a:t>Αναγνώριση:</a:t>
            </a:r>
            <a:r>
              <a:rPr lang="el-GR" sz="2000" dirty="0">
                <a:solidFill>
                  <a:srgbClr val="C00000"/>
                </a:solidFill>
                <a:latin typeface="Calibri" panose="020F0502020204030204" pitchFamily="34" charset="0"/>
                <a:cs typeface="Calibri" panose="020F0502020204030204" pitchFamily="34" charset="0"/>
              </a:rPr>
              <a:t> βραβεύσεις </a:t>
            </a:r>
            <a:r>
              <a:rPr lang="el-GR" sz="2000" dirty="0">
                <a:latin typeface="Calibri" panose="020F0502020204030204" pitchFamily="34" charset="0"/>
                <a:cs typeface="Calibri" panose="020F0502020204030204" pitchFamily="34" charset="0"/>
              </a:rPr>
              <a:t>“</a:t>
            </a:r>
            <a:r>
              <a:rPr lang="en-US" sz="2000" dirty="0">
                <a:latin typeface="Calibri" panose="020F0502020204030204" pitchFamily="34" charset="0"/>
                <a:cs typeface="Calibri" panose="020F0502020204030204" pitchFamily="34" charset="0"/>
              </a:rPr>
              <a:t>Employee of the Month</a:t>
            </a:r>
            <a:r>
              <a:rPr lang="el-GR" sz="2000" dirty="0">
                <a:latin typeface="Calibri" panose="020F0502020204030204" pitchFamily="34" charset="0"/>
                <a:cs typeface="Calibri" panose="020F0502020204030204" pitchFamily="34" charset="0"/>
              </a:rPr>
              <a:t>” με </a:t>
            </a:r>
            <a:r>
              <a:rPr lang="en-US" sz="2000" dirty="0">
                <a:latin typeface="Calibri" panose="020F0502020204030204" pitchFamily="34" charset="0"/>
                <a:cs typeface="Calibri" panose="020F0502020204030204" pitchFamily="34" charset="0"/>
              </a:rPr>
              <a:t>bonus</a:t>
            </a:r>
            <a:r>
              <a:rPr lang="el-GR" sz="2000" dirty="0">
                <a:latin typeface="Calibri" panose="020F0502020204030204" pitchFamily="34" charset="0"/>
                <a:cs typeface="Calibri" panose="020F0502020204030204" pitchFamily="34" charset="0"/>
              </a:rPr>
              <a:t> και δημόσια αναγνώριση.</a:t>
            </a:r>
          </a:p>
          <a:p>
            <a:pPr lvl="1"/>
            <a:r>
              <a:rPr lang="el-GR" sz="2000" b="1" dirty="0">
                <a:solidFill>
                  <a:srgbClr val="C00000"/>
                </a:solidFill>
                <a:latin typeface="Calibri" panose="020F0502020204030204" pitchFamily="34" charset="0"/>
                <a:cs typeface="Calibri" panose="020F0502020204030204" pitchFamily="34" charset="0"/>
              </a:rPr>
              <a:t>Κουλτούρα</a:t>
            </a:r>
            <a:r>
              <a:rPr lang="el-GR" sz="2000" b="1" dirty="0">
                <a:latin typeface="Calibri" panose="020F0502020204030204" pitchFamily="34" charset="0"/>
                <a:cs typeface="Calibri" panose="020F0502020204030204" pitchFamily="34" charset="0"/>
              </a:rPr>
              <a:t>:</a:t>
            </a:r>
            <a:r>
              <a:rPr lang="el-GR" sz="2000" dirty="0">
                <a:latin typeface="Calibri" panose="020F0502020204030204" pitchFamily="34" charset="0"/>
                <a:cs typeface="Calibri" panose="020F0502020204030204" pitchFamily="34" charset="0"/>
              </a:rPr>
              <a:t> προώθηση της αξίας “</a:t>
            </a:r>
            <a:r>
              <a:rPr lang="en-US" sz="2000" dirty="0">
                <a:latin typeface="Calibri" panose="020F0502020204030204" pitchFamily="34" charset="0"/>
                <a:cs typeface="Calibri" panose="020F0502020204030204" pitchFamily="34" charset="0"/>
              </a:rPr>
              <a:t>We Care</a:t>
            </a:r>
            <a:r>
              <a:rPr lang="el-GR" sz="2000" dirty="0">
                <a:latin typeface="Calibri" panose="020F0502020204030204" pitchFamily="34" charset="0"/>
                <a:cs typeface="Calibri" panose="020F0502020204030204" pitchFamily="34" charset="0"/>
              </a:rPr>
              <a:t>” – φροντίδα για τον επισκέπτη, τον συνάδελφο και το περιβάλλον.</a:t>
            </a:r>
          </a:p>
          <a:p>
            <a:pPr marL="0" indent="0">
              <a:buNone/>
            </a:pPr>
            <a:r>
              <a:rPr lang="el-GR" sz="2400" dirty="0">
                <a:latin typeface="Calibri" panose="020F0502020204030204" pitchFamily="34" charset="0"/>
                <a:cs typeface="Calibri" panose="020F0502020204030204" pitchFamily="34" charset="0"/>
              </a:rPr>
              <a:t>Η λειτουργία του HR στο </a:t>
            </a:r>
            <a:r>
              <a:rPr lang="en-US" sz="2400" dirty="0">
                <a:latin typeface="Calibri" panose="020F0502020204030204" pitchFamily="34" charset="0"/>
                <a:cs typeface="Calibri" panose="020F0502020204030204" pitchFamily="34" charset="0"/>
              </a:rPr>
              <a:t>resort</a:t>
            </a:r>
            <a:r>
              <a:rPr lang="el-GR" sz="2400" dirty="0">
                <a:latin typeface="Calibri" panose="020F0502020204030204" pitchFamily="34" charset="0"/>
                <a:cs typeface="Calibri" panose="020F0502020204030204" pitchFamily="34" charset="0"/>
              </a:rPr>
              <a:t> δεν περιορίζεται σε γραφειοκρατικές διαδικασίες. Είναι </a:t>
            </a:r>
            <a:r>
              <a:rPr lang="el-GR" sz="2400" b="1" dirty="0">
                <a:solidFill>
                  <a:srgbClr val="C00000"/>
                </a:solidFill>
                <a:latin typeface="Calibri" panose="020F0502020204030204" pitchFamily="34" charset="0"/>
                <a:cs typeface="Calibri" panose="020F0502020204030204" pitchFamily="34" charset="0"/>
              </a:rPr>
              <a:t>ζωντανό κομμάτι της εμπειρίας φιλοξενίας</a:t>
            </a:r>
            <a:r>
              <a:rPr lang="el-GR" sz="2400" dirty="0">
                <a:latin typeface="Calibri" panose="020F0502020204030204" pitchFamily="34" charset="0"/>
                <a:cs typeface="Calibri" panose="020F0502020204030204" pitchFamily="34" charset="0"/>
              </a:rPr>
              <a:t>, καθώς διαμορφώνει τη διάθεση και το ήθος των ανθρώπων που εκπροσωπούν το </a:t>
            </a:r>
            <a:r>
              <a:rPr lang="en-US" sz="2400" dirty="0">
                <a:latin typeface="Calibri" panose="020F0502020204030204" pitchFamily="34" charset="0"/>
                <a:cs typeface="Calibri" panose="020F0502020204030204" pitchFamily="34" charset="0"/>
              </a:rPr>
              <a:t>brand</a:t>
            </a:r>
            <a:r>
              <a:rPr lang="el-GR" sz="2400" dirty="0">
                <a:latin typeface="Calibri" panose="020F0502020204030204" pitchFamily="34" charset="0"/>
                <a:cs typeface="Calibri" panose="020F0502020204030204" pitchFamily="34" charset="0"/>
              </a:rPr>
              <a:t>.</a:t>
            </a:r>
          </a:p>
          <a:p>
            <a:endParaRPr lang="el-GR" sz="2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38F47FED-BB7D-47D9-8C2E-05A04CFA29B6}"/>
              </a:ext>
            </a:extLst>
          </p:cNvPr>
          <p:cNvSpPr>
            <a:spLocks noGrp="1"/>
          </p:cNvSpPr>
          <p:nvPr>
            <p:ph type="sldNum" sz="quarter" idx="12"/>
          </p:nvPr>
        </p:nvSpPr>
        <p:spPr/>
        <p:txBody>
          <a:bodyPr/>
          <a:lstStyle/>
          <a:p>
            <a:pPr>
              <a:defRPr/>
            </a:pPr>
            <a:fld id="{D4CA15EF-DFB9-4D40-AD98-A7932FA4C59D}" type="slidenum">
              <a:rPr lang="el-GR" smtClean="0"/>
              <a:pPr>
                <a:defRPr/>
              </a:pPr>
              <a:t>57</a:t>
            </a:fld>
            <a:endParaRPr lang="el-GR"/>
          </a:p>
        </p:txBody>
      </p:sp>
    </p:spTree>
    <p:extLst>
      <p:ext uri="{BB962C8B-B14F-4D97-AF65-F5344CB8AC3E}">
        <p14:creationId xmlns:p14="http://schemas.microsoft.com/office/powerpoint/2010/main" val="12583597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0207B-5121-46E9-ACA1-35DE6EDC2AB1}"/>
              </a:ext>
            </a:extLst>
          </p:cNvPr>
          <p:cNvSpPr>
            <a:spLocks noGrp="1"/>
          </p:cNvSpPr>
          <p:nvPr>
            <p:ph type="title"/>
          </p:nvPr>
        </p:nvSpPr>
        <p:spPr/>
        <p:txBody>
          <a:bodyPr/>
          <a:lstStyle/>
          <a:p>
            <a:r>
              <a:rPr lang="el-GR" b="1" dirty="0">
                <a:latin typeface="Calibri" panose="020F0502020204030204" pitchFamily="34" charset="0"/>
                <a:cs typeface="Calibri" panose="020F0502020204030204" pitchFamily="34" charset="0"/>
              </a:rPr>
              <a:t>Συμπέρασμα</a:t>
            </a:r>
            <a:endParaRPr lang="el-GR"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7AD649CE-E24B-4B75-BAD3-D1A6AED8522F}"/>
              </a:ext>
            </a:extLst>
          </p:cNvPr>
          <p:cNvSpPr>
            <a:spLocks noGrp="1"/>
          </p:cNvSpPr>
          <p:nvPr>
            <p:ph sz="quarter" idx="1"/>
          </p:nvPr>
        </p:nvSpPr>
        <p:spPr>
          <a:xfrm>
            <a:off x="301752" y="1527048"/>
            <a:ext cx="8503920" cy="5214320"/>
          </a:xfrm>
        </p:spPr>
        <p:txBody>
          <a:bodyPr/>
          <a:lstStyle/>
          <a:p>
            <a:pPr marL="0" indent="0">
              <a:buNone/>
            </a:pPr>
            <a:r>
              <a:rPr lang="el-GR" sz="2400" dirty="0">
                <a:latin typeface="Calibri" panose="020F0502020204030204" pitchFamily="34" charset="0"/>
                <a:cs typeface="Calibri" panose="020F0502020204030204" pitchFamily="34" charset="0"/>
              </a:rPr>
              <a:t>Το Τμήμα Ανθρώπινου Δυναμικού σε μια ξενοδοχειακή επιχείρηση αποτελεί </a:t>
            </a:r>
            <a:r>
              <a:rPr lang="el-GR" sz="2400" b="1" dirty="0">
                <a:solidFill>
                  <a:srgbClr val="C00000"/>
                </a:solidFill>
                <a:latin typeface="Calibri" panose="020F0502020204030204" pitchFamily="34" charset="0"/>
                <a:cs typeface="Calibri" panose="020F0502020204030204" pitchFamily="34" charset="0"/>
              </a:rPr>
              <a:t>την “καρδιά” του οργανισμού</a:t>
            </a:r>
            <a:r>
              <a:rPr lang="el-GR" sz="2400" dirty="0">
                <a:latin typeface="Calibri" panose="020F0502020204030204" pitchFamily="34" charset="0"/>
                <a:cs typeface="Calibri" panose="020F0502020204030204" pitchFamily="34" charset="0"/>
              </a:rPr>
              <a:t>.</a:t>
            </a:r>
            <a:br>
              <a:rPr lang="el-GR" sz="2400" dirty="0">
                <a:latin typeface="Calibri" panose="020F0502020204030204" pitchFamily="34" charset="0"/>
                <a:cs typeface="Calibri" panose="020F0502020204030204" pitchFamily="34" charset="0"/>
              </a:rPr>
            </a:br>
            <a:r>
              <a:rPr lang="el-GR" sz="2400" dirty="0">
                <a:latin typeface="Calibri" panose="020F0502020204030204" pitchFamily="34" charset="0"/>
                <a:cs typeface="Calibri" panose="020F0502020204030204" pitchFamily="34" charset="0"/>
              </a:rPr>
              <a:t>Η σωστή του δομή και λειτουργία:</a:t>
            </a:r>
          </a:p>
          <a:p>
            <a:pPr marL="0" indent="0">
              <a:buNone/>
            </a:pPr>
            <a:endParaRPr lang="el-GR" sz="2400" dirty="0">
              <a:latin typeface="Calibri" panose="020F0502020204030204" pitchFamily="34" charset="0"/>
              <a:cs typeface="Calibri" panose="020F0502020204030204" pitchFamily="34" charset="0"/>
            </a:endParaRPr>
          </a:p>
          <a:p>
            <a:pPr lvl="0"/>
            <a:r>
              <a:rPr lang="el-GR" sz="2400" dirty="0">
                <a:latin typeface="Calibri" panose="020F0502020204030204" pitchFamily="34" charset="0"/>
                <a:cs typeface="Calibri" panose="020F0502020204030204" pitchFamily="34" charset="0"/>
              </a:rPr>
              <a:t>εξασφαλίζει την </a:t>
            </a:r>
            <a:r>
              <a:rPr lang="el-GR" sz="2400" b="1" dirty="0">
                <a:solidFill>
                  <a:srgbClr val="C00000"/>
                </a:solidFill>
                <a:latin typeface="Calibri" panose="020F0502020204030204" pitchFamily="34" charset="0"/>
                <a:cs typeface="Calibri" panose="020F0502020204030204" pitchFamily="34" charset="0"/>
              </a:rPr>
              <a:t>ομαλή λειτουργία όλων των τμημάτων</a:t>
            </a:r>
            <a:r>
              <a:rPr lang="el-GR" sz="2400" dirty="0">
                <a:latin typeface="Calibri" panose="020F0502020204030204" pitchFamily="34" charset="0"/>
                <a:cs typeface="Calibri" panose="020F0502020204030204" pitchFamily="34" charset="0"/>
              </a:rPr>
              <a:t>,</a:t>
            </a:r>
          </a:p>
          <a:p>
            <a:pPr lvl="0"/>
            <a:r>
              <a:rPr lang="el-GR" sz="2400" dirty="0">
                <a:latin typeface="Calibri" panose="020F0502020204030204" pitchFamily="34" charset="0"/>
                <a:cs typeface="Calibri" panose="020F0502020204030204" pitchFamily="34" charset="0"/>
              </a:rPr>
              <a:t>ενισχύει την </a:t>
            </a:r>
            <a:r>
              <a:rPr lang="el-GR" sz="2400" b="1" dirty="0">
                <a:solidFill>
                  <a:srgbClr val="C00000"/>
                </a:solidFill>
                <a:latin typeface="Calibri" panose="020F0502020204030204" pitchFamily="34" charset="0"/>
                <a:cs typeface="Calibri" panose="020F0502020204030204" pitchFamily="34" charset="0"/>
              </a:rPr>
              <a:t>ποιότητα εξυπηρέτησης</a:t>
            </a:r>
            <a:r>
              <a:rPr lang="el-GR" sz="2400" dirty="0">
                <a:solidFill>
                  <a:srgbClr val="C00000"/>
                </a:solidFill>
                <a:latin typeface="Calibri" panose="020F0502020204030204" pitchFamily="34" charset="0"/>
                <a:cs typeface="Calibri" panose="020F0502020204030204" pitchFamily="34" charset="0"/>
              </a:rPr>
              <a:t> </a:t>
            </a:r>
            <a:r>
              <a:rPr lang="el-GR" sz="2400" dirty="0">
                <a:latin typeface="Calibri" panose="020F0502020204030204" pitchFamily="34" charset="0"/>
                <a:cs typeface="Calibri" panose="020F0502020204030204" pitchFamily="34" charset="0"/>
              </a:rPr>
              <a:t>και την </a:t>
            </a:r>
            <a:r>
              <a:rPr lang="el-GR" sz="2400" b="1" dirty="0">
                <a:solidFill>
                  <a:srgbClr val="C00000"/>
                </a:solidFill>
                <a:latin typeface="Calibri" panose="020F0502020204030204" pitchFamily="34" charset="0"/>
                <a:cs typeface="Calibri" panose="020F0502020204030204" pitchFamily="34" charset="0"/>
              </a:rPr>
              <a:t>ικανοποίηση πελατών</a:t>
            </a:r>
            <a:r>
              <a:rPr lang="el-GR" sz="2400" dirty="0">
                <a:solidFill>
                  <a:srgbClr val="C00000"/>
                </a:solidFill>
                <a:latin typeface="Calibri" panose="020F0502020204030204" pitchFamily="34" charset="0"/>
                <a:cs typeface="Calibri" panose="020F0502020204030204" pitchFamily="34" charset="0"/>
              </a:rPr>
              <a:t>,</a:t>
            </a:r>
          </a:p>
          <a:p>
            <a:pPr lvl="0"/>
            <a:r>
              <a:rPr lang="el-GR" sz="2400" dirty="0">
                <a:latin typeface="Calibri" panose="020F0502020204030204" pitchFamily="34" charset="0"/>
                <a:cs typeface="Calibri" panose="020F0502020204030204" pitchFamily="34" charset="0"/>
              </a:rPr>
              <a:t>και δημιουργεί </a:t>
            </a:r>
            <a:r>
              <a:rPr lang="el-GR" sz="2400" b="1" dirty="0">
                <a:solidFill>
                  <a:srgbClr val="C00000"/>
                </a:solidFill>
                <a:latin typeface="Calibri" panose="020F0502020204030204" pitchFamily="34" charset="0"/>
                <a:cs typeface="Calibri" panose="020F0502020204030204" pitchFamily="34" charset="0"/>
              </a:rPr>
              <a:t>ένα εργασιακό περιβάλλον εμπιστοσύνης, ανάπτυξης και επαγγελματισμού</a:t>
            </a:r>
            <a:r>
              <a:rPr lang="el-GR" sz="2400" dirty="0">
                <a:latin typeface="Calibri" panose="020F0502020204030204" pitchFamily="34" charset="0"/>
                <a:cs typeface="Calibri" panose="020F0502020204030204" pitchFamily="34" charset="0"/>
              </a:rPr>
              <a:t>.</a:t>
            </a:r>
          </a:p>
          <a:p>
            <a:pPr marL="0" indent="0">
              <a:buNone/>
            </a:pPr>
            <a:endParaRPr lang="el-GR" sz="2400" dirty="0">
              <a:latin typeface="Calibri" panose="020F0502020204030204" pitchFamily="34" charset="0"/>
              <a:cs typeface="Calibri" panose="020F0502020204030204" pitchFamily="34" charset="0"/>
            </a:endParaRPr>
          </a:p>
          <a:p>
            <a:pPr marL="0" indent="0">
              <a:buNone/>
            </a:pPr>
            <a:r>
              <a:rPr lang="el-GR" sz="2400" dirty="0">
                <a:latin typeface="Calibri" panose="020F0502020204030204" pitchFamily="34" charset="0"/>
                <a:cs typeface="Calibri" panose="020F0502020204030204" pitchFamily="34" charset="0"/>
              </a:rPr>
              <a:t>Ένα επιτυχημένο HR δεν είναι απλώς «γραφείο προσωπικού», αλλά </a:t>
            </a:r>
            <a:r>
              <a:rPr lang="el-GR" sz="2400" b="1" dirty="0">
                <a:solidFill>
                  <a:srgbClr val="C00000"/>
                </a:solidFill>
                <a:latin typeface="Calibri" panose="020F0502020204030204" pitchFamily="34" charset="0"/>
                <a:cs typeface="Calibri" panose="020F0502020204030204" pitchFamily="34" charset="0"/>
              </a:rPr>
              <a:t>στρατηγικός συνεργάτης </a:t>
            </a:r>
            <a:r>
              <a:rPr lang="el-GR" sz="2400" dirty="0">
                <a:latin typeface="Calibri" panose="020F0502020204030204" pitchFamily="34" charset="0"/>
                <a:cs typeface="Calibri" panose="020F0502020204030204" pitchFamily="34" charset="0"/>
              </a:rPr>
              <a:t>στην επίτευξη του οράματος της επιχείρησης.</a:t>
            </a:r>
          </a:p>
          <a:p>
            <a:endParaRPr lang="el-GR" sz="2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386C1998-41CB-49B4-BD42-BF93B826CBE1}"/>
              </a:ext>
            </a:extLst>
          </p:cNvPr>
          <p:cNvSpPr>
            <a:spLocks noGrp="1"/>
          </p:cNvSpPr>
          <p:nvPr>
            <p:ph type="sldNum" sz="quarter" idx="12"/>
          </p:nvPr>
        </p:nvSpPr>
        <p:spPr/>
        <p:txBody>
          <a:bodyPr/>
          <a:lstStyle/>
          <a:p>
            <a:pPr>
              <a:defRPr/>
            </a:pPr>
            <a:fld id="{D4CA15EF-DFB9-4D40-AD98-A7932FA4C59D}" type="slidenum">
              <a:rPr lang="el-GR" smtClean="0"/>
              <a:pPr>
                <a:defRPr/>
              </a:pPr>
              <a:t>58</a:t>
            </a:fld>
            <a:endParaRPr lang="el-GR"/>
          </a:p>
        </p:txBody>
      </p:sp>
    </p:spTree>
    <p:extLst>
      <p:ext uri="{BB962C8B-B14F-4D97-AF65-F5344CB8AC3E}">
        <p14:creationId xmlns:p14="http://schemas.microsoft.com/office/powerpoint/2010/main" val="16754511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185F6-B4B5-42DF-B845-D8060CB37DAE}"/>
              </a:ext>
            </a:extLst>
          </p:cNvPr>
          <p:cNvSpPr>
            <a:spLocks noGrp="1"/>
          </p:cNvSpPr>
          <p:nvPr>
            <p:ph type="title"/>
          </p:nvPr>
        </p:nvSpPr>
        <p:spPr/>
        <p:txBody>
          <a:bodyPr/>
          <a:lstStyle/>
          <a:p>
            <a:endParaRPr lang="el-GR"/>
          </a:p>
        </p:txBody>
      </p:sp>
      <p:sp>
        <p:nvSpPr>
          <p:cNvPr id="3" name="Content Placeholder 2">
            <a:extLst>
              <a:ext uri="{FF2B5EF4-FFF2-40B4-BE49-F238E27FC236}">
                <a16:creationId xmlns:a16="http://schemas.microsoft.com/office/drawing/2014/main" id="{0C3D08C7-16F4-4573-959E-80BD59129BE1}"/>
              </a:ext>
            </a:extLst>
          </p:cNvPr>
          <p:cNvSpPr>
            <a:spLocks noGrp="1"/>
          </p:cNvSpPr>
          <p:nvPr>
            <p:ph sz="quarter" idx="1"/>
          </p:nvPr>
        </p:nvSpPr>
        <p:spPr/>
        <p:txBody>
          <a:bodyPr/>
          <a:lstStyle/>
          <a:p>
            <a:endParaRPr lang="el-GR" sz="4000" dirty="0">
              <a:latin typeface="Calibri" panose="020F0502020204030204" pitchFamily="34" charset="0"/>
              <a:cs typeface="Calibri" panose="020F0502020204030204" pitchFamily="34" charset="0"/>
            </a:endParaRPr>
          </a:p>
          <a:p>
            <a:pPr marL="0" indent="0">
              <a:buNone/>
            </a:pPr>
            <a:endParaRPr lang="el-GR" sz="4000" dirty="0">
              <a:latin typeface="Calibri" panose="020F0502020204030204" pitchFamily="34" charset="0"/>
              <a:cs typeface="Calibri" panose="020F0502020204030204" pitchFamily="34" charset="0"/>
            </a:endParaRPr>
          </a:p>
          <a:p>
            <a:pPr marL="0" indent="0" algn="ctr">
              <a:buNone/>
            </a:pPr>
            <a:r>
              <a:rPr lang="el-GR" sz="4000" b="1" dirty="0">
                <a:latin typeface="Calibri" panose="020F0502020204030204" pitchFamily="34" charset="0"/>
                <a:cs typeface="Calibri" panose="020F0502020204030204" pitchFamily="34" charset="0"/>
              </a:rPr>
              <a:t>ΠΡΟΚΛΗΣΕΙΣ ΚΑΙ ΤΑΣΕΙΣ ΣΤΗ ΔΑΠ ΣΤΟΝ ΤΟΥΡΙΣΜΟ</a:t>
            </a:r>
            <a:endParaRPr lang="el-GR" sz="40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15C80208-2CEA-4EE6-8D6D-2F3F4865A1EB}"/>
              </a:ext>
            </a:extLst>
          </p:cNvPr>
          <p:cNvSpPr>
            <a:spLocks noGrp="1"/>
          </p:cNvSpPr>
          <p:nvPr>
            <p:ph type="sldNum" sz="quarter" idx="12"/>
          </p:nvPr>
        </p:nvSpPr>
        <p:spPr/>
        <p:txBody>
          <a:bodyPr/>
          <a:lstStyle/>
          <a:p>
            <a:pPr>
              <a:defRPr/>
            </a:pPr>
            <a:fld id="{D4CA15EF-DFB9-4D40-AD98-A7932FA4C59D}" type="slidenum">
              <a:rPr lang="el-GR" smtClean="0"/>
              <a:pPr>
                <a:defRPr/>
              </a:pPr>
              <a:t>59</a:t>
            </a:fld>
            <a:endParaRPr lang="el-GR"/>
          </a:p>
        </p:txBody>
      </p:sp>
    </p:spTree>
    <p:extLst>
      <p:ext uri="{BB962C8B-B14F-4D97-AF65-F5344CB8AC3E}">
        <p14:creationId xmlns:p14="http://schemas.microsoft.com/office/powerpoint/2010/main" val="1989521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81857-83CB-40EB-8647-8F5A60680796}"/>
              </a:ext>
            </a:extLst>
          </p:cNvPr>
          <p:cNvSpPr>
            <a:spLocks noGrp="1"/>
          </p:cNvSpPr>
          <p:nvPr>
            <p:ph type="title"/>
          </p:nvPr>
        </p:nvSpPr>
        <p:spPr>
          <a:xfrm>
            <a:off x="301625" y="228600"/>
            <a:ext cx="8534400" cy="968152"/>
          </a:xfrm>
        </p:spPr>
        <p:txBody>
          <a:bodyPr/>
          <a:lstStyle/>
          <a:p>
            <a:r>
              <a:rPr lang="el-GR" b="1" dirty="0">
                <a:latin typeface="Calibri" panose="020F0502020204030204" pitchFamily="34" charset="0"/>
                <a:cs typeface="Calibri" panose="020F0502020204030204" pitchFamily="34" charset="0"/>
              </a:rPr>
              <a:t>Συνεισφορά του τουρισμού στο Ακαθάριστο Εγχώριο Προϊόν (ΑΕΠ): 1/5</a:t>
            </a:r>
            <a:endParaRPr lang="el-GR"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F745EFEB-B6F5-44DF-9F7A-997634BA6BCC}"/>
              </a:ext>
            </a:extLst>
          </p:cNvPr>
          <p:cNvSpPr>
            <a:spLocks noGrp="1"/>
          </p:cNvSpPr>
          <p:nvPr>
            <p:ph sz="quarter" idx="1"/>
          </p:nvPr>
        </p:nvSpPr>
        <p:spPr>
          <a:xfrm>
            <a:off x="35496" y="1412776"/>
            <a:ext cx="9073008" cy="5445224"/>
          </a:xfrm>
        </p:spPr>
        <p:txBody>
          <a:bodyPr/>
          <a:lstStyle/>
          <a:p>
            <a:pPr fontAlgn="auto">
              <a:spcBef>
                <a:spcPts val="0"/>
              </a:spcBef>
              <a:spcAft>
                <a:spcPts val="0"/>
              </a:spcAft>
            </a:pPr>
            <a:r>
              <a:rPr lang="el-GR" sz="22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ΑΜΕΣΗ ΣΥΝΕΙΣΦΟΡΑ ΤΟΥ ΤΟΥΡΙΣΜΟΥ ΣΤΟ ΑΕΠ</a:t>
            </a:r>
            <a:endParaRPr lang="el-GR" sz="2200"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fontAlgn="auto">
              <a:spcBef>
                <a:spcPts val="0"/>
              </a:spcBef>
              <a:spcAft>
                <a:spcPts val="0"/>
              </a:spcAft>
            </a:pPr>
            <a:r>
              <a:rPr lang="el-GR" sz="2200" dirty="0">
                <a:latin typeface="Calibri" panose="020F0502020204030204" pitchFamily="34" charset="0"/>
                <a:ea typeface="Times New Roman" panose="02020603050405020304" pitchFamily="18" charset="0"/>
                <a:cs typeface="Calibri" panose="020F0502020204030204" pitchFamily="34" charset="0"/>
              </a:rPr>
              <a:t>Η </a:t>
            </a:r>
            <a:r>
              <a:rPr lang="el-GR" sz="2200" b="1" dirty="0">
                <a:latin typeface="Calibri" panose="020F0502020204030204" pitchFamily="34" charset="0"/>
                <a:ea typeface="Times New Roman" panose="02020603050405020304" pitchFamily="18" charset="0"/>
                <a:cs typeface="Calibri" panose="020F0502020204030204" pitchFamily="34" charset="0"/>
              </a:rPr>
              <a:t>άμεση συνεισφορά</a:t>
            </a:r>
            <a:r>
              <a:rPr lang="el-GR" sz="2200" dirty="0">
                <a:latin typeface="Calibri" panose="020F0502020204030204" pitchFamily="34" charset="0"/>
                <a:ea typeface="Times New Roman" panose="02020603050405020304" pitchFamily="18" charset="0"/>
                <a:cs typeface="Calibri" panose="020F0502020204030204" pitchFamily="34" charset="0"/>
              </a:rPr>
              <a:t> αναφέρεται στην </a:t>
            </a:r>
            <a:r>
              <a:rPr lang="el-GR" sz="2200" b="1" dirty="0">
                <a:latin typeface="Calibri" panose="020F0502020204030204" pitchFamily="34" charset="0"/>
                <a:ea typeface="Times New Roman" panose="02020603050405020304" pitchFamily="18" charset="0"/>
                <a:cs typeface="Calibri" panose="020F0502020204030204" pitchFamily="34" charset="0"/>
              </a:rPr>
              <a:t>παραγωγή αγαθών και υπηρεσιών που προέρχονται απευθείας από τις τουριστικές δραστηριότητες</a:t>
            </a:r>
            <a:r>
              <a:rPr lang="el-GR" sz="2200" dirty="0">
                <a:latin typeface="Calibri" panose="020F0502020204030204" pitchFamily="34" charset="0"/>
                <a:ea typeface="Times New Roman" panose="02020603050405020304" pitchFamily="18" charset="0"/>
                <a:cs typeface="Calibri" panose="020F0502020204030204" pitchFamily="34" charset="0"/>
              </a:rPr>
              <a:t>. Δηλαδή, αφορά την οικονομική δραστηριότητα που δημιουργείται </a:t>
            </a:r>
            <a:r>
              <a:rPr lang="el-GR" sz="22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από τη δαπάνη των τουριστών </a:t>
            </a:r>
            <a:r>
              <a:rPr lang="el-GR" sz="2200" dirty="0">
                <a:latin typeface="Calibri" panose="020F0502020204030204" pitchFamily="34" charset="0"/>
                <a:ea typeface="Times New Roman" panose="02020603050405020304" pitchFamily="18" charset="0"/>
                <a:cs typeface="Calibri" panose="020F0502020204030204" pitchFamily="34" charset="0"/>
              </a:rPr>
              <a:t>για προϊόντα και υπηρεσίες που καταναλώνουν κατά τη διάρκεια του ταξιδιού τους.</a:t>
            </a:r>
            <a:endParaRPr lang="el-GR" sz="2200" dirty="0">
              <a:latin typeface="Calibri" panose="020F0502020204030204" pitchFamily="34" charset="0"/>
              <a:ea typeface="Calibri" panose="020F0502020204030204" pitchFamily="34" charset="0"/>
              <a:cs typeface="Calibri" panose="020F0502020204030204" pitchFamily="34" charset="0"/>
            </a:endParaRPr>
          </a:p>
          <a:p>
            <a:pPr fontAlgn="auto">
              <a:spcBef>
                <a:spcPts val="0"/>
              </a:spcBef>
              <a:spcAft>
                <a:spcPts val="0"/>
              </a:spcAft>
            </a:pPr>
            <a:r>
              <a:rPr lang="el-GR" sz="22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Παραδείγματα άμεσης συνεισφοράς</a:t>
            </a:r>
            <a:r>
              <a:rPr lang="el-GR" sz="2200" b="1" dirty="0">
                <a:latin typeface="Calibri" panose="020F0502020204030204" pitchFamily="34" charset="0"/>
                <a:ea typeface="Times New Roman" panose="02020603050405020304" pitchFamily="18" charset="0"/>
                <a:cs typeface="Calibri" panose="020F0502020204030204" pitchFamily="34" charset="0"/>
              </a:rPr>
              <a:t>:</a:t>
            </a:r>
            <a:endParaRPr lang="el-GR" sz="2200" dirty="0">
              <a:latin typeface="Calibri" panose="020F0502020204030204" pitchFamily="34" charset="0"/>
              <a:ea typeface="Calibri" panose="020F0502020204030204" pitchFamily="34" charset="0"/>
              <a:cs typeface="Calibri" panose="020F0502020204030204" pitchFamily="34" charset="0"/>
            </a:endParaRPr>
          </a:p>
          <a:p>
            <a:pPr marL="617538" lvl="1" indent="-342900" fontAlgn="auto">
              <a:spcBef>
                <a:spcPts val="0"/>
              </a:spcBef>
              <a:spcAft>
                <a:spcPts val="0"/>
              </a:spcAft>
              <a:buSzPts val="1000"/>
              <a:buFont typeface="Symbol" panose="05050102010706020507" pitchFamily="18" charset="2"/>
              <a:buChar char=""/>
              <a:tabLst>
                <a:tab pos="457200" algn="l"/>
              </a:tabLst>
            </a:pPr>
            <a:r>
              <a:rPr lang="el-GR" dirty="0">
                <a:latin typeface="Calibri" panose="020F0502020204030204" pitchFamily="34" charset="0"/>
                <a:ea typeface="Times New Roman" panose="02020603050405020304" pitchFamily="18" charset="0"/>
                <a:cs typeface="Calibri" panose="020F0502020204030204" pitchFamily="34" charset="0"/>
              </a:rPr>
              <a:t>Έσοδα από </a:t>
            </a:r>
            <a:r>
              <a:rPr lang="el-GR" b="1" dirty="0">
                <a:latin typeface="Calibri" panose="020F0502020204030204" pitchFamily="34" charset="0"/>
                <a:ea typeface="Times New Roman" panose="02020603050405020304" pitchFamily="18" charset="0"/>
                <a:cs typeface="Calibri" panose="020F0502020204030204" pitchFamily="34" charset="0"/>
              </a:rPr>
              <a:t>ξενοδοχεία</a:t>
            </a:r>
            <a:r>
              <a:rPr lang="el-GR" dirty="0">
                <a:latin typeface="Calibri" panose="020F0502020204030204" pitchFamily="34" charset="0"/>
                <a:ea typeface="Times New Roman" panose="02020603050405020304" pitchFamily="18" charset="0"/>
                <a:cs typeface="Calibri" panose="020F0502020204030204" pitchFamily="34" charset="0"/>
              </a:rPr>
              <a:t>, </a:t>
            </a:r>
            <a:r>
              <a:rPr lang="el-GR" b="1" dirty="0">
                <a:latin typeface="Calibri" panose="020F0502020204030204" pitchFamily="34" charset="0"/>
                <a:ea typeface="Times New Roman" panose="02020603050405020304" pitchFamily="18" charset="0"/>
                <a:cs typeface="Calibri" panose="020F0502020204030204" pitchFamily="34" charset="0"/>
              </a:rPr>
              <a:t>ενοικιαζόμενα δωμάτια</a:t>
            </a:r>
            <a:r>
              <a:rPr lang="el-GR" dirty="0">
                <a:latin typeface="Calibri" panose="020F0502020204030204" pitchFamily="34" charset="0"/>
                <a:ea typeface="Times New Roman" panose="02020603050405020304" pitchFamily="18" charset="0"/>
                <a:cs typeface="Calibri" panose="020F0502020204030204" pitchFamily="34" charset="0"/>
              </a:rPr>
              <a:t> και </a:t>
            </a:r>
            <a:r>
              <a:rPr lang="el-GR" b="1" dirty="0">
                <a:latin typeface="Calibri" panose="020F0502020204030204" pitchFamily="34" charset="0"/>
                <a:ea typeface="Times New Roman" panose="02020603050405020304" pitchFamily="18" charset="0"/>
                <a:cs typeface="Calibri" panose="020F0502020204030204" pitchFamily="34" charset="0"/>
              </a:rPr>
              <a:t>καταλύματα</a:t>
            </a:r>
            <a:r>
              <a:rPr lang="el-GR" dirty="0">
                <a:latin typeface="Calibri" panose="020F0502020204030204" pitchFamily="34" charset="0"/>
                <a:ea typeface="Times New Roman" panose="02020603050405020304" pitchFamily="18" charset="0"/>
                <a:cs typeface="Calibri" panose="020F0502020204030204" pitchFamily="34" charset="0"/>
              </a:rPr>
              <a:t>.</a:t>
            </a:r>
            <a:endParaRPr lang="el-GR" dirty="0">
              <a:latin typeface="Calibri" panose="020F0502020204030204" pitchFamily="34" charset="0"/>
              <a:ea typeface="Calibri" panose="020F0502020204030204" pitchFamily="34" charset="0"/>
              <a:cs typeface="Calibri" panose="020F0502020204030204" pitchFamily="34" charset="0"/>
            </a:endParaRPr>
          </a:p>
          <a:p>
            <a:pPr marL="617538" lvl="1" indent="-342900" fontAlgn="auto">
              <a:spcBef>
                <a:spcPts val="0"/>
              </a:spcBef>
              <a:spcAft>
                <a:spcPts val="0"/>
              </a:spcAft>
              <a:buSzPts val="1000"/>
              <a:buFont typeface="Symbol" panose="05050102010706020507" pitchFamily="18" charset="2"/>
              <a:buChar char=""/>
              <a:tabLst>
                <a:tab pos="457200" algn="l"/>
              </a:tabLst>
            </a:pPr>
            <a:r>
              <a:rPr lang="el-GR" dirty="0">
                <a:latin typeface="Calibri" panose="020F0502020204030204" pitchFamily="34" charset="0"/>
                <a:ea typeface="Times New Roman" panose="02020603050405020304" pitchFamily="18" charset="0"/>
                <a:cs typeface="Calibri" panose="020F0502020204030204" pitchFamily="34" charset="0"/>
              </a:rPr>
              <a:t>Έσοδα από </a:t>
            </a:r>
            <a:r>
              <a:rPr lang="el-GR" b="1" dirty="0">
                <a:latin typeface="Calibri" panose="020F0502020204030204" pitchFamily="34" charset="0"/>
                <a:ea typeface="Times New Roman" panose="02020603050405020304" pitchFamily="18" charset="0"/>
                <a:cs typeface="Calibri" panose="020F0502020204030204" pitchFamily="34" charset="0"/>
              </a:rPr>
              <a:t>εστιατόρια</a:t>
            </a:r>
            <a:r>
              <a:rPr lang="el-GR" dirty="0">
                <a:latin typeface="Calibri" panose="020F0502020204030204" pitchFamily="34" charset="0"/>
                <a:ea typeface="Times New Roman" panose="02020603050405020304" pitchFamily="18" charset="0"/>
                <a:cs typeface="Calibri" panose="020F0502020204030204" pitchFamily="34" charset="0"/>
              </a:rPr>
              <a:t>, </a:t>
            </a:r>
            <a:r>
              <a:rPr lang="el-GR" b="1" dirty="0">
                <a:latin typeface="Calibri" panose="020F0502020204030204" pitchFamily="34" charset="0"/>
                <a:ea typeface="Times New Roman" panose="02020603050405020304" pitchFamily="18" charset="0"/>
                <a:cs typeface="Calibri" panose="020F0502020204030204" pitchFamily="34" charset="0"/>
              </a:rPr>
              <a:t>καφέ</a:t>
            </a:r>
            <a:r>
              <a:rPr lang="el-GR" dirty="0">
                <a:latin typeface="Calibri" panose="020F0502020204030204" pitchFamily="34" charset="0"/>
                <a:ea typeface="Times New Roman" panose="02020603050405020304" pitchFamily="18" charset="0"/>
                <a:cs typeface="Calibri" panose="020F0502020204030204" pitchFamily="34" charset="0"/>
              </a:rPr>
              <a:t>, </a:t>
            </a:r>
            <a:r>
              <a:rPr lang="el-GR" b="1" dirty="0">
                <a:latin typeface="Calibri" panose="020F0502020204030204" pitchFamily="34" charset="0"/>
                <a:ea typeface="Times New Roman" panose="02020603050405020304" pitchFamily="18" charset="0"/>
                <a:cs typeface="Calibri" panose="020F0502020204030204" pitchFamily="34" charset="0"/>
              </a:rPr>
              <a:t>μπαρ</a:t>
            </a:r>
            <a:r>
              <a:rPr lang="el-GR" dirty="0">
                <a:latin typeface="Calibri" panose="020F0502020204030204" pitchFamily="34" charset="0"/>
                <a:ea typeface="Times New Roman" panose="02020603050405020304" pitchFamily="18" charset="0"/>
                <a:cs typeface="Calibri" panose="020F0502020204030204" pitchFamily="34" charset="0"/>
              </a:rPr>
              <a:t> που εξυπηρετούν τουρίστες.</a:t>
            </a:r>
            <a:endParaRPr lang="el-GR" dirty="0">
              <a:latin typeface="Calibri" panose="020F0502020204030204" pitchFamily="34" charset="0"/>
              <a:ea typeface="Calibri" panose="020F0502020204030204" pitchFamily="34" charset="0"/>
              <a:cs typeface="Calibri" panose="020F0502020204030204" pitchFamily="34" charset="0"/>
            </a:endParaRPr>
          </a:p>
          <a:p>
            <a:pPr marL="617538" lvl="1" indent="-342900" fontAlgn="auto">
              <a:spcBef>
                <a:spcPts val="0"/>
              </a:spcBef>
              <a:spcAft>
                <a:spcPts val="0"/>
              </a:spcAft>
              <a:buSzPts val="1000"/>
              <a:buFont typeface="Symbol" panose="05050102010706020507" pitchFamily="18" charset="2"/>
              <a:buChar char=""/>
              <a:tabLst>
                <a:tab pos="457200" algn="l"/>
              </a:tabLst>
            </a:pPr>
            <a:r>
              <a:rPr lang="el-GR" dirty="0">
                <a:latin typeface="Calibri" panose="020F0502020204030204" pitchFamily="34" charset="0"/>
                <a:ea typeface="Times New Roman" panose="02020603050405020304" pitchFamily="18" charset="0"/>
                <a:cs typeface="Calibri" panose="020F0502020204030204" pitchFamily="34" charset="0"/>
              </a:rPr>
              <a:t>Εισιτήρια για </a:t>
            </a:r>
            <a:r>
              <a:rPr lang="el-GR" b="1" dirty="0">
                <a:latin typeface="Calibri" panose="020F0502020204030204" pitchFamily="34" charset="0"/>
                <a:ea typeface="Times New Roman" panose="02020603050405020304" pitchFamily="18" charset="0"/>
                <a:cs typeface="Calibri" panose="020F0502020204030204" pitchFamily="34" charset="0"/>
              </a:rPr>
              <a:t>μουσεία</a:t>
            </a:r>
            <a:r>
              <a:rPr lang="el-GR" dirty="0">
                <a:latin typeface="Calibri" panose="020F0502020204030204" pitchFamily="34" charset="0"/>
                <a:ea typeface="Times New Roman" panose="02020603050405020304" pitchFamily="18" charset="0"/>
                <a:cs typeface="Calibri" panose="020F0502020204030204" pitchFamily="34" charset="0"/>
              </a:rPr>
              <a:t>, </a:t>
            </a:r>
            <a:r>
              <a:rPr lang="el-GR" b="1" dirty="0">
                <a:latin typeface="Calibri" panose="020F0502020204030204" pitchFamily="34" charset="0"/>
                <a:ea typeface="Times New Roman" panose="02020603050405020304" pitchFamily="18" charset="0"/>
                <a:cs typeface="Calibri" panose="020F0502020204030204" pitchFamily="34" charset="0"/>
              </a:rPr>
              <a:t>αρχαιολογικούς χώρους</a:t>
            </a:r>
            <a:r>
              <a:rPr lang="el-GR" dirty="0">
                <a:latin typeface="Calibri" panose="020F0502020204030204" pitchFamily="34" charset="0"/>
                <a:ea typeface="Times New Roman" panose="02020603050405020304" pitchFamily="18" charset="0"/>
                <a:cs typeface="Calibri" panose="020F0502020204030204" pitchFamily="34" charset="0"/>
              </a:rPr>
              <a:t>, </a:t>
            </a:r>
            <a:r>
              <a:rPr lang="el-GR" b="1" dirty="0">
                <a:latin typeface="Calibri" panose="020F0502020204030204" pitchFamily="34" charset="0"/>
                <a:ea typeface="Times New Roman" panose="02020603050405020304" pitchFamily="18" charset="0"/>
                <a:cs typeface="Calibri" panose="020F0502020204030204" pitchFamily="34" charset="0"/>
              </a:rPr>
              <a:t>τουριστικά αξιοθέατα</a:t>
            </a:r>
            <a:r>
              <a:rPr lang="el-GR" dirty="0">
                <a:latin typeface="Calibri" panose="020F0502020204030204" pitchFamily="34" charset="0"/>
                <a:ea typeface="Times New Roman" panose="02020603050405020304" pitchFamily="18" charset="0"/>
                <a:cs typeface="Calibri" panose="020F0502020204030204" pitchFamily="34" charset="0"/>
              </a:rPr>
              <a:t>.</a:t>
            </a:r>
            <a:endParaRPr lang="el-GR" dirty="0">
              <a:latin typeface="Calibri" panose="020F0502020204030204" pitchFamily="34" charset="0"/>
              <a:ea typeface="Calibri" panose="020F0502020204030204" pitchFamily="34" charset="0"/>
              <a:cs typeface="Calibri" panose="020F0502020204030204" pitchFamily="34" charset="0"/>
            </a:endParaRPr>
          </a:p>
          <a:p>
            <a:pPr marL="617538" lvl="1" indent="-342900" fontAlgn="auto">
              <a:spcBef>
                <a:spcPts val="0"/>
              </a:spcBef>
              <a:spcAft>
                <a:spcPts val="0"/>
              </a:spcAft>
              <a:buSzPts val="1000"/>
              <a:buFont typeface="Symbol" panose="05050102010706020507" pitchFamily="18" charset="2"/>
              <a:buChar char=""/>
              <a:tabLst>
                <a:tab pos="457200" algn="l"/>
              </a:tabLst>
            </a:pPr>
            <a:r>
              <a:rPr lang="el-GR" dirty="0">
                <a:latin typeface="Calibri" panose="020F0502020204030204" pitchFamily="34" charset="0"/>
                <a:ea typeface="Times New Roman" panose="02020603050405020304" pitchFamily="18" charset="0"/>
                <a:cs typeface="Calibri" panose="020F0502020204030204" pitchFamily="34" charset="0"/>
              </a:rPr>
              <a:t>Υπηρεσίες </a:t>
            </a:r>
            <a:r>
              <a:rPr lang="el-GR" b="1" dirty="0">
                <a:latin typeface="Calibri" panose="020F0502020204030204" pitchFamily="34" charset="0"/>
                <a:ea typeface="Times New Roman" panose="02020603050405020304" pitchFamily="18" charset="0"/>
                <a:cs typeface="Calibri" panose="020F0502020204030204" pitchFamily="34" charset="0"/>
              </a:rPr>
              <a:t>μεταφοράς</a:t>
            </a:r>
            <a:r>
              <a:rPr lang="el-GR" dirty="0">
                <a:latin typeface="Calibri" panose="020F0502020204030204" pitchFamily="34" charset="0"/>
                <a:ea typeface="Times New Roman" panose="02020603050405020304" pitchFamily="18" charset="0"/>
                <a:cs typeface="Calibri" panose="020F0502020204030204" pitchFamily="34" charset="0"/>
              </a:rPr>
              <a:t> που σχετίζονται άμεσα με τουρισμό (π.χ. ταξί, λεωφορεία, πλοία, αεροπορικές πτήσεις).</a:t>
            </a:r>
            <a:endParaRPr lang="el-GR" dirty="0">
              <a:latin typeface="Calibri" panose="020F0502020204030204" pitchFamily="34" charset="0"/>
              <a:ea typeface="Calibri" panose="020F0502020204030204" pitchFamily="34" charset="0"/>
              <a:cs typeface="Calibri" panose="020F0502020204030204" pitchFamily="34" charset="0"/>
            </a:endParaRPr>
          </a:p>
          <a:p>
            <a:pPr marL="617538" lvl="1" indent="-342900" fontAlgn="auto">
              <a:spcBef>
                <a:spcPts val="0"/>
              </a:spcBef>
              <a:spcAft>
                <a:spcPts val="0"/>
              </a:spcAft>
              <a:buSzPts val="1000"/>
              <a:buFont typeface="Symbol" panose="05050102010706020507" pitchFamily="18" charset="2"/>
              <a:buChar char=""/>
              <a:tabLst>
                <a:tab pos="457200" algn="l"/>
              </a:tabLst>
            </a:pPr>
            <a:r>
              <a:rPr lang="el-GR" dirty="0">
                <a:latin typeface="Calibri" panose="020F0502020204030204" pitchFamily="34" charset="0"/>
                <a:ea typeface="Times New Roman" panose="02020603050405020304" pitchFamily="18" charset="0"/>
                <a:cs typeface="Calibri" panose="020F0502020204030204" pitchFamily="34" charset="0"/>
              </a:rPr>
              <a:t>Έσοδα από </a:t>
            </a:r>
            <a:r>
              <a:rPr lang="el-GR" b="1" dirty="0">
                <a:latin typeface="Calibri" panose="020F0502020204030204" pitchFamily="34" charset="0"/>
                <a:ea typeface="Times New Roman" panose="02020603050405020304" pitchFamily="18" charset="0"/>
                <a:cs typeface="Calibri" panose="020F0502020204030204" pitchFamily="34" charset="0"/>
              </a:rPr>
              <a:t>τουριστικά πρακτορεία</a:t>
            </a:r>
            <a:r>
              <a:rPr lang="el-GR" dirty="0">
                <a:latin typeface="Calibri" panose="020F0502020204030204" pitchFamily="34" charset="0"/>
                <a:ea typeface="Times New Roman" panose="02020603050405020304" pitchFamily="18" charset="0"/>
                <a:cs typeface="Calibri" panose="020F0502020204030204" pitchFamily="34" charset="0"/>
              </a:rPr>
              <a:t> και </a:t>
            </a:r>
            <a:r>
              <a:rPr lang="el-GR" b="1" dirty="0">
                <a:latin typeface="Calibri" panose="020F0502020204030204" pitchFamily="34" charset="0"/>
                <a:ea typeface="Times New Roman" panose="02020603050405020304" pitchFamily="18" charset="0"/>
                <a:cs typeface="Calibri" panose="020F0502020204030204" pitchFamily="34" charset="0"/>
              </a:rPr>
              <a:t>ξεναγήσεις</a:t>
            </a:r>
            <a:r>
              <a:rPr lang="el-GR" dirty="0">
                <a:latin typeface="Calibri" panose="020F0502020204030204" pitchFamily="34" charset="0"/>
                <a:ea typeface="Times New Roman" panose="02020603050405020304" pitchFamily="18" charset="0"/>
                <a:cs typeface="Calibri" panose="020F0502020204030204" pitchFamily="34" charset="0"/>
              </a:rPr>
              <a:t>.</a:t>
            </a:r>
            <a:endParaRPr lang="el-GR" dirty="0">
              <a:latin typeface="Calibri" panose="020F0502020204030204" pitchFamily="34" charset="0"/>
              <a:ea typeface="Calibri" panose="020F0502020204030204" pitchFamily="34" charset="0"/>
              <a:cs typeface="Calibri" panose="020F0502020204030204" pitchFamily="34" charset="0"/>
            </a:endParaRPr>
          </a:p>
          <a:p>
            <a:pPr fontAlgn="auto">
              <a:spcBef>
                <a:spcPts val="0"/>
              </a:spcBef>
              <a:spcAft>
                <a:spcPts val="0"/>
              </a:spcAft>
            </a:pPr>
            <a:r>
              <a:rPr lang="el-GR" sz="22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Με άλλα λόγια</a:t>
            </a:r>
            <a:r>
              <a:rPr lang="el-GR" sz="2200" dirty="0">
                <a:latin typeface="Calibri" panose="020F0502020204030204" pitchFamily="34" charset="0"/>
                <a:ea typeface="Times New Roman" panose="02020603050405020304" pitchFamily="18" charset="0"/>
                <a:cs typeface="Calibri" panose="020F0502020204030204" pitchFamily="34" charset="0"/>
              </a:rPr>
              <a:t>: αφορά </a:t>
            </a:r>
            <a:r>
              <a:rPr lang="el-GR" sz="22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τους κλάδους που συναλλάσσονται απευθείας με τον τουρίστα</a:t>
            </a:r>
            <a:r>
              <a:rPr lang="el-GR" sz="2200" dirty="0">
                <a:latin typeface="Calibri" panose="020F0502020204030204" pitchFamily="34" charset="0"/>
                <a:ea typeface="Times New Roman" panose="02020603050405020304" pitchFamily="18" charset="0"/>
                <a:cs typeface="Calibri" panose="020F0502020204030204" pitchFamily="34" charset="0"/>
              </a:rPr>
              <a:t>.</a:t>
            </a:r>
            <a:endParaRPr lang="el-GR" sz="2200" dirty="0">
              <a:latin typeface="Calibri" panose="020F0502020204030204" pitchFamily="34" charset="0"/>
              <a:ea typeface="Calibri" panose="020F0502020204030204" pitchFamily="34" charset="0"/>
              <a:cs typeface="Calibri" panose="020F0502020204030204" pitchFamily="34" charset="0"/>
            </a:endParaRPr>
          </a:p>
          <a:p>
            <a:endParaRPr lang="el-GR" sz="22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C168AFF3-7D37-4AAA-B0EE-6B8DE012876B}"/>
              </a:ext>
            </a:extLst>
          </p:cNvPr>
          <p:cNvSpPr>
            <a:spLocks noGrp="1"/>
          </p:cNvSpPr>
          <p:nvPr>
            <p:ph type="sldNum" sz="quarter" idx="12"/>
          </p:nvPr>
        </p:nvSpPr>
        <p:spPr/>
        <p:txBody>
          <a:bodyPr/>
          <a:lstStyle/>
          <a:p>
            <a:pPr>
              <a:defRPr/>
            </a:pPr>
            <a:fld id="{D4CA15EF-DFB9-4D40-AD98-A7932FA4C59D}" type="slidenum">
              <a:rPr lang="el-GR" smtClean="0"/>
              <a:pPr>
                <a:defRPr/>
              </a:pPr>
              <a:t>6</a:t>
            </a:fld>
            <a:endParaRPr lang="el-GR"/>
          </a:p>
        </p:txBody>
      </p:sp>
    </p:spTree>
    <p:extLst>
      <p:ext uri="{BB962C8B-B14F-4D97-AF65-F5344CB8AC3E}">
        <p14:creationId xmlns:p14="http://schemas.microsoft.com/office/powerpoint/2010/main" val="17078148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7119D-967F-47B4-B78F-512CA5B4BDF1}"/>
              </a:ext>
            </a:extLst>
          </p:cNvPr>
          <p:cNvSpPr>
            <a:spLocks noGrp="1"/>
          </p:cNvSpPr>
          <p:nvPr>
            <p:ph type="title"/>
          </p:nvPr>
        </p:nvSpPr>
        <p:spPr/>
        <p:txBody>
          <a:bodyPr/>
          <a:lstStyle/>
          <a:p>
            <a:r>
              <a:rPr lang="el-GR" b="1" dirty="0">
                <a:latin typeface="Calibri" panose="020F0502020204030204" pitchFamily="34" charset="0"/>
                <a:cs typeface="Calibri" panose="020F0502020204030204" pitchFamily="34" charset="0"/>
              </a:rPr>
              <a:t>Εισαγωγή</a:t>
            </a:r>
          </a:p>
        </p:txBody>
      </p:sp>
      <p:sp>
        <p:nvSpPr>
          <p:cNvPr id="3" name="Content Placeholder 2">
            <a:extLst>
              <a:ext uri="{FF2B5EF4-FFF2-40B4-BE49-F238E27FC236}">
                <a16:creationId xmlns:a16="http://schemas.microsoft.com/office/drawing/2014/main" id="{B258B5A7-19D6-468E-8F4C-65E293B13E90}"/>
              </a:ext>
            </a:extLst>
          </p:cNvPr>
          <p:cNvSpPr>
            <a:spLocks noGrp="1"/>
          </p:cNvSpPr>
          <p:nvPr>
            <p:ph sz="quarter" idx="1"/>
          </p:nvPr>
        </p:nvSpPr>
        <p:spPr>
          <a:xfrm>
            <a:off x="35496" y="1527048"/>
            <a:ext cx="8928992" cy="5102352"/>
          </a:xfrm>
        </p:spPr>
        <p:txBody>
          <a:bodyPr/>
          <a:lstStyle/>
          <a:p>
            <a:r>
              <a:rPr lang="el-GR" sz="2400" dirty="0">
                <a:latin typeface="Calibri" panose="020F0502020204030204" pitchFamily="34" charset="0"/>
                <a:cs typeface="Calibri" panose="020F0502020204030204" pitchFamily="34" charset="0"/>
              </a:rPr>
              <a:t>Ο τουριστικός κλάδος βρίσκεται σε </a:t>
            </a:r>
            <a:r>
              <a:rPr lang="el-GR" sz="2400" b="1" dirty="0">
                <a:solidFill>
                  <a:srgbClr val="C00000"/>
                </a:solidFill>
                <a:latin typeface="Calibri" panose="020F0502020204030204" pitchFamily="34" charset="0"/>
                <a:cs typeface="Calibri" panose="020F0502020204030204" pitchFamily="34" charset="0"/>
              </a:rPr>
              <a:t>συνεχή εξέλιξη</a:t>
            </a:r>
            <a:r>
              <a:rPr lang="el-GR" sz="2400" dirty="0">
                <a:latin typeface="Calibri" panose="020F0502020204030204" pitchFamily="34" charset="0"/>
                <a:cs typeface="Calibri" panose="020F0502020204030204" pitchFamily="34" charset="0"/>
              </a:rPr>
              <a:t>: η τεχνολογία, οι αλλαγές στην αγορά εργασίας, οι νέες κοινωνικές αξίες και η παγκοσμιοποίηση μετασχηματίζουν ριζικά τη </a:t>
            </a:r>
            <a:r>
              <a:rPr lang="el-GR" sz="2400" b="1" dirty="0">
                <a:solidFill>
                  <a:srgbClr val="C00000"/>
                </a:solidFill>
                <a:latin typeface="Calibri" panose="020F0502020204030204" pitchFamily="34" charset="0"/>
                <a:cs typeface="Calibri" panose="020F0502020204030204" pitchFamily="34" charset="0"/>
              </a:rPr>
              <a:t>Διοίκηση Ανθρώπινου Δυναμικού (ΔΑΠ</a:t>
            </a:r>
            <a:r>
              <a:rPr lang="el-GR" sz="2400" b="1" dirty="0">
                <a:latin typeface="Calibri" panose="020F0502020204030204" pitchFamily="34" charset="0"/>
                <a:cs typeface="Calibri" panose="020F0502020204030204" pitchFamily="34" charset="0"/>
              </a:rPr>
              <a:t>)</a:t>
            </a:r>
            <a:r>
              <a:rPr lang="el-GR" sz="2400" dirty="0">
                <a:latin typeface="Calibri" panose="020F0502020204030204" pitchFamily="34" charset="0"/>
                <a:cs typeface="Calibri" panose="020F0502020204030204" pitchFamily="34" charset="0"/>
              </a:rPr>
              <a:t>.</a:t>
            </a:r>
          </a:p>
          <a:p>
            <a:r>
              <a:rPr lang="el-GR" sz="2400" dirty="0">
                <a:latin typeface="Calibri" panose="020F0502020204030204" pitchFamily="34" charset="0"/>
                <a:cs typeface="Calibri" panose="020F0502020204030204" pitchFamily="34" charset="0"/>
              </a:rPr>
              <a:t>Η ΔΑΠ καλείται σήμερα να αντιμετωπίσει </a:t>
            </a:r>
            <a:r>
              <a:rPr lang="el-GR" sz="2400" b="1" dirty="0">
                <a:solidFill>
                  <a:srgbClr val="C00000"/>
                </a:solidFill>
                <a:latin typeface="Calibri" panose="020F0502020204030204" pitchFamily="34" charset="0"/>
                <a:cs typeface="Calibri" panose="020F0502020204030204" pitchFamily="34" charset="0"/>
              </a:rPr>
              <a:t>πολλαπλές προκλήσεις</a:t>
            </a:r>
            <a:r>
              <a:rPr lang="el-GR" sz="2400" dirty="0">
                <a:latin typeface="Calibri" panose="020F0502020204030204" pitchFamily="34" charset="0"/>
                <a:cs typeface="Calibri" panose="020F0502020204030204" pitchFamily="34" charset="0"/>
              </a:rPr>
              <a:t>, ενώ ταυτόχρονα να ενσωματώσει </a:t>
            </a:r>
            <a:r>
              <a:rPr lang="el-GR" sz="2400" b="1" dirty="0">
                <a:solidFill>
                  <a:srgbClr val="C00000"/>
                </a:solidFill>
                <a:latin typeface="Calibri" panose="020F0502020204030204" pitchFamily="34" charset="0"/>
                <a:cs typeface="Calibri" panose="020F0502020204030204" pitchFamily="34" charset="0"/>
              </a:rPr>
              <a:t>σύγχρονες τάσεις</a:t>
            </a:r>
            <a:r>
              <a:rPr lang="el-GR" sz="2400" dirty="0">
                <a:solidFill>
                  <a:srgbClr val="C00000"/>
                </a:solidFill>
                <a:latin typeface="Calibri" panose="020F0502020204030204" pitchFamily="34" charset="0"/>
                <a:cs typeface="Calibri" panose="020F0502020204030204" pitchFamily="34" charset="0"/>
              </a:rPr>
              <a:t> </a:t>
            </a:r>
            <a:r>
              <a:rPr lang="el-GR" sz="2400" dirty="0">
                <a:latin typeface="Calibri" panose="020F0502020204030204" pitchFamily="34" charset="0"/>
                <a:cs typeface="Calibri" panose="020F0502020204030204" pitchFamily="34" charset="0"/>
              </a:rPr>
              <a:t>που θα την κάνουν πιο αποτελεσματική, βιώσιμη και ελκυστική για τους εργαζομένους.</a:t>
            </a:r>
          </a:p>
          <a:p>
            <a:r>
              <a:rPr lang="el-GR" sz="2400" dirty="0">
                <a:latin typeface="Calibri" panose="020F0502020204030204" pitchFamily="34" charset="0"/>
                <a:cs typeface="Calibri" panose="020F0502020204030204" pitchFamily="34" charset="0"/>
              </a:rPr>
              <a:t>Στην τουριστική βιομηχανία, όπου η εμπειρία του πελάτη εξαρτάται σχεδόν αποκλειστικά από τους ανθρώπους, η σωστή διαχείριση του προσωπικού αποκτά </a:t>
            </a:r>
            <a:r>
              <a:rPr lang="el-GR" sz="2400" b="1" dirty="0">
                <a:solidFill>
                  <a:srgbClr val="C00000"/>
                </a:solidFill>
                <a:latin typeface="Calibri" panose="020F0502020204030204" pitchFamily="34" charset="0"/>
                <a:cs typeface="Calibri" panose="020F0502020204030204" pitchFamily="34" charset="0"/>
              </a:rPr>
              <a:t>καθοριστική σημασία</a:t>
            </a:r>
            <a:r>
              <a:rPr lang="el-GR" sz="2400" dirty="0">
                <a:latin typeface="Calibri" panose="020F0502020204030204" pitchFamily="34" charset="0"/>
                <a:cs typeface="Calibri" panose="020F0502020204030204" pitchFamily="34" charset="0"/>
              </a:rPr>
              <a:t>.</a:t>
            </a:r>
          </a:p>
          <a:p>
            <a:endParaRPr lang="el-GR" sz="2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C52F204C-AC9B-484A-8D89-950EA040C832}"/>
              </a:ext>
            </a:extLst>
          </p:cNvPr>
          <p:cNvSpPr>
            <a:spLocks noGrp="1"/>
          </p:cNvSpPr>
          <p:nvPr>
            <p:ph type="sldNum" sz="quarter" idx="12"/>
          </p:nvPr>
        </p:nvSpPr>
        <p:spPr/>
        <p:txBody>
          <a:bodyPr/>
          <a:lstStyle/>
          <a:p>
            <a:pPr>
              <a:defRPr/>
            </a:pPr>
            <a:fld id="{D4CA15EF-DFB9-4D40-AD98-A7932FA4C59D}" type="slidenum">
              <a:rPr lang="el-GR" smtClean="0"/>
              <a:pPr>
                <a:defRPr/>
              </a:pPr>
              <a:t>60</a:t>
            </a:fld>
            <a:endParaRPr lang="el-GR"/>
          </a:p>
        </p:txBody>
      </p:sp>
    </p:spTree>
    <p:extLst>
      <p:ext uri="{BB962C8B-B14F-4D97-AF65-F5344CB8AC3E}">
        <p14:creationId xmlns:p14="http://schemas.microsoft.com/office/powerpoint/2010/main" val="33338862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71AF2-BE7E-4AD9-99DB-9F98C919D2FC}"/>
              </a:ext>
            </a:extLst>
          </p:cNvPr>
          <p:cNvSpPr>
            <a:spLocks noGrp="1"/>
          </p:cNvSpPr>
          <p:nvPr>
            <p:ph type="title"/>
          </p:nvPr>
        </p:nvSpPr>
        <p:spPr/>
        <p:txBody>
          <a:bodyPr/>
          <a:lstStyle/>
          <a:p>
            <a:r>
              <a:rPr lang="el-GR" b="1" dirty="0">
                <a:latin typeface="Calibri" panose="020F0502020204030204" pitchFamily="34" charset="0"/>
                <a:cs typeface="Calibri" panose="020F0502020204030204" pitchFamily="34" charset="0"/>
              </a:rPr>
              <a:t>Εποχικότητα και Εναλλαγή Προσωπικού: 1/2</a:t>
            </a:r>
            <a:endParaRPr lang="el-GR"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EE2F332B-3B19-4325-91C6-96342B1B74A3}"/>
              </a:ext>
            </a:extLst>
          </p:cNvPr>
          <p:cNvSpPr>
            <a:spLocks noGrp="1"/>
          </p:cNvSpPr>
          <p:nvPr>
            <p:ph sz="quarter" idx="1"/>
          </p:nvPr>
        </p:nvSpPr>
        <p:spPr>
          <a:xfrm>
            <a:off x="179512" y="1527048"/>
            <a:ext cx="8856984" cy="5330952"/>
          </a:xfrm>
        </p:spPr>
        <p:txBody>
          <a:bodyPr/>
          <a:lstStyle/>
          <a:p>
            <a:pPr marL="0" indent="0">
              <a:buNone/>
            </a:pPr>
            <a:r>
              <a:rPr lang="el-GR" sz="2400" dirty="0">
                <a:latin typeface="Calibri" panose="020F0502020204030204" pitchFamily="34" charset="0"/>
                <a:cs typeface="Calibri" panose="020F0502020204030204" pitchFamily="34" charset="0"/>
              </a:rPr>
              <a:t>Η </a:t>
            </a:r>
            <a:r>
              <a:rPr lang="el-GR" sz="2400" b="1" dirty="0">
                <a:solidFill>
                  <a:srgbClr val="C00000"/>
                </a:solidFill>
                <a:latin typeface="Calibri" panose="020F0502020204030204" pitchFamily="34" charset="0"/>
                <a:cs typeface="Calibri" panose="020F0502020204030204" pitchFamily="34" charset="0"/>
              </a:rPr>
              <a:t>εποχικότητα</a:t>
            </a:r>
            <a:r>
              <a:rPr lang="el-GR" sz="2400" dirty="0">
                <a:latin typeface="Calibri" panose="020F0502020204030204" pitchFamily="34" charset="0"/>
                <a:cs typeface="Calibri" panose="020F0502020204030204" pitchFamily="34" charset="0"/>
              </a:rPr>
              <a:t> είναι ίσως η πιο χαρακτηριστική πρόκληση της τουριστικής απασχόλησης.</a:t>
            </a:r>
            <a:br>
              <a:rPr lang="el-GR" sz="2400" dirty="0">
                <a:latin typeface="Calibri" panose="020F0502020204030204" pitchFamily="34" charset="0"/>
                <a:cs typeface="Calibri" panose="020F0502020204030204" pitchFamily="34" charset="0"/>
              </a:rPr>
            </a:br>
            <a:r>
              <a:rPr lang="el-GR" sz="2400" dirty="0">
                <a:latin typeface="Calibri" panose="020F0502020204030204" pitchFamily="34" charset="0"/>
                <a:cs typeface="Calibri" panose="020F0502020204030204" pitchFamily="34" charset="0"/>
              </a:rPr>
              <a:t>Στην Ελλάδα και σε άλλες μεσογειακές χώρες, ο κύριος όγκος δραστηριότητας συγκεντρώνεται στους θερινούς μήνες (Μάιο–Οκτώβριο), με αποτέλεσμα:</a:t>
            </a:r>
          </a:p>
          <a:p>
            <a:pPr marL="0" indent="0">
              <a:buNone/>
            </a:pPr>
            <a:r>
              <a:rPr lang="el-GR" sz="2400" b="1" dirty="0">
                <a:solidFill>
                  <a:srgbClr val="C00000"/>
                </a:solidFill>
                <a:latin typeface="Calibri" panose="020F0502020204030204" pitchFamily="34" charset="0"/>
                <a:cs typeface="Calibri" panose="020F0502020204030204" pitchFamily="34" charset="0"/>
              </a:rPr>
              <a:t>Κύρια προβλήματα</a:t>
            </a:r>
            <a:r>
              <a:rPr lang="el-GR" sz="2400" b="1" dirty="0">
                <a:latin typeface="Calibri" panose="020F0502020204030204" pitchFamily="34" charset="0"/>
                <a:cs typeface="Calibri" panose="020F0502020204030204" pitchFamily="34" charset="0"/>
              </a:rPr>
              <a:t>:</a:t>
            </a:r>
            <a:endParaRPr lang="el-GR" sz="2400" dirty="0">
              <a:latin typeface="Calibri" panose="020F0502020204030204" pitchFamily="34" charset="0"/>
              <a:cs typeface="Calibri" panose="020F0502020204030204" pitchFamily="34" charset="0"/>
            </a:endParaRPr>
          </a:p>
          <a:p>
            <a:pPr lvl="0"/>
            <a:r>
              <a:rPr lang="el-GR" sz="2400" b="1" dirty="0">
                <a:solidFill>
                  <a:srgbClr val="C00000"/>
                </a:solidFill>
                <a:latin typeface="Calibri" panose="020F0502020204030204" pitchFamily="34" charset="0"/>
                <a:cs typeface="Calibri" panose="020F0502020204030204" pitchFamily="34" charset="0"/>
              </a:rPr>
              <a:t>Υψηλή εναλλαγή προσωπικού </a:t>
            </a:r>
            <a:r>
              <a:rPr lang="el-GR" sz="2400" b="1" dirty="0">
                <a:latin typeface="Calibri" panose="020F0502020204030204" pitchFamily="34" charset="0"/>
                <a:cs typeface="Calibri" panose="020F0502020204030204" pitchFamily="34" charset="0"/>
              </a:rPr>
              <a:t>(</a:t>
            </a:r>
            <a:r>
              <a:rPr lang="en-US" sz="2400" b="1" dirty="0">
                <a:latin typeface="Calibri" panose="020F0502020204030204" pitchFamily="34" charset="0"/>
                <a:cs typeface="Calibri" panose="020F0502020204030204" pitchFamily="34" charset="0"/>
              </a:rPr>
              <a:t>turnover</a:t>
            </a:r>
            <a:r>
              <a:rPr lang="el-GR" sz="2400" b="1" dirty="0">
                <a:latin typeface="Calibri" panose="020F0502020204030204" pitchFamily="34" charset="0"/>
                <a:cs typeface="Calibri" panose="020F0502020204030204" pitchFamily="34" charset="0"/>
              </a:rPr>
              <a:t>):</a:t>
            </a:r>
            <a:r>
              <a:rPr lang="el-GR" sz="2400" dirty="0">
                <a:latin typeface="Calibri" panose="020F0502020204030204" pitchFamily="34" charset="0"/>
                <a:cs typeface="Calibri" panose="020F0502020204030204" pitchFamily="34" charset="0"/>
              </a:rPr>
              <a:t> οι εποχικοί εργαζόμενοι αλλάζουν συχνά εργοδότη κάθε χρόνο.</a:t>
            </a:r>
          </a:p>
          <a:p>
            <a:pPr lvl="0"/>
            <a:r>
              <a:rPr lang="el-GR" sz="2400" b="1" dirty="0">
                <a:solidFill>
                  <a:srgbClr val="C00000"/>
                </a:solidFill>
                <a:latin typeface="Calibri" panose="020F0502020204030204" pitchFamily="34" charset="0"/>
                <a:cs typeface="Calibri" panose="020F0502020204030204" pitchFamily="34" charset="0"/>
              </a:rPr>
              <a:t>Απώλεια εμπειρίας</a:t>
            </a:r>
            <a:r>
              <a:rPr lang="el-GR" sz="2400" b="1" dirty="0">
                <a:latin typeface="Calibri" panose="020F0502020204030204" pitchFamily="34" charset="0"/>
                <a:cs typeface="Calibri" panose="020F0502020204030204" pitchFamily="34" charset="0"/>
              </a:rPr>
              <a:t>:</a:t>
            </a:r>
            <a:r>
              <a:rPr lang="el-GR" sz="2400" dirty="0">
                <a:latin typeface="Calibri" panose="020F0502020204030204" pitchFamily="34" charset="0"/>
                <a:cs typeface="Calibri" panose="020F0502020204030204" pitchFamily="34" charset="0"/>
              </a:rPr>
              <a:t> η επιχείρηση χάνει προσωπικό που έχει ήδη εκπαιδευτεί και εξοικειωθεί με τις διαδικασίες.</a:t>
            </a:r>
          </a:p>
          <a:p>
            <a:pPr lvl="0"/>
            <a:r>
              <a:rPr lang="el-GR" sz="2400" b="1" dirty="0">
                <a:solidFill>
                  <a:srgbClr val="C00000"/>
                </a:solidFill>
                <a:latin typeface="Calibri" panose="020F0502020204030204" pitchFamily="34" charset="0"/>
                <a:cs typeface="Calibri" panose="020F0502020204030204" pitchFamily="34" charset="0"/>
              </a:rPr>
              <a:t>Πίεση για γρήγορη στελέχωση</a:t>
            </a:r>
            <a:r>
              <a:rPr lang="el-GR" sz="2400" b="1" dirty="0">
                <a:latin typeface="Calibri" panose="020F0502020204030204" pitchFamily="34" charset="0"/>
                <a:cs typeface="Calibri" panose="020F0502020204030204" pitchFamily="34" charset="0"/>
              </a:rPr>
              <a:t>:</a:t>
            </a:r>
            <a:r>
              <a:rPr lang="el-GR" sz="2400" dirty="0">
                <a:latin typeface="Calibri" panose="020F0502020204030204" pitchFamily="34" charset="0"/>
                <a:cs typeface="Calibri" panose="020F0502020204030204" pitchFamily="34" charset="0"/>
              </a:rPr>
              <a:t> απαιτείται επαναλαμβανόμενη και ταχεία διαδικασία προσλήψεων κάθε σεζόν.</a:t>
            </a:r>
          </a:p>
          <a:p>
            <a:pPr lvl="0"/>
            <a:r>
              <a:rPr lang="el-GR" sz="2400" b="1" dirty="0">
                <a:solidFill>
                  <a:srgbClr val="C00000"/>
                </a:solidFill>
                <a:latin typeface="Calibri" panose="020F0502020204030204" pitchFamily="34" charset="0"/>
                <a:cs typeface="Calibri" panose="020F0502020204030204" pitchFamily="34" charset="0"/>
              </a:rPr>
              <a:t>Περιορισμένος χρόνος εκπαίδευσης και προσαρμογής</a:t>
            </a:r>
            <a:r>
              <a:rPr lang="el-GR" sz="2400" b="1" dirty="0">
                <a:latin typeface="Calibri" panose="020F0502020204030204" pitchFamily="34" charset="0"/>
                <a:cs typeface="Calibri" panose="020F0502020204030204" pitchFamily="34" charset="0"/>
              </a:rPr>
              <a:t>.</a:t>
            </a:r>
            <a:endParaRPr lang="el-GR" sz="2400" dirty="0">
              <a:latin typeface="Calibri" panose="020F0502020204030204" pitchFamily="34" charset="0"/>
              <a:cs typeface="Calibri" panose="020F0502020204030204" pitchFamily="34" charset="0"/>
            </a:endParaRPr>
          </a:p>
          <a:p>
            <a:endParaRPr lang="el-GR" sz="2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42CF435F-7759-4E94-8E2B-91A2A8C00BE5}"/>
              </a:ext>
            </a:extLst>
          </p:cNvPr>
          <p:cNvSpPr>
            <a:spLocks noGrp="1"/>
          </p:cNvSpPr>
          <p:nvPr>
            <p:ph type="sldNum" sz="quarter" idx="12"/>
          </p:nvPr>
        </p:nvSpPr>
        <p:spPr/>
        <p:txBody>
          <a:bodyPr/>
          <a:lstStyle/>
          <a:p>
            <a:pPr>
              <a:defRPr/>
            </a:pPr>
            <a:fld id="{D4CA15EF-DFB9-4D40-AD98-A7932FA4C59D}" type="slidenum">
              <a:rPr lang="el-GR" smtClean="0"/>
              <a:pPr>
                <a:defRPr/>
              </a:pPr>
              <a:t>61</a:t>
            </a:fld>
            <a:endParaRPr lang="el-GR"/>
          </a:p>
        </p:txBody>
      </p:sp>
    </p:spTree>
    <p:extLst>
      <p:ext uri="{BB962C8B-B14F-4D97-AF65-F5344CB8AC3E}">
        <p14:creationId xmlns:p14="http://schemas.microsoft.com/office/powerpoint/2010/main" val="13079927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436BBD-FCD9-452D-B0C6-23BE83D1206E}"/>
              </a:ext>
            </a:extLst>
          </p:cNvPr>
          <p:cNvSpPr>
            <a:spLocks noGrp="1"/>
          </p:cNvSpPr>
          <p:nvPr>
            <p:ph sz="quarter" idx="1"/>
          </p:nvPr>
        </p:nvSpPr>
        <p:spPr>
          <a:xfrm>
            <a:off x="271272" y="1527048"/>
            <a:ext cx="8534400" cy="5102352"/>
          </a:xfrm>
        </p:spPr>
        <p:txBody>
          <a:bodyPr/>
          <a:lstStyle/>
          <a:p>
            <a:pPr marL="0" indent="0">
              <a:buNone/>
            </a:pPr>
            <a:r>
              <a:rPr lang="el-GR" sz="2400" b="1" dirty="0">
                <a:solidFill>
                  <a:srgbClr val="C00000"/>
                </a:solidFill>
                <a:latin typeface="Calibri" panose="020F0502020204030204" pitchFamily="34" charset="0"/>
                <a:cs typeface="Calibri" panose="020F0502020204030204" pitchFamily="34" charset="0"/>
              </a:rPr>
              <a:t>Πρακτικές αντιμετώπισης</a:t>
            </a:r>
            <a:r>
              <a:rPr lang="el-GR" sz="2400" b="1" dirty="0">
                <a:latin typeface="Calibri" panose="020F0502020204030204" pitchFamily="34" charset="0"/>
                <a:cs typeface="Calibri" panose="020F0502020204030204" pitchFamily="34" charset="0"/>
              </a:rPr>
              <a:t>:</a:t>
            </a:r>
            <a:endParaRPr lang="el-GR" sz="2400" dirty="0">
              <a:latin typeface="Calibri" panose="020F0502020204030204" pitchFamily="34" charset="0"/>
              <a:cs typeface="Calibri" panose="020F0502020204030204" pitchFamily="34" charset="0"/>
            </a:endParaRPr>
          </a:p>
          <a:p>
            <a:pPr lvl="0"/>
            <a:r>
              <a:rPr lang="el-GR" sz="2400" dirty="0">
                <a:latin typeface="Calibri" panose="020F0502020204030204" pitchFamily="34" charset="0"/>
                <a:cs typeface="Calibri" panose="020F0502020204030204" pitchFamily="34" charset="0"/>
              </a:rPr>
              <a:t>Δημιουργία </a:t>
            </a:r>
            <a:r>
              <a:rPr lang="el-GR" sz="2400" b="1" dirty="0">
                <a:solidFill>
                  <a:srgbClr val="C00000"/>
                </a:solidFill>
                <a:latin typeface="Calibri" panose="020F0502020204030204" pitchFamily="34" charset="0"/>
                <a:cs typeface="Calibri" panose="020F0502020204030204" pitchFamily="34" charset="0"/>
              </a:rPr>
              <a:t>βάσης δεδομένων εποχικών εργαζομένων</a:t>
            </a:r>
            <a:r>
              <a:rPr lang="el-GR" sz="2400" dirty="0">
                <a:solidFill>
                  <a:srgbClr val="C00000"/>
                </a:solidFill>
                <a:latin typeface="Calibri" panose="020F0502020204030204" pitchFamily="34" charset="0"/>
                <a:cs typeface="Calibri" panose="020F0502020204030204" pitchFamily="34" charset="0"/>
              </a:rPr>
              <a:t> </a:t>
            </a:r>
            <a:r>
              <a:rPr lang="el-GR" sz="2400" dirty="0">
                <a:latin typeface="Calibri" panose="020F0502020204030204" pitchFamily="34" charset="0"/>
                <a:cs typeface="Calibri" panose="020F0502020204030204" pitchFamily="34" charset="0"/>
              </a:rPr>
              <a:t>που επανέρχονται κάθε χρόνο.</a:t>
            </a:r>
          </a:p>
          <a:p>
            <a:pPr lvl="0"/>
            <a:r>
              <a:rPr lang="el-GR" sz="2400" dirty="0">
                <a:latin typeface="Calibri" panose="020F0502020204030204" pitchFamily="34" charset="0"/>
                <a:cs typeface="Calibri" panose="020F0502020204030204" pitchFamily="34" charset="0"/>
              </a:rPr>
              <a:t>Προσφορά </a:t>
            </a:r>
            <a:r>
              <a:rPr lang="el-GR" sz="2400" b="1" dirty="0">
                <a:solidFill>
                  <a:srgbClr val="C00000"/>
                </a:solidFill>
                <a:latin typeface="Calibri" panose="020F0502020204030204" pitchFamily="34" charset="0"/>
                <a:cs typeface="Calibri" panose="020F0502020204030204" pitchFamily="34" charset="0"/>
              </a:rPr>
              <a:t>κινήτρων επιστροφής</a:t>
            </a:r>
            <a:r>
              <a:rPr lang="el-GR" sz="2400" dirty="0">
                <a:solidFill>
                  <a:srgbClr val="C00000"/>
                </a:solidFill>
                <a:latin typeface="Calibri" panose="020F0502020204030204" pitchFamily="34" charset="0"/>
                <a:cs typeface="Calibri" panose="020F0502020204030204" pitchFamily="34" charset="0"/>
              </a:rPr>
              <a:t> </a:t>
            </a:r>
            <a:r>
              <a:rPr lang="el-GR" sz="2400" dirty="0">
                <a:latin typeface="Calibri" panose="020F0502020204030204" pitchFamily="34" charset="0"/>
                <a:cs typeface="Calibri" panose="020F0502020204030204" pitchFamily="34" charset="0"/>
              </a:rPr>
              <a:t>(</a:t>
            </a:r>
            <a:r>
              <a:rPr lang="en-US" sz="2400" dirty="0">
                <a:latin typeface="Calibri" panose="020F0502020204030204" pitchFamily="34" charset="0"/>
                <a:cs typeface="Calibri" panose="020F0502020204030204" pitchFamily="34" charset="0"/>
              </a:rPr>
              <a:t>bonus</a:t>
            </a:r>
            <a:r>
              <a:rPr lang="el-GR" sz="2400" dirty="0">
                <a:latin typeface="Calibri" panose="020F0502020204030204" pitchFamily="34" charset="0"/>
                <a:cs typeface="Calibri" panose="020F0502020204030204" pitchFamily="34" charset="0"/>
              </a:rPr>
              <a:t> </a:t>
            </a:r>
            <a:r>
              <a:rPr lang="el-GR" sz="2400" dirty="0" err="1">
                <a:latin typeface="Calibri" panose="020F0502020204030204" pitchFamily="34" charset="0"/>
                <a:cs typeface="Calibri" panose="020F0502020204030204" pitchFamily="34" charset="0"/>
              </a:rPr>
              <a:t>επαναπρόσληψης</a:t>
            </a:r>
            <a:r>
              <a:rPr lang="el-GR" sz="2400" dirty="0">
                <a:latin typeface="Calibri" panose="020F0502020204030204" pitchFamily="34" charset="0"/>
                <a:cs typeface="Calibri" panose="020F0502020204030204" pitchFamily="34" charset="0"/>
              </a:rPr>
              <a:t>, στέγαση, επιδόματα).</a:t>
            </a:r>
          </a:p>
          <a:p>
            <a:pPr lvl="0"/>
            <a:r>
              <a:rPr lang="el-GR" sz="2400" b="1" dirty="0">
                <a:solidFill>
                  <a:srgbClr val="C00000"/>
                </a:solidFill>
                <a:latin typeface="Calibri" panose="020F0502020204030204" pitchFamily="34" charset="0"/>
                <a:cs typeface="Calibri" panose="020F0502020204030204" pitchFamily="34" charset="0"/>
              </a:rPr>
              <a:t>Εκπαίδευση εξ αποστάσεως </a:t>
            </a:r>
            <a:r>
              <a:rPr lang="el-GR" sz="2400" b="1" dirty="0">
                <a:latin typeface="Calibri" panose="020F0502020204030204" pitchFamily="34" charset="0"/>
                <a:cs typeface="Calibri" panose="020F0502020204030204" pitchFamily="34" charset="0"/>
              </a:rPr>
              <a:t>(</a:t>
            </a:r>
            <a:r>
              <a:rPr lang="en-US" sz="2400" b="1" dirty="0">
                <a:latin typeface="Calibri" panose="020F0502020204030204" pitchFamily="34" charset="0"/>
                <a:cs typeface="Calibri" panose="020F0502020204030204" pitchFamily="34" charset="0"/>
              </a:rPr>
              <a:t>e-learning</a:t>
            </a:r>
            <a:r>
              <a:rPr lang="el-GR" sz="2400" b="1" dirty="0">
                <a:latin typeface="Calibri" panose="020F0502020204030204" pitchFamily="34" charset="0"/>
                <a:cs typeface="Calibri" panose="020F0502020204030204" pitchFamily="34" charset="0"/>
              </a:rPr>
              <a:t>)</a:t>
            </a:r>
            <a:r>
              <a:rPr lang="el-GR" sz="2400" dirty="0">
                <a:latin typeface="Calibri" panose="020F0502020204030204" pitchFamily="34" charset="0"/>
                <a:cs typeface="Calibri" panose="020F0502020204030204" pitchFamily="34" charset="0"/>
              </a:rPr>
              <a:t> πριν την έναρξη της σεζόν.</a:t>
            </a:r>
          </a:p>
          <a:p>
            <a:pPr lvl="0"/>
            <a:r>
              <a:rPr lang="el-GR" sz="2400" b="1" dirty="0">
                <a:solidFill>
                  <a:srgbClr val="C00000"/>
                </a:solidFill>
                <a:latin typeface="Calibri" panose="020F0502020204030204" pitchFamily="34" charset="0"/>
                <a:cs typeface="Calibri" panose="020F0502020204030204" pitchFamily="34" charset="0"/>
              </a:rPr>
              <a:t>Διατήρηση επαφής</a:t>
            </a:r>
            <a:r>
              <a:rPr lang="el-GR" sz="2400" dirty="0">
                <a:solidFill>
                  <a:srgbClr val="C00000"/>
                </a:solidFill>
                <a:latin typeface="Calibri" panose="020F0502020204030204" pitchFamily="34" charset="0"/>
                <a:cs typeface="Calibri" panose="020F0502020204030204" pitchFamily="34" charset="0"/>
              </a:rPr>
              <a:t> </a:t>
            </a:r>
            <a:r>
              <a:rPr lang="el-GR" sz="2400" dirty="0">
                <a:latin typeface="Calibri" panose="020F0502020204030204" pitchFamily="34" charset="0"/>
                <a:cs typeface="Calibri" panose="020F0502020204030204" pitchFamily="34" charset="0"/>
              </a:rPr>
              <a:t>με τους εργαζομένους κατά τη «νεκρή περίοδο» (</a:t>
            </a:r>
            <a:r>
              <a:rPr lang="en-US" sz="2400" dirty="0">
                <a:latin typeface="Calibri" panose="020F0502020204030204" pitchFamily="34" charset="0"/>
                <a:cs typeface="Calibri" panose="020F0502020204030204" pitchFamily="34" charset="0"/>
              </a:rPr>
              <a:t>newsletter</a:t>
            </a:r>
            <a:r>
              <a:rPr lang="el-GR" sz="2400" dirty="0">
                <a:latin typeface="Calibri" panose="020F0502020204030204" pitchFamily="34" charset="0"/>
                <a:cs typeface="Calibri" panose="020F0502020204030204" pitchFamily="34" charset="0"/>
              </a:rPr>
              <a:t>, ενημερώσεις, διαδικτυακά σεμινάρια).</a:t>
            </a:r>
          </a:p>
          <a:p>
            <a:pPr marL="0" indent="0">
              <a:buNone/>
            </a:pPr>
            <a:r>
              <a:rPr lang="el-GR" sz="2400" dirty="0">
                <a:latin typeface="Calibri" panose="020F0502020204030204" pitchFamily="34" charset="0"/>
                <a:cs typeface="Calibri" panose="020F0502020204030204" pitchFamily="34" charset="0"/>
              </a:rPr>
              <a:t>Η πρόκληση δεν είναι απλώς η κάλυψη θέσεων, αλλά η </a:t>
            </a:r>
            <a:r>
              <a:rPr lang="el-GR" sz="2400" b="1" dirty="0">
                <a:solidFill>
                  <a:srgbClr val="C00000"/>
                </a:solidFill>
                <a:latin typeface="Calibri" panose="020F0502020204030204" pitchFamily="34" charset="0"/>
                <a:cs typeface="Calibri" panose="020F0502020204030204" pitchFamily="34" charset="0"/>
              </a:rPr>
              <a:t>δημιουργία σχέσης συνέχειας και ε</a:t>
            </a:r>
            <a:r>
              <a:rPr lang="el-GR" sz="2400" b="1" dirty="0">
                <a:latin typeface="Calibri" panose="020F0502020204030204" pitchFamily="34" charset="0"/>
                <a:cs typeface="Calibri" panose="020F0502020204030204" pitchFamily="34" charset="0"/>
              </a:rPr>
              <a:t>μπιστοσύνης</a:t>
            </a:r>
            <a:r>
              <a:rPr lang="el-GR" sz="2400" dirty="0">
                <a:latin typeface="Calibri" panose="020F0502020204030204" pitchFamily="34" charset="0"/>
                <a:cs typeface="Calibri" panose="020F0502020204030204" pitchFamily="34" charset="0"/>
              </a:rPr>
              <a:t> με τους εργαζομένους.</a:t>
            </a:r>
          </a:p>
          <a:p>
            <a:endParaRPr lang="el-GR" sz="2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4363AD1A-A8ED-4BA7-A431-FF94D932F28E}"/>
              </a:ext>
            </a:extLst>
          </p:cNvPr>
          <p:cNvSpPr>
            <a:spLocks noGrp="1"/>
          </p:cNvSpPr>
          <p:nvPr>
            <p:ph type="sldNum" sz="quarter" idx="12"/>
          </p:nvPr>
        </p:nvSpPr>
        <p:spPr/>
        <p:txBody>
          <a:bodyPr/>
          <a:lstStyle/>
          <a:p>
            <a:pPr>
              <a:defRPr/>
            </a:pPr>
            <a:fld id="{D4CA15EF-DFB9-4D40-AD98-A7932FA4C59D}" type="slidenum">
              <a:rPr lang="el-GR" smtClean="0"/>
              <a:pPr>
                <a:defRPr/>
              </a:pPr>
              <a:t>62</a:t>
            </a:fld>
            <a:endParaRPr lang="el-GR"/>
          </a:p>
        </p:txBody>
      </p:sp>
      <p:sp>
        <p:nvSpPr>
          <p:cNvPr id="5" name="Title 1">
            <a:extLst>
              <a:ext uri="{FF2B5EF4-FFF2-40B4-BE49-F238E27FC236}">
                <a16:creationId xmlns:a16="http://schemas.microsoft.com/office/drawing/2014/main" id="{EA7EFB66-8DB5-4C18-9F72-6BFB0C0BB725}"/>
              </a:ext>
            </a:extLst>
          </p:cNvPr>
          <p:cNvSpPr>
            <a:spLocks noGrp="1"/>
          </p:cNvSpPr>
          <p:nvPr>
            <p:ph type="title"/>
          </p:nvPr>
        </p:nvSpPr>
        <p:spPr>
          <a:xfrm>
            <a:off x="301625" y="228600"/>
            <a:ext cx="8534400" cy="758825"/>
          </a:xfrm>
        </p:spPr>
        <p:txBody>
          <a:bodyPr/>
          <a:lstStyle/>
          <a:p>
            <a:r>
              <a:rPr lang="el-GR" b="1" dirty="0">
                <a:latin typeface="Calibri" panose="020F0502020204030204" pitchFamily="34" charset="0"/>
                <a:cs typeface="Calibri" panose="020F0502020204030204" pitchFamily="34" charset="0"/>
              </a:rPr>
              <a:t>Εποχικότητα και Εναλλαγή Προσωπικού: 2/2</a:t>
            </a:r>
            <a:endParaRPr lang="el-G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12263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3ADB8-8B0B-4AE8-BE7A-6A42474A0C05}"/>
              </a:ext>
            </a:extLst>
          </p:cNvPr>
          <p:cNvSpPr>
            <a:spLocks noGrp="1"/>
          </p:cNvSpPr>
          <p:nvPr>
            <p:ph type="title"/>
          </p:nvPr>
        </p:nvSpPr>
        <p:spPr>
          <a:xfrm>
            <a:off x="301625" y="228600"/>
            <a:ext cx="8534400" cy="968152"/>
          </a:xfrm>
        </p:spPr>
        <p:txBody>
          <a:bodyPr/>
          <a:lstStyle/>
          <a:p>
            <a:r>
              <a:rPr lang="el-GR" b="1" dirty="0">
                <a:latin typeface="Calibri" panose="020F0502020204030204" pitchFamily="34" charset="0"/>
                <a:cs typeface="Calibri" panose="020F0502020204030204" pitchFamily="34" charset="0"/>
              </a:rPr>
              <a:t>Δυσκολία Εξεύρεσης Εξειδικευμένου Προσωπικού: 1/2</a:t>
            </a:r>
            <a:endParaRPr lang="el-GR"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54EEA245-7A97-4AD4-9593-BF9F4403E835}"/>
              </a:ext>
            </a:extLst>
          </p:cNvPr>
          <p:cNvSpPr>
            <a:spLocks noGrp="1"/>
          </p:cNvSpPr>
          <p:nvPr>
            <p:ph sz="quarter" idx="1"/>
          </p:nvPr>
        </p:nvSpPr>
        <p:spPr>
          <a:xfrm>
            <a:off x="179512" y="1527048"/>
            <a:ext cx="8712968" cy="5330952"/>
          </a:xfrm>
        </p:spPr>
        <p:txBody>
          <a:bodyPr/>
          <a:lstStyle/>
          <a:p>
            <a:pPr marL="0" indent="0">
              <a:buNone/>
            </a:pPr>
            <a:r>
              <a:rPr lang="el-GR" sz="2400" dirty="0">
                <a:latin typeface="Calibri" panose="020F0502020204030204" pitchFamily="34" charset="0"/>
                <a:cs typeface="Calibri" panose="020F0502020204030204" pitchFamily="34" charset="0"/>
              </a:rPr>
              <a:t>Τα τελευταία χρόνια, ο τουριστικός κλάδος αντιμετωπίζει </a:t>
            </a:r>
            <a:r>
              <a:rPr lang="el-GR" sz="2400" b="1" dirty="0">
                <a:solidFill>
                  <a:srgbClr val="C00000"/>
                </a:solidFill>
                <a:latin typeface="Calibri" panose="020F0502020204030204" pitchFamily="34" charset="0"/>
                <a:cs typeface="Calibri" panose="020F0502020204030204" pitchFamily="34" charset="0"/>
              </a:rPr>
              <a:t>έλλειψη ειδικευμένου ανθρώπινου δυναμικού</a:t>
            </a:r>
            <a:r>
              <a:rPr lang="el-GR" sz="2400" dirty="0">
                <a:latin typeface="Calibri" panose="020F0502020204030204" pitchFamily="34" charset="0"/>
                <a:cs typeface="Calibri" panose="020F0502020204030204" pitchFamily="34" charset="0"/>
              </a:rPr>
              <a:t>.</a:t>
            </a:r>
            <a:br>
              <a:rPr lang="el-GR" sz="2400" dirty="0">
                <a:latin typeface="Calibri" panose="020F0502020204030204" pitchFamily="34" charset="0"/>
                <a:cs typeface="Calibri" panose="020F0502020204030204" pitchFamily="34" charset="0"/>
              </a:rPr>
            </a:br>
            <a:r>
              <a:rPr lang="el-GR" sz="2400" dirty="0">
                <a:latin typeface="Calibri" panose="020F0502020204030204" pitchFamily="34" charset="0"/>
                <a:cs typeface="Calibri" panose="020F0502020204030204" pitchFamily="34" charset="0"/>
              </a:rPr>
              <a:t>Παρά τη μεγάλη τουριστική ανάπτυξη, οι επιχειρήσεις δυσκολεύονται να βρουν </a:t>
            </a:r>
            <a:r>
              <a:rPr lang="el-GR" sz="2400" b="1" dirty="0">
                <a:solidFill>
                  <a:srgbClr val="C00000"/>
                </a:solidFill>
                <a:latin typeface="Calibri" panose="020F0502020204030204" pitchFamily="34" charset="0"/>
                <a:cs typeface="Calibri" panose="020F0502020204030204" pitchFamily="34" charset="0"/>
              </a:rPr>
              <a:t>ικανούς και εκπαιδευμένους επαγγελματίες</a:t>
            </a:r>
            <a:r>
              <a:rPr lang="el-GR" sz="2400" dirty="0">
                <a:latin typeface="Calibri" panose="020F0502020204030204" pitchFamily="34" charset="0"/>
                <a:cs typeface="Calibri" panose="020F0502020204030204" pitchFamily="34" charset="0"/>
              </a:rPr>
              <a:t>, ειδικά σε θέσεις ευθύνης ή τεχνικής εξειδίκευσης.</a:t>
            </a:r>
          </a:p>
          <a:p>
            <a:pPr marL="0" indent="0">
              <a:buNone/>
            </a:pPr>
            <a:r>
              <a:rPr lang="el-GR" sz="2400" b="1" dirty="0">
                <a:solidFill>
                  <a:srgbClr val="C00000"/>
                </a:solidFill>
                <a:latin typeface="Calibri" panose="020F0502020204030204" pitchFamily="34" charset="0"/>
                <a:cs typeface="Calibri" panose="020F0502020204030204" pitchFamily="34" charset="0"/>
              </a:rPr>
              <a:t>Αίτια του φαινομένου</a:t>
            </a:r>
            <a:r>
              <a:rPr lang="el-GR" sz="2400" b="1" dirty="0">
                <a:latin typeface="Calibri" panose="020F0502020204030204" pitchFamily="34" charset="0"/>
                <a:cs typeface="Calibri" panose="020F0502020204030204" pitchFamily="34" charset="0"/>
              </a:rPr>
              <a:t>:</a:t>
            </a:r>
            <a:endParaRPr lang="el-GR" sz="2400" dirty="0">
              <a:latin typeface="Calibri" panose="020F0502020204030204" pitchFamily="34" charset="0"/>
              <a:cs typeface="Calibri" panose="020F0502020204030204" pitchFamily="34" charset="0"/>
            </a:endParaRPr>
          </a:p>
          <a:p>
            <a:pPr lvl="0"/>
            <a:r>
              <a:rPr lang="el-GR" sz="2400" b="1" dirty="0">
                <a:solidFill>
                  <a:srgbClr val="C00000"/>
                </a:solidFill>
                <a:latin typeface="Calibri" panose="020F0502020204030204" pitchFamily="34" charset="0"/>
                <a:cs typeface="Calibri" panose="020F0502020204030204" pitchFamily="34" charset="0"/>
              </a:rPr>
              <a:t>Γήρανση</a:t>
            </a:r>
            <a:r>
              <a:rPr lang="el-GR" sz="2400" dirty="0">
                <a:latin typeface="Calibri" panose="020F0502020204030204" pitchFamily="34" charset="0"/>
                <a:cs typeface="Calibri" panose="020F0502020204030204" pitchFamily="34" charset="0"/>
              </a:rPr>
              <a:t> του εργατικού δυναμικού σε ορισμένες ειδικότητες.</a:t>
            </a:r>
          </a:p>
          <a:p>
            <a:pPr lvl="0"/>
            <a:r>
              <a:rPr lang="el-GR" sz="2400" b="1" dirty="0">
                <a:solidFill>
                  <a:srgbClr val="C00000"/>
                </a:solidFill>
                <a:latin typeface="Calibri" panose="020F0502020204030204" pitchFamily="34" charset="0"/>
                <a:cs typeface="Calibri" panose="020F0502020204030204" pitchFamily="34" charset="0"/>
              </a:rPr>
              <a:t>Αναζήτηση σταθερότερων επαγγελμάτων</a:t>
            </a:r>
            <a:r>
              <a:rPr lang="el-GR" sz="2400" dirty="0">
                <a:latin typeface="Calibri" panose="020F0502020204030204" pitchFamily="34" charset="0"/>
                <a:cs typeface="Calibri" panose="020F0502020204030204" pitchFamily="34" charset="0"/>
              </a:rPr>
              <a:t> από νέους εργαζόμενους.</a:t>
            </a:r>
          </a:p>
          <a:p>
            <a:pPr lvl="0"/>
            <a:r>
              <a:rPr lang="el-GR" sz="2400" b="1" dirty="0">
                <a:solidFill>
                  <a:srgbClr val="C00000"/>
                </a:solidFill>
                <a:latin typeface="Calibri" panose="020F0502020204030204" pitchFamily="34" charset="0"/>
                <a:cs typeface="Calibri" panose="020F0502020204030204" pitchFamily="34" charset="0"/>
              </a:rPr>
              <a:t>Διαρροή εργαζομένων στο εξωτερικό</a:t>
            </a:r>
            <a:r>
              <a:rPr lang="el-GR" sz="2400" dirty="0">
                <a:solidFill>
                  <a:srgbClr val="C00000"/>
                </a:solidFill>
                <a:latin typeface="Calibri" panose="020F0502020204030204" pitchFamily="34" charset="0"/>
                <a:cs typeface="Calibri" panose="020F0502020204030204" pitchFamily="34" charset="0"/>
              </a:rPr>
              <a:t> </a:t>
            </a:r>
            <a:r>
              <a:rPr lang="el-GR" sz="2400" dirty="0">
                <a:latin typeface="Calibri" panose="020F0502020204030204" pitchFamily="34" charset="0"/>
                <a:cs typeface="Calibri" panose="020F0502020204030204" pitchFamily="34" charset="0"/>
              </a:rPr>
              <a:t>(</a:t>
            </a:r>
            <a:r>
              <a:rPr lang="en-US" sz="2400" dirty="0">
                <a:latin typeface="Calibri" panose="020F0502020204030204" pitchFamily="34" charset="0"/>
                <a:cs typeface="Calibri" panose="020F0502020204030204" pitchFamily="34" charset="0"/>
              </a:rPr>
              <a:t>brain drain</a:t>
            </a:r>
            <a:r>
              <a:rPr lang="el-GR" sz="2400" dirty="0">
                <a:latin typeface="Calibri" panose="020F0502020204030204" pitchFamily="34" charset="0"/>
                <a:cs typeface="Calibri" panose="020F0502020204030204" pitchFamily="34" charset="0"/>
              </a:rPr>
              <a:t>) λόγω καλύτερων συνθηκών εργασίας.</a:t>
            </a:r>
          </a:p>
          <a:p>
            <a:pPr lvl="0"/>
            <a:r>
              <a:rPr lang="el-GR" sz="2400" b="1" dirty="0">
                <a:solidFill>
                  <a:srgbClr val="C00000"/>
                </a:solidFill>
                <a:latin typeface="Calibri" panose="020F0502020204030204" pitchFamily="34" charset="0"/>
                <a:cs typeface="Calibri" panose="020F0502020204030204" pitchFamily="34" charset="0"/>
              </a:rPr>
              <a:t>Ελλιπής επαγγελματική κατάρτιση</a:t>
            </a:r>
            <a:r>
              <a:rPr lang="el-GR" sz="2400" dirty="0">
                <a:solidFill>
                  <a:srgbClr val="C00000"/>
                </a:solidFill>
                <a:latin typeface="Calibri" panose="020F0502020204030204" pitchFamily="34" charset="0"/>
                <a:cs typeface="Calibri" panose="020F0502020204030204" pitchFamily="34" charset="0"/>
              </a:rPr>
              <a:t> </a:t>
            </a:r>
            <a:r>
              <a:rPr lang="el-GR" sz="2400" dirty="0">
                <a:latin typeface="Calibri" panose="020F0502020204030204" pitchFamily="34" charset="0"/>
                <a:cs typeface="Calibri" panose="020F0502020204030204" pitchFamily="34" charset="0"/>
              </a:rPr>
              <a:t>και περιορισμένη σύνδεση εκπαίδευσης–αγοράς.</a:t>
            </a:r>
          </a:p>
          <a:p>
            <a:endParaRPr lang="el-GR" sz="2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745C4C90-D38F-4F78-BB2D-B6EEBEF61307}"/>
              </a:ext>
            </a:extLst>
          </p:cNvPr>
          <p:cNvSpPr>
            <a:spLocks noGrp="1"/>
          </p:cNvSpPr>
          <p:nvPr>
            <p:ph type="sldNum" sz="quarter" idx="12"/>
          </p:nvPr>
        </p:nvSpPr>
        <p:spPr/>
        <p:txBody>
          <a:bodyPr/>
          <a:lstStyle/>
          <a:p>
            <a:pPr>
              <a:defRPr/>
            </a:pPr>
            <a:fld id="{D4CA15EF-DFB9-4D40-AD98-A7932FA4C59D}" type="slidenum">
              <a:rPr lang="el-GR" smtClean="0"/>
              <a:pPr>
                <a:defRPr/>
              </a:pPr>
              <a:t>63</a:t>
            </a:fld>
            <a:endParaRPr lang="el-GR"/>
          </a:p>
        </p:txBody>
      </p:sp>
    </p:spTree>
    <p:extLst>
      <p:ext uri="{BB962C8B-B14F-4D97-AF65-F5344CB8AC3E}">
        <p14:creationId xmlns:p14="http://schemas.microsoft.com/office/powerpoint/2010/main" val="41399103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E612A6-191E-4AE2-BD3C-B7CB4307AAAF}"/>
              </a:ext>
            </a:extLst>
          </p:cNvPr>
          <p:cNvSpPr>
            <a:spLocks noGrp="1"/>
          </p:cNvSpPr>
          <p:nvPr>
            <p:ph sz="quarter" idx="1"/>
          </p:nvPr>
        </p:nvSpPr>
        <p:spPr>
          <a:xfrm>
            <a:off x="301752" y="1527048"/>
            <a:ext cx="8503920" cy="4926288"/>
          </a:xfrm>
        </p:spPr>
        <p:txBody>
          <a:bodyPr/>
          <a:lstStyle/>
          <a:p>
            <a:pPr marL="0" indent="0">
              <a:buNone/>
            </a:pPr>
            <a:r>
              <a:rPr lang="el-GR" sz="2400" b="1" dirty="0">
                <a:solidFill>
                  <a:srgbClr val="C00000"/>
                </a:solidFill>
                <a:latin typeface="Calibri" panose="020F0502020204030204" pitchFamily="34" charset="0"/>
                <a:cs typeface="Calibri" panose="020F0502020204030204" pitchFamily="34" charset="0"/>
              </a:rPr>
              <a:t>Αντιμετώπιση</a:t>
            </a:r>
            <a:r>
              <a:rPr lang="el-GR" sz="2400" b="1" dirty="0">
                <a:latin typeface="Calibri" panose="020F0502020204030204" pitchFamily="34" charset="0"/>
                <a:cs typeface="Calibri" panose="020F0502020204030204" pitchFamily="34" charset="0"/>
              </a:rPr>
              <a:t>:</a:t>
            </a:r>
            <a:endParaRPr lang="el-GR" sz="2400" dirty="0">
              <a:latin typeface="Calibri" panose="020F0502020204030204" pitchFamily="34" charset="0"/>
              <a:cs typeface="Calibri" panose="020F0502020204030204" pitchFamily="34" charset="0"/>
            </a:endParaRPr>
          </a:p>
          <a:p>
            <a:pPr lvl="0"/>
            <a:r>
              <a:rPr lang="el-GR" sz="2400" dirty="0">
                <a:latin typeface="Calibri" panose="020F0502020204030204" pitchFamily="34" charset="0"/>
                <a:cs typeface="Calibri" panose="020F0502020204030204" pitchFamily="34" charset="0"/>
              </a:rPr>
              <a:t>Συνεργασία με </a:t>
            </a:r>
            <a:r>
              <a:rPr lang="el-GR" sz="2400" b="1" dirty="0">
                <a:solidFill>
                  <a:srgbClr val="C00000"/>
                </a:solidFill>
                <a:latin typeface="Calibri" panose="020F0502020204030204" pitchFamily="34" charset="0"/>
                <a:cs typeface="Calibri" panose="020F0502020204030204" pitchFamily="34" charset="0"/>
              </a:rPr>
              <a:t>τουριστικές σχολές</a:t>
            </a:r>
            <a:r>
              <a:rPr lang="el-GR" sz="2400" dirty="0">
                <a:solidFill>
                  <a:srgbClr val="C00000"/>
                </a:solidFill>
                <a:latin typeface="Calibri" panose="020F0502020204030204" pitchFamily="34" charset="0"/>
                <a:cs typeface="Calibri" panose="020F0502020204030204" pitchFamily="34" charset="0"/>
              </a:rPr>
              <a:t> </a:t>
            </a:r>
            <a:r>
              <a:rPr lang="el-GR" sz="2400" dirty="0">
                <a:latin typeface="Calibri" panose="020F0502020204030204" pitchFamily="34" charset="0"/>
                <a:cs typeface="Calibri" panose="020F0502020204030204" pitchFamily="34" charset="0"/>
              </a:rPr>
              <a:t>και ΙΕΚ για προγράμματα πρακτικής και μαθητείας.</a:t>
            </a:r>
          </a:p>
          <a:p>
            <a:pPr lvl="0"/>
            <a:r>
              <a:rPr lang="el-GR" sz="2400" dirty="0">
                <a:latin typeface="Calibri" panose="020F0502020204030204" pitchFamily="34" charset="0"/>
                <a:cs typeface="Calibri" panose="020F0502020204030204" pitchFamily="34" charset="0"/>
              </a:rPr>
              <a:t>Δημιουργία </a:t>
            </a:r>
            <a:r>
              <a:rPr lang="el-GR" sz="2400" b="1" dirty="0">
                <a:solidFill>
                  <a:srgbClr val="C00000"/>
                </a:solidFill>
                <a:latin typeface="Calibri" panose="020F0502020204030204" pitchFamily="34" charset="0"/>
                <a:cs typeface="Calibri" panose="020F0502020204030204" pitchFamily="34" charset="0"/>
              </a:rPr>
              <a:t>προγραμμάτων ανάπτυξης ταλέντων </a:t>
            </a:r>
            <a:r>
              <a:rPr lang="el-GR" sz="2400" b="1" dirty="0">
                <a:latin typeface="Calibri" panose="020F0502020204030204" pitchFamily="34" charset="0"/>
                <a:cs typeface="Calibri" panose="020F0502020204030204" pitchFamily="34" charset="0"/>
              </a:rPr>
              <a:t>(</a:t>
            </a:r>
            <a:r>
              <a:rPr lang="en-US" sz="2400" b="1" dirty="0">
                <a:latin typeface="Calibri" panose="020F0502020204030204" pitchFamily="34" charset="0"/>
                <a:cs typeface="Calibri" panose="020F0502020204030204" pitchFamily="34" charset="0"/>
              </a:rPr>
              <a:t>talent management</a:t>
            </a:r>
            <a:r>
              <a:rPr lang="el-GR" sz="2400" b="1" dirty="0">
                <a:latin typeface="Calibri" panose="020F0502020204030204" pitchFamily="34" charset="0"/>
                <a:cs typeface="Calibri" panose="020F0502020204030204" pitchFamily="34" charset="0"/>
              </a:rPr>
              <a:t>)</a:t>
            </a:r>
            <a:r>
              <a:rPr lang="el-GR" sz="2400" dirty="0">
                <a:latin typeface="Calibri" panose="020F0502020204030204" pitchFamily="34" charset="0"/>
                <a:cs typeface="Calibri" panose="020F0502020204030204" pitchFamily="34" charset="0"/>
              </a:rPr>
              <a:t> μέσα στην επιχείρηση.</a:t>
            </a:r>
          </a:p>
          <a:p>
            <a:pPr lvl="0"/>
            <a:r>
              <a:rPr lang="el-GR" sz="2400" dirty="0">
                <a:latin typeface="Calibri" panose="020F0502020204030204" pitchFamily="34" charset="0"/>
                <a:cs typeface="Calibri" panose="020F0502020204030204" pitchFamily="34" charset="0"/>
              </a:rPr>
              <a:t>Ενίσχυση της </a:t>
            </a:r>
            <a:r>
              <a:rPr lang="el-GR" sz="2400" b="1" dirty="0">
                <a:solidFill>
                  <a:srgbClr val="C00000"/>
                </a:solidFill>
                <a:latin typeface="Calibri" panose="020F0502020204030204" pitchFamily="34" charset="0"/>
                <a:cs typeface="Calibri" panose="020F0502020204030204" pitchFamily="34" charset="0"/>
              </a:rPr>
              <a:t>εργοδοτικής εικόνας </a:t>
            </a:r>
            <a:r>
              <a:rPr lang="el-GR" sz="2400" b="1" dirty="0">
                <a:latin typeface="Calibri" panose="020F0502020204030204" pitchFamily="34" charset="0"/>
                <a:cs typeface="Calibri" panose="020F0502020204030204" pitchFamily="34" charset="0"/>
              </a:rPr>
              <a:t>(</a:t>
            </a:r>
            <a:r>
              <a:rPr lang="en-US" sz="2400" b="1" dirty="0">
                <a:latin typeface="Calibri" panose="020F0502020204030204" pitchFamily="34" charset="0"/>
                <a:cs typeface="Calibri" panose="020F0502020204030204" pitchFamily="34" charset="0"/>
              </a:rPr>
              <a:t>employer brand</a:t>
            </a:r>
            <a:r>
              <a:rPr lang="el-GR" sz="2400" b="1" dirty="0">
                <a:latin typeface="Calibri" panose="020F0502020204030204" pitchFamily="34" charset="0"/>
                <a:cs typeface="Calibri" panose="020F0502020204030204" pitchFamily="34" charset="0"/>
              </a:rPr>
              <a:t>)</a:t>
            </a:r>
            <a:r>
              <a:rPr lang="el-GR" sz="2400" dirty="0">
                <a:latin typeface="Calibri" panose="020F0502020204030204" pitchFamily="34" charset="0"/>
                <a:cs typeface="Calibri" panose="020F0502020204030204" pitchFamily="34" charset="0"/>
              </a:rPr>
              <a:t> με έμφαση στην εκπαίδευση, την κουλτούρα και τις ευκαιρίες εξέλιξης.</a:t>
            </a:r>
          </a:p>
          <a:p>
            <a:pPr lvl="0"/>
            <a:r>
              <a:rPr lang="el-GR" sz="2400" dirty="0">
                <a:latin typeface="Calibri" panose="020F0502020204030204" pitchFamily="34" charset="0"/>
                <a:cs typeface="Calibri" panose="020F0502020204030204" pitchFamily="34" charset="0"/>
              </a:rPr>
              <a:t>Παροχή </a:t>
            </a:r>
            <a:r>
              <a:rPr lang="el-GR" sz="2400" b="1" dirty="0">
                <a:solidFill>
                  <a:srgbClr val="C00000"/>
                </a:solidFill>
                <a:latin typeface="Calibri" panose="020F0502020204030204" pitchFamily="34" charset="0"/>
                <a:cs typeface="Calibri" panose="020F0502020204030204" pitchFamily="34" charset="0"/>
              </a:rPr>
              <a:t>ελκυστικών παροχών</a:t>
            </a:r>
            <a:r>
              <a:rPr lang="el-GR" sz="2400" dirty="0">
                <a:solidFill>
                  <a:srgbClr val="C00000"/>
                </a:solidFill>
                <a:latin typeface="Calibri" panose="020F0502020204030204" pitchFamily="34" charset="0"/>
                <a:cs typeface="Calibri" panose="020F0502020204030204" pitchFamily="34" charset="0"/>
              </a:rPr>
              <a:t> </a:t>
            </a:r>
            <a:r>
              <a:rPr lang="el-GR" sz="2400" dirty="0">
                <a:latin typeface="Calibri" panose="020F0502020204030204" pitchFamily="34" charset="0"/>
                <a:cs typeface="Calibri" panose="020F0502020204030204" pitchFamily="34" charset="0"/>
              </a:rPr>
              <a:t>(στέγαση, διατροφή, ευελιξία ωραρίου, επιβράβευση απόδοσης).</a:t>
            </a:r>
          </a:p>
          <a:p>
            <a:pPr marL="0" indent="0">
              <a:buNone/>
            </a:pPr>
            <a:r>
              <a:rPr lang="el-GR" sz="2400" dirty="0">
                <a:latin typeface="Calibri" panose="020F0502020204030204" pitchFamily="34" charset="0"/>
                <a:cs typeface="Calibri" panose="020F0502020204030204" pitchFamily="34" charset="0"/>
              </a:rPr>
              <a:t>Η νέα τάση είναι η </a:t>
            </a:r>
            <a:r>
              <a:rPr lang="el-GR" sz="2400" b="1" dirty="0">
                <a:solidFill>
                  <a:srgbClr val="C00000"/>
                </a:solidFill>
                <a:latin typeface="Calibri" panose="020F0502020204030204" pitchFamily="34" charset="0"/>
                <a:cs typeface="Calibri" panose="020F0502020204030204" pitchFamily="34" charset="0"/>
              </a:rPr>
              <a:t>μετατροπή του τουριστικού επαγγέλματος σε επιλογή καριέρας</a:t>
            </a:r>
            <a:r>
              <a:rPr lang="el-GR" sz="2400" dirty="0">
                <a:latin typeface="Calibri" panose="020F0502020204030204" pitchFamily="34" charset="0"/>
                <a:cs typeface="Calibri" panose="020F0502020204030204" pitchFamily="34" charset="0"/>
              </a:rPr>
              <a:t> με μακροπρόθεσμη προοπτική, όχι απλώς σε εποχική εργασία.</a:t>
            </a:r>
          </a:p>
          <a:p>
            <a:endParaRPr lang="el-GR" sz="2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29AF6195-6F73-46A7-BF4A-4BD6F30E4659}"/>
              </a:ext>
            </a:extLst>
          </p:cNvPr>
          <p:cNvSpPr>
            <a:spLocks noGrp="1"/>
          </p:cNvSpPr>
          <p:nvPr>
            <p:ph type="sldNum" sz="quarter" idx="12"/>
          </p:nvPr>
        </p:nvSpPr>
        <p:spPr/>
        <p:txBody>
          <a:bodyPr/>
          <a:lstStyle/>
          <a:p>
            <a:pPr>
              <a:defRPr/>
            </a:pPr>
            <a:fld id="{D4CA15EF-DFB9-4D40-AD98-A7932FA4C59D}" type="slidenum">
              <a:rPr lang="el-GR" smtClean="0"/>
              <a:pPr>
                <a:defRPr/>
              </a:pPr>
              <a:t>64</a:t>
            </a:fld>
            <a:endParaRPr lang="el-GR"/>
          </a:p>
        </p:txBody>
      </p:sp>
      <p:sp>
        <p:nvSpPr>
          <p:cNvPr id="5" name="Title 1">
            <a:extLst>
              <a:ext uri="{FF2B5EF4-FFF2-40B4-BE49-F238E27FC236}">
                <a16:creationId xmlns:a16="http://schemas.microsoft.com/office/drawing/2014/main" id="{81495322-74DF-4FFC-B820-8C04DC5C6BFF}"/>
              </a:ext>
            </a:extLst>
          </p:cNvPr>
          <p:cNvSpPr>
            <a:spLocks noGrp="1"/>
          </p:cNvSpPr>
          <p:nvPr>
            <p:ph type="title"/>
          </p:nvPr>
        </p:nvSpPr>
        <p:spPr>
          <a:xfrm>
            <a:off x="301625" y="228600"/>
            <a:ext cx="8534400" cy="896144"/>
          </a:xfrm>
        </p:spPr>
        <p:txBody>
          <a:bodyPr/>
          <a:lstStyle/>
          <a:p>
            <a:r>
              <a:rPr lang="el-GR" b="1" dirty="0">
                <a:latin typeface="Calibri" panose="020F0502020204030204" pitchFamily="34" charset="0"/>
                <a:cs typeface="Calibri" panose="020F0502020204030204" pitchFamily="34" charset="0"/>
              </a:rPr>
              <a:t>Δυσκολία Εξεύρεσης Εξειδικευμένου Προσωπικού: 2/2</a:t>
            </a:r>
            <a:endParaRPr lang="el-G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190910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15A16-6587-4DF0-9637-ECD3374C8982}"/>
              </a:ext>
            </a:extLst>
          </p:cNvPr>
          <p:cNvSpPr>
            <a:spLocks noGrp="1"/>
          </p:cNvSpPr>
          <p:nvPr>
            <p:ph type="title"/>
          </p:nvPr>
        </p:nvSpPr>
        <p:spPr/>
        <p:txBody>
          <a:bodyPr/>
          <a:lstStyle/>
          <a:p>
            <a:r>
              <a:rPr lang="el-GR" b="1" dirty="0">
                <a:latin typeface="Calibri" panose="020F0502020204030204" pitchFamily="34" charset="0"/>
                <a:cs typeface="Calibri" panose="020F0502020204030204" pitchFamily="34" charset="0"/>
              </a:rPr>
              <a:t>Διαχείριση Πολυπολιτισμικών Ομάδων: 1/2</a:t>
            </a:r>
            <a:endParaRPr lang="el-GR"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DC7CAB25-FF22-4EBA-89F2-0095C5F3996C}"/>
              </a:ext>
            </a:extLst>
          </p:cNvPr>
          <p:cNvSpPr>
            <a:spLocks noGrp="1"/>
          </p:cNvSpPr>
          <p:nvPr>
            <p:ph sz="quarter" idx="1"/>
          </p:nvPr>
        </p:nvSpPr>
        <p:spPr/>
        <p:txBody>
          <a:bodyPr/>
          <a:lstStyle/>
          <a:p>
            <a:pPr marL="0" indent="0">
              <a:buNone/>
            </a:pPr>
            <a:r>
              <a:rPr lang="el-GR" sz="2400" dirty="0">
                <a:latin typeface="Calibri" panose="020F0502020204030204" pitchFamily="34" charset="0"/>
                <a:cs typeface="Calibri" panose="020F0502020204030204" pitchFamily="34" charset="0"/>
              </a:rPr>
              <a:t>Ο σύγχρονος τουρισμός είναι </a:t>
            </a:r>
            <a:r>
              <a:rPr lang="el-GR" sz="2400" b="1" dirty="0">
                <a:solidFill>
                  <a:srgbClr val="C00000"/>
                </a:solidFill>
                <a:latin typeface="Calibri" panose="020F0502020204030204" pitchFamily="34" charset="0"/>
                <a:cs typeface="Calibri" panose="020F0502020204030204" pitchFamily="34" charset="0"/>
              </a:rPr>
              <a:t>διεθνής και πολυπολιτισμικός</a:t>
            </a:r>
            <a:r>
              <a:rPr lang="el-GR" sz="2400" dirty="0">
                <a:latin typeface="Calibri" panose="020F0502020204030204" pitchFamily="34" charset="0"/>
                <a:cs typeface="Calibri" panose="020F0502020204030204" pitchFamily="34" charset="0"/>
              </a:rPr>
              <a:t>. Στις περισσότερες ξενοδοχειακές επιχειρήσεις εργάζονται άνθρωποι </a:t>
            </a:r>
            <a:r>
              <a:rPr lang="el-GR" sz="2400" b="1" dirty="0">
                <a:solidFill>
                  <a:srgbClr val="C00000"/>
                </a:solidFill>
                <a:latin typeface="Calibri" panose="020F0502020204030204" pitchFamily="34" charset="0"/>
                <a:cs typeface="Calibri" panose="020F0502020204030204" pitchFamily="34" charset="0"/>
              </a:rPr>
              <a:t>διαφορετικών εθνικοτήτων, γλωσσών και πολιτισμικών υποβάθρων</a:t>
            </a:r>
            <a:r>
              <a:rPr lang="el-GR" sz="2400" dirty="0">
                <a:latin typeface="Calibri" panose="020F0502020204030204" pitchFamily="34" charset="0"/>
                <a:cs typeface="Calibri" panose="020F0502020204030204" pitchFamily="34" charset="0"/>
              </a:rPr>
              <a:t>.</a:t>
            </a:r>
          </a:p>
          <a:p>
            <a:pPr marL="0" indent="0">
              <a:buNone/>
            </a:pPr>
            <a:r>
              <a:rPr lang="el-GR" sz="2400" b="1" dirty="0">
                <a:solidFill>
                  <a:srgbClr val="C00000"/>
                </a:solidFill>
                <a:latin typeface="Calibri" panose="020F0502020204030204" pitchFamily="34" charset="0"/>
                <a:cs typeface="Calibri" panose="020F0502020204030204" pitchFamily="34" charset="0"/>
              </a:rPr>
              <a:t>Προκλήσεις</a:t>
            </a:r>
            <a:r>
              <a:rPr lang="el-GR" sz="2400" b="1" dirty="0">
                <a:latin typeface="Calibri" panose="020F0502020204030204" pitchFamily="34" charset="0"/>
                <a:cs typeface="Calibri" panose="020F0502020204030204" pitchFamily="34" charset="0"/>
              </a:rPr>
              <a:t>:</a:t>
            </a:r>
            <a:endParaRPr lang="el-GR" sz="2400" dirty="0">
              <a:latin typeface="Calibri" panose="020F0502020204030204" pitchFamily="34" charset="0"/>
              <a:cs typeface="Calibri" panose="020F0502020204030204" pitchFamily="34" charset="0"/>
            </a:endParaRPr>
          </a:p>
          <a:p>
            <a:pPr lvl="0"/>
            <a:r>
              <a:rPr lang="el-GR" sz="2400" dirty="0">
                <a:latin typeface="Calibri" panose="020F0502020204030204" pitchFamily="34" charset="0"/>
                <a:cs typeface="Calibri" panose="020F0502020204030204" pitchFamily="34" charset="0"/>
              </a:rPr>
              <a:t>Διαφορετικές </a:t>
            </a:r>
            <a:r>
              <a:rPr lang="el-GR" sz="2400" b="1" dirty="0">
                <a:solidFill>
                  <a:srgbClr val="C00000"/>
                </a:solidFill>
                <a:latin typeface="Calibri" panose="020F0502020204030204" pitchFamily="34" charset="0"/>
                <a:cs typeface="Calibri" panose="020F0502020204030204" pitchFamily="34" charset="0"/>
              </a:rPr>
              <a:t>αντιλήψεις για την εργασία, τον χρόνο και την επικοινωνία</a:t>
            </a:r>
            <a:r>
              <a:rPr lang="el-GR" sz="2400" dirty="0">
                <a:latin typeface="Calibri" panose="020F0502020204030204" pitchFamily="34" charset="0"/>
                <a:cs typeface="Calibri" panose="020F0502020204030204" pitchFamily="34" charset="0"/>
              </a:rPr>
              <a:t>.</a:t>
            </a:r>
          </a:p>
          <a:p>
            <a:pPr lvl="0"/>
            <a:r>
              <a:rPr lang="el-GR" sz="2400" b="1" dirty="0">
                <a:solidFill>
                  <a:srgbClr val="C00000"/>
                </a:solidFill>
                <a:latin typeface="Calibri" panose="020F0502020204030204" pitchFamily="34" charset="0"/>
                <a:cs typeface="Calibri" panose="020F0502020204030204" pitchFamily="34" charset="0"/>
              </a:rPr>
              <a:t>Πιθανές παρεξηγήσεις</a:t>
            </a:r>
            <a:r>
              <a:rPr lang="el-GR" sz="2400" dirty="0">
                <a:solidFill>
                  <a:srgbClr val="C00000"/>
                </a:solidFill>
                <a:latin typeface="Calibri" panose="020F0502020204030204" pitchFamily="34" charset="0"/>
                <a:cs typeface="Calibri" panose="020F0502020204030204" pitchFamily="34" charset="0"/>
              </a:rPr>
              <a:t> </a:t>
            </a:r>
            <a:r>
              <a:rPr lang="el-GR" sz="2400" dirty="0">
                <a:latin typeface="Calibri" panose="020F0502020204030204" pitchFamily="34" charset="0"/>
                <a:cs typeface="Calibri" panose="020F0502020204030204" pitchFamily="34" charset="0"/>
              </a:rPr>
              <a:t>λόγω γλωσσικών εμποδίων ή διαφορετικών ηθών.</a:t>
            </a:r>
          </a:p>
          <a:p>
            <a:pPr lvl="0"/>
            <a:r>
              <a:rPr lang="el-GR" sz="2400" dirty="0">
                <a:latin typeface="Calibri" panose="020F0502020204030204" pitchFamily="34" charset="0"/>
                <a:cs typeface="Calibri" panose="020F0502020204030204" pitchFamily="34" charset="0"/>
              </a:rPr>
              <a:t>Δυσκολία στη </a:t>
            </a:r>
            <a:r>
              <a:rPr lang="el-GR" sz="2400" b="1" dirty="0">
                <a:solidFill>
                  <a:srgbClr val="C00000"/>
                </a:solidFill>
                <a:latin typeface="Calibri" panose="020F0502020204030204" pitchFamily="34" charset="0"/>
                <a:cs typeface="Calibri" panose="020F0502020204030204" pitchFamily="34" charset="0"/>
              </a:rPr>
              <a:t>δημιουργία ενιαίας κουλτούρας</a:t>
            </a:r>
            <a:r>
              <a:rPr lang="el-GR" sz="2400" dirty="0">
                <a:solidFill>
                  <a:srgbClr val="C00000"/>
                </a:solidFill>
                <a:latin typeface="Calibri" panose="020F0502020204030204" pitchFamily="34" charset="0"/>
                <a:cs typeface="Calibri" panose="020F0502020204030204" pitchFamily="34" charset="0"/>
              </a:rPr>
              <a:t> </a:t>
            </a:r>
            <a:r>
              <a:rPr lang="el-GR" sz="2400" dirty="0">
                <a:latin typeface="Calibri" panose="020F0502020204030204" pitchFamily="34" charset="0"/>
                <a:cs typeface="Calibri" panose="020F0502020204030204" pitchFamily="34" charset="0"/>
              </a:rPr>
              <a:t>μέσα στην επιχείρηση.</a:t>
            </a:r>
          </a:p>
          <a:p>
            <a:endParaRPr lang="el-GR" sz="2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A5CF556D-4155-4868-9EF0-2C4697F4E4BD}"/>
              </a:ext>
            </a:extLst>
          </p:cNvPr>
          <p:cNvSpPr>
            <a:spLocks noGrp="1"/>
          </p:cNvSpPr>
          <p:nvPr>
            <p:ph type="sldNum" sz="quarter" idx="12"/>
          </p:nvPr>
        </p:nvSpPr>
        <p:spPr/>
        <p:txBody>
          <a:bodyPr/>
          <a:lstStyle/>
          <a:p>
            <a:pPr>
              <a:defRPr/>
            </a:pPr>
            <a:fld id="{D4CA15EF-DFB9-4D40-AD98-A7932FA4C59D}" type="slidenum">
              <a:rPr lang="el-GR" smtClean="0"/>
              <a:pPr>
                <a:defRPr/>
              </a:pPr>
              <a:t>65</a:t>
            </a:fld>
            <a:endParaRPr lang="el-GR"/>
          </a:p>
        </p:txBody>
      </p:sp>
    </p:spTree>
    <p:extLst>
      <p:ext uri="{BB962C8B-B14F-4D97-AF65-F5344CB8AC3E}">
        <p14:creationId xmlns:p14="http://schemas.microsoft.com/office/powerpoint/2010/main" val="32803986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75B7F-E7D3-4A6E-A65A-9A1E3DE91CFD}"/>
              </a:ext>
            </a:extLst>
          </p:cNvPr>
          <p:cNvSpPr>
            <a:spLocks noGrp="1"/>
          </p:cNvSpPr>
          <p:nvPr>
            <p:ph type="title"/>
          </p:nvPr>
        </p:nvSpPr>
        <p:spPr/>
        <p:txBody>
          <a:bodyPr/>
          <a:lstStyle/>
          <a:p>
            <a:r>
              <a:rPr lang="el-GR" b="1" dirty="0">
                <a:latin typeface="Calibri" panose="020F0502020204030204" pitchFamily="34" charset="0"/>
                <a:cs typeface="Calibri" panose="020F0502020204030204" pitchFamily="34" charset="0"/>
              </a:rPr>
              <a:t>Διαχείριση Πολυπολιτισμικών Ομάδων: 2/2</a:t>
            </a:r>
            <a:endParaRPr lang="el-GR" dirty="0"/>
          </a:p>
        </p:txBody>
      </p:sp>
      <p:sp>
        <p:nvSpPr>
          <p:cNvPr id="3" name="Content Placeholder 2">
            <a:extLst>
              <a:ext uri="{FF2B5EF4-FFF2-40B4-BE49-F238E27FC236}">
                <a16:creationId xmlns:a16="http://schemas.microsoft.com/office/drawing/2014/main" id="{810D5DC8-CC61-4756-ABB9-AE7444FD3E6B}"/>
              </a:ext>
            </a:extLst>
          </p:cNvPr>
          <p:cNvSpPr>
            <a:spLocks noGrp="1"/>
          </p:cNvSpPr>
          <p:nvPr>
            <p:ph sz="quarter" idx="1"/>
          </p:nvPr>
        </p:nvSpPr>
        <p:spPr>
          <a:xfrm>
            <a:off x="301752" y="1527048"/>
            <a:ext cx="8503920" cy="4854280"/>
          </a:xfrm>
        </p:spPr>
        <p:txBody>
          <a:bodyPr/>
          <a:lstStyle/>
          <a:p>
            <a:pPr marL="0" indent="0">
              <a:buNone/>
            </a:pPr>
            <a:r>
              <a:rPr lang="el-GR" sz="2400" b="1" dirty="0">
                <a:solidFill>
                  <a:srgbClr val="C00000"/>
                </a:solidFill>
                <a:latin typeface="Calibri" panose="020F0502020204030204" pitchFamily="34" charset="0"/>
                <a:cs typeface="Calibri" panose="020F0502020204030204" pitchFamily="34" charset="0"/>
              </a:rPr>
              <a:t>Ρόλος της ΔΑΠ</a:t>
            </a:r>
            <a:r>
              <a:rPr lang="el-GR" sz="2400" b="1" dirty="0">
                <a:latin typeface="Calibri" panose="020F0502020204030204" pitchFamily="34" charset="0"/>
                <a:cs typeface="Calibri" panose="020F0502020204030204" pitchFamily="34" charset="0"/>
              </a:rPr>
              <a:t>:</a:t>
            </a:r>
            <a:endParaRPr lang="el-GR" sz="2400" dirty="0">
              <a:latin typeface="Calibri" panose="020F0502020204030204" pitchFamily="34" charset="0"/>
              <a:cs typeface="Calibri" panose="020F0502020204030204" pitchFamily="34" charset="0"/>
            </a:endParaRPr>
          </a:p>
          <a:p>
            <a:pPr lvl="0"/>
            <a:r>
              <a:rPr lang="el-GR" sz="2400" b="1" dirty="0">
                <a:solidFill>
                  <a:srgbClr val="C00000"/>
                </a:solidFill>
                <a:latin typeface="Calibri" panose="020F0502020204030204" pitchFamily="34" charset="0"/>
                <a:cs typeface="Calibri" panose="020F0502020204030204" pitchFamily="34" charset="0"/>
              </a:rPr>
              <a:t>Εκπαίδευση στη διαπολιτισμική επικοινωνία</a:t>
            </a:r>
            <a:r>
              <a:rPr lang="el-GR" sz="2400" dirty="0">
                <a:solidFill>
                  <a:srgbClr val="C00000"/>
                </a:solidFill>
                <a:latin typeface="Calibri" panose="020F0502020204030204" pitchFamily="34" charset="0"/>
                <a:cs typeface="Calibri" panose="020F0502020204030204" pitchFamily="34" charset="0"/>
              </a:rPr>
              <a:t> </a:t>
            </a:r>
            <a:r>
              <a:rPr lang="el-GR" sz="2400" dirty="0">
                <a:latin typeface="Calibri" panose="020F0502020204030204" pitchFamily="34" charset="0"/>
                <a:cs typeface="Calibri" panose="020F0502020204030204" pitchFamily="34" charset="0"/>
              </a:rPr>
              <a:t>και στη διαχείριση διαφορών.</a:t>
            </a:r>
          </a:p>
          <a:p>
            <a:pPr lvl="0"/>
            <a:r>
              <a:rPr lang="el-GR" sz="2400" dirty="0">
                <a:latin typeface="Calibri" panose="020F0502020204030204" pitchFamily="34" charset="0"/>
                <a:cs typeface="Calibri" panose="020F0502020204030204" pitchFamily="34" charset="0"/>
              </a:rPr>
              <a:t>Ενίσχυση της </a:t>
            </a:r>
            <a:r>
              <a:rPr lang="el-GR" sz="2400" b="1" dirty="0">
                <a:solidFill>
                  <a:srgbClr val="C00000"/>
                </a:solidFill>
                <a:latin typeface="Calibri" panose="020F0502020204030204" pitchFamily="34" charset="0"/>
                <a:cs typeface="Calibri" panose="020F0502020204030204" pitchFamily="34" charset="0"/>
              </a:rPr>
              <a:t>ένταξης</a:t>
            </a:r>
            <a:r>
              <a:rPr lang="el-GR" sz="2400" b="1" dirty="0">
                <a:latin typeface="Calibri" panose="020F0502020204030204" pitchFamily="34" charset="0"/>
                <a:cs typeface="Calibri" panose="020F0502020204030204" pitchFamily="34" charset="0"/>
              </a:rPr>
              <a:t> (</a:t>
            </a:r>
            <a:r>
              <a:rPr lang="en-US" sz="2400" b="1" dirty="0">
                <a:latin typeface="Calibri" panose="020F0502020204030204" pitchFamily="34" charset="0"/>
                <a:cs typeface="Calibri" panose="020F0502020204030204" pitchFamily="34" charset="0"/>
              </a:rPr>
              <a:t>inclusion</a:t>
            </a:r>
            <a:r>
              <a:rPr lang="el-GR" sz="2400" b="1" dirty="0">
                <a:latin typeface="Calibri" panose="020F0502020204030204" pitchFamily="34" charset="0"/>
                <a:cs typeface="Calibri" panose="020F0502020204030204" pitchFamily="34" charset="0"/>
              </a:rPr>
              <a:t>)</a:t>
            </a:r>
            <a:r>
              <a:rPr lang="el-GR" sz="2400" dirty="0">
                <a:latin typeface="Calibri" panose="020F0502020204030204" pitchFamily="34" charset="0"/>
                <a:cs typeface="Calibri" panose="020F0502020204030204" pitchFamily="34" charset="0"/>
              </a:rPr>
              <a:t> μέσω κοινών δραστηριοτήτων, </a:t>
            </a:r>
            <a:r>
              <a:rPr lang="en-US" sz="2400" dirty="0">
                <a:latin typeface="Calibri" panose="020F0502020204030204" pitchFamily="34" charset="0"/>
                <a:cs typeface="Calibri" panose="020F0502020204030204" pitchFamily="34" charset="0"/>
              </a:rPr>
              <a:t>mentoring</a:t>
            </a:r>
            <a:r>
              <a:rPr lang="el-GR" sz="2400" dirty="0">
                <a:latin typeface="Calibri" panose="020F0502020204030204" pitchFamily="34" charset="0"/>
                <a:cs typeface="Calibri" panose="020F0502020204030204" pitchFamily="34" charset="0"/>
              </a:rPr>
              <a:t> και ομαδικών δράσεων.</a:t>
            </a:r>
          </a:p>
          <a:p>
            <a:pPr lvl="0"/>
            <a:r>
              <a:rPr lang="el-GR" sz="2400" dirty="0">
                <a:latin typeface="Calibri" panose="020F0502020204030204" pitchFamily="34" charset="0"/>
                <a:cs typeface="Calibri" panose="020F0502020204030204" pitchFamily="34" charset="0"/>
              </a:rPr>
              <a:t>Δημιουργία </a:t>
            </a:r>
            <a:r>
              <a:rPr lang="el-GR" sz="2400" b="1" dirty="0" err="1">
                <a:solidFill>
                  <a:srgbClr val="C00000"/>
                </a:solidFill>
                <a:latin typeface="Calibri" panose="020F0502020204030204" pitchFamily="34" charset="0"/>
                <a:cs typeface="Calibri" panose="020F0502020204030204" pitchFamily="34" charset="0"/>
              </a:rPr>
              <a:t>πολυγλωσσικών</a:t>
            </a:r>
            <a:r>
              <a:rPr lang="el-GR" sz="2400" b="1" dirty="0">
                <a:solidFill>
                  <a:srgbClr val="C00000"/>
                </a:solidFill>
                <a:latin typeface="Calibri" panose="020F0502020204030204" pitchFamily="34" charset="0"/>
                <a:cs typeface="Calibri" panose="020F0502020204030204" pitchFamily="34" charset="0"/>
              </a:rPr>
              <a:t> εγχειριδίων και εκπαιδευτικών υλικών</a:t>
            </a:r>
            <a:r>
              <a:rPr lang="el-GR" sz="2400" dirty="0">
                <a:latin typeface="Calibri" panose="020F0502020204030204" pitchFamily="34" charset="0"/>
                <a:cs typeface="Calibri" panose="020F0502020204030204" pitchFamily="34" charset="0"/>
              </a:rPr>
              <a:t>.</a:t>
            </a:r>
          </a:p>
          <a:p>
            <a:pPr lvl="0"/>
            <a:r>
              <a:rPr lang="el-GR" sz="2400" dirty="0">
                <a:latin typeface="Calibri" panose="020F0502020204030204" pitchFamily="34" charset="0"/>
                <a:cs typeface="Calibri" panose="020F0502020204030204" pitchFamily="34" charset="0"/>
              </a:rPr>
              <a:t>Καλλιέργεια </a:t>
            </a:r>
            <a:r>
              <a:rPr lang="el-GR" sz="2400" b="1" dirty="0">
                <a:solidFill>
                  <a:srgbClr val="C00000"/>
                </a:solidFill>
                <a:latin typeface="Calibri" panose="020F0502020204030204" pitchFamily="34" charset="0"/>
                <a:cs typeface="Calibri" panose="020F0502020204030204" pitchFamily="34" charset="0"/>
              </a:rPr>
              <a:t>κουλτούρας σεβασμού και </a:t>
            </a:r>
            <a:r>
              <a:rPr lang="el-GR" sz="2400" b="1" dirty="0" err="1">
                <a:solidFill>
                  <a:srgbClr val="C00000"/>
                </a:solidFill>
                <a:latin typeface="Calibri" panose="020F0502020204030204" pitchFamily="34" charset="0"/>
                <a:cs typeface="Calibri" panose="020F0502020204030204" pitchFamily="34" charset="0"/>
              </a:rPr>
              <a:t>ανοιχτότητας</a:t>
            </a:r>
            <a:r>
              <a:rPr lang="el-GR" sz="2400" dirty="0">
                <a:latin typeface="Calibri" panose="020F0502020204030204" pitchFamily="34" charset="0"/>
                <a:cs typeface="Calibri" panose="020F0502020204030204" pitchFamily="34" charset="0"/>
              </a:rPr>
              <a:t>, όπου κάθε εργαζόμενος αισθάνεται αποδεκτός και χρήσιμος.</a:t>
            </a:r>
          </a:p>
          <a:p>
            <a:pPr marL="0" indent="0">
              <a:buNone/>
            </a:pPr>
            <a:r>
              <a:rPr lang="el-GR" sz="2400" dirty="0">
                <a:latin typeface="Calibri" panose="020F0502020204030204" pitchFamily="34" charset="0"/>
                <a:cs typeface="Calibri" panose="020F0502020204030204" pitchFamily="34" charset="0"/>
              </a:rPr>
              <a:t>Ένα επιτυχημένο HR πρέπει να μετατρέπει τη διαφορετικότητα σε </a:t>
            </a:r>
            <a:r>
              <a:rPr lang="el-GR" sz="2400" b="1" dirty="0">
                <a:solidFill>
                  <a:srgbClr val="C00000"/>
                </a:solidFill>
                <a:latin typeface="Calibri" panose="020F0502020204030204" pitchFamily="34" charset="0"/>
                <a:cs typeface="Calibri" panose="020F0502020204030204" pitchFamily="34" charset="0"/>
              </a:rPr>
              <a:t>πηγή δημιουργικότητας και καινοτομίας</a:t>
            </a:r>
            <a:r>
              <a:rPr lang="el-GR" sz="2400" dirty="0">
                <a:latin typeface="Calibri" panose="020F0502020204030204" pitchFamily="34" charset="0"/>
                <a:cs typeface="Calibri" panose="020F0502020204030204" pitchFamily="34" charset="0"/>
              </a:rPr>
              <a:t>, όχι σε εμπόδιο.</a:t>
            </a:r>
          </a:p>
          <a:p>
            <a:endParaRPr lang="el-GR" sz="2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355997FF-0773-4C10-BB22-460D579B3EA7}"/>
              </a:ext>
            </a:extLst>
          </p:cNvPr>
          <p:cNvSpPr>
            <a:spLocks noGrp="1"/>
          </p:cNvSpPr>
          <p:nvPr>
            <p:ph type="sldNum" sz="quarter" idx="12"/>
          </p:nvPr>
        </p:nvSpPr>
        <p:spPr/>
        <p:txBody>
          <a:bodyPr/>
          <a:lstStyle/>
          <a:p>
            <a:pPr>
              <a:defRPr/>
            </a:pPr>
            <a:fld id="{D4CA15EF-DFB9-4D40-AD98-A7932FA4C59D}" type="slidenum">
              <a:rPr lang="el-GR" smtClean="0"/>
              <a:pPr>
                <a:defRPr/>
              </a:pPr>
              <a:t>66</a:t>
            </a:fld>
            <a:endParaRPr lang="el-GR"/>
          </a:p>
        </p:txBody>
      </p:sp>
    </p:spTree>
    <p:extLst>
      <p:ext uri="{BB962C8B-B14F-4D97-AF65-F5344CB8AC3E}">
        <p14:creationId xmlns:p14="http://schemas.microsoft.com/office/powerpoint/2010/main" val="15073165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F3A2D-552A-4E35-9F11-7E070D3954B2}"/>
              </a:ext>
            </a:extLst>
          </p:cNvPr>
          <p:cNvSpPr>
            <a:spLocks noGrp="1"/>
          </p:cNvSpPr>
          <p:nvPr>
            <p:ph type="title"/>
          </p:nvPr>
        </p:nvSpPr>
        <p:spPr>
          <a:xfrm>
            <a:off x="301625" y="228600"/>
            <a:ext cx="8534400" cy="896144"/>
          </a:xfrm>
        </p:spPr>
        <p:txBody>
          <a:bodyPr/>
          <a:lstStyle/>
          <a:p>
            <a:r>
              <a:rPr lang="el-GR" b="1" dirty="0">
                <a:latin typeface="Calibri" panose="020F0502020204030204" pitchFamily="34" charset="0"/>
                <a:cs typeface="Calibri" panose="020F0502020204030204" pitchFamily="34" charset="0"/>
              </a:rPr>
              <a:t>Νέες Τεχνολογίες στη ΔΑΠ (e-HRM, HR </a:t>
            </a:r>
            <a:r>
              <a:rPr lang="en-US" b="1" dirty="0">
                <a:latin typeface="Calibri" panose="020F0502020204030204" pitchFamily="34" charset="0"/>
                <a:cs typeface="Calibri" panose="020F0502020204030204" pitchFamily="34" charset="0"/>
              </a:rPr>
              <a:t>Analytics</a:t>
            </a:r>
            <a:r>
              <a:rPr lang="el-GR" b="1" dirty="0">
                <a:latin typeface="Calibri" panose="020F0502020204030204" pitchFamily="34" charset="0"/>
                <a:cs typeface="Calibri" panose="020F0502020204030204" pitchFamily="34" charset="0"/>
              </a:rPr>
              <a:t>): 1/2</a:t>
            </a:r>
            <a:endParaRPr lang="el-GR"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535F7A88-85B4-4BAD-93F5-8CB1AF61F995}"/>
              </a:ext>
            </a:extLst>
          </p:cNvPr>
          <p:cNvSpPr>
            <a:spLocks noGrp="1"/>
          </p:cNvSpPr>
          <p:nvPr>
            <p:ph sz="quarter" idx="1"/>
          </p:nvPr>
        </p:nvSpPr>
        <p:spPr>
          <a:xfrm>
            <a:off x="0" y="1196752"/>
            <a:ext cx="9036496" cy="5661248"/>
          </a:xfrm>
        </p:spPr>
        <p:txBody>
          <a:bodyPr/>
          <a:lstStyle/>
          <a:p>
            <a:pPr marL="0" indent="0">
              <a:buNone/>
            </a:pPr>
            <a:r>
              <a:rPr lang="el-GR" sz="2250" dirty="0">
                <a:latin typeface="Calibri" panose="020F0502020204030204" pitchFamily="34" charset="0"/>
                <a:cs typeface="Calibri" panose="020F0502020204030204" pitchFamily="34" charset="0"/>
              </a:rPr>
              <a:t>Η </a:t>
            </a:r>
            <a:r>
              <a:rPr lang="el-GR" sz="2250" b="1" dirty="0" err="1">
                <a:solidFill>
                  <a:srgbClr val="C00000"/>
                </a:solidFill>
                <a:latin typeface="Calibri" panose="020F0502020204030204" pitchFamily="34" charset="0"/>
                <a:cs typeface="Calibri" panose="020F0502020204030204" pitchFamily="34" charset="0"/>
              </a:rPr>
              <a:t>ψηφιοποίηση</a:t>
            </a:r>
            <a:r>
              <a:rPr lang="el-GR" sz="2250" dirty="0">
                <a:latin typeface="Calibri" panose="020F0502020204030204" pitchFamily="34" charset="0"/>
                <a:cs typeface="Calibri" panose="020F0502020204030204" pitchFamily="34" charset="0"/>
              </a:rPr>
              <a:t> έχει αλλάξει ριζικά τη λειτουργία των τμημάτων HR.</a:t>
            </a:r>
            <a:br>
              <a:rPr lang="el-GR" sz="2250" dirty="0">
                <a:latin typeface="Calibri" panose="020F0502020204030204" pitchFamily="34" charset="0"/>
                <a:cs typeface="Calibri" panose="020F0502020204030204" pitchFamily="34" charset="0"/>
              </a:rPr>
            </a:br>
            <a:r>
              <a:rPr lang="el-GR" sz="2250" dirty="0">
                <a:latin typeface="Calibri" panose="020F0502020204030204" pitchFamily="34" charset="0"/>
                <a:cs typeface="Calibri" panose="020F0502020204030204" pitchFamily="34" charset="0"/>
              </a:rPr>
              <a:t>Τα σύγχρονα εργαλεία e-HRM (</a:t>
            </a:r>
            <a:r>
              <a:rPr lang="en-US" sz="2250" dirty="0">
                <a:latin typeface="Calibri" panose="020F0502020204030204" pitchFamily="34" charset="0"/>
                <a:cs typeface="Calibri" panose="020F0502020204030204" pitchFamily="34" charset="0"/>
              </a:rPr>
              <a:t>electronic Human Resource Management</a:t>
            </a:r>
            <a:r>
              <a:rPr lang="el-GR" sz="2250" dirty="0">
                <a:latin typeface="Calibri" panose="020F0502020204030204" pitchFamily="34" charset="0"/>
                <a:cs typeface="Calibri" panose="020F0502020204030204" pitchFamily="34" charset="0"/>
              </a:rPr>
              <a:t>) επιτρέπουν </a:t>
            </a:r>
            <a:r>
              <a:rPr lang="el-GR" sz="2250" b="1" dirty="0">
                <a:solidFill>
                  <a:srgbClr val="C00000"/>
                </a:solidFill>
                <a:latin typeface="Calibri" panose="020F0502020204030204" pitchFamily="34" charset="0"/>
                <a:cs typeface="Calibri" panose="020F0502020204030204" pitchFamily="34" charset="0"/>
              </a:rPr>
              <a:t>ταχύτερη, πιο ακριβή και αποδοτική</a:t>
            </a:r>
            <a:r>
              <a:rPr lang="el-GR" sz="2250" dirty="0">
                <a:latin typeface="Calibri" panose="020F0502020204030204" pitchFamily="34" charset="0"/>
                <a:cs typeface="Calibri" panose="020F0502020204030204" pitchFamily="34" charset="0"/>
              </a:rPr>
              <a:t> διαχείριση του ανθρώπινου δυναμικού.</a:t>
            </a:r>
          </a:p>
          <a:p>
            <a:pPr marL="0" indent="0">
              <a:buNone/>
            </a:pPr>
            <a:r>
              <a:rPr lang="el-GR" sz="2250" b="1" dirty="0">
                <a:latin typeface="Calibri" panose="020F0502020204030204" pitchFamily="34" charset="0"/>
                <a:cs typeface="Calibri" panose="020F0502020204030204" pitchFamily="34" charset="0"/>
              </a:rPr>
              <a:t>α. </a:t>
            </a:r>
            <a:r>
              <a:rPr lang="el-GR" sz="2250" b="1" dirty="0">
                <a:solidFill>
                  <a:srgbClr val="C00000"/>
                </a:solidFill>
                <a:latin typeface="Calibri" panose="020F0502020204030204" pitchFamily="34" charset="0"/>
                <a:cs typeface="Calibri" panose="020F0502020204030204" pitchFamily="34" charset="0"/>
              </a:rPr>
              <a:t>e-HRM – Ηλεκτρονική ΔΑΠ</a:t>
            </a:r>
            <a:endParaRPr lang="el-GR" sz="2250" dirty="0">
              <a:solidFill>
                <a:srgbClr val="C00000"/>
              </a:solidFill>
              <a:latin typeface="Calibri" panose="020F0502020204030204" pitchFamily="34" charset="0"/>
              <a:cs typeface="Calibri" panose="020F0502020204030204" pitchFamily="34" charset="0"/>
            </a:endParaRPr>
          </a:p>
          <a:p>
            <a:pPr marL="0" indent="0">
              <a:buNone/>
            </a:pPr>
            <a:r>
              <a:rPr lang="el-GR" sz="2250" dirty="0">
                <a:latin typeface="Calibri" panose="020F0502020204030204" pitchFamily="34" charset="0"/>
                <a:cs typeface="Calibri" panose="020F0502020204030204" pitchFamily="34" charset="0"/>
              </a:rPr>
              <a:t>Περιλαμβάνει όλες τις διαδικασίες που γίνονται μέσω ψηφιακών συστημάτων:</a:t>
            </a:r>
          </a:p>
          <a:p>
            <a:pPr lvl="0"/>
            <a:r>
              <a:rPr lang="en-US" sz="2250" b="1" dirty="0">
                <a:solidFill>
                  <a:srgbClr val="C00000"/>
                </a:solidFill>
                <a:latin typeface="Calibri" panose="020F0502020204030204" pitchFamily="34" charset="0"/>
                <a:cs typeface="Calibri" panose="020F0502020204030204" pitchFamily="34" charset="0"/>
              </a:rPr>
              <a:t>Online</a:t>
            </a:r>
            <a:r>
              <a:rPr lang="el-GR" sz="2250" b="1" dirty="0">
                <a:solidFill>
                  <a:srgbClr val="C00000"/>
                </a:solidFill>
                <a:latin typeface="Calibri" panose="020F0502020204030204" pitchFamily="34" charset="0"/>
                <a:cs typeface="Calibri" panose="020F0502020204030204" pitchFamily="34" charset="0"/>
              </a:rPr>
              <a:t> αιτήσεις και συνεντεύξεις</a:t>
            </a:r>
            <a:r>
              <a:rPr lang="el-GR" sz="2250" dirty="0">
                <a:solidFill>
                  <a:srgbClr val="C00000"/>
                </a:solidFill>
                <a:latin typeface="Calibri" panose="020F0502020204030204" pitchFamily="34" charset="0"/>
                <a:cs typeface="Calibri" panose="020F0502020204030204" pitchFamily="34" charset="0"/>
              </a:rPr>
              <a:t> υποψηφίων,</a:t>
            </a:r>
          </a:p>
          <a:p>
            <a:pPr lvl="0"/>
            <a:r>
              <a:rPr lang="el-GR" sz="2250" b="1" dirty="0">
                <a:solidFill>
                  <a:srgbClr val="C00000"/>
                </a:solidFill>
                <a:latin typeface="Calibri" panose="020F0502020204030204" pitchFamily="34" charset="0"/>
                <a:cs typeface="Calibri" panose="020F0502020204030204" pitchFamily="34" charset="0"/>
              </a:rPr>
              <a:t>Ηλεκτρονικά αρχεία προσωπικού</a:t>
            </a:r>
            <a:r>
              <a:rPr lang="el-GR" sz="2250" dirty="0">
                <a:solidFill>
                  <a:srgbClr val="C00000"/>
                </a:solidFill>
                <a:latin typeface="Calibri" panose="020F0502020204030204" pitchFamily="34" charset="0"/>
                <a:cs typeface="Calibri" panose="020F0502020204030204" pitchFamily="34" charset="0"/>
              </a:rPr>
              <a:t>,</a:t>
            </a:r>
          </a:p>
          <a:p>
            <a:pPr lvl="0"/>
            <a:r>
              <a:rPr lang="el-GR" sz="2250" b="1" dirty="0">
                <a:solidFill>
                  <a:srgbClr val="C00000"/>
                </a:solidFill>
                <a:latin typeface="Calibri" panose="020F0502020204030204" pitchFamily="34" charset="0"/>
                <a:cs typeface="Calibri" panose="020F0502020204030204" pitchFamily="34" charset="0"/>
              </a:rPr>
              <a:t>Αυτόματη καταγραφή παρουσιών και ωραρίων</a:t>
            </a:r>
            <a:r>
              <a:rPr lang="el-GR" sz="2250" dirty="0">
                <a:solidFill>
                  <a:srgbClr val="C00000"/>
                </a:solidFill>
                <a:latin typeface="Calibri" panose="020F0502020204030204" pitchFamily="34" charset="0"/>
                <a:cs typeface="Calibri" panose="020F0502020204030204" pitchFamily="34" charset="0"/>
              </a:rPr>
              <a:t>,</a:t>
            </a:r>
          </a:p>
          <a:p>
            <a:pPr lvl="0"/>
            <a:r>
              <a:rPr lang="el-GR" sz="2250" b="1" dirty="0">
                <a:solidFill>
                  <a:srgbClr val="C00000"/>
                </a:solidFill>
                <a:latin typeface="Calibri" panose="020F0502020204030204" pitchFamily="34" charset="0"/>
                <a:cs typeface="Calibri" panose="020F0502020204030204" pitchFamily="34" charset="0"/>
              </a:rPr>
              <a:t>Πλατφόρμες </a:t>
            </a:r>
            <a:r>
              <a:rPr lang="en-US" sz="2250" b="1" dirty="0">
                <a:solidFill>
                  <a:srgbClr val="C00000"/>
                </a:solidFill>
                <a:latin typeface="Calibri" panose="020F0502020204030204" pitchFamily="34" charset="0"/>
                <a:cs typeface="Calibri" panose="020F0502020204030204" pitchFamily="34" charset="0"/>
              </a:rPr>
              <a:t>e-learning</a:t>
            </a:r>
            <a:r>
              <a:rPr lang="el-GR" sz="2250" dirty="0">
                <a:solidFill>
                  <a:srgbClr val="C00000"/>
                </a:solidFill>
                <a:latin typeface="Calibri" panose="020F0502020204030204" pitchFamily="34" charset="0"/>
                <a:cs typeface="Calibri" panose="020F0502020204030204" pitchFamily="34" charset="0"/>
              </a:rPr>
              <a:t>,</a:t>
            </a:r>
          </a:p>
          <a:p>
            <a:pPr lvl="0"/>
            <a:r>
              <a:rPr lang="el-GR" sz="2250" b="1" dirty="0">
                <a:solidFill>
                  <a:srgbClr val="C00000"/>
                </a:solidFill>
                <a:latin typeface="Calibri" panose="020F0502020204030204" pitchFamily="34" charset="0"/>
                <a:cs typeface="Calibri" panose="020F0502020204030204" pitchFamily="34" charset="0"/>
              </a:rPr>
              <a:t>Ηλεκτρονικές αξιολογήσεις απόδοσης</a:t>
            </a:r>
            <a:r>
              <a:rPr lang="el-GR" sz="2250" dirty="0">
                <a:latin typeface="Calibri" panose="020F0502020204030204" pitchFamily="34" charset="0"/>
                <a:cs typeface="Calibri" panose="020F0502020204030204" pitchFamily="34" charset="0"/>
              </a:rPr>
              <a:t>.</a:t>
            </a:r>
          </a:p>
          <a:p>
            <a:pPr marL="0" indent="0">
              <a:buNone/>
            </a:pPr>
            <a:r>
              <a:rPr lang="el-GR" sz="2250" dirty="0">
                <a:latin typeface="Calibri" panose="020F0502020204030204" pitchFamily="34" charset="0"/>
                <a:cs typeface="Calibri" panose="020F0502020204030204" pitchFamily="34" charset="0"/>
              </a:rPr>
              <a:t>Αυτό μειώνει τη γραφειοκρατία και αφήνει χρόνο στους </a:t>
            </a:r>
            <a:r>
              <a:rPr lang="en-US" sz="2250" dirty="0">
                <a:latin typeface="Calibri" panose="020F0502020204030204" pitchFamily="34" charset="0"/>
                <a:cs typeface="Calibri" panose="020F0502020204030204" pitchFamily="34" charset="0"/>
              </a:rPr>
              <a:t>HR Managers </a:t>
            </a:r>
            <a:r>
              <a:rPr lang="el-GR" sz="2250" dirty="0">
                <a:latin typeface="Calibri" panose="020F0502020204030204" pitchFamily="34" charset="0"/>
                <a:cs typeface="Calibri" panose="020F0502020204030204" pitchFamily="34" charset="0"/>
              </a:rPr>
              <a:t>να επικεντρωθούν σε </a:t>
            </a:r>
            <a:r>
              <a:rPr lang="el-GR" sz="2250" b="1" dirty="0">
                <a:solidFill>
                  <a:srgbClr val="C00000"/>
                </a:solidFill>
                <a:latin typeface="Calibri" panose="020F0502020204030204" pitchFamily="34" charset="0"/>
                <a:cs typeface="Calibri" panose="020F0502020204030204" pitchFamily="34" charset="0"/>
              </a:rPr>
              <a:t>στρατηγικά ζητήματα</a:t>
            </a:r>
            <a:r>
              <a:rPr lang="el-GR" sz="2250" dirty="0">
                <a:latin typeface="Calibri" panose="020F0502020204030204" pitchFamily="34" charset="0"/>
                <a:cs typeface="Calibri" panose="020F0502020204030204" pitchFamily="34" charset="0"/>
              </a:rPr>
              <a:t>, όπως ανάπτυξη και παρακίνηση.</a:t>
            </a:r>
          </a:p>
          <a:p>
            <a:endParaRPr lang="el-GR" sz="225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4D91E989-C50F-4517-8F45-D5AA81676586}"/>
              </a:ext>
            </a:extLst>
          </p:cNvPr>
          <p:cNvSpPr>
            <a:spLocks noGrp="1"/>
          </p:cNvSpPr>
          <p:nvPr>
            <p:ph type="sldNum" sz="quarter" idx="12"/>
          </p:nvPr>
        </p:nvSpPr>
        <p:spPr/>
        <p:txBody>
          <a:bodyPr/>
          <a:lstStyle/>
          <a:p>
            <a:pPr>
              <a:defRPr/>
            </a:pPr>
            <a:fld id="{D4CA15EF-DFB9-4D40-AD98-A7932FA4C59D}" type="slidenum">
              <a:rPr lang="el-GR" smtClean="0"/>
              <a:pPr>
                <a:defRPr/>
              </a:pPr>
              <a:t>67</a:t>
            </a:fld>
            <a:endParaRPr lang="el-GR"/>
          </a:p>
        </p:txBody>
      </p:sp>
    </p:spTree>
    <p:extLst>
      <p:ext uri="{BB962C8B-B14F-4D97-AF65-F5344CB8AC3E}">
        <p14:creationId xmlns:p14="http://schemas.microsoft.com/office/powerpoint/2010/main" val="5430927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F832D-37E9-46D5-8852-9AE6DB1B812B}"/>
              </a:ext>
            </a:extLst>
          </p:cNvPr>
          <p:cNvSpPr>
            <a:spLocks noGrp="1"/>
          </p:cNvSpPr>
          <p:nvPr>
            <p:ph type="title"/>
          </p:nvPr>
        </p:nvSpPr>
        <p:spPr>
          <a:xfrm>
            <a:off x="301625" y="188641"/>
            <a:ext cx="8534400" cy="936104"/>
          </a:xfrm>
        </p:spPr>
        <p:txBody>
          <a:bodyPr/>
          <a:lstStyle/>
          <a:p>
            <a:r>
              <a:rPr lang="el-GR" b="1" dirty="0">
                <a:latin typeface="Calibri" panose="020F0502020204030204" pitchFamily="34" charset="0"/>
                <a:cs typeface="Calibri" panose="020F0502020204030204" pitchFamily="34" charset="0"/>
              </a:rPr>
              <a:t>Νέες Τεχνολογίες στη ΔΑΠ (e-HRM, HR </a:t>
            </a:r>
            <a:r>
              <a:rPr lang="en-US" b="1" dirty="0">
                <a:latin typeface="Calibri" panose="020F0502020204030204" pitchFamily="34" charset="0"/>
                <a:cs typeface="Calibri" panose="020F0502020204030204" pitchFamily="34" charset="0"/>
              </a:rPr>
              <a:t>Analytics</a:t>
            </a:r>
            <a:r>
              <a:rPr lang="el-GR" b="1" dirty="0">
                <a:latin typeface="Calibri" panose="020F0502020204030204" pitchFamily="34" charset="0"/>
                <a:cs typeface="Calibri" panose="020F0502020204030204" pitchFamily="34" charset="0"/>
              </a:rPr>
              <a:t>): 2/2</a:t>
            </a:r>
            <a:endParaRPr lang="el-GR" dirty="0"/>
          </a:p>
        </p:txBody>
      </p:sp>
      <p:sp>
        <p:nvSpPr>
          <p:cNvPr id="3" name="Content Placeholder 2">
            <a:extLst>
              <a:ext uri="{FF2B5EF4-FFF2-40B4-BE49-F238E27FC236}">
                <a16:creationId xmlns:a16="http://schemas.microsoft.com/office/drawing/2014/main" id="{47AB6A6B-6943-4284-A4E8-077F8767CC21}"/>
              </a:ext>
            </a:extLst>
          </p:cNvPr>
          <p:cNvSpPr>
            <a:spLocks noGrp="1"/>
          </p:cNvSpPr>
          <p:nvPr>
            <p:ph sz="quarter" idx="1"/>
          </p:nvPr>
        </p:nvSpPr>
        <p:spPr>
          <a:xfrm>
            <a:off x="107504" y="1468438"/>
            <a:ext cx="8856984" cy="5272930"/>
          </a:xfrm>
        </p:spPr>
        <p:txBody>
          <a:bodyPr/>
          <a:lstStyle/>
          <a:p>
            <a:pPr marL="0" indent="0">
              <a:buNone/>
            </a:pPr>
            <a:r>
              <a:rPr lang="el-GR" sz="2400" b="1" dirty="0">
                <a:latin typeface="Calibri" panose="020F0502020204030204" pitchFamily="34" charset="0"/>
                <a:cs typeface="Calibri" panose="020F0502020204030204" pitchFamily="34" charset="0"/>
              </a:rPr>
              <a:t>β. </a:t>
            </a:r>
            <a:r>
              <a:rPr lang="el-GR" sz="2400" b="1" dirty="0">
                <a:solidFill>
                  <a:srgbClr val="C00000"/>
                </a:solidFill>
                <a:latin typeface="Calibri" panose="020F0502020204030204" pitchFamily="34" charset="0"/>
                <a:cs typeface="Calibri" panose="020F0502020204030204" pitchFamily="34" charset="0"/>
              </a:rPr>
              <a:t>HR </a:t>
            </a:r>
            <a:r>
              <a:rPr lang="en-US" sz="2400" b="1" dirty="0">
                <a:solidFill>
                  <a:srgbClr val="C00000"/>
                </a:solidFill>
                <a:latin typeface="Calibri" panose="020F0502020204030204" pitchFamily="34" charset="0"/>
                <a:cs typeface="Calibri" panose="020F0502020204030204" pitchFamily="34" charset="0"/>
              </a:rPr>
              <a:t>Analytics</a:t>
            </a:r>
            <a:endParaRPr lang="en-US" sz="2400" dirty="0">
              <a:solidFill>
                <a:srgbClr val="C00000"/>
              </a:solidFill>
              <a:latin typeface="Calibri" panose="020F0502020204030204" pitchFamily="34" charset="0"/>
              <a:cs typeface="Calibri" panose="020F0502020204030204" pitchFamily="34" charset="0"/>
            </a:endParaRPr>
          </a:p>
          <a:p>
            <a:pPr marL="0" indent="0">
              <a:buNone/>
            </a:pPr>
            <a:r>
              <a:rPr lang="el-GR" sz="2400" dirty="0">
                <a:latin typeface="Calibri" panose="020F0502020204030204" pitchFamily="34" charset="0"/>
                <a:cs typeface="Calibri" panose="020F0502020204030204" pitchFamily="34" charset="0"/>
              </a:rPr>
              <a:t>Πρόκειται για τη </a:t>
            </a:r>
            <a:r>
              <a:rPr lang="el-GR" sz="2400" b="1" dirty="0">
                <a:solidFill>
                  <a:srgbClr val="C00000"/>
                </a:solidFill>
                <a:latin typeface="Calibri" panose="020F0502020204030204" pitchFamily="34" charset="0"/>
                <a:cs typeface="Calibri" panose="020F0502020204030204" pitchFamily="34" charset="0"/>
              </a:rPr>
              <a:t>συλλογή και ανάλυση δεδομένων</a:t>
            </a:r>
            <a:r>
              <a:rPr lang="el-GR" sz="2400" dirty="0">
                <a:solidFill>
                  <a:srgbClr val="C00000"/>
                </a:solidFill>
                <a:latin typeface="Calibri" panose="020F0502020204030204" pitchFamily="34" charset="0"/>
                <a:cs typeface="Calibri" panose="020F0502020204030204" pitchFamily="34" charset="0"/>
              </a:rPr>
              <a:t> </a:t>
            </a:r>
            <a:r>
              <a:rPr lang="el-GR" sz="2400" dirty="0">
                <a:latin typeface="Calibri" panose="020F0502020204030204" pitchFamily="34" charset="0"/>
                <a:cs typeface="Calibri" panose="020F0502020204030204" pitchFamily="34" charset="0"/>
              </a:rPr>
              <a:t>σχετικά με το προσωπικό, με σκοπό τη λήψη τεκμηριωμένων αποφάσεων.</a:t>
            </a:r>
            <a:br>
              <a:rPr lang="el-GR" sz="2400" dirty="0">
                <a:latin typeface="Calibri" panose="020F0502020204030204" pitchFamily="34" charset="0"/>
                <a:cs typeface="Calibri" panose="020F0502020204030204" pitchFamily="34" charset="0"/>
              </a:rPr>
            </a:br>
            <a:r>
              <a:rPr lang="el-GR" sz="2400" b="1" dirty="0">
                <a:solidFill>
                  <a:srgbClr val="C00000"/>
                </a:solidFill>
                <a:latin typeface="Calibri" panose="020F0502020204030204" pitchFamily="34" charset="0"/>
                <a:cs typeface="Calibri" panose="020F0502020204030204" pitchFamily="34" charset="0"/>
              </a:rPr>
              <a:t>Παραδείγματα δεικτών</a:t>
            </a:r>
            <a:r>
              <a:rPr lang="el-GR" sz="2400" dirty="0">
                <a:latin typeface="Calibri" panose="020F0502020204030204" pitchFamily="34" charset="0"/>
                <a:cs typeface="Calibri" panose="020F0502020204030204" pitchFamily="34" charset="0"/>
              </a:rPr>
              <a:t>:</a:t>
            </a:r>
          </a:p>
          <a:p>
            <a:pPr lvl="0"/>
            <a:r>
              <a:rPr lang="el-GR" sz="2400" dirty="0">
                <a:latin typeface="Calibri" panose="020F0502020204030204" pitchFamily="34" charset="0"/>
                <a:cs typeface="Calibri" panose="020F0502020204030204" pitchFamily="34" charset="0"/>
              </a:rPr>
              <a:t>Ποσοστά εναλλαγής προσωπικού (</a:t>
            </a:r>
            <a:r>
              <a:rPr lang="en-US" sz="2400" dirty="0">
                <a:latin typeface="Calibri" panose="020F0502020204030204" pitchFamily="34" charset="0"/>
                <a:cs typeface="Calibri" panose="020F0502020204030204" pitchFamily="34" charset="0"/>
              </a:rPr>
              <a:t>turnover rates</a:t>
            </a:r>
            <a:r>
              <a:rPr lang="el-GR" sz="2400" dirty="0">
                <a:latin typeface="Calibri" panose="020F0502020204030204" pitchFamily="34" charset="0"/>
                <a:cs typeface="Calibri" panose="020F0502020204030204" pitchFamily="34" charset="0"/>
              </a:rPr>
              <a:t>),</a:t>
            </a:r>
          </a:p>
          <a:p>
            <a:pPr lvl="0"/>
            <a:r>
              <a:rPr lang="el-GR" sz="2400" dirty="0">
                <a:latin typeface="Calibri" panose="020F0502020204030204" pitchFamily="34" charset="0"/>
                <a:cs typeface="Calibri" panose="020F0502020204030204" pitchFamily="34" charset="0"/>
              </a:rPr>
              <a:t>Μέσος χρόνος πρόσληψης (</a:t>
            </a:r>
            <a:r>
              <a:rPr lang="en-US" sz="2400" dirty="0">
                <a:latin typeface="Calibri" panose="020F0502020204030204" pitchFamily="34" charset="0"/>
                <a:cs typeface="Calibri" panose="020F0502020204030204" pitchFamily="34" charset="0"/>
              </a:rPr>
              <a:t>time-to-hire</a:t>
            </a:r>
            <a:r>
              <a:rPr lang="el-GR" sz="2400" dirty="0">
                <a:latin typeface="Calibri" panose="020F0502020204030204" pitchFamily="34" charset="0"/>
                <a:cs typeface="Calibri" panose="020F0502020204030204" pitchFamily="34" charset="0"/>
              </a:rPr>
              <a:t>),</a:t>
            </a:r>
          </a:p>
          <a:p>
            <a:pPr lvl="0"/>
            <a:r>
              <a:rPr lang="el-GR" sz="2400" dirty="0">
                <a:latin typeface="Calibri" panose="020F0502020204030204" pitchFamily="34" charset="0"/>
                <a:cs typeface="Calibri" panose="020F0502020204030204" pitchFamily="34" charset="0"/>
              </a:rPr>
              <a:t>Κόστος εκπαίδευσης ανά εργαζόμενο,</a:t>
            </a:r>
          </a:p>
          <a:p>
            <a:pPr lvl="0"/>
            <a:r>
              <a:rPr lang="el-GR" sz="2400" dirty="0">
                <a:latin typeface="Calibri" panose="020F0502020204030204" pitchFamily="34" charset="0"/>
                <a:cs typeface="Calibri" panose="020F0502020204030204" pitchFamily="34" charset="0"/>
              </a:rPr>
              <a:t>Ικανοποίηση και δέσμευση προσωπικού (</a:t>
            </a:r>
            <a:r>
              <a:rPr lang="en-US" sz="2400" dirty="0">
                <a:latin typeface="Calibri" panose="020F0502020204030204" pitchFamily="34" charset="0"/>
                <a:cs typeface="Calibri" panose="020F0502020204030204" pitchFamily="34" charset="0"/>
              </a:rPr>
              <a:t>employee engagement</a:t>
            </a:r>
            <a:r>
              <a:rPr lang="el-GR" sz="2400" dirty="0">
                <a:latin typeface="Calibri" panose="020F0502020204030204" pitchFamily="34" charset="0"/>
                <a:cs typeface="Calibri" panose="020F0502020204030204" pitchFamily="34" charset="0"/>
              </a:rPr>
              <a:t>).</a:t>
            </a:r>
          </a:p>
          <a:p>
            <a:pPr marL="0" indent="0">
              <a:buNone/>
            </a:pPr>
            <a:r>
              <a:rPr lang="el-GR" sz="2400" dirty="0">
                <a:latin typeface="Calibri" panose="020F0502020204030204" pitchFamily="34" charset="0"/>
                <a:cs typeface="Calibri" panose="020F0502020204030204" pitchFamily="34" charset="0"/>
              </a:rPr>
              <a:t>Τα HR </a:t>
            </a:r>
            <a:r>
              <a:rPr lang="en-US" sz="2400" dirty="0">
                <a:latin typeface="Calibri" panose="020F0502020204030204" pitchFamily="34" charset="0"/>
                <a:cs typeface="Calibri" panose="020F0502020204030204" pitchFamily="34" charset="0"/>
              </a:rPr>
              <a:t>analytics</a:t>
            </a:r>
            <a:r>
              <a:rPr lang="el-GR" sz="2400" dirty="0">
                <a:latin typeface="Calibri" panose="020F0502020204030204" pitchFamily="34" charset="0"/>
                <a:cs typeface="Calibri" panose="020F0502020204030204" pitchFamily="34" charset="0"/>
              </a:rPr>
              <a:t> επιτρέπουν </a:t>
            </a:r>
            <a:r>
              <a:rPr lang="el-GR" sz="2400" b="1" dirty="0">
                <a:solidFill>
                  <a:srgbClr val="C00000"/>
                </a:solidFill>
                <a:latin typeface="Calibri" panose="020F0502020204030204" pitchFamily="34" charset="0"/>
                <a:cs typeface="Calibri" panose="020F0502020204030204" pitchFamily="34" charset="0"/>
              </a:rPr>
              <a:t>προληπτική δράση</a:t>
            </a:r>
            <a:r>
              <a:rPr lang="el-GR" sz="2400" dirty="0">
                <a:latin typeface="Calibri" panose="020F0502020204030204" pitchFamily="34" charset="0"/>
                <a:cs typeface="Calibri" panose="020F0502020204030204" pitchFamily="34" charset="0"/>
              </a:rPr>
              <a:t>: π.χ. εντοπισμό τμημάτων με χαμηλό ηθικό ή προβλέψεις αναγκών στελέχωσης.</a:t>
            </a:r>
          </a:p>
          <a:p>
            <a:pPr marL="0" indent="0">
              <a:buNone/>
            </a:pPr>
            <a:r>
              <a:rPr lang="el-GR" sz="2400" dirty="0">
                <a:latin typeface="Calibri" panose="020F0502020204030204" pitchFamily="34" charset="0"/>
                <a:cs typeface="Calibri" panose="020F0502020204030204" pitchFamily="34" charset="0"/>
              </a:rPr>
              <a:t>Η τεχνολογία, όταν χρησιμοποιείται σωστά, </a:t>
            </a:r>
            <a:r>
              <a:rPr lang="el-GR" sz="2400" b="1" dirty="0">
                <a:solidFill>
                  <a:srgbClr val="C00000"/>
                </a:solidFill>
                <a:latin typeface="Calibri" panose="020F0502020204030204" pitchFamily="34" charset="0"/>
                <a:cs typeface="Calibri" panose="020F0502020204030204" pitchFamily="34" charset="0"/>
              </a:rPr>
              <a:t>δεν αντικαθιστά τον άνθρωπο.</a:t>
            </a:r>
            <a:r>
              <a:rPr lang="el-GR" sz="2400" dirty="0">
                <a:latin typeface="Calibri" panose="020F0502020204030204" pitchFamily="34" charset="0"/>
                <a:cs typeface="Calibri" panose="020F0502020204030204" pitchFamily="34" charset="0"/>
              </a:rPr>
              <a:t> Τον ενδυναμώνει με εργαλεία γνώσης και διοίκησης.</a:t>
            </a:r>
          </a:p>
          <a:p>
            <a:endParaRPr lang="el-GR" sz="2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77926741-E6EF-4962-98FA-3D5ABCDF8D98}"/>
              </a:ext>
            </a:extLst>
          </p:cNvPr>
          <p:cNvSpPr>
            <a:spLocks noGrp="1"/>
          </p:cNvSpPr>
          <p:nvPr>
            <p:ph type="sldNum" sz="quarter" idx="12"/>
          </p:nvPr>
        </p:nvSpPr>
        <p:spPr/>
        <p:txBody>
          <a:bodyPr/>
          <a:lstStyle/>
          <a:p>
            <a:pPr>
              <a:defRPr/>
            </a:pPr>
            <a:fld id="{D4CA15EF-DFB9-4D40-AD98-A7932FA4C59D}" type="slidenum">
              <a:rPr lang="el-GR" smtClean="0"/>
              <a:pPr>
                <a:defRPr/>
              </a:pPr>
              <a:t>68</a:t>
            </a:fld>
            <a:endParaRPr lang="el-GR"/>
          </a:p>
        </p:txBody>
      </p:sp>
    </p:spTree>
    <p:extLst>
      <p:ext uri="{BB962C8B-B14F-4D97-AF65-F5344CB8AC3E}">
        <p14:creationId xmlns:p14="http://schemas.microsoft.com/office/powerpoint/2010/main" val="9070255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B6310-7965-4DAD-947E-D84F013AC1DB}"/>
              </a:ext>
            </a:extLst>
          </p:cNvPr>
          <p:cNvSpPr>
            <a:spLocks noGrp="1"/>
          </p:cNvSpPr>
          <p:nvPr>
            <p:ph type="title"/>
          </p:nvPr>
        </p:nvSpPr>
        <p:spPr>
          <a:xfrm>
            <a:off x="301625" y="228600"/>
            <a:ext cx="8534400" cy="968152"/>
          </a:xfrm>
        </p:spPr>
        <p:txBody>
          <a:bodyPr/>
          <a:lstStyle/>
          <a:p>
            <a:r>
              <a:rPr lang="el-GR" b="1" dirty="0">
                <a:latin typeface="Calibri" panose="020F0502020204030204" pitchFamily="34" charset="0"/>
                <a:cs typeface="Calibri" panose="020F0502020204030204" pitchFamily="34" charset="0"/>
              </a:rPr>
              <a:t>Βιωσιμότητα, Εταιρική Κοινωνική Ευθύνη και “</a:t>
            </a:r>
            <a:r>
              <a:rPr lang="en-US" b="1" dirty="0">
                <a:latin typeface="Calibri" panose="020F0502020204030204" pitchFamily="34" charset="0"/>
                <a:cs typeface="Calibri" panose="020F0502020204030204" pitchFamily="34" charset="0"/>
              </a:rPr>
              <a:t>People Sustainability</a:t>
            </a:r>
            <a:r>
              <a:rPr lang="el-GR" b="1" dirty="0">
                <a:latin typeface="Calibri" panose="020F0502020204030204" pitchFamily="34" charset="0"/>
                <a:cs typeface="Calibri" panose="020F0502020204030204" pitchFamily="34" charset="0"/>
              </a:rPr>
              <a:t>”: 1/3</a:t>
            </a:r>
            <a:endParaRPr lang="el-GR"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C2090C74-447B-49F1-ADAB-D0F25F60BC02}"/>
              </a:ext>
            </a:extLst>
          </p:cNvPr>
          <p:cNvSpPr>
            <a:spLocks noGrp="1"/>
          </p:cNvSpPr>
          <p:nvPr>
            <p:ph sz="quarter" idx="1"/>
          </p:nvPr>
        </p:nvSpPr>
        <p:spPr>
          <a:xfrm>
            <a:off x="107504" y="1340768"/>
            <a:ext cx="8928992" cy="5400600"/>
          </a:xfrm>
        </p:spPr>
        <p:txBody>
          <a:bodyPr/>
          <a:lstStyle/>
          <a:p>
            <a:pPr marL="0" indent="0">
              <a:buNone/>
            </a:pPr>
            <a:r>
              <a:rPr lang="el-GR" sz="2400" dirty="0">
                <a:latin typeface="Calibri" panose="020F0502020204030204" pitchFamily="34" charset="0"/>
                <a:cs typeface="Calibri" panose="020F0502020204030204" pitchFamily="34" charset="0"/>
              </a:rPr>
              <a:t>Η σύγχρονη ΔΑΠ καλείται να λειτουργεί όχι μόνο με οικονομικά αλλά και με </a:t>
            </a:r>
            <a:r>
              <a:rPr lang="el-GR" sz="2400" b="1" dirty="0">
                <a:solidFill>
                  <a:srgbClr val="C00000"/>
                </a:solidFill>
                <a:latin typeface="Calibri" panose="020F0502020204030204" pitchFamily="34" charset="0"/>
                <a:cs typeface="Calibri" panose="020F0502020204030204" pitchFamily="34" charset="0"/>
              </a:rPr>
              <a:t>κοινωνικά και περιβαλλοντικά κριτήρια</a:t>
            </a:r>
            <a:r>
              <a:rPr lang="el-GR" sz="2400" dirty="0">
                <a:latin typeface="Calibri" panose="020F0502020204030204" pitchFamily="34" charset="0"/>
                <a:cs typeface="Calibri" panose="020F0502020204030204" pitchFamily="34" charset="0"/>
              </a:rPr>
              <a:t>.</a:t>
            </a:r>
            <a:br>
              <a:rPr lang="el-GR" sz="2400" dirty="0">
                <a:latin typeface="Calibri" panose="020F0502020204030204" pitchFamily="34" charset="0"/>
                <a:cs typeface="Calibri" panose="020F0502020204030204" pitchFamily="34" charset="0"/>
              </a:rPr>
            </a:br>
            <a:r>
              <a:rPr lang="el-GR" sz="2400" dirty="0">
                <a:latin typeface="Calibri" panose="020F0502020204030204" pitchFamily="34" charset="0"/>
                <a:cs typeface="Calibri" panose="020F0502020204030204" pitchFamily="34" charset="0"/>
              </a:rPr>
              <a:t>Η </a:t>
            </a:r>
            <a:r>
              <a:rPr lang="el-GR" sz="2400" b="1" dirty="0">
                <a:solidFill>
                  <a:srgbClr val="C00000"/>
                </a:solidFill>
                <a:latin typeface="Calibri" panose="020F0502020204030204" pitchFamily="34" charset="0"/>
                <a:cs typeface="Calibri" panose="020F0502020204030204" pitchFamily="34" charset="0"/>
              </a:rPr>
              <a:t>βιωσιμότητα (</a:t>
            </a:r>
            <a:r>
              <a:rPr lang="en-US" sz="2400" b="1" dirty="0">
                <a:solidFill>
                  <a:srgbClr val="C00000"/>
                </a:solidFill>
                <a:latin typeface="Calibri" panose="020F0502020204030204" pitchFamily="34" charset="0"/>
                <a:cs typeface="Calibri" panose="020F0502020204030204" pitchFamily="34" charset="0"/>
              </a:rPr>
              <a:t>sustainability</a:t>
            </a:r>
            <a:r>
              <a:rPr lang="el-GR" sz="2400" b="1" dirty="0">
                <a:solidFill>
                  <a:srgbClr val="C00000"/>
                </a:solidFill>
                <a:latin typeface="Calibri" panose="020F0502020204030204" pitchFamily="34" charset="0"/>
                <a:cs typeface="Calibri" panose="020F0502020204030204" pitchFamily="34" charset="0"/>
              </a:rPr>
              <a:t>)</a:t>
            </a:r>
            <a:r>
              <a:rPr lang="el-GR" sz="2400" dirty="0">
                <a:solidFill>
                  <a:srgbClr val="C00000"/>
                </a:solidFill>
                <a:latin typeface="Calibri" panose="020F0502020204030204" pitchFamily="34" charset="0"/>
                <a:cs typeface="Calibri" panose="020F0502020204030204" pitchFamily="34" charset="0"/>
              </a:rPr>
              <a:t> </a:t>
            </a:r>
            <a:r>
              <a:rPr lang="el-GR" sz="2400" dirty="0">
                <a:latin typeface="Calibri" panose="020F0502020204030204" pitchFamily="34" charset="0"/>
                <a:cs typeface="Calibri" panose="020F0502020204030204" pitchFamily="34" charset="0"/>
              </a:rPr>
              <a:t>και η </a:t>
            </a:r>
            <a:r>
              <a:rPr lang="el-GR" sz="2400" b="1" dirty="0">
                <a:solidFill>
                  <a:srgbClr val="C00000"/>
                </a:solidFill>
                <a:latin typeface="Calibri" panose="020F0502020204030204" pitchFamily="34" charset="0"/>
                <a:cs typeface="Calibri" panose="020F0502020204030204" pitchFamily="34" charset="0"/>
              </a:rPr>
              <a:t>εταιρική κοινωνική ευθύνη</a:t>
            </a:r>
            <a:r>
              <a:rPr lang="en-US" sz="2400" b="1" dirty="0">
                <a:solidFill>
                  <a:srgbClr val="C00000"/>
                </a:solidFill>
                <a:latin typeface="Calibri" panose="020F0502020204030204" pitchFamily="34" charset="0"/>
                <a:cs typeface="Calibri" panose="020F0502020204030204" pitchFamily="34" charset="0"/>
              </a:rPr>
              <a:t>-EKE</a:t>
            </a:r>
            <a:r>
              <a:rPr lang="el-GR" sz="2400" b="1" dirty="0">
                <a:solidFill>
                  <a:srgbClr val="C00000"/>
                </a:solidFill>
                <a:latin typeface="Calibri" panose="020F0502020204030204" pitchFamily="34" charset="0"/>
                <a:cs typeface="Calibri" panose="020F0502020204030204" pitchFamily="34" charset="0"/>
              </a:rPr>
              <a:t> </a:t>
            </a:r>
            <a:r>
              <a:rPr lang="el-GR" sz="2400" b="1" dirty="0">
                <a:latin typeface="Calibri" panose="020F0502020204030204" pitchFamily="34" charset="0"/>
                <a:cs typeface="Calibri" panose="020F0502020204030204" pitchFamily="34" charset="0"/>
              </a:rPr>
              <a:t>(</a:t>
            </a:r>
            <a:r>
              <a:rPr lang="en-GB" sz="2400" dirty="0">
                <a:latin typeface="Calibri" panose="020F0502020204030204" pitchFamily="34" charset="0"/>
                <a:cs typeface="Calibri" panose="020F0502020204030204" pitchFamily="34" charset="0"/>
              </a:rPr>
              <a:t>Corporate Social Responsibility - </a:t>
            </a:r>
            <a:r>
              <a:rPr lang="el-GR" sz="2400" b="1" dirty="0">
                <a:latin typeface="Calibri" panose="020F0502020204030204" pitchFamily="34" charset="0"/>
                <a:cs typeface="Calibri" panose="020F0502020204030204" pitchFamily="34" charset="0"/>
              </a:rPr>
              <a:t>CSR)</a:t>
            </a:r>
            <a:r>
              <a:rPr lang="el-GR" sz="2400" dirty="0">
                <a:latin typeface="Calibri" panose="020F0502020204030204" pitchFamily="34" charset="0"/>
                <a:cs typeface="Calibri" panose="020F0502020204030204" pitchFamily="34" charset="0"/>
              </a:rPr>
              <a:t> αποτελούν πλέον βασικούς άξονες της τουριστικής στρατηγικής.</a:t>
            </a:r>
          </a:p>
          <a:p>
            <a:pPr marL="0" indent="0">
              <a:buNone/>
            </a:pPr>
            <a:r>
              <a:rPr lang="el-GR" sz="2400" b="1" dirty="0">
                <a:latin typeface="Calibri" panose="020F0502020204030204" pitchFamily="34" charset="0"/>
                <a:cs typeface="Calibri" panose="020F0502020204030204" pitchFamily="34" charset="0"/>
              </a:rPr>
              <a:t>α. </a:t>
            </a:r>
            <a:r>
              <a:rPr lang="el-GR" sz="2400" b="1" dirty="0">
                <a:solidFill>
                  <a:srgbClr val="C00000"/>
                </a:solidFill>
                <a:latin typeface="Calibri" panose="020F0502020204030204" pitchFamily="34" charset="0"/>
                <a:cs typeface="Calibri" panose="020F0502020204030204" pitchFamily="34" charset="0"/>
              </a:rPr>
              <a:t>Τι σημαίνει “</a:t>
            </a:r>
            <a:r>
              <a:rPr lang="en-US" sz="2400" b="1" dirty="0">
                <a:solidFill>
                  <a:srgbClr val="C00000"/>
                </a:solidFill>
                <a:latin typeface="Calibri" panose="020F0502020204030204" pitchFamily="34" charset="0"/>
                <a:cs typeface="Calibri" panose="020F0502020204030204" pitchFamily="34" charset="0"/>
              </a:rPr>
              <a:t>People Sustainability</a:t>
            </a:r>
            <a:r>
              <a:rPr lang="el-GR" sz="2400" b="1" dirty="0">
                <a:solidFill>
                  <a:srgbClr val="C00000"/>
                </a:solidFill>
                <a:latin typeface="Calibri" panose="020F0502020204030204" pitchFamily="34" charset="0"/>
                <a:cs typeface="Calibri" panose="020F0502020204030204" pitchFamily="34" charset="0"/>
              </a:rPr>
              <a:t>”</a:t>
            </a:r>
            <a:endParaRPr lang="el-GR" sz="2400" dirty="0">
              <a:solidFill>
                <a:srgbClr val="C00000"/>
              </a:solidFill>
              <a:latin typeface="Calibri" panose="020F0502020204030204" pitchFamily="34" charset="0"/>
              <a:cs typeface="Calibri" panose="020F0502020204030204" pitchFamily="34" charset="0"/>
            </a:endParaRPr>
          </a:p>
          <a:p>
            <a:r>
              <a:rPr lang="el-GR" sz="2400" dirty="0">
                <a:latin typeface="Calibri" panose="020F0502020204030204" pitchFamily="34" charset="0"/>
                <a:cs typeface="Calibri" panose="020F0502020204030204" pitchFamily="34" charset="0"/>
              </a:rPr>
              <a:t>Η έννοια αφορά τη </a:t>
            </a:r>
            <a:r>
              <a:rPr lang="el-GR" sz="2400" b="1" dirty="0">
                <a:solidFill>
                  <a:srgbClr val="C00000"/>
                </a:solidFill>
                <a:latin typeface="Calibri" panose="020F0502020204030204" pitchFamily="34" charset="0"/>
                <a:cs typeface="Calibri" panose="020F0502020204030204" pitchFamily="34" charset="0"/>
              </a:rPr>
              <a:t>μακροπρόθεσμη φροντίδα για τους ανθρώπους</a:t>
            </a:r>
            <a:r>
              <a:rPr lang="el-GR" sz="2400" dirty="0">
                <a:solidFill>
                  <a:srgbClr val="C00000"/>
                </a:solidFill>
                <a:latin typeface="Calibri" panose="020F0502020204030204" pitchFamily="34" charset="0"/>
                <a:cs typeface="Calibri" panose="020F0502020204030204" pitchFamily="34" charset="0"/>
              </a:rPr>
              <a:t> </a:t>
            </a:r>
            <a:r>
              <a:rPr lang="el-GR" sz="2400" dirty="0">
                <a:latin typeface="Calibri" panose="020F0502020204030204" pitchFamily="34" charset="0"/>
                <a:cs typeface="Calibri" panose="020F0502020204030204" pitchFamily="34" charset="0"/>
              </a:rPr>
              <a:t>που εργάζονται σε έναν οργανισμό:</a:t>
            </a:r>
          </a:p>
          <a:p>
            <a:pPr lvl="0"/>
            <a:r>
              <a:rPr lang="el-GR" sz="2400" dirty="0">
                <a:latin typeface="Calibri" panose="020F0502020204030204" pitchFamily="34" charset="0"/>
                <a:cs typeface="Calibri" panose="020F0502020204030204" pitchFamily="34" charset="0"/>
              </a:rPr>
              <a:t>Δίκαιες και ασφαλείς συνθήκες εργασίας,</a:t>
            </a:r>
          </a:p>
          <a:p>
            <a:pPr lvl="0"/>
            <a:r>
              <a:rPr lang="el-GR" sz="2400" dirty="0">
                <a:latin typeface="Calibri" panose="020F0502020204030204" pitchFamily="34" charset="0"/>
                <a:cs typeface="Calibri" panose="020F0502020204030204" pitchFamily="34" charset="0"/>
              </a:rPr>
              <a:t>Ισορροπία επαγγελματικής και προσωπικής ζωής,</a:t>
            </a:r>
          </a:p>
          <a:p>
            <a:pPr lvl="0"/>
            <a:r>
              <a:rPr lang="el-GR" sz="2400" dirty="0">
                <a:latin typeface="Calibri" panose="020F0502020204030204" pitchFamily="34" charset="0"/>
                <a:cs typeface="Calibri" panose="020F0502020204030204" pitchFamily="34" charset="0"/>
              </a:rPr>
              <a:t>Ισότητα φύλων και ίσες ευκαιρίες,</a:t>
            </a:r>
          </a:p>
          <a:p>
            <a:pPr lvl="0"/>
            <a:r>
              <a:rPr lang="el-GR" sz="2400" dirty="0">
                <a:latin typeface="Calibri" panose="020F0502020204030204" pitchFamily="34" charset="0"/>
                <a:cs typeface="Calibri" panose="020F0502020204030204" pitchFamily="34" charset="0"/>
              </a:rPr>
              <a:t>Συνεχής εκπαίδευση και ανάπτυξη,</a:t>
            </a:r>
          </a:p>
          <a:p>
            <a:pPr lvl="0"/>
            <a:r>
              <a:rPr lang="el-GR" sz="2400" dirty="0">
                <a:latin typeface="Calibri" panose="020F0502020204030204" pitchFamily="34" charset="0"/>
                <a:cs typeface="Calibri" panose="020F0502020204030204" pitchFamily="34" charset="0"/>
              </a:rPr>
              <a:t>Προώθηση ψυχικής υγείας και ευεξίας (</a:t>
            </a:r>
            <a:r>
              <a:rPr lang="en-US" sz="2400" dirty="0">
                <a:latin typeface="Calibri" panose="020F0502020204030204" pitchFamily="34" charset="0"/>
                <a:cs typeface="Calibri" panose="020F0502020204030204" pitchFamily="34" charset="0"/>
              </a:rPr>
              <a:t>wellbeing</a:t>
            </a:r>
            <a:r>
              <a:rPr lang="el-GR" sz="2400" dirty="0">
                <a:latin typeface="Calibri" panose="020F0502020204030204" pitchFamily="34" charset="0"/>
                <a:cs typeface="Calibri" panose="020F0502020204030204" pitchFamily="34" charset="0"/>
              </a:rPr>
              <a:t>).</a:t>
            </a:r>
          </a:p>
          <a:p>
            <a:endParaRPr lang="el-GR" sz="2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DBBC1FFA-670E-4600-912C-2CF953BF2A76}"/>
              </a:ext>
            </a:extLst>
          </p:cNvPr>
          <p:cNvSpPr>
            <a:spLocks noGrp="1"/>
          </p:cNvSpPr>
          <p:nvPr>
            <p:ph type="sldNum" sz="quarter" idx="12"/>
          </p:nvPr>
        </p:nvSpPr>
        <p:spPr/>
        <p:txBody>
          <a:bodyPr/>
          <a:lstStyle/>
          <a:p>
            <a:pPr>
              <a:defRPr/>
            </a:pPr>
            <a:fld id="{D4CA15EF-DFB9-4D40-AD98-A7932FA4C59D}" type="slidenum">
              <a:rPr lang="el-GR" smtClean="0"/>
              <a:pPr>
                <a:defRPr/>
              </a:pPr>
              <a:t>69</a:t>
            </a:fld>
            <a:endParaRPr lang="el-GR"/>
          </a:p>
        </p:txBody>
      </p:sp>
    </p:spTree>
    <p:extLst>
      <p:ext uri="{BB962C8B-B14F-4D97-AF65-F5344CB8AC3E}">
        <p14:creationId xmlns:p14="http://schemas.microsoft.com/office/powerpoint/2010/main" val="1322592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2BE7D-183E-4E5A-B50D-EC94710CAD2A}"/>
              </a:ext>
            </a:extLst>
          </p:cNvPr>
          <p:cNvSpPr>
            <a:spLocks noGrp="1"/>
          </p:cNvSpPr>
          <p:nvPr>
            <p:ph type="title"/>
          </p:nvPr>
        </p:nvSpPr>
        <p:spPr>
          <a:xfrm>
            <a:off x="301625" y="228600"/>
            <a:ext cx="8534400" cy="896144"/>
          </a:xfrm>
        </p:spPr>
        <p:txBody>
          <a:bodyPr/>
          <a:lstStyle/>
          <a:p>
            <a:r>
              <a:rPr lang="el-GR" b="1" dirty="0">
                <a:latin typeface="Calibri" panose="020F0502020204030204" pitchFamily="34" charset="0"/>
                <a:cs typeface="Calibri" panose="020F0502020204030204" pitchFamily="34" charset="0"/>
              </a:rPr>
              <a:t>Συνεισφορά του τουρισμού στο Ακαθάριστο Εγχώριο Προϊόν (ΑΕΠ): 2/5</a:t>
            </a:r>
            <a:endParaRPr lang="el-GR" dirty="0"/>
          </a:p>
        </p:txBody>
      </p:sp>
      <p:sp>
        <p:nvSpPr>
          <p:cNvPr id="3" name="Content Placeholder 2">
            <a:extLst>
              <a:ext uri="{FF2B5EF4-FFF2-40B4-BE49-F238E27FC236}">
                <a16:creationId xmlns:a16="http://schemas.microsoft.com/office/drawing/2014/main" id="{960BB029-12C5-4CB6-900F-187E8C442D33}"/>
              </a:ext>
            </a:extLst>
          </p:cNvPr>
          <p:cNvSpPr>
            <a:spLocks noGrp="1"/>
          </p:cNvSpPr>
          <p:nvPr>
            <p:ph sz="quarter" idx="1"/>
          </p:nvPr>
        </p:nvSpPr>
        <p:spPr>
          <a:xfrm>
            <a:off x="14573" y="1247774"/>
            <a:ext cx="9108504" cy="5781625"/>
          </a:xfrm>
        </p:spPr>
        <p:txBody>
          <a:bodyPr/>
          <a:lstStyle/>
          <a:p>
            <a:pPr fontAlgn="auto">
              <a:spcBef>
                <a:spcPts val="0"/>
              </a:spcBef>
            </a:pPr>
            <a:r>
              <a:rPr lang="el-GR" sz="2200" b="1" dirty="0">
                <a:solidFill>
                  <a:srgbClr val="C00000"/>
                </a:solidFill>
                <a:latin typeface="Calibri" panose="020F0502020204030204" pitchFamily="34" charset="0"/>
                <a:cs typeface="Calibri" panose="020F0502020204030204" pitchFamily="34" charset="0"/>
              </a:rPr>
              <a:t>ΕΜΜΕΣΗ ΣΥΝΕΙΣΦΟΡΑ ΤΟΥ ΤΟΥΡΙΣΜΟΥ ΣΤΟ ΑΕΠ</a:t>
            </a:r>
          </a:p>
          <a:p>
            <a:pPr fontAlgn="auto">
              <a:spcBef>
                <a:spcPts val="0"/>
              </a:spcBef>
            </a:pPr>
            <a:r>
              <a:rPr lang="el-GR" sz="2200" dirty="0">
                <a:latin typeface="Calibri" panose="020F0502020204030204" pitchFamily="34" charset="0"/>
                <a:cs typeface="Calibri" panose="020F0502020204030204" pitchFamily="34" charset="0"/>
              </a:rPr>
              <a:t>Η </a:t>
            </a:r>
            <a:r>
              <a:rPr lang="el-GR" sz="2200" b="1" dirty="0">
                <a:latin typeface="Calibri" panose="020F0502020204030204" pitchFamily="34" charset="0"/>
                <a:cs typeface="Calibri" panose="020F0502020204030204" pitchFamily="34" charset="0"/>
              </a:rPr>
              <a:t>έμμεση συνεισφορά</a:t>
            </a:r>
            <a:r>
              <a:rPr lang="el-GR" sz="2200" dirty="0">
                <a:latin typeface="Calibri" panose="020F0502020204030204" pitchFamily="34" charset="0"/>
                <a:cs typeface="Calibri" panose="020F0502020204030204" pitchFamily="34" charset="0"/>
              </a:rPr>
              <a:t> αφορά την </a:t>
            </a:r>
            <a:r>
              <a:rPr lang="el-GR" sz="2200" b="1" dirty="0">
                <a:latin typeface="Calibri" panose="020F0502020204030204" pitchFamily="34" charset="0"/>
                <a:cs typeface="Calibri" panose="020F0502020204030204" pitchFamily="34" charset="0"/>
              </a:rPr>
              <a:t>οικονομική δραστηριότητα που δημιουργείται “πίσω από τις κουρτίνες”</a:t>
            </a:r>
            <a:r>
              <a:rPr lang="el-GR" sz="2200" dirty="0">
                <a:latin typeface="Calibri" panose="020F0502020204030204" pitchFamily="34" charset="0"/>
                <a:cs typeface="Calibri" panose="020F0502020204030204" pitchFamily="34" charset="0"/>
              </a:rPr>
              <a:t>, δηλαδή στους κλάδους που </a:t>
            </a:r>
            <a:r>
              <a:rPr lang="el-GR" sz="2200" b="1" dirty="0">
                <a:solidFill>
                  <a:srgbClr val="C00000"/>
                </a:solidFill>
                <a:latin typeface="Calibri" panose="020F0502020204030204" pitchFamily="34" charset="0"/>
                <a:cs typeface="Calibri" panose="020F0502020204030204" pitchFamily="34" charset="0"/>
              </a:rPr>
              <a:t>προμηθεύουν</a:t>
            </a:r>
            <a:r>
              <a:rPr lang="el-GR" sz="2200" dirty="0">
                <a:latin typeface="Calibri" panose="020F0502020204030204" pitchFamily="34" charset="0"/>
                <a:cs typeface="Calibri" panose="020F0502020204030204" pitchFamily="34" charset="0"/>
              </a:rPr>
              <a:t> αγαθά και υπηρεσίες στις τουριστικές επιχειρήσεις.</a:t>
            </a:r>
          </a:p>
          <a:p>
            <a:pPr fontAlgn="auto">
              <a:spcBef>
                <a:spcPts val="0"/>
              </a:spcBef>
            </a:pPr>
            <a:r>
              <a:rPr lang="el-GR" sz="2200" b="1" dirty="0">
                <a:solidFill>
                  <a:srgbClr val="C00000"/>
                </a:solidFill>
                <a:latin typeface="Calibri" panose="020F0502020204030204" pitchFamily="34" charset="0"/>
                <a:cs typeface="Calibri" panose="020F0502020204030204" pitchFamily="34" charset="0"/>
              </a:rPr>
              <a:t>Παραδείγματα έμμεσης συνεισφοράς</a:t>
            </a:r>
            <a:r>
              <a:rPr lang="el-GR" sz="2200" b="1" dirty="0">
                <a:latin typeface="Calibri" panose="020F0502020204030204" pitchFamily="34" charset="0"/>
                <a:cs typeface="Calibri" panose="020F0502020204030204" pitchFamily="34" charset="0"/>
              </a:rPr>
              <a:t>:</a:t>
            </a:r>
            <a:endParaRPr lang="el-GR" sz="2200" dirty="0">
              <a:latin typeface="Calibri" panose="020F0502020204030204" pitchFamily="34" charset="0"/>
              <a:cs typeface="Calibri" panose="020F0502020204030204" pitchFamily="34" charset="0"/>
            </a:endParaRPr>
          </a:p>
          <a:p>
            <a:pPr lvl="1" fontAlgn="auto">
              <a:spcBef>
                <a:spcPts val="0"/>
              </a:spcBef>
            </a:pPr>
            <a:r>
              <a:rPr lang="el-GR" dirty="0">
                <a:latin typeface="Calibri" panose="020F0502020204030204" pitchFamily="34" charset="0"/>
                <a:cs typeface="Calibri" panose="020F0502020204030204" pitchFamily="34" charset="0"/>
              </a:rPr>
              <a:t>Οι </a:t>
            </a:r>
            <a:r>
              <a:rPr lang="el-GR" b="1" dirty="0">
                <a:latin typeface="Calibri" panose="020F0502020204030204" pitchFamily="34" charset="0"/>
                <a:cs typeface="Calibri" panose="020F0502020204030204" pitchFamily="34" charset="0"/>
              </a:rPr>
              <a:t>προμηθευτές τροφίμων και ποτών</a:t>
            </a:r>
            <a:r>
              <a:rPr lang="el-GR" dirty="0">
                <a:latin typeface="Calibri" panose="020F0502020204030204" pitchFamily="34" charset="0"/>
                <a:cs typeface="Calibri" panose="020F0502020204030204" pitchFamily="34" charset="0"/>
              </a:rPr>
              <a:t> που τροφοδοτούν τα ξενοδοχεία και τα εστιατόρια.</a:t>
            </a:r>
          </a:p>
          <a:p>
            <a:pPr lvl="1" fontAlgn="auto">
              <a:spcBef>
                <a:spcPts val="0"/>
              </a:spcBef>
            </a:pPr>
            <a:r>
              <a:rPr lang="el-GR" dirty="0">
                <a:latin typeface="Calibri" panose="020F0502020204030204" pitchFamily="34" charset="0"/>
                <a:cs typeface="Calibri" panose="020F0502020204030204" pitchFamily="34" charset="0"/>
              </a:rPr>
              <a:t>Οι </a:t>
            </a:r>
            <a:r>
              <a:rPr lang="el-GR" b="1" dirty="0">
                <a:latin typeface="Calibri" panose="020F0502020204030204" pitchFamily="34" charset="0"/>
                <a:cs typeface="Calibri" panose="020F0502020204030204" pitchFamily="34" charset="0"/>
              </a:rPr>
              <a:t>εταιρείες καθαρισμού</a:t>
            </a:r>
            <a:r>
              <a:rPr lang="el-GR" dirty="0">
                <a:latin typeface="Calibri" panose="020F0502020204030204" pitchFamily="34" charset="0"/>
                <a:cs typeface="Calibri" panose="020F0502020204030204" pitchFamily="34" charset="0"/>
              </a:rPr>
              <a:t>, </a:t>
            </a:r>
            <a:r>
              <a:rPr lang="el-GR" b="1" dirty="0">
                <a:latin typeface="Calibri" panose="020F0502020204030204" pitchFamily="34" charset="0"/>
                <a:cs typeface="Calibri" panose="020F0502020204030204" pitchFamily="34" charset="0"/>
              </a:rPr>
              <a:t>πλυντήρια</a:t>
            </a:r>
            <a:r>
              <a:rPr lang="el-GR" dirty="0">
                <a:latin typeface="Calibri" panose="020F0502020204030204" pitchFamily="34" charset="0"/>
                <a:cs typeface="Calibri" panose="020F0502020204030204" pitchFamily="34" charset="0"/>
              </a:rPr>
              <a:t>, </a:t>
            </a:r>
            <a:r>
              <a:rPr lang="el-GR" b="1" dirty="0">
                <a:latin typeface="Calibri" panose="020F0502020204030204" pitchFamily="34" charset="0"/>
                <a:cs typeface="Calibri" panose="020F0502020204030204" pitchFamily="34" charset="0"/>
              </a:rPr>
              <a:t>εταιρείες συντήρησης</a:t>
            </a:r>
            <a:r>
              <a:rPr lang="el-GR" dirty="0">
                <a:latin typeface="Calibri" panose="020F0502020204030204" pitchFamily="34" charset="0"/>
                <a:cs typeface="Calibri" panose="020F0502020204030204" pitchFamily="34" charset="0"/>
              </a:rPr>
              <a:t> που εξυπηρετούν τουριστικές μονάδες.</a:t>
            </a:r>
          </a:p>
          <a:p>
            <a:pPr lvl="1" fontAlgn="auto">
              <a:spcBef>
                <a:spcPts val="0"/>
              </a:spcBef>
            </a:pPr>
            <a:r>
              <a:rPr lang="el-GR" dirty="0">
                <a:latin typeface="Calibri" panose="020F0502020204030204" pitchFamily="34" charset="0"/>
                <a:cs typeface="Calibri" panose="020F0502020204030204" pitchFamily="34" charset="0"/>
              </a:rPr>
              <a:t>Οι </a:t>
            </a:r>
            <a:r>
              <a:rPr lang="el-GR" b="1" dirty="0">
                <a:latin typeface="Calibri" panose="020F0502020204030204" pitchFamily="34" charset="0"/>
                <a:cs typeface="Calibri" panose="020F0502020204030204" pitchFamily="34" charset="0"/>
              </a:rPr>
              <a:t>κατασκευαστικές εταιρείες</a:t>
            </a:r>
            <a:r>
              <a:rPr lang="el-GR" dirty="0">
                <a:latin typeface="Calibri" panose="020F0502020204030204" pitchFamily="34" charset="0"/>
                <a:cs typeface="Calibri" panose="020F0502020204030204" pitchFamily="34" charset="0"/>
              </a:rPr>
              <a:t> που χτίζουν ή ανακαινίζουν ξενοδοχεία.</a:t>
            </a:r>
          </a:p>
          <a:p>
            <a:pPr lvl="1" fontAlgn="auto">
              <a:spcBef>
                <a:spcPts val="0"/>
              </a:spcBef>
            </a:pPr>
            <a:r>
              <a:rPr lang="el-GR" dirty="0">
                <a:latin typeface="Calibri" panose="020F0502020204030204" pitchFamily="34" charset="0"/>
                <a:cs typeface="Calibri" panose="020F0502020204030204" pitchFamily="34" charset="0"/>
              </a:rPr>
              <a:t>Οι </a:t>
            </a:r>
            <a:r>
              <a:rPr lang="el-GR" b="1" dirty="0">
                <a:latin typeface="Calibri" panose="020F0502020204030204" pitchFamily="34" charset="0"/>
                <a:cs typeface="Calibri" panose="020F0502020204030204" pitchFamily="34" charset="0"/>
              </a:rPr>
              <a:t>εταιρείες παραγωγής ενέργειας</a:t>
            </a:r>
            <a:r>
              <a:rPr lang="el-GR" dirty="0">
                <a:latin typeface="Calibri" panose="020F0502020204030204" pitchFamily="34" charset="0"/>
                <a:cs typeface="Calibri" panose="020F0502020204030204" pitchFamily="34" charset="0"/>
              </a:rPr>
              <a:t> ή </a:t>
            </a:r>
            <a:r>
              <a:rPr lang="el-GR" b="1" dirty="0">
                <a:latin typeface="Calibri" panose="020F0502020204030204" pitchFamily="34" charset="0"/>
                <a:cs typeface="Calibri" panose="020F0502020204030204" pitchFamily="34" charset="0"/>
              </a:rPr>
              <a:t>ύδρευσης</a:t>
            </a:r>
            <a:r>
              <a:rPr lang="el-GR" dirty="0">
                <a:latin typeface="Calibri" panose="020F0502020204030204" pitchFamily="34" charset="0"/>
                <a:cs typeface="Calibri" panose="020F0502020204030204" pitchFamily="34" charset="0"/>
              </a:rPr>
              <a:t> που παρέχουν πόρους στις τουριστικές εγκαταστάσεις.</a:t>
            </a:r>
          </a:p>
          <a:p>
            <a:pPr lvl="1" fontAlgn="auto">
              <a:spcBef>
                <a:spcPts val="0"/>
              </a:spcBef>
            </a:pPr>
            <a:r>
              <a:rPr lang="el-GR" dirty="0">
                <a:latin typeface="Calibri" panose="020F0502020204030204" pitchFamily="34" charset="0"/>
                <a:cs typeface="Calibri" panose="020F0502020204030204" pitchFamily="34" charset="0"/>
              </a:rPr>
              <a:t>Οι </a:t>
            </a:r>
            <a:r>
              <a:rPr lang="el-GR" b="1" dirty="0">
                <a:latin typeface="Calibri" panose="020F0502020204030204" pitchFamily="34" charset="0"/>
                <a:cs typeface="Calibri" panose="020F0502020204030204" pitchFamily="34" charset="0"/>
              </a:rPr>
              <a:t>τραπεζικές</a:t>
            </a:r>
            <a:r>
              <a:rPr lang="el-GR" dirty="0">
                <a:latin typeface="Calibri" panose="020F0502020204030204" pitchFamily="34" charset="0"/>
                <a:cs typeface="Calibri" panose="020F0502020204030204" pitchFamily="34" charset="0"/>
              </a:rPr>
              <a:t> και </a:t>
            </a:r>
            <a:r>
              <a:rPr lang="el-GR" b="1" dirty="0">
                <a:latin typeface="Calibri" panose="020F0502020204030204" pitchFamily="34" charset="0"/>
                <a:cs typeface="Calibri" panose="020F0502020204030204" pitchFamily="34" charset="0"/>
              </a:rPr>
              <a:t>ασφαλιστικές υπηρεσίες</a:t>
            </a:r>
            <a:r>
              <a:rPr lang="el-GR" dirty="0">
                <a:latin typeface="Calibri" panose="020F0502020204030204" pitchFamily="34" charset="0"/>
                <a:cs typeface="Calibri" panose="020F0502020204030204" pitchFamily="34" charset="0"/>
              </a:rPr>
              <a:t> που στηρίζουν τις τουριστικές επιχειρήσεις.</a:t>
            </a:r>
          </a:p>
          <a:p>
            <a:pPr>
              <a:spcBef>
                <a:spcPts val="0"/>
              </a:spcBef>
            </a:pPr>
            <a:r>
              <a:rPr lang="el-GR" sz="2200" b="1" dirty="0">
                <a:solidFill>
                  <a:srgbClr val="C00000"/>
                </a:solidFill>
                <a:latin typeface="Calibri" panose="020F0502020204030204" pitchFamily="34" charset="0"/>
                <a:cs typeface="Calibri" panose="020F0502020204030204" pitchFamily="34" charset="0"/>
              </a:rPr>
              <a:t>Δηλαδή</a:t>
            </a:r>
            <a:r>
              <a:rPr lang="el-GR" sz="2200" dirty="0">
                <a:solidFill>
                  <a:srgbClr val="C00000"/>
                </a:solidFill>
                <a:latin typeface="Calibri" panose="020F0502020204030204" pitchFamily="34" charset="0"/>
                <a:cs typeface="Calibri" panose="020F0502020204030204" pitchFamily="34" charset="0"/>
              </a:rPr>
              <a:t>, αφορά </a:t>
            </a:r>
            <a:r>
              <a:rPr lang="el-GR" sz="2200" b="1" dirty="0">
                <a:solidFill>
                  <a:srgbClr val="C00000"/>
                </a:solidFill>
                <a:latin typeface="Calibri" panose="020F0502020204030204" pitchFamily="34" charset="0"/>
                <a:cs typeface="Calibri" panose="020F0502020204030204" pitchFamily="34" charset="0"/>
              </a:rPr>
              <a:t>τους δευτερογενείς κλάδους που στηρίζουν έμμεσα τη λειτουργία του τουριστικού τομέα</a:t>
            </a:r>
            <a:r>
              <a:rPr lang="el-GR" sz="2200" dirty="0">
                <a:solidFill>
                  <a:srgbClr val="C00000"/>
                </a:solidFill>
                <a:latin typeface="Calibri" panose="020F0502020204030204" pitchFamily="34" charset="0"/>
                <a:cs typeface="Calibri" panose="020F0502020204030204" pitchFamily="34" charset="0"/>
              </a:rPr>
              <a:t>.</a:t>
            </a:r>
          </a:p>
        </p:txBody>
      </p:sp>
      <p:sp>
        <p:nvSpPr>
          <p:cNvPr id="4" name="Slide Number Placeholder 3">
            <a:extLst>
              <a:ext uri="{FF2B5EF4-FFF2-40B4-BE49-F238E27FC236}">
                <a16:creationId xmlns:a16="http://schemas.microsoft.com/office/drawing/2014/main" id="{C6885E86-2781-4BCC-8BE2-E154C1679CDE}"/>
              </a:ext>
            </a:extLst>
          </p:cNvPr>
          <p:cNvSpPr>
            <a:spLocks noGrp="1"/>
          </p:cNvSpPr>
          <p:nvPr>
            <p:ph type="sldNum" sz="quarter" idx="12"/>
          </p:nvPr>
        </p:nvSpPr>
        <p:spPr/>
        <p:txBody>
          <a:bodyPr/>
          <a:lstStyle/>
          <a:p>
            <a:pPr>
              <a:defRPr/>
            </a:pPr>
            <a:fld id="{D4CA15EF-DFB9-4D40-AD98-A7932FA4C59D}" type="slidenum">
              <a:rPr lang="el-GR" smtClean="0"/>
              <a:pPr>
                <a:defRPr/>
              </a:pPr>
              <a:t>7</a:t>
            </a:fld>
            <a:endParaRPr lang="el-GR"/>
          </a:p>
        </p:txBody>
      </p:sp>
    </p:spTree>
    <p:extLst>
      <p:ext uri="{BB962C8B-B14F-4D97-AF65-F5344CB8AC3E}">
        <p14:creationId xmlns:p14="http://schemas.microsoft.com/office/powerpoint/2010/main" val="22499441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9A348-2FDF-4F09-9013-8525246F6058}"/>
              </a:ext>
            </a:extLst>
          </p:cNvPr>
          <p:cNvSpPr>
            <a:spLocks noGrp="1"/>
          </p:cNvSpPr>
          <p:nvPr>
            <p:ph type="title"/>
          </p:nvPr>
        </p:nvSpPr>
        <p:spPr>
          <a:xfrm>
            <a:off x="301625" y="228600"/>
            <a:ext cx="8534400" cy="896144"/>
          </a:xfrm>
        </p:spPr>
        <p:txBody>
          <a:bodyPr/>
          <a:lstStyle/>
          <a:p>
            <a:r>
              <a:rPr lang="el-GR" b="1" dirty="0">
                <a:latin typeface="Calibri" panose="020F0502020204030204" pitchFamily="34" charset="0"/>
                <a:cs typeface="Calibri" panose="020F0502020204030204" pitchFamily="34" charset="0"/>
              </a:rPr>
              <a:t>Βιωσιμότητα, Εταιρική Κοινωνική Ευθύνη και “</a:t>
            </a:r>
            <a:r>
              <a:rPr lang="en-US" b="1" dirty="0">
                <a:latin typeface="Calibri" panose="020F0502020204030204" pitchFamily="34" charset="0"/>
                <a:cs typeface="Calibri" panose="020F0502020204030204" pitchFamily="34" charset="0"/>
              </a:rPr>
              <a:t>People Sustainability</a:t>
            </a:r>
            <a:r>
              <a:rPr lang="el-GR" b="1" dirty="0">
                <a:latin typeface="Calibri" panose="020F0502020204030204" pitchFamily="34" charset="0"/>
                <a:cs typeface="Calibri" panose="020F0502020204030204" pitchFamily="34" charset="0"/>
              </a:rPr>
              <a:t>”: </a:t>
            </a:r>
            <a:r>
              <a:rPr lang="en-US" b="1" dirty="0">
                <a:latin typeface="Calibri" panose="020F0502020204030204" pitchFamily="34" charset="0"/>
                <a:cs typeface="Calibri" panose="020F0502020204030204" pitchFamily="34" charset="0"/>
              </a:rPr>
              <a:t>2</a:t>
            </a:r>
            <a:r>
              <a:rPr lang="el-GR" b="1" dirty="0">
                <a:latin typeface="Calibri" panose="020F0502020204030204" pitchFamily="34" charset="0"/>
                <a:cs typeface="Calibri" panose="020F0502020204030204" pitchFamily="34" charset="0"/>
              </a:rPr>
              <a:t>/3</a:t>
            </a:r>
            <a:endParaRPr lang="el-GR" dirty="0"/>
          </a:p>
        </p:txBody>
      </p:sp>
      <p:sp>
        <p:nvSpPr>
          <p:cNvPr id="3" name="Content Placeholder 2">
            <a:extLst>
              <a:ext uri="{FF2B5EF4-FFF2-40B4-BE49-F238E27FC236}">
                <a16:creationId xmlns:a16="http://schemas.microsoft.com/office/drawing/2014/main" id="{BB4762EA-D59B-43C2-9D88-F82C5111F63E}"/>
              </a:ext>
            </a:extLst>
          </p:cNvPr>
          <p:cNvSpPr>
            <a:spLocks noGrp="1"/>
          </p:cNvSpPr>
          <p:nvPr>
            <p:ph sz="quarter" idx="1"/>
          </p:nvPr>
        </p:nvSpPr>
        <p:spPr/>
        <p:txBody>
          <a:bodyPr/>
          <a:lstStyle/>
          <a:p>
            <a:pPr marL="0" indent="0">
              <a:buNone/>
            </a:pPr>
            <a:r>
              <a:rPr lang="el-GR" sz="2400" b="1" dirty="0">
                <a:latin typeface="Calibri" panose="020F0502020204030204" pitchFamily="34" charset="0"/>
                <a:cs typeface="Calibri" panose="020F0502020204030204" pitchFamily="34" charset="0"/>
              </a:rPr>
              <a:t>β. </a:t>
            </a:r>
            <a:r>
              <a:rPr lang="el-GR" sz="2400" b="1" dirty="0">
                <a:solidFill>
                  <a:srgbClr val="C00000"/>
                </a:solidFill>
                <a:latin typeface="Calibri" panose="020F0502020204030204" pitchFamily="34" charset="0"/>
                <a:cs typeface="Calibri" panose="020F0502020204030204" pitchFamily="34" charset="0"/>
              </a:rPr>
              <a:t>CSR στην πράξη</a:t>
            </a:r>
            <a:endParaRPr lang="en-US" sz="2400" b="1" dirty="0">
              <a:solidFill>
                <a:srgbClr val="C00000"/>
              </a:solidFill>
              <a:latin typeface="Calibri" panose="020F0502020204030204" pitchFamily="34" charset="0"/>
              <a:cs typeface="Calibri" panose="020F0502020204030204" pitchFamily="34" charset="0"/>
            </a:endParaRPr>
          </a:p>
          <a:p>
            <a:endParaRPr lang="el-GR" sz="2400" dirty="0">
              <a:latin typeface="Calibri" panose="020F0502020204030204" pitchFamily="34" charset="0"/>
              <a:cs typeface="Calibri" panose="020F0502020204030204" pitchFamily="34" charset="0"/>
            </a:endParaRPr>
          </a:p>
          <a:p>
            <a:pPr marL="0" indent="0">
              <a:buNone/>
            </a:pPr>
            <a:r>
              <a:rPr lang="el-GR" sz="2400" dirty="0">
                <a:latin typeface="Calibri" panose="020F0502020204030204" pitchFamily="34" charset="0"/>
                <a:cs typeface="Calibri" panose="020F0502020204030204" pitchFamily="34" charset="0"/>
              </a:rPr>
              <a:t>Στον τουρισμό, η ΕΚΕ μπορεί να περιλαμβάνει:</a:t>
            </a:r>
          </a:p>
          <a:p>
            <a:pPr lvl="0"/>
            <a:r>
              <a:rPr lang="el-GR" sz="2400" b="1" dirty="0">
                <a:solidFill>
                  <a:srgbClr val="C00000"/>
                </a:solidFill>
                <a:latin typeface="Calibri" panose="020F0502020204030204" pitchFamily="34" charset="0"/>
                <a:cs typeface="Calibri" panose="020F0502020204030204" pitchFamily="34" charset="0"/>
              </a:rPr>
              <a:t>Τοπική απασχόληση</a:t>
            </a:r>
            <a:r>
              <a:rPr lang="el-GR" sz="2400" dirty="0">
                <a:solidFill>
                  <a:srgbClr val="C00000"/>
                </a:solidFill>
                <a:latin typeface="Calibri" panose="020F0502020204030204" pitchFamily="34" charset="0"/>
                <a:cs typeface="Calibri" panose="020F0502020204030204" pitchFamily="34" charset="0"/>
              </a:rPr>
              <a:t> </a:t>
            </a:r>
            <a:r>
              <a:rPr lang="el-GR" sz="2400" dirty="0">
                <a:latin typeface="Calibri" panose="020F0502020204030204" pitchFamily="34" charset="0"/>
                <a:cs typeface="Calibri" panose="020F0502020204030204" pitchFamily="34" charset="0"/>
              </a:rPr>
              <a:t>και συνεργασία με την τοπική κοινωνία,</a:t>
            </a:r>
          </a:p>
          <a:p>
            <a:pPr lvl="0"/>
            <a:r>
              <a:rPr lang="el-GR" sz="2400" b="1" dirty="0">
                <a:solidFill>
                  <a:srgbClr val="C00000"/>
                </a:solidFill>
                <a:latin typeface="Calibri" panose="020F0502020204030204" pitchFamily="34" charset="0"/>
                <a:cs typeface="Calibri" panose="020F0502020204030204" pitchFamily="34" charset="0"/>
              </a:rPr>
              <a:t>Εθελοντικές δράσεις</a:t>
            </a:r>
            <a:r>
              <a:rPr lang="el-GR" sz="2400" dirty="0">
                <a:solidFill>
                  <a:srgbClr val="C00000"/>
                </a:solidFill>
                <a:latin typeface="Calibri" panose="020F0502020204030204" pitchFamily="34" charset="0"/>
                <a:cs typeface="Calibri" panose="020F0502020204030204" pitchFamily="34" charset="0"/>
              </a:rPr>
              <a:t> </a:t>
            </a:r>
            <a:r>
              <a:rPr lang="el-GR" sz="2400" dirty="0">
                <a:latin typeface="Calibri" panose="020F0502020204030204" pitchFamily="34" charset="0"/>
                <a:cs typeface="Calibri" panose="020F0502020204030204" pitchFamily="34" charset="0"/>
              </a:rPr>
              <a:t>του προσωπικού,</a:t>
            </a:r>
          </a:p>
          <a:p>
            <a:pPr lvl="0"/>
            <a:r>
              <a:rPr lang="el-GR" sz="2400" b="1" dirty="0">
                <a:solidFill>
                  <a:srgbClr val="C00000"/>
                </a:solidFill>
                <a:latin typeface="Calibri" panose="020F0502020204030204" pitchFamily="34" charset="0"/>
                <a:cs typeface="Calibri" panose="020F0502020204030204" pitchFamily="34" charset="0"/>
              </a:rPr>
              <a:t>Προγράμματα ανακύκλωσης</a:t>
            </a:r>
            <a:r>
              <a:rPr lang="el-GR" sz="2400" dirty="0">
                <a:solidFill>
                  <a:srgbClr val="C00000"/>
                </a:solidFill>
                <a:latin typeface="Calibri" panose="020F0502020204030204" pitchFamily="34" charset="0"/>
                <a:cs typeface="Calibri" panose="020F0502020204030204" pitchFamily="34" charset="0"/>
              </a:rPr>
              <a:t> </a:t>
            </a:r>
            <a:r>
              <a:rPr lang="el-GR" sz="2400" dirty="0">
                <a:latin typeface="Calibri" panose="020F0502020204030204" pitchFamily="34" charset="0"/>
                <a:cs typeface="Calibri" panose="020F0502020204030204" pitchFamily="34" charset="0"/>
              </a:rPr>
              <a:t>και εξοικονόμησης ενέργειας με συμμετοχή εργαζομένων,</a:t>
            </a:r>
          </a:p>
          <a:p>
            <a:pPr lvl="0"/>
            <a:r>
              <a:rPr lang="el-GR" sz="2400" b="1" dirty="0">
                <a:solidFill>
                  <a:srgbClr val="C00000"/>
                </a:solidFill>
                <a:latin typeface="Calibri" panose="020F0502020204030204" pitchFamily="34" charset="0"/>
                <a:cs typeface="Calibri" panose="020F0502020204030204" pitchFamily="34" charset="0"/>
              </a:rPr>
              <a:t>Πολιτικές ίσων ευκαιριών</a:t>
            </a:r>
            <a:r>
              <a:rPr lang="el-GR" sz="2400" dirty="0">
                <a:solidFill>
                  <a:srgbClr val="C00000"/>
                </a:solidFill>
                <a:latin typeface="Calibri" panose="020F0502020204030204" pitchFamily="34" charset="0"/>
                <a:cs typeface="Calibri" panose="020F0502020204030204" pitchFamily="34" charset="0"/>
              </a:rPr>
              <a:t> </a:t>
            </a:r>
            <a:r>
              <a:rPr lang="el-GR" sz="2400" dirty="0">
                <a:latin typeface="Calibri" panose="020F0502020204030204" pitchFamily="34" charset="0"/>
                <a:cs typeface="Calibri" panose="020F0502020204030204" pitchFamily="34" charset="0"/>
              </a:rPr>
              <a:t>και ενδυνάμωσης ευάλωτων ομάδων.</a:t>
            </a:r>
          </a:p>
          <a:p>
            <a:endParaRPr lang="el-GR" sz="2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85F404B4-7072-4E99-9231-EDB5C20CB83F}"/>
              </a:ext>
            </a:extLst>
          </p:cNvPr>
          <p:cNvSpPr>
            <a:spLocks noGrp="1"/>
          </p:cNvSpPr>
          <p:nvPr>
            <p:ph type="sldNum" sz="quarter" idx="12"/>
          </p:nvPr>
        </p:nvSpPr>
        <p:spPr/>
        <p:txBody>
          <a:bodyPr/>
          <a:lstStyle/>
          <a:p>
            <a:pPr>
              <a:defRPr/>
            </a:pPr>
            <a:fld id="{D4CA15EF-DFB9-4D40-AD98-A7932FA4C59D}" type="slidenum">
              <a:rPr lang="el-GR" smtClean="0"/>
              <a:pPr>
                <a:defRPr/>
              </a:pPr>
              <a:t>70</a:t>
            </a:fld>
            <a:endParaRPr lang="el-GR"/>
          </a:p>
        </p:txBody>
      </p:sp>
    </p:spTree>
    <p:extLst>
      <p:ext uri="{BB962C8B-B14F-4D97-AF65-F5344CB8AC3E}">
        <p14:creationId xmlns:p14="http://schemas.microsoft.com/office/powerpoint/2010/main" val="12239054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2FEB8-C9C4-4390-A3AD-2CE07E88224D}"/>
              </a:ext>
            </a:extLst>
          </p:cNvPr>
          <p:cNvSpPr>
            <a:spLocks noGrp="1"/>
          </p:cNvSpPr>
          <p:nvPr>
            <p:ph type="title"/>
          </p:nvPr>
        </p:nvSpPr>
        <p:spPr>
          <a:xfrm>
            <a:off x="301625" y="228600"/>
            <a:ext cx="8534400" cy="968152"/>
          </a:xfrm>
        </p:spPr>
        <p:txBody>
          <a:bodyPr/>
          <a:lstStyle/>
          <a:p>
            <a:r>
              <a:rPr lang="el-GR" b="1" dirty="0">
                <a:latin typeface="Calibri" panose="020F0502020204030204" pitchFamily="34" charset="0"/>
                <a:cs typeface="Calibri" panose="020F0502020204030204" pitchFamily="34" charset="0"/>
              </a:rPr>
              <a:t>Βιωσιμότητα, Εταιρική Κοινωνική Ευθύνη και “</a:t>
            </a:r>
            <a:r>
              <a:rPr lang="en-US" b="1" dirty="0">
                <a:latin typeface="Calibri" panose="020F0502020204030204" pitchFamily="34" charset="0"/>
                <a:cs typeface="Calibri" panose="020F0502020204030204" pitchFamily="34" charset="0"/>
              </a:rPr>
              <a:t>People Sustainability</a:t>
            </a:r>
            <a:r>
              <a:rPr lang="el-GR" b="1" dirty="0">
                <a:latin typeface="Calibri" panose="020F0502020204030204" pitchFamily="34" charset="0"/>
                <a:cs typeface="Calibri" panose="020F0502020204030204" pitchFamily="34" charset="0"/>
              </a:rPr>
              <a:t>”: </a:t>
            </a:r>
            <a:r>
              <a:rPr lang="en-US" b="1" dirty="0">
                <a:latin typeface="Calibri" panose="020F0502020204030204" pitchFamily="34" charset="0"/>
                <a:cs typeface="Calibri" panose="020F0502020204030204" pitchFamily="34" charset="0"/>
              </a:rPr>
              <a:t>3</a:t>
            </a:r>
            <a:r>
              <a:rPr lang="el-GR" b="1" dirty="0">
                <a:latin typeface="Calibri" panose="020F0502020204030204" pitchFamily="34" charset="0"/>
                <a:cs typeface="Calibri" panose="020F0502020204030204" pitchFamily="34" charset="0"/>
              </a:rPr>
              <a:t>/3</a:t>
            </a:r>
            <a:endParaRPr lang="el-GR" dirty="0"/>
          </a:p>
        </p:txBody>
      </p:sp>
      <p:sp>
        <p:nvSpPr>
          <p:cNvPr id="3" name="Content Placeholder 2">
            <a:extLst>
              <a:ext uri="{FF2B5EF4-FFF2-40B4-BE49-F238E27FC236}">
                <a16:creationId xmlns:a16="http://schemas.microsoft.com/office/drawing/2014/main" id="{DCC9D21D-39BE-4ABA-83FD-63EFED041072}"/>
              </a:ext>
            </a:extLst>
          </p:cNvPr>
          <p:cNvSpPr>
            <a:spLocks noGrp="1"/>
          </p:cNvSpPr>
          <p:nvPr>
            <p:ph sz="quarter" idx="1"/>
          </p:nvPr>
        </p:nvSpPr>
        <p:spPr>
          <a:xfrm>
            <a:off x="301752" y="1527048"/>
            <a:ext cx="8503920" cy="5102352"/>
          </a:xfrm>
        </p:spPr>
        <p:txBody>
          <a:bodyPr/>
          <a:lstStyle/>
          <a:p>
            <a:pPr marL="0" indent="0">
              <a:buNone/>
            </a:pPr>
            <a:r>
              <a:rPr lang="el-GR" sz="2400" b="1" dirty="0">
                <a:latin typeface="Calibri" panose="020F0502020204030204" pitchFamily="34" charset="0"/>
                <a:cs typeface="Calibri" panose="020F0502020204030204" pitchFamily="34" charset="0"/>
              </a:rPr>
              <a:t>γ. Ο ρόλος του HR</a:t>
            </a:r>
            <a:endParaRPr lang="el-GR" sz="2400" dirty="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a:p>
            <a:pPr marL="0" indent="0">
              <a:buNone/>
            </a:pPr>
            <a:r>
              <a:rPr lang="el-GR" sz="2400" dirty="0">
                <a:latin typeface="Calibri" panose="020F0502020204030204" pitchFamily="34" charset="0"/>
                <a:cs typeface="Calibri" panose="020F0502020204030204" pitchFamily="34" charset="0"/>
              </a:rPr>
              <a:t>Το HR είναι ο συνδετικός κρίκος που εξασφαλίζει ότι η βιωσιμότητα </a:t>
            </a:r>
            <a:r>
              <a:rPr lang="el-GR" sz="2400" b="1" dirty="0">
                <a:solidFill>
                  <a:srgbClr val="C00000"/>
                </a:solidFill>
                <a:latin typeface="Calibri" panose="020F0502020204030204" pitchFamily="34" charset="0"/>
                <a:cs typeface="Calibri" panose="020F0502020204030204" pitchFamily="34" charset="0"/>
              </a:rPr>
              <a:t>δεν μένει στο επίπεδο των δηλώσεων</a:t>
            </a:r>
            <a:r>
              <a:rPr lang="el-GR" sz="2400" dirty="0">
                <a:latin typeface="Calibri" panose="020F0502020204030204" pitchFamily="34" charset="0"/>
                <a:cs typeface="Calibri" panose="020F0502020204030204" pitchFamily="34" charset="0"/>
              </a:rPr>
              <a:t>, αλλά </a:t>
            </a:r>
            <a:r>
              <a:rPr lang="el-GR" sz="2400" b="1" dirty="0">
                <a:solidFill>
                  <a:srgbClr val="C00000"/>
                </a:solidFill>
                <a:latin typeface="Calibri" panose="020F0502020204030204" pitchFamily="34" charset="0"/>
                <a:cs typeface="Calibri" panose="020F0502020204030204" pitchFamily="34" charset="0"/>
              </a:rPr>
              <a:t>εφαρμόζεται στην καθημερινότητα</a:t>
            </a:r>
            <a:r>
              <a:rPr lang="el-GR" sz="2400" dirty="0">
                <a:latin typeface="Calibri" panose="020F0502020204030204" pitchFamily="34" charset="0"/>
                <a:cs typeface="Calibri" panose="020F0502020204030204" pitchFamily="34" charset="0"/>
              </a:rPr>
              <a:t>:</a:t>
            </a:r>
            <a:endParaRPr lang="en-US" sz="2400" dirty="0">
              <a:latin typeface="Calibri" panose="020F0502020204030204" pitchFamily="34" charset="0"/>
              <a:cs typeface="Calibri" panose="020F0502020204030204" pitchFamily="34" charset="0"/>
            </a:endParaRPr>
          </a:p>
          <a:p>
            <a:pPr marL="0" indent="0">
              <a:buNone/>
            </a:pPr>
            <a:endParaRPr lang="el-GR" sz="2400" dirty="0">
              <a:latin typeface="Calibri" panose="020F0502020204030204" pitchFamily="34" charset="0"/>
              <a:cs typeface="Calibri" panose="020F0502020204030204" pitchFamily="34" charset="0"/>
            </a:endParaRPr>
          </a:p>
          <a:p>
            <a:pPr lvl="0"/>
            <a:r>
              <a:rPr lang="el-GR" sz="2400" dirty="0">
                <a:latin typeface="Calibri" panose="020F0502020204030204" pitchFamily="34" charset="0"/>
                <a:cs typeface="Calibri" panose="020F0502020204030204" pitchFamily="34" charset="0"/>
              </a:rPr>
              <a:t>Μέσα από </a:t>
            </a:r>
            <a:r>
              <a:rPr lang="el-GR" sz="2400" b="1" dirty="0">
                <a:solidFill>
                  <a:srgbClr val="C00000"/>
                </a:solidFill>
                <a:latin typeface="Calibri" panose="020F0502020204030204" pitchFamily="34" charset="0"/>
                <a:cs typeface="Calibri" panose="020F0502020204030204" pitchFamily="34" charset="0"/>
              </a:rPr>
              <a:t>κώδικες δεοντολογίας</a:t>
            </a:r>
            <a:r>
              <a:rPr lang="el-GR" sz="2400" dirty="0">
                <a:latin typeface="Calibri" panose="020F0502020204030204" pitchFamily="34" charset="0"/>
                <a:cs typeface="Calibri" panose="020F0502020204030204" pitchFamily="34" charset="0"/>
              </a:rPr>
              <a:t>,</a:t>
            </a:r>
          </a:p>
          <a:p>
            <a:pPr lvl="0"/>
            <a:r>
              <a:rPr lang="el-GR" sz="2400" b="1" dirty="0">
                <a:solidFill>
                  <a:srgbClr val="C00000"/>
                </a:solidFill>
                <a:latin typeface="Calibri" panose="020F0502020204030204" pitchFamily="34" charset="0"/>
                <a:cs typeface="Calibri" panose="020F0502020204030204" pitchFamily="34" charset="0"/>
              </a:rPr>
              <a:t>Εσωτερικά προγράμματα ευ</a:t>
            </a:r>
            <a:r>
              <a:rPr lang="el-GR" sz="2400" b="1" dirty="0">
                <a:latin typeface="Calibri" panose="020F0502020204030204" pitchFamily="34" charset="0"/>
                <a:cs typeface="Calibri" panose="020F0502020204030204" pitchFamily="34" charset="0"/>
              </a:rPr>
              <a:t>εξίας</a:t>
            </a:r>
            <a:r>
              <a:rPr lang="el-GR" sz="2400" dirty="0">
                <a:latin typeface="Calibri" panose="020F0502020204030204" pitchFamily="34" charset="0"/>
                <a:cs typeface="Calibri" panose="020F0502020204030204" pitchFamily="34" charset="0"/>
              </a:rPr>
              <a:t>,</a:t>
            </a:r>
          </a:p>
          <a:p>
            <a:pPr lvl="0"/>
            <a:r>
              <a:rPr lang="el-GR" sz="2400" dirty="0">
                <a:latin typeface="Calibri" panose="020F0502020204030204" pitchFamily="34" charset="0"/>
                <a:cs typeface="Calibri" panose="020F0502020204030204" pitchFamily="34" charset="0"/>
              </a:rPr>
              <a:t>Και </a:t>
            </a:r>
            <a:r>
              <a:rPr lang="el-GR" sz="2400" b="1" dirty="0">
                <a:solidFill>
                  <a:srgbClr val="C00000"/>
                </a:solidFill>
                <a:latin typeface="Calibri" panose="020F0502020204030204" pitchFamily="34" charset="0"/>
                <a:cs typeface="Calibri" panose="020F0502020204030204" pitchFamily="34" charset="0"/>
              </a:rPr>
              <a:t>εκπαίδευση προσωπικού</a:t>
            </a:r>
            <a:r>
              <a:rPr lang="el-GR" sz="2400" dirty="0">
                <a:solidFill>
                  <a:srgbClr val="C00000"/>
                </a:solidFill>
                <a:latin typeface="Calibri" panose="020F0502020204030204" pitchFamily="34" charset="0"/>
                <a:cs typeface="Calibri" panose="020F0502020204030204" pitchFamily="34" charset="0"/>
              </a:rPr>
              <a:t> </a:t>
            </a:r>
            <a:r>
              <a:rPr lang="el-GR" sz="2400" dirty="0">
                <a:latin typeface="Calibri" panose="020F0502020204030204" pitchFamily="34" charset="0"/>
                <a:cs typeface="Calibri" panose="020F0502020204030204" pitchFamily="34" charset="0"/>
              </a:rPr>
              <a:t>στις αξίες υπεύθυνης φιλοξενίας.</a:t>
            </a:r>
          </a:p>
          <a:p>
            <a:pPr marL="0" indent="0">
              <a:buNone/>
            </a:pPr>
            <a:endParaRPr lang="en-US" sz="2400" dirty="0">
              <a:latin typeface="Calibri" panose="020F0502020204030204" pitchFamily="34" charset="0"/>
              <a:cs typeface="Calibri" panose="020F0502020204030204" pitchFamily="34" charset="0"/>
            </a:endParaRPr>
          </a:p>
          <a:p>
            <a:pPr marL="0" indent="0">
              <a:buNone/>
            </a:pPr>
            <a:r>
              <a:rPr lang="el-GR" sz="2400" dirty="0">
                <a:latin typeface="Calibri" panose="020F0502020204030204" pitchFamily="34" charset="0"/>
                <a:cs typeface="Calibri" panose="020F0502020204030204" pitchFamily="34" charset="0"/>
              </a:rPr>
              <a:t>Ο τουρισμός που στηρίζεται στον άνθρωπο πρέπει να προστατεύει </a:t>
            </a:r>
            <a:r>
              <a:rPr lang="el-GR" sz="2400" b="1" dirty="0">
                <a:solidFill>
                  <a:srgbClr val="C00000"/>
                </a:solidFill>
                <a:latin typeface="Calibri" panose="020F0502020204030204" pitchFamily="34" charset="0"/>
                <a:cs typeface="Calibri" panose="020F0502020204030204" pitchFamily="34" charset="0"/>
              </a:rPr>
              <a:t>τόσο τον πελάτη όσο και τον εργαζόμενο</a:t>
            </a:r>
            <a:r>
              <a:rPr lang="el-GR" sz="2400" dirty="0">
                <a:latin typeface="Calibri" panose="020F0502020204030204" pitchFamily="34" charset="0"/>
                <a:cs typeface="Calibri" panose="020F0502020204030204" pitchFamily="34" charset="0"/>
              </a:rPr>
              <a:t>.</a:t>
            </a:r>
          </a:p>
          <a:p>
            <a:endParaRPr lang="el-GR" sz="2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40B8F98E-9931-4C99-96EA-794B2A9F5D05}"/>
              </a:ext>
            </a:extLst>
          </p:cNvPr>
          <p:cNvSpPr>
            <a:spLocks noGrp="1"/>
          </p:cNvSpPr>
          <p:nvPr>
            <p:ph type="sldNum" sz="quarter" idx="12"/>
          </p:nvPr>
        </p:nvSpPr>
        <p:spPr/>
        <p:txBody>
          <a:bodyPr/>
          <a:lstStyle/>
          <a:p>
            <a:pPr>
              <a:defRPr/>
            </a:pPr>
            <a:fld id="{D4CA15EF-DFB9-4D40-AD98-A7932FA4C59D}" type="slidenum">
              <a:rPr lang="el-GR" smtClean="0"/>
              <a:pPr>
                <a:defRPr/>
              </a:pPr>
              <a:t>71</a:t>
            </a:fld>
            <a:endParaRPr lang="el-GR"/>
          </a:p>
        </p:txBody>
      </p:sp>
    </p:spTree>
    <p:extLst>
      <p:ext uri="{BB962C8B-B14F-4D97-AF65-F5344CB8AC3E}">
        <p14:creationId xmlns:p14="http://schemas.microsoft.com/office/powerpoint/2010/main" val="28016181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948F9-8D6C-45FA-8389-22A0F502F5A7}"/>
              </a:ext>
            </a:extLst>
          </p:cNvPr>
          <p:cNvSpPr>
            <a:spLocks noGrp="1"/>
          </p:cNvSpPr>
          <p:nvPr>
            <p:ph type="title"/>
          </p:nvPr>
        </p:nvSpPr>
        <p:spPr/>
        <p:txBody>
          <a:bodyPr/>
          <a:lstStyle/>
          <a:p>
            <a:r>
              <a:rPr lang="el-GR" b="1" dirty="0">
                <a:latin typeface="Calibri" panose="020F0502020204030204" pitchFamily="34" charset="0"/>
                <a:cs typeface="Calibri" panose="020F0502020204030204" pitchFamily="34" charset="0"/>
              </a:rPr>
              <a:t>Συμπέρασμα</a:t>
            </a:r>
          </a:p>
        </p:txBody>
      </p:sp>
      <p:sp>
        <p:nvSpPr>
          <p:cNvPr id="3" name="Content Placeholder 2">
            <a:extLst>
              <a:ext uri="{FF2B5EF4-FFF2-40B4-BE49-F238E27FC236}">
                <a16:creationId xmlns:a16="http://schemas.microsoft.com/office/drawing/2014/main" id="{E416EA23-DAE9-47F1-ACD4-7456917FE155}"/>
              </a:ext>
            </a:extLst>
          </p:cNvPr>
          <p:cNvSpPr>
            <a:spLocks noGrp="1"/>
          </p:cNvSpPr>
          <p:nvPr>
            <p:ph sz="quarter" idx="1"/>
          </p:nvPr>
        </p:nvSpPr>
        <p:spPr>
          <a:xfrm>
            <a:off x="301752" y="1527048"/>
            <a:ext cx="8503920" cy="5102352"/>
          </a:xfrm>
        </p:spPr>
        <p:txBody>
          <a:bodyPr/>
          <a:lstStyle/>
          <a:p>
            <a:pPr marL="0" indent="0">
              <a:buNone/>
            </a:pPr>
            <a:r>
              <a:rPr lang="el-GR" sz="2400" dirty="0">
                <a:latin typeface="Calibri" panose="020F0502020204030204" pitchFamily="34" charset="0"/>
                <a:cs typeface="Calibri" panose="020F0502020204030204" pitchFamily="34" charset="0"/>
              </a:rPr>
              <a:t>Οι προκλήσεις της ΔΑΠ στον τουρισμό είναι σύνθετες: εποχικότητα, έλλειψη προσωπικού, </a:t>
            </a:r>
            <a:r>
              <a:rPr lang="el-GR" sz="2400" dirty="0" err="1">
                <a:latin typeface="Calibri" panose="020F0502020204030204" pitchFamily="34" charset="0"/>
                <a:cs typeface="Calibri" panose="020F0502020204030204" pitchFamily="34" charset="0"/>
              </a:rPr>
              <a:t>πολυπολιτισμικότητα</a:t>
            </a:r>
            <a:r>
              <a:rPr lang="el-GR" sz="2400" dirty="0">
                <a:latin typeface="Calibri" panose="020F0502020204030204" pitchFamily="34" charset="0"/>
                <a:cs typeface="Calibri" panose="020F0502020204030204" pitchFamily="34" charset="0"/>
              </a:rPr>
              <a:t>, ανάγκη ψηφιακής προσαρμογής και βιώσιμης διαχείρισης.</a:t>
            </a:r>
            <a:br>
              <a:rPr lang="el-GR" sz="2400" dirty="0">
                <a:latin typeface="Calibri" panose="020F0502020204030204" pitchFamily="34" charset="0"/>
                <a:cs typeface="Calibri" panose="020F0502020204030204" pitchFamily="34" charset="0"/>
              </a:rPr>
            </a:br>
            <a:r>
              <a:rPr lang="el-GR" sz="2400" dirty="0">
                <a:latin typeface="Calibri" panose="020F0502020204030204" pitchFamily="34" charset="0"/>
                <a:cs typeface="Calibri" panose="020F0502020204030204" pitchFamily="34" charset="0"/>
              </a:rPr>
              <a:t>Ωστόσο, κάθε πρόκληση αποτελεί </a:t>
            </a:r>
            <a:r>
              <a:rPr lang="el-GR" sz="2400" b="1" dirty="0">
                <a:solidFill>
                  <a:srgbClr val="C00000"/>
                </a:solidFill>
                <a:latin typeface="Calibri" panose="020F0502020204030204" pitchFamily="34" charset="0"/>
                <a:cs typeface="Calibri" panose="020F0502020204030204" pitchFamily="34" charset="0"/>
              </a:rPr>
              <a:t>ευκαιρία εξέλιξης</a:t>
            </a:r>
            <a:r>
              <a:rPr lang="el-GR" sz="2400" dirty="0">
                <a:latin typeface="Calibri" panose="020F0502020204030204" pitchFamily="34" charset="0"/>
                <a:cs typeface="Calibri" panose="020F0502020204030204" pitchFamily="34" charset="0"/>
              </a:rPr>
              <a:t>.</a:t>
            </a:r>
          </a:p>
          <a:p>
            <a:pPr marL="0" indent="0">
              <a:buNone/>
            </a:pPr>
            <a:endParaRPr lang="el-GR" sz="2400" dirty="0">
              <a:latin typeface="Calibri" panose="020F0502020204030204" pitchFamily="34" charset="0"/>
              <a:cs typeface="Calibri" panose="020F0502020204030204" pitchFamily="34" charset="0"/>
            </a:endParaRPr>
          </a:p>
          <a:p>
            <a:pPr marL="0" indent="0">
              <a:buNone/>
            </a:pPr>
            <a:r>
              <a:rPr lang="el-GR" sz="2400" dirty="0">
                <a:latin typeface="Calibri" panose="020F0502020204030204" pitchFamily="34" charset="0"/>
                <a:cs typeface="Calibri" panose="020F0502020204030204" pitchFamily="34" charset="0"/>
              </a:rPr>
              <a:t>Η ΔΑΠ του μέλλοντος στον τουρισμό θα είναι:</a:t>
            </a:r>
          </a:p>
          <a:p>
            <a:pPr lvl="0"/>
            <a:r>
              <a:rPr lang="el-GR" sz="2400" b="1" dirty="0">
                <a:solidFill>
                  <a:srgbClr val="C00000"/>
                </a:solidFill>
                <a:latin typeface="Calibri" panose="020F0502020204030204" pitchFamily="34" charset="0"/>
                <a:cs typeface="Calibri" panose="020F0502020204030204" pitchFamily="34" charset="0"/>
              </a:rPr>
              <a:t>Ψηφιακή</a:t>
            </a:r>
            <a:r>
              <a:rPr lang="el-GR" sz="2400" dirty="0">
                <a:latin typeface="Calibri" panose="020F0502020204030204" pitchFamily="34" charset="0"/>
                <a:cs typeface="Calibri" panose="020F0502020204030204" pitchFamily="34" charset="0"/>
              </a:rPr>
              <a:t>, αξιοποιώντας τεχνολογία και δεδομένα,</a:t>
            </a:r>
          </a:p>
          <a:p>
            <a:pPr lvl="0"/>
            <a:r>
              <a:rPr lang="el-GR" sz="2400" b="1" dirty="0">
                <a:solidFill>
                  <a:srgbClr val="C00000"/>
                </a:solidFill>
                <a:latin typeface="Calibri" panose="020F0502020204030204" pitchFamily="34" charset="0"/>
                <a:cs typeface="Calibri" panose="020F0502020204030204" pitchFamily="34" charset="0"/>
              </a:rPr>
              <a:t>Ανθρώπινη</a:t>
            </a:r>
            <a:r>
              <a:rPr lang="el-GR" sz="2400" dirty="0">
                <a:latin typeface="Calibri" panose="020F0502020204030204" pitchFamily="34" charset="0"/>
                <a:cs typeface="Calibri" panose="020F0502020204030204" pitchFamily="34" charset="0"/>
              </a:rPr>
              <a:t>, με σεβασμό στη διαφορετικότητα και τις ανάγκες των εργαζομένων,</a:t>
            </a:r>
          </a:p>
          <a:p>
            <a:pPr lvl="0"/>
            <a:r>
              <a:rPr lang="el-GR" sz="2400" b="1" dirty="0">
                <a:solidFill>
                  <a:srgbClr val="C00000"/>
                </a:solidFill>
                <a:latin typeface="Calibri" panose="020F0502020204030204" pitchFamily="34" charset="0"/>
                <a:cs typeface="Calibri" panose="020F0502020204030204" pitchFamily="34" charset="0"/>
              </a:rPr>
              <a:t>Στρατηγική</a:t>
            </a:r>
            <a:r>
              <a:rPr lang="el-GR" sz="2400" dirty="0">
                <a:latin typeface="Calibri" panose="020F0502020204030204" pitchFamily="34" charset="0"/>
                <a:cs typeface="Calibri" panose="020F0502020204030204" pitchFamily="34" charset="0"/>
              </a:rPr>
              <a:t>, εναρμονισμένη με τη συνολική εταιρική αποστολή,</a:t>
            </a:r>
          </a:p>
          <a:p>
            <a:pPr lvl="0"/>
            <a:r>
              <a:rPr lang="el-GR" sz="2400" dirty="0">
                <a:latin typeface="Calibri" panose="020F0502020204030204" pitchFamily="34" charset="0"/>
                <a:cs typeface="Calibri" panose="020F0502020204030204" pitchFamily="34" charset="0"/>
              </a:rPr>
              <a:t>Και πάνω απ’ όλα </a:t>
            </a:r>
            <a:r>
              <a:rPr lang="el-GR" sz="2400" b="1" dirty="0">
                <a:solidFill>
                  <a:srgbClr val="C00000"/>
                </a:solidFill>
                <a:latin typeface="Calibri" panose="020F0502020204030204" pitchFamily="34" charset="0"/>
                <a:cs typeface="Calibri" panose="020F0502020204030204" pitchFamily="34" charset="0"/>
              </a:rPr>
              <a:t>βιώσιμη</a:t>
            </a:r>
            <a:r>
              <a:rPr lang="el-GR" sz="2400" dirty="0">
                <a:latin typeface="Calibri" panose="020F0502020204030204" pitchFamily="34" charset="0"/>
                <a:cs typeface="Calibri" panose="020F0502020204030204" pitchFamily="34" charset="0"/>
              </a:rPr>
              <a:t>, χτίζοντας έναν τουρισμό που δημιουργεί αξία για όλους.</a:t>
            </a:r>
          </a:p>
          <a:p>
            <a:endParaRPr lang="el-GR" sz="2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9EF5DDBD-1F0A-4323-83B9-85F78A830506}"/>
              </a:ext>
            </a:extLst>
          </p:cNvPr>
          <p:cNvSpPr>
            <a:spLocks noGrp="1"/>
          </p:cNvSpPr>
          <p:nvPr>
            <p:ph type="sldNum" sz="quarter" idx="12"/>
          </p:nvPr>
        </p:nvSpPr>
        <p:spPr/>
        <p:txBody>
          <a:bodyPr/>
          <a:lstStyle/>
          <a:p>
            <a:pPr>
              <a:defRPr/>
            </a:pPr>
            <a:fld id="{D4CA15EF-DFB9-4D40-AD98-A7932FA4C59D}" type="slidenum">
              <a:rPr lang="el-GR" smtClean="0"/>
              <a:pPr>
                <a:defRPr/>
              </a:pPr>
              <a:t>72</a:t>
            </a:fld>
            <a:endParaRPr lang="el-GR"/>
          </a:p>
        </p:txBody>
      </p:sp>
    </p:spTree>
    <p:extLst>
      <p:ext uri="{BB962C8B-B14F-4D97-AF65-F5344CB8AC3E}">
        <p14:creationId xmlns:p14="http://schemas.microsoft.com/office/powerpoint/2010/main" val="33535071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2C575-5731-43C0-8F8A-15D7C69D0C52}"/>
              </a:ext>
            </a:extLst>
          </p:cNvPr>
          <p:cNvSpPr>
            <a:spLocks noGrp="1"/>
          </p:cNvSpPr>
          <p:nvPr>
            <p:ph type="title"/>
          </p:nvPr>
        </p:nvSpPr>
        <p:spPr/>
        <p:txBody>
          <a:bodyPr/>
          <a:lstStyle/>
          <a:p>
            <a:r>
              <a:rPr lang="el-GR" b="1" dirty="0">
                <a:latin typeface="Calibri" panose="020F0502020204030204" pitchFamily="34" charset="0"/>
                <a:cs typeface="Calibri" panose="020F0502020204030204" pitchFamily="34" charset="0"/>
              </a:rPr>
              <a:t>ΒΙΒΛΙΟΓΡΑΦΙΑ: Ξενόγλωσση </a:t>
            </a:r>
          </a:p>
        </p:txBody>
      </p:sp>
      <p:sp>
        <p:nvSpPr>
          <p:cNvPr id="3" name="Content Placeholder 2">
            <a:extLst>
              <a:ext uri="{FF2B5EF4-FFF2-40B4-BE49-F238E27FC236}">
                <a16:creationId xmlns:a16="http://schemas.microsoft.com/office/drawing/2014/main" id="{F2ACC914-E054-4212-A373-A65305BB098C}"/>
              </a:ext>
            </a:extLst>
          </p:cNvPr>
          <p:cNvSpPr>
            <a:spLocks noGrp="1"/>
          </p:cNvSpPr>
          <p:nvPr>
            <p:ph sz="quarter" idx="1"/>
          </p:nvPr>
        </p:nvSpPr>
        <p:spPr>
          <a:xfrm>
            <a:off x="179512" y="1412776"/>
            <a:ext cx="8854051" cy="5328592"/>
          </a:xfrm>
        </p:spPr>
        <p:txBody>
          <a:bodyPr/>
          <a:lstStyle/>
          <a:p>
            <a:pPr lvl="0" fontAlgn="auto"/>
            <a:r>
              <a:rPr lang="en-US" sz="2000" b="1" dirty="0">
                <a:latin typeface="Calibri" panose="020F0502020204030204" pitchFamily="34" charset="0"/>
                <a:cs typeface="Calibri" panose="020F0502020204030204" pitchFamily="34" charset="0"/>
              </a:rPr>
              <a:t>Baum, T., &amp; </a:t>
            </a:r>
            <a:r>
              <a:rPr lang="en-US" sz="2000" b="1" dirty="0" err="1">
                <a:latin typeface="Calibri" panose="020F0502020204030204" pitchFamily="34" charset="0"/>
                <a:cs typeface="Calibri" panose="020F0502020204030204" pitchFamily="34" charset="0"/>
              </a:rPr>
              <a:t>Kokkranikal</a:t>
            </a:r>
            <a:r>
              <a:rPr lang="en-US" sz="2000" b="1" dirty="0">
                <a:latin typeface="Calibri" panose="020F0502020204030204" pitchFamily="34" charset="0"/>
                <a:cs typeface="Calibri" panose="020F0502020204030204" pitchFamily="34" charset="0"/>
              </a:rPr>
              <a:t>, J. (Eds.) (2021).</a:t>
            </a:r>
            <a:r>
              <a:rPr lang="en-US" sz="2000" dirty="0">
                <a:latin typeface="Calibri" panose="020F0502020204030204" pitchFamily="34" charset="0"/>
                <a:cs typeface="Calibri" panose="020F0502020204030204" pitchFamily="34" charset="0"/>
              </a:rPr>
              <a:t> </a:t>
            </a:r>
            <a:r>
              <a:rPr lang="en-US" sz="2000" i="1" dirty="0">
                <a:latin typeface="Calibri" panose="020F0502020204030204" pitchFamily="34" charset="0"/>
                <a:cs typeface="Calibri" panose="020F0502020204030204" pitchFamily="34" charset="0"/>
              </a:rPr>
              <a:t>Human Resource Management in the Hospitality Industry: A Guide to Best Practice</a:t>
            </a:r>
            <a:r>
              <a:rPr lang="en-US" sz="2000" dirty="0">
                <a:latin typeface="Calibri" panose="020F0502020204030204" pitchFamily="34" charset="0"/>
                <a:cs typeface="Calibri" panose="020F0502020204030204" pitchFamily="34" charset="0"/>
              </a:rPr>
              <a:t> (4th ed.). Routledge.</a:t>
            </a:r>
            <a:endParaRPr lang="el-GR" sz="2000" dirty="0">
              <a:latin typeface="Calibri" panose="020F0502020204030204" pitchFamily="34" charset="0"/>
              <a:cs typeface="Calibri" panose="020F0502020204030204" pitchFamily="34" charset="0"/>
            </a:endParaRPr>
          </a:p>
          <a:p>
            <a:pPr lvl="0" fontAlgn="auto"/>
            <a:r>
              <a:rPr lang="en-US" sz="2000" b="1" dirty="0">
                <a:latin typeface="Calibri" panose="020F0502020204030204" pitchFamily="34" charset="0"/>
                <a:cs typeface="Calibri" panose="020F0502020204030204" pitchFamily="34" charset="0"/>
              </a:rPr>
              <a:t>Hoque, K. (2013).</a:t>
            </a:r>
            <a:r>
              <a:rPr lang="en-US" sz="2000" dirty="0">
                <a:latin typeface="Calibri" panose="020F0502020204030204" pitchFamily="34" charset="0"/>
                <a:cs typeface="Calibri" panose="020F0502020204030204" pitchFamily="34" charset="0"/>
              </a:rPr>
              <a:t> </a:t>
            </a:r>
            <a:r>
              <a:rPr lang="en-US" sz="2000" i="1" dirty="0">
                <a:latin typeface="Calibri" panose="020F0502020204030204" pitchFamily="34" charset="0"/>
                <a:cs typeface="Calibri" panose="020F0502020204030204" pitchFamily="34" charset="0"/>
              </a:rPr>
              <a:t>Human Resource Management in the Hotel Industry: Strategy, Innovation and Performance.</a:t>
            </a:r>
            <a:r>
              <a:rPr lang="en-US" sz="2000" dirty="0">
                <a:latin typeface="Calibri" panose="020F0502020204030204" pitchFamily="34" charset="0"/>
                <a:cs typeface="Calibri" panose="020F0502020204030204" pitchFamily="34" charset="0"/>
              </a:rPr>
              <a:t> Routledge.</a:t>
            </a:r>
            <a:endParaRPr lang="el-GR" sz="2000" dirty="0">
              <a:latin typeface="Calibri" panose="020F0502020204030204" pitchFamily="34" charset="0"/>
              <a:cs typeface="Calibri" panose="020F0502020204030204" pitchFamily="34" charset="0"/>
            </a:endParaRPr>
          </a:p>
          <a:p>
            <a:pPr lvl="0" fontAlgn="auto"/>
            <a:r>
              <a:rPr lang="en-US" sz="2000" b="1" dirty="0">
                <a:latin typeface="Calibri" panose="020F0502020204030204" pitchFamily="34" charset="0"/>
                <a:cs typeface="Calibri" panose="020F0502020204030204" pitchFamily="34" charset="0"/>
              </a:rPr>
              <a:t>Nickson, D. (2017).</a:t>
            </a:r>
            <a:r>
              <a:rPr lang="en-US" sz="2000" dirty="0">
                <a:latin typeface="Calibri" panose="020F0502020204030204" pitchFamily="34" charset="0"/>
                <a:cs typeface="Calibri" panose="020F0502020204030204" pitchFamily="34" charset="0"/>
              </a:rPr>
              <a:t> </a:t>
            </a:r>
            <a:r>
              <a:rPr lang="en-US" sz="2000" i="1" dirty="0">
                <a:latin typeface="Calibri" panose="020F0502020204030204" pitchFamily="34" charset="0"/>
                <a:cs typeface="Calibri" panose="020F0502020204030204" pitchFamily="34" charset="0"/>
              </a:rPr>
              <a:t>Human Resource Management for Hospitality and Tourism Industries.</a:t>
            </a:r>
            <a:r>
              <a:rPr lang="en-US" sz="2000" dirty="0">
                <a:latin typeface="Calibri" panose="020F0502020204030204" pitchFamily="34" charset="0"/>
                <a:cs typeface="Calibri" panose="020F0502020204030204" pitchFamily="34" charset="0"/>
              </a:rPr>
              <a:t> Routledge.</a:t>
            </a:r>
            <a:endParaRPr lang="el-GR" sz="2000" dirty="0">
              <a:latin typeface="Calibri" panose="020F0502020204030204" pitchFamily="34" charset="0"/>
              <a:cs typeface="Calibri" panose="020F0502020204030204" pitchFamily="34" charset="0"/>
            </a:endParaRPr>
          </a:p>
          <a:p>
            <a:pPr lvl="0" fontAlgn="auto"/>
            <a:r>
              <a:rPr lang="en-US" sz="2000" b="1" dirty="0">
                <a:latin typeface="Calibri" panose="020F0502020204030204" pitchFamily="34" charset="0"/>
                <a:cs typeface="Calibri" panose="020F0502020204030204" pitchFamily="34" charset="0"/>
              </a:rPr>
              <a:t>Baum, T. (2019).</a:t>
            </a:r>
            <a:r>
              <a:rPr lang="en-US" sz="2000" dirty="0">
                <a:latin typeface="Calibri" panose="020F0502020204030204" pitchFamily="34" charset="0"/>
                <a:cs typeface="Calibri" panose="020F0502020204030204" pitchFamily="34" charset="0"/>
              </a:rPr>
              <a:t> </a:t>
            </a:r>
            <a:r>
              <a:rPr lang="en-US" sz="2000" i="1" dirty="0">
                <a:latin typeface="Calibri" panose="020F0502020204030204" pitchFamily="34" charset="0"/>
                <a:cs typeface="Calibri" panose="020F0502020204030204" pitchFamily="34" charset="0"/>
              </a:rPr>
              <a:t>Sustainable Human Resource Management and the Tourism Workforce: The Future of Work in Hospitality.</a:t>
            </a:r>
            <a:r>
              <a:rPr lang="en-US" sz="2000" dirty="0">
                <a:latin typeface="Calibri" panose="020F0502020204030204" pitchFamily="34" charset="0"/>
                <a:cs typeface="Calibri" panose="020F0502020204030204" pitchFamily="34" charset="0"/>
              </a:rPr>
              <a:t> </a:t>
            </a:r>
            <a:r>
              <a:rPr lang="en-US" sz="2000" i="1" dirty="0">
                <a:latin typeface="Calibri" panose="020F0502020204030204" pitchFamily="34" charset="0"/>
                <a:cs typeface="Calibri" panose="020F0502020204030204" pitchFamily="34" charset="0"/>
              </a:rPr>
              <a:t>Tourism Management Perspectives</a:t>
            </a:r>
            <a:r>
              <a:rPr lang="en-US" sz="2000" dirty="0">
                <a:latin typeface="Calibri" panose="020F0502020204030204" pitchFamily="34" charset="0"/>
                <a:cs typeface="Calibri" panose="020F0502020204030204" pitchFamily="34" charset="0"/>
              </a:rPr>
              <a:t>, 31, 100733.</a:t>
            </a:r>
            <a:endParaRPr lang="el-GR" sz="2000" dirty="0">
              <a:latin typeface="Calibri" panose="020F0502020204030204" pitchFamily="34" charset="0"/>
              <a:cs typeface="Calibri" panose="020F0502020204030204" pitchFamily="34" charset="0"/>
            </a:endParaRPr>
          </a:p>
          <a:p>
            <a:pPr lvl="0" fontAlgn="auto"/>
            <a:r>
              <a:rPr lang="en-US" sz="2000" b="1" dirty="0">
                <a:latin typeface="Calibri" panose="020F0502020204030204" pitchFamily="34" charset="0"/>
                <a:cs typeface="Calibri" panose="020F0502020204030204" pitchFamily="34" charset="0"/>
              </a:rPr>
              <a:t>Testa, M. R., &amp; </a:t>
            </a:r>
            <a:r>
              <a:rPr lang="en-US" sz="2000" b="1" dirty="0" err="1">
                <a:latin typeface="Calibri" panose="020F0502020204030204" pitchFamily="34" charset="0"/>
                <a:cs typeface="Calibri" panose="020F0502020204030204" pitchFamily="34" charset="0"/>
              </a:rPr>
              <a:t>Sipe</a:t>
            </a:r>
            <a:r>
              <a:rPr lang="en-US" sz="2000" b="1" dirty="0">
                <a:latin typeface="Calibri" panose="020F0502020204030204" pitchFamily="34" charset="0"/>
                <a:cs typeface="Calibri" panose="020F0502020204030204" pitchFamily="34" charset="0"/>
              </a:rPr>
              <a:t>, L. (2020).</a:t>
            </a:r>
            <a:r>
              <a:rPr lang="en-US" sz="2000" dirty="0">
                <a:latin typeface="Calibri" panose="020F0502020204030204" pitchFamily="34" charset="0"/>
                <a:cs typeface="Calibri" panose="020F0502020204030204" pitchFamily="34" charset="0"/>
              </a:rPr>
              <a:t> </a:t>
            </a:r>
            <a:r>
              <a:rPr lang="en-US" sz="2000" i="1" dirty="0">
                <a:latin typeface="Calibri" panose="020F0502020204030204" pitchFamily="34" charset="0"/>
                <a:cs typeface="Calibri" panose="020F0502020204030204" pitchFamily="34" charset="0"/>
              </a:rPr>
              <a:t>Service Leadership Competencies for Hospitality and Tourism Management.</a:t>
            </a:r>
            <a:r>
              <a:rPr lang="en-US" sz="2000" dirty="0">
                <a:latin typeface="Calibri" panose="020F0502020204030204" pitchFamily="34" charset="0"/>
                <a:cs typeface="Calibri" panose="020F0502020204030204" pitchFamily="34" charset="0"/>
              </a:rPr>
              <a:t> </a:t>
            </a:r>
            <a:r>
              <a:rPr lang="en-US" sz="2000" i="1" dirty="0">
                <a:latin typeface="Calibri" panose="020F0502020204030204" pitchFamily="34" charset="0"/>
                <a:cs typeface="Calibri" panose="020F0502020204030204" pitchFamily="34" charset="0"/>
              </a:rPr>
              <a:t>International Journal of Contemporary Hospitality Management</a:t>
            </a:r>
            <a:r>
              <a:rPr lang="en-US" sz="2000" dirty="0">
                <a:latin typeface="Calibri" panose="020F0502020204030204" pitchFamily="34" charset="0"/>
                <a:cs typeface="Calibri" panose="020F0502020204030204" pitchFamily="34" charset="0"/>
              </a:rPr>
              <a:t>, 32(1), 319–337.</a:t>
            </a:r>
            <a:endParaRPr lang="el-GR" sz="2000" dirty="0">
              <a:latin typeface="Calibri" panose="020F0502020204030204" pitchFamily="34" charset="0"/>
              <a:cs typeface="Calibri" panose="020F0502020204030204" pitchFamily="34" charset="0"/>
            </a:endParaRPr>
          </a:p>
          <a:p>
            <a:pPr lvl="0" fontAlgn="auto"/>
            <a:r>
              <a:rPr lang="en-US" sz="2000" b="1" dirty="0">
                <a:latin typeface="Calibri" panose="020F0502020204030204" pitchFamily="34" charset="0"/>
                <a:cs typeface="Calibri" panose="020F0502020204030204" pitchFamily="34" charset="0"/>
              </a:rPr>
              <a:t>Moments of Truth (2025) </a:t>
            </a:r>
            <a:r>
              <a:rPr lang="en-US" sz="2000" u="sng" dirty="0">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https://slidebazaar.com/items/moment-of-truth-powerpoint-template/</a:t>
            </a:r>
            <a:endParaRPr lang="el-GR" sz="2000" u="sng" dirty="0">
              <a:latin typeface="Calibri" panose="020F0502020204030204" pitchFamily="34" charset="0"/>
              <a:cs typeface="Calibri" panose="020F0502020204030204" pitchFamily="34" charset="0"/>
            </a:endParaRPr>
          </a:p>
          <a:p>
            <a:pPr lvl="0" fontAlgn="auto"/>
            <a:r>
              <a:rPr lang="el-GR" sz="2000" b="1" dirty="0">
                <a:latin typeface="Calibri" panose="020F0502020204030204" pitchFamily="34" charset="0"/>
                <a:cs typeface="Calibri" panose="020F0502020204030204" pitchFamily="34" charset="0"/>
              </a:rPr>
              <a:t>Ταξίδι Πελάτη (2025) </a:t>
            </a:r>
            <a:r>
              <a:rPr lang="en-US" sz="2000" dirty="0">
                <a:latin typeface="Calibri" panose="020F0502020204030204" pitchFamily="34" charset="0"/>
                <a:cs typeface="Calibri" panose="020F0502020204030204" pitchFamily="34" charset="0"/>
              </a:rPr>
              <a:t>https://www.growcode.com/blog/moments-of-truth-in-customer-experience-journey/</a:t>
            </a:r>
            <a:br>
              <a:rPr lang="en-US" sz="2000" dirty="0">
                <a:latin typeface="Calibri" panose="020F0502020204030204" pitchFamily="34" charset="0"/>
                <a:cs typeface="Calibri" panose="020F0502020204030204" pitchFamily="34" charset="0"/>
              </a:rPr>
            </a:br>
            <a:endParaRPr lang="en-US" sz="20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439ECBB3-A770-44FA-AFF8-32D1EF68923C}"/>
              </a:ext>
            </a:extLst>
          </p:cNvPr>
          <p:cNvSpPr>
            <a:spLocks noGrp="1"/>
          </p:cNvSpPr>
          <p:nvPr>
            <p:ph type="sldNum" sz="quarter" idx="12"/>
          </p:nvPr>
        </p:nvSpPr>
        <p:spPr/>
        <p:txBody>
          <a:bodyPr/>
          <a:lstStyle/>
          <a:p>
            <a:pPr>
              <a:defRPr/>
            </a:pPr>
            <a:fld id="{D4CA15EF-DFB9-4D40-AD98-A7932FA4C59D}" type="slidenum">
              <a:rPr lang="el-GR" smtClean="0"/>
              <a:pPr>
                <a:defRPr/>
              </a:pPr>
              <a:t>73</a:t>
            </a:fld>
            <a:endParaRPr lang="el-GR"/>
          </a:p>
        </p:txBody>
      </p:sp>
    </p:spTree>
    <p:extLst>
      <p:ext uri="{BB962C8B-B14F-4D97-AF65-F5344CB8AC3E}">
        <p14:creationId xmlns:p14="http://schemas.microsoft.com/office/powerpoint/2010/main" val="2964245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6F3B0-328C-4D0D-8897-D6031EF4077A}"/>
              </a:ext>
            </a:extLst>
          </p:cNvPr>
          <p:cNvSpPr>
            <a:spLocks noGrp="1"/>
          </p:cNvSpPr>
          <p:nvPr>
            <p:ph type="title"/>
          </p:nvPr>
        </p:nvSpPr>
        <p:spPr/>
        <p:txBody>
          <a:bodyPr/>
          <a:lstStyle/>
          <a:p>
            <a:r>
              <a:rPr lang="el-GR" b="1" dirty="0">
                <a:latin typeface="Calibri" panose="020F0502020204030204" pitchFamily="34" charset="0"/>
                <a:cs typeface="Calibri" panose="020F0502020204030204" pitchFamily="34" charset="0"/>
              </a:rPr>
              <a:t>ΒΙΒΛΙΟΓΡΑΦΙΑ: Ελληνική</a:t>
            </a:r>
          </a:p>
        </p:txBody>
      </p:sp>
      <p:sp>
        <p:nvSpPr>
          <p:cNvPr id="3" name="Content Placeholder 2">
            <a:extLst>
              <a:ext uri="{FF2B5EF4-FFF2-40B4-BE49-F238E27FC236}">
                <a16:creationId xmlns:a16="http://schemas.microsoft.com/office/drawing/2014/main" id="{CE404695-D17F-4E5A-B644-1D44B73DD898}"/>
              </a:ext>
            </a:extLst>
          </p:cNvPr>
          <p:cNvSpPr>
            <a:spLocks noGrp="1"/>
          </p:cNvSpPr>
          <p:nvPr>
            <p:ph sz="quarter" idx="1"/>
          </p:nvPr>
        </p:nvSpPr>
        <p:spPr>
          <a:xfrm>
            <a:off x="301752" y="1340768"/>
            <a:ext cx="8503920" cy="5288632"/>
          </a:xfrm>
        </p:spPr>
        <p:txBody>
          <a:bodyPr/>
          <a:lstStyle/>
          <a:p>
            <a:pPr lvl="0" fontAlgn="auto"/>
            <a:r>
              <a:rPr lang="el-GR" sz="2400" b="1" dirty="0" err="1">
                <a:latin typeface="Calibri" panose="020F0502020204030204" pitchFamily="34" charset="0"/>
                <a:cs typeface="Calibri" panose="020F0502020204030204" pitchFamily="34" charset="0"/>
              </a:rPr>
              <a:t>Κάτου</a:t>
            </a:r>
            <a:r>
              <a:rPr lang="el-GR" sz="2400" b="1" dirty="0">
                <a:latin typeface="Calibri" panose="020F0502020204030204" pitchFamily="34" charset="0"/>
                <a:cs typeface="Calibri" panose="020F0502020204030204" pitchFamily="34" charset="0"/>
              </a:rPr>
              <a:t>, Α.Α. (2025). </a:t>
            </a:r>
            <a:r>
              <a:rPr lang="el-GR" sz="2400" i="1" dirty="0">
                <a:latin typeface="Calibri" panose="020F0502020204030204" pitchFamily="34" charset="0"/>
                <a:cs typeface="Calibri" panose="020F0502020204030204" pitchFamily="34" charset="0"/>
              </a:rPr>
              <a:t>Διοίκηση Ανθρώπινων Πόρων </a:t>
            </a:r>
            <a:r>
              <a:rPr lang="el-GR" sz="2400" dirty="0">
                <a:latin typeface="Calibri" panose="020F0502020204030204" pitchFamily="34" charset="0"/>
                <a:cs typeface="Calibri" panose="020F0502020204030204" pitchFamily="34" charset="0"/>
              </a:rPr>
              <a:t>(Β΄ Έκδοση). Θεσσαλονίκη: Εκδόσεις ΖΥΓΟΣ. </a:t>
            </a:r>
          </a:p>
          <a:p>
            <a:pPr lvl="0" fontAlgn="auto"/>
            <a:r>
              <a:rPr lang="el-GR" sz="2400" b="1" dirty="0">
                <a:latin typeface="Calibri" panose="020F0502020204030204" pitchFamily="34" charset="0"/>
                <a:cs typeface="Calibri" panose="020F0502020204030204" pitchFamily="34" charset="0"/>
              </a:rPr>
              <a:t>Χυτήρης, Λ.Σ. (2018). </a:t>
            </a:r>
            <a:r>
              <a:rPr lang="el-GR" sz="2400" i="1" dirty="0">
                <a:latin typeface="Calibri" panose="020F0502020204030204" pitchFamily="34" charset="0"/>
                <a:cs typeface="Calibri" panose="020F0502020204030204" pitchFamily="34" charset="0"/>
              </a:rPr>
              <a:t>Διοίκηση Ανθρωπίνων Πόρων </a:t>
            </a:r>
            <a:r>
              <a:rPr lang="el-GR" sz="2400" dirty="0">
                <a:latin typeface="Calibri" panose="020F0502020204030204" pitchFamily="34" charset="0"/>
                <a:cs typeface="Calibri" panose="020F0502020204030204" pitchFamily="34" charset="0"/>
              </a:rPr>
              <a:t>(Γ΄ Έκδοση). Αθήνα: Εκδόσεις Μπένου.</a:t>
            </a:r>
          </a:p>
          <a:p>
            <a:pPr lvl="0" fontAlgn="auto"/>
            <a:r>
              <a:rPr lang="el-GR" sz="2400" b="1" dirty="0" err="1">
                <a:latin typeface="Calibri" panose="020F0502020204030204" pitchFamily="34" charset="0"/>
                <a:cs typeface="Calibri" panose="020F0502020204030204" pitchFamily="34" charset="0"/>
              </a:rPr>
              <a:t>Παπαλεξανδρή</a:t>
            </a:r>
            <a:r>
              <a:rPr lang="el-GR" sz="2400" b="1" dirty="0">
                <a:latin typeface="Calibri" panose="020F0502020204030204" pitchFamily="34" charset="0"/>
                <a:cs typeface="Calibri" panose="020F0502020204030204" pitchFamily="34" charset="0"/>
              </a:rPr>
              <a:t>, Ν., &amp; </a:t>
            </a:r>
            <a:r>
              <a:rPr lang="el-GR" sz="2400" b="1" dirty="0" err="1">
                <a:latin typeface="Calibri" panose="020F0502020204030204" pitchFamily="34" charset="0"/>
                <a:cs typeface="Calibri" panose="020F0502020204030204" pitchFamily="34" charset="0"/>
              </a:rPr>
              <a:t>Μπουραντάς</a:t>
            </a:r>
            <a:r>
              <a:rPr lang="el-GR" sz="2400" b="1" dirty="0">
                <a:latin typeface="Calibri" panose="020F0502020204030204" pitchFamily="34" charset="0"/>
                <a:cs typeface="Calibri" panose="020F0502020204030204" pitchFamily="34" charset="0"/>
              </a:rPr>
              <a:t>, Δ. (2015).</a:t>
            </a:r>
            <a:r>
              <a:rPr lang="el-GR" sz="2400" dirty="0">
                <a:latin typeface="Calibri" panose="020F0502020204030204" pitchFamily="34" charset="0"/>
                <a:cs typeface="Calibri" panose="020F0502020204030204" pitchFamily="34" charset="0"/>
              </a:rPr>
              <a:t> </a:t>
            </a:r>
            <a:r>
              <a:rPr lang="el-GR" sz="2400" i="1" dirty="0">
                <a:latin typeface="Calibri" panose="020F0502020204030204" pitchFamily="34" charset="0"/>
                <a:cs typeface="Calibri" panose="020F0502020204030204" pitchFamily="34" charset="0"/>
              </a:rPr>
              <a:t>Διοίκηση Ανθρώπινων Πόρων.</a:t>
            </a:r>
            <a:r>
              <a:rPr lang="el-GR" sz="2400" dirty="0">
                <a:latin typeface="Calibri" panose="020F0502020204030204" pitchFamily="34" charset="0"/>
                <a:cs typeface="Calibri" panose="020F0502020204030204" pitchFamily="34" charset="0"/>
              </a:rPr>
              <a:t> Αθήνα: Εκδόσεις Μπένου.</a:t>
            </a:r>
          </a:p>
          <a:p>
            <a:pPr lvl="0" fontAlgn="auto"/>
            <a:r>
              <a:rPr lang="el-GR" sz="2400" b="1" dirty="0" err="1">
                <a:latin typeface="Calibri" panose="020F0502020204030204" pitchFamily="34" charset="0"/>
                <a:cs typeface="Calibri" panose="020F0502020204030204" pitchFamily="34" charset="0"/>
              </a:rPr>
              <a:t>Μπουραντάς</a:t>
            </a:r>
            <a:r>
              <a:rPr lang="el-GR" sz="2400" b="1" dirty="0">
                <a:latin typeface="Calibri" panose="020F0502020204030204" pitchFamily="34" charset="0"/>
                <a:cs typeface="Calibri" panose="020F0502020204030204" pitchFamily="34" charset="0"/>
              </a:rPr>
              <a:t>, Δ. (2018).</a:t>
            </a:r>
            <a:r>
              <a:rPr lang="el-GR" sz="2400" dirty="0">
                <a:latin typeface="Calibri" panose="020F0502020204030204" pitchFamily="34" charset="0"/>
                <a:cs typeface="Calibri" panose="020F0502020204030204" pitchFamily="34" charset="0"/>
              </a:rPr>
              <a:t> </a:t>
            </a:r>
            <a:r>
              <a:rPr lang="el-GR" sz="2400" i="1" dirty="0">
                <a:latin typeface="Calibri" panose="020F0502020204030204" pitchFamily="34" charset="0"/>
                <a:cs typeface="Calibri" panose="020F0502020204030204" pitchFamily="34" charset="0"/>
              </a:rPr>
              <a:t>Ηγεσία και </a:t>
            </a:r>
            <a:r>
              <a:rPr lang="el-GR" sz="2400" i="1" dirty="0" err="1">
                <a:latin typeface="Calibri" panose="020F0502020204030204" pitchFamily="34" charset="0"/>
                <a:cs typeface="Calibri" panose="020F0502020204030204" pitchFamily="34" charset="0"/>
              </a:rPr>
              <a:t>Οργανωσιακή</a:t>
            </a:r>
            <a:r>
              <a:rPr lang="el-GR" sz="2400" i="1" dirty="0">
                <a:latin typeface="Calibri" panose="020F0502020204030204" pitchFamily="34" charset="0"/>
                <a:cs typeface="Calibri" panose="020F0502020204030204" pitchFamily="34" charset="0"/>
              </a:rPr>
              <a:t> Συμπεριφορά.</a:t>
            </a:r>
            <a:r>
              <a:rPr lang="el-GR" sz="2400" dirty="0">
                <a:latin typeface="Calibri" panose="020F0502020204030204" pitchFamily="34" charset="0"/>
                <a:cs typeface="Calibri" panose="020F0502020204030204" pitchFamily="34" charset="0"/>
              </a:rPr>
              <a:t> Αθήνα: Εκδόσεις Μπένου.</a:t>
            </a:r>
          </a:p>
          <a:p>
            <a:pPr lvl="0" fontAlgn="auto"/>
            <a:r>
              <a:rPr lang="el-GR" sz="2400" b="1" dirty="0">
                <a:latin typeface="Calibri" panose="020F0502020204030204" pitchFamily="34" charset="0"/>
                <a:cs typeface="Calibri" panose="020F0502020204030204" pitchFamily="34" charset="0"/>
              </a:rPr>
              <a:t>Ανδρέου, Α. (2019).</a:t>
            </a:r>
            <a:r>
              <a:rPr lang="el-GR" sz="2400" dirty="0">
                <a:latin typeface="Calibri" panose="020F0502020204030204" pitchFamily="34" charset="0"/>
                <a:cs typeface="Calibri" panose="020F0502020204030204" pitchFamily="34" charset="0"/>
              </a:rPr>
              <a:t> </a:t>
            </a:r>
            <a:r>
              <a:rPr lang="el-GR" sz="2400" i="1" dirty="0">
                <a:latin typeface="Calibri" panose="020F0502020204030204" pitchFamily="34" charset="0"/>
                <a:cs typeface="Calibri" panose="020F0502020204030204" pitchFamily="34" charset="0"/>
              </a:rPr>
              <a:t>Διοίκηση Ανθρώπινων Πόρων στον Τουρισμό και τη Φιλοξενία.</a:t>
            </a:r>
            <a:r>
              <a:rPr lang="el-GR" sz="2400" dirty="0">
                <a:latin typeface="Calibri" panose="020F0502020204030204" pitchFamily="34" charset="0"/>
                <a:cs typeface="Calibri" panose="020F0502020204030204" pitchFamily="34" charset="0"/>
              </a:rPr>
              <a:t> Εκδόσεις </a:t>
            </a:r>
            <a:r>
              <a:rPr lang="el-GR" sz="2400" dirty="0" err="1">
                <a:latin typeface="Calibri" panose="020F0502020204030204" pitchFamily="34" charset="0"/>
                <a:cs typeface="Calibri" panose="020F0502020204030204" pitchFamily="34" charset="0"/>
              </a:rPr>
              <a:t>Rosili</a:t>
            </a:r>
            <a:r>
              <a:rPr lang="el-GR" sz="2400" dirty="0">
                <a:latin typeface="Calibri" panose="020F0502020204030204" pitchFamily="34" charset="0"/>
                <a:cs typeface="Calibri" panose="020F0502020204030204" pitchFamily="34" charset="0"/>
              </a:rPr>
              <a:t>.</a:t>
            </a:r>
          </a:p>
          <a:p>
            <a:pPr lvl="0" fontAlgn="auto"/>
            <a:r>
              <a:rPr lang="el-GR" sz="2400" b="1" dirty="0">
                <a:latin typeface="Calibri" panose="020F0502020204030204" pitchFamily="34" charset="0"/>
                <a:cs typeface="Calibri" panose="020F0502020204030204" pitchFamily="34" charset="0"/>
              </a:rPr>
              <a:t>ΣΕΤΕ (Σύνδεσμος Ελληνικών Τουριστικών Επιχειρήσεων) (2024).</a:t>
            </a:r>
            <a:r>
              <a:rPr lang="el-GR" sz="2400" dirty="0">
                <a:latin typeface="Calibri" panose="020F0502020204030204" pitchFamily="34" charset="0"/>
                <a:cs typeface="Calibri" panose="020F0502020204030204" pitchFamily="34" charset="0"/>
              </a:rPr>
              <a:t> </a:t>
            </a:r>
            <a:r>
              <a:rPr lang="el-GR" sz="2400" i="1" dirty="0">
                <a:latin typeface="Calibri" panose="020F0502020204030204" pitchFamily="34" charset="0"/>
                <a:cs typeface="Calibri" panose="020F0502020204030204" pitchFamily="34" charset="0"/>
              </a:rPr>
              <a:t>Μελέτη για τις Ανάγκες και Ελλείψεις Ανθρώπινου Δυναμικού στον Ελληνικό Τουρισμό.</a:t>
            </a:r>
            <a:br>
              <a:rPr lang="el-GR" sz="2400" dirty="0">
                <a:latin typeface="Calibri" panose="020F0502020204030204" pitchFamily="34" charset="0"/>
                <a:cs typeface="Calibri" panose="020F0502020204030204" pitchFamily="34" charset="0"/>
              </a:rPr>
            </a:br>
            <a:endParaRPr lang="el-GR" sz="2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0C660152-2AB8-4B56-89E2-850FC2EEB6C6}"/>
              </a:ext>
            </a:extLst>
          </p:cNvPr>
          <p:cNvSpPr>
            <a:spLocks noGrp="1"/>
          </p:cNvSpPr>
          <p:nvPr>
            <p:ph type="sldNum" sz="quarter" idx="12"/>
          </p:nvPr>
        </p:nvSpPr>
        <p:spPr/>
        <p:txBody>
          <a:bodyPr/>
          <a:lstStyle/>
          <a:p>
            <a:pPr>
              <a:defRPr/>
            </a:pPr>
            <a:fld id="{D4CA15EF-DFB9-4D40-AD98-A7932FA4C59D}" type="slidenum">
              <a:rPr lang="el-GR" smtClean="0"/>
              <a:pPr>
                <a:defRPr/>
              </a:pPr>
              <a:t>74</a:t>
            </a:fld>
            <a:endParaRPr lang="el-GR"/>
          </a:p>
        </p:txBody>
      </p:sp>
    </p:spTree>
    <p:extLst>
      <p:ext uri="{BB962C8B-B14F-4D97-AF65-F5344CB8AC3E}">
        <p14:creationId xmlns:p14="http://schemas.microsoft.com/office/powerpoint/2010/main" val="1819914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BA95A-D290-4F03-81F1-3A597B97D12B}"/>
              </a:ext>
            </a:extLst>
          </p:cNvPr>
          <p:cNvSpPr>
            <a:spLocks noGrp="1"/>
          </p:cNvSpPr>
          <p:nvPr>
            <p:ph type="title"/>
          </p:nvPr>
        </p:nvSpPr>
        <p:spPr>
          <a:xfrm>
            <a:off x="301625" y="228600"/>
            <a:ext cx="8534400" cy="896144"/>
          </a:xfrm>
        </p:spPr>
        <p:txBody>
          <a:bodyPr/>
          <a:lstStyle/>
          <a:p>
            <a:r>
              <a:rPr lang="el-GR" b="1" dirty="0">
                <a:latin typeface="Calibri" panose="020F0502020204030204" pitchFamily="34" charset="0"/>
                <a:cs typeface="Calibri" panose="020F0502020204030204" pitchFamily="34" charset="0"/>
              </a:rPr>
              <a:t>Συνεισφορά του τουρισμού στο Ακαθάριστο Εγχώριο Προϊόν (ΑΕΠ): : 3/5</a:t>
            </a:r>
            <a:endParaRPr lang="el-GR" dirty="0"/>
          </a:p>
        </p:txBody>
      </p:sp>
      <p:sp>
        <p:nvSpPr>
          <p:cNvPr id="3" name="Content Placeholder 2">
            <a:extLst>
              <a:ext uri="{FF2B5EF4-FFF2-40B4-BE49-F238E27FC236}">
                <a16:creationId xmlns:a16="http://schemas.microsoft.com/office/drawing/2014/main" id="{F3F9E0F2-59FE-49FC-97E8-3901C8EACE50}"/>
              </a:ext>
            </a:extLst>
          </p:cNvPr>
          <p:cNvSpPr>
            <a:spLocks noGrp="1"/>
          </p:cNvSpPr>
          <p:nvPr>
            <p:ph sz="quarter" idx="1"/>
          </p:nvPr>
        </p:nvSpPr>
        <p:spPr>
          <a:xfrm>
            <a:off x="0" y="1268760"/>
            <a:ext cx="9108504" cy="5517232"/>
          </a:xfrm>
        </p:spPr>
        <p:txBody>
          <a:bodyPr/>
          <a:lstStyle/>
          <a:p>
            <a:pPr fontAlgn="auto"/>
            <a:r>
              <a:rPr lang="el-GR" sz="2200" b="1" dirty="0">
                <a:solidFill>
                  <a:srgbClr val="C00000"/>
                </a:solidFill>
                <a:latin typeface="Calibri" panose="020F0502020204030204" pitchFamily="34" charset="0"/>
                <a:cs typeface="Calibri" panose="020F0502020204030204" pitchFamily="34" charset="0"/>
              </a:rPr>
              <a:t>ΠΑΡΑΓΟΜΕΝΗ (Η ΕΠΑΓΟΜΕΝΗ) ΣΥΝΕΙΣΦΟΡΑ ΤΟΥ ΤΟΥΡΙΣΜΟΥ ΣΤΟ ΑΕΠ</a:t>
            </a:r>
            <a:endParaRPr lang="el-GR" sz="2200" dirty="0">
              <a:solidFill>
                <a:srgbClr val="C00000"/>
              </a:solidFill>
              <a:latin typeface="Calibri" panose="020F0502020204030204" pitchFamily="34" charset="0"/>
              <a:cs typeface="Calibri" panose="020F0502020204030204" pitchFamily="34" charset="0"/>
            </a:endParaRPr>
          </a:p>
          <a:p>
            <a:pPr fontAlgn="auto"/>
            <a:r>
              <a:rPr lang="el-GR" sz="2200" dirty="0">
                <a:latin typeface="Calibri" panose="020F0502020204030204" pitchFamily="34" charset="0"/>
                <a:cs typeface="Calibri" panose="020F0502020204030204" pitchFamily="34" charset="0"/>
              </a:rPr>
              <a:t>Η </a:t>
            </a:r>
            <a:r>
              <a:rPr lang="el-GR" sz="2200" b="1" dirty="0">
                <a:latin typeface="Calibri" panose="020F0502020204030204" pitchFamily="34" charset="0"/>
                <a:cs typeface="Calibri" panose="020F0502020204030204" pitchFamily="34" charset="0"/>
              </a:rPr>
              <a:t>παραγόμενη</a:t>
            </a:r>
            <a:r>
              <a:rPr lang="el-GR" sz="2200" dirty="0">
                <a:latin typeface="Calibri" panose="020F0502020204030204" pitchFamily="34" charset="0"/>
                <a:cs typeface="Calibri" panose="020F0502020204030204" pitchFamily="34" charset="0"/>
              </a:rPr>
              <a:t> (ή </a:t>
            </a:r>
            <a:r>
              <a:rPr lang="el-GR" sz="2200" b="1" dirty="0">
                <a:latin typeface="Calibri" panose="020F0502020204030204" pitchFamily="34" charset="0"/>
                <a:cs typeface="Calibri" panose="020F0502020204030204" pitchFamily="34" charset="0"/>
              </a:rPr>
              <a:t>επαγόμενη</a:t>
            </a:r>
            <a:r>
              <a:rPr lang="el-GR" sz="2200" dirty="0">
                <a:latin typeface="Calibri" panose="020F0502020204030204" pitchFamily="34" charset="0"/>
                <a:cs typeface="Calibri" panose="020F0502020204030204" pitchFamily="34" charset="0"/>
              </a:rPr>
              <a:t>) συνεισφορά αναφέρεται στην </a:t>
            </a:r>
            <a:r>
              <a:rPr lang="el-GR" sz="2200" b="1" dirty="0">
                <a:latin typeface="Calibri" panose="020F0502020204030204" pitchFamily="34" charset="0"/>
                <a:cs typeface="Calibri" panose="020F0502020204030204" pitchFamily="34" charset="0"/>
              </a:rPr>
              <a:t>οικονομική δραστηριότητα που δημιουργείται από τη δαπάνη των ανθρώπων που εργάζονται στον τουρισμό</a:t>
            </a:r>
            <a:r>
              <a:rPr lang="el-GR" sz="2200" dirty="0">
                <a:latin typeface="Calibri" panose="020F0502020204030204" pitchFamily="34" charset="0"/>
                <a:cs typeface="Calibri" panose="020F0502020204030204" pitchFamily="34" charset="0"/>
              </a:rPr>
              <a:t> ή σε κλάδους που σχετίζονται με αυτόν.</a:t>
            </a:r>
          </a:p>
          <a:p>
            <a:pPr fontAlgn="auto"/>
            <a:r>
              <a:rPr lang="el-GR" sz="2200" b="1" dirty="0">
                <a:solidFill>
                  <a:srgbClr val="C00000"/>
                </a:solidFill>
                <a:latin typeface="Calibri" panose="020F0502020204030204" pitchFamily="34" charset="0"/>
                <a:cs typeface="Calibri" panose="020F0502020204030204" pitchFamily="34" charset="0"/>
              </a:rPr>
              <a:t>Με άλλα λόγια</a:t>
            </a:r>
            <a:r>
              <a:rPr lang="el-GR" sz="2200" dirty="0">
                <a:latin typeface="Calibri" panose="020F0502020204030204" pitchFamily="34" charset="0"/>
                <a:cs typeface="Calibri" panose="020F0502020204030204" pitchFamily="34" charset="0"/>
              </a:rPr>
              <a:t>: Ο τουρισμός δημιουργεί εισόδημα για τους εργαζόμενους, και αυτοί με τη σειρά τους ξοδεύουν αυτά τα χρήματα στην οικονομία — προκαλώντας έναν “</a:t>
            </a:r>
            <a:r>
              <a:rPr lang="el-GR" sz="2200" b="1" dirty="0">
                <a:solidFill>
                  <a:srgbClr val="C00000"/>
                </a:solidFill>
                <a:latin typeface="Calibri" panose="020F0502020204030204" pitchFamily="34" charset="0"/>
                <a:cs typeface="Calibri" panose="020F0502020204030204" pitchFamily="34" charset="0"/>
              </a:rPr>
              <a:t>πολλαπλασιαστικό</a:t>
            </a:r>
            <a:r>
              <a:rPr lang="el-GR" sz="2200" dirty="0">
                <a:latin typeface="Calibri" panose="020F0502020204030204" pitchFamily="34" charset="0"/>
                <a:cs typeface="Calibri" panose="020F0502020204030204" pitchFamily="34" charset="0"/>
              </a:rPr>
              <a:t>” οικονομικό αντίκτυπο.</a:t>
            </a:r>
          </a:p>
          <a:p>
            <a:pPr fontAlgn="auto"/>
            <a:r>
              <a:rPr lang="el-GR" sz="2200" b="1" dirty="0">
                <a:solidFill>
                  <a:srgbClr val="C00000"/>
                </a:solidFill>
                <a:latin typeface="Calibri" panose="020F0502020204030204" pitchFamily="34" charset="0"/>
                <a:cs typeface="Calibri" panose="020F0502020204030204" pitchFamily="34" charset="0"/>
              </a:rPr>
              <a:t>Παραδείγματα παραγόμενης συνεισφοράς:</a:t>
            </a:r>
          </a:p>
          <a:p>
            <a:pPr lvl="1" fontAlgn="auto"/>
            <a:r>
              <a:rPr lang="el-GR" dirty="0">
                <a:latin typeface="Calibri" panose="020F0502020204030204" pitchFamily="34" charset="0"/>
                <a:cs typeface="Calibri" panose="020F0502020204030204" pitchFamily="34" charset="0"/>
              </a:rPr>
              <a:t>Ένας </a:t>
            </a:r>
            <a:r>
              <a:rPr lang="el-GR" b="1" dirty="0">
                <a:latin typeface="Calibri" panose="020F0502020204030204" pitchFamily="34" charset="0"/>
                <a:cs typeface="Calibri" panose="020F0502020204030204" pitchFamily="34" charset="0"/>
              </a:rPr>
              <a:t>σερβιτόρος</a:t>
            </a:r>
            <a:r>
              <a:rPr lang="el-GR" dirty="0">
                <a:latin typeface="Calibri" panose="020F0502020204030204" pitchFamily="34" charset="0"/>
                <a:cs typeface="Calibri" panose="020F0502020204030204" pitchFamily="34" charset="0"/>
              </a:rPr>
              <a:t> σε τουριστικό εστιατόριο χρησιμοποιεί το μισθό του για να ψωνίσει τρόφιμα από το σούπερ </a:t>
            </a:r>
            <a:r>
              <a:rPr lang="el-GR" dirty="0" err="1">
                <a:latin typeface="Calibri" panose="020F0502020204030204" pitchFamily="34" charset="0"/>
                <a:cs typeface="Calibri" panose="020F0502020204030204" pitchFamily="34" charset="0"/>
              </a:rPr>
              <a:t>μάρκετ</a:t>
            </a:r>
            <a:r>
              <a:rPr lang="el-GR" dirty="0">
                <a:latin typeface="Calibri" panose="020F0502020204030204" pitchFamily="34" charset="0"/>
                <a:cs typeface="Calibri" panose="020F0502020204030204" pitchFamily="34" charset="0"/>
              </a:rPr>
              <a:t> ή να πληρώσει ενοίκιο.</a:t>
            </a:r>
          </a:p>
          <a:p>
            <a:pPr lvl="1" fontAlgn="auto"/>
            <a:r>
              <a:rPr lang="el-GR" dirty="0">
                <a:latin typeface="Calibri" panose="020F0502020204030204" pitchFamily="34" charset="0"/>
                <a:cs typeface="Calibri" panose="020F0502020204030204" pitchFamily="34" charset="0"/>
              </a:rPr>
              <a:t>Μια </a:t>
            </a:r>
            <a:r>
              <a:rPr lang="el-GR" b="1" dirty="0">
                <a:latin typeface="Calibri" panose="020F0502020204030204" pitchFamily="34" charset="0"/>
                <a:cs typeface="Calibri" panose="020F0502020204030204" pitchFamily="34" charset="0"/>
              </a:rPr>
              <a:t>καμαριέρα</a:t>
            </a:r>
            <a:r>
              <a:rPr lang="el-GR" dirty="0">
                <a:latin typeface="Calibri" panose="020F0502020204030204" pitchFamily="34" charset="0"/>
                <a:cs typeface="Calibri" panose="020F0502020204030204" pitchFamily="34" charset="0"/>
              </a:rPr>
              <a:t> αγοράζει ρούχα, πληρώνει λογαριασμούς και υπηρεσίες.</a:t>
            </a:r>
          </a:p>
          <a:p>
            <a:pPr lvl="1" fontAlgn="auto"/>
            <a:r>
              <a:rPr lang="el-GR" dirty="0">
                <a:latin typeface="Calibri" panose="020F0502020204030204" pitchFamily="34" charset="0"/>
                <a:cs typeface="Calibri" panose="020F0502020204030204" pitchFamily="34" charset="0"/>
              </a:rPr>
              <a:t>Ένας </a:t>
            </a:r>
            <a:r>
              <a:rPr lang="el-GR" b="1" dirty="0">
                <a:latin typeface="Calibri" panose="020F0502020204030204" pitchFamily="34" charset="0"/>
                <a:cs typeface="Calibri" panose="020F0502020204030204" pitchFamily="34" charset="0"/>
              </a:rPr>
              <a:t>οδηγός λεωφορείου</a:t>
            </a:r>
            <a:r>
              <a:rPr lang="el-GR" dirty="0">
                <a:latin typeface="Calibri" panose="020F0502020204030204" pitchFamily="34" charset="0"/>
                <a:cs typeface="Calibri" panose="020F0502020204030204" pitchFamily="34" charset="0"/>
              </a:rPr>
              <a:t> ξοδεύει μέρος του εισοδήματός του σε τοπικά προϊόντα ή στην εκπαίδευση των παιδιών του.</a:t>
            </a:r>
          </a:p>
          <a:p>
            <a:r>
              <a:rPr lang="el-GR" sz="2200" dirty="0">
                <a:latin typeface="Calibri" panose="020F0502020204030204" pitchFamily="34" charset="0"/>
                <a:cs typeface="Calibri" panose="020F0502020204030204" pitchFamily="34" charset="0"/>
              </a:rPr>
              <a:t>Όλες αυτές οι δαπάνες </a:t>
            </a:r>
            <a:r>
              <a:rPr lang="el-GR" sz="2200" b="1" dirty="0">
                <a:solidFill>
                  <a:srgbClr val="C00000"/>
                </a:solidFill>
                <a:latin typeface="Calibri" panose="020F0502020204030204" pitchFamily="34" charset="0"/>
                <a:cs typeface="Calibri" panose="020F0502020204030204" pitchFamily="34" charset="0"/>
              </a:rPr>
              <a:t>τροφοδοτούν ξανά την οικονομία</a:t>
            </a:r>
            <a:r>
              <a:rPr lang="el-GR" sz="2200" dirty="0">
                <a:latin typeface="Calibri" panose="020F0502020204030204" pitchFamily="34" charset="0"/>
                <a:cs typeface="Calibri" panose="020F0502020204030204" pitchFamily="34" charset="0"/>
              </a:rPr>
              <a:t>, δημιουργώντας </a:t>
            </a:r>
            <a:r>
              <a:rPr lang="el-GR" sz="2200" b="1" dirty="0">
                <a:latin typeface="Calibri" panose="020F0502020204030204" pitchFamily="34" charset="0"/>
                <a:cs typeface="Calibri" panose="020F0502020204030204" pitchFamily="34" charset="0"/>
              </a:rPr>
              <a:t>πρόσθετη ζήτηση</a:t>
            </a:r>
            <a:r>
              <a:rPr lang="el-GR" sz="2200" dirty="0">
                <a:latin typeface="Calibri" panose="020F0502020204030204" pitchFamily="34" charset="0"/>
                <a:cs typeface="Calibri" panose="020F0502020204030204" pitchFamily="34" charset="0"/>
              </a:rPr>
              <a:t> και </a:t>
            </a:r>
            <a:r>
              <a:rPr lang="el-GR" sz="2200" b="1" dirty="0">
                <a:latin typeface="Calibri" panose="020F0502020204030204" pitchFamily="34" charset="0"/>
                <a:cs typeface="Calibri" panose="020F0502020204030204" pitchFamily="34" charset="0"/>
              </a:rPr>
              <a:t>νέες θέσεις εργασίας</a:t>
            </a:r>
            <a:r>
              <a:rPr lang="el-GR" sz="2200" dirty="0">
                <a:latin typeface="Calibri" panose="020F0502020204030204" pitchFamily="34" charset="0"/>
                <a:cs typeface="Calibri" panose="020F0502020204030204" pitchFamily="34" charset="0"/>
              </a:rPr>
              <a:t> σε άλλους τομείς</a:t>
            </a:r>
          </a:p>
        </p:txBody>
      </p:sp>
      <p:sp>
        <p:nvSpPr>
          <p:cNvPr id="4" name="Slide Number Placeholder 3">
            <a:extLst>
              <a:ext uri="{FF2B5EF4-FFF2-40B4-BE49-F238E27FC236}">
                <a16:creationId xmlns:a16="http://schemas.microsoft.com/office/drawing/2014/main" id="{A63AC8DF-A97C-4085-9551-9BC815168C3A}"/>
              </a:ext>
            </a:extLst>
          </p:cNvPr>
          <p:cNvSpPr>
            <a:spLocks noGrp="1"/>
          </p:cNvSpPr>
          <p:nvPr>
            <p:ph type="sldNum" sz="quarter" idx="12"/>
          </p:nvPr>
        </p:nvSpPr>
        <p:spPr/>
        <p:txBody>
          <a:bodyPr/>
          <a:lstStyle/>
          <a:p>
            <a:pPr>
              <a:defRPr/>
            </a:pPr>
            <a:fld id="{D4CA15EF-DFB9-4D40-AD98-A7932FA4C59D}" type="slidenum">
              <a:rPr lang="el-GR" smtClean="0"/>
              <a:pPr>
                <a:defRPr/>
              </a:pPr>
              <a:t>8</a:t>
            </a:fld>
            <a:endParaRPr lang="el-GR"/>
          </a:p>
        </p:txBody>
      </p:sp>
    </p:spTree>
    <p:extLst>
      <p:ext uri="{BB962C8B-B14F-4D97-AF65-F5344CB8AC3E}">
        <p14:creationId xmlns:p14="http://schemas.microsoft.com/office/powerpoint/2010/main" val="1941962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A6D60-4AE2-4D19-8634-C0073C928A88}"/>
              </a:ext>
            </a:extLst>
          </p:cNvPr>
          <p:cNvSpPr>
            <a:spLocks noGrp="1"/>
          </p:cNvSpPr>
          <p:nvPr>
            <p:ph type="title"/>
          </p:nvPr>
        </p:nvSpPr>
        <p:spPr/>
        <p:txBody>
          <a:bodyPr/>
          <a:lstStyle/>
          <a:p>
            <a:r>
              <a:rPr lang="el-GR" b="1" dirty="0">
                <a:latin typeface="Calibri" panose="020F0502020204030204" pitchFamily="34" charset="0"/>
                <a:cs typeface="Calibri" panose="020F0502020204030204" pitchFamily="34" charset="0"/>
              </a:rPr>
              <a:t>Συνεισφορά του τουρισμού στο Ακαθάριστο Εγχώριο Προϊόν (ΑΕΠ): 4/5</a:t>
            </a:r>
            <a:endParaRPr lang="el-GR" dirty="0"/>
          </a:p>
        </p:txBody>
      </p:sp>
      <p:sp>
        <p:nvSpPr>
          <p:cNvPr id="4" name="Slide Number Placeholder 3">
            <a:extLst>
              <a:ext uri="{FF2B5EF4-FFF2-40B4-BE49-F238E27FC236}">
                <a16:creationId xmlns:a16="http://schemas.microsoft.com/office/drawing/2014/main" id="{D2967A77-13E1-4B4C-9AF4-596B686272D6}"/>
              </a:ext>
            </a:extLst>
          </p:cNvPr>
          <p:cNvSpPr>
            <a:spLocks noGrp="1"/>
          </p:cNvSpPr>
          <p:nvPr>
            <p:ph type="sldNum" sz="quarter" idx="12"/>
          </p:nvPr>
        </p:nvSpPr>
        <p:spPr/>
        <p:txBody>
          <a:bodyPr/>
          <a:lstStyle/>
          <a:p>
            <a:pPr>
              <a:defRPr/>
            </a:pPr>
            <a:fld id="{D4CA15EF-DFB9-4D40-AD98-A7932FA4C59D}" type="slidenum">
              <a:rPr lang="el-GR" smtClean="0"/>
              <a:pPr>
                <a:defRPr/>
              </a:pPr>
              <a:t>9</a:t>
            </a:fld>
            <a:endParaRPr lang="el-GR"/>
          </a:p>
        </p:txBody>
      </p:sp>
      <p:pic>
        <p:nvPicPr>
          <p:cNvPr id="5" name="Picture 4">
            <a:extLst>
              <a:ext uri="{FF2B5EF4-FFF2-40B4-BE49-F238E27FC236}">
                <a16:creationId xmlns:a16="http://schemas.microsoft.com/office/drawing/2014/main" id="{A4158BD5-A399-48AD-AA0D-95F4576DBA6A}"/>
              </a:ext>
            </a:extLst>
          </p:cNvPr>
          <p:cNvPicPr>
            <a:picLocks noChangeAspect="1"/>
          </p:cNvPicPr>
          <p:nvPr/>
        </p:nvPicPr>
        <p:blipFill>
          <a:blip r:embed="rId2"/>
          <a:stretch>
            <a:fillRect/>
          </a:stretch>
        </p:blipFill>
        <p:spPr>
          <a:xfrm>
            <a:off x="827583" y="1458671"/>
            <a:ext cx="7499453" cy="4994665"/>
          </a:xfrm>
          <a:prstGeom prst="rect">
            <a:avLst/>
          </a:prstGeom>
        </p:spPr>
      </p:pic>
    </p:spTree>
    <p:extLst>
      <p:ext uri="{BB962C8B-B14F-4D97-AF65-F5344CB8AC3E}">
        <p14:creationId xmlns:p14="http://schemas.microsoft.com/office/powerpoint/2010/main" val="91536209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11697</TotalTime>
  <Words>6346</Words>
  <Application>Microsoft Office PowerPoint</Application>
  <PresentationFormat>On-screen Show (4:3)</PresentationFormat>
  <Paragraphs>616</Paragraphs>
  <Slides>74</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74</vt:i4>
      </vt:variant>
    </vt:vector>
  </HeadingPairs>
  <TitlesOfParts>
    <vt:vector size="83" baseType="lpstr">
      <vt:lpstr>Arial</vt:lpstr>
      <vt:lpstr>Calibri</vt:lpstr>
      <vt:lpstr>Georgia</vt:lpstr>
      <vt:lpstr>Symbol</vt:lpstr>
      <vt:lpstr>Times New Roman</vt:lpstr>
      <vt:lpstr>Wingdings</vt:lpstr>
      <vt:lpstr>Wingdings 2</vt:lpstr>
      <vt:lpstr>Civic</vt:lpstr>
      <vt:lpstr>Visio</vt:lpstr>
      <vt:lpstr>Εισαγωγή στη Διοίκηση Ανθρώπινων Πόρων στον Τουρισμό</vt:lpstr>
      <vt:lpstr>Περιεχόμενο Μαθήματος</vt:lpstr>
      <vt:lpstr>PowerPoint Presentation</vt:lpstr>
      <vt:lpstr>Ένταση του Τουρισμού στην ΕΕ: 1/2</vt:lpstr>
      <vt:lpstr>Ένταση του Τουρισμού στην ΕΕ: 2/2</vt:lpstr>
      <vt:lpstr>Συνεισφορά του τουρισμού στο Ακαθάριστο Εγχώριο Προϊόν (ΑΕΠ): 1/5</vt:lpstr>
      <vt:lpstr>Συνεισφορά του τουρισμού στο Ακαθάριστο Εγχώριο Προϊόν (ΑΕΠ): 2/5</vt:lpstr>
      <vt:lpstr>Συνεισφορά του τουρισμού στο Ακαθάριστο Εγχώριο Προϊόν (ΑΕΠ): : 3/5</vt:lpstr>
      <vt:lpstr>Συνεισφορά του τουρισμού στο Ακαθάριστο Εγχώριο Προϊόν (ΑΕΠ): 4/5</vt:lpstr>
      <vt:lpstr>Συνεισφορά του τουρισμού στο Ακαθάριστο Εγχώριο Προϊόν (ΑΕΠ) της Ελλάδος: 5/5</vt:lpstr>
      <vt:lpstr>PowerPoint Presentation</vt:lpstr>
      <vt:lpstr>Εισαγωγή στη Διοίκηση Ανθρώπινων Πόρων (ΔΑΠ): 1/9 </vt:lpstr>
      <vt:lpstr>Εισαγωγή στη Διοίκηση Ανθρώπινων Πόρων (ΔΑΠ): 2/9</vt:lpstr>
      <vt:lpstr>Εισαγωγή στη Διοίκηση Ανθρώπινων Πόρων (ΔΑΠ): 3/9 </vt:lpstr>
      <vt:lpstr>Εισαγωγή στη Διοίκηση Ανθρώπινων Πόρων (ΔΑΠ): 4/9 </vt:lpstr>
      <vt:lpstr>Εισαγωγή στη Διοίκηση Ανθρώπινων Πόρων (ΔΑΠ): 5/9 </vt:lpstr>
      <vt:lpstr>Εισαγωγή στη Διοίκηση Ανθρώπινων Πόρων (ΔΑΠ): 6/9 </vt:lpstr>
      <vt:lpstr>Εισαγωγή στη Διοίκηση Ανθρώπινων Πόρων (ΔΑΠ): 7/9</vt:lpstr>
      <vt:lpstr>Εισαγωγή στη Διοίκηση Ανθρώπινων Πόρων (ΔΑΠ): 8/9 </vt:lpstr>
      <vt:lpstr>Εισαγωγή στη Διοίκηση Ανθρώπινων Πόρων (ΔΑΠ): 9/9 </vt:lpstr>
      <vt:lpstr>Κύριες Λειτουργίες της ΔΑΠ: 1/6</vt:lpstr>
      <vt:lpstr>Κύριες Λειτουργίες της ΔΑΠ: 2/6</vt:lpstr>
      <vt:lpstr>Κύριες Λειτουργίες της ΔΑΠ: 3/6</vt:lpstr>
      <vt:lpstr>Κύριες Λειτουργίες της ΔΑΠ: 4/6</vt:lpstr>
      <vt:lpstr>Κύριες Λειτουργίες της ΔΑΠ: 5/6</vt:lpstr>
      <vt:lpstr>Κύριες Λειτουργίες της ΔΑΠ: 6/</vt:lpstr>
      <vt:lpstr>Η Σημασία της ΔΑΠ στη Βελτίωση της Ανταγωνιστικότητας</vt:lpstr>
      <vt:lpstr>Ο Ρόλος της ΔΑΠ στη Δημιουργία Αξίας για τον Πελάτη</vt:lpstr>
      <vt:lpstr>Συνοψίζοντας</vt:lpstr>
      <vt:lpstr>PowerPoint Presentation</vt:lpstr>
      <vt:lpstr>Η Φύση της Τουριστικής Εργασίας: 1/3</vt:lpstr>
      <vt:lpstr>Η Φύση της Τουριστικής Εργασίας: 2/3</vt:lpstr>
      <vt:lpstr>Η Φύση της Τουριστικής Εργασίας: 3/3</vt:lpstr>
      <vt:lpstr>Εμπειρία Πελάτη και Ποιότητα Εξυπηρέτησης: 1/4</vt:lpstr>
      <vt:lpstr>Εμπειρία Πελάτη και Ποιότητα Εξυπηρέτησης: 2/4</vt:lpstr>
      <vt:lpstr>Εμπειρία Πελάτη και Ποιότητα Εξυπηρέτησης: 3/4</vt:lpstr>
      <vt:lpstr>Εμπειρία Πελάτη και Ποιότητα Εξυπηρέτησης: 4/4</vt:lpstr>
      <vt:lpstr>Επαγγέλματα στον Τουρισμό: 1/4</vt:lpstr>
      <vt:lpstr>Επαγγέλματα στον Τουρισμό: 2/4</vt:lpstr>
      <vt:lpstr>Επαγγέλματα στον Τουρισμό: 3/4</vt:lpstr>
      <vt:lpstr>Επαγγέλματα στον Τουρισμό: 4/4</vt:lpstr>
      <vt:lpstr>Εργασιακή Κουλτούρα και Επαγγελματισμός στη Φιλοξενία: 1/2</vt:lpstr>
      <vt:lpstr>Εργασιακή Κουλτούρα και Επαγγελματισμός στη Φιλοξενία: 2/2</vt:lpstr>
      <vt:lpstr>Συμπέρασμα</vt:lpstr>
      <vt:lpstr>PowerPoint Presentation</vt:lpstr>
      <vt:lpstr>Εισαγωγή: Ο ρόλος του Τμήματος Ανθρώπινου Δυναμικού σε μια Ξενοδοχειακή Επιχείρηση</vt:lpstr>
      <vt:lpstr>Οργανόγραμμα Ξενοδοχειακής Επιχείρησης</vt:lpstr>
      <vt:lpstr>Οργανόγραμμα Τμήματος HR σε Ξενοδοχειακή Επιχείρηση</vt:lpstr>
      <vt:lpstr>Κύριοι Ρόλοι και Καθήκοντα του HR Τμήματος: 1/5</vt:lpstr>
      <vt:lpstr>Κύριοι Ρόλοι και Καθήκοντα του HR Τμήματος: 2/5</vt:lpstr>
      <vt:lpstr>Κύριοι Ρόλοι και Καθήκοντα του HR Τμήματος: 3/5</vt:lpstr>
      <vt:lpstr>Κύριοι Ρόλοι και Καθήκοντα του HR Τμήματος: 4/5</vt:lpstr>
      <vt:lpstr>Κύριοι Ρόλοι και Καθήκοντα του HR Τμήματος: 5/5</vt:lpstr>
      <vt:lpstr>Διασύνδεση του HR με Άλλα Τμήματα: 1/2</vt:lpstr>
      <vt:lpstr>Διασύνδεση του HR με Άλλα Τμήματα: 2/2</vt:lpstr>
      <vt:lpstr>Παράδειγμα: HR Department σε 5★ Resort: 1/2</vt:lpstr>
      <vt:lpstr>Παράδειγμα: HR Department σε 5★ Resort: 2/2</vt:lpstr>
      <vt:lpstr>Συμπέρασμα</vt:lpstr>
      <vt:lpstr>PowerPoint Presentation</vt:lpstr>
      <vt:lpstr>Εισαγωγή</vt:lpstr>
      <vt:lpstr>Εποχικότητα και Εναλλαγή Προσωπικού: 1/2</vt:lpstr>
      <vt:lpstr>Εποχικότητα και Εναλλαγή Προσωπικού: 2/2</vt:lpstr>
      <vt:lpstr>Δυσκολία Εξεύρεσης Εξειδικευμένου Προσωπικού: 1/2</vt:lpstr>
      <vt:lpstr>Δυσκολία Εξεύρεσης Εξειδικευμένου Προσωπικού: 2/2</vt:lpstr>
      <vt:lpstr>Διαχείριση Πολυπολιτισμικών Ομάδων: 1/2</vt:lpstr>
      <vt:lpstr>Διαχείριση Πολυπολιτισμικών Ομάδων: 2/2</vt:lpstr>
      <vt:lpstr>Νέες Τεχνολογίες στη ΔΑΠ (e-HRM, HR Analytics): 1/2</vt:lpstr>
      <vt:lpstr>Νέες Τεχνολογίες στη ΔΑΠ (e-HRM, HR Analytics): 2/2</vt:lpstr>
      <vt:lpstr>Βιωσιμότητα, Εταιρική Κοινωνική Ευθύνη και “People Sustainability”: 1/3</vt:lpstr>
      <vt:lpstr>Βιωσιμότητα, Εταιρική Κοινωνική Ευθύνη και “People Sustainability”: 2/3</vt:lpstr>
      <vt:lpstr>Βιωσιμότητα, Εταιρική Κοινωνική Ευθύνη και “People Sustainability”: 3/3</vt:lpstr>
      <vt:lpstr>Συμπέρασμα</vt:lpstr>
      <vt:lpstr>ΒΙΒΛΙΟΓΡΑΦΙΑ: Ξενόγλωσση </vt:lpstr>
      <vt:lpstr>ΒΙΒΛΙΟΓΡΑΦΙΑ: Ελληνική</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User</cp:lastModifiedBy>
  <cp:revision>1966</cp:revision>
  <dcterms:created xsi:type="dcterms:W3CDTF">2011-01-29T18:06:27Z</dcterms:created>
  <dcterms:modified xsi:type="dcterms:W3CDTF">2026-02-20T10:50:25Z</dcterms:modified>
</cp:coreProperties>
</file>