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256" r:id="rId2"/>
    <p:sldId id="297" r:id="rId3"/>
    <p:sldId id="257" r:id="rId4"/>
    <p:sldId id="258" r:id="rId5"/>
    <p:sldId id="259" r:id="rId6"/>
    <p:sldId id="284" r:id="rId7"/>
    <p:sldId id="265" r:id="rId8"/>
    <p:sldId id="271" r:id="rId9"/>
    <p:sldId id="274" r:id="rId10"/>
    <p:sldId id="285" r:id="rId11"/>
    <p:sldId id="286" r:id="rId12"/>
    <p:sldId id="287" r:id="rId13"/>
    <p:sldId id="288" r:id="rId14"/>
    <p:sldId id="289" r:id="rId15"/>
    <p:sldId id="290" r:id="rId16"/>
    <p:sldId id="264" r:id="rId17"/>
    <p:sldId id="293" r:id="rId18"/>
    <p:sldId id="294" r:id="rId19"/>
    <p:sldId id="291" r:id="rId20"/>
    <p:sldId id="292" r:id="rId21"/>
    <p:sldId id="295" r:id="rId22"/>
    <p:sldId id="296" r:id="rId23"/>
    <p:sldId id="268" r:id="rId24"/>
    <p:sldId id="270" r:id="rId25"/>
    <p:sldId id="269" r:id="rId26"/>
    <p:sldId id="298" r:id="rId27"/>
    <p:sldId id="299" r:id="rId28"/>
    <p:sldId id="300" r:id="rId29"/>
    <p:sldId id="315" r:id="rId30"/>
    <p:sldId id="316" r:id="rId31"/>
    <p:sldId id="317" r:id="rId32"/>
    <p:sldId id="318" r:id="rId33"/>
    <p:sldId id="302" r:id="rId34"/>
    <p:sldId id="307" r:id="rId35"/>
    <p:sldId id="278" r:id="rId36"/>
    <p:sldId id="27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 Papadopoulou" userId="c1d9665ee03020ea" providerId="LiveId" clId="{B9C1F168-0900-4172-9AE6-BFCDB9436D23}"/>
    <pc:docChg chg="undo custSel addSld delSld modSld sldOrd">
      <pc:chgData name="Georgia Papadopoulou" userId="c1d9665ee03020ea" providerId="LiveId" clId="{B9C1F168-0900-4172-9AE6-BFCDB9436D23}" dt="2025-12-04T15:12:45.997" v="1091" actId="20577"/>
      <pc:docMkLst>
        <pc:docMk/>
      </pc:docMkLst>
      <pc:sldChg chg="addSp modSp mod">
        <pc:chgData name="Georgia Papadopoulou" userId="c1d9665ee03020ea" providerId="LiveId" clId="{B9C1F168-0900-4172-9AE6-BFCDB9436D23}" dt="2025-11-26T10:54:09.390" v="189" actId="1076"/>
        <pc:sldMkLst>
          <pc:docMk/>
          <pc:sldMk cId="4226746953" sldId="256"/>
        </pc:sldMkLst>
        <pc:spChg chg="mod ord">
          <ac:chgData name="Georgia Papadopoulou" userId="c1d9665ee03020ea" providerId="LiveId" clId="{B9C1F168-0900-4172-9AE6-BFCDB9436D23}" dt="2025-11-26T10:53:26.324" v="180" actId="113"/>
          <ac:spMkLst>
            <pc:docMk/>
            <pc:sldMk cId="4226746953" sldId="256"/>
            <ac:spMk id="2" creationId="{00EBFEED-7982-0223-A350-E325924DF9F0}"/>
          </ac:spMkLst>
        </pc:spChg>
        <pc:spChg chg="mod ord">
          <ac:chgData name="Georgia Papadopoulou" userId="c1d9665ee03020ea" providerId="LiveId" clId="{B9C1F168-0900-4172-9AE6-BFCDB9436D23}" dt="2025-11-26T10:53:02.613" v="175" actId="1076"/>
          <ac:spMkLst>
            <pc:docMk/>
            <pc:sldMk cId="4226746953" sldId="256"/>
            <ac:spMk id="3" creationId="{D7EC4AB5-0851-EE3F-655D-1E12B498BA7C}"/>
          </ac:spMkLst>
        </pc:spChg>
        <pc:picChg chg="add mod ord">
          <ac:chgData name="Georgia Papadopoulou" userId="c1d9665ee03020ea" providerId="LiveId" clId="{B9C1F168-0900-4172-9AE6-BFCDB9436D23}" dt="2025-11-26T10:54:09.390" v="189" actId="1076"/>
          <ac:picMkLst>
            <pc:docMk/>
            <pc:sldMk cId="4226746953" sldId="256"/>
            <ac:picMk id="5" creationId="{43EC26A2-FDA2-B20F-A970-94E2A0E8A9B6}"/>
          </ac:picMkLst>
        </pc:picChg>
      </pc:sldChg>
      <pc:sldChg chg="modSp">
        <pc:chgData name="Georgia Papadopoulou" userId="c1d9665ee03020ea" providerId="LiveId" clId="{B9C1F168-0900-4172-9AE6-BFCDB9436D23}" dt="2025-11-26T10:54:50.279" v="190"/>
        <pc:sldMkLst>
          <pc:docMk/>
          <pc:sldMk cId="3132803154" sldId="257"/>
        </pc:sldMkLst>
        <pc:spChg chg="mod">
          <ac:chgData name="Georgia Papadopoulou" userId="c1d9665ee03020ea" providerId="LiveId" clId="{B9C1F168-0900-4172-9AE6-BFCDB9436D23}" dt="2025-11-26T10:54:50.279" v="190"/>
          <ac:spMkLst>
            <pc:docMk/>
            <pc:sldMk cId="3132803154" sldId="257"/>
            <ac:spMk id="3" creationId="{90517B45-5702-AC4D-16EF-6F5921B0ABA0}"/>
          </ac:spMkLst>
        </pc:spChg>
      </pc:sldChg>
      <pc:sldChg chg="addSp modSp mod ord">
        <pc:chgData name="Georgia Papadopoulou" userId="c1d9665ee03020ea" providerId="LiveId" clId="{B9C1F168-0900-4172-9AE6-BFCDB9436D23}" dt="2025-12-04T13:45:04.089" v="984"/>
        <pc:sldMkLst>
          <pc:docMk/>
          <pc:sldMk cId="4221270244" sldId="265"/>
        </pc:sldMkLst>
        <pc:picChg chg="add mod ord">
          <ac:chgData name="Georgia Papadopoulou" userId="c1d9665ee03020ea" providerId="LiveId" clId="{B9C1F168-0900-4172-9AE6-BFCDB9436D23}" dt="2025-11-26T10:58:10.809" v="254" actId="14100"/>
          <ac:picMkLst>
            <pc:docMk/>
            <pc:sldMk cId="4221270244" sldId="265"/>
            <ac:picMk id="5" creationId="{7140C501-62CB-D663-4B37-778A03A5F9DA}"/>
          </ac:picMkLst>
        </pc:picChg>
      </pc:sldChg>
      <pc:sldChg chg="mod modShow">
        <pc:chgData name="Georgia Papadopoulou" userId="c1d9665ee03020ea" providerId="LiveId" clId="{B9C1F168-0900-4172-9AE6-BFCDB9436D23}" dt="2025-12-04T13:52:59.072" v="995" actId="729"/>
        <pc:sldMkLst>
          <pc:docMk/>
          <pc:sldMk cId="4001168537" sldId="268"/>
        </pc:sldMkLst>
      </pc:sldChg>
      <pc:sldChg chg="mod modShow">
        <pc:chgData name="Georgia Papadopoulou" userId="c1d9665ee03020ea" providerId="LiveId" clId="{B9C1F168-0900-4172-9AE6-BFCDB9436D23}" dt="2025-12-04T13:53:08.454" v="997" actId="729"/>
        <pc:sldMkLst>
          <pc:docMk/>
          <pc:sldMk cId="1661665734" sldId="269"/>
        </pc:sldMkLst>
      </pc:sldChg>
      <pc:sldChg chg="mod modShow">
        <pc:chgData name="Georgia Papadopoulou" userId="c1d9665ee03020ea" providerId="LiveId" clId="{B9C1F168-0900-4172-9AE6-BFCDB9436D23}" dt="2025-12-04T13:53:01.756" v="996" actId="729"/>
        <pc:sldMkLst>
          <pc:docMk/>
          <pc:sldMk cId="3551067194" sldId="270"/>
        </pc:sldMkLst>
      </pc:sldChg>
      <pc:sldChg chg="ord">
        <pc:chgData name="Georgia Papadopoulou" userId="c1d9665ee03020ea" providerId="LiveId" clId="{B9C1F168-0900-4172-9AE6-BFCDB9436D23}" dt="2025-12-04T13:45:30.169" v="992"/>
        <pc:sldMkLst>
          <pc:docMk/>
          <pc:sldMk cId="1832322206" sldId="271"/>
        </pc:sldMkLst>
      </pc:sldChg>
      <pc:sldChg chg="ord">
        <pc:chgData name="Georgia Papadopoulou" userId="c1d9665ee03020ea" providerId="LiveId" clId="{B9C1F168-0900-4172-9AE6-BFCDB9436D23}" dt="2025-12-04T13:45:33.069" v="994"/>
        <pc:sldMkLst>
          <pc:docMk/>
          <pc:sldMk cId="2258034570" sldId="274"/>
        </pc:sldMkLst>
      </pc:sldChg>
      <pc:sldChg chg="add ord">
        <pc:chgData name="Georgia Papadopoulou" userId="c1d9665ee03020ea" providerId="LiveId" clId="{B9C1F168-0900-4172-9AE6-BFCDB9436D23}" dt="2025-12-04T13:45:24.868" v="990"/>
        <pc:sldMkLst>
          <pc:docMk/>
          <pc:sldMk cId="2546114427" sldId="285"/>
        </pc:sldMkLst>
      </pc:sldChg>
      <pc:sldChg chg="add">
        <pc:chgData name="Georgia Papadopoulou" userId="c1d9665ee03020ea" providerId="LiveId" clId="{B9C1F168-0900-4172-9AE6-BFCDB9436D23}" dt="2025-11-26T11:01:58.626" v="258"/>
        <pc:sldMkLst>
          <pc:docMk/>
          <pc:sldMk cId="64347336" sldId="286"/>
        </pc:sldMkLst>
      </pc:sldChg>
      <pc:sldChg chg="add">
        <pc:chgData name="Georgia Papadopoulou" userId="c1d9665ee03020ea" providerId="LiveId" clId="{B9C1F168-0900-4172-9AE6-BFCDB9436D23}" dt="2025-11-26T11:02:34.466" v="260"/>
        <pc:sldMkLst>
          <pc:docMk/>
          <pc:sldMk cId="634332047" sldId="287"/>
        </pc:sldMkLst>
      </pc:sldChg>
      <pc:sldChg chg="addSp delSp modSp new mod">
        <pc:chgData name="Georgia Papadopoulou" userId="c1d9665ee03020ea" providerId="LiveId" clId="{B9C1F168-0900-4172-9AE6-BFCDB9436D23}" dt="2025-11-26T11:05:54.472" v="346" actId="14100"/>
        <pc:sldMkLst>
          <pc:docMk/>
          <pc:sldMk cId="1251092890" sldId="288"/>
        </pc:sldMkLst>
        <pc:spChg chg="mod">
          <ac:chgData name="Georgia Papadopoulou" userId="c1d9665ee03020ea" providerId="LiveId" clId="{B9C1F168-0900-4172-9AE6-BFCDB9436D23}" dt="2025-11-26T11:03:19.631" v="264"/>
          <ac:spMkLst>
            <pc:docMk/>
            <pc:sldMk cId="1251092890" sldId="288"/>
            <ac:spMk id="2" creationId="{3E20AF8B-1433-5725-EE71-2AAE728231DC}"/>
          </ac:spMkLst>
        </pc:spChg>
        <pc:picChg chg="add mod">
          <ac:chgData name="Georgia Papadopoulou" userId="c1d9665ee03020ea" providerId="LiveId" clId="{B9C1F168-0900-4172-9AE6-BFCDB9436D23}" dt="2025-11-26T11:03:25.981" v="268" actId="14100"/>
          <ac:picMkLst>
            <pc:docMk/>
            <pc:sldMk cId="1251092890" sldId="288"/>
            <ac:picMk id="4" creationId="{469BA743-260A-BC65-9E72-A0F614E0C0A4}"/>
          </ac:picMkLst>
        </pc:picChg>
        <pc:picChg chg="add mod">
          <ac:chgData name="Georgia Papadopoulou" userId="c1d9665ee03020ea" providerId="LiveId" clId="{B9C1F168-0900-4172-9AE6-BFCDB9436D23}" dt="2025-11-26T11:05:54.472" v="346" actId="14100"/>
          <ac:picMkLst>
            <pc:docMk/>
            <pc:sldMk cId="1251092890" sldId="288"/>
            <ac:picMk id="6" creationId="{03F86448-AC50-47DE-6655-64B921F3FB28}"/>
          </ac:picMkLst>
        </pc:picChg>
      </pc:sldChg>
      <pc:sldChg chg="add">
        <pc:chgData name="Georgia Papadopoulou" userId="c1d9665ee03020ea" providerId="LiveId" clId="{B9C1F168-0900-4172-9AE6-BFCDB9436D23}" dt="2025-11-26T11:06:36.724" v="347"/>
        <pc:sldMkLst>
          <pc:docMk/>
          <pc:sldMk cId="1229424681" sldId="289"/>
        </pc:sldMkLst>
      </pc:sldChg>
      <pc:sldChg chg="add">
        <pc:chgData name="Georgia Papadopoulou" userId="c1d9665ee03020ea" providerId="LiveId" clId="{B9C1F168-0900-4172-9AE6-BFCDB9436D23}" dt="2025-11-26T11:06:54.100" v="349"/>
        <pc:sldMkLst>
          <pc:docMk/>
          <pc:sldMk cId="1586811457" sldId="290"/>
        </pc:sldMkLst>
      </pc:sldChg>
      <pc:sldChg chg="add">
        <pc:chgData name="Georgia Papadopoulou" userId="c1d9665ee03020ea" providerId="LiveId" clId="{B9C1F168-0900-4172-9AE6-BFCDB9436D23}" dt="2025-11-26T11:08:05.308" v="350"/>
        <pc:sldMkLst>
          <pc:docMk/>
          <pc:sldMk cId="2701813294" sldId="291"/>
        </pc:sldMkLst>
      </pc:sldChg>
      <pc:sldChg chg="modSp add mod">
        <pc:chgData name="Georgia Papadopoulou" userId="c1d9665ee03020ea" providerId="LiveId" clId="{B9C1F168-0900-4172-9AE6-BFCDB9436D23}" dt="2025-11-26T11:10:45.131" v="359" actId="167"/>
        <pc:sldMkLst>
          <pc:docMk/>
          <pc:sldMk cId="905129898" sldId="292"/>
        </pc:sldMkLst>
        <pc:picChg chg="ord">
          <ac:chgData name="Georgia Papadopoulou" userId="c1d9665ee03020ea" providerId="LiveId" clId="{B9C1F168-0900-4172-9AE6-BFCDB9436D23}" dt="2025-11-26T11:10:45.131" v="359" actId="167"/>
          <ac:picMkLst>
            <pc:docMk/>
            <pc:sldMk cId="905129898" sldId="292"/>
            <ac:picMk id="4" creationId="{00AFA751-4A28-3CAC-BCDF-79B020F6A28D}"/>
          </ac:picMkLst>
        </pc:picChg>
      </pc:sldChg>
      <pc:sldChg chg="add">
        <pc:chgData name="Georgia Papadopoulou" userId="c1d9665ee03020ea" providerId="LiveId" clId="{B9C1F168-0900-4172-9AE6-BFCDB9436D23}" dt="2025-11-26T11:08:27.657" v="352"/>
        <pc:sldMkLst>
          <pc:docMk/>
          <pc:sldMk cId="3616960668" sldId="293"/>
        </pc:sldMkLst>
      </pc:sldChg>
      <pc:sldChg chg="add">
        <pc:chgData name="Georgia Papadopoulou" userId="c1d9665ee03020ea" providerId="LiveId" clId="{B9C1F168-0900-4172-9AE6-BFCDB9436D23}" dt="2025-11-26T11:08:54.483" v="355"/>
        <pc:sldMkLst>
          <pc:docMk/>
          <pc:sldMk cId="993523534" sldId="294"/>
        </pc:sldMkLst>
      </pc:sldChg>
      <pc:sldChg chg="add">
        <pc:chgData name="Georgia Papadopoulou" userId="c1d9665ee03020ea" providerId="LiveId" clId="{B9C1F168-0900-4172-9AE6-BFCDB9436D23}" dt="2025-11-26T11:09:04.793" v="356"/>
        <pc:sldMkLst>
          <pc:docMk/>
          <pc:sldMk cId="3487900431" sldId="295"/>
        </pc:sldMkLst>
      </pc:sldChg>
      <pc:sldChg chg="modSp add mod">
        <pc:chgData name="Georgia Papadopoulou" userId="c1d9665ee03020ea" providerId="LiveId" clId="{B9C1F168-0900-4172-9AE6-BFCDB9436D23}" dt="2025-12-04T15:07:25.470" v="1071" actId="20577"/>
        <pc:sldMkLst>
          <pc:docMk/>
          <pc:sldMk cId="1149829446" sldId="296"/>
        </pc:sldMkLst>
        <pc:spChg chg="mod">
          <ac:chgData name="Georgia Papadopoulou" userId="c1d9665ee03020ea" providerId="LiveId" clId="{B9C1F168-0900-4172-9AE6-BFCDB9436D23}" dt="2025-11-26T11:11:14.158" v="360" actId="14100"/>
          <ac:spMkLst>
            <pc:docMk/>
            <pc:sldMk cId="1149829446" sldId="296"/>
            <ac:spMk id="3" creationId="{F4BA00CD-86F6-4504-A5AA-9707C06CA2AB}"/>
          </ac:spMkLst>
        </pc:spChg>
        <pc:spChg chg="mod">
          <ac:chgData name="Georgia Papadopoulou" userId="c1d9665ee03020ea" providerId="LiveId" clId="{B9C1F168-0900-4172-9AE6-BFCDB9436D23}" dt="2025-12-04T15:07:25.470" v="1071" actId="20577"/>
          <ac:spMkLst>
            <pc:docMk/>
            <pc:sldMk cId="1149829446" sldId="296"/>
            <ac:spMk id="6" creationId="{CDDACB9B-3477-C4E0-BF47-02523A5D4606}"/>
          </ac:spMkLst>
        </pc:spChg>
        <pc:spChg chg="mod">
          <ac:chgData name="Georgia Papadopoulou" userId="c1d9665ee03020ea" providerId="LiveId" clId="{B9C1F168-0900-4172-9AE6-BFCDB9436D23}" dt="2025-11-26T11:11:18.056" v="361" actId="1076"/>
          <ac:spMkLst>
            <pc:docMk/>
            <pc:sldMk cId="1149829446" sldId="296"/>
            <ac:spMk id="7" creationId="{43F436EB-155E-53F6-7F5A-250984B8FDAA}"/>
          </ac:spMkLst>
        </pc:spChg>
        <pc:spChg chg="mod">
          <ac:chgData name="Georgia Papadopoulou" userId="c1d9665ee03020ea" providerId="LiveId" clId="{B9C1F168-0900-4172-9AE6-BFCDB9436D23}" dt="2025-11-26T11:11:25.507" v="363" actId="1076"/>
          <ac:spMkLst>
            <pc:docMk/>
            <pc:sldMk cId="1149829446" sldId="296"/>
            <ac:spMk id="10" creationId="{C757758F-0B9A-B57C-626D-6ACCAC4AE157}"/>
          </ac:spMkLst>
        </pc:spChg>
        <pc:spChg chg="mod">
          <ac:chgData name="Georgia Papadopoulou" userId="c1d9665ee03020ea" providerId="LiveId" clId="{B9C1F168-0900-4172-9AE6-BFCDB9436D23}" dt="2025-11-26T11:11:21.503" v="362" actId="1076"/>
          <ac:spMkLst>
            <pc:docMk/>
            <pc:sldMk cId="1149829446" sldId="296"/>
            <ac:spMk id="15" creationId="{16319E74-3A14-2149-0985-6D81166D6179}"/>
          </ac:spMkLst>
        </pc:spChg>
      </pc:sldChg>
      <pc:sldChg chg="addSp delSp modSp new mod">
        <pc:chgData name="Georgia Papadopoulou" userId="c1d9665ee03020ea" providerId="LiveId" clId="{B9C1F168-0900-4172-9AE6-BFCDB9436D23}" dt="2025-12-04T14:13:52.746" v="1042" actId="20577"/>
        <pc:sldMkLst>
          <pc:docMk/>
          <pc:sldMk cId="98462775" sldId="297"/>
        </pc:sldMkLst>
        <pc:spChg chg="mod">
          <ac:chgData name="Georgia Papadopoulou" userId="c1d9665ee03020ea" providerId="LiveId" clId="{B9C1F168-0900-4172-9AE6-BFCDB9436D23}" dt="2025-11-28T10:43:01.899" v="383" actId="1076"/>
          <ac:spMkLst>
            <pc:docMk/>
            <pc:sldMk cId="98462775" sldId="297"/>
            <ac:spMk id="2" creationId="{E6860277-A942-19AA-A52A-62F5F0F351C1}"/>
          </ac:spMkLst>
        </pc:spChg>
        <pc:spChg chg="mod">
          <ac:chgData name="Georgia Papadopoulou" userId="c1d9665ee03020ea" providerId="LiveId" clId="{B9C1F168-0900-4172-9AE6-BFCDB9436D23}" dt="2025-12-04T14:13:52.746" v="1042" actId="20577"/>
          <ac:spMkLst>
            <pc:docMk/>
            <pc:sldMk cId="98462775" sldId="297"/>
            <ac:spMk id="4" creationId="{FBA207D9-D21B-7976-62C2-A76523F6E4CF}"/>
          </ac:spMkLst>
        </pc:spChg>
        <pc:picChg chg="add mod">
          <ac:chgData name="Georgia Papadopoulou" userId="c1d9665ee03020ea" providerId="LiveId" clId="{B9C1F168-0900-4172-9AE6-BFCDB9436D23}" dt="2025-11-28T11:01:18.658" v="491" actId="1076"/>
          <ac:picMkLst>
            <pc:docMk/>
            <pc:sldMk cId="98462775" sldId="297"/>
            <ac:picMk id="5" creationId="{E4D031E5-0C81-098C-8E8E-CB539D3BB729}"/>
          </ac:picMkLst>
        </pc:picChg>
      </pc:sldChg>
      <pc:sldChg chg="modSp add mod">
        <pc:chgData name="Georgia Papadopoulou" userId="c1d9665ee03020ea" providerId="LiveId" clId="{B9C1F168-0900-4172-9AE6-BFCDB9436D23}" dt="2025-12-04T13:58:51.522" v="1012" actId="255"/>
        <pc:sldMkLst>
          <pc:docMk/>
          <pc:sldMk cId="3086345178" sldId="300"/>
        </pc:sldMkLst>
        <pc:spChg chg="mod">
          <ac:chgData name="Georgia Papadopoulou" userId="c1d9665ee03020ea" providerId="LiveId" clId="{B9C1F168-0900-4172-9AE6-BFCDB9436D23}" dt="2025-12-04T12:34:10.255" v="494" actId="20577"/>
          <ac:spMkLst>
            <pc:docMk/>
            <pc:sldMk cId="3086345178" sldId="300"/>
            <ac:spMk id="2" creationId="{8BB41BC0-29D3-7D8C-FB00-4F469E3B1789}"/>
          </ac:spMkLst>
        </pc:spChg>
        <pc:spChg chg="mod">
          <ac:chgData name="Georgia Papadopoulou" userId="c1d9665ee03020ea" providerId="LiveId" clId="{B9C1F168-0900-4172-9AE6-BFCDB9436D23}" dt="2025-12-04T12:56:58.728" v="945" actId="14100"/>
          <ac:spMkLst>
            <pc:docMk/>
            <pc:sldMk cId="3086345178" sldId="300"/>
            <ac:spMk id="3" creationId="{D1127338-26F4-336F-7F54-361214B872B2}"/>
          </ac:spMkLst>
        </pc:spChg>
        <pc:spChg chg="mod">
          <ac:chgData name="Georgia Papadopoulou" userId="c1d9665ee03020ea" providerId="LiveId" clId="{B9C1F168-0900-4172-9AE6-BFCDB9436D23}" dt="2025-12-04T12:56:03.969" v="922" actId="20577"/>
          <ac:spMkLst>
            <pc:docMk/>
            <pc:sldMk cId="3086345178" sldId="300"/>
            <ac:spMk id="9" creationId="{5B8BA951-7BF1-F340-E1A3-FF77EF9237D8}"/>
          </ac:spMkLst>
        </pc:spChg>
        <pc:spChg chg="mod">
          <ac:chgData name="Georgia Papadopoulou" userId="c1d9665ee03020ea" providerId="LiveId" clId="{B9C1F168-0900-4172-9AE6-BFCDB9436D23}" dt="2025-12-04T13:58:51.522" v="1012" actId="255"/>
          <ac:spMkLst>
            <pc:docMk/>
            <pc:sldMk cId="3086345178" sldId="300"/>
            <ac:spMk id="10" creationId="{7746C630-D34F-A0E3-B926-7C3C909470AD}"/>
          </ac:spMkLst>
        </pc:spChg>
      </pc:sldChg>
      <pc:sldChg chg="modSp add mod">
        <pc:chgData name="Georgia Papadopoulou" userId="c1d9665ee03020ea" providerId="LiveId" clId="{B9C1F168-0900-4172-9AE6-BFCDB9436D23}" dt="2025-12-04T13:40:23.012" v="946" actId="20577"/>
        <pc:sldMkLst>
          <pc:docMk/>
          <pc:sldMk cId="2153716524" sldId="302"/>
        </pc:sldMkLst>
        <pc:spChg chg="mod">
          <ac:chgData name="Georgia Papadopoulou" userId="c1d9665ee03020ea" providerId="LiveId" clId="{B9C1F168-0900-4172-9AE6-BFCDB9436D23}" dt="2025-12-04T12:53:42.256" v="910" actId="1076"/>
          <ac:spMkLst>
            <pc:docMk/>
            <pc:sldMk cId="2153716524" sldId="302"/>
            <ac:spMk id="2" creationId="{B12A07D5-A8F7-3C77-69CF-AC8BACC4255C}"/>
          </ac:spMkLst>
        </pc:spChg>
        <pc:spChg chg="mod">
          <ac:chgData name="Georgia Papadopoulou" userId="c1d9665ee03020ea" providerId="LiveId" clId="{B9C1F168-0900-4172-9AE6-BFCDB9436D23}" dt="2025-12-04T13:40:23.012" v="946" actId="20577"/>
          <ac:spMkLst>
            <pc:docMk/>
            <pc:sldMk cId="2153716524" sldId="302"/>
            <ac:spMk id="3" creationId="{2E948A3D-91ED-DF3B-9BB9-31A7A3F4B90F}"/>
          </ac:spMkLst>
        </pc:spChg>
      </pc:sldChg>
      <pc:sldChg chg="modSp add mod">
        <pc:chgData name="Georgia Papadopoulou" userId="c1d9665ee03020ea" providerId="LiveId" clId="{B9C1F168-0900-4172-9AE6-BFCDB9436D23}" dt="2025-12-04T15:12:45.997" v="1091" actId="20577"/>
        <pc:sldMkLst>
          <pc:docMk/>
          <pc:sldMk cId="1692896667" sldId="307"/>
        </pc:sldMkLst>
        <pc:spChg chg="mod">
          <ac:chgData name="Georgia Papadopoulou" userId="c1d9665ee03020ea" providerId="LiveId" clId="{B9C1F168-0900-4172-9AE6-BFCDB9436D23}" dt="2025-12-04T15:12:45.997" v="1091" actId="20577"/>
          <ac:spMkLst>
            <pc:docMk/>
            <pc:sldMk cId="1692896667" sldId="307"/>
            <ac:spMk id="3" creationId="{FCDE7EDA-9B3E-BBF0-FE92-46F9816C3CE8}"/>
          </ac:spMkLst>
        </pc:spChg>
        <pc:spChg chg="mod">
          <ac:chgData name="Georgia Papadopoulou" userId="c1d9665ee03020ea" providerId="LiveId" clId="{B9C1F168-0900-4172-9AE6-BFCDB9436D23}" dt="2025-12-04T13:41:09.005" v="966" actId="20577"/>
          <ac:spMkLst>
            <pc:docMk/>
            <pc:sldMk cId="1692896667" sldId="307"/>
            <ac:spMk id="4" creationId="{2939E25E-4DC3-F155-BD8B-4E131377F64F}"/>
          </ac:spMkLst>
        </pc:spChg>
        <pc:spChg chg="mod">
          <ac:chgData name="Georgia Papadopoulou" userId="c1d9665ee03020ea" providerId="LiveId" clId="{B9C1F168-0900-4172-9AE6-BFCDB9436D23}" dt="2025-12-04T15:11:57.688" v="1079" actId="5793"/>
          <ac:spMkLst>
            <pc:docMk/>
            <pc:sldMk cId="1692896667" sldId="307"/>
            <ac:spMk id="6" creationId="{D6371103-DDA5-8D31-A3F0-B0818F6692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C2F8-5BD7-46E1-BDD2-C9059629A0BE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DBC4-77BE-419B-A97C-FD067D2F8D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5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DBC4-77BE-419B-A97C-FD067D2F8D9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8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6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DBC4-77BE-419B-A97C-FD067D2F8D95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52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5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FDBC4-77BE-419B-A97C-FD067D2F8D95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6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0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79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2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27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18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889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95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351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8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 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Ελεύθερη σχεδίαση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5" name="Ελεύθερη σχεδίαση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6" name="Ελεύθερη σχεδίαση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  <p:sp>
          <p:nvSpPr>
            <p:cNvPr id="8" name="Ελεύθερη σχεδίαση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Θέση ημερομηνίας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523E8645-97A8-40C2-9EB8-6033BC26017B}" type="datetime1">
              <a:rPr lang="el-GR" noProof="0" smtClean="0"/>
              <a:t>8/5/2026</a:t>
            </a:fld>
            <a:endParaRPr lang="el-GR" noProof="0"/>
          </a:p>
        </p:txBody>
      </p:sp>
      <p:sp>
        <p:nvSpPr>
          <p:cNvPr id="11" name="Θέση υποσέλιδου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el-GR" noProof="0"/>
              <a:t>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2" name="Θέση αριθμού διαφάνειας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96293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4" name="Ελεύθερη σχεδίαση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>
              <a:latin typeface="Arial" panose="020B0604020202020204" pitchFamily="34" charset="0"/>
            </a:endParaRPr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14E0E986-291B-4CE6-829B-0C01A14BAA5E}" type="datetime1">
              <a:rPr lang="el-GR" noProof="0" smtClean="0"/>
              <a:t>8/5/2026</a:t>
            </a:fld>
            <a:endParaRPr lang="el-GR" noProof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l-GR" noProof="0"/>
              <a:t>ΤΙΤΛΟΣ ΠΑΡΟΥΣΙΑΣΗΣ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33584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4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06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5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7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47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9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30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97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963ABE-3831-4DE1-BBCB-BCD65777B746}" type="datetimeFigureOut">
              <a:rPr lang="el-GR" smtClean="0"/>
              <a:t>8/5/2026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7D14CCE-BF77-4617-8781-0CC2BE7F2E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C26A2-FDA2-B20F-A970-94E2A0E8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681" y="482869"/>
            <a:ext cx="11212638" cy="589226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EC4AB5-0851-EE3F-655D-1E12B498B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825" y="5443301"/>
            <a:ext cx="8825658" cy="861420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Παπαδοπούλου Γεωργία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PhD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c)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l-GR" sz="2000" cap="none" dirty="0" smtClean="0">
                <a:solidFill>
                  <a:prstClr val="white"/>
                </a:solidFill>
                <a:latin typeface="Trebuchet MS" panose="020B0603020202020204"/>
              </a:rPr>
              <a:t>Τμήμα ΟΔΕ, Πανεπιστήμιο Μακεδονίας</a:t>
            </a:r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BFEED-7982-0223-A350-E325924DF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242" y="2408610"/>
            <a:ext cx="5901828" cy="1020390"/>
          </a:xfrm>
        </p:spPr>
        <p:txBody>
          <a:bodyPr/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Quiet Quitting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2674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151C-6038-1754-5536-DD599406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79B1-D3A0-EE03-0E81-51E0333E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94" y="2654302"/>
            <a:ext cx="5383006" cy="3416300"/>
          </a:xfrm>
        </p:spPr>
        <p:txBody>
          <a:bodyPr/>
          <a:lstStyle/>
          <a:p>
            <a:r>
              <a:rPr lang="el-GR" dirty="0"/>
              <a:t>Υποστηρίζει πως πρόκειται για ένα παγκόσμιο φαινόμενο</a:t>
            </a:r>
          </a:p>
          <a:p>
            <a:r>
              <a:rPr lang="el-GR" dirty="0"/>
              <a:t>Στην έρευνα συμμετείχαν 230.000 εργαζόμενοι/Διάφοροι κλάδοι/Παγκόσμια κλίμακα (160 χώρες)</a:t>
            </a:r>
          </a:p>
          <a:p>
            <a:r>
              <a:rPr lang="en-US" dirty="0"/>
              <a:t>62</a:t>
            </a:r>
            <a:r>
              <a:rPr lang="el-GR" dirty="0"/>
              <a:t>% δήλωσε μη δέσμευση με τη δουλειά του</a:t>
            </a:r>
          </a:p>
          <a:p>
            <a:r>
              <a:rPr lang="el-GR" dirty="0"/>
              <a:t>4</a:t>
            </a:r>
            <a:r>
              <a:rPr lang="en-US" dirty="0"/>
              <a:t>0</a:t>
            </a:r>
            <a:r>
              <a:rPr lang="el-GR" dirty="0"/>
              <a:t>% εξέφρασε πως βίωσε </a:t>
            </a:r>
            <a:r>
              <a:rPr lang="en-US" dirty="0"/>
              <a:t>stress </a:t>
            </a:r>
            <a:r>
              <a:rPr lang="el-GR" dirty="0"/>
              <a:t>την προηγούμενη μέρα</a:t>
            </a:r>
          </a:p>
          <a:p>
            <a:r>
              <a:rPr lang="el-GR" dirty="0"/>
              <a:t>50% πρόθεση παραίτησης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52A5F-F31A-A4C0-2EF5-4532572F31A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298871" y="0"/>
            <a:ext cx="4893129" cy="6858000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2500D-B6BC-8451-BAC6-6822FC11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53" y="0"/>
            <a:ext cx="597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1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4699-2E02-BA9D-0FFF-BCEAF122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E818-B629-6BF8-2E07-DACE48D25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Κατηγορίες εργαζόμενων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r>
              <a:rPr lang="en-US" dirty="0"/>
              <a:t>Engaged (thriving at work)</a:t>
            </a:r>
          </a:p>
          <a:p>
            <a:endParaRPr lang="en-US" dirty="0"/>
          </a:p>
          <a:p>
            <a:r>
              <a:rPr lang="en-US" dirty="0"/>
              <a:t>Not engaged (quietly quitting)</a:t>
            </a:r>
          </a:p>
          <a:p>
            <a:endParaRPr lang="en-US" dirty="0"/>
          </a:p>
          <a:p>
            <a:r>
              <a:rPr lang="en-US" dirty="0"/>
              <a:t>Actively disengaged (loudly quitting)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BA463-F752-24E1-B9F6-BD6D2487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6745"/>
            <a:ext cx="5475890" cy="53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0CA0-1206-E2E2-9180-59B3E719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2023 vs 2025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0F00-3FFA-6B4A-BF54-20ABCC4C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69" y="2360858"/>
            <a:ext cx="3432538" cy="4497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8C303-9CCD-8EA4-0A4A-B90C8572E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11" y="3720663"/>
            <a:ext cx="3085498" cy="2979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462B5-F240-A255-E877-0594C1B6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66" y="2339777"/>
            <a:ext cx="3711389" cy="12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3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AF8B-1433-5725-EE71-2AAE7282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Gallup Report - </a:t>
            </a:r>
            <a:r>
              <a:rPr lang="el-GR"/>
              <a:t>Ελλάδα</a:t>
            </a:r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9BA743-260A-BC65-9E72-A0F614E0C0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154953" y="2501153"/>
            <a:ext cx="3605305" cy="4087905"/>
          </a:xfrm>
          <a:prstGeom prst="rect">
            <a:avLst/>
          </a:prstGeom>
          <a:ln w="936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86448-AC50-47DE-6655-64B921F3FB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5109882" y="2259106"/>
            <a:ext cx="6455382" cy="43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2A8-7167-EFA8-CFF4-9B20690B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- </a:t>
            </a:r>
            <a:r>
              <a:rPr lang="el-GR" dirty="0"/>
              <a:t>Ελλάδα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2090B4-962B-04A9-A656-7A7D4074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17"/>
          <a:stretch>
            <a:fillRect/>
          </a:stretch>
        </p:blipFill>
        <p:spPr>
          <a:xfrm>
            <a:off x="20042" y="2338061"/>
            <a:ext cx="3817950" cy="4515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EA58A-2EDE-7D44-63CB-0873D9D4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18" y="1765300"/>
            <a:ext cx="3718882" cy="5082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61286-7105-B086-2386-FD79A196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118" y="1349577"/>
            <a:ext cx="1676514" cy="461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F97CC-469F-F2B2-AAAF-6EF1DA58B9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544" b="19483"/>
          <a:stretch>
            <a:fillRect/>
          </a:stretch>
        </p:blipFill>
        <p:spPr>
          <a:xfrm>
            <a:off x="4332637" y="2333202"/>
            <a:ext cx="3760587" cy="451507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FD777FEA-9050-1770-C37C-0003E943E681}"/>
              </a:ext>
            </a:extLst>
          </p:cNvPr>
          <p:cNvSpPr/>
          <p:nvPr/>
        </p:nvSpPr>
        <p:spPr>
          <a:xfrm>
            <a:off x="1305544" y="4306790"/>
            <a:ext cx="674417" cy="359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885214-30F3-B311-8CF7-9D7E0F75DBD2}"/>
              </a:ext>
            </a:extLst>
          </p:cNvPr>
          <p:cNvSpPr/>
          <p:nvPr/>
        </p:nvSpPr>
        <p:spPr>
          <a:xfrm>
            <a:off x="5758791" y="3155683"/>
            <a:ext cx="674417" cy="359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B26F89-49EC-79C3-C23A-62301E90D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637" y="2035682"/>
            <a:ext cx="1507495" cy="462298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75FBE2-EEBE-75F9-6816-ACAEBFCE72C3}"/>
              </a:ext>
            </a:extLst>
          </p:cNvPr>
          <p:cNvSpPr/>
          <p:nvPr/>
        </p:nvSpPr>
        <p:spPr>
          <a:xfrm>
            <a:off x="9980613" y="5536703"/>
            <a:ext cx="674417" cy="3476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4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D04-4613-25AD-DE01-FA1DE401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- </a:t>
            </a:r>
            <a:r>
              <a:rPr lang="el-GR" dirty="0"/>
              <a:t>Ελλάδα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2D620-8804-85DE-6C5B-ADEC031BD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7" y="2515317"/>
            <a:ext cx="3619814" cy="4320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FA5EB-79EE-2A82-FBDD-DFFE7FAEE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7" y="2197208"/>
            <a:ext cx="1800002" cy="514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1CDC8-41AA-B2F2-D5B7-E0E0F337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10" y="2476120"/>
            <a:ext cx="3665538" cy="4381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B79D3-347C-21A9-E5EA-B0DD73403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384" y="2197208"/>
            <a:ext cx="1800001" cy="44150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9A01DB-7453-AF45-D0A9-2C58764FC77C}"/>
              </a:ext>
            </a:extLst>
          </p:cNvPr>
          <p:cNvSpPr/>
          <p:nvPr/>
        </p:nvSpPr>
        <p:spPr>
          <a:xfrm>
            <a:off x="1451458" y="5801646"/>
            <a:ext cx="674417" cy="359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EFAC5BF-385B-E7D3-6389-606079B58366}"/>
              </a:ext>
            </a:extLst>
          </p:cNvPr>
          <p:cNvSpPr/>
          <p:nvPr/>
        </p:nvSpPr>
        <p:spPr>
          <a:xfrm>
            <a:off x="5764510" y="3605642"/>
            <a:ext cx="674417" cy="359924"/>
          </a:xfrm>
          <a:prstGeom prst="rightArrow">
            <a:avLst>
              <a:gd name="adj1" fmla="val 50000"/>
              <a:gd name="adj2" fmla="val 418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17FFA-FB03-AEAC-1E8A-B6B1203CE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758" y="1897636"/>
            <a:ext cx="3581710" cy="4892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FB870-02BB-AB17-B6DF-8C1667605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9758" y="1862408"/>
            <a:ext cx="1670385" cy="471134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324F3FC8-7D0B-947F-6DB3-CE4D1CDCB6F7}"/>
              </a:ext>
            </a:extLst>
          </p:cNvPr>
          <p:cNvSpPr/>
          <p:nvPr/>
        </p:nvSpPr>
        <p:spPr>
          <a:xfrm>
            <a:off x="9522934" y="2892280"/>
            <a:ext cx="674417" cy="359924"/>
          </a:xfrm>
          <a:prstGeom prst="rightArrow">
            <a:avLst>
              <a:gd name="adj1" fmla="val 50000"/>
              <a:gd name="adj2" fmla="val 418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274B-9B70-72B0-109D-9740612E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Gallup Report – </a:t>
            </a:r>
            <a:r>
              <a:rPr lang="el-GR" dirty="0"/>
              <a:t>Έκθεση απολογισμού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8395A-4DF7-98C2-52CC-8C26535A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46396" cy="4044950"/>
          </a:xfrm>
        </p:spPr>
        <p:txBody>
          <a:bodyPr/>
          <a:lstStyle/>
          <a:p>
            <a:endParaRPr lang="en-US" dirty="0"/>
          </a:p>
          <a:p>
            <a:r>
              <a:rPr lang="el-GR" dirty="0"/>
              <a:t>Προβλέπει πως μια τόσο χαμηλή δέσμευση εργαζομένων θα κοστίζει στην παγκόσμια οικονομία $8.8 τρισεκ. ή 9% του παγκόσμιου ΑΕΠ.</a:t>
            </a:r>
            <a:endParaRPr lang="en-US" dirty="0"/>
          </a:p>
          <a:p>
            <a:endParaRPr lang="el-GR" dirty="0"/>
          </a:p>
          <a:p>
            <a:r>
              <a:rPr lang="el-GR" dirty="0"/>
              <a:t>Η έκθεση καταλήγει πως το 85% των συμμετεχόντων που κατηγοροιοποιήθηκαν ως </a:t>
            </a:r>
            <a:r>
              <a:rPr lang="en-US" dirty="0"/>
              <a:t>Quiet Quitters </a:t>
            </a:r>
            <a:r>
              <a:rPr lang="el-GR" dirty="0"/>
              <a:t>θα άλλαζαν στο εργασιακό τους περιβάλλον έναν από τους παρακάτω τομείς</a:t>
            </a:r>
            <a:r>
              <a:rPr lang="en-US" dirty="0"/>
              <a:t>: </a:t>
            </a:r>
            <a:r>
              <a:rPr lang="el-GR" dirty="0"/>
              <a:t>κουλτούρα, μισθοδοσία, ή ισορροπία εργασίας/ζωής.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67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C5DF-960B-BC3B-E99C-7FDA695A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με άλλες θεωρίες - έννοιες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486B29-4DB6-C959-4249-D72238F5AC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309323" y="1937784"/>
            <a:ext cx="9759170" cy="4920216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61696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EFBE-E20C-4E20-3949-0ED70FE8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με άλλες θεωρίες - έννοιες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EAE857-3290-4929-BBC2-25AE3EEED6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3930" y="2465330"/>
          <a:ext cx="11196534" cy="4141262"/>
        </p:xfrm>
        <a:graphic>
          <a:graphicData uri="http://schemas.openxmlformats.org/drawingml/2006/table">
            <a:tbl>
              <a:tblPr/>
              <a:tblGrid>
                <a:gridCol w="1866089">
                  <a:extLst>
                    <a:ext uri="{9D8B030D-6E8A-4147-A177-3AD203B41FA5}">
                      <a16:colId xmlns:a16="http://schemas.microsoft.com/office/drawing/2014/main" val="2506465309"/>
                    </a:ext>
                  </a:extLst>
                </a:gridCol>
                <a:gridCol w="1866089">
                  <a:extLst>
                    <a:ext uri="{9D8B030D-6E8A-4147-A177-3AD203B41FA5}">
                      <a16:colId xmlns:a16="http://schemas.microsoft.com/office/drawing/2014/main" val="3547185989"/>
                    </a:ext>
                  </a:extLst>
                </a:gridCol>
                <a:gridCol w="1866089">
                  <a:extLst>
                    <a:ext uri="{9D8B030D-6E8A-4147-A177-3AD203B41FA5}">
                      <a16:colId xmlns:a16="http://schemas.microsoft.com/office/drawing/2014/main" val="3502733608"/>
                    </a:ext>
                  </a:extLst>
                </a:gridCol>
                <a:gridCol w="1866089">
                  <a:extLst>
                    <a:ext uri="{9D8B030D-6E8A-4147-A177-3AD203B41FA5}">
                      <a16:colId xmlns:a16="http://schemas.microsoft.com/office/drawing/2014/main" val="3527972637"/>
                    </a:ext>
                  </a:extLst>
                </a:gridCol>
                <a:gridCol w="1866089">
                  <a:extLst>
                    <a:ext uri="{9D8B030D-6E8A-4147-A177-3AD203B41FA5}">
                      <a16:colId xmlns:a16="http://schemas.microsoft.com/office/drawing/2014/main" val="3099146367"/>
                    </a:ext>
                  </a:extLst>
                </a:gridCol>
                <a:gridCol w="1866089">
                  <a:extLst>
                    <a:ext uri="{9D8B030D-6E8A-4147-A177-3AD203B41FA5}">
                      <a16:colId xmlns:a16="http://schemas.microsoft.com/office/drawing/2014/main" val="1751462817"/>
                    </a:ext>
                  </a:extLst>
                </a:gridCol>
              </a:tblGrid>
              <a:tr h="467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Φαινόμενο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Φύση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Παρουσία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Πρόθεση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Συναισθηματική Στάση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u="sng" dirty="0"/>
                        <a:t>Τι περιορίζεται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970909"/>
                  </a:ext>
                </a:extLst>
              </a:tr>
              <a:tr h="467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Quiet Quitting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Οριοθέτηση ρόλου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Παρών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Αυτοπροστασία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Ουδέτερη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dirty="0"/>
                        <a:t>Extra-role </a:t>
                      </a:r>
                      <a:r>
                        <a:rPr lang="el-GR" sz="1500" dirty="0"/>
                        <a:t>προσπάθεια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346420"/>
                  </a:ext>
                </a:extLst>
              </a:tr>
              <a:tr h="6074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 dirty="0"/>
                        <a:t>Burnout</a:t>
                      </a:r>
                      <a:endParaRPr lang="it-IT" sz="1500" dirty="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Ψυχολογική εξάντληση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Πλήρης αλλά καταβεβλημένη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Καμία (αδυναμία)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Αρνητική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Ικανότητα απόδοσης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152447"/>
                  </a:ext>
                </a:extLst>
              </a:tr>
              <a:tr h="5011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Disengagement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Ψυχολογική αποσύνδεση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Μερική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Αδιαφορία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Αρνητική/ουδέτερη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Αφοσίωση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706224"/>
                  </a:ext>
                </a:extLst>
              </a:tr>
              <a:tr h="467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Organizational Silence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Μη έκφραση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Παρών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Αποφυγή ρίσκου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Φοβική/αρνητική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Φωνή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2778"/>
                  </a:ext>
                </a:extLst>
              </a:tr>
              <a:tr h="6074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Work Withdrawal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Συμπεριφορική αποχώρηση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Μειούμενη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Απομάκρυνση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Ουδέτερη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Παρουσία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198706"/>
                  </a:ext>
                </a:extLst>
              </a:tr>
              <a:tr h="327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CWB / Deviance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Παραβατικότητα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Παρών/απών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Πρόθεση βλάβης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Αρνητική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Τήρηση κανόνων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825660"/>
                  </a:ext>
                </a:extLst>
              </a:tr>
              <a:tr h="6074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500" b="1"/>
                        <a:t>Cynicism</a:t>
                      </a:r>
                      <a:endParaRPr lang="it-IT" sz="1500"/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Αρνητική στάση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Παρών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Κριτική/απαξίωση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/>
                        <a:t>Πολύ αρνητική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500" dirty="0"/>
                        <a:t>Θετική διάθεση για συνεργασία</a:t>
                      </a:r>
                    </a:p>
                  </a:txBody>
                  <a:tcPr marL="39724" marR="39724" marT="19862" marB="19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78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2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5516-C29C-7783-0C91-94039B8F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15303"/>
            <a:ext cx="8825659" cy="706964"/>
          </a:xfrm>
        </p:spPr>
        <p:txBody>
          <a:bodyPr/>
          <a:lstStyle/>
          <a:p>
            <a:r>
              <a:rPr lang="el-GR" dirty="0"/>
              <a:t>Το Quiet Quitting ως αναδυόμενο ερευνητικό πεδίο (2022–2025)</a:t>
            </a:r>
            <a:br>
              <a:rPr lang="el-GR" dirty="0"/>
            </a:br>
            <a:r>
              <a:rPr lang="en-US" sz="2800" dirty="0"/>
              <a:t>Bibliometric Analysis</a:t>
            </a:r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4B1277-2689-FF42-5030-F134FB12F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213" y="2656668"/>
            <a:ext cx="6529382" cy="3286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1F656-981A-4931-9CB3-E4C5ACAF52B0}"/>
              </a:ext>
            </a:extLst>
          </p:cNvPr>
          <p:cNvSpPr txBox="1"/>
          <p:nvPr/>
        </p:nvSpPr>
        <p:spPr>
          <a:xfrm>
            <a:off x="516006" y="3145520"/>
            <a:ext cx="4618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u="none" strike="noStrike" cap="none" normalizeH="0" baseline="0" dirty="0">
                <a:ln>
                  <a:noFill/>
                </a:ln>
                <a:effectLst/>
                <a:latin typeface="Century Gothic (Body)"/>
              </a:rPr>
              <a:t> </a:t>
            </a:r>
            <a:r>
              <a:rPr kumimoji="0" lang="el-GR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Πρώτη ακαδημαϊκή αναφορά: Formica &amp; Sfodera (2022)</a:t>
            </a:r>
            <a:endParaRPr kumimoji="0" lang="en-US" altLang="el-G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 (Body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 (Body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 </a:t>
            </a:r>
            <a:r>
              <a:rPr lang="el-GR" altLang="el-GR" sz="1800" dirty="0">
                <a:solidFill>
                  <a:schemeClr val="tx1"/>
                </a:solidFill>
                <a:latin typeface="Century Gothic (Body)"/>
              </a:rPr>
              <a:t>Ε</a:t>
            </a:r>
            <a:r>
              <a:rPr kumimoji="0" lang="el-GR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τήσιο ρυθμός αύξησης </a:t>
            </a:r>
            <a:r>
              <a:rPr kumimoji="0" lang="en-US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3</a:t>
            </a:r>
            <a:r>
              <a:rPr kumimoji="0" lang="el-GR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00% (2022–202</a:t>
            </a:r>
            <a:r>
              <a:rPr kumimoji="0" lang="en-US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5</a:t>
            </a:r>
            <a:r>
              <a:rPr kumimoji="0" lang="el-GR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)</a:t>
            </a:r>
            <a:endParaRPr kumimoji="0" lang="en-US" altLang="el-G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 (Body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 (Body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 </a:t>
            </a:r>
            <a:r>
              <a:rPr kumimoji="0" lang="el-GR" altLang="el-G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 (Body)"/>
              </a:rPr>
              <a:t>Μέσος όρος 8.26 citations ανά δημοσίευση</a:t>
            </a:r>
            <a:endParaRPr kumimoji="0" lang="en-US" altLang="el-G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 (Body)"/>
            </a:endParaRPr>
          </a:p>
        </p:txBody>
      </p:sp>
    </p:spTree>
    <p:extLst>
      <p:ext uri="{BB962C8B-B14F-4D97-AF65-F5344CB8AC3E}">
        <p14:creationId xmlns:p14="http://schemas.microsoft.com/office/powerpoint/2010/main" val="270181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0277-A942-19AA-A52A-62F5F0F3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8" y="924128"/>
            <a:ext cx="3860259" cy="787221"/>
          </a:xfrm>
        </p:spPr>
        <p:txBody>
          <a:bodyPr>
            <a:normAutofit/>
          </a:bodyPr>
          <a:lstStyle/>
          <a:p>
            <a:r>
              <a:rPr lang="el-GR" dirty="0"/>
              <a:t>Περιεχόμενα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207D9-D21B-7976-62C2-A76523F6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1809345"/>
            <a:ext cx="3859212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Εισαγωγή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Ορισμοί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Δεδομένα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Βιβλιομετρική Ανάλυση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Σύγκριση με θεωρίες-έννοιες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Θεωρητικό Πλαίσιο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Αποτελέσματα Ερευνών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Επιπτώσεις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Παρεμβάσεις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031E5-0C81-098C-8E8E-CB539D3B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6096000" y="1269572"/>
            <a:ext cx="5911687" cy="47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FA751-4A28-3CAC-BCDF-79B020F6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678" y="1373537"/>
            <a:ext cx="8356322" cy="6735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ED132-E4F6-3A16-65CC-2B2AC967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Ερευνητικά Ευρήματα και Θεματικές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1F457-DC0D-91A3-5F8B-25170802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6" y="2362610"/>
            <a:ext cx="3731075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8285-9916-D49D-E1CA-34A4CA67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9"/>
            <a:ext cx="8222510" cy="475752"/>
          </a:xfrm>
        </p:spPr>
        <p:txBody>
          <a:bodyPr/>
          <a:lstStyle/>
          <a:p>
            <a:r>
              <a:rPr lang="el-GR" dirty="0"/>
              <a:t>Θεωρητικό πλαίσιο</a:t>
            </a:r>
            <a:br>
              <a:rPr lang="el-GR" dirty="0"/>
            </a:br>
            <a:r>
              <a:rPr lang="el-GR" sz="3000" dirty="0"/>
              <a:t>Οι βασικές θεωρίες που εξηγούν το φαινόμενο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ADB5F8-412D-0091-EAC0-0A04BBBC0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5700" y="2541936"/>
            <a:ext cx="88249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Social Exchange Theory (Blau, 1964)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Η εργασιακή δέσμευση βασίζεται στην αμοιβαιότητα.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Όταν ο εργαζόμενος αισθάνεται ότι η προσφορά του δεν αναγνωρίζεται ή ανταμείβεται, μειώνει φυσικά την επένδυσή του στην εργασία.</a:t>
            </a:r>
            <a:endParaRPr kumimoji="0" lang="en-US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Psychological Contract Breach (Rousseau, 1995)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Το φαινόμενο εμφανίζεται όταν παραβιάζεται η «σιωπηλή συμφωνία» μεταξύ εργαζομένου και οργανισμού — δηλαδή οι άγραφες προσδοκίες για στήριξη, ανάπτυξη και δίκαιη μεταχείριση.</a:t>
            </a:r>
            <a:endParaRPr kumimoji="0" lang="en-US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l-GR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Generation Theory (Inglehart, 1997; Twenge et al., 2010)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Οι νεότερες γενιές δίνουν μεγαλύτερη έμφαση στην ισορροπία ζωής–εργασίας και στο νόημα της εργασίας, με αποτέλεσμα να απορρίπτουν κουλτούρες υπερ-παραγωγικότητας ή συναισθηματικής εξάντλησης.</a:t>
            </a:r>
          </a:p>
        </p:txBody>
      </p:sp>
    </p:spTree>
    <p:extLst>
      <p:ext uri="{BB962C8B-B14F-4D97-AF65-F5344CB8AC3E}">
        <p14:creationId xmlns:p14="http://schemas.microsoft.com/office/powerpoint/2010/main" val="348790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9EDB-965D-C43B-D545-F124365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dirty="0">
                <a:latin typeface="Century Gothic" panose="020B0502020202020204" pitchFamily="34" charset="0"/>
              </a:rPr>
              <a:t>Θεωρητικό πλαίσιο</a:t>
            </a:r>
            <a:r>
              <a:rPr lang="en-US" sz="3000" b="0" dirty="0">
                <a:latin typeface="Century Gothic" panose="020B0502020202020204" pitchFamily="34" charset="0"/>
              </a:rPr>
              <a:t/>
            </a:r>
            <a:br>
              <a:rPr lang="en-US" sz="3000" b="0" dirty="0">
                <a:latin typeface="Century Gothic" panose="020B0502020202020204" pitchFamily="34" charset="0"/>
              </a:rPr>
            </a:br>
            <a:r>
              <a:rPr lang="el-GR" sz="3000" b="0" dirty="0">
                <a:latin typeface="Century Gothic" panose="020B0502020202020204" pitchFamily="34" charset="0"/>
              </a:rPr>
              <a:t>Επίπεδα Ανάλυσης του Quiet Quitting στην Ελλάδα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A00CD-86F6-4504-A5AA-9707C06C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34" y="2552022"/>
            <a:ext cx="3851983" cy="2828613"/>
          </a:xfrm>
        </p:spPr>
        <p:txBody>
          <a:bodyPr/>
          <a:lstStyle/>
          <a:p>
            <a:endParaRPr lang="en-US" sz="1500" dirty="0">
              <a:latin typeface="Century Gothic (Body)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Μετατόπιση κοινωνικών αξιών προς ισορροπία ζωής–εργασίας και ευημερία.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Διαγενεακές αλλαγές στις αξίες και προσδοκίες από την εργασία.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Μετασχηματισμός των σχέσεων εργοδότη</a:t>
            </a:r>
            <a:r>
              <a:rPr lang="en-US" sz="1500" dirty="0">
                <a:latin typeface="Century Gothic (Body)"/>
              </a:rPr>
              <a:t> </a:t>
            </a:r>
            <a:r>
              <a:rPr lang="el-GR" sz="1500" dirty="0">
                <a:latin typeface="Century Gothic (Body)"/>
              </a:rPr>
              <a:t>–εργαζομένου.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Οικονομική ανασφάλεια και κοινωνική κόπωση.</a:t>
            </a:r>
          </a:p>
          <a:p>
            <a:endParaRPr lang="el-GR" sz="1500" dirty="0">
              <a:latin typeface="Century Gothic (Body)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ACB9B-3477-C4E0-BF47-02523A5D4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0443" y="2577726"/>
            <a:ext cx="3458626" cy="2828613"/>
          </a:xfrm>
        </p:spPr>
        <p:txBody>
          <a:bodyPr/>
          <a:lstStyle/>
          <a:p>
            <a:endParaRPr lang="en-US" sz="1500" dirty="0">
              <a:latin typeface="Century Gothic (Body)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Χαρακτηριστικά κλάδου και επαγγ</a:t>
            </a:r>
            <a:r>
              <a:rPr lang="el-GR" sz="1500" dirty="0">
                <a:solidFill>
                  <a:prstClr val="black"/>
                </a:solidFill>
                <a:latin typeface="Century Gothic (Body)"/>
              </a:rPr>
              <a:t>έλματος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.                                                                                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Νεποτισμός και άνιση μεταχείριση.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Ελλιπής αξιολόγηση και αναγνώριση.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Περιορισμένοι μηχανισμοί συμμετοχής.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pPr>
            <a:r>
              <a:rPr lang="el-GR" sz="1500" dirty="0">
                <a:solidFill>
                  <a:prstClr val="black"/>
                </a:solidFill>
                <a:latin typeface="Century Gothic (Body)"/>
              </a:rPr>
              <a:t>Τοξικό εργασιακό περιβάλλον.</a:t>
            </a:r>
            <a:endParaRPr lang="el-GR" sz="1500" dirty="0">
              <a:latin typeface="Century Gothic (Body)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F436EB-155E-53F6-7F5A-250984B8FD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2" y="2264456"/>
            <a:ext cx="3173278" cy="5225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2000" b="1"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🌍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Macro (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Κοινωνικό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/Παγκόσμιο)</a:t>
            </a:r>
          </a:p>
          <a:p>
            <a:endParaRPr lang="el-GR" dirty="0">
              <a:latin typeface="Century Gothic (Body)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6319E74-3A14-2149-0985-6D81166D61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72490" y="2316469"/>
            <a:ext cx="3341531" cy="522514"/>
          </a:xfrm>
        </p:spPr>
        <p:txBody>
          <a:bodyPr/>
          <a:lstStyle/>
          <a:p>
            <a:pPr algn="ctr"/>
            <a:r>
              <a:rPr lang="el-GR" sz="2000" dirty="0">
                <a:latin typeface="Century Gothic (Body)"/>
              </a:rPr>
              <a:t>🏢 </a:t>
            </a:r>
            <a:r>
              <a:rPr lang="it-IT" sz="2000" dirty="0">
                <a:latin typeface="Century Gothic (Body)"/>
              </a:rPr>
              <a:t>Meso (</a:t>
            </a:r>
            <a:r>
              <a:rPr lang="el-GR" sz="2000" dirty="0">
                <a:latin typeface="Century Gothic (Body)"/>
              </a:rPr>
              <a:t>Οργανωσιακό)</a:t>
            </a:r>
          </a:p>
          <a:p>
            <a:endParaRPr lang="el-GR" dirty="0">
              <a:latin typeface="Century Gothic (Body)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ACE8A2-BFC5-0B47-0B68-434DE4222F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08858" y="2525713"/>
            <a:ext cx="3572099" cy="2828613"/>
          </a:xfrm>
        </p:spPr>
        <p:txBody>
          <a:bodyPr/>
          <a:lstStyle/>
          <a:p>
            <a:endParaRPr lang="en-US" sz="1500" dirty="0">
              <a:latin typeface="Century Gothic (Body)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Παραβίαση ψυχολογικού συμβολαίου.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el-GR" sz="1500" dirty="0">
                <a:latin typeface="Century Gothic (Body)"/>
              </a:rPr>
              <a:t>Συναισθηματική εξάντληση και </a:t>
            </a:r>
            <a:r>
              <a:rPr lang="it-IT" sz="1500" dirty="0">
                <a:latin typeface="Century Gothic (Body)"/>
              </a:rPr>
              <a:t>burnout.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400"/>
            </a:pPr>
            <a:r>
              <a:rPr lang="it-IT" sz="1500" dirty="0">
                <a:latin typeface="Century Gothic (Body)"/>
              </a:rPr>
              <a:t>Identity work </a:t>
            </a:r>
            <a:r>
              <a:rPr lang="el-GR" sz="1500" dirty="0">
                <a:latin typeface="Century Gothic (Body)"/>
              </a:rPr>
              <a:t>και μηχανισμοί εκλογίκευσης</a:t>
            </a:r>
            <a:r>
              <a:rPr lang="it-IT" sz="1500" dirty="0">
                <a:latin typeface="Century Gothic (Body)"/>
              </a:rPr>
              <a:t>.</a:t>
            </a:r>
          </a:p>
          <a:p>
            <a:endParaRPr lang="el-GR" sz="1500" dirty="0">
              <a:latin typeface="Century Gothic (Body)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57758F-0B9A-B57C-626D-6ACCAC4AE1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7679" y="2264456"/>
            <a:ext cx="3173278" cy="5225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2000" b="1"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👩‍⚕️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Micro (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(Body)"/>
              </a:rPr>
              <a:t>Ατομικό)</a:t>
            </a:r>
          </a:p>
          <a:p>
            <a:endParaRPr lang="el-GR" dirty="0">
              <a:latin typeface="Century Gothic (Body)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DCE0CE-304E-2DDE-A28E-331F80E50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58B6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58B6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D2F97-481D-A5CD-FD5C-DD3E5503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141" y="6181910"/>
            <a:ext cx="4238858" cy="5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F697-0B30-4338-0D36-7EF3336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- Έρευνα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E1A2-B2AD-1618-8083-F50CC7D9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95" y="2822674"/>
            <a:ext cx="5958227" cy="3416300"/>
          </a:xfrm>
        </p:spPr>
        <p:txBody>
          <a:bodyPr/>
          <a:lstStyle/>
          <a:p>
            <a:r>
              <a:rPr lang="el-GR" dirty="0"/>
              <a:t>Ποιοτική ερευνητική μέθοδος</a:t>
            </a:r>
          </a:p>
          <a:p>
            <a:r>
              <a:rPr lang="en-US" dirty="0"/>
              <a:t>Face-to-face </a:t>
            </a:r>
            <a:r>
              <a:rPr lang="el-GR" dirty="0"/>
              <a:t> </a:t>
            </a:r>
            <a:r>
              <a:rPr lang="en-US" dirty="0"/>
              <a:t>semi-structured </a:t>
            </a:r>
            <a:r>
              <a:rPr lang="el-GR" dirty="0"/>
              <a:t>Συνεντέυξεις</a:t>
            </a:r>
            <a:r>
              <a:rPr lang="en-US" dirty="0"/>
              <a:t> (30’)</a:t>
            </a:r>
            <a:endParaRPr lang="el-GR" dirty="0"/>
          </a:p>
          <a:p>
            <a:r>
              <a:rPr lang="el-GR" dirty="0"/>
              <a:t>15 Δημόσιοι υπάλληλοι</a:t>
            </a:r>
            <a:r>
              <a:rPr lang="en-US" dirty="0"/>
              <a:t>, </a:t>
            </a:r>
            <a:r>
              <a:rPr lang="el-GR" dirty="0"/>
              <a:t>Τουρκία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Περιορισμοί</a:t>
            </a:r>
            <a:r>
              <a:rPr lang="en-US" dirty="0"/>
              <a:t>: </a:t>
            </a:r>
            <a:r>
              <a:rPr lang="el-GR" dirty="0"/>
              <a:t>Μέγεθος δείγματος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7CC8-B1F5-5686-7020-C4926F2D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22" y="2431418"/>
            <a:ext cx="5972604" cy="4426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10473-078C-82A6-00DC-80F7B040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06" y="5884331"/>
            <a:ext cx="2084814" cy="8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FBD1-D0E6-0527-407F-8AAC6215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– Συναισθηματικές πτυχές</a:t>
            </a:r>
            <a:r>
              <a:rPr lang="en-US" dirty="0"/>
              <a:t> QQ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AB897-8687-92C4-E278-792F54C8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3150590"/>
            <a:ext cx="8825659" cy="3416300"/>
          </a:xfrm>
        </p:spPr>
        <p:txBody>
          <a:bodyPr/>
          <a:lstStyle/>
          <a:p>
            <a:r>
              <a:rPr lang="el-GR" dirty="0"/>
              <a:t>Υποτίμηση</a:t>
            </a:r>
            <a:endParaRPr lang="en-US" dirty="0"/>
          </a:p>
          <a:p>
            <a:r>
              <a:rPr lang="el-GR" dirty="0"/>
              <a:t>Δυσαρέσκεια</a:t>
            </a:r>
            <a:endParaRPr lang="en-US" dirty="0"/>
          </a:p>
          <a:p>
            <a:r>
              <a:rPr lang="el-GR" dirty="0"/>
              <a:t>Απελπισία – Απόγνωση</a:t>
            </a:r>
          </a:p>
          <a:p>
            <a:r>
              <a:rPr lang="el-GR" dirty="0"/>
              <a:t>Εξάντληση – Εξουθένωση</a:t>
            </a:r>
          </a:p>
          <a:p>
            <a:r>
              <a:rPr lang="el-GR" dirty="0"/>
              <a:t>Άγχος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Αίσθημα άνεσης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C2FA2D-8A1D-82ED-8038-2EE778C1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9" y="2502681"/>
            <a:ext cx="5569236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68C7-A9D5-7DA6-9426-DCB7628C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Υπηρεσίες – Αιτίες </a:t>
            </a:r>
            <a:r>
              <a:rPr lang="en-US" dirty="0"/>
              <a:t>QQ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F5678-6587-D87D-D1A8-C33890750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357" y="2838892"/>
            <a:ext cx="5068643" cy="387832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5E089-1940-2EC8-BC30-E1564D50F6CB}"/>
              </a:ext>
            </a:extLst>
          </p:cNvPr>
          <p:cNvSpPr txBox="1"/>
          <p:nvPr/>
        </p:nvSpPr>
        <p:spPr>
          <a:xfrm>
            <a:off x="856396" y="2986147"/>
            <a:ext cx="5608199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Εργασιακή ασφάλεια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Γραφειοκρατική δομή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Έλλειψη ευκαιριών εξέλιξης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Προβλήματα με το σύστημα ‘Επιβράβευσης και Τιμωρίας’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Χαμηλοί μισθοί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0151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Πρόβλήματα με το σύστημα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val="16616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0FAC68-9670-FC0B-0435-A89875E2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0" y="6005732"/>
            <a:ext cx="3073067" cy="803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E7F9E-CEBD-29F2-69CA-4325ECE3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για το </a:t>
            </a:r>
            <a:r>
              <a:rPr lang="en-US" dirty="0"/>
              <a:t>Quiet Quitting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5DD51-3987-BCCB-A5A6-57E80D52E569}"/>
              </a:ext>
            </a:extLst>
          </p:cNvPr>
          <p:cNvSpPr txBox="1"/>
          <p:nvPr/>
        </p:nvSpPr>
        <p:spPr>
          <a:xfrm>
            <a:off x="417478" y="2991104"/>
            <a:ext cx="32303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0" i="0" dirty="0">
                <a:solidFill>
                  <a:srgbClr val="222222"/>
                </a:solidFill>
                <a:effectLst/>
              </a:rPr>
              <a:t>Δείγμα 698 ακαδημαϊκοί </a:t>
            </a:r>
            <a:endParaRPr lang="en-US" sz="1600" b="0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Η επαγγελματική εξουθένωση (+) και η ευημερία των εργαζομένων (-) επηρεάζουν σημαντικά την πρόθεση</a:t>
            </a:r>
            <a:r>
              <a:rPr lang="en-US" sz="1600" dirty="0"/>
              <a:t> </a:t>
            </a:r>
            <a:r>
              <a:rPr lang="el-GR" sz="1600" dirty="0"/>
              <a:t>για </a:t>
            </a:r>
            <a:r>
              <a:rPr lang="en-US" sz="1600" dirty="0"/>
              <a:t>Quiet Quitting.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Moderator </a:t>
            </a:r>
            <a:r>
              <a:rPr lang="el-GR" sz="1600" dirty="0"/>
              <a:t>η ψυχολογική ενδυνάμωση (</a:t>
            </a:r>
            <a:r>
              <a:rPr lang="en-US" sz="1600" dirty="0"/>
              <a:t>psychological empowerment)</a:t>
            </a:r>
            <a:r>
              <a:rPr lang="el-GR" sz="1600" dirty="0"/>
              <a:t>.</a:t>
            </a:r>
            <a:endParaRPr lang="en-US" sz="16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18482-7B4A-B7A1-89FB-E4AAD71B8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78" y="2360572"/>
            <a:ext cx="2317822" cy="548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70767A-60BE-A5D9-9249-856F82263AAE}"/>
              </a:ext>
            </a:extLst>
          </p:cNvPr>
          <p:cNvSpPr txBox="1"/>
          <p:nvPr/>
        </p:nvSpPr>
        <p:spPr>
          <a:xfrm>
            <a:off x="3973159" y="2973412"/>
            <a:ext cx="388679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>
                <a:latin typeface="Century Gothic (Body)"/>
              </a:rPr>
              <a:t>Δείγμα 248 δημόσιοι υπάλληλοι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 (Body)"/>
              </a:rPr>
              <a:t>Η τεχνολογική υπερφόρτωση επηρεάζει θετικά το </a:t>
            </a:r>
            <a:r>
              <a:rPr lang="en-US" sz="1600" dirty="0">
                <a:latin typeface="Century Gothic (Body)"/>
              </a:rPr>
              <a:t>Quiet Quitting.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 (Body)"/>
              </a:rPr>
              <a:t>Mediator </a:t>
            </a:r>
            <a:r>
              <a:rPr lang="el-GR" sz="1600" dirty="0">
                <a:latin typeface="Century Gothic (Body)"/>
              </a:rPr>
              <a:t>η τεχνολογική επαγγελματική εξουθένωση (</a:t>
            </a:r>
            <a:r>
              <a:rPr lang="en-US" sz="1600" dirty="0">
                <a:latin typeface="Century Gothic (Body)"/>
              </a:rPr>
              <a:t>burnout).</a:t>
            </a:r>
            <a:r>
              <a:rPr lang="el-GR" sz="1600" dirty="0">
                <a:latin typeface="Century Gothic (Body)"/>
              </a:rPr>
              <a:t> </a:t>
            </a:r>
            <a:endParaRPr lang="en-US" sz="1600" dirty="0">
              <a:latin typeface="Century Gothic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 (Body)"/>
              </a:rPr>
              <a:t>Η κακή ισορροπία μεταξύ επαγγελματικής και προσωπικής ζωής συσχετίζεται θετικά με την τεχνολογική υπερφόρτωση και την τεχνολογική επαγγελματική εξουθένωση.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Century Gothic (Body)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528FD2-7D43-81A4-2B1E-74511F8C1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36" y="2360572"/>
            <a:ext cx="2317822" cy="612840"/>
          </a:xfrm>
          <a:prstGeom prst="rect">
            <a:avLst/>
          </a:prstGeom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4D595F7-95F1-A500-BA09-BC365E8B7434}"/>
              </a:ext>
            </a:extLst>
          </p:cNvPr>
          <p:cNvSpPr txBox="1">
            <a:spLocks/>
          </p:cNvSpPr>
          <p:nvPr/>
        </p:nvSpPr>
        <p:spPr>
          <a:xfrm>
            <a:off x="8185236" y="2991104"/>
            <a:ext cx="4063699" cy="38668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l-GR" sz="1600" dirty="0"/>
              <a:t>Δείγμα 405 τραπεζικοί υπάλληλοι</a:t>
            </a:r>
          </a:p>
          <a:p>
            <a:pPr marL="0" indent="0">
              <a:buFont typeface="Wingdings 3" charset="2"/>
              <a:buNone/>
            </a:pPr>
            <a:r>
              <a:rPr lang="el-GR" sz="1600" dirty="0"/>
              <a:t>Οι τρεις διαστάσεις της επαγγελματικής εξουθένωσης, </a:t>
            </a:r>
          </a:p>
          <a:p>
            <a:r>
              <a:rPr lang="el-GR" sz="1600" dirty="0"/>
              <a:t>προσωπική εξουθένωση, </a:t>
            </a:r>
          </a:p>
          <a:p>
            <a:r>
              <a:rPr lang="el-GR" sz="1600" dirty="0"/>
              <a:t>επαγγελματική εξουθένωση και  </a:t>
            </a:r>
          </a:p>
          <a:p>
            <a:r>
              <a:rPr lang="el-GR" sz="1600" dirty="0"/>
              <a:t>επαγγελματική εξουθένωση που σχετίζεται με τον πελάτη</a:t>
            </a:r>
          </a:p>
          <a:p>
            <a:pPr marL="0" indent="0">
              <a:buFont typeface="Wingdings 3" charset="2"/>
              <a:buNone/>
            </a:pPr>
            <a:r>
              <a:rPr lang="el-GR" sz="1600" dirty="0"/>
              <a:t>Επηρεάζουν θετικά το Q</a:t>
            </a:r>
            <a:r>
              <a:rPr lang="en-US" sz="1600" dirty="0" err="1"/>
              <a:t>uiet</a:t>
            </a:r>
            <a:r>
              <a:rPr lang="en-US" sz="1600" dirty="0"/>
              <a:t> </a:t>
            </a:r>
            <a:r>
              <a:rPr lang="el-GR" sz="1600" dirty="0"/>
              <a:t>Q</a:t>
            </a:r>
            <a:r>
              <a:rPr lang="en-US" sz="1600" dirty="0" err="1"/>
              <a:t>uitting</a:t>
            </a:r>
            <a:r>
              <a:rPr lang="el-GR" sz="1600" dirty="0"/>
              <a:t>.</a:t>
            </a:r>
          </a:p>
          <a:p>
            <a:r>
              <a:rPr lang="el-GR" sz="1600" dirty="0"/>
              <a:t>Η αισιοδοξία λειτουργεί σαν </a:t>
            </a:r>
            <a:r>
              <a:rPr lang="en-US" sz="1600" dirty="0"/>
              <a:t>mediator (-)</a:t>
            </a:r>
            <a:r>
              <a:rPr lang="el-GR" sz="1600" dirty="0"/>
              <a:t> στις σχέσεις μεταξύ προσωπικής εξουθένωσης και επαγγελματικής εξουθένωσης με με το Q</a:t>
            </a:r>
            <a:r>
              <a:rPr lang="en-US" sz="1600" dirty="0" err="1"/>
              <a:t>uiet</a:t>
            </a:r>
            <a:r>
              <a:rPr lang="en-US" sz="1600" dirty="0"/>
              <a:t> </a:t>
            </a:r>
            <a:r>
              <a:rPr lang="el-GR" sz="1600" dirty="0"/>
              <a:t>Q</a:t>
            </a:r>
            <a:r>
              <a:rPr lang="en-US" sz="1600" dirty="0" err="1"/>
              <a:t>uitting</a:t>
            </a:r>
            <a:r>
              <a:rPr lang="el-GR" sz="1600" dirty="0"/>
              <a:t>.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8529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28A9-7602-79D7-E85C-FCB5F705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για το </a:t>
            </a:r>
            <a:r>
              <a:rPr lang="en-US" dirty="0"/>
              <a:t>Quiet Quitting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875ED-6992-762C-EB57-89D5F23ED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578" y="3352531"/>
            <a:ext cx="5626422" cy="1647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Δείγμα 422 </a:t>
            </a:r>
            <a:r>
              <a:rPr lang="en-US" sz="1600" dirty="0"/>
              <a:t>IT </a:t>
            </a:r>
            <a:r>
              <a:rPr lang="el-GR" sz="1600" dirty="0"/>
              <a:t>εργαζόμενοι</a:t>
            </a:r>
          </a:p>
          <a:p>
            <a:r>
              <a:rPr lang="el-GR" sz="1600" dirty="0"/>
              <a:t>Τα συστήματα εργασίας υψηλής απόδοσης</a:t>
            </a:r>
            <a:r>
              <a:rPr lang="en-US" sz="1600" dirty="0"/>
              <a:t> (HPWSs)</a:t>
            </a:r>
            <a:r>
              <a:rPr lang="el-GR" sz="1600" dirty="0"/>
              <a:t>, </a:t>
            </a:r>
            <a:endParaRPr lang="en-US" sz="1600" dirty="0"/>
          </a:p>
          <a:p>
            <a:r>
              <a:rPr lang="el-GR" sz="1600" dirty="0"/>
              <a:t>η ψυχολογική σημασία</a:t>
            </a:r>
            <a:r>
              <a:rPr lang="en-US" sz="1600" dirty="0"/>
              <a:t>/</a:t>
            </a:r>
            <a:r>
              <a:rPr lang="el-GR" sz="1600" dirty="0"/>
              <a:t>νόημα και </a:t>
            </a:r>
            <a:endParaRPr lang="en-US" sz="1600" dirty="0"/>
          </a:p>
          <a:p>
            <a:r>
              <a:rPr lang="el-GR" sz="1600" dirty="0"/>
              <a:t>η ψυχολογική διαθεσιμότητα</a:t>
            </a:r>
            <a:endParaRPr lang="en-US" sz="1600" dirty="0"/>
          </a:p>
          <a:p>
            <a:pPr marL="0" indent="0">
              <a:buNone/>
            </a:pPr>
            <a:r>
              <a:rPr lang="el-GR" sz="1600" dirty="0"/>
              <a:t> Συσχετίζονται αρνητικά με το Q</a:t>
            </a:r>
            <a:r>
              <a:rPr lang="en-US" sz="1600" dirty="0" err="1"/>
              <a:t>uiet</a:t>
            </a:r>
            <a:r>
              <a:rPr lang="en-US" sz="1600" dirty="0"/>
              <a:t> </a:t>
            </a:r>
            <a:r>
              <a:rPr lang="el-GR" sz="1600" dirty="0"/>
              <a:t>Q</a:t>
            </a:r>
            <a:r>
              <a:rPr lang="en-US" sz="1600" dirty="0" err="1"/>
              <a:t>uitting</a:t>
            </a:r>
            <a:r>
              <a:rPr lang="el-GR" sz="1600" dirty="0"/>
              <a:t>.</a:t>
            </a:r>
          </a:p>
          <a:p>
            <a:endParaRPr lang="el-GR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3C469-0D78-1E29-B35E-EB2CD2DD6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18" y="2628956"/>
            <a:ext cx="2590196" cy="6141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067B6A-69BA-C774-96FC-5AB3AA4B9A99}"/>
              </a:ext>
            </a:extLst>
          </p:cNvPr>
          <p:cNvSpPr txBox="1"/>
          <p:nvPr/>
        </p:nvSpPr>
        <p:spPr>
          <a:xfrm>
            <a:off x="6219584" y="3243126"/>
            <a:ext cx="6094378" cy="351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700"/>
              </a:lnSpc>
              <a:buClr>
                <a:schemeClr val="accent1"/>
              </a:buClr>
            </a:pPr>
            <a:r>
              <a:rPr lang="el-GR" sz="1600" b="0" i="0" dirty="0">
                <a:solidFill>
                  <a:srgbClr val="1F1F1F"/>
                </a:solidFill>
                <a:effectLst/>
              </a:rPr>
              <a:t>Δείγμα 683 εργαζόμενοι της </a:t>
            </a:r>
            <a:r>
              <a:rPr lang="en-US" sz="1600" dirty="0">
                <a:solidFill>
                  <a:srgbClr val="1F1F1F"/>
                </a:solidFill>
              </a:rPr>
              <a:t>Gen Z</a:t>
            </a:r>
            <a:endParaRPr lang="en-US" sz="1600" b="0" i="0" dirty="0">
              <a:solidFill>
                <a:srgbClr val="1F1F1F"/>
              </a:solidFill>
              <a:effectLst/>
            </a:endParaRPr>
          </a:p>
          <a:p>
            <a:pPr marL="285750" indent="-285750" algn="l" rtl="0">
              <a:lnSpc>
                <a:spcPts val="2700"/>
              </a:lnSpc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l-GR" sz="1600" b="0" i="0" dirty="0">
                <a:solidFill>
                  <a:srgbClr val="1F1F1F"/>
                </a:solidFill>
                <a:effectLst/>
              </a:rPr>
              <a:t>Η ασφάλεια της εργασίας, </a:t>
            </a:r>
          </a:p>
          <a:p>
            <a:pPr marL="285750" indent="-285750" algn="l" rtl="0">
              <a:lnSpc>
                <a:spcPts val="2700"/>
              </a:lnSpc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l-GR" sz="1600" b="0" i="0" dirty="0">
                <a:solidFill>
                  <a:srgbClr val="1F1F1F"/>
                </a:solidFill>
                <a:effectLst/>
              </a:rPr>
              <a:t>οι αντιληπτές ευκαιρίες επαγγελματικής εξέλιξης, </a:t>
            </a:r>
          </a:p>
          <a:p>
            <a:pPr marL="285750" indent="-285750" algn="l" rtl="0">
              <a:lnSpc>
                <a:spcPts val="2700"/>
              </a:lnSpc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l-GR" sz="1600" b="0" i="0" dirty="0">
                <a:solidFill>
                  <a:srgbClr val="1F1F1F"/>
                </a:solidFill>
                <a:effectLst/>
              </a:rPr>
              <a:t>η συναισθηματική οργανωσιακή δέσμευση και</a:t>
            </a:r>
          </a:p>
          <a:p>
            <a:pPr marL="285750" indent="-285750" algn="l" rtl="0">
              <a:lnSpc>
                <a:spcPts val="2700"/>
              </a:lnSpc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l-GR" sz="1600" b="0" i="0" dirty="0">
                <a:solidFill>
                  <a:srgbClr val="1F1F1F"/>
                </a:solidFill>
                <a:effectLst/>
              </a:rPr>
              <a:t> η αντιληπτή οργανωσιακή υποστήριξη </a:t>
            </a:r>
          </a:p>
          <a:p>
            <a:pPr algn="l" rtl="0">
              <a:lnSpc>
                <a:spcPts val="2700"/>
              </a:lnSpc>
            </a:pPr>
            <a:r>
              <a:rPr lang="el-GR" sz="1600" dirty="0">
                <a:solidFill>
                  <a:srgbClr val="1F1F1F"/>
                </a:solidFill>
              </a:rPr>
              <a:t>Επιδρούν</a:t>
            </a:r>
            <a:r>
              <a:rPr lang="el-GR" sz="1600" b="0" i="0" dirty="0">
                <a:solidFill>
                  <a:srgbClr val="1F1F1F"/>
                </a:solidFill>
                <a:effectLst/>
              </a:rPr>
              <a:t> θετικά επίδραση στην ευημερία των εργαζομένων.</a:t>
            </a:r>
          </a:p>
          <a:p>
            <a:pPr>
              <a:lnSpc>
                <a:spcPts val="2700"/>
              </a:lnSpc>
            </a:pPr>
            <a:r>
              <a:rPr lang="el-GR" sz="1600" dirty="0"/>
              <a:t>Επιπλέον, η ευημερία των εργαζομένων είχε σημαντικό αρνητικό αντίκτυπο στην απόφαση των εργαζομένων της Γενιάς Ζ να εφαρμόσουν το </a:t>
            </a:r>
            <a:r>
              <a:rPr lang="en-US" sz="1600" dirty="0"/>
              <a:t>Quiet Quitting.</a:t>
            </a:r>
            <a:endParaRPr lang="el-GR" sz="1600" dirty="0"/>
          </a:p>
          <a:p>
            <a:pPr algn="l" rtl="0">
              <a:lnSpc>
                <a:spcPts val="2700"/>
              </a:lnSpc>
            </a:pPr>
            <a:endParaRPr lang="el-GR" sz="1600" b="0" i="0" dirty="0">
              <a:solidFill>
                <a:srgbClr val="1F1F1F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05748F-C597-E966-83A3-21758CA3C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575" y="2514104"/>
            <a:ext cx="2689612" cy="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1BC0-29D3-7D8C-FB00-4F469E3B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0" y="565029"/>
            <a:ext cx="9779183" cy="1325563"/>
          </a:xfrm>
        </p:spPr>
        <p:txBody>
          <a:bodyPr/>
          <a:lstStyle/>
          <a:p>
            <a:r>
              <a:rPr lang="el-GR" b="0" dirty="0">
                <a:latin typeface="+mj-lt"/>
              </a:rPr>
              <a:t/>
            </a:r>
            <a:br>
              <a:rPr lang="el-GR" b="0" dirty="0">
                <a:latin typeface="+mj-lt"/>
              </a:rPr>
            </a:br>
            <a:r>
              <a:rPr lang="el-GR" b="0" dirty="0">
                <a:latin typeface="+mj-lt"/>
              </a:rPr>
              <a:t/>
            </a:r>
            <a:br>
              <a:rPr lang="el-GR" b="0" dirty="0">
                <a:latin typeface="+mj-lt"/>
              </a:rPr>
            </a:br>
            <a:r>
              <a:rPr lang="el-GR" b="0" dirty="0">
                <a:latin typeface="+mj-lt"/>
              </a:rPr>
              <a:t/>
            </a:r>
            <a:br>
              <a:rPr lang="el-GR" b="0" dirty="0">
                <a:latin typeface="+mj-lt"/>
              </a:rPr>
            </a:br>
            <a:r>
              <a:rPr lang="el-GR" b="0" dirty="0">
                <a:latin typeface="+mj-lt"/>
              </a:rPr>
              <a:t/>
            </a:r>
            <a:br>
              <a:rPr lang="el-GR" b="0" dirty="0">
                <a:latin typeface="+mj-lt"/>
              </a:rPr>
            </a:br>
            <a:r>
              <a:rPr lang="el-GR" sz="3600" b="0" dirty="0">
                <a:latin typeface="+mj-lt"/>
              </a:rPr>
              <a:t>Επιπτώσεις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7338-26F4-336F-7F54-361214B8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504" y="2665986"/>
            <a:ext cx="3586637" cy="34364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1600" dirty="0"/>
              <a:t>🏢  </a:t>
            </a:r>
            <a:r>
              <a:rPr lang="el-GR" sz="1600" b="1" dirty="0">
                <a:solidFill>
                  <a:schemeClr val="tx1"/>
                </a:solidFill>
                <a:latin typeface="+mn-lt"/>
              </a:rPr>
              <a:t>Στον Οργανισμό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Μείωση δέσμευσης και συνεργασίας εντός της ομάδας.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Αύξηση απουσιών και μείωση διαθεσιμότητας.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Διάχυση σιωπηλής κουλτούρας αποστασιοποίησης.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Απώλεια ταλέντων </a:t>
            </a:r>
            <a:r>
              <a:rPr lang="el-GR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και μειωμένη καινοτομία.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/>
            </a:r>
            <a:br>
              <a:rPr lang="el-GR" sz="1600" dirty="0">
                <a:solidFill>
                  <a:schemeClr val="tx1"/>
                </a:solidFill>
                <a:latin typeface="+mn-lt"/>
              </a:rPr>
            </a:br>
            <a:endParaRPr kumimoji="0" lang="el-G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>
              <a:lnSpc>
                <a:spcPct val="100000"/>
              </a:lnSpc>
            </a:pPr>
            <a:endParaRPr lang="el-G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8BA951-7BF1-F340-E1A3-FF77EF9237D8}"/>
              </a:ext>
            </a:extLst>
          </p:cNvPr>
          <p:cNvSpPr txBox="1">
            <a:spLocks/>
          </p:cNvSpPr>
          <p:nvPr/>
        </p:nvSpPr>
        <p:spPr>
          <a:xfrm>
            <a:off x="8192390" y="2665987"/>
            <a:ext cx="3412708" cy="343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1600" dirty="0"/>
              <a:t>🧑‍💼 </a:t>
            </a:r>
            <a:r>
              <a:rPr lang="el-GR" sz="1600" b="1" dirty="0">
                <a:solidFill>
                  <a:schemeClr val="tx1"/>
                </a:solidFill>
                <a:latin typeface="+mn-lt"/>
              </a:rPr>
              <a:t>Στην Ηγεσία &amp; στις Σχέσεις Εμπιστοσύνης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Απώλεια εμπιστοσύνης λόγω παραβίασης Ψυχολογικού Συμβολαίου.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Ενίσχυση τοξικών συμπεριφορών.</a:t>
            </a:r>
            <a:br>
              <a:rPr lang="el-GR" sz="1600" dirty="0">
                <a:solidFill>
                  <a:schemeClr val="tx1"/>
                </a:solidFill>
                <a:latin typeface="+mn-lt"/>
              </a:rPr>
            </a:br>
            <a:endParaRPr lang="el-G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746C630-D34F-A0E3-B926-7C3C909470AD}"/>
              </a:ext>
            </a:extLst>
          </p:cNvPr>
          <p:cNvSpPr txBox="1">
            <a:spLocks/>
          </p:cNvSpPr>
          <p:nvPr/>
        </p:nvSpPr>
        <p:spPr>
          <a:xfrm>
            <a:off x="217240" y="2665986"/>
            <a:ext cx="4007621" cy="343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>
                <a:latin typeface="+mn-lt"/>
              </a:rPr>
              <a:t>👥 </a:t>
            </a:r>
            <a:r>
              <a:rPr lang="el-GR" sz="1600" b="1" dirty="0">
                <a:solidFill>
                  <a:schemeClr val="tx1"/>
                </a:solidFill>
                <a:latin typeface="+mn-lt"/>
              </a:rPr>
              <a:t>Στους Εργαζόμενους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Συναισθηματική αποστασιοποίηση και απώλεια επαγγελματικής ταυτότητας.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+mn-lt"/>
              </a:rPr>
              <a:t>Εσωτερική σύγκρουση μεταξύ αξιών και πραγματικότητας εργασίας.</a:t>
            </a:r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+mn-lt"/>
              </a:rPr>
              <a:t>Αυξημένη ψυχοσωματική κόπωση και latent burnout.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+mn-lt"/>
              </a:rPr>
              <a:t>Μείωση κινήτρων για ανάπτυξη και συνεχιζόμενη εκπαίδευση.</a:t>
            </a:r>
          </a:p>
        </p:txBody>
      </p:sp>
    </p:spTree>
    <p:extLst>
      <p:ext uri="{BB962C8B-B14F-4D97-AF65-F5344CB8AC3E}">
        <p14:creationId xmlns:p14="http://schemas.microsoft.com/office/powerpoint/2010/main" val="308634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81484-2C23-059D-41BB-94BED5E4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Από το Quiet Quitting στο Flourishing</a:t>
            </a:r>
            <a:endParaRPr lang="el-GR" dirty="0"/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129883A-0E92-9EB4-25A3-E26611C80A24}"/>
              </a:ext>
            </a:extLst>
          </p:cNvPr>
          <p:cNvSpPr/>
          <p:nvPr/>
        </p:nvSpPr>
        <p:spPr>
          <a:xfrm>
            <a:off x="753264" y="3063240"/>
            <a:ext cx="3063240" cy="1828800"/>
          </a:xfrm>
          <a:prstGeom prst="roundRect">
            <a:avLst/>
          </a:prstGeom>
          <a:solidFill>
            <a:srgbClr val="FDEBEB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 dirty="0">
                <a:solidFill>
                  <a:srgbClr val="2B2A3A"/>
                </a:solidFill>
                <a:latin typeface="Calibri"/>
              </a:rPr>
              <a:t>Quiet Quitting</a:t>
            </a:r>
          </a:p>
          <a:p>
            <a:pPr>
              <a:spcBef>
                <a:spcPts val="400"/>
              </a:spcBef>
              <a:defRPr sz="1150">
                <a:solidFill>
                  <a:srgbClr val="2D2D2D"/>
                </a:solidFill>
                <a:latin typeface="Calibri"/>
              </a:defRPr>
            </a:pPr>
            <a:r>
              <a:rPr dirty="0" err="1"/>
              <a:t>Συμ</a:t>
            </a:r>
            <a:r>
              <a:rPr dirty="0"/>
              <a:t>περιφορική απόσυρση</a:t>
            </a:r>
            <a:br>
              <a:rPr dirty="0"/>
            </a:br>
            <a:r>
              <a:rPr dirty="0"/>
              <a:t>• βασικά καθήκοντα</a:t>
            </a:r>
            <a:br>
              <a:rPr dirty="0"/>
            </a:br>
            <a:r>
              <a:rPr dirty="0"/>
              <a:t>• χαμηλή πρωτοβουλία</a:t>
            </a:r>
            <a:br>
              <a:rPr dirty="0"/>
            </a:br>
            <a:r>
              <a:rPr dirty="0"/>
              <a:t>• μειωμένη δέσμευση</a:t>
            </a:r>
          </a:p>
        </p:txBody>
      </p:sp>
      <p:cxnSp>
        <p:nvCxnSpPr>
          <p:cNvPr id="4" name="Connector 13">
            <a:extLst>
              <a:ext uri="{FF2B5EF4-FFF2-40B4-BE49-F238E27FC236}">
                <a16:creationId xmlns:a16="http://schemas.microsoft.com/office/drawing/2014/main" id="{D105A6D4-C934-20DF-8AB0-E19C5212BA1B}"/>
              </a:ext>
            </a:extLst>
          </p:cNvPr>
          <p:cNvCxnSpPr/>
          <p:nvPr/>
        </p:nvCxnSpPr>
        <p:spPr>
          <a:xfrm>
            <a:off x="3948456" y="3977640"/>
            <a:ext cx="548641" cy="0"/>
          </a:xfrm>
          <a:prstGeom prst="line">
            <a:avLst/>
          </a:prstGeom>
          <a:ln w="25400">
            <a:solidFill>
              <a:srgbClr val="2482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A0A2DC78-C270-083E-1A09-7B1DA6D0FD31}"/>
              </a:ext>
            </a:extLst>
          </p:cNvPr>
          <p:cNvSpPr/>
          <p:nvPr/>
        </p:nvSpPr>
        <p:spPr>
          <a:xfrm>
            <a:off x="4572000" y="3063240"/>
            <a:ext cx="3063240" cy="1828800"/>
          </a:xfrm>
          <a:prstGeom prst="roundRect">
            <a:avLst/>
          </a:prstGeom>
          <a:solidFill>
            <a:srgbClr val="EAF1FA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 dirty="0">
                <a:solidFill>
                  <a:srgbClr val="2B2A3A"/>
                </a:solidFill>
                <a:latin typeface="Calibri"/>
              </a:rPr>
              <a:t>Resilience</a:t>
            </a:r>
          </a:p>
          <a:p>
            <a:pPr>
              <a:spcBef>
                <a:spcPts val="400"/>
              </a:spcBef>
              <a:defRPr sz="1150">
                <a:solidFill>
                  <a:srgbClr val="2D2D2D"/>
                </a:solidFill>
                <a:latin typeface="Calibri"/>
              </a:defRPr>
            </a:pPr>
            <a:r>
              <a:rPr dirty="0" err="1"/>
              <a:t>Προστ</a:t>
            </a:r>
            <a:r>
              <a:rPr dirty="0"/>
              <a:t>ατευτικός μηχανισμός</a:t>
            </a:r>
            <a:br>
              <a:rPr dirty="0"/>
            </a:br>
            <a:r>
              <a:rPr dirty="0"/>
              <a:t>• ανάκαμψη</a:t>
            </a:r>
            <a:br>
              <a:rPr dirty="0"/>
            </a:br>
            <a:r>
              <a:rPr dirty="0"/>
              <a:t>• προσαρμογή</a:t>
            </a:r>
            <a:br>
              <a:rPr dirty="0"/>
            </a:br>
            <a:r>
              <a:rPr dirty="0"/>
              <a:t>• διατήρηση ενέργειας</a:t>
            </a:r>
          </a:p>
        </p:txBody>
      </p:sp>
      <p:cxnSp>
        <p:nvCxnSpPr>
          <p:cNvPr id="7" name="Connector 14">
            <a:extLst>
              <a:ext uri="{FF2B5EF4-FFF2-40B4-BE49-F238E27FC236}">
                <a16:creationId xmlns:a16="http://schemas.microsoft.com/office/drawing/2014/main" id="{2B3D3D03-05A9-54A2-E217-BFDFF0ADA274}"/>
              </a:ext>
            </a:extLst>
          </p:cNvPr>
          <p:cNvCxnSpPr/>
          <p:nvPr/>
        </p:nvCxnSpPr>
        <p:spPr>
          <a:xfrm>
            <a:off x="7765590" y="3977640"/>
            <a:ext cx="548641" cy="0"/>
          </a:xfrm>
          <a:prstGeom prst="line">
            <a:avLst/>
          </a:prstGeom>
          <a:ln w="25400">
            <a:solidFill>
              <a:srgbClr val="2482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7F7BC34C-621E-73AC-363D-F18F64560B02}"/>
              </a:ext>
            </a:extLst>
          </p:cNvPr>
          <p:cNvSpPr/>
          <p:nvPr/>
        </p:nvSpPr>
        <p:spPr>
          <a:xfrm>
            <a:off x="8446183" y="3063240"/>
            <a:ext cx="3063240" cy="1828800"/>
          </a:xfrm>
          <a:prstGeom prst="roundRect">
            <a:avLst/>
          </a:prstGeom>
          <a:solidFill>
            <a:srgbClr val="E5F5EC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 dirty="0">
                <a:solidFill>
                  <a:srgbClr val="2B2A3A"/>
                </a:solidFill>
                <a:latin typeface="Calibri"/>
              </a:rPr>
              <a:t>Flourishing</a:t>
            </a:r>
          </a:p>
          <a:p>
            <a:pPr>
              <a:spcBef>
                <a:spcPts val="400"/>
              </a:spcBef>
              <a:defRPr sz="1150">
                <a:solidFill>
                  <a:srgbClr val="2D2D2D"/>
                </a:solidFill>
                <a:latin typeface="Calibri"/>
              </a:defRPr>
            </a:pPr>
            <a:r>
              <a:rPr dirty="0"/>
              <a:t>Επ</a:t>
            </a:r>
            <a:r>
              <a:rPr dirty="0" err="1"/>
              <a:t>ιθυμητή</a:t>
            </a:r>
            <a:r>
              <a:rPr dirty="0"/>
              <a:t> κα</a:t>
            </a:r>
            <a:r>
              <a:rPr dirty="0" err="1"/>
              <a:t>τάστ</a:t>
            </a:r>
            <a:r>
              <a:rPr dirty="0"/>
              <a:t>αση</a:t>
            </a:r>
            <a:br>
              <a:rPr dirty="0"/>
            </a:br>
            <a:r>
              <a:rPr dirty="0"/>
              <a:t>• νόημα</a:t>
            </a:r>
            <a:br>
              <a:rPr dirty="0"/>
            </a:br>
            <a:r>
              <a:rPr dirty="0"/>
              <a:t>• σχέσεις</a:t>
            </a:r>
            <a:br>
              <a:rPr dirty="0"/>
            </a:br>
            <a:r>
              <a:rPr dirty="0"/>
              <a:t>• δέσμευση</a:t>
            </a:r>
            <a:br>
              <a:rPr dirty="0"/>
            </a:br>
            <a:r>
              <a:rPr dirty="0"/>
              <a:t>• θετική λειτουργικότητα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3D597-7136-0B95-FBFD-076B1EFD9CF0}"/>
              </a:ext>
            </a:extLst>
          </p:cNvPr>
          <p:cNvSpPr txBox="1"/>
          <p:nvPr/>
        </p:nvSpPr>
        <p:spPr>
          <a:xfrm>
            <a:off x="1257300" y="5367528"/>
            <a:ext cx="9692640" cy="584775"/>
          </a:xfrm>
          <a:prstGeom prst="rect">
            <a:avLst/>
          </a:prstGeom>
          <a:noFill/>
        </p:spPr>
        <p:txBody>
          <a:bodyPr wrap="square" lIns="45720" rIns="45720" anchor="t">
            <a:spAutoFit/>
          </a:bodyPr>
          <a:lstStyle/>
          <a:p>
            <a:pPr algn="ctr"/>
            <a:r>
              <a:rPr sz="1600" b="1" dirty="0">
                <a:solidFill>
                  <a:srgbClr val="2B2A3A"/>
                </a:solidFill>
                <a:latin typeface="Calibri"/>
              </a:rPr>
              <a:t>Η </a:t>
            </a:r>
            <a:r>
              <a:rPr sz="1600" b="1" dirty="0" err="1">
                <a:solidFill>
                  <a:srgbClr val="2B2A3A"/>
                </a:solidFill>
                <a:latin typeface="Calibri"/>
              </a:rPr>
              <a:t>διοικητική</a:t>
            </a:r>
            <a:r>
              <a:rPr sz="1600" b="1" dirty="0">
                <a:solidFill>
                  <a:srgbClr val="2B2A3A"/>
                </a:solidFill>
                <a:latin typeface="Calibri"/>
              </a:rPr>
              <a:t> π</a:t>
            </a:r>
            <a:r>
              <a:rPr sz="1600" b="1" dirty="0" err="1">
                <a:solidFill>
                  <a:srgbClr val="2B2A3A"/>
                </a:solidFill>
                <a:latin typeface="Calibri"/>
              </a:rPr>
              <a:t>ρόκληση</a:t>
            </a:r>
            <a:r>
              <a:rPr sz="1600" b="1" dirty="0">
                <a:solidFill>
                  <a:srgbClr val="2B2A3A"/>
                </a:solidFill>
                <a:latin typeface="Calibri"/>
              </a:rPr>
              <a:t> </a:t>
            </a:r>
            <a:r>
              <a:rPr lang="el-GR" sz="1600" b="1" dirty="0">
                <a:solidFill>
                  <a:srgbClr val="2B2A3A"/>
                </a:solidFill>
                <a:latin typeface="Calibri"/>
              </a:rPr>
              <a:t> ε</a:t>
            </a:r>
            <a:r>
              <a:rPr sz="1600" b="1" dirty="0" err="1">
                <a:solidFill>
                  <a:srgbClr val="2B2A3A"/>
                </a:solidFill>
                <a:latin typeface="Calibri"/>
              </a:rPr>
              <a:t>ίν</a:t>
            </a:r>
            <a:r>
              <a:rPr sz="1600" b="1" dirty="0">
                <a:solidFill>
                  <a:srgbClr val="2B2A3A"/>
                </a:solidFill>
                <a:latin typeface="Calibri"/>
              </a:rPr>
              <a:t>αι να μετατραπεί η σιωπηλή αποστασιοποίηση σε συνθήκες ουσιαστικής συμμετοχής και ευημερίας.</a:t>
            </a:r>
          </a:p>
        </p:txBody>
      </p:sp>
    </p:spTree>
    <p:extLst>
      <p:ext uri="{BB962C8B-B14F-4D97-AF65-F5344CB8AC3E}">
        <p14:creationId xmlns:p14="http://schemas.microsoft.com/office/powerpoint/2010/main" val="195855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F276-412C-89BD-5DA3-6AE566BB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 Quitting</a:t>
            </a:r>
            <a:r>
              <a:rPr lang="el-G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7B45-5702-AC4D-16EF-6F5921B0A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Νέο φαινόμενο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Εμφανίστηκε τον 07/2022 μέσα από τα </a:t>
            </a:r>
            <a:r>
              <a:rPr lang="en-US" dirty="0"/>
              <a:t>social media (Tik Tok)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ημιούργησε ένα κύμα εργαζομένων που αντί να παραιτηθούν από τη δουλειά τους αποφάσισαν να παραιτηθούν μόνο από συγκεκριμένες πτυχές των εργασιακών τους καθηκόντων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80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72100B-D084-88F2-B3BF-19891AB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Resilience </a:t>
            </a:r>
            <a:r>
              <a:rPr lang="el-GR" dirty="0"/>
              <a:t>στον εργασιακό χώρο</a:t>
            </a:r>
            <a:br>
              <a:rPr lang="el-GR" dirty="0"/>
            </a:br>
            <a:r>
              <a:rPr lang="it-IT" sz="1600" dirty="0"/>
              <a:t> </a:t>
            </a:r>
            <a:r>
              <a:rPr lang="el-GR" sz="1600" dirty="0"/>
              <a:t>Η ανθεκτικότητα ως μέρος του </a:t>
            </a:r>
            <a:r>
              <a:rPr lang="it-IT" sz="1600" dirty="0"/>
              <a:t>Psychological Capital – PsyCap (HERO model)</a:t>
            </a:r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6BA6C78-7EB1-392E-DEAE-F2B3B8C1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1" y="2689533"/>
            <a:ext cx="2426418" cy="2334970"/>
          </a:xfrm>
          <a:prstGeom prst="rect">
            <a:avLst/>
          </a:prstGeom>
        </p:spPr>
      </p:pic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66CAF85-A7FC-3264-4353-0F3007FDDBEA}"/>
              </a:ext>
            </a:extLst>
          </p:cNvPr>
          <p:cNvSpPr/>
          <p:nvPr/>
        </p:nvSpPr>
        <p:spPr>
          <a:xfrm>
            <a:off x="3559729" y="2689533"/>
            <a:ext cx="2331720" cy="2240280"/>
          </a:xfrm>
          <a:prstGeom prst="roundRect">
            <a:avLst/>
          </a:prstGeom>
          <a:solidFill>
            <a:srgbClr val="E5F5EC"/>
          </a:solidFill>
          <a:ln>
            <a:solidFill>
              <a:srgbClr val="C8D7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09728" rIns="128016" rtlCol="0" anchor="t"/>
          <a:lstStyle/>
          <a:p>
            <a:pPr algn="ctr"/>
            <a:r>
              <a:rPr sz="2800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sz="1400" b="1" dirty="0">
                <a:solidFill>
                  <a:schemeClr val="tx1"/>
                </a:solidFill>
              </a:rPr>
              <a:t>Efficacy</a:t>
            </a:r>
          </a:p>
          <a:p>
            <a:pPr algn="ctr"/>
            <a:r>
              <a:rPr lang="el-GR" sz="1050" dirty="0">
                <a:solidFill>
                  <a:schemeClr val="tx1"/>
                </a:solidFill>
              </a:rPr>
              <a:t>Πίστη στην ικανότητα ανάληψης και επιτυχούς ολοκλήρωσης απαιτητικών εργασιών.</a:t>
            </a:r>
            <a:endParaRPr sz="1050" dirty="0">
              <a:solidFill>
                <a:schemeClr val="tx1"/>
              </a:solidFill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E21C5390-5807-760F-17A7-6CDCAA49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19" y="2689533"/>
            <a:ext cx="2426418" cy="2334970"/>
          </a:xfrm>
          <a:prstGeom prst="rect">
            <a:avLst/>
          </a:prstGeom>
        </p:spPr>
      </p:pic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688F8F21-460D-D2CC-DC9C-CED7CE405AB5}"/>
              </a:ext>
            </a:extLst>
          </p:cNvPr>
          <p:cNvSpPr/>
          <p:nvPr/>
        </p:nvSpPr>
        <p:spPr>
          <a:xfrm>
            <a:off x="9334807" y="2689533"/>
            <a:ext cx="2331720" cy="2240280"/>
          </a:xfrm>
          <a:prstGeom prst="roundRect">
            <a:avLst/>
          </a:prstGeom>
          <a:solidFill>
            <a:srgbClr val="E5F5EC"/>
          </a:solidFill>
          <a:ln>
            <a:solidFill>
              <a:srgbClr val="C8D7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09728" rIns="128016" rtlCol="0" anchor="t"/>
          <a:lstStyle/>
          <a:p>
            <a:pPr algn="ctr"/>
            <a:r>
              <a:rPr sz="2800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sz="1400" b="1" dirty="0">
                <a:solidFill>
                  <a:schemeClr val="tx1"/>
                </a:solidFill>
              </a:rPr>
              <a:t>Optimism</a:t>
            </a:r>
          </a:p>
          <a:p>
            <a:pPr algn="ctr"/>
            <a:r>
              <a:rPr lang="el-GR" sz="1050" dirty="0">
                <a:solidFill>
                  <a:schemeClr val="tx1"/>
                </a:solidFill>
              </a:rPr>
              <a:t>Ρεαλιστική θετική προσδοκία για την παρούσα και μελλοντική επιτυχία.</a:t>
            </a:r>
            <a:endParaRPr sz="105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F848AC-C7E0-8211-4E6E-7624A6C11783}"/>
              </a:ext>
            </a:extLst>
          </p:cNvPr>
          <p:cNvSpPr txBox="1"/>
          <p:nvPr/>
        </p:nvSpPr>
        <p:spPr>
          <a:xfrm>
            <a:off x="624841" y="5490137"/>
            <a:ext cx="11647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/>
              <a:t>Το </a:t>
            </a:r>
            <a:r>
              <a:rPr lang="el-GR" sz="1400" dirty="0" err="1"/>
              <a:t>PsyCap</a:t>
            </a:r>
            <a:r>
              <a:rPr lang="el-GR" sz="1400" dirty="0"/>
              <a:t> λειτουργεί ως ψυχολογικό κεφάλαιο που επιτρέπει στον εργαζόμενο να θέτει στόχους, να πιστεύει στις ικανότητές του, να ανακάμπτει από δυσκολίες και να διατηρεί θετική προσδοκία για το μέλλον. Για τον </a:t>
            </a:r>
            <a:r>
              <a:rPr lang="el-GR" sz="1400" dirty="0" err="1"/>
              <a:t>manager</a:t>
            </a:r>
            <a:r>
              <a:rPr lang="el-GR" sz="1400" dirty="0"/>
              <a:t>, η ενίσχυση του </a:t>
            </a:r>
            <a:r>
              <a:rPr lang="el-GR" sz="1400" dirty="0" err="1"/>
              <a:t>PsyCap</a:t>
            </a:r>
            <a:r>
              <a:rPr lang="el-GR" sz="1400" dirty="0"/>
              <a:t> είναι ένας πρακτικός τρόπος πρόληψης του </a:t>
            </a:r>
            <a:r>
              <a:rPr lang="el-GR" sz="1400" dirty="0" err="1"/>
              <a:t>Quiet</a:t>
            </a:r>
            <a:r>
              <a:rPr lang="el-GR" sz="1400" dirty="0"/>
              <a:t> </a:t>
            </a:r>
            <a:r>
              <a:rPr lang="el-GR" sz="1400" dirty="0" err="1"/>
              <a:t>Quitting</a:t>
            </a:r>
            <a:r>
              <a:rPr lang="el-GR" sz="1400" dirty="0"/>
              <a:t>, γιατί μετατρέπει την αποστασιοποίηση σε επανασύνδεση με την εργασία.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D72021-9D52-1549-5B23-CB6557A5D0C5}"/>
              </a:ext>
            </a:extLst>
          </p:cNvPr>
          <p:cNvSpPr txBox="1"/>
          <p:nvPr/>
        </p:nvSpPr>
        <p:spPr>
          <a:xfrm>
            <a:off x="594360" y="6547104"/>
            <a:ext cx="10972800" cy="207749"/>
          </a:xfrm>
          <a:prstGeom prst="rect">
            <a:avLst/>
          </a:prstGeom>
          <a:noFill/>
        </p:spPr>
        <p:txBody>
          <a:bodyPr wrap="square" lIns="45720" rIns="45720" anchor="t">
            <a:spAutoFit/>
          </a:bodyPr>
          <a:lstStyle/>
          <a:p>
            <a:pPr algn="l"/>
            <a:r>
              <a:rPr sz="750" b="0" dirty="0">
                <a:solidFill>
                  <a:srgbClr val="55555F"/>
                </a:solidFill>
                <a:latin typeface="Calibri"/>
              </a:rPr>
              <a:t>Luthans, F., Youssef, C. M., &amp; Avolio, B. J. (2007). Psychological Capital · Luthans (2002).</a:t>
            </a:r>
          </a:p>
        </p:txBody>
      </p:sp>
    </p:spTree>
    <p:extLst>
      <p:ext uri="{BB962C8B-B14F-4D97-AF65-F5344CB8AC3E}">
        <p14:creationId xmlns:p14="http://schemas.microsoft.com/office/powerpoint/2010/main" val="142908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44A7FE-8E8F-82D2-D7C3-CDAB0C02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Flourishing </a:t>
            </a:r>
            <a:r>
              <a:rPr lang="el-GR" dirty="0"/>
              <a:t>στον εργασιακό χώρο</a:t>
            </a:r>
            <a:br>
              <a:rPr lang="el-GR" dirty="0"/>
            </a:br>
            <a:r>
              <a:rPr lang="el-GR" sz="1600" dirty="0"/>
              <a:t>Το PERMA ως πρακτικός φακός κατανόησης του </a:t>
            </a:r>
            <a:r>
              <a:rPr lang="el-GR" sz="1600" dirty="0" err="1"/>
              <a:t>flourishing</a:t>
            </a:r>
            <a:r>
              <a:rPr lang="el-GR" sz="1600" dirty="0"/>
              <a:t> για </a:t>
            </a:r>
            <a:r>
              <a:rPr lang="el-GR" sz="1600" dirty="0" err="1"/>
              <a:t>managers</a:t>
            </a:r>
            <a:endParaRPr lang="el-GR" dirty="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DF26C34F-F2F3-F6F8-0A00-ABE7A8BCB7C2}"/>
              </a:ext>
            </a:extLst>
          </p:cNvPr>
          <p:cNvSpPr/>
          <p:nvPr/>
        </p:nvSpPr>
        <p:spPr>
          <a:xfrm>
            <a:off x="1246632" y="2351174"/>
            <a:ext cx="594360" cy="594360"/>
          </a:xfrm>
          <a:prstGeom prst="ellipse">
            <a:avLst/>
          </a:prstGeom>
          <a:solidFill>
            <a:srgbClr val="309D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P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6EEA4874-5E77-7503-DEE6-3A131C7C5BD7}"/>
              </a:ext>
            </a:extLst>
          </p:cNvPr>
          <p:cNvSpPr/>
          <p:nvPr/>
        </p:nvSpPr>
        <p:spPr>
          <a:xfrm>
            <a:off x="3611880" y="2351174"/>
            <a:ext cx="594360" cy="594360"/>
          </a:xfrm>
          <a:prstGeom prst="ellipse">
            <a:avLst/>
          </a:prstGeom>
          <a:solidFill>
            <a:srgbClr val="309D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96FCED48-6403-4CC9-6957-EFF24BE6AE29}"/>
              </a:ext>
            </a:extLst>
          </p:cNvPr>
          <p:cNvSpPr/>
          <p:nvPr/>
        </p:nvSpPr>
        <p:spPr>
          <a:xfrm>
            <a:off x="5910071" y="2351174"/>
            <a:ext cx="594360" cy="594360"/>
          </a:xfrm>
          <a:prstGeom prst="ellipse">
            <a:avLst/>
          </a:prstGeom>
          <a:solidFill>
            <a:srgbClr val="309D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FF65557F-FF63-DE96-16E6-E5A1A58F6690}"/>
              </a:ext>
            </a:extLst>
          </p:cNvPr>
          <p:cNvSpPr/>
          <p:nvPr/>
        </p:nvSpPr>
        <p:spPr>
          <a:xfrm>
            <a:off x="8208262" y="2392516"/>
            <a:ext cx="594360" cy="594360"/>
          </a:xfrm>
          <a:prstGeom prst="ellipse">
            <a:avLst/>
          </a:prstGeom>
          <a:solidFill>
            <a:srgbClr val="309D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M</a:t>
            </a: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7B4E9710-9F7C-F11E-F461-CE7058BBBDB4}"/>
              </a:ext>
            </a:extLst>
          </p:cNvPr>
          <p:cNvSpPr/>
          <p:nvPr/>
        </p:nvSpPr>
        <p:spPr>
          <a:xfrm>
            <a:off x="10561806" y="2351174"/>
            <a:ext cx="594360" cy="594360"/>
          </a:xfrm>
          <a:prstGeom prst="ellipse">
            <a:avLst/>
          </a:prstGeom>
          <a:solidFill>
            <a:srgbClr val="309D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32D727-B660-B79B-6EB0-2924E635FCF4}"/>
              </a:ext>
            </a:extLst>
          </p:cNvPr>
          <p:cNvSpPr/>
          <p:nvPr/>
        </p:nvSpPr>
        <p:spPr>
          <a:xfrm>
            <a:off x="515112" y="3098091"/>
            <a:ext cx="2057400" cy="1920240"/>
          </a:xfrm>
          <a:prstGeom prst="roundRect">
            <a:avLst/>
          </a:prstGeom>
          <a:solidFill>
            <a:srgbClr val="F5F6F8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l"/>
            <a:r>
              <a:rPr sz="1400" b="1" dirty="0">
                <a:solidFill>
                  <a:schemeClr val="tx1"/>
                </a:solidFill>
              </a:rPr>
              <a:t>Positive Emotions</a:t>
            </a:r>
          </a:p>
          <a:p>
            <a:pPr algn="l"/>
            <a:r>
              <a:rPr sz="1050" dirty="0" err="1">
                <a:solidFill>
                  <a:schemeClr val="tx1"/>
                </a:solidFill>
              </a:rPr>
              <a:t>θετικό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κλίμ</a:t>
            </a:r>
            <a:r>
              <a:rPr sz="1050" dirty="0">
                <a:solidFill>
                  <a:schemeClr val="tx1"/>
                </a:solidFill>
              </a:rPr>
              <a:t>α, αναγνώριση, ψυχική ενέργεια και καθημερινή καλή εμπειρία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E0B73E40-D852-C33D-66D0-8C80F910984D}"/>
              </a:ext>
            </a:extLst>
          </p:cNvPr>
          <p:cNvSpPr/>
          <p:nvPr/>
        </p:nvSpPr>
        <p:spPr>
          <a:xfrm>
            <a:off x="2872740" y="3098091"/>
            <a:ext cx="2057400" cy="1920240"/>
          </a:xfrm>
          <a:prstGeom prst="roundRect">
            <a:avLst/>
          </a:prstGeom>
          <a:solidFill>
            <a:srgbClr val="F5F6F8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l"/>
            <a:r>
              <a:rPr sz="1400" b="1" dirty="0">
                <a:solidFill>
                  <a:schemeClr val="tx1"/>
                </a:solidFill>
              </a:rPr>
              <a:t>Engagement</a:t>
            </a:r>
          </a:p>
          <a:p>
            <a:pPr algn="l"/>
            <a:r>
              <a:rPr sz="1050" dirty="0">
                <a:solidFill>
                  <a:schemeClr val="tx1"/>
                </a:solidFill>
              </a:rPr>
              <a:t>flow, απ</a:t>
            </a:r>
            <a:r>
              <a:rPr sz="1050" dirty="0" err="1">
                <a:solidFill>
                  <a:schemeClr val="tx1"/>
                </a:solidFill>
              </a:rPr>
              <a:t>ορρόφηση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στην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εργ</a:t>
            </a:r>
            <a:r>
              <a:rPr sz="1050" dirty="0">
                <a:solidFill>
                  <a:schemeClr val="tx1"/>
                </a:solidFill>
              </a:rPr>
              <a:t>ασία και αξιοποίηση δυνατοτήτων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4012A38D-E269-AD02-F6E0-4F966FD663CC}"/>
              </a:ext>
            </a:extLst>
          </p:cNvPr>
          <p:cNvSpPr/>
          <p:nvPr/>
        </p:nvSpPr>
        <p:spPr>
          <a:xfrm>
            <a:off x="5204459" y="3097118"/>
            <a:ext cx="2057400" cy="1920240"/>
          </a:xfrm>
          <a:prstGeom prst="roundRect">
            <a:avLst/>
          </a:prstGeom>
          <a:solidFill>
            <a:srgbClr val="F5F6F8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l"/>
            <a:r>
              <a:rPr sz="1400" b="1" dirty="0">
                <a:solidFill>
                  <a:schemeClr val="tx1"/>
                </a:solidFill>
              </a:rPr>
              <a:t>Relationships</a:t>
            </a:r>
          </a:p>
          <a:p>
            <a:pPr algn="l"/>
            <a:r>
              <a:rPr sz="1050" dirty="0" err="1">
                <a:solidFill>
                  <a:schemeClr val="tx1"/>
                </a:solidFill>
              </a:rPr>
              <a:t>εμ</a:t>
            </a:r>
            <a:r>
              <a:rPr sz="1050" dirty="0">
                <a:solidFill>
                  <a:schemeClr val="tx1"/>
                </a:solidFill>
              </a:rPr>
              <a:t>πιστοσύνη, υποστηρικτικές σχέσεις και αίσθηση του ανήκειν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CFB54627-BBAF-3624-C399-B7F056EA3D05}"/>
              </a:ext>
            </a:extLst>
          </p:cNvPr>
          <p:cNvSpPr/>
          <p:nvPr/>
        </p:nvSpPr>
        <p:spPr>
          <a:xfrm>
            <a:off x="7536178" y="3097118"/>
            <a:ext cx="2057400" cy="1920240"/>
          </a:xfrm>
          <a:prstGeom prst="roundRect">
            <a:avLst/>
          </a:prstGeom>
          <a:solidFill>
            <a:srgbClr val="F5F6F8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l"/>
            <a:r>
              <a:rPr sz="1400" b="1" dirty="0">
                <a:solidFill>
                  <a:schemeClr val="tx1"/>
                </a:solidFill>
              </a:rPr>
              <a:t>Meaning</a:t>
            </a:r>
          </a:p>
          <a:p>
            <a:pPr algn="l"/>
            <a:r>
              <a:rPr sz="1050" dirty="0" err="1">
                <a:solidFill>
                  <a:schemeClr val="tx1"/>
                </a:solidFill>
              </a:rPr>
              <a:t>σύνδεση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του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ρόλου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με</a:t>
            </a:r>
            <a:r>
              <a:rPr sz="1050" dirty="0">
                <a:solidFill>
                  <a:schemeClr val="tx1"/>
                </a:solidFill>
              </a:rPr>
              <a:t> </a:t>
            </a:r>
            <a:r>
              <a:rPr sz="1050" dirty="0" err="1">
                <a:solidFill>
                  <a:schemeClr val="tx1"/>
                </a:solidFill>
              </a:rPr>
              <a:t>σκο</a:t>
            </a:r>
            <a:r>
              <a:rPr sz="1050" dirty="0">
                <a:solidFill>
                  <a:schemeClr val="tx1"/>
                </a:solidFill>
              </a:rPr>
              <a:t>πό, αξία και κάτι μεγαλύτερο από το άτομο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FD46ADB2-4205-0893-F4A1-FE38D944FB2B}"/>
              </a:ext>
            </a:extLst>
          </p:cNvPr>
          <p:cNvSpPr/>
          <p:nvPr/>
        </p:nvSpPr>
        <p:spPr>
          <a:xfrm>
            <a:off x="9867897" y="3097118"/>
            <a:ext cx="2057400" cy="1920240"/>
          </a:xfrm>
          <a:prstGeom prst="roundRect">
            <a:avLst/>
          </a:prstGeom>
          <a:solidFill>
            <a:srgbClr val="F5F6F8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l"/>
            <a:r>
              <a:rPr sz="1400" b="1" dirty="0">
                <a:solidFill>
                  <a:schemeClr val="tx1"/>
                </a:solidFill>
              </a:rPr>
              <a:t>Accomplishment</a:t>
            </a:r>
          </a:p>
          <a:p>
            <a:pPr algn="l"/>
            <a:r>
              <a:rPr sz="1050" dirty="0" err="1">
                <a:solidFill>
                  <a:schemeClr val="tx1"/>
                </a:solidFill>
              </a:rPr>
              <a:t>στόχοι</a:t>
            </a:r>
            <a:r>
              <a:rPr sz="1050" dirty="0">
                <a:solidFill>
                  <a:schemeClr val="tx1"/>
                </a:solidFill>
              </a:rPr>
              <a:t>, π</a:t>
            </a:r>
            <a:r>
              <a:rPr sz="1050" dirty="0" err="1">
                <a:solidFill>
                  <a:schemeClr val="tx1"/>
                </a:solidFill>
              </a:rPr>
              <a:t>ρόοδος</a:t>
            </a:r>
            <a:r>
              <a:rPr sz="1050" dirty="0">
                <a:solidFill>
                  <a:schemeClr val="tx1"/>
                </a:solidFill>
              </a:rPr>
              <a:t>, επ</a:t>
            </a:r>
            <a:r>
              <a:rPr sz="1050" dirty="0" err="1">
                <a:solidFill>
                  <a:schemeClr val="tx1"/>
                </a:solidFill>
              </a:rPr>
              <a:t>ίτευξη</a:t>
            </a:r>
            <a:r>
              <a:rPr sz="1050" dirty="0">
                <a:solidFill>
                  <a:schemeClr val="tx1"/>
                </a:solidFill>
              </a:rPr>
              <a:t> και α</a:t>
            </a:r>
            <a:r>
              <a:rPr sz="1050" dirty="0" err="1">
                <a:solidFill>
                  <a:schemeClr val="tx1"/>
                </a:solidFill>
              </a:rPr>
              <a:t>ίσθηση</a:t>
            </a:r>
            <a:r>
              <a:rPr sz="1050" dirty="0">
                <a:solidFill>
                  <a:schemeClr val="tx1"/>
                </a:solidFill>
              </a:rPr>
              <a:t> απ</a:t>
            </a:r>
            <a:r>
              <a:rPr sz="1050" dirty="0" err="1">
                <a:solidFill>
                  <a:schemeClr val="tx1"/>
                </a:solidFill>
              </a:rPr>
              <a:t>οτελεσμ</a:t>
            </a:r>
            <a:r>
              <a:rPr sz="1050" dirty="0">
                <a:solidFill>
                  <a:schemeClr val="tx1"/>
                </a:solidFill>
              </a:rPr>
              <a:t>ατικότητας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CE4949-2F9C-0895-956A-2ECFB03F74AF}"/>
              </a:ext>
            </a:extLst>
          </p:cNvPr>
          <p:cNvSpPr txBox="1"/>
          <p:nvPr/>
        </p:nvSpPr>
        <p:spPr>
          <a:xfrm>
            <a:off x="763522" y="5661702"/>
            <a:ext cx="11161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/>
              <a:t>Το PERMA λειτουργεί ως πρακτικός φακός για τον </a:t>
            </a:r>
            <a:r>
              <a:rPr lang="el-GR" sz="1400" dirty="0" err="1"/>
              <a:t>manager</a:t>
            </a:r>
            <a:r>
              <a:rPr lang="el-GR" sz="1400" dirty="0"/>
              <a:t>: δείχνει ποιες διαστάσεις της εργασιακής εμπειρίας χρειάζονται ενίσχυση ώστε ο εργαζόμενος να μη μένει απλώς λειτουργικός, αλλά να βιώνει νόημα, δέσμευση, σχέσεις, πρόοδο και θετική ενέργεια. Όταν αυτά λείπουν, το </a:t>
            </a:r>
            <a:r>
              <a:rPr lang="el-GR" sz="1400" dirty="0" err="1"/>
              <a:t>Quiet</a:t>
            </a:r>
            <a:r>
              <a:rPr lang="el-GR" sz="1400" dirty="0"/>
              <a:t> </a:t>
            </a:r>
            <a:r>
              <a:rPr lang="el-GR" sz="1400" dirty="0" err="1"/>
              <a:t>Quitting</a:t>
            </a:r>
            <a:r>
              <a:rPr lang="el-GR" sz="1400" dirty="0"/>
              <a:t> μπορεί να εμφανιστεί ως σιωπηλή απόσυρση από την εργασία.</a:t>
            </a:r>
          </a:p>
        </p:txBody>
      </p:sp>
    </p:spTree>
    <p:extLst>
      <p:ext uri="{BB962C8B-B14F-4D97-AF65-F5344CB8AC3E}">
        <p14:creationId xmlns:p14="http://schemas.microsoft.com/office/powerpoint/2010/main" val="11986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FEAD1D-9A24-576B-3197-A2D8B592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Ενοποιητικό πλαίσιο παρέμβασης</a:t>
            </a:r>
            <a:br>
              <a:rPr lang="el-GR" dirty="0"/>
            </a:br>
            <a:r>
              <a:rPr lang="el-GR" sz="1400" dirty="0"/>
              <a:t>Από την αποστασιοποίηση στην επανασύνδεση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23E13-6CD1-0094-0D31-AA65ED65A282}"/>
              </a:ext>
            </a:extLst>
          </p:cNvPr>
          <p:cNvSpPr txBox="1"/>
          <p:nvPr/>
        </p:nvSpPr>
        <p:spPr>
          <a:xfrm>
            <a:off x="2168925" y="2461497"/>
            <a:ext cx="7808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b="0" dirty="0">
                <a:solidFill>
                  <a:srgbClr val="2D2D2D"/>
                </a:solidFill>
              </a:rPr>
              <a:t>Το QQ δεν αντιμετωπίζεται μόνο στο επίπεδο της ατομικής συμπεριφοράς. Χρειάζεται παρέμβαση στη σχέση εργαζομένου–οργανισμού.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EBE4D05-3080-ED67-39C6-977F973F4AAD}"/>
              </a:ext>
            </a:extLst>
          </p:cNvPr>
          <p:cNvSpPr/>
          <p:nvPr/>
        </p:nvSpPr>
        <p:spPr>
          <a:xfrm>
            <a:off x="907590" y="3429000"/>
            <a:ext cx="2057400" cy="2057400"/>
          </a:xfrm>
          <a:prstGeom prst="roundRect">
            <a:avLst/>
          </a:prstGeom>
          <a:solidFill>
            <a:srgbClr val="FDEBEB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>
                <a:solidFill>
                  <a:srgbClr val="2B2A3A"/>
                </a:solidFill>
                <a:latin typeface="Calibri"/>
              </a:rPr>
              <a:t>Οργανωσιακές συνθήκες</a:t>
            </a:r>
          </a:p>
          <a:p>
            <a:pPr>
              <a:spcBef>
                <a:spcPts val="400"/>
              </a:spcBef>
              <a:defRPr sz="940">
                <a:solidFill>
                  <a:srgbClr val="2D2D2D"/>
                </a:solidFill>
                <a:latin typeface="Calibri"/>
              </a:defRPr>
            </a:pPr>
            <a:r>
              <a:t>φόρτος, αδικία, έλλειψη αναγνώρισης, χαμηλή αυτονομία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691685F-E4E9-B207-1719-CF3679C04497}"/>
              </a:ext>
            </a:extLst>
          </p:cNvPr>
          <p:cNvSpPr/>
          <p:nvPr/>
        </p:nvSpPr>
        <p:spPr>
          <a:xfrm>
            <a:off x="3725694" y="3429000"/>
            <a:ext cx="2057400" cy="2057400"/>
          </a:xfrm>
          <a:prstGeom prst="roundRect">
            <a:avLst/>
          </a:prstGeom>
          <a:solidFill>
            <a:srgbClr val="FDEBEB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>
                <a:solidFill>
                  <a:srgbClr val="2B2A3A"/>
                </a:solidFill>
                <a:latin typeface="Calibri"/>
              </a:rPr>
              <a:t>Quiet Quitting</a:t>
            </a:r>
          </a:p>
          <a:p>
            <a:pPr>
              <a:spcBef>
                <a:spcPts val="400"/>
              </a:spcBef>
              <a:defRPr sz="940">
                <a:solidFill>
                  <a:srgbClr val="2D2D2D"/>
                </a:solidFill>
                <a:latin typeface="Calibri"/>
              </a:defRPr>
            </a:pPr>
            <a:r>
              <a:t>βασικά καθήκοντα, χαμηλή πρωτοβουλία, σιωπηλή απόσυρση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40252673-B7FA-D286-7209-8428CC081948}"/>
              </a:ext>
            </a:extLst>
          </p:cNvPr>
          <p:cNvSpPr/>
          <p:nvPr/>
        </p:nvSpPr>
        <p:spPr>
          <a:xfrm>
            <a:off x="6543798" y="3429000"/>
            <a:ext cx="2057400" cy="2057400"/>
          </a:xfrm>
          <a:prstGeom prst="roundRect">
            <a:avLst/>
          </a:prstGeom>
          <a:solidFill>
            <a:srgbClr val="EAF1FA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 dirty="0">
                <a:solidFill>
                  <a:srgbClr val="2B2A3A"/>
                </a:solidFill>
                <a:latin typeface="Calibri"/>
              </a:rPr>
              <a:t>Managerial response</a:t>
            </a:r>
          </a:p>
          <a:p>
            <a:pPr>
              <a:spcBef>
                <a:spcPts val="400"/>
              </a:spcBef>
              <a:defRPr sz="940">
                <a:solidFill>
                  <a:srgbClr val="2D2D2D"/>
                </a:solidFill>
                <a:latin typeface="Calibri"/>
              </a:defRPr>
            </a:pPr>
            <a:r>
              <a:rPr dirty="0"/>
              <a:t>υπ</a:t>
            </a:r>
            <a:r>
              <a:rPr dirty="0" err="1"/>
              <a:t>οστήριξη</a:t>
            </a:r>
            <a:r>
              <a:rPr dirty="0"/>
              <a:t>, </a:t>
            </a:r>
            <a:r>
              <a:rPr dirty="0" err="1"/>
              <a:t>ψυχολογική</a:t>
            </a:r>
            <a:r>
              <a:rPr dirty="0"/>
              <a:t> α</a:t>
            </a:r>
            <a:r>
              <a:rPr dirty="0" err="1"/>
              <a:t>σφάλει</a:t>
            </a:r>
            <a:r>
              <a:rPr dirty="0"/>
              <a:t>α, job crafting, αναγνώριση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0E90DAE9-C355-65F7-7493-C841A0E3FD1E}"/>
              </a:ext>
            </a:extLst>
          </p:cNvPr>
          <p:cNvSpPr/>
          <p:nvPr/>
        </p:nvSpPr>
        <p:spPr>
          <a:xfrm>
            <a:off x="9361902" y="3429000"/>
            <a:ext cx="2057400" cy="2057400"/>
          </a:xfrm>
          <a:prstGeom prst="roundRect">
            <a:avLst/>
          </a:prstGeom>
          <a:solidFill>
            <a:srgbClr val="E5F5EC"/>
          </a:solidFill>
          <a:ln>
            <a:solidFill>
              <a:srgbClr val="D2DC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91440" rIns="137160" bIns="91440" rtlCol="0" anchor="ctr"/>
          <a:lstStyle/>
          <a:p>
            <a:pPr algn="ctr"/>
            <a:r>
              <a:rPr sz="1300" b="1">
                <a:solidFill>
                  <a:srgbClr val="2B2A3A"/>
                </a:solidFill>
                <a:latin typeface="Calibri"/>
              </a:rPr>
              <a:t>Resilience &amp; Flourishing</a:t>
            </a:r>
          </a:p>
          <a:p>
            <a:pPr>
              <a:spcBef>
                <a:spcPts val="400"/>
              </a:spcBef>
              <a:defRPr sz="940">
                <a:solidFill>
                  <a:srgbClr val="2D2D2D"/>
                </a:solidFill>
                <a:latin typeface="Calibri"/>
              </a:defRPr>
            </a:pPr>
            <a:r>
              <a:t>δέσμευση, νόημα, ανάκαμψη, θετική λειτουργικότητα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8982F-310F-2B6A-424C-17DE63E37232}"/>
              </a:ext>
            </a:extLst>
          </p:cNvPr>
          <p:cNvSpPr txBox="1"/>
          <p:nvPr/>
        </p:nvSpPr>
        <p:spPr>
          <a:xfrm>
            <a:off x="2964990" y="6004678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2B2A3A"/>
                </a:solidFill>
              </a:rPr>
              <a:t>Κεντρική λογική: λιγότερος έλεγχος – περισσότερη εμπιστοσύνη, νόημα, συμμετοχή και υποστήριξη.</a:t>
            </a:r>
          </a:p>
        </p:txBody>
      </p:sp>
    </p:spTree>
    <p:extLst>
      <p:ext uri="{BB962C8B-B14F-4D97-AF65-F5344CB8AC3E}">
        <p14:creationId xmlns:p14="http://schemas.microsoft.com/office/powerpoint/2010/main" val="964401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07D5-A8F7-3C77-69CF-AC8BACC4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1" y="743447"/>
            <a:ext cx="9779183" cy="1325563"/>
          </a:xfrm>
        </p:spPr>
        <p:txBody>
          <a:bodyPr/>
          <a:lstStyle/>
          <a:p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Ενίσχυση της Οργανωσιακής Υποστήριξης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&amp; Ηγεσίας</a:t>
            </a:r>
            <a:endParaRPr lang="el-GR" sz="3600" b="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48A3D-91ED-DF3B-9BB9-31A7A3F4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521684"/>
            <a:ext cx="9779183" cy="383466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defRPr sz="1800"/>
            </a:pPr>
            <a:r>
              <a:rPr lang="el-GR" sz="1600" dirty="0"/>
              <a:t>🔎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Διάγνωση πριν την αντίδραση</a:t>
            </a:r>
            <a:r>
              <a:rPr lang="el-GR" sz="1600" dirty="0">
                <a:solidFill>
                  <a:prstClr val="black"/>
                </a:solidFill>
              </a:rPr>
              <a:t> –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surveys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stay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interviews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συζητήσεις ομάδας, έλεγχος φόρτου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⚖️ Ανάπτυξη κουλτούρας δικαιοσύνης και εμπιστοσύνης – διαφάνεια σε αμοιβές, αναγνώριση και ευκαιρίες εξέλιξης.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🤝 Ενίσχυση οργανωσιακής υποστήριξης – επικοινωνία, συνεργασία, ανατροφοδότηση, εκπαίδευση και επιβράβευση.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🌿 Δημιουργία περιβάλλοντος που ενισχύει την αίσθηση του ανήκειν και της </a:t>
            </a:r>
            <a:r>
              <a:rPr lang="el-GR" sz="1600" dirty="0">
                <a:solidFill>
                  <a:prstClr val="black"/>
                </a:solidFill>
                <a:latin typeface="+mn-lt"/>
                <a:cs typeface="+mn-cs"/>
              </a:rPr>
              <a:t>ομαδικότητας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⭐ Ανάπτυξη ηγεσίας εμπλοκής (Engaging / Transformational Leadership) – ενδυνάμωση προσωπικού, συμμετοχή στις αποφάσεις, προώθηση καινοτομίας.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💼 Πολιτικές για ισορροπία ζωής–εργασίας – επανεκτίμηση φόρτου, προγράμματα διαχείρισης άγχους, ομάδες υποστήριξης, ευέλικτα ωράρια.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/>
            </a:pPr>
            <a:endParaRPr kumimoji="0" lang="el-G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οργανωσιακή υποστήριξη μειώνει το Quiet Quitting και ενισχύει την ευημερία και τη δέσμευση.</a:t>
            </a:r>
          </a:p>
          <a:p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716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E7EDA-9B3E-BBF0-FE92-46F9816C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3" y="2653167"/>
            <a:ext cx="4445368" cy="34364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sz="1600">
                <a:latin typeface="+mn-lt"/>
              </a:rPr>
              <a:t>🧭 </a:t>
            </a:r>
            <a:r>
              <a:rPr lang="el-GR" sz="1600" b="1">
                <a:solidFill>
                  <a:schemeClr val="tx1"/>
                </a:solidFill>
                <a:latin typeface="+mn-lt"/>
              </a:rPr>
              <a:t>Αυτοπαρατήρηση &amp; Έγκαιρη Αναγνώριση</a:t>
            </a:r>
          </a:p>
          <a:p>
            <a:pPr>
              <a:lnSpc>
                <a:spcPct val="100000"/>
              </a:lnSpc>
            </a:pPr>
            <a:r>
              <a:rPr lang="el-GR" sz="1600">
                <a:solidFill>
                  <a:schemeClr val="tx1"/>
                </a:solidFill>
                <a:latin typeface="+mn-lt"/>
              </a:rPr>
              <a:t>- Εντοπισμός κόπωσης &amp; αποστασιοποίησης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l-GR" sz="1600">
                <a:solidFill>
                  <a:schemeClr val="tx1"/>
                </a:solidFill>
              </a:rPr>
              <a:t>- </a:t>
            </a:r>
            <a:r>
              <a:rPr lang="el-GR" sz="1600">
                <a:solidFill>
                  <a:schemeClr val="tx1"/>
                </a:solidFill>
                <a:latin typeface="+mn-lt"/>
              </a:rPr>
              <a:t>Αναγνώριση παραβίασης ψυχολογικού συμβολαίου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el-GR" sz="160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l-GR" sz="1600">
                <a:solidFill>
                  <a:schemeClr val="tx1"/>
                </a:solidFill>
                <a:latin typeface="+mn-lt"/>
              </a:rPr>
              <a:t>🛑 </a:t>
            </a:r>
            <a:r>
              <a:rPr lang="el-GR" sz="1600" b="1">
                <a:solidFill>
                  <a:schemeClr val="tx1"/>
                </a:solidFill>
                <a:latin typeface="+mn-lt"/>
              </a:rPr>
              <a:t>Θέσπιση Υγιών Ορίων</a:t>
            </a:r>
          </a:p>
          <a:p>
            <a:pPr>
              <a:lnSpc>
                <a:spcPct val="100000"/>
              </a:lnSpc>
            </a:pPr>
            <a:r>
              <a:rPr lang="el-GR" sz="1600">
                <a:solidFill>
                  <a:schemeClr val="tx1"/>
                </a:solidFill>
                <a:latin typeface="+mn-lt"/>
              </a:rPr>
              <a:t>- Προστασία ενέργειας και ισορροπίας εργασίας–ζωής</a:t>
            </a:r>
          </a:p>
          <a:p>
            <a:endParaRPr lang="el-GR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39E25E-4DC3-F155-BD8B-4E13137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381000"/>
            <a:ext cx="9780587" cy="1325563"/>
          </a:xfrm>
        </p:spPr>
        <p:txBody>
          <a:bodyPr>
            <a:normAutofit/>
          </a:bodyPr>
          <a:lstStyle/>
          <a:p>
            <a:r>
              <a:rPr lang="el-GR" sz="3600" b="0">
                <a:latin typeface="+mj-lt"/>
              </a:rPr>
              <a:t>Ατομικές Στρατηγικές Πρόληψης </a:t>
            </a:r>
            <a:endParaRPr lang="el-GR" sz="3600" b="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71103-DDA5-8D31-A3F0-B0818F6692F5}"/>
              </a:ext>
            </a:extLst>
          </p:cNvPr>
          <p:cNvSpPr txBox="1"/>
          <p:nvPr/>
        </p:nvSpPr>
        <p:spPr>
          <a:xfrm>
            <a:off x="6057106" y="2546163"/>
            <a:ext cx="4970835" cy="336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💬 </a:t>
            </a:r>
            <a:r>
              <a:rPr lang="el-GR" sz="1600" b="1" dirty="0">
                <a:solidFill>
                  <a:schemeClr val="tx1"/>
                </a:solidFill>
                <a:latin typeface="+mn-lt"/>
              </a:rPr>
              <a:t>Επαναδιαπραγμάτευση Ρόλου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Σαφής επικοινωνία αναγκών &amp; προτεραιοτήτων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solidFill>
                  <a:schemeClr val="tx1"/>
                </a:solidFill>
                <a:latin typeface="+mn-lt"/>
              </a:rPr>
              <a:t>🎯 Ενίσχυση Επαγγελματικής Ταυτότητας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Επανασύνδεση με αξίες &amp; νόημα εργασίας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solidFill>
                  <a:schemeClr val="tx1"/>
                </a:solidFill>
                <a:latin typeface="+mn-lt"/>
              </a:rPr>
              <a:t>🌱 Υποστήριξη &amp; Ανάπτυξη Δεξιοτήτων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solidFill>
                  <a:schemeClr val="tx1"/>
                </a:solidFill>
                <a:latin typeface="+mn-lt"/>
              </a:rPr>
              <a:t>- Mentoring, ανατροφοδότηση, upskilling</a:t>
            </a:r>
          </a:p>
        </p:txBody>
      </p:sp>
    </p:spTree>
    <p:extLst>
      <p:ext uri="{BB962C8B-B14F-4D97-AF65-F5344CB8AC3E}">
        <p14:creationId xmlns:p14="http://schemas.microsoft.com/office/powerpoint/2010/main" val="169289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36D46-A878-9A25-41D6-6C95118DC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08" y="2606647"/>
            <a:ext cx="7044311" cy="2714158"/>
          </a:xfrm>
        </p:spPr>
      </p:pic>
    </p:spTree>
    <p:extLst>
      <p:ext uri="{BB962C8B-B14F-4D97-AF65-F5344CB8AC3E}">
        <p14:creationId xmlns:p14="http://schemas.microsoft.com/office/powerpoint/2010/main" val="2124848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F295-CF75-AB2B-D901-3C841465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E59CA-141E-E726-9C97-9CB77CD5E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990" y="2317749"/>
            <a:ext cx="6139160" cy="431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2C0FA-003B-B714-C29D-B92CDF0DF3D5}"/>
              </a:ext>
            </a:extLst>
          </p:cNvPr>
          <p:cNvSpPr txBox="1"/>
          <p:nvPr/>
        </p:nvSpPr>
        <p:spPr>
          <a:xfrm>
            <a:off x="8959702" y="6263952"/>
            <a:ext cx="312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geo_papad@outlook.com.gr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AAEA-7DDB-5089-BBF5-957FE8B0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6774-2E73-B237-C017-916C7EBF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Το Quiet Quitting (QQ) προέρχεται από την ανικανότητα μιας επιχείρησης να οικοδομήσει μια ουσιαστική σχέση με το εργατικό δυναμικό της και όχι από την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προθυμία ενός υπαλλήλου να</a:t>
            </a:r>
            <a:r>
              <a:rPr lang="en-US" altLang="el-GR" dirty="0"/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εργαστεί πέρα από τα καθήκοντα του. (Zenger &amp; Folkman) </a:t>
            </a:r>
            <a:endParaRPr kumimoji="0" lang="en-US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endParaRPr kumimoji="0" lang="el-GR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Το 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effectLst/>
              </a:rPr>
              <a:t>QQ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ουσιαστικά επαναφέρει τα όρια στην περιγραφή της θέσης εργασίας, έτσι ώστε οι άνθρωποι να μην σκέφτονται τη δουλειά 24/7. Αντίθετα, αφιερώνουν χρόνο και ενέργεια σε άλλα στοιχεία της ζωής τους που έχουν πιο </a:t>
            </a:r>
            <a:r>
              <a:rPr lang="el-GR" altLang="el-GR" dirty="0"/>
              <a:t>πολύ 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νόημα, οδηγώντας σε βελτιωμένη ευημερία</a:t>
            </a:r>
            <a:r>
              <a:rPr kumimoji="0" lang="en-US" altLang="el-GR" sz="18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lang="en-US" altLang="el-GR" dirty="0"/>
              <a:t>Klotz)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037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1850-440E-710C-CB1C-856E9FF0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E893C-0067-95EE-9961-5C4CC84C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Με άλλα λόγια, το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QQ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σκιαγραφεί την προσπάθεια εξισορρόπησης της  σχέσης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μεταξύ εργασίας/ζωής. </a:t>
            </a:r>
            <a:r>
              <a:rPr kumimoji="0" lang="el-GR" altLang="el-GR" i="0" u="none" cap="none" spc="-1" normalizeH="0" baseline="0" dirty="0">
                <a:ln>
                  <a:noFill/>
                </a:ln>
                <a:effectLst/>
              </a:rPr>
              <a:t>(</a:t>
            </a:r>
            <a:r>
              <a:rPr kumimoji="0" lang="en-US" altLang="el-GR" i="0" u="none" cap="none" spc="-1" normalizeH="0" baseline="0" dirty="0">
                <a:ln>
                  <a:noFill/>
                </a:ln>
                <a:effectLst/>
              </a:rPr>
              <a:t>Hart)</a:t>
            </a:r>
          </a:p>
          <a:p>
            <a:endParaRPr kumimoji="0" lang="el-GR" altLang="el-GR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υτό το νέο κίνημα μπορεί επίσης να εξηγηθεί ως μια προσπάθεια των εργαζομένων να επικοινωνήσουν στους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managers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την ανάγκη να αλλάξουν </a:t>
            </a:r>
            <a:r>
              <a:rPr lang="el-GR" altLang="el-GR" dirty="0"/>
              <a:t>την εργασιακή κουλτούρα προς ένα πιο υγιές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περιβάλλον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.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</a:rPr>
              <a:t> (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</a:rPr>
              <a:t>Ellis &amp; Yang)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159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4351-109F-9196-79D7-C8A2B3E2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Ορισμοί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6C37-9213-9242-37E8-035EA3876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Συνοψίζοντας, το </a:t>
            </a:r>
            <a:r>
              <a:rPr lang="en-US" dirty="0"/>
              <a:t>QQ </a:t>
            </a:r>
            <a:r>
              <a:rPr lang="el-GR" dirty="0"/>
              <a:t>αποτελεί μια διακριτή εργασιακή συμπεριφορά όπου ο/η εργαζόμενος/η</a:t>
            </a:r>
            <a:r>
              <a:rPr lang="en-US" dirty="0"/>
              <a:t>:</a:t>
            </a:r>
          </a:p>
          <a:p>
            <a:r>
              <a:rPr lang="el-GR" dirty="0"/>
              <a:t>συνειδητά περιορίζει (οριοθετεί) την προσπάθεια/συνεισφορά στις ρητά καθορισμένες απαιτήσεις</a:t>
            </a:r>
          </a:p>
          <a:p>
            <a:r>
              <a:rPr lang="el-GR" dirty="0"/>
              <a:t>δεν καταβάλει προσπάθεια για κάτι «παραπάνω»</a:t>
            </a:r>
          </a:p>
          <a:p>
            <a:r>
              <a:rPr lang="el-GR" dirty="0"/>
              <a:t>εκτελεί τα καθήκοντα του/της και διατηρεί ικανοποιητικά επίπεδα απόδοσης</a:t>
            </a:r>
          </a:p>
          <a:p>
            <a:r>
              <a:rPr lang="el-GR" dirty="0"/>
              <a:t>δεν αποσύρεται τελείως, δε διαμαρτύρεται, δεν έχει απαραίτητα πρόθεση να φύγει άμεσα </a:t>
            </a:r>
          </a:p>
          <a:p>
            <a:r>
              <a:rPr lang="el-GR" dirty="0"/>
              <a:t>δείχνει έλλειψη ουσιαστικού ενδιαφέροντος, που μπορεί να οδηγήσει  σταδιακά και σε φυσική παραίτηση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01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0C501-62CB-D663-4B37-778A03A5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718612" y="3711388"/>
            <a:ext cx="4190495" cy="2637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18AAD-AAB7-248D-6EF3-C4F5CD10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28FA-5578-C13E-1C22-F95F3003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Δυο σημαντικοί παράγοντες πυροδότησαν την εμφάνιση του </a:t>
            </a:r>
            <a:r>
              <a:rPr lang="en-US" dirty="0"/>
              <a:t>QQ: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Covid19 </a:t>
            </a:r>
            <a:r>
              <a:rPr lang="el-GR" dirty="0"/>
              <a:t>και </a:t>
            </a:r>
            <a:r>
              <a:rPr lang="en-US" dirty="0"/>
              <a:t>Great Resignation </a:t>
            </a:r>
            <a:r>
              <a:rPr lang="el-GR" dirty="0"/>
              <a:t>(Μεγάλη Παραίτηση</a:t>
            </a:r>
            <a:r>
              <a:rPr lang="en-US" dirty="0"/>
              <a:t>)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Η Γενιά Ζ (</a:t>
            </a:r>
            <a:r>
              <a:rPr lang="en-US" dirty="0"/>
              <a:t>Gen Z) </a:t>
            </a:r>
            <a:r>
              <a:rPr lang="el-GR" dirty="0"/>
              <a:t>που εισήλθε στον εργασιακό χώρο.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27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8D0F-066B-B328-BAC1-69CCD834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– Covid19/Great Resignation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7C4F5-8F37-7C33-34AD-F5A254C0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Χώρος εργασίας               «οπουδήποτε»</a:t>
            </a:r>
          </a:p>
          <a:p>
            <a:r>
              <a:rPr lang="el-GR" dirty="0"/>
              <a:t>Ώρες εργασίας                  «οποτεδήποτε»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Διατάραξη της ισορροπίας επαγγελματικής/προσωπικής ζωής, αύξηση φόρτου εργασίας και, σε ορισμένες περιπτώσεις, εξάντληση</a:t>
            </a:r>
            <a:r>
              <a:rPr lang="en-US" dirty="0"/>
              <a:t>               Great Resignation (47</a:t>
            </a:r>
            <a:r>
              <a:rPr lang="el-GR" dirty="0"/>
              <a:t>εκ. Εργαζόμενοι – Αμερική)</a:t>
            </a:r>
            <a:endParaRPr lang="en-US" dirty="0"/>
          </a:p>
          <a:p>
            <a:r>
              <a:rPr lang="el-GR" dirty="0"/>
              <a:t>Οι δυσμενείς συνθήκες που βιώθηκαν κατά τη διάρκεια της πανδημίας έχουν μειώσει τα κίνητρα των εργαζομένων και</a:t>
            </a:r>
            <a:r>
              <a:rPr lang="en-US" dirty="0"/>
              <a:t> </a:t>
            </a:r>
            <a:r>
              <a:rPr lang="el-GR" dirty="0"/>
              <a:t>δέσμευση, με αποτέλεσμα να συμμετάσχουν σε QQ (Harter, 2022). </a:t>
            </a:r>
          </a:p>
          <a:p>
            <a:r>
              <a:rPr lang="el-GR" dirty="0"/>
              <a:t>Ωστόσο, οι αρνητικες επιπτώσεις που βίωσαν οι εργαζόμενοι υπήρχαν στην                    προ-πανδημίας περίοδο. Από αυτή την άποψη, η πανδημία μπορεί να έχει</a:t>
            </a:r>
            <a:r>
              <a:rPr lang="en-US" dirty="0"/>
              <a:t> </a:t>
            </a:r>
            <a:r>
              <a:rPr lang="el-GR" dirty="0"/>
              <a:t>λειτούργησε ως επιταχυντής της αλλαγής παρά ως η βασική αιτία αυτών των προβλημάτων</a:t>
            </a:r>
            <a:r>
              <a:rPr lang="en-US" dirty="0"/>
              <a:t> </a:t>
            </a:r>
            <a:r>
              <a:rPr lang="el-GR" dirty="0"/>
              <a:t>(Formica &amp; Sfodera, 2022).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1B2CFE9-EC1A-A47E-6A0A-712407E4A32B}"/>
              </a:ext>
            </a:extLst>
          </p:cNvPr>
          <p:cNvSpPr/>
          <p:nvPr/>
        </p:nvSpPr>
        <p:spPr>
          <a:xfrm flipV="1">
            <a:off x="3306727" y="2690726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ACD4CA-37AE-A6D4-F1DE-94E1A681F58A}"/>
              </a:ext>
            </a:extLst>
          </p:cNvPr>
          <p:cNvSpPr/>
          <p:nvPr/>
        </p:nvSpPr>
        <p:spPr>
          <a:xfrm flipV="1">
            <a:off x="3296096" y="3075072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C2511B-3151-20E4-7B07-334AAAD3A046}"/>
              </a:ext>
            </a:extLst>
          </p:cNvPr>
          <p:cNvSpPr/>
          <p:nvPr/>
        </p:nvSpPr>
        <p:spPr>
          <a:xfrm flipV="1">
            <a:off x="4798829" y="3895749"/>
            <a:ext cx="531628" cy="180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32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E543-DFA1-DBAE-0D8D-59CB1452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r>
              <a:rPr lang="el-GR" dirty="0"/>
              <a:t> – </a:t>
            </a:r>
            <a:r>
              <a:rPr lang="en-US" dirty="0"/>
              <a:t>Gen </a:t>
            </a:r>
            <a:r>
              <a:rPr lang="el-GR" dirty="0"/>
              <a:t>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42F1-A6B3-652D-569A-A182CAAE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440" y="3159587"/>
            <a:ext cx="510730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l-GR" altLang="el-GR" sz="1600" dirty="0"/>
              <a:t>Δημοσκόπηση -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effectLst/>
              </a:rPr>
              <a:t> Axios/Generation Lab</a:t>
            </a:r>
            <a:r>
              <a:rPr kumimoji="0" lang="en-US" altLang="el-GR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l-GR" altLang="el-GR" sz="1600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el-GR" altLang="el-GR" sz="1600" dirty="0"/>
              <a:t>Δείγμα 828 εργαζόμενοι / 18 εως 29 ετών </a:t>
            </a:r>
            <a:endParaRPr lang="en-US" altLang="el-GR" sz="1600" dirty="0"/>
          </a:p>
          <a:p>
            <a:r>
              <a:rPr kumimoji="0" lang="el-GR" altLang="el-GR" sz="1600" b="0" i="0" u="none" strike="noStrike" cap="none" normalizeH="0" baseline="0" dirty="0">
                <a:ln>
                  <a:noFill/>
                </a:ln>
                <a:effectLst/>
              </a:rPr>
              <a:t>82% των Gen Zers δηλωνει ότι η ιδέα να κάνουν το ελάχιστο που απαιτείται για να διατηρήσουν τη δουλειά τους είναι εξαιρετικά ελκυστική</a:t>
            </a:r>
          </a:p>
          <a:p>
            <a:r>
              <a:rPr kumimoji="0" lang="el-GR" altLang="el-GR" sz="1600" b="0" i="0" u="none" strike="noStrike" cap="none" normalizeH="0" baseline="0" dirty="0">
                <a:ln>
                  <a:noFill/>
                </a:ln>
                <a:effectLst/>
              </a:rPr>
              <a:t>15% αυτών το εφαρμόζει ήδη</a:t>
            </a:r>
            <a:endParaRPr lang="el-GR" sz="1600" dirty="0"/>
          </a:p>
          <a:p>
            <a:endParaRPr lang="el-GR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7C512-1E40-5571-C10E-301E23278E35}"/>
              </a:ext>
            </a:extLst>
          </p:cNvPr>
          <p:cNvSpPr txBox="1"/>
          <p:nvPr/>
        </p:nvSpPr>
        <p:spPr>
          <a:xfrm>
            <a:off x="6399301" y="3501248"/>
            <a:ext cx="5107304" cy="226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l-GR" sz="1600" dirty="0">
                <a:latin typeface="Century Gothic (Body)"/>
              </a:rPr>
              <a:t>Έρευνα της </a:t>
            </a:r>
            <a:r>
              <a:rPr lang="en-US" sz="1600" dirty="0" err="1">
                <a:latin typeface="Century Gothic (Body)"/>
              </a:rPr>
              <a:t>Youthall</a:t>
            </a:r>
            <a:r>
              <a:rPr lang="en-US" sz="1600" dirty="0">
                <a:latin typeface="Century Gothic (Body)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l-GR" sz="1600" dirty="0">
                <a:latin typeface="Century Gothic (Body)"/>
              </a:rPr>
              <a:t>Δείγμα 1002 εργαζόμενοι / 18-28 ετών</a:t>
            </a:r>
            <a:endParaRPr lang="en-US" sz="1600" dirty="0">
              <a:latin typeface="Century Gothic (Body)"/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l-GR" sz="1600" dirty="0">
                <a:latin typeface="Century Gothic (Body)"/>
              </a:rPr>
              <a:t>24% εφαρμόζει ήδη το </a:t>
            </a:r>
            <a:r>
              <a:rPr lang="en-US" sz="1600" dirty="0">
                <a:latin typeface="Century Gothic (Body)"/>
              </a:rPr>
              <a:t>QQ</a:t>
            </a:r>
            <a:endParaRPr lang="el-GR" sz="1600" dirty="0">
              <a:latin typeface="Century Gothic (Body)"/>
            </a:endParaRP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l-GR" sz="1600" dirty="0">
                <a:latin typeface="Century Gothic (Body)"/>
              </a:rPr>
              <a:t>46.5% είναι θετικό στο να εφαρμόσει το </a:t>
            </a:r>
            <a:r>
              <a:rPr lang="en-US" sz="1600" dirty="0">
                <a:latin typeface="Century Gothic (Body)"/>
              </a:rPr>
              <a:t>QQ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n-US" sz="1600" dirty="0">
                <a:latin typeface="Century Gothic (Body)"/>
              </a:rPr>
              <a:t>15% </a:t>
            </a:r>
            <a:r>
              <a:rPr lang="el-GR" sz="1600" dirty="0">
                <a:latin typeface="Century Gothic (Body)"/>
              </a:rPr>
              <a:t>δεν σκοπεύει να εφαρμόσει το </a:t>
            </a:r>
            <a:r>
              <a:rPr lang="en-US" sz="1600" dirty="0">
                <a:latin typeface="Century Gothic (Body)"/>
              </a:rPr>
              <a:t>QQ</a:t>
            </a:r>
          </a:p>
          <a:p>
            <a:pPr marL="285750" indent="-285750">
              <a:lnSpc>
                <a:spcPct val="150000"/>
              </a:lnSpc>
              <a:buClr>
                <a:schemeClr val="accent6"/>
              </a:buClr>
              <a:buFont typeface="Century Gothic" panose="020B0502020202020204" pitchFamily="34" charset="0"/>
              <a:buChar char="►"/>
            </a:pPr>
            <a:r>
              <a:rPr lang="el-GR" sz="1600" dirty="0">
                <a:latin typeface="Century Gothic (Body)"/>
              </a:rPr>
              <a:t>14.4% δεν γνωρίζει το φαινόμενο</a:t>
            </a:r>
            <a:endParaRPr lang="en-US" sz="1600" dirty="0">
              <a:latin typeface="Century Gothic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FD47F-193C-A21D-B3F0-04D36F2F93EA}"/>
              </a:ext>
            </a:extLst>
          </p:cNvPr>
          <p:cNvSpPr txBox="1"/>
          <p:nvPr/>
        </p:nvSpPr>
        <p:spPr>
          <a:xfrm>
            <a:off x="598440" y="2574812"/>
            <a:ext cx="8691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600" dirty="0"/>
              <a:t>Άρρηκτα συνδεδεμένη με την τεχνολογία.</a:t>
            </a:r>
          </a:p>
          <a:p>
            <a:pPr marL="0" indent="0">
              <a:buNone/>
            </a:pPr>
            <a:r>
              <a:rPr lang="el-GR" altLang="el-GR" sz="1600" dirty="0"/>
              <a:t>Αναμένεται, μέχρι το 2050, να ξεπεράσει τους millennials σε αριθμούς.</a:t>
            </a:r>
          </a:p>
        </p:txBody>
      </p:sp>
    </p:spTree>
    <p:extLst>
      <p:ext uri="{BB962C8B-B14F-4D97-AF65-F5344CB8AC3E}">
        <p14:creationId xmlns:p14="http://schemas.microsoft.com/office/powerpoint/2010/main" val="225803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2573</TotalTime>
  <Words>1814</Words>
  <Application>Microsoft Office PowerPoint</Application>
  <PresentationFormat>Ευρεία οθόνη</PresentationFormat>
  <Paragraphs>309</Paragraphs>
  <Slides>36</Slides>
  <Notes>5</Notes>
  <HiddenSlides>4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Century Gothic (Body)</vt:lpstr>
      <vt:lpstr>Trebuchet MS</vt:lpstr>
      <vt:lpstr>Wingdings 3</vt:lpstr>
      <vt:lpstr>Ion Boardroom</vt:lpstr>
      <vt:lpstr>Quiet Quitting</vt:lpstr>
      <vt:lpstr>Περιεχόμενα</vt:lpstr>
      <vt:lpstr>Quiet Quitting </vt:lpstr>
      <vt:lpstr>Ορισμοί</vt:lpstr>
      <vt:lpstr>Ορισμοί</vt:lpstr>
      <vt:lpstr>Ορισμοί</vt:lpstr>
      <vt:lpstr>Triggers </vt:lpstr>
      <vt:lpstr>Triggers – Covid19/Great Resignation</vt:lpstr>
      <vt:lpstr>Triggers – Gen Ζ</vt:lpstr>
      <vt:lpstr>Gallup Report</vt:lpstr>
      <vt:lpstr>Gallup Report</vt:lpstr>
      <vt:lpstr>Gallup Report 2023 vs 2025</vt:lpstr>
      <vt:lpstr>Gallup Report - Ελλάδα</vt:lpstr>
      <vt:lpstr>Gallup Report - Ελλάδα</vt:lpstr>
      <vt:lpstr>Gallup Report - Ελλάδα</vt:lpstr>
      <vt:lpstr>Gallup Report – Έκθεση απολογισμού</vt:lpstr>
      <vt:lpstr>Σύγκριση με άλλες θεωρίες - έννοιες</vt:lpstr>
      <vt:lpstr>Σύγκριση με άλλες θεωρίες - έννοιες</vt:lpstr>
      <vt:lpstr>Το Quiet Quitting ως αναδυόμενο ερευνητικό πεδίο (2022–2025) Bibliometric Analysis</vt:lpstr>
      <vt:lpstr>Βασικά Ερευνητικά Ευρήματα και Θεματικές</vt:lpstr>
      <vt:lpstr>Θεωρητικό πλαίσιο Οι βασικές θεωρίες που εξηγούν το φαινόμενο</vt:lpstr>
      <vt:lpstr>Θεωρητικό πλαίσιο Επίπεδα Ανάλυσης του Quiet Quitting στην Ελλάδα</vt:lpstr>
      <vt:lpstr>Δημόσιες Υπηρεσίες - Έρευνα</vt:lpstr>
      <vt:lpstr>Δημόσιες Υπηρεσίες – Συναισθηματικές πτυχές QQ</vt:lpstr>
      <vt:lpstr>Δημόσιες Υπηρεσίες – Αιτίες QQ</vt:lpstr>
      <vt:lpstr>Δεδομένα για το Quiet Quitting</vt:lpstr>
      <vt:lpstr>Δεδομένα για το Quiet Quitting</vt:lpstr>
      <vt:lpstr>    Επιπτώσεις</vt:lpstr>
      <vt:lpstr>Από το Quiet Quitting στο Flourishing</vt:lpstr>
      <vt:lpstr>Resilience στον εργασιακό χώρο  Η ανθεκτικότητα ως μέρος του Psychological Capital – PsyCap (HERO model)</vt:lpstr>
      <vt:lpstr>Flourishing στον εργασιακό χώρο Το PERMA ως πρακτικός φακός κατανόησης του flourishing για managers</vt:lpstr>
      <vt:lpstr>Ενοποιητικό πλαίσιο παρέμβασης Από την αποστασιοποίηση στην επανασύνδεση</vt:lpstr>
      <vt:lpstr> Ενίσχυση της Οργανωσιακής Υποστήριξης     &amp; Ηγεσίας</vt:lpstr>
      <vt:lpstr>Ατομικές Στρατηγικές Πρόληψης </vt:lpstr>
      <vt:lpstr>Παρουσίαση του PowerPoint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Quiet Quitting</dc:title>
  <dc:creator>Georgia Papadopoulou</dc:creator>
  <cp:lastModifiedBy>user</cp:lastModifiedBy>
  <cp:revision>10</cp:revision>
  <dcterms:created xsi:type="dcterms:W3CDTF">2024-04-21T10:09:14Z</dcterms:created>
  <dcterms:modified xsi:type="dcterms:W3CDTF">2026-05-08T13:57:35Z</dcterms:modified>
</cp:coreProperties>
</file>