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9"/>
  </p:notesMasterIdLst>
  <p:handoutMasterIdLst>
    <p:handoutMasterId r:id="rId50"/>
  </p:handoutMasterIdLst>
  <p:sldIdLst>
    <p:sldId id="256" r:id="rId2"/>
    <p:sldId id="978" r:id="rId3"/>
    <p:sldId id="985" r:id="rId4"/>
    <p:sldId id="317" r:id="rId5"/>
    <p:sldId id="933" r:id="rId6"/>
    <p:sldId id="304" r:id="rId7"/>
    <p:sldId id="305" r:id="rId8"/>
    <p:sldId id="308" r:id="rId9"/>
    <p:sldId id="979" r:id="rId10"/>
    <p:sldId id="980" r:id="rId11"/>
    <p:sldId id="981" r:id="rId12"/>
    <p:sldId id="982" r:id="rId13"/>
    <p:sldId id="983" r:id="rId14"/>
    <p:sldId id="984" r:id="rId15"/>
    <p:sldId id="955" r:id="rId16"/>
    <p:sldId id="956" r:id="rId17"/>
    <p:sldId id="957" r:id="rId18"/>
    <p:sldId id="958" r:id="rId19"/>
    <p:sldId id="942" r:id="rId20"/>
    <p:sldId id="947" r:id="rId21"/>
    <p:sldId id="960" r:id="rId22"/>
    <p:sldId id="961" r:id="rId23"/>
    <p:sldId id="962" r:id="rId24"/>
    <p:sldId id="265" r:id="rId25"/>
    <p:sldId id="267" r:id="rId26"/>
    <p:sldId id="934" r:id="rId27"/>
    <p:sldId id="306" r:id="rId28"/>
    <p:sldId id="268" r:id="rId29"/>
    <p:sldId id="270" r:id="rId30"/>
    <p:sldId id="479" r:id="rId31"/>
    <p:sldId id="508" r:id="rId32"/>
    <p:sldId id="503" r:id="rId33"/>
    <p:sldId id="500" r:id="rId34"/>
    <p:sldId id="545" r:id="rId35"/>
    <p:sldId id="544" r:id="rId36"/>
    <p:sldId id="527" r:id="rId37"/>
    <p:sldId id="935" r:id="rId38"/>
    <p:sldId id="524" r:id="rId39"/>
    <p:sldId id="488" r:id="rId40"/>
    <p:sldId id="963" r:id="rId41"/>
    <p:sldId id="964" r:id="rId42"/>
    <p:sldId id="966" r:id="rId43"/>
    <p:sldId id="969" r:id="rId44"/>
    <p:sldId id="970" r:id="rId45"/>
    <p:sldId id="972" r:id="rId46"/>
    <p:sldId id="975" r:id="rId47"/>
    <p:sldId id="971" r:id="rId4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06" autoAdjust="0"/>
    <p:restoredTop sz="94660"/>
  </p:normalViewPr>
  <p:slideViewPr>
    <p:cSldViewPr>
      <p:cViewPr varScale="1">
        <p:scale>
          <a:sx n="111" d="100"/>
          <a:sy n="111" d="100"/>
        </p:scale>
        <p:origin x="108" y="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886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os Psychogios" userId="f8d6307b-ec68-4934-b5e0-6eb2a6aca6bd" providerId="ADAL" clId="{6EDF39D5-4E2D-45D4-A36F-3072274B0516}"/>
    <pc:docChg chg="modSld">
      <pc:chgData name="Alexandros Psychogios" userId="f8d6307b-ec68-4934-b5e0-6eb2a6aca6bd" providerId="ADAL" clId="{6EDF39D5-4E2D-45D4-A36F-3072274B0516}" dt="2025-04-07T07:37:01.096" v="162" actId="20577"/>
      <pc:docMkLst>
        <pc:docMk/>
      </pc:docMkLst>
      <pc:sldChg chg="modSp mod">
        <pc:chgData name="Alexandros Psychogios" userId="f8d6307b-ec68-4934-b5e0-6eb2a6aca6bd" providerId="ADAL" clId="{6EDF39D5-4E2D-45D4-A36F-3072274B0516}" dt="2025-04-07T07:30:22.458" v="43" actId="20577"/>
        <pc:sldMkLst>
          <pc:docMk/>
          <pc:sldMk cId="509912515" sldId="956"/>
        </pc:sldMkLst>
        <pc:spChg chg="mod">
          <ac:chgData name="Alexandros Psychogios" userId="f8d6307b-ec68-4934-b5e0-6eb2a6aca6bd" providerId="ADAL" clId="{6EDF39D5-4E2D-45D4-A36F-3072274B0516}" dt="2025-04-07T07:30:22.458" v="43" actId="20577"/>
          <ac:spMkLst>
            <pc:docMk/>
            <pc:sldMk cId="509912515" sldId="956"/>
            <ac:spMk id="3" creationId="{FB6B768F-6A45-0883-A7B8-AE284EAD5915}"/>
          </ac:spMkLst>
        </pc:spChg>
      </pc:sldChg>
      <pc:sldChg chg="modSp mod">
        <pc:chgData name="Alexandros Psychogios" userId="f8d6307b-ec68-4934-b5e0-6eb2a6aca6bd" providerId="ADAL" clId="{6EDF39D5-4E2D-45D4-A36F-3072274B0516}" dt="2025-04-07T07:34:04.786" v="55" actId="207"/>
        <pc:sldMkLst>
          <pc:docMk/>
          <pc:sldMk cId="1370613907" sldId="960"/>
        </pc:sldMkLst>
        <pc:spChg chg="mod">
          <ac:chgData name="Alexandros Psychogios" userId="f8d6307b-ec68-4934-b5e0-6eb2a6aca6bd" providerId="ADAL" clId="{6EDF39D5-4E2D-45D4-A36F-3072274B0516}" dt="2025-04-07T07:34:04.786" v="55" actId="207"/>
          <ac:spMkLst>
            <pc:docMk/>
            <pc:sldMk cId="1370613907" sldId="960"/>
            <ac:spMk id="3" creationId="{122D7322-BA58-B097-89D6-A74B6F763936}"/>
          </ac:spMkLst>
        </pc:spChg>
      </pc:sldChg>
      <pc:sldChg chg="modSp mod">
        <pc:chgData name="Alexandros Psychogios" userId="f8d6307b-ec68-4934-b5e0-6eb2a6aca6bd" providerId="ADAL" clId="{6EDF39D5-4E2D-45D4-A36F-3072274B0516}" dt="2025-04-07T07:37:01.096" v="162" actId="20577"/>
        <pc:sldMkLst>
          <pc:docMk/>
          <pc:sldMk cId="3943894431" sldId="962"/>
        </pc:sldMkLst>
        <pc:spChg chg="mod">
          <ac:chgData name="Alexandros Psychogios" userId="f8d6307b-ec68-4934-b5e0-6eb2a6aca6bd" providerId="ADAL" clId="{6EDF39D5-4E2D-45D4-A36F-3072274B0516}" dt="2025-04-07T07:37:01.096" v="162" actId="20577"/>
          <ac:spMkLst>
            <pc:docMk/>
            <pc:sldMk cId="3943894431" sldId="962"/>
            <ac:spMk id="3" creationId="{122D7322-BA58-B097-89D6-A74B6F76393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6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6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CBEBC-988C-40F1-90D4-41A69B0D3F6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BCCA705F-CEED-4865-A148-13288B4CD118}">
      <dgm:prSet custT="1"/>
      <dgm:spPr/>
      <dgm:t>
        <a:bodyPr/>
        <a:lstStyle/>
        <a:p>
          <a:r>
            <a:rPr lang="en-US" sz="1400" b="1" dirty="0">
              <a:latin typeface="Nirmala UI" panose="020B0502040204020203" pitchFamily="34" charset="0"/>
              <a:cs typeface="Nirmala UI" panose="020B0502040204020203" pitchFamily="34" charset="0"/>
            </a:rPr>
            <a:t>Neuro testing of core competences</a:t>
          </a:r>
        </a:p>
        <a:p>
          <a:r>
            <a:rPr lang="en-US" sz="1400" dirty="0">
              <a:latin typeface="Nirmala UI" panose="020B0502040204020203" pitchFamily="34" charset="0"/>
              <a:cs typeface="Nirmala UI" panose="020B0502040204020203" pitchFamily="34" charset="0"/>
            </a:rPr>
            <a:t>Assessing the competences such as empathy, mindset, resilience, diversity and others.</a:t>
          </a:r>
        </a:p>
      </dgm:t>
    </dgm:pt>
    <dgm:pt modelId="{5A433312-BB67-4615-B5E5-34110B7D703D}" type="parTrans" cxnId="{20F0308C-EBAE-4827-B34B-35F1C0390879}">
      <dgm:prSet/>
      <dgm:spPr/>
      <dgm:t>
        <a:bodyPr/>
        <a:lstStyle/>
        <a:p>
          <a:endParaRPr lang="en-US"/>
        </a:p>
      </dgm:t>
    </dgm:pt>
    <dgm:pt modelId="{6BB0029A-823F-4E9E-B125-7EC504D0F740}" type="sibTrans" cxnId="{20F0308C-EBAE-4827-B34B-35F1C0390879}">
      <dgm:prSet/>
      <dgm:spPr/>
      <dgm:t>
        <a:bodyPr/>
        <a:lstStyle/>
        <a:p>
          <a:endParaRPr lang="en-US"/>
        </a:p>
      </dgm:t>
    </dgm:pt>
    <dgm:pt modelId="{4FC8AAA5-B644-47EC-AB7C-7F54672AB850}">
      <dgm:prSet custT="1"/>
      <dgm:spPr/>
      <dgm:t>
        <a:bodyPr/>
        <a:lstStyle/>
        <a:p>
          <a:r>
            <a:rPr lang="en-US" sz="1400" b="1" dirty="0">
              <a:latin typeface="Nirmala UI" panose="020B0502040204020203" pitchFamily="34" charset="0"/>
              <a:cs typeface="Nirmala UI" panose="020B0502040204020203" pitchFamily="34" charset="0"/>
            </a:rPr>
            <a:t>Team compatibility neuro test</a:t>
          </a:r>
        </a:p>
        <a:p>
          <a:r>
            <a:rPr lang="en-US" sz="1400" dirty="0">
              <a:latin typeface="Nirmala UI" panose="020B0502040204020203" pitchFamily="34" charset="0"/>
              <a:cs typeface="Nirmala UI" panose="020B0502040204020203" pitchFamily="34" charset="0"/>
            </a:rPr>
            <a:t>Identifying the collective team brain footprint; testing the fit of any potential new member.</a:t>
          </a:r>
        </a:p>
      </dgm:t>
    </dgm:pt>
    <dgm:pt modelId="{74450B5E-7DA8-482E-93AC-491CB9FAF907}" type="parTrans" cxnId="{5F52F3EE-644A-4346-AFAD-E55794C51171}">
      <dgm:prSet/>
      <dgm:spPr/>
      <dgm:t>
        <a:bodyPr/>
        <a:lstStyle/>
        <a:p>
          <a:endParaRPr lang="en-US"/>
        </a:p>
      </dgm:t>
    </dgm:pt>
    <dgm:pt modelId="{9EFDC059-603F-45EE-885D-019F35134D59}" type="sibTrans" cxnId="{5F52F3EE-644A-4346-AFAD-E55794C51171}">
      <dgm:prSet/>
      <dgm:spPr/>
      <dgm:t>
        <a:bodyPr/>
        <a:lstStyle/>
        <a:p>
          <a:endParaRPr lang="en-US"/>
        </a:p>
      </dgm:t>
    </dgm:pt>
    <dgm:pt modelId="{CFEAEE05-F858-4AB2-A326-79E2FD56F095}">
      <dgm:prSet custT="1"/>
      <dgm:spPr/>
      <dgm:t>
        <a:bodyPr/>
        <a:lstStyle/>
        <a:p>
          <a:r>
            <a:rPr lang="en-US" sz="1400" b="1" dirty="0">
              <a:latin typeface="Nirmala UI" panose="020B0502040204020203" pitchFamily="34" charset="0"/>
              <a:cs typeface="Nirmala UI" panose="020B0502040204020203" pitchFamily="34" charset="0"/>
            </a:rPr>
            <a:t>Cultural fit neuro test          </a:t>
          </a:r>
        </a:p>
        <a:p>
          <a:r>
            <a:rPr lang="en-US" sz="1400" dirty="0">
              <a:latin typeface="Nirmala UI" panose="020B0502040204020203" pitchFamily="34" charset="0"/>
              <a:cs typeface="Nirmala UI" panose="020B0502040204020203" pitchFamily="34" charset="0"/>
            </a:rPr>
            <a:t>Identifying the culture of the company as perceived by the team’s brains, not by their statements.</a:t>
          </a:r>
        </a:p>
      </dgm:t>
    </dgm:pt>
    <dgm:pt modelId="{88E7917D-1EEC-455B-8F53-F915EA9B0B6B}" type="parTrans" cxnId="{C9532FD4-345F-4EBC-8A96-1A848616DF1C}">
      <dgm:prSet/>
      <dgm:spPr/>
      <dgm:t>
        <a:bodyPr/>
        <a:lstStyle/>
        <a:p>
          <a:endParaRPr lang="en-US"/>
        </a:p>
      </dgm:t>
    </dgm:pt>
    <dgm:pt modelId="{6FE968FE-4498-4BBC-9205-657403B37BCE}" type="sibTrans" cxnId="{C9532FD4-345F-4EBC-8A96-1A848616DF1C}">
      <dgm:prSet/>
      <dgm:spPr/>
      <dgm:t>
        <a:bodyPr/>
        <a:lstStyle/>
        <a:p>
          <a:endParaRPr lang="en-US"/>
        </a:p>
      </dgm:t>
    </dgm:pt>
    <dgm:pt modelId="{29811EC5-59C0-419A-BA6C-07CF6611EBC6}">
      <dgm:prSet custT="1"/>
      <dgm:spPr/>
      <dgm:t>
        <a:bodyPr/>
        <a:lstStyle/>
        <a:p>
          <a:r>
            <a:rPr lang="en-US" sz="1400" b="1" dirty="0">
              <a:latin typeface="Nirmala UI" panose="020B0502040204020203" pitchFamily="34" charset="0"/>
              <a:cs typeface="Nirmala UI" panose="020B0502040204020203" pitchFamily="34" charset="0"/>
            </a:rPr>
            <a:t>Neuro testing in recruitment</a:t>
          </a:r>
        </a:p>
        <a:p>
          <a:r>
            <a:rPr lang="en-US" sz="1400" dirty="0">
              <a:latin typeface="Nirmala UI" panose="020B0502040204020203" pitchFamily="34" charset="0"/>
              <a:cs typeface="Nirmala UI" panose="020B0502040204020203" pitchFamily="34" charset="0"/>
            </a:rPr>
            <a:t>Assessing the capabilities and compatibility of potential new employees.</a:t>
          </a:r>
        </a:p>
      </dgm:t>
    </dgm:pt>
    <dgm:pt modelId="{07937CC7-247B-4DFF-AD0F-C98221FDE8F9}" type="parTrans" cxnId="{60418642-7893-4716-8137-D2B03F5C80A1}">
      <dgm:prSet/>
      <dgm:spPr/>
      <dgm:t>
        <a:bodyPr/>
        <a:lstStyle/>
        <a:p>
          <a:endParaRPr lang="en-US"/>
        </a:p>
      </dgm:t>
    </dgm:pt>
    <dgm:pt modelId="{9546759F-12FF-45E9-8194-F8B838CD5DE7}" type="sibTrans" cxnId="{60418642-7893-4716-8137-D2B03F5C80A1}">
      <dgm:prSet/>
      <dgm:spPr/>
      <dgm:t>
        <a:bodyPr/>
        <a:lstStyle/>
        <a:p>
          <a:endParaRPr lang="en-US"/>
        </a:p>
      </dgm:t>
    </dgm:pt>
    <dgm:pt modelId="{7A9C39AA-8044-4A42-8E78-63F08F163481}">
      <dgm:prSet custT="1"/>
      <dgm:spPr/>
      <dgm:t>
        <a:bodyPr/>
        <a:lstStyle/>
        <a:p>
          <a:r>
            <a:rPr lang="en-US" sz="1400" b="1" dirty="0">
              <a:latin typeface="Nirmala UI" panose="020B0502040204020203" pitchFamily="34" charset="0"/>
              <a:cs typeface="Nirmala UI" panose="020B0502040204020203" pitchFamily="34" charset="0"/>
            </a:rPr>
            <a:t>Neuro optimizing internal communications</a:t>
          </a:r>
        </a:p>
        <a:p>
          <a:r>
            <a:rPr lang="en-US" sz="1400" dirty="0">
              <a:latin typeface="Nirmala UI" panose="020B0502040204020203" pitchFamily="34" charset="0"/>
              <a:cs typeface="Nirmala UI" panose="020B0502040204020203" pitchFamily="34" charset="0"/>
            </a:rPr>
            <a:t>Analyzing the brain’s response to internal portals, announcements, printouts, speeches etc.</a:t>
          </a:r>
        </a:p>
      </dgm:t>
    </dgm:pt>
    <dgm:pt modelId="{4376A01C-ED02-4FEC-A0FF-0F2A893FA7CB}" type="parTrans" cxnId="{3F26267E-4738-4D1A-946C-EFC3DBAA6091}">
      <dgm:prSet/>
      <dgm:spPr/>
      <dgm:t>
        <a:bodyPr/>
        <a:lstStyle/>
        <a:p>
          <a:endParaRPr lang="en-US"/>
        </a:p>
      </dgm:t>
    </dgm:pt>
    <dgm:pt modelId="{8B8949B8-181E-48CE-AD4B-175F6ADC9D48}" type="sibTrans" cxnId="{3F26267E-4738-4D1A-946C-EFC3DBAA6091}">
      <dgm:prSet/>
      <dgm:spPr/>
      <dgm:t>
        <a:bodyPr/>
        <a:lstStyle/>
        <a:p>
          <a:endParaRPr lang="en-US"/>
        </a:p>
      </dgm:t>
    </dgm:pt>
    <dgm:pt modelId="{99BB783C-49C0-43F2-BBCA-7CDE0D1DC956}" type="pres">
      <dgm:prSet presAssocID="{127CBEBC-988C-40F1-90D4-41A69B0D3F6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0EE0025-9284-41DB-9640-D7451ED73778}" type="pres">
      <dgm:prSet presAssocID="{127CBEBC-988C-40F1-90D4-41A69B0D3F6C}" presName="container" presStyleCnt="0">
        <dgm:presLayoutVars>
          <dgm:dir/>
          <dgm:resizeHandles val="exact"/>
        </dgm:presLayoutVars>
      </dgm:prSet>
      <dgm:spPr/>
    </dgm:pt>
    <dgm:pt modelId="{A76FB3DB-B606-46A6-865C-B5243C2616B7}" type="pres">
      <dgm:prSet presAssocID="{BCCA705F-CEED-4865-A148-13288B4CD118}" presName="compNode" presStyleCnt="0"/>
      <dgm:spPr/>
    </dgm:pt>
    <dgm:pt modelId="{27826681-54E6-46EF-88DD-CA51B6121CBC}" type="pres">
      <dgm:prSet presAssocID="{BCCA705F-CEED-4865-A148-13288B4CD118}" presName="iconBgRect" presStyleLbl="bgShp" presStyleIdx="0" presStyleCnt="5"/>
      <dgm:spPr>
        <a:solidFill>
          <a:schemeClr val="tx1">
            <a:lumMod val="65000"/>
            <a:lumOff val="35000"/>
          </a:schemeClr>
        </a:solidFill>
      </dgm:spPr>
    </dgm:pt>
    <dgm:pt modelId="{33168F46-635D-4FED-9CF2-40A041623E0A}" type="pres">
      <dgm:prSet presAssocID="{BCCA705F-CEED-4865-A148-13288B4CD118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49AC283-9AC9-4E93-B609-7985311C7781}" type="pres">
      <dgm:prSet presAssocID="{BCCA705F-CEED-4865-A148-13288B4CD118}" presName="spaceRect" presStyleCnt="0"/>
      <dgm:spPr/>
    </dgm:pt>
    <dgm:pt modelId="{DAECBC90-0856-4A16-BA4F-A38E71405EF8}" type="pres">
      <dgm:prSet presAssocID="{BCCA705F-CEED-4865-A148-13288B4CD118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  <dgm:pt modelId="{DA0529CA-0AA0-4C25-990E-04E7CA43F0B2}" type="pres">
      <dgm:prSet presAssocID="{6BB0029A-823F-4E9E-B125-7EC504D0F740}" presName="sibTrans" presStyleLbl="sibTrans2D1" presStyleIdx="0" presStyleCnt="0"/>
      <dgm:spPr/>
      <dgm:t>
        <a:bodyPr/>
        <a:lstStyle/>
        <a:p>
          <a:endParaRPr lang="el-GR"/>
        </a:p>
      </dgm:t>
    </dgm:pt>
    <dgm:pt modelId="{D80107C5-6F02-4ABF-BB9A-49B40910644C}" type="pres">
      <dgm:prSet presAssocID="{4FC8AAA5-B644-47EC-AB7C-7F54672AB850}" presName="compNode" presStyleCnt="0"/>
      <dgm:spPr/>
    </dgm:pt>
    <dgm:pt modelId="{DC05A646-1E99-4761-B14F-9012EDB0C6D1}" type="pres">
      <dgm:prSet presAssocID="{4FC8AAA5-B644-47EC-AB7C-7F54672AB850}" presName="iconBgRect" presStyleLbl="bgShp" presStyleIdx="1" presStyleCnt="5"/>
      <dgm:spPr>
        <a:solidFill>
          <a:schemeClr val="tx1">
            <a:lumMod val="65000"/>
            <a:lumOff val="35000"/>
          </a:schemeClr>
        </a:solidFill>
      </dgm:spPr>
    </dgm:pt>
    <dgm:pt modelId="{DFE58EB9-A30D-4223-811D-F9A45AD602E1}" type="pres">
      <dgm:prSet presAssocID="{4FC8AAA5-B644-47EC-AB7C-7F54672AB850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70EF2B03-7CA5-43D7-94CB-165E1A9FDA70}" type="pres">
      <dgm:prSet presAssocID="{4FC8AAA5-B644-47EC-AB7C-7F54672AB850}" presName="spaceRect" presStyleCnt="0"/>
      <dgm:spPr/>
    </dgm:pt>
    <dgm:pt modelId="{27790447-0276-42C4-A30C-24DA2020A25E}" type="pres">
      <dgm:prSet presAssocID="{4FC8AAA5-B644-47EC-AB7C-7F54672AB850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  <dgm:pt modelId="{6BE11DBF-E910-4771-A6AF-F942B4B653FB}" type="pres">
      <dgm:prSet presAssocID="{9EFDC059-603F-45EE-885D-019F35134D5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7AA79EEA-709F-43D7-972D-A473133C10BF}" type="pres">
      <dgm:prSet presAssocID="{CFEAEE05-F858-4AB2-A326-79E2FD56F095}" presName="compNode" presStyleCnt="0"/>
      <dgm:spPr/>
    </dgm:pt>
    <dgm:pt modelId="{4CB3DD40-CE07-4109-AB32-567ADD30FD14}" type="pres">
      <dgm:prSet presAssocID="{CFEAEE05-F858-4AB2-A326-79E2FD56F095}" presName="iconBgRect" presStyleLbl="bgShp" presStyleIdx="2" presStyleCnt="5"/>
      <dgm:spPr>
        <a:solidFill>
          <a:schemeClr val="tx1">
            <a:lumMod val="65000"/>
            <a:lumOff val="35000"/>
          </a:schemeClr>
        </a:solidFill>
      </dgm:spPr>
    </dgm:pt>
    <dgm:pt modelId="{000E365D-87F2-42CF-972B-595F0CC7B74F}" type="pres">
      <dgm:prSet presAssocID="{CFEAEE05-F858-4AB2-A326-79E2FD56F095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6280554E-634F-496F-BB12-7C7731751EB8}" type="pres">
      <dgm:prSet presAssocID="{CFEAEE05-F858-4AB2-A326-79E2FD56F095}" presName="spaceRect" presStyleCnt="0"/>
      <dgm:spPr/>
    </dgm:pt>
    <dgm:pt modelId="{A133B0AF-B6E8-4B18-82A5-B37376D053A2}" type="pres">
      <dgm:prSet presAssocID="{CFEAEE05-F858-4AB2-A326-79E2FD56F095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  <dgm:pt modelId="{C9896C92-D56F-4547-AFA2-9AC39A61E245}" type="pres">
      <dgm:prSet presAssocID="{6FE968FE-4498-4BBC-9205-657403B37BCE}" presName="sibTrans" presStyleLbl="sibTrans2D1" presStyleIdx="0" presStyleCnt="0"/>
      <dgm:spPr/>
      <dgm:t>
        <a:bodyPr/>
        <a:lstStyle/>
        <a:p>
          <a:endParaRPr lang="el-GR"/>
        </a:p>
      </dgm:t>
    </dgm:pt>
    <dgm:pt modelId="{B8286670-C345-48FD-BEAE-3A3689DB1F1A}" type="pres">
      <dgm:prSet presAssocID="{29811EC5-59C0-419A-BA6C-07CF6611EBC6}" presName="compNode" presStyleCnt="0"/>
      <dgm:spPr/>
    </dgm:pt>
    <dgm:pt modelId="{AD5725AF-1AA7-4255-B25F-8F5F3538F225}" type="pres">
      <dgm:prSet presAssocID="{29811EC5-59C0-419A-BA6C-07CF6611EBC6}" presName="iconBgRect" presStyleLbl="bgShp" presStyleIdx="3" presStyleCnt="5"/>
      <dgm:spPr>
        <a:solidFill>
          <a:schemeClr val="tx1">
            <a:lumMod val="65000"/>
            <a:lumOff val="35000"/>
          </a:schemeClr>
        </a:solidFill>
      </dgm:spPr>
    </dgm:pt>
    <dgm:pt modelId="{A012CE44-F597-4BFA-B876-98264C8B7917}" type="pres">
      <dgm:prSet presAssocID="{29811EC5-59C0-419A-BA6C-07CF6611EBC6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234311B1-F732-401F-8C30-1050BE48E09C}" type="pres">
      <dgm:prSet presAssocID="{29811EC5-59C0-419A-BA6C-07CF6611EBC6}" presName="spaceRect" presStyleCnt="0"/>
      <dgm:spPr/>
    </dgm:pt>
    <dgm:pt modelId="{B4CA0698-3F2C-4342-B71E-639EB16DC627}" type="pres">
      <dgm:prSet presAssocID="{29811EC5-59C0-419A-BA6C-07CF6611EBC6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  <dgm:pt modelId="{BAA678F5-3BE4-44A7-A761-EAC1C109750F}" type="pres">
      <dgm:prSet presAssocID="{9546759F-12FF-45E9-8194-F8B838CD5DE7}" presName="sibTrans" presStyleLbl="sibTrans2D1" presStyleIdx="0" presStyleCnt="0"/>
      <dgm:spPr/>
      <dgm:t>
        <a:bodyPr/>
        <a:lstStyle/>
        <a:p>
          <a:endParaRPr lang="el-GR"/>
        </a:p>
      </dgm:t>
    </dgm:pt>
    <dgm:pt modelId="{9709C8EB-624A-43C0-89CE-E46E62735AA1}" type="pres">
      <dgm:prSet presAssocID="{7A9C39AA-8044-4A42-8E78-63F08F163481}" presName="compNode" presStyleCnt="0"/>
      <dgm:spPr/>
    </dgm:pt>
    <dgm:pt modelId="{6B295387-EC67-43F1-A591-A5B22FEA72FF}" type="pres">
      <dgm:prSet presAssocID="{7A9C39AA-8044-4A42-8E78-63F08F163481}" presName="iconBgRect" presStyleLbl="bgShp" presStyleIdx="4" presStyleCnt="5" custLinFactX="18120" custLinFactNeighborX="100000" custLinFactNeighborY="-5981"/>
      <dgm:spPr>
        <a:solidFill>
          <a:schemeClr val="tx1">
            <a:lumMod val="65000"/>
            <a:lumOff val="35000"/>
          </a:schemeClr>
        </a:solidFill>
      </dgm:spPr>
    </dgm:pt>
    <dgm:pt modelId="{6A08512B-94BB-45AD-B1FE-38212F910E89}" type="pres">
      <dgm:prSet presAssocID="{7A9C39AA-8044-4A42-8E78-63F08F163481}" presName="iconRect" presStyleLbl="node1" presStyleIdx="4" presStyleCnt="5" custLinFactX="100000" custLinFactNeighborX="106234" custLinFactNeighborY="-1289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204F6ECE-42AF-4205-8432-7C4102F7F416}" type="pres">
      <dgm:prSet presAssocID="{7A9C39AA-8044-4A42-8E78-63F08F163481}" presName="spaceRect" presStyleCnt="0"/>
      <dgm:spPr/>
    </dgm:pt>
    <dgm:pt modelId="{542C206C-AE54-4253-B97E-0A287B67CB05}" type="pres">
      <dgm:prSet presAssocID="{7A9C39AA-8044-4A42-8E78-63F08F163481}" presName="textRect" presStyleLbl="revTx" presStyleIdx="4" presStyleCnt="5" custScaleX="208767" custLinFactX="7836" custLinFactNeighborX="100000" custLinFactNeighborY="-7476">
        <dgm:presLayoutVars>
          <dgm:chMax val="1"/>
          <dgm:chPref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0418642-7893-4716-8137-D2B03F5C80A1}" srcId="{127CBEBC-988C-40F1-90D4-41A69B0D3F6C}" destId="{29811EC5-59C0-419A-BA6C-07CF6611EBC6}" srcOrd="3" destOrd="0" parTransId="{07937CC7-247B-4DFF-AD0F-C98221FDE8F9}" sibTransId="{9546759F-12FF-45E9-8194-F8B838CD5DE7}"/>
    <dgm:cxn modelId="{DF6E1E8F-465E-40AC-BFCE-C72ECCD4CDF5}" type="presOf" srcId="{9546759F-12FF-45E9-8194-F8B838CD5DE7}" destId="{BAA678F5-3BE4-44A7-A761-EAC1C109750F}" srcOrd="0" destOrd="0" presId="urn:microsoft.com/office/officeart/2018/2/layout/IconCircleList"/>
    <dgm:cxn modelId="{D4D9224C-B780-4878-A697-A13618AC5725}" type="presOf" srcId="{127CBEBC-988C-40F1-90D4-41A69B0D3F6C}" destId="{99BB783C-49C0-43F2-BBCA-7CDE0D1DC956}" srcOrd="0" destOrd="0" presId="urn:microsoft.com/office/officeart/2018/2/layout/IconCircleList"/>
    <dgm:cxn modelId="{3F26267E-4738-4D1A-946C-EFC3DBAA6091}" srcId="{127CBEBC-988C-40F1-90D4-41A69B0D3F6C}" destId="{7A9C39AA-8044-4A42-8E78-63F08F163481}" srcOrd="4" destOrd="0" parTransId="{4376A01C-ED02-4FEC-A0FF-0F2A893FA7CB}" sibTransId="{8B8949B8-181E-48CE-AD4B-175F6ADC9D48}"/>
    <dgm:cxn modelId="{CECAA5EC-1EA0-45DF-A8DC-9957360EA792}" type="presOf" srcId="{4FC8AAA5-B644-47EC-AB7C-7F54672AB850}" destId="{27790447-0276-42C4-A30C-24DA2020A25E}" srcOrd="0" destOrd="0" presId="urn:microsoft.com/office/officeart/2018/2/layout/IconCircleList"/>
    <dgm:cxn modelId="{CA78D8D7-F851-45FC-865F-B3455C4BB382}" type="presOf" srcId="{6FE968FE-4498-4BBC-9205-657403B37BCE}" destId="{C9896C92-D56F-4547-AFA2-9AC39A61E245}" srcOrd="0" destOrd="0" presId="urn:microsoft.com/office/officeart/2018/2/layout/IconCircleList"/>
    <dgm:cxn modelId="{5F52F3EE-644A-4346-AFAD-E55794C51171}" srcId="{127CBEBC-988C-40F1-90D4-41A69B0D3F6C}" destId="{4FC8AAA5-B644-47EC-AB7C-7F54672AB850}" srcOrd="1" destOrd="0" parTransId="{74450B5E-7DA8-482E-93AC-491CB9FAF907}" sibTransId="{9EFDC059-603F-45EE-885D-019F35134D59}"/>
    <dgm:cxn modelId="{2A84F26F-FEA2-4D67-9721-3C19AC8C87DE}" type="presOf" srcId="{9EFDC059-603F-45EE-885D-019F35134D59}" destId="{6BE11DBF-E910-4771-A6AF-F942B4B653FB}" srcOrd="0" destOrd="0" presId="urn:microsoft.com/office/officeart/2018/2/layout/IconCircleList"/>
    <dgm:cxn modelId="{20F0308C-EBAE-4827-B34B-35F1C0390879}" srcId="{127CBEBC-988C-40F1-90D4-41A69B0D3F6C}" destId="{BCCA705F-CEED-4865-A148-13288B4CD118}" srcOrd="0" destOrd="0" parTransId="{5A433312-BB67-4615-B5E5-34110B7D703D}" sibTransId="{6BB0029A-823F-4E9E-B125-7EC504D0F740}"/>
    <dgm:cxn modelId="{6480D9A8-88FC-4752-B171-66147247C3B1}" type="presOf" srcId="{CFEAEE05-F858-4AB2-A326-79E2FD56F095}" destId="{A133B0AF-B6E8-4B18-82A5-B37376D053A2}" srcOrd="0" destOrd="0" presId="urn:microsoft.com/office/officeart/2018/2/layout/IconCircleList"/>
    <dgm:cxn modelId="{F36886A6-0EDD-4DC7-A708-4157B569DD4F}" type="presOf" srcId="{7A9C39AA-8044-4A42-8E78-63F08F163481}" destId="{542C206C-AE54-4253-B97E-0A287B67CB05}" srcOrd="0" destOrd="0" presId="urn:microsoft.com/office/officeart/2018/2/layout/IconCircleList"/>
    <dgm:cxn modelId="{C9532FD4-345F-4EBC-8A96-1A848616DF1C}" srcId="{127CBEBC-988C-40F1-90D4-41A69B0D3F6C}" destId="{CFEAEE05-F858-4AB2-A326-79E2FD56F095}" srcOrd="2" destOrd="0" parTransId="{88E7917D-1EEC-455B-8F53-F915EA9B0B6B}" sibTransId="{6FE968FE-4498-4BBC-9205-657403B37BCE}"/>
    <dgm:cxn modelId="{91163E07-0E8C-4922-B026-0B22F80CA3DE}" type="presOf" srcId="{29811EC5-59C0-419A-BA6C-07CF6611EBC6}" destId="{B4CA0698-3F2C-4342-B71E-639EB16DC627}" srcOrd="0" destOrd="0" presId="urn:microsoft.com/office/officeart/2018/2/layout/IconCircleList"/>
    <dgm:cxn modelId="{668C85B1-BA5A-41FC-88FF-8FD64053940E}" type="presOf" srcId="{6BB0029A-823F-4E9E-B125-7EC504D0F740}" destId="{DA0529CA-0AA0-4C25-990E-04E7CA43F0B2}" srcOrd="0" destOrd="0" presId="urn:microsoft.com/office/officeart/2018/2/layout/IconCircleList"/>
    <dgm:cxn modelId="{9F98FBA8-8C80-44AC-A1F9-F6B60F2A78B6}" type="presOf" srcId="{BCCA705F-CEED-4865-A148-13288B4CD118}" destId="{DAECBC90-0856-4A16-BA4F-A38E71405EF8}" srcOrd="0" destOrd="0" presId="urn:microsoft.com/office/officeart/2018/2/layout/IconCircleList"/>
    <dgm:cxn modelId="{07C34693-1BE2-4CBF-A9B2-3990694C2AD9}" type="presParOf" srcId="{99BB783C-49C0-43F2-BBCA-7CDE0D1DC956}" destId="{E0EE0025-9284-41DB-9640-D7451ED73778}" srcOrd="0" destOrd="0" presId="urn:microsoft.com/office/officeart/2018/2/layout/IconCircleList"/>
    <dgm:cxn modelId="{B702656A-F4C5-4698-8C15-3B9E0E9D98EE}" type="presParOf" srcId="{E0EE0025-9284-41DB-9640-D7451ED73778}" destId="{A76FB3DB-B606-46A6-865C-B5243C2616B7}" srcOrd="0" destOrd="0" presId="urn:microsoft.com/office/officeart/2018/2/layout/IconCircleList"/>
    <dgm:cxn modelId="{94C48B92-7A5A-4C5B-BB3C-11422B730B25}" type="presParOf" srcId="{A76FB3DB-B606-46A6-865C-B5243C2616B7}" destId="{27826681-54E6-46EF-88DD-CA51B6121CBC}" srcOrd="0" destOrd="0" presId="urn:microsoft.com/office/officeart/2018/2/layout/IconCircleList"/>
    <dgm:cxn modelId="{DFBF6628-E45F-4A57-B9B3-74319DED4402}" type="presParOf" srcId="{A76FB3DB-B606-46A6-865C-B5243C2616B7}" destId="{33168F46-635D-4FED-9CF2-40A041623E0A}" srcOrd="1" destOrd="0" presId="urn:microsoft.com/office/officeart/2018/2/layout/IconCircleList"/>
    <dgm:cxn modelId="{632ED8F8-6C77-4095-87D4-C0C181979EBB}" type="presParOf" srcId="{A76FB3DB-B606-46A6-865C-B5243C2616B7}" destId="{B49AC283-9AC9-4E93-B609-7985311C7781}" srcOrd="2" destOrd="0" presId="urn:microsoft.com/office/officeart/2018/2/layout/IconCircleList"/>
    <dgm:cxn modelId="{2B5FA4FF-3F12-455E-A060-5443F32029C8}" type="presParOf" srcId="{A76FB3DB-B606-46A6-865C-B5243C2616B7}" destId="{DAECBC90-0856-4A16-BA4F-A38E71405EF8}" srcOrd="3" destOrd="0" presId="urn:microsoft.com/office/officeart/2018/2/layout/IconCircleList"/>
    <dgm:cxn modelId="{45642655-2C9A-4DD4-A8AF-788F3B55C1AD}" type="presParOf" srcId="{E0EE0025-9284-41DB-9640-D7451ED73778}" destId="{DA0529CA-0AA0-4C25-990E-04E7CA43F0B2}" srcOrd="1" destOrd="0" presId="urn:microsoft.com/office/officeart/2018/2/layout/IconCircleList"/>
    <dgm:cxn modelId="{77680458-5681-4ED1-8D2C-D28F95F98B38}" type="presParOf" srcId="{E0EE0025-9284-41DB-9640-D7451ED73778}" destId="{D80107C5-6F02-4ABF-BB9A-49B40910644C}" srcOrd="2" destOrd="0" presId="urn:microsoft.com/office/officeart/2018/2/layout/IconCircleList"/>
    <dgm:cxn modelId="{3B3BF4D4-CCA6-4504-A12F-6C777EEEA4F5}" type="presParOf" srcId="{D80107C5-6F02-4ABF-BB9A-49B40910644C}" destId="{DC05A646-1E99-4761-B14F-9012EDB0C6D1}" srcOrd="0" destOrd="0" presId="urn:microsoft.com/office/officeart/2018/2/layout/IconCircleList"/>
    <dgm:cxn modelId="{B346F12F-D0ED-4C9F-B960-994B3FA65FF1}" type="presParOf" srcId="{D80107C5-6F02-4ABF-BB9A-49B40910644C}" destId="{DFE58EB9-A30D-4223-811D-F9A45AD602E1}" srcOrd="1" destOrd="0" presId="urn:microsoft.com/office/officeart/2018/2/layout/IconCircleList"/>
    <dgm:cxn modelId="{19373357-4F5A-4C2F-8E21-F66AE7575E4C}" type="presParOf" srcId="{D80107C5-6F02-4ABF-BB9A-49B40910644C}" destId="{70EF2B03-7CA5-43D7-94CB-165E1A9FDA70}" srcOrd="2" destOrd="0" presId="urn:microsoft.com/office/officeart/2018/2/layout/IconCircleList"/>
    <dgm:cxn modelId="{0A1A17B0-B430-4FBF-8ECB-1B4219C992AD}" type="presParOf" srcId="{D80107C5-6F02-4ABF-BB9A-49B40910644C}" destId="{27790447-0276-42C4-A30C-24DA2020A25E}" srcOrd="3" destOrd="0" presId="urn:microsoft.com/office/officeart/2018/2/layout/IconCircleList"/>
    <dgm:cxn modelId="{4322DDBC-8EBB-4679-B76E-49BF6C1A3BE3}" type="presParOf" srcId="{E0EE0025-9284-41DB-9640-D7451ED73778}" destId="{6BE11DBF-E910-4771-A6AF-F942B4B653FB}" srcOrd="3" destOrd="0" presId="urn:microsoft.com/office/officeart/2018/2/layout/IconCircleList"/>
    <dgm:cxn modelId="{5F8B9FD3-FC0B-47A8-99F8-B082BF12DE6C}" type="presParOf" srcId="{E0EE0025-9284-41DB-9640-D7451ED73778}" destId="{7AA79EEA-709F-43D7-972D-A473133C10BF}" srcOrd="4" destOrd="0" presId="urn:microsoft.com/office/officeart/2018/2/layout/IconCircleList"/>
    <dgm:cxn modelId="{88649668-2FD5-45B5-9593-7750608911D6}" type="presParOf" srcId="{7AA79EEA-709F-43D7-972D-A473133C10BF}" destId="{4CB3DD40-CE07-4109-AB32-567ADD30FD14}" srcOrd="0" destOrd="0" presId="urn:microsoft.com/office/officeart/2018/2/layout/IconCircleList"/>
    <dgm:cxn modelId="{CDD11A8C-DBDE-4EC6-A569-D447987243C6}" type="presParOf" srcId="{7AA79EEA-709F-43D7-972D-A473133C10BF}" destId="{000E365D-87F2-42CF-972B-595F0CC7B74F}" srcOrd="1" destOrd="0" presId="urn:microsoft.com/office/officeart/2018/2/layout/IconCircleList"/>
    <dgm:cxn modelId="{C91CE9D4-B51C-48A7-B30A-44E9053C8F84}" type="presParOf" srcId="{7AA79EEA-709F-43D7-972D-A473133C10BF}" destId="{6280554E-634F-496F-BB12-7C7731751EB8}" srcOrd="2" destOrd="0" presId="urn:microsoft.com/office/officeart/2018/2/layout/IconCircleList"/>
    <dgm:cxn modelId="{13DA1ECA-B895-4EC2-B175-046468490225}" type="presParOf" srcId="{7AA79EEA-709F-43D7-972D-A473133C10BF}" destId="{A133B0AF-B6E8-4B18-82A5-B37376D053A2}" srcOrd="3" destOrd="0" presId="urn:microsoft.com/office/officeart/2018/2/layout/IconCircleList"/>
    <dgm:cxn modelId="{F27838BC-6DB6-40A2-8E1B-429D30283137}" type="presParOf" srcId="{E0EE0025-9284-41DB-9640-D7451ED73778}" destId="{C9896C92-D56F-4547-AFA2-9AC39A61E245}" srcOrd="5" destOrd="0" presId="urn:microsoft.com/office/officeart/2018/2/layout/IconCircleList"/>
    <dgm:cxn modelId="{ADFE1807-1164-436A-9D54-B5A63A446876}" type="presParOf" srcId="{E0EE0025-9284-41DB-9640-D7451ED73778}" destId="{B8286670-C345-48FD-BEAE-3A3689DB1F1A}" srcOrd="6" destOrd="0" presId="urn:microsoft.com/office/officeart/2018/2/layout/IconCircleList"/>
    <dgm:cxn modelId="{A61B9D98-DA16-4926-8286-832B3A73E4A9}" type="presParOf" srcId="{B8286670-C345-48FD-BEAE-3A3689DB1F1A}" destId="{AD5725AF-1AA7-4255-B25F-8F5F3538F225}" srcOrd="0" destOrd="0" presId="urn:microsoft.com/office/officeart/2018/2/layout/IconCircleList"/>
    <dgm:cxn modelId="{CE67AE2C-6747-4582-9F52-A4E24C158059}" type="presParOf" srcId="{B8286670-C345-48FD-BEAE-3A3689DB1F1A}" destId="{A012CE44-F597-4BFA-B876-98264C8B7917}" srcOrd="1" destOrd="0" presId="urn:microsoft.com/office/officeart/2018/2/layout/IconCircleList"/>
    <dgm:cxn modelId="{907363CA-78D0-45A0-A9C8-AC321D153FA1}" type="presParOf" srcId="{B8286670-C345-48FD-BEAE-3A3689DB1F1A}" destId="{234311B1-F732-401F-8C30-1050BE48E09C}" srcOrd="2" destOrd="0" presId="urn:microsoft.com/office/officeart/2018/2/layout/IconCircleList"/>
    <dgm:cxn modelId="{34E4517A-597A-4AB7-A15A-B94AF07E7CCE}" type="presParOf" srcId="{B8286670-C345-48FD-BEAE-3A3689DB1F1A}" destId="{B4CA0698-3F2C-4342-B71E-639EB16DC627}" srcOrd="3" destOrd="0" presId="urn:microsoft.com/office/officeart/2018/2/layout/IconCircleList"/>
    <dgm:cxn modelId="{01284BD3-48EE-44B0-A823-EBFDFD7E4590}" type="presParOf" srcId="{E0EE0025-9284-41DB-9640-D7451ED73778}" destId="{BAA678F5-3BE4-44A7-A761-EAC1C109750F}" srcOrd="7" destOrd="0" presId="urn:microsoft.com/office/officeart/2018/2/layout/IconCircleList"/>
    <dgm:cxn modelId="{02987352-D457-4F4C-AD8C-02EA58ED66B9}" type="presParOf" srcId="{E0EE0025-9284-41DB-9640-D7451ED73778}" destId="{9709C8EB-624A-43C0-89CE-E46E62735AA1}" srcOrd="8" destOrd="0" presId="urn:microsoft.com/office/officeart/2018/2/layout/IconCircleList"/>
    <dgm:cxn modelId="{54346B1F-2AA5-400C-B641-85216E751451}" type="presParOf" srcId="{9709C8EB-624A-43C0-89CE-E46E62735AA1}" destId="{6B295387-EC67-43F1-A591-A5B22FEA72FF}" srcOrd="0" destOrd="0" presId="urn:microsoft.com/office/officeart/2018/2/layout/IconCircleList"/>
    <dgm:cxn modelId="{8C4709B9-69CA-4B0D-9DE4-41ACF64E0535}" type="presParOf" srcId="{9709C8EB-624A-43C0-89CE-E46E62735AA1}" destId="{6A08512B-94BB-45AD-B1FE-38212F910E89}" srcOrd="1" destOrd="0" presId="urn:microsoft.com/office/officeart/2018/2/layout/IconCircleList"/>
    <dgm:cxn modelId="{BC37C323-9DDB-4524-9C0A-487132507F2C}" type="presParOf" srcId="{9709C8EB-624A-43C0-89CE-E46E62735AA1}" destId="{204F6ECE-42AF-4205-8432-7C4102F7F416}" srcOrd="2" destOrd="0" presId="urn:microsoft.com/office/officeart/2018/2/layout/IconCircleList"/>
    <dgm:cxn modelId="{E5970D54-551F-44E9-95C4-6D30E3AFFBBB}" type="presParOf" srcId="{9709C8EB-624A-43C0-89CE-E46E62735AA1}" destId="{542C206C-AE54-4253-B97E-0A287B67CB0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44392C-A8F1-43F0-BBFB-84D6CBBE436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6841A0-3A63-48E1-A58B-CCF8C9AD9681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b="1" dirty="0">
              <a:latin typeface="Nirmala UI" panose="020B0502040204020203" pitchFamily="34" charset="0"/>
              <a:cs typeface="Nirmala UI" panose="020B0502040204020203" pitchFamily="34" charset="0"/>
            </a:rPr>
            <a:t>Empathy</a:t>
          </a:r>
          <a:endParaRPr lang="en-US" dirty="0">
            <a:latin typeface="Nirmala UI" panose="020B0502040204020203" pitchFamily="34" charset="0"/>
            <a:cs typeface="Nirmala UI" panose="020B0502040204020203" pitchFamily="34" charset="0"/>
          </a:endParaRPr>
        </a:p>
        <a:p>
          <a:r>
            <a:rPr lang="en-US" dirty="0">
              <a:latin typeface="Nirmala UI" panose="020B0502040204020203" pitchFamily="34" charset="0"/>
              <a:cs typeface="Nirmala UI" panose="020B0502040204020203" pitchFamily="34" charset="0"/>
            </a:rPr>
            <a:t> cognitive vs. emotional </a:t>
          </a:r>
        </a:p>
      </dgm:t>
    </dgm:pt>
    <dgm:pt modelId="{3A22BD32-6119-4163-9D72-F71B0286D3C0}" type="parTrans" cxnId="{2A57CEF6-90F7-413F-8047-9DC7B67343CF}">
      <dgm:prSet/>
      <dgm:spPr/>
      <dgm:t>
        <a:bodyPr/>
        <a:lstStyle/>
        <a:p>
          <a:endParaRPr lang="en-US"/>
        </a:p>
      </dgm:t>
    </dgm:pt>
    <dgm:pt modelId="{4637B1F8-A3F2-43A4-A0F3-7C9698CBAB6C}" type="sibTrans" cxnId="{2A57CEF6-90F7-413F-8047-9DC7B67343CF}">
      <dgm:prSet/>
      <dgm:spPr/>
      <dgm:t>
        <a:bodyPr/>
        <a:lstStyle/>
        <a:p>
          <a:endParaRPr lang="en-US"/>
        </a:p>
      </dgm:t>
    </dgm:pt>
    <dgm:pt modelId="{51FC89A3-C826-4347-A783-42AA57A238E5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>
              <a:latin typeface="Nirmala UI" panose="020B0502040204020203" pitchFamily="34" charset="0"/>
              <a:cs typeface="Nirmala UI" panose="020B0502040204020203" pitchFamily="34" charset="0"/>
            </a:rPr>
            <a:t>Mindset</a:t>
          </a:r>
          <a:endParaRPr lang="en-US" dirty="0">
            <a:latin typeface="Nirmala UI" panose="020B0502040204020203" pitchFamily="34" charset="0"/>
            <a:cs typeface="Nirmala UI" panose="020B0502040204020203" pitchFamily="34" charset="0"/>
          </a:endParaRPr>
        </a:p>
        <a:p>
          <a:r>
            <a:rPr lang="en-US" dirty="0">
              <a:latin typeface="Nirmala UI" panose="020B0502040204020203" pitchFamily="34" charset="0"/>
              <a:cs typeface="Nirmala UI" panose="020B0502040204020203" pitchFamily="34" charset="0"/>
            </a:rPr>
            <a:t>fixed vs. growth </a:t>
          </a:r>
        </a:p>
      </dgm:t>
    </dgm:pt>
    <dgm:pt modelId="{EA6EC0C3-7CC7-4152-B869-4FC57D7980A9}" type="parTrans" cxnId="{5F72C9BF-F8E1-4DE5-BEC6-CBDD3213EC29}">
      <dgm:prSet/>
      <dgm:spPr/>
      <dgm:t>
        <a:bodyPr/>
        <a:lstStyle/>
        <a:p>
          <a:endParaRPr lang="en-US"/>
        </a:p>
      </dgm:t>
    </dgm:pt>
    <dgm:pt modelId="{7E3B8261-8EF8-4014-8BBA-8B9D012FDEA0}" type="sibTrans" cxnId="{5F72C9BF-F8E1-4DE5-BEC6-CBDD3213EC29}">
      <dgm:prSet/>
      <dgm:spPr/>
      <dgm:t>
        <a:bodyPr/>
        <a:lstStyle/>
        <a:p>
          <a:endParaRPr lang="en-US"/>
        </a:p>
      </dgm:t>
    </dgm:pt>
    <dgm:pt modelId="{B4441C49-7B46-4025-BA8E-378C80B9522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b="1" dirty="0">
              <a:latin typeface="Nirmala UI" panose="020B0502040204020203" pitchFamily="34" charset="0"/>
              <a:cs typeface="Nirmala UI" panose="020B0502040204020203" pitchFamily="34" charset="0"/>
            </a:rPr>
            <a:t>Resilience</a:t>
          </a:r>
        </a:p>
        <a:p>
          <a:r>
            <a:rPr lang="en-US" dirty="0">
              <a:latin typeface="Nirmala UI" panose="020B0502040204020203" pitchFamily="34" charset="0"/>
              <a:cs typeface="Nirmala UI" panose="020B0502040204020203" pitchFamily="34" charset="0"/>
            </a:rPr>
            <a:t> temporary vs. sustained </a:t>
          </a:r>
        </a:p>
      </dgm:t>
    </dgm:pt>
    <dgm:pt modelId="{0C05D5B3-98BF-4D18-A697-39878E7744C8}" type="parTrans" cxnId="{DFB84E10-E8DA-43FC-A4AC-AF43F8307D9B}">
      <dgm:prSet/>
      <dgm:spPr/>
      <dgm:t>
        <a:bodyPr/>
        <a:lstStyle/>
        <a:p>
          <a:endParaRPr lang="en-US"/>
        </a:p>
      </dgm:t>
    </dgm:pt>
    <dgm:pt modelId="{1B6C9C2B-CEBB-4A5C-B891-A43D97836351}" type="sibTrans" cxnId="{DFB84E10-E8DA-43FC-A4AC-AF43F8307D9B}">
      <dgm:prSet/>
      <dgm:spPr/>
      <dgm:t>
        <a:bodyPr/>
        <a:lstStyle/>
        <a:p>
          <a:endParaRPr lang="en-US"/>
        </a:p>
      </dgm:t>
    </dgm:pt>
    <dgm:pt modelId="{40504DDF-54E8-4B42-BEAA-8386BB81EDA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>
              <a:latin typeface="Nirmala UI" panose="020B0502040204020203" pitchFamily="34" charset="0"/>
              <a:cs typeface="Nirmala UI" panose="020B0502040204020203" pitchFamily="34" charset="0"/>
            </a:rPr>
            <a:t>Diversity</a:t>
          </a:r>
        </a:p>
        <a:p>
          <a:r>
            <a:rPr lang="en-US" dirty="0">
              <a:latin typeface="Nirmala UI" panose="020B0502040204020203" pitchFamily="34" charset="0"/>
              <a:cs typeface="Nirmala UI" panose="020B0502040204020203" pitchFamily="34" charset="0"/>
            </a:rPr>
            <a:t> general vs. focused </a:t>
          </a:r>
        </a:p>
      </dgm:t>
    </dgm:pt>
    <dgm:pt modelId="{B8C8DC04-95C0-41D9-9515-657DEAEB0444}" type="parTrans" cxnId="{531B9F8E-05BC-48E2-B88A-A0C7D55D3A99}">
      <dgm:prSet/>
      <dgm:spPr/>
      <dgm:t>
        <a:bodyPr/>
        <a:lstStyle/>
        <a:p>
          <a:endParaRPr lang="en-US"/>
        </a:p>
      </dgm:t>
    </dgm:pt>
    <dgm:pt modelId="{BBADA8C3-40E1-4E6E-8DC3-C5148C74978E}" type="sibTrans" cxnId="{531B9F8E-05BC-48E2-B88A-A0C7D55D3A99}">
      <dgm:prSet/>
      <dgm:spPr/>
      <dgm:t>
        <a:bodyPr/>
        <a:lstStyle/>
        <a:p>
          <a:endParaRPr lang="en-US"/>
        </a:p>
      </dgm:t>
    </dgm:pt>
    <dgm:pt modelId="{402A2BC0-E93A-40E2-8C95-33CFC2F6D76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>
              <a:latin typeface="Nirmala UI" panose="020B0502040204020203" pitchFamily="34" charset="0"/>
              <a:cs typeface="Nirmala UI" panose="020B0502040204020203" pitchFamily="34" charset="0"/>
            </a:rPr>
            <a:t>Focus</a:t>
          </a:r>
          <a:endParaRPr lang="en-US" dirty="0">
            <a:latin typeface="Nirmala UI" panose="020B0502040204020203" pitchFamily="34" charset="0"/>
            <a:cs typeface="Nirmala UI" panose="020B0502040204020203" pitchFamily="34" charset="0"/>
          </a:endParaRPr>
        </a:p>
      </dgm:t>
    </dgm:pt>
    <dgm:pt modelId="{CB912C71-E722-442F-AC8B-45091F04BDDC}" type="parTrans" cxnId="{1A1E3D58-A15E-4FA7-BA96-D374FB32E241}">
      <dgm:prSet/>
      <dgm:spPr/>
      <dgm:t>
        <a:bodyPr/>
        <a:lstStyle/>
        <a:p>
          <a:endParaRPr lang="en-US"/>
        </a:p>
      </dgm:t>
    </dgm:pt>
    <dgm:pt modelId="{235398D8-0003-4AA3-B730-4E2E1757F469}" type="sibTrans" cxnId="{1A1E3D58-A15E-4FA7-BA96-D374FB32E241}">
      <dgm:prSet/>
      <dgm:spPr/>
      <dgm:t>
        <a:bodyPr/>
        <a:lstStyle/>
        <a:p>
          <a:endParaRPr lang="en-US"/>
        </a:p>
      </dgm:t>
    </dgm:pt>
    <dgm:pt modelId="{0E3F9DD8-F7D2-4784-8727-A3422C4CF5B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b="1" dirty="0">
              <a:latin typeface="Nirmala UI" panose="020B0502040204020203" pitchFamily="34" charset="0"/>
              <a:cs typeface="Nirmala UI" panose="020B0502040204020203" pitchFamily="34" charset="0"/>
            </a:rPr>
            <a:t>Creative thinking</a:t>
          </a:r>
          <a:endParaRPr lang="en-US" dirty="0">
            <a:latin typeface="Nirmala UI" panose="020B0502040204020203" pitchFamily="34" charset="0"/>
            <a:cs typeface="Nirmala UI" panose="020B0502040204020203" pitchFamily="34" charset="0"/>
          </a:endParaRPr>
        </a:p>
      </dgm:t>
    </dgm:pt>
    <dgm:pt modelId="{A3220EA4-6925-40B8-A427-E7EB9ACFE496}" type="parTrans" cxnId="{BB30696E-BBC2-4AC7-A2F5-4836468121E7}">
      <dgm:prSet/>
      <dgm:spPr/>
      <dgm:t>
        <a:bodyPr/>
        <a:lstStyle/>
        <a:p>
          <a:endParaRPr lang="en-US"/>
        </a:p>
      </dgm:t>
    </dgm:pt>
    <dgm:pt modelId="{1D7DFCD1-6213-4132-AEFF-A91B2549C0A8}" type="sibTrans" cxnId="{BB30696E-BBC2-4AC7-A2F5-4836468121E7}">
      <dgm:prSet/>
      <dgm:spPr/>
      <dgm:t>
        <a:bodyPr/>
        <a:lstStyle/>
        <a:p>
          <a:endParaRPr lang="en-US"/>
        </a:p>
      </dgm:t>
    </dgm:pt>
    <dgm:pt modelId="{7E3C606B-9D03-4200-8C65-C4D73477A9E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Nirmala UI" panose="020B0502040204020203" pitchFamily="34" charset="0"/>
              <a:cs typeface="Nirmala UI" panose="020B0502040204020203" pitchFamily="34" charset="0"/>
            </a:rPr>
            <a:t>Risk taking </a:t>
          </a:r>
          <a:endParaRPr lang="en-US" dirty="0">
            <a:solidFill>
              <a:schemeClr val="tx1"/>
            </a:solidFill>
            <a:latin typeface="Nirmala UI" panose="020B0502040204020203" pitchFamily="34" charset="0"/>
            <a:cs typeface="Nirmala UI" panose="020B0502040204020203" pitchFamily="34" charset="0"/>
          </a:endParaRPr>
        </a:p>
      </dgm:t>
    </dgm:pt>
    <dgm:pt modelId="{6C78C01D-65B3-475D-976E-EAEE1909970A}" type="parTrans" cxnId="{B75C7E2D-DF46-4701-9308-0FB36E8A0290}">
      <dgm:prSet/>
      <dgm:spPr/>
      <dgm:t>
        <a:bodyPr/>
        <a:lstStyle/>
        <a:p>
          <a:endParaRPr lang="en-US"/>
        </a:p>
      </dgm:t>
    </dgm:pt>
    <dgm:pt modelId="{77238679-49BE-4FCD-BB06-AE9834915879}" type="sibTrans" cxnId="{B75C7E2D-DF46-4701-9308-0FB36E8A0290}">
      <dgm:prSet/>
      <dgm:spPr/>
      <dgm:t>
        <a:bodyPr/>
        <a:lstStyle/>
        <a:p>
          <a:endParaRPr lang="en-US"/>
        </a:p>
      </dgm:t>
    </dgm:pt>
    <dgm:pt modelId="{FB009422-35BF-A347-A21E-15A7CBA8C982}" type="pres">
      <dgm:prSet presAssocID="{FA44392C-A8F1-43F0-BBFB-84D6CBBE43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156CA50-B8C8-094B-A305-FCF867D3BAD5}" type="pres">
      <dgm:prSet presAssocID="{256841A0-3A63-48E1-A58B-CCF8C9AD968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BC5825-3334-4646-8542-AD4229F04C61}" type="pres">
      <dgm:prSet presAssocID="{4637B1F8-A3F2-43A4-A0F3-7C9698CBAB6C}" presName="sibTrans" presStyleCnt="0"/>
      <dgm:spPr/>
    </dgm:pt>
    <dgm:pt modelId="{3AC0E4D7-1C31-A54E-8CAA-DE48199B4A0E}" type="pres">
      <dgm:prSet presAssocID="{51FC89A3-C826-4347-A783-42AA57A238E5}" presName="node" presStyleLbl="node1" presStyleIdx="1" presStyleCnt="7" custLinFactNeighborX="1667" custLinFactNeighborY="-33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18BBC7-65C9-9146-A9F4-75F0B1B056BD}" type="pres">
      <dgm:prSet presAssocID="{7E3B8261-8EF8-4014-8BBA-8B9D012FDEA0}" presName="sibTrans" presStyleCnt="0"/>
      <dgm:spPr/>
    </dgm:pt>
    <dgm:pt modelId="{A39D5C10-80E5-A342-96B8-08CB04823165}" type="pres">
      <dgm:prSet presAssocID="{B4441C49-7B46-4025-BA8E-378C80B9522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A3D2B0-3532-0A4B-9AEF-ACA4F381D3E8}" type="pres">
      <dgm:prSet presAssocID="{1B6C9C2B-CEBB-4A5C-B891-A43D97836351}" presName="sibTrans" presStyleCnt="0"/>
      <dgm:spPr/>
    </dgm:pt>
    <dgm:pt modelId="{7A55CF82-193F-CF41-9ED2-E2E56014CDC8}" type="pres">
      <dgm:prSet presAssocID="{40504DDF-54E8-4B42-BEAA-8386BB81EDA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3DE59A-0C3D-984A-927A-16702B6C9DF3}" type="pres">
      <dgm:prSet presAssocID="{BBADA8C3-40E1-4E6E-8DC3-C5148C74978E}" presName="sibTrans" presStyleCnt="0"/>
      <dgm:spPr/>
    </dgm:pt>
    <dgm:pt modelId="{2EE9A850-C5EB-5A45-BCC5-0D982A62ADD3}" type="pres">
      <dgm:prSet presAssocID="{402A2BC0-E93A-40E2-8C95-33CFC2F6D76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82A2A8C-3D96-4C45-B3D0-A5A6AD29BA03}" type="pres">
      <dgm:prSet presAssocID="{235398D8-0003-4AA3-B730-4E2E1757F469}" presName="sibTrans" presStyleCnt="0"/>
      <dgm:spPr/>
    </dgm:pt>
    <dgm:pt modelId="{A5381DCC-E6A6-9A4F-9B6C-97C1FF6DD311}" type="pres">
      <dgm:prSet presAssocID="{0E3F9DD8-F7D2-4784-8727-A3422C4CF5B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C3FB6A-1DA0-0841-93D7-88B5252B2563}" type="pres">
      <dgm:prSet presAssocID="{1D7DFCD1-6213-4132-AEFF-A91B2549C0A8}" presName="sibTrans" presStyleCnt="0"/>
      <dgm:spPr/>
    </dgm:pt>
    <dgm:pt modelId="{1F267DDF-A2A0-4645-AC84-858D3739707B}" type="pres">
      <dgm:prSet presAssocID="{7E3C606B-9D03-4200-8C65-C4D73477A9E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DB2164D-33A2-9A42-9EB1-83141179F2B1}" type="presOf" srcId="{402A2BC0-E93A-40E2-8C95-33CFC2F6D765}" destId="{2EE9A850-C5EB-5A45-BCC5-0D982A62ADD3}" srcOrd="0" destOrd="0" presId="urn:microsoft.com/office/officeart/2005/8/layout/default"/>
    <dgm:cxn modelId="{5F72C9BF-F8E1-4DE5-BEC6-CBDD3213EC29}" srcId="{FA44392C-A8F1-43F0-BBFB-84D6CBBE4367}" destId="{51FC89A3-C826-4347-A783-42AA57A238E5}" srcOrd="1" destOrd="0" parTransId="{EA6EC0C3-7CC7-4152-B869-4FC57D7980A9}" sibTransId="{7E3B8261-8EF8-4014-8BBA-8B9D012FDEA0}"/>
    <dgm:cxn modelId="{01A0FA59-B8EE-4843-91CC-3CAD003D6E8D}" type="presOf" srcId="{51FC89A3-C826-4347-A783-42AA57A238E5}" destId="{3AC0E4D7-1C31-A54E-8CAA-DE48199B4A0E}" srcOrd="0" destOrd="0" presId="urn:microsoft.com/office/officeart/2005/8/layout/default"/>
    <dgm:cxn modelId="{1A1E3D58-A15E-4FA7-BA96-D374FB32E241}" srcId="{FA44392C-A8F1-43F0-BBFB-84D6CBBE4367}" destId="{402A2BC0-E93A-40E2-8C95-33CFC2F6D765}" srcOrd="4" destOrd="0" parTransId="{CB912C71-E722-442F-AC8B-45091F04BDDC}" sibTransId="{235398D8-0003-4AA3-B730-4E2E1757F469}"/>
    <dgm:cxn modelId="{A2C3736E-1AF1-3947-ADE8-46BFE0F65D19}" type="presOf" srcId="{0E3F9DD8-F7D2-4784-8727-A3422C4CF5BB}" destId="{A5381DCC-E6A6-9A4F-9B6C-97C1FF6DD311}" srcOrd="0" destOrd="0" presId="urn:microsoft.com/office/officeart/2005/8/layout/default"/>
    <dgm:cxn modelId="{BB30696E-BBC2-4AC7-A2F5-4836468121E7}" srcId="{FA44392C-A8F1-43F0-BBFB-84D6CBBE4367}" destId="{0E3F9DD8-F7D2-4784-8727-A3422C4CF5BB}" srcOrd="5" destOrd="0" parTransId="{A3220EA4-6925-40B8-A427-E7EB9ACFE496}" sibTransId="{1D7DFCD1-6213-4132-AEFF-A91B2549C0A8}"/>
    <dgm:cxn modelId="{2F8AD12A-AC96-5742-82E5-2F3290BD5FBE}" type="presOf" srcId="{40504DDF-54E8-4B42-BEAA-8386BB81EDA3}" destId="{7A55CF82-193F-CF41-9ED2-E2E56014CDC8}" srcOrd="0" destOrd="0" presId="urn:microsoft.com/office/officeart/2005/8/layout/default"/>
    <dgm:cxn modelId="{F1FB7562-B9E8-9D47-825F-1104123EDB34}" type="presOf" srcId="{B4441C49-7B46-4025-BA8E-378C80B95225}" destId="{A39D5C10-80E5-A342-96B8-08CB04823165}" srcOrd="0" destOrd="0" presId="urn:microsoft.com/office/officeart/2005/8/layout/default"/>
    <dgm:cxn modelId="{FEC71D95-FC61-6B4C-8B44-0F304655C10B}" type="presOf" srcId="{256841A0-3A63-48E1-A58B-CCF8C9AD9681}" destId="{4156CA50-B8C8-094B-A305-FCF867D3BAD5}" srcOrd="0" destOrd="0" presId="urn:microsoft.com/office/officeart/2005/8/layout/default"/>
    <dgm:cxn modelId="{DFB84E10-E8DA-43FC-A4AC-AF43F8307D9B}" srcId="{FA44392C-A8F1-43F0-BBFB-84D6CBBE4367}" destId="{B4441C49-7B46-4025-BA8E-378C80B95225}" srcOrd="2" destOrd="0" parTransId="{0C05D5B3-98BF-4D18-A697-39878E7744C8}" sibTransId="{1B6C9C2B-CEBB-4A5C-B891-A43D97836351}"/>
    <dgm:cxn modelId="{2A57CEF6-90F7-413F-8047-9DC7B67343CF}" srcId="{FA44392C-A8F1-43F0-BBFB-84D6CBBE4367}" destId="{256841A0-3A63-48E1-A58B-CCF8C9AD9681}" srcOrd="0" destOrd="0" parTransId="{3A22BD32-6119-4163-9D72-F71B0286D3C0}" sibTransId="{4637B1F8-A3F2-43A4-A0F3-7C9698CBAB6C}"/>
    <dgm:cxn modelId="{D04D81B6-25F1-4D42-9944-A8B9B0B43840}" type="presOf" srcId="{FA44392C-A8F1-43F0-BBFB-84D6CBBE4367}" destId="{FB009422-35BF-A347-A21E-15A7CBA8C982}" srcOrd="0" destOrd="0" presId="urn:microsoft.com/office/officeart/2005/8/layout/default"/>
    <dgm:cxn modelId="{B75C7E2D-DF46-4701-9308-0FB36E8A0290}" srcId="{FA44392C-A8F1-43F0-BBFB-84D6CBBE4367}" destId="{7E3C606B-9D03-4200-8C65-C4D73477A9ED}" srcOrd="6" destOrd="0" parTransId="{6C78C01D-65B3-475D-976E-EAEE1909970A}" sibTransId="{77238679-49BE-4FCD-BB06-AE9834915879}"/>
    <dgm:cxn modelId="{8D91F7AC-FEDF-E547-8DED-3F2064836C25}" type="presOf" srcId="{7E3C606B-9D03-4200-8C65-C4D73477A9ED}" destId="{1F267DDF-A2A0-4645-AC84-858D3739707B}" srcOrd="0" destOrd="0" presId="urn:microsoft.com/office/officeart/2005/8/layout/default"/>
    <dgm:cxn modelId="{531B9F8E-05BC-48E2-B88A-A0C7D55D3A99}" srcId="{FA44392C-A8F1-43F0-BBFB-84D6CBBE4367}" destId="{40504DDF-54E8-4B42-BEAA-8386BB81EDA3}" srcOrd="3" destOrd="0" parTransId="{B8C8DC04-95C0-41D9-9515-657DEAEB0444}" sibTransId="{BBADA8C3-40E1-4E6E-8DC3-C5148C74978E}"/>
    <dgm:cxn modelId="{CD4E5E61-7EB5-5847-810B-950FF97606CC}" type="presParOf" srcId="{FB009422-35BF-A347-A21E-15A7CBA8C982}" destId="{4156CA50-B8C8-094B-A305-FCF867D3BAD5}" srcOrd="0" destOrd="0" presId="urn:microsoft.com/office/officeart/2005/8/layout/default"/>
    <dgm:cxn modelId="{EE618738-8D9F-544B-9946-AD4C089AF3F8}" type="presParOf" srcId="{FB009422-35BF-A347-A21E-15A7CBA8C982}" destId="{32BC5825-3334-4646-8542-AD4229F04C61}" srcOrd="1" destOrd="0" presId="urn:microsoft.com/office/officeart/2005/8/layout/default"/>
    <dgm:cxn modelId="{DB6E0AA7-3655-ED49-AED4-B2AE98785FBD}" type="presParOf" srcId="{FB009422-35BF-A347-A21E-15A7CBA8C982}" destId="{3AC0E4D7-1C31-A54E-8CAA-DE48199B4A0E}" srcOrd="2" destOrd="0" presId="urn:microsoft.com/office/officeart/2005/8/layout/default"/>
    <dgm:cxn modelId="{86B6200A-2A73-FC43-A8C0-261C7E1A266E}" type="presParOf" srcId="{FB009422-35BF-A347-A21E-15A7CBA8C982}" destId="{DA18BBC7-65C9-9146-A9F4-75F0B1B056BD}" srcOrd="3" destOrd="0" presId="urn:microsoft.com/office/officeart/2005/8/layout/default"/>
    <dgm:cxn modelId="{0F00F5C9-DD24-A44E-835D-F06B1E4BFC07}" type="presParOf" srcId="{FB009422-35BF-A347-A21E-15A7CBA8C982}" destId="{A39D5C10-80E5-A342-96B8-08CB04823165}" srcOrd="4" destOrd="0" presId="urn:microsoft.com/office/officeart/2005/8/layout/default"/>
    <dgm:cxn modelId="{2A312542-BFAD-EF47-A350-857F4FD8BE82}" type="presParOf" srcId="{FB009422-35BF-A347-A21E-15A7CBA8C982}" destId="{F7A3D2B0-3532-0A4B-9AEF-ACA4F381D3E8}" srcOrd="5" destOrd="0" presId="urn:microsoft.com/office/officeart/2005/8/layout/default"/>
    <dgm:cxn modelId="{5CA53B74-E92C-9742-A131-570EAC0CF0A1}" type="presParOf" srcId="{FB009422-35BF-A347-A21E-15A7CBA8C982}" destId="{7A55CF82-193F-CF41-9ED2-E2E56014CDC8}" srcOrd="6" destOrd="0" presId="urn:microsoft.com/office/officeart/2005/8/layout/default"/>
    <dgm:cxn modelId="{C16B25C8-EAF5-3049-BE2C-976D3DCF8374}" type="presParOf" srcId="{FB009422-35BF-A347-A21E-15A7CBA8C982}" destId="{5B3DE59A-0C3D-984A-927A-16702B6C9DF3}" srcOrd="7" destOrd="0" presId="urn:microsoft.com/office/officeart/2005/8/layout/default"/>
    <dgm:cxn modelId="{335CD249-75BB-B94F-8214-415FCE842FC4}" type="presParOf" srcId="{FB009422-35BF-A347-A21E-15A7CBA8C982}" destId="{2EE9A850-C5EB-5A45-BCC5-0D982A62ADD3}" srcOrd="8" destOrd="0" presId="urn:microsoft.com/office/officeart/2005/8/layout/default"/>
    <dgm:cxn modelId="{D7BC0810-D02B-9A4D-A13E-A1CC69EA8365}" type="presParOf" srcId="{FB009422-35BF-A347-A21E-15A7CBA8C982}" destId="{E82A2A8C-3D96-4C45-B3D0-A5A6AD29BA03}" srcOrd="9" destOrd="0" presId="urn:microsoft.com/office/officeart/2005/8/layout/default"/>
    <dgm:cxn modelId="{38436A0B-4214-4A4C-B088-E641D14195AD}" type="presParOf" srcId="{FB009422-35BF-A347-A21E-15A7CBA8C982}" destId="{A5381DCC-E6A6-9A4F-9B6C-97C1FF6DD311}" srcOrd="10" destOrd="0" presId="urn:microsoft.com/office/officeart/2005/8/layout/default"/>
    <dgm:cxn modelId="{9409B04C-01A8-A54B-8AF4-723705538AB5}" type="presParOf" srcId="{FB009422-35BF-A347-A21E-15A7CBA8C982}" destId="{2BC3FB6A-1DA0-0841-93D7-88B5252B2563}" srcOrd="11" destOrd="0" presId="urn:microsoft.com/office/officeart/2005/8/layout/default"/>
    <dgm:cxn modelId="{C35AE233-94DB-F643-825D-E7796D1CE5EB}" type="presParOf" srcId="{FB009422-35BF-A347-A21E-15A7CBA8C982}" destId="{1F267DDF-A2A0-4645-AC84-858D3739707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26681-54E6-46EF-88DD-CA51B6121CBC}">
      <dsp:nvSpPr>
        <dsp:cNvPr id="0" name=""/>
        <dsp:cNvSpPr/>
      </dsp:nvSpPr>
      <dsp:spPr>
        <a:xfrm>
          <a:off x="1905528" y="78869"/>
          <a:ext cx="1011205" cy="1011205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68F46-635D-4FED-9CF2-40A041623E0A}">
      <dsp:nvSpPr>
        <dsp:cNvPr id="0" name=""/>
        <dsp:cNvSpPr/>
      </dsp:nvSpPr>
      <dsp:spPr>
        <a:xfrm>
          <a:off x="2117882" y="291223"/>
          <a:ext cx="586499" cy="58649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CBC90-0856-4A16-BA4F-A38E71405EF8}">
      <dsp:nvSpPr>
        <dsp:cNvPr id="0" name=""/>
        <dsp:cNvSpPr/>
      </dsp:nvSpPr>
      <dsp:spPr>
        <a:xfrm>
          <a:off x="3133421" y="78869"/>
          <a:ext cx="2383556" cy="1011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Nirmala UI" panose="020B0502040204020203" pitchFamily="34" charset="0"/>
              <a:cs typeface="Nirmala UI" panose="020B0502040204020203" pitchFamily="34" charset="0"/>
            </a:rPr>
            <a:t>Neuro testing of core competences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Nirmala UI" panose="020B0502040204020203" pitchFamily="34" charset="0"/>
              <a:cs typeface="Nirmala UI" panose="020B0502040204020203" pitchFamily="34" charset="0"/>
            </a:rPr>
            <a:t>Assessing the competences such as empathy, mindset, resilience, diversity and others.</a:t>
          </a:r>
        </a:p>
      </dsp:txBody>
      <dsp:txXfrm>
        <a:off x="3133421" y="78869"/>
        <a:ext cx="2383556" cy="1011205"/>
      </dsp:txXfrm>
    </dsp:sp>
    <dsp:sp modelId="{DC05A646-1E99-4761-B14F-9012EDB0C6D1}">
      <dsp:nvSpPr>
        <dsp:cNvPr id="0" name=""/>
        <dsp:cNvSpPr/>
      </dsp:nvSpPr>
      <dsp:spPr>
        <a:xfrm>
          <a:off x="5932294" y="78869"/>
          <a:ext cx="1011205" cy="1011205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58EB9-A30D-4223-811D-F9A45AD602E1}">
      <dsp:nvSpPr>
        <dsp:cNvPr id="0" name=""/>
        <dsp:cNvSpPr/>
      </dsp:nvSpPr>
      <dsp:spPr>
        <a:xfrm>
          <a:off x="6144647" y="291223"/>
          <a:ext cx="586499" cy="58649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90447-0276-42C4-A30C-24DA2020A25E}">
      <dsp:nvSpPr>
        <dsp:cNvPr id="0" name=""/>
        <dsp:cNvSpPr/>
      </dsp:nvSpPr>
      <dsp:spPr>
        <a:xfrm>
          <a:off x="7160186" y="78869"/>
          <a:ext cx="2383556" cy="1011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Nirmala UI" panose="020B0502040204020203" pitchFamily="34" charset="0"/>
              <a:cs typeface="Nirmala UI" panose="020B0502040204020203" pitchFamily="34" charset="0"/>
            </a:rPr>
            <a:t>Team compatibility neuro test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Nirmala UI" panose="020B0502040204020203" pitchFamily="34" charset="0"/>
              <a:cs typeface="Nirmala UI" panose="020B0502040204020203" pitchFamily="34" charset="0"/>
            </a:rPr>
            <a:t>Identifying the collective team brain footprint; testing the fit of any potential new member.</a:t>
          </a:r>
        </a:p>
      </dsp:txBody>
      <dsp:txXfrm>
        <a:off x="7160186" y="78869"/>
        <a:ext cx="2383556" cy="1011205"/>
      </dsp:txXfrm>
    </dsp:sp>
    <dsp:sp modelId="{4CB3DD40-CE07-4109-AB32-567ADD30FD14}">
      <dsp:nvSpPr>
        <dsp:cNvPr id="0" name=""/>
        <dsp:cNvSpPr/>
      </dsp:nvSpPr>
      <dsp:spPr>
        <a:xfrm>
          <a:off x="1905528" y="1912091"/>
          <a:ext cx="1011205" cy="1011205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E365D-87F2-42CF-972B-595F0CC7B74F}">
      <dsp:nvSpPr>
        <dsp:cNvPr id="0" name=""/>
        <dsp:cNvSpPr/>
      </dsp:nvSpPr>
      <dsp:spPr>
        <a:xfrm>
          <a:off x="2117882" y="2124444"/>
          <a:ext cx="586499" cy="58649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3B0AF-B6E8-4B18-82A5-B37376D053A2}">
      <dsp:nvSpPr>
        <dsp:cNvPr id="0" name=""/>
        <dsp:cNvSpPr/>
      </dsp:nvSpPr>
      <dsp:spPr>
        <a:xfrm>
          <a:off x="3133421" y="1912091"/>
          <a:ext cx="2383556" cy="1011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Nirmala UI" panose="020B0502040204020203" pitchFamily="34" charset="0"/>
              <a:cs typeface="Nirmala UI" panose="020B0502040204020203" pitchFamily="34" charset="0"/>
            </a:rPr>
            <a:t>Cultural fit neuro test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Nirmala UI" panose="020B0502040204020203" pitchFamily="34" charset="0"/>
              <a:cs typeface="Nirmala UI" panose="020B0502040204020203" pitchFamily="34" charset="0"/>
            </a:rPr>
            <a:t>Identifying the culture of the company as perceived by the team’s brains, not by their statements.</a:t>
          </a:r>
        </a:p>
      </dsp:txBody>
      <dsp:txXfrm>
        <a:off x="3133421" y="1912091"/>
        <a:ext cx="2383556" cy="1011205"/>
      </dsp:txXfrm>
    </dsp:sp>
    <dsp:sp modelId="{AD5725AF-1AA7-4255-B25F-8F5F3538F225}">
      <dsp:nvSpPr>
        <dsp:cNvPr id="0" name=""/>
        <dsp:cNvSpPr/>
      </dsp:nvSpPr>
      <dsp:spPr>
        <a:xfrm>
          <a:off x="5932294" y="1912091"/>
          <a:ext cx="1011205" cy="1011205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2CE44-F597-4BFA-B876-98264C8B7917}">
      <dsp:nvSpPr>
        <dsp:cNvPr id="0" name=""/>
        <dsp:cNvSpPr/>
      </dsp:nvSpPr>
      <dsp:spPr>
        <a:xfrm>
          <a:off x="6144647" y="2124444"/>
          <a:ext cx="586499" cy="58649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A0698-3F2C-4342-B71E-639EB16DC627}">
      <dsp:nvSpPr>
        <dsp:cNvPr id="0" name=""/>
        <dsp:cNvSpPr/>
      </dsp:nvSpPr>
      <dsp:spPr>
        <a:xfrm>
          <a:off x="7160186" y="1912091"/>
          <a:ext cx="2383556" cy="1011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Nirmala UI" panose="020B0502040204020203" pitchFamily="34" charset="0"/>
              <a:cs typeface="Nirmala UI" panose="020B0502040204020203" pitchFamily="34" charset="0"/>
            </a:rPr>
            <a:t>Neuro testing in recruitment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Nirmala UI" panose="020B0502040204020203" pitchFamily="34" charset="0"/>
              <a:cs typeface="Nirmala UI" panose="020B0502040204020203" pitchFamily="34" charset="0"/>
            </a:rPr>
            <a:t>Assessing the capabilities and compatibility of potential new employees.</a:t>
          </a:r>
        </a:p>
      </dsp:txBody>
      <dsp:txXfrm>
        <a:off x="7160186" y="1912091"/>
        <a:ext cx="2383556" cy="1011205"/>
      </dsp:txXfrm>
    </dsp:sp>
    <dsp:sp modelId="{6B295387-EC67-43F1-A591-A5B22FEA72FF}">
      <dsp:nvSpPr>
        <dsp:cNvPr id="0" name=""/>
        <dsp:cNvSpPr/>
      </dsp:nvSpPr>
      <dsp:spPr>
        <a:xfrm>
          <a:off x="3168333" y="3684833"/>
          <a:ext cx="1011205" cy="1011205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8512B-94BB-45AD-B1FE-38212F910E89}">
      <dsp:nvSpPr>
        <dsp:cNvPr id="0" name=""/>
        <dsp:cNvSpPr/>
      </dsp:nvSpPr>
      <dsp:spPr>
        <a:xfrm>
          <a:off x="3395811" y="3882066"/>
          <a:ext cx="586499" cy="586499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C206C-AE54-4253-B97E-0A287B67CB05}">
      <dsp:nvSpPr>
        <dsp:cNvPr id="0" name=""/>
        <dsp:cNvSpPr/>
      </dsp:nvSpPr>
      <dsp:spPr>
        <a:xfrm>
          <a:off x="4475860" y="3669715"/>
          <a:ext cx="4976078" cy="1011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Nirmala UI" panose="020B0502040204020203" pitchFamily="34" charset="0"/>
              <a:cs typeface="Nirmala UI" panose="020B0502040204020203" pitchFamily="34" charset="0"/>
            </a:rPr>
            <a:t>Neuro optimizing internal communications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Nirmala UI" panose="020B0502040204020203" pitchFamily="34" charset="0"/>
              <a:cs typeface="Nirmala UI" panose="020B0502040204020203" pitchFamily="34" charset="0"/>
            </a:rPr>
            <a:t>Analyzing the brain’s response to internal portals, announcements, printouts, speeches etc.</a:t>
          </a:r>
        </a:p>
      </dsp:txBody>
      <dsp:txXfrm>
        <a:off x="4475860" y="3669715"/>
        <a:ext cx="4976078" cy="1011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6CA50-B8C8-094B-A305-FCF867D3BAD5}">
      <dsp:nvSpPr>
        <dsp:cNvPr id="0" name=""/>
        <dsp:cNvSpPr/>
      </dsp:nvSpPr>
      <dsp:spPr>
        <a:xfrm>
          <a:off x="468272" y="3745"/>
          <a:ext cx="2171923" cy="1303153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Nirmala UI" panose="020B0502040204020203" pitchFamily="34" charset="0"/>
              <a:cs typeface="Nirmala UI" panose="020B0502040204020203" pitchFamily="34" charset="0"/>
            </a:rPr>
            <a:t>Empathy</a:t>
          </a:r>
          <a:endParaRPr lang="en-US" sz="2200" kern="1200" dirty="0">
            <a:latin typeface="Nirmala UI" panose="020B0502040204020203" pitchFamily="34" charset="0"/>
            <a:cs typeface="Nirmala UI" panose="020B0502040204020203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Nirmala UI" panose="020B0502040204020203" pitchFamily="34" charset="0"/>
              <a:cs typeface="Nirmala UI" panose="020B0502040204020203" pitchFamily="34" charset="0"/>
            </a:rPr>
            <a:t> cognitive vs. emotional </a:t>
          </a:r>
        </a:p>
      </dsp:txBody>
      <dsp:txXfrm>
        <a:off x="468272" y="3745"/>
        <a:ext cx="2171923" cy="1303153"/>
      </dsp:txXfrm>
    </dsp:sp>
    <dsp:sp modelId="{3AC0E4D7-1C31-A54E-8CAA-DE48199B4A0E}">
      <dsp:nvSpPr>
        <dsp:cNvPr id="0" name=""/>
        <dsp:cNvSpPr/>
      </dsp:nvSpPr>
      <dsp:spPr>
        <a:xfrm>
          <a:off x="2893594" y="0"/>
          <a:ext cx="2171923" cy="130315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Nirmala UI" panose="020B0502040204020203" pitchFamily="34" charset="0"/>
              <a:cs typeface="Nirmala UI" panose="020B0502040204020203" pitchFamily="34" charset="0"/>
            </a:rPr>
            <a:t>Mindset</a:t>
          </a:r>
          <a:endParaRPr lang="en-US" sz="2200" kern="1200" dirty="0">
            <a:latin typeface="Nirmala UI" panose="020B0502040204020203" pitchFamily="34" charset="0"/>
            <a:cs typeface="Nirmala UI" panose="020B0502040204020203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Nirmala UI" panose="020B0502040204020203" pitchFamily="34" charset="0"/>
              <a:cs typeface="Nirmala UI" panose="020B0502040204020203" pitchFamily="34" charset="0"/>
            </a:rPr>
            <a:t>fixed vs. growth </a:t>
          </a:r>
        </a:p>
      </dsp:txBody>
      <dsp:txXfrm>
        <a:off x="2893594" y="0"/>
        <a:ext cx="2171923" cy="1303153"/>
      </dsp:txXfrm>
    </dsp:sp>
    <dsp:sp modelId="{A39D5C10-80E5-A342-96B8-08CB04823165}">
      <dsp:nvSpPr>
        <dsp:cNvPr id="0" name=""/>
        <dsp:cNvSpPr/>
      </dsp:nvSpPr>
      <dsp:spPr>
        <a:xfrm>
          <a:off x="5246503" y="3745"/>
          <a:ext cx="2171923" cy="1303153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Nirmala UI" panose="020B0502040204020203" pitchFamily="34" charset="0"/>
              <a:cs typeface="Nirmala UI" panose="020B0502040204020203" pitchFamily="34" charset="0"/>
            </a:rPr>
            <a:t>Resilience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Nirmala UI" panose="020B0502040204020203" pitchFamily="34" charset="0"/>
              <a:cs typeface="Nirmala UI" panose="020B0502040204020203" pitchFamily="34" charset="0"/>
            </a:rPr>
            <a:t> temporary vs. sustained </a:t>
          </a:r>
        </a:p>
      </dsp:txBody>
      <dsp:txXfrm>
        <a:off x="5246503" y="3745"/>
        <a:ext cx="2171923" cy="1303153"/>
      </dsp:txXfrm>
    </dsp:sp>
    <dsp:sp modelId="{7A55CF82-193F-CF41-9ED2-E2E56014CDC8}">
      <dsp:nvSpPr>
        <dsp:cNvPr id="0" name=""/>
        <dsp:cNvSpPr/>
      </dsp:nvSpPr>
      <dsp:spPr>
        <a:xfrm>
          <a:off x="468272" y="1524092"/>
          <a:ext cx="2171923" cy="1303153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Nirmala UI" panose="020B0502040204020203" pitchFamily="34" charset="0"/>
              <a:cs typeface="Nirmala UI" panose="020B0502040204020203" pitchFamily="34" charset="0"/>
            </a:rPr>
            <a:t>Diversity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Nirmala UI" panose="020B0502040204020203" pitchFamily="34" charset="0"/>
              <a:cs typeface="Nirmala UI" panose="020B0502040204020203" pitchFamily="34" charset="0"/>
            </a:rPr>
            <a:t> general vs. focused </a:t>
          </a:r>
        </a:p>
      </dsp:txBody>
      <dsp:txXfrm>
        <a:off x="468272" y="1524092"/>
        <a:ext cx="2171923" cy="1303153"/>
      </dsp:txXfrm>
    </dsp:sp>
    <dsp:sp modelId="{2EE9A850-C5EB-5A45-BCC5-0D982A62ADD3}">
      <dsp:nvSpPr>
        <dsp:cNvPr id="0" name=""/>
        <dsp:cNvSpPr/>
      </dsp:nvSpPr>
      <dsp:spPr>
        <a:xfrm>
          <a:off x="2857388" y="1524092"/>
          <a:ext cx="2171923" cy="1303153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Nirmala UI" panose="020B0502040204020203" pitchFamily="34" charset="0"/>
              <a:cs typeface="Nirmala UI" panose="020B0502040204020203" pitchFamily="34" charset="0"/>
            </a:rPr>
            <a:t>Focus</a:t>
          </a:r>
          <a:endParaRPr lang="en-US" sz="2200" kern="1200" dirty="0">
            <a:latin typeface="Nirmala UI" panose="020B0502040204020203" pitchFamily="34" charset="0"/>
            <a:cs typeface="Nirmala UI" panose="020B0502040204020203" pitchFamily="34" charset="0"/>
          </a:endParaRPr>
        </a:p>
      </dsp:txBody>
      <dsp:txXfrm>
        <a:off x="2857388" y="1524092"/>
        <a:ext cx="2171923" cy="1303153"/>
      </dsp:txXfrm>
    </dsp:sp>
    <dsp:sp modelId="{A5381DCC-E6A6-9A4F-9B6C-97C1FF6DD311}">
      <dsp:nvSpPr>
        <dsp:cNvPr id="0" name=""/>
        <dsp:cNvSpPr/>
      </dsp:nvSpPr>
      <dsp:spPr>
        <a:xfrm>
          <a:off x="5246503" y="1524092"/>
          <a:ext cx="2171923" cy="1303153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Nirmala UI" panose="020B0502040204020203" pitchFamily="34" charset="0"/>
              <a:cs typeface="Nirmala UI" panose="020B0502040204020203" pitchFamily="34" charset="0"/>
            </a:rPr>
            <a:t>Creative thinking</a:t>
          </a:r>
          <a:endParaRPr lang="en-US" sz="2200" kern="1200" dirty="0">
            <a:latin typeface="Nirmala UI" panose="020B0502040204020203" pitchFamily="34" charset="0"/>
            <a:cs typeface="Nirmala UI" panose="020B0502040204020203" pitchFamily="34" charset="0"/>
          </a:endParaRPr>
        </a:p>
      </dsp:txBody>
      <dsp:txXfrm>
        <a:off x="5246503" y="1524092"/>
        <a:ext cx="2171923" cy="1303153"/>
      </dsp:txXfrm>
    </dsp:sp>
    <dsp:sp modelId="{1F267DDF-A2A0-4645-AC84-858D3739707B}">
      <dsp:nvSpPr>
        <dsp:cNvPr id="0" name=""/>
        <dsp:cNvSpPr/>
      </dsp:nvSpPr>
      <dsp:spPr>
        <a:xfrm>
          <a:off x="2857388" y="3044438"/>
          <a:ext cx="2171923" cy="130315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  <a:latin typeface="Nirmala UI" panose="020B0502040204020203" pitchFamily="34" charset="0"/>
              <a:cs typeface="Nirmala UI" panose="020B0502040204020203" pitchFamily="34" charset="0"/>
            </a:rPr>
            <a:t>Risk taking </a:t>
          </a:r>
          <a:endParaRPr lang="en-US" sz="2200" kern="1200" dirty="0">
            <a:solidFill>
              <a:schemeClr val="tx1"/>
            </a:solidFill>
            <a:latin typeface="Nirmala UI" panose="020B0502040204020203" pitchFamily="34" charset="0"/>
            <a:cs typeface="Nirmala UI" panose="020B0502040204020203" pitchFamily="34" charset="0"/>
          </a:endParaRPr>
        </a:p>
      </dsp:txBody>
      <dsp:txXfrm>
        <a:off x="2857388" y="3044438"/>
        <a:ext cx="2171923" cy="1303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D711D-D0DB-4CEB-8664-FDBDD51A5B25}" type="datetimeFigureOut">
              <a:rPr lang="en-GB" smtClean="0"/>
              <a:t>29/11/2025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FBEDD-382C-427C-8D72-A6B662EE9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588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37638-6700-4FBA-8557-ADB5CA27E751}" type="datetimeFigureOut">
              <a:rPr lang="en-GB" smtClean="0"/>
              <a:t>29/11/2025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B65DB-614F-484B-8C33-50BD02C28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83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B65DB-614F-484B-8C33-50BD02C289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6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43F801-4C61-41F1-8A9A-57D7DDCE4D2C}" type="slidenum">
              <a:rPr lang="en-US" altLang="en-US" b="0"/>
              <a:pPr eaLnBrk="1" hangingPunct="1"/>
              <a:t>6</a:t>
            </a:fld>
            <a:endParaRPr lang="en-US" altLang="en-US" b="0"/>
          </a:p>
        </p:txBody>
      </p:sp>
      <p:sp>
        <p:nvSpPr>
          <p:cNvPr id="6861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It seems not</a:t>
            </a:r>
          </a:p>
        </p:txBody>
      </p:sp>
    </p:spTree>
    <p:extLst>
      <p:ext uri="{BB962C8B-B14F-4D97-AF65-F5344CB8AC3E}">
        <p14:creationId xmlns:p14="http://schemas.microsoft.com/office/powerpoint/2010/main" val="168224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525EF3-C707-4041-AA18-B877BA93C13F}" type="slidenum">
              <a:rPr lang="en-US" altLang="en-US" b="0"/>
              <a:pPr eaLnBrk="1" hangingPunct="1"/>
              <a:t>7</a:t>
            </a:fld>
            <a:endParaRPr lang="en-US" altLang="en-US" b="0"/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n-US"/>
          </a:p>
        </p:txBody>
      </p:sp>
      <p:sp>
        <p:nvSpPr>
          <p:cNvPr id="696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278733B-40BB-492B-B478-EB39F485DB0B}" type="slidenum">
              <a:rPr lang="en-US" altLang="en-US" sz="1200" b="0">
                <a:ea typeface="MS PGothic" charset="-128"/>
              </a:rPr>
              <a:pPr algn="r" eaLnBrk="1" hangingPunct="1"/>
              <a:t>7</a:t>
            </a:fld>
            <a:endParaRPr lang="en-US" altLang="en-US" sz="1200" b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067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039406-8B40-46B5-BCA8-36FD09194C22}" type="slidenum">
              <a:rPr lang="en-US" altLang="en-US" b="0"/>
              <a:pPr eaLnBrk="1" hangingPunct="1"/>
              <a:t>8</a:t>
            </a:fld>
            <a:endParaRPr lang="en-US" altLang="en-US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51137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B65DB-614F-484B-8C33-50BD02C2894D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82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5573" y="1988841"/>
            <a:ext cx="7296811" cy="1920213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5573" y="4270243"/>
            <a:ext cx="7296811" cy="98296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AB19A-FFBF-4E4D-AA68-63B208EBD5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4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90795-55D9-4D8A-B71D-58041B8BED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6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411074"/>
            <a:ext cx="10363200" cy="1362075"/>
          </a:xfrm>
        </p:spPr>
        <p:txBody>
          <a:bodyPr anchor="t">
            <a:noAutofit/>
          </a:bodyPr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80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F089F-9E06-41CE-B894-5CA109AF58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5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40070-FAA8-4E30-9CF5-EF0A1A61CE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6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7310603" cy="42290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2224" y="1604799"/>
            <a:ext cx="3470176" cy="364840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D095E-C20B-40A8-BEAE-D90E119096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F4A21-FB5B-44F9-B39A-3519CF7B6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365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8CC92-F395-4CE7-B2EC-F68538FF5D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22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DD095E-C20B-40A8-BEAE-D90E119096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33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ganpage.com/product/neuroscience-for-leaders-978178966214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.aom.org/neu/hom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.psychogios@lboro.ac.uk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676" y="752130"/>
            <a:ext cx="11928648" cy="9235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>
                <a:solidFill>
                  <a:srgbClr val="FFFF00"/>
                </a:solidFill>
              </a:rPr>
              <a:t>Evolutionary &amp; </a:t>
            </a:r>
            <a:r>
              <a:rPr lang="en-GB" sz="49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Neuroscience </a:t>
            </a:r>
            <a:br>
              <a:rPr lang="en-GB" sz="49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9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Perspectives</a:t>
            </a:r>
            <a:r>
              <a:rPr lang="en-GB" sz="49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GB" sz="49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Leadership &amp; HRM  </a:t>
            </a:r>
            <a:r>
              <a:rPr lang="en-GB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/>
              <a:t/>
            </a:r>
            <a:br>
              <a:rPr lang="en-GB" dirty="0"/>
            </a:br>
            <a:endParaRPr lang="en-US"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06275" y="4848876"/>
            <a:ext cx="5208018" cy="1139551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en-US" sz="5500" b="1" i="1" dirty="0">
                <a:solidFill>
                  <a:schemeClr val="bg1"/>
                </a:solidFill>
              </a:rPr>
              <a:t>Prof. Alexandros Psychogios</a:t>
            </a:r>
          </a:p>
          <a:p>
            <a:pPr algn="r"/>
            <a:r>
              <a:rPr lang="en-US" sz="5500" b="1" i="1" dirty="0">
                <a:solidFill>
                  <a:schemeClr val="bg1"/>
                </a:solidFill>
              </a:rPr>
              <a:t>Loughborough Business School</a:t>
            </a:r>
          </a:p>
          <a:p>
            <a:pPr algn="r"/>
            <a:r>
              <a:rPr lang="en-US" sz="5500" b="1" i="1" dirty="0">
                <a:solidFill>
                  <a:schemeClr val="bg1"/>
                </a:solidFill>
              </a:rPr>
              <a:t>Loughborough University </a:t>
            </a:r>
          </a:p>
          <a:p>
            <a:endParaRPr lang="en-US" dirty="0"/>
          </a:p>
        </p:txBody>
      </p:sp>
      <p:pic>
        <p:nvPicPr>
          <p:cNvPr id="3" name="Picture 2" descr="B: Ecology and Evolutionary Biology - MATH CEO">
            <a:extLst>
              <a:ext uri="{FF2B5EF4-FFF2-40B4-BE49-F238E27FC236}">
                <a16:creationId xmlns:a16="http://schemas.microsoft.com/office/drawing/2014/main" id="{393B852C-54D3-4F1F-9F7E-DEDF8A0BC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41" y="1793101"/>
            <a:ext cx="10369152" cy="28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"/>
          <p:cNvSpPr txBox="1">
            <a:spLocks/>
          </p:cNvSpPr>
          <p:nvPr/>
        </p:nvSpPr>
        <p:spPr>
          <a:xfrm>
            <a:off x="14797697" y="61778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5026464" y="3579324"/>
            <a:ext cx="1920988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ight Brace 32"/>
          <p:cNvSpPr/>
          <p:nvPr/>
        </p:nvSpPr>
        <p:spPr>
          <a:xfrm>
            <a:off x="9285439" y="2009175"/>
            <a:ext cx="275207" cy="2920011"/>
          </a:xfrm>
          <a:prstGeom prst="rightBrace">
            <a:avLst>
              <a:gd name="adj1" fmla="val 253916"/>
              <a:gd name="adj2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757160" y="1475042"/>
            <a:ext cx="1532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Follower</a:t>
            </a:r>
            <a:r>
              <a:rPr lang="el-GR" b="1" dirty="0"/>
              <a:t> </a:t>
            </a:r>
            <a:endParaRPr lang="en-GB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957779" y="1425528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Leader</a:t>
            </a:r>
            <a:r>
              <a:rPr lang="el-GR" dirty="0"/>
              <a:t> 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5186712" y="2849594"/>
            <a:ext cx="1818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Interaction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799567" y="3167390"/>
            <a:ext cx="13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Context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7235" y="620145"/>
            <a:ext cx="1424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Context</a:t>
            </a:r>
            <a:r>
              <a:rPr lang="el-GR" sz="2800" b="1" dirty="0"/>
              <a:t> </a:t>
            </a:r>
            <a:endParaRPr lang="en-GB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37032" y="3192521"/>
            <a:ext cx="13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Context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15395" y="5430114"/>
            <a:ext cx="13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Context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6638" y="3911448"/>
            <a:ext cx="305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Relational Process 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915570-5900-A145-86AB-519E33EF3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91" y="2063323"/>
            <a:ext cx="1201886" cy="2618979"/>
          </a:xfrm>
          <a:prstGeom prst="rect">
            <a:avLst/>
          </a:prstGeom>
        </p:spPr>
      </p:pic>
      <p:sp>
        <p:nvSpPr>
          <p:cNvPr id="46" name="Right Brace 45">
            <a:extLst>
              <a:ext uri="{FF2B5EF4-FFF2-40B4-BE49-F238E27FC236}">
                <a16:creationId xmlns:a16="http://schemas.microsoft.com/office/drawing/2014/main" id="{3033C8A0-00D2-C044-AD66-A26939D6D2EA}"/>
              </a:ext>
            </a:extLst>
          </p:cNvPr>
          <p:cNvSpPr/>
          <p:nvPr/>
        </p:nvSpPr>
        <p:spPr>
          <a:xfrm rot="5400000" flipH="1">
            <a:off x="5916142" y="-47324"/>
            <a:ext cx="359713" cy="2920011"/>
          </a:xfrm>
          <a:prstGeom prst="rightBrace">
            <a:avLst>
              <a:gd name="adj1" fmla="val 261139"/>
              <a:gd name="adj2" fmla="val 5034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4FB40099-2F83-BC4A-92D3-09CDA43E4668}"/>
              </a:ext>
            </a:extLst>
          </p:cNvPr>
          <p:cNvSpPr/>
          <p:nvPr/>
        </p:nvSpPr>
        <p:spPr>
          <a:xfrm flipH="1">
            <a:off x="2358533" y="1994126"/>
            <a:ext cx="359713" cy="2920011"/>
          </a:xfrm>
          <a:prstGeom prst="rightBrace">
            <a:avLst>
              <a:gd name="adj1" fmla="val 261139"/>
              <a:gd name="adj2" fmla="val 5034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8D1901F5-35FA-B74E-99C6-827AC68955A6}"/>
              </a:ext>
            </a:extLst>
          </p:cNvPr>
          <p:cNvSpPr/>
          <p:nvPr/>
        </p:nvSpPr>
        <p:spPr>
          <a:xfrm rot="16200000" flipH="1">
            <a:off x="5916141" y="3899594"/>
            <a:ext cx="359713" cy="2920011"/>
          </a:xfrm>
          <a:prstGeom prst="rightBrace">
            <a:avLst>
              <a:gd name="adj1" fmla="val 261139"/>
              <a:gd name="adj2" fmla="val 5034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Female Business Cartoon Stock Illustrations – 159,573 Female ...">
            <a:extLst>
              <a:ext uri="{FF2B5EF4-FFF2-40B4-BE49-F238E27FC236}">
                <a16:creationId xmlns:a16="http://schemas.microsoft.com/office/drawing/2014/main" id="{330D3CDE-58E7-58AA-8724-5FDA31E17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00" y="2063324"/>
            <a:ext cx="1201886" cy="261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957B2B-4D5B-7BF6-C8D1-140EDCA768BC}"/>
              </a:ext>
            </a:extLst>
          </p:cNvPr>
          <p:cNvSpPr txBox="1"/>
          <p:nvPr/>
        </p:nvSpPr>
        <p:spPr>
          <a:xfrm>
            <a:off x="7922817" y="5386752"/>
            <a:ext cx="426918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GB" sz="2000" b="1" i="1" u="none" strike="noStrike" baseline="0" dirty="0"/>
              <a:t>Dimitriadis &amp; Psychogios (2020)</a:t>
            </a:r>
          </a:p>
          <a:p>
            <a:pPr marL="0" indent="0" algn="ctr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0776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29" grpId="0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2276872"/>
            <a:ext cx="9644608" cy="1609344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Are Leaders Born or Made?</a:t>
            </a:r>
            <a:endParaRPr lang="en-US" altLang="en-US" i="1" u="sng" dirty="0">
              <a:solidFill>
                <a:srgbClr val="002060"/>
              </a:solidFill>
              <a:latin typeface="+mn-lt"/>
              <a:ea typeface="MS PGothic" charset="-128"/>
              <a:cs typeface="Times New Roman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6CE14A-25CC-0FAE-67F1-F4C85CD9110E}"/>
              </a:ext>
            </a:extLst>
          </p:cNvPr>
          <p:cNvSpPr txBox="1">
            <a:spLocks/>
          </p:cNvSpPr>
          <p:nvPr/>
        </p:nvSpPr>
        <p:spPr>
          <a:xfrm>
            <a:off x="1453716" y="260648"/>
            <a:ext cx="9284568" cy="1224136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3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STOP &amp; ASK </a:t>
            </a:r>
          </a:p>
        </p:txBody>
      </p:sp>
    </p:spTree>
    <p:extLst>
      <p:ext uri="{BB962C8B-B14F-4D97-AF65-F5344CB8AC3E}">
        <p14:creationId xmlns:p14="http://schemas.microsoft.com/office/powerpoint/2010/main" val="390284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954F-E982-3723-CA56-23E6A3F2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62073"/>
          </a:xfrm>
        </p:spPr>
        <p:txBody>
          <a:bodyPr anchor="ctr">
            <a:normAutofit fontScale="90000"/>
          </a:bodyPr>
          <a:lstStyle/>
          <a:p>
            <a:r>
              <a:rPr lang="en-GB" dirty="0"/>
              <a:t>Leaders are born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D65D-2B42-95DA-3FC7-F1527E3DD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560" y="980728"/>
            <a:ext cx="7646640" cy="471125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R</a:t>
            </a:r>
            <a:r>
              <a:rPr lang="en-GB" sz="2000" b="0" i="0" u="none" strike="noStrike" baseline="0" dirty="0"/>
              <a:t>ecent research suggested there might be such a gene in predicting </a:t>
            </a:r>
            <a:r>
              <a:rPr lang="en-GB" sz="2000" b="0" i="1" u="none" strike="noStrike" baseline="0" dirty="0">
                <a:solidFill>
                  <a:srgbClr val="FF0000"/>
                </a:solidFill>
              </a:rPr>
              <a:t>leadership role occupancy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L</a:t>
            </a:r>
            <a:r>
              <a:rPr lang="en-GB" sz="1800" b="0" i="0" u="none" strike="noStrike" baseline="0" dirty="0"/>
              <a:t>eadership role occupancy is associated with a genetic feature called rs4950</a:t>
            </a:r>
            <a:r>
              <a:rPr lang="en-GB" sz="1800" dirty="0"/>
              <a:t> </a:t>
            </a:r>
            <a:r>
              <a:rPr lang="en-GB" sz="1800" b="0" i="0" u="none" strike="noStrike" baseline="0" dirty="0"/>
              <a:t>(</a:t>
            </a:r>
            <a:r>
              <a:rPr lang="da-DK" sz="1800" b="0" i="0" u="none" strike="noStrike" baseline="0" dirty="0"/>
              <a:t>De Neve et al. 2013)</a:t>
            </a:r>
            <a:r>
              <a:rPr lang="en-GB" sz="1800" b="0" i="0" u="none" strike="noStrike" baseline="0" dirty="0"/>
              <a:t>. </a:t>
            </a:r>
            <a:endParaRPr lang="en-GB" sz="1800" dirty="0"/>
          </a:p>
          <a:p>
            <a:pPr lvl="1">
              <a:lnSpc>
                <a:spcPct val="90000"/>
              </a:lnSpc>
            </a:pPr>
            <a:r>
              <a:rPr lang="en-GB" sz="1800" b="0" i="0" u="none" strike="noStrike" baseline="0" dirty="0"/>
              <a:t>Leadership role occupancy is estimated at approximately 24% This is consistent with other twin study research, indicating approximately 30% heritability (Arvey et al., 2006; 2007).</a:t>
            </a:r>
            <a:endParaRPr lang="en-GB" sz="1800" dirty="0"/>
          </a:p>
          <a:p>
            <a:pPr marL="457200" lvl="1" indent="0">
              <a:lnSpc>
                <a:spcPct val="90000"/>
              </a:lnSpc>
              <a:buNone/>
            </a:pPr>
            <a:endParaRPr lang="en-GB" sz="800" b="0" i="1" u="none" strike="noStrike" baseline="0" dirty="0"/>
          </a:p>
          <a:p>
            <a:pPr>
              <a:lnSpc>
                <a:spcPct val="90000"/>
              </a:lnSpc>
            </a:pPr>
            <a:r>
              <a:rPr lang="en-GB" sz="2000" dirty="0"/>
              <a:t>B</a:t>
            </a:r>
            <a:r>
              <a:rPr lang="en-GB" sz="2000" b="0" i="0" u="none" strike="noStrike" baseline="0" dirty="0"/>
              <a:t>y virtue of “good genes” </a:t>
            </a:r>
            <a:r>
              <a:rPr lang="en-GB" sz="2000" b="0" i="0" u="none" strike="noStrike" baseline="0" dirty="0">
                <a:solidFill>
                  <a:srgbClr val="FF0000"/>
                </a:solidFill>
              </a:rPr>
              <a:t>some individuals appear to have a genetic advantage </a:t>
            </a:r>
            <a:r>
              <a:rPr lang="en-GB" sz="2000" b="0" i="0" u="none" strike="noStrike" baseline="0" dirty="0"/>
              <a:t>when it comes to emerging or ascending into leadership-related roles;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H</a:t>
            </a:r>
            <a:r>
              <a:rPr lang="en-GB" sz="2000" b="0" i="0" u="none" strike="noStrike" baseline="0" dirty="0"/>
              <a:t>owever, </a:t>
            </a:r>
            <a:r>
              <a:rPr lang="en-GB" sz="2000" b="0" i="0" u="none" strike="noStrike" baseline="0" dirty="0">
                <a:solidFill>
                  <a:srgbClr val="FF0000"/>
                </a:solidFill>
              </a:rPr>
              <a:t>the results also suggest that anyone might become a better leader </a:t>
            </a:r>
            <a:r>
              <a:rPr lang="en-GB" sz="2000" b="0" i="0" u="none" strike="noStrike" baseline="0" dirty="0"/>
              <a:t>and increase their</a:t>
            </a:r>
            <a:r>
              <a:rPr lang="en-GB" sz="2000" dirty="0"/>
              <a:t> </a:t>
            </a:r>
            <a:r>
              <a:rPr lang="en-GB" sz="2000" b="0" i="0" u="none" strike="noStrike" baseline="0" dirty="0"/>
              <a:t>odds of occupying formal or informal leadership roles through deliberate practice and experience.</a:t>
            </a:r>
            <a:endParaRPr lang="en-GB" sz="2000" dirty="0"/>
          </a:p>
        </p:txBody>
      </p:sp>
      <p:pic>
        <p:nvPicPr>
          <p:cNvPr id="1026" name="Picture 2" descr="The Leadership Enigma - Thrive Global">
            <a:extLst>
              <a:ext uri="{FF2B5EF4-FFF2-40B4-BE49-F238E27FC236}">
                <a16:creationId xmlns:a16="http://schemas.microsoft.com/office/drawing/2014/main" id="{8737754C-8A4E-6397-500E-A6A74930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6200" y="620688"/>
            <a:ext cx="4176464" cy="489654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2013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3980-06EA-582B-98FB-5727D271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2" y="188641"/>
            <a:ext cx="10972800" cy="576064"/>
          </a:xfrm>
        </p:spPr>
        <p:txBody>
          <a:bodyPr anchor="ctr">
            <a:normAutofit fontScale="90000"/>
          </a:bodyPr>
          <a:lstStyle/>
          <a:p>
            <a:r>
              <a:rPr lang="en-GB" dirty="0"/>
              <a:t>Leaders are Made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3452E-F564-E968-787E-AD8A47CBA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64705"/>
            <a:ext cx="8688288" cy="5184575"/>
          </a:xfrm>
        </p:spPr>
        <p:txBody>
          <a:bodyPr>
            <a:noAutofit/>
          </a:bodyPr>
          <a:lstStyle/>
          <a:p>
            <a:pPr algn="l"/>
            <a:r>
              <a:rPr lang="en-GB" sz="2000" b="0" i="0" u="none" strike="noStrike" baseline="0" dirty="0"/>
              <a:t>It has been estimated that </a:t>
            </a:r>
            <a:r>
              <a:rPr lang="en-GB" sz="2000" b="1" i="0" u="none" strike="noStrike" baseline="0" dirty="0">
                <a:solidFill>
                  <a:srgbClr val="FF0000"/>
                </a:solidFill>
              </a:rPr>
              <a:t>U.S. organizations invest </a:t>
            </a:r>
            <a:r>
              <a:rPr lang="en-GB" sz="2000" b="0" i="0" u="none" strike="noStrike" baseline="0" dirty="0">
                <a:solidFill>
                  <a:srgbClr val="FF0000"/>
                </a:solidFill>
              </a:rPr>
              <a:t>between </a:t>
            </a:r>
            <a:r>
              <a:rPr lang="en-GB" sz="2000" b="1" i="0" u="none" strike="noStrike" baseline="0" dirty="0">
                <a:solidFill>
                  <a:srgbClr val="FF0000"/>
                </a:solidFill>
              </a:rPr>
              <a:t>US$20 billion and US$40 billion</a:t>
            </a:r>
            <a:r>
              <a:rPr lang="en-GB" sz="2000" b="1" i="0" u="none" strike="noStrike" baseline="0" dirty="0"/>
              <a:t> </a:t>
            </a:r>
            <a:r>
              <a:rPr lang="en-GB" sz="2000" b="0" i="0" u="none" strike="noStrike" baseline="0" dirty="0"/>
              <a:t>annually in leadership development programmes (Lamoureux, 2007). </a:t>
            </a:r>
          </a:p>
          <a:p>
            <a:pPr algn="l"/>
            <a:r>
              <a:rPr lang="en-GB" sz="2000" dirty="0"/>
              <a:t>I</a:t>
            </a:r>
            <a:r>
              <a:rPr lang="en-GB" sz="2000" b="0" i="0" u="none" strike="noStrike" baseline="0" dirty="0"/>
              <a:t>t seems that </a:t>
            </a:r>
            <a:r>
              <a:rPr lang="en-GB" sz="2000" b="0" i="0" u="none" strike="noStrike" baseline="0" dirty="0">
                <a:solidFill>
                  <a:srgbClr val="FF0000"/>
                </a:solidFill>
              </a:rPr>
              <a:t>organizations believe that leadership can be developed</a:t>
            </a:r>
            <a:r>
              <a:rPr lang="en-GB" sz="2000" b="0" i="0" u="none" strike="noStrike" baseline="0" dirty="0"/>
              <a:t>. </a:t>
            </a:r>
          </a:p>
          <a:p>
            <a:pPr lvl="1"/>
            <a:endParaRPr lang="en-GB" sz="2000" b="0" i="0" u="none" strike="noStrike" baseline="0" dirty="0"/>
          </a:p>
          <a:p>
            <a:pPr algn="l"/>
            <a:r>
              <a:rPr lang="en-GB" sz="2000" b="0" i="0" u="none" strike="noStrike" baseline="0" dirty="0"/>
              <a:t>The </a:t>
            </a:r>
            <a:r>
              <a:rPr lang="en-GB" sz="2000" b="1" i="0" u="none" strike="noStrike" baseline="0" dirty="0"/>
              <a:t>Fullerton Longitudinal Study </a:t>
            </a:r>
            <a:r>
              <a:rPr lang="en-GB" sz="2000" b="0" i="0" u="none" strike="noStrike" baseline="0" dirty="0"/>
              <a:t>(FLS) is an ongoing long-term project designed to study child development through adolescence and into adulthood, providing insights into the early influences on leader development. </a:t>
            </a:r>
          </a:p>
          <a:p>
            <a:pPr lvl="1"/>
            <a:r>
              <a:rPr lang="en-GB" sz="2000" b="0" i="0" u="none" strike="noStrike" baseline="0" dirty="0">
                <a:solidFill>
                  <a:srgbClr val="FF0000"/>
                </a:solidFill>
              </a:rPr>
              <a:t>Childhood intrinsic motivation and approach temperaments </a:t>
            </a:r>
            <a:r>
              <a:rPr lang="en-GB" sz="2000" b="0" i="0" u="none" strike="noStrike" baseline="0" dirty="0"/>
              <a:t>appear to be related to adolescent motivation and personality (extraversion) that predict aspects of motivation to lead. 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I</a:t>
            </a:r>
            <a:r>
              <a:rPr lang="en-GB" sz="2000" b="0" i="0" u="none" strike="noStrike" baseline="0" dirty="0">
                <a:solidFill>
                  <a:srgbClr val="FF0000"/>
                </a:solidFill>
              </a:rPr>
              <a:t>mplication</a:t>
            </a:r>
            <a:r>
              <a:rPr lang="en-GB" sz="2000" b="0" i="0" u="none" strike="noStrike" baseline="0" dirty="0"/>
              <a:t>: more introverted children and adolescents might benefit from youth leadership initiatives designed to help draw out and prepare them for future leadership roles</a:t>
            </a:r>
          </a:p>
        </p:txBody>
      </p:sp>
      <p:pic>
        <p:nvPicPr>
          <p:cNvPr id="2058" name="Picture 10" descr="Cartoon – Great Leaders are not born | HENRY KOTULA">
            <a:extLst>
              <a:ext uri="{FF2B5EF4-FFF2-40B4-BE49-F238E27FC236}">
                <a16:creationId xmlns:a16="http://schemas.microsoft.com/office/drawing/2014/main" id="{BE80B743-A91A-F1EC-7FC8-981534C4E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288" y="764706"/>
            <a:ext cx="3368576" cy="475252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96936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0D26A-F803-0EB4-3C9D-B07879BD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54093"/>
          </a:xfrm>
        </p:spPr>
        <p:txBody>
          <a:bodyPr/>
          <a:lstStyle/>
          <a:p>
            <a:r>
              <a:rPr lang="en-GB" dirty="0"/>
              <a:t>Born or Made does not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429BD-16DF-BBE5-5513-2C4B0C1E4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718" y="1088740"/>
            <a:ext cx="11233248" cy="4680519"/>
          </a:xfrm>
        </p:spPr>
        <p:txBody>
          <a:bodyPr>
            <a:normAutofit/>
          </a:bodyPr>
          <a:lstStyle/>
          <a:p>
            <a:r>
              <a:rPr lang="en-GB" b="1" dirty="0"/>
              <a:t>Leaders are Born  </a:t>
            </a:r>
          </a:p>
          <a:p>
            <a:pPr lvl="1"/>
            <a:r>
              <a:rPr lang="en-GB" dirty="0"/>
              <a:t>Leadership Genes </a:t>
            </a:r>
          </a:p>
          <a:p>
            <a:pPr lvl="1"/>
            <a:r>
              <a:rPr lang="en-GB" dirty="0"/>
              <a:t>Can you do anything about it? </a:t>
            </a:r>
          </a:p>
          <a:p>
            <a:r>
              <a:rPr lang="en-GB" b="1" dirty="0"/>
              <a:t>Leaders are Made </a:t>
            </a:r>
          </a:p>
          <a:p>
            <a:pPr lvl="1"/>
            <a:r>
              <a:rPr lang="en-GB" dirty="0"/>
              <a:t>Leadership Memes during our childhood</a:t>
            </a:r>
          </a:p>
          <a:p>
            <a:pPr lvl="1"/>
            <a:r>
              <a:rPr lang="en-GB" dirty="0"/>
              <a:t>Can you do anything about it?</a:t>
            </a:r>
          </a:p>
          <a:p>
            <a:pPr marL="457200" lvl="1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Leaders born and made, but mainly they can develop themselves if they accept the challenge and go after difficult situations. </a:t>
            </a:r>
          </a:p>
        </p:txBody>
      </p:sp>
    </p:spTree>
    <p:extLst>
      <p:ext uri="{BB962C8B-B14F-4D97-AF65-F5344CB8AC3E}">
        <p14:creationId xmlns:p14="http://schemas.microsoft.com/office/powerpoint/2010/main" val="308545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8539-4C85-AC70-E448-4B526D3B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08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GB" dirty="0"/>
              <a:t>Evolutionary Perspectives in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7460F-D70A-3BEA-9A9C-DD9CB7429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08720"/>
            <a:ext cx="7536160" cy="51125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b="1" i="0" u="none" strike="noStrike" baseline="0" dirty="0">
                <a:solidFill>
                  <a:srgbClr val="FF0000"/>
                </a:solidFill>
              </a:rPr>
              <a:t>Integrating knowledge from the natural, biological, and social sciences</a:t>
            </a:r>
            <a:r>
              <a:rPr lang="en-GB" sz="2200" b="0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200" b="0" i="0" u="none" strike="noStrike" baseline="0" dirty="0"/>
              <a:t>that all have interesting things to say about leadership &amp; HRM </a:t>
            </a:r>
            <a:r>
              <a:rPr lang="fi-FI" sz="2200" b="0" i="0" u="none" strike="noStrike" baseline="0" dirty="0"/>
              <a:t>(Antonakis, 2011; Bennis, 2007; Colarelli &amp; Arvey, 2015)..</a:t>
            </a:r>
          </a:p>
          <a:p>
            <a:pPr marL="0" indent="0">
              <a:lnSpc>
                <a:spcPct val="90000"/>
              </a:lnSpc>
              <a:buNone/>
            </a:pPr>
            <a:endParaRPr lang="fi-FI" sz="1200" b="0" i="0" u="none" strike="noStrike" baseline="0" dirty="0"/>
          </a:p>
          <a:p>
            <a:pPr>
              <a:lnSpc>
                <a:spcPct val="90000"/>
              </a:lnSpc>
            </a:pPr>
            <a:r>
              <a:rPr lang="en-GB" sz="2200" dirty="0"/>
              <a:t>M</a:t>
            </a:r>
            <a:r>
              <a:rPr lang="en-GB" sz="2200" b="0" i="0" u="none" strike="noStrike" baseline="0" dirty="0"/>
              <a:t>ost leadership theorists base their ideas on data from modern, complex organizations. </a:t>
            </a:r>
          </a:p>
          <a:p>
            <a:pPr>
              <a:lnSpc>
                <a:spcPct val="90000"/>
              </a:lnSpc>
            </a:pPr>
            <a:r>
              <a:rPr lang="en-GB" sz="2200" b="0" i="0" u="none" strike="noStrike" baseline="0" dirty="0"/>
              <a:t>However</a:t>
            </a:r>
            <a:r>
              <a:rPr lang="en-GB" sz="2200" dirty="0"/>
              <a:t>, </a:t>
            </a:r>
            <a:r>
              <a:rPr lang="en-GB" sz="2000" b="1" dirty="0">
                <a:solidFill>
                  <a:srgbClr val="FF0000"/>
                </a:solidFill>
              </a:rPr>
              <a:t>h</a:t>
            </a:r>
            <a:r>
              <a:rPr lang="en-GB" sz="2000" b="1" i="0" u="none" strike="noStrike" baseline="0" dirty="0">
                <a:solidFill>
                  <a:srgbClr val="FF0000"/>
                </a:solidFill>
              </a:rPr>
              <a:t>umans spent more than 95% of their evolutionary history in small-scale societies </a:t>
            </a:r>
            <a:r>
              <a:rPr lang="nl-NL" sz="2000" b="0" i="0" u="none" strike="noStrike" baseline="0" dirty="0"/>
              <a:t>(van Vugt &amp; Ronay, 2014; von Rueden &amp; van Vugt, 2015).</a:t>
            </a:r>
          </a:p>
          <a:p>
            <a:pPr marL="0" indent="0">
              <a:lnSpc>
                <a:spcPct val="90000"/>
              </a:lnSpc>
              <a:buNone/>
            </a:pPr>
            <a:endParaRPr lang="nl-NL" sz="1300" b="0" i="0" u="none" strike="noStrike" baseline="0" dirty="0"/>
          </a:p>
          <a:p>
            <a:pPr>
              <a:lnSpc>
                <a:spcPct val="90000"/>
              </a:lnSpc>
            </a:pPr>
            <a:r>
              <a:rPr lang="nl-NL" sz="2200" b="0" i="0" u="none" strike="noStrike" baseline="0" dirty="0"/>
              <a:t>Understanding</a:t>
            </a:r>
            <a:r>
              <a:rPr lang="nl-NL" sz="2200" dirty="0"/>
              <a:t> </a:t>
            </a:r>
            <a:r>
              <a:rPr lang="en-GB" sz="2200" b="0" i="0" u="none" strike="noStrike" baseline="0" dirty="0"/>
              <a:t>leadership in small-scale societies helps test theories of why leadership exists at all and what contributes to leader emergence and effectiveness in any society.</a:t>
            </a:r>
            <a:endParaRPr lang="fi-FI" sz="2200" b="0" i="0" u="none" strike="noStrike" baseline="0" dirty="0"/>
          </a:p>
          <a:p>
            <a:pPr>
              <a:lnSpc>
                <a:spcPct val="90000"/>
              </a:lnSpc>
            </a:pPr>
            <a:endParaRPr lang="en-GB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1DFAC-0424-5773-68F5-7A54339EE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964293"/>
            <a:ext cx="4520704" cy="4581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56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FE4A-E0DF-CD95-0678-6176099D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GB" dirty="0">
                <a:effectLst/>
              </a:rPr>
              <a:t>Evolutionary Leadership Theory </a:t>
            </a:r>
            <a:endParaRPr lang="en-GB" dirty="0"/>
          </a:p>
        </p:txBody>
      </p:sp>
      <p:pic>
        <p:nvPicPr>
          <p:cNvPr id="1032" name="Picture 8" descr="Evolutionary Psychology">
            <a:extLst>
              <a:ext uri="{FF2B5EF4-FFF2-40B4-BE49-F238E27FC236}">
                <a16:creationId xmlns:a16="http://schemas.microsoft.com/office/drawing/2014/main" id="{F5B8C53C-B125-923D-8224-A482B838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052736"/>
            <a:ext cx="4104456" cy="446449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B768F-6A45-0883-A7B8-AE284EAD5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9816" y="1052736"/>
            <a:ext cx="7752184" cy="48965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b="0" i="0" u="none" strike="noStrike" baseline="0" dirty="0"/>
              <a:t>Evolutionary leadership theory (</a:t>
            </a:r>
            <a:r>
              <a:rPr lang="en-GB" sz="2000" b="1" i="0" u="none" strike="noStrike" baseline="0" dirty="0" err="1"/>
              <a:t>EvoL</a:t>
            </a:r>
            <a:r>
              <a:rPr lang="en-GB" sz="2000" b="1" i="0" u="none" strike="noStrike" baseline="0" dirty="0"/>
              <a:t> theory) </a:t>
            </a:r>
            <a:r>
              <a:rPr lang="en-GB" sz="2000" b="0" i="0" u="none" strike="noStrike" baseline="0" dirty="0"/>
              <a:t>explains how our leadership and followership </a:t>
            </a:r>
            <a:r>
              <a:rPr lang="en-GB" sz="2000" dirty="0"/>
              <a:t>behaviour </a:t>
            </a:r>
            <a:r>
              <a:rPr lang="en-GB" sz="2000" b="0" i="0" u="none" strike="noStrike" baseline="0" dirty="0"/>
              <a:t>shaped through selection pressures operating on humans in ancestral environments (van </a:t>
            </a:r>
            <a:r>
              <a:rPr lang="en-GB" sz="2000" b="0" i="0" u="none" strike="noStrike" baseline="0" dirty="0" err="1"/>
              <a:t>Vugt</a:t>
            </a:r>
            <a:r>
              <a:rPr lang="en-GB" sz="2000" b="0" i="0" u="none" strike="noStrike" baseline="0" dirty="0"/>
              <a:t> &amp; Ronay, 2014). </a:t>
            </a:r>
          </a:p>
          <a:p>
            <a:pPr>
              <a:lnSpc>
                <a:spcPct val="90000"/>
              </a:lnSpc>
            </a:pPr>
            <a:endParaRPr lang="en-GB" sz="2000" b="0" i="0" u="none" strike="noStrike" baseline="0" dirty="0"/>
          </a:p>
          <a:p>
            <a:pPr>
              <a:lnSpc>
                <a:spcPct val="90000"/>
              </a:lnSpc>
            </a:pPr>
            <a:r>
              <a:rPr lang="en-GB" sz="2000" b="0" i="0" u="none" strike="noStrike" baseline="0" dirty="0" err="1"/>
              <a:t>EvoL</a:t>
            </a:r>
            <a:r>
              <a:rPr lang="en-GB" sz="2000" b="0" i="0" u="none" strike="noStrike" baseline="0" dirty="0"/>
              <a:t> theory starts with the recognition that the </a:t>
            </a:r>
            <a:r>
              <a:rPr lang="en-GB" sz="2000" b="1" i="0" u="none" strike="noStrike" baseline="0" dirty="0">
                <a:solidFill>
                  <a:srgbClr val="FF0000"/>
                </a:solidFill>
              </a:rPr>
              <a:t>physiological, neurological, and psychological processes</a:t>
            </a:r>
            <a:r>
              <a:rPr lang="en-GB" sz="2000" b="0" i="0" u="none" strike="noStrike" baseline="0" dirty="0"/>
              <a:t> involved in producing human behaviours are first and foremost products of biological evolution.</a:t>
            </a:r>
          </a:p>
          <a:p>
            <a:pPr>
              <a:lnSpc>
                <a:spcPct val="90000"/>
              </a:lnSpc>
            </a:pPr>
            <a:endParaRPr lang="en-GB" sz="2000" b="0" i="0" u="none" strike="noStrike" baseline="0" dirty="0"/>
          </a:p>
          <a:p>
            <a:pPr>
              <a:lnSpc>
                <a:spcPct val="90000"/>
              </a:lnSpc>
            </a:pPr>
            <a:r>
              <a:rPr lang="en-GB" sz="2000" b="1" i="0" u="none" strike="noStrike" baseline="0" dirty="0">
                <a:solidFill>
                  <a:srgbClr val="FF0000"/>
                </a:solidFill>
              </a:rPr>
              <a:t>Environmental (Cultural) processes matter too</a:t>
            </a:r>
            <a:r>
              <a:rPr lang="en-GB" sz="2000" b="0" i="0" u="none" strike="noStrike" baseline="0" dirty="0"/>
              <a:t>, in understanding human behaviour, but culture is also a product of biology, as </a:t>
            </a:r>
            <a:r>
              <a:rPr lang="en-GB" sz="2000" b="0" i="0" u="none" strike="noStrike" baseline="0" dirty="0">
                <a:solidFill>
                  <a:srgbClr val="FF0000"/>
                </a:solidFill>
              </a:rPr>
              <a:t>humans have evolved psychological mechanisms for imitation and social learning </a:t>
            </a:r>
            <a:r>
              <a:rPr lang="en-GB" sz="2000" b="0" i="0" u="none" strike="noStrike" baseline="0" dirty="0"/>
              <a:t>(Henrich &amp; Gil-White, 2001; Richerson &amp; Boyd, 2006; </a:t>
            </a:r>
            <a:r>
              <a:rPr lang="en-GB" sz="2000" b="0" i="0" u="none" strike="noStrike" baseline="0" dirty="0" err="1"/>
              <a:t>Tooby</a:t>
            </a:r>
            <a:r>
              <a:rPr lang="en-GB" sz="2000" b="0" i="0" u="none" strike="noStrike" baseline="0" dirty="0"/>
              <a:t> &amp; Cosmides, 2005).</a:t>
            </a:r>
          </a:p>
          <a:p>
            <a:pPr marL="0" indent="0">
              <a:lnSpc>
                <a:spcPct val="90000"/>
              </a:lnSpc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0991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4FF9-8AD3-E0B4-87A2-08670AFE2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4900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Origins: Evolutionary Psychology Mechanisms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83EC1-01C4-DAA9-EB1C-DDBCB4ACE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980728"/>
            <a:ext cx="11737304" cy="4848542"/>
          </a:xfrm>
        </p:spPr>
        <p:txBody>
          <a:bodyPr>
            <a:noAutofit/>
          </a:bodyPr>
          <a:lstStyle/>
          <a:p>
            <a:pPr algn="l"/>
            <a:r>
              <a:rPr lang="en-GB" sz="2200" b="1" i="0" u="none" strike="noStrike" baseline="0" dirty="0">
                <a:solidFill>
                  <a:srgbClr val="FF0000"/>
                </a:solidFill>
              </a:rPr>
              <a:t>Evolutionary psychology </a:t>
            </a:r>
            <a:r>
              <a:rPr lang="en-GB" sz="22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proposes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200" b="0" i="0" u="none" strike="noStrike" baseline="0" dirty="0"/>
              <a:t>that human minds contain a number of specialized psychological mechanisms—or adaptations—that enable humans to solve many different problems affecting their reproductive success.</a:t>
            </a:r>
          </a:p>
          <a:p>
            <a:pPr marL="0" indent="0" algn="l">
              <a:buNone/>
            </a:pPr>
            <a:endParaRPr lang="en-GB" sz="2200" b="0" i="0" u="none" strike="noStrike" baseline="0" dirty="0"/>
          </a:p>
          <a:p>
            <a:pPr algn="l"/>
            <a:r>
              <a:rPr lang="en-GB" sz="2200" b="0" i="0" u="none" strike="noStrike" baseline="0" dirty="0"/>
              <a:t>Evolutionary psychologists further assume that evolved psychological mechanisms </a:t>
            </a:r>
          </a:p>
          <a:p>
            <a:pPr lvl="1"/>
            <a:r>
              <a:rPr lang="en-GB" sz="2200" b="0" i="0" u="none" strike="noStrike" baseline="0" dirty="0"/>
              <a:t>(a) </a:t>
            </a:r>
            <a:r>
              <a:rPr lang="en-GB" sz="2200" b="1" i="0" u="none" strike="noStrike" baseline="0" dirty="0"/>
              <a:t>operate automatically </a:t>
            </a:r>
            <a:r>
              <a:rPr lang="en-GB" sz="2200" b="0" i="0" u="none" strike="noStrike" baseline="0" dirty="0"/>
              <a:t>(without requiring much conscious effort); </a:t>
            </a:r>
          </a:p>
          <a:p>
            <a:pPr lvl="1"/>
            <a:r>
              <a:rPr lang="en-GB" sz="2200" b="0" i="0" u="none" strike="noStrike" baseline="0" dirty="0"/>
              <a:t>(b) </a:t>
            </a:r>
            <a:r>
              <a:rPr lang="en-GB" sz="2200" b="1" i="0" u="none" strike="noStrike" baseline="0" dirty="0"/>
              <a:t>do not require extensive learning or training</a:t>
            </a:r>
            <a:r>
              <a:rPr lang="en-GB" sz="2200" b="0" i="0" u="none" strike="noStrike" baseline="0" dirty="0"/>
              <a:t>; </a:t>
            </a:r>
          </a:p>
          <a:p>
            <a:pPr lvl="1"/>
            <a:r>
              <a:rPr lang="en-GB" sz="2200" b="0" i="0" u="none" strike="noStrike" baseline="0" dirty="0"/>
              <a:t>(c) </a:t>
            </a:r>
            <a:r>
              <a:rPr lang="en-GB" sz="2200" b="1" i="0" u="none" strike="noStrike" baseline="0" dirty="0"/>
              <a:t>are relatively culture-free</a:t>
            </a:r>
            <a:r>
              <a:rPr lang="en-GB" sz="2200" b="0" i="0" u="none" strike="noStrike" baseline="0" dirty="0"/>
              <a:t>; </a:t>
            </a:r>
          </a:p>
          <a:p>
            <a:pPr lvl="1"/>
            <a:r>
              <a:rPr lang="en-GB" sz="2200" b="0" i="0" u="none" strike="noStrike" baseline="0" dirty="0"/>
              <a:t>(d) </a:t>
            </a:r>
            <a:r>
              <a:rPr lang="en-GB" sz="2200" b="1" i="0" u="none" strike="noStrike" baseline="0" dirty="0"/>
              <a:t>follow stable developmental pathways</a:t>
            </a:r>
            <a:r>
              <a:rPr lang="en-GB" sz="2200" b="0" i="0" u="none" strike="noStrike" baseline="0" dirty="0"/>
              <a:t>; and </a:t>
            </a:r>
          </a:p>
          <a:p>
            <a:pPr lvl="1"/>
            <a:r>
              <a:rPr lang="en-GB" sz="2200" b="0" i="0" u="none" strike="noStrike" baseline="0" dirty="0"/>
              <a:t>(e) </a:t>
            </a:r>
            <a:r>
              <a:rPr lang="en-GB" sz="2200" b="1" i="0" u="none" strike="noStrike" baseline="0" dirty="0"/>
              <a:t>are highly sensitive to relevant environmental inputs</a:t>
            </a:r>
            <a:r>
              <a:rPr lang="en-GB" sz="2200" b="0" i="0" u="none" strike="noStrike" baseline="0" dirty="0"/>
              <a:t>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53138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ABD48-9C22-52BC-CEEC-3450A0AB2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07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GB" dirty="0"/>
              <a:t>E</a:t>
            </a:r>
            <a:r>
              <a:rPr lang="en-GB" i="0" u="none" strike="noStrike" baseline="0" dirty="0"/>
              <a:t>volutionary </a:t>
            </a:r>
            <a:r>
              <a:rPr lang="en-GB" i="1" u="none" strike="noStrike" baseline="0" dirty="0"/>
              <a:t>mismatches </a:t>
            </a:r>
            <a:r>
              <a:rPr lang="en-GB" u="none" strike="noStrike" baseline="0" dirty="0"/>
              <a:t>of Leadership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82E0B-71AB-4613-C958-BE5E53068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1873" y="1016732"/>
            <a:ext cx="8400256" cy="4824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b="1" i="0" u="none" strike="noStrike" baseline="0" dirty="0">
                <a:solidFill>
                  <a:srgbClr val="FF0000"/>
                </a:solidFill>
              </a:rPr>
              <a:t>Evolutionary mismatches</a:t>
            </a:r>
            <a:r>
              <a:rPr lang="en-GB" sz="2000" b="0" i="0" u="none" strike="noStrike" baseline="0" dirty="0"/>
              <a:t>: Inconsistencies between ancestral and modern environments (van </a:t>
            </a:r>
            <a:r>
              <a:rPr lang="en-GB" sz="2000" b="0" i="0" u="none" strike="noStrike" baseline="0" dirty="0" err="1"/>
              <a:t>Vugt</a:t>
            </a:r>
            <a:r>
              <a:rPr lang="en-GB" sz="2000" b="0" i="0" u="none" strike="noStrike" baseline="0" dirty="0"/>
              <a:t>, et al., 2008).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1000" dirty="0"/>
          </a:p>
          <a:p>
            <a:pPr>
              <a:lnSpc>
                <a:spcPct val="90000"/>
              </a:lnSpc>
            </a:pPr>
            <a:r>
              <a:rPr lang="en-GB" sz="2000" b="1" i="0" u="none" strike="noStrike" baseline="0" dirty="0">
                <a:solidFill>
                  <a:srgbClr val="FF0000"/>
                </a:solidFill>
              </a:rPr>
              <a:t>Psychological mechanisms </a:t>
            </a:r>
            <a:r>
              <a:rPr lang="en-GB" sz="2000" i="0" u="none" strike="noStrike" baseline="0" dirty="0"/>
              <a:t>are adapted to past environments</a:t>
            </a:r>
            <a:r>
              <a:rPr lang="en-GB" sz="2000" dirty="0"/>
              <a:t> and </a:t>
            </a:r>
            <a:r>
              <a:rPr lang="en-GB" sz="2000" b="1" i="0" u="none" strike="noStrike" baseline="0" dirty="0">
                <a:solidFill>
                  <a:srgbClr val="FF0000"/>
                </a:solidFill>
              </a:rPr>
              <a:t>not necessarily produce adaptive responses </a:t>
            </a:r>
            <a:r>
              <a:rPr lang="en-GB" sz="2000" b="0" i="0" u="none" strike="noStrike" baseline="0" dirty="0"/>
              <a:t>in modern environments</a:t>
            </a:r>
            <a:r>
              <a:rPr lang="en-GB" sz="2000" dirty="0"/>
              <a:t>.</a:t>
            </a:r>
            <a:endParaRPr lang="en-GB" sz="2000" b="0" i="0" u="none" strike="noStrike" baseline="0" dirty="0"/>
          </a:p>
          <a:p>
            <a:pPr marL="0" indent="0">
              <a:lnSpc>
                <a:spcPct val="90000"/>
              </a:lnSpc>
              <a:buNone/>
            </a:pPr>
            <a:endParaRPr lang="en-GB" sz="1000" b="0" i="0" u="none" strike="noStrike" baseline="0" dirty="0"/>
          </a:p>
          <a:p>
            <a:pPr lvl="1">
              <a:lnSpc>
                <a:spcPct val="90000"/>
              </a:lnSpc>
            </a:pPr>
            <a:r>
              <a:rPr lang="en-GB" sz="2000" dirty="0"/>
              <a:t>T</a:t>
            </a:r>
            <a:r>
              <a:rPr lang="en-GB" sz="2000" b="0" i="0" u="none" strike="noStrike" baseline="0" dirty="0"/>
              <a:t>he heuristic “</a:t>
            </a:r>
            <a:r>
              <a:rPr lang="en-GB" sz="2000" b="1" i="0" u="none" strike="noStrike" baseline="0" dirty="0">
                <a:solidFill>
                  <a:srgbClr val="FF0000"/>
                </a:solidFill>
              </a:rPr>
              <a:t>Follow a physically strong leader</a:t>
            </a:r>
            <a:r>
              <a:rPr lang="en-GB" sz="2000" b="0" i="0" u="none" strike="noStrike" baseline="0" dirty="0"/>
              <a:t>” may have been a functional mechanism in ancestral human environments in which physical strength mattered (Spisak et al., 2011).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2000" b="0" i="0" u="none" strike="noStrike" baseline="0" dirty="0"/>
          </a:p>
          <a:p>
            <a:pPr lvl="1">
              <a:lnSpc>
                <a:spcPct val="90000"/>
              </a:lnSpc>
            </a:pPr>
            <a:r>
              <a:rPr lang="en-GB" sz="2000" b="0" i="0" u="none" strike="noStrike" baseline="0" dirty="0"/>
              <a:t>Yet this </a:t>
            </a:r>
            <a:r>
              <a:rPr lang="en-GB" sz="2000" b="1" i="0" u="none" strike="noStrike" baseline="0" dirty="0">
                <a:solidFill>
                  <a:srgbClr val="FF0000"/>
                </a:solidFill>
              </a:rPr>
              <a:t>computational rule may backfire </a:t>
            </a:r>
            <a:r>
              <a:rPr lang="en-GB" sz="2000" b="0" i="0" u="none" strike="noStrike" baseline="0" dirty="0"/>
              <a:t>in modern environments in which the physical qualities of leaders arguably matter less (</a:t>
            </a:r>
            <a:r>
              <a:rPr lang="en-GB" sz="2000" i="0" u="none" strike="noStrike" baseline="0" dirty="0"/>
              <a:t>although it is still </a:t>
            </a:r>
            <a:r>
              <a:rPr lang="en-GB" sz="2000" b="1" i="0" u="none" strike="noStrike" baseline="0" dirty="0">
                <a:solidFill>
                  <a:srgbClr val="FF0000"/>
                </a:solidFill>
              </a:rPr>
              <a:t>possible</a:t>
            </a:r>
            <a:r>
              <a:rPr lang="en-GB" sz="2000" b="0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000" b="0" i="0" u="none" strike="noStrike" baseline="0" dirty="0"/>
              <a:t>that </a:t>
            </a:r>
            <a:r>
              <a:rPr lang="en-GB" sz="2000" b="1" i="0" u="none" strike="noStrike" baseline="0" dirty="0">
                <a:solidFill>
                  <a:srgbClr val="FF0000"/>
                </a:solidFill>
              </a:rPr>
              <a:t>tall and physically strong leaders attract more followers </a:t>
            </a:r>
            <a:r>
              <a:rPr lang="en-GB" sz="2000" b="0" i="0" u="none" strike="noStrike" baseline="0" dirty="0"/>
              <a:t>because they are seen as more influential).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1500" b="0" i="0" u="none" strike="noStrike" baseline="0" dirty="0"/>
          </a:p>
        </p:txBody>
      </p:sp>
      <p:pic>
        <p:nvPicPr>
          <p:cNvPr id="3074" name="Picture 2" descr="The Connection Between Physical Strength and Leadership » CBIA">
            <a:extLst>
              <a:ext uri="{FF2B5EF4-FFF2-40B4-BE49-F238E27FC236}">
                <a16:creationId xmlns:a16="http://schemas.microsoft.com/office/drawing/2014/main" id="{E5E30A02-DCDF-DCAA-9A92-637DFDEAC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" r="10901" b="-2"/>
          <a:stretch/>
        </p:blipFill>
        <p:spPr bwMode="auto">
          <a:xfrm>
            <a:off x="90600" y="1052736"/>
            <a:ext cx="3614192" cy="453650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67579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4115-02A6-DF09-5E6F-6347D75C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24" y="188640"/>
            <a:ext cx="10972800" cy="4900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Evolutionary Functions of Leadership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03D01-ED78-E0D3-2FA7-F35C055B6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5" y="1124744"/>
            <a:ext cx="8679230" cy="4992557"/>
          </a:xfrm>
        </p:spPr>
        <p:txBody>
          <a:bodyPr>
            <a:noAutofit/>
          </a:bodyPr>
          <a:lstStyle/>
          <a:p>
            <a:pPr algn="l"/>
            <a:r>
              <a:rPr lang="en-GB" sz="2000" b="1" i="0" u="none" strike="noStrike" baseline="0" dirty="0">
                <a:solidFill>
                  <a:srgbClr val="FF0000"/>
                </a:solidFill>
              </a:rPr>
              <a:t>Resource Acquisition</a:t>
            </a:r>
            <a:r>
              <a:rPr lang="en-GB" sz="2000" b="0" i="0" u="none" strike="noStrike" baseline="0" dirty="0">
                <a:solidFill>
                  <a:srgbClr val="FF0000"/>
                </a:solidFill>
              </a:rPr>
              <a:t>: </a:t>
            </a:r>
            <a:r>
              <a:rPr lang="en-GB" sz="2000" b="0" i="0" u="none" strike="noStrike" baseline="0" dirty="0"/>
              <a:t>In hunter-gatherer societies, there are individual leaders for hunting</a:t>
            </a:r>
            <a:r>
              <a:rPr lang="en-GB" sz="2000" dirty="0"/>
              <a:t> </a:t>
            </a:r>
            <a:r>
              <a:rPr lang="en-GB" sz="2000" b="0" i="0" u="none" strike="noStrike" baseline="0" dirty="0"/>
              <a:t>(von </a:t>
            </a:r>
            <a:r>
              <a:rPr lang="en-GB" sz="2000" b="0" i="0" u="none" strike="noStrike" baseline="0" dirty="0" err="1"/>
              <a:t>Rueden</a:t>
            </a:r>
            <a:r>
              <a:rPr lang="en-GB" sz="2000" b="0" i="0" u="none" strike="noStrike" baseline="0" dirty="0"/>
              <a:t> &amp; van </a:t>
            </a:r>
            <a:r>
              <a:rPr lang="en-GB" sz="2000" b="0" i="0" u="none" strike="noStrike" baseline="0" dirty="0" err="1"/>
              <a:t>Vugt</a:t>
            </a:r>
            <a:r>
              <a:rPr lang="en-GB" sz="2000" b="0" i="0" u="none" strike="noStrike" baseline="0" dirty="0"/>
              <a:t>, 2015).</a:t>
            </a:r>
          </a:p>
          <a:p>
            <a:pPr algn="l"/>
            <a:endParaRPr lang="en-GB" sz="1000" dirty="0"/>
          </a:p>
          <a:p>
            <a:pPr algn="l"/>
            <a:r>
              <a:rPr lang="en-GB" sz="2000" b="1" i="0" u="none" strike="noStrike" baseline="0" dirty="0">
                <a:solidFill>
                  <a:srgbClr val="FF0000"/>
                </a:solidFill>
              </a:rPr>
              <a:t>Conflict Management</a:t>
            </a:r>
            <a:r>
              <a:rPr lang="en-GB" sz="2000" b="0" i="0" u="none" strike="noStrike" baseline="0" dirty="0">
                <a:solidFill>
                  <a:srgbClr val="FF0000"/>
                </a:solidFill>
              </a:rPr>
              <a:t>: </a:t>
            </a:r>
            <a:r>
              <a:rPr lang="en-GB" sz="2000" b="0" i="0" u="none" strike="noStrike" baseline="0" dirty="0"/>
              <a:t>among various tribes, younger, more aggressive war leaders exercise authority over raids, but more senior peace leaders take over during peace time (von </a:t>
            </a:r>
            <a:r>
              <a:rPr lang="en-GB" sz="2000" b="0" i="0" u="none" strike="noStrike" baseline="0" dirty="0" err="1"/>
              <a:t>Rueden</a:t>
            </a:r>
            <a:r>
              <a:rPr lang="en-GB" sz="2000" b="0" i="0" u="none" strike="noStrike" baseline="0" dirty="0"/>
              <a:t> &amp; van </a:t>
            </a:r>
            <a:r>
              <a:rPr lang="en-GB" sz="2000" b="0" i="0" u="none" strike="noStrike" baseline="0" dirty="0" err="1"/>
              <a:t>Vugt</a:t>
            </a:r>
            <a:r>
              <a:rPr lang="en-GB" sz="2000" b="0" i="0" u="none" strike="noStrike" baseline="0" dirty="0"/>
              <a:t>, 2015).</a:t>
            </a:r>
          </a:p>
          <a:p>
            <a:pPr algn="l"/>
            <a:endParaRPr lang="en-GB" sz="1000" dirty="0"/>
          </a:p>
          <a:p>
            <a:pPr algn="l"/>
            <a:r>
              <a:rPr lang="en-GB" sz="2000" b="1" i="0" u="none" strike="noStrike" baseline="0" dirty="0">
                <a:solidFill>
                  <a:srgbClr val="FF0000"/>
                </a:solidFill>
              </a:rPr>
              <a:t>Distribution of Resources</a:t>
            </a:r>
            <a:r>
              <a:rPr lang="en-GB" sz="2000" b="0" i="0" u="none" strike="noStrike" baseline="0" dirty="0"/>
              <a:t>: in small-scale societies Big Men leaders emerge who generously provide resources and attract followers (van </a:t>
            </a:r>
            <a:r>
              <a:rPr lang="en-GB" sz="2000" b="0" i="0" u="none" strike="noStrike" baseline="0" dirty="0" err="1"/>
              <a:t>Vugt</a:t>
            </a:r>
            <a:r>
              <a:rPr lang="en-GB" sz="2000" b="0" i="0" u="none" strike="noStrike" baseline="0" dirty="0"/>
              <a:t>, et al., 2008).</a:t>
            </a:r>
          </a:p>
          <a:p>
            <a:pPr algn="l"/>
            <a:endParaRPr lang="en-GB" sz="1000" dirty="0"/>
          </a:p>
          <a:p>
            <a:pPr algn="l"/>
            <a:r>
              <a:rPr lang="en-GB" sz="2000" b="1" i="0" u="none" strike="noStrike" baseline="0" dirty="0">
                <a:solidFill>
                  <a:srgbClr val="FF0000"/>
                </a:solidFill>
              </a:rPr>
              <a:t>Teaching in humans</a:t>
            </a:r>
            <a:r>
              <a:rPr lang="en-GB" sz="2000" b="1" i="0" u="none" strike="noStrike" baseline="0" dirty="0"/>
              <a:t>: </a:t>
            </a:r>
            <a:r>
              <a:rPr lang="en-GB" sz="2000" dirty="0"/>
              <a:t>i</a:t>
            </a:r>
            <a:r>
              <a:rPr lang="en-GB" sz="2000" b="0" i="0" u="none" strike="noStrike" baseline="0" dirty="0"/>
              <a:t>n various hunter-gatherer societies there are leaders who coordinate religious rituals and form the bridge between the group and the spiritual world of ancestors (</a:t>
            </a:r>
            <a:r>
              <a:rPr lang="en-GB" sz="2000" b="0" i="0" u="none" strike="noStrike" baseline="0" dirty="0" err="1"/>
              <a:t>Harner</a:t>
            </a:r>
            <a:r>
              <a:rPr lang="en-GB" sz="2000" b="0" i="0" u="none" strike="noStrike" baseline="0" dirty="0"/>
              <a:t>, 1980).</a:t>
            </a:r>
            <a:endParaRPr lang="en-GB" sz="2000" b="1" dirty="0"/>
          </a:p>
        </p:txBody>
      </p:sp>
      <p:pic>
        <p:nvPicPr>
          <p:cNvPr id="4" name="Picture 2" descr="Introducing Evolutionary Leadership | PPT">
            <a:extLst>
              <a:ext uri="{FF2B5EF4-FFF2-40B4-BE49-F238E27FC236}">
                <a16:creationId xmlns:a16="http://schemas.microsoft.com/office/drawing/2014/main" id="{ABDD5462-0EF2-9FEF-F7B0-FA9F443D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29" y="908720"/>
            <a:ext cx="339343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4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572224"/>
            <a:ext cx="9192344" cy="523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b="1" i="1" dirty="0">
                <a:solidFill>
                  <a:schemeClr val="tx2"/>
                </a:solidFill>
              </a:rPr>
              <a:t>Education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BSc</a:t>
            </a:r>
            <a:r>
              <a:rPr lang="en-US" altLang="en-US" sz="2200" b="1" dirty="0"/>
              <a:t> </a:t>
            </a:r>
            <a:r>
              <a:rPr lang="en-US" altLang="en-US" sz="2200" dirty="0"/>
              <a:t>in </a:t>
            </a:r>
            <a:r>
              <a:rPr lang="en-US" altLang="en-US" sz="2200" i="1" dirty="0"/>
              <a:t>Political Science &amp; Public Administration</a:t>
            </a:r>
            <a:r>
              <a:rPr lang="en-US" altLang="en-US" sz="2200" dirty="0"/>
              <a:t> (University of Athens)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MSc</a:t>
            </a:r>
            <a:r>
              <a:rPr lang="en-US" altLang="en-US" sz="2200" b="1" dirty="0"/>
              <a:t> </a:t>
            </a:r>
            <a:r>
              <a:rPr lang="en-US" altLang="en-US" sz="2200" dirty="0"/>
              <a:t>in </a:t>
            </a:r>
            <a:r>
              <a:rPr lang="en-US" altLang="en-US" sz="2200" i="1" dirty="0"/>
              <a:t>Public Policy &amp; Public Finance</a:t>
            </a:r>
            <a:r>
              <a:rPr lang="en-US" altLang="en-US" sz="2200" dirty="0"/>
              <a:t> (University of Athens)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</a:t>
            </a:r>
            <a:r>
              <a:rPr lang="en-US" altLang="en-US" sz="2200" b="1" dirty="0"/>
              <a:t> </a:t>
            </a:r>
            <a:r>
              <a:rPr lang="en-US" altLang="en-US" sz="2200" dirty="0"/>
              <a:t>in </a:t>
            </a:r>
            <a:r>
              <a:rPr lang="en-US" altLang="en-US" sz="2200" i="1" dirty="0"/>
              <a:t>Services Management</a:t>
            </a:r>
            <a:r>
              <a:rPr lang="en-US" altLang="en-US" sz="2200" dirty="0"/>
              <a:t> (University of York, UK)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PhD</a:t>
            </a:r>
            <a:r>
              <a:rPr lang="en-US" altLang="en-US" sz="2200" b="1" dirty="0"/>
              <a:t> </a:t>
            </a:r>
            <a:r>
              <a:rPr lang="en-US" altLang="en-US" sz="2200" dirty="0"/>
              <a:t>in </a:t>
            </a:r>
            <a:r>
              <a:rPr lang="en-US" altLang="en-US" sz="2200" i="1" dirty="0"/>
              <a:t>Business Administration</a:t>
            </a:r>
            <a:r>
              <a:rPr lang="en-US" altLang="en-US" sz="2200" dirty="0"/>
              <a:t> (University of Warwick, UK)</a:t>
            </a:r>
          </a:p>
          <a:p>
            <a:pPr lvl="1">
              <a:lnSpc>
                <a:spcPct val="80000"/>
              </a:lnSpc>
            </a:pPr>
            <a:endParaRPr lang="en-US" altLang="en-US" sz="22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200" b="1" i="1" dirty="0">
                <a:solidFill>
                  <a:schemeClr val="tx2"/>
                </a:solidFill>
              </a:rPr>
              <a:t>Current Positions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Professor</a:t>
            </a:r>
            <a:r>
              <a:rPr lang="en-US" altLang="en-US" sz="2200" b="1" dirty="0"/>
              <a:t> </a:t>
            </a:r>
            <a:r>
              <a:rPr lang="en-US" altLang="en-US" sz="2200" dirty="0"/>
              <a:t>of HRM &amp; OB, Head of Work &amp; </a:t>
            </a:r>
            <a:r>
              <a:rPr lang="en-US" altLang="en-US" sz="2200" dirty="0" err="1"/>
              <a:t>Organisation</a:t>
            </a:r>
            <a:r>
              <a:rPr lang="en-US" altLang="en-US" sz="2200" dirty="0"/>
              <a:t> Group, Loughborough Business School, Loughborough University, UK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Visiting Professor</a:t>
            </a:r>
            <a:r>
              <a:rPr lang="en-US" altLang="en-US" sz="2200" b="1" dirty="0"/>
              <a:t>, </a:t>
            </a:r>
            <a:r>
              <a:rPr lang="en-US" altLang="en-US" sz="2200" dirty="0"/>
              <a:t>Germany, Greece, Cyprus  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 </a:t>
            </a:r>
            <a:r>
              <a:rPr lang="en-GB" altLang="en-US" sz="2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Researcher</a:t>
            </a:r>
            <a:r>
              <a:rPr lang="en-GB" altLang="en-US" sz="2200" b="1" dirty="0"/>
              <a:t>, </a:t>
            </a:r>
            <a:r>
              <a:rPr lang="en-GB" altLang="en-US" sz="2200" dirty="0"/>
              <a:t>South-Eastern European Research Centre (SEERC)   </a:t>
            </a:r>
          </a:p>
          <a:p>
            <a:pPr lvl="1">
              <a:lnSpc>
                <a:spcPct val="80000"/>
              </a:lnSpc>
            </a:pPr>
            <a:endParaRPr lang="en-GB" altLang="en-US" sz="22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200" b="1" i="1" dirty="0">
                <a:solidFill>
                  <a:schemeClr val="tx2"/>
                </a:solidFill>
              </a:rPr>
              <a:t>Specialization &amp; Experience</a:t>
            </a:r>
            <a:endParaRPr lang="en-US" altLang="en-US" sz="2200" i="1" dirty="0">
              <a:solidFill>
                <a:schemeClr val="tx2"/>
              </a:solidFill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Consultant</a:t>
            </a:r>
            <a:r>
              <a:rPr lang="en-GB" altLang="en-US" sz="2200" b="1" dirty="0"/>
              <a:t>: </a:t>
            </a:r>
            <a:r>
              <a:rPr lang="en-GB" altLang="en-US" sz="2200" dirty="0"/>
              <a:t>Leadership, HRM, TQM</a:t>
            </a:r>
            <a:r>
              <a:rPr lang="en-GB" altLang="en-US" sz="2200" b="1" dirty="0"/>
              <a:t> </a:t>
            </a:r>
            <a:r>
              <a:rPr lang="en-US" altLang="en-US" sz="2200" dirty="0"/>
              <a:t>applications, Performance Management Systems and Reward Systems.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Trainer</a:t>
            </a:r>
            <a:r>
              <a:rPr lang="en-US" altLang="en-US" sz="2200" b="1" dirty="0"/>
              <a:t>: </a:t>
            </a:r>
            <a:r>
              <a:rPr lang="en-US" altLang="en-US" sz="2200" dirty="0"/>
              <a:t>Leadership Development, Complexity, Neuroscience &amp; Management,  Performance Management    </a:t>
            </a:r>
            <a:endParaRPr lang="el-GR" alt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703512" y="64992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4000" b="1" i="1" dirty="0">
                <a:solidFill>
                  <a:schemeClr val="tx2"/>
                </a:solidFill>
              </a:rPr>
              <a:t>Who Am I…</a:t>
            </a:r>
            <a:endParaRPr lang="en-GB" sz="40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7BDA3-33AC-8200-7DC1-26FD8A7D0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735" y="1144072"/>
            <a:ext cx="2673626" cy="45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42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78B3-1031-8CC7-7BAC-94674F6B7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25" y="260648"/>
            <a:ext cx="11305256" cy="4900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Methods of Testing </a:t>
            </a:r>
            <a:r>
              <a:rPr lang="en-GB" sz="3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EvoL</a:t>
            </a:r>
            <a:r>
              <a:rPr lang="en-GB" sz="3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ea typeface="Calibri" panose="020F0502020204030204" pitchFamily="34" charset="0"/>
                <a:cs typeface="Calibri" panose="020F0502020204030204" pitchFamily="34" charset="0"/>
              </a:rPr>
              <a:t>Theory </a:t>
            </a:r>
            <a:r>
              <a:rPr lang="en-GB" sz="3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Hypotheses 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F0319-5888-672B-3C11-5A5DA9D84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542" y="836712"/>
            <a:ext cx="8832303" cy="4764530"/>
          </a:xfrm>
        </p:spPr>
        <p:txBody>
          <a:bodyPr>
            <a:noAutofit/>
          </a:bodyPr>
          <a:lstStyle/>
          <a:p>
            <a:r>
              <a:rPr lang="en-GB" sz="2000" b="1" dirty="0"/>
              <a:t>C</a:t>
            </a:r>
            <a:r>
              <a:rPr lang="en-GB" sz="2000" b="1" i="0" u="none" strike="noStrike" baseline="0" dirty="0"/>
              <a:t>omputer simulations: </a:t>
            </a:r>
            <a:r>
              <a:rPr lang="en-GB" sz="2000" b="0" i="0" u="none" strike="noStrike" baseline="0" dirty="0"/>
              <a:t>test the validity of hypotheses underlying the emergence of leadership. </a:t>
            </a:r>
          </a:p>
          <a:p>
            <a:r>
              <a:rPr lang="en-GB" sz="2000" b="1" dirty="0"/>
              <a:t>E</a:t>
            </a:r>
            <a:r>
              <a:rPr lang="en-GB" sz="2000" b="1" i="0" u="none" strike="noStrike" baseline="0" dirty="0"/>
              <a:t>xperimental methods: </a:t>
            </a:r>
            <a:r>
              <a:rPr lang="en-GB" sz="2000" b="0" i="0" u="none" strike="noStrike" baseline="0" dirty="0" err="1"/>
              <a:t>behavioral</a:t>
            </a:r>
            <a:r>
              <a:rPr lang="en-GB" sz="2000" b="0" i="0" u="none" strike="noStrike" baseline="0" dirty="0"/>
              <a:t> economics and social psychology are useful in testing evolutionary hypotheses about leadership. </a:t>
            </a:r>
          </a:p>
          <a:p>
            <a:r>
              <a:rPr lang="en-GB" sz="2000" b="1" dirty="0"/>
              <a:t>S</a:t>
            </a:r>
            <a:r>
              <a:rPr lang="en-GB" sz="2000" b="1" i="0" u="none" strike="noStrike" baseline="0" dirty="0"/>
              <a:t>ocial neuroscience: </a:t>
            </a:r>
            <a:r>
              <a:rPr lang="en-GB" sz="2000" dirty="0"/>
              <a:t>t</a:t>
            </a:r>
            <a:r>
              <a:rPr lang="en-GB" sz="2000" b="0" i="0" u="none" strike="noStrike" baseline="0" dirty="0"/>
              <a:t>he nascent field of organizational cognitive neuroscience applies neuroscience techniques to organizational </a:t>
            </a:r>
            <a:r>
              <a:rPr lang="en-GB" sz="2000" b="0" i="0" u="none" strike="noStrike" baseline="0" dirty="0" err="1"/>
              <a:t>behaviors</a:t>
            </a:r>
            <a:r>
              <a:rPr lang="en-GB" sz="2000" b="0" i="0" u="none" strike="noStrike" baseline="0" dirty="0"/>
              <a:t> such as leadership. </a:t>
            </a:r>
          </a:p>
          <a:p>
            <a:r>
              <a:rPr lang="en-GB" sz="2000" b="1" i="0" u="none" strike="noStrike" baseline="0" dirty="0"/>
              <a:t>Hormonal studies: </a:t>
            </a:r>
            <a:r>
              <a:rPr lang="en-GB" sz="2000" b="0" i="0" u="none" strike="noStrike" baseline="0" dirty="0"/>
              <a:t>identify the hormonal correlates of leadership emergence or effectiveness. </a:t>
            </a:r>
          </a:p>
          <a:p>
            <a:r>
              <a:rPr lang="en-GB" sz="2000" b="1" dirty="0"/>
              <a:t>B</a:t>
            </a:r>
            <a:r>
              <a:rPr lang="en-GB" sz="2000" b="1" i="0" u="none" strike="noStrike" baseline="0" dirty="0"/>
              <a:t>ehaviour genetics studies: </a:t>
            </a:r>
            <a:r>
              <a:rPr lang="en-GB" sz="2000" b="0" i="0" u="none" strike="noStrike" baseline="0" dirty="0"/>
              <a:t>help to provide an indication of whether leadership emergence has a substantial genetic component.</a:t>
            </a:r>
          </a:p>
          <a:p>
            <a:r>
              <a:rPr lang="en-GB" sz="2000" b="0" i="0" u="none" strike="noStrike" baseline="0" dirty="0"/>
              <a:t> </a:t>
            </a:r>
            <a:r>
              <a:rPr lang="en-GB" sz="2000" b="1" dirty="0"/>
              <a:t>A</a:t>
            </a:r>
            <a:r>
              <a:rPr lang="en-GB" sz="2000" b="1" i="0" u="none" strike="noStrike" baseline="0" dirty="0"/>
              <a:t>nthropological and ethnographic databases: </a:t>
            </a:r>
            <a:r>
              <a:rPr lang="en-GB" sz="2000" b="0" i="0" u="none" strike="noStrike" baseline="0" dirty="0"/>
              <a:t>testing the extent to which leadership phenomena are universal across human cultures.</a:t>
            </a:r>
          </a:p>
          <a:p>
            <a:r>
              <a:rPr lang="en-GB" sz="2000" b="1" dirty="0"/>
              <a:t>C</a:t>
            </a:r>
            <a:r>
              <a:rPr lang="en-GB" sz="2000" b="1" i="0" u="none" strike="noStrike" baseline="0" dirty="0"/>
              <a:t>ross-species evidence: </a:t>
            </a:r>
            <a:r>
              <a:rPr lang="en-GB" sz="2000" b="0" i="0" u="none" strike="noStrike" baseline="0" dirty="0"/>
              <a:t>is instrumental in testing speculations about the evolutionary history of any alleged leadership mechanism or trait.</a:t>
            </a:r>
          </a:p>
          <a:p>
            <a:endParaRPr lang="en-GB" sz="2000" b="0" i="0" u="none" strike="noStrike" baseline="0" dirty="0"/>
          </a:p>
          <a:p>
            <a:endParaRPr lang="en-GB" sz="2000" b="0" i="0" u="none" strike="noStrike" baseline="0" dirty="0"/>
          </a:p>
          <a:p>
            <a:endParaRPr lang="en-GB" sz="2400" b="0" i="0" u="none" strike="noStrike" baseline="0" dirty="0"/>
          </a:p>
          <a:p>
            <a:endParaRPr lang="en-GB" sz="2400" b="0" i="0" u="none" strike="noStrike" baseline="0" dirty="0"/>
          </a:p>
          <a:p>
            <a:pPr algn="l"/>
            <a:endParaRPr lang="en-GB" sz="1800" b="0" i="0" u="none" strike="noStrike" baseline="0" dirty="0"/>
          </a:p>
          <a:p>
            <a:endParaRPr lang="en-GB" sz="2400" b="0" i="0" u="none" strike="noStrike" baseline="0" dirty="0"/>
          </a:p>
          <a:p>
            <a:endParaRPr lang="en-GB" sz="2400" b="0" i="0" u="none" strike="noStrike" baseline="0" dirty="0"/>
          </a:p>
          <a:p>
            <a:pPr algn="l"/>
            <a:endParaRPr lang="en-GB" sz="2400" b="0" i="0" u="none" strike="noStrike" baseline="0" dirty="0"/>
          </a:p>
          <a:p>
            <a:pPr algn="l"/>
            <a:endParaRPr lang="en-GB" sz="2400" b="0" i="0" u="none" strike="noStrike" baseline="0" dirty="0"/>
          </a:p>
        </p:txBody>
      </p:sp>
      <p:pic>
        <p:nvPicPr>
          <p:cNvPr id="4" name="Picture 2" descr="Frontiers | The 'Real-World Approach' and Its Problems: A Critique of the  Term Ecological Validity">
            <a:extLst>
              <a:ext uri="{FF2B5EF4-FFF2-40B4-BE49-F238E27FC236}">
                <a16:creationId xmlns:a16="http://schemas.microsoft.com/office/drawing/2014/main" id="{6CC44045-D9C9-25FA-9F58-640E4292D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2" y="836712"/>
            <a:ext cx="3215680" cy="48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976C-8CCC-DBF0-EAE1-DDE1A7C8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30623"/>
            <a:ext cx="10972800" cy="49006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Indicative Evidence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D7322-BA58-B097-89D6-A74B6F763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8184232" cy="5256584"/>
          </a:xfrm>
        </p:spPr>
        <p:txBody>
          <a:bodyPr>
            <a:noAutofit/>
          </a:bodyPr>
          <a:lstStyle/>
          <a:p>
            <a:pPr algn="l"/>
            <a:r>
              <a:rPr lang="en-GB" sz="1800" b="1" i="0" u="none" strike="noStrike" baseline="0" dirty="0"/>
              <a:t>Agent-based models </a:t>
            </a:r>
            <a:r>
              <a:rPr lang="en-GB" sz="1800" b="0" i="0" u="none" strike="noStrike" baseline="0" dirty="0"/>
              <a:t>show that </a:t>
            </a:r>
            <a:r>
              <a:rPr lang="en-GB" sz="1800" b="0" i="0" u="none" strike="noStrike" baseline="0" dirty="0">
                <a:solidFill>
                  <a:srgbClr val="FF0000"/>
                </a:solidFill>
              </a:rPr>
              <a:t>in groups with a heterogeneity </a:t>
            </a:r>
            <a:r>
              <a:rPr lang="en-GB" sz="1800" b="0" i="0" u="none" strike="noStrike" baseline="0" dirty="0"/>
              <a:t>in preferences between members yet a limited time to reach consensus, </a:t>
            </a:r>
            <a:r>
              <a:rPr lang="en-GB" sz="1800" b="0" i="0" u="none" strike="noStrike" baseline="0" dirty="0">
                <a:solidFill>
                  <a:srgbClr val="FF0000"/>
                </a:solidFill>
              </a:rPr>
              <a:t>leadership emerges spontaneously</a:t>
            </a:r>
            <a:r>
              <a:rPr lang="en-GB" sz="1800" b="0" i="0" u="none" strike="noStrike" baseline="0" dirty="0"/>
              <a:t>. The leader position is taken by the most stubborn group member (</a:t>
            </a:r>
            <a:r>
              <a:rPr lang="en-GB" sz="1800" b="0" i="0" u="none" strike="noStrike" baseline="0" dirty="0" err="1"/>
              <a:t>Gavrilets</a:t>
            </a:r>
            <a:r>
              <a:rPr lang="en-GB" sz="1800" b="0" i="0" u="none" strike="noStrike" baseline="0" dirty="0"/>
              <a:t>, Auerbach, &amp; van </a:t>
            </a:r>
            <a:r>
              <a:rPr lang="en-GB" sz="1800" b="0" i="0" u="none" strike="noStrike" baseline="0" dirty="0" err="1"/>
              <a:t>Vugt</a:t>
            </a:r>
            <a:r>
              <a:rPr lang="en-GB" sz="1800" b="0" i="0" u="none" strike="noStrike" baseline="0" dirty="0"/>
              <a:t>, 2016). </a:t>
            </a:r>
          </a:p>
          <a:p>
            <a:pPr lvl="1"/>
            <a:r>
              <a:rPr lang="en-GB" sz="1800" b="1" u="sng" dirty="0"/>
              <a:t>Implication</a:t>
            </a:r>
            <a:r>
              <a:rPr lang="en-GB" sz="1800" dirty="0"/>
              <a:t>: t</a:t>
            </a:r>
            <a:r>
              <a:rPr lang="en-GB" sz="1800" b="0" i="0" u="none" strike="noStrike" baseline="0" dirty="0"/>
              <a:t>his result explains why </a:t>
            </a:r>
            <a:r>
              <a:rPr lang="en-GB" sz="1800" b="0" i="0" u="none" strike="noStrike" baseline="0" dirty="0">
                <a:solidFill>
                  <a:srgbClr val="FF0000"/>
                </a:solidFill>
              </a:rPr>
              <a:t>under time pressure groups revert to a more hierarchical decision-making structure</a:t>
            </a:r>
            <a:r>
              <a:rPr lang="en-GB" sz="1800" b="0" i="0" u="none" strike="noStrike" baseline="0" dirty="0"/>
              <a:t>.</a:t>
            </a:r>
          </a:p>
          <a:p>
            <a:pPr marL="457200" lvl="1" indent="0">
              <a:buNone/>
            </a:pPr>
            <a:endParaRPr lang="en-GB" sz="800" b="0" i="0" u="none" strike="noStrike" baseline="0" dirty="0"/>
          </a:p>
          <a:p>
            <a:pPr algn="l"/>
            <a:r>
              <a:rPr lang="en-GB" sz="1800" b="0" i="0" u="none" strike="noStrike" baseline="0" dirty="0"/>
              <a:t>A </a:t>
            </a:r>
            <a:r>
              <a:rPr lang="en-GB" sz="1800" b="1" i="0" u="none" strike="noStrike" baseline="0" dirty="0"/>
              <a:t>twin study reveals </a:t>
            </a:r>
            <a:r>
              <a:rPr lang="en-GB" sz="1800" b="0" i="0" u="none" strike="noStrike" baseline="0" dirty="0"/>
              <a:t>that about </a:t>
            </a:r>
            <a:r>
              <a:rPr lang="en-GB" sz="1800" i="0" u="none" strike="noStrike" baseline="0" dirty="0">
                <a:solidFill>
                  <a:srgbClr val="FF0000"/>
                </a:solidFill>
              </a:rPr>
              <a:t>40% of the variation in leadership emergence behaviours is explained by genetic factors </a:t>
            </a:r>
            <a:r>
              <a:rPr lang="en-GB" sz="1800" b="0" i="0" u="none" strike="noStrike" baseline="0" dirty="0"/>
              <a:t>(Chaturvedi, et al., 2012). </a:t>
            </a:r>
            <a:endParaRPr lang="en-GB" sz="1800" dirty="0"/>
          </a:p>
          <a:p>
            <a:pPr lvl="1"/>
            <a:r>
              <a:rPr lang="en-GB" sz="1800" b="1" i="0" u="sng" strike="noStrike" baseline="0" dirty="0"/>
              <a:t>Implication</a:t>
            </a:r>
            <a:r>
              <a:rPr lang="en-GB" sz="1800" b="1" i="0" u="none" strike="noStrike" baseline="0" dirty="0"/>
              <a:t>: </a:t>
            </a:r>
            <a:r>
              <a:rPr lang="en-GB" sz="1800" b="0" i="0" u="none" strike="noStrike" baseline="0" dirty="0">
                <a:solidFill>
                  <a:srgbClr val="FF0000"/>
                </a:solidFill>
              </a:rPr>
              <a:t>there is a heritable component to leadership</a:t>
            </a:r>
            <a:r>
              <a:rPr lang="en-GB" sz="1800" b="0" i="0" u="none" strike="noStrike" baseline="0" dirty="0"/>
              <a:t>. Yet it is rather unlikely that there is a single gene responsible for the difference between born leader and born follower (De Neve et al., 2014).</a:t>
            </a:r>
            <a:endParaRPr lang="en-GB" sz="1800" dirty="0"/>
          </a:p>
          <a:p>
            <a:pPr marL="457200" lvl="1" indent="0">
              <a:buNone/>
            </a:pPr>
            <a:endParaRPr lang="en-GB" sz="800" b="0" i="0" u="none" strike="noStrike" baseline="0" dirty="0"/>
          </a:p>
          <a:p>
            <a:pPr algn="l"/>
            <a:r>
              <a:rPr lang="en-GB" sz="1800" b="0" i="0" u="none" strike="noStrike" baseline="0" dirty="0"/>
              <a:t>A </a:t>
            </a:r>
            <a:r>
              <a:rPr lang="en-GB" sz="1800" b="1" i="0" u="none" strike="noStrike" baseline="0" dirty="0"/>
              <a:t>brain imaging study </a:t>
            </a:r>
            <a:r>
              <a:rPr lang="en-GB" sz="1800" b="0" i="0" u="none" strike="noStrike" baseline="0" dirty="0"/>
              <a:t>shows that when followers receive an unfair offer from their leader, it elicits brain activity in areas related to emotion (anterior insula) (</a:t>
            </a:r>
            <a:r>
              <a:rPr lang="en-GB" sz="1800" b="0" i="0" u="none" strike="noStrike" baseline="0" dirty="0" err="1"/>
              <a:t>Sanfey</a:t>
            </a:r>
            <a:r>
              <a:rPr lang="en-GB" sz="1800" b="0" i="0" u="none" strike="noStrike" baseline="0" dirty="0"/>
              <a:t>, 2007).</a:t>
            </a:r>
          </a:p>
          <a:p>
            <a:pPr lvl="1"/>
            <a:r>
              <a:rPr lang="en-GB" sz="1800" b="1" u="sng" dirty="0"/>
              <a:t>Implication</a:t>
            </a:r>
            <a:r>
              <a:rPr lang="en-GB" sz="1800" b="1" dirty="0"/>
              <a:t>: </a:t>
            </a:r>
            <a:r>
              <a:rPr lang="en-GB" sz="1800" i="0" u="none" strike="noStrike" baseline="0" dirty="0">
                <a:solidFill>
                  <a:srgbClr val="FF0000"/>
                </a:solidFill>
              </a:rPr>
              <a:t>emotions play a role in deciding whether to follow a leader</a:t>
            </a:r>
            <a:endParaRPr lang="en-GB" sz="1800" dirty="0"/>
          </a:p>
        </p:txBody>
      </p:sp>
      <p:pic>
        <p:nvPicPr>
          <p:cNvPr id="7170" name="Picture 2" descr="Why do identical twins end up having such different lives? | Genetics | The  Guardian">
            <a:extLst>
              <a:ext uri="{FF2B5EF4-FFF2-40B4-BE49-F238E27FC236}">
                <a16:creationId xmlns:a16="http://schemas.microsoft.com/office/drawing/2014/main" id="{7A25FF62-0334-9DA4-0E47-78385D23D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750713"/>
            <a:ext cx="3877444" cy="477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13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976C-8CCC-DBF0-EAE1-DDE1A7C8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30" y="210749"/>
            <a:ext cx="10972800" cy="54319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GB" dirty="0"/>
              <a:t>Indicative Evidence II</a:t>
            </a:r>
          </a:p>
        </p:txBody>
      </p:sp>
      <p:pic>
        <p:nvPicPr>
          <p:cNvPr id="6146" name="Picture 2" descr="Përmirësoni inteligjencën tuaj sociale me këtë ushtrim - Business Magazine  Albania">
            <a:extLst>
              <a:ext uri="{FF2B5EF4-FFF2-40B4-BE49-F238E27FC236}">
                <a16:creationId xmlns:a16="http://schemas.microsoft.com/office/drawing/2014/main" id="{FC9B4929-0133-1C27-289D-E23D1F78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330" y="1340768"/>
            <a:ext cx="3168352" cy="38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D7322-BA58-B097-89D6-A74B6F763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3712" y="908720"/>
            <a:ext cx="8685005" cy="5217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900" b="1" i="0" u="none" strike="noStrike" baseline="0" dirty="0"/>
              <a:t>Anthropological data </a:t>
            </a:r>
            <a:r>
              <a:rPr lang="en-GB" sz="1900" b="0" i="0" u="none" strike="noStrike" baseline="0" dirty="0"/>
              <a:t>obtained among the </a:t>
            </a:r>
            <a:r>
              <a:rPr lang="en-GB" sz="1900" b="0" i="0" u="none" strike="noStrike" baseline="0" dirty="0" err="1"/>
              <a:t>Tsimane</a:t>
            </a:r>
            <a:r>
              <a:rPr lang="en-GB" sz="1900" b="0" i="0" u="none" strike="noStrike" baseline="0" dirty="0"/>
              <a:t> in Bolivia show that physically formidable men often hold high-status positions (von </a:t>
            </a:r>
            <a:r>
              <a:rPr lang="en-GB" sz="1900" b="0" i="0" u="none" strike="noStrike" baseline="0" dirty="0" err="1"/>
              <a:t>Rueden</a:t>
            </a:r>
            <a:r>
              <a:rPr lang="en-GB" sz="1900" b="0" i="0" u="none" strike="noStrike" baseline="0" dirty="0"/>
              <a:t> et al., 2011). </a:t>
            </a:r>
          </a:p>
          <a:p>
            <a:pPr lvl="1">
              <a:lnSpc>
                <a:spcPct val="90000"/>
              </a:lnSpc>
            </a:pPr>
            <a:r>
              <a:rPr lang="en-GB" sz="1900" b="1" dirty="0"/>
              <a:t>Implication: </a:t>
            </a:r>
            <a:r>
              <a:rPr lang="en-GB" sz="1900" i="0" u="none" strike="noStrike" baseline="0" dirty="0">
                <a:solidFill>
                  <a:srgbClr val="FF0000"/>
                </a:solidFill>
              </a:rPr>
              <a:t>Physically strong men are likely to receive high status because they are (seen as) better performers.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800" b="0" i="0" u="none" strike="noStrike" baseline="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900" b="0" i="0" u="none" strike="noStrike" baseline="0" dirty="0"/>
              <a:t>An </a:t>
            </a:r>
            <a:r>
              <a:rPr lang="en-GB" sz="1900" b="1" i="0" u="none" strike="noStrike" baseline="0" dirty="0"/>
              <a:t>experimental study </a:t>
            </a:r>
            <a:r>
              <a:rPr lang="en-GB" sz="1900" b="0" i="0" u="none" strike="noStrike" baseline="0" dirty="0"/>
              <a:t>revealed that </a:t>
            </a:r>
            <a:r>
              <a:rPr lang="en-GB" sz="1900" i="0" u="none" strike="noStrike" baseline="0" dirty="0">
                <a:solidFill>
                  <a:srgbClr val="FF0000"/>
                </a:solidFill>
              </a:rPr>
              <a:t>individuals with high baseline levels of testosterone were more likely to abuse their power position </a:t>
            </a:r>
            <a:r>
              <a:rPr lang="en-GB" sz="1900" i="0" u="none" strike="noStrike" baseline="0" dirty="0"/>
              <a:t>in an economic game</a:t>
            </a:r>
            <a:r>
              <a:rPr lang="en-GB" sz="1900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1900" b="0" i="0" u="none" strike="noStrike" baseline="0" dirty="0"/>
              <a:t>(</a:t>
            </a:r>
            <a:r>
              <a:rPr lang="en-GB" sz="1900" b="0" i="0" u="none" strike="noStrike" baseline="0" dirty="0" err="1"/>
              <a:t>Bendahan</a:t>
            </a:r>
            <a:r>
              <a:rPr lang="en-GB" sz="1900" b="0" i="0" u="none" strike="noStrike" baseline="0" dirty="0"/>
              <a:t>, Zehnder, </a:t>
            </a:r>
            <a:r>
              <a:rPr lang="en-GB" sz="1900" b="0" i="0" u="none" strike="noStrike" baseline="0" dirty="0" err="1"/>
              <a:t>Pralong</a:t>
            </a:r>
            <a:r>
              <a:rPr lang="en-GB" sz="1900" b="0" i="0" u="none" strike="noStrike" baseline="0" dirty="0"/>
              <a:t>, &amp; Antonakis, 2015).</a:t>
            </a:r>
          </a:p>
          <a:p>
            <a:pPr marL="0" indent="0">
              <a:lnSpc>
                <a:spcPct val="90000"/>
              </a:lnSpc>
              <a:buNone/>
            </a:pPr>
            <a:endParaRPr lang="en-GB" sz="1900" b="0" i="0" u="none" strike="noStrike" baseline="0" dirty="0"/>
          </a:p>
          <a:p>
            <a:pPr marL="0" indent="0">
              <a:lnSpc>
                <a:spcPct val="90000"/>
              </a:lnSpc>
              <a:buNone/>
            </a:pPr>
            <a:endParaRPr lang="en-GB" sz="800" b="0" i="0" u="none" strike="noStrike" baseline="0" dirty="0"/>
          </a:p>
          <a:p>
            <a:pPr>
              <a:lnSpc>
                <a:spcPct val="90000"/>
              </a:lnSpc>
            </a:pPr>
            <a:r>
              <a:rPr lang="en-GB" sz="1900" b="0" i="0" u="none" strike="noStrike" baseline="0" dirty="0"/>
              <a:t>A </a:t>
            </a:r>
            <a:r>
              <a:rPr lang="en-GB" sz="1900" b="1" i="0" u="none" strike="noStrike" baseline="0" dirty="0" err="1"/>
              <a:t>hyperscanning</a:t>
            </a:r>
            <a:r>
              <a:rPr lang="en-GB" sz="1900" b="1" i="0" u="none" strike="noStrike" baseline="0" dirty="0"/>
              <a:t> (</a:t>
            </a:r>
            <a:r>
              <a:rPr lang="en-GB" sz="1900" b="1" i="0" u="none" strike="noStrike" baseline="0" dirty="0" err="1"/>
              <a:t>fNIRS</a:t>
            </a:r>
            <a:r>
              <a:rPr lang="en-GB" sz="1900" b="1" i="0" u="none" strike="noStrike" baseline="0" dirty="0"/>
              <a:t>) experiment </a:t>
            </a:r>
            <a:r>
              <a:rPr lang="en-GB" sz="1900" b="0" i="0" u="none" strike="noStrike" baseline="0" dirty="0"/>
              <a:t>shows that leader-follower </a:t>
            </a:r>
            <a:r>
              <a:rPr lang="en-GB" sz="1900" i="0" u="none" strike="noStrike" baseline="0" dirty="0"/>
              <a:t>dyads synchronize their neural activities more than leaderless dyads </a:t>
            </a:r>
            <a:r>
              <a:rPr lang="en-GB" sz="1900" b="0" i="0" u="none" strike="noStrike" baseline="0" dirty="0"/>
              <a:t>(Jiang et al., 2015). </a:t>
            </a:r>
            <a:endParaRPr lang="en-GB" sz="1900" dirty="0"/>
          </a:p>
          <a:p>
            <a:pPr lvl="1">
              <a:lnSpc>
                <a:spcPct val="90000"/>
              </a:lnSpc>
            </a:pPr>
            <a:r>
              <a:rPr lang="en-GB" sz="1900" b="1" i="0" u="none" strike="noStrike" baseline="0" dirty="0"/>
              <a:t>Implication: </a:t>
            </a:r>
            <a:r>
              <a:rPr lang="en-GB" sz="1900" i="0" u="none" strike="noStrike" baseline="0" dirty="0">
                <a:solidFill>
                  <a:srgbClr val="FF0000"/>
                </a:solidFill>
              </a:rPr>
              <a:t>leader emergence is characterized by high levels of interpersonal neural synchronization between leaders and followers, </a:t>
            </a:r>
            <a:r>
              <a:rPr lang="en-GB" sz="1900" b="0" i="0" u="none" strike="noStrike" baseline="0" dirty="0"/>
              <a:t>(Psychogios, et al, 2019).</a:t>
            </a:r>
          </a:p>
          <a:p>
            <a:pPr>
              <a:lnSpc>
                <a:spcPct val="90000"/>
              </a:lnSpc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040081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976C-8CCC-DBF0-EAE1-DDE1A7C8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06618"/>
            <a:ext cx="10972800" cy="49006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Indicative Evidence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D7322-BA58-B097-89D6-A74B6F763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4695"/>
            <a:ext cx="8179647" cy="5160578"/>
          </a:xfrm>
        </p:spPr>
        <p:txBody>
          <a:bodyPr>
            <a:noAutofit/>
          </a:bodyPr>
          <a:lstStyle/>
          <a:p>
            <a:pPr algn="l"/>
            <a:r>
              <a:rPr lang="en-GB" sz="1900" b="1" i="0" u="none" strike="noStrike" baseline="0" dirty="0"/>
              <a:t>Data from management executive programs </a:t>
            </a:r>
            <a:r>
              <a:rPr lang="en-GB" sz="1900" b="0" i="0" u="none" strike="noStrike" baseline="0" dirty="0"/>
              <a:t>show that </a:t>
            </a:r>
            <a:r>
              <a:rPr lang="en-GB" sz="1900" i="0" u="none" strike="noStrike" baseline="0" dirty="0"/>
              <a:t>higher-ranked managers have </a:t>
            </a:r>
            <a:r>
              <a:rPr lang="en-GB" sz="1900" dirty="0"/>
              <a:t>higher </a:t>
            </a:r>
            <a:r>
              <a:rPr lang="en-GB" sz="1900" i="0" u="none" strike="noStrike" baseline="0" dirty="0"/>
              <a:t>levels of cortisol than lower-ranked </a:t>
            </a:r>
            <a:r>
              <a:rPr lang="en-GB" sz="1900" dirty="0"/>
              <a:t>ones</a:t>
            </a:r>
            <a:r>
              <a:rPr lang="en-GB" sz="1900" i="0" u="none" strike="noStrike" baseline="0" dirty="0"/>
              <a:t> </a:t>
            </a:r>
            <a:r>
              <a:rPr lang="en-GB" sz="1900" b="0" i="0" u="none" strike="noStrike" baseline="0" dirty="0"/>
              <a:t>(Sherman et al., 2012). </a:t>
            </a:r>
            <a:endParaRPr lang="en-GB" sz="1900" dirty="0"/>
          </a:p>
          <a:p>
            <a:pPr lvl="1"/>
            <a:r>
              <a:rPr lang="en-GB" sz="1900" b="1" i="0" u="none" strike="noStrike" baseline="0" dirty="0"/>
              <a:t>Implication</a:t>
            </a:r>
            <a:r>
              <a:rPr lang="en-GB" sz="1900" b="1" i="0" u="none" strike="noStrike" baseline="0"/>
              <a:t>: </a:t>
            </a:r>
            <a:r>
              <a:rPr lang="en-GB" sz="1900" i="0" u="none" strike="noStrike" baseline="0">
                <a:solidFill>
                  <a:srgbClr val="FF0000"/>
                </a:solidFill>
              </a:rPr>
              <a:t>lower-status </a:t>
            </a:r>
            <a:r>
              <a:rPr lang="en-GB" sz="1900" i="0" u="none" strike="noStrike" baseline="0" dirty="0">
                <a:solidFill>
                  <a:srgbClr val="FF0000"/>
                </a:solidFill>
              </a:rPr>
              <a:t>leadership positions in society come with lower</a:t>
            </a:r>
            <a:r>
              <a:rPr lang="en-GB" sz="1900" dirty="0">
                <a:solidFill>
                  <a:srgbClr val="FF0000"/>
                </a:solidFill>
              </a:rPr>
              <a:t> </a:t>
            </a:r>
            <a:r>
              <a:rPr lang="en-GB" sz="1900" i="0" u="none" strike="noStrike" baseline="0" dirty="0">
                <a:solidFill>
                  <a:srgbClr val="FF0000"/>
                </a:solidFill>
              </a:rPr>
              <a:t>stress levels and ultimately predict better health.</a:t>
            </a:r>
          </a:p>
          <a:p>
            <a:pPr marL="457200" lvl="1" indent="0">
              <a:buNone/>
            </a:pPr>
            <a:endParaRPr lang="en-GB" sz="800" i="0" u="none" strike="noStrike" baseline="0" dirty="0">
              <a:solidFill>
                <a:srgbClr val="FF0000"/>
              </a:solidFill>
            </a:endParaRPr>
          </a:p>
          <a:p>
            <a:pPr algn="l"/>
            <a:r>
              <a:rPr lang="en-GB" sz="1900" b="0" i="0" u="none" strike="noStrike" baseline="0" dirty="0"/>
              <a:t>A </a:t>
            </a:r>
            <a:r>
              <a:rPr lang="en-GB" sz="1900" b="1" i="0" u="none" strike="noStrike" baseline="0" dirty="0"/>
              <a:t>laboratory experiment </a:t>
            </a:r>
            <a:r>
              <a:rPr lang="en-GB" sz="1900" b="0" i="0" u="none" strike="noStrike" baseline="0" dirty="0"/>
              <a:t>shows that groups with punitive leaders reach higher levels of cooperation than groups without leaders (O’Gorman, Henrich, &amp; van </a:t>
            </a:r>
            <a:r>
              <a:rPr lang="en-GB" sz="1900" b="0" i="0" u="none" strike="noStrike" baseline="0" dirty="0" err="1"/>
              <a:t>Vugt</a:t>
            </a:r>
            <a:r>
              <a:rPr lang="en-GB" sz="1900" b="0" i="0" u="none" strike="noStrike" baseline="0" dirty="0"/>
              <a:t>, 2009). </a:t>
            </a:r>
          </a:p>
          <a:p>
            <a:pPr lvl="1"/>
            <a:r>
              <a:rPr lang="en-GB" sz="1900" b="1" dirty="0"/>
              <a:t>I</a:t>
            </a:r>
            <a:r>
              <a:rPr lang="en-GB" sz="1900" b="1" i="0" u="none" strike="noStrike" baseline="0" dirty="0"/>
              <a:t>mplication:</a:t>
            </a:r>
            <a:r>
              <a:rPr lang="en-GB" sz="1900" b="0" i="0" u="none" strike="noStrike" baseline="0" dirty="0"/>
              <a:t> </a:t>
            </a:r>
            <a:r>
              <a:rPr lang="en-GB" sz="1900" i="0" u="none" strike="noStrike" baseline="0" dirty="0">
                <a:solidFill>
                  <a:srgbClr val="FF0000"/>
                </a:solidFill>
              </a:rPr>
              <a:t>leadership may have evolved partly to tackle the fundamental free-rider problem in (ancestral) human societies</a:t>
            </a:r>
            <a:r>
              <a:rPr lang="en-GB" sz="1900" b="0" i="0" u="none" strike="noStrike" baseline="0" dirty="0"/>
              <a:t>.</a:t>
            </a:r>
          </a:p>
          <a:p>
            <a:pPr lvl="1"/>
            <a:endParaRPr lang="en-GB" sz="800" b="0" i="0" u="none" strike="noStrike" baseline="0" dirty="0"/>
          </a:p>
          <a:p>
            <a:pPr algn="l"/>
            <a:r>
              <a:rPr lang="en-GB" sz="1900" b="0" i="0" u="none" strike="noStrike" baseline="0" dirty="0"/>
              <a:t>A </a:t>
            </a:r>
            <a:r>
              <a:rPr lang="en-GB" sz="1900" b="1" i="0" u="none" strike="noStrike" baseline="0" dirty="0"/>
              <a:t>cognitive experiment </a:t>
            </a:r>
            <a:r>
              <a:rPr lang="en-GB" sz="1900" b="0" i="0" u="none" strike="noStrike" baseline="0" dirty="0"/>
              <a:t>shows that after being primed with danger cues participants followed the eye gaze of dominant-looking faces more than nondominant ones (</a:t>
            </a:r>
            <a:r>
              <a:rPr lang="en-GB" sz="1900" b="0" i="0" u="none" strike="noStrike" baseline="0" dirty="0" err="1"/>
              <a:t>Ohlsen</a:t>
            </a:r>
            <a:r>
              <a:rPr lang="en-GB" sz="1900" b="0" i="0" u="none" strike="noStrike" baseline="0" dirty="0"/>
              <a:t>, Van </a:t>
            </a:r>
            <a:r>
              <a:rPr lang="en-GB" sz="1900" b="0" i="0" u="none" strike="noStrike" baseline="0" dirty="0" err="1"/>
              <a:t>Zoest</a:t>
            </a:r>
            <a:r>
              <a:rPr lang="en-GB" sz="1900" b="0" i="0" u="none" strike="noStrike" baseline="0" dirty="0"/>
              <a:t>, &amp; van </a:t>
            </a:r>
            <a:r>
              <a:rPr lang="en-GB" sz="1900" b="0" i="0" u="none" strike="noStrike" baseline="0" dirty="0" err="1"/>
              <a:t>Vugt</a:t>
            </a:r>
            <a:r>
              <a:rPr lang="en-GB" sz="1900" b="0" i="0" u="none" strike="noStrike" baseline="0" dirty="0"/>
              <a:t>, 2013). </a:t>
            </a:r>
            <a:endParaRPr lang="en-GB" sz="1900" dirty="0"/>
          </a:p>
          <a:p>
            <a:pPr lvl="1"/>
            <a:r>
              <a:rPr lang="en-GB" sz="1900" b="1" i="0" u="none" strike="noStrike" baseline="0" dirty="0"/>
              <a:t>Implications:</a:t>
            </a:r>
            <a:r>
              <a:rPr lang="en-GB" sz="19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1900" i="0" u="none" strike="noStrike" baseline="0" dirty="0">
                <a:solidFill>
                  <a:srgbClr val="FF0000"/>
                </a:solidFill>
              </a:rPr>
              <a:t>in danger, people may be using an automatic “follow-the-strong-leader” heuristic, which may be an evolutionary heritage.</a:t>
            </a:r>
            <a:endParaRPr lang="en-GB" sz="19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ognitive Science – Embodied Cognition - Master's Courses from A to Z -  Master - What to Study - Studies - University of Potsdam">
            <a:extLst>
              <a:ext uri="{FF2B5EF4-FFF2-40B4-BE49-F238E27FC236}">
                <a16:creationId xmlns:a16="http://schemas.microsoft.com/office/drawing/2014/main" id="{CE95CBDB-EC10-8568-D752-DBE0DC9B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196752"/>
            <a:ext cx="396043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94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88640"/>
            <a:ext cx="7087817" cy="76793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Neuroscience on board…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05" y="975641"/>
            <a:ext cx="8220951" cy="49463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Neuroscience is the study of the nervous system including the brain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Neuroscience helps us to understand ourselves and others better</a:t>
            </a:r>
          </a:p>
          <a:p>
            <a:pPr marL="457200" lvl="1" indent="0">
              <a:buNone/>
            </a:pPr>
            <a:r>
              <a:rPr lang="en-GB" dirty="0"/>
              <a:t>Understanding more about our brains, what drives them and what gets in the way, has helped both to guide their actions and build their empathy for others</a:t>
            </a:r>
          </a:p>
          <a:p>
            <a:pPr marL="0" indent="0">
              <a:buNone/>
            </a:pPr>
            <a:r>
              <a:rPr lang="en-GB" b="1" dirty="0"/>
              <a:t>Neuroscience is there to explain things about human behaviour</a:t>
            </a:r>
          </a:p>
          <a:p>
            <a:pPr marL="457200" lvl="1" indent="0">
              <a:buNone/>
            </a:pPr>
            <a:r>
              <a:rPr lang="en-GB" dirty="0"/>
              <a:t>For example, it explains why we find uncertainty disrupting and distracting</a:t>
            </a:r>
          </a:p>
          <a:p>
            <a:pPr marL="457200" lvl="1" indent="0">
              <a:buNone/>
            </a:pPr>
            <a:r>
              <a:rPr lang="en-GB" dirty="0"/>
              <a:t>It helps us to realise that reactions and emotions are normal  </a:t>
            </a:r>
          </a:p>
          <a:p>
            <a:endParaRPr lang="en-GB" dirty="0"/>
          </a:p>
        </p:txBody>
      </p:sp>
      <p:pic>
        <p:nvPicPr>
          <p:cNvPr id="8" name="Picture 7" descr="A picture containing person, holding, hand, man&#10;&#10;Description automatically generated">
            <a:extLst>
              <a:ext uri="{FF2B5EF4-FFF2-40B4-BE49-F238E27FC236}">
                <a16:creationId xmlns:a16="http://schemas.microsoft.com/office/drawing/2014/main" id="{D3CE808F-9B76-EF43-8936-F825024D7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340768"/>
            <a:ext cx="3540431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41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116" y="332656"/>
            <a:ext cx="5532044" cy="69893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Neuroscience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3" y="1340768"/>
            <a:ext cx="6721464" cy="4785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Functional Magnetic Resonance Imaging (FMRI)</a:t>
            </a:r>
          </a:p>
          <a:p>
            <a:pPr marL="457200" lvl="1" indent="0">
              <a:buNone/>
            </a:pPr>
            <a:r>
              <a:rPr lang="en-GB" sz="2000" dirty="0"/>
              <a:t>Detects magnetic field distortions</a:t>
            </a:r>
          </a:p>
          <a:p>
            <a:pPr marL="0" indent="0">
              <a:buNone/>
            </a:pPr>
            <a:r>
              <a:rPr lang="en-GB" sz="2000" b="1" dirty="0"/>
              <a:t>Electro-Encephalography (EEG)</a:t>
            </a:r>
          </a:p>
          <a:p>
            <a:pPr marL="457200" lvl="1" indent="0">
              <a:buNone/>
            </a:pPr>
            <a:r>
              <a:rPr lang="en-GB" sz="2000" dirty="0"/>
              <a:t>Detects electrical potential differences derived from neural activity</a:t>
            </a:r>
          </a:p>
          <a:p>
            <a:pPr marL="0" indent="0">
              <a:buNone/>
            </a:pPr>
            <a:r>
              <a:rPr lang="en-GB" sz="2000" b="1" dirty="0"/>
              <a:t>Magneto-Encephalography (MEG)</a:t>
            </a:r>
          </a:p>
          <a:p>
            <a:pPr marL="457200" lvl="1" indent="0">
              <a:buNone/>
            </a:pPr>
            <a:r>
              <a:rPr lang="en-GB" sz="2000" dirty="0"/>
              <a:t>Detects magnetic signals associated with the electrical activity in the brain</a:t>
            </a:r>
          </a:p>
          <a:p>
            <a:pPr marL="0" indent="0">
              <a:buNone/>
            </a:pPr>
            <a:r>
              <a:rPr lang="en-GB" sz="2000" b="1" dirty="0"/>
              <a:t>Positron Electron Tomography (PET)</a:t>
            </a:r>
          </a:p>
          <a:p>
            <a:pPr marL="457200" lvl="1" indent="0">
              <a:buNone/>
            </a:pPr>
            <a:r>
              <a:rPr lang="en-GB" sz="2000" dirty="0"/>
              <a:t>Detects the distribution of the tracer in the brain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" name="Picture 9" descr="A picture containing indoor, sitting, table, white&#10;&#10;Description automatically generated">
            <a:extLst>
              <a:ext uri="{FF2B5EF4-FFF2-40B4-BE49-F238E27FC236}">
                <a16:creationId xmlns:a16="http://schemas.microsoft.com/office/drawing/2014/main" id="{B8A584F6-3ED2-B94F-859F-89B2ECDCE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23" y="1417063"/>
            <a:ext cx="2411665" cy="1811181"/>
          </a:xfrm>
          <a:prstGeom prst="rect">
            <a:avLst/>
          </a:prstGeom>
        </p:spPr>
      </p:pic>
      <p:pic>
        <p:nvPicPr>
          <p:cNvPr id="12" name="Picture 11" descr="A person wearing a hat&#10;&#10;Description automatically generated">
            <a:extLst>
              <a:ext uri="{FF2B5EF4-FFF2-40B4-BE49-F238E27FC236}">
                <a16:creationId xmlns:a16="http://schemas.microsoft.com/office/drawing/2014/main" id="{A9B34DD1-D47B-6341-A0D2-B35B8B51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006" y="1427769"/>
            <a:ext cx="1877368" cy="2209872"/>
          </a:xfrm>
          <a:prstGeom prst="rect">
            <a:avLst/>
          </a:prstGeom>
        </p:spPr>
      </p:pic>
      <p:pic>
        <p:nvPicPr>
          <p:cNvPr id="14" name="Picture 13" descr="A picture containing indoor, sitting, table, white&#10;&#10;Description automatically generated">
            <a:extLst>
              <a:ext uri="{FF2B5EF4-FFF2-40B4-BE49-F238E27FC236}">
                <a16:creationId xmlns:a16="http://schemas.microsoft.com/office/drawing/2014/main" id="{6FE91F65-D8A3-9145-B9CB-F46271181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44" y="3400792"/>
            <a:ext cx="2345556" cy="2040145"/>
          </a:xfrm>
          <a:prstGeom prst="rect">
            <a:avLst/>
          </a:prstGeom>
        </p:spPr>
      </p:pic>
      <p:pic>
        <p:nvPicPr>
          <p:cNvPr id="18" name="Picture 17" descr="A picture containing indoor, white, sitting, front&#10;&#10;Description automatically generated">
            <a:extLst>
              <a:ext uri="{FF2B5EF4-FFF2-40B4-BE49-F238E27FC236}">
                <a16:creationId xmlns:a16="http://schemas.microsoft.com/office/drawing/2014/main" id="{F951869B-6296-4043-AA03-0AF1E5D2FF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661" y="3668051"/>
            <a:ext cx="1785383" cy="17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53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3D4AD576-E3B2-4098-32F8-8DDD1B3CC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052736"/>
            <a:ext cx="10585176" cy="45365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5FC19A-2588-4CD6-014E-39DF516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16632"/>
            <a:ext cx="67059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Our Brain Structure</a:t>
            </a:r>
          </a:p>
        </p:txBody>
      </p:sp>
    </p:spTree>
    <p:extLst>
      <p:ext uri="{BB962C8B-B14F-4D97-AF65-F5344CB8AC3E}">
        <p14:creationId xmlns:p14="http://schemas.microsoft.com/office/powerpoint/2010/main" val="424597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649"/>
            <a:ext cx="4817165" cy="93610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Neuro-connections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192898"/>
            <a:ext cx="7200800" cy="4540357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86 billion neurons - 1000 synapses </a:t>
            </a:r>
          </a:p>
          <a:p>
            <a:r>
              <a:rPr lang="en-US" sz="2200" dirty="0"/>
              <a:t>Neurons communicate with each other through electrical signaling that carry just 0.1 volts and can travel long distances with a speed of 120 meters per second. </a:t>
            </a:r>
          </a:p>
          <a:p>
            <a:r>
              <a:rPr lang="en-US" sz="2200" dirty="0"/>
              <a:t>This electrical signaling reach a synapses triggering neurotransmitters that in turn cause electrical switches on the neuron. </a:t>
            </a:r>
          </a:p>
          <a:p>
            <a:r>
              <a:rPr lang="en-US" sz="2200" dirty="0"/>
              <a:t>Neurotransmitters can excite or inhibit neuron activity. </a:t>
            </a:r>
          </a:p>
          <a:p>
            <a:r>
              <a:rPr lang="en-US" sz="2200" dirty="0"/>
              <a:t>Neurotransmitters’ activity is essential for our brain function since allows the brain to continuously changing and adapting to the stimuli from the external world.</a:t>
            </a:r>
          </a:p>
          <a:p>
            <a:endParaRPr lang="en-GB" sz="1700" dirty="0"/>
          </a:p>
        </p:txBody>
      </p:sp>
      <p:pic>
        <p:nvPicPr>
          <p:cNvPr id="9" name="Picture 8" descr="A picture containing animal, cat, water, flying&#10;&#10;Description automatically generated">
            <a:extLst>
              <a:ext uri="{FF2B5EF4-FFF2-40B4-BE49-F238E27FC236}">
                <a16:creationId xmlns:a16="http://schemas.microsoft.com/office/drawing/2014/main" id="{1690926D-4CDC-5141-AC01-5C52E15279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" b="-2"/>
          <a:stretch/>
        </p:blipFill>
        <p:spPr>
          <a:xfrm>
            <a:off x="8328248" y="1340768"/>
            <a:ext cx="366906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5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531"/>
            <a:ext cx="9220200" cy="75799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The Tribune Brain &amp; Human Behaviour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20" y="1048004"/>
            <a:ext cx="5695604" cy="50790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Reptilian Brain</a:t>
            </a:r>
          </a:p>
          <a:p>
            <a:pPr marL="457200" lvl="1" indent="0">
              <a:buNone/>
            </a:pPr>
            <a:r>
              <a:rPr lang="en-GB" dirty="0"/>
              <a:t>Subconscious </a:t>
            </a:r>
          </a:p>
          <a:p>
            <a:pPr marL="457200" lvl="1" indent="0">
              <a:buNone/>
            </a:pPr>
            <a:r>
              <a:rPr lang="en-GB" dirty="0"/>
              <a:t>Guts Reaction</a:t>
            </a:r>
          </a:p>
          <a:p>
            <a:pPr marL="457200" lvl="1" indent="0">
              <a:buNone/>
            </a:pPr>
            <a:r>
              <a:rPr lang="en-GB" dirty="0"/>
              <a:t>Matches Patterns</a:t>
            </a:r>
          </a:p>
          <a:p>
            <a:pPr marL="457200" lvl="1" indent="0">
              <a:buNone/>
            </a:pPr>
            <a:r>
              <a:rPr lang="en-GB" dirty="0"/>
              <a:t>Survival actions   </a:t>
            </a:r>
          </a:p>
          <a:p>
            <a:pPr marL="0" indent="0">
              <a:buNone/>
            </a:pPr>
            <a:r>
              <a:rPr lang="en-GB" b="1" dirty="0"/>
              <a:t>Limbic Brain</a:t>
            </a:r>
          </a:p>
          <a:p>
            <a:pPr marL="457200" lvl="1" indent="0">
              <a:buNone/>
            </a:pPr>
            <a:r>
              <a:rPr lang="en-GB" dirty="0"/>
              <a:t>Subconscious</a:t>
            </a:r>
          </a:p>
          <a:p>
            <a:pPr marL="457200" lvl="1" indent="0">
              <a:buNone/>
            </a:pPr>
            <a:r>
              <a:rPr lang="en-GB" dirty="0"/>
              <a:t>Assigns Value</a:t>
            </a:r>
          </a:p>
          <a:p>
            <a:pPr marL="457200" lvl="1" indent="0">
              <a:buNone/>
            </a:pPr>
            <a:r>
              <a:rPr lang="en-GB" dirty="0"/>
              <a:t>Past Experience </a:t>
            </a:r>
          </a:p>
          <a:p>
            <a:pPr marL="457200" lvl="1" indent="0">
              <a:buNone/>
            </a:pPr>
            <a:r>
              <a:rPr lang="en-GB" dirty="0"/>
              <a:t>Adjust Actions</a:t>
            </a:r>
          </a:p>
          <a:p>
            <a:pPr marL="0" indent="0">
              <a:buNone/>
            </a:pPr>
            <a:r>
              <a:rPr lang="en-GB" b="1" dirty="0"/>
              <a:t>Neocortex</a:t>
            </a:r>
          </a:p>
          <a:p>
            <a:pPr marL="457200" lvl="1" indent="0">
              <a:buNone/>
            </a:pPr>
            <a:r>
              <a:rPr lang="en-GB" dirty="0"/>
              <a:t>Conscious </a:t>
            </a:r>
          </a:p>
          <a:p>
            <a:pPr marL="457200" lvl="1" indent="0">
              <a:buNone/>
            </a:pPr>
            <a:r>
              <a:rPr lang="en-GB" dirty="0"/>
              <a:t>Gives Meaning &amp; Reason</a:t>
            </a:r>
          </a:p>
          <a:p>
            <a:pPr marL="457200" lvl="1" indent="0">
              <a:buNone/>
            </a:pPr>
            <a:r>
              <a:rPr lang="en-GB" dirty="0"/>
              <a:t>Cultural norms </a:t>
            </a:r>
          </a:p>
          <a:p>
            <a:pPr marL="457200" lvl="1" indent="0">
              <a:buNone/>
            </a:pPr>
            <a:r>
              <a:rPr lang="en-GB" dirty="0"/>
              <a:t>Reflective 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5D4EC792-5178-E543-92C2-53E36D050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1124744"/>
            <a:ext cx="654938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3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76" y="1140286"/>
            <a:ext cx="7640139" cy="4577427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GB" b="1" dirty="0"/>
              <a:t> S</a:t>
            </a:r>
            <a:r>
              <a:rPr lang="en-GB" sz="2800" b="1" dirty="0"/>
              <a:t>urvival </a:t>
            </a:r>
          </a:p>
          <a:p>
            <a:pPr marL="457200" lvl="1" indent="0">
              <a:buNone/>
            </a:pPr>
            <a:r>
              <a:rPr lang="en-GB" dirty="0">
                <a:latin typeface="+mj-lt"/>
              </a:rPr>
              <a:t>The brain will do whatever it takes in order to keep us alive </a:t>
            </a:r>
          </a:p>
          <a:p>
            <a:pPr>
              <a:buFont typeface="+mj-lt"/>
              <a:buAutoNum type="arabicPeriod"/>
            </a:pPr>
            <a:r>
              <a:rPr lang="en-GB" sz="2800" b="1" dirty="0"/>
              <a:t> </a:t>
            </a:r>
            <a:r>
              <a:rPr lang="en-GB" b="1" dirty="0"/>
              <a:t>C</a:t>
            </a:r>
            <a:r>
              <a:rPr lang="en-GB" sz="2800" b="1" dirty="0"/>
              <a:t>ertainty</a:t>
            </a:r>
          </a:p>
          <a:p>
            <a:pPr marL="457200" lvl="1" indent="0">
              <a:buNone/>
            </a:pPr>
            <a:r>
              <a:rPr lang="en-GB" dirty="0">
                <a:latin typeface="+mj-lt"/>
              </a:rPr>
              <a:t>Our brain does not like change and whatever is uncertain</a:t>
            </a:r>
            <a:r>
              <a:rPr lang="en-GB" dirty="0"/>
              <a:t>   </a:t>
            </a:r>
          </a:p>
          <a:p>
            <a:pPr>
              <a:buFont typeface="+mj-lt"/>
              <a:buAutoNum type="arabicPeriod"/>
            </a:pPr>
            <a:r>
              <a:rPr lang="en-GB" sz="2800" b="1" dirty="0"/>
              <a:t> </a:t>
            </a:r>
            <a:r>
              <a:rPr lang="en-GB" b="1" dirty="0"/>
              <a:t>E</a:t>
            </a:r>
            <a:r>
              <a:rPr lang="en-GB" sz="2800" b="1" dirty="0"/>
              <a:t>nergy</a:t>
            </a:r>
          </a:p>
          <a:p>
            <a:pPr marL="457200" lvl="1" indent="0">
              <a:buNone/>
            </a:pPr>
            <a:r>
              <a:rPr lang="en-GB" dirty="0">
                <a:latin typeface="+mj-lt"/>
              </a:rPr>
              <a:t>Our brain knows how to conserve energy (Brain Automations) </a:t>
            </a:r>
          </a:p>
          <a:p>
            <a:pPr>
              <a:buFont typeface="+mj-lt"/>
              <a:buAutoNum type="arabicPeriod"/>
            </a:pPr>
            <a:r>
              <a:rPr lang="en-GB" sz="2800" b="1" dirty="0"/>
              <a:t> Easy solutions</a:t>
            </a:r>
          </a:p>
          <a:p>
            <a:pPr marL="457200" lvl="1" indent="0">
              <a:buNone/>
            </a:pPr>
            <a:r>
              <a:rPr lang="en-GB" dirty="0">
                <a:latin typeface="+mj-lt"/>
              </a:rPr>
              <a:t>Our brain likes ‘Short cuts’</a:t>
            </a:r>
            <a:endParaRPr lang="en-GB" sz="2800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en-GB" sz="2800" b="1" dirty="0"/>
              <a:t> Neuroplasticity</a:t>
            </a:r>
          </a:p>
          <a:p>
            <a:pPr marL="457200" lvl="1" indent="0">
              <a:buNone/>
            </a:pPr>
            <a:r>
              <a:rPr lang="en-GB" dirty="0">
                <a:latin typeface="+mj-lt"/>
              </a:rPr>
              <a:t>Our brain has the capability to modify its parts </a:t>
            </a:r>
          </a:p>
          <a:p>
            <a:pPr>
              <a:buFont typeface="+mj-lt"/>
              <a:buAutoNum type="arabicPeriod"/>
            </a:pP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1E42252-20C0-2940-93A4-FF032D2B6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71" y="333642"/>
            <a:ext cx="9220200" cy="757997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+mn-lt"/>
              </a:rPr>
              <a:t>Five evolutionary facts about our brain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C859E1-F092-7747-A767-8C34DD19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484784"/>
            <a:ext cx="4011208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7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49BF5-4B5A-E429-FAB3-162D06592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EC7613-631E-EFE3-5E6D-8F4817080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640"/>
            <a:ext cx="3756027" cy="48571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89926C-5418-D82F-BF28-46C68BDA60E1}"/>
              </a:ext>
            </a:extLst>
          </p:cNvPr>
          <p:cNvSpPr/>
          <p:nvPr/>
        </p:nvSpPr>
        <p:spPr>
          <a:xfrm>
            <a:off x="335360" y="5141481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https://www.koganpage.com/product/neuroscience-for-leaders-9781789662146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3C893-80F2-A8EC-8B81-BB8532FBA421}"/>
              </a:ext>
            </a:extLst>
          </p:cNvPr>
          <p:cNvSpPr txBox="1"/>
          <p:nvPr/>
        </p:nvSpPr>
        <p:spPr>
          <a:xfrm>
            <a:off x="6384032" y="5141481"/>
            <a:ext cx="4375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https://www.propobos.gr/product/nevroepistimes-kai-igesia/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03D8A4-5401-770E-1170-7573FA0F8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57507"/>
            <a:ext cx="3951750" cy="48571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642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260648"/>
            <a:ext cx="11099601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Understanding how the brain blinds the mind</a:t>
            </a:r>
          </a:p>
        </p:txBody>
      </p:sp>
      <p:pic>
        <p:nvPicPr>
          <p:cNvPr id="188419" name="Picture 5" descr="bra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0"/>
          <a:stretch/>
        </p:blipFill>
        <p:spPr bwMode="auto">
          <a:xfrm>
            <a:off x="479377" y="1196752"/>
            <a:ext cx="11099600" cy="45365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48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15149"/>
            <a:ext cx="10855703" cy="111673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Six reasons why neuroscience matters for understanding Management &amp; Organizations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08" y="1556792"/>
            <a:ext cx="11579932" cy="4366521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GB" sz="2400" dirty="0"/>
              <a:t>We need to change the way we manage change in organizations: by understanding the brain we can do this better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Neuroscience brings a new lens on understanding people and what motivates them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Neuroscience brings evidence that leading people, change management and employee engagement are not just ‘soft’ issues. 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Neuroscience is all about what helps our brains to perform at their best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When we understand how our brains work we can work with the physiology, not fight it. 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It provides science and evidence and these can be very persuasive to sceptical professionals and leaders. </a:t>
            </a:r>
          </a:p>
          <a:p>
            <a:pPr>
              <a:buFont typeface="+mj-lt"/>
              <a:buAutoNum type="arabicPeriod"/>
            </a:pPr>
            <a:endParaRPr lang="en-GB" sz="1600" dirty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45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5413"/>
            <a:ext cx="8596668" cy="69893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Organizational Neuroscience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0945216" cy="4630348"/>
          </a:xfrm>
        </p:spPr>
        <p:txBody>
          <a:bodyPr>
            <a:noAutofit/>
          </a:bodyPr>
          <a:lstStyle/>
          <a:p>
            <a:r>
              <a:rPr lang="en-GB" sz="2400" dirty="0"/>
              <a:t>Organizational neuroscience is the field that integrates the use of neuroscientific methods and techniques to the study of managerial phenomena namely, Leadership and Human Resources Management </a:t>
            </a:r>
          </a:p>
          <a:p>
            <a:endParaRPr lang="en-GB" sz="2400" dirty="0"/>
          </a:p>
          <a:p>
            <a:r>
              <a:rPr lang="en-GB" sz="2400" dirty="0"/>
              <a:t>Three levels of analysis</a:t>
            </a:r>
          </a:p>
          <a:p>
            <a:pPr lvl="1"/>
            <a:r>
              <a:rPr lang="en-GB" sz="2400" b="1" dirty="0"/>
              <a:t>Individual</a:t>
            </a:r>
            <a:r>
              <a:rPr lang="en-GB" sz="2400" dirty="0"/>
              <a:t> – the neural base related to why individuals act and react in particular ways</a:t>
            </a:r>
          </a:p>
          <a:p>
            <a:pPr lvl="1"/>
            <a:r>
              <a:rPr lang="en-GB" sz="2400" b="1" dirty="0"/>
              <a:t>Group</a:t>
            </a:r>
            <a:r>
              <a:rPr lang="en-GB" sz="2400" dirty="0"/>
              <a:t> – the neural base of group functioning and social interactions </a:t>
            </a:r>
          </a:p>
          <a:p>
            <a:pPr lvl="1"/>
            <a:r>
              <a:rPr lang="en-GB" sz="2400" b="1" dirty="0"/>
              <a:t>Organization</a:t>
            </a:r>
            <a:r>
              <a:rPr lang="en-GB" sz="2400" dirty="0"/>
              <a:t> – the neural base of organizational structure and design, culture, change and politics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8256240" y="5422137"/>
            <a:ext cx="3995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https://connect.aom.org/neu/home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482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Organizational Neuroscience fields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1ECFE-32FC-6D5C-B147-68F954415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6" r="2" b="36592"/>
          <a:stretch/>
        </p:blipFill>
        <p:spPr>
          <a:xfrm>
            <a:off x="407368" y="1600202"/>
            <a:ext cx="5384800" cy="311505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92168" y="1600202"/>
            <a:ext cx="6280496" cy="4525963"/>
          </a:xfrm>
        </p:spPr>
        <p:txBody>
          <a:bodyPr>
            <a:normAutofit/>
          </a:bodyPr>
          <a:lstStyle/>
          <a:p>
            <a:r>
              <a:rPr lang="en-GB" sz="3600" dirty="0"/>
              <a:t>Neuro-HR</a:t>
            </a:r>
          </a:p>
          <a:p>
            <a:r>
              <a:rPr lang="en-GB" sz="3600" dirty="0"/>
              <a:t>Neuro-leadership </a:t>
            </a:r>
          </a:p>
          <a:p>
            <a:r>
              <a:rPr lang="en-GB" sz="3600" dirty="0"/>
              <a:t>Neuro-management of Change </a:t>
            </a:r>
          </a:p>
        </p:txBody>
      </p:sp>
    </p:spTree>
    <p:extLst>
      <p:ext uri="{BB962C8B-B14F-4D97-AF65-F5344CB8AC3E}">
        <p14:creationId xmlns:p14="http://schemas.microsoft.com/office/powerpoint/2010/main" val="3136243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29288"/>
            <a:ext cx="8596668" cy="789354"/>
          </a:xfrm>
        </p:spPr>
        <p:txBody>
          <a:bodyPr/>
          <a:lstStyle/>
          <a:p>
            <a:r>
              <a:rPr lang="en-GB" b="1" dirty="0"/>
              <a:t>How can HR use neuroscience?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19" y="918642"/>
            <a:ext cx="9944226" cy="5786957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1900" b="1" dirty="0"/>
              <a:t>Recruitment </a:t>
            </a:r>
          </a:p>
          <a:p>
            <a:pPr lvl="2"/>
            <a:r>
              <a:rPr lang="en-GB" sz="1900" dirty="0"/>
              <a:t>We need to be aware of our limitations in making objectives judgements of others </a:t>
            </a:r>
          </a:p>
          <a:p>
            <a:pPr lvl="1"/>
            <a:r>
              <a:rPr lang="en-GB" sz="1900" b="1" dirty="0"/>
              <a:t>Performance Appraisals</a:t>
            </a:r>
          </a:p>
          <a:p>
            <a:pPr lvl="2"/>
            <a:r>
              <a:rPr lang="en-GB" sz="1900" dirty="0"/>
              <a:t>Feedback for performance usually lands badly. We need to take into consideration what makes the brain ‘comfortable’ and ‘focused’ in accepting and applying feedback.  </a:t>
            </a:r>
          </a:p>
          <a:p>
            <a:pPr lvl="1"/>
            <a:r>
              <a:rPr lang="en-GB" sz="1900" b="1" dirty="0"/>
              <a:t>Learning &amp; Development</a:t>
            </a:r>
          </a:p>
          <a:p>
            <a:pPr lvl="2"/>
            <a:r>
              <a:rPr lang="en-GB" sz="1900" dirty="0"/>
              <a:t>Neuroscience can find new ways to approach training and learning development that encourage greater learning retention by actually thinking about how the brain responds.</a:t>
            </a:r>
          </a:p>
          <a:p>
            <a:pPr lvl="1"/>
            <a:r>
              <a:rPr lang="en-GB" sz="1900" b="1" dirty="0"/>
              <a:t>Diversity </a:t>
            </a:r>
          </a:p>
          <a:p>
            <a:pPr lvl="2"/>
            <a:r>
              <a:rPr lang="en-GB" sz="1900" dirty="0"/>
              <a:t>Neurodiversity is the idea that biologically differences are the result of normal, natural variation in the human genome. </a:t>
            </a:r>
            <a:r>
              <a:rPr lang="en-GB" sz="1900" i="1" dirty="0"/>
              <a:t>Differently abled</a:t>
            </a:r>
            <a:r>
              <a:rPr lang="en-GB" sz="1900" dirty="0"/>
              <a:t> humans can contribute in a different way in organizational performance. </a:t>
            </a:r>
          </a:p>
          <a:p>
            <a:pPr lvl="1"/>
            <a:r>
              <a:rPr lang="en-GB" sz="1900" b="1" dirty="0"/>
              <a:t>Collaboration</a:t>
            </a:r>
          </a:p>
          <a:p>
            <a:pPr lvl="2"/>
            <a:r>
              <a:rPr lang="en-GB" sz="1900" dirty="0"/>
              <a:t>Neuroscience increases our awareness of insight and intuition because it helps us understand what kind of thinking enables and inhibits effective collaboration and idea generation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478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C3E26-842A-B548-A9AD-0C9FA717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220" y="116632"/>
            <a:ext cx="7886700" cy="458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Nirmala UI" panose="020B0502040204020203" pitchFamily="34" charset="0"/>
                <a:cs typeface="Nirmala UI" panose="020B0502040204020203" pitchFamily="34" charset="0"/>
              </a:rPr>
              <a:t>NeuroHR services with AI use</a:t>
            </a:r>
            <a:endParaRPr lang="en-US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896495CC-A015-49B6-B170-F3F0BA0F8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168482"/>
              </p:ext>
            </p:extLst>
          </p:nvPr>
        </p:nvGraphicFramePr>
        <p:xfrm>
          <a:off x="263352" y="897867"/>
          <a:ext cx="11449272" cy="483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4452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A8247-F3D5-F642-AA93-F6F4DADC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826" y="226053"/>
            <a:ext cx="7886700" cy="89869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Nirmala UI" panose="020B0502040204020203" pitchFamily="34" charset="0"/>
                <a:cs typeface="Nirmala UI" panose="020B0502040204020203" pitchFamily="34" charset="0"/>
              </a:rPr>
              <a:t>Key competences to test in HR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DE5F79-25C0-43A6-A66B-605203C3AF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441939"/>
              </p:ext>
            </p:extLst>
          </p:nvPr>
        </p:nvGraphicFramePr>
        <p:xfrm>
          <a:off x="1199317" y="125333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655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2B24-B26F-203E-4E46-5FADC7F1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50105"/>
          </a:xfrm>
        </p:spPr>
        <p:txBody>
          <a:bodyPr/>
          <a:lstStyle/>
          <a:p>
            <a:r>
              <a:rPr lang="en-GB" dirty="0"/>
              <a:t>Brain Based Leadership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0606D-AF2C-CF20-3CD3-5A40BB08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268761"/>
            <a:ext cx="11449272" cy="4560508"/>
          </a:xfrm>
        </p:spPr>
        <p:txBody>
          <a:bodyPr>
            <a:normAutofit/>
          </a:bodyPr>
          <a:lstStyle/>
          <a:p>
            <a:r>
              <a:rPr lang="en-GB" b="0" i="0" dirty="0">
                <a:effectLst/>
              </a:rPr>
              <a:t>Brain based leadership focusses on organisational and employee- related aspects on how the brain and its underlying neuronal processes influence employees and their leaders (</a:t>
            </a:r>
            <a:r>
              <a:rPr lang="en-GB" b="0" i="0" dirty="0" err="1">
                <a:effectLst/>
              </a:rPr>
              <a:t>Ghadiri</a:t>
            </a:r>
            <a:r>
              <a:rPr lang="en-GB" b="0" i="0" dirty="0">
                <a:effectLst/>
              </a:rPr>
              <a:t>, </a:t>
            </a:r>
            <a:r>
              <a:rPr lang="en-GB" b="0" i="0" dirty="0" err="1">
                <a:effectLst/>
              </a:rPr>
              <a:t>Habermacher</a:t>
            </a:r>
            <a:r>
              <a:rPr lang="en-GB" b="0" i="0" dirty="0">
                <a:effectLst/>
              </a:rPr>
              <a:t>, &amp; Peters, 2012; Rock &amp; Cox, 2012).</a:t>
            </a:r>
          </a:p>
          <a:p>
            <a:r>
              <a:rPr lang="en-GB" b="0" i="0" dirty="0">
                <a:effectLst/>
              </a:rPr>
              <a:t>The field is based on the neuroscience of four leadership activities: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0" i="0" dirty="0">
                <a:effectLst/>
              </a:rPr>
              <a:t>how leaders make decisions and solve problems,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0" i="0" dirty="0">
                <a:effectLst/>
              </a:rPr>
              <a:t>regulate their emotions,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0" i="0" dirty="0">
                <a:effectLst/>
              </a:rPr>
              <a:t>collaborate with others and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0" i="0" dirty="0">
                <a:effectLst/>
              </a:rPr>
              <a:t>facilitate change.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041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925C-A9BA-4137-8E4C-24815A73EE9F}" type="slidenum">
              <a:rPr lang="en-GB" smtClean="0"/>
              <a:t>38</a:t>
            </a:fld>
            <a:endParaRPr lang="en-GB"/>
          </a:p>
        </p:txBody>
      </p:sp>
      <p:sp>
        <p:nvSpPr>
          <p:cNvPr id="3" name="Can 2"/>
          <p:cNvSpPr/>
          <p:nvPr/>
        </p:nvSpPr>
        <p:spPr>
          <a:xfrm>
            <a:off x="2629797" y="2185026"/>
            <a:ext cx="1073150" cy="3038702"/>
          </a:xfrm>
          <a:prstGeom prst="can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-5400000">
            <a:off x="1552123" y="3557651"/>
            <a:ext cx="303802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SG" altLang="en-US" sz="3600" b="1" dirty="0">
                <a:solidFill>
                  <a:schemeClr val="bg1"/>
                </a:solidFill>
                <a:latin typeface="+mj-lt"/>
              </a:rPr>
              <a:t>Thinking</a:t>
            </a:r>
          </a:p>
        </p:txBody>
      </p:sp>
      <p:sp>
        <p:nvSpPr>
          <p:cNvPr id="5" name="Can 4"/>
          <p:cNvSpPr/>
          <p:nvPr/>
        </p:nvSpPr>
        <p:spPr>
          <a:xfrm>
            <a:off x="5697088" y="2154188"/>
            <a:ext cx="1073150" cy="3038702"/>
          </a:xfrm>
          <a:prstGeom prst="can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SG" sz="36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5400000">
            <a:off x="4583456" y="3557651"/>
            <a:ext cx="3300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SG" altLang="en-US" sz="3600" b="1" dirty="0">
                <a:solidFill>
                  <a:schemeClr val="bg1"/>
                </a:solidFill>
                <a:latin typeface="+mj-lt"/>
              </a:rPr>
              <a:t>EMOTIONS</a:t>
            </a:r>
          </a:p>
        </p:txBody>
      </p:sp>
      <p:sp>
        <p:nvSpPr>
          <p:cNvPr id="7" name="Can 6"/>
          <p:cNvSpPr/>
          <p:nvPr/>
        </p:nvSpPr>
        <p:spPr>
          <a:xfrm>
            <a:off x="8550860" y="2211339"/>
            <a:ext cx="1074738" cy="3038702"/>
          </a:xfrm>
          <a:prstGeom prst="can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5400000">
            <a:off x="7513316" y="3191733"/>
            <a:ext cx="3153001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SG" altLang="en-US" sz="3600" b="1" dirty="0">
                <a:solidFill>
                  <a:schemeClr val="bg1"/>
                </a:solidFill>
                <a:latin typeface="+mj-lt"/>
              </a:rPr>
              <a:t>BRAIN</a:t>
            </a:r>
            <a:r>
              <a:rPr lang="en-SG" altLang="en-US" sz="3600" b="1" dirty="0">
                <a:solidFill>
                  <a:schemeClr val="bg1"/>
                </a:solidFill>
              </a:rPr>
              <a:t> </a:t>
            </a:r>
            <a:r>
              <a:rPr lang="en-SG" altLang="en-US" sz="2800" b="1" dirty="0">
                <a:solidFill>
                  <a:schemeClr val="bg1"/>
                </a:solidFill>
                <a:latin typeface="+mj-lt"/>
              </a:rPr>
              <a:t>AUTOMATION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1822650" y="519169"/>
            <a:ext cx="8437563" cy="1200193"/>
          </a:xfrm>
          <a:prstGeom prst="triangle">
            <a:avLst>
              <a:gd name="adj" fmla="val 50929"/>
            </a:avLst>
          </a:prstGeom>
          <a:pattFill prst="horzBrick">
            <a:fgClr>
              <a:srgbClr val="CC6600"/>
            </a:fgClr>
            <a:bgClr>
              <a:schemeClr val="bg1"/>
            </a:bgClr>
          </a:patt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12" name="Rectangle 11"/>
          <p:cNvSpPr/>
          <p:nvPr/>
        </p:nvSpPr>
        <p:spPr>
          <a:xfrm>
            <a:off x="3730365" y="1162173"/>
            <a:ext cx="512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altLang="en-US" b="1" u="sng" dirty="0">
                <a:solidFill>
                  <a:srgbClr val="002060"/>
                </a:solidFill>
              </a:rPr>
              <a:t>PILLARS OF BRAIN ADAPTIVE LEADERSHIP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A5A73D1-2A3E-9F9A-C8B8-2F74CEC7E927}"/>
              </a:ext>
            </a:extLst>
          </p:cNvPr>
          <p:cNvSpPr txBox="1">
            <a:spLocks/>
          </p:cNvSpPr>
          <p:nvPr/>
        </p:nvSpPr>
        <p:spPr>
          <a:xfrm>
            <a:off x="772285" y="188640"/>
            <a:ext cx="5323715" cy="74837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3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Our Research</a:t>
            </a:r>
            <a:endParaRPr lang="el-GR" altLang="en-US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1F753F6-CFF3-D8C9-0CCF-C0E05306D800}"/>
              </a:ext>
            </a:extLst>
          </p:cNvPr>
          <p:cNvSpPr txBox="1">
            <a:spLocks/>
          </p:cNvSpPr>
          <p:nvPr/>
        </p:nvSpPr>
        <p:spPr>
          <a:xfrm>
            <a:off x="4367808" y="5476399"/>
            <a:ext cx="7512627" cy="438856"/>
          </a:xfrm>
          <a:prstGeom prst="rect">
            <a:avLst/>
          </a:prstGeom>
        </p:spPr>
        <p:txBody>
          <a:bodyPr anchor="b">
            <a:normAutofit fontScale="4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3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0" dirty="0"/>
              <a:t>Dimitriadis &amp; Psychogios, 2020; Psychogios &amp; Dimitriadis, 2021</a:t>
            </a:r>
            <a:endParaRPr lang="el-GR" altLang="en-US" b="0" dirty="0"/>
          </a:p>
        </p:txBody>
      </p:sp>
    </p:spTree>
    <p:extLst>
      <p:ext uri="{BB962C8B-B14F-4D97-AF65-F5344CB8AC3E}">
        <p14:creationId xmlns:p14="http://schemas.microsoft.com/office/powerpoint/2010/main" val="16527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/>
          </p:cNvSpPr>
          <p:nvPr>
            <p:ph type="title"/>
          </p:nvPr>
        </p:nvSpPr>
        <p:spPr>
          <a:xfrm>
            <a:off x="772285" y="188640"/>
            <a:ext cx="7699979" cy="748378"/>
          </a:xfrm>
        </p:spPr>
        <p:txBody>
          <a:bodyPr anchor="b">
            <a:normAutofit fontScale="90000"/>
          </a:bodyPr>
          <a:lstStyle/>
          <a:p>
            <a:r>
              <a:rPr lang="en-US" altLang="en-US" dirty="0"/>
              <a:t>Brain Adaptive Leadership </a:t>
            </a:r>
            <a:r>
              <a:rPr lang="en-US" altLang="en-US" sz="4000" b="1" dirty="0"/>
              <a:t>Pillars</a:t>
            </a:r>
            <a:endParaRPr lang="el-GR" altLang="en-US" sz="4000" dirty="0"/>
          </a:p>
        </p:txBody>
      </p:sp>
      <p:sp>
        <p:nvSpPr>
          <p:cNvPr id="63492" name="Rectangle 3"/>
          <p:cNvSpPr>
            <a:spLocks noGrp="1"/>
          </p:cNvSpPr>
          <p:nvPr>
            <p:ph type="body" idx="1"/>
          </p:nvPr>
        </p:nvSpPr>
        <p:spPr>
          <a:xfrm>
            <a:off x="552450" y="1085668"/>
            <a:ext cx="10584110" cy="3535083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400" b="1" dirty="0"/>
              <a:t>Thinking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Avoid Confusion &amp; Overload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Clear Message &amp; Explain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Focus on Performance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400" b="1" dirty="0"/>
              <a:t>Emotions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a typeface="Calibri" pitchFamily="34" charset="0"/>
                <a:cs typeface="Calibri" pitchFamily="34" charset="0"/>
              </a:rPr>
              <a:t>Be aware of the right emotion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a typeface="Calibri" pitchFamily="34" charset="0"/>
                <a:cs typeface="Calibri" pitchFamily="34" charset="0"/>
              </a:rPr>
              <a:t>Motivate the brain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Personalize it</a:t>
            </a:r>
            <a:r>
              <a:rPr lang="en-US" altLang="en-US" dirty="0">
                <a:ea typeface="Calibri" pitchFamily="34" charset="0"/>
                <a:cs typeface="Calibri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400" b="1" dirty="0"/>
              <a:t>Brain Automation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Familiarize with the physical environment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Do not neglect the power of habits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dirty="0"/>
              <a:t>  </a:t>
            </a:r>
          </a:p>
        </p:txBody>
      </p:sp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0521AF7A-4B53-A3F4-EE3B-598C62EE4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531026"/>
            <a:ext cx="4121090" cy="37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80563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404664"/>
            <a:ext cx="11460480" cy="63703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Outline of the Lecture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268760"/>
            <a:ext cx="8208912" cy="4536504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2637155" algn="ctr"/>
                <a:tab pos="5274310" algn="r"/>
                <a:tab pos="252095" algn="l"/>
              </a:tabLst>
            </a:pPr>
            <a:r>
              <a:rPr lang="en-US" sz="3300" dirty="0">
                <a:effectLst/>
                <a:ea typeface="Times New Roman" panose="02020603050405020304" pitchFamily="18" charset="0"/>
              </a:rPr>
              <a:t>The Nature of Leadership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2637155" algn="ctr"/>
                <a:tab pos="5274310" algn="r"/>
                <a:tab pos="252095" algn="l"/>
              </a:tabLst>
            </a:pPr>
            <a:r>
              <a:rPr lang="en-US" sz="3300" dirty="0">
                <a:effectLst/>
                <a:ea typeface="Times New Roman" panose="02020603050405020304" pitchFamily="18" charset="0"/>
              </a:rPr>
              <a:t>Evolutionary perspectives of Leadership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2637155" algn="ctr"/>
                <a:tab pos="5274310" algn="r"/>
                <a:tab pos="252095" algn="l"/>
              </a:tabLst>
            </a:pPr>
            <a:r>
              <a:rPr lang="en-US" sz="3300" dirty="0">
                <a:effectLst/>
                <a:ea typeface="Times New Roman" panose="02020603050405020304" pitchFamily="18" charset="0"/>
              </a:rPr>
              <a:t>Evolutionary Theory Leadership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2637155" algn="ctr"/>
                <a:tab pos="5274310" algn="r"/>
                <a:tab pos="252095" algn="l"/>
              </a:tabLst>
            </a:pPr>
            <a:r>
              <a:rPr lang="en-US" sz="3300" dirty="0">
                <a:effectLst/>
                <a:ea typeface="Times New Roman" panose="02020603050405020304" pitchFamily="18" charset="0"/>
              </a:rPr>
              <a:t>Evolutionary Psychology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2637155" algn="ctr"/>
                <a:tab pos="5274310" algn="r"/>
                <a:tab pos="252095" algn="l"/>
              </a:tabLst>
            </a:pPr>
            <a:r>
              <a:rPr lang="en-US" sz="3300" dirty="0">
                <a:effectLst/>
                <a:ea typeface="Times New Roman" panose="02020603050405020304" pitchFamily="18" charset="0"/>
              </a:rPr>
              <a:t>Research Evidence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252095" algn="l"/>
              </a:tabLst>
            </a:pPr>
            <a:r>
              <a:rPr lang="en-US" sz="33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Neuroscience and leadership</a:t>
            </a:r>
            <a:endParaRPr lang="en-GB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252095" algn="l"/>
              </a:tabLst>
            </a:pPr>
            <a:r>
              <a:rPr lang="en-US" sz="33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Three brains Leadership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252095" algn="l"/>
              </a:tabLst>
            </a:pPr>
            <a:r>
              <a:rPr lang="en-US" sz="3300" dirty="0">
                <a:ea typeface="Calibri" panose="020F0502020204030204" pitchFamily="34" charset="0"/>
                <a:cs typeface="Calibri" panose="020F0502020204030204" pitchFamily="34" charset="0"/>
              </a:rPr>
              <a:t>Implications for Leadership Process: The BAL model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252095" algn="l"/>
              </a:tabLst>
            </a:pPr>
            <a:r>
              <a:rPr lang="en-US" sz="3300" dirty="0">
                <a:ea typeface="Calibri" panose="020F0502020204030204" pitchFamily="34" charset="0"/>
                <a:cs typeface="Calibri" panose="020F0502020204030204" pitchFamily="34" charset="0"/>
              </a:rPr>
              <a:t>Organizational Neuroscience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252095" algn="l"/>
              </a:tabLst>
            </a:pPr>
            <a:r>
              <a:rPr lang="en-US" sz="3300" dirty="0">
                <a:ea typeface="Calibri" panose="020F0502020204030204" pitchFamily="34" charset="0"/>
                <a:cs typeface="Calibri" panose="020F0502020204030204" pitchFamily="34" charset="0"/>
              </a:rPr>
              <a:t>Neuro- HRM </a:t>
            </a:r>
            <a:endParaRPr lang="en-GB" sz="2800" dirty="0">
              <a:effectLst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2637155" algn="ctr"/>
                <a:tab pos="5274310" algn="r"/>
                <a:tab pos="252095" algn="l"/>
              </a:tabLst>
            </a:pPr>
            <a:endParaRPr lang="en-GB" dirty="0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831BB-962C-4BE7-9F30-C57D90705A0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98468-8E3A-E851-1D72-CAED7CDE1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1717680"/>
            <a:ext cx="3398168" cy="342263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4080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6ECE-3E6F-C34D-5476-86103686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340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Our Current studies: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333A1-F717-FE25-32D9-CB95CE5A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95" y="982556"/>
            <a:ext cx="7776864" cy="4536504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i="0" u="none" strike="noStrike" baseline="0" dirty="0"/>
              <a:t>Hormonal studies: </a:t>
            </a:r>
          </a:p>
          <a:p>
            <a:pPr lvl="1"/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Exploring the H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ormonal F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oundations of Leadership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references  </a:t>
            </a:r>
          </a:p>
          <a:p>
            <a:endParaRPr lang="en-GB" sz="800" b="1" i="0" u="none" strike="noStrike" baseline="0" dirty="0"/>
          </a:p>
          <a:p>
            <a:r>
              <a:rPr lang="en-GB" sz="2800" b="1" i="0" u="none" strike="noStrike" baseline="0" dirty="0"/>
              <a:t>Experimental cognitive psychology studies</a:t>
            </a:r>
            <a:r>
              <a:rPr lang="en-GB" i="0" u="none" strike="noStrike" baseline="0" dirty="0"/>
              <a:t>:</a:t>
            </a:r>
          </a:p>
          <a:p>
            <a:pPr lvl="1"/>
            <a:r>
              <a:rPr lang="en-GB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Exploring the Influence of Middle Managers' Cognitive Style on their Strategic Roles Enactment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dirty="0">
                <a:effectLst/>
                <a:ea typeface="Calibri" panose="020F0502020204030204" pitchFamily="34" charset="0"/>
              </a:rPr>
              <a:t>Impact of Anger </a:t>
            </a:r>
            <a:r>
              <a:rPr lang="en-GB" dirty="0">
                <a:ea typeface="Calibri" panose="020F0502020204030204" pitchFamily="34" charset="0"/>
              </a:rPr>
              <a:t>on </a:t>
            </a:r>
            <a:r>
              <a:rPr lang="en-GB" dirty="0">
                <a:effectLst/>
                <a:ea typeface="Calibri" panose="020F0502020204030204" pitchFamily="34" charset="0"/>
              </a:rPr>
              <a:t>Leadership Behaviours &amp; Strategic Roles of Middle Managers during</a:t>
            </a:r>
            <a:r>
              <a:rPr lang="en-GB" dirty="0">
                <a:ea typeface="Calibri" panose="020F0502020204030204" pitchFamily="34" charset="0"/>
              </a:rPr>
              <a:t> Time Pressure </a:t>
            </a:r>
            <a:endParaRPr lang="en-GB" b="1" dirty="0"/>
          </a:p>
          <a:p>
            <a:endParaRPr lang="en-GB" sz="800" b="1" dirty="0"/>
          </a:p>
          <a:p>
            <a:r>
              <a:rPr lang="en-GB" sz="2800" b="1" dirty="0"/>
              <a:t>S</a:t>
            </a:r>
            <a:r>
              <a:rPr lang="en-GB" sz="2800" b="1" i="0" u="none" strike="noStrike" baseline="0" dirty="0"/>
              <a:t>ocial neuroscience studies:</a:t>
            </a:r>
          </a:p>
          <a:p>
            <a:pPr lvl="1"/>
            <a:r>
              <a:rPr lang="en-GB" dirty="0"/>
              <a:t>Investigating</a:t>
            </a:r>
            <a:r>
              <a:rPr lang="en-GB" b="1" dirty="0"/>
              <a:t> </a:t>
            </a:r>
            <a:r>
              <a:rPr lang="en-GB" i="0" u="none" strike="noStrike" baseline="0" dirty="0"/>
              <a:t>Neurofeedback Effects in Developing Leaders’ Resilience 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2F590-41BC-06B6-18B7-EEBA20DCFE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982556"/>
            <a:ext cx="3657758" cy="47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48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1D88-E90C-EA72-1E40-47FA99DE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116632"/>
            <a:ext cx="11856640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Study 1: </a:t>
            </a:r>
            <a:b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Exploring the H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ormonal F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oundations of Leadership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references &amp; Motivation to Lead  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85D5-8253-8481-C47B-73758F7A6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693" y="832047"/>
            <a:ext cx="9099307" cy="477653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1700" b="1" i="0" u="sng" strike="noStrike" baseline="0" dirty="0">
                <a:solidFill>
                  <a:srgbClr val="333333"/>
                </a:solidFill>
              </a:rPr>
              <a:t>Aim:</a:t>
            </a:r>
          </a:p>
          <a:p>
            <a:pPr algn="l"/>
            <a:r>
              <a:rPr lang="en-GB" sz="1700" b="0" i="0" u="none" strike="noStrike" baseline="0" dirty="0">
                <a:solidFill>
                  <a:srgbClr val="333333"/>
                </a:solidFill>
              </a:rPr>
              <a:t>The aim of this study is to explore the influences of specific hormones on leadership preferences and motivation to lead of professionals with managerial experience. </a:t>
            </a:r>
          </a:p>
          <a:p>
            <a:pPr marL="0" indent="0" algn="l">
              <a:buNone/>
            </a:pPr>
            <a:r>
              <a:rPr lang="en-GB" sz="1700" b="1" i="0" u="sng" strike="noStrike" baseline="0" dirty="0">
                <a:solidFill>
                  <a:srgbClr val="333333"/>
                </a:solidFill>
              </a:rPr>
              <a:t>Research objectives:</a:t>
            </a:r>
          </a:p>
          <a:p>
            <a:pPr algn="l"/>
            <a:r>
              <a:rPr lang="en-GB" sz="1700" b="0" i="0" u="none" strike="noStrike" baseline="0" dirty="0">
                <a:solidFill>
                  <a:srgbClr val="333333"/>
                </a:solidFill>
              </a:rPr>
              <a:t>To examine the </a:t>
            </a:r>
            <a:r>
              <a:rPr lang="en-GB" sz="1700" b="1" i="0" u="none" strike="noStrike" baseline="0" dirty="0">
                <a:solidFill>
                  <a:srgbClr val="FF0000"/>
                </a:solidFill>
              </a:rPr>
              <a:t>influence of hormonal levels </a:t>
            </a:r>
            <a:r>
              <a:rPr lang="en-GB" sz="1700" b="0" i="0" u="none" strike="noStrike" baseline="0" dirty="0">
                <a:solidFill>
                  <a:srgbClr val="333333"/>
                </a:solidFill>
              </a:rPr>
              <a:t>(testosterone and cortisol) that may influence’ leadership perception and preference (motivation to lead)</a:t>
            </a:r>
          </a:p>
          <a:p>
            <a:pPr algn="l"/>
            <a:r>
              <a:rPr lang="en-GB" sz="1700" b="0" i="0" u="none" strike="noStrike" baseline="0" dirty="0">
                <a:solidFill>
                  <a:srgbClr val="333333"/>
                </a:solidFill>
              </a:rPr>
              <a:t>To test the implication of implicit leadership theories’ (ILTs) factors (i.e., Sensitivity, intelligence, dedication, dynamism masculinity and tyranny) proposed by </a:t>
            </a:r>
            <a:r>
              <a:rPr lang="en-GB" sz="1700" b="0" i="0" u="none" strike="noStrike" baseline="0" dirty="0" err="1">
                <a:solidFill>
                  <a:srgbClr val="333333"/>
                </a:solidFill>
              </a:rPr>
              <a:t>Epitropaki</a:t>
            </a:r>
            <a:r>
              <a:rPr lang="en-GB" sz="1700" b="0" i="0" u="none" strike="noStrike" baseline="0" dirty="0">
                <a:solidFill>
                  <a:srgbClr val="333333"/>
                </a:solidFill>
              </a:rPr>
              <a:t> and Martin (2004).</a:t>
            </a:r>
          </a:p>
          <a:p>
            <a:pPr algn="l"/>
            <a:r>
              <a:rPr lang="en-GB" sz="1700" b="0" i="0" u="none" strike="noStrike" baseline="0" dirty="0">
                <a:solidFill>
                  <a:srgbClr val="333333"/>
                </a:solidFill>
              </a:rPr>
              <a:t>To test leadership preferences and motivation to lead under stress conditions. </a:t>
            </a:r>
          </a:p>
          <a:p>
            <a:pPr marL="0" indent="0" algn="l">
              <a:buNone/>
            </a:pPr>
            <a:r>
              <a:rPr lang="en-GB" sz="1700" b="1" i="0" u="sng" strike="noStrike" baseline="0" dirty="0">
                <a:solidFill>
                  <a:srgbClr val="333333"/>
                </a:solidFill>
              </a:rPr>
              <a:t>Method:</a:t>
            </a:r>
          </a:p>
          <a:p>
            <a:pPr algn="l"/>
            <a:r>
              <a:rPr lang="en-GB" sz="1700" dirty="0">
                <a:solidFill>
                  <a:srgbClr val="333333"/>
                </a:solidFill>
              </a:rPr>
              <a:t>Sample: </a:t>
            </a:r>
            <a:r>
              <a:rPr lang="en-GB" sz="1700" b="1" dirty="0">
                <a:solidFill>
                  <a:srgbClr val="FF0000"/>
                </a:solidFill>
              </a:rPr>
              <a:t>75 professionals </a:t>
            </a:r>
            <a:r>
              <a:rPr lang="en-GB" sz="1700" dirty="0">
                <a:solidFill>
                  <a:srgbClr val="333333"/>
                </a:solidFill>
              </a:rPr>
              <a:t>working in various industries usually </a:t>
            </a:r>
          </a:p>
          <a:p>
            <a:pPr algn="l"/>
            <a:r>
              <a:rPr lang="en-GB" sz="1700" b="0" i="0" u="none" strike="noStrike" baseline="0" dirty="0">
                <a:solidFill>
                  <a:srgbClr val="333333"/>
                </a:solidFill>
              </a:rPr>
              <a:t>Phase 1: </a:t>
            </a:r>
            <a:r>
              <a:rPr lang="en-GB" sz="1700" dirty="0">
                <a:solidFill>
                  <a:srgbClr val="333333"/>
                </a:solidFill>
              </a:rPr>
              <a:t>A </a:t>
            </a:r>
            <a:r>
              <a:rPr lang="en-GB" sz="1700" b="1" i="0" u="none" strike="noStrike" baseline="0" dirty="0">
                <a:solidFill>
                  <a:srgbClr val="FF0000"/>
                </a:solidFill>
              </a:rPr>
              <a:t>saliva sample </a:t>
            </a:r>
            <a:r>
              <a:rPr lang="en-GB" sz="1700" b="0" i="0" u="none" strike="noStrike" baseline="0" dirty="0">
                <a:solidFill>
                  <a:srgbClr val="333333"/>
                </a:solidFill>
              </a:rPr>
              <a:t>was also taken from each participant before. </a:t>
            </a:r>
            <a:r>
              <a:rPr lang="en-GB" sz="1700" dirty="0">
                <a:solidFill>
                  <a:srgbClr val="333333"/>
                </a:solidFill>
              </a:rPr>
              <a:t>Then </a:t>
            </a:r>
            <a:r>
              <a:rPr lang="en-GB" sz="1700" b="0" i="0" u="none" strike="noStrike" baseline="0" dirty="0">
                <a:solidFill>
                  <a:srgbClr val="333333"/>
                </a:solidFill>
              </a:rPr>
              <a:t>participants were asked to fill-in a questionnaire on leadership preferences and motivation to lead. </a:t>
            </a:r>
          </a:p>
          <a:p>
            <a:pPr algn="l"/>
            <a:r>
              <a:rPr lang="en-GB" sz="1700" b="0" i="0" u="none" strike="noStrike" baseline="0" dirty="0">
                <a:solidFill>
                  <a:srgbClr val="333333"/>
                </a:solidFill>
              </a:rPr>
              <a:t>Phase 2: After </a:t>
            </a:r>
            <a:r>
              <a:rPr lang="en-GB" sz="1700" b="1" i="0" u="none" strike="noStrike" baseline="0" dirty="0">
                <a:solidFill>
                  <a:srgbClr val="FF0000"/>
                </a:solidFill>
              </a:rPr>
              <a:t>four months gap </a:t>
            </a:r>
            <a:r>
              <a:rPr lang="en-GB" sz="1700" b="0" i="0" u="none" strike="noStrike" baseline="0" dirty="0">
                <a:solidFill>
                  <a:srgbClr val="333333"/>
                </a:solidFill>
              </a:rPr>
              <a:t>the same participant were called again. Each participant </a:t>
            </a:r>
            <a:r>
              <a:rPr lang="en-GB" sz="1700" dirty="0">
                <a:solidFill>
                  <a:srgbClr val="333333"/>
                </a:solidFill>
              </a:rPr>
              <a:t>gave </a:t>
            </a:r>
            <a:r>
              <a:rPr lang="en-GB" sz="1700" b="0" i="0" u="none" strike="noStrike" baseline="0" dirty="0">
                <a:solidFill>
                  <a:srgbClr val="333333"/>
                </a:solidFill>
              </a:rPr>
              <a:t>saliva samples before playing a game targeting to stress them up. Another saliva samples was collected immediately after playing the game. </a:t>
            </a:r>
            <a:r>
              <a:rPr lang="en-GB" sz="1700" dirty="0">
                <a:solidFill>
                  <a:srgbClr val="333333"/>
                </a:solidFill>
              </a:rPr>
              <a:t>E</a:t>
            </a:r>
            <a:r>
              <a:rPr lang="en-GB" sz="1700" b="0" i="0" u="none" strike="noStrike" baseline="0" dirty="0">
                <a:solidFill>
                  <a:srgbClr val="333333"/>
                </a:solidFill>
              </a:rPr>
              <a:t>ach participant filled the same questioner as phase 1 </a:t>
            </a:r>
            <a:endParaRPr lang="en-GB" sz="1700" dirty="0">
              <a:solidFill>
                <a:srgbClr val="333333"/>
              </a:solidFill>
            </a:endParaRPr>
          </a:p>
        </p:txBody>
      </p:sp>
      <p:pic>
        <p:nvPicPr>
          <p:cNvPr id="5122" name="Picture 2" descr="Manage Cortisol Levels for Better Leadership">
            <a:extLst>
              <a:ext uri="{FF2B5EF4-FFF2-40B4-BE49-F238E27FC236}">
                <a16:creationId xmlns:a16="http://schemas.microsoft.com/office/drawing/2014/main" id="{E159B291-0E7D-398E-BE0A-5F881AC5E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1249421"/>
            <a:ext cx="2988839" cy="43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07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1D88-E90C-EA72-1E40-47FA99DE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116632"/>
            <a:ext cx="11856640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1"/>
            <a:r>
              <a:rPr lang="en-GB" sz="2000" b="1" dirty="0">
                <a:solidFill>
                  <a:srgbClr val="002060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Study 2: </a:t>
            </a:r>
            <a:br>
              <a:rPr lang="en-GB" sz="2000" b="1" dirty="0">
                <a:solidFill>
                  <a:srgbClr val="002060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GB" sz="2000" b="1" dirty="0">
                <a:solidFill>
                  <a:srgbClr val="002060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Exploring the Influence of Managers' Cognitive Style on their Strategic Roles Enactment</a:t>
            </a:r>
            <a:endParaRPr lang="en-GB" sz="20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85D5-8253-8481-C47B-73758F7A6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712"/>
            <a:ext cx="8782610" cy="463251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1700" b="1" i="0" u="sng" strike="noStrike" baseline="0" dirty="0">
                <a:solidFill>
                  <a:srgbClr val="333333"/>
                </a:solidFill>
              </a:rPr>
              <a:t>Aim:</a:t>
            </a:r>
          </a:p>
          <a:p>
            <a:pPr algn="l"/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his study aims to explore whether </a:t>
            </a:r>
            <a:r>
              <a:rPr lang="en-GB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MMs'</a:t>
            </a: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strategic roles are associated with their cognitive styles and overall underlying cognitive processes.</a:t>
            </a:r>
            <a:endParaRPr lang="en-GB" sz="1700" b="0" i="0" u="none" strike="noStrike" baseline="0" dirty="0">
              <a:solidFill>
                <a:srgbClr val="333333"/>
              </a:solidFill>
            </a:endParaRPr>
          </a:p>
          <a:p>
            <a:pPr marL="0" indent="0" algn="l">
              <a:buNone/>
            </a:pPr>
            <a:r>
              <a:rPr lang="en-GB" sz="1700" b="1" i="0" u="sng" strike="noStrike" baseline="0" dirty="0">
                <a:solidFill>
                  <a:srgbClr val="333333"/>
                </a:solidFill>
              </a:rPr>
              <a:t>Research questions:</a:t>
            </a:r>
          </a:p>
          <a:p>
            <a:pPr algn="l"/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GB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MMs'</a:t>
            </a: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holistic </a:t>
            </a:r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analytic styles influence the way they enact their strategic roles? </a:t>
            </a:r>
            <a:endParaRPr lang="en-GB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</a:t>
            </a:r>
            <a:r>
              <a:rPr lang="en-GB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MMs'</a:t>
            </a: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cognitive style predict the frequency of enacting specific strategic roles?</a:t>
            </a:r>
            <a:endParaRPr lang="en-GB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</a:t>
            </a:r>
            <a:r>
              <a:rPr lang="en-GB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MMs'</a:t>
            </a: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cognitive style predict potential conflict in particular strategic roles?</a:t>
            </a:r>
            <a:endParaRPr lang="en-GB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1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Can the frequency of acting specific strategic roles</a:t>
            </a: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explain their attention behaviour?</a:t>
            </a:r>
            <a:endParaRPr lang="en-GB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1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Does their attention behaviour lead to conflict in particular strategic roles?</a:t>
            </a:r>
            <a:endParaRPr lang="en-GB" sz="1700" b="0" i="0" u="none" strike="noStrike" baseline="0" dirty="0">
              <a:solidFill>
                <a:srgbClr val="333333"/>
              </a:solidFill>
            </a:endParaRPr>
          </a:p>
          <a:p>
            <a:pPr marL="0" indent="0" algn="l">
              <a:buNone/>
            </a:pPr>
            <a:r>
              <a:rPr lang="en-GB" sz="1700" b="1" i="0" u="sng" strike="noStrike" baseline="0" dirty="0">
                <a:solidFill>
                  <a:srgbClr val="333333"/>
                </a:solidFill>
              </a:rPr>
              <a:t>Method: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Sample: 140 Middle Managers working in various industries in UK and abroad.</a:t>
            </a:r>
          </a:p>
          <a:p>
            <a:pPr marL="0" indent="0" algn="l">
              <a:buNone/>
            </a:pPr>
            <a:r>
              <a:rPr lang="en-GB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Phase </a:t>
            </a:r>
            <a:r>
              <a:rPr lang="en-GB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analyse </a:t>
            </a:r>
            <a:r>
              <a:rPr lang="en-GB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MMs'</a:t>
            </a: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cognitive style (analytic or holistic) using the framed line task experiment. </a:t>
            </a: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process will be followed by a questionnaire about </a:t>
            </a:r>
            <a:r>
              <a:rPr lang="en-US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MMs'</a:t>
            </a: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strategic roles and role conflict.</a:t>
            </a:r>
          </a:p>
          <a:p>
            <a:pPr marL="0" indent="0" algn="l">
              <a:buNone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Phase 2: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analyse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Calibri" panose="020F0502020204030204" pitchFamily="34" charset="0"/>
                <a:cs typeface="Times New Roman" panose="02020603050405020304" pitchFamily="18" charset="0"/>
              </a:rPr>
              <a:t>MMs’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visual attention performance </a:t>
            </a: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through the visual search with two tasks: features search and conjunction search. The process will be followed by a questionnaire about </a:t>
            </a:r>
            <a:r>
              <a:rPr lang="en-US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MMs'</a:t>
            </a: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strategic roles and role conflict.</a:t>
            </a:r>
            <a:endParaRPr lang="en-GB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GB" sz="1800" b="1" i="0" u="sng" strike="noStrike" baseline="0" dirty="0">
              <a:solidFill>
                <a:srgbClr val="333333"/>
              </a:solidFill>
            </a:endParaRPr>
          </a:p>
        </p:txBody>
      </p:sp>
      <p:pic>
        <p:nvPicPr>
          <p:cNvPr id="4100" name="Picture 4" descr="Helen Bevan on X: &quot;How are we addressing the big challenges we're facing?  Are we using analytical thinking for focus or holistic thinking to see the  big bigger? Then, are we using">
            <a:extLst>
              <a:ext uri="{FF2B5EF4-FFF2-40B4-BE49-F238E27FC236}">
                <a16:creationId xmlns:a16="http://schemas.microsoft.com/office/drawing/2014/main" id="{97452043-CD9B-149C-DF5C-9A8B0021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610" y="980728"/>
            <a:ext cx="326672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49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1D88-E90C-EA72-1E40-47FA99DE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9" y="116632"/>
            <a:ext cx="12124521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Study 3: </a:t>
            </a:r>
            <a:b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ea typeface="Calibri" panose="020F0502020204030204" pitchFamily="34" charset="0"/>
              </a:rPr>
              <a:t>Impact of Anger </a:t>
            </a:r>
            <a:r>
              <a:rPr lang="en-GB" sz="2200" dirty="0">
                <a:ea typeface="Calibri" panose="020F0502020204030204" pitchFamily="34" charset="0"/>
              </a:rPr>
              <a:t>on Servant </a:t>
            </a:r>
            <a:r>
              <a:rPr lang="en-GB" sz="2200" dirty="0">
                <a:effectLst/>
                <a:ea typeface="Calibri" panose="020F0502020204030204" pitchFamily="34" charset="0"/>
              </a:rPr>
              <a:t>Leadership behaviour and Strategic roles of MMs </a:t>
            </a:r>
            <a:r>
              <a:rPr lang="en-GB" sz="2200" dirty="0">
                <a:ea typeface="Calibri" panose="020F0502020204030204" pitchFamily="34" charset="0"/>
              </a:rPr>
              <a:t>in Crisis 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85D5-8253-8481-C47B-73758F7A6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673" y="692696"/>
            <a:ext cx="9014588" cy="4632516"/>
          </a:xfrm>
        </p:spPr>
        <p:txBody>
          <a:bodyPr>
            <a:noAutofit/>
          </a:bodyPr>
          <a:lstStyle/>
          <a:p>
            <a:pPr algn="l"/>
            <a:r>
              <a:rPr lang="en-GB" sz="1800" b="1" i="0" u="sng" strike="noStrike" baseline="0" dirty="0">
                <a:solidFill>
                  <a:srgbClr val="333333"/>
                </a:solidFill>
              </a:rPr>
              <a:t>Aim:</a:t>
            </a:r>
          </a:p>
          <a:p>
            <a:pPr lvl="1" algn="just">
              <a:spcBef>
                <a:spcPts val="0"/>
              </a:spcBef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study aims to investigate the impact of anger on leadership behaviour and strategic roles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middle managers. It explores time pressure as a moderator.</a:t>
            </a:r>
            <a:endParaRPr lang="en-GB" sz="1800" b="0" i="0" u="none" strike="noStrike" baseline="0" dirty="0">
              <a:solidFill>
                <a:srgbClr val="333333"/>
              </a:solidFill>
            </a:endParaRPr>
          </a:p>
          <a:p>
            <a:pPr algn="l"/>
            <a:r>
              <a:rPr lang="en-GB" sz="1800" b="1" i="0" u="sng" strike="noStrike" baseline="0" dirty="0">
                <a:solidFill>
                  <a:srgbClr val="333333"/>
                </a:solidFill>
              </a:rPr>
              <a:t>Research objectives:</a:t>
            </a:r>
          </a:p>
          <a:p>
            <a:pPr lvl="1" algn="just">
              <a:spcBef>
                <a:spcPts val="0"/>
              </a:spcBef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RQ1: How does anger impact middle managers’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perceived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roles?</a:t>
            </a:r>
          </a:p>
          <a:p>
            <a:pPr lvl="1" algn="just">
              <a:spcBef>
                <a:spcPts val="0"/>
              </a:spcBef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RQ2: How does anger impact middle managers’ leadership behaviour? (Servant Leadership) </a:t>
            </a:r>
          </a:p>
          <a:p>
            <a:pPr lvl="1" algn="just">
              <a:spcBef>
                <a:spcPts val="0"/>
              </a:spcBef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RQ3: How does time pressure moderate the impact of anger?</a:t>
            </a:r>
            <a:endParaRPr lang="en-GB" sz="1800" b="0" i="0" u="none" strike="noStrike" baseline="0" dirty="0">
              <a:solidFill>
                <a:srgbClr val="333333"/>
              </a:solidFill>
            </a:endParaRPr>
          </a:p>
          <a:p>
            <a:pPr algn="l"/>
            <a:r>
              <a:rPr lang="en-GB" sz="1800" b="1" i="0" u="sng" strike="noStrike" baseline="0" dirty="0">
                <a:solidFill>
                  <a:srgbClr val="333333"/>
                </a:solidFill>
              </a:rPr>
              <a:t>Method: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rgbClr val="333333"/>
                </a:solidFill>
              </a:rPr>
              <a:t>Sample: </a:t>
            </a:r>
            <a:r>
              <a:rPr lang="en-GB" sz="1800" dirty="0">
                <a:effectLst/>
                <a:ea typeface="Calibri" panose="020F0502020204030204" pitchFamily="34" charset="0"/>
              </a:rPr>
              <a:t>N = 120 Middle Managers </a:t>
            </a:r>
            <a:r>
              <a:rPr lang="en-GB" sz="1800" dirty="0">
                <a:ea typeface="Calibri" panose="020F0502020204030204" pitchFamily="34" charset="0"/>
              </a:rPr>
              <a:t>from various industries.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experiment is designed into five phases: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Stimulate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anger emotion in a laboratory experiment, take their response to rate their experience of anger, and completion of the anger self-report measure.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Measure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manager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s’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strategic behaviour and neutralize their anger.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Measure of time pressure.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Measure of servant leadership.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eutralize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MMs’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emotion with a mood repair technique.</a:t>
            </a:r>
          </a:p>
        </p:txBody>
      </p:sp>
      <p:pic>
        <p:nvPicPr>
          <p:cNvPr id="3074" name="Picture 2" descr="Premium Photo | Angry female leader">
            <a:extLst>
              <a:ext uri="{FF2B5EF4-FFF2-40B4-BE49-F238E27FC236}">
                <a16:creationId xmlns:a16="http://schemas.microsoft.com/office/drawing/2014/main" id="{CCB2BECB-D9C4-E84B-B2C2-FA165E870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1124744"/>
            <a:ext cx="3024337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60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1D88-E90C-EA72-1E40-47FA99DE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0" y="404664"/>
            <a:ext cx="12024320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Study 4: </a:t>
            </a:r>
            <a:b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/>
              <a:t>Investigating</a:t>
            </a:r>
            <a:r>
              <a:rPr lang="en-GB" sz="2000" b="1" dirty="0"/>
              <a:t> </a:t>
            </a:r>
            <a:r>
              <a:rPr lang="en-GB" sz="2000" i="0" u="none" strike="noStrike" baseline="0" dirty="0"/>
              <a:t>Neurofeedback Effects in Developing Leaders’ Resilience &amp; Problem-Solving Skills 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85D5-8253-8481-C47B-73758F7A6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0" y="1112742"/>
            <a:ext cx="8820472" cy="4632516"/>
          </a:xfrm>
        </p:spPr>
        <p:txBody>
          <a:bodyPr>
            <a:noAutofit/>
          </a:bodyPr>
          <a:lstStyle/>
          <a:p>
            <a:pPr algn="l"/>
            <a:r>
              <a:rPr lang="en-GB" sz="2000" b="1" i="0" u="sng" strike="noStrike" baseline="0" dirty="0">
                <a:solidFill>
                  <a:srgbClr val="333333"/>
                </a:solidFill>
              </a:rPr>
              <a:t>Aim:</a:t>
            </a:r>
          </a:p>
          <a:p>
            <a:pPr lvl="1"/>
            <a:r>
              <a:rPr lang="en-GB" sz="2000" b="0" i="0" u="none" strike="noStrike" baseline="0" dirty="0">
                <a:solidFill>
                  <a:srgbClr val="333333"/>
                </a:solidFill>
              </a:rPr>
              <a:t>The aim of this study is to explore the ability of neurofeedback methods to develop leaders’ resilience and problem-solving skills. </a:t>
            </a:r>
          </a:p>
          <a:p>
            <a:pPr algn="l"/>
            <a:r>
              <a:rPr lang="en-GB" sz="2000" b="1" i="0" u="sng" strike="noStrike" baseline="0" dirty="0">
                <a:solidFill>
                  <a:srgbClr val="333333"/>
                </a:solidFill>
              </a:rPr>
              <a:t>Research Questions:</a:t>
            </a:r>
          </a:p>
          <a:p>
            <a:pPr lvl="1"/>
            <a:r>
              <a:rPr lang="en-GB" sz="2000" dirty="0">
                <a:effectLst/>
                <a:ea typeface="Calibri" panose="020F0502020204030204" pitchFamily="34" charset="0"/>
              </a:rPr>
              <a:t>What are the neural correlates of enhanced insightful problem solving?</a:t>
            </a:r>
          </a:p>
          <a:p>
            <a:pPr lvl="1"/>
            <a:r>
              <a:rPr lang="en-GB" sz="2000" dirty="0">
                <a:ea typeface="Calibri" panose="020F0502020204030204" pitchFamily="34" charset="0"/>
              </a:rPr>
              <a:t>What are the neural correlates </a:t>
            </a:r>
            <a:r>
              <a:rPr lang="en-GB" sz="2000" dirty="0">
                <a:effectLst/>
                <a:ea typeface="Calibri" panose="020F0502020204030204" pitchFamily="34" charset="0"/>
              </a:rPr>
              <a:t>of enhanced resilience?</a:t>
            </a:r>
          </a:p>
          <a:p>
            <a:pPr algn="l"/>
            <a:r>
              <a:rPr lang="en-GB" sz="2000" b="1" i="0" u="sng" strike="noStrike" baseline="0" dirty="0">
                <a:solidFill>
                  <a:srgbClr val="333333"/>
                </a:solidFill>
              </a:rPr>
              <a:t>Method: </a:t>
            </a:r>
          </a:p>
          <a:p>
            <a:pPr lvl="1"/>
            <a:r>
              <a:rPr lang="en-GB" sz="2000" dirty="0">
                <a:effectLst/>
                <a:ea typeface="Calibri" panose="020F0502020204030204" pitchFamily="34" charset="0"/>
              </a:rPr>
              <a:t>The study makes use of a within-subjects design consisting of two experimental conditions observing stress resilience – experiment 1 and problem-solving ability – experiment 2</a:t>
            </a:r>
            <a:endParaRPr lang="en-GB" sz="2000" dirty="0">
              <a:solidFill>
                <a:srgbClr val="333333"/>
              </a:solidFill>
            </a:endParaRPr>
          </a:p>
          <a:p>
            <a:pPr lvl="1"/>
            <a:r>
              <a:rPr lang="en-GB" sz="2000" dirty="0">
                <a:solidFill>
                  <a:srgbClr val="333333"/>
                </a:solidFill>
              </a:rPr>
              <a:t>Sample: approx. 100 professional managers. </a:t>
            </a:r>
          </a:p>
          <a:p>
            <a:pPr lvl="1"/>
            <a:r>
              <a:rPr lang="en-GB" sz="2000" dirty="0">
                <a:solidFill>
                  <a:srgbClr val="2424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Electroencephalogram (EEG) </a:t>
            </a:r>
          </a:p>
        </p:txBody>
      </p:sp>
      <p:pic>
        <p:nvPicPr>
          <p:cNvPr id="4" name="Picture 2" descr="How to Conduct a Psychology Experiment">
            <a:extLst>
              <a:ext uri="{FF2B5EF4-FFF2-40B4-BE49-F238E27FC236}">
                <a16:creationId xmlns:a16="http://schemas.microsoft.com/office/drawing/2014/main" id="{45FB57FF-F7BD-AC51-231F-DD7D817B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412776"/>
            <a:ext cx="36004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79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5F34-493C-F6F3-5A42-0CC2B70CE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08011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GB" dirty="0">
                <a:effectLst/>
              </a:rPr>
              <a:t>Conclusions I:</a:t>
            </a:r>
            <a:br>
              <a:rPr lang="en-GB" dirty="0">
                <a:effectLst/>
              </a:rPr>
            </a:br>
            <a:r>
              <a:rPr lang="en-GB" dirty="0">
                <a:effectLst/>
              </a:rPr>
              <a:t>Implications </a:t>
            </a:r>
            <a:r>
              <a:rPr lang="en-GB" dirty="0"/>
              <a:t>for Leadership Practice</a:t>
            </a:r>
          </a:p>
        </p:txBody>
      </p:sp>
      <p:pic>
        <p:nvPicPr>
          <p:cNvPr id="8196" name="Picture 4" descr="Leadership | Cool pictures of animals, Penguins, Animal pictures">
            <a:extLst>
              <a:ext uri="{FF2B5EF4-FFF2-40B4-BE49-F238E27FC236}">
                <a16:creationId xmlns:a16="http://schemas.microsoft.com/office/drawing/2014/main" id="{2C9D085E-31C8-9D7A-4992-B482A2510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4192" y="1520788"/>
            <a:ext cx="4138804" cy="40684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1F1E9-8FC1-061D-FC12-AB3B05170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046" y="1485087"/>
            <a:ext cx="7560840" cy="43924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sz="20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Is the Leader?</a:t>
            </a:r>
            <a:endParaRPr lang="nl-N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EvoL</a:t>
            </a:r>
            <a:r>
              <a:rPr lang="en-GB" sz="20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theory explains why leadership correlates with physical traits such as height, voice pitch, and facial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expressions </a:t>
            </a:r>
            <a:r>
              <a:rPr lang="en-GB" sz="20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have little to do with good leadership—something not easily explained by existing leadership theories.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200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to follow?</a:t>
            </a:r>
          </a:p>
          <a:p>
            <a:pPr lvl="1">
              <a:lnSpc>
                <a:spcPct val="90000"/>
              </a:lnSpc>
            </a:pPr>
            <a:r>
              <a:rPr lang="en-GB" sz="200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EvoL</a:t>
            </a:r>
            <a:r>
              <a:rPr lang="en-GB" sz="20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theory suggests that followership evolved in response to coordination problems such as group movement, group defence, conflict resolution, etc. </a:t>
            </a:r>
          </a:p>
          <a:p>
            <a:pPr lvl="1">
              <a:lnSpc>
                <a:spcPct val="90000"/>
              </a:lnSpc>
            </a:pPr>
            <a:r>
              <a:rPr lang="en-GB" sz="20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implies that followership should emerge more quickly in these evolutionarily relevant situations.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Important Is Context?</a:t>
            </a:r>
          </a:p>
          <a:p>
            <a:pPr lvl="1">
              <a:lnSpc>
                <a:spcPct val="90000"/>
              </a:lnSpc>
            </a:pPr>
            <a:r>
              <a:rPr lang="en-GB" sz="200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EvoL</a:t>
            </a:r>
            <a:r>
              <a:rPr lang="en-GB" sz="20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theory accounts for the fact that some leadership attributes are universally valued in leaders (such as fairness), whereas the importance of other attributes is context-driven. </a:t>
            </a:r>
          </a:p>
          <a:p>
            <a:pPr lvl="1">
              <a:lnSpc>
                <a:spcPct val="90000"/>
              </a:lnSpc>
            </a:pPr>
            <a:endParaRPr lang="en-GB" sz="200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0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879483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18A2-8183-DD16-0222-294507C2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2582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Conclusions II: </a:t>
            </a:r>
            <a:br>
              <a:rPr lang="en-GB" dirty="0"/>
            </a:br>
            <a:r>
              <a:rPr lang="en-GB" dirty="0"/>
              <a:t>Practical (evolutionary) tips </a:t>
            </a:r>
            <a:r>
              <a:rPr lang="en-GB"/>
              <a:t>for YOU!!!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93C17-B4C4-A9C4-5D09-72334B7FE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229065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Take the lead </a:t>
            </a:r>
            <a:r>
              <a:rPr lang="en-GB" dirty="0"/>
              <a:t>- Be active in the leadership game</a:t>
            </a:r>
          </a:p>
          <a:p>
            <a:r>
              <a:rPr lang="en-GB" b="1" dirty="0"/>
              <a:t>Followership matters </a:t>
            </a:r>
            <a:r>
              <a:rPr lang="en-GB" dirty="0"/>
              <a:t>for you as well – Learn when to lead and when to follow </a:t>
            </a:r>
          </a:p>
          <a:p>
            <a:r>
              <a:rPr lang="en-GB" b="1" dirty="0"/>
              <a:t>Actively empathise </a:t>
            </a:r>
            <a:r>
              <a:rPr lang="en-GB" dirty="0"/>
              <a:t>– E</a:t>
            </a:r>
            <a:r>
              <a:rPr lang="en-GB" sz="2800" b="0" i="0" dirty="0">
                <a:effectLst/>
              </a:rPr>
              <a:t>ncourage people to voice their concerns</a:t>
            </a:r>
            <a:endParaRPr lang="en-GB" dirty="0"/>
          </a:p>
          <a:p>
            <a:r>
              <a:rPr lang="en-GB" b="1" dirty="0"/>
              <a:t>Trust imitation </a:t>
            </a:r>
            <a:r>
              <a:rPr lang="en-GB" dirty="0"/>
              <a:t>– People (most at least) will follow an example</a:t>
            </a:r>
          </a:p>
          <a:p>
            <a:r>
              <a:rPr lang="en-GB" b="1" dirty="0"/>
              <a:t>Actively support </a:t>
            </a:r>
            <a:r>
              <a:rPr lang="en-GB" dirty="0"/>
              <a:t>– </a:t>
            </a:r>
            <a:r>
              <a:rPr lang="en-GB" sz="2800" b="0" i="0" dirty="0">
                <a:effectLst/>
              </a:rPr>
              <a:t>Support others when they’re struggling</a:t>
            </a:r>
            <a:endParaRPr lang="en-GB" dirty="0"/>
          </a:p>
          <a:p>
            <a:r>
              <a:rPr lang="en-GB" b="1" dirty="0"/>
              <a:t>Recognise Achievement </a:t>
            </a:r>
            <a:r>
              <a:rPr lang="en-GB" dirty="0"/>
              <a:t>(and sometimes effort) - </a:t>
            </a:r>
            <a:r>
              <a:rPr lang="en-GB" sz="2800" b="0" i="0" dirty="0">
                <a:effectLst/>
              </a:rPr>
              <a:t>Praise others when they succeed</a:t>
            </a:r>
          </a:p>
          <a:p>
            <a:r>
              <a:rPr lang="en-GB" b="1" dirty="0"/>
              <a:t>Fairness matters </a:t>
            </a:r>
            <a:r>
              <a:rPr lang="en-GB" dirty="0"/>
              <a:t>– Be (as much as possible) fair when you make decisions about others</a:t>
            </a:r>
            <a:endParaRPr lang="en-GB" sz="2800" b="0" i="0" dirty="0">
              <a:effectLst/>
            </a:endParaRPr>
          </a:p>
          <a:p>
            <a:r>
              <a:rPr lang="en-GB" b="1" dirty="0"/>
              <a:t>Your face matters </a:t>
            </a:r>
            <a:r>
              <a:rPr lang="en-GB" dirty="0"/>
              <a:t>– Do not forget that the most effective way to </a:t>
            </a:r>
            <a:r>
              <a:rPr lang="en-GB"/>
              <a:t>express strong </a:t>
            </a:r>
            <a:r>
              <a:rPr lang="en-GB" dirty="0"/>
              <a:t>emotions is through your face (similarly your body posture matters)    </a:t>
            </a:r>
          </a:p>
        </p:txBody>
      </p:sp>
    </p:spTree>
    <p:extLst>
      <p:ext uri="{BB962C8B-B14F-4D97-AF65-F5344CB8AC3E}">
        <p14:creationId xmlns:p14="http://schemas.microsoft.com/office/powerpoint/2010/main" val="1894576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on Funny stuff">
            <a:extLst>
              <a:ext uri="{FF2B5EF4-FFF2-40B4-BE49-F238E27FC236}">
                <a16:creationId xmlns:a16="http://schemas.microsoft.com/office/drawing/2014/main" id="{BB57E9FB-502F-D0E9-609B-CBD607F92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260648"/>
            <a:ext cx="79928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493354-D577-595E-B63B-EAB983AC9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60648"/>
            <a:ext cx="3744416" cy="53285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BBF80-5F6E-7AA4-C111-AE938389046B}"/>
              </a:ext>
            </a:extLst>
          </p:cNvPr>
          <p:cNvSpPr txBox="1">
            <a:spLocks noChangeArrowheads="1"/>
          </p:cNvSpPr>
          <p:nvPr/>
        </p:nvSpPr>
        <p:spPr>
          <a:xfrm>
            <a:off x="6705486" y="3681028"/>
            <a:ext cx="5208018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000" b="1" i="1" dirty="0">
                <a:solidFill>
                  <a:schemeClr val="tx2"/>
                </a:solidFill>
              </a:rPr>
              <a:t>Prof. Alexandros Psychogios</a:t>
            </a:r>
          </a:p>
          <a:p>
            <a:pPr marL="0" indent="0" algn="r">
              <a:buNone/>
            </a:pPr>
            <a:r>
              <a:rPr lang="en-US" sz="8000" b="1" i="1" dirty="0">
                <a:solidFill>
                  <a:schemeClr val="tx2"/>
                </a:solidFill>
              </a:rPr>
              <a:t>Professor of HRM &amp; OB </a:t>
            </a:r>
          </a:p>
          <a:p>
            <a:pPr marL="0" indent="0" algn="r">
              <a:buNone/>
            </a:pPr>
            <a:r>
              <a:rPr lang="en-US" sz="8000" b="1" i="1" dirty="0">
                <a:solidFill>
                  <a:schemeClr val="tx2"/>
                </a:solidFill>
              </a:rPr>
              <a:t>Head of W&amp;O Group</a:t>
            </a:r>
          </a:p>
          <a:p>
            <a:pPr marL="0" indent="0" algn="r">
              <a:buNone/>
            </a:pPr>
            <a:r>
              <a:rPr lang="en-US" sz="8000" b="1" i="1" dirty="0">
                <a:solidFill>
                  <a:schemeClr val="tx2"/>
                </a:solidFill>
              </a:rPr>
              <a:t>Loughborough Business School</a:t>
            </a:r>
          </a:p>
          <a:p>
            <a:pPr marL="0" indent="0" algn="r">
              <a:buNone/>
            </a:pPr>
            <a:r>
              <a:rPr lang="en-US" sz="8000" b="1" i="1" dirty="0">
                <a:solidFill>
                  <a:schemeClr val="tx2"/>
                </a:solidFill>
              </a:rPr>
              <a:t>Loughborough University</a:t>
            </a:r>
          </a:p>
          <a:p>
            <a:pPr marL="0" indent="0" algn="r">
              <a:buNone/>
            </a:pPr>
            <a:r>
              <a:rPr lang="en-US" sz="8000" b="1" i="1" dirty="0">
                <a:solidFill>
                  <a:schemeClr val="tx2"/>
                </a:solidFill>
                <a:hlinkClick r:id="rId5"/>
              </a:rPr>
              <a:t>a.psychogios@lboro.ac.uk</a:t>
            </a:r>
            <a:r>
              <a:rPr lang="en-US" sz="8000" b="1" i="1" dirty="0">
                <a:solidFill>
                  <a:schemeClr val="tx2"/>
                </a:solidFill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2276872"/>
            <a:ext cx="9644608" cy="1609344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+mn-lt"/>
                <a:ea typeface="MS PGothic" charset="-128"/>
                <a:cs typeface="Times New Roman" pitchFamily="18" charset="0"/>
              </a:rPr>
              <a:t>How serious are the following items</a:t>
            </a:r>
            <a:br>
              <a:rPr lang="en-US" altLang="en-US" dirty="0">
                <a:solidFill>
                  <a:srgbClr val="002060"/>
                </a:solidFill>
                <a:latin typeface="+mn-lt"/>
                <a:ea typeface="MS PGothic" charset="-128"/>
                <a:cs typeface="Times New Roman" pitchFamily="18" charset="0"/>
              </a:rPr>
            </a:br>
            <a:r>
              <a:rPr lang="en-US" altLang="en-US" dirty="0">
                <a:solidFill>
                  <a:srgbClr val="002060"/>
                </a:solidFill>
                <a:latin typeface="+mn-lt"/>
                <a:ea typeface="MS PGothic" charset="-128"/>
                <a:cs typeface="Times New Roman" pitchFamily="18" charset="0"/>
              </a:rPr>
              <a:t>in business situations?</a:t>
            </a:r>
            <a:endParaRPr lang="en-US" altLang="en-US" i="1" u="sng" dirty="0">
              <a:solidFill>
                <a:srgbClr val="002060"/>
              </a:solidFill>
              <a:latin typeface="+mn-lt"/>
              <a:ea typeface="MS PGothic" charset="-128"/>
              <a:cs typeface="Times New Roman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6CE14A-25CC-0FAE-67F1-F4C85CD9110E}"/>
              </a:ext>
            </a:extLst>
          </p:cNvPr>
          <p:cNvSpPr txBox="1">
            <a:spLocks/>
          </p:cNvSpPr>
          <p:nvPr/>
        </p:nvSpPr>
        <p:spPr>
          <a:xfrm>
            <a:off x="1453716" y="260648"/>
            <a:ext cx="9284568" cy="1224136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3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STOP &amp; ASK </a:t>
            </a:r>
          </a:p>
        </p:txBody>
      </p:sp>
    </p:spTree>
    <p:extLst>
      <p:ext uri="{BB962C8B-B14F-4D97-AF65-F5344CB8AC3E}">
        <p14:creationId xmlns:p14="http://schemas.microsoft.com/office/powerpoint/2010/main" val="359643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lip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701546"/>
            <a:ext cx="4572000" cy="2114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Alloy-Hard-Chair-LRG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84" y="476672"/>
            <a:ext cx="4572000" cy="2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glass_cup_and_sauc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3606716"/>
            <a:ext cx="4824536" cy="211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D413A-89C7-45DC-9DF3-C7EE95E502E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495096" y="551435"/>
            <a:ext cx="11496600" cy="5334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/>
              <a:t>Strange Corporate Behavior</a:t>
            </a: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299796" y="1525434"/>
            <a:ext cx="11887200" cy="341632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latin typeface="+mn-lt"/>
                <a:ea typeface="MS PGothic" charset="-128"/>
              </a:rPr>
              <a:t>Holding a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  <a:ea typeface="MS PGothic" charset="-128"/>
              </a:rPr>
              <a:t>heavy clipboard</a:t>
            </a:r>
            <a:r>
              <a:rPr lang="en-US" altLang="en-US" sz="2400" dirty="0">
                <a:latin typeface="+mn-lt"/>
                <a:ea typeface="MS PGothic" charset="-128"/>
              </a:rPr>
              <a:t> when interviewing candidates, interviewers are more likely to view the applicant as having gravitas and behave accordingly.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dirty="0">
              <a:latin typeface="+mn-lt"/>
              <a:ea typeface="MS PGothic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latin typeface="+mn-lt"/>
                <a:ea typeface="MS PGothic" charset="-128"/>
              </a:rPr>
              <a:t>Sitting on a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  <a:ea typeface="MS PGothic" charset="-128"/>
              </a:rPr>
              <a:t>hard chair</a:t>
            </a:r>
            <a:r>
              <a:rPr lang="en-US" altLang="en-US" sz="2400" dirty="0">
                <a:latin typeface="+mn-lt"/>
                <a:ea typeface="MS PGothic" charset="-128"/>
              </a:rPr>
              <a:t> when negotiating the price of a car will make you negotiate harder.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dirty="0">
              <a:latin typeface="+mn-lt"/>
              <a:ea typeface="MS PGothic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latin typeface="+mn-lt"/>
                <a:ea typeface="MS PGothic" charset="-128"/>
              </a:rPr>
              <a:t>Holding a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  <a:ea typeface="MS PGothic" charset="-128"/>
              </a:rPr>
              <a:t>hot cup</a:t>
            </a:r>
            <a:r>
              <a:rPr lang="en-US" altLang="en-US" sz="2400" dirty="0">
                <a:latin typeface="+mn-lt"/>
                <a:ea typeface="MS PGothic" charset="-128"/>
              </a:rPr>
              <a:t> of tea when meeting someone will make you behave more warmly disposed 	towards them than if you are holding an iced drink.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b="0" dirty="0">
              <a:latin typeface="Consolas" pitchFamily="49" charset="0"/>
              <a:ea typeface="MS PGothic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D413A-89C7-45DC-9DF3-C7EE95E502E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7" y="902594"/>
            <a:ext cx="434447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aniketwarty.com/wp-content/uploads/2014/06/WhosInContr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36523"/>
            <a:ext cx="5892800" cy="2140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978400" y="3627022"/>
            <a:ext cx="629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3600" b="1" dirty="0"/>
              <a:t>Our Behavior is Guided </a:t>
            </a:r>
            <a:br>
              <a:rPr lang="en-US" altLang="en-US" sz="3600" b="1" dirty="0"/>
            </a:br>
            <a:r>
              <a:rPr lang="en-US" altLang="en-US" sz="3600" b="1" dirty="0"/>
              <a:t>by Hidden Force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D413A-89C7-45DC-9DF3-C7EE95E502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1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2276872"/>
            <a:ext cx="9644608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GB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Leadership?</a:t>
            </a:r>
            <a:br>
              <a:rPr lang="en-GB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Where leadership takes place? </a:t>
            </a:r>
            <a:endParaRPr lang="en-US" altLang="en-US" i="1" u="sng" dirty="0">
              <a:solidFill>
                <a:srgbClr val="002060"/>
              </a:solidFill>
              <a:latin typeface="+mn-lt"/>
              <a:ea typeface="MS PGothic" charset="-128"/>
              <a:cs typeface="Times New Roman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6CE14A-25CC-0FAE-67F1-F4C85CD9110E}"/>
              </a:ext>
            </a:extLst>
          </p:cNvPr>
          <p:cNvSpPr txBox="1">
            <a:spLocks/>
          </p:cNvSpPr>
          <p:nvPr/>
        </p:nvSpPr>
        <p:spPr>
          <a:xfrm>
            <a:off x="1453716" y="260648"/>
            <a:ext cx="9284568" cy="1224136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3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STOP &amp; ASK </a:t>
            </a:r>
          </a:p>
        </p:txBody>
      </p:sp>
    </p:spTree>
    <p:extLst>
      <p:ext uri="{BB962C8B-B14F-4D97-AF65-F5344CB8AC3E}">
        <p14:creationId xmlns:p14="http://schemas.microsoft.com/office/powerpoint/2010/main" val="3538246595"/>
      </p:ext>
    </p:extLst>
  </p:cSld>
  <p:clrMapOvr>
    <a:masterClrMapping/>
  </p:clrMapOvr>
</p:sld>
</file>

<file path=ppt/theme/theme1.xml><?xml version="1.0" encoding="utf-8"?>
<a:theme xmlns:a="http://schemas.openxmlformats.org/drawingml/2006/main" name="Loughboroug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ughborough" id="{667A92D3-668E-4213-92B1-02740CA81E1C}" vid="{CCCF18E7-54F1-4026-AF7A-FE29B30EDE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Loughborough</Template>
  <TotalTime>8869</TotalTime>
  <Words>3573</Words>
  <Application>Microsoft Office PowerPoint</Application>
  <PresentationFormat>Ευρεία οθόνη</PresentationFormat>
  <Paragraphs>383</Paragraphs>
  <Slides>47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7" baseType="lpstr">
      <vt:lpstr>MS PGothic</vt:lpstr>
      <vt:lpstr>Arial</vt:lpstr>
      <vt:lpstr>Calibri</vt:lpstr>
      <vt:lpstr>Cambria</vt:lpstr>
      <vt:lpstr>Consolas</vt:lpstr>
      <vt:lpstr>Nirmala UI</vt:lpstr>
      <vt:lpstr>Segoe UI</vt:lpstr>
      <vt:lpstr>Times New Roman</vt:lpstr>
      <vt:lpstr>Wingdings</vt:lpstr>
      <vt:lpstr>Loughborough</vt:lpstr>
      <vt:lpstr>   Evolutionary &amp; Neuroscience  Perspectives of Leadership &amp; HRM       </vt:lpstr>
      <vt:lpstr>Παρουσίαση του PowerPoint</vt:lpstr>
      <vt:lpstr>Παρουσίαση του PowerPoint</vt:lpstr>
      <vt:lpstr>Outline of the Lecture  </vt:lpstr>
      <vt:lpstr>How serious are the following items in business situations?</vt:lpstr>
      <vt:lpstr>Παρουσίαση του PowerPoint</vt:lpstr>
      <vt:lpstr>Strange Corporate Behavior</vt:lpstr>
      <vt:lpstr>Παρουσίαση του PowerPoint</vt:lpstr>
      <vt:lpstr>What is Leadership?  Where leadership takes place? </vt:lpstr>
      <vt:lpstr>Παρουσίαση του PowerPoint</vt:lpstr>
      <vt:lpstr>Are Leaders Born or Made?</vt:lpstr>
      <vt:lpstr>Leaders are born</vt:lpstr>
      <vt:lpstr>Leaders are Made </vt:lpstr>
      <vt:lpstr>Born or Made does not matter</vt:lpstr>
      <vt:lpstr>Evolutionary Perspectives in Leadership</vt:lpstr>
      <vt:lpstr>Evolutionary Leadership Theory </vt:lpstr>
      <vt:lpstr>Origins: Evolutionary Psychology Mechanisms</vt:lpstr>
      <vt:lpstr>Evolutionary mismatches of Leadership</vt:lpstr>
      <vt:lpstr>Evolutionary Functions of Leadership </vt:lpstr>
      <vt:lpstr>Methods of Testing EvoL Theory Hypotheses </vt:lpstr>
      <vt:lpstr>Indicative Evidence I</vt:lpstr>
      <vt:lpstr>Indicative Evidence II</vt:lpstr>
      <vt:lpstr>Indicative Evidence III</vt:lpstr>
      <vt:lpstr>Neuroscience on board…</vt:lpstr>
      <vt:lpstr>Neuroscience Methods</vt:lpstr>
      <vt:lpstr>Παρουσίαση του PowerPoint</vt:lpstr>
      <vt:lpstr>Neuro-connections </vt:lpstr>
      <vt:lpstr>The Tribune Brain &amp; Human Behaviour </vt:lpstr>
      <vt:lpstr>Five evolutionary facts about our brain </vt:lpstr>
      <vt:lpstr>Παρουσίαση του PowerPoint</vt:lpstr>
      <vt:lpstr>Six reasons why neuroscience matters for understanding Management &amp; Organizations  </vt:lpstr>
      <vt:lpstr>Organizational Neuroscience </vt:lpstr>
      <vt:lpstr>Organizational Neuroscience fields </vt:lpstr>
      <vt:lpstr>How can HR use neuroscience?</vt:lpstr>
      <vt:lpstr>NeuroHR services with AI use</vt:lpstr>
      <vt:lpstr>Key competences to test in HR</vt:lpstr>
      <vt:lpstr>Brain Based Leadership </vt:lpstr>
      <vt:lpstr>Παρουσίαση του PowerPoint</vt:lpstr>
      <vt:lpstr>Brain Adaptive Leadership Pillars</vt:lpstr>
      <vt:lpstr>Our Current studies:</vt:lpstr>
      <vt:lpstr>Study 1:  Exploring the Hormonal Foundations of Leadership Preferences &amp; Motivation to Lead  </vt:lpstr>
      <vt:lpstr>Study 2:  Exploring the Influence of Managers' Cognitive Style on their Strategic Roles Enactment</vt:lpstr>
      <vt:lpstr>Study 3:  Impact of Anger on Servant Leadership behaviour and Strategic roles of MMs in Crisis </vt:lpstr>
      <vt:lpstr>Study 4:  Investigating Neurofeedback Effects in Developing Leaders’ Resilience &amp; Problem-Solving Skills </vt:lpstr>
      <vt:lpstr>Conclusions I: Implications for Leadership Practice</vt:lpstr>
      <vt:lpstr>Conclusions II:  Practical (evolutionary) tips for YOU!!! </vt:lpstr>
      <vt:lpstr>Παρουσίαση του PowerPoint</vt:lpstr>
    </vt:vector>
  </TitlesOfParts>
  <Company>Loughborough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Coupland</dc:creator>
  <cp:lastModifiedBy>user</cp:lastModifiedBy>
  <cp:revision>195</cp:revision>
  <cp:lastPrinted>2014-08-28T08:08:50Z</cp:lastPrinted>
  <dcterms:created xsi:type="dcterms:W3CDTF">2007-09-20T12:24:29Z</dcterms:created>
  <dcterms:modified xsi:type="dcterms:W3CDTF">2025-11-29T09:27:21Z</dcterms:modified>
</cp:coreProperties>
</file>