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5" r:id="rId2"/>
    <p:sldId id="256" r:id="rId3"/>
    <p:sldId id="257" r:id="rId4"/>
    <p:sldId id="258" r:id="rId5"/>
    <p:sldId id="259" r:id="rId6"/>
    <p:sldId id="260" r:id="rId7"/>
    <p:sldId id="261" r:id="rId8"/>
    <p:sldId id="286"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20" name="19 - Θέση υποσέλιδου"/>
          <p:cNvSpPr>
            <a:spLocks noGrp="1"/>
          </p:cNvSpPr>
          <p:nvPr>
            <p:ph type="ftr" sz="quarter" idx="11"/>
          </p:nvPr>
        </p:nvSpPr>
        <p:spPr/>
        <p:txBody>
          <a:bodyPr/>
          <a:lstStyle/>
          <a:p>
            <a:endParaRPr lang="el-GR"/>
          </a:p>
        </p:txBody>
      </p:sp>
      <p:sp>
        <p:nvSpPr>
          <p:cNvPr id="10" name="9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457200" y="1600200"/>
            <a:ext cx="8229600" cy="4495800"/>
          </a:xfrm>
        </p:spPr>
        <p:txBody>
          <a:bodyPr/>
          <a:lstStyle/>
          <a:p>
            <a:endParaRPr lang="el-GR"/>
          </a:p>
        </p:txBody>
      </p:sp>
      <p:sp>
        <p:nvSpPr>
          <p:cNvPr id="4" name="3 - Θέση ημερομηνίας"/>
          <p:cNvSpPr>
            <a:spLocks noGrp="1"/>
          </p:cNvSpPr>
          <p:nvPr>
            <p:ph type="dt" sz="half" idx="10"/>
          </p:nvPr>
        </p:nvSpPr>
        <p:spPr>
          <a:xfrm>
            <a:off x="457200" y="6248400"/>
            <a:ext cx="2133600" cy="457200"/>
          </a:xfrm>
        </p:spPr>
        <p:txBody>
          <a:bodyPr/>
          <a:lstStyle>
            <a:lvl1pPr>
              <a:defRPr/>
            </a:lvl1pPr>
          </a:lstStyle>
          <a:p>
            <a:endParaRPr lang="el-GR"/>
          </a:p>
        </p:txBody>
      </p:sp>
      <p:sp>
        <p:nvSpPr>
          <p:cNvPr id="5" name="4 - Θέση υποσέλιδου"/>
          <p:cNvSpPr>
            <a:spLocks noGrp="1"/>
          </p:cNvSpPr>
          <p:nvPr>
            <p:ph type="ftr" sz="quarter" idx="11"/>
          </p:nvPr>
        </p:nvSpPr>
        <p:spPr>
          <a:xfrm>
            <a:off x="3124200" y="6248400"/>
            <a:ext cx="2895600" cy="457200"/>
          </a:xfrm>
        </p:spPr>
        <p:txBody>
          <a:bodyPr/>
          <a:lstStyle>
            <a:lvl1pPr>
              <a:defRPr/>
            </a:lvl1pPr>
          </a:lstStyle>
          <a:p>
            <a:endParaRPr lang="el-GR"/>
          </a:p>
        </p:txBody>
      </p:sp>
      <p:sp>
        <p:nvSpPr>
          <p:cNvPr id="6" name="5 - Θέση αριθμού διαφάνειας"/>
          <p:cNvSpPr>
            <a:spLocks noGrp="1"/>
          </p:cNvSpPr>
          <p:nvPr>
            <p:ph type="sldNum" sz="quarter" idx="12"/>
          </p:nvPr>
        </p:nvSpPr>
        <p:spPr>
          <a:xfrm>
            <a:off x="6553200" y="6248400"/>
            <a:ext cx="2133600" cy="457200"/>
          </a:xfrm>
        </p:spPr>
        <p:txBody>
          <a:bodyPr/>
          <a:lstStyle>
            <a:lvl1pPr>
              <a:defRPr/>
            </a:lvl1pPr>
          </a:lstStyle>
          <a:p>
            <a:fld id="{B4F9F398-7FFE-4437-9FBA-F9199A719654}"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E5060D69-BB18-4719-B056-F42BA4F0A102}" type="datetimeFigureOut">
              <a:rPr lang="el-GR" smtClean="0"/>
              <a:pPr/>
              <a:t>22/5/2026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43D1CAA-DAC5-46DE-B799-6B8FF9EEA401}"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5060D69-BB18-4719-B056-F42BA4F0A102}" type="datetimeFigureOut">
              <a:rPr lang="el-GR" smtClean="0"/>
              <a:pPr/>
              <a:t>22/5/2026</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43D1CAA-DAC5-46DE-B799-6B8FF9EEA401}"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500166" y="2714620"/>
            <a:ext cx="7498080" cy="1143000"/>
          </a:xfrm>
        </p:spPr>
        <p:txBody>
          <a:bodyPr>
            <a:normAutofit fontScale="90000"/>
          </a:bodyPr>
          <a:lstStyle/>
          <a:p>
            <a:pPr algn="ctr"/>
            <a:r>
              <a:rPr lang="el-GR" dirty="0" smtClean="0"/>
              <a:t>ΗΘΙΚΗ ΠΑΡΕΝΟΧΛΗΣΗ</a:t>
            </a:r>
            <a:r>
              <a:rPr lang="en-US" dirty="0" smtClean="0"/>
              <a:t> –</a:t>
            </a:r>
            <a:r>
              <a:rPr lang="el-GR" dirty="0" smtClean="0"/>
              <a:t>ΣΤΕΡΕΟΤΥΠΑ- ΠΡΟΚΑΤΑΛΗΨΗ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357166"/>
            <a:ext cx="7498080" cy="1143000"/>
          </a:xfrm>
        </p:spPr>
        <p:txBody>
          <a:bodyPr>
            <a:normAutofit fontScale="90000"/>
          </a:bodyPr>
          <a:lstStyle/>
          <a:p>
            <a:r>
              <a:rPr lang="el-GR" dirty="0" smtClean="0"/>
              <a:t>Απομόνωση και άρνηση επικοινωνίας </a:t>
            </a:r>
            <a:br>
              <a:rPr lang="el-GR" dirty="0" smtClean="0"/>
            </a:br>
            <a:endParaRPr lang="el-GR" dirty="0"/>
          </a:p>
        </p:txBody>
      </p:sp>
      <p:sp>
        <p:nvSpPr>
          <p:cNvPr id="3" name="2 - Θέση περιεχομένου"/>
          <p:cNvSpPr>
            <a:spLocks noGrp="1"/>
          </p:cNvSpPr>
          <p:nvPr>
            <p:ph idx="1"/>
          </p:nvPr>
        </p:nvSpPr>
        <p:spPr>
          <a:xfrm>
            <a:off x="1500166" y="1643050"/>
            <a:ext cx="7498080" cy="4872038"/>
          </a:xfrm>
        </p:spPr>
        <p:txBody>
          <a:bodyPr>
            <a:normAutofit fontScale="77500" lnSpcReduction="20000"/>
          </a:bodyPr>
          <a:lstStyle/>
          <a:p>
            <a:r>
              <a:rPr lang="el-GR" dirty="0" smtClean="0"/>
              <a:t>Υπάρχουν </a:t>
            </a:r>
            <a:r>
              <a:rPr lang="el-GR" dirty="0"/>
              <a:t>περιπτώσεις, κατά τις οποίες το θύμα υφίσταται επαγγελματική απομόνωση και άρνηση για κάθε είδους επικοινωνία. </a:t>
            </a:r>
            <a:endParaRPr lang="en-US" dirty="0" smtClean="0"/>
          </a:p>
          <a:p>
            <a:r>
              <a:rPr lang="el-GR" dirty="0" smtClean="0"/>
              <a:t>Ειδικότερα</a:t>
            </a:r>
            <a:r>
              <a:rPr lang="el-GR" dirty="0"/>
              <a:t>, συνάδερφοι του θύματος ή και ιεραρχικά ανώτερα στελέχη αρνούνται συστηματικά οποιαδήποτε επαφή μαζί του, δεν του επιτρέπουν να πάρει το λόγο και να εκφράσει την άποψή του, το διακόπτουν, το αγνοούν επιδεικτικά και γενικότερα το κάνουν να αισθάνεται παρείσακτο. </a:t>
            </a:r>
            <a:endParaRPr lang="en-US" dirty="0" smtClean="0"/>
          </a:p>
          <a:p>
            <a:r>
              <a:rPr lang="el-GR" dirty="0" smtClean="0"/>
              <a:t>Πράγματα </a:t>
            </a:r>
            <a:r>
              <a:rPr lang="el-GR" dirty="0"/>
              <a:t>που μοιάζουν ασήμαντα, όπως το να κοιτάξεις τον άλλο ή να πεις μια καλημέρα, είναι εν τέλει τόσο σημαντικά σε σημείο που αν δε γίνονται, το θύμα μπορεί να πληγωθεί ανεπανόρθωτα (</a:t>
            </a:r>
            <a:r>
              <a:rPr lang="el-GR" dirty="0" err="1"/>
              <a:t>Hirigoyen</a:t>
            </a:r>
            <a:r>
              <a:rPr lang="el-GR" dirty="0"/>
              <a:t>, 2002).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Προσβολή της αξιοπρέπειας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Ακόμη </a:t>
            </a:r>
            <a:r>
              <a:rPr lang="el-GR" dirty="0"/>
              <a:t>μια μορφή εχθρικής συμπεριφοράς, με την οποία έρχονται αντιμέτωπα τα θύματα στο εργασιακό τους περιβάλλον, είναι αυτή της προσβολής της αξιοπρέπειάς τους. </a:t>
            </a:r>
            <a:endParaRPr lang="en-US" dirty="0" smtClean="0"/>
          </a:p>
          <a:p>
            <a:r>
              <a:rPr lang="el-GR" dirty="0" smtClean="0"/>
              <a:t>Οι </a:t>
            </a:r>
            <a:r>
              <a:rPr lang="el-GR" dirty="0"/>
              <a:t>θύτες συνηθίζουν να προσβάλλουν με περιφρονητικά λόγια το θύμα, να το δυσφημούν στους ανωτέρους τους και να διαδίδουν ανακρίβειες, θίγοντας την προσωπικότητά του. </a:t>
            </a:r>
            <a:endParaRPr lang="en-US" dirty="0" smtClean="0"/>
          </a:p>
          <a:p>
            <a:r>
              <a:rPr lang="el-GR" dirty="0" smtClean="0"/>
              <a:t>Ασκούν </a:t>
            </a:r>
            <a:r>
              <a:rPr lang="el-GR" dirty="0"/>
              <a:t>δε κριτική για την προσωπική του ζωή, χλευάζουν την εμφάνισή του, την καταγωγή ή την εθνικότητά του, του επιβάλλονται σε </a:t>
            </a:r>
            <a:r>
              <a:rPr lang="el-GR" dirty="0" err="1"/>
              <a:t>ό,τι</a:t>
            </a:r>
            <a:r>
              <a:rPr lang="el-GR" dirty="0"/>
              <a:t> αφορά τις πολιτικές και θρησκευτικές του πεποιθήσεις και επιδιώκουν διαρκώς να το γελοιοποιούν, χαρακτηρίζοντάς το με απρεπή λόγια.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Λεκτική ή σωματική βία </a:t>
            </a:r>
            <a:br>
              <a:rPr lang="el-GR" dirty="0" smtClean="0"/>
            </a:b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Σε </a:t>
            </a:r>
            <a:r>
              <a:rPr lang="el-GR" dirty="0"/>
              <a:t>πολλές περιπτώσεις, οι θύτες απειλούν τα θύματά τους με βία, είτε λεκτική είτε σωματική. Τα σπρώχνουν, τους επιτίθενται, παρακολουθούν τις κινήσεις τους και εισβάλλουν στην </a:t>
            </a:r>
            <a:r>
              <a:rPr lang="el-GR" dirty="0" err="1"/>
              <a:t>ιδιωτικότητα</a:t>
            </a:r>
            <a:r>
              <a:rPr lang="el-GR" dirty="0"/>
              <a:t> τους. Τις περισσότερες φορές, μάλιστα, αδιαφορούν για πιθανά προβλήματα υγείας που αντιμετωπίζουν, συνεχίζοντας ακάθεκτοι τις απειλές και την πρόκληση σωματικής βίας. </a:t>
            </a:r>
            <a:endParaRPr lang="en-US" dirty="0" smtClean="0"/>
          </a:p>
          <a:p>
            <a:endParaRPr lang="en-US" dirty="0" smtClean="0"/>
          </a:p>
          <a:p>
            <a:r>
              <a:rPr lang="el-GR" dirty="0" smtClean="0"/>
              <a:t>Σε </a:t>
            </a:r>
            <a:r>
              <a:rPr lang="el-GR" dirty="0"/>
              <a:t>αυτό το σημείο, η παρενόχληση έχει εδραιωθεί πλέον στο μέγιστο βαθμό, πράγμα που σημαίνει ότι το θύμα θεωρείται νευρικό και οι διαμαρτυρίες του πέφτουν στο κενό. Ακόμη και μάρτυρες που γνωρίζουν την πραγματική κατάσταση, αδυνατούν να βοηθήσουν, δεδομένου ότι και οι ίδιοι έχουν υποστεί αντίστοιχη βία και είναι τρομοκρατημένοι (</a:t>
            </a:r>
            <a:r>
              <a:rPr lang="el-GR" dirty="0" err="1"/>
              <a:t>Hirigoyen</a:t>
            </a:r>
            <a:r>
              <a:rPr lang="el-GR" dirty="0"/>
              <a:t>, 200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Σεξουαλική παρενόχληση </a:t>
            </a:r>
            <a:br>
              <a:rPr lang="el-GR" dirty="0" smtClean="0"/>
            </a:br>
            <a:endParaRPr lang="el-GR" dirty="0"/>
          </a:p>
        </p:txBody>
      </p:sp>
      <p:sp>
        <p:nvSpPr>
          <p:cNvPr id="3" name="2 - Θέση περιεχομένου"/>
          <p:cNvSpPr>
            <a:spLocks noGrp="1"/>
          </p:cNvSpPr>
          <p:nvPr>
            <p:ph idx="1"/>
          </p:nvPr>
        </p:nvSpPr>
        <p:spPr>
          <a:xfrm>
            <a:off x="1435608" y="1447800"/>
            <a:ext cx="7498080" cy="5124472"/>
          </a:xfrm>
        </p:spPr>
        <p:txBody>
          <a:bodyPr>
            <a:normAutofit fontScale="62500" lnSpcReduction="20000"/>
          </a:bodyPr>
          <a:lstStyle/>
          <a:p>
            <a:r>
              <a:rPr lang="el-GR" dirty="0" smtClean="0"/>
              <a:t>«</a:t>
            </a:r>
            <a:r>
              <a:rPr lang="el-GR" dirty="0"/>
              <a:t>Η σεξουαλική παρενόχληση περιλαμβάνει μη καλοδεχούμενες σεξουαλικού τύπου απαιτήσεις και λεκτική ή άλλη συμπεριφορά σεξουαλικής φύσης» (</a:t>
            </a:r>
            <a:r>
              <a:rPr lang="el-GR" dirty="0" err="1"/>
              <a:t>Willness</a:t>
            </a:r>
            <a:r>
              <a:rPr lang="el-GR" dirty="0"/>
              <a:t>, </a:t>
            </a:r>
            <a:r>
              <a:rPr lang="el-GR" dirty="0" err="1"/>
              <a:t>Steel</a:t>
            </a:r>
            <a:r>
              <a:rPr lang="el-GR" dirty="0"/>
              <a:t>, &amp; </a:t>
            </a:r>
            <a:r>
              <a:rPr lang="el-GR" dirty="0" err="1"/>
              <a:t>Lee</a:t>
            </a:r>
            <a:r>
              <a:rPr lang="el-GR" dirty="0"/>
              <a:t>, 2007). </a:t>
            </a:r>
            <a:endParaRPr lang="en-US" dirty="0" smtClean="0"/>
          </a:p>
          <a:p>
            <a:endParaRPr lang="en-US" dirty="0" smtClean="0"/>
          </a:p>
          <a:p>
            <a:r>
              <a:rPr lang="el-GR" dirty="0" smtClean="0"/>
              <a:t>Ένα </a:t>
            </a:r>
            <a:r>
              <a:rPr lang="el-GR" dirty="0"/>
              <a:t>πρόσωπο παρενοχλεί με άμεσο ή έμμεσο τρόπο ένα άλλο, είτε δια του λόγου, είτε με πράξεις. Τις περισσότερες φορές, ο θύτης είναι ανώτερο στέλεχος αντρικού φύλου, ενώ το θύμα είναι γυναίκα. Σε αρκετές βέβαια περιπτώσεις, συμβαίνει το ακριβώς αντίθετο, ενώ υπάρχουν και περιπτώσεις που θύτης και θύμα είναι του ίδιου φύλου (</a:t>
            </a:r>
            <a:r>
              <a:rPr lang="el-GR" dirty="0" err="1"/>
              <a:t>Γεωργιακάκη</a:t>
            </a:r>
            <a:r>
              <a:rPr lang="el-GR" dirty="0"/>
              <a:t> Ε. Ε., 2007). Ο θύτης παρενοχλεί κάποιον, όχι εξαιτίας κάποιου συγκεκριμένου γεγονότος, αλλά λόγω ενός συνόλου αρνητικών συναισθημάτων που του προκαλεί το θύμα όπως ζήλεια, φθόνος και ανταγωνισμός. </a:t>
            </a:r>
            <a:endParaRPr lang="en-US" dirty="0" smtClean="0"/>
          </a:p>
          <a:p>
            <a:endParaRPr lang="en-US" dirty="0" smtClean="0"/>
          </a:p>
          <a:p>
            <a:r>
              <a:rPr lang="el-GR" dirty="0" smtClean="0"/>
              <a:t>Στόχος </a:t>
            </a:r>
            <a:r>
              <a:rPr lang="el-GR" dirty="0"/>
              <a:t>της σεξουαλικής παρενόχλησης είναι το θύμα να χάσει τη δυνατότητά του να κρίνει και να σκέπτεται ορθά, γεγονός το οποίο κατορθώνεται με τη προσβολή της σεξουαλικότητάς του (Α. Σ. Αντωνίου, 2008).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a:t>TO </a:t>
            </a:r>
            <a:r>
              <a:rPr lang="el-GR" b="1" dirty="0"/>
              <a:t>ΜΟΝΤΕΛΟ ΤΟΥ </a:t>
            </a:r>
            <a:r>
              <a:rPr lang="en-US" b="1" dirty="0"/>
              <a:t>EINARSEN </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a:t>O </a:t>
            </a:r>
            <a:r>
              <a:rPr lang="el-GR" dirty="0" err="1"/>
              <a:t>Stale</a:t>
            </a:r>
            <a:r>
              <a:rPr lang="el-GR" dirty="0"/>
              <a:t> </a:t>
            </a:r>
            <a:r>
              <a:rPr lang="el-GR" dirty="0" err="1"/>
              <a:t>Einarsen</a:t>
            </a:r>
            <a:r>
              <a:rPr lang="el-GR" dirty="0"/>
              <a:t>, μετά από έρευνες που διεξήγαγε στη Νορβηγία, διαπίστωσε ότι η ηθική παρενόχληση μπορεί να διακριθεί σε τέσσερις επιμέρους </a:t>
            </a:r>
            <a:r>
              <a:rPr lang="el-GR" dirty="0" smtClean="0"/>
              <a:t>φάσεις</a:t>
            </a:r>
          </a:p>
          <a:p>
            <a:endParaRPr lang="el-GR" dirty="0"/>
          </a:p>
          <a:p>
            <a:r>
              <a:rPr lang="el-GR" b="1" dirty="0"/>
              <a:t>Τη φάση της επιθετικής συμπεριφοράς </a:t>
            </a:r>
          </a:p>
          <a:p>
            <a:pPr>
              <a:buNone/>
            </a:pPr>
            <a:r>
              <a:rPr lang="en-US" dirty="0" smtClean="0"/>
              <a:t>    </a:t>
            </a:r>
            <a:r>
              <a:rPr lang="el-GR" dirty="0" smtClean="0"/>
              <a:t>Στη </a:t>
            </a:r>
            <a:r>
              <a:rPr lang="el-GR" dirty="0"/>
              <a:t>φάση αυτή, ο θύτης εκδηλώνει επιθετική συμπεριφορά προς ένα ή περισσότερα άτομα μέσα στο εργασιακό περιβάλλον. Δρα άκρως διακριτικά και παραπλανητικά, προκειμένου να είναι δύσκολο για κάποιον να εντοπίσει το κύριο θύμα του. </a:t>
            </a:r>
          </a:p>
          <a:p>
            <a:r>
              <a:rPr lang="el-GR" b="1" dirty="0"/>
              <a:t>Τη φάση του εκφοβισμού </a:t>
            </a:r>
          </a:p>
          <a:p>
            <a:pPr>
              <a:buNone/>
            </a:pPr>
            <a:r>
              <a:rPr lang="en-US" dirty="0" smtClean="0"/>
              <a:t>    </a:t>
            </a:r>
            <a:r>
              <a:rPr lang="el-GR" dirty="0" smtClean="0"/>
              <a:t>Στο </a:t>
            </a:r>
            <a:r>
              <a:rPr lang="el-GR" dirty="0"/>
              <a:t>στάδιο αυτό ο θύτης γίνεται πιο επιθετικός, ενώ η συχνότητα με την οποία παρενοχλεί το θύμα γίνεται αμεσότερη και πιο έντονη. Το θύμα από την πλευρά του αδυνατεί να υπερασπιστεί τον εαυτό του και υπό το φόβο του εκφοβισμού, νιώθει ανήμπορο να αντιδράσει, με αποτέλεσμα να ταπεινώνεται και να απομονώνεται.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TO </a:t>
            </a:r>
            <a:r>
              <a:rPr lang="el-GR" b="1" dirty="0" smtClean="0"/>
              <a:t>ΜΟΝΤΕΛΟ ΤΟΥ </a:t>
            </a:r>
            <a:r>
              <a:rPr lang="en-US" b="1" dirty="0" smtClean="0"/>
              <a:t>EINARSEN </a:t>
            </a:r>
            <a:endParaRPr lang="el-GR" b="1" dirty="0"/>
          </a:p>
        </p:txBody>
      </p:sp>
      <p:sp>
        <p:nvSpPr>
          <p:cNvPr id="3" name="2 - Θέση περιεχομένου"/>
          <p:cNvSpPr>
            <a:spLocks noGrp="1"/>
          </p:cNvSpPr>
          <p:nvPr>
            <p:ph idx="1"/>
          </p:nvPr>
        </p:nvSpPr>
        <p:spPr/>
        <p:txBody>
          <a:bodyPr>
            <a:normAutofit fontScale="70000" lnSpcReduction="20000"/>
          </a:bodyPr>
          <a:lstStyle/>
          <a:p>
            <a:r>
              <a:rPr lang="el-GR" b="1" dirty="0"/>
              <a:t>Τη φάση του στιγματισμού </a:t>
            </a:r>
          </a:p>
          <a:p>
            <a:pPr>
              <a:buNone/>
            </a:pPr>
            <a:r>
              <a:rPr lang="en-US" dirty="0" smtClean="0"/>
              <a:t>    </a:t>
            </a:r>
            <a:r>
              <a:rPr lang="el-GR" dirty="0" smtClean="0"/>
              <a:t>Στο </a:t>
            </a:r>
            <a:r>
              <a:rPr lang="el-GR" dirty="0"/>
              <a:t>σημείο αυτό το θύμα στιγματίζεται και αν πρόκειται για αδύναμο χαρακτήρα, η κατάσταση επηρεάζεται δραματικά. </a:t>
            </a:r>
            <a:endParaRPr lang="en-US" dirty="0" smtClean="0"/>
          </a:p>
          <a:p>
            <a:pPr>
              <a:buNone/>
            </a:pPr>
            <a:endParaRPr lang="el-GR" dirty="0"/>
          </a:p>
          <a:p>
            <a:r>
              <a:rPr lang="el-GR" b="1" dirty="0"/>
              <a:t>Τη φάση του σοβαρού τραύματος </a:t>
            </a:r>
          </a:p>
          <a:p>
            <a:pPr>
              <a:buNone/>
            </a:pPr>
            <a:r>
              <a:rPr lang="en-US" dirty="0" smtClean="0"/>
              <a:t>    </a:t>
            </a:r>
            <a:r>
              <a:rPr lang="el-GR" dirty="0" smtClean="0"/>
              <a:t>Στο </a:t>
            </a:r>
            <a:r>
              <a:rPr lang="el-GR" dirty="0"/>
              <a:t>τελευταίο στάδιο της παρενόχλησης, η ψυχολογική και σωματική υγεία του θύματος πλήττεται ανεπανόρθωτα. Το άγχος εμφανίζεται σε όλες τις εκφάνσεις του και το θύμα φτάνει σε σημείο εμμονής με την κατάσταση που βιώνει. Οι συνάδελφοί του και οι διοικούντες το αντιμετωπίζουν ως ένα πρόβλημα και η κοινωνική απομόνωση είναι θέμα χρόνου να επέλθει. Η οικειοθελής παραίτηση ή η απόλυση είναι θέμα χρόνου να συμβούν, ενώ σε πολλές περιπτώσεις η αυτοκτονία μοιάζει μονόδρομος για τους πιο αδύναμους.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dirty="0"/>
              <a:t>ΑΙΤΙΑ ΚΑΙ ΟΙ ΠΑΡΑΓΟΝΤΕΣ ΠΟΥ ΠΡΟΚΑΛΟΥΝ ΤΟ ΦΑΙΝΟΜΕΝΟ ΤΗΣ ΗΘΙΚΗΣ ΠΑΡΕΝΟΧΛΗΣΗΣ </a:t>
            </a:r>
            <a:endParaRPr lang="el-GR" sz="2800" dirty="0"/>
          </a:p>
        </p:txBody>
      </p:sp>
      <p:sp>
        <p:nvSpPr>
          <p:cNvPr id="3" name="2 - Θέση περιεχομένου"/>
          <p:cNvSpPr>
            <a:spLocks noGrp="1"/>
          </p:cNvSpPr>
          <p:nvPr>
            <p:ph idx="1"/>
          </p:nvPr>
        </p:nvSpPr>
        <p:spPr>
          <a:xfrm>
            <a:off x="1071538" y="1214422"/>
            <a:ext cx="7615262" cy="5643578"/>
          </a:xfrm>
        </p:spPr>
        <p:txBody>
          <a:bodyPr>
            <a:normAutofit fontScale="40000" lnSpcReduction="20000"/>
          </a:bodyPr>
          <a:lstStyle/>
          <a:p>
            <a:endParaRPr lang="el-GR" dirty="0"/>
          </a:p>
          <a:p>
            <a:pPr marL="596646" indent="-514350">
              <a:buAutoNum type="arabicPeriod"/>
            </a:pPr>
            <a:r>
              <a:rPr lang="el-GR" b="1" dirty="0" smtClean="0"/>
              <a:t>Η </a:t>
            </a:r>
            <a:r>
              <a:rPr lang="el-GR" b="1" dirty="0"/>
              <a:t>οργάνωση εργασίας. </a:t>
            </a:r>
            <a:r>
              <a:rPr lang="el-GR" dirty="0"/>
              <a:t>Η μη κατανομή αρμοδιοτήτων, σε συνδυασμό με την κακή διαχείριση χρόνου, τον υψηλό φόρτο εργασίας και τα ασφυκτικά χρονικά περιθώρια για την επίτευξη στόχων είναι αρκετά για να δημιουργήσουν συγκρούσεις. </a:t>
            </a:r>
            <a:endParaRPr lang="en-US" dirty="0" smtClean="0"/>
          </a:p>
          <a:p>
            <a:pPr marL="596646" indent="-514350">
              <a:buAutoNum type="arabicPeriod"/>
            </a:pPr>
            <a:endParaRPr lang="el-GR" dirty="0"/>
          </a:p>
          <a:p>
            <a:pPr>
              <a:buNone/>
            </a:pPr>
            <a:r>
              <a:rPr lang="el-GR" dirty="0" smtClean="0"/>
              <a:t>2. </a:t>
            </a:r>
            <a:r>
              <a:rPr lang="el-GR" b="1" dirty="0" smtClean="0"/>
              <a:t>Τα </a:t>
            </a:r>
            <a:r>
              <a:rPr lang="el-GR" b="1" dirty="0"/>
              <a:t>εργασιακά καθήκοντα</a:t>
            </a:r>
            <a:r>
              <a:rPr lang="el-GR" dirty="0"/>
              <a:t>. Συχνά παρατηρείται το φαινόμενο, εργαζόμενοι με δεξιότητες να πλήττουν παγιδευμένοι στην εργασιακή τους ρουτίνα, ως αποτέλεσμα να μετατρέπονται σε θύτες σε μια προσπάθεια διαφυγής από την ανία. </a:t>
            </a:r>
            <a:endParaRPr lang="en-US" dirty="0" smtClean="0"/>
          </a:p>
          <a:p>
            <a:pPr>
              <a:buNone/>
            </a:pPr>
            <a:endParaRPr lang="el-GR" dirty="0"/>
          </a:p>
          <a:p>
            <a:pPr>
              <a:buNone/>
            </a:pPr>
            <a:r>
              <a:rPr lang="el-GR" dirty="0" smtClean="0"/>
              <a:t>3. </a:t>
            </a:r>
            <a:r>
              <a:rPr lang="el-GR" b="1" dirty="0" smtClean="0"/>
              <a:t>Η </a:t>
            </a:r>
            <a:r>
              <a:rPr lang="el-GR" b="1" dirty="0"/>
              <a:t>οργανωτική κουλτούρα και η διαχείριση από την πλευρά των στελεχών</a:t>
            </a:r>
            <a:r>
              <a:rPr lang="el-GR" dirty="0"/>
              <a:t>. Η έλλειψη επικοινωνίας μεταξύ των εργαζομένων οδηγεί με μαθηματική ακρίβεια στην απομόνωσή τους. Παράλληλα, η έλλειψη προσπαθειών για τη δημιουργία κλίματος αλληλεγγύης μεταξύ των εργαζομένων μπορεί να οδηγήσει σε μη αποδεκτές συμπεριφορές, ικανές να πλήξουν σε πολύ μεγάλο βαθμό τους νέους εργαζόμενους. Τέλος, η έντονη απαξίωση από την πλευρά της Διοίκησης σε </a:t>
            </a:r>
            <a:r>
              <a:rPr lang="el-GR" dirty="0" err="1"/>
              <a:t>ό,τι</a:t>
            </a:r>
            <a:r>
              <a:rPr lang="el-GR" dirty="0"/>
              <a:t> αφορά τις απόψεις των εργαζομένων, μπορεί να συμβάλει στην ανάπτυξη φαινομένων ηθικής παρενόχλησης. </a:t>
            </a:r>
            <a:endParaRPr lang="en-US" dirty="0" smtClean="0"/>
          </a:p>
          <a:p>
            <a:pPr>
              <a:buNone/>
            </a:pPr>
            <a:endParaRPr lang="el-GR" dirty="0"/>
          </a:p>
          <a:p>
            <a:pPr>
              <a:buNone/>
            </a:pPr>
            <a:r>
              <a:rPr lang="el-GR" dirty="0" smtClean="0"/>
              <a:t>4. </a:t>
            </a:r>
            <a:r>
              <a:rPr lang="el-GR" b="1" dirty="0"/>
              <a:t>Η ομάδα εργασίας και η δυναμική της. </a:t>
            </a:r>
            <a:r>
              <a:rPr lang="el-GR" dirty="0"/>
              <a:t>Οι ομάδες που εργάζονται κάτω υπό υπερβολική πίεση, είναι πιθανό να οδηγηθούν σε σύγκρουση, δεδομένου ότι δεν υπάρχει ισορροπία. Αποτέλεσμα αυτής της κατάστασης είναι κάποιο μέλος από την ομάδα να μετατρέπεται σε αποδιοπομπαίο τράγο και να υφίσταται όλο το βάρος των ευθυνών εξολοκλήρου. </a:t>
            </a:r>
            <a:endParaRPr lang="en-US" dirty="0" smtClean="0"/>
          </a:p>
          <a:p>
            <a:pPr>
              <a:buNone/>
            </a:pPr>
            <a:endParaRPr lang="el-GR" dirty="0"/>
          </a:p>
          <a:p>
            <a:pPr>
              <a:buNone/>
            </a:pPr>
            <a:r>
              <a:rPr lang="el-GR" dirty="0" smtClean="0"/>
              <a:t>5. </a:t>
            </a:r>
            <a:r>
              <a:rPr lang="el-GR" b="1" dirty="0"/>
              <a:t>Θεωρίες περί προσωπικότητας. </a:t>
            </a:r>
            <a:r>
              <a:rPr lang="el-GR" dirty="0"/>
              <a:t>Καθένας από τους εργαζομένους είναι διαφορετικός με τη δική του προσωπικότητα, επομένως ο οποιοσδήποτε μπορεί να μετατραπεί σε θύτη ανάλογα και με τις συνθήκες. Ως εκ τούτου, η συμπεριφορά του </a:t>
            </a:r>
            <a:r>
              <a:rPr lang="el-GR" dirty="0" err="1"/>
              <a:t>παρενοχλούντος</a:t>
            </a:r>
            <a:r>
              <a:rPr lang="el-GR" dirty="0"/>
              <a:t> είναι ανάγκη να αναλύεται, αφού εκείνος θέτει τα όρια μιας ανεπιθύμητης κατάστασης. </a:t>
            </a:r>
            <a:endParaRPr lang="en-US" dirty="0" smtClean="0"/>
          </a:p>
          <a:p>
            <a:pPr>
              <a:buNone/>
            </a:pPr>
            <a:endParaRPr lang="el-GR" dirty="0"/>
          </a:p>
          <a:p>
            <a:pPr>
              <a:buNone/>
            </a:pPr>
            <a:r>
              <a:rPr lang="el-GR" dirty="0" smtClean="0"/>
              <a:t>6</a:t>
            </a:r>
            <a:r>
              <a:rPr lang="el-GR" b="1" dirty="0" smtClean="0"/>
              <a:t>. Η </a:t>
            </a:r>
            <a:r>
              <a:rPr lang="el-GR" b="1" dirty="0"/>
              <a:t>κρυφή λειτουργία της ψυχολογίας στην κοινωνία. </a:t>
            </a:r>
            <a:r>
              <a:rPr lang="el-GR" dirty="0"/>
              <a:t>Η συχνή και παράλογη χρήση των όρων της ψυχολογίας στη Δυτική κοινωνία δίνει πάτημα στον </a:t>
            </a:r>
            <a:r>
              <a:rPr lang="el-GR" dirty="0" err="1"/>
              <a:t>παρενοχλούντα</a:t>
            </a:r>
            <a:r>
              <a:rPr lang="el-GR" dirty="0"/>
              <a:t> να επιρρίπτει ευθύνες στο θύμα για όλα τα προβλήματα που προκύπτουν.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ΕΠΙΠΤΩΣΕΙΣ ΤΗΣ ΗΘΙΚΗΣ ΠΑΡΕΝΟΧΛΗΣΗΣ ΣΤΗΝ ΥΓΕΙΑ </a:t>
            </a:r>
            <a:endParaRPr lang="el-GR" dirty="0"/>
          </a:p>
        </p:txBody>
      </p:sp>
      <p:sp>
        <p:nvSpPr>
          <p:cNvPr id="3" name="2 - Θέση περιεχομένου"/>
          <p:cNvSpPr>
            <a:spLocks noGrp="1"/>
          </p:cNvSpPr>
          <p:nvPr>
            <p:ph idx="1"/>
          </p:nvPr>
        </p:nvSpPr>
        <p:spPr/>
        <p:txBody>
          <a:bodyPr>
            <a:normAutofit fontScale="85000" lnSpcReduction="20000"/>
          </a:bodyPr>
          <a:lstStyle/>
          <a:p>
            <a:endParaRPr lang="el-GR" b="1" dirty="0"/>
          </a:p>
          <a:p>
            <a:pPr>
              <a:buNone/>
            </a:pPr>
            <a:r>
              <a:rPr lang="el-GR" b="1" dirty="0"/>
              <a:t>ΑΥΞΗΜΕΝΑ ΕΠΙΠΕΔΑ ΑΓΧΟΥΣ </a:t>
            </a:r>
          </a:p>
          <a:p>
            <a:r>
              <a:rPr lang="el-GR" dirty="0"/>
              <a:t>Παρά το γεγονός ότι το άγχος είναι φυσιολογικό να υπάρχει στην καθημερινότητα ενός ατόμου, όταν ξεφεύγει από λογικά πλαίσια είναι ικανό να δημιουργήσει ένα αίσθημα δυσφορίας, τόσο ψυχολογικής όσο και σωματικής στο άτομο. «Παράγοντες όπως η μεταβαλλόμενη φύση της εργασίας, η επαγγελματική εμπειρία και οι αλλαγές στην ίδια την κοινωνία, μπορούν να οδηγήσουν σε άγχος στο χώρο της εργασίας και συνδέονται με την κακή υγεία» (</a:t>
            </a:r>
            <a:r>
              <a:rPr lang="el-GR" dirty="0" err="1"/>
              <a:t>Τερζίδης</a:t>
            </a:r>
            <a:r>
              <a:rPr lang="el-GR" dirty="0"/>
              <a:t> &amp; Τζωρτζάκης 2004).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ΕΠΑΓΓΕΛΜΑΤΙΚΗ ΕΞΟΥΘΕΝΩΣΗ</a:t>
            </a:r>
            <a:r>
              <a:rPr lang="en-US" dirty="0" smtClean="0"/>
              <a:t> -</a:t>
            </a:r>
            <a:r>
              <a:rPr lang="el-GR" dirty="0" smtClean="0"/>
              <a:t> BURNOUT</a:t>
            </a:r>
            <a:r>
              <a:rPr lang="en-US" dirty="0" smtClean="0"/>
              <a:t> </a:t>
            </a:r>
            <a:r>
              <a:rPr lang="el-GR" dirty="0" smtClean="0"/>
              <a:t> </a:t>
            </a:r>
            <a:endParaRPr lang="el-GR" dirty="0"/>
          </a:p>
        </p:txBody>
      </p:sp>
      <p:sp>
        <p:nvSpPr>
          <p:cNvPr id="3" name="2 - Θέση περιεχομένου"/>
          <p:cNvSpPr>
            <a:spLocks noGrp="1"/>
          </p:cNvSpPr>
          <p:nvPr>
            <p:ph idx="1"/>
          </p:nvPr>
        </p:nvSpPr>
        <p:spPr/>
        <p:txBody>
          <a:bodyPr>
            <a:normAutofit fontScale="70000" lnSpcReduction="20000"/>
          </a:bodyPr>
          <a:lstStyle/>
          <a:p>
            <a:endParaRPr lang="el-GR" dirty="0"/>
          </a:p>
          <a:p>
            <a:r>
              <a:rPr lang="el-GR" dirty="0" smtClean="0"/>
              <a:t>Ο </a:t>
            </a:r>
            <a:r>
              <a:rPr lang="el-GR" dirty="0"/>
              <a:t>όρος επαγγελματική εξουθένωση, διαφορετικά το σύνδρομο </a:t>
            </a:r>
            <a:r>
              <a:rPr lang="el-GR" dirty="0" err="1"/>
              <a:t>burnout</a:t>
            </a:r>
            <a:r>
              <a:rPr lang="el-GR" dirty="0"/>
              <a:t>, χρησιμοποιήθηκε για πρώτη φορά το 1974 από τον </a:t>
            </a:r>
            <a:r>
              <a:rPr lang="el-GR" dirty="0" err="1"/>
              <a:t>Freudenberger</a:t>
            </a:r>
            <a:r>
              <a:rPr lang="el-GR" dirty="0"/>
              <a:t> για την παρουσίαση των ψυχοσωματικών συμπτωμάτων που εμφανίζουν τα άτομα που ασκούν επαγγέλματα ψυχικής υγείας και διατηρούν στενές σχέσεις με άτομα που χρήζουν προστασίας και στήριξης (</a:t>
            </a:r>
            <a:r>
              <a:rPr lang="el-GR" dirty="0" err="1"/>
              <a:t>Freudenberger</a:t>
            </a:r>
            <a:r>
              <a:rPr lang="el-GR" dirty="0"/>
              <a:t>, 1974, στο Μ. </a:t>
            </a:r>
            <a:r>
              <a:rPr lang="el-GR" dirty="0" err="1"/>
              <a:t>Βακόλα</a:t>
            </a:r>
            <a:r>
              <a:rPr lang="el-GR" dirty="0"/>
              <a:t>, Γ. Νικολάου, 2011). </a:t>
            </a:r>
            <a:endParaRPr lang="en-US" dirty="0" smtClean="0"/>
          </a:p>
          <a:p>
            <a:endParaRPr lang="en-US" dirty="0" smtClean="0"/>
          </a:p>
          <a:p>
            <a:r>
              <a:rPr lang="el-GR" dirty="0" smtClean="0"/>
              <a:t>Με </a:t>
            </a:r>
            <a:r>
              <a:rPr lang="el-GR" dirty="0"/>
              <a:t>τον όρο επαγγελματική εξουθένωση ορίζεται «μια κατάσταση σωματικής, συναισθηματικής και ψυχικής εξάντλησης, η οποία είναι αποτέλεσμα της μακροχρόνιας συμμετοχής σε εργασιακές καταστάσεις συναισθηματικά απαιτητικές» (</a:t>
            </a:r>
            <a:r>
              <a:rPr lang="el-GR" dirty="0" err="1"/>
              <a:t>Maslach</a:t>
            </a:r>
            <a:r>
              <a:rPr lang="el-GR" dirty="0"/>
              <a:t> &amp; </a:t>
            </a:r>
            <a:r>
              <a:rPr lang="el-GR" dirty="0" err="1"/>
              <a:t>Jackson</a:t>
            </a:r>
            <a:r>
              <a:rPr lang="el-GR" dirty="0"/>
              <a:t>, 1986). Κάτω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2976" y="571480"/>
            <a:ext cx="8229600" cy="846158"/>
          </a:xfrm>
        </p:spPr>
        <p:txBody>
          <a:bodyPr>
            <a:normAutofit fontScale="90000"/>
          </a:bodyPr>
          <a:lstStyle/>
          <a:p>
            <a:r>
              <a:rPr lang="el-GR" dirty="0" smtClean="0"/>
              <a:t>ΚΑΤΑΘΛΙΨΗ </a:t>
            </a:r>
            <a:br>
              <a:rPr lang="el-GR" dirty="0" smtClean="0"/>
            </a:br>
            <a:endParaRPr lang="el-GR" dirty="0"/>
          </a:p>
        </p:txBody>
      </p:sp>
      <p:sp>
        <p:nvSpPr>
          <p:cNvPr id="3" name="2 - Θέση περιεχομένου"/>
          <p:cNvSpPr>
            <a:spLocks noGrp="1"/>
          </p:cNvSpPr>
          <p:nvPr>
            <p:ph idx="1"/>
          </p:nvPr>
        </p:nvSpPr>
        <p:spPr>
          <a:xfrm>
            <a:off x="1435608" y="1447800"/>
            <a:ext cx="7498080" cy="5053034"/>
          </a:xfrm>
        </p:spPr>
        <p:txBody>
          <a:bodyPr>
            <a:normAutofit fontScale="77500" lnSpcReduction="20000"/>
          </a:bodyPr>
          <a:lstStyle/>
          <a:p>
            <a:endParaRPr lang="el-GR" dirty="0"/>
          </a:p>
          <a:p>
            <a:r>
              <a:rPr lang="el-GR" dirty="0" smtClean="0"/>
              <a:t>Γεγονός </a:t>
            </a:r>
            <a:r>
              <a:rPr lang="el-GR" dirty="0"/>
              <a:t>είναι ότι αν η παρενόχληση εντείνεται με το πέρασμα του χρόνου, τότε το άτομο μπορεί να εμφανίσει συμπτώματα κατάθλιψης</a:t>
            </a:r>
            <a:r>
              <a:rPr lang="el-GR" dirty="0" smtClean="0"/>
              <a:t>.</a:t>
            </a:r>
            <a:endParaRPr lang="en-US" dirty="0" smtClean="0"/>
          </a:p>
          <a:p>
            <a:endParaRPr lang="en-US" dirty="0" smtClean="0"/>
          </a:p>
          <a:p>
            <a:r>
              <a:rPr lang="el-GR" dirty="0" smtClean="0"/>
              <a:t> </a:t>
            </a:r>
            <a:r>
              <a:rPr lang="el-GR" dirty="0"/>
              <a:t>Η καταθλιπτική συμπτωματολογία περιλαμβάνει μελαγχολική διάθεση, αίσθημα απαξίωσης, αδυναμία προσαρμογής, απελπισία και δυσφορία (</a:t>
            </a:r>
            <a:r>
              <a:rPr lang="el-GR" dirty="0" err="1"/>
              <a:t>Hirigoyen</a:t>
            </a:r>
            <a:r>
              <a:rPr lang="el-GR" dirty="0"/>
              <a:t>, 2002). </a:t>
            </a:r>
            <a:endParaRPr lang="en-US" dirty="0" smtClean="0"/>
          </a:p>
          <a:p>
            <a:endParaRPr lang="en-US" dirty="0" smtClean="0"/>
          </a:p>
          <a:p>
            <a:r>
              <a:rPr lang="el-GR" dirty="0" smtClean="0"/>
              <a:t>Σε </a:t>
            </a:r>
            <a:r>
              <a:rPr lang="el-GR" dirty="0"/>
              <a:t>αντίθεση με την επαγγελματική εξουθένωση, που αφορά ένα συγκεκριμένο πλαίσιο σχετιζόμενο με την εξάντληση του ατόμου στην εργασία, η κατάθλιψη είναι ένα πιο γενικευμένο φαινόμενο που επηρεάζει όλη τη ζωή του ατόμου.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00100" y="357167"/>
            <a:ext cx="7643866" cy="1143008"/>
          </a:xfrm>
        </p:spPr>
        <p:txBody>
          <a:bodyPr/>
          <a:lstStyle/>
          <a:p>
            <a:r>
              <a:rPr lang="el-GR" dirty="0"/>
              <a:t>ΗΘΙΚΗ ΠΑΡΕΝΟΧΛΗΣΗ</a:t>
            </a:r>
          </a:p>
        </p:txBody>
      </p:sp>
      <p:sp>
        <p:nvSpPr>
          <p:cNvPr id="3" name="2 - Υπότιτλος"/>
          <p:cNvSpPr>
            <a:spLocks noGrp="1"/>
          </p:cNvSpPr>
          <p:nvPr>
            <p:ph type="subTitle" idx="1"/>
          </p:nvPr>
        </p:nvSpPr>
        <p:spPr>
          <a:xfrm>
            <a:off x="1142976" y="2071678"/>
            <a:ext cx="7500990" cy="3929090"/>
          </a:xfrm>
        </p:spPr>
        <p:txBody>
          <a:bodyPr>
            <a:normAutofit fontScale="92500" lnSpcReduction="10000"/>
          </a:bodyPr>
          <a:lstStyle/>
          <a:p>
            <a:r>
              <a:rPr lang="el-GR" dirty="0">
                <a:solidFill>
                  <a:schemeClr val="tx1"/>
                </a:solidFill>
              </a:rPr>
              <a:t>Ως ηθική παρενόχληση ορίζεται η ψυχολογική βία, η οποία ασκείται από ένα άτομο ή μια ομάδα ατόμων σε ένα άλλο. Εκδηλώνεται μέσα από μια σειρά εχθρικών συμπεριφορών οι οποίες, ενώ μοιάζουν ασύνδετες μεταξύ τους, στην ουσία αποτελούν μέρος </a:t>
            </a:r>
            <a:r>
              <a:rPr lang="el-GR" i="1" u="sng" dirty="0">
                <a:solidFill>
                  <a:schemeClr val="tx1"/>
                </a:solidFill>
              </a:rPr>
              <a:t>ενός σχεδίου εκφοβισμού, υποβάθμισης και ατίμωσης του </a:t>
            </a:r>
            <a:r>
              <a:rPr lang="el-GR" i="1" u="sng" dirty="0" smtClean="0">
                <a:solidFill>
                  <a:schemeClr val="tx1"/>
                </a:solidFill>
              </a:rPr>
              <a:t>θύματος.</a:t>
            </a:r>
          </a:p>
          <a:p>
            <a:endParaRPr lang="el-GR" dirty="0" smtClean="0">
              <a:solidFill>
                <a:schemeClr val="tx1"/>
              </a:solidFill>
            </a:endParaRPr>
          </a:p>
          <a:p>
            <a:r>
              <a:rPr lang="el-GR" dirty="0" smtClean="0">
                <a:solidFill>
                  <a:schemeClr val="tx1"/>
                </a:solidFill>
              </a:rPr>
              <a:t>Στόχος </a:t>
            </a:r>
            <a:r>
              <a:rPr lang="el-GR" dirty="0">
                <a:solidFill>
                  <a:schemeClr val="tx1"/>
                </a:solidFill>
              </a:rPr>
              <a:t>του θύτη είναι η συστηματική και κατ’ εξακολούθηση παρενόχληση του θύματος έως ότου αυτό εξοντωθεί από το εργασιακό στρες και καταρρεύσει </a:t>
            </a:r>
            <a:r>
              <a:rPr lang="el-GR" dirty="0" smtClean="0">
                <a:solidFill>
                  <a:schemeClr val="tx1"/>
                </a:solidFill>
              </a:rPr>
              <a:t>ψυχολογικά</a:t>
            </a:r>
            <a:endParaRPr lang="el-GR"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0100" y="571480"/>
            <a:ext cx="7586658" cy="1143000"/>
          </a:xfrm>
        </p:spPr>
        <p:txBody>
          <a:bodyPr>
            <a:normAutofit fontScale="90000"/>
          </a:bodyPr>
          <a:lstStyle/>
          <a:p>
            <a:r>
              <a:rPr lang="el-GR" dirty="0" smtClean="0"/>
              <a:t>ΨΥΧΟΣΩΜΑΤΙΚΕΣ ΔΙΑΤΑΡΑΧΕΣ </a:t>
            </a:r>
            <a:br>
              <a:rPr lang="el-GR" dirty="0" smtClean="0"/>
            </a:br>
            <a:endParaRPr lang="el-GR" dirty="0"/>
          </a:p>
        </p:txBody>
      </p:sp>
      <p:sp>
        <p:nvSpPr>
          <p:cNvPr id="3" name="2 - Θέση περιεχομένου"/>
          <p:cNvSpPr>
            <a:spLocks noGrp="1"/>
          </p:cNvSpPr>
          <p:nvPr>
            <p:ph idx="1"/>
          </p:nvPr>
        </p:nvSpPr>
        <p:spPr>
          <a:xfrm>
            <a:off x="1435608" y="1447800"/>
            <a:ext cx="7498080" cy="5195910"/>
          </a:xfrm>
        </p:spPr>
        <p:txBody>
          <a:bodyPr>
            <a:normAutofit fontScale="62500" lnSpcReduction="20000"/>
          </a:bodyPr>
          <a:lstStyle/>
          <a:p>
            <a:endParaRPr lang="el-GR" dirty="0"/>
          </a:p>
          <a:p>
            <a:r>
              <a:rPr lang="el-GR" dirty="0" smtClean="0"/>
              <a:t>Σύμφωνα </a:t>
            </a:r>
            <a:r>
              <a:rPr lang="el-GR" dirty="0"/>
              <a:t>με τη (</a:t>
            </a:r>
            <a:r>
              <a:rPr lang="el-GR" dirty="0" err="1"/>
              <a:t>Hirigoyen</a:t>
            </a:r>
            <a:r>
              <a:rPr lang="el-GR" dirty="0"/>
              <a:t>, 2002), οι ψυχοσωματικές διαταραχές πλήττουν μεγάλο αριθμό </a:t>
            </a:r>
            <a:r>
              <a:rPr lang="el-GR" dirty="0" err="1"/>
              <a:t>παρενοχλούντων</a:t>
            </a:r>
            <a:r>
              <a:rPr lang="el-GR" dirty="0"/>
              <a:t>. Συνήθως, αντιμετωπίζονται με την </a:t>
            </a:r>
            <a:r>
              <a:rPr lang="el-GR" dirty="0" err="1"/>
              <a:t>αυτοθεραπεία</a:t>
            </a:r>
            <a:r>
              <a:rPr lang="el-GR" dirty="0"/>
              <a:t> ή με συγκεκριμένη συμπτωματική θεραπεία, που προτείνεται από γιατρό γενικής ιατρικής. Όσο περισσότερο χρονικό διάστημα διαρκεί η ηθική παρενόχληση, τόσο οι ψυχοσωματικές διαταραχές εδραιώνουν τη θέση τους. </a:t>
            </a:r>
            <a:endParaRPr lang="en-US" dirty="0" smtClean="0"/>
          </a:p>
          <a:p>
            <a:endParaRPr lang="el-GR" dirty="0" smtClean="0"/>
          </a:p>
          <a:p>
            <a:r>
              <a:rPr lang="el-GR" dirty="0" smtClean="0"/>
              <a:t>Το </a:t>
            </a:r>
            <a:r>
              <a:rPr lang="el-GR" dirty="0"/>
              <a:t>σώμα, ουσιαστικά, καταγράφει την επίθεση πιο γρήγορα από </a:t>
            </a:r>
            <a:r>
              <a:rPr lang="el-GR" dirty="0" err="1"/>
              <a:t>ό,τι</a:t>
            </a:r>
            <a:r>
              <a:rPr lang="el-GR" dirty="0"/>
              <a:t> ο εγκέφαλος, ο οποίος αδυνατεί να συνειδητοποιήσει την επιθετική συμπεριφορά που βιώνει. Στη συνέχεια, το σώμα ξαναθυμάται το σοκ που υπέστη και τα συμπτώματα μετατρέπονται σταδιακά σε </a:t>
            </a:r>
            <a:r>
              <a:rPr lang="el-GR" dirty="0" err="1"/>
              <a:t>μετα</a:t>
            </a:r>
            <a:r>
              <a:rPr lang="el-GR" dirty="0"/>
              <a:t>-τραυματικό άγχος. </a:t>
            </a:r>
            <a:endParaRPr lang="en-US" dirty="0" smtClean="0"/>
          </a:p>
          <a:p>
            <a:endParaRPr lang="el-GR" dirty="0" smtClean="0"/>
          </a:p>
          <a:p>
            <a:r>
              <a:rPr lang="el-GR" dirty="0" smtClean="0"/>
              <a:t>Τα </a:t>
            </a:r>
            <a:r>
              <a:rPr lang="el-GR" dirty="0"/>
              <a:t>συμπτώματα των ψυχοσωματικών διαταραχών εξελίσσονται με ραγδαίους ρυθμούς: απότομες αυξομειώσεις βάρους, στομαχικές διαταραχές, ορμονικές διαταραχές, υπερβολικά υψηλή πίεση, αδιαθεσίες, ζαλάδες, δερματοπάθειες.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ΠΟΛΙΤΙΚΕΣ ΠΡΟΛΗΨΗΣ ΤΗΣ ΗΘΙΚΗΣ ΠΑΡΕΝΟΧΛΗΣΗΣ </a:t>
            </a:r>
            <a:endParaRPr lang="el-GR" dirty="0"/>
          </a:p>
        </p:txBody>
      </p:sp>
      <p:sp>
        <p:nvSpPr>
          <p:cNvPr id="3" name="2 - Θέση περιεχομένου"/>
          <p:cNvSpPr>
            <a:spLocks noGrp="1"/>
          </p:cNvSpPr>
          <p:nvPr>
            <p:ph idx="1"/>
          </p:nvPr>
        </p:nvSpPr>
        <p:spPr>
          <a:xfrm>
            <a:off x="1435608" y="1447800"/>
            <a:ext cx="7498080" cy="5410200"/>
          </a:xfrm>
        </p:spPr>
        <p:txBody>
          <a:bodyPr>
            <a:normAutofit fontScale="55000" lnSpcReduction="20000"/>
          </a:bodyPr>
          <a:lstStyle/>
          <a:p>
            <a:endParaRPr lang="el-GR" dirty="0"/>
          </a:p>
          <a:p>
            <a:r>
              <a:rPr lang="el-GR" dirty="0"/>
              <a:t>Από πλευράς της Διοίκησης, καμιά συμπεριφορά επιθετικού χαρακτήρα και ηθικής παρενόχλησης δεν θα είναι αποδεκτή και θα διερευνάται διεξοδικά, προκειμένου να ληφθούν μέτρα και να αντιμετωπιστεί το πρόβλημα. </a:t>
            </a:r>
          </a:p>
          <a:p>
            <a:r>
              <a:rPr lang="el-GR" dirty="0" smtClean="0"/>
              <a:t>Σε </a:t>
            </a:r>
            <a:r>
              <a:rPr lang="el-GR" dirty="0"/>
              <a:t>περίπτωση καταγγελίας του περιστατικού, οι διαδικασίες διερεύνησης του θα γίνονται διακριτικά, προκειμένου να προστατευτεί το θύμα. </a:t>
            </a:r>
            <a:endParaRPr lang="el-GR" dirty="0" smtClean="0"/>
          </a:p>
          <a:p>
            <a:r>
              <a:rPr lang="el-GR" dirty="0" smtClean="0"/>
              <a:t>Για </a:t>
            </a:r>
            <a:r>
              <a:rPr lang="el-GR" dirty="0"/>
              <a:t>τη διερεύνηση των ζητημάτων θα ορίζονται θεσμικά όργανα, τα οποία αφενός θα χαίρουν εκτίμησης και εμπιστοσύνης από τους εργαζόμενους και αφετέρου θα χειρίζονται τα περιστατικά με αντικειμενικότητα και απόλυτη εχεμύθεια. </a:t>
            </a:r>
          </a:p>
          <a:p>
            <a:r>
              <a:rPr lang="el-GR" dirty="0" smtClean="0"/>
              <a:t>Η </a:t>
            </a:r>
            <a:r>
              <a:rPr lang="el-GR" dirty="0"/>
              <a:t>Διοίκηση επιβάλλεται να γνωστοποιεί στους εργαζομένους της τα μέτρα που θα λαμβάνονται, σε περίπτωση που επιβεβαιωθεί κρούσμα ηθικής παρενόχλησης. </a:t>
            </a:r>
          </a:p>
          <a:p>
            <a:r>
              <a:rPr lang="el-GR" dirty="0" smtClean="0"/>
              <a:t>Θα </a:t>
            </a:r>
            <a:r>
              <a:rPr lang="el-GR" dirty="0"/>
              <a:t>απαγορεύεται δια ρόπαλου οποιαδήποτε ψευδή καταγγελία για παρενόχληση. </a:t>
            </a:r>
          </a:p>
          <a:p>
            <a:r>
              <a:rPr lang="el-GR" dirty="0" smtClean="0"/>
              <a:t>Θα </a:t>
            </a:r>
            <a:r>
              <a:rPr lang="el-GR" dirty="0"/>
              <a:t>χαρακτηρίζεται ως καταδικαστέα οποιαδήποτε συμπεριφορά εκδικητικού χαρακτήρα προς τα θύματα ή τους μάρτυρες που κατέδειξαν τις αρνητικές συμπεριφορές. </a:t>
            </a:r>
          </a:p>
          <a:p>
            <a:endParaRPr lang="el-GR" dirty="0"/>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71604" y="2285992"/>
            <a:ext cx="7406640" cy="1472184"/>
          </a:xfrm>
        </p:spPr>
        <p:txBody>
          <a:bodyPr>
            <a:normAutofit fontScale="90000"/>
          </a:bodyPr>
          <a:lstStyle/>
          <a:p>
            <a:r>
              <a:rPr lang="el-GR" sz="4800" b="1" dirty="0"/>
              <a:t/>
            </a:r>
            <a:br>
              <a:rPr lang="el-GR" sz="4800" b="1" dirty="0"/>
            </a:br>
            <a:r>
              <a:rPr lang="el-GR" sz="4800" b="1" dirty="0"/>
              <a:t/>
            </a:r>
            <a:br>
              <a:rPr lang="el-GR" sz="4800" b="1" dirty="0"/>
            </a:br>
            <a:r>
              <a:rPr lang="el-GR" sz="4800" b="1" dirty="0"/>
              <a:t/>
            </a:r>
            <a:br>
              <a:rPr lang="el-GR" sz="4800" b="1" dirty="0"/>
            </a:br>
            <a:r>
              <a:rPr lang="el-GR" sz="3200" b="1" dirty="0"/>
              <a:t>ΣΤΕΡΕΟΤΥΠΑ ΚΑΙ </a:t>
            </a:r>
            <a:r>
              <a:rPr lang="el-GR" sz="3200" b="1" dirty="0" smtClean="0"/>
              <a:t>ΠΡΟΚΑΤΑΛΗΨΕΙΣ</a:t>
            </a:r>
            <a:endParaRPr lang="el-GR" sz="32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28728" y="0"/>
            <a:ext cx="7498080" cy="1143000"/>
          </a:xfrm>
        </p:spPr>
        <p:txBody>
          <a:bodyPr/>
          <a:lstStyle/>
          <a:p>
            <a:r>
              <a:rPr lang="el-GR" sz="3200" b="1" dirty="0"/>
              <a:t>Ορισμός</a:t>
            </a:r>
          </a:p>
        </p:txBody>
      </p:sp>
      <p:sp>
        <p:nvSpPr>
          <p:cNvPr id="30723" name="Rectangle 3"/>
          <p:cNvSpPr>
            <a:spLocks noGrp="1" noChangeArrowheads="1"/>
          </p:cNvSpPr>
          <p:nvPr>
            <p:ph type="body" idx="1"/>
          </p:nvPr>
        </p:nvSpPr>
        <p:spPr>
          <a:xfrm>
            <a:off x="1000100" y="1181100"/>
            <a:ext cx="7929618" cy="5676900"/>
          </a:xfrm>
        </p:spPr>
        <p:txBody>
          <a:bodyPr>
            <a:normAutofit/>
          </a:bodyPr>
          <a:lstStyle/>
          <a:p>
            <a:pPr>
              <a:lnSpc>
                <a:spcPct val="80000"/>
              </a:lnSpc>
            </a:pPr>
            <a:r>
              <a:rPr lang="el-GR" sz="2000" dirty="0"/>
              <a:t>Τα στερεότυπα αποτελούν  </a:t>
            </a:r>
            <a:r>
              <a:rPr lang="el-GR" sz="2000" b="1" dirty="0"/>
              <a:t>απλουστευτική</a:t>
            </a:r>
            <a:r>
              <a:rPr lang="el-GR" sz="2000" dirty="0"/>
              <a:t>, </a:t>
            </a:r>
            <a:r>
              <a:rPr lang="el-GR" sz="2000" b="1" dirty="0"/>
              <a:t>τυποποιημένη</a:t>
            </a:r>
            <a:r>
              <a:rPr lang="el-GR" sz="2000" dirty="0"/>
              <a:t> μορφή  κοινωνικής κατηγοριοποίησης</a:t>
            </a:r>
            <a:r>
              <a:rPr lang="en-US" sz="2000" dirty="0"/>
              <a:t> </a:t>
            </a:r>
            <a:r>
              <a:rPr lang="el-GR" sz="2000" dirty="0"/>
              <a:t>( </a:t>
            </a:r>
            <a:r>
              <a:rPr lang="en-US" sz="2000" dirty="0" err="1"/>
              <a:t>Tajfel</a:t>
            </a:r>
            <a:r>
              <a:rPr lang="el-GR" sz="2000" dirty="0"/>
              <a:t>, 1999</a:t>
            </a:r>
            <a:r>
              <a:rPr lang="en-US" sz="2000" dirty="0"/>
              <a:t>a. </a:t>
            </a:r>
            <a:r>
              <a:rPr lang="en-US" sz="2000" dirty="0" err="1"/>
              <a:t>Cambell</a:t>
            </a:r>
            <a:r>
              <a:rPr lang="el-GR" sz="2000" dirty="0"/>
              <a:t>, 1999</a:t>
            </a:r>
            <a:r>
              <a:rPr lang="el-GR" sz="2000" dirty="0" smtClean="0"/>
              <a:t>).</a:t>
            </a:r>
            <a:endParaRPr lang="en-US" sz="2000" dirty="0" smtClean="0"/>
          </a:p>
          <a:p>
            <a:pPr>
              <a:lnSpc>
                <a:spcPct val="80000"/>
              </a:lnSpc>
            </a:pPr>
            <a:endParaRPr lang="en-US" sz="2000" dirty="0"/>
          </a:p>
          <a:p>
            <a:pPr>
              <a:lnSpc>
                <a:spcPct val="80000"/>
              </a:lnSpc>
            </a:pPr>
            <a:r>
              <a:rPr lang="el-GR" sz="2000" dirty="0"/>
              <a:t> Μια καθορισμένη αντίληψη ή εικόνα για ένα άτομο ή μια ομάδα, που εδράζεται στην </a:t>
            </a:r>
            <a:r>
              <a:rPr lang="el-GR" sz="2000" b="1" dirty="0" err="1"/>
              <a:t>υπεραπλούστευση</a:t>
            </a:r>
            <a:r>
              <a:rPr lang="el-GR" sz="2000" dirty="0"/>
              <a:t> κάποιων παρατηρούμενων ή φαντασιακών γνωρισμάτων της συμπεριφοράς ή της εμφάνισής τους. </a:t>
            </a:r>
            <a:endParaRPr lang="en-US" sz="2000" dirty="0" smtClean="0"/>
          </a:p>
          <a:p>
            <a:pPr>
              <a:lnSpc>
                <a:spcPct val="80000"/>
              </a:lnSpc>
            </a:pPr>
            <a:endParaRPr lang="el-GR" sz="2000" dirty="0"/>
          </a:p>
          <a:p>
            <a:pPr>
              <a:lnSpc>
                <a:spcPct val="80000"/>
              </a:lnSpc>
            </a:pPr>
            <a:r>
              <a:rPr lang="el-GR" sz="2000" dirty="0"/>
              <a:t>Τα στερεότυπα λειτουργούν ως ιδιότυπα </a:t>
            </a:r>
            <a:r>
              <a:rPr lang="el-GR" sz="2000" b="1" dirty="0"/>
              <a:t>νοητικά φίλτρα</a:t>
            </a:r>
            <a:r>
              <a:rPr lang="el-GR" sz="2000" dirty="0"/>
              <a:t>, τα οποία εδράζονται στην </a:t>
            </a:r>
            <a:r>
              <a:rPr lang="el-GR" sz="2000" b="1" dirty="0"/>
              <a:t>επιλεκτική</a:t>
            </a:r>
            <a:r>
              <a:rPr lang="el-GR" sz="2000" dirty="0"/>
              <a:t>,</a:t>
            </a:r>
            <a:r>
              <a:rPr lang="el-GR" sz="2000" b="1" dirty="0"/>
              <a:t> αποσπασματική, επιφανειακή</a:t>
            </a:r>
            <a:r>
              <a:rPr lang="el-GR" sz="2000" dirty="0"/>
              <a:t> γνώση, που παρουσιάζεται ως καθολική, αδιαμφισβήτητη, ομοιογενής</a:t>
            </a:r>
            <a:r>
              <a:rPr lang="en-US" sz="2000" dirty="0"/>
              <a:t>, </a:t>
            </a:r>
            <a:r>
              <a:rPr lang="el-GR" sz="2000" dirty="0"/>
              <a:t> στατική, αμετάβλητη. </a:t>
            </a:r>
            <a:endParaRPr lang="en-US" sz="2000" dirty="0" smtClean="0"/>
          </a:p>
          <a:p>
            <a:pPr>
              <a:lnSpc>
                <a:spcPct val="80000"/>
              </a:lnSpc>
            </a:pPr>
            <a:endParaRPr lang="el-GR" sz="2000" dirty="0"/>
          </a:p>
          <a:p>
            <a:pPr>
              <a:lnSpc>
                <a:spcPct val="80000"/>
              </a:lnSpc>
            </a:pPr>
            <a:r>
              <a:rPr lang="el-GR" sz="2000" dirty="0"/>
              <a:t>Στερεοτυπική  σκέψη: τύπος σκέψης, ο οποίος χαρακτηρίζεται από την </a:t>
            </a:r>
            <a:r>
              <a:rPr lang="el-GR" sz="2000" b="1" dirty="0"/>
              <a:t>μονόπλευρη</a:t>
            </a:r>
            <a:r>
              <a:rPr lang="el-GR" sz="2000" dirty="0"/>
              <a:t>, υπερδιογκωμένη  προβολή κάποιων ιδιοτήτων του ατόμου ή της ομάδας ατόμων, αποκομμένων από κάποιες άλλες ιδιότητες ή χαρακτηριστικά.  </a:t>
            </a:r>
            <a:endParaRPr lang="en-US" sz="2000" dirty="0" smtClean="0"/>
          </a:p>
          <a:p>
            <a:pPr>
              <a:lnSpc>
                <a:spcPct val="80000"/>
              </a:lnSpc>
            </a:pPr>
            <a:endParaRPr lang="en-US" sz="2000" dirty="0"/>
          </a:p>
          <a:p>
            <a:pPr>
              <a:lnSpc>
                <a:spcPct val="80000"/>
              </a:lnSpc>
            </a:pPr>
            <a:r>
              <a:rPr lang="el-GR" sz="2000" dirty="0"/>
              <a:t>Διπολικός τρόπος σκέψης: «Οικεία ομάδα» // «ξένη ομάδα» </a:t>
            </a:r>
            <a:r>
              <a:rPr lang="el-GR" sz="2000" b="1" dirty="0" err="1"/>
              <a:t>ομοιογενοποίηση</a:t>
            </a:r>
            <a:r>
              <a:rPr lang="el-GR" sz="2000" dirty="0"/>
              <a:t> – </a:t>
            </a:r>
            <a:r>
              <a:rPr lang="el-GR" sz="2000" b="1" dirty="0"/>
              <a:t>πλήρη διαφοροποίηση. </a:t>
            </a:r>
            <a:r>
              <a:rPr lang="el-GR" sz="2000" dirty="0"/>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l-GR" sz="3200" b="1"/>
              <a:t>Προσεγγίσεις</a:t>
            </a:r>
          </a:p>
        </p:txBody>
      </p:sp>
      <p:sp>
        <p:nvSpPr>
          <p:cNvPr id="31747" name="Rectangle 3"/>
          <p:cNvSpPr>
            <a:spLocks noGrp="1" noChangeArrowheads="1"/>
          </p:cNvSpPr>
          <p:nvPr>
            <p:ph type="body" idx="1"/>
          </p:nvPr>
        </p:nvSpPr>
        <p:spPr>
          <a:xfrm>
            <a:off x="1071538" y="1447800"/>
            <a:ext cx="7862150" cy="5124472"/>
          </a:xfrm>
        </p:spPr>
        <p:txBody>
          <a:bodyPr>
            <a:normAutofit/>
          </a:bodyPr>
          <a:lstStyle/>
          <a:p>
            <a:pPr>
              <a:lnSpc>
                <a:spcPct val="80000"/>
              </a:lnSpc>
            </a:pPr>
            <a:r>
              <a:rPr lang="el-GR" sz="2200" dirty="0" smtClean="0"/>
              <a:t>Εισαγωγή </a:t>
            </a:r>
            <a:r>
              <a:rPr lang="el-GR" sz="2200" dirty="0"/>
              <a:t>της έννοιας στις κοινωνικές επιστήμες: </a:t>
            </a:r>
            <a:r>
              <a:rPr lang="en-US" sz="2200" dirty="0"/>
              <a:t>Walter Lippmann</a:t>
            </a:r>
            <a:r>
              <a:rPr lang="el-GR" sz="2200" dirty="0"/>
              <a:t> (1922) η τυπική εικόνα, που έρχεται στο νου μας, όταν σκεφτόμαστε μια συγκεκριμένη κοινωνική ομάδα</a:t>
            </a:r>
            <a:r>
              <a:rPr lang="el-GR" sz="2200" dirty="0" smtClean="0"/>
              <a:t>.</a:t>
            </a:r>
          </a:p>
          <a:p>
            <a:pPr>
              <a:lnSpc>
                <a:spcPct val="80000"/>
              </a:lnSpc>
            </a:pPr>
            <a:endParaRPr lang="el-GR" sz="2200" dirty="0"/>
          </a:p>
          <a:p>
            <a:pPr>
              <a:lnSpc>
                <a:spcPct val="80000"/>
              </a:lnSpc>
            </a:pPr>
            <a:r>
              <a:rPr lang="el-GR" sz="2200" dirty="0"/>
              <a:t>Βασικές προσεγγίσεις: 1)</a:t>
            </a:r>
            <a:r>
              <a:rPr lang="el-GR" sz="2200" b="1" u="sng" dirty="0"/>
              <a:t>Ψυχοδυναμική</a:t>
            </a:r>
            <a:r>
              <a:rPr lang="el-GR" sz="2200" dirty="0"/>
              <a:t>. Η λειτουργία των στερεοτύπων ως ικανοποίηση κάποιων προσωπικών αναγκών (εκτίμηση, </a:t>
            </a:r>
            <a:r>
              <a:rPr lang="en-US" sz="2200" dirty="0"/>
              <a:t>status</a:t>
            </a:r>
            <a:r>
              <a:rPr lang="el-GR" sz="2200" dirty="0"/>
              <a:t>) μετάθεση και προβολή αρνητικών συναισθημάτων και χαρακτηριστικών</a:t>
            </a:r>
            <a:r>
              <a:rPr lang="el-GR" sz="2200" dirty="0" smtClean="0"/>
              <a:t>.</a:t>
            </a:r>
          </a:p>
          <a:p>
            <a:pPr>
              <a:lnSpc>
                <a:spcPct val="80000"/>
              </a:lnSpc>
            </a:pPr>
            <a:endParaRPr lang="el-GR" sz="2200" dirty="0"/>
          </a:p>
          <a:p>
            <a:pPr>
              <a:lnSpc>
                <a:spcPct val="80000"/>
              </a:lnSpc>
            </a:pPr>
            <a:r>
              <a:rPr lang="el-GR" sz="2200" u="sng" dirty="0"/>
              <a:t>2)</a:t>
            </a:r>
            <a:r>
              <a:rPr lang="el-GR" sz="2200" b="1" u="sng" dirty="0" err="1"/>
              <a:t>Κοινωνικο</a:t>
            </a:r>
            <a:r>
              <a:rPr lang="el-GR" sz="2200" b="1" u="sng" dirty="0"/>
              <a:t>-πολιτισμική</a:t>
            </a:r>
            <a:r>
              <a:rPr lang="el-GR" sz="2200" u="sng" dirty="0"/>
              <a:t>.</a:t>
            </a:r>
            <a:r>
              <a:rPr lang="el-GR" sz="2200" dirty="0"/>
              <a:t> Πτυχή της κοινωνικής μάθησης, που αποκτώνται και μεταβιβάζονται όπως και άλλοι τύποι κοινωνικής γνώσης. </a:t>
            </a:r>
            <a:endParaRPr lang="el-GR" sz="2200" dirty="0" smtClean="0"/>
          </a:p>
          <a:p>
            <a:pPr>
              <a:lnSpc>
                <a:spcPct val="80000"/>
              </a:lnSpc>
            </a:pPr>
            <a:endParaRPr lang="el-GR" sz="2200" dirty="0"/>
          </a:p>
          <a:p>
            <a:pPr>
              <a:lnSpc>
                <a:spcPct val="80000"/>
              </a:lnSpc>
            </a:pPr>
            <a:r>
              <a:rPr lang="el-GR" sz="2200" u="sng" dirty="0"/>
              <a:t>3)</a:t>
            </a:r>
            <a:r>
              <a:rPr lang="el-GR" sz="2200" b="1" u="sng" dirty="0"/>
              <a:t>Γνωστική προσέγγιση</a:t>
            </a:r>
            <a:r>
              <a:rPr lang="el-GR" sz="2200" dirty="0"/>
              <a:t>. Νοητική αναπαράσταση, που μπορεί να παρουσιαστεί με όρους ανάλυσης πληροφοριών. Μια μορφή οργάνωσης και απλοποίησης της κοινωνικής πληροφορίας.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l-GR" sz="3200" b="1"/>
              <a:t>Κοινωνική Προέλευση</a:t>
            </a:r>
          </a:p>
        </p:txBody>
      </p:sp>
      <p:sp>
        <p:nvSpPr>
          <p:cNvPr id="32771" name="Rectangle 3"/>
          <p:cNvSpPr>
            <a:spLocks noGrp="1" noChangeArrowheads="1"/>
          </p:cNvSpPr>
          <p:nvPr>
            <p:ph type="body" idx="1"/>
          </p:nvPr>
        </p:nvSpPr>
        <p:spPr/>
        <p:txBody>
          <a:bodyPr/>
          <a:lstStyle/>
          <a:p>
            <a:pPr>
              <a:lnSpc>
                <a:spcPct val="80000"/>
              </a:lnSpc>
            </a:pPr>
            <a:r>
              <a:rPr lang="el-GR" sz="2000" dirty="0"/>
              <a:t>Τα στερεότυπα αποτελούν τρόπους κοινωνικής κατηγοριοποίησης,   κατανόησης και προσανατολισμού των υποκειμένων σε ένα </a:t>
            </a:r>
            <a:r>
              <a:rPr lang="el-GR" sz="2000" b="1" dirty="0"/>
              <a:t>ανταγωνιστικό</a:t>
            </a:r>
            <a:r>
              <a:rPr lang="el-GR" sz="2000" dirty="0"/>
              <a:t> κοινωνικό περιβάλλον </a:t>
            </a:r>
            <a:r>
              <a:rPr lang="el-GR" sz="1800" b="1" dirty="0"/>
              <a:t>(</a:t>
            </a:r>
            <a:r>
              <a:rPr lang="en-US" sz="1800" b="1" dirty="0" err="1"/>
              <a:t>Tajfel</a:t>
            </a:r>
            <a:r>
              <a:rPr lang="el-GR" sz="1800" b="1" dirty="0"/>
              <a:t> &amp; </a:t>
            </a:r>
            <a:r>
              <a:rPr lang="en-US" sz="1800" b="1" dirty="0" err="1"/>
              <a:t>Forgas</a:t>
            </a:r>
            <a:r>
              <a:rPr lang="el-GR" sz="1800" b="1" dirty="0"/>
              <a:t>,  1999)</a:t>
            </a:r>
            <a:r>
              <a:rPr lang="el-GR" sz="1800" dirty="0"/>
              <a:t>.</a:t>
            </a:r>
            <a:r>
              <a:rPr lang="el-GR" sz="2000" dirty="0"/>
              <a:t> </a:t>
            </a:r>
            <a:endParaRPr lang="el-GR" sz="2000" dirty="0" smtClean="0"/>
          </a:p>
          <a:p>
            <a:pPr>
              <a:lnSpc>
                <a:spcPct val="80000"/>
              </a:lnSpc>
            </a:pPr>
            <a:endParaRPr lang="el-GR" sz="2000" dirty="0"/>
          </a:p>
          <a:p>
            <a:pPr>
              <a:lnSpc>
                <a:spcPct val="80000"/>
              </a:lnSpc>
            </a:pPr>
            <a:r>
              <a:rPr lang="el-GR" sz="2000" dirty="0"/>
              <a:t> Η αποσπασματικότητα, η υπερβολή και  η διόγκωση επιμέρους στιγμών της κοινωνικής πραγματικότητας, οι ψευδείς συσχετίσεις, κλπ. δεν αποτελούν απλώς και μόνο γνωστικές παραμορφώσεις, αλλά τρόπους νοητικής οργάνωσης (ή ιδεολογικού </a:t>
            </a:r>
            <a:r>
              <a:rPr lang="el-GR" sz="2000" dirty="0" err="1"/>
              <a:t>εξορθολογισμού</a:t>
            </a:r>
            <a:r>
              <a:rPr lang="el-GR" sz="2000" dirty="0"/>
              <a:t>)  της πρακτικής δραστηριότητας των υποκειμένων, όταν στην κοινωνία κυριαρχεί η </a:t>
            </a:r>
            <a:r>
              <a:rPr lang="el-GR" sz="2000" b="1" dirty="0"/>
              <a:t>αντιπαλότητα</a:t>
            </a:r>
            <a:r>
              <a:rPr lang="el-GR" sz="2000" dirty="0"/>
              <a:t>, η </a:t>
            </a:r>
            <a:r>
              <a:rPr lang="el-GR" sz="2000" b="1" dirty="0"/>
              <a:t>σύγκρουση συμφερόντων</a:t>
            </a:r>
            <a:r>
              <a:rPr lang="el-GR" sz="2000" dirty="0"/>
              <a:t>, ο  </a:t>
            </a:r>
            <a:r>
              <a:rPr lang="el-GR" sz="2000" b="1" dirty="0"/>
              <a:t>ανταγωνισμός</a:t>
            </a:r>
            <a:r>
              <a:rPr lang="el-GR" sz="2000" dirty="0" smtClean="0"/>
              <a:t>.</a:t>
            </a:r>
          </a:p>
          <a:p>
            <a:pPr>
              <a:lnSpc>
                <a:spcPct val="80000"/>
              </a:lnSpc>
              <a:buNone/>
            </a:pPr>
            <a:r>
              <a:rPr lang="el-GR" sz="2000" dirty="0" smtClean="0"/>
              <a:t> </a:t>
            </a:r>
            <a:endParaRPr lang="el-GR" sz="2000" dirty="0"/>
          </a:p>
          <a:p>
            <a:pPr>
              <a:lnSpc>
                <a:spcPct val="80000"/>
              </a:lnSpc>
            </a:pPr>
            <a:r>
              <a:rPr lang="el-GR" sz="2000" dirty="0"/>
              <a:t>Ο στερεοτυπικός τρόπος αναπαράστασης των ανθρώπων συνδέεται με την απόπειρα  εξασφάλισης του </a:t>
            </a:r>
            <a:r>
              <a:rPr lang="el-GR" sz="2000" b="1" dirty="0"/>
              <a:t> ελέγχου </a:t>
            </a:r>
            <a:r>
              <a:rPr lang="el-GR" sz="2000" dirty="0"/>
              <a:t>επάνω τους σε κοινωνικό και ατομικό επίπεδο.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l-GR" sz="3200" b="1"/>
              <a:t>Μηχανισμός δημιουργίας στερεοτύπων</a:t>
            </a:r>
          </a:p>
        </p:txBody>
      </p:sp>
      <p:sp>
        <p:nvSpPr>
          <p:cNvPr id="33795" name="Rectangle 3"/>
          <p:cNvSpPr>
            <a:spLocks noGrp="1" noChangeArrowheads="1"/>
          </p:cNvSpPr>
          <p:nvPr>
            <p:ph type="body" idx="1"/>
          </p:nvPr>
        </p:nvSpPr>
        <p:spPr>
          <a:xfrm>
            <a:off x="1500166" y="1571612"/>
            <a:ext cx="7498080" cy="5053034"/>
          </a:xfrm>
        </p:spPr>
        <p:txBody>
          <a:bodyPr>
            <a:normAutofit lnSpcReduction="10000"/>
          </a:bodyPr>
          <a:lstStyle/>
          <a:p>
            <a:pPr>
              <a:lnSpc>
                <a:spcPct val="80000"/>
              </a:lnSpc>
            </a:pPr>
            <a:r>
              <a:rPr lang="el-GR" sz="2000" dirty="0"/>
              <a:t>Η στερεοτυπική σκέψη εδράζεται στην </a:t>
            </a:r>
            <a:r>
              <a:rPr lang="el-GR" sz="2000" i="1" dirty="0"/>
              <a:t>αυθαίρετη κατηγοριοποίηση  των ανθρώπων</a:t>
            </a:r>
            <a:r>
              <a:rPr lang="el-GR" sz="2000" dirty="0" smtClean="0"/>
              <a:t>.</a:t>
            </a:r>
          </a:p>
          <a:p>
            <a:pPr>
              <a:lnSpc>
                <a:spcPct val="80000"/>
              </a:lnSpc>
            </a:pPr>
            <a:endParaRPr lang="el-GR" sz="2000" dirty="0"/>
          </a:p>
          <a:p>
            <a:pPr>
              <a:lnSpc>
                <a:spcPct val="80000"/>
              </a:lnSpc>
            </a:pPr>
            <a:r>
              <a:rPr lang="el-GR" sz="2400" dirty="0"/>
              <a:t>1) </a:t>
            </a:r>
            <a:r>
              <a:rPr lang="el-GR" sz="2000" dirty="0"/>
              <a:t>η διαφοροποίηση, ο αναλυτικός  διαχωρισμός  κάποιων επιμέρους χαρακτηριστικών των συγκεκριμένων  υποκειμένων (χρώμα, φύλο, καταγωγή, γλώσσα, </a:t>
            </a:r>
            <a:r>
              <a:rPr lang="el-GR" sz="2000" dirty="0" err="1"/>
              <a:t>εθνοτική</a:t>
            </a:r>
            <a:r>
              <a:rPr lang="el-GR" sz="2000" dirty="0"/>
              <a:t> προέλευση, θρησκεία, κλπ.).  </a:t>
            </a:r>
            <a:endParaRPr lang="el-GR" sz="2000" dirty="0" smtClean="0"/>
          </a:p>
          <a:p>
            <a:pPr>
              <a:lnSpc>
                <a:spcPct val="80000"/>
              </a:lnSpc>
            </a:pPr>
            <a:endParaRPr lang="el-GR" sz="2000" dirty="0"/>
          </a:p>
          <a:p>
            <a:pPr>
              <a:lnSpc>
                <a:spcPct val="80000"/>
              </a:lnSpc>
            </a:pPr>
            <a:r>
              <a:rPr lang="el-GR" sz="2000" dirty="0"/>
              <a:t>Μετάβαση από την κατ’ </a:t>
            </a:r>
            <a:r>
              <a:rPr lang="el-GR" sz="2000" dirty="0" err="1"/>
              <a:t>αίσθησιν</a:t>
            </a:r>
            <a:r>
              <a:rPr lang="el-GR" sz="2000" dirty="0"/>
              <a:t> αντίληψη στην διάνοια,  από το αισθητηριακά συγκεκριμένο στο νοητικά αφηρημένο. Η νόηση ανατέμνει, διαχωρίζει, αποσπά, αναλύει  τα αισθητηριακά δεδομένα και αναδεικνύει κυρίως τις </a:t>
            </a:r>
            <a:r>
              <a:rPr lang="el-GR" sz="2000" i="1" dirty="0"/>
              <a:t>διαφορές</a:t>
            </a:r>
            <a:r>
              <a:rPr lang="el-GR" sz="2000" dirty="0"/>
              <a:t> μεταξύ των αντικειμένων, πλευρών, κλπ. </a:t>
            </a:r>
            <a:endParaRPr lang="el-GR" sz="2000" dirty="0" smtClean="0"/>
          </a:p>
          <a:p>
            <a:pPr>
              <a:lnSpc>
                <a:spcPct val="80000"/>
              </a:lnSpc>
            </a:pPr>
            <a:endParaRPr lang="el-GR" sz="2000" dirty="0"/>
          </a:p>
          <a:p>
            <a:pPr>
              <a:lnSpc>
                <a:spcPct val="80000"/>
              </a:lnSpc>
              <a:buFont typeface="Wingdings" pitchFamily="2" charset="2"/>
              <a:buNone/>
            </a:pPr>
            <a:r>
              <a:rPr lang="el-GR" sz="2000" dirty="0"/>
              <a:t>    Οι αφαιρέσεις, ταξινομήσεις, κατηγοριοποιήσεις, που αναπτύσσονται σ’ αυτή τη βαθμίδα της γνωστικής διαδικασίας έχουν κατεξοχήν αποφατικό, αρνητικό προσανατολισμό σε σχέση με την αισθητηριακή αμεσότητα  και παρουσιάζονται ως πάγια, στατικά, αμετάβλητα νοητικά μορφώματα. </a:t>
            </a:r>
          </a:p>
          <a:p>
            <a:pPr>
              <a:lnSpc>
                <a:spcPct val="80000"/>
              </a:lnSpc>
            </a:pPr>
            <a:endParaRPr lang="el-GR"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l-GR" sz="3200" b="1"/>
              <a:t>Μηχανισμός δημιουργίας στερεοτύπων</a:t>
            </a:r>
          </a:p>
        </p:txBody>
      </p:sp>
      <p:sp>
        <p:nvSpPr>
          <p:cNvPr id="34819" name="Rectangle 3"/>
          <p:cNvSpPr>
            <a:spLocks noGrp="1" noChangeArrowheads="1"/>
          </p:cNvSpPr>
          <p:nvPr>
            <p:ph type="body" idx="1"/>
          </p:nvPr>
        </p:nvSpPr>
        <p:spPr>
          <a:xfrm>
            <a:off x="1435608" y="1447800"/>
            <a:ext cx="7498080" cy="5053034"/>
          </a:xfrm>
        </p:spPr>
        <p:txBody>
          <a:bodyPr>
            <a:normAutofit lnSpcReduction="10000"/>
          </a:bodyPr>
          <a:lstStyle/>
          <a:p>
            <a:pPr>
              <a:lnSpc>
                <a:spcPct val="80000"/>
              </a:lnSpc>
            </a:pPr>
            <a:r>
              <a:rPr lang="el-GR" sz="2400" dirty="0"/>
              <a:t>2) Τα επιμέρους χαρακτηριστικά των συγκεκριμένων υποκειμένων εμφανίζονται  ως ανεξάρτητα,  αυθύπαρκτα μορφώματα, που απορρέουν  από  κάποια αιώνια και αμετάβλητη  «φύση» τους. Έτσι, τα συγκεκριμένα υποκείμενα παρουσιάζονται αποκλειστικά και μόνο υπό το πρίσμα  των  επιμέρους χαρακτηριστικών  τους ή προσδίδονται σ’ αυτά κάποια φαντασιακά γνωρίσματα.  </a:t>
            </a:r>
            <a:endParaRPr lang="el-GR" sz="2400" dirty="0" smtClean="0"/>
          </a:p>
          <a:p>
            <a:pPr>
              <a:lnSpc>
                <a:spcPct val="80000"/>
              </a:lnSpc>
            </a:pPr>
            <a:endParaRPr lang="el-GR" sz="2400" dirty="0"/>
          </a:p>
          <a:p>
            <a:pPr>
              <a:lnSpc>
                <a:spcPct val="80000"/>
              </a:lnSpc>
            </a:pPr>
            <a:r>
              <a:rPr lang="el-GR" sz="2400" dirty="0"/>
              <a:t>3)</a:t>
            </a:r>
            <a:r>
              <a:rPr lang="el-GR" sz="2400" b="1" dirty="0"/>
              <a:t>προεκβολή </a:t>
            </a:r>
            <a:r>
              <a:rPr lang="el-GR" sz="2400" dirty="0"/>
              <a:t>των αποσπασματικών, πραγματικών ή φαντασιακών    γνωρισμάτων των υποκειμένων   στην ομάδα, στην οποία  εντάσσονται και παρουσιάζονται ως καθολικά  χαρακτηριστικά  της. </a:t>
            </a:r>
            <a:endParaRPr lang="el-GR" sz="2400" dirty="0" smtClean="0"/>
          </a:p>
          <a:p>
            <a:pPr>
              <a:lnSpc>
                <a:spcPct val="80000"/>
              </a:lnSpc>
            </a:pPr>
            <a:endParaRPr lang="el-GR" sz="2400" dirty="0"/>
          </a:p>
          <a:p>
            <a:pPr>
              <a:lnSpc>
                <a:spcPct val="80000"/>
              </a:lnSpc>
            </a:pPr>
            <a:r>
              <a:rPr lang="el-GR" sz="2400" dirty="0"/>
              <a:t>4) Τα επιμέρους άτομα της ομάδας  αξιολογούνται και ιεραρχούνται στη βάση μιας αντεστραμμένης,  παραμορφωτικής εικόνας για την ομάδα, στην οποία εντάσσονται. </a:t>
            </a:r>
          </a:p>
          <a:p>
            <a:pPr>
              <a:lnSpc>
                <a:spcPct val="80000"/>
              </a:lnSpc>
              <a:buFont typeface="Wingdings" pitchFamily="2" charset="2"/>
              <a:buNone/>
            </a:pPr>
            <a:endParaRPr lang="el-GR"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l-GR"/>
              <a:t>Προκατάληψη</a:t>
            </a:r>
          </a:p>
        </p:txBody>
      </p:sp>
      <p:sp>
        <p:nvSpPr>
          <p:cNvPr id="36867" name="Rectangle 3"/>
          <p:cNvSpPr>
            <a:spLocks noGrp="1" noChangeArrowheads="1"/>
          </p:cNvSpPr>
          <p:nvPr>
            <p:ph type="body" idx="1"/>
          </p:nvPr>
        </p:nvSpPr>
        <p:spPr>
          <a:xfrm>
            <a:off x="1435608" y="1447800"/>
            <a:ext cx="7498080" cy="5267348"/>
          </a:xfrm>
        </p:spPr>
        <p:txBody>
          <a:bodyPr>
            <a:normAutofit fontScale="92500" lnSpcReduction="10000"/>
          </a:bodyPr>
          <a:lstStyle/>
          <a:p>
            <a:pPr>
              <a:lnSpc>
                <a:spcPct val="80000"/>
              </a:lnSpc>
            </a:pPr>
            <a:r>
              <a:rPr lang="el-GR" sz="2000" dirty="0">
                <a:latin typeface="Times New Roman" pitchFamily="18" charset="0"/>
              </a:rPr>
              <a:t>«Προκατάληψη είναι η αντιπάθεια, που εδράζεται σε μια εσφαλμένη, ανελαστική γενίκευση. Αυτή μπορεί να στραφεί προς ένα άτομο ή μια ομάδα» (</a:t>
            </a:r>
            <a:r>
              <a:rPr lang="el-GR" sz="2000" dirty="0" err="1">
                <a:latin typeface="Times New Roman" pitchFamily="18" charset="0"/>
              </a:rPr>
              <a:t>Allport</a:t>
            </a:r>
            <a:r>
              <a:rPr lang="el-GR" sz="2000" dirty="0">
                <a:latin typeface="Times New Roman" pitchFamily="18" charset="0"/>
              </a:rPr>
              <a:t>, 1954, </a:t>
            </a:r>
            <a:r>
              <a:rPr lang="el-GR" sz="2000" i="1" dirty="0" err="1">
                <a:latin typeface="Times New Roman" pitchFamily="18" charset="0"/>
              </a:rPr>
              <a:t>The</a:t>
            </a:r>
            <a:r>
              <a:rPr lang="el-GR" sz="2000" i="1" dirty="0">
                <a:latin typeface="Times New Roman" pitchFamily="18" charset="0"/>
              </a:rPr>
              <a:t> </a:t>
            </a:r>
            <a:r>
              <a:rPr lang="el-GR" sz="2000" i="1" dirty="0" err="1">
                <a:latin typeface="Times New Roman" pitchFamily="18" charset="0"/>
              </a:rPr>
              <a:t>Nature</a:t>
            </a:r>
            <a:r>
              <a:rPr lang="el-GR" sz="2000" i="1" dirty="0">
                <a:latin typeface="Times New Roman" pitchFamily="18" charset="0"/>
              </a:rPr>
              <a:t> </a:t>
            </a:r>
            <a:r>
              <a:rPr lang="el-GR" sz="2000" i="1" dirty="0" err="1">
                <a:latin typeface="Times New Roman" pitchFamily="18" charset="0"/>
              </a:rPr>
              <a:t>of</a:t>
            </a:r>
            <a:r>
              <a:rPr lang="el-GR" sz="2000" i="1" dirty="0">
                <a:latin typeface="Times New Roman" pitchFamily="18" charset="0"/>
              </a:rPr>
              <a:t> </a:t>
            </a:r>
            <a:r>
              <a:rPr lang="el-GR" sz="2000" i="1" dirty="0" err="1">
                <a:latin typeface="Times New Roman" pitchFamily="18" charset="0"/>
              </a:rPr>
              <a:t>Prejudice</a:t>
            </a:r>
            <a:r>
              <a:rPr lang="el-GR" sz="2000" i="1" dirty="0" smtClean="0">
                <a:latin typeface="Times New Roman" pitchFamily="18" charset="0"/>
              </a:rPr>
              <a:t>)</a:t>
            </a:r>
          </a:p>
          <a:p>
            <a:pPr>
              <a:lnSpc>
                <a:spcPct val="80000"/>
              </a:lnSpc>
            </a:pPr>
            <a:endParaRPr lang="el-GR" sz="2000" i="1" dirty="0">
              <a:latin typeface="Times New Roman" pitchFamily="18" charset="0"/>
            </a:endParaRPr>
          </a:p>
          <a:p>
            <a:pPr>
              <a:lnSpc>
                <a:spcPct val="80000"/>
              </a:lnSpc>
            </a:pPr>
            <a:r>
              <a:rPr lang="el-GR" sz="2000" dirty="0" err="1">
                <a:latin typeface="Times New Roman" pitchFamily="18" charset="0"/>
              </a:rPr>
              <a:t>Adorno</a:t>
            </a:r>
            <a:r>
              <a:rPr lang="en-US" sz="2000" dirty="0">
                <a:latin typeface="Times New Roman" pitchFamily="18" charset="0"/>
              </a:rPr>
              <a:t>, </a:t>
            </a:r>
            <a:r>
              <a:rPr lang="el-GR" sz="2000" dirty="0">
                <a:latin typeface="Times New Roman" pitchFamily="18" charset="0"/>
              </a:rPr>
              <a:t> </a:t>
            </a:r>
            <a:r>
              <a:rPr lang="en-US" sz="2000" dirty="0" err="1">
                <a:latin typeface="Times New Roman" pitchFamily="18" charset="0"/>
              </a:rPr>
              <a:t>Frenkel</a:t>
            </a:r>
            <a:r>
              <a:rPr lang="en-US" sz="2000" dirty="0">
                <a:latin typeface="Times New Roman" pitchFamily="18" charset="0"/>
              </a:rPr>
              <a:t>-Brunswick </a:t>
            </a:r>
            <a:r>
              <a:rPr lang="el-GR" sz="2000" dirty="0">
                <a:latin typeface="Times New Roman" pitchFamily="18" charset="0"/>
              </a:rPr>
              <a:t> (1950). </a:t>
            </a:r>
            <a:r>
              <a:rPr lang="el-GR" sz="2000" b="1" dirty="0">
                <a:latin typeface="Times New Roman" pitchFamily="18" charset="0"/>
              </a:rPr>
              <a:t>Θεωρίας της αυταρχικής προσωπικότητας</a:t>
            </a:r>
            <a:r>
              <a:rPr lang="el-GR" sz="2000" dirty="0">
                <a:latin typeface="Times New Roman" pitchFamily="18" charset="0"/>
              </a:rPr>
              <a:t> (προσωπικότητα που έχει ανάγκη να κυριαρχήσει</a:t>
            </a:r>
            <a:r>
              <a:rPr lang="en-US" sz="2000" dirty="0">
                <a:latin typeface="Times New Roman" pitchFamily="18" charset="0"/>
              </a:rPr>
              <a:t>,</a:t>
            </a:r>
            <a:r>
              <a:rPr lang="el-GR" sz="2000" dirty="0">
                <a:latin typeface="Times New Roman" pitchFamily="18" charset="0"/>
              </a:rPr>
              <a:t> να αισθάνεται ανώτερος σε σχέση με τους άλλους</a:t>
            </a:r>
            <a:r>
              <a:rPr lang="en-US" sz="2000" dirty="0">
                <a:latin typeface="Times New Roman" pitchFamily="18" charset="0"/>
              </a:rPr>
              <a:t> // </a:t>
            </a:r>
            <a:r>
              <a:rPr lang="el-GR" sz="2000" dirty="0">
                <a:latin typeface="Times New Roman" pitchFamily="18" charset="0"/>
              </a:rPr>
              <a:t>αυταρχική διαπαιδαγώγηση κατά την παιδική ηλικία). </a:t>
            </a:r>
            <a:endParaRPr lang="el-GR" sz="2000" dirty="0" smtClean="0">
              <a:latin typeface="Times New Roman" pitchFamily="18" charset="0"/>
            </a:endParaRPr>
          </a:p>
          <a:p>
            <a:pPr>
              <a:lnSpc>
                <a:spcPct val="80000"/>
              </a:lnSpc>
            </a:pPr>
            <a:endParaRPr lang="el-GR" sz="2000" dirty="0">
              <a:latin typeface="Times New Roman" pitchFamily="18" charset="0"/>
            </a:endParaRPr>
          </a:p>
          <a:p>
            <a:pPr>
              <a:lnSpc>
                <a:spcPct val="80000"/>
              </a:lnSpc>
            </a:pPr>
            <a:r>
              <a:rPr lang="el-GR" sz="2000" dirty="0">
                <a:latin typeface="Times New Roman" pitchFamily="18" charset="0"/>
              </a:rPr>
              <a:t>Αρνητική (δυσμενής) ή  εχθρική στάση ενός ατόμου ή μιας ομάδας  απέναντι σε ένα άλλο άτομο ή ομάδα.   </a:t>
            </a:r>
            <a:endParaRPr lang="el-GR" sz="2000" dirty="0" smtClean="0">
              <a:latin typeface="Times New Roman" pitchFamily="18" charset="0"/>
            </a:endParaRPr>
          </a:p>
          <a:p>
            <a:pPr>
              <a:lnSpc>
                <a:spcPct val="80000"/>
              </a:lnSpc>
            </a:pPr>
            <a:endParaRPr lang="el-GR" sz="2000" dirty="0">
              <a:latin typeface="Times New Roman" pitchFamily="18" charset="0"/>
            </a:endParaRPr>
          </a:p>
          <a:p>
            <a:pPr>
              <a:lnSpc>
                <a:spcPct val="80000"/>
              </a:lnSpc>
            </a:pPr>
            <a:r>
              <a:rPr lang="el-GR" sz="2000" dirty="0">
                <a:latin typeface="Times New Roman" pitchFamily="18" charset="0"/>
              </a:rPr>
              <a:t> Σχετίζεται όχι μόνο με ένα συγκεκριμένο </a:t>
            </a:r>
            <a:r>
              <a:rPr lang="el-GR" sz="2000" b="1" dirty="0">
                <a:latin typeface="Times New Roman" pitchFamily="18" charset="0"/>
              </a:rPr>
              <a:t>τύπο σκέψης</a:t>
            </a:r>
            <a:r>
              <a:rPr lang="el-GR" sz="2000" dirty="0">
                <a:latin typeface="Times New Roman" pitchFamily="18" charset="0"/>
              </a:rPr>
              <a:t>, αλλά και ένα συγκεκριμένο τύπο </a:t>
            </a:r>
            <a:r>
              <a:rPr lang="el-GR" sz="2000" b="1" dirty="0">
                <a:latin typeface="Times New Roman" pitchFamily="18" charset="0"/>
              </a:rPr>
              <a:t>συναισθημάτων</a:t>
            </a:r>
            <a:r>
              <a:rPr lang="el-GR" sz="2000" dirty="0">
                <a:latin typeface="Times New Roman" pitchFamily="18" charset="0"/>
              </a:rPr>
              <a:t> και </a:t>
            </a:r>
            <a:r>
              <a:rPr lang="el-GR" sz="2000" b="1" dirty="0">
                <a:latin typeface="Times New Roman" pitchFamily="18" charset="0"/>
              </a:rPr>
              <a:t>στάσεων</a:t>
            </a:r>
            <a:r>
              <a:rPr lang="el-GR" sz="2000" dirty="0">
                <a:latin typeface="Times New Roman" pitchFamily="18" charset="0"/>
              </a:rPr>
              <a:t> (ετοιμότητα για πρακτική συμπεριφορά, προδιάθεση). </a:t>
            </a:r>
            <a:endParaRPr lang="el-GR" sz="2000" dirty="0" smtClean="0">
              <a:latin typeface="Times New Roman" pitchFamily="18" charset="0"/>
            </a:endParaRPr>
          </a:p>
          <a:p>
            <a:pPr>
              <a:lnSpc>
                <a:spcPct val="80000"/>
              </a:lnSpc>
            </a:pPr>
            <a:endParaRPr lang="el-GR" sz="2000" dirty="0">
              <a:latin typeface="Times New Roman" pitchFamily="18" charset="0"/>
            </a:endParaRPr>
          </a:p>
          <a:p>
            <a:pPr>
              <a:lnSpc>
                <a:spcPct val="80000"/>
              </a:lnSpc>
            </a:pPr>
            <a:r>
              <a:rPr lang="el-GR" sz="2000" dirty="0">
                <a:latin typeface="Times New Roman" pitchFamily="18" charset="0"/>
              </a:rPr>
              <a:t> </a:t>
            </a:r>
            <a:r>
              <a:rPr lang="el-GR" sz="2000" b="1" dirty="0">
                <a:latin typeface="Times New Roman" pitchFamily="18" charset="0"/>
              </a:rPr>
              <a:t>Ανησυχία</a:t>
            </a:r>
            <a:r>
              <a:rPr lang="el-GR" sz="2000" dirty="0">
                <a:latin typeface="Times New Roman" pitchFamily="18" charset="0"/>
              </a:rPr>
              <a:t> και </a:t>
            </a:r>
            <a:r>
              <a:rPr lang="el-GR" sz="2000" b="1" dirty="0">
                <a:latin typeface="Times New Roman" pitchFamily="18" charset="0"/>
              </a:rPr>
              <a:t>φόβος</a:t>
            </a:r>
            <a:r>
              <a:rPr lang="el-GR" sz="2000" dirty="0">
                <a:latin typeface="Times New Roman" pitchFamily="18" charset="0"/>
              </a:rPr>
              <a:t> για τους άλλους, πολωτικές αξιολογήσεις τους (καλός - κακός, ανώτερος – κατώτερος</a:t>
            </a:r>
            <a:r>
              <a:rPr lang="el-GR" sz="2000" dirty="0" smtClean="0">
                <a:latin typeface="Times New Roman" pitchFamily="18" charset="0"/>
              </a:rPr>
              <a:t>).</a:t>
            </a:r>
          </a:p>
          <a:p>
            <a:pPr>
              <a:lnSpc>
                <a:spcPct val="80000"/>
              </a:lnSpc>
            </a:pPr>
            <a:endParaRPr lang="el-GR" sz="2000" dirty="0">
              <a:latin typeface="Times New Roman" pitchFamily="18" charset="0"/>
            </a:endParaRPr>
          </a:p>
          <a:p>
            <a:pPr>
              <a:lnSpc>
                <a:spcPct val="80000"/>
              </a:lnSpc>
            </a:pPr>
            <a:r>
              <a:rPr lang="el-GR" sz="2000" dirty="0">
                <a:latin typeface="Times New Roman" pitchFamily="18" charset="0"/>
              </a:rPr>
              <a:t>Η προκατάληψη δεν οδηγεί αυτόματα σε </a:t>
            </a:r>
            <a:r>
              <a:rPr lang="el-GR" sz="2000" b="1" dirty="0">
                <a:latin typeface="Times New Roman" pitchFamily="18" charset="0"/>
              </a:rPr>
              <a:t>διακρίσεις </a:t>
            </a:r>
            <a:r>
              <a:rPr lang="el-GR" sz="2000" dirty="0">
                <a:latin typeface="Times New Roman" pitchFamily="18" charset="0"/>
              </a:rPr>
              <a:t>και μεροληπτικές συμπεριφορές. </a:t>
            </a:r>
          </a:p>
          <a:p>
            <a:pPr>
              <a:lnSpc>
                <a:spcPct val="80000"/>
              </a:lnSpc>
            </a:pPr>
            <a:endParaRPr lang="el-GR" sz="2000" dirty="0">
              <a:latin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l-GR" sz="2400" b="1" u="sng">
                <a:latin typeface="Times New Roman" pitchFamily="18" charset="0"/>
              </a:rPr>
              <a:t/>
            </a:r>
            <a:br>
              <a:rPr lang="el-GR" sz="2400" b="1" u="sng">
                <a:latin typeface="Times New Roman" pitchFamily="18" charset="0"/>
              </a:rPr>
            </a:br>
            <a:r>
              <a:rPr lang="el-GR" sz="2800" b="1" u="sng">
                <a:latin typeface="Times New Roman" pitchFamily="18" charset="0"/>
              </a:rPr>
              <a:t>Προκαταλήψεις</a:t>
            </a:r>
            <a:r>
              <a:rPr lang="el-GR" sz="2800">
                <a:latin typeface="Times New Roman" pitchFamily="18" charset="0"/>
              </a:rPr>
              <a:t/>
            </a:r>
            <a:br>
              <a:rPr lang="el-GR" sz="2800">
                <a:latin typeface="Times New Roman" pitchFamily="18" charset="0"/>
              </a:rPr>
            </a:br>
            <a:r>
              <a:rPr lang="el-GR" sz="2400">
                <a:latin typeface="Times New Roman" pitchFamily="18" charset="0"/>
              </a:rPr>
              <a:t>πλέγμα </a:t>
            </a:r>
            <a:r>
              <a:rPr lang="el-GR" sz="2400" b="1">
                <a:latin typeface="Times New Roman" pitchFamily="18" charset="0"/>
              </a:rPr>
              <a:t>στερεοτύπων</a:t>
            </a:r>
            <a:r>
              <a:rPr lang="el-GR" sz="2400">
                <a:latin typeface="Times New Roman" pitchFamily="18" charset="0"/>
              </a:rPr>
              <a:t>, αρνητικών </a:t>
            </a:r>
            <a:r>
              <a:rPr lang="el-GR" sz="2400" b="1">
                <a:latin typeface="Times New Roman" pitchFamily="18" charset="0"/>
              </a:rPr>
              <a:t>συναισθημάτων</a:t>
            </a:r>
            <a:r>
              <a:rPr lang="el-GR" sz="2400">
                <a:latin typeface="Times New Roman" pitchFamily="18" charset="0"/>
              </a:rPr>
              <a:t> </a:t>
            </a:r>
            <a:br>
              <a:rPr lang="el-GR" sz="2400">
                <a:latin typeface="Times New Roman" pitchFamily="18" charset="0"/>
              </a:rPr>
            </a:br>
            <a:r>
              <a:rPr lang="el-GR" sz="2400">
                <a:latin typeface="Times New Roman" pitchFamily="18" charset="0"/>
              </a:rPr>
              <a:t>και αρνητικών </a:t>
            </a:r>
            <a:r>
              <a:rPr lang="el-GR" sz="2400" b="1">
                <a:latin typeface="Times New Roman" pitchFamily="18" charset="0"/>
              </a:rPr>
              <a:t>στάσεων</a:t>
            </a:r>
            <a:r>
              <a:rPr lang="el-GR" sz="2400">
                <a:latin typeface="Times New Roman" pitchFamily="18" charset="0"/>
              </a:rPr>
              <a:t>.</a:t>
            </a:r>
            <a:br>
              <a:rPr lang="el-GR" sz="2400">
                <a:latin typeface="Times New Roman" pitchFamily="18" charset="0"/>
              </a:rPr>
            </a:br>
            <a:endParaRPr lang="el-GR" sz="2400">
              <a:latin typeface="Times New Roman" pitchFamily="18" charset="0"/>
            </a:endParaRPr>
          </a:p>
        </p:txBody>
      </p:sp>
      <p:sp>
        <p:nvSpPr>
          <p:cNvPr id="37891" name="Rectangle 3"/>
          <p:cNvSpPr>
            <a:spLocks noGrp="1" noChangeArrowheads="1"/>
          </p:cNvSpPr>
          <p:nvPr>
            <p:ph type="body" idx="1"/>
          </p:nvPr>
        </p:nvSpPr>
        <p:spPr/>
        <p:txBody>
          <a:bodyPr/>
          <a:lstStyle/>
          <a:p>
            <a:endParaRPr lang="el-GR" sz="2400" b="1">
              <a:latin typeface="Times New Roman" pitchFamily="18" charset="0"/>
            </a:endParaRPr>
          </a:p>
          <a:p>
            <a:r>
              <a:rPr lang="el-GR" sz="2400" b="1">
                <a:latin typeface="Times New Roman" pitchFamily="18" charset="0"/>
              </a:rPr>
              <a:t>Στερεότυπα</a:t>
            </a:r>
            <a:r>
              <a:rPr lang="el-GR" sz="2400">
                <a:latin typeface="Times New Roman" pitchFamily="18" charset="0"/>
              </a:rPr>
              <a:t>:  οι γυναίκες είναι νοικοκυρές και όχι εργαζόμενες. </a:t>
            </a:r>
          </a:p>
          <a:p>
            <a:r>
              <a:rPr lang="el-GR" sz="2400" b="1">
                <a:latin typeface="Times New Roman" pitchFamily="18" charset="0"/>
              </a:rPr>
              <a:t>Αρνητικά συναισθήματα</a:t>
            </a:r>
            <a:r>
              <a:rPr lang="el-GR" sz="2400">
                <a:latin typeface="Times New Roman" pitchFamily="18" charset="0"/>
              </a:rPr>
              <a:t>:   αισθάνομαι οργή όταν βλέπω γυναίκα να κάνει ανδρικές δουλειές.  </a:t>
            </a:r>
          </a:p>
          <a:p>
            <a:r>
              <a:rPr lang="el-GR" sz="2400" b="1">
                <a:latin typeface="Times New Roman" pitchFamily="18" charset="0"/>
              </a:rPr>
              <a:t>Στάσεις</a:t>
            </a:r>
            <a:r>
              <a:rPr lang="el-GR" sz="2400">
                <a:latin typeface="Times New Roman" pitchFamily="18" charset="0"/>
              </a:rPr>
              <a:t>: απροθυμία, επιφύλαξη πρόσληψης γυναίκας σε διευθυντική θέση. </a:t>
            </a:r>
          </a:p>
          <a:p>
            <a:pPr>
              <a:buFont typeface="Wingdings" pitchFamily="2" charset="2"/>
              <a:buNone/>
            </a:pPr>
            <a:r>
              <a:rPr lang="el-GR" sz="2400" i="1">
                <a:latin typeface="Times New Roman" pitchFamily="18" charset="0"/>
              </a:rPr>
              <a:t>…………………………………</a:t>
            </a:r>
          </a:p>
          <a:p>
            <a:r>
              <a:rPr lang="el-GR" sz="2400">
                <a:latin typeface="Times New Roman" pitchFamily="18" charset="0"/>
              </a:rPr>
              <a:t>Κοινωνικές διακρίσεις, μεροληπτικές συμπεριφορές: άρνηση πρόσληψης  γυναίκας σε διευθυντική θέση.  </a:t>
            </a:r>
          </a:p>
          <a:p>
            <a:endParaRPr lang="el-G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0100" y="428604"/>
            <a:ext cx="7729534" cy="1143000"/>
          </a:xfrm>
        </p:spPr>
        <p:txBody>
          <a:bodyPr>
            <a:normAutofit fontScale="90000"/>
          </a:bodyPr>
          <a:lstStyle/>
          <a:p>
            <a:r>
              <a:rPr lang="el-GR" dirty="0" smtClean="0"/>
              <a:t>Ως ηθική παρενόχληση δε μπορούν να θεωρηθούν ενέργειες όπως: </a:t>
            </a:r>
            <a:br>
              <a:rPr lang="el-GR" dirty="0" smtClean="0"/>
            </a:br>
            <a:endParaRPr lang="el-GR" dirty="0"/>
          </a:p>
        </p:txBody>
      </p:sp>
      <p:sp>
        <p:nvSpPr>
          <p:cNvPr id="3" name="2 - Θέση περιεχομένου"/>
          <p:cNvSpPr>
            <a:spLocks noGrp="1"/>
          </p:cNvSpPr>
          <p:nvPr>
            <p:ph idx="1"/>
          </p:nvPr>
        </p:nvSpPr>
        <p:spPr>
          <a:xfrm>
            <a:off x="1000100" y="1785926"/>
            <a:ext cx="8001056" cy="4857784"/>
          </a:xfrm>
        </p:spPr>
        <p:txBody>
          <a:bodyPr>
            <a:normAutofit fontScale="92500" lnSpcReduction="10000"/>
          </a:bodyPr>
          <a:lstStyle/>
          <a:p>
            <a:r>
              <a:rPr lang="el-GR" sz="2800" dirty="0" smtClean="0"/>
              <a:t>Να </a:t>
            </a:r>
            <a:r>
              <a:rPr lang="el-GR" sz="2800" dirty="0"/>
              <a:t>τίθενται λογικά κριτήρια απόδοσης των εργαζομένων. </a:t>
            </a:r>
          </a:p>
          <a:p>
            <a:r>
              <a:rPr lang="el-GR" sz="2800" dirty="0" smtClean="0"/>
              <a:t>Να </a:t>
            </a:r>
            <a:r>
              <a:rPr lang="el-GR" sz="2800" dirty="0"/>
              <a:t>τίθενται λογικά χρονοδιαγράμματα για την διεκπεραίωση ενός έργου. </a:t>
            </a:r>
          </a:p>
          <a:p>
            <a:r>
              <a:rPr lang="el-GR" sz="2800" dirty="0" smtClean="0"/>
              <a:t>Να </a:t>
            </a:r>
            <a:r>
              <a:rPr lang="el-GR" sz="2800" dirty="0"/>
              <a:t>γίνονται παραγωγικές παρατηρήσεις με στόχο τη βελτίωση της απόδοσης των εργαζομένων. </a:t>
            </a:r>
          </a:p>
          <a:p>
            <a:r>
              <a:rPr lang="el-GR" sz="2800" dirty="0" smtClean="0"/>
              <a:t>Να </a:t>
            </a:r>
            <a:r>
              <a:rPr lang="el-GR" sz="2800" dirty="0"/>
              <a:t>ενημερώνεται ο εργαζόμενος για την μη ικανοποιητική του απόδοση, δεδομένου ότι αυτή η κρίση βασίζεται σε δίκαια κριτήρια και παρά το γεγονός ότι έχει λάβει όλα τα μέσα και την εκπαίδευση που χρειάζεται για να είναι αποδοτικός. </a:t>
            </a:r>
          </a:p>
          <a:p>
            <a:r>
              <a:rPr lang="el-GR" sz="2800" dirty="0" smtClean="0"/>
              <a:t> </a:t>
            </a:r>
            <a:r>
              <a:rPr lang="el-GR" sz="2800" dirty="0"/>
              <a:t>Να δεχτεί παρατήρηση για απρεπή </a:t>
            </a:r>
            <a:r>
              <a:rPr lang="el-GR" sz="2800" dirty="0" smtClean="0"/>
              <a:t>συμπεριφορά</a:t>
            </a:r>
            <a:endParaRPr lang="el-GR" sz="2800" dirty="0"/>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Grp="1" noChangeArrowheads="1"/>
          </p:cNvSpPr>
          <p:nvPr>
            <p:ph type="title"/>
          </p:nvPr>
        </p:nvSpPr>
        <p:spPr>
          <a:xfrm>
            <a:off x="1000100" y="274638"/>
            <a:ext cx="7686700" cy="1143000"/>
          </a:xfrm>
        </p:spPr>
        <p:txBody>
          <a:bodyPr/>
          <a:lstStyle/>
          <a:p>
            <a:r>
              <a:rPr lang="el-GR" dirty="0"/>
              <a:t>Προκαταλήψεις </a:t>
            </a:r>
          </a:p>
        </p:txBody>
      </p:sp>
      <p:graphicFrame>
        <p:nvGraphicFramePr>
          <p:cNvPr id="38977" name="Group 65"/>
          <p:cNvGraphicFramePr>
            <a:graphicFrameLocks noGrp="1"/>
          </p:cNvGraphicFramePr>
          <p:nvPr>
            <p:ph type="tbl" idx="1"/>
          </p:nvPr>
        </p:nvGraphicFramePr>
        <p:xfrm>
          <a:off x="1071537" y="1600200"/>
          <a:ext cx="7615263" cy="4917440"/>
        </p:xfrm>
        <a:graphic>
          <a:graphicData uri="http://schemas.openxmlformats.org/drawingml/2006/table">
            <a:tbl>
              <a:tblPr/>
              <a:tblGrid>
                <a:gridCol w="2857521">
                  <a:extLst>
                    <a:ext uri="{9D8B030D-6E8A-4147-A177-3AD203B41FA5}">
                      <a16:colId xmlns:a16="http://schemas.microsoft.com/office/drawing/2014/main" val="20000"/>
                    </a:ext>
                  </a:extLst>
                </a:gridCol>
                <a:gridCol w="2219321">
                  <a:extLst>
                    <a:ext uri="{9D8B030D-6E8A-4147-A177-3AD203B41FA5}">
                      <a16:colId xmlns:a16="http://schemas.microsoft.com/office/drawing/2014/main" val="20001"/>
                    </a:ext>
                  </a:extLst>
                </a:gridCol>
                <a:gridCol w="2538421">
                  <a:extLst>
                    <a:ext uri="{9D8B030D-6E8A-4147-A177-3AD203B41FA5}">
                      <a16:colId xmlns:a16="http://schemas.microsoft.com/office/drawing/2014/main" val="20002"/>
                    </a:ext>
                  </a:extLst>
                </a:gridCol>
              </a:tblGrid>
              <a:tr h="1498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8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Στερεότυπα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dirty="0" smtClean="0">
                          <a:ln>
                            <a:noFill/>
                          </a:ln>
                          <a:solidFill>
                            <a:schemeClr val="tx1"/>
                          </a:solidFill>
                          <a:effectLst/>
                          <a:latin typeface="Tahoma" pitchFamily="34" charset="0"/>
                        </a:rPr>
                        <a:t>Οι Τσιγγάνοι είναι βρώμικοι και κλέφτες</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l-GR" sz="2000" b="0" i="0" u="none" strike="noStrike" cap="none" normalizeH="0" baseline="0" dirty="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dirty="0" smtClean="0">
                          <a:ln>
                            <a:noFill/>
                          </a:ln>
                          <a:solidFill>
                            <a:schemeClr val="tx1"/>
                          </a:solidFill>
                          <a:effectLst/>
                          <a:latin typeface="Tahoma" pitchFamily="34" charset="0"/>
                        </a:rPr>
                        <a:t> Οι Αλβανοί είναι «</a:t>
                      </a:r>
                      <a:r>
                        <a:rPr kumimoji="0" lang="el-GR" sz="2000" b="0" i="0" u="none" strike="noStrike" cap="none" normalizeH="0" baseline="0" dirty="0" err="1" smtClean="0">
                          <a:ln>
                            <a:noFill/>
                          </a:ln>
                          <a:solidFill>
                            <a:schemeClr val="tx1"/>
                          </a:solidFill>
                          <a:effectLst/>
                          <a:latin typeface="Tahoma" pitchFamily="34" charset="0"/>
                        </a:rPr>
                        <a:t>βρωμοφάρα</a:t>
                      </a:r>
                      <a:r>
                        <a:rPr kumimoji="0" lang="el-GR" sz="2000" b="0" i="0" u="none" strike="noStrike" cap="none" normalizeH="0" baseline="0" dirty="0" smtClean="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98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8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Αρνητικά συναισθήματα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smtClean="0">
                          <a:ln>
                            <a:noFill/>
                          </a:ln>
                          <a:solidFill>
                            <a:schemeClr val="tx1"/>
                          </a:solidFill>
                          <a:effectLst/>
                          <a:latin typeface="Tahoma" pitchFamily="34" charset="0"/>
                        </a:rPr>
                        <a:t>Αντιπάθεια, απώθηση, αποστροφή,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smtClean="0">
                          <a:ln>
                            <a:noFill/>
                          </a:ln>
                          <a:solidFill>
                            <a:schemeClr val="tx1"/>
                          </a:solidFill>
                          <a:effectLst/>
                          <a:latin typeface="Tahoma" pitchFamily="34" charset="0"/>
                        </a:rPr>
                        <a:t>Απέχθεια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dirty="0" smtClean="0">
                          <a:ln>
                            <a:noFill/>
                          </a:ln>
                          <a:solidFill>
                            <a:schemeClr val="tx1"/>
                          </a:solidFill>
                          <a:effectLst/>
                          <a:latin typeface="Tahoma" pitchFamily="34" charset="0"/>
                        </a:rPr>
                        <a:t>Αντιπάθεια, απώθηση, αποστροφή,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dirty="0" smtClean="0">
                          <a:ln>
                            <a:noFill/>
                          </a:ln>
                          <a:solidFill>
                            <a:schemeClr val="tx1"/>
                          </a:solidFill>
                          <a:effectLst/>
                          <a:latin typeface="Tahoma" pitchFamily="34" charset="0"/>
                        </a:rPr>
                        <a:t>Απέχθεια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98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8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Αρνητικές στάσεις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smtClean="0">
                          <a:ln>
                            <a:noFill/>
                          </a:ln>
                          <a:solidFill>
                            <a:schemeClr val="tx1"/>
                          </a:solidFill>
                          <a:effectLst/>
                          <a:latin typeface="Tahoma" pitchFamily="34" charset="0"/>
                        </a:rPr>
                        <a:t>Τάση αποφυγής της επαφής,  Απροθυμία να κάτσω στο ίδιο θρανίο με Τσιγγάνο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l-GR" sz="2000" b="0" i="0" u="none" strike="noStrike" cap="none" normalizeH="0" baseline="0" dirty="0" smtClean="0">
                          <a:ln>
                            <a:noFill/>
                          </a:ln>
                          <a:solidFill>
                            <a:schemeClr val="tx1"/>
                          </a:solidFill>
                          <a:effectLst/>
                          <a:latin typeface="Tahoma" pitchFamily="34" charset="0"/>
                        </a:rPr>
                        <a:t>Τάση αποφυγής της επαφής, απροθυμία να προσκαλέσω έναν Αλβανό στα γενέθλια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el-GR" sz="3200" dirty="0"/>
              <a:t>Στρατηγικές άμβλυνσης των στερεοτύπων –προκαταλήψεων</a:t>
            </a:r>
            <a:r>
              <a:rPr lang="el-GR" sz="4000" dirty="0"/>
              <a:t>  </a:t>
            </a:r>
          </a:p>
        </p:txBody>
      </p:sp>
      <p:sp>
        <p:nvSpPr>
          <p:cNvPr id="41987" name="Rectangle 3"/>
          <p:cNvSpPr>
            <a:spLocks noGrp="1" noChangeArrowheads="1"/>
          </p:cNvSpPr>
          <p:nvPr>
            <p:ph type="body" idx="1"/>
          </p:nvPr>
        </p:nvSpPr>
        <p:spPr>
          <a:xfrm>
            <a:off x="1435608" y="1643050"/>
            <a:ext cx="7498080" cy="5072098"/>
          </a:xfrm>
        </p:spPr>
        <p:txBody>
          <a:bodyPr>
            <a:normAutofit fontScale="92500" lnSpcReduction="10000"/>
          </a:bodyPr>
          <a:lstStyle/>
          <a:p>
            <a:pPr>
              <a:lnSpc>
                <a:spcPct val="90000"/>
              </a:lnSpc>
            </a:pPr>
            <a:r>
              <a:rPr lang="el-GR" sz="2400" b="1" dirty="0" err="1"/>
              <a:t>Μακροκοινωνικές</a:t>
            </a:r>
            <a:r>
              <a:rPr lang="el-GR" sz="2400" b="1" dirty="0"/>
              <a:t> παρεμβάσεις</a:t>
            </a:r>
            <a:r>
              <a:rPr lang="el-GR" sz="2400" dirty="0"/>
              <a:t> (λήψη μέτρων στην κατεύθυνση της άμβλυνσης των κοινωνικών ανταγωνισμών</a:t>
            </a:r>
            <a:r>
              <a:rPr lang="el-GR" sz="2400" dirty="0" smtClean="0"/>
              <a:t>)</a:t>
            </a:r>
          </a:p>
          <a:p>
            <a:pPr>
              <a:lnSpc>
                <a:spcPct val="90000"/>
              </a:lnSpc>
            </a:pPr>
            <a:endParaRPr lang="el-GR" sz="2400" dirty="0"/>
          </a:p>
          <a:p>
            <a:pPr>
              <a:lnSpc>
                <a:spcPct val="90000"/>
              </a:lnSpc>
            </a:pPr>
            <a:r>
              <a:rPr lang="el-GR" sz="2400" dirty="0"/>
              <a:t>Ο ρόλος των </a:t>
            </a:r>
            <a:r>
              <a:rPr lang="el-GR" sz="2400" dirty="0" smtClean="0"/>
              <a:t>ΜΜΕ</a:t>
            </a:r>
          </a:p>
          <a:p>
            <a:pPr>
              <a:lnSpc>
                <a:spcPct val="90000"/>
              </a:lnSpc>
            </a:pPr>
            <a:endParaRPr lang="el-GR" sz="2400" dirty="0"/>
          </a:p>
          <a:p>
            <a:pPr>
              <a:lnSpc>
                <a:spcPct val="90000"/>
              </a:lnSpc>
            </a:pPr>
            <a:r>
              <a:rPr lang="el-GR" sz="2400" b="1" dirty="0"/>
              <a:t>Παιδαγωγικές Παρεμβάσεις</a:t>
            </a:r>
            <a:r>
              <a:rPr lang="el-GR" sz="2400" dirty="0"/>
              <a:t> στην κατεύθυνση της άμβλυνσης των διαχωριστικών γραμμών, ενθάρρυνση του συγχρωτισμού, της αλληλεπίδρασης, του αμοιβαίου εμπλουτισμού </a:t>
            </a:r>
            <a:endParaRPr lang="el-GR" sz="2400" dirty="0" smtClean="0"/>
          </a:p>
          <a:p>
            <a:pPr>
              <a:lnSpc>
                <a:spcPct val="90000"/>
              </a:lnSpc>
            </a:pPr>
            <a:endParaRPr lang="el-GR" sz="2400" dirty="0"/>
          </a:p>
          <a:p>
            <a:pPr>
              <a:lnSpc>
                <a:spcPct val="90000"/>
              </a:lnSpc>
            </a:pPr>
            <a:r>
              <a:rPr lang="el-GR" sz="2400" dirty="0"/>
              <a:t>Βιωματικές ομάδες </a:t>
            </a:r>
            <a:r>
              <a:rPr lang="el-GR" sz="2400" b="1" dirty="0"/>
              <a:t>ευαισθητοποίησης</a:t>
            </a:r>
          </a:p>
          <a:p>
            <a:pPr>
              <a:lnSpc>
                <a:spcPct val="90000"/>
              </a:lnSpc>
              <a:buFont typeface="Wingdings" pitchFamily="2" charset="2"/>
              <a:buNone/>
            </a:pPr>
            <a:r>
              <a:rPr lang="el-GR" sz="2400" dirty="0"/>
              <a:t>   -αυτογνωσία </a:t>
            </a:r>
          </a:p>
          <a:p>
            <a:pPr>
              <a:lnSpc>
                <a:spcPct val="90000"/>
              </a:lnSpc>
              <a:buFont typeface="Wingdings" pitchFamily="2" charset="2"/>
              <a:buNone/>
            </a:pPr>
            <a:r>
              <a:rPr lang="el-GR" sz="2400" dirty="0"/>
              <a:t>   -γνωστική ανασυγκρότηση </a:t>
            </a:r>
          </a:p>
          <a:p>
            <a:pPr>
              <a:lnSpc>
                <a:spcPct val="90000"/>
              </a:lnSpc>
              <a:buFont typeface="Wingdings" pitchFamily="2" charset="2"/>
              <a:buNone/>
            </a:pPr>
            <a:r>
              <a:rPr lang="el-GR" sz="2400" dirty="0"/>
              <a:t>   -συναισθηματική ανασυγκρότηση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a:t>MOBBING </a:t>
            </a:r>
            <a:endParaRPr lang="el-GR" dirty="0"/>
          </a:p>
        </p:txBody>
      </p:sp>
      <p:sp>
        <p:nvSpPr>
          <p:cNvPr id="3" name="2 - Θέση περιεχομένου"/>
          <p:cNvSpPr>
            <a:spLocks noGrp="1"/>
          </p:cNvSpPr>
          <p:nvPr>
            <p:ph idx="1"/>
          </p:nvPr>
        </p:nvSpPr>
        <p:spPr/>
        <p:txBody>
          <a:bodyPr/>
          <a:lstStyle/>
          <a:p>
            <a:r>
              <a:rPr lang="el-GR" dirty="0"/>
              <a:t>Ο όρος </a:t>
            </a:r>
            <a:r>
              <a:rPr lang="el-GR" dirty="0" err="1"/>
              <a:t>mobbing</a:t>
            </a:r>
            <a:r>
              <a:rPr lang="el-GR" dirty="0"/>
              <a:t> από το αγγλικό ρήμα “</a:t>
            </a:r>
            <a:r>
              <a:rPr lang="el-GR" dirty="0" err="1"/>
              <a:t>to</a:t>
            </a:r>
            <a:r>
              <a:rPr lang="el-GR" dirty="0"/>
              <a:t> </a:t>
            </a:r>
            <a:r>
              <a:rPr lang="el-GR" dirty="0" err="1"/>
              <a:t>mob</a:t>
            </a:r>
            <a:r>
              <a:rPr lang="el-GR" dirty="0"/>
              <a:t>” (επιτίθεμαι, ενοχλώ) χρησιμοποιήθηκε στον χώρο της εργασίας από τον </a:t>
            </a:r>
            <a:r>
              <a:rPr lang="el-GR" dirty="0" err="1"/>
              <a:t>Heinz</a:t>
            </a:r>
            <a:r>
              <a:rPr lang="el-GR" dirty="0"/>
              <a:t> </a:t>
            </a:r>
            <a:r>
              <a:rPr lang="el-GR" dirty="0" err="1"/>
              <a:t>Leymann</a:t>
            </a:r>
            <a:r>
              <a:rPr lang="el-GR" dirty="0"/>
              <a:t> (</a:t>
            </a:r>
            <a:r>
              <a:rPr lang="el-GR" dirty="0" err="1"/>
              <a:t>Τσιάμα</a:t>
            </a:r>
            <a:r>
              <a:rPr lang="el-GR" dirty="0"/>
              <a:t> 2013), για να περιγράψει τις επαναλαμβανόμενες εχθρικές πράξεις εναντίον ενός ατόμου με απώτερο σκοπό την βλάβη του ατόμου αυτού (</a:t>
            </a:r>
            <a:r>
              <a:rPr lang="el-GR" dirty="0" err="1"/>
              <a:t>Leymann</a:t>
            </a:r>
            <a:r>
              <a:rPr lang="el-GR" dirty="0"/>
              <a:t>, 1993).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435608" y="1447800"/>
            <a:ext cx="7498080" cy="5624538"/>
          </a:xfrm>
        </p:spPr>
        <p:txBody>
          <a:bodyPr>
            <a:normAutofit fontScale="77500" lnSpcReduction="20000"/>
          </a:bodyPr>
          <a:lstStyle/>
          <a:p>
            <a:r>
              <a:rPr lang="el-GR" dirty="0"/>
              <a:t>Ως ορισμός, το </a:t>
            </a:r>
            <a:r>
              <a:rPr lang="el-GR" dirty="0" err="1"/>
              <a:t>mobbing</a:t>
            </a:r>
            <a:r>
              <a:rPr lang="el-GR" dirty="0"/>
              <a:t> περιγράφει την κοινωνική αντίδραση βάσει της οποίας ένα άτομο ή μια ομάδα ατόμων επιδιώκουν να φέρουν ένα άλλο άτομο σε θέση αδυναμίας χρησιμοποιώντας διάφορα μέσα, εχθρικού χαρακτήρα. Για να χαρακτηριστεί μια συμπεριφορά εχθρική και να θεωρηθεί ότι πληροί τα βασικά γνωρίσματα της ηθικής παρενόχλησης, πρέπει να εμφανίζεται συστηματικά και να έχει διάρκεια. </a:t>
            </a:r>
            <a:endParaRPr lang="el-GR" dirty="0" smtClean="0"/>
          </a:p>
          <a:p>
            <a:endParaRPr lang="el-GR" dirty="0"/>
          </a:p>
          <a:p>
            <a:r>
              <a:rPr lang="el-GR" dirty="0" smtClean="0"/>
              <a:t>Το </a:t>
            </a:r>
            <a:r>
              <a:rPr lang="el-GR" dirty="0"/>
              <a:t>άτομο, που είναι δέκτης τέτοιου είδους συμπεριφορών, κινδυνεύει να παγιδευτεί σε μια κατάσταση που θα το καταστήσει ανήμπορο να υπερασπιστεί τον εαυτό του και θα το παραγκωνίσει από το εργασιακό του περιβάλλον.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a:t>BULLYING </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a:t>Σε καθημερινή βάση, είθισται ο όρος </a:t>
            </a:r>
            <a:r>
              <a:rPr lang="el-GR" dirty="0" err="1"/>
              <a:t>bullying</a:t>
            </a:r>
            <a:r>
              <a:rPr lang="el-GR" dirty="0"/>
              <a:t> να χρησιμοποιείται για να περιγράψει την ψυχολογική και σωματική κακοποίηση που υφίστανται τα παιδιά στο σχολείο από έναν ή περισσότερους συμμαθητές τους. </a:t>
            </a:r>
            <a:endParaRPr lang="el-GR" dirty="0" smtClean="0"/>
          </a:p>
          <a:p>
            <a:endParaRPr lang="el-GR" dirty="0" smtClean="0"/>
          </a:p>
          <a:p>
            <a:r>
              <a:rPr lang="el-GR" dirty="0" smtClean="0"/>
              <a:t>Στην </a:t>
            </a:r>
            <a:r>
              <a:rPr lang="el-GR" dirty="0"/>
              <a:t>ψυχολογία της εργασίας, ο όρος εισήχθη το 1984 από τον </a:t>
            </a:r>
            <a:r>
              <a:rPr lang="el-GR" dirty="0" err="1"/>
              <a:t>Lazarus</a:t>
            </a:r>
            <a:r>
              <a:rPr lang="el-GR" dirty="0"/>
              <a:t> και περιλαμβάνει α) τις ταπεινωτικές συμπεριφορές ή τους εκφοβισμούς που γίνονται από ορισμένα παιδιά σε κάποια άλλα, β) τις απειλές που διαδραματίζονται στο στρατό, στην οικογενειακή ζωή και στον αθλητισμό, ειδικότερα σε βάρος των ηλικιωμένων και των εργαζομένων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1538" y="285728"/>
            <a:ext cx="7543824" cy="1296974"/>
          </a:xfrm>
        </p:spPr>
        <p:txBody>
          <a:bodyPr>
            <a:normAutofit fontScale="90000"/>
          </a:bodyPr>
          <a:lstStyle/>
          <a:p>
            <a:r>
              <a:rPr lang="el-GR" sz="3100" b="1" dirty="0"/>
              <a:t>ΝΟΜΟΘΕΤΙΚΟ ΠΛΑΙΣΙΟ ΓΙΑ ΤΗΝ ΗΘΙΚΗ ΠΑΡΕΝΟΧΛΗΣΗ ΣΤΟ ΧΩΡΟ ΕΡΓΑΣΙΑΣ ΣΤΗΝ ΕΛΛΑΔΑ</a:t>
            </a:r>
            <a:r>
              <a:rPr lang="el-GR" b="1" dirty="0"/>
              <a:t> </a:t>
            </a:r>
            <a:endParaRPr lang="el-GR" dirty="0"/>
          </a:p>
        </p:txBody>
      </p:sp>
      <p:sp>
        <p:nvSpPr>
          <p:cNvPr id="3" name="2 - Θέση περιεχομένου"/>
          <p:cNvSpPr>
            <a:spLocks noGrp="1"/>
          </p:cNvSpPr>
          <p:nvPr>
            <p:ph idx="1"/>
          </p:nvPr>
        </p:nvSpPr>
        <p:spPr>
          <a:xfrm>
            <a:off x="928662" y="1600200"/>
            <a:ext cx="8215338" cy="5400700"/>
          </a:xfrm>
        </p:spPr>
        <p:txBody>
          <a:bodyPr>
            <a:normAutofit fontScale="40000" lnSpcReduction="20000"/>
          </a:bodyPr>
          <a:lstStyle/>
          <a:p>
            <a:r>
              <a:rPr lang="el-GR" sz="4500" dirty="0"/>
              <a:t>Σε εθνικό επίπεδο, δεν έχει θεσπιστεί νομοθετικό πλαίσιο για την πάταξη του φαινομένου της ηθικής παρενόχλησης στο χώρο εργασίας. Η μόνη νομοθεσία που καλύπτει με </a:t>
            </a:r>
            <a:r>
              <a:rPr lang="el-GR" sz="4500" b="1" dirty="0"/>
              <a:t>γενικούς κανόνες την αξιοπρέπεια και την προσωπικότητα του ατόμου και κατ’ επέκταση του εργαζόμενου έχει ως εξής: </a:t>
            </a:r>
          </a:p>
          <a:p>
            <a:r>
              <a:rPr lang="el-GR" sz="4500" dirty="0"/>
              <a:t>1. Στο Σύνταγμα, όπου ρυθμίζεται η αρχή για το σεβασμό και την προστασία της αξίας του ανθρώπου (άρθρο 2 παρ. 1 Σ), καθώς και η προστασία της προσωπικότητας του ατόμου, κατά την οποία «Καθένας έχει δικαίωμα να αναπτύσσει ελεύθερα την προσωπικότητά του και να συμμετέχει στην κοινωνική, οικονομική και πολιτική ζωή της χώρας, εφόσον δεν προσβάλλει τα δικαιώματα των άλλων και δεν παραβιάζει το Σύνταγμα ή τα χρηστά ήθη» (άρθρο 5 Σ). </a:t>
            </a:r>
          </a:p>
          <a:p>
            <a:r>
              <a:rPr lang="el-GR" sz="4500" dirty="0"/>
              <a:t>2. Στον αστικό κώδικα και το Εργατικό Δίκαιο, όπου ρυθμίζεται η προστασία της προσωπικότητας από ηθική βλάβη του ατόμου, η νομική κάλυψη του εργαζόμενου λόγω απειλής της σωματικής και βιολογικής του ακεραιότητας. Τέλος, ο εργοδότης είναι υποχρεωμένος να παρέμβει και να ακυρώσει ενέργειες που προσβάλλουν την τιμή, την υπόληψη, τη σεξουαλική υπόσταση, την ηθική, σωματική και ψυχική ακεραιότητα του εργαζόμενου και αν χρειαστεί, να κινηθεί και νομικά. </a:t>
            </a:r>
          </a:p>
          <a:p>
            <a:r>
              <a:rPr lang="el-GR" sz="4500" dirty="0"/>
              <a:t>3. Ποινική τιμωρία της σεξουαλικής παρενόχλησης. Ο ποινικός κώδικας ανάλογα με τις συνθήκες της πράξης, προβλέπει περιστατικά εξύβρισης, προσβολής της γενετήσιας αξιοπρέπειας και της πρόκλησης σκανδάλου και εκβίασης </a:t>
            </a: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pic>
        <p:nvPicPr>
          <p:cNvPr id="1026" name="Picture 2"/>
          <p:cNvPicPr>
            <a:picLocks noChangeAspect="1" noChangeArrowheads="1"/>
          </p:cNvPicPr>
          <p:nvPr/>
        </p:nvPicPr>
        <p:blipFill>
          <a:blip r:embed="rId2"/>
          <a:srcRect/>
          <a:stretch>
            <a:fillRect/>
          </a:stretch>
        </p:blipFill>
        <p:spPr bwMode="auto">
          <a:xfrm>
            <a:off x="-3071866" y="0"/>
            <a:ext cx="16002000" cy="74295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ΜΕΘΟΔΟΙ ΠΑΡΕΝΟΧΛΗΣΗΣ ΚΑΙ ΕΧΘΡΙΚΩΝ ΣΥΠΕΡΙΦΟΡΩΝ </a:t>
            </a:r>
            <a:endParaRPr lang="el-GR" dirty="0"/>
          </a:p>
        </p:txBody>
      </p:sp>
      <p:sp>
        <p:nvSpPr>
          <p:cNvPr id="3" name="2 - Θέση περιεχομένου"/>
          <p:cNvSpPr>
            <a:spLocks noGrp="1"/>
          </p:cNvSpPr>
          <p:nvPr>
            <p:ph idx="1"/>
          </p:nvPr>
        </p:nvSpPr>
        <p:spPr>
          <a:xfrm>
            <a:off x="1357290" y="1785926"/>
            <a:ext cx="7498080" cy="4800600"/>
          </a:xfrm>
        </p:spPr>
        <p:txBody>
          <a:bodyPr>
            <a:normAutofit fontScale="77500" lnSpcReduction="20000"/>
          </a:bodyPr>
          <a:lstStyle/>
          <a:p>
            <a:r>
              <a:rPr lang="el-GR" b="1" dirty="0"/>
              <a:t>Προσβολές </a:t>
            </a:r>
            <a:r>
              <a:rPr lang="el-GR" b="1" dirty="0" smtClean="0"/>
              <a:t>στο περιβάλλον εργασίας </a:t>
            </a:r>
            <a:endParaRPr lang="el-GR" b="1" dirty="0"/>
          </a:p>
          <a:p>
            <a:pPr>
              <a:buNone/>
            </a:pPr>
            <a:r>
              <a:rPr lang="el-GR" dirty="0" smtClean="0"/>
              <a:t>     Συχνά </a:t>
            </a:r>
            <a:r>
              <a:rPr lang="el-GR" dirty="0"/>
              <a:t>παρατηρείται το φαινόμενο, τα άτομα να υφίστανται προσβολές </a:t>
            </a:r>
            <a:r>
              <a:rPr lang="en-US" dirty="0" smtClean="0"/>
              <a:t> </a:t>
            </a:r>
            <a:r>
              <a:rPr lang="el-GR" dirty="0" smtClean="0"/>
              <a:t>στο περιβάλλον εργασίας τους</a:t>
            </a:r>
            <a:r>
              <a:rPr lang="el-GR" dirty="0"/>
              <a:t>. Πιο συγκεκριμένα, οι θύτες συνηθίζουν να δυσχεραίνουν την επαγγελματική ζωή των θυμάτων τους, αμφισβητώντας τις αποφάσεις τους και ασκώντας υπερβολικά άδικη κριτική στην εργασία τους. </a:t>
            </a:r>
            <a:endParaRPr lang="en-US" dirty="0" smtClean="0"/>
          </a:p>
          <a:p>
            <a:pPr>
              <a:buNone/>
            </a:pPr>
            <a:r>
              <a:rPr lang="en-US" dirty="0"/>
              <a:t> </a:t>
            </a:r>
            <a:r>
              <a:rPr lang="en-US" dirty="0" smtClean="0"/>
              <a:t>  </a:t>
            </a:r>
            <a:r>
              <a:rPr lang="el-GR" dirty="0" smtClean="0"/>
              <a:t>Παράλληλα</a:t>
            </a:r>
            <a:r>
              <a:rPr lang="el-GR" dirty="0"/>
              <a:t>, δεν είναι λίγες οι φορές που δυσκολεύουν την καθημερινότητά τους, απαγορεύοντάς τους να έχουν πρόσβαση σε εργαλεία της δουλειάς τους και αφαιρώντας τους αρμοδιότητες που δικαιωματικά τους ανήκουν.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344</TotalTime>
  <Words>3227</Words>
  <Application>Microsoft Office PowerPoint</Application>
  <PresentationFormat>Προβολή στην οθόνη (4:3)</PresentationFormat>
  <Paragraphs>185</Paragraphs>
  <Slides>31</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31</vt:i4>
      </vt:variant>
    </vt:vector>
  </HeadingPairs>
  <TitlesOfParts>
    <vt:vector size="39" baseType="lpstr">
      <vt:lpstr>Corbel</vt:lpstr>
      <vt:lpstr>Gill Sans MT</vt:lpstr>
      <vt:lpstr>Tahoma</vt:lpstr>
      <vt:lpstr>Times New Roman</vt:lpstr>
      <vt:lpstr>Verdana</vt:lpstr>
      <vt:lpstr>Wingdings</vt:lpstr>
      <vt:lpstr>Wingdings 2</vt:lpstr>
      <vt:lpstr>Ηλιοστάσιο</vt:lpstr>
      <vt:lpstr>ΗΘΙΚΗ ΠΑΡΕΝΟΧΛΗΣΗ –ΣΤΕΡΕΟΤΥΠΑ- ΠΡΟΚΑΤΑΛΗΨΗ </vt:lpstr>
      <vt:lpstr>ΗΘΙΚΗ ΠΑΡΕΝΟΧΛΗΣΗ</vt:lpstr>
      <vt:lpstr>Ως ηθική παρενόχληση δε μπορούν να θεωρηθούν ενέργειες όπως:  </vt:lpstr>
      <vt:lpstr>MOBBING </vt:lpstr>
      <vt:lpstr>Παρουσίαση του PowerPoint</vt:lpstr>
      <vt:lpstr>BULLYING </vt:lpstr>
      <vt:lpstr>ΝΟΜΟΘΕΤΙΚΟ ΠΛΑΙΣΙΟ ΓΙΑ ΤΗΝ ΗΘΙΚΗ ΠΑΡΕΝΟΧΛΗΣΗ ΣΤΟ ΧΩΡΟ ΕΡΓΑΣΙΑΣ ΣΤΗΝ ΕΛΛΑΔΑ </vt:lpstr>
      <vt:lpstr>Παρουσίαση του PowerPoint</vt:lpstr>
      <vt:lpstr>ΜΕΘΟΔΟΙ ΠΑΡΕΝΟΧΛΗΣΗΣ ΚΑΙ ΕΧΘΡΙΚΩΝ ΣΥΠΕΡΙΦΟΡΩΝ </vt:lpstr>
      <vt:lpstr>Απομόνωση και άρνηση επικοινωνίας  </vt:lpstr>
      <vt:lpstr>Προσβολή της αξιοπρέπειας  </vt:lpstr>
      <vt:lpstr>Λεκτική ή σωματική βία  </vt:lpstr>
      <vt:lpstr>Σεξουαλική παρενόχληση  </vt:lpstr>
      <vt:lpstr>TO ΜΟΝΤΕΛΟ ΤΟΥ EINARSEN </vt:lpstr>
      <vt:lpstr>TO ΜΟΝΤΕΛΟ ΤΟΥ EINARSEN </vt:lpstr>
      <vt:lpstr>ΑΙΤΙΑ ΚΑΙ ΟΙ ΠΑΡΑΓΟΝΤΕΣ ΠΟΥ ΠΡΟΚΑΛΟΥΝ ΤΟ ΦΑΙΝΟΜΕΝΟ ΤΗΣ ΗΘΙΚΗΣ ΠΑΡΕΝΟΧΛΗΣΗΣ </vt:lpstr>
      <vt:lpstr>ΕΠΙΠΤΩΣΕΙΣ ΤΗΣ ΗΘΙΚΗΣ ΠΑΡΕΝΟΧΛΗΣΗΣ ΣΤΗΝ ΥΓΕΙΑ </vt:lpstr>
      <vt:lpstr>ΕΠΑΓΓΕΛΜΑΤΙΚΗ ΕΞΟΥΘΕΝΩΣΗ - BURNOUT  </vt:lpstr>
      <vt:lpstr>ΚΑΤΑΘΛΙΨΗ  </vt:lpstr>
      <vt:lpstr>ΨΥΧΟΣΩΜΑΤΙΚΕΣ ΔΙΑΤΑΡΑΧΕΣ  </vt:lpstr>
      <vt:lpstr>ΠΟΛΙΤΙΚΕΣ ΠΡΟΛΗΨΗΣ ΤΗΣ ΗΘΙΚΗΣ ΠΑΡΕΝΟΧΛΗΣΗΣ </vt:lpstr>
      <vt:lpstr>   ΣΤΕΡΕΟΤΥΠΑ ΚΑΙ ΠΡΟΚΑΤΑΛΗΨΕΙΣ</vt:lpstr>
      <vt:lpstr>Ορισμός</vt:lpstr>
      <vt:lpstr>Προσεγγίσεις</vt:lpstr>
      <vt:lpstr>Κοινωνική Προέλευση</vt:lpstr>
      <vt:lpstr>Μηχανισμός δημιουργίας στερεοτύπων</vt:lpstr>
      <vt:lpstr>Μηχανισμός δημιουργίας στερεοτύπων</vt:lpstr>
      <vt:lpstr>Προκατάληψη</vt:lpstr>
      <vt:lpstr> Προκαταλήψεις πλέγμα στερεοτύπων, αρνητικών συναισθημάτων  και αρνητικών στάσεων. </vt:lpstr>
      <vt:lpstr>Προκαταλήψεις </vt:lpstr>
      <vt:lpstr>Στρατηγικές άμβλυνσης των στερεοτύπων –προκαταλήψεων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ΗΘΙΚΗ ΠΑΡΕΝΟΧΛΗΣΗ</dc:title>
  <dc:creator>user</dc:creator>
  <cp:lastModifiedBy>user</cp:lastModifiedBy>
  <cp:revision>23</cp:revision>
  <dcterms:created xsi:type="dcterms:W3CDTF">2022-11-01T09:01:29Z</dcterms:created>
  <dcterms:modified xsi:type="dcterms:W3CDTF">2026-05-22T14:02:40Z</dcterms:modified>
</cp:coreProperties>
</file>