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Lst>
  <p:notesMasterIdLst>
    <p:notesMasterId r:id="rId17"/>
  </p:notesMasterIdLst>
  <p:handoutMasterIdLst>
    <p:handoutMasterId r:id="rId18"/>
  </p:handoutMasterIdLst>
  <p:sldIdLst>
    <p:sldId id="1902" r:id="rId2"/>
    <p:sldId id="1883" r:id="rId3"/>
    <p:sldId id="1884" r:id="rId4"/>
    <p:sldId id="1895" r:id="rId5"/>
    <p:sldId id="1896" r:id="rId6"/>
    <p:sldId id="1897" r:id="rId7"/>
    <p:sldId id="1898" r:id="rId8"/>
    <p:sldId id="1899" r:id="rId9"/>
    <p:sldId id="1900" r:id="rId10"/>
    <p:sldId id="1901" r:id="rId11"/>
    <p:sldId id="1923" r:id="rId12"/>
    <p:sldId id="1926" r:id="rId13"/>
    <p:sldId id="1927" r:id="rId14"/>
    <p:sldId id="1928" r:id="rId15"/>
    <p:sldId id="1919"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8A8F"/>
    <a:srgbClr val="C0ECDC"/>
    <a:srgbClr val="A6D0CD"/>
    <a:srgbClr val="A1D6C6"/>
    <a:srgbClr val="EFBA7C"/>
    <a:srgbClr val="E1A036"/>
    <a:srgbClr val="83BCC7"/>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04" autoAdjust="0"/>
    <p:restoredTop sz="94537" autoAdjust="0"/>
  </p:normalViewPr>
  <p:slideViewPr>
    <p:cSldViewPr>
      <p:cViewPr varScale="1">
        <p:scale>
          <a:sx n="109" d="100"/>
          <a:sy n="109" d="100"/>
        </p:scale>
        <p:origin x="1410" y="108"/>
      </p:cViewPr>
      <p:guideLst>
        <p:guide orient="horz" pos="196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84" d="100"/>
          <a:sy n="84" d="100"/>
        </p:scale>
        <p:origin x="-18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523B995-B22E-413C-BD23-3E1B4F77BF3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dirty="0"/>
          </a:p>
        </p:txBody>
      </p:sp>
      <p:sp>
        <p:nvSpPr>
          <p:cNvPr id="3075" name="Rectangle 3">
            <a:extLst>
              <a:ext uri="{FF2B5EF4-FFF2-40B4-BE49-F238E27FC236}">
                <a16:creationId xmlns:a16="http://schemas.microsoft.com/office/drawing/2014/main" id="{1E290ADA-B18E-9A6F-3B1B-D114DE889614}"/>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dirty="0"/>
          </a:p>
        </p:txBody>
      </p:sp>
      <p:sp>
        <p:nvSpPr>
          <p:cNvPr id="3076" name="Rectangle 4">
            <a:extLst>
              <a:ext uri="{FF2B5EF4-FFF2-40B4-BE49-F238E27FC236}">
                <a16:creationId xmlns:a16="http://schemas.microsoft.com/office/drawing/2014/main" id="{0E8E0E24-48FB-1456-CCE6-3A39A6C743CD}"/>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dirty="0"/>
          </a:p>
        </p:txBody>
      </p:sp>
      <p:sp>
        <p:nvSpPr>
          <p:cNvPr id="3077" name="Rectangle 5">
            <a:extLst>
              <a:ext uri="{FF2B5EF4-FFF2-40B4-BE49-F238E27FC236}">
                <a16:creationId xmlns:a16="http://schemas.microsoft.com/office/drawing/2014/main" id="{C5FB1B7D-4E73-A787-B985-EDFEC6076D9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pPr>
              <a:defRPr/>
            </a:pPr>
            <a:fld id="{0C8B2215-0DE6-4A3A-9FB9-D562A00F2FC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A7D9E9-30B3-62CA-CAE9-503569F690F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dirty="0"/>
          </a:p>
        </p:txBody>
      </p:sp>
      <p:sp>
        <p:nvSpPr>
          <p:cNvPr id="2051" name="Rectangle 3">
            <a:extLst>
              <a:ext uri="{FF2B5EF4-FFF2-40B4-BE49-F238E27FC236}">
                <a16:creationId xmlns:a16="http://schemas.microsoft.com/office/drawing/2014/main" id="{2F3DE536-C22B-2A0A-8D2D-065FB6A4E65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dirty="0"/>
          </a:p>
        </p:txBody>
      </p:sp>
      <p:sp>
        <p:nvSpPr>
          <p:cNvPr id="2052" name="Rectangle 4">
            <a:extLst>
              <a:ext uri="{FF2B5EF4-FFF2-40B4-BE49-F238E27FC236}">
                <a16:creationId xmlns:a16="http://schemas.microsoft.com/office/drawing/2014/main" id="{2EE6EB0C-A523-39A0-7DE4-B0C86CB3446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dirty="0"/>
          </a:p>
        </p:txBody>
      </p:sp>
      <p:sp>
        <p:nvSpPr>
          <p:cNvPr id="2053" name="Rectangle 5">
            <a:extLst>
              <a:ext uri="{FF2B5EF4-FFF2-40B4-BE49-F238E27FC236}">
                <a16:creationId xmlns:a16="http://schemas.microsoft.com/office/drawing/2014/main" id="{F9DD4CCF-2B5B-2C48-B2CE-A5E671B03FA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pPr>
              <a:defRPr/>
            </a:pPr>
            <a:fld id="{3600F3D4-4CEE-480D-A5AA-60C9931927D5}" type="slidenum">
              <a:rPr lang="en-US" altLang="en-US"/>
              <a:pPr>
                <a:defRPr/>
              </a:pPr>
              <a:t>‹#›</a:t>
            </a:fld>
            <a:endParaRPr lang="en-US" altLang="en-US" dirty="0"/>
          </a:p>
        </p:txBody>
      </p:sp>
      <p:sp>
        <p:nvSpPr>
          <p:cNvPr id="3078" name="Rectangle 6">
            <a:extLst>
              <a:ext uri="{FF2B5EF4-FFF2-40B4-BE49-F238E27FC236}">
                <a16:creationId xmlns:a16="http://schemas.microsoft.com/office/drawing/2014/main" id="{B921935B-5CA8-E2BF-8267-D2342659D4CD}"/>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dirty="0"/>
          </a:p>
        </p:txBody>
      </p:sp>
      <p:sp>
        <p:nvSpPr>
          <p:cNvPr id="2055" name="Rectangle 7">
            <a:extLst>
              <a:ext uri="{FF2B5EF4-FFF2-40B4-BE49-F238E27FC236}">
                <a16:creationId xmlns:a16="http://schemas.microsoft.com/office/drawing/2014/main" id="{D5D2FAF5-3803-41F1-3D59-C4ECB3F084C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50938" y="692150"/>
            <a:ext cx="4556125" cy="3416300"/>
          </a:xfrm>
        </p:spPr>
        <p:txBody>
          <a:bodyPr/>
          <a:lstStyle/>
          <a:p>
            <a:endParaRPr lang="el-GR" dirty="0"/>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3600F3D4-4CEE-480D-A5AA-60C9931927D5}" type="slidenum">
              <a:rPr lang="en-US" altLang="en-US" smtClean="0"/>
              <a:pPr>
                <a:defRPr/>
              </a:pPr>
              <a:t>10</a:t>
            </a:fld>
            <a:endParaRPr lang="en-US" altLang="en-US" dirty="0"/>
          </a:p>
        </p:txBody>
      </p:sp>
    </p:spTree>
    <p:extLst>
      <p:ext uri="{BB962C8B-B14F-4D97-AF65-F5344CB8AC3E}">
        <p14:creationId xmlns:p14="http://schemas.microsoft.com/office/powerpoint/2010/main" val="6864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50938" y="692150"/>
            <a:ext cx="4556125" cy="3416300"/>
          </a:xfrm>
        </p:spPr>
        <p:txBody>
          <a:bodyPr/>
          <a:lstStyle/>
          <a:p>
            <a:endParaRPr lang="el-GR" dirty="0"/>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600F3D4-4CEE-480D-A5AA-60C9931927D5}"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0360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50938" y="692150"/>
            <a:ext cx="4556125" cy="3416300"/>
          </a:xfrm>
        </p:spPr>
        <p:txBody>
          <a:bodyPr/>
          <a:lstStyle/>
          <a:p>
            <a:endParaRPr lang="el-GR" dirty="0"/>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600F3D4-4CEE-480D-A5AA-60C9931927D5}"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54924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3849B212-EC1E-4954-32A1-CF748D56CD38}"/>
              </a:ext>
            </a:extLst>
          </p:cNvPr>
          <p:cNvSpPr/>
          <p:nvPr userDrawn="1"/>
        </p:nvSpPr>
        <p:spPr>
          <a:xfrm>
            <a:off x="3175" y="6397625"/>
            <a:ext cx="9140825" cy="457200"/>
          </a:xfrm>
          <a:prstGeom prst="rect">
            <a:avLst/>
          </a:prstGeom>
          <a:solidFill>
            <a:srgbClr val="E1A036"/>
          </a:solidFill>
          <a:ln>
            <a:noFill/>
          </a:ln>
        </p:spPr>
        <p:style>
          <a:lnRef idx="0">
            <a:scrgbClr r="0" g="0" b="0"/>
          </a:lnRef>
          <a:fillRef idx="0">
            <a:scrgbClr r="0" g="0" b="0"/>
          </a:fillRef>
          <a:effectRef idx="0">
            <a:scrgbClr r="0" g="0" b="0"/>
          </a:effectRef>
          <a:fontRef idx="minor">
            <a:schemeClr val="lt1"/>
          </a:fontRef>
        </p:style>
        <p:txBody>
          <a:bodyPr/>
          <a:lstStyle/>
          <a:p>
            <a:pPr>
              <a:defRPr/>
            </a:pPr>
            <a:endParaRPr lang="el-GR" dirty="0">
              <a:solidFill>
                <a:srgbClr val="EFBA7C"/>
              </a:solidFill>
              <a:highlight>
                <a:srgbClr val="E1A036"/>
              </a:highlight>
            </a:endParaRPr>
          </a:p>
        </p:txBody>
      </p:sp>
      <p:sp>
        <p:nvSpPr>
          <p:cNvPr id="8" name="Rectangle 11">
            <a:extLst>
              <a:ext uri="{FF2B5EF4-FFF2-40B4-BE49-F238E27FC236}">
                <a16:creationId xmlns:a16="http://schemas.microsoft.com/office/drawing/2014/main" id="{C1EB015E-9AE7-C26F-C693-EF27FF2CEAC3}"/>
              </a:ext>
            </a:extLst>
          </p:cNvPr>
          <p:cNvSpPr/>
          <p:nvPr userDrawn="1"/>
        </p:nvSpPr>
        <p:spPr>
          <a:xfrm>
            <a:off x="0" y="6334125"/>
            <a:ext cx="9142413" cy="63500"/>
          </a:xfrm>
          <a:prstGeom prst="rect">
            <a:avLst/>
          </a:prstGeom>
          <a:solidFill>
            <a:srgbClr val="EFBA7C"/>
          </a:solidFill>
          <a:ln>
            <a:noFill/>
          </a:ln>
        </p:spPr>
        <p:style>
          <a:lnRef idx="0">
            <a:scrgbClr r="0" g="0" b="0"/>
          </a:lnRef>
          <a:fillRef idx="0">
            <a:scrgbClr r="0" g="0" b="0"/>
          </a:fillRef>
          <a:effectRef idx="0">
            <a:scrgbClr r="0" g="0" b="0"/>
          </a:effectRef>
          <a:fontRef idx="minor">
            <a:schemeClr val="lt1"/>
          </a:fontRef>
        </p:style>
        <p:txBody>
          <a:bodyPr/>
          <a:lstStyle/>
          <a:p>
            <a:endParaRPr lang="en-GR"/>
          </a:p>
        </p:txBody>
      </p:sp>
      <p:sp>
        <p:nvSpPr>
          <p:cNvPr id="9" name="12 - Ορθογώνιο">
            <a:extLst>
              <a:ext uri="{FF2B5EF4-FFF2-40B4-BE49-F238E27FC236}">
                <a16:creationId xmlns:a16="http://schemas.microsoft.com/office/drawing/2014/main" id="{A5E16AB2-8C36-5913-6763-01C648E68D2A}"/>
              </a:ext>
            </a:extLst>
          </p:cNvPr>
          <p:cNvSpPr>
            <a:spLocks noChangeArrowheads="1"/>
          </p:cNvSpPr>
          <p:nvPr userDrawn="1"/>
        </p:nvSpPr>
        <p:spPr bwMode="auto">
          <a:xfrm>
            <a:off x="2324100" y="6411913"/>
            <a:ext cx="4686300" cy="384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l-GR" sz="1000" b="1" dirty="0">
                <a:solidFill>
                  <a:schemeClr val="bg1"/>
                </a:solidFill>
              </a:rPr>
              <a:t>ΔΙΟΙΚΗΣΗ ΑΝΘΡΩΠΙΝΟΥ ΔΥΝΑΜΙΚΟΥ ΣΤΗΝ ΨΗΦΙΑΚΗ ΕΠΟΧΗ</a:t>
            </a:r>
          </a:p>
          <a:p>
            <a:pPr algn="ctr">
              <a:defRPr/>
            </a:pPr>
            <a:r>
              <a:rPr lang="el-GR" altLang="en-US" sz="900" dirty="0">
                <a:solidFill>
                  <a:schemeClr val="bg1"/>
                </a:solidFill>
                <a:latin typeface="Arial" panose="020B0604020202020204" pitchFamily="34" charset="0"/>
                <a:cs typeface="Arial" panose="020B0604020202020204" pitchFamily="34" charset="0"/>
              </a:rPr>
              <a:t>Συλλογικό Έργο, Δήμητρα Ιορδάνογλου, Λήδα Παναγιωτοπούλου (</a:t>
            </a:r>
            <a:r>
              <a:rPr lang="el-GR" altLang="en-US" sz="900" dirty="0" err="1">
                <a:solidFill>
                  <a:schemeClr val="bg1"/>
                </a:solidFill>
                <a:latin typeface="Arial" panose="020B0604020202020204" pitchFamily="34" charset="0"/>
                <a:cs typeface="Arial" panose="020B0604020202020204" pitchFamily="34" charset="0"/>
              </a:rPr>
              <a:t>επιμ</a:t>
            </a:r>
            <a:r>
              <a:rPr lang="el-GR" altLang="en-US" sz="900" dirty="0">
                <a:solidFill>
                  <a:schemeClr val="bg1"/>
                </a:solidFill>
                <a:latin typeface="Arial" panose="020B0604020202020204" pitchFamily="34" charset="0"/>
                <a:cs typeface="Arial" panose="020B0604020202020204" pitchFamily="34" charset="0"/>
              </a:rPr>
              <a:t>.)</a:t>
            </a:r>
            <a:endParaRPr lang="en-GB" altLang="en-US" sz="900" dirty="0">
              <a:solidFill>
                <a:schemeClr val="bg1"/>
              </a:solidFill>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0C985C99-B7F7-694A-AD6A-41C256850F76}"/>
              </a:ext>
            </a:extLst>
          </p:cNvPr>
          <p:cNvSpPr>
            <a:spLocks noGrp="1"/>
          </p:cNvSpPr>
          <p:nvPr>
            <p:ph type="sldNum" sz="quarter" idx="4"/>
          </p:nvPr>
        </p:nvSpPr>
        <p:spPr>
          <a:xfrm>
            <a:off x="7424738" y="6459538"/>
            <a:ext cx="984250" cy="365125"/>
          </a:xfrm>
          <a:prstGeom prst="rect">
            <a:avLst/>
          </a:prstGeom>
        </p:spPr>
        <p:txBody>
          <a:bodyPr/>
          <a:lstStyle>
            <a:lvl1pPr>
              <a:defRPr/>
            </a:lvl1pPr>
          </a:lstStyle>
          <a:p>
            <a:pPr>
              <a:defRPr/>
            </a:pPr>
            <a:fld id="{671E0518-C6F7-B940-B520-E98C68A16EAC}" type="slidenum">
              <a:rPr lang="en-US" altLang="en-US"/>
              <a:pPr>
                <a:defRPr/>
              </a:pPr>
              <a:t>‹#›</a:t>
            </a:fld>
            <a:endParaRPr lang="en-US" altLang="en-US" dirty="0"/>
          </a:p>
        </p:txBody>
      </p:sp>
      <p:pic>
        <p:nvPicPr>
          <p:cNvPr id="11" name="Εικόνα 14" descr="Εικόνα που περιέχει κείμενο, γραμματοσειρά, σύμβολο, γραφικά&#10;&#10;Το περιεχόμενο που δημιουργείται από AI ενδέχεται να είναι εσφαλμένο.">
            <a:extLst>
              <a:ext uri="{FF2B5EF4-FFF2-40B4-BE49-F238E27FC236}">
                <a16:creationId xmlns:a16="http://schemas.microsoft.com/office/drawing/2014/main" id="{37F52D4E-7E1D-C4FE-7A08-CFAE51522D0C}"/>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304800" y="6424613"/>
            <a:ext cx="3000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651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E06E6-0C39-ABC3-B32C-15B2F17CFC58}"/>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8C8AAB-75DA-28D9-3BC4-CCA1F77EFED1}"/>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a:extLst>
              <a:ext uri="{FF2B5EF4-FFF2-40B4-BE49-F238E27FC236}">
                <a16:creationId xmlns:a16="http://schemas.microsoft.com/office/drawing/2014/main" id="{0EF9D269-E626-20EC-E6FC-32629987AD67}"/>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0">
            <a:extLst>
              <a:ext uri="{FF2B5EF4-FFF2-40B4-BE49-F238E27FC236}">
                <a16:creationId xmlns:a16="http://schemas.microsoft.com/office/drawing/2014/main" id="{CAE3DF18-59D4-98F7-AE29-998FCCF4DAF4}"/>
              </a:ext>
            </a:extLst>
          </p:cNvPr>
          <p:cNvSpPr/>
          <p:nvPr userDrawn="1"/>
        </p:nvSpPr>
        <p:spPr>
          <a:xfrm>
            <a:off x="3175" y="6397625"/>
            <a:ext cx="9140825" cy="457200"/>
          </a:xfrm>
          <a:prstGeom prst="rect">
            <a:avLst/>
          </a:prstGeom>
          <a:solidFill>
            <a:srgbClr val="E1A036"/>
          </a:solidFill>
          <a:ln>
            <a:noFill/>
          </a:ln>
        </p:spPr>
        <p:style>
          <a:lnRef idx="0">
            <a:scrgbClr r="0" g="0" b="0"/>
          </a:lnRef>
          <a:fillRef idx="0">
            <a:scrgbClr r="0" g="0" b="0"/>
          </a:fillRef>
          <a:effectRef idx="0">
            <a:scrgbClr r="0" g="0" b="0"/>
          </a:effectRef>
          <a:fontRef idx="minor">
            <a:schemeClr val="lt1"/>
          </a:fontRef>
        </p:style>
        <p:txBody>
          <a:bodyPr/>
          <a:lstStyle/>
          <a:p>
            <a:pPr>
              <a:defRPr/>
            </a:pPr>
            <a:endParaRPr lang="el-GR" dirty="0">
              <a:solidFill>
                <a:srgbClr val="EFBA7C"/>
              </a:solidFill>
              <a:highlight>
                <a:srgbClr val="E1A036"/>
              </a:highlight>
            </a:endParaRPr>
          </a:p>
        </p:txBody>
      </p:sp>
      <p:sp>
        <p:nvSpPr>
          <p:cNvPr id="5" name="Rectangle 11">
            <a:extLst>
              <a:ext uri="{FF2B5EF4-FFF2-40B4-BE49-F238E27FC236}">
                <a16:creationId xmlns:a16="http://schemas.microsoft.com/office/drawing/2014/main" id="{AB8176FD-FBE3-7529-FDF9-9A46D4BB9832}"/>
              </a:ext>
            </a:extLst>
          </p:cNvPr>
          <p:cNvSpPr/>
          <p:nvPr userDrawn="1"/>
        </p:nvSpPr>
        <p:spPr>
          <a:xfrm>
            <a:off x="0" y="6334125"/>
            <a:ext cx="9142413" cy="63500"/>
          </a:xfrm>
          <a:prstGeom prst="rect">
            <a:avLst/>
          </a:prstGeom>
          <a:solidFill>
            <a:srgbClr val="EFBA7C"/>
          </a:solidFill>
          <a:ln>
            <a:noFill/>
          </a:ln>
        </p:spPr>
        <p:style>
          <a:lnRef idx="0">
            <a:scrgbClr r="0" g="0" b="0"/>
          </a:lnRef>
          <a:fillRef idx="0">
            <a:scrgbClr r="0" g="0" b="0"/>
          </a:fillRef>
          <a:effectRef idx="0">
            <a:scrgbClr r="0" g="0" b="0"/>
          </a:effectRef>
          <a:fontRef idx="minor">
            <a:schemeClr val="lt1"/>
          </a:fontRef>
        </p:style>
        <p:txBody>
          <a:bodyPr/>
          <a:lstStyle/>
          <a:p>
            <a:endParaRPr lang="en-GR"/>
          </a:p>
        </p:txBody>
      </p:sp>
      <p:sp>
        <p:nvSpPr>
          <p:cNvPr id="6" name="12 - Ορθογώνιο">
            <a:extLst>
              <a:ext uri="{FF2B5EF4-FFF2-40B4-BE49-F238E27FC236}">
                <a16:creationId xmlns:a16="http://schemas.microsoft.com/office/drawing/2014/main" id="{FD8D8127-3770-FC11-32FD-B688B04EDB8B}"/>
              </a:ext>
            </a:extLst>
          </p:cNvPr>
          <p:cNvSpPr>
            <a:spLocks noChangeArrowheads="1"/>
          </p:cNvSpPr>
          <p:nvPr userDrawn="1"/>
        </p:nvSpPr>
        <p:spPr bwMode="auto">
          <a:xfrm>
            <a:off x="2324100" y="6411913"/>
            <a:ext cx="4686300" cy="384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l-GR" sz="1000" b="1" dirty="0">
                <a:solidFill>
                  <a:schemeClr val="bg1"/>
                </a:solidFill>
              </a:rPr>
              <a:t>ΔΙΟΙΚΗΣΗ ΑΝΘΡΩΠΙΝΟΥ ΔΥΝΑΜΙΚΟΥ ΣΤΗΝ ΨΗΦΙΑΚΗ ΕΠΟΧΗ</a:t>
            </a:r>
          </a:p>
          <a:p>
            <a:pPr algn="ctr">
              <a:defRPr/>
            </a:pPr>
            <a:r>
              <a:rPr lang="el-GR" altLang="en-US" sz="900" dirty="0">
                <a:solidFill>
                  <a:schemeClr val="bg1"/>
                </a:solidFill>
                <a:latin typeface="Arial" panose="020B0604020202020204" pitchFamily="34" charset="0"/>
                <a:cs typeface="Arial" panose="020B0604020202020204" pitchFamily="34" charset="0"/>
              </a:rPr>
              <a:t>Συλλογικό Έργο, Δήμητρα Ιορδάνογλου, Λήδα Παναγιωτοπούλου (</a:t>
            </a:r>
            <a:r>
              <a:rPr lang="el-GR" altLang="en-US" sz="900" dirty="0" err="1">
                <a:solidFill>
                  <a:schemeClr val="bg1"/>
                </a:solidFill>
                <a:latin typeface="Arial" panose="020B0604020202020204" pitchFamily="34" charset="0"/>
                <a:cs typeface="Arial" panose="020B0604020202020204" pitchFamily="34" charset="0"/>
              </a:rPr>
              <a:t>επιμ</a:t>
            </a:r>
            <a:r>
              <a:rPr lang="el-GR" altLang="en-US" sz="900" dirty="0">
                <a:solidFill>
                  <a:schemeClr val="bg1"/>
                </a:solidFill>
                <a:latin typeface="Arial" panose="020B0604020202020204" pitchFamily="34" charset="0"/>
                <a:cs typeface="Arial" panose="020B0604020202020204" pitchFamily="34" charset="0"/>
              </a:rPr>
              <a:t>.)</a:t>
            </a:r>
            <a:endParaRPr lang="en-GB" altLang="en-US" sz="900" dirty="0">
              <a:solidFill>
                <a:schemeClr val="bg1"/>
              </a:solidFill>
              <a:latin typeface="Arial" panose="020B0604020202020204" pitchFamily="34" charset="0"/>
              <a:cs typeface="Arial" panose="020B0604020202020204" pitchFamily="34" charset="0"/>
            </a:endParaRPr>
          </a:p>
        </p:txBody>
      </p:sp>
      <p:sp>
        <p:nvSpPr>
          <p:cNvPr id="7" name="Slide Number Placeholder 8">
            <a:extLst>
              <a:ext uri="{FF2B5EF4-FFF2-40B4-BE49-F238E27FC236}">
                <a16:creationId xmlns:a16="http://schemas.microsoft.com/office/drawing/2014/main" id="{C1DBF246-16E0-7301-7C6B-77F5428902E2}"/>
              </a:ext>
            </a:extLst>
          </p:cNvPr>
          <p:cNvSpPr>
            <a:spLocks noGrp="1"/>
          </p:cNvSpPr>
          <p:nvPr>
            <p:ph type="sldNum" sz="quarter" idx="4"/>
          </p:nvPr>
        </p:nvSpPr>
        <p:spPr>
          <a:xfrm>
            <a:off x="7424738" y="6459538"/>
            <a:ext cx="984250" cy="365125"/>
          </a:xfrm>
          <a:prstGeom prst="rect">
            <a:avLst/>
          </a:prstGeom>
        </p:spPr>
        <p:txBody>
          <a:bodyPr/>
          <a:lstStyle>
            <a:lvl1pPr>
              <a:defRPr/>
            </a:lvl1pPr>
          </a:lstStyle>
          <a:p>
            <a:pPr>
              <a:defRPr/>
            </a:pPr>
            <a:fld id="{671E0518-C6F7-B940-B520-E98C68A16EAC}" type="slidenum">
              <a:rPr lang="en-US" altLang="en-US"/>
              <a:pPr>
                <a:defRPr/>
              </a:pPr>
              <a:t>‹#›</a:t>
            </a:fld>
            <a:endParaRPr lang="en-US" altLang="en-US" dirty="0"/>
          </a:p>
        </p:txBody>
      </p:sp>
      <p:pic>
        <p:nvPicPr>
          <p:cNvPr id="8" name="Εικόνα 14" descr="Εικόνα που περιέχει κείμενο, γραμματοσειρά, σύμβολο, γραφικά&#10;&#10;Το περιεχόμενο που δημιουργείται από AI ενδέχεται να είναι εσφαλμένο.">
            <a:extLst>
              <a:ext uri="{FF2B5EF4-FFF2-40B4-BE49-F238E27FC236}">
                <a16:creationId xmlns:a16="http://schemas.microsoft.com/office/drawing/2014/main" id="{ECDAA0F6-998D-D5D3-9EDE-AF15CA5E80DF}"/>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04800" y="6424613"/>
            <a:ext cx="3000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8"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hf sldNum="0" hdr="0" dt="0"/>
  <p:txStyles>
    <p:titleStyle>
      <a:lvl1pPr algn="l" rtl="0" eaLnBrk="0" fontAlgn="base" hangingPunct="0">
        <a:lnSpc>
          <a:spcPct val="85000"/>
        </a:lnSpc>
        <a:spcBef>
          <a:spcPct val="0"/>
        </a:spcBef>
        <a:spcAft>
          <a:spcPct val="0"/>
        </a:spcAft>
        <a:defRPr sz="3600" kern="1200" spc="-50">
          <a:solidFill>
            <a:schemeClr val="accent2"/>
          </a:solidFill>
          <a:latin typeface="+mj-lt"/>
          <a:ea typeface="+mj-ea"/>
          <a:cs typeface="+mj-cs"/>
        </a:defRPr>
      </a:lvl1pPr>
      <a:lvl2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5pPr>
      <a:lvl6pPr marL="457200" algn="l" rtl="0" fontAlgn="base">
        <a:lnSpc>
          <a:spcPct val="85000"/>
        </a:lnSpc>
        <a:spcBef>
          <a:spcPct val="0"/>
        </a:spcBef>
        <a:spcAft>
          <a:spcPct val="0"/>
        </a:spcAft>
        <a:defRPr sz="4000">
          <a:solidFill>
            <a:schemeClr val="accent2"/>
          </a:solidFill>
          <a:latin typeface="Calibri Light" panose="020F0302020204030204" pitchFamily="34" charset="0"/>
        </a:defRPr>
      </a:lvl6pPr>
      <a:lvl7pPr marL="914400" algn="l" rtl="0" fontAlgn="base">
        <a:lnSpc>
          <a:spcPct val="85000"/>
        </a:lnSpc>
        <a:spcBef>
          <a:spcPct val="0"/>
        </a:spcBef>
        <a:spcAft>
          <a:spcPct val="0"/>
        </a:spcAft>
        <a:defRPr sz="4000">
          <a:solidFill>
            <a:schemeClr val="accent2"/>
          </a:solidFill>
          <a:latin typeface="Calibri Light" panose="020F0302020204030204" pitchFamily="34" charset="0"/>
        </a:defRPr>
      </a:lvl7pPr>
      <a:lvl8pPr marL="1371600" algn="l" rtl="0" fontAlgn="base">
        <a:lnSpc>
          <a:spcPct val="85000"/>
        </a:lnSpc>
        <a:spcBef>
          <a:spcPct val="0"/>
        </a:spcBef>
        <a:spcAft>
          <a:spcPct val="0"/>
        </a:spcAft>
        <a:defRPr sz="4000">
          <a:solidFill>
            <a:schemeClr val="accent2"/>
          </a:solidFill>
          <a:latin typeface="Calibri Light" panose="020F0302020204030204" pitchFamily="34" charset="0"/>
        </a:defRPr>
      </a:lvl8pPr>
      <a:lvl9pPr marL="1828800" algn="l" rtl="0" fontAlgn="base">
        <a:lnSpc>
          <a:spcPct val="85000"/>
        </a:lnSpc>
        <a:spcBef>
          <a:spcPct val="0"/>
        </a:spcBef>
        <a:spcAft>
          <a:spcPct val="0"/>
        </a:spcAft>
        <a:defRPr sz="4000">
          <a:solidFill>
            <a:schemeClr val="accent2"/>
          </a:solidFill>
          <a:latin typeface="Calibri Light" panose="020F0302020204030204" pitchFamily="34" charset="0"/>
        </a:defRPr>
      </a:lvl9pPr>
    </p:titleStyle>
    <p:bodyStyle>
      <a:lvl1pPr marL="90488" indent="-90488" algn="l" rtl="0" eaLnBrk="0" fontAlgn="base" hangingPunct="0">
        <a:spcBef>
          <a:spcPts val="1200"/>
        </a:spcBef>
        <a:spcAft>
          <a:spcPts val="1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spcBef>
          <a:spcPts val="200"/>
        </a:spcBef>
        <a:spcAft>
          <a:spcPts val="12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72BE-D946-C23F-46FD-EA116AE829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4C0751-1E13-6E4D-4009-258333EB159B}"/>
              </a:ext>
            </a:extLst>
          </p:cNvPr>
          <p:cNvSpPr txBox="1"/>
          <p:nvPr/>
        </p:nvSpPr>
        <p:spPr>
          <a:xfrm>
            <a:off x="457200" y="274320"/>
            <a:ext cx="8009885" cy="861774"/>
          </a:xfrm>
          <a:prstGeom prst="rect">
            <a:avLst/>
          </a:prstGeom>
          <a:noFill/>
        </p:spPr>
        <p:txBody>
          <a:bodyPr wrap="none">
            <a:spAutoFit/>
          </a:bodyPr>
          <a:lstStyle/>
          <a:p>
            <a:endParaRPr dirty="0"/>
          </a:p>
          <a:p>
            <a:pPr>
              <a:defRPr sz="3200" b="1"/>
            </a:pPr>
            <a:r>
              <a:rPr sz="2800" b="1" dirty="0">
                <a:solidFill>
                  <a:srgbClr val="4A8A8F"/>
                </a:solidFill>
                <a:latin typeface="Arial" panose="020B0604020202020204" pitchFamily="34" charset="0"/>
                <a:cs typeface="Arial" panose="020B0604020202020204" pitchFamily="34" charset="0"/>
              </a:rPr>
              <a:t>Ορισμοί</a:t>
            </a:r>
            <a:r>
              <a:rPr dirty="0"/>
              <a:t> </a:t>
            </a:r>
            <a:r>
              <a:rPr sz="2800" b="1" dirty="0">
                <a:solidFill>
                  <a:srgbClr val="4A8A8F"/>
                </a:solidFill>
                <a:latin typeface="Arial" panose="020B0604020202020204" pitchFamily="34" charset="0"/>
                <a:cs typeface="Arial" panose="020B0604020202020204" pitchFamily="34" charset="0"/>
              </a:rPr>
              <a:t>ΔΑΔ</a:t>
            </a:r>
            <a:r>
              <a:rPr dirty="0"/>
              <a:t> </a:t>
            </a:r>
            <a:r>
              <a:rPr sz="2800" b="1" dirty="0">
                <a:solidFill>
                  <a:srgbClr val="4A8A8F"/>
                </a:solidFill>
                <a:latin typeface="Arial" panose="020B0604020202020204" pitchFamily="34" charset="0"/>
                <a:cs typeface="Arial" panose="020B0604020202020204" pitchFamily="34" charset="0"/>
              </a:rPr>
              <a:t>&amp;</a:t>
            </a:r>
            <a:r>
              <a:rPr dirty="0"/>
              <a:t> </a:t>
            </a:r>
            <a:r>
              <a:rPr sz="2800" b="1" dirty="0">
                <a:solidFill>
                  <a:srgbClr val="4A8A8F"/>
                </a:solidFill>
                <a:latin typeface="Arial" panose="020B0604020202020204" pitchFamily="34" charset="0"/>
                <a:cs typeface="Arial" panose="020B0604020202020204" pitchFamily="34" charset="0"/>
              </a:rPr>
              <a:t>Ψηφιακού</a:t>
            </a:r>
            <a:r>
              <a:rPr dirty="0"/>
              <a:t> </a:t>
            </a:r>
            <a:r>
              <a:rPr sz="2800" b="1" dirty="0">
                <a:solidFill>
                  <a:srgbClr val="4A8A8F"/>
                </a:solidFill>
                <a:latin typeface="Arial" panose="020B0604020202020204" pitchFamily="34" charset="0"/>
                <a:cs typeface="Arial" panose="020B0604020202020204" pitchFamily="34" charset="0"/>
              </a:rPr>
              <a:t>Μετασχηματισμού</a:t>
            </a:r>
          </a:p>
        </p:txBody>
      </p:sp>
      <p:sp>
        <p:nvSpPr>
          <p:cNvPr id="3" name="TextBox 2">
            <a:extLst>
              <a:ext uri="{FF2B5EF4-FFF2-40B4-BE49-F238E27FC236}">
                <a16:creationId xmlns:a16="http://schemas.microsoft.com/office/drawing/2014/main" id="{BF63FD80-C7F7-D416-0C22-7C9DC417BD9E}"/>
              </a:ext>
            </a:extLst>
          </p:cNvPr>
          <p:cNvSpPr txBox="1"/>
          <p:nvPr/>
        </p:nvSpPr>
        <p:spPr>
          <a:xfrm>
            <a:off x="457200" y="914400"/>
            <a:ext cx="3354893" cy="677108"/>
          </a:xfrm>
          <a:prstGeom prst="rect">
            <a:avLst/>
          </a:prstGeom>
          <a:noFill/>
        </p:spPr>
        <p:txBody>
          <a:bodyPr wrap="none">
            <a:spAutoFit/>
          </a:bodyPr>
          <a:lstStyle/>
          <a:p>
            <a:endParaRPr dirty="0"/>
          </a:p>
          <a:p>
            <a:pPr>
              <a:defRPr sz="1800" i="1"/>
            </a:pPr>
            <a:r>
              <a:rPr lang="el-GR" sz="2000" dirty="0"/>
              <a:t>"Ανθρώπων ἄρχειν», Διογένης</a:t>
            </a:r>
            <a:endParaRPr sz="2000" dirty="0"/>
          </a:p>
        </p:txBody>
      </p:sp>
      <p:sp>
        <p:nvSpPr>
          <p:cNvPr id="4" name="TextBox 3">
            <a:extLst>
              <a:ext uri="{FF2B5EF4-FFF2-40B4-BE49-F238E27FC236}">
                <a16:creationId xmlns:a16="http://schemas.microsoft.com/office/drawing/2014/main" id="{D6E5D264-88BE-F597-C9B4-EEBEA69523A5}"/>
              </a:ext>
            </a:extLst>
          </p:cNvPr>
          <p:cNvSpPr txBox="1"/>
          <p:nvPr/>
        </p:nvSpPr>
        <p:spPr>
          <a:xfrm>
            <a:off x="457201" y="1645920"/>
            <a:ext cx="4952999" cy="3939540"/>
          </a:xfrm>
          <a:prstGeom prst="rect">
            <a:avLst/>
          </a:prstGeom>
          <a:noFill/>
        </p:spPr>
        <p:txBody>
          <a:bodyPr wrap="square">
            <a:spAutoFit/>
          </a:bodyPr>
          <a:lstStyle/>
          <a:p>
            <a:endParaRPr dirty="0"/>
          </a:p>
          <a:p>
            <a:pPr>
              <a:defRPr sz="2000" b="1"/>
            </a:pPr>
            <a:r>
              <a:rPr sz="2400" dirty="0">
                <a:solidFill>
                  <a:srgbClr val="4A8A8F"/>
                </a:solidFill>
                <a:latin typeface="Arial" panose="020B0604020202020204" pitchFamily="34" charset="0"/>
                <a:cs typeface="Arial" panose="020B0604020202020204" pitchFamily="34" charset="0"/>
              </a:rPr>
              <a:t>Διοίκηση Ανθρώπινου Δυναμικού</a:t>
            </a:r>
          </a:p>
          <a:p>
            <a:pPr>
              <a:defRPr sz="1800"/>
            </a:pPr>
            <a:r>
              <a:rPr sz="2000" dirty="0"/>
              <a:t>• Στρατηγική διαχείριση ανθρώπινου κεφαλαίου</a:t>
            </a:r>
          </a:p>
          <a:p>
            <a:pPr>
              <a:defRPr sz="1800"/>
            </a:pPr>
            <a:r>
              <a:rPr sz="2000" dirty="0"/>
              <a:t>• Ανάπτυξη, κίνητρα, ευημερία </a:t>
            </a:r>
            <a:r>
              <a:rPr sz="2000" dirty="0" smtClean="0"/>
              <a:t>εργαζομένων</a:t>
            </a:r>
            <a:endParaRPr lang="el-GR" sz="2000" dirty="0" smtClean="0"/>
          </a:p>
          <a:p>
            <a:pPr>
              <a:defRPr sz="1800"/>
            </a:pPr>
            <a:endParaRPr sz="2000" dirty="0"/>
          </a:p>
          <a:p>
            <a:pPr>
              <a:defRPr sz="2000" b="1"/>
            </a:pPr>
            <a:r>
              <a:rPr sz="2400" b="1" dirty="0">
                <a:solidFill>
                  <a:srgbClr val="4A8A8F"/>
                </a:solidFill>
                <a:latin typeface="Arial" panose="020B0604020202020204" pitchFamily="34" charset="0"/>
                <a:cs typeface="Arial" panose="020B0604020202020204" pitchFamily="34" charset="0"/>
              </a:rPr>
              <a:t>Ψηφιακός Μετασχηματισμός</a:t>
            </a:r>
          </a:p>
          <a:p>
            <a:pPr>
              <a:defRPr sz="1800"/>
            </a:pPr>
            <a:r>
              <a:rPr sz="2000" dirty="0"/>
              <a:t>• Ενσωμάτωση ψηφιακών τεχνολογιών σε όλες τις λειτουργίες</a:t>
            </a:r>
          </a:p>
          <a:p>
            <a:pPr>
              <a:defRPr sz="1800"/>
            </a:pPr>
            <a:r>
              <a:rPr sz="2000" dirty="0"/>
              <a:t>• Αλλαγή κουλτούρας και επιχειρησιακών μοντέλων</a:t>
            </a:r>
          </a:p>
        </p:txBody>
      </p:sp>
      <p:pic>
        <p:nvPicPr>
          <p:cNvPr id="6" name="Εικόνα 5">
            <a:extLst>
              <a:ext uri="{FF2B5EF4-FFF2-40B4-BE49-F238E27FC236}">
                <a16:creationId xmlns:a16="http://schemas.microsoft.com/office/drawing/2014/main" id="{BB097BC1-BDD8-B9A0-072C-248F77D3B20B}"/>
              </a:ext>
            </a:extLst>
          </p:cNvPr>
          <p:cNvPicPr>
            <a:picLocks noChangeAspect="1"/>
          </p:cNvPicPr>
          <p:nvPr/>
        </p:nvPicPr>
        <p:blipFill>
          <a:blip r:embed="rId2"/>
          <a:stretch>
            <a:fillRect/>
          </a:stretch>
        </p:blipFill>
        <p:spPr>
          <a:xfrm>
            <a:off x="5562600" y="1645920"/>
            <a:ext cx="3429644" cy="2809042"/>
          </a:xfrm>
          <a:prstGeom prst="rect">
            <a:avLst/>
          </a:prstGeom>
        </p:spPr>
      </p:pic>
    </p:spTree>
    <p:extLst>
      <p:ext uri="{BB962C8B-B14F-4D97-AF65-F5344CB8AC3E}">
        <p14:creationId xmlns:p14="http://schemas.microsoft.com/office/powerpoint/2010/main" val="2760304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0E990-8C22-76B2-C021-A3AF3CA453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B95EE3-1F81-8F7E-B0B9-1E3C1A56A66A}"/>
              </a:ext>
            </a:extLst>
          </p:cNvPr>
          <p:cNvSpPr txBox="1"/>
          <p:nvPr/>
        </p:nvSpPr>
        <p:spPr>
          <a:xfrm>
            <a:off x="457200" y="274320"/>
            <a:ext cx="10053521" cy="1231106"/>
          </a:xfrm>
          <a:prstGeom prst="rect">
            <a:avLst/>
          </a:prstGeom>
          <a:noFill/>
        </p:spPr>
        <p:txBody>
          <a:bodyPr wrap="square">
            <a:spAutoFit/>
          </a:bodyPr>
          <a:lstStyle/>
          <a:p>
            <a:endParaRPr dirty="0"/>
          </a:p>
          <a:p>
            <a:pPr>
              <a:defRPr sz="3200" b="1"/>
            </a:pPr>
            <a:r>
              <a:rPr lang="el-GR" sz="2800" b="1" dirty="0">
                <a:solidFill>
                  <a:srgbClr val="4A8A8F"/>
                </a:solidFill>
                <a:latin typeface="Arial" panose="020B0604020202020204" pitchFamily="34" charset="0"/>
                <a:cs typeface="Arial" panose="020B0604020202020204" pitchFamily="34" charset="0"/>
              </a:rPr>
              <a:t>Συνέντευξη με έναν CEO</a:t>
            </a:r>
          </a:p>
          <a:p>
            <a:pPr>
              <a:defRPr sz="3200" b="1"/>
            </a:pPr>
            <a:r>
              <a:rPr lang="el-GR" sz="2800" b="1" dirty="0">
                <a:solidFill>
                  <a:srgbClr val="4A8A8F"/>
                </a:solidFill>
                <a:latin typeface="Arial" panose="020B0604020202020204" pitchFamily="34" charset="0"/>
                <a:cs typeface="Arial" panose="020B0604020202020204" pitchFamily="34" charset="0"/>
              </a:rPr>
              <a:t>κ. Βασίλειος Καζάς, </a:t>
            </a:r>
            <a:r>
              <a:rPr lang="en-US" sz="2800" b="1" dirty="0">
                <a:solidFill>
                  <a:srgbClr val="4A8A8F"/>
                </a:solidFill>
                <a:latin typeface="Arial" panose="020B0604020202020204" pitchFamily="34" charset="0"/>
                <a:cs typeface="Arial" panose="020B0604020202020204" pitchFamily="34" charset="0"/>
              </a:rPr>
              <a:t>Grant Thornton Greece</a:t>
            </a:r>
            <a:endParaRPr sz="2800" b="1" dirty="0">
              <a:solidFill>
                <a:srgbClr val="4A8A8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55168B9-2B26-2D39-F5B3-0228B55EB1F0}"/>
              </a:ext>
            </a:extLst>
          </p:cNvPr>
          <p:cNvSpPr txBox="1"/>
          <p:nvPr/>
        </p:nvSpPr>
        <p:spPr>
          <a:xfrm>
            <a:off x="457200" y="1166872"/>
            <a:ext cx="7946919" cy="677108"/>
          </a:xfrm>
          <a:prstGeom prst="rect">
            <a:avLst/>
          </a:prstGeom>
          <a:noFill/>
        </p:spPr>
        <p:txBody>
          <a:bodyPr wrap="none">
            <a:spAutoFit/>
          </a:bodyPr>
          <a:lstStyle/>
          <a:p>
            <a:endParaRPr lang="el-GR" dirty="0"/>
          </a:p>
          <a:p>
            <a:r>
              <a:rPr lang="en-US" sz="2000" i="1" dirty="0"/>
              <a:t>“</a:t>
            </a:r>
            <a:r>
              <a:rPr lang="el-GR" sz="2000" i="1" dirty="0"/>
              <a:t>Η τεχνολογία είναι εργαλείο, όχι σκοπός· σκοπός είναι οι άνθρωποί μας.</a:t>
            </a:r>
            <a:r>
              <a:rPr sz="2000" i="1" dirty="0"/>
              <a:t>”</a:t>
            </a:r>
          </a:p>
        </p:txBody>
      </p:sp>
      <p:sp>
        <p:nvSpPr>
          <p:cNvPr id="4" name="TextBox 3">
            <a:extLst>
              <a:ext uri="{FF2B5EF4-FFF2-40B4-BE49-F238E27FC236}">
                <a16:creationId xmlns:a16="http://schemas.microsoft.com/office/drawing/2014/main" id="{E6789A4C-3CBD-A14F-1771-3FA4EED0D29B}"/>
              </a:ext>
            </a:extLst>
          </p:cNvPr>
          <p:cNvSpPr txBox="1"/>
          <p:nvPr/>
        </p:nvSpPr>
        <p:spPr>
          <a:xfrm>
            <a:off x="457200" y="1591508"/>
            <a:ext cx="5867400" cy="4985980"/>
          </a:xfrm>
          <a:prstGeom prst="rect">
            <a:avLst/>
          </a:prstGeom>
          <a:noFill/>
        </p:spPr>
        <p:txBody>
          <a:bodyPr wrap="square">
            <a:spAutoFit/>
          </a:bodyPr>
          <a:lstStyle/>
          <a:p>
            <a:endParaRPr dirty="0"/>
          </a:p>
          <a:p>
            <a:pPr>
              <a:defRPr sz="2000" b="1"/>
            </a:pPr>
            <a:r>
              <a:rPr lang="el-GR" sz="2400" b="1" dirty="0">
                <a:solidFill>
                  <a:srgbClr val="4A8A8F"/>
                </a:solidFill>
                <a:latin typeface="Arial" panose="020B0604020202020204" pitchFamily="34" charset="0"/>
                <a:cs typeface="Arial" panose="020B0604020202020204" pitchFamily="34" charset="0"/>
              </a:rPr>
              <a:t>Ηγεσία</a:t>
            </a:r>
            <a:endParaRPr lang="en-US" sz="2400" b="1" dirty="0">
              <a:solidFill>
                <a:srgbClr val="4A8A8F"/>
              </a:solidFill>
              <a:latin typeface="Arial" panose="020B0604020202020204" pitchFamily="34" charset="0"/>
              <a:cs typeface="Arial" panose="020B0604020202020204" pitchFamily="34" charset="0"/>
            </a:endParaRPr>
          </a:p>
          <a:p>
            <a:pPr>
              <a:defRPr sz="1800"/>
            </a:pPr>
            <a:r>
              <a:rPr dirty="0"/>
              <a:t>• </a:t>
            </a:r>
            <a:r>
              <a:rPr lang="el-GR" dirty="0"/>
              <a:t>Ανθρωποκεντρική, με έμφαση στην εμπιστοσύνη και τη διαφάνεια</a:t>
            </a:r>
            <a:endParaRPr lang="en-US" dirty="0"/>
          </a:p>
          <a:p>
            <a:pPr>
              <a:defRPr sz="1800"/>
            </a:pPr>
            <a:r>
              <a:rPr lang="el-GR" sz="2400" b="1" dirty="0">
                <a:solidFill>
                  <a:srgbClr val="4A8A8F"/>
                </a:solidFill>
                <a:latin typeface="Arial" panose="020B0604020202020204" pitchFamily="34" charset="0"/>
                <a:cs typeface="Arial" panose="020B0604020202020204" pitchFamily="34" charset="0"/>
              </a:rPr>
              <a:t>Κουλτούρα</a:t>
            </a:r>
          </a:p>
          <a:p>
            <a:pPr>
              <a:defRPr sz="1800"/>
            </a:pPr>
            <a:r>
              <a:rPr lang="el-GR" dirty="0"/>
              <a:t>• Ενίσχυση συνεργασίας, συμμετοχής και μάθησης</a:t>
            </a:r>
            <a:endParaRPr lang="en-US" dirty="0"/>
          </a:p>
          <a:p>
            <a:pPr>
              <a:defRPr sz="1800"/>
            </a:pPr>
            <a:r>
              <a:rPr lang="el-GR" sz="2400" b="1" dirty="0">
                <a:solidFill>
                  <a:srgbClr val="4A8A8F"/>
                </a:solidFill>
                <a:latin typeface="Arial" panose="020B0604020202020204" pitchFamily="34" charset="0"/>
                <a:cs typeface="Arial" panose="020B0604020202020204" pitchFamily="34" charset="0"/>
              </a:rPr>
              <a:t>Προκλήσεις</a:t>
            </a:r>
          </a:p>
          <a:p>
            <a:pPr>
              <a:defRPr sz="1800"/>
            </a:pPr>
            <a:r>
              <a:rPr lang="el-GR" dirty="0"/>
              <a:t>• Πολυγενεακό εργατικό δυναμικό, Τεχνητή Νοημοσύνη, διατήρηση συνοχής</a:t>
            </a:r>
          </a:p>
          <a:p>
            <a:pPr>
              <a:defRPr sz="1800"/>
            </a:pPr>
            <a:r>
              <a:rPr lang="el-GR" sz="2400" b="1" dirty="0">
                <a:solidFill>
                  <a:srgbClr val="4A8A8F"/>
                </a:solidFill>
                <a:latin typeface="Arial" panose="020B0604020202020204" pitchFamily="34" charset="0"/>
                <a:cs typeface="Arial" panose="020B0604020202020204" pitchFamily="34" charset="0"/>
              </a:rPr>
              <a:t>Φιλοδοξία</a:t>
            </a:r>
          </a:p>
          <a:p>
            <a:pPr>
              <a:defRPr sz="1800"/>
            </a:pPr>
            <a:r>
              <a:rPr lang="el-GR" dirty="0"/>
              <a:t>• Η Grant Thornton πρότυπο οργανισμού ψηφιακής ωριμότητας και ανθρώπινης κουλτούρας</a:t>
            </a:r>
          </a:p>
          <a:p>
            <a:pPr>
              <a:defRPr sz="1800"/>
            </a:pPr>
            <a:r>
              <a:rPr lang="el-GR" sz="2400" b="1" dirty="0">
                <a:solidFill>
                  <a:srgbClr val="4A8A8F"/>
                </a:solidFill>
                <a:latin typeface="Arial" panose="020B0604020202020204" pitchFamily="34" charset="0"/>
                <a:cs typeface="Arial" panose="020B0604020202020204" pitchFamily="34" charset="0"/>
              </a:rPr>
              <a:t>Όραμα</a:t>
            </a:r>
          </a:p>
          <a:p>
            <a:pPr>
              <a:defRPr sz="1800"/>
            </a:pPr>
            <a:r>
              <a:rPr lang="el-GR" dirty="0"/>
              <a:t>• ΔΑΔ που ενώνει στρατηγική, τεχνολογία και φροντίδα για τον άνθρωπο</a:t>
            </a:r>
          </a:p>
          <a:p>
            <a:pPr>
              <a:defRPr sz="1800"/>
            </a:pPr>
            <a:endParaRPr lang="el-GR" dirty="0"/>
          </a:p>
        </p:txBody>
      </p:sp>
      <p:pic>
        <p:nvPicPr>
          <p:cNvPr id="7" name="Εικόνα 6">
            <a:extLst>
              <a:ext uri="{FF2B5EF4-FFF2-40B4-BE49-F238E27FC236}">
                <a16:creationId xmlns:a16="http://schemas.microsoft.com/office/drawing/2014/main" id="{1FF3ED42-4E1F-E204-48AC-7BA5B314CEB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19800" y="2286000"/>
            <a:ext cx="3067546" cy="2045464"/>
          </a:xfrm>
          <a:prstGeom prst="rect">
            <a:avLst/>
          </a:prstGeom>
        </p:spPr>
      </p:pic>
    </p:spTree>
    <p:extLst>
      <p:ext uri="{BB962C8B-B14F-4D97-AF65-F5344CB8AC3E}">
        <p14:creationId xmlns:p14="http://schemas.microsoft.com/office/powerpoint/2010/main" val="342763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914400" y="914400"/>
            <a:ext cx="7467600" cy="4339650"/>
          </a:xfrm>
          <a:prstGeom prst="rect">
            <a:avLst/>
          </a:prstGeom>
        </p:spPr>
        <p:txBody>
          <a:bodyPr wrap="square">
            <a:spAutoFit/>
          </a:bodyPr>
          <a:lstStyle/>
          <a:p>
            <a:r>
              <a:rPr lang="el-GR" sz="3600" dirty="0"/>
              <a:t>AI στον </a:t>
            </a:r>
            <a:r>
              <a:rPr lang="el-GR" sz="3600" dirty="0" smtClean="0"/>
              <a:t>Τουρισμό</a:t>
            </a:r>
            <a:endParaRPr lang="en-US" sz="3600" dirty="0" smtClean="0"/>
          </a:p>
          <a:p>
            <a:endParaRPr lang="el-GR" sz="3600" dirty="0" smtClean="0"/>
          </a:p>
          <a:p>
            <a:r>
              <a:rPr lang="el-GR" dirty="0" smtClean="0"/>
              <a:t>Παραδείγματα </a:t>
            </a:r>
            <a:r>
              <a:rPr lang="el-GR" dirty="0"/>
              <a:t>εφαρμογών</a:t>
            </a:r>
            <a:r>
              <a:rPr lang="el-GR" dirty="0" smtClean="0"/>
              <a:t>:</a:t>
            </a:r>
          </a:p>
          <a:p>
            <a:endParaRPr lang="el-GR" dirty="0" smtClean="0"/>
          </a:p>
          <a:p>
            <a:pPr marL="285750" indent="-285750">
              <a:buFont typeface="Wingdings" panose="05000000000000000000" pitchFamily="2" charset="2"/>
              <a:buChar char="§"/>
            </a:pPr>
            <a:r>
              <a:rPr lang="el-GR" sz="2400" dirty="0" smtClean="0"/>
              <a:t>Chatbots </a:t>
            </a:r>
            <a:r>
              <a:rPr lang="el-GR" sz="2400" dirty="0"/>
              <a:t>εξυπηρέτησης </a:t>
            </a:r>
            <a:r>
              <a:rPr lang="el-GR" sz="2400" dirty="0" smtClean="0"/>
              <a:t>πελατών</a:t>
            </a:r>
            <a:endParaRPr lang="en-US" sz="2400" dirty="0" smtClean="0"/>
          </a:p>
          <a:p>
            <a:pPr marL="285750" indent="-285750">
              <a:buFont typeface="Wingdings" panose="05000000000000000000" pitchFamily="2" charset="2"/>
              <a:buChar char="§"/>
            </a:pPr>
            <a:endParaRPr lang="el-GR" sz="2400" dirty="0" smtClean="0"/>
          </a:p>
          <a:p>
            <a:pPr marL="285750" indent="-285750">
              <a:buFont typeface="Wingdings" panose="05000000000000000000" pitchFamily="2" charset="2"/>
              <a:buChar char="§"/>
            </a:pPr>
            <a:r>
              <a:rPr lang="el-GR" sz="2400" dirty="0" smtClean="0"/>
              <a:t>Αυτόματα </a:t>
            </a:r>
            <a:r>
              <a:rPr lang="el-GR" sz="2400" dirty="0"/>
              <a:t>συστήματα </a:t>
            </a:r>
            <a:r>
              <a:rPr lang="el-GR" sz="2400" dirty="0" smtClean="0"/>
              <a:t>κρατήσεων</a:t>
            </a:r>
            <a:endParaRPr lang="en-US" sz="2400" dirty="0" smtClean="0"/>
          </a:p>
          <a:p>
            <a:pPr marL="285750" indent="-285750">
              <a:buFont typeface="Wingdings" panose="05000000000000000000" pitchFamily="2" charset="2"/>
              <a:buChar char="§"/>
            </a:pPr>
            <a:endParaRPr lang="el-GR" sz="2400" dirty="0" smtClean="0"/>
          </a:p>
          <a:p>
            <a:pPr marL="285750" indent="-285750">
              <a:buFont typeface="Wingdings" panose="05000000000000000000" pitchFamily="2" charset="2"/>
              <a:buChar char="§"/>
            </a:pPr>
            <a:r>
              <a:rPr lang="el-GR" sz="2400" dirty="0" smtClean="0"/>
              <a:t>Προσωποποιημένες </a:t>
            </a:r>
            <a:r>
              <a:rPr lang="el-GR" sz="2400" dirty="0"/>
              <a:t>προτάσεις </a:t>
            </a:r>
            <a:r>
              <a:rPr lang="el-GR" sz="2400" dirty="0" smtClean="0"/>
              <a:t>ταξιδιών</a:t>
            </a:r>
            <a:endParaRPr lang="en-US" sz="2400" dirty="0" smtClean="0"/>
          </a:p>
          <a:p>
            <a:pPr marL="285750" indent="-285750">
              <a:buFont typeface="Wingdings" panose="05000000000000000000" pitchFamily="2" charset="2"/>
              <a:buChar char="§"/>
            </a:pPr>
            <a:endParaRPr lang="el-GR" sz="2400" dirty="0" smtClean="0"/>
          </a:p>
          <a:p>
            <a:pPr marL="285750" indent="-285750">
              <a:buFont typeface="Wingdings" panose="05000000000000000000" pitchFamily="2" charset="2"/>
              <a:buChar char="§"/>
            </a:pPr>
            <a:r>
              <a:rPr lang="el-GR" sz="2400" dirty="0" smtClean="0"/>
              <a:t>Αναγνώριση </a:t>
            </a:r>
            <a:r>
              <a:rPr lang="el-GR" sz="2400" dirty="0"/>
              <a:t>προσώπου σε ξενοδοχεία και αεροδρόμια</a:t>
            </a:r>
          </a:p>
        </p:txBody>
      </p:sp>
    </p:spTree>
    <p:extLst>
      <p:ext uri="{BB962C8B-B14F-4D97-AF65-F5344CB8AC3E}">
        <p14:creationId xmlns:p14="http://schemas.microsoft.com/office/powerpoint/2010/main" val="2829188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0E990-8C22-76B2-C021-A3AF3CA453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55168B9-2B26-2D39-F5B3-0228B55EB1F0}"/>
              </a:ext>
            </a:extLst>
          </p:cNvPr>
          <p:cNvSpPr txBox="1"/>
          <p:nvPr/>
        </p:nvSpPr>
        <p:spPr>
          <a:xfrm>
            <a:off x="457200" y="582663"/>
            <a:ext cx="7772400" cy="1077218"/>
          </a:xfrm>
          <a:prstGeom prst="rect">
            <a:avLst/>
          </a:prstGeom>
          <a:noFill/>
        </p:spPr>
        <p:txBody>
          <a:bodyPr wrap="square">
            <a:spAutoFit/>
          </a:bodyPr>
          <a:lstStyle/>
          <a:p>
            <a:pPr lvl="0"/>
            <a:r>
              <a:rPr lang="el-GR" sz="3200" dirty="0" smtClean="0">
                <a:solidFill>
                  <a:prstClr val="black"/>
                </a:solidFill>
              </a:rPr>
              <a:t>Παράδειγμα </a:t>
            </a:r>
            <a:r>
              <a:rPr lang="el-GR" sz="3200" dirty="0">
                <a:solidFill>
                  <a:prstClr val="black"/>
                </a:solidFill>
              </a:rPr>
              <a:t>Ψηφιακού </a:t>
            </a:r>
            <a:r>
              <a:rPr lang="el-GR" sz="3200" dirty="0" smtClean="0">
                <a:solidFill>
                  <a:prstClr val="black"/>
                </a:solidFill>
              </a:rPr>
              <a:t>Μετασχηματισμού</a:t>
            </a:r>
            <a:r>
              <a:rPr lang="en-US" sz="3200" dirty="0" smtClean="0">
                <a:solidFill>
                  <a:prstClr val="black"/>
                </a:solidFill>
              </a:rPr>
              <a:t> </a:t>
            </a:r>
            <a:r>
              <a:rPr lang="el-GR" sz="3200" dirty="0" smtClean="0">
                <a:solidFill>
                  <a:prstClr val="black"/>
                </a:solidFill>
              </a:rPr>
              <a:t>σε </a:t>
            </a:r>
            <a:r>
              <a:rPr lang="el-GR" sz="3200" dirty="0" err="1" smtClean="0">
                <a:solidFill>
                  <a:prstClr val="black"/>
                </a:solidFill>
              </a:rPr>
              <a:t>Ξενοδοχεί</a:t>
            </a:r>
            <a:r>
              <a:rPr lang="en-US" sz="3200" dirty="0" smtClean="0">
                <a:solidFill>
                  <a:prstClr val="black"/>
                </a:solidFill>
              </a:rPr>
              <a:t>o</a:t>
            </a:r>
            <a:endParaRPr kumimoji="0" lang="el-GR" sz="3200" b="0" i="0" u="none" strike="noStrike" kern="1200" cap="none" spc="0" normalizeH="0" baseline="0" noProof="0" dirty="0">
              <a:ln>
                <a:noFill/>
              </a:ln>
              <a:solidFill>
                <a:prstClr val="black"/>
              </a:solidFill>
              <a:effectLst/>
              <a:uLnTx/>
              <a:uFillTx/>
            </a:endParaRPr>
          </a:p>
        </p:txBody>
      </p:sp>
      <p:sp>
        <p:nvSpPr>
          <p:cNvPr id="4" name="TextBox 3">
            <a:extLst>
              <a:ext uri="{FF2B5EF4-FFF2-40B4-BE49-F238E27FC236}">
                <a16:creationId xmlns:a16="http://schemas.microsoft.com/office/drawing/2014/main" id="{E6789A4C-3CBD-A14F-1771-3FA4EED0D29B}"/>
              </a:ext>
            </a:extLst>
          </p:cNvPr>
          <p:cNvSpPr txBox="1"/>
          <p:nvPr/>
        </p:nvSpPr>
        <p:spPr>
          <a:xfrm>
            <a:off x="304800" y="2286000"/>
            <a:ext cx="7696200" cy="3416320"/>
          </a:xfrm>
          <a:prstGeom prst="rect">
            <a:avLst/>
          </a:prstGeom>
          <a:noFill/>
        </p:spPr>
        <p:txBody>
          <a:bodyPr wrap="square">
            <a:spAutoFit/>
          </a:bodyPr>
          <a:lstStyle/>
          <a:p>
            <a:pPr lvl="0"/>
            <a:r>
              <a:rPr lang="el-GR" sz="2400" dirty="0" smtClean="0">
                <a:solidFill>
                  <a:prstClr val="black"/>
                </a:solidFill>
              </a:rPr>
              <a:t>Ψηφιακό </a:t>
            </a:r>
            <a:r>
              <a:rPr lang="el-GR" sz="2400" dirty="0" err="1">
                <a:solidFill>
                  <a:prstClr val="black"/>
                </a:solidFill>
              </a:rPr>
              <a:t>Check</a:t>
            </a:r>
            <a:r>
              <a:rPr lang="el-GR" sz="2400" dirty="0">
                <a:solidFill>
                  <a:prstClr val="black"/>
                </a:solidFill>
              </a:rPr>
              <a:t>-in &amp; </a:t>
            </a:r>
            <a:r>
              <a:rPr lang="el-GR" sz="2400" dirty="0" err="1" smtClean="0">
                <a:solidFill>
                  <a:prstClr val="black"/>
                </a:solidFill>
              </a:rPr>
              <a:t>Check-out</a:t>
            </a:r>
            <a:endParaRPr lang="el-GR" sz="2400" dirty="0" smtClean="0">
              <a:solidFill>
                <a:prstClr val="black"/>
              </a:solidFill>
            </a:endParaRPr>
          </a:p>
          <a:p>
            <a:pPr marL="457200" lvl="0" indent="-457200">
              <a:buAutoNum type="arabicPeriod"/>
            </a:pPr>
            <a:endParaRPr lang="el-GR" sz="2400" dirty="0" smtClean="0">
              <a:solidFill>
                <a:prstClr val="black"/>
              </a:solidFill>
            </a:endParaRPr>
          </a:p>
          <a:p>
            <a:pPr marL="342900" lvl="0" indent="-342900">
              <a:buFont typeface="Arial" panose="020B0604020202020204" pitchFamily="34" charset="0"/>
              <a:buChar char="•"/>
            </a:pPr>
            <a:r>
              <a:rPr lang="el-GR" sz="2400" dirty="0" smtClean="0">
                <a:solidFill>
                  <a:prstClr val="black"/>
                </a:solidFill>
              </a:rPr>
              <a:t>Οι πελάτες κάνουν </a:t>
            </a:r>
            <a:r>
              <a:rPr lang="el-GR" sz="2400" dirty="0" err="1" smtClean="0">
                <a:solidFill>
                  <a:prstClr val="black"/>
                </a:solidFill>
              </a:rPr>
              <a:t>check</a:t>
            </a:r>
            <a:r>
              <a:rPr lang="el-GR" sz="2400" dirty="0" smtClean="0">
                <a:solidFill>
                  <a:prstClr val="black"/>
                </a:solidFill>
              </a:rPr>
              <a:t>-in μέσω εφαρμογής ή </a:t>
            </a:r>
            <a:r>
              <a:rPr lang="el-GR" sz="2400" dirty="0" err="1" smtClean="0">
                <a:solidFill>
                  <a:prstClr val="black"/>
                </a:solidFill>
              </a:rPr>
              <a:t>kiosk</a:t>
            </a:r>
            <a:endParaRPr lang="el-GR" sz="2400" dirty="0" smtClean="0">
              <a:solidFill>
                <a:prstClr val="black"/>
              </a:solidFill>
            </a:endParaRPr>
          </a:p>
          <a:p>
            <a:pPr marL="342900" lvl="0" indent="-342900">
              <a:buFont typeface="Arial" panose="020B0604020202020204" pitchFamily="34" charset="0"/>
              <a:buChar char="•"/>
            </a:pPr>
            <a:r>
              <a:rPr lang="el-GR" sz="2400" dirty="0" smtClean="0">
                <a:solidFill>
                  <a:prstClr val="black"/>
                </a:solidFill>
              </a:rPr>
              <a:t>Μείωση </a:t>
            </a:r>
            <a:r>
              <a:rPr lang="el-GR" sz="2400" dirty="0">
                <a:solidFill>
                  <a:prstClr val="black"/>
                </a:solidFill>
              </a:rPr>
              <a:t>αναμονής στη </a:t>
            </a:r>
            <a:r>
              <a:rPr lang="el-GR" sz="2400" dirty="0" smtClean="0">
                <a:solidFill>
                  <a:prstClr val="black"/>
                </a:solidFill>
              </a:rPr>
              <a:t>ρεσεψιόν</a:t>
            </a:r>
          </a:p>
          <a:p>
            <a:pPr marL="342900" lvl="0" indent="-342900">
              <a:buFont typeface="Arial" panose="020B0604020202020204" pitchFamily="34" charset="0"/>
              <a:buChar char="•"/>
            </a:pPr>
            <a:r>
              <a:rPr lang="el-GR" sz="2400" dirty="0" smtClean="0">
                <a:solidFill>
                  <a:prstClr val="black"/>
                </a:solidFill>
              </a:rPr>
              <a:t>Γρηγορότερη εξυπηρέτηση</a:t>
            </a:r>
          </a:p>
          <a:p>
            <a:pPr lvl="0"/>
            <a:endParaRPr lang="el-GR" sz="2400" dirty="0" smtClean="0">
              <a:solidFill>
                <a:prstClr val="black"/>
              </a:solidFill>
            </a:endParaRPr>
          </a:p>
          <a:p>
            <a:pPr lvl="0"/>
            <a:endParaRPr lang="el-GR" sz="2400" dirty="0" smtClean="0">
              <a:solidFill>
                <a:prstClr val="black"/>
              </a:solidFill>
            </a:endParaRPr>
          </a:p>
          <a:p>
            <a:pPr lvl="0"/>
            <a:r>
              <a:rPr lang="el-GR" sz="2400" dirty="0" smtClean="0">
                <a:solidFill>
                  <a:prstClr val="black"/>
                </a:solidFill>
              </a:rPr>
              <a:t>Παράδειγμα: Ξενοδοχεία </a:t>
            </a:r>
            <a:r>
              <a:rPr lang="el-GR" sz="2400" dirty="0">
                <a:solidFill>
                  <a:prstClr val="black"/>
                </a:solidFill>
              </a:rPr>
              <a:t>χρησιμοποιούν </a:t>
            </a:r>
            <a:r>
              <a:rPr lang="el-GR" sz="2400" dirty="0" err="1">
                <a:solidFill>
                  <a:prstClr val="black"/>
                </a:solidFill>
              </a:rPr>
              <a:t>mobile</a:t>
            </a:r>
            <a:r>
              <a:rPr lang="el-GR" sz="2400" dirty="0">
                <a:solidFill>
                  <a:prstClr val="black"/>
                </a:solidFill>
              </a:rPr>
              <a:t> εφαρμογές ώστε ο πελάτης να ανοίγει το δωμάτιο με το κινητό του.</a:t>
            </a:r>
            <a:endParaRPr kumimoji="0" lang="el-GR" sz="24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6495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0E990-8C22-76B2-C021-A3AF3CA453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789A4C-3CBD-A14F-1771-3FA4EED0D29B}"/>
              </a:ext>
            </a:extLst>
          </p:cNvPr>
          <p:cNvSpPr txBox="1"/>
          <p:nvPr/>
        </p:nvSpPr>
        <p:spPr>
          <a:xfrm>
            <a:off x="304800" y="2057400"/>
            <a:ext cx="7696200" cy="3046988"/>
          </a:xfrm>
          <a:prstGeom prst="rect">
            <a:avLst/>
          </a:prstGeom>
          <a:noFill/>
        </p:spPr>
        <p:txBody>
          <a:bodyPr wrap="square">
            <a:spAutoFit/>
          </a:bodyPr>
          <a:lstStyle/>
          <a:p>
            <a:pPr lvl="0"/>
            <a:r>
              <a:rPr lang="el-GR" sz="2400" dirty="0" smtClean="0">
                <a:solidFill>
                  <a:prstClr val="black"/>
                </a:solidFill>
              </a:rPr>
              <a:t>Ψηφιακή </a:t>
            </a:r>
            <a:r>
              <a:rPr lang="el-GR" sz="2400" dirty="0">
                <a:solidFill>
                  <a:prstClr val="black"/>
                </a:solidFill>
              </a:rPr>
              <a:t>Διαχείριση Ανθρώπινου </a:t>
            </a:r>
            <a:r>
              <a:rPr lang="el-GR" sz="2400" dirty="0" smtClean="0">
                <a:solidFill>
                  <a:prstClr val="black"/>
                </a:solidFill>
              </a:rPr>
              <a:t>Δυναμικού</a:t>
            </a:r>
          </a:p>
          <a:p>
            <a:pPr lvl="0"/>
            <a:endParaRPr lang="el-GR" sz="2400" dirty="0" smtClean="0">
              <a:solidFill>
                <a:prstClr val="black"/>
              </a:solidFill>
            </a:endParaRPr>
          </a:p>
          <a:p>
            <a:pPr marL="342900" lvl="0" indent="-342900">
              <a:buFont typeface="Wingdings" panose="05000000000000000000" pitchFamily="2" charset="2"/>
              <a:buChar char="§"/>
            </a:pPr>
            <a:r>
              <a:rPr lang="el-GR" sz="2400" dirty="0" smtClean="0">
                <a:solidFill>
                  <a:prstClr val="black"/>
                </a:solidFill>
              </a:rPr>
              <a:t>Online </a:t>
            </a:r>
            <a:r>
              <a:rPr lang="el-GR" sz="2400" dirty="0">
                <a:solidFill>
                  <a:prstClr val="black"/>
                </a:solidFill>
              </a:rPr>
              <a:t>προγραμματισμός </a:t>
            </a:r>
            <a:r>
              <a:rPr lang="el-GR" sz="2400" dirty="0" smtClean="0">
                <a:solidFill>
                  <a:prstClr val="black"/>
                </a:solidFill>
              </a:rPr>
              <a:t>βαρδιών</a:t>
            </a:r>
          </a:p>
          <a:p>
            <a:pPr marL="342900" lvl="0" indent="-342900">
              <a:buFont typeface="Wingdings" panose="05000000000000000000" pitchFamily="2" charset="2"/>
              <a:buChar char="§"/>
            </a:pPr>
            <a:r>
              <a:rPr lang="el-GR" sz="2400" dirty="0" smtClean="0">
                <a:solidFill>
                  <a:prstClr val="black"/>
                </a:solidFill>
              </a:rPr>
              <a:t>Ψηφιακή </a:t>
            </a:r>
            <a:r>
              <a:rPr lang="el-GR" sz="2400" dirty="0">
                <a:solidFill>
                  <a:prstClr val="black"/>
                </a:solidFill>
              </a:rPr>
              <a:t>εκπαίδευση </a:t>
            </a:r>
            <a:r>
              <a:rPr lang="el-GR" sz="2400" dirty="0" smtClean="0">
                <a:solidFill>
                  <a:prstClr val="black"/>
                </a:solidFill>
              </a:rPr>
              <a:t>προσωπικού</a:t>
            </a:r>
          </a:p>
          <a:p>
            <a:pPr marL="342900" lvl="0" indent="-342900">
              <a:buFont typeface="Wingdings" panose="05000000000000000000" pitchFamily="2" charset="2"/>
              <a:buChar char="§"/>
            </a:pPr>
            <a:r>
              <a:rPr lang="el-GR" sz="2400" dirty="0" smtClean="0">
                <a:solidFill>
                  <a:prstClr val="black"/>
                </a:solidFill>
              </a:rPr>
              <a:t>AI </a:t>
            </a:r>
            <a:r>
              <a:rPr lang="el-GR" sz="2400" dirty="0">
                <a:solidFill>
                  <a:prstClr val="black"/>
                </a:solidFill>
              </a:rPr>
              <a:t>επιλογή </a:t>
            </a:r>
            <a:r>
              <a:rPr lang="el-GR" sz="2400" dirty="0" smtClean="0">
                <a:solidFill>
                  <a:prstClr val="black"/>
                </a:solidFill>
              </a:rPr>
              <a:t>υποψηφίων</a:t>
            </a:r>
          </a:p>
          <a:p>
            <a:pPr lvl="0"/>
            <a:endParaRPr lang="el-GR" sz="2400" dirty="0">
              <a:solidFill>
                <a:prstClr val="black"/>
              </a:solidFill>
            </a:endParaRPr>
          </a:p>
          <a:p>
            <a:pPr lvl="0"/>
            <a:r>
              <a:rPr lang="el-GR" sz="2400" dirty="0" smtClean="0">
                <a:solidFill>
                  <a:prstClr val="black"/>
                </a:solidFill>
              </a:rPr>
              <a:t>Παράδειγμα:</a:t>
            </a:r>
            <a:r>
              <a:rPr lang="en-US" sz="2400" dirty="0" smtClean="0">
                <a:solidFill>
                  <a:prstClr val="black"/>
                </a:solidFill>
              </a:rPr>
              <a:t> </a:t>
            </a:r>
            <a:r>
              <a:rPr lang="el-GR" sz="2400" dirty="0" smtClean="0">
                <a:solidFill>
                  <a:prstClr val="black"/>
                </a:solidFill>
              </a:rPr>
              <a:t>Συστήματα </a:t>
            </a:r>
            <a:r>
              <a:rPr lang="el-GR" sz="2400" dirty="0">
                <a:solidFill>
                  <a:prstClr val="black"/>
                </a:solidFill>
              </a:rPr>
              <a:t>HR που προβλέπουν ανάγκες στελέχωσης σε περιόδους υψηλής ζήτησης.</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id="{955168B9-2B26-2D39-F5B3-0228B55EB1F0}"/>
              </a:ext>
            </a:extLst>
          </p:cNvPr>
          <p:cNvSpPr txBox="1"/>
          <p:nvPr/>
        </p:nvSpPr>
        <p:spPr>
          <a:xfrm>
            <a:off x="533400" y="381000"/>
            <a:ext cx="7772400" cy="1077218"/>
          </a:xfrm>
          <a:prstGeom prst="rect">
            <a:avLst/>
          </a:prstGeom>
          <a:noFill/>
        </p:spPr>
        <p:txBody>
          <a:bodyPr wrap="square">
            <a:spAutoFit/>
          </a:bodyPr>
          <a:lstStyle/>
          <a:p>
            <a:pPr lvl="0"/>
            <a:r>
              <a:rPr lang="el-GR" sz="3200" dirty="0">
                <a:solidFill>
                  <a:prstClr val="black"/>
                </a:solidFill>
              </a:rPr>
              <a:t>Παραδείγματα Ψηφιακού </a:t>
            </a:r>
            <a:r>
              <a:rPr lang="el-GR" sz="3200" dirty="0" smtClean="0">
                <a:solidFill>
                  <a:prstClr val="black"/>
                </a:solidFill>
              </a:rPr>
              <a:t>Μετασχηματισμού</a:t>
            </a:r>
            <a:r>
              <a:rPr lang="en-US" sz="3200" dirty="0" smtClean="0">
                <a:solidFill>
                  <a:prstClr val="black"/>
                </a:solidFill>
              </a:rPr>
              <a:t> </a:t>
            </a:r>
            <a:r>
              <a:rPr lang="el-GR" sz="3200" dirty="0" smtClean="0">
                <a:solidFill>
                  <a:prstClr val="black"/>
                </a:solidFill>
              </a:rPr>
              <a:t>και </a:t>
            </a:r>
            <a:r>
              <a:rPr lang="en-US" sz="3200" dirty="0" smtClean="0">
                <a:solidFill>
                  <a:prstClr val="black"/>
                </a:solidFill>
              </a:rPr>
              <a:t>HR</a:t>
            </a:r>
            <a:r>
              <a:rPr lang="el-GR" sz="3200" dirty="0" smtClean="0">
                <a:solidFill>
                  <a:prstClr val="black"/>
                </a:solidFill>
              </a:rPr>
              <a:t> </a:t>
            </a:r>
            <a:r>
              <a:rPr lang="el-GR" sz="3200" dirty="0">
                <a:solidFill>
                  <a:prstClr val="black"/>
                </a:solidFill>
              </a:rPr>
              <a:t>σε </a:t>
            </a:r>
            <a:r>
              <a:rPr lang="el-GR" sz="3200" dirty="0" smtClean="0">
                <a:solidFill>
                  <a:prstClr val="black"/>
                </a:solidFill>
              </a:rPr>
              <a:t>Ξενοδοχεία</a:t>
            </a:r>
            <a:endParaRPr kumimoji="0" lang="el-GR" sz="32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3084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7200" y="1219200"/>
            <a:ext cx="8229600" cy="4247317"/>
          </a:xfrm>
          <a:prstGeom prst="rect">
            <a:avLst/>
          </a:prstGeom>
        </p:spPr>
        <p:txBody>
          <a:bodyPr wrap="square">
            <a:spAutoFit/>
          </a:bodyPr>
          <a:lstStyle/>
          <a:p>
            <a:pPr algn="ctr"/>
            <a:r>
              <a:rPr lang="el-GR" sz="3600" dirty="0" smtClean="0"/>
              <a:t>Συμπερασματικά</a:t>
            </a:r>
          </a:p>
          <a:p>
            <a:endParaRPr lang="el-GR" dirty="0"/>
          </a:p>
          <a:p>
            <a:r>
              <a:rPr lang="el-GR" sz="2400" dirty="0" smtClean="0"/>
              <a:t>Η </a:t>
            </a:r>
            <a:r>
              <a:rPr lang="el-GR" sz="2400" dirty="0"/>
              <a:t>Τεχνητή Νοημοσύνη μεταμορφώνει τον τουρισμό και τη διοίκηση ανθρώπινου δυναμικού, προσφέροντας</a:t>
            </a:r>
            <a:r>
              <a:rPr lang="el-GR" sz="2400" dirty="0" smtClean="0"/>
              <a:t>:</a:t>
            </a:r>
          </a:p>
          <a:p>
            <a:pPr marL="342900" indent="-342900">
              <a:buFont typeface="Wingdings" panose="05000000000000000000" pitchFamily="2" charset="2"/>
              <a:buChar char="§"/>
            </a:pPr>
            <a:r>
              <a:rPr lang="el-GR" sz="2400" dirty="0" smtClean="0"/>
              <a:t>μεγαλύτερη </a:t>
            </a:r>
            <a:r>
              <a:rPr lang="el-GR" sz="2400" dirty="0"/>
              <a:t>αποδοτικότητα</a:t>
            </a:r>
            <a:r>
              <a:rPr lang="el-GR" sz="2400" dirty="0" smtClean="0"/>
              <a:t>,</a:t>
            </a:r>
          </a:p>
          <a:p>
            <a:pPr marL="342900" indent="-342900">
              <a:buFont typeface="Wingdings" panose="05000000000000000000" pitchFamily="2" charset="2"/>
              <a:buChar char="§"/>
            </a:pPr>
            <a:r>
              <a:rPr lang="el-GR" sz="2400" dirty="0" smtClean="0"/>
              <a:t>καλύτερη </a:t>
            </a:r>
            <a:r>
              <a:rPr lang="el-GR" sz="2400" dirty="0"/>
              <a:t>οργάνωση</a:t>
            </a:r>
            <a:r>
              <a:rPr lang="el-GR" sz="2400" dirty="0" smtClean="0"/>
              <a:t>,</a:t>
            </a:r>
          </a:p>
          <a:p>
            <a:pPr marL="342900" indent="-342900">
              <a:buFont typeface="Wingdings" panose="05000000000000000000" pitchFamily="2" charset="2"/>
              <a:buChar char="§"/>
            </a:pPr>
            <a:r>
              <a:rPr lang="el-GR" sz="2400" dirty="0" smtClean="0"/>
              <a:t>αναβαθμισμένες </a:t>
            </a:r>
            <a:r>
              <a:rPr lang="el-GR" sz="2400" dirty="0"/>
              <a:t>υπηρεσίες</a:t>
            </a:r>
            <a:r>
              <a:rPr lang="el-GR" sz="2400" dirty="0" smtClean="0"/>
              <a:t>.</a:t>
            </a:r>
          </a:p>
          <a:p>
            <a:endParaRPr lang="el-GR" sz="2400" dirty="0"/>
          </a:p>
          <a:p>
            <a:r>
              <a:rPr lang="el-GR" sz="2400" dirty="0" smtClean="0"/>
              <a:t>Ωστόσο</a:t>
            </a:r>
            <a:r>
              <a:rPr lang="el-GR" sz="2400" dirty="0"/>
              <a:t>, η επιτυχία εξαρτάται από</a:t>
            </a:r>
            <a:r>
              <a:rPr lang="el-GR" sz="2400" dirty="0" smtClean="0"/>
              <a:t>: τη </a:t>
            </a:r>
            <a:r>
              <a:rPr lang="el-GR" sz="2400" dirty="0"/>
              <a:t>σωστή </a:t>
            </a:r>
            <a:r>
              <a:rPr lang="el-GR" sz="2400" dirty="0" err="1"/>
              <a:t>εκπαίδευση,την</a:t>
            </a:r>
            <a:r>
              <a:rPr lang="el-GR" sz="2400" dirty="0"/>
              <a:t> ηθική χρήση της τεχνολογίας</a:t>
            </a:r>
            <a:r>
              <a:rPr lang="el-GR" sz="2400" dirty="0" smtClean="0"/>
              <a:t>, και </a:t>
            </a:r>
            <a:r>
              <a:rPr lang="el-GR" sz="2400" dirty="0"/>
              <a:t>τη συνεργασία ανθρώπου–μηχανής.</a:t>
            </a:r>
          </a:p>
        </p:txBody>
      </p:sp>
    </p:spTree>
    <p:extLst>
      <p:ext uri="{BB962C8B-B14F-4D97-AF65-F5344CB8AC3E}">
        <p14:creationId xmlns:p14="http://schemas.microsoft.com/office/powerpoint/2010/main" val="39739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8E499F2-1AE6-7F33-BBAD-CA775EC08E1C}"/>
              </a:ext>
            </a:extLst>
          </p:cNvPr>
          <p:cNvSpPr/>
          <p:nvPr/>
        </p:nvSpPr>
        <p:spPr>
          <a:xfrm>
            <a:off x="800100" y="1851025"/>
            <a:ext cx="7543800" cy="3022600"/>
          </a:xfrm>
          <a:prstGeom prst="rect">
            <a:avLst/>
          </a:prstGeom>
          <a:ln w="38100">
            <a:solidFill>
              <a:schemeClr val="accent4">
                <a:lumMod val="75000"/>
              </a:schemeClr>
            </a:solidFill>
          </a:ln>
        </p:spPr>
        <p:txBody>
          <a:bodyPr lIns="144000" tIns="288000" rIns="144000" bIns="144000">
            <a:spAutoFit/>
          </a:bodyPr>
          <a:lstStyle/>
          <a:p>
            <a:pPr algn="just">
              <a:defRPr/>
            </a:pPr>
            <a:r>
              <a:rPr lang="el-GR" sz="1200" dirty="0">
                <a:solidFill>
                  <a:srgbClr val="000000"/>
                </a:solidFill>
              </a:rPr>
              <a:t>Το παρόν συνοδευτικό έργο </a:t>
            </a:r>
            <a:r>
              <a:rPr lang="el-GR" sz="1200" b="1" dirty="0">
                <a:solidFill>
                  <a:srgbClr val="000000"/>
                </a:solidFill>
              </a:rPr>
              <a:t>παρέχεται </a:t>
            </a:r>
            <a:r>
              <a:rPr lang="el-GR" sz="1200" dirty="0">
                <a:solidFill>
                  <a:srgbClr val="000000"/>
                </a:solidFill>
              </a:rPr>
              <a:t>αποκλειστικά και μόνο στους διδάσκοντες που έχουν επιλέξει το αντίστοιχο βιβλίο μέσω του συστήματος του </a:t>
            </a:r>
            <a:r>
              <a:rPr lang="el-GR" sz="1200" b="1" dirty="0" err="1">
                <a:solidFill>
                  <a:srgbClr val="000000"/>
                </a:solidFill>
              </a:rPr>
              <a:t>Ευδόξου</a:t>
            </a:r>
            <a:r>
              <a:rPr lang="el-GR" sz="1200" b="1" dirty="0">
                <a:solidFill>
                  <a:srgbClr val="000000"/>
                </a:solidFill>
              </a:rPr>
              <a:t> </a:t>
            </a:r>
            <a:r>
              <a:rPr lang="el-GR" sz="1200" dirty="0">
                <a:solidFill>
                  <a:srgbClr val="000000"/>
                </a:solidFill>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rPr>
              <a:t>διάδοση, δημοσίευση, αναπαραγωγή </a:t>
            </a:r>
            <a:r>
              <a:rPr lang="el-GR" sz="1200" dirty="0">
                <a:solidFill>
                  <a:srgbClr val="000000"/>
                </a:solidFill>
              </a:rPr>
              <a:t>ή </a:t>
            </a:r>
            <a:r>
              <a:rPr lang="el-GR" sz="1200" b="1" dirty="0">
                <a:solidFill>
                  <a:srgbClr val="000000"/>
                </a:solidFill>
              </a:rPr>
              <a:t>πώληση </a:t>
            </a:r>
            <a:r>
              <a:rPr lang="el-GR" sz="1200" dirty="0">
                <a:solidFill>
                  <a:srgbClr val="000000"/>
                </a:solidFill>
              </a:rPr>
              <a:t>οπουδήποτε μέρους αυτού του έργου με οποιοδήποτε μέσο καταστρέφει την ακεραιότητα του έργου </a:t>
            </a:r>
            <a:r>
              <a:rPr lang="el-GR" sz="1200" b="1" dirty="0">
                <a:solidFill>
                  <a:srgbClr val="000000"/>
                </a:solidFill>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rPr>
              <a:t>. Το περιεχόμενο του έργου </a:t>
            </a:r>
            <a:r>
              <a:rPr lang="el-GR" sz="1200" b="1" dirty="0">
                <a:solidFill>
                  <a:srgbClr val="000000"/>
                </a:solidFill>
              </a:rPr>
              <a:t>δεν θα πρέπει να διατίθεται </a:t>
            </a:r>
            <a:r>
              <a:rPr lang="el-GR" sz="1200" dirty="0">
                <a:solidFill>
                  <a:srgbClr val="000000"/>
                </a:solidFill>
              </a:rPr>
              <a:t>στους φοιτητές παρά μόνο όταν αυτό αναφέρεται ρητά ότι μπορεί να γίνει. Η </a:t>
            </a:r>
            <a:r>
              <a:rPr lang="el-GR" sz="1200" b="1" dirty="0">
                <a:solidFill>
                  <a:srgbClr val="000000"/>
                </a:solidFill>
              </a:rPr>
              <a:t>χρήση </a:t>
            </a:r>
            <a:r>
              <a:rPr lang="el-GR" sz="1200" dirty="0">
                <a:solidFill>
                  <a:srgbClr val="000000"/>
                </a:solidFill>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rPr>
              <a:t>επίσημες υπηρεσίες του εκπαιδευτικού ιδρύματος </a:t>
            </a:r>
            <a:r>
              <a:rPr lang="el-GR" sz="1200" dirty="0">
                <a:solidFill>
                  <a:srgbClr val="000000"/>
                </a:solidFill>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rPr>
              <a:t>προσαρμόζει </a:t>
            </a:r>
            <a:r>
              <a:rPr lang="el-GR" sz="1200" dirty="0">
                <a:solidFill>
                  <a:srgbClr val="000000"/>
                </a:solidFill>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 καθώς και από τη νομοθεσία του κράτους όπου ανήκει η ξενόγλωσση πρωτότυπη έκδοση του έργου. </a:t>
            </a:r>
            <a:endParaRPr lang="el-GR" sz="1200" dirty="0"/>
          </a:p>
        </p:txBody>
      </p:sp>
      <p:pic>
        <p:nvPicPr>
          <p:cNvPr id="41987" name="Εικόνα 2">
            <a:extLst>
              <a:ext uri="{FF2B5EF4-FFF2-40B4-BE49-F238E27FC236}">
                <a16:creationId xmlns:a16="http://schemas.microsoft.com/office/drawing/2014/main" id="{5038190E-4D29-2C08-527E-2F940D5EA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350" y="947738"/>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Εικόνα 4" descr="Εικόνα που περιέχει κείμενο, γραμματοσειρά, σύμβολο, γραφικά&#10;&#10;Το περιεχόμενο που δημιουργείται από AI ενδέχεται να είναι εσφαλμένο.">
            <a:extLst>
              <a:ext uri="{FF2B5EF4-FFF2-40B4-BE49-F238E27FC236}">
                <a16:creationId xmlns:a16="http://schemas.microsoft.com/office/drawing/2014/main" id="{FAD26701-8091-7C6F-944E-D8F4046830F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070350" y="5029200"/>
            <a:ext cx="8032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3764749" cy="800219"/>
          </a:xfrm>
          <a:prstGeom prst="rect">
            <a:avLst/>
          </a:prstGeom>
          <a:noFill/>
        </p:spPr>
        <p:txBody>
          <a:bodyPr wrap="none">
            <a:spAutoFit/>
          </a:bodyPr>
          <a:lstStyle/>
          <a:p>
            <a:endParaRPr lang="el-GR" dirty="0"/>
          </a:p>
          <a:p>
            <a:pPr>
              <a:defRPr sz="3200" b="1"/>
            </a:pPr>
            <a:r>
              <a:rPr sz="2800" b="1" dirty="0">
                <a:solidFill>
                  <a:srgbClr val="4A8A8F"/>
                </a:solidFill>
                <a:latin typeface="Arial" panose="020B0604020202020204" pitchFamily="34" charset="0"/>
                <a:cs typeface="Arial" panose="020B0604020202020204" pitchFamily="34" charset="0"/>
              </a:rPr>
              <a:t>Τ</a:t>
            </a:r>
            <a:r>
              <a:rPr lang="el-GR" sz="2800" b="1" dirty="0">
                <a:solidFill>
                  <a:srgbClr val="4A8A8F"/>
                </a:solidFill>
                <a:latin typeface="Arial" panose="020B0604020202020204" pitchFamily="34" charset="0"/>
                <a:cs typeface="Arial" panose="020B0604020202020204" pitchFamily="34" charset="0"/>
              </a:rPr>
              <a:t>εχνητή Νοημοσύνη</a:t>
            </a:r>
            <a:r>
              <a:rPr sz="2800" b="1" dirty="0">
                <a:solidFill>
                  <a:srgbClr val="4A8A8F"/>
                </a:solidFill>
                <a:latin typeface="Arial" panose="020B0604020202020204" pitchFamily="34" charset="0"/>
                <a:cs typeface="Arial" panose="020B0604020202020204" pitchFamily="34" charset="0"/>
              </a:rPr>
              <a:t> </a:t>
            </a:r>
          </a:p>
        </p:txBody>
      </p:sp>
      <p:sp>
        <p:nvSpPr>
          <p:cNvPr id="3" name="TextBox 2"/>
          <p:cNvSpPr txBox="1"/>
          <p:nvPr/>
        </p:nvSpPr>
        <p:spPr>
          <a:xfrm>
            <a:off x="457200" y="914400"/>
            <a:ext cx="7274492" cy="677108"/>
          </a:xfrm>
          <a:prstGeom prst="rect">
            <a:avLst/>
          </a:prstGeom>
          <a:noFill/>
        </p:spPr>
        <p:txBody>
          <a:bodyPr wrap="none">
            <a:spAutoFit/>
          </a:bodyPr>
          <a:lstStyle/>
          <a:p>
            <a:endParaRPr dirty="0"/>
          </a:p>
          <a:p>
            <a:pPr>
              <a:defRPr sz="1800" i="1"/>
            </a:pPr>
            <a:r>
              <a:rPr dirty="0"/>
              <a:t>“</a:t>
            </a:r>
            <a:r>
              <a:rPr sz="2000" i="1" dirty="0"/>
              <a:t>Η τεχνητή νοημοσύνη μεταμορφώνει τον τρόπο που εργαζόμαστε.”</a:t>
            </a:r>
          </a:p>
        </p:txBody>
      </p:sp>
      <p:sp>
        <p:nvSpPr>
          <p:cNvPr id="4" name="TextBox 3"/>
          <p:cNvSpPr txBox="1"/>
          <p:nvPr/>
        </p:nvSpPr>
        <p:spPr>
          <a:xfrm>
            <a:off x="457200" y="1645920"/>
            <a:ext cx="5181600" cy="4278094"/>
          </a:xfrm>
          <a:prstGeom prst="rect">
            <a:avLst/>
          </a:prstGeom>
          <a:noFill/>
        </p:spPr>
        <p:txBody>
          <a:bodyPr wrap="square">
            <a:spAutoFit/>
          </a:bodyPr>
          <a:lstStyle/>
          <a:p>
            <a:pPr>
              <a:defRPr sz="2000" b="1"/>
            </a:pPr>
            <a:r>
              <a:rPr lang="el-GR" sz="2400" b="1" dirty="0">
                <a:solidFill>
                  <a:srgbClr val="4A8A8F"/>
                </a:solidFill>
                <a:latin typeface="Arial" panose="020B0604020202020204" pitchFamily="34" charset="0"/>
                <a:cs typeface="Arial" panose="020B0604020202020204" pitchFamily="34" charset="0"/>
              </a:rPr>
              <a:t>Ορισμός ΤΝ</a:t>
            </a:r>
          </a:p>
          <a:p>
            <a:pPr>
              <a:defRPr sz="1800"/>
            </a:pPr>
            <a:r>
              <a:rPr lang="el-GR" sz="2000" dirty="0"/>
              <a:t>• </a:t>
            </a:r>
            <a:r>
              <a:rPr lang="el-GR" dirty="0"/>
              <a:t>Προηγμένα συστήματα που μιμούνται τις γνωστικές λειτουργίες του ανθρώπου</a:t>
            </a:r>
          </a:p>
          <a:p>
            <a:pPr>
              <a:defRPr sz="2000" b="1"/>
            </a:pPr>
            <a:r>
              <a:rPr lang="el-GR" sz="2400" b="1" dirty="0">
                <a:solidFill>
                  <a:srgbClr val="4A8A8F"/>
                </a:solidFill>
                <a:latin typeface="Arial" panose="020B0604020202020204" pitchFamily="34" charset="0"/>
                <a:cs typeface="Arial" panose="020B0604020202020204" pitchFamily="34" charset="0"/>
              </a:rPr>
              <a:t>Επιμέρους τεχνολογίες ΤΝ</a:t>
            </a:r>
          </a:p>
          <a:p>
            <a:pPr>
              <a:defRPr sz="1800"/>
            </a:pPr>
            <a:r>
              <a:rPr sz="2000" dirty="0"/>
              <a:t>• </a:t>
            </a:r>
            <a:r>
              <a:rPr lang="el-GR" dirty="0"/>
              <a:t>Μηχανική μάθηση, βαθιά μάθηση, γενετικοί αλγόριθμοι, IoT, νευρωνικά δίκτυα, ρομπότ, VR/AR</a:t>
            </a:r>
            <a:endParaRPr dirty="0"/>
          </a:p>
          <a:p>
            <a:pPr>
              <a:defRPr sz="2000" b="1"/>
            </a:pPr>
            <a:r>
              <a:rPr lang="el-GR" sz="2400" b="1" dirty="0">
                <a:solidFill>
                  <a:srgbClr val="4A8A8F"/>
                </a:solidFill>
                <a:latin typeface="Arial" panose="020B0604020202020204" pitchFamily="34" charset="0"/>
                <a:cs typeface="Arial" panose="020B0604020202020204" pitchFamily="34" charset="0"/>
              </a:rPr>
              <a:t>Παραδείγματα χρήσης στην εργασία</a:t>
            </a:r>
            <a:endParaRPr sz="2400" b="1" dirty="0">
              <a:solidFill>
                <a:srgbClr val="4A8A8F"/>
              </a:solidFill>
              <a:latin typeface="Arial" panose="020B0604020202020204" pitchFamily="34" charset="0"/>
              <a:cs typeface="Arial" panose="020B0604020202020204" pitchFamily="34" charset="0"/>
            </a:endParaRPr>
          </a:p>
          <a:p>
            <a:pPr>
              <a:defRPr sz="1800"/>
            </a:pPr>
            <a:r>
              <a:rPr sz="2000" dirty="0"/>
              <a:t>• </a:t>
            </a:r>
            <a:r>
              <a:rPr lang="el-GR" dirty="0"/>
              <a:t>Μεταφράσεις, σύνταξη emails, περιλήψεις, διαμόρφωση κειμένων, αναζήτηση </a:t>
            </a:r>
            <a:r>
              <a:rPr lang="el-GR" sz="2000" dirty="0"/>
              <a:t>πληροφοριών</a:t>
            </a:r>
          </a:p>
          <a:p>
            <a:pPr>
              <a:defRPr sz="1800"/>
            </a:pPr>
            <a:r>
              <a:rPr lang="el-GR" sz="2000" b="1" dirty="0">
                <a:solidFill>
                  <a:srgbClr val="4A8A8F"/>
                </a:solidFill>
                <a:latin typeface="Arial" panose="020B0604020202020204" pitchFamily="34" charset="0"/>
                <a:cs typeface="Arial" panose="020B0604020202020204" pitchFamily="34" charset="0"/>
              </a:rPr>
              <a:t>Οφέλη χρήσης</a:t>
            </a:r>
          </a:p>
          <a:p>
            <a:pPr>
              <a:defRPr sz="1800"/>
            </a:pPr>
            <a:r>
              <a:rPr sz="2000" dirty="0"/>
              <a:t>• </a:t>
            </a:r>
            <a:r>
              <a:rPr lang="el-GR" dirty="0"/>
              <a:t>Ταχύτητα, εξοικονόμηση χρόνου, αύξηση αποδοτικότητας</a:t>
            </a:r>
            <a:endParaRPr dirty="0"/>
          </a:p>
        </p:txBody>
      </p:sp>
      <p:pic>
        <p:nvPicPr>
          <p:cNvPr id="6" name="Εικόνα 5">
            <a:extLst>
              <a:ext uri="{FF2B5EF4-FFF2-40B4-BE49-F238E27FC236}">
                <a16:creationId xmlns:a16="http://schemas.microsoft.com/office/drawing/2014/main" id="{C60E04AC-A752-D8FB-D74E-1F4579551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62600" y="1981200"/>
            <a:ext cx="3485412" cy="2324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2177776" cy="800219"/>
          </a:xfrm>
          <a:prstGeom prst="rect">
            <a:avLst/>
          </a:prstGeom>
          <a:noFill/>
        </p:spPr>
        <p:txBody>
          <a:bodyPr wrap="none">
            <a:spAutoFit/>
          </a:bodyPr>
          <a:lstStyle/>
          <a:p>
            <a:endParaRPr dirty="0"/>
          </a:p>
          <a:p>
            <a:pPr>
              <a:defRPr sz="3200" b="1"/>
            </a:pPr>
            <a:r>
              <a:rPr sz="2800" b="1" dirty="0">
                <a:solidFill>
                  <a:srgbClr val="4A8A8F"/>
                </a:solidFill>
                <a:latin typeface="Arial" panose="020B0604020202020204" pitchFamily="34" charset="0"/>
                <a:cs typeface="Arial" panose="020B0604020202020204" pitchFamily="34" charset="0"/>
              </a:rPr>
              <a:t>Τηλεργασία</a:t>
            </a:r>
          </a:p>
        </p:txBody>
      </p:sp>
      <p:sp>
        <p:nvSpPr>
          <p:cNvPr id="3" name="TextBox 2"/>
          <p:cNvSpPr txBox="1"/>
          <p:nvPr/>
        </p:nvSpPr>
        <p:spPr>
          <a:xfrm>
            <a:off x="457200" y="914400"/>
            <a:ext cx="5502275" cy="677108"/>
          </a:xfrm>
          <a:prstGeom prst="rect">
            <a:avLst/>
          </a:prstGeom>
          <a:noFill/>
        </p:spPr>
        <p:txBody>
          <a:bodyPr wrap="none">
            <a:spAutoFit/>
          </a:bodyPr>
          <a:lstStyle/>
          <a:p>
            <a:endParaRPr dirty="0"/>
          </a:p>
          <a:p>
            <a:pPr>
              <a:defRPr sz="1800" i="1"/>
            </a:pPr>
            <a:r>
              <a:rPr sz="2000" i="1" dirty="0"/>
              <a:t>“Η εργασία δεν είναι χώρος, είναι δραστηριότητα.”</a:t>
            </a:r>
          </a:p>
        </p:txBody>
      </p:sp>
      <p:sp>
        <p:nvSpPr>
          <p:cNvPr id="4" name="TextBox 3"/>
          <p:cNvSpPr txBox="1"/>
          <p:nvPr/>
        </p:nvSpPr>
        <p:spPr>
          <a:xfrm>
            <a:off x="457200" y="1645920"/>
            <a:ext cx="4832990" cy="3139321"/>
          </a:xfrm>
          <a:prstGeom prst="rect">
            <a:avLst/>
          </a:prstGeom>
          <a:noFill/>
        </p:spPr>
        <p:txBody>
          <a:bodyPr wrap="none">
            <a:spAutoFit/>
          </a:bodyPr>
          <a:lstStyle/>
          <a:p>
            <a:endParaRPr dirty="0"/>
          </a:p>
          <a:p>
            <a:pPr>
              <a:defRPr sz="2000" b="1"/>
            </a:pPr>
            <a:r>
              <a:rPr sz="2400" b="1" dirty="0">
                <a:solidFill>
                  <a:srgbClr val="4A8A8F"/>
                </a:solidFill>
                <a:latin typeface="Arial" panose="020B0604020202020204" pitchFamily="34" charset="0"/>
                <a:cs typeface="Arial" panose="020B0604020202020204" pitchFamily="34" charset="0"/>
              </a:rPr>
              <a:t>Οφέλη</a:t>
            </a:r>
          </a:p>
          <a:p>
            <a:pPr>
              <a:defRPr sz="1800"/>
            </a:pPr>
            <a:r>
              <a:rPr dirty="0"/>
              <a:t>• Μείωση κόστους, ευελιξία</a:t>
            </a:r>
          </a:p>
          <a:p>
            <a:pPr>
              <a:defRPr sz="1800"/>
            </a:pPr>
            <a:r>
              <a:rPr dirty="0"/>
              <a:t>• Ισορροπία προσωπικής &amp; επαγγελματικής ζωής</a:t>
            </a:r>
          </a:p>
          <a:p>
            <a:pPr>
              <a:defRPr sz="2000" b="1"/>
            </a:pPr>
            <a:r>
              <a:rPr sz="2400" b="1" dirty="0">
                <a:solidFill>
                  <a:srgbClr val="4A8A8F"/>
                </a:solidFill>
                <a:latin typeface="Arial" panose="020B0604020202020204" pitchFamily="34" charset="0"/>
                <a:cs typeface="Arial" panose="020B0604020202020204" pitchFamily="34" charset="0"/>
              </a:rPr>
              <a:t>Μειονεκτήματα</a:t>
            </a:r>
          </a:p>
          <a:p>
            <a:pPr>
              <a:defRPr sz="1800"/>
            </a:pPr>
            <a:r>
              <a:rPr dirty="0"/>
              <a:t>• Απομόνωση εργαζομένων</a:t>
            </a:r>
          </a:p>
          <a:p>
            <a:pPr>
              <a:defRPr sz="1800"/>
            </a:pPr>
            <a:r>
              <a:rPr dirty="0"/>
              <a:t>• Τεχνικές δυσκολίες</a:t>
            </a:r>
          </a:p>
          <a:p>
            <a:pPr>
              <a:defRPr sz="2000" b="1"/>
            </a:pPr>
            <a:r>
              <a:rPr sz="2400" b="1" dirty="0">
                <a:solidFill>
                  <a:srgbClr val="4A8A8F"/>
                </a:solidFill>
                <a:latin typeface="Arial" panose="020B0604020202020204" pitchFamily="34" charset="0"/>
                <a:cs typeface="Arial" panose="020B0604020202020204" pitchFamily="34" charset="0"/>
              </a:rPr>
              <a:t>Προκλήσεις</a:t>
            </a:r>
          </a:p>
          <a:p>
            <a:pPr>
              <a:defRPr sz="1800"/>
            </a:pPr>
            <a:r>
              <a:rPr dirty="0"/>
              <a:t>• Εμπιστοσύνη</a:t>
            </a:r>
          </a:p>
          <a:p>
            <a:pPr>
              <a:defRPr sz="1800"/>
            </a:pPr>
            <a:r>
              <a:rPr dirty="0"/>
              <a:t>• Διατήρηση κουλτούρας &amp; συνοχής</a:t>
            </a:r>
          </a:p>
        </p:txBody>
      </p:sp>
      <p:pic>
        <p:nvPicPr>
          <p:cNvPr id="5" name="Picture 4" descr="15.2.jpg"/>
          <p:cNvPicPr>
            <a:picLocks noChangeAspect="1"/>
          </p:cNvPicPr>
          <p:nvPr/>
        </p:nvPicPr>
        <p:blipFill>
          <a:blip r:embed="rId2"/>
          <a:stretch>
            <a:fillRect/>
          </a:stretch>
        </p:blipFill>
        <p:spPr>
          <a:xfrm>
            <a:off x="5943600" y="1828800"/>
            <a:ext cx="2926080" cy="29260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908FF-F465-C94F-FA5C-65346EDF622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628962-3DBB-A64F-7A02-FAAB1D53CA0A}"/>
              </a:ext>
            </a:extLst>
          </p:cNvPr>
          <p:cNvSpPr txBox="1"/>
          <p:nvPr/>
        </p:nvSpPr>
        <p:spPr>
          <a:xfrm>
            <a:off x="457200" y="274320"/>
            <a:ext cx="1410964" cy="800219"/>
          </a:xfrm>
          <a:prstGeom prst="rect">
            <a:avLst/>
          </a:prstGeom>
          <a:noFill/>
        </p:spPr>
        <p:txBody>
          <a:bodyPr wrap="none">
            <a:spAutoFit/>
          </a:bodyPr>
          <a:lstStyle/>
          <a:p>
            <a:endParaRPr dirty="0"/>
          </a:p>
          <a:p>
            <a:pPr>
              <a:defRPr sz="3200" b="1"/>
            </a:pPr>
            <a:r>
              <a:rPr lang="el-GR" sz="2800" b="1" dirty="0">
                <a:solidFill>
                  <a:srgbClr val="4A8A8F"/>
                </a:solidFill>
                <a:latin typeface="Arial" panose="020B0604020202020204" pitchFamily="34" charset="0"/>
                <a:cs typeface="Arial" panose="020B0604020202020204" pitchFamily="34" charset="0"/>
              </a:rPr>
              <a:t>Γενιά Ζ</a:t>
            </a:r>
            <a:endParaRPr sz="2800" b="1" dirty="0">
              <a:solidFill>
                <a:srgbClr val="4A8A8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4A4CEFB-3552-F44B-3BB6-53F5FDFD5378}"/>
              </a:ext>
            </a:extLst>
          </p:cNvPr>
          <p:cNvSpPr txBox="1"/>
          <p:nvPr/>
        </p:nvSpPr>
        <p:spPr>
          <a:xfrm>
            <a:off x="457200" y="914400"/>
            <a:ext cx="7179273" cy="677108"/>
          </a:xfrm>
          <a:prstGeom prst="rect">
            <a:avLst/>
          </a:prstGeom>
          <a:noFill/>
        </p:spPr>
        <p:txBody>
          <a:bodyPr wrap="none">
            <a:spAutoFit/>
          </a:bodyPr>
          <a:lstStyle/>
          <a:p>
            <a:endParaRPr dirty="0"/>
          </a:p>
          <a:p>
            <a:pPr>
              <a:defRPr sz="1800" i="1"/>
            </a:pPr>
            <a:r>
              <a:rPr sz="2000" i="1" dirty="0"/>
              <a:t>“</a:t>
            </a:r>
            <a:r>
              <a:rPr lang="el-GR" sz="2000" i="1" dirty="0"/>
              <a:t>Η πρώτη γενιά που μεγάλωσε σε υπερσυνδεδεμένο περιβάλλον</a:t>
            </a:r>
            <a:r>
              <a:rPr sz="2000" i="1" dirty="0"/>
              <a:t>.”</a:t>
            </a:r>
          </a:p>
        </p:txBody>
      </p:sp>
      <p:sp>
        <p:nvSpPr>
          <p:cNvPr id="4" name="TextBox 3">
            <a:extLst>
              <a:ext uri="{FF2B5EF4-FFF2-40B4-BE49-F238E27FC236}">
                <a16:creationId xmlns:a16="http://schemas.microsoft.com/office/drawing/2014/main" id="{B1CE6277-84A0-10AD-EE07-044166D73176}"/>
              </a:ext>
            </a:extLst>
          </p:cNvPr>
          <p:cNvSpPr txBox="1"/>
          <p:nvPr/>
        </p:nvSpPr>
        <p:spPr>
          <a:xfrm>
            <a:off x="457200" y="1645920"/>
            <a:ext cx="4635115" cy="3970318"/>
          </a:xfrm>
          <a:prstGeom prst="rect">
            <a:avLst/>
          </a:prstGeom>
          <a:noFill/>
        </p:spPr>
        <p:txBody>
          <a:bodyPr wrap="none">
            <a:spAutoFit/>
          </a:bodyPr>
          <a:lstStyle/>
          <a:p>
            <a:endParaRPr dirty="0"/>
          </a:p>
          <a:p>
            <a:pPr>
              <a:defRPr sz="2000" b="1"/>
            </a:pPr>
            <a:r>
              <a:rPr lang="el-GR" sz="2400" b="1" dirty="0">
                <a:solidFill>
                  <a:srgbClr val="4A8A8F"/>
                </a:solidFill>
                <a:latin typeface="Arial" panose="020B0604020202020204" pitchFamily="34" charset="0"/>
                <a:cs typeface="Arial" panose="020B0604020202020204" pitchFamily="34" charset="0"/>
              </a:rPr>
              <a:t>Ποιοι είναι</a:t>
            </a:r>
            <a:endParaRPr sz="2400" b="1" dirty="0">
              <a:solidFill>
                <a:srgbClr val="4A8A8F"/>
              </a:solidFill>
              <a:latin typeface="Arial" panose="020B0604020202020204" pitchFamily="34" charset="0"/>
              <a:cs typeface="Arial" panose="020B0604020202020204" pitchFamily="34" charset="0"/>
            </a:endParaRPr>
          </a:p>
          <a:p>
            <a:pPr>
              <a:defRPr sz="1800"/>
            </a:pPr>
            <a:r>
              <a:rPr dirty="0"/>
              <a:t>• </a:t>
            </a:r>
            <a:r>
              <a:rPr lang="el-GR" dirty="0"/>
              <a:t>Γεννημένοι 1995–2010</a:t>
            </a:r>
            <a:endParaRPr dirty="0"/>
          </a:p>
          <a:p>
            <a:pPr>
              <a:defRPr sz="1800"/>
            </a:pPr>
            <a:r>
              <a:rPr dirty="0"/>
              <a:t>•  </a:t>
            </a:r>
            <a:r>
              <a:rPr lang="el-GR" dirty="0"/>
              <a:t>Αναζητούν ταχύτητα, διαφάνεια και ευελιξία</a:t>
            </a:r>
          </a:p>
          <a:p>
            <a:pPr>
              <a:defRPr sz="1800"/>
            </a:pPr>
            <a:r>
              <a:rPr lang="el-GR" sz="2400" b="1" dirty="0">
                <a:solidFill>
                  <a:srgbClr val="4A8A8F"/>
                </a:solidFill>
                <a:latin typeface="Arial" panose="020B0604020202020204" pitchFamily="34" charset="0"/>
                <a:cs typeface="Arial" panose="020B0604020202020204" pitchFamily="34" charset="0"/>
              </a:rPr>
              <a:t>Χαρακτηριστικά</a:t>
            </a:r>
            <a:endParaRPr sz="2400" b="1" dirty="0">
              <a:solidFill>
                <a:srgbClr val="4A8A8F"/>
              </a:solidFill>
              <a:latin typeface="Arial" panose="020B0604020202020204" pitchFamily="34" charset="0"/>
              <a:cs typeface="Arial" panose="020B0604020202020204" pitchFamily="34" charset="0"/>
            </a:endParaRPr>
          </a:p>
          <a:p>
            <a:pPr>
              <a:defRPr sz="1800"/>
            </a:pPr>
            <a:r>
              <a:rPr dirty="0"/>
              <a:t>• </a:t>
            </a:r>
            <a:r>
              <a:rPr lang="el-GR" dirty="0"/>
              <a:t>Συνδεδεμένοι, επικοινωνιακοί, συνεργατικοί</a:t>
            </a:r>
          </a:p>
          <a:p>
            <a:pPr>
              <a:defRPr sz="1800"/>
            </a:pPr>
            <a:r>
              <a:rPr dirty="0"/>
              <a:t>• </a:t>
            </a:r>
            <a:r>
              <a:rPr lang="el-GR" dirty="0"/>
              <a:t>Εξοικειωμένοι με την τεχνολογία</a:t>
            </a:r>
          </a:p>
          <a:p>
            <a:pPr>
              <a:defRPr sz="1800"/>
            </a:pPr>
            <a:r>
              <a:rPr lang="el-GR" dirty="0"/>
              <a:t>• Ενεργοί, δημιουργικοί, “</a:t>
            </a:r>
            <a:r>
              <a:rPr lang="en-US" dirty="0"/>
              <a:t>always clicking”</a:t>
            </a:r>
            <a:endParaRPr lang="el-GR" dirty="0"/>
          </a:p>
          <a:p>
            <a:pPr>
              <a:defRPr sz="2000" b="1"/>
            </a:pPr>
            <a:r>
              <a:rPr lang="el-GR" sz="2400" b="1" dirty="0">
                <a:solidFill>
                  <a:srgbClr val="4A8A8F"/>
                </a:solidFill>
                <a:latin typeface="Arial" panose="020B0604020202020204" pitchFamily="34" charset="0"/>
                <a:cs typeface="Arial" panose="020B0604020202020204" pitchFamily="34" charset="0"/>
              </a:rPr>
              <a:t>Προσδοκίες στη ΔΑΔ</a:t>
            </a:r>
            <a:endParaRPr sz="2400" b="1" dirty="0">
              <a:solidFill>
                <a:srgbClr val="4A8A8F"/>
              </a:solidFill>
              <a:latin typeface="Arial" panose="020B0604020202020204" pitchFamily="34" charset="0"/>
              <a:cs typeface="Arial" panose="020B0604020202020204" pitchFamily="34" charset="0"/>
            </a:endParaRPr>
          </a:p>
          <a:p>
            <a:pPr>
              <a:defRPr sz="1800"/>
            </a:pPr>
            <a:r>
              <a:rPr dirty="0"/>
              <a:t>• </a:t>
            </a:r>
            <a:r>
              <a:rPr lang="el-GR" dirty="0"/>
              <a:t>Συνεχής ανατροφοδότηση</a:t>
            </a:r>
            <a:endParaRPr dirty="0"/>
          </a:p>
          <a:p>
            <a:pPr>
              <a:defRPr sz="1800"/>
            </a:pPr>
            <a:r>
              <a:rPr dirty="0"/>
              <a:t>• </a:t>
            </a:r>
            <a:r>
              <a:rPr lang="el-GR" dirty="0"/>
              <a:t>Νόημα &amp; αυτονομία</a:t>
            </a:r>
          </a:p>
          <a:p>
            <a:pPr>
              <a:defRPr sz="1800"/>
            </a:pPr>
            <a:r>
              <a:rPr lang="el-GR" dirty="0"/>
              <a:t>• Ευελιξία και ισορροπία ζωής–εργασίας</a:t>
            </a:r>
          </a:p>
          <a:p>
            <a:pPr>
              <a:defRPr sz="1800"/>
            </a:pPr>
            <a:endParaRPr dirty="0"/>
          </a:p>
        </p:txBody>
      </p:sp>
      <p:pic>
        <p:nvPicPr>
          <p:cNvPr id="8" name="Εικόνα 7">
            <a:extLst>
              <a:ext uri="{FF2B5EF4-FFF2-40B4-BE49-F238E27FC236}">
                <a16:creationId xmlns:a16="http://schemas.microsoft.com/office/drawing/2014/main" id="{765B4D19-8B90-9ABF-0292-25FF9E808520}"/>
              </a:ext>
            </a:extLst>
          </p:cNvPr>
          <p:cNvPicPr>
            <a:picLocks noChangeAspect="1"/>
          </p:cNvPicPr>
          <p:nvPr/>
        </p:nvPicPr>
        <p:blipFill>
          <a:blip r:embed="rId2"/>
          <a:stretch>
            <a:fillRect/>
          </a:stretch>
        </p:blipFill>
        <p:spPr>
          <a:xfrm>
            <a:off x="5638800" y="1874520"/>
            <a:ext cx="3383534" cy="2697734"/>
          </a:xfrm>
          <a:prstGeom prst="rect">
            <a:avLst/>
          </a:prstGeom>
        </p:spPr>
      </p:pic>
    </p:spTree>
    <p:extLst>
      <p:ext uri="{BB962C8B-B14F-4D97-AF65-F5344CB8AC3E}">
        <p14:creationId xmlns:p14="http://schemas.microsoft.com/office/powerpoint/2010/main" val="329540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5ABF7-45A5-2F69-D2CB-8FD5262A6A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7B19F1-EF1A-8B4C-731F-192CEBD20F1A}"/>
              </a:ext>
            </a:extLst>
          </p:cNvPr>
          <p:cNvSpPr txBox="1"/>
          <p:nvPr/>
        </p:nvSpPr>
        <p:spPr>
          <a:xfrm>
            <a:off x="457200" y="274320"/>
            <a:ext cx="3189784" cy="800219"/>
          </a:xfrm>
          <a:prstGeom prst="rect">
            <a:avLst/>
          </a:prstGeom>
          <a:noFill/>
        </p:spPr>
        <p:txBody>
          <a:bodyPr wrap="none">
            <a:spAutoFit/>
          </a:bodyPr>
          <a:lstStyle/>
          <a:p>
            <a:endParaRPr dirty="0"/>
          </a:p>
          <a:p>
            <a:pPr>
              <a:defRPr sz="3200" b="1"/>
            </a:pPr>
            <a:r>
              <a:rPr lang="el-GR" sz="2800" b="1" dirty="0">
                <a:solidFill>
                  <a:srgbClr val="4A8A8F"/>
                </a:solidFill>
                <a:latin typeface="Arial" panose="020B0604020202020204" pitchFamily="34" charset="0"/>
                <a:cs typeface="Arial" panose="020B0604020202020204" pitchFamily="34" charset="0"/>
              </a:rPr>
              <a:t>Προκλήσεις ΔΑΔ</a:t>
            </a:r>
            <a:endParaRPr sz="2800" b="1" dirty="0">
              <a:solidFill>
                <a:srgbClr val="4A8A8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705911C-CE11-6574-4093-2D72C0EC1AAC}"/>
              </a:ext>
            </a:extLst>
          </p:cNvPr>
          <p:cNvSpPr txBox="1"/>
          <p:nvPr/>
        </p:nvSpPr>
        <p:spPr>
          <a:xfrm>
            <a:off x="457200" y="914400"/>
            <a:ext cx="5823389" cy="677108"/>
          </a:xfrm>
          <a:prstGeom prst="rect">
            <a:avLst/>
          </a:prstGeom>
          <a:noFill/>
        </p:spPr>
        <p:txBody>
          <a:bodyPr wrap="none">
            <a:spAutoFit/>
          </a:bodyPr>
          <a:lstStyle/>
          <a:p>
            <a:endParaRPr dirty="0"/>
          </a:p>
          <a:p>
            <a:pPr>
              <a:defRPr sz="1800" i="1"/>
            </a:pPr>
            <a:r>
              <a:rPr sz="2000" i="1" dirty="0"/>
              <a:t>“</a:t>
            </a:r>
            <a:r>
              <a:rPr lang="el-GR" sz="2000" i="1" dirty="0"/>
              <a:t>Η αλλαγή δεν φοβίζει, όταν καθοδηγείται με όραμα</a:t>
            </a:r>
            <a:r>
              <a:rPr sz="2000" i="1" dirty="0"/>
              <a:t>.”</a:t>
            </a:r>
          </a:p>
        </p:txBody>
      </p:sp>
      <p:sp>
        <p:nvSpPr>
          <p:cNvPr id="4" name="TextBox 3">
            <a:extLst>
              <a:ext uri="{FF2B5EF4-FFF2-40B4-BE49-F238E27FC236}">
                <a16:creationId xmlns:a16="http://schemas.microsoft.com/office/drawing/2014/main" id="{D83B91B5-9B00-7C91-3882-A8A7A3379A8A}"/>
              </a:ext>
            </a:extLst>
          </p:cNvPr>
          <p:cNvSpPr txBox="1"/>
          <p:nvPr/>
        </p:nvSpPr>
        <p:spPr>
          <a:xfrm>
            <a:off x="466725" y="1295400"/>
            <a:ext cx="6248400" cy="5632311"/>
          </a:xfrm>
          <a:prstGeom prst="rect">
            <a:avLst/>
          </a:prstGeom>
          <a:noFill/>
        </p:spPr>
        <p:txBody>
          <a:bodyPr wrap="square">
            <a:spAutoFit/>
          </a:bodyPr>
          <a:lstStyle/>
          <a:p>
            <a:endParaRPr dirty="0"/>
          </a:p>
          <a:p>
            <a:pPr>
              <a:defRPr sz="2000" b="1"/>
            </a:pPr>
            <a:r>
              <a:rPr lang="el-GR" sz="2400" b="1" dirty="0">
                <a:solidFill>
                  <a:srgbClr val="4A8A8F"/>
                </a:solidFill>
                <a:latin typeface="Arial" panose="020B0604020202020204" pitchFamily="34" charset="0"/>
                <a:cs typeface="Arial" panose="020B0604020202020204" pitchFamily="34" charset="0"/>
              </a:rPr>
              <a:t>Διαχείριση Αλλαγής</a:t>
            </a:r>
            <a:endParaRPr sz="2400" b="1" dirty="0">
              <a:solidFill>
                <a:srgbClr val="4A8A8F"/>
              </a:solidFill>
              <a:latin typeface="Arial" panose="020B0604020202020204" pitchFamily="34" charset="0"/>
              <a:cs typeface="Arial" panose="020B0604020202020204" pitchFamily="34" charset="0"/>
            </a:endParaRPr>
          </a:p>
          <a:p>
            <a:pPr>
              <a:defRPr sz="1800"/>
            </a:pPr>
            <a:r>
              <a:rPr dirty="0"/>
              <a:t>• </a:t>
            </a:r>
            <a:r>
              <a:rPr lang="el-GR" dirty="0"/>
              <a:t>Αντίσταση εργαζομένων σε νέες τεχνολογίες</a:t>
            </a:r>
            <a:endParaRPr dirty="0"/>
          </a:p>
          <a:p>
            <a:pPr>
              <a:defRPr sz="1800"/>
            </a:pPr>
            <a:r>
              <a:rPr dirty="0"/>
              <a:t>• </a:t>
            </a:r>
            <a:r>
              <a:rPr lang="el-GR" dirty="0"/>
              <a:t>Ανάγκη εμπιστοσύνης &amp; καθαρής επικοινωνίας</a:t>
            </a:r>
          </a:p>
          <a:p>
            <a:pPr>
              <a:defRPr sz="1800"/>
            </a:pPr>
            <a:r>
              <a:rPr lang="el-GR" dirty="0"/>
              <a:t>• Ρόλος ΔΑΔ: γέφυρα διοίκησης – ανθρώπων </a:t>
            </a:r>
          </a:p>
          <a:p>
            <a:pPr>
              <a:defRPr sz="1800"/>
            </a:pPr>
            <a:r>
              <a:rPr lang="el-GR" dirty="0"/>
              <a:t>• Οραματισμός, συμμετοχή, συνεχής εκπαίδευση</a:t>
            </a:r>
          </a:p>
          <a:p>
            <a:pPr>
              <a:defRPr sz="2000" b="1"/>
            </a:pPr>
            <a:r>
              <a:rPr lang="en-US" sz="2400" b="1" dirty="0">
                <a:solidFill>
                  <a:srgbClr val="4A8A8F"/>
                </a:solidFill>
                <a:latin typeface="Arial" panose="020B0604020202020204" pitchFamily="34" charset="0"/>
                <a:cs typeface="Arial" panose="020B0604020202020204" pitchFamily="34" charset="0"/>
              </a:rPr>
              <a:t>Upskilling &amp; Reskilling</a:t>
            </a:r>
            <a:endParaRPr lang="el-GR" sz="2400" b="1" dirty="0">
              <a:solidFill>
                <a:srgbClr val="4A8A8F"/>
              </a:solidFill>
              <a:latin typeface="Arial" panose="020B0604020202020204" pitchFamily="34" charset="0"/>
              <a:cs typeface="Arial" panose="020B0604020202020204" pitchFamily="34" charset="0"/>
            </a:endParaRPr>
          </a:p>
          <a:p>
            <a:pPr>
              <a:defRPr sz="1800"/>
            </a:pPr>
            <a:r>
              <a:rPr lang="el-GR" dirty="0"/>
              <a:t>• Διαρκής ανάγκη νέων δεξιοτήτων</a:t>
            </a:r>
          </a:p>
          <a:p>
            <a:pPr>
              <a:defRPr sz="1800"/>
            </a:pPr>
            <a:r>
              <a:rPr lang="el-GR" dirty="0"/>
              <a:t>• Από 2020 → 2025 οι δεξιότητες γίνονται πιο σύνθετες</a:t>
            </a:r>
          </a:p>
          <a:p>
            <a:pPr>
              <a:defRPr sz="1800"/>
            </a:pPr>
            <a:r>
              <a:rPr lang="el-GR" dirty="0"/>
              <a:t>• Ρόλος L&amp;D: συστηματική ανάπτυξη μέσω ψηφιακών εργαλείων</a:t>
            </a:r>
          </a:p>
          <a:p>
            <a:pPr>
              <a:defRPr sz="1800"/>
            </a:pPr>
            <a:r>
              <a:rPr lang="el-GR" dirty="0"/>
              <a:t>• Επένδυση σε εκπαίδευση = ανθεκτικότητα οργανισμού</a:t>
            </a:r>
          </a:p>
          <a:p>
            <a:pPr>
              <a:defRPr sz="1800"/>
            </a:pPr>
            <a:r>
              <a:rPr lang="el-GR" sz="2400" b="1" dirty="0">
                <a:solidFill>
                  <a:srgbClr val="4A8A8F"/>
                </a:solidFill>
                <a:latin typeface="Arial" panose="020B0604020202020204" pitchFamily="34" charset="0"/>
                <a:cs typeface="Arial" panose="020B0604020202020204" pitchFamily="34" charset="0"/>
              </a:rPr>
              <a:t>Ασφάλεια Ψηφιακών Δεδομένων</a:t>
            </a:r>
          </a:p>
          <a:p>
            <a:pPr>
              <a:defRPr sz="1800"/>
            </a:pPr>
            <a:r>
              <a:rPr lang="el-GR" dirty="0"/>
              <a:t>• GDPR &amp; ISO ως βασικά πλαίσια συμμόρφωσης</a:t>
            </a:r>
          </a:p>
          <a:p>
            <a:pPr>
              <a:defRPr sz="1800"/>
            </a:pPr>
            <a:r>
              <a:rPr lang="el-GR" dirty="0"/>
              <a:t>• Ευαίσθητα δεδομένα HRIS: αμοιβές, αξιολογήσεις</a:t>
            </a:r>
          </a:p>
          <a:p>
            <a:pPr>
              <a:defRPr sz="1800"/>
            </a:pPr>
            <a:r>
              <a:rPr lang="el-GR" dirty="0"/>
              <a:t>• Εκπαίδευση εργαζομένων και έλεγχος πρόσβασης</a:t>
            </a:r>
          </a:p>
          <a:p>
            <a:pPr>
              <a:defRPr sz="1800"/>
            </a:pPr>
            <a:r>
              <a:rPr lang="el-GR" dirty="0"/>
              <a:t>• Η ΔΑΔ θεματοφύλακας της ψηφιακής ηθικής</a:t>
            </a:r>
          </a:p>
          <a:p>
            <a:pPr>
              <a:defRPr sz="1800"/>
            </a:pPr>
            <a:endParaRPr lang="el-GR" dirty="0"/>
          </a:p>
          <a:p>
            <a:pPr>
              <a:defRPr sz="1800"/>
            </a:pPr>
            <a:endParaRPr dirty="0"/>
          </a:p>
        </p:txBody>
      </p:sp>
      <p:pic>
        <p:nvPicPr>
          <p:cNvPr id="5" name="Εικόνα 4">
            <a:extLst>
              <a:ext uri="{FF2B5EF4-FFF2-40B4-BE49-F238E27FC236}">
                <a16:creationId xmlns:a16="http://schemas.microsoft.com/office/drawing/2014/main" id="{3E8F6ADE-FF8C-83C1-DBB4-27F31AE5AD4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38128" y="1591508"/>
            <a:ext cx="2984206" cy="2751892"/>
          </a:xfrm>
          <a:prstGeom prst="rect">
            <a:avLst/>
          </a:prstGeom>
        </p:spPr>
      </p:pic>
    </p:spTree>
    <p:extLst>
      <p:ext uri="{BB962C8B-B14F-4D97-AF65-F5344CB8AC3E}">
        <p14:creationId xmlns:p14="http://schemas.microsoft.com/office/powerpoint/2010/main" val="22417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B060A-4389-6327-AF4E-196720323C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908149-92F5-97E1-118B-A4C156707F30}"/>
              </a:ext>
            </a:extLst>
          </p:cNvPr>
          <p:cNvSpPr txBox="1"/>
          <p:nvPr/>
        </p:nvSpPr>
        <p:spPr>
          <a:xfrm>
            <a:off x="457200" y="274320"/>
            <a:ext cx="5813258" cy="800219"/>
          </a:xfrm>
          <a:prstGeom prst="rect">
            <a:avLst/>
          </a:prstGeom>
          <a:noFill/>
        </p:spPr>
        <p:txBody>
          <a:bodyPr wrap="none">
            <a:spAutoFit/>
          </a:bodyPr>
          <a:lstStyle/>
          <a:p>
            <a:endParaRPr dirty="0"/>
          </a:p>
          <a:p>
            <a:pPr>
              <a:defRPr sz="3200" b="1"/>
            </a:pPr>
            <a:r>
              <a:rPr lang="el-GR" sz="2800" b="1" dirty="0">
                <a:solidFill>
                  <a:srgbClr val="4A8A8F"/>
                </a:solidFill>
                <a:latin typeface="Arial" panose="020B0604020202020204" pitchFamily="34" charset="0"/>
                <a:cs typeface="Arial" panose="020B0604020202020204" pitchFamily="34" charset="0"/>
              </a:rPr>
              <a:t>Ευκαιρίες για το Μέλλον της ΔΑΔ</a:t>
            </a:r>
            <a:endParaRPr sz="2800" b="1" dirty="0">
              <a:solidFill>
                <a:srgbClr val="4A8A8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5BFA86E-37B5-82BA-4D53-96CBDB7A2B17}"/>
              </a:ext>
            </a:extLst>
          </p:cNvPr>
          <p:cNvSpPr txBox="1"/>
          <p:nvPr/>
        </p:nvSpPr>
        <p:spPr>
          <a:xfrm>
            <a:off x="457200" y="914400"/>
            <a:ext cx="6782626" cy="677108"/>
          </a:xfrm>
          <a:prstGeom prst="rect">
            <a:avLst/>
          </a:prstGeom>
          <a:noFill/>
        </p:spPr>
        <p:txBody>
          <a:bodyPr wrap="none">
            <a:spAutoFit/>
          </a:bodyPr>
          <a:lstStyle/>
          <a:p>
            <a:endParaRPr lang="el-GR" dirty="0"/>
          </a:p>
          <a:p>
            <a:r>
              <a:rPr lang="en-US" sz="2000" i="1" dirty="0"/>
              <a:t>“</a:t>
            </a:r>
            <a:r>
              <a:rPr lang="el-GR" sz="2000" i="1" dirty="0"/>
              <a:t>Η ΔΑΔ οδηγεί τον ψηφιακό μετασχηματισμό του οργανισμού.</a:t>
            </a:r>
            <a:r>
              <a:rPr sz="2000" i="1" dirty="0"/>
              <a:t>”</a:t>
            </a:r>
          </a:p>
        </p:txBody>
      </p:sp>
      <p:sp>
        <p:nvSpPr>
          <p:cNvPr id="4" name="TextBox 3">
            <a:extLst>
              <a:ext uri="{FF2B5EF4-FFF2-40B4-BE49-F238E27FC236}">
                <a16:creationId xmlns:a16="http://schemas.microsoft.com/office/drawing/2014/main" id="{1D459190-E94E-B236-3DC3-5D4427E63057}"/>
              </a:ext>
            </a:extLst>
          </p:cNvPr>
          <p:cNvSpPr txBox="1"/>
          <p:nvPr/>
        </p:nvSpPr>
        <p:spPr>
          <a:xfrm>
            <a:off x="457200" y="1591508"/>
            <a:ext cx="6096000" cy="5078313"/>
          </a:xfrm>
          <a:prstGeom prst="rect">
            <a:avLst/>
          </a:prstGeom>
          <a:noFill/>
        </p:spPr>
        <p:txBody>
          <a:bodyPr wrap="square">
            <a:spAutoFit/>
          </a:bodyPr>
          <a:lstStyle/>
          <a:p>
            <a:endParaRPr dirty="0"/>
          </a:p>
          <a:p>
            <a:pPr>
              <a:defRPr sz="2000" b="1"/>
            </a:pPr>
            <a:r>
              <a:rPr lang="el-GR" sz="2400" b="1" dirty="0">
                <a:solidFill>
                  <a:srgbClr val="4A8A8F"/>
                </a:solidFill>
                <a:latin typeface="Arial" panose="020B0604020202020204" pitchFamily="34" charset="0"/>
                <a:cs typeface="Arial" panose="020B0604020202020204" pitchFamily="34" charset="0"/>
              </a:rPr>
              <a:t>Αυτονομία</a:t>
            </a:r>
            <a:endParaRPr sz="2400" b="1" dirty="0">
              <a:solidFill>
                <a:srgbClr val="4A8A8F"/>
              </a:solidFill>
              <a:latin typeface="Arial" panose="020B0604020202020204" pitchFamily="34" charset="0"/>
              <a:cs typeface="Arial" panose="020B0604020202020204" pitchFamily="34" charset="0"/>
            </a:endParaRPr>
          </a:p>
          <a:p>
            <a:pPr>
              <a:defRPr sz="1800"/>
            </a:pPr>
            <a:r>
              <a:rPr dirty="0"/>
              <a:t>• </a:t>
            </a:r>
            <a:r>
              <a:rPr lang="el-GR" dirty="0"/>
              <a:t>Ενδυνάμωση εργαζομένων με ευελιξία και λήψη πρωτοβουλιών </a:t>
            </a:r>
            <a:endParaRPr dirty="0"/>
          </a:p>
          <a:p>
            <a:pPr>
              <a:defRPr sz="1800"/>
            </a:pPr>
            <a:r>
              <a:rPr dirty="0"/>
              <a:t>• </a:t>
            </a:r>
            <a:r>
              <a:rPr lang="el-GR" dirty="0"/>
              <a:t>Ψηφιακά εργαλεία που ενισχύουν τη συμμετοχή και το νόημα</a:t>
            </a:r>
          </a:p>
          <a:p>
            <a:pPr>
              <a:defRPr sz="1800"/>
            </a:pPr>
            <a:r>
              <a:rPr lang="el-GR" sz="2400" b="1" dirty="0">
                <a:solidFill>
                  <a:srgbClr val="4A8A8F"/>
                </a:solidFill>
                <a:latin typeface="Arial" panose="020B0604020202020204" pitchFamily="34" charset="0"/>
                <a:cs typeface="Arial" panose="020B0604020202020204" pitchFamily="34" charset="0"/>
              </a:rPr>
              <a:t>Αυτοματοποίηση Διαδικασιών</a:t>
            </a:r>
          </a:p>
          <a:p>
            <a:pPr>
              <a:defRPr sz="1800"/>
            </a:pPr>
            <a:r>
              <a:rPr lang="el-GR" dirty="0"/>
              <a:t>• Ρομποτικές και AI εφαρμογές για μείωση επαναλαμβανόμενων εργασιών</a:t>
            </a:r>
          </a:p>
          <a:p>
            <a:pPr>
              <a:defRPr sz="1800"/>
            </a:pPr>
            <a:r>
              <a:rPr lang="el-GR" dirty="0"/>
              <a:t>• Εστίαση της ΔΑΔ σε στρατηγικές πρωτοβουλίες, όχι σε διοικητικές</a:t>
            </a:r>
          </a:p>
          <a:p>
            <a:pPr>
              <a:defRPr sz="1800"/>
            </a:pPr>
            <a:r>
              <a:rPr lang="el-GR" sz="2400" b="1" dirty="0">
                <a:solidFill>
                  <a:srgbClr val="4A8A8F"/>
                </a:solidFill>
                <a:latin typeface="Arial" panose="020B0604020202020204" pitchFamily="34" charset="0"/>
                <a:cs typeface="Arial" panose="020B0604020202020204" pitchFamily="34" charset="0"/>
              </a:rPr>
              <a:t>Ασφάλεια Ψηφιακών Δεδομένων</a:t>
            </a:r>
          </a:p>
          <a:p>
            <a:pPr>
              <a:defRPr sz="1800"/>
            </a:pPr>
            <a:r>
              <a:rPr lang="el-GR" dirty="0"/>
              <a:t>• Ανάλυση δεδομένων για εντοπισμό τάσεων, ικανοποίησης &amp; απόδοσης</a:t>
            </a:r>
          </a:p>
          <a:p>
            <a:pPr>
              <a:defRPr sz="1800"/>
            </a:pPr>
            <a:r>
              <a:rPr lang="el-GR" dirty="0"/>
              <a:t>•Predictive μοντέλα για στρατηγικό σχεδιασμό ανθρώπινου δυναμικού</a:t>
            </a:r>
          </a:p>
          <a:p>
            <a:pPr>
              <a:defRPr sz="1800"/>
            </a:pPr>
            <a:endParaRPr dirty="0"/>
          </a:p>
        </p:txBody>
      </p:sp>
      <p:pic>
        <p:nvPicPr>
          <p:cNvPr id="7" name="Εικόνα 6">
            <a:extLst>
              <a:ext uri="{FF2B5EF4-FFF2-40B4-BE49-F238E27FC236}">
                <a16:creationId xmlns:a16="http://schemas.microsoft.com/office/drawing/2014/main" id="{6D65053F-8208-E36A-9972-C7465C31E0D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70458" y="1752719"/>
            <a:ext cx="2847975" cy="2171700"/>
          </a:xfrm>
          <a:prstGeom prst="rect">
            <a:avLst/>
          </a:prstGeom>
        </p:spPr>
      </p:pic>
    </p:spTree>
    <p:extLst>
      <p:ext uri="{BB962C8B-B14F-4D97-AF65-F5344CB8AC3E}">
        <p14:creationId xmlns:p14="http://schemas.microsoft.com/office/powerpoint/2010/main" val="304282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D436C-F1CB-6601-7AA0-F88CDA23B8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D5915E-11AC-570C-B34C-48EFB74AABAA}"/>
              </a:ext>
            </a:extLst>
          </p:cNvPr>
          <p:cNvSpPr txBox="1"/>
          <p:nvPr/>
        </p:nvSpPr>
        <p:spPr>
          <a:xfrm>
            <a:off x="457200" y="274320"/>
            <a:ext cx="8960595" cy="800219"/>
          </a:xfrm>
          <a:prstGeom prst="rect">
            <a:avLst/>
          </a:prstGeom>
          <a:noFill/>
        </p:spPr>
        <p:txBody>
          <a:bodyPr wrap="none">
            <a:spAutoFit/>
          </a:bodyPr>
          <a:lstStyle/>
          <a:p>
            <a:endParaRPr dirty="0"/>
          </a:p>
          <a:p>
            <a:pPr>
              <a:defRPr sz="3200" b="1"/>
            </a:pPr>
            <a:r>
              <a:rPr lang="el-GR" sz="2800" b="1" dirty="0">
                <a:solidFill>
                  <a:srgbClr val="4A8A8F"/>
                </a:solidFill>
                <a:latin typeface="Arial" panose="020B0604020202020204" pitchFamily="34" charset="0"/>
                <a:cs typeface="Arial" panose="020B0604020202020204" pitchFamily="34" charset="0"/>
              </a:rPr>
              <a:t>Αναδιαμορφώνοντας τη ΔΑΔ Ι: Ψηφιακά Εργαλεία</a:t>
            </a:r>
            <a:endParaRPr sz="2800" b="1" dirty="0">
              <a:solidFill>
                <a:srgbClr val="4A8A8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737956A-C8B9-42E6-1C59-61F7034C153D}"/>
              </a:ext>
            </a:extLst>
          </p:cNvPr>
          <p:cNvSpPr txBox="1"/>
          <p:nvPr/>
        </p:nvSpPr>
        <p:spPr>
          <a:xfrm>
            <a:off x="457200" y="914400"/>
            <a:ext cx="5857757" cy="677108"/>
          </a:xfrm>
          <a:prstGeom prst="rect">
            <a:avLst/>
          </a:prstGeom>
          <a:noFill/>
        </p:spPr>
        <p:txBody>
          <a:bodyPr wrap="none">
            <a:spAutoFit/>
          </a:bodyPr>
          <a:lstStyle/>
          <a:p>
            <a:endParaRPr lang="el-GR" dirty="0"/>
          </a:p>
          <a:p>
            <a:r>
              <a:rPr lang="en-US" sz="2000" i="1" dirty="0"/>
              <a:t>“</a:t>
            </a:r>
            <a:r>
              <a:rPr lang="el-GR" sz="2000" i="1" dirty="0"/>
              <a:t>Η τεχνολογία δεν αντικαθιστά τη ΔΑΔ</a:t>
            </a:r>
            <a:r>
              <a:rPr lang="en-US" sz="2000" i="1" dirty="0"/>
              <a:t>,</a:t>
            </a:r>
            <a:r>
              <a:rPr lang="el-GR" sz="2000" i="1" dirty="0"/>
              <a:t> την εξελίσσει.</a:t>
            </a:r>
            <a:r>
              <a:rPr sz="2000" i="1" dirty="0"/>
              <a:t>”</a:t>
            </a:r>
          </a:p>
        </p:txBody>
      </p:sp>
      <p:sp>
        <p:nvSpPr>
          <p:cNvPr id="4" name="TextBox 3">
            <a:extLst>
              <a:ext uri="{FF2B5EF4-FFF2-40B4-BE49-F238E27FC236}">
                <a16:creationId xmlns:a16="http://schemas.microsoft.com/office/drawing/2014/main" id="{95D5F3BD-56BC-CB59-9217-D4D6A34B37E4}"/>
              </a:ext>
            </a:extLst>
          </p:cNvPr>
          <p:cNvSpPr txBox="1"/>
          <p:nvPr/>
        </p:nvSpPr>
        <p:spPr>
          <a:xfrm>
            <a:off x="457200" y="1901041"/>
            <a:ext cx="6096000" cy="3970318"/>
          </a:xfrm>
          <a:prstGeom prst="rect">
            <a:avLst/>
          </a:prstGeom>
          <a:noFill/>
        </p:spPr>
        <p:txBody>
          <a:bodyPr wrap="square">
            <a:spAutoFit/>
          </a:bodyPr>
          <a:lstStyle/>
          <a:p>
            <a:endParaRPr dirty="0"/>
          </a:p>
          <a:p>
            <a:pPr>
              <a:defRPr sz="2000" b="1"/>
            </a:pPr>
            <a:r>
              <a:rPr lang="el-GR" sz="2400" b="1" dirty="0">
                <a:solidFill>
                  <a:srgbClr val="4A8A8F"/>
                </a:solidFill>
                <a:latin typeface="Arial" panose="020B0604020202020204" pitchFamily="34" charset="0"/>
                <a:cs typeface="Arial" panose="020B0604020202020204" pitchFamily="34" charset="0"/>
              </a:rPr>
              <a:t>Προσέλκυση &amp; Επιλογή Προσωπικού</a:t>
            </a:r>
            <a:endParaRPr sz="2400" b="1" dirty="0">
              <a:solidFill>
                <a:srgbClr val="4A8A8F"/>
              </a:solidFill>
              <a:latin typeface="Arial" panose="020B0604020202020204" pitchFamily="34" charset="0"/>
              <a:cs typeface="Arial" panose="020B0604020202020204" pitchFamily="34" charset="0"/>
            </a:endParaRPr>
          </a:p>
          <a:p>
            <a:pPr>
              <a:defRPr sz="1800"/>
            </a:pPr>
            <a:r>
              <a:rPr dirty="0"/>
              <a:t>• </a:t>
            </a:r>
            <a:r>
              <a:rPr lang="en-US" dirty="0"/>
              <a:t>AI Recruiting Tools (LinkedIn Recruiter, Chatbots, ATS)</a:t>
            </a:r>
            <a:endParaRPr dirty="0"/>
          </a:p>
          <a:p>
            <a:pPr>
              <a:defRPr sz="1800"/>
            </a:pPr>
            <a:r>
              <a:rPr dirty="0"/>
              <a:t>• </a:t>
            </a:r>
            <a:r>
              <a:rPr lang="en-US" dirty="0"/>
              <a:t>Predictive analytics </a:t>
            </a:r>
            <a:r>
              <a:rPr lang="el-GR" dirty="0"/>
              <a:t>για αναζήτηση και </a:t>
            </a:r>
            <a:r>
              <a:rPr lang="en-US" dirty="0"/>
              <a:t>screening </a:t>
            </a:r>
            <a:r>
              <a:rPr lang="el-GR" dirty="0"/>
              <a:t>ταλέντου</a:t>
            </a:r>
          </a:p>
          <a:p>
            <a:pPr>
              <a:defRPr sz="1800"/>
            </a:pPr>
            <a:r>
              <a:rPr lang="el-GR" sz="2400" b="1" dirty="0">
                <a:solidFill>
                  <a:srgbClr val="4A8A8F"/>
                </a:solidFill>
                <a:latin typeface="Arial" panose="020B0604020202020204" pitchFamily="34" charset="0"/>
                <a:cs typeface="Arial" panose="020B0604020202020204" pitchFamily="34" charset="0"/>
              </a:rPr>
              <a:t>Εκπαίδευση &amp; Ανάπτυξη</a:t>
            </a:r>
          </a:p>
          <a:p>
            <a:pPr>
              <a:defRPr sz="1800"/>
            </a:pPr>
            <a:r>
              <a:rPr lang="el-GR" dirty="0"/>
              <a:t>• </a:t>
            </a:r>
            <a:r>
              <a:rPr lang="en-US" dirty="0"/>
              <a:t>LMS &amp; e-learning </a:t>
            </a:r>
            <a:r>
              <a:rPr lang="el-GR" dirty="0"/>
              <a:t>πλατφόρμες (</a:t>
            </a:r>
            <a:r>
              <a:rPr lang="en-US" dirty="0"/>
              <a:t>TalentLMS, Coursera, SAP SuccessFactors)</a:t>
            </a:r>
            <a:r>
              <a:rPr lang="el-GR" dirty="0"/>
              <a:t> επαναλαμβανόμενων εργασιών</a:t>
            </a:r>
          </a:p>
          <a:p>
            <a:pPr>
              <a:defRPr sz="1800"/>
            </a:pPr>
            <a:r>
              <a:rPr lang="el-GR" dirty="0"/>
              <a:t>• </a:t>
            </a:r>
            <a:r>
              <a:rPr lang="en-US" dirty="0"/>
              <a:t>Microlearning &amp; gamification </a:t>
            </a:r>
            <a:r>
              <a:rPr lang="el-GR" dirty="0"/>
              <a:t>για αυξημένο </a:t>
            </a:r>
            <a:r>
              <a:rPr lang="en-US" dirty="0"/>
              <a:t>engagement</a:t>
            </a:r>
            <a:endParaRPr lang="el-GR" dirty="0"/>
          </a:p>
          <a:p>
            <a:pPr>
              <a:defRPr sz="1800"/>
            </a:pPr>
            <a:r>
              <a:rPr lang="el-GR" sz="2400" b="1" dirty="0">
                <a:solidFill>
                  <a:srgbClr val="4A8A8F"/>
                </a:solidFill>
                <a:latin typeface="Arial" panose="020B0604020202020204" pitchFamily="34" charset="0"/>
                <a:cs typeface="Arial" panose="020B0604020202020204" pitchFamily="34" charset="0"/>
              </a:rPr>
              <a:t>Διαχείριση Απόδοσης</a:t>
            </a:r>
          </a:p>
          <a:p>
            <a:pPr>
              <a:defRPr sz="1800"/>
            </a:pPr>
            <a:r>
              <a:rPr lang="el-GR" dirty="0"/>
              <a:t>• </a:t>
            </a:r>
            <a:r>
              <a:rPr lang="en-US" dirty="0"/>
              <a:t>Online dashboards, 360° feedback, continuous performance reviews</a:t>
            </a:r>
            <a:endParaRPr lang="el-GR" dirty="0"/>
          </a:p>
          <a:p>
            <a:pPr>
              <a:defRPr sz="1800"/>
            </a:pPr>
            <a:r>
              <a:rPr lang="el-GR" dirty="0"/>
              <a:t>•Power BI &amp; HRIS reports για στοχευμένη ανάπτυξη</a:t>
            </a:r>
          </a:p>
          <a:p>
            <a:pPr>
              <a:defRPr sz="1800"/>
            </a:pPr>
            <a:endParaRPr dirty="0"/>
          </a:p>
        </p:txBody>
      </p:sp>
      <p:pic>
        <p:nvPicPr>
          <p:cNvPr id="6" name="Εικόνα 5">
            <a:extLst>
              <a:ext uri="{FF2B5EF4-FFF2-40B4-BE49-F238E27FC236}">
                <a16:creationId xmlns:a16="http://schemas.microsoft.com/office/drawing/2014/main" id="{D0894AD6-DE8A-293A-721A-304FEBB6B3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7586" y="1957440"/>
            <a:ext cx="2890692" cy="1928760"/>
          </a:xfrm>
          <a:prstGeom prst="rect">
            <a:avLst/>
          </a:prstGeom>
        </p:spPr>
      </p:pic>
    </p:spTree>
    <p:extLst>
      <p:ext uri="{BB962C8B-B14F-4D97-AF65-F5344CB8AC3E}">
        <p14:creationId xmlns:p14="http://schemas.microsoft.com/office/powerpoint/2010/main" val="300224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15805-19E4-5AAA-BF6F-CE8D45A66F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E6CF68-E9F7-4BA1-A342-7501B5794A96}"/>
              </a:ext>
            </a:extLst>
          </p:cNvPr>
          <p:cNvSpPr txBox="1"/>
          <p:nvPr/>
        </p:nvSpPr>
        <p:spPr>
          <a:xfrm>
            <a:off x="457200" y="274320"/>
            <a:ext cx="10053521" cy="800219"/>
          </a:xfrm>
          <a:prstGeom prst="rect">
            <a:avLst/>
          </a:prstGeom>
          <a:noFill/>
        </p:spPr>
        <p:txBody>
          <a:bodyPr wrap="square">
            <a:spAutoFit/>
          </a:bodyPr>
          <a:lstStyle/>
          <a:p>
            <a:endParaRPr dirty="0"/>
          </a:p>
          <a:p>
            <a:pPr>
              <a:defRPr sz="3200" b="1"/>
            </a:pPr>
            <a:r>
              <a:rPr lang="el-GR" sz="2800" b="1" dirty="0">
                <a:solidFill>
                  <a:srgbClr val="4A8A8F"/>
                </a:solidFill>
                <a:latin typeface="Arial" panose="020B0604020202020204" pitchFamily="34" charset="0"/>
                <a:cs typeface="Arial" panose="020B0604020202020204" pitchFamily="34" charset="0"/>
              </a:rPr>
              <a:t>Αναδιαμορφώνοντας τη ΔΑΔ </a:t>
            </a:r>
            <a:r>
              <a:rPr lang="en-US" sz="2800" b="1" dirty="0">
                <a:solidFill>
                  <a:srgbClr val="4A8A8F"/>
                </a:solidFill>
                <a:latin typeface="Arial" panose="020B0604020202020204" pitchFamily="34" charset="0"/>
                <a:cs typeface="Arial" panose="020B0604020202020204" pitchFamily="34" charset="0"/>
              </a:rPr>
              <a:t>I</a:t>
            </a:r>
            <a:r>
              <a:rPr lang="el-GR" sz="2800" b="1" dirty="0">
                <a:solidFill>
                  <a:srgbClr val="4A8A8F"/>
                </a:solidFill>
                <a:latin typeface="Arial" panose="020B0604020202020204" pitchFamily="34" charset="0"/>
                <a:cs typeface="Arial" panose="020B0604020202020204" pitchFamily="34" charset="0"/>
              </a:rPr>
              <a:t>Ι:</a:t>
            </a:r>
            <a:r>
              <a:rPr lang="en-US" sz="2800" b="1" dirty="0">
                <a:solidFill>
                  <a:srgbClr val="4A8A8F"/>
                </a:solidFill>
                <a:latin typeface="Arial" panose="020B0604020202020204" pitchFamily="34" charset="0"/>
                <a:cs typeface="Arial" panose="020B0604020202020204" pitchFamily="34" charset="0"/>
              </a:rPr>
              <a:t> </a:t>
            </a:r>
            <a:r>
              <a:rPr lang="el-GR" sz="2800" b="1" dirty="0">
                <a:solidFill>
                  <a:srgbClr val="4A8A8F"/>
                </a:solidFill>
                <a:latin typeface="Arial" panose="020B0604020202020204" pitchFamily="34" charset="0"/>
                <a:cs typeface="Arial" panose="020B0604020202020204" pitchFamily="34" charset="0"/>
              </a:rPr>
              <a:t>Καινοτομία</a:t>
            </a:r>
            <a:endParaRPr sz="2800" b="1" dirty="0">
              <a:solidFill>
                <a:srgbClr val="4A8A8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ED5577D-712F-41A9-8762-9112EADE9019}"/>
              </a:ext>
            </a:extLst>
          </p:cNvPr>
          <p:cNvSpPr txBox="1"/>
          <p:nvPr/>
        </p:nvSpPr>
        <p:spPr>
          <a:xfrm>
            <a:off x="466725" y="1066205"/>
            <a:ext cx="8227124" cy="677108"/>
          </a:xfrm>
          <a:prstGeom prst="rect">
            <a:avLst/>
          </a:prstGeom>
          <a:noFill/>
        </p:spPr>
        <p:txBody>
          <a:bodyPr wrap="none">
            <a:spAutoFit/>
          </a:bodyPr>
          <a:lstStyle/>
          <a:p>
            <a:endParaRPr lang="el-GR" dirty="0"/>
          </a:p>
          <a:p>
            <a:r>
              <a:rPr lang="en-US" sz="2000" i="1" dirty="0"/>
              <a:t>“</a:t>
            </a:r>
            <a:r>
              <a:rPr lang="el-GR" sz="2000" i="1" dirty="0"/>
              <a:t>Η καινοτομία γεννιέται από τους ανθρώπους</a:t>
            </a:r>
            <a:r>
              <a:rPr lang="en-US" sz="2000" i="1" dirty="0"/>
              <a:t>, </a:t>
            </a:r>
            <a:r>
              <a:rPr lang="el-GR" sz="2000" i="1" dirty="0"/>
              <a:t>ενισχύεται από τα δεδομένα.</a:t>
            </a:r>
            <a:r>
              <a:rPr sz="2000" i="1" dirty="0"/>
              <a:t>”</a:t>
            </a:r>
          </a:p>
        </p:txBody>
      </p:sp>
      <p:sp>
        <p:nvSpPr>
          <p:cNvPr id="4" name="TextBox 3">
            <a:extLst>
              <a:ext uri="{FF2B5EF4-FFF2-40B4-BE49-F238E27FC236}">
                <a16:creationId xmlns:a16="http://schemas.microsoft.com/office/drawing/2014/main" id="{DBB32726-7165-9C5B-BA2C-37278511476C}"/>
              </a:ext>
            </a:extLst>
          </p:cNvPr>
          <p:cNvSpPr txBox="1"/>
          <p:nvPr/>
        </p:nvSpPr>
        <p:spPr>
          <a:xfrm>
            <a:off x="457200" y="1591508"/>
            <a:ext cx="6096000" cy="4247317"/>
          </a:xfrm>
          <a:prstGeom prst="rect">
            <a:avLst/>
          </a:prstGeom>
          <a:noFill/>
        </p:spPr>
        <p:txBody>
          <a:bodyPr wrap="square">
            <a:spAutoFit/>
          </a:bodyPr>
          <a:lstStyle/>
          <a:p>
            <a:endParaRPr dirty="0"/>
          </a:p>
          <a:p>
            <a:pPr>
              <a:defRPr sz="2000" b="1"/>
            </a:pPr>
            <a:r>
              <a:rPr lang="en-US" sz="2400" b="1" dirty="0">
                <a:solidFill>
                  <a:srgbClr val="4A8A8F"/>
                </a:solidFill>
                <a:latin typeface="Arial" panose="020B0604020202020204" pitchFamily="34" charset="0"/>
                <a:cs typeface="Arial" panose="020B0604020202020204" pitchFamily="34" charset="0"/>
              </a:rPr>
              <a:t>Onboarding </a:t>
            </a:r>
            <a:r>
              <a:rPr lang="el-GR" sz="2400" b="1" dirty="0">
                <a:solidFill>
                  <a:srgbClr val="4A8A8F"/>
                </a:solidFill>
                <a:latin typeface="Arial" panose="020B0604020202020204" pitchFamily="34" charset="0"/>
                <a:cs typeface="Arial" panose="020B0604020202020204" pitchFamily="34" charset="0"/>
              </a:rPr>
              <a:t>Νέων Εργαζομένων</a:t>
            </a:r>
          </a:p>
          <a:p>
            <a:pPr>
              <a:defRPr sz="1800"/>
            </a:pPr>
            <a:r>
              <a:rPr lang="el-GR" dirty="0"/>
              <a:t>• Διαδραστικές πλατφόρμες εισαγωγής &amp; e-signature διαδικασίες</a:t>
            </a:r>
            <a:endParaRPr lang="en-US" dirty="0"/>
          </a:p>
          <a:p>
            <a:pPr>
              <a:defRPr sz="1800"/>
            </a:pPr>
            <a:r>
              <a:rPr dirty="0"/>
              <a:t>• </a:t>
            </a:r>
            <a:r>
              <a:rPr lang="el-GR" dirty="0"/>
              <a:t>Εικονικά “</a:t>
            </a:r>
            <a:r>
              <a:rPr lang="en-US" dirty="0"/>
              <a:t>welcome kits” </a:t>
            </a:r>
            <a:r>
              <a:rPr lang="el-GR" dirty="0"/>
              <a:t>και </a:t>
            </a:r>
            <a:r>
              <a:rPr lang="en-US" dirty="0"/>
              <a:t>mentoring </a:t>
            </a:r>
            <a:r>
              <a:rPr lang="el-GR" dirty="0"/>
              <a:t>μέσω </a:t>
            </a:r>
            <a:r>
              <a:rPr lang="en-US" dirty="0"/>
              <a:t>Teams/Slack</a:t>
            </a:r>
            <a:endParaRPr lang="el-GR" dirty="0"/>
          </a:p>
          <a:p>
            <a:pPr>
              <a:defRPr sz="1800"/>
            </a:pPr>
            <a:r>
              <a:rPr lang="en-US" sz="2400" b="1" dirty="0">
                <a:solidFill>
                  <a:srgbClr val="4A8A8F"/>
                </a:solidFill>
                <a:latin typeface="Arial" panose="020B0604020202020204" pitchFamily="34" charset="0"/>
                <a:cs typeface="Arial" panose="020B0604020202020204" pitchFamily="34" charset="0"/>
              </a:rPr>
              <a:t>Employer Branding</a:t>
            </a:r>
            <a:endParaRPr lang="el-GR" sz="2400" b="1" dirty="0">
              <a:solidFill>
                <a:srgbClr val="4A8A8F"/>
              </a:solidFill>
              <a:latin typeface="Arial" panose="020B0604020202020204" pitchFamily="34" charset="0"/>
              <a:cs typeface="Arial" panose="020B0604020202020204" pitchFamily="34" charset="0"/>
            </a:endParaRPr>
          </a:p>
          <a:p>
            <a:pPr>
              <a:defRPr sz="1800"/>
            </a:pPr>
            <a:r>
              <a:rPr lang="el-GR" dirty="0"/>
              <a:t>• Ενεργή παρουσία σε LinkedIn, TikTok, Glassdoor</a:t>
            </a:r>
            <a:r>
              <a:rPr lang="en-US" dirty="0"/>
              <a:t>, SoMe</a:t>
            </a:r>
          </a:p>
          <a:p>
            <a:pPr>
              <a:defRPr sz="1800"/>
            </a:pPr>
            <a:r>
              <a:rPr lang="el-GR" dirty="0"/>
              <a:t>• Storytelling, ambassadors, συνεργασίες με πανεπιστήμια</a:t>
            </a:r>
          </a:p>
          <a:p>
            <a:pPr>
              <a:defRPr sz="1800"/>
            </a:pPr>
            <a:r>
              <a:rPr lang="en-US" sz="2400" b="1" dirty="0">
                <a:solidFill>
                  <a:srgbClr val="4A8A8F"/>
                </a:solidFill>
                <a:latin typeface="Arial" panose="020B0604020202020204" pitchFamily="34" charset="0"/>
                <a:cs typeface="Arial" panose="020B0604020202020204" pitchFamily="34" charset="0"/>
              </a:rPr>
              <a:t>Benefits &amp; Wellbeing</a:t>
            </a:r>
            <a:endParaRPr lang="el-GR" sz="2400" b="1" dirty="0">
              <a:solidFill>
                <a:srgbClr val="4A8A8F"/>
              </a:solidFill>
              <a:latin typeface="Arial" panose="020B0604020202020204" pitchFamily="34" charset="0"/>
              <a:cs typeface="Arial" panose="020B0604020202020204" pitchFamily="34" charset="0"/>
            </a:endParaRPr>
          </a:p>
          <a:p>
            <a:pPr>
              <a:defRPr sz="1800"/>
            </a:pPr>
            <a:r>
              <a:rPr lang="el-GR" dirty="0"/>
              <a:t>• Εφαρμογές ευεξίας &amp; ψηφιακές κάρτες παροχών (Gympass, myWellness)</a:t>
            </a:r>
          </a:p>
          <a:p>
            <a:pPr>
              <a:defRPr sz="1800"/>
            </a:pPr>
            <a:r>
              <a:rPr lang="el-GR" dirty="0"/>
              <a:t>•HR analytics για συσχέτιση παροχών με δέσμευση και απόδοση</a:t>
            </a:r>
          </a:p>
          <a:p>
            <a:pPr>
              <a:defRPr sz="1800"/>
            </a:pPr>
            <a:endParaRPr dirty="0"/>
          </a:p>
        </p:txBody>
      </p:sp>
      <p:pic>
        <p:nvPicPr>
          <p:cNvPr id="7" name="Εικόνα 6">
            <a:extLst>
              <a:ext uri="{FF2B5EF4-FFF2-40B4-BE49-F238E27FC236}">
                <a16:creationId xmlns:a16="http://schemas.microsoft.com/office/drawing/2014/main" id="{5F687D95-37E6-755B-FB89-BC97F7D95DE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41947" y="1981200"/>
            <a:ext cx="2892528" cy="1928760"/>
          </a:xfrm>
          <a:prstGeom prst="rect">
            <a:avLst/>
          </a:prstGeom>
        </p:spPr>
      </p:pic>
    </p:spTree>
    <p:extLst>
      <p:ext uri="{BB962C8B-B14F-4D97-AF65-F5344CB8AC3E}">
        <p14:creationId xmlns:p14="http://schemas.microsoft.com/office/powerpoint/2010/main" val="181564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0927D-26B8-9977-ADE3-44D574DBEB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A69EBC-9DBC-EAE9-1841-B9326B27E374}"/>
              </a:ext>
            </a:extLst>
          </p:cNvPr>
          <p:cNvSpPr txBox="1"/>
          <p:nvPr/>
        </p:nvSpPr>
        <p:spPr>
          <a:xfrm>
            <a:off x="457200" y="274320"/>
            <a:ext cx="10053521" cy="800219"/>
          </a:xfrm>
          <a:prstGeom prst="rect">
            <a:avLst/>
          </a:prstGeom>
          <a:noFill/>
        </p:spPr>
        <p:txBody>
          <a:bodyPr wrap="square">
            <a:spAutoFit/>
          </a:bodyPr>
          <a:lstStyle/>
          <a:p>
            <a:endParaRPr dirty="0"/>
          </a:p>
          <a:p>
            <a:pPr>
              <a:defRPr sz="3200" b="1"/>
            </a:pPr>
            <a:r>
              <a:rPr lang="el-GR" sz="2800" b="1" dirty="0">
                <a:solidFill>
                  <a:srgbClr val="4A8A8F"/>
                </a:solidFill>
                <a:latin typeface="Arial" panose="020B0604020202020204" pitchFamily="34" charset="0"/>
                <a:cs typeface="Arial" panose="020B0604020202020204" pitchFamily="34" charset="0"/>
              </a:rPr>
              <a:t>Μελέτη Περίπτωσης: </a:t>
            </a:r>
            <a:r>
              <a:rPr lang="en-US" sz="2800" b="1" dirty="0">
                <a:solidFill>
                  <a:srgbClr val="4A8A8F"/>
                </a:solidFill>
                <a:latin typeface="Arial" panose="020B0604020202020204" pitchFamily="34" charset="0"/>
                <a:cs typeface="Arial" panose="020B0604020202020204" pitchFamily="34" charset="0"/>
              </a:rPr>
              <a:t>Grant Thornton Greece</a:t>
            </a:r>
            <a:endParaRPr sz="2800" b="1" dirty="0">
              <a:solidFill>
                <a:srgbClr val="4A8A8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E1B7CC2-B06A-0915-4BC5-A66F9E837388}"/>
              </a:ext>
            </a:extLst>
          </p:cNvPr>
          <p:cNvSpPr txBox="1"/>
          <p:nvPr/>
        </p:nvSpPr>
        <p:spPr>
          <a:xfrm>
            <a:off x="466725" y="1066205"/>
            <a:ext cx="5973367" cy="677108"/>
          </a:xfrm>
          <a:prstGeom prst="rect">
            <a:avLst/>
          </a:prstGeom>
          <a:noFill/>
        </p:spPr>
        <p:txBody>
          <a:bodyPr wrap="none">
            <a:spAutoFit/>
          </a:bodyPr>
          <a:lstStyle/>
          <a:p>
            <a:endParaRPr lang="el-GR" dirty="0"/>
          </a:p>
          <a:p>
            <a:r>
              <a:rPr lang="en-US" sz="2000" i="1" dirty="0"/>
              <a:t>“</a:t>
            </a:r>
            <a:r>
              <a:rPr lang="el-GR" sz="2000" i="1" dirty="0"/>
              <a:t>Η πράξη δείχνει πώς η στρατηγική γίνεται κουλτούρα.</a:t>
            </a:r>
            <a:r>
              <a:rPr sz="2000" i="1" dirty="0"/>
              <a:t>”</a:t>
            </a:r>
          </a:p>
        </p:txBody>
      </p:sp>
      <p:sp>
        <p:nvSpPr>
          <p:cNvPr id="4" name="TextBox 3">
            <a:extLst>
              <a:ext uri="{FF2B5EF4-FFF2-40B4-BE49-F238E27FC236}">
                <a16:creationId xmlns:a16="http://schemas.microsoft.com/office/drawing/2014/main" id="{32D54BC5-E6E4-9ED7-C89D-495069DB15F3}"/>
              </a:ext>
            </a:extLst>
          </p:cNvPr>
          <p:cNvSpPr txBox="1"/>
          <p:nvPr/>
        </p:nvSpPr>
        <p:spPr>
          <a:xfrm>
            <a:off x="457200" y="1591508"/>
            <a:ext cx="5867400" cy="4247317"/>
          </a:xfrm>
          <a:prstGeom prst="rect">
            <a:avLst/>
          </a:prstGeom>
          <a:noFill/>
        </p:spPr>
        <p:txBody>
          <a:bodyPr wrap="square">
            <a:spAutoFit/>
          </a:bodyPr>
          <a:lstStyle/>
          <a:p>
            <a:endParaRPr dirty="0"/>
          </a:p>
          <a:p>
            <a:pPr>
              <a:defRPr sz="2000" b="1"/>
            </a:pPr>
            <a:r>
              <a:rPr lang="el-GR" sz="2400" b="1" dirty="0">
                <a:solidFill>
                  <a:srgbClr val="4A8A8F"/>
                </a:solidFill>
                <a:latin typeface="Arial" panose="020B0604020202020204" pitchFamily="34" charset="0"/>
                <a:cs typeface="Arial" panose="020B0604020202020204" pitchFamily="34" charset="0"/>
              </a:rPr>
              <a:t>Ψηφιακός Μετασχηματισμός στη ΔΑΔ</a:t>
            </a:r>
          </a:p>
          <a:p>
            <a:pPr>
              <a:defRPr sz="1800"/>
            </a:pPr>
            <a:r>
              <a:rPr lang="el-GR" dirty="0"/>
              <a:t>• Ενσωμάτωση εργαλείων όπως </a:t>
            </a:r>
            <a:r>
              <a:rPr lang="en-US" dirty="0"/>
              <a:t>Power BI, LMS &amp; Performance Tools</a:t>
            </a:r>
          </a:p>
          <a:p>
            <a:pPr>
              <a:defRPr sz="1800"/>
            </a:pPr>
            <a:r>
              <a:rPr dirty="0"/>
              <a:t>• </a:t>
            </a:r>
            <a:r>
              <a:rPr lang="el-GR" dirty="0"/>
              <a:t>Ανάλυση δεδομένων απόδοσης και engagement σε πραγματικό χρόνο</a:t>
            </a:r>
          </a:p>
          <a:p>
            <a:pPr>
              <a:defRPr sz="1800"/>
            </a:pPr>
            <a:r>
              <a:rPr lang="en-US" sz="2400" b="1" dirty="0">
                <a:solidFill>
                  <a:srgbClr val="4A8A8F"/>
                </a:solidFill>
                <a:latin typeface="Arial" panose="020B0604020202020204" pitchFamily="34" charset="0"/>
                <a:cs typeface="Arial" panose="020B0604020202020204" pitchFamily="34" charset="0"/>
              </a:rPr>
              <a:t>HR Analytics &amp; Data Culture</a:t>
            </a:r>
            <a:endParaRPr lang="el-GR" sz="2400" b="1" dirty="0">
              <a:solidFill>
                <a:srgbClr val="4A8A8F"/>
              </a:solidFill>
              <a:latin typeface="Arial" panose="020B0604020202020204" pitchFamily="34" charset="0"/>
              <a:cs typeface="Arial" panose="020B0604020202020204" pitchFamily="34" charset="0"/>
            </a:endParaRPr>
          </a:p>
          <a:p>
            <a:pPr>
              <a:defRPr sz="1800"/>
            </a:pPr>
            <a:r>
              <a:rPr lang="el-GR" dirty="0"/>
              <a:t>• Dashboards που συνδέουν δείκτες απόδοσης με επιχειρησιακά KPIs</a:t>
            </a:r>
            <a:endParaRPr lang="en-US" dirty="0"/>
          </a:p>
          <a:p>
            <a:pPr>
              <a:defRPr sz="1800"/>
            </a:pPr>
            <a:r>
              <a:rPr lang="el-GR" dirty="0"/>
              <a:t>• Predictive insights για αποχώρηση, δέσμευση, ανάπτυξη</a:t>
            </a:r>
          </a:p>
          <a:p>
            <a:pPr>
              <a:defRPr sz="1800"/>
            </a:pPr>
            <a:r>
              <a:rPr lang="el-GR" sz="2400" b="1" dirty="0">
                <a:solidFill>
                  <a:srgbClr val="4A8A8F"/>
                </a:solidFill>
                <a:latin typeface="Arial" panose="020B0604020202020204" pitchFamily="34" charset="0"/>
                <a:cs typeface="Arial" panose="020B0604020202020204" pitchFamily="34" charset="0"/>
              </a:rPr>
              <a:t>Κουλτούρα &amp; Καινοτομία</a:t>
            </a:r>
          </a:p>
          <a:p>
            <a:pPr>
              <a:defRPr sz="1800"/>
            </a:pPr>
            <a:r>
              <a:rPr lang="el-GR" dirty="0"/>
              <a:t>• Ανθρώπινο κέντρο, τεχνολογικό μέλλον</a:t>
            </a:r>
          </a:p>
          <a:p>
            <a:pPr>
              <a:defRPr sz="1800"/>
            </a:pPr>
            <a:r>
              <a:rPr lang="el-GR" dirty="0"/>
              <a:t>•“People Experience &amp; Culture </a:t>
            </a:r>
            <a:r>
              <a:rPr lang="en-US" dirty="0"/>
              <a:t>Department</a:t>
            </a:r>
            <a:r>
              <a:rPr lang="el-GR" dirty="0"/>
              <a:t>” ως στρατηγικός πυλώνας</a:t>
            </a:r>
            <a:endParaRPr dirty="0"/>
          </a:p>
        </p:txBody>
      </p:sp>
      <p:pic>
        <p:nvPicPr>
          <p:cNvPr id="6" name="Εικόνα 5">
            <a:extLst>
              <a:ext uri="{FF2B5EF4-FFF2-40B4-BE49-F238E27FC236}">
                <a16:creationId xmlns:a16="http://schemas.microsoft.com/office/drawing/2014/main" id="{AA2A3934-FDD7-58A0-F641-1CA35D2C32A9}"/>
              </a:ext>
            </a:extLst>
          </p:cNvPr>
          <p:cNvPicPr>
            <a:picLocks noChangeAspect="1"/>
          </p:cNvPicPr>
          <p:nvPr/>
        </p:nvPicPr>
        <p:blipFill>
          <a:blip r:embed="rId2"/>
          <a:stretch>
            <a:fillRect/>
          </a:stretch>
        </p:blipFill>
        <p:spPr>
          <a:xfrm>
            <a:off x="5973985" y="2231707"/>
            <a:ext cx="3131915" cy="1981200"/>
          </a:xfrm>
          <a:prstGeom prst="rect">
            <a:avLst/>
          </a:prstGeom>
        </p:spPr>
      </p:pic>
    </p:spTree>
    <p:extLst>
      <p:ext uri="{BB962C8B-B14F-4D97-AF65-F5344CB8AC3E}">
        <p14:creationId xmlns:p14="http://schemas.microsoft.com/office/powerpoint/2010/main" val="4100616410"/>
      </p:ext>
    </p:extLst>
  </p:cSld>
  <p:clrMapOvr>
    <a:masterClrMapping/>
  </p:clrMapOvr>
</p:sld>
</file>

<file path=ppt/theme/theme1.xml><?xml version="1.0" encoding="utf-8"?>
<a:theme xmlns:a="http://schemas.openxmlformats.org/drawingml/2006/main" name="Mankiw 4e">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nkiw 4e" id="{4A43FEF0-6573-420E-B001-DC10920F70F5}" vid="{6112B877-E8F5-4B09-9911-C1358D73C77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Mankiw 4e</Template>
  <TotalTime>1332</TotalTime>
  <Pages>64</Pages>
  <Words>1102</Words>
  <Application>Microsoft Office PowerPoint</Application>
  <PresentationFormat>Προβολή στην οθόνη (4:3)</PresentationFormat>
  <Paragraphs>186</Paragraphs>
  <Slides>15</Slides>
  <Notes>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ＭＳ Ｐゴシック</vt:lpstr>
      <vt:lpstr>Arial</vt:lpstr>
      <vt:lpstr>Calibri</vt:lpstr>
      <vt:lpstr>Calibri Light</vt:lpstr>
      <vt:lpstr>Times New Roman</vt:lpstr>
      <vt:lpstr>Wingdings</vt:lpstr>
      <vt:lpstr>Mankiw 4e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Ch08</dc:title>
  <dc:creator>Neil Reaich</dc:creator>
  <cp:lastModifiedBy>user</cp:lastModifiedBy>
  <cp:revision>548</cp:revision>
  <cp:lastPrinted>1997-07-28T16:10:48Z</cp:lastPrinted>
  <dcterms:created xsi:type="dcterms:W3CDTF">2016-07-17T12:04:29Z</dcterms:created>
  <dcterms:modified xsi:type="dcterms:W3CDTF">2026-05-22T08:32:48Z</dcterms:modified>
</cp:coreProperties>
</file>